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482" r:id="rId2"/>
    <p:sldId id="613" r:id="rId3"/>
    <p:sldId id="619" r:id="rId4"/>
    <p:sldId id="623" r:id="rId5"/>
    <p:sldId id="617" r:id="rId6"/>
    <p:sldId id="618" r:id="rId7"/>
    <p:sldId id="660" r:id="rId8"/>
    <p:sldId id="516" r:id="rId9"/>
    <p:sldId id="661" r:id="rId10"/>
    <p:sldId id="621" r:id="rId11"/>
    <p:sldId id="609" r:id="rId12"/>
    <p:sldId id="662" r:id="rId13"/>
    <p:sldId id="654" r:id="rId14"/>
    <p:sldId id="614" r:id="rId15"/>
    <p:sldId id="652" r:id="rId16"/>
    <p:sldId id="663" r:id="rId17"/>
    <p:sldId id="656" r:id="rId18"/>
    <p:sldId id="657" r:id="rId19"/>
    <p:sldId id="658" r:id="rId20"/>
    <p:sldId id="659" r:id="rId21"/>
    <p:sldId id="622" r:id="rId22"/>
    <p:sldId id="651" r:id="rId23"/>
    <p:sldId id="626" r:id="rId24"/>
    <p:sldId id="627" r:id="rId25"/>
    <p:sldId id="628" r:id="rId26"/>
    <p:sldId id="629" r:id="rId27"/>
    <p:sldId id="630" r:id="rId28"/>
    <p:sldId id="631" r:id="rId29"/>
    <p:sldId id="632" r:id="rId30"/>
    <p:sldId id="633" r:id="rId31"/>
    <p:sldId id="634" r:id="rId32"/>
    <p:sldId id="635" r:id="rId33"/>
    <p:sldId id="636" r:id="rId34"/>
    <p:sldId id="637" r:id="rId35"/>
    <p:sldId id="638" r:id="rId36"/>
    <p:sldId id="639" r:id="rId37"/>
    <p:sldId id="646" r:id="rId38"/>
    <p:sldId id="640" r:id="rId39"/>
    <p:sldId id="664" r:id="rId40"/>
    <p:sldId id="643" r:id="rId41"/>
    <p:sldId id="615" r:id="rId42"/>
    <p:sldId id="647" r:id="rId43"/>
    <p:sldId id="648" r:id="rId44"/>
    <p:sldId id="649" r:id="rId4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D9D9D9"/>
    <a:srgbClr val="CCFF33"/>
    <a:srgbClr val="99FFCC"/>
    <a:srgbClr val="FFCC99"/>
    <a:srgbClr val="FFCCCC"/>
    <a:srgbClr val="FFFF99"/>
    <a:srgbClr val="CCFFFF"/>
    <a:srgbClr val="CCFFCC"/>
    <a:srgbClr val="B7DF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0" autoAdjust="0"/>
    <p:restoredTop sz="94660"/>
  </p:normalViewPr>
  <p:slideViewPr>
    <p:cSldViewPr>
      <p:cViewPr varScale="1">
        <p:scale>
          <a:sx n="68" d="100"/>
          <a:sy n="68" d="100"/>
        </p:scale>
        <p:origin x="127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1" y="2"/>
            <a:ext cx="2917825" cy="493395"/>
          </a:xfrm>
          <a:prstGeom prst="rect">
            <a:avLst/>
          </a:prstGeom>
          <a:noFill/>
          <a:ln w="9525">
            <a:noFill/>
            <a:miter lim="800000"/>
            <a:headEnd/>
            <a:tailEnd/>
          </a:ln>
          <a:effectLst/>
        </p:spPr>
        <p:txBody>
          <a:bodyPr vert="horz" wrap="square" lIns="91397" tIns="45698" rIns="91397" bIns="45698" numCol="1" anchor="t" anchorCtr="0" compatLnSpc="1">
            <a:prstTxWarp prst="textNoShape">
              <a:avLst/>
            </a:prstTxWarp>
          </a:bodyPr>
          <a:lstStyle>
            <a:lvl1pPr>
              <a:defRPr sz="1200">
                <a:latin typeface="Arial" charset="0"/>
                <a:ea typeface="ＭＳ Ｐゴシック" pitchFamily="50" charset="-128"/>
                <a:cs typeface="+mn-cs"/>
              </a:defRPr>
            </a:lvl1pPr>
          </a:lstStyle>
          <a:p>
            <a:pPr>
              <a:defRPr/>
            </a:pPr>
            <a:endParaRPr lang="en-US" altLang="ja-JP"/>
          </a:p>
        </p:txBody>
      </p:sp>
      <p:sp>
        <p:nvSpPr>
          <p:cNvPr id="103427" name="Rectangle 3"/>
          <p:cNvSpPr>
            <a:spLocks noGrp="1" noChangeArrowheads="1"/>
          </p:cNvSpPr>
          <p:nvPr>
            <p:ph type="dt" sz="quarter" idx="1"/>
          </p:nvPr>
        </p:nvSpPr>
        <p:spPr bwMode="auto">
          <a:xfrm>
            <a:off x="3816350" y="2"/>
            <a:ext cx="2917825" cy="493395"/>
          </a:xfrm>
          <a:prstGeom prst="rect">
            <a:avLst/>
          </a:prstGeom>
          <a:noFill/>
          <a:ln w="9525">
            <a:noFill/>
            <a:miter lim="800000"/>
            <a:headEnd/>
            <a:tailEnd/>
          </a:ln>
          <a:effectLst/>
        </p:spPr>
        <p:txBody>
          <a:bodyPr vert="horz" wrap="square" lIns="91397" tIns="45698" rIns="91397" bIns="45698" numCol="1" anchor="t" anchorCtr="0" compatLnSpc="1">
            <a:prstTxWarp prst="textNoShape">
              <a:avLst/>
            </a:prstTxWarp>
          </a:bodyPr>
          <a:lstStyle>
            <a:lvl1pPr algn="r">
              <a:defRPr sz="1200">
                <a:latin typeface="Arial" charset="0"/>
                <a:ea typeface="ＭＳ Ｐゴシック" pitchFamily="50" charset="-128"/>
                <a:cs typeface="+mn-cs"/>
              </a:defRPr>
            </a:lvl1pPr>
          </a:lstStyle>
          <a:p>
            <a:pPr>
              <a:defRPr/>
            </a:pPr>
            <a:endParaRPr lang="en-US" altLang="ja-JP"/>
          </a:p>
        </p:txBody>
      </p:sp>
      <p:sp>
        <p:nvSpPr>
          <p:cNvPr id="103428" name="Rectangle 4"/>
          <p:cNvSpPr>
            <a:spLocks noGrp="1" noChangeArrowheads="1"/>
          </p:cNvSpPr>
          <p:nvPr>
            <p:ph type="ftr" sz="quarter" idx="2"/>
          </p:nvPr>
        </p:nvSpPr>
        <p:spPr bwMode="auto">
          <a:xfrm>
            <a:off x="1" y="9371332"/>
            <a:ext cx="2917825" cy="493394"/>
          </a:xfrm>
          <a:prstGeom prst="rect">
            <a:avLst/>
          </a:prstGeom>
          <a:noFill/>
          <a:ln w="9525">
            <a:noFill/>
            <a:miter lim="800000"/>
            <a:headEnd/>
            <a:tailEnd/>
          </a:ln>
          <a:effectLst/>
        </p:spPr>
        <p:txBody>
          <a:bodyPr vert="horz" wrap="square" lIns="91397" tIns="45698" rIns="91397" bIns="45698" numCol="1" anchor="b" anchorCtr="0" compatLnSpc="1">
            <a:prstTxWarp prst="textNoShape">
              <a:avLst/>
            </a:prstTxWarp>
          </a:bodyPr>
          <a:lstStyle>
            <a:lvl1pPr>
              <a:defRPr sz="1200">
                <a:latin typeface="Arial" charset="0"/>
                <a:ea typeface="ＭＳ Ｐゴシック" pitchFamily="50" charset="-128"/>
                <a:cs typeface="+mn-cs"/>
              </a:defRPr>
            </a:lvl1pPr>
          </a:lstStyle>
          <a:p>
            <a:pPr>
              <a:defRPr/>
            </a:pPr>
            <a:endParaRPr lang="en-US" altLang="ja-JP"/>
          </a:p>
        </p:txBody>
      </p:sp>
      <p:sp>
        <p:nvSpPr>
          <p:cNvPr id="103429" name="Rectangle 5"/>
          <p:cNvSpPr>
            <a:spLocks noGrp="1" noChangeArrowheads="1"/>
          </p:cNvSpPr>
          <p:nvPr>
            <p:ph type="sldNum" sz="quarter" idx="3"/>
          </p:nvPr>
        </p:nvSpPr>
        <p:spPr bwMode="auto">
          <a:xfrm>
            <a:off x="3816350" y="9371332"/>
            <a:ext cx="2917825" cy="493394"/>
          </a:xfrm>
          <a:prstGeom prst="rect">
            <a:avLst/>
          </a:prstGeom>
          <a:noFill/>
          <a:ln w="9525">
            <a:noFill/>
            <a:miter lim="800000"/>
            <a:headEnd/>
            <a:tailEnd/>
          </a:ln>
          <a:effectLst/>
        </p:spPr>
        <p:txBody>
          <a:bodyPr vert="horz" wrap="square" lIns="91397" tIns="45698" rIns="91397" bIns="45698" numCol="1" anchor="b" anchorCtr="0" compatLnSpc="1">
            <a:prstTxWarp prst="textNoShape">
              <a:avLst/>
            </a:prstTxWarp>
          </a:bodyPr>
          <a:lstStyle>
            <a:lvl1pPr algn="r">
              <a:defRPr sz="1200"/>
            </a:lvl1pPr>
          </a:lstStyle>
          <a:p>
            <a:fld id="{A5F20591-AEF9-46DD-9A2D-2314E86B27DD}"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2"/>
            <a:ext cx="2917825" cy="493395"/>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defRPr sz="1200">
                <a:latin typeface="Arial" charset="0"/>
                <a:ea typeface="ＭＳ Ｐゴシック" pitchFamily="50" charset="-128"/>
                <a:cs typeface="+mn-cs"/>
              </a:defRPr>
            </a:lvl1pPr>
          </a:lstStyle>
          <a:p>
            <a:pPr>
              <a:defRPr/>
            </a:pPr>
            <a:endParaRPr lang="en-US" altLang="ja-JP"/>
          </a:p>
        </p:txBody>
      </p:sp>
      <p:sp>
        <p:nvSpPr>
          <p:cNvPr id="8195" name="Rectangle 3"/>
          <p:cNvSpPr>
            <a:spLocks noGrp="1" noChangeArrowheads="1"/>
          </p:cNvSpPr>
          <p:nvPr>
            <p:ph type="dt" idx="1"/>
          </p:nvPr>
        </p:nvSpPr>
        <p:spPr bwMode="auto">
          <a:xfrm>
            <a:off x="3816350" y="2"/>
            <a:ext cx="2917825" cy="493395"/>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a:defRPr sz="1200">
                <a:latin typeface="Arial" charset="0"/>
                <a:ea typeface="ＭＳ Ｐゴシック" pitchFamily="50"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4689" y="4688047"/>
            <a:ext cx="5387975" cy="4438968"/>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1" y="9371332"/>
            <a:ext cx="2917825" cy="493394"/>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defRPr sz="1200">
                <a:latin typeface="Arial" charset="0"/>
                <a:ea typeface="ＭＳ Ｐゴシック" pitchFamily="50" charset="-128"/>
                <a:cs typeface="+mn-cs"/>
              </a:defRPr>
            </a:lvl1pPr>
          </a:lstStyle>
          <a:p>
            <a:pPr>
              <a:defRPr/>
            </a:pPr>
            <a:endParaRPr lang="en-US" altLang="ja-JP"/>
          </a:p>
        </p:txBody>
      </p:sp>
      <p:sp>
        <p:nvSpPr>
          <p:cNvPr id="8199" name="Rectangle 7"/>
          <p:cNvSpPr>
            <a:spLocks noGrp="1" noChangeArrowheads="1"/>
          </p:cNvSpPr>
          <p:nvPr>
            <p:ph type="sldNum" sz="quarter" idx="5"/>
          </p:nvPr>
        </p:nvSpPr>
        <p:spPr bwMode="auto">
          <a:xfrm>
            <a:off x="3816350" y="9371332"/>
            <a:ext cx="2917825" cy="493394"/>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r">
              <a:defRPr sz="1200"/>
            </a:lvl1pPr>
          </a:lstStyle>
          <a:p>
            <a:fld id="{D44E4AAC-5C73-4B5C-9F5C-F5A03CF51BCA}"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a:t>
            </a:fld>
            <a:endParaRPr kumimoji="1" lang="ja-JP" altLang="en-US"/>
          </a:p>
        </p:txBody>
      </p:sp>
    </p:spTree>
    <p:extLst>
      <p:ext uri="{BB962C8B-B14F-4D97-AF65-F5344CB8AC3E}">
        <p14:creationId xmlns:p14="http://schemas.microsoft.com/office/powerpoint/2010/main" val="630043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endParaRPr lang="ja-JP" altLang="en-US">
              <a:latin typeface="Arial" pitchFamily="34" charset="0"/>
            </a:endParaRP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18</a:t>
            </a:fld>
            <a:endParaRPr lang="en-US" altLang="ja-JP"/>
          </a:p>
        </p:txBody>
      </p:sp>
    </p:spTree>
    <p:extLst>
      <p:ext uri="{BB962C8B-B14F-4D97-AF65-F5344CB8AC3E}">
        <p14:creationId xmlns:p14="http://schemas.microsoft.com/office/powerpoint/2010/main" val="4080821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endParaRPr lang="ja-JP" altLang="en-US">
              <a:latin typeface="Arial" pitchFamily="34" charset="0"/>
            </a:endParaRP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19</a:t>
            </a:fld>
            <a:endParaRPr lang="en-US" altLang="ja-JP"/>
          </a:p>
        </p:txBody>
      </p:sp>
    </p:spTree>
    <p:extLst>
      <p:ext uri="{BB962C8B-B14F-4D97-AF65-F5344CB8AC3E}">
        <p14:creationId xmlns:p14="http://schemas.microsoft.com/office/powerpoint/2010/main" val="824225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endParaRPr lang="ja-JP" altLang="en-US">
              <a:latin typeface="Arial" pitchFamily="34" charset="0"/>
            </a:endParaRP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20</a:t>
            </a:fld>
            <a:endParaRPr lang="en-US" altLang="ja-JP"/>
          </a:p>
        </p:txBody>
      </p:sp>
    </p:spTree>
    <p:extLst>
      <p:ext uri="{BB962C8B-B14F-4D97-AF65-F5344CB8AC3E}">
        <p14:creationId xmlns:p14="http://schemas.microsoft.com/office/powerpoint/2010/main" val="3028487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a:t>
            </a:r>
            <a:endParaRPr kumimoji="1" lang="en-US" altLang="ja-JP"/>
          </a:p>
          <a:p>
            <a:r>
              <a:rPr kumimoji="1" lang="ja-JP" altLang="en-US"/>
              <a:t>○初任者研修：</a:t>
            </a:r>
            <a:endParaRPr kumimoji="1" lang="en-US" altLang="ja-JP"/>
          </a:p>
          <a:p>
            <a:r>
              <a:rPr kumimoji="1" lang="ja-JP" altLang="en-US"/>
              <a:t>・地域を基盤としたソーシャルワーカーとしての価値の獲得</a:t>
            </a:r>
            <a:endParaRPr kumimoji="1" lang="en-US" altLang="ja-JP"/>
          </a:p>
          <a:p>
            <a:r>
              <a:rPr kumimoji="1" lang="ja-JP" altLang="en-US"/>
              <a:t>・基本相談支援を基盤とした計画相談支援を実施できる知識と技術の獲得</a:t>
            </a:r>
            <a:endParaRPr kumimoji="1" lang="en-US" altLang="ja-JP"/>
          </a:p>
          <a:p>
            <a:endParaRPr kumimoji="1" lang="en-US" altLang="ja-JP"/>
          </a:p>
          <a:p>
            <a:r>
              <a:rPr kumimoji="1" lang="ja-JP" altLang="en-US"/>
              <a:t>○現任研修：</a:t>
            </a:r>
            <a:endParaRPr kumimoji="1" lang="en-US" altLang="ja-JP"/>
          </a:p>
          <a:p>
            <a:r>
              <a:rPr kumimoji="1" lang="ja-JP" altLang="en-US"/>
              <a:t>・地域を基盤としたソーシャルワーカーとしての価値の再確認→相談支援</a:t>
            </a:r>
            <a:endParaRPr kumimoji="1" lang="en-US" altLang="ja-JP"/>
          </a:p>
          <a:p>
            <a:r>
              <a:rPr kumimoji="1" lang="ja-JP" altLang="en-US"/>
              <a:t>・個を地域で支える援助を実施できる知識と技術の獲得→チームアプローチ</a:t>
            </a:r>
            <a:endParaRPr kumimoji="1" lang="en-US" altLang="ja-JP"/>
          </a:p>
          <a:p>
            <a:r>
              <a:rPr kumimoji="1" lang="ja-JP" altLang="en-US"/>
              <a:t>・個を支える地域をつくる知識と技術の獲得→コミュニティワーク</a:t>
            </a:r>
            <a:endParaRPr kumimoji="1" lang="en-US" altLang="ja-JP"/>
          </a:p>
          <a:p>
            <a:endParaRPr kumimoji="1" lang="en-US" altLang="ja-JP"/>
          </a:p>
          <a:p>
            <a:r>
              <a:rPr kumimoji="1" lang="ja-JP" altLang="en-US"/>
              <a:t>○主任研修：</a:t>
            </a:r>
            <a:endParaRPr kumimoji="1" lang="en-US" altLang="ja-JP"/>
          </a:p>
          <a:p>
            <a:r>
              <a:rPr kumimoji="1" lang="ja-JP" altLang="en-US"/>
              <a:t>・地域を基盤としたソーシャルワーカーとしての価値を説明できる</a:t>
            </a:r>
            <a:endParaRPr kumimoji="1" lang="en-US" altLang="ja-JP"/>
          </a:p>
          <a:p>
            <a:r>
              <a:rPr kumimoji="1" lang="ja-JP" altLang="en-US"/>
              <a:t>・チームアプローチを指導できる技術の獲得</a:t>
            </a:r>
            <a:endParaRPr kumimoji="1" lang="en-US" altLang="ja-JP"/>
          </a:p>
          <a:p>
            <a:r>
              <a:rPr kumimoji="1" lang="ja-JP" altLang="en-US"/>
              <a:t>・コミュニティワークを指導できる技術の獲得</a:t>
            </a:r>
            <a:endParaRPr kumimoji="1" lang="en-US" altLang="ja-JP"/>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39</a:t>
            </a:fld>
            <a:endParaRPr kumimoji="1" lang="ja-JP" altLang="en-US"/>
          </a:p>
        </p:txBody>
      </p:sp>
    </p:spTree>
    <p:extLst>
      <p:ext uri="{BB962C8B-B14F-4D97-AF65-F5344CB8AC3E}">
        <p14:creationId xmlns:p14="http://schemas.microsoft.com/office/powerpoint/2010/main" val="3222645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4797B1-0CA1-4753-B4EB-7056630438C7}" type="slidenum">
              <a:rPr kumimoji="1" lang="ja-JP" altLang="en-US" smtClean="0"/>
              <a:t>41</a:t>
            </a:fld>
            <a:endParaRPr kumimoji="1" lang="ja-JP" altLang="en-US"/>
          </a:p>
        </p:txBody>
      </p:sp>
    </p:spTree>
    <p:extLst>
      <p:ext uri="{BB962C8B-B14F-4D97-AF65-F5344CB8AC3E}">
        <p14:creationId xmlns:p14="http://schemas.microsoft.com/office/powerpoint/2010/main" val="4424279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815107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684363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897381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665163" y="804863"/>
            <a:ext cx="5359400" cy="4019550"/>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dirty="0">
              <a:ea typeface="ＭＳ Ｐ明朝" pitchFamily="18" charset="-128"/>
            </a:endParaRPr>
          </a:p>
        </p:txBody>
      </p:sp>
      <p:sp>
        <p:nvSpPr>
          <p:cNvPr id="77828" name="スライド番号プレースホルダ 3"/>
          <p:cNvSpPr>
            <a:spLocks noGrp="1"/>
          </p:cNvSpPr>
          <p:nvPr>
            <p:ph type="sldNum" sz="quarter" idx="5"/>
          </p:nvPr>
        </p:nvSpPr>
        <p:spPr/>
        <p:txBody>
          <a:bodyPr/>
          <a:lstStyle/>
          <a:p>
            <a:pPr defTabSz="863548">
              <a:defRPr/>
            </a:pPr>
            <a:fld id="{2BA23D3F-3A7F-4EF6-A98B-515F39B60422}" type="slidenum">
              <a:rPr kumimoji="1" lang="ja-JP" altLang="en-US">
                <a:solidFill>
                  <a:srgbClr val="000000"/>
                </a:solidFill>
                <a:latin typeface="Arial" charset="0"/>
                <a:ea typeface="ＭＳ Ｐゴシック" pitchFamily="50" charset="-128"/>
              </a:rPr>
              <a:pPr defTabSz="863548">
                <a:defRPr/>
              </a:pPr>
              <a:t>4</a:t>
            </a:fld>
            <a:endParaRPr kumimoji="1" lang="ja-JP" altLang="en-US" dirty="0">
              <a:solidFill>
                <a:srgbClr val="000000"/>
              </a:solidFill>
              <a:latin typeface="Arial" charset="0"/>
              <a:ea typeface="ＭＳ Ｐゴシック" pitchFamily="50" charset="-128"/>
            </a:endParaRPr>
          </a:p>
        </p:txBody>
      </p:sp>
    </p:spTree>
    <p:extLst>
      <p:ext uri="{BB962C8B-B14F-4D97-AF65-F5344CB8AC3E}">
        <p14:creationId xmlns:p14="http://schemas.microsoft.com/office/powerpoint/2010/main" val="4035163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endParaRPr lang="ja-JP" altLang="en-US">
              <a:latin typeface="Arial" pitchFamily="34" charset="0"/>
            </a:endParaRP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5</a:t>
            </a:fld>
            <a:endParaRPr lang="en-US" altLang="ja-JP"/>
          </a:p>
        </p:txBody>
      </p:sp>
    </p:spTree>
    <p:extLst>
      <p:ext uri="{BB962C8B-B14F-4D97-AF65-F5344CB8AC3E}">
        <p14:creationId xmlns:p14="http://schemas.microsoft.com/office/powerpoint/2010/main" val="3372153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r>
              <a:rPr lang="ja-JP" altLang="en-US">
                <a:latin typeface="Arial" pitchFamily="34" charset="0"/>
              </a:rPr>
              <a:t>本研修会（令和元年度）は、上記のような二つの目的を有して実施されています。このように特別な意味が付されている理由としては、本研修会が</a:t>
            </a:r>
            <a:r>
              <a:rPr lang="en-US" altLang="ja-JP">
                <a:latin typeface="Arial" pitchFamily="34" charset="0"/>
              </a:rPr>
              <a:t>2</a:t>
            </a:r>
            <a:r>
              <a:rPr lang="ja-JP" altLang="en-US">
                <a:latin typeface="Arial" pitchFamily="34" charset="0"/>
              </a:rPr>
              <a:t>年後には国による直接の養成から、全国の都道府県レベルに振り替られることが想定されているためです。</a:t>
            </a:r>
          </a:p>
          <a:p>
            <a:r>
              <a:rPr lang="ja-JP" altLang="en-US">
                <a:latin typeface="Arial" pitchFamily="34" charset="0"/>
              </a:rPr>
              <a:t>ですので、一般的な研修会のように単なる自己研鑽の場としてだけではなく、受講後は所属地域の現状を考慮しながら、本研修を企画・立案・実施する立場になられる方への期待が込められていることを念頭に置いて受講していただきます。</a:t>
            </a: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6</a:t>
            </a:fld>
            <a:endParaRPr lang="en-US" altLang="ja-JP"/>
          </a:p>
        </p:txBody>
      </p:sp>
    </p:spTree>
    <p:extLst>
      <p:ext uri="{BB962C8B-B14F-4D97-AF65-F5344CB8AC3E}">
        <p14:creationId xmlns:p14="http://schemas.microsoft.com/office/powerpoint/2010/main" val="1156100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endParaRPr lang="ja-JP" altLang="en-US">
              <a:latin typeface="Arial" pitchFamily="34" charset="0"/>
            </a:endParaRP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7</a:t>
            </a:fld>
            <a:endParaRPr lang="en-US" altLang="ja-JP"/>
          </a:p>
        </p:txBody>
      </p:sp>
    </p:spTree>
    <p:extLst>
      <p:ext uri="{BB962C8B-B14F-4D97-AF65-F5344CB8AC3E}">
        <p14:creationId xmlns:p14="http://schemas.microsoft.com/office/powerpoint/2010/main" val="3223538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endParaRPr lang="ja-JP" altLang="en-US">
              <a:latin typeface="Arial" pitchFamily="34" charset="0"/>
            </a:endParaRP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11</a:t>
            </a:fld>
            <a:endParaRPr lang="en-US" altLang="ja-JP"/>
          </a:p>
        </p:txBody>
      </p:sp>
    </p:spTree>
    <p:extLst>
      <p:ext uri="{BB962C8B-B14F-4D97-AF65-F5344CB8AC3E}">
        <p14:creationId xmlns:p14="http://schemas.microsoft.com/office/powerpoint/2010/main" val="2509828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a:t>
            </a:r>
            <a:endParaRPr kumimoji="1" lang="en-US" altLang="ja-JP"/>
          </a:p>
          <a:p>
            <a:r>
              <a:rPr kumimoji="1" lang="ja-JP" altLang="en-US"/>
              <a:t>○初任者研修：</a:t>
            </a:r>
            <a:endParaRPr kumimoji="1" lang="en-US" altLang="ja-JP"/>
          </a:p>
          <a:p>
            <a:r>
              <a:rPr kumimoji="1" lang="ja-JP" altLang="en-US"/>
              <a:t>・地域を基盤としたソーシャルワーカーとしての価値の獲得</a:t>
            </a:r>
            <a:endParaRPr kumimoji="1" lang="en-US" altLang="ja-JP"/>
          </a:p>
          <a:p>
            <a:r>
              <a:rPr kumimoji="1" lang="ja-JP" altLang="en-US"/>
              <a:t>・基本相談支援を基盤とした計画相談支援を実施できる知識と技術の獲得</a:t>
            </a:r>
            <a:endParaRPr kumimoji="1" lang="en-US" altLang="ja-JP"/>
          </a:p>
          <a:p>
            <a:endParaRPr kumimoji="1" lang="en-US" altLang="ja-JP"/>
          </a:p>
          <a:p>
            <a:r>
              <a:rPr kumimoji="1" lang="ja-JP" altLang="en-US"/>
              <a:t>○現任研修：</a:t>
            </a:r>
            <a:endParaRPr kumimoji="1" lang="en-US" altLang="ja-JP"/>
          </a:p>
          <a:p>
            <a:r>
              <a:rPr kumimoji="1" lang="ja-JP" altLang="en-US"/>
              <a:t>・地域を基盤としたソーシャルワーカーとしての価値の再確認→相談支援</a:t>
            </a:r>
            <a:endParaRPr kumimoji="1" lang="en-US" altLang="ja-JP"/>
          </a:p>
          <a:p>
            <a:r>
              <a:rPr kumimoji="1" lang="ja-JP" altLang="en-US"/>
              <a:t>・個を地域で支える援助を実施できる知識と技術の獲得→チームアプローチ</a:t>
            </a:r>
            <a:endParaRPr kumimoji="1" lang="en-US" altLang="ja-JP"/>
          </a:p>
          <a:p>
            <a:r>
              <a:rPr kumimoji="1" lang="ja-JP" altLang="en-US"/>
              <a:t>・個を支える地域をつくる知識と技術の獲得→コミュニティワーク</a:t>
            </a:r>
            <a:endParaRPr kumimoji="1" lang="en-US" altLang="ja-JP"/>
          </a:p>
          <a:p>
            <a:endParaRPr kumimoji="1" lang="en-US" altLang="ja-JP"/>
          </a:p>
          <a:p>
            <a:r>
              <a:rPr kumimoji="1" lang="ja-JP" altLang="en-US"/>
              <a:t>○主任研修：</a:t>
            </a:r>
            <a:endParaRPr kumimoji="1" lang="en-US" altLang="ja-JP"/>
          </a:p>
          <a:p>
            <a:r>
              <a:rPr kumimoji="1" lang="ja-JP" altLang="en-US"/>
              <a:t>・地域を基盤としたソーシャルワーカーとしての価値を説明できる</a:t>
            </a:r>
            <a:endParaRPr kumimoji="1" lang="en-US" altLang="ja-JP"/>
          </a:p>
          <a:p>
            <a:r>
              <a:rPr kumimoji="1" lang="ja-JP" altLang="en-US"/>
              <a:t>・チームアプローチを指導できる技術の獲得</a:t>
            </a:r>
            <a:endParaRPr kumimoji="1" lang="en-US" altLang="ja-JP"/>
          </a:p>
          <a:p>
            <a:r>
              <a:rPr kumimoji="1" lang="ja-JP" altLang="en-US"/>
              <a:t>・コミュニティワークを指導できる技術の獲得</a:t>
            </a:r>
            <a:endParaRPr kumimoji="1" lang="en-US" altLang="ja-JP"/>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13</a:t>
            </a:fld>
            <a:endParaRPr kumimoji="1" lang="ja-JP" altLang="en-US"/>
          </a:p>
        </p:txBody>
      </p:sp>
    </p:spTree>
    <p:extLst>
      <p:ext uri="{BB962C8B-B14F-4D97-AF65-F5344CB8AC3E}">
        <p14:creationId xmlns:p14="http://schemas.microsoft.com/office/powerpoint/2010/main" val="4025498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endParaRPr lang="ja-JP" altLang="en-US">
              <a:latin typeface="Arial" pitchFamily="34" charset="0"/>
            </a:endParaRP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15</a:t>
            </a:fld>
            <a:endParaRPr lang="en-US" altLang="ja-JP"/>
          </a:p>
        </p:txBody>
      </p:sp>
    </p:spTree>
    <p:extLst>
      <p:ext uri="{BB962C8B-B14F-4D97-AF65-F5344CB8AC3E}">
        <p14:creationId xmlns:p14="http://schemas.microsoft.com/office/powerpoint/2010/main" val="2582881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noTextEdit="1"/>
          </p:cNvSpPr>
          <p:nvPr>
            <p:ph type="sldImg"/>
          </p:nvPr>
        </p:nvSpPr>
        <p:spPr>
          <a:ln/>
        </p:spPr>
      </p:sp>
      <p:sp>
        <p:nvSpPr>
          <p:cNvPr id="29698" name="ノート プレースホルダー 2"/>
          <p:cNvSpPr>
            <a:spLocks noGrp="1"/>
          </p:cNvSpPr>
          <p:nvPr>
            <p:ph type="body" idx="1"/>
          </p:nvPr>
        </p:nvSpPr>
        <p:spPr>
          <a:noFill/>
          <a:ln/>
        </p:spPr>
        <p:txBody>
          <a:bodyPr/>
          <a:lstStyle/>
          <a:p>
            <a:endParaRPr lang="ja-JP" altLang="en-US">
              <a:latin typeface="Arial" pitchFamily="34" charset="0"/>
            </a:endParaRPr>
          </a:p>
        </p:txBody>
      </p:sp>
      <p:sp>
        <p:nvSpPr>
          <p:cNvPr id="29699" name="スライド番号プレースホルダー 3"/>
          <p:cNvSpPr>
            <a:spLocks noGrp="1"/>
          </p:cNvSpPr>
          <p:nvPr>
            <p:ph type="sldNum" sz="quarter" idx="5"/>
          </p:nvPr>
        </p:nvSpPr>
        <p:spPr>
          <a:noFill/>
        </p:spPr>
        <p:txBody>
          <a:bodyPr/>
          <a:lstStyle/>
          <a:p>
            <a:fld id="{BC0107BA-C3ED-4BAC-8E58-2609E2EA6534}" type="slidenum">
              <a:rPr lang="en-US" altLang="ja-JP"/>
              <a:pPr/>
              <a:t>17</a:t>
            </a:fld>
            <a:endParaRPr lang="en-US" altLang="ja-JP"/>
          </a:p>
        </p:txBody>
      </p:sp>
    </p:spTree>
    <p:extLst>
      <p:ext uri="{BB962C8B-B14F-4D97-AF65-F5344CB8AC3E}">
        <p14:creationId xmlns:p14="http://schemas.microsoft.com/office/powerpoint/2010/main" val="1240132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E6542E07-2998-4D5C-B1E6-13FD1F58F769}"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8B06E146-9158-4209-B958-082EF8728302}"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4985EBCA-2A4D-440E-A2D6-79C1CA275F14}"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日付プレースホルダ 3"/>
          <p:cNvSpPr>
            <a:spLocks noGrp="1" noChangeArrowheads="1"/>
          </p:cNvSpPr>
          <p:nvPr>
            <p:ph type="dt" sz="half" idx="10"/>
          </p:nvPr>
        </p:nvSpPr>
        <p:spPr>
          <a:ln/>
        </p:spPr>
        <p:txBody>
          <a:bodyPr/>
          <a:lstStyle>
            <a:lvl1pPr>
              <a:defRPr/>
            </a:lvl1pPr>
          </a:lstStyle>
          <a:p>
            <a:pPr>
              <a:defRPr/>
            </a:pPr>
            <a:fld id="{68C78CEB-9CF4-4670-8930-690B1F1EC834}" type="datetime1">
              <a:rPr lang="ja-JP" altLang="en-US" smtClean="0"/>
              <a:t>2019/12/5</a:t>
            </a:fld>
            <a:endParaRPr lang="ja-JP" altLang="en-US" sz="1662">
              <a:solidFill>
                <a:schemeClr val="tx1"/>
              </a:solidFill>
            </a:endParaRPr>
          </a:p>
        </p:txBody>
      </p:sp>
      <p:sp>
        <p:nvSpPr>
          <p:cNvPr id="4"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 5"/>
          <p:cNvSpPr>
            <a:spLocks noGrp="1" noChangeArrowheads="1"/>
          </p:cNvSpPr>
          <p:nvPr>
            <p:ph type="sldNum" sz="quarter" idx="12"/>
          </p:nvPr>
        </p:nvSpPr>
        <p:spPr>
          <a:ln/>
        </p:spPr>
        <p:txBody>
          <a:bodyPr/>
          <a:lstStyle>
            <a:lvl1pPr>
              <a:defRPr/>
            </a:lvl1pPr>
          </a:lstStyle>
          <a:p>
            <a:pPr>
              <a:defRPr/>
            </a:pPr>
            <a:fld id="{59DCADD6-EAD8-482C-AF59-1BC07AF25A5E}" type="slidenum">
              <a:rPr lang="ja-JP" altLang="en-US"/>
              <a:pPr>
                <a:defRPr/>
              </a:pPr>
              <a:t>‹#›</a:t>
            </a:fld>
            <a:endParaRPr lang="ja-JP" altLang="en-US" sz="1662">
              <a:solidFill>
                <a:schemeClr val="tx1"/>
              </a:solidFill>
            </a:endParaRPr>
          </a:p>
        </p:txBody>
      </p:sp>
    </p:spTree>
    <p:extLst>
      <p:ext uri="{BB962C8B-B14F-4D97-AF65-F5344CB8AC3E}">
        <p14:creationId xmlns:p14="http://schemas.microsoft.com/office/powerpoint/2010/main" val="2270723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7A91BD1-A653-4496-8CAB-5E590682B8EE}"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54388CE8-B579-472A-83D8-88EE8F9C4ACE}"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1138A66-FAD3-4E95-A6CA-FF47687735F5}"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F3F4C020-F15D-4925-864B-3B0B18F8B885}"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D02D02F1-D1EA-4787-B519-22DB1B03B332}"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C3F26C5F-937F-44E4-9E15-B019C8630A5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673D92FA-A6ED-42A8-9C85-A381799B5C69}"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D5EE47D2-F689-4CE0-8EF3-2D8D6A991A5E}"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mn-ea"/>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C4E137-2641-41DF-9062-ADBAEFEC3A6F}"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タイトル 1"/>
          <p:cNvSpPr>
            <a:spLocks noGrp="1"/>
          </p:cNvSpPr>
          <p:nvPr>
            <p:ph type="ctrTitle"/>
          </p:nvPr>
        </p:nvSpPr>
        <p:spPr>
          <a:xfrm>
            <a:off x="250825" y="2174999"/>
            <a:ext cx="8642350" cy="1470025"/>
          </a:xfrm>
        </p:spPr>
        <p:txBody>
          <a:bodyPr/>
          <a:lstStyle/>
          <a:p>
            <a:r>
              <a:rPr lang="ja-JP" altLang="en-US" sz="3600" b="1">
                <a:latin typeface="メイリオ" pitchFamily="50" charset="-128"/>
                <a:ea typeface="メイリオ" pitchFamily="50" charset="-128"/>
                <a:cs typeface="メイリオ" pitchFamily="50" charset="-128"/>
              </a:rPr>
              <a:t>研修ガイダンス</a:t>
            </a:r>
            <a:br>
              <a:rPr lang="en-US" altLang="ja-JP" sz="3600" b="1">
                <a:latin typeface="メイリオ" pitchFamily="50" charset="-128"/>
                <a:ea typeface="メイリオ" pitchFamily="50" charset="-128"/>
                <a:cs typeface="メイリオ" pitchFamily="50" charset="-128"/>
              </a:rPr>
            </a:br>
            <a:r>
              <a:rPr lang="ja-JP" altLang="en-US" sz="2400">
                <a:latin typeface="メイリオ" pitchFamily="50" charset="-128"/>
                <a:ea typeface="メイリオ" pitchFamily="50" charset="-128"/>
                <a:cs typeface="メイリオ" pitchFamily="50" charset="-128"/>
              </a:rPr>
              <a:t>（重要事項の説明）</a:t>
            </a:r>
          </a:p>
        </p:txBody>
      </p:sp>
      <p:sp>
        <p:nvSpPr>
          <p:cNvPr id="15362" name="サブタイトル 2"/>
          <p:cNvSpPr>
            <a:spLocks noGrp="1"/>
          </p:cNvSpPr>
          <p:nvPr>
            <p:ph type="subTitle" idx="1"/>
          </p:nvPr>
        </p:nvSpPr>
        <p:spPr>
          <a:xfrm>
            <a:off x="407987" y="4005064"/>
            <a:ext cx="8328025" cy="2383053"/>
          </a:xfrm>
        </p:spPr>
        <p:txBody>
          <a:bodyPr/>
          <a:lstStyle/>
          <a:p>
            <a:r>
              <a:rPr lang="ja-JP" altLang="en-US" sz="2400">
                <a:latin typeface="メイリオ" pitchFamily="50" charset="-128"/>
                <a:ea typeface="メイリオ" pitchFamily="50" charset="-128"/>
                <a:cs typeface="メイリオ" pitchFamily="50" charset="-128"/>
              </a:rPr>
              <a:t>令和元年１２月９日（月）</a:t>
            </a:r>
          </a:p>
          <a:p>
            <a:pPr>
              <a:lnSpc>
                <a:spcPts val="600"/>
              </a:lnSpc>
            </a:pPr>
            <a:endParaRPr lang="ja-JP" altLang="en-US" sz="2400">
              <a:latin typeface="メイリオ" pitchFamily="50" charset="-128"/>
              <a:ea typeface="メイリオ" pitchFamily="50" charset="-128"/>
              <a:cs typeface="メイリオ" pitchFamily="50" charset="-128"/>
            </a:endParaRPr>
          </a:p>
          <a:p>
            <a:r>
              <a:rPr lang="ja-JP" altLang="en-US" sz="2400">
                <a:latin typeface="メイリオ" pitchFamily="50" charset="-128"/>
                <a:ea typeface="メイリオ" pitchFamily="50" charset="-128"/>
                <a:cs typeface="メイリオ" pitchFamily="50" charset="-128"/>
              </a:rPr>
              <a:t>公益財団法人日本障害者リハビリテーション協会</a:t>
            </a:r>
          </a:p>
          <a:p>
            <a:r>
              <a:rPr lang="ja-JP" altLang="en-US" sz="2400">
                <a:latin typeface="メイリオ" pitchFamily="50" charset="-128"/>
                <a:ea typeface="メイリオ" pitchFamily="50" charset="-128"/>
                <a:cs typeface="メイリオ" pitchFamily="50" charset="-128"/>
              </a:rPr>
              <a:t>全国障害者総合福祉センター（戸山サンライズ）</a:t>
            </a:r>
          </a:p>
          <a:p>
            <a:pPr>
              <a:lnSpc>
                <a:spcPts val="700"/>
              </a:lnSpc>
            </a:pPr>
            <a:endParaRPr lang="ja-JP" altLang="en-US" sz="2400">
              <a:latin typeface="メイリオ" pitchFamily="50" charset="-128"/>
              <a:ea typeface="メイリオ" pitchFamily="50" charset="-128"/>
              <a:cs typeface="メイリオ" pitchFamily="50" charset="-128"/>
            </a:endParaRPr>
          </a:p>
          <a:p>
            <a:r>
              <a:rPr lang="ja-JP" altLang="en-US" sz="2400">
                <a:latin typeface="メイリオ" pitchFamily="50" charset="-128"/>
                <a:ea typeface="メイリオ" pitchFamily="50" charset="-128"/>
                <a:cs typeface="メイリオ" pitchFamily="50" charset="-128"/>
              </a:rPr>
              <a:t>厚生労働省 社会・援護局 障害保健福祉部</a:t>
            </a:r>
          </a:p>
          <a:p>
            <a:r>
              <a:rPr lang="ja-JP" altLang="en-US" sz="2400">
                <a:latin typeface="メイリオ" pitchFamily="50" charset="-128"/>
                <a:ea typeface="メイリオ" pitchFamily="50" charset="-128"/>
                <a:cs typeface="メイリオ" pitchFamily="50" charset="-128"/>
              </a:rPr>
              <a:t>障害福祉課 地域生活支援推進室</a:t>
            </a:r>
            <a:endParaRPr lang="en-US" altLang="ja-JP" sz="2400" dirty="0">
              <a:latin typeface="メイリオ" pitchFamily="50" charset="-128"/>
              <a:ea typeface="メイリオ" pitchFamily="50" charset="-128"/>
              <a:cs typeface="メイリオ" pitchFamily="50" charset="-128"/>
            </a:endParaRPr>
          </a:p>
        </p:txBody>
      </p:sp>
      <p:sp>
        <p:nvSpPr>
          <p:cNvPr id="15363" name="テキスト ボックス 4"/>
          <p:cNvSpPr txBox="1">
            <a:spLocks noChangeArrowheads="1"/>
          </p:cNvSpPr>
          <p:nvPr/>
        </p:nvSpPr>
        <p:spPr bwMode="auto">
          <a:xfrm>
            <a:off x="1260301" y="1052736"/>
            <a:ext cx="6696075" cy="369887"/>
          </a:xfrm>
          <a:prstGeom prst="rect">
            <a:avLst/>
          </a:prstGeom>
          <a:noFill/>
          <a:ln w="9525">
            <a:noFill/>
            <a:miter lim="800000"/>
            <a:headEnd/>
            <a:tailEnd/>
          </a:ln>
        </p:spPr>
        <p:txBody>
          <a:bodyPr>
            <a:spAutoFit/>
          </a:bodyPr>
          <a:lstStyle/>
          <a:p>
            <a:pPr algn="ctr"/>
            <a:r>
              <a:rPr lang="ja-JP" altLang="en-US">
                <a:latin typeface="メイリオ" pitchFamily="50" charset="-128"/>
                <a:ea typeface="メイリオ" pitchFamily="50" charset="-128"/>
                <a:cs typeface="メイリオ" pitchFamily="50" charset="-128"/>
              </a:rPr>
              <a:t>令和元年度 主任相談支援専門員養成研修</a:t>
            </a:r>
          </a:p>
        </p:txBody>
      </p:sp>
      <p:sp>
        <p:nvSpPr>
          <p:cNvPr id="15364" name="スライド番号プレースホルダ 7"/>
          <p:cNvSpPr>
            <a:spLocks noGrp="1"/>
          </p:cNvSpPr>
          <p:nvPr>
            <p:ph type="sldNum" sz="quarter" idx="12"/>
          </p:nvPr>
        </p:nvSpPr>
        <p:spPr>
          <a:xfrm>
            <a:off x="6948264" y="6525344"/>
            <a:ext cx="2133600" cy="476250"/>
          </a:xfrm>
          <a:noFill/>
        </p:spPr>
        <p:txBody>
          <a:bodyPr/>
          <a:lstStyle/>
          <a:p>
            <a:fld id="{810D4BDF-5E3F-403D-8B79-85A77761A6B8}" type="slidenum">
              <a:rPr lang="ja-JP" altLang="en-US"/>
              <a:pPr/>
              <a:t>1</a:t>
            </a:fld>
            <a:endParaRPr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717984" y="3684759"/>
            <a:ext cx="7469148" cy="2715331"/>
          </a:xfrm>
        </p:spPr>
        <p:txBody>
          <a:bodyPr>
            <a:normAutofit/>
          </a:bodyPr>
          <a:lstStyle/>
          <a:p>
            <a:pPr marL="0" indent="0">
              <a:buNone/>
              <a:defRPr/>
            </a:pPr>
            <a:endParaRPr lang="en-US" altLang="ja-JP" sz="1339" dirty="0">
              <a:solidFill>
                <a:prstClr val="black"/>
              </a:solidFill>
              <a:latin typeface="ＭＳ Ｐゴシック" panose="020B0600070205080204" pitchFamily="50" charset="-128"/>
            </a:endParaRPr>
          </a:p>
          <a:p>
            <a:pPr eaLnBrk="1" hangingPunct="1">
              <a:buFontTx/>
              <a:buNone/>
            </a:pPr>
            <a:endParaRPr lang="en-US" altLang="ja-JP" sz="1339" dirty="0">
              <a:latin typeface="+mn-ea"/>
            </a:endParaRPr>
          </a:p>
          <a:p>
            <a:pPr>
              <a:buNone/>
            </a:pPr>
            <a:endParaRPr lang="en-US" altLang="ja-JP" sz="1339" dirty="0">
              <a:latin typeface="+mn-ea"/>
            </a:endParaRPr>
          </a:p>
          <a:p>
            <a:pPr>
              <a:buNone/>
            </a:pPr>
            <a:endParaRPr lang="en-US" altLang="ja-JP" sz="1338" dirty="0">
              <a:latin typeface="+mn-ea"/>
            </a:endParaRPr>
          </a:p>
        </p:txBody>
      </p:sp>
      <p:graphicFrame>
        <p:nvGraphicFramePr>
          <p:cNvPr id="10" name="表 9"/>
          <p:cNvGraphicFramePr>
            <a:graphicFrameLocks noGrp="1"/>
          </p:cNvGraphicFramePr>
          <p:nvPr>
            <p:extLst>
              <p:ext uri="{D42A27DB-BD31-4B8C-83A1-F6EECF244321}">
                <p14:modId xmlns:p14="http://schemas.microsoft.com/office/powerpoint/2010/main" val="1423864974"/>
              </p:ext>
            </p:extLst>
          </p:nvPr>
        </p:nvGraphicFramePr>
        <p:xfrm>
          <a:off x="323528" y="874822"/>
          <a:ext cx="4890863" cy="5650522"/>
        </p:xfrm>
        <a:graphic>
          <a:graphicData uri="http://schemas.openxmlformats.org/drawingml/2006/table">
            <a:tbl>
              <a:tblPr firstRow="1" bandRow="1">
                <a:tableStyleId>{5C22544A-7EE6-4342-B048-85BDC9FD1C3A}</a:tableStyleId>
              </a:tblPr>
              <a:tblGrid>
                <a:gridCol w="1002431">
                  <a:extLst>
                    <a:ext uri="{9D8B030D-6E8A-4147-A177-3AD203B41FA5}">
                      <a16:colId xmlns:a16="http://schemas.microsoft.com/office/drawing/2014/main" val="1239611083"/>
                    </a:ext>
                  </a:extLst>
                </a:gridCol>
                <a:gridCol w="3888432">
                  <a:extLst>
                    <a:ext uri="{9D8B030D-6E8A-4147-A177-3AD203B41FA5}">
                      <a16:colId xmlns:a16="http://schemas.microsoft.com/office/drawing/2014/main" val="371674387"/>
                    </a:ext>
                  </a:extLst>
                </a:gridCol>
              </a:tblGrid>
              <a:tr h="342314">
                <a:tc>
                  <a:txBody>
                    <a:bodyPr/>
                    <a:lstStyle/>
                    <a:p>
                      <a:pPr algn="ctr"/>
                      <a:r>
                        <a:rPr kumimoji="1" lang="ja-JP" altLang="en-US" sz="1700" dirty="0">
                          <a:solidFill>
                            <a:schemeClr val="bg1"/>
                          </a:solidFill>
                        </a:rPr>
                        <a:t>時期</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CC33"/>
                    </a:solidFill>
                  </a:tcPr>
                </a:tc>
                <a:tc>
                  <a:txBody>
                    <a:bodyPr/>
                    <a:lstStyle/>
                    <a:p>
                      <a:pPr algn="ctr"/>
                      <a:r>
                        <a:rPr kumimoji="1" lang="ja-JP" altLang="en-US" sz="1700" dirty="0">
                          <a:solidFill>
                            <a:schemeClr val="bg1"/>
                          </a:solidFill>
                        </a:rPr>
                        <a:t>内容</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CC33"/>
                    </a:solidFill>
                  </a:tcPr>
                </a:tc>
                <a:extLst>
                  <a:ext uri="{0D108BD9-81ED-4DB2-BD59-A6C34878D82A}">
                    <a16:rowId xmlns:a16="http://schemas.microsoft.com/office/drawing/2014/main" val="1781515121"/>
                  </a:ext>
                </a:extLst>
              </a:tr>
              <a:tr h="3822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a:solidFill>
                            <a:schemeClr val="tx1"/>
                          </a:solidFill>
                          <a:latin typeface="+mj-ea"/>
                          <a:ea typeface="+mj-ea"/>
                        </a:rPr>
                        <a:t>27</a:t>
                      </a:r>
                      <a:r>
                        <a:rPr lang="ja-JP" altLang="en-US" sz="1500">
                          <a:solidFill>
                            <a:schemeClr val="tx1"/>
                          </a:solidFill>
                          <a:latin typeface="+mj-ea"/>
                          <a:ea typeface="+mj-ea"/>
                        </a:rPr>
                        <a:t>年</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500">
                          <a:solidFill>
                            <a:schemeClr val="tx1"/>
                          </a:solidFill>
                          <a:latin typeface="+mj-ea"/>
                          <a:ea typeface="+mj-ea"/>
                        </a:rPr>
                        <a:t>12</a:t>
                      </a:r>
                      <a:r>
                        <a:rPr lang="ja-JP" altLang="en-US" sz="1500" dirty="0">
                          <a:solidFill>
                            <a:schemeClr val="tx1"/>
                          </a:solidFill>
                          <a:latin typeface="+mj-ea"/>
                          <a:ea typeface="+mj-ea"/>
                        </a:rPr>
                        <a:t>月</a:t>
                      </a:r>
                      <a:r>
                        <a:rPr lang="en-US" altLang="ja-JP" sz="1500" dirty="0">
                          <a:solidFill>
                            <a:schemeClr val="tx1"/>
                          </a:solidFill>
                          <a:latin typeface="+mj-ea"/>
                          <a:ea typeface="+mj-ea"/>
                        </a:rPr>
                        <a:t>14</a:t>
                      </a:r>
                      <a:r>
                        <a:rPr lang="ja-JP" altLang="en-US" sz="1500" dirty="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　社会保障審議会障害者部会報告書において、相談支援の質を高めることの必要性及び相談支援員の養成のための研修制度の見直し等の指摘</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030019"/>
                  </a:ext>
                </a:extLst>
              </a:tr>
              <a:tr h="759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a:solidFill>
                            <a:schemeClr val="tx1"/>
                          </a:solidFill>
                          <a:latin typeface="+mj-ea"/>
                          <a:ea typeface="+mj-ea"/>
                        </a:rPr>
                        <a:t>28</a:t>
                      </a:r>
                      <a:r>
                        <a:rPr lang="ja-JP" altLang="en-US" sz="1500">
                          <a:solidFill>
                            <a:schemeClr val="tx1"/>
                          </a:solidFill>
                          <a:latin typeface="+mj-ea"/>
                          <a:ea typeface="+mj-ea"/>
                        </a:rPr>
                        <a:t>年</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a:solidFill>
                            <a:schemeClr val="tx1"/>
                          </a:solidFill>
                          <a:latin typeface="+mj-ea"/>
                          <a:ea typeface="+mj-ea"/>
                        </a:rPr>
                        <a:t>７月</a:t>
                      </a:r>
                      <a:r>
                        <a:rPr lang="en-US" altLang="ja-JP" sz="1500" dirty="0">
                          <a:solidFill>
                            <a:schemeClr val="tx1"/>
                          </a:solidFill>
                          <a:latin typeface="+mj-ea"/>
                          <a:ea typeface="+mj-ea"/>
                        </a:rPr>
                        <a:t>19</a:t>
                      </a:r>
                      <a:r>
                        <a:rPr lang="ja-JP" altLang="en-US" sz="1500" dirty="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　「相談支援の質の向上に向けた検討会」における議論のとりまとめにおいて、計画相談支援について専門的な知識及びスキルを身につけるための育成を行う等の提言</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588929"/>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latin typeface="+mj-ea"/>
                          <a:ea typeface="+mj-ea"/>
                        </a:rPr>
                        <a:t>平成</a:t>
                      </a:r>
                      <a:r>
                        <a:rPr kumimoji="1" lang="en-US" altLang="ja-JP" sz="1500">
                          <a:solidFill>
                            <a:schemeClr val="tx1"/>
                          </a:solidFill>
                          <a:latin typeface="+mj-ea"/>
                          <a:ea typeface="+mj-ea"/>
                        </a:rPr>
                        <a:t>28</a:t>
                      </a:r>
                      <a:r>
                        <a:rPr kumimoji="1" lang="ja-JP" altLang="en-US" sz="1500">
                          <a:solidFill>
                            <a:schemeClr val="tx1"/>
                          </a:solidFill>
                          <a:latin typeface="+mj-ea"/>
                          <a:ea typeface="+mj-ea"/>
                        </a:rPr>
                        <a:t>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a:solidFill>
                            <a:schemeClr val="tx1"/>
                          </a:solidFill>
                          <a:latin typeface="+mj-ea"/>
                          <a:ea typeface="+mj-ea"/>
                        </a:rPr>
                        <a:t>～</a:t>
                      </a:r>
                      <a:r>
                        <a:rPr kumimoji="1" lang="ja-JP" altLang="en-US" sz="1500" dirty="0">
                          <a:solidFill>
                            <a:schemeClr val="tx1"/>
                          </a:solidFill>
                          <a:latin typeface="+mj-ea"/>
                          <a:ea typeface="+mj-ea"/>
                        </a:rPr>
                        <a:t>平成</a:t>
                      </a:r>
                      <a:r>
                        <a:rPr kumimoji="1" lang="en-US" altLang="ja-JP" sz="1500" dirty="0">
                          <a:solidFill>
                            <a:schemeClr val="tx1"/>
                          </a:solidFill>
                          <a:latin typeface="+mj-ea"/>
                          <a:ea typeface="+mj-ea"/>
                        </a:rPr>
                        <a:t>29</a:t>
                      </a:r>
                      <a:r>
                        <a:rPr kumimoji="1" lang="ja-JP" altLang="en-US" sz="1500" dirty="0">
                          <a:solidFill>
                            <a:schemeClr val="tx1"/>
                          </a:solidFill>
                          <a:latin typeface="+mj-ea"/>
                          <a:ea typeface="+mj-ea"/>
                        </a:rPr>
                        <a:t>年</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latin typeface="+mj-ea"/>
                          <a:ea typeface="+mj-ea"/>
                        </a:rPr>
                        <a:t>・　厚生労働科学研究により相談支援専門員養成のための研修プログラムを開発</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116626"/>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kern="1200">
                          <a:solidFill>
                            <a:schemeClr val="tx1"/>
                          </a:solidFill>
                          <a:latin typeface="+mj-ea"/>
                          <a:ea typeface="+mn-ea"/>
                          <a:cs typeface="+mn-cs"/>
                        </a:rPr>
                        <a:t>平成</a:t>
                      </a:r>
                      <a:r>
                        <a:rPr kumimoji="1" lang="en-US" altLang="ja-JP" sz="1500" kern="1200">
                          <a:solidFill>
                            <a:schemeClr val="tx1"/>
                          </a:solidFill>
                          <a:latin typeface="+mj-ea"/>
                          <a:ea typeface="+mn-ea"/>
                          <a:cs typeface="+mn-cs"/>
                        </a:rPr>
                        <a:t>30</a:t>
                      </a:r>
                      <a:r>
                        <a:rPr kumimoji="1" lang="ja-JP" altLang="en-US" sz="1500" kern="1200">
                          <a:solidFill>
                            <a:schemeClr val="tx1"/>
                          </a:solidFill>
                          <a:latin typeface="+mj-ea"/>
                          <a:ea typeface="+mn-ea"/>
                          <a:cs typeface="+mn-cs"/>
                        </a:rPr>
                        <a:t>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kern="1200">
                          <a:solidFill>
                            <a:schemeClr val="tx1"/>
                          </a:solidFill>
                          <a:latin typeface="+mj-ea"/>
                          <a:ea typeface="+mn-ea"/>
                          <a:cs typeface="+mn-cs"/>
                        </a:rPr>
                        <a:t>３月</a:t>
                      </a:r>
                      <a:r>
                        <a:rPr kumimoji="1" lang="ja-JP" altLang="en-US" sz="1500" kern="1200" dirty="0">
                          <a:solidFill>
                            <a:schemeClr val="tx1"/>
                          </a:solidFill>
                          <a:latin typeface="+mj-ea"/>
                          <a:ea typeface="+mn-ea"/>
                          <a:cs typeface="+mn-cs"/>
                        </a:rPr>
                        <a:t>２日</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latin typeface="+mj-ea"/>
                          <a:ea typeface="+mj-ea"/>
                        </a:rPr>
                        <a:t>・　第</a:t>
                      </a:r>
                      <a:r>
                        <a:rPr kumimoji="1" lang="en-US" altLang="ja-JP" sz="1500" dirty="0">
                          <a:solidFill>
                            <a:schemeClr val="tx1"/>
                          </a:solidFill>
                          <a:latin typeface="+mj-ea"/>
                          <a:ea typeface="+mj-ea"/>
                        </a:rPr>
                        <a:t>89</a:t>
                      </a:r>
                      <a:r>
                        <a:rPr kumimoji="1" lang="ja-JP" altLang="en-US" sz="1500" dirty="0">
                          <a:solidFill>
                            <a:schemeClr val="tx1"/>
                          </a:solidFill>
                          <a:latin typeface="+mj-ea"/>
                          <a:ea typeface="+mj-ea"/>
                        </a:rPr>
                        <a:t>回</a:t>
                      </a:r>
                      <a:r>
                        <a:rPr kumimoji="1" lang="ja-JP" altLang="en-US" sz="1500" kern="1200" dirty="0">
                          <a:solidFill>
                            <a:schemeClr val="tx1"/>
                          </a:solidFill>
                          <a:latin typeface="+mj-ea"/>
                          <a:ea typeface="+mn-ea"/>
                          <a:cs typeface="+mn-cs"/>
                        </a:rPr>
                        <a:t>社会保障審議会障害者部会において、相談支援専門員の研修制度の見直し内容について報告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78125"/>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a:solidFill>
                            <a:schemeClr val="tx1"/>
                          </a:solidFill>
                          <a:latin typeface="+mj-ea"/>
                          <a:ea typeface="+mj-ea"/>
                        </a:rPr>
                        <a:t>30</a:t>
                      </a:r>
                      <a:r>
                        <a:rPr lang="ja-JP" altLang="en-US" sz="1500">
                          <a:solidFill>
                            <a:schemeClr val="tx1"/>
                          </a:solidFill>
                          <a:latin typeface="+mj-ea"/>
                          <a:ea typeface="+mj-ea"/>
                        </a:rPr>
                        <a:t>年</a:t>
                      </a:r>
                      <a:endParaRPr kumimoji="1" lang="ja-JP" altLang="en-US" sz="1500" dirty="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a:solidFill>
                            <a:schemeClr val="tx1"/>
                          </a:solidFill>
                          <a:latin typeface="+mj-ea"/>
                          <a:ea typeface="+mj-ea"/>
                        </a:rPr>
                        <a:t>３月２２日</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a:t>
                      </a:r>
                      <a:r>
                        <a:rPr lang="ja-JP" altLang="en-US" sz="1500">
                          <a:solidFill>
                            <a:schemeClr val="tx1"/>
                          </a:solidFill>
                          <a:latin typeface="+mj-ea"/>
                          <a:ea typeface="+mj-ea"/>
                        </a:rPr>
                        <a:t>　主任相談支援専門員の位置づけおよび主任相談支援専門員養成研修について規定した告示を公布。（適用日：平成３０年４月１日）</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880826"/>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a:solidFill>
                            <a:schemeClr val="tx1"/>
                          </a:solidFill>
                          <a:latin typeface="+mj-ea"/>
                          <a:ea typeface="+mj-ea"/>
                        </a:rPr>
                        <a:t>平成</a:t>
                      </a:r>
                      <a:r>
                        <a:rPr lang="en-US" altLang="ja-JP" sz="1500">
                          <a:solidFill>
                            <a:schemeClr val="tx1"/>
                          </a:solidFill>
                          <a:latin typeface="+mj-ea"/>
                          <a:ea typeface="+mj-ea"/>
                        </a:rPr>
                        <a:t>31</a:t>
                      </a:r>
                      <a:r>
                        <a:rPr lang="ja-JP" altLang="en-US" sz="1500">
                          <a:solidFill>
                            <a:schemeClr val="tx1"/>
                          </a:solidFill>
                          <a:latin typeface="+mj-ea"/>
                          <a:ea typeface="+mj-ea"/>
                        </a:rPr>
                        <a:t>年</a:t>
                      </a:r>
                      <a:endParaRPr lang="en-US" altLang="ja-JP" sz="150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a:solidFill>
                            <a:schemeClr val="tx1"/>
                          </a:solidFill>
                          <a:latin typeface="+mj-ea"/>
                          <a:ea typeface="+mj-ea"/>
                        </a:rPr>
                        <a:t>３月２８日</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500" kern="1200">
                          <a:solidFill>
                            <a:schemeClr val="tx1"/>
                          </a:solidFill>
                          <a:latin typeface="+mj-ea"/>
                          <a:ea typeface="+mn-ea"/>
                          <a:cs typeface="+mn-cs"/>
                        </a:rPr>
                        <a:t>・　相談支援従事者主任研修事業の実施について都道府県宛て部長通知を発出（標準カリキュラムを含む）。</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4605279"/>
                  </a:ext>
                </a:extLst>
              </a:tr>
            </a:tbl>
          </a:graphicData>
        </a:graphic>
      </p:graphicFrame>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10</a:t>
            </a:fld>
            <a:endParaRPr kumimoji="1" lang="ja-JP" altLang="en-US"/>
          </a:p>
        </p:txBody>
      </p:sp>
      <p:sp>
        <p:nvSpPr>
          <p:cNvPr id="4" name="テキスト ボックス 3"/>
          <p:cNvSpPr txBox="1"/>
          <p:nvPr/>
        </p:nvSpPr>
        <p:spPr>
          <a:xfrm>
            <a:off x="5646439" y="1323070"/>
            <a:ext cx="3240360" cy="738664"/>
          </a:xfrm>
          <a:prstGeom prst="rect">
            <a:avLst/>
          </a:prstGeom>
          <a:noFill/>
          <a:ln w="19050">
            <a:solidFill>
              <a:schemeClr val="tx1"/>
            </a:solidFill>
            <a:prstDash val="dash"/>
          </a:ln>
        </p:spPr>
        <p:txBody>
          <a:bodyPr wrap="square" rtlCol="0">
            <a:spAutoFit/>
          </a:bodyPr>
          <a:lstStyle/>
          <a:p>
            <a:r>
              <a:rPr lang="ja-JP" altLang="en-US" sz="1400"/>
              <a:t>「指導的役割を担う人材（主任相談支援専門員）の育成を行うとともに、こうした人材の適切な活用を進めるべき。」</a:t>
            </a:r>
          </a:p>
        </p:txBody>
      </p:sp>
      <p:sp>
        <p:nvSpPr>
          <p:cNvPr id="7" name="テキスト ボックス 6"/>
          <p:cNvSpPr txBox="1"/>
          <p:nvPr/>
        </p:nvSpPr>
        <p:spPr>
          <a:xfrm>
            <a:off x="5646439" y="2343454"/>
            <a:ext cx="3240360" cy="3108543"/>
          </a:xfrm>
          <a:prstGeom prst="rect">
            <a:avLst/>
          </a:prstGeom>
          <a:noFill/>
          <a:ln w="19050">
            <a:solidFill>
              <a:schemeClr val="tx1"/>
            </a:solidFill>
            <a:prstDash val="dash"/>
          </a:ln>
        </p:spPr>
        <p:txBody>
          <a:bodyPr wrap="square" rtlCol="0">
            <a:spAutoFit/>
          </a:bodyPr>
          <a:lstStyle/>
          <a:p>
            <a:r>
              <a:rPr lang="ja-JP" altLang="en-US" sz="1400" dirty="0"/>
              <a:t> ③　指導的役割を担う「主任相談支援専門員（仮称）」について</a:t>
            </a:r>
          </a:p>
          <a:p>
            <a:r>
              <a:rPr lang="ja-JP" altLang="en-US" sz="1400" dirty="0"/>
              <a:t>　　・　相談支援専門員の支援スキルやサービス等利用計画について適切に評価・助言を行い、相談 支援の質の確保を図る役割が期待されており、基幹相談支援センター等に計画的に配置されるべき。また、更新研修等も導入すべき。</a:t>
            </a:r>
          </a:p>
          <a:p>
            <a:r>
              <a:rPr lang="ja-JP" altLang="en-US" sz="1400" dirty="0"/>
              <a:t>　　・　指導的役割を果たすため、適切な指導や助言を行う技術を習得する機会が確保されるよう、都道府県等が人材育成に関するビジョンを策定するなど、地域における相談支援従事者の段階的な人材育成に取り組むべき。</a:t>
            </a:r>
          </a:p>
        </p:txBody>
      </p:sp>
      <p:cxnSp>
        <p:nvCxnSpPr>
          <p:cNvPr id="6" name="直線コネクタ 5"/>
          <p:cNvCxnSpPr>
            <a:endCxn id="4" idx="1"/>
          </p:cNvCxnSpPr>
          <p:nvPr/>
        </p:nvCxnSpPr>
        <p:spPr>
          <a:xfrm flipV="1">
            <a:off x="5142383" y="1692402"/>
            <a:ext cx="504056" cy="62716"/>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5070375" y="3025686"/>
            <a:ext cx="576064" cy="59987"/>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ja-JP" altLang="en-US" sz="28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主任相談支援専門員創設の経緯</a:t>
            </a:r>
          </a:p>
        </p:txBody>
      </p:sp>
    </p:spTree>
    <p:extLst>
      <p:ext uri="{BB962C8B-B14F-4D97-AF65-F5344CB8AC3E}">
        <p14:creationId xmlns:p14="http://schemas.microsoft.com/office/powerpoint/2010/main" val="166510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noFill/>
        </p:spPr>
        <p:txBody>
          <a:bodyPr/>
          <a:lstStyle/>
          <a:p>
            <a:fld id="{5AACCC3D-4C65-428D-B2DE-0D16657012A2}" type="slidenum">
              <a:rPr lang="en-US" altLang="ja-JP"/>
              <a:pPr/>
              <a:t>11</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ja-JP" altLang="en-US" sz="28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主任相談支援専門員創設と本研修のねらい</a:t>
            </a:r>
          </a:p>
        </p:txBody>
      </p:sp>
      <p:sp>
        <p:nvSpPr>
          <p:cNvPr id="2" name="正方形/長方形 1"/>
          <p:cNvSpPr/>
          <p:nvPr/>
        </p:nvSpPr>
        <p:spPr>
          <a:xfrm>
            <a:off x="1115616" y="2100833"/>
            <a:ext cx="1008112" cy="864096"/>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養成</a:t>
            </a:r>
          </a:p>
        </p:txBody>
      </p:sp>
      <p:sp>
        <p:nvSpPr>
          <p:cNvPr id="8" name="正方形/長方形 7"/>
          <p:cNvSpPr/>
          <p:nvPr/>
        </p:nvSpPr>
        <p:spPr>
          <a:xfrm>
            <a:off x="2483768" y="2100833"/>
            <a:ext cx="1008112" cy="864096"/>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配置</a:t>
            </a:r>
          </a:p>
        </p:txBody>
      </p:sp>
      <p:sp>
        <p:nvSpPr>
          <p:cNvPr id="11" name="正方形/長方形 10"/>
          <p:cNvSpPr/>
          <p:nvPr/>
        </p:nvSpPr>
        <p:spPr>
          <a:xfrm>
            <a:off x="4355976" y="1735275"/>
            <a:ext cx="1766317" cy="1580528"/>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相談支援の</a:t>
            </a:r>
          </a:p>
          <a:p>
            <a:pPr algn="ctr"/>
            <a:r>
              <a:rPr kumimoji="1" lang="ja-JP" altLang="en-US"/>
              <a:t>質の向上</a:t>
            </a:r>
          </a:p>
          <a:p>
            <a:pPr algn="ctr">
              <a:lnSpc>
                <a:spcPts val="1200"/>
              </a:lnSpc>
            </a:pPr>
            <a:endParaRPr lang="ja-JP" altLang="en-US"/>
          </a:p>
          <a:p>
            <a:pPr algn="ctr"/>
            <a:r>
              <a:rPr kumimoji="1" lang="ja-JP" altLang="en-US" sz="1400"/>
              <a:t>の施策のひとつ</a:t>
            </a:r>
          </a:p>
        </p:txBody>
      </p:sp>
      <p:sp>
        <p:nvSpPr>
          <p:cNvPr id="13" name="正方形/長方形 12"/>
          <p:cNvSpPr/>
          <p:nvPr/>
        </p:nvSpPr>
        <p:spPr>
          <a:xfrm>
            <a:off x="827584" y="1343665"/>
            <a:ext cx="2880816" cy="2363748"/>
          </a:xfrm>
          <a:prstGeom prst="rect">
            <a:avLst/>
          </a:prstGeom>
          <a:noFill/>
          <a:ln w="666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971600" y="1124744"/>
            <a:ext cx="2304256" cy="473087"/>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主任相談支援専門員</a:t>
            </a:r>
          </a:p>
        </p:txBody>
      </p:sp>
      <p:sp>
        <p:nvSpPr>
          <p:cNvPr id="14" name="正方形/長方形 13"/>
          <p:cNvSpPr/>
          <p:nvPr/>
        </p:nvSpPr>
        <p:spPr>
          <a:xfrm>
            <a:off x="6769870" y="1735275"/>
            <a:ext cx="1959756" cy="1580528"/>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障害者の尊厳の確保、社会参加等</a:t>
            </a:r>
            <a:endParaRPr lang="ja-JP" altLang="en-US"/>
          </a:p>
          <a:p>
            <a:pPr algn="ctr">
              <a:lnSpc>
                <a:spcPts val="1000"/>
              </a:lnSpc>
            </a:pPr>
            <a:endParaRPr kumimoji="1" lang="ja-JP" altLang="en-US"/>
          </a:p>
          <a:p>
            <a:pPr algn="ctr"/>
            <a:r>
              <a:rPr kumimoji="1" lang="ja-JP" altLang="en-US"/>
              <a:t>共生社会の</a:t>
            </a:r>
          </a:p>
          <a:p>
            <a:pPr algn="ctr"/>
            <a:r>
              <a:rPr kumimoji="1" lang="ja-JP" altLang="en-US"/>
              <a:t>実現</a:t>
            </a:r>
          </a:p>
        </p:txBody>
      </p:sp>
      <p:cxnSp>
        <p:nvCxnSpPr>
          <p:cNvPr id="4" name="直線矢印コネクタ 3"/>
          <p:cNvCxnSpPr>
            <a:stCxn id="13" idx="3"/>
            <a:endCxn id="11" idx="1"/>
          </p:cNvCxnSpPr>
          <p:nvPr/>
        </p:nvCxnSpPr>
        <p:spPr>
          <a:xfrm>
            <a:off x="3708400" y="2525539"/>
            <a:ext cx="647576" cy="0"/>
          </a:xfrm>
          <a:prstGeom prst="straightConnector1">
            <a:avLst/>
          </a:prstGeom>
          <a:ln w="1270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11" idx="3"/>
            <a:endCxn id="14" idx="1"/>
          </p:cNvCxnSpPr>
          <p:nvPr/>
        </p:nvCxnSpPr>
        <p:spPr>
          <a:xfrm>
            <a:off x="6122293" y="2525539"/>
            <a:ext cx="647577" cy="0"/>
          </a:xfrm>
          <a:prstGeom prst="straightConnector1">
            <a:avLst/>
          </a:prstGeom>
          <a:ln w="1270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2" idx="3"/>
            <a:endCxn id="8" idx="1"/>
          </p:cNvCxnSpPr>
          <p:nvPr/>
        </p:nvCxnSpPr>
        <p:spPr>
          <a:xfrm>
            <a:off x="2123728" y="2532881"/>
            <a:ext cx="360040" cy="0"/>
          </a:xfrm>
          <a:prstGeom prst="straightConnector1">
            <a:avLst/>
          </a:prstGeom>
          <a:ln w="730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827583" y="4020518"/>
            <a:ext cx="7902041" cy="2031325"/>
          </a:xfrm>
          <a:prstGeom prst="rect">
            <a:avLst/>
          </a:prstGeom>
          <a:noFill/>
          <a:ln w="34925">
            <a:solidFill>
              <a:schemeClr val="tx2">
                <a:lumMod val="50000"/>
                <a:lumOff val="50000"/>
              </a:schemeClr>
            </a:solidFill>
          </a:ln>
        </p:spPr>
        <p:txBody>
          <a:bodyPr wrap="square" rtlCol="0">
            <a:spAutoFit/>
          </a:bodyPr>
          <a:lstStyle/>
          <a:p>
            <a:r>
              <a:rPr lang="ja-JP" altLang="en-US" u="sng">
                <a:latin typeface="ＭＳ ゴシック" panose="020B0609070205080204" pitchFamily="49" charset="-128"/>
                <a:ea typeface="ＭＳ ゴシック" panose="020B0609070205080204" pitchFamily="49" charset="-128"/>
              </a:rPr>
              <a:t>障害者総合支援法（抄）　　　　　　　　　　　　　　　　　❖目的規定</a:t>
            </a:r>
          </a:p>
          <a:p>
            <a:r>
              <a:rPr lang="ja-JP" altLang="en-US">
                <a:latin typeface="ＭＳ ゴシック" panose="020B0609070205080204" pitchFamily="49" charset="-128"/>
                <a:ea typeface="ＭＳ ゴシック" panose="020B0609070205080204" pitchFamily="49" charset="-128"/>
              </a:rPr>
              <a:t>第一条　障害者及び障害児が基本的人権を享有する個人としての尊厳にふさわしい日常生活又は社会生活を営むことができるよう、必要な障害福祉サービスに係る給付、地域生活支援事業その他の支援を総合的に行い、もって障害者及び障害児の福祉の増進を図るとともに、障害の有無にかかわらず国民が相互に人格と個性を尊重し安心して暮らすことのできる地域社会の実現に寄与することを目的とする。</a:t>
            </a:r>
          </a:p>
        </p:txBody>
      </p:sp>
    </p:spTree>
    <p:extLst>
      <p:ext uri="{BB962C8B-B14F-4D97-AF65-F5344CB8AC3E}">
        <p14:creationId xmlns:p14="http://schemas.microsoft.com/office/powerpoint/2010/main" val="2803344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a:t>Ⅱ</a:t>
            </a:r>
            <a:r>
              <a:rPr lang="ja-JP" altLang="en-US" sz="3323"/>
              <a:t>－２　</a:t>
            </a:r>
            <a:r>
              <a:rPr lang="ja-JP" altLang="en-US" sz="3600">
                <a:latin typeface="メイリオ" pitchFamily="50" charset="-128"/>
                <a:ea typeface="メイリオ" pitchFamily="50" charset="-128"/>
                <a:cs typeface="メイリオ" pitchFamily="50" charset="-128"/>
              </a:rPr>
              <a:t>主任相談支援専門員とは</a:t>
            </a:r>
            <a:br>
              <a:rPr lang="ja-JP" altLang="en-US" sz="3600">
                <a:latin typeface="メイリオ" pitchFamily="50" charset="-128"/>
                <a:ea typeface="メイリオ" pitchFamily="50" charset="-128"/>
                <a:cs typeface="メイリオ" pitchFamily="50" charset="-128"/>
              </a:rPr>
            </a:b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12</a:t>
            </a:fld>
            <a:endParaRPr kumimoji="1" lang="ja-JP" altLang="en-US"/>
          </a:p>
        </p:txBody>
      </p:sp>
    </p:spTree>
    <p:extLst>
      <p:ext uri="{BB962C8B-B14F-4D97-AF65-F5344CB8AC3E}">
        <p14:creationId xmlns:p14="http://schemas.microsoft.com/office/powerpoint/2010/main" val="3063172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2">
            <a:extLst>
              <a:ext uri="{FF2B5EF4-FFF2-40B4-BE49-F238E27FC236}">
                <a16:creationId xmlns:a16="http://schemas.microsoft.com/office/drawing/2014/main" id="{F5DDAAD5-74AC-AD44-9C9F-45BE5DA18529}"/>
              </a:ext>
            </a:extLst>
          </p:cNvPr>
          <p:cNvSpPr/>
          <p:nvPr/>
        </p:nvSpPr>
        <p:spPr>
          <a:xfrm>
            <a:off x="374520" y="870274"/>
            <a:ext cx="8489560" cy="15418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47448" indent="-147448">
              <a:lnSpc>
                <a:spcPct val="110000"/>
              </a:lnSpc>
            </a:pPr>
            <a:r>
              <a:rPr lang="ja-JP" altLang="en-US" sz="1023" dirty="0">
                <a:solidFill>
                  <a:schemeClr val="tx1"/>
                </a:solidFill>
              </a:rPr>
              <a:t>○　意思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養成する</a:t>
            </a:r>
            <a:r>
              <a:rPr lang="ja-JP" altLang="en-US" sz="1023">
                <a:solidFill>
                  <a:schemeClr val="tx1"/>
                </a:solidFill>
              </a:rPr>
              <a:t>ため、</a:t>
            </a:r>
            <a:r>
              <a:rPr lang="ja-JP" altLang="en-US" sz="1023" b="1" u="sng">
                <a:solidFill>
                  <a:schemeClr val="tx1"/>
                </a:solidFill>
              </a:rPr>
              <a:t>カリキュラムの内容を現行より充実させる改定を行う</a:t>
            </a:r>
            <a:r>
              <a:rPr lang="ja-JP" altLang="en-US" sz="1023" b="1">
                <a:solidFill>
                  <a:schemeClr val="tx1"/>
                </a:solidFill>
              </a:rPr>
              <a:t>。</a:t>
            </a:r>
            <a:endParaRPr lang="en-US" altLang="ja-JP" sz="1023" b="1" dirty="0">
              <a:solidFill>
                <a:schemeClr val="tx1"/>
              </a:solidFill>
            </a:endParaRPr>
          </a:p>
          <a:p>
            <a:pPr marL="147448" indent="-147448">
              <a:lnSpc>
                <a:spcPts val="500"/>
              </a:lnSpc>
            </a:pPr>
            <a:endParaRPr lang="en-US" altLang="ja-JP" sz="681" b="1" dirty="0">
              <a:solidFill>
                <a:schemeClr val="tx1"/>
              </a:solidFill>
            </a:endParaRPr>
          </a:p>
          <a:p>
            <a:pPr marL="147448" indent="-147448">
              <a:lnSpc>
                <a:spcPct val="110000"/>
              </a:lnSpc>
            </a:pPr>
            <a:r>
              <a:rPr lang="ja-JP" altLang="en-US" sz="1023" dirty="0">
                <a:solidFill>
                  <a:schemeClr val="tx1"/>
                </a:solidFill>
              </a:rPr>
              <a:t>○　実践力の高い相談支援専門員養成のために、実践の積み重ねを行いながらスキルアップできるよう、</a:t>
            </a:r>
            <a:r>
              <a:rPr lang="ja-JP" altLang="en-US" sz="1023">
                <a:solidFill>
                  <a:schemeClr val="tx1"/>
                </a:solidFill>
              </a:rPr>
              <a:t>現任研修の受講にあたり</a:t>
            </a:r>
            <a:r>
              <a:rPr lang="ja-JP" altLang="en-US" sz="1023" dirty="0">
                <a:solidFill>
                  <a:schemeClr val="tx1"/>
                </a:solidFill>
              </a:rPr>
              <a:t>、相談支援に関する</a:t>
            </a:r>
            <a:r>
              <a:rPr lang="ja-JP" altLang="en-US" sz="1023" b="1" u="sng" dirty="0">
                <a:solidFill>
                  <a:schemeClr val="tx1"/>
                </a:solidFill>
              </a:rPr>
              <a:t>一定の実務経験の</a:t>
            </a:r>
            <a:r>
              <a:rPr lang="ja-JP" altLang="en-US" sz="1023" b="1" u="sng">
                <a:solidFill>
                  <a:schemeClr val="tx1"/>
                </a:solidFill>
              </a:rPr>
              <a:t>要件</a:t>
            </a:r>
            <a:r>
              <a:rPr lang="en-US" altLang="ja-JP" sz="1023" b="1" u="sng">
                <a:solidFill>
                  <a:schemeClr val="tx1"/>
                </a:solidFill>
                <a:latin typeface="+mn-ea"/>
              </a:rPr>
              <a:t>(※</a:t>
            </a:r>
            <a:r>
              <a:rPr lang="ja-JP" altLang="en-US" sz="1023" b="1" u="sng">
                <a:solidFill>
                  <a:schemeClr val="tx1"/>
                </a:solidFill>
                <a:latin typeface="+mn-ea"/>
              </a:rPr>
              <a:t>１</a:t>
            </a:r>
            <a:r>
              <a:rPr lang="en-US" altLang="ja-JP" sz="1023" b="1" u="sng">
                <a:solidFill>
                  <a:schemeClr val="tx1"/>
                </a:solidFill>
                <a:latin typeface="+mn-ea"/>
              </a:rPr>
              <a:t>)</a:t>
            </a:r>
            <a:r>
              <a:rPr lang="ja-JP" altLang="en-US" sz="1023" dirty="0">
                <a:solidFill>
                  <a:schemeClr val="tx1"/>
                </a:solidFill>
              </a:rPr>
              <a:t>を</a:t>
            </a:r>
            <a:r>
              <a:rPr lang="ja-JP" altLang="en-US" sz="1023">
                <a:solidFill>
                  <a:schemeClr val="tx1"/>
                </a:solidFill>
              </a:rPr>
              <a:t>追加</a:t>
            </a:r>
            <a:r>
              <a:rPr lang="ja-JP" altLang="en-US" sz="937">
                <a:solidFill>
                  <a:schemeClr val="tx1"/>
                </a:solidFill>
                <a:latin typeface="ＭＳ 明朝" panose="02020609040205080304" pitchFamily="17" charset="-128"/>
                <a:ea typeface="ＭＳ 明朝" panose="02020609040205080304" pitchFamily="17" charset="-128"/>
              </a:rPr>
              <a:t>。</a:t>
            </a:r>
            <a:r>
              <a:rPr lang="ja-JP" altLang="en-US" sz="1023">
                <a:solidFill>
                  <a:schemeClr val="tx1"/>
                </a:solidFill>
              </a:rPr>
              <a:t>（</a:t>
            </a:r>
            <a:r>
              <a:rPr lang="en-US" altLang="ja-JP" sz="1023">
                <a:solidFill>
                  <a:schemeClr val="tx1"/>
                </a:solidFill>
              </a:rPr>
              <a:t>※</a:t>
            </a:r>
            <a:r>
              <a:rPr lang="ja-JP" altLang="en-US" sz="1023">
                <a:solidFill>
                  <a:schemeClr val="tx1"/>
                </a:solidFill>
              </a:rPr>
              <a:t>経過措置： 旧カリキュラム修了者の初回の受講時</a:t>
            </a:r>
            <a:r>
              <a:rPr lang="ja-JP" altLang="en-US" sz="1023" dirty="0">
                <a:solidFill>
                  <a:schemeClr val="tx1"/>
                </a:solidFill>
              </a:rPr>
              <a:t>は従前の例による。）</a:t>
            </a:r>
            <a:endParaRPr lang="en-US" altLang="ja-JP" sz="1023" dirty="0">
              <a:solidFill>
                <a:schemeClr val="tx1"/>
              </a:solidFill>
            </a:endParaRPr>
          </a:p>
          <a:p>
            <a:pPr marL="147448" indent="-147448">
              <a:lnSpc>
                <a:spcPts val="500"/>
              </a:lnSpc>
            </a:pPr>
            <a:endParaRPr lang="en-US" altLang="ja-JP" sz="681" dirty="0">
              <a:solidFill>
                <a:schemeClr val="tx1"/>
              </a:solidFill>
            </a:endParaRPr>
          </a:p>
          <a:p>
            <a:pPr marL="147448" indent="-147448">
              <a:lnSpc>
                <a:spcPct val="110000"/>
              </a:lnSpc>
            </a:pPr>
            <a:r>
              <a:rPr lang="ja-JP" altLang="en-US" sz="1023" dirty="0">
                <a:solidFill>
                  <a:schemeClr val="tx1"/>
                </a:solidFill>
              </a:rPr>
              <a:t>○　さらに、地域づくり、人材育成、困難事例への対応など地域の中核的な役割を担う専門職を育成するとともに、相談支援専門員のキャリアパスを明確にし、目指すべき将来像及びやりがいをもって長期に働ける環境を整えるため、</a:t>
            </a:r>
            <a:r>
              <a:rPr lang="ja-JP" altLang="en-US" sz="1023" b="1" u="sng" dirty="0">
                <a:solidFill>
                  <a:schemeClr val="tx1"/>
                </a:solidFill>
              </a:rPr>
              <a:t>主任相談支援専門員研修を創設</a:t>
            </a:r>
            <a:r>
              <a:rPr lang="ja-JP" altLang="en-US" sz="1023" dirty="0">
                <a:solidFill>
                  <a:schemeClr val="tx1"/>
                </a:solidFill>
              </a:rPr>
              <a:t>。</a:t>
            </a:r>
            <a:endParaRPr lang="en-US" altLang="ja-JP" sz="1023" dirty="0">
              <a:solidFill>
                <a:schemeClr val="tx1"/>
              </a:solidFill>
            </a:endParaRPr>
          </a:p>
        </p:txBody>
      </p:sp>
      <p:sp>
        <p:nvSpPr>
          <p:cNvPr id="49" name="正方形/長方形 48"/>
          <p:cNvSpPr/>
          <p:nvPr/>
        </p:nvSpPr>
        <p:spPr>
          <a:xfrm>
            <a:off x="374520" y="2888631"/>
            <a:ext cx="3027296" cy="819699"/>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r>
              <a:rPr lang="ja-JP" altLang="en-US" sz="1023" b="1">
                <a:solidFill>
                  <a:schemeClr val="tx1"/>
                </a:solidFill>
              </a:rPr>
              <a:t>相談支援専門員としての配置要件</a:t>
            </a:r>
            <a:endParaRPr lang="en-US" altLang="ja-JP" sz="1023" b="1" dirty="0">
              <a:solidFill>
                <a:schemeClr val="tx1"/>
              </a:solidFill>
            </a:endParaRPr>
          </a:p>
        </p:txBody>
      </p:sp>
      <p:sp>
        <p:nvSpPr>
          <p:cNvPr id="56" name="正方形/長方形 55"/>
          <p:cNvSpPr/>
          <p:nvPr/>
        </p:nvSpPr>
        <p:spPr>
          <a:xfrm>
            <a:off x="374521" y="4425190"/>
            <a:ext cx="3027295" cy="1230938"/>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r>
              <a:rPr lang="ja-JP" altLang="en-US" sz="1023" b="1">
                <a:solidFill>
                  <a:schemeClr val="tx1"/>
                </a:solidFill>
              </a:rPr>
              <a:t>相談支援専門員としての配置要件</a:t>
            </a:r>
            <a:endParaRPr lang="en-US" altLang="ja-JP" sz="1023" b="1" dirty="0">
              <a:solidFill>
                <a:schemeClr val="tx1"/>
              </a:solidFill>
            </a:endParaRPr>
          </a:p>
        </p:txBody>
      </p:sp>
      <p:sp>
        <p:nvSpPr>
          <p:cNvPr id="58" name="正方形/長方形 57"/>
          <p:cNvSpPr/>
          <p:nvPr/>
        </p:nvSpPr>
        <p:spPr>
          <a:xfrm>
            <a:off x="438002" y="4485394"/>
            <a:ext cx="1070139" cy="860203"/>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a:solidFill>
                  <a:schemeClr val="tx1"/>
                </a:solidFill>
              </a:rPr>
              <a:t>実務経験要件</a:t>
            </a:r>
            <a:endParaRPr lang="en-US" altLang="ja-JP" sz="1023" b="1" dirty="0">
              <a:solidFill>
                <a:schemeClr val="tx1"/>
              </a:solidFill>
            </a:endParaRPr>
          </a:p>
        </p:txBody>
      </p:sp>
      <p:sp>
        <p:nvSpPr>
          <p:cNvPr id="75" name="正方形/長方形 74"/>
          <p:cNvSpPr/>
          <p:nvPr/>
        </p:nvSpPr>
        <p:spPr>
          <a:xfrm>
            <a:off x="7492482" y="4498239"/>
            <a:ext cx="1502228" cy="195504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00" b="1">
                <a:solidFill>
                  <a:schemeClr val="tx1"/>
                </a:solidFill>
              </a:rPr>
              <a:t>相談支援専門員</a:t>
            </a:r>
          </a:p>
          <a:p>
            <a:pPr algn="ctr"/>
            <a:r>
              <a:rPr lang="ja-JP" altLang="en-US" sz="1000" b="1">
                <a:solidFill>
                  <a:schemeClr val="tx1"/>
                </a:solidFill>
              </a:rPr>
              <a:t>配置要件更新</a:t>
            </a:r>
            <a:endParaRPr lang="ja-JP" altLang="en-US" sz="1000" b="1">
              <a:solidFill>
                <a:srgbClr val="000000"/>
              </a:solidFill>
              <a:latin typeface="Arial" charset="0"/>
            </a:endParaRPr>
          </a:p>
          <a:p>
            <a:pPr algn="ctr" fontAlgn="base">
              <a:lnSpc>
                <a:spcPts val="500"/>
              </a:lnSpc>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r>
              <a:rPr lang="ja-JP" altLang="en-US" sz="1000" b="1">
                <a:solidFill>
                  <a:srgbClr val="000000"/>
                </a:solidFill>
                <a:latin typeface="Arial" charset="0"/>
              </a:rPr>
              <a:t>引き続き相談支援専門員として配置可</a:t>
            </a: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en-US" altLang="ja-JP" sz="1000" b="1">
              <a:solidFill>
                <a:srgbClr val="000000"/>
              </a:solidFill>
              <a:latin typeface="Arial" charset="0"/>
            </a:endParaRPr>
          </a:p>
        </p:txBody>
      </p:sp>
      <p:sp>
        <p:nvSpPr>
          <p:cNvPr id="2" name="タイトル 1"/>
          <p:cNvSpPr>
            <a:spLocks noGrp="1"/>
          </p:cNvSpPr>
          <p:nvPr>
            <p:ph type="title"/>
          </p:nvPr>
        </p:nvSpPr>
        <p:spPr>
          <a:xfrm>
            <a:off x="374521" y="233793"/>
            <a:ext cx="8042740" cy="417571"/>
          </a:xfrm>
          <a:noFill/>
          <a:ln>
            <a:noFill/>
          </a:ln>
        </p:spPr>
        <p:txBody>
          <a:bodyPr>
            <a:noAutofit/>
          </a:bodyPr>
          <a:lstStyle/>
          <a:p>
            <a:r>
              <a:rPr lang="ja-JP" altLang="en-US" sz="2045" dirty="0">
                <a:latin typeface="ＤＦ特太ゴシック体" panose="020B0509000000000000" pitchFamily="49" charset="-128"/>
                <a:ea typeface="ＤＦ特太ゴシック体" panose="020B0509000000000000" pitchFamily="49" charset="-128"/>
              </a:rPr>
              <a:t>相談支援専門員の研修制度</a:t>
            </a:r>
            <a:r>
              <a:rPr lang="ja-JP" altLang="en-US" sz="2045">
                <a:latin typeface="ＤＦ特太ゴシック体" panose="020B0509000000000000" pitchFamily="49" charset="-128"/>
                <a:ea typeface="ＤＦ特太ゴシック体" panose="020B0509000000000000" pitchFamily="49" charset="-128"/>
              </a:rPr>
              <a:t>の見直しに</a:t>
            </a:r>
            <a:r>
              <a:rPr lang="ja-JP" altLang="en-US" sz="2045" dirty="0">
                <a:latin typeface="ＤＦ特太ゴシック体" panose="020B0509000000000000" pitchFamily="49" charset="-128"/>
                <a:ea typeface="ＤＦ特太ゴシック体" panose="020B0509000000000000" pitchFamily="49" charset="-128"/>
              </a:rPr>
              <a:t>ついて</a:t>
            </a:r>
          </a:p>
        </p:txBody>
      </p:sp>
      <p:sp>
        <p:nvSpPr>
          <p:cNvPr id="5" name="正方形/長方形 4"/>
          <p:cNvSpPr/>
          <p:nvPr/>
        </p:nvSpPr>
        <p:spPr>
          <a:xfrm>
            <a:off x="444075" y="2996429"/>
            <a:ext cx="1064066" cy="447767"/>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a:solidFill>
                  <a:schemeClr val="tx1"/>
                </a:solidFill>
              </a:rPr>
              <a:t>実務経験要件</a:t>
            </a:r>
            <a:endParaRPr lang="en-US" altLang="ja-JP" sz="1023" b="1" dirty="0">
              <a:solidFill>
                <a:schemeClr val="tx1"/>
              </a:solidFill>
            </a:endParaRPr>
          </a:p>
        </p:txBody>
      </p:sp>
      <p:sp>
        <p:nvSpPr>
          <p:cNvPr id="6" name="正方形/長方形 5"/>
          <p:cNvSpPr/>
          <p:nvPr/>
        </p:nvSpPr>
        <p:spPr>
          <a:xfrm>
            <a:off x="1996856" y="2996430"/>
            <a:ext cx="1352974" cy="44812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a:solidFill>
                  <a:schemeClr val="tx1"/>
                </a:solidFill>
              </a:rPr>
              <a:t>研修修了要件</a:t>
            </a:r>
            <a:endParaRPr lang="en-US" altLang="ja-JP" sz="937" b="1">
              <a:solidFill>
                <a:schemeClr val="tx1"/>
              </a:solidFill>
            </a:endParaRPr>
          </a:p>
          <a:p>
            <a:pPr algn="ctr">
              <a:lnSpc>
                <a:spcPts val="500"/>
              </a:lnSpc>
            </a:pPr>
            <a:endParaRPr lang="ja-JP" altLang="en-US" sz="937">
              <a:solidFill>
                <a:schemeClr val="tx1"/>
              </a:solidFill>
            </a:endParaRPr>
          </a:p>
          <a:p>
            <a:pPr algn="ctr"/>
            <a:r>
              <a:rPr lang="ja-JP" altLang="en-US" sz="937">
                <a:solidFill>
                  <a:schemeClr val="tx1"/>
                </a:solidFill>
              </a:rPr>
              <a:t>初任者研修</a:t>
            </a:r>
            <a:r>
              <a:rPr lang="en-US" altLang="ja-JP" sz="937">
                <a:solidFill>
                  <a:schemeClr val="tx1"/>
                </a:solidFill>
                <a:latin typeface="+mn-ea"/>
              </a:rPr>
              <a:t>(31.5h)</a:t>
            </a:r>
            <a:endParaRPr lang="ja-JP" altLang="en-US" sz="937" dirty="0">
              <a:solidFill>
                <a:schemeClr val="tx1"/>
              </a:solidFill>
              <a:latin typeface="+mn-ea"/>
            </a:endParaRPr>
          </a:p>
        </p:txBody>
      </p:sp>
      <p:sp>
        <p:nvSpPr>
          <p:cNvPr id="8" name="正方形/長方形 7"/>
          <p:cNvSpPr/>
          <p:nvPr/>
        </p:nvSpPr>
        <p:spPr>
          <a:xfrm>
            <a:off x="5371463" y="2969964"/>
            <a:ext cx="1828013" cy="47423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a:solidFill>
                  <a:schemeClr val="tx1"/>
                </a:solidFill>
              </a:rPr>
              <a:t>５年毎に現任研修を修了</a:t>
            </a:r>
          </a:p>
          <a:p>
            <a:pPr algn="ctr">
              <a:lnSpc>
                <a:spcPts val="600"/>
              </a:lnSpc>
            </a:pPr>
            <a:endParaRPr lang="ja-JP" altLang="en-US" sz="1023">
              <a:solidFill>
                <a:schemeClr val="tx1"/>
              </a:solidFill>
            </a:endParaRPr>
          </a:p>
          <a:p>
            <a:pPr algn="ctr"/>
            <a:r>
              <a:rPr lang="ja-JP" altLang="en-US" sz="1023">
                <a:solidFill>
                  <a:schemeClr val="tx1"/>
                </a:solidFill>
              </a:rPr>
              <a:t>相談支援従事者現任研</a:t>
            </a:r>
            <a:r>
              <a:rPr lang="en-US" altLang="ja-JP" sz="1023">
                <a:solidFill>
                  <a:schemeClr val="tx1"/>
                </a:solidFill>
                <a:latin typeface="+mn-ea"/>
              </a:rPr>
              <a:t>(18h)</a:t>
            </a:r>
            <a:endParaRPr lang="en-US" altLang="ja-JP" sz="1023" dirty="0">
              <a:solidFill>
                <a:schemeClr val="tx1"/>
              </a:solidFill>
              <a:latin typeface="+mn-ea"/>
            </a:endParaRPr>
          </a:p>
        </p:txBody>
      </p:sp>
      <p:sp>
        <p:nvSpPr>
          <p:cNvPr id="14" name="正方形/長方形 13"/>
          <p:cNvSpPr/>
          <p:nvPr/>
        </p:nvSpPr>
        <p:spPr>
          <a:xfrm>
            <a:off x="1975331" y="4498237"/>
            <a:ext cx="1374499" cy="84900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a:solidFill>
                  <a:schemeClr val="tx1"/>
                </a:solidFill>
              </a:rPr>
              <a:t>研修修了要件</a:t>
            </a:r>
          </a:p>
          <a:p>
            <a:pPr algn="ctr">
              <a:lnSpc>
                <a:spcPts val="600"/>
              </a:lnSpc>
            </a:pPr>
            <a:endParaRPr lang="ja-JP" altLang="en-US" sz="937">
              <a:solidFill>
                <a:schemeClr val="tx1"/>
              </a:solidFill>
            </a:endParaRPr>
          </a:p>
          <a:p>
            <a:pPr algn="ctr"/>
            <a:r>
              <a:rPr lang="ja-JP" altLang="en-US" sz="937">
                <a:solidFill>
                  <a:schemeClr val="tx1"/>
                </a:solidFill>
              </a:rPr>
              <a:t>初任者研修</a:t>
            </a:r>
            <a:endParaRPr lang="en-US" altLang="ja-JP" sz="937" dirty="0">
              <a:solidFill>
                <a:schemeClr val="tx1"/>
              </a:solidFill>
              <a:latin typeface="+mn-ea"/>
            </a:endParaRPr>
          </a:p>
          <a:p>
            <a:pPr algn="ctr"/>
            <a:r>
              <a:rPr lang="en-US" altLang="ja-JP" sz="900" b="1">
                <a:solidFill>
                  <a:srgbClr val="FF0000"/>
                </a:solidFill>
              </a:rPr>
              <a:t>【</a:t>
            </a:r>
            <a:r>
              <a:rPr lang="ja-JP" altLang="en-US" sz="900" b="1">
                <a:solidFill>
                  <a:srgbClr val="FF0000"/>
                </a:solidFill>
              </a:rPr>
              <a:t>カリキュラム改定</a:t>
            </a:r>
            <a:r>
              <a:rPr lang="en-US" altLang="ja-JP" sz="900" b="1">
                <a:solidFill>
                  <a:srgbClr val="FF0000"/>
                </a:solidFill>
                <a:latin typeface="+mn-ea"/>
              </a:rPr>
              <a:t>(42.5h)</a:t>
            </a:r>
            <a:r>
              <a:rPr lang="en-US" altLang="ja-JP" sz="900" b="1">
                <a:solidFill>
                  <a:srgbClr val="FF0000"/>
                </a:solidFill>
              </a:rPr>
              <a:t>】</a:t>
            </a:r>
          </a:p>
        </p:txBody>
      </p:sp>
      <p:sp>
        <p:nvSpPr>
          <p:cNvPr id="7" name="正方形/長方形 6"/>
          <p:cNvSpPr/>
          <p:nvPr/>
        </p:nvSpPr>
        <p:spPr>
          <a:xfrm>
            <a:off x="1996857" y="2593514"/>
            <a:ext cx="5218436" cy="20461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　（任意研修）</a:t>
            </a:r>
          </a:p>
        </p:txBody>
      </p:sp>
      <p:sp>
        <p:nvSpPr>
          <p:cNvPr id="16" name="正方形/長方形 15"/>
          <p:cNvSpPr/>
          <p:nvPr/>
        </p:nvSpPr>
        <p:spPr>
          <a:xfrm>
            <a:off x="1996856" y="4026521"/>
            <a:ext cx="5202620" cy="30869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専門コース別研修（任意研修）</a:t>
            </a:r>
            <a:endParaRPr lang="en-US" altLang="ja-JP" sz="937" dirty="0">
              <a:solidFill>
                <a:schemeClr val="tx1"/>
              </a:solidFill>
            </a:endParaRPr>
          </a:p>
          <a:p>
            <a:pPr algn="ctr"/>
            <a:r>
              <a:rPr lang="en-US" altLang="ja-JP" sz="800">
                <a:solidFill>
                  <a:schemeClr val="tx1"/>
                </a:solidFill>
              </a:rPr>
              <a:t>※</a:t>
            </a:r>
            <a:r>
              <a:rPr lang="ja-JP" altLang="en-US" sz="800">
                <a:solidFill>
                  <a:schemeClr val="tx1"/>
                </a:solidFill>
              </a:rPr>
              <a:t>今後カリキュラム改定や一部必須化及び主任</a:t>
            </a:r>
            <a:r>
              <a:rPr lang="ja-JP" altLang="en-US" sz="800" dirty="0">
                <a:solidFill>
                  <a:schemeClr val="tx1"/>
                </a:solidFill>
              </a:rPr>
              <a:t>研修受講</a:t>
            </a:r>
            <a:r>
              <a:rPr lang="ja-JP" altLang="en-US" sz="800">
                <a:solidFill>
                  <a:schemeClr val="tx1"/>
                </a:solidFill>
              </a:rPr>
              <a:t>の要件化について</a:t>
            </a:r>
            <a:r>
              <a:rPr lang="ja-JP" altLang="en-US" sz="800" dirty="0">
                <a:solidFill>
                  <a:schemeClr val="tx1"/>
                </a:solidFill>
              </a:rPr>
              <a:t>検討</a:t>
            </a:r>
            <a:endParaRPr lang="en-US" altLang="ja-JP" sz="800" dirty="0">
              <a:solidFill>
                <a:schemeClr val="tx1"/>
              </a:solidFill>
            </a:endParaRPr>
          </a:p>
        </p:txBody>
      </p:sp>
      <p:sp>
        <p:nvSpPr>
          <p:cNvPr id="50" name="角丸四角形 49"/>
          <p:cNvSpPr/>
          <p:nvPr/>
        </p:nvSpPr>
        <p:spPr>
          <a:xfrm>
            <a:off x="374520" y="2494903"/>
            <a:ext cx="1290045" cy="30674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363" dirty="0">
                <a:latin typeface="ＤＦ特太ゴシック体" panose="020B0509000000000000" pitchFamily="49" charset="-128"/>
                <a:ea typeface="ＤＦ特太ゴシック体" panose="020B0509000000000000" pitchFamily="49" charset="-128"/>
              </a:rPr>
              <a:t>現行</a:t>
            </a:r>
          </a:p>
        </p:txBody>
      </p:sp>
      <p:sp>
        <p:nvSpPr>
          <p:cNvPr id="51" name="加算記号 50"/>
          <p:cNvSpPr/>
          <p:nvPr/>
        </p:nvSpPr>
        <p:spPr>
          <a:xfrm>
            <a:off x="1541625" y="3018236"/>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2" name="AutoShape 10"/>
          <p:cNvSpPr>
            <a:spLocks noChangeArrowheads="1"/>
          </p:cNvSpPr>
          <p:nvPr/>
        </p:nvSpPr>
        <p:spPr bwMode="auto">
          <a:xfrm rot="5400000">
            <a:off x="7091456" y="3112267"/>
            <a:ext cx="509047" cy="18125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53" name="加算記号 52"/>
          <p:cNvSpPr/>
          <p:nvPr/>
        </p:nvSpPr>
        <p:spPr>
          <a:xfrm>
            <a:off x="4884310" y="3011051"/>
            <a:ext cx="434802" cy="39087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4" name="Rectangle 7"/>
          <p:cNvSpPr>
            <a:spLocks noChangeArrowheads="1"/>
          </p:cNvSpPr>
          <p:nvPr/>
        </p:nvSpPr>
        <p:spPr bwMode="auto">
          <a:xfrm>
            <a:off x="3709357" y="2961841"/>
            <a:ext cx="1151124" cy="46960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して配置可</a:t>
            </a:r>
            <a:endParaRPr lang="ja-JP" altLang="en-US" sz="1023" b="1" dirty="0">
              <a:solidFill>
                <a:srgbClr val="000000"/>
              </a:solidFill>
              <a:latin typeface="Arial" charset="0"/>
            </a:endParaRPr>
          </a:p>
        </p:txBody>
      </p:sp>
      <p:sp>
        <p:nvSpPr>
          <p:cNvPr id="57" name="加算記号 56"/>
          <p:cNvSpPr/>
          <p:nvPr/>
        </p:nvSpPr>
        <p:spPr>
          <a:xfrm>
            <a:off x="2689224" y="2695668"/>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59" name="角丸四角形 58"/>
          <p:cNvSpPr/>
          <p:nvPr/>
        </p:nvSpPr>
        <p:spPr>
          <a:xfrm>
            <a:off x="374520" y="4026521"/>
            <a:ext cx="1290045" cy="30232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63" dirty="0">
                <a:latin typeface="ＤＦ特太ゴシック体" panose="020B0509000000000000" pitchFamily="49" charset="-128"/>
                <a:ea typeface="ＤＦ特太ゴシック体" panose="020B0509000000000000" pitchFamily="49" charset="-128"/>
              </a:rPr>
              <a:t>改定後</a:t>
            </a:r>
          </a:p>
        </p:txBody>
      </p:sp>
      <p:sp>
        <p:nvSpPr>
          <p:cNvPr id="61" name="加算記号 60"/>
          <p:cNvSpPr/>
          <p:nvPr/>
        </p:nvSpPr>
        <p:spPr>
          <a:xfrm>
            <a:off x="1546466" y="4695682"/>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62" name="AutoShape 10"/>
          <p:cNvSpPr>
            <a:spLocks noChangeArrowheads="1"/>
          </p:cNvSpPr>
          <p:nvPr/>
        </p:nvSpPr>
        <p:spPr bwMode="auto">
          <a:xfrm rot="5400000">
            <a:off x="7104043" y="4818793"/>
            <a:ext cx="499689" cy="146831"/>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67" name="正方形/長方形 66"/>
          <p:cNvSpPr/>
          <p:nvPr/>
        </p:nvSpPr>
        <p:spPr>
          <a:xfrm>
            <a:off x="5371464" y="5731560"/>
            <a:ext cx="1828012" cy="70142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a:solidFill>
                  <a:srgbClr val="FF0000"/>
                </a:solidFill>
              </a:rPr>
              <a:t>主任</a:t>
            </a:r>
            <a:r>
              <a:rPr lang="ja-JP" altLang="en-US" sz="937" b="1" dirty="0">
                <a:solidFill>
                  <a:srgbClr val="FF0000"/>
                </a:solidFill>
              </a:rPr>
              <a:t>相談</a:t>
            </a:r>
            <a:r>
              <a:rPr lang="ja-JP" altLang="en-US" sz="937" b="1">
                <a:solidFill>
                  <a:srgbClr val="FF0000"/>
                </a:solidFill>
              </a:rPr>
              <a:t>支援専門員研修</a:t>
            </a:r>
            <a:r>
              <a:rPr lang="en-US" altLang="ja-JP" sz="937" b="1">
                <a:solidFill>
                  <a:srgbClr val="FF0000"/>
                </a:solidFill>
              </a:rPr>
              <a:t>(30h)</a:t>
            </a:r>
            <a:endParaRPr lang="ja-JP" altLang="en-US" sz="937" b="1">
              <a:solidFill>
                <a:srgbClr val="FF0000"/>
              </a:solidFill>
            </a:endParaRPr>
          </a:p>
          <a:p>
            <a:pPr algn="ctr"/>
            <a:r>
              <a:rPr lang="en-US" altLang="ja-JP" sz="937" b="1">
                <a:solidFill>
                  <a:srgbClr val="FF0000"/>
                </a:solidFill>
              </a:rPr>
              <a:t>【</a:t>
            </a:r>
            <a:r>
              <a:rPr lang="ja-JP" altLang="en-US" sz="937" b="1">
                <a:solidFill>
                  <a:srgbClr val="FF0000"/>
                </a:solidFill>
              </a:rPr>
              <a:t>研修創設</a:t>
            </a:r>
            <a:r>
              <a:rPr lang="en-US" altLang="ja-JP" sz="937" b="1">
                <a:solidFill>
                  <a:srgbClr val="FF0000"/>
                </a:solidFill>
              </a:rPr>
              <a:t>】</a:t>
            </a:r>
            <a:endParaRPr lang="en-US" altLang="ja-JP" sz="937" b="1" dirty="0">
              <a:solidFill>
                <a:srgbClr val="FF0000"/>
              </a:solidFill>
            </a:endParaRPr>
          </a:p>
        </p:txBody>
      </p:sp>
      <p:sp>
        <p:nvSpPr>
          <p:cNvPr id="69" name="Rectangle 7"/>
          <p:cNvSpPr>
            <a:spLocks noChangeArrowheads="1"/>
          </p:cNvSpPr>
          <p:nvPr/>
        </p:nvSpPr>
        <p:spPr bwMode="auto">
          <a:xfrm>
            <a:off x="7567130" y="5703567"/>
            <a:ext cx="1371600" cy="699282"/>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77898" tIns="38950" rIns="77898" bIns="38950" anchor="ctr"/>
          <a:lstStyle/>
          <a:p>
            <a:pPr algn="ctr" fontAlgn="base">
              <a:spcBef>
                <a:spcPct val="0"/>
              </a:spcBef>
              <a:spcAft>
                <a:spcPct val="0"/>
              </a:spcAft>
            </a:pPr>
            <a:r>
              <a:rPr lang="ja-JP" altLang="en-US" sz="1023" b="1" dirty="0">
                <a:solidFill>
                  <a:srgbClr val="000000"/>
                </a:solidFill>
                <a:latin typeface="Arial" charset="0"/>
              </a:rPr>
              <a:t>主任</a:t>
            </a:r>
            <a:r>
              <a:rPr lang="ja-JP" altLang="en-US" sz="1023" b="1">
                <a:solidFill>
                  <a:srgbClr val="000000"/>
                </a:solidFill>
                <a:latin typeface="Arial" charset="0"/>
              </a:rPr>
              <a:t>相談支援専門員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a:solidFill>
                  <a:srgbClr val="000000"/>
                </a:solidFill>
                <a:latin typeface="Arial" charset="0"/>
              </a:rPr>
              <a:t>として配置可</a:t>
            </a:r>
            <a:endParaRPr lang="ja-JP" altLang="en-US" sz="1023" b="1" dirty="0">
              <a:solidFill>
                <a:srgbClr val="000000"/>
              </a:solidFill>
              <a:latin typeface="Arial" charset="0"/>
            </a:endParaRPr>
          </a:p>
        </p:txBody>
      </p:sp>
      <p:sp>
        <p:nvSpPr>
          <p:cNvPr id="71" name="加算記号 70"/>
          <p:cNvSpPr/>
          <p:nvPr/>
        </p:nvSpPr>
        <p:spPr>
          <a:xfrm>
            <a:off x="5685537" y="5369874"/>
            <a:ext cx="372078" cy="32273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74" name="AutoShape 10"/>
          <p:cNvSpPr>
            <a:spLocks noChangeArrowheads="1"/>
          </p:cNvSpPr>
          <p:nvPr/>
        </p:nvSpPr>
        <p:spPr bwMode="auto">
          <a:xfrm rot="5400000">
            <a:off x="3293344" y="3118734"/>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76" name="正方形/長方形 75"/>
          <p:cNvSpPr/>
          <p:nvPr/>
        </p:nvSpPr>
        <p:spPr>
          <a:xfrm>
            <a:off x="5343459" y="4485393"/>
            <a:ext cx="1871834" cy="8602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a:solidFill>
                  <a:schemeClr val="tx1"/>
                </a:solidFill>
              </a:rPr>
              <a:t>５年毎に現任研修を修了</a:t>
            </a:r>
            <a:endParaRPr lang="en-US" altLang="ja-JP" sz="937">
              <a:solidFill>
                <a:schemeClr val="tx1"/>
              </a:solidFill>
            </a:endParaRPr>
          </a:p>
          <a:p>
            <a:pPr algn="ctr"/>
            <a:r>
              <a:rPr lang="en-US" altLang="ja-JP" sz="937" b="1">
                <a:solidFill>
                  <a:srgbClr val="FF0000"/>
                </a:solidFill>
              </a:rPr>
              <a:t>【</a:t>
            </a:r>
            <a:r>
              <a:rPr lang="ja-JP" altLang="en-US" sz="937" b="1">
                <a:solidFill>
                  <a:srgbClr val="FF0000"/>
                </a:solidFill>
              </a:rPr>
              <a:t>現任研修受講に係る</a:t>
            </a:r>
          </a:p>
          <a:p>
            <a:pPr algn="ctr"/>
            <a:r>
              <a:rPr lang="ja-JP" altLang="en-US" sz="937" b="1">
                <a:solidFill>
                  <a:srgbClr val="FF0000"/>
                </a:solidFill>
              </a:rPr>
              <a:t>実務経験要件を新設</a:t>
            </a:r>
            <a:r>
              <a:rPr lang="en-US" altLang="ja-JP" sz="937" b="1" baseline="30000">
                <a:solidFill>
                  <a:srgbClr val="FF0000"/>
                </a:solidFill>
              </a:rPr>
              <a:t>※</a:t>
            </a:r>
            <a:r>
              <a:rPr lang="ja-JP" altLang="en-US" sz="937" b="1" baseline="30000">
                <a:solidFill>
                  <a:srgbClr val="FF0000"/>
                </a:solidFill>
              </a:rPr>
              <a:t>１</a:t>
            </a:r>
            <a:r>
              <a:rPr lang="en-US" altLang="ja-JP" sz="937" b="1">
                <a:solidFill>
                  <a:srgbClr val="FF0000"/>
                </a:solidFill>
              </a:rPr>
              <a:t>】</a:t>
            </a:r>
            <a:endParaRPr lang="ja-JP" altLang="en-US" sz="937" b="1">
              <a:solidFill>
                <a:srgbClr val="FF0000"/>
              </a:solidFill>
            </a:endParaRPr>
          </a:p>
          <a:p>
            <a:pPr algn="ctr">
              <a:lnSpc>
                <a:spcPts val="600"/>
              </a:lnSpc>
            </a:pPr>
            <a:endParaRPr lang="en-US" altLang="ja-JP" sz="937">
              <a:solidFill>
                <a:schemeClr val="tx1"/>
              </a:solidFill>
            </a:endParaRPr>
          </a:p>
          <a:p>
            <a:pPr algn="ctr"/>
            <a:r>
              <a:rPr lang="ja-JP" altLang="en-US" sz="937">
                <a:solidFill>
                  <a:schemeClr val="tx1"/>
                </a:solidFill>
              </a:rPr>
              <a:t>相談支援従事者現任研修</a:t>
            </a:r>
            <a:endParaRPr lang="en-US" altLang="ja-JP" sz="937" b="1" dirty="0">
              <a:solidFill>
                <a:srgbClr val="FF0000"/>
              </a:solidFill>
            </a:endParaRPr>
          </a:p>
          <a:p>
            <a:pPr algn="ctr"/>
            <a:r>
              <a:rPr lang="en-US" altLang="ja-JP" sz="937" b="1">
                <a:solidFill>
                  <a:srgbClr val="FF0000"/>
                </a:solidFill>
              </a:rPr>
              <a:t>【</a:t>
            </a:r>
            <a:r>
              <a:rPr lang="ja-JP" altLang="en-US" sz="937" b="1">
                <a:solidFill>
                  <a:srgbClr val="FF0000"/>
                </a:solidFill>
              </a:rPr>
              <a:t>カリキュラム改定</a:t>
            </a:r>
            <a:r>
              <a:rPr lang="en-US" altLang="ja-JP" sz="937" b="1">
                <a:solidFill>
                  <a:srgbClr val="FF0000"/>
                </a:solidFill>
              </a:rPr>
              <a:t>(24h)</a:t>
            </a:r>
            <a:r>
              <a:rPr lang="ja-JP" altLang="en-US" sz="937" b="1">
                <a:solidFill>
                  <a:srgbClr val="FF0000"/>
                </a:solidFill>
              </a:rPr>
              <a:t> </a:t>
            </a:r>
            <a:r>
              <a:rPr lang="en-US" altLang="ja-JP" sz="937" b="1">
                <a:solidFill>
                  <a:srgbClr val="FF0000"/>
                </a:solidFill>
              </a:rPr>
              <a:t>】</a:t>
            </a:r>
            <a:endParaRPr lang="ja-JP" altLang="en-US" sz="937" dirty="0">
              <a:solidFill>
                <a:schemeClr val="tx1"/>
              </a:solidFill>
            </a:endParaRPr>
          </a:p>
        </p:txBody>
      </p:sp>
      <p:cxnSp>
        <p:nvCxnSpPr>
          <p:cNvPr id="4" name="直線コネクタ 3"/>
          <p:cNvCxnSpPr/>
          <p:nvPr/>
        </p:nvCxnSpPr>
        <p:spPr>
          <a:xfrm>
            <a:off x="351693" y="3837975"/>
            <a:ext cx="844061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132534" y="3762794"/>
            <a:ext cx="2750416" cy="183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nvGrpSpPr>
          <p:cNvPr id="43" name="グループ化 42"/>
          <p:cNvGrpSpPr/>
          <p:nvPr/>
        </p:nvGrpSpPr>
        <p:grpSpPr>
          <a:xfrm>
            <a:off x="351693" y="686423"/>
            <a:ext cx="8440615" cy="61356"/>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42" name="加算記号 41"/>
          <p:cNvSpPr/>
          <p:nvPr/>
        </p:nvSpPr>
        <p:spPr>
          <a:xfrm>
            <a:off x="6148720" y="2695668"/>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7" name="AutoShape 10"/>
          <p:cNvSpPr>
            <a:spLocks noChangeArrowheads="1"/>
          </p:cNvSpPr>
          <p:nvPr/>
        </p:nvSpPr>
        <p:spPr bwMode="auto">
          <a:xfrm rot="5400000">
            <a:off x="3286395" y="4814110"/>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48" name="Rectangle 7"/>
          <p:cNvSpPr>
            <a:spLocks noChangeArrowheads="1"/>
          </p:cNvSpPr>
          <p:nvPr/>
        </p:nvSpPr>
        <p:spPr bwMode="auto">
          <a:xfrm>
            <a:off x="3642188" y="4466733"/>
            <a:ext cx="1218293" cy="86455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して配置可</a:t>
            </a:r>
            <a:endParaRPr lang="en-US" altLang="ja-JP" sz="1023" b="1" dirty="0">
              <a:solidFill>
                <a:srgbClr val="000000"/>
              </a:solidFill>
              <a:latin typeface="Arial" charset="0"/>
            </a:endParaRPr>
          </a:p>
        </p:txBody>
      </p:sp>
      <p:sp>
        <p:nvSpPr>
          <p:cNvPr id="55" name="正方形/長方形 54"/>
          <p:cNvSpPr/>
          <p:nvPr/>
        </p:nvSpPr>
        <p:spPr>
          <a:xfrm>
            <a:off x="7492482" y="2969964"/>
            <a:ext cx="1371598" cy="49919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37" b="1" dirty="0">
                <a:solidFill>
                  <a:schemeClr val="tx1"/>
                </a:solidFill>
              </a:rPr>
              <a:t>相談支援専門員</a:t>
            </a:r>
            <a:endParaRPr lang="en-US" altLang="ja-JP" sz="937" b="1" dirty="0">
              <a:solidFill>
                <a:schemeClr val="tx1"/>
              </a:solidFill>
            </a:endParaRPr>
          </a:p>
          <a:p>
            <a:pPr algn="ctr"/>
            <a:r>
              <a:rPr lang="ja-JP" altLang="en-US" sz="937" b="1" dirty="0">
                <a:solidFill>
                  <a:schemeClr val="tx1"/>
                </a:solidFill>
              </a:rPr>
              <a:t>と</a:t>
            </a:r>
            <a:r>
              <a:rPr lang="ja-JP" altLang="en-US" sz="937" b="1">
                <a:solidFill>
                  <a:schemeClr val="tx1"/>
                </a:solidFill>
              </a:rPr>
              <a:t>しての</a:t>
            </a:r>
          </a:p>
          <a:p>
            <a:pPr algn="ctr"/>
            <a:r>
              <a:rPr lang="ja-JP" altLang="en-US" sz="937" b="1">
                <a:solidFill>
                  <a:schemeClr val="tx1"/>
                </a:solidFill>
              </a:rPr>
              <a:t>配置要件</a:t>
            </a:r>
            <a:r>
              <a:rPr lang="ja-JP" altLang="en-US" sz="937" b="1" dirty="0">
                <a:solidFill>
                  <a:schemeClr val="tx1"/>
                </a:solidFill>
              </a:rPr>
              <a:t>更新</a:t>
            </a:r>
            <a:endParaRPr lang="en-US" altLang="ja-JP" sz="937" b="1" dirty="0">
              <a:solidFill>
                <a:schemeClr val="tx1"/>
              </a:solidFill>
            </a:endParaRPr>
          </a:p>
        </p:txBody>
      </p:sp>
      <p:sp>
        <p:nvSpPr>
          <p:cNvPr id="65" name="加算記号 64"/>
          <p:cNvSpPr/>
          <p:nvPr/>
        </p:nvSpPr>
        <p:spPr>
          <a:xfrm>
            <a:off x="2521282" y="4218139"/>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66" name="加算記号 65"/>
          <p:cNvSpPr/>
          <p:nvPr/>
        </p:nvSpPr>
        <p:spPr>
          <a:xfrm>
            <a:off x="6173575" y="4238034"/>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10" name="テキスト ボックス 9"/>
          <p:cNvSpPr txBox="1"/>
          <p:nvPr/>
        </p:nvSpPr>
        <p:spPr>
          <a:xfrm>
            <a:off x="374520" y="5731560"/>
            <a:ext cx="4469830" cy="994824"/>
          </a:xfrm>
          <a:prstGeom prst="rect">
            <a:avLst/>
          </a:prstGeom>
          <a:solidFill>
            <a:schemeClr val="bg1"/>
          </a:solidFill>
          <a:ln>
            <a:solidFill>
              <a:schemeClr val="tx1"/>
            </a:solidFill>
            <a:prstDash val="dash"/>
          </a:ln>
        </p:spPr>
        <p:txBody>
          <a:bodyPr wrap="square" rtlCol="0">
            <a:spAutoFit/>
          </a:bodyPr>
          <a:lstStyle/>
          <a:p>
            <a:r>
              <a:rPr lang="en-US" altLang="ja-JP" sz="1023" b="1" u="sng"/>
              <a:t>※</a:t>
            </a:r>
            <a:r>
              <a:rPr lang="ja-JP" altLang="en-US" sz="1023" b="1" u="sng"/>
              <a:t>１ 現任研修受講に係る実務経験要件</a:t>
            </a:r>
            <a:endParaRPr lang="en-US" altLang="ja-JP" sz="1023" dirty="0"/>
          </a:p>
          <a:p>
            <a:pPr>
              <a:lnSpc>
                <a:spcPts val="400"/>
              </a:lnSpc>
            </a:pPr>
            <a:endParaRPr lang="ja-JP" altLang="en-US" sz="1023"/>
          </a:p>
          <a:p>
            <a:r>
              <a:rPr lang="ja-JP" altLang="en-US" sz="1023"/>
              <a:t>　① 過去</a:t>
            </a:r>
            <a:r>
              <a:rPr lang="ja-JP" altLang="en-US" sz="1023" dirty="0"/>
              <a:t>５年間に２年以上の相談支援の実務経験</a:t>
            </a:r>
            <a:r>
              <a:rPr lang="ja-JP" altLang="en-US" sz="1023"/>
              <a:t>がある。</a:t>
            </a:r>
            <a:endParaRPr lang="en-US" altLang="ja-JP" sz="1023" dirty="0"/>
          </a:p>
          <a:p>
            <a:r>
              <a:rPr lang="ja-JP" altLang="en-US" sz="1023"/>
              <a:t>　② 現</a:t>
            </a:r>
            <a:r>
              <a:rPr lang="ja-JP" altLang="en-US" sz="1023" dirty="0"/>
              <a:t>に相談支援業務に従事</a:t>
            </a:r>
            <a:r>
              <a:rPr lang="ja-JP" altLang="en-US" sz="1023"/>
              <a:t>している。</a:t>
            </a:r>
          </a:p>
          <a:p>
            <a:pPr>
              <a:lnSpc>
                <a:spcPts val="500"/>
              </a:lnSpc>
            </a:pPr>
            <a:endParaRPr lang="ja-JP" altLang="en-US" sz="1023"/>
          </a:p>
          <a:p>
            <a:r>
              <a:rPr lang="ja-JP" altLang="en-US" sz="900"/>
              <a:t>ただし、初任者研修修了後、初回の現任研修の受講にあたっては、必ず①の要件を満たす必要がある。</a:t>
            </a:r>
            <a:endParaRPr lang="en-US" altLang="ja-JP" sz="900" dirty="0"/>
          </a:p>
        </p:txBody>
      </p:sp>
      <p:sp>
        <p:nvSpPr>
          <p:cNvPr id="41" name="加算記号 40"/>
          <p:cNvSpPr/>
          <p:nvPr/>
        </p:nvSpPr>
        <p:spPr>
          <a:xfrm>
            <a:off x="4870177" y="4694647"/>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6" name="正方形/長方形 45"/>
          <p:cNvSpPr/>
          <p:nvPr/>
        </p:nvSpPr>
        <p:spPr>
          <a:xfrm>
            <a:off x="5959526" y="5415711"/>
            <a:ext cx="1386264" cy="249748"/>
          </a:xfrm>
          <a:prstGeom prst="rect">
            <a:avLst/>
          </a:prstGeom>
        </p:spPr>
        <p:txBody>
          <a:bodyPr wrap="square">
            <a:spAutoFit/>
          </a:bodyPr>
          <a:lstStyle/>
          <a:p>
            <a:r>
              <a:rPr lang="ja-JP" altLang="en-US" sz="1023" dirty="0"/>
              <a:t>３年以上</a:t>
            </a:r>
            <a:r>
              <a:rPr lang="ja-JP" altLang="en-US" sz="1023"/>
              <a:t>の実務経験</a:t>
            </a:r>
            <a:endParaRPr lang="en-US" altLang="ja-JP" sz="1023" dirty="0"/>
          </a:p>
        </p:txBody>
      </p:sp>
      <p:sp>
        <p:nvSpPr>
          <p:cNvPr id="11" name="スライド番号プレースホルダー 10"/>
          <p:cNvSpPr>
            <a:spLocks noGrp="1"/>
          </p:cNvSpPr>
          <p:nvPr>
            <p:ph type="sldNum" sz="quarter" idx="12"/>
          </p:nvPr>
        </p:nvSpPr>
        <p:spPr>
          <a:xfrm>
            <a:off x="6943144" y="6468323"/>
            <a:ext cx="2057400" cy="365125"/>
          </a:xfrm>
        </p:spPr>
        <p:txBody>
          <a:bodyPr/>
          <a:lstStyle/>
          <a:p>
            <a:fld id="{2ADEAB0B-3364-414D-832E-F3CDA843F507}" type="slidenum">
              <a:rPr kumimoji="1" lang="ja-JP" altLang="en-US" smtClean="0"/>
              <a:t>13</a:t>
            </a:fld>
            <a:endParaRPr kumimoji="1" lang="ja-JP" altLang="en-US"/>
          </a:p>
        </p:txBody>
      </p:sp>
      <p:sp>
        <p:nvSpPr>
          <p:cNvPr id="60" name="テキスト ボックス 59"/>
          <p:cNvSpPr txBox="1"/>
          <p:nvPr/>
        </p:nvSpPr>
        <p:spPr>
          <a:xfrm>
            <a:off x="5371464" y="6453281"/>
            <a:ext cx="2065145" cy="369332"/>
          </a:xfrm>
          <a:prstGeom prst="rect">
            <a:avLst/>
          </a:prstGeom>
          <a:solidFill>
            <a:schemeClr val="bg1"/>
          </a:solidFill>
          <a:ln>
            <a:noFill/>
            <a:prstDash val="dash"/>
          </a:ln>
        </p:spPr>
        <p:txBody>
          <a:bodyPr wrap="square" rtlCol="0">
            <a:spAutoFit/>
          </a:bodyPr>
          <a:lstStyle/>
          <a:p>
            <a:r>
              <a:rPr lang="en-US" altLang="ja-JP" sz="900"/>
              <a:t>※</a:t>
            </a:r>
            <a:r>
              <a:rPr lang="ja-JP" altLang="en-US" sz="900"/>
              <a:t>主任研修を修了した場合、</a:t>
            </a:r>
          </a:p>
          <a:p>
            <a:r>
              <a:rPr lang="ja-JP" altLang="en-US" sz="900"/>
              <a:t>　現任研修を修了したものとみなす。</a:t>
            </a:r>
            <a:endParaRPr lang="en-US" altLang="ja-JP" sz="900" dirty="0"/>
          </a:p>
        </p:txBody>
      </p:sp>
      <p:sp>
        <p:nvSpPr>
          <p:cNvPr id="68" name="AutoShape 10"/>
          <p:cNvSpPr>
            <a:spLocks noChangeArrowheads="1"/>
          </p:cNvSpPr>
          <p:nvPr/>
        </p:nvSpPr>
        <p:spPr bwMode="auto">
          <a:xfrm rot="5400000">
            <a:off x="7221208" y="5874284"/>
            <a:ext cx="499689" cy="37876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63" name="正方形/長方形 62"/>
          <p:cNvSpPr/>
          <p:nvPr/>
        </p:nvSpPr>
        <p:spPr>
          <a:xfrm>
            <a:off x="5320667" y="13357"/>
            <a:ext cx="3723294" cy="230832"/>
          </a:xfrm>
          <a:prstGeom prst="rect">
            <a:avLst/>
          </a:prstGeom>
        </p:spPr>
        <p:txBody>
          <a:bodyPr wrap="square">
            <a:spAutoFit/>
          </a:bodyPr>
          <a:lstStyle/>
          <a:p>
            <a:pPr algn="r" defTabSz="844083" fontAlgn="base">
              <a:spcBef>
                <a:spcPct val="0"/>
              </a:spcBef>
              <a:spcAft>
                <a:spcPct val="0"/>
              </a:spcAft>
              <a:defRPr/>
            </a:pPr>
            <a:r>
              <a:rPr kumimoji="1" lang="ja-JP" altLang="en-US" sz="900">
                <a:solidFill>
                  <a:prstClr val="black"/>
                </a:solidFill>
                <a:latin typeface="ＭＳ ゴシック" panose="020B0609070205080204" pitchFamily="49" charset="-128"/>
                <a:ea typeface="ＭＳ ゴシック" panose="020B0609070205080204" pitchFamily="49" charset="-128"/>
              </a:rPr>
              <a:t>令和元年７月２９日以前に公開した資料から改訂を行っています。</a:t>
            </a:r>
            <a:endParaRPr kumimoji="1" lang="ja-JP" altLang="en-US" sz="9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30144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23528" y="980152"/>
            <a:ext cx="8496944" cy="4200187"/>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300"/>
              </a:lnSpc>
              <a:spcBef>
                <a:spcPts val="300"/>
              </a:spcBef>
              <a:spcAft>
                <a:spcPts val="300"/>
              </a:spcAft>
              <a:defRPr/>
            </a:pPr>
            <a:r>
              <a:rPr lang="ja-JP" altLang="en-US" sz="1400">
                <a:solidFill>
                  <a:schemeClr val="tx1"/>
                </a:solidFill>
                <a:latin typeface="MS UI Gothic" panose="020B0600070205080204" pitchFamily="50" charset="-128"/>
                <a:ea typeface="MS UI Gothic" panose="020B0600070205080204" pitchFamily="50" charset="-128"/>
              </a:rPr>
              <a:t>障害者の日常生活及び社会生活を総合的に支援するための法律に基づく指定障害福祉サービス等及び基準該当障</a:t>
            </a:r>
          </a:p>
          <a:p>
            <a:pPr>
              <a:lnSpc>
                <a:spcPts val="1300"/>
              </a:lnSpc>
              <a:spcBef>
                <a:spcPts val="300"/>
              </a:spcBef>
              <a:spcAft>
                <a:spcPts val="300"/>
              </a:spcAft>
              <a:defRPr/>
            </a:pPr>
            <a:r>
              <a:rPr lang="ja-JP" altLang="en-US" sz="1400">
                <a:solidFill>
                  <a:schemeClr val="tx1"/>
                </a:solidFill>
                <a:latin typeface="MS UI Gothic" panose="020B0600070205080204" pitchFamily="50" charset="-128"/>
                <a:ea typeface="MS UI Gothic" panose="020B0600070205080204" pitchFamily="50" charset="-128"/>
              </a:rPr>
              <a:t>害福祉サービスに要する費用の額の算定に関する基準（平成一八・九・二九厚労告五二三）</a:t>
            </a:r>
          </a:p>
          <a:p>
            <a:pPr>
              <a:lnSpc>
                <a:spcPts val="1300"/>
              </a:lnSpc>
              <a:spcBef>
                <a:spcPts val="300"/>
              </a:spcBef>
              <a:spcAft>
                <a:spcPts val="300"/>
              </a:spcAft>
              <a:defRPr/>
            </a:pPr>
            <a:r>
              <a:rPr lang="ja-JP" altLang="en-US" sz="1400">
                <a:solidFill>
                  <a:schemeClr val="tx1"/>
                </a:solidFill>
                <a:latin typeface="MS UI Gothic" panose="020B0600070205080204" pitchFamily="50" charset="-128"/>
                <a:ea typeface="MS UI Gothic" panose="020B0600070205080204" pitchFamily="50" charset="-128"/>
              </a:rPr>
              <a:t>　　４．特定事業所加算</a:t>
            </a:r>
          </a:p>
          <a:p>
            <a:pPr>
              <a:lnSpc>
                <a:spcPts val="1300"/>
              </a:lnSpc>
              <a:spcBef>
                <a:spcPts val="300"/>
              </a:spcBef>
              <a:spcAft>
                <a:spcPts val="300"/>
              </a:spcAft>
              <a:defRPr/>
            </a:pPr>
            <a:r>
              <a:rPr lang="ja-JP" altLang="en-US" sz="1400">
                <a:solidFill>
                  <a:schemeClr val="tx1"/>
                </a:solidFill>
                <a:latin typeface="MS UI Gothic" panose="020B0600070205080204" pitchFamily="50" charset="-128"/>
                <a:ea typeface="MS UI Gothic" panose="020B0600070205080204" pitchFamily="50" charset="-128"/>
              </a:rPr>
              <a:t>　　　　厚生労働大臣が定める基準（平成二七・厚労告一八〇の二）に適合すると届け出た事業所に所定の加算</a:t>
            </a:r>
          </a:p>
          <a:p>
            <a:pPr>
              <a:lnSpc>
                <a:spcPts val="1300"/>
              </a:lnSpc>
              <a:spcBef>
                <a:spcPts val="300"/>
              </a:spcBef>
              <a:spcAft>
                <a:spcPts val="300"/>
              </a:spcAft>
              <a:defRPr/>
            </a:pPr>
            <a:r>
              <a:rPr lang="ja-JP" altLang="en-US" sz="1400">
                <a:solidFill>
                  <a:schemeClr val="tx1"/>
                </a:solidFill>
                <a:latin typeface="MS UI Gothic" panose="020B0600070205080204" pitchFamily="50" charset="-128"/>
                <a:ea typeface="MS UI Gothic" panose="020B0600070205080204" pitchFamily="50" charset="-128"/>
              </a:rPr>
              <a:t>　　　イ．特定事業所加算（</a:t>
            </a:r>
            <a:r>
              <a:rPr lang="en-US" altLang="ja-JP" sz="1400">
                <a:solidFill>
                  <a:schemeClr val="tx1"/>
                </a:solidFill>
                <a:latin typeface="MS UI Gothic" panose="020B0600070205080204" pitchFamily="50" charset="-128"/>
                <a:ea typeface="MS UI Gothic" panose="020B0600070205080204" pitchFamily="50" charset="-128"/>
              </a:rPr>
              <a:t>Ⅰ</a:t>
            </a:r>
            <a:r>
              <a:rPr lang="ja-JP" altLang="en-US" sz="1400">
                <a:solidFill>
                  <a:schemeClr val="tx1"/>
                </a:solidFill>
                <a:latin typeface="MS UI Gothic" panose="020B0600070205080204" pitchFamily="50" charset="-128"/>
                <a:ea typeface="MS UI Gothic" panose="020B0600070205080204" pitchFamily="50" charset="-128"/>
              </a:rPr>
              <a:t>）</a:t>
            </a:r>
          </a:p>
          <a:p>
            <a:pPr>
              <a:lnSpc>
                <a:spcPts val="1300"/>
              </a:lnSpc>
              <a:spcBef>
                <a:spcPts val="300"/>
              </a:spcBef>
              <a:spcAft>
                <a:spcPts val="300"/>
              </a:spcAft>
              <a:defRPr/>
            </a:pPr>
            <a:r>
              <a:rPr lang="ja-JP" altLang="en-US" sz="1400">
                <a:solidFill>
                  <a:schemeClr val="tx1"/>
                </a:solidFill>
                <a:latin typeface="MS UI Gothic" panose="020B0600070205080204" pitchFamily="50" charset="-128"/>
                <a:ea typeface="MS UI Gothic" panose="020B0600070205080204" pitchFamily="50" charset="-128"/>
              </a:rPr>
              <a:t>　　　　（１）専ら指定計画相談支援の提供に当たる常勤の相談支援専門員を４名以上配置し、かつ</a:t>
            </a:r>
            <a:r>
              <a:rPr lang="ja-JP" altLang="en-US" sz="1400" b="1">
                <a:solidFill>
                  <a:schemeClr val="tx1"/>
                </a:solidFill>
                <a:latin typeface="MS UI Gothic" panose="020B0600070205080204" pitchFamily="50" charset="-128"/>
                <a:ea typeface="MS UI Gothic" panose="020B0600070205080204" pitchFamily="50" charset="-128"/>
              </a:rPr>
              <a:t>そのうち１名以上</a:t>
            </a:r>
          </a:p>
          <a:p>
            <a:pPr>
              <a:lnSpc>
                <a:spcPts val="1300"/>
              </a:lnSpc>
              <a:spcBef>
                <a:spcPts val="300"/>
              </a:spcBef>
              <a:spcAft>
                <a:spcPts val="300"/>
              </a:spcAft>
              <a:defRPr/>
            </a:pPr>
            <a:r>
              <a:rPr lang="ja-JP" altLang="en-US" sz="1400" b="1">
                <a:solidFill>
                  <a:schemeClr val="tx1"/>
                </a:solidFill>
                <a:latin typeface="MS UI Gothic" panose="020B0600070205080204" pitchFamily="50" charset="-128"/>
                <a:ea typeface="MS UI Gothic" panose="020B0600070205080204" pitchFamily="50" charset="-128"/>
              </a:rPr>
              <a:t>　　　　　が別に厚生労働大臣の定める者（「主任相談支援専門員」という）であること</a:t>
            </a:r>
            <a:r>
              <a:rPr lang="ja-JP" altLang="en-US" sz="1400">
                <a:solidFill>
                  <a:schemeClr val="tx1"/>
                </a:solidFill>
                <a:latin typeface="MS UI Gothic" panose="020B0600070205080204" pitchFamily="50" charset="-128"/>
                <a:ea typeface="MS UI Gothic" panose="020B0600070205080204" pitchFamily="50" charset="-128"/>
              </a:rPr>
              <a:t>。</a:t>
            </a:r>
            <a:endParaRPr lang="en-US" altLang="ja-JP" sz="1400" dirty="0">
              <a:solidFill>
                <a:schemeClr val="tx1"/>
              </a:solidFill>
              <a:latin typeface="MS UI Gothic" panose="020B0600070205080204" pitchFamily="50" charset="-128"/>
              <a:ea typeface="MS UI Gothic" panose="020B0600070205080204" pitchFamily="50" charset="-128"/>
            </a:endParaRPr>
          </a:p>
          <a:p>
            <a:pPr>
              <a:lnSpc>
                <a:spcPts val="1300"/>
              </a:lnSpc>
              <a:spcBef>
                <a:spcPts val="300"/>
              </a:spcBef>
              <a:spcAft>
                <a:spcPts val="300"/>
              </a:spcAft>
              <a:defRPr/>
            </a:pPr>
            <a:r>
              <a:rPr lang="ja-JP" altLang="en-US" sz="1400">
                <a:solidFill>
                  <a:schemeClr val="tx1"/>
                </a:solidFill>
                <a:latin typeface="MS UI Gothic" panose="020B0600070205080204" pitchFamily="50" charset="-128"/>
                <a:ea typeface="MS UI Gothic" panose="020B0600070205080204" pitchFamily="50" charset="-128"/>
              </a:rPr>
              <a:t>障害者の日常生活及び社会生活を総合的に支援するための法律に基づく指定計画相談支援に要する費用の額の算</a:t>
            </a:r>
          </a:p>
          <a:p>
            <a:pPr>
              <a:lnSpc>
                <a:spcPts val="1300"/>
              </a:lnSpc>
              <a:spcBef>
                <a:spcPts val="300"/>
              </a:spcBef>
              <a:spcAft>
                <a:spcPts val="300"/>
              </a:spcAft>
              <a:defRPr/>
            </a:pPr>
            <a:r>
              <a:rPr lang="ja-JP" altLang="en-US" sz="1400">
                <a:solidFill>
                  <a:schemeClr val="tx1"/>
                </a:solidFill>
                <a:latin typeface="MS UI Gothic" panose="020B0600070205080204" pitchFamily="50" charset="-128"/>
                <a:ea typeface="MS UI Gothic" panose="020B0600070205080204" pitchFamily="50" charset="-128"/>
              </a:rPr>
              <a:t>定に関する基準に基づき厚生</a:t>
            </a:r>
            <a:r>
              <a:rPr lang="ja-JP" altLang="en-US" sz="1400" dirty="0">
                <a:solidFill>
                  <a:schemeClr val="tx1"/>
                </a:solidFill>
                <a:latin typeface="MS UI Gothic" panose="020B0600070205080204" pitchFamily="50" charset="-128"/>
                <a:ea typeface="MS UI Gothic" panose="020B0600070205080204" pitchFamily="50" charset="-128"/>
              </a:rPr>
              <a:t>労働大臣</a:t>
            </a:r>
            <a:r>
              <a:rPr lang="ja-JP" altLang="en-US" sz="1400">
                <a:solidFill>
                  <a:schemeClr val="tx1"/>
                </a:solidFill>
                <a:latin typeface="MS UI Gothic" panose="020B0600070205080204" pitchFamily="50" charset="-128"/>
                <a:ea typeface="MS UI Gothic" panose="020B0600070205080204" pitchFamily="50" charset="-128"/>
              </a:rPr>
              <a:t>が定める基準第２号イ（１）の規定に基づき厚生労働大臣の定めるもの（平成</a:t>
            </a:r>
          </a:p>
          <a:p>
            <a:pPr>
              <a:lnSpc>
                <a:spcPts val="1300"/>
              </a:lnSpc>
              <a:spcBef>
                <a:spcPts val="300"/>
              </a:spcBef>
              <a:spcAft>
                <a:spcPts val="300"/>
              </a:spcAft>
              <a:defRPr/>
            </a:pPr>
            <a:r>
              <a:rPr lang="ja-JP" altLang="en-US" sz="1400">
                <a:solidFill>
                  <a:schemeClr val="tx1"/>
                </a:solidFill>
                <a:latin typeface="MS UI Gothic" panose="020B0600070205080204" pitchFamily="50" charset="-128"/>
                <a:ea typeface="MS UI Gothic" panose="020B0600070205080204" pitchFamily="50" charset="-128"/>
              </a:rPr>
              <a:t>三〇・三・二二厚労告一一五）</a:t>
            </a:r>
            <a:endParaRPr lang="en-US" altLang="ja-JP" sz="1400" dirty="0">
              <a:solidFill>
                <a:schemeClr val="tx1"/>
              </a:solidFill>
              <a:latin typeface="MS UI Gothic" panose="020B0600070205080204" pitchFamily="50" charset="-128"/>
              <a:ea typeface="MS UI Gothic" panose="020B0600070205080204" pitchFamily="50" charset="-128"/>
            </a:endParaRPr>
          </a:p>
        </p:txBody>
      </p:sp>
      <p:sp>
        <p:nvSpPr>
          <p:cNvPr id="27" name="Rectangle 8"/>
          <p:cNvSpPr>
            <a:spLocks noChangeArrowheads="1"/>
          </p:cNvSpPr>
          <p:nvPr/>
        </p:nvSpPr>
        <p:spPr bwMode="auto">
          <a:xfrm>
            <a:off x="401798" y="3478311"/>
            <a:ext cx="3275298" cy="1613646"/>
          </a:xfrm>
          <a:prstGeom prst="rect">
            <a:avLst/>
          </a:prstGeom>
          <a:solidFill>
            <a:srgbClr val="E7FFE7"/>
          </a:solidFill>
          <a:ln w="9525">
            <a:solidFill>
              <a:schemeClr val="tx1"/>
            </a:solidFill>
            <a:miter lim="800000"/>
            <a:headEnd/>
            <a:tailEnd/>
          </a:ln>
        </p:spPr>
        <p:txBody>
          <a:bodyPr anchor="ctr"/>
          <a:lstStyle/>
          <a:p>
            <a:pPr algn="ctr" fontAlgn="base">
              <a:spcBef>
                <a:spcPct val="0"/>
              </a:spcBef>
              <a:spcAft>
                <a:spcPct val="0"/>
              </a:spcAft>
            </a:pPr>
            <a:r>
              <a:rPr lang="ja-JP" altLang="en-US" sz="1200" b="1">
                <a:solidFill>
                  <a:srgbClr val="CC0000"/>
                </a:solidFill>
                <a:latin typeface="MS UI Gothic" panose="020B0600070205080204" pitchFamily="50" charset="-128"/>
                <a:ea typeface="MS UI Gothic" panose="020B0600070205080204" pitchFamily="50" charset="-128"/>
              </a:rPr>
              <a:t>実 </a:t>
            </a:r>
            <a:r>
              <a:rPr lang="ja-JP" altLang="en-US" sz="1200" b="1" dirty="0">
                <a:solidFill>
                  <a:srgbClr val="CC0000"/>
                </a:solidFill>
                <a:latin typeface="MS UI Gothic" panose="020B0600070205080204" pitchFamily="50" charset="-128"/>
                <a:ea typeface="MS UI Gothic" panose="020B0600070205080204" pitchFamily="50" charset="-128"/>
              </a:rPr>
              <a:t>務 </a:t>
            </a:r>
            <a:r>
              <a:rPr lang="ja-JP" altLang="en-US" sz="1200" b="1">
                <a:solidFill>
                  <a:srgbClr val="CC0000"/>
                </a:solidFill>
                <a:latin typeface="MS UI Gothic" panose="020B0600070205080204" pitchFamily="50" charset="-128"/>
                <a:ea typeface="MS UI Gothic" panose="020B0600070205080204" pitchFamily="50" charset="-128"/>
              </a:rPr>
              <a:t>経 験</a:t>
            </a:r>
          </a:p>
          <a:p>
            <a:pPr fontAlgn="base">
              <a:spcBef>
                <a:spcPct val="0"/>
              </a:spcBef>
              <a:spcAft>
                <a:spcPct val="0"/>
              </a:spcAft>
            </a:pPr>
            <a:endParaRPr lang="ja-JP" altLang="en-US" sz="1200">
              <a:solidFill>
                <a:srgbClr val="CC0000"/>
              </a:solidFill>
              <a:latin typeface="MS UI Gothic" panose="020B0600070205080204" pitchFamily="50" charset="-128"/>
              <a:ea typeface="MS UI Gothic" panose="020B0600070205080204" pitchFamily="50" charset="-128"/>
            </a:endParaRPr>
          </a:p>
          <a:p>
            <a:pPr fontAlgn="base">
              <a:spcBef>
                <a:spcPct val="0"/>
              </a:spcBef>
              <a:spcAft>
                <a:spcPct val="0"/>
              </a:spcAft>
            </a:pPr>
            <a:endParaRPr lang="ja-JP" altLang="en-US" sz="1200">
              <a:solidFill>
                <a:srgbClr val="CC0000"/>
              </a:solidFill>
              <a:latin typeface="MS UI Gothic" panose="020B0600070205080204" pitchFamily="50" charset="-128"/>
              <a:ea typeface="MS UI Gothic" panose="020B0600070205080204" pitchFamily="50" charset="-128"/>
            </a:endParaRPr>
          </a:p>
          <a:p>
            <a:pPr fontAlgn="base">
              <a:spcBef>
                <a:spcPct val="0"/>
              </a:spcBef>
              <a:spcAft>
                <a:spcPct val="0"/>
              </a:spcAft>
            </a:pPr>
            <a:endParaRPr lang="ja-JP" altLang="en-US" sz="1200">
              <a:solidFill>
                <a:srgbClr val="CC0000"/>
              </a:solidFill>
              <a:latin typeface="MS UI Gothic" panose="020B0600070205080204" pitchFamily="50" charset="-128"/>
              <a:ea typeface="MS UI Gothic" panose="020B0600070205080204" pitchFamily="50" charset="-128"/>
            </a:endParaRPr>
          </a:p>
          <a:p>
            <a:pPr fontAlgn="base">
              <a:spcBef>
                <a:spcPct val="0"/>
              </a:spcBef>
              <a:spcAft>
                <a:spcPct val="0"/>
              </a:spcAft>
            </a:pPr>
            <a:endParaRPr lang="ja-JP" altLang="en-US" sz="1200">
              <a:solidFill>
                <a:srgbClr val="CC0000"/>
              </a:solidFill>
              <a:latin typeface="MS UI Gothic" panose="020B0600070205080204" pitchFamily="50" charset="-128"/>
              <a:ea typeface="MS UI Gothic" panose="020B0600070205080204" pitchFamily="50" charset="-128"/>
            </a:endParaRPr>
          </a:p>
          <a:p>
            <a:pPr fontAlgn="base">
              <a:spcBef>
                <a:spcPct val="0"/>
              </a:spcBef>
              <a:spcAft>
                <a:spcPct val="0"/>
              </a:spcAft>
            </a:pPr>
            <a:endParaRPr lang="ja-JP" altLang="en-US" sz="1200">
              <a:solidFill>
                <a:srgbClr val="CC0000"/>
              </a:solidFill>
              <a:latin typeface="MS UI Gothic" panose="020B0600070205080204" pitchFamily="50" charset="-128"/>
              <a:ea typeface="MS UI Gothic" panose="020B0600070205080204" pitchFamily="50" charset="-128"/>
            </a:endParaRPr>
          </a:p>
          <a:p>
            <a:pPr fontAlgn="base">
              <a:spcBef>
                <a:spcPct val="0"/>
              </a:spcBef>
              <a:spcAft>
                <a:spcPct val="0"/>
              </a:spcAft>
            </a:pPr>
            <a:endParaRPr lang="ja-JP" altLang="en-US" sz="1200">
              <a:solidFill>
                <a:srgbClr val="CC0000"/>
              </a:solidFill>
              <a:latin typeface="MS UI Gothic" panose="020B0600070205080204" pitchFamily="50" charset="-128"/>
              <a:ea typeface="MS UI Gothic" panose="020B0600070205080204" pitchFamily="50" charset="-128"/>
            </a:endParaRPr>
          </a:p>
          <a:p>
            <a:pPr fontAlgn="base">
              <a:spcBef>
                <a:spcPct val="0"/>
              </a:spcBef>
              <a:spcAft>
                <a:spcPct val="0"/>
              </a:spcAft>
            </a:pPr>
            <a:endParaRPr lang="ja-JP" altLang="en-US" sz="1200">
              <a:solidFill>
                <a:srgbClr val="CC0000"/>
              </a:solidFill>
              <a:latin typeface="MS UI Gothic" panose="020B0600070205080204" pitchFamily="50" charset="-128"/>
              <a:ea typeface="MS UI Gothic" panose="020B0600070205080204" pitchFamily="50" charset="-128"/>
            </a:endParaRPr>
          </a:p>
        </p:txBody>
      </p:sp>
      <p:sp>
        <p:nvSpPr>
          <p:cNvPr id="34" name="Rectangle 2"/>
          <p:cNvSpPr>
            <a:spLocks noChangeArrowheads="1"/>
          </p:cNvSpPr>
          <p:nvPr/>
        </p:nvSpPr>
        <p:spPr bwMode="auto">
          <a:xfrm>
            <a:off x="4195482" y="3478311"/>
            <a:ext cx="4473998" cy="1613646"/>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sz="1200" b="1" dirty="0">
                <a:solidFill>
                  <a:srgbClr val="CC0000"/>
                </a:solidFill>
                <a:latin typeface="MS UI Gothic" panose="020B0600070205080204" pitchFamily="50" charset="-128"/>
                <a:ea typeface="MS UI Gothic" panose="020B0600070205080204" pitchFamily="50" charset="-128"/>
              </a:rPr>
              <a:t>研 修 </a:t>
            </a:r>
            <a:r>
              <a:rPr lang="ja-JP" altLang="en-US" sz="1200" b="1">
                <a:solidFill>
                  <a:srgbClr val="CC0000"/>
                </a:solidFill>
                <a:latin typeface="MS UI Gothic" panose="020B0600070205080204" pitchFamily="50" charset="-128"/>
                <a:ea typeface="MS UI Gothic" panose="020B0600070205080204" pitchFamily="50" charset="-128"/>
              </a:rPr>
              <a:t>の 修了</a:t>
            </a:r>
            <a:endParaRPr lang="ja-JP" altLang="en-US" sz="900" b="1" dirty="0">
              <a:solidFill>
                <a:srgbClr val="CC0000"/>
              </a:solidFill>
              <a:latin typeface="MS UI Gothic" panose="020B0600070205080204" pitchFamily="50" charset="-128"/>
              <a:ea typeface="MS UI Gothic" panose="020B0600070205080204" pitchFamily="50" charset="-128"/>
            </a:endParaRPr>
          </a:p>
        </p:txBody>
      </p:sp>
      <p:sp>
        <p:nvSpPr>
          <p:cNvPr id="2" name="タイトル 1"/>
          <p:cNvSpPr>
            <a:spLocks noGrp="1"/>
          </p:cNvSpPr>
          <p:nvPr>
            <p:ph type="title"/>
          </p:nvPr>
        </p:nvSpPr>
        <p:spPr>
          <a:xfrm>
            <a:off x="323528" y="116632"/>
            <a:ext cx="8517632" cy="432048"/>
          </a:xfrm>
        </p:spPr>
        <p:txBody>
          <a:bodyPr>
            <a:noAutofit/>
          </a:bodyPr>
          <a:lstStyle/>
          <a:p>
            <a:r>
              <a:rPr kumimoji="1" lang="ja-JP" altLang="en-US" sz="2000">
                <a:latin typeface="ＤＨＰ特太ゴシック体" panose="020B0500000000000000" pitchFamily="50" charset="-128"/>
                <a:ea typeface="ＤＨＰ特太ゴシック体" panose="020B0500000000000000" pitchFamily="50" charset="-128"/>
              </a:rPr>
              <a:t>主任相談支援専門員および主任相談支援専門員養成研修の</a:t>
            </a:r>
            <a:r>
              <a:rPr kumimoji="1" lang="ja-JP" altLang="en-US" sz="2000" dirty="0">
                <a:latin typeface="ＤＨＰ特太ゴシック体" panose="020B0500000000000000" pitchFamily="50" charset="-128"/>
                <a:ea typeface="ＤＨＰ特太ゴシック体" panose="020B0500000000000000" pitchFamily="50" charset="-128"/>
              </a:rPr>
              <a:t>位置付け</a:t>
            </a:r>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14</a:t>
            </a:fld>
            <a:endParaRPr kumimoji="1" lang="ja-JP" altLang="en-US"/>
          </a:p>
        </p:txBody>
      </p:sp>
      <p:sp>
        <p:nvSpPr>
          <p:cNvPr id="9" name="角丸四角形 8"/>
          <p:cNvSpPr/>
          <p:nvPr/>
        </p:nvSpPr>
        <p:spPr>
          <a:xfrm>
            <a:off x="323528" y="689536"/>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latin typeface="ＤＨＰ特太ゴシック体" panose="020B0500000000000000" pitchFamily="50" charset="-128"/>
                <a:ea typeface="ＤＨＰ特太ゴシック体" panose="020B0500000000000000" pitchFamily="50" charset="-128"/>
              </a:rPr>
              <a:t>告示</a:t>
            </a:r>
          </a:p>
        </p:txBody>
      </p:sp>
      <p:sp>
        <p:nvSpPr>
          <p:cNvPr id="12" name="AutoShape 5"/>
          <p:cNvSpPr>
            <a:spLocks noChangeArrowheads="1"/>
          </p:cNvSpPr>
          <p:nvPr/>
        </p:nvSpPr>
        <p:spPr bwMode="auto">
          <a:xfrm>
            <a:off x="3757604" y="4136422"/>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a:solidFill>
                <a:srgbClr val="000000"/>
              </a:solidFill>
            </a:endParaRPr>
          </a:p>
        </p:txBody>
      </p:sp>
      <p:sp>
        <p:nvSpPr>
          <p:cNvPr id="14" name="Rectangle 8"/>
          <p:cNvSpPr>
            <a:spLocks noChangeArrowheads="1"/>
          </p:cNvSpPr>
          <p:nvPr/>
        </p:nvSpPr>
        <p:spPr bwMode="auto">
          <a:xfrm>
            <a:off x="2130440" y="3816848"/>
            <a:ext cx="1409326" cy="1200098"/>
          </a:xfrm>
          <a:prstGeom prst="rect">
            <a:avLst/>
          </a:prstGeom>
          <a:solidFill>
            <a:srgbClr val="E7FFE7"/>
          </a:solidFill>
          <a:ln w="41275">
            <a:solidFill>
              <a:schemeClr val="tx1"/>
            </a:solidFill>
            <a:miter lim="800000"/>
            <a:headEnd/>
            <a:tailEnd/>
          </a:ln>
        </p:spPr>
        <p:txBody>
          <a:bodyPr anchor="ctr"/>
          <a:lstStyle/>
          <a:p>
            <a:pPr fontAlgn="base">
              <a:spcBef>
                <a:spcPct val="0"/>
              </a:spcBef>
              <a:spcAft>
                <a:spcPct val="0"/>
              </a:spcAft>
            </a:pPr>
            <a:r>
              <a:rPr lang="ja-JP" altLang="en-US" sz="1050">
                <a:solidFill>
                  <a:srgbClr val="000000"/>
                </a:solidFill>
                <a:latin typeface="MS UI Gothic" panose="020B0600070205080204" pitchFamily="50" charset="-128"/>
                <a:ea typeface="MS UI Gothic" panose="020B0600070205080204" pitchFamily="50" charset="-128"/>
              </a:rPr>
              <a:t>現任研修を修了した後、相談支援又は児童福祉法に規定する障害児相談支援の業務に３年以上従事した者</a:t>
            </a:r>
            <a:endParaRPr lang="ja-JP" altLang="en-US" sz="1050" dirty="0">
              <a:solidFill>
                <a:srgbClr val="000000"/>
              </a:solidFill>
              <a:latin typeface="MS UI Gothic" panose="020B0600070205080204" pitchFamily="50" charset="-128"/>
              <a:ea typeface="MS UI Gothic" panose="020B0600070205080204" pitchFamily="50" charset="-128"/>
            </a:endParaRPr>
          </a:p>
        </p:txBody>
      </p:sp>
      <p:sp>
        <p:nvSpPr>
          <p:cNvPr id="17" name="下矢印 16"/>
          <p:cNvSpPr/>
          <p:nvPr/>
        </p:nvSpPr>
        <p:spPr>
          <a:xfrm>
            <a:off x="3131840" y="5253489"/>
            <a:ext cx="28803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37917" y="5631460"/>
            <a:ext cx="8496944" cy="95517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a:solidFill>
                  <a:schemeClr val="tx1"/>
                </a:solidFill>
                <a:latin typeface="MS UI Gothic" panose="020B0600070205080204" pitchFamily="50" charset="-128"/>
                <a:ea typeface="MS UI Gothic" panose="020B0600070205080204" pitchFamily="50" charset="-128"/>
              </a:rPr>
              <a:t>相談</a:t>
            </a:r>
            <a:r>
              <a:rPr lang="ja-JP" altLang="en-US" sz="1400">
                <a:solidFill>
                  <a:schemeClr val="tx1"/>
                </a:solidFill>
                <a:latin typeface="MS UI Gothic" panose="020B0600070205080204" pitchFamily="50" charset="-128"/>
                <a:ea typeface="MS UI Gothic" panose="020B0600070205080204" pitchFamily="50" charset="-128"/>
              </a:rPr>
              <a:t>支援従事者主任研修</a:t>
            </a:r>
            <a:r>
              <a:rPr lang="ja-JP" altLang="en-US" sz="1400" dirty="0">
                <a:solidFill>
                  <a:schemeClr val="tx1"/>
                </a:solidFill>
                <a:latin typeface="MS UI Gothic" panose="020B0600070205080204" pitchFamily="50" charset="-128"/>
                <a:ea typeface="MS UI Gothic" panose="020B0600070205080204" pitchFamily="50" charset="-128"/>
              </a:rPr>
              <a:t>事業の実施について</a:t>
            </a:r>
            <a:r>
              <a:rPr lang="ja-JP" altLang="en-US" sz="1400">
                <a:solidFill>
                  <a:schemeClr val="tx1"/>
                </a:solidFill>
                <a:latin typeface="MS UI Gothic" panose="020B0600070205080204" pitchFamily="50" charset="-128"/>
                <a:ea typeface="MS UI Gothic" panose="020B0600070205080204" pitchFamily="50" charset="-128"/>
              </a:rPr>
              <a:t>（平成三一・三・二八</a:t>
            </a:r>
            <a:r>
              <a:rPr lang="ja-JP" altLang="en-US" sz="1400" dirty="0">
                <a:solidFill>
                  <a:schemeClr val="tx1"/>
                </a:solidFill>
                <a:latin typeface="MS UI Gothic" panose="020B0600070205080204" pitchFamily="50" charset="-128"/>
                <a:ea typeface="MS UI Gothic" panose="020B0600070205080204" pitchFamily="50" charset="-128"/>
              </a:rPr>
              <a:t>　</a:t>
            </a:r>
            <a:r>
              <a:rPr lang="ja-JP" altLang="en-US" sz="1400">
                <a:solidFill>
                  <a:schemeClr val="tx1"/>
                </a:solidFill>
                <a:latin typeface="MS UI Gothic" panose="020B0600070205080204" pitchFamily="50" charset="-128"/>
                <a:ea typeface="MS UI Gothic" panose="020B0600070205080204" pitchFamily="50" charset="-128"/>
              </a:rPr>
              <a:t>障発〇三二八の一）</a:t>
            </a:r>
            <a:endParaRPr lang="en-US" altLang="ja-JP" sz="1050" dirty="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a:solidFill>
                  <a:schemeClr val="tx1"/>
                </a:solidFill>
                <a:latin typeface="MS UI Gothic" panose="020B0600070205080204" pitchFamily="50" charset="-128"/>
                <a:ea typeface="MS UI Gothic" panose="020B0600070205080204" pitchFamily="50" charset="-128"/>
              </a:rPr>
              <a:t>相談</a:t>
            </a:r>
            <a:r>
              <a:rPr lang="ja-JP" altLang="en-US" sz="1400">
                <a:solidFill>
                  <a:schemeClr val="tx1"/>
                </a:solidFill>
                <a:latin typeface="MS UI Gothic" panose="020B0600070205080204" pitchFamily="50" charset="-128"/>
                <a:ea typeface="MS UI Gothic" panose="020B0600070205080204" pitchFamily="50" charset="-128"/>
              </a:rPr>
              <a:t>支援従事者主任研修</a:t>
            </a:r>
            <a:r>
              <a:rPr lang="ja-JP" altLang="en-US" sz="1400" dirty="0">
                <a:solidFill>
                  <a:schemeClr val="tx1"/>
                </a:solidFill>
                <a:latin typeface="MS UI Gothic" panose="020B0600070205080204" pitchFamily="50" charset="-128"/>
                <a:ea typeface="MS UI Gothic" panose="020B0600070205080204" pitchFamily="50" charset="-128"/>
              </a:rPr>
              <a:t>事業実施要綱</a:t>
            </a:r>
            <a:endParaRPr lang="en-US" altLang="ja-JP" sz="1400" dirty="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a:solidFill>
                  <a:schemeClr val="tx1"/>
                </a:solidFill>
                <a:latin typeface="MS UI Gothic" panose="020B0600070205080204" pitchFamily="50" charset="-128"/>
                <a:ea typeface="MS UI Gothic" panose="020B0600070205080204" pitchFamily="50" charset="-128"/>
              </a:rPr>
              <a:t>相談支援従事者主任研修標準カリキュラム</a:t>
            </a:r>
            <a:endParaRPr lang="en-US" altLang="ja-JP" sz="1400" dirty="0">
              <a:solidFill>
                <a:schemeClr val="tx1"/>
              </a:solidFill>
              <a:latin typeface="MS UI Gothic" panose="020B0600070205080204" pitchFamily="50" charset="-128"/>
              <a:ea typeface="MS UI Gothic" panose="020B0600070205080204" pitchFamily="50" charset="-128"/>
            </a:endParaRPr>
          </a:p>
        </p:txBody>
      </p:sp>
      <p:sp>
        <p:nvSpPr>
          <p:cNvPr id="19" name="角丸四角形 18"/>
          <p:cNvSpPr/>
          <p:nvPr/>
        </p:nvSpPr>
        <p:spPr>
          <a:xfrm>
            <a:off x="323528" y="5343427"/>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latin typeface="ＤＨＰ特太ゴシック体" panose="020B0500000000000000" pitchFamily="50" charset="-128"/>
                <a:ea typeface="ＤＨＰ特太ゴシック体" panose="020B0500000000000000" pitchFamily="50" charset="-128"/>
              </a:rPr>
              <a:t>通知</a:t>
            </a:r>
          </a:p>
        </p:txBody>
      </p:sp>
      <p:sp>
        <p:nvSpPr>
          <p:cNvPr id="21" name="正方形/長方形 20"/>
          <p:cNvSpPr/>
          <p:nvPr/>
        </p:nvSpPr>
        <p:spPr>
          <a:xfrm>
            <a:off x="4611808" y="5933822"/>
            <a:ext cx="4136656" cy="48972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都道府県等</a:t>
            </a:r>
            <a:r>
              <a:rPr kumimoji="1" lang="ja-JP" altLang="en-US" sz="1400">
                <a:solidFill>
                  <a:schemeClr val="tx1"/>
                </a:solidFill>
                <a:latin typeface="ＭＳ ゴシック" panose="020B0609070205080204" pitchFamily="49" charset="-128"/>
                <a:ea typeface="ＭＳ ゴシック" panose="020B0609070205080204" pitchFamily="49" charset="-128"/>
              </a:rPr>
              <a:t>による主任研修は</a:t>
            </a:r>
          </a:p>
          <a:p>
            <a:r>
              <a:rPr kumimoji="1" lang="ja-JP" altLang="en-US" sz="1400" b="1" u="sng">
                <a:solidFill>
                  <a:schemeClr val="tx1"/>
                </a:solidFill>
                <a:latin typeface="ＭＳ ゴシック" panose="020B0609070205080204" pitchFamily="49" charset="-128"/>
                <a:ea typeface="ＭＳ ゴシック" panose="020B0609070205080204" pitchFamily="49" charset="-128"/>
              </a:rPr>
              <a:t>標</a:t>
            </a:r>
            <a:r>
              <a:rPr kumimoji="1" lang="ja-JP" altLang="en-US" sz="1400" b="1" u="sng" dirty="0">
                <a:solidFill>
                  <a:schemeClr val="tx1"/>
                </a:solidFill>
                <a:latin typeface="ＭＳ ゴシック" panose="020B0609070205080204" pitchFamily="49" charset="-128"/>
                <a:ea typeface="ＭＳ ゴシック" panose="020B0609070205080204" pitchFamily="49" charset="-128"/>
              </a:rPr>
              <a:t>準カリキュラム以上の内容</a:t>
            </a:r>
            <a:r>
              <a:rPr kumimoji="1" lang="ja-JP" altLang="en-US" sz="1400" dirty="0">
                <a:solidFill>
                  <a:schemeClr val="tx1"/>
                </a:solidFill>
                <a:latin typeface="ＭＳ ゴシック" panose="020B0609070205080204" pitchFamily="49" charset="-128"/>
                <a:ea typeface="ＭＳ ゴシック" panose="020B0609070205080204" pitchFamily="49" charset="-128"/>
              </a:rPr>
              <a:t>で実施する。</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p:txBody>
      </p:sp>
      <p:cxnSp>
        <p:nvCxnSpPr>
          <p:cNvPr id="23" name="直線矢印コネクタ 22"/>
          <p:cNvCxnSpPr/>
          <p:nvPr/>
        </p:nvCxnSpPr>
        <p:spPr>
          <a:xfrm>
            <a:off x="3635896" y="6063508"/>
            <a:ext cx="9001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nvGrpSpPr>
          <p:cNvPr id="22" name="グループ化 21"/>
          <p:cNvGrpSpPr/>
          <p:nvPr/>
        </p:nvGrpSpPr>
        <p:grpSpPr>
          <a:xfrm>
            <a:off x="0" y="476096"/>
            <a:ext cx="9144000" cy="72008"/>
            <a:chOff x="0" y="188640"/>
            <a:chExt cx="9144000" cy="72008"/>
          </a:xfrm>
        </p:grpSpPr>
        <p:cxnSp>
          <p:nvCxnSpPr>
            <p:cNvPr id="24" name="直線コネクタ 2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1" name="Rectangle 6"/>
          <p:cNvSpPr>
            <a:spLocks noChangeArrowheads="1"/>
          </p:cNvSpPr>
          <p:nvPr/>
        </p:nvSpPr>
        <p:spPr bwMode="auto">
          <a:xfrm>
            <a:off x="7350886" y="3772689"/>
            <a:ext cx="1177921" cy="1213034"/>
          </a:xfrm>
          <a:prstGeom prst="rect">
            <a:avLst/>
          </a:prstGeom>
          <a:solidFill>
            <a:srgbClr val="FFE7FF"/>
          </a:solidFill>
          <a:ln w="41275">
            <a:solidFill>
              <a:schemeClr val="tx1"/>
            </a:solidFill>
            <a:miter lim="800000"/>
            <a:headEnd/>
            <a:tailEnd/>
          </a:ln>
        </p:spPr>
        <p:txBody>
          <a:bodyPr anchor="ctr"/>
          <a:lstStyle/>
          <a:p>
            <a:pPr fontAlgn="base">
              <a:lnSpc>
                <a:spcPct val="110000"/>
              </a:lnSpc>
              <a:spcBef>
                <a:spcPct val="0"/>
              </a:spcBef>
              <a:spcAft>
                <a:spcPct val="0"/>
              </a:spcAft>
            </a:pPr>
            <a:r>
              <a:rPr lang="ja-JP" altLang="en-US" sz="1100">
                <a:solidFill>
                  <a:srgbClr val="000000"/>
                </a:solidFill>
                <a:latin typeface="MS UI Gothic" panose="020B0600070205080204" pitchFamily="50" charset="-128"/>
                <a:ea typeface="MS UI Gothic" panose="020B0600070205080204" pitchFamily="50" charset="-128"/>
              </a:rPr>
              <a:t>「主任相談支援専門員養成研修」を修了（</a:t>
            </a:r>
            <a:r>
              <a:rPr lang="ja-JP" altLang="en-US" sz="1100">
                <a:solidFill>
                  <a:srgbClr val="FF0000"/>
                </a:solidFill>
                <a:latin typeface="MS UI Gothic" panose="020B0600070205080204" pitchFamily="50" charset="-128"/>
                <a:ea typeface="MS UI Gothic" panose="020B0600070205080204" pitchFamily="50" charset="-128"/>
              </a:rPr>
              <a:t>３０時間</a:t>
            </a:r>
            <a:r>
              <a:rPr lang="ja-JP" altLang="en-US" sz="1100">
                <a:solidFill>
                  <a:srgbClr val="000000"/>
                </a:solidFill>
                <a:latin typeface="MS UI Gothic" panose="020B0600070205080204" pitchFamily="50" charset="-128"/>
                <a:ea typeface="MS UI Gothic" panose="020B0600070205080204" pitchFamily="50" charset="-128"/>
              </a:rPr>
              <a:t>）</a:t>
            </a:r>
            <a:endParaRPr lang="ja-JP" altLang="en-US" sz="1000">
              <a:solidFill>
                <a:srgbClr val="000000"/>
              </a:solidFill>
              <a:latin typeface="MS UI Gothic" panose="020B0600070205080204" pitchFamily="50" charset="-128"/>
              <a:ea typeface="MS UI Gothic" panose="020B0600070205080204" pitchFamily="50" charset="-128"/>
            </a:endParaRPr>
          </a:p>
        </p:txBody>
      </p:sp>
      <p:sp>
        <p:nvSpPr>
          <p:cNvPr id="35" name="Rectangle 6"/>
          <p:cNvSpPr>
            <a:spLocks noChangeArrowheads="1"/>
          </p:cNvSpPr>
          <p:nvPr/>
        </p:nvSpPr>
        <p:spPr bwMode="auto">
          <a:xfrm>
            <a:off x="5816585" y="3780312"/>
            <a:ext cx="1177921" cy="1213034"/>
          </a:xfrm>
          <a:prstGeom prst="rect">
            <a:avLst/>
          </a:prstGeom>
          <a:solidFill>
            <a:srgbClr val="FFE7FF"/>
          </a:solidFill>
          <a:ln w="9525">
            <a:solidFill>
              <a:schemeClr val="tx1"/>
            </a:solidFill>
            <a:prstDash val="dash"/>
            <a:miter lim="800000"/>
            <a:headEnd/>
            <a:tailEnd/>
          </a:ln>
        </p:spPr>
        <p:txBody>
          <a:bodyPr anchor="ctr"/>
          <a:lstStyle/>
          <a:p>
            <a:pPr fontAlgn="base">
              <a:lnSpc>
                <a:spcPct val="110000"/>
              </a:lnSpc>
              <a:spcBef>
                <a:spcPct val="0"/>
              </a:spcBef>
              <a:spcAft>
                <a:spcPct val="0"/>
              </a:spcAft>
            </a:pPr>
            <a:r>
              <a:rPr lang="ja-JP" altLang="en-US" sz="1100" dirty="0">
                <a:solidFill>
                  <a:srgbClr val="000000"/>
                </a:solidFill>
                <a:latin typeface="MS UI Gothic" panose="020B0600070205080204" pitchFamily="50" charset="-128"/>
                <a:ea typeface="MS UI Gothic" panose="020B0600070205080204" pitchFamily="50" charset="-128"/>
              </a:rPr>
              <a:t>５年ごとに</a:t>
            </a:r>
          </a:p>
          <a:p>
            <a:pPr fontAlgn="base">
              <a:lnSpc>
                <a:spcPct val="110000"/>
              </a:lnSpc>
              <a:spcBef>
                <a:spcPct val="0"/>
              </a:spcBef>
              <a:spcAft>
                <a:spcPct val="0"/>
              </a:spcAft>
            </a:pPr>
            <a:r>
              <a:rPr lang="ja-JP" altLang="en-US" sz="1100" dirty="0">
                <a:solidFill>
                  <a:srgbClr val="000000"/>
                </a:solidFill>
                <a:latin typeface="MS UI Gothic" panose="020B0600070205080204" pitchFamily="50" charset="-128"/>
                <a:ea typeface="MS UI Gothic" panose="020B0600070205080204" pitchFamily="50" charset="-128"/>
              </a:rPr>
              <a:t>「相談支援従事者現任</a:t>
            </a:r>
            <a:r>
              <a:rPr lang="ja-JP" altLang="en-US" sz="1100">
                <a:solidFill>
                  <a:srgbClr val="000000"/>
                </a:solidFill>
                <a:latin typeface="MS UI Gothic" panose="020B0600070205080204" pitchFamily="50" charset="-128"/>
                <a:ea typeface="MS UI Gothic" panose="020B0600070205080204" pitchFamily="50" charset="-128"/>
              </a:rPr>
              <a:t>研修」を修了（</a:t>
            </a:r>
            <a:r>
              <a:rPr lang="ja-JP" altLang="en-US" sz="1100">
                <a:solidFill>
                  <a:srgbClr val="FF0000"/>
                </a:solidFill>
                <a:latin typeface="MS UI Gothic" panose="020B0600070205080204" pitchFamily="50" charset="-128"/>
                <a:ea typeface="MS UI Gothic" panose="020B0600070205080204" pitchFamily="50" charset="-128"/>
              </a:rPr>
              <a:t>２４時間</a:t>
            </a:r>
            <a:r>
              <a:rPr lang="ja-JP" altLang="en-US" sz="1100">
                <a:solidFill>
                  <a:srgbClr val="000000"/>
                </a:solidFill>
                <a:latin typeface="MS UI Gothic" panose="020B0600070205080204" pitchFamily="50" charset="-128"/>
                <a:ea typeface="MS UI Gothic" panose="020B0600070205080204" pitchFamily="50" charset="-128"/>
              </a:rPr>
              <a:t>）</a:t>
            </a:r>
            <a:endParaRPr lang="en-US" altLang="ja-JP" sz="110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en-US" altLang="ja-JP" sz="1000">
                <a:solidFill>
                  <a:srgbClr val="000000"/>
                </a:solidFill>
                <a:latin typeface="MS UI Gothic" panose="020B0600070205080204" pitchFamily="50" charset="-128"/>
                <a:ea typeface="MS UI Gothic" panose="020B0600070205080204" pitchFamily="50" charset="-128"/>
              </a:rPr>
              <a:t>※</a:t>
            </a:r>
            <a:r>
              <a:rPr lang="ja-JP" altLang="en-US" sz="1000">
                <a:solidFill>
                  <a:srgbClr val="000000"/>
                </a:solidFill>
                <a:latin typeface="MS UI Gothic" panose="020B0600070205080204" pitchFamily="50" charset="-128"/>
                <a:ea typeface="MS UI Gothic" panose="020B0600070205080204" pitchFamily="50" charset="-128"/>
              </a:rPr>
              <a:t>研修受講に係る実務経験要件有</a:t>
            </a:r>
            <a:endParaRPr lang="ja-JP" altLang="en-US" sz="1000" dirty="0">
              <a:solidFill>
                <a:srgbClr val="000000"/>
              </a:solidFill>
              <a:latin typeface="MS UI Gothic" panose="020B0600070205080204" pitchFamily="50" charset="-128"/>
              <a:ea typeface="MS UI Gothic" panose="020B0600070205080204" pitchFamily="50" charset="-128"/>
            </a:endParaRPr>
          </a:p>
        </p:txBody>
      </p:sp>
      <p:sp>
        <p:nvSpPr>
          <p:cNvPr id="36" name="Rectangle 10"/>
          <p:cNvSpPr>
            <a:spLocks noChangeArrowheads="1"/>
          </p:cNvSpPr>
          <p:nvPr/>
        </p:nvSpPr>
        <p:spPr bwMode="auto">
          <a:xfrm>
            <a:off x="4317021" y="3741705"/>
            <a:ext cx="1150818" cy="1213034"/>
          </a:xfrm>
          <a:prstGeom prst="rect">
            <a:avLst/>
          </a:prstGeom>
          <a:solidFill>
            <a:srgbClr val="FFE7FF"/>
          </a:solidFill>
          <a:ln w="9525">
            <a:solidFill>
              <a:schemeClr val="tx1"/>
            </a:solidFill>
            <a:prstDash val="dash"/>
            <a:miter lim="800000"/>
            <a:headEnd/>
            <a:tailEnd/>
          </a:ln>
        </p:spPr>
        <p:txBody>
          <a:bodyPr anchor="ctr"/>
          <a:lstStyle/>
          <a:p>
            <a:pPr fontAlgn="base">
              <a:lnSpc>
                <a:spcPct val="110000"/>
              </a:lnSpc>
              <a:spcBef>
                <a:spcPct val="0"/>
              </a:spcBef>
              <a:spcAft>
                <a:spcPct val="0"/>
              </a:spcAft>
            </a:pPr>
            <a:r>
              <a:rPr lang="ja-JP" altLang="en-US" sz="1100" dirty="0">
                <a:solidFill>
                  <a:srgbClr val="000000"/>
                </a:solidFill>
                <a:latin typeface="MS UI Gothic" panose="020B0600070205080204" pitchFamily="50" charset="-128"/>
                <a:ea typeface="MS UI Gothic" panose="020B0600070205080204" pitchFamily="50" charset="-128"/>
              </a:rPr>
              <a:t>初年度に</a:t>
            </a:r>
          </a:p>
          <a:p>
            <a:pPr fontAlgn="base">
              <a:lnSpc>
                <a:spcPct val="110000"/>
              </a:lnSpc>
              <a:spcBef>
                <a:spcPct val="0"/>
              </a:spcBef>
              <a:spcAft>
                <a:spcPct val="0"/>
              </a:spcAft>
            </a:pPr>
            <a:r>
              <a:rPr lang="ja-JP" altLang="en-US" sz="1100" dirty="0">
                <a:solidFill>
                  <a:srgbClr val="000000"/>
                </a:solidFill>
                <a:latin typeface="MS UI Gothic" panose="020B0600070205080204" pitchFamily="50" charset="-128"/>
                <a:ea typeface="MS UI Gothic" panose="020B0600070205080204" pitchFamily="50" charset="-128"/>
              </a:rPr>
              <a:t>「相談支援従事者初任者研修」</a:t>
            </a:r>
            <a:r>
              <a:rPr lang="ja-JP" altLang="en-US" sz="1100">
                <a:solidFill>
                  <a:srgbClr val="000000"/>
                </a:solidFill>
                <a:latin typeface="MS UI Gothic" panose="020B0600070205080204" pitchFamily="50" charset="-128"/>
                <a:ea typeface="MS UI Gothic" panose="020B0600070205080204" pitchFamily="50" charset="-128"/>
              </a:rPr>
              <a:t>を修了</a:t>
            </a:r>
            <a:endParaRPr lang="ja-JP" altLang="en-US" sz="1100" dirty="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100">
                <a:solidFill>
                  <a:srgbClr val="000000"/>
                </a:solidFill>
                <a:latin typeface="MS UI Gothic" panose="020B0600070205080204" pitchFamily="50" charset="-128"/>
                <a:ea typeface="MS UI Gothic" panose="020B0600070205080204" pitchFamily="50" charset="-128"/>
              </a:rPr>
              <a:t>（</a:t>
            </a:r>
            <a:r>
              <a:rPr lang="ja-JP" altLang="en-US" sz="1100">
                <a:solidFill>
                  <a:srgbClr val="FF0000"/>
                </a:solidFill>
                <a:latin typeface="MS UI Gothic" panose="020B0600070205080204" pitchFamily="50" charset="-128"/>
                <a:ea typeface="MS UI Gothic" panose="020B0600070205080204" pitchFamily="50" charset="-128"/>
              </a:rPr>
              <a:t>４２．５時間</a:t>
            </a:r>
            <a:r>
              <a:rPr lang="ja-JP" altLang="en-US" sz="1100" dirty="0">
                <a:solidFill>
                  <a:srgbClr val="000000"/>
                </a:solidFill>
                <a:latin typeface="MS UI Gothic" panose="020B0600070205080204" pitchFamily="50" charset="-128"/>
                <a:ea typeface="MS UI Gothic" panose="020B0600070205080204" pitchFamily="50" charset="-128"/>
              </a:rPr>
              <a:t>）</a:t>
            </a:r>
            <a:endParaRPr lang="en-US" altLang="ja-JP" sz="1100" dirty="0">
              <a:solidFill>
                <a:srgbClr val="000000"/>
              </a:solidFill>
              <a:latin typeface="MS UI Gothic" panose="020B0600070205080204" pitchFamily="50" charset="-128"/>
              <a:ea typeface="MS UI Gothic" panose="020B0600070205080204" pitchFamily="50" charset="-128"/>
            </a:endParaRPr>
          </a:p>
        </p:txBody>
      </p:sp>
      <p:sp>
        <p:nvSpPr>
          <p:cNvPr id="32" name="AutoShape 5"/>
          <p:cNvSpPr>
            <a:spLocks noChangeArrowheads="1"/>
          </p:cNvSpPr>
          <p:nvPr/>
        </p:nvSpPr>
        <p:spPr bwMode="auto">
          <a:xfrm>
            <a:off x="7030368" y="4181245"/>
            <a:ext cx="240010" cy="22147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a:solidFill>
                <a:srgbClr val="000000"/>
              </a:solidFill>
            </a:endParaRPr>
          </a:p>
        </p:txBody>
      </p:sp>
      <p:sp>
        <p:nvSpPr>
          <p:cNvPr id="26" name="Rectangle 8"/>
          <p:cNvSpPr>
            <a:spLocks noChangeArrowheads="1"/>
          </p:cNvSpPr>
          <p:nvPr/>
        </p:nvSpPr>
        <p:spPr bwMode="auto">
          <a:xfrm>
            <a:off x="502952" y="3808200"/>
            <a:ext cx="1314189" cy="1146539"/>
          </a:xfrm>
          <a:prstGeom prst="rect">
            <a:avLst/>
          </a:prstGeom>
          <a:solidFill>
            <a:srgbClr val="E7FFE7"/>
          </a:solidFill>
          <a:ln w="9525">
            <a:solidFill>
              <a:schemeClr val="tx1"/>
            </a:solidFill>
            <a:prstDash val="dash"/>
            <a:miter lim="800000"/>
            <a:headEnd/>
            <a:tailEnd/>
          </a:ln>
        </p:spPr>
        <p:txBody>
          <a:bodyPr anchor="ctr"/>
          <a:lstStyle/>
          <a:p>
            <a:pPr fontAlgn="base">
              <a:spcBef>
                <a:spcPct val="0"/>
              </a:spcBef>
              <a:spcAft>
                <a:spcPct val="0"/>
              </a:spcAft>
            </a:pPr>
            <a:r>
              <a:rPr lang="ja-JP" altLang="en-US" sz="1050">
                <a:solidFill>
                  <a:srgbClr val="000000"/>
                </a:solidFill>
                <a:latin typeface="MS UI Gothic" panose="020B0600070205080204" pitchFamily="50" charset="-128"/>
                <a:ea typeface="MS UI Gothic" panose="020B0600070205080204" pitchFamily="50" charset="-128"/>
              </a:rPr>
              <a:t>障害者</a:t>
            </a:r>
            <a:r>
              <a:rPr lang="ja-JP" altLang="en-US" sz="1050" dirty="0">
                <a:solidFill>
                  <a:srgbClr val="000000"/>
                </a:solidFill>
                <a:latin typeface="MS UI Gothic" panose="020B0600070205080204" pitchFamily="50" charset="-128"/>
                <a:ea typeface="MS UI Gothic" panose="020B0600070205080204" pitchFamily="50" charset="-128"/>
              </a:rPr>
              <a:t>の保健・医療・福祉・就労・教育の分野における直接支援・相談支援などの業務における実務経験（３～１０年）</a:t>
            </a:r>
          </a:p>
        </p:txBody>
      </p:sp>
      <p:sp>
        <p:nvSpPr>
          <p:cNvPr id="28" name="AutoShape 5"/>
          <p:cNvSpPr>
            <a:spLocks noChangeArrowheads="1"/>
          </p:cNvSpPr>
          <p:nvPr/>
        </p:nvSpPr>
        <p:spPr bwMode="auto">
          <a:xfrm>
            <a:off x="5522785" y="4194931"/>
            <a:ext cx="240010" cy="22147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a:solidFill>
                <a:srgbClr val="000000"/>
              </a:solidFill>
            </a:endParaRPr>
          </a:p>
        </p:txBody>
      </p:sp>
      <p:sp>
        <p:nvSpPr>
          <p:cNvPr id="29" name="AutoShape 5"/>
          <p:cNvSpPr>
            <a:spLocks noChangeArrowheads="1"/>
          </p:cNvSpPr>
          <p:nvPr/>
        </p:nvSpPr>
        <p:spPr bwMode="auto">
          <a:xfrm>
            <a:off x="1846564" y="4218327"/>
            <a:ext cx="240010" cy="22147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a:solidFill>
                <a:srgbClr val="000000"/>
              </a:solidFill>
            </a:endParaRPr>
          </a:p>
        </p:txBody>
      </p:sp>
      <p:sp>
        <p:nvSpPr>
          <p:cNvPr id="3" name="テキスト ボックス 2"/>
          <p:cNvSpPr txBox="1"/>
          <p:nvPr/>
        </p:nvSpPr>
        <p:spPr>
          <a:xfrm>
            <a:off x="4033551" y="3219246"/>
            <a:ext cx="4652755" cy="246221"/>
          </a:xfrm>
          <a:prstGeom prst="rect">
            <a:avLst/>
          </a:prstGeom>
          <a:noFill/>
        </p:spPr>
        <p:txBody>
          <a:bodyPr wrap="square" rtlCol="0">
            <a:spAutoFit/>
          </a:bodyPr>
          <a:lstStyle/>
          <a:p>
            <a:pPr algn="r" fontAlgn="base">
              <a:spcBef>
                <a:spcPct val="0"/>
              </a:spcBef>
              <a:spcAft>
                <a:spcPct val="0"/>
              </a:spcAft>
            </a:pPr>
            <a:r>
              <a:rPr lang="en-US" altLang="ja-JP" sz="1000">
                <a:solidFill>
                  <a:srgbClr val="CC0000"/>
                </a:solidFill>
                <a:latin typeface="MS UI Gothic" panose="020B0600070205080204" pitchFamily="50" charset="-128"/>
                <a:ea typeface="MS UI Gothic" panose="020B0600070205080204" pitchFamily="50" charset="-128"/>
              </a:rPr>
              <a:t>※</a:t>
            </a:r>
            <a:r>
              <a:rPr lang="ja-JP" altLang="en-US" sz="1000">
                <a:solidFill>
                  <a:srgbClr val="CC0000"/>
                </a:solidFill>
                <a:latin typeface="MS UI Gothic" panose="020B0600070205080204" pitchFamily="50" charset="-128"/>
                <a:ea typeface="MS UI Gothic" panose="020B0600070205080204" pitchFamily="50" charset="-128"/>
              </a:rPr>
              <a:t>破線は相談支援専門員の規定（初任・現任）＝主任要件の前提となるもの</a:t>
            </a:r>
            <a:endParaRPr lang="ja-JP" altLang="en-US" sz="1000" dirty="0">
              <a:solidFill>
                <a:srgbClr val="CC0000"/>
              </a:solidFill>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407208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xfrm>
            <a:off x="6660232" y="6409134"/>
            <a:ext cx="2133600" cy="476250"/>
          </a:xfrm>
          <a:noFill/>
        </p:spPr>
        <p:txBody>
          <a:bodyPr/>
          <a:lstStyle/>
          <a:p>
            <a:fld id="{5AACCC3D-4C65-428D-B2DE-0D16657012A2}" type="slidenum">
              <a:rPr lang="en-US" altLang="ja-JP"/>
              <a:pPr/>
              <a:t>15</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ja-JP" altLang="en-US" sz="28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主任相談支援専門員養成研修の構造</a:t>
            </a:r>
          </a:p>
        </p:txBody>
      </p:sp>
      <p:sp>
        <p:nvSpPr>
          <p:cNvPr id="12" name="正方形/長方形 11"/>
          <p:cNvSpPr/>
          <p:nvPr/>
        </p:nvSpPr>
        <p:spPr>
          <a:xfrm>
            <a:off x="5076056" y="1660733"/>
            <a:ext cx="3838845" cy="358537"/>
          </a:xfrm>
          <a:prstGeom prst="rect">
            <a:avLst/>
          </a:prstGeom>
          <a:solidFill>
            <a:srgbClr val="FFCC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障害福祉施策等の動向（</a:t>
            </a:r>
            <a:r>
              <a:rPr lang="en-US" altLang="ja-JP" sz="1200">
                <a:solidFill>
                  <a:schemeClr val="tx1"/>
                </a:solidFill>
                <a:latin typeface="MS UI Gothic" panose="020B0600070205080204" pitchFamily="50" charset="-128"/>
                <a:ea typeface="MS UI Gothic" panose="020B0600070205080204" pitchFamily="50" charset="-128"/>
              </a:rPr>
              <a:t>1</a:t>
            </a:r>
            <a:r>
              <a:rPr lang="ja-JP" altLang="en-US" sz="1200">
                <a:solidFill>
                  <a:schemeClr val="tx1"/>
                </a:solidFill>
                <a:latin typeface="MS UI Gothic" panose="020B0600070205080204" pitchFamily="50" charset="-128"/>
                <a:ea typeface="MS UI Gothic" panose="020B0600070205080204" pitchFamily="50" charset="-128"/>
              </a:rPr>
              <a:t>時間）</a:t>
            </a:r>
          </a:p>
        </p:txBody>
      </p:sp>
      <p:graphicFrame>
        <p:nvGraphicFramePr>
          <p:cNvPr id="16" name="表 15"/>
          <p:cNvGraphicFramePr>
            <a:graphicFrameLocks noGrp="1"/>
          </p:cNvGraphicFramePr>
          <p:nvPr>
            <p:extLst>
              <p:ext uri="{D42A27DB-BD31-4B8C-83A1-F6EECF244321}">
                <p14:modId xmlns:p14="http://schemas.microsoft.com/office/powerpoint/2010/main" val="3623497362"/>
              </p:ext>
            </p:extLst>
          </p:nvPr>
        </p:nvGraphicFramePr>
        <p:xfrm>
          <a:off x="260003" y="1157805"/>
          <a:ext cx="3023667" cy="1671710"/>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575395">
                  <a:extLst>
                    <a:ext uri="{9D8B030D-6E8A-4147-A177-3AD203B41FA5}">
                      <a16:colId xmlns:a16="http://schemas.microsoft.com/office/drawing/2014/main" val="20002"/>
                    </a:ext>
                  </a:extLst>
                </a:gridCol>
              </a:tblGrid>
              <a:tr h="232117">
                <a:tc gridSpan="2">
                  <a:txBody>
                    <a:bodyPr/>
                    <a:lstStyle/>
                    <a:p>
                      <a:pPr algn="ctr"/>
                      <a:r>
                        <a:rPr kumimoji="1" lang="ja-JP" altLang="en-US" sz="1000" b="1" dirty="0"/>
                        <a:t>主任相談支援専門員研修</a:t>
                      </a:r>
                    </a:p>
                  </a:txBody>
                  <a:tcPr marL="84406" marR="84406" marT="42203" marB="42203" anchor="ctr">
                    <a:noFill/>
                  </a:tcPr>
                </a:tc>
                <a:tc hMerge="1">
                  <a:txBody>
                    <a:bodyPr/>
                    <a:lstStyle/>
                    <a:p>
                      <a:endParaRPr kumimoji="1" lang="ja-JP" altLang="en-US"/>
                    </a:p>
                  </a:txBody>
                  <a:tcPr/>
                </a:tc>
                <a:tc>
                  <a:txBody>
                    <a:bodyPr/>
                    <a:lstStyle/>
                    <a:p>
                      <a:pPr algn="ctr"/>
                      <a:r>
                        <a:rPr kumimoji="1" lang="ja-JP" altLang="en-US" sz="1000" dirty="0"/>
                        <a:t>時間数</a:t>
                      </a:r>
                    </a:p>
                  </a:txBody>
                  <a:tcPr marL="84406" marR="84406" marT="42203" marB="42203" anchor="ctr">
                    <a:noFill/>
                  </a:tcPr>
                </a:tc>
                <a:extLst>
                  <a:ext uri="{0D108BD9-81ED-4DB2-BD59-A6C34878D82A}">
                    <a16:rowId xmlns:a16="http://schemas.microsoft.com/office/drawing/2014/main" val="10000"/>
                  </a:ext>
                </a:extLst>
              </a:tr>
              <a:tr h="365760">
                <a:tc rowSpan="2">
                  <a:txBody>
                    <a:bodyPr/>
                    <a:lstStyle/>
                    <a:p>
                      <a:pPr algn="ctr"/>
                      <a:r>
                        <a:rPr kumimoji="1" lang="ja-JP" altLang="en-US" sz="900" dirty="0"/>
                        <a:t>講義</a:t>
                      </a:r>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ＭＳ ゴシック" panose="020B0609070205080204" pitchFamily="49" charset="-128"/>
                          <a:ea typeface="ＭＳ ゴシック" panose="020B0609070205080204" pitchFamily="49" charset="-128"/>
                          <a:cs typeface="+mn-cs"/>
                        </a:rPr>
                        <a:t>障害福祉の動向</a:t>
                      </a:r>
                      <a:r>
                        <a:rPr kumimoji="1" lang="ja-JP" altLang="en-US" sz="900" kern="1200" dirty="0">
                          <a:solidFill>
                            <a:schemeClr val="tx1"/>
                          </a:solidFill>
                          <a:effectLst/>
                          <a:latin typeface="ＭＳ ゴシック" panose="020B0609070205080204" pitchFamily="49" charset="-128"/>
                          <a:ea typeface="ＭＳ ゴシック" panose="020B0609070205080204" pitchFamily="49" charset="-128"/>
                          <a:cs typeface="+mn-cs"/>
                        </a:rPr>
                        <a:t>及び</a:t>
                      </a:r>
                      <a:r>
                        <a:rPr kumimoji="1" lang="ja-JP" altLang="ja-JP" sz="900" kern="1200" dirty="0">
                          <a:solidFill>
                            <a:schemeClr val="tx1"/>
                          </a:solidFill>
                          <a:effectLst/>
                          <a:latin typeface="ＭＳ ゴシック" panose="020B0609070205080204" pitchFamily="49" charset="-128"/>
                          <a:ea typeface="ＭＳ ゴシック" panose="020B0609070205080204" pitchFamily="49" charset="-128"/>
                          <a:cs typeface="+mn-cs"/>
                        </a:rPr>
                        <a:t>主任</a:t>
                      </a:r>
                      <a:r>
                        <a:rPr kumimoji="1" lang="zh-TW" altLang="en-US" sz="900" kern="1200" dirty="0">
                          <a:solidFill>
                            <a:schemeClr val="tx1"/>
                          </a:solidFill>
                          <a:effectLst/>
                          <a:latin typeface="ＭＳ ゴシック" panose="020B0609070205080204" pitchFamily="49" charset="-128"/>
                          <a:ea typeface="ＭＳ ゴシック" panose="020B0609070205080204" pitchFamily="49" charset="-128"/>
                          <a:cs typeface="+mn-cs"/>
                        </a:rPr>
                        <a:t>相談支援専門員</a:t>
                      </a:r>
                      <a:r>
                        <a:rPr kumimoji="1" lang="ja-JP" altLang="ja-JP" sz="900" kern="1200" dirty="0">
                          <a:solidFill>
                            <a:schemeClr val="tx1"/>
                          </a:solidFill>
                          <a:effectLst/>
                          <a:latin typeface="ＭＳ ゴシック" panose="020B0609070205080204" pitchFamily="49" charset="-128"/>
                          <a:ea typeface="ＭＳ ゴシック" panose="020B0609070205080204" pitchFamily="49" charset="-128"/>
                          <a:cs typeface="+mn-cs"/>
                        </a:rPr>
                        <a:t>の役割と視点に関する講義</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solidFill>
                      <a:srgbClr val="FFCC99"/>
                    </a:solidFill>
                  </a:tcPr>
                </a:tc>
                <a:tc>
                  <a:txBody>
                    <a:bodyPr/>
                    <a:lstStyle/>
                    <a:p>
                      <a:pPr algn="r"/>
                      <a:r>
                        <a:rPr kumimoji="1" lang="en-US" altLang="ja-JP" sz="1000"/>
                        <a:t>3.0h</a:t>
                      </a:r>
                      <a:endParaRPr kumimoji="1" lang="ja-JP" altLang="en-US" sz="1000" dirty="0"/>
                    </a:p>
                  </a:txBody>
                  <a:tcPr marL="84406" marR="84406" marT="42203" marB="42203" anchor="ctr">
                    <a:solidFill>
                      <a:srgbClr val="FFCC99"/>
                    </a:solidFill>
                  </a:tcPr>
                </a:tc>
                <a:extLst>
                  <a:ext uri="{0D108BD9-81ED-4DB2-BD59-A6C34878D82A}">
                    <a16:rowId xmlns:a16="http://schemas.microsoft.com/office/drawing/2014/main" val="10001"/>
                  </a:ext>
                </a:extLst>
              </a:tr>
              <a:tr h="232117">
                <a:tc vMerge="1">
                  <a:txBody>
                    <a:bodyPr/>
                    <a:lstStyle/>
                    <a:p>
                      <a:endParaRPr kumimoji="1" lang="ja-JP" altLang="en-US" sz="900" dirty="0"/>
                    </a:p>
                  </a:txBody>
                  <a:tcPr/>
                </a:tc>
                <a:tc>
                  <a:txBody>
                    <a:bodyPr/>
                    <a:lstStyle/>
                    <a:p>
                      <a:r>
                        <a:rPr kumimoji="1" lang="ja-JP" altLang="ja-JP" sz="900" kern="1200" dirty="0">
                          <a:solidFill>
                            <a:schemeClr val="tx1"/>
                          </a:solidFill>
                          <a:effectLst/>
                          <a:latin typeface="+mn-lt"/>
                          <a:ea typeface="+mn-ea"/>
                          <a:cs typeface="+mn-cs"/>
                        </a:rPr>
                        <a:t>運営管理に関する講義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solidFill>
                      <a:srgbClr val="FFCCCC"/>
                    </a:solidFill>
                  </a:tcPr>
                </a:tc>
                <a:tc>
                  <a:txBody>
                    <a:bodyPr/>
                    <a:lstStyle/>
                    <a:p>
                      <a:pPr algn="r"/>
                      <a:r>
                        <a:rPr kumimoji="1" lang="en-US" altLang="ja-JP" sz="1000"/>
                        <a:t>3.0h</a:t>
                      </a:r>
                      <a:endParaRPr kumimoji="1" lang="ja-JP" altLang="en-US" sz="1000" dirty="0"/>
                    </a:p>
                  </a:txBody>
                  <a:tcPr marL="84406" marR="84406" marT="42203" marB="42203" anchor="ctr">
                    <a:solidFill>
                      <a:srgbClr val="FFCCCC"/>
                    </a:solidFill>
                  </a:tcPr>
                </a:tc>
                <a:extLst>
                  <a:ext uri="{0D108BD9-81ED-4DB2-BD59-A6C34878D82A}">
                    <a16:rowId xmlns:a16="http://schemas.microsoft.com/office/drawing/2014/main" val="10002"/>
                  </a:ext>
                </a:extLst>
              </a:tr>
              <a:tr h="232117">
                <a:tc rowSpan="2">
                  <a:txBody>
                    <a:bodyPr/>
                    <a:lstStyle/>
                    <a:p>
                      <a:pPr marL="0" indent="0" algn="ctr"/>
                      <a:r>
                        <a:rPr kumimoji="1" lang="ja-JP" altLang="en-US" sz="900"/>
                        <a:t>講義</a:t>
                      </a:r>
                    </a:p>
                    <a:p>
                      <a:pPr marL="0" indent="0" algn="ctr"/>
                      <a:r>
                        <a:rPr kumimoji="1" lang="ja-JP" altLang="en-US" sz="900"/>
                        <a:t>及び</a:t>
                      </a:r>
                    </a:p>
                    <a:p>
                      <a:pPr marL="0" indent="0" algn="ctr"/>
                      <a:r>
                        <a:rPr kumimoji="1" lang="ja-JP" altLang="en-US" sz="900"/>
                        <a:t>演習</a:t>
                      </a:r>
                      <a:endParaRPr kumimoji="1" lang="ja-JP" altLang="en-US" sz="900" dirty="0"/>
                    </a:p>
                  </a:txBody>
                  <a:tcPr marL="42203" marR="42203"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mn-lt"/>
                          <a:ea typeface="+mn-ea"/>
                          <a:cs typeface="+mn-cs"/>
                        </a:rPr>
                        <a:t>相談支援従事者の人材育成に関する講義</a:t>
                      </a:r>
                      <a:r>
                        <a:rPr kumimoji="1" lang="ja-JP" altLang="en-US" sz="900" kern="1200" dirty="0">
                          <a:solidFill>
                            <a:schemeClr val="tx1"/>
                          </a:solidFill>
                          <a:effectLst/>
                          <a:latin typeface="+mn-lt"/>
                          <a:ea typeface="+mn-ea"/>
                          <a:cs typeface="+mn-cs"/>
                        </a:rPr>
                        <a:t>及び</a:t>
                      </a:r>
                      <a:r>
                        <a:rPr kumimoji="1" lang="ja-JP" altLang="ja-JP" sz="900" kern="1200" dirty="0">
                          <a:solidFill>
                            <a:schemeClr val="tx1"/>
                          </a:solidFill>
                          <a:effectLst/>
                          <a:latin typeface="+mn-lt"/>
                          <a:ea typeface="+mn-ea"/>
                          <a:cs typeface="+mn-cs"/>
                        </a:rPr>
                        <a:t>演習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a:r>
                        <a:rPr kumimoji="1" lang="en-US" altLang="ja-JP" sz="1000"/>
                        <a:t>13.0h</a:t>
                      </a:r>
                      <a:endParaRPr kumimoji="1" lang="ja-JP" altLang="en-US" sz="1000" dirty="0"/>
                    </a:p>
                  </a:txBody>
                  <a:tcPr marL="84406" marR="84406" marT="42203" marB="42203" anchor="ctr">
                    <a:solidFill>
                      <a:srgbClr val="FFFF99"/>
                    </a:solidFill>
                  </a:tcPr>
                </a:tc>
                <a:extLst>
                  <a:ext uri="{0D108BD9-81ED-4DB2-BD59-A6C34878D82A}">
                    <a16:rowId xmlns:a16="http://schemas.microsoft.com/office/drawing/2014/main" val="10003"/>
                  </a:ext>
                </a:extLst>
              </a:tr>
              <a:tr h="232117">
                <a:tc vMerge="1">
                  <a:txBody>
                    <a:bodyPr/>
                    <a:lstStyle/>
                    <a:p>
                      <a:pPr algn="ctr"/>
                      <a:endParaRPr kumimoji="1" lang="ja-JP" altLang="en-US" sz="1400" dirty="0"/>
                    </a:p>
                  </a:txBody>
                  <a:tcPr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mn-lt"/>
                          <a:ea typeface="+mn-ea"/>
                          <a:cs typeface="+mn-cs"/>
                        </a:rPr>
                        <a:t>地域援助技術に関する講義</a:t>
                      </a:r>
                      <a:r>
                        <a:rPr kumimoji="1" lang="ja-JP" altLang="en-US" sz="900" kern="1200" dirty="0">
                          <a:solidFill>
                            <a:schemeClr val="tx1"/>
                          </a:solidFill>
                          <a:effectLst/>
                          <a:latin typeface="+mn-lt"/>
                          <a:ea typeface="+mn-ea"/>
                          <a:cs typeface="+mn-cs"/>
                        </a:rPr>
                        <a:t>及び</a:t>
                      </a:r>
                      <a:r>
                        <a:rPr kumimoji="1" lang="ja-JP" altLang="ja-JP" sz="900" kern="1200" dirty="0">
                          <a:solidFill>
                            <a:schemeClr val="tx1"/>
                          </a:solidFill>
                          <a:effectLst/>
                          <a:latin typeface="+mn-lt"/>
                          <a:ea typeface="+mn-ea"/>
                          <a:cs typeface="+mn-cs"/>
                        </a:rPr>
                        <a:t>演習</a:t>
                      </a:r>
                      <a:endParaRPr kumimoji="1" lang="en-US" altLang="ja-JP" sz="900" baseline="0" dirty="0"/>
                    </a:p>
                  </a:txBody>
                  <a:tcPr marL="84406" marR="84406" marT="42203" marB="42203" anchor="ctr">
                    <a:lnT w="12700" cap="flat" cmpd="sng" algn="ctr">
                      <a:solidFill>
                        <a:schemeClr val="tx1"/>
                      </a:solidFill>
                      <a:prstDash val="solid"/>
                      <a:round/>
                      <a:headEnd type="none" w="med" len="med"/>
                      <a:tailEnd type="none" w="med" len="med"/>
                    </a:lnT>
                    <a:solidFill>
                      <a:srgbClr val="99FFCC"/>
                    </a:solidFill>
                  </a:tcPr>
                </a:tc>
                <a:tc>
                  <a:txBody>
                    <a:bodyPr/>
                    <a:lstStyle/>
                    <a:p>
                      <a:pPr algn="r"/>
                      <a:r>
                        <a:rPr kumimoji="1" lang="en-US" altLang="ja-JP" sz="1000"/>
                        <a:t>11.0h</a:t>
                      </a:r>
                      <a:endParaRPr kumimoji="1" lang="ja-JP" altLang="en-US" sz="1000" dirty="0"/>
                    </a:p>
                  </a:txBody>
                  <a:tcPr marL="84406" marR="84406" marT="42203" marB="42203" anchor="ctr">
                    <a:solidFill>
                      <a:srgbClr val="99FFCC"/>
                    </a:solidFill>
                  </a:tcPr>
                </a:tc>
                <a:extLst>
                  <a:ext uri="{0D108BD9-81ED-4DB2-BD59-A6C34878D82A}">
                    <a16:rowId xmlns:a16="http://schemas.microsoft.com/office/drawing/2014/main" val="10007"/>
                  </a:ext>
                </a:extLst>
              </a:tr>
              <a:tr h="232117">
                <a:tc>
                  <a:txBody>
                    <a:bodyPr/>
                    <a:lstStyle/>
                    <a:p>
                      <a:pPr algn="ctr"/>
                      <a:endParaRPr kumimoji="1" lang="ja-JP" altLang="en-US" sz="1000" dirty="0"/>
                    </a:p>
                  </a:txBody>
                  <a:tcPr marL="84406" marR="84406" marT="42203" marB="42203" vert="eaVert">
                    <a:lnT w="12700" cap="flat" cmpd="sng" algn="ctr">
                      <a:solidFill>
                        <a:schemeClr val="tx1"/>
                      </a:solidFill>
                      <a:prstDash val="solid"/>
                      <a:round/>
                      <a:headEnd type="none" w="med" len="med"/>
                      <a:tailEnd type="none" w="med" len="med"/>
                    </a:lnT>
                    <a:noFill/>
                  </a:tcPr>
                </a:tc>
                <a:tc>
                  <a:txBody>
                    <a:bodyPr/>
                    <a:lstStyle/>
                    <a:p>
                      <a:r>
                        <a:rPr kumimoji="1" lang="ja-JP" altLang="en-US" sz="1000" dirty="0"/>
                        <a:t>合計</a:t>
                      </a:r>
                    </a:p>
                  </a:txBody>
                  <a:tcPr marL="84406" marR="84406" marT="42203" marB="42203" anchor="ctr">
                    <a:noFill/>
                  </a:tcPr>
                </a:tc>
                <a:tc>
                  <a:txBody>
                    <a:bodyPr/>
                    <a:lstStyle/>
                    <a:p>
                      <a:pPr algn="r"/>
                      <a:r>
                        <a:rPr kumimoji="1" lang="en-US" altLang="ja-JP" sz="1000"/>
                        <a:t>30.0h</a:t>
                      </a:r>
                      <a:endParaRPr kumimoji="1" lang="ja-JP" altLang="en-US" sz="1000" dirty="0"/>
                    </a:p>
                  </a:txBody>
                  <a:tcPr marL="84406" marR="84406" marT="42203" marB="42203" anchor="ctr">
                    <a:noFill/>
                  </a:tcPr>
                </a:tc>
                <a:extLst>
                  <a:ext uri="{0D108BD9-81ED-4DB2-BD59-A6C34878D82A}">
                    <a16:rowId xmlns:a16="http://schemas.microsoft.com/office/drawing/2014/main" val="10011"/>
                  </a:ext>
                </a:extLst>
              </a:tr>
            </a:tbl>
          </a:graphicData>
        </a:graphic>
      </p:graphicFrame>
      <p:sp>
        <p:nvSpPr>
          <p:cNvPr id="18" name="正方形/長方形 17"/>
          <p:cNvSpPr/>
          <p:nvPr/>
        </p:nvSpPr>
        <p:spPr>
          <a:xfrm>
            <a:off x="5076056" y="1162559"/>
            <a:ext cx="3838845" cy="429641"/>
          </a:xfrm>
          <a:prstGeom prst="rect">
            <a:avLst/>
          </a:prstGeom>
          <a:solidFill>
            <a:srgbClr val="FFCC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主任相談支援専門員の役割と視点（</a:t>
            </a:r>
            <a:r>
              <a:rPr lang="en-US" altLang="ja-JP" sz="1200">
                <a:solidFill>
                  <a:schemeClr val="tx1"/>
                </a:solidFill>
                <a:latin typeface="MS UI Gothic" panose="020B0600070205080204" pitchFamily="50" charset="-128"/>
                <a:ea typeface="MS UI Gothic" panose="020B0600070205080204" pitchFamily="50" charset="-128"/>
              </a:rPr>
              <a:t>2</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19" name="正方形/長方形 18"/>
          <p:cNvSpPr/>
          <p:nvPr/>
        </p:nvSpPr>
        <p:spPr>
          <a:xfrm>
            <a:off x="5076056" y="2085612"/>
            <a:ext cx="3838845" cy="434385"/>
          </a:xfrm>
          <a:prstGeom prst="rect">
            <a:avLst/>
          </a:prstGeom>
          <a:solidFill>
            <a:srgbClr val="FFCC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相談支援事業所における運営管理（</a:t>
            </a:r>
            <a:r>
              <a:rPr lang="en-US" altLang="ja-JP" sz="1200">
                <a:solidFill>
                  <a:schemeClr val="tx1"/>
                </a:solidFill>
                <a:latin typeface="MS UI Gothic" panose="020B0600070205080204" pitchFamily="50" charset="-128"/>
                <a:ea typeface="MS UI Gothic" panose="020B0600070205080204" pitchFamily="50" charset="-128"/>
              </a:rPr>
              <a:t>3</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20" name="正方形/長方形 19"/>
          <p:cNvSpPr/>
          <p:nvPr/>
        </p:nvSpPr>
        <p:spPr>
          <a:xfrm>
            <a:off x="5076056" y="2628020"/>
            <a:ext cx="3838845" cy="400490"/>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人材育成の意義と必要性（</a:t>
            </a:r>
            <a:r>
              <a:rPr lang="en-US" altLang="ja-JP" sz="1200">
                <a:solidFill>
                  <a:schemeClr val="tx1"/>
                </a:solidFill>
                <a:latin typeface="MS UI Gothic" panose="020B0600070205080204" pitchFamily="50" charset="-128"/>
                <a:ea typeface="MS UI Gothic" panose="020B0600070205080204" pitchFamily="50" charset="-128"/>
              </a:rPr>
              <a:t>1</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24" name="正方形/長方形 23"/>
          <p:cNvSpPr/>
          <p:nvPr/>
        </p:nvSpPr>
        <p:spPr>
          <a:xfrm>
            <a:off x="3635896" y="1162559"/>
            <a:ext cx="646208" cy="1357438"/>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１日目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25" name="正方形/長方形 24"/>
          <p:cNvSpPr/>
          <p:nvPr/>
        </p:nvSpPr>
        <p:spPr>
          <a:xfrm>
            <a:off x="4355976" y="1667792"/>
            <a:ext cx="646208" cy="353783"/>
          </a:xfrm>
          <a:prstGeom prst="rect">
            <a:avLst/>
          </a:prstGeom>
          <a:solidFill>
            <a:srgbClr val="FFCC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S UI Gothic" panose="020B0600070205080204" pitchFamily="50" charset="-128"/>
                <a:ea typeface="MS UI Gothic" panose="020B0600070205080204" pitchFamily="50" charset="-128"/>
              </a:rPr>
              <a:t>法制度</a:t>
            </a:r>
          </a:p>
        </p:txBody>
      </p:sp>
      <p:sp>
        <p:nvSpPr>
          <p:cNvPr id="29" name="正方形/長方形 28"/>
          <p:cNvSpPr/>
          <p:nvPr/>
        </p:nvSpPr>
        <p:spPr>
          <a:xfrm>
            <a:off x="5076056" y="5040742"/>
            <a:ext cx="3838845" cy="396478"/>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多職種協働（チームアプローチ）の考え方と展開方法</a:t>
            </a:r>
            <a:endParaRPr lang="en-US" altLang="ja-JP" sz="1200">
              <a:solidFill>
                <a:schemeClr val="tx1"/>
              </a:solidFill>
              <a:latin typeface="MS UI Gothic" panose="020B0600070205080204" pitchFamily="50" charset="-128"/>
              <a:ea typeface="MS UI Gothic" panose="020B0600070205080204" pitchFamily="50" charset="-128"/>
            </a:endParaRPr>
          </a:p>
          <a:p>
            <a:r>
              <a:rPr lang="ja-JP" altLang="en-US" sz="1200">
                <a:solidFill>
                  <a:schemeClr val="tx1"/>
                </a:solidFill>
                <a:latin typeface="MS UI Gothic" panose="020B0600070205080204" pitchFamily="50" charset="-128"/>
                <a:ea typeface="MS UI Gothic" panose="020B0600070205080204" pitchFamily="50" charset="-128"/>
              </a:rPr>
              <a:t>（</a:t>
            </a:r>
            <a:r>
              <a:rPr lang="en-US" altLang="ja-JP" sz="1200">
                <a:solidFill>
                  <a:schemeClr val="tx1"/>
                </a:solidFill>
                <a:latin typeface="MS UI Gothic" panose="020B0600070205080204" pitchFamily="50" charset="-128"/>
                <a:ea typeface="MS UI Gothic" panose="020B0600070205080204" pitchFamily="50" charset="-128"/>
              </a:rPr>
              <a:t>2.5</a:t>
            </a:r>
            <a:r>
              <a:rPr lang="ja-JP" altLang="en-US" sz="1200">
                <a:solidFill>
                  <a:schemeClr val="tx1"/>
                </a:solidFill>
                <a:latin typeface="MS UI Gothic" panose="020B0600070205080204" pitchFamily="50" charset="-128"/>
                <a:ea typeface="MS UI Gothic" panose="020B0600070205080204" pitchFamily="50" charset="-128"/>
              </a:rPr>
              <a:t>時間）</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30" name="正方形/長方形 29"/>
          <p:cNvSpPr/>
          <p:nvPr/>
        </p:nvSpPr>
        <p:spPr>
          <a:xfrm>
            <a:off x="5076056" y="4556445"/>
            <a:ext cx="3842009" cy="416281"/>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基幹相談支援センターにおける地域連携と地域共生社会の実現（</a:t>
            </a:r>
            <a:r>
              <a:rPr lang="en-US" altLang="ja-JP" sz="1200">
                <a:solidFill>
                  <a:schemeClr val="tx1"/>
                </a:solidFill>
                <a:latin typeface="MS UI Gothic" panose="020B0600070205080204" pitchFamily="50" charset="-128"/>
                <a:ea typeface="MS UI Gothic" panose="020B0600070205080204" pitchFamily="50" charset="-128"/>
              </a:rPr>
              <a:t>2</a:t>
            </a:r>
            <a:r>
              <a:rPr lang="ja-JP" altLang="en-US" sz="1200">
                <a:solidFill>
                  <a:schemeClr val="tx1"/>
                </a:solidFill>
                <a:latin typeface="MS UI Gothic" panose="020B0600070205080204" pitchFamily="50" charset="-128"/>
                <a:ea typeface="MS UI Gothic" panose="020B0600070205080204" pitchFamily="50" charset="-128"/>
              </a:rPr>
              <a:t>時間）</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32" name="正方形/長方形 31"/>
          <p:cNvSpPr/>
          <p:nvPr/>
        </p:nvSpPr>
        <p:spPr>
          <a:xfrm>
            <a:off x="4355976" y="1162559"/>
            <a:ext cx="646208" cy="431946"/>
          </a:xfrm>
          <a:prstGeom prst="rect">
            <a:avLst/>
          </a:prstGeom>
          <a:solidFill>
            <a:srgbClr val="FFCC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S UI Gothic" panose="020B0600070205080204" pitchFamily="50" charset="-128"/>
                <a:ea typeface="MS UI Gothic" panose="020B0600070205080204" pitchFamily="50" charset="-128"/>
              </a:rPr>
              <a:t>概論</a:t>
            </a:r>
          </a:p>
        </p:txBody>
      </p:sp>
      <p:sp>
        <p:nvSpPr>
          <p:cNvPr id="33" name="正方形/長方形 32"/>
          <p:cNvSpPr/>
          <p:nvPr/>
        </p:nvSpPr>
        <p:spPr>
          <a:xfrm>
            <a:off x="4355976" y="2092508"/>
            <a:ext cx="646208" cy="431946"/>
          </a:xfrm>
          <a:prstGeom prst="rect">
            <a:avLst/>
          </a:prstGeom>
          <a:solidFill>
            <a:srgbClr val="FFCC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S UI Gothic" panose="020B0600070205080204" pitchFamily="50" charset="-128"/>
                <a:ea typeface="MS UI Gothic" panose="020B0600070205080204" pitchFamily="50" charset="-128"/>
              </a:rPr>
              <a:t>運営</a:t>
            </a:r>
          </a:p>
          <a:p>
            <a:pPr algn="ctr"/>
            <a:r>
              <a:rPr kumimoji="1" lang="ja-JP" altLang="en-US" sz="1200">
                <a:solidFill>
                  <a:schemeClr val="tx1"/>
                </a:solidFill>
                <a:latin typeface="MS UI Gothic" panose="020B0600070205080204" pitchFamily="50" charset="-128"/>
                <a:ea typeface="MS UI Gothic" panose="020B0600070205080204" pitchFamily="50" charset="-128"/>
              </a:rPr>
              <a:t>管理</a:t>
            </a:r>
          </a:p>
        </p:txBody>
      </p:sp>
      <p:sp>
        <p:nvSpPr>
          <p:cNvPr id="34" name="正方形/長方形 33"/>
          <p:cNvSpPr/>
          <p:nvPr/>
        </p:nvSpPr>
        <p:spPr>
          <a:xfrm>
            <a:off x="5076056" y="3108073"/>
            <a:ext cx="3838845" cy="400490"/>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人材育成の地域での展開（</a:t>
            </a:r>
            <a:r>
              <a:rPr lang="en-US" altLang="ja-JP" sz="1200">
                <a:solidFill>
                  <a:schemeClr val="tx1"/>
                </a:solidFill>
                <a:latin typeface="MS UI Gothic" panose="020B0600070205080204" pitchFamily="50" charset="-128"/>
                <a:ea typeface="MS UI Gothic" panose="020B0600070205080204" pitchFamily="50" charset="-128"/>
              </a:rPr>
              <a:t>3</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35" name="正方形/長方形 34"/>
          <p:cNvSpPr/>
          <p:nvPr/>
        </p:nvSpPr>
        <p:spPr>
          <a:xfrm>
            <a:off x="5076056" y="3588126"/>
            <a:ext cx="3838845" cy="400490"/>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solidFill>
                  <a:schemeClr val="tx1"/>
                </a:solidFill>
                <a:latin typeface="MS UI Gothic" panose="020B0600070205080204" pitchFamily="50" charset="-128"/>
                <a:ea typeface="MS UI Gothic" panose="020B0600070205080204" pitchFamily="50" charset="-128"/>
              </a:rPr>
              <a:t>研修・</a:t>
            </a:r>
            <a:r>
              <a:rPr lang="ja-JP" altLang="en-US" sz="1200">
                <a:solidFill>
                  <a:schemeClr val="tx1"/>
                </a:solidFill>
                <a:latin typeface="MS UI Gothic" panose="020B0600070205080204" pitchFamily="50" charset="-128"/>
                <a:ea typeface="MS UI Gothic" panose="020B0600070205080204" pitchFamily="50" charset="-128"/>
              </a:rPr>
              <a:t>グループワークの運営方法（</a:t>
            </a:r>
            <a:r>
              <a:rPr lang="en-US" altLang="ja-JP" sz="1200">
                <a:solidFill>
                  <a:schemeClr val="tx1"/>
                </a:solidFill>
                <a:latin typeface="MS UI Gothic" panose="020B0600070205080204" pitchFamily="50" charset="-128"/>
                <a:ea typeface="MS UI Gothic" panose="020B0600070205080204" pitchFamily="50" charset="-128"/>
              </a:rPr>
              <a:t>2.5</a:t>
            </a:r>
            <a:r>
              <a:rPr lang="ja-JP" altLang="en-US" sz="1200">
                <a:solidFill>
                  <a:schemeClr val="tx1"/>
                </a:solidFill>
                <a:latin typeface="MS UI Gothic" panose="020B0600070205080204" pitchFamily="50" charset="-128"/>
                <a:ea typeface="MS UI Gothic" panose="020B0600070205080204" pitchFamily="50" charset="-128"/>
              </a:rPr>
              <a:t>時間）</a:t>
            </a:r>
          </a:p>
        </p:txBody>
      </p:sp>
      <p:sp>
        <p:nvSpPr>
          <p:cNvPr id="36" name="正方形/長方形 35"/>
          <p:cNvSpPr/>
          <p:nvPr/>
        </p:nvSpPr>
        <p:spPr>
          <a:xfrm>
            <a:off x="5076056" y="4068180"/>
            <a:ext cx="3838845" cy="400490"/>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相談支援専門員に対する現場教育の方法と展開（</a:t>
            </a:r>
            <a:r>
              <a:rPr lang="en-US" altLang="ja-JP" sz="1200">
                <a:solidFill>
                  <a:schemeClr val="tx1"/>
                </a:solidFill>
                <a:latin typeface="MS UI Gothic" panose="020B0600070205080204" pitchFamily="50" charset="-128"/>
                <a:ea typeface="MS UI Gothic" panose="020B0600070205080204" pitchFamily="50" charset="-128"/>
              </a:rPr>
              <a:t>6.5</a:t>
            </a:r>
            <a:r>
              <a:rPr lang="ja-JP" altLang="en-US" sz="1200">
                <a:solidFill>
                  <a:schemeClr val="tx1"/>
                </a:solidFill>
                <a:latin typeface="MS UI Gothic" panose="020B0600070205080204" pitchFamily="50" charset="-128"/>
                <a:ea typeface="MS UI Gothic" panose="020B0600070205080204" pitchFamily="50" charset="-128"/>
              </a:rPr>
              <a:t>時間</a:t>
            </a:r>
            <a:r>
              <a:rPr lang="en-US" altLang="ja-JP" sz="1200">
                <a:solidFill>
                  <a:schemeClr val="tx1"/>
                </a:solidFill>
                <a:latin typeface="MS UI Gothic" panose="020B0600070205080204" pitchFamily="50" charset="-128"/>
                <a:ea typeface="MS UI Gothic" panose="020B0600070205080204" pitchFamily="50" charset="-128"/>
              </a:rPr>
              <a:t>)</a:t>
            </a:r>
            <a:endParaRPr lang="ja-JP" altLang="en-US" sz="1200">
              <a:solidFill>
                <a:schemeClr val="tx1"/>
              </a:solidFill>
              <a:latin typeface="MS UI Gothic" panose="020B0600070205080204" pitchFamily="50" charset="-128"/>
              <a:ea typeface="MS UI Gothic" panose="020B0600070205080204" pitchFamily="50" charset="-128"/>
            </a:endParaRPr>
          </a:p>
        </p:txBody>
      </p:sp>
      <p:sp>
        <p:nvSpPr>
          <p:cNvPr id="37" name="正方形/長方形 36"/>
          <p:cNvSpPr/>
          <p:nvPr/>
        </p:nvSpPr>
        <p:spPr>
          <a:xfrm>
            <a:off x="4355976" y="2647321"/>
            <a:ext cx="646208" cy="1821349"/>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S UI Gothic" panose="020B0600070205080204" pitchFamily="50" charset="-128"/>
                <a:ea typeface="MS UI Gothic" panose="020B0600070205080204" pitchFamily="50" charset="-128"/>
              </a:rPr>
              <a:t>人材</a:t>
            </a:r>
          </a:p>
          <a:p>
            <a:pPr algn="ctr"/>
            <a:r>
              <a:rPr kumimoji="1" lang="ja-JP" altLang="en-US" sz="1200">
                <a:solidFill>
                  <a:schemeClr val="tx1"/>
                </a:solidFill>
                <a:latin typeface="MS UI Gothic" panose="020B0600070205080204" pitchFamily="50" charset="-128"/>
                <a:ea typeface="MS UI Gothic" panose="020B0600070205080204" pitchFamily="50" charset="-128"/>
              </a:rPr>
              <a:t>育成</a:t>
            </a:r>
          </a:p>
        </p:txBody>
      </p:sp>
      <p:sp>
        <p:nvSpPr>
          <p:cNvPr id="38" name="正方形/長方形 37"/>
          <p:cNvSpPr/>
          <p:nvPr/>
        </p:nvSpPr>
        <p:spPr>
          <a:xfrm>
            <a:off x="3635896" y="2647321"/>
            <a:ext cx="646208" cy="1357438"/>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２日目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39" name="正方形/長方形 38"/>
          <p:cNvSpPr/>
          <p:nvPr/>
        </p:nvSpPr>
        <p:spPr>
          <a:xfrm>
            <a:off x="3635896" y="4068180"/>
            <a:ext cx="646208" cy="400490"/>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３日目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40" name="正方形/長方形 39"/>
          <p:cNvSpPr/>
          <p:nvPr/>
        </p:nvSpPr>
        <p:spPr>
          <a:xfrm>
            <a:off x="5076056" y="5984169"/>
            <a:ext cx="3838845" cy="397159"/>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地域援助の具体的展開（</a:t>
            </a:r>
            <a:r>
              <a:rPr lang="en-US" altLang="ja-JP" sz="1200">
                <a:solidFill>
                  <a:schemeClr val="tx1"/>
                </a:solidFill>
                <a:latin typeface="MS UI Gothic" panose="020B0600070205080204" pitchFamily="50" charset="-128"/>
                <a:ea typeface="MS UI Gothic" panose="020B0600070205080204" pitchFamily="50" charset="-128"/>
              </a:rPr>
              <a:t>5</a:t>
            </a:r>
            <a:r>
              <a:rPr lang="ja-JP" altLang="en-US" sz="1200">
                <a:solidFill>
                  <a:schemeClr val="tx1"/>
                </a:solidFill>
                <a:latin typeface="MS UI Gothic" panose="020B0600070205080204" pitchFamily="50" charset="-128"/>
                <a:ea typeface="MS UI Gothic" panose="020B0600070205080204" pitchFamily="50" charset="-128"/>
              </a:rPr>
              <a:t>時間）</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41" name="正方形/長方形 40"/>
          <p:cNvSpPr/>
          <p:nvPr/>
        </p:nvSpPr>
        <p:spPr>
          <a:xfrm>
            <a:off x="4355976" y="4556445"/>
            <a:ext cx="646208" cy="1824883"/>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地域</a:t>
            </a:r>
          </a:p>
          <a:p>
            <a:pPr algn="ctr"/>
            <a:r>
              <a:rPr lang="ja-JP" altLang="en-US" sz="1200">
                <a:solidFill>
                  <a:schemeClr val="tx1"/>
                </a:solidFill>
                <a:latin typeface="MS UI Gothic" panose="020B0600070205080204" pitchFamily="50" charset="-128"/>
                <a:ea typeface="MS UI Gothic" panose="020B0600070205080204" pitchFamily="50" charset="-128"/>
              </a:rPr>
              <a:t>援助</a:t>
            </a:r>
            <a:endParaRPr lang="en-US" altLang="ja-JP" sz="1200">
              <a:solidFill>
                <a:schemeClr val="tx1"/>
              </a:solidFill>
              <a:latin typeface="MS UI Gothic" panose="020B0600070205080204" pitchFamily="50" charset="-128"/>
              <a:ea typeface="MS UI Gothic" panose="020B0600070205080204" pitchFamily="50" charset="-128"/>
            </a:endParaRPr>
          </a:p>
        </p:txBody>
      </p:sp>
      <p:sp>
        <p:nvSpPr>
          <p:cNvPr id="42" name="正方形/長方形 41"/>
          <p:cNvSpPr/>
          <p:nvPr/>
        </p:nvSpPr>
        <p:spPr>
          <a:xfrm>
            <a:off x="3635896" y="4556445"/>
            <a:ext cx="646208" cy="1357265"/>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４日目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43" name="正方形/長方形 42"/>
          <p:cNvSpPr/>
          <p:nvPr/>
        </p:nvSpPr>
        <p:spPr>
          <a:xfrm>
            <a:off x="3635896" y="5984168"/>
            <a:ext cx="646208" cy="397159"/>
          </a:xfrm>
          <a:prstGeom prst="rect">
            <a:avLst/>
          </a:prstGeom>
          <a:solidFill>
            <a:schemeClr val="accent3">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MS UI Gothic" panose="020B0600070205080204" pitchFamily="50" charset="-128"/>
                <a:ea typeface="MS UI Gothic" panose="020B0600070205080204" pitchFamily="50" charset="-128"/>
              </a:rPr>
              <a:t>５日目</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6" name="角丸四角形 5"/>
          <p:cNvSpPr/>
          <p:nvPr/>
        </p:nvSpPr>
        <p:spPr>
          <a:xfrm>
            <a:off x="260003" y="672012"/>
            <a:ext cx="3023667" cy="380724"/>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告示別表</a:t>
            </a:r>
          </a:p>
        </p:txBody>
      </p:sp>
      <p:sp>
        <p:nvSpPr>
          <p:cNvPr id="44" name="角丸四角形 43"/>
          <p:cNvSpPr/>
          <p:nvPr/>
        </p:nvSpPr>
        <p:spPr>
          <a:xfrm>
            <a:off x="3635897" y="672012"/>
            <a:ext cx="5279004" cy="380724"/>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標準カリキュラム</a:t>
            </a:r>
          </a:p>
        </p:txBody>
      </p:sp>
      <p:sp>
        <p:nvSpPr>
          <p:cNvPr id="45" name="正方形/長方形 44"/>
          <p:cNvSpPr/>
          <p:nvPr/>
        </p:nvSpPr>
        <p:spPr>
          <a:xfrm>
            <a:off x="5076056" y="5517232"/>
            <a:ext cx="3838845" cy="396478"/>
          </a:xfrm>
          <a:prstGeom prst="rect">
            <a:avLst/>
          </a:prstGeom>
          <a:solidFill>
            <a:srgbClr val="99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latin typeface="MS UI Gothic" panose="020B0600070205080204" pitchFamily="50" charset="-128"/>
                <a:ea typeface="MS UI Gothic" panose="020B0600070205080204" pitchFamily="50" charset="-128"/>
              </a:rPr>
              <a:t>地域援助技術の考え方と展開技法（</a:t>
            </a:r>
            <a:r>
              <a:rPr lang="en-US" altLang="ja-JP" sz="1200">
                <a:solidFill>
                  <a:schemeClr val="tx1"/>
                </a:solidFill>
                <a:latin typeface="MS UI Gothic" panose="020B0600070205080204" pitchFamily="50" charset="-128"/>
                <a:ea typeface="MS UI Gothic" panose="020B0600070205080204" pitchFamily="50" charset="-128"/>
              </a:rPr>
              <a:t>1.5</a:t>
            </a:r>
            <a:r>
              <a:rPr lang="ja-JP" altLang="en-US" sz="1200">
                <a:solidFill>
                  <a:schemeClr val="tx1"/>
                </a:solidFill>
                <a:latin typeface="MS UI Gothic" panose="020B0600070205080204" pitchFamily="50" charset="-128"/>
                <a:ea typeface="MS UI Gothic" panose="020B0600070205080204" pitchFamily="50" charset="-128"/>
              </a:rPr>
              <a:t>時間）</a:t>
            </a:r>
            <a:endParaRPr kumimoji="1" lang="ja-JP" altLang="en-US" sz="1200">
              <a:solidFill>
                <a:schemeClr val="tx1"/>
              </a:solidFill>
              <a:latin typeface="MS UI Gothic" panose="020B0600070205080204" pitchFamily="50" charset="-128"/>
              <a:ea typeface="MS UI Gothic" panose="020B0600070205080204" pitchFamily="50" charset="-128"/>
            </a:endParaRPr>
          </a:p>
        </p:txBody>
      </p:sp>
      <p:sp>
        <p:nvSpPr>
          <p:cNvPr id="7" name="テキスト ボックス 6"/>
          <p:cNvSpPr txBox="1"/>
          <p:nvPr/>
        </p:nvSpPr>
        <p:spPr>
          <a:xfrm>
            <a:off x="260003" y="3180452"/>
            <a:ext cx="3023667" cy="3200876"/>
          </a:xfrm>
          <a:prstGeom prst="rect">
            <a:avLst/>
          </a:prstGeom>
          <a:noFill/>
          <a:ln>
            <a:solidFill>
              <a:schemeClr val="tx1"/>
            </a:solidFill>
            <a:prstDash val="dash"/>
          </a:ln>
        </p:spPr>
        <p:txBody>
          <a:bodyPr wrap="square" rtlCol="0">
            <a:spAutoFit/>
          </a:bodyPr>
          <a:lstStyle/>
          <a:p>
            <a:pPr>
              <a:lnSpc>
                <a:spcPts val="600"/>
              </a:lnSpc>
            </a:pPr>
            <a:endParaRPr kumimoji="1" lang="ja-JP" altLang="en-US" sz="1400">
              <a:latin typeface="MS UI Gothic" panose="020B0600070205080204" pitchFamily="50" charset="-128"/>
              <a:ea typeface="MS UI Gothic" panose="020B0600070205080204" pitchFamily="50" charset="-128"/>
            </a:endParaRPr>
          </a:p>
          <a:p>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法令上はカリキュラム</a:t>
            </a:r>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科目</a:t>
            </a:r>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外であるが厚生労働科学研究</a:t>
            </a:r>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小澤班</a:t>
            </a:r>
            <a:r>
              <a:rPr kumimoji="1" lang="en-US" altLang="ja-JP" sz="1400">
                <a:latin typeface="MS UI Gothic" panose="020B0600070205080204" pitchFamily="50" charset="-128"/>
                <a:ea typeface="MS UI Gothic" panose="020B0600070205080204" pitchFamily="50" charset="-128"/>
              </a:rPr>
              <a:t>)</a:t>
            </a:r>
            <a:r>
              <a:rPr kumimoji="1" lang="ja-JP" altLang="en-US" sz="1400">
                <a:latin typeface="MS UI Gothic" panose="020B0600070205080204" pitchFamily="50" charset="-128"/>
                <a:ea typeface="MS UI Gothic" panose="020B0600070205080204" pitchFamily="50" charset="-128"/>
              </a:rPr>
              <a:t>において、効果的な人材育成に必要な要素として整理された内容</a:t>
            </a:r>
            <a:r>
              <a:rPr kumimoji="1" lang="en-US" altLang="ja-JP" sz="1400">
                <a:latin typeface="MS UI Gothic" panose="020B0600070205080204" pitchFamily="50" charset="-128"/>
                <a:ea typeface="MS UI Gothic" panose="020B0600070205080204" pitchFamily="50" charset="-128"/>
              </a:rPr>
              <a:t>】</a:t>
            </a:r>
            <a:endParaRPr kumimoji="1" lang="ja-JP" altLang="en-US" sz="1400">
              <a:latin typeface="MS UI Gothic" panose="020B0600070205080204" pitchFamily="50" charset="-128"/>
              <a:ea typeface="MS UI Gothic" panose="020B0600070205080204" pitchFamily="50" charset="-128"/>
            </a:endParaRPr>
          </a:p>
          <a:p>
            <a:endParaRPr kumimoji="1" lang="ja-JP" altLang="en-US" sz="1400">
              <a:latin typeface="MS UI Gothic" panose="020B0600070205080204" pitchFamily="50" charset="-128"/>
              <a:ea typeface="MS UI Gothic" panose="020B0600070205080204" pitchFamily="50" charset="-128"/>
            </a:endParaRPr>
          </a:p>
          <a:p>
            <a:r>
              <a:rPr kumimoji="1" lang="ja-JP" altLang="en-US" sz="1400">
                <a:latin typeface="MS UI Gothic" panose="020B0600070205080204" pitchFamily="50" charset="-128"/>
                <a:ea typeface="MS UI Gothic" panose="020B0600070205080204" pitchFamily="50" charset="-128"/>
              </a:rPr>
              <a:t>① 開講にあたってのガイダンス（研修の目的、獲得目標、研修の構造や科目の概要）</a:t>
            </a:r>
          </a:p>
          <a:p>
            <a:pPr>
              <a:lnSpc>
                <a:spcPts val="600"/>
              </a:lnSpc>
            </a:pPr>
            <a:endParaRPr lang="ja-JP" altLang="en-US" sz="1400">
              <a:latin typeface="MS UI Gothic" panose="020B0600070205080204" pitchFamily="50" charset="-128"/>
              <a:ea typeface="MS UI Gothic" panose="020B0600070205080204" pitchFamily="50" charset="-128"/>
            </a:endParaRPr>
          </a:p>
          <a:p>
            <a:r>
              <a:rPr kumimoji="1" lang="ja-JP" altLang="en-US" sz="1400">
                <a:latin typeface="MS UI Gothic" panose="020B0600070205080204" pitchFamily="50" charset="-128"/>
                <a:ea typeface="MS UI Gothic" panose="020B0600070205080204" pitchFamily="50" charset="-128"/>
              </a:rPr>
              <a:t>② 課題実習（実践の振り返りを含む）</a:t>
            </a:r>
          </a:p>
          <a:p>
            <a:pPr>
              <a:lnSpc>
                <a:spcPts val="600"/>
              </a:lnSpc>
            </a:pPr>
            <a:endParaRPr lang="ja-JP" altLang="en-US" sz="1400">
              <a:latin typeface="MS UI Gothic" panose="020B0600070205080204" pitchFamily="50" charset="-128"/>
              <a:ea typeface="MS UI Gothic" panose="020B0600070205080204" pitchFamily="50" charset="-128"/>
            </a:endParaRPr>
          </a:p>
          <a:p>
            <a:r>
              <a:rPr kumimoji="1" lang="ja-JP" altLang="en-US" sz="1400">
                <a:latin typeface="MS UI Gothic" panose="020B0600070205080204" pitchFamily="50" charset="-128"/>
                <a:ea typeface="MS UI Gothic" panose="020B0600070205080204" pitchFamily="50" charset="-128"/>
              </a:rPr>
              <a:t>③ 研修の効果測定や継続的な学びへの動機付け等に資するもの</a:t>
            </a:r>
          </a:p>
          <a:p>
            <a:r>
              <a:rPr lang="ja-JP" altLang="en-US" sz="1400">
                <a:latin typeface="MS UI Gothic" panose="020B0600070205080204" pitchFamily="50" charset="-128"/>
                <a:ea typeface="MS UI Gothic" panose="020B0600070205080204" pitchFamily="50" charset="-128"/>
              </a:rPr>
              <a:t>　・各科目の振り返りシート</a:t>
            </a:r>
          </a:p>
          <a:p>
            <a:r>
              <a:rPr lang="ja-JP" altLang="en-US" sz="1400">
                <a:latin typeface="MS UI Gothic" panose="020B0600070205080204" pitchFamily="50" charset="-128"/>
                <a:ea typeface="MS UI Gothic" panose="020B0600070205080204" pitchFamily="50" charset="-128"/>
              </a:rPr>
              <a:t>　・研修の振り返り</a:t>
            </a:r>
          </a:p>
          <a:p>
            <a:pPr>
              <a:lnSpc>
                <a:spcPts val="600"/>
              </a:lnSpc>
            </a:pPr>
            <a:endParaRPr kumimoji="1" lang="ja-JP" altLang="en-US" sz="14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1067984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a:t>Ⅱ</a:t>
            </a:r>
            <a:r>
              <a:rPr lang="ja-JP" altLang="en-US" sz="3323"/>
              <a:t>－３　</a:t>
            </a:r>
            <a:r>
              <a:rPr lang="ja-JP" altLang="en-US" sz="3600">
                <a:latin typeface="メイリオ" pitchFamily="50" charset="-128"/>
                <a:ea typeface="メイリオ" pitchFamily="50" charset="-128"/>
                <a:cs typeface="メイリオ" pitchFamily="50" charset="-128"/>
              </a:rPr>
              <a:t>主任相談支援専門員養成研修と</a:t>
            </a:r>
            <a:br>
              <a:rPr lang="ja-JP" altLang="en-US" sz="3600">
                <a:latin typeface="メイリオ" pitchFamily="50" charset="-128"/>
                <a:ea typeface="メイリオ" pitchFamily="50" charset="-128"/>
                <a:cs typeface="メイリオ" pitchFamily="50" charset="-128"/>
              </a:rPr>
            </a:br>
            <a:r>
              <a:rPr lang="ja-JP" altLang="en-US" sz="3600">
                <a:latin typeface="メイリオ" pitchFamily="50" charset="-128"/>
                <a:ea typeface="メイリオ" pitchFamily="50" charset="-128"/>
                <a:cs typeface="メイリオ" pitchFamily="50" charset="-128"/>
              </a:rPr>
              <a:t>　 その都道府県等での実施に向けて</a:t>
            </a:r>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16</a:t>
            </a:fld>
            <a:endParaRPr kumimoji="1" lang="ja-JP" altLang="en-US"/>
          </a:p>
        </p:txBody>
      </p:sp>
    </p:spTree>
    <p:extLst>
      <p:ext uri="{BB962C8B-B14F-4D97-AF65-F5344CB8AC3E}">
        <p14:creationId xmlns:p14="http://schemas.microsoft.com/office/powerpoint/2010/main" val="4114025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xfrm>
            <a:off x="6902896" y="6481142"/>
            <a:ext cx="2133600" cy="260226"/>
          </a:xfrm>
          <a:noFill/>
        </p:spPr>
        <p:txBody>
          <a:bodyPr/>
          <a:lstStyle/>
          <a:p>
            <a:fld id="{5AACCC3D-4C65-428D-B2DE-0D16657012A2}" type="slidenum">
              <a:rPr lang="en-US" altLang="ja-JP"/>
              <a:pPr/>
              <a:t>17</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都道府県での実施を検討する際、参考となるもの</a:t>
            </a:r>
          </a:p>
        </p:txBody>
      </p:sp>
      <p:sp>
        <p:nvSpPr>
          <p:cNvPr id="13" name="テキスト ボックス 12"/>
          <p:cNvSpPr txBox="1"/>
          <p:nvPr/>
        </p:nvSpPr>
        <p:spPr>
          <a:xfrm>
            <a:off x="683568" y="908720"/>
            <a:ext cx="8208443" cy="5759269"/>
          </a:xfrm>
          <a:prstGeom prst="rect">
            <a:avLst/>
          </a:prstGeom>
          <a:noFill/>
        </p:spPr>
        <p:txBody>
          <a:bodyPr wrap="square" rtlCol="0">
            <a:spAutoFit/>
          </a:bodyPr>
          <a:lstStyle/>
          <a:p>
            <a:r>
              <a:rPr lang="ja-JP" altLang="en-US" sz="2215" dirty="0">
                <a:latin typeface="ＤＦ特太ゴシック体" panose="020B0509000000000000" pitchFamily="49" charset="-128"/>
                <a:ea typeface="ＤＦ特太ゴシック体" panose="020B0509000000000000" pitchFamily="49" charset="-128"/>
                <a:cs typeface="メイリオ" pitchFamily="50" charset="-128"/>
              </a:rPr>
              <a:t>① 告示</a:t>
            </a:r>
          </a:p>
          <a:p>
            <a:r>
              <a:rPr lang="ja-JP" altLang="en-US" sz="2215" dirty="0">
                <a:latin typeface="ＤＦ特太ゴシック体" panose="020B0509000000000000" pitchFamily="49" charset="-128"/>
                <a:ea typeface="ＤＦ特太ゴシック体" panose="020B0509000000000000" pitchFamily="49" charset="-128"/>
                <a:cs typeface="メイリオ" pitchFamily="50" charset="-128"/>
              </a:rPr>
              <a:t>② 実施要綱</a:t>
            </a:r>
            <a:r>
              <a:rPr lang="ja-JP" altLang="en-US" sz="2215" dirty="0">
                <a:latin typeface="ＭＳ ゴシック" panose="020B0609070205080204" pitchFamily="49" charset="-128"/>
                <a:ea typeface="ＭＳ ゴシック" panose="020B0609070205080204" pitchFamily="49" charset="-128"/>
                <a:cs typeface="メイリオ" pitchFamily="50" charset="-128"/>
              </a:rPr>
              <a:t>（標準カリキュラムを含む）</a:t>
            </a:r>
          </a:p>
          <a:p>
            <a:endParaRPr lang="en-US" altLang="ja-JP"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dirty="0">
                <a:latin typeface="ＤＦ特太ゴシック体" panose="020B0509000000000000" pitchFamily="49" charset="-128"/>
                <a:ea typeface="ＤＦ特太ゴシック体" panose="020B0509000000000000" pitchFamily="49" charset="-128"/>
                <a:cs typeface="メイリオ" pitchFamily="50" charset="-128"/>
              </a:rPr>
              <a:t>③ 令和元年度主任相談支援専門員養成研修講義資料類</a:t>
            </a:r>
          </a:p>
          <a:p>
            <a:r>
              <a:rPr lang="ja-JP" altLang="en-US" sz="2215" dirty="0">
                <a:latin typeface="ＤＦ特太ゴシック体" panose="020B0509000000000000" pitchFamily="49" charset="-128"/>
                <a:ea typeface="ＤＦ特太ゴシック体" panose="020B0509000000000000" pitchFamily="49" charset="-128"/>
                <a:cs typeface="メイリオ" pitchFamily="50" charset="-128"/>
              </a:rPr>
              <a:t>　　・講義資料</a:t>
            </a:r>
          </a:p>
          <a:p>
            <a:r>
              <a:rPr lang="ja-JP" altLang="en-US" sz="2215" dirty="0">
                <a:latin typeface="ＤＦ特太ゴシック体" panose="020B0509000000000000" pitchFamily="49" charset="-128"/>
                <a:ea typeface="ＤＦ特太ゴシック体" panose="020B0509000000000000" pitchFamily="49" charset="-128"/>
                <a:cs typeface="メイリオ" pitchFamily="50" charset="-128"/>
              </a:rPr>
              <a:t>　　・各科目の振り返り・評価シート</a:t>
            </a:r>
          </a:p>
          <a:p>
            <a:r>
              <a:rPr lang="ja-JP" altLang="en-US" sz="2215" dirty="0">
                <a:latin typeface="ＤＦ特太ゴシック体" panose="020B0509000000000000" pitchFamily="49" charset="-128"/>
                <a:ea typeface="ＤＦ特太ゴシック体" panose="020B0509000000000000" pitchFamily="49" charset="-128"/>
                <a:cs typeface="メイリオ" pitchFamily="50" charset="-128"/>
              </a:rPr>
              <a:t>④ 令和元年度主任相談支援専門員養成研修シラバス</a:t>
            </a:r>
            <a:r>
              <a:rPr lang="ja-JP" altLang="en-US" dirty="0">
                <a:latin typeface="ＭＳ ゴシック" panose="020B0609070205080204" pitchFamily="49" charset="-128"/>
                <a:ea typeface="ＭＳ ゴシック" panose="020B0609070205080204" pitchFamily="49" charset="-128"/>
                <a:cs typeface="メイリオ" pitchFamily="50" charset="-128"/>
              </a:rPr>
              <a:t>（指導指針）</a:t>
            </a: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a:t>
            </a:r>
            <a:r>
              <a:rPr lang="en-US" altLang="ja-JP" sz="2215" dirty="0">
                <a:latin typeface="ＭＳ ゴシック" panose="020B0609070205080204" pitchFamily="49" charset="-128"/>
                <a:ea typeface="ＭＳ ゴシック" panose="020B0609070205080204" pitchFamily="49" charset="-128"/>
                <a:cs typeface="メイリオ" pitchFamily="50" charset="-128"/>
              </a:rPr>
              <a:t>※</a:t>
            </a:r>
            <a:r>
              <a:rPr lang="ja-JP" altLang="en-US" sz="2215" dirty="0">
                <a:latin typeface="ＭＳ ゴシック" panose="020B0609070205080204" pitchFamily="49" charset="-128"/>
                <a:ea typeface="ＭＳ ゴシック" panose="020B0609070205080204" pitchFamily="49" charset="-128"/>
                <a:cs typeface="メイリオ" pitchFamily="50" charset="-128"/>
              </a:rPr>
              <a:t>シラバスは研修最終日に配布</a:t>
            </a:r>
          </a:p>
          <a:p>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③④は昨年度のものからさらなる改訂を行っているため、</a:t>
            </a: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今年度のものを使用されたい。</a:t>
            </a:r>
          </a:p>
          <a:p>
            <a:pPr>
              <a:lnSpc>
                <a:spcPts val="1200"/>
              </a:lnSpc>
            </a:pP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講義の映像については、記録のため、事務局にて撮影。</a:t>
            </a: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ただし、今年度分は配布や公開は予定していない。</a:t>
            </a:r>
          </a:p>
          <a:p>
            <a:pPr>
              <a:lnSpc>
                <a:spcPts val="1200"/>
              </a:lnSpc>
            </a:pP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次スライドからは、総論である「主任相談支援専門員の役割</a:t>
            </a: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と視点」を元に、本研修実施上の留意点を解説。</a:t>
            </a:r>
          </a:p>
          <a:p>
            <a:r>
              <a:rPr lang="ja-JP" altLang="en-US" sz="1600" dirty="0">
                <a:latin typeface="ＭＳ ゴシック" panose="020B0609070205080204" pitchFamily="49" charset="-128"/>
                <a:ea typeface="ＭＳ ゴシック" panose="020B0609070205080204" pitchFamily="49" charset="-128"/>
                <a:cs typeface="メイリオ" pitchFamily="50" charset="-128"/>
              </a:rPr>
              <a:t>　　　　　　　　　　　　　　　　</a:t>
            </a:r>
            <a:r>
              <a:rPr lang="en-US" altLang="ja-JP" sz="1600" dirty="0">
                <a:latin typeface="ＭＳ ゴシック" panose="020B0609070205080204" pitchFamily="49" charset="-128"/>
                <a:ea typeface="ＭＳ ゴシック" panose="020B0609070205080204" pitchFamily="49" charset="-128"/>
                <a:cs typeface="メイリオ" pitchFamily="50" charset="-128"/>
              </a:rPr>
              <a:t>【</a:t>
            </a:r>
            <a:r>
              <a:rPr lang="ja-JP" altLang="en-US" sz="1600" dirty="0">
                <a:latin typeface="ＭＳ ゴシック" panose="020B0609070205080204" pitchFamily="49" charset="-128"/>
                <a:ea typeface="ＭＳ ゴシック" panose="020B0609070205080204" pitchFamily="49" charset="-128"/>
                <a:cs typeface="メイリオ" pitchFamily="50" charset="-128"/>
              </a:rPr>
              <a:t>各科目の詳細な展開についてはシラバスを参照</a:t>
            </a:r>
            <a:r>
              <a:rPr lang="en-US" altLang="ja-JP" sz="1600" dirty="0">
                <a:latin typeface="ＭＳ ゴシック" panose="020B0609070205080204" pitchFamily="49" charset="-128"/>
                <a:ea typeface="ＭＳ ゴシック" panose="020B0609070205080204" pitchFamily="49" charset="-128"/>
                <a:cs typeface="メイリオ" pitchFamily="50" charset="-128"/>
              </a:rPr>
              <a:t>】</a:t>
            </a:r>
            <a:endParaRPr lang="ja-JP" altLang="en-US" sz="1600" dirty="0">
              <a:latin typeface="ＭＳ ゴシック" panose="020B0609070205080204" pitchFamily="49" charset="-128"/>
              <a:ea typeface="ＭＳ ゴシック" panose="020B0609070205080204" pitchFamily="49" charset="-128"/>
              <a:cs typeface="メイリオ" pitchFamily="50" charset="-128"/>
            </a:endParaRPr>
          </a:p>
        </p:txBody>
      </p:sp>
      <p:sp>
        <p:nvSpPr>
          <p:cNvPr id="6" name="正方形/長方形 5"/>
          <p:cNvSpPr/>
          <p:nvPr/>
        </p:nvSpPr>
        <p:spPr>
          <a:xfrm>
            <a:off x="539083" y="814034"/>
            <a:ext cx="8352928" cy="3047014"/>
          </a:xfrm>
          <a:prstGeom prst="rect">
            <a:avLst/>
          </a:prstGeom>
          <a:noFill/>
          <a:ln w="666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53906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xfrm>
            <a:off x="6902896" y="6481142"/>
            <a:ext cx="2133600" cy="260226"/>
          </a:xfrm>
          <a:noFill/>
        </p:spPr>
        <p:txBody>
          <a:bodyPr/>
          <a:lstStyle/>
          <a:p>
            <a:fld id="{5AACCC3D-4C65-428D-B2DE-0D16657012A2}" type="slidenum">
              <a:rPr lang="en-US" altLang="ja-JP"/>
              <a:pPr/>
              <a:t>18</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「主任相談支援専門員の役割と視点」の講義の視点（１）</a:t>
            </a:r>
          </a:p>
        </p:txBody>
      </p:sp>
      <p:sp>
        <p:nvSpPr>
          <p:cNvPr id="13" name="テキスト ボックス 12"/>
          <p:cNvSpPr txBox="1"/>
          <p:nvPr/>
        </p:nvSpPr>
        <p:spPr>
          <a:xfrm>
            <a:off x="395536" y="888025"/>
            <a:ext cx="8496475" cy="5205271"/>
          </a:xfrm>
          <a:prstGeom prst="rect">
            <a:avLst/>
          </a:prstGeom>
          <a:noFill/>
        </p:spPr>
        <p:txBody>
          <a:bodyPr wrap="square" rtlCol="0">
            <a:spAutoFit/>
          </a:bodyPr>
          <a:lstStyle/>
          <a:p>
            <a:r>
              <a:rPr lang="en-US" altLang="ja-JP" sz="2215" b="1">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b="1">
                <a:latin typeface="ＤＦ特太ゴシック体" panose="020B0509000000000000" pitchFamily="49" charset="-128"/>
                <a:ea typeface="ＤＦ特太ゴシック体" panose="020B0509000000000000" pitchFamily="49" charset="-128"/>
                <a:cs typeface="メイリオ" pitchFamily="50" charset="-128"/>
              </a:rPr>
              <a:t>１</a:t>
            </a:r>
            <a:r>
              <a:rPr lang="en-US" altLang="ja-JP" sz="2215" b="1">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b="1">
                <a:latin typeface="ＤＦ特太ゴシック体" panose="020B0509000000000000" pitchFamily="49" charset="-128"/>
                <a:ea typeface="ＤＦ特太ゴシック体" panose="020B0509000000000000" pitchFamily="49" charset="-128"/>
                <a:cs typeface="メイリオ" pitchFamily="50" charset="-128"/>
              </a:rPr>
              <a:t>主任相談支援専門員創設の経緯</a:t>
            </a:r>
          </a:p>
          <a:p>
            <a:r>
              <a:rPr lang="ja-JP" altLang="en-US" sz="2215">
                <a:latin typeface="MS UI Gothic" panose="020B0600070205080204" pitchFamily="50" charset="-128"/>
                <a:ea typeface="MS UI Gothic" panose="020B0600070205080204" pitchFamily="50" charset="-128"/>
                <a:cs typeface="メイリオ" pitchFamily="50" charset="-128"/>
              </a:rPr>
              <a:t>　① 主任相談支援専門員が設置される意義を、相談支援事業が実施さ</a:t>
            </a:r>
          </a:p>
          <a:p>
            <a:r>
              <a:rPr lang="ja-JP" altLang="en-US" sz="2215">
                <a:latin typeface="MS UI Gothic" panose="020B0600070205080204" pitchFamily="50" charset="-128"/>
                <a:ea typeface="MS UI Gothic" panose="020B0600070205080204" pitchFamily="50" charset="-128"/>
                <a:cs typeface="メイリオ" pitchFamily="50" charset="-128"/>
              </a:rPr>
              <a:t>　　れてからの変遷を確認しながら、その必要性、責務が理解できるように伝</a:t>
            </a:r>
          </a:p>
          <a:p>
            <a:r>
              <a:rPr lang="ja-JP" altLang="en-US" sz="2215">
                <a:latin typeface="MS UI Gothic" panose="020B0600070205080204" pitchFamily="50" charset="-128"/>
                <a:ea typeface="MS UI Gothic" panose="020B0600070205080204" pitchFamily="50" charset="-128"/>
                <a:cs typeface="メイリオ" pitchFamily="50" charset="-128"/>
              </a:rPr>
              <a:t>　　える。</a:t>
            </a:r>
          </a:p>
          <a:p>
            <a:r>
              <a:rPr lang="ja-JP" altLang="en-US" sz="2215">
                <a:latin typeface="MS UI Gothic" panose="020B0600070205080204" pitchFamily="50" charset="-128"/>
                <a:ea typeface="MS UI Gothic" panose="020B0600070205080204" pitchFamily="50" charset="-128"/>
                <a:cs typeface="メイリオ" pitchFamily="50" charset="-128"/>
              </a:rPr>
              <a:t>　② 主任相談支援専門員が活用するケアマネジメント技法は、単なる制</a:t>
            </a:r>
          </a:p>
          <a:p>
            <a:r>
              <a:rPr lang="ja-JP" altLang="en-US" sz="2215">
                <a:latin typeface="MS UI Gothic" panose="020B0600070205080204" pitchFamily="50" charset="-128"/>
                <a:ea typeface="MS UI Gothic" panose="020B0600070205080204" pitchFamily="50" charset="-128"/>
                <a:cs typeface="メイリオ" pitchFamily="50" charset="-128"/>
              </a:rPr>
              <a:t>　　度的な位置付けによるものではなく、対人援助技術としての技法である</a:t>
            </a:r>
          </a:p>
          <a:p>
            <a:r>
              <a:rPr lang="ja-JP" altLang="en-US" sz="2215">
                <a:latin typeface="MS UI Gothic" panose="020B0600070205080204" pitchFamily="50" charset="-128"/>
                <a:ea typeface="MS UI Gothic" panose="020B0600070205080204" pitchFamily="50" charset="-128"/>
                <a:cs typeface="メイリオ" pitchFamily="50" charset="-128"/>
              </a:rPr>
              <a:t>　　ことを踏まえ、その重要性を伝える。</a:t>
            </a:r>
          </a:p>
          <a:p>
            <a:endParaRPr lang="ja-JP" altLang="en-US" sz="2215">
              <a:latin typeface="MS UI Gothic" panose="020B0600070205080204" pitchFamily="50" charset="-128"/>
              <a:ea typeface="MS UI Gothic" panose="020B0600070205080204" pitchFamily="50" charset="-128"/>
              <a:cs typeface="メイリオ" pitchFamily="50" charset="-128"/>
            </a:endParaRPr>
          </a:p>
          <a:p>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２</a:t>
            </a:r>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基幹相談支援センターと主任相談支援専門員</a:t>
            </a:r>
          </a:p>
          <a:p>
            <a:r>
              <a:rPr lang="ja-JP" altLang="en-US" sz="2215">
                <a:latin typeface="MS UI Gothic" panose="020B0600070205080204" pitchFamily="50" charset="-128"/>
                <a:ea typeface="MS UI Gothic" panose="020B0600070205080204" pitchFamily="50" charset="-128"/>
                <a:cs typeface="メイリオ" pitchFamily="50" charset="-128"/>
              </a:rPr>
              <a:t>　① 主任相談支援専門員養成を開始する当初は、基幹相談支援セン</a:t>
            </a:r>
          </a:p>
          <a:p>
            <a:r>
              <a:rPr lang="ja-JP" altLang="en-US" sz="2215">
                <a:latin typeface="MS UI Gothic" panose="020B0600070205080204" pitchFamily="50" charset="-128"/>
                <a:ea typeface="MS UI Gothic" panose="020B0600070205080204" pitchFamily="50" charset="-128"/>
                <a:cs typeface="メイリオ" pitchFamily="50" charset="-128"/>
              </a:rPr>
              <a:t>　　ターへ配置される人材の養成の優先度が高いことを伝える。</a:t>
            </a:r>
          </a:p>
          <a:p>
            <a:r>
              <a:rPr lang="ja-JP" altLang="en-US" sz="2215">
                <a:latin typeface="MS UI Gothic" panose="020B0600070205080204" pitchFamily="50" charset="-128"/>
                <a:ea typeface="MS UI Gothic" panose="020B0600070205080204" pitchFamily="50" charset="-128"/>
                <a:cs typeface="メイリオ" pitchFamily="50" charset="-128"/>
              </a:rPr>
              <a:t>　② そのため、現時点では基幹相談支援センターに求められる機能との対</a:t>
            </a:r>
          </a:p>
          <a:p>
            <a:r>
              <a:rPr lang="ja-JP" altLang="en-US" sz="2215">
                <a:latin typeface="MS UI Gothic" panose="020B0600070205080204" pitchFamily="50" charset="-128"/>
                <a:ea typeface="MS UI Gothic" panose="020B0600070205080204" pitchFamily="50" charset="-128"/>
                <a:cs typeface="メイリオ" pitchFamily="50" charset="-128"/>
              </a:rPr>
              <a:t>　　比を行いながら、その役割についての理解を図る講義を行う。</a:t>
            </a:r>
          </a:p>
          <a:p>
            <a:r>
              <a:rPr lang="ja-JP" altLang="en-US" sz="2215">
                <a:latin typeface="MS UI Gothic" panose="020B0600070205080204" pitchFamily="50" charset="-128"/>
                <a:ea typeface="MS UI Gothic" panose="020B0600070205080204" pitchFamily="50" charset="-128"/>
                <a:cs typeface="メイリオ" pitchFamily="50" charset="-128"/>
              </a:rPr>
              <a:t>　　（ただし、各都道府県での養成が進展するにつれ、基幹相談支援セン</a:t>
            </a:r>
          </a:p>
          <a:p>
            <a:r>
              <a:rPr lang="ja-JP" altLang="en-US" sz="2215">
                <a:latin typeface="MS UI Gothic" panose="020B0600070205080204" pitchFamily="50" charset="-128"/>
                <a:ea typeface="MS UI Gothic" panose="020B0600070205080204" pitchFamily="50" charset="-128"/>
                <a:cs typeface="メイリオ" pitchFamily="50" charset="-128"/>
              </a:rPr>
              <a:t>　　ター以外に配置される者の受講増加を想定することにも留意。）</a:t>
            </a:r>
          </a:p>
        </p:txBody>
      </p:sp>
      <p:sp>
        <p:nvSpPr>
          <p:cNvPr id="2" name="テキスト ボックス 1"/>
          <p:cNvSpPr txBox="1"/>
          <p:nvPr/>
        </p:nvSpPr>
        <p:spPr>
          <a:xfrm>
            <a:off x="3563888" y="6165304"/>
            <a:ext cx="5184576" cy="307777"/>
          </a:xfrm>
          <a:prstGeom prst="rect">
            <a:avLst/>
          </a:prstGeom>
          <a:noFill/>
        </p:spPr>
        <p:txBody>
          <a:bodyPr wrap="square" rtlCol="0">
            <a:spAutoFit/>
          </a:bodyPr>
          <a:lstStyle/>
          <a:p>
            <a:pPr algn="r"/>
            <a:r>
              <a:rPr kumimoji="1" lang="en-US" altLang="ja-JP" sz="1400"/>
              <a:t>【</a:t>
            </a:r>
            <a:r>
              <a:rPr kumimoji="1" lang="ja-JP" altLang="en-US" sz="1400"/>
              <a:t>当該科目を担当する菊本講師作成資料を一部改変</a:t>
            </a:r>
            <a:r>
              <a:rPr kumimoji="1" lang="en-US" altLang="ja-JP" sz="1400"/>
              <a:t>】</a:t>
            </a:r>
            <a:endParaRPr kumimoji="1" lang="ja-JP" altLang="en-US" sz="1400"/>
          </a:p>
        </p:txBody>
      </p:sp>
    </p:spTree>
    <p:extLst>
      <p:ext uri="{BB962C8B-B14F-4D97-AF65-F5344CB8AC3E}">
        <p14:creationId xmlns:p14="http://schemas.microsoft.com/office/powerpoint/2010/main" val="2623339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xfrm>
            <a:off x="6902896" y="6481142"/>
            <a:ext cx="2133600" cy="260226"/>
          </a:xfrm>
          <a:noFill/>
        </p:spPr>
        <p:txBody>
          <a:bodyPr/>
          <a:lstStyle/>
          <a:p>
            <a:fld id="{5AACCC3D-4C65-428D-B2DE-0D16657012A2}" type="slidenum">
              <a:rPr lang="en-US" altLang="ja-JP"/>
              <a:pPr/>
              <a:t>19</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「主任相談支援専門員の役割と視点」の講義の視点（２）</a:t>
            </a:r>
          </a:p>
        </p:txBody>
      </p:sp>
      <p:sp>
        <p:nvSpPr>
          <p:cNvPr id="13" name="テキスト ボックス 12"/>
          <p:cNvSpPr txBox="1"/>
          <p:nvPr/>
        </p:nvSpPr>
        <p:spPr>
          <a:xfrm>
            <a:off x="395536" y="888025"/>
            <a:ext cx="8496475" cy="5205271"/>
          </a:xfrm>
          <a:prstGeom prst="rect">
            <a:avLst/>
          </a:prstGeom>
          <a:noFill/>
        </p:spPr>
        <p:txBody>
          <a:bodyPr wrap="square" rtlCol="0">
            <a:spAutoFit/>
          </a:bodyPr>
          <a:lstStyle/>
          <a:p>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３</a:t>
            </a:r>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主任相談支援専門員に想定される役割や責務について</a:t>
            </a:r>
            <a:r>
              <a:rPr lang="ja-JP" altLang="en-US" sz="2215">
                <a:latin typeface="MS UI Gothic" panose="020B0600070205080204" pitchFamily="50" charset="-128"/>
                <a:ea typeface="MS UI Gothic" panose="020B0600070205080204" pitchFamily="50" charset="-128"/>
                <a:cs typeface="メイリオ" pitchFamily="50" charset="-128"/>
              </a:rPr>
              <a:t>　</a:t>
            </a:r>
          </a:p>
          <a:p>
            <a:r>
              <a:rPr lang="ja-JP" altLang="en-US" sz="2215">
                <a:latin typeface="MS UI Gothic" panose="020B0600070205080204" pitchFamily="50" charset="-128"/>
                <a:ea typeface="MS UI Gothic" panose="020B0600070205080204" pitchFamily="50" charset="-128"/>
                <a:cs typeface="メイリオ" pitchFamily="50" charset="-128"/>
              </a:rPr>
              <a:t>　① 主任相談支援専門員として配置されるにあたっては、地域づくりや人材</a:t>
            </a:r>
          </a:p>
          <a:p>
            <a:r>
              <a:rPr lang="ja-JP" altLang="en-US" sz="2215">
                <a:latin typeface="MS UI Gothic" panose="020B0600070205080204" pitchFamily="50" charset="-128"/>
                <a:ea typeface="MS UI Gothic" panose="020B0600070205080204" pitchFamily="50" charset="-128"/>
                <a:cs typeface="メイリオ" pitchFamily="50" charset="-128"/>
              </a:rPr>
              <a:t>　　育成の推進等の相談支援事業の質的向上を図るリーダーとなることが</a:t>
            </a:r>
          </a:p>
          <a:p>
            <a:r>
              <a:rPr lang="ja-JP" altLang="en-US" sz="2215">
                <a:latin typeface="MS UI Gothic" panose="020B0600070205080204" pitchFamily="50" charset="-128"/>
                <a:ea typeface="MS UI Gothic" panose="020B0600070205080204" pitchFamily="50" charset="-128"/>
                <a:cs typeface="メイリオ" pitchFamily="50" charset="-128"/>
              </a:rPr>
              <a:t>　　重要であることを伝える（特定事業所加算</a:t>
            </a:r>
            <a:r>
              <a:rPr lang="en-US" altLang="ja-JP" sz="2215">
                <a:latin typeface="MS UI Gothic" panose="020B0600070205080204" pitchFamily="50" charset="-128"/>
                <a:ea typeface="MS UI Gothic" panose="020B0600070205080204" pitchFamily="50" charset="-128"/>
                <a:cs typeface="メイリオ" pitchFamily="50" charset="-128"/>
              </a:rPr>
              <a:t>Ⅰ</a:t>
            </a:r>
            <a:r>
              <a:rPr lang="ja-JP" altLang="en-US" sz="2215">
                <a:latin typeface="MS UI Gothic" panose="020B0600070205080204" pitchFamily="50" charset="-128"/>
                <a:ea typeface="MS UI Gothic" panose="020B0600070205080204" pitchFamily="50" charset="-128"/>
                <a:cs typeface="メイリオ" pitchFamily="50" charset="-128"/>
              </a:rPr>
              <a:t>の算定による事業運営</a:t>
            </a:r>
            <a:r>
              <a:rPr lang="en-US" altLang="ja-JP" sz="2215">
                <a:latin typeface="MS UI Gothic" panose="020B0600070205080204" pitchFamily="50" charset="-128"/>
                <a:ea typeface="MS UI Gothic" panose="020B0600070205080204" pitchFamily="50" charset="-128"/>
                <a:cs typeface="メイリオ" pitchFamily="50" charset="-128"/>
              </a:rPr>
              <a:t>(</a:t>
            </a:r>
            <a:r>
              <a:rPr lang="ja-JP" altLang="en-US" sz="2215">
                <a:latin typeface="MS UI Gothic" panose="020B0600070205080204" pitchFamily="50" charset="-128"/>
                <a:ea typeface="MS UI Gothic" panose="020B0600070205080204" pitchFamily="50" charset="-128"/>
                <a:cs typeface="メイリオ" pitchFamily="50" charset="-128"/>
              </a:rPr>
              <a:t>経</a:t>
            </a:r>
          </a:p>
          <a:p>
            <a:r>
              <a:rPr lang="ja-JP" altLang="en-US" sz="2215">
                <a:latin typeface="MS UI Gothic" panose="020B0600070205080204" pitchFamily="50" charset="-128"/>
                <a:ea typeface="MS UI Gothic" panose="020B0600070205080204" pitchFamily="50" charset="-128"/>
                <a:cs typeface="メイリオ" pitchFamily="50" charset="-128"/>
              </a:rPr>
              <a:t>　　営</a:t>
            </a:r>
            <a:r>
              <a:rPr lang="en-US" altLang="ja-JP" sz="2215">
                <a:latin typeface="MS UI Gothic" panose="020B0600070205080204" pitchFamily="50" charset="-128"/>
                <a:ea typeface="MS UI Gothic" panose="020B0600070205080204" pitchFamily="50" charset="-128"/>
                <a:cs typeface="メイリオ" pitchFamily="50" charset="-128"/>
              </a:rPr>
              <a:t>)</a:t>
            </a:r>
            <a:r>
              <a:rPr lang="ja-JP" altLang="en-US" sz="2215">
                <a:latin typeface="MS UI Gothic" panose="020B0600070205080204" pitchFamily="50" charset="-128"/>
                <a:ea typeface="MS UI Gothic" panose="020B0600070205080204" pitchFamily="50" charset="-128"/>
                <a:cs typeface="メイリオ" pitchFamily="50" charset="-128"/>
              </a:rPr>
              <a:t>の安定も重視であるが、主任相談支援専門員配置の経営上の効</a:t>
            </a:r>
          </a:p>
          <a:p>
            <a:r>
              <a:rPr lang="ja-JP" altLang="en-US" sz="2215">
                <a:latin typeface="MS UI Gothic" panose="020B0600070205080204" pitchFamily="50" charset="-128"/>
                <a:ea typeface="MS UI Gothic" panose="020B0600070205080204" pitchFamily="50" charset="-128"/>
                <a:cs typeface="メイリオ" pitchFamily="50" charset="-128"/>
              </a:rPr>
              <a:t>　　果だけでなく、そのことで実現したい目的の達成に向かうことが重要である</a:t>
            </a:r>
          </a:p>
          <a:p>
            <a:r>
              <a:rPr lang="ja-JP" altLang="en-US" sz="2215">
                <a:latin typeface="MS UI Gothic" panose="020B0600070205080204" pitchFamily="50" charset="-128"/>
                <a:ea typeface="MS UI Gothic" panose="020B0600070205080204" pitchFamily="50" charset="-128"/>
                <a:cs typeface="メイリオ" pitchFamily="50" charset="-128"/>
              </a:rPr>
              <a:t>　　ことを伝える。</a:t>
            </a:r>
            <a:r>
              <a:rPr lang="en-US" altLang="ja-JP" sz="2215">
                <a:latin typeface="MS UI Gothic" panose="020B0600070205080204" pitchFamily="50" charset="-128"/>
                <a:ea typeface="MS UI Gothic" panose="020B0600070205080204" pitchFamily="50" charset="-128"/>
                <a:cs typeface="メイリオ" pitchFamily="50" charset="-128"/>
              </a:rPr>
              <a:t>)</a:t>
            </a:r>
            <a:endParaRPr lang="ja-JP" altLang="en-US" sz="2215">
              <a:latin typeface="MS UI Gothic" panose="020B0600070205080204" pitchFamily="50" charset="-128"/>
              <a:ea typeface="MS UI Gothic" panose="020B0600070205080204" pitchFamily="50" charset="-128"/>
              <a:cs typeface="メイリオ" pitchFamily="50" charset="-128"/>
            </a:endParaRPr>
          </a:p>
          <a:p>
            <a:endParaRPr lang="en-US" altLang="ja-JP" sz="2215">
              <a:latin typeface="MS UI Gothic" panose="020B0600070205080204" pitchFamily="50" charset="-128"/>
              <a:ea typeface="MS UI Gothic" panose="020B0600070205080204" pitchFamily="50" charset="-128"/>
              <a:cs typeface="メイリオ" pitchFamily="50" charset="-128"/>
            </a:endParaRPr>
          </a:p>
          <a:p>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４</a:t>
            </a:r>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計画的な人材育成</a:t>
            </a:r>
            <a:r>
              <a:rPr lang="en-US" altLang="ja-JP" sz="2215">
                <a:latin typeface="MS UI Gothic" panose="020B0600070205080204" pitchFamily="50" charset="-128"/>
                <a:ea typeface="MS UI Gothic" panose="020B0600070205080204" pitchFamily="50" charset="-128"/>
                <a:cs typeface="メイリオ" pitchFamily="50" charset="-128"/>
              </a:rPr>
              <a:t>(</a:t>
            </a:r>
            <a:r>
              <a:rPr lang="ja-JP" altLang="en-US" sz="2215">
                <a:latin typeface="MS UI Gothic" panose="020B0600070205080204" pitchFamily="50" charset="-128"/>
                <a:ea typeface="MS UI Gothic" panose="020B0600070205080204" pitchFamily="50" charset="-128"/>
                <a:cs typeface="メイリオ" pitchFamily="50" charset="-128"/>
              </a:rPr>
              <a:t>人材育成ビジョンなどによる明確化</a:t>
            </a:r>
            <a:r>
              <a:rPr lang="en-US" altLang="ja-JP" sz="2215">
                <a:latin typeface="MS UI Gothic" panose="020B0600070205080204" pitchFamily="50" charset="-128"/>
                <a:ea typeface="MS UI Gothic" panose="020B0600070205080204" pitchFamily="50" charset="-128"/>
                <a:cs typeface="メイリオ" pitchFamily="50" charset="-128"/>
              </a:rPr>
              <a:t>)</a:t>
            </a:r>
            <a:endParaRPr lang="ja-JP" altLang="en-US" sz="2215">
              <a:latin typeface="MS UI Gothic" panose="020B0600070205080204" pitchFamily="50" charset="-128"/>
              <a:ea typeface="MS UI Gothic" panose="020B0600070205080204" pitchFamily="50" charset="-128"/>
              <a:cs typeface="メイリオ" pitchFamily="50" charset="-128"/>
            </a:endParaRPr>
          </a:p>
          <a:p>
            <a:r>
              <a:rPr lang="ja-JP" altLang="en-US" sz="2215">
                <a:latin typeface="MS UI Gothic" panose="020B0600070205080204" pitchFamily="50" charset="-128"/>
                <a:ea typeface="MS UI Gothic" panose="020B0600070205080204" pitchFamily="50" charset="-128"/>
                <a:cs typeface="メイリオ" pitchFamily="50" charset="-128"/>
              </a:rPr>
              <a:t>　① 主任相談支援専門員は、基礎自治体等の相談支援体制を整備して</a:t>
            </a:r>
          </a:p>
          <a:p>
            <a:r>
              <a:rPr lang="ja-JP" altLang="en-US" sz="2215">
                <a:latin typeface="MS UI Gothic" panose="020B0600070205080204" pitchFamily="50" charset="-128"/>
                <a:ea typeface="MS UI Gothic" panose="020B0600070205080204" pitchFamily="50" charset="-128"/>
                <a:cs typeface="メイリオ" pitchFamily="50" charset="-128"/>
              </a:rPr>
              <a:t>　　いる圏域における長期的かつ計画的な人材育成を自治体等との協働に</a:t>
            </a:r>
          </a:p>
          <a:p>
            <a:r>
              <a:rPr lang="ja-JP" altLang="en-US" sz="2215">
                <a:latin typeface="MS UI Gothic" panose="020B0600070205080204" pitchFamily="50" charset="-128"/>
                <a:ea typeface="MS UI Gothic" panose="020B0600070205080204" pitchFamily="50" charset="-128"/>
                <a:cs typeface="メイリオ" pitchFamily="50" charset="-128"/>
              </a:rPr>
              <a:t>　　より担うことになることを伝える。</a:t>
            </a:r>
          </a:p>
          <a:p>
            <a:r>
              <a:rPr lang="ja-JP" altLang="en-US" sz="2215">
                <a:latin typeface="MS UI Gothic" panose="020B0600070205080204" pitchFamily="50" charset="-128"/>
                <a:ea typeface="MS UI Gothic" panose="020B0600070205080204" pitchFamily="50" charset="-128"/>
                <a:cs typeface="メイリオ" pitchFamily="50" charset="-128"/>
              </a:rPr>
              <a:t>　② 具体的な現場での育成方法の一つとして、スーパービジョン</a:t>
            </a:r>
            <a:r>
              <a:rPr lang="en-US" altLang="ja-JP" sz="2215">
                <a:latin typeface="MS UI Gothic" panose="020B0600070205080204" pitchFamily="50" charset="-128"/>
                <a:ea typeface="MS UI Gothic" panose="020B0600070205080204" pitchFamily="50" charset="-128"/>
                <a:cs typeface="メイリオ" pitchFamily="50" charset="-128"/>
              </a:rPr>
              <a:t>(SV)</a:t>
            </a:r>
            <a:r>
              <a:rPr lang="ja-JP" altLang="en-US" sz="2215">
                <a:latin typeface="MS UI Gothic" panose="020B0600070205080204" pitchFamily="50" charset="-128"/>
                <a:ea typeface="MS UI Gothic" panose="020B0600070205080204" pitchFamily="50" charset="-128"/>
                <a:cs typeface="メイリオ" pitchFamily="50" charset="-128"/>
              </a:rPr>
              <a:t>が有効</a:t>
            </a:r>
          </a:p>
          <a:p>
            <a:r>
              <a:rPr lang="ja-JP" altLang="en-US" sz="2215">
                <a:latin typeface="MS UI Gothic" panose="020B0600070205080204" pitchFamily="50" charset="-128"/>
                <a:ea typeface="MS UI Gothic" panose="020B0600070205080204" pitchFamily="50" charset="-128"/>
                <a:cs typeface="メイリオ" pitchFamily="50" charset="-128"/>
              </a:rPr>
              <a:t>　　であることを伝え、実践の中に</a:t>
            </a:r>
            <a:r>
              <a:rPr lang="en-US" altLang="ja-JP" sz="2215">
                <a:latin typeface="MS UI Gothic" panose="020B0600070205080204" pitchFamily="50" charset="-128"/>
                <a:ea typeface="MS UI Gothic" panose="020B0600070205080204" pitchFamily="50" charset="-128"/>
                <a:cs typeface="メイリオ" pitchFamily="50" charset="-128"/>
              </a:rPr>
              <a:t>SV</a:t>
            </a:r>
            <a:r>
              <a:rPr lang="ja-JP" altLang="en-US" sz="2215">
                <a:latin typeface="MS UI Gothic" panose="020B0600070205080204" pitchFamily="50" charset="-128"/>
                <a:ea typeface="MS UI Gothic" panose="020B0600070205080204" pitchFamily="50" charset="-128"/>
                <a:cs typeface="メイリオ" pitchFamily="50" charset="-128"/>
              </a:rPr>
              <a:t>が取り入れられる地域づくりを行う必要</a:t>
            </a:r>
          </a:p>
          <a:p>
            <a:r>
              <a:rPr lang="ja-JP" altLang="en-US" sz="2215">
                <a:latin typeface="MS UI Gothic" panose="020B0600070205080204" pitchFamily="50" charset="-128"/>
                <a:ea typeface="MS UI Gothic" panose="020B0600070205080204" pitchFamily="50" charset="-128"/>
                <a:cs typeface="メイリオ" pitchFamily="50" charset="-128"/>
              </a:rPr>
              <a:t>　　があること、その活動の中心となることが重要であることを強調する。</a:t>
            </a:r>
          </a:p>
        </p:txBody>
      </p:sp>
      <p:sp>
        <p:nvSpPr>
          <p:cNvPr id="8" name="テキスト ボックス 7"/>
          <p:cNvSpPr txBox="1"/>
          <p:nvPr/>
        </p:nvSpPr>
        <p:spPr>
          <a:xfrm>
            <a:off x="3563888" y="6165304"/>
            <a:ext cx="5184576" cy="307777"/>
          </a:xfrm>
          <a:prstGeom prst="rect">
            <a:avLst/>
          </a:prstGeom>
          <a:noFill/>
        </p:spPr>
        <p:txBody>
          <a:bodyPr wrap="square" rtlCol="0">
            <a:spAutoFit/>
          </a:bodyPr>
          <a:lstStyle/>
          <a:p>
            <a:pPr algn="r"/>
            <a:r>
              <a:rPr kumimoji="1" lang="en-US" altLang="ja-JP" sz="1400"/>
              <a:t>【</a:t>
            </a:r>
            <a:r>
              <a:rPr kumimoji="1" lang="ja-JP" altLang="en-US" sz="1400"/>
              <a:t>当該科目を担当する菊本講師作成資料を一部改変</a:t>
            </a:r>
            <a:r>
              <a:rPr kumimoji="1" lang="en-US" altLang="ja-JP" sz="1400"/>
              <a:t>】</a:t>
            </a:r>
            <a:endParaRPr kumimoji="1" lang="ja-JP" altLang="en-US" sz="1400"/>
          </a:p>
        </p:txBody>
      </p:sp>
    </p:spTree>
    <p:extLst>
      <p:ext uri="{BB962C8B-B14F-4D97-AF65-F5344CB8AC3E}">
        <p14:creationId xmlns:p14="http://schemas.microsoft.com/office/powerpoint/2010/main" val="399045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892863"/>
            <a:ext cx="8208443" cy="1968744"/>
          </a:xfrm>
          <a:prstGeom prst="rect">
            <a:avLst/>
          </a:prstGeom>
          <a:noFill/>
        </p:spPr>
        <p:txBody>
          <a:bodyPr wrap="square" rtlCol="0">
            <a:spAutoFit/>
          </a:bodyPr>
          <a:lstStyle/>
          <a:p>
            <a:r>
              <a:rPr lang="en-US" altLang="ja-JP" sz="2215" dirty="0">
                <a:latin typeface="ＭＳ ゴシック" panose="020B0609070205080204" pitchFamily="49" charset="-128"/>
                <a:ea typeface="ＭＳ ゴシック" panose="020B0609070205080204" pitchFamily="49" charset="-128"/>
                <a:cs typeface="メイリオ" pitchFamily="50" charset="-128"/>
              </a:rPr>
              <a:t>Ⅰ </a:t>
            </a:r>
            <a:r>
              <a:rPr lang="ja-JP" altLang="en-US" sz="2215" dirty="0">
                <a:latin typeface="ＭＳ ゴシック" panose="020B0609070205080204" pitchFamily="49" charset="-128"/>
                <a:ea typeface="ＭＳ ゴシック" panose="020B0609070205080204" pitchFamily="49" charset="-128"/>
                <a:cs typeface="メイリオ" pitchFamily="50" charset="-128"/>
              </a:rPr>
              <a:t>本研修</a:t>
            </a:r>
            <a:r>
              <a:rPr lang="en-US" altLang="ja-JP" sz="2215" dirty="0">
                <a:latin typeface="ＭＳ ゴシック" panose="020B0609070205080204" pitchFamily="49" charset="-128"/>
                <a:ea typeface="ＭＳ ゴシック" panose="020B0609070205080204" pitchFamily="49" charset="-128"/>
                <a:cs typeface="メイリオ" pitchFamily="50" charset="-128"/>
              </a:rPr>
              <a:t>(</a:t>
            </a:r>
            <a:r>
              <a:rPr lang="ja-JP" altLang="en-US" sz="2215" dirty="0">
                <a:latin typeface="ＭＳ ゴシック" panose="020B0609070205080204" pitchFamily="49" charset="-128"/>
                <a:ea typeface="ＭＳ ゴシック" panose="020B0609070205080204" pitchFamily="49" charset="-128"/>
                <a:cs typeface="メイリオ" pitchFamily="50" charset="-128"/>
              </a:rPr>
              <a:t>令和元年度主任相談支援専門員養成研修</a:t>
            </a:r>
            <a:r>
              <a:rPr lang="en-US" altLang="ja-JP" sz="2215" dirty="0">
                <a:latin typeface="ＭＳ ゴシック" panose="020B0609070205080204" pitchFamily="49" charset="-128"/>
                <a:ea typeface="ＭＳ ゴシック" panose="020B0609070205080204" pitchFamily="49" charset="-128"/>
                <a:cs typeface="メイリオ" pitchFamily="50" charset="-128"/>
              </a:rPr>
              <a:t>)</a:t>
            </a:r>
            <a:r>
              <a:rPr lang="ja-JP" altLang="en-US" sz="2215" dirty="0">
                <a:latin typeface="ＭＳ ゴシック" panose="020B0609070205080204" pitchFamily="49" charset="-128"/>
                <a:ea typeface="ＭＳ ゴシック" panose="020B0609070205080204" pitchFamily="49" charset="-128"/>
                <a:cs typeface="メイリオ" pitchFamily="50" charset="-128"/>
              </a:rPr>
              <a:t>について</a:t>
            </a:r>
          </a:p>
          <a:p>
            <a:pPr>
              <a:lnSpc>
                <a:spcPts val="1000"/>
              </a:lnSpc>
            </a:pP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pPr>
              <a:lnSpc>
                <a:spcPts val="1000"/>
              </a:lnSpc>
            </a:pP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en-US" altLang="ja-JP" sz="2215" dirty="0">
                <a:latin typeface="ＭＳ ゴシック" panose="020B0609070205080204" pitchFamily="49" charset="-128"/>
                <a:ea typeface="ＭＳ ゴシック" panose="020B0609070205080204" pitchFamily="49" charset="-128"/>
                <a:cs typeface="メイリオ" pitchFamily="50" charset="-128"/>
              </a:rPr>
              <a:t>Ⅱ </a:t>
            </a:r>
            <a:r>
              <a:rPr lang="ja-JP" altLang="en-US" sz="2215" dirty="0">
                <a:latin typeface="ＭＳ ゴシック" panose="020B0609070205080204" pitchFamily="49" charset="-128"/>
                <a:ea typeface="ＭＳ ゴシック" panose="020B0609070205080204" pitchFamily="49" charset="-128"/>
                <a:cs typeface="メイリオ" pitchFamily="50" charset="-128"/>
              </a:rPr>
              <a:t>主任相談支援専門員とその養成について</a:t>
            </a:r>
          </a:p>
          <a:p>
            <a:pPr>
              <a:lnSpc>
                <a:spcPts val="1000"/>
              </a:lnSpc>
            </a:pP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pPr>
              <a:lnSpc>
                <a:spcPts val="1000"/>
              </a:lnSpc>
            </a:pPr>
            <a:endParaRPr lang="en-US" altLang="ja-JP" sz="2215" dirty="0">
              <a:latin typeface="ＭＳ ゴシック" panose="020B0609070205080204" pitchFamily="49" charset="-128"/>
              <a:ea typeface="ＭＳ ゴシック" panose="020B0609070205080204" pitchFamily="49" charset="-128"/>
              <a:cs typeface="メイリオ" pitchFamily="50" charset="-128"/>
            </a:endParaRPr>
          </a:p>
          <a:p>
            <a:r>
              <a:rPr lang="en-US" altLang="ja-JP" sz="2215" dirty="0">
                <a:latin typeface="ＭＳ ゴシック" panose="020B0609070205080204" pitchFamily="49" charset="-128"/>
                <a:ea typeface="ＭＳ ゴシック" panose="020B0609070205080204" pitchFamily="49" charset="-128"/>
                <a:cs typeface="メイリオ" pitchFamily="50" charset="-128"/>
              </a:rPr>
              <a:t>Ⅲ</a:t>
            </a:r>
            <a:r>
              <a:rPr lang="ja-JP" altLang="en-US" sz="2215" dirty="0">
                <a:latin typeface="ＭＳ ゴシック" panose="020B0609070205080204" pitchFamily="49" charset="-128"/>
                <a:ea typeface="ＭＳ ゴシック" panose="020B0609070205080204" pitchFamily="49" charset="-128"/>
                <a:cs typeface="メイリオ" pitchFamily="50" charset="-128"/>
              </a:rPr>
              <a:t> 相談支援専門員の人材養成に係る告示等改正について</a:t>
            </a:r>
          </a:p>
          <a:p>
            <a:r>
              <a:rPr lang="ja-JP" altLang="en-US" sz="2215" dirty="0">
                <a:latin typeface="ＭＳ ゴシック" panose="020B0609070205080204" pitchFamily="49" charset="-128"/>
                <a:ea typeface="ＭＳ ゴシック" panose="020B0609070205080204" pitchFamily="49" charset="-128"/>
                <a:cs typeface="メイリオ" pitchFamily="50" charset="-128"/>
              </a:rPr>
              <a:t>　</a:t>
            </a:r>
            <a:r>
              <a:rPr lang="en-US" altLang="ja-JP" dirty="0">
                <a:latin typeface="ＭＳ ゴシック" panose="020B0609070205080204" pitchFamily="49" charset="-128"/>
                <a:ea typeface="ＭＳ ゴシック" panose="020B0609070205080204" pitchFamily="49" charset="-128"/>
                <a:cs typeface="メイリオ" pitchFamily="50" charset="-128"/>
              </a:rPr>
              <a:t>※</a:t>
            </a:r>
            <a:r>
              <a:rPr lang="ja-JP" altLang="en-US" dirty="0">
                <a:latin typeface="ＭＳ ゴシック" panose="020B0609070205080204" pitchFamily="49" charset="-128"/>
                <a:ea typeface="ＭＳ ゴシック" panose="020B0609070205080204" pitchFamily="49" charset="-128"/>
                <a:cs typeface="メイリオ" pitchFamily="50" charset="-128"/>
              </a:rPr>
              <a:t>留意点等、研修の詳細は「人材育成の必要性」に含まれるため割愛</a:t>
            </a:r>
            <a:endParaRPr lang="en-US" altLang="ja-JP" dirty="0">
              <a:latin typeface="ＭＳ ゴシック" panose="020B0609070205080204" pitchFamily="49" charset="-128"/>
              <a:ea typeface="ＭＳ ゴシック" panose="020B0609070205080204" pitchFamily="49" charset="-128"/>
              <a:cs typeface="メイリオ" pitchFamily="50" charset="-128"/>
            </a:endParaRPr>
          </a:p>
        </p:txBody>
      </p:sp>
      <p:sp>
        <p:nvSpPr>
          <p:cNvPr id="8" name="テキスト ボックス 7"/>
          <p:cNvSpPr txBox="1"/>
          <p:nvPr/>
        </p:nvSpPr>
        <p:spPr>
          <a:xfrm>
            <a:off x="647700" y="3933056"/>
            <a:ext cx="8144608" cy="2137508"/>
          </a:xfrm>
          <a:prstGeom prst="rect">
            <a:avLst/>
          </a:prstGeom>
          <a:noFill/>
          <a:ln w="25400">
            <a:solidFill>
              <a:schemeClr val="tx1"/>
            </a:solidFill>
          </a:ln>
        </p:spPr>
        <p:txBody>
          <a:bodyPr wrap="square" rtlCol="0">
            <a:spAutoFit/>
          </a:bodyPr>
          <a:lstStyle/>
          <a:p>
            <a:r>
              <a:rPr lang="en-US" altLang="ja-JP" sz="2215">
                <a:latin typeface="ＤＨＰ特太ゴシック体" panose="020B0500000000000000" pitchFamily="50" charset="-128"/>
                <a:ea typeface="ＤＨＰ特太ゴシック体" panose="020B0500000000000000" pitchFamily="50" charset="-128"/>
                <a:cs typeface="メイリオ" pitchFamily="50" charset="-128"/>
              </a:rPr>
              <a:t>【</a:t>
            </a:r>
            <a:r>
              <a:rPr lang="ja-JP" altLang="en-US" sz="2215">
                <a:latin typeface="ＤＨＰ特太ゴシック体" panose="020B0500000000000000" pitchFamily="50" charset="-128"/>
                <a:ea typeface="ＤＨＰ特太ゴシック体" panose="020B0500000000000000" pitchFamily="50" charset="-128"/>
                <a:cs typeface="メイリオ" pitchFamily="50" charset="-128"/>
              </a:rPr>
              <a:t>本時の内容</a:t>
            </a:r>
            <a:r>
              <a:rPr lang="en-US" altLang="ja-JP" sz="2215">
                <a:latin typeface="ＤＨＰ特太ゴシック体" panose="020B0500000000000000" pitchFamily="50" charset="-128"/>
                <a:ea typeface="ＤＨＰ特太ゴシック体" panose="020B0500000000000000" pitchFamily="50" charset="-128"/>
                <a:cs typeface="メイリオ" pitchFamily="50" charset="-128"/>
              </a:rPr>
              <a:t>】</a:t>
            </a:r>
            <a:endParaRPr lang="ja-JP" altLang="en-US" sz="2215">
              <a:latin typeface="ＤＨＰ特太ゴシック体" panose="020B0500000000000000" pitchFamily="50" charset="-128"/>
              <a:ea typeface="ＤＨＰ特太ゴシック体" panose="020B0500000000000000" pitchFamily="50"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　① 本研修の目的・構造・概要を理解することで、研修効果</a:t>
            </a:r>
          </a:p>
          <a:p>
            <a:r>
              <a:rPr lang="ja-JP" altLang="en-US" sz="2215">
                <a:latin typeface="ＭＳ ゴシック" panose="020B0609070205080204" pitchFamily="49" charset="-128"/>
                <a:ea typeface="ＭＳ ゴシック" panose="020B0609070205080204" pitchFamily="49" charset="-128"/>
                <a:cs typeface="メイリオ" pitchFamily="50" charset="-128"/>
              </a:rPr>
              <a:t>　　の向上に資するための講義を行う。</a:t>
            </a:r>
            <a:r>
              <a:rPr lang="en-US" altLang="ja-JP" sz="2215">
                <a:latin typeface="ＭＳ ゴシック" panose="020B0609070205080204" pitchFamily="49" charset="-128"/>
                <a:ea typeface="ＭＳ ゴシック" panose="020B0609070205080204" pitchFamily="49" charset="-128"/>
                <a:cs typeface="メイリオ" pitchFamily="50" charset="-128"/>
              </a:rPr>
              <a:t>〔Ⅰ</a:t>
            </a:r>
            <a:r>
              <a:rPr lang="ja-JP" altLang="en-US" sz="2215">
                <a:latin typeface="ＭＳ ゴシック" panose="020B0609070205080204" pitchFamily="49" charset="-128"/>
                <a:ea typeface="ＭＳ ゴシック" panose="020B0609070205080204" pitchFamily="49" charset="-128"/>
                <a:cs typeface="メイリオ" pitchFamily="50" charset="-128"/>
              </a:rPr>
              <a:t>、</a:t>
            </a:r>
            <a:r>
              <a:rPr lang="en-US" altLang="ja-JP" sz="2215">
                <a:latin typeface="ＭＳ ゴシック" panose="020B0609070205080204" pitchFamily="49" charset="-128"/>
                <a:ea typeface="ＭＳ ゴシック" panose="020B0609070205080204" pitchFamily="49" charset="-128"/>
                <a:cs typeface="メイリオ" pitchFamily="50" charset="-128"/>
              </a:rPr>
              <a:t>Ⅱ〕</a:t>
            </a: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　② 初任者研修及び現任研修のカリキュラム改定の内容を含</a:t>
            </a:r>
          </a:p>
          <a:p>
            <a:r>
              <a:rPr lang="ja-JP" altLang="en-US" sz="2215">
                <a:latin typeface="ＭＳ ゴシック" panose="020B0609070205080204" pitchFamily="49" charset="-128"/>
                <a:ea typeface="ＭＳ ゴシック" panose="020B0609070205080204" pitchFamily="49" charset="-128"/>
                <a:cs typeface="メイリオ" pitchFamily="50" charset="-128"/>
              </a:rPr>
              <a:t>　　む相談支援従事者の人材養成に関する法令等の改正に関す</a:t>
            </a:r>
          </a:p>
          <a:p>
            <a:r>
              <a:rPr lang="ja-JP" altLang="en-US" sz="2215">
                <a:latin typeface="ＭＳ ゴシック" panose="020B0609070205080204" pitchFamily="49" charset="-128"/>
                <a:ea typeface="ＭＳ ゴシック" panose="020B0609070205080204" pitchFamily="49" charset="-128"/>
                <a:cs typeface="メイリオ" pitchFamily="50" charset="-128"/>
              </a:rPr>
              <a:t>　　る最新の情報を伝達する講義を行う。</a:t>
            </a:r>
            <a:r>
              <a:rPr lang="en-US" altLang="ja-JP" sz="2215">
                <a:latin typeface="ＭＳ ゴシック" panose="020B0609070205080204" pitchFamily="49" charset="-128"/>
                <a:ea typeface="ＭＳ ゴシック" panose="020B0609070205080204" pitchFamily="49" charset="-128"/>
                <a:cs typeface="メイリオ" pitchFamily="50" charset="-128"/>
              </a:rPr>
              <a:t>〔Ⅲ〕</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
        <p:nvSpPr>
          <p:cNvPr id="7" name="正方形/長方形 6"/>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ja-JP" altLang="en-US" sz="28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本科目の流れ（３０分）</a:t>
            </a:r>
          </a:p>
        </p:txBody>
      </p:sp>
      <p:sp>
        <p:nvSpPr>
          <p:cNvPr id="5"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6" name="スライド番号プレースホルダ 6">
            <a:extLst>
              <a:ext uri="{FF2B5EF4-FFF2-40B4-BE49-F238E27FC236}">
                <a16:creationId xmlns:a16="http://schemas.microsoft.com/office/drawing/2014/main" id="{6E3820F7-2A1A-4537-86A4-85DAABF0063E}"/>
              </a:ext>
            </a:extLst>
          </p:cNvPr>
          <p:cNvSpPr>
            <a:spLocks noGrp="1"/>
          </p:cNvSpPr>
          <p:nvPr>
            <p:ph type="sldNum" sz="quarter" idx="12"/>
          </p:nvPr>
        </p:nvSpPr>
        <p:spPr>
          <a:xfrm>
            <a:off x="6889750" y="6508919"/>
            <a:ext cx="2133600" cy="476250"/>
          </a:xfrm>
          <a:noFill/>
        </p:spPr>
        <p:txBody>
          <a:bodyPr/>
          <a:lstStyle/>
          <a:p>
            <a:fld id="{FFE6233F-1355-46CE-8248-F0BE544DE8F7}" type="slidenum">
              <a:rPr lang="ja-JP" altLang="en-US"/>
              <a:pPr/>
              <a:t>2</a:t>
            </a:fld>
            <a:endParaRPr lang="ja-JP" altLang="en-US" dirty="0"/>
          </a:p>
        </p:txBody>
      </p:sp>
    </p:spTree>
    <p:extLst>
      <p:ext uri="{BB962C8B-B14F-4D97-AF65-F5344CB8AC3E}">
        <p14:creationId xmlns:p14="http://schemas.microsoft.com/office/powerpoint/2010/main" val="3423391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xfrm>
            <a:off x="6902896" y="6481142"/>
            <a:ext cx="2133600" cy="260226"/>
          </a:xfrm>
          <a:noFill/>
        </p:spPr>
        <p:txBody>
          <a:bodyPr/>
          <a:lstStyle/>
          <a:p>
            <a:fld id="{5AACCC3D-4C65-428D-B2DE-0D16657012A2}" type="slidenum">
              <a:rPr lang="en-US" altLang="ja-JP"/>
              <a:pPr/>
              <a:t>20</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「主任相談支援専門員の役割と視点」の講義の視点（３）</a:t>
            </a:r>
          </a:p>
        </p:txBody>
      </p:sp>
      <p:sp>
        <p:nvSpPr>
          <p:cNvPr id="13" name="テキスト ボックス 12"/>
          <p:cNvSpPr txBox="1"/>
          <p:nvPr/>
        </p:nvSpPr>
        <p:spPr>
          <a:xfrm>
            <a:off x="395536" y="868847"/>
            <a:ext cx="8496475" cy="4864409"/>
          </a:xfrm>
          <a:prstGeom prst="rect">
            <a:avLst/>
          </a:prstGeom>
          <a:noFill/>
        </p:spPr>
        <p:txBody>
          <a:bodyPr wrap="square" rtlCol="0">
            <a:spAutoFit/>
          </a:bodyPr>
          <a:lstStyle/>
          <a:p>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５</a:t>
            </a:r>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協議会による地域づくり</a:t>
            </a:r>
            <a:r>
              <a:rPr lang="ja-JP" altLang="en-US" sz="2215">
                <a:latin typeface="MS UI Gothic" panose="020B0600070205080204" pitchFamily="50" charset="-128"/>
                <a:ea typeface="MS UI Gothic" panose="020B0600070205080204" pitchFamily="50" charset="-128"/>
                <a:cs typeface="メイリオ" pitchFamily="50" charset="-128"/>
              </a:rPr>
              <a:t>（コミュニティの創造と社会資源開発）</a:t>
            </a:r>
          </a:p>
          <a:p>
            <a:r>
              <a:rPr lang="ja-JP" altLang="en-US" sz="2215">
                <a:latin typeface="MS UI Gothic" panose="020B0600070205080204" pitchFamily="50" charset="-128"/>
                <a:ea typeface="MS UI Gothic" panose="020B0600070205080204" pitchFamily="50" charset="-128"/>
                <a:cs typeface="メイリオ" pitchFamily="50" charset="-128"/>
              </a:rPr>
              <a:t>　① 全国的に（自立支援）協議会が活性化している地域が少ない（時に形</a:t>
            </a:r>
          </a:p>
          <a:p>
            <a:r>
              <a:rPr lang="ja-JP" altLang="en-US" sz="2215">
                <a:latin typeface="MS UI Gothic" panose="020B0600070205080204" pitchFamily="50" charset="-128"/>
                <a:ea typeface="MS UI Gothic" panose="020B0600070205080204" pitchFamily="50" charset="-128"/>
                <a:cs typeface="メイリオ" pitchFamily="50" charset="-128"/>
              </a:rPr>
              <a:t>　　骸化しているとも評される）状況にある要因のひとつには、相談支援専門</a:t>
            </a:r>
          </a:p>
          <a:p>
            <a:r>
              <a:rPr lang="ja-JP" altLang="en-US" sz="2215">
                <a:latin typeface="MS UI Gothic" panose="020B0600070205080204" pitchFamily="50" charset="-128"/>
                <a:ea typeface="MS UI Gothic" panose="020B0600070205080204" pitchFamily="50" charset="-128"/>
                <a:cs typeface="メイリオ" pitchFamily="50" charset="-128"/>
              </a:rPr>
              <a:t>　　員のありかたがあることを伝える。</a:t>
            </a:r>
          </a:p>
          <a:p>
            <a:r>
              <a:rPr lang="ja-JP" altLang="en-US" sz="2215">
                <a:latin typeface="MS UI Gothic" panose="020B0600070205080204" pitchFamily="50" charset="-128"/>
                <a:ea typeface="MS UI Gothic" panose="020B0600070205080204" pitchFamily="50" charset="-128"/>
                <a:cs typeface="メイリオ" pitchFamily="50" charset="-128"/>
              </a:rPr>
              <a:t>　② 地域共生社会の実現が国の目標になった今日の背景や目的を伝え、</a:t>
            </a:r>
          </a:p>
          <a:p>
            <a:r>
              <a:rPr lang="ja-JP" altLang="en-US" sz="2215">
                <a:latin typeface="MS UI Gothic" panose="020B0600070205080204" pitchFamily="50" charset="-128"/>
                <a:ea typeface="MS UI Gothic" panose="020B0600070205080204" pitchFamily="50" charset="-128"/>
                <a:cs typeface="メイリオ" pitchFamily="50" charset="-128"/>
              </a:rPr>
              <a:t>　　分野を超えた横断的な視点に立った活動により、地域づくりや総合相談</a:t>
            </a:r>
          </a:p>
          <a:p>
            <a:r>
              <a:rPr lang="ja-JP" altLang="en-US" sz="2215">
                <a:latin typeface="MS UI Gothic" panose="020B0600070205080204" pitchFamily="50" charset="-128"/>
                <a:ea typeface="MS UI Gothic" panose="020B0600070205080204" pitchFamily="50" charset="-128"/>
                <a:cs typeface="メイリオ" pitchFamily="50" charset="-128"/>
              </a:rPr>
              <a:t>　　体制づくりの意義を理解させる。</a:t>
            </a:r>
          </a:p>
          <a:p>
            <a:r>
              <a:rPr lang="ja-JP" altLang="en-US" sz="2215">
                <a:latin typeface="MS UI Gothic" panose="020B0600070205080204" pitchFamily="50" charset="-128"/>
                <a:ea typeface="MS UI Gothic" panose="020B0600070205080204" pitchFamily="50" charset="-128"/>
                <a:cs typeface="メイリオ" pitchFamily="50" charset="-128"/>
              </a:rPr>
              <a:t>　③ 社会福祉は価値を基盤としていることを強調する。</a:t>
            </a:r>
            <a:endParaRPr lang="en-US" altLang="ja-JP" sz="2215">
              <a:latin typeface="MS UI Gothic" panose="020B0600070205080204" pitchFamily="50" charset="-128"/>
              <a:ea typeface="MS UI Gothic" panose="020B0600070205080204" pitchFamily="50" charset="-128"/>
              <a:cs typeface="メイリオ" pitchFamily="50" charset="-128"/>
            </a:endParaRPr>
          </a:p>
          <a:p>
            <a:endParaRPr lang="en-US" altLang="ja-JP" sz="2215">
              <a:latin typeface="MS UI Gothic" panose="020B0600070205080204" pitchFamily="50" charset="-128"/>
              <a:ea typeface="MS UI Gothic" panose="020B0600070205080204" pitchFamily="50" charset="-128"/>
              <a:cs typeface="メイリオ" pitchFamily="50" charset="-128"/>
            </a:endParaRPr>
          </a:p>
          <a:p>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６</a:t>
            </a:r>
            <a:r>
              <a:rPr lang="en-US" altLang="ja-JP" sz="2215">
                <a:latin typeface="ＤＦ特太ゴシック体" panose="020B0509000000000000" pitchFamily="49" charset="-128"/>
                <a:ea typeface="ＤＦ特太ゴシック体" panose="020B0509000000000000" pitchFamily="49" charset="-128"/>
                <a:cs typeface="メイリオ" pitchFamily="50" charset="-128"/>
              </a:rPr>
              <a:t>】</a:t>
            </a:r>
            <a:r>
              <a:rPr lang="ja-JP" altLang="en-US" sz="2215">
                <a:latin typeface="ＤＦ特太ゴシック体" panose="020B0509000000000000" pitchFamily="49" charset="-128"/>
                <a:ea typeface="ＤＦ特太ゴシック体" panose="020B0509000000000000" pitchFamily="49" charset="-128"/>
                <a:cs typeface="メイリオ" pitchFamily="50" charset="-128"/>
              </a:rPr>
              <a:t>運営管理</a:t>
            </a:r>
          </a:p>
          <a:p>
            <a:r>
              <a:rPr lang="ja-JP" altLang="en-US" sz="2215">
                <a:latin typeface="MS UI Gothic" panose="020B0600070205080204" pitchFamily="50" charset="-128"/>
                <a:ea typeface="MS UI Gothic" panose="020B0600070205080204" pitchFamily="50" charset="-128"/>
                <a:cs typeface="メイリオ" pitchFamily="50" charset="-128"/>
              </a:rPr>
              <a:t>　① 長期的で計画的な人材育成には、法人や事業所の枠組を超えた実</a:t>
            </a:r>
          </a:p>
          <a:p>
            <a:r>
              <a:rPr lang="ja-JP" altLang="en-US" sz="2215">
                <a:latin typeface="MS UI Gothic" panose="020B0600070205080204" pitchFamily="50" charset="-128"/>
                <a:ea typeface="MS UI Gothic" panose="020B0600070205080204" pitchFamily="50" charset="-128"/>
                <a:cs typeface="メイリオ" pitchFamily="50" charset="-128"/>
              </a:rPr>
              <a:t>　　践が求められることを強調する。</a:t>
            </a:r>
          </a:p>
          <a:p>
            <a:r>
              <a:rPr lang="ja-JP" altLang="en-US" sz="2215">
                <a:latin typeface="MS UI Gothic" panose="020B0600070205080204" pitchFamily="50" charset="-128"/>
                <a:ea typeface="MS UI Gothic" panose="020B0600070205080204" pitchFamily="50" charset="-128"/>
                <a:cs typeface="メイリオ" pitchFamily="50" charset="-128"/>
              </a:rPr>
              <a:t>　② 自治体の策定する計画にあるような、地域社会から期待される責務に</a:t>
            </a:r>
          </a:p>
          <a:p>
            <a:r>
              <a:rPr lang="ja-JP" altLang="en-US" sz="2215">
                <a:latin typeface="MS UI Gothic" panose="020B0600070205080204" pitchFamily="50" charset="-128"/>
                <a:ea typeface="MS UI Gothic" panose="020B0600070205080204" pitchFamily="50" charset="-128"/>
                <a:cs typeface="メイリオ" pitchFamily="50" charset="-128"/>
              </a:rPr>
              <a:t>　　応えるための専門職として、事業所運営とは何かを問いかける。</a:t>
            </a:r>
          </a:p>
        </p:txBody>
      </p:sp>
      <p:sp>
        <p:nvSpPr>
          <p:cNvPr id="7" name="テキスト ボックス 6"/>
          <p:cNvSpPr txBox="1"/>
          <p:nvPr/>
        </p:nvSpPr>
        <p:spPr>
          <a:xfrm>
            <a:off x="3563888" y="6165304"/>
            <a:ext cx="5184576" cy="307777"/>
          </a:xfrm>
          <a:prstGeom prst="rect">
            <a:avLst/>
          </a:prstGeom>
          <a:noFill/>
        </p:spPr>
        <p:txBody>
          <a:bodyPr wrap="square" rtlCol="0">
            <a:spAutoFit/>
          </a:bodyPr>
          <a:lstStyle/>
          <a:p>
            <a:pPr algn="r"/>
            <a:r>
              <a:rPr kumimoji="1" lang="en-US" altLang="ja-JP" sz="1400"/>
              <a:t>【</a:t>
            </a:r>
            <a:r>
              <a:rPr kumimoji="1" lang="ja-JP" altLang="en-US" sz="1400"/>
              <a:t>当該科目を担当する菊本講師作成資料を一部改変</a:t>
            </a:r>
            <a:r>
              <a:rPr kumimoji="1" lang="en-US" altLang="ja-JP" sz="1400"/>
              <a:t>】</a:t>
            </a:r>
            <a:endParaRPr kumimoji="1" lang="ja-JP" altLang="en-US" sz="1400"/>
          </a:p>
        </p:txBody>
      </p:sp>
    </p:spTree>
    <p:extLst>
      <p:ext uri="{BB962C8B-B14F-4D97-AF65-F5344CB8AC3E}">
        <p14:creationId xmlns:p14="http://schemas.microsoft.com/office/powerpoint/2010/main" val="2018910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19250" y="1628775"/>
            <a:ext cx="5832475" cy="1728788"/>
          </a:xfrm>
          <a:prstGeom prst="rect">
            <a:avLst/>
          </a:prstGeom>
          <a:no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000" b="1" dirty="0">
              <a:solidFill>
                <a:schemeClr val="tx1"/>
              </a:solidFill>
              <a:latin typeface="メイリオ" pitchFamily="50" charset="-128"/>
              <a:ea typeface="メイリオ" pitchFamily="50" charset="-128"/>
              <a:cs typeface="メイリオ" pitchFamily="50" charset="-128"/>
            </a:endParaRPr>
          </a:p>
        </p:txBody>
      </p:sp>
      <p:sp>
        <p:nvSpPr>
          <p:cNvPr id="6" name="角丸四角形 5"/>
          <p:cNvSpPr/>
          <p:nvPr/>
        </p:nvSpPr>
        <p:spPr>
          <a:xfrm>
            <a:off x="2268538" y="1268413"/>
            <a:ext cx="5688012" cy="504825"/>
          </a:xfrm>
          <a:prstGeom prst="roundRect">
            <a:avLst/>
          </a:prstGeom>
          <a:solidFill>
            <a:srgbClr val="B7DF53"/>
          </a:solidFill>
          <a:ln w="47625">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a:solidFill>
                  <a:schemeClr val="tx1"/>
                </a:solidFill>
                <a:latin typeface="メイリオ" pitchFamily="50" charset="-128"/>
                <a:ea typeface="メイリオ" pitchFamily="50" charset="-128"/>
                <a:cs typeface="メイリオ" pitchFamily="50" charset="-128"/>
              </a:rPr>
              <a:t>相談支援従事者の人材養成に係る法令等の改正</a:t>
            </a:r>
            <a:endParaRPr lang="ja-JP" altLang="en-US" b="1" dirty="0">
              <a:solidFill>
                <a:schemeClr val="tx1"/>
              </a:solidFill>
              <a:latin typeface="メイリオ" pitchFamily="50" charset="-128"/>
              <a:ea typeface="メイリオ" pitchFamily="50" charset="-128"/>
              <a:cs typeface="メイリオ" pitchFamily="50" charset="-128"/>
            </a:endParaRPr>
          </a:p>
        </p:txBody>
      </p:sp>
      <p:sp>
        <p:nvSpPr>
          <p:cNvPr id="22531" name="テキスト ボックス 7"/>
          <p:cNvSpPr txBox="1">
            <a:spLocks noChangeArrowheads="1"/>
          </p:cNvSpPr>
          <p:nvPr/>
        </p:nvSpPr>
        <p:spPr bwMode="auto">
          <a:xfrm>
            <a:off x="1692275" y="2133600"/>
            <a:ext cx="6408738" cy="830997"/>
          </a:xfrm>
          <a:prstGeom prst="rect">
            <a:avLst/>
          </a:prstGeom>
          <a:noFill/>
          <a:ln w="9525">
            <a:noFill/>
            <a:miter lim="800000"/>
            <a:headEnd/>
            <a:tailEnd/>
          </a:ln>
        </p:spPr>
        <p:txBody>
          <a:bodyPr>
            <a:spAutoFit/>
          </a:bodyPr>
          <a:lstStyle/>
          <a:p>
            <a:r>
              <a:rPr lang="ja-JP" altLang="en-US" sz="2400">
                <a:latin typeface="メイリオ" pitchFamily="50" charset="-128"/>
                <a:ea typeface="メイリオ" pitchFamily="50" charset="-128"/>
                <a:cs typeface="メイリオ" pitchFamily="50" charset="-128"/>
              </a:rPr>
              <a:t>① 人材養成の仕組みの見直し経緯</a:t>
            </a:r>
          </a:p>
          <a:p>
            <a:r>
              <a:rPr lang="ja-JP" altLang="en-US" sz="2400">
                <a:latin typeface="メイリオ" pitchFamily="50" charset="-128"/>
                <a:ea typeface="メイリオ" pitchFamily="50" charset="-128"/>
                <a:cs typeface="メイリオ" pitchFamily="50" charset="-128"/>
              </a:rPr>
              <a:t>② 改正後の初任者研修・現任研修</a:t>
            </a:r>
          </a:p>
        </p:txBody>
      </p:sp>
      <p:sp>
        <p:nvSpPr>
          <p:cNvPr id="22532" name="スライド番号プレースホルダ 6"/>
          <p:cNvSpPr>
            <a:spLocks noGrp="1"/>
          </p:cNvSpPr>
          <p:nvPr>
            <p:ph type="sldNum" sz="quarter" idx="12"/>
          </p:nvPr>
        </p:nvSpPr>
        <p:spPr>
          <a:xfrm>
            <a:off x="6889750" y="6508919"/>
            <a:ext cx="2133600" cy="476250"/>
          </a:xfrm>
          <a:noFill/>
        </p:spPr>
        <p:txBody>
          <a:bodyPr/>
          <a:lstStyle/>
          <a:p>
            <a:fld id="{FFE6233F-1355-46CE-8248-F0BE544DE8F7}" type="slidenum">
              <a:rPr lang="ja-JP" altLang="en-US"/>
              <a:pPr/>
              <a:t>21</a:t>
            </a:fld>
            <a:endParaRPr lang="ja-JP" altLang="en-US" dirty="0"/>
          </a:p>
        </p:txBody>
      </p:sp>
      <p:sp>
        <p:nvSpPr>
          <p:cNvPr id="9" name="角丸四角形 8"/>
          <p:cNvSpPr/>
          <p:nvPr/>
        </p:nvSpPr>
        <p:spPr>
          <a:xfrm>
            <a:off x="8027988" y="1268413"/>
            <a:ext cx="504825" cy="504825"/>
          </a:xfrm>
          <a:prstGeom prst="roundRect">
            <a:avLst/>
          </a:prstGeom>
          <a:solidFill>
            <a:srgbClr val="B7DF53"/>
          </a:solidFill>
          <a:ln w="47625">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a:solidFill>
                  <a:schemeClr val="tx1"/>
                </a:solidFill>
                <a:latin typeface="メイリオ" pitchFamily="50" charset="-128"/>
                <a:ea typeface="メイリオ" pitchFamily="50" charset="-128"/>
                <a:cs typeface="メイリオ" pitchFamily="50" charset="-128"/>
              </a:rPr>
              <a:t>Ⅲ</a:t>
            </a:r>
            <a:endParaRPr lang="ja-JP" altLang="en-US" b="1" dirty="0">
              <a:solidFill>
                <a:schemeClr val="tx1"/>
              </a:solidFill>
              <a:latin typeface="メイリオ" pitchFamily="50" charset="-128"/>
              <a:ea typeface="メイリオ" pitchFamily="50" charset="-128"/>
              <a:cs typeface="メイリオ" pitchFamily="50" charset="-128"/>
            </a:endParaRPr>
          </a:p>
        </p:txBody>
      </p:sp>
      <p:sp>
        <p:nvSpPr>
          <p:cNvPr id="2253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 name="テキスト ボックス 1"/>
          <p:cNvSpPr txBox="1"/>
          <p:nvPr/>
        </p:nvSpPr>
        <p:spPr>
          <a:xfrm>
            <a:off x="1619250" y="3933056"/>
            <a:ext cx="5832475" cy="646331"/>
          </a:xfrm>
          <a:prstGeom prst="rect">
            <a:avLst/>
          </a:prstGeom>
          <a:noFill/>
        </p:spPr>
        <p:txBody>
          <a:bodyPr wrap="square" rtlCol="0">
            <a:spAutoFit/>
          </a:bodyPr>
          <a:lstStyle/>
          <a:p>
            <a:r>
              <a:rPr kumimoji="1" lang="ja-JP" altLang="en-US"/>
              <a:t>本章の資料は、今年度の相談支援従事者指導者養成研修「重要事項の説明」資料の抜粋である。</a:t>
            </a:r>
          </a:p>
        </p:txBody>
      </p:sp>
    </p:spTree>
    <p:extLst>
      <p:ext uri="{BB962C8B-B14F-4D97-AF65-F5344CB8AC3E}">
        <p14:creationId xmlns:p14="http://schemas.microsoft.com/office/powerpoint/2010/main" val="1197936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a:latin typeface="+mn-ea"/>
                <a:ea typeface="+mn-ea"/>
              </a:rPr>
              <a:t>Ⅲ</a:t>
            </a:r>
            <a:r>
              <a:rPr lang="ja-JP" altLang="en-US" sz="3323"/>
              <a:t>－１　検討の経緯</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22</a:t>
            </a:fld>
            <a:endParaRPr kumimoji="1" lang="ja-JP" altLang="en-US"/>
          </a:p>
        </p:txBody>
      </p:sp>
      <p:sp>
        <p:nvSpPr>
          <p:cNvPr id="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990810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72571"/>
            <a:ext cx="9118362" cy="47667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b="1" dirty="0">
                <a:solidFill>
                  <a:schemeClr val="tx1"/>
                </a:solidFill>
              </a:rPr>
              <a:t>見直しのスケジュール</a:t>
            </a:r>
            <a:endParaRPr kumimoji="1" lang="ja-JP" altLang="en-US" sz="2400" b="1" dirty="0">
              <a:solidFill>
                <a:schemeClr val="tx1"/>
              </a:solidFill>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0" y="492062"/>
            <a:ext cx="9144000" cy="72008"/>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graphicFrame>
        <p:nvGraphicFramePr>
          <p:cNvPr id="9" name="表 8"/>
          <p:cNvGraphicFramePr>
            <a:graphicFrameLocks noGrp="1"/>
          </p:cNvGraphicFramePr>
          <p:nvPr>
            <p:extLst>
              <p:ext uri="{D42A27DB-BD31-4B8C-83A1-F6EECF244321}">
                <p14:modId xmlns:p14="http://schemas.microsoft.com/office/powerpoint/2010/main" val="726553922"/>
              </p:ext>
            </p:extLst>
          </p:nvPr>
        </p:nvGraphicFramePr>
        <p:xfrm>
          <a:off x="8546" y="696035"/>
          <a:ext cx="9118362" cy="6059608"/>
        </p:xfrm>
        <a:graphic>
          <a:graphicData uri="http://schemas.openxmlformats.org/drawingml/2006/table">
            <a:tbl>
              <a:tblPr firstRow="1" bandRow="1">
                <a:tableStyleId>{5C22544A-7EE6-4342-B048-85BDC9FD1C3A}</a:tableStyleId>
              </a:tblPr>
              <a:tblGrid>
                <a:gridCol w="2119173">
                  <a:extLst>
                    <a:ext uri="{9D8B030D-6E8A-4147-A177-3AD203B41FA5}">
                      <a16:colId xmlns:a16="http://schemas.microsoft.com/office/drawing/2014/main" val="20000"/>
                    </a:ext>
                  </a:extLst>
                </a:gridCol>
                <a:gridCol w="1648804">
                  <a:extLst>
                    <a:ext uri="{9D8B030D-6E8A-4147-A177-3AD203B41FA5}">
                      <a16:colId xmlns:a16="http://schemas.microsoft.com/office/drawing/2014/main" val="20001"/>
                    </a:ext>
                  </a:extLst>
                </a:gridCol>
                <a:gridCol w="1914844">
                  <a:extLst>
                    <a:ext uri="{9D8B030D-6E8A-4147-A177-3AD203B41FA5}">
                      <a16:colId xmlns:a16="http://schemas.microsoft.com/office/drawing/2014/main" val="20002"/>
                    </a:ext>
                  </a:extLst>
                </a:gridCol>
                <a:gridCol w="1863344">
                  <a:extLst>
                    <a:ext uri="{9D8B030D-6E8A-4147-A177-3AD203B41FA5}">
                      <a16:colId xmlns:a16="http://schemas.microsoft.com/office/drawing/2014/main" val="20003"/>
                    </a:ext>
                  </a:extLst>
                </a:gridCol>
                <a:gridCol w="1572197">
                  <a:extLst>
                    <a:ext uri="{9D8B030D-6E8A-4147-A177-3AD203B41FA5}">
                      <a16:colId xmlns:a16="http://schemas.microsoft.com/office/drawing/2014/main" val="20004"/>
                    </a:ext>
                  </a:extLst>
                </a:gridCol>
              </a:tblGrid>
              <a:tr h="556342">
                <a:tc>
                  <a:txBody>
                    <a:bodyPr/>
                    <a:lstStyle/>
                    <a:p>
                      <a:pPr algn="ctr"/>
                      <a:endParaRPr kumimoji="1" lang="ja-JP" altLang="en-US" sz="1800" dirty="0">
                        <a:solidFill>
                          <a:schemeClr val="bg1"/>
                        </a:solidFill>
                        <a:latin typeface="+mn-ea"/>
                        <a:ea typeface="+mn-ea"/>
                      </a:endParaRPr>
                    </a:p>
                  </a:txBody>
                  <a:tcPr marL="99060" marR="9906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n-ea"/>
                          <a:ea typeface="+mn-ea"/>
                        </a:rPr>
                        <a:t>Ｈ</a:t>
                      </a:r>
                      <a:r>
                        <a:rPr kumimoji="1" lang="en-US" altLang="ja-JP" sz="1800" dirty="0">
                          <a:solidFill>
                            <a:schemeClr val="tx1"/>
                          </a:solidFill>
                          <a:latin typeface="+mn-ea"/>
                          <a:ea typeface="+mn-ea"/>
                        </a:rPr>
                        <a:t>29</a:t>
                      </a:r>
                      <a:r>
                        <a:rPr kumimoji="1" lang="ja-JP" altLang="en-US" sz="1800" dirty="0">
                          <a:solidFill>
                            <a:schemeClr val="tx1"/>
                          </a:solidFill>
                          <a:latin typeface="+mn-ea"/>
                          <a:ea typeface="+mn-ea"/>
                        </a:rPr>
                        <a:t>年度</a:t>
                      </a:r>
                    </a:p>
                  </a:txBody>
                  <a:tcPr marL="99060" marR="99060" anchor="ctr"/>
                </a:tc>
                <a:tc>
                  <a:txBody>
                    <a:bodyPr/>
                    <a:lstStyle/>
                    <a:p>
                      <a:pPr algn="ctr"/>
                      <a:r>
                        <a:rPr kumimoji="1" lang="ja-JP" altLang="en-US" sz="1800" dirty="0">
                          <a:solidFill>
                            <a:schemeClr val="tx1"/>
                          </a:solidFill>
                          <a:latin typeface="+mn-ea"/>
                          <a:ea typeface="+mn-ea"/>
                        </a:rPr>
                        <a:t>Ｈ</a:t>
                      </a:r>
                      <a:r>
                        <a:rPr kumimoji="1" lang="en-US" altLang="ja-JP" sz="1800" dirty="0">
                          <a:solidFill>
                            <a:schemeClr val="tx1"/>
                          </a:solidFill>
                          <a:latin typeface="+mn-ea"/>
                          <a:ea typeface="+mn-ea"/>
                        </a:rPr>
                        <a:t>30</a:t>
                      </a:r>
                      <a:r>
                        <a:rPr kumimoji="1" lang="ja-JP" altLang="en-US" sz="1800" dirty="0">
                          <a:solidFill>
                            <a:schemeClr val="tx1"/>
                          </a:solidFill>
                          <a:latin typeface="+mn-ea"/>
                          <a:ea typeface="+mn-ea"/>
                        </a:rPr>
                        <a:t>年度</a:t>
                      </a:r>
                    </a:p>
                  </a:txBody>
                  <a:tcPr marL="99060" marR="99060" anchor="ctr"/>
                </a:tc>
                <a:tc>
                  <a:txBody>
                    <a:bodyPr/>
                    <a:lstStyle/>
                    <a:p>
                      <a:pPr algn="ctr"/>
                      <a:r>
                        <a:rPr kumimoji="1" lang="ja-JP" altLang="en-US" sz="1800" dirty="0">
                          <a:solidFill>
                            <a:schemeClr val="tx1"/>
                          </a:solidFill>
                          <a:latin typeface="+mn-ea"/>
                          <a:ea typeface="+mn-ea"/>
                        </a:rPr>
                        <a:t>Ｒ１</a:t>
                      </a:r>
                      <a:r>
                        <a:rPr kumimoji="1" lang="en-US" altLang="ja-JP" sz="1400" dirty="0">
                          <a:solidFill>
                            <a:schemeClr val="tx1"/>
                          </a:solidFill>
                          <a:latin typeface="+mn-ea"/>
                          <a:ea typeface="+mn-ea"/>
                        </a:rPr>
                        <a:t>(H31)</a:t>
                      </a:r>
                      <a:r>
                        <a:rPr kumimoji="1" lang="ja-JP" altLang="en-US" sz="1800" dirty="0">
                          <a:solidFill>
                            <a:schemeClr val="tx1"/>
                          </a:solidFill>
                          <a:latin typeface="+mn-ea"/>
                          <a:ea typeface="+mn-ea"/>
                        </a:rPr>
                        <a:t>年度</a:t>
                      </a:r>
                    </a:p>
                  </a:txBody>
                  <a:tcPr marL="99060" marR="99060" anchor="ctr"/>
                </a:tc>
                <a:tc>
                  <a:txBody>
                    <a:bodyPr/>
                    <a:lstStyle/>
                    <a:p>
                      <a:pPr algn="ctr"/>
                      <a:r>
                        <a:rPr kumimoji="1" lang="ja-JP" altLang="en-US" sz="1800" dirty="0">
                          <a:solidFill>
                            <a:schemeClr val="tx1"/>
                          </a:solidFill>
                          <a:latin typeface="+mn-ea"/>
                          <a:ea typeface="+mn-ea"/>
                        </a:rPr>
                        <a:t>Ｒ２年度</a:t>
                      </a:r>
                    </a:p>
                  </a:txBody>
                  <a:tcPr marL="99060" marR="99060" anchor="ctr"/>
                </a:tc>
                <a:extLst>
                  <a:ext uri="{0D108BD9-81ED-4DB2-BD59-A6C34878D82A}">
                    <a16:rowId xmlns:a16="http://schemas.microsoft.com/office/drawing/2014/main" val="10000"/>
                  </a:ext>
                </a:extLst>
              </a:tr>
              <a:tr h="1757696">
                <a:tc>
                  <a:txBody>
                    <a:bodyPr/>
                    <a:lstStyle/>
                    <a:p>
                      <a:pPr marL="0" indent="0">
                        <a:buFont typeface="+mj-lt"/>
                        <a:buNone/>
                      </a:pPr>
                      <a:r>
                        <a:rPr kumimoji="1" lang="ja-JP" altLang="en-US" sz="1800" b="1" dirty="0">
                          <a:latin typeface="+mn-ea"/>
                          <a:ea typeface="+mn-ea"/>
                        </a:rPr>
                        <a:t>初任者研修</a:t>
                      </a: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extLst>
                  <a:ext uri="{0D108BD9-81ED-4DB2-BD59-A6C34878D82A}">
                    <a16:rowId xmlns:a16="http://schemas.microsoft.com/office/drawing/2014/main" val="10001"/>
                  </a:ext>
                </a:extLst>
              </a:tr>
              <a:tr h="1872785">
                <a:tc>
                  <a:txBody>
                    <a:bodyPr/>
                    <a:lstStyle/>
                    <a:p>
                      <a:pPr marL="0" indent="0">
                        <a:buFont typeface="+mj-lt"/>
                        <a:buNone/>
                      </a:pPr>
                      <a:r>
                        <a:rPr kumimoji="1" lang="ja-JP" altLang="en-US" sz="1800" b="1" dirty="0">
                          <a:latin typeface="+mn-ea"/>
                          <a:ea typeface="+mn-ea"/>
                        </a:rPr>
                        <a:t>現任研修</a:t>
                      </a: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extLst>
                  <a:ext uri="{0D108BD9-81ED-4DB2-BD59-A6C34878D82A}">
                    <a16:rowId xmlns:a16="http://schemas.microsoft.com/office/drawing/2014/main" val="10002"/>
                  </a:ext>
                </a:extLst>
              </a:tr>
              <a:tr h="1872785">
                <a:tc>
                  <a:txBody>
                    <a:bodyPr/>
                    <a:lstStyle/>
                    <a:p>
                      <a:pPr marL="0" indent="0">
                        <a:buFont typeface="+mj-lt"/>
                        <a:buNone/>
                      </a:pPr>
                      <a:r>
                        <a:rPr kumimoji="1" lang="ja-JP" altLang="en-US" sz="1800" b="1" dirty="0">
                          <a:latin typeface="+mn-ea"/>
                          <a:ea typeface="+mn-ea"/>
                        </a:rPr>
                        <a:t>主任相談支援</a:t>
                      </a:r>
                      <a:endParaRPr kumimoji="1" lang="en-US" altLang="ja-JP" sz="1800" b="1" dirty="0">
                        <a:latin typeface="+mn-ea"/>
                        <a:ea typeface="+mn-ea"/>
                      </a:endParaRPr>
                    </a:p>
                    <a:p>
                      <a:pPr marL="0" indent="0">
                        <a:buFont typeface="+mj-lt"/>
                        <a:buNone/>
                      </a:pPr>
                      <a:r>
                        <a:rPr kumimoji="1" lang="ja-JP" altLang="en-US" sz="1800" b="1" dirty="0">
                          <a:latin typeface="+mn-ea"/>
                          <a:ea typeface="+mn-ea"/>
                        </a:rPr>
                        <a:t>専門員研修</a:t>
                      </a: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extLst>
                  <a:ext uri="{0D108BD9-81ED-4DB2-BD59-A6C34878D82A}">
                    <a16:rowId xmlns:a16="http://schemas.microsoft.com/office/drawing/2014/main" val="10003"/>
                  </a:ext>
                </a:extLst>
              </a:tr>
            </a:tbl>
          </a:graphicData>
        </a:graphic>
      </p:graphicFrame>
      <p:sp>
        <p:nvSpPr>
          <p:cNvPr id="11" name="ホームベース 10"/>
          <p:cNvSpPr/>
          <p:nvPr/>
        </p:nvSpPr>
        <p:spPr>
          <a:xfrm>
            <a:off x="6308431" y="5890923"/>
            <a:ext cx="2818477" cy="769183"/>
          </a:xfrm>
          <a:prstGeom prst="homePlate">
            <a:avLst>
              <a:gd name="adj" fmla="val 40912"/>
            </a:avLst>
          </a:prstGeom>
          <a:ln>
            <a:solidFill>
              <a:schemeClr val="accent6">
                <a:lumMod val="5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sz="1400" b="1" dirty="0"/>
          </a:p>
        </p:txBody>
      </p:sp>
      <p:sp>
        <p:nvSpPr>
          <p:cNvPr id="12" name="ホームベース 11"/>
          <p:cNvSpPr/>
          <p:nvPr/>
        </p:nvSpPr>
        <p:spPr>
          <a:xfrm>
            <a:off x="4326340" y="5120378"/>
            <a:ext cx="3235624" cy="638977"/>
          </a:xfrm>
          <a:prstGeom prst="homePlate">
            <a:avLst>
              <a:gd name="adj" fmla="val 34129"/>
            </a:avLst>
          </a:prstGeom>
          <a:solidFill>
            <a:schemeClr val="accent6">
              <a:lumMod val="20000"/>
              <a:lumOff val="8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400" b="1" dirty="0">
                <a:solidFill>
                  <a:schemeClr val="tx1"/>
                </a:solidFill>
              </a:rPr>
              <a:t>国による研修の実施</a:t>
            </a:r>
            <a:endParaRPr kumimoji="1" lang="en-US" altLang="ja-JP" sz="1400" b="1" dirty="0">
              <a:solidFill>
                <a:schemeClr val="tx1"/>
              </a:solidFill>
            </a:endParaRPr>
          </a:p>
        </p:txBody>
      </p:sp>
      <p:sp>
        <p:nvSpPr>
          <p:cNvPr id="13" name="ホームベース 12"/>
          <p:cNvSpPr/>
          <p:nvPr/>
        </p:nvSpPr>
        <p:spPr>
          <a:xfrm>
            <a:off x="2099255" y="5137677"/>
            <a:ext cx="1666874" cy="1522430"/>
          </a:xfrm>
          <a:prstGeom prst="homePlate">
            <a:avLst>
              <a:gd name="adj" fmla="val 12777"/>
            </a:avLst>
          </a:prstGeom>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vert="horz" rtlCol="0" anchor="ctr"/>
          <a:lstStyle/>
          <a:p>
            <a:r>
              <a:rPr lang="ja-JP" altLang="en-US" sz="1400" b="1" dirty="0"/>
              <a:t>・告示新設</a:t>
            </a:r>
            <a:endParaRPr lang="en-US" altLang="ja-JP" sz="1400" b="1" dirty="0"/>
          </a:p>
          <a:p>
            <a:endParaRPr lang="en-US" altLang="ja-JP" sz="1200" b="1" dirty="0"/>
          </a:p>
          <a:p>
            <a:r>
              <a:rPr lang="en-US" altLang="ja-JP" sz="1200" b="1" dirty="0"/>
              <a:t>※</a:t>
            </a:r>
            <a:r>
              <a:rPr lang="ja-JP" altLang="en-US" sz="1200" b="1" dirty="0"/>
              <a:t>報酬告示も見直し</a:t>
            </a:r>
            <a:endParaRPr lang="en-US" altLang="ja-JP" sz="1200" b="1" dirty="0"/>
          </a:p>
        </p:txBody>
      </p:sp>
      <p:sp>
        <p:nvSpPr>
          <p:cNvPr id="14" name="ホームベース 13"/>
          <p:cNvSpPr/>
          <p:nvPr/>
        </p:nvSpPr>
        <p:spPr>
          <a:xfrm>
            <a:off x="5756934" y="2381939"/>
            <a:ext cx="1805030" cy="1255595"/>
          </a:xfrm>
          <a:prstGeom prst="homePlate">
            <a:avLst>
              <a:gd name="adj" fmla="val 12777"/>
            </a:avLst>
          </a:prstGeom>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vert="horz" rtlCol="0" anchor="ctr"/>
          <a:lstStyle/>
          <a:p>
            <a:r>
              <a:rPr lang="ja-JP" altLang="en-US" sz="1400" b="1" dirty="0"/>
              <a:t>・カリキュラムの</a:t>
            </a:r>
            <a:endParaRPr lang="en-US" altLang="ja-JP" sz="1400" b="1" dirty="0"/>
          </a:p>
          <a:p>
            <a:r>
              <a:rPr lang="ja-JP" altLang="en-US" sz="1400" b="1" dirty="0"/>
              <a:t>　告示改正</a:t>
            </a:r>
            <a:endParaRPr lang="en-US" altLang="ja-JP" sz="1400" b="1" dirty="0"/>
          </a:p>
          <a:p>
            <a:r>
              <a:rPr lang="ja-JP" altLang="en-US" sz="1400" b="1" dirty="0"/>
              <a:t>・新カリキュラム</a:t>
            </a:r>
            <a:endParaRPr lang="en-US" altLang="ja-JP" sz="1400" b="1" dirty="0"/>
          </a:p>
          <a:p>
            <a:r>
              <a:rPr lang="ja-JP" altLang="en-US" sz="1400" b="1" dirty="0"/>
              <a:t>　の内容等に</a:t>
            </a:r>
            <a:endParaRPr lang="en-US" altLang="ja-JP" sz="1400" b="1" dirty="0"/>
          </a:p>
          <a:p>
            <a:r>
              <a:rPr lang="ja-JP" altLang="en-US" sz="1400" b="1" dirty="0"/>
              <a:t>　ついて周知</a:t>
            </a:r>
            <a:endParaRPr lang="en-US" altLang="ja-JP" sz="1400" b="1" dirty="0"/>
          </a:p>
        </p:txBody>
      </p:sp>
      <p:sp>
        <p:nvSpPr>
          <p:cNvPr id="16" name="ホームベース 15"/>
          <p:cNvSpPr/>
          <p:nvPr/>
        </p:nvSpPr>
        <p:spPr>
          <a:xfrm>
            <a:off x="7579057" y="1464861"/>
            <a:ext cx="1547851" cy="691484"/>
          </a:xfrm>
          <a:prstGeom prst="homePlate">
            <a:avLst>
              <a:gd name="adj" fmla="val 34129"/>
            </a:avLst>
          </a:prstGeom>
          <a:solidFill>
            <a:schemeClr val="accent6">
              <a:lumMod val="20000"/>
              <a:lumOff val="8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a:t>
            </a:r>
            <a:r>
              <a:rPr kumimoji="1" lang="ja-JP" altLang="en-US" sz="1400" b="1" dirty="0">
                <a:solidFill>
                  <a:schemeClr val="tx1"/>
                </a:solidFill>
              </a:rPr>
              <a:t>による新カリキュラム</a:t>
            </a:r>
            <a:endParaRPr kumimoji="1" lang="en-US" altLang="ja-JP" sz="1400" b="1" dirty="0">
              <a:solidFill>
                <a:schemeClr val="tx1"/>
              </a:solidFill>
            </a:endParaRPr>
          </a:p>
          <a:p>
            <a:pPr algn="ctr"/>
            <a:r>
              <a:rPr lang="ja-JP" altLang="en-US" sz="1400" b="1" dirty="0">
                <a:solidFill>
                  <a:schemeClr val="tx1"/>
                </a:solidFill>
              </a:rPr>
              <a:t>の</a:t>
            </a:r>
            <a:r>
              <a:rPr kumimoji="1" lang="ja-JP" altLang="en-US" sz="1400" b="1" dirty="0">
                <a:solidFill>
                  <a:schemeClr val="tx1"/>
                </a:solidFill>
              </a:rPr>
              <a:t>研修開始</a:t>
            </a:r>
          </a:p>
        </p:txBody>
      </p:sp>
      <p:sp>
        <p:nvSpPr>
          <p:cNvPr id="17" name="ホームベース 16"/>
          <p:cNvSpPr/>
          <p:nvPr/>
        </p:nvSpPr>
        <p:spPr>
          <a:xfrm>
            <a:off x="2099255" y="3792071"/>
            <a:ext cx="5462709" cy="905034"/>
          </a:xfrm>
          <a:prstGeom prst="homePlate">
            <a:avLst>
              <a:gd name="adj" fmla="val 34129"/>
            </a:avLst>
          </a:prstGeom>
          <a:solidFill>
            <a:schemeClr val="accent6">
              <a:lumMod val="20000"/>
              <a:lumOff val="8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a:t>
            </a:r>
            <a:r>
              <a:rPr kumimoji="1" lang="ja-JP" altLang="en-US" sz="1400" b="1" dirty="0">
                <a:solidFill>
                  <a:schemeClr val="tx1"/>
                </a:solidFill>
              </a:rPr>
              <a:t>による旧カリキュラム</a:t>
            </a:r>
            <a:endParaRPr kumimoji="1" lang="en-US" altLang="ja-JP" sz="1400" b="1" dirty="0">
              <a:solidFill>
                <a:schemeClr val="tx1"/>
              </a:solidFill>
            </a:endParaRPr>
          </a:p>
          <a:p>
            <a:pPr algn="ctr"/>
            <a:r>
              <a:rPr lang="ja-JP" altLang="en-US" sz="1400" b="1" dirty="0">
                <a:solidFill>
                  <a:schemeClr val="tx1"/>
                </a:solidFill>
              </a:rPr>
              <a:t>の</a:t>
            </a:r>
            <a:r>
              <a:rPr kumimoji="1" lang="ja-JP" altLang="en-US" sz="1400" b="1" dirty="0">
                <a:solidFill>
                  <a:schemeClr val="tx1"/>
                </a:solidFill>
              </a:rPr>
              <a:t>研修実施</a:t>
            </a:r>
          </a:p>
        </p:txBody>
      </p:sp>
      <p:sp>
        <p:nvSpPr>
          <p:cNvPr id="18" name="ホームベース 17"/>
          <p:cNvSpPr/>
          <p:nvPr/>
        </p:nvSpPr>
        <p:spPr>
          <a:xfrm>
            <a:off x="2099256" y="1464860"/>
            <a:ext cx="5462708" cy="691485"/>
          </a:xfrm>
          <a:prstGeom prst="homePlate">
            <a:avLst>
              <a:gd name="adj" fmla="val 34129"/>
            </a:avLst>
          </a:prstGeom>
          <a:solidFill>
            <a:schemeClr val="accent6">
              <a:lumMod val="20000"/>
              <a:lumOff val="8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a:t>
            </a:r>
            <a:r>
              <a:rPr kumimoji="1" lang="ja-JP" altLang="en-US" sz="1400" b="1" dirty="0">
                <a:solidFill>
                  <a:schemeClr val="tx1"/>
                </a:solidFill>
              </a:rPr>
              <a:t>による旧カリキュラム</a:t>
            </a:r>
            <a:endParaRPr kumimoji="1" lang="en-US" altLang="ja-JP" sz="1400" b="1" dirty="0">
              <a:solidFill>
                <a:schemeClr val="tx1"/>
              </a:solidFill>
            </a:endParaRPr>
          </a:p>
          <a:p>
            <a:pPr algn="ctr"/>
            <a:r>
              <a:rPr lang="ja-JP" altLang="en-US" sz="1400" b="1" dirty="0">
                <a:solidFill>
                  <a:schemeClr val="tx1"/>
                </a:solidFill>
              </a:rPr>
              <a:t>の</a:t>
            </a:r>
            <a:r>
              <a:rPr kumimoji="1" lang="ja-JP" altLang="en-US" sz="1400" b="1" dirty="0">
                <a:solidFill>
                  <a:schemeClr val="tx1"/>
                </a:solidFill>
              </a:rPr>
              <a:t>研修実施</a:t>
            </a:r>
          </a:p>
        </p:txBody>
      </p:sp>
      <p:sp>
        <p:nvSpPr>
          <p:cNvPr id="15" name="ホームベース 14"/>
          <p:cNvSpPr/>
          <p:nvPr/>
        </p:nvSpPr>
        <p:spPr>
          <a:xfrm>
            <a:off x="7579056" y="3792071"/>
            <a:ext cx="1547851" cy="932331"/>
          </a:xfrm>
          <a:prstGeom prst="homePlate">
            <a:avLst>
              <a:gd name="adj" fmla="val 34129"/>
            </a:avLst>
          </a:prstGeom>
          <a:solidFill>
            <a:schemeClr val="accent6">
              <a:lumMod val="20000"/>
              <a:lumOff val="8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都道府県による新カリキュラム</a:t>
            </a:r>
            <a:endParaRPr lang="en-US" altLang="ja-JP" sz="1400" b="1" dirty="0">
              <a:solidFill>
                <a:schemeClr val="tx1"/>
              </a:solidFill>
            </a:endParaRPr>
          </a:p>
          <a:p>
            <a:pPr algn="ctr"/>
            <a:r>
              <a:rPr lang="ja-JP" altLang="en-US" sz="1400" b="1" dirty="0">
                <a:solidFill>
                  <a:schemeClr val="tx1"/>
                </a:solidFill>
              </a:rPr>
              <a:t>の研修開始</a:t>
            </a:r>
          </a:p>
        </p:txBody>
      </p:sp>
      <p:sp>
        <p:nvSpPr>
          <p:cNvPr id="28" name="ホームベース 27"/>
          <p:cNvSpPr/>
          <p:nvPr/>
        </p:nvSpPr>
        <p:spPr>
          <a:xfrm>
            <a:off x="7579057" y="5890922"/>
            <a:ext cx="1564943" cy="769183"/>
          </a:xfrm>
          <a:prstGeom prst="homePlate">
            <a:avLst>
              <a:gd name="adj" fmla="val 34129"/>
            </a:avLst>
          </a:prstGeom>
          <a:solidFill>
            <a:schemeClr val="accent6">
              <a:lumMod val="20000"/>
              <a:lumOff val="8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tLang="ja-JP" sz="1400" b="1" dirty="0">
              <a:solidFill>
                <a:schemeClr val="tx1"/>
              </a:solidFill>
            </a:endParaRPr>
          </a:p>
        </p:txBody>
      </p:sp>
      <p:sp>
        <p:nvSpPr>
          <p:cNvPr id="3" name="テキスト ボックス 2"/>
          <p:cNvSpPr txBox="1"/>
          <p:nvPr/>
        </p:nvSpPr>
        <p:spPr>
          <a:xfrm>
            <a:off x="6378053" y="6013903"/>
            <a:ext cx="2748855" cy="523220"/>
          </a:xfrm>
          <a:prstGeom prst="rect">
            <a:avLst/>
          </a:prstGeom>
          <a:noFill/>
        </p:spPr>
        <p:txBody>
          <a:bodyPr wrap="square" rtlCol="0">
            <a:spAutoFit/>
          </a:bodyPr>
          <a:lstStyle/>
          <a:p>
            <a:pPr algn="ctr"/>
            <a:r>
              <a:rPr lang="ja-JP" altLang="en-US" sz="1400" b="1" dirty="0"/>
              <a:t>準備が整い次第、</a:t>
            </a:r>
            <a:endParaRPr lang="en-US" altLang="ja-JP" sz="1400" b="1" dirty="0"/>
          </a:p>
          <a:p>
            <a:pPr algn="ctr"/>
            <a:r>
              <a:rPr lang="ja-JP" altLang="en-US" sz="1400" b="1" dirty="0"/>
              <a:t>都道府県による研修を順次実施</a:t>
            </a:r>
            <a:endParaRPr lang="en-US" altLang="ja-JP" sz="1400" b="1" dirty="0"/>
          </a:p>
        </p:txBody>
      </p:sp>
      <p:sp>
        <p:nvSpPr>
          <p:cNvPr id="19" name="スライド番号プレースホルダー 1">
            <a:extLst>
              <a:ext uri="{FF2B5EF4-FFF2-40B4-BE49-F238E27FC236}">
                <a16:creationId xmlns:a16="http://schemas.microsoft.com/office/drawing/2014/main" id="{1DB29B9B-E8FA-408B-827F-7ACEB757AB9C}"/>
              </a:ext>
            </a:extLst>
          </p:cNvPr>
          <p:cNvSpPr>
            <a:spLocks noGrp="1"/>
          </p:cNvSpPr>
          <p:nvPr>
            <p:ph type="sldNum" sz="quarter" idx="12"/>
          </p:nvPr>
        </p:nvSpPr>
        <p:spPr>
          <a:xfrm>
            <a:off x="7123112" y="6592267"/>
            <a:ext cx="2057400" cy="365125"/>
          </a:xfrm>
        </p:spPr>
        <p:txBody>
          <a:bodyPr/>
          <a:lstStyle/>
          <a:p>
            <a:pPr>
              <a:defRPr/>
            </a:pPr>
            <a:fld id="{59DCADD6-EAD8-482C-AF59-1BC07AF25A5E}" type="slidenum">
              <a:rPr lang="ja-JP" altLang="en-US" smtClean="0"/>
              <a:pPr>
                <a:defRPr/>
              </a:pPr>
              <a:t>23</a:t>
            </a:fld>
            <a:endParaRPr lang="ja-JP" altLang="en-US" sz="1662" dirty="0">
              <a:solidFill>
                <a:schemeClr val="tx1"/>
              </a:solidFill>
            </a:endParaRPr>
          </a:p>
        </p:txBody>
      </p:sp>
    </p:spTree>
    <p:extLst>
      <p:ext uri="{BB962C8B-B14F-4D97-AF65-F5344CB8AC3E}">
        <p14:creationId xmlns:p14="http://schemas.microsoft.com/office/powerpoint/2010/main" val="3602951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正方形/長方形 1"/>
          <p:cNvSpPr>
            <a:spLocks noChangeArrowheads="1"/>
          </p:cNvSpPr>
          <p:nvPr/>
        </p:nvSpPr>
        <p:spPr bwMode="auto">
          <a:xfrm>
            <a:off x="77791" y="934915"/>
            <a:ext cx="9007475" cy="633046"/>
          </a:xfrm>
          <a:prstGeom prst="rect">
            <a:avLst/>
          </a:prstGeom>
          <a:noFill/>
          <a:ln w="25400">
            <a:solidFill>
              <a:schemeClr val="accent1"/>
            </a:solidFill>
            <a:bevel/>
            <a:headEnd/>
            <a:tailEnd/>
          </a:ln>
          <a:extLst>
            <a:ext uri="{909E8E84-426E-40dd-AFC4-6F175D3DCCD1}">
              <a14:hiddenFill xmlns:a14="http://schemas.microsoft.com/office/drawing/2010/main" xmlns="">
                <a:solidFill>
                  <a:srgbClr val="FFFFFF"/>
                </a:solidFill>
              </a14:hiddenFill>
            </a:ext>
          </a:extLst>
        </p:spPr>
        <p:txBody>
          <a:bodyPr lIns="132923" tIns="33231" rIns="132923" bIns="31577"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a:lnSpc>
                <a:spcPts val="1431"/>
              </a:lnSpc>
              <a:spcBef>
                <a:spcPts val="92"/>
              </a:spcBef>
              <a:buNone/>
            </a:pPr>
            <a:r>
              <a:rPr lang="ja-JP" altLang="en-US" sz="1108">
                <a:solidFill>
                  <a:srgbClr val="000000"/>
                </a:solidFill>
                <a:latin typeface="ＭＳ Ｐゴシック" charset="-128"/>
                <a:sym typeface="ＭＳ Ｐゴシック" charset="-128"/>
              </a:rPr>
              <a:t>　平成２７年４月から原則として全ての障害児者に専門的な相談支援を実施することとされている中、障害児者の相談支援の質の向上を図るため、有識者や関係団体で構成する「相談支援の質の向上に向けた検討会」において相談支援専門員の資質の向上や相談支援体制の在り方について幅広く議論を行い、今後目指すべき方向性をとりまとめた。（平成２８年３月から７月まで計５回開催）</a:t>
            </a:r>
          </a:p>
        </p:txBody>
      </p:sp>
      <p:sp>
        <p:nvSpPr>
          <p:cNvPr id="2052" name="角丸四角形 11"/>
          <p:cNvSpPr>
            <a:spLocks noChangeArrowheads="1"/>
          </p:cNvSpPr>
          <p:nvPr/>
        </p:nvSpPr>
        <p:spPr bwMode="auto">
          <a:xfrm>
            <a:off x="23813" y="703389"/>
            <a:ext cx="1063625" cy="232997"/>
          </a:xfrm>
          <a:prstGeom prst="roundRect">
            <a:avLst>
              <a:gd name="adj" fmla="val 16667"/>
            </a:avLst>
          </a:pr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292" b="1">
                <a:solidFill>
                  <a:srgbClr val="FFFFFF"/>
                </a:solidFill>
                <a:latin typeface="ＭＳ Ｐゴシック" charset="-128"/>
                <a:sym typeface="ＭＳ Ｐゴシック" charset="-128"/>
              </a:rPr>
              <a:t>趣　旨</a:t>
            </a:r>
          </a:p>
        </p:txBody>
      </p:sp>
      <p:sp>
        <p:nvSpPr>
          <p:cNvPr id="2053" name="直線コネクタ 15"/>
          <p:cNvSpPr>
            <a:spLocks noChangeShapeType="1"/>
          </p:cNvSpPr>
          <p:nvPr/>
        </p:nvSpPr>
        <p:spPr bwMode="auto">
          <a:xfrm>
            <a:off x="-36513" y="637443"/>
            <a:ext cx="9236076" cy="0"/>
          </a:xfrm>
          <a:prstGeom prst="line">
            <a:avLst/>
          </a:prstGeom>
          <a:noFill/>
          <a:ln w="38100">
            <a:solidFill>
              <a:srgbClr val="333399"/>
            </a:solidFill>
            <a:bevel/>
            <a:headEnd/>
            <a:tailEnd/>
          </a:ln>
          <a:extLst>
            <a:ext uri="{909E8E84-426E-40dd-AFC4-6F175D3DCCD1}">
              <a14:hiddenFill xmlns:a14="http://schemas.microsoft.com/office/drawing/2010/main" xmlns="">
                <a:noFill/>
              </a14:hiddenFill>
            </a:ext>
          </a:extLst>
        </p:spPr>
        <p:txBody>
          <a:bodyPr/>
          <a:lstStyle/>
          <a:p>
            <a:endParaRPr lang="ja-JP" altLang="en-US" sz="1662"/>
          </a:p>
        </p:txBody>
      </p:sp>
      <p:sp>
        <p:nvSpPr>
          <p:cNvPr id="2054" name="正方形/長方形 12"/>
          <p:cNvSpPr>
            <a:spLocks noChangeArrowheads="1"/>
          </p:cNvSpPr>
          <p:nvPr/>
        </p:nvSpPr>
        <p:spPr bwMode="auto">
          <a:xfrm>
            <a:off x="65088" y="248814"/>
            <a:ext cx="9007475" cy="3282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chemeClr val="accent1"/>
                </a:solidFill>
                <a:bevel/>
                <a:headEnd/>
                <a:tailEnd/>
              </a14:hiddenLine>
            </a:ext>
          </a:extLst>
        </p:spPr>
        <p:txBody>
          <a:bodyPr tIns="99692" bIns="0"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a:lnSpc>
                <a:spcPts val="1846"/>
              </a:lnSpc>
              <a:spcBef>
                <a:spcPts val="554"/>
              </a:spcBef>
              <a:buNone/>
            </a:pPr>
            <a:r>
              <a:rPr lang="ja-JP" altLang="en-US" sz="1477" b="1">
                <a:solidFill>
                  <a:srgbClr val="000000"/>
                </a:solidFill>
                <a:latin typeface="メイリオ" pitchFamily="50" charset="-128"/>
                <a:ea typeface="メイリオ" pitchFamily="50" charset="-128"/>
                <a:cs typeface="メイリオ" pitchFamily="50" charset="-128"/>
                <a:sym typeface="メイリオ" pitchFamily="50" charset="-128"/>
              </a:rPr>
              <a:t>「相談支援の質の向上に向けた検討会（第１回～第５回）」における議論のとりまとめ（概要）</a:t>
            </a:r>
          </a:p>
        </p:txBody>
      </p:sp>
      <p:sp>
        <p:nvSpPr>
          <p:cNvPr id="2055" name="正方形/長方形 17"/>
          <p:cNvSpPr>
            <a:spLocks noChangeArrowheads="1"/>
          </p:cNvSpPr>
          <p:nvPr/>
        </p:nvSpPr>
        <p:spPr bwMode="auto">
          <a:xfrm>
            <a:off x="77791" y="1881554"/>
            <a:ext cx="9007475" cy="4671646"/>
          </a:xfrm>
          <a:prstGeom prst="rect">
            <a:avLst/>
          </a:prstGeom>
          <a:noFill/>
          <a:ln w="25400">
            <a:solidFill>
              <a:schemeClr val="accent1"/>
            </a:solidFill>
            <a:bevel/>
            <a:headEnd/>
            <a:tailEnd/>
          </a:ln>
          <a:extLst>
            <a:ext uri="{909E8E84-426E-40dd-AFC4-6F175D3DCCD1}">
              <a14:hiddenFill xmlns:a14="http://schemas.microsoft.com/office/drawing/2010/main" xmlns="">
                <a:solidFill>
                  <a:srgbClr val="FFFFFF"/>
                </a:solidFill>
              </a14:hiddenFill>
            </a:ext>
          </a:extLst>
        </p:spPr>
        <p:txBody>
          <a:bodyPr lIns="63152" tIns="31577" rIns="63152" bIns="31577"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Font typeface="Arial" charset="0"/>
              <a:buNone/>
            </a:pPr>
            <a:r>
              <a:rPr lang="ja-JP" altLang="en-US" sz="1108" b="1" i="1" u="sng" dirty="0">
                <a:latin typeface="ＭＳ Ｐゴシック" charset="-128"/>
                <a:sym typeface="ＭＳ Ｐゴシック" charset="-128"/>
              </a:rPr>
              <a:t> </a:t>
            </a:r>
            <a:r>
              <a:rPr lang="ja-JP" altLang="en-US" sz="1108" b="1" u="sng" dirty="0">
                <a:latin typeface="ＭＳ Ｐゴシック" charset="-128"/>
                <a:sym typeface="ＭＳ Ｐゴシック" charset="-128"/>
              </a:rPr>
              <a:t>①　基本的な考え方について</a:t>
            </a:r>
            <a:endParaRPr lang="en-US" altLang="ja-JP" sz="1108" b="1" u="sng" dirty="0">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a:t>
            </a:r>
            <a:r>
              <a:rPr lang="ja-JP" altLang="en-US" sz="1108">
                <a:solidFill>
                  <a:srgbClr val="000000"/>
                </a:solidFill>
                <a:latin typeface="ＭＳ Ｐゴシック" charset="-128"/>
                <a:sym typeface="ＭＳ Ｐゴシック" charset="-128"/>
              </a:rPr>
              <a:t>　・</a:t>
            </a:r>
            <a:r>
              <a:rPr lang="ja-JP" altLang="en-US" sz="1108">
                <a:latin typeface="Arial" charset="0"/>
              </a:rPr>
              <a:t>相談</a:t>
            </a:r>
            <a:r>
              <a:rPr lang="ja-JP" altLang="en-US" sz="1108" dirty="0">
                <a:latin typeface="Arial" charset="0"/>
              </a:rPr>
              <a:t>支援専門員は、障害児者の自立の促進と共生社会の実現に向けた支援を実施することが望まれている。そのためには、ソーシャルワークの担い手としてスキル・知識を高めつつ、インフォーマルサービスを含めた社会資源の改善及び開発、地域のつながりや支援者・住民等との関係構築、生きがいや希望を見出す等の支援を行うことが求められている。また</a:t>
            </a:r>
            <a:r>
              <a:rPr lang="ja-JP" altLang="en-US" sz="1108" dirty="0">
                <a:solidFill>
                  <a:srgbClr val="000000"/>
                </a:solidFill>
                <a:sym typeface="ＭＳ Ｐゴシック" charset="-128"/>
              </a:rPr>
              <a:t>将来的には、社会経済や雇用情勢なども含め、幅広い見識を有するソーシャルワーカーとしての活躍が期待される。</a:t>
            </a: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b="1" u="sng" dirty="0">
                <a:latin typeface="ＭＳ Ｐゴシック" charset="-128"/>
                <a:sym typeface="ＭＳ Ｐゴシック" charset="-128"/>
              </a:rPr>
              <a:t> ②　人材育成の方策について</a:t>
            </a:r>
            <a:endParaRPr lang="en-US" altLang="ja-JP" sz="1108" b="1" u="sng" dirty="0">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相談支援専門員の要件である研修制度や実務経験年数などの見直しを行うとともに、キャリアパスの一環として指定特定相談支援事業だけでなく、サービス管理責任者や基幹相談支援センターの業務を担うなど、幅広い活躍の場が得られる仕組みを検討する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研修カリキュラムの見直しについては、「初任者研修」及び「現任研修」の更なる充実に加え、指導的役割を担う「主任相談支援専門員（仮称）」の育成に必要な研修プログラムを新たに設けるとともに、より効果的な実地研修（</a:t>
            </a:r>
            <a:r>
              <a:rPr lang="en-US" altLang="ja-JP" sz="1108" dirty="0">
                <a:solidFill>
                  <a:srgbClr val="000000"/>
                </a:solidFill>
                <a:latin typeface="ＭＳ Ｐゴシック" charset="-128"/>
                <a:sym typeface="ＭＳ Ｐゴシック" charset="-128"/>
              </a:rPr>
              <a:t>OJT</a:t>
            </a:r>
            <a:r>
              <a:rPr lang="ja-JP" altLang="en-US" sz="1108" dirty="0">
                <a:solidFill>
                  <a:srgbClr val="000000"/>
                </a:solidFill>
                <a:latin typeface="ＭＳ Ｐゴシック" charset="-128"/>
                <a:sym typeface="ＭＳ Ｐゴシック" charset="-128"/>
              </a:rPr>
              <a:t>）を組み込むべき。</a:t>
            </a: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③　指導的役割を担う「主任相談支援専門員（仮称）」について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ja-JP" altLang="en-US" sz="1108" dirty="0">
                <a:latin typeface="Arial" charset="0"/>
              </a:rPr>
              <a:t>相談支援専門員の支援スキルやサービス等利用計画について適切に評価・助言を行い、相談 支援の質の確保を図る役割が期待され</a:t>
            </a:r>
            <a:r>
              <a:rPr lang="ja-JP" altLang="en-US" sz="1108" dirty="0">
                <a:solidFill>
                  <a:srgbClr val="000000"/>
                </a:solidFill>
                <a:latin typeface="ＭＳ Ｐゴシック" charset="-128"/>
                <a:sym typeface="ＭＳ Ｐゴシック" charset="-128"/>
              </a:rPr>
              <a:t>ており、基幹相談支援センター等に計画的に配置されるべき。また、更新研修等も導入すべき。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指導的役割を果たすため、適切な指導や助言を行う技術を習得する機会が確保されるよう、都道府県等が人材育成に関するビジョンを策定するなど、地域における相談支援従事者の段階的な人材育成に取り組むべき。</a:t>
            </a:r>
            <a:endParaRPr lang="en-US" altLang="ja-JP" sz="1108" i="1"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ja-JP" altLang="en-US" sz="1108" i="1"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b="1" i="1" u="sng" dirty="0">
                <a:latin typeface="ＭＳ Ｐゴシック" charset="-128"/>
                <a:sym typeface="ＭＳ Ｐゴシック" charset="-128"/>
              </a:rPr>
              <a:t> </a:t>
            </a:r>
            <a:r>
              <a:rPr lang="ja-JP" altLang="en-US" sz="1108" b="1" u="sng" dirty="0">
                <a:latin typeface="ＭＳ Ｐゴシック" charset="-128"/>
                <a:sym typeface="ＭＳ Ｐゴシック" charset="-128"/>
              </a:rPr>
              <a:t>④　相談支援専門員と介護支援専門員について</a:t>
            </a:r>
            <a:endParaRPr lang="en-US" altLang="ja-JP" sz="1108" b="1" u="sng" dirty="0">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障害者の高齢化や「親亡き後」へのより適切な支援を行うため、両者の合同での研修会等の実施や日々の業務で支援方針等について連携を図るとともに、両方の資格を有する者を拡大することも一案と考えられる。</a:t>
            </a:r>
          </a:p>
          <a:p>
            <a:pPr eaLnBrk="1" hangingPunct="1">
              <a:spcBef>
                <a:spcPct val="0"/>
              </a:spcBef>
              <a:buFont typeface="Arial" charset="0"/>
              <a:buNone/>
            </a:pPr>
            <a:endParaRPr lang="ja-JP" altLang="en-US"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b="1" u="sng" dirty="0">
                <a:solidFill>
                  <a:srgbClr val="000000"/>
                </a:solidFill>
                <a:latin typeface="ＭＳ Ｐゴシック" charset="-128"/>
                <a:sym typeface="ＭＳ Ｐゴシック" charset="-128"/>
              </a:rPr>
              <a:t> ⑤　障害児支援利用計画について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障害児支援利用計画については、いわゆるセルフプランの割合が高いが、</a:t>
            </a:r>
            <a:r>
              <a:rPr lang="ja-JP" altLang="en-US" sz="1108" dirty="0">
                <a:latin typeface="Arial" charset="0"/>
              </a:rPr>
              <a:t>障害児についての十分な知識や経験を有する相談支援専門員が少ないことが原因の一つと考えられる</a:t>
            </a:r>
            <a:r>
              <a:rPr lang="ja-JP" altLang="en-US" sz="1108" dirty="0">
                <a:solidFill>
                  <a:srgbClr val="000000"/>
                </a:solidFill>
                <a:latin typeface="ＭＳ Ｐゴシック" charset="-128"/>
                <a:sym typeface="ＭＳ Ｐゴシック" charset="-128"/>
              </a:rPr>
              <a:t>。</a:t>
            </a:r>
            <a:r>
              <a:rPr lang="ja-JP" altLang="en-US" sz="1108" dirty="0">
                <a:latin typeface="Arial" charset="0"/>
              </a:rPr>
              <a:t>これまでの専門コース別研修に加え、</a:t>
            </a:r>
            <a:r>
              <a:rPr lang="ja-JP" altLang="en-US" sz="1108" dirty="0">
                <a:solidFill>
                  <a:srgbClr val="000000"/>
                </a:solidFill>
                <a:sym typeface="ＭＳ Ｐゴシック" charset="-128"/>
              </a:rPr>
              <a:t>障害児支援に関する実地研修などを設けるべき。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市町村においても、障害児を取り巻く状況を十分把握し、評価を加えた上で適切な関係機関につなぐなど十分配慮し、そのために必要な知見の習得に努めるべき。　</a:t>
            </a:r>
            <a:endParaRPr lang="en-US" altLang="ja-JP" sz="1108" dirty="0">
              <a:solidFill>
                <a:srgbClr val="000000"/>
              </a:solidFill>
              <a:latin typeface="ＭＳ Ｐゴシック" charset="-128"/>
              <a:sym typeface="ＭＳ Ｐゴシック" charset="-128"/>
            </a:endParaRPr>
          </a:p>
        </p:txBody>
      </p:sp>
      <p:sp>
        <p:nvSpPr>
          <p:cNvPr id="2056" name="角丸四角形 18"/>
          <p:cNvSpPr>
            <a:spLocks noChangeArrowheads="1"/>
          </p:cNvSpPr>
          <p:nvPr/>
        </p:nvSpPr>
        <p:spPr bwMode="auto">
          <a:xfrm>
            <a:off x="14288" y="1663213"/>
            <a:ext cx="5494337" cy="232996"/>
          </a:xfrm>
          <a:prstGeom prst="roundRect">
            <a:avLst>
              <a:gd name="adj" fmla="val 16667"/>
            </a:avLst>
          </a:pr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292" b="1">
                <a:solidFill>
                  <a:srgbClr val="FFFFFF"/>
                </a:solidFill>
                <a:latin typeface="ＭＳ Ｐゴシック" charset="-128"/>
                <a:sym typeface="ＭＳ Ｐゴシック" charset="-128"/>
              </a:rPr>
              <a:t>とりまとめのポイントⅠ　～相談支援専門員の資質の向上について～</a:t>
            </a:r>
          </a:p>
        </p:txBody>
      </p:sp>
      <p:sp>
        <p:nvSpPr>
          <p:cNvPr id="10" name="テキスト ボックス 9"/>
          <p:cNvSpPr txBox="1"/>
          <p:nvPr/>
        </p:nvSpPr>
        <p:spPr>
          <a:xfrm>
            <a:off x="6024310" y="1595534"/>
            <a:ext cx="3021521"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dirty="0">
                <a:solidFill>
                  <a:prstClr val="black"/>
                </a:solidFill>
                <a:latin typeface="ＭＳ Ｐゴシック"/>
                <a:ea typeface="ＭＳ Ｐゴシック" charset="-128"/>
              </a:rPr>
              <a:t>（人材育成）</a:t>
            </a:r>
            <a:endParaRPr kumimoji="1" lang="ja-JP" altLang="en-US" sz="1451" dirty="0">
              <a:solidFill>
                <a:prstClr val="black"/>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6887164" y="6486985"/>
            <a:ext cx="2057400" cy="365125"/>
          </a:xfrm>
        </p:spPr>
        <p:txBody>
          <a:bodyPr/>
          <a:lstStyle/>
          <a:p>
            <a:pPr>
              <a:defRPr/>
            </a:pPr>
            <a:fld id="{59DCADD6-EAD8-482C-AF59-1BC07AF25A5E}" type="slidenum">
              <a:rPr lang="ja-JP" altLang="en-US" smtClean="0"/>
              <a:pPr>
                <a:defRPr/>
              </a:pPr>
              <a:t>24</a:t>
            </a:fld>
            <a:endParaRPr lang="ja-JP" altLang="en-US" sz="1662" dirty="0">
              <a:solidFill>
                <a:schemeClr val="tx1"/>
              </a:solidFill>
            </a:endParaRPr>
          </a:p>
        </p:txBody>
      </p:sp>
      <p:sp>
        <p:nvSpPr>
          <p:cNvPr id="11"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2302353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正方形/長方形 17"/>
          <p:cNvSpPr>
            <a:spLocks noChangeArrowheads="1"/>
          </p:cNvSpPr>
          <p:nvPr/>
        </p:nvSpPr>
        <p:spPr bwMode="auto">
          <a:xfrm>
            <a:off x="77791" y="798667"/>
            <a:ext cx="9007475" cy="5622680"/>
          </a:xfrm>
          <a:prstGeom prst="rect">
            <a:avLst/>
          </a:prstGeom>
          <a:noFill/>
          <a:ln w="25400">
            <a:solidFill>
              <a:schemeClr val="accent1"/>
            </a:solidFill>
            <a:miter lim="800000"/>
            <a:headEnd/>
            <a:tailEnd/>
          </a:ln>
          <a:extLst>
            <a:ext uri="{909E8E84-426E-40dd-AFC4-6F175D3DCCD1}">
              <a14:hiddenFill xmlns:a14="http://schemas.microsoft.com/office/drawing/2010/main" xmlns="">
                <a:solidFill>
                  <a:srgbClr val="FFFFFF"/>
                </a:solidFill>
              </a14:hiddenFill>
            </a:ext>
          </a:extLst>
        </p:spPr>
        <p:txBody>
          <a:bodyPr lIns="63152" tIns="31577" rIns="63152" bIns="31577"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lnSpc>
                <a:spcPct val="150000"/>
              </a:lnSpc>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①　相談支援の関係機関の機能分担について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基本相談支援を基盤とした計画相談支援、一般的な相談支援、体制整備や社会資源の開発等の役割について、地域の実情に応じて関係機関が十分に機能を果たすことが必要である。そのためには、協議会等が中心となって調整を進めるとともに、市町村職員の深い理解や都道府県を中心に協議会担当者向けの研修会を推進する必要がある。</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市町村は、計画相談支援の対象とならない事例や支援区分認定が難しい事例に対しても積極的かつ真摯に対応することが求められており、この点は相談支援事業者に委託する場合であっても同様であることに留意するべき。</a:t>
            </a: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②　基幹相談支援センターの設置促進等について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基幹相談支援センターの設置促進に向け、市町村において、障害福祉計画の作成等に際して相談支援の提供体制の確保に関する方策を整理し、地域の関係者と十分議論することが重要。仮に基幹相談支援センターの設置に一定期間を要する場合でも、基幹相談支援センターが担うべき役割をどのような形で補完するか市町村において整理する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都道府県においても、障害福祉計画のとりまとめ等の際に、基幹相談支援センターを設置していない市町村に対して相談支援体制の確保に関する取り組みをフォローし、必要に応じて広域調整などの支援を行うべき。</a:t>
            </a: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③　相談窓口の一元化等について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相談支援の関係機関の相談機能の調整にあたって</a:t>
            </a:r>
            <a:r>
              <a:rPr lang="ja-JP" altLang="en-US" sz="1108">
                <a:solidFill>
                  <a:srgbClr val="000000"/>
                </a:solidFill>
                <a:latin typeface="ＭＳ Ｐゴシック" charset="-128"/>
                <a:sym typeface="ＭＳ Ｐゴシック" charset="-128"/>
              </a:rPr>
              <a:t>は、。</a:t>
            </a:r>
            <a:endParaRPr lang="ja-JP" altLang="en-US" sz="1108" dirty="0">
              <a:solidFill>
                <a:srgbClr val="000000"/>
              </a:solidFill>
              <a:latin typeface="ＭＳ Ｐゴシック" charset="-128"/>
              <a:sym typeface="ＭＳ Ｐゴシック" charset="-128"/>
            </a:endParaRPr>
          </a:p>
          <a:p>
            <a:pPr>
              <a:spcBef>
                <a:spcPct val="0"/>
              </a:spcBef>
              <a:buNone/>
            </a:pPr>
            <a:r>
              <a:rPr lang="ja-JP" altLang="en-US" sz="1108" dirty="0">
                <a:solidFill>
                  <a:srgbClr val="000000"/>
                </a:solidFill>
                <a:latin typeface="ＭＳ Ｐゴシック" charset="-128"/>
                <a:sym typeface="ＭＳ Ｐゴシック" charset="-128"/>
              </a:rPr>
              <a:t>　　・</a:t>
            </a:r>
            <a:r>
              <a:rPr lang="ja-JP" altLang="en-US" sz="1108">
                <a:solidFill>
                  <a:srgbClr val="000000"/>
                </a:solidFill>
                <a:latin typeface="ＭＳ Ｐゴシック" charset="-128"/>
                <a:sym typeface="ＭＳ Ｐゴシック" charset="-128"/>
              </a:rPr>
              <a:t>　</a:t>
            </a:r>
            <a:r>
              <a:rPr lang="en-US" altLang="ja-JP" sz="1108">
                <a:solidFill>
                  <a:srgbClr val="000000"/>
                </a:solidFill>
                <a:latin typeface="ＭＳ Ｐゴシック" charset="-128"/>
                <a:sym typeface="ＭＳ Ｐゴシック" charset="-128"/>
              </a:rPr>
              <a:t>こうした取組を進</a:t>
            </a:r>
            <a:r>
              <a:rPr lang="ja-JP" altLang="en-US" sz="1108">
                <a:solidFill>
                  <a:srgbClr val="000000"/>
                </a:solidFill>
                <a:latin typeface="ＭＳ Ｐゴシック" charset="-128"/>
                <a:sym typeface="ＭＳ Ｐゴシック" charset="-128"/>
              </a:rPr>
              <a:t>必要に応じて地域包括支援センター等との連携や相談窓口の一元化なども視野に入れ、地域の相談体制を総合的に考える視点も必要</a:t>
            </a:r>
            <a:r>
              <a:rPr lang="en-US" altLang="ja-JP" sz="1108">
                <a:solidFill>
                  <a:srgbClr val="000000"/>
                </a:solidFill>
                <a:latin typeface="ＭＳ Ｐゴシック" charset="-128"/>
                <a:sym typeface="ＭＳ Ｐゴシック" charset="-128"/>
              </a:rPr>
              <a:t>めるにあたっては</a:t>
            </a:r>
            <a:r>
              <a:rPr lang="en-US" altLang="ja-JP" sz="1108" dirty="0" err="1">
                <a:solidFill>
                  <a:srgbClr val="000000"/>
                </a:solidFill>
                <a:latin typeface="ＭＳ Ｐゴシック" charset="-128"/>
                <a:sym typeface="ＭＳ Ｐゴシック" charset="-128"/>
              </a:rPr>
              <a:t>、すでに一部の地域で先駆的に実施されている取組状況を広く横展開することが有効</a:t>
            </a:r>
            <a:r>
              <a:rPr lang="en-US" altLang="ja-JP" sz="1108" dirty="0">
                <a:solidFill>
                  <a:srgbClr val="000000"/>
                </a:solidFill>
                <a:latin typeface="ＭＳ Ｐゴシック" charset="-128"/>
                <a:sym typeface="ＭＳ Ｐゴシック" charset="-128"/>
              </a:rPr>
              <a:t>。</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err="1">
                <a:solidFill>
                  <a:srgbClr val="000000"/>
                </a:solidFill>
                <a:latin typeface="ＭＳ Ｐゴシック" charset="-128"/>
                <a:sym typeface="ＭＳ Ｐゴシック" charset="-128"/>
              </a:rPr>
              <a:t>総合的な相談窓口は必要</a:t>
            </a:r>
            <a:r>
              <a:rPr lang="ja-JP" altLang="en-US" sz="1108" dirty="0">
                <a:solidFill>
                  <a:srgbClr val="000000"/>
                </a:solidFill>
                <a:latin typeface="ＭＳ Ｐゴシック" charset="-128"/>
                <a:sym typeface="ＭＳ Ｐゴシック" charset="-128"/>
              </a:rPr>
              <a:t>である</a:t>
            </a:r>
            <a:r>
              <a:rPr lang="en-US" altLang="ja-JP" sz="1108" dirty="0">
                <a:solidFill>
                  <a:srgbClr val="000000"/>
                </a:solidFill>
                <a:latin typeface="ＭＳ Ｐゴシック" charset="-128"/>
                <a:sym typeface="ＭＳ Ｐゴシック" charset="-128"/>
              </a:rPr>
              <a:t>が、</a:t>
            </a:r>
            <a:r>
              <a:rPr lang="ja-JP" altLang="en-US" sz="1108" dirty="0">
                <a:solidFill>
                  <a:srgbClr val="000000"/>
                </a:solidFill>
                <a:latin typeface="ＭＳ Ｐゴシック" charset="-128"/>
                <a:sym typeface="ＭＳ Ｐゴシック" charset="-128"/>
              </a:rPr>
              <a:t>一方で</a:t>
            </a:r>
            <a:r>
              <a:rPr lang="en-US" altLang="ja-JP" sz="1108" dirty="0" err="1">
                <a:solidFill>
                  <a:srgbClr val="000000"/>
                </a:solidFill>
                <a:latin typeface="ＭＳ Ｐゴシック" charset="-128"/>
                <a:sym typeface="ＭＳ Ｐゴシック" charset="-128"/>
              </a:rPr>
              <a:t>身近な窓口や専門的な相談機関も</a:t>
            </a:r>
            <a:r>
              <a:rPr lang="ja-JP" altLang="en-US" sz="1108" dirty="0">
                <a:solidFill>
                  <a:srgbClr val="000000"/>
                </a:solidFill>
                <a:latin typeface="ＭＳ Ｐゴシック" charset="-128"/>
                <a:sym typeface="ＭＳ Ｐゴシック" charset="-128"/>
              </a:rPr>
              <a:t>求められている。いずれの場合でも</a:t>
            </a:r>
            <a:r>
              <a:rPr lang="en-US" altLang="ja-JP" sz="1108" dirty="0" err="1">
                <a:solidFill>
                  <a:srgbClr val="000000"/>
                </a:solidFill>
                <a:latin typeface="ＭＳ Ｐゴシック" charset="-128"/>
                <a:sym typeface="ＭＳ Ｐゴシック" charset="-128"/>
              </a:rPr>
              <a:t>ワンストップで適切な関係機関に必ずつながるよう、関係機関間での連携強化を図るなど、各自治体において適した取組を考える</a:t>
            </a:r>
            <a:r>
              <a:rPr lang="ja-JP" altLang="en-US" sz="1108" dirty="0">
                <a:solidFill>
                  <a:srgbClr val="000000"/>
                </a:solidFill>
                <a:latin typeface="ＭＳ Ｐゴシック" charset="-128"/>
                <a:sym typeface="ＭＳ Ｐゴシック" charset="-128"/>
              </a:rPr>
              <a:t>べき</a:t>
            </a:r>
            <a:r>
              <a:rPr lang="en-US" altLang="ja-JP" sz="1108" dirty="0">
                <a:solidFill>
                  <a:srgbClr val="000000"/>
                </a:solidFill>
                <a:latin typeface="ＭＳ Ｐゴシック" charset="-128"/>
                <a:sym typeface="ＭＳ Ｐゴシック" charset="-128"/>
              </a:rPr>
              <a:t>。</a:t>
            </a: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④　計画相談支援におけるモニタリング及び市町村職員の役割について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a:solidFill>
                  <a:srgbClr val="000000"/>
                </a:solidFill>
                <a:latin typeface="ＭＳ Ｐゴシック" charset="-128"/>
                <a:sym typeface="ＭＳ Ｐゴシック" charset="-128"/>
              </a:rPr>
              <a:t>計画相談支援におけるモニタリングは、サービス利用状況の確認のみならず、利用者との一層の信頼関係を醸成し、新たなニーズや状況の変化に応じたニーズを見出し、サービスの再調整に関する助言をするなど、継続的かつ定期的に実施することが重要である。</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a:solidFill>
                  <a:srgbClr val="000000"/>
                </a:solidFill>
                <a:latin typeface="ＭＳ Ｐゴシック" charset="-128"/>
                <a:sym typeface="ＭＳ Ｐゴシック" charset="-128"/>
              </a:rPr>
              <a:t>特に高齢障害者が介護保険サービスへ移行する際には、制度間の隙間が生じないよう相談支援専門員による十分なモニタリングを実施し、その結果を介護支援専門員によるアセスメントにもつなげる</a:t>
            </a:r>
            <a:r>
              <a:rPr lang="ja-JP" altLang="en-US" sz="1108" dirty="0">
                <a:solidFill>
                  <a:srgbClr val="000000"/>
                </a:solidFill>
                <a:latin typeface="ＭＳ Ｐゴシック" charset="-128"/>
                <a:sym typeface="ＭＳ Ｐゴシック" charset="-128"/>
              </a:rPr>
              <a:t>べき</a:t>
            </a:r>
            <a:r>
              <a:rPr lang="en-US" altLang="ja-JP" sz="1108" dirty="0">
                <a:solidFill>
                  <a:srgbClr val="000000"/>
                </a:solidFill>
                <a:latin typeface="ＭＳ Ｐゴシック" charset="-128"/>
                <a:sym typeface="ＭＳ Ｐゴシック" charset="-128"/>
              </a:rPr>
              <a:t>。</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相談支援専門員一人が担当する利用者の数もしくは一月あたりの対応件数について、一定の目安を設定することも相談支援の質の確保にあたっては必要。また、地域相談支援についても、障害者の地域移行を促進する観点から、計画相談支援との連携をより一層有効に進めるべき。</a:t>
            </a: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err="1">
                <a:solidFill>
                  <a:srgbClr val="000000"/>
                </a:solidFill>
                <a:latin typeface="ＭＳ Ｐゴシック" charset="-128"/>
                <a:sym typeface="ＭＳ Ｐゴシック" charset="-128"/>
              </a:rPr>
              <a:t>障害福祉サービス等の支給</a:t>
            </a:r>
            <a:r>
              <a:rPr lang="ja-JP" altLang="en-US" sz="1108" dirty="0">
                <a:solidFill>
                  <a:srgbClr val="000000"/>
                </a:solidFill>
                <a:latin typeface="ＭＳ Ｐゴシック" charset="-128"/>
                <a:sym typeface="ＭＳ Ｐゴシック" charset="-128"/>
              </a:rPr>
              <a:t>決定の内容がサービス等利用計画案と大きく異なる場合には、</a:t>
            </a:r>
            <a:r>
              <a:rPr lang="en-US" altLang="ja-JP" sz="1108" dirty="0" err="1">
                <a:solidFill>
                  <a:srgbClr val="000000"/>
                </a:solidFill>
                <a:latin typeface="ＭＳ Ｐゴシック" charset="-128"/>
                <a:sym typeface="ＭＳ Ｐゴシック" charset="-128"/>
              </a:rPr>
              <a:t>市町村の担当職員や相談支援専門員を中心</a:t>
            </a:r>
            <a:r>
              <a:rPr lang="ja-JP" altLang="en-US" sz="1108" dirty="0">
                <a:solidFill>
                  <a:srgbClr val="000000"/>
                </a:solidFill>
                <a:latin typeface="ＭＳ Ｐゴシック" charset="-128"/>
                <a:sym typeface="ＭＳ Ｐゴシック" charset="-128"/>
              </a:rPr>
              <a:t>として</a:t>
            </a:r>
            <a:r>
              <a:rPr lang="en-US" altLang="ja-JP" sz="1108" dirty="0" err="1">
                <a:solidFill>
                  <a:srgbClr val="000000"/>
                </a:solidFill>
                <a:latin typeface="ＭＳ Ｐゴシック" charset="-128"/>
                <a:sym typeface="ＭＳ Ｐゴシック" charset="-128"/>
              </a:rPr>
              <a:t>地域の関係者間で調整を行う必要がある</a:t>
            </a:r>
            <a:r>
              <a:rPr lang="ja-JP" altLang="en-US" sz="1108" dirty="0" err="1">
                <a:solidFill>
                  <a:srgbClr val="000000"/>
                </a:solidFill>
                <a:latin typeface="ＭＳ Ｐゴシック" charset="-128"/>
                <a:sym typeface="ＭＳ Ｐゴシック" charset="-128"/>
              </a:rPr>
              <a:t>。</a:t>
            </a:r>
            <a:r>
              <a:rPr lang="ja-JP" altLang="en-US" sz="1108" dirty="0">
                <a:solidFill>
                  <a:srgbClr val="000000"/>
                </a:solidFill>
                <a:latin typeface="ＭＳ Ｐゴシック" charset="-128"/>
                <a:sym typeface="ＭＳ Ｐゴシック" charset="-128"/>
              </a:rPr>
              <a:t>そのため、</a:t>
            </a:r>
            <a:r>
              <a:rPr lang="en-US" altLang="ja-JP" sz="1108" dirty="0">
                <a:solidFill>
                  <a:srgbClr val="000000"/>
                </a:solidFill>
                <a:latin typeface="ＭＳ Ｐゴシック" charset="-128"/>
                <a:sym typeface="ＭＳ Ｐゴシック" charset="-128"/>
              </a:rPr>
              <a:t>市町村の担当職員においては、機械的に事務処理を進めることのないよう、相談支援従事者研修などに参加することなどを通じて一定の専門的知見を身につけ、適切かつ積極的な調整を行う</a:t>
            </a:r>
            <a:r>
              <a:rPr lang="ja-JP" altLang="en-US" sz="1108" dirty="0">
                <a:solidFill>
                  <a:srgbClr val="000000"/>
                </a:solidFill>
                <a:latin typeface="ＭＳ Ｐゴシック" charset="-128"/>
                <a:sym typeface="ＭＳ Ｐゴシック" charset="-128"/>
              </a:rPr>
              <a:t>べき</a:t>
            </a:r>
            <a:r>
              <a:rPr lang="en-US" altLang="ja-JP" sz="1108" dirty="0">
                <a:solidFill>
                  <a:srgbClr val="000000"/>
                </a:solidFill>
                <a:latin typeface="ＭＳ Ｐゴシック" charset="-128"/>
                <a:sym typeface="ＭＳ Ｐゴシック" charset="-128"/>
              </a:rPr>
              <a:t>。</a:t>
            </a:r>
          </a:p>
        </p:txBody>
      </p:sp>
      <p:sp>
        <p:nvSpPr>
          <p:cNvPr id="3076" name="角丸四角形 18"/>
          <p:cNvSpPr>
            <a:spLocks noChangeArrowheads="1"/>
          </p:cNvSpPr>
          <p:nvPr/>
        </p:nvSpPr>
        <p:spPr bwMode="auto">
          <a:xfrm>
            <a:off x="39688" y="575902"/>
            <a:ext cx="4418012" cy="232996"/>
          </a:xfrm>
          <a:prstGeom prst="roundRect">
            <a:avLst>
              <a:gd name="adj" fmla="val 16667"/>
            </a:avLst>
          </a:pr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292" b="1">
                <a:solidFill>
                  <a:srgbClr val="FFFFFF"/>
                </a:solidFill>
                <a:latin typeface="ＭＳ Ｐゴシック" charset="-128"/>
                <a:sym typeface="ＭＳ Ｐゴシック" charset="-128"/>
              </a:rPr>
              <a:t>とりまとめのポイントⅡ　～相談支援体制について～</a:t>
            </a:r>
          </a:p>
        </p:txBody>
      </p:sp>
      <p:sp>
        <p:nvSpPr>
          <p:cNvPr id="5" name="テキスト ボックス 4"/>
          <p:cNvSpPr txBox="1"/>
          <p:nvPr/>
        </p:nvSpPr>
        <p:spPr>
          <a:xfrm>
            <a:off x="6024310" y="443009"/>
            <a:ext cx="3021521"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dirty="0">
                <a:solidFill>
                  <a:prstClr val="black"/>
                </a:solidFill>
                <a:latin typeface="ＭＳ Ｐゴシック"/>
                <a:ea typeface="ＭＳ Ｐゴシック" charset="-128"/>
              </a:rPr>
              <a:t>（体制整備）</a:t>
            </a:r>
            <a:endParaRPr kumimoji="1" lang="ja-JP" altLang="en-US" sz="1451" dirty="0">
              <a:solidFill>
                <a:prstClr val="black"/>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6877830" y="6486985"/>
            <a:ext cx="2057400" cy="365125"/>
          </a:xfrm>
        </p:spPr>
        <p:txBody>
          <a:bodyPr/>
          <a:lstStyle/>
          <a:p>
            <a:fld id="{2ADEAB0B-3364-414D-832E-F3CDA843F507}" type="slidenum">
              <a:rPr kumimoji="1" lang="ja-JP" altLang="en-US" smtClean="0"/>
              <a:t>25</a:t>
            </a:fld>
            <a:endParaRPr kumimoji="1" lang="ja-JP" altLang="en-US"/>
          </a:p>
        </p:txBody>
      </p:sp>
      <p:sp>
        <p:nvSpPr>
          <p:cNvPr id="6"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4279511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207784"/>
            <a:ext cx="9118362" cy="44000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844083" fontAlgn="base">
              <a:spcBef>
                <a:spcPct val="0"/>
              </a:spcBef>
              <a:spcAft>
                <a:spcPct val="0"/>
              </a:spcAft>
              <a:defRPr/>
            </a:pPr>
            <a:r>
              <a:rPr kumimoji="1" lang="ja-JP" altLang="en-US" sz="2215" dirty="0">
                <a:solidFill>
                  <a:prstClr val="black"/>
                </a:solidFill>
                <a:latin typeface="ＤＦ特太ゴシック体" panose="020B0509000000000000" pitchFamily="49" charset="-128"/>
                <a:ea typeface="ＤＦ特太ゴシック体" panose="020B0509000000000000" pitchFamily="49" charset="-128"/>
              </a:rPr>
              <a:t>相談支援専門員養成の現状及び課題</a:t>
            </a:r>
          </a:p>
        </p:txBody>
      </p:sp>
      <p:sp>
        <p:nvSpPr>
          <p:cNvPr id="6" name="正方形/長方形 5"/>
          <p:cNvSpPr/>
          <p:nvPr/>
        </p:nvSpPr>
        <p:spPr>
          <a:xfrm>
            <a:off x="83122" y="944058"/>
            <a:ext cx="8905235" cy="459824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32651" indent="-167058" defTabSz="844083" fontAlgn="base">
              <a:spcBef>
                <a:spcPct val="0"/>
              </a:spcBef>
              <a:spcAft>
                <a:spcPct val="0"/>
              </a:spcAft>
              <a:defRPr/>
            </a:pPr>
            <a:r>
              <a:rPr kumimoji="1" lang="ja-JP" altLang="en-US" sz="1200" dirty="0">
                <a:solidFill>
                  <a:prstClr val="black"/>
                </a:solidFill>
                <a:latin typeface="ＭＳ Ｐゴシック"/>
                <a:ea typeface="ＭＳ Ｐゴシック"/>
              </a:rPr>
              <a:t>○　各都道府県による相談支援専門員の養成に関しては、これまで各都道府県の研修の指導者等向けの相談支援従事者指導者養成研修を国において実施してきており、各都道府県による養成研修の質の向上を図ってきた。しかし、各都道府県の研修実施体制に差があり、研修内容の違いが大きくなったり質の差が広がっているという指摘がある。</a:t>
            </a:r>
            <a:endParaRPr kumimoji="1" lang="en-US" altLang="ja-JP" sz="1200" dirty="0">
              <a:solidFill>
                <a:prstClr val="black"/>
              </a:solidFill>
              <a:latin typeface="ＭＳ Ｐゴシック"/>
              <a:ea typeface="ＭＳ Ｐゴシック"/>
            </a:endParaRPr>
          </a:p>
          <a:p>
            <a:pPr marL="332651" indent="-167058" defTabSz="844083" fontAlgn="base">
              <a:spcBef>
                <a:spcPct val="0"/>
              </a:spcBef>
              <a:spcAft>
                <a:spcPct val="0"/>
              </a:spcAft>
              <a:defRPr/>
            </a:pP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また、社会保障審議会障害者部会報告（平成</a:t>
            </a:r>
            <a:r>
              <a:rPr kumimoji="1" lang="en-US" altLang="ja-JP" sz="1200" dirty="0">
                <a:solidFill>
                  <a:prstClr val="black"/>
                </a:solidFill>
                <a:latin typeface="ＭＳ Ｐゴシック"/>
                <a:ea typeface="ＭＳ Ｐゴシック"/>
              </a:rPr>
              <a:t>27</a:t>
            </a:r>
            <a:r>
              <a:rPr kumimoji="1" lang="ja-JP" altLang="en-US" sz="1200" dirty="0">
                <a:solidFill>
                  <a:prstClr val="black"/>
                </a:solidFill>
                <a:latin typeface="ＭＳ Ｐゴシック"/>
                <a:ea typeface="ＭＳ Ｐゴシック"/>
              </a:rPr>
              <a:t>年</a:t>
            </a:r>
            <a:r>
              <a:rPr kumimoji="1" lang="en-US" altLang="ja-JP" sz="1200" dirty="0">
                <a:solidFill>
                  <a:prstClr val="black"/>
                </a:solidFill>
                <a:latin typeface="ＭＳ Ｐゴシック"/>
                <a:ea typeface="ＭＳ Ｐゴシック"/>
              </a:rPr>
              <a:t>12</a:t>
            </a:r>
            <a:r>
              <a:rPr kumimoji="1" lang="ja-JP" altLang="en-US" sz="1200" dirty="0">
                <a:solidFill>
                  <a:prstClr val="black"/>
                </a:solidFill>
                <a:latin typeface="ＭＳ Ｐゴシック"/>
                <a:ea typeface="ＭＳ Ｐゴシック"/>
              </a:rPr>
              <a:t>月）では、相談支援の質を高めることの必要性及び相談支援専門員の養成について以下の指摘がなされた。</a:t>
            </a:r>
            <a:endParaRPr kumimoji="1" lang="en-US" altLang="ja-JP" sz="1200"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相談支援専門員の確保と資質の向上に向け、実地研修の実施を含めた研修制度の見直しを行うべき。</a:t>
            </a:r>
            <a:endParaRPr kumimoji="1" lang="en-US" altLang="ja-JP" sz="1200"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「意思決定支援ガイドライン」を活用した研修を実施するとともに、相談支援専門員等の研修カリキュラムの中にも位置</a:t>
            </a:r>
            <a:endParaRPr kumimoji="1" lang="en-US" altLang="ja-JP" sz="1200"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付けるべき。</a:t>
            </a:r>
            <a:endParaRPr kumimoji="1" lang="en-US" altLang="ja-JP" sz="1015"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指導的役割を担う人材（主任相談支援専門員）の育成を行うとともに、こうした人材の適切な活用を進めるべき。</a:t>
            </a: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さらに、「相談支援の質の向上のための検討会」における議論のとりまとめ（平成</a:t>
            </a:r>
            <a:r>
              <a:rPr kumimoji="1" lang="en-US" altLang="ja-JP" sz="1200" dirty="0">
                <a:solidFill>
                  <a:prstClr val="black"/>
                </a:solidFill>
                <a:latin typeface="ＭＳ Ｐゴシック"/>
                <a:ea typeface="ＭＳ Ｐゴシック"/>
              </a:rPr>
              <a:t>28</a:t>
            </a:r>
            <a:r>
              <a:rPr kumimoji="1" lang="ja-JP" altLang="en-US" sz="1200" dirty="0">
                <a:solidFill>
                  <a:prstClr val="black"/>
                </a:solidFill>
                <a:latin typeface="ＭＳ Ｐゴシック"/>
                <a:ea typeface="ＭＳ Ｐゴシック"/>
              </a:rPr>
              <a:t>年７月）では、人材育成の方策につい</a:t>
            </a: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a:t>
            </a:r>
            <a:r>
              <a:rPr kumimoji="1" lang="ja-JP" altLang="en-US" sz="1200" dirty="0" err="1">
                <a:solidFill>
                  <a:prstClr val="black"/>
                </a:solidFill>
                <a:latin typeface="ＭＳ Ｐゴシック"/>
                <a:ea typeface="ＭＳ Ｐゴシック"/>
              </a:rPr>
              <a:t>て</a:t>
            </a:r>
            <a:r>
              <a:rPr kumimoji="1" lang="ja-JP" altLang="en-US" sz="1200" dirty="0">
                <a:solidFill>
                  <a:prstClr val="black"/>
                </a:solidFill>
                <a:latin typeface="ＭＳ Ｐゴシック"/>
                <a:ea typeface="ＭＳ Ｐゴシック"/>
              </a:rPr>
              <a:t>以下のように提言されている。</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en-US" altLang="ja-JP" sz="1200" dirty="0">
                <a:solidFill>
                  <a:prstClr val="black"/>
                </a:solidFill>
                <a:latin typeface="ＭＳ Ｐゴシック"/>
                <a:ea typeface="ＭＳ Ｐゴシック"/>
              </a:rPr>
              <a:t>  </a:t>
            </a:r>
            <a:r>
              <a:rPr kumimoji="1" lang="ja-JP" altLang="en-US" sz="1200" dirty="0">
                <a:solidFill>
                  <a:prstClr val="black"/>
                </a:solidFill>
                <a:latin typeface="ＭＳ Ｐゴシック"/>
                <a:ea typeface="ＭＳ Ｐゴシック"/>
              </a:rPr>
              <a:t>・　基本相談支援を適切に行える相談支援専門員の育成を基盤とし、計画相談支援（サービス利用支援・継続サービス</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ja-JP" altLang="en-US" sz="1200" dirty="0">
                <a:solidFill>
                  <a:prstClr val="black"/>
                </a:solidFill>
                <a:latin typeface="ＭＳ Ｐゴシック"/>
                <a:ea typeface="ＭＳ Ｐゴシック"/>
              </a:rPr>
              <a:t>　 利用支援）について専門的な知識及びスキルを身につけるための育成を行う。</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ja-JP" altLang="en-US" sz="1200" dirty="0">
                <a:solidFill>
                  <a:prstClr val="black"/>
                </a:solidFill>
                <a:latin typeface="ＭＳ Ｐゴシック"/>
                <a:ea typeface="ＭＳ Ｐゴシック"/>
              </a:rPr>
              <a:t>  ・　より幅広い問題解決能力を要する支援、地域への働きかけを伴う支援等、個々の能力や経験等に応じた段階的な人材育成が図られる仕組み作りを検討する必要がある。</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en-US" altLang="ja-JP" sz="1200" dirty="0">
                <a:solidFill>
                  <a:prstClr val="black"/>
                </a:solidFill>
                <a:latin typeface="ＭＳ Ｐゴシック"/>
                <a:ea typeface="ＭＳ Ｐゴシック"/>
              </a:rPr>
              <a:t>  </a:t>
            </a:r>
            <a:r>
              <a:rPr kumimoji="1" lang="ja-JP" altLang="en-US" sz="1200" dirty="0">
                <a:solidFill>
                  <a:prstClr val="black"/>
                </a:solidFill>
                <a:latin typeface="ＭＳ Ｐゴシック"/>
                <a:ea typeface="ＭＳ Ｐゴシック"/>
              </a:rPr>
              <a:t>・ 　これまで実施されている「初任者研修」及び「現任研修」のカリキュラムの更なる充実に加え、事業所や地域において</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en-US" altLang="ja-JP" sz="1200" dirty="0">
                <a:solidFill>
                  <a:prstClr val="black"/>
                </a:solidFill>
                <a:latin typeface="ＭＳ Ｐゴシック"/>
                <a:ea typeface="ＭＳ Ｐゴシック"/>
              </a:rPr>
              <a:t>     </a:t>
            </a:r>
            <a:r>
              <a:rPr kumimoji="1" lang="ja-JP" altLang="en-US" sz="1200" dirty="0">
                <a:solidFill>
                  <a:prstClr val="black"/>
                </a:solidFill>
                <a:latin typeface="ＭＳ Ｐゴシック"/>
                <a:ea typeface="ＭＳ Ｐゴシック"/>
              </a:rPr>
              <a:t>指導的役割を担う 「主任相談支援専門員」の育成に必要な研修プログラムを新たに設けるとともに、より効果的な人材</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ja-JP" altLang="en-US" sz="1200" dirty="0">
                <a:solidFill>
                  <a:prstClr val="black"/>
                </a:solidFill>
                <a:latin typeface="ＭＳ Ｐゴシック"/>
                <a:ea typeface="ＭＳ Ｐゴシック"/>
              </a:rPr>
              <a:t>　  育成が図られるよう、例えば次期研修までの間に実地研修（ＯＪＴ）を組み込むべきである。</a:t>
            </a:r>
          </a:p>
          <a:p>
            <a:pPr marL="332651" indent="-165593" defTabSz="844083" fontAlgn="base">
              <a:spcBef>
                <a:spcPct val="0"/>
              </a:spcBef>
              <a:spcAft>
                <a:spcPct val="0"/>
              </a:spcAft>
              <a:defRPr/>
            </a:pPr>
            <a:endParaRPr kumimoji="1" lang="ja-JP" altLang="en-US"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上記の指摘等を受け、現在求められる役割に対応できる相談支援専門員を養成していくための現行カリキュラムの見直し及び新たなカリキュラムの創設が必要となっている。</a:t>
            </a:r>
            <a:endParaRPr kumimoji="1" lang="en-US" altLang="ja-JP" sz="1200" dirty="0">
              <a:solidFill>
                <a:prstClr val="black"/>
              </a:solidFill>
              <a:latin typeface="ＭＳ Ｐゴシック"/>
              <a:ea typeface="ＭＳ Ｐゴシック"/>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0" y="639828"/>
            <a:ext cx="9144000"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90711" y="6017104"/>
            <a:ext cx="8902645" cy="49000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32651" indent="-167058" defTabSz="844083" fontAlgn="base">
              <a:spcBef>
                <a:spcPct val="0"/>
              </a:spcBef>
              <a:spcAft>
                <a:spcPct val="0"/>
              </a:spcAft>
              <a:defRPr/>
            </a:pPr>
            <a:r>
              <a:rPr kumimoji="1" lang="ja-JP" altLang="en-US" sz="1292" dirty="0">
                <a:solidFill>
                  <a:prstClr val="black"/>
                </a:solidFill>
                <a:latin typeface="Arial"/>
                <a:ea typeface="ＭＳ Ｐゴシック"/>
              </a:rPr>
              <a:t>○　上記課題に対応すべく、平成</a:t>
            </a:r>
            <a:r>
              <a:rPr kumimoji="1" lang="en-US" altLang="ja-JP" sz="1292" dirty="0">
                <a:solidFill>
                  <a:prstClr val="black"/>
                </a:solidFill>
                <a:latin typeface="Arial"/>
                <a:ea typeface="ＭＳ Ｐゴシック"/>
              </a:rPr>
              <a:t>28</a:t>
            </a:r>
            <a:r>
              <a:rPr kumimoji="1" lang="ja-JP" altLang="en-US" sz="1292" dirty="0">
                <a:solidFill>
                  <a:prstClr val="black"/>
                </a:solidFill>
                <a:latin typeface="Arial"/>
                <a:ea typeface="ＭＳ Ｐゴシック"/>
              </a:rPr>
              <a:t>年～</a:t>
            </a:r>
            <a:r>
              <a:rPr kumimoji="1" lang="en-US" altLang="ja-JP" sz="1292" dirty="0">
                <a:solidFill>
                  <a:prstClr val="black"/>
                </a:solidFill>
                <a:latin typeface="Arial"/>
                <a:ea typeface="ＭＳ Ｐゴシック"/>
              </a:rPr>
              <a:t>29</a:t>
            </a:r>
            <a:r>
              <a:rPr kumimoji="1" lang="ja-JP" altLang="en-US" sz="1292" dirty="0">
                <a:solidFill>
                  <a:prstClr val="black"/>
                </a:solidFill>
                <a:latin typeface="Arial"/>
                <a:ea typeface="ＭＳ Ｐゴシック"/>
              </a:rPr>
              <a:t>年度において厚生労働科学研究により相談支援専門員養成のための研修プログラムの開発について取り組んできたところ。</a:t>
            </a:r>
            <a:endParaRPr kumimoji="1" lang="en-US" altLang="ja-JP" sz="1292" dirty="0">
              <a:solidFill>
                <a:prstClr val="black"/>
              </a:solidFill>
              <a:latin typeface="Arial"/>
              <a:ea typeface="ＭＳ Ｐゴシック"/>
            </a:endParaRPr>
          </a:p>
        </p:txBody>
      </p:sp>
      <p:sp>
        <p:nvSpPr>
          <p:cNvPr id="5" name="下矢印 4"/>
          <p:cNvSpPr/>
          <p:nvPr/>
        </p:nvSpPr>
        <p:spPr>
          <a:xfrm>
            <a:off x="3524769" y="5614141"/>
            <a:ext cx="1969726" cy="26314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844083" fontAlgn="base">
              <a:spcBef>
                <a:spcPct val="0"/>
              </a:spcBef>
              <a:spcAft>
                <a:spcPct val="0"/>
              </a:spcAft>
              <a:defRPr/>
            </a:pPr>
            <a:endParaRPr kumimoji="1" lang="ja-JP" altLang="en-US" sz="1662">
              <a:solidFill>
                <a:prstClr val="white"/>
              </a:solidFill>
              <a:latin typeface="Arial"/>
              <a:ea typeface="ＭＳ Ｐゴシック"/>
            </a:endParaRPr>
          </a:p>
        </p:txBody>
      </p:sp>
      <p:sp>
        <p:nvSpPr>
          <p:cNvPr id="10" name="スライド番号プレースホルダー 9"/>
          <p:cNvSpPr>
            <a:spLocks noGrp="1"/>
          </p:cNvSpPr>
          <p:nvPr>
            <p:ph type="sldNum" sz="quarter" idx="12"/>
          </p:nvPr>
        </p:nvSpPr>
        <p:spPr>
          <a:xfrm>
            <a:off x="6457950" y="6480176"/>
            <a:ext cx="2057400" cy="365125"/>
          </a:xfrm>
        </p:spPr>
        <p:txBody>
          <a:bodyPr/>
          <a:lstStyle/>
          <a:p>
            <a:fld id="{2ADEAB0B-3364-414D-832E-F3CDA843F507}" type="slidenum">
              <a:rPr kumimoji="1" lang="ja-JP" altLang="en-US" smtClean="0"/>
              <a:t>26</a:t>
            </a:fld>
            <a:endParaRPr kumimoji="1" lang="ja-JP" altLang="en-US" dirty="0"/>
          </a:p>
        </p:txBody>
      </p:sp>
      <p:sp>
        <p:nvSpPr>
          <p:cNvPr id="11"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428006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52406"/>
            <a:ext cx="9118362" cy="369831"/>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lvl="0" algn="ctr">
              <a:defRPr/>
            </a:pPr>
            <a:r>
              <a:rPr kumimoji="1" lang="ja-JP" altLang="en-US" sz="2000" b="1" i="0" u="none" strike="noStrike" kern="1200" cap="none" spc="0" normalizeH="0" baseline="0" noProof="0">
                <a:ln>
                  <a:noFill/>
                </a:ln>
                <a:solidFill>
                  <a:prstClr val="black"/>
                </a:solidFill>
                <a:effectLst/>
                <a:uLnTx/>
                <a:uFillTx/>
                <a:latin typeface="ＤＦ特太ゴシック体" panose="020B0509000000000000" pitchFamily="49" charset="-128"/>
                <a:ea typeface="ＤＦ特太ゴシック体" panose="020B0509000000000000" pitchFamily="49" charset="-128"/>
              </a:rPr>
              <a:t>現行研修の都道府県での実施上の課題について①</a:t>
            </a:r>
            <a:endParaRPr kumimoji="1" lang="ja-JP" altLang="en-US" sz="2000" b="1"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endParaRPr>
          </a:p>
        </p:txBody>
      </p:sp>
      <p:sp>
        <p:nvSpPr>
          <p:cNvPr id="9" name="スライド番号プレースホルダー 1"/>
          <p:cNvSpPr>
            <a:spLocks noGrp="1"/>
          </p:cNvSpPr>
          <p:nvPr>
            <p:ph type="sldNum" sz="quarter" idx="12"/>
          </p:nvPr>
        </p:nvSpPr>
        <p:spPr>
          <a:xfrm>
            <a:off x="7058103" y="651822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A1C1E8-9361-4557-9EFC-000E05CD7A25}" type="slidenum">
              <a:rPr kumimoji="1" lang="en-US" altLang="ja-JP" sz="16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p:cNvSpPr/>
          <p:nvPr/>
        </p:nvSpPr>
        <p:spPr>
          <a:xfrm>
            <a:off x="349623" y="616129"/>
            <a:ext cx="8569933" cy="5838465"/>
          </a:xfrm>
          <a:prstGeom prst="rect">
            <a:avLst/>
          </a:prstGeom>
          <a:ln w="15875">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pPr marL="180975" marR="0" lvl="0" indent="-180975" algn="l" defTabSz="914400" rtl="0" eaLnBrk="1" fontAlgn="auto" latinLnBrk="0" hangingPunct="1">
              <a:lnSpc>
                <a:spcPct val="100000"/>
              </a:lnSpc>
              <a:spcBef>
                <a:spcPts val="600"/>
              </a:spcBef>
              <a:spcAft>
                <a:spcPts val="600"/>
              </a:spcAft>
              <a:buClrTx/>
              <a:buSzTx/>
              <a:buFontTx/>
              <a:buNone/>
              <a:tabLst/>
              <a:defRPr/>
            </a:pPr>
            <a:r>
              <a:rPr kumimoji="1" lang="ja-JP" altLang="en-US" sz="1600" b="0" i="0" u="sng" strike="noStrike" kern="1200" cap="none" spc="0" normalizeH="0" baseline="0" noProof="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① カリキュラム上の課題（・改善の要望）</a:t>
            </a:r>
            <a:endParaRPr lang="en-US" altLang="ja-JP" sz="1600" u="sng" dirty="0">
              <a:solidFill>
                <a:prstClr val="black"/>
              </a:solidFill>
              <a:latin typeface="ＤＦ特太ゴシック体" panose="020B0509000000000000" pitchFamily="49" charset="-128"/>
              <a:ea typeface="ＤＦ特太ゴシック体" panose="020B0509000000000000" pitchFamily="49" charset="-128"/>
            </a:endParaRPr>
          </a:p>
          <a:p>
            <a:pPr marL="180000">
              <a:lnSpc>
                <a:spcPts val="2500"/>
              </a:lnSpc>
            </a:pPr>
            <a:r>
              <a:rPr lang="ja-JP" altLang="en-US" sz="1600"/>
              <a:t>・到達目標、研修構造がわかりづらい。</a:t>
            </a:r>
          </a:p>
          <a:p>
            <a:pPr marL="180000">
              <a:lnSpc>
                <a:spcPts val="2500"/>
              </a:lnSpc>
            </a:pPr>
            <a:r>
              <a:rPr lang="ja-JP" altLang="en-US" sz="1600"/>
              <a:t>・講義と演習の連動性が薄い。</a:t>
            </a:r>
          </a:p>
          <a:p>
            <a:pPr marL="180000">
              <a:lnSpc>
                <a:spcPts val="2500"/>
              </a:lnSpc>
            </a:pPr>
            <a:r>
              <a:rPr lang="ja-JP" altLang="en-US" sz="1600"/>
              <a:t>・障害の</a:t>
            </a:r>
            <a:r>
              <a:rPr lang="en-US" altLang="ja-JP" sz="1600"/>
              <a:t>(</a:t>
            </a:r>
            <a:r>
              <a:rPr lang="ja-JP" altLang="en-US" sz="1600"/>
              <a:t>特性</a:t>
            </a:r>
            <a:r>
              <a:rPr lang="en-US" altLang="ja-JP" sz="1600"/>
              <a:t>)</a:t>
            </a:r>
            <a:r>
              <a:rPr lang="ja-JP" altLang="en-US" sz="1600"/>
              <a:t>理解について取り扱う時間が少ない。</a:t>
            </a:r>
          </a:p>
          <a:p>
            <a:pPr marL="180000">
              <a:lnSpc>
                <a:spcPts val="2500"/>
              </a:lnSpc>
            </a:pPr>
            <a:r>
              <a:rPr lang="ja-JP" altLang="en-US" sz="1600"/>
              <a:t>・法制度について取り扱う時間が少ない。</a:t>
            </a:r>
          </a:p>
          <a:p>
            <a:pPr marL="180000">
              <a:lnSpc>
                <a:spcPts val="2500"/>
              </a:lnSpc>
            </a:pPr>
            <a:r>
              <a:rPr lang="ja-JP" altLang="en-US" sz="1600"/>
              <a:t>・類似の講演の連続となってしまうケースが散見される。</a:t>
            </a:r>
          </a:p>
          <a:p>
            <a:pPr marL="180000">
              <a:lnSpc>
                <a:spcPts val="2500"/>
              </a:lnSpc>
            </a:pPr>
            <a:r>
              <a:rPr lang="ja-JP" altLang="en-US" sz="1600"/>
              <a:t>・本人中心支援や意思決定支援などを演習で丁寧に扱うべき</a:t>
            </a:r>
            <a:r>
              <a:rPr lang="en-US" altLang="ja-JP" sz="1600"/>
              <a:t>(</a:t>
            </a:r>
            <a:r>
              <a:rPr lang="ja-JP" altLang="en-US" sz="1600"/>
              <a:t>時間が足りない</a:t>
            </a:r>
            <a:r>
              <a:rPr lang="en-US" altLang="ja-JP" sz="1600"/>
              <a:t>)</a:t>
            </a:r>
            <a:r>
              <a:rPr lang="ja-JP" altLang="en-US" sz="1600"/>
              <a:t>。</a:t>
            </a:r>
          </a:p>
          <a:p>
            <a:pPr marL="180000">
              <a:lnSpc>
                <a:spcPts val="2500"/>
              </a:lnSpc>
            </a:pPr>
            <a:r>
              <a:rPr lang="ja-JP" altLang="en-US" sz="1600"/>
              <a:t>・「地域づくり」の内容が協議会に特化することに違和感がある。</a:t>
            </a:r>
          </a:p>
          <a:p>
            <a:pPr marL="180000">
              <a:lnSpc>
                <a:spcPts val="2500"/>
              </a:lnSpc>
            </a:pPr>
            <a:r>
              <a:rPr lang="ja-JP" altLang="en-US" sz="1600"/>
              <a:t>・基本相談に触れる時間的余裕がない。</a:t>
            </a:r>
          </a:p>
          <a:p>
            <a:pPr marL="180000">
              <a:lnSpc>
                <a:spcPts val="2500"/>
              </a:lnSpc>
            </a:pPr>
            <a:r>
              <a:rPr lang="ja-JP" altLang="en-US" sz="1600"/>
              <a:t>・関係性の構築や相談面接技術について触れる時間的余裕がない。</a:t>
            </a:r>
          </a:p>
          <a:p>
            <a:pPr marL="180000">
              <a:lnSpc>
                <a:spcPts val="2500"/>
              </a:lnSpc>
            </a:pPr>
            <a:r>
              <a:rPr lang="ja-JP" altLang="en-US" sz="1600"/>
              <a:t>・ケアマネジメントプロセス全体を丁寧に扱う時間的余裕がない。</a:t>
            </a:r>
          </a:p>
          <a:p>
            <a:pPr marL="180000">
              <a:lnSpc>
                <a:spcPts val="2500"/>
              </a:lnSpc>
            </a:pPr>
            <a:r>
              <a:rPr lang="ja-JP" altLang="en-US" sz="1600"/>
              <a:t>・モニタリングについても演習等で取り扱うべきだが時間的・技術的に困難である。</a:t>
            </a:r>
          </a:p>
          <a:p>
            <a:pPr marL="180000">
              <a:lnSpc>
                <a:spcPts val="2500"/>
              </a:lnSpc>
            </a:pPr>
            <a:r>
              <a:rPr lang="ja-JP" altLang="en-US" sz="1600"/>
              <a:t>・演習で用いるケアマネジメントツールの見直しが必要。</a:t>
            </a:r>
          </a:p>
          <a:p>
            <a:pPr marL="180000">
              <a:lnSpc>
                <a:spcPts val="2500"/>
              </a:lnSpc>
            </a:pPr>
            <a:r>
              <a:rPr lang="ja-JP" altLang="en-US" sz="1600"/>
              <a:t>・モデル事例の選定・作成方法を見直し、都道府県間のばらつきを低減すべき。</a:t>
            </a:r>
          </a:p>
          <a:p>
            <a:pPr marL="180000">
              <a:lnSpc>
                <a:spcPts val="2500"/>
              </a:lnSpc>
            </a:pPr>
            <a:r>
              <a:rPr lang="ja-JP" altLang="en-US" sz="1600"/>
              <a:t>・提出課題の選定等に明確な指針を示すべき。</a:t>
            </a:r>
          </a:p>
          <a:p>
            <a:pPr marL="180000">
              <a:lnSpc>
                <a:spcPts val="2500"/>
              </a:lnSpc>
            </a:pPr>
            <a:r>
              <a:rPr lang="ja-JP" altLang="en-US" sz="1600"/>
              <a:t>・提出課題の程度の差が激しく、グループ演習での使用に耐えないものもある。</a:t>
            </a:r>
          </a:p>
          <a:p>
            <a:pPr marL="180000">
              <a:lnSpc>
                <a:spcPts val="600"/>
              </a:lnSpc>
            </a:pPr>
            <a:endParaRPr lang="ja-JP" altLang="en-US" sz="1600"/>
          </a:p>
          <a:p>
            <a:pPr marL="180000" algn="r">
              <a:lnSpc>
                <a:spcPts val="2500"/>
              </a:lnSpc>
            </a:pPr>
            <a:r>
              <a:rPr lang="ja-JP" altLang="en-US" sz="1600"/>
              <a:t>（</a:t>
            </a:r>
            <a:r>
              <a:rPr lang="en-US" altLang="ja-JP" sz="1600"/>
              <a:t>H28 </a:t>
            </a:r>
            <a:r>
              <a:rPr lang="ja-JP" altLang="en-US" sz="1600"/>
              <a:t>厚生労働科学研究 </a:t>
            </a:r>
            <a:r>
              <a:rPr lang="en-US" altLang="ja-JP" sz="1600"/>
              <a:t>H28-</a:t>
            </a:r>
            <a:r>
              <a:rPr lang="ja-JP" altLang="en-US" sz="1600"/>
              <a:t>身体・知的</a:t>
            </a:r>
            <a:r>
              <a:rPr lang="en-US" altLang="ja-JP" sz="1600"/>
              <a:t>-</a:t>
            </a:r>
            <a:r>
              <a:rPr lang="ja-JP" altLang="en-US" sz="1600"/>
              <a:t>一般</a:t>
            </a:r>
            <a:r>
              <a:rPr lang="en-US" altLang="ja-JP" sz="1600"/>
              <a:t>004 </a:t>
            </a:r>
            <a:r>
              <a:rPr lang="ja-JP" altLang="en-US" sz="1600"/>
              <a:t>報告書</a:t>
            </a:r>
            <a:r>
              <a:rPr lang="en-US" altLang="ja-JP" sz="1600"/>
              <a:t>, p62-63</a:t>
            </a:r>
            <a:r>
              <a:rPr lang="ja-JP" altLang="en-US" sz="1600"/>
              <a:t>）</a:t>
            </a:r>
          </a:p>
        </p:txBody>
      </p:sp>
      <p:sp>
        <p:nvSpPr>
          <p:cNvPr id="12" name="テキスト ボックス 11"/>
          <p:cNvSpPr txBox="1"/>
          <p:nvPr/>
        </p:nvSpPr>
        <p:spPr>
          <a:xfrm>
            <a:off x="6586334" y="6503655"/>
            <a:ext cx="1962151" cy="276999"/>
          </a:xfrm>
          <a:prstGeom prst="rect">
            <a:avLst/>
          </a:prstGeom>
          <a:noFill/>
        </p:spPr>
        <p:txBody>
          <a:bodyPr wrap="square" rtlCol="0">
            <a:spAutoFit/>
          </a:bodyPr>
          <a:lstStyle/>
          <a:p>
            <a:pPr algn="r"/>
            <a:r>
              <a:rPr kumimoji="1" lang="ja-JP" altLang="en-US" sz="1200"/>
              <a:t>報告書をもとに藤川作成</a:t>
            </a:r>
          </a:p>
        </p:txBody>
      </p:sp>
      <p:sp>
        <p:nvSpPr>
          <p:cNvPr id="6"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1903467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8546" y="152406"/>
            <a:ext cx="9118362" cy="369831"/>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lvl="0" algn="ctr">
              <a:defRPr/>
            </a:pPr>
            <a:r>
              <a:rPr kumimoji="1" lang="ja-JP" altLang="en-US" sz="2000" b="1" i="0" u="none" strike="noStrike" kern="1200" cap="none" spc="0" normalizeH="0" baseline="0" noProof="0">
                <a:ln>
                  <a:noFill/>
                </a:ln>
                <a:solidFill>
                  <a:prstClr val="black"/>
                </a:solidFill>
                <a:effectLst/>
                <a:uLnTx/>
                <a:uFillTx/>
                <a:latin typeface="ＤＦ特太ゴシック体" panose="020B0509000000000000" pitchFamily="49" charset="-128"/>
                <a:ea typeface="ＤＦ特太ゴシック体" panose="020B0509000000000000" pitchFamily="49" charset="-128"/>
              </a:rPr>
              <a:t>現行研修の都道府県での実施上の課題について②</a:t>
            </a:r>
            <a:endParaRPr kumimoji="1" lang="ja-JP" altLang="en-US" sz="2000" b="1"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endParaRPr>
          </a:p>
        </p:txBody>
      </p:sp>
      <p:sp>
        <p:nvSpPr>
          <p:cNvPr id="9" name="スライド番号プレースホルダー 1"/>
          <p:cNvSpPr>
            <a:spLocks noGrp="1"/>
          </p:cNvSpPr>
          <p:nvPr>
            <p:ph type="sldNum" sz="quarter" idx="12"/>
          </p:nvPr>
        </p:nvSpPr>
        <p:spPr>
          <a:xfrm>
            <a:off x="6948264" y="651822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A1C1E8-9361-4557-9EFC-000E05CD7A25}" type="slidenum">
              <a:rPr kumimoji="1" lang="en-US" altLang="ja-JP" sz="16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p:cNvSpPr/>
          <p:nvPr/>
        </p:nvSpPr>
        <p:spPr>
          <a:xfrm>
            <a:off x="349623" y="597159"/>
            <a:ext cx="8569933" cy="5857429"/>
          </a:xfrm>
          <a:prstGeom prst="rect">
            <a:avLst/>
          </a:prstGeom>
          <a:ln w="15875">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pPr marL="180975" marR="0" lvl="0" indent="-180975" algn="l" defTabSz="914400" rtl="0" eaLnBrk="1" fontAlgn="auto" latinLnBrk="0" hangingPunct="1">
              <a:lnSpc>
                <a:spcPct val="100000"/>
              </a:lnSpc>
              <a:spcBef>
                <a:spcPts val="600"/>
              </a:spcBef>
              <a:spcAft>
                <a:spcPts val="600"/>
              </a:spcAft>
              <a:buClrTx/>
              <a:buSzTx/>
              <a:buFontTx/>
              <a:buNone/>
              <a:tabLst/>
              <a:defRPr/>
            </a:pPr>
            <a:r>
              <a:rPr kumimoji="1" lang="ja-JP" altLang="en-US" sz="1600" b="0" i="0" u="sng" strike="noStrike" kern="1200" cap="none" spc="0" normalizeH="0" baseline="0" noProof="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② 研修実施・運営上の課題</a:t>
            </a:r>
            <a:endParaRPr lang="en-US" altLang="ja-JP" sz="1600" u="sng" dirty="0">
              <a:solidFill>
                <a:prstClr val="black"/>
              </a:solidFill>
              <a:latin typeface="ＤＦ特太ゴシック体" panose="020B0509000000000000" pitchFamily="49" charset="-128"/>
              <a:ea typeface="ＤＦ特太ゴシック体" panose="020B0509000000000000" pitchFamily="49" charset="-128"/>
            </a:endParaRPr>
          </a:p>
          <a:p>
            <a:pPr marL="180000">
              <a:lnSpc>
                <a:spcPts val="2500"/>
              </a:lnSpc>
            </a:pPr>
            <a:r>
              <a:rPr lang="ja-JP" altLang="en-US" sz="1600"/>
              <a:t>・都道府県間での実施内容の違いがある。</a:t>
            </a:r>
          </a:p>
          <a:p>
            <a:pPr marL="180000">
              <a:lnSpc>
                <a:spcPts val="2500"/>
              </a:lnSpc>
            </a:pPr>
            <a:r>
              <a:rPr lang="ja-JP" altLang="en-US" sz="1600"/>
              <a:t>・独自に研修日程・内容を追加している場合がある。</a:t>
            </a:r>
          </a:p>
          <a:p>
            <a:pPr marL="180000">
              <a:lnSpc>
                <a:spcPts val="2500"/>
              </a:lnSpc>
            </a:pPr>
            <a:r>
              <a:rPr lang="ja-JP" altLang="en-US" sz="1600"/>
              <a:t>　</a:t>
            </a:r>
            <a:r>
              <a:rPr lang="en-US" altLang="ja-JP" sz="1600"/>
              <a:t>¶</a:t>
            </a:r>
            <a:r>
              <a:rPr lang="ja-JP" altLang="en-US" sz="1600"/>
              <a:t>一概に否定されるものではない。</a:t>
            </a:r>
          </a:p>
          <a:p>
            <a:pPr marL="180000">
              <a:lnSpc>
                <a:spcPts val="2500"/>
              </a:lnSpc>
            </a:pPr>
            <a:r>
              <a:rPr lang="ja-JP" altLang="en-US" sz="1600"/>
              <a:t>・受講しても実務に就かない者が多い。</a:t>
            </a:r>
          </a:p>
          <a:p>
            <a:pPr marL="180000">
              <a:lnSpc>
                <a:spcPts val="2500"/>
              </a:lnSpc>
            </a:pPr>
            <a:r>
              <a:rPr lang="ja-JP" altLang="en-US" sz="1600"/>
              <a:t>・受講の動機付けが低い者が多い。</a:t>
            </a:r>
          </a:p>
          <a:p>
            <a:pPr marL="180000">
              <a:lnSpc>
                <a:spcPts val="2500"/>
              </a:lnSpc>
            </a:pPr>
            <a:r>
              <a:rPr lang="ja-JP" altLang="en-US" sz="1600"/>
              <a:t>　　例：「自分は受けても受けなくてもよいが、人に言われたから受講した」等</a:t>
            </a:r>
          </a:p>
          <a:p>
            <a:pPr marL="180000">
              <a:lnSpc>
                <a:spcPts val="2500"/>
              </a:lnSpc>
            </a:pPr>
            <a:r>
              <a:rPr lang="ja-JP" altLang="en-US" sz="1600"/>
              <a:t>・受講態度が悪い者が多い。</a:t>
            </a:r>
          </a:p>
          <a:p>
            <a:pPr marL="180000">
              <a:lnSpc>
                <a:spcPts val="2500"/>
              </a:lnSpc>
            </a:pPr>
            <a:r>
              <a:rPr lang="ja-JP" altLang="en-US" sz="1600"/>
              <a:t>・演習の実施形態やグループワークの際の１グループあたりの受講生数、講師の</a:t>
            </a:r>
            <a:endParaRPr lang="en-US" altLang="ja-JP" sz="1600"/>
          </a:p>
          <a:p>
            <a:pPr marL="180000">
              <a:lnSpc>
                <a:spcPts val="2500"/>
              </a:lnSpc>
            </a:pPr>
            <a:r>
              <a:rPr lang="ja-JP" altLang="en-US" sz="1600"/>
              <a:t>　数等に差がある。</a:t>
            </a:r>
          </a:p>
          <a:p>
            <a:pPr marL="180000">
              <a:lnSpc>
                <a:spcPts val="2500"/>
              </a:lnSpc>
            </a:pPr>
            <a:r>
              <a:rPr lang="ja-JP" altLang="en-US" sz="1600"/>
              <a:t>・演習講師の間の質の差がある。</a:t>
            </a:r>
          </a:p>
          <a:p>
            <a:pPr marL="180000">
              <a:lnSpc>
                <a:spcPts val="2500"/>
              </a:lnSpc>
            </a:pPr>
            <a:r>
              <a:rPr lang="ja-JP" altLang="en-US" sz="1600"/>
              <a:t>・講師の動機付けが低い者がいる。</a:t>
            </a:r>
          </a:p>
          <a:p>
            <a:pPr marL="180000">
              <a:lnSpc>
                <a:spcPts val="2500"/>
              </a:lnSpc>
            </a:pPr>
            <a:r>
              <a:rPr lang="ja-JP" altLang="en-US" sz="1600"/>
              <a:t>・特定の人に研修企画立案の負担がかかる場合がある</a:t>
            </a:r>
            <a:r>
              <a:rPr lang="ja-JP" altLang="en-US" sz="1400"/>
              <a:t>（地元自治体の理解が得られない）</a:t>
            </a:r>
            <a:r>
              <a:rPr lang="ja-JP" altLang="en-US" sz="1600"/>
              <a:t>。</a:t>
            </a:r>
          </a:p>
          <a:p>
            <a:pPr marL="180000">
              <a:lnSpc>
                <a:spcPts val="2500"/>
              </a:lnSpc>
            </a:pPr>
            <a:r>
              <a:rPr lang="ja-JP" altLang="en-US" sz="1600"/>
              <a:t>・講師の人数確保が困難。</a:t>
            </a:r>
          </a:p>
          <a:p>
            <a:pPr marL="180000">
              <a:lnSpc>
                <a:spcPts val="2500"/>
              </a:lnSpc>
            </a:pPr>
            <a:r>
              <a:rPr lang="ja-JP" altLang="en-US" sz="1600"/>
              <a:t>・講師の選定基準が不明確。</a:t>
            </a:r>
          </a:p>
          <a:p>
            <a:pPr marL="180000">
              <a:lnSpc>
                <a:spcPts val="2500"/>
              </a:lnSpc>
            </a:pPr>
            <a:r>
              <a:rPr lang="ja-JP" altLang="en-US" sz="1600"/>
              <a:t>・受講人数が多い都道府県では講師や財政上の負担が大きい。</a:t>
            </a:r>
          </a:p>
          <a:p>
            <a:pPr marL="180000">
              <a:lnSpc>
                <a:spcPts val="2500"/>
              </a:lnSpc>
            </a:pPr>
            <a:r>
              <a:rPr lang="ja-JP" altLang="en-US" sz="1600"/>
              <a:t>・島嶼部がある、広面積で移動に困難があるなど開催に配慮を必要とする場合がある。</a:t>
            </a:r>
            <a:endParaRPr lang="en-US" altLang="ja-JP" sz="1600"/>
          </a:p>
          <a:p>
            <a:pPr marL="180000">
              <a:lnSpc>
                <a:spcPts val="2500"/>
              </a:lnSpc>
            </a:pPr>
            <a:r>
              <a:rPr lang="ja-JP" altLang="en-US" sz="1600"/>
              <a:t>　　　　　　　　　　（</a:t>
            </a:r>
            <a:r>
              <a:rPr lang="en-US" altLang="ja-JP" sz="1600"/>
              <a:t>H28 </a:t>
            </a:r>
            <a:r>
              <a:rPr lang="ja-JP" altLang="en-US" sz="1600"/>
              <a:t>厚生労働科学研究 </a:t>
            </a:r>
            <a:r>
              <a:rPr lang="en-US" altLang="ja-JP" sz="1600"/>
              <a:t>H28-</a:t>
            </a:r>
            <a:r>
              <a:rPr lang="ja-JP" altLang="en-US" sz="1600"/>
              <a:t>身体・知的</a:t>
            </a:r>
            <a:r>
              <a:rPr lang="en-US" altLang="ja-JP" sz="1600"/>
              <a:t>-</a:t>
            </a:r>
            <a:r>
              <a:rPr lang="ja-JP" altLang="en-US" sz="1600"/>
              <a:t>一般</a:t>
            </a:r>
            <a:r>
              <a:rPr lang="en-US" altLang="ja-JP" sz="1600"/>
              <a:t>004 </a:t>
            </a:r>
            <a:r>
              <a:rPr lang="ja-JP" altLang="en-US" sz="1600"/>
              <a:t>報告書</a:t>
            </a:r>
            <a:r>
              <a:rPr lang="en-US" altLang="ja-JP" sz="1600"/>
              <a:t>, p63-64</a:t>
            </a:r>
            <a:r>
              <a:rPr lang="ja-JP" altLang="en-US" sz="1600"/>
              <a:t>）</a:t>
            </a:r>
          </a:p>
        </p:txBody>
      </p:sp>
      <p:sp>
        <p:nvSpPr>
          <p:cNvPr id="12" name="テキスト ボックス 11"/>
          <p:cNvSpPr txBox="1"/>
          <p:nvPr/>
        </p:nvSpPr>
        <p:spPr>
          <a:xfrm>
            <a:off x="6586334" y="6503655"/>
            <a:ext cx="1962151" cy="276999"/>
          </a:xfrm>
          <a:prstGeom prst="rect">
            <a:avLst/>
          </a:prstGeom>
          <a:noFill/>
        </p:spPr>
        <p:txBody>
          <a:bodyPr wrap="square" rtlCol="0">
            <a:spAutoFit/>
          </a:bodyPr>
          <a:lstStyle/>
          <a:p>
            <a:pPr algn="r"/>
            <a:r>
              <a:rPr kumimoji="1" lang="ja-JP" altLang="en-US" sz="1200"/>
              <a:t>報告書をもとに藤川作成</a:t>
            </a:r>
          </a:p>
        </p:txBody>
      </p:sp>
      <p:sp>
        <p:nvSpPr>
          <p:cNvPr id="6"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3289151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717984" y="3878901"/>
            <a:ext cx="7469148" cy="2715331"/>
          </a:xfrm>
        </p:spPr>
        <p:txBody>
          <a:bodyPr>
            <a:normAutofit/>
          </a:bodyPr>
          <a:lstStyle/>
          <a:p>
            <a:pPr marL="0" indent="0">
              <a:buNone/>
              <a:defRPr/>
            </a:pPr>
            <a:endParaRPr lang="en-US" altLang="ja-JP" sz="1339" dirty="0">
              <a:solidFill>
                <a:prstClr val="black"/>
              </a:solidFill>
              <a:latin typeface="ＭＳ Ｐゴシック" panose="020B0600070205080204" pitchFamily="50" charset="-128"/>
            </a:endParaRPr>
          </a:p>
          <a:p>
            <a:pPr eaLnBrk="1" hangingPunct="1">
              <a:buFontTx/>
              <a:buNone/>
            </a:pPr>
            <a:endParaRPr lang="en-US" altLang="ja-JP" sz="1339" dirty="0">
              <a:latin typeface="+mn-ea"/>
            </a:endParaRPr>
          </a:p>
          <a:p>
            <a:pPr>
              <a:buNone/>
            </a:pPr>
            <a:endParaRPr lang="en-US" altLang="ja-JP" sz="1339" dirty="0">
              <a:latin typeface="+mn-ea"/>
            </a:endParaRPr>
          </a:p>
          <a:p>
            <a:pPr>
              <a:buNone/>
            </a:pPr>
            <a:endParaRPr lang="en-US" altLang="ja-JP" sz="1338" dirty="0">
              <a:latin typeface="+mn-ea"/>
            </a:endParaRPr>
          </a:p>
        </p:txBody>
      </p:sp>
      <p:sp>
        <p:nvSpPr>
          <p:cNvPr id="2" name="正方形/長方形 1"/>
          <p:cNvSpPr/>
          <p:nvPr/>
        </p:nvSpPr>
        <p:spPr>
          <a:xfrm>
            <a:off x="0" y="279935"/>
            <a:ext cx="9143999" cy="369332"/>
          </a:xfrm>
          <a:prstGeom prst="rect">
            <a:avLst/>
          </a:prstGeom>
        </p:spPr>
        <p:txBody>
          <a:bodyPr wrap="square">
            <a:spAutoFit/>
          </a:bodyPr>
          <a:lstStyle/>
          <a:p>
            <a:pPr algn="ctr" defTabSz="844083" fontAlgn="base">
              <a:spcBef>
                <a:spcPct val="0"/>
              </a:spcBef>
              <a:spcAft>
                <a:spcPct val="0"/>
              </a:spcAft>
              <a:defRPr/>
            </a:pPr>
            <a:r>
              <a:rPr kumimoji="1" lang="ja-JP" altLang="en-US" b="1" dirty="0">
                <a:solidFill>
                  <a:prstClr val="black"/>
                </a:solidFill>
                <a:latin typeface="ＤＨＰ特太ゴシック体" panose="020B0500000000000000" pitchFamily="50" charset="-128"/>
                <a:ea typeface="ＤＨＰ特太ゴシック体" panose="020B0500000000000000" pitchFamily="50" charset="-128"/>
              </a:rPr>
              <a:t>相談支援専門員研修制度の見直しに関するこれまでの経緯</a:t>
            </a:r>
            <a:endParaRPr kumimoji="1" lang="ja-JP" altLang="ja-JP" dirty="0">
              <a:solidFill>
                <a:prstClr val="black"/>
              </a:solidFill>
              <a:latin typeface="ＤＨＰ特太ゴシック体" panose="020B0500000000000000" pitchFamily="50" charset="-128"/>
              <a:ea typeface="ＤＨＰ特太ゴシック体" panose="020B05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831568495"/>
              </p:ext>
            </p:extLst>
          </p:nvPr>
        </p:nvGraphicFramePr>
        <p:xfrm>
          <a:off x="401217" y="748504"/>
          <a:ext cx="8500187" cy="5446540"/>
        </p:xfrm>
        <a:graphic>
          <a:graphicData uri="http://schemas.openxmlformats.org/drawingml/2006/table">
            <a:tbl>
              <a:tblPr firstRow="1" bandRow="1">
                <a:tableStyleId>{5C22544A-7EE6-4342-B048-85BDC9FD1C3A}</a:tableStyleId>
              </a:tblPr>
              <a:tblGrid>
                <a:gridCol w="1950097">
                  <a:extLst>
                    <a:ext uri="{9D8B030D-6E8A-4147-A177-3AD203B41FA5}">
                      <a16:colId xmlns:a16="http://schemas.microsoft.com/office/drawing/2014/main" val="1239611083"/>
                    </a:ext>
                  </a:extLst>
                </a:gridCol>
                <a:gridCol w="6550090">
                  <a:extLst>
                    <a:ext uri="{9D8B030D-6E8A-4147-A177-3AD203B41FA5}">
                      <a16:colId xmlns:a16="http://schemas.microsoft.com/office/drawing/2014/main" val="371674387"/>
                    </a:ext>
                  </a:extLst>
                </a:gridCol>
              </a:tblGrid>
              <a:tr h="342314">
                <a:tc>
                  <a:txBody>
                    <a:bodyPr/>
                    <a:lstStyle/>
                    <a:p>
                      <a:pPr algn="ctr"/>
                      <a:r>
                        <a:rPr kumimoji="1" lang="ja-JP" altLang="en-US" sz="1700" dirty="0">
                          <a:solidFill>
                            <a:schemeClr val="tx1"/>
                          </a:solidFill>
                        </a:rPr>
                        <a:t>時期</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700" dirty="0">
                          <a:solidFill>
                            <a:schemeClr val="tx1"/>
                          </a:solidFill>
                        </a:rPr>
                        <a:t>内容</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81515121"/>
                  </a:ext>
                </a:extLst>
              </a:tr>
              <a:tr h="3822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dirty="0">
                          <a:solidFill>
                            <a:schemeClr val="tx1"/>
                          </a:solidFill>
                          <a:latin typeface="+mj-ea"/>
                          <a:ea typeface="+mj-ea"/>
                        </a:rPr>
                        <a:t>27</a:t>
                      </a:r>
                      <a:r>
                        <a:rPr lang="ja-JP" altLang="en-US" sz="1500" dirty="0">
                          <a:solidFill>
                            <a:schemeClr val="tx1"/>
                          </a:solidFill>
                          <a:latin typeface="+mj-ea"/>
                          <a:ea typeface="+mj-ea"/>
                        </a:rPr>
                        <a:t>年</a:t>
                      </a:r>
                      <a:r>
                        <a:rPr lang="en-US" altLang="ja-JP" sz="1500" dirty="0">
                          <a:solidFill>
                            <a:schemeClr val="tx1"/>
                          </a:solidFill>
                          <a:latin typeface="+mj-ea"/>
                          <a:ea typeface="+mj-ea"/>
                        </a:rPr>
                        <a:t>12</a:t>
                      </a:r>
                      <a:r>
                        <a:rPr lang="ja-JP" altLang="en-US" sz="1500" dirty="0">
                          <a:solidFill>
                            <a:schemeClr val="tx1"/>
                          </a:solidFill>
                          <a:latin typeface="+mj-ea"/>
                          <a:ea typeface="+mj-ea"/>
                        </a:rPr>
                        <a:t>月</a:t>
                      </a:r>
                      <a:r>
                        <a:rPr lang="en-US" altLang="ja-JP" sz="1500" dirty="0">
                          <a:solidFill>
                            <a:schemeClr val="tx1"/>
                          </a:solidFill>
                          <a:latin typeface="+mj-ea"/>
                          <a:ea typeface="+mj-ea"/>
                        </a:rPr>
                        <a:t>14</a:t>
                      </a:r>
                      <a:r>
                        <a:rPr lang="ja-JP" altLang="en-US" sz="1500" dirty="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　社会保障審議会障害者部会報告書において、相談支援の質を高めることの必要性及び相談支援員の養成のための研修制度の見直し等の指摘</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030019"/>
                  </a:ext>
                </a:extLst>
              </a:tr>
              <a:tr h="759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dirty="0">
                          <a:solidFill>
                            <a:schemeClr val="tx1"/>
                          </a:solidFill>
                          <a:latin typeface="+mj-ea"/>
                          <a:ea typeface="+mj-ea"/>
                        </a:rPr>
                        <a:t>28</a:t>
                      </a:r>
                      <a:r>
                        <a:rPr lang="ja-JP" altLang="en-US" sz="1500" dirty="0">
                          <a:solidFill>
                            <a:schemeClr val="tx1"/>
                          </a:solidFill>
                          <a:latin typeface="+mj-ea"/>
                          <a:ea typeface="+mj-ea"/>
                        </a:rPr>
                        <a:t>年７月</a:t>
                      </a:r>
                      <a:r>
                        <a:rPr lang="en-US" altLang="ja-JP" sz="1500" dirty="0">
                          <a:solidFill>
                            <a:schemeClr val="tx1"/>
                          </a:solidFill>
                          <a:latin typeface="+mj-ea"/>
                          <a:ea typeface="+mj-ea"/>
                        </a:rPr>
                        <a:t>19</a:t>
                      </a:r>
                      <a:r>
                        <a:rPr lang="ja-JP" altLang="en-US" sz="1500" dirty="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　「相談支援の質の向上に向けた検討会」における議論のとりまとめにおいて、計画相談支援について専門的な知識及びスキルを身につけるための育成を行う等の提言</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588929"/>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latin typeface="+mj-ea"/>
                          <a:ea typeface="+mj-ea"/>
                        </a:rPr>
                        <a:t>平成</a:t>
                      </a:r>
                      <a:r>
                        <a:rPr kumimoji="1" lang="en-US" altLang="ja-JP" sz="1500" dirty="0">
                          <a:solidFill>
                            <a:schemeClr val="tx1"/>
                          </a:solidFill>
                          <a:latin typeface="+mj-ea"/>
                          <a:ea typeface="+mj-ea"/>
                        </a:rPr>
                        <a:t>28</a:t>
                      </a:r>
                      <a:r>
                        <a:rPr kumimoji="1" lang="ja-JP" altLang="en-US" sz="1500" dirty="0">
                          <a:solidFill>
                            <a:schemeClr val="tx1"/>
                          </a:solidFill>
                          <a:latin typeface="+mj-ea"/>
                          <a:ea typeface="+mj-ea"/>
                        </a:rPr>
                        <a:t>年～平成</a:t>
                      </a:r>
                      <a:r>
                        <a:rPr kumimoji="1" lang="en-US" altLang="ja-JP" sz="1500" dirty="0">
                          <a:solidFill>
                            <a:schemeClr val="tx1"/>
                          </a:solidFill>
                          <a:latin typeface="+mj-ea"/>
                          <a:ea typeface="+mj-ea"/>
                        </a:rPr>
                        <a:t>29</a:t>
                      </a:r>
                      <a:r>
                        <a:rPr kumimoji="1" lang="ja-JP" altLang="en-US" sz="1500" dirty="0">
                          <a:solidFill>
                            <a:schemeClr val="tx1"/>
                          </a:solidFill>
                          <a:latin typeface="+mj-ea"/>
                          <a:ea typeface="+mj-ea"/>
                        </a:rPr>
                        <a:t>年</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latin typeface="+mj-ea"/>
                          <a:ea typeface="+mj-ea"/>
                        </a:rPr>
                        <a:t>・　厚生労働科学研究により相談支援専門員養成のための研修プログラムを開発</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116626"/>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kern="1200" dirty="0">
                          <a:solidFill>
                            <a:schemeClr val="tx1"/>
                          </a:solidFill>
                          <a:latin typeface="+mj-ea"/>
                          <a:ea typeface="+mn-ea"/>
                          <a:cs typeface="+mn-cs"/>
                        </a:rPr>
                        <a:t>平成</a:t>
                      </a:r>
                      <a:r>
                        <a:rPr kumimoji="1" lang="en-US" altLang="ja-JP" sz="1500" kern="1200" dirty="0">
                          <a:solidFill>
                            <a:schemeClr val="tx1"/>
                          </a:solidFill>
                          <a:latin typeface="+mj-ea"/>
                          <a:ea typeface="+mn-ea"/>
                          <a:cs typeface="+mn-cs"/>
                        </a:rPr>
                        <a:t>30</a:t>
                      </a:r>
                      <a:r>
                        <a:rPr kumimoji="1" lang="ja-JP" altLang="en-US" sz="1500" kern="1200" dirty="0">
                          <a:solidFill>
                            <a:schemeClr val="tx1"/>
                          </a:solidFill>
                          <a:latin typeface="+mj-ea"/>
                          <a:ea typeface="+mn-ea"/>
                          <a:cs typeface="+mn-cs"/>
                        </a:rPr>
                        <a:t>年３月２日</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latin typeface="+mj-ea"/>
                          <a:ea typeface="+mj-ea"/>
                        </a:rPr>
                        <a:t>・　第</a:t>
                      </a:r>
                      <a:r>
                        <a:rPr kumimoji="1" lang="en-US" altLang="ja-JP" sz="1500" dirty="0">
                          <a:solidFill>
                            <a:schemeClr val="tx1"/>
                          </a:solidFill>
                          <a:latin typeface="+mj-ea"/>
                          <a:ea typeface="+mj-ea"/>
                        </a:rPr>
                        <a:t>89</a:t>
                      </a:r>
                      <a:r>
                        <a:rPr kumimoji="1" lang="ja-JP" altLang="en-US" sz="1500" dirty="0">
                          <a:solidFill>
                            <a:schemeClr val="tx1"/>
                          </a:solidFill>
                          <a:latin typeface="+mj-ea"/>
                          <a:ea typeface="+mj-ea"/>
                        </a:rPr>
                        <a:t>回</a:t>
                      </a:r>
                      <a:r>
                        <a:rPr kumimoji="1" lang="ja-JP" altLang="en-US" sz="1500" kern="1200" dirty="0">
                          <a:solidFill>
                            <a:schemeClr val="tx1"/>
                          </a:solidFill>
                          <a:latin typeface="+mj-ea"/>
                          <a:ea typeface="+mn-ea"/>
                          <a:cs typeface="+mn-cs"/>
                        </a:rPr>
                        <a:t>社会保障審議会障害者部会において、相談支援専門員の研修制度の見直し内容について報告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78125"/>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dirty="0">
                          <a:solidFill>
                            <a:schemeClr val="tx1"/>
                          </a:solidFill>
                          <a:latin typeface="+mj-ea"/>
                          <a:ea typeface="+mj-ea"/>
                        </a:rPr>
                        <a:t>30</a:t>
                      </a:r>
                      <a:r>
                        <a:rPr lang="ja-JP" altLang="en-US" sz="1500" dirty="0">
                          <a:solidFill>
                            <a:schemeClr val="tx1"/>
                          </a:solidFill>
                          <a:latin typeface="+mj-ea"/>
                          <a:ea typeface="+mj-ea"/>
                        </a:rPr>
                        <a:t>年</a:t>
                      </a:r>
                      <a:r>
                        <a:rPr lang="en-US" altLang="ja-JP" sz="1500" dirty="0">
                          <a:solidFill>
                            <a:schemeClr val="tx1"/>
                          </a:solidFill>
                          <a:latin typeface="+mj-ea"/>
                          <a:ea typeface="+mj-ea"/>
                        </a:rPr>
                        <a:t>10</a:t>
                      </a:r>
                      <a:r>
                        <a:rPr lang="ja-JP" altLang="en-US" sz="1500" dirty="0">
                          <a:solidFill>
                            <a:schemeClr val="tx1"/>
                          </a:solidFill>
                          <a:latin typeface="+mj-ea"/>
                          <a:ea typeface="+mj-ea"/>
                        </a:rPr>
                        <a:t>月</a:t>
                      </a:r>
                      <a:r>
                        <a:rPr lang="en-US" altLang="ja-JP" sz="1500" dirty="0">
                          <a:solidFill>
                            <a:schemeClr val="tx1"/>
                          </a:solidFill>
                          <a:latin typeface="+mj-ea"/>
                          <a:ea typeface="+mj-ea"/>
                        </a:rPr>
                        <a:t>24</a:t>
                      </a:r>
                      <a:r>
                        <a:rPr lang="ja-JP" altLang="en-US" sz="1500" dirty="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　第</a:t>
                      </a:r>
                      <a:r>
                        <a:rPr lang="en-US" altLang="ja-JP" sz="1500" dirty="0">
                          <a:solidFill>
                            <a:schemeClr val="tx1"/>
                          </a:solidFill>
                          <a:latin typeface="+mj-ea"/>
                          <a:ea typeface="+mj-ea"/>
                        </a:rPr>
                        <a:t>91</a:t>
                      </a:r>
                      <a:r>
                        <a:rPr lang="ja-JP" altLang="en-US" sz="1500" dirty="0">
                          <a:solidFill>
                            <a:schemeClr val="tx1"/>
                          </a:solidFill>
                          <a:latin typeface="+mj-ea"/>
                          <a:ea typeface="+mj-ea"/>
                        </a:rPr>
                        <a:t>回社会保障審議会障害者部会において、見直しに関する当事者団体からの指摘及び今後の対応方針について議論</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880826"/>
                  </a:ext>
                </a:extLst>
              </a:tr>
              <a:tr h="3813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dirty="0">
                          <a:solidFill>
                            <a:schemeClr val="tx1"/>
                          </a:solidFill>
                          <a:latin typeface="+mj-ea"/>
                          <a:ea typeface="+mj-ea"/>
                        </a:rPr>
                        <a:t>31</a:t>
                      </a:r>
                      <a:r>
                        <a:rPr lang="ja-JP" altLang="en-US" sz="1500" dirty="0">
                          <a:solidFill>
                            <a:schemeClr val="tx1"/>
                          </a:solidFill>
                          <a:latin typeface="+mj-ea"/>
                          <a:ea typeface="+mj-ea"/>
                        </a:rPr>
                        <a:t>年２月</a:t>
                      </a:r>
                      <a:r>
                        <a:rPr lang="en-US" altLang="ja-JP" sz="1500" dirty="0">
                          <a:solidFill>
                            <a:schemeClr val="tx1"/>
                          </a:solidFill>
                          <a:latin typeface="+mj-ea"/>
                          <a:ea typeface="+mj-ea"/>
                        </a:rPr>
                        <a:t>14</a:t>
                      </a:r>
                      <a:r>
                        <a:rPr lang="ja-JP" altLang="en-US" sz="1500" dirty="0">
                          <a:solidFill>
                            <a:schemeClr val="tx1"/>
                          </a:solidFill>
                          <a:latin typeface="+mj-ea"/>
                          <a:ea typeface="+mj-ea"/>
                        </a:rPr>
                        <a:t>日～平成</a:t>
                      </a:r>
                      <a:r>
                        <a:rPr lang="en-US" altLang="ja-JP" sz="1500" dirty="0">
                          <a:solidFill>
                            <a:schemeClr val="tx1"/>
                          </a:solidFill>
                          <a:latin typeface="+mj-ea"/>
                          <a:ea typeface="+mj-ea"/>
                        </a:rPr>
                        <a:t>31</a:t>
                      </a:r>
                      <a:r>
                        <a:rPr lang="ja-JP" altLang="en-US" sz="1500" dirty="0">
                          <a:solidFill>
                            <a:schemeClr val="tx1"/>
                          </a:solidFill>
                          <a:latin typeface="+mj-ea"/>
                          <a:ea typeface="+mj-ea"/>
                        </a:rPr>
                        <a:t>年３月</a:t>
                      </a:r>
                      <a:r>
                        <a:rPr lang="en-US" altLang="ja-JP" sz="1500" dirty="0">
                          <a:solidFill>
                            <a:schemeClr val="tx1"/>
                          </a:solidFill>
                          <a:latin typeface="+mj-ea"/>
                          <a:ea typeface="+mj-ea"/>
                        </a:rPr>
                        <a:t>28</a:t>
                      </a:r>
                      <a:r>
                        <a:rPr lang="ja-JP" altLang="en-US" sz="1500" dirty="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　第６回～第９回相談支援の質の向上に関する検討会を開催（</a:t>
                      </a:r>
                      <a:r>
                        <a:rPr lang="ja-JP" altLang="en-US" sz="1500">
                          <a:solidFill>
                            <a:schemeClr val="tx1"/>
                          </a:solidFill>
                          <a:latin typeface="+mj-ea"/>
                          <a:ea typeface="+mj-ea"/>
                        </a:rPr>
                        <a:t>計４回）</a:t>
                      </a:r>
                      <a:endParaRPr lang="en-US" altLang="ja-JP"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036725"/>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dirty="0">
                          <a:solidFill>
                            <a:schemeClr val="tx1"/>
                          </a:solidFill>
                          <a:latin typeface="+mj-ea"/>
                          <a:ea typeface="+mj-ea"/>
                        </a:rPr>
                        <a:t>31</a:t>
                      </a:r>
                      <a:r>
                        <a:rPr lang="ja-JP" altLang="en-US" sz="1500" dirty="0">
                          <a:solidFill>
                            <a:schemeClr val="tx1"/>
                          </a:solidFill>
                          <a:latin typeface="+mj-ea"/>
                          <a:ea typeface="+mj-ea"/>
                        </a:rPr>
                        <a:t>年２月</a:t>
                      </a:r>
                      <a:r>
                        <a:rPr lang="en-US" altLang="ja-JP" sz="1500" dirty="0">
                          <a:solidFill>
                            <a:schemeClr val="tx1"/>
                          </a:solidFill>
                          <a:latin typeface="+mj-ea"/>
                          <a:ea typeface="+mj-ea"/>
                        </a:rPr>
                        <a:t>22</a:t>
                      </a:r>
                      <a:r>
                        <a:rPr lang="ja-JP" altLang="en-US" sz="1500" dirty="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a:solidFill>
                            <a:schemeClr val="tx1"/>
                          </a:solidFill>
                          <a:latin typeface="+mj-ea"/>
                          <a:ea typeface="+mj-ea"/>
                        </a:rPr>
                        <a:t>・　第</a:t>
                      </a:r>
                      <a:r>
                        <a:rPr lang="en-US" altLang="ja-JP" sz="1500">
                          <a:solidFill>
                            <a:schemeClr val="tx1"/>
                          </a:solidFill>
                          <a:latin typeface="+mj-ea"/>
                          <a:ea typeface="+mj-ea"/>
                        </a:rPr>
                        <a:t>93</a:t>
                      </a:r>
                      <a:r>
                        <a:rPr lang="ja-JP" altLang="en-US" sz="1500" dirty="0">
                          <a:solidFill>
                            <a:schemeClr val="tx1"/>
                          </a:solidFill>
                          <a:latin typeface="+mj-ea"/>
                          <a:ea typeface="+mj-ea"/>
                        </a:rPr>
                        <a:t>回社会保障審議会障害者部会において、検討会の進捗状況について報告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9726953"/>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dirty="0">
                          <a:solidFill>
                            <a:schemeClr val="tx1"/>
                          </a:solidFill>
                          <a:latin typeface="+mj-ea"/>
                          <a:ea typeface="+mj-ea"/>
                        </a:rPr>
                        <a:t>31</a:t>
                      </a:r>
                      <a:r>
                        <a:rPr lang="ja-JP" altLang="en-US" sz="1500" dirty="0">
                          <a:solidFill>
                            <a:schemeClr val="tx1"/>
                          </a:solidFill>
                          <a:latin typeface="+mj-ea"/>
                          <a:ea typeface="+mj-ea"/>
                        </a:rPr>
                        <a:t>年４月</a:t>
                      </a:r>
                      <a:r>
                        <a:rPr lang="en-US" altLang="ja-JP" sz="1500" dirty="0">
                          <a:solidFill>
                            <a:schemeClr val="tx1"/>
                          </a:solidFill>
                          <a:latin typeface="+mj-ea"/>
                          <a:ea typeface="+mj-ea"/>
                        </a:rPr>
                        <a:t>10</a:t>
                      </a:r>
                      <a:r>
                        <a:rPr lang="ja-JP" altLang="en-US" sz="1500" dirty="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　</a:t>
                      </a:r>
                      <a:r>
                        <a:rPr lang="ja-JP" altLang="ja-JP" sz="1500" dirty="0">
                          <a:solidFill>
                            <a:schemeClr val="tx1"/>
                          </a:solidFill>
                          <a:latin typeface="+mj-ea"/>
                          <a:ea typeface="+mj-ea"/>
                        </a:rPr>
                        <a:t> 「相談支援の質の向上に向けた検討会」（第６回～第９回）における議論の取りまとめ</a:t>
                      </a:r>
                      <a:r>
                        <a:rPr lang="ja-JP" altLang="en-US" sz="1500" dirty="0">
                          <a:solidFill>
                            <a:schemeClr val="tx1"/>
                          </a:solidFill>
                          <a:latin typeface="+mj-ea"/>
                          <a:ea typeface="+mj-ea"/>
                        </a:rPr>
                        <a:t>を厚生労働省ホームページに掲載</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1372530"/>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令和元年６月</a:t>
                      </a:r>
                      <a:r>
                        <a:rPr lang="en-US" altLang="ja-JP" sz="1500" dirty="0">
                          <a:solidFill>
                            <a:schemeClr val="tx1"/>
                          </a:solidFill>
                          <a:latin typeface="+mj-ea"/>
                          <a:ea typeface="+mj-ea"/>
                        </a:rPr>
                        <a:t>24</a:t>
                      </a:r>
                      <a:r>
                        <a:rPr lang="ja-JP" altLang="en-US" sz="1500" dirty="0">
                          <a:solidFill>
                            <a:schemeClr val="tx1"/>
                          </a:solidFill>
                          <a:latin typeface="+mj-ea"/>
                          <a:ea typeface="+mj-ea"/>
                        </a:rPr>
                        <a:t>日</a:t>
                      </a:r>
                      <a:endParaRPr lang="en-US" altLang="ja-JP" sz="1500" dirty="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buNone/>
                      </a:pPr>
                      <a:r>
                        <a:rPr lang="ja-JP" altLang="en-US" sz="1500" dirty="0">
                          <a:solidFill>
                            <a:schemeClr val="tx1"/>
                          </a:solidFill>
                          <a:latin typeface="+mj-ea"/>
                          <a:ea typeface="+mj-ea"/>
                        </a:rPr>
                        <a:t>・　第</a:t>
                      </a:r>
                      <a:r>
                        <a:rPr lang="en-US" altLang="ja-JP" sz="1500" dirty="0">
                          <a:solidFill>
                            <a:schemeClr val="tx1"/>
                          </a:solidFill>
                          <a:latin typeface="+mj-ea"/>
                          <a:ea typeface="+mj-ea"/>
                        </a:rPr>
                        <a:t>94</a:t>
                      </a:r>
                      <a:r>
                        <a:rPr lang="ja-JP" altLang="en-US" sz="1500" dirty="0">
                          <a:solidFill>
                            <a:schemeClr val="tx1"/>
                          </a:solidFill>
                          <a:latin typeface="+mj-ea"/>
                          <a:ea typeface="+mj-ea"/>
                        </a:rPr>
                        <a:t>回社会保障審議会障害者部会において、検討会の検討結果について報告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5731180"/>
                  </a:ext>
                </a:extLst>
              </a:tr>
            </a:tbl>
          </a:graphicData>
        </a:graphic>
      </p:graphicFrame>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29</a:t>
            </a:fld>
            <a:endParaRPr kumimoji="1" lang="ja-JP" altLang="en-US"/>
          </a:p>
        </p:txBody>
      </p:sp>
      <p:sp>
        <p:nvSpPr>
          <p:cNvPr id="6"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2794188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19250" y="1628775"/>
            <a:ext cx="5832475" cy="1728788"/>
          </a:xfrm>
          <a:prstGeom prst="rect">
            <a:avLst/>
          </a:prstGeom>
          <a:no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000" b="1" dirty="0">
              <a:solidFill>
                <a:schemeClr val="tx1"/>
              </a:solidFill>
              <a:latin typeface="メイリオ" pitchFamily="50" charset="-128"/>
              <a:ea typeface="メイリオ" pitchFamily="50" charset="-128"/>
              <a:cs typeface="メイリオ" pitchFamily="50" charset="-128"/>
            </a:endParaRPr>
          </a:p>
        </p:txBody>
      </p:sp>
      <p:sp>
        <p:nvSpPr>
          <p:cNvPr id="6" name="角丸四角形 5"/>
          <p:cNvSpPr/>
          <p:nvPr/>
        </p:nvSpPr>
        <p:spPr>
          <a:xfrm>
            <a:off x="2268538" y="1268413"/>
            <a:ext cx="5688012" cy="504825"/>
          </a:xfrm>
          <a:prstGeom prst="roundRect">
            <a:avLst/>
          </a:prstGeom>
          <a:solidFill>
            <a:srgbClr val="B7DF53"/>
          </a:solidFill>
          <a:ln w="47625">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a:solidFill>
                  <a:schemeClr val="tx1"/>
                </a:solidFill>
                <a:latin typeface="メイリオ" pitchFamily="50" charset="-128"/>
                <a:ea typeface="メイリオ" pitchFamily="50" charset="-128"/>
                <a:cs typeface="メイリオ" pitchFamily="50" charset="-128"/>
              </a:rPr>
              <a:t>令和元年度 主任相談支援専門員養成研修</a:t>
            </a:r>
            <a:endParaRPr lang="ja-JP" altLang="en-US" b="1" dirty="0">
              <a:solidFill>
                <a:schemeClr val="tx1"/>
              </a:solidFill>
              <a:latin typeface="メイリオ" pitchFamily="50" charset="-128"/>
              <a:ea typeface="メイリオ" pitchFamily="50" charset="-128"/>
              <a:cs typeface="メイリオ" pitchFamily="50" charset="-128"/>
            </a:endParaRPr>
          </a:p>
        </p:txBody>
      </p:sp>
      <p:sp>
        <p:nvSpPr>
          <p:cNvPr id="22531" name="テキスト ボックス 7"/>
          <p:cNvSpPr txBox="1">
            <a:spLocks noChangeArrowheads="1"/>
          </p:cNvSpPr>
          <p:nvPr/>
        </p:nvSpPr>
        <p:spPr bwMode="auto">
          <a:xfrm>
            <a:off x="1692275" y="2133600"/>
            <a:ext cx="6408738" cy="830997"/>
          </a:xfrm>
          <a:prstGeom prst="rect">
            <a:avLst/>
          </a:prstGeom>
          <a:noFill/>
          <a:ln w="9525">
            <a:noFill/>
            <a:miter lim="800000"/>
            <a:headEnd/>
            <a:tailEnd/>
          </a:ln>
        </p:spPr>
        <p:txBody>
          <a:bodyPr>
            <a:spAutoFit/>
          </a:bodyPr>
          <a:lstStyle/>
          <a:p>
            <a:r>
              <a:rPr lang="ja-JP" altLang="en-US" sz="2400">
                <a:latin typeface="メイリオ" pitchFamily="50" charset="-128"/>
                <a:ea typeface="メイリオ" pitchFamily="50" charset="-128"/>
                <a:cs typeface="メイリオ" pitchFamily="50" charset="-128"/>
              </a:rPr>
              <a:t>① 本研修の目的と獲得目標</a:t>
            </a:r>
          </a:p>
          <a:p>
            <a:r>
              <a:rPr lang="ja-JP" altLang="en-US" sz="2400">
                <a:latin typeface="メイリオ" pitchFamily="50" charset="-128"/>
                <a:ea typeface="メイリオ" pitchFamily="50" charset="-128"/>
                <a:cs typeface="メイリオ" pitchFamily="50" charset="-128"/>
              </a:rPr>
              <a:t>② 本研修受講上の留意点</a:t>
            </a:r>
          </a:p>
        </p:txBody>
      </p:sp>
      <p:sp>
        <p:nvSpPr>
          <p:cNvPr id="22532" name="スライド番号プレースホルダ 6"/>
          <p:cNvSpPr>
            <a:spLocks noGrp="1"/>
          </p:cNvSpPr>
          <p:nvPr>
            <p:ph type="sldNum" sz="quarter" idx="12"/>
          </p:nvPr>
        </p:nvSpPr>
        <p:spPr>
          <a:xfrm>
            <a:off x="6889750" y="6508919"/>
            <a:ext cx="2133600" cy="476250"/>
          </a:xfrm>
          <a:noFill/>
        </p:spPr>
        <p:txBody>
          <a:bodyPr/>
          <a:lstStyle/>
          <a:p>
            <a:fld id="{FFE6233F-1355-46CE-8248-F0BE544DE8F7}" type="slidenum">
              <a:rPr lang="ja-JP" altLang="en-US"/>
              <a:pPr/>
              <a:t>3</a:t>
            </a:fld>
            <a:endParaRPr lang="ja-JP" altLang="en-US" dirty="0"/>
          </a:p>
        </p:txBody>
      </p:sp>
      <p:sp>
        <p:nvSpPr>
          <p:cNvPr id="9" name="角丸四角形 8"/>
          <p:cNvSpPr/>
          <p:nvPr/>
        </p:nvSpPr>
        <p:spPr>
          <a:xfrm>
            <a:off x="8027988" y="1268413"/>
            <a:ext cx="504825" cy="504825"/>
          </a:xfrm>
          <a:prstGeom prst="roundRect">
            <a:avLst/>
          </a:prstGeom>
          <a:solidFill>
            <a:srgbClr val="B7DF53"/>
          </a:solidFill>
          <a:ln w="47625">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a:solidFill>
                  <a:schemeClr val="tx1"/>
                </a:solidFill>
                <a:latin typeface="メイリオ" pitchFamily="50" charset="-128"/>
                <a:ea typeface="メイリオ" pitchFamily="50" charset="-128"/>
                <a:cs typeface="メイリオ" pitchFamily="50" charset="-128"/>
              </a:rPr>
              <a:t>Ⅰ</a:t>
            </a:r>
            <a:endParaRPr lang="ja-JP" altLang="en-US" b="1" dirty="0">
              <a:solidFill>
                <a:schemeClr val="tx1"/>
              </a:solidFill>
              <a:latin typeface="メイリオ" pitchFamily="50" charset="-128"/>
              <a:ea typeface="メイリオ" pitchFamily="50" charset="-128"/>
              <a:cs typeface="メイリオ" pitchFamily="50" charset="-128"/>
            </a:endParaRPr>
          </a:p>
        </p:txBody>
      </p:sp>
      <p:sp>
        <p:nvSpPr>
          <p:cNvPr id="2253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2135344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598196"/>
            <a:ext cx="8416950" cy="666681"/>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844083" fontAlgn="base">
              <a:spcBef>
                <a:spcPct val="0"/>
              </a:spcBef>
              <a:spcAft>
                <a:spcPct val="0"/>
              </a:spcAft>
              <a:defRPr/>
            </a:pPr>
            <a:r>
              <a:rPr kumimoji="1" lang="ja-JP" altLang="en-US" sz="1846" b="1" dirty="0">
                <a:solidFill>
                  <a:prstClr val="black"/>
                </a:solidFill>
                <a:latin typeface="Arial"/>
                <a:ea typeface="ＭＳ Ｐゴシック"/>
              </a:rPr>
              <a:t>相談支援専門員研修制度の見直しに関する障害者部会</a:t>
            </a:r>
            <a:r>
              <a:rPr kumimoji="1" lang="ja-JP" altLang="en-US" sz="1477" b="1" dirty="0">
                <a:solidFill>
                  <a:prstClr val="black"/>
                </a:solidFill>
                <a:latin typeface="Arial"/>
                <a:ea typeface="ＭＳ Ｐゴシック"/>
              </a:rPr>
              <a:t>（</a:t>
            </a:r>
            <a:r>
              <a:rPr kumimoji="1" lang="en-US" altLang="ja-JP" sz="1477" b="1" dirty="0">
                <a:solidFill>
                  <a:prstClr val="black"/>
                </a:solidFill>
                <a:latin typeface="Arial"/>
                <a:ea typeface="ＭＳ Ｐゴシック"/>
              </a:rPr>
              <a:t>H30</a:t>
            </a:r>
            <a:r>
              <a:rPr kumimoji="1" lang="ja-JP" altLang="en-US" sz="1477" b="1" dirty="0">
                <a:solidFill>
                  <a:prstClr val="black"/>
                </a:solidFill>
                <a:latin typeface="Arial"/>
                <a:ea typeface="ＭＳ Ｐゴシック"/>
              </a:rPr>
              <a:t>年</a:t>
            </a:r>
            <a:r>
              <a:rPr kumimoji="1" lang="en-US" altLang="ja-JP" sz="1477" b="1" dirty="0">
                <a:solidFill>
                  <a:prstClr val="black"/>
                </a:solidFill>
                <a:latin typeface="Arial"/>
                <a:ea typeface="ＭＳ Ｐゴシック"/>
              </a:rPr>
              <a:t>3</a:t>
            </a:r>
            <a:r>
              <a:rPr kumimoji="1" lang="ja-JP" altLang="en-US" sz="1477" b="1" dirty="0">
                <a:solidFill>
                  <a:prstClr val="black"/>
                </a:solidFill>
                <a:latin typeface="Arial"/>
                <a:ea typeface="ＭＳ Ｐゴシック"/>
              </a:rPr>
              <a:t>月</a:t>
            </a:r>
            <a:r>
              <a:rPr kumimoji="1" lang="en-US" altLang="ja-JP" sz="1477" b="1" dirty="0">
                <a:solidFill>
                  <a:prstClr val="black"/>
                </a:solidFill>
                <a:latin typeface="Arial"/>
                <a:ea typeface="ＭＳ Ｐゴシック"/>
              </a:rPr>
              <a:t>2</a:t>
            </a:r>
            <a:r>
              <a:rPr kumimoji="1" lang="ja-JP" altLang="en-US" sz="1477" b="1" dirty="0">
                <a:solidFill>
                  <a:prstClr val="black"/>
                </a:solidFill>
                <a:latin typeface="Arial"/>
                <a:ea typeface="ＭＳ Ｐゴシック"/>
              </a:rPr>
              <a:t>日）</a:t>
            </a:r>
            <a:r>
              <a:rPr kumimoji="1" lang="ja-JP" altLang="en-US" sz="1846" b="1" dirty="0">
                <a:solidFill>
                  <a:prstClr val="black"/>
                </a:solidFill>
                <a:latin typeface="Arial"/>
                <a:ea typeface="ＭＳ Ｐゴシック"/>
              </a:rPr>
              <a:t>以降</a:t>
            </a:r>
            <a:endParaRPr kumimoji="1" lang="en-US" altLang="ja-JP" sz="1846" b="1" dirty="0">
              <a:solidFill>
                <a:prstClr val="black"/>
              </a:solidFill>
              <a:latin typeface="Arial"/>
              <a:ea typeface="ＭＳ Ｐゴシック"/>
            </a:endParaRPr>
          </a:p>
          <a:p>
            <a:pPr algn="ctr" defTabSz="844083" fontAlgn="base">
              <a:spcBef>
                <a:spcPct val="0"/>
              </a:spcBef>
              <a:spcAft>
                <a:spcPct val="0"/>
              </a:spcAft>
              <a:defRPr/>
            </a:pPr>
            <a:r>
              <a:rPr kumimoji="1" lang="ja-JP" altLang="en-US" sz="1846" b="1" dirty="0">
                <a:solidFill>
                  <a:prstClr val="black"/>
                </a:solidFill>
                <a:latin typeface="Arial"/>
                <a:ea typeface="ＭＳ Ｐゴシック"/>
              </a:rPr>
              <a:t>の状況及び今後の対応方針（案）について</a:t>
            </a:r>
          </a:p>
        </p:txBody>
      </p:sp>
      <p:sp>
        <p:nvSpPr>
          <p:cNvPr id="6" name="正方形/長方形 5"/>
          <p:cNvSpPr/>
          <p:nvPr/>
        </p:nvSpPr>
        <p:spPr>
          <a:xfrm>
            <a:off x="428422" y="1498602"/>
            <a:ext cx="8220217" cy="174291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32651" indent="-167058" defTabSz="844083" fontAlgn="base">
              <a:spcBef>
                <a:spcPct val="0"/>
              </a:spcBef>
              <a:spcAft>
                <a:spcPct val="0"/>
              </a:spcAft>
              <a:defRPr/>
            </a:pPr>
            <a:r>
              <a:rPr kumimoji="1" lang="ja-JP" altLang="en-US" sz="1477" u="sng" dirty="0">
                <a:solidFill>
                  <a:prstClr val="black"/>
                </a:solidFill>
                <a:latin typeface="ＤＦ特太ゴシック体" panose="020B0509000000000000" pitchFamily="49" charset="-128"/>
                <a:ea typeface="ＤＦ特太ゴシック体" panose="020B0509000000000000" pitchFamily="49" charset="-128"/>
              </a:rPr>
              <a:t>（指摘内容）</a:t>
            </a:r>
            <a:endParaRPr kumimoji="1"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障害当事者の団体から、相談支援専門員の人数が不足していると考えられる状況の中で、特に相談支援従事者初任者研修の研修時間の増加は現場の実態に合っていない。また、研修カリキュラムの見直し案作成のプロセスにおいて障害当事者の意見が反映されていない。</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研修内容について、障害者のエンパワメントの視点が十分ではない、セルフケアプランの位置付けに関して必要な講義を含めるべき。</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移動が困難な障害当事者が研修を受講しやすくなるような工夫が必要。</a:t>
            </a:r>
            <a:endParaRPr kumimoji="1" lang="en-US" altLang="ja-JP" sz="1292" dirty="0">
              <a:solidFill>
                <a:prstClr val="black"/>
              </a:solidFill>
              <a:latin typeface="ＭＳ Ｐゴシック"/>
              <a:ea typeface="ＭＳ Ｐゴシック"/>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351693" y="1267840"/>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435426" y="3716994"/>
            <a:ext cx="8217826" cy="171149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32651" indent="-167058" defTabSz="844083" fontAlgn="base">
              <a:spcBef>
                <a:spcPct val="0"/>
              </a:spcBef>
              <a:spcAft>
                <a:spcPct val="0"/>
              </a:spcAft>
              <a:defRPr/>
            </a:pPr>
            <a:r>
              <a:rPr kumimoji="1" lang="ja-JP" altLang="en-US" sz="1477" u="sng" dirty="0">
                <a:solidFill>
                  <a:prstClr val="black"/>
                </a:solidFill>
                <a:latin typeface="ＤＦ特太ゴシック体" panose="020B0509000000000000" pitchFamily="49" charset="-128"/>
                <a:ea typeface="ＤＦ特太ゴシック体" panose="020B0509000000000000" pitchFamily="49" charset="-128"/>
              </a:rPr>
              <a:t>（検討の方向性）</a:t>
            </a:r>
            <a:endParaRPr kumimoji="1"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あらためて障害当事者が参画した検討の場を設け、これまでの検討結果を前提として、新カリキュラムの内容及び必要な研修時間等について整理。</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検討にあたっては、障害当事者の参画を前提とし、その際、身体障害、知的障害及び精神障害の各関係者の人数のバランスに配慮した構成とする。</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これまで障害者部会において議論されてきた経緯を踏まえ、検討の前提として、現時点で提示されている新カリキュラム（研修時間</a:t>
            </a:r>
            <a:r>
              <a:rPr kumimoji="1" lang="en-US" altLang="ja-JP" sz="1292" dirty="0">
                <a:solidFill>
                  <a:prstClr val="black"/>
                </a:solidFill>
                <a:latin typeface="ＭＳ Ｐゴシック"/>
                <a:ea typeface="ＭＳ Ｐゴシック"/>
              </a:rPr>
              <a:t>42.5</a:t>
            </a:r>
            <a:r>
              <a:rPr kumimoji="1" lang="ja-JP" altLang="en-US" sz="1292" dirty="0">
                <a:solidFill>
                  <a:prstClr val="black"/>
                </a:solidFill>
                <a:latin typeface="ＭＳ Ｐゴシック"/>
                <a:ea typeface="ＭＳ Ｐゴシック"/>
              </a:rPr>
              <a:t>時間（初任者研修）・</a:t>
            </a:r>
            <a:r>
              <a:rPr kumimoji="1" lang="en-US" altLang="ja-JP" sz="1292" dirty="0">
                <a:solidFill>
                  <a:prstClr val="black"/>
                </a:solidFill>
                <a:latin typeface="ＭＳ Ｐゴシック"/>
                <a:ea typeface="ＭＳ Ｐゴシック"/>
              </a:rPr>
              <a:t>24</a:t>
            </a:r>
            <a:r>
              <a:rPr kumimoji="1" lang="ja-JP" altLang="en-US" sz="1292" dirty="0">
                <a:solidFill>
                  <a:prstClr val="black"/>
                </a:solidFill>
                <a:latin typeface="ＭＳ Ｐゴシック"/>
                <a:ea typeface="ＭＳ Ｐゴシック"/>
              </a:rPr>
              <a:t>時間（現任研修））をベースとして検討をする。</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研修の受講にあたり、障害者の負担が可能な限り少ない方法について検討を行う。</a:t>
            </a:r>
            <a:endParaRPr kumimoji="1" lang="en-US" altLang="ja-JP" sz="1292" dirty="0">
              <a:solidFill>
                <a:prstClr val="black"/>
              </a:solidFill>
              <a:latin typeface="ＭＳ Ｐゴシック"/>
              <a:ea typeface="ＭＳ Ｐゴシック"/>
            </a:endParaRPr>
          </a:p>
        </p:txBody>
      </p:sp>
      <p:sp>
        <p:nvSpPr>
          <p:cNvPr id="5" name="下矢印 4"/>
          <p:cNvSpPr/>
          <p:nvPr/>
        </p:nvSpPr>
        <p:spPr>
          <a:xfrm>
            <a:off x="3552016" y="3333610"/>
            <a:ext cx="1818209" cy="28474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844083" fontAlgn="base">
              <a:spcBef>
                <a:spcPct val="0"/>
              </a:spcBef>
              <a:spcAft>
                <a:spcPct val="0"/>
              </a:spcAft>
              <a:defRPr/>
            </a:pPr>
            <a:endParaRPr kumimoji="1" lang="ja-JP" altLang="en-US" sz="1662">
              <a:solidFill>
                <a:prstClr val="white"/>
              </a:solidFill>
              <a:latin typeface="Arial"/>
              <a:ea typeface="ＭＳ Ｐゴシック"/>
            </a:endParaRPr>
          </a:p>
        </p:txBody>
      </p:sp>
      <p:sp>
        <p:nvSpPr>
          <p:cNvPr id="12" name="テキスト ボックス 11"/>
          <p:cNvSpPr txBox="1"/>
          <p:nvPr/>
        </p:nvSpPr>
        <p:spPr>
          <a:xfrm>
            <a:off x="433949" y="5626990"/>
            <a:ext cx="8217826" cy="8878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32651" indent="-167058" defTabSz="844083" fontAlgn="base">
              <a:spcBef>
                <a:spcPct val="0"/>
              </a:spcBef>
              <a:spcAft>
                <a:spcPct val="0"/>
              </a:spcAft>
              <a:defRPr/>
            </a:pPr>
            <a:r>
              <a:rPr kumimoji="1" lang="ja-JP" altLang="en-US" sz="1477" u="sng" dirty="0">
                <a:solidFill>
                  <a:prstClr val="black"/>
                </a:solidFill>
                <a:latin typeface="ＤＦ特太ゴシック体" panose="020B0509000000000000" pitchFamily="49" charset="-128"/>
                <a:ea typeface="ＤＦ特太ゴシック体" panose="020B0509000000000000" pitchFamily="49" charset="-128"/>
              </a:rPr>
              <a:t>（施行時期等）</a:t>
            </a:r>
            <a:endParaRPr kumimoji="1"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検討に要する期間を考慮し、新たな告示等</a:t>
            </a:r>
            <a:r>
              <a:rPr kumimoji="1" lang="ja-JP" altLang="en-US" sz="1292">
                <a:solidFill>
                  <a:prstClr val="black"/>
                </a:solidFill>
                <a:latin typeface="ＭＳ Ｐゴシック"/>
                <a:ea typeface="ＭＳ Ｐゴシック"/>
              </a:rPr>
              <a:t>に基づき都道府県</a:t>
            </a:r>
            <a:r>
              <a:rPr kumimoji="1" lang="ja-JP" altLang="en-US" sz="1292" dirty="0">
                <a:solidFill>
                  <a:prstClr val="black"/>
                </a:solidFill>
                <a:latin typeface="ＭＳ Ｐゴシック"/>
                <a:ea typeface="ＭＳ Ｐゴシック"/>
              </a:rPr>
              <a:t>が実施する相談支援専門員の初任者研修及び現任研修の実施時期については、</a:t>
            </a:r>
            <a:r>
              <a:rPr kumimoji="1" lang="en-US" altLang="ja-JP" sz="1292" dirty="0">
                <a:solidFill>
                  <a:prstClr val="black"/>
                </a:solidFill>
                <a:latin typeface="ＭＳ Ｐゴシック"/>
                <a:ea typeface="ＭＳ Ｐゴシック"/>
              </a:rPr>
              <a:t>2020</a:t>
            </a:r>
            <a:r>
              <a:rPr kumimoji="1" lang="ja-JP" altLang="en-US" sz="1292" dirty="0">
                <a:solidFill>
                  <a:prstClr val="black"/>
                </a:solidFill>
                <a:latin typeface="ＭＳ Ｐゴシック"/>
                <a:ea typeface="ＭＳ Ｐゴシック"/>
              </a:rPr>
              <a:t>年度以降とする。</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endParaRPr kumimoji="1" lang="en-US" altLang="ja-JP" sz="1108" dirty="0">
              <a:solidFill>
                <a:prstClr val="black"/>
              </a:solidFill>
              <a:latin typeface="ＭＳ Ｐゴシック"/>
              <a:ea typeface="ＭＳ Ｐゴシック"/>
            </a:endParaRPr>
          </a:p>
        </p:txBody>
      </p:sp>
      <p:sp>
        <p:nvSpPr>
          <p:cNvPr id="10" name="正方形/長方形 9"/>
          <p:cNvSpPr/>
          <p:nvPr/>
        </p:nvSpPr>
        <p:spPr>
          <a:xfrm>
            <a:off x="5029201" y="295621"/>
            <a:ext cx="3723294" cy="262829"/>
          </a:xfrm>
          <a:prstGeom prst="rect">
            <a:avLst/>
          </a:prstGeom>
        </p:spPr>
        <p:txBody>
          <a:bodyPr wrap="square">
            <a:spAutoFit/>
          </a:bodyPr>
          <a:lstStyle/>
          <a:p>
            <a:pPr algn="r" defTabSz="844083" fontAlgn="base">
              <a:spcBef>
                <a:spcPct val="0"/>
              </a:spcBef>
              <a:spcAft>
                <a:spcPct val="0"/>
              </a:spcAft>
              <a:defRPr/>
            </a:pPr>
            <a:r>
              <a:rPr kumimoji="1" lang="ja-JP" altLang="en-US" sz="1108" dirty="0">
                <a:solidFill>
                  <a:prstClr val="black"/>
                </a:solidFill>
                <a:latin typeface="ＭＳ ゴシック" panose="020B0609070205080204" pitchFamily="49" charset="-128"/>
                <a:ea typeface="ＭＳ ゴシック" panose="020B0609070205080204" pitchFamily="49" charset="-128"/>
              </a:rPr>
              <a:t>第</a:t>
            </a:r>
            <a:r>
              <a:rPr kumimoji="1" lang="en-US" altLang="ja-JP" sz="1108" dirty="0">
                <a:solidFill>
                  <a:prstClr val="black"/>
                </a:solidFill>
                <a:latin typeface="ＭＳ ゴシック" panose="020B0609070205080204" pitchFamily="49" charset="-128"/>
                <a:ea typeface="ＭＳ ゴシック" panose="020B0609070205080204" pitchFamily="49" charset="-128"/>
              </a:rPr>
              <a:t>91</a:t>
            </a:r>
            <a:r>
              <a:rPr kumimoji="1" lang="ja-JP" altLang="en-US" sz="1108" dirty="0">
                <a:solidFill>
                  <a:prstClr val="black"/>
                </a:solidFill>
                <a:latin typeface="ＭＳ ゴシック" panose="020B0609070205080204" pitchFamily="49" charset="-128"/>
                <a:ea typeface="ＭＳ ゴシック" panose="020B0609070205080204" pitchFamily="49" charset="-128"/>
              </a:rPr>
              <a:t>回（</a:t>
            </a:r>
            <a:r>
              <a:rPr kumimoji="1" lang="en-US" altLang="ja-JP" sz="1108" dirty="0">
                <a:solidFill>
                  <a:prstClr val="black"/>
                </a:solidFill>
                <a:latin typeface="ＭＳ ゴシック" panose="020B0609070205080204" pitchFamily="49" charset="-128"/>
                <a:ea typeface="ＭＳ ゴシック" panose="020B0609070205080204" pitchFamily="49" charset="-128"/>
              </a:rPr>
              <a:t>H30.10.24</a:t>
            </a:r>
            <a:r>
              <a:rPr kumimoji="1" lang="ja-JP" altLang="en-US" sz="1108" dirty="0">
                <a:solidFill>
                  <a:prstClr val="black"/>
                </a:solidFill>
                <a:latin typeface="ＭＳ ゴシック" panose="020B0609070205080204" pitchFamily="49" charset="-128"/>
                <a:ea typeface="ＭＳ ゴシック" panose="020B0609070205080204" pitchFamily="49" charset="-128"/>
              </a:rPr>
              <a:t>）社会保障審議会障害者部会資料</a:t>
            </a:r>
          </a:p>
        </p:txBody>
      </p:sp>
      <p:sp>
        <p:nvSpPr>
          <p:cNvPr id="9" name="スライド番号プレースホルダー 8"/>
          <p:cNvSpPr>
            <a:spLocks noGrp="1"/>
          </p:cNvSpPr>
          <p:nvPr>
            <p:ph type="sldNum" sz="quarter" idx="12"/>
          </p:nvPr>
        </p:nvSpPr>
        <p:spPr>
          <a:xfrm>
            <a:off x="6457950" y="6480176"/>
            <a:ext cx="2057400" cy="365125"/>
          </a:xfrm>
        </p:spPr>
        <p:txBody>
          <a:bodyPr/>
          <a:lstStyle/>
          <a:p>
            <a:fld id="{2ADEAB0B-3364-414D-832E-F3CDA843F507}" type="slidenum">
              <a:rPr kumimoji="1" lang="ja-JP" altLang="en-US" smtClean="0"/>
              <a:t>30</a:t>
            </a:fld>
            <a:endParaRPr kumimoji="1" lang="ja-JP" altLang="en-US"/>
          </a:p>
        </p:txBody>
      </p:sp>
      <p:sp>
        <p:nvSpPr>
          <p:cNvPr id="13"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2492956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35914" y="361915"/>
            <a:ext cx="8440615" cy="309664"/>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844083" fontAlgn="base">
              <a:spcBef>
                <a:spcPct val="0"/>
              </a:spcBef>
              <a:spcAft>
                <a:spcPct val="0"/>
              </a:spcAft>
              <a:defRPr/>
            </a:pPr>
            <a:r>
              <a:rPr kumimoji="1" lang="ja-JP" altLang="en-US" sz="1850"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相談支援の質の向上に向けた検討会について（概要）</a:t>
            </a:r>
          </a:p>
        </p:txBody>
      </p:sp>
      <p:sp>
        <p:nvSpPr>
          <p:cNvPr id="6" name="正方形/長方形 5"/>
          <p:cNvSpPr/>
          <p:nvPr/>
        </p:nvSpPr>
        <p:spPr>
          <a:xfrm>
            <a:off x="335914" y="1120101"/>
            <a:ext cx="8440615" cy="1252302"/>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51538" indent="-151538" defTabSz="844083" fontAlgn="base">
              <a:spcBef>
                <a:spcPct val="0"/>
              </a:spcBef>
              <a:spcAft>
                <a:spcPct val="0"/>
              </a:spcAft>
              <a:defRPr/>
            </a:pPr>
            <a:r>
              <a:rPr kumimoji="1" lang="ja-JP" altLang="en-US" sz="1339" u="sng" dirty="0">
                <a:solidFill>
                  <a:prstClr val="black"/>
                </a:solidFill>
                <a:latin typeface="ＤＦ特太ゴシック体" panose="020B0509000000000000" pitchFamily="49" charset="-128"/>
                <a:ea typeface="ＤＦ特太ゴシック体" panose="020B0509000000000000" pitchFamily="49" charset="-128"/>
              </a:rPr>
              <a:t>１　趣旨（要旨）</a:t>
            </a:r>
            <a:endParaRPr kumimoji="1" lang="en-US" altLang="ja-JP" sz="1339" u="sng" dirty="0">
              <a:solidFill>
                <a:prstClr val="black"/>
              </a:solidFill>
              <a:latin typeface="ＤＦ特太ゴシック体" panose="020B0509000000000000" pitchFamily="49" charset="-128"/>
              <a:ea typeface="ＤＦ特太ゴシック体" panose="020B0509000000000000" pitchFamily="49" charset="-128"/>
            </a:endParaRPr>
          </a:p>
          <a:p>
            <a:pPr defTabSz="844083" fontAlgn="base">
              <a:lnSpc>
                <a:spcPts val="600"/>
              </a:lnSpc>
              <a:spcBef>
                <a:spcPct val="0"/>
              </a:spcBef>
              <a:spcAft>
                <a:spcPct val="0"/>
              </a:spcAft>
              <a:defRPr/>
            </a:pPr>
            <a:endParaRPr kumimoji="1" lang="en-US" altLang="ja-JP" sz="1507">
              <a:solidFill>
                <a:prstClr val="black"/>
              </a:solidFill>
              <a:latin typeface="Calibri"/>
              <a:ea typeface="ＭＳ Ｐゴシック" panose="020B0600070205080204" pitchFamily="50" charset="-128"/>
            </a:endParaRPr>
          </a:p>
          <a:p>
            <a:pPr defTabSz="844083" fontAlgn="base">
              <a:spcBef>
                <a:spcPct val="0"/>
              </a:spcBef>
              <a:spcAft>
                <a:spcPct val="0"/>
              </a:spcAft>
              <a:defRPr/>
            </a:pPr>
            <a:r>
              <a:rPr kumimoji="1" lang="ja-JP" altLang="en-US" sz="1507" dirty="0">
                <a:solidFill>
                  <a:prstClr val="black"/>
                </a:solidFill>
                <a:latin typeface="Calibri"/>
                <a:ea typeface="ＭＳ Ｐゴシック" panose="020B0600070205080204" pitchFamily="50" charset="-128"/>
              </a:rPr>
              <a:t>　</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30</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年</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10</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24</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の社会保障審議会障害者部会において、</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相談支援専門員の研修制度の見直しに関して、</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研修項目や障害当事者の負担軽減等についての議論が行われた。これを受け、各都道府県における研修の円滑な実施に当たり、これまでの検討結果を踏まえ、必要な研修項目及び時間数の調整、研修受講における障害当事者への配慮事項等について検討を行う。</a:t>
            </a:r>
          </a:p>
        </p:txBody>
      </p:sp>
      <p:sp>
        <p:nvSpPr>
          <p:cNvPr id="11" name="正方形/長方形 10"/>
          <p:cNvSpPr/>
          <p:nvPr/>
        </p:nvSpPr>
        <p:spPr>
          <a:xfrm>
            <a:off x="335915" y="4337784"/>
            <a:ext cx="8440614" cy="1876404"/>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51538" indent="-151538" defTabSz="844083" fontAlgn="base">
              <a:spcBef>
                <a:spcPct val="0"/>
              </a:spcBef>
              <a:spcAft>
                <a:spcPct val="0"/>
              </a:spcAft>
              <a:defRPr/>
            </a:pPr>
            <a:r>
              <a:rPr kumimoji="1" lang="ja-JP" altLang="en-US" sz="1339" u="sng" dirty="0">
                <a:solidFill>
                  <a:prstClr val="black"/>
                </a:solidFill>
                <a:latin typeface="ＤＦ特太ゴシック体" panose="020B0509000000000000" pitchFamily="49" charset="-128"/>
                <a:ea typeface="ＤＦ特太ゴシック体" panose="020B0509000000000000" pitchFamily="49" charset="-128"/>
              </a:rPr>
              <a:t>３　議論の取りまとめ（今後の進め方の抜粋）</a:t>
            </a:r>
          </a:p>
          <a:p>
            <a:pPr marL="246191" indent="-246191" defTabSz="844083" fontAlgn="base">
              <a:lnSpc>
                <a:spcPts val="600"/>
              </a:lnSpc>
              <a:spcBef>
                <a:spcPct val="0"/>
              </a:spcBef>
              <a:spcAft>
                <a:spcPct val="0"/>
              </a:spcAft>
              <a:defRPr/>
            </a:pPr>
            <a:endParaRPr kumimoji="1" lang="en-US" altLang="ja-JP" sz="1339">
              <a:solidFill>
                <a:prstClr val="black"/>
              </a:solidFill>
              <a:latin typeface="ＭＳ Ｐゴシック"/>
              <a:ea typeface="ＭＳ Ｐゴシック"/>
            </a:endParaRPr>
          </a:p>
          <a:p>
            <a:pPr marL="246191" indent="-246191" defTabSz="844083" fontAlgn="base">
              <a:spcBef>
                <a:spcPct val="0"/>
              </a:spcBef>
              <a:spcAft>
                <a:spcPct val="0"/>
              </a:spcAft>
              <a:defRPr/>
            </a:pPr>
            <a:r>
              <a:rPr kumimoji="1" lang="ja-JP" altLang="en-US" sz="1339">
                <a:solidFill>
                  <a:prstClr val="black"/>
                </a:solidFill>
                <a:latin typeface="ＭＳ Ｐゴシック"/>
                <a:ea typeface="ＭＳ Ｐゴシック"/>
              </a:rPr>
              <a:t>（</a:t>
            </a:r>
            <a:r>
              <a:rPr kumimoji="1" lang="ja-JP" altLang="en-US" sz="1339" dirty="0">
                <a:solidFill>
                  <a:prstClr val="black"/>
                </a:solidFill>
                <a:latin typeface="ＭＳ Ｐゴシック"/>
                <a:ea typeface="ＭＳ Ｐゴシック"/>
              </a:rPr>
              <a:t>１）　相談支援専門員の要件に関する厚生労働省告示、相談支援従事者研修の実施に係る障害保健福祉部長通知に反映した上で、社会保障審議会障害者部会への報告を行う。その後、</a:t>
            </a:r>
            <a:r>
              <a:rPr kumimoji="1" lang="en-US" altLang="ja-JP" sz="1339" dirty="0">
                <a:solidFill>
                  <a:prstClr val="black"/>
                </a:solidFill>
                <a:latin typeface="ＭＳ Ｐゴシック"/>
                <a:ea typeface="ＭＳ Ｐゴシック"/>
              </a:rPr>
              <a:t>2020</a:t>
            </a:r>
            <a:r>
              <a:rPr kumimoji="1" lang="ja-JP" altLang="en-US" sz="1339" dirty="0">
                <a:solidFill>
                  <a:prstClr val="black"/>
                </a:solidFill>
                <a:latin typeface="ＭＳ Ｐゴシック"/>
                <a:ea typeface="ＭＳ Ｐゴシック"/>
              </a:rPr>
              <a:t>年度から新たな制度の下において相談支援専門員が養成されることを目指し、</a:t>
            </a:r>
            <a:r>
              <a:rPr kumimoji="1" lang="en-US" altLang="ja-JP" sz="1339" dirty="0">
                <a:solidFill>
                  <a:prstClr val="black"/>
                </a:solidFill>
                <a:latin typeface="ＭＳ Ｐゴシック"/>
                <a:ea typeface="ＭＳ Ｐゴシック"/>
              </a:rPr>
              <a:t>2019</a:t>
            </a:r>
            <a:r>
              <a:rPr kumimoji="1" lang="ja-JP" altLang="en-US" sz="1339" dirty="0">
                <a:solidFill>
                  <a:prstClr val="black"/>
                </a:solidFill>
                <a:latin typeface="ＭＳ Ｐゴシック"/>
                <a:ea typeface="ＭＳ Ｐゴシック"/>
              </a:rPr>
              <a:t>年度の早期の告示及び通知の発出に向けて所用の手続き等を行うこととする。</a:t>
            </a:r>
          </a:p>
          <a:p>
            <a:pPr marL="246191" indent="-246191" defTabSz="844083" fontAlgn="base">
              <a:spcBef>
                <a:spcPct val="0"/>
              </a:spcBef>
              <a:spcAft>
                <a:spcPct val="0"/>
              </a:spcAft>
              <a:defRPr/>
            </a:pPr>
            <a:r>
              <a:rPr kumimoji="1" lang="ja-JP" altLang="en-US" sz="1339" dirty="0">
                <a:solidFill>
                  <a:prstClr val="black"/>
                </a:solidFill>
                <a:latin typeface="ＭＳ Ｐゴシック"/>
                <a:ea typeface="ＭＳ Ｐゴシック"/>
              </a:rPr>
              <a:t>（２）　今後も、障害当事者、有識者、相談支援専門員等の意見を踏まえ、検討会及び厚生労働科学研究等で、研修制度の質の向上、運用の適正化についての検証及び検討を必要に応じて継続的に実施していくことが必要である。</a:t>
            </a:r>
            <a:endParaRPr kumimoji="1" lang="ja-JP" altLang="ja-JP" sz="1339" dirty="0">
              <a:solidFill>
                <a:prstClr val="black"/>
              </a:solidFill>
              <a:latin typeface="ＭＳ Ｐゴシック"/>
              <a:ea typeface="ＭＳ Ｐゴシック"/>
            </a:endParaRPr>
          </a:p>
        </p:txBody>
      </p:sp>
      <p:sp>
        <p:nvSpPr>
          <p:cNvPr id="13" name="正方形/長方形 12"/>
          <p:cNvSpPr/>
          <p:nvPr/>
        </p:nvSpPr>
        <p:spPr>
          <a:xfrm>
            <a:off x="335914" y="2645907"/>
            <a:ext cx="8440615" cy="1412909"/>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51538" indent="-151538" defTabSz="844083" fontAlgn="base">
              <a:spcBef>
                <a:spcPct val="0"/>
              </a:spcBef>
              <a:spcAft>
                <a:spcPct val="0"/>
              </a:spcAft>
              <a:defRPr/>
            </a:pPr>
            <a:r>
              <a:rPr kumimoji="1" lang="ja-JP" altLang="en-US" sz="1339" u="sng" dirty="0">
                <a:solidFill>
                  <a:prstClr val="black"/>
                </a:solidFill>
                <a:latin typeface="ＤＦ特太ゴシック体" panose="020B0509000000000000" pitchFamily="49" charset="-128"/>
                <a:ea typeface="ＤＦ特太ゴシック体" panose="020B0509000000000000" pitchFamily="49" charset="-128"/>
              </a:rPr>
              <a:t>２　スケジュール</a:t>
            </a:r>
            <a:endParaRPr kumimoji="1" lang="en-US" altLang="ja-JP" sz="1339" u="sng" dirty="0">
              <a:solidFill>
                <a:prstClr val="black"/>
              </a:solidFill>
              <a:latin typeface="ＤＦ特太ゴシック体" panose="020B0509000000000000" pitchFamily="49" charset="-128"/>
              <a:ea typeface="ＤＦ特太ゴシック体" panose="020B0509000000000000" pitchFamily="49" charset="-128"/>
            </a:endParaRPr>
          </a:p>
          <a:p>
            <a:pPr marL="151538" indent="-151538" defTabSz="844083" fontAlgn="base">
              <a:lnSpc>
                <a:spcPts val="600"/>
              </a:lnSpc>
              <a:spcBef>
                <a:spcPct val="0"/>
              </a:spcBef>
              <a:spcAft>
                <a:spcPct val="0"/>
              </a:spcAft>
              <a:defRPr/>
            </a:pPr>
            <a:endParaRPr kumimoji="1" lang="en-US" altLang="ja-JP" sz="1339">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第６回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年２月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14</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第７回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年２月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28</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第８回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年３月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第９回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年３月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28</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en-US" altLang="ja-JP" sz="1005" dirty="0">
                <a:solidFill>
                  <a:prstClr val="black"/>
                </a:solidFill>
                <a:latin typeface="ＭＳ Ｐゴシック" panose="020B0600070205080204" pitchFamily="50" charset="-128"/>
                <a:ea typeface="ＭＳ Ｐゴシック" panose="020B0600070205080204" pitchFamily="50" charset="-128"/>
              </a:rPr>
              <a:t>       ※</a:t>
            </a:r>
            <a:r>
              <a:rPr kumimoji="1" lang="ja-JP" altLang="en-US" sz="1005" dirty="0">
                <a:solidFill>
                  <a:prstClr val="black"/>
                </a:solidFill>
                <a:latin typeface="ＭＳ Ｐゴシック" panose="020B0600070205080204" pitchFamily="50" charset="-128"/>
                <a:ea typeface="ＭＳ Ｐゴシック" panose="020B0600070205080204" pitchFamily="50" charset="-128"/>
              </a:rPr>
              <a:t>　これまで行われてきた「相談支援の質の向上に向けた検討会」を継続して実施。</a:t>
            </a:r>
            <a:endParaRPr kumimoji="1" lang="en-US" altLang="ja-JP" sz="1339" u="sng"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endParaRPr kumimoji="1" lang="en-US" altLang="ja-JP" sz="1339" u="sng" dirty="0">
              <a:solidFill>
                <a:prstClr val="black"/>
              </a:solidFill>
              <a:latin typeface="ＤＦ特太ゴシック体" panose="020B0509000000000000" pitchFamily="49" charset="-128"/>
              <a:ea typeface="ＤＦ特太ゴシック体" panose="020B0509000000000000" pitchFamily="49" charset="-128"/>
            </a:endParaRPr>
          </a:p>
          <a:p>
            <a:pPr marL="151538" indent="-151538" defTabSz="844083" fontAlgn="base">
              <a:spcBef>
                <a:spcPct val="0"/>
              </a:spcBef>
              <a:spcAft>
                <a:spcPct val="0"/>
              </a:spcAft>
              <a:defRPr/>
            </a:pPr>
            <a:endParaRPr kumimoji="1" lang="ja-JP" altLang="ja-JP" sz="1339" dirty="0">
              <a:solidFill>
                <a:prstClr val="black"/>
              </a:solidFill>
              <a:latin typeface="Calibri"/>
              <a:ea typeface="ＭＳ Ｐゴシック" panose="020B0600070205080204" pitchFamily="50" charset="-128"/>
            </a:endParaRPr>
          </a:p>
        </p:txBody>
      </p:sp>
      <p:grpSp>
        <p:nvGrpSpPr>
          <p:cNvPr id="10" name="グループ化 9">
            <a:extLst>
              <a:ext uri="{FF2B5EF4-FFF2-40B4-BE49-F238E27FC236}">
                <a16:creationId xmlns:a16="http://schemas.microsoft.com/office/drawing/2014/main" id="{FCB529C2-D725-5A40-9D74-C5AD1EFD2573}"/>
              </a:ext>
            </a:extLst>
          </p:cNvPr>
          <p:cNvGrpSpPr/>
          <p:nvPr/>
        </p:nvGrpSpPr>
        <p:grpSpPr>
          <a:xfrm>
            <a:off x="335915" y="714967"/>
            <a:ext cx="8440615" cy="66469"/>
            <a:chOff x="0" y="188640"/>
            <a:chExt cx="9144000" cy="72008"/>
          </a:xfrm>
        </p:grpSpPr>
        <p:cxnSp>
          <p:nvCxnSpPr>
            <p:cNvPr id="12" name="直線コネクタ 11">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31</a:t>
            </a:fld>
            <a:endParaRPr kumimoji="1" lang="ja-JP" altLang="en-US"/>
          </a:p>
        </p:txBody>
      </p:sp>
      <p:sp>
        <p:nvSpPr>
          <p:cNvPr id="15"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841333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35915" y="387675"/>
            <a:ext cx="8440614" cy="26855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846" dirty="0">
                <a:solidFill>
                  <a:schemeClr val="tx1"/>
                </a:solidFill>
                <a:latin typeface="ＤＦ特太ゴシック体" panose="020B0509000000000000" pitchFamily="49" charset="-128"/>
                <a:ea typeface="ＤＦ特太ゴシック体" panose="020B0509000000000000" pitchFamily="49" charset="-128"/>
              </a:rPr>
              <a:t>相談支援専門員研修制度の見直しに関する指摘と対応について</a:t>
            </a:r>
          </a:p>
        </p:txBody>
      </p:sp>
      <p:sp>
        <p:nvSpPr>
          <p:cNvPr id="6" name="正方形/長方形 5"/>
          <p:cNvSpPr/>
          <p:nvPr/>
        </p:nvSpPr>
        <p:spPr>
          <a:xfrm>
            <a:off x="335915" y="1416422"/>
            <a:ext cx="2081305" cy="5006979"/>
          </a:xfrm>
          <a:prstGeom prst="rect">
            <a:avLst/>
          </a:prstGeom>
          <a:ln/>
        </p:spPr>
        <p:style>
          <a:lnRef idx="2">
            <a:schemeClr val="accent1"/>
          </a:lnRef>
          <a:fillRef idx="1">
            <a:schemeClr val="lt1"/>
          </a:fillRef>
          <a:effectRef idx="0">
            <a:schemeClr val="accent1"/>
          </a:effectRef>
          <a:fontRef idx="minor">
            <a:schemeClr val="dk1"/>
          </a:fontRef>
        </p:style>
        <p:txBody>
          <a:bodyPr lIns="33231" rtlCol="0" anchor="ctr"/>
          <a:lstStyle/>
          <a:p>
            <a:pPr marL="301748" indent="-151538"/>
            <a:r>
              <a:rPr lang="ja-JP" altLang="en-US" sz="1339" u="sng" dirty="0">
                <a:solidFill>
                  <a:schemeClr val="tx1"/>
                </a:solidFill>
                <a:latin typeface="ＤＦ特太ゴシック体" panose="020B0509000000000000" pitchFamily="49" charset="-128"/>
                <a:ea typeface="ＤＦ特太ゴシック体" panose="020B0509000000000000" pitchFamily="49" charset="-128"/>
              </a:rPr>
              <a:t>（指摘内容）</a:t>
            </a:r>
            <a:endParaRPr lang="en-US" altLang="ja-JP" sz="1339" u="sng" dirty="0">
              <a:solidFill>
                <a:schemeClr val="tx1"/>
              </a:solidFill>
              <a:latin typeface="ＤＦ特太ゴシック体" panose="020B0509000000000000" pitchFamily="49" charset="-128"/>
              <a:ea typeface="ＤＦ特太ゴシック体" panose="020B0509000000000000" pitchFamily="49" charset="-128"/>
            </a:endParaRPr>
          </a:p>
          <a:p>
            <a:pPr marL="301748" indent="-151538"/>
            <a:r>
              <a:rPr lang="ja-JP" altLang="en-US" sz="1172">
                <a:solidFill>
                  <a:schemeClr val="tx1"/>
                </a:solidFill>
                <a:latin typeface="+mn-ea"/>
              </a:rPr>
              <a:t>○ 障害</a:t>
            </a:r>
            <a:r>
              <a:rPr lang="ja-JP" altLang="en-US" sz="1172" dirty="0">
                <a:solidFill>
                  <a:schemeClr val="tx1"/>
                </a:solidFill>
                <a:latin typeface="+mn-ea"/>
              </a:rPr>
              <a:t>当事者の団体から、相談支援専門員の人数が不足していると考えられる状況の中で、特に相談支援従事者初任者研修の研修時間の増加は現場の実態に合っていない。また、</a:t>
            </a:r>
            <a:r>
              <a:rPr lang="ja-JP" altLang="en-US" sz="1172" u="sng" dirty="0">
                <a:solidFill>
                  <a:schemeClr val="tx1"/>
                </a:solidFill>
                <a:latin typeface="+mn-ea"/>
              </a:rPr>
              <a:t>研修カリキュラムの見直し案作成のプロセスにおいて障害当事者の意見が反映されていない。</a:t>
            </a:r>
            <a:endParaRPr lang="en-US" altLang="ja-JP" sz="1172" u="sng" dirty="0">
              <a:solidFill>
                <a:schemeClr val="tx1"/>
              </a:solidFill>
              <a:latin typeface="+mn-ea"/>
            </a:endParaRPr>
          </a:p>
          <a:p>
            <a:pPr marL="301748" indent="-151538"/>
            <a:r>
              <a:rPr lang="ja-JP" altLang="en-US" sz="646" u="sng" dirty="0">
                <a:solidFill>
                  <a:schemeClr val="tx1"/>
                </a:solidFill>
                <a:latin typeface="+mn-ea"/>
              </a:rPr>
              <a:t>　</a:t>
            </a:r>
            <a:endParaRPr lang="en-US" altLang="ja-JP" sz="646" u="sng" dirty="0">
              <a:solidFill>
                <a:schemeClr val="tx1"/>
              </a:solidFill>
              <a:latin typeface="+mn-ea"/>
            </a:endParaRPr>
          </a:p>
          <a:p>
            <a:pPr marL="301748" indent="-151538"/>
            <a:r>
              <a:rPr lang="ja-JP" altLang="en-US" sz="1172">
                <a:solidFill>
                  <a:schemeClr val="tx1"/>
                </a:solidFill>
                <a:latin typeface="+mn-ea"/>
              </a:rPr>
              <a:t>○ 研修</a:t>
            </a:r>
            <a:r>
              <a:rPr lang="ja-JP" altLang="en-US" sz="1172" dirty="0">
                <a:solidFill>
                  <a:schemeClr val="tx1"/>
                </a:solidFill>
                <a:latin typeface="+mn-ea"/>
              </a:rPr>
              <a:t>内容について、</a:t>
            </a:r>
            <a:r>
              <a:rPr lang="ja-JP" altLang="en-US" sz="1172" u="sng" dirty="0">
                <a:solidFill>
                  <a:schemeClr val="tx1"/>
                </a:solidFill>
                <a:latin typeface="+mn-ea"/>
              </a:rPr>
              <a:t>障害者のエンパワメントの視点が十分ではない、</a:t>
            </a:r>
            <a:r>
              <a:rPr lang="ja-JP" altLang="en-US" sz="1172" dirty="0">
                <a:solidFill>
                  <a:schemeClr val="tx1"/>
                </a:solidFill>
                <a:latin typeface="+mn-ea"/>
              </a:rPr>
              <a:t>セルフケアプランの位置付けに関して必要な講義を含めるべき。</a:t>
            </a:r>
            <a:endParaRPr lang="en-US" altLang="ja-JP" sz="1172" dirty="0">
              <a:solidFill>
                <a:schemeClr val="tx1"/>
              </a:solidFill>
              <a:latin typeface="+mn-ea"/>
            </a:endParaRPr>
          </a:p>
          <a:p>
            <a:pPr marL="301748" indent="-151538"/>
            <a:r>
              <a:rPr lang="ja-JP" altLang="en-US" sz="646" dirty="0">
                <a:solidFill>
                  <a:schemeClr val="tx1"/>
                </a:solidFill>
                <a:latin typeface="+mn-ea"/>
              </a:rPr>
              <a:t>　</a:t>
            </a:r>
            <a:endParaRPr lang="en-US" altLang="ja-JP" sz="646" dirty="0">
              <a:solidFill>
                <a:schemeClr val="tx1"/>
              </a:solidFill>
              <a:latin typeface="+mn-ea"/>
            </a:endParaRPr>
          </a:p>
          <a:p>
            <a:pPr marL="301748" indent="-151538"/>
            <a:r>
              <a:rPr lang="ja-JP" altLang="en-US" sz="1172">
                <a:solidFill>
                  <a:schemeClr val="tx1"/>
                </a:solidFill>
                <a:latin typeface="+mn-ea"/>
              </a:rPr>
              <a:t>○ </a:t>
            </a:r>
            <a:r>
              <a:rPr lang="ja-JP" altLang="en-US" sz="1172" u="sng">
                <a:solidFill>
                  <a:schemeClr val="tx1"/>
                </a:solidFill>
                <a:latin typeface="+mn-ea"/>
              </a:rPr>
              <a:t>移動</a:t>
            </a:r>
            <a:r>
              <a:rPr lang="ja-JP" altLang="en-US" sz="1172" u="sng" dirty="0">
                <a:solidFill>
                  <a:schemeClr val="tx1"/>
                </a:solidFill>
                <a:latin typeface="+mn-ea"/>
              </a:rPr>
              <a:t>が困難な障害当事者が研修を受講しやすくなるような工夫が必要。</a:t>
            </a:r>
            <a:endParaRPr lang="en-US" altLang="ja-JP" sz="1172" u="sng" dirty="0">
              <a:solidFill>
                <a:schemeClr val="tx1"/>
              </a:solidFill>
              <a:latin typeface="+mn-ea"/>
            </a:endParaRPr>
          </a:p>
        </p:txBody>
      </p:sp>
      <p:graphicFrame>
        <p:nvGraphicFramePr>
          <p:cNvPr id="13" name="表 12"/>
          <p:cNvGraphicFramePr>
            <a:graphicFrameLocks noGrp="1"/>
          </p:cNvGraphicFramePr>
          <p:nvPr/>
        </p:nvGraphicFramePr>
        <p:xfrm>
          <a:off x="335915" y="976601"/>
          <a:ext cx="2080714" cy="380950"/>
        </p:xfrm>
        <a:graphic>
          <a:graphicData uri="http://schemas.openxmlformats.org/drawingml/2006/table">
            <a:tbl>
              <a:tblPr firstRow="1" bandRow="1">
                <a:tableStyleId>{5940675A-B579-460E-94D1-54222C63F5DA}</a:tableStyleId>
              </a:tblPr>
              <a:tblGrid>
                <a:gridCol w="2080714">
                  <a:extLst>
                    <a:ext uri="{9D8B030D-6E8A-4147-A177-3AD203B41FA5}">
                      <a16:colId xmlns:a16="http://schemas.microsoft.com/office/drawing/2014/main" val="20000"/>
                    </a:ext>
                  </a:extLst>
                </a:gridCol>
              </a:tblGrid>
              <a:tr h="3809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ＤＨＰ特太ゴシック体" panose="020B0500000000000000" pitchFamily="50" charset="-128"/>
                          <a:ea typeface="ＤＨＰ特太ゴシック体" panose="020B0500000000000000" pitchFamily="50" charset="-128"/>
                        </a:rPr>
                        <a:t>第</a:t>
                      </a:r>
                      <a:r>
                        <a:rPr kumimoji="1" lang="en-US" altLang="ja-JP" sz="900" dirty="0">
                          <a:latin typeface="ＤＨＰ特太ゴシック体" panose="020B0500000000000000" pitchFamily="50" charset="-128"/>
                          <a:ea typeface="ＤＨＰ特太ゴシック体" panose="020B0500000000000000" pitchFamily="50" charset="-128"/>
                        </a:rPr>
                        <a:t>91</a:t>
                      </a:r>
                      <a:r>
                        <a:rPr kumimoji="1" lang="ja-JP" altLang="en-US" sz="900" dirty="0">
                          <a:latin typeface="ＤＨＰ特太ゴシック体" panose="020B0500000000000000" pitchFamily="50" charset="-128"/>
                          <a:ea typeface="ＤＨＰ特太ゴシック体" panose="020B0500000000000000" pitchFamily="50" charset="-128"/>
                        </a:rPr>
                        <a:t>回社会保障審議会障害者</a:t>
                      </a:r>
                      <a:endParaRPr kumimoji="1" lang="en-US" altLang="ja-JP" sz="900" dirty="0">
                        <a:latin typeface="ＤＨＰ特太ゴシック体" panose="020B0500000000000000" pitchFamily="50" charset="-128"/>
                        <a:ea typeface="ＤＨＰ特太ゴシック体" panose="020B05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ＤＨＰ特太ゴシック体" panose="020B0500000000000000" pitchFamily="50" charset="-128"/>
                          <a:ea typeface="ＤＨＰ特太ゴシック体" panose="020B0500000000000000" pitchFamily="50" charset="-128"/>
                        </a:rPr>
                        <a:t>部会資料における指摘</a:t>
                      </a:r>
                    </a:p>
                  </a:txBody>
                  <a:tcPr marL="84406" marR="84406" marT="42203" marB="42203" anchor="ctr"/>
                </a:tc>
                <a:extLst>
                  <a:ext uri="{0D108BD9-81ED-4DB2-BD59-A6C34878D82A}">
                    <a16:rowId xmlns:a16="http://schemas.microsoft.com/office/drawing/2014/main" val="10000"/>
                  </a:ext>
                </a:extLst>
              </a:tr>
            </a:tbl>
          </a:graphicData>
        </a:graphic>
      </p:graphicFrame>
      <p:sp>
        <p:nvSpPr>
          <p:cNvPr id="10" name="右矢印 9"/>
          <p:cNvSpPr/>
          <p:nvPr/>
        </p:nvSpPr>
        <p:spPr>
          <a:xfrm>
            <a:off x="2539000" y="2676354"/>
            <a:ext cx="318502" cy="17967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4" name="正方形/長方形 13"/>
          <p:cNvSpPr/>
          <p:nvPr/>
        </p:nvSpPr>
        <p:spPr>
          <a:xfrm>
            <a:off x="2979282" y="1431364"/>
            <a:ext cx="5797247" cy="4992035"/>
          </a:xfrm>
          <a:prstGeom prst="rect">
            <a:avLst/>
          </a:prstGeom>
          <a:ln/>
        </p:spPr>
        <p:style>
          <a:lnRef idx="2">
            <a:schemeClr val="accent1"/>
          </a:lnRef>
          <a:fillRef idx="1">
            <a:schemeClr val="lt1"/>
          </a:fillRef>
          <a:effectRef idx="0">
            <a:schemeClr val="accent1"/>
          </a:effectRef>
          <a:fontRef idx="minor">
            <a:schemeClr val="dk1"/>
          </a:fontRef>
        </p:style>
        <p:txBody>
          <a:bodyPr lIns="33231" rtlCol="0" anchor="ctr"/>
          <a:lstStyle/>
          <a:p>
            <a:pPr marL="301748" indent="-151538"/>
            <a:r>
              <a:rPr lang="ja-JP" altLang="en-US" sz="1339" u="sng" dirty="0">
                <a:solidFill>
                  <a:schemeClr val="tx1"/>
                </a:solidFill>
                <a:latin typeface="ＤＦ特太ゴシック体" panose="020B0509000000000000" pitchFamily="49" charset="-128"/>
                <a:ea typeface="ＤＦ特太ゴシック体" panose="020B0509000000000000" pitchFamily="49" charset="-128"/>
              </a:rPr>
              <a:t>（</a:t>
            </a:r>
            <a:r>
              <a:rPr lang="ja-JP" altLang="en-US" sz="1339" u="sng">
                <a:solidFill>
                  <a:schemeClr val="tx1"/>
                </a:solidFill>
                <a:latin typeface="ＤＦ特太ゴシック体" panose="020B0509000000000000" pitchFamily="49" charset="-128"/>
                <a:ea typeface="ＤＦ特太ゴシック体" panose="020B0509000000000000" pitchFamily="49" charset="-128"/>
              </a:rPr>
              <a:t>対応）</a:t>
            </a:r>
            <a:endParaRPr lang="en-US" altLang="ja-JP" sz="1339" u="sng">
              <a:solidFill>
                <a:schemeClr val="tx1"/>
              </a:solidFill>
              <a:latin typeface="ＤＦ特太ゴシック体" panose="020B0509000000000000" pitchFamily="49" charset="-128"/>
              <a:ea typeface="ＤＦ特太ゴシック体" panose="020B0509000000000000" pitchFamily="49" charset="-128"/>
            </a:endParaRPr>
          </a:p>
          <a:p>
            <a:pPr marL="301748" indent="-151538">
              <a:lnSpc>
                <a:spcPts val="500"/>
              </a:lnSpc>
            </a:pPr>
            <a:endParaRPr lang="en-US" altLang="ja-JP" sz="1339" u="sng" dirty="0">
              <a:solidFill>
                <a:schemeClr val="tx1"/>
              </a:solidFill>
              <a:latin typeface="ＤＦ特太ゴシック体" panose="020B0509000000000000" pitchFamily="49" charset="-128"/>
              <a:ea typeface="ＤＦ特太ゴシック体" panose="020B0509000000000000" pitchFamily="49" charset="-128"/>
            </a:endParaRPr>
          </a:p>
          <a:p>
            <a:pPr marL="301748" indent="-151538"/>
            <a:r>
              <a:rPr lang="en-US" altLang="ja-JP" sz="1172" b="1" dirty="0">
                <a:latin typeface="+mj-ea"/>
                <a:ea typeface="+mj-ea"/>
              </a:rPr>
              <a:t>【</a:t>
            </a:r>
            <a:r>
              <a:rPr lang="ja-JP" altLang="en-US" sz="1172" b="1" dirty="0">
                <a:latin typeface="+mj-ea"/>
                <a:ea typeface="+mj-ea"/>
              </a:rPr>
              <a:t>検討会の開催</a:t>
            </a:r>
            <a:r>
              <a:rPr lang="en-US" altLang="ja-JP" sz="1172" b="1" dirty="0">
                <a:latin typeface="+mj-ea"/>
                <a:ea typeface="+mj-ea"/>
              </a:rPr>
              <a:t>】</a:t>
            </a:r>
          </a:p>
          <a:p>
            <a:pPr marL="493847" indent="-344374"/>
            <a:r>
              <a:rPr lang="ja-JP" altLang="en-US" sz="1172" dirty="0">
                <a:latin typeface="+mj-ea"/>
                <a:ea typeface="+mj-ea"/>
              </a:rPr>
              <a:t>　○　身体障害、知的障害及び精神障害の障害当事者が参画した</a:t>
            </a:r>
            <a:r>
              <a:rPr lang="ja-JP" altLang="en-US" sz="1172" dirty="0">
                <a:solidFill>
                  <a:schemeClr val="tx1"/>
                </a:solidFill>
                <a:latin typeface="+mj-ea"/>
                <a:ea typeface="+mj-ea"/>
              </a:rPr>
              <a:t>検討会を設置し検討（全４回開催）。</a:t>
            </a:r>
            <a:endParaRPr lang="en-US" altLang="ja-JP" sz="1172" dirty="0">
              <a:solidFill>
                <a:schemeClr val="tx1"/>
              </a:solidFill>
              <a:latin typeface="+mj-ea"/>
              <a:ea typeface="+mj-ea"/>
            </a:endParaRPr>
          </a:p>
          <a:p>
            <a:pPr marL="493847" indent="-344374"/>
            <a:r>
              <a:rPr lang="ja-JP" altLang="en-US" sz="554" dirty="0">
                <a:solidFill>
                  <a:schemeClr val="tx1"/>
                </a:solidFill>
                <a:latin typeface="+mj-ea"/>
                <a:ea typeface="+mj-ea"/>
              </a:rPr>
              <a:t>　</a:t>
            </a:r>
            <a:endParaRPr lang="en-US" altLang="ja-JP" sz="554" dirty="0">
              <a:solidFill>
                <a:schemeClr val="tx1"/>
              </a:solidFill>
              <a:latin typeface="+mj-ea"/>
              <a:ea typeface="+mj-ea"/>
            </a:endParaRPr>
          </a:p>
          <a:p>
            <a:pPr marL="301748" indent="-151538"/>
            <a:r>
              <a:rPr lang="en-US" altLang="ja-JP" sz="1172" b="1" dirty="0">
                <a:solidFill>
                  <a:schemeClr val="tx1"/>
                </a:solidFill>
                <a:latin typeface="+mj-ea"/>
                <a:ea typeface="+mj-ea"/>
              </a:rPr>
              <a:t>【</a:t>
            </a:r>
            <a:r>
              <a:rPr lang="ja-JP" altLang="en-US" sz="1172" b="1" dirty="0">
                <a:solidFill>
                  <a:schemeClr val="tx1"/>
                </a:solidFill>
                <a:latin typeface="+mj-ea"/>
                <a:ea typeface="+mj-ea"/>
              </a:rPr>
              <a:t>研修カリキュラムの見直し</a:t>
            </a:r>
            <a:r>
              <a:rPr lang="en-US" altLang="ja-JP" sz="1172" b="1" dirty="0">
                <a:solidFill>
                  <a:schemeClr val="tx1"/>
                </a:solidFill>
                <a:latin typeface="+mj-ea"/>
                <a:ea typeface="+mj-ea"/>
              </a:rPr>
              <a:t>】</a:t>
            </a:r>
            <a:r>
              <a:rPr lang="ja-JP" altLang="en-US" sz="1172" dirty="0">
                <a:solidFill>
                  <a:schemeClr val="tx1"/>
                </a:solidFill>
                <a:latin typeface="+mj-ea"/>
                <a:ea typeface="+mj-ea"/>
              </a:rPr>
              <a:t>　</a:t>
            </a:r>
            <a:endParaRPr lang="en-US" altLang="ja-JP" sz="1172" dirty="0">
              <a:solidFill>
                <a:schemeClr val="tx1"/>
              </a:solidFill>
              <a:latin typeface="+mj-ea"/>
              <a:ea typeface="+mj-ea"/>
            </a:endParaRPr>
          </a:p>
          <a:p>
            <a:pPr marL="414715" indent="-265242"/>
            <a:r>
              <a:rPr lang="ja-JP" altLang="en-US" sz="1172" dirty="0">
                <a:solidFill>
                  <a:schemeClr val="tx1"/>
                </a:solidFill>
                <a:latin typeface="+mj-ea"/>
                <a:ea typeface="+mj-ea"/>
              </a:rPr>
              <a:t>　○　初任者研修標準カリキュラムに関して、相談支援の基本的視点の獲得目標に「エンパワメント」の理解、相談支援が「利用者の立場に立って」行われることなどの記載をさらに強調、講義内容について、「セルフケアマネジメントの重要性についての理解」等の記載を追加</a:t>
            </a:r>
            <a:endParaRPr lang="en-US" altLang="ja-JP" sz="1172" dirty="0">
              <a:solidFill>
                <a:schemeClr val="tx1"/>
              </a:solidFill>
              <a:latin typeface="+mj-ea"/>
              <a:ea typeface="+mj-ea"/>
            </a:endParaRPr>
          </a:p>
          <a:p>
            <a:pPr marL="414715" indent="-265242"/>
            <a:r>
              <a:rPr lang="ja-JP" altLang="en-US" sz="554" dirty="0">
                <a:solidFill>
                  <a:schemeClr val="tx1"/>
                </a:solidFill>
                <a:latin typeface="+mj-ea"/>
                <a:ea typeface="+mj-ea"/>
              </a:rPr>
              <a:t>　</a:t>
            </a:r>
            <a:endParaRPr lang="en-US" altLang="ja-JP" sz="554" dirty="0">
              <a:solidFill>
                <a:schemeClr val="tx1"/>
              </a:solidFill>
              <a:latin typeface="+mj-ea"/>
              <a:ea typeface="+mj-ea"/>
            </a:endParaRPr>
          </a:p>
          <a:p>
            <a:pPr marL="301748" indent="-151538"/>
            <a:r>
              <a:rPr lang="en-US" altLang="ja-JP" sz="1172" b="1" dirty="0">
                <a:solidFill>
                  <a:schemeClr val="tx1"/>
                </a:solidFill>
                <a:latin typeface="+mj-ea"/>
                <a:ea typeface="+mj-ea"/>
              </a:rPr>
              <a:t>【</a:t>
            </a:r>
            <a:r>
              <a:rPr lang="ja-JP" altLang="en-US" sz="1172" b="1" dirty="0">
                <a:solidFill>
                  <a:schemeClr val="tx1"/>
                </a:solidFill>
                <a:latin typeface="+mj-ea"/>
                <a:ea typeface="+mj-ea"/>
              </a:rPr>
              <a:t>当事者の受講時の留意点</a:t>
            </a:r>
            <a:r>
              <a:rPr lang="en-US" altLang="ja-JP" sz="1172" b="1" dirty="0">
                <a:solidFill>
                  <a:schemeClr val="tx1"/>
                </a:solidFill>
                <a:latin typeface="+mj-ea"/>
                <a:ea typeface="+mj-ea"/>
              </a:rPr>
              <a:t>】</a:t>
            </a:r>
          </a:p>
          <a:p>
            <a:pPr marL="301748" indent="-151538"/>
            <a:r>
              <a:rPr lang="ja-JP" altLang="en-US" sz="1172">
                <a:solidFill>
                  <a:schemeClr val="tx1"/>
                </a:solidFill>
                <a:latin typeface="+mj-ea"/>
                <a:ea typeface="+mj-ea"/>
              </a:rPr>
              <a:t>　○ 障害</a:t>
            </a:r>
            <a:r>
              <a:rPr lang="ja-JP" altLang="en-US" sz="1172" dirty="0">
                <a:solidFill>
                  <a:schemeClr val="tx1"/>
                </a:solidFill>
                <a:latin typeface="+mj-ea"/>
                <a:ea typeface="+mj-ea"/>
              </a:rPr>
              <a:t>のある受講者等への合理的配慮の実施についてとその具体的例示を記載</a:t>
            </a:r>
            <a:endParaRPr lang="en-US" altLang="ja-JP" sz="1172" dirty="0">
              <a:solidFill>
                <a:schemeClr val="tx1"/>
              </a:solidFill>
              <a:latin typeface="+mj-ea"/>
              <a:ea typeface="+mj-ea"/>
            </a:endParaRPr>
          </a:p>
          <a:p>
            <a:pPr marL="301748" indent="-151538"/>
            <a:r>
              <a:rPr lang="ja-JP" altLang="en-US" sz="1172" dirty="0">
                <a:solidFill>
                  <a:schemeClr val="tx1"/>
                </a:solidFill>
                <a:latin typeface="+mj-ea"/>
                <a:ea typeface="+mj-ea"/>
              </a:rPr>
              <a:t>　</a:t>
            </a:r>
            <a:r>
              <a:rPr lang="ja-JP" altLang="en-US" sz="1172">
                <a:solidFill>
                  <a:schemeClr val="tx1"/>
                </a:solidFill>
                <a:latin typeface="+mj-ea"/>
                <a:ea typeface="+mj-ea"/>
              </a:rPr>
              <a:t>　・年度</a:t>
            </a:r>
            <a:r>
              <a:rPr lang="ja-JP" altLang="en-US" sz="1172" dirty="0">
                <a:solidFill>
                  <a:schemeClr val="tx1"/>
                </a:solidFill>
                <a:latin typeface="+mj-ea"/>
                <a:ea typeface="+mj-ea"/>
              </a:rPr>
              <a:t>を越えた長期履修</a:t>
            </a:r>
            <a:endParaRPr lang="en-US" altLang="ja-JP" sz="1172" dirty="0">
              <a:solidFill>
                <a:schemeClr val="tx1"/>
              </a:solidFill>
              <a:latin typeface="+mj-ea"/>
              <a:ea typeface="+mj-ea"/>
            </a:endParaRPr>
          </a:p>
          <a:p>
            <a:pPr marL="301748" indent="-151538"/>
            <a:r>
              <a:rPr lang="ja-JP" altLang="en-US" sz="1172" dirty="0">
                <a:solidFill>
                  <a:schemeClr val="tx1"/>
                </a:solidFill>
                <a:latin typeface="+mj-ea"/>
                <a:ea typeface="+mj-ea"/>
              </a:rPr>
              <a:t>　</a:t>
            </a:r>
            <a:r>
              <a:rPr lang="ja-JP" altLang="en-US" sz="1172">
                <a:solidFill>
                  <a:schemeClr val="tx1"/>
                </a:solidFill>
                <a:latin typeface="+mj-ea"/>
                <a:ea typeface="+mj-ea"/>
              </a:rPr>
              <a:t>　・基幹</a:t>
            </a:r>
            <a:r>
              <a:rPr lang="ja-JP" altLang="en-US" sz="1172" dirty="0">
                <a:solidFill>
                  <a:schemeClr val="tx1"/>
                </a:solidFill>
                <a:latin typeface="+mj-ea"/>
                <a:ea typeface="+mj-ea"/>
              </a:rPr>
              <a:t>相談支援センター等における演習等の実施</a:t>
            </a:r>
            <a:endParaRPr lang="en-US" altLang="ja-JP" sz="1172" dirty="0">
              <a:solidFill>
                <a:schemeClr val="tx1"/>
              </a:solidFill>
              <a:latin typeface="+mj-ea"/>
              <a:ea typeface="+mj-ea"/>
            </a:endParaRPr>
          </a:p>
          <a:p>
            <a:pPr marL="740038" indent="-590565"/>
            <a:r>
              <a:rPr lang="ja-JP" altLang="en-US" sz="1172" dirty="0">
                <a:solidFill>
                  <a:schemeClr val="tx1"/>
                </a:solidFill>
                <a:latin typeface="+mj-ea"/>
                <a:ea typeface="+mj-ea"/>
              </a:rPr>
              <a:t>　</a:t>
            </a:r>
            <a:r>
              <a:rPr lang="ja-JP" altLang="en-US" sz="1172">
                <a:solidFill>
                  <a:schemeClr val="tx1"/>
                </a:solidFill>
                <a:latin typeface="+mj-ea"/>
                <a:ea typeface="+mj-ea"/>
              </a:rPr>
              <a:t>　・事前</a:t>
            </a:r>
            <a:r>
              <a:rPr lang="ja-JP" altLang="en-US" sz="1172" dirty="0">
                <a:solidFill>
                  <a:schemeClr val="tx1"/>
                </a:solidFill>
                <a:latin typeface="+mj-ea"/>
                <a:ea typeface="+mj-ea"/>
              </a:rPr>
              <a:t>の研修資料の提供、障害特性に応じた必要な情報保障等を具体的</a:t>
            </a:r>
            <a:r>
              <a:rPr lang="ja-JP" altLang="en-US" sz="1172">
                <a:solidFill>
                  <a:schemeClr val="tx1"/>
                </a:solidFill>
                <a:latin typeface="+mj-ea"/>
                <a:ea typeface="+mj-ea"/>
              </a:rPr>
              <a:t>に例示</a:t>
            </a:r>
            <a:endParaRPr lang="en-US" altLang="ja-JP" sz="1172">
              <a:solidFill>
                <a:schemeClr val="tx1"/>
              </a:solidFill>
              <a:latin typeface="+mj-ea"/>
              <a:ea typeface="+mj-ea"/>
            </a:endParaRPr>
          </a:p>
          <a:p>
            <a:pPr marL="740038" indent="-590565"/>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dirty="0">
                <a:solidFill>
                  <a:schemeClr val="tx1"/>
                </a:solidFill>
                <a:latin typeface="+mj-ea"/>
                <a:ea typeface="+mj-ea"/>
              </a:rPr>
              <a:t>例：点字資料の準備、テキストデータの事前提供）</a:t>
            </a:r>
            <a:endParaRPr lang="en-US" altLang="ja-JP" sz="1172" dirty="0">
              <a:solidFill>
                <a:schemeClr val="tx1"/>
              </a:solidFill>
              <a:latin typeface="+mj-ea"/>
              <a:ea typeface="+mj-ea"/>
            </a:endParaRPr>
          </a:p>
          <a:p>
            <a:pPr marL="301748" indent="-151538"/>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a:solidFill>
                  <a:schemeClr val="tx1"/>
                </a:solidFill>
                <a:latin typeface="+mj-ea"/>
              </a:rPr>
              <a:t>合理的</a:t>
            </a:r>
            <a:r>
              <a:rPr lang="ja-JP" altLang="en-US" sz="1172" dirty="0">
                <a:solidFill>
                  <a:schemeClr val="tx1"/>
                </a:solidFill>
                <a:latin typeface="+mj-ea"/>
              </a:rPr>
              <a:t>配慮の実施状況に関するモニタリングを実施</a:t>
            </a:r>
            <a:endParaRPr lang="en-US" altLang="ja-JP" sz="1172" dirty="0">
              <a:solidFill>
                <a:schemeClr val="tx1"/>
              </a:solidFill>
              <a:latin typeface="+mj-ea"/>
            </a:endParaRPr>
          </a:p>
          <a:p>
            <a:pPr marL="301748" indent="-151538"/>
            <a:r>
              <a:rPr lang="ja-JP" altLang="en-US" sz="554" dirty="0">
                <a:solidFill>
                  <a:schemeClr val="tx1"/>
                </a:solidFill>
                <a:latin typeface="+mj-ea"/>
              </a:rPr>
              <a:t>　</a:t>
            </a:r>
            <a:endParaRPr lang="en-US" altLang="ja-JP" sz="554" dirty="0">
              <a:solidFill>
                <a:schemeClr val="tx1"/>
              </a:solidFill>
              <a:latin typeface="+mj-ea"/>
            </a:endParaRPr>
          </a:p>
          <a:p>
            <a:pPr marL="301748" indent="-151538"/>
            <a:r>
              <a:rPr lang="en-US" altLang="ja-JP" sz="1172" b="1" dirty="0">
                <a:latin typeface="+mj-ea"/>
              </a:rPr>
              <a:t>【</a:t>
            </a:r>
            <a:r>
              <a:rPr lang="ja-JP" altLang="en-US" sz="1172" b="1" dirty="0">
                <a:latin typeface="+mj-ea"/>
              </a:rPr>
              <a:t>運用に当たっての考慮事項等</a:t>
            </a:r>
            <a:r>
              <a:rPr lang="en-US" altLang="ja-JP" sz="1172" b="1" dirty="0">
                <a:latin typeface="+mj-ea"/>
              </a:rPr>
              <a:t>】</a:t>
            </a:r>
          </a:p>
          <a:p>
            <a:pPr marL="301748" indent="-151538"/>
            <a:r>
              <a:rPr lang="ja-JP" altLang="en-US" sz="1172">
                <a:latin typeface="+mj-ea"/>
              </a:rPr>
              <a:t>　○ 各都道府県</a:t>
            </a:r>
            <a:r>
              <a:rPr lang="ja-JP" altLang="en-US" sz="1172" dirty="0">
                <a:latin typeface="+mj-ea"/>
              </a:rPr>
              <a:t>での格差是正等</a:t>
            </a:r>
            <a:endParaRPr lang="en-US" altLang="ja-JP" sz="1172" dirty="0">
              <a:latin typeface="+mj-ea"/>
            </a:endParaRPr>
          </a:p>
          <a:p>
            <a:pPr marL="581773" indent="-432300"/>
            <a:r>
              <a:rPr lang="ja-JP" altLang="en-US" sz="1172" dirty="0">
                <a:latin typeface="+mj-ea"/>
              </a:rPr>
              <a:t>　</a:t>
            </a:r>
            <a:r>
              <a:rPr lang="ja-JP" altLang="en-US" sz="1172">
                <a:latin typeface="+mj-ea"/>
              </a:rPr>
              <a:t>　・</a:t>
            </a:r>
            <a:r>
              <a:rPr lang="ja-JP" altLang="en-US" sz="1172">
                <a:solidFill>
                  <a:schemeClr val="tx1"/>
                </a:solidFill>
                <a:latin typeface="+mj-ea"/>
              </a:rPr>
              <a:t>地域間</a:t>
            </a:r>
            <a:r>
              <a:rPr lang="ja-JP" altLang="en-US" sz="1172" dirty="0">
                <a:solidFill>
                  <a:schemeClr val="tx1"/>
                </a:solidFill>
                <a:latin typeface="+mj-ea"/>
              </a:rPr>
              <a:t>格差を是正するため、必要な講義については共通資料を作成、研修内容の実施状況について確認</a:t>
            </a:r>
            <a:endParaRPr lang="en-US" altLang="ja-JP" sz="1172" dirty="0">
              <a:solidFill>
                <a:schemeClr val="tx1"/>
              </a:solidFill>
              <a:latin typeface="+mj-ea"/>
            </a:endParaRPr>
          </a:p>
          <a:p>
            <a:pPr marL="301748" indent="-151538"/>
            <a:r>
              <a:rPr lang="ja-JP" altLang="en-US" sz="1172" dirty="0">
                <a:solidFill>
                  <a:schemeClr val="tx1"/>
                </a:solidFill>
                <a:latin typeface="+mj-ea"/>
              </a:rPr>
              <a:t>　</a:t>
            </a:r>
            <a:r>
              <a:rPr lang="ja-JP" altLang="en-US" sz="1172">
                <a:solidFill>
                  <a:schemeClr val="tx1"/>
                </a:solidFill>
                <a:latin typeface="+mj-ea"/>
              </a:rPr>
              <a:t>　・ガイドライン</a:t>
            </a:r>
            <a:r>
              <a:rPr lang="ja-JP" altLang="en-US" sz="1172" dirty="0">
                <a:solidFill>
                  <a:schemeClr val="tx1"/>
                </a:solidFill>
                <a:latin typeface="+mj-ea"/>
              </a:rPr>
              <a:t>等により必要な講義については障害当事者の参画を促す</a:t>
            </a:r>
            <a:endParaRPr lang="en-US" altLang="ja-JP" sz="1172" dirty="0">
              <a:solidFill>
                <a:schemeClr val="tx1"/>
              </a:solidFill>
              <a:latin typeface="+mj-ea"/>
            </a:endParaRPr>
          </a:p>
          <a:p>
            <a:pPr marL="301748" indent="-151538"/>
            <a:r>
              <a:rPr lang="ja-JP" altLang="en-US" sz="1172">
                <a:solidFill>
                  <a:schemeClr val="tx1"/>
                </a:solidFill>
                <a:latin typeface="+mj-ea"/>
              </a:rPr>
              <a:t>　○ 標</a:t>
            </a:r>
            <a:r>
              <a:rPr lang="ja-JP" altLang="en-US" sz="1172" dirty="0">
                <a:solidFill>
                  <a:schemeClr val="tx1"/>
                </a:solidFill>
                <a:latin typeface="+mj-ea"/>
              </a:rPr>
              <a:t>準カリキュラム等の改善のための検証、研修資料の開発</a:t>
            </a:r>
            <a:endParaRPr lang="en-US" altLang="ja-JP" sz="1172" dirty="0">
              <a:solidFill>
                <a:schemeClr val="tx1"/>
              </a:solidFill>
              <a:latin typeface="+mj-ea"/>
            </a:endParaRPr>
          </a:p>
          <a:p>
            <a:pPr marL="493847" indent="-344374"/>
            <a:r>
              <a:rPr lang="ja-JP" altLang="en-US" sz="1172" dirty="0">
                <a:solidFill>
                  <a:schemeClr val="tx1"/>
                </a:solidFill>
                <a:latin typeface="+mj-ea"/>
              </a:rPr>
              <a:t>　</a:t>
            </a:r>
            <a:r>
              <a:rPr lang="ja-JP" altLang="en-US" sz="1172">
                <a:solidFill>
                  <a:schemeClr val="tx1"/>
                </a:solidFill>
                <a:latin typeface="+mj-ea"/>
              </a:rPr>
              <a:t>　・厚生</a:t>
            </a:r>
            <a:r>
              <a:rPr lang="ja-JP" altLang="en-US" sz="1172" dirty="0">
                <a:solidFill>
                  <a:schemeClr val="tx1"/>
                </a:solidFill>
                <a:latin typeface="+mj-ea"/>
              </a:rPr>
              <a:t>労働省が実施する指導者養成研修にあたり、障害当事者である</a:t>
            </a:r>
            <a:r>
              <a:rPr lang="ja-JP" altLang="en-US" sz="1172">
                <a:solidFill>
                  <a:schemeClr val="tx1"/>
                </a:solidFill>
                <a:latin typeface="+mj-ea"/>
              </a:rPr>
              <a:t>相談支援</a:t>
            </a:r>
            <a:endParaRPr lang="en-US" altLang="ja-JP" sz="1172">
              <a:solidFill>
                <a:schemeClr val="tx1"/>
              </a:solidFill>
              <a:latin typeface="+mj-ea"/>
            </a:endParaRPr>
          </a:p>
          <a:p>
            <a:pPr marL="493847" indent="-344374"/>
            <a:r>
              <a:rPr lang="ja-JP" altLang="en-US" sz="1172">
                <a:solidFill>
                  <a:schemeClr val="tx1"/>
                </a:solidFill>
                <a:latin typeface="+mj-ea"/>
              </a:rPr>
              <a:t>　　　専門員</a:t>
            </a:r>
            <a:r>
              <a:rPr lang="ja-JP" altLang="en-US" sz="1172" dirty="0">
                <a:solidFill>
                  <a:schemeClr val="tx1"/>
                </a:solidFill>
                <a:latin typeface="+mj-ea"/>
              </a:rPr>
              <a:t>を増員し研修内容等の検討を行う</a:t>
            </a:r>
            <a:endParaRPr lang="en-US" altLang="ja-JP" sz="1172" dirty="0">
              <a:solidFill>
                <a:schemeClr val="tx1"/>
              </a:solidFill>
              <a:latin typeface="+mj-ea"/>
            </a:endParaRPr>
          </a:p>
          <a:p>
            <a:pPr marL="493847" indent="-344374"/>
            <a:r>
              <a:rPr lang="ja-JP" altLang="en-US" sz="1172" dirty="0">
                <a:solidFill>
                  <a:schemeClr val="tx1"/>
                </a:solidFill>
                <a:latin typeface="+mj-ea"/>
              </a:rPr>
              <a:t>　</a:t>
            </a:r>
            <a:r>
              <a:rPr lang="ja-JP" altLang="en-US" sz="1172">
                <a:solidFill>
                  <a:schemeClr val="tx1"/>
                </a:solidFill>
                <a:latin typeface="+mj-ea"/>
              </a:rPr>
              <a:t>　・標</a:t>
            </a:r>
            <a:r>
              <a:rPr lang="ja-JP" altLang="en-US" sz="1172" dirty="0">
                <a:solidFill>
                  <a:schemeClr val="tx1"/>
                </a:solidFill>
                <a:latin typeface="+mj-ea"/>
              </a:rPr>
              <a:t>準カリキュラムを展開する都道府県研修の基盤となる共通資料</a:t>
            </a:r>
            <a:r>
              <a:rPr lang="ja-JP" altLang="en-US" sz="1172">
                <a:solidFill>
                  <a:schemeClr val="tx1"/>
                </a:solidFill>
                <a:latin typeface="+mj-ea"/>
              </a:rPr>
              <a:t>のあり方</a:t>
            </a:r>
            <a:endParaRPr lang="en-US" altLang="ja-JP" sz="1172">
              <a:solidFill>
                <a:schemeClr val="tx1"/>
              </a:solidFill>
              <a:latin typeface="+mj-ea"/>
            </a:endParaRPr>
          </a:p>
          <a:p>
            <a:pPr marL="493847" indent="-344374"/>
            <a:r>
              <a:rPr lang="ja-JP" altLang="en-US" sz="1172">
                <a:solidFill>
                  <a:schemeClr val="tx1"/>
                </a:solidFill>
                <a:latin typeface="+mj-ea"/>
              </a:rPr>
              <a:t>　　　ついて</a:t>
            </a:r>
            <a:r>
              <a:rPr lang="ja-JP" altLang="en-US" sz="1172" dirty="0">
                <a:solidFill>
                  <a:schemeClr val="tx1"/>
                </a:solidFill>
                <a:latin typeface="+mj-ea"/>
              </a:rPr>
              <a:t>、都道府県の研修実施状況を踏まえ、必要に応じて継続的に検証</a:t>
            </a:r>
            <a:endParaRPr lang="en-US" altLang="ja-JP" sz="1172" dirty="0">
              <a:solidFill>
                <a:schemeClr val="tx1"/>
              </a:solidFill>
              <a:latin typeface="+mj-ea"/>
              <a:ea typeface="+mj-ea"/>
            </a:endParaRPr>
          </a:p>
        </p:txBody>
      </p:sp>
      <p:graphicFrame>
        <p:nvGraphicFramePr>
          <p:cNvPr id="15" name="表 14"/>
          <p:cNvGraphicFramePr>
            <a:graphicFrameLocks noGrp="1"/>
          </p:cNvGraphicFramePr>
          <p:nvPr/>
        </p:nvGraphicFramePr>
        <p:xfrm>
          <a:off x="3035209" y="976601"/>
          <a:ext cx="5744897" cy="380950"/>
        </p:xfrm>
        <a:graphic>
          <a:graphicData uri="http://schemas.openxmlformats.org/drawingml/2006/table">
            <a:tbl>
              <a:tblPr firstRow="1" bandRow="1">
                <a:tableStyleId>{5940675A-B579-460E-94D1-54222C63F5DA}</a:tableStyleId>
              </a:tblPr>
              <a:tblGrid>
                <a:gridCol w="5744897">
                  <a:extLst>
                    <a:ext uri="{9D8B030D-6E8A-4147-A177-3AD203B41FA5}">
                      <a16:colId xmlns:a16="http://schemas.microsoft.com/office/drawing/2014/main" val="20000"/>
                    </a:ext>
                  </a:extLst>
                </a:gridCol>
              </a:tblGrid>
              <a:tr h="3809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100" dirty="0">
                          <a:latin typeface="ＤＨＰ特太ゴシック体" panose="020B0500000000000000" pitchFamily="50" charset="-128"/>
                          <a:ea typeface="ＤＨＰ特太ゴシック体" panose="020B0500000000000000" pitchFamily="50" charset="-128"/>
                        </a:rPr>
                        <a:t>相談支援の質の向上に向けた検討会（第６回～第９回）</a:t>
                      </a:r>
                      <a:r>
                        <a:rPr lang="ja-JP" altLang="en-US" sz="1100" dirty="0">
                          <a:solidFill>
                            <a:schemeClr val="tx1"/>
                          </a:solidFill>
                          <a:latin typeface="ＤＨＰ特太ゴシック体" panose="020B0500000000000000" pitchFamily="50" charset="-128"/>
                          <a:ea typeface="ＤＨＰ特太ゴシック体" panose="020B0500000000000000" pitchFamily="50" charset="-128"/>
                        </a:rPr>
                        <a:t>を踏まえた今回の見直し内容</a:t>
                      </a:r>
                      <a:endParaRPr kumimoji="1" lang="ja-JP" altLang="en-US" sz="1100" dirty="0">
                        <a:solidFill>
                          <a:schemeClr val="tx1"/>
                        </a:solidFill>
                      </a:endParaRPr>
                    </a:p>
                  </a:txBody>
                  <a:tcPr marL="84406" marR="84406" marT="42203" marB="42203" anchor="ctr"/>
                </a:tc>
                <a:extLst>
                  <a:ext uri="{0D108BD9-81ED-4DB2-BD59-A6C34878D82A}">
                    <a16:rowId xmlns:a16="http://schemas.microsoft.com/office/drawing/2014/main" val="10000"/>
                  </a:ext>
                </a:extLst>
              </a:tr>
            </a:tbl>
          </a:graphicData>
        </a:graphic>
      </p:graphicFrame>
      <p:grpSp>
        <p:nvGrpSpPr>
          <p:cNvPr id="8" name="グループ化 7">
            <a:extLst>
              <a:ext uri="{FF2B5EF4-FFF2-40B4-BE49-F238E27FC236}">
                <a16:creationId xmlns:a16="http://schemas.microsoft.com/office/drawing/2014/main" id="{FCB529C2-D725-5A40-9D74-C5AD1EFD2573}"/>
              </a:ext>
            </a:extLst>
          </p:cNvPr>
          <p:cNvGrpSpPr/>
          <p:nvPr/>
        </p:nvGrpSpPr>
        <p:grpSpPr>
          <a:xfrm>
            <a:off x="335915" y="714967"/>
            <a:ext cx="8440615" cy="66469"/>
            <a:chOff x="0" y="188640"/>
            <a:chExt cx="9144000" cy="72008"/>
          </a:xfrm>
        </p:grpSpPr>
        <p:cxnSp>
          <p:nvCxnSpPr>
            <p:cNvPr id="9" name="直線コネクタ 8">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a:xfrm>
            <a:off x="6758880" y="6453336"/>
            <a:ext cx="2133600" cy="476250"/>
          </a:xfrm>
        </p:spPr>
        <p:txBody>
          <a:bodyPr/>
          <a:lstStyle/>
          <a:p>
            <a:fld id="{2ADEAB0B-3364-414D-832E-F3CDA843F507}" type="slidenum">
              <a:rPr kumimoji="1" lang="ja-JP" altLang="en-US" smtClean="0"/>
              <a:t>32</a:t>
            </a:fld>
            <a:endParaRPr kumimoji="1" lang="ja-JP" altLang="en-US" dirty="0"/>
          </a:p>
        </p:txBody>
      </p:sp>
      <p:sp>
        <p:nvSpPr>
          <p:cNvPr id="12"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2017098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35915" y="104278"/>
            <a:ext cx="8440615" cy="660437"/>
          </a:xfrm>
          <a:prstGeom prst="rect">
            <a:avLst/>
          </a:prstGeom>
        </p:spPr>
        <p:txBody>
          <a:bodyPr wrap="square">
            <a:spAutoFit/>
          </a:bodyPr>
          <a:lstStyle/>
          <a:p>
            <a:pPr algn="ctr" defTabSz="844083" fontAlgn="base">
              <a:spcBef>
                <a:spcPct val="0"/>
              </a:spcBef>
              <a:spcAft>
                <a:spcPct val="0"/>
              </a:spcAft>
              <a:defRPr/>
            </a:pPr>
            <a:r>
              <a:rPr kumimoji="1" lang="ja-JP" altLang="ja-JP" sz="1846"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「相談支援の質の向上に向けた検討会」（第６回～第９回）における</a:t>
            </a:r>
            <a:endParaRPr kumimoji="1" lang="en-US" altLang="ja-JP" sz="1846" dirty="0">
              <a:solidFill>
                <a:prstClr val="black"/>
              </a:solidFill>
              <a:latin typeface="ＤＦ特太ゴシック体" panose="020B0509000000000000" pitchFamily="49" charset="-128"/>
              <a:ea typeface="ＤＦ特太ゴシック体" panose="020B0509000000000000" pitchFamily="49" charset="-128"/>
            </a:endParaRPr>
          </a:p>
          <a:p>
            <a:pPr algn="ctr" defTabSz="844083" fontAlgn="base">
              <a:spcBef>
                <a:spcPct val="0"/>
              </a:spcBef>
              <a:spcAft>
                <a:spcPct val="0"/>
              </a:spcAft>
              <a:defRPr/>
            </a:pPr>
            <a:r>
              <a:rPr kumimoji="1" lang="ja-JP" altLang="ja-JP" sz="1846" dirty="0">
                <a:solidFill>
                  <a:prstClr val="black"/>
                </a:solidFill>
                <a:latin typeface="ＤＦ特太ゴシック体" panose="020B0509000000000000" pitchFamily="49" charset="-128"/>
                <a:ea typeface="ＤＦ特太ゴシック体" panose="020B0509000000000000" pitchFamily="49" charset="-128"/>
              </a:rPr>
              <a:t>議論の取りまとめ</a:t>
            </a:r>
            <a:r>
              <a:rPr kumimoji="1" lang="ja-JP" altLang="en-US" sz="1846" dirty="0">
                <a:solidFill>
                  <a:prstClr val="black"/>
                </a:solidFill>
                <a:latin typeface="ＤＦ特太ゴシック体" panose="020B0509000000000000" pitchFamily="49" charset="-128"/>
                <a:ea typeface="ＤＦ特太ゴシック体" panose="020B0509000000000000" pitchFamily="49" charset="-128"/>
              </a:rPr>
              <a:t>のポイント</a:t>
            </a:r>
            <a:endParaRPr kumimoji="1" lang="ja-JP" altLang="ja-JP" sz="1846"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35916" y="1084277"/>
            <a:ext cx="8440614" cy="519857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defTabSz="844083" fontAlgn="base">
              <a:lnSpc>
                <a:spcPct val="120000"/>
              </a:lnSpc>
              <a:spcBef>
                <a:spcPct val="0"/>
              </a:spcBef>
              <a:spcAft>
                <a:spcPct val="0"/>
              </a:spcAft>
              <a:tabLst>
                <a:tab pos="1569467" algn="l"/>
              </a:tabLst>
              <a:defRPr/>
            </a:pPr>
            <a:r>
              <a:rPr kumimoji="1" lang="en-US" altLang="ja-JP" sz="1292">
                <a:solidFill>
                  <a:prstClr val="black"/>
                </a:solidFill>
                <a:latin typeface="Arial"/>
                <a:ea typeface="ＭＳ Ｐゴシック"/>
              </a:rPr>
              <a:t>● </a:t>
            </a:r>
            <a:r>
              <a:rPr kumimoji="1" lang="ja-JP" altLang="en-US" sz="1292" b="1">
                <a:solidFill>
                  <a:prstClr val="black"/>
                </a:solidFill>
                <a:latin typeface="Arial"/>
                <a:ea typeface="ＭＳ Ｐゴシック"/>
              </a:rPr>
              <a:t>標</a:t>
            </a:r>
            <a:r>
              <a:rPr kumimoji="1" lang="ja-JP" altLang="en-US" sz="1292" b="1" dirty="0">
                <a:solidFill>
                  <a:prstClr val="black"/>
                </a:solidFill>
                <a:latin typeface="Arial"/>
                <a:ea typeface="ＭＳ Ｐゴシック"/>
              </a:rPr>
              <a:t>準カリキュラム案の内容</a:t>
            </a:r>
            <a:endParaRPr kumimoji="1" lang="en-US" altLang="ja-JP" sz="1292" b="1"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相談支援従事者研修標準カリキュラム案の内容については、障害当事者を含めた各構成員の意見を反映し、障害保健福祉部長通知「相談支援従事者研修事業の実施について（案）」に示す相談支援従事者研修事業実施要綱（案）別表に記載された相談支援従事者初任者及び現任研修標準カリキュラム（座長）案としてとりまとめられた。</a:t>
            </a: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a:t>
            </a: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292" b="1">
                <a:solidFill>
                  <a:prstClr val="black"/>
                </a:solidFill>
                <a:latin typeface="Arial"/>
                <a:ea typeface="ＭＳ Ｐゴシック"/>
              </a:rPr>
              <a:t>● 障害</a:t>
            </a:r>
            <a:r>
              <a:rPr kumimoji="1" lang="ja-JP" altLang="en-US" sz="1292" b="1" dirty="0">
                <a:solidFill>
                  <a:prstClr val="black"/>
                </a:solidFill>
                <a:latin typeface="Arial"/>
                <a:ea typeface="ＭＳ Ｐゴシック"/>
              </a:rPr>
              <a:t>当事者の研修参加に係る合理的配慮について</a:t>
            </a:r>
            <a:endParaRPr kumimoji="1" lang="en-US" altLang="ja-JP" sz="1292" b="1"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相談支援従事者研修事業実施要綱において合理的な配慮の方法を具体的に例示することにより、各都道府県の研修実施主体に合理的配慮等の実施の検討を促す。</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例）　○　重度の障害を持つ受講者等短期間での連続的な研修受講が困難な場合の、合理的配慮の検討例</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・視聴覚教材の活用</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・長期履修</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・基幹相談支援センター等での履修</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障害特性に応じた情報保障</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障害のある受講者も利用しやすい環境が確保されるよう研修会場及び宿泊施設等の配慮を行うよう努めること。</a:t>
            </a: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292" b="1">
                <a:solidFill>
                  <a:prstClr val="black"/>
                </a:solidFill>
                <a:latin typeface="Arial"/>
                <a:ea typeface="ＭＳ Ｐゴシック"/>
              </a:rPr>
              <a:t>● 地域間</a:t>
            </a:r>
            <a:r>
              <a:rPr kumimoji="1" lang="ja-JP" altLang="en-US" sz="1292" b="1" dirty="0">
                <a:solidFill>
                  <a:prstClr val="black"/>
                </a:solidFill>
                <a:latin typeface="Arial"/>
                <a:ea typeface="ＭＳ Ｐゴシック"/>
              </a:rPr>
              <a:t>格差の是正のための教材や補助資料の開発及び標準カリキュラム等の改善のための検証について</a:t>
            </a:r>
            <a:endParaRPr kumimoji="1" lang="en-US" altLang="ja-JP" sz="1292" b="1"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今後、障害当事者等の意見を踏まえた標準カリキュラムの内容等の適切な普及を図るとともに各都道府県における研修の内容及び質の地域間格差の是正等の観点から以下のように対応を行う。</a:t>
            </a:r>
            <a:endParaRPr kumimoji="1" lang="en-US" altLang="ja-JP" sz="1015" dirty="0">
              <a:solidFill>
                <a:prstClr val="black"/>
              </a:solidFill>
              <a:latin typeface="Arial"/>
              <a:ea typeface="ＭＳ Ｐゴシック"/>
            </a:endParaRP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〇　厚生労働省が実施する相談支援従事者指導者養成研修の開催に当たり、相談支援従事者指導者養成研修検討委員に相談支援専門員として業務に従事する障害当事者委員を増員し研修内容等の検討を行う。</a:t>
            </a:r>
            <a:endParaRPr kumimoji="1" lang="en-US" altLang="ja-JP" sz="1015" dirty="0">
              <a:solidFill>
                <a:prstClr val="black"/>
              </a:solidFill>
              <a:latin typeface="Arial"/>
              <a:ea typeface="ＭＳ Ｐゴシック"/>
            </a:endParaRP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障害当事者が講師を担当することがより効果的な講義については、研修実施のためのガイドライン等により積極的な登用を促す。</a:t>
            </a: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〇　地域間格差の発生を可能な限り是正するために、必要な講義については教材や補助資料の参考例を作成し、使用を促すとともに、各都道府県で実施する研修内容の実施状況について確認する。</a:t>
            </a: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相談支援従事者指導者養成研修検討会等において、標準カリキュラムの内容、使用する教材や補助資料及び研修資料の在り方について、都道府県における研修の実施状況等を踏まえ、必要に応じ継続的に検証する機会を設ける。</a:t>
            </a:r>
            <a:endParaRPr kumimoji="1" lang="en-US" altLang="ja-JP" sz="1200" dirty="0">
              <a:solidFill>
                <a:prstClr val="black"/>
              </a:solidFill>
              <a:latin typeface="ＭＳ Ｐゴシック"/>
              <a:ea typeface="ＭＳ Ｐゴシック"/>
            </a:endParaRPr>
          </a:p>
        </p:txBody>
      </p:sp>
      <p:grpSp>
        <p:nvGrpSpPr>
          <p:cNvPr id="6" name="グループ化 5">
            <a:extLst>
              <a:ext uri="{FF2B5EF4-FFF2-40B4-BE49-F238E27FC236}">
                <a16:creationId xmlns:a16="http://schemas.microsoft.com/office/drawing/2014/main" id="{FCB529C2-D725-5A40-9D74-C5AD1EFD2573}"/>
              </a:ext>
            </a:extLst>
          </p:cNvPr>
          <p:cNvGrpSpPr/>
          <p:nvPr/>
        </p:nvGrpSpPr>
        <p:grpSpPr>
          <a:xfrm>
            <a:off x="335915" y="752291"/>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33</a:t>
            </a:fld>
            <a:endParaRPr kumimoji="1" lang="ja-JP" altLang="en-US"/>
          </a:p>
        </p:txBody>
      </p:sp>
      <p:sp>
        <p:nvSpPr>
          <p:cNvPr id="9"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2622945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39285" y="494543"/>
            <a:ext cx="8241545" cy="348109"/>
          </a:xfrm>
          <a:prstGeom prst="rect">
            <a:avLst/>
          </a:prstGeom>
        </p:spPr>
        <p:txBody>
          <a:bodyPr wrap="square">
            <a:spAutoFit/>
          </a:bodyPr>
          <a:lstStyle/>
          <a:p>
            <a:pPr algn="ctr"/>
            <a:r>
              <a:rPr lang="ja-JP" altLang="en-US" sz="1662" b="1" dirty="0">
                <a:latin typeface="ＤＨＰ特太ゴシック体" panose="020B0500000000000000" pitchFamily="50" charset="-128"/>
                <a:ea typeface="ＤＨＰ特太ゴシック体" panose="020B0500000000000000" pitchFamily="50" charset="-128"/>
              </a:rPr>
              <a:t>相談支援専門員研修制度の見直しに関する今後の進め方</a:t>
            </a:r>
            <a:endParaRPr lang="ja-JP" altLang="ja-JP" sz="1662" dirty="0">
              <a:latin typeface="ＤＨＰ特太ゴシック体" panose="020B0500000000000000" pitchFamily="50" charset="-128"/>
              <a:ea typeface="ＤＨＰ特太ゴシック体" panose="020B0500000000000000" pitchFamily="50" charset="-128"/>
            </a:endParaRPr>
          </a:p>
        </p:txBody>
      </p:sp>
      <p:graphicFrame>
        <p:nvGraphicFramePr>
          <p:cNvPr id="5" name="表 4"/>
          <p:cNvGraphicFramePr>
            <a:graphicFrameLocks noGrp="1"/>
          </p:cNvGraphicFramePr>
          <p:nvPr/>
        </p:nvGraphicFramePr>
        <p:xfrm>
          <a:off x="622433" y="1053550"/>
          <a:ext cx="8058398" cy="1609772"/>
        </p:xfrm>
        <a:graphic>
          <a:graphicData uri="http://schemas.openxmlformats.org/drawingml/2006/table">
            <a:tbl>
              <a:tblPr firstRow="1" bandRow="1">
                <a:tableStyleId>{5C22544A-7EE6-4342-B048-85BDC9FD1C3A}</a:tableStyleId>
              </a:tblPr>
              <a:tblGrid>
                <a:gridCol w="1839417">
                  <a:extLst>
                    <a:ext uri="{9D8B030D-6E8A-4147-A177-3AD203B41FA5}">
                      <a16:colId xmlns:a16="http://schemas.microsoft.com/office/drawing/2014/main" val="1239611083"/>
                    </a:ext>
                  </a:extLst>
                </a:gridCol>
                <a:gridCol w="6218981">
                  <a:extLst>
                    <a:ext uri="{9D8B030D-6E8A-4147-A177-3AD203B41FA5}">
                      <a16:colId xmlns:a16="http://schemas.microsoft.com/office/drawing/2014/main" val="371674387"/>
                    </a:ext>
                  </a:extLst>
                </a:gridCol>
              </a:tblGrid>
              <a:tr h="390410">
                <a:tc>
                  <a:txBody>
                    <a:bodyPr/>
                    <a:lstStyle/>
                    <a:p>
                      <a:pPr algn="ctr"/>
                      <a:r>
                        <a:rPr kumimoji="1" lang="ja-JP" altLang="en-US" sz="1700" dirty="0">
                          <a:solidFill>
                            <a:schemeClr val="tx1"/>
                          </a:solidFill>
                        </a:rPr>
                        <a:t>時期</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700" dirty="0">
                          <a:solidFill>
                            <a:schemeClr val="tx1"/>
                          </a:solidFill>
                        </a:rPr>
                        <a:t>内容</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1515121"/>
                  </a:ext>
                </a:extLst>
              </a:tr>
              <a:tr h="6096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平成</a:t>
                      </a:r>
                      <a:r>
                        <a:rPr lang="en-US" altLang="ja-JP" sz="1500" dirty="0">
                          <a:solidFill>
                            <a:schemeClr val="tx1"/>
                          </a:solidFill>
                          <a:latin typeface="+mj-ea"/>
                          <a:ea typeface="+mj-ea"/>
                        </a:rPr>
                        <a:t>31</a:t>
                      </a:r>
                      <a:r>
                        <a:rPr lang="ja-JP" altLang="en-US" sz="1500" dirty="0">
                          <a:solidFill>
                            <a:schemeClr val="tx1"/>
                          </a:solidFill>
                          <a:latin typeface="+mj-ea"/>
                          <a:ea typeface="+mj-ea"/>
                        </a:rPr>
                        <a:t>年４月</a:t>
                      </a:r>
                      <a:r>
                        <a:rPr lang="en-US" altLang="ja-JP" sz="1500" dirty="0">
                          <a:solidFill>
                            <a:schemeClr val="tx1"/>
                          </a:solidFill>
                          <a:latin typeface="+mj-ea"/>
                          <a:ea typeface="+mj-ea"/>
                        </a:rPr>
                        <a:t>10</a:t>
                      </a:r>
                      <a:r>
                        <a:rPr lang="ja-JP" altLang="en-US" sz="1500" dirty="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　</a:t>
                      </a:r>
                      <a:r>
                        <a:rPr lang="ja-JP" altLang="ja-JP" sz="1500" dirty="0">
                          <a:solidFill>
                            <a:schemeClr val="tx1"/>
                          </a:solidFill>
                          <a:latin typeface="+mj-ea"/>
                          <a:ea typeface="+mj-ea"/>
                        </a:rPr>
                        <a:t> 「相談支援の質の向上に向けた検討会」（第６回～第９回）における議論の取りまとめ</a:t>
                      </a:r>
                      <a:r>
                        <a:rPr lang="ja-JP" altLang="en-US" sz="1500" dirty="0">
                          <a:solidFill>
                            <a:schemeClr val="tx1"/>
                          </a:solidFill>
                          <a:latin typeface="+mj-ea"/>
                          <a:ea typeface="+mj-ea"/>
                        </a:rPr>
                        <a:t>を厚生労働省ホームページに掲載</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1372530"/>
                  </a:ext>
                </a:extLst>
              </a:tr>
              <a:tr h="6096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a:solidFill>
                            <a:schemeClr val="tx1"/>
                          </a:solidFill>
                          <a:latin typeface="+mj-ea"/>
                          <a:ea typeface="+mj-ea"/>
                        </a:rPr>
                        <a:t>令和元年６月</a:t>
                      </a:r>
                      <a:r>
                        <a:rPr lang="en-US" altLang="ja-JP" sz="1500" dirty="0">
                          <a:solidFill>
                            <a:schemeClr val="tx1"/>
                          </a:solidFill>
                          <a:latin typeface="+mj-ea"/>
                          <a:ea typeface="+mj-ea"/>
                        </a:rPr>
                        <a:t>24</a:t>
                      </a:r>
                      <a:r>
                        <a:rPr lang="ja-JP" altLang="en-US" sz="1500" dirty="0">
                          <a:solidFill>
                            <a:schemeClr val="tx1"/>
                          </a:solidFill>
                          <a:latin typeface="+mj-ea"/>
                          <a:ea typeface="+mj-ea"/>
                        </a:rPr>
                        <a:t>日</a:t>
                      </a:r>
                      <a:endParaRPr lang="en-US" altLang="ja-JP" sz="1500" dirty="0">
                        <a:solidFill>
                          <a:schemeClr val="tx1"/>
                        </a:solidFill>
                        <a:latin typeface="+mj-ea"/>
                        <a:ea typeface="+mj-ea"/>
                      </a:endParaRPr>
                    </a:p>
                    <a:p>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buNone/>
                      </a:pPr>
                      <a:r>
                        <a:rPr lang="ja-JP" altLang="en-US" sz="1500" dirty="0">
                          <a:solidFill>
                            <a:schemeClr val="tx1"/>
                          </a:solidFill>
                          <a:latin typeface="+mj-ea"/>
                          <a:ea typeface="+mj-ea"/>
                        </a:rPr>
                        <a:t>・　第</a:t>
                      </a:r>
                      <a:r>
                        <a:rPr lang="en-US" altLang="ja-JP" sz="1500" dirty="0">
                          <a:solidFill>
                            <a:schemeClr val="tx1"/>
                          </a:solidFill>
                          <a:latin typeface="+mj-ea"/>
                          <a:ea typeface="+mj-ea"/>
                        </a:rPr>
                        <a:t>94</a:t>
                      </a:r>
                      <a:r>
                        <a:rPr lang="ja-JP" altLang="en-US" sz="1500" dirty="0">
                          <a:solidFill>
                            <a:schemeClr val="tx1"/>
                          </a:solidFill>
                          <a:latin typeface="+mj-ea"/>
                          <a:ea typeface="+mj-ea"/>
                        </a:rPr>
                        <a:t>回社会保障審議会障害者部会において、検討会の検討結果について報告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5731180"/>
                  </a:ext>
                </a:extLst>
              </a:tr>
            </a:tbl>
          </a:graphicData>
        </a:graphic>
      </p:graphicFrame>
      <p:sp>
        <p:nvSpPr>
          <p:cNvPr id="6" name="下矢印 5"/>
          <p:cNvSpPr/>
          <p:nvPr/>
        </p:nvSpPr>
        <p:spPr>
          <a:xfrm>
            <a:off x="3688124" y="2747486"/>
            <a:ext cx="1528866" cy="12131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graphicFrame>
        <p:nvGraphicFramePr>
          <p:cNvPr id="8" name="表 7"/>
          <p:cNvGraphicFramePr>
            <a:graphicFrameLocks noGrp="1"/>
          </p:cNvGraphicFramePr>
          <p:nvPr>
            <p:extLst>
              <p:ext uri="{D42A27DB-BD31-4B8C-83A1-F6EECF244321}">
                <p14:modId xmlns:p14="http://schemas.microsoft.com/office/powerpoint/2010/main" val="3250692444"/>
              </p:ext>
            </p:extLst>
          </p:nvPr>
        </p:nvGraphicFramePr>
        <p:xfrm>
          <a:off x="622433" y="4026510"/>
          <a:ext cx="8058398" cy="1324140"/>
        </p:xfrm>
        <a:graphic>
          <a:graphicData uri="http://schemas.openxmlformats.org/drawingml/2006/table">
            <a:tbl>
              <a:tblPr firstRow="1" bandRow="1">
                <a:tableStyleId>{5C22544A-7EE6-4342-B048-85BDC9FD1C3A}</a:tableStyleId>
              </a:tblPr>
              <a:tblGrid>
                <a:gridCol w="1839417">
                  <a:extLst>
                    <a:ext uri="{9D8B030D-6E8A-4147-A177-3AD203B41FA5}">
                      <a16:colId xmlns:a16="http://schemas.microsoft.com/office/drawing/2014/main" val="1239611083"/>
                    </a:ext>
                  </a:extLst>
                </a:gridCol>
                <a:gridCol w="6218981">
                  <a:extLst>
                    <a:ext uri="{9D8B030D-6E8A-4147-A177-3AD203B41FA5}">
                      <a16:colId xmlns:a16="http://schemas.microsoft.com/office/drawing/2014/main" val="371674387"/>
                    </a:ext>
                  </a:extLst>
                </a:gridCol>
              </a:tblGrid>
              <a:tr h="6620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dirty="0">
                          <a:solidFill>
                            <a:schemeClr val="tx1"/>
                          </a:solidFill>
                          <a:latin typeface="+mj-ea"/>
                          <a:ea typeface="+mj-ea"/>
                        </a:rPr>
                        <a:t>令和元年</a:t>
                      </a:r>
                      <a:r>
                        <a:rPr lang="ja-JP" altLang="en-US" sz="1500" b="0">
                          <a:solidFill>
                            <a:schemeClr val="tx1"/>
                          </a:solidFill>
                          <a:latin typeface="+mj-ea"/>
                          <a:ea typeface="+mj-ea"/>
                        </a:rPr>
                        <a:t>６月以降</a:t>
                      </a:r>
                      <a:endParaRPr lang="en-US" altLang="ja-JP" sz="1500" b="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dirty="0">
                          <a:solidFill>
                            <a:schemeClr val="tx1"/>
                          </a:solidFill>
                          <a:latin typeface="+mj-ea"/>
                          <a:ea typeface="+mj-ea"/>
                        </a:rPr>
                        <a:t>・　</a:t>
                      </a:r>
                      <a:r>
                        <a:rPr kumimoji="1" lang="ja-JP" altLang="ja-JP" sz="1500" b="0" kern="1200" dirty="0">
                          <a:solidFill>
                            <a:schemeClr val="tx1"/>
                          </a:solidFill>
                          <a:latin typeface="+mj-ea"/>
                          <a:ea typeface="+mj-ea"/>
                          <a:cs typeface="+mn-cs"/>
                        </a:rPr>
                        <a:t>相談支援の質の向上に向けた検討会</a:t>
                      </a:r>
                      <a:r>
                        <a:rPr kumimoji="1" lang="en-US" altLang="ja-JP" sz="1500" b="0" kern="1200" dirty="0">
                          <a:solidFill>
                            <a:schemeClr val="tx1"/>
                          </a:solidFill>
                          <a:latin typeface="+mj-ea"/>
                          <a:ea typeface="+mj-ea"/>
                          <a:cs typeface="+mn-cs"/>
                        </a:rPr>
                        <a:t>WG</a:t>
                      </a:r>
                      <a:r>
                        <a:rPr kumimoji="1" lang="ja-JP" altLang="en-US" sz="1500" b="0" kern="1200" dirty="0">
                          <a:solidFill>
                            <a:schemeClr val="tx1"/>
                          </a:solidFill>
                          <a:latin typeface="+mj-ea"/>
                          <a:ea typeface="+mj-ea"/>
                          <a:cs typeface="+mn-cs"/>
                        </a:rPr>
                        <a:t>の設置・開催（新規設置）</a:t>
                      </a:r>
                      <a:endParaRPr kumimoji="1" lang="en-US" altLang="ja-JP" sz="1500" b="0" kern="1200" dirty="0">
                        <a:solidFill>
                          <a:schemeClr val="tx1"/>
                        </a:solidFill>
                        <a:latin typeface="+mj-ea"/>
                        <a:ea typeface="+mj-ea"/>
                        <a:cs typeface="+mn-cs"/>
                      </a:endParaRPr>
                    </a:p>
                    <a:p>
                      <a:pPr marL="534988" marR="0" lvl="0" indent="-534988"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j-ea"/>
                          <a:ea typeface="+mj-ea"/>
                        </a:rPr>
                        <a:t>　　　　</a:t>
                      </a:r>
                      <a:r>
                        <a:rPr kumimoji="1" lang="en-US" altLang="ja-JP" sz="1100" b="0" dirty="0">
                          <a:solidFill>
                            <a:schemeClr val="tx1"/>
                          </a:solidFill>
                          <a:latin typeface="+mj-ea"/>
                          <a:ea typeface="+mj-ea"/>
                        </a:rPr>
                        <a:t>※</a:t>
                      </a:r>
                      <a:r>
                        <a:rPr kumimoji="1" lang="ja-JP" altLang="en-US" sz="1100" b="0" dirty="0">
                          <a:solidFill>
                            <a:schemeClr val="tx1"/>
                          </a:solidFill>
                          <a:latin typeface="+mj-ea"/>
                          <a:ea typeface="+mj-ea"/>
                        </a:rPr>
                        <a:t>　国研修における研修内容の検討、講師用研修ガイドライン、国研修資料、受講者用研修資料の検討・作成作業</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880826"/>
                  </a:ext>
                </a:extLst>
              </a:tr>
              <a:tr h="6620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a:solidFill>
                            <a:schemeClr val="tx1"/>
                          </a:solidFill>
                          <a:latin typeface="+mj-ea"/>
                          <a:ea typeface="+mj-ea"/>
                        </a:rPr>
                        <a:t>令和元年</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a:solidFill>
                            <a:schemeClr val="tx1"/>
                          </a:solidFill>
                          <a:latin typeface="+mj-ea"/>
                          <a:ea typeface="+mj-ea"/>
                        </a:rPr>
                        <a:t>９月</a:t>
                      </a:r>
                      <a:r>
                        <a:rPr lang="en-US" altLang="ja-JP" sz="1400" b="0" dirty="0">
                          <a:solidFill>
                            <a:schemeClr val="tx1"/>
                          </a:solidFill>
                          <a:latin typeface="+mj-ea"/>
                          <a:ea typeface="+mj-ea"/>
                        </a:rPr>
                        <a:t>11</a:t>
                      </a:r>
                      <a:r>
                        <a:rPr lang="ja-JP" altLang="en-US" sz="1400" b="0" dirty="0">
                          <a:solidFill>
                            <a:schemeClr val="tx1"/>
                          </a:solidFill>
                          <a:latin typeface="+mj-ea"/>
                          <a:ea typeface="+mj-ea"/>
                        </a:rPr>
                        <a:t>日～９月</a:t>
                      </a:r>
                      <a:r>
                        <a:rPr lang="en-US" altLang="ja-JP" sz="1400" b="0" dirty="0">
                          <a:solidFill>
                            <a:schemeClr val="tx1"/>
                          </a:solidFill>
                          <a:latin typeface="+mj-ea"/>
                          <a:ea typeface="+mj-ea"/>
                        </a:rPr>
                        <a:t>13</a:t>
                      </a:r>
                      <a:r>
                        <a:rPr lang="ja-JP" altLang="en-US" sz="1400" b="0" dirty="0">
                          <a:solidFill>
                            <a:schemeClr val="tx1"/>
                          </a:solidFill>
                          <a:latin typeface="+mj-ea"/>
                          <a:ea typeface="+mj-ea"/>
                        </a:rPr>
                        <a:t>日</a:t>
                      </a:r>
                      <a:endParaRPr kumimoji="1" lang="ja-JP" altLang="en-US" sz="1400" b="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dirty="0">
                          <a:solidFill>
                            <a:schemeClr val="tx1"/>
                          </a:solidFill>
                          <a:latin typeface="+mj-ea"/>
                          <a:ea typeface="+mj-ea"/>
                        </a:rPr>
                        <a:t>・　国における相談支援従事者指導者養成研修の開催</a:t>
                      </a:r>
                      <a:endParaRPr lang="en-US" altLang="ja-JP" sz="1500" b="0" dirty="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dirty="0">
                          <a:solidFill>
                            <a:schemeClr val="tx1"/>
                          </a:solidFill>
                          <a:latin typeface="+mj-ea"/>
                          <a:ea typeface="+mj-ea"/>
                        </a:rPr>
                        <a:t>　（＠国立障害者リハビリテーションセンター学院）</a:t>
                      </a:r>
                      <a:endParaRPr kumimoji="1" lang="ja-JP" altLang="en-US" sz="1500" b="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9726953"/>
                  </a:ext>
                </a:extLst>
              </a:tr>
            </a:tbl>
          </a:graphicData>
        </a:graphic>
      </p:graphicFrame>
      <p:sp>
        <p:nvSpPr>
          <p:cNvPr id="3" name="角丸四角形 2"/>
          <p:cNvSpPr/>
          <p:nvPr/>
        </p:nvSpPr>
        <p:spPr>
          <a:xfrm>
            <a:off x="5393658" y="2819521"/>
            <a:ext cx="3100007" cy="1003166"/>
          </a:xfrm>
          <a:prstGeom prst="roundRect">
            <a:avLst>
              <a:gd name="adj" fmla="val 10317"/>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292" dirty="0">
                <a:solidFill>
                  <a:schemeClr val="tx1"/>
                </a:solidFill>
              </a:rPr>
              <a:t>　取りまとめにおいて、厚生労働省が実施する指導者養成研修にあたり、障害当事者である相談支援専門員を増員し研修内容等の検討を行うこととされた</a:t>
            </a:r>
          </a:p>
        </p:txBody>
      </p:sp>
      <p:sp>
        <p:nvSpPr>
          <p:cNvPr id="4" name="スライド番号プレースホルダー 3"/>
          <p:cNvSpPr>
            <a:spLocks noGrp="1"/>
          </p:cNvSpPr>
          <p:nvPr>
            <p:ph type="sldNum" sz="quarter" idx="12"/>
          </p:nvPr>
        </p:nvSpPr>
        <p:spPr/>
        <p:txBody>
          <a:bodyPr/>
          <a:lstStyle/>
          <a:p>
            <a:fld id="{2ADEAB0B-3364-414D-832E-F3CDA843F507}" type="slidenum">
              <a:rPr kumimoji="1" lang="ja-JP" altLang="en-US" smtClean="0"/>
              <a:t>34</a:t>
            </a:fld>
            <a:endParaRPr kumimoji="1" lang="ja-JP" altLang="en-US"/>
          </a:p>
        </p:txBody>
      </p:sp>
      <p:sp>
        <p:nvSpPr>
          <p:cNvPr id="7" name="テキスト ボックス 6"/>
          <p:cNvSpPr txBox="1"/>
          <p:nvPr/>
        </p:nvSpPr>
        <p:spPr>
          <a:xfrm>
            <a:off x="622433" y="5445552"/>
            <a:ext cx="7426192" cy="895117"/>
          </a:xfrm>
          <a:prstGeom prst="rect">
            <a:avLst/>
          </a:prstGeom>
          <a:noFill/>
        </p:spPr>
        <p:txBody>
          <a:bodyPr wrap="square" rtlCol="0">
            <a:spAutoFit/>
          </a:bodyPr>
          <a:lstStyle/>
          <a:p>
            <a:r>
              <a:rPr kumimoji="1" lang="ja-JP" altLang="en-US" sz="1200"/>
              <a:t>● 相談支援の質の向上に向けた検討会</a:t>
            </a:r>
          </a:p>
          <a:p>
            <a:r>
              <a:rPr kumimoji="1" lang="ja-JP" altLang="en-US" sz="1200"/>
              <a:t>　　</a:t>
            </a:r>
            <a:r>
              <a:rPr kumimoji="1" lang="en-US" altLang="ja-JP" sz="1200"/>
              <a:t>https://www.mhlw.go.jp/stf/shingi/other-syougai_322988.html</a:t>
            </a:r>
            <a:endParaRPr kumimoji="1" lang="ja-JP" altLang="en-US" sz="1200"/>
          </a:p>
          <a:p>
            <a:pPr>
              <a:lnSpc>
                <a:spcPts val="500"/>
              </a:lnSpc>
            </a:pPr>
            <a:endParaRPr kumimoji="1" lang="ja-JP" altLang="en-US" sz="1200"/>
          </a:p>
          <a:p>
            <a:r>
              <a:rPr kumimoji="1" lang="ja-JP" altLang="en-US" sz="1200"/>
              <a:t>● 相談支援の質の向上に向けた検討会</a:t>
            </a:r>
          </a:p>
          <a:p>
            <a:r>
              <a:rPr kumimoji="1" lang="ja-JP" altLang="en-US" sz="1200"/>
              <a:t>　　</a:t>
            </a:r>
            <a:r>
              <a:rPr kumimoji="1" lang="en-US" altLang="ja-JP" sz="1200"/>
              <a:t>https://www.mhlw.go.jp/stf/shingi/other-syougai_322988_00004.html</a:t>
            </a:r>
            <a:endParaRPr kumimoji="1" lang="ja-JP" altLang="en-US" sz="1200"/>
          </a:p>
        </p:txBody>
      </p:sp>
      <p:sp>
        <p:nvSpPr>
          <p:cNvPr id="9"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37628875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371141"/>
            <a:ext cx="8416950" cy="34138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ja-JP" altLang="en-US" sz="1846" b="1"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相談支援の質の向上に向けた検討会ワーキンググループについて</a:t>
            </a:r>
          </a:p>
        </p:txBody>
      </p:sp>
      <p:sp>
        <p:nvSpPr>
          <p:cNvPr id="6" name="正方形/長方形 5"/>
          <p:cNvSpPr/>
          <p:nvPr/>
        </p:nvSpPr>
        <p:spPr>
          <a:xfrm>
            <a:off x="335914" y="1061324"/>
            <a:ext cx="8440615" cy="1797520"/>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１　趣旨（要旨）</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a:lnSpc>
                <a:spcPts val="600"/>
              </a:lnSpc>
            </a:pPr>
            <a:endParaRPr lang="en-US" altLang="ja-JP" sz="1662"/>
          </a:p>
          <a:p>
            <a:pPr marL="167058"/>
            <a:r>
              <a:rPr lang="ja-JP" altLang="en-US" sz="1662" dirty="0"/>
              <a:t>　</a:t>
            </a:r>
            <a:r>
              <a:rPr lang="ja-JP" altLang="en-US" sz="1477" dirty="0"/>
              <a:t>平成</a:t>
            </a:r>
            <a:r>
              <a:rPr lang="en-US" altLang="ja-JP" sz="1477" dirty="0"/>
              <a:t>30</a:t>
            </a:r>
            <a:r>
              <a:rPr lang="ja-JP" altLang="en-US" sz="1477" dirty="0"/>
              <a:t>年</a:t>
            </a:r>
            <a:r>
              <a:rPr lang="en-US" altLang="ja-JP" sz="1477" dirty="0"/>
              <a:t>10</a:t>
            </a:r>
            <a:r>
              <a:rPr lang="ja-JP" altLang="en-US" sz="1477" dirty="0"/>
              <a:t>月の社会保障審議会障害者部会において、研修項目や障害当事者の負担軽減等についての議論が行われた。これを受け、</a:t>
            </a:r>
            <a:r>
              <a:rPr lang="ja-JP" altLang="en-US" sz="1477" dirty="0">
                <a:latin typeface="+mj-ea"/>
                <a:ea typeface="+mj-ea"/>
              </a:rPr>
              <a:t>平成</a:t>
            </a:r>
            <a:r>
              <a:rPr lang="en-US" altLang="ja-JP" sz="1477" dirty="0">
                <a:latin typeface="+mj-ea"/>
                <a:ea typeface="+mj-ea"/>
              </a:rPr>
              <a:t>31</a:t>
            </a:r>
            <a:r>
              <a:rPr lang="ja-JP" altLang="en-US" sz="1477" dirty="0">
                <a:latin typeface="+mj-ea"/>
                <a:ea typeface="+mj-ea"/>
              </a:rPr>
              <a:t>年２月から３月に「相談支援の質の向上に向けた検討会」を開催し、取りまとめ</a:t>
            </a:r>
            <a:r>
              <a:rPr lang="en-US" altLang="ja-JP" sz="1477" dirty="0">
                <a:latin typeface="+mj-ea"/>
                <a:ea typeface="+mj-ea"/>
              </a:rPr>
              <a:t>(</a:t>
            </a:r>
            <a:r>
              <a:rPr lang="ja-JP" altLang="en-US" sz="1477" dirty="0">
                <a:latin typeface="+mj-ea"/>
                <a:ea typeface="+mj-ea"/>
              </a:rPr>
              <a:t>平成</a:t>
            </a:r>
            <a:r>
              <a:rPr lang="en-US" altLang="ja-JP" sz="1477" dirty="0">
                <a:latin typeface="+mj-ea"/>
                <a:ea typeface="+mj-ea"/>
              </a:rPr>
              <a:t>31</a:t>
            </a:r>
            <a:r>
              <a:rPr lang="ja-JP" altLang="en-US" sz="1477" dirty="0">
                <a:latin typeface="+mj-ea"/>
                <a:ea typeface="+mj-ea"/>
              </a:rPr>
              <a:t>年４月</a:t>
            </a:r>
            <a:r>
              <a:rPr lang="en-US" altLang="ja-JP" sz="1477" dirty="0">
                <a:latin typeface="+mj-ea"/>
                <a:ea typeface="+mj-ea"/>
              </a:rPr>
              <a:t>10</a:t>
            </a:r>
            <a:r>
              <a:rPr lang="ja-JP" altLang="en-US" sz="1477" dirty="0">
                <a:latin typeface="+mj-ea"/>
                <a:ea typeface="+mj-ea"/>
              </a:rPr>
              <a:t>日</a:t>
            </a:r>
            <a:r>
              <a:rPr lang="en-US" altLang="ja-JP" sz="1477" dirty="0">
                <a:latin typeface="+mj-ea"/>
                <a:ea typeface="+mj-ea"/>
              </a:rPr>
              <a:t>)</a:t>
            </a:r>
            <a:r>
              <a:rPr lang="ja-JP" altLang="en-US" sz="1477" dirty="0">
                <a:latin typeface="+mj-ea"/>
                <a:ea typeface="+mj-ea"/>
              </a:rPr>
              <a:t>を行った。</a:t>
            </a:r>
            <a:endParaRPr lang="en-US" altLang="ja-JP" sz="1477" dirty="0">
              <a:latin typeface="+mj-ea"/>
              <a:ea typeface="+mj-ea"/>
            </a:endParaRPr>
          </a:p>
          <a:p>
            <a:pPr marL="167058"/>
            <a:r>
              <a:rPr lang="ja-JP" altLang="en-US" sz="1477" dirty="0">
                <a:latin typeface="+mj-ea"/>
                <a:ea typeface="+mj-ea"/>
              </a:rPr>
              <a:t>　　取りまとめにおいて、「相談支援従事者指導者養成研修検討委員に障害当事者委員を増員し研修内容等の検討を行うこと」とされたことから、関係者によるワーキンググループを開催し具体的な検討を行う。</a:t>
            </a: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335915" y="752291"/>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0" name="正方形/長方形 9"/>
          <p:cNvSpPr/>
          <p:nvPr/>
        </p:nvSpPr>
        <p:spPr>
          <a:xfrm>
            <a:off x="335914" y="5882198"/>
            <a:ext cx="8440614" cy="379636"/>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４　委員構成等（別添）</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indent="-167058">
              <a:defRPr/>
            </a:pPr>
            <a:endParaRPr lang="ja-JP" altLang="ja-JP" sz="1477" dirty="0"/>
          </a:p>
        </p:txBody>
      </p:sp>
      <p:sp>
        <p:nvSpPr>
          <p:cNvPr id="11" name="正方形/長方形 10"/>
          <p:cNvSpPr/>
          <p:nvPr/>
        </p:nvSpPr>
        <p:spPr>
          <a:xfrm>
            <a:off x="335913" y="3123416"/>
            <a:ext cx="8440615" cy="1569882"/>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２　主な検討事項</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a:lnSpc>
                <a:spcPts val="600"/>
              </a:lnSpc>
            </a:pPr>
            <a:endParaRPr lang="en-US" altLang="ja-JP" sz="1477"/>
          </a:p>
          <a:p>
            <a:pPr marL="167058"/>
            <a:r>
              <a:rPr lang="ja-JP" altLang="en-US" sz="1477"/>
              <a:t>（</a:t>
            </a:r>
            <a:r>
              <a:rPr lang="ja-JP" altLang="en-US" sz="1477" dirty="0"/>
              <a:t>１）国における研修の実施内容</a:t>
            </a:r>
            <a:endParaRPr lang="en-US" altLang="ja-JP" sz="1477" dirty="0"/>
          </a:p>
          <a:p>
            <a:pPr marL="167058"/>
            <a:r>
              <a:rPr lang="ja-JP" altLang="en-US" sz="1477" dirty="0"/>
              <a:t>　　 相談支援専門員に対する研修会の実施にあたり必要となる具体的な研修内容等について</a:t>
            </a:r>
            <a:endParaRPr lang="en-US" altLang="ja-JP" sz="1477" dirty="0"/>
          </a:p>
          <a:p>
            <a:pPr marL="167058"/>
            <a:r>
              <a:rPr lang="ja-JP" altLang="en-US" sz="1477" dirty="0"/>
              <a:t>（２）研修資料等</a:t>
            </a:r>
          </a:p>
          <a:p>
            <a:pPr marL="334116" indent="-167058"/>
            <a:r>
              <a:rPr lang="ja-JP" altLang="en-US" sz="1477" dirty="0"/>
              <a:t>       国及び都道府県において研修を実施するにあたり必要となる研修資料（講師向けガイドライン、研修</a:t>
            </a:r>
            <a:r>
              <a:rPr lang="ja-JP" altLang="en-US" sz="1477" dirty="0">
                <a:solidFill>
                  <a:schemeClr val="tx1"/>
                </a:solidFill>
              </a:rPr>
              <a:t>用教材や補助資料の参考例等）の作成等について</a:t>
            </a:r>
          </a:p>
        </p:txBody>
      </p:sp>
      <p:sp>
        <p:nvSpPr>
          <p:cNvPr id="13" name="正方形/長方形 12"/>
          <p:cNvSpPr/>
          <p:nvPr/>
        </p:nvSpPr>
        <p:spPr>
          <a:xfrm>
            <a:off x="335914" y="4943648"/>
            <a:ext cx="8440614" cy="692047"/>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３　スケジュール</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indent="-167058">
              <a:lnSpc>
                <a:spcPts val="600"/>
              </a:lnSpc>
              <a:defRPr/>
            </a:pPr>
            <a:endParaRPr lang="en-US" altLang="ja-JP" sz="1477">
              <a:solidFill>
                <a:prstClr val="black"/>
              </a:solidFill>
              <a:latin typeface="+mn-ea"/>
            </a:endParaRPr>
          </a:p>
          <a:p>
            <a:pPr marL="167058" indent="-167058">
              <a:defRPr/>
            </a:pPr>
            <a:r>
              <a:rPr lang="ja-JP" altLang="en-US" sz="1477" dirty="0">
                <a:solidFill>
                  <a:prstClr val="black"/>
                </a:solidFill>
                <a:latin typeface="+mn-ea"/>
              </a:rPr>
              <a:t>　　令和元年６月に第１回を開催し、令和元年度中を目途に４回程度開催する予定。</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indent="-167058">
              <a:defRPr/>
            </a:pPr>
            <a:endParaRPr lang="ja-JP" altLang="ja-JP" sz="1477"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35</a:t>
            </a:fld>
            <a:endParaRPr kumimoji="1" lang="ja-JP" altLang="en-US"/>
          </a:p>
        </p:txBody>
      </p:sp>
      <p:sp>
        <p:nvSpPr>
          <p:cNvPr id="12"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361144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217117"/>
            <a:ext cx="8416950" cy="34138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lvl="0" algn="ctr">
              <a:defRPr/>
            </a:pPr>
            <a:r>
              <a:rPr lang="ja-JP" altLang="en-US" sz="1846" b="1"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相談支援の質の向上に向けた検討会ワーキンググループについて</a:t>
            </a: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345320" y="578753"/>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0" name="正方形/長方形 9"/>
          <p:cNvSpPr/>
          <p:nvPr/>
        </p:nvSpPr>
        <p:spPr>
          <a:xfrm>
            <a:off x="345320" y="969628"/>
            <a:ext cx="8431211" cy="5377433"/>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spcBef>
                <a:spcPts val="554"/>
              </a:spcBef>
              <a:spcAft>
                <a:spcPts val="554"/>
              </a:spcAft>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委員構成等</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6158">
              <a:lnSpc>
                <a:spcPts val="2308"/>
              </a:lnSpc>
            </a:pPr>
            <a:r>
              <a:rPr lang="ja-JP" altLang="en-US" sz="1477" dirty="0"/>
              <a:t>東　美奈子（株式会社</a:t>
            </a:r>
            <a:r>
              <a:rPr lang="en-US" altLang="ja-JP" sz="1477" dirty="0"/>
              <a:t>RETICE DEO</a:t>
            </a:r>
            <a:r>
              <a:rPr lang="ja-JP" altLang="en-US" sz="1477" dirty="0"/>
              <a:t>）</a:t>
            </a:r>
          </a:p>
          <a:p>
            <a:pPr marL="166158">
              <a:lnSpc>
                <a:spcPts val="2308"/>
              </a:lnSpc>
            </a:pPr>
            <a:r>
              <a:rPr lang="ja-JP" altLang="en-US" sz="1477" dirty="0"/>
              <a:t>内布　智之（一般社団法人日本メンタルヘルスピアサポート専門員研修機構代表理事）</a:t>
            </a:r>
          </a:p>
          <a:p>
            <a:pPr marL="166158">
              <a:lnSpc>
                <a:spcPts val="2308"/>
              </a:lnSpc>
            </a:pPr>
            <a:r>
              <a:rPr lang="ja-JP" altLang="en-US" sz="1477" dirty="0"/>
              <a:t>小澤　　温（筑波大学人間系教授）</a:t>
            </a:r>
          </a:p>
          <a:p>
            <a:pPr marL="166158">
              <a:lnSpc>
                <a:spcPts val="2308"/>
              </a:lnSpc>
            </a:pPr>
            <a:r>
              <a:rPr lang="ja-JP" altLang="en-US" sz="1477" dirty="0"/>
              <a:t>彼谷　哲志（特定非営利活動法人あすなろ相談支援専門員）</a:t>
            </a:r>
          </a:p>
          <a:p>
            <a:pPr marL="166158">
              <a:lnSpc>
                <a:spcPts val="2308"/>
              </a:lnSpc>
            </a:pPr>
            <a:r>
              <a:rPr lang="ja-JP" altLang="en-US" sz="1477"/>
              <a:t>熊谷晋一郎</a:t>
            </a:r>
            <a:r>
              <a:rPr lang="ja-JP" altLang="en-US" sz="1477" dirty="0"/>
              <a:t>（東京大学先端科学技術研究センター准教授）</a:t>
            </a:r>
          </a:p>
          <a:p>
            <a:pPr marL="166158">
              <a:lnSpc>
                <a:spcPts val="2308"/>
              </a:lnSpc>
            </a:pPr>
            <a:r>
              <a:rPr lang="ja-JP" altLang="en-US" sz="1477" dirty="0"/>
              <a:t>小島　一郎（名古屋市瑞穂区障害者基幹相談支援センター所長）</a:t>
            </a:r>
          </a:p>
          <a:p>
            <a:pPr marL="166158">
              <a:lnSpc>
                <a:spcPts val="2308"/>
              </a:lnSpc>
            </a:pPr>
            <a:r>
              <a:rPr lang="ja-JP" altLang="en-US" sz="1477" dirty="0"/>
              <a:t>島村　　聡（沖縄大学准教授）</a:t>
            </a:r>
          </a:p>
          <a:p>
            <a:pPr marL="166158">
              <a:lnSpc>
                <a:spcPts val="2308"/>
              </a:lnSpc>
            </a:pPr>
            <a:r>
              <a:rPr lang="ja-JP" altLang="en-US" sz="1477" dirty="0"/>
              <a:t>鈴木　智敦（名古屋市総合リハビリテーションセンター自立支援局長）</a:t>
            </a:r>
          </a:p>
          <a:p>
            <a:pPr marL="166158">
              <a:lnSpc>
                <a:spcPts val="2308"/>
              </a:lnSpc>
            </a:pPr>
            <a:r>
              <a:rPr lang="ja-JP" altLang="en-US" sz="1477" dirty="0"/>
              <a:t>相馬　大祐（福井県立大学看護福祉学部講師）</a:t>
            </a:r>
          </a:p>
          <a:p>
            <a:pPr marL="166158">
              <a:lnSpc>
                <a:spcPts val="2308"/>
              </a:lnSpc>
            </a:pPr>
            <a:r>
              <a:rPr lang="ja-JP" altLang="en-US" sz="1477" dirty="0"/>
              <a:t>玉木　幸則（特定非営利活動法人日本相談支援専門員協会顧問）</a:t>
            </a:r>
          </a:p>
          <a:p>
            <a:pPr marL="166158">
              <a:lnSpc>
                <a:spcPts val="2308"/>
              </a:lnSpc>
            </a:pPr>
            <a:r>
              <a:rPr lang="ja-JP" altLang="en-US" sz="1477"/>
              <a:t>堤　　愛子</a:t>
            </a:r>
            <a:r>
              <a:rPr lang="ja-JP" altLang="en-US" sz="1477" dirty="0"/>
              <a:t>（特定非営利活動法人町田ヒューマンネットワーク理事長）</a:t>
            </a:r>
          </a:p>
          <a:p>
            <a:pPr marL="166158">
              <a:lnSpc>
                <a:spcPts val="2308"/>
              </a:lnSpc>
            </a:pPr>
            <a:r>
              <a:rPr lang="ja-JP" altLang="en-US" sz="1477" dirty="0"/>
              <a:t>中西　正司（特定非営利活動法人当事者エンパワメントネットワーク理事長）</a:t>
            </a:r>
          </a:p>
          <a:p>
            <a:pPr marL="166158">
              <a:lnSpc>
                <a:spcPts val="2308"/>
              </a:lnSpc>
            </a:pPr>
            <a:r>
              <a:rPr lang="ja-JP" altLang="en-US" sz="1477" dirty="0"/>
              <a:t>西村　真希（社会福祉法人宮城県社会福祉協議会相談支援専門員）</a:t>
            </a:r>
          </a:p>
          <a:p>
            <a:pPr marL="166158">
              <a:lnSpc>
                <a:spcPts val="2308"/>
              </a:lnSpc>
            </a:pPr>
            <a:r>
              <a:rPr lang="ja-JP" altLang="en-US" sz="1477" dirty="0"/>
              <a:t>橋詰　　正（上小圏域障害者総合支援センター所長）</a:t>
            </a:r>
          </a:p>
          <a:p>
            <a:pPr marL="166158">
              <a:lnSpc>
                <a:spcPts val="2308"/>
              </a:lnSpc>
            </a:pPr>
            <a:r>
              <a:rPr lang="ja-JP" altLang="en-US" sz="1477" dirty="0"/>
              <a:t>松浦　俊之（神奈川県子どもみらい局障害福祉課地域生活支援グループ副主幹）</a:t>
            </a:r>
          </a:p>
          <a:p>
            <a:pPr marL="166158">
              <a:lnSpc>
                <a:spcPts val="2308"/>
              </a:lnSpc>
            </a:pPr>
            <a:r>
              <a:rPr lang="ja-JP" altLang="en-US" sz="1477" dirty="0"/>
              <a:t>溝口　哲哉（特定非営利活動法人おきな</a:t>
            </a:r>
            <a:r>
              <a:rPr lang="ja-JP" altLang="en-US" sz="1477" dirty="0" err="1"/>
              <a:t>わ障がい</a:t>
            </a:r>
            <a:r>
              <a:rPr lang="ja-JP" altLang="en-US" sz="1477" dirty="0"/>
              <a:t>者相談支援ネットワーク理事長）</a:t>
            </a:r>
          </a:p>
          <a:p>
            <a:pPr marL="166158">
              <a:lnSpc>
                <a:spcPts val="2308"/>
              </a:lnSpc>
            </a:pPr>
            <a:r>
              <a:rPr lang="ja-JP" altLang="en-US" sz="1477" dirty="0"/>
              <a:t>吉田　展章（ふじさわ基幹相談支援センター</a:t>
            </a:r>
            <a:r>
              <a:rPr lang="ja-JP" altLang="en-US" sz="1477" dirty="0" err="1"/>
              <a:t>えぽめ</a:t>
            </a:r>
            <a:r>
              <a:rPr lang="ja-JP" altLang="en-US" sz="1477" dirty="0"/>
              <a:t>いく所長）　　　</a:t>
            </a:r>
            <a:r>
              <a:rPr lang="ja-JP" altLang="ja-JP" sz="1477" dirty="0"/>
              <a:t>（五十音順、敬称</a:t>
            </a:r>
            <a:r>
              <a:rPr lang="ja-JP" altLang="ja-JP" sz="1477"/>
              <a:t>略）</a:t>
            </a:r>
            <a:endParaRPr lang="en-US" altLang="ja-JP" sz="1477"/>
          </a:p>
          <a:p>
            <a:pPr marL="166158">
              <a:lnSpc>
                <a:spcPts val="600"/>
              </a:lnSpc>
            </a:pPr>
            <a:endParaRPr lang="en-US" altLang="ja-JP" sz="1477">
              <a:solidFill>
                <a:prstClr val="black"/>
              </a:solidFill>
              <a:latin typeface="+mn-ea"/>
            </a:endParaRPr>
          </a:p>
          <a:p>
            <a:pPr marL="166158">
              <a:lnSpc>
                <a:spcPts val="2308"/>
              </a:lnSpc>
            </a:pPr>
            <a:r>
              <a:rPr lang="ja-JP" altLang="en-US" sz="1477">
                <a:solidFill>
                  <a:prstClr val="black"/>
                </a:solidFill>
                <a:latin typeface="+mn-ea"/>
              </a:rPr>
              <a:t>（</a:t>
            </a:r>
            <a:r>
              <a:rPr lang="ja-JP" altLang="en-US" sz="1477" dirty="0">
                <a:solidFill>
                  <a:prstClr val="black"/>
                </a:solidFill>
                <a:latin typeface="+mn-ea"/>
              </a:rPr>
              <a:t>以上１７名）</a:t>
            </a:r>
            <a:endParaRPr lang="ja-JP" altLang="ja-JP" sz="1477" dirty="0"/>
          </a:p>
        </p:txBody>
      </p:sp>
      <p:sp>
        <p:nvSpPr>
          <p:cNvPr id="3" name="正方形/長方形 2"/>
          <p:cNvSpPr/>
          <p:nvPr/>
        </p:nvSpPr>
        <p:spPr>
          <a:xfrm>
            <a:off x="7690774" y="628707"/>
            <a:ext cx="1037463" cy="348109"/>
          </a:xfrm>
          <a:prstGeom prst="rect">
            <a:avLst/>
          </a:prstGeom>
        </p:spPr>
        <p:txBody>
          <a:bodyPr wrap="none">
            <a:spAutoFit/>
          </a:bodyPr>
          <a:lstStyle/>
          <a:p>
            <a:pPr marL="167058" indent="-167058">
              <a:defRPr/>
            </a:pPr>
            <a:r>
              <a:rPr lang="ja-JP" altLang="en-US" sz="1662" u="sng" dirty="0">
                <a:solidFill>
                  <a:prstClr val="black"/>
                </a:solidFill>
                <a:latin typeface="ＤＦ特太ゴシック体" panose="020B0509000000000000" pitchFamily="49" charset="-128"/>
                <a:ea typeface="ＤＦ特太ゴシック体" panose="020B0509000000000000" pitchFamily="49" charset="-128"/>
              </a:rPr>
              <a:t>（別添）</a:t>
            </a:r>
            <a:endParaRPr lang="en-US" altLang="ja-JP" sz="1662" u="sng"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a:xfrm>
            <a:off x="6758880" y="6453336"/>
            <a:ext cx="2133600" cy="476250"/>
          </a:xfrm>
        </p:spPr>
        <p:txBody>
          <a:bodyPr/>
          <a:lstStyle/>
          <a:p>
            <a:fld id="{2ADEAB0B-3364-414D-832E-F3CDA843F507}" type="slidenum">
              <a:rPr kumimoji="1" lang="ja-JP" altLang="en-US" smtClean="0"/>
              <a:t>36</a:t>
            </a:fld>
            <a:endParaRPr kumimoji="1" lang="ja-JP" altLang="en-US" dirty="0"/>
          </a:p>
        </p:txBody>
      </p:sp>
      <p:sp>
        <p:nvSpPr>
          <p:cNvPr id="9"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7058005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85199" y="281124"/>
            <a:ext cx="8823304" cy="546047"/>
          </a:xfrm>
          <a:prstGeom prst="rect">
            <a:avLst/>
          </a:prstGeom>
          <a:solidFill>
            <a:srgbClr val="33CC33"/>
          </a:solidFill>
          <a:ln w="19050">
            <a:no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a:solidFill>
                  <a:schemeClr val="bg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都道府県での企画立案、検討に資するもの</a:t>
            </a:r>
            <a:endParaRPr lang="ja-JP" altLang="en-US" sz="1200" dirty="0">
              <a:solidFill>
                <a:schemeClr val="bg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3" name="正方形/長方形 2"/>
          <p:cNvSpPr/>
          <p:nvPr/>
        </p:nvSpPr>
        <p:spPr>
          <a:xfrm>
            <a:off x="460719" y="2970289"/>
            <a:ext cx="4895047" cy="1760333"/>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a:latin typeface="+mn-ea"/>
              </a:rPr>
              <a:t>② 相談支援従事者研修ガイドライン</a:t>
            </a:r>
          </a:p>
          <a:p>
            <a:r>
              <a:rPr kumimoji="1" lang="ja-JP" altLang="en-US" sz="1200">
                <a:latin typeface="+mn-ea"/>
              </a:rPr>
              <a:t>　　　　　今後、質の向上検討会</a:t>
            </a:r>
            <a:r>
              <a:rPr kumimoji="1" lang="en-US" altLang="ja-JP" sz="1200">
                <a:latin typeface="+mn-ea"/>
              </a:rPr>
              <a:t>2R</a:t>
            </a:r>
            <a:r>
              <a:rPr kumimoji="1" lang="ja-JP" altLang="en-US" sz="1200">
                <a:latin typeface="+mn-ea"/>
              </a:rPr>
              <a:t>の内容を反映させる改訂を予定</a:t>
            </a:r>
          </a:p>
          <a:p>
            <a:pPr>
              <a:lnSpc>
                <a:spcPts val="600"/>
              </a:lnSpc>
            </a:pPr>
            <a:endParaRPr kumimoji="1" lang="ja-JP" altLang="en-US" sz="1200"/>
          </a:p>
          <a:p>
            <a:r>
              <a:rPr kumimoji="1" lang="ja-JP" altLang="en-US" sz="1200"/>
              <a:t>　第１章　はじめに（本ガイドラインの目的・活用法）</a:t>
            </a:r>
          </a:p>
          <a:p>
            <a:r>
              <a:rPr kumimoji="1" lang="ja-JP" altLang="en-US" sz="1200"/>
              <a:t>　第２章　相談支援専門員とは（目的・業務・コンピテンシー）</a:t>
            </a:r>
          </a:p>
          <a:p>
            <a:r>
              <a:rPr kumimoji="1" lang="ja-JP" altLang="en-US" sz="1200"/>
              <a:t>　第３章　人材育成体系の必要性（研修および実地教育の必要性）</a:t>
            </a:r>
          </a:p>
          <a:p>
            <a:r>
              <a:rPr kumimoji="1" lang="ja-JP" altLang="en-US" sz="1200"/>
              <a:t>　第４章　研修を実施するためり体制整備</a:t>
            </a:r>
          </a:p>
          <a:p>
            <a:r>
              <a:rPr kumimoji="1" lang="ja-JP" altLang="en-US" sz="1200"/>
              <a:t>　第５章　科目別ガイドライン（初任・現任）</a:t>
            </a:r>
          </a:p>
          <a:p>
            <a:endParaRPr kumimoji="1" lang="ja-JP" altLang="en-US" sz="1200"/>
          </a:p>
          <a:p>
            <a:r>
              <a:rPr kumimoji="1" lang="ja-JP" altLang="en-US" sz="1200"/>
              <a:t>研修および人材育成実施の方法、留意点をガイドライン化したもの</a:t>
            </a:r>
          </a:p>
        </p:txBody>
      </p:sp>
      <p:sp>
        <p:nvSpPr>
          <p:cNvPr id="4" name="正方形/長方形 3"/>
          <p:cNvSpPr/>
          <p:nvPr/>
        </p:nvSpPr>
        <p:spPr>
          <a:xfrm>
            <a:off x="460717" y="4783537"/>
            <a:ext cx="2422437" cy="1365337"/>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a:t>③ 受講生向け研修教材</a:t>
            </a:r>
          </a:p>
          <a:p>
            <a:endParaRPr kumimoji="1" lang="ja-JP" altLang="en-US" sz="1200"/>
          </a:p>
          <a:p>
            <a:r>
              <a:rPr kumimoji="1" lang="ja-JP" altLang="en-US" sz="1200"/>
              <a:t>講義・演習配布資料</a:t>
            </a:r>
            <a:r>
              <a:rPr kumimoji="1" lang="en-US" altLang="ja-JP" sz="1200"/>
              <a:t>(PowerPoint)</a:t>
            </a:r>
            <a:endParaRPr kumimoji="1" lang="ja-JP" altLang="en-US" sz="1200"/>
          </a:p>
          <a:p>
            <a:r>
              <a:rPr kumimoji="1" lang="ja-JP" altLang="en-US" sz="1200"/>
              <a:t>演習事例、ワークシート</a:t>
            </a:r>
          </a:p>
          <a:p>
            <a:r>
              <a:rPr kumimoji="1" lang="ja-JP" altLang="en-US" sz="1200"/>
              <a:t>実習課題</a:t>
            </a:r>
          </a:p>
          <a:p>
            <a:endParaRPr kumimoji="1" lang="ja-JP" altLang="en-US" sz="1200"/>
          </a:p>
        </p:txBody>
      </p:sp>
      <p:sp>
        <p:nvSpPr>
          <p:cNvPr id="5" name="正方形/長方形 4"/>
          <p:cNvSpPr/>
          <p:nvPr/>
        </p:nvSpPr>
        <p:spPr>
          <a:xfrm>
            <a:off x="285199" y="2806279"/>
            <a:ext cx="5294504" cy="3762471"/>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a:p>
        </p:txBody>
      </p:sp>
      <p:sp>
        <p:nvSpPr>
          <p:cNvPr id="7" name="正方形/長方形 6"/>
          <p:cNvSpPr/>
          <p:nvPr/>
        </p:nvSpPr>
        <p:spPr>
          <a:xfrm>
            <a:off x="2948469" y="4730623"/>
            <a:ext cx="2407297" cy="1418252"/>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a:t>④講師向け資料</a:t>
            </a:r>
            <a:r>
              <a:rPr kumimoji="1" lang="ja-JP" altLang="en-US" sz="1200"/>
              <a:t> </a:t>
            </a:r>
            <a:r>
              <a:rPr kumimoji="1" lang="ja-JP" altLang="en-US" sz="1050"/>
              <a:t>ガイドライン以外</a:t>
            </a:r>
          </a:p>
          <a:p>
            <a:endParaRPr kumimoji="1" lang="ja-JP" altLang="en-US" sz="1200"/>
          </a:p>
          <a:p>
            <a:r>
              <a:rPr kumimoji="1" lang="ja-JP" altLang="en-US" sz="1200"/>
              <a:t>演習進行表</a:t>
            </a:r>
          </a:p>
          <a:p>
            <a:r>
              <a:rPr kumimoji="1" lang="ja-JP" altLang="en-US" sz="1200"/>
              <a:t>演習、実習記載例</a:t>
            </a:r>
          </a:p>
          <a:p>
            <a:r>
              <a:rPr kumimoji="1" lang="ja-JP" altLang="en-US" sz="1200"/>
              <a:t>演習実施用</a:t>
            </a:r>
            <a:r>
              <a:rPr kumimoji="1" lang="en-US" altLang="ja-JP" sz="1200"/>
              <a:t>PowerPoint</a:t>
            </a:r>
            <a:endParaRPr kumimoji="1" lang="ja-JP" altLang="en-US" sz="1200"/>
          </a:p>
          <a:p>
            <a:r>
              <a:rPr kumimoji="1" lang="ja-JP" altLang="en-US" sz="1200"/>
              <a:t>講義サンプル</a:t>
            </a:r>
            <a:r>
              <a:rPr kumimoji="1" lang="en-US" altLang="ja-JP" sz="1200"/>
              <a:t>DVD</a:t>
            </a:r>
            <a:endParaRPr kumimoji="1" lang="ja-JP" altLang="en-US" sz="1200"/>
          </a:p>
        </p:txBody>
      </p:sp>
      <p:sp>
        <p:nvSpPr>
          <p:cNvPr id="8" name="テキスト ボックス 7"/>
          <p:cNvSpPr txBox="1"/>
          <p:nvPr/>
        </p:nvSpPr>
        <p:spPr>
          <a:xfrm>
            <a:off x="409443" y="6298134"/>
            <a:ext cx="5122506" cy="276999"/>
          </a:xfrm>
          <a:prstGeom prst="rect">
            <a:avLst/>
          </a:prstGeom>
          <a:noFill/>
        </p:spPr>
        <p:txBody>
          <a:bodyPr wrap="square" rtlCol="0">
            <a:spAutoFit/>
          </a:bodyPr>
          <a:lstStyle/>
          <a:p>
            <a:pPr algn="r"/>
            <a:r>
              <a:rPr kumimoji="1" lang="en-US" altLang="ja-JP" sz="1200"/>
              <a:t>H30 </a:t>
            </a:r>
            <a:r>
              <a:rPr kumimoji="1" lang="ja-JP" altLang="en-US" sz="1200"/>
              <a:t>障害者総合福祉推進事業により開発</a:t>
            </a:r>
          </a:p>
        </p:txBody>
      </p:sp>
      <p:sp>
        <p:nvSpPr>
          <p:cNvPr id="9" name="正方形/長方形 8"/>
          <p:cNvSpPr/>
          <p:nvPr/>
        </p:nvSpPr>
        <p:spPr>
          <a:xfrm>
            <a:off x="460717" y="1313349"/>
            <a:ext cx="4895047" cy="1006132"/>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dirty="0">
                <a:latin typeface="+mn-ea"/>
              </a:rPr>
              <a:t>① 告示・標準カリキュラム</a:t>
            </a:r>
          </a:p>
          <a:p>
            <a:pPr>
              <a:lnSpc>
                <a:spcPts val="600"/>
              </a:lnSpc>
            </a:pPr>
            <a:endParaRPr kumimoji="1" lang="ja-JP" altLang="en-US" sz="1200" dirty="0"/>
          </a:p>
          <a:p>
            <a:endParaRPr kumimoji="1" lang="ja-JP" altLang="en-US" sz="1200" dirty="0"/>
          </a:p>
          <a:p>
            <a:r>
              <a:rPr kumimoji="1" lang="ja-JP" altLang="en-US" sz="1200" dirty="0"/>
              <a:t>研修の獲得目標、科目構成、取り扱う項目を示したもの。</a:t>
            </a:r>
          </a:p>
        </p:txBody>
      </p:sp>
      <p:sp>
        <p:nvSpPr>
          <p:cNvPr id="10" name="正方形/長方形 9"/>
          <p:cNvSpPr/>
          <p:nvPr/>
        </p:nvSpPr>
        <p:spPr>
          <a:xfrm>
            <a:off x="288305" y="1110342"/>
            <a:ext cx="5294504" cy="1606267"/>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a:p>
        </p:txBody>
      </p:sp>
      <p:sp>
        <p:nvSpPr>
          <p:cNvPr id="11" name="テキスト ボックス 10"/>
          <p:cNvSpPr txBox="1"/>
          <p:nvPr/>
        </p:nvSpPr>
        <p:spPr>
          <a:xfrm>
            <a:off x="445303" y="2413517"/>
            <a:ext cx="5122506" cy="276999"/>
          </a:xfrm>
          <a:prstGeom prst="rect">
            <a:avLst/>
          </a:prstGeom>
          <a:noFill/>
        </p:spPr>
        <p:txBody>
          <a:bodyPr wrap="square" rtlCol="0">
            <a:spAutoFit/>
          </a:bodyPr>
          <a:lstStyle/>
          <a:p>
            <a:pPr algn="r"/>
            <a:r>
              <a:rPr kumimoji="1" lang="en-US" altLang="ja-JP" sz="1200"/>
              <a:t>H28-29</a:t>
            </a:r>
            <a:r>
              <a:rPr kumimoji="1" lang="ja-JP" altLang="en-US" sz="1200"/>
              <a:t>厚労科研にて開発、質の向上検討会で再検討</a:t>
            </a:r>
          </a:p>
        </p:txBody>
      </p:sp>
      <p:sp>
        <p:nvSpPr>
          <p:cNvPr id="12" name="正方形/長方形 11"/>
          <p:cNvSpPr/>
          <p:nvPr/>
        </p:nvSpPr>
        <p:spPr>
          <a:xfrm>
            <a:off x="5755216" y="1110343"/>
            <a:ext cx="3155519" cy="5458408"/>
          </a:xfrm>
          <a:prstGeom prst="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a:solidFill>
                  <a:schemeClr val="tx1"/>
                </a:solidFill>
              </a:rPr>
              <a:t>今回の指導者養成研修で提示</a:t>
            </a:r>
          </a:p>
          <a:p>
            <a:pPr>
              <a:lnSpc>
                <a:spcPts val="600"/>
              </a:lnSpc>
            </a:pPr>
            <a:endParaRPr kumimoji="1" lang="ja-JP" altLang="en-US" sz="1200">
              <a:solidFill>
                <a:schemeClr val="tx1"/>
              </a:solidFill>
            </a:endParaRPr>
          </a:p>
          <a:p>
            <a:r>
              <a:rPr kumimoji="1" lang="ja-JP" altLang="en-US" sz="1200">
                <a:solidFill>
                  <a:schemeClr val="tx1"/>
                </a:solidFill>
              </a:rPr>
              <a:t>　</a:t>
            </a:r>
            <a:r>
              <a:rPr kumimoji="1" lang="ja-JP" altLang="en-US" sz="1200" b="1">
                <a:solidFill>
                  <a:schemeClr val="tx1"/>
                </a:solidFill>
              </a:rPr>
              <a:t>④ 研修資料例冊子</a:t>
            </a:r>
            <a:r>
              <a:rPr kumimoji="1" lang="ja-JP" altLang="en-US" sz="1200">
                <a:solidFill>
                  <a:schemeClr val="tx1"/>
                </a:solidFill>
              </a:rPr>
              <a:t>（いわゆる副教材）</a:t>
            </a:r>
          </a:p>
          <a:p>
            <a:r>
              <a:rPr kumimoji="1" lang="ja-JP" altLang="en-US" sz="1200">
                <a:solidFill>
                  <a:schemeClr val="tx1"/>
                </a:solidFill>
              </a:rPr>
              <a:t>　</a:t>
            </a:r>
            <a:r>
              <a:rPr kumimoji="1" lang="ja-JP" altLang="en-US" sz="1200" b="1">
                <a:solidFill>
                  <a:schemeClr val="tx1"/>
                </a:solidFill>
              </a:rPr>
              <a:t>⑤ 研修資料例</a:t>
            </a:r>
            <a:r>
              <a:rPr kumimoji="1" lang="ja-JP" altLang="en-US" sz="1200">
                <a:solidFill>
                  <a:schemeClr val="tx1"/>
                </a:solidFill>
              </a:rPr>
              <a:t>（</a:t>
            </a:r>
            <a:r>
              <a:rPr kumimoji="1" lang="en-US" altLang="ja-JP" sz="1200">
                <a:solidFill>
                  <a:schemeClr val="tx1"/>
                </a:solidFill>
              </a:rPr>
              <a:t>PowerPoint</a:t>
            </a:r>
            <a:r>
              <a:rPr kumimoji="1" lang="ja-JP" altLang="en-US" sz="1200">
                <a:solidFill>
                  <a:schemeClr val="tx1"/>
                </a:solidFill>
              </a:rPr>
              <a:t>）</a:t>
            </a:r>
            <a:endParaRPr kumimoji="1" lang="en-US" altLang="ja-JP" sz="1200">
              <a:solidFill>
                <a:schemeClr val="tx1"/>
              </a:solidFill>
            </a:endParaRPr>
          </a:p>
          <a:p>
            <a:r>
              <a:rPr kumimoji="1" lang="ja-JP" altLang="en-US" sz="1200">
                <a:solidFill>
                  <a:schemeClr val="tx1"/>
                </a:solidFill>
              </a:rPr>
              <a:t>　　　講師説明用コメントつき</a:t>
            </a:r>
          </a:p>
          <a:p>
            <a:r>
              <a:rPr kumimoji="1" lang="ja-JP" altLang="en-US" sz="1200">
                <a:solidFill>
                  <a:schemeClr val="tx1"/>
                </a:solidFill>
              </a:rPr>
              <a:t>　　　国リハ学院</a:t>
            </a:r>
            <a:r>
              <a:rPr kumimoji="1" lang="en-US" altLang="ja-JP" sz="1200">
                <a:solidFill>
                  <a:schemeClr val="tx1"/>
                </a:solidFill>
              </a:rPr>
              <a:t>Web</a:t>
            </a:r>
            <a:r>
              <a:rPr kumimoji="1" lang="ja-JP" altLang="en-US" sz="1200">
                <a:solidFill>
                  <a:schemeClr val="tx1"/>
                </a:solidFill>
              </a:rPr>
              <a:t>サイトに掲載</a:t>
            </a:r>
          </a:p>
          <a:p>
            <a:endParaRPr kumimoji="1" lang="ja-JP" altLang="en-US" sz="1200">
              <a:solidFill>
                <a:schemeClr val="tx1"/>
              </a:solidFill>
            </a:endParaRPr>
          </a:p>
          <a:p>
            <a:r>
              <a:rPr kumimoji="1" lang="ja-JP" altLang="en-US" sz="1200" b="1" u="sng">
                <a:solidFill>
                  <a:schemeClr val="tx1"/>
                </a:solidFill>
              </a:rPr>
              <a:t>今後提示予定</a:t>
            </a:r>
          </a:p>
          <a:p>
            <a:pPr>
              <a:lnSpc>
                <a:spcPts val="600"/>
              </a:lnSpc>
            </a:pPr>
            <a:endParaRPr kumimoji="1" lang="ja-JP" altLang="en-US" sz="1200">
              <a:solidFill>
                <a:schemeClr val="tx1"/>
              </a:solidFill>
            </a:endParaRPr>
          </a:p>
          <a:p>
            <a:r>
              <a:rPr kumimoji="1" lang="ja-JP" altLang="en-US" sz="1200">
                <a:solidFill>
                  <a:schemeClr val="tx1"/>
                </a:solidFill>
              </a:rPr>
              <a:t>　</a:t>
            </a:r>
            <a:r>
              <a:rPr kumimoji="1" lang="ja-JP" altLang="en-US" sz="1200" b="1">
                <a:solidFill>
                  <a:schemeClr val="tx1"/>
                </a:solidFill>
              </a:rPr>
              <a:t>②’ 研修ガイドライン改訂版</a:t>
            </a:r>
            <a:endParaRPr kumimoji="1" lang="en-US" altLang="ja-JP" sz="1200" b="1">
              <a:solidFill>
                <a:schemeClr val="tx1"/>
              </a:solidFill>
            </a:endParaRPr>
          </a:p>
          <a:p>
            <a:r>
              <a:rPr kumimoji="1" lang="ja-JP" altLang="en-US" sz="1200">
                <a:solidFill>
                  <a:schemeClr val="tx1"/>
                </a:solidFill>
              </a:rPr>
              <a:t>　　・合理的配慮についての章を追加</a:t>
            </a:r>
          </a:p>
          <a:p>
            <a:r>
              <a:rPr kumimoji="1" lang="ja-JP" altLang="en-US" sz="1200">
                <a:solidFill>
                  <a:schemeClr val="tx1"/>
                </a:solidFill>
              </a:rPr>
              <a:t>　　・確定した告示・標準カリキュラムに</a:t>
            </a:r>
          </a:p>
          <a:p>
            <a:r>
              <a:rPr kumimoji="1" lang="ja-JP" altLang="en-US" sz="1200">
                <a:solidFill>
                  <a:schemeClr val="tx1"/>
                </a:solidFill>
              </a:rPr>
              <a:t>　　　準拠した内容への改訂</a:t>
            </a:r>
          </a:p>
          <a:p>
            <a:endParaRPr kumimoji="1" lang="ja-JP" altLang="en-US" sz="1200">
              <a:solidFill>
                <a:schemeClr val="tx1"/>
              </a:solidFill>
            </a:endParaRPr>
          </a:p>
          <a:p>
            <a:r>
              <a:rPr kumimoji="1" lang="ja-JP" altLang="en-US" sz="1200">
                <a:solidFill>
                  <a:schemeClr val="tx1"/>
                </a:solidFill>
              </a:rPr>
              <a:t>　</a:t>
            </a:r>
            <a:r>
              <a:rPr kumimoji="1" lang="ja-JP" altLang="en-US" sz="1200" b="1">
                <a:solidFill>
                  <a:schemeClr val="tx1"/>
                </a:solidFill>
              </a:rPr>
              <a:t>⑥ 一部の科目について文章化を行った</a:t>
            </a:r>
          </a:p>
          <a:p>
            <a:r>
              <a:rPr kumimoji="1" lang="ja-JP" altLang="en-US" sz="1200" b="1">
                <a:solidFill>
                  <a:schemeClr val="tx1"/>
                </a:solidFill>
              </a:rPr>
              <a:t>　　講義資料例</a:t>
            </a:r>
          </a:p>
          <a:p>
            <a:endParaRPr kumimoji="1" lang="ja-JP" altLang="en-US" sz="1200">
              <a:solidFill>
                <a:schemeClr val="tx1"/>
              </a:solidFill>
            </a:endParaRPr>
          </a:p>
          <a:p>
            <a:r>
              <a:rPr kumimoji="1" lang="ja-JP" altLang="en-US" sz="1200">
                <a:solidFill>
                  <a:schemeClr val="tx1"/>
                </a:solidFill>
              </a:rPr>
              <a:t>　</a:t>
            </a:r>
            <a:r>
              <a:rPr kumimoji="1" lang="ja-JP" altLang="en-US" sz="1200" b="1">
                <a:solidFill>
                  <a:schemeClr val="tx1"/>
                </a:solidFill>
              </a:rPr>
              <a:t>⑦  演習の詳細な展開方法について</a:t>
            </a:r>
          </a:p>
          <a:p>
            <a:r>
              <a:rPr kumimoji="1" lang="ja-JP" altLang="en-US" sz="1200">
                <a:solidFill>
                  <a:schemeClr val="tx1"/>
                </a:solidFill>
              </a:rPr>
              <a:t>　　　・検討会議の開催を予定</a:t>
            </a:r>
            <a:r>
              <a:rPr kumimoji="1" lang="en-US" altLang="ja-JP" sz="1200">
                <a:solidFill>
                  <a:schemeClr val="tx1"/>
                </a:solidFill>
              </a:rPr>
              <a:t>(1</a:t>
            </a:r>
            <a:r>
              <a:rPr kumimoji="1" lang="ja-JP" altLang="en-US" sz="1200">
                <a:solidFill>
                  <a:schemeClr val="tx1"/>
                </a:solidFill>
              </a:rPr>
              <a:t>月予定</a:t>
            </a:r>
            <a:r>
              <a:rPr kumimoji="1" lang="en-US" altLang="ja-JP" sz="1200">
                <a:solidFill>
                  <a:schemeClr val="tx1"/>
                </a:solidFill>
              </a:rPr>
              <a:t>)</a:t>
            </a:r>
            <a:endParaRPr kumimoji="1" lang="ja-JP" altLang="en-US" sz="1200">
              <a:solidFill>
                <a:schemeClr val="tx1"/>
              </a:solidFill>
            </a:endParaRPr>
          </a:p>
        </p:txBody>
      </p:sp>
      <p:sp>
        <p:nvSpPr>
          <p:cNvPr id="13" name="テキスト ボックス 12"/>
          <p:cNvSpPr txBox="1"/>
          <p:nvPr/>
        </p:nvSpPr>
        <p:spPr>
          <a:xfrm>
            <a:off x="5805897" y="6298134"/>
            <a:ext cx="3060919" cy="276999"/>
          </a:xfrm>
          <a:prstGeom prst="rect">
            <a:avLst/>
          </a:prstGeom>
          <a:noFill/>
        </p:spPr>
        <p:txBody>
          <a:bodyPr wrap="square" rtlCol="0">
            <a:spAutoFit/>
          </a:bodyPr>
          <a:lstStyle/>
          <a:p>
            <a:pPr algn="r"/>
            <a:r>
              <a:rPr kumimoji="1" lang="ja-JP" altLang="en-US" sz="1200"/>
              <a:t>本指導者養成研修および今後</a:t>
            </a:r>
          </a:p>
        </p:txBody>
      </p:sp>
      <p:sp>
        <p:nvSpPr>
          <p:cNvPr id="6" name="テキスト ボックス 5"/>
          <p:cNvSpPr txBox="1"/>
          <p:nvPr/>
        </p:nvSpPr>
        <p:spPr>
          <a:xfrm>
            <a:off x="436038" y="6118121"/>
            <a:ext cx="5280212" cy="276999"/>
          </a:xfrm>
          <a:prstGeom prst="rect">
            <a:avLst/>
          </a:prstGeom>
          <a:noFill/>
        </p:spPr>
        <p:txBody>
          <a:bodyPr wrap="square" rtlCol="0">
            <a:spAutoFit/>
          </a:bodyPr>
          <a:lstStyle/>
          <a:p>
            <a:r>
              <a:rPr kumimoji="1" lang="en-US" altLang="ja-JP" sz="1200"/>
              <a:t>http://www.ssa-b.com/h30guideline.html</a:t>
            </a:r>
            <a:endParaRPr kumimoji="1" lang="ja-JP" altLang="en-US" sz="1200"/>
          </a:p>
        </p:txBody>
      </p:sp>
      <p:sp>
        <p:nvSpPr>
          <p:cNvPr id="1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15" name="スライド番号プレースホルダー 4">
            <a:extLst>
              <a:ext uri="{FF2B5EF4-FFF2-40B4-BE49-F238E27FC236}">
                <a16:creationId xmlns:a16="http://schemas.microsoft.com/office/drawing/2014/main" id="{7FFCCBDE-634A-44EB-948F-1776CED48C2E}"/>
              </a:ext>
            </a:extLst>
          </p:cNvPr>
          <p:cNvSpPr>
            <a:spLocks noGrp="1"/>
          </p:cNvSpPr>
          <p:nvPr>
            <p:ph type="sldNum" sz="quarter" idx="12"/>
          </p:nvPr>
        </p:nvSpPr>
        <p:spPr>
          <a:xfrm>
            <a:off x="7020272" y="6597022"/>
            <a:ext cx="2133600" cy="476250"/>
          </a:xfrm>
        </p:spPr>
        <p:txBody>
          <a:bodyPr/>
          <a:lstStyle/>
          <a:p>
            <a:fld id="{2ADEAB0B-3364-414D-832E-F3CDA843F507}" type="slidenum">
              <a:rPr kumimoji="1" lang="ja-JP" altLang="en-US" smtClean="0"/>
              <a:t>37</a:t>
            </a:fld>
            <a:endParaRPr kumimoji="1" lang="ja-JP" altLang="en-US" dirty="0"/>
          </a:p>
        </p:txBody>
      </p:sp>
    </p:spTree>
    <p:extLst>
      <p:ext uri="{BB962C8B-B14F-4D97-AF65-F5344CB8AC3E}">
        <p14:creationId xmlns:p14="http://schemas.microsoft.com/office/powerpoint/2010/main" val="3226519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a:t>Ⅲ</a:t>
            </a:r>
            <a:r>
              <a:rPr lang="ja-JP" altLang="en-US" sz="3323"/>
              <a:t>－２　告示および実施要綱</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38</a:t>
            </a:fld>
            <a:endParaRPr kumimoji="1" lang="ja-JP" altLang="en-US"/>
          </a:p>
        </p:txBody>
      </p:sp>
      <p:sp>
        <p:nvSpPr>
          <p:cNvPr id="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5411240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2">
            <a:extLst>
              <a:ext uri="{FF2B5EF4-FFF2-40B4-BE49-F238E27FC236}">
                <a16:creationId xmlns:a16="http://schemas.microsoft.com/office/drawing/2014/main" id="{F5DDAAD5-74AC-AD44-9C9F-45BE5DA18529}"/>
              </a:ext>
            </a:extLst>
          </p:cNvPr>
          <p:cNvSpPr/>
          <p:nvPr/>
        </p:nvSpPr>
        <p:spPr>
          <a:xfrm>
            <a:off x="374520" y="870274"/>
            <a:ext cx="8489560" cy="15418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47448" indent="-147448">
              <a:lnSpc>
                <a:spcPct val="110000"/>
              </a:lnSpc>
            </a:pPr>
            <a:r>
              <a:rPr lang="ja-JP" altLang="en-US" sz="1023" dirty="0">
                <a:solidFill>
                  <a:schemeClr val="tx1"/>
                </a:solidFill>
              </a:rPr>
              <a:t>○　意思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養成する</a:t>
            </a:r>
            <a:r>
              <a:rPr lang="ja-JP" altLang="en-US" sz="1023">
                <a:solidFill>
                  <a:schemeClr val="tx1"/>
                </a:solidFill>
              </a:rPr>
              <a:t>ため、</a:t>
            </a:r>
            <a:r>
              <a:rPr lang="ja-JP" altLang="en-US" sz="1023" b="1" u="sng">
                <a:solidFill>
                  <a:schemeClr val="tx1"/>
                </a:solidFill>
              </a:rPr>
              <a:t>カリキュラムの内容を現行より充実させる改定を行う</a:t>
            </a:r>
            <a:r>
              <a:rPr lang="ja-JP" altLang="en-US" sz="1023" b="1">
                <a:solidFill>
                  <a:schemeClr val="tx1"/>
                </a:solidFill>
              </a:rPr>
              <a:t>。</a:t>
            </a:r>
            <a:endParaRPr lang="en-US" altLang="ja-JP" sz="1023" b="1" dirty="0">
              <a:solidFill>
                <a:schemeClr val="tx1"/>
              </a:solidFill>
            </a:endParaRPr>
          </a:p>
          <a:p>
            <a:pPr marL="147448" indent="-147448">
              <a:lnSpc>
                <a:spcPts val="500"/>
              </a:lnSpc>
            </a:pPr>
            <a:endParaRPr lang="en-US" altLang="ja-JP" sz="681" b="1" dirty="0">
              <a:solidFill>
                <a:schemeClr val="tx1"/>
              </a:solidFill>
            </a:endParaRPr>
          </a:p>
          <a:p>
            <a:pPr marL="147448" indent="-147448">
              <a:lnSpc>
                <a:spcPct val="110000"/>
              </a:lnSpc>
            </a:pPr>
            <a:r>
              <a:rPr lang="ja-JP" altLang="en-US" sz="1023" dirty="0">
                <a:solidFill>
                  <a:schemeClr val="tx1"/>
                </a:solidFill>
              </a:rPr>
              <a:t>○　実践力の高い相談支援専門員養成のために、実践の積み重ねを行いながらスキルアップできるよう、</a:t>
            </a:r>
            <a:r>
              <a:rPr lang="ja-JP" altLang="en-US" sz="1023">
                <a:solidFill>
                  <a:schemeClr val="tx1"/>
                </a:solidFill>
              </a:rPr>
              <a:t>現任研修の受講にあたり</a:t>
            </a:r>
            <a:r>
              <a:rPr lang="ja-JP" altLang="en-US" sz="1023" dirty="0">
                <a:solidFill>
                  <a:schemeClr val="tx1"/>
                </a:solidFill>
              </a:rPr>
              <a:t>、相談支援に関する</a:t>
            </a:r>
            <a:r>
              <a:rPr lang="ja-JP" altLang="en-US" sz="1023" b="1" u="sng" dirty="0">
                <a:solidFill>
                  <a:schemeClr val="tx1"/>
                </a:solidFill>
              </a:rPr>
              <a:t>一定の実務経験の</a:t>
            </a:r>
            <a:r>
              <a:rPr lang="ja-JP" altLang="en-US" sz="1023" b="1" u="sng">
                <a:solidFill>
                  <a:schemeClr val="tx1"/>
                </a:solidFill>
              </a:rPr>
              <a:t>要件</a:t>
            </a:r>
            <a:r>
              <a:rPr lang="en-US" altLang="ja-JP" sz="1023" b="1" u="sng">
                <a:solidFill>
                  <a:schemeClr val="tx1"/>
                </a:solidFill>
                <a:latin typeface="+mn-ea"/>
              </a:rPr>
              <a:t>(※</a:t>
            </a:r>
            <a:r>
              <a:rPr lang="ja-JP" altLang="en-US" sz="1023" b="1" u="sng">
                <a:solidFill>
                  <a:schemeClr val="tx1"/>
                </a:solidFill>
                <a:latin typeface="+mn-ea"/>
              </a:rPr>
              <a:t>１</a:t>
            </a:r>
            <a:r>
              <a:rPr lang="en-US" altLang="ja-JP" sz="1023" b="1" u="sng">
                <a:solidFill>
                  <a:schemeClr val="tx1"/>
                </a:solidFill>
                <a:latin typeface="+mn-ea"/>
              </a:rPr>
              <a:t>)</a:t>
            </a:r>
            <a:r>
              <a:rPr lang="ja-JP" altLang="en-US" sz="1023" dirty="0">
                <a:solidFill>
                  <a:schemeClr val="tx1"/>
                </a:solidFill>
              </a:rPr>
              <a:t>を</a:t>
            </a:r>
            <a:r>
              <a:rPr lang="ja-JP" altLang="en-US" sz="1023">
                <a:solidFill>
                  <a:schemeClr val="tx1"/>
                </a:solidFill>
              </a:rPr>
              <a:t>追加</a:t>
            </a:r>
            <a:r>
              <a:rPr lang="ja-JP" altLang="en-US" sz="937">
                <a:solidFill>
                  <a:schemeClr val="tx1"/>
                </a:solidFill>
                <a:latin typeface="ＭＳ 明朝" panose="02020609040205080304" pitchFamily="17" charset="-128"/>
                <a:ea typeface="ＭＳ 明朝" panose="02020609040205080304" pitchFamily="17" charset="-128"/>
              </a:rPr>
              <a:t>。</a:t>
            </a:r>
            <a:r>
              <a:rPr lang="ja-JP" altLang="en-US" sz="1023">
                <a:solidFill>
                  <a:schemeClr val="tx1"/>
                </a:solidFill>
              </a:rPr>
              <a:t>（</a:t>
            </a:r>
            <a:r>
              <a:rPr lang="en-US" altLang="ja-JP" sz="1023">
                <a:solidFill>
                  <a:schemeClr val="tx1"/>
                </a:solidFill>
              </a:rPr>
              <a:t>※</a:t>
            </a:r>
            <a:r>
              <a:rPr lang="ja-JP" altLang="en-US" sz="1023">
                <a:solidFill>
                  <a:schemeClr val="tx1"/>
                </a:solidFill>
              </a:rPr>
              <a:t>経過措置： 旧カリキュラム修了者の初回の受講時</a:t>
            </a:r>
            <a:r>
              <a:rPr lang="ja-JP" altLang="en-US" sz="1023" dirty="0">
                <a:solidFill>
                  <a:schemeClr val="tx1"/>
                </a:solidFill>
              </a:rPr>
              <a:t>は従前の例による。）</a:t>
            </a:r>
            <a:endParaRPr lang="en-US" altLang="ja-JP" sz="1023" dirty="0">
              <a:solidFill>
                <a:schemeClr val="tx1"/>
              </a:solidFill>
            </a:endParaRPr>
          </a:p>
          <a:p>
            <a:pPr marL="147448" indent="-147448">
              <a:lnSpc>
                <a:spcPts val="500"/>
              </a:lnSpc>
            </a:pPr>
            <a:endParaRPr lang="en-US" altLang="ja-JP" sz="681" dirty="0">
              <a:solidFill>
                <a:schemeClr val="tx1"/>
              </a:solidFill>
            </a:endParaRPr>
          </a:p>
          <a:p>
            <a:pPr marL="147448" indent="-147448">
              <a:lnSpc>
                <a:spcPct val="110000"/>
              </a:lnSpc>
            </a:pPr>
            <a:r>
              <a:rPr lang="ja-JP" altLang="en-US" sz="1023" dirty="0">
                <a:solidFill>
                  <a:schemeClr val="tx1"/>
                </a:solidFill>
              </a:rPr>
              <a:t>○　さらに、地域づくり、人材育成、困難事例への対応など地域の中核的な役割を担う専門職を育成するとともに、相談支援専門員のキャリアパスを明確にし、目指すべき将来像及びやりがいをもって長期に働ける環境を整えるため、</a:t>
            </a:r>
            <a:r>
              <a:rPr lang="ja-JP" altLang="en-US" sz="1023" b="1" u="sng" dirty="0">
                <a:solidFill>
                  <a:schemeClr val="tx1"/>
                </a:solidFill>
              </a:rPr>
              <a:t>主任相談支援専門員研修を創設</a:t>
            </a:r>
            <a:r>
              <a:rPr lang="ja-JP" altLang="en-US" sz="1023" dirty="0">
                <a:solidFill>
                  <a:schemeClr val="tx1"/>
                </a:solidFill>
              </a:rPr>
              <a:t>。</a:t>
            </a:r>
            <a:endParaRPr lang="en-US" altLang="ja-JP" sz="1023" dirty="0">
              <a:solidFill>
                <a:schemeClr val="tx1"/>
              </a:solidFill>
            </a:endParaRPr>
          </a:p>
        </p:txBody>
      </p:sp>
      <p:sp>
        <p:nvSpPr>
          <p:cNvPr id="49" name="正方形/長方形 48"/>
          <p:cNvSpPr/>
          <p:nvPr/>
        </p:nvSpPr>
        <p:spPr>
          <a:xfrm>
            <a:off x="374520" y="2888631"/>
            <a:ext cx="3027296" cy="819699"/>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r>
              <a:rPr lang="ja-JP" altLang="en-US" sz="1023" b="1">
                <a:solidFill>
                  <a:schemeClr val="tx1"/>
                </a:solidFill>
              </a:rPr>
              <a:t>相談支援専門員としての配置要件</a:t>
            </a:r>
            <a:endParaRPr lang="en-US" altLang="ja-JP" sz="1023" b="1" dirty="0">
              <a:solidFill>
                <a:schemeClr val="tx1"/>
              </a:solidFill>
            </a:endParaRPr>
          </a:p>
        </p:txBody>
      </p:sp>
      <p:sp>
        <p:nvSpPr>
          <p:cNvPr id="56" name="正方形/長方形 55"/>
          <p:cNvSpPr/>
          <p:nvPr/>
        </p:nvSpPr>
        <p:spPr>
          <a:xfrm>
            <a:off x="374521" y="4425190"/>
            <a:ext cx="3027295" cy="1230938"/>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r>
              <a:rPr lang="ja-JP" altLang="en-US" sz="1023" b="1">
                <a:solidFill>
                  <a:schemeClr val="tx1"/>
                </a:solidFill>
              </a:rPr>
              <a:t>相談支援専門員としての配置要件</a:t>
            </a:r>
            <a:endParaRPr lang="en-US" altLang="ja-JP" sz="1023" b="1" dirty="0">
              <a:solidFill>
                <a:schemeClr val="tx1"/>
              </a:solidFill>
            </a:endParaRPr>
          </a:p>
        </p:txBody>
      </p:sp>
      <p:sp>
        <p:nvSpPr>
          <p:cNvPr id="58" name="正方形/長方形 57"/>
          <p:cNvSpPr/>
          <p:nvPr/>
        </p:nvSpPr>
        <p:spPr>
          <a:xfrm>
            <a:off x="438002" y="4485394"/>
            <a:ext cx="1070139" cy="860203"/>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a:solidFill>
                  <a:schemeClr val="tx1"/>
                </a:solidFill>
              </a:rPr>
              <a:t>実務経験要件</a:t>
            </a:r>
            <a:endParaRPr lang="en-US" altLang="ja-JP" sz="1023" b="1" dirty="0">
              <a:solidFill>
                <a:schemeClr val="tx1"/>
              </a:solidFill>
            </a:endParaRPr>
          </a:p>
        </p:txBody>
      </p:sp>
      <p:sp>
        <p:nvSpPr>
          <p:cNvPr id="75" name="正方形/長方形 74"/>
          <p:cNvSpPr/>
          <p:nvPr/>
        </p:nvSpPr>
        <p:spPr>
          <a:xfrm>
            <a:off x="7492482" y="4498239"/>
            <a:ext cx="1502228" cy="195504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00" b="1">
                <a:solidFill>
                  <a:schemeClr val="tx1"/>
                </a:solidFill>
              </a:rPr>
              <a:t>相談支援専門員</a:t>
            </a:r>
          </a:p>
          <a:p>
            <a:pPr algn="ctr"/>
            <a:r>
              <a:rPr lang="ja-JP" altLang="en-US" sz="1000" b="1">
                <a:solidFill>
                  <a:schemeClr val="tx1"/>
                </a:solidFill>
              </a:rPr>
              <a:t>配置要件更新</a:t>
            </a:r>
            <a:endParaRPr lang="ja-JP" altLang="en-US" sz="1000" b="1">
              <a:solidFill>
                <a:srgbClr val="000000"/>
              </a:solidFill>
              <a:latin typeface="Arial" charset="0"/>
            </a:endParaRPr>
          </a:p>
          <a:p>
            <a:pPr algn="ctr" fontAlgn="base">
              <a:lnSpc>
                <a:spcPts val="500"/>
              </a:lnSpc>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r>
              <a:rPr lang="ja-JP" altLang="en-US" sz="1000" b="1">
                <a:solidFill>
                  <a:srgbClr val="000000"/>
                </a:solidFill>
                <a:latin typeface="Arial" charset="0"/>
              </a:rPr>
              <a:t>引き続き相談支援専門員として配置可</a:t>
            </a: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en-US" altLang="ja-JP" sz="1000" b="1">
              <a:solidFill>
                <a:srgbClr val="000000"/>
              </a:solidFill>
              <a:latin typeface="Arial" charset="0"/>
            </a:endParaRPr>
          </a:p>
        </p:txBody>
      </p:sp>
      <p:sp>
        <p:nvSpPr>
          <p:cNvPr id="2" name="タイトル 1"/>
          <p:cNvSpPr>
            <a:spLocks noGrp="1"/>
          </p:cNvSpPr>
          <p:nvPr>
            <p:ph type="title"/>
          </p:nvPr>
        </p:nvSpPr>
        <p:spPr>
          <a:xfrm>
            <a:off x="374521" y="233793"/>
            <a:ext cx="8042740" cy="417571"/>
          </a:xfrm>
          <a:noFill/>
          <a:ln>
            <a:noFill/>
          </a:ln>
        </p:spPr>
        <p:txBody>
          <a:bodyPr>
            <a:noAutofit/>
          </a:bodyPr>
          <a:lstStyle/>
          <a:p>
            <a:r>
              <a:rPr lang="ja-JP" altLang="en-US" sz="2045" dirty="0">
                <a:latin typeface="ＤＦ特太ゴシック体" panose="020B0509000000000000" pitchFamily="49" charset="-128"/>
                <a:ea typeface="ＤＦ特太ゴシック体" panose="020B0509000000000000" pitchFamily="49" charset="-128"/>
              </a:rPr>
              <a:t>相談支援専門員の研修制度</a:t>
            </a:r>
            <a:r>
              <a:rPr lang="ja-JP" altLang="en-US" sz="2045">
                <a:latin typeface="ＤＦ特太ゴシック体" panose="020B0509000000000000" pitchFamily="49" charset="-128"/>
                <a:ea typeface="ＤＦ特太ゴシック体" panose="020B0509000000000000" pitchFamily="49" charset="-128"/>
              </a:rPr>
              <a:t>の見直しに</a:t>
            </a:r>
            <a:r>
              <a:rPr lang="ja-JP" altLang="en-US" sz="2045" dirty="0">
                <a:latin typeface="ＤＦ特太ゴシック体" panose="020B0509000000000000" pitchFamily="49" charset="-128"/>
                <a:ea typeface="ＤＦ特太ゴシック体" panose="020B0509000000000000" pitchFamily="49" charset="-128"/>
              </a:rPr>
              <a:t>ついて</a:t>
            </a:r>
          </a:p>
        </p:txBody>
      </p:sp>
      <p:sp>
        <p:nvSpPr>
          <p:cNvPr id="5" name="正方形/長方形 4"/>
          <p:cNvSpPr/>
          <p:nvPr/>
        </p:nvSpPr>
        <p:spPr>
          <a:xfrm>
            <a:off x="444075" y="2996429"/>
            <a:ext cx="1064066" cy="447767"/>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a:solidFill>
                  <a:schemeClr val="tx1"/>
                </a:solidFill>
              </a:rPr>
              <a:t>実務経験要件</a:t>
            </a:r>
            <a:endParaRPr lang="en-US" altLang="ja-JP" sz="1023" b="1" dirty="0">
              <a:solidFill>
                <a:schemeClr val="tx1"/>
              </a:solidFill>
            </a:endParaRPr>
          </a:p>
        </p:txBody>
      </p:sp>
      <p:sp>
        <p:nvSpPr>
          <p:cNvPr id="6" name="正方形/長方形 5"/>
          <p:cNvSpPr/>
          <p:nvPr/>
        </p:nvSpPr>
        <p:spPr>
          <a:xfrm>
            <a:off x="1996856" y="2996430"/>
            <a:ext cx="1352974" cy="44812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a:solidFill>
                  <a:schemeClr val="tx1"/>
                </a:solidFill>
              </a:rPr>
              <a:t>研修修了要件</a:t>
            </a:r>
            <a:endParaRPr lang="en-US" altLang="ja-JP" sz="937" b="1">
              <a:solidFill>
                <a:schemeClr val="tx1"/>
              </a:solidFill>
            </a:endParaRPr>
          </a:p>
          <a:p>
            <a:pPr algn="ctr">
              <a:lnSpc>
                <a:spcPts val="500"/>
              </a:lnSpc>
            </a:pPr>
            <a:endParaRPr lang="ja-JP" altLang="en-US" sz="937">
              <a:solidFill>
                <a:schemeClr val="tx1"/>
              </a:solidFill>
            </a:endParaRPr>
          </a:p>
          <a:p>
            <a:pPr algn="ctr"/>
            <a:r>
              <a:rPr lang="ja-JP" altLang="en-US" sz="937">
                <a:solidFill>
                  <a:schemeClr val="tx1"/>
                </a:solidFill>
              </a:rPr>
              <a:t>初任者研修</a:t>
            </a:r>
            <a:r>
              <a:rPr lang="en-US" altLang="ja-JP" sz="937">
                <a:solidFill>
                  <a:schemeClr val="tx1"/>
                </a:solidFill>
                <a:latin typeface="+mn-ea"/>
              </a:rPr>
              <a:t>(31.5h)</a:t>
            </a:r>
            <a:endParaRPr lang="ja-JP" altLang="en-US" sz="937" dirty="0">
              <a:solidFill>
                <a:schemeClr val="tx1"/>
              </a:solidFill>
              <a:latin typeface="+mn-ea"/>
            </a:endParaRPr>
          </a:p>
        </p:txBody>
      </p:sp>
      <p:sp>
        <p:nvSpPr>
          <p:cNvPr id="8" name="正方形/長方形 7"/>
          <p:cNvSpPr/>
          <p:nvPr/>
        </p:nvSpPr>
        <p:spPr>
          <a:xfrm>
            <a:off x="5371463" y="2969964"/>
            <a:ext cx="1828013" cy="47423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a:solidFill>
                  <a:schemeClr val="tx1"/>
                </a:solidFill>
              </a:rPr>
              <a:t>５年毎に現任研修を修了</a:t>
            </a:r>
          </a:p>
          <a:p>
            <a:pPr algn="ctr">
              <a:lnSpc>
                <a:spcPts val="600"/>
              </a:lnSpc>
            </a:pPr>
            <a:endParaRPr lang="ja-JP" altLang="en-US" sz="1023">
              <a:solidFill>
                <a:schemeClr val="tx1"/>
              </a:solidFill>
            </a:endParaRPr>
          </a:p>
          <a:p>
            <a:pPr algn="ctr"/>
            <a:r>
              <a:rPr lang="ja-JP" altLang="en-US" sz="1023">
                <a:solidFill>
                  <a:schemeClr val="tx1"/>
                </a:solidFill>
              </a:rPr>
              <a:t>相談支援従事者現任研</a:t>
            </a:r>
            <a:r>
              <a:rPr lang="en-US" altLang="ja-JP" sz="1023">
                <a:solidFill>
                  <a:schemeClr val="tx1"/>
                </a:solidFill>
                <a:latin typeface="+mn-ea"/>
              </a:rPr>
              <a:t>(18h)</a:t>
            </a:r>
            <a:endParaRPr lang="en-US" altLang="ja-JP" sz="1023" dirty="0">
              <a:solidFill>
                <a:schemeClr val="tx1"/>
              </a:solidFill>
              <a:latin typeface="+mn-ea"/>
            </a:endParaRPr>
          </a:p>
        </p:txBody>
      </p:sp>
      <p:sp>
        <p:nvSpPr>
          <p:cNvPr id="14" name="正方形/長方形 13"/>
          <p:cNvSpPr/>
          <p:nvPr/>
        </p:nvSpPr>
        <p:spPr>
          <a:xfrm>
            <a:off x="1975331" y="4498237"/>
            <a:ext cx="1374499" cy="84900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a:solidFill>
                  <a:schemeClr val="tx1"/>
                </a:solidFill>
              </a:rPr>
              <a:t>研修修了要件</a:t>
            </a:r>
          </a:p>
          <a:p>
            <a:pPr algn="ctr">
              <a:lnSpc>
                <a:spcPts val="600"/>
              </a:lnSpc>
            </a:pPr>
            <a:endParaRPr lang="ja-JP" altLang="en-US" sz="937">
              <a:solidFill>
                <a:schemeClr val="tx1"/>
              </a:solidFill>
            </a:endParaRPr>
          </a:p>
          <a:p>
            <a:pPr algn="ctr"/>
            <a:r>
              <a:rPr lang="ja-JP" altLang="en-US" sz="937">
                <a:solidFill>
                  <a:schemeClr val="tx1"/>
                </a:solidFill>
              </a:rPr>
              <a:t>初任者研修</a:t>
            </a:r>
            <a:endParaRPr lang="en-US" altLang="ja-JP" sz="937" dirty="0">
              <a:solidFill>
                <a:schemeClr val="tx1"/>
              </a:solidFill>
              <a:latin typeface="+mn-ea"/>
            </a:endParaRPr>
          </a:p>
          <a:p>
            <a:pPr algn="ctr"/>
            <a:r>
              <a:rPr lang="en-US" altLang="ja-JP" sz="900" b="1">
                <a:solidFill>
                  <a:srgbClr val="FF0000"/>
                </a:solidFill>
              </a:rPr>
              <a:t>【</a:t>
            </a:r>
            <a:r>
              <a:rPr lang="ja-JP" altLang="en-US" sz="900" b="1">
                <a:solidFill>
                  <a:srgbClr val="FF0000"/>
                </a:solidFill>
              </a:rPr>
              <a:t>カリキュラム改定</a:t>
            </a:r>
            <a:r>
              <a:rPr lang="en-US" altLang="ja-JP" sz="900" b="1">
                <a:solidFill>
                  <a:srgbClr val="FF0000"/>
                </a:solidFill>
                <a:latin typeface="+mn-ea"/>
              </a:rPr>
              <a:t>(42.5h)</a:t>
            </a:r>
            <a:r>
              <a:rPr lang="en-US" altLang="ja-JP" sz="900" b="1">
                <a:solidFill>
                  <a:srgbClr val="FF0000"/>
                </a:solidFill>
              </a:rPr>
              <a:t>】</a:t>
            </a:r>
          </a:p>
        </p:txBody>
      </p:sp>
      <p:sp>
        <p:nvSpPr>
          <p:cNvPr id="7" name="正方形/長方形 6"/>
          <p:cNvSpPr/>
          <p:nvPr/>
        </p:nvSpPr>
        <p:spPr>
          <a:xfrm>
            <a:off x="1996857" y="2593514"/>
            <a:ext cx="5218436" cy="20461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　（任意研修）</a:t>
            </a:r>
          </a:p>
        </p:txBody>
      </p:sp>
      <p:sp>
        <p:nvSpPr>
          <p:cNvPr id="16" name="正方形/長方形 15"/>
          <p:cNvSpPr/>
          <p:nvPr/>
        </p:nvSpPr>
        <p:spPr>
          <a:xfrm>
            <a:off x="1996856" y="4026521"/>
            <a:ext cx="5202620" cy="30869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専門コース別研修（任意研修）</a:t>
            </a:r>
            <a:endParaRPr lang="en-US" altLang="ja-JP" sz="937" dirty="0">
              <a:solidFill>
                <a:schemeClr val="tx1"/>
              </a:solidFill>
            </a:endParaRPr>
          </a:p>
          <a:p>
            <a:pPr algn="ctr"/>
            <a:r>
              <a:rPr lang="en-US" altLang="ja-JP" sz="800">
                <a:solidFill>
                  <a:schemeClr val="tx1"/>
                </a:solidFill>
              </a:rPr>
              <a:t>※</a:t>
            </a:r>
            <a:r>
              <a:rPr lang="ja-JP" altLang="en-US" sz="800">
                <a:solidFill>
                  <a:schemeClr val="tx1"/>
                </a:solidFill>
              </a:rPr>
              <a:t>今後カリキュラム改定や一部必須化及び主任</a:t>
            </a:r>
            <a:r>
              <a:rPr lang="ja-JP" altLang="en-US" sz="800" dirty="0">
                <a:solidFill>
                  <a:schemeClr val="tx1"/>
                </a:solidFill>
              </a:rPr>
              <a:t>研修受講</a:t>
            </a:r>
            <a:r>
              <a:rPr lang="ja-JP" altLang="en-US" sz="800">
                <a:solidFill>
                  <a:schemeClr val="tx1"/>
                </a:solidFill>
              </a:rPr>
              <a:t>の要件化について</a:t>
            </a:r>
            <a:r>
              <a:rPr lang="ja-JP" altLang="en-US" sz="800" dirty="0">
                <a:solidFill>
                  <a:schemeClr val="tx1"/>
                </a:solidFill>
              </a:rPr>
              <a:t>検討</a:t>
            </a:r>
            <a:endParaRPr lang="en-US" altLang="ja-JP" sz="800" dirty="0">
              <a:solidFill>
                <a:schemeClr val="tx1"/>
              </a:solidFill>
            </a:endParaRPr>
          </a:p>
        </p:txBody>
      </p:sp>
      <p:sp>
        <p:nvSpPr>
          <p:cNvPr id="50" name="角丸四角形 49"/>
          <p:cNvSpPr/>
          <p:nvPr/>
        </p:nvSpPr>
        <p:spPr>
          <a:xfrm>
            <a:off x="374520" y="2494903"/>
            <a:ext cx="1290045" cy="30674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363" dirty="0">
                <a:latin typeface="ＤＦ特太ゴシック体" panose="020B0509000000000000" pitchFamily="49" charset="-128"/>
                <a:ea typeface="ＤＦ特太ゴシック体" panose="020B0509000000000000" pitchFamily="49" charset="-128"/>
              </a:rPr>
              <a:t>現行</a:t>
            </a:r>
          </a:p>
        </p:txBody>
      </p:sp>
      <p:sp>
        <p:nvSpPr>
          <p:cNvPr id="51" name="加算記号 50"/>
          <p:cNvSpPr/>
          <p:nvPr/>
        </p:nvSpPr>
        <p:spPr>
          <a:xfrm>
            <a:off x="1541625" y="3018236"/>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2" name="AutoShape 10"/>
          <p:cNvSpPr>
            <a:spLocks noChangeArrowheads="1"/>
          </p:cNvSpPr>
          <p:nvPr/>
        </p:nvSpPr>
        <p:spPr bwMode="auto">
          <a:xfrm rot="5400000">
            <a:off x="7091456" y="3112267"/>
            <a:ext cx="509047" cy="18125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53" name="加算記号 52"/>
          <p:cNvSpPr/>
          <p:nvPr/>
        </p:nvSpPr>
        <p:spPr>
          <a:xfrm>
            <a:off x="4884310" y="3011051"/>
            <a:ext cx="434802" cy="39087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4" name="Rectangle 7"/>
          <p:cNvSpPr>
            <a:spLocks noChangeArrowheads="1"/>
          </p:cNvSpPr>
          <p:nvPr/>
        </p:nvSpPr>
        <p:spPr bwMode="auto">
          <a:xfrm>
            <a:off x="3709357" y="2961841"/>
            <a:ext cx="1151124" cy="46960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して配置可</a:t>
            </a:r>
            <a:endParaRPr lang="ja-JP" altLang="en-US" sz="1023" b="1" dirty="0">
              <a:solidFill>
                <a:srgbClr val="000000"/>
              </a:solidFill>
              <a:latin typeface="Arial" charset="0"/>
            </a:endParaRPr>
          </a:p>
        </p:txBody>
      </p:sp>
      <p:sp>
        <p:nvSpPr>
          <p:cNvPr id="57" name="加算記号 56"/>
          <p:cNvSpPr/>
          <p:nvPr/>
        </p:nvSpPr>
        <p:spPr>
          <a:xfrm>
            <a:off x="2689224" y="2695668"/>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59" name="角丸四角形 58"/>
          <p:cNvSpPr/>
          <p:nvPr/>
        </p:nvSpPr>
        <p:spPr>
          <a:xfrm>
            <a:off x="374520" y="4026521"/>
            <a:ext cx="1290045" cy="30232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63" dirty="0">
                <a:latin typeface="ＤＦ特太ゴシック体" panose="020B0509000000000000" pitchFamily="49" charset="-128"/>
                <a:ea typeface="ＤＦ特太ゴシック体" panose="020B0509000000000000" pitchFamily="49" charset="-128"/>
              </a:rPr>
              <a:t>改定後</a:t>
            </a:r>
          </a:p>
        </p:txBody>
      </p:sp>
      <p:sp>
        <p:nvSpPr>
          <p:cNvPr id="61" name="加算記号 60"/>
          <p:cNvSpPr/>
          <p:nvPr/>
        </p:nvSpPr>
        <p:spPr>
          <a:xfrm>
            <a:off x="1546466" y="4695682"/>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62" name="AutoShape 10"/>
          <p:cNvSpPr>
            <a:spLocks noChangeArrowheads="1"/>
          </p:cNvSpPr>
          <p:nvPr/>
        </p:nvSpPr>
        <p:spPr bwMode="auto">
          <a:xfrm rot="5400000">
            <a:off x="7104043" y="4818793"/>
            <a:ext cx="499689" cy="146831"/>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67" name="正方形/長方形 66"/>
          <p:cNvSpPr/>
          <p:nvPr/>
        </p:nvSpPr>
        <p:spPr>
          <a:xfrm>
            <a:off x="5371464" y="5731560"/>
            <a:ext cx="1828012" cy="70142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a:solidFill>
                  <a:srgbClr val="FF0000"/>
                </a:solidFill>
              </a:rPr>
              <a:t>主任</a:t>
            </a:r>
            <a:r>
              <a:rPr lang="ja-JP" altLang="en-US" sz="937" b="1" dirty="0">
                <a:solidFill>
                  <a:srgbClr val="FF0000"/>
                </a:solidFill>
              </a:rPr>
              <a:t>相談</a:t>
            </a:r>
            <a:r>
              <a:rPr lang="ja-JP" altLang="en-US" sz="937" b="1">
                <a:solidFill>
                  <a:srgbClr val="FF0000"/>
                </a:solidFill>
              </a:rPr>
              <a:t>支援専門員研修</a:t>
            </a:r>
            <a:r>
              <a:rPr lang="en-US" altLang="ja-JP" sz="937" b="1">
                <a:solidFill>
                  <a:srgbClr val="FF0000"/>
                </a:solidFill>
              </a:rPr>
              <a:t>(30h)</a:t>
            </a:r>
            <a:endParaRPr lang="ja-JP" altLang="en-US" sz="937" b="1">
              <a:solidFill>
                <a:srgbClr val="FF0000"/>
              </a:solidFill>
            </a:endParaRPr>
          </a:p>
          <a:p>
            <a:pPr algn="ctr"/>
            <a:r>
              <a:rPr lang="en-US" altLang="ja-JP" sz="937" b="1">
                <a:solidFill>
                  <a:srgbClr val="FF0000"/>
                </a:solidFill>
              </a:rPr>
              <a:t>【</a:t>
            </a:r>
            <a:r>
              <a:rPr lang="ja-JP" altLang="en-US" sz="937" b="1">
                <a:solidFill>
                  <a:srgbClr val="FF0000"/>
                </a:solidFill>
              </a:rPr>
              <a:t>研修創設</a:t>
            </a:r>
            <a:r>
              <a:rPr lang="en-US" altLang="ja-JP" sz="937" b="1">
                <a:solidFill>
                  <a:srgbClr val="FF0000"/>
                </a:solidFill>
              </a:rPr>
              <a:t>】</a:t>
            </a:r>
            <a:endParaRPr lang="en-US" altLang="ja-JP" sz="937" b="1" dirty="0">
              <a:solidFill>
                <a:srgbClr val="FF0000"/>
              </a:solidFill>
            </a:endParaRPr>
          </a:p>
        </p:txBody>
      </p:sp>
      <p:sp>
        <p:nvSpPr>
          <p:cNvPr id="69" name="Rectangle 7"/>
          <p:cNvSpPr>
            <a:spLocks noChangeArrowheads="1"/>
          </p:cNvSpPr>
          <p:nvPr/>
        </p:nvSpPr>
        <p:spPr bwMode="auto">
          <a:xfrm>
            <a:off x="7567130" y="5703567"/>
            <a:ext cx="1371600" cy="699282"/>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77898" tIns="38950" rIns="77898" bIns="38950" anchor="ctr"/>
          <a:lstStyle/>
          <a:p>
            <a:pPr algn="ctr" fontAlgn="base">
              <a:spcBef>
                <a:spcPct val="0"/>
              </a:spcBef>
              <a:spcAft>
                <a:spcPct val="0"/>
              </a:spcAft>
            </a:pPr>
            <a:r>
              <a:rPr lang="ja-JP" altLang="en-US" sz="1023" b="1" dirty="0">
                <a:solidFill>
                  <a:srgbClr val="000000"/>
                </a:solidFill>
                <a:latin typeface="Arial" charset="0"/>
              </a:rPr>
              <a:t>主任</a:t>
            </a:r>
            <a:r>
              <a:rPr lang="ja-JP" altLang="en-US" sz="1023" b="1">
                <a:solidFill>
                  <a:srgbClr val="000000"/>
                </a:solidFill>
                <a:latin typeface="Arial" charset="0"/>
              </a:rPr>
              <a:t>相談支援専門員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a:solidFill>
                  <a:srgbClr val="000000"/>
                </a:solidFill>
                <a:latin typeface="Arial" charset="0"/>
              </a:rPr>
              <a:t>として配置可</a:t>
            </a:r>
            <a:endParaRPr lang="ja-JP" altLang="en-US" sz="1023" b="1" dirty="0">
              <a:solidFill>
                <a:srgbClr val="000000"/>
              </a:solidFill>
              <a:latin typeface="Arial" charset="0"/>
            </a:endParaRPr>
          </a:p>
        </p:txBody>
      </p:sp>
      <p:sp>
        <p:nvSpPr>
          <p:cNvPr id="71" name="加算記号 70"/>
          <p:cNvSpPr/>
          <p:nvPr/>
        </p:nvSpPr>
        <p:spPr>
          <a:xfrm>
            <a:off x="5685537" y="5369874"/>
            <a:ext cx="372078" cy="32273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74" name="AutoShape 10"/>
          <p:cNvSpPr>
            <a:spLocks noChangeArrowheads="1"/>
          </p:cNvSpPr>
          <p:nvPr/>
        </p:nvSpPr>
        <p:spPr bwMode="auto">
          <a:xfrm rot="5400000">
            <a:off x="3293344" y="3118734"/>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76" name="正方形/長方形 75"/>
          <p:cNvSpPr/>
          <p:nvPr/>
        </p:nvSpPr>
        <p:spPr>
          <a:xfrm>
            <a:off x="5343459" y="4485393"/>
            <a:ext cx="1871834" cy="8602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a:solidFill>
                  <a:schemeClr val="tx1"/>
                </a:solidFill>
              </a:rPr>
              <a:t>５年毎に現任研修を修了</a:t>
            </a:r>
            <a:endParaRPr lang="en-US" altLang="ja-JP" sz="937">
              <a:solidFill>
                <a:schemeClr val="tx1"/>
              </a:solidFill>
            </a:endParaRPr>
          </a:p>
          <a:p>
            <a:pPr algn="ctr"/>
            <a:r>
              <a:rPr lang="en-US" altLang="ja-JP" sz="937" b="1">
                <a:solidFill>
                  <a:srgbClr val="FF0000"/>
                </a:solidFill>
              </a:rPr>
              <a:t>【</a:t>
            </a:r>
            <a:r>
              <a:rPr lang="ja-JP" altLang="en-US" sz="937" b="1">
                <a:solidFill>
                  <a:srgbClr val="FF0000"/>
                </a:solidFill>
              </a:rPr>
              <a:t>現任研修受講に係る</a:t>
            </a:r>
          </a:p>
          <a:p>
            <a:pPr algn="ctr"/>
            <a:r>
              <a:rPr lang="ja-JP" altLang="en-US" sz="937" b="1">
                <a:solidFill>
                  <a:srgbClr val="FF0000"/>
                </a:solidFill>
              </a:rPr>
              <a:t>実務経験要件を新設</a:t>
            </a:r>
            <a:r>
              <a:rPr lang="en-US" altLang="ja-JP" sz="937" b="1" baseline="30000">
                <a:solidFill>
                  <a:srgbClr val="FF0000"/>
                </a:solidFill>
              </a:rPr>
              <a:t>※</a:t>
            </a:r>
            <a:r>
              <a:rPr lang="ja-JP" altLang="en-US" sz="937" b="1" baseline="30000">
                <a:solidFill>
                  <a:srgbClr val="FF0000"/>
                </a:solidFill>
              </a:rPr>
              <a:t>１</a:t>
            </a:r>
            <a:r>
              <a:rPr lang="en-US" altLang="ja-JP" sz="937" b="1">
                <a:solidFill>
                  <a:srgbClr val="FF0000"/>
                </a:solidFill>
              </a:rPr>
              <a:t>】</a:t>
            </a:r>
            <a:endParaRPr lang="ja-JP" altLang="en-US" sz="937" b="1">
              <a:solidFill>
                <a:srgbClr val="FF0000"/>
              </a:solidFill>
            </a:endParaRPr>
          </a:p>
          <a:p>
            <a:pPr algn="ctr">
              <a:lnSpc>
                <a:spcPts val="600"/>
              </a:lnSpc>
            </a:pPr>
            <a:endParaRPr lang="en-US" altLang="ja-JP" sz="937">
              <a:solidFill>
                <a:schemeClr val="tx1"/>
              </a:solidFill>
            </a:endParaRPr>
          </a:p>
          <a:p>
            <a:pPr algn="ctr"/>
            <a:r>
              <a:rPr lang="ja-JP" altLang="en-US" sz="937">
                <a:solidFill>
                  <a:schemeClr val="tx1"/>
                </a:solidFill>
              </a:rPr>
              <a:t>相談支援従事者現任研修</a:t>
            </a:r>
            <a:endParaRPr lang="en-US" altLang="ja-JP" sz="937" b="1" dirty="0">
              <a:solidFill>
                <a:srgbClr val="FF0000"/>
              </a:solidFill>
            </a:endParaRPr>
          </a:p>
          <a:p>
            <a:pPr algn="ctr"/>
            <a:r>
              <a:rPr lang="en-US" altLang="ja-JP" sz="937" b="1">
                <a:solidFill>
                  <a:srgbClr val="FF0000"/>
                </a:solidFill>
              </a:rPr>
              <a:t>【</a:t>
            </a:r>
            <a:r>
              <a:rPr lang="ja-JP" altLang="en-US" sz="937" b="1">
                <a:solidFill>
                  <a:srgbClr val="FF0000"/>
                </a:solidFill>
              </a:rPr>
              <a:t>カリキュラム改定</a:t>
            </a:r>
            <a:r>
              <a:rPr lang="en-US" altLang="ja-JP" sz="937" b="1">
                <a:solidFill>
                  <a:srgbClr val="FF0000"/>
                </a:solidFill>
              </a:rPr>
              <a:t>(24h)</a:t>
            </a:r>
            <a:r>
              <a:rPr lang="ja-JP" altLang="en-US" sz="937" b="1">
                <a:solidFill>
                  <a:srgbClr val="FF0000"/>
                </a:solidFill>
              </a:rPr>
              <a:t> </a:t>
            </a:r>
            <a:r>
              <a:rPr lang="en-US" altLang="ja-JP" sz="937" b="1">
                <a:solidFill>
                  <a:srgbClr val="FF0000"/>
                </a:solidFill>
              </a:rPr>
              <a:t>】</a:t>
            </a:r>
            <a:endParaRPr lang="ja-JP" altLang="en-US" sz="937" dirty="0">
              <a:solidFill>
                <a:schemeClr val="tx1"/>
              </a:solidFill>
            </a:endParaRPr>
          </a:p>
        </p:txBody>
      </p:sp>
      <p:cxnSp>
        <p:nvCxnSpPr>
          <p:cNvPr id="4" name="直線コネクタ 3"/>
          <p:cNvCxnSpPr/>
          <p:nvPr/>
        </p:nvCxnSpPr>
        <p:spPr>
          <a:xfrm>
            <a:off x="351693" y="3837975"/>
            <a:ext cx="844061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132534" y="3762794"/>
            <a:ext cx="2750416" cy="183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nvGrpSpPr>
          <p:cNvPr id="43" name="グループ化 42"/>
          <p:cNvGrpSpPr/>
          <p:nvPr/>
        </p:nvGrpSpPr>
        <p:grpSpPr>
          <a:xfrm>
            <a:off x="351693" y="686423"/>
            <a:ext cx="8440615" cy="61356"/>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42" name="加算記号 41"/>
          <p:cNvSpPr/>
          <p:nvPr/>
        </p:nvSpPr>
        <p:spPr>
          <a:xfrm>
            <a:off x="6148720" y="2695668"/>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7" name="AutoShape 10"/>
          <p:cNvSpPr>
            <a:spLocks noChangeArrowheads="1"/>
          </p:cNvSpPr>
          <p:nvPr/>
        </p:nvSpPr>
        <p:spPr bwMode="auto">
          <a:xfrm rot="5400000">
            <a:off x="3286395" y="4814110"/>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48" name="Rectangle 7"/>
          <p:cNvSpPr>
            <a:spLocks noChangeArrowheads="1"/>
          </p:cNvSpPr>
          <p:nvPr/>
        </p:nvSpPr>
        <p:spPr bwMode="auto">
          <a:xfrm>
            <a:off x="3642188" y="4466733"/>
            <a:ext cx="1218293" cy="86455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して配置可</a:t>
            </a:r>
            <a:endParaRPr lang="en-US" altLang="ja-JP" sz="1023" b="1" dirty="0">
              <a:solidFill>
                <a:srgbClr val="000000"/>
              </a:solidFill>
              <a:latin typeface="Arial" charset="0"/>
            </a:endParaRPr>
          </a:p>
        </p:txBody>
      </p:sp>
      <p:sp>
        <p:nvSpPr>
          <p:cNvPr id="55" name="正方形/長方形 54"/>
          <p:cNvSpPr/>
          <p:nvPr/>
        </p:nvSpPr>
        <p:spPr>
          <a:xfrm>
            <a:off x="7492482" y="2969964"/>
            <a:ext cx="1371598" cy="49919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37" b="1" dirty="0">
                <a:solidFill>
                  <a:schemeClr val="tx1"/>
                </a:solidFill>
              </a:rPr>
              <a:t>相談支援専門員</a:t>
            </a:r>
            <a:endParaRPr lang="en-US" altLang="ja-JP" sz="937" b="1" dirty="0">
              <a:solidFill>
                <a:schemeClr val="tx1"/>
              </a:solidFill>
            </a:endParaRPr>
          </a:p>
          <a:p>
            <a:pPr algn="ctr"/>
            <a:r>
              <a:rPr lang="ja-JP" altLang="en-US" sz="937" b="1" dirty="0">
                <a:solidFill>
                  <a:schemeClr val="tx1"/>
                </a:solidFill>
              </a:rPr>
              <a:t>と</a:t>
            </a:r>
            <a:r>
              <a:rPr lang="ja-JP" altLang="en-US" sz="937" b="1">
                <a:solidFill>
                  <a:schemeClr val="tx1"/>
                </a:solidFill>
              </a:rPr>
              <a:t>しての</a:t>
            </a:r>
          </a:p>
          <a:p>
            <a:pPr algn="ctr"/>
            <a:r>
              <a:rPr lang="ja-JP" altLang="en-US" sz="937" b="1">
                <a:solidFill>
                  <a:schemeClr val="tx1"/>
                </a:solidFill>
              </a:rPr>
              <a:t>配置要件</a:t>
            </a:r>
            <a:r>
              <a:rPr lang="ja-JP" altLang="en-US" sz="937" b="1" dirty="0">
                <a:solidFill>
                  <a:schemeClr val="tx1"/>
                </a:solidFill>
              </a:rPr>
              <a:t>更新</a:t>
            </a:r>
            <a:endParaRPr lang="en-US" altLang="ja-JP" sz="937" b="1" dirty="0">
              <a:solidFill>
                <a:schemeClr val="tx1"/>
              </a:solidFill>
            </a:endParaRPr>
          </a:p>
        </p:txBody>
      </p:sp>
      <p:sp>
        <p:nvSpPr>
          <p:cNvPr id="65" name="加算記号 64"/>
          <p:cNvSpPr/>
          <p:nvPr/>
        </p:nvSpPr>
        <p:spPr>
          <a:xfrm>
            <a:off x="2521282" y="4218139"/>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66" name="加算記号 65"/>
          <p:cNvSpPr/>
          <p:nvPr/>
        </p:nvSpPr>
        <p:spPr>
          <a:xfrm>
            <a:off x="6173575" y="4238034"/>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10" name="テキスト ボックス 9"/>
          <p:cNvSpPr txBox="1"/>
          <p:nvPr/>
        </p:nvSpPr>
        <p:spPr>
          <a:xfrm>
            <a:off x="374520" y="5731560"/>
            <a:ext cx="4469830" cy="994824"/>
          </a:xfrm>
          <a:prstGeom prst="rect">
            <a:avLst/>
          </a:prstGeom>
          <a:solidFill>
            <a:schemeClr val="bg1"/>
          </a:solidFill>
          <a:ln>
            <a:solidFill>
              <a:schemeClr val="tx1"/>
            </a:solidFill>
            <a:prstDash val="dash"/>
          </a:ln>
        </p:spPr>
        <p:txBody>
          <a:bodyPr wrap="square" rtlCol="0">
            <a:spAutoFit/>
          </a:bodyPr>
          <a:lstStyle/>
          <a:p>
            <a:r>
              <a:rPr lang="en-US" altLang="ja-JP" sz="1023" b="1" u="sng"/>
              <a:t>※</a:t>
            </a:r>
            <a:r>
              <a:rPr lang="ja-JP" altLang="en-US" sz="1023" b="1" u="sng"/>
              <a:t>１ 現任研修受講に係る実務経験要件</a:t>
            </a:r>
            <a:endParaRPr lang="en-US" altLang="ja-JP" sz="1023" dirty="0"/>
          </a:p>
          <a:p>
            <a:pPr>
              <a:lnSpc>
                <a:spcPts val="400"/>
              </a:lnSpc>
            </a:pPr>
            <a:endParaRPr lang="ja-JP" altLang="en-US" sz="1023"/>
          </a:p>
          <a:p>
            <a:r>
              <a:rPr lang="ja-JP" altLang="en-US" sz="1023"/>
              <a:t>　① 過去</a:t>
            </a:r>
            <a:r>
              <a:rPr lang="ja-JP" altLang="en-US" sz="1023" dirty="0"/>
              <a:t>５年間に２年以上の相談支援の実務経験</a:t>
            </a:r>
            <a:r>
              <a:rPr lang="ja-JP" altLang="en-US" sz="1023"/>
              <a:t>がある。</a:t>
            </a:r>
            <a:endParaRPr lang="en-US" altLang="ja-JP" sz="1023" dirty="0"/>
          </a:p>
          <a:p>
            <a:r>
              <a:rPr lang="ja-JP" altLang="en-US" sz="1023"/>
              <a:t>　② 現</a:t>
            </a:r>
            <a:r>
              <a:rPr lang="ja-JP" altLang="en-US" sz="1023" dirty="0"/>
              <a:t>に相談支援業務に従事</a:t>
            </a:r>
            <a:r>
              <a:rPr lang="ja-JP" altLang="en-US" sz="1023"/>
              <a:t>している。</a:t>
            </a:r>
          </a:p>
          <a:p>
            <a:pPr>
              <a:lnSpc>
                <a:spcPts val="500"/>
              </a:lnSpc>
            </a:pPr>
            <a:endParaRPr lang="ja-JP" altLang="en-US" sz="1023"/>
          </a:p>
          <a:p>
            <a:r>
              <a:rPr lang="ja-JP" altLang="en-US" sz="900"/>
              <a:t>ただし、初任者研修修了後、初回の現任研修の受講にあたっては、必ず①の要件を満たす必要がある。</a:t>
            </a:r>
            <a:endParaRPr lang="en-US" altLang="ja-JP" sz="900" dirty="0"/>
          </a:p>
        </p:txBody>
      </p:sp>
      <p:sp>
        <p:nvSpPr>
          <p:cNvPr id="41" name="加算記号 40"/>
          <p:cNvSpPr/>
          <p:nvPr/>
        </p:nvSpPr>
        <p:spPr>
          <a:xfrm>
            <a:off x="4870177" y="4694647"/>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6" name="正方形/長方形 45"/>
          <p:cNvSpPr/>
          <p:nvPr/>
        </p:nvSpPr>
        <p:spPr>
          <a:xfrm>
            <a:off x="5959526" y="5415711"/>
            <a:ext cx="1386264" cy="249748"/>
          </a:xfrm>
          <a:prstGeom prst="rect">
            <a:avLst/>
          </a:prstGeom>
        </p:spPr>
        <p:txBody>
          <a:bodyPr wrap="square">
            <a:spAutoFit/>
          </a:bodyPr>
          <a:lstStyle/>
          <a:p>
            <a:r>
              <a:rPr lang="ja-JP" altLang="en-US" sz="1023" dirty="0"/>
              <a:t>３年以上</a:t>
            </a:r>
            <a:r>
              <a:rPr lang="ja-JP" altLang="en-US" sz="1023"/>
              <a:t>の実務経験</a:t>
            </a:r>
            <a:endParaRPr lang="en-US" altLang="ja-JP" sz="1023" dirty="0"/>
          </a:p>
        </p:txBody>
      </p:sp>
      <p:sp>
        <p:nvSpPr>
          <p:cNvPr id="11" name="スライド番号プレースホルダー 10"/>
          <p:cNvSpPr>
            <a:spLocks noGrp="1"/>
          </p:cNvSpPr>
          <p:nvPr>
            <p:ph type="sldNum" sz="quarter" idx="12"/>
          </p:nvPr>
        </p:nvSpPr>
        <p:spPr>
          <a:xfrm>
            <a:off x="6943144" y="6468323"/>
            <a:ext cx="2057400" cy="365125"/>
          </a:xfrm>
        </p:spPr>
        <p:txBody>
          <a:bodyPr/>
          <a:lstStyle/>
          <a:p>
            <a:fld id="{2ADEAB0B-3364-414D-832E-F3CDA843F507}" type="slidenum">
              <a:rPr kumimoji="1" lang="ja-JP" altLang="en-US" smtClean="0"/>
              <a:t>39</a:t>
            </a:fld>
            <a:endParaRPr kumimoji="1" lang="ja-JP" altLang="en-US"/>
          </a:p>
        </p:txBody>
      </p:sp>
      <p:sp>
        <p:nvSpPr>
          <p:cNvPr id="60" name="テキスト ボックス 59"/>
          <p:cNvSpPr txBox="1"/>
          <p:nvPr/>
        </p:nvSpPr>
        <p:spPr>
          <a:xfrm>
            <a:off x="5371464" y="6453281"/>
            <a:ext cx="2065145" cy="369332"/>
          </a:xfrm>
          <a:prstGeom prst="rect">
            <a:avLst/>
          </a:prstGeom>
          <a:solidFill>
            <a:schemeClr val="bg1"/>
          </a:solidFill>
          <a:ln>
            <a:noFill/>
            <a:prstDash val="dash"/>
          </a:ln>
        </p:spPr>
        <p:txBody>
          <a:bodyPr wrap="square" rtlCol="0">
            <a:spAutoFit/>
          </a:bodyPr>
          <a:lstStyle/>
          <a:p>
            <a:r>
              <a:rPr lang="en-US" altLang="ja-JP" sz="900"/>
              <a:t>※</a:t>
            </a:r>
            <a:r>
              <a:rPr lang="ja-JP" altLang="en-US" sz="900"/>
              <a:t>主任研修を修了した場合、</a:t>
            </a:r>
          </a:p>
          <a:p>
            <a:r>
              <a:rPr lang="ja-JP" altLang="en-US" sz="900"/>
              <a:t>　現任研修を修了したものとみなす。</a:t>
            </a:r>
            <a:endParaRPr lang="en-US" altLang="ja-JP" sz="900" dirty="0"/>
          </a:p>
        </p:txBody>
      </p:sp>
      <p:sp>
        <p:nvSpPr>
          <p:cNvPr id="68" name="AutoShape 10"/>
          <p:cNvSpPr>
            <a:spLocks noChangeArrowheads="1"/>
          </p:cNvSpPr>
          <p:nvPr/>
        </p:nvSpPr>
        <p:spPr bwMode="auto">
          <a:xfrm rot="5400000">
            <a:off x="7221208" y="5874284"/>
            <a:ext cx="499689" cy="37876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63" name="正方形/長方形 62"/>
          <p:cNvSpPr/>
          <p:nvPr/>
        </p:nvSpPr>
        <p:spPr>
          <a:xfrm>
            <a:off x="5320667" y="13357"/>
            <a:ext cx="3723294" cy="230832"/>
          </a:xfrm>
          <a:prstGeom prst="rect">
            <a:avLst/>
          </a:prstGeom>
        </p:spPr>
        <p:txBody>
          <a:bodyPr wrap="square">
            <a:spAutoFit/>
          </a:bodyPr>
          <a:lstStyle/>
          <a:p>
            <a:pPr algn="r" defTabSz="844083" fontAlgn="base">
              <a:spcBef>
                <a:spcPct val="0"/>
              </a:spcBef>
              <a:spcAft>
                <a:spcPct val="0"/>
              </a:spcAft>
              <a:defRPr/>
            </a:pPr>
            <a:r>
              <a:rPr kumimoji="1" lang="ja-JP" altLang="en-US" sz="900">
                <a:solidFill>
                  <a:prstClr val="black"/>
                </a:solidFill>
                <a:latin typeface="ＭＳ ゴシック" panose="020B0609070205080204" pitchFamily="49" charset="-128"/>
                <a:ea typeface="ＭＳ ゴシック" panose="020B0609070205080204" pitchFamily="49" charset="-128"/>
              </a:rPr>
              <a:t>令和元年７月２９日以前に公開した資料から改訂を行っています。</a:t>
            </a:r>
            <a:endParaRPr kumimoji="1" lang="ja-JP" altLang="en-US" sz="9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30013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 y="318600"/>
            <a:ext cx="9144013" cy="463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2790" tIns="41396" rIns="82790" bIns="41396" anchor="ctr"/>
          <a:lstStyle/>
          <a:p>
            <a:pPr algn="ctr" defTabSz="828025" fontAlgn="base">
              <a:spcBef>
                <a:spcPct val="0"/>
              </a:spcBef>
              <a:spcAft>
                <a:spcPct val="0"/>
              </a:spcAft>
              <a:defRPr/>
            </a:pPr>
            <a:r>
              <a:rPr kumimoji="1" lang="ja-JP" altLang="en-US" sz="2177" dirty="0">
                <a:solidFill>
                  <a:prstClr val="black"/>
                </a:solidFill>
                <a:latin typeface="HG創英角ｺﾞｼｯｸUB" pitchFamily="49" charset="-128"/>
                <a:ea typeface="HG創英角ｺﾞｼｯｸUB" pitchFamily="49" charset="-128"/>
              </a:rPr>
              <a:t>主任相談支援専門員養成研修等事業について</a:t>
            </a:r>
            <a:endParaRPr kumimoji="1" lang="en-US" altLang="ja-JP" sz="2177" dirty="0">
              <a:solidFill>
                <a:prstClr val="black"/>
              </a:solidFill>
              <a:latin typeface="HG創英角ｺﾞｼｯｸUB" pitchFamily="49" charset="-128"/>
              <a:ea typeface="HG創英角ｺﾞｼｯｸUB"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541894727"/>
              </p:ext>
            </p:extLst>
          </p:nvPr>
        </p:nvGraphicFramePr>
        <p:xfrm>
          <a:off x="97977" y="4212753"/>
          <a:ext cx="8946613" cy="2296170"/>
        </p:xfrm>
        <a:graphic>
          <a:graphicData uri="http://schemas.openxmlformats.org/drawingml/2006/table">
            <a:tbl>
              <a:tblPr firstRow="1" bandRow="1">
                <a:tableStyleId>{5C22544A-7EE6-4342-B048-85BDC9FD1C3A}</a:tableStyleId>
              </a:tblPr>
              <a:tblGrid>
                <a:gridCol w="2341962">
                  <a:extLst>
                    <a:ext uri="{9D8B030D-6E8A-4147-A177-3AD203B41FA5}">
                      <a16:colId xmlns:a16="http://schemas.microsoft.com/office/drawing/2014/main" val="20000"/>
                    </a:ext>
                  </a:extLst>
                </a:gridCol>
                <a:gridCol w="2458650">
                  <a:extLst>
                    <a:ext uri="{9D8B030D-6E8A-4147-A177-3AD203B41FA5}">
                      <a16:colId xmlns:a16="http://schemas.microsoft.com/office/drawing/2014/main" val="20001"/>
                    </a:ext>
                  </a:extLst>
                </a:gridCol>
                <a:gridCol w="2505931">
                  <a:extLst>
                    <a:ext uri="{9D8B030D-6E8A-4147-A177-3AD203B41FA5}">
                      <a16:colId xmlns:a16="http://schemas.microsoft.com/office/drawing/2014/main" val="20002"/>
                    </a:ext>
                  </a:extLst>
                </a:gridCol>
                <a:gridCol w="1640070">
                  <a:extLst>
                    <a:ext uri="{9D8B030D-6E8A-4147-A177-3AD203B41FA5}">
                      <a16:colId xmlns:a16="http://schemas.microsoft.com/office/drawing/2014/main" val="20003"/>
                    </a:ext>
                  </a:extLst>
                </a:gridCol>
              </a:tblGrid>
              <a:tr h="308027">
                <a:tc>
                  <a:txBody>
                    <a:bodyPr/>
                    <a:lstStyle/>
                    <a:p>
                      <a:pPr algn="ctr"/>
                      <a:r>
                        <a:rPr kumimoji="1" lang="ja-JP" altLang="en-US" sz="1500" dirty="0"/>
                        <a:t>事業</a:t>
                      </a:r>
                    </a:p>
                  </a:txBody>
                  <a:tcPr marT="41472" marB="41472">
                    <a:solidFill>
                      <a:schemeClr val="accent2"/>
                    </a:solidFill>
                  </a:tcPr>
                </a:tc>
                <a:tc>
                  <a:txBody>
                    <a:bodyPr/>
                    <a:lstStyle/>
                    <a:p>
                      <a:pPr algn="ctr"/>
                      <a:r>
                        <a:rPr kumimoji="1" lang="ja-JP" altLang="en-US" sz="1500" dirty="0"/>
                        <a:t>Ｈ</a:t>
                      </a:r>
                      <a:r>
                        <a:rPr kumimoji="1" lang="en-US" altLang="ja-JP" sz="1500" dirty="0"/>
                        <a:t>30</a:t>
                      </a:r>
                      <a:r>
                        <a:rPr kumimoji="1" lang="ja-JP" altLang="en-US" sz="1500" dirty="0"/>
                        <a:t>年度</a:t>
                      </a:r>
                    </a:p>
                  </a:txBody>
                  <a:tcPr marT="41472" marB="41472">
                    <a:solidFill>
                      <a:schemeClr val="accent2"/>
                    </a:solidFill>
                  </a:tcPr>
                </a:tc>
                <a:tc>
                  <a:txBody>
                    <a:bodyPr/>
                    <a:lstStyle/>
                    <a:p>
                      <a:pPr algn="ctr"/>
                      <a:r>
                        <a:rPr kumimoji="1" lang="en-US" altLang="ja-JP" sz="1500" dirty="0"/>
                        <a:t>R1(</a:t>
                      </a:r>
                      <a:r>
                        <a:rPr kumimoji="1" lang="ja-JP" altLang="en-US" sz="1500" dirty="0"/>
                        <a:t>Ｈ</a:t>
                      </a:r>
                      <a:r>
                        <a:rPr kumimoji="1" lang="en-US" altLang="ja-JP" sz="1500" dirty="0"/>
                        <a:t>31)</a:t>
                      </a:r>
                      <a:r>
                        <a:rPr kumimoji="1" lang="ja-JP" altLang="en-US" sz="1500" dirty="0"/>
                        <a:t>年度</a:t>
                      </a:r>
                    </a:p>
                  </a:txBody>
                  <a:tcPr marT="41472" marB="41472">
                    <a:solidFill>
                      <a:schemeClr val="accent2"/>
                    </a:solidFill>
                  </a:tcPr>
                </a:tc>
                <a:tc>
                  <a:txBody>
                    <a:bodyPr/>
                    <a:lstStyle/>
                    <a:p>
                      <a:pPr algn="ctr"/>
                      <a:r>
                        <a:rPr kumimoji="1" lang="en-US" altLang="ja-JP" sz="1500" dirty="0"/>
                        <a:t>R2</a:t>
                      </a:r>
                      <a:r>
                        <a:rPr kumimoji="1" lang="ja-JP" altLang="en-US" sz="1500" dirty="0"/>
                        <a:t>年度</a:t>
                      </a:r>
                    </a:p>
                  </a:txBody>
                  <a:tcPr marT="41472" marB="41472">
                    <a:solidFill>
                      <a:schemeClr val="accent2"/>
                    </a:solidFill>
                  </a:tcPr>
                </a:tc>
                <a:extLst>
                  <a:ext uri="{0D108BD9-81ED-4DB2-BD59-A6C34878D82A}">
                    <a16:rowId xmlns:a16="http://schemas.microsoft.com/office/drawing/2014/main" val="10000"/>
                  </a:ext>
                </a:extLst>
              </a:tr>
              <a:tr h="960856">
                <a:tc>
                  <a:txBody>
                    <a:bodyPr/>
                    <a:lstStyle/>
                    <a:p>
                      <a:pPr marL="342900" indent="-342900">
                        <a:buFont typeface="+mj-lt"/>
                        <a:buAutoNum type="arabicPeriod"/>
                      </a:pPr>
                      <a:r>
                        <a:rPr kumimoji="1" lang="ja-JP" altLang="en-US" sz="1300" dirty="0"/>
                        <a:t>主任相談支援専門員養成関係</a:t>
                      </a:r>
                    </a:p>
                  </a:txBody>
                  <a:tcPr marT="41472" marB="41472" anchor="ctr"/>
                </a:tc>
                <a:tc>
                  <a:txBody>
                    <a:bodyPr/>
                    <a:lstStyle/>
                    <a:p>
                      <a:endParaRPr kumimoji="1" lang="ja-JP" altLang="en-US" sz="1500" dirty="0"/>
                    </a:p>
                  </a:txBody>
                  <a:tcPr marT="41472" marB="41472"/>
                </a:tc>
                <a:tc>
                  <a:txBody>
                    <a:bodyPr/>
                    <a:lstStyle/>
                    <a:p>
                      <a:endParaRPr kumimoji="1" lang="ja-JP" altLang="en-US" sz="1500" dirty="0"/>
                    </a:p>
                  </a:txBody>
                  <a:tcPr marT="41472" marB="41472"/>
                </a:tc>
                <a:tc>
                  <a:txBody>
                    <a:bodyPr/>
                    <a:lstStyle/>
                    <a:p>
                      <a:endParaRPr kumimoji="1" lang="ja-JP" altLang="en-US" sz="1500" dirty="0"/>
                    </a:p>
                  </a:txBody>
                  <a:tcPr marT="41472" marB="41472"/>
                </a:tc>
                <a:extLst>
                  <a:ext uri="{0D108BD9-81ED-4DB2-BD59-A6C34878D82A}">
                    <a16:rowId xmlns:a16="http://schemas.microsoft.com/office/drawing/2014/main" val="10001"/>
                  </a:ext>
                </a:extLst>
              </a:tr>
              <a:tr h="1023770">
                <a:tc>
                  <a:txBody>
                    <a:bodyPr/>
                    <a:lstStyle/>
                    <a:p>
                      <a:pPr marL="342900" indent="-342900">
                        <a:buFont typeface="+mj-lt"/>
                        <a:buAutoNum type="arabicPeriod" startAt="2"/>
                      </a:pPr>
                      <a:r>
                        <a:rPr kumimoji="1" lang="ja-JP" altLang="en-US" sz="1300" dirty="0"/>
                        <a:t>基幹相談支援センター設置促進関係</a:t>
                      </a:r>
                    </a:p>
                  </a:txBody>
                  <a:tcPr marT="41472" marB="41472" anchor="ctr"/>
                </a:tc>
                <a:tc>
                  <a:txBody>
                    <a:bodyPr/>
                    <a:lstStyle/>
                    <a:p>
                      <a:endParaRPr kumimoji="1" lang="ja-JP" altLang="en-US" sz="1500" dirty="0"/>
                    </a:p>
                  </a:txBody>
                  <a:tcPr marT="41472" marB="41472"/>
                </a:tc>
                <a:tc>
                  <a:txBody>
                    <a:bodyPr/>
                    <a:lstStyle/>
                    <a:p>
                      <a:endParaRPr kumimoji="1" lang="ja-JP" altLang="en-US" sz="1500" dirty="0"/>
                    </a:p>
                  </a:txBody>
                  <a:tcPr marT="41472" marB="41472"/>
                </a:tc>
                <a:tc>
                  <a:txBody>
                    <a:bodyPr/>
                    <a:lstStyle/>
                    <a:p>
                      <a:endParaRPr kumimoji="1" lang="ja-JP" altLang="en-US" sz="1500" dirty="0"/>
                    </a:p>
                  </a:txBody>
                  <a:tcPr marT="41472" marB="41472"/>
                </a:tc>
                <a:extLst>
                  <a:ext uri="{0D108BD9-81ED-4DB2-BD59-A6C34878D82A}">
                    <a16:rowId xmlns:a16="http://schemas.microsoft.com/office/drawing/2014/main" val="10002"/>
                  </a:ext>
                </a:extLst>
              </a:tr>
            </a:tbl>
          </a:graphicData>
        </a:graphic>
      </p:graphicFrame>
      <p:sp>
        <p:nvSpPr>
          <p:cNvPr id="5" name="ホームベース 4"/>
          <p:cNvSpPr/>
          <p:nvPr/>
        </p:nvSpPr>
        <p:spPr>
          <a:xfrm>
            <a:off x="2939065" y="4543053"/>
            <a:ext cx="1632946" cy="441731"/>
          </a:xfrm>
          <a:prstGeom prst="homePlate">
            <a:avLst>
              <a:gd name="adj" fmla="val 34129"/>
            </a:avLst>
          </a:prstGeom>
        </p:spPr>
        <p:style>
          <a:lnRef idx="1">
            <a:schemeClr val="accent1"/>
          </a:lnRef>
          <a:fillRef idx="2">
            <a:schemeClr val="accent1"/>
          </a:fillRef>
          <a:effectRef idx="1">
            <a:schemeClr val="accent1"/>
          </a:effectRef>
          <a:fontRef idx="minor">
            <a:schemeClr val="dk1"/>
          </a:fontRef>
        </p:style>
        <p:txBody>
          <a:bodyPr rtlCol="0" anchor="ctr"/>
          <a:lstStyle/>
          <a:p>
            <a:pPr marL="84965" indent="-84965"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主任相談支援専門員</a:t>
            </a:r>
            <a:endParaRPr kumimoji="1" lang="en-US" altLang="ja-JP" sz="1088" dirty="0">
              <a:solidFill>
                <a:prstClr val="black"/>
              </a:solidFill>
              <a:latin typeface="Arial"/>
              <a:ea typeface="ＭＳ Ｐゴシック"/>
            </a:endParaRPr>
          </a:p>
          <a:p>
            <a:pPr defTabSz="844083" fontAlgn="base">
              <a:spcBef>
                <a:spcPct val="0"/>
              </a:spcBef>
              <a:spcAft>
                <a:spcPct val="0"/>
              </a:spcAft>
              <a:defRPr/>
            </a:pPr>
            <a:r>
              <a:rPr kumimoji="1" lang="ja-JP" altLang="en-US" sz="1088" dirty="0">
                <a:solidFill>
                  <a:prstClr val="black"/>
                </a:solidFill>
                <a:latin typeface="Arial"/>
                <a:ea typeface="ＭＳ Ｐゴシック"/>
              </a:rPr>
              <a:t>　養成テキストの作成</a:t>
            </a:r>
          </a:p>
        </p:txBody>
      </p:sp>
      <p:sp>
        <p:nvSpPr>
          <p:cNvPr id="36" name="ホームベース 35"/>
          <p:cNvSpPr/>
          <p:nvPr/>
        </p:nvSpPr>
        <p:spPr>
          <a:xfrm>
            <a:off x="6466208" y="5013082"/>
            <a:ext cx="2548831" cy="464060"/>
          </a:xfrm>
          <a:prstGeom prst="homePlate">
            <a:avLst>
              <a:gd name="adj" fmla="val 40912"/>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marL="84965" indent="-84965"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準備が整い次第、</a:t>
            </a:r>
            <a:endParaRPr kumimoji="1" lang="en-US" altLang="ja-JP" sz="1088" dirty="0">
              <a:solidFill>
                <a:prstClr val="black"/>
              </a:solidFill>
              <a:latin typeface="Arial"/>
              <a:ea typeface="ＭＳ Ｐゴシック"/>
            </a:endParaRPr>
          </a:p>
          <a:p>
            <a:pPr defTabSz="844083" fontAlgn="base">
              <a:spcBef>
                <a:spcPct val="0"/>
              </a:spcBef>
              <a:spcAft>
                <a:spcPct val="0"/>
              </a:spcAft>
              <a:defRPr/>
            </a:pPr>
            <a:r>
              <a:rPr kumimoji="1" lang="ja-JP" altLang="en-US" sz="1088">
                <a:solidFill>
                  <a:prstClr val="black"/>
                </a:solidFill>
                <a:latin typeface="Arial"/>
                <a:ea typeface="ＭＳ Ｐゴシック"/>
              </a:rPr>
              <a:t>　都道府県による研修を順次実施</a:t>
            </a:r>
            <a:endParaRPr kumimoji="1" lang="en-US" altLang="ja-JP" sz="1088" dirty="0">
              <a:solidFill>
                <a:prstClr val="black"/>
              </a:solidFill>
              <a:latin typeface="Arial"/>
              <a:ea typeface="ＭＳ Ｐゴシック"/>
            </a:endParaRPr>
          </a:p>
        </p:txBody>
      </p:sp>
      <p:sp>
        <p:nvSpPr>
          <p:cNvPr id="37" name="ホームベース 36"/>
          <p:cNvSpPr/>
          <p:nvPr/>
        </p:nvSpPr>
        <p:spPr>
          <a:xfrm>
            <a:off x="2464986" y="5520176"/>
            <a:ext cx="2433603" cy="456208"/>
          </a:xfrm>
          <a:prstGeom prst="homePlate">
            <a:avLst>
              <a:gd name="adj" fmla="val 46777"/>
            </a:avLst>
          </a:prstGeom>
        </p:spPr>
        <p:style>
          <a:lnRef idx="1">
            <a:schemeClr val="accent1"/>
          </a:lnRef>
          <a:fillRef idx="2">
            <a:schemeClr val="accent1"/>
          </a:fillRef>
          <a:effectRef idx="1">
            <a:schemeClr val="accent1"/>
          </a:effectRef>
          <a:fontRef idx="minor">
            <a:schemeClr val="dk1"/>
          </a:fontRef>
        </p:style>
        <p:txBody>
          <a:bodyPr rtlCol="0" anchor="ctr"/>
          <a:lstStyle/>
          <a:p>
            <a:pPr marL="84965" indent="-84965"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設置促進のための手引きの作成</a:t>
            </a:r>
          </a:p>
        </p:txBody>
      </p:sp>
      <p:sp>
        <p:nvSpPr>
          <p:cNvPr id="42" name="ホームベース 41"/>
          <p:cNvSpPr/>
          <p:nvPr/>
        </p:nvSpPr>
        <p:spPr>
          <a:xfrm>
            <a:off x="4926627" y="5520178"/>
            <a:ext cx="4088412" cy="456206"/>
          </a:xfrm>
          <a:prstGeom prst="homePlate">
            <a:avLst>
              <a:gd name="adj" fmla="val 26651"/>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marL="84965" indent="-84965"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市町村において手引きも活用し、センターの設置を促進</a:t>
            </a:r>
          </a:p>
        </p:txBody>
      </p:sp>
      <p:sp>
        <p:nvSpPr>
          <p:cNvPr id="11" name="ホームベース 10"/>
          <p:cNvSpPr/>
          <p:nvPr/>
        </p:nvSpPr>
        <p:spPr>
          <a:xfrm>
            <a:off x="4572010" y="4543054"/>
            <a:ext cx="2832865" cy="419759"/>
          </a:xfrm>
          <a:prstGeom prst="homePlate">
            <a:avLst>
              <a:gd name="adj" fmla="val 34129"/>
            </a:avLst>
          </a:prstGeom>
        </p:spPr>
        <p:style>
          <a:lnRef idx="1">
            <a:schemeClr val="accent1"/>
          </a:lnRef>
          <a:fillRef idx="2">
            <a:schemeClr val="accent1"/>
          </a:fillRef>
          <a:effectRef idx="1">
            <a:schemeClr val="accent1"/>
          </a:effectRef>
          <a:fontRef idx="minor">
            <a:schemeClr val="dk1"/>
          </a:fontRef>
        </p:style>
        <p:txBody>
          <a:bodyPr rtlCol="0" anchor="ctr"/>
          <a:lstStyle/>
          <a:p>
            <a:pPr marL="84965" indent="-84965" algn="ctr" defTabSz="844083" fontAlgn="base">
              <a:spcBef>
                <a:spcPct val="0"/>
              </a:spcBef>
              <a:spcAft>
                <a:spcPct val="0"/>
              </a:spcAft>
              <a:buFont typeface="Arial" panose="020B0604020202020204" pitchFamily="34" charset="0"/>
              <a:buChar char="•"/>
              <a:defRPr/>
            </a:pPr>
            <a:r>
              <a:rPr kumimoji="1" lang="ja-JP" altLang="en-US" sz="1088" dirty="0">
                <a:solidFill>
                  <a:prstClr val="black"/>
                </a:solidFill>
                <a:latin typeface="Arial"/>
                <a:ea typeface="ＭＳ Ｐゴシック"/>
              </a:rPr>
              <a:t>国による養成実施</a:t>
            </a:r>
          </a:p>
        </p:txBody>
      </p:sp>
      <p:sp>
        <p:nvSpPr>
          <p:cNvPr id="2" name="テキスト ボックス 1"/>
          <p:cNvSpPr txBox="1"/>
          <p:nvPr/>
        </p:nvSpPr>
        <p:spPr>
          <a:xfrm>
            <a:off x="2464987" y="797112"/>
            <a:ext cx="6679014"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a:solidFill>
                  <a:prstClr val="black"/>
                </a:solidFill>
                <a:latin typeface="Arial" charset="0"/>
                <a:ea typeface="ＭＳ Ｐゴシック" charset="-128"/>
              </a:rPr>
              <a:t>令和元年度</a:t>
            </a:r>
            <a:r>
              <a:rPr kumimoji="1" lang="ja-JP" altLang="en-US" sz="1451" dirty="0">
                <a:solidFill>
                  <a:prstClr val="black"/>
                </a:solidFill>
                <a:latin typeface="Arial" charset="0"/>
                <a:ea typeface="ＭＳ Ｐゴシック" charset="-128"/>
              </a:rPr>
              <a:t>予算　１４，８０３千円</a:t>
            </a:r>
          </a:p>
        </p:txBody>
      </p:sp>
      <p:sp>
        <p:nvSpPr>
          <p:cNvPr id="14" name="角丸四角形 13"/>
          <p:cNvSpPr/>
          <p:nvPr/>
        </p:nvSpPr>
        <p:spPr>
          <a:xfrm>
            <a:off x="216976" y="1161288"/>
            <a:ext cx="8827612" cy="745903"/>
          </a:xfrm>
          <a:prstGeom prst="roundRect">
            <a:avLst>
              <a:gd name="adj" fmla="val 2179"/>
            </a:avLst>
          </a:prstGeom>
          <a:noFill/>
          <a:ln w="15875"/>
        </p:spPr>
        <p:style>
          <a:lnRef idx="2">
            <a:schemeClr val="dk1">
              <a:shade val="50000"/>
            </a:schemeClr>
          </a:lnRef>
          <a:fillRef idx="1">
            <a:schemeClr val="dk1"/>
          </a:fillRef>
          <a:effectRef idx="0">
            <a:schemeClr val="dk1"/>
          </a:effectRef>
          <a:fontRef idx="minor">
            <a:schemeClr val="lt1"/>
          </a:fontRef>
        </p:style>
        <p:txBody>
          <a:bodyPr lIns="32655" tIns="32655" rIns="32655" bIns="32655" anchor="t"/>
          <a:lstStyle/>
          <a:p>
            <a:pPr defTabSz="828992" fontAlgn="base" latinLnBrk="1">
              <a:spcBef>
                <a:spcPct val="0"/>
              </a:spcBef>
              <a:spcAft>
                <a:spcPct val="0"/>
              </a:spcAft>
              <a:defRPr/>
            </a:pPr>
            <a:endParaRPr kumimoji="1" lang="en-US" altLang="ja-JP" sz="1361"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地域における相談支援等の指導的役割を果たす主任相談支援専門員を養成するための研修を実施するとともに、</a:t>
            </a:r>
            <a:endParaRPr kumimoji="1" lang="en-US" altLang="ja-JP" sz="1361"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主な配置先となる基幹相談支援センターの設置促進・機能強化を図るための方策の検討等を行う。</a:t>
            </a:r>
            <a:endParaRPr kumimoji="1" lang="en-US" altLang="ja-JP" sz="1361" dirty="0">
              <a:solidFill>
                <a:prstClr val="white"/>
              </a:solidFill>
              <a:latin typeface="Arial"/>
              <a:ea typeface="ＭＳ Ｐゴシック"/>
            </a:endParaRPr>
          </a:p>
          <a:p>
            <a:pPr defTabSz="828992" fontAlgn="base">
              <a:spcBef>
                <a:spcPct val="0"/>
              </a:spcBef>
              <a:spcAft>
                <a:spcPct val="0"/>
              </a:spcAft>
              <a:defRPr/>
            </a:pPr>
            <a:endParaRPr kumimoji="1" lang="en-US" altLang="ja-JP" sz="1361" dirty="0">
              <a:solidFill>
                <a:prstClr val="white"/>
              </a:solidFill>
              <a:latin typeface="Arial"/>
              <a:ea typeface="ＭＳ Ｐゴシック"/>
            </a:endParaRPr>
          </a:p>
        </p:txBody>
      </p:sp>
      <p:sp>
        <p:nvSpPr>
          <p:cNvPr id="15" name="テキスト ボックス 14"/>
          <p:cNvSpPr txBox="1"/>
          <p:nvPr/>
        </p:nvSpPr>
        <p:spPr>
          <a:xfrm>
            <a:off x="97979" y="964620"/>
            <a:ext cx="936436" cy="315599"/>
          </a:xfrm>
          <a:prstGeom prst="rect">
            <a:avLst/>
          </a:prstGeom>
          <a:solidFill>
            <a:srgbClr val="92D050"/>
          </a:solidFill>
          <a:ln/>
        </p:spPr>
        <p:style>
          <a:lnRef idx="1">
            <a:schemeClr val="accent1"/>
          </a:lnRef>
          <a:fillRef idx="3">
            <a:schemeClr val="accent1"/>
          </a:fillRef>
          <a:effectRef idx="2">
            <a:schemeClr val="accent1"/>
          </a:effectRef>
          <a:fontRef idx="minor">
            <a:schemeClr val="lt1"/>
          </a:fontRef>
        </p:style>
        <p:txBody>
          <a:bodyPr wrap="square">
            <a:spAutoFit/>
          </a:bodyPr>
          <a:lstStyle/>
          <a:p>
            <a:pPr algn="ctr" defTabSz="828992" fontAlgn="base">
              <a:spcBef>
                <a:spcPct val="0"/>
              </a:spcBef>
              <a:spcAft>
                <a:spcPct val="0"/>
              </a:spcAft>
              <a:defRPr/>
            </a:pPr>
            <a:r>
              <a:rPr kumimoji="1" lang="ja-JP" altLang="en-US" sz="1451" b="1" dirty="0">
                <a:solidFill>
                  <a:prstClr val="white"/>
                </a:solidFill>
                <a:latin typeface="Arial"/>
                <a:ea typeface="ＭＳ Ｐゴシック"/>
              </a:rPr>
              <a:t>概　要</a:t>
            </a:r>
          </a:p>
        </p:txBody>
      </p:sp>
      <p:sp>
        <p:nvSpPr>
          <p:cNvPr id="17" name="角丸四角形 16"/>
          <p:cNvSpPr/>
          <p:nvPr/>
        </p:nvSpPr>
        <p:spPr>
          <a:xfrm>
            <a:off x="216977" y="2177017"/>
            <a:ext cx="8798064" cy="1712394"/>
          </a:xfrm>
          <a:prstGeom prst="roundRect">
            <a:avLst>
              <a:gd name="adj" fmla="val 2179"/>
            </a:avLst>
          </a:prstGeom>
          <a:noFill/>
          <a:ln w="15875"/>
        </p:spPr>
        <p:style>
          <a:lnRef idx="2">
            <a:schemeClr val="dk1">
              <a:shade val="50000"/>
            </a:schemeClr>
          </a:lnRef>
          <a:fillRef idx="1">
            <a:schemeClr val="dk1"/>
          </a:fillRef>
          <a:effectRef idx="0">
            <a:schemeClr val="dk1"/>
          </a:effectRef>
          <a:fontRef idx="minor">
            <a:schemeClr val="lt1"/>
          </a:fontRef>
        </p:style>
        <p:txBody>
          <a:bodyPr lIns="32655" tIns="32655" rIns="32655" bIns="32655" anchor="t"/>
          <a:lstStyle/>
          <a:p>
            <a:pPr defTabSz="828992" fontAlgn="base" latinLnBrk="1">
              <a:spcBef>
                <a:spcPct val="0"/>
              </a:spcBef>
              <a:spcAft>
                <a:spcPct val="0"/>
              </a:spcAft>
              <a:defRPr/>
            </a:pPr>
            <a:endParaRPr kumimoji="1" lang="en-US" altLang="ja-JP" sz="1270"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270" dirty="0">
                <a:solidFill>
                  <a:srgbClr val="000000"/>
                </a:solidFill>
                <a:latin typeface="Arial"/>
                <a:ea typeface="ＭＳ Ｐゴシック"/>
              </a:rPr>
              <a:t>　</a:t>
            </a:r>
            <a:r>
              <a:rPr kumimoji="1" lang="en-US" altLang="ja-JP" sz="1361" dirty="0">
                <a:solidFill>
                  <a:srgbClr val="000000"/>
                </a:solidFill>
                <a:latin typeface="Arial"/>
                <a:ea typeface="ＭＳ Ｐゴシック"/>
              </a:rPr>
              <a:t>【</a:t>
            </a:r>
            <a:r>
              <a:rPr kumimoji="1" lang="ja-JP" altLang="en-US" sz="1361" dirty="0">
                <a:solidFill>
                  <a:srgbClr val="000000"/>
                </a:solidFill>
                <a:latin typeface="Arial"/>
                <a:ea typeface="ＭＳ Ｐゴシック"/>
              </a:rPr>
              <a:t>事業内容</a:t>
            </a:r>
            <a:r>
              <a:rPr kumimoji="1" lang="en-US" altLang="ja-JP" sz="1361" dirty="0">
                <a:solidFill>
                  <a:srgbClr val="000000"/>
                </a:solidFill>
                <a:latin typeface="Arial"/>
                <a:ea typeface="ＭＳ Ｐゴシック"/>
              </a:rPr>
              <a:t>】</a:t>
            </a: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・主任相談支援専門員養成研修の実施</a:t>
            </a:r>
            <a:r>
              <a:rPr kumimoji="1" lang="ja-JP" altLang="en-US" sz="1361">
                <a:solidFill>
                  <a:srgbClr val="000000"/>
                </a:solidFill>
                <a:latin typeface="Arial"/>
                <a:ea typeface="ＭＳ Ｐゴシック"/>
              </a:rPr>
              <a:t>（５日間</a:t>
            </a:r>
            <a:r>
              <a:rPr kumimoji="1" lang="en-US" altLang="ja-JP" sz="1361" b="1" u="sng">
                <a:solidFill>
                  <a:srgbClr val="000000"/>
                </a:solidFill>
                <a:latin typeface="+mn-ea"/>
              </a:rPr>
              <a:t>〔12/9</a:t>
            </a:r>
            <a:r>
              <a:rPr kumimoji="1" lang="ja-JP" altLang="en-US" sz="1361" b="1" u="sng">
                <a:solidFill>
                  <a:srgbClr val="000000"/>
                </a:solidFill>
                <a:latin typeface="+mn-ea"/>
              </a:rPr>
              <a:t>～</a:t>
            </a:r>
            <a:r>
              <a:rPr kumimoji="1" lang="en-US" altLang="ja-JP" sz="1361" b="1" u="sng">
                <a:solidFill>
                  <a:srgbClr val="000000"/>
                </a:solidFill>
                <a:latin typeface="+mn-ea"/>
              </a:rPr>
              <a:t>13: </a:t>
            </a:r>
            <a:r>
              <a:rPr kumimoji="1" lang="ja-JP" altLang="en-US" sz="1361" b="1" u="sng">
                <a:solidFill>
                  <a:srgbClr val="000000"/>
                </a:solidFill>
                <a:latin typeface="+mn-ea"/>
              </a:rPr>
              <a:t>戸山サンライズ</a:t>
            </a:r>
            <a:r>
              <a:rPr kumimoji="1" lang="en-US" altLang="ja-JP" sz="1361" b="1" u="sng">
                <a:solidFill>
                  <a:srgbClr val="000000"/>
                </a:solidFill>
                <a:latin typeface="+mn-ea"/>
              </a:rPr>
              <a:t>(</a:t>
            </a:r>
            <a:r>
              <a:rPr kumimoji="1" lang="ja-JP" altLang="en-US" sz="1361" b="1" u="sng">
                <a:solidFill>
                  <a:srgbClr val="000000"/>
                </a:solidFill>
                <a:latin typeface="+mn-ea"/>
              </a:rPr>
              <a:t>東京都</a:t>
            </a:r>
            <a:r>
              <a:rPr kumimoji="1" lang="en-US" altLang="ja-JP" sz="1361" b="1" u="sng">
                <a:solidFill>
                  <a:srgbClr val="000000"/>
                </a:solidFill>
                <a:latin typeface="+mn-ea"/>
              </a:rPr>
              <a:t>)〕</a:t>
            </a:r>
            <a:r>
              <a:rPr kumimoji="1" lang="ja-JP" altLang="en-US" sz="1361">
                <a:solidFill>
                  <a:srgbClr val="000000"/>
                </a:solidFill>
                <a:latin typeface="Arial"/>
                <a:ea typeface="ＭＳ Ｐゴシック"/>
              </a:rPr>
              <a:t>、</a:t>
            </a:r>
            <a:r>
              <a:rPr kumimoji="1" lang="ja-JP" altLang="en-US" sz="1361" dirty="0">
                <a:solidFill>
                  <a:srgbClr val="000000"/>
                </a:solidFill>
                <a:latin typeface="Arial"/>
                <a:ea typeface="ＭＳ Ｐゴシック"/>
              </a:rPr>
              <a:t>参加者２００名程度）</a:t>
            </a:r>
            <a:endParaRPr kumimoji="1" lang="en-US" altLang="ja-JP" sz="1361" dirty="0">
              <a:solidFill>
                <a:srgbClr val="000000"/>
              </a:solidFill>
              <a:latin typeface="Arial"/>
              <a:ea typeface="ＭＳ Ｐゴシック"/>
            </a:endParaRPr>
          </a:p>
          <a:p>
            <a:pPr defTabSz="828992" fontAlgn="base" latinLnBrk="1">
              <a:spcBef>
                <a:spcPct val="0"/>
              </a:spcBef>
              <a:spcAft>
                <a:spcPct val="0"/>
              </a:spcAft>
              <a:defRPr/>
            </a:pPr>
            <a:endParaRPr kumimoji="1" lang="ja-JP" altLang="en-US" sz="726"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・基幹相談支援センターにおけるモニタリング効果等の検証手法に関するガイドラインの作成</a:t>
            </a:r>
            <a:endParaRPr kumimoji="1" lang="en-US" altLang="ja-JP" sz="1361" dirty="0">
              <a:solidFill>
                <a:srgbClr val="000000"/>
              </a:solidFill>
              <a:latin typeface="Arial"/>
              <a:ea typeface="ＭＳ Ｐゴシック"/>
            </a:endParaRPr>
          </a:p>
          <a:p>
            <a:pPr defTabSz="828992" fontAlgn="base" latinLnBrk="1">
              <a:spcBef>
                <a:spcPct val="0"/>
              </a:spcBef>
              <a:spcAft>
                <a:spcPct val="0"/>
              </a:spcAft>
              <a:defRPr/>
            </a:pPr>
            <a:endParaRPr kumimoji="1" lang="en-US" altLang="ja-JP" sz="726"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a:t>
            </a:r>
            <a:r>
              <a:rPr kumimoji="1" lang="en-US" altLang="ja-JP" sz="1270" dirty="0">
                <a:solidFill>
                  <a:srgbClr val="000000"/>
                </a:solidFill>
                <a:latin typeface="Arial"/>
                <a:ea typeface="ＭＳ Ｐゴシック"/>
              </a:rPr>
              <a:t>※</a:t>
            </a:r>
            <a:r>
              <a:rPr kumimoji="1" lang="ja-JP" altLang="en-US" sz="1270" dirty="0">
                <a:solidFill>
                  <a:srgbClr val="000000"/>
                </a:solidFill>
                <a:latin typeface="Arial"/>
                <a:ea typeface="ＭＳ Ｐゴシック"/>
              </a:rPr>
              <a:t>平成３０年度事業では、基幹相談支援センターの設置促進を図るための取組の好事例等を収集した手引きを作成</a:t>
            </a:r>
            <a:endParaRPr kumimoji="1" lang="en-US" altLang="ja-JP" sz="1270" dirty="0">
              <a:solidFill>
                <a:srgbClr val="000000"/>
              </a:solidFill>
              <a:latin typeface="Arial"/>
              <a:ea typeface="ＭＳ Ｐゴシック"/>
            </a:endParaRPr>
          </a:p>
          <a:p>
            <a:pPr defTabSz="828992" fontAlgn="base" latinLnBrk="1">
              <a:spcBef>
                <a:spcPct val="0"/>
              </a:spcBef>
              <a:spcAft>
                <a:spcPct val="0"/>
              </a:spcAft>
              <a:defRPr/>
            </a:pPr>
            <a:endParaRPr kumimoji="1" lang="en-US" altLang="ja-JP" sz="907" dirty="0">
              <a:solidFill>
                <a:srgbClr val="000000"/>
              </a:solidFill>
              <a:latin typeface="Arial"/>
              <a:ea typeface="ＭＳ Ｐゴシック"/>
            </a:endParaRPr>
          </a:p>
          <a:p>
            <a:pPr defTabSz="828992" fontAlgn="base" latinLnBrk="1">
              <a:spcBef>
                <a:spcPct val="0"/>
              </a:spcBef>
              <a:spcAft>
                <a:spcPct val="0"/>
              </a:spcAft>
              <a:defRPr/>
            </a:pPr>
            <a:r>
              <a:rPr kumimoji="1" lang="ja-JP" altLang="en-US" sz="1361" dirty="0">
                <a:solidFill>
                  <a:srgbClr val="000000"/>
                </a:solidFill>
                <a:latin typeface="Arial"/>
                <a:ea typeface="ＭＳ Ｐゴシック"/>
              </a:rPr>
              <a:t>　</a:t>
            </a:r>
            <a:r>
              <a:rPr kumimoji="1" lang="en-US" altLang="ja-JP" sz="1361" dirty="0">
                <a:solidFill>
                  <a:srgbClr val="000000"/>
                </a:solidFill>
                <a:latin typeface="Arial"/>
                <a:ea typeface="ＭＳ Ｐゴシック"/>
              </a:rPr>
              <a:t>【</a:t>
            </a:r>
            <a:r>
              <a:rPr kumimoji="1" lang="ja-JP" altLang="en-US" sz="1361" dirty="0">
                <a:solidFill>
                  <a:srgbClr val="000000"/>
                </a:solidFill>
                <a:latin typeface="Arial"/>
                <a:ea typeface="ＭＳ Ｐゴシック"/>
              </a:rPr>
              <a:t>実施主体</a:t>
            </a:r>
            <a:r>
              <a:rPr kumimoji="1" lang="en-US" altLang="ja-JP" sz="1361" dirty="0">
                <a:solidFill>
                  <a:srgbClr val="000000"/>
                </a:solidFill>
                <a:latin typeface="Arial"/>
                <a:ea typeface="ＭＳ Ｐゴシック"/>
              </a:rPr>
              <a:t>】</a:t>
            </a:r>
            <a:r>
              <a:rPr kumimoji="1" lang="ja-JP" altLang="en-US" sz="1361" dirty="0">
                <a:solidFill>
                  <a:srgbClr val="000000"/>
                </a:solidFill>
                <a:latin typeface="Arial"/>
                <a:ea typeface="ＭＳ Ｐゴシック"/>
              </a:rPr>
              <a:t>　　国（民間団体へ委託予定）</a:t>
            </a:r>
            <a:endParaRPr kumimoji="1" lang="en-US" altLang="ja-JP" sz="1361" dirty="0">
              <a:solidFill>
                <a:srgbClr val="000000"/>
              </a:solidFill>
              <a:latin typeface="Arial"/>
              <a:ea typeface="ＭＳ Ｐゴシック"/>
            </a:endParaRPr>
          </a:p>
        </p:txBody>
      </p:sp>
      <p:sp>
        <p:nvSpPr>
          <p:cNvPr id="16" name="テキスト ボックス 15"/>
          <p:cNvSpPr txBox="1"/>
          <p:nvPr/>
        </p:nvSpPr>
        <p:spPr>
          <a:xfrm>
            <a:off x="53830" y="2023468"/>
            <a:ext cx="1399442" cy="315599"/>
          </a:xfrm>
          <a:prstGeom prst="rect">
            <a:avLst/>
          </a:prstGeom>
          <a:solidFill>
            <a:srgbClr val="92D050"/>
          </a:solidFill>
          <a:ln/>
        </p:spPr>
        <p:style>
          <a:lnRef idx="1">
            <a:schemeClr val="accent1"/>
          </a:lnRef>
          <a:fillRef idx="3">
            <a:schemeClr val="accent1"/>
          </a:fillRef>
          <a:effectRef idx="2">
            <a:schemeClr val="accent1"/>
          </a:effectRef>
          <a:fontRef idx="minor">
            <a:schemeClr val="lt1"/>
          </a:fontRef>
        </p:style>
        <p:txBody>
          <a:bodyPr wrap="square">
            <a:spAutoFit/>
          </a:bodyPr>
          <a:lstStyle/>
          <a:p>
            <a:pPr algn="ctr" defTabSz="828992" fontAlgn="base">
              <a:spcBef>
                <a:spcPct val="0"/>
              </a:spcBef>
              <a:spcAft>
                <a:spcPct val="0"/>
              </a:spcAft>
              <a:defRPr/>
            </a:pPr>
            <a:r>
              <a:rPr kumimoji="1" lang="ja-JP" altLang="en-US" sz="1451" b="1" dirty="0">
                <a:solidFill>
                  <a:prstClr val="white"/>
                </a:solidFill>
                <a:latin typeface="Arial"/>
                <a:ea typeface="ＭＳ Ｐゴシック"/>
              </a:rPr>
              <a:t>事業内容等</a:t>
            </a:r>
          </a:p>
        </p:txBody>
      </p:sp>
      <p:sp>
        <p:nvSpPr>
          <p:cNvPr id="7" name="テキスト ボックス 6"/>
          <p:cNvSpPr txBox="1"/>
          <p:nvPr/>
        </p:nvSpPr>
        <p:spPr>
          <a:xfrm>
            <a:off x="216979" y="3889411"/>
            <a:ext cx="817437" cy="315599"/>
          </a:xfrm>
          <a:prstGeom prst="rect">
            <a:avLst/>
          </a:prstGeom>
          <a:noFill/>
        </p:spPr>
        <p:txBody>
          <a:bodyPr wrap="square" rtlCol="0">
            <a:spAutoFit/>
          </a:bodyPr>
          <a:lstStyle/>
          <a:p>
            <a:pPr defTabSz="844083" fontAlgn="base">
              <a:spcBef>
                <a:spcPct val="0"/>
              </a:spcBef>
              <a:spcAft>
                <a:spcPct val="0"/>
              </a:spcAft>
              <a:defRPr/>
            </a:pPr>
            <a:r>
              <a:rPr kumimoji="1" lang="ja-JP" altLang="en-US" sz="1451" dirty="0">
                <a:solidFill>
                  <a:prstClr val="black"/>
                </a:solidFill>
                <a:latin typeface="ＭＳ Ｐゴシック"/>
                <a:ea typeface="ＭＳ Ｐゴシック" charset="-128"/>
              </a:rPr>
              <a:t>（参考）</a:t>
            </a:r>
            <a:endParaRPr kumimoji="1" lang="ja-JP" altLang="en-US" sz="1451" dirty="0">
              <a:solidFill>
                <a:prstClr val="black"/>
              </a:solidFill>
              <a:latin typeface="ＭＳ Ｐゴシック" panose="020B0600070205080204" pitchFamily="50" charset="-128"/>
              <a:ea typeface="ＭＳ Ｐゴシック" panose="020B0600070205080204" pitchFamily="50" charset="-128"/>
            </a:endParaRPr>
          </a:p>
        </p:txBody>
      </p:sp>
      <p:sp>
        <p:nvSpPr>
          <p:cNvPr id="19" name="ホームベース 18"/>
          <p:cNvSpPr/>
          <p:nvPr/>
        </p:nvSpPr>
        <p:spPr>
          <a:xfrm>
            <a:off x="2458917" y="4517628"/>
            <a:ext cx="480147" cy="959515"/>
          </a:xfrm>
          <a:prstGeom prst="homePlate">
            <a:avLst>
              <a:gd name="adj" fmla="val 40912"/>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defTabSz="844083" fontAlgn="base">
              <a:spcBef>
                <a:spcPct val="0"/>
              </a:spcBef>
              <a:spcAft>
                <a:spcPct val="0"/>
              </a:spcAft>
              <a:defRPr/>
            </a:pPr>
            <a:r>
              <a:rPr kumimoji="1" lang="ja-JP" altLang="en-US" sz="1088" dirty="0">
                <a:solidFill>
                  <a:prstClr val="black"/>
                </a:solidFill>
                <a:latin typeface="Arial"/>
                <a:ea typeface="ＭＳ Ｐゴシック"/>
              </a:rPr>
              <a:t>制度創設</a:t>
            </a:r>
            <a:endParaRPr kumimoji="1" lang="en-US" altLang="ja-JP" sz="1088" dirty="0">
              <a:solidFill>
                <a:prstClr val="black"/>
              </a:solidFill>
              <a:latin typeface="Arial"/>
              <a:ea typeface="ＭＳ Ｐゴシック"/>
            </a:endParaRPr>
          </a:p>
        </p:txBody>
      </p:sp>
      <p:sp>
        <p:nvSpPr>
          <p:cNvPr id="6" name="ホームベース 5"/>
          <p:cNvSpPr/>
          <p:nvPr/>
        </p:nvSpPr>
        <p:spPr>
          <a:xfrm>
            <a:off x="4950851" y="6061706"/>
            <a:ext cx="2454025" cy="432383"/>
          </a:xfrm>
          <a:prstGeom prst="homePlate">
            <a:avLst/>
          </a:prstGeom>
          <a:solidFill>
            <a:schemeClr val="accent6">
              <a:lumMod val="50000"/>
            </a:schemeClr>
          </a:solidFill>
          <a:ln>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defTabSz="844083" fontAlgn="base">
              <a:spcBef>
                <a:spcPct val="0"/>
              </a:spcBef>
              <a:spcAft>
                <a:spcPct val="0"/>
              </a:spcAft>
              <a:defRPr/>
            </a:pPr>
            <a:r>
              <a:rPr kumimoji="1" lang="ja-JP" altLang="en-US" sz="1088" b="1" dirty="0">
                <a:solidFill>
                  <a:prstClr val="white"/>
                </a:solidFill>
                <a:latin typeface="Arial"/>
                <a:ea typeface="ＭＳ Ｐゴシック"/>
              </a:rPr>
              <a:t>モニタリング結果等の検証手法に</a:t>
            </a:r>
            <a:endParaRPr kumimoji="1" lang="en-US" altLang="ja-JP" sz="1088" b="1" dirty="0">
              <a:solidFill>
                <a:prstClr val="white"/>
              </a:solidFill>
              <a:latin typeface="Arial"/>
              <a:ea typeface="ＭＳ Ｐゴシック"/>
            </a:endParaRPr>
          </a:p>
          <a:p>
            <a:pPr algn="ctr" defTabSz="844083" fontAlgn="base">
              <a:spcBef>
                <a:spcPct val="0"/>
              </a:spcBef>
              <a:spcAft>
                <a:spcPct val="0"/>
              </a:spcAft>
              <a:defRPr/>
            </a:pPr>
            <a:r>
              <a:rPr kumimoji="1" lang="ja-JP" altLang="en-US" sz="1088" b="1" dirty="0">
                <a:solidFill>
                  <a:prstClr val="white"/>
                </a:solidFill>
                <a:latin typeface="Arial"/>
                <a:ea typeface="ＭＳ Ｐゴシック"/>
              </a:rPr>
              <a:t>関するガイドラインの作成</a:t>
            </a:r>
          </a:p>
        </p:txBody>
      </p:sp>
      <p:sp>
        <p:nvSpPr>
          <p:cNvPr id="20" name="ホームベース 19"/>
          <p:cNvSpPr/>
          <p:nvPr/>
        </p:nvSpPr>
        <p:spPr>
          <a:xfrm>
            <a:off x="7395596" y="6071692"/>
            <a:ext cx="1748404" cy="456206"/>
          </a:xfrm>
          <a:prstGeom prst="homePlate">
            <a:avLst>
              <a:gd name="adj" fmla="val 26651"/>
            </a:avLst>
          </a:prstGeom>
          <a:ln>
            <a:solidFill>
              <a:schemeClr val="accent6"/>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defTabSz="844083" fontAlgn="base">
              <a:spcBef>
                <a:spcPct val="0"/>
              </a:spcBef>
              <a:spcAft>
                <a:spcPct val="0"/>
              </a:spcAft>
              <a:defRPr/>
            </a:pPr>
            <a:r>
              <a:rPr kumimoji="1" lang="ja-JP" altLang="en-US" sz="1088" dirty="0">
                <a:solidFill>
                  <a:prstClr val="black"/>
                </a:solidFill>
                <a:latin typeface="Arial"/>
                <a:ea typeface="ＭＳ Ｐゴシック"/>
              </a:rPr>
              <a:t>・ガイドラインを参考に</a:t>
            </a:r>
            <a:endParaRPr kumimoji="1" lang="en-US" altLang="ja-JP" sz="1088" dirty="0">
              <a:solidFill>
                <a:prstClr val="black"/>
              </a:solidFill>
              <a:latin typeface="Arial"/>
              <a:ea typeface="ＭＳ Ｐゴシック"/>
            </a:endParaRPr>
          </a:p>
          <a:p>
            <a:pPr defTabSz="844083" fontAlgn="base">
              <a:spcBef>
                <a:spcPct val="0"/>
              </a:spcBef>
              <a:spcAft>
                <a:spcPct val="0"/>
              </a:spcAft>
              <a:defRPr/>
            </a:pPr>
            <a:r>
              <a:rPr kumimoji="1" lang="ja-JP" altLang="en-US" sz="1088" dirty="0">
                <a:solidFill>
                  <a:prstClr val="black"/>
                </a:solidFill>
                <a:latin typeface="Arial"/>
                <a:ea typeface="ＭＳ Ｐゴシック"/>
              </a:rPr>
              <a:t>　取組を推進</a:t>
            </a:r>
          </a:p>
        </p:txBody>
      </p:sp>
      <p:sp>
        <p:nvSpPr>
          <p:cNvPr id="22" name="テキスト ボックス 21"/>
          <p:cNvSpPr txBox="1"/>
          <p:nvPr/>
        </p:nvSpPr>
        <p:spPr>
          <a:xfrm>
            <a:off x="6103429" y="15948"/>
            <a:ext cx="3021521"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b="1" dirty="0">
                <a:solidFill>
                  <a:srgbClr val="FF0000"/>
                </a:solidFill>
                <a:latin typeface="ＭＳ Ｐゴシック"/>
                <a:ea typeface="ＭＳ Ｐゴシック" charset="-128"/>
              </a:rPr>
              <a:t>（令和元年度まで国が直接養成）</a:t>
            </a:r>
            <a:endParaRPr kumimoji="1" lang="ja-JP" altLang="en-US" sz="1451" b="1" dirty="0">
              <a:solidFill>
                <a:srgbClr val="FF0000"/>
              </a:solidFill>
              <a:latin typeface="ＭＳ Ｐゴシック" panose="020B0600070205080204" pitchFamily="50" charset="-128"/>
            </a:endParaRPr>
          </a:p>
        </p:txBody>
      </p:sp>
      <p:sp>
        <p:nvSpPr>
          <p:cNvPr id="8" name="スライド番号プレースホルダー 7"/>
          <p:cNvSpPr>
            <a:spLocks noGrp="1"/>
          </p:cNvSpPr>
          <p:nvPr>
            <p:ph type="sldNum" sz="quarter" idx="12"/>
          </p:nvPr>
        </p:nvSpPr>
        <p:spPr>
          <a:xfrm>
            <a:off x="6924483" y="6496312"/>
            <a:ext cx="2057400" cy="365125"/>
          </a:xfrm>
        </p:spPr>
        <p:txBody>
          <a:bodyPr/>
          <a:lstStyle/>
          <a:p>
            <a:fld id="{2ADEAB0B-3364-414D-832E-F3CDA843F507}" type="slidenum">
              <a:rPr kumimoji="1" lang="ja-JP" altLang="en-US" smtClean="0"/>
              <a:t>4</a:t>
            </a:fld>
            <a:endParaRPr kumimoji="1" lang="ja-JP" altLang="en-US"/>
          </a:p>
        </p:txBody>
      </p:sp>
      <p:sp>
        <p:nvSpPr>
          <p:cNvPr id="21"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1277535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4904" y="6553150"/>
            <a:ext cx="2133600" cy="476250"/>
          </a:xfrm>
        </p:spPr>
        <p:txBody>
          <a:bodyPr/>
          <a:lstStyle/>
          <a:p>
            <a:pPr>
              <a:defRPr/>
            </a:pPr>
            <a:fld id="{F2A1C1E8-9361-4557-9EFC-000E05CD7A25}" type="slidenum">
              <a:rPr lang="en-US" altLang="ja-JP" smtClean="0"/>
              <a:pPr>
                <a:defRPr/>
              </a:pPr>
              <a:t>40</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3859496054"/>
              </p:ext>
            </p:extLst>
          </p:nvPr>
        </p:nvGraphicFramePr>
        <p:xfrm>
          <a:off x="232354" y="446868"/>
          <a:ext cx="8640959" cy="7048972"/>
        </p:xfrm>
        <a:graphic>
          <a:graphicData uri="http://schemas.openxmlformats.org/drawingml/2006/table">
            <a:tbl>
              <a:tblPr firstRow="1" bandRow="1">
                <a:tableStyleId>{5940675A-B579-460E-94D1-54222C63F5DA}</a:tableStyleId>
              </a:tblPr>
              <a:tblGrid>
                <a:gridCol w="742582">
                  <a:extLst>
                    <a:ext uri="{9D8B030D-6E8A-4147-A177-3AD203B41FA5}">
                      <a16:colId xmlns:a16="http://schemas.microsoft.com/office/drawing/2014/main" val="20000"/>
                    </a:ext>
                  </a:extLst>
                </a:gridCol>
                <a:gridCol w="810090">
                  <a:extLst>
                    <a:ext uri="{9D8B030D-6E8A-4147-A177-3AD203B41FA5}">
                      <a16:colId xmlns:a16="http://schemas.microsoft.com/office/drawing/2014/main" val="20001"/>
                    </a:ext>
                  </a:extLst>
                </a:gridCol>
                <a:gridCol w="5603122">
                  <a:extLst>
                    <a:ext uri="{9D8B030D-6E8A-4147-A177-3AD203B41FA5}">
                      <a16:colId xmlns:a16="http://schemas.microsoft.com/office/drawing/2014/main" val="20002"/>
                    </a:ext>
                  </a:extLst>
                </a:gridCol>
                <a:gridCol w="1485165">
                  <a:extLst>
                    <a:ext uri="{9D8B030D-6E8A-4147-A177-3AD203B41FA5}">
                      <a16:colId xmlns:a16="http://schemas.microsoft.com/office/drawing/2014/main" val="20003"/>
                    </a:ext>
                  </a:extLst>
                </a:gridCol>
              </a:tblGrid>
              <a:tr h="278588">
                <a:tc gridSpan="2">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marL="84406" marR="84406"/>
                </a:tc>
                <a:tc hMerge="1">
                  <a:txBody>
                    <a:bodyPr/>
                    <a:lstStyle/>
                    <a:p>
                      <a:endParaRPr kumimoji="1" lang="ja-JP" altLang="en-US" sz="1200" dirty="0"/>
                    </a:p>
                  </a:txBody>
                  <a:tcP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業 務 内 容</a:t>
                      </a:r>
                    </a:p>
                  </a:txBody>
                  <a:tcPr marL="84406" marR="84406"/>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実務経験年数</a:t>
                      </a:r>
                    </a:p>
                  </a:txBody>
                  <a:tcPr marL="84406" marR="84406"/>
                </a:tc>
                <a:extLst>
                  <a:ext uri="{0D108BD9-81ED-4DB2-BD59-A6C34878D82A}">
                    <a16:rowId xmlns:a16="http://schemas.microsoft.com/office/drawing/2014/main" val="10000"/>
                  </a:ext>
                </a:extLst>
              </a:tr>
              <a:tr h="312458">
                <a:tc rowSpan="9">
                  <a:txBody>
                    <a:bodyPr/>
                    <a:lstStyle/>
                    <a:p>
                      <a:pPr algn="ctr"/>
                      <a:r>
                        <a:rPr kumimoji="1" lang="ja-JP" altLang="en-US" sz="1200" dirty="0">
                          <a:latin typeface="ＭＳ ゴシック" panose="020B0609070205080204" pitchFamily="49" charset="-128"/>
                          <a:ea typeface="ＭＳ ゴシック" panose="020B0609070205080204" pitchFamily="49" charset="-128"/>
                        </a:rPr>
                        <a:t>障害者の保健、医療、福祉、就労、教育の分野における支援業務</a:t>
                      </a:r>
                    </a:p>
                  </a:txBody>
                  <a:tcPr marL="84406" marR="84406" vert="eaVert" anchor="ctr"/>
                </a:tc>
                <a:tc rowSpan="5">
                  <a:txBody>
                    <a:bodyPr/>
                    <a:lstStyle/>
                    <a:p>
                      <a:pPr algn="ctr"/>
                      <a:r>
                        <a:rPr kumimoji="1" lang="zh-TW" altLang="en-US" sz="1200" dirty="0">
                          <a:latin typeface="ＭＳ ゴシック" panose="020B0609070205080204" pitchFamily="49" charset="-128"/>
                          <a:ea typeface="ＭＳ ゴシック" panose="020B0609070205080204" pitchFamily="49" charset="-128"/>
                        </a:rPr>
                        <a:t>①相談支援業務</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vert="eaVert" anchor="ctr"/>
                </a:tc>
                <a:tc>
                  <a:txBody>
                    <a:bodyPr/>
                    <a:lstStyle/>
                    <a:p>
                      <a:r>
                        <a:rPr kumimoji="1" lang="ja-JP" altLang="en-US" sz="1200" dirty="0">
                          <a:latin typeface="ＭＳ ゴシック" panose="020B0609070205080204" pitchFamily="49" charset="-128"/>
                          <a:ea typeface="ＭＳ ゴシック" panose="020B0609070205080204" pitchFamily="49" charset="-128"/>
                        </a:rPr>
                        <a:t>施設等において相談支援業務に従事する者</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１</a:t>
                      </a:r>
                    </a:p>
                  </a:txBody>
                  <a:tcPr marL="84406" marR="84406" anchor="ctr"/>
                </a:tc>
                <a:tc rowSpan="5">
                  <a:txBody>
                    <a:bodyPr/>
                    <a:lstStyle/>
                    <a:p>
                      <a:pPr algn="ctr"/>
                      <a:r>
                        <a:rPr kumimoji="1" lang="ja-JP" altLang="en-US" sz="1200" dirty="0">
                          <a:latin typeface="ＭＳ ゴシック" panose="020B0609070205080204" pitchFamily="49" charset="-128"/>
                          <a:ea typeface="ＭＳ ゴシック" panose="020B0609070205080204" pitchFamily="49" charset="-128"/>
                        </a:rPr>
                        <a:t>５年以上</a:t>
                      </a:r>
                    </a:p>
                  </a:txBody>
                  <a:tcPr marL="84406" marR="84406" anchor="ctr"/>
                </a:tc>
                <a:extLst>
                  <a:ext uri="{0D108BD9-81ED-4DB2-BD59-A6C34878D82A}">
                    <a16:rowId xmlns:a16="http://schemas.microsoft.com/office/drawing/2014/main" val="10001"/>
                  </a:ext>
                </a:extLst>
              </a:tr>
              <a:tr h="1021489">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1200" dirty="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200" dirty="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200" dirty="0">
                          <a:latin typeface="ＭＳ ゴシック" panose="020B0609070205080204" pitchFamily="49" charset="-128"/>
                          <a:ea typeface="ＭＳ ゴシック" panose="020B0609070205080204" pitchFamily="49" charset="-128"/>
                        </a:rPr>
                        <a:t>（３）国家資格等</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２を有する者</a:t>
                      </a:r>
                    </a:p>
                    <a:p>
                      <a:r>
                        <a:rPr kumimoji="1" lang="ja-JP" altLang="en-US" sz="1200" dirty="0">
                          <a:latin typeface="ＭＳ ゴシック" panose="020B0609070205080204" pitchFamily="49" charset="-128"/>
                          <a:ea typeface="ＭＳ ゴシック" panose="020B0609070205080204" pitchFamily="49" charset="-128"/>
                        </a:rPr>
                        <a:t>（４）施設等における相談支援業務に従事した期間が１年以上である者</a:t>
                      </a: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2"/>
                  </a:ext>
                </a:extLst>
              </a:tr>
              <a:tr h="259673">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a:latin typeface="ＭＳ ゴシック" panose="020B0609070205080204" pitchFamily="49" charset="-128"/>
                          <a:ea typeface="ＭＳ ゴシック" panose="020B0609070205080204" pitchFamily="49" charset="-128"/>
                        </a:rPr>
                        <a:t>就労支援に関する相談支援の業務に従事する者</a:t>
                      </a: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3"/>
                  </a:ext>
                </a:extLst>
              </a:tr>
              <a:tr h="27858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a:latin typeface="ＭＳ ゴシック" panose="020B0609070205080204" pitchFamily="49" charset="-128"/>
                          <a:ea typeface="ＭＳ ゴシック" panose="020B0609070205080204" pitchFamily="49" charset="-128"/>
                        </a:rPr>
                        <a:t>特別支援教育における進路相談・教育相談の業務に従事する者</a:t>
                      </a: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4"/>
                  </a:ext>
                </a:extLst>
              </a:tr>
              <a:tr h="27858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5"/>
                  </a:ext>
                </a:extLst>
              </a:tr>
              <a:tr h="565082">
                <a:tc vMerge="1">
                  <a:txBody>
                    <a:bodyPr/>
                    <a:lstStyle/>
                    <a:p>
                      <a:endParaRPr kumimoji="1" lang="ja-JP" altLang="en-US" dirty="0"/>
                    </a:p>
                  </a:txBody>
                  <a:tcPr/>
                </a:tc>
                <a:tc rowSpan="2">
                  <a:txBody>
                    <a:bodyPr/>
                    <a:lstStyle/>
                    <a:p>
                      <a:pPr algn="ctr"/>
                      <a:r>
                        <a:rPr kumimoji="1" lang="ja-JP" altLang="en-US" sz="1200" dirty="0">
                          <a:latin typeface="ＭＳ ゴシック" panose="020B0609070205080204" pitchFamily="49" charset="-128"/>
                          <a:ea typeface="ＭＳ ゴシック" panose="020B0609070205080204" pitchFamily="49" charset="-128"/>
                        </a:rPr>
                        <a:t>③介護等業務</a:t>
                      </a:r>
                    </a:p>
                  </a:txBody>
                  <a:tcPr marL="84406" marR="84406" vert="eaVert" anchor="ctr"/>
                </a:tc>
                <a:tc>
                  <a:txBody>
                    <a:bodyPr/>
                    <a:lstStyle/>
                    <a:p>
                      <a:r>
                        <a:rPr kumimoji="1" lang="ja-JP" altLang="en-US" sz="1200" dirty="0">
                          <a:latin typeface="ＭＳ ゴシック" panose="020B0609070205080204" pitchFamily="49" charset="-128"/>
                          <a:ea typeface="ＭＳ ゴシック" panose="020B0609070205080204" pitchFamily="49" charset="-128"/>
                        </a:rPr>
                        <a:t>施設及び医療機関等において介護業務に従事する者</a:t>
                      </a:r>
                    </a:p>
                  </a:txBody>
                  <a:tcPr marL="84406" marR="84406" anchor="ctr"/>
                </a:tc>
                <a:tc rowSpan="2">
                  <a:txBody>
                    <a:bodyPr/>
                    <a:lstStyle/>
                    <a:p>
                      <a:pPr algn="ctr"/>
                      <a:r>
                        <a:rPr kumimoji="1" lang="ja-JP" altLang="en-US" sz="1200" dirty="0">
                          <a:latin typeface="ＭＳ ゴシック" panose="020B0609070205080204" pitchFamily="49" charset="-128"/>
                          <a:ea typeface="ＭＳ ゴシック" panose="020B0609070205080204" pitchFamily="49" charset="-128"/>
                        </a:rPr>
                        <a:t>１０年以上</a:t>
                      </a:r>
                    </a:p>
                  </a:txBody>
                  <a:tcPr marL="84406" marR="84406" anchor="ctr"/>
                </a:tc>
                <a:extLst>
                  <a:ext uri="{0D108BD9-81ED-4DB2-BD59-A6C34878D82A}">
                    <a16:rowId xmlns:a16="http://schemas.microsoft.com/office/drawing/2014/main" val="10006"/>
                  </a:ext>
                </a:extLst>
              </a:tr>
              <a:tr h="565082">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anchor="ctr"/>
                </a:tc>
                <a:tc vMerge="1">
                  <a:txBody>
                    <a:bodyPr/>
                    <a:lstStyle/>
                    <a:p>
                      <a:endParaRPr kumimoji="1" lang="ja-JP" altLang="en-US" sz="1400" dirty="0"/>
                    </a:p>
                  </a:txBody>
                  <a:tcPr/>
                </a:tc>
                <a:extLst>
                  <a:ext uri="{0D108BD9-81ED-4DB2-BD59-A6C34878D82A}">
                    <a16:rowId xmlns:a16="http://schemas.microsoft.com/office/drawing/2014/main" val="10007"/>
                  </a:ext>
                </a:extLst>
              </a:tr>
              <a:tr h="1021489">
                <a:tc vMerge="1">
                  <a:txBody>
                    <a:bodyPr/>
                    <a:lstStyle/>
                    <a:p>
                      <a:endParaRPr kumimoji="1" lang="ja-JP" altLang="en-US" dirty="0"/>
                    </a:p>
                  </a:txBody>
                  <a:tcPr/>
                </a:tc>
                <a:tc rowSpan="2">
                  <a:txBody>
                    <a:bodyPr/>
                    <a:lstStyle/>
                    <a:p>
                      <a:pPr algn="ctr"/>
                      <a:r>
                        <a:rPr kumimoji="1" lang="ja-JP" altLang="en-US" sz="1200" dirty="0">
                          <a:latin typeface="ＭＳ ゴシック" panose="020B0609070205080204" pitchFamily="49" charset="-128"/>
                          <a:ea typeface="ＭＳ ゴシック" panose="020B0609070205080204" pitchFamily="49" charset="-128"/>
                        </a:rPr>
                        <a:t>③有資格者等</a:t>
                      </a:r>
                    </a:p>
                  </a:txBody>
                  <a:tcPr marL="84406" marR="84406" vert="eaVert" anchor="ctr"/>
                </a:tc>
                <a:tc>
                  <a:txBody>
                    <a:bodyPr/>
                    <a:lstStyle/>
                    <a:p>
                      <a:r>
                        <a:rPr kumimoji="1" lang="ja-JP" altLang="en-US" sz="1200" dirty="0">
                          <a:latin typeface="ＭＳ ゴシック" panose="020B0609070205080204" pitchFamily="49" charset="-128"/>
                          <a:ea typeface="ＭＳ ゴシック" panose="020B0609070205080204" pitchFamily="49" charset="-128"/>
                        </a:rPr>
                        <a:t>上記②の介護等業務に従事する者で、次のいずれかに該当する者</a:t>
                      </a:r>
                    </a:p>
                    <a:p>
                      <a:r>
                        <a:rPr kumimoji="1" lang="ja-JP" altLang="en-US" sz="1200" dirty="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200" dirty="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200" dirty="0">
                          <a:latin typeface="ＭＳ ゴシック" panose="020B0609070205080204" pitchFamily="49" charset="-128"/>
                          <a:ea typeface="ＭＳ ゴシック" panose="020B0609070205080204" pitchFamily="49" charset="-128"/>
                        </a:rPr>
                        <a:t>（３）保育士</a:t>
                      </a:r>
                    </a:p>
                    <a:p>
                      <a:r>
                        <a:rPr kumimoji="1" lang="ja-JP" altLang="en-US" sz="1200" dirty="0">
                          <a:latin typeface="ＭＳ ゴシック" panose="020B0609070205080204" pitchFamily="49" charset="-128"/>
                          <a:ea typeface="ＭＳ ゴシック" panose="020B0609070205080204" pitchFamily="49" charset="-128"/>
                        </a:rPr>
                        <a:t>（４）児童指導員任用資格者</a:t>
                      </a:r>
                    </a:p>
                  </a:txBody>
                  <a:tcPr marL="84406" marR="84406" anchor="ct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５年以上</a:t>
                      </a:r>
                    </a:p>
                  </a:txBody>
                  <a:tcPr marL="84406" marR="84406" anchor="ctr"/>
                </a:tc>
                <a:extLst>
                  <a:ext uri="{0D108BD9-81ED-4DB2-BD59-A6C34878D82A}">
                    <a16:rowId xmlns:a16="http://schemas.microsoft.com/office/drawing/2014/main" val="10008"/>
                  </a:ext>
                </a:extLst>
              </a:tr>
              <a:tr h="565082">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a:latin typeface="ＭＳ ゴシック" panose="020B0609070205080204" pitchFamily="49" charset="-128"/>
                          <a:ea typeface="ＭＳ ゴシック" panose="020B0609070205080204" pitchFamily="49" charset="-128"/>
                        </a:rPr>
                        <a:t>上記①の相談支援業務及び上記②の介護等業務に従事する者で、国家資格等</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２による業務に５年以上従事している者</a:t>
                      </a:r>
                    </a:p>
                  </a:txBody>
                  <a:tcPr marL="84406" marR="84406" anchor="ct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３年以上</a:t>
                      </a:r>
                    </a:p>
                  </a:txBody>
                  <a:tcPr marL="84406" marR="84406" anchor="ctr"/>
                </a:tc>
                <a:extLst>
                  <a:ext uri="{0D108BD9-81ED-4DB2-BD59-A6C34878D82A}">
                    <a16:rowId xmlns:a16="http://schemas.microsoft.com/office/drawing/2014/main" val="10009"/>
                  </a:ext>
                </a:extLst>
              </a:tr>
              <a:tr h="944103">
                <a:tc gridSpan="4">
                  <a:txBody>
                    <a:bodyPr/>
                    <a:lstStyle/>
                    <a:p>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１平成１８年１０月１日において現に障害児相談支援事業、身体障害者相談支援事業、知的障害者相談支援事業、精神障害者地域生活支援センターの従業者の場合は、平成１８年９月３０日までの間の期間が通算して３年以上</a:t>
                      </a:r>
                      <a:endParaRPr kumimoji="1" lang="en-US" altLang="ja-JP" sz="1100" dirty="0">
                        <a:latin typeface="ＭＳ ゴシック" panose="020B0609070205080204" pitchFamily="49" charset="-128"/>
                        <a:ea typeface="ＭＳ ゴシック" panose="020B0609070205080204" pitchFamily="49" charset="-128"/>
                      </a:endParaRPr>
                    </a:p>
                    <a:p>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２国家資格等とは、医師、歯科医師、薬剤師、保健師、助産師、看護師、准看護師、理学療法士、作業療法士、社会福祉士、介護福祉士、視能訓練士、義肢装具士、歯科衛生士、言語聴覚士、あん摩マッサージ指圧師、はり師、きゅう師、柔道整復師、栄養士（管理栄養士を含む。）、精神保健福祉士のことを言う。</a:t>
                      </a:r>
                    </a:p>
                  </a:txBody>
                  <a:tcPr marL="84406" marR="8440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0"/>
                  </a:ext>
                </a:extLst>
              </a:tr>
              <a:tr h="944103">
                <a:tc gridSpan="4">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84406" marR="8440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58063807"/>
                  </a:ext>
                </a:extLst>
              </a:tr>
            </a:tbl>
          </a:graphicData>
        </a:graphic>
      </p:graphicFrame>
      <p:sp>
        <p:nvSpPr>
          <p:cNvPr id="8" name="テキスト ボックス 7"/>
          <p:cNvSpPr txBox="1"/>
          <p:nvPr/>
        </p:nvSpPr>
        <p:spPr>
          <a:xfrm>
            <a:off x="517396" y="116632"/>
            <a:ext cx="8042740" cy="369332"/>
          </a:xfrm>
          <a:prstGeom prst="rect">
            <a:avLst/>
          </a:prstGeom>
          <a:noFill/>
        </p:spPr>
        <p:txBody>
          <a:bodyPr wrap="square" rtlCol="0">
            <a:spAutoFit/>
          </a:bodyPr>
          <a:lstStyle/>
          <a:p>
            <a:pPr algn="ctr"/>
            <a:r>
              <a:rPr kumimoji="1" lang="ja-JP" altLang="en-US" b="1" dirty="0"/>
              <a:t>相談支援専門員の実務経験</a:t>
            </a:r>
          </a:p>
        </p:txBody>
      </p:sp>
      <p:sp>
        <p:nvSpPr>
          <p:cNvPr id="6"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41349748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4336448" y="843627"/>
          <a:ext cx="4316214" cy="2160562"/>
        </p:xfrm>
        <a:graphic>
          <a:graphicData uri="http://schemas.openxmlformats.org/drawingml/2006/table">
            <a:tbl>
              <a:tblPr firstRow="1" bandRow="1">
                <a:tableStyleId>{5940675A-B579-460E-94D1-54222C63F5DA}</a:tableStyleId>
              </a:tblPr>
              <a:tblGrid>
                <a:gridCol w="524214">
                  <a:extLst>
                    <a:ext uri="{9D8B030D-6E8A-4147-A177-3AD203B41FA5}">
                      <a16:colId xmlns:a16="http://schemas.microsoft.com/office/drawing/2014/main" val="20000"/>
                    </a:ext>
                  </a:extLst>
                </a:gridCol>
                <a:gridCol w="3166528">
                  <a:extLst>
                    <a:ext uri="{9D8B030D-6E8A-4147-A177-3AD203B41FA5}">
                      <a16:colId xmlns:a16="http://schemas.microsoft.com/office/drawing/2014/main" val="20001"/>
                    </a:ext>
                  </a:extLst>
                </a:gridCol>
                <a:gridCol w="625472">
                  <a:extLst>
                    <a:ext uri="{9D8B030D-6E8A-4147-A177-3AD203B41FA5}">
                      <a16:colId xmlns:a16="http://schemas.microsoft.com/office/drawing/2014/main" val="20002"/>
                    </a:ext>
                  </a:extLst>
                </a:gridCol>
              </a:tblGrid>
              <a:tr h="214232">
                <a:tc gridSpan="2">
                  <a:txBody>
                    <a:bodyPr/>
                    <a:lstStyle/>
                    <a:p>
                      <a:pPr algn="ctr"/>
                      <a:r>
                        <a:rPr kumimoji="1" lang="ja-JP" altLang="en-US" sz="1000" b="1" dirty="0">
                          <a:solidFill>
                            <a:schemeClr val="bg1"/>
                          </a:solidFill>
                        </a:rPr>
                        <a:t>初任者研修（</a:t>
                      </a:r>
                      <a:r>
                        <a:rPr kumimoji="1" lang="ja-JP" altLang="en-US" sz="1000" b="1">
                          <a:solidFill>
                            <a:schemeClr val="bg1"/>
                          </a:solidFill>
                        </a:rPr>
                        <a:t>見直し後）</a:t>
                      </a:r>
                      <a:endParaRPr kumimoji="1" lang="ja-JP" altLang="en-US" sz="1000" b="1" dirty="0">
                        <a:solidFill>
                          <a:schemeClr val="bg1"/>
                        </a:solidFill>
                      </a:endParaRPr>
                    </a:p>
                  </a:txBody>
                  <a:tcPr marL="84406" marR="84406" marT="42203" marB="42203">
                    <a:solidFill>
                      <a:srgbClr val="00B0F0"/>
                    </a:solidFill>
                  </a:tcPr>
                </a:tc>
                <a:tc hMerge="1">
                  <a:txBody>
                    <a:bodyPr/>
                    <a:lstStyle/>
                    <a:p>
                      <a:endParaRPr kumimoji="1" lang="ja-JP" altLang="en-US"/>
                    </a:p>
                  </a:txBody>
                  <a:tcPr/>
                </a:tc>
                <a:tc>
                  <a:txBody>
                    <a:bodyPr/>
                    <a:lstStyle/>
                    <a:p>
                      <a:r>
                        <a:rPr kumimoji="1" lang="ja-JP" altLang="en-US" sz="1000" dirty="0">
                          <a:solidFill>
                            <a:schemeClr val="bg1"/>
                          </a:solidFill>
                        </a:rPr>
                        <a:t>時間数</a:t>
                      </a:r>
                    </a:p>
                  </a:txBody>
                  <a:tcPr marL="84406" marR="84406" marT="42203" marB="42203">
                    <a:solidFill>
                      <a:srgbClr val="00B0F0"/>
                    </a:solidFill>
                  </a:tcPr>
                </a:tc>
                <a:extLst>
                  <a:ext uri="{0D108BD9-81ED-4DB2-BD59-A6C34878D82A}">
                    <a16:rowId xmlns:a16="http://schemas.microsoft.com/office/drawing/2014/main" val="10000"/>
                  </a:ext>
                </a:extLst>
              </a:tr>
              <a:tr h="324529">
                <a:tc rowSpan="3">
                  <a:txBody>
                    <a:bodyPr/>
                    <a:lstStyle/>
                    <a:p>
                      <a:pPr algn="ctr"/>
                      <a:r>
                        <a:rPr kumimoji="1" lang="ja-JP" altLang="en-US" sz="900" dirty="0"/>
                        <a:t>講義</a:t>
                      </a:r>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en-US" sz="900"/>
                        <a:t>障害児者</a:t>
                      </a:r>
                      <a:r>
                        <a:rPr kumimoji="1" lang="ja-JP" altLang="en-US" sz="900" dirty="0"/>
                        <a:t>の地域支援と相談支援従事者（サービス管理責任者・児童発達支援管理責任者）の役割に関する講義</a:t>
                      </a:r>
                    </a:p>
                  </a:txBody>
                  <a:tcPr marL="84406" marR="84406" marT="42203" marB="42203" anchor="ctr"/>
                </a:tc>
                <a:tc>
                  <a:txBody>
                    <a:bodyPr/>
                    <a:lstStyle/>
                    <a:p>
                      <a:pPr algn="r"/>
                      <a:r>
                        <a:rPr kumimoji="1" lang="en-US" altLang="ja-JP" sz="1000"/>
                        <a:t>5.0h</a:t>
                      </a:r>
                      <a:endParaRPr kumimoji="1" lang="ja-JP" altLang="en-US" sz="1000" dirty="0"/>
                    </a:p>
                  </a:txBody>
                  <a:tcPr marL="84406" marR="84406" marT="42203" marB="42203" anchor="ctr"/>
                </a:tc>
                <a:extLst>
                  <a:ext uri="{0D108BD9-81ED-4DB2-BD59-A6C34878D82A}">
                    <a16:rowId xmlns:a16="http://schemas.microsoft.com/office/drawing/2014/main" val="10001"/>
                  </a:ext>
                </a:extLst>
              </a:tr>
              <a:tr h="448614">
                <a:tc vMerge="1">
                  <a:txBody>
                    <a:bodyPr/>
                    <a:lstStyle/>
                    <a:p>
                      <a:endParaRPr kumimoji="1" lang="ja-JP" altLang="en-US" sz="900" dirty="0"/>
                    </a:p>
                  </a:txBody>
                  <a:tcPr/>
                </a:tc>
                <a:tc>
                  <a:txBody>
                    <a:bodyPr/>
                    <a:lstStyle/>
                    <a:p>
                      <a:r>
                        <a:rPr kumimoji="1" lang="ja-JP" altLang="en-US" sz="900" dirty="0"/>
                        <a:t>障害者の日常生活及び社会生活を総合的に支援するための法律及び児童福祉法の概要並びにサービス提供のプロセスに関する講義</a:t>
                      </a:r>
                    </a:p>
                  </a:txBody>
                  <a:tcPr marL="84406" marR="84406" marT="42203" marB="42203" anchor="ctr"/>
                </a:tc>
                <a:tc>
                  <a:txBody>
                    <a:bodyPr/>
                    <a:lstStyle/>
                    <a:p>
                      <a:pPr algn="r"/>
                      <a:r>
                        <a:rPr kumimoji="1" lang="en-US" altLang="ja-JP" sz="1000"/>
                        <a:t>3.0h</a:t>
                      </a:r>
                      <a:endParaRPr kumimoji="1" lang="ja-JP" altLang="en-US" sz="1000" dirty="0"/>
                    </a:p>
                  </a:txBody>
                  <a:tcPr marL="84406" marR="84406" marT="42203" marB="42203" anchor="ctr"/>
                </a:tc>
                <a:extLst>
                  <a:ext uri="{0D108BD9-81ED-4DB2-BD59-A6C34878D82A}">
                    <a16:rowId xmlns:a16="http://schemas.microsoft.com/office/drawing/2014/main" val="10002"/>
                  </a:ext>
                </a:extLst>
              </a:tr>
              <a:tr h="214232">
                <a:tc vMerge="1">
                  <a:txBody>
                    <a:bodyPr/>
                    <a:lstStyle/>
                    <a:p>
                      <a:endParaRPr kumimoji="1" lang="ja-JP" altLang="en-US" sz="900" dirty="0"/>
                    </a:p>
                  </a:txBody>
                  <a:tcPr/>
                </a:tc>
                <a:tc>
                  <a:txBody>
                    <a:bodyPr/>
                    <a:lstStyle/>
                    <a:p>
                      <a:r>
                        <a:rPr kumimoji="1" lang="ja-JP" altLang="en-US" sz="900" dirty="0"/>
                        <a:t>相談支援におけるケアマネジメント手法に関する講義</a:t>
                      </a:r>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a:t>3.0h</a:t>
                      </a:r>
                      <a:endParaRPr kumimoji="1" lang="ja-JP" altLang="en-US" sz="1000" dirty="0"/>
                    </a:p>
                  </a:txBody>
                  <a:tcPr marL="84406" marR="84406" marT="42203" marB="42203" anchor="ctr"/>
                </a:tc>
                <a:extLst>
                  <a:ext uri="{0D108BD9-81ED-4DB2-BD59-A6C34878D82A}">
                    <a16:rowId xmlns:a16="http://schemas.microsoft.com/office/drawing/2014/main" val="10003"/>
                  </a:ext>
                </a:extLst>
              </a:tr>
              <a:tr h="324529">
                <a:tc>
                  <a:txBody>
                    <a:bodyPr/>
                    <a:lstStyle/>
                    <a:p>
                      <a:pPr marL="0" indent="0" algn="ctr"/>
                      <a:r>
                        <a:rPr kumimoji="1" lang="ja-JP" altLang="en-US" sz="900" dirty="0"/>
                        <a:t>講義及び演習</a:t>
                      </a:r>
                    </a:p>
                  </a:txBody>
                  <a:tcPr marL="42203" marR="42203"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baseline="0" dirty="0"/>
                        <a:t>ケアマネジメントプロセスに関する講義及び演習</a:t>
                      </a:r>
                      <a:endParaRPr kumimoji="1" lang="en-US" altLang="ja-JP" sz="900" baseline="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a:t>31.5h</a:t>
                      </a:r>
                      <a:endParaRPr kumimoji="1" lang="ja-JP" altLang="en-US" sz="1000" dirty="0"/>
                    </a:p>
                  </a:txBody>
                  <a:tcPr marL="84406" marR="84406" marT="42203" marB="42203" anchor="ctr"/>
                </a:tc>
                <a:extLst>
                  <a:ext uri="{0D108BD9-81ED-4DB2-BD59-A6C34878D82A}">
                    <a16:rowId xmlns:a16="http://schemas.microsoft.com/office/drawing/2014/main" val="10007"/>
                  </a:ext>
                </a:extLst>
              </a:tr>
              <a:tr h="214232">
                <a:tc>
                  <a:txBody>
                    <a:bodyPr/>
                    <a:lstStyle/>
                    <a:p>
                      <a:pPr algn="ctr"/>
                      <a:r>
                        <a:rPr kumimoji="1" lang="ja-JP" altLang="en-US" sz="900" dirty="0"/>
                        <a:t>実習</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baseline="0" dirty="0"/>
                        <a:t>相談支援の基礎技術に関する実習</a:t>
                      </a:r>
                      <a:endParaRPr kumimoji="1" lang="en-US" altLang="ja-JP" sz="900" baseline="0" dirty="0"/>
                    </a:p>
                  </a:txBody>
                  <a:tcPr marL="84406" marR="84406" marT="42203" marB="42203" anchor="ctr"/>
                </a:tc>
                <a:tc>
                  <a:txBody>
                    <a:bodyPr/>
                    <a:lstStyle/>
                    <a:p>
                      <a:pPr algn="r"/>
                      <a:r>
                        <a:rPr kumimoji="1" lang="ja-JP" altLang="en-US" sz="1000" dirty="0"/>
                        <a:t>－</a:t>
                      </a:r>
                    </a:p>
                  </a:txBody>
                  <a:tcPr marL="84406" marR="84406" marT="42203" marB="42203" anchor="ctr"/>
                </a:tc>
                <a:extLst>
                  <a:ext uri="{0D108BD9-81ED-4DB2-BD59-A6C34878D82A}">
                    <a16:rowId xmlns:a16="http://schemas.microsoft.com/office/drawing/2014/main" val="10005"/>
                  </a:ext>
                </a:extLst>
              </a:tr>
              <a:tr h="0">
                <a:tc>
                  <a:txBody>
                    <a:bodyPr/>
                    <a:lstStyle/>
                    <a:p>
                      <a:pPr algn="ctr"/>
                      <a:endParaRPr kumimoji="1" lang="ja-JP" altLang="en-US" sz="1000" dirty="0"/>
                    </a:p>
                  </a:txBody>
                  <a:tcPr marL="84406" marR="84406" marT="42203" marB="42203" vert="eaVert">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000" dirty="0">
                          <a:solidFill>
                            <a:schemeClr val="bg1"/>
                          </a:solidFill>
                        </a:rPr>
                        <a:t>合計</a:t>
                      </a:r>
                    </a:p>
                  </a:txBody>
                  <a:tcPr marL="84406" marR="84406" marT="42203" marB="42203" anchor="ctr">
                    <a:solidFill>
                      <a:srgbClr val="00B0F0"/>
                    </a:solidFill>
                  </a:tcPr>
                </a:tc>
                <a:tc>
                  <a:txBody>
                    <a:bodyPr/>
                    <a:lstStyle/>
                    <a:p>
                      <a:pPr algn="r"/>
                      <a:r>
                        <a:rPr kumimoji="1" lang="en-US" altLang="ja-JP" sz="1000">
                          <a:solidFill>
                            <a:schemeClr val="bg1"/>
                          </a:solidFill>
                        </a:rPr>
                        <a:t>42.5h</a:t>
                      </a:r>
                      <a:endParaRPr kumimoji="1" lang="ja-JP" altLang="en-US" sz="1000" dirty="0">
                        <a:solidFill>
                          <a:schemeClr val="bg1"/>
                        </a:solidFill>
                      </a:endParaRPr>
                    </a:p>
                  </a:txBody>
                  <a:tcPr marL="84406" marR="84406" marT="42203" marB="42203" anchor="ctr">
                    <a:solidFill>
                      <a:srgbClr val="00B0F0"/>
                    </a:solidFill>
                  </a:tcPr>
                </a:tc>
                <a:extLst>
                  <a:ext uri="{0D108BD9-81ED-4DB2-BD59-A6C34878D82A}">
                    <a16:rowId xmlns:a16="http://schemas.microsoft.com/office/drawing/2014/main" val="10011"/>
                  </a:ext>
                </a:extLst>
              </a:tr>
            </a:tbl>
          </a:graphicData>
        </a:graphic>
      </p:graphicFrame>
      <p:graphicFrame>
        <p:nvGraphicFramePr>
          <p:cNvPr id="6" name="表 5"/>
          <p:cNvGraphicFramePr>
            <a:graphicFrameLocks noGrp="1"/>
          </p:cNvGraphicFramePr>
          <p:nvPr/>
        </p:nvGraphicFramePr>
        <p:xfrm>
          <a:off x="4342571" y="3083547"/>
          <a:ext cx="4312331" cy="1680650"/>
        </p:xfrm>
        <a:graphic>
          <a:graphicData uri="http://schemas.openxmlformats.org/drawingml/2006/table">
            <a:tbl>
              <a:tblPr firstRow="1" bandRow="1">
                <a:tableStyleId>{5940675A-B579-460E-94D1-54222C63F5DA}</a:tableStyleId>
              </a:tblPr>
              <a:tblGrid>
                <a:gridCol w="516160">
                  <a:extLst>
                    <a:ext uri="{9D8B030D-6E8A-4147-A177-3AD203B41FA5}">
                      <a16:colId xmlns:a16="http://schemas.microsoft.com/office/drawing/2014/main" val="20000"/>
                    </a:ext>
                  </a:extLst>
                </a:gridCol>
                <a:gridCol w="3168032">
                  <a:extLst>
                    <a:ext uri="{9D8B030D-6E8A-4147-A177-3AD203B41FA5}">
                      <a16:colId xmlns:a16="http://schemas.microsoft.com/office/drawing/2014/main" val="20001"/>
                    </a:ext>
                  </a:extLst>
                </a:gridCol>
                <a:gridCol w="628139">
                  <a:extLst>
                    <a:ext uri="{9D8B030D-6E8A-4147-A177-3AD203B41FA5}">
                      <a16:colId xmlns:a16="http://schemas.microsoft.com/office/drawing/2014/main" val="20002"/>
                    </a:ext>
                  </a:extLst>
                </a:gridCol>
              </a:tblGrid>
              <a:tr h="232117">
                <a:tc gridSpan="2">
                  <a:txBody>
                    <a:bodyPr/>
                    <a:lstStyle/>
                    <a:p>
                      <a:pPr algn="ctr"/>
                      <a:r>
                        <a:rPr kumimoji="1" lang="ja-JP" altLang="en-US" sz="1000" b="1">
                          <a:solidFill>
                            <a:schemeClr val="bg1"/>
                          </a:solidFill>
                        </a:rPr>
                        <a:t>現任研修（</a:t>
                      </a:r>
                      <a:r>
                        <a:rPr kumimoji="1" lang="ja-JP" altLang="en-US" sz="1000" b="1" dirty="0">
                          <a:solidFill>
                            <a:schemeClr val="bg1"/>
                          </a:solidFill>
                        </a:rPr>
                        <a:t>見直し後）</a:t>
                      </a:r>
                    </a:p>
                  </a:txBody>
                  <a:tcPr marL="84406" marR="84406" marT="42203" marB="42203">
                    <a:solidFill>
                      <a:srgbClr val="92D050"/>
                    </a:solidFill>
                  </a:tcPr>
                </a:tc>
                <a:tc hMerge="1">
                  <a:txBody>
                    <a:bodyPr/>
                    <a:lstStyle/>
                    <a:p>
                      <a:endParaRPr kumimoji="1" lang="ja-JP" altLang="en-US"/>
                    </a:p>
                  </a:txBody>
                  <a:tcPr/>
                </a:tc>
                <a:tc>
                  <a:txBody>
                    <a:bodyPr/>
                    <a:lstStyle/>
                    <a:p>
                      <a:pPr algn="ctr"/>
                      <a:r>
                        <a:rPr kumimoji="1" lang="ja-JP" altLang="en-US" sz="1000" dirty="0">
                          <a:solidFill>
                            <a:schemeClr val="bg1"/>
                          </a:solidFill>
                        </a:rPr>
                        <a:t>時間数</a:t>
                      </a:r>
                    </a:p>
                  </a:txBody>
                  <a:tcPr marL="84406" marR="84406" marT="42203" marB="42203">
                    <a:solidFill>
                      <a:srgbClr val="92D050"/>
                    </a:solidFill>
                  </a:tcPr>
                </a:tc>
                <a:extLst>
                  <a:ext uri="{0D108BD9-81ED-4DB2-BD59-A6C34878D82A}">
                    <a16:rowId xmlns:a16="http://schemas.microsoft.com/office/drawing/2014/main" val="10000"/>
                  </a:ext>
                </a:extLst>
              </a:tr>
              <a:tr h="0">
                <a:tc rowSpan="3">
                  <a:txBody>
                    <a:bodyPr/>
                    <a:lstStyle/>
                    <a:p>
                      <a:pPr algn="ctr"/>
                      <a:r>
                        <a:rPr kumimoji="1" lang="ja-JP" altLang="en-US" sz="900" dirty="0"/>
                        <a:t>講義</a:t>
                      </a:r>
                    </a:p>
                  </a:txBody>
                  <a:tcPr marL="84406" marR="84406" marT="42203" marB="42203" anchor="ctr"/>
                </a:tc>
                <a:tc>
                  <a:txBody>
                    <a:bodyPr/>
                    <a:lstStyle/>
                    <a:p>
                      <a:r>
                        <a:rPr kumimoji="1" lang="ja-JP" altLang="en-US" sz="900" dirty="0"/>
                        <a:t>障害福祉の動向に関する講義</a:t>
                      </a:r>
                    </a:p>
                  </a:txBody>
                  <a:tcPr marL="84406" marR="84406" marT="42203" marB="42203" anchor="ctr"/>
                </a:tc>
                <a:tc>
                  <a:txBody>
                    <a:bodyPr/>
                    <a:lstStyle/>
                    <a:p>
                      <a:pPr algn="r"/>
                      <a:r>
                        <a:rPr kumimoji="1" lang="en-US" altLang="ja-JP" sz="1000"/>
                        <a:t>1.5h</a:t>
                      </a:r>
                      <a:endParaRPr kumimoji="1" lang="ja-JP" altLang="en-US" sz="1000" dirty="0"/>
                    </a:p>
                  </a:txBody>
                  <a:tcPr marL="84406" marR="84406" marT="42203" marB="42203" anchor="ctr"/>
                </a:tc>
                <a:extLst>
                  <a:ext uri="{0D108BD9-81ED-4DB2-BD59-A6C34878D82A}">
                    <a16:rowId xmlns:a16="http://schemas.microsoft.com/office/drawing/2014/main" val="10001"/>
                  </a:ext>
                </a:extLst>
              </a:tr>
              <a:tr h="147094">
                <a:tc vMerge="1">
                  <a:txBody>
                    <a:bodyPr/>
                    <a:lstStyle/>
                    <a:p>
                      <a:endParaRPr kumimoji="1" lang="ja-JP" altLang="en-US" sz="900" dirty="0"/>
                    </a:p>
                  </a:txBody>
                  <a:tcPr/>
                </a:tc>
                <a:tc>
                  <a:txBody>
                    <a:bodyPr/>
                    <a:lstStyle/>
                    <a:p>
                      <a:r>
                        <a:rPr kumimoji="1" lang="ja-JP" altLang="en-US" sz="900" dirty="0"/>
                        <a:t>相談支援の基本姿勢及びケアマネジメントの展開に関する講義</a:t>
                      </a:r>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a:t>3.0h</a:t>
                      </a:r>
                      <a:endParaRPr kumimoji="1" lang="ja-JP" altLang="en-US" sz="1000" dirty="0"/>
                    </a:p>
                  </a:txBody>
                  <a:tcPr marL="84406" marR="84406" marT="42203" marB="42203"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0">
                <a:tc vMerge="1">
                  <a:txBody>
                    <a:bodyPr/>
                    <a:lstStyle/>
                    <a:p>
                      <a:endParaRPr kumimoji="1" lang="ja-JP" altLang="en-US"/>
                    </a:p>
                  </a:txBody>
                  <a:tcPr/>
                </a:tc>
                <a:tc>
                  <a:txBody>
                    <a:bodyPr/>
                    <a:lstStyle/>
                    <a:p>
                      <a:r>
                        <a:rPr kumimoji="1" lang="ja-JP" altLang="en-US" sz="900" dirty="0"/>
                        <a:t>人材育成の手法に関する講義</a:t>
                      </a:r>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a:t>1.5h</a:t>
                      </a:r>
                      <a:endParaRPr kumimoji="1" lang="ja-JP" altLang="en-US" sz="1000" dirty="0"/>
                    </a:p>
                  </a:txBody>
                  <a:tcPr marL="84406" marR="84406" marT="42203" marB="42203"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0">
                <a:tc>
                  <a:txBody>
                    <a:bodyPr/>
                    <a:lstStyle/>
                    <a:p>
                      <a:pPr algn="ctr"/>
                      <a:r>
                        <a:rPr kumimoji="1" lang="ja-JP" altLang="en-US" sz="900" dirty="0"/>
                        <a:t>講義及び演習</a:t>
                      </a:r>
                    </a:p>
                  </a:txBody>
                  <a:tcPr marL="42203" marR="42203" marT="42203" marB="42203" anchor="ctr"/>
                </a:tc>
                <a:tc>
                  <a:txBody>
                    <a:bodyPr/>
                    <a:lstStyle/>
                    <a:p>
                      <a:r>
                        <a:rPr kumimoji="1" lang="ja-JP" altLang="en-US" sz="900"/>
                        <a:t>相談支援に関する講義及び演習</a:t>
                      </a:r>
                      <a:endParaRPr kumimoji="1" lang="ja-JP" altLang="en-US" sz="900" dirty="0"/>
                    </a:p>
                  </a:txBody>
                  <a:tcPr marL="84406" marR="84406" marT="42203" marB="42203" anchor="ctr"/>
                </a:tc>
                <a:tc>
                  <a:txBody>
                    <a:bodyPr/>
                    <a:lstStyle/>
                    <a:p>
                      <a:pPr algn="r"/>
                      <a:r>
                        <a:rPr kumimoji="1" lang="en-US" altLang="ja-JP" sz="1000"/>
                        <a:t>18.0h</a:t>
                      </a:r>
                      <a:endParaRPr kumimoji="1" lang="ja-JP" altLang="en-US" sz="1000" dirty="0"/>
                    </a:p>
                  </a:txBody>
                  <a:tcPr marL="84406" marR="84406" marT="42203" marB="42203" anchor="ctr"/>
                </a:tc>
                <a:extLst>
                  <a:ext uri="{0D108BD9-81ED-4DB2-BD59-A6C34878D82A}">
                    <a16:rowId xmlns:a16="http://schemas.microsoft.com/office/drawing/2014/main" val="10004"/>
                  </a:ext>
                </a:extLst>
              </a:tr>
              <a:tr h="252780">
                <a:tc>
                  <a:txBody>
                    <a:bodyPr/>
                    <a:lstStyle/>
                    <a:p>
                      <a:pPr algn="ctr"/>
                      <a:endParaRPr kumimoji="1" lang="ja-JP" altLang="en-US" sz="1000" dirty="0"/>
                    </a:p>
                  </a:txBody>
                  <a:tcPr marL="84406" marR="84406" marT="42203" marB="42203" vert="eaVert">
                    <a:solidFill>
                      <a:srgbClr val="92D050"/>
                    </a:solidFill>
                  </a:tcPr>
                </a:tc>
                <a:tc>
                  <a:txBody>
                    <a:bodyPr/>
                    <a:lstStyle/>
                    <a:p>
                      <a:r>
                        <a:rPr kumimoji="1" lang="ja-JP" altLang="en-US" sz="1000" dirty="0">
                          <a:solidFill>
                            <a:schemeClr val="bg1"/>
                          </a:solidFill>
                        </a:rPr>
                        <a:t>合計</a:t>
                      </a:r>
                    </a:p>
                  </a:txBody>
                  <a:tcPr marL="84406" marR="84406" marT="42203" marB="42203" anchor="ctr">
                    <a:solidFill>
                      <a:srgbClr val="92D050"/>
                    </a:solidFill>
                  </a:tcPr>
                </a:tc>
                <a:tc>
                  <a:txBody>
                    <a:bodyPr/>
                    <a:lstStyle/>
                    <a:p>
                      <a:pPr algn="r"/>
                      <a:r>
                        <a:rPr kumimoji="1" lang="en-US" altLang="ja-JP" sz="1000">
                          <a:solidFill>
                            <a:schemeClr val="bg1"/>
                          </a:solidFill>
                        </a:rPr>
                        <a:t>24.0h</a:t>
                      </a:r>
                      <a:endParaRPr kumimoji="1" lang="ja-JP" altLang="en-US" sz="1000" dirty="0">
                        <a:solidFill>
                          <a:schemeClr val="bg1"/>
                        </a:solidFill>
                      </a:endParaRPr>
                    </a:p>
                  </a:txBody>
                  <a:tcPr marL="84406" marR="84406" marT="42203" marB="42203" anchor="ctr">
                    <a:solidFill>
                      <a:srgbClr val="92D050"/>
                    </a:solidFill>
                  </a:tcPr>
                </a:tc>
                <a:extLst>
                  <a:ext uri="{0D108BD9-81ED-4DB2-BD59-A6C34878D82A}">
                    <a16:rowId xmlns:a16="http://schemas.microsoft.com/office/drawing/2014/main" val="10006"/>
                  </a:ext>
                </a:extLst>
              </a:tr>
            </a:tbl>
          </a:graphicData>
        </a:graphic>
      </p:graphicFrame>
      <p:sp>
        <p:nvSpPr>
          <p:cNvPr id="2" name="タイトル 1"/>
          <p:cNvSpPr>
            <a:spLocks noGrp="1"/>
          </p:cNvSpPr>
          <p:nvPr>
            <p:ph type="title"/>
          </p:nvPr>
        </p:nvSpPr>
        <p:spPr>
          <a:xfrm>
            <a:off x="344521" y="239730"/>
            <a:ext cx="7596554" cy="385900"/>
          </a:xfrm>
        </p:spPr>
        <p:txBody>
          <a:bodyPr>
            <a:noAutofit/>
          </a:bodyPr>
          <a:lstStyle/>
          <a:p>
            <a:r>
              <a:rPr lang="ja-JP" altLang="en-US" sz="2050" dirty="0">
                <a:latin typeface="ＤＦ特太ゴシック体" panose="020B0509000000000000" pitchFamily="49" charset="-128"/>
                <a:ea typeface="ＤＦ特太ゴシック体" panose="020B0509000000000000" pitchFamily="49" charset="-128"/>
              </a:rPr>
              <a:t>相談支援専門員研修の</a:t>
            </a:r>
            <a:r>
              <a:rPr lang="ja-JP" altLang="en-US" sz="2050">
                <a:latin typeface="ＤＦ特太ゴシック体" panose="020B0509000000000000" pitchFamily="49" charset="-128"/>
                <a:ea typeface="ＤＦ特太ゴシック体" panose="020B0509000000000000" pitchFamily="49" charset="-128"/>
              </a:rPr>
              <a:t>告示別表</a:t>
            </a:r>
            <a:endParaRPr lang="ja-JP" altLang="en-US" sz="2050" dirty="0">
              <a:latin typeface="ＤＦ特太ゴシック体" panose="020B0509000000000000" pitchFamily="49" charset="-128"/>
              <a:ea typeface="ＤＦ特太ゴシック体" panose="020B0509000000000000" pitchFamily="49" charset="-128"/>
            </a:endParaRPr>
          </a:p>
        </p:txBody>
      </p:sp>
      <p:cxnSp>
        <p:nvCxnSpPr>
          <p:cNvPr id="4" name="直線コネクタ 3"/>
          <p:cNvCxnSpPr/>
          <p:nvPr/>
        </p:nvCxnSpPr>
        <p:spPr>
          <a:xfrm>
            <a:off x="318927" y="730089"/>
            <a:ext cx="8440615"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2" name="表 11"/>
          <p:cNvGraphicFramePr>
            <a:graphicFrameLocks noGrp="1"/>
          </p:cNvGraphicFramePr>
          <p:nvPr>
            <p:extLst>
              <p:ext uri="{D42A27DB-BD31-4B8C-83A1-F6EECF244321}">
                <p14:modId xmlns:p14="http://schemas.microsoft.com/office/powerpoint/2010/main" val="3455128258"/>
              </p:ext>
            </p:extLst>
          </p:nvPr>
        </p:nvGraphicFramePr>
        <p:xfrm>
          <a:off x="420397" y="843627"/>
          <a:ext cx="3444948" cy="1817076"/>
        </p:xfrm>
        <a:graphic>
          <a:graphicData uri="http://schemas.openxmlformats.org/drawingml/2006/table">
            <a:tbl>
              <a:tblPr firstRow="1" bandRow="1">
                <a:tableStyleId>{5940675A-B579-460E-94D1-54222C63F5DA}</a:tableStyleId>
              </a:tblPr>
              <a:tblGrid>
                <a:gridCol w="514482">
                  <a:extLst>
                    <a:ext uri="{9D8B030D-6E8A-4147-A177-3AD203B41FA5}">
                      <a16:colId xmlns:a16="http://schemas.microsoft.com/office/drawing/2014/main" val="20000"/>
                    </a:ext>
                  </a:extLst>
                </a:gridCol>
                <a:gridCol w="2302944">
                  <a:extLst>
                    <a:ext uri="{9D8B030D-6E8A-4147-A177-3AD203B41FA5}">
                      <a16:colId xmlns:a16="http://schemas.microsoft.com/office/drawing/2014/main" val="20001"/>
                    </a:ext>
                  </a:extLst>
                </a:gridCol>
                <a:gridCol w="627522">
                  <a:extLst>
                    <a:ext uri="{9D8B030D-6E8A-4147-A177-3AD203B41FA5}">
                      <a16:colId xmlns:a16="http://schemas.microsoft.com/office/drawing/2014/main" val="20002"/>
                    </a:ext>
                  </a:extLst>
                </a:gridCol>
              </a:tblGrid>
              <a:tr h="218620">
                <a:tc gridSpan="2">
                  <a:txBody>
                    <a:bodyPr/>
                    <a:lstStyle/>
                    <a:p>
                      <a:pPr algn="ctr"/>
                      <a:r>
                        <a:rPr kumimoji="1" lang="ja-JP" altLang="en-US" sz="1000" b="1" dirty="0">
                          <a:solidFill>
                            <a:schemeClr val="bg1"/>
                          </a:solidFill>
                        </a:rPr>
                        <a:t>初任者</a:t>
                      </a:r>
                      <a:r>
                        <a:rPr kumimoji="1" lang="ja-JP" altLang="en-US" sz="1000" b="1">
                          <a:solidFill>
                            <a:schemeClr val="bg1"/>
                          </a:solidFill>
                        </a:rPr>
                        <a:t>研修（旧）</a:t>
                      </a:r>
                      <a:endParaRPr kumimoji="1" lang="ja-JP" altLang="en-US" sz="1000" b="1" dirty="0">
                        <a:solidFill>
                          <a:schemeClr val="bg1"/>
                        </a:solidFill>
                      </a:endParaRPr>
                    </a:p>
                  </a:txBody>
                  <a:tcPr marL="84406" marR="84406" marT="42203" marB="42203">
                    <a:solidFill>
                      <a:srgbClr val="00B0F0"/>
                    </a:solidFill>
                  </a:tcPr>
                </a:tc>
                <a:tc hMerge="1">
                  <a:txBody>
                    <a:bodyPr/>
                    <a:lstStyle/>
                    <a:p>
                      <a:endParaRPr kumimoji="1" lang="ja-JP" altLang="en-US"/>
                    </a:p>
                  </a:txBody>
                  <a:tcPr/>
                </a:tc>
                <a:tc>
                  <a:txBody>
                    <a:bodyPr/>
                    <a:lstStyle/>
                    <a:p>
                      <a:r>
                        <a:rPr kumimoji="1" lang="ja-JP" altLang="en-US" sz="1000" dirty="0">
                          <a:solidFill>
                            <a:schemeClr val="bg1"/>
                          </a:solidFill>
                        </a:rPr>
                        <a:t>時間数</a:t>
                      </a:r>
                    </a:p>
                  </a:txBody>
                  <a:tcPr marL="84406" marR="84406" marT="42203" marB="42203">
                    <a:solidFill>
                      <a:srgbClr val="00B0F0"/>
                    </a:solidFill>
                  </a:tcPr>
                </a:tc>
                <a:extLst>
                  <a:ext uri="{0D108BD9-81ED-4DB2-BD59-A6C34878D82A}">
                    <a16:rowId xmlns:a16="http://schemas.microsoft.com/office/drawing/2014/main" val="10000"/>
                  </a:ext>
                </a:extLst>
              </a:tr>
              <a:tr h="584431">
                <a:tc rowSpan="3">
                  <a:txBody>
                    <a:bodyPr/>
                    <a:lstStyle/>
                    <a:p>
                      <a:pPr algn="ctr"/>
                      <a:r>
                        <a:rPr kumimoji="1" lang="ja-JP" altLang="en-US" sz="900" dirty="0"/>
                        <a:t>講義</a:t>
                      </a:r>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en-US" sz="900" dirty="0"/>
                        <a:t>障害者の日常生活及び社会生活を総合的に支援するための法律及び児童福祉法の概要並びに相談支援従事者の役割に関する講義</a:t>
                      </a:r>
                    </a:p>
                  </a:txBody>
                  <a:tcPr marL="84406" marR="84406" marT="42203" marB="42203" anchor="ctr"/>
                </a:tc>
                <a:tc>
                  <a:txBody>
                    <a:bodyPr/>
                    <a:lstStyle/>
                    <a:p>
                      <a:pPr algn="r"/>
                      <a:r>
                        <a:rPr kumimoji="1" lang="en-US" altLang="ja-JP" sz="1000"/>
                        <a:t>6.5h</a:t>
                      </a:r>
                      <a:endParaRPr kumimoji="1" lang="ja-JP" altLang="en-US" sz="1000" dirty="0"/>
                    </a:p>
                  </a:txBody>
                  <a:tcPr marL="84406" marR="84406" marT="42203" marB="42203" anchor="ctr"/>
                </a:tc>
                <a:extLst>
                  <a:ext uri="{0D108BD9-81ED-4DB2-BD59-A6C34878D82A}">
                    <a16:rowId xmlns:a16="http://schemas.microsoft.com/office/drawing/2014/main" val="10001"/>
                  </a:ext>
                </a:extLst>
              </a:tr>
              <a:tr h="218620">
                <a:tc vMerge="1">
                  <a:txBody>
                    <a:bodyPr/>
                    <a:lstStyle/>
                    <a:p>
                      <a:endParaRPr kumimoji="1" lang="ja-JP" altLang="en-US"/>
                    </a:p>
                  </a:txBody>
                  <a:tcPr/>
                </a:tc>
                <a:tc>
                  <a:txBody>
                    <a:bodyPr/>
                    <a:lstStyle/>
                    <a:p>
                      <a:r>
                        <a:rPr kumimoji="1" lang="ja-JP" altLang="en-US" sz="900" dirty="0"/>
                        <a:t>ケアマネジメントの手法に関する講義</a:t>
                      </a:r>
                    </a:p>
                  </a:txBody>
                  <a:tcPr marL="84406" marR="84406" marT="42203" marB="42203" anchor="ctr"/>
                </a:tc>
                <a:tc>
                  <a:txBody>
                    <a:bodyPr/>
                    <a:lstStyle/>
                    <a:p>
                      <a:pPr algn="r"/>
                      <a:r>
                        <a:rPr kumimoji="1" lang="en-US" altLang="ja-JP" sz="1000"/>
                        <a:t>8h</a:t>
                      </a:r>
                      <a:endParaRPr kumimoji="1" lang="ja-JP" altLang="en-US" sz="1000" dirty="0"/>
                    </a:p>
                  </a:txBody>
                  <a:tcPr marL="84406" marR="84406" marT="42203" marB="42203" anchor="ctr"/>
                </a:tc>
                <a:extLst>
                  <a:ext uri="{0D108BD9-81ED-4DB2-BD59-A6C34878D82A}">
                    <a16:rowId xmlns:a16="http://schemas.microsoft.com/office/drawing/2014/main" val="10003"/>
                  </a:ext>
                </a:extLst>
              </a:tr>
              <a:tr h="218620">
                <a:tc vMerge="1">
                  <a:txBody>
                    <a:bodyPr/>
                    <a:lstStyle/>
                    <a:p>
                      <a:endParaRPr kumimoji="1" lang="ja-JP" altLang="en-US" sz="900" dirty="0"/>
                    </a:p>
                  </a:txBody>
                  <a:tcPr/>
                </a:tc>
                <a:tc>
                  <a:txBody>
                    <a:bodyPr/>
                    <a:lstStyle/>
                    <a:p>
                      <a:r>
                        <a:rPr kumimoji="1" lang="ja-JP" altLang="en-US" sz="900" kern="1200" dirty="0">
                          <a:effectLst/>
                        </a:rPr>
                        <a:t>地域支援に関する講義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a:t>6h</a:t>
                      </a:r>
                      <a:endParaRPr kumimoji="1" lang="ja-JP" altLang="en-US" sz="1000" dirty="0"/>
                    </a:p>
                  </a:txBody>
                  <a:tcPr marL="84406" marR="84406" marT="42203" marB="42203" anchor="ctr"/>
                </a:tc>
                <a:extLst>
                  <a:ext uri="{0D108BD9-81ED-4DB2-BD59-A6C34878D82A}">
                    <a16:rowId xmlns:a16="http://schemas.microsoft.com/office/drawing/2014/main" val="10004"/>
                  </a:ext>
                </a:extLst>
              </a:tr>
              <a:tr h="218620">
                <a:tc>
                  <a:txBody>
                    <a:bodyPr/>
                    <a:lstStyle/>
                    <a:p>
                      <a:pPr algn="ctr"/>
                      <a:r>
                        <a:rPr kumimoji="1" lang="ja-JP" altLang="en-US" sz="900" dirty="0"/>
                        <a:t>演習</a:t>
                      </a:r>
                      <a:endParaRPr kumimoji="1" lang="en-US" altLang="ja-JP" sz="90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effectLst/>
                        </a:rPr>
                        <a:t> ケアマネジメントプロセスに関する演習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a:t>11h</a:t>
                      </a:r>
                      <a:endParaRPr kumimoji="1" lang="ja-JP" altLang="en-US" sz="1000" dirty="0"/>
                    </a:p>
                  </a:txBody>
                  <a:tcPr marL="84406" marR="84406" marT="42203" marB="42203" anchor="ctr"/>
                </a:tc>
                <a:extLst>
                  <a:ext uri="{0D108BD9-81ED-4DB2-BD59-A6C34878D82A}">
                    <a16:rowId xmlns:a16="http://schemas.microsoft.com/office/drawing/2014/main" val="10009"/>
                  </a:ext>
                </a:extLst>
              </a:tr>
              <a:tr h="218620">
                <a:tc>
                  <a:txBody>
                    <a:bodyPr/>
                    <a:lstStyle/>
                    <a:p>
                      <a:pPr algn="ctr"/>
                      <a:endParaRPr kumimoji="1" lang="ja-JP" altLang="en-US" sz="1000" dirty="0"/>
                    </a:p>
                  </a:txBody>
                  <a:tcPr marL="84406" marR="84406" marT="42203" marB="42203" vert="eaVert">
                    <a:solidFill>
                      <a:srgbClr val="00B0F0"/>
                    </a:solidFill>
                  </a:tcPr>
                </a:tc>
                <a:tc>
                  <a:txBody>
                    <a:bodyPr/>
                    <a:lstStyle/>
                    <a:p>
                      <a:r>
                        <a:rPr kumimoji="1" lang="ja-JP" altLang="en-US" sz="1000" dirty="0">
                          <a:solidFill>
                            <a:schemeClr val="bg1"/>
                          </a:solidFill>
                        </a:rPr>
                        <a:t>合計</a:t>
                      </a:r>
                    </a:p>
                  </a:txBody>
                  <a:tcPr marL="84406" marR="84406" marT="42203" marB="42203" anchor="ctr">
                    <a:solidFill>
                      <a:srgbClr val="00B0F0"/>
                    </a:solidFill>
                  </a:tcPr>
                </a:tc>
                <a:tc>
                  <a:txBody>
                    <a:bodyPr/>
                    <a:lstStyle/>
                    <a:p>
                      <a:pPr algn="r"/>
                      <a:r>
                        <a:rPr kumimoji="1" lang="en-US" altLang="ja-JP" sz="1000">
                          <a:solidFill>
                            <a:schemeClr val="bg1"/>
                          </a:solidFill>
                        </a:rPr>
                        <a:t>31.5h</a:t>
                      </a:r>
                      <a:endParaRPr kumimoji="1" lang="ja-JP" altLang="en-US" sz="1000" dirty="0">
                        <a:solidFill>
                          <a:schemeClr val="bg1"/>
                        </a:solidFill>
                      </a:endParaRPr>
                    </a:p>
                  </a:txBody>
                  <a:tcPr marL="84406" marR="84406" marT="42203" marB="42203" anchor="ctr">
                    <a:solidFill>
                      <a:srgbClr val="00B0F0"/>
                    </a:solidFill>
                  </a:tcPr>
                </a:tc>
                <a:extLst>
                  <a:ext uri="{0D108BD9-81ED-4DB2-BD59-A6C34878D82A}">
                    <a16:rowId xmlns:a16="http://schemas.microsoft.com/office/drawing/2014/main" val="10010"/>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4289378459"/>
              </p:ext>
            </p:extLst>
          </p:nvPr>
        </p:nvGraphicFramePr>
        <p:xfrm>
          <a:off x="430211" y="3083547"/>
          <a:ext cx="3444948" cy="1773808"/>
        </p:xfrm>
        <a:graphic>
          <a:graphicData uri="http://schemas.openxmlformats.org/drawingml/2006/table">
            <a:tbl>
              <a:tblPr firstRow="1" bandRow="1">
                <a:tableStyleId>{5940675A-B579-460E-94D1-54222C63F5DA}</a:tableStyleId>
              </a:tblPr>
              <a:tblGrid>
                <a:gridCol w="463105">
                  <a:extLst>
                    <a:ext uri="{9D8B030D-6E8A-4147-A177-3AD203B41FA5}">
                      <a16:colId xmlns:a16="http://schemas.microsoft.com/office/drawing/2014/main" val="20000"/>
                    </a:ext>
                  </a:extLst>
                </a:gridCol>
                <a:gridCol w="2352598">
                  <a:extLst>
                    <a:ext uri="{9D8B030D-6E8A-4147-A177-3AD203B41FA5}">
                      <a16:colId xmlns:a16="http://schemas.microsoft.com/office/drawing/2014/main" val="20001"/>
                    </a:ext>
                  </a:extLst>
                </a:gridCol>
                <a:gridCol w="629245">
                  <a:extLst>
                    <a:ext uri="{9D8B030D-6E8A-4147-A177-3AD203B41FA5}">
                      <a16:colId xmlns:a16="http://schemas.microsoft.com/office/drawing/2014/main" val="20002"/>
                    </a:ext>
                  </a:extLst>
                </a:gridCol>
              </a:tblGrid>
              <a:tr h="232117">
                <a:tc gridSpan="2">
                  <a:txBody>
                    <a:bodyPr/>
                    <a:lstStyle/>
                    <a:p>
                      <a:pPr algn="ctr"/>
                      <a:r>
                        <a:rPr kumimoji="1" lang="ja-JP" altLang="en-US" sz="1000" b="1">
                          <a:solidFill>
                            <a:schemeClr val="bg1"/>
                          </a:solidFill>
                        </a:rPr>
                        <a:t>現任研修（旧）</a:t>
                      </a:r>
                      <a:r>
                        <a:rPr kumimoji="1" lang="ja-JP" altLang="en-US" sz="1000" b="1" dirty="0">
                          <a:solidFill>
                            <a:schemeClr val="bg1"/>
                          </a:solidFill>
                        </a:rPr>
                        <a:t>　</a:t>
                      </a:r>
                    </a:p>
                  </a:txBody>
                  <a:tcPr marL="84406" marR="84406" marT="42203" marB="42203">
                    <a:solidFill>
                      <a:srgbClr val="92D050"/>
                    </a:solidFill>
                  </a:tcPr>
                </a:tc>
                <a:tc hMerge="1">
                  <a:txBody>
                    <a:bodyPr/>
                    <a:lstStyle/>
                    <a:p>
                      <a:endParaRPr kumimoji="1" lang="ja-JP" altLang="en-US"/>
                    </a:p>
                  </a:txBody>
                  <a:tcPr/>
                </a:tc>
                <a:tc>
                  <a:txBody>
                    <a:bodyPr/>
                    <a:lstStyle/>
                    <a:p>
                      <a:r>
                        <a:rPr kumimoji="1" lang="ja-JP" altLang="en-US" sz="1000" dirty="0">
                          <a:solidFill>
                            <a:schemeClr val="bg1"/>
                          </a:solidFill>
                        </a:rPr>
                        <a:t>時間数</a:t>
                      </a:r>
                    </a:p>
                  </a:txBody>
                  <a:tcPr marL="84406" marR="84406" marT="42203" marB="42203">
                    <a:solidFill>
                      <a:srgbClr val="92D050"/>
                    </a:solidFill>
                  </a:tcPr>
                </a:tc>
                <a:extLst>
                  <a:ext uri="{0D108BD9-81ED-4DB2-BD59-A6C34878D82A}">
                    <a16:rowId xmlns:a16="http://schemas.microsoft.com/office/drawing/2014/main" val="10000"/>
                  </a:ext>
                </a:extLst>
              </a:tr>
              <a:tr h="225083">
                <a:tc rowSpan="4">
                  <a:txBody>
                    <a:bodyPr/>
                    <a:lstStyle/>
                    <a:p>
                      <a:pPr algn="ctr"/>
                      <a:r>
                        <a:rPr kumimoji="1" lang="ja-JP" altLang="en-US" sz="900" dirty="0"/>
                        <a:t>講義</a:t>
                      </a:r>
                    </a:p>
                  </a:txBody>
                  <a:tcPr marL="84406" marR="84406" marT="42203" marB="42203" anchor="ctr"/>
                </a:tc>
                <a:tc>
                  <a:txBody>
                    <a:bodyPr/>
                    <a:lstStyle/>
                    <a:p>
                      <a:r>
                        <a:rPr kumimoji="1" lang="ja-JP" altLang="en-US" sz="900" dirty="0"/>
                        <a:t>障害福祉の動向に関する講義</a:t>
                      </a:r>
                    </a:p>
                  </a:txBody>
                  <a:tcPr marL="84406" marR="84406" marT="42203" marB="42203" anchor="ctr"/>
                </a:tc>
                <a:tc rowSpan="2">
                  <a:txBody>
                    <a:bodyPr/>
                    <a:lstStyle/>
                    <a:p>
                      <a:pPr algn="r"/>
                      <a:r>
                        <a:rPr kumimoji="1" lang="en-US" altLang="ja-JP" sz="1000"/>
                        <a:t>2h</a:t>
                      </a:r>
                      <a:endParaRPr kumimoji="1" lang="ja-JP" altLang="en-US" sz="1000" dirty="0"/>
                    </a:p>
                  </a:txBody>
                  <a:tcPr marL="84406" marR="84406" marT="42203" marB="42203" anchor="ctr"/>
                </a:tc>
                <a:extLst>
                  <a:ext uri="{0D108BD9-81ED-4DB2-BD59-A6C34878D82A}">
                    <a16:rowId xmlns:a16="http://schemas.microsoft.com/office/drawing/2014/main" val="10001"/>
                  </a:ext>
                </a:extLst>
              </a:tr>
              <a:tr h="225083">
                <a:tc vMerge="1">
                  <a:txBody>
                    <a:bodyPr/>
                    <a:lstStyle/>
                    <a:p>
                      <a:endParaRPr kumimoji="1" lang="ja-JP" altLang="en-US" sz="900" dirty="0"/>
                    </a:p>
                  </a:txBody>
                  <a:tcPr/>
                </a:tc>
                <a:tc>
                  <a:txBody>
                    <a:bodyPr/>
                    <a:lstStyle/>
                    <a:p>
                      <a:r>
                        <a:rPr kumimoji="1" lang="ja-JP" altLang="en-US" sz="900" dirty="0"/>
                        <a:t>地域生活支援事業に関する講義</a:t>
                      </a:r>
                    </a:p>
                  </a:txBody>
                  <a:tcPr marL="84406" marR="84406" marT="42203" marB="42203" anchor="ctr"/>
                </a:tc>
                <a:tc vMerge="1">
                  <a:txBody>
                    <a:bodyPr/>
                    <a:lstStyle/>
                    <a:p>
                      <a:pPr algn="ctr"/>
                      <a:endParaRPr kumimoji="1" lang="ja-JP" altLang="en-US" sz="1100" dirty="0"/>
                    </a:p>
                  </a:txBody>
                  <a:tcPr anchor="ctr"/>
                </a:tc>
                <a:extLst>
                  <a:ext uri="{0D108BD9-81ED-4DB2-BD59-A6C34878D82A}">
                    <a16:rowId xmlns:a16="http://schemas.microsoft.com/office/drawing/2014/main" val="10002"/>
                  </a:ext>
                </a:extLst>
              </a:tr>
              <a:tr h="365760">
                <a:tc vMerge="1">
                  <a:txBody>
                    <a:bodyPr/>
                    <a:lstStyle/>
                    <a:p>
                      <a:endParaRPr kumimoji="1" lang="ja-JP" altLang="en-US" sz="900" dirty="0"/>
                    </a:p>
                  </a:txBody>
                  <a:tcPr/>
                </a:tc>
                <a:tc>
                  <a:txBody>
                    <a:bodyPr/>
                    <a:lstStyle/>
                    <a:p>
                      <a:r>
                        <a:rPr kumimoji="1" lang="ja-JP" altLang="en-US" sz="900" dirty="0"/>
                        <a:t>相談支援の基本姿勢及びケアマネジメントの展開に関する講義</a:t>
                      </a:r>
                    </a:p>
                  </a:txBody>
                  <a:tcPr marL="84406" marR="84406" marT="42203" marB="42203" anchor="ctr"/>
                </a:tc>
                <a:tc>
                  <a:txBody>
                    <a:bodyPr/>
                    <a:lstStyle/>
                    <a:p>
                      <a:pPr algn="r"/>
                      <a:r>
                        <a:rPr kumimoji="1" lang="en-US" altLang="ja-JP" sz="1000"/>
                        <a:t>2h</a:t>
                      </a:r>
                      <a:endParaRPr kumimoji="1" lang="ja-JP" altLang="en-US" sz="1000" dirty="0"/>
                    </a:p>
                  </a:txBody>
                  <a:tcPr marL="84406" marR="84406" marT="42203" marB="42203" anchor="ctr"/>
                </a:tc>
                <a:extLst>
                  <a:ext uri="{0D108BD9-81ED-4DB2-BD59-A6C34878D82A}">
                    <a16:rowId xmlns:a16="http://schemas.microsoft.com/office/drawing/2014/main" val="10003"/>
                  </a:ext>
                </a:extLst>
              </a:tr>
              <a:tr h="232117">
                <a:tc vMerge="1">
                  <a:txBody>
                    <a:bodyPr/>
                    <a:lstStyle/>
                    <a:p>
                      <a:pPr algn="ctr"/>
                      <a:endParaRPr kumimoji="1" lang="ja-JP" altLang="en-US" sz="1500" dirty="0"/>
                    </a:p>
                  </a:txBody>
                  <a:tcPr vert="eaVert"/>
                </a:tc>
                <a:tc>
                  <a:txBody>
                    <a:bodyPr/>
                    <a:lstStyle/>
                    <a:p>
                      <a:r>
                        <a:rPr kumimoji="1" lang="ja-JP" altLang="en-US" sz="900" dirty="0"/>
                        <a:t>協議会に関する講義</a:t>
                      </a:r>
                    </a:p>
                  </a:txBody>
                  <a:tcPr marL="84406" marR="84406" marT="42203" marB="42203" anchor="ctr"/>
                </a:tc>
                <a:tc>
                  <a:txBody>
                    <a:bodyPr/>
                    <a:lstStyle/>
                    <a:p>
                      <a:pPr algn="r"/>
                      <a:r>
                        <a:rPr kumimoji="1" lang="en-US" altLang="ja-JP" sz="1000"/>
                        <a:t>2h</a:t>
                      </a:r>
                      <a:endParaRPr kumimoji="1" lang="ja-JP" altLang="en-US" sz="1000" dirty="0"/>
                    </a:p>
                  </a:txBody>
                  <a:tcPr marL="84406" marR="84406" marT="42203" marB="42203" anchor="ctr"/>
                </a:tc>
                <a:extLst>
                  <a:ext uri="{0D108BD9-81ED-4DB2-BD59-A6C34878D82A}">
                    <a16:rowId xmlns:a16="http://schemas.microsoft.com/office/drawing/2014/main" val="10004"/>
                  </a:ext>
                </a:extLst>
              </a:tr>
              <a:tr h="247464">
                <a:tc>
                  <a:txBody>
                    <a:bodyPr/>
                    <a:lstStyle/>
                    <a:p>
                      <a:pPr algn="ctr"/>
                      <a:r>
                        <a:rPr kumimoji="1" lang="ja-JP" altLang="en-US" sz="900" dirty="0"/>
                        <a:t>演習</a:t>
                      </a:r>
                    </a:p>
                  </a:txBody>
                  <a:tcPr marL="84406" marR="84406" marT="42203" marB="42203" anchor="ctr"/>
                </a:tc>
                <a:tc>
                  <a:txBody>
                    <a:bodyPr/>
                    <a:lstStyle/>
                    <a:p>
                      <a:r>
                        <a:rPr kumimoji="1" lang="ja-JP" altLang="en-US" sz="900" dirty="0"/>
                        <a:t>ケアマネジメントに関する演習</a:t>
                      </a:r>
                    </a:p>
                  </a:txBody>
                  <a:tcPr marL="84406" marR="84406" marT="42203" marB="42203" anchor="ctr"/>
                </a:tc>
                <a:tc>
                  <a:txBody>
                    <a:bodyPr/>
                    <a:lstStyle/>
                    <a:p>
                      <a:pPr algn="r"/>
                      <a:r>
                        <a:rPr kumimoji="1" lang="en-US" altLang="ja-JP" sz="1000"/>
                        <a:t>12h</a:t>
                      </a:r>
                      <a:endParaRPr kumimoji="1" lang="ja-JP" altLang="en-US" sz="1000" dirty="0"/>
                    </a:p>
                  </a:txBody>
                  <a:tcPr marL="84406" marR="84406" marT="42203" marB="42203" anchor="ctr"/>
                </a:tc>
                <a:extLst>
                  <a:ext uri="{0D108BD9-81ED-4DB2-BD59-A6C34878D82A}">
                    <a16:rowId xmlns:a16="http://schemas.microsoft.com/office/drawing/2014/main" val="10005"/>
                  </a:ext>
                </a:extLst>
              </a:tr>
              <a:tr h="232117">
                <a:tc>
                  <a:txBody>
                    <a:bodyPr/>
                    <a:lstStyle/>
                    <a:p>
                      <a:pPr algn="ctr"/>
                      <a:endParaRPr kumimoji="1" lang="ja-JP" altLang="en-US" sz="1000" dirty="0"/>
                    </a:p>
                  </a:txBody>
                  <a:tcPr marL="84406" marR="84406" marT="42203" marB="42203" vert="eaVert">
                    <a:solidFill>
                      <a:srgbClr val="92D050"/>
                    </a:solidFill>
                  </a:tcPr>
                </a:tc>
                <a:tc>
                  <a:txBody>
                    <a:bodyPr/>
                    <a:lstStyle/>
                    <a:p>
                      <a:r>
                        <a:rPr kumimoji="1" lang="ja-JP" altLang="en-US" sz="1000" dirty="0">
                          <a:solidFill>
                            <a:schemeClr val="bg1"/>
                          </a:solidFill>
                        </a:rPr>
                        <a:t>合計</a:t>
                      </a:r>
                    </a:p>
                  </a:txBody>
                  <a:tcPr marL="84406" marR="84406" marT="42203" marB="42203" anchor="ctr">
                    <a:solidFill>
                      <a:srgbClr val="92D050"/>
                    </a:solidFill>
                  </a:tcPr>
                </a:tc>
                <a:tc>
                  <a:txBody>
                    <a:bodyPr/>
                    <a:lstStyle/>
                    <a:p>
                      <a:pPr algn="r"/>
                      <a:r>
                        <a:rPr kumimoji="1" lang="en-US" altLang="ja-JP" sz="1000">
                          <a:solidFill>
                            <a:schemeClr val="bg1"/>
                          </a:solidFill>
                        </a:rPr>
                        <a:t>18h</a:t>
                      </a:r>
                      <a:endParaRPr kumimoji="1" lang="ja-JP" altLang="en-US" sz="1000" dirty="0">
                        <a:solidFill>
                          <a:schemeClr val="bg1"/>
                        </a:solidFill>
                      </a:endParaRPr>
                    </a:p>
                  </a:txBody>
                  <a:tcPr marL="84406" marR="84406" marT="42203" marB="42203" anchor="ctr">
                    <a:solidFill>
                      <a:srgbClr val="92D050"/>
                    </a:solidFill>
                  </a:tcPr>
                </a:tc>
                <a:extLst>
                  <a:ext uri="{0D108BD9-81ED-4DB2-BD59-A6C34878D82A}">
                    <a16:rowId xmlns:a16="http://schemas.microsoft.com/office/drawing/2014/main" val="10007"/>
                  </a:ext>
                </a:extLst>
              </a:tr>
            </a:tbl>
          </a:graphicData>
        </a:graphic>
      </p:graphicFrame>
      <p:grpSp>
        <p:nvGrpSpPr>
          <p:cNvPr id="7" name="グループ化 6">
            <a:extLst>
              <a:ext uri="{FF2B5EF4-FFF2-40B4-BE49-F238E27FC236}">
                <a16:creationId xmlns:a16="http://schemas.microsoft.com/office/drawing/2014/main" id="{14D6039F-05D0-1A47-942C-D43B72179361}"/>
              </a:ext>
            </a:extLst>
          </p:cNvPr>
          <p:cNvGrpSpPr/>
          <p:nvPr/>
        </p:nvGrpSpPr>
        <p:grpSpPr>
          <a:xfrm>
            <a:off x="351693" y="620198"/>
            <a:ext cx="8440615" cy="66469"/>
            <a:chOff x="0" y="188640"/>
            <a:chExt cx="9144000" cy="72008"/>
          </a:xfrm>
        </p:grpSpPr>
        <p:cxnSp>
          <p:nvCxnSpPr>
            <p:cNvPr id="18" name="直線コネクタ 17">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5" name="右矢印 14"/>
          <p:cNvSpPr/>
          <p:nvPr/>
        </p:nvSpPr>
        <p:spPr>
          <a:xfrm>
            <a:off x="3980819" y="2204331"/>
            <a:ext cx="287040" cy="1673579"/>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graphicFrame>
        <p:nvGraphicFramePr>
          <p:cNvPr id="17" name="表 16"/>
          <p:cNvGraphicFramePr>
            <a:graphicFrameLocks noGrp="1"/>
          </p:cNvGraphicFramePr>
          <p:nvPr/>
        </p:nvGraphicFramePr>
        <p:xfrm>
          <a:off x="4346264" y="5163288"/>
          <a:ext cx="4308640" cy="1549790"/>
        </p:xfrm>
        <a:graphic>
          <a:graphicData uri="http://schemas.openxmlformats.org/drawingml/2006/table">
            <a:tbl>
              <a:tblPr firstRow="1" bandRow="1">
                <a:tableStyleId>{5940675A-B579-460E-94D1-54222C63F5DA}</a:tableStyleId>
              </a:tblPr>
              <a:tblGrid>
                <a:gridCol w="520178">
                  <a:extLst>
                    <a:ext uri="{9D8B030D-6E8A-4147-A177-3AD203B41FA5}">
                      <a16:colId xmlns:a16="http://schemas.microsoft.com/office/drawing/2014/main" val="20000"/>
                    </a:ext>
                  </a:extLst>
                </a:gridCol>
                <a:gridCol w="3170138">
                  <a:extLst>
                    <a:ext uri="{9D8B030D-6E8A-4147-A177-3AD203B41FA5}">
                      <a16:colId xmlns:a16="http://schemas.microsoft.com/office/drawing/2014/main" val="20001"/>
                    </a:ext>
                  </a:extLst>
                </a:gridCol>
                <a:gridCol w="618324">
                  <a:extLst>
                    <a:ext uri="{9D8B030D-6E8A-4147-A177-3AD203B41FA5}">
                      <a16:colId xmlns:a16="http://schemas.microsoft.com/office/drawing/2014/main" val="20002"/>
                    </a:ext>
                  </a:extLst>
                </a:gridCol>
              </a:tblGrid>
              <a:tr h="232117">
                <a:tc gridSpan="2">
                  <a:txBody>
                    <a:bodyPr/>
                    <a:lstStyle/>
                    <a:p>
                      <a:pPr algn="ctr"/>
                      <a:r>
                        <a:rPr kumimoji="1" lang="ja-JP" altLang="en-US" sz="1000" b="1" dirty="0"/>
                        <a:t>主任相談支援専門員研修</a:t>
                      </a:r>
                    </a:p>
                  </a:txBody>
                  <a:tcPr marL="84406" marR="84406" marT="42203" marB="42203" anchor="ctr">
                    <a:solidFill>
                      <a:schemeClr val="accent2">
                        <a:lumMod val="40000"/>
                        <a:lumOff val="60000"/>
                      </a:schemeClr>
                    </a:solidFill>
                  </a:tcPr>
                </a:tc>
                <a:tc hMerge="1">
                  <a:txBody>
                    <a:bodyPr/>
                    <a:lstStyle/>
                    <a:p>
                      <a:endParaRPr kumimoji="1" lang="ja-JP" altLang="en-US"/>
                    </a:p>
                  </a:txBody>
                  <a:tcPr/>
                </a:tc>
                <a:tc>
                  <a:txBody>
                    <a:bodyPr/>
                    <a:lstStyle/>
                    <a:p>
                      <a:pPr algn="ctr"/>
                      <a:r>
                        <a:rPr kumimoji="1" lang="ja-JP" altLang="en-US" sz="1000" dirty="0"/>
                        <a:t>時間数</a:t>
                      </a:r>
                    </a:p>
                  </a:txBody>
                  <a:tcPr marL="84406" marR="84406" marT="42203" marB="42203" anchor="ctr">
                    <a:solidFill>
                      <a:schemeClr val="accent2">
                        <a:lumMod val="40000"/>
                        <a:lumOff val="60000"/>
                      </a:schemeClr>
                    </a:solidFill>
                  </a:tcPr>
                </a:tc>
                <a:extLst>
                  <a:ext uri="{0D108BD9-81ED-4DB2-BD59-A6C34878D82A}">
                    <a16:rowId xmlns:a16="http://schemas.microsoft.com/office/drawing/2014/main" val="10000"/>
                  </a:ext>
                </a:extLst>
              </a:tr>
              <a:tr h="365760">
                <a:tc rowSpan="2">
                  <a:txBody>
                    <a:bodyPr/>
                    <a:lstStyle/>
                    <a:p>
                      <a:pPr algn="ctr"/>
                      <a:r>
                        <a:rPr kumimoji="1" lang="ja-JP" altLang="en-US" sz="900" dirty="0"/>
                        <a:t>講義</a:t>
                      </a:r>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ＭＳ ゴシック" panose="020B0609070205080204" pitchFamily="49" charset="-128"/>
                          <a:ea typeface="ＭＳ ゴシック" panose="020B0609070205080204" pitchFamily="49" charset="-128"/>
                          <a:cs typeface="+mn-cs"/>
                        </a:rPr>
                        <a:t>障害福祉の動向</a:t>
                      </a:r>
                      <a:r>
                        <a:rPr kumimoji="1" lang="ja-JP" altLang="en-US" sz="900" kern="1200" dirty="0">
                          <a:solidFill>
                            <a:schemeClr val="tx1"/>
                          </a:solidFill>
                          <a:effectLst/>
                          <a:latin typeface="ＭＳ ゴシック" panose="020B0609070205080204" pitchFamily="49" charset="-128"/>
                          <a:ea typeface="ＭＳ ゴシック" panose="020B0609070205080204" pitchFamily="49" charset="-128"/>
                          <a:cs typeface="+mn-cs"/>
                        </a:rPr>
                        <a:t>及び</a:t>
                      </a:r>
                      <a:r>
                        <a:rPr kumimoji="1" lang="ja-JP" altLang="ja-JP" sz="900" kern="1200" dirty="0">
                          <a:solidFill>
                            <a:schemeClr val="tx1"/>
                          </a:solidFill>
                          <a:effectLst/>
                          <a:latin typeface="ＭＳ ゴシック" panose="020B0609070205080204" pitchFamily="49" charset="-128"/>
                          <a:ea typeface="ＭＳ ゴシック" panose="020B0609070205080204" pitchFamily="49" charset="-128"/>
                          <a:cs typeface="+mn-cs"/>
                        </a:rPr>
                        <a:t>主任</a:t>
                      </a:r>
                      <a:r>
                        <a:rPr kumimoji="1" lang="zh-TW" altLang="en-US" sz="900" kern="1200" dirty="0">
                          <a:solidFill>
                            <a:schemeClr val="tx1"/>
                          </a:solidFill>
                          <a:effectLst/>
                          <a:latin typeface="ＭＳ ゴシック" panose="020B0609070205080204" pitchFamily="49" charset="-128"/>
                          <a:ea typeface="ＭＳ ゴシック" panose="020B0609070205080204" pitchFamily="49" charset="-128"/>
                          <a:cs typeface="+mn-cs"/>
                        </a:rPr>
                        <a:t>相談支援専門員</a:t>
                      </a:r>
                      <a:r>
                        <a:rPr kumimoji="1" lang="ja-JP" altLang="ja-JP" sz="900" kern="1200" dirty="0">
                          <a:solidFill>
                            <a:schemeClr val="tx1"/>
                          </a:solidFill>
                          <a:effectLst/>
                          <a:latin typeface="ＭＳ ゴシック" panose="020B0609070205080204" pitchFamily="49" charset="-128"/>
                          <a:ea typeface="ＭＳ ゴシック" panose="020B0609070205080204" pitchFamily="49" charset="-128"/>
                          <a:cs typeface="+mn-cs"/>
                        </a:rPr>
                        <a:t>の役割と視点に関する講義</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r"/>
                      <a:r>
                        <a:rPr kumimoji="1" lang="en-US" altLang="ja-JP" sz="1000"/>
                        <a:t>3.0h</a:t>
                      </a:r>
                      <a:endParaRPr kumimoji="1" lang="ja-JP" altLang="en-US" sz="1000" dirty="0"/>
                    </a:p>
                  </a:txBody>
                  <a:tcPr marL="84406" marR="84406" marT="42203" marB="42203" anchor="ctr"/>
                </a:tc>
                <a:extLst>
                  <a:ext uri="{0D108BD9-81ED-4DB2-BD59-A6C34878D82A}">
                    <a16:rowId xmlns:a16="http://schemas.microsoft.com/office/drawing/2014/main" val="10001"/>
                  </a:ext>
                </a:extLst>
              </a:tr>
              <a:tr h="232117">
                <a:tc vMerge="1">
                  <a:txBody>
                    <a:bodyPr/>
                    <a:lstStyle/>
                    <a:p>
                      <a:endParaRPr kumimoji="1" lang="ja-JP" altLang="en-US" sz="900" dirty="0"/>
                    </a:p>
                  </a:txBody>
                  <a:tcPr/>
                </a:tc>
                <a:tc>
                  <a:txBody>
                    <a:bodyPr/>
                    <a:lstStyle/>
                    <a:p>
                      <a:r>
                        <a:rPr kumimoji="1" lang="ja-JP" altLang="ja-JP" sz="900" kern="1200" dirty="0">
                          <a:solidFill>
                            <a:schemeClr val="tx1"/>
                          </a:solidFill>
                          <a:effectLst/>
                          <a:latin typeface="+mn-lt"/>
                          <a:ea typeface="+mn-ea"/>
                          <a:cs typeface="+mn-cs"/>
                        </a:rPr>
                        <a:t>運営管理に関する講義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a:t>3.0h</a:t>
                      </a:r>
                      <a:endParaRPr kumimoji="1" lang="ja-JP" altLang="en-US" sz="1000" dirty="0"/>
                    </a:p>
                  </a:txBody>
                  <a:tcPr marL="84406" marR="84406" marT="42203" marB="42203" anchor="ctr"/>
                </a:tc>
                <a:extLst>
                  <a:ext uri="{0D108BD9-81ED-4DB2-BD59-A6C34878D82A}">
                    <a16:rowId xmlns:a16="http://schemas.microsoft.com/office/drawing/2014/main" val="10002"/>
                  </a:ext>
                </a:extLst>
              </a:tr>
              <a:tr h="232117">
                <a:tc rowSpan="2">
                  <a:txBody>
                    <a:bodyPr/>
                    <a:lstStyle/>
                    <a:p>
                      <a:pPr marL="0" indent="0" algn="ctr"/>
                      <a:r>
                        <a:rPr kumimoji="1" lang="ja-JP" altLang="en-US" sz="900" dirty="0"/>
                        <a:t>講義及び演習</a:t>
                      </a:r>
                    </a:p>
                  </a:txBody>
                  <a:tcPr marL="42203" marR="42203"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mn-lt"/>
                          <a:ea typeface="+mn-ea"/>
                          <a:cs typeface="+mn-cs"/>
                        </a:rPr>
                        <a:t>相談支援従事者の人材育成に関する講義</a:t>
                      </a:r>
                      <a:r>
                        <a:rPr kumimoji="1" lang="ja-JP" altLang="en-US" sz="900" kern="1200" dirty="0">
                          <a:solidFill>
                            <a:schemeClr val="tx1"/>
                          </a:solidFill>
                          <a:effectLst/>
                          <a:latin typeface="+mn-lt"/>
                          <a:ea typeface="+mn-ea"/>
                          <a:cs typeface="+mn-cs"/>
                        </a:rPr>
                        <a:t>及び</a:t>
                      </a:r>
                      <a:r>
                        <a:rPr kumimoji="1" lang="ja-JP" altLang="ja-JP" sz="900" kern="1200" dirty="0">
                          <a:solidFill>
                            <a:schemeClr val="tx1"/>
                          </a:solidFill>
                          <a:effectLst/>
                          <a:latin typeface="+mn-lt"/>
                          <a:ea typeface="+mn-ea"/>
                          <a:cs typeface="+mn-cs"/>
                        </a:rPr>
                        <a:t>演習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a:t>13.0h</a:t>
                      </a:r>
                      <a:endParaRPr kumimoji="1" lang="ja-JP" altLang="en-US" sz="1000" dirty="0"/>
                    </a:p>
                  </a:txBody>
                  <a:tcPr marL="84406" marR="84406" marT="42203" marB="42203" anchor="ctr"/>
                </a:tc>
                <a:extLst>
                  <a:ext uri="{0D108BD9-81ED-4DB2-BD59-A6C34878D82A}">
                    <a16:rowId xmlns:a16="http://schemas.microsoft.com/office/drawing/2014/main" val="10003"/>
                  </a:ext>
                </a:extLst>
              </a:tr>
              <a:tr h="232117">
                <a:tc vMerge="1">
                  <a:txBody>
                    <a:bodyPr/>
                    <a:lstStyle/>
                    <a:p>
                      <a:pPr algn="ctr"/>
                      <a:endParaRPr kumimoji="1" lang="ja-JP" altLang="en-US" sz="1400" dirty="0"/>
                    </a:p>
                  </a:txBody>
                  <a:tcPr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mn-lt"/>
                          <a:ea typeface="+mn-ea"/>
                          <a:cs typeface="+mn-cs"/>
                        </a:rPr>
                        <a:t>地域援助技術に関する講義</a:t>
                      </a:r>
                      <a:r>
                        <a:rPr kumimoji="1" lang="ja-JP" altLang="en-US" sz="900" kern="1200" dirty="0">
                          <a:solidFill>
                            <a:schemeClr val="tx1"/>
                          </a:solidFill>
                          <a:effectLst/>
                          <a:latin typeface="+mn-lt"/>
                          <a:ea typeface="+mn-ea"/>
                          <a:cs typeface="+mn-cs"/>
                        </a:rPr>
                        <a:t>及び</a:t>
                      </a:r>
                      <a:r>
                        <a:rPr kumimoji="1" lang="ja-JP" altLang="ja-JP" sz="900" kern="1200" dirty="0">
                          <a:solidFill>
                            <a:schemeClr val="tx1"/>
                          </a:solidFill>
                          <a:effectLst/>
                          <a:latin typeface="+mn-lt"/>
                          <a:ea typeface="+mn-ea"/>
                          <a:cs typeface="+mn-cs"/>
                        </a:rPr>
                        <a:t>演習</a:t>
                      </a:r>
                      <a:endParaRPr kumimoji="1" lang="en-US" altLang="ja-JP" sz="900" baseline="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a:t>11.0h</a:t>
                      </a:r>
                      <a:endParaRPr kumimoji="1" lang="ja-JP" altLang="en-US" sz="1000" dirty="0"/>
                    </a:p>
                  </a:txBody>
                  <a:tcPr marL="84406" marR="84406" marT="42203" marB="42203" anchor="ctr"/>
                </a:tc>
                <a:extLst>
                  <a:ext uri="{0D108BD9-81ED-4DB2-BD59-A6C34878D82A}">
                    <a16:rowId xmlns:a16="http://schemas.microsoft.com/office/drawing/2014/main" val="10007"/>
                  </a:ext>
                </a:extLst>
              </a:tr>
              <a:tr h="232117">
                <a:tc>
                  <a:txBody>
                    <a:bodyPr/>
                    <a:lstStyle/>
                    <a:p>
                      <a:pPr algn="ctr"/>
                      <a:endParaRPr kumimoji="1" lang="ja-JP" altLang="en-US" sz="1000" dirty="0"/>
                    </a:p>
                  </a:txBody>
                  <a:tcPr marL="84406" marR="84406" marT="42203" marB="42203" vert="eaVert">
                    <a:lnT w="12700" cap="flat" cmpd="sng" algn="ctr">
                      <a:solidFill>
                        <a:schemeClr val="tx1"/>
                      </a:solidFill>
                      <a:prstDash val="solid"/>
                      <a:round/>
                      <a:headEnd type="none" w="med" len="med"/>
                      <a:tailEnd type="none" w="med" len="med"/>
                    </a:lnT>
                    <a:solidFill>
                      <a:schemeClr val="accent2">
                        <a:lumMod val="40000"/>
                        <a:lumOff val="60000"/>
                      </a:schemeClr>
                    </a:solidFill>
                  </a:tcPr>
                </a:tc>
                <a:tc>
                  <a:txBody>
                    <a:bodyPr/>
                    <a:lstStyle/>
                    <a:p>
                      <a:r>
                        <a:rPr kumimoji="1" lang="ja-JP" altLang="en-US" sz="1000" dirty="0"/>
                        <a:t>合計</a:t>
                      </a:r>
                    </a:p>
                  </a:txBody>
                  <a:tcPr marL="84406" marR="84406" marT="42203" marB="42203" anchor="ctr">
                    <a:solidFill>
                      <a:schemeClr val="accent2">
                        <a:lumMod val="40000"/>
                        <a:lumOff val="60000"/>
                      </a:schemeClr>
                    </a:solidFill>
                  </a:tcPr>
                </a:tc>
                <a:tc>
                  <a:txBody>
                    <a:bodyPr/>
                    <a:lstStyle/>
                    <a:p>
                      <a:pPr algn="r"/>
                      <a:r>
                        <a:rPr kumimoji="1" lang="en-US" altLang="ja-JP" sz="1000"/>
                        <a:t>30.0h</a:t>
                      </a:r>
                      <a:endParaRPr kumimoji="1" lang="ja-JP" altLang="en-US" sz="1000" dirty="0"/>
                    </a:p>
                  </a:txBody>
                  <a:tcPr marL="84406" marR="84406" marT="42203" marB="42203" anchor="ctr">
                    <a:solidFill>
                      <a:schemeClr val="accent2">
                        <a:lumMod val="40000"/>
                        <a:lumOff val="60000"/>
                      </a:schemeClr>
                    </a:solidFill>
                  </a:tcPr>
                </a:tc>
                <a:extLst>
                  <a:ext uri="{0D108BD9-81ED-4DB2-BD59-A6C34878D82A}">
                    <a16:rowId xmlns:a16="http://schemas.microsoft.com/office/drawing/2014/main" val="10011"/>
                  </a:ext>
                </a:extLst>
              </a:tr>
            </a:tbl>
          </a:graphicData>
        </a:graphic>
      </p:graphicFrame>
      <p:sp>
        <p:nvSpPr>
          <p:cNvPr id="20" name="右矢印 19"/>
          <p:cNvSpPr/>
          <p:nvPr/>
        </p:nvSpPr>
        <p:spPr>
          <a:xfrm>
            <a:off x="3980819" y="5274430"/>
            <a:ext cx="287040" cy="1404454"/>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cxnSp>
        <p:nvCxnSpPr>
          <p:cNvPr id="21" name="直線コネクタ 20"/>
          <p:cNvCxnSpPr/>
          <p:nvPr/>
        </p:nvCxnSpPr>
        <p:spPr>
          <a:xfrm>
            <a:off x="430211" y="4970469"/>
            <a:ext cx="8222451" cy="0"/>
          </a:xfrm>
          <a:prstGeom prst="line">
            <a:avLst/>
          </a:prstGeom>
          <a:ln w="25400">
            <a:prstDash val="sysDash"/>
          </a:ln>
        </p:spPr>
        <p:style>
          <a:lnRef idx="1">
            <a:schemeClr val="dk1"/>
          </a:lnRef>
          <a:fillRef idx="0">
            <a:schemeClr val="dk1"/>
          </a:fillRef>
          <a:effectRef idx="0">
            <a:schemeClr val="dk1"/>
          </a:effectRef>
          <a:fontRef idx="minor">
            <a:schemeClr val="tx1"/>
          </a:fontRef>
        </p:style>
      </p:cxnSp>
      <p:sp>
        <p:nvSpPr>
          <p:cNvPr id="22" name="テキスト ボックス 21"/>
          <p:cNvSpPr txBox="1"/>
          <p:nvPr/>
        </p:nvSpPr>
        <p:spPr>
          <a:xfrm>
            <a:off x="430211" y="5672069"/>
            <a:ext cx="3435134"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000"/>
              <a:t>新　設</a:t>
            </a:r>
            <a:endParaRPr lang="ja-JP" altLang="en-US" sz="2000" dirty="0"/>
          </a:p>
        </p:txBody>
      </p:sp>
      <p:sp>
        <p:nvSpPr>
          <p:cNvPr id="9" name="スライド番号プレースホルダー 8"/>
          <p:cNvSpPr>
            <a:spLocks noGrp="1"/>
          </p:cNvSpPr>
          <p:nvPr>
            <p:ph type="sldNum" sz="quarter" idx="12"/>
          </p:nvPr>
        </p:nvSpPr>
        <p:spPr>
          <a:xfrm>
            <a:off x="7019925" y="6480176"/>
            <a:ext cx="2057400" cy="365125"/>
          </a:xfrm>
        </p:spPr>
        <p:txBody>
          <a:bodyPr/>
          <a:lstStyle/>
          <a:p>
            <a:fld id="{2ADEAB0B-3364-414D-832E-F3CDA843F507}" type="slidenum">
              <a:rPr kumimoji="1" lang="ja-JP" altLang="en-US" smtClean="0"/>
              <a:t>41</a:t>
            </a:fld>
            <a:endParaRPr kumimoji="1" lang="ja-JP" altLang="en-US"/>
          </a:p>
        </p:txBody>
      </p:sp>
      <p:sp>
        <p:nvSpPr>
          <p:cNvPr id="23"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extLst>
      <p:ext uri="{BB962C8B-B14F-4D97-AF65-F5344CB8AC3E}">
        <p14:creationId xmlns:p14="http://schemas.microsoft.com/office/powerpoint/2010/main" val="36504893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2000"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●以下の柱立てで、研修ガイドラインに章をひとつ追加予定</a:t>
            </a:r>
          </a:p>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latin typeface="ＤＨＰ特太ゴシック体" panose="020B0500000000000000" pitchFamily="50" charset="-128"/>
                <a:ea typeface="ＤＨＰ特太ゴシック体" panose="020B0500000000000000" pitchFamily="50" charset="-128"/>
              </a:rPr>
              <a:t>１　総論（合理的配慮とは）</a:t>
            </a:r>
          </a:p>
          <a:p>
            <a:pPr marL="15875" lvl="1" indent="0">
              <a:lnSpc>
                <a:spcPts val="6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sz="2400" i="1" dirty="0">
                <a:latin typeface="MS UI Gothic" panose="020B0600070205080204" pitchFamily="50" charset="-128"/>
                <a:ea typeface="MS UI Gothic" panose="020B0600070205080204" pitchFamily="50" charset="-128"/>
              </a:rPr>
              <a:t>→ 自治体等の担当職員にわかりやすいよう解説</a:t>
            </a:r>
          </a:p>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latin typeface="ＤＨＰ特太ゴシック体" panose="020B0500000000000000" pitchFamily="50" charset="-128"/>
                <a:ea typeface="ＤＨＰ特太ゴシック体" panose="020B0500000000000000" pitchFamily="50" charset="-128"/>
              </a:rPr>
              <a:t>２　企画運営上の配慮</a:t>
            </a:r>
          </a:p>
          <a:p>
            <a:pPr marL="15875" lvl="1" indent="0">
              <a:lnSpc>
                <a:spcPts val="6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sz="2400" i="1" dirty="0">
                <a:latin typeface="MS UI Gothic" panose="020B0600070205080204" pitchFamily="50" charset="-128"/>
                <a:ea typeface="MS UI Gothic" panose="020B0600070205080204" pitchFamily="50" charset="-128"/>
              </a:rPr>
              <a:t>→プロセス毎の実施事項や留意点等を記載</a:t>
            </a:r>
          </a:p>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latin typeface="ＤＨＰ特太ゴシック体" panose="020B0500000000000000" pitchFamily="50" charset="-128"/>
                <a:ea typeface="ＤＨＰ特太ゴシック体" panose="020B0500000000000000" pitchFamily="50" charset="-128"/>
              </a:rPr>
              <a:t>３　各科目展開上の配慮</a:t>
            </a:r>
            <a:endParaRPr lang="en-US" altLang="ja-JP" dirty="0">
              <a:latin typeface="ＤＨＰ特太ゴシック体" panose="020B0500000000000000" pitchFamily="50" charset="-128"/>
              <a:ea typeface="ＤＨＰ特太ゴシック体" panose="020B0500000000000000" pitchFamily="50" charset="-128"/>
            </a:endParaRPr>
          </a:p>
          <a:p>
            <a:pPr marL="15875" lvl="1" indent="0">
              <a:lnSpc>
                <a:spcPts val="600"/>
              </a:lnSpc>
              <a:buNone/>
            </a:pPr>
            <a:endParaRPr lang="ja-JP" altLang="en-US" dirty="0">
              <a:latin typeface="ＤＨＰ特太ゴシック体" panose="020B0500000000000000" pitchFamily="50" charset="-128"/>
              <a:ea typeface="ＤＨＰ特太ゴシック体" panose="020B0500000000000000"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sz="2400" i="1" dirty="0">
                <a:latin typeface="MS UI Gothic" panose="020B0600070205080204" pitchFamily="50" charset="-128"/>
                <a:ea typeface="MS UI Gothic" panose="020B0600070205080204" pitchFamily="50" charset="-128"/>
              </a:rPr>
              <a:t>→ 参考例を掲載</a:t>
            </a:r>
          </a:p>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dirty="0">
                <a:latin typeface="ＤＨＰ特太ゴシック体" panose="020B0500000000000000" pitchFamily="50" charset="-128"/>
                <a:ea typeface="ＤＨＰ特太ゴシック体" panose="020B0500000000000000" pitchFamily="50" charset="-128"/>
              </a:rPr>
              <a:t>４　できる限り受講可能とするための方法例</a:t>
            </a:r>
            <a:endParaRPr lang="en-US" altLang="ja-JP" dirty="0">
              <a:latin typeface="ＤＨＰ特太ゴシック体" panose="020B0500000000000000" pitchFamily="50" charset="-128"/>
              <a:ea typeface="ＤＨＰ特太ゴシック体" panose="020B0500000000000000" pitchFamily="50" charset="-128"/>
            </a:endParaRPr>
          </a:p>
          <a:p>
            <a:pPr marL="15875" lvl="1" indent="0">
              <a:lnSpc>
                <a:spcPts val="600"/>
              </a:lnSpc>
              <a:buNone/>
            </a:pPr>
            <a:endParaRPr lang="ja-JP" altLang="en-US" dirty="0">
              <a:latin typeface="ＤＨＰ特太ゴシック体" panose="020B0500000000000000" pitchFamily="50" charset="-128"/>
              <a:ea typeface="ＤＨＰ特太ゴシック体" panose="020B0500000000000000" pitchFamily="50" charset="-128"/>
            </a:endParaRPr>
          </a:p>
          <a:p>
            <a:pPr marL="15875" lvl="1" indent="0">
              <a:lnSpc>
                <a:spcPts val="2100"/>
              </a:lnSpc>
              <a:buNone/>
            </a:pPr>
            <a:r>
              <a:rPr lang="ja-JP" altLang="en-US" dirty="0">
                <a:latin typeface="MS UI Gothic" panose="020B0600070205080204" pitchFamily="50" charset="-128"/>
                <a:ea typeface="MS UI Gothic" panose="020B0600070205080204" pitchFamily="50" charset="-128"/>
              </a:rPr>
              <a:t>　　　</a:t>
            </a:r>
            <a:r>
              <a:rPr lang="ja-JP" altLang="en-US" sz="2400" i="1" dirty="0">
                <a:latin typeface="MS UI Gothic" panose="020B0600070205080204" pitchFamily="50" charset="-128"/>
                <a:ea typeface="MS UI Gothic" panose="020B0600070205080204" pitchFamily="50" charset="-128"/>
              </a:rPr>
              <a:t>→ 参考例を掲載、Ｑ＆Ａの掲載等を今後検討</a:t>
            </a: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chemeClr val="bg1"/>
                </a:solidFill>
                <a:latin typeface="ＤＦ特太ゴシック体" panose="020B0509000000000000" pitchFamily="49" charset="-128"/>
                <a:ea typeface="ＤＦ特太ゴシック体" panose="020B0509000000000000" pitchFamily="49" charset="-128"/>
              </a:rPr>
              <a:t>合理的配慮の実施について①</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42</a:t>
            </a:fld>
            <a:endParaRPr kumimoji="1" lang="ja-JP" altLang="en-US"/>
          </a:p>
        </p:txBody>
      </p:sp>
      <p:sp>
        <p:nvSpPr>
          <p:cNvPr id="6" name="Text Box 15"/>
          <p:cNvSpPr txBox="1">
            <a:spLocks noChangeArrowheads="1"/>
          </p:cNvSpPr>
          <p:nvPr/>
        </p:nvSpPr>
        <p:spPr bwMode="auto">
          <a:xfrm>
            <a:off x="107950" y="6607571"/>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 name="角丸四角形 1"/>
          <p:cNvSpPr/>
          <p:nvPr/>
        </p:nvSpPr>
        <p:spPr>
          <a:xfrm>
            <a:off x="8100392" y="258130"/>
            <a:ext cx="720080" cy="3600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参考</a:t>
            </a:r>
          </a:p>
        </p:txBody>
      </p:sp>
    </p:spTree>
    <p:extLst>
      <p:ext uri="{BB962C8B-B14F-4D97-AF65-F5344CB8AC3E}">
        <p14:creationId xmlns:p14="http://schemas.microsoft.com/office/powerpoint/2010/main" val="41904636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2000">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a:t>
            </a:r>
            <a:r>
              <a:rPr lang="ja-JP" altLang="en-US">
                <a:latin typeface="ＤＨＰ特太ゴシック体" panose="020B0500000000000000" pitchFamily="50" charset="-128"/>
                <a:ea typeface="ＤＨＰ特太ゴシック体" panose="020B0500000000000000" pitchFamily="50" charset="-128"/>
              </a:rPr>
              <a:t>１　総論（合理的配慮とは）</a:t>
            </a:r>
          </a:p>
          <a:p>
            <a:pPr marL="15875" lvl="1" indent="0">
              <a:lnSpc>
                <a:spcPts val="21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a:t>
            </a:r>
            <a:r>
              <a:rPr lang="ja-JP" altLang="en-US">
                <a:latin typeface="ＤＨＰ特太ゴシック体" panose="020B0500000000000000" pitchFamily="50" charset="-128"/>
                <a:ea typeface="ＤＨＰ特太ゴシック体" panose="020B0500000000000000" pitchFamily="50" charset="-128"/>
              </a:rPr>
              <a:t>２　企画運営上の配慮</a:t>
            </a:r>
            <a:endParaRPr lang="ja-JP" altLang="en-US" i="1">
              <a:latin typeface="ＤＨＰ特太ゴシック体" panose="020B0500000000000000" pitchFamily="50" charset="-128"/>
              <a:ea typeface="ＤＨＰ特太ゴシック体" panose="020B0500000000000000" pitchFamily="50" charset="-128"/>
            </a:endParaRPr>
          </a:p>
          <a:p>
            <a:pPr marL="15875" lvl="1" indent="0">
              <a:lnSpc>
                <a:spcPts val="300"/>
              </a:lnSpc>
              <a:buNone/>
            </a:pPr>
            <a:endParaRPr lang="en-US" altLang="ja-JP">
              <a:latin typeface="MS UI Gothic" panose="020B0600070205080204" pitchFamily="50" charset="-128"/>
              <a:ea typeface="MS UI Gothic" panose="020B0600070205080204" pitchFamily="50" charset="-128"/>
            </a:endParaRP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１）企画立案時</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・想定されることがら（よくある事項）について対応を検討</a:t>
            </a:r>
          </a:p>
          <a:p>
            <a:pPr marL="15875" lvl="1" indent="0">
              <a:lnSpc>
                <a:spcPts val="300"/>
              </a:lnSpc>
              <a:buNone/>
            </a:pPr>
            <a:endParaRPr lang="en-US" altLang="ja-JP" sz="2400">
              <a:latin typeface="MS UI Gothic" panose="020B0600070205080204" pitchFamily="50" charset="-128"/>
              <a:ea typeface="MS UI Gothic" panose="020B0600070205080204" pitchFamily="50" charset="-128"/>
            </a:endParaRP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２）申し込み時</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・合理的配慮の申し出を受け付ける。配慮の必要な方への説明</a:t>
            </a:r>
          </a:p>
          <a:p>
            <a:pPr marL="15875" lvl="1" indent="0">
              <a:lnSpc>
                <a:spcPts val="300"/>
              </a:lnSpc>
              <a:buNone/>
            </a:pPr>
            <a:endParaRPr lang="en-US" altLang="ja-JP" sz="2400">
              <a:latin typeface="MS UI Gothic" panose="020B0600070205080204" pitchFamily="50" charset="-128"/>
              <a:ea typeface="MS UI Gothic" panose="020B0600070205080204" pitchFamily="50" charset="-128"/>
            </a:endParaRP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３）受講決定まで</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・申し出のあった本人とのやりとり</a:t>
            </a:r>
          </a:p>
          <a:p>
            <a:pPr marL="15875" lvl="1" indent="0">
              <a:lnSpc>
                <a:spcPts val="300"/>
              </a:lnSpc>
              <a:buNone/>
            </a:pPr>
            <a:endParaRPr lang="en-US" altLang="ja-JP" sz="2400">
              <a:latin typeface="MS UI Gothic" panose="020B0600070205080204" pitchFamily="50" charset="-128"/>
              <a:ea typeface="MS UI Gothic" panose="020B0600070205080204" pitchFamily="50" charset="-128"/>
            </a:endParaRP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４）研修開始日まで</a:t>
            </a:r>
          </a:p>
          <a:p>
            <a:pPr marL="15875" lvl="1" indent="0">
              <a:lnSpc>
                <a:spcPts val="300"/>
              </a:lnSpc>
              <a:buNone/>
            </a:pPr>
            <a:endParaRPr lang="en-US" altLang="ja-JP" sz="2400">
              <a:latin typeface="MS UI Gothic" panose="020B0600070205080204" pitchFamily="50" charset="-128"/>
              <a:ea typeface="MS UI Gothic" panose="020B0600070205080204" pitchFamily="50" charset="-128"/>
            </a:endParaRP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５）研修中</a:t>
            </a:r>
          </a:p>
          <a:p>
            <a:pPr marL="15875" lvl="1" indent="0">
              <a:lnSpc>
                <a:spcPts val="300"/>
              </a:lnSpc>
              <a:buNone/>
            </a:pPr>
            <a:endParaRPr lang="en-US" altLang="ja-JP" sz="2400">
              <a:latin typeface="MS UI Gothic" panose="020B0600070205080204" pitchFamily="50" charset="-128"/>
              <a:ea typeface="MS UI Gothic" panose="020B0600070205080204" pitchFamily="50" charset="-128"/>
            </a:endParaRP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６）フォローアップ</a:t>
            </a: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chemeClr val="bg1"/>
                </a:solidFill>
                <a:latin typeface="ＤＦ特太ゴシック体" panose="020B0509000000000000" pitchFamily="49" charset="-128"/>
                <a:ea typeface="ＤＦ特太ゴシック体" panose="020B0509000000000000" pitchFamily="49" charset="-128"/>
              </a:rPr>
              <a:t>合理的配慮の実施について②</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43</a:t>
            </a:fld>
            <a:endParaRPr kumimoji="1" lang="ja-JP" altLang="en-US"/>
          </a:p>
        </p:txBody>
      </p:sp>
      <p:sp>
        <p:nvSpPr>
          <p:cNvPr id="6" name="Text Box 15"/>
          <p:cNvSpPr txBox="1">
            <a:spLocks noChangeArrowheads="1"/>
          </p:cNvSpPr>
          <p:nvPr/>
        </p:nvSpPr>
        <p:spPr bwMode="auto">
          <a:xfrm>
            <a:off x="107950" y="6607571"/>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8" name="角丸四角形 7"/>
          <p:cNvSpPr/>
          <p:nvPr/>
        </p:nvSpPr>
        <p:spPr>
          <a:xfrm>
            <a:off x="8100392" y="258130"/>
            <a:ext cx="720080" cy="3600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参考</a:t>
            </a:r>
          </a:p>
        </p:txBody>
      </p:sp>
    </p:spTree>
    <p:extLst>
      <p:ext uri="{BB962C8B-B14F-4D97-AF65-F5344CB8AC3E}">
        <p14:creationId xmlns:p14="http://schemas.microsoft.com/office/powerpoint/2010/main" val="38221265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2000">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ＤＨＰ特太ゴシック体" panose="020B0500000000000000" pitchFamily="50" charset="-128"/>
                <a:ea typeface="ＤＨＰ特太ゴシック体" panose="020B0500000000000000" pitchFamily="50" charset="-128"/>
              </a:rPr>
              <a:t>　３　各科目展開上の配慮</a:t>
            </a:r>
            <a:endParaRPr lang="en-US" altLang="ja-JP">
              <a:latin typeface="MS UI Gothic" panose="020B0600070205080204" pitchFamily="50" charset="-128"/>
              <a:ea typeface="MS UI Gothic" panose="020B0600070205080204" pitchFamily="50" charset="-128"/>
            </a:endParaRPr>
          </a:p>
          <a:p>
            <a:pPr marL="15875" lvl="1" indent="0">
              <a:lnSpc>
                <a:spcPts val="3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例 ・講師への事務局等からの配慮依頼：</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資料等の作成上、講義・演習の実施上</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・講義　講師への配慮依頼事項について（文書例）</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・演習　企画検討の場で協議、演習講師への伝達</a:t>
            </a:r>
          </a:p>
          <a:p>
            <a:pPr marL="15875" lvl="1" indent="0">
              <a:lnSpc>
                <a:spcPts val="600"/>
              </a:lnSpc>
              <a:buNone/>
            </a:pPr>
            <a:endParaRPr lang="en-US" altLang="ja-JP" sz="2400">
              <a:latin typeface="MS UI Gothic" panose="020B0600070205080204" pitchFamily="50" charset="-128"/>
              <a:ea typeface="MS UI Gothic" panose="020B0600070205080204" pitchFamily="50" charset="-128"/>
            </a:endParaRP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a:t>
            </a:r>
            <a:r>
              <a:rPr lang="en-US" altLang="ja-JP" sz="2400">
                <a:latin typeface="MS UI Gothic" panose="020B0600070205080204" pitchFamily="50" charset="-128"/>
                <a:ea typeface="MS UI Gothic" panose="020B0600070205080204" pitchFamily="50" charset="-128"/>
              </a:rPr>
              <a:t>※</a:t>
            </a:r>
            <a:r>
              <a:rPr lang="ja-JP" altLang="en-US" sz="2400">
                <a:latin typeface="MS UI Gothic" panose="020B0600070205080204" pitchFamily="50" charset="-128"/>
                <a:ea typeface="MS UI Gothic" panose="020B0600070205080204" pitchFamily="50" charset="-128"/>
              </a:rPr>
              <a:t>学校教育と異なり、各講師個人と配慮希望者が直接やりとりを</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する内容は実務上考えにくいため省略予定。</a:t>
            </a:r>
          </a:p>
          <a:p>
            <a:pPr marL="15875" lvl="1" indent="0">
              <a:lnSpc>
                <a:spcPts val="21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ＤＨＰ特太ゴシック体" panose="020B0500000000000000" pitchFamily="50" charset="-128"/>
                <a:ea typeface="ＤＨＰ特太ゴシック体" panose="020B0500000000000000" pitchFamily="50" charset="-128"/>
              </a:rPr>
              <a:t>　４　できる限り受講可能とするための方法例</a:t>
            </a:r>
          </a:p>
          <a:p>
            <a:pPr marL="15875" lvl="1" indent="0">
              <a:lnSpc>
                <a:spcPts val="300"/>
              </a:lnSpc>
              <a:buNone/>
            </a:pPr>
            <a:endParaRPr lang="en-US" altLang="ja-JP">
              <a:latin typeface="MS UI Gothic" panose="020B0600070205080204" pitchFamily="50" charset="-128"/>
              <a:ea typeface="MS UI Gothic" panose="020B0600070205080204" pitchFamily="50" charset="-128"/>
            </a:endParaRP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例 ・合理的配慮を具体的に検討する方法</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 事例等の紹介</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事例集や団体、</a:t>
            </a:r>
            <a:r>
              <a:rPr lang="en-US" altLang="ja-JP" sz="2400">
                <a:latin typeface="MS UI Gothic" panose="020B0600070205080204" pitchFamily="50" charset="-128"/>
                <a:ea typeface="MS UI Gothic" panose="020B0600070205080204" pitchFamily="50" charset="-128"/>
              </a:rPr>
              <a:t>web</a:t>
            </a:r>
            <a:r>
              <a:rPr lang="ja-JP" altLang="en-US" sz="2400">
                <a:latin typeface="MS UI Gothic" panose="020B0600070205080204" pitchFamily="50" charset="-128"/>
                <a:ea typeface="MS UI Gothic" panose="020B0600070205080204" pitchFamily="50" charset="-128"/>
              </a:rPr>
              <a:t>上で利用可能な</a:t>
            </a:r>
            <a:r>
              <a:rPr lang="en-US" altLang="ja-JP" sz="2400">
                <a:latin typeface="MS UI Gothic" panose="020B0600070205080204" pitchFamily="50" charset="-128"/>
                <a:ea typeface="MS UI Gothic" panose="020B0600070205080204" pitchFamily="50" charset="-128"/>
              </a:rPr>
              <a:t>DB</a:t>
            </a:r>
            <a:r>
              <a:rPr lang="ja-JP" altLang="en-US" sz="2400">
                <a:latin typeface="MS UI Gothic" panose="020B0600070205080204" pitchFamily="50" charset="-128"/>
                <a:ea typeface="MS UI Gothic" panose="020B0600070205080204" pitchFamily="50" charset="-128"/>
              </a:rPr>
              <a:t>等の紹介</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・費用をできるだけ押さえる方法</a:t>
            </a:r>
          </a:p>
          <a:p>
            <a:pPr marL="15875" lvl="1" indent="0">
              <a:lnSpc>
                <a:spcPts val="2100"/>
              </a:lnSpc>
              <a:buNone/>
            </a:pPr>
            <a:r>
              <a:rPr lang="ja-JP" altLang="en-US" sz="2400">
                <a:latin typeface="MS UI Gothic" panose="020B0600070205080204" pitchFamily="50" charset="-128"/>
                <a:ea typeface="MS UI Gothic" panose="020B0600070205080204" pitchFamily="50" charset="-128"/>
              </a:rPr>
              <a:t>　　　　　　　→ 支援機器等の活用</a:t>
            </a: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chemeClr val="bg1"/>
                </a:solidFill>
                <a:latin typeface="ＤＦ特太ゴシック体" panose="020B0509000000000000" pitchFamily="49" charset="-128"/>
                <a:ea typeface="ＤＦ特太ゴシック体" panose="020B0509000000000000" pitchFamily="49" charset="-128"/>
              </a:rPr>
              <a:t>合理的配慮の実施について③</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44</a:t>
            </a:fld>
            <a:endParaRPr kumimoji="1" lang="ja-JP" altLang="en-US"/>
          </a:p>
        </p:txBody>
      </p:sp>
      <p:sp>
        <p:nvSpPr>
          <p:cNvPr id="6" name="Text Box 15"/>
          <p:cNvSpPr txBox="1">
            <a:spLocks noChangeArrowheads="1"/>
          </p:cNvSpPr>
          <p:nvPr/>
        </p:nvSpPr>
        <p:spPr bwMode="auto">
          <a:xfrm>
            <a:off x="107950" y="6607571"/>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8" name="角丸四角形 7"/>
          <p:cNvSpPr/>
          <p:nvPr/>
        </p:nvSpPr>
        <p:spPr>
          <a:xfrm>
            <a:off x="8100392" y="258130"/>
            <a:ext cx="720080" cy="3600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参考</a:t>
            </a:r>
          </a:p>
        </p:txBody>
      </p:sp>
    </p:spTree>
    <p:extLst>
      <p:ext uri="{BB962C8B-B14F-4D97-AF65-F5344CB8AC3E}">
        <p14:creationId xmlns:p14="http://schemas.microsoft.com/office/powerpoint/2010/main" val="972631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467544" y="2852936"/>
            <a:ext cx="8496943" cy="3544560"/>
          </a:xfrm>
          <a:prstGeom prst="rect">
            <a:avLst/>
          </a:prstGeom>
          <a:noFill/>
          <a:ln w="34925">
            <a:solidFill>
              <a:schemeClr val="tx2">
                <a:lumMod val="50000"/>
                <a:lumOff val="50000"/>
              </a:schemeClr>
            </a:solidFill>
          </a:ln>
        </p:spPr>
        <p:txBody>
          <a:bodyPr wrap="square" rtlCol="0">
            <a:spAutoFit/>
          </a:bodyPr>
          <a:lstStyle/>
          <a:p>
            <a:r>
              <a:rPr lang="en-US" altLang="ja-JP" u="sng" dirty="0">
                <a:latin typeface="ＤＦ特太ゴシック体" panose="020B0509000000000000" pitchFamily="49" charset="-128"/>
                <a:ea typeface="ＤＦ特太ゴシック体" panose="020B0509000000000000" pitchFamily="49" charset="-128"/>
              </a:rPr>
              <a:t>【</a:t>
            </a:r>
            <a:r>
              <a:rPr lang="ja-JP" altLang="en-US" u="sng" dirty="0">
                <a:latin typeface="ＤＦ特太ゴシック体" panose="020B0509000000000000" pitchFamily="49" charset="-128"/>
                <a:ea typeface="ＤＦ特太ゴシック体" panose="020B0509000000000000" pitchFamily="49" charset="-128"/>
              </a:rPr>
              <a:t>本研修の受講対象者</a:t>
            </a:r>
            <a:r>
              <a:rPr lang="en-US" altLang="ja-JP" u="sng" dirty="0">
                <a:latin typeface="ＤＦ特太ゴシック体" panose="020B0509000000000000" pitchFamily="49" charset="-128"/>
                <a:ea typeface="ＤＦ特太ゴシック体" panose="020B0509000000000000" pitchFamily="49" charset="-128"/>
              </a:rPr>
              <a:t>(</a:t>
            </a:r>
            <a:r>
              <a:rPr lang="zh-TW" altLang="en-US" u="sng" dirty="0">
                <a:latin typeface="ＤＦ特太ゴシック体" panose="020B0509000000000000" pitchFamily="49" charset="-128"/>
                <a:ea typeface="ＤＦ特太ゴシック体" panose="020B0509000000000000" pitchFamily="49" charset="-128"/>
              </a:rPr>
              <a:t>令和元年度主任相談支援専門員養成</a:t>
            </a:r>
            <a:r>
              <a:rPr lang="ja-JP" altLang="en-US" u="sng" dirty="0">
                <a:latin typeface="ＤＦ特太ゴシック体" panose="020B0509000000000000" pitchFamily="49" charset="-128"/>
                <a:ea typeface="ＤＦ特太ゴシック体" panose="020B0509000000000000" pitchFamily="49" charset="-128"/>
              </a:rPr>
              <a:t>研修実施要綱より</a:t>
            </a:r>
            <a:r>
              <a:rPr lang="en-US" altLang="ja-JP" u="sng" dirty="0">
                <a:latin typeface="ＤＦ特太ゴシック体" panose="020B0509000000000000" pitchFamily="49" charset="-128"/>
                <a:ea typeface="ＤＦ特太ゴシック体" panose="020B0509000000000000" pitchFamily="49" charset="-128"/>
              </a:rPr>
              <a:t>)】</a:t>
            </a:r>
            <a:endParaRPr lang="ja-JP" altLang="en-US" u="sng" dirty="0">
              <a:latin typeface="ＤＦ特太ゴシック体" panose="020B0509000000000000" pitchFamily="49" charset="-128"/>
              <a:ea typeface="ＤＦ特太ゴシック体" panose="020B0509000000000000" pitchFamily="49" charset="-128"/>
            </a:endParaRPr>
          </a:p>
          <a:p>
            <a:r>
              <a:rPr lang="ja-JP" altLang="en-US" b="1" dirty="0">
                <a:latin typeface="ＭＳ ゴシック" panose="020B0609070205080204" pitchFamily="49" charset="-128"/>
                <a:ea typeface="ＭＳ ゴシック" panose="020B0609070205080204" pitchFamily="49" charset="-128"/>
              </a:rPr>
              <a:t>（１）次に掲げる要件を全て満たす者</a:t>
            </a:r>
          </a:p>
          <a:p>
            <a:r>
              <a:rPr lang="ja-JP" altLang="en-US" dirty="0">
                <a:latin typeface="ＭＳ ゴシック" panose="020B0609070205080204" pitchFamily="49" charset="-128"/>
                <a:ea typeface="ＭＳ ゴシック" panose="020B0609070205080204" pitchFamily="49" charset="-128"/>
              </a:rPr>
              <a:t>　① 相談支援従事者現任研修を修了した後、相談支援又は障害児相談支援の業</a:t>
            </a:r>
          </a:p>
          <a:p>
            <a:r>
              <a:rPr lang="ja-JP" altLang="en-US" dirty="0">
                <a:latin typeface="ＭＳ ゴシック" panose="020B0609070205080204" pitchFamily="49" charset="-128"/>
                <a:ea typeface="ＭＳ ゴシック" panose="020B0609070205080204" pitchFamily="49" charset="-128"/>
              </a:rPr>
              <a:t>　　務に３年以上従事したこと。</a:t>
            </a:r>
            <a:r>
              <a:rPr lang="en-US" altLang="ja-JP" dirty="0">
                <a:solidFill>
                  <a:srgbClr val="FF0000"/>
                </a:solidFill>
                <a:latin typeface="ＭＳ ゴシック" panose="020B0609070205080204" pitchFamily="49" charset="-128"/>
                <a:ea typeface="ＭＳ ゴシック" panose="020B0609070205080204" pitchFamily="49" charset="-128"/>
              </a:rPr>
              <a:t>〔</a:t>
            </a:r>
            <a:r>
              <a:rPr lang="ja-JP" altLang="en-US" dirty="0">
                <a:solidFill>
                  <a:srgbClr val="FF0000"/>
                </a:solidFill>
                <a:latin typeface="ＭＳ ゴシック" panose="020B0609070205080204" pitchFamily="49" charset="-128"/>
                <a:ea typeface="ＭＳ ゴシック" panose="020B0609070205080204" pitchFamily="49" charset="-128"/>
              </a:rPr>
              <a:t>主任相談支援専門員配置の実務経験要件を満</a:t>
            </a:r>
          </a:p>
          <a:p>
            <a:r>
              <a:rPr lang="ja-JP" altLang="en-US" dirty="0">
                <a:solidFill>
                  <a:srgbClr val="FF0000"/>
                </a:solidFill>
                <a:latin typeface="ＭＳ ゴシック" panose="020B0609070205080204" pitchFamily="49" charset="-128"/>
                <a:ea typeface="ＭＳ ゴシック" panose="020B0609070205080204" pitchFamily="49" charset="-128"/>
              </a:rPr>
              <a:t>　　たしていること</a:t>
            </a:r>
            <a:r>
              <a:rPr lang="en-US" altLang="ja-JP" dirty="0">
                <a:solidFill>
                  <a:srgbClr val="FF0000"/>
                </a:solidFill>
                <a:latin typeface="ＭＳ ゴシック" panose="020B0609070205080204" pitchFamily="49" charset="-128"/>
                <a:ea typeface="ＭＳ ゴシック" panose="020B0609070205080204" pitchFamily="49" charset="-128"/>
              </a:rPr>
              <a:t>〕</a:t>
            </a:r>
            <a:endParaRPr lang="ja-JP" altLang="en-US" dirty="0">
              <a:solidFill>
                <a:srgbClr val="FF0000"/>
              </a:solidFill>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② 現に基幹相談支援センターに配置されていること又は地域において障害者</a:t>
            </a:r>
          </a:p>
          <a:p>
            <a:r>
              <a:rPr lang="ja-JP" altLang="en-US" dirty="0">
                <a:latin typeface="ＭＳ ゴシック" panose="020B0609070205080204" pitchFamily="49" charset="-128"/>
                <a:ea typeface="ＭＳ ゴシック" panose="020B0609070205080204" pitchFamily="49" charset="-128"/>
              </a:rPr>
              <a:t>　　相談支援に関する指導的役割を担っており、引き続き担うことが予定されて</a:t>
            </a:r>
          </a:p>
          <a:p>
            <a:r>
              <a:rPr lang="ja-JP" altLang="en-US" dirty="0">
                <a:latin typeface="ＭＳ ゴシック" panose="020B0609070205080204" pitchFamily="49" charset="-128"/>
                <a:ea typeface="ＭＳ ゴシック" panose="020B0609070205080204" pitchFamily="49" charset="-128"/>
              </a:rPr>
              <a:t>　　いること。</a:t>
            </a:r>
            <a:r>
              <a:rPr lang="en-US" altLang="ja-JP" dirty="0">
                <a:solidFill>
                  <a:srgbClr val="FF0000"/>
                </a:solidFill>
                <a:latin typeface="ＭＳ ゴシック" panose="020B0609070205080204" pitchFamily="49" charset="-128"/>
                <a:ea typeface="ＭＳ ゴシック" panose="020B0609070205080204" pitchFamily="49" charset="-128"/>
              </a:rPr>
              <a:t>〔</a:t>
            </a:r>
            <a:r>
              <a:rPr lang="ja-JP" altLang="en-US" dirty="0">
                <a:solidFill>
                  <a:srgbClr val="FF0000"/>
                </a:solidFill>
                <a:latin typeface="ＭＳ ゴシック" panose="020B0609070205080204" pitchFamily="49" charset="-128"/>
                <a:ea typeface="ＭＳ ゴシック" panose="020B0609070205080204" pitchFamily="49" charset="-128"/>
              </a:rPr>
              <a:t>地域の中核となる者の養成を優先</a:t>
            </a:r>
            <a:r>
              <a:rPr lang="en-US" altLang="ja-JP" dirty="0">
                <a:solidFill>
                  <a:srgbClr val="FF0000"/>
                </a:solidFill>
                <a:latin typeface="ＭＳ ゴシック" panose="020B0609070205080204" pitchFamily="49" charset="-128"/>
                <a:ea typeface="ＭＳ ゴシック" panose="020B0609070205080204" pitchFamily="49" charset="-128"/>
              </a:rPr>
              <a:t>〕</a:t>
            </a:r>
            <a:endParaRPr lang="ja-JP" altLang="en-US" dirty="0">
              <a:solidFill>
                <a:srgbClr val="FF0000"/>
              </a:solidFill>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③ 今後、都道府県が実施する主任相談支援専門員養成研修の企画立案に参画</a:t>
            </a:r>
          </a:p>
          <a:p>
            <a:r>
              <a:rPr lang="ja-JP" altLang="en-US" dirty="0">
                <a:latin typeface="ＭＳ ゴシック" panose="020B0609070205080204" pitchFamily="49" charset="-128"/>
                <a:ea typeface="ＭＳ ゴシック" panose="020B0609070205080204" pitchFamily="49" charset="-128"/>
              </a:rPr>
              <a:t>　　し、又は講師となる予定であること。</a:t>
            </a:r>
            <a:r>
              <a:rPr lang="en-US" altLang="ja-JP" dirty="0">
                <a:solidFill>
                  <a:srgbClr val="FF0000"/>
                </a:solidFill>
                <a:latin typeface="ＭＳ ゴシック" panose="020B0609070205080204" pitchFamily="49" charset="-128"/>
                <a:ea typeface="ＭＳ ゴシック" panose="020B0609070205080204" pitchFamily="49" charset="-128"/>
              </a:rPr>
              <a:t>〔</a:t>
            </a:r>
            <a:r>
              <a:rPr lang="ja-JP" altLang="en-US" dirty="0">
                <a:solidFill>
                  <a:srgbClr val="FF0000"/>
                </a:solidFill>
                <a:latin typeface="ＭＳ ゴシック" panose="020B0609070205080204" pitchFamily="49" charset="-128"/>
                <a:ea typeface="ＭＳ ゴシック" panose="020B0609070205080204" pitchFamily="49" charset="-128"/>
              </a:rPr>
              <a:t>指導者養成を兼ねる</a:t>
            </a:r>
            <a:r>
              <a:rPr lang="en-US" altLang="ja-JP" dirty="0">
                <a:solidFill>
                  <a:srgbClr val="FF0000"/>
                </a:solidFill>
                <a:latin typeface="ＭＳ ゴシック" panose="020B0609070205080204" pitchFamily="49" charset="-128"/>
                <a:ea typeface="ＭＳ ゴシック" panose="020B0609070205080204" pitchFamily="49" charset="-128"/>
              </a:rPr>
              <a:t>〕</a:t>
            </a:r>
            <a:endParaRPr lang="ja-JP" altLang="en-US" dirty="0">
              <a:solidFill>
                <a:srgbClr val="FF0000"/>
              </a:solidFill>
              <a:latin typeface="ＭＳ ゴシック" panose="020B0609070205080204" pitchFamily="49" charset="-128"/>
              <a:ea typeface="ＭＳ ゴシック" panose="020B0609070205080204" pitchFamily="49" charset="-128"/>
            </a:endParaRPr>
          </a:p>
          <a:p>
            <a:pPr>
              <a:lnSpc>
                <a:spcPts val="1000"/>
              </a:lnSpc>
            </a:pPr>
            <a:endParaRPr lang="ja-JP" altLang="en-US" dirty="0">
              <a:latin typeface="ＭＳ ゴシック" panose="020B0609070205080204" pitchFamily="49" charset="-128"/>
              <a:ea typeface="ＭＳ ゴシック" panose="020B0609070205080204" pitchFamily="49" charset="-128"/>
            </a:endParaRPr>
          </a:p>
          <a:p>
            <a:r>
              <a:rPr lang="ja-JP" altLang="en-US" b="1" dirty="0">
                <a:latin typeface="ＭＳ ゴシック" panose="020B0609070205080204" pitchFamily="49" charset="-128"/>
                <a:ea typeface="ＭＳ ゴシック" panose="020B0609070205080204" pitchFamily="49" charset="-128"/>
              </a:rPr>
              <a:t>（２）都道府県職員であって、今後、都道府県が実施する主任相談支援専門員養</a:t>
            </a:r>
          </a:p>
          <a:p>
            <a:r>
              <a:rPr lang="ja-JP" altLang="en-US" b="1" dirty="0">
                <a:latin typeface="ＭＳ ゴシック" panose="020B0609070205080204" pitchFamily="49" charset="-128"/>
                <a:ea typeface="ＭＳ ゴシック" panose="020B0609070205080204" pitchFamily="49" charset="-128"/>
              </a:rPr>
              <a:t>　　成研修を担当する予定の者</a:t>
            </a:r>
          </a:p>
        </p:txBody>
      </p:sp>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xfrm>
            <a:off x="6902896" y="6481142"/>
            <a:ext cx="2133600" cy="260226"/>
          </a:xfrm>
          <a:noFill/>
        </p:spPr>
        <p:txBody>
          <a:bodyPr/>
          <a:lstStyle/>
          <a:p>
            <a:fld id="{5AACCC3D-4C65-428D-B2DE-0D16657012A2}" type="slidenum">
              <a:rPr lang="en-US" altLang="ja-JP"/>
              <a:pPr/>
              <a:t>5</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ja-JP" altLang="en-US" sz="28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今年度の主任相談支援専門員養成研修について</a:t>
            </a:r>
          </a:p>
        </p:txBody>
      </p:sp>
      <p:sp>
        <p:nvSpPr>
          <p:cNvPr id="19" name="正方形/長方形 18"/>
          <p:cNvSpPr/>
          <p:nvPr/>
        </p:nvSpPr>
        <p:spPr>
          <a:xfrm>
            <a:off x="467543" y="1443745"/>
            <a:ext cx="8496945" cy="473087"/>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solidFill>
                  <a:schemeClr val="bg1"/>
                </a:solidFill>
              </a:rPr>
              <a:t>① 主任相談支援専門員の養成</a:t>
            </a:r>
          </a:p>
        </p:txBody>
      </p:sp>
      <p:sp>
        <p:nvSpPr>
          <p:cNvPr id="20" name="正方形/長方形 19"/>
          <p:cNvSpPr/>
          <p:nvPr/>
        </p:nvSpPr>
        <p:spPr>
          <a:xfrm>
            <a:off x="467544" y="2091817"/>
            <a:ext cx="8496944" cy="473087"/>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solidFill>
                  <a:schemeClr val="bg1"/>
                </a:solidFill>
              </a:rPr>
              <a:t>② 次年度以降都道府県で研修を実施する際の企画・運営に携わる者の養成</a:t>
            </a:r>
          </a:p>
        </p:txBody>
      </p:sp>
      <p:sp>
        <p:nvSpPr>
          <p:cNvPr id="21" name="テキスト ボックス 20"/>
          <p:cNvSpPr txBox="1"/>
          <p:nvPr/>
        </p:nvSpPr>
        <p:spPr>
          <a:xfrm>
            <a:off x="340145" y="778626"/>
            <a:ext cx="7976271" cy="490134"/>
          </a:xfrm>
          <a:prstGeom prst="rect">
            <a:avLst/>
          </a:prstGeom>
          <a:noFill/>
        </p:spPr>
        <p:txBody>
          <a:bodyPr wrap="square" rtlCol="0">
            <a:spAutoFit/>
          </a:bodyPr>
          <a:lstStyle/>
          <a:p>
            <a:r>
              <a:rPr lang="ja-JP" altLang="en-US" sz="2585" b="1">
                <a:latin typeface="ＭＳ ゴシック" panose="020B0609070205080204" pitchFamily="49" charset="-128"/>
                <a:ea typeface="ＭＳ ゴシック" panose="020B0609070205080204" pitchFamily="49" charset="-128"/>
                <a:cs typeface="メイリオ" pitchFamily="50" charset="-128"/>
              </a:rPr>
              <a:t>●ふたつの意図を持って実施。</a:t>
            </a:r>
            <a:endParaRPr lang="ja-JP" altLang="en-US" sz="2585" b="1" dirty="0">
              <a:latin typeface="ＭＳ ゴシック" panose="020B0609070205080204" pitchFamily="49" charset="-128"/>
              <a:ea typeface="ＭＳ ゴシック" panose="020B0609070205080204" pitchFamily="49" charset="-128"/>
              <a:cs typeface="メイリオ" pitchFamily="50" charset="-128"/>
            </a:endParaRPr>
          </a:p>
        </p:txBody>
      </p:sp>
      <p:sp>
        <p:nvSpPr>
          <p:cNvPr id="2" name="テキスト ボックス 1"/>
          <p:cNvSpPr txBox="1"/>
          <p:nvPr/>
        </p:nvSpPr>
        <p:spPr>
          <a:xfrm>
            <a:off x="3059832" y="6453336"/>
            <a:ext cx="5616624" cy="307777"/>
          </a:xfrm>
          <a:prstGeom prst="rect">
            <a:avLst/>
          </a:prstGeom>
          <a:noFill/>
        </p:spPr>
        <p:txBody>
          <a:bodyPr wrap="square" rtlCol="0">
            <a:spAutoFit/>
          </a:bodyPr>
          <a:lstStyle/>
          <a:p>
            <a:pPr algn="r"/>
            <a:r>
              <a:rPr kumimoji="1" lang="en-US" altLang="ja-JP" sz="1400"/>
              <a:t>※</a:t>
            </a:r>
            <a:r>
              <a:rPr lang="ja-JP" altLang="en-US" sz="1400"/>
              <a:t>通知（実施要綱）</a:t>
            </a:r>
            <a:r>
              <a:rPr kumimoji="1" lang="ja-JP" altLang="en-US" sz="1400"/>
              <a:t>に定める対象者とは異なる部分がある。</a:t>
            </a:r>
          </a:p>
        </p:txBody>
      </p:sp>
    </p:spTree>
    <p:extLst>
      <p:ext uri="{BB962C8B-B14F-4D97-AF65-F5344CB8AC3E}">
        <p14:creationId xmlns:p14="http://schemas.microsoft.com/office/powerpoint/2010/main" val="3823214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xfrm>
            <a:off x="6902896" y="6481142"/>
            <a:ext cx="2133600" cy="260226"/>
          </a:xfrm>
          <a:noFill/>
        </p:spPr>
        <p:txBody>
          <a:bodyPr/>
          <a:lstStyle/>
          <a:p>
            <a:fld id="{5AACCC3D-4C65-428D-B2DE-0D16657012A2}" type="slidenum">
              <a:rPr lang="en-US" altLang="ja-JP"/>
              <a:pPr/>
              <a:t>6</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ja-JP" altLang="en-US" sz="28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本研修受講上の留意点（１）</a:t>
            </a:r>
          </a:p>
        </p:txBody>
      </p:sp>
      <p:sp>
        <p:nvSpPr>
          <p:cNvPr id="9" name="テキスト ボックス 8"/>
          <p:cNvSpPr txBox="1"/>
          <p:nvPr/>
        </p:nvSpPr>
        <p:spPr>
          <a:xfrm>
            <a:off x="684037" y="1340768"/>
            <a:ext cx="8208443" cy="1456296"/>
          </a:xfrm>
          <a:prstGeom prst="rect">
            <a:avLst/>
          </a:prstGeom>
          <a:noFill/>
        </p:spPr>
        <p:txBody>
          <a:bodyPr wrap="square" rtlCol="0">
            <a:spAutoFit/>
          </a:bodyPr>
          <a:lstStyle/>
          <a:p>
            <a:r>
              <a:rPr lang="ja-JP" altLang="en-US" sz="2215">
                <a:latin typeface="ＭＳ ゴシック" panose="020B0609070205080204" pitchFamily="49" charset="-128"/>
                <a:ea typeface="ＭＳ ゴシック" panose="020B0609070205080204" pitchFamily="49" charset="-128"/>
                <a:cs typeface="メイリオ" pitchFamily="50" charset="-128"/>
              </a:rPr>
              <a:t>●</a:t>
            </a:r>
            <a:r>
              <a:rPr lang="ja-JP" altLang="en-US" sz="2215" b="1">
                <a:solidFill>
                  <a:srgbClr val="FF0000"/>
                </a:solidFill>
                <a:latin typeface="ＭＳ ゴシック" panose="020B0609070205080204" pitchFamily="49" charset="-128"/>
                <a:ea typeface="ＭＳ ゴシック" panose="020B0609070205080204" pitchFamily="49" charset="-128"/>
                <a:cs typeface="メイリオ" pitchFamily="50" charset="-128"/>
              </a:rPr>
              <a:t>標準カリキュラムに定める各科目は</a:t>
            </a:r>
            <a:r>
              <a:rPr lang="ja-JP" altLang="en-US" sz="2215">
                <a:latin typeface="ＭＳ ゴシック" panose="020B0609070205080204" pitchFamily="49" charset="-128"/>
                <a:ea typeface="ＭＳ ゴシック" panose="020B0609070205080204" pitchFamily="49" charset="-128"/>
                <a:cs typeface="メイリオ" pitchFamily="50" charset="-128"/>
              </a:rPr>
              <a:t>、あくまでも、主任相談</a:t>
            </a:r>
          </a:p>
          <a:p>
            <a:r>
              <a:rPr lang="ja-JP" altLang="en-US" sz="2215">
                <a:latin typeface="ＭＳ ゴシック" panose="020B0609070205080204" pitchFamily="49" charset="-128"/>
                <a:ea typeface="ＭＳ ゴシック" panose="020B0609070205080204" pitchFamily="49" charset="-128"/>
                <a:cs typeface="メイリオ" pitchFamily="50" charset="-128"/>
              </a:rPr>
              <a:t> 支援専門員養成研修の</a:t>
            </a:r>
            <a:r>
              <a:rPr lang="ja-JP" altLang="en-US" sz="2215" b="1">
                <a:solidFill>
                  <a:srgbClr val="FF0000"/>
                </a:solidFill>
                <a:latin typeface="ＭＳ ゴシック" panose="020B0609070205080204" pitchFamily="49" charset="-128"/>
                <a:ea typeface="ＭＳ ゴシック" panose="020B0609070205080204" pitchFamily="49" charset="-128"/>
                <a:cs typeface="メイリオ" pitchFamily="50" charset="-128"/>
              </a:rPr>
              <a:t>受講生の立場で受講</a:t>
            </a:r>
            <a:r>
              <a:rPr lang="ja-JP" altLang="en-US" sz="2215">
                <a:latin typeface="ＭＳ ゴシック" panose="020B0609070205080204" pitchFamily="49" charset="-128"/>
                <a:ea typeface="ＭＳ ゴシック" panose="020B0609070205080204" pitchFamily="49" charset="-128"/>
                <a:cs typeface="メイリオ" pitchFamily="50" charset="-128"/>
              </a:rPr>
              <a:t>。</a:t>
            </a:r>
            <a:r>
              <a:rPr lang="en-US" altLang="ja-JP" sz="1400">
                <a:latin typeface="ＭＳ ゴシック" panose="020B0609070205080204" pitchFamily="49" charset="-128"/>
                <a:ea typeface="ＭＳ ゴシック" panose="020B0609070205080204" pitchFamily="49" charset="-128"/>
                <a:cs typeface="メイリオ" pitchFamily="50" charset="-128"/>
              </a:rPr>
              <a:t>¶</a:t>
            </a:r>
            <a:r>
              <a:rPr lang="ja-JP" altLang="en-US" sz="1400">
                <a:latin typeface="MS UI Gothic" panose="020B0600070205080204" pitchFamily="50" charset="-128"/>
                <a:ea typeface="MS UI Gothic" panose="020B0600070205080204" pitchFamily="50" charset="-128"/>
                <a:cs typeface="メイリオ" pitchFamily="50" charset="-128"/>
              </a:rPr>
              <a:t>企画・立案者の立場ではなく</a:t>
            </a:r>
          </a:p>
          <a:p>
            <a:pPr>
              <a:lnSpc>
                <a:spcPts val="1000"/>
              </a:lnSpc>
            </a:pP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a:latin typeface="ＭＳ ゴシック" panose="020B0609070205080204" pitchFamily="49" charset="-128"/>
                <a:ea typeface="ＭＳ ゴシック" panose="020B0609070205080204" pitchFamily="49" charset="-128"/>
                <a:cs typeface="メイリオ" pitchFamily="50" charset="-128"/>
              </a:rPr>
              <a:t>→ 研修の企画・立案、各科目をどのように都道府県で実施するか等の共有や</a:t>
            </a:r>
          </a:p>
          <a:p>
            <a:r>
              <a:rPr lang="ja-JP" altLang="en-US">
                <a:latin typeface="ＭＳ ゴシック" panose="020B0609070205080204" pitchFamily="49" charset="-128"/>
                <a:ea typeface="ＭＳ ゴシック" panose="020B0609070205080204" pitchFamily="49" charset="-128"/>
                <a:cs typeface="メイリオ" pitchFamily="50" charset="-128"/>
              </a:rPr>
              <a:t>　意見交換は、休憩時間や情報交換会、終了後の時間等でお願いします。</a:t>
            </a:r>
          </a:p>
        </p:txBody>
      </p:sp>
      <p:sp>
        <p:nvSpPr>
          <p:cNvPr id="11" name="正方形/長方形 10"/>
          <p:cNvSpPr/>
          <p:nvPr/>
        </p:nvSpPr>
        <p:spPr>
          <a:xfrm>
            <a:off x="467543" y="764704"/>
            <a:ext cx="8496945" cy="473087"/>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t>① 主任相談支援専門員の養成</a:t>
            </a:r>
          </a:p>
        </p:txBody>
      </p:sp>
      <p:sp>
        <p:nvSpPr>
          <p:cNvPr id="12" name="正方形/長方形 11"/>
          <p:cNvSpPr/>
          <p:nvPr/>
        </p:nvSpPr>
        <p:spPr>
          <a:xfrm>
            <a:off x="467544" y="2996952"/>
            <a:ext cx="8496944" cy="473087"/>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t>② 次年度以降都道府県で研修を実施する際の企画・運営に携わる者の養成</a:t>
            </a:r>
          </a:p>
        </p:txBody>
      </p:sp>
      <p:sp>
        <p:nvSpPr>
          <p:cNvPr id="13" name="テキスト ボックス 12"/>
          <p:cNvSpPr txBox="1"/>
          <p:nvPr/>
        </p:nvSpPr>
        <p:spPr>
          <a:xfrm>
            <a:off x="683568" y="3933056"/>
            <a:ext cx="8208443" cy="1264192"/>
          </a:xfrm>
          <a:prstGeom prst="rect">
            <a:avLst/>
          </a:prstGeom>
          <a:noFill/>
        </p:spPr>
        <p:txBody>
          <a:bodyPr wrap="square" rtlCol="0">
            <a:spAutoFit/>
          </a:bodyPr>
          <a:lstStyle/>
          <a:p>
            <a:r>
              <a:rPr lang="ja-JP" altLang="en-US" sz="2215">
                <a:latin typeface="ＭＳ ゴシック" panose="020B0609070205080204" pitchFamily="49" charset="-128"/>
                <a:ea typeface="ＭＳ ゴシック" panose="020B0609070205080204" pitchFamily="49" charset="-128"/>
                <a:cs typeface="メイリオ" pitchFamily="50" charset="-128"/>
              </a:rPr>
              <a:t>●企画・運営に関する講義・演習は以下のとおり。</a:t>
            </a:r>
          </a:p>
          <a:p>
            <a:r>
              <a:rPr lang="ja-JP" altLang="en-US" b="1">
                <a:latin typeface="ＭＳ ゴシック" panose="020B0609070205080204" pitchFamily="49" charset="-128"/>
                <a:ea typeface="ＭＳ ゴシック" panose="020B0609070205080204" pitchFamily="49" charset="-128"/>
                <a:cs typeface="メイリオ" pitchFamily="50" charset="-128"/>
              </a:rPr>
              <a:t>　</a:t>
            </a:r>
            <a:r>
              <a:rPr lang="ja-JP" altLang="en-US">
                <a:latin typeface="ＭＳ ゴシック" panose="020B0609070205080204" pitchFamily="49" charset="-128"/>
                <a:ea typeface="ＭＳ ゴシック" panose="020B0609070205080204" pitchFamily="49" charset="-128"/>
                <a:cs typeface="メイリオ" pitchFamily="50" charset="-128"/>
              </a:rPr>
              <a:t>・本ガイダンス</a:t>
            </a:r>
          </a:p>
          <a:p>
            <a:r>
              <a:rPr lang="ja-JP" altLang="en-US">
                <a:latin typeface="ＭＳ ゴシック" panose="020B0609070205080204" pitchFamily="49" charset="-128"/>
                <a:ea typeface="ＭＳ ゴシック" panose="020B0609070205080204" pitchFamily="49" charset="-128"/>
                <a:cs typeface="メイリオ" pitchFamily="50" charset="-128"/>
              </a:rPr>
              <a:t>　・都道府県職員向け情報共有及び意見交換</a:t>
            </a:r>
            <a:r>
              <a:rPr lang="en-US" altLang="ja-JP">
                <a:latin typeface="ＭＳ ゴシック" panose="020B0609070205080204" pitchFamily="49" charset="-128"/>
                <a:ea typeface="ＭＳ ゴシック" panose="020B0609070205080204" pitchFamily="49" charset="-128"/>
                <a:cs typeface="メイリオ" pitchFamily="50" charset="-128"/>
              </a:rPr>
              <a:t>(</a:t>
            </a:r>
            <a:r>
              <a:rPr lang="ja-JP" altLang="en-US">
                <a:latin typeface="ＭＳ ゴシック" panose="020B0609070205080204" pitchFamily="49" charset="-128"/>
                <a:ea typeface="ＭＳ ゴシック" panose="020B0609070205080204" pitchFamily="49" charset="-128"/>
                <a:cs typeface="メイリオ" pitchFamily="50" charset="-128"/>
              </a:rPr>
              <a:t>５日目</a:t>
            </a:r>
            <a:r>
              <a:rPr lang="en-US" altLang="ja-JP">
                <a:latin typeface="ＭＳ ゴシック" panose="020B0609070205080204" pitchFamily="49" charset="-128"/>
                <a:ea typeface="ＭＳ ゴシック" panose="020B0609070205080204" pitchFamily="49" charset="-128"/>
                <a:cs typeface="メイリオ" pitchFamily="50" charset="-128"/>
              </a:rPr>
              <a:t>)</a:t>
            </a:r>
            <a:endParaRPr lang="ja-JP" altLang="en-US">
              <a:latin typeface="ＭＳ ゴシック" panose="020B0609070205080204" pitchFamily="49" charset="-128"/>
              <a:ea typeface="ＭＳ ゴシック" panose="020B0609070205080204" pitchFamily="49" charset="-128"/>
              <a:cs typeface="メイリオ" pitchFamily="50" charset="-128"/>
            </a:endParaRPr>
          </a:p>
          <a:p>
            <a:r>
              <a:rPr lang="ja-JP" altLang="en-US">
                <a:latin typeface="ＭＳ ゴシック" panose="020B0609070205080204" pitchFamily="49" charset="-128"/>
                <a:ea typeface="ＭＳ ゴシック" panose="020B0609070205080204" pitchFamily="49" charset="-128"/>
                <a:cs typeface="メイリオ" pitchFamily="50" charset="-128"/>
              </a:rPr>
              <a:t>　・研修のまとめ（シラバスの配布・説明）</a:t>
            </a:r>
          </a:p>
        </p:txBody>
      </p:sp>
      <p:sp>
        <p:nvSpPr>
          <p:cNvPr id="14" name="正方形/長方形 13"/>
          <p:cNvSpPr/>
          <p:nvPr/>
        </p:nvSpPr>
        <p:spPr>
          <a:xfrm>
            <a:off x="467544" y="5275945"/>
            <a:ext cx="2160240" cy="120519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本研修は</a:t>
            </a:r>
          </a:p>
          <a:p>
            <a:pPr algn="ctr"/>
            <a:r>
              <a:rPr kumimoji="1" lang="ja-JP" altLang="en-US"/>
              <a:t>いわゆる</a:t>
            </a:r>
          </a:p>
          <a:p>
            <a:pPr algn="ctr"/>
            <a:r>
              <a:rPr kumimoji="1" lang="ja-JP" altLang="en-US"/>
              <a:t>「伝達研修」</a:t>
            </a:r>
          </a:p>
        </p:txBody>
      </p:sp>
      <p:sp>
        <p:nvSpPr>
          <p:cNvPr id="15" name="テキスト ボックス 14"/>
          <p:cNvSpPr txBox="1"/>
          <p:nvPr/>
        </p:nvSpPr>
        <p:spPr>
          <a:xfrm>
            <a:off x="2771800" y="5229200"/>
            <a:ext cx="6120211" cy="1323439"/>
          </a:xfrm>
          <a:prstGeom prst="rect">
            <a:avLst/>
          </a:prstGeom>
          <a:noFill/>
        </p:spPr>
        <p:txBody>
          <a:bodyPr wrap="square" rtlCol="0">
            <a:spAutoFit/>
          </a:bodyPr>
          <a:lstStyle/>
          <a:p>
            <a:r>
              <a:rPr lang="ja-JP" altLang="en-US" sz="1600">
                <a:latin typeface="MS UI Gothic" panose="020B0600070205080204" pitchFamily="50" charset="-128"/>
                <a:ea typeface="MS UI Gothic" panose="020B0600070205080204" pitchFamily="50" charset="-128"/>
                <a:cs typeface="メイリオ" pitchFamily="50" charset="-128"/>
              </a:rPr>
              <a:t>ただし、主任相談支援専門員養成研修の都道府県での実施にあたっては、初任・現任同様、研修プログラムを</a:t>
            </a:r>
            <a:r>
              <a:rPr lang="ja-JP" altLang="en-US" sz="1600">
                <a:solidFill>
                  <a:srgbClr val="FF0000"/>
                </a:solidFill>
                <a:latin typeface="MS UI Gothic" panose="020B0600070205080204" pitchFamily="50" charset="-128"/>
                <a:ea typeface="MS UI Gothic" panose="020B0600070205080204" pitchFamily="50" charset="-128"/>
                <a:cs typeface="メイリオ" pitchFamily="50" charset="-128"/>
              </a:rPr>
              <a:t>単に再現するだけでなく</a:t>
            </a:r>
            <a:r>
              <a:rPr lang="ja-JP" altLang="en-US" sz="1600">
                <a:latin typeface="MS UI Gothic" panose="020B0600070205080204" pitchFamily="50" charset="-128"/>
                <a:ea typeface="MS UI Gothic" panose="020B0600070205080204" pitchFamily="50" charset="-128"/>
                <a:cs typeface="メイリオ" pitchFamily="50" charset="-128"/>
              </a:rPr>
              <a:t>、各研修実施地域</a:t>
            </a:r>
            <a:r>
              <a:rPr lang="en-US" altLang="ja-JP" sz="1600">
                <a:latin typeface="MS UI Gothic" panose="020B0600070205080204" pitchFamily="50" charset="-128"/>
                <a:ea typeface="MS UI Gothic" panose="020B0600070205080204" pitchFamily="50" charset="-128"/>
                <a:cs typeface="メイリオ" pitchFamily="50" charset="-128"/>
              </a:rPr>
              <a:t>(</a:t>
            </a:r>
            <a:r>
              <a:rPr lang="ja-JP" altLang="en-US" sz="1600">
                <a:latin typeface="MS UI Gothic" panose="020B0600070205080204" pitchFamily="50" charset="-128"/>
                <a:ea typeface="MS UI Gothic" panose="020B0600070205080204" pitchFamily="50" charset="-128"/>
                <a:cs typeface="メイリオ" pitchFamily="50" charset="-128"/>
              </a:rPr>
              <a:t>都道府県</a:t>
            </a:r>
            <a:r>
              <a:rPr lang="en-US" altLang="ja-JP" sz="1600">
                <a:latin typeface="MS UI Gothic" panose="020B0600070205080204" pitchFamily="50" charset="-128"/>
                <a:ea typeface="MS UI Gothic" panose="020B0600070205080204" pitchFamily="50" charset="-128"/>
                <a:cs typeface="メイリオ" pitchFamily="50" charset="-128"/>
              </a:rPr>
              <a:t>)</a:t>
            </a:r>
            <a:r>
              <a:rPr lang="ja-JP" altLang="en-US" sz="1600">
                <a:latin typeface="MS UI Gothic" panose="020B0600070205080204" pitchFamily="50" charset="-128"/>
                <a:ea typeface="MS UI Gothic" panose="020B0600070205080204" pitchFamily="50" charset="-128"/>
                <a:cs typeface="メイリオ" pitchFamily="50" charset="-128"/>
              </a:rPr>
              <a:t>内で、</a:t>
            </a:r>
            <a:r>
              <a:rPr lang="ja-JP" altLang="en-US" sz="1600">
                <a:solidFill>
                  <a:srgbClr val="FF0000"/>
                </a:solidFill>
                <a:latin typeface="MS UI Gothic" panose="020B0600070205080204" pitchFamily="50" charset="-128"/>
                <a:ea typeface="MS UI Gothic" panose="020B0600070205080204" pitchFamily="50" charset="-128"/>
                <a:cs typeface="メイリオ" pitchFamily="50" charset="-128"/>
              </a:rPr>
              <a:t>① 関係する者が研修の意図・構造・内容を咀嚼しながら共有</a:t>
            </a:r>
            <a:r>
              <a:rPr lang="ja-JP" altLang="en-US" sz="1600">
                <a:latin typeface="MS UI Gothic" panose="020B0600070205080204" pitchFamily="50" charset="-128"/>
                <a:ea typeface="MS UI Gothic" panose="020B0600070205080204" pitchFamily="50" charset="-128"/>
                <a:cs typeface="メイリオ" pitchFamily="50" charset="-128"/>
              </a:rPr>
              <a:t>し、</a:t>
            </a:r>
            <a:r>
              <a:rPr lang="ja-JP" altLang="en-US" sz="1600">
                <a:solidFill>
                  <a:srgbClr val="FF0000"/>
                </a:solidFill>
                <a:latin typeface="MS UI Gothic" panose="020B0600070205080204" pitchFamily="50" charset="-128"/>
                <a:ea typeface="MS UI Gothic" panose="020B0600070205080204" pitchFamily="50" charset="-128"/>
                <a:cs typeface="メイリオ" pitchFamily="50" charset="-128"/>
              </a:rPr>
              <a:t>② 人材育成体系の中に本研修を位置づけ</a:t>
            </a:r>
            <a:r>
              <a:rPr lang="ja-JP" altLang="en-US" sz="1600">
                <a:latin typeface="MS UI Gothic" panose="020B0600070205080204" pitchFamily="50" charset="-128"/>
                <a:ea typeface="MS UI Gothic" panose="020B0600070205080204" pitchFamily="50" charset="-128"/>
                <a:cs typeface="メイリオ" pitchFamily="50" charset="-128"/>
              </a:rPr>
              <a:t>た上で、</a:t>
            </a:r>
            <a:r>
              <a:rPr lang="ja-JP" altLang="en-US" sz="1600">
                <a:solidFill>
                  <a:srgbClr val="FF0000"/>
                </a:solidFill>
                <a:latin typeface="MS UI Gothic" panose="020B0600070205080204" pitchFamily="50" charset="-128"/>
                <a:ea typeface="MS UI Gothic" panose="020B0600070205080204" pitchFamily="50" charset="-128"/>
                <a:cs typeface="メイリオ" pitchFamily="50" charset="-128"/>
              </a:rPr>
              <a:t>③ 主任相談支援専門員養成研修の企画・運営を行う</a:t>
            </a:r>
            <a:r>
              <a:rPr lang="ja-JP" altLang="en-US" sz="1600">
                <a:latin typeface="MS UI Gothic" panose="020B0600070205080204" pitchFamily="50" charset="-128"/>
                <a:ea typeface="MS UI Gothic" panose="020B0600070205080204" pitchFamily="50" charset="-128"/>
                <a:cs typeface="メイリオ" pitchFamily="50" charset="-128"/>
              </a:rPr>
              <a:t>ことが重要。</a:t>
            </a:r>
          </a:p>
        </p:txBody>
      </p:sp>
      <p:sp>
        <p:nvSpPr>
          <p:cNvPr id="3" name="右矢印 2"/>
          <p:cNvSpPr/>
          <p:nvPr/>
        </p:nvSpPr>
        <p:spPr>
          <a:xfrm>
            <a:off x="3707904" y="764704"/>
            <a:ext cx="432048" cy="504056"/>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4211961" y="692696"/>
            <a:ext cx="4680050" cy="54509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a:solidFill>
                  <a:schemeClr val="bg1"/>
                </a:solidFill>
                <a:latin typeface="MS UI Gothic" panose="020B0600070205080204" pitchFamily="50" charset="-128"/>
                <a:ea typeface="MS UI Gothic" panose="020B0600070205080204" pitchFamily="50" charset="-128"/>
              </a:rPr>
              <a:t>自らのこれまでの実践を振り返るとともに、</a:t>
            </a:r>
          </a:p>
          <a:p>
            <a:r>
              <a:rPr lang="ja-JP" altLang="en-US" sz="1400" b="1">
                <a:solidFill>
                  <a:schemeClr val="bg1"/>
                </a:solidFill>
                <a:latin typeface="MS UI Gothic" panose="020B0600070205080204" pitchFamily="50" charset="-128"/>
                <a:ea typeface="MS UI Gothic" panose="020B0600070205080204" pitchFamily="50" charset="-128"/>
              </a:rPr>
              <a:t>主任相談支援専門員として求められる知識や技術を習得する</a:t>
            </a:r>
          </a:p>
        </p:txBody>
      </p:sp>
      <p:sp>
        <p:nvSpPr>
          <p:cNvPr id="16" name="右矢印 15"/>
          <p:cNvSpPr/>
          <p:nvPr/>
        </p:nvSpPr>
        <p:spPr>
          <a:xfrm>
            <a:off x="3707904" y="3460399"/>
            <a:ext cx="432048" cy="504056"/>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211961" y="3388391"/>
            <a:ext cx="4680050" cy="54509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a:solidFill>
                  <a:schemeClr val="bg1"/>
                </a:solidFill>
                <a:latin typeface="MS UI Gothic" panose="020B0600070205080204" pitchFamily="50" charset="-128"/>
                <a:ea typeface="MS UI Gothic" panose="020B0600070205080204" pitchFamily="50" charset="-128"/>
              </a:rPr>
              <a:t>次年度以降、都道府県で実施する主任研修を企画立案するための情報を得、その活用法を理解する</a:t>
            </a:r>
          </a:p>
        </p:txBody>
      </p:sp>
    </p:spTree>
    <p:extLst>
      <p:ext uri="{BB962C8B-B14F-4D97-AF65-F5344CB8AC3E}">
        <p14:creationId xmlns:p14="http://schemas.microsoft.com/office/powerpoint/2010/main" val="1945323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
        <p:nvSpPr>
          <p:cNvPr id="28675" name="スライド番号プレースホルダー 1"/>
          <p:cNvSpPr>
            <a:spLocks noGrp="1"/>
          </p:cNvSpPr>
          <p:nvPr>
            <p:ph type="sldNum" sz="quarter" idx="12"/>
          </p:nvPr>
        </p:nvSpPr>
        <p:spPr>
          <a:xfrm>
            <a:off x="6902896" y="6481142"/>
            <a:ext cx="2133600" cy="260226"/>
          </a:xfrm>
          <a:noFill/>
        </p:spPr>
        <p:txBody>
          <a:bodyPr/>
          <a:lstStyle/>
          <a:p>
            <a:fld id="{5AACCC3D-4C65-428D-B2DE-0D16657012A2}" type="slidenum">
              <a:rPr lang="en-US" altLang="ja-JP"/>
              <a:pPr/>
              <a:t>7</a:t>
            </a:fld>
            <a:endParaRPr lang="en-US" altLang="ja-JP" dirty="0"/>
          </a:p>
        </p:txBody>
      </p:sp>
      <p:sp>
        <p:nvSpPr>
          <p:cNvPr id="10" name="正方形/長方形 9"/>
          <p:cNvSpPr/>
          <p:nvPr/>
        </p:nvSpPr>
        <p:spPr>
          <a:xfrm>
            <a:off x="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ja-JP" altLang="en-US" sz="2800" kern="0">
                <a:solidFill>
                  <a:schemeClr val="bg1"/>
                </a:solidFill>
                <a:latin typeface="ＤＦ特太ゴシック体" panose="020B0509000000000000" pitchFamily="49" charset="-128"/>
                <a:ea typeface="ＤＦ特太ゴシック体" panose="020B0509000000000000" pitchFamily="49" charset="-128"/>
                <a:cs typeface="メイリオ" pitchFamily="50" charset="-128"/>
              </a:rPr>
              <a:t>本研修受講上の留意点（２）</a:t>
            </a:r>
          </a:p>
        </p:txBody>
      </p:sp>
      <p:sp>
        <p:nvSpPr>
          <p:cNvPr id="9" name="テキスト ボックス 8"/>
          <p:cNvSpPr txBox="1"/>
          <p:nvPr/>
        </p:nvSpPr>
        <p:spPr>
          <a:xfrm>
            <a:off x="684037" y="1412776"/>
            <a:ext cx="8208443" cy="3579441"/>
          </a:xfrm>
          <a:prstGeom prst="rect">
            <a:avLst/>
          </a:prstGeom>
          <a:noFill/>
        </p:spPr>
        <p:txBody>
          <a:bodyPr wrap="square" rtlCol="0">
            <a:spAutoFit/>
          </a:bodyPr>
          <a:lstStyle/>
          <a:p>
            <a:r>
              <a:rPr lang="ja-JP" altLang="en-US" sz="2215">
                <a:latin typeface="ＭＳ ゴシック" panose="020B0609070205080204" pitchFamily="49" charset="-128"/>
                <a:ea typeface="ＭＳ ゴシック" panose="020B0609070205080204" pitchFamily="49" charset="-128"/>
                <a:cs typeface="メイリオ" pitchFamily="50" charset="-128"/>
              </a:rPr>
              <a:t>●前提</a:t>
            </a:r>
          </a:p>
          <a:p>
            <a:r>
              <a:rPr lang="ja-JP" altLang="en-US">
                <a:latin typeface="ＭＳ ゴシック" panose="020B0609070205080204" pitchFamily="49" charset="-128"/>
                <a:ea typeface="ＭＳ ゴシック" panose="020B0609070205080204" pitchFamily="49" charset="-128"/>
                <a:cs typeface="メイリオ" pitchFamily="50" charset="-128"/>
              </a:rPr>
              <a:t>　・昨年度実施した主任相談支援専門員研修を踏まえ、その</a:t>
            </a:r>
            <a:r>
              <a:rPr lang="ja-JP" altLang="en-US" b="1">
                <a:latin typeface="ＭＳ ゴシック" panose="020B0609070205080204" pitchFamily="49" charset="-128"/>
                <a:ea typeface="ＭＳ ゴシック" panose="020B0609070205080204" pitchFamily="49" charset="-128"/>
                <a:cs typeface="メイリオ" pitchFamily="50" charset="-128"/>
              </a:rPr>
              <a:t>標準カリキュラム</a:t>
            </a:r>
          </a:p>
          <a:p>
            <a:r>
              <a:rPr lang="ja-JP" altLang="en-US" b="1">
                <a:latin typeface="ＭＳ ゴシック" panose="020B0609070205080204" pitchFamily="49" charset="-128"/>
                <a:ea typeface="ＭＳ ゴシック" panose="020B0609070205080204" pitchFamily="49" charset="-128"/>
                <a:cs typeface="メイリオ" pitchFamily="50" charset="-128"/>
              </a:rPr>
              <a:t>　　を含む主任研修事業についての実施要綱を制定</a:t>
            </a:r>
            <a:r>
              <a:rPr lang="ja-JP" altLang="en-US">
                <a:latin typeface="ＭＳ ゴシック" panose="020B0609070205080204" pitchFamily="49" charset="-128"/>
                <a:ea typeface="ＭＳ ゴシック" panose="020B0609070205080204" pitchFamily="49" charset="-128"/>
                <a:cs typeface="メイリオ" pitchFamily="50" charset="-128"/>
              </a:rPr>
              <a:t>。</a:t>
            </a:r>
          </a:p>
          <a:p>
            <a:r>
              <a:rPr lang="ja-JP" altLang="en-US">
                <a:latin typeface="ＭＳ ゴシック" panose="020B0609070205080204" pitchFamily="49" charset="-128"/>
                <a:ea typeface="ＭＳ ゴシック" panose="020B0609070205080204" pitchFamily="49" charset="-128"/>
                <a:cs typeface="メイリオ" pitchFamily="50" charset="-128"/>
              </a:rPr>
              <a:t>　・相談支援専門員養成</a:t>
            </a:r>
            <a:r>
              <a:rPr lang="en-US" altLang="ja-JP">
                <a:latin typeface="ＭＳ ゴシック" panose="020B0609070205080204" pitchFamily="49" charset="-128"/>
                <a:ea typeface="ＭＳ ゴシック" panose="020B0609070205080204" pitchFamily="49" charset="-128"/>
                <a:cs typeface="メイリオ" pitchFamily="50" charset="-128"/>
              </a:rPr>
              <a:t>(</a:t>
            </a:r>
            <a:r>
              <a:rPr lang="ja-JP" altLang="en-US">
                <a:latin typeface="ＭＳ ゴシック" panose="020B0609070205080204" pitchFamily="49" charset="-128"/>
                <a:ea typeface="ＭＳ ゴシック" panose="020B0609070205080204" pitchFamily="49" charset="-128"/>
                <a:cs typeface="メイリオ" pitchFamily="50" charset="-128"/>
              </a:rPr>
              <a:t>初任者研修・現任研修</a:t>
            </a:r>
            <a:r>
              <a:rPr lang="en-US" altLang="ja-JP">
                <a:latin typeface="ＭＳ ゴシック" panose="020B0609070205080204" pitchFamily="49" charset="-128"/>
                <a:ea typeface="ＭＳ ゴシック" panose="020B0609070205080204" pitchFamily="49" charset="-128"/>
                <a:cs typeface="メイリオ" pitchFamily="50" charset="-128"/>
              </a:rPr>
              <a:t>)</a:t>
            </a:r>
            <a:r>
              <a:rPr lang="ja-JP" altLang="en-US">
                <a:latin typeface="ＭＳ ゴシック" panose="020B0609070205080204" pitchFamily="49" charset="-128"/>
                <a:ea typeface="ＭＳ ゴシック" panose="020B0609070205080204" pitchFamily="49" charset="-128"/>
                <a:cs typeface="メイリオ" pitchFamily="50" charset="-128"/>
              </a:rPr>
              <a:t>について、カリキュラムの改</a:t>
            </a:r>
          </a:p>
          <a:p>
            <a:r>
              <a:rPr lang="ja-JP" altLang="en-US">
                <a:latin typeface="ＭＳ ゴシック" panose="020B0609070205080204" pitchFamily="49" charset="-128"/>
                <a:ea typeface="ＭＳ ゴシック" panose="020B0609070205080204" pitchFamily="49" charset="-128"/>
                <a:cs typeface="メイリオ" pitchFamily="50" charset="-128"/>
              </a:rPr>
              <a:t>　　訂および研修受講要件の見直しを行い、告示・実施要綱</a:t>
            </a:r>
            <a:r>
              <a:rPr lang="en-US" altLang="ja-JP">
                <a:latin typeface="ＭＳ ゴシック" panose="020B0609070205080204" pitchFamily="49" charset="-128"/>
                <a:ea typeface="ＭＳ ゴシック" panose="020B0609070205080204" pitchFamily="49" charset="-128"/>
                <a:cs typeface="メイリオ" pitchFamily="50" charset="-128"/>
              </a:rPr>
              <a:t>(</a:t>
            </a:r>
            <a:r>
              <a:rPr lang="ja-JP" altLang="en-US">
                <a:latin typeface="ＭＳ ゴシック" panose="020B0609070205080204" pitchFamily="49" charset="-128"/>
                <a:ea typeface="ＭＳ ゴシック" panose="020B0609070205080204" pitchFamily="49" charset="-128"/>
                <a:cs typeface="メイリオ" pitchFamily="50" charset="-128"/>
              </a:rPr>
              <a:t>標準カリキュラ</a:t>
            </a:r>
          </a:p>
          <a:p>
            <a:r>
              <a:rPr lang="ja-JP" altLang="en-US">
                <a:latin typeface="ＭＳ ゴシック" panose="020B0609070205080204" pitchFamily="49" charset="-128"/>
                <a:ea typeface="ＭＳ ゴシック" panose="020B0609070205080204" pitchFamily="49" charset="-128"/>
                <a:cs typeface="メイリオ" pitchFamily="50" charset="-128"/>
              </a:rPr>
              <a:t>　　ムを含む</a:t>
            </a:r>
            <a:r>
              <a:rPr lang="en-US" altLang="ja-JP">
                <a:latin typeface="ＭＳ ゴシック" panose="020B0609070205080204" pitchFamily="49" charset="-128"/>
                <a:ea typeface="ＭＳ ゴシック" panose="020B0609070205080204" pitchFamily="49" charset="-128"/>
                <a:cs typeface="メイリオ" pitchFamily="50" charset="-128"/>
              </a:rPr>
              <a:t>)</a:t>
            </a:r>
            <a:r>
              <a:rPr lang="ja-JP" altLang="en-US">
                <a:latin typeface="ＭＳ ゴシック" panose="020B0609070205080204" pitchFamily="49" charset="-128"/>
                <a:ea typeface="ＭＳ ゴシック" panose="020B0609070205080204" pitchFamily="49" charset="-128"/>
                <a:cs typeface="メイリオ" pitchFamily="50" charset="-128"/>
              </a:rPr>
              <a:t>を改正。</a:t>
            </a:r>
          </a:p>
          <a:p>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●今年度は</a:t>
            </a:r>
          </a:p>
          <a:p>
            <a:r>
              <a:rPr lang="ja-JP" altLang="en-US" sz="2215" b="1">
                <a:solidFill>
                  <a:srgbClr val="FF0000"/>
                </a:solidFill>
                <a:latin typeface="ＭＳ ゴシック" panose="020B0609070205080204" pitchFamily="49" charset="-128"/>
                <a:ea typeface="ＭＳ ゴシック" panose="020B0609070205080204" pitchFamily="49" charset="-128"/>
                <a:cs typeface="メイリオ" pitchFamily="50" charset="-128"/>
              </a:rPr>
              <a:t>　・告示及び標準カリキュラムに準拠した内容で実施</a:t>
            </a:r>
            <a:r>
              <a:rPr lang="ja-JP" altLang="en-US" sz="2215">
                <a:latin typeface="ＭＳ ゴシック" panose="020B0609070205080204" pitchFamily="49" charset="-128"/>
                <a:ea typeface="ＭＳ ゴシック" panose="020B0609070205080204" pitchFamily="49" charset="-128"/>
                <a:cs typeface="メイリオ" pitchFamily="50" charset="-128"/>
              </a:rPr>
              <a:t>。</a:t>
            </a:r>
          </a:p>
          <a:p>
            <a:r>
              <a:rPr lang="ja-JP" altLang="en-US" sz="2215">
                <a:latin typeface="ＭＳ ゴシック" panose="020B0609070205080204" pitchFamily="49" charset="-128"/>
                <a:ea typeface="ＭＳ ゴシック" panose="020B0609070205080204" pitchFamily="49" charset="-128"/>
                <a:cs typeface="メイリオ" pitchFamily="50" charset="-128"/>
              </a:rPr>
              <a:t>　・昨年度と</a:t>
            </a:r>
            <a:r>
              <a:rPr lang="ja-JP" altLang="en-US" sz="2400">
                <a:solidFill>
                  <a:srgbClr val="FF0000"/>
                </a:solidFill>
                <a:latin typeface="ＭＳ ゴシック" panose="020B0609070205080204" pitchFamily="49" charset="-128"/>
                <a:ea typeface="ＭＳ ゴシック" panose="020B0609070205080204" pitchFamily="49" charset="-128"/>
                <a:cs typeface="メイリオ" pitchFamily="50" charset="-128"/>
              </a:rPr>
              <a:t>研修の構造・科目、各科目の取扱内容に変更</a:t>
            </a:r>
          </a:p>
          <a:p>
            <a:r>
              <a:rPr lang="ja-JP" altLang="en-US" sz="2400">
                <a:solidFill>
                  <a:srgbClr val="FF0000"/>
                </a:solidFill>
                <a:latin typeface="ＭＳ ゴシック" panose="020B0609070205080204" pitchFamily="49" charset="-128"/>
                <a:ea typeface="ＭＳ ゴシック" panose="020B0609070205080204" pitchFamily="49" charset="-128"/>
                <a:cs typeface="メイリオ" pitchFamily="50" charset="-128"/>
              </a:rPr>
              <a:t>　　はない</a:t>
            </a:r>
            <a:r>
              <a:rPr lang="ja-JP" altLang="en-US" sz="2400">
                <a:latin typeface="ＭＳ ゴシック" panose="020B0609070205080204" pitchFamily="49" charset="-128"/>
                <a:ea typeface="ＭＳ ゴシック" panose="020B0609070205080204" pitchFamily="49" charset="-128"/>
                <a:cs typeface="メイリオ" pitchFamily="50" charset="-128"/>
              </a:rPr>
              <a:t>が、</a:t>
            </a:r>
            <a:r>
              <a:rPr lang="ja-JP" altLang="en-US" sz="2400">
                <a:solidFill>
                  <a:srgbClr val="FF0000"/>
                </a:solidFill>
                <a:latin typeface="ＭＳ ゴシック" panose="020B0609070205080204" pitchFamily="49" charset="-128"/>
                <a:ea typeface="ＭＳ ゴシック" panose="020B0609070205080204" pitchFamily="49" charset="-128"/>
                <a:cs typeface="メイリオ" pitchFamily="50" charset="-128"/>
              </a:rPr>
              <a:t>実施上の課題を改善した内容で実施</a:t>
            </a:r>
            <a:r>
              <a:rPr lang="ja-JP" altLang="en-US" sz="2400">
                <a:latin typeface="ＭＳ ゴシック" panose="020B0609070205080204" pitchFamily="49" charset="-128"/>
                <a:ea typeface="ＭＳ ゴシック" panose="020B0609070205080204" pitchFamily="49" charset="-128"/>
                <a:cs typeface="メイリオ" pitchFamily="50" charset="-128"/>
              </a:rPr>
              <a:t>。</a:t>
            </a:r>
            <a:endParaRPr lang="ja-JP" altLang="en-US">
              <a:latin typeface="ＭＳ ゴシック" panose="020B0609070205080204" pitchFamily="49" charset="-128"/>
              <a:ea typeface="ＭＳ ゴシック" panose="020B0609070205080204" pitchFamily="49" charset="-128"/>
              <a:cs typeface="メイリオ" pitchFamily="50" charset="-128"/>
            </a:endParaRPr>
          </a:p>
        </p:txBody>
      </p:sp>
      <p:sp>
        <p:nvSpPr>
          <p:cNvPr id="11" name="正方形/長方形 10"/>
          <p:cNvSpPr/>
          <p:nvPr/>
        </p:nvSpPr>
        <p:spPr>
          <a:xfrm>
            <a:off x="467543" y="836712"/>
            <a:ext cx="8496945" cy="473087"/>
          </a:xfrm>
          <a:prstGeom prst="rect">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t>③ 昨年度実施した主任相談支援専門員養成研修との異同について</a:t>
            </a:r>
          </a:p>
        </p:txBody>
      </p:sp>
    </p:spTree>
    <p:extLst>
      <p:ext uri="{BB962C8B-B14F-4D97-AF65-F5344CB8AC3E}">
        <p14:creationId xmlns:p14="http://schemas.microsoft.com/office/powerpoint/2010/main" val="92444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19250" y="1628774"/>
            <a:ext cx="5832475" cy="2088257"/>
          </a:xfrm>
          <a:prstGeom prst="rect">
            <a:avLst/>
          </a:prstGeom>
          <a:no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000" b="1" dirty="0">
              <a:solidFill>
                <a:schemeClr val="tx1"/>
              </a:solidFill>
              <a:latin typeface="メイリオ" pitchFamily="50" charset="-128"/>
              <a:ea typeface="メイリオ" pitchFamily="50" charset="-128"/>
              <a:cs typeface="メイリオ" pitchFamily="50" charset="-128"/>
            </a:endParaRPr>
          </a:p>
        </p:txBody>
      </p:sp>
      <p:sp>
        <p:nvSpPr>
          <p:cNvPr id="6" name="角丸四角形 5"/>
          <p:cNvSpPr/>
          <p:nvPr/>
        </p:nvSpPr>
        <p:spPr>
          <a:xfrm>
            <a:off x="2268538" y="1268413"/>
            <a:ext cx="5688012" cy="504825"/>
          </a:xfrm>
          <a:prstGeom prst="roundRect">
            <a:avLst/>
          </a:prstGeom>
          <a:solidFill>
            <a:srgbClr val="B7DF53"/>
          </a:solidFill>
          <a:ln w="47625">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a:solidFill>
                  <a:schemeClr val="tx1"/>
                </a:solidFill>
                <a:latin typeface="メイリオ" pitchFamily="50" charset="-128"/>
                <a:ea typeface="メイリオ" pitchFamily="50" charset="-128"/>
                <a:cs typeface="メイリオ" pitchFamily="50" charset="-128"/>
              </a:rPr>
              <a:t>主任相談支援専門員とその養成</a:t>
            </a:r>
            <a:endParaRPr lang="ja-JP" altLang="en-US" b="1" dirty="0">
              <a:solidFill>
                <a:schemeClr val="tx1"/>
              </a:solidFill>
              <a:latin typeface="メイリオ" pitchFamily="50" charset="-128"/>
              <a:ea typeface="メイリオ" pitchFamily="50" charset="-128"/>
              <a:cs typeface="メイリオ" pitchFamily="50" charset="-128"/>
            </a:endParaRPr>
          </a:p>
        </p:txBody>
      </p:sp>
      <p:sp>
        <p:nvSpPr>
          <p:cNvPr id="22531" name="テキスト ボックス 7"/>
          <p:cNvSpPr txBox="1">
            <a:spLocks noChangeArrowheads="1"/>
          </p:cNvSpPr>
          <p:nvPr/>
        </p:nvSpPr>
        <p:spPr bwMode="auto">
          <a:xfrm>
            <a:off x="1692275" y="1988840"/>
            <a:ext cx="6408738" cy="1569660"/>
          </a:xfrm>
          <a:prstGeom prst="rect">
            <a:avLst/>
          </a:prstGeom>
          <a:noFill/>
          <a:ln w="9525">
            <a:noFill/>
            <a:miter lim="800000"/>
            <a:headEnd/>
            <a:tailEnd/>
          </a:ln>
        </p:spPr>
        <p:txBody>
          <a:bodyPr>
            <a:spAutoFit/>
          </a:bodyPr>
          <a:lstStyle/>
          <a:p>
            <a:r>
              <a:rPr lang="ja-JP" altLang="en-US" sz="2400">
                <a:latin typeface="メイリオ" pitchFamily="50" charset="-128"/>
                <a:ea typeface="メイリオ" pitchFamily="50" charset="-128"/>
                <a:cs typeface="メイリオ" pitchFamily="50" charset="-128"/>
              </a:rPr>
              <a:t>① 主任相談支援専門員創設の経緯</a:t>
            </a:r>
          </a:p>
          <a:p>
            <a:r>
              <a:rPr lang="ja-JP" altLang="en-US" sz="2400">
                <a:latin typeface="メイリオ" pitchFamily="50" charset="-128"/>
                <a:ea typeface="メイリオ" pitchFamily="50" charset="-128"/>
                <a:cs typeface="メイリオ" pitchFamily="50" charset="-128"/>
              </a:rPr>
              <a:t>② 主任相談支援専門員とは</a:t>
            </a:r>
          </a:p>
          <a:p>
            <a:r>
              <a:rPr lang="ja-JP" altLang="en-US" sz="2400">
                <a:latin typeface="メイリオ" pitchFamily="50" charset="-128"/>
                <a:ea typeface="メイリオ" pitchFamily="50" charset="-128"/>
                <a:cs typeface="メイリオ" pitchFamily="50" charset="-128"/>
              </a:rPr>
              <a:t>③ 主任相談支援専門員養成研修と</a:t>
            </a:r>
          </a:p>
          <a:p>
            <a:r>
              <a:rPr lang="ja-JP" altLang="en-US" sz="2400">
                <a:latin typeface="メイリオ" pitchFamily="50" charset="-128"/>
                <a:ea typeface="メイリオ" pitchFamily="50" charset="-128"/>
                <a:cs typeface="メイリオ" pitchFamily="50" charset="-128"/>
              </a:rPr>
              <a:t>　 その都道府県等での実施に向けて</a:t>
            </a:r>
          </a:p>
        </p:txBody>
      </p:sp>
      <p:sp>
        <p:nvSpPr>
          <p:cNvPr id="22532" name="スライド番号プレースホルダ 6"/>
          <p:cNvSpPr>
            <a:spLocks noGrp="1"/>
          </p:cNvSpPr>
          <p:nvPr>
            <p:ph type="sldNum" sz="quarter" idx="12"/>
          </p:nvPr>
        </p:nvSpPr>
        <p:spPr>
          <a:xfrm>
            <a:off x="6889750" y="6508919"/>
            <a:ext cx="2133600" cy="476250"/>
          </a:xfrm>
          <a:noFill/>
        </p:spPr>
        <p:txBody>
          <a:bodyPr/>
          <a:lstStyle/>
          <a:p>
            <a:fld id="{FFE6233F-1355-46CE-8248-F0BE544DE8F7}" type="slidenum">
              <a:rPr lang="ja-JP" altLang="en-US"/>
              <a:pPr/>
              <a:t>8</a:t>
            </a:fld>
            <a:endParaRPr lang="ja-JP" altLang="en-US" dirty="0"/>
          </a:p>
        </p:txBody>
      </p:sp>
      <p:sp>
        <p:nvSpPr>
          <p:cNvPr id="9" name="角丸四角形 8"/>
          <p:cNvSpPr/>
          <p:nvPr/>
        </p:nvSpPr>
        <p:spPr>
          <a:xfrm>
            <a:off x="8027988" y="1268413"/>
            <a:ext cx="504825" cy="504825"/>
          </a:xfrm>
          <a:prstGeom prst="roundRect">
            <a:avLst/>
          </a:prstGeom>
          <a:solidFill>
            <a:srgbClr val="B7DF53"/>
          </a:solidFill>
          <a:ln w="47625">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a:solidFill>
                  <a:schemeClr val="tx1"/>
                </a:solidFill>
                <a:latin typeface="メイリオ" pitchFamily="50" charset="-128"/>
                <a:ea typeface="メイリオ" pitchFamily="50" charset="-128"/>
                <a:cs typeface="メイリオ" pitchFamily="50" charset="-128"/>
              </a:rPr>
              <a:t>Ⅱ</a:t>
            </a:r>
            <a:endParaRPr lang="ja-JP" altLang="en-US" b="1" dirty="0">
              <a:solidFill>
                <a:schemeClr val="tx1"/>
              </a:solidFill>
              <a:latin typeface="メイリオ" pitchFamily="50" charset="-128"/>
              <a:ea typeface="メイリオ" pitchFamily="50" charset="-128"/>
              <a:cs typeface="メイリオ" pitchFamily="50" charset="-128"/>
            </a:endParaRPr>
          </a:p>
        </p:txBody>
      </p:sp>
      <p:sp>
        <p:nvSpPr>
          <p:cNvPr id="22534" name="Text Box 15"/>
          <p:cNvSpPr txBox="1">
            <a:spLocks noChangeArrowheads="1"/>
          </p:cNvSpPr>
          <p:nvPr/>
        </p:nvSpPr>
        <p:spPr bwMode="auto">
          <a:xfrm>
            <a:off x="107950" y="6524625"/>
            <a:ext cx="3600450" cy="277813"/>
          </a:xfrm>
          <a:prstGeom prst="rect">
            <a:avLst/>
          </a:prstGeom>
          <a:noFill/>
          <a:ln w="9525">
            <a:noFill/>
            <a:miter lim="800000"/>
            <a:headEnd/>
            <a:tailEnd/>
          </a:ln>
        </p:spPr>
        <p:txBody>
          <a:bodyPr>
            <a:spAutoFit/>
          </a:bodyPr>
          <a:lstStyle/>
          <a:p>
            <a:r>
              <a:rPr lang="ja-JP" altLang="en-US" sz="1200" i="1">
                <a:latin typeface="ＭＳ Ｐ明朝" pitchFamily="18" charset="-128"/>
                <a:ea typeface="ＭＳ Ｐ明朝" pitchFamily="18" charset="-128"/>
              </a:rPr>
              <a:t>令和元年度主任相談支援専門員養成研修</a:t>
            </a:r>
            <a:endParaRPr lang="en-US" altLang="ja-JP" sz="1200" i="1">
              <a:latin typeface="ＭＳ Ｐ明朝" pitchFamily="18" charset="-128"/>
              <a:ea typeface="ＭＳ Ｐ明朝" pitchFamily="18"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a:t>Ⅱ</a:t>
            </a:r>
            <a:r>
              <a:rPr lang="ja-JP" altLang="en-US" sz="3323"/>
              <a:t>－１　</a:t>
            </a:r>
            <a:r>
              <a:rPr lang="ja-JP" altLang="en-US" sz="3600">
                <a:latin typeface="メイリオ" pitchFamily="50" charset="-128"/>
                <a:ea typeface="メイリオ" pitchFamily="50" charset="-128"/>
                <a:cs typeface="メイリオ" pitchFamily="50" charset="-128"/>
              </a:rPr>
              <a:t>主任相談支援専門員創設の経緯</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9</a:t>
            </a:fld>
            <a:endParaRPr kumimoji="1" lang="ja-JP" altLang="en-US"/>
          </a:p>
        </p:txBody>
      </p:sp>
    </p:spTree>
    <p:extLst>
      <p:ext uri="{BB962C8B-B14F-4D97-AF65-F5344CB8AC3E}">
        <p14:creationId xmlns:p14="http://schemas.microsoft.com/office/powerpoint/2010/main" val="778771784"/>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10885</TotalTime>
  <Words>11972</Words>
  <Application>Microsoft Office PowerPoint</Application>
  <PresentationFormat>画面に合わせる (4:3)</PresentationFormat>
  <Paragraphs>1107</Paragraphs>
  <Slides>44</Slides>
  <Notes>17</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44</vt:i4>
      </vt:variant>
    </vt:vector>
  </HeadingPairs>
  <TitlesOfParts>
    <vt:vector size="56" baseType="lpstr">
      <vt:lpstr>ＤＦ特太ゴシック体</vt:lpstr>
      <vt:lpstr>ＤＨＰ特太ゴシック体</vt:lpstr>
      <vt:lpstr>HG創英角ｺﾞｼｯｸUB</vt:lpstr>
      <vt:lpstr>ＭＳ Ｐゴシック</vt:lpstr>
      <vt:lpstr>ＭＳ Ｐ明朝</vt:lpstr>
      <vt:lpstr>MS UI Gothic</vt:lpstr>
      <vt:lpstr>ＭＳ ゴシック</vt:lpstr>
      <vt:lpstr>ＭＳ 明朝</vt:lpstr>
      <vt:lpstr>メイリオ</vt:lpstr>
      <vt:lpstr>Arial</vt:lpstr>
      <vt:lpstr>Calibri</vt:lpstr>
      <vt:lpstr>標準デザイン</vt:lpstr>
      <vt:lpstr>研修ガイダンス （重要事項の説明）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Ⅱ－１　主任相談支援専門員創設の経緯</vt:lpstr>
      <vt:lpstr>PowerPoint プレゼンテーション</vt:lpstr>
      <vt:lpstr>PowerPoint プレゼンテーション</vt:lpstr>
      <vt:lpstr>Ⅱ－２　主任相談支援専門員とは </vt:lpstr>
      <vt:lpstr>相談支援専門員の研修制度の見直しについて</vt:lpstr>
      <vt:lpstr>主任相談支援専門員および主任相談支援専門員養成研修の位置付け</vt:lpstr>
      <vt:lpstr>PowerPoint プレゼンテーション</vt:lpstr>
      <vt:lpstr>Ⅱ－３　主任相談支援専門員養成研修と 　 その都道府県等での実施に向けて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Ⅲ－１　検討の経緯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Ⅲ－２　告示および実施要綱</vt:lpstr>
      <vt:lpstr>相談支援専門員の研修制度の見直しについて</vt:lpstr>
      <vt:lpstr>PowerPoint プレゼンテーション</vt:lpstr>
      <vt:lpstr>相談支援専門員研修の告示別表</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fjk</dc:creator>
  <cp:lastModifiedBy>若山浩彦</cp:lastModifiedBy>
  <cp:revision>211</cp:revision>
  <cp:lastPrinted>2019-12-05T10:56:45Z</cp:lastPrinted>
  <dcterms:created xsi:type="dcterms:W3CDTF">2006-03-03T14:21:43Z</dcterms:created>
  <dcterms:modified xsi:type="dcterms:W3CDTF">2019-12-05T10:57:31Z</dcterms:modified>
</cp:coreProperties>
</file>