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1" r:id="rId1"/>
    <p:sldMasterId id="2147483747" r:id="rId2"/>
    <p:sldMasterId id="2147483759" r:id="rId3"/>
    <p:sldMasterId id="2147483771" r:id="rId4"/>
    <p:sldMasterId id="2147483784" r:id="rId5"/>
    <p:sldMasterId id="2147483796" r:id="rId6"/>
  </p:sldMasterIdLst>
  <p:notesMasterIdLst>
    <p:notesMasterId r:id="rId136"/>
  </p:notesMasterIdLst>
  <p:handoutMasterIdLst>
    <p:handoutMasterId r:id="rId137"/>
  </p:handoutMasterIdLst>
  <p:sldIdLst>
    <p:sldId id="374" r:id="rId7"/>
    <p:sldId id="375" r:id="rId8"/>
    <p:sldId id="376" r:id="rId9"/>
    <p:sldId id="377" r:id="rId10"/>
    <p:sldId id="378" r:id="rId11"/>
    <p:sldId id="257" r:id="rId12"/>
    <p:sldId id="276" r:id="rId13"/>
    <p:sldId id="281" r:id="rId14"/>
    <p:sldId id="282" r:id="rId15"/>
    <p:sldId id="373" r:id="rId16"/>
    <p:sldId id="295" r:id="rId17"/>
    <p:sldId id="332" r:id="rId18"/>
    <p:sldId id="278" r:id="rId19"/>
    <p:sldId id="367" r:id="rId20"/>
    <p:sldId id="364" r:id="rId21"/>
    <p:sldId id="305" r:id="rId22"/>
    <p:sldId id="368" r:id="rId23"/>
    <p:sldId id="365" r:id="rId24"/>
    <p:sldId id="366" r:id="rId25"/>
    <p:sldId id="331" r:id="rId26"/>
    <p:sldId id="296" r:id="rId27"/>
    <p:sldId id="363" r:id="rId28"/>
    <p:sldId id="371" r:id="rId29"/>
    <p:sldId id="370" r:id="rId30"/>
    <p:sldId id="277" r:id="rId31"/>
    <p:sldId id="333" r:id="rId32"/>
    <p:sldId id="395"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485" r:id="rId48"/>
    <p:sldId id="393" r:id="rId49"/>
    <p:sldId id="394" r:id="rId50"/>
    <p:sldId id="444" r:id="rId51"/>
    <p:sldId id="396" r:id="rId52"/>
    <p:sldId id="397" r:id="rId53"/>
    <p:sldId id="398" r:id="rId54"/>
    <p:sldId id="39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413" r:id="rId69"/>
    <p:sldId id="414" r:id="rId70"/>
    <p:sldId id="415" r:id="rId71"/>
    <p:sldId id="416" r:id="rId72"/>
    <p:sldId id="417" r:id="rId73"/>
    <p:sldId id="418" r:id="rId74"/>
    <p:sldId id="419" r:id="rId75"/>
    <p:sldId id="420" r:id="rId76"/>
    <p:sldId id="464" r:id="rId77"/>
    <p:sldId id="455" r:id="rId78"/>
    <p:sldId id="456" r:id="rId79"/>
    <p:sldId id="457" r:id="rId80"/>
    <p:sldId id="458" r:id="rId81"/>
    <p:sldId id="459" r:id="rId82"/>
    <p:sldId id="460" r:id="rId83"/>
    <p:sldId id="461" r:id="rId84"/>
    <p:sldId id="462" r:id="rId85"/>
    <p:sldId id="463" r:id="rId86"/>
    <p:sldId id="480" r:id="rId87"/>
    <p:sldId id="465" r:id="rId88"/>
    <p:sldId id="466" r:id="rId89"/>
    <p:sldId id="467" r:id="rId90"/>
    <p:sldId id="468" r:id="rId91"/>
    <p:sldId id="469" r:id="rId92"/>
    <p:sldId id="470" r:id="rId93"/>
    <p:sldId id="471" r:id="rId94"/>
    <p:sldId id="472" r:id="rId95"/>
    <p:sldId id="473" r:id="rId96"/>
    <p:sldId id="474" r:id="rId97"/>
    <p:sldId id="475" r:id="rId98"/>
    <p:sldId id="476" r:id="rId99"/>
    <p:sldId id="477" r:id="rId100"/>
    <p:sldId id="478" r:id="rId101"/>
    <p:sldId id="479" r:id="rId102"/>
    <p:sldId id="483" r:id="rId103"/>
    <p:sldId id="484" r:id="rId104"/>
    <p:sldId id="486" r:id="rId105"/>
    <p:sldId id="492" r:id="rId106"/>
    <p:sldId id="454" r:id="rId107"/>
    <p:sldId id="490" r:id="rId108"/>
    <p:sldId id="421" r:id="rId109"/>
    <p:sldId id="422" r:id="rId110"/>
    <p:sldId id="423" r:id="rId111"/>
    <p:sldId id="424" r:id="rId112"/>
    <p:sldId id="425" r:id="rId113"/>
    <p:sldId id="426" r:id="rId114"/>
    <p:sldId id="427" r:id="rId115"/>
    <p:sldId id="428" r:id="rId116"/>
    <p:sldId id="488" r:id="rId117"/>
    <p:sldId id="429" r:id="rId118"/>
    <p:sldId id="430" r:id="rId119"/>
    <p:sldId id="431" r:id="rId120"/>
    <p:sldId id="432" r:id="rId121"/>
    <p:sldId id="433" r:id="rId122"/>
    <p:sldId id="434" r:id="rId123"/>
    <p:sldId id="435" r:id="rId124"/>
    <p:sldId id="489" r:id="rId125"/>
    <p:sldId id="436" r:id="rId126"/>
    <p:sldId id="437" r:id="rId127"/>
    <p:sldId id="438" r:id="rId128"/>
    <p:sldId id="491" r:id="rId129"/>
    <p:sldId id="439" r:id="rId130"/>
    <p:sldId id="440" r:id="rId131"/>
    <p:sldId id="441" r:id="rId132"/>
    <p:sldId id="442" r:id="rId133"/>
    <p:sldId id="443" r:id="rId134"/>
    <p:sldId id="481" r:id="rId135"/>
  </p:sldIdLst>
  <p:sldSz cx="9144000" cy="6858000" type="screen4x3"/>
  <p:notesSz cx="6400800" cy="86868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736" userDrawn="1">
          <p15:clr>
            <a:srgbClr val="A4A3A4"/>
          </p15:clr>
        </p15:guide>
        <p15:guide id="2" pos="20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DCF1"/>
    <a:srgbClr val="FBE2D1"/>
    <a:srgbClr val="F9D6BF"/>
    <a:srgbClr val="C2DAF0"/>
    <a:srgbClr val="C8DDF0"/>
    <a:srgbClr val="B3D0EB"/>
    <a:srgbClr val="5B9BD5"/>
    <a:srgbClr val="FFFFCC"/>
    <a:srgbClr val="FF00FF"/>
    <a:srgbClr val="8DD7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03" autoAdjust="0"/>
    <p:restoredTop sz="94931" autoAdjust="0"/>
  </p:normalViewPr>
  <p:slideViewPr>
    <p:cSldViewPr snapToGrid="0">
      <p:cViewPr varScale="1">
        <p:scale>
          <a:sx n="68" d="100"/>
          <a:sy n="68" d="100"/>
        </p:scale>
        <p:origin x="1602" y="60"/>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9" d="100"/>
          <a:sy n="79" d="100"/>
        </p:scale>
        <p:origin x="-3948" y="-78"/>
      </p:cViewPr>
      <p:guideLst>
        <p:guide orient="horz" pos="2736"/>
        <p:guide pos="201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presProps" Target="presProp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slide" Target="slides/slide102.xml"/><Relationship Id="rId116" Type="http://schemas.openxmlformats.org/officeDocument/2006/relationships/slide" Target="slides/slide110.xml"/><Relationship Id="rId124" Type="http://schemas.openxmlformats.org/officeDocument/2006/relationships/slide" Target="slides/slide118.xml"/><Relationship Id="rId129" Type="http://schemas.openxmlformats.org/officeDocument/2006/relationships/slide" Target="slides/slide123.xml"/><Relationship Id="rId13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notesMaster" Target="notesMasters/notesMaster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6929B-4DE8-4C8D-AD28-352FF5496FC7}" type="doc">
      <dgm:prSet loTypeId="urn:microsoft.com/office/officeart/2005/8/layout/cycle6" loCatId="relationship" qsTypeId="urn:microsoft.com/office/officeart/2005/8/quickstyle/simple1" qsCatId="simple" csTypeId="urn:microsoft.com/office/officeart/2005/8/colors/colorful4" csCatId="colorful" phldr="1"/>
      <dgm:spPr/>
      <dgm:t>
        <a:bodyPr/>
        <a:lstStyle/>
        <a:p>
          <a:endParaRPr kumimoji="1" lang="ja-JP" altLang="en-US"/>
        </a:p>
      </dgm:t>
    </dgm:pt>
    <dgm:pt modelId="{50C572E2-F6F2-4CBC-8A47-F0F1DFC98745}">
      <dgm:prSet phldrT="[テキスト]" custT="1"/>
      <dgm:spPr/>
      <dgm:t>
        <a:bodyPr/>
        <a:lstStyle/>
        <a:p>
          <a:r>
            <a:rPr kumimoji="1" lang="ja-JP" altLang="en-US" sz="1800" b="1" dirty="0">
              <a:solidFill>
                <a:schemeClr val="tx1"/>
              </a:solidFill>
            </a:rPr>
            <a:t>利用者の</a:t>
          </a:r>
          <a:endParaRPr kumimoji="1" lang="en-US" altLang="ja-JP" sz="1800" b="1" dirty="0">
            <a:solidFill>
              <a:schemeClr val="tx1"/>
            </a:solidFill>
          </a:endParaRPr>
        </a:p>
        <a:p>
          <a:r>
            <a:rPr kumimoji="1" lang="ja-JP" altLang="en-US" sz="1800" b="1" dirty="0">
              <a:solidFill>
                <a:schemeClr val="tx1"/>
              </a:solidFill>
            </a:rPr>
            <a:t>安全確保と</a:t>
          </a:r>
          <a:endParaRPr kumimoji="1" lang="en-US" altLang="ja-JP" sz="1800" b="1" dirty="0">
            <a:solidFill>
              <a:schemeClr val="tx1"/>
            </a:solidFill>
          </a:endParaRPr>
        </a:p>
        <a:p>
          <a:r>
            <a:rPr kumimoji="1" lang="ja-JP" altLang="en-US" sz="1800" b="1" dirty="0">
              <a:solidFill>
                <a:schemeClr val="tx1"/>
              </a:solidFill>
            </a:rPr>
            <a:t>利益の保護</a:t>
          </a:r>
        </a:p>
      </dgm:t>
    </dgm:pt>
    <dgm:pt modelId="{386D3C00-ADBD-44E3-95BF-B6D49F4F5B43}" type="parTrans" cxnId="{96572834-0170-4C63-9AA0-852DA7B90FF4}">
      <dgm:prSet/>
      <dgm:spPr/>
      <dgm:t>
        <a:bodyPr/>
        <a:lstStyle/>
        <a:p>
          <a:endParaRPr kumimoji="1" lang="ja-JP" altLang="en-US"/>
        </a:p>
      </dgm:t>
    </dgm:pt>
    <dgm:pt modelId="{328C2230-9BCE-448F-B27D-1A2CC21D2DEB}" type="sibTrans" cxnId="{96572834-0170-4C63-9AA0-852DA7B90FF4}">
      <dgm:prSet/>
      <dgm:spPr>
        <a:ln w="50800">
          <a:solidFill>
            <a:srgbClr val="FFC000"/>
          </a:solidFill>
        </a:ln>
      </dgm:spPr>
      <dgm:t>
        <a:bodyPr/>
        <a:lstStyle/>
        <a:p>
          <a:endParaRPr kumimoji="1" lang="ja-JP" altLang="en-US"/>
        </a:p>
      </dgm:t>
    </dgm:pt>
    <dgm:pt modelId="{97E1062B-55A1-44D9-938B-391DD9282229}">
      <dgm:prSet phldrT="[テキスト]"/>
      <dgm:spPr/>
      <dgm:t>
        <a:bodyPr/>
        <a:lstStyle/>
        <a:p>
          <a:r>
            <a:rPr kumimoji="1" lang="ja-JP" altLang="en-US" b="1" dirty="0">
              <a:solidFill>
                <a:schemeClr val="tx1"/>
              </a:solidFill>
            </a:rPr>
            <a:t>サービスの質を</a:t>
          </a:r>
          <a:endParaRPr kumimoji="1" lang="en-US" altLang="ja-JP" b="1" dirty="0">
            <a:solidFill>
              <a:schemeClr val="tx1"/>
            </a:solidFill>
          </a:endParaRPr>
        </a:p>
        <a:p>
          <a:r>
            <a:rPr kumimoji="1" lang="ja-JP" altLang="en-US" b="1" dirty="0">
              <a:solidFill>
                <a:schemeClr val="tx1"/>
              </a:solidFill>
            </a:rPr>
            <a:t>保証</a:t>
          </a:r>
        </a:p>
      </dgm:t>
    </dgm:pt>
    <dgm:pt modelId="{B275ED5A-E48C-4E9D-A16C-D4614047EA94}" type="parTrans" cxnId="{C85FDCAA-34E0-49EE-BE45-0CF3E2BC3EF4}">
      <dgm:prSet/>
      <dgm:spPr/>
      <dgm:t>
        <a:bodyPr/>
        <a:lstStyle/>
        <a:p>
          <a:endParaRPr kumimoji="1" lang="ja-JP" altLang="en-US"/>
        </a:p>
      </dgm:t>
    </dgm:pt>
    <dgm:pt modelId="{46139B95-1084-48A4-A8C4-080037256117}" type="sibTrans" cxnId="{C85FDCAA-34E0-49EE-BE45-0CF3E2BC3EF4}">
      <dgm:prSet/>
      <dgm:spPr>
        <a:ln w="50800">
          <a:solidFill>
            <a:srgbClr val="00B050"/>
          </a:solidFill>
        </a:ln>
      </dgm:spPr>
      <dgm:t>
        <a:bodyPr/>
        <a:lstStyle/>
        <a:p>
          <a:endParaRPr kumimoji="1" lang="ja-JP" altLang="en-US"/>
        </a:p>
      </dgm:t>
    </dgm:pt>
    <dgm:pt modelId="{CADDFF8E-5E67-43CF-ABFB-2399004015C4}">
      <dgm:prSet phldrT="[テキスト]"/>
      <dgm:spPr/>
      <dgm:t>
        <a:bodyPr/>
        <a:lstStyle/>
        <a:p>
          <a:r>
            <a:rPr kumimoji="1" lang="ja-JP" altLang="en-US" b="1" dirty="0">
              <a:solidFill>
                <a:schemeClr val="tx1"/>
              </a:solidFill>
            </a:rPr>
            <a:t>組織の損失を</a:t>
          </a:r>
          <a:endParaRPr kumimoji="1" lang="en-US" altLang="ja-JP" b="1" dirty="0">
            <a:solidFill>
              <a:schemeClr val="tx1"/>
            </a:solidFill>
          </a:endParaRPr>
        </a:p>
        <a:p>
          <a:r>
            <a:rPr kumimoji="1" lang="ja-JP" altLang="en-US" b="1" dirty="0">
              <a:solidFill>
                <a:schemeClr val="tx1"/>
              </a:solidFill>
            </a:rPr>
            <a:t>最小に抑える</a:t>
          </a:r>
        </a:p>
      </dgm:t>
    </dgm:pt>
    <dgm:pt modelId="{3758C65B-C235-4A72-BEEE-8AFCFE48AAD4}" type="parTrans" cxnId="{23BE3950-F909-47CA-AD19-6A64358F9C8A}">
      <dgm:prSet/>
      <dgm:spPr/>
      <dgm:t>
        <a:bodyPr/>
        <a:lstStyle/>
        <a:p>
          <a:endParaRPr kumimoji="1" lang="ja-JP" altLang="en-US"/>
        </a:p>
      </dgm:t>
    </dgm:pt>
    <dgm:pt modelId="{5AD353F8-F9BA-4A1B-B4BC-E61BFD22A839}" type="sibTrans" cxnId="{23BE3950-F909-47CA-AD19-6A64358F9C8A}">
      <dgm:prSet/>
      <dgm:spPr>
        <a:solidFill>
          <a:schemeClr val="bg1"/>
        </a:solidFill>
        <a:ln w="50800">
          <a:solidFill>
            <a:srgbClr val="00B0F0"/>
          </a:solidFill>
        </a:ln>
      </dgm:spPr>
      <dgm:t>
        <a:bodyPr/>
        <a:lstStyle/>
        <a:p>
          <a:endParaRPr kumimoji="1" lang="ja-JP" altLang="en-US"/>
        </a:p>
      </dgm:t>
    </dgm:pt>
    <dgm:pt modelId="{9EE1B551-4B44-40C1-BD99-459E43AEB948}">
      <dgm:prSet phldrT="[テキスト]"/>
      <dgm:spPr>
        <a:solidFill>
          <a:srgbClr val="00B0F0"/>
        </a:solidFill>
      </dgm:spPr>
      <dgm:t>
        <a:bodyPr/>
        <a:lstStyle/>
        <a:p>
          <a:r>
            <a:rPr kumimoji="1" lang="ja-JP" altLang="en-US" b="1" dirty="0">
              <a:solidFill>
                <a:schemeClr val="tx1"/>
              </a:solidFill>
            </a:rPr>
            <a:t>職員の</a:t>
          </a:r>
          <a:endParaRPr kumimoji="1" lang="en-US" altLang="ja-JP" b="1" dirty="0">
            <a:solidFill>
              <a:schemeClr val="tx1"/>
            </a:solidFill>
          </a:endParaRPr>
        </a:p>
        <a:p>
          <a:r>
            <a:rPr kumimoji="1" lang="ja-JP" altLang="en-US" b="1" dirty="0">
              <a:solidFill>
                <a:schemeClr val="tx1"/>
              </a:solidFill>
            </a:rPr>
            <a:t>安全の確保</a:t>
          </a:r>
        </a:p>
      </dgm:t>
    </dgm:pt>
    <dgm:pt modelId="{32DC85E3-C0A2-479A-8B55-8C5DA46B4F4A}" type="sibTrans" cxnId="{79DA6F14-2240-4B5D-B791-48E3D13F9D93}">
      <dgm:prSet/>
      <dgm:spPr>
        <a:ln w="50800">
          <a:solidFill>
            <a:srgbClr val="00B0F0"/>
          </a:solidFill>
        </a:ln>
      </dgm:spPr>
      <dgm:t>
        <a:bodyPr/>
        <a:lstStyle/>
        <a:p>
          <a:endParaRPr kumimoji="1" lang="ja-JP" altLang="en-US"/>
        </a:p>
      </dgm:t>
    </dgm:pt>
    <dgm:pt modelId="{425EA3EA-E6E5-4619-8542-F67D7B642D84}" type="parTrans" cxnId="{79DA6F14-2240-4B5D-B791-48E3D13F9D93}">
      <dgm:prSet/>
      <dgm:spPr/>
      <dgm:t>
        <a:bodyPr/>
        <a:lstStyle/>
        <a:p>
          <a:endParaRPr kumimoji="1" lang="ja-JP" altLang="en-US"/>
        </a:p>
      </dgm:t>
    </dgm:pt>
    <dgm:pt modelId="{146AA001-070D-4C9C-8BAE-DF072E1E1D6B}" type="pres">
      <dgm:prSet presAssocID="{2A16929B-4DE8-4C8D-AD28-352FF5496FC7}" presName="cycle" presStyleCnt="0">
        <dgm:presLayoutVars>
          <dgm:dir/>
          <dgm:resizeHandles val="exact"/>
        </dgm:presLayoutVars>
      </dgm:prSet>
      <dgm:spPr/>
    </dgm:pt>
    <dgm:pt modelId="{FD323761-53B4-45B6-8814-FBDFE3249E8F}" type="pres">
      <dgm:prSet presAssocID="{50C572E2-F6F2-4CBC-8A47-F0F1DFC98745}" presName="node" presStyleLbl="node1" presStyleIdx="0" presStyleCnt="4" custScaleX="173399">
        <dgm:presLayoutVars>
          <dgm:bulletEnabled val="1"/>
        </dgm:presLayoutVars>
      </dgm:prSet>
      <dgm:spPr/>
    </dgm:pt>
    <dgm:pt modelId="{3721A737-3628-4449-A261-40122AEA703C}" type="pres">
      <dgm:prSet presAssocID="{50C572E2-F6F2-4CBC-8A47-F0F1DFC98745}" presName="spNode" presStyleCnt="0"/>
      <dgm:spPr/>
    </dgm:pt>
    <dgm:pt modelId="{B2A93D5D-691F-441D-9499-3F3D9D25337C}" type="pres">
      <dgm:prSet presAssocID="{328C2230-9BCE-448F-B27D-1A2CC21D2DEB}" presName="sibTrans" presStyleLbl="sibTrans1D1" presStyleIdx="0" presStyleCnt="4"/>
      <dgm:spPr/>
    </dgm:pt>
    <dgm:pt modelId="{29A622F3-74B5-4B59-B1F5-7F8670E088BD}" type="pres">
      <dgm:prSet presAssocID="{97E1062B-55A1-44D9-938B-391DD9282229}" presName="node" presStyleLbl="node1" presStyleIdx="1" presStyleCnt="4" custScaleX="136710">
        <dgm:presLayoutVars>
          <dgm:bulletEnabled val="1"/>
        </dgm:presLayoutVars>
      </dgm:prSet>
      <dgm:spPr/>
    </dgm:pt>
    <dgm:pt modelId="{5FC304F1-37BA-4809-AFBD-BCAB99CDC266}" type="pres">
      <dgm:prSet presAssocID="{97E1062B-55A1-44D9-938B-391DD9282229}" presName="spNode" presStyleCnt="0"/>
      <dgm:spPr/>
    </dgm:pt>
    <dgm:pt modelId="{C9FE5B87-50A2-438C-83C1-FB0C17D2AC95}" type="pres">
      <dgm:prSet presAssocID="{46139B95-1084-48A4-A8C4-080037256117}" presName="sibTrans" presStyleLbl="sibTrans1D1" presStyleIdx="1" presStyleCnt="4"/>
      <dgm:spPr/>
    </dgm:pt>
    <dgm:pt modelId="{5B6B1CD6-3077-48BD-AE07-C1696007AD02}" type="pres">
      <dgm:prSet presAssocID="{CADDFF8E-5E67-43CF-ABFB-2399004015C4}" presName="node" presStyleLbl="node1" presStyleIdx="2" presStyleCnt="4" custScaleX="173650" custRadScaleRad="99298" custRadScaleInc="4091">
        <dgm:presLayoutVars>
          <dgm:bulletEnabled val="1"/>
        </dgm:presLayoutVars>
      </dgm:prSet>
      <dgm:spPr/>
    </dgm:pt>
    <dgm:pt modelId="{84D0C05C-DE1C-48AB-854A-6F19514C3B5F}" type="pres">
      <dgm:prSet presAssocID="{CADDFF8E-5E67-43CF-ABFB-2399004015C4}" presName="spNode" presStyleCnt="0"/>
      <dgm:spPr/>
    </dgm:pt>
    <dgm:pt modelId="{D2D6DB9E-BD0D-486B-A092-7EE51D8923CE}" type="pres">
      <dgm:prSet presAssocID="{5AD353F8-F9BA-4A1B-B4BC-E61BFD22A839}" presName="sibTrans" presStyleLbl="sibTrans1D1" presStyleIdx="2" presStyleCnt="4"/>
      <dgm:spPr/>
    </dgm:pt>
    <dgm:pt modelId="{5A6CD676-7ECA-4EC8-9509-34A6BA6F3E28}" type="pres">
      <dgm:prSet presAssocID="{9EE1B551-4B44-40C1-BD99-459E43AEB948}" presName="node" presStyleLbl="node1" presStyleIdx="3" presStyleCnt="4" custScaleX="145856">
        <dgm:presLayoutVars>
          <dgm:bulletEnabled val="1"/>
        </dgm:presLayoutVars>
      </dgm:prSet>
      <dgm:spPr/>
    </dgm:pt>
    <dgm:pt modelId="{AE59106F-FD5B-4089-98EF-14C920BA0605}" type="pres">
      <dgm:prSet presAssocID="{9EE1B551-4B44-40C1-BD99-459E43AEB948}" presName="spNode" presStyleCnt="0"/>
      <dgm:spPr/>
    </dgm:pt>
    <dgm:pt modelId="{C87B3742-A591-48F5-81E2-AB44FD2F7ACA}" type="pres">
      <dgm:prSet presAssocID="{32DC85E3-C0A2-479A-8B55-8C5DA46B4F4A}" presName="sibTrans" presStyleLbl="sibTrans1D1" presStyleIdx="3" presStyleCnt="4"/>
      <dgm:spPr/>
    </dgm:pt>
  </dgm:ptLst>
  <dgm:cxnLst>
    <dgm:cxn modelId="{79DA6F14-2240-4B5D-B791-48E3D13F9D93}" srcId="{2A16929B-4DE8-4C8D-AD28-352FF5496FC7}" destId="{9EE1B551-4B44-40C1-BD99-459E43AEB948}" srcOrd="3" destOrd="0" parTransId="{425EA3EA-E6E5-4619-8542-F67D7B642D84}" sibTransId="{32DC85E3-C0A2-479A-8B55-8C5DA46B4F4A}"/>
    <dgm:cxn modelId="{48C59E30-B368-423C-A753-A40FC2F756DA}" type="presOf" srcId="{97E1062B-55A1-44D9-938B-391DD9282229}" destId="{29A622F3-74B5-4B59-B1F5-7F8670E088BD}" srcOrd="0" destOrd="0" presId="urn:microsoft.com/office/officeart/2005/8/layout/cycle6"/>
    <dgm:cxn modelId="{6B3BCF31-914E-473E-8981-D14B83081A57}" type="presOf" srcId="{9EE1B551-4B44-40C1-BD99-459E43AEB948}" destId="{5A6CD676-7ECA-4EC8-9509-34A6BA6F3E28}" srcOrd="0" destOrd="0" presId="urn:microsoft.com/office/officeart/2005/8/layout/cycle6"/>
    <dgm:cxn modelId="{96572834-0170-4C63-9AA0-852DA7B90FF4}" srcId="{2A16929B-4DE8-4C8D-AD28-352FF5496FC7}" destId="{50C572E2-F6F2-4CBC-8A47-F0F1DFC98745}" srcOrd="0" destOrd="0" parTransId="{386D3C00-ADBD-44E3-95BF-B6D49F4F5B43}" sibTransId="{328C2230-9BCE-448F-B27D-1A2CC21D2DEB}"/>
    <dgm:cxn modelId="{EED92735-2BC2-4D88-BC94-7E3E126A2D64}" type="presOf" srcId="{CADDFF8E-5E67-43CF-ABFB-2399004015C4}" destId="{5B6B1CD6-3077-48BD-AE07-C1696007AD02}" srcOrd="0" destOrd="0" presId="urn:microsoft.com/office/officeart/2005/8/layout/cycle6"/>
    <dgm:cxn modelId="{0877806B-AD50-47BC-BD6F-4E6FDA6B13AF}" type="presOf" srcId="{46139B95-1084-48A4-A8C4-080037256117}" destId="{C9FE5B87-50A2-438C-83C1-FB0C17D2AC95}" srcOrd="0" destOrd="0" presId="urn:microsoft.com/office/officeart/2005/8/layout/cycle6"/>
    <dgm:cxn modelId="{23BE3950-F909-47CA-AD19-6A64358F9C8A}" srcId="{2A16929B-4DE8-4C8D-AD28-352FF5496FC7}" destId="{CADDFF8E-5E67-43CF-ABFB-2399004015C4}" srcOrd="2" destOrd="0" parTransId="{3758C65B-C235-4A72-BEEE-8AFCFE48AAD4}" sibTransId="{5AD353F8-F9BA-4A1B-B4BC-E61BFD22A839}"/>
    <dgm:cxn modelId="{A917E156-4CBF-48DC-A736-BA8485CD9FB6}" type="presOf" srcId="{50C572E2-F6F2-4CBC-8A47-F0F1DFC98745}" destId="{FD323761-53B4-45B6-8814-FBDFE3249E8F}" srcOrd="0" destOrd="0" presId="urn:microsoft.com/office/officeart/2005/8/layout/cycle6"/>
    <dgm:cxn modelId="{E55EFE92-251A-4990-81B5-9AFDC8F9DC7F}" type="presOf" srcId="{328C2230-9BCE-448F-B27D-1A2CC21D2DEB}" destId="{B2A93D5D-691F-441D-9499-3F3D9D25337C}" srcOrd="0" destOrd="0" presId="urn:microsoft.com/office/officeart/2005/8/layout/cycle6"/>
    <dgm:cxn modelId="{653AE993-A608-410C-B6D7-8EC3CB018203}" type="presOf" srcId="{5AD353F8-F9BA-4A1B-B4BC-E61BFD22A839}" destId="{D2D6DB9E-BD0D-486B-A092-7EE51D8923CE}" srcOrd="0" destOrd="0" presId="urn:microsoft.com/office/officeart/2005/8/layout/cycle6"/>
    <dgm:cxn modelId="{C85FDCAA-34E0-49EE-BE45-0CF3E2BC3EF4}" srcId="{2A16929B-4DE8-4C8D-AD28-352FF5496FC7}" destId="{97E1062B-55A1-44D9-938B-391DD9282229}" srcOrd="1" destOrd="0" parTransId="{B275ED5A-E48C-4E9D-A16C-D4614047EA94}" sibTransId="{46139B95-1084-48A4-A8C4-080037256117}"/>
    <dgm:cxn modelId="{6F7625C1-6E94-4B3E-A0C7-FB4C693374AE}" type="presOf" srcId="{32DC85E3-C0A2-479A-8B55-8C5DA46B4F4A}" destId="{C87B3742-A591-48F5-81E2-AB44FD2F7ACA}" srcOrd="0" destOrd="0" presId="urn:microsoft.com/office/officeart/2005/8/layout/cycle6"/>
    <dgm:cxn modelId="{3B6585F7-52A4-4CBE-AAD2-F41AC61A01D3}" type="presOf" srcId="{2A16929B-4DE8-4C8D-AD28-352FF5496FC7}" destId="{146AA001-070D-4C9C-8BAE-DF072E1E1D6B}" srcOrd="0" destOrd="0" presId="urn:microsoft.com/office/officeart/2005/8/layout/cycle6"/>
    <dgm:cxn modelId="{AF11657F-7DCB-43DA-8273-AB91ACBD2FE2}" type="presParOf" srcId="{146AA001-070D-4C9C-8BAE-DF072E1E1D6B}" destId="{FD323761-53B4-45B6-8814-FBDFE3249E8F}" srcOrd="0" destOrd="0" presId="urn:microsoft.com/office/officeart/2005/8/layout/cycle6"/>
    <dgm:cxn modelId="{9386C4CC-FC23-403F-AFBC-DC28774D86C1}" type="presParOf" srcId="{146AA001-070D-4C9C-8BAE-DF072E1E1D6B}" destId="{3721A737-3628-4449-A261-40122AEA703C}" srcOrd="1" destOrd="0" presId="urn:microsoft.com/office/officeart/2005/8/layout/cycle6"/>
    <dgm:cxn modelId="{5032C24E-CCF3-4CBA-8EAE-D62415890492}" type="presParOf" srcId="{146AA001-070D-4C9C-8BAE-DF072E1E1D6B}" destId="{B2A93D5D-691F-441D-9499-3F3D9D25337C}" srcOrd="2" destOrd="0" presId="urn:microsoft.com/office/officeart/2005/8/layout/cycle6"/>
    <dgm:cxn modelId="{560E777E-4C0A-4D96-9D83-5C3C273A567A}" type="presParOf" srcId="{146AA001-070D-4C9C-8BAE-DF072E1E1D6B}" destId="{29A622F3-74B5-4B59-B1F5-7F8670E088BD}" srcOrd="3" destOrd="0" presId="urn:microsoft.com/office/officeart/2005/8/layout/cycle6"/>
    <dgm:cxn modelId="{AF06314B-1EA5-4074-BCC4-5B502D367E3C}" type="presParOf" srcId="{146AA001-070D-4C9C-8BAE-DF072E1E1D6B}" destId="{5FC304F1-37BA-4809-AFBD-BCAB99CDC266}" srcOrd="4" destOrd="0" presId="urn:microsoft.com/office/officeart/2005/8/layout/cycle6"/>
    <dgm:cxn modelId="{FCA2578C-E6E5-4A23-B515-D3E977C7632C}" type="presParOf" srcId="{146AA001-070D-4C9C-8BAE-DF072E1E1D6B}" destId="{C9FE5B87-50A2-438C-83C1-FB0C17D2AC95}" srcOrd="5" destOrd="0" presId="urn:microsoft.com/office/officeart/2005/8/layout/cycle6"/>
    <dgm:cxn modelId="{310696D8-D988-417F-81AE-9C02302BF1ED}" type="presParOf" srcId="{146AA001-070D-4C9C-8BAE-DF072E1E1D6B}" destId="{5B6B1CD6-3077-48BD-AE07-C1696007AD02}" srcOrd="6" destOrd="0" presId="urn:microsoft.com/office/officeart/2005/8/layout/cycle6"/>
    <dgm:cxn modelId="{EB2EA9FA-63B7-4456-B3F1-8297998AF38A}" type="presParOf" srcId="{146AA001-070D-4C9C-8BAE-DF072E1E1D6B}" destId="{84D0C05C-DE1C-48AB-854A-6F19514C3B5F}" srcOrd="7" destOrd="0" presId="urn:microsoft.com/office/officeart/2005/8/layout/cycle6"/>
    <dgm:cxn modelId="{6C95672E-0B38-4234-ADEC-E7BA7DE0941E}" type="presParOf" srcId="{146AA001-070D-4C9C-8BAE-DF072E1E1D6B}" destId="{D2D6DB9E-BD0D-486B-A092-7EE51D8923CE}" srcOrd="8" destOrd="0" presId="urn:microsoft.com/office/officeart/2005/8/layout/cycle6"/>
    <dgm:cxn modelId="{ADD69394-44A5-4939-A297-6214A6894FB7}" type="presParOf" srcId="{146AA001-070D-4C9C-8BAE-DF072E1E1D6B}" destId="{5A6CD676-7ECA-4EC8-9509-34A6BA6F3E28}" srcOrd="9" destOrd="0" presId="urn:microsoft.com/office/officeart/2005/8/layout/cycle6"/>
    <dgm:cxn modelId="{14472969-4954-496B-A386-2D14B8A8B27D}" type="presParOf" srcId="{146AA001-070D-4C9C-8BAE-DF072E1E1D6B}" destId="{AE59106F-FD5B-4089-98EF-14C920BA0605}" srcOrd="10" destOrd="0" presId="urn:microsoft.com/office/officeart/2005/8/layout/cycle6"/>
    <dgm:cxn modelId="{4456B273-EBE0-4802-B5AB-5C3EE267AE66}" type="presParOf" srcId="{146AA001-070D-4C9C-8BAE-DF072E1E1D6B}" destId="{C87B3742-A591-48F5-81E2-AB44FD2F7ACA}"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B9CFBF-9808-4BD4-9D02-020D4535CC9D}" type="doc">
      <dgm:prSet loTypeId="urn:microsoft.com/office/officeart/2005/8/layout/venn1" loCatId="relationship" qsTypeId="urn:microsoft.com/office/officeart/2005/8/quickstyle/simple1" qsCatId="simple" csTypeId="urn:microsoft.com/office/officeart/2005/8/colors/colorful4" csCatId="colorful" phldr="1"/>
      <dgm:spPr/>
    </dgm:pt>
    <dgm:pt modelId="{A3A13AA0-E156-4E17-9AA1-1FB8AE100CB3}">
      <dgm:prSet phldrT="[テキスト]" custT="1"/>
      <dgm:spPr>
        <a:solidFill>
          <a:schemeClr val="accent1">
            <a:alpha val="50000"/>
          </a:schemeClr>
        </a:solidFill>
      </dgm:spPr>
      <dgm:t>
        <a:bodyPr/>
        <a:lstStyle/>
        <a:p>
          <a:r>
            <a:rPr kumimoji="1" lang="ja-JP" altLang="en-US" sz="3200" dirty="0">
              <a:latin typeface="HGP明朝B" panose="02020800000000000000" pitchFamily="18" charset="-128"/>
              <a:ea typeface="HGP明朝B" panose="02020800000000000000" pitchFamily="18" charset="-128"/>
            </a:rPr>
            <a:t>Ｉｎｃｉｄｅｎｔ</a:t>
          </a:r>
          <a:endParaRPr kumimoji="1" lang="en-US" altLang="ja-JP" sz="3200" dirty="0">
            <a:latin typeface="HGP明朝B" panose="02020800000000000000" pitchFamily="18" charset="-128"/>
            <a:ea typeface="HGP明朝B" panose="02020800000000000000" pitchFamily="18" charset="-128"/>
          </a:endParaRPr>
        </a:p>
        <a:p>
          <a:r>
            <a:rPr kumimoji="1" lang="ja-JP" altLang="en-US" sz="3200" u="sng" dirty="0">
              <a:latin typeface="HGP明朝B" panose="02020800000000000000" pitchFamily="18" charset="-128"/>
              <a:ea typeface="HGP明朝B" panose="02020800000000000000" pitchFamily="18" charset="-128"/>
            </a:rPr>
            <a:t>ｲﾝｼﾃﾞﾝﾄ</a:t>
          </a:r>
        </a:p>
      </dgm:t>
    </dgm:pt>
    <dgm:pt modelId="{BB73207A-9982-4DE8-B5F1-4F64EC1480EF}" type="parTrans" cxnId="{A51D9480-6325-46B7-9649-7EF7B6B122F2}">
      <dgm:prSet/>
      <dgm:spPr/>
      <dgm:t>
        <a:bodyPr/>
        <a:lstStyle/>
        <a:p>
          <a:endParaRPr kumimoji="1" lang="ja-JP" altLang="en-US"/>
        </a:p>
      </dgm:t>
    </dgm:pt>
    <dgm:pt modelId="{133F2041-2536-40BA-A421-CF322A9D8A34}" type="sibTrans" cxnId="{A51D9480-6325-46B7-9649-7EF7B6B122F2}">
      <dgm:prSet/>
      <dgm:spPr/>
      <dgm:t>
        <a:bodyPr/>
        <a:lstStyle/>
        <a:p>
          <a:endParaRPr kumimoji="1" lang="ja-JP" altLang="en-US"/>
        </a:p>
      </dgm:t>
    </dgm:pt>
    <dgm:pt modelId="{12D88431-4B90-40F5-9A00-B26D796018FB}">
      <dgm:prSet phldrT="[テキスト]" custT="1"/>
      <dgm:spPr>
        <a:solidFill>
          <a:srgbClr val="FF99FF">
            <a:alpha val="49804"/>
          </a:srgbClr>
        </a:solidFill>
      </dgm:spPr>
      <dgm:t>
        <a:bodyPr/>
        <a:lstStyle/>
        <a:p>
          <a:endParaRPr kumimoji="1" lang="en-US" altLang="ja-JP" sz="2800" dirty="0"/>
        </a:p>
        <a:p>
          <a:r>
            <a:rPr kumimoji="1" lang="ja-JP" altLang="en-US" sz="2800" dirty="0">
              <a:latin typeface="HGP明朝B" panose="02020800000000000000" pitchFamily="18" charset="-128"/>
              <a:ea typeface="HGP明朝B" panose="02020800000000000000" pitchFamily="18" charset="-128"/>
            </a:rPr>
            <a:t>Ａｃｃｉｄｅｎｔ</a:t>
          </a:r>
          <a:endParaRPr kumimoji="1" lang="en-US" altLang="ja-JP" sz="2800" dirty="0">
            <a:latin typeface="HGP明朝B" panose="02020800000000000000" pitchFamily="18" charset="-128"/>
            <a:ea typeface="HGP明朝B" panose="02020800000000000000" pitchFamily="18" charset="-128"/>
          </a:endParaRPr>
        </a:p>
        <a:p>
          <a:r>
            <a:rPr kumimoji="1" lang="ja-JP" altLang="en-US" sz="2800" u="sng" dirty="0">
              <a:latin typeface="HGP明朝B" panose="02020800000000000000" pitchFamily="18" charset="-128"/>
              <a:ea typeface="HGP明朝B" panose="02020800000000000000" pitchFamily="18" charset="-128"/>
            </a:rPr>
            <a:t>ｱｸｼﾃﾞﾝﾄ</a:t>
          </a:r>
          <a:endParaRPr kumimoji="1" lang="en-US" altLang="ja-JP" sz="2800" u="sng" dirty="0">
            <a:latin typeface="HGP明朝B" panose="02020800000000000000" pitchFamily="18" charset="-128"/>
            <a:ea typeface="HGP明朝B" panose="02020800000000000000" pitchFamily="18" charset="-128"/>
          </a:endParaRPr>
        </a:p>
        <a:p>
          <a:r>
            <a:rPr kumimoji="1" lang="ja-JP" altLang="en-US" sz="1800" dirty="0">
              <a:latin typeface="HG丸ｺﾞｼｯｸM-PRO" panose="020F0600000000000000" pitchFamily="50" charset="-128"/>
              <a:ea typeface="HG丸ｺﾞｼｯｸM-PRO" panose="020F0600000000000000" pitchFamily="50" charset="-128"/>
            </a:rPr>
            <a:t>事故</a:t>
          </a:r>
          <a:endParaRPr kumimoji="1" lang="en-US" altLang="ja-JP" sz="1800" dirty="0">
            <a:latin typeface="HG丸ｺﾞｼｯｸM-PRO" panose="020F0600000000000000" pitchFamily="50" charset="-128"/>
            <a:ea typeface="HG丸ｺﾞｼｯｸM-PRO" panose="020F0600000000000000" pitchFamily="50" charset="-128"/>
          </a:endParaRPr>
        </a:p>
      </dgm:t>
    </dgm:pt>
    <dgm:pt modelId="{77C7410A-7DE8-4D7D-B5C3-B34E6004F27E}" type="parTrans" cxnId="{B27BD442-2E17-46A7-B15B-2F456D7CB585}">
      <dgm:prSet/>
      <dgm:spPr/>
      <dgm:t>
        <a:bodyPr/>
        <a:lstStyle/>
        <a:p>
          <a:endParaRPr kumimoji="1" lang="ja-JP" altLang="en-US"/>
        </a:p>
      </dgm:t>
    </dgm:pt>
    <dgm:pt modelId="{3B3B3FD8-918C-4B42-B034-08BD9C2C7354}" type="sibTrans" cxnId="{B27BD442-2E17-46A7-B15B-2F456D7CB585}">
      <dgm:prSet/>
      <dgm:spPr/>
      <dgm:t>
        <a:bodyPr/>
        <a:lstStyle/>
        <a:p>
          <a:endParaRPr kumimoji="1" lang="ja-JP" altLang="en-US"/>
        </a:p>
      </dgm:t>
    </dgm:pt>
    <dgm:pt modelId="{E179EF60-3C9F-4798-A33A-47A212A22E2A}" type="pres">
      <dgm:prSet presAssocID="{0EB9CFBF-9808-4BD4-9D02-020D4535CC9D}" presName="compositeShape" presStyleCnt="0">
        <dgm:presLayoutVars>
          <dgm:chMax val="7"/>
          <dgm:dir/>
          <dgm:resizeHandles val="exact"/>
        </dgm:presLayoutVars>
      </dgm:prSet>
      <dgm:spPr/>
    </dgm:pt>
    <dgm:pt modelId="{EDAB8C87-4279-4A8B-9BF5-A3EB4614F27A}" type="pres">
      <dgm:prSet presAssocID="{A3A13AA0-E156-4E17-9AA1-1FB8AE100CB3}" presName="circ1" presStyleLbl="vennNode1" presStyleIdx="0" presStyleCnt="2"/>
      <dgm:spPr/>
    </dgm:pt>
    <dgm:pt modelId="{C25BF9F5-E181-416F-8504-71E076E65F6D}" type="pres">
      <dgm:prSet presAssocID="{A3A13AA0-E156-4E17-9AA1-1FB8AE100CB3}" presName="circ1Tx" presStyleLbl="revTx" presStyleIdx="0" presStyleCnt="0">
        <dgm:presLayoutVars>
          <dgm:chMax val="0"/>
          <dgm:chPref val="0"/>
          <dgm:bulletEnabled val="1"/>
        </dgm:presLayoutVars>
      </dgm:prSet>
      <dgm:spPr/>
    </dgm:pt>
    <dgm:pt modelId="{620A36F8-9E3E-4314-98E9-A5F577FAA63A}" type="pres">
      <dgm:prSet presAssocID="{12D88431-4B90-40F5-9A00-B26D796018FB}" presName="circ2" presStyleLbl="vennNode1" presStyleIdx="1" presStyleCnt="2" custLinFactNeighborX="5084" custLinFactNeighborY="-3391"/>
      <dgm:spPr/>
    </dgm:pt>
    <dgm:pt modelId="{5C33657D-A051-4A2B-981C-A9D3CC4D586B}" type="pres">
      <dgm:prSet presAssocID="{12D88431-4B90-40F5-9A00-B26D796018FB}" presName="circ2Tx" presStyleLbl="revTx" presStyleIdx="0" presStyleCnt="0">
        <dgm:presLayoutVars>
          <dgm:chMax val="0"/>
          <dgm:chPref val="0"/>
          <dgm:bulletEnabled val="1"/>
        </dgm:presLayoutVars>
      </dgm:prSet>
      <dgm:spPr/>
    </dgm:pt>
  </dgm:ptLst>
  <dgm:cxnLst>
    <dgm:cxn modelId="{F720B63E-3577-4A6B-B056-E4E6798018E0}" type="presOf" srcId="{A3A13AA0-E156-4E17-9AA1-1FB8AE100CB3}" destId="{C25BF9F5-E181-416F-8504-71E076E65F6D}" srcOrd="1" destOrd="0" presId="urn:microsoft.com/office/officeart/2005/8/layout/venn1"/>
    <dgm:cxn modelId="{11CE1762-6AB0-4022-905A-0B891C82EC8D}" type="presOf" srcId="{12D88431-4B90-40F5-9A00-B26D796018FB}" destId="{620A36F8-9E3E-4314-98E9-A5F577FAA63A}" srcOrd="0" destOrd="0" presId="urn:microsoft.com/office/officeart/2005/8/layout/venn1"/>
    <dgm:cxn modelId="{B27BD442-2E17-46A7-B15B-2F456D7CB585}" srcId="{0EB9CFBF-9808-4BD4-9D02-020D4535CC9D}" destId="{12D88431-4B90-40F5-9A00-B26D796018FB}" srcOrd="1" destOrd="0" parTransId="{77C7410A-7DE8-4D7D-B5C3-B34E6004F27E}" sibTransId="{3B3B3FD8-918C-4B42-B034-08BD9C2C7354}"/>
    <dgm:cxn modelId="{B70F004F-1F8B-418F-9B35-792A1D9418D5}" type="presOf" srcId="{0EB9CFBF-9808-4BD4-9D02-020D4535CC9D}" destId="{E179EF60-3C9F-4798-A33A-47A212A22E2A}" srcOrd="0" destOrd="0" presId="urn:microsoft.com/office/officeart/2005/8/layout/venn1"/>
    <dgm:cxn modelId="{BA8BB758-3A5A-4614-B6FE-82B833655F4A}" type="presOf" srcId="{12D88431-4B90-40F5-9A00-B26D796018FB}" destId="{5C33657D-A051-4A2B-981C-A9D3CC4D586B}" srcOrd="1" destOrd="0" presId="urn:microsoft.com/office/officeart/2005/8/layout/venn1"/>
    <dgm:cxn modelId="{A51D9480-6325-46B7-9649-7EF7B6B122F2}" srcId="{0EB9CFBF-9808-4BD4-9D02-020D4535CC9D}" destId="{A3A13AA0-E156-4E17-9AA1-1FB8AE100CB3}" srcOrd="0" destOrd="0" parTransId="{BB73207A-9982-4DE8-B5F1-4F64EC1480EF}" sibTransId="{133F2041-2536-40BA-A421-CF322A9D8A34}"/>
    <dgm:cxn modelId="{5E872ECD-F17D-48B8-871B-2D0E1FA4AE97}" type="presOf" srcId="{A3A13AA0-E156-4E17-9AA1-1FB8AE100CB3}" destId="{EDAB8C87-4279-4A8B-9BF5-A3EB4614F27A}" srcOrd="0" destOrd="0" presId="urn:microsoft.com/office/officeart/2005/8/layout/venn1"/>
    <dgm:cxn modelId="{7D6913A5-4C92-425C-AD38-48C97E529675}" type="presParOf" srcId="{E179EF60-3C9F-4798-A33A-47A212A22E2A}" destId="{EDAB8C87-4279-4A8B-9BF5-A3EB4614F27A}" srcOrd="0" destOrd="0" presId="urn:microsoft.com/office/officeart/2005/8/layout/venn1"/>
    <dgm:cxn modelId="{97DB5E81-B90B-481F-A345-1718070FE04B}" type="presParOf" srcId="{E179EF60-3C9F-4798-A33A-47A212A22E2A}" destId="{C25BF9F5-E181-416F-8504-71E076E65F6D}" srcOrd="1" destOrd="0" presId="urn:microsoft.com/office/officeart/2005/8/layout/venn1"/>
    <dgm:cxn modelId="{35F4EE4A-0BFC-4661-A7D6-FE52160108C2}" type="presParOf" srcId="{E179EF60-3C9F-4798-A33A-47A212A22E2A}" destId="{620A36F8-9E3E-4314-98E9-A5F577FAA63A}" srcOrd="2" destOrd="0" presId="urn:microsoft.com/office/officeart/2005/8/layout/venn1"/>
    <dgm:cxn modelId="{06D775B6-9BB6-4200-B7C3-D34203C63368}" type="presParOf" srcId="{E179EF60-3C9F-4798-A33A-47A212A22E2A}" destId="{5C33657D-A051-4A2B-981C-A9D3CC4D586B}"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2A7DA3-FE4C-4ACB-AED8-EC691028E57E}"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kumimoji="1" lang="ja-JP" altLang="en-US"/>
        </a:p>
      </dgm:t>
    </dgm:pt>
    <dgm:pt modelId="{CD6AB807-571F-4D8B-972D-FC106969DA3A}">
      <dgm:prSet phldrT="[テキスト]"/>
      <dgm:spPr/>
      <dgm:t>
        <a:bodyPr/>
        <a:lstStyle/>
        <a:p>
          <a:r>
            <a:rPr kumimoji="1" lang="ja-JP" altLang="en-US" dirty="0"/>
            <a:t>把握</a:t>
          </a:r>
        </a:p>
      </dgm:t>
    </dgm:pt>
    <dgm:pt modelId="{29288C49-86C2-4AA7-BC9D-AB5CE018920B}" type="parTrans" cxnId="{40BC0A5D-1A39-4A72-ABFE-5DA00CF3BA33}">
      <dgm:prSet/>
      <dgm:spPr/>
      <dgm:t>
        <a:bodyPr/>
        <a:lstStyle/>
        <a:p>
          <a:endParaRPr kumimoji="1" lang="ja-JP" altLang="en-US"/>
        </a:p>
      </dgm:t>
    </dgm:pt>
    <dgm:pt modelId="{4A889762-2B4D-44F0-81A3-BDF90137202C}" type="sibTrans" cxnId="{40BC0A5D-1A39-4A72-ABFE-5DA00CF3BA33}">
      <dgm:prSet/>
      <dgm:spPr/>
      <dgm:t>
        <a:bodyPr/>
        <a:lstStyle/>
        <a:p>
          <a:endParaRPr kumimoji="1" lang="ja-JP" altLang="en-US"/>
        </a:p>
      </dgm:t>
    </dgm:pt>
    <dgm:pt modelId="{4F9573F3-7FD6-4965-882E-44718A4BD64C}">
      <dgm:prSet phldrT="[テキスト]"/>
      <dgm:spPr/>
      <dgm:t>
        <a:bodyPr/>
        <a:lstStyle/>
        <a:p>
          <a:r>
            <a:rPr kumimoji="1" lang="ja-JP" altLang="en-US" dirty="0"/>
            <a:t>どのようなリスクがあるかを知る</a:t>
          </a:r>
        </a:p>
      </dgm:t>
    </dgm:pt>
    <dgm:pt modelId="{1BDA67AF-8BBE-4058-A653-0F2EE40AFBC0}" type="parTrans" cxnId="{4867B519-81EF-404F-A8B9-A9E65DC9ABE7}">
      <dgm:prSet/>
      <dgm:spPr/>
      <dgm:t>
        <a:bodyPr/>
        <a:lstStyle/>
        <a:p>
          <a:endParaRPr kumimoji="1" lang="ja-JP" altLang="en-US"/>
        </a:p>
      </dgm:t>
    </dgm:pt>
    <dgm:pt modelId="{C0A298E5-B597-4CF1-ACBF-61A2ECA5BDA6}" type="sibTrans" cxnId="{4867B519-81EF-404F-A8B9-A9E65DC9ABE7}">
      <dgm:prSet/>
      <dgm:spPr/>
      <dgm:t>
        <a:bodyPr/>
        <a:lstStyle/>
        <a:p>
          <a:endParaRPr kumimoji="1" lang="ja-JP" altLang="en-US"/>
        </a:p>
      </dgm:t>
    </dgm:pt>
    <dgm:pt modelId="{0F125538-7690-4C7B-B52B-0F2687F3E0C8}">
      <dgm:prSet phldrT="[テキスト]"/>
      <dgm:spPr/>
      <dgm:t>
        <a:bodyPr/>
        <a:lstStyle/>
        <a:p>
          <a:r>
            <a:rPr kumimoji="1" lang="ja-JP" altLang="en-US" dirty="0"/>
            <a:t>分析</a:t>
          </a:r>
        </a:p>
      </dgm:t>
    </dgm:pt>
    <dgm:pt modelId="{CC71911A-0872-48D1-893D-AC4F30790199}" type="parTrans" cxnId="{59D44742-E705-4F62-A62C-CC941CDDA8DB}">
      <dgm:prSet/>
      <dgm:spPr/>
      <dgm:t>
        <a:bodyPr/>
        <a:lstStyle/>
        <a:p>
          <a:endParaRPr kumimoji="1" lang="ja-JP" altLang="en-US"/>
        </a:p>
      </dgm:t>
    </dgm:pt>
    <dgm:pt modelId="{E597CFCF-73B5-4361-BB68-F1612E3DD788}" type="sibTrans" cxnId="{59D44742-E705-4F62-A62C-CC941CDDA8DB}">
      <dgm:prSet/>
      <dgm:spPr/>
      <dgm:t>
        <a:bodyPr/>
        <a:lstStyle/>
        <a:p>
          <a:endParaRPr kumimoji="1" lang="ja-JP" altLang="en-US"/>
        </a:p>
      </dgm:t>
    </dgm:pt>
    <dgm:pt modelId="{66ABCCA2-45A7-4AA7-82CE-0D4A6DD0A874}">
      <dgm:prSet phldrT="[テキスト]"/>
      <dgm:spPr/>
      <dgm:t>
        <a:bodyPr/>
        <a:lstStyle/>
        <a:p>
          <a:r>
            <a:rPr kumimoji="1" lang="ja-JP" altLang="en-US" dirty="0"/>
            <a:t>データーから原因やパターンを分析する。</a:t>
          </a:r>
        </a:p>
      </dgm:t>
    </dgm:pt>
    <dgm:pt modelId="{EBF8FC6C-9A8F-4846-823D-00D33D6105B8}" type="parTrans" cxnId="{8E01B1EE-7B4A-466D-9918-C09832CD497C}">
      <dgm:prSet/>
      <dgm:spPr/>
      <dgm:t>
        <a:bodyPr/>
        <a:lstStyle/>
        <a:p>
          <a:endParaRPr kumimoji="1" lang="ja-JP" altLang="en-US"/>
        </a:p>
      </dgm:t>
    </dgm:pt>
    <dgm:pt modelId="{A43B6718-F0C4-4A55-8DAF-047AA85EFA8A}" type="sibTrans" cxnId="{8E01B1EE-7B4A-466D-9918-C09832CD497C}">
      <dgm:prSet/>
      <dgm:spPr/>
      <dgm:t>
        <a:bodyPr/>
        <a:lstStyle/>
        <a:p>
          <a:endParaRPr kumimoji="1" lang="ja-JP" altLang="en-US"/>
        </a:p>
      </dgm:t>
    </dgm:pt>
    <dgm:pt modelId="{72F23915-69CE-49A1-9890-606D1F858531}">
      <dgm:prSet phldrT="[テキスト]"/>
      <dgm:spPr/>
      <dgm:t>
        <a:bodyPr/>
        <a:lstStyle/>
        <a:p>
          <a:r>
            <a:rPr kumimoji="1" lang="ja-JP" altLang="en-US" dirty="0"/>
            <a:t>対策・対応方法の検討</a:t>
          </a:r>
        </a:p>
      </dgm:t>
    </dgm:pt>
    <dgm:pt modelId="{26DF972D-1CB5-416A-A49C-3744AE6F0D54}" type="parTrans" cxnId="{AE0899CC-7C8F-4226-A3FA-92049663ABB3}">
      <dgm:prSet/>
      <dgm:spPr/>
      <dgm:t>
        <a:bodyPr/>
        <a:lstStyle/>
        <a:p>
          <a:endParaRPr kumimoji="1" lang="ja-JP" altLang="en-US"/>
        </a:p>
      </dgm:t>
    </dgm:pt>
    <dgm:pt modelId="{0B589CBA-5356-463E-8BA4-3FC694E87B5B}" type="sibTrans" cxnId="{AE0899CC-7C8F-4226-A3FA-92049663ABB3}">
      <dgm:prSet/>
      <dgm:spPr/>
      <dgm:t>
        <a:bodyPr/>
        <a:lstStyle/>
        <a:p>
          <a:endParaRPr kumimoji="1" lang="ja-JP" altLang="en-US"/>
        </a:p>
      </dgm:t>
    </dgm:pt>
    <dgm:pt modelId="{343BB730-DD51-4592-8377-1A0AB19835A7}">
      <dgm:prSet phldrT="[テキスト]"/>
      <dgm:spPr/>
      <dgm:t>
        <a:bodyPr/>
        <a:lstStyle/>
        <a:p>
          <a:r>
            <a:rPr kumimoji="1" lang="ja-JP" altLang="en-US" dirty="0"/>
            <a:t>対応</a:t>
          </a:r>
        </a:p>
      </dgm:t>
    </dgm:pt>
    <dgm:pt modelId="{579EADA6-2A31-45F0-ABCE-14D51F2FDF13}" type="parTrans" cxnId="{793F1CE5-14D3-428E-A47E-D4C41B1152F5}">
      <dgm:prSet/>
      <dgm:spPr/>
      <dgm:t>
        <a:bodyPr/>
        <a:lstStyle/>
        <a:p>
          <a:endParaRPr kumimoji="1" lang="ja-JP" altLang="en-US"/>
        </a:p>
      </dgm:t>
    </dgm:pt>
    <dgm:pt modelId="{62744407-DE16-4638-B775-9A8A04A110C8}" type="sibTrans" cxnId="{793F1CE5-14D3-428E-A47E-D4C41B1152F5}">
      <dgm:prSet/>
      <dgm:spPr/>
      <dgm:t>
        <a:bodyPr/>
        <a:lstStyle/>
        <a:p>
          <a:endParaRPr kumimoji="1" lang="ja-JP" altLang="en-US"/>
        </a:p>
      </dgm:t>
    </dgm:pt>
    <dgm:pt modelId="{EE637268-01AF-4BA9-8F0C-05A1354E9A90}">
      <dgm:prSet phldrT="[テキスト]"/>
      <dgm:spPr/>
      <dgm:t>
        <a:bodyPr/>
        <a:lstStyle/>
        <a:p>
          <a:r>
            <a:rPr kumimoji="1" lang="ja-JP" altLang="en-US" dirty="0"/>
            <a:t>リスクの予防対策</a:t>
          </a:r>
        </a:p>
      </dgm:t>
    </dgm:pt>
    <dgm:pt modelId="{2C6E776C-A276-4261-8A2F-5D4D71CEF06E}" type="parTrans" cxnId="{251DB86B-F908-4F7B-9C44-C944443D4AFE}">
      <dgm:prSet/>
      <dgm:spPr/>
      <dgm:t>
        <a:bodyPr/>
        <a:lstStyle/>
        <a:p>
          <a:endParaRPr kumimoji="1" lang="ja-JP" altLang="en-US"/>
        </a:p>
      </dgm:t>
    </dgm:pt>
    <dgm:pt modelId="{51808B0F-09CF-4E67-9B86-9419C58850AD}" type="sibTrans" cxnId="{251DB86B-F908-4F7B-9C44-C944443D4AFE}">
      <dgm:prSet/>
      <dgm:spPr/>
      <dgm:t>
        <a:bodyPr/>
        <a:lstStyle/>
        <a:p>
          <a:endParaRPr kumimoji="1" lang="ja-JP" altLang="en-US"/>
        </a:p>
      </dgm:t>
    </dgm:pt>
    <dgm:pt modelId="{0BF69E10-EB51-46F2-9B31-09769CDAAE89}">
      <dgm:prSet phldrT="[テキスト]"/>
      <dgm:spPr/>
      <dgm:t>
        <a:bodyPr/>
        <a:lstStyle/>
        <a:p>
          <a:r>
            <a:rPr kumimoji="1" lang="ja-JP" altLang="en-US" dirty="0"/>
            <a:t>苦情・事故発生時対応</a:t>
          </a:r>
        </a:p>
      </dgm:t>
    </dgm:pt>
    <dgm:pt modelId="{182B4DBD-FEEF-4FA5-B717-2A51AAEB9918}" type="parTrans" cxnId="{53021919-BAF0-48A7-9634-7BD86F15D025}">
      <dgm:prSet/>
      <dgm:spPr/>
      <dgm:t>
        <a:bodyPr/>
        <a:lstStyle/>
        <a:p>
          <a:endParaRPr kumimoji="1" lang="ja-JP" altLang="en-US"/>
        </a:p>
      </dgm:t>
    </dgm:pt>
    <dgm:pt modelId="{1DAD2363-A668-457A-8598-64AAF8868678}" type="sibTrans" cxnId="{53021919-BAF0-48A7-9634-7BD86F15D025}">
      <dgm:prSet/>
      <dgm:spPr/>
      <dgm:t>
        <a:bodyPr/>
        <a:lstStyle/>
        <a:p>
          <a:endParaRPr kumimoji="1" lang="ja-JP" altLang="en-US"/>
        </a:p>
      </dgm:t>
    </dgm:pt>
    <dgm:pt modelId="{4DB3E49C-134E-4530-904A-91EA13E6888E}">
      <dgm:prSet phldrT="[テキスト]"/>
      <dgm:spPr/>
      <dgm:t>
        <a:bodyPr/>
        <a:lstStyle/>
        <a:p>
          <a:r>
            <a:rPr kumimoji="1" lang="ja-JP" altLang="en-US" dirty="0"/>
            <a:t>ヒアリハットやインシデント報告、苦情や事故事例の蓄積</a:t>
          </a:r>
        </a:p>
      </dgm:t>
    </dgm:pt>
    <dgm:pt modelId="{E57B42DF-DAF3-49EF-9915-0C3F84B0D32E}" type="parTrans" cxnId="{00E82001-F242-4216-880C-E43DCC3096ED}">
      <dgm:prSet/>
      <dgm:spPr/>
      <dgm:t>
        <a:bodyPr/>
        <a:lstStyle/>
        <a:p>
          <a:endParaRPr kumimoji="1" lang="ja-JP" altLang="en-US"/>
        </a:p>
      </dgm:t>
    </dgm:pt>
    <dgm:pt modelId="{86EAABC6-C86A-4F26-ACAB-6D5FAE11E700}" type="sibTrans" cxnId="{00E82001-F242-4216-880C-E43DCC3096ED}">
      <dgm:prSet/>
      <dgm:spPr/>
      <dgm:t>
        <a:bodyPr/>
        <a:lstStyle/>
        <a:p>
          <a:endParaRPr kumimoji="1" lang="ja-JP" altLang="en-US"/>
        </a:p>
      </dgm:t>
    </dgm:pt>
    <dgm:pt modelId="{B633ADD8-DF37-403D-85C8-E9916231CCD0}">
      <dgm:prSet phldrT="[テキスト]"/>
      <dgm:spPr/>
      <dgm:t>
        <a:bodyPr/>
        <a:lstStyle/>
        <a:p>
          <a:r>
            <a:rPr kumimoji="1" lang="ja-JP" altLang="en-US" dirty="0"/>
            <a:t>検証</a:t>
          </a:r>
        </a:p>
      </dgm:t>
    </dgm:pt>
    <dgm:pt modelId="{5798B44D-E554-4C49-B5B3-B1F083CAD81C}" type="parTrans" cxnId="{F8E1F22E-1E83-49A5-99A6-35E6976BF5AD}">
      <dgm:prSet/>
      <dgm:spPr/>
      <dgm:t>
        <a:bodyPr/>
        <a:lstStyle/>
        <a:p>
          <a:endParaRPr kumimoji="1" lang="ja-JP" altLang="en-US"/>
        </a:p>
      </dgm:t>
    </dgm:pt>
    <dgm:pt modelId="{7E0AB95B-D2EA-4AC7-8635-C13A54723BCA}" type="sibTrans" cxnId="{F8E1F22E-1E83-49A5-99A6-35E6976BF5AD}">
      <dgm:prSet/>
      <dgm:spPr/>
      <dgm:t>
        <a:bodyPr/>
        <a:lstStyle/>
        <a:p>
          <a:endParaRPr kumimoji="1" lang="ja-JP" altLang="en-US"/>
        </a:p>
      </dgm:t>
    </dgm:pt>
    <dgm:pt modelId="{3E2EAD07-4A71-40F1-B43C-50719A7E1AE9}">
      <dgm:prSet phldrT="[テキスト]"/>
      <dgm:spPr/>
      <dgm:t>
        <a:bodyPr/>
        <a:lstStyle/>
        <a:p>
          <a:r>
            <a:rPr kumimoji="1" lang="ja-JP" altLang="en-US" dirty="0"/>
            <a:t>再評価、</a:t>
          </a:r>
          <a:r>
            <a:rPr kumimoji="1" lang="en-US" altLang="ja-JP" dirty="0"/>
            <a:t>PDCA</a:t>
          </a:r>
          <a:endParaRPr kumimoji="1" lang="ja-JP" altLang="en-US" dirty="0"/>
        </a:p>
      </dgm:t>
    </dgm:pt>
    <dgm:pt modelId="{84A60C91-C215-4467-8253-7A357A14E667}" type="parTrans" cxnId="{1CB47AA1-8FA8-4B9B-B463-8E3B91773136}">
      <dgm:prSet/>
      <dgm:spPr/>
      <dgm:t>
        <a:bodyPr/>
        <a:lstStyle/>
        <a:p>
          <a:endParaRPr kumimoji="1" lang="ja-JP" altLang="en-US"/>
        </a:p>
      </dgm:t>
    </dgm:pt>
    <dgm:pt modelId="{B04B6754-5061-4FB6-9F16-B4587DA42A5A}" type="sibTrans" cxnId="{1CB47AA1-8FA8-4B9B-B463-8E3B91773136}">
      <dgm:prSet/>
      <dgm:spPr/>
      <dgm:t>
        <a:bodyPr/>
        <a:lstStyle/>
        <a:p>
          <a:endParaRPr kumimoji="1" lang="ja-JP" altLang="en-US"/>
        </a:p>
      </dgm:t>
    </dgm:pt>
    <dgm:pt modelId="{7A570769-BE06-41DC-9F92-A187D25BCA12}">
      <dgm:prSet phldrT="[テキスト]"/>
      <dgm:spPr/>
      <dgm:t>
        <a:bodyPr/>
        <a:lstStyle/>
        <a:p>
          <a:r>
            <a:rPr kumimoji="1" lang="ja-JP" altLang="en-US" dirty="0"/>
            <a:t>検証委員会の開催や研修等の実施</a:t>
          </a:r>
        </a:p>
      </dgm:t>
    </dgm:pt>
    <dgm:pt modelId="{75DB5B59-5B0D-495B-9A7C-F76358846B56}" type="parTrans" cxnId="{70D66DEE-F57B-4707-9C58-C1DE5F1E057B}">
      <dgm:prSet/>
      <dgm:spPr/>
      <dgm:t>
        <a:bodyPr/>
        <a:lstStyle/>
        <a:p>
          <a:endParaRPr kumimoji="1" lang="ja-JP" altLang="en-US"/>
        </a:p>
      </dgm:t>
    </dgm:pt>
    <dgm:pt modelId="{A8E52CD6-599A-49B6-B46E-DB9303305C82}" type="sibTrans" cxnId="{70D66DEE-F57B-4707-9C58-C1DE5F1E057B}">
      <dgm:prSet/>
      <dgm:spPr/>
      <dgm:t>
        <a:bodyPr/>
        <a:lstStyle/>
        <a:p>
          <a:endParaRPr kumimoji="1" lang="ja-JP" altLang="en-US"/>
        </a:p>
      </dgm:t>
    </dgm:pt>
    <dgm:pt modelId="{39ABD0BC-429A-4A18-A7FF-62450BDF8449}" type="pres">
      <dgm:prSet presAssocID="{F62A7DA3-FE4C-4ACB-AED8-EC691028E57E}" presName="linearFlow" presStyleCnt="0">
        <dgm:presLayoutVars>
          <dgm:dir/>
          <dgm:animLvl val="lvl"/>
          <dgm:resizeHandles val="exact"/>
        </dgm:presLayoutVars>
      </dgm:prSet>
      <dgm:spPr/>
    </dgm:pt>
    <dgm:pt modelId="{78367CFF-05D1-44BD-81B7-D14CAA145D24}" type="pres">
      <dgm:prSet presAssocID="{CD6AB807-571F-4D8B-972D-FC106969DA3A}" presName="composite" presStyleCnt="0"/>
      <dgm:spPr/>
    </dgm:pt>
    <dgm:pt modelId="{A2D46B37-8170-494C-8F6F-84CE524E667B}" type="pres">
      <dgm:prSet presAssocID="{CD6AB807-571F-4D8B-972D-FC106969DA3A}" presName="parentText" presStyleLbl="alignNode1" presStyleIdx="0" presStyleCnt="4">
        <dgm:presLayoutVars>
          <dgm:chMax val="1"/>
          <dgm:bulletEnabled val="1"/>
        </dgm:presLayoutVars>
      </dgm:prSet>
      <dgm:spPr/>
    </dgm:pt>
    <dgm:pt modelId="{08134365-DFE7-494B-A7D6-4F5C4E8ADCAC}" type="pres">
      <dgm:prSet presAssocID="{CD6AB807-571F-4D8B-972D-FC106969DA3A}" presName="descendantText" presStyleLbl="alignAcc1" presStyleIdx="0" presStyleCnt="4">
        <dgm:presLayoutVars>
          <dgm:bulletEnabled val="1"/>
        </dgm:presLayoutVars>
      </dgm:prSet>
      <dgm:spPr/>
    </dgm:pt>
    <dgm:pt modelId="{000A9304-086B-47F5-8579-46578EBCB4B8}" type="pres">
      <dgm:prSet presAssocID="{4A889762-2B4D-44F0-81A3-BDF90137202C}" presName="sp" presStyleCnt="0"/>
      <dgm:spPr/>
    </dgm:pt>
    <dgm:pt modelId="{F562EFDD-19AA-4ED4-9E65-BCF4EEBB90A2}" type="pres">
      <dgm:prSet presAssocID="{0F125538-7690-4C7B-B52B-0F2687F3E0C8}" presName="composite" presStyleCnt="0"/>
      <dgm:spPr/>
    </dgm:pt>
    <dgm:pt modelId="{2B4F70A5-5A3C-48DB-99E8-D7E53B7EED69}" type="pres">
      <dgm:prSet presAssocID="{0F125538-7690-4C7B-B52B-0F2687F3E0C8}" presName="parentText" presStyleLbl="alignNode1" presStyleIdx="1" presStyleCnt="4">
        <dgm:presLayoutVars>
          <dgm:chMax val="1"/>
          <dgm:bulletEnabled val="1"/>
        </dgm:presLayoutVars>
      </dgm:prSet>
      <dgm:spPr/>
    </dgm:pt>
    <dgm:pt modelId="{1B73E865-A2E2-4916-8D07-E98AE96CD068}" type="pres">
      <dgm:prSet presAssocID="{0F125538-7690-4C7B-B52B-0F2687F3E0C8}" presName="descendantText" presStyleLbl="alignAcc1" presStyleIdx="1" presStyleCnt="4">
        <dgm:presLayoutVars>
          <dgm:bulletEnabled val="1"/>
        </dgm:presLayoutVars>
      </dgm:prSet>
      <dgm:spPr/>
    </dgm:pt>
    <dgm:pt modelId="{1CCA5770-E06D-4634-AA91-881E1025B26F}" type="pres">
      <dgm:prSet presAssocID="{E597CFCF-73B5-4361-BB68-F1612E3DD788}" presName="sp" presStyleCnt="0"/>
      <dgm:spPr/>
    </dgm:pt>
    <dgm:pt modelId="{437BC137-3C5E-4583-B0DC-65A921FCD501}" type="pres">
      <dgm:prSet presAssocID="{343BB730-DD51-4592-8377-1A0AB19835A7}" presName="composite" presStyleCnt="0"/>
      <dgm:spPr/>
    </dgm:pt>
    <dgm:pt modelId="{F10B2591-6C48-4BF7-BB9B-3743C868C7BE}" type="pres">
      <dgm:prSet presAssocID="{343BB730-DD51-4592-8377-1A0AB19835A7}" presName="parentText" presStyleLbl="alignNode1" presStyleIdx="2" presStyleCnt="4">
        <dgm:presLayoutVars>
          <dgm:chMax val="1"/>
          <dgm:bulletEnabled val="1"/>
        </dgm:presLayoutVars>
      </dgm:prSet>
      <dgm:spPr/>
    </dgm:pt>
    <dgm:pt modelId="{3996D68B-3368-4A0B-9007-B99C145AB5E7}" type="pres">
      <dgm:prSet presAssocID="{343BB730-DD51-4592-8377-1A0AB19835A7}" presName="descendantText" presStyleLbl="alignAcc1" presStyleIdx="2" presStyleCnt="4">
        <dgm:presLayoutVars>
          <dgm:bulletEnabled val="1"/>
        </dgm:presLayoutVars>
      </dgm:prSet>
      <dgm:spPr/>
    </dgm:pt>
    <dgm:pt modelId="{1AC48A7E-F920-4A2D-A565-C2D04BA7EBD4}" type="pres">
      <dgm:prSet presAssocID="{62744407-DE16-4638-B775-9A8A04A110C8}" presName="sp" presStyleCnt="0"/>
      <dgm:spPr/>
    </dgm:pt>
    <dgm:pt modelId="{6DC5FC7F-4FAA-4F9F-9691-922F8CE4D2A1}" type="pres">
      <dgm:prSet presAssocID="{B633ADD8-DF37-403D-85C8-E9916231CCD0}" presName="composite" presStyleCnt="0"/>
      <dgm:spPr/>
    </dgm:pt>
    <dgm:pt modelId="{26512AB7-4A69-46B5-BEF4-75EC16D02E9C}" type="pres">
      <dgm:prSet presAssocID="{B633ADD8-DF37-403D-85C8-E9916231CCD0}" presName="parentText" presStyleLbl="alignNode1" presStyleIdx="3" presStyleCnt="4">
        <dgm:presLayoutVars>
          <dgm:chMax val="1"/>
          <dgm:bulletEnabled val="1"/>
        </dgm:presLayoutVars>
      </dgm:prSet>
      <dgm:spPr/>
    </dgm:pt>
    <dgm:pt modelId="{E275B044-7F1B-4005-AE71-368CA2AA2B9E}" type="pres">
      <dgm:prSet presAssocID="{B633ADD8-DF37-403D-85C8-E9916231CCD0}" presName="descendantText" presStyleLbl="alignAcc1" presStyleIdx="3" presStyleCnt="4">
        <dgm:presLayoutVars>
          <dgm:bulletEnabled val="1"/>
        </dgm:presLayoutVars>
      </dgm:prSet>
      <dgm:spPr/>
    </dgm:pt>
  </dgm:ptLst>
  <dgm:cxnLst>
    <dgm:cxn modelId="{00E82001-F242-4216-880C-E43DCC3096ED}" srcId="{CD6AB807-571F-4D8B-972D-FC106969DA3A}" destId="{4DB3E49C-134E-4530-904A-91EA13E6888E}" srcOrd="1" destOrd="0" parTransId="{E57B42DF-DAF3-49EF-9915-0C3F84B0D32E}" sibTransId="{86EAABC6-C86A-4F26-ACAB-6D5FAE11E700}"/>
    <dgm:cxn modelId="{53021919-BAF0-48A7-9634-7BD86F15D025}" srcId="{343BB730-DD51-4592-8377-1A0AB19835A7}" destId="{0BF69E10-EB51-46F2-9B31-09769CDAAE89}" srcOrd="1" destOrd="0" parTransId="{182B4DBD-FEEF-4FA5-B717-2A51AAEB9918}" sibTransId="{1DAD2363-A668-457A-8598-64AAF8868678}"/>
    <dgm:cxn modelId="{4867B519-81EF-404F-A8B9-A9E65DC9ABE7}" srcId="{CD6AB807-571F-4D8B-972D-FC106969DA3A}" destId="{4F9573F3-7FD6-4965-882E-44718A4BD64C}" srcOrd="0" destOrd="0" parTransId="{1BDA67AF-8BBE-4058-A653-0F2EE40AFBC0}" sibTransId="{C0A298E5-B597-4CF1-ACBF-61A2ECA5BDA6}"/>
    <dgm:cxn modelId="{F8E1F22E-1E83-49A5-99A6-35E6976BF5AD}" srcId="{F62A7DA3-FE4C-4ACB-AED8-EC691028E57E}" destId="{B633ADD8-DF37-403D-85C8-E9916231CCD0}" srcOrd="3" destOrd="0" parTransId="{5798B44D-E554-4C49-B5B3-B1F083CAD81C}" sibTransId="{7E0AB95B-D2EA-4AC7-8635-C13A54723BCA}"/>
    <dgm:cxn modelId="{40BC0A5D-1A39-4A72-ABFE-5DA00CF3BA33}" srcId="{F62A7DA3-FE4C-4ACB-AED8-EC691028E57E}" destId="{CD6AB807-571F-4D8B-972D-FC106969DA3A}" srcOrd="0" destOrd="0" parTransId="{29288C49-86C2-4AA7-BC9D-AB5CE018920B}" sibTransId="{4A889762-2B4D-44F0-81A3-BDF90137202C}"/>
    <dgm:cxn modelId="{59D44742-E705-4F62-A62C-CC941CDDA8DB}" srcId="{F62A7DA3-FE4C-4ACB-AED8-EC691028E57E}" destId="{0F125538-7690-4C7B-B52B-0F2687F3E0C8}" srcOrd="1" destOrd="0" parTransId="{CC71911A-0872-48D1-893D-AC4F30790199}" sibTransId="{E597CFCF-73B5-4361-BB68-F1612E3DD788}"/>
    <dgm:cxn modelId="{285C2E44-296A-4545-99DD-ADA9EEDDF7FE}" type="presOf" srcId="{343BB730-DD51-4592-8377-1A0AB19835A7}" destId="{F10B2591-6C48-4BF7-BB9B-3743C868C7BE}" srcOrd="0" destOrd="0" presId="urn:microsoft.com/office/officeart/2005/8/layout/chevron2"/>
    <dgm:cxn modelId="{F669B067-E4AB-4C35-9CDA-45697409E031}" type="presOf" srcId="{0F125538-7690-4C7B-B52B-0F2687F3E0C8}" destId="{2B4F70A5-5A3C-48DB-99E8-D7E53B7EED69}" srcOrd="0" destOrd="0" presId="urn:microsoft.com/office/officeart/2005/8/layout/chevron2"/>
    <dgm:cxn modelId="{1931264A-69E2-4145-A222-0FD3FE033544}" type="presOf" srcId="{4DB3E49C-134E-4530-904A-91EA13E6888E}" destId="{08134365-DFE7-494B-A7D6-4F5C4E8ADCAC}" srcOrd="0" destOrd="1" presId="urn:microsoft.com/office/officeart/2005/8/layout/chevron2"/>
    <dgm:cxn modelId="{251DB86B-F908-4F7B-9C44-C944443D4AFE}" srcId="{343BB730-DD51-4592-8377-1A0AB19835A7}" destId="{EE637268-01AF-4BA9-8F0C-05A1354E9A90}" srcOrd="0" destOrd="0" parTransId="{2C6E776C-A276-4261-8A2F-5D4D71CEF06E}" sibTransId="{51808B0F-09CF-4E67-9B86-9419C58850AD}"/>
    <dgm:cxn modelId="{674BE04D-8AB3-46D7-86EF-08D9C911F9BF}" type="presOf" srcId="{4F9573F3-7FD6-4965-882E-44718A4BD64C}" destId="{08134365-DFE7-494B-A7D6-4F5C4E8ADCAC}" srcOrd="0" destOrd="0" presId="urn:microsoft.com/office/officeart/2005/8/layout/chevron2"/>
    <dgm:cxn modelId="{FFA72D50-7735-4899-83A2-C67E4F405F8D}" type="presOf" srcId="{EE637268-01AF-4BA9-8F0C-05A1354E9A90}" destId="{3996D68B-3368-4A0B-9007-B99C145AB5E7}" srcOrd="0" destOrd="0" presId="urn:microsoft.com/office/officeart/2005/8/layout/chevron2"/>
    <dgm:cxn modelId="{60700472-527B-488C-AF7C-3EC6274893E7}" type="presOf" srcId="{F62A7DA3-FE4C-4ACB-AED8-EC691028E57E}" destId="{39ABD0BC-429A-4A18-A7FF-62450BDF8449}" srcOrd="0" destOrd="0" presId="urn:microsoft.com/office/officeart/2005/8/layout/chevron2"/>
    <dgm:cxn modelId="{782EE577-879B-4FC9-B06F-9155A35DB9EC}" type="presOf" srcId="{B633ADD8-DF37-403D-85C8-E9916231CCD0}" destId="{26512AB7-4A69-46B5-BEF4-75EC16D02E9C}" srcOrd="0" destOrd="0" presId="urn:microsoft.com/office/officeart/2005/8/layout/chevron2"/>
    <dgm:cxn modelId="{148A037F-E3C8-4BD6-A0F4-43E9311DFEF4}" type="presOf" srcId="{3E2EAD07-4A71-40F1-B43C-50719A7E1AE9}" destId="{E275B044-7F1B-4005-AE71-368CA2AA2B9E}" srcOrd="0" destOrd="0" presId="urn:microsoft.com/office/officeart/2005/8/layout/chevron2"/>
    <dgm:cxn modelId="{48ECF387-34AE-4454-B4AD-A044BBF89A08}" type="presOf" srcId="{0BF69E10-EB51-46F2-9B31-09769CDAAE89}" destId="{3996D68B-3368-4A0B-9007-B99C145AB5E7}" srcOrd="0" destOrd="1" presId="urn:microsoft.com/office/officeart/2005/8/layout/chevron2"/>
    <dgm:cxn modelId="{1CB47AA1-8FA8-4B9B-B463-8E3B91773136}" srcId="{B633ADD8-DF37-403D-85C8-E9916231CCD0}" destId="{3E2EAD07-4A71-40F1-B43C-50719A7E1AE9}" srcOrd="0" destOrd="0" parTransId="{84A60C91-C215-4467-8253-7A357A14E667}" sibTransId="{B04B6754-5061-4FB6-9F16-B4587DA42A5A}"/>
    <dgm:cxn modelId="{98C1BBB6-F2FB-452B-9067-417D881226A2}" type="presOf" srcId="{7A570769-BE06-41DC-9F92-A187D25BCA12}" destId="{E275B044-7F1B-4005-AE71-368CA2AA2B9E}" srcOrd="0" destOrd="1" presId="urn:microsoft.com/office/officeart/2005/8/layout/chevron2"/>
    <dgm:cxn modelId="{C1BD4FB7-6014-4F6A-9935-2AC22393B57D}" type="presOf" srcId="{66ABCCA2-45A7-4AA7-82CE-0D4A6DD0A874}" destId="{1B73E865-A2E2-4916-8D07-E98AE96CD068}" srcOrd="0" destOrd="0" presId="urn:microsoft.com/office/officeart/2005/8/layout/chevron2"/>
    <dgm:cxn modelId="{24B7EFC5-1819-48D9-9A99-E3AB550A1F36}" type="presOf" srcId="{CD6AB807-571F-4D8B-972D-FC106969DA3A}" destId="{A2D46B37-8170-494C-8F6F-84CE524E667B}" srcOrd="0" destOrd="0" presId="urn:microsoft.com/office/officeart/2005/8/layout/chevron2"/>
    <dgm:cxn modelId="{AE0899CC-7C8F-4226-A3FA-92049663ABB3}" srcId="{0F125538-7690-4C7B-B52B-0F2687F3E0C8}" destId="{72F23915-69CE-49A1-9890-606D1F858531}" srcOrd="1" destOrd="0" parTransId="{26DF972D-1CB5-416A-A49C-3744AE6F0D54}" sibTransId="{0B589CBA-5356-463E-8BA4-3FC694E87B5B}"/>
    <dgm:cxn modelId="{E7420AD4-F307-4DEE-A04B-C0DA286AD58F}" type="presOf" srcId="{72F23915-69CE-49A1-9890-606D1F858531}" destId="{1B73E865-A2E2-4916-8D07-E98AE96CD068}" srcOrd="0" destOrd="1" presId="urn:microsoft.com/office/officeart/2005/8/layout/chevron2"/>
    <dgm:cxn modelId="{793F1CE5-14D3-428E-A47E-D4C41B1152F5}" srcId="{F62A7DA3-FE4C-4ACB-AED8-EC691028E57E}" destId="{343BB730-DD51-4592-8377-1A0AB19835A7}" srcOrd="2" destOrd="0" parTransId="{579EADA6-2A31-45F0-ABCE-14D51F2FDF13}" sibTransId="{62744407-DE16-4638-B775-9A8A04A110C8}"/>
    <dgm:cxn modelId="{70D66DEE-F57B-4707-9C58-C1DE5F1E057B}" srcId="{B633ADD8-DF37-403D-85C8-E9916231CCD0}" destId="{7A570769-BE06-41DC-9F92-A187D25BCA12}" srcOrd="1" destOrd="0" parTransId="{75DB5B59-5B0D-495B-9A7C-F76358846B56}" sibTransId="{A8E52CD6-599A-49B6-B46E-DB9303305C82}"/>
    <dgm:cxn modelId="{8E01B1EE-7B4A-466D-9918-C09832CD497C}" srcId="{0F125538-7690-4C7B-B52B-0F2687F3E0C8}" destId="{66ABCCA2-45A7-4AA7-82CE-0D4A6DD0A874}" srcOrd="0" destOrd="0" parTransId="{EBF8FC6C-9A8F-4846-823D-00D33D6105B8}" sibTransId="{A43B6718-F0C4-4A55-8DAF-047AA85EFA8A}"/>
    <dgm:cxn modelId="{3CA98828-6EE9-4457-992D-7F9F679BD3D1}" type="presParOf" srcId="{39ABD0BC-429A-4A18-A7FF-62450BDF8449}" destId="{78367CFF-05D1-44BD-81B7-D14CAA145D24}" srcOrd="0" destOrd="0" presId="urn:microsoft.com/office/officeart/2005/8/layout/chevron2"/>
    <dgm:cxn modelId="{6B322FE7-7B7A-4EB6-8B8E-86B14A1BA1D4}" type="presParOf" srcId="{78367CFF-05D1-44BD-81B7-D14CAA145D24}" destId="{A2D46B37-8170-494C-8F6F-84CE524E667B}" srcOrd="0" destOrd="0" presId="urn:microsoft.com/office/officeart/2005/8/layout/chevron2"/>
    <dgm:cxn modelId="{E94F20D0-DF40-4556-AE02-5CB205484289}" type="presParOf" srcId="{78367CFF-05D1-44BD-81B7-D14CAA145D24}" destId="{08134365-DFE7-494B-A7D6-4F5C4E8ADCAC}" srcOrd="1" destOrd="0" presId="urn:microsoft.com/office/officeart/2005/8/layout/chevron2"/>
    <dgm:cxn modelId="{BA36B8A3-5A16-44A2-BBC3-EC1872F93BFA}" type="presParOf" srcId="{39ABD0BC-429A-4A18-A7FF-62450BDF8449}" destId="{000A9304-086B-47F5-8579-46578EBCB4B8}" srcOrd="1" destOrd="0" presId="urn:microsoft.com/office/officeart/2005/8/layout/chevron2"/>
    <dgm:cxn modelId="{2AD1D851-93F6-4BF0-BC16-392A96BCE68C}" type="presParOf" srcId="{39ABD0BC-429A-4A18-A7FF-62450BDF8449}" destId="{F562EFDD-19AA-4ED4-9E65-BCF4EEBB90A2}" srcOrd="2" destOrd="0" presId="urn:microsoft.com/office/officeart/2005/8/layout/chevron2"/>
    <dgm:cxn modelId="{2360EC67-8C40-4718-BF27-2A604641B863}" type="presParOf" srcId="{F562EFDD-19AA-4ED4-9E65-BCF4EEBB90A2}" destId="{2B4F70A5-5A3C-48DB-99E8-D7E53B7EED69}" srcOrd="0" destOrd="0" presId="urn:microsoft.com/office/officeart/2005/8/layout/chevron2"/>
    <dgm:cxn modelId="{E3B0942B-32EE-4A7A-9913-CC4174847E54}" type="presParOf" srcId="{F562EFDD-19AA-4ED4-9E65-BCF4EEBB90A2}" destId="{1B73E865-A2E2-4916-8D07-E98AE96CD068}" srcOrd="1" destOrd="0" presId="urn:microsoft.com/office/officeart/2005/8/layout/chevron2"/>
    <dgm:cxn modelId="{CDBF8789-F3F3-4160-B4EC-A1E1B06EE37D}" type="presParOf" srcId="{39ABD0BC-429A-4A18-A7FF-62450BDF8449}" destId="{1CCA5770-E06D-4634-AA91-881E1025B26F}" srcOrd="3" destOrd="0" presId="urn:microsoft.com/office/officeart/2005/8/layout/chevron2"/>
    <dgm:cxn modelId="{9B0872D9-6FD7-4F47-B68C-AE4666630647}" type="presParOf" srcId="{39ABD0BC-429A-4A18-A7FF-62450BDF8449}" destId="{437BC137-3C5E-4583-B0DC-65A921FCD501}" srcOrd="4" destOrd="0" presId="urn:microsoft.com/office/officeart/2005/8/layout/chevron2"/>
    <dgm:cxn modelId="{9D60ED45-47F6-4709-9A18-4D9F8CB85138}" type="presParOf" srcId="{437BC137-3C5E-4583-B0DC-65A921FCD501}" destId="{F10B2591-6C48-4BF7-BB9B-3743C868C7BE}" srcOrd="0" destOrd="0" presId="urn:microsoft.com/office/officeart/2005/8/layout/chevron2"/>
    <dgm:cxn modelId="{BD1F50DC-5735-45B5-AD0C-FF12E0C35D82}" type="presParOf" srcId="{437BC137-3C5E-4583-B0DC-65A921FCD501}" destId="{3996D68B-3368-4A0B-9007-B99C145AB5E7}" srcOrd="1" destOrd="0" presId="urn:microsoft.com/office/officeart/2005/8/layout/chevron2"/>
    <dgm:cxn modelId="{5E7EA49C-1B0E-441F-BD32-6317E32BB578}" type="presParOf" srcId="{39ABD0BC-429A-4A18-A7FF-62450BDF8449}" destId="{1AC48A7E-F920-4A2D-A565-C2D04BA7EBD4}" srcOrd="5" destOrd="0" presId="urn:microsoft.com/office/officeart/2005/8/layout/chevron2"/>
    <dgm:cxn modelId="{CF120497-4C68-4542-8DE3-2B36D2A8BCA0}" type="presParOf" srcId="{39ABD0BC-429A-4A18-A7FF-62450BDF8449}" destId="{6DC5FC7F-4FAA-4F9F-9691-922F8CE4D2A1}" srcOrd="6" destOrd="0" presId="urn:microsoft.com/office/officeart/2005/8/layout/chevron2"/>
    <dgm:cxn modelId="{E0F0A246-8144-49A4-9B05-AC11C04F7C09}" type="presParOf" srcId="{6DC5FC7F-4FAA-4F9F-9691-922F8CE4D2A1}" destId="{26512AB7-4A69-46B5-BEF4-75EC16D02E9C}" srcOrd="0" destOrd="0" presId="urn:microsoft.com/office/officeart/2005/8/layout/chevron2"/>
    <dgm:cxn modelId="{B40AC861-57E7-46E2-86DD-8732BE3A1E66}" type="presParOf" srcId="{6DC5FC7F-4FAA-4F9F-9691-922F8CE4D2A1}" destId="{E275B044-7F1B-4005-AE71-368CA2AA2B9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406F64-A1C2-448D-9191-BE7244F93509}"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F09DAA0A-58E2-4CAA-B5A3-2F779F8AE1AC}">
      <dgm:prSet phldrT="[テキスト]" custT="1"/>
      <dgm:spPr/>
      <dgm:t>
        <a:bodyPr/>
        <a:lstStyle/>
        <a:p>
          <a:r>
            <a:rPr kumimoji="1" lang="ja-JP" altLang="en-US" sz="3600" dirty="0"/>
            <a:t>法律</a:t>
          </a:r>
        </a:p>
      </dgm:t>
    </dgm:pt>
    <dgm:pt modelId="{7CECF0F3-6591-4027-8059-76ED66FAA4C7}" type="parTrans" cxnId="{A11DF938-6FC2-47D3-AD14-6ED792BC8778}">
      <dgm:prSet/>
      <dgm:spPr/>
      <dgm:t>
        <a:bodyPr/>
        <a:lstStyle/>
        <a:p>
          <a:endParaRPr kumimoji="1" lang="ja-JP" altLang="en-US"/>
        </a:p>
      </dgm:t>
    </dgm:pt>
    <dgm:pt modelId="{308C3AFD-185F-4D21-B06F-7056A0BE3E30}" type="sibTrans" cxnId="{A11DF938-6FC2-47D3-AD14-6ED792BC8778}">
      <dgm:prSet/>
      <dgm:spPr/>
      <dgm:t>
        <a:bodyPr/>
        <a:lstStyle/>
        <a:p>
          <a:endParaRPr kumimoji="1" lang="ja-JP" altLang="en-US"/>
        </a:p>
      </dgm:t>
    </dgm:pt>
    <dgm:pt modelId="{E7DF8B9F-C39E-49D2-910A-EFC7664A86F2}">
      <dgm:prSet phldrT="[テキスト]"/>
      <dgm:spPr/>
      <dgm:t>
        <a:bodyPr/>
        <a:lstStyle/>
        <a:p>
          <a:r>
            <a:rPr kumimoji="1" lang="ja-JP" altLang="en-US" sz="2700" dirty="0"/>
            <a:t>法律</a:t>
          </a:r>
        </a:p>
      </dgm:t>
    </dgm:pt>
    <dgm:pt modelId="{B1040049-981D-4470-8515-F3D4F71F2A29}" type="parTrans" cxnId="{19FAA68D-1508-4039-BB48-0407239E60CB}">
      <dgm:prSet/>
      <dgm:spPr/>
      <dgm:t>
        <a:bodyPr/>
        <a:lstStyle/>
        <a:p>
          <a:endParaRPr kumimoji="1" lang="ja-JP" altLang="en-US"/>
        </a:p>
      </dgm:t>
    </dgm:pt>
    <dgm:pt modelId="{83AA230D-AC3A-4464-AB3F-97D265EE29C7}" type="sibTrans" cxnId="{19FAA68D-1508-4039-BB48-0407239E60CB}">
      <dgm:prSet/>
      <dgm:spPr/>
      <dgm:t>
        <a:bodyPr/>
        <a:lstStyle/>
        <a:p>
          <a:endParaRPr kumimoji="1" lang="ja-JP" altLang="en-US"/>
        </a:p>
      </dgm:t>
    </dgm:pt>
    <dgm:pt modelId="{6AADF7E6-571E-4CC5-A494-FDC661B4E580}">
      <dgm:prSet phldrT="[テキスト]" custT="1"/>
      <dgm:spPr/>
      <dgm:t>
        <a:bodyPr/>
        <a:lstStyle/>
        <a:p>
          <a:r>
            <a:rPr kumimoji="1" lang="ja-JP" altLang="en-US" sz="3600" dirty="0"/>
            <a:t>法人</a:t>
          </a:r>
        </a:p>
      </dgm:t>
    </dgm:pt>
    <dgm:pt modelId="{B6A9BDF5-30F9-4CCD-8F71-09C8B3BB6B38}" type="parTrans" cxnId="{E4EA96C7-365D-4F45-B745-56C23E82220E}">
      <dgm:prSet/>
      <dgm:spPr/>
      <dgm:t>
        <a:bodyPr/>
        <a:lstStyle/>
        <a:p>
          <a:endParaRPr kumimoji="1" lang="ja-JP" altLang="en-US"/>
        </a:p>
      </dgm:t>
    </dgm:pt>
    <dgm:pt modelId="{319C9808-E6F1-447B-9654-03CC03CA9B66}" type="sibTrans" cxnId="{E4EA96C7-365D-4F45-B745-56C23E82220E}">
      <dgm:prSet/>
      <dgm:spPr/>
      <dgm:t>
        <a:bodyPr/>
        <a:lstStyle/>
        <a:p>
          <a:endParaRPr kumimoji="1" lang="ja-JP" altLang="en-US"/>
        </a:p>
      </dgm:t>
    </dgm:pt>
    <dgm:pt modelId="{DE20CBE2-6406-4DC6-B287-35538337AAFE}">
      <dgm:prSet phldrT="[テキスト]"/>
      <dgm:spPr/>
      <dgm:t>
        <a:bodyPr/>
        <a:lstStyle/>
        <a:p>
          <a:r>
            <a:rPr kumimoji="1" lang="ja-JP" altLang="en-US" sz="2700" dirty="0"/>
            <a:t>理念</a:t>
          </a:r>
        </a:p>
      </dgm:t>
    </dgm:pt>
    <dgm:pt modelId="{D8C7B66C-1737-47A8-8C49-5BC9EAA33E84}" type="parTrans" cxnId="{25A162FE-B194-4981-9E71-9765893C7320}">
      <dgm:prSet/>
      <dgm:spPr/>
      <dgm:t>
        <a:bodyPr/>
        <a:lstStyle/>
        <a:p>
          <a:endParaRPr kumimoji="1" lang="ja-JP" altLang="en-US"/>
        </a:p>
      </dgm:t>
    </dgm:pt>
    <dgm:pt modelId="{DFBAE4AF-0C73-4F46-8089-FFA2D89F2B5B}" type="sibTrans" cxnId="{25A162FE-B194-4981-9E71-9765893C7320}">
      <dgm:prSet/>
      <dgm:spPr/>
      <dgm:t>
        <a:bodyPr/>
        <a:lstStyle/>
        <a:p>
          <a:endParaRPr kumimoji="1" lang="ja-JP" altLang="en-US"/>
        </a:p>
      </dgm:t>
    </dgm:pt>
    <dgm:pt modelId="{79848F54-F406-421B-92F2-025C8616C5B7}">
      <dgm:prSet phldrT="[テキスト]" custT="1"/>
      <dgm:spPr/>
      <dgm:t>
        <a:bodyPr/>
        <a:lstStyle/>
        <a:p>
          <a:r>
            <a:rPr kumimoji="1" lang="ja-JP" altLang="en-US" sz="2400" dirty="0"/>
            <a:t>対人援助</a:t>
          </a:r>
        </a:p>
      </dgm:t>
    </dgm:pt>
    <dgm:pt modelId="{E06D45A8-A412-40DC-B298-2A33A22CB733}" type="parTrans" cxnId="{CA308A47-A17C-4FDD-9FD5-BBE1D6E3BC98}">
      <dgm:prSet/>
      <dgm:spPr/>
      <dgm:t>
        <a:bodyPr/>
        <a:lstStyle/>
        <a:p>
          <a:endParaRPr kumimoji="1" lang="ja-JP" altLang="en-US"/>
        </a:p>
      </dgm:t>
    </dgm:pt>
    <dgm:pt modelId="{1F7FFDC0-70FC-422C-93D6-930409AF730C}" type="sibTrans" cxnId="{CA308A47-A17C-4FDD-9FD5-BBE1D6E3BC98}">
      <dgm:prSet/>
      <dgm:spPr/>
      <dgm:t>
        <a:bodyPr/>
        <a:lstStyle/>
        <a:p>
          <a:endParaRPr kumimoji="1" lang="ja-JP" altLang="en-US"/>
        </a:p>
      </dgm:t>
    </dgm:pt>
    <dgm:pt modelId="{E4A6D9D8-4071-435E-BC0F-62B125D7C30C}">
      <dgm:prSet phldrT="[テキスト]" custT="1"/>
      <dgm:spPr/>
      <dgm:t>
        <a:bodyPr/>
        <a:lstStyle/>
        <a:p>
          <a:r>
            <a:rPr kumimoji="1" lang="ja-JP" altLang="en-US" sz="2400" dirty="0"/>
            <a:t>専門職倫理</a:t>
          </a:r>
        </a:p>
      </dgm:t>
    </dgm:pt>
    <dgm:pt modelId="{4ACC6741-FADA-48AF-8D10-537E43D0CBB0}" type="parTrans" cxnId="{B512B843-690A-41E6-9B04-92992D690D5C}">
      <dgm:prSet/>
      <dgm:spPr/>
      <dgm:t>
        <a:bodyPr/>
        <a:lstStyle/>
        <a:p>
          <a:endParaRPr kumimoji="1" lang="ja-JP" altLang="en-US"/>
        </a:p>
      </dgm:t>
    </dgm:pt>
    <dgm:pt modelId="{5AAB388D-78E8-45AB-AB90-6B4ED16B33F4}" type="sibTrans" cxnId="{B512B843-690A-41E6-9B04-92992D690D5C}">
      <dgm:prSet/>
      <dgm:spPr/>
      <dgm:t>
        <a:bodyPr/>
        <a:lstStyle/>
        <a:p>
          <a:endParaRPr kumimoji="1" lang="ja-JP" altLang="en-US"/>
        </a:p>
      </dgm:t>
    </dgm:pt>
    <dgm:pt modelId="{FF193D08-60AC-443E-8BC6-88370DA04106}">
      <dgm:prSet phldrT="[テキスト]"/>
      <dgm:spPr/>
      <dgm:t>
        <a:bodyPr/>
        <a:lstStyle/>
        <a:p>
          <a:r>
            <a:rPr kumimoji="1" lang="ja-JP" altLang="en-US" sz="2700" dirty="0"/>
            <a:t>条例</a:t>
          </a:r>
        </a:p>
      </dgm:t>
    </dgm:pt>
    <dgm:pt modelId="{94671762-76DC-4738-A1B2-2527F108EF72}" type="parTrans" cxnId="{A17E96B6-514A-43FD-9729-00ED7CD5C0D1}">
      <dgm:prSet/>
      <dgm:spPr/>
      <dgm:t>
        <a:bodyPr/>
        <a:lstStyle/>
        <a:p>
          <a:endParaRPr kumimoji="1" lang="ja-JP" altLang="en-US"/>
        </a:p>
      </dgm:t>
    </dgm:pt>
    <dgm:pt modelId="{C03E259B-B066-41AA-9D40-A48007184F19}" type="sibTrans" cxnId="{A17E96B6-514A-43FD-9729-00ED7CD5C0D1}">
      <dgm:prSet/>
      <dgm:spPr/>
      <dgm:t>
        <a:bodyPr/>
        <a:lstStyle/>
        <a:p>
          <a:endParaRPr kumimoji="1" lang="ja-JP" altLang="en-US"/>
        </a:p>
      </dgm:t>
    </dgm:pt>
    <dgm:pt modelId="{69EC1FA7-B238-4A59-B2E5-ADCED6DC9BC1}">
      <dgm:prSet phldrT="[テキスト]"/>
      <dgm:spPr/>
      <dgm:t>
        <a:bodyPr/>
        <a:lstStyle/>
        <a:p>
          <a:r>
            <a:rPr kumimoji="1" lang="ja-JP" altLang="en-US" sz="2700" dirty="0"/>
            <a:t>通知</a:t>
          </a:r>
        </a:p>
      </dgm:t>
    </dgm:pt>
    <dgm:pt modelId="{F7B418A6-2841-45D8-B64A-BF7D32139BF6}" type="parTrans" cxnId="{0E665D72-24C5-444E-8E29-82C4837FC78F}">
      <dgm:prSet/>
      <dgm:spPr/>
      <dgm:t>
        <a:bodyPr/>
        <a:lstStyle/>
        <a:p>
          <a:endParaRPr kumimoji="1" lang="ja-JP" altLang="en-US"/>
        </a:p>
      </dgm:t>
    </dgm:pt>
    <dgm:pt modelId="{B3D5DE17-8884-4EA9-BF7F-126269CB3748}" type="sibTrans" cxnId="{0E665D72-24C5-444E-8E29-82C4837FC78F}">
      <dgm:prSet/>
      <dgm:spPr/>
      <dgm:t>
        <a:bodyPr/>
        <a:lstStyle/>
        <a:p>
          <a:endParaRPr kumimoji="1" lang="ja-JP" altLang="en-US"/>
        </a:p>
      </dgm:t>
    </dgm:pt>
    <dgm:pt modelId="{9842415E-0FDA-444A-B498-9A7839FBE9A2}">
      <dgm:prSet phldrT="[テキスト]" custT="1"/>
      <dgm:spPr/>
      <dgm:t>
        <a:bodyPr/>
        <a:lstStyle/>
        <a:p>
          <a:r>
            <a:rPr kumimoji="1" lang="ja-JP" altLang="en-US" sz="2400" dirty="0"/>
            <a:t>ガイドライン</a:t>
          </a:r>
        </a:p>
      </dgm:t>
    </dgm:pt>
    <dgm:pt modelId="{01151058-9BCA-4045-B6DA-ABCF6E0AD865}" type="parTrans" cxnId="{235947E7-D2DE-4070-9DF2-C8031272BB63}">
      <dgm:prSet/>
      <dgm:spPr/>
      <dgm:t>
        <a:bodyPr/>
        <a:lstStyle/>
        <a:p>
          <a:endParaRPr kumimoji="1" lang="ja-JP" altLang="en-US"/>
        </a:p>
      </dgm:t>
    </dgm:pt>
    <dgm:pt modelId="{C3224BF9-3ED4-4120-B601-099032A757CC}" type="sibTrans" cxnId="{235947E7-D2DE-4070-9DF2-C8031272BB63}">
      <dgm:prSet/>
      <dgm:spPr/>
      <dgm:t>
        <a:bodyPr/>
        <a:lstStyle/>
        <a:p>
          <a:endParaRPr kumimoji="1" lang="ja-JP" altLang="en-US"/>
        </a:p>
      </dgm:t>
    </dgm:pt>
    <dgm:pt modelId="{D3ED4FB0-1613-4AD6-85A3-F146744D7FBB}">
      <dgm:prSet phldrT="[テキスト]"/>
      <dgm:spPr/>
      <dgm:t>
        <a:bodyPr/>
        <a:lstStyle/>
        <a:p>
          <a:r>
            <a:rPr kumimoji="1" lang="ja-JP" altLang="en-US" sz="2700" dirty="0"/>
            <a:t>規定</a:t>
          </a:r>
        </a:p>
      </dgm:t>
    </dgm:pt>
    <dgm:pt modelId="{ABA6D185-146E-40A6-B255-F6CA6230F898}" type="parTrans" cxnId="{05F26816-D3EA-47AA-BAC5-D25B2A0F6D12}">
      <dgm:prSet/>
      <dgm:spPr/>
      <dgm:t>
        <a:bodyPr/>
        <a:lstStyle/>
        <a:p>
          <a:endParaRPr kumimoji="1" lang="ja-JP" altLang="en-US"/>
        </a:p>
      </dgm:t>
    </dgm:pt>
    <dgm:pt modelId="{957655E2-6FBB-4B09-A05E-FDE205724896}" type="sibTrans" cxnId="{05F26816-D3EA-47AA-BAC5-D25B2A0F6D12}">
      <dgm:prSet/>
      <dgm:spPr/>
      <dgm:t>
        <a:bodyPr/>
        <a:lstStyle/>
        <a:p>
          <a:endParaRPr kumimoji="1" lang="ja-JP" altLang="en-US"/>
        </a:p>
      </dgm:t>
    </dgm:pt>
    <dgm:pt modelId="{651D52B9-D00E-4EA8-9652-E678C3108698}">
      <dgm:prSet phldrT="[テキスト]" custT="1"/>
      <dgm:spPr/>
      <dgm:t>
        <a:bodyPr/>
        <a:lstStyle/>
        <a:p>
          <a:r>
            <a:rPr kumimoji="1" lang="ja-JP" altLang="en-US" sz="2400" dirty="0"/>
            <a:t>マニュアル</a:t>
          </a:r>
        </a:p>
      </dgm:t>
    </dgm:pt>
    <dgm:pt modelId="{7A5665ED-75E2-4D1E-B1CF-76F30515A93F}" type="parTrans" cxnId="{DA9FC6EF-4576-46B9-8AEB-9F05FA56FAA6}">
      <dgm:prSet/>
      <dgm:spPr/>
      <dgm:t>
        <a:bodyPr/>
        <a:lstStyle/>
        <a:p>
          <a:endParaRPr kumimoji="1" lang="ja-JP" altLang="en-US"/>
        </a:p>
      </dgm:t>
    </dgm:pt>
    <dgm:pt modelId="{CCB1D46F-D236-434D-A3FE-49D18C584910}" type="sibTrans" cxnId="{DA9FC6EF-4576-46B9-8AEB-9F05FA56FAA6}">
      <dgm:prSet/>
      <dgm:spPr/>
      <dgm:t>
        <a:bodyPr/>
        <a:lstStyle/>
        <a:p>
          <a:endParaRPr kumimoji="1" lang="ja-JP" altLang="en-US"/>
        </a:p>
      </dgm:t>
    </dgm:pt>
    <dgm:pt modelId="{01EE120A-6B73-48AF-9744-D949BDB0A2AC}">
      <dgm:prSet phldrT="[テキスト]" custT="1"/>
      <dgm:spPr/>
      <dgm:t>
        <a:bodyPr/>
        <a:lstStyle/>
        <a:p>
          <a:r>
            <a:rPr kumimoji="1" lang="ja-JP" altLang="en-US" sz="2400" dirty="0"/>
            <a:t>社会規範</a:t>
          </a:r>
        </a:p>
      </dgm:t>
    </dgm:pt>
    <dgm:pt modelId="{3880F1CA-DB03-4574-886E-69D54E3AECC9}" type="parTrans" cxnId="{025FD02B-1F41-4FB3-A034-4AAEA223C45F}">
      <dgm:prSet/>
      <dgm:spPr/>
      <dgm:t>
        <a:bodyPr/>
        <a:lstStyle/>
        <a:p>
          <a:endParaRPr kumimoji="1" lang="ja-JP" altLang="en-US"/>
        </a:p>
      </dgm:t>
    </dgm:pt>
    <dgm:pt modelId="{909BA6AE-CBA4-4EA4-BBF6-CBBD7CA15C89}" type="sibTrans" cxnId="{025FD02B-1F41-4FB3-A034-4AAEA223C45F}">
      <dgm:prSet/>
      <dgm:spPr/>
      <dgm:t>
        <a:bodyPr/>
        <a:lstStyle/>
        <a:p>
          <a:endParaRPr kumimoji="1" lang="ja-JP" altLang="en-US"/>
        </a:p>
      </dgm:t>
    </dgm:pt>
    <dgm:pt modelId="{DD4116F2-E9E2-4C39-ABF4-90A0A97539D7}">
      <dgm:prSet phldrT="[テキスト]" custT="1"/>
      <dgm:spPr/>
      <dgm:t>
        <a:bodyPr/>
        <a:lstStyle/>
        <a:p>
          <a:r>
            <a:rPr kumimoji="1" lang="ja-JP" altLang="en-US" sz="2400" dirty="0"/>
            <a:t>マナー</a:t>
          </a:r>
        </a:p>
      </dgm:t>
    </dgm:pt>
    <dgm:pt modelId="{C6EBA2E7-A746-4C37-979B-9ED9E17DBDAF}" type="parTrans" cxnId="{B98266C2-C472-4C51-898E-FB9FC2F35E86}">
      <dgm:prSet/>
      <dgm:spPr/>
      <dgm:t>
        <a:bodyPr/>
        <a:lstStyle/>
        <a:p>
          <a:endParaRPr kumimoji="1" lang="ja-JP" altLang="en-US"/>
        </a:p>
      </dgm:t>
    </dgm:pt>
    <dgm:pt modelId="{CBB04791-248B-471D-92BF-FF2E8A8DCD7B}" type="sibTrans" cxnId="{B98266C2-C472-4C51-898E-FB9FC2F35E86}">
      <dgm:prSet/>
      <dgm:spPr/>
      <dgm:t>
        <a:bodyPr/>
        <a:lstStyle/>
        <a:p>
          <a:endParaRPr kumimoji="1" lang="ja-JP" altLang="en-US"/>
        </a:p>
      </dgm:t>
    </dgm:pt>
    <dgm:pt modelId="{2DA9ED43-F0B2-4AF4-8A40-397DED694E96}" type="pres">
      <dgm:prSet presAssocID="{54406F64-A1C2-448D-9191-BE7244F93509}" presName="linearFlow" presStyleCnt="0">
        <dgm:presLayoutVars>
          <dgm:dir/>
          <dgm:animLvl val="lvl"/>
          <dgm:resizeHandles val="exact"/>
        </dgm:presLayoutVars>
      </dgm:prSet>
      <dgm:spPr/>
    </dgm:pt>
    <dgm:pt modelId="{A2506022-7CCE-4BA4-B8DD-4D7F84BC8DFF}" type="pres">
      <dgm:prSet presAssocID="{F09DAA0A-58E2-4CAA-B5A3-2F779F8AE1AC}" presName="composite" presStyleCnt="0"/>
      <dgm:spPr/>
    </dgm:pt>
    <dgm:pt modelId="{CBAC4BD8-DF29-49B0-9202-6E3840EBF784}" type="pres">
      <dgm:prSet presAssocID="{F09DAA0A-58E2-4CAA-B5A3-2F779F8AE1AC}" presName="parTx" presStyleLbl="node1" presStyleIdx="0" presStyleCnt="3">
        <dgm:presLayoutVars>
          <dgm:chMax val="0"/>
          <dgm:chPref val="0"/>
          <dgm:bulletEnabled val="1"/>
        </dgm:presLayoutVars>
      </dgm:prSet>
      <dgm:spPr/>
    </dgm:pt>
    <dgm:pt modelId="{F6E74FA5-75F6-4B5F-AF1C-631674CF9509}" type="pres">
      <dgm:prSet presAssocID="{F09DAA0A-58E2-4CAA-B5A3-2F779F8AE1AC}" presName="parSh" presStyleLbl="node1" presStyleIdx="0" presStyleCnt="3"/>
      <dgm:spPr/>
    </dgm:pt>
    <dgm:pt modelId="{36C34DE4-B602-461B-B0ED-EB0206C08269}" type="pres">
      <dgm:prSet presAssocID="{F09DAA0A-58E2-4CAA-B5A3-2F779F8AE1AC}" presName="desTx" presStyleLbl="fgAcc1" presStyleIdx="0" presStyleCnt="3" custScaleX="109700" custScaleY="98723">
        <dgm:presLayoutVars>
          <dgm:bulletEnabled val="1"/>
        </dgm:presLayoutVars>
      </dgm:prSet>
      <dgm:spPr/>
    </dgm:pt>
    <dgm:pt modelId="{2CDB73B1-0C6F-4F8B-BCDA-F1A8CE71A298}" type="pres">
      <dgm:prSet presAssocID="{308C3AFD-185F-4D21-B06F-7056A0BE3E30}" presName="sibTrans" presStyleLbl="sibTrans2D1" presStyleIdx="0" presStyleCnt="2"/>
      <dgm:spPr/>
    </dgm:pt>
    <dgm:pt modelId="{C6490246-3A07-4C99-A089-A2622CB1BC4F}" type="pres">
      <dgm:prSet presAssocID="{308C3AFD-185F-4D21-B06F-7056A0BE3E30}" presName="connTx" presStyleLbl="sibTrans2D1" presStyleIdx="0" presStyleCnt="2"/>
      <dgm:spPr/>
    </dgm:pt>
    <dgm:pt modelId="{AF42167B-E8D4-4E48-BAF0-E19F9009DCE1}" type="pres">
      <dgm:prSet presAssocID="{6AADF7E6-571E-4CC5-A494-FDC661B4E580}" presName="composite" presStyleCnt="0"/>
      <dgm:spPr/>
    </dgm:pt>
    <dgm:pt modelId="{F22BC998-C2CA-4CF7-944E-D051E5142FA8}" type="pres">
      <dgm:prSet presAssocID="{6AADF7E6-571E-4CC5-A494-FDC661B4E580}" presName="parTx" presStyleLbl="node1" presStyleIdx="0" presStyleCnt="3">
        <dgm:presLayoutVars>
          <dgm:chMax val="0"/>
          <dgm:chPref val="0"/>
          <dgm:bulletEnabled val="1"/>
        </dgm:presLayoutVars>
      </dgm:prSet>
      <dgm:spPr/>
    </dgm:pt>
    <dgm:pt modelId="{ED913E41-D3FE-4B67-9D04-7C13B68035C2}" type="pres">
      <dgm:prSet presAssocID="{6AADF7E6-571E-4CC5-A494-FDC661B4E580}" presName="parSh" presStyleLbl="node1" presStyleIdx="1" presStyleCnt="3"/>
      <dgm:spPr/>
    </dgm:pt>
    <dgm:pt modelId="{470B9093-F386-41E2-A301-9875AF432C50}" type="pres">
      <dgm:prSet presAssocID="{6AADF7E6-571E-4CC5-A494-FDC661B4E580}" presName="desTx" presStyleLbl="fgAcc1" presStyleIdx="1" presStyleCnt="3">
        <dgm:presLayoutVars>
          <dgm:bulletEnabled val="1"/>
        </dgm:presLayoutVars>
      </dgm:prSet>
      <dgm:spPr/>
    </dgm:pt>
    <dgm:pt modelId="{00A0416F-52E3-49AB-89D4-F17A3C0531B0}" type="pres">
      <dgm:prSet presAssocID="{319C9808-E6F1-447B-9654-03CC03CA9B66}" presName="sibTrans" presStyleLbl="sibTrans2D1" presStyleIdx="1" presStyleCnt="2"/>
      <dgm:spPr/>
    </dgm:pt>
    <dgm:pt modelId="{04759F26-69A9-48CF-82BE-0B62996287CB}" type="pres">
      <dgm:prSet presAssocID="{319C9808-E6F1-447B-9654-03CC03CA9B66}" presName="connTx" presStyleLbl="sibTrans2D1" presStyleIdx="1" presStyleCnt="2"/>
      <dgm:spPr/>
    </dgm:pt>
    <dgm:pt modelId="{7BE4849E-53D0-4E30-A97F-E980B2FDF41C}" type="pres">
      <dgm:prSet presAssocID="{79848F54-F406-421B-92F2-025C8616C5B7}" presName="composite" presStyleCnt="0"/>
      <dgm:spPr/>
    </dgm:pt>
    <dgm:pt modelId="{6EB5DBF1-A25D-469B-A1A4-9E250E0CEC09}" type="pres">
      <dgm:prSet presAssocID="{79848F54-F406-421B-92F2-025C8616C5B7}" presName="parTx" presStyleLbl="node1" presStyleIdx="1" presStyleCnt="3">
        <dgm:presLayoutVars>
          <dgm:chMax val="0"/>
          <dgm:chPref val="0"/>
          <dgm:bulletEnabled val="1"/>
        </dgm:presLayoutVars>
      </dgm:prSet>
      <dgm:spPr/>
    </dgm:pt>
    <dgm:pt modelId="{95C10761-CE97-4369-86A9-BD2D2CBD233B}" type="pres">
      <dgm:prSet presAssocID="{79848F54-F406-421B-92F2-025C8616C5B7}" presName="parSh" presStyleLbl="node1" presStyleIdx="2" presStyleCnt="3"/>
      <dgm:spPr/>
    </dgm:pt>
    <dgm:pt modelId="{010CCE0D-CA97-45FC-9ACE-F57F3557F72A}" type="pres">
      <dgm:prSet presAssocID="{79848F54-F406-421B-92F2-025C8616C5B7}" presName="desTx" presStyleLbl="fgAcc1" presStyleIdx="2" presStyleCnt="3" custLinFactNeighborX="220" custLinFactNeighborY="421">
        <dgm:presLayoutVars>
          <dgm:bulletEnabled val="1"/>
        </dgm:presLayoutVars>
      </dgm:prSet>
      <dgm:spPr/>
    </dgm:pt>
  </dgm:ptLst>
  <dgm:cxnLst>
    <dgm:cxn modelId="{D6D9FF03-BB4E-4E1F-AEC4-D355E0C67769}" type="presOf" srcId="{01EE120A-6B73-48AF-9744-D949BDB0A2AC}" destId="{010CCE0D-CA97-45FC-9ACE-F57F3557F72A}" srcOrd="0" destOrd="1" presId="urn:microsoft.com/office/officeart/2005/8/layout/process3"/>
    <dgm:cxn modelId="{3E8DF00D-3CEF-4A13-991A-924F126CB74B}" type="presOf" srcId="{319C9808-E6F1-447B-9654-03CC03CA9B66}" destId="{04759F26-69A9-48CF-82BE-0B62996287CB}" srcOrd="1" destOrd="0" presId="urn:microsoft.com/office/officeart/2005/8/layout/process3"/>
    <dgm:cxn modelId="{2B0E9C12-624B-45CB-B93F-8F38FB7D3AB4}" type="presOf" srcId="{651D52B9-D00E-4EA8-9652-E678C3108698}" destId="{470B9093-F386-41E2-A301-9875AF432C50}" srcOrd="0" destOrd="2" presId="urn:microsoft.com/office/officeart/2005/8/layout/process3"/>
    <dgm:cxn modelId="{9E532D15-AD96-4154-83AE-53EF1333C48C}" type="presOf" srcId="{E4A6D9D8-4071-435E-BC0F-62B125D7C30C}" destId="{010CCE0D-CA97-45FC-9ACE-F57F3557F72A}" srcOrd="0" destOrd="0" presId="urn:microsoft.com/office/officeart/2005/8/layout/process3"/>
    <dgm:cxn modelId="{05F26816-D3EA-47AA-BAC5-D25B2A0F6D12}" srcId="{6AADF7E6-571E-4CC5-A494-FDC661B4E580}" destId="{D3ED4FB0-1613-4AD6-85A3-F146744D7FBB}" srcOrd="1" destOrd="0" parTransId="{ABA6D185-146E-40A6-B255-F6CA6230F898}" sibTransId="{957655E2-6FBB-4B09-A05E-FDE205724896}"/>
    <dgm:cxn modelId="{025FD02B-1F41-4FB3-A034-4AAEA223C45F}" srcId="{79848F54-F406-421B-92F2-025C8616C5B7}" destId="{01EE120A-6B73-48AF-9744-D949BDB0A2AC}" srcOrd="1" destOrd="0" parTransId="{3880F1CA-DB03-4574-886E-69D54E3AECC9}" sibTransId="{909BA6AE-CBA4-4EA4-BBF6-CBBD7CA15C89}"/>
    <dgm:cxn modelId="{3D5CE234-857C-449F-98FA-D2B09351A9EF}" type="presOf" srcId="{79848F54-F406-421B-92F2-025C8616C5B7}" destId="{6EB5DBF1-A25D-469B-A1A4-9E250E0CEC09}" srcOrd="0" destOrd="0" presId="urn:microsoft.com/office/officeart/2005/8/layout/process3"/>
    <dgm:cxn modelId="{A11DF938-6FC2-47D3-AD14-6ED792BC8778}" srcId="{54406F64-A1C2-448D-9191-BE7244F93509}" destId="{F09DAA0A-58E2-4CAA-B5A3-2F779F8AE1AC}" srcOrd="0" destOrd="0" parTransId="{7CECF0F3-6591-4027-8059-76ED66FAA4C7}" sibTransId="{308C3AFD-185F-4D21-B06F-7056A0BE3E30}"/>
    <dgm:cxn modelId="{5A335E3B-7895-4681-A26C-EC6D4B3A7EF2}" type="presOf" srcId="{319C9808-E6F1-447B-9654-03CC03CA9B66}" destId="{00A0416F-52E3-49AB-89D4-F17A3C0531B0}" srcOrd="0" destOrd="0" presId="urn:microsoft.com/office/officeart/2005/8/layout/process3"/>
    <dgm:cxn modelId="{2BB1C13E-3308-46DB-BC35-08070B774D48}" type="presOf" srcId="{F09DAA0A-58E2-4CAA-B5A3-2F779F8AE1AC}" destId="{F6E74FA5-75F6-4B5F-AF1C-631674CF9509}" srcOrd="1" destOrd="0" presId="urn:microsoft.com/office/officeart/2005/8/layout/process3"/>
    <dgm:cxn modelId="{B512B843-690A-41E6-9B04-92992D690D5C}" srcId="{79848F54-F406-421B-92F2-025C8616C5B7}" destId="{E4A6D9D8-4071-435E-BC0F-62B125D7C30C}" srcOrd="0" destOrd="0" parTransId="{4ACC6741-FADA-48AF-8D10-537E43D0CBB0}" sibTransId="{5AAB388D-78E8-45AB-AB90-6B4ED16B33F4}"/>
    <dgm:cxn modelId="{CA308A47-A17C-4FDD-9FD5-BBE1D6E3BC98}" srcId="{54406F64-A1C2-448D-9191-BE7244F93509}" destId="{79848F54-F406-421B-92F2-025C8616C5B7}" srcOrd="2" destOrd="0" parTransId="{E06D45A8-A412-40DC-B298-2A33A22CB733}" sibTransId="{1F7FFDC0-70FC-422C-93D6-930409AF730C}"/>
    <dgm:cxn modelId="{B17F3A6F-35B8-457A-ABBA-C9DB675AECA8}" type="presOf" srcId="{308C3AFD-185F-4D21-B06F-7056A0BE3E30}" destId="{C6490246-3A07-4C99-A089-A2622CB1BC4F}" srcOrd="1" destOrd="0" presId="urn:microsoft.com/office/officeart/2005/8/layout/process3"/>
    <dgm:cxn modelId="{410A2E71-3702-4B98-AEF3-2F5B790305A0}" type="presOf" srcId="{DE20CBE2-6406-4DC6-B287-35538337AAFE}" destId="{470B9093-F386-41E2-A301-9875AF432C50}" srcOrd="0" destOrd="0" presId="urn:microsoft.com/office/officeart/2005/8/layout/process3"/>
    <dgm:cxn modelId="{0E665D72-24C5-444E-8E29-82C4837FC78F}" srcId="{F09DAA0A-58E2-4CAA-B5A3-2F779F8AE1AC}" destId="{69EC1FA7-B238-4A59-B2E5-ADCED6DC9BC1}" srcOrd="2" destOrd="0" parTransId="{F7B418A6-2841-45D8-B64A-BF7D32139BF6}" sibTransId="{B3D5DE17-8884-4EA9-BF7F-126269CB3748}"/>
    <dgm:cxn modelId="{0A355674-C336-4217-9494-84F068A51B02}" type="presOf" srcId="{308C3AFD-185F-4D21-B06F-7056A0BE3E30}" destId="{2CDB73B1-0C6F-4F8B-BCDA-F1A8CE71A298}" srcOrd="0" destOrd="0" presId="urn:microsoft.com/office/officeart/2005/8/layout/process3"/>
    <dgm:cxn modelId="{19FAA68D-1508-4039-BB48-0407239E60CB}" srcId="{F09DAA0A-58E2-4CAA-B5A3-2F779F8AE1AC}" destId="{E7DF8B9F-C39E-49D2-910A-EFC7664A86F2}" srcOrd="0" destOrd="0" parTransId="{B1040049-981D-4470-8515-F3D4F71F2A29}" sibTransId="{83AA230D-AC3A-4464-AB3F-97D265EE29C7}"/>
    <dgm:cxn modelId="{32D8AC96-C937-42C1-9F8C-FD1A9302D51E}" type="presOf" srcId="{9842415E-0FDA-444A-B498-9A7839FBE9A2}" destId="{36C34DE4-B602-461B-B0ED-EB0206C08269}" srcOrd="0" destOrd="3" presId="urn:microsoft.com/office/officeart/2005/8/layout/process3"/>
    <dgm:cxn modelId="{23BCC7A8-1008-4047-AFC0-376ECD6EC900}" type="presOf" srcId="{79848F54-F406-421B-92F2-025C8616C5B7}" destId="{95C10761-CE97-4369-86A9-BD2D2CBD233B}" srcOrd="1" destOrd="0" presId="urn:microsoft.com/office/officeart/2005/8/layout/process3"/>
    <dgm:cxn modelId="{A17E96B6-514A-43FD-9729-00ED7CD5C0D1}" srcId="{F09DAA0A-58E2-4CAA-B5A3-2F779F8AE1AC}" destId="{FF193D08-60AC-443E-8BC6-88370DA04106}" srcOrd="1" destOrd="0" parTransId="{94671762-76DC-4738-A1B2-2527F108EF72}" sibTransId="{C03E259B-B066-41AA-9D40-A48007184F19}"/>
    <dgm:cxn modelId="{DCDCFEB6-BE20-4330-BAF4-8E9FCD39E849}" type="presOf" srcId="{D3ED4FB0-1613-4AD6-85A3-F146744D7FBB}" destId="{470B9093-F386-41E2-A301-9875AF432C50}" srcOrd="0" destOrd="1" presId="urn:microsoft.com/office/officeart/2005/8/layout/process3"/>
    <dgm:cxn modelId="{B98266C2-C472-4C51-898E-FB9FC2F35E86}" srcId="{79848F54-F406-421B-92F2-025C8616C5B7}" destId="{DD4116F2-E9E2-4C39-ABF4-90A0A97539D7}" srcOrd="2" destOrd="0" parTransId="{C6EBA2E7-A746-4C37-979B-9ED9E17DBDAF}" sibTransId="{CBB04791-248B-471D-92BF-FF2E8A8DCD7B}"/>
    <dgm:cxn modelId="{00E5AFC4-3C78-4CCD-86F7-C80ADF22C1B7}" type="presOf" srcId="{F09DAA0A-58E2-4CAA-B5A3-2F779F8AE1AC}" destId="{CBAC4BD8-DF29-49B0-9202-6E3840EBF784}" srcOrd="0" destOrd="0" presId="urn:microsoft.com/office/officeart/2005/8/layout/process3"/>
    <dgm:cxn modelId="{E4EA96C7-365D-4F45-B745-56C23E82220E}" srcId="{54406F64-A1C2-448D-9191-BE7244F93509}" destId="{6AADF7E6-571E-4CC5-A494-FDC661B4E580}" srcOrd="1" destOrd="0" parTransId="{B6A9BDF5-30F9-4CCD-8F71-09C8B3BB6B38}" sibTransId="{319C9808-E6F1-447B-9654-03CC03CA9B66}"/>
    <dgm:cxn modelId="{DC6581D5-B0D6-4479-9625-431887341CDC}" type="presOf" srcId="{E7DF8B9F-C39E-49D2-910A-EFC7664A86F2}" destId="{36C34DE4-B602-461B-B0ED-EB0206C08269}" srcOrd="0" destOrd="0" presId="urn:microsoft.com/office/officeart/2005/8/layout/process3"/>
    <dgm:cxn modelId="{FF22D6DA-634E-4703-8373-D6BB9FD61985}" type="presOf" srcId="{6AADF7E6-571E-4CC5-A494-FDC661B4E580}" destId="{ED913E41-D3FE-4B67-9D04-7C13B68035C2}" srcOrd="1" destOrd="0" presId="urn:microsoft.com/office/officeart/2005/8/layout/process3"/>
    <dgm:cxn modelId="{376E00DC-40E7-4660-AE47-F916D7022511}" type="presOf" srcId="{6AADF7E6-571E-4CC5-A494-FDC661B4E580}" destId="{F22BC998-C2CA-4CF7-944E-D051E5142FA8}" srcOrd="0" destOrd="0" presId="urn:microsoft.com/office/officeart/2005/8/layout/process3"/>
    <dgm:cxn modelId="{235947E7-D2DE-4070-9DF2-C8031272BB63}" srcId="{F09DAA0A-58E2-4CAA-B5A3-2F779F8AE1AC}" destId="{9842415E-0FDA-444A-B498-9A7839FBE9A2}" srcOrd="3" destOrd="0" parTransId="{01151058-9BCA-4045-B6DA-ABCF6E0AD865}" sibTransId="{C3224BF9-3ED4-4120-B601-099032A757CC}"/>
    <dgm:cxn modelId="{E51A06EB-9487-4855-AF4C-B818570BA58E}" type="presOf" srcId="{FF193D08-60AC-443E-8BC6-88370DA04106}" destId="{36C34DE4-B602-461B-B0ED-EB0206C08269}" srcOrd="0" destOrd="1" presId="urn:microsoft.com/office/officeart/2005/8/layout/process3"/>
    <dgm:cxn modelId="{F15825EC-E38C-4904-87B6-F08DAC566E10}" type="presOf" srcId="{DD4116F2-E9E2-4C39-ABF4-90A0A97539D7}" destId="{010CCE0D-CA97-45FC-9ACE-F57F3557F72A}" srcOrd="0" destOrd="2" presId="urn:microsoft.com/office/officeart/2005/8/layout/process3"/>
    <dgm:cxn modelId="{DA9FC6EF-4576-46B9-8AEB-9F05FA56FAA6}" srcId="{6AADF7E6-571E-4CC5-A494-FDC661B4E580}" destId="{651D52B9-D00E-4EA8-9652-E678C3108698}" srcOrd="2" destOrd="0" parTransId="{7A5665ED-75E2-4D1E-B1CF-76F30515A93F}" sibTransId="{CCB1D46F-D236-434D-A3FE-49D18C584910}"/>
    <dgm:cxn modelId="{5BF0A7F7-FE4F-49E6-B15B-0E3C752E170C}" type="presOf" srcId="{69EC1FA7-B238-4A59-B2E5-ADCED6DC9BC1}" destId="{36C34DE4-B602-461B-B0ED-EB0206C08269}" srcOrd="0" destOrd="2" presId="urn:microsoft.com/office/officeart/2005/8/layout/process3"/>
    <dgm:cxn modelId="{100F90FD-A0E9-4E50-980D-88A6483A0E7A}" type="presOf" srcId="{54406F64-A1C2-448D-9191-BE7244F93509}" destId="{2DA9ED43-F0B2-4AF4-8A40-397DED694E96}" srcOrd="0" destOrd="0" presId="urn:microsoft.com/office/officeart/2005/8/layout/process3"/>
    <dgm:cxn modelId="{25A162FE-B194-4981-9E71-9765893C7320}" srcId="{6AADF7E6-571E-4CC5-A494-FDC661B4E580}" destId="{DE20CBE2-6406-4DC6-B287-35538337AAFE}" srcOrd="0" destOrd="0" parTransId="{D8C7B66C-1737-47A8-8C49-5BC9EAA33E84}" sibTransId="{DFBAE4AF-0C73-4F46-8089-FFA2D89F2B5B}"/>
    <dgm:cxn modelId="{47C6E341-EA29-4628-BF92-4C2CCBB06D45}" type="presParOf" srcId="{2DA9ED43-F0B2-4AF4-8A40-397DED694E96}" destId="{A2506022-7CCE-4BA4-B8DD-4D7F84BC8DFF}" srcOrd="0" destOrd="0" presId="urn:microsoft.com/office/officeart/2005/8/layout/process3"/>
    <dgm:cxn modelId="{A40DB1A1-A15E-47A6-9EAE-0C6DCBDC01B2}" type="presParOf" srcId="{A2506022-7CCE-4BA4-B8DD-4D7F84BC8DFF}" destId="{CBAC4BD8-DF29-49B0-9202-6E3840EBF784}" srcOrd="0" destOrd="0" presId="urn:microsoft.com/office/officeart/2005/8/layout/process3"/>
    <dgm:cxn modelId="{DDAFEAB3-43E7-45E1-ADF9-3A4FEC256637}" type="presParOf" srcId="{A2506022-7CCE-4BA4-B8DD-4D7F84BC8DFF}" destId="{F6E74FA5-75F6-4B5F-AF1C-631674CF9509}" srcOrd="1" destOrd="0" presId="urn:microsoft.com/office/officeart/2005/8/layout/process3"/>
    <dgm:cxn modelId="{7F776A64-D84E-4704-8FD0-F6E05AFE03AC}" type="presParOf" srcId="{A2506022-7CCE-4BA4-B8DD-4D7F84BC8DFF}" destId="{36C34DE4-B602-461B-B0ED-EB0206C08269}" srcOrd="2" destOrd="0" presId="urn:microsoft.com/office/officeart/2005/8/layout/process3"/>
    <dgm:cxn modelId="{D8453C42-5C0F-402E-8EB0-C077A0C62189}" type="presParOf" srcId="{2DA9ED43-F0B2-4AF4-8A40-397DED694E96}" destId="{2CDB73B1-0C6F-4F8B-BCDA-F1A8CE71A298}" srcOrd="1" destOrd="0" presId="urn:microsoft.com/office/officeart/2005/8/layout/process3"/>
    <dgm:cxn modelId="{2CE8DFF6-BAAA-46E7-A40C-C8EE44AEB7ED}" type="presParOf" srcId="{2CDB73B1-0C6F-4F8B-BCDA-F1A8CE71A298}" destId="{C6490246-3A07-4C99-A089-A2622CB1BC4F}" srcOrd="0" destOrd="0" presId="urn:microsoft.com/office/officeart/2005/8/layout/process3"/>
    <dgm:cxn modelId="{AB6605E1-46D7-4E06-93AA-F64E44485B65}" type="presParOf" srcId="{2DA9ED43-F0B2-4AF4-8A40-397DED694E96}" destId="{AF42167B-E8D4-4E48-BAF0-E19F9009DCE1}" srcOrd="2" destOrd="0" presId="urn:microsoft.com/office/officeart/2005/8/layout/process3"/>
    <dgm:cxn modelId="{AD91B6FE-D6EF-483C-98E7-9D1F9EC9EA76}" type="presParOf" srcId="{AF42167B-E8D4-4E48-BAF0-E19F9009DCE1}" destId="{F22BC998-C2CA-4CF7-944E-D051E5142FA8}" srcOrd="0" destOrd="0" presId="urn:microsoft.com/office/officeart/2005/8/layout/process3"/>
    <dgm:cxn modelId="{F966D71F-6C86-4E0E-9889-8368FFF2C9FB}" type="presParOf" srcId="{AF42167B-E8D4-4E48-BAF0-E19F9009DCE1}" destId="{ED913E41-D3FE-4B67-9D04-7C13B68035C2}" srcOrd="1" destOrd="0" presId="urn:microsoft.com/office/officeart/2005/8/layout/process3"/>
    <dgm:cxn modelId="{FD0DD356-901E-4FD5-BD18-5DEAF0D20036}" type="presParOf" srcId="{AF42167B-E8D4-4E48-BAF0-E19F9009DCE1}" destId="{470B9093-F386-41E2-A301-9875AF432C50}" srcOrd="2" destOrd="0" presId="urn:microsoft.com/office/officeart/2005/8/layout/process3"/>
    <dgm:cxn modelId="{0EE30E96-63D1-41A3-8AA3-2CE211A89678}" type="presParOf" srcId="{2DA9ED43-F0B2-4AF4-8A40-397DED694E96}" destId="{00A0416F-52E3-49AB-89D4-F17A3C0531B0}" srcOrd="3" destOrd="0" presId="urn:microsoft.com/office/officeart/2005/8/layout/process3"/>
    <dgm:cxn modelId="{C74789DD-A4C3-43C3-A35D-02668EBEF819}" type="presParOf" srcId="{00A0416F-52E3-49AB-89D4-F17A3C0531B0}" destId="{04759F26-69A9-48CF-82BE-0B62996287CB}" srcOrd="0" destOrd="0" presId="urn:microsoft.com/office/officeart/2005/8/layout/process3"/>
    <dgm:cxn modelId="{DC33E415-6575-4962-922B-B8592F3567E1}" type="presParOf" srcId="{2DA9ED43-F0B2-4AF4-8A40-397DED694E96}" destId="{7BE4849E-53D0-4E30-A97F-E980B2FDF41C}" srcOrd="4" destOrd="0" presId="urn:microsoft.com/office/officeart/2005/8/layout/process3"/>
    <dgm:cxn modelId="{FC94FBC7-AA93-4A20-A880-D570FB5BDB63}" type="presParOf" srcId="{7BE4849E-53D0-4E30-A97F-E980B2FDF41C}" destId="{6EB5DBF1-A25D-469B-A1A4-9E250E0CEC09}" srcOrd="0" destOrd="0" presId="urn:microsoft.com/office/officeart/2005/8/layout/process3"/>
    <dgm:cxn modelId="{11A0AC55-39B5-4F8B-AC82-552C6ADDBD51}" type="presParOf" srcId="{7BE4849E-53D0-4E30-A97F-E980B2FDF41C}" destId="{95C10761-CE97-4369-86A9-BD2D2CBD233B}" srcOrd="1" destOrd="0" presId="urn:microsoft.com/office/officeart/2005/8/layout/process3"/>
    <dgm:cxn modelId="{82370DA1-7F1A-4526-B92E-6BD8423D83AF}" type="presParOf" srcId="{7BE4849E-53D0-4E30-A97F-E980B2FDF41C}" destId="{010CCE0D-CA97-45FC-9ACE-F57F3557F72A}"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23761-53B4-45B6-8814-FBDFE3249E8F}">
      <dsp:nvSpPr>
        <dsp:cNvPr id="0" name=""/>
        <dsp:cNvSpPr/>
      </dsp:nvSpPr>
      <dsp:spPr>
        <a:xfrm>
          <a:off x="2526051" y="1539"/>
          <a:ext cx="2911376" cy="109135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solidFill>
                <a:schemeClr val="tx1"/>
              </a:solidFill>
            </a:rPr>
            <a:t>利用者の</a:t>
          </a:r>
          <a:endParaRPr kumimoji="1" lang="en-US" altLang="ja-JP" sz="1800" b="1" kern="1200" dirty="0">
            <a:solidFill>
              <a:schemeClr val="tx1"/>
            </a:solidFill>
          </a:endParaRPr>
        </a:p>
        <a:p>
          <a:pPr marL="0" lvl="0" indent="0" algn="ctr" defTabSz="800100">
            <a:lnSpc>
              <a:spcPct val="90000"/>
            </a:lnSpc>
            <a:spcBef>
              <a:spcPct val="0"/>
            </a:spcBef>
            <a:spcAft>
              <a:spcPct val="35000"/>
            </a:spcAft>
            <a:buNone/>
          </a:pPr>
          <a:r>
            <a:rPr kumimoji="1" lang="ja-JP" altLang="en-US" sz="1800" b="1" kern="1200" dirty="0">
              <a:solidFill>
                <a:schemeClr val="tx1"/>
              </a:solidFill>
            </a:rPr>
            <a:t>安全確保と</a:t>
          </a:r>
          <a:endParaRPr kumimoji="1" lang="en-US" altLang="ja-JP" sz="1800" b="1" kern="1200" dirty="0">
            <a:solidFill>
              <a:schemeClr val="tx1"/>
            </a:solidFill>
          </a:endParaRPr>
        </a:p>
        <a:p>
          <a:pPr marL="0" lvl="0" indent="0" algn="ctr" defTabSz="800100">
            <a:lnSpc>
              <a:spcPct val="90000"/>
            </a:lnSpc>
            <a:spcBef>
              <a:spcPct val="0"/>
            </a:spcBef>
            <a:spcAft>
              <a:spcPct val="35000"/>
            </a:spcAft>
            <a:buNone/>
          </a:pPr>
          <a:r>
            <a:rPr kumimoji="1" lang="ja-JP" altLang="en-US" sz="1800" b="1" kern="1200" dirty="0">
              <a:solidFill>
                <a:schemeClr val="tx1"/>
              </a:solidFill>
            </a:rPr>
            <a:t>利益の保護</a:t>
          </a:r>
        </a:p>
      </dsp:txBody>
      <dsp:txXfrm>
        <a:off x="2579326" y="54814"/>
        <a:ext cx="2804826" cy="984802"/>
      </dsp:txXfrm>
    </dsp:sp>
    <dsp:sp modelId="{B2A93D5D-691F-441D-9499-3F3D9D25337C}">
      <dsp:nvSpPr>
        <dsp:cNvPr id="0" name=""/>
        <dsp:cNvSpPr/>
      </dsp:nvSpPr>
      <dsp:spPr>
        <a:xfrm>
          <a:off x="1854448" y="870096"/>
          <a:ext cx="3608821" cy="3608821"/>
        </a:xfrm>
        <a:custGeom>
          <a:avLst/>
          <a:gdLst/>
          <a:ahLst/>
          <a:cxnLst/>
          <a:rect l="0" t="0" r="0" b="0"/>
          <a:pathLst>
            <a:path>
              <a:moveTo>
                <a:pt x="2681793" y="227674"/>
              </a:moveTo>
              <a:arcTo wR="1804410" hR="1804410" stAng="17945638" swAng="1908724"/>
            </a:path>
          </a:pathLst>
        </a:custGeom>
        <a:noFill/>
        <a:ln w="50800" cap="flat" cmpd="sng" algn="ctr">
          <a:solidFill>
            <a:srgbClr val="FFC000"/>
          </a:solidFill>
          <a:prstDash val="solid"/>
          <a:miter lim="800000"/>
        </a:ln>
        <a:effectLst/>
      </dsp:spPr>
      <dsp:style>
        <a:lnRef idx="1">
          <a:scrgbClr r="0" g="0" b="0"/>
        </a:lnRef>
        <a:fillRef idx="0">
          <a:scrgbClr r="0" g="0" b="0"/>
        </a:fillRef>
        <a:effectRef idx="0">
          <a:scrgbClr r="0" g="0" b="0"/>
        </a:effectRef>
        <a:fontRef idx="minor"/>
      </dsp:style>
    </dsp:sp>
    <dsp:sp modelId="{29A622F3-74B5-4B59-B1F5-7F8670E088BD}">
      <dsp:nvSpPr>
        <dsp:cNvPr id="0" name=""/>
        <dsp:cNvSpPr/>
      </dsp:nvSpPr>
      <dsp:spPr>
        <a:xfrm>
          <a:off x="4638467" y="1805950"/>
          <a:ext cx="2295367" cy="1091352"/>
        </a:xfrm>
        <a:prstGeom prst="roundRect">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b="1" kern="1200" dirty="0">
              <a:solidFill>
                <a:schemeClr val="tx1"/>
              </a:solidFill>
            </a:rPr>
            <a:t>サービスの質を</a:t>
          </a:r>
          <a:endParaRPr kumimoji="1" lang="en-US" altLang="ja-JP" sz="2200" b="1" kern="1200" dirty="0">
            <a:solidFill>
              <a:schemeClr val="tx1"/>
            </a:solidFill>
          </a:endParaRPr>
        </a:p>
        <a:p>
          <a:pPr marL="0" lvl="0" indent="0" algn="ctr" defTabSz="977900">
            <a:lnSpc>
              <a:spcPct val="90000"/>
            </a:lnSpc>
            <a:spcBef>
              <a:spcPct val="0"/>
            </a:spcBef>
            <a:spcAft>
              <a:spcPct val="35000"/>
            </a:spcAft>
            <a:buNone/>
          </a:pPr>
          <a:r>
            <a:rPr kumimoji="1" lang="ja-JP" altLang="en-US" sz="2200" b="1" kern="1200" dirty="0">
              <a:solidFill>
                <a:schemeClr val="tx1"/>
              </a:solidFill>
            </a:rPr>
            <a:t>保証</a:t>
          </a:r>
        </a:p>
      </dsp:txBody>
      <dsp:txXfrm>
        <a:off x="4691742" y="1859225"/>
        <a:ext cx="2188817" cy="984802"/>
      </dsp:txXfrm>
    </dsp:sp>
    <dsp:sp modelId="{C9FE5B87-50A2-438C-83C1-FB0C17D2AC95}">
      <dsp:nvSpPr>
        <dsp:cNvPr id="0" name=""/>
        <dsp:cNvSpPr/>
      </dsp:nvSpPr>
      <dsp:spPr>
        <a:xfrm>
          <a:off x="1852304" y="200139"/>
          <a:ext cx="3608821" cy="3608821"/>
        </a:xfrm>
        <a:custGeom>
          <a:avLst/>
          <a:gdLst/>
          <a:ahLst/>
          <a:cxnLst/>
          <a:rect l="0" t="0" r="0" b="0"/>
          <a:pathLst>
            <a:path>
              <a:moveTo>
                <a:pt x="3367503" y="2705876"/>
              </a:moveTo>
              <a:arcTo wR="1804410" hR="1804410" stAng="1798373" swAng="1900597"/>
            </a:path>
          </a:pathLst>
        </a:custGeom>
        <a:noFill/>
        <a:ln w="50800" cap="flat" cmpd="sng" algn="ctr">
          <a:solidFill>
            <a:srgbClr val="00B050"/>
          </a:solidFill>
          <a:prstDash val="solid"/>
          <a:miter lim="800000"/>
        </a:ln>
        <a:effectLst/>
      </dsp:spPr>
      <dsp:style>
        <a:lnRef idx="1">
          <a:scrgbClr r="0" g="0" b="0"/>
        </a:lnRef>
        <a:fillRef idx="0">
          <a:scrgbClr r="0" g="0" b="0"/>
        </a:fillRef>
        <a:effectRef idx="0">
          <a:scrgbClr r="0" g="0" b="0"/>
        </a:effectRef>
        <a:fontRef idx="minor"/>
      </dsp:style>
    </dsp:sp>
    <dsp:sp modelId="{5B6B1CD6-3077-48BD-AE07-C1696007AD02}">
      <dsp:nvSpPr>
        <dsp:cNvPr id="0" name=""/>
        <dsp:cNvSpPr/>
      </dsp:nvSpPr>
      <dsp:spPr>
        <a:xfrm>
          <a:off x="2485567" y="3597282"/>
          <a:ext cx="2915591" cy="1091352"/>
        </a:xfrm>
        <a:prstGeom prst="roundRect">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b="1" kern="1200" dirty="0">
              <a:solidFill>
                <a:schemeClr val="tx1"/>
              </a:solidFill>
            </a:rPr>
            <a:t>組織の損失を</a:t>
          </a:r>
          <a:endParaRPr kumimoji="1" lang="en-US" altLang="ja-JP" sz="2200" b="1" kern="1200" dirty="0">
            <a:solidFill>
              <a:schemeClr val="tx1"/>
            </a:solidFill>
          </a:endParaRPr>
        </a:p>
        <a:p>
          <a:pPr marL="0" lvl="0" indent="0" algn="ctr" defTabSz="977900">
            <a:lnSpc>
              <a:spcPct val="90000"/>
            </a:lnSpc>
            <a:spcBef>
              <a:spcPct val="0"/>
            </a:spcBef>
            <a:spcAft>
              <a:spcPct val="35000"/>
            </a:spcAft>
            <a:buNone/>
          </a:pPr>
          <a:r>
            <a:rPr kumimoji="1" lang="ja-JP" altLang="en-US" sz="2200" b="1" kern="1200" dirty="0">
              <a:solidFill>
                <a:schemeClr val="tx1"/>
              </a:solidFill>
            </a:rPr>
            <a:t>最小に抑える</a:t>
          </a:r>
        </a:p>
      </dsp:txBody>
      <dsp:txXfrm>
        <a:off x="2538842" y="3650557"/>
        <a:ext cx="2809041" cy="984802"/>
      </dsp:txXfrm>
    </dsp:sp>
    <dsp:sp modelId="{D2D6DB9E-BD0D-486B-A092-7EE51D8923CE}">
      <dsp:nvSpPr>
        <dsp:cNvPr id="0" name=""/>
        <dsp:cNvSpPr/>
      </dsp:nvSpPr>
      <dsp:spPr>
        <a:xfrm>
          <a:off x="2492305" y="223973"/>
          <a:ext cx="3608821" cy="3608821"/>
        </a:xfrm>
        <a:custGeom>
          <a:avLst/>
          <a:gdLst/>
          <a:ahLst/>
          <a:cxnLst/>
          <a:rect l="0" t="0" r="0" b="0"/>
          <a:pathLst>
            <a:path>
              <a:moveTo>
                <a:pt x="904554" y="3368430"/>
              </a:moveTo>
              <a:arcTo wR="1804410" hR="1804410" stAng="7194834" swAng="1859228"/>
            </a:path>
          </a:pathLst>
        </a:custGeom>
        <a:noFill/>
        <a:ln w="50800" cap="flat" cmpd="sng" algn="ctr">
          <a:solidFill>
            <a:srgbClr val="00B0F0"/>
          </a:solidFill>
          <a:prstDash val="solid"/>
          <a:miter lim="800000"/>
        </a:ln>
        <a:effectLst/>
      </dsp:spPr>
      <dsp:style>
        <a:lnRef idx="1">
          <a:scrgbClr r="0" g="0" b="0"/>
        </a:lnRef>
        <a:fillRef idx="0">
          <a:scrgbClr r="0" g="0" b="0"/>
        </a:fillRef>
        <a:effectRef idx="0">
          <a:scrgbClr r="0" g="0" b="0"/>
        </a:effectRef>
        <a:fontRef idx="minor"/>
      </dsp:style>
    </dsp:sp>
    <dsp:sp modelId="{5A6CD676-7ECA-4EC8-9509-34A6BA6F3E28}">
      <dsp:nvSpPr>
        <dsp:cNvPr id="0" name=""/>
        <dsp:cNvSpPr/>
      </dsp:nvSpPr>
      <dsp:spPr>
        <a:xfrm>
          <a:off x="952865" y="1805950"/>
          <a:ext cx="2448928" cy="1091352"/>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1" lang="ja-JP" altLang="en-US" sz="2200" b="1" kern="1200" dirty="0">
              <a:solidFill>
                <a:schemeClr val="tx1"/>
              </a:solidFill>
            </a:rPr>
            <a:t>職員の</a:t>
          </a:r>
          <a:endParaRPr kumimoji="1" lang="en-US" altLang="ja-JP" sz="2200" b="1" kern="1200" dirty="0">
            <a:solidFill>
              <a:schemeClr val="tx1"/>
            </a:solidFill>
          </a:endParaRPr>
        </a:p>
        <a:p>
          <a:pPr marL="0" lvl="0" indent="0" algn="ctr" defTabSz="977900">
            <a:lnSpc>
              <a:spcPct val="90000"/>
            </a:lnSpc>
            <a:spcBef>
              <a:spcPct val="0"/>
            </a:spcBef>
            <a:spcAft>
              <a:spcPct val="35000"/>
            </a:spcAft>
            <a:buNone/>
          </a:pPr>
          <a:r>
            <a:rPr kumimoji="1" lang="ja-JP" altLang="en-US" sz="2200" b="1" kern="1200" dirty="0">
              <a:solidFill>
                <a:schemeClr val="tx1"/>
              </a:solidFill>
            </a:rPr>
            <a:t>安全の確保</a:t>
          </a:r>
        </a:p>
      </dsp:txBody>
      <dsp:txXfrm>
        <a:off x="1006140" y="1859225"/>
        <a:ext cx="2342378" cy="984802"/>
      </dsp:txXfrm>
    </dsp:sp>
    <dsp:sp modelId="{C87B3742-A591-48F5-81E2-AB44FD2F7ACA}">
      <dsp:nvSpPr>
        <dsp:cNvPr id="0" name=""/>
        <dsp:cNvSpPr/>
      </dsp:nvSpPr>
      <dsp:spPr>
        <a:xfrm>
          <a:off x="2500210" y="870096"/>
          <a:ext cx="3608821" cy="3608821"/>
        </a:xfrm>
        <a:custGeom>
          <a:avLst/>
          <a:gdLst/>
          <a:ahLst/>
          <a:cxnLst/>
          <a:rect l="0" t="0" r="0" b="0"/>
          <a:pathLst>
            <a:path>
              <a:moveTo>
                <a:pt x="227674" y="927028"/>
              </a:moveTo>
              <a:arcTo wR="1804410" hR="1804410" stAng="12545638" swAng="1908724"/>
            </a:path>
          </a:pathLst>
        </a:custGeom>
        <a:noFill/>
        <a:ln w="50800" cap="flat" cmpd="sng" algn="ctr">
          <a:solidFill>
            <a:srgbClr val="00B0F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AB8C87-4279-4A8B-9BF5-A3EB4614F27A}">
      <dsp:nvSpPr>
        <dsp:cNvPr id="0" name=""/>
        <dsp:cNvSpPr/>
      </dsp:nvSpPr>
      <dsp:spPr>
        <a:xfrm>
          <a:off x="219997" y="11835"/>
          <a:ext cx="4327666" cy="4327666"/>
        </a:xfrm>
        <a:prstGeom prst="ellipse">
          <a:avLst/>
        </a:prstGeom>
        <a:solidFill>
          <a:schemeClr val="accent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kumimoji="1" lang="ja-JP" altLang="en-US" sz="3200" kern="1200" dirty="0">
              <a:latin typeface="HGP明朝B" panose="02020800000000000000" pitchFamily="18" charset="-128"/>
              <a:ea typeface="HGP明朝B" panose="02020800000000000000" pitchFamily="18" charset="-128"/>
            </a:rPr>
            <a:t>Ｉｎｃｉｄｅｎｔ</a:t>
          </a:r>
          <a:endParaRPr kumimoji="1" lang="en-US" altLang="ja-JP" sz="3200" kern="1200" dirty="0">
            <a:latin typeface="HGP明朝B" panose="02020800000000000000" pitchFamily="18" charset="-128"/>
            <a:ea typeface="HGP明朝B" panose="02020800000000000000" pitchFamily="18" charset="-128"/>
          </a:endParaRPr>
        </a:p>
        <a:p>
          <a:pPr marL="0" lvl="0" indent="0" algn="ctr" defTabSz="1422400">
            <a:lnSpc>
              <a:spcPct val="90000"/>
            </a:lnSpc>
            <a:spcBef>
              <a:spcPct val="0"/>
            </a:spcBef>
            <a:spcAft>
              <a:spcPct val="35000"/>
            </a:spcAft>
            <a:buNone/>
          </a:pPr>
          <a:r>
            <a:rPr kumimoji="1" lang="ja-JP" altLang="en-US" sz="3200" u="sng" kern="1200" dirty="0">
              <a:latin typeface="HGP明朝B" panose="02020800000000000000" pitchFamily="18" charset="-128"/>
              <a:ea typeface="HGP明朝B" panose="02020800000000000000" pitchFamily="18" charset="-128"/>
            </a:rPr>
            <a:t>ｲﾝｼﾃﾞﾝﾄ</a:t>
          </a:r>
        </a:p>
      </dsp:txBody>
      <dsp:txXfrm>
        <a:off x="824310" y="522160"/>
        <a:ext cx="2495231" cy="3307016"/>
      </dsp:txXfrm>
    </dsp:sp>
    <dsp:sp modelId="{620A36F8-9E3E-4314-98E9-A5F577FAA63A}">
      <dsp:nvSpPr>
        <dsp:cNvPr id="0" name=""/>
        <dsp:cNvSpPr/>
      </dsp:nvSpPr>
      <dsp:spPr>
        <a:xfrm>
          <a:off x="3559033" y="0"/>
          <a:ext cx="4327666" cy="4327666"/>
        </a:xfrm>
        <a:prstGeom prst="ellipse">
          <a:avLst/>
        </a:prstGeom>
        <a:solidFill>
          <a:srgbClr val="FF99FF">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kumimoji="1" lang="en-US" altLang="ja-JP" sz="2800" kern="1200" dirty="0"/>
        </a:p>
        <a:p>
          <a:pPr marL="0" lvl="0" indent="0" algn="ctr" defTabSz="1244600">
            <a:lnSpc>
              <a:spcPct val="90000"/>
            </a:lnSpc>
            <a:spcBef>
              <a:spcPct val="0"/>
            </a:spcBef>
            <a:spcAft>
              <a:spcPct val="35000"/>
            </a:spcAft>
            <a:buNone/>
          </a:pPr>
          <a:r>
            <a:rPr kumimoji="1" lang="ja-JP" altLang="en-US" sz="2800" kern="1200" dirty="0">
              <a:latin typeface="HGP明朝B" panose="02020800000000000000" pitchFamily="18" charset="-128"/>
              <a:ea typeface="HGP明朝B" panose="02020800000000000000" pitchFamily="18" charset="-128"/>
            </a:rPr>
            <a:t>Ａｃｃｉｄｅｎｔ</a:t>
          </a:r>
          <a:endParaRPr kumimoji="1" lang="en-US" altLang="ja-JP" sz="2800" kern="1200" dirty="0">
            <a:latin typeface="HGP明朝B" panose="02020800000000000000" pitchFamily="18" charset="-128"/>
            <a:ea typeface="HGP明朝B" panose="02020800000000000000" pitchFamily="18" charset="-128"/>
          </a:endParaRPr>
        </a:p>
        <a:p>
          <a:pPr marL="0" lvl="0" indent="0" algn="ctr" defTabSz="1244600">
            <a:lnSpc>
              <a:spcPct val="90000"/>
            </a:lnSpc>
            <a:spcBef>
              <a:spcPct val="0"/>
            </a:spcBef>
            <a:spcAft>
              <a:spcPct val="35000"/>
            </a:spcAft>
            <a:buNone/>
          </a:pPr>
          <a:r>
            <a:rPr kumimoji="1" lang="ja-JP" altLang="en-US" sz="2800" u="sng" kern="1200" dirty="0">
              <a:latin typeface="HGP明朝B" panose="02020800000000000000" pitchFamily="18" charset="-128"/>
              <a:ea typeface="HGP明朝B" panose="02020800000000000000" pitchFamily="18" charset="-128"/>
            </a:rPr>
            <a:t>ｱｸｼﾃﾞﾝﾄ</a:t>
          </a:r>
          <a:endParaRPr kumimoji="1" lang="en-US" altLang="ja-JP" sz="2800" u="sng" kern="1200" dirty="0">
            <a:latin typeface="HGP明朝B" panose="02020800000000000000" pitchFamily="18" charset="-128"/>
            <a:ea typeface="HGP明朝B" panose="02020800000000000000" pitchFamily="18" charset="-128"/>
          </a:endParaRPr>
        </a:p>
        <a:p>
          <a:pPr marL="0" lvl="0" indent="0" algn="ctr" defTabSz="1244600">
            <a:lnSpc>
              <a:spcPct val="90000"/>
            </a:lnSpc>
            <a:spcBef>
              <a:spcPct val="0"/>
            </a:spcBef>
            <a:spcAft>
              <a:spcPct val="35000"/>
            </a:spcAft>
            <a:buNone/>
          </a:pPr>
          <a:r>
            <a:rPr kumimoji="1" lang="ja-JP" altLang="en-US" sz="1800" kern="1200" dirty="0">
              <a:latin typeface="HG丸ｺﾞｼｯｸM-PRO" panose="020F0600000000000000" pitchFamily="50" charset="-128"/>
              <a:ea typeface="HG丸ｺﾞｼｯｸM-PRO" panose="020F0600000000000000" pitchFamily="50" charset="-128"/>
            </a:rPr>
            <a:t>事故</a:t>
          </a:r>
          <a:endParaRPr kumimoji="1" lang="en-US" altLang="ja-JP" sz="1800" kern="1200" dirty="0">
            <a:latin typeface="HG丸ｺﾞｼｯｸM-PRO" panose="020F0600000000000000" pitchFamily="50" charset="-128"/>
            <a:ea typeface="HG丸ｺﾞｼｯｸM-PRO" panose="020F0600000000000000" pitchFamily="50" charset="-128"/>
          </a:endParaRPr>
        </a:p>
      </dsp:txBody>
      <dsp:txXfrm>
        <a:off x="4787154" y="510324"/>
        <a:ext cx="2495231" cy="3307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46B37-8170-494C-8F6F-84CE524E667B}">
      <dsp:nvSpPr>
        <dsp:cNvPr id="0" name=""/>
        <dsp:cNvSpPr/>
      </dsp:nvSpPr>
      <dsp:spPr>
        <a:xfrm rot="5400000">
          <a:off x="-179747" y="180063"/>
          <a:ext cx="1198317" cy="83882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把握</a:t>
          </a:r>
        </a:p>
      </dsp:txBody>
      <dsp:txXfrm rot="-5400000">
        <a:off x="1" y="419726"/>
        <a:ext cx="838822" cy="359495"/>
      </dsp:txXfrm>
    </dsp:sp>
    <dsp:sp modelId="{08134365-DFE7-494B-A7D6-4F5C4E8ADCAC}">
      <dsp:nvSpPr>
        <dsp:cNvPr id="0" name=""/>
        <dsp:cNvSpPr/>
      </dsp:nvSpPr>
      <dsp:spPr>
        <a:xfrm rot="5400000">
          <a:off x="3973307" y="-3134170"/>
          <a:ext cx="778906" cy="7047877"/>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t>どのようなリスクがあるかを知る</a:t>
          </a:r>
        </a:p>
        <a:p>
          <a:pPr marL="228600" lvl="1" indent="-228600" algn="l" defTabSz="933450">
            <a:lnSpc>
              <a:spcPct val="90000"/>
            </a:lnSpc>
            <a:spcBef>
              <a:spcPct val="0"/>
            </a:spcBef>
            <a:spcAft>
              <a:spcPct val="15000"/>
            </a:spcAft>
            <a:buChar char="•"/>
          </a:pPr>
          <a:r>
            <a:rPr kumimoji="1" lang="ja-JP" altLang="en-US" sz="2100" kern="1200" dirty="0"/>
            <a:t>ヒアリハットやインシデント報告、苦情や事故事例の蓄積</a:t>
          </a:r>
        </a:p>
      </dsp:txBody>
      <dsp:txXfrm rot="-5400000">
        <a:off x="838822" y="38338"/>
        <a:ext cx="7009854" cy="702860"/>
      </dsp:txXfrm>
    </dsp:sp>
    <dsp:sp modelId="{2B4F70A5-5A3C-48DB-99E8-D7E53B7EED69}">
      <dsp:nvSpPr>
        <dsp:cNvPr id="0" name=""/>
        <dsp:cNvSpPr/>
      </dsp:nvSpPr>
      <dsp:spPr>
        <a:xfrm rot="5400000">
          <a:off x="-179747" y="1230859"/>
          <a:ext cx="1198317" cy="838822"/>
        </a:xfrm>
        <a:prstGeom prst="chevron">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分析</a:t>
          </a:r>
        </a:p>
      </dsp:txBody>
      <dsp:txXfrm rot="-5400000">
        <a:off x="1" y="1470522"/>
        <a:ext cx="838822" cy="359495"/>
      </dsp:txXfrm>
    </dsp:sp>
    <dsp:sp modelId="{1B73E865-A2E2-4916-8D07-E98AE96CD068}">
      <dsp:nvSpPr>
        <dsp:cNvPr id="0" name=""/>
        <dsp:cNvSpPr/>
      </dsp:nvSpPr>
      <dsp:spPr>
        <a:xfrm rot="5400000">
          <a:off x="3973307" y="-2083374"/>
          <a:ext cx="778906" cy="7047877"/>
        </a:xfrm>
        <a:prstGeom prst="round2SameRect">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t>データーから原因やパターンを分析する。</a:t>
          </a:r>
        </a:p>
        <a:p>
          <a:pPr marL="228600" lvl="1" indent="-228600" algn="l" defTabSz="933450">
            <a:lnSpc>
              <a:spcPct val="90000"/>
            </a:lnSpc>
            <a:spcBef>
              <a:spcPct val="0"/>
            </a:spcBef>
            <a:spcAft>
              <a:spcPct val="15000"/>
            </a:spcAft>
            <a:buChar char="•"/>
          </a:pPr>
          <a:r>
            <a:rPr kumimoji="1" lang="ja-JP" altLang="en-US" sz="2100" kern="1200" dirty="0"/>
            <a:t>対策・対応方法の検討</a:t>
          </a:r>
        </a:p>
      </dsp:txBody>
      <dsp:txXfrm rot="-5400000">
        <a:off x="838822" y="1089134"/>
        <a:ext cx="7009854" cy="702860"/>
      </dsp:txXfrm>
    </dsp:sp>
    <dsp:sp modelId="{F10B2591-6C48-4BF7-BB9B-3743C868C7BE}">
      <dsp:nvSpPr>
        <dsp:cNvPr id="0" name=""/>
        <dsp:cNvSpPr/>
      </dsp:nvSpPr>
      <dsp:spPr>
        <a:xfrm rot="5400000">
          <a:off x="-179747" y="2281655"/>
          <a:ext cx="1198317" cy="838822"/>
        </a:xfrm>
        <a:prstGeom prst="chevron">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対応</a:t>
          </a:r>
        </a:p>
      </dsp:txBody>
      <dsp:txXfrm rot="-5400000">
        <a:off x="1" y="2521318"/>
        <a:ext cx="838822" cy="359495"/>
      </dsp:txXfrm>
    </dsp:sp>
    <dsp:sp modelId="{3996D68B-3368-4A0B-9007-B99C145AB5E7}">
      <dsp:nvSpPr>
        <dsp:cNvPr id="0" name=""/>
        <dsp:cNvSpPr/>
      </dsp:nvSpPr>
      <dsp:spPr>
        <a:xfrm rot="5400000">
          <a:off x="3973307" y="-1032577"/>
          <a:ext cx="778906" cy="7047877"/>
        </a:xfrm>
        <a:prstGeom prst="round2SameRect">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t>リスクの予防対策</a:t>
          </a:r>
        </a:p>
        <a:p>
          <a:pPr marL="228600" lvl="1" indent="-228600" algn="l" defTabSz="933450">
            <a:lnSpc>
              <a:spcPct val="90000"/>
            </a:lnSpc>
            <a:spcBef>
              <a:spcPct val="0"/>
            </a:spcBef>
            <a:spcAft>
              <a:spcPct val="15000"/>
            </a:spcAft>
            <a:buChar char="•"/>
          </a:pPr>
          <a:r>
            <a:rPr kumimoji="1" lang="ja-JP" altLang="en-US" sz="2100" kern="1200" dirty="0"/>
            <a:t>苦情・事故発生時対応</a:t>
          </a:r>
        </a:p>
      </dsp:txBody>
      <dsp:txXfrm rot="-5400000">
        <a:off x="838822" y="2139931"/>
        <a:ext cx="7009854" cy="702860"/>
      </dsp:txXfrm>
    </dsp:sp>
    <dsp:sp modelId="{26512AB7-4A69-46B5-BEF4-75EC16D02E9C}">
      <dsp:nvSpPr>
        <dsp:cNvPr id="0" name=""/>
        <dsp:cNvSpPr/>
      </dsp:nvSpPr>
      <dsp:spPr>
        <a:xfrm rot="5400000">
          <a:off x="-179747" y="3332451"/>
          <a:ext cx="1198317" cy="838822"/>
        </a:xfrm>
        <a:prstGeom prst="chevron">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kumimoji="1" lang="ja-JP" altLang="en-US" sz="2200" kern="1200" dirty="0"/>
            <a:t>検証</a:t>
          </a:r>
        </a:p>
      </dsp:txBody>
      <dsp:txXfrm rot="-5400000">
        <a:off x="1" y="3572114"/>
        <a:ext cx="838822" cy="359495"/>
      </dsp:txXfrm>
    </dsp:sp>
    <dsp:sp modelId="{E275B044-7F1B-4005-AE71-368CA2AA2B9E}">
      <dsp:nvSpPr>
        <dsp:cNvPr id="0" name=""/>
        <dsp:cNvSpPr/>
      </dsp:nvSpPr>
      <dsp:spPr>
        <a:xfrm rot="5400000">
          <a:off x="3973307" y="18218"/>
          <a:ext cx="778906" cy="7047877"/>
        </a:xfrm>
        <a:prstGeom prst="round2SameRect">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kern="1200" dirty="0"/>
            <a:t>再評価、</a:t>
          </a:r>
          <a:r>
            <a:rPr kumimoji="1" lang="en-US" altLang="ja-JP" sz="2100" kern="1200" dirty="0"/>
            <a:t>PDCA</a:t>
          </a:r>
          <a:endParaRPr kumimoji="1" lang="ja-JP" altLang="en-US" sz="2100" kern="1200" dirty="0"/>
        </a:p>
        <a:p>
          <a:pPr marL="228600" lvl="1" indent="-228600" algn="l" defTabSz="933450">
            <a:lnSpc>
              <a:spcPct val="90000"/>
            </a:lnSpc>
            <a:spcBef>
              <a:spcPct val="0"/>
            </a:spcBef>
            <a:spcAft>
              <a:spcPct val="15000"/>
            </a:spcAft>
            <a:buChar char="•"/>
          </a:pPr>
          <a:r>
            <a:rPr kumimoji="1" lang="ja-JP" altLang="en-US" sz="2100" kern="1200" dirty="0"/>
            <a:t>検証委員会の開催や研修等の実施</a:t>
          </a:r>
        </a:p>
      </dsp:txBody>
      <dsp:txXfrm rot="-5400000">
        <a:off x="838822" y="3190727"/>
        <a:ext cx="7009854" cy="702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74FA5-75F6-4B5F-AF1C-631674CF9509}">
      <dsp:nvSpPr>
        <dsp:cNvPr id="0" name=""/>
        <dsp:cNvSpPr/>
      </dsp:nvSpPr>
      <dsp:spPr>
        <a:xfrm>
          <a:off x="3496" y="19985"/>
          <a:ext cx="1764341" cy="2721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kumimoji="1" lang="ja-JP" altLang="en-US" sz="3600" kern="1200" dirty="0"/>
            <a:t>法律</a:t>
          </a:r>
        </a:p>
      </dsp:txBody>
      <dsp:txXfrm>
        <a:off x="3496" y="19985"/>
        <a:ext cx="1764341" cy="705736"/>
      </dsp:txXfrm>
    </dsp:sp>
    <dsp:sp modelId="{36C34DE4-B602-461B-B0ED-EB0206C08269}">
      <dsp:nvSpPr>
        <dsp:cNvPr id="0" name=""/>
        <dsp:cNvSpPr/>
      </dsp:nvSpPr>
      <dsp:spPr>
        <a:xfrm>
          <a:off x="279297" y="748892"/>
          <a:ext cx="1935482" cy="35824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200150">
            <a:lnSpc>
              <a:spcPct val="90000"/>
            </a:lnSpc>
            <a:spcBef>
              <a:spcPct val="0"/>
            </a:spcBef>
            <a:spcAft>
              <a:spcPct val="15000"/>
            </a:spcAft>
            <a:buChar char="•"/>
          </a:pPr>
          <a:r>
            <a:rPr kumimoji="1" lang="ja-JP" altLang="en-US" sz="2700" kern="1200" dirty="0"/>
            <a:t>法律</a:t>
          </a:r>
        </a:p>
        <a:p>
          <a:pPr marL="228600" lvl="1" indent="-228600" algn="l" defTabSz="1200150">
            <a:lnSpc>
              <a:spcPct val="90000"/>
            </a:lnSpc>
            <a:spcBef>
              <a:spcPct val="0"/>
            </a:spcBef>
            <a:spcAft>
              <a:spcPct val="15000"/>
            </a:spcAft>
            <a:buChar char="•"/>
          </a:pPr>
          <a:r>
            <a:rPr kumimoji="1" lang="ja-JP" altLang="en-US" sz="2700" kern="1200" dirty="0"/>
            <a:t>条例</a:t>
          </a:r>
        </a:p>
        <a:p>
          <a:pPr marL="228600" lvl="1" indent="-228600" algn="l" defTabSz="1200150">
            <a:lnSpc>
              <a:spcPct val="90000"/>
            </a:lnSpc>
            <a:spcBef>
              <a:spcPct val="0"/>
            </a:spcBef>
            <a:spcAft>
              <a:spcPct val="15000"/>
            </a:spcAft>
            <a:buChar char="•"/>
          </a:pPr>
          <a:r>
            <a:rPr kumimoji="1" lang="ja-JP" altLang="en-US" sz="2700" kern="1200" dirty="0"/>
            <a:t>通知</a:t>
          </a:r>
        </a:p>
        <a:p>
          <a:pPr marL="228600" lvl="1" indent="-228600" algn="l" defTabSz="1066800">
            <a:lnSpc>
              <a:spcPct val="90000"/>
            </a:lnSpc>
            <a:spcBef>
              <a:spcPct val="0"/>
            </a:spcBef>
            <a:spcAft>
              <a:spcPct val="15000"/>
            </a:spcAft>
            <a:buChar char="•"/>
          </a:pPr>
          <a:r>
            <a:rPr kumimoji="1" lang="ja-JP" altLang="en-US" sz="2400" kern="1200" dirty="0"/>
            <a:t>ガイドライン</a:t>
          </a:r>
        </a:p>
      </dsp:txBody>
      <dsp:txXfrm>
        <a:off x="335985" y="805580"/>
        <a:ext cx="1822106" cy="3469084"/>
      </dsp:txXfrm>
    </dsp:sp>
    <dsp:sp modelId="{2CDB73B1-0C6F-4F8B-BCDA-F1A8CE71A298}">
      <dsp:nvSpPr>
        <dsp:cNvPr id="0" name=""/>
        <dsp:cNvSpPr/>
      </dsp:nvSpPr>
      <dsp:spPr>
        <a:xfrm rot="21586360">
          <a:off x="2056695" y="147357"/>
          <a:ext cx="612388" cy="4392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a:off x="2056696" y="235472"/>
        <a:ext cx="480607" cy="263561"/>
      </dsp:txXfrm>
    </dsp:sp>
    <dsp:sp modelId="{ED913E41-D3FE-4B67-9D04-7C13B68035C2}">
      <dsp:nvSpPr>
        <dsp:cNvPr id="0" name=""/>
        <dsp:cNvSpPr/>
      </dsp:nvSpPr>
      <dsp:spPr>
        <a:xfrm>
          <a:off x="2923279" y="8400"/>
          <a:ext cx="1764341" cy="2721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137160" numCol="1" spcCol="1270" anchor="t" anchorCtr="0">
          <a:noAutofit/>
        </a:bodyPr>
        <a:lstStyle/>
        <a:p>
          <a:pPr marL="0" lvl="0" indent="0" algn="l" defTabSz="1600200">
            <a:lnSpc>
              <a:spcPct val="90000"/>
            </a:lnSpc>
            <a:spcBef>
              <a:spcPct val="0"/>
            </a:spcBef>
            <a:spcAft>
              <a:spcPct val="35000"/>
            </a:spcAft>
            <a:buNone/>
          </a:pPr>
          <a:r>
            <a:rPr kumimoji="1" lang="ja-JP" altLang="en-US" sz="3600" kern="1200" dirty="0"/>
            <a:t>法人</a:t>
          </a:r>
        </a:p>
      </dsp:txBody>
      <dsp:txXfrm>
        <a:off x="2923279" y="8400"/>
        <a:ext cx="1764341" cy="705736"/>
      </dsp:txXfrm>
    </dsp:sp>
    <dsp:sp modelId="{470B9093-F386-41E2-A301-9875AF432C50}">
      <dsp:nvSpPr>
        <dsp:cNvPr id="0" name=""/>
        <dsp:cNvSpPr/>
      </dsp:nvSpPr>
      <dsp:spPr>
        <a:xfrm>
          <a:off x="3284650" y="714137"/>
          <a:ext cx="1764341" cy="362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200150">
            <a:lnSpc>
              <a:spcPct val="90000"/>
            </a:lnSpc>
            <a:spcBef>
              <a:spcPct val="0"/>
            </a:spcBef>
            <a:spcAft>
              <a:spcPct val="15000"/>
            </a:spcAft>
            <a:buChar char="•"/>
          </a:pPr>
          <a:r>
            <a:rPr kumimoji="1" lang="ja-JP" altLang="en-US" sz="2700" kern="1200" dirty="0"/>
            <a:t>理念</a:t>
          </a:r>
        </a:p>
        <a:p>
          <a:pPr marL="228600" lvl="1" indent="-228600" algn="l" defTabSz="1200150">
            <a:lnSpc>
              <a:spcPct val="90000"/>
            </a:lnSpc>
            <a:spcBef>
              <a:spcPct val="0"/>
            </a:spcBef>
            <a:spcAft>
              <a:spcPct val="15000"/>
            </a:spcAft>
            <a:buChar char="•"/>
          </a:pPr>
          <a:r>
            <a:rPr kumimoji="1" lang="ja-JP" altLang="en-US" sz="2700" kern="1200" dirty="0"/>
            <a:t>規定</a:t>
          </a:r>
        </a:p>
        <a:p>
          <a:pPr marL="228600" lvl="1" indent="-228600" algn="l" defTabSz="1066800">
            <a:lnSpc>
              <a:spcPct val="90000"/>
            </a:lnSpc>
            <a:spcBef>
              <a:spcPct val="0"/>
            </a:spcBef>
            <a:spcAft>
              <a:spcPct val="15000"/>
            </a:spcAft>
            <a:buChar char="•"/>
          </a:pPr>
          <a:r>
            <a:rPr kumimoji="1" lang="ja-JP" altLang="en-US" sz="2400" kern="1200" dirty="0"/>
            <a:t>マニュアル</a:t>
          </a:r>
        </a:p>
      </dsp:txBody>
      <dsp:txXfrm>
        <a:off x="3336326" y="765813"/>
        <a:ext cx="1660989" cy="3525448"/>
      </dsp:txXfrm>
    </dsp:sp>
    <dsp:sp modelId="{00A0416F-52E3-49AB-89D4-F17A3C0531B0}">
      <dsp:nvSpPr>
        <dsp:cNvPr id="0" name=""/>
        <dsp:cNvSpPr/>
      </dsp:nvSpPr>
      <dsp:spPr>
        <a:xfrm>
          <a:off x="4955087" y="141634"/>
          <a:ext cx="567031" cy="4392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kumimoji="1" lang="ja-JP" altLang="en-US" sz="1800" kern="1200"/>
        </a:p>
      </dsp:txBody>
      <dsp:txXfrm>
        <a:off x="4955087" y="229488"/>
        <a:ext cx="435250" cy="263561"/>
      </dsp:txXfrm>
    </dsp:sp>
    <dsp:sp modelId="{95C10761-CE97-4369-86A9-BD2D2CBD233B}">
      <dsp:nvSpPr>
        <dsp:cNvPr id="0" name=""/>
        <dsp:cNvSpPr/>
      </dsp:nvSpPr>
      <dsp:spPr>
        <a:xfrm>
          <a:off x="5757491" y="8400"/>
          <a:ext cx="1764341" cy="2721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kumimoji="1" lang="ja-JP" altLang="en-US" sz="2400" kern="1200" dirty="0"/>
            <a:t>対人援助</a:t>
          </a:r>
        </a:p>
      </dsp:txBody>
      <dsp:txXfrm>
        <a:off x="5757491" y="8400"/>
        <a:ext cx="1764341" cy="705736"/>
      </dsp:txXfrm>
    </dsp:sp>
    <dsp:sp modelId="{010CCE0D-CA97-45FC-9ACE-F57F3557F72A}">
      <dsp:nvSpPr>
        <dsp:cNvPr id="0" name=""/>
        <dsp:cNvSpPr/>
      </dsp:nvSpPr>
      <dsp:spPr>
        <a:xfrm>
          <a:off x="6122358" y="722538"/>
          <a:ext cx="1764341" cy="3628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kumimoji="1" lang="ja-JP" altLang="en-US" sz="2400" kern="1200" dirty="0"/>
            <a:t>専門職倫理</a:t>
          </a:r>
        </a:p>
        <a:p>
          <a:pPr marL="228600" lvl="1" indent="-228600" algn="l" defTabSz="1066800">
            <a:lnSpc>
              <a:spcPct val="90000"/>
            </a:lnSpc>
            <a:spcBef>
              <a:spcPct val="0"/>
            </a:spcBef>
            <a:spcAft>
              <a:spcPct val="15000"/>
            </a:spcAft>
            <a:buChar char="•"/>
          </a:pPr>
          <a:r>
            <a:rPr kumimoji="1" lang="ja-JP" altLang="en-US" sz="2400" kern="1200" dirty="0"/>
            <a:t>社会規範</a:t>
          </a:r>
        </a:p>
        <a:p>
          <a:pPr marL="228600" lvl="1" indent="-228600" algn="l" defTabSz="1066800">
            <a:lnSpc>
              <a:spcPct val="90000"/>
            </a:lnSpc>
            <a:spcBef>
              <a:spcPct val="0"/>
            </a:spcBef>
            <a:spcAft>
              <a:spcPct val="15000"/>
            </a:spcAft>
            <a:buChar char="•"/>
          </a:pPr>
          <a:r>
            <a:rPr kumimoji="1" lang="ja-JP" altLang="en-US" sz="2400" kern="1200" dirty="0"/>
            <a:t>マナー</a:t>
          </a:r>
        </a:p>
      </dsp:txBody>
      <dsp:txXfrm>
        <a:off x="6174034" y="774214"/>
        <a:ext cx="1660989" cy="3525448"/>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773680" cy="435849"/>
          </a:xfrm>
          <a:prstGeom prst="rect">
            <a:avLst/>
          </a:prstGeom>
        </p:spPr>
        <p:txBody>
          <a:bodyPr vert="horz" lIns="86190" tIns="43095" rIns="86190" bIns="43095"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p:cNvSpPr>
            <a:spLocks noGrp="1"/>
          </p:cNvSpPr>
          <p:nvPr>
            <p:ph type="dt" sz="quarter" idx="1"/>
          </p:nvPr>
        </p:nvSpPr>
        <p:spPr>
          <a:xfrm>
            <a:off x="3625640" y="1"/>
            <a:ext cx="2773680" cy="435849"/>
          </a:xfrm>
          <a:prstGeom prst="rect">
            <a:avLst/>
          </a:prstGeom>
        </p:spPr>
        <p:txBody>
          <a:bodyPr vert="horz" lIns="86190" tIns="43095" rIns="86190" bIns="43095" rtlCol="0"/>
          <a:lstStyle>
            <a:lvl1pPr algn="r">
              <a:defRPr sz="1200"/>
            </a:lvl1pPr>
          </a:lstStyle>
          <a:p>
            <a:pPr rtl="0"/>
            <a:fld id="{F78864D8-D4EA-4630-8C2E-104DAD0E0EE3}" type="datetime4">
              <a:rPr lang="ja-JP" altLang="en-US" smtClean="0">
                <a:latin typeface="Meiryo UI" panose="020B0604030504040204" pitchFamily="50" charset="-128"/>
                <a:ea typeface="Meiryo UI" panose="020B0604030504040204" pitchFamily="50" charset="-128"/>
              </a:rPr>
              <a:pPr rtl="0"/>
              <a:t>2019年12月14日</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2"/>
          </p:nvPr>
        </p:nvSpPr>
        <p:spPr>
          <a:xfrm>
            <a:off x="1" y="8250953"/>
            <a:ext cx="2773680" cy="435848"/>
          </a:xfrm>
          <a:prstGeom prst="rect">
            <a:avLst/>
          </a:prstGeom>
        </p:spPr>
        <p:txBody>
          <a:bodyPr vert="horz" lIns="86190" tIns="43095" rIns="86190" bIns="43095" rtlCol="0" anchor="b"/>
          <a:lstStyle>
            <a:lvl1pPr algn="l">
              <a:defRPr sz="1200"/>
            </a:lvl1pPr>
          </a:lstStyle>
          <a:p>
            <a:pPr rtl="0"/>
            <a:r>
              <a:rPr lang="zh-TW" altLang="en-US">
                <a:latin typeface="Meiryo UI" panose="020B0604030504040204" pitchFamily="50" charset="-128"/>
                <a:ea typeface="Meiryo UI" panose="020B0604030504040204" pitchFamily="50" charset="-128"/>
              </a:rPr>
              <a:t>令和元年度主任相談支援専門員養成研修</a:t>
            </a:r>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3"/>
          </p:nvPr>
        </p:nvSpPr>
        <p:spPr>
          <a:xfrm>
            <a:off x="3625640" y="8250953"/>
            <a:ext cx="2773680" cy="435848"/>
          </a:xfrm>
          <a:prstGeom prst="rect">
            <a:avLst/>
          </a:prstGeom>
        </p:spPr>
        <p:txBody>
          <a:bodyPr vert="horz" lIns="86190" tIns="43095" rIns="86190" bIns="43095" rtlCol="0" anchor="b"/>
          <a:lstStyle>
            <a:lvl1pPr algn="r">
              <a:defRPr sz="1200"/>
            </a:lvl1pPr>
          </a:lstStyle>
          <a:p>
            <a:pPr rtl="0"/>
            <a:fld id="{1604A0D4-B89B-4ADD-AF9E-38636B40EE4E}" type="slidenum">
              <a:rPr lang="en-US" altLang="ja-JP" smtClean="0">
                <a:latin typeface="Meiryo UI" panose="020B0604030504040204" pitchFamily="50" charset="-128"/>
                <a:ea typeface="Meiryo UI" panose="020B0604030504040204" pitchFamily="50" charset="-128"/>
              </a:rPr>
              <a:pPr rtl="0"/>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773680" cy="435849"/>
          </a:xfrm>
          <a:prstGeom prst="rect">
            <a:avLst/>
          </a:prstGeom>
        </p:spPr>
        <p:txBody>
          <a:bodyPr vert="horz" lIns="86190" tIns="43095" rIns="86190" bIns="43095"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625640" y="1"/>
            <a:ext cx="2773680" cy="435849"/>
          </a:xfrm>
          <a:prstGeom prst="rect">
            <a:avLst/>
          </a:prstGeom>
        </p:spPr>
        <p:txBody>
          <a:bodyPr vert="horz" lIns="86190" tIns="43095" rIns="86190" bIns="43095" rtlCol="0"/>
          <a:lstStyle>
            <a:lvl1pPr algn="r">
              <a:defRPr sz="1200">
                <a:latin typeface="Meiryo UI" panose="020B0604030504040204" pitchFamily="50" charset="-128"/>
                <a:ea typeface="Meiryo UI" panose="020B0604030504040204" pitchFamily="50" charset="-128"/>
              </a:defRPr>
            </a:lvl1pPr>
          </a:lstStyle>
          <a:p>
            <a:fld id="{15F51FCC-6853-4383-B2F8-998AA394481E}" type="datetime4">
              <a:rPr lang="ja-JP" altLang="en-US" smtClean="0"/>
              <a:pPr/>
              <a:t>2019年12月14日</a:t>
            </a:fld>
            <a:endParaRPr lang="en-US"/>
          </a:p>
        </p:txBody>
      </p:sp>
      <p:sp>
        <p:nvSpPr>
          <p:cNvPr id="4" name="スライド イメージ プレースホルダー 3"/>
          <p:cNvSpPr>
            <a:spLocks noGrp="1" noRot="1" noChangeAspect="1"/>
          </p:cNvSpPr>
          <p:nvPr>
            <p:ph type="sldImg" idx="2"/>
          </p:nvPr>
        </p:nvSpPr>
        <p:spPr>
          <a:xfrm>
            <a:off x="1246188" y="1085850"/>
            <a:ext cx="3908425" cy="2932113"/>
          </a:xfrm>
          <a:prstGeom prst="rect">
            <a:avLst/>
          </a:prstGeom>
          <a:noFill/>
          <a:ln w="12700">
            <a:solidFill>
              <a:prstClr val="black"/>
            </a:solidFill>
          </a:ln>
        </p:spPr>
        <p:txBody>
          <a:bodyPr vert="horz" lIns="86190" tIns="43095" rIns="86190" bIns="43095" rtlCol="0" anchor="ctr"/>
          <a:lstStyle/>
          <a:p>
            <a:pPr rtl="0"/>
            <a:endParaRPr lang="ja-JP" altLang="en-US" noProof="0" dirty="0"/>
          </a:p>
        </p:txBody>
      </p:sp>
      <p:sp>
        <p:nvSpPr>
          <p:cNvPr id="5" name="ノート プレースホルダー 4"/>
          <p:cNvSpPr>
            <a:spLocks noGrp="1"/>
          </p:cNvSpPr>
          <p:nvPr>
            <p:ph type="body" sz="quarter" idx="3"/>
          </p:nvPr>
        </p:nvSpPr>
        <p:spPr>
          <a:xfrm>
            <a:off x="640080" y="4180524"/>
            <a:ext cx="5120640" cy="2931795"/>
          </a:xfrm>
          <a:prstGeom prst="rect">
            <a:avLst/>
          </a:prstGeom>
        </p:spPr>
        <p:txBody>
          <a:bodyPr vert="horz" lIns="86190" tIns="43095" rIns="86190" bIns="43095" rtlCol="0"/>
          <a:lstStyle/>
          <a:p>
            <a:pPr lvl="0" rtl="0"/>
            <a:r>
              <a:rPr lang="ja-JP" altLang="en-US" noProof="0" dirty="0"/>
              <a:t>クリックしてマスター テキストのスタイルを編集</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0" y="8250953"/>
            <a:ext cx="3142736" cy="435848"/>
          </a:xfrm>
          <a:prstGeom prst="rect">
            <a:avLst/>
          </a:prstGeom>
        </p:spPr>
        <p:txBody>
          <a:bodyPr vert="horz" lIns="86190" tIns="43095" rIns="86190" bIns="43095" rtlCol="0" anchor="b"/>
          <a:lstStyle>
            <a:lvl1pPr algn="l">
              <a:defRPr sz="1200">
                <a:latin typeface="Meiryo UI" panose="020B0604030504040204" pitchFamily="50" charset="-128"/>
                <a:ea typeface="Meiryo UI" panose="020B0604030504040204" pitchFamily="50" charset="-128"/>
              </a:defRPr>
            </a:lvl1pPr>
          </a:lstStyle>
          <a:p>
            <a:r>
              <a:rPr lang="zh-TW" altLang="en-US"/>
              <a:t>令和元年度主任相談支援専門員養成研修</a:t>
            </a:r>
            <a:endParaRPr lang="ja-JP" altLang="en-US" dirty="0"/>
          </a:p>
        </p:txBody>
      </p:sp>
      <p:sp>
        <p:nvSpPr>
          <p:cNvPr id="7" name="スライド番号プレースホルダー 6"/>
          <p:cNvSpPr>
            <a:spLocks noGrp="1"/>
          </p:cNvSpPr>
          <p:nvPr>
            <p:ph type="sldNum" sz="quarter" idx="5"/>
          </p:nvPr>
        </p:nvSpPr>
        <p:spPr>
          <a:xfrm>
            <a:off x="3625640" y="8250953"/>
            <a:ext cx="2773680" cy="435848"/>
          </a:xfrm>
          <a:prstGeom prst="rect">
            <a:avLst/>
          </a:prstGeom>
        </p:spPr>
        <p:txBody>
          <a:bodyPr vert="horz" lIns="86190" tIns="43095" rIns="86190" bIns="43095" rtlCol="0" anchor="b"/>
          <a:lstStyle>
            <a:lvl1pPr algn="r">
              <a:defRPr sz="1200">
                <a:latin typeface="Meiryo UI" panose="020B0604030504040204" pitchFamily="50" charset="-128"/>
                <a:ea typeface="Meiryo UI" panose="020B0604030504040204" pitchFamily="50" charset="-128"/>
              </a:defRPr>
            </a:lvl1pPr>
          </a:lstStyle>
          <a:p>
            <a:fld id="{82869989-EB00-4EE7-BCB5-25BDC5BB29F8}" type="slidenum">
              <a:rPr lang="en-US" altLang="ja-JP" smtClean="0"/>
              <a:pPr/>
              <a:t>‹#›</a:t>
            </a:fld>
            <a:endParaRPr lang="ja-JP" alt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1085850"/>
            <a:ext cx="3908425" cy="2932113"/>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solidFill>
                  <a:prstClr val="black"/>
                </a:solidFill>
                <a:latin typeface="Meiryo UI" panose="020B0604030504040204" pitchFamily="50" charset="-128"/>
                <a:ea typeface="Meiryo UI" panose="020B0604030504040204" pitchFamily="50" charset="-128"/>
              </a:rPr>
              <a:pPr/>
              <a:t>1</a:t>
            </a:fld>
            <a:endParaRPr lang="ja-JP" altLang="en-US" dirty="0">
              <a:solidFill>
                <a:prstClr val="black"/>
              </a:solidFill>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a:solidFill>
                  <a:prstClr val="black"/>
                </a:solidFill>
                <a:latin typeface="Calibri"/>
                <a:ea typeface="新細明體"/>
              </a:rPr>
              <a:t>令和元年度主任相談支援専門員養成研修</a:t>
            </a:r>
            <a:endParaRPr lang="ja-JP" altLang="en-US" dirty="0">
              <a:solidFill>
                <a:prstClr val="black"/>
              </a:solidFill>
              <a:latin typeface="Calibri"/>
              <a:ea typeface="ＭＳ Ｐゴシック"/>
            </a:endParaRPr>
          </a:p>
        </p:txBody>
      </p:sp>
    </p:spTree>
    <p:extLst>
      <p:ext uri="{BB962C8B-B14F-4D97-AF65-F5344CB8AC3E}">
        <p14:creationId xmlns:p14="http://schemas.microsoft.com/office/powerpoint/2010/main" val="4114084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46213" y="1006475"/>
            <a:ext cx="3624262" cy="2717800"/>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defTabSz="830845">
              <a:defRPr/>
            </a:pPr>
            <a:fld id="{94080A00-F216-2045-A8B9-0B59FA3CB65E}" type="slidenum">
              <a:rPr kumimoji="1" lang="ja-JP" altLang="en-US">
                <a:solidFill>
                  <a:srgbClr val="2D2E2D"/>
                </a:solidFill>
              </a:rPr>
              <a:pPr defTabSz="830845">
                <a:defRPr/>
              </a:pPr>
              <a:t>32</a:t>
            </a:fld>
            <a:endParaRPr kumimoji="1" lang="ja-JP" altLang="en-US">
              <a:solidFill>
                <a:srgbClr val="2D2E2D"/>
              </a:solidFill>
            </a:endParaRPr>
          </a:p>
        </p:txBody>
      </p:sp>
    </p:spTree>
    <p:extLst>
      <p:ext uri="{BB962C8B-B14F-4D97-AF65-F5344CB8AC3E}">
        <p14:creationId xmlns:p14="http://schemas.microsoft.com/office/powerpoint/2010/main" val="568438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1085850"/>
            <a:ext cx="3908425" cy="2932113"/>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830845">
              <a:defRPr/>
            </a:pPr>
            <a:fld id="{82869989-EB00-4EE7-BCB5-25BDC5BB29F8}" type="slidenum">
              <a:rPr kumimoji="1" lang="en-US" altLang="ja-JP" sz="1100">
                <a:solidFill>
                  <a:srgbClr val="2D2E2D"/>
                </a:solidFill>
                <a:latin typeface="Calibri" panose="020F0502020204030204"/>
                <a:ea typeface="ＭＳ Ｐゴシック" panose="020B0600070205080204" pitchFamily="50" charset="-128"/>
              </a:rPr>
              <a:pPr defTabSz="830845">
                <a:defRPr/>
              </a:pPr>
              <a:t>46</a:t>
            </a:fld>
            <a:endParaRPr kumimoji="1" lang="ja-JP" altLang="en-US" sz="1100" dirty="0">
              <a:solidFill>
                <a:srgbClr val="2D2E2D"/>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830845">
              <a:defRPr/>
            </a:pPr>
            <a:r>
              <a:rPr kumimoji="1" lang="zh-TW" altLang="en-US" sz="1100">
                <a:solidFill>
                  <a:prstClr val="black"/>
                </a:solidFill>
                <a:latin typeface="Calibri" panose="020F0502020204030204"/>
              </a:rPr>
              <a:t>令和元年度主任相談支援専門員養成研修</a:t>
            </a:r>
            <a:endParaRPr kumimoji="1" lang="ja-JP" altLang="en-US" sz="11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155154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要件</a:t>
            </a:r>
            <a:r>
              <a:rPr kumimoji="1" lang="en-US" altLang="ja-JP" dirty="0"/>
              <a:t>[</a:t>
            </a:r>
            <a:r>
              <a:rPr kumimoji="1" lang="ja-JP" altLang="en-US" dirty="0"/>
              <a:t>編集</a:t>
            </a:r>
            <a:r>
              <a:rPr kumimoji="1" lang="en-US" altLang="ja-JP" dirty="0"/>
              <a:t>]</a:t>
            </a:r>
          </a:p>
          <a:p>
            <a:r>
              <a:rPr kumimoji="1" lang="ja-JP" altLang="en-US" dirty="0"/>
              <a:t>　労働組合による団体交渉や労使協議により労使双方が労働条件その他に関する事項を取りまとめた場合、労働協約と認められるためには、書面に記すことと、締結両当事者の署名または記名押印が必要とされる（第</a:t>
            </a:r>
            <a:r>
              <a:rPr kumimoji="1" lang="en-US" altLang="ja-JP" dirty="0"/>
              <a:t>14</a:t>
            </a:r>
            <a:r>
              <a:rPr kumimoji="1" lang="ja-JP" altLang="en-US" dirty="0"/>
              <a:t>条）。この要件を満たさなければ、仮に労使間に労働条件その他に関する合意が成立したとしても、これに労働協約としての規範的効力は付与することはできない（都南自動車教習所事件。最三小判平成</a:t>
            </a:r>
            <a:r>
              <a:rPr kumimoji="1" lang="en-US" altLang="ja-JP" dirty="0"/>
              <a:t>13</a:t>
            </a:r>
            <a:r>
              <a:rPr kumimoji="1" lang="ja-JP" altLang="en-US" dirty="0"/>
              <a:t>年</a:t>
            </a:r>
            <a:r>
              <a:rPr kumimoji="1" lang="en-US" altLang="ja-JP" dirty="0"/>
              <a:t>3</a:t>
            </a:r>
            <a:r>
              <a:rPr kumimoji="1" lang="ja-JP" altLang="en-US" dirty="0"/>
              <a:t>月</a:t>
            </a:r>
            <a:r>
              <a:rPr kumimoji="1" lang="en-US" altLang="ja-JP" dirty="0"/>
              <a:t>13</a:t>
            </a:r>
            <a:r>
              <a:rPr kumimoji="1" lang="ja-JP" altLang="en-US" dirty="0"/>
              <a:t>日）。組合の組織率は問わないので、少数組合であっても独自の労働協約を締結することは可能である。労使間の合意文書の表題が「覚書」「了解事項」等の名称であっても、第</a:t>
            </a:r>
            <a:r>
              <a:rPr kumimoji="1" lang="en-US" altLang="ja-JP" dirty="0"/>
              <a:t>14</a:t>
            </a:r>
            <a:r>
              <a:rPr kumimoji="1" lang="ja-JP" altLang="en-US" dirty="0"/>
              <a:t>条に該当すれば労働協約といえ（青森地判平成</a:t>
            </a:r>
            <a:r>
              <a:rPr kumimoji="1" lang="en-US" altLang="ja-JP" dirty="0"/>
              <a:t>5</a:t>
            </a:r>
            <a:r>
              <a:rPr kumimoji="1" lang="ja-JP" altLang="en-US" dirty="0"/>
              <a:t>年</a:t>
            </a:r>
            <a:r>
              <a:rPr kumimoji="1" lang="en-US" altLang="ja-JP" dirty="0"/>
              <a:t>3</a:t>
            </a:r>
            <a:r>
              <a:rPr kumimoji="1" lang="ja-JP" altLang="en-US" dirty="0"/>
              <a:t>月</a:t>
            </a:r>
            <a:r>
              <a:rPr kumimoji="1" lang="en-US" altLang="ja-JP" dirty="0"/>
              <a:t>16</a:t>
            </a:r>
            <a:r>
              <a:rPr kumimoji="1" lang="ja-JP" altLang="en-US" dirty="0"/>
              <a:t>日）、団体交渉記事録であっても、労使双方が署名したものであれば、その内容によっては労働協約と解される（東京地判昭和</a:t>
            </a:r>
            <a:r>
              <a:rPr kumimoji="1" lang="en-US" altLang="ja-JP" dirty="0"/>
              <a:t>43</a:t>
            </a:r>
            <a:r>
              <a:rPr kumimoji="1" lang="ja-JP" altLang="en-US" dirty="0"/>
              <a:t>年</a:t>
            </a:r>
            <a:r>
              <a:rPr kumimoji="1" lang="en-US" altLang="ja-JP" dirty="0"/>
              <a:t>2</a:t>
            </a:r>
            <a:r>
              <a:rPr kumimoji="1" lang="ja-JP" altLang="en-US" dirty="0"/>
              <a:t>月</a:t>
            </a:r>
            <a:r>
              <a:rPr kumimoji="1" lang="en-US" altLang="ja-JP" dirty="0"/>
              <a:t>28</a:t>
            </a:r>
            <a:r>
              <a:rPr kumimoji="1" lang="ja-JP" altLang="en-US" dirty="0"/>
              <a:t>日）。 </a:t>
            </a:r>
          </a:p>
          <a:p>
            <a:r>
              <a:rPr kumimoji="1" lang="ja-JP" altLang="en-US" dirty="0"/>
              <a:t>労働協約の有効期間を定める場合、上限は</a:t>
            </a:r>
            <a:r>
              <a:rPr kumimoji="1" lang="en-US" altLang="ja-JP" dirty="0"/>
              <a:t>3</a:t>
            </a:r>
            <a:r>
              <a:rPr kumimoji="1" lang="ja-JP" altLang="en-US" dirty="0"/>
              <a:t>年である。</a:t>
            </a:r>
            <a:r>
              <a:rPr kumimoji="1" lang="en-US" altLang="ja-JP" dirty="0"/>
              <a:t>3</a:t>
            </a:r>
            <a:r>
              <a:rPr kumimoji="1" lang="ja-JP" altLang="en-US" dirty="0"/>
              <a:t>年を超える有効期間の定めをした労働協約は</a:t>
            </a:r>
            <a:r>
              <a:rPr kumimoji="1" lang="en-US" altLang="ja-JP" dirty="0"/>
              <a:t>3</a:t>
            </a:r>
            <a:r>
              <a:rPr kumimoji="1" lang="ja-JP" altLang="en-US" dirty="0"/>
              <a:t>年の有効期間の定めをした労働協約とみなされる。有効期間の定めがない労働協約は当事者の一方が少なくとも</a:t>
            </a:r>
            <a:r>
              <a:rPr kumimoji="1" lang="en-US" altLang="ja-JP" dirty="0"/>
              <a:t>90</a:t>
            </a:r>
            <a:r>
              <a:rPr kumimoji="1" lang="ja-JP" altLang="en-US" dirty="0"/>
              <a:t>日前に相手方に予告して解約することができる（第</a:t>
            </a:r>
            <a:r>
              <a:rPr kumimoji="1" lang="en-US" altLang="ja-JP" dirty="0"/>
              <a:t>15</a:t>
            </a:r>
            <a:r>
              <a:rPr kumimoji="1" lang="ja-JP" altLang="en-US" dirty="0"/>
              <a:t>条）。内容について特に制限はないが、個別的労働関係や団体的労使関係に関連していることを要する。労使が合意すれば公序良俗（民法第</a:t>
            </a:r>
            <a:r>
              <a:rPr kumimoji="1" lang="en-US" altLang="ja-JP" dirty="0"/>
              <a:t>90</a:t>
            </a:r>
            <a:r>
              <a:rPr kumimoji="1" lang="ja-JP" altLang="en-US" dirty="0"/>
              <a:t>条）に反しない限り基本的には当事者の自由である</a:t>
            </a:r>
            <a:r>
              <a:rPr kumimoji="1" lang="en-US" altLang="ja-JP" dirty="0"/>
              <a:t>[1]</a:t>
            </a:r>
            <a:r>
              <a:rPr kumimoji="1" lang="ja-JP" altLang="en-US" dirty="0" err="1"/>
              <a:t>。</a:t>
            </a:r>
            <a:endParaRPr kumimoji="1" lang="en-US" altLang="ja-JP" dirty="0"/>
          </a:p>
          <a:p>
            <a:endParaRPr kumimoji="1" lang="en-US" altLang="ja-JP" dirty="0"/>
          </a:p>
          <a:p>
            <a:r>
              <a:rPr kumimoji="1" lang="ja-JP" altLang="en-US" dirty="0"/>
              <a:t>　効力の優先順位は優位のものから順に、法令、労働協約、就業規則、労働契約となる。使用者が一方的に作成・変更できる就業規則や、使用者と個々の弱い立場での労働者が結ぶ労働契約よりも、労働者の団体である労働組合が使用者と結んだ労働協約が優先する。労働協約に定める労働条件その他の労働者の待遇に関する基準に違反する労働契約の部分は無効となり、労働契約に定めのない部分についても、基準の定めるところによる（規範的効力、第</a:t>
            </a:r>
            <a:r>
              <a:rPr kumimoji="1" lang="en-US" altLang="ja-JP" dirty="0"/>
              <a:t>16</a:t>
            </a:r>
            <a:r>
              <a:rPr kumimoji="1" lang="ja-JP" altLang="en-US" dirty="0"/>
              <a:t>条）。また、就業規則は、法令又は当該事業場について適用される労働協約に反してはならない（労働基準法第</a:t>
            </a:r>
            <a:r>
              <a:rPr kumimoji="1" lang="en-US" altLang="ja-JP" dirty="0"/>
              <a:t>92</a:t>
            </a:r>
            <a:r>
              <a:rPr kumimoji="1" lang="ja-JP" altLang="en-US" dirty="0"/>
              <a:t>条）と規定され、労働協約の就業規則に対する優先性を明らかにしている。もっとも、労働協約が就業規則より優越するとはいっても、労働協約は原則として当該組合員にしか適用されないので、非組合員がいれば、均等待遇（労働基準法第</a:t>
            </a:r>
            <a:r>
              <a:rPr kumimoji="1" lang="en-US" altLang="ja-JP" dirty="0"/>
              <a:t>3</a:t>
            </a:r>
            <a:r>
              <a:rPr kumimoji="1" lang="ja-JP" altLang="en-US" dirty="0"/>
              <a:t>条）の要請から、実際には労働協約の趣旨に沿った就業規則の改定が行われなければ、労働協約の内容は実現できない（特に、労働協約によって労働条件を労働者の不利益に改定する場合に問題となる）。 </a:t>
            </a:r>
          </a:p>
        </p:txBody>
      </p:sp>
      <p:sp>
        <p:nvSpPr>
          <p:cNvPr id="4" name="スライド番号プレースホルダー 3"/>
          <p:cNvSpPr>
            <a:spLocks noGrp="1"/>
          </p:cNvSpPr>
          <p:nvPr>
            <p:ph type="sldNum" sz="quarter" idx="10"/>
          </p:nvPr>
        </p:nvSpPr>
        <p:spPr/>
        <p:txBody>
          <a:bodyPr/>
          <a:lstStyle/>
          <a:p>
            <a:pPr defTabSz="830845">
              <a:defRPr/>
            </a:pPr>
            <a:fld id="{82869989-EB00-4EE7-BCB5-25BDC5BB29F8}" type="slidenum">
              <a:rPr kumimoji="1" lang="en-US" altLang="ja-JP" sz="1100">
                <a:solidFill>
                  <a:prstClr val="black"/>
                </a:solidFill>
                <a:latin typeface="Calibri" panose="020F0502020204030204"/>
                <a:ea typeface="ＭＳ Ｐゴシック" panose="020B0600070205080204" pitchFamily="50" charset="-128"/>
              </a:rPr>
              <a:pPr defTabSz="830845">
                <a:defRPr/>
              </a:pPr>
              <a:t>59</a:t>
            </a:fld>
            <a:endParaRPr kumimoji="1" lang="ja-JP" altLang="en-US" sz="1100" dirty="0">
              <a:solidFill>
                <a:prstClr val="black"/>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830845">
              <a:defRPr/>
            </a:pPr>
            <a:r>
              <a:rPr kumimoji="1" lang="zh-TW" altLang="en-US" sz="1100">
                <a:solidFill>
                  <a:prstClr val="black"/>
                </a:solidFill>
                <a:latin typeface="Calibri" panose="020F0502020204030204"/>
              </a:rPr>
              <a:t>令和元年度主任相談支援専門員養成研修</a:t>
            </a:r>
            <a:endParaRPr kumimoji="1" lang="ja-JP" altLang="en-US" sz="11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98788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○安全衛生には、例えば、衛生管理者や産業医、安全管理者の設置にかんすることや、</a:t>
            </a:r>
            <a:endParaRPr kumimoji="1" lang="en-US" altLang="ja-JP" dirty="0"/>
          </a:p>
          <a:p>
            <a:r>
              <a:rPr kumimoji="1" lang="ja-JP" altLang="en-US" dirty="0"/>
              <a:t>○職場環境の衛生基準（採光照度、換気、休憩のスペース等）あるいは、有害物質の作業のための防塵・粉</a:t>
            </a:r>
            <a:r>
              <a:rPr kumimoji="1" lang="ja-JP" altLang="en-US" dirty="0" err="1"/>
              <a:t>じんま</a:t>
            </a:r>
            <a:r>
              <a:rPr kumimoji="1" lang="ja-JP" altLang="en-US" dirty="0"/>
              <a:t>すくの設置、</a:t>
            </a:r>
            <a:endParaRPr kumimoji="1" lang="en-US" altLang="ja-JP" dirty="0"/>
          </a:p>
          <a:p>
            <a:r>
              <a:rPr kumimoji="1" lang="ja-JP" altLang="en-US" dirty="0"/>
              <a:t>あるいは高所作業者のハーネスに関する規定など、様々なものが含まれる。</a:t>
            </a:r>
            <a:endParaRPr kumimoji="1" lang="en-US" altLang="ja-JP" dirty="0"/>
          </a:p>
          <a:p>
            <a:endParaRPr kumimoji="1" lang="en-US" altLang="ja-JP" dirty="0"/>
          </a:p>
          <a:p>
            <a:r>
              <a:rPr kumimoji="1" lang="ja-JP" altLang="en-US" dirty="0"/>
              <a:t>福祉の現場でいえば、一般的に必要な設備や体制を整えると共に、心身の健康管理が重要になってくる。</a:t>
            </a:r>
          </a:p>
        </p:txBody>
      </p:sp>
      <p:sp>
        <p:nvSpPr>
          <p:cNvPr id="4" name="スライド番号プレースホルダー 3"/>
          <p:cNvSpPr>
            <a:spLocks noGrp="1"/>
          </p:cNvSpPr>
          <p:nvPr>
            <p:ph type="sldNum" sz="quarter" idx="10"/>
          </p:nvPr>
        </p:nvSpPr>
        <p:spPr/>
        <p:txBody>
          <a:bodyPr/>
          <a:lstStyle/>
          <a:p>
            <a:pPr defTabSz="830845">
              <a:defRPr/>
            </a:pPr>
            <a:fld id="{82869989-EB00-4EE7-BCB5-25BDC5BB29F8}" type="slidenum">
              <a:rPr kumimoji="1" lang="en-US" altLang="ja-JP" sz="1100">
                <a:solidFill>
                  <a:prstClr val="black"/>
                </a:solidFill>
                <a:latin typeface="Calibri" panose="020F0502020204030204"/>
                <a:ea typeface="ＭＳ Ｐゴシック" panose="020B0600070205080204" pitchFamily="50" charset="-128"/>
              </a:rPr>
              <a:pPr defTabSz="830845">
                <a:defRPr/>
              </a:pPr>
              <a:t>60</a:t>
            </a:fld>
            <a:endParaRPr kumimoji="1" lang="ja-JP" altLang="en-US" sz="1100" dirty="0">
              <a:solidFill>
                <a:prstClr val="black"/>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830845">
              <a:defRPr/>
            </a:pPr>
            <a:r>
              <a:rPr kumimoji="1" lang="zh-TW" altLang="en-US" sz="1100">
                <a:solidFill>
                  <a:prstClr val="black"/>
                </a:solidFill>
                <a:latin typeface="Calibri" panose="020F0502020204030204"/>
              </a:rPr>
              <a:t>令和元年度主任相談支援専門員養成研修</a:t>
            </a:r>
            <a:endParaRPr kumimoji="1" lang="ja-JP" altLang="en-US" sz="11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195338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830845">
              <a:defRPr/>
            </a:pPr>
            <a:fld id="{C007F8A5-D892-43D7-9AF9-79CC2D8FF4F3}" type="slidenum">
              <a:rPr kumimoji="1" lang="en-US" altLang="ja-JP" sz="1100">
                <a:solidFill>
                  <a:prstClr val="black"/>
                </a:solidFill>
                <a:latin typeface="Calibri" panose="020F0502020204030204"/>
                <a:ea typeface="ＭＳ Ｐゴシック" panose="020B0600070205080204" pitchFamily="50" charset="-128"/>
              </a:rPr>
              <a:pPr defTabSz="830845">
                <a:defRPr/>
              </a:pPr>
              <a:t>63</a:t>
            </a:fld>
            <a:endParaRPr kumimoji="1" lang="en-US" altLang="ja-JP" sz="1100">
              <a:solidFill>
                <a:prstClr val="black"/>
              </a:solidFill>
              <a:latin typeface="Calibri" panose="020F0502020204030204"/>
              <a:ea typeface="ＭＳ Ｐゴシック" panose="020B0600070205080204" pitchFamily="50" charset="-128"/>
            </a:endParaRPr>
          </a:p>
        </p:txBody>
      </p:sp>
      <p:sp>
        <p:nvSpPr>
          <p:cNvPr id="52227" name="Rectangle 2"/>
          <p:cNvSpPr>
            <a:spLocks noGrp="1" noRot="1" noChangeAspect="1" noChangeArrowheads="1" noTextEdit="1"/>
          </p:cNvSpPr>
          <p:nvPr>
            <p:ph type="sldImg"/>
          </p:nvPr>
        </p:nvSpPr>
        <p:spPr>
          <a:xfrm>
            <a:off x="1446213" y="1006475"/>
            <a:ext cx="3624262" cy="2717800"/>
          </a:xfrm>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ja-JP"/>
          </a:p>
        </p:txBody>
      </p:sp>
    </p:spTree>
    <p:extLst>
      <p:ext uri="{BB962C8B-B14F-4D97-AF65-F5344CB8AC3E}">
        <p14:creationId xmlns:p14="http://schemas.microsoft.com/office/powerpoint/2010/main" val="140308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セクシュアル・ハラスメントとは？：セクシュアル・ハラスメントとは、本人が意図する、しないにかかわらず、相手が不快に思い、相手が自身の尊厳を傷つけられたと感じるような性的発言・行動を指します。</a:t>
            </a:r>
          </a:p>
          <a:p>
            <a:r>
              <a:rPr kumimoji="1" lang="ja-JP" altLang="en-US" dirty="0"/>
              <a:t>〇アカデミック・ハラスメントとは？：研究教育の場における権力を利用した嫌がらせです。嫌がらせを意図した場合はもちろん、上位にある者が意図せずに行った発言・行動も含まれます。</a:t>
            </a:r>
          </a:p>
          <a:p>
            <a:r>
              <a:rPr kumimoji="1" lang="ja-JP" altLang="en-US" dirty="0"/>
              <a:t>〇パワー・ハラスメントとは？：同じ職場で働く者に対して、職務上の地位や人間関係などの職場内の優位性を背景に、業務の適正な範囲を超えて、精神的・身体的苦痛を与える又は職場環境を悪化させる行為をいいます。</a:t>
            </a:r>
          </a:p>
          <a:p>
            <a:r>
              <a:rPr kumimoji="1" lang="ja-JP" altLang="en-US" dirty="0"/>
              <a:t>〇ジェンダー・ハラスメントとは？：性に関する固定観念や差別意識に基づく嫌がらせなどを指します。女性又は男性という理由のみで性格や能力の評価や決め付けを行うことです。ジェンダー・ハラスメントは広義のセクシュアル・ハラスメントとされます。</a:t>
            </a:r>
          </a:p>
          <a:p>
            <a:r>
              <a:rPr kumimoji="1" lang="ja-JP" altLang="en-US" dirty="0"/>
              <a:t>〇キャンパスハラスメントとは？　各種ハラスメントのうち、キャンパスでの人間関係において学生に対し行われるハラスメントです。</a:t>
            </a:r>
          </a:p>
          <a:p>
            <a:r>
              <a:rPr kumimoji="1" lang="ja-JP" altLang="en-US" dirty="0"/>
              <a:t>〇ドクター・ハラスメントとは？　医師や看護師をはじめとする医療従事者の患者や患者家族に対する心ない発言や行動を指します。</a:t>
            </a:r>
          </a:p>
          <a:p>
            <a:r>
              <a:rPr kumimoji="1" lang="ja-JP" altLang="en-US" dirty="0"/>
              <a:t>〇モラル・ハラスメントとは？　　言葉や態度、身振りや文書などによって、働く人間の人格や尊厳を傷つけたり、肉体的、精神的に傷を負わせて、職場を辞めざるを得ない状況に追い込んだり、職場の雰囲気を悪くさせることです。</a:t>
            </a:r>
          </a:p>
          <a:p>
            <a:r>
              <a:rPr kumimoji="1" lang="ja-JP" altLang="en-US" dirty="0"/>
              <a:t>〇アルコール・ハラスメントとは？　　飲酒の強要、イッキ飲みの強要、意図的な酔いつぶし、酔ったうえでの迷惑な発言・行動を指します。</a:t>
            </a:r>
          </a:p>
          <a:p>
            <a:r>
              <a:rPr kumimoji="1" lang="ja-JP" altLang="en-US" dirty="0"/>
              <a:t>〇スモーク・ハラスメントとは？　　喫煙者が非喫煙者に与える害やタバコにまつわる不法行為全般を指します。</a:t>
            </a:r>
          </a:p>
          <a:p>
            <a:endParaRPr kumimoji="1" lang="ja-JP" altLang="en-US" dirty="0"/>
          </a:p>
          <a:p>
            <a:r>
              <a:rPr kumimoji="1" lang="ja-JP" altLang="en-US" dirty="0"/>
              <a:t>　どのように感じ、考えるかは個人によって異なります。この点を充分認識し、日々他者への思いやりと配慮をもって行動することこそが、ハラスメントの防止において、最も重要です。 </a:t>
            </a:r>
            <a:r>
              <a:rPr kumimoji="1" lang="en-US" altLang="ja-JP" dirty="0"/>
              <a:t>https://www.osaka-med.ac.jp/deps/jinji/harassment/definition.htm</a:t>
            </a:r>
            <a:endParaRPr kumimoji="1" lang="ja-JP" altLang="en-US" dirty="0"/>
          </a:p>
        </p:txBody>
      </p:sp>
      <p:sp>
        <p:nvSpPr>
          <p:cNvPr id="4" name="スライド番号プレースホルダー 3"/>
          <p:cNvSpPr>
            <a:spLocks noGrp="1"/>
          </p:cNvSpPr>
          <p:nvPr>
            <p:ph type="sldNum" sz="quarter" idx="10"/>
          </p:nvPr>
        </p:nvSpPr>
        <p:spPr/>
        <p:txBody>
          <a:bodyPr/>
          <a:lstStyle/>
          <a:p>
            <a:pPr defTabSz="830845">
              <a:defRPr/>
            </a:pPr>
            <a:fld id="{82869989-EB00-4EE7-BCB5-25BDC5BB29F8}" type="slidenum">
              <a:rPr kumimoji="1" lang="en-US" altLang="ja-JP" sz="1100">
                <a:solidFill>
                  <a:prstClr val="black"/>
                </a:solidFill>
                <a:latin typeface="Calibri" panose="020F0502020204030204"/>
                <a:ea typeface="ＭＳ Ｐゴシック" panose="020B0600070205080204" pitchFamily="50" charset="-128"/>
              </a:rPr>
              <a:pPr defTabSz="830845">
                <a:defRPr/>
              </a:pPr>
              <a:t>66</a:t>
            </a:fld>
            <a:endParaRPr kumimoji="1" lang="ja-JP" altLang="en-US" sz="1100" dirty="0">
              <a:solidFill>
                <a:prstClr val="black"/>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830845">
              <a:defRPr/>
            </a:pPr>
            <a:r>
              <a:rPr kumimoji="1" lang="zh-TW" altLang="en-US" sz="1100">
                <a:solidFill>
                  <a:prstClr val="black"/>
                </a:solidFill>
                <a:latin typeface="Calibri" panose="020F0502020204030204"/>
              </a:rPr>
              <a:t>令和元年度主任相談支援専門員養成研修</a:t>
            </a:r>
            <a:endParaRPr kumimoji="1" lang="ja-JP" altLang="en-US" sz="11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224250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1085850"/>
            <a:ext cx="3908425" cy="2932113"/>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830845">
              <a:defRPr/>
            </a:pPr>
            <a:fld id="{82869989-EB00-4EE7-BCB5-25BDC5BB29F8}" type="slidenum">
              <a:rPr kumimoji="1" lang="en-US" altLang="ja-JP" sz="1100">
                <a:solidFill>
                  <a:srgbClr val="2D2E2D"/>
                </a:solidFill>
                <a:latin typeface="Calibri" panose="020F0502020204030204"/>
                <a:ea typeface="ＭＳ Ｐゴシック" panose="020B0600070205080204" pitchFamily="50" charset="-128"/>
              </a:rPr>
              <a:pPr defTabSz="830845">
                <a:defRPr/>
              </a:pPr>
              <a:t>72</a:t>
            </a:fld>
            <a:endParaRPr kumimoji="1" lang="ja-JP" altLang="en-US" sz="1100" dirty="0">
              <a:solidFill>
                <a:srgbClr val="2D2E2D"/>
              </a:solidFill>
              <a:latin typeface="Calibri" panose="020F0502020204030204"/>
              <a:ea typeface="ＭＳ Ｐゴシック" panose="020B0600070205080204" pitchFamily="50" charset="-128"/>
            </a:endParaRPr>
          </a:p>
        </p:txBody>
      </p:sp>
      <p:sp>
        <p:nvSpPr>
          <p:cNvPr id="5" name="フッター プレースホルダー 4"/>
          <p:cNvSpPr>
            <a:spLocks noGrp="1"/>
          </p:cNvSpPr>
          <p:nvPr>
            <p:ph type="ftr" sz="quarter" idx="11"/>
          </p:nvPr>
        </p:nvSpPr>
        <p:spPr/>
        <p:txBody>
          <a:bodyPr/>
          <a:lstStyle/>
          <a:p>
            <a:pPr defTabSz="830845">
              <a:defRPr/>
            </a:pPr>
            <a:r>
              <a:rPr kumimoji="1" lang="zh-TW" altLang="en-US" sz="1100">
                <a:solidFill>
                  <a:prstClr val="black"/>
                </a:solidFill>
                <a:latin typeface="Calibri" panose="020F0502020204030204"/>
              </a:rPr>
              <a:t>令和元年度主任相談支援専門員養成研修</a:t>
            </a:r>
            <a:endParaRPr kumimoji="1" lang="ja-JP" altLang="en-US" sz="1100" dirty="0">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3931972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1085850"/>
            <a:ext cx="3908425" cy="2932113"/>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830845">
              <a:defRPr/>
            </a:pPr>
            <a:fld id="{82869989-EB00-4EE7-BCB5-25BDC5BB29F8}" type="slidenum">
              <a:rPr lang="en-US" altLang="ja-JP">
                <a:solidFill>
                  <a:srgbClr val="2D2E2D"/>
                </a:solidFill>
              </a:rPr>
              <a:pPr defTabSz="830845">
                <a:defRPr/>
              </a:pPr>
              <a:t>82</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830845">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1503015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30845">
              <a:defRPr/>
            </a:pPr>
            <a:fld id="{82869989-EB00-4EE7-BCB5-25BDC5BB29F8}" type="slidenum">
              <a:rPr lang="en-US" altLang="ja-JP">
                <a:solidFill>
                  <a:srgbClr val="2D2E2D"/>
                </a:solidFill>
              </a:rPr>
              <a:pPr defTabSz="830845">
                <a:defRPr/>
              </a:pPr>
              <a:t>84</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830845">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12954622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どこにある？すぐに取り出せる？更新してある？</a:t>
            </a:r>
          </a:p>
        </p:txBody>
      </p:sp>
      <p:sp>
        <p:nvSpPr>
          <p:cNvPr id="4" name="スライド番号プレースホルダー 3"/>
          <p:cNvSpPr>
            <a:spLocks noGrp="1"/>
          </p:cNvSpPr>
          <p:nvPr>
            <p:ph type="sldNum" sz="quarter" idx="10"/>
          </p:nvPr>
        </p:nvSpPr>
        <p:spPr/>
        <p:txBody>
          <a:bodyPr/>
          <a:lstStyle/>
          <a:p>
            <a:pPr defTabSz="830845">
              <a:defRPr/>
            </a:pPr>
            <a:fld id="{82869989-EB00-4EE7-BCB5-25BDC5BB29F8}" type="slidenum">
              <a:rPr lang="en-US" altLang="ja-JP">
                <a:solidFill>
                  <a:srgbClr val="2D2E2D"/>
                </a:solidFill>
              </a:rPr>
              <a:pPr defTabSz="830845">
                <a:defRPr/>
              </a:pPr>
              <a:t>86</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830845">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97477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15806">
              <a:defRPr/>
            </a:pPr>
            <a:endParaRPr kumimoji="1" lang="ja-JP" altLang="en-US" dirty="0"/>
          </a:p>
        </p:txBody>
      </p:sp>
      <p:sp>
        <p:nvSpPr>
          <p:cNvPr id="4" name="スライド番号プレースホルダー 3"/>
          <p:cNvSpPr>
            <a:spLocks noGrp="1"/>
          </p:cNvSpPr>
          <p:nvPr>
            <p:ph type="sldNum" sz="quarter" idx="10"/>
          </p:nvPr>
        </p:nvSpPr>
        <p:spPr/>
        <p:txBody>
          <a:bodyPr/>
          <a:lstStyle/>
          <a:p>
            <a:pPr defTabSz="407903">
              <a:defRPr/>
            </a:pPr>
            <a:fld id="{D5BD4904-88E3-4337-B015-69759E71499F}" type="slidenum">
              <a:rPr kumimoji="1" lang="ja-JP" altLang="en-US" smtClean="0">
                <a:solidFill>
                  <a:prstClr val="black"/>
                </a:solidFill>
                <a:latin typeface="Calibri" panose="020F0502020204030204"/>
                <a:ea typeface="ＭＳ Ｐゴシック" panose="020B0600070205080204" pitchFamily="50" charset="-128"/>
              </a:rPr>
              <a:pPr defTabSz="407903">
                <a:defRPr/>
              </a:pPr>
              <a:t>3</a:t>
            </a:fld>
            <a:endParaRPr kumimoji="1" lang="ja-JP" altLang="en-US">
              <a:solidFill>
                <a:prstClr val="black"/>
              </a:solidFill>
              <a:latin typeface="Calibri" panose="020F0502020204030204"/>
              <a:ea typeface="ＭＳ Ｐゴシック" panose="020B0600070205080204" pitchFamily="50" charset="-128"/>
            </a:endParaRPr>
          </a:p>
        </p:txBody>
      </p:sp>
    </p:spTree>
    <p:extLst>
      <p:ext uri="{BB962C8B-B14F-4D97-AF65-F5344CB8AC3E}">
        <p14:creationId xmlns:p14="http://schemas.microsoft.com/office/powerpoint/2010/main" val="2166170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10"/>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11"/>
          </p:nvPr>
        </p:nvSpPr>
        <p:spPr/>
        <p:txBody>
          <a:bodyPr/>
          <a:lstStyle/>
          <a:p>
            <a:fld id="{82869989-EB00-4EE7-BCB5-25BDC5BB29F8}" type="slidenum">
              <a:rPr lang="en-US" altLang="ja-JP" smtClean="0"/>
              <a:pPr/>
              <a:t>97</a:t>
            </a:fld>
            <a:endParaRPr lang="ja-JP" altLang="en-US" dirty="0"/>
          </a:p>
        </p:txBody>
      </p:sp>
    </p:spTree>
    <p:extLst>
      <p:ext uri="{BB962C8B-B14F-4D97-AF65-F5344CB8AC3E}">
        <p14:creationId xmlns:p14="http://schemas.microsoft.com/office/powerpoint/2010/main" val="3822563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defTabSz="830845">
              <a:defRPr/>
            </a:pPr>
            <a:r>
              <a:rPr lang="zh-TW" altLang="en-US">
                <a:solidFill>
                  <a:srgbClr val="2D2E2D"/>
                </a:solidFill>
              </a:rPr>
              <a:t>令和元年度主任相談支援専門員養成研修</a:t>
            </a:r>
            <a:endParaRPr lang="ja-JP" altLang="en-US" dirty="0">
              <a:solidFill>
                <a:srgbClr val="2D2E2D"/>
              </a:solidFill>
            </a:endParaRPr>
          </a:p>
        </p:txBody>
      </p:sp>
      <p:sp>
        <p:nvSpPr>
          <p:cNvPr id="5" name="スライド番号プレースホルダー 4"/>
          <p:cNvSpPr>
            <a:spLocks noGrp="1"/>
          </p:cNvSpPr>
          <p:nvPr>
            <p:ph type="sldNum" sz="quarter" idx="11"/>
          </p:nvPr>
        </p:nvSpPr>
        <p:spPr/>
        <p:txBody>
          <a:bodyPr/>
          <a:lstStyle/>
          <a:p>
            <a:pPr defTabSz="830845">
              <a:defRPr/>
            </a:pPr>
            <a:fld id="{82869989-EB00-4EE7-BCB5-25BDC5BB29F8}" type="slidenum">
              <a:rPr lang="en-US" altLang="ja-JP">
                <a:solidFill>
                  <a:srgbClr val="2D2E2D"/>
                </a:solidFill>
              </a:rPr>
              <a:pPr defTabSz="830845">
                <a:defRPr/>
              </a:pPr>
              <a:t>98</a:t>
            </a:fld>
            <a:endParaRPr lang="ja-JP" altLang="en-US" dirty="0">
              <a:solidFill>
                <a:srgbClr val="2D2E2D"/>
              </a:solidFill>
            </a:endParaRPr>
          </a:p>
        </p:txBody>
      </p:sp>
    </p:spTree>
    <p:extLst>
      <p:ext uri="{BB962C8B-B14F-4D97-AF65-F5344CB8AC3E}">
        <p14:creationId xmlns:p14="http://schemas.microsoft.com/office/powerpoint/2010/main" val="2880925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87463" y="1103313"/>
            <a:ext cx="3970337" cy="2976562"/>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830845">
              <a:defRPr/>
            </a:pPr>
            <a:fld id="{82869989-EB00-4EE7-BCB5-25BDC5BB29F8}" type="slidenum">
              <a:rPr lang="en-US" altLang="ja-JP">
                <a:solidFill>
                  <a:srgbClr val="2D2E2D"/>
                </a:solidFill>
              </a:rPr>
              <a:pPr defTabSz="830845">
                <a:defRPr/>
              </a:pPr>
              <a:t>99</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830845">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3938114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具体的な講義科目と内容についてその概略を説明する。</a:t>
            </a:r>
          </a:p>
        </p:txBody>
      </p:sp>
      <p:sp>
        <p:nvSpPr>
          <p:cNvPr id="4" name="フッター プレースホルダー 3"/>
          <p:cNvSpPr>
            <a:spLocks noGrp="1"/>
          </p:cNvSpPr>
          <p:nvPr>
            <p:ph type="ftr" sz="quarter" idx="10"/>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11"/>
          </p:nvPr>
        </p:nvSpPr>
        <p:spPr/>
        <p:txBody>
          <a:bodyPr/>
          <a:lstStyle/>
          <a:p>
            <a:fld id="{82869989-EB00-4EE7-BCB5-25BDC5BB29F8}" type="slidenum">
              <a:rPr lang="en-US" altLang="ja-JP" smtClean="0"/>
              <a:pPr/>
              <a:t>4</a:t>
            </a:fld>
            <a:endParaRPr lang="ja-JP" altLang="en-US" dirty="0"/>
          </a:p>
        </p:txBody>
      </p:sp>
    </p:spTree>
    <p:extLst>
      <p:ext uri="{BB962C8B-B14F-4D97-AF65-F5344CB8AC3E}">
        <p14:creationId xmlns:p14="http://schemas.microsoft.com/office/powerpoint/2010/main" val="55211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1085850"/>
            <a:ext cx="3908425" cy="2932113"/>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rtl="0"/>
            <a:fld id="{82869989-EB00-4EE7-BCB5-25BDC5BB29F8}" type="slidenum">
              <a:rPr lang="en-US" altLang="ja-JP" smtClean="0">
                <a:latin typeface="Meiryo UI" panose="020B0604030504040204" pitchFamily="50" charset="-128"/>
                <a:ea typeface="Meiryo UI" panose="020B0604030504040204" pitchFamily="50" charset="-128"/>
              </a:rPr>
              <a:pPr rtl="0"/>
              <a:t>6</a:t>
            </a:fld>
            <a:endParaRPr lang="ja-JP" altLang="en-US" dirty="0">
              <a:latin typeface="Meiryo UI" panose="020B0604030504040204" pitchFamily="50" charset="-128"/>
              <a:ea typeface="Meiryo UI" panose="020B0604030504040204" pitchFamily="50" charset="-128"/>
            </a:endParaRPr>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1980303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r>
              <a:rPr lang="zh-TW" altLang="en-US"/>
              <a:t>令和元年度主任相談支援専門員養成研修</a:t>
            </a:r>
            <a:endParaRPr lang="ja-JP" altLang="en-US" dirty="0"/>
          </a:p>
        </p:txBody>
      </p:sp>
      <p:sp>
        <p:nvSpPr>
          <p:cNvPr id="5" name="スライド番号プレースホルダー 4"/>
          <p:cNvSpPr>
            <a:spLocks noGrp="1"/>
          </p:cNvSpPr>
          <p:nvPr>
            <p:ph type="sldNum" sz="quarter" idx="11"/>
          </p:nvPr>
        </p:nvSpPr>
        <p:spPr/>
        <p:txBody>
          <a:bodyPr/>
          <a:lstStyle/>
          <a:p>
            <a:fld id="{82869989-EB00-4EE7-BCB5-25BDC5BB29F8}" type="slidenum">
              <a:rPr lang="en-US" altLang="ja-JP" smtClean="0"/>
              <a:pPr/>
              <a:t>10</a:t>
            </a:fld>
            <a:endParaRPr lang="ja-JP" altLang="en-US" dirty="0"/>
          </a:p>
        </p:txBody>
      </p:sp>
    </p:spTree>
    <p:extLst>
      <p:ext uri="{BB962C8B-B14F-4D97-AF65-F5344CB8AC3E}">
        <p14:creationId xmlns:p14="http://schemas.microsoft.com/office/powerpoint/2010/main" val="2253332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①気軽に聞けるようにする。</a:t>
            </a:r>
            <a:endParaRPr kumimoji="1" lang="en-US" altLang="ja-JP" dirty="0"/>
          </a:p>
          <a:p>
            <a:r>
              <a:rPr kumimoji="1" lang="ja-JP" altLang="en-US" dirty="0"/>
              <a:t>②できること、できないことをわかりやすくはっきり伝える</a:t>
            </a:r>
            <a:endParaRPr kumimoji="1" lang="en-US" altLang="ja-JP" dirty="0"/>
          </a:p>
          <a:p>
            <a:r>
              <a:rPr kumimoji="1" lang="ja-JP" altLang="en-US" dirty="0"/>
              <a:t>③組織に課題がある場合が多い</a:t>
            </a:r>
            <a:endParaRPr kumimoji="1" lang="en-US" altLang="ja-JP" dirty="0"/>
          </a:p>
          <a:p>
            <a:r>
              <a:rPr kumimoji="1" lang="ja-JP" altLang="en-US" dirty="0"/>
              <a:t>④組織体制の見直しが必要な場合も</a:t>
            </a:r>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12</a:t>
            </a:fld>
            <a:endParaRPr lang="ja-JP" altLang="en-US" dirty="0"/>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1839988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2869989-EB00-4EE7-BCB5-25BDC5BB29F8}" type="slidenum">
              <a:rPr lang="en-US" altLang="ja-JP" smtClean="0"/>
              <a:pPr/>
              <a:t>13</a:t>
            </a:fld>
            <a:endParaRPr lang="ja-JP" altLang="en-US" dirty="0"/>
          </a:p>
        </p:txBody>
      </p:sp>
      <p:sp>
        <p:nvSpPr>
          <p:cNvPr id="5" name="フッター プレースホルダー 4"/>
          <p:cNvSpPr>
            <a:spLocks noGrp="1"/>
          </p:cNvSpPr>
          <p:nvPr>
            <p:ph type="ftr" sz="quarter" idx="11"/>
          </p:nvPr>
        </p:nvSpPr>
        <p:spPr/>
        <p:txBody>
          <a:bodyPr/>
          <a:lstStyle/>
          <a:p>
            <a:r>
              <a:rPr lang="zh-TW" altLang="en-US"/>
              <a:t>令和元年度主任相談支援専門員養成研修</a:t>
            </a:r>
            <a:endParaRPr lang="ja-JP" altLang="en-US" dirty="0"/>
          </a:p>
        </p:txBody>
      </p:sp>
    </p:spTree>
    <p:extLst>
      <p:ext uri="{BB962C8B-B14F-4D97-AF65-F5344CB8AC3E}">
        <p14:creationId xmlns:p14="http://schemas.microsoft.com/office/powerpoint/2010/main" val="4100820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6188" y="1085850"/>
            <a:ext cx="3908425" cy="2932113"/>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rtlCol="0"/>
          <a:lstStyle/>
          <a:p>
            <a:pPr defTabSz="830845">
              <a:defRPr/>
            </a:pPr>
            <a:fld id="{82869989-EB00-4EE7-BCB5-25BDC5BB29F8}" type="slidenum">
              <a:rPr lang="en-US" altLang="ja-JP">
                <a:solidFill>
                  <a:srgbClr val="2D2E2D"/>
                </a:solidFill>
              </a:rPr>
              <a:pPr defTabSz="830845">
                <a:defRPr/>
              </a:pPr>
              <a:t>28</a:t>
            </a:fld>
            <a:endParaRPr lang="ja-JP" altLang="en-US" dirty="0">
              <a:solidFill>
                <a:srgbClr val="2D2E2D"/>
              </a:solidFill>
            </a:endParaRPr>
          </a:p>
        </p:txBody>
      </p:sp>
      <p:sp>
        <p:nvSpPr>
          <p:cNvPr id="5" name="フッター プレースホルダー 4"/>
          <p:cNvSpPr>
            <a:spLocks noGrp="1"/>
          </p:cNvSpPr>
          <p:nvPr>
            <p:ph type="ftr" sz="quarter" idx="11"/>
          </p:nvPr>
        </p:nvSpPr>
        <p:spPr/>
        <p:txBody>
          <a:bodyPr/>
          <a:lstStyle/>
          <a:p>
            <a:pPr defTabSz="830845">
              <a:defRPr/>
            </a:pPr>
            <a:r>
              <a:rPr lang="zh-TW" altLang="en-US">
                <a:solidFill>
                  <a:srgbClr val="2D2E2D"/>
                </a:solidFill>
              </a:rPr>
              <a:t>令和元年度主任相談支援専門員養成研修</a:t>
            </a:r>
            <a:endParaRPr lang="ja-JP" altLang="en-US" dirty="0">
              <a:solidFill>
                <a:srgbClr val="2D2E2D"/>
              </a:solidFill>
            </a:endParaRPr>
          </a:p>
        </p:txBody>
      </p:sp>
    </p:spTree>
    <p:extLst>
      <p:ext uri="{BB962C8B-B14F-4D97-AF65-F5344CB8AC3E}">
        <p14:creationId xmlns:p14="http://schemas.microsoft.com/office/powerpoint/2010/main" val="1563742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defTabSz="830845">
              <a:defRPr/>
            </a:pPr>
            <a:r>
              <a:rPr lang="zh-TW" altLang="en-US">
                <a:solidFill>
                  <a:srgbClr val="2D2E2D"/>
                </a:solidFill>
              </a:rPr>
              <a:t>令和元年度主任相談支援専門員養成研修</a:t>
            </a:r>
            <a:endParaRPr lang="ja-JP" altLang="en-US" dirty="0">
              <a:solidFill>
                <a:srgbClr val="2D2E2D"/>
              </a:solidFill>
            </a:endParaRPr>
          </a:p>
        </p:txBody>
      </p:sp>
      <p:sp>
        <p:nvSpPr>
          <p:cNvPr id="5" name="スライド番号プレースホルダー 4"/>
          <p:cNvSpPr>
            <a:spLocks noGrp="1"/>
          </p:cNvSpPr>
          <p:nvPr>
            <p:ph type="sldNum" sz="quarter" idx="11"/>
          </p:nvPr>
        </p:nvSpPr>
        <p:spPr/>
        <p:txBody>
          <a:bodyPr/>
          <a:lstStyle/>
          <a:p>
            <a:pPr defTabSz="830845">
              <a:defRPr/>
            </a:pPr>
            <a:fld id="{82869989-EB00-4EE7-BCB5-25BDC5BB29F8}" type="slidenum">
              <a:rPr lang="en-US" altLang="ja-JP">
                <a:solidFill>
                  <a:srgbClr val="2D2E2D"/>
                </a:solidFill>
              </a:rPr>
              <a:pPr defTabSz="830845">
                <a:defRPr/>
              </a:pPr>
              <a:t>31</a:t>
            </a:fld>
            <a:endParaRPr lang="ja-JP" altLang="en-US" dirty="0">
              <a:solidFill>
                <a:srgbClr val="2D2E2D"/>
              </a:solidFill>
            </a:endParaRPr>
          </a:p>
        </p:txBody>
      </p:sp>
    </p:spTree>
    <p:extLst>
      <p:ext uri="{BB962C8B-B14F-4D97-AF65-F5344CB8AC3E}">
        <p14:creationId xmlns:p14="http://schemas.microsoft.com/office/powerpoint/2010/main" val="332190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2C5C09E-7434-4F9D-AB8E-538CB25ED87D}" type="datetime1">
              <a:rPr kumimoji="1" lang="ja-JP" altLang="en-US" smtClean="0"/>
              <a:t>2019/12/14</a:t>
            </a:fld>
            <a:endParaRPr kumimoji="1" lang="ja-JP" altLang="en-US"/>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pPr/>
              <a:t>‹#›</a:t>
            </a:fld>
            <a:endParaRPr kumimoji="1" lang="ja-JP" altLang="en-US"/>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7088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7DE1D8F-36D6-4A3D-A9EB-F887E096E903}" type="datetime1">
              <a:rPr lang="ja-JP" altLang="en-US" smtClean="0"/>
              <a:t>2019/12/14</a:t>
            </a:fld>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2936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CE9F076-1EA8-4EAE-B96E-B7812A51922E}" type="datetime1">
              <a:rPr lang="ja-JP" altLang="en-US" smtClean="0"/>
              <a:t>2019/12/14</a:t>
            </a:fld>
            <a:endParaRPr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r>
              <a:rPr lang="zh-TW" altLang="en-US"/>
              <a:t>令和元年度主任相談支援専門員養成研修</a:t>
            </a:r>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Tree>
    <p:extLst>
      <p:ext uri="{BB962C8B-B14F-4D97-AF65-F5344CB8AC3E}">
        <p14:creationId xmlns:p14="http://schemas.microsoft.com/office/powerpoint/2010/main" val="339474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EA88DC0-4F47-4B42-AE3F-1A63CF35C556}"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907508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261CDB-0D6F-4203-BF2B-1FE870278A9C}" type="datetime1">
              <a:rPr lang="ja-JP" altLang="en-US" smtClean="0">
                <a:solidFill>
                  <a:prstClr val="black">
                    <a:tint val="75000"/>
                  </a:prstClr>
                </a:solidFill>
              </a:rPr>
              <a:t>2019/12/14</a:t>
            </a:fld>
            <a:endParaRPr lang="en-US">
              <a:solidFill>
                <a:prstClr val="black">
                  <a:tint val="75000"/>
                </a:prstClr>
              </a:solidFill>
            </a:endParaRPr>
          </a:p>
        </p:txBody>
      </p:sp>
      <p:sp>
        <p:nvSpPr>
          <p:cNvPr id="6" name="Slide Number Placeholder 5"/>
          <p:cNvSpPr>
            <a:spLocks noGrp="1"/>
          </p:cNvSpPr>
          <p:nvPr>
            <p:ph type="sldNum" sz="quarter" idx="12"/>
          </p:nvPr>
        </p:nvSpPr>
        <p:spPr>
          <a:xfrm>
            <a:off x="7086600" y="6492875"/>
            <a:ext cx="2057400" cy="365125"/>
          </a:xfrm>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51774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5DA9377-7432-4B6D-89A9-C263CE4B3496}"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710375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7FF6DAC-3BB9-4899-8DDC-D5A0F0DC4890}"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90209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F967468-CE4B-4AFB-B67D-C17FBFE59A2B}" type="datetime1">
              <a:rPr lang="ja-JP" altLang="en-US" smtClean="0">
                <a:solidFill>
                  <a:prstClr val="black">
                    <a:tint val="75000"/>
                  </a:prstClr>
                </a:solidFill>
              </a:rPr>
              <a:t>2019/12/14</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360592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7E0EA75-600F-46CE-B0A2-6D43747A16F5}" type="datetime1">
              <a:rPr lang="ja-JP" altLang="en-US" smtClean="0">
                <a:solidFill>
                  <a:prstClr val="black">
                    <a:tint val="75000"/>
                  </a:prstClr>
                </a:solidFill>
              </a:rPr>
              <a:t>2019/12/14</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062381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6BFF0-0077-4854-9A82-CA6D1C57589B}"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23071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C7EBEC1-D2A7-4597-BD53-F0B192830118}"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73091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rtl="0"/>
            <a:fld id="{C46392DA-4908-40F2-928C-F3E75BEF1D75}" type="datetime1">
              <a:rPr lang="ja-JP" altLang="en-US" smtClean="0"/>
              <a:t>2019/12/14</a:t>
            </a:fld>
            <a:endParaRPr lang="en-US"/>
          </a:p>
        </p:txBody>
      </p:sp>
      <p:sp>
        <p:nvSpPr>
          <p:cNvPr id="6" name="Slide Number Placeholder 5"/>
          <p:cNvSpPr>
            <a:spLocks noGrp="1"/>
          </p:cNvSpPr>
          <p:nvPr>
            <p:ph type="sldNum" sz="quarter" idx="12"/>
          </p:nvPr>
        </p:nvSpPr>
        <p:spPr/>
        <p:txBody>
          <a:bodyPr/>
          <a:lstStyle/>
          <a:p>
            <a:pPr rtl="0"/>
            <a:fld id="{E31375A4-56A4-47D6-9801-1991572033F7}" type="slidenum">
              <a:rPr lang="en-US" altLang="ja-JP" noProof="0" smtClean="0"/>
              <a:pPr rtl="0"/>
              <a:t>‹#›</a:t>
            </a:fld>
            <a:endParaRPr lang="ja-JP" altLang="en-US" noProof="0" dirty="0"/>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3830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1E4AE4-7AC0-4837-85E1-5E2E3F2205EE}"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9842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B318F01-890F-409B-8FDB-669789C9201C}"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293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0AA9C2-C658-42B3-9DA9-BA9C5E6366DC}"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037082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B4246A3-8C1E-4D73-AF84-74E137D87B7A}"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0996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416A673-DDFE-44AA-9B07-D303E6EABFB0}" type="datetime1">
              <a:rPr lang="ja-JP" altLang="en-US" smtClean="0">
                <a:solidFill>
                  <a:prstClr val="black">
                    <a:tint val="75000"/>
                  </a:prstClr>
                </a:solidFill>
              </a:rPr>
              <a:t>2019/12/14</a:t>
            </a:fld>
            <a:endParaRPr lang="en-US">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100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5CEB4DD-5A08-4B6F-9D55-D0050A82A764}"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834433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4527854-8B07-4251-A231-F295CD0B9622}"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8"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71521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FCB63C3-E6EC-483E-B5A4-CE9CEBE14330}" type="datetime1">
              <a:rPr lang="ja-JP" altLang="en-US" smtClean="0">
                <a:solidFill>
                  <a:prstClr val="black">
                    <a:tint val="75000"/>
                  </a:prstClr>
                </a:solidFill>
              </a:rPr>
              <a:t>2019/12/14</a:t>
            </a:fld>
            <a:endParaRPr lang="en-US">
              <a:solidFill>
                <a:prstClr val="black">
                  <a:tint val="75000"/>
                </a:prstClr>
              </a:solidFill>
            </a:endParaRPr>
          </a:p>
        </p:txBody>
      </p:sp>
      <p:sp>
        <p:nvSpPr>
          <p:cNvPr id="10"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11"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539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8152AC7-0409-4A7A-B38B-3DE371EDB138}" type="datetime1">
              <a:rPr lang="ja-JP" altLang="en-US" smtClean="0">
                <a:solidFill>
                  <a:prstClr val="black">
                    <a:tint val="75000"/>
                  </a:prstClr>
                </a:solidFill>
              </a:rPr>
              <a:t>2019/12/14</a:t>
            </a:fld>
            <a:endParaRPr lang="en-US">
              <a:solidFill>
                <a:prstClr val="black">
                  <a:tint val="75000"/>
                </a:prstClr>
              </a:solidFill>
            </a:endParaRPr>
          </a:p>
        </p:txBody>
      </p:sp>
      <p:sp>
        <p:nvSpPr>
          <p:cNvPr id="6"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8127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AFAC2-9D66-4ECA-9F79-18504D04DA82}"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5"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13543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D04BA1D-EC5F-4780-8D80-4AB6B8021696}" type="datetime1">
              <a:rPr lang="ja-JP" altLang="en-US" smtClean="0"/>
              <a:t>2019/12/14</a:t>
            </a:fld>
            <a:endParaRPr lang="ja-JP" altLang="en-US" dirty="0"/>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884428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CA0A75C-4B86-4363-851C-6DDF92BF1F95}"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8"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58208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F7324C2-7A94-44E7-903C-0FD0C95DEE51}"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8"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6711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F6CD494-5132-4E99-98F5-981A71A52958}"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876858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8D06F2-DF3E-4EDE-9EBB-B288907686D0}"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7" name="Slide Number Placeholder 5"/>
          <p:cNvSpPr>
            <a:spLocks noGrp="1"/>
          </p:cNvSpPr>
          <p:nvPr>
            <p:ph type="sldNum" sz="quarter" idx="12"/>
          </p:nvPr>
        </p:nvSpPr>
        <p:spPr>
          <a:xfrm>
            <a:off x="7092421" y="6492873"/>
            <a:ext cx="2057400" cy="365125"/>
          </a:xfrm>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4213896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4393F2F-5FB4-4261-B7E6-3AACA9299290}"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402014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82F87FE-BC99-415B-BF53-20D0469D994E}"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598573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217EA-B010-48F2-B41F-0FE7D0146C3C}"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514634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920CD89-6C78-4B83-9E8C-BED25A0D5B49}"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06997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2F4F678-43AB-4C7E-B420-EEE235E03F34}"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35931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03984F8-63A3-4373-BDD1-DC758A3FC4FC}"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4320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E28676-0B7C-4B17-9788-91EB4E50D4E2}" type="datetime1">
              <a:rPr lang="ja-JP" altLang="en-US" smtClean="0"/>
              <a:t>2019/12/14</a:t>
            </a:fld>
            <a:endParaRPr lang="ja-JP" altLang="en-US" dirty="0"/>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6925145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A660B-8FD8-40FE-ABF4-5A9E20FD38E0}"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92057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CAF279C-2F46-4B1D-8467-4D795900D069}"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28948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A87F20-27DF-4E6B-9A64-2A6A88FCF67F}"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354307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C79AEA-E2A4-434D-8B3C-5EC2A7242BC9}"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499254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F66E7E7-2415-41D3-9C20-72E8B0E9B5BC}"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6077820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48" name="タイトルテキスト"/>
          <p:cNvSpPr>
            <a:spLocks noGrp="1"/>
          </p:cNvSpPr>
          <p:nvPr>
            <p:ph type="title"/>
          </p:nvPr>
        </p:nvSpPr>
        <p:spPr>
          <a:prstGeom prst="rect">
            <a:avLst/>
          </a:prstGeom>
        </p:spPr>
        <p:txBody>
          <a:bodyPr/>
          <a:lstStyle/>
          <a:p>
            <a:r>
              <a:t>タイトルテキスト</a:t>
            </a:r>
          </a:p>
        </p:txBody>
      </p:sp>
      <p:sp>
        <p:nvSpPr>
          <p:cNvPr id="49" name="スライド番号"/>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a:solidFill>
                <a:prstClr val="black">
                  <a:tint val="75000"/>
                </a:prstClr>
              </a:solidFill>
            </a:endParaRPr>
          </a:p>
        </p:txBody>
      </p:sp>
      <p:sp>
        <p:nvSpPr>
          <p:cNvPr id="4"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69777266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A25D34E-6558-499E-B411-FEE8C3022416}" type="datetime1">
              <a:rPr kumimoji="1" lang="ja-JP" altLang="en-US" smtClean="0"/>
              <a:t>2019/12/14</a:t>
            </a:fld>
            <a:endParaRPr kumimoji="1" lang="ja-JP" altLang="en-US"/>
          </a:p>
        </p:txBody>
      </p:sp>
      <p:sp>
        <p:nvSpPr>
          <p:cNvPr id="6" name="Slide Number Placeholder 5"/>
          <p:cNvSpPr>
            <a:spLocks noGrp="1"/>
          </p:cNvSpPr>
          <p:nvPr>
            <p:ph type="sldNum" sz="quarter" idx="12"/>
          </p:nvPr>
        </p:nvSpPr>
        <p:spPr/>
        <p:txBody>
          <a:bodyPr/>
          <a:lstStyle/>
          <a:p>
            <a:fld id="{E1C0CD78-4E44-4F1F-ADFE-EB6B278C584E}" type="slidenum">
              <a:rPr kumimoji="1" lang="ja-JP" altLang="en-US" smtClean="0"/>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584002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9CA7FF-5CA1-4A55-958F-E1FDA5BD48B5}" type="datetime1">
              <a:rPr kumimoji="1" lang="ja-JP" altLang="en-US" smtClean="0"/>
              <a:t>2019/12/14</a:t>
            </a:fld>
            <a:endParaRPr kumimoji="1" lang="ja-JP" altLang="en-US"/>
          </a:p>
        </p:txBody>
      </p:sp>
      <p:sp>
        <p:nvSpPr>
          <p:cNvPr id="6" name="Slide Number Placeholder 5"/>
          <p:cNvSpPr>
            <a:spLocks noGrp="1"/>
          </p:cNvSpPr>
          <p:nvPr>
            <p:ph type="sldNum" sz="quarter" idx="12"/>
          </p:nvPr>
        </p:nvSpPr>
        <p:spPr/>
        <p:txBody>
          <a:bodyPr/>
          <a:lstStyle/>
          <a:p>
            <a:fld id="{E1C0CD78-4E44-4F1F-ADFE-EB6B278C584E}" type="slidenum">
              <a:rPr kumimoji="1" lang="ja-JP" altLang="en-US" smtClean="0"/>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5873172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A1DF40-28E0-44D1-8BBC-AFC4C21A9B4A}" type="datetime1">
              <a:rPr kumimoji="1" lang="ja-JP" altLang="en-US" smtClean="0"/>
              <a:t>2019/12/14</a:t>
            </a:fld>
            <a:endParaRPr kumimoji="1" lang="ja-JP" altLang="en-US"/>
          </a:p>
        </p:txBody>
      </p:sp>
      <p:sp>
        <p:nvSpPr>
          <p:cNvPr id="6" name="Slide Number Placeholder 5"/>
          <p:cNvSpPr>
            <a:spLocks noGrp="1"/>
          </p:cNvSpPr>
          <p:nvPr>
            <p:ph type="sldNum" sz="quarter" idx="12"/>
          </p:nvPr>
        </p:nvSpPr>
        <p:spPr/>
        <p:txBody>
          <a:bodyPr/>
          <a:lstStyle/>
          <a:p>
            <a:fld id="{E1C0CD78-4E44-4F1F-ADFE-EB6B278C584E}" type="slidenum">
              <a:rPr kumimoji="1" lang="ja-JP" altLang="en-US" smtClean="0"/>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617145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B528D1-DF3F-4C69-A110-B634AE3F28E7}" type="datetime1">
              <a:rPr kumimoji="1" lang="ja-JP" altLang="en-US" smtClean="0"/>
              <a:t>2019/12/14</a:t>
            </a:fld>
            <a:endParaRPr kumimoji="1" lang="ja-JP" altLang="en-US"/>
          </a:p>
        </p:txBody>
      </p:sp>
      <p:sp>
        <p:nvSpPr>
          <p:cNvPr id="7" name="Slide Number Placeholder 6"/>
          <p:cNvSpPr>
            <a:spLocks noGrp="1"/>
          </p:cNvSpPr>
          <p:nvPr>
            <p:ph type="sldNum" sz="quarter" idx="12"/>
          </p:nvPr>
        </p:nvSpPr>
        <p:spPr/>
        <p:txBody>
          <a:bodyPr/>
          <a:lstStyle/>
          <a:p>
            <a:fld id="{E1C0CD78-4E44-4F1F-ADFE-EB6B278C584E}" type="slidenum">
              <a:rPr kumimoji="1" lang="ja-JP" altLang="en-US" smtClean="0"/>
              <a:t>‹#›</a:t>
            </a:fld>
            <a:endParaRPr kumimoji="1" lang="ja-JP" altLang="en-US"/>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750099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rtl="0"/>
            <a:fld id="{EA4A5ABD-CE6F-4C51-9FEA-4427735DD4F6}" type="datetime1">
              <a:rPr lang="ja-JP" altLang="en-US" smtClean="0"/>
              <a:t>2019/12/14</a:t>
            </a:fld>
            <a:endParaRPr lang="en-US"/>
          </a:p>
        </p:txBody>
      </p:sp>
      <p:sp>
        <p:nvSpPr>
          <p:cNvPr id="9" name="Slide Number Placeholder 8"/>
          <p:cNvSpPr>
            <a:spLocks noGrp="1"/>
          </p:cNvSpPr>
          <p:nvPr>
            <p:ph type="sldNum" sz="quarter" idx="12"/>
          </p:nvPr>
        </p:nvSpPr>
        <p:spPr/>
        <p:txBody>
          <a:bodyPr/>
          <a:lstStyle/>
          <a:p>
            <a:pPr rtl="0"/>
            <a:fld id="{E31375A4-56A4-47D6-9801-1991572033F7}" type="slidenum">
              <a:rPr lang="en-US" altLang="ja-JP" noProof="0" smtClean="0"/>
              <a:pPr rtl="0"/>
              <a:t>‹#›</a:t>
            </a:fld>
            <a:endParaRPr lang="ja-JP" altLang="en-US" noProof="0" dirty="0"/>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14422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E9022A3-ECD1-4272-8946-CEDEED157612}" type="datetime1">
              <a:rPr kumimoji="1" lang="ja-JP" altLang="en-US" smtClean="0"/>
              <a:t>2019/12/14</a:t>
            </a:fld>
            <a:endParaRPr kumimoji="1" lang="ja-JP" altLang="en-US"/>
          </a:p>
        </p:txBody>
      </p:sp>
      <p:sp>
        <p:nvSpPr>
          <p:cNvPr id="9" name="Slide Number Placeholder 8"/>
          <p:cNvSpPr>
            <a:spLocks noGrp="1"/>
          </p:cNvSpPr>
          <p:nvPr>
            <p:ph type="sldNum" sz="quarter" idx="12"/>
          </p:nvPr>
        </p:nvSpPr>
        <p:spPr/>
        <p:txBody>
          <a:bodyPr/>
          <a:lstStyle/>
          <a:p>
            <a:fld id="{E1C0CD78-4E44-4F1F-ADFE-EB6B278C584E}" type="slidenum">
              <a:rPr kumimoji="1" lang="ja-JP" altLang="en-US" smtClean="0"/>
              <a:t>‹#›</a:t>
            </a:fld>
            <a:endParaRPr kumimoji="1" lang="ja-JP" altLang="en-US"/>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85247523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5335A-4347-46E5-B2FA-369037258CAF}" type="datetime1">
              <a:rPr kumimoji="1" lang="ja-JP" altLang="en-US" smtClean="0"/>
              <a:t>2019/12/14</a:t>
            </a:fld>
            <a:endParaRPr kumimoji="1" lang="ja-JP" altLang="en-US"/>
          </a:p>
        </p:txBody>
      </p:sp>
      <p:sp>
        <p:nvSpPr>
          <p:cNvPr id="5" name="Slide Number Placeholder 4"/>
          <p:cNvSpPr>
            <a:spLocks noGrp="1"/>
          </p:cNvSpPr>
          <p:nvPr>
            <p:ph type="sldNum" sz="quarter" idx="12"/>
          </p:nvPr>
        </p:nvSpPr>
        <p:spPr/>
        <p:txBody>
          <a:bodyPr/>
          <a:lstStyle/>
          <a:p>
            <a:fld id="{E1C0CD78-4E44-4F1F-ADFE-EB6B278C584E}" type="slidenum">
              <a:rPr kumimoji="1" lang="ja-JP" altLang="en-US" smtClean="0"/>
              <a:t>‹#›</a:t>
            </a:fld>
            <a:endParaRPr kumimoji="1" lang="ja-JP" altLang="en-US"/>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419119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820948-0AE5-4077-B4A9-03CC12DC0662}" type="datetime1">
              <a:rPr kumimoji="1" lang="ja-JP" altLang="en-US" smtClean="0"/>
              <a:t>2019/12/14</a:t>
            </a:fld>
            <a:endParaRPr kumimoji="1" lang="ja-JP" altLang="en-US"/>
          </a:p>
        </p:txBody>
      </p:sp>
      <p:sp>
        <p:nvSpPr>
          <p:cNvPr id="4" name="Slide Number Placeholder 3"/>
          <p:cNvSpPr>
            <a:spLocks noGrp="1"/>
          </p:cNvSpPr>
          <p:nvPr>
            <p:ph type="sldNum" sz="quarter" idx="12"/>
          </p:nvPr>
        </p:nvSpPr>
        <p:spPr/>
        <p:txBody>
          <a:bodyPr/>
          <a:lstStyle/>
          <a:p>
            <a:fld id="{E1C0CD78-4E44-4F1F-ADFE-EB6B278C584E}" type="slidenum">
              <a:rPr kumimoji="1" lang="ja-JP" altLang="en-US" smtClean="0"/>
              <a:t>‹#›</a:t>
            </a:fld>
            <a:endParaRPr kumimoji="1" lang="ja-JP" altLang="en-US"/>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97359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937748A-623B-46F3-A8C4-B4510BCD14D9}" type="datetime1">
              <a:rPr kumimoji="1" lang="ja-JP" altLang="en-US" smtClean="0"/>
              <a:t>2019/12/14</a:t>
            </a:fld>
            <a:endParaRPr kumimoji="1" lang="ja-JP" altLang="en-US"/>
          </a:p>
        </p:txBody>
      </p:sp>
      <p:sp>
        <p:nvSpPr>
          <p:cNvPr id="7" name="Slide Number Placeholder 6"/>
          <p:cNvSpPr>
            <a:spLocks noGrp="1"/>
          </p:cNvSpPr>
          <p:nvPr>
            <p:ph type="sldNum" sz="quarter" idx="12"/>
          </p:nvPr>
        </p:nvSpPr>
        <p:spPr/>
        <p:txBody>
          <a:bodyPr/>
          <a:lstStyle/>
          <a:p>
            <a:fld id="{E1C0CD78-4E44-4F1F-ADFE-EB6B278C584E}" type="slidenum">
              <a:rPr kumimoji="1" lang="ja-JP" altLang="en-US" smtClean="0"/>
              <a:t>‹#›</a:t>
            </a:fld>
            <a:endParaRPr kumimoji="1" lang="ja-JP" altLang="en-US"/>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88960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B294DDD-4433-419E-81C4-C9CF211BD472}" type="datetime1">
              <a:rPr kumimoji="1" lang="ja-JP" altLang="en-US" smtClean="0"/>
              <a:t>2019/12/14</a:t>
            </a:fld>
            <a:endParaRPr kumimoji="1" lang="ja-JP" altLang="en-US"/>
          </a:p>
        </p:txBody>
      </p:sp>
      <p:sp>
        <p:nvSpPr>
          <p:cNvPr id="7" name="Slide Number Placeholder 6"/>
          <p:cNvSpPr>
            <a:spLocks noGrp="1"/>
          </p:cNvSpPr>
          <p:nvPr>
            <p:ph type="sldNum" sz="quarter" idx="12"/>
          </p:nvPr>
        </p:nvSpPr>
        <p:spPr/>
        <p:txBody>
          <a:bodyPr/>
          <a:lstStyle/>
          <a:p>
            <a:fld id="{E1C0CD78-4E44-4F1F-ADFE-EB6B278C584E}" type="slidenum">
              <a:rPr kumimoji="1" lang="ja-JP" altLang="en-US" smtClean="0"/>
              <a:t>‹#›</a:t>
            </a:fld>
            <a:endParaRPr kumimoji="1" lang="ja-JP" altLang="en-US"/>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40376244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AE8BA7A-CC52-427B-9261-AF652072459C}" type="datetime1">
              <a:rPr kumimoji="1" lang="ja-JP" altLang="en-US" smtClean="0"/>
              <a:t>2019/12/14</a:t>
            </a:fld>
            <a:endParaRPr kumimoji="1" lang="ja-JP" altLang="en-US"/>
          </a:p>
        </p:txBody>
      </p:sp>
      <p:sp>
        <p:nvSpPr>
          <p:cNvPr id="6" name="Slide Number Placeholder 5"/>
          <p:cNvSpPr>
            <a:spLocks noGrp="1"/>
          </p:cNvSpPr>
          <p:nvPr>
            <p:ph type="sldNum" sz="quarter" idx="12"/>
          </p:nvPr>
        </p:nvSpPr>
        <p:spPr/>
        <p:txBody>
          <a:bodyPr/>
          <a:lstStyle/>
          <a:p>
            <a:fld id="{E1C0CD78-4E44-4F1F-ADFE-EB6B278C584E}" type="slidenum">
              <a:rPr kumimoji="1" lang="ja-JP" altLang="en-US" smtClean="0"/>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027878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C49DA95-E3F5-4322-8379-B0679593F050}" type="datetime1">
              <a:rPr kumimoji="1" lang="ja-JP" altLang="en-US" smtClean="0"/>
              <a:t>2019/12/14</a:t>
            </a:fld>
            <a:endParaRPr kumimoji="1" lang="ja-JP" altLang="en-US"/>
          </a:p>
        </p:txBody>
      </p:sp>
      <p:sp>
        <p:nvSpPr>
          <p:cNvPr id="6" name="Slide Number Placeholder 5"/>
          <p:cNvSpPr>
            <a:spLocks noGrp="1"/>
          </p:cNvSpPr>
          <p:nvPr>
            <p:ph type="sldNum" sz="quarter" idx="12"/>
          </p:nvPr>
        </p:nvSpPr>
        <p:spPr/>
        <p:txBody>
          <a:bodyPr/>
          <a:lstStyle/>
          <a:p>
            <a:fld id="{E1C0CD78-4E44-4F1F-ADFE-EB6B278C584E}" type="slidenum">
              <a:rPr kumimoji="1" lang="ja-JP" altLang="en-US" smtClean="0"/>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0176860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CB974C1-F125-42C8-8CD2-BF9D03D6C7E6}"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grpSp>
        <p:nvGrpSpPr>
          <p:cNvPr id="7" name="グループ 4"/>
          <p:cNvGrpSpPr/>
          <p:nvPr userDrawn="1"/>
        </p:nvGrpSpPr>
        <p:grpSpPr bwMode="hidden">
          <a:xfrm>
            <a:off x="-1" y="0"/>
            <a:ext cx="9144002" cy="6858000"/>
            <a:chOff x="-1" y="0"/>
            <a:chExt cx="12192002" cy="6858000"/>
          </a:xfrm>
        </p:grpSpPr>
        <p:cxnSp>
          <p:nvCxnSpPr>
            <p:cNvPr id="8" name="直線​​コネクタ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22"/>
            <p:cNvGrpSpPr/>
            <p:nvPr userDrawn="1"/>
          </p:nvGrpSpPr>
          <p:grpSpPr bwMode="hidden">
            <a:xfrm>
              <a:off x="-1" y="0"/>
              <a:ext cx="12192001" cy="6858000"/>
              <a:chOff x="-1" y="0"/>
              <a:chExt cx="12192001" cy="6858000"/>
            </a:xfrm>
          </p:grpSpPr>
          <p:cxnSp>
            <p:nvCxnSpPr>
              <p:cNvPr id="42" name="直線​​コネクタ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S)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45"/>
              <p:cNvGrpSpPr/>
              <p:nvPr/>
            </p:nvGrpSpPr>
            <p:grpSpPr bwMode="hidden">
              <a:xfrm>
                <a:off x="6327885" y="0"/>
                <a:ext cx="5864115" cy="5898673"/>
                <a:chOff x="6327885" y="0"/>
                <a:chExt cx="5864115" cy="5898673"/>
              </a:xfrm>
            </p:grpSpPr>
            <p:cxnSp>
              <p:nvCxnSpPr>
                <p:cNvPr id="53" name="直線​​コネクタ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S)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S)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S)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S)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S)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23"/>
            <p:cNvGrpSpPr/>
            <p:nvPr userDrawn="1"/>
          </p:nvGrpSpPr>
          <p:grpSpPr bwMode="hidden">
            <a:xfrm flipH="1">
              <a:off x="0" y="0"/>
              <a:ext cx="12192001" cy="6858000"/>
              <a:chOff x="-1" y="0"/>
              <a:chExt cx="12192001" cy="6858000"/>
            </a:xfrm>
          </p:grpSpPr>
          <p:cxnSp>
            <p:nvCxnSpPr>
              <p:cNvPr id="26" name="直線コネクタ 25"/>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S)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29"/>
              <p:cNvGrpSpPr/>
              <p:nvPr/>
            </p:nvGrpSpPr>
            <p:grpSpPr bwMode="hidden">
              <a:xfrm>
                <a:off x="6327885" y="0"/>
                <a:ext cx="5864115" cy="5898673"/>
                <a:chOff x="6327885" y="0"/>
                <a:chExt cx="5864115" cy="5898673"/>
              </a:xfrm>
            </p:grpSpPr>
            <p:cxnSp>
              <p:nvCxnSpPr>
                <p:cNvPr id="37" name="直線​​コネクタ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S)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S)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S)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S)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S)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userDrawn="1"/>
        </p:nvCxnSpPr>
        <p:spPr>
          <a:xfrm>
            <a:off x="971550" y="5294175"/>
            <a:ext cx="72009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26696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DC43EE-8140-4839-AAB0-EFEE9BB44246}" type="datetime1">
              <a:rPr lang="ja-JP" altLang="en-US" smtClean="0">
                <a:solidFill>
                  <a:prstClr val="black">
                    <a:tint val="75000"/>
                  </a:prstClr>
                </a:solidFill>
              </a:rPr>
              <a:t>2019/12/14</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34169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220C15-02E7-48B2-A08E-090D201EC7C7}"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3177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rtl="0"/>
            <a:fld id="{A02AA947-E527-4660-A5E8-1CCC041366E0}" type="datetime1">
              <a:rPr lang="ja-JP" altLang="en-US" smtClean="0"/>
              <a:t>2019/12/14</a:t>
            </a:fld>
            <a:endParaRPr lang="en-US"/>
          </a:p>
        </p:txBody>
      </p:sp>
      <p:sp>
        <p:nvSpPr>
          <p:cNvPr id="5" name="Slide Number Placeholder 4"/>
          <p:cNvSpPr>
            <a:spLocks noGrp="1"/>
          </p:cNvSpPr>
          <p:nvPr>
            <p:ph type="sldNum" sz="quarter" idx="12"/>
          </p:nvPr>
        </p:nvSpPr>
        <p:spPr/>
        <p:txBody>
          <a:bodyPr/>
          <a:lstStyle/>
          <a:p>
            <a:pPr rtl="0"/>
            <a:fld id="{E31375A4-56A4-47D6-9801-1991572033F7}" type="slidenum">
              <a:rPr lang="en-US" altLang="ja-JP" noProof="0" smtClean="0"/>
              <a:pPr rtl="0"/>
              <a:t>‹#›</a:t>
            </a:fld>
            <a:endParaRPr lang="ja-JP" altLang="en-US" noProof="0" dirty="0"/>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31206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7DF636D-9520-4695-9AED-4D9170ED34D3}"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83644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A891033-E156-4071-AD3B-635EABC36D75}" type="datetime1">
              <a:rPr lang="ja-JP" altLang="en-US" smtClean="0">
                <a:solidFill>
                  <a:prstClr val="black">
                    <a:tint val="75000"/>
                  </a:prstClr>
                </a:solidFill>
              </a:rPr>
              <a:t>2019/12/14</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10" name="Footer Placeholder 4"/>
          <p:cNvSpPr>
            <a:spLocks noGrp="1"/>
          </p:cNvSpPr>
          <p:nvPr>
            <p:ph type="ftr" sz="quarter" idx="1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45153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9BC736C-79D9-4693-92CE-565533E039E7}" type="datetime1">
              <a:rPr lang="ja-JP" altLang="en-US" smtClean="0">
                <a:solidFill>
                  <a:prstClr val="black">
                    <a:tint val="75000"/>
                  </a:prstClr>
                </a:solidFill>
              </a:rPr>
              <a:t>2019/12/14</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6"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0395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3FC2AA-A5FC-4121-A079-C25D3C321641}"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204468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C929A13-6423-4E9D-890E-030565770851}"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3380363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E8BD19-74CA-4C6F-B271-6764957C28E3}"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526139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F9F8D05-8CA2-4190-9CE3-DA5533772A61}"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2494752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16B0C68-D491-4F7C-90DF-3E665BBD292F}"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421029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A995EA-8669-4209-9167-30220698C833}" type="datetime1">
              <a:rPr lang="ja-JP" altLang="en-US" smtClean="0"/>
              <a:t>2019/12/14</a:t>
            </a:fld>
            <a:endParaRPr lang="ja-JP" altLang="en-US" dirty="0"/>
          </a:p>
        </p:txBody>
      </p:sp>
      <p:sp>
        <p:nvSpPr>
          <p:cNvPr id="4" name="Slide Number Placeholder 3"/>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5"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84881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744D2B-7A2C-4533-9607-DBF618ADEC49}" type="datetime1">
              <a:rPr lang="ja-JP" altLang="en-US" smtClean="0"/>
              <a:t>2019/12/14</a:t>
            </a:fld>
            <a:endParaRPr lang="ja-JP" altLang="en-US" dirty="0"/>
          </a:p>
        </p:txBody>
      </p:sp>
      <p:sp>
        <p:nvSpPr>
          <p:cNvPr id="7" name="Slide Number Placeholder 6"/>
          <p:cNvSpPr>
            <a:spLocks noGrp="1"/>
          </p:cNvSpPr>
          <p:nvPr>
            <p:ph type="sldNum" sz="quarter" idx="12"/>
          </p:nvPr>
        </p:nvSpPr>
        <p:spPr/>
        <p:txBody>
          <a:bodyPr/>
          <a:lstStyle/>
          <a:p>
            <a:fld id="{E31375A4-56A4-47D6-9801-1991572033F7}" type="slidenum">
              <a:rPr lang="en-US" altLang="ja-JP" smtClean="0"/>
              <a:pPr/>
              <a:t>‹#›</a:t>
            </a:fld>
            <a:endParaRPr lang="ja-JP" altLang="en-US" dirty="0"/>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3543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71A748-1129-4116-ADD5-98D8878977B5}" type="datetime1">
              <a:rPr kumimoji="1" lang="ja-JP" altLang="en-US" smtClean="0"/>
              <a:t>2019/12/14</a:t>
            </a:fld>
            <a:endParaRPr kumimoji="1" lang="ja-JP" altLang="en-US"/>
          </a:p>
        </p:txBody>
      </p:sp>
      <p:sp>
        <p:nvSpPr>
          <p:cNvPr id="7" name="Slide Number Placeholder 6"/>
          <p:cNvSpPr>
            <a:spLocks noGrp="1"/>
          </p:cNvSpPr>
          <p:nvPr>
            <p:ph type="sldNum" sz="quarter" idx="12"/>
          </p:nvPr>
        </p:nvSpPr>
        <p:spPr/>
        <p:txBody>
          <a:bodyPr/>
          <a:lstStyle/>
          <a:p>
            <a:fld id="{D770C9A2-A9E7-4AF0-9446-26B955EF035D}" type="slidenum">
              <a:rPr kumimoji="1" lang="ja-JP" altLang="en-US" smtClean="0"/>
              <a:pPr/>
              <a:t>‹#›</a:t>
            </a:fld>
            <a:endParaRPr kumimoji="1" lang="ja-JP" altLang="en-US"/>
          </a:p>
        </p:txBody>
      </p:sp>
      <p:sp>
        <p:nvSpPr>
          <p:cNvPr id="8"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11307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D2156-E081-4105-A187-76B0782102A2}" type="datetime1">
              <a:rPr lang="ja-JP" altLang="en-US" smtClean="0"/>
              <a:t>2019/12/14</a:t>
            </a:fld>
            <a:endParaRPr lang="ja-JP" altLang="en-US" dirty="0"/>
          </a:p>
        </p:txBody>
      </p:sp>
      <p:sp>
        <p:nvSpPr>
          <p:cNvPr id="6" name="Slide Number Placeholder 5"/>
          <p:cNvSpPr>
            <a:spLocks noGrp="1"/>
          </p:cNvSpPr>
          <p:nvPr>
            <p:ph type="sldNum" sz="quarter" idx="4"/>
          </p:nvPr>
        </p:nvSpPr>
        <p:spPr>
          <a:xfrm>
            <a:off x="7086601"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pPr/>
              <a:t>‹#›</a:t>
            </a:fld>
            <a:endParaRPr lang="ja-JP" altLang="en-US" dirty="0"/>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51118120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56164-B31F-46FD-AA0C-043351C48C50}"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6428"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46875319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EA9A45-6982-4A25-BE16-86F925B19919}"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86601"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57722512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5C40C8-2EDC-4B44-B68C-EF4CCC73A87F}" type="datetime1">
              <a:rPr kumimoji="1" lang="ja-JP" altLang="en-US" smtClean="0">
                <a:solidFill>
                  <a:prstClr val="black">
                    <a:tint val="75000"/>
                  </a:prstClr>
                </a:solidFill>
              </a:rPr>
              <a:t>2019/12/14</a:t>
            </a:fld>
            <a:endParaRPr kumimoji="1" lang="ja-JP" altLang="en-US">
              <a:solidFill>
                <a:prstClr val="black">
                  <a:tint val="75000"/>
                </a:prstClr>
              </a:solidFill>
            </a:endParaRPr>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8447F7-B0EF-4597-B8DB-97C9CCE190E3}"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376063671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5E83DF-6EF7-4006-9C55-D63BE3CA98BF}" type="datetime1">
              <a:rPr kumimoji="1" lang="ja-JP" altLang="en-US" smtClean="0"/>
              <a:t>2019/12/14</a:t>
            </a:fld>
            <a:endParaRPr kumimoji="1" lang="ja-JP" alt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C0CD78-4E44-4F1F-ADFE-EB6B278C584E}" type="slidenum">
              <a:rPr kumimoji="1" lang="ja-JP" altLang="en-US" smtClean="0"/>
              <a:t>‹#›</a:t>
            </a:fld>
            <a:endParaRPr kumimoji="1" lang="ja-JP" altLang="en-US"/>
          </a:p>
        </p:txBody>
      </p:sp>
      <p:sp>
        <p:nvSpPr>
          <p:cNvPr id="7"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139754015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E30A86-F3F1-48E3-9BF0-B240E59E8EA6}" type="datetime1">
              <a:rPr lang="ja-JP" altLang="en-US" smtClean="0">
                <a:solidFill>
                  <a:prstClr val="black">
                    <a:tint val="75000"/>
                  </a:prstClr>
                </a:solidFill>
              </a:rPr>
              <a:t>2019/12/14</a:t>
            </a:fld>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7077531"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altLang="ja-JP" smtClean="0">
                <a:solidFill>
                  <a:prstClr val="black">
                    <a:tint val="75000"/>
                  </a:prstClr>
                </a:solidFill>
              </a:rPr>
              <a:pPr/>
              <a:t>‹#›</a:t>
            </a:fld>
            <a:endParaRPr lang="ja-JP" altLang="en-US" dirty="0">
              <a:solidFill>
                <a:prstClr val="black">
                  <a:tint val="75000"/>
                </a:prstClr>
              </a:solidFill>
            </a:endParaRPr>
          </a:p>
        </p:txBody>
      </p:sp>
      <p:grpSp>
        <p:nvGrpSpPr>
          <p:cNvPr id="7" name="グループ 95"/>
          <p:cNvGrpSpPr/>
          <p:nvPr userDrawn="1"/>
        </p:nvGrpSpPr>
        <p:grpSpPr bwMode="hidden">
          <a:xfrm>
            <a:off x="-1" y="-195943"/>
            <a:ext cx="9144002" cy="6858000"/>
            <a:chOff x="-1" y="0"/>
            <a:chExt cx="12192002" cy="6858000"/>
          </a:xfrm>
        </p:grpSpPr>
        <p:cxnSp>
          <p:nvCxnSpPr>
            <p:cNvPr id="8" name="直線​​コネクタ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直線​​コネクタ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直線​​コネクタ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線​​コネクタ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線​​コネクタ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線​​コネクタ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直線​​コネクタ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グループ 112"/>
            <p:cNvGrpSpPr/>
            <p:nvPr userDrawn="1"/>
          </p:nvGrpSpPr>
          <p:grpSpPr bwMode="hidden">
            <a:xfrm>
              <a:off x="-1" y="0"/>
              <a:ext cx="12192001" cy="6858000"/>
              <a:chOff x="-1" y="0"/>
              <a:chExt cx="12192001" cy="6858000"/>
            </a:xfrm>
          </p:grpSpPr>
          <p:cxnSp>
            <p:nvCxnSpPr>
              <p:cNvPr id="42" name="直線​​コネクタ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グループ 135"/>
              <p:cNvGrpSpPr/>
              <p:nvPr/>
            </p:nvGrpSpPr>
            <p:grpSpPr bwMode="hidden">
              <a:xfrm>
                <a:off x="6327885" y="0"/>
                <a:ext cx="5864115" cy="5898673"/>
                <a:chOff x="6327885" y="0"/>
                <a:chExt cx="5864115" cy="5898673"/>
              </a:xfrm>
            </p:grpSpPr>
            <p:cxnSp>
              <p:nvCxnSpPr>
                <p:cNvPr id="53" name="直線​​コネクタ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直線​​コネクタ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直線​​コネクタ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線​​コネクタ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直線​​コネクタ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直線​​コネクタ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グループ 113"/>
            <p:cNvGrpSpPr/>
            <p:nvPr userDrawn="1"/>
          </p:nvGrpSpPr>
          <p:grpSpPr bwMode="hidden">
            <a:xfrm flipH="1">
              <a:off x="0" y="0"/>
              <a:ext cx="12192001" cy="6858000"/>
              <a:chOff x="-1" y="0"/>
              <a:chExt cx="12192001" cy="6858000"/>
            </a:xfrm>
          </p:grpSpPr>
          <p:cxnSp>
            <p:nvCxnSpPr>
              <p:cNvPr id="26" name="直線​​コネクタ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直線​​コネクタ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直線​​コネクタ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直線​​コネクタ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グループ 119"/>
              <p:cNvGrpSpPr/>
              <p:nvPr/>
            </p:nvGrpSpPr>
            <p:grpSpPr bwMode="hidden">
              <a:xfrm>
                <a:off x="6327885" y="0"/>
                <a:ext cx="5864115" cy="5898673"/>
                <a:chOff x="6327885" y="0"/>
                <a:chExt cx="5864115" cy="5898673"/>
              </a:xfrm>
            </p:grpSpPr>
            <p:cxnSp>
              <p:nvCxnSpPr>
                <p:cNvPr id="37" name="直線​​コネクタ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147"/>
          <p:cNvCxnSpPr/>
          <p:nvPr userDrawn="1"/>
        </p:nvCxnSpPr>
        <p:spPr>
          <a:xfrm>
            <a:off x="457200" y="6172200"/>
            <a:ext cx="82296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Footer Placeholder 4"/>
          <p:cNvSpPr>
            <a:spLocks noGrp="1"/>
          </p:cNvSpPr>
          <p:nvPr>
            <p:ph type="ftr" sz="quarter" idx="3"/>
          </p:nvPr>
        </p:nvSpPr>
        <p:spPr>
          <a:xfrm>
            <a:off x="-1" y="6592825"/>
            <a:ext cx="3086100" cy="282266"/>
          </a:xfrm>
          <a:prstGeom prst="rect">
            <a:avLst/>
          </a:prstGeom>
        </p:spPr>
        <p:txBody>
          <a:bodyPr/>
          <a:lstStyle>
            <a:lvl1pPr>
              <a:defRPr sz="1200" i="1">
                <a:solidFill>
                  <a:schemeClr val="tx1"/>
                </a:solidFill>
                <a:latin typeface="ＭＳ Ｐ明朝" panose="02020600040205080304" pitchFamily="18" charset="-128"/>
                <a:ea typeface="ＭＳ Ｐ明朝" panose="02020600040205080304" pitchFamily="18" charset="-128"/>
              </a:defRPr>
            </a:lvl1p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2308719051"/>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06.xml.rels><?xml version="1.0" encoding="UTF-8" standalone="yes"?>
<Relationships xmlns="http://schemas.openxmlformats.org/package/2006/relationships"><Relationship Id="rId3" Type="http://schemas.openxmlformats.org/officeDocument/2006/relationships/hyperlink" Target="http://elaws.e-gov.go.jp/search/elawsSearch/elaws_search/lsg0500/417AC0000000123_20160401_426AC0000000069#81" TargetMode="External"/><Relationship Id="rId2" Type="http://schemas.openxmlformats.org/officeDocument/2006/relationships/hyperlink" Target="http://elaws.e-gov.go.jp/search/elawsSearch/elaws_search/lsg0500/417AC0000000123_20160401_426AC0000000069#76" TargetMode="External"/><Relationship Id="rId1" Type="http://schemas.openxmlformats.org/officeDocument/2006/relationships/slideLayout" Target="../slideLayouts/slideLayout47.xml"/></Relationships>
</file>

<file path=ppt/slides/_rels/slide107.xml.rels><?xml version="1.0" encoding="UTF-8" standalone="yes"?>
<Relationships xmlns="http://schemas.openxmlformats.org/package/2006/relationships"><Relationship Id="rId3" Type="http://schemas.openxmlformats.org/officeDocument/2006/relationships/hyperlink" Target="http://elaws.e-gov.go.jp/search/elawsSearch/elaws_search/lsg0500/326AC0000000045_20170401_428AC0000000063#1059" TargetMode="External"/><Relationship Id="rId2" Type="http://schemas.openxmlformats.org/officeDocument/2006/relationships/hyperlink" Target="http://elaws.e-gov.go.jp/search/elawsSearch/elaws_search/lsg0500/417AC0000000123_20160401_426AC0000000069#491" TargetMode="External"/><Relationship Id="rId1" Type="http://schemas.openxmlformats.org/officeDocument/2006/relationships/slideLayout" Target="../slideLayouts/slideLayout47.xml"/><Relationship Id="rId4" Type="http://schemas.openxmlformats.org/officeDocument/2006/relationships/hyperlink" Target="http://elaws.e-gov.go.jp/search/elawsSearch/elaws_search/lsg0500/326AC0000000045_20170401_428AC0000000063#1066"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elaws.e-gov.go.jp/search/elawsSearch/elaws_search/lsg0500/417AC0000000123_20160401_426AC0000000069#81" TargetMode="External"/><Relationship Id="rId2" Type="http://schemas.openxmlformats.org/officeDocument/2006/relationships/hyperlink" Target="http://elaws.e-gov.go.jp/search/elawsSearch/elaws_search/lsg0500/417AC0000000123_20160401_426AC0000000069#76" TargetMode="External"/><Relationship Id="rId1" Type="http://schemas.openxmlformats.org/officeDocument/2006/relationships/slideLayout" Target="../slideLayouts/slideLayout47.xml"/></Relationships>
</file>

<file path=ppt/slides/_rels/slide109.xml.rels><?xml version="1.0" encoding="UTF-8" standalone="yes"?>
<Relationships xmlns="http://schemas.openxmlformats.org/package/2006/relationships"><Relationship Id="rId3" Type="http://schemas.openxmlformats.org/officeDocument/2006/relationships/hyperlink" Target="http://elaws.e-gov.go.jp/search/elawsSearch/elaws_search/lsg0500/326AC0000000045_20170401_428AC0000000063#1059" TargetMode="External"/><Relationship Id="rId2" Type="http://schemas.openxmlformats.org/officeDocument/2006/relationships/hyperlink" Target="http://elaws.e-gov.go.jp/search/elawsSearch/elaws_search/lsg0500/417AC0000000123_20160401_426AC0000000069#490" TargetMode="External"/><Relationship Id="rId1" Type="http://schemas.openxmlformats.org/officeDocument/2006/relationships/slideLayout" Target="../slideLayouts/slideLayout47.xml"/><Relationship Id="rId4" Type="http://schemas.openxmlformats.org/officeDocument/2006/relationships/hyperlink" Target="http://elaws.e-gov.go.jp/search/elawsSearch/elaws_search/lsg0500/326AC0000000045_20170401_428AC0000000063#1066"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Layout" Target="../slideLayouts/slideLayout4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6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hyperlink" Target="https://www.pref.tottori.lg.jp/secure/830062/05siryou~syoubou.pdf"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hyperlink" Target="https://www.pref.tottori.lg.jp/secure/830062/07siryou~gyousya.xls"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80503"/>
            <a:ext cx="7772400" cy="1436915"/>
          </a:xfrm>
        </p:spPr>
        <p:txBody>
          <a:bodyPr rtlCol="0">
            <a:normAutofit fontScale="90000"/>
          </a:bodyPr>
          <a:lstStyle/>
          <a:p>
            <a:pPr rtl="0"/>
            <a:br>
              <a:rPr lang="en-US" altLang="ja-JP" sz="4400" dirty="0">
                <a:latin typeface="+mj-ea"/>
              </a:rPr>
            </a:br>
            <a:r>
              <a:rPr lang="ja-JP" altLang="en-US" sz="4900" dirty="0">
                <a:latin typeface="+mj-ea"/>
              </a:rPr>
              <a:t>相談支援事業所における</a:t>
            </a:r>
            <a:br>
              <a:rPr lang="en-US" altLang="ja-JP" sz="4900" dirty="0">
                <a:latin typeface="+mj-ea"/>
              </a:rPr>
            </a:br>
            <a:r>
              <a:rPr lang="ja-JP" altLang="en-US" sz="4900" dirty="0">
                <a:latin typeface="+mj-ea"/>
              </a:rPr>
              <a:t>運営管理</a:t>
            </a:r>
          </a:p>
        </p:txBody>
      </p:sp>
      <p:sp>
        <p:nvSpPr>
          <p:cNvPr id="3" name="サブタイトル 2"/>
          <p:cNvSpPr>
            <a:spLocks noGrp="1"/>
          </p:cNvSpPr>
          <p:nvPr>
            <p:ph type="subTitle" idx="1"/>
          </p:nvPr>
        </p:nvSpPr>
        <p:spPr>
          <a:xfrm>
            <a:off x="1143000" y="4769199"/>
            <a:ext cx="6858000" cy="1189474"/>
          </a:xfrm>
        </p:spPr>
        <p:txBody>
          <a:bodyPr rtlCol="0">
            <a:noAutofit/>
          </a:bodyPr>
          <a:lstStyle/>
          <a:p>
            <a:pPr rtl="0"/>
            <a:endParaRPr lang="en-US" altLang="ja-JP" sz="2000" dirty="0">
              <a:latin typeface="+mj-ea"/>
              <a:ea typeface="+mj-ea"/>
            </a:endParaRPr>
          </a:p>
          <a:p>
            <a:pPr rtl="0"/>
            <a:r>
              <a:rPr lang="ja-JP" altLang="en-US" sz="2000" dirty="0">
                <a:latin typeface="+mj-ea"/>
                <a:ea typeface="+mj-ea"/>
              </a:rPr>
              <a:t>令和元年</a:t>
            </a:r>
            <a:r>
              <a:rPr lang="en-US" altLang="ja-JP" sz="2000" dirty="0">
                <a:latin typeface="+mj-ea"/>
                <a:ea typeface="+mj-ea"/>
              </a:rPr>
              <a:t>1</a:t>
            </a:r>
            <a:r>
              <a:rPr lang="ja-JP" altLang="en-US" sz="2000" dirty="0">
                <a:latin typeface="+mj-ea"/>
                <a:ea typeface="+mj-ea"/>
              </a:rPr>
              <a:t>２月</a:t>
            </a:r>
            <a:endParaRPr lang="en-US" altLang="ja-JP" sz="2000" dirty="0">
              <a:latin typeface="+mj-ea"/>
              <a:ea typeface="+mj-ea"/>
            </a:endParaRPr>
          </a:p>
          <a:p>
            <a:pPr rtl="0"/>
            <a:endParaRPr lang="ja-JP" altLang="en-US" sz="2000" dirty="0">
              <a:latin typeface="+mj-ea"/>
              <a:ea typeface="+mj-ea"/>
            </a:endParaRPr>
          </a:p>
        </p:txBody>
      </p:sp>
      <p:sp>
        <p:nvSpPr>
          <p:cNvPr id="6" name="正方形/長方形 5"/>
          <p:cNvSpPr/>
          <p:nvPr/>
        </p:nvSpPr>
        <p:spPr>
          <a:xfrm>
            <a:off x="1768510" y="1044266"/>
            <a:ext cx="5606980" cy="71343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200" dirty="0">
                <a:solidFill>
                  <a:prstClr val="black"/>
                </a:solidFill>
              </a:rPr>
              <a:t>令和元年度　主任相談支援専門員養成研修</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1</a:t>
            </a:fld>
            <a:endParaRPr kumimoji="1" lang="ja-JP" altLang="en-US">
              <a:solidFill>
                <a:prstClr val="black">
                  <a:tint val="75000"/>
                </a:prstClr>
              </a:solidFill>
            </a:endParaRPr>
          </a:p>
        </p:txBody>
      </p:sp>
    </p:spTree>
    <p:extLst>
      <p:ext uri="{BB962C8B-B14F-4D97-AF65-F5344CB8AC3E}">
        <p14:creationId xmlns:p14="http://schemas.microsoft.com/office/powerpoint/2010/main" val="92313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矢印: 右カーブ 13">
            <a:extLst>
              <a:ext uri="{FF2B5EF4-FFF2-40B4-BE49-F238E27FC236}">
                <a16:creationId xmlns:a16="http://schemas.microsoft.com/office/drawing/2014/main" id="{C4D93B24-D77D-4F2A-B0C2-A796AA8FC310}"/>
              </a:ext>
            </a:extLst>
          </p:cNvPr>
          <p:cNvSpPr/>
          <p:nvPr/>
        </p:nvSpPr>
        <p:spPr>
          <a:xfrm rot="1285610">
            <a:off x="202273" y="3408872"/>
            <a:ext cx="574823"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a:extLst>
              <a:ext uri="{FF2B5EF4-FFF2-40B4-BE49-F238E27FC236}">
                <a16:creationId xmlns:a16="http://schemas.microsoft.com/office/drawing/2014/main" id="{335860C2-48C8-4A88-B696-C2593770BB5D}"/>
              </a:ext>
            </a:extLst>
          </p:cNvPr>
          <p:cNvSpPr>
            <a:spLocks noGrp="1"/>
          </p:cNvSpPr>
          <p:nvPr>
            <p:ph type="title"/>
          </p:nvPr>
        </p:nvSpPr>
        <p:spPr>
          <a:xfrm>
            <a:off x="150725" y="0"/>
            <a:ext cx="8842549" cy="1114191"/>
          </a:xfrm>
        </p:spPr>
        <p:txBody>
          <a:bodyPr>
            <a:normAutofit fontScale="90000"/>
          </a:bodyPr>
          <a:lstStyle/>
          <a:p>
            <a:r>
              <a:rPr kumimoji="1" lang="ja-JP" altLang="en-US" sz="3200" dirty="0"/>
              <a:t>例えば、</a:t>
            </a:r>
            <a:r>
              <a:rPr kumimoji="1" lang="ja-JP" altLang="en-US" dirty="0"/>
              <a:t>身体拘束！</a:t>
            </a:r>
            <a:r>
              <a:rPr kumimoji="1" lang="ja-JP" altLang="en-US" sz="2000" dirty="0"/>
              <a:t>　</a:t>
            </a:r>
            <a:br>
              <a:rPr kumimoji="1" lang="en-US" altLang="ja-JP" sz="2000" dirty="0"/>
            </a:br>
            <a:r>
              <a:rPr lang="ja-JP" altLang="en-US" sz="2000" dirty="0"/>
              <a:t>　</a:t>
            </a:r>
            <a:r>
              <a:rPr kumimoji="1" lang="ja-JP" altLang="en-US" sz="2000" dirty="0"/>
              <a:t>　（</a:t>
            </a:r>
            <a:r>
              <a:rPr kumimoji="1" lang="en-US" altLang="ja-JP" sz="2000" dirty="0"/>
              <a:t>NHK</a:t>
            </a:r>
            <a:r>
              <a:rPr kumimoji="1" lang="ja-JP" altLang="en-US" sz="2000" dirty="0"/>
              <a:t>クローズアップ現代　「徹底討論！それでも必要？一般病院の“身体拘束”」より）</a:t>
            </a:r>
            <a:endParaRPr kumimoji="1" lang="ja-JP" altLang="en-US" dirty="0"/>
          </a:p>
        </p:txBody>
      </p:sp>
      <p:sp>
        <p:nvSpPr>
          <p:cNvPr id="6" name="テキスト ボックス 5">
            <a:extLst>
              <a:ext uri="{FF2B5EF4-FFF2-40B4-BE49-F238E27FC236}">
                <a16:creationId xmlns:a16="http://schemas.microsoft.com/office/drawing/2014/main" id="{43F9708E-3D8E-4B46-8C61-D293117A2342}"/>
              </a:ext>
            </a:extLst>
          </p:cNvPr>
          <p:cNvSpPr txBox="1"/>
          <p:nvPr/>
        </p:nvSpPr>
        <p:spPr>
          <a:xfrm>
            <a:off x="2833989" y="1437271"/>
            <a:ext cx="5724644" cy="1631216"/>
          </a:xfrm>
          <a:prstGeom prst="rect">
            <a:avLst/>
          </a:prstGeom>
          <a:noFill/>
        </p:spPr>
        <p:txBody>
          <a:bodyPr wrap="none" rtlCol="0">
            <a:spAutoFit/>
          </a:bodyPr>
          <a:lstStyle/>
          <a:p>
            <a:r>
              <a:rPr kumimoji="1" lang="ja-JP" altLang="en-US" sz="2000" dirty="0"/>
              <a:t>特に夜間の見守りの時、スタッフの数に限りがあり、</a:t>
            </a:r>
            <a:endParaRPr kumimoji="1" lang="en-US" altLang="ja-JP" sz="2000" dirty="0"/>
          </a:p>
          <a:p>
            <a:r>
              <a:rPr kumimoji="1" lang="ja-JP" altLang="en-US" sz="2000" dirty="0"/>
              <a:t>ずっとそばについてあげることができず、</a:t>
            </a:r>
            <a:endParaRPr kumimoji="1" lang="en-US" altLang="ja-JP" sz="2000" dirty="0"/>
          </a:p>
          <a:p>
            <a:r>
              <a:rPr kumimoji="1" lang="ja-JP" altLang="en-US" sz="2000" dirty="0"/>
              <a:t>転倒などを防ぎ、命を守るために、</a:t>
            </a:r>
            <a:endParaRPr kumimoji="1" lang="en-US" altLang="ja-JP" sz="2000" dirty="0"/>
          </a:p>
          <a:p>
            <a:r>
              <a:rPr kumimoji="1" lang="ja-JP" altLang="en-US" sz="2000" dirty="0"/>
              <a:t>心の中でごめんなさいと言いながら、</a:t>
            </a:r>
            <a:endParaRPr kumimoji="1" lang="en-US" altLang="ja-JP" sz="2000" dirty="0"/>
          </a:p>
          <a:p>
            <a:r>
              <a:rPr kumimoji="1" lang="ja-JP" altLang="en-US" sz="2000" dirty="0"/>
              <a:t>身体拘束をさせていただいております。」</a:t>
            </a:r>
          </a:p>
        </p:txBody>
      </p:sp>
      <p:sp>
        <p:nvSpPr>
          <p:cNvPr id="8" name="吹き出し: 角を丸めた四角形 7">
            <a:extLst>
              <a:ext uri="{FF2B5EF4-FFF2-40B4-BE49-F238E27FC236}">
                <a16:creationId xmlns:a16="http://schemas.microsoft.com/office/drawing/2014/main" id="{710EEF8C-1D8C-4031-82EF-C03F643F80E1}"/>
              </a:ext>
            </a:extLst>
          </p:cNvPr>
          <p:cNvSpPr/>
          <p:nvPr/>
        </p:nvSpPr>
        <p:spPr>
          <a:xfrm>
            <a:off x="2639028" y="1429521"/>
            <a:ext cx="6114566" cy="1631216"/>
          </a:xfrm>
          <a:prstGeom prst="wedgeRoundRectCallout">
            <a:avLst>
              <a:gd name="adj1" fmla="val -59639"/>
              <a:gd name="adj2" fmla="val 3605"/>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挿絵 が含まれている画像&#10;&#10;自動的に生成された説明">
            <a:extLst>
              <a:ext uri="{FF2B5EF4-FFF2-40B4-BE49-F238E27FC236}">
                <a16:creationId xmlns:a16="http://schemas.microsoft.com/office/drawing/2014/main" id="{67B32DA8-B032-4640-A5E8-C0076EF5CC9D}"/>
              </a:ext>
            </a:extLst>
          </p:cNvPr>
          <p:cNvPicPr>
            <a:picLocks noChangeAspect="1"/>
          </p:cNvPicPr>
          <p:nvPr/>
        </p:nvPicPr>
        <p:blipFill>
          <a:blip r:embed="rId3"/>
          <a:stretch>
            <a:fillRect/>
          </a:stretch>
        </p:blipFill>
        <p:spPr>
          <a:xfrm>
            <a:off x="628650" y="1342402"/>
            <a:ext cx="1767602" cy="1767602"/>
          </a:xfrm>
          <a:prstGeom prst="rect">
            <a:avLst/>
          </a:prstGeom>
        </p:spPr>
      </p:pic>
      <p:sp>
        <p:nvSpPr>
          <p:cNvPr id="11" name="テキスト ボックス 10">
            <a:extLst>
              <a:ext uri="{FF2B5EF4-FFF2-40B4-BE49-F238E27FC236}">
                <a16:creationId xmlns:a16="http://schemas.microsoft.com/office/drawing/2014/main" id="{35B6E2C2-70E9-4A0C-9AEC-577186BDC1C7}"/>
              </a:ext>
            </a:extLst>
          </p:cNvPr>
          <p:cNvSpPr txBox="1"/>
          <p:nvPr/>
        </p:nvSpPr>
        <p:spPr>
          <a:xfrm>
            <a:off x="628650" y="3117754"/>
            <a:ext cx="8124944" cy="1323439"/>
          </a:xfrm>
          <a:prstGeom prst="rect">
            <a:avLst/>
          </a:prstGeom>
          <a:solidFill>
            <a:srgbClr val="FFFFCC"/>
          </a:solidFill>
          <a:ln>
            <a:solidFill>
              <a:schemeClr val="tx2">
                <a:lumMod val="50000"/>
              </a:schemeClr>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ja-JP" altLang="en-US" sz="2000" dirty="0"/>
              <a:t>「１人で</a:t>
            </a:r>
            <a:r>
              <a:rPr lang="en-US" altLang="ja-JP" sz="2000" dirty="0"/>
              <a:t>15</a:t>
            </a:r>
            <a:r>
              <a:rPr lang="ja-JP" altLang="en-US" sz="2000" dirty="0"/>
              <a:t>～</a:t>
            </a:r>
            <a:r>
              <a:rPr lang="en-US" altLang="ja-JP" sz="2000" dirty="0"/>
              <a:t>30</a:t>
            </a:r>
            <a:r>
              <a:rPr lang="ja-JP" altLang="en-US" sz="2000" dirty="0"/>
              <a:t>人をみなければならない中、身体拘束を減らせというのは現実が見えていないとしか言いようがない」</a:t>
            </a:r>
            <a:br>
              <a:rPr lang="ja-JP" altLang="en-US" sz="2000" dirty="0"/>
            </a:br>
            <a:r>
              <a:rPr lang="ja-JP" altLang="en-US" sz="2000" dirty="0"/>
              <a:t>「安静にさせるためには身体拘束をするしかないんです。暴力を振るわれても我慢。看護師も守らないといけません」</a:t>
            </a:r>
            <a:endParaRPr kumimoji="1" lang="ja-JP" altLang="en-US" sz="2000" dirty="0"/>
          </a:p>
        </p:txBody>
      </p:sp>
      <p:sp>
        <p:nvSpPr>
          <p:cNvPr id="12" name="テキスト ボックス 11">
            <a:extLst>
              <a:ext uri="{FF2B5EF4-FFF2-40B4-BE49-F238E27FC236}">
                <a16:creationId xmlns:a16="http://schemas.microsoft.com/office/drawing/2014/main" id="{99CBDAB9-24BF-4F17-967D-58AFD9365AD0}"/>
              </a:ext>
            </a:extLst>
          </p:cNvPr>
          <p:cNvSpPr txBox="1"/>
          <p:nvPr/>
        </p:nvSpPr>
        <p:spPr>
          <a:xfrm>
            <a:off x="219919" y="4628117"/>
            <a:ext cx="8704162" cy="1015663"/>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ja-JP" altLang="en-US" sz="2000" b="1" i="1" dirty="0"/>
              <a:t>病院に入院した直後の、認知症の男性。暴力や大きな声を上げるなどせん妄の症状があらわれています。それが、拘束をしないケアを続けること、</a:t>
            </a:r>
            <a:r>
              <a:rPr lang="en-US" altLang="ja-JP" sz="2000" b="1" i="1" dirty="0"/>
              <a:t>10</a:t>
            </a:r>
            <a:r>
              <a:rPr lang="ja-JP" altLang="en-US" sz="2000" b="1" i="1" dirty="0"/>
              <a:t>日間・・・。⇒笑ったり、盆踊りを踊るようになった男性の映像！</a:t>
            </a:r>
            <a:endParaRPr kumimoji="1" lang="ja-JP" altLang="en-US" sz="2000" b="1" i="1" dirty="0"/>
          </a:p>
        </p:txBody>
      </p:sp>
      <p:sp>
        <p:nvSpPr>
          <p:cNvPr id="13" name="テキスト ボックス 12">
            <a:extLst>
              <a:ext uri="{FF2B5EF4-FFF2-40B4-BE49-F238E27FC236}">
                <a16:creationId xmlns:a16="http://schemas.microsoft.com/office/drawing/2014/main" id="{63067BDA-E431-48FE-AB7F-7DF650EBFD8F}"/>
              </a:ext>
            </a:extLst>
          </p:cNvPr>
          <p:cNvSpPr txBox="1"/>
          <p:nvPr/>
        </p:nvSpPr>
        <p:spPr>
          <a:xfrm>
            <a:off x="219919" y="5872630"/>
            <a:ext cx="8578931"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2000" dirty="0"/>
              <a:t>身体拘束削減への取り組みをなんでやってるかって言ったら、</a:t>
            </a:r>
            <a:endParaRPr lang="en-US" altLang="ja-JP" sz="2000" dirty="0"/>
          </a:p>
          <a:p>
            <a:r>
              <a:rPr lang="ja-JP" altLang="en-US" sz="2000" dirty="0"/>
              <a:t>患者さんが教えてくれた。楽しかったんです。本当にそれが私たちの喜びだった。</a:t>
            </a:r>
            <a:endParaRPr kumimoji="1" lang="ja-JP" altLang="en-US" sz="2000" dirty="0"/>
          </a:p>
        </p:txBody>
      </p:sp>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10</a:t>
            </a:fld>
            <a:endParaRPr lang="ja-JP" altLang="en-US" dirty="0">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28858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（メモ）</a:t>
            </a:r>
          </a:p>
        </p:txBody>
      </p:sp>
      <p:sp>
        <p:nvSpPr>
          <p:cNvPr id="3" name="コンテンツ プレースホルダー 2"/>
          <p:cNvSpPr>
            <a:spLocks noGrp="1"/>
          </p:cNvSpPr>
          <p:nvPr>
            <p:ph idx="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100</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2758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719707"/>
            <a:ext cx="7886700" cy="766444"/>
          </a:xfrm>
        </p:spPr>
        <p:txBody>
          <a:bodyPr/>
          <a:lstStyle/>
          <a:p>
            <a:r>
              <a:rPr kumimoji="1" lang="ja-JP" altLang="en-US" dirty="0"/>
              <a:t>参考資料類</a:t>
            </a:r>
          </a:p>
        </p:txBody>
      </p:sp>
      <p:sp>
        <p:nvSpPr>
          <p:cNvPr id="6" name="スライド番号プレースホルダー 5"/>
          <p:cNvSpPr>
            <a:spLocks noGrp="1"/>
          </p:cNvSpPr>
          <p:nvPr>
            <p:ph type="sldNum" sz="quarter" idx="12"/>
          </p:nvPr>
        </p:nvSpPr>
        <p:spPr/>
        <p:txBody>
          <a:bodyPr/>
          <a:lstStyle/>
          <a:p>
            <a:fld id="{E1C0CD78-4E44-4F1F-ADFE-EB6B278C584E}" type="slidenum">
              <a:rPr kumimoji="1" lang="ja-JP" altLang="en-US" smtClean="0"/>
              <a:t>101</a:t>
            </a:fld>
            <a:endParaRPr kumimoji="1" lang="ja-JP" altLang="en-US"/>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06146819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txBox="1">
            <a:spLocks noGrp="1"/>
          </p:cNvSpPr>
          <p:nvPr>
            <p:ph type="title"/>
          </p:nvPr>
        </p:nvSpPr>
        <p:spPr>
          <a:xfrm>
            <a:off x="407238" y="2133374"/>
            <a:ext cx="8329524" cy="2246769"/>
          </a:xfrm>
          <a:prstGeom prst="rect">
            <a:avLst/>
          </a:prstGeom>
          <a:noFill/>
        </p:spPr>
        <p:txBody>
          <a:bodyPr wrap="none" rtlCol="0">
            <a:spAutoFit/>
          </a:bodyPr>
          <a:lstStyle/>
          <a:p>
            <a:pPr>
              <a:lnSpc>
                <a:spcPct val="100000"/>
              </a:lnSpc>
              <a:spcBef>
                <a:spcPts val="0"/>
              </a:spcBef>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参考資料１</a:t>
            </a:r>
            <a:br>
              <a:rPr lang="en-US" altLang="ja-JP" sz="2800" dirty="0">
                <a:solidFill>
                  <a:prstClr val="black"/>
                </a:solidFill>
                <a:latin typeface="Calibri" panose="020F0502020204030204"/>
                <a:ea typeface="ＭＳ Ｐゴシック" panose="020B0600070205080204" pitchFamily="50" charset="-128"/>
                <a:cs typeface="+mn-cs"/>
              </a:rPr>
            </a:br>
            <a:br>
              <a:rPr kumimoji="1"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br>
            <a:r>
              <a:rPr lang="ja-JP" altLang="en-US" sz="2800" b="1" dirty="0">
                <a:solidFill>
                  <a:prstClr val="black"/>
                </a:solidFill>
                <a:latin typeface="Calibri" panose="020F0502020204030204"/>
                <a:cs typeface="+mn-cs"/>
              </a:rPr>
              <a:t>障害者の日常生活及び社会生活を総合的に支援する</a:t>
            </a:r>
            <a:br>
              <a:rPr lang="en-US" altLang="ja-JP" sz="2800" b="1" dirty="0">
                <a:solidFill>
                  <a:prstClr val="black"/>
                </a:solidFill>
                <a:latin typeface="Calibri" panose="020F0502020204030204"/>
                <a:cs typeface="+mn-cs"/>
              </a:rPr>
            </a:br>
            <a:r>
              <a:rPr lang="ja-JP" altLang="en-US" sz="2800" b="1" dirty="0">
                <a:solidFill>
                  <a:prstClr val="black"/>
                </a:solidFill>
                <a:latin typeface="Calibri" panose="020F0502020204030204"/>
                <a:cs typeface="+mn-cs"/>
              </a:rPr>
              <a:t>ための法律に基づく指定計画相談支援の</a:t>
            </a:r>
            <a:br>
              <a:rPr lang="en-US" altLang="ja-JP" sz="2800" b="1" dirty="0">
                <a:solidFill>
                  <a:prstClr val="black"/>
                </a:solidFill>
                <a:latin typeface="Calibri" panose="020F0502020204030204"/>
                <a:cs typeface="+mn-cs"/>
              </a:rPr>
            </a:br>
            <a:r>
              <a:rPr lang="ja-JP" altLang="en-US" sz="2800" b="1" dirty="0">
                <a:solidFill>
                  <a:prstClr val="black"/>
                </a:solidFill>
                <a:latin typeface="Calibri" panose="020F0502020204030204"/>
                <a:cs typeface="+mn-cs"/>
              </a:rPr>
              <a:t>事業の人員及び運営に関する基準</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E1C0CD78-4E44-4F1F-ADFE-EB6B278C584E}" type="slidenum">
              <a:rPr kumimoji="1" lang="ja-JP" altLang="en-US" smtClean="0"/>
              <a:t>102</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6942937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4171" y="3302745"/>
            <a:ext cx="8795657" cy="3184982"/>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r>
              <a:rPr lang="ja-JP" altLang="en-US" sz="1800" b="1" dirty="0">
                <a:latin typeface="HG丸ｺﾞｼｯｸM-PRO" panose="020F0600000000000000" pitchFamily="50" charset="-128"/>
                <a:ea typeface="HG丸ｺﾞｼｯｸM-PRO" panose="020F0600000000000000" pitchFamily="50" charset="-128"/>
              </a:rPr>
              <a:t>（秘密保持等）</a:t>
            </a:r>
          </a:p>
          <a:p>
            <a:pPr marL="0" indent="0">
              <a:buNone/>
            </a:pPr>
            <a:r>
              <a:rPr lang="ja-JP" altLang="en-US" sz="1800" dirty="0">
                <a:latin typeface="HG丸ｺﾞｼｯｸM-PRO" panose="020F0600000000000000" pitchFamily="50" charset="-128"/>
                <a:ea typeface="HG丸ｺﾞｼｯｸM-PRO" panose="020F0600000000000000" pitchFamily="50" charset="-128"/>
              </a:rPr>
              <a:t>第三十二条　指定地域移行支援事業所の従業者及び管理者は、正当な理由がなく、その業務上知り得た利用者又はその家族の秘密を漏らしてはならない。</a:t>
            </a:r>
          </a:p>
          <a:p>
            <a:pPr marL="0" indent="0">
              <a:buNone/>
            </a:pPr>
            <a:r>
              <a:rPr lang="ja-JP" altLang="en-US" sz="1800" dirty="0">
                <a:latin typeface="HG丸ｺﾞｼｯｸM-PRO" panose="020F0600000000000000" pitchFamily="50" charset="-128"/>
                <a:ea typeface="HG丸ｺﾞｼｯｸM-PRO" panose="020F0600000000000000" pitchFamily="50" charset="-128"/>
              </a:rPr>
              <a:t>２　指定地域移行支援事業者は、従業者及び管理者であった者が、正当な理由がなく、その業務上知り得た利用者又はその家族の秘密を漏らすことがないよう、必要な措置を講じなければならない。</a:t>
            </a:r>
          </a:p>
          <a:p>
            <a:pPr marL="0" indent="0">
              <a:buNone/>
            </a:pPr>
            <a:r>
              <a:rPr lang="ja-JP" altLang="en-US" sz="1800" dirty="0">
                <a:latin typeface="HG丸ｺﾞｼｯｸM-PRO" panose="020F0600000000000000" pitchFamily="50" charset="-128"/>
                <a:ea typeface="HG丸ｺﾞｼｯｸM-PRO" panose="020F0600000000000000" pitchFamily="50" charset="-128"/>
              </a:rPr>
              <a:t>３　指定地域移行支援事業者は、計画作成会議等において、利用者又はその家族の個人情報を用いる場合は、</a:t>
            </a:r>
            <a:r>
              <a:rPr lang="ja-JP" altLang="en-US" sz="1800" u="sng" dirty="0">
                <a:latin typeface="HG丸ｺﾞｼｯｸM-PRO" panose="020F0600000000000000" pitchFamily="50" charset="-128"/>
                <a:ea typeface="HG丸ｺﾞｼｯｸM-PRO" panose="020F0600000000000000" pitchFamily="50" charset="-128"/>
              </a:rPr>
              <a:t>あらかじめ文書により当該利用者又はその家族の同意を得ておかなければならない</a:t>
            </a:r>
            <a:r>
              <a:rPr lang="ja-JP" altLang="en-US" sz="1800" dirty="0">
                <a:latin typeface="HG丸ｺﾞｼｯｸM-PRO" panose="020F0600000000000000" pitchFamily="50" charset="-128"/>
                <a:ea typeface="HG丸ｺﾞｼｯｸM-PRO" panose="020F0600000000000000" pitchFamily="50" charset="-128"/>
              </a:rPr>
              <a:t>。</a:t>
            </a:r>
          </a:p>
        </p:txBody>
      </p:sp>
      <p:sp>
        <p:nvSpPr>
          <p:cNvPr id="4" name="正方形/長方形 3"/>
          <p:cNvSpPr/>
          <p:nvPr/>
        </p:nvSpPr>
        <p:spPr>
          <a:xfrm>
            <a:off x="174171" y="446615"/>
            <a:ext cx="8795657" cy="274690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（秘密保持等）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第二十四条　指定特定相談支援事業所の従業者及び管理者は、正当な理由がなく、その業務上知り得た利用者又はその家族の秘密を漏らしてはならない。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　指定特定相談支援事業者は、従業者及び管理者であった者が、正当な理由がなく、その業務上知り得た利用者又はその家族の秘密を漏らすことがないよう、必要な措置を講じなければならない。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　指定特定相談支援事業者は、サービス担当者会議等において、利用者又はその家族の個人情報を用いる場合は、</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あらかじめ文書により当該利用者又はその家族の同意を得ておかなければならない</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障害者の日常生活及び社会生活を総合的に支援するための法律に基づく指定計画相談支援の事業の人員及び運営に関する基準</a:t>
            </a:r>
            <a:endPar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正方形/長方形 5"/>
          <p:cNvSpPr/>
          <p:nvPr/>
        </p:nvSpPr>
        <p:spPr>
          <a:xfrm>
            <a:off x="1299028" y="6166119"/>
            <a:ext cx="76708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333333"/>
                </a:solidFill>
                <a:effectLst/>
                <a:uLnTx/>
                <a:uFillTx/>
                <a:latin typeface="Helvetica Neue"/>
                <a:ea typeface="ＭＳ Ｐゴシック" panose="020B0600070205080204" pitchFamily="50" charset="-128"/>
                <a:cs typeface="+mn-cs"/>
              </a:rPr>
              <a:t>障害者の日常生活及び社会生活を総合的に支援するための法律に基づく指定地域相談支援の事業の人員及び運営に関する基準</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四角形: 角を丸くする 5"/>
          <p:cNvSpPr/>
          <p:nvPr/>
        </p:nvSpPr>
        <p:spPr>
          <a:xfrm>
            <a:off x="7561589" y="49103"/>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参考１</a:t>
            </a:r>
          </a:p>
        </p:txBody>
      </p:sp>
      <p:sp>
        <p:nvSpPr>
          <p:cNvPr id="9" name="スライド番号プレースホルダー 8"/>
          <p:cNvSpPr>
            <a:spLocks noGrp="1"/>
          </p:cNvSpPr>
          <p:nvPr>
            <p:ph type="sldNum" sz="quarter" idx="12"/>
          </p:nvPr>
        </p:nvSpPr>
        <p:spPr/>
        <p:txBody>
          <a:bodyPr/>
          <a:lstStyle/>
          <a:p>
            <a:fld id="{E1C0CD78-4E44-4F1F-ADFE-EB6B278C584E}" type="slidenum">
              <a:rPr kumimoji="1" lang="ja-JP" altLang="en-US" smtClean="0"/>
              <a:t>103</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272555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61257" y="176189"/>
            <a:ext cx="8723086" cy="36933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（障害福祉サービス事業者等からの利益収受等の禁止）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第二十六条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特定相談支援事業者及び指定特定相談支援事業所の管理者は、サービス等利用計画の作成又は変更に関し、当該指定特定相談支援事業所の相談支援専門員に対して特定の福祉サービス等の事業を行う者等によるサービスを位置付けるべき旨の指示等を行ってはな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２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特定相談支援事業所の相談支援専門員は、サービス等利用計画の作成又は変更に関し、利用者等に対して特定の福祉サービス等の事業を行う者等によるサービスを利用すべき旨の指示等を行ってはな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３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特定相談支援事業者及びその従業者は、サービス等利用計画の作成又は変更に関し、利用者に対して特定の福祉サービス等の事業を行う者等によるサービスを利用させることの対償として、当該福祉サービス等の事業を行う者等から金品その他の財産上の利益を収受してはならない。</a:t>
            </a:r>
            <a:endParaRPr kumimoji="1" lang="en-US" altLang="ja-JP"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正方形/長方形 5"/>
          <p:cNvSpPr/>
          <p:nvPr/>
        </p:nvSpPr>
        <p:spPr>
          <a:xfrm>
            <a:off x="261257" y="4001699"/>
            <a:ext cx="8723086"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（利益供与等の禁止）</a:t>
            </a:r>
            <a:endParaRPr kumimoji="1" lang="en-US" altLang="ja-JP"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第三十四条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地域移行支援事業者は、指定特定相談支援事業者若しくは障害福祉サービスの事業を行う者等又はその従業者に対し、利用者又はその家族に対して当該指定地域移行支援事業者を紹介することの対償として、金品その他の財産上の利益を供与してはな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２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地域移行支援事業者は、指定特定相談支援事業者若しくは障害福祉サービスの事業を行う者等又はその従業者から、利用者又はその家族を紹介することの対償として、金品その他の財産上の利益を収受してはならない。</a:t>
            </a:r>
            <a:endParaRPr kumimoji="1" lang="en-US" altLang="ja-JP"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正方形/長方形 7"/>
          <p:cNvSpPr/>
          <p:nvPr/>
        </p:nvSpPr>
        <p:spPr>
          <a:xfrm>
            <a:off x="1386114" y="3554730"/>
            <a:ext cx="7583714"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障害者の日常生活及び社会生活を総合的に支援するための法律に基づく指定計画相談支援の事業の人員及び運営に関する基準</a:t>
            </a:r>
            <a:endPar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1" name="正方形/長方形 10"/>
          <p:cNvSpPr/>
          <p:nvPr/>
        </p:nvSpPr>
        <p:spPr>
          <a:xfrm>
            <a:off x="1500066" y="6271547"/>
            <a:ext cx="76708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333333"/>
                </a:solidFill>
                <a:effectLst/>
                <a:uLnTx/>
                <a:uFillTx/>
                <a:latin typeface="Helvetica Neue"/>
                <a:ea typeface="ＭＳ Ｐゴシック" panose="020B0600070205080204" pitchFamily="50" charset="-128"/>
                <a:cs typeface="+mn-cs"/>
              </a:rPr>
              <a:t>障害者の日常生活及び社会生活を総合的に支援するための法律に基づく指定地域相談支援の事業の人員及び運営に関する基準</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四角形: 角を丸くする 5"/>
          <p:cNvSpPr/>
          <p:nvPr/>
        </p:nvSpPr>
        <p:spPr>
          <a:xfrm>
            <a:off x="7556013" y="60530"/>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参考１</a:t>
            </a:r>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t>104</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45844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84627" y="3379523"/>
            <a:ext cx="8374743" cy="2385657"/>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（情報の提供等）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第三十三条　指定地域移行支援事業者は、指定地域移行支援を利用しようとする者が、これを適切かつ円滑に利用することができるように、当該指定地域移行支援事業者が実施する事業の内容に関する情報の提供を行うよう努めなければな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　指定地域移行支援事業者は、当該指定地域移行支援事業者について広告をする場合においては、その内容を虚偽のもの又は誇大なものとしてはならない。</a:t>
            </a:r>
          </a:p>
        </p:txBody>
      </p:sp>
      <p:sp>
        <p:nvSpPr>
          <p:cNvPr id="5" name="正方形/長方形 4"/>
          <p:cNvSpPr/>
          <p:nvPr/>
        </p:nvSpPr>
        <p:spPr>
          <a:xfrm>
            <a:off x="384628" y="1413079"/>
            <a:ext cx="8374743" cy="1564297"/>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（広告）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第二十五条　指定特定相談支援事業者は、当該指定特定相談支援事業者について広告をする場合においては、その内容を虚偽のもの又は誇大なものとしてはならない。</a:t>
            </a:r>
          </a:p>
        </p:txBody>
      </p:sp>
      <p:sp>
        <p:nvSpPr>
          <p:cNvPr id="6" name="正方形/長方形 5"/>
          <p:cNvSpPr/>
          <p:nvPr/>
        </p:nvSpPr>
        <p:spPr>
          <a:xfrm>
            <a:off x="1014760" y="2637558"/>
            <a:ext cx="76223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障害者の日常生活及び社会生活を総合的に支援するための法律に基づく指定計画相談支援の事業の人員及び運営に関する基準</a:t>
            </a:r>
            <a:endPar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正方形/長方形 6"/>
          <p:cNvSpPr/>
          <p:nvPr/>
        </p:nvSpPr>
        <p:spPr>
          <a:xfrm>
            <a:off x="1240971" y="5410848"/>
            <a:ext cx="76708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333333"/>
                </a:solidFill>
                <a:effectLst/>
                <a:uLnTx/>
                <a:uFillTx/>
                <a:latin typeface="Helvetica Neue"/>
                <a:ea typeface="ＭＳ Ｐゴシック" panose="020B0600070205080204" pitchFamily="50" charset="-128"/>
                <a:cs typeface="+mn-cs"/>
              </a:rPr>
              <a:t>障害者の日常生活及び社会生活を総合的に支援するための法律に基づく指定地域相談支援の事業の人員及び運営に関する基準</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四角形: 角を丸くする 5"/>
          <p:cNvSpPr/>
          <p:nvPr/>
        </p:nvSpPr>
        <p:spPr>
          <a:xfrm>
            <a:off x="7351131" y="286490"/>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参考１</a:t>
            </a:r>
          </a:p>
        </p:txBody>
      </p:sp>
      <p:sp>
        <p:nvSpPr>
          <p:cNvPr id="10" name="スライド番号プレースホルダー 9"/>
          <p:cNvSpPr>
            <a:spLocks noGrp="1"/>
          </p:cNvSpPr>
          <p:nvPr>
            <p:ph type="sldNum" sz="quarter" idx="12"/>
          </p:nvPr>
        </p:nvSpPr>
        <p:spPr/>
        <p:txBody>
          <a:bodyPr/>
          <a:lstStyle/>
          <a:p>
            <a:fld id="{E1C0CD78-4E44-4F1F-ADFE-EB6B278C584E}" type="slidenum">
              <a:rPr kumimoji="1" lang="ja-JP" altLang="en-US" smtClean="0"/>
              <a:t>105</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05085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4800" y="519340"/>
            <a:ext cx="8210550" cy="5919064"/>
          </a:xfrm>
          <a:ln>
            <a:solidFill>
              <a:srgbClr val="00B0F0"/>
            </a:solidFill>
          </a:ln>
        </p:spPr>
        <p:txBody>
          <a:bodyPr>
            <a:noAutofit/>
          </a:bodyPr>
          <a:lstStyle/>
          <a:p>
            <a:pPr marL="0" indent="0">
              <a:buNone/>
            </a:pPr>
            <a:r>
              <a:rPr lang="ja-JP" altLang="en-US" sz="1800" dirty="0">
                <a:latin typeface="HG丸ｺﾞｼｯｸM-PRO" panose="020F0600000000000000" pitchFamily="50" charset="-128"/>
                <a:ea typeface="HG丸ｺﾞｼｯｸM-PRO" panose="020F0600000000000000" pitchFamily="50" charset="-128"/>
              </a:rPr>
              <a:t>（苦情解決）</a:t>
            </a:r>
          </a:p>
          <a:p>
            <a:pPr marL="0" indent="0">
              <a:buNone/>
            </a:pPr>
            <a:r>
              <a:rPr lang="ja-JP" altLang="en-US" sz="1800" b="1" dirty="0">
                <a:latin typeface="HG丸ｺﾞｼｯｸM-PRO" panose="020F0600000000000000" pitchFamily="50" charset="-128"/>
                <a:ea typeface="HG丸ｺﾞｼｯｸM-PRO" panose="020F0600000000000000" pitchFamily="50" charset="-128"/>
              </a:rPr>
              <a:t>第二十七条　</a:t>
            </a:r>
            <a:r>
              <a:rPr lang="ja-JP" altLang="en-US" sz="1800" dirty="0">
                <a:latin typeface="HG丸ｺﾞｼｯｸM-PRO" panose="020F0600000000000000" pitchFamily="50" charset="-128"/>
                <a:ea typeface="HG丸ｺﾞｼｯｸM-PRO" panose="020F0600000000000000" pitchFamily="50" charset="-128"/>
              </a:rPr>
              <a:t>指定特定相談支援事業者は、その提供した指定計画相談支援又はサービス等利用計画に位置付けた福祉サービス等に関する利用者又はその家族からの苦情に迅速かつ適切に対応するために、苦情を受け付けるための窓口を設置する等の必要な措置を講じなければならない。</a:t>
            </a:r>
          </a:p>
          <a:p>
            <a:pPr marL="0" indent="0">
              <a:buNone/>
            </a:pPr>
            <a:r>
              <a:rPr lang="ja-JP" altLang="en-US" sz="1800" b="1" dirty="0">
                <a:latin typeface="HG丸ｺﾞｼｯｸM-PRO" panose="020F0600000000000000" pitchFamily="50" charset="-128"/>
                <a:ea typeface="HG丸ｺﾞｼｯｸM-PRO" panose="020F0600000000000000" pitchFamily="50" charset="-128"/>
              </a:rPr>
              <a:t>２　</a:t>
            </a:r>
            <a:r>
              <a:rPr lang="ja-JP" altLang="en-US" sz="1800" dirty="0">
                <a:latin typeface="HG丸ｺﾞｼｯｸM-PRO" panose="020F0600000000000000" pitchFamily="50" charset="-128"/>
                <a:ea typeface="HG丸ｺﾞｼｯｸM-PRO" panose="020F0600000000000000" pitchFamily="50" charset="-128"/>
              </a:rPr>
              <a:t>指定特定相談支援事業者は、前項の苦情を受け付けた場合には、当該苦情の内容等を記録しなければならない。</a:t>
            </a:r>
          </a:p>
          <a:p>
            <a:pPr marL="0" indent="0">
              <a:buNone/>
            </a:pPr>
            <a:r>
              <a:rPr lang="ja-JP" altLang="en-US" sz="1800" b="1" dirty="0">
                <a:latin typeface="HG丸ｺﾞｼｯｸM-PRO" panose="020F0600000000000000" pitchFamily="50" charset="-128"/>
                <a:ea typeface="HG丸ｺﾞｼｯｸM-PRO" panose="020F0600000000000000" pitchFamily="50" charset="-128"/>
              </a:rPr>
              <a:t>３　</a:t>
            </a:r>
            <a:r>
              <a:rPr lang="ja-JP" altLang="en-US" sz="1800" dirty="0">
                <a:latin typeface="HG丸ｺﾞｼｯｸM-PRO" panose="020F0600000000000000" pitchFamily="50" charset="-128"/>
                <a:ea typeface="HG丸ｺﾞｼｯｸM-PRO" panose="020F0600000000000000" pitchFamily="50" charset="-128"/>
              </a:rPr>
              <a:t>指定特定相談支援事業者は、その提供した指定計画相談支援に関し、</a:t>
            </a:r>
            <a:r>
              <a:rPr lang="ja-JP" altLang="en-US" sz="1800" u="sng" dirty="0">
                <a:latin typeface="HG丸ｺﾞｼｯｸM-PRO" panose="020F0600000000000000" pitchFamily="50" charset="-128"/>
                <a:ea typeface="HG丸ｺﾞｼｯｸM-PRO" panose="020F0600000000000000" pitchFamily="50" charset="-128"/>
                <a:hlinkClick r:id="rId2"/>
              </a:rPr>
              <a:t>法第十条第一項</a:t>
            </a:r>
            <a:r>
              <a:rPr lang="ja-JP" altLang="en-US" sz="1800" dirty="0">
                <a:latin typeface="HG丸ｺﾞｼｯｸM-PRO" panose="020F0600000000000000" pitchFamily="50" charset="-128"/>
                <a:ea typeface="HG丸ｺﾞｼｯｸM-PRO" panose="020F0600000000000000" pitchFamily="50" charset="-128"/>
              </a:rPr>
              <a:t>の規定により市町村が行う報告若しくは文書その他の物件の提出若しくは提示の命令又は当該職員からの質問若しくは指定特定相談支援事業所の設備若しくは帳簿書類その他の物件の検査に応じ、及び利用者又はその家族からの苦情に関して市町村が行う調査に協力するとともに、市町村から指導又は助言を受けた場合は、当該指導又は助言に従って必要な改善を行わなければならない。</a:t>
            </a:r>
          </a:p>
          <a:p>
            <a:pPr marL="0" indent="0">
              <a:buNone/>
            </a:pPr>
            <a:r>
              <a:rPr lang="ja-JP" altLang="en-US" sz="1800" b="1" dirty="0">
                <a:latin typeface="HG丸ｺﾞｼｯｸM-PRO" panose="020F0600000000000000" pitchFamily="50" charset="-128"/>
                <a:ea typeface="HG丸ｺﾞｼｯｸM-PRO" panose="020F0600000000000000" pitchFamily="50" charset="-128"/>
              </a:rPr>
              <a:t>４　</a:t>
            </a:r>
            <a:r>
              <a:rPr lang="ja-JP" altLang="en-US" sz="1800" dirty="0">
                <a:latin typeface="HG丸ｺﾞｼｯｸM-PRO" panose="020F0600000000000000" pitchFamily="50" charset="-128"/>
                <a:ea typeface="HG丸ｺﾞｼｯｸM-PRO" panose="020F0600000000000000" pitchFamily="50" charset="-128"/>
              </a:rPr>
              <a:t>指定特定相談支援事業者は、その提供した指定計画相談支援に関し、</a:t>
            </a:r>
            <a:r>
              <a:rPr lang="ja-JP" altLang="en-US" sz="1800" u="sng" dirty="0">
                <a:latin typeface="HG丸ｺﾞｼｯｸM-PRO" panose="020F0600000000000000" pitchFamily="50" charset="-128"/>
                <a:ea typeface="HG丸ｺﾞｼｯｸM-PRO" panose="020F0600000000000000" pitchFamily="50" charset="-128"/>
                <a:hlinkClick r:id="rId3"/>
              </a:rPr>
              <a:t>法第十一条第二項</a:t>
            </a:r>
            <a:r>
              <a:rPr lang="ja-JP" altLang="en-US" sz="1800" dirty="0">
                <a:latin typeface="HG丸ｺﾞｼｯｸM-PRO" panose="020F0600000000000000" pitchFamily="50" charset="-128"/>
                <a:ea typeface="HG丸ｺﾞｼｯｸM-PRO" panose="020F0600000000000000" pitchFamily="50" charset="-128"/>
              </a:rPr>
              <a:t>の規定により都道府県知事が行う報告若しくは指定計画相談支援の提供の記録、帳簿書類その他の物件の提出若しくは提示の命令又は当該職員からの質問に応じ、及び利用者又はその家族からの苦情に関して都道府県知事が行う調査に協力するとともに、都道府県知事から指導又は助言を受けた場合は、当該指導又は助言に従って必要な改善を行わなければならない。</a:t>
            </a:r>
          </a:p>
        </p:txBody>
      </p:sp>
      <p:sp>
        <p:nvSpPr>
          <p:cNvPr id="4" name="正方形/長方形 3"/>
          <p:cNvSpPr/>
          <p:nvPr/>
        </p:nvSpPr>
        <p:spPr>
          <a:xfrm>
            <a:off x="955082" y="6077614"/>
            <a:ext cx="76708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障害者の日常生活及び社会生活を総合的に支援するための法律に基づく指定計画相談支援の事業の人員及び運営に関する基準</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四角形: 角を丸くする 5"/>
          <p:cNvSpPr/>
          <p:nvPr/>
        </p:nvSpPr>
        <p:spPr>
          <a:xfrm>
            <a:off x="7595707" y="69566"/>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参考１</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106</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53877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28650" y="1043919"/>
            <a:ext cx="7886700" cy="4524315"/>
          </a:xfrm>
          <a:prstGeom prst="rect">
            <a:avLst/>
          </a:prstGeom>
          <a:ln>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５　</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指定特定相談支援事業者は、その提供した指定計画相談支援に関し、</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hlinkClick r:id="rId2"/>
              </a:rPr>
              <a:t>法第五十一条の二十七第二項</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規定により市町村長が行う報告若しくは帳簿書類その他の物件の提出若しくは提示の命令又は当該職員からの質問若しくは指定特定相談支援事業所の設備若しくは帳簿書類その他の物件の検査に応じ、及び利用者又はその家族からの苦情に関して市町村長が行う調査に協力するとともに、市町村長から指導又は助言を受けた場合は、当該指導又は助言に従って必要な改善を行わなければならな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６　</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指定特定相談支援事業者は、都道府県知事、市町村又は市町村長から求めがあった場合には、前三項の改善の内容を都道府県知事、市町村又は市町村長に報告しなければならない。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７　</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指定特定相談支援事業者は、</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hlinkClick r:id="rId3"/>
              </a:rPr>
              <a:t>社会福祉法第八十三条</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に規定する運営適正化委員会が</a:t>
            </a:r>
            <a:r>
              <a:rPr kumimoji="1" lang="ja-JP" altLang="en-US" sz="1800" b="0"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hlinkClick r:id="rId4"/>
              </a:rPr>
              <a:t>同法第八十五条</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の規定により行う調査又はあっせんにできる限り協力しなければならない。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6" name="正方形/長方形 5"/>
          <p:cNvSpPr/>
          <p:nvPr/>
        </p:nvSpPr>
        <p:spPr>
          <a:xfrm>
            <a:off x="1018721" y="5233931"/>
            <a:ext cx="7496629"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障害者の日常生活及び社会生活を総合的に支援するための法律に基づく指定計画相談支援の事業の人員及び運営に関する基準</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四角形: 角を丸くする 5"/>
          <p:cNvSpPr/>
          <p:nvPr/>
        </p:nvSpPr>
        <p:spPr>
          <a:xfrm>
            <a:off x="7503532" y="133582"/>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参考１</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107</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41437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22514" y="279856"/>
            <a:ext cx="8239579" cy="6101670"/>
          </a:xfrm>
          <a:prstGeom prst="rect">
            <a:avLst/>
          </a:prstGeom>
          <a:ln>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（苦情解決）</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第三十五条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地域移行支援事業者は、その提供した指定地域移行支援に関する利用者又はその家族からの苦情に迅速かつ適切に対応するために、苦情を受け付けるための窓口を設置する等の必要な措置を講じなければならない。</a:t>
            </a:r>
            <a:endParaRPr kumimoji="1" lang="en-US" altLang="ja-JP"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２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指定地域移行支援事業者は、前項の苦情を受け付けた場合には、当該苦情の内容等を記録しなければならない。</a:t>
            </a:r>
            <a:endParaRPr kumimoji="1" lang="en-US" altLang="ja-JP"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３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指定地域移行支援事業者は、その提供した指定地域移行支援に関し、</a:t>
            </a:r>
            <a:r>
              <a:rPr kumimoji="1" lang="ja-JP" altLang="en-US" sz="1800" b="0" i="0" u="sng"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hlinkClick r:id="rId2"/>
              </a:rPr>
              <a:t>法第十条第一項</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の規定により市町村が行う報告若しくは文書その他の物件の提出若しくは提示の命令又は当該職員からの質問若しくは指定地域移行支援事業所の設備若しくは帳簿書類その他の物件の検査に応じ、及び利用者又はその家族からの苦情に関して市町村が行う調査に協力するとともに、市町村から指導又は助言を受けた場合は、当該指導又は助言に従って必要な改善を行わなければならない。</a:t>
            </a:r>
            <a:endParaRPr kumimoji="1" lang="en-US" altLang="ja-JP"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４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指定地域移行支援事業者は、その提供した指定地域移行支援に関し、</a:t>
            </a:r>
            <a:r>
              <a:rPr kumimoji="1" lang="ja-JP" altLang="en-US" sz="1800" b="0" i="0" u="sng"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hlinkClick r:id="rId3"/>
              </a:rPr>
              <a:t>法第十一条第二項</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の規定により都道府県知事が行う報告若しくは指定地域移行支援の提供の記録、帳簿書類その他の物件の提出若しくは提示の命令又は当該職員からの質問に応じ、及び利用者又はその家族からの苦情に関して都道府県知事が行う調査に協力するとともに、都道府県知事から指導又は助言を受けた場合は、当該指導又は助言に従って必要な改善を行わなければならない。</a:t>
            </a:r>
            <a:endParaRPr kumimoji="1" lang="en-US" altLang="ja-JP"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正方形/長方形 4"/>
          <p:cNvSpPr/>
          <p:nvPr/>
        </p:nvSpPr>
        <p:spPr>
          <a:xfrm>
            <a:off x="1264137" y="6138040"/>
            <a:ext cx="76708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333333"/>
                </a:solidFill>
                <a:effectLst/>
                <a:uLnTx/>
                <a:uFillTx/>
                <a:latin typeface="Helvetica Neue"/>
                <a:ea typeface="ＭＳ Ｐゴシック" panose="020B0600070205080204" pitchFamily="50" charset="-128"/>
                <a:cs typeface="+mn-cs"/>
              </a:rPr>
              <a:t>障害者の日常生活及び社会生活を総合的に支援するための法律に基づく指定地域相談支援の事業の人員及び運営に関する基準</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四角形: 角を丸くする 5"/>
          <p:cNvSpPr/>
          <p:nvPr/>
        </p:nvSpPr>
        <p:spPr>
          <a:xfrm>
            <a:off x="7526698" y="0"/>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参考１</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108</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49124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4406" y="806511"/>
            <a:ext cx="8128000" cy="4801314"/>
          </a:xfrm>
          <a:prstGeom prst="rect">
            <a:avLst/>
          </a:prstGeom>
          <a:ln>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５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指定地域移行支援事業者は、その提供した指定地域移行支援に関し、</a:t>
            </a:r>
            <a:r>
              <a:rPr kumimoji="1" lang="ja-JP" altLang="en-US" sz="1800" b="0" i="0" u="sng"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hlinkClick r:id="rId2"/>
              </a:rPr>
              <a:t>法第五十一条の二十七第一項</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の規定により都道府県知事又は市町村長が行う報告若しくは帳簿書類その他の物件の提出若しくは提示の命令又は当該職員からの質問若しくは指定地域移行支援事業所の設備若しくは帳簿書類その他の物件の検査に応じ、及び利用者又はその家族からの苦情に関して都道府県知事又は市町村長が行う調査に協力するとともに、都道府県知事又は市町村長から指導又は助言を受けた場合は、当該指導又は助言に従って必要な改善を行わなければならな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６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指定地域移行支援事業者は、都道府県知事、市町村又は市町村長から求めがあった場合には、前三項の改善の内容を都道府県知事、市町村又は市町村長に報告しなければならない。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７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指定地域移行支援事業者は、</a:t>
            </a:r>
            <a:r>
              <a:rPr kumimoji="1" lang="ja-JP" altLang="en-US" sz="1800" b="0" i="0" u="sng"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hlinkClick r:id="rId3"/>
              </a:rPr>
              <a:t>社会福祉法第八十三条</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に規定する運営適正化委員会が</a:t>
            </a:r>
            <a:r>
              <a:rPr kumimoji="1" lang="ja-JP" altLang="en-US" sz="1800" b="0" i="0" u="sng" strike="noStrike" kern="1200" cap="none" spc="0" normalizeH="0" baseline="0" noProof="0" dirty="0">
                <a:ln>
                  <a:noFill/>
                </a:ln>
                <a:solidFill>
                  <a:srgbClr val="3333FF"/>
                </a:solidFill>
                <a:effectLst/>
                <a:uLnTx/>
                <a:uFillTx/>
                <a:latin typeface="HG丸ｺﾞｼｯｸM-PRO" panose="020F0600000000000000" pitchFamily="50" charset="-128"/>
                <a:ea typeface="HG丸ｺﾞｼｯｸM-PRO" panose="020F0600000000000000" pitchFamily="50" charset="-128"/>
                <a:cs typeface="+mn-cs"/>
                <a:hlinkClick r:id="rId4"/>
              </a:rPr>
              <a:t>同法第八十五条</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の規定により行う調査又はあっせんにできる限り協力しなければならない。</a:t>
            </a:r>
            <a:endParaRPr kumimoji="1" lang="en-US" altLang="ja-JP"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正方形/長方形 4"/>
          <p:cNvSpPr/>
          <p:nvPr/>
        </p:nvSpPr>
        <p:spPr>
          <a:xfrm>
            <a:off x="1240971" y="5268421"/>
            <a:ext cx="76708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333333"/>
                </a:solidFill>
                <a:effectLst/>
                <a:uLnTx/>
                <a:uFillTx/>
                <a:latin typeface="Helvetica Neue"/>
                <a:ea typeface="ＭＳ Ｐゴシック" panose="020B0600070205080204" pitchFamily="50" charset="-128"/>
                <a:cs typeface="+mn-cs"/>
              </a:rPr>
              <a:t>障害者の日常生活及び社会生活を総合的に支援するための法律に基づく指定地域相談支援の事業の人員及び運営に関する基準</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四角形: 角を丸くする 5"/>
          <p:cNvSpPr/>
          <p:nvPr/>
        </p:nvSpPr>
        <p:spPr>
          <a:xfrm>
            <a:off x="7503532" y="69252"/>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参考１</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109</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24951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60020311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テキスト ボックス 10"/>
          <p:cNvSpPr txBox="1"/>
          <p:nvPr/>
        </p:nvSpPr>
        <p:spPr>
          <a:xfrm>
            <a:off x="3829503" y="3443732"/>
            <a:ext cx="1930400" cy="1292662"/>
          </a:xfrm>
          <a:prstGeom prst="rect">
            <a:avLst/>
          </a:prstGeom>
          <a:noFill/>
        </p:spPr>
        <p:txBody>
          <a:bodyPr wrap="square" rtlCol="0">
            <a:spAutoFit/>
          </a:bodyPr>
          <a:lstStyle/>
          <a:p>
            <a:r>
              <a:rPr kumimoji="1" lang="ja-JP" altLang="en-US" sz="2400" b="1" u="sng" dirty="0">
                <a:latin typeface="HGP明朝B" panose="02020800000000000000" pitchFamily="18" charset="-128"/>
                <a:ea typeface="HGP明朝B" panose="02020800000000000000" pitchFamily="18" charset="-128"/>
              </a:rPr>
              <a:t>ヒヤリハット</a:t>
            </a:r>
            <a:endParaRPr kumimoji="1" lang="en-US" altLang="ja-JP" sz="2400" b="1" u="sng" dirty="0">
              <a:latin typeface="HGP明朝B" panose="02020800000000000000" pitchFamily="18" charset="-128"/>
              <a:ea typeface="HGP明朝B" panose="02020800000000000000" pitchFamily="18" charset="-128"/>
            </a:endParaRPr>
          </a:p>
          <a:p>
            <a:r>
              <a:rPr kumimoji="1" lang="ja-JP" altLang="en-US" dirty="0">
                <a:latin typeface="HG丸ｺﾞｼｯｸM-PRO" panose="020F0600000000000000" pitchFamily="50" charset="-128"/>
                <a:ea typeface="HG丸ｺﾞｼｯｸM-PRO" panose="020F0600000000000000" pitchFamily="50" charset="-128"/>
              </a:rPr>
              <a:t>事故になる可能性の出来事・事象の</a:t>
            </a:r>
            <a:r>
              <a:rPr kumimoji="1" lang="ja-JP" altLang="en-US" b="1" u="sng" dirty="0">
                <a:latin typeface="HG丸ｺﾞｼｯｸM-PRO" panose="020F0600000000000000" pitchFamily="50" charset="-128"/>
                <a:ea typeface="HG丸ｺﾞｼｯｸM-PRO" panose="020F0600000000000000" pitchFamily="50" charset="-128"/>
              </a:rPr>
              <a:t>発見</a:t>
            </a:r>
          </a:p>
        </p:txBody>
      </p:sp>
      <p:sp>
        <p:nvSpPr>
          <p:cNvPr id="12" name="テキスト ボックス 11"/>
          <p:cNvSpPr txBox="1"/>
          <p:nvPr/>
        </p:nvSpPr>
        <p:spPr>
          <a:xfrm>
            <a:off x="1248229" y="4736394"/>
            <a:ext cx="3686628"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事故になる可能性の出来事・事象</a:t>
            </a:r>
          </a:p>
        </p:txBody>
      </p:sp>
      <p:cxnSp>
        <p:nvCxnSpPr>
          <p:cNvPr id="14" name="直線矢印コネクタ 13"/>
          <p:cNvCxnSpPr/>
          <p:nvPr/>
        </p:nvCxnSpPr>
        <p:spPr>
          <a:xfrm flipV="1">
            <a:off x="1857828" y="3284579"/>
            <a:ext cx="5123543" cy="42631"/>
          </a:xfrm>
          <a:prstGeom prst="straightConnector1">
            <a:avLst/>
          </a:prstGeom>
          <a:ln w="95250">
            <a:tailEnd type="triangle"/>
          </a:ln>
        </p:spPr>
        <p:style>
          <a:lnRef idx="1">
            <a:schemeClr val="accent1"/>
          </a:lnRef>
          <a:fillRef idx="0">
            <a:schemeClr val="accent1"/>
          </a:fillRef>
          <a:effectRef idx="0">
            <a:schemeClr val="accent1"/>
          </a:effectRef>
          <a:fontRef idx="minor">
            <a:schemeClr val="tx1"/>
          </a:fontRef>
        </p:style>
      </p:cxnSp>
      <p:sp>
        <p:nvSpPr>
          <p:cNvPr id="7" name="タイトル 1"/>
          <p:cNvSpPr txBox="1">
            <a:spLocks/>
          </p:cNvSpPr>
          <p:nvPr/>
        </p:nvSpPr>
        <p:spPr>
          <a:xfrm>
            <a:off x="444321" y="479976"/>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solidFill>
                  <a:prstClr val="black"/>
                </a:solidFill>
                <a:latin typeface="+mn-ea"/>
              </a:rPr>
              <a:t>（２）インシデントとアクシデント</a:t>
            </a:r>
            <a:endParaRPr lang="ja-JP" altLang="en-US" sz="2800" dirty="0">
              <a:latin typeface="+mn-ea"/>
            </a:endParaRPr>
          </a:p>
        </p:txBody>
      </p:sp>
      <p:cxnSp>
        <p:nvCxnSpPr>
          <p:cNvPr id="8" name="直線矢印コネクタ 7"/>
          <p:cNvCxnSpPr/>
          <p:nvPr/>
        </p:nvCxnSpPr>
        <p:spPr>
          <a:xfrm flipV="1">
            <a:off x="1857828" y="5400631"/>
            <a:ext cx="5123543" cy="42631"/>
          </a:xfrm>
          <a:prstGeom prst="straightConnector1">
            <a:avLst/>
          </a:prstGeom>
          <a:ln w="952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759903" y="5507334"/>
            <a:ext cx="2031325" cy="461665"/>
          </a:xfrm>
          <a:prstGeom prst="rect">
            <a:avLst/>
          </a:prstGeom>
          <a:noFill/>
        </p:spPr>
        <p:txBody>
          <a:bodyPr wrap="square" rtlCol="0">
            <a:spAutoFit/>
          </a:bodyPr>
          <a:lstStyle/>
          <a:p>
            <a:r>
              <a:rPr kumimoji="1" lang="ja-JP" altLang="en-US" sz="2400" dirty="0"/>
              <a:t>本人の不利益</a:t>
            </a:r>
          </a:p>
        </p:txBody>
      </p:sp>
      <p:sp>
        <p:nvSpPr>
          <p:cNvPr id="13" name="テキスト ボックス 12"/>
          <p:cNvSpPr txBox="1"/>
          <p:nvPr/>
        </p:nvSpPr>
        <p:spPr>
          <a:xfrm>
            <a:off x="5759903" y="6278249"/>
            <a:ext cx="800219" cy="461665"/>
          </a:xfrm>
          <a:prstGeom prst="rect">
            <a:avLst/>
          </a:prstGeom>
          <a:noFill/>
        </p:spPr>
        <p:txBody>
          <a:bodyPr wrap="none" rtlCol="0">
            <a:spAutoFit/>
          </a:bodyPr>
          <a:lstStyle/>
          <a:p>
            <a:r>
              <a:rPr kumimoji="1" lang="ja-JP" altLang="en-US" sz="2400" dirty="0"/>
              <a:t>苦情</a:t>
            </a:r>
          </a:p>
        </p:txBody>
      </p:sp>
      <p:sp>
        <p:nvSpPr>
          <p:cNvPr id="15" name="テキスト ボックス 14"/>
          <p:cNvSpPr txBox="1"/>
          <p:nvPr/>
        </p:nvSpPr>
        <p:spPr>
          <a:xfrm>
            <a:off x="5759903" y="5899964"/>
            <a:ext cx="1242648" cy="461665"/>
          </a:xfrm>
          <a:prstGeom prst="rect">
            <a:avLst/>
          </a:prstGeom>
          <a:noFill/>
        </p:spPr>
        <p:txBody>
          <a:bodyPr wrap="none" rtlCol="0">
            <a:spAutoFit/>
          </a:bodyPr>
          <a:lstStyle/>
          <a:p>
            <a:r>
              <a:rPr kumimoji="1" lang="ja-JP" altLang="en-US" sz="2400" dirty="0"/>
              <a:t>トラブル</a:t>
            </a:r>
          </a:p>
        </p:txBody>
      </p:sp>
      <p:sp>
        <p:nvSpPr>
          <p:cNvPr id="6" name="スライド番号プレースホルダー 5"/>
          <p:cNvSpPr>
            <a:spLocks noGrp="1"/>
          </p:cNvSpPr>
          <p:nvPr>
            <p:ph type="sldNum" sz="quarter" idx="12"/>
          </p:nvPr>
        </p:nvSpPr>
        <p:spPr/>
        <p:txBody>
          <a:bodyPr/>
          <a:lstStyle/>
          <a:p>
            <a:pPr rtl="0"/>
            <a:fld id="{E31375A4-56A4-47D6-9801-1991572033F7}" type="slidenum">
              <a:rPr lang="en-US" altLang="ja-JP" noProof="0" smtClean="0"/>
              <a:pPr rtl="0"/>
              <a:t>11</a:t>
            </a:fld>
            <a:endParaRPr lang="ja-JP" altLang="en-US" noProof="0" dirty="0"/>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17344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12534" y="3222456"/>
            <a:ext cx="8137979" cy="2862322"/>
          </a:xfrm>
          <a:prstGeom prst="rect">
            <a:avLst/>
          </a:prstGeom>
          <a:ln>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（事故発生時の対応）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第三十六条</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指定地域移行支援事業者は、利用者に対する指定地域移行支援の提供により事故が発生した場合は、都道府県、市町村、当該利用者の家族等に連絡を行うとともに、必要な措置を講じなければならない。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２　指定地域移行支援事業者は、前項の事故の状況及び事故に際して採った処置について、記録しなければならない。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３　指定地域移行支援事業者は、利用者に対する指定地域移行支援の提供により賠償すべき事故が発生した場合は、損害賠償を速やかに行わなければならない。</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正方形/長方形 4"/>
          <p:cNvSpPr/>
          <p:nvPr/>
        </p:nvSpPr>
        <p:spPr>
          <a:xfrm>
            <a:off x="512533" y="289679"/>
            <a:ext cx="8137979" cy="2862322"/>
          </a:xfrm>
          <a:prstGeom prst="rect">
            <a:avLst/>
          </a:prstGeom>
          <a:ln>
            <a:solidFill>
              <a:srgbClr val="00B0F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（事故発生時の対応）</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第二十八条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指定特定相談支援事業者は、利用者等に対する指定計画相談支援の提供により</a:t>
            </a:r>
            <a:r>
              <a:rPr kumimoji="1" lang="ja-JP" altLang="en-US" sz="1800" b="0" i="0" u="sng"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事故が発生した場合は、都道府県、市町村、当該利用者の家族等に連絡を行う</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とともに、</a:t>
            </a:r>
            <a:r>
              <a:rPr kumimoji="1" lang="ja-JP" altLang="en-US" sz="1800" b="0" i="0" u="sng"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必要な措置を講じなければならない</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２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指定特定相談支援事業者は、前項の事故の状況及び事故に際して採った処置について、</a:t>
            </a:r>
            <a:r>
              <a:rPr kumimoji="1" lang="ja-JP" altLang="en-US" sz="1800" b="0" i="0" u="sng"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記録しなければならない</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３　</a:t>
            </a:r>
            <a:r>
              <a:rPr kumimoji="1" lang="ja-JP" altLang="en-US" sz="1800" b="0" i="0" u="none"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指定特定相談支援事業者は、利用者等に対する指定計画相談支援の提供により</a:t>
            </a:r>
            <a:r>
              <a:rPr kumimoji="1" lang="ja-JP" altLang="en-US" sz="1800" b="0" i="0" u="sng"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rPr>
              <a:t>賠償すべき事故が発生した場合は、損害賠償を速やかに行わなければならない。</a:t>
            </a:r>
            <a:endParaRPr kumimoji="1" lang="en-US" altLang="ja-JP" sz="1800" b="0" i="0" u="sng"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sng" strike="noStrike" kern="1200" cap="none" spc="0" normalizeH="0" baseline="0" noProof="0" dirty="0">
              <a:ln>
                <a:noFill/>
              </a:ln>
              <a:solidFill>
                <a:srgbClr val="333333"/>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7" name="正方形/長方形 6"/>
          <p:cNvSpPr/>
          <p:nvPr/>
        </p:nvSpPr>
        <p:spPr>
          <a:xfrm>
            <a:off x="1049142" y="2832754"/>
            <a:ext cx="759823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障害者の日常生活及び社会生活を総合的に支援するための法律に基づく指定計画相談支援の事業の人員及び運営に関する基準</a:t>
            </a:r>
            <a:endParaRPr kumimoji="1" lang="ja-JP" altLang="en-US" sz="105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8" name="正方形/長方形 7"/>
          <p:cNvSpPr/>
          <p:nvPr/>
        </p:nvSpPr>
        <p:spPr>
          <a:xfrm>
            <a:off x="979713" y="5807779"/>
            <a:ext cx="76708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rgbClr val="333333"/>
                </a:solidFill>
                <a:effectLst/>
                <a:uLnTx/>
                <a:uFillTx/>
                <a:latin typeface="Helvetica Neue"/>
                <a:ea typeface="ＭＳ Ｐゴシック" panose="020B0600070205080204" pitchFamily="50" charset="-128"/>
                <a:cs typeface="+mn-cs"/>
              </a:rPr>
              <a:t>障害者の日常生活及び社会生活を総合的に支援するための法律に基づく指定地域相談支援の事業の人員及び運営に関する基準</a:t>
            </a:r>
            <a:endPar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四角形: 角を丸くする 5"/>
          <p:cNvSpPr/>
          <p:nvPr/>
        </p:nvSpPr>
        <p:spPr>
          <a:xfrm>
            <a:off x="7478900" y="118229"/>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参考１</a:t>
            </a:r>
          </a:p>
        </p:txBody>
      </p:sp>
      <p:sp>
        <p:nvSpPr>
          <p:cNvPr id="10" name="スライド番号プレースホルダー 9"/>
          <p:cNvSpPr>
            <a:spLocks noGrp="1"/>
          </p:cNvSpPr>
          <p:nvPr>
            <p:ph type="sldNum" sz="quarter" idx="12"/>
          </p:nvPr>
        </p:nvSpPr>
        <p:spPr/>
        <p:txBody>
          <a:bodyPr/>
          <a:lstStyle/>
          <a:p>
            <a:fld id="{E1C0CD78-4E44-4F1F-ADFE-EB6B278C584E}" type="slidenum">
              <a:rPr kumimoji="1" lang="ja-JP" altLang="en-US" smtClean="0"/>
              <a:t>110</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23936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txBox="1">
            <a:spLocks noGrp="1"/>
          </p:cNvSpPr>
          <p:nvPr>
            <p:ph type="title"/>
          </p:nvPr>
        </p:nvSpPr>
        <p:spPr>
          <a:xfrm>
            <a:off x="191634" y="2337387"/>
            <a:ext cx="8760732" cy="1815882"/>
          </a:xfrm>
          <a:prstGeom prst="rect">
            <a:avLst/>
          </a:prstGeom>
          <a:noFill/>
        </p:spPr>
        <p:txBody>
          <a:bodyPr wrap="none" rtlCol="0">
            <a:spAutoFit/>
          </a:bodyPr>
          <a:lstStyle/>
          <a:p>
            <a:pPr>
              <a:lnSpc>
                <a:spcPct val="100000"/>
              </a:lnSpc>
              <a:spcBef>
                <a:spcPts val="0"/>
              </a:spcBef>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参考資料２</a:t>
            </a:r>
            <a:br>
              <a:rPr kumimoji="1"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br>
            <a:br>
              <a:rPr lang="en-US" altLang="ja-JP" sz="2800" dirty="0">
                <a:solidFill>
                  <a:prstClr val="black"/>
                </a:solidFill>
                <a:latin typeface="Calibri" panose="020F0502020204030204"/>
                <a:ea typeface="ＭＳ Ｐゴシック" panose="020B060007020508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指定障害福祉事業者等ガイドブック２０１８　名古屋市より</a:t>
            </a:r>
            <a:br>
              <a:rPr kumimoji="1"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b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E1C0CD78-4E44-4F1F-ADFE-EB6B278C584E}" type="slidenum">
              <a:rPr kumimoji="1" lang="ja-JP" altLang="en-US" smtClean="0"/>
              <a:t>111</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6344311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6477" y="86029"/>
            <a:ext cx="8653347" cy="62478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 事業者の指定を受ける意義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障害福祉サービス等は、公費（税金）で運用されている制度です（利用者負担分を除く）。事業者の指定を受けるということは、市民からの信託・期待を受けた公的サービスの担い手になることを意味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また、障害者の日常生活及び社会生活を支える社会的基盤としての役割があることから、適切なコスト感覚を持ち、安定継続的な経営を行えるよう努めていただく必要があります。</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 障害福祉サービスの基本理念</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障害福祉サービスの提供に当たっては、障害者が自立した日常生活又は社会生活を営むことができるよう、利用者の状況を見極めて、援助から共同実践、見守りから自立へと繋げる支援を念頭に実施してください。</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３ 法令遵守</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事業者は、障害者等の人格を尊重するとともに、関係法令を遵守し、障害者等のために忠実に職務を遂行しなければなりません。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事業所の運営に当たっては、法令遵守（コンプライアンス）の意識を持ち、制度を正しく理解し、適正に事業を運営することが、事業者としての責務となります。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法令遵守責任者は、基準違反、事務誤り等を未然に防止し、適正に事業運営ができるよう、実行性ある体制を整備する必要があります。</a:t>
            </a:r>
          </a:p>
        </p:txBody>
      </p:sp>
      <p:sp>
        <p:nvSpPr>
          <p:cNvPr id="5" name="テキスト ボックス 4"/>
          <p:cNvSpPr txBox="1"/>
          <p:nvPr/>
        </p:nvSpPr>
        <p:spPr>
          <a:xfrm>
            <a:off x="5511137" y="6290634"/>
            <a:ext cx="339868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指定障害福祉事業者等ガイドブック２０１８　名古屋市より</a:t>
            </a:r>
          </a:p>
        </p:txBody>
      </p:sp>
      <p:sp>
        <p:nvSpPr>
          <p:cNvPr id="6" name="四角形: 角を丸くする 4"/>
          <p:cNvSpPr/>
          <p:nvPr/>
        </p:nvSpPr>
        <p:spPr>
          <a:xfrm>
            <a:off x="7579383" y="86029"/>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参考２</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112</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75823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8853" y="221135"/>
            <a:ext cx="8385717" cy="4946340"/>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４ 虐待防止等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障害者虐待を未然に防止するため、虐待防止責任者の選定、研修等を通じて従業者の人権意識を高めるとともに従業者の知識や技術、特別な支援を必要とする障害者の支援に関する知識や技術の向上を図るなど、必要な措置を講じることが求めら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また、身体拘束については、事業所全体での廃止に向けた取り組みが求められます。</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５ 障害を理由とする差別の禁止</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「障害を理由とする差別の解消の推進に関する法律」に基づき、障害を理由として、正当な理由なく、サービスの提供を拒否したり、制限したり、条件を付したりすることは禁止されています。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また、障害のある人から何らかの配慮を求められた場合には、負担になり過ぎない範囲で社会的障壁を取り除くために必要で合理的な配慮を行うことが求められます。</a:t>
            </a:r>
          </a:p>
        </p:txBody>
      </p:sp>
      <p:sp>
        <p:nvSpPr>
          <p:cNvPr id="5" name="テキスト ボックス 4"/>
          <p:cNvSpPr txBox="1"/>
          <p:nvPr/>
        </p:nvSpPr>
        <p:spPr>
          <a:xfrm>
            <a:off x="5285883" y="5040517"/>
            <a:ext cx="3398687"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指定障害福祉事業者等ガイドブック２０１８　名古屋市より</a:t>
            </a:r>
          </a:p>
        </p:txBody>
      </p:sp>
      <p:sp>
        <p:nvSpPr>
          <p:cNvPr id="6" name="四角形: 角を丸くする 4"/>
          <p:cNvSpPr/>
          <p:nvPr/>
        </p:nvSpPr>
        <p:spPr>
          <a:xfrm>
            <a:off x="7506165" y="49685"/>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参考２</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113</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03732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1873" y="76919"/>
            <a:ext cx="8932127" cy="6858000"/>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事故発生時の対応</a:t>
            </a:r>
            <a:r>
              <a:rPr kumimoji="1"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について</a:t>
            </a:r>
            <a:endParaRPr kumimoji="1"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事業者は利用者に対するサービスの提供により事故が発生した場合は必要な措置を講ずるとともに、それが賠償すべき事故である場合は、損害賠償を速やかに行わなければなりません。また、当該事故については行政機関へ報告するとともに事故の状況及び事故に際して採った処置について記録しなければなりません。</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（１）事故発生時の対応について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利用者に対するサービスの提供により事故が発生した場合の対応方法については、あらかじめ事業者が定めておくことが望まれます。</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（２）行政機関への報告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サービス提供中に発生した事故（対人、対物（損害賠償を伴うもの）、感染症の発生）は行政機関（及び利用者を所管する市町）へ報告します。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 事故発生時：速やかに負傷者の対応を行った後、第一報を電話で連絡</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＜第一報連絡先＞○○市役所　障害者支援課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② 事故報告書の提出：事故対応に一定の目途がついた時点で所定の様式を作成し、上記連絡先へ郵送で提出</a:t>
            </a:r>
          </a:p>
        </p:txBody>
      </p:sp>
      <p:sp>
        <p:nvSpPr>
          <p:cNvPr id="3" name="テキスト ボックス 2"/>
          <p:cNvSpPr txBox="1"/>
          <p:nvPr/>
        </p:nvSpPr>
        <p:spPr>
          <a:xfrm>
            <a:off x="4521224" y="6411955"/>
            <a:ext cx="366158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指定障害福祉事業者等ガイドブック２０１８　ｐ１　名古屋市より</a:t>
            </a:r>
          </a:p>
        </p:txBody>
      </p:sp>
      <p:sp>
        <p:nvSpPr>
          <p:cNvPr id="7" name="四角形: 角を丸くする 4"/>
          <p:cNvSpPr/>
          <p:nvPr/>
        </p:nvSpPr>
        <p:spPr>
          <a:xfrm>
            <a:off x="7619577" y="76919"/>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参考２</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114</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51372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3303" y="685726"/>
            <a:ext cx="8798311" cy="424060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（３）損害賠償保険への加入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事業者は賠償すべき事態において速やかに賠償を行うため、損害賠償保険に加入しておくことが望まれます。</a:t>
            </a:r>
            <a:endParaRPr kumimoji="0"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（４）再発防止策</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事業者は、事故の原因を解明し、再発生を防ぐための対策を講じなければなりません。なお、「福祉サービスにおける危機管理（リスクマネジメント）に関する取り組み指針」（平成</a:t>
            </a:r>
            <a:r>
              <a:rPr kumimoji="0"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 </a:t>
            </a:r>
            <a:r>
              <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 </a:t>
            </a:r>
            <a:r>
              <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28 </a:t>
            </a:r>
            <a:r>
              <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日福祉サービスにおける危機管理に関する検討会）が示されているので参考としてください。</a:t>
            </a:r>
          </a:p>
        </p:txBody>
      </p:sp>
      <p:sp>
        <p:nvSpPr>
          <p:cNvPr id="3" name="テキスト ボックス 2"/>
          <p:cNvSpPr txBox="1"/>
          <p:nvPr/>
        </p:nvSpPr>
        <p:spPr>
          <a:xfrm>
            <a:off x="5108825" y="5514382"/>
            <a:ext cx="3661580"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指定障害福祉事業者等ガイドブック２０１８　ｐ１　名古屋市より</a:t>
            </a:r>
          </a:p>
        </p:txBody>
      </p:sp>
      <p:sp>
        <p:nvSpPr>
          <p:cNvPr id="7" name="四角形: 角を丸くする 4"/>
          <p:cNvSpPr/>
          <p:nvPr/>
        </p:nvSpPr>
        <p:spPr>
          <a:xfrm>
            <a:off x="7438707" y="217354"/>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参考２</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115</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83175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780" y="164092"/>
            <a:ext cx="8180814" cy="6069440"/>
          </a:xfrm>
        </p:spPr>
        <p:txBody>
          <a:bodyPr>
            <a:noAutofit/>
          </a:bodyPr>
          <a:lstStyle/>
          <a:p>
            <a:pPr marL="0" indent="0">
              <a:buNone/>
            </a:pPr>
            <a:r>
              <a:rPr lang="en-US" altLang="ja-JP" sz="2400" dirty="0"/>
              <a:t>【</a:t>
            </a:r>
            <a:r>
              <a:rPr lang="ja-JP" altLang="en-US" sz="2400" dirty="0"/>
              <a:t> 個人情報の保護</a:t>
            </a:r>
            <a:r>
              <a:rPr lang="en-US" altLang="ja-JP" sz="2400" dirty="0"/>
              <a:t>】</a:t>
            </a:r>
            <a:r>
              <a:rPr lang="ja-JP" altLang="en-US" sz="2400" dirty="0"/>
              <a:t>について</a:t>
            </a:r>
          </a:p>
          <a:p>
            <a:pPr marL="0" indent="0">
              <a:buNone/>
            </a:pPr>
            <a:r>
              <a:rPr lang="ja-JP" altLang="en-US" sz="2400" dirty="0"/>
              <a:t>（１）従業者等への必要な措置</a:t>
            </a:r>
          </a:p>
          <a:p>
            <a:pPr marL="0" indent="0">
              <a:buNone/>
            </a:pPr>
            <a:r>
              <a:rPr lang="ja-JP" altLang="en-US" sz="2400" dirty="0"/>
              <a:t>　事業所の従業者及び管理者（以下、「従業者等」という。）は、正当な理由なくその業務上知り得た利用者又はその家族の秘密を漏らしてはならず、事業者は従業者等であったものがこれらの秘密を漏らすことがないよう必要な措置を講じなければなりません。</a:t>
            </a:r>
          </a:p>
          <a:p>
            <a:pPr marL="0" indent="0">
              <a:buNone/>
            </a:pPr>
            <a:r>
              <a:rPr lang="ja-JP" altLang="en-US" sz="2400" dirty="0"/>
              <a:t>　具体的には、従業者等の雇用時に事業者と従業者等の間で秘密保持に関する取り決めを行い、違約金についての定めを置くなどの措置を言います。</a:t>
            </a:r>
            <a:endParaRPr lang="en-US" altLang="ja-JP" sz="2400" dirty="0"/>
          </a:p>
          <a:p>
            <a:endParaRPr lang="ja-JP" altLang="en-US" sz="2400" dirty="0"/>
          </a:p>
          <a:p>
            <a:pPr marL="0" indent="0">
              <a:buNone/>
            </a:pPr>
            <a:r>
              <a:rPr lang="ja-JP" altLang="en-US" sz="2400" dirty="0"/>
              <a:t>（２）利用者からの同意</a:t>
            </a:r>
          </a:p>
          <a:p>
            <a:pPr marL="0" indent="0">
              <a:buNone/>
            </a:pPr>
            <a:r>
              <a:rPr lang="ja-JP" altLang="en-US" sz="2400" dirty="0"/>
              <a:t>　事業所の従業者等が利用者の有する問題点や解決すべき課題等の個人情報を、他の事業者と共有するためには、あらかじめ、文書により利用者又はその家族から同意（包括的な同意で可）を得る必要があります。</a:t>
            </a:r>
            <a:endParaRPr kumimoji="1" lang="ja-JP" altLang="en-US" sz="2400" dirty="0"/>
          </a:p>
        </p:txBody>
      </p:sp>
      <p:sp>
        <p:nvSpPr>
          <p:cNvPr id="4" name="テキスト ボックス 3"/>
          <p:cNvSpPr txBox="1"/>
          <p:nvPr/>
        </p:nvSpPr>
        <p:spPr>
          <a:xfrm>
            <a:off x="4625249" y="6233532"/>
            <a:ext cx="366318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指定障害福祉事業者等ガイドブック２０１８　</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p20</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名古屋市より</a:t>
            </a:r>
          </a:p>
        </p:txBody>
      </p:sp>
      <p:sp>
        <p:nvSpPr>
          <p:cNvPr id="6" name="四角形: 角を丸くする 4"/>
          <p:cNvSpPr/>
          <p:nvPr/>
        </p:nvSpPr>
        <p:spPr>
          <a:xfrm>
            <a:off x="7584311" y="130310"/>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参考２</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116</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70846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8780" y="70424"/>
            <a:ext cx="8675649" cy="4351338"/>
          </a:xfrm>
        </p:spPr>
        <p:txBody>
          <a:bodyPr>
            <a:noAutofit/>
          </a:bodyPr>
          <a:lstStyle/>
          <a:p>
            <a:pPr marL="0" indent="0">
              <a:buNone/>
            </a:pPr>
            <a:r>
              <a:rPr lang="en-US" altLang="ja-JP" sz="2400" dirty="0"/>
              <a:t>【</a:t>
            </a:r>
            <a:r>
              <a:rPr lang="ja-JP" altLang="en-US" sz="2400" dirty="0"/>
              <a:t>衛生管理等</a:t>
            </a:r>
            <a:r>
              <a:rPr lang="en-US" altLang="ja-JP" sz="2400" dirty="0"/>
              <a:t>】</a:t>
            </a:r>
            <a:r>
              <a:rPr lang="ja-JP" altLang="en-US" sz="2400" dirty="0"/>
              <a:t>について</a:t>
            </a:r>
          </a:p>
          <a:p>
            <a:pPr>
              <a:buFont typeface="Wingdings" panose="05000000000000000000" pitchFamily="2" charset="2"/>
              <a:buChar char="Ø"/>
            </a:pPr>
            <a:r>
              <a:rPr lang="ja-JP" altLang="en-US" sz="2400" dirty="0"/>
              <a:t>事業者は従業者の清潔の保持及び健康状態、事業所の設備及び備品等の衛生的な管理に努めなければなりません。</a:t>
            </a:r>
          </a:p>
          <a:p>
            <a:pPr>
              <a:buFont typeface="Wingdings" panose="05000000000000000000" pitchFamily="2" charset="2"/>
              <a:buChar char="Ø"/>
            </a:pPr>
            <a:r>
              <a:rPr lang="ja-JP" altLang="en-US" sz="2400" dirty="0"/>
              <a:t>特に従業者が感染源となることを予防し、また、従業者を感染の危険から守るため、手指を洗浄するための設備や使い捨て手袋等感染を予防するための備品等を備えるなどの対策を講じなければなりません。</a:t>
            </a:r>
          </a:p>
          <a:p>
            <a:pPr>
              <a:buFont typeface="Wingdings" panose="05000000000000000000" pitchFamily="2" charset="2"/>
              <a:buChar char="Ø"/>
            </a:pPr>
            <a:r>
              <a:rPr lang="ja-JP" altLang="en-US" sz="2400" dirty="0"/>
              <a:t>また、日中活動の施設等を有する事業所においては、感染症又は食中毒（以下、「感染症等」という。）が発生し、又はまん延しないように次の点に留意します。</a:t>
            </a:r>
          </a:p>
          <a:p>
            <a:pPr marL="0" indent="0">
              <a:buNone/>
            </a:pPr>
            <a:r>
              <a:rPr lang="ja-JP" altLang="en-US" sz="2400" dirty="0"/>
              <a:t>　① 感染症等の発生及びまん延を防止するための措置等について、必要に応じて保健センターの助言指導を求めるとともに、常に密接な連携を保つこと。</a:t>
            </a:r>
          </a:p>
          <a:p>
            <a:pPr marL="0" indent="0">
              <a:buNone/>
            </a:pPr>
            <a:r>
              <a:rPr lang="ja-JP" altLang="en-US" sz="2400" dirty="0"/>
              <a:t>　② 特にインフルエンザ対策、ノロウイルス感染症対策、腸管出　　　　血性大腸菌感染症対策、レジオネラ症対策等については、厚生労働省の通知等に基づいた適切な措置とすること。</a:t>
            </a:r>
          </a:p>
          <a:p>
            <a:pPr marL="0" indent="0">
              <a:buNone/>
            </a:pPr>
            <a:r>
              <a:rPr lang="ja-JP" altLang="en-US" sz="2400" dirty="0"/>
              <a:t>　③ 空調設備等により事業所内の適温の確保に努めること。</a:t>
            </a:r>
            <a:endParaRPr kumimoji="1" lang="ja-JP" altLang="en-US" sz="2400" dirty="0"/>
          </a:p>
        </p:txBody>
      </p:sp>
      <p:sp>
        <p:nvSpPr>
          <p:cNvPr id="4" name="テキスト ボックス 3"/>
          <p:cNvSpPr txBox="1"/>
          <p:nvPr/>
        </p:nvSpPr>
        <p:spPr>
          <a:xfrm>
            <a:off x="5480818" y="6421204"/>
            <a:ext cx="366318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指定障害福祉事業者等ガイドブック２０１８　</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p19</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名古屋市より</a:t>
            </a:r>
          </a:p>
        </p:txBody>
      </p:sp>
      <p:sp>
        <p:nvSpPr>
          <p:cNvPr id="5" name="四角形: 角を丸くする 4"/>
          <p:cNvSpPr/>
          <p:nvPr/>
        </p:nvSpPr>
        <p:spPr>
          <a:xfrm>
            <a:off x="7546190" y="26990"/>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参考２</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117</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2211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71809" y="175556"/>
            <a:ext cx="8682619" cy="5653744"/>
          </a:xfrm>
        </p:spPr>
        <p:txBody>
          <a:bodyPr>
            <a:noAutofit/>
          </a:bodyPr>
          <a:lstStyle/>
          <a:p>
            <a:pPr marL="0" indent="0">
              <a:buNone/>
            </a:pPr>
            <a:r>
              <a:rPr lang="ja-JP" altLang="en-US" dirty="0"/>
              <a:t>記録の整備について：</a:t>
            </a:r>
            <a:r>
              <a:rPr lang="en-US" altLang="ja-JP" dirty="0"/>
              <a:t>【</a:t>
            </a:r>
            <a:r>
              <a:rPr lang="ja-JP" altLang="en-US" dirty="0"/>
              <a:t>サービス</a:t>
            </a:r>
            <a:r>
              <a:rPr lang="en-US" altLang="ja-JP" dirty="0"/>
              <a:t>】</a:t>
            </a:r>
            <a:r>
              <a:rPr lang="ja-JP" altLang="en-US" dirty="0"/>
              <a:t>計画相談支援 </a:t>
            </a:r>
          </a:p>
          <a:p>
            <a:pPr marL="0" indent="0">
              <a:buNone/>
            </a:pPr>
            <a:r>
              <a:rPr lang="ja-JP" altLang="en-US" sz="2200" dirty="0"/>
              <a:t>　□モニタリングの際に実施した福祉サービス事業者等との　　　　　　　　　　　　　　　　　</a:t>
            </a:r>
            <a:endParaRPr lang="en-US" altLang="ja-JP" sz="2200" dirty="0"/>
          </a:p>
          <a:p>
            <a:pPr marL="0" indent="0">
              <a:buNone/>
            </a:pPr>
            <a:r>
              <a:rPr lang="ja-JP" altLang="en-US" sz="2200" dirty="0"/>
              <a:t>　　連絡調整に関する記録</a:t>
            </a:r>
          </a:p>
          <a:p>
            <a:pPr marL="0" indent="0">
              <a:buNone/>
            </a:pPr>
            <a:r>
              <a:rPr lang="ja-JP" altLang="en-US" sz="2200" dirty="0"/>
              <a:t>　□相談支援台帳</a:t>
            </a:r>
          </a:p>
          <a:p>
            <a:pPr marL="0" indent="0">
              <a:buNone/>
            </a:pPr>
            <a:r>
              <a:rPr lang="ja-JP" altLang="en-US" sz="2200" dirty="0"/>
              <a:t>　□サービス等利用計画案及びサービス等利用計画</a:t>
            </a:r>
          </a:p>
          <a:p>
            <a:pPr marL="0" indent="0">
              <a:buNone/>
            </a:pPr>
            <a:r>
              <a:rPr lang="ja-JP" altLang="en-US" sz="2200" dirty="0"/>
              <a:t>　□アセスメントの記録</a:t>
            </a:r>
          </a:p>
          <a:p>
            <a:pPr marL="0" indent="0">
              <a:buNone/>
            </a:pPr>
            <a:r>
              <a:rPr lang="ja-JP" altLang="en-US" sz="2200" dirty="0"/>
              <a:t>　□サービス担当者会議等の記録</a:t>
            </a:r>
          </a:p>
          <a:p>
            <a:pPr marL="0" indent="0">
              <a:buNone/>
            </a:pPr>
            <a:r>
              <a:rPr lang="ja-JP" altLang="en-US" sz="2200" dirty="0"/>
              <a:t>　□モニタリングの結果の記録</a:t>
            </a:r>
          </a:p>
          <a:p>
            <a:pPr marL="0" indent="0">
              <a:buNone/>
            </a:pPr>
            <a:r>
              <a:rPr lang="ja-JP" altLang="en-US" sz="2200" dirty="0"/>
              <a:t>　□不正な行為により計画相談支援給付費の支給を受けている者に</a:t>
            </a:r>
            <a:endParaRPr lang="en-US" altLang="ja-JP" sz="2200" dirty="0"/>
          </a:p>
          <a:p>
            <a:pPr marL="0" indent="0">
              <a:buNone/>
            </a:pPr>
            <a:r>
              <a:rPr lang="ja-JP" altLang="en-US" sz="2200" dirty="0"/>
              <a:t>　　　関する市町村への通報の記録</a:t>
            </a:r>
          </a:p>
          <a:p>
            <a:pPr marL="0" indent="0">
              <a:buNone/>
            </a:pPr>
            <a:r>
              <a:rPr lang="ja-JP" altLang="en-US" sz="2200" dirty="0"/>
              <a:t>　□苦情の内容等の記録</a:t>
            </a:r>
          </a:p>
          <a:p>
            <a:pPr marL="0" indent="0">
              <a:buNone/>
            </a:pPr>
            <a:r>
              <a:rPr lang="ja-JP" altLang="en-US" sz="2200" dirty="0"/>
              <a:t>　□事故が発生した際の事故の状況及び採った処置についての記録</a:t>
            </a:r>
          </a:p>
          <a:p>
            <a:pPr marL="0" indent="0">
              <a:buNone/>
            </a:pPr>
            <a:r>
              <a:rPr lang="en-US" altLang="ja-JP" sz="2400" dirty="0"/>
              <a:t>【</a:t>
            </a:r>
            <a:r>
              <a:rPr lang="ja-JP" altLang="en-US" sz="2400" dirty="0"/>
              <a:t>期間</a:t>
            </a:r>
            <a:r>
              <a:rPr lang="en-US" altLang="ja-JP" sz="2400" dirty="0"/>
              <a:t>】</a:t>
            </a:r>
            <a:r>
              <a:rPr lang="ja-JP" altLang="en-US" sz="2400" dirty="0"/>
              <a:t> </a:t>
            </a:r>
            <a:endParaRPr lang="en-US" altLang="ja-JP" sz="2400" dirty="0"/>
          </a:p>
          <a:p>
            <a:pPr marL="0" indent="0">
              <a:buNone/>
            </a:pPr>
            <a:r>
              <a:rPr lang="ja-JP" altLang="en-US" sz="2400" dirty="0"/>
              <a:t>　当該記録の完結の日から５年 間保存</a:t>
            </a:r>
            <a:endParaRPr kumimoji="1" lang="ja-JP" altLang="en-US" sz="2400" dirty="0"/>
          </a:p>
        </p:txBody>
      </p:sp>
      <p:pic>
        <p:nvPicPr>
          <p:cNvPr id="2" name="図 1"/>
          <p:cNvPicPr>
            <a:picLocks noChangeAspect="1"/>
          </p:cNvPicPr>
          <p:nvPr/>
        </p:nvPicPr>
        <p:blipFill>
          <a:blip r:embed="rId2"/>
          <a:stretch>
            <a:fillRect/>
          </a:stretch>
        </p:blipFill>
        <p:spPr>
          <a:xfrm>
            <a:off x="7931115" y="1026116"/>
            <a:ext cx="1110640" cy="1112958"/>
          </a:xfrm>
          <a:prstGeom prst="rect">
            <a:avLst/>
          </a:prstGeom>
        </p:spPr>
      </p:pic>
      <p:sp>
        <p:nvSpPr>
          <p:cNvPr id="4" name="テキスト ボックス 3"/>
          <p:cNvSpPr txBox="1"/>
          <p:nvPr/>
        </p:nvSpPr>
        <p:spPr>
          <a:xfrm>
            <a:off x="4429303" y="6356351"/>
            <a:ext cx="366318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指定障害福祉事業者等ガイドブック２０１８　</a:t>
            </a:r>
            <a:r>
              <a:rPr kumimoji="1" lang="en-US" altLang="ja-JP"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p21</a:t>
            </a: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名古屋市より</a:t>
            </a:r>
          </a:p>
        </p:txBody>
      </p:sp>
      <p:sp>
        <p:nvSpPr>
          <p:cNvPr id="7" name="四角形: 角を丸くする 4"/>
          <p:cNvSpPr/>
          <p:nvPr/>
        </p:nvSpPr>
        <p:spPr>
          <a:xfrm>
            <a:off x="7655751" y="184762"/>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参考２</a:t>
            </a:r>
          </a:p>
        </p:txBody>
      </p:sp>
      <p:sp>
        <p:nvSpPr>
          <p:cNvPr id="9" name="スライド番号プレースホルダー 8"/>
          <p:cNvSpPr>
            <a:spLocks noGrp="1"/>
          </p:cNvSpPr>
          <p:nvPr>
            <p:ph type="sldNum" sz="quarter" idx="12"/>
          </p:nvPr>
        </p:nvSpPr>
        <p:spPr/>
        <p:txBody>
          <a:bodyPr/>
          <a:lstStyle/>
          <a:p>
            <a:fld id="{E1C0CD78-4E44-4F1F-ADFE-EB6B278C584E}" type="slidenum">
              <a:rPr kumimoji="1" lang="ja-JP" altLang="en-US" smtClean="0"/>
              <a:t>118</a:t>
            </a:fld>
            <a:endParaRPr kumimoji="1" lang="ja-JP" altLang="en-US"/>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96650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txBox="1">
            <a:spLocks noGrp="1"/>
          </p:cNvSpPr>
          <p:nvPr>
            <p:ph type="title"/>
          </p:nvPr>
        </p:nvSpPr>
        <p:spPr>
          <a:xfrm>
            <a:off x="191634" y="2552830"/>
            <a:ext cx="8258992" cy="1384995"/>
          </a:xfrm>
          <a:prstGeom prst="rect">
            <a:avLst/>
          </a:prstGeom>
          <a:noFill/>
        </p:spPr>
        <p:txBody>
          <a:bodyPr wrap="none" rtlCol="0">
            <a:spAutoFit/>
          </a:bodyPr>
          <a:lstStyle/>
          <a:p>
            <a:pPr>
              <a:lnSpc>
                <a:spcPct val="100000"/>
              </a:lnSpc>
              <a:spcBef>
                <a:spcPts val="0"/>
              </a:spcBef>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参考資料３</a:t>
            </a:r>
            <a:br>
              <a:rPr lang="en-US" altLang="ja-JP" sz="2800" dirty="0">
                <a:solidFill>
                  <a:prstClr val="black"/>
                </a:solidFill>
                <a:latin typeface="Calibri" panose="020F0502020204030204"/>
                <a:ea typeface="ＭＳ Ｐゴシック" panose="020B0600070205080204" pitchFamily="50" charset="-128"/>
                <a:cs typeface="+mn-cs"/>
              </a:rPr>
            </a:br>
            <a:br>
              <a:rPr kumimoji="1"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br>
            <a:r>
              <a:rPr lang="ja-JP" altLang="en-US" sz="2800" dirty="0">
                <a:solidFill>
                  <a:prstClr val="black"/>
                </a:solidFill>
                <a:latin typeface="Calibri" panose="020F0502020204030204"/>
              </a:rPr>
              <a:t>指定障害福祉サービス事業所等の不正に対する処分</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E1C0CD78-4E44-4F1F-ADFE-EB6B278C584E}" type="slidenum">
              <a:rPr kumimoji="1" lang="ja-JP" altLang="en-US" smtClean="0"/>
              <a:t>119</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858634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0361" y="838990"/>
            <a:ext cx="8954429" cy="1906858"/>
          </a:xfrm>
          <a:ln>
            <a:solidFill>
              <a:schemeClr val="accent6"/>
            </a:solidFill>
          </a:ln>
        </p:spPr>
        <p:txBody>
          <a:bodyPr>
            <a:noAutofit/>
          </a:bodyPr>
          <a:lstStyle/>
          <a:p>
            <a:pPr>
              <a:buFont typeface="Wingdings" panose="05000000000000000000" pitchFamily="2" charset="2"/>
              <a:buChar char="Ø"/>
            </a:pPr>
            <a:r>
              <a:rPr kumimoji="1" lang="ja-JP" altLang="en-US" sz="2400" dirty="0"/>
              <a:t>都道府県運営適正化委員会に寄せられた総件数</a:t>
            </a:r>
            <a:r>
              <a:rPr kumimoji="1" lang="en-US" altLang="ja-JP" sz="2400" dirty="0"/>
              <a:t>4,140</a:t>
            </a:r>
            <a:r>
              <a:rPr kumimoji="1" lang="ja-JP" altLang="en-US" sz="2400" dirty="0"/>
              <a:t>件</a:t>
            </a:r>
            <a:r>
              <a:rPr kumimoji="1" lang="en-US" altLang="ja-JP" sz="2400" dirty="0"/>
              <a:t>(2015</a:t>
            </a:r>
            <a:r>
              <a:rPr kumimoji="1" lang="ja-JP" altLang="en-US" sz="2400" dirty="0"/>
              <a:t>年）</a:t>
            </a:r>
            <a:endParaRPr kumimoji="1" lang="en-US" altLang="ja-JP" sz="2400" dirty="0"/>
          </a:p>
          <a:p>
            <a:pPr marL="0" indent="0">
              <a:buNone/>
            </a:pPr>
            <a:r>
              <a:rPr kumimoji="1" lang="ja-JP" altLang="en-US" sz="2400" dirty="0"/>
              <a:t>　⇒発生原因：職員の接遇約</a:t>
            </a:r>
            <a:r>
              <a:rPr kumimoji="1" lang="en-US" altLang="ja-JP" sz="2400" dirty="0"/>
              <a:t>40%､</a:t>
            </a:r>
            <a:r>
              <a:rPr kumimoji="1" lang="ja-JP" altLang="en-US" sz="2400" dirty="0"/>
              <a:t>サービスの質や量約</a:t>
            </a:r>
            <a:r>
              <a:rPr kumimoji="1" lang="en-US" altLang="ja-JP" sz="2400" dirty="0"/>
              <a:t>19%</a:t>
            </a:r>
          </a:p>
          <a:p>
            <a:pPr marL="0" indent="0">
              <a:buNone/>
            </a:pPr>
            <a:r>
              <a:rPr kumimoji="1" lang="ja-JP" altLang="en-US" sz="2400" dirty="0"/>
              <a:t>　⇒苦情申し立て：利用者約</a:t>
            </a:r>
            <a:r>
              <a:rPr kumimoji="1" lang="en-US" altLang="ja-JP" sz="2400" dirty="0"/>
              <a:t>49%､</a:t>
            </a:r>
            <a:r>
              <a:rPr kumimoji="1" lang="ja-JP" altLang="en-US" sz="2400" dirty="0"/>
              <a:t>家族約約</a:t>
            </a:r>
            <a:r>
              <a:rPr kumimoji="1" lang="en-US" altLang="ja-JP" sz="2400" dirty="0"/>
              <a:t>36%</a:t>
            </a:r>
          </a:p>
          <a:p>
            <a:pPr marL="0" indent="0">
              <a:buNone/>
            </a:pPr>
            <a:r>
              <a:rPr kumimoji="1" lang="ja-JP" altLang="en-US" sz="2400" dirty="0"/>
              <a:t>　⇒事業種別：障害分野約</a:t>
            </a:r>
            <a:r>
              <a:rPr kumimoji="1" lang="en-US" altLang="ja-JP" sz="2400" dirty="0"/>
              <a:t>54%､</a:t>
            </a:r>
            <a:r>
              <a:rPr kumimoji="1" lang="ja-JP" altLang="en-US" sz="2400" dirty="0"/>
              <a:t>高齢分野約</a:t>
            </a:r>
            <a:r>
              <a:rPr kumimoji="1" lang="en-US" altLang="ja-JP" sz="2400" dirty="0"/>
              <a:t>24%､</a:t>
            </a:r>
            <a:r>
              <a:rPr kumimoji="1" lang="ja-JP" altLang="en-US" sz="2400" dirty="0"/>
              <a:t>児童分野約</a:t>
            </a:r>
            <a:r>
              <a:rPr kumimoji="1" lang="en-US" altLang="ja-JP" sz="2400" dirty="0"/>
              <a:t>11%</a:t>
            </a:r>
          </a:p>
          <a:p>
            <a:pPr marL="0" indent="0">
              <a:buNone/>
            </a:pPr>
            <a:endParaRPr kumimoji="1" lang="en-US" altLang="ja-JP" sz="2400" dirty="0"/>
          </a:p>
          <a:p>
            <a:pPr marL="0" indent="0">
              <a:buNone/>
            </a:pPr>
            <a:endParaRPr kumimoji="1" lang="en-US" altLang="ja-JP" sz="2400" dirty="0"/>
          </a:p>
          <a:p>
            <a:endParaRPr kumimoji="1" lang="ja-JP" altLang="en-US" dirty="0"/>
          </a:p>
        </p:txBody>
      </p:sp>
      <p:sp>
        <p:nvSpPr>
          <p:cNvPr id="4" name="タイトル 1"/>
          <p:cNvSpPr txBox="1">
            <a:spLocks/>
          </p:cNvSpPr>
          <p:nvPr/>
        </p:nvSpPr>
        <p:spPr>
          <a:xfrm>
            <a:off x="135224" y="85110"/>
            <a:ext cx="8552986" cy="660227"/>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dirty="0"/>
              <a:t>福祉サービスと苦情</a:t>
            </a:r>
          </a:p>
        </p:txBody>
      </p:sp>
      <p:sp>
        <p:nvSpPr>
          <p:cNvPr id="5" name="コンテンツ プレースホルダー 2"/>
          <p:cNvSpPr txBox="1">
            <a:spLocks/>
          </p:cNvSpPr>
          <p:nvPr/>
        </p:nvSpPr>
        <p:spPr>
          <a:xfrm>
            <a:off x="100361" y="2839501"/>
            <a:ext cx="8954429" cy="2263697"/>
          </a:xfrm>
          <a:prstGeom prst="rect">
            <a:avLst/>
          </a:prstGeom>
          <a:ln>
            <a:solidFill>
              <a:schemeClr val="accent6"/>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buFont typeface="Wingdings" panose="05000000000000000000" pitchFamily="2" charset="2"/>
              <a:buChar char="Ø"/>
            </a:pPr>
            <a:r>
              <a:rPr lang="ja-JP" altLang="en-US" sz="2400" dirty="0"/>
              <a:t>質問・申し出・苦情のレベル</a:t>
            </a:r>
            <a:endParaRPr lang="en-US" altLang="ja-JP" sz="2400" dirty="0"/>
          </a:p>
          <a:p>
            <a:pPr marL="0" indent="0">
              <a:buFont typeface="Arial" panose="020B0604020202020204" pitchFamily="34" charset="0"/>
              <a:buNone/>
            </a:pPr>
            <a:r>
              <a:rPr lang="ja-JP" altLang="en-US" sz="2400" dirty="0"/>
              <a:t>　①質問・問い合わせ：わからないことを聞く</a:t>
            </a:r>
            <a:endParaRPr lang="en-US" altLang="ja-JP" sz="2400" dirty="0"/>
          </a:p>
          <a:p>
            <a:pPr marL="0" indent="0">
              <a:buFont typeface="Arial" panose="020B0604020202020204" pitchFamily="34" charset="0"/>
              <a:buNone/>
            </a:pPr>
            <a:r>
              <a:rPr lang="ja-JP" altLang="en-US" sz="2400" dirty="0"/>
              <a:t>　②希望・要望：こうして欲しいという希望・要望</a:t>
            </a:r>
            <a:endParaRPr lang="en-US" altLang="ja-JP" sz="2400" dirty="0"/>
          </a:p>
          <a:p>
            <a:pPr marL="0" indent="0">
              <a:buFont typeface="Arial" panose="020B0604020202020204" pitchFamily="34" charset="0"/>
              <a:buNone/>
            </a:pPr>
            <a:r>
              <a:rPr lang="ja-JP" altLang="en-US" sz="2400" dirty="0"/>
              <a:t>　③請求・苦情：どうなっている？　（上を出せ！）</a:t>
            </a:r>
            <a:endParaRPr lang="en-US" altLang="ja-JP" sz="2400" dirty="0"/>
          </a:p>
          <a:p>
            <a:pPr marL="0" indent="0">
              <a:buFont typeface="Arial" panose="020B0604020202020204" pitchFamily="34" charset="0"/>
              <a:buNone/>
            </a:pPr>
            <a:r>
              <a:rPr lang="ja-JP" altLang="en-US" sz="2400" dirty="0"/>
              <a:t>　④責任追及・訴え：やれていない。事故、損害を与える</a:t>
            </a:r>
            <a:endParaRPr lang="en-US" altLang="ja-JP" sz="2400" dirty="0"/>
          </a:p>
          <a:p>
            <a:pPr marL="0" indent="0">
              <a:buFont typeface="Arial" panose="020B0604020202020204" pitchFamily="34" charset="0"/>
              <a:buNone/>
            </a:pPr>
            <a:r>
              <a:rPr lang="ja-JP" altLang="en-US" sz="2400" dirty="0"/>
              <a:t>　　　　　　　</a:t>
            </a:r>
            <a:endParaRPr lang="ja-JP" altLang="en-US" dirty="0"/>
          </a:p>
        </p:txBody>
      </p:sp>
      <p:sp>
        <p:nvSpPr>
          <p:cNvPr id="6" name="コンテンツ プレースホルダー 2"/>
          <p:cNvSpPr txBox="1">
            <a:spLocks/>
          </p:cNvSpPr>
          <p:nvPr/>
        </p:nvSpPr>
        <p:spPr>
          <a:xfrm>
            <a:off x="89210" y="5150587"/>
            <a:ext cx="8954429" cy="1388326"/>
          </a:xfrm>
          <a:prstGeom prst="rect">
            <a:avLst/>
          </a:prstGeom>
          <a:ln>
            <a:solidFill>
              <a:schemeClr val="accent6"/>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ja-JP" altLang="en-US" dirty="0"/>
          </a:p>
        </p:txBody>
      </p:sp>
      <p:sp>
        <p:nvSpPr>
          <p:cNvPr id="7" name="矢印: 五方向 6"/>
          <p:cNvSpPr/>
          <p:nvPr/>
        </p:nvSpPr>
        <p:spPr>
          <a:xfrm>
            <a:off x="217170" y="5262216"/>
            <a:ext cx="8826469" cy="1165067"/>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2400" dirty="0">
                <a:solidFill>
                  <a:prstClr val="black"/>
                </a:solidFill>
              </a:rPr>
              <a:t>Q</a:t>
            </a:r>
            <a:r>
              <a:rPr lang="ja-JP" altLang="en-US" sz="2400" dirty="0">
                <a:solidFill>
                  <a:prstClr val="black"/>
                </a:solidFill>
              </a:rPr>
              <a:t>：皆さんの組織での苦情処理件数は？</a:t>
            </a:r>
            <a:endParaRPr lang="en-US" altLang="ja-JP" sz="2400" dirty="0">
              <a:solidFill>
                <a:prstClr val="black"/>
              </a:solidFill>
            </a:endParaRPr>
          </a:p>
          <a:p>
            <a:pPr lvl="0"/>
            <a:r>
              <a:rPr lang="ja-JP" altLang="en-US" sz="2400" dirty="0">
                <a:solidFill>
                  <a:prstClr val="black"/>
                </a:solidFill>
              </a:rPr>
              <a:t>　　皆さんの相談支援事業所での苦情は？</a:t>
            </a:r>
            <a:r>
              <a:rPr lang="ja-JP" altLang="en-US" sz="1600" dirty="0">
                <a:solidFill>
                  <a:prstClr val="black"/>
                </a:solidFill>
              </a:rPr>
              <a:t>（実は苦情は外でいわれている）</a:t>
            </a:r>
            <a:endParaRPr lang="en-US" altLang="ja-JP" sz="1600" dirty="0">
              <a:solidFill>
                <a:prstClr val="black"/>
              </a:solidFill>
            </a:endParaRPr>
          </a:p>
          <a:p>
            <a:pPr lvl="0"/>
            <a:r>
              <a:rPr lang="ja-JP" altLang="en-US" sz="2400" dirty="0">
                <a:solidFill>
                  <a:prstClr val="black"/>
                </a:solidFill>
              </a:rPr>
              <a:t>★①～④の留意点と皆さんの事業所での対応方法は？</a:t>
            </a:r>
            <a:endParaRPr kumimoji="1" lang="en-US" altLang="ja-JP" sz="2400" dirty="0">
              <a:solidFill>
                <a:prstClr val="black"/>
              </a:solidFill>
            </a:endParaRPr>
          </a:p>
        </p:txBody>
      </p:sp>
      <p:sp>
        <p:nvSpPr>
          <p:cNvPr id="10" name="スライド番号プレースホルダー 9"/>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12</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50385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198049291"/>
              </p:ext>
            </p:extLst>
          </p:nvPr>
        </p:nvGraphicFramePr>
        <p:xfrm>
          <a:off x="312235" y="686029"/>
          <a:ext cx="8500169" cy="5797889"/>
        </p:xfrm>
        <a:graphic>
          <a:graphicData uri="http://schemas.openxmlformats.org/drawingml/2006/table">
            <a:tbl>
              <a:tblPr firstRow="1" bandRow="1">
                <a:tableStyleId>{BC89EF96-8CEA-46FF-86C4-4CE0E7609802}</a:tableStyleId>
              </a:tblPr>
              <a:tblGrid>
                <a:gridCol w="1003609">
                  <a:extLst>
                    <a:ext uri="{9D8B030D-6E8A-4147-A177-3AD203B41FA5}">
                      <a16:colId xmlns:a16="http://schemas.microsoft.com/office/drawing/2014/main" val="442204869"/>
                    </a:ext>
                  </a:extLst>
                </a:gridCol>
                <a:gridCol w="1256534">
                  <a:extLst>
                    <a:ext uri="{9D8B030D-6E8A-4147-A177-3AD203B41FA5}">
                      <a16:colId xmlns:a16="http://schemas.microsoft.com/office/drawing/2014/main" val="114181830"/>
                    </a:ext>
                  </a:extLst>
                </a:gridCol>
                <a:gridCol w="4662435">
                  <a:extLst>
                    <a:ext uri="{9D8B030D-6E8A-4147-A177-3AD203B41FA5}">
                      <a16:colId xmlns:a16="http://schemas.microsoft.com/office/drawing/2014/main" val="2002621598"/>
                    </a:ext>
                  </a:extLst>
                </a:gridCol>
                <a:gridCol w="1577591">
                  <a:extLst>
                    <a:ext uri="{9D8B030D-6E8A-4147-A177-3AD203B41FA5}">
                      <a16:colId xmlns:a16="http://schemas.microsoft.com/office/drawing/2014/main" val="8108811"/>
                    </a:ext>
                  </a:extLst>
                </a:gridCol>
              </a:tblGrid>
              <a:tr h="304800">
                <a:tc>
                  <a:txBody>
                    <a:bodyPr/>
                    <a:lstStyle/>
                    <a:p>
                      <a:pPr algn="ctr"/>
                      <a:r>
                        <a:rPr kumimoji="1" lang="ja-JP" altLang="en-US" sz="1400" b="0" dirty="0"/>
                        <a:t>処分年月</a:t>
                      </a:r>
                    </a:p>
                  </a:txBody>
                  <a:tcPr/>
                </a:tc>
                <a:tc>
                  <a:txBody>
                    <a:bodyPr/>
                    <a:lstStyle/>
                    <a:p>
                      <a:pPr algn="ctr"/>
                      <a:r>
                        <a:rPr kumimoji="1" lang="ja-JP" altLang="en-US" sz="1400" b="0" dirty="0"/>
                        <a:t>サービス種類</a:t>
                      </a:r>
                    </a:p>
                  </a:txBody>
                  <a:tcPr/>
                </a:tc>
                <a:tc>
                  <a:txBody>
                    <a:bodyPr/>
                    <a:lstStyle/>
                    <a:p>
                      <a:pPr algn="ctr"/>
                      <a:r>
                        <a:rPr kumimoji="1" lang="ja-JP" altLang="en-US" sz="1400" b="0" dirty="0"/>
                        <a:t>処分の原因となる事実</a:t>
                      </a:r>
                    </a:p>
                  </a:txBody>
                  <a:tcPr/>
                </a:tc>
                <a:tc>
                  <a:txBody>
                    <a:bodyPr/>
                    <a:lstStyle/>
                    <a:p>
                      <a:pPr algn="ctr"/>
                      <a:r>
                        <a:rPr lang="ja-JP" altLang="en-US" sz="1400" b="0" i="0" u="none" strike="noStrike" baseline="0" dirty="0">
                          <a:latin typeface="Generic0-Regular"/>
                        </a:rPr>
                        <a:t>処分内容</a:t>
                      </a:r>
                      <a:endParaRPr kumimoji="1" lang="ja-JP" altLang="en-US" sz="1400" dirty="0"/>
                    </a:p>
                  </a:txBody>
                  <a:tcPr/>
                </a:tc>
                <a:extLst>
                  <a:ext uri="{0D108BD9-81ED-4DB2-BD59-A6C34878D82A}">
                    <a16:rowId xmlns:a16="http://schemas.microsoft.com/office/drawing/2014/main" val="1820819394"/>
                  </a:ext>
                </a:extLst>
              </a:tr>
              <a:tr h="1842180">
                <a:tc>
                  <a:txBody>
                    <a:bodyPr/>
                    <a:lstStyle/>
                    <a:p>
                      <a:r>
                        <a:rPr kumimoji="1" lang="en-US" altLang="ja-JP" sz="1400" dirty="0"/>
                        <a:t>2013</a:t>
                      </a:r>
                      <a:r>
                        <a:rPr kumimoji="1" lang="ja-JP" altLang="en-US" sz="1400" dirty="0"/>
                        <a:t>年</a:t>
                      </a:r>
                      <a:r>
                        <a:rPr kumimoji="1" lang="en-US" altLang="ja-JP" sz="1400" dirty="0"/>
                        <a:t>11</a:t>
                      </a:r>
                      <a:r>
                        <a:rPr kumimoji="1" lang="ja-JP" altLang="en-US" sz="1400" dirty="0"/>
                        <a:t>月</a:t>
                      </a:r>
                    </a:p>
                  </a:txBody>
                  <a:tcPr>
                    <a:solidFill>
                      <a:srgbClr val="C5DCF1"/>
                    </a:solidFill>
                  </a:tcPr>
                </a:tc>
                <a:tc>
                  <a:txBody>
                    <a:bodyPr/>
                    <a:lstStyle/>
                    <a:p>
                      <a:r>
                        <a:rPr kumimoji="1" lang="ja-JP" altLang="en-US" sz="1400" dirty="0"/>
                        <a:t>就労継続支援Ａ型</a:t>
                      </a:r>
                    </a:p>
                  </a:txBody>
                  <a:tcPr>
                    <a:solidFill>
                      <a:srgbClr val="C5DCF1"/>
                    </a:solidFill>
                  </a:tcPr>
                </a:tc>
                <a:tc>
                  <a:txBody>
                    <a:bodyPr/>
                    <a:lstStyle/>
                    <a:p>
                      <a:r>
                        <a:rPr kumimoji="1" lang="ja-JP" altLang="en-US" sz="1400" dirty="0"/>
                        <a:t>・管理者及び従業者について、指定申請書類と異なる者を配置するという不正な方法により指定を受けた。</a:t>
                      </a:r>
                    </a:p>
                    <a:p>
                      <a:r>
                        <a:rPr kumimoji="1" lang="ja-JP" altLang="en-US" sz="1400" dirty="0"/>
                        <a:t>・個別支援計画及びアセスメントシートについて、サービス管理責任者が作成したかのように見せかけ、これらを偽造した。</a:t>
                      </a:r>
                    </a:p>
                    <a:p>
                      <a:r>
                        <a:rPr kumimoji="1" lang="ja-JP" altLang="en-US" sz="1400" dirty="0"/>
                        <a:t>・人員基準上、配置が必要とされる従業者について、必要な時間数の勤務をしていないにもかかわらず、虚偽のタイムカードを作成し、人員配置を偽装した。</a:t>
                      </a:r>
                    </a:p>
                  </a:txBody>
                  <a:tcPr>
                    <a:solidFill>
                      <a:srgbClr val="C5DCF1"/>
                    </a:solidFill>
                  </a:tcPr>
                </a:tc>
                <a:tc>
                  <a:txBody>
                    <a:bodyPr/>
                    <a:lstStyle/>
                    <a:p>
                      <a:r>
                        <a:rPr kumimoji="1" lang="ja-JP" altLang="en-US" sz="1400" dirty="0"/>
                        <a:t>指定の一部効力</a:t>
                      </a:r>
                    </a:p>
                    <a:p>
                      <a:r>
                        <a:rPr kumimoji="1" lang="ja-JP" altLang="en-US" sz="1400" dirty="0"/>
                        <a:t>停止（新規利用者</a:t>
                      </a:r>
                    </a:p>
                    <a:p>
                      <a:r>
                        <a:rPr kumimoji="1" lang="ja-JP" altLang="en-US" sz="1400" dirty="0"/>
                        <a:t>受入停止３か月）</a:t>
                      </a:r>
                    </a:p>
                  </a:txBody>
                  <a:tcPr>
                    <a:solidFill>
                      <a:srgbClr val="C5DCF1"/>
                    </a:solidFill>
                  </a:tcPr>
                </a:tc>
                <a:extLst>
                  <a:ext uri="{0D108BD9-81ED-4DB2-BD59-A6C34878D82A}">
                    <a16:rowId xmlns:a16="http://schemas.microsoft.com/office/drawing/2014/main" val="2463001971"/>
                  </a:ext>
                </a:extLst>
              </a:tr>
              <a:tr h="1639229">
                <a:tc>
                  <a:txBody>
                    <a:bodyPr/>
                    <a:lstStyle/>
                    <a:p>
                      <a:r>
                        <a:rPr kumimoji="1" lang="en-US" altLang="ja-JP" sz="1400" dirty="0"/>
                        <a:t>2014</a:t>
                      </a:r>
                      <a:r>
                        <a:rPr kumimoji="1" lang="ja-JP" altLang="en-US" sz="1400" dirty="0"/>
                        <a:t>年</a:t>
                      </a:r>
                      <a:r>
                        <a:rPr kumimoji="1" lang="en-US" altLang="ja-JP" sz="1400" dirty="0"/>
                        <a:t>2</a:t>
                      </a:r>
                      <a:r>
                        <a:rPr kumimoji="1" lang="ja-JP" altLang="en-US" sz="1400" dirty="0"/>
                        <a:t>月</a:t>
                      </a:r>
                    </a:p>
                  </a:txBody>
                  <a:tcPr/>
                </a:tc>
                <a:tc>
                  <a:txBody>
                    <a:bodyPr/>
                    <a:lstStyle/>
                    <a:p>
                      <a:pPr marL="0" algn="l" defTabSz="914400" rtl="0" eaLnBrk="1" latinLnBrk="0" hangingPunct="1"/>
                      <a:r>
                        <a:rPr kumimoji="1" lang="zh-TW" altLang="en-US" sz="1400" kern="1200" dirty="0">
                          <a:solidFill>
                            <a:schemeClr val="tx1"/>
                          </a:solidFill>
                          <a:latin typeface="ＭＳ Ｐゴシック" panose="020B0600070205080204" pitchFamily="50" charset="-128"/>
                          <a:ea typeface="ＭＳ Ｐゴシック" panose="020B0600070205080204" pitchFamily="50" charset="-128"/>
                          <a:cs typeface="+mn-cs"/>
                        </a:rPr>
                        <a:t>居宅介護</a:t>
                      </a:r>
                    </a:p>
                    <a:p>
                      <a:pPr marL="0" algn="l" defTabSz="914400" rtl="0" eaLnBrk="1" latinLnBrk="0" hangingPunct="1"/>
                      <a:r>
                        <a:rPr kumimoji="1" lang="zh-TW" altLang="en-US" sz="1400" kern="1200" dirty="0">
                          <a:solidFill>
                            <a:schemeClr val="tx1"/>
                          </a:solidFill>
                          <a:latin typeface="ＭＳ Ｐゴシック" panose="020B0600070205080204" pitchFamily="50" charset="-128"/>
                          <a:ea typeface="ＭＳ Ｐゴシック" panose="020B0600070205080204" pitchFamily="50" charset="-128"/>
                          <a:cs typeface="+mn-cs"/>
                        </a:rPr>
                        <a:t>重度訪問介護</a:t>
                      </a:r>
                    </a:p>
                    <a:p>
                      <a:pPr marL="0" algn="l" defTabSz="914400" rtl="0" eaLnBrk="1" latinLnBrk="0" hangingPunct="1"/>
                      <a:r>
                        <a:rPr kumimoji="1" lang="zh-TW" altLang="en-US" sz="1400" kern="1200" dirty="0">
                          <a:solidFill>
                            <a:schemeClr val="tx1"/>
                          </a:solidFill>
                          <a:latin typeface="ＭＳ Ｐゴシック" panose="020B0600070205080204" pitchFamily="50" charset="-128"/>
                          <a:ea typeface="ＭＳ Ｐゴシック" panose="020B0600070205080204" pitchFamily="50" charset="-128"/>
                          <a:cs typeface="+mn-cs"/>
                        </a:rPr>
                        <a:t>同行援護</a:t>
                      </a:r>
                    </a:p>
                    <a:p>
                      <a:pPr marL="0" algn="l" defTabSz="914400" rtl="0" eaLnBrk="1" latinLnBrk="0" hangingPunct="1"/>
                      <a:r>
                        <a:rPr kumimoji="1" lang="zh-TW" altLang="en-US" sz="1400" kern="1200" dirty="0">
                          <a:solidFill>
                            <a:schemeClr val="tx1"/>
                          </a:solidFill>
                          <a:latin typeface="ＭＳ Ｐゴシック" panose="020B0600070205080204" pitchFamily="50" charset="-128"/>
                          <a:ea typeface="ＭＳ Ｐゴシック" panose="020B0600070205080204" pitchFamily="50" charset="-128"/>
                          <a:cs typeface="+mn-cs"/>
                        </a:rPr>
                        <a:t>移動支援</a:t>
                      </a:r>
                      <a:endParaRPr kumimoji="1" lang="ja-JP" altLang="en-US" sz="14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tc>
                <a:tc>
                  <a:txBody>
                    <a:bodyPr/>
                    <a:lstStyle/>
                    <a:p>
                      <a:r>
                        <a:rPr kumimoji="1" lang="ja-JP" altLang="en-US" sz="1400" dirty="0"/>
                        <a:t>・指定・登録申請を行うにあたり、事務室その他設備について他事業所の写真を添付するとともに、事業所の実態とは異なる平面図を提出し、虚偽の申請を行うという不正の手段により指定を受けた。</a:t>
                      </a:r>
                    </a:p>
                    <a:p>
                      <a:r>
                        <a:rPr kumimoji="1" lang="ja-JP" altLang="en-US" sz="1400" dirty="0"/>
                        <a:t>・管理者及び従業者について、申請書類に記載された勤務形態通りに配置がなされず人員に関する基準が満たされないまま、指定・登録を受けた。</a:t>
                      </a:r>
                    </a:p>
                  </a:txBody>
                  <a:tcPr/>
                </a:tc>
                <a:tc>
                  <a:txBody>
                    <a:bodyPr/>
                    <a:lstStyle/>
                    <a:p>
                      <a:r>
                        <a:rPr kumimoji="1" lang="ja-JP" altLang="en-US" sz="1400" dirty="0"/>
                        <a:t>指定・登録の一部</a:t>
                      </a:r>
                    </a:p>
                    <a:p>
                      <a:r>
                        <a:rPr kumimoji="1" lang="ja-JP" altLang="en-US" sz="1400" dirty="0"/>
                        <a:t>効力停止（新規利</a:t>
                      </a:r>
                    </a:p>
                    <a:p>
                      <a:r>
                        <a:rPr kumimoji="1" lang="ja-JP" altLang="en-US" sz="1400" dirty="0"/>
                        <a:t>用者受入停止３</a:t>
                      </a:r>
                    </a:p>
                    <a:p>
                      <a:r>
                        <a:rPr kumimoji="1" lang="ja-JP" altLang="en-US" sz="1400" dirty="0"/>
                        <a:t>か月）</a:t>
                      </a:r>
                    </a:p>
                  </a:txBody>
                  <a:tcPr/>
                </a:tc>
                <a:extLst>
                  <a:ext uri="{0D108BD9-81ED-4DB2-BD59-A6C34878D82A}">
                    <a16:rowId xmlns:a16="http://schemas.microsoft.com/office/drawing/2014/main" val="2765434497"/>
                  </a:ext>
                </a:extLst>
              </a:tr>
              <a:tr h="1371600">
                <a:tc>
                  <a:txBody>
                    <a:bodyPr/>
                    <a:lstStyle/>
                    <a:p>
                      <a:r>
                        <a:rPr kumimoji="1" lang="en-US" altLang="ja-JP" sz="1400" dirty="0"/>
                        <a:t>2014</a:t>
                      </a:r>
                      <a:r>
                        <a:rPr kumimoji="1" lang="ja-JP" altLang="en-US" sz="1400" dirty="0"/>
                        <a:t>年</a:t>
                      </a:r>
                      <a:r>
                        <a:rPr kumimoji="1" lang="en-US" altLang="ja-JP" sz="1400" dirty="0"/>
                        <a:t>8</a:t>
                      </a:r>
                      <a:r>
                        <a:rPr kumimoji="1" lang="ja-JP" altLang="en-US" sz="1400" dirty="0"/>
                        <a:t>月</a:t>
                      </a:r>
                    </a:p>
                  </a:txBody>
                  <a:tcPr>
                    <a:solidFill>
                      <a:srgbClr val="C5DCF1"/>
                    </a:solidFill>
                  </a:tcPr>
                </a:tc>
                <a:tc>
                  <a:txBody>
                    <a:bodyPr/>
                    <a:lstStyle/>
                    <a:p>
                      <a:pPr marL="0" algn="l" defTabSz="914400" rtl="0" eaLnBrk="1" latinLnBrk="0" hangingPunct="1"/>
                      <a:r>
                        <a:rPr kumimoji="1" lang="zh-TW" altLang="en-US" sz="1400" kern="1200" dirty="0">
                          <a:solidFill>
                            <a:schemeClr val="tx1"/>
                          </a:solidFill>
                          <a:latin typeface="ＭＳ Ｐゴシック" panose="020B0600070205080204" pitchFamily="50" charset="-128"/>
                          <a:ea typeface="ＭＳ Ｐゴシック" panose="020B0600070205080204" pitchFamily="50" charset="-128"/>
                          <a:cs typeface="+mn-cs"/>
                        </a:rPr>
                        <a:t>居宅介護</a:t>
                      </a:r>
                    </a:p>
                    <a:p>
                      <a:pPr marL="0" algn="l" defTabSz="914400" rtl="0" eaLnBrk="1" latinLnBrk="0" hangingPunct="1"/>
                      <a:r>
                        <a:rPr kumimoji="1" lang="zh-TW" altLang="en-US" sz="1400" kern="1200" dirty="0">
                          <a:solidFill>
                            <a:schemeClr val="tx1"/>
                          </a:solidFill>
                          <a:latin typeface="ＭＳ Ｐゴシック" panose="020B0600070205080204" pitchFamily="50" charset="-128"/>
                          <a:ea typeface="ＭＳ Ｐゴシック" panose="020B0600070205080204" pitchFamily="50" charset="-128"/>
                          <a:cs typeface="+mn-cs"/>
                        </a:rPr>
                        <a:t>重度訪問介護</a:t>
                      </a:r>
                    </a:p>
                    <a:p>
                      <a:pPr marL="0" algn="l" defTabSz="914400" rtl="0" eaLnBrk="1" latinLnBrk="0" hangingPunct="1"/>
                      <a:r>
                        <a:rPr kumimoji="1" lang="zh-TW" altLang="en-US" sz="1400" kern="1200" dirty="0">
                          <a:solidFill>
                            <a:schemeClr val="tx1"/>
                          </a:solidFill>
                          <a:latin typeface="ＭＳ Ｐゴシック" panose="020B0600070205080204" pitchFamily="50" charset="-128"/>
                          <a:ea typeface="ＭＳ Ｐゴシック" panose="020B0600070205080204" pitchFamily="50" charset="-128"/>
                          <a:cs typeface="+mn-cs"/>
                        </a:rPr>
                        <a:t>同行援護</a:t>
                      </a:r>
                    </a:p>
                    <a:p>
                      <a:pPr marL="0" algn="l" defTabSz="914400" rtl="0" eaLnBrk="1" latinLnBrk="0" hangingPunct="1"/>
                      <a:r>
                        <a:rPr kumimoji="1" lang="zh-TW" altLang="en-US" sz="1400" kern="1200" dirty="0">
                          <a:solidFill>
                            <a:schemeClr val="tx1"/>
                          </a:solidFill>
                          <a:latin typeface="ＭＳ Ｐゴシック" panose="020B0600070205080204" pitchFamily="50" charset="-128"/>
                          <a:ea typeface="ＭＳ Ｐゴシック" panose="020B0600070205080204" pitchFamily="50" charset="-128"/>
                          <a:cs typeface="+mn-cs"/>
                        </a:rPr>
                        <a:t>行動援護</a:t>
                      </a:r>
                    </a:p>
                    <a:p>
                      <a:pPr marL="0" algn="l" defTabSz="914400" rtl="0" eaLnBrk="1" latinLnBrk="0" hangingPunct="1"/>
                      <a:r>
                        <a:rPr kumimoji="1" lang="zh-TW" altLang="en-US" sz="1400" kern="1200" dirty="0">
                          <a:solidFill>
                            <a:schemeClr val="tx1"/>
                          </a:solidFill>
                          <a:latin typeface="ＭＳ Ｐゴシック" panose="020B0600070205080204" pitchFamily="50" charset="-128"/>
                          <a:ea typeface="ＭＳ Ｐゴシック" panose="020B0600070205080204" pitchFamily="50" charset="-128"/>
                          <a:cs typeface="+mn-cs"/>
                        </a:rPr>
                        <a:t>移動支援</a:t>
                      </a:r>
                      <a:endParaRPr kumimoji="1" lang="ja-JP" altLang="en-US" sz="1400" kern="1200" dirty="0">
                        <a:solidFill>
                          <a:schemeClr val="tx1"/>
                        </a:solidFill>
                        <a:latin typeface="ＭＳ Ｐゴシック" panose="020B0600070205080204" pitchFamily="50" charset="-128"/>
                        <a:ea typeface="ＭＳ Ｐゴシック" panose="020B0600070205080204" pitchFamily="50" charset="-128"/>
                        <a:cs typeface="+mn-cs"/>
                      </a:endParaRPr>
                    </a:p>
                  </a:txBody>
                  <a:tcPr>
                    <a:solidFill>
                      <a:srgbClr val="C5DCF1"/>
                    </a:solidFill>
                  </a:tcPr>
                </a:tc>
                <a:tc>
                  <a:txBody>
                    <a:bodyPr/>
                    <a:lstStyle/>
                    <a:p>
                      <a:r>
                        <a:rPr kumimoji="1" lang="ja-JP" altLang="en-US" sz="1400" dirty="0"/>
                        <a:t>・特定の利用者に関し、サービス提供の記録をその都度作成せず、また、その記録について確認を受けていなかった。</a:t>
                      </a:r>
                    </a:p>
                    <a:p>
                      <a:r>
                        <a:rPr kumimoji="1" lang="ja-JP" altLang="en-US" sz="1400" dirty="0"/>
                        <a:t>・特定の利用者へのサービス提供に関し、実際と異なるサービス提供の記録を作成し、報酬請求を行い、これを受領した。</a:t>
                      </a:r>
                    </a:p>
                  </a:txBody>
                  <a:tcPr>
                    <a:solidFill>
                      <a:srgbClr val="C5DCF1"/>
                    </a:solidFill>
                  </a:tcPr>
                </a:tc>
                <a:tc>
                  <a:txBody>
                    <a:bodyPr/>
                    <a:lstStyle/>
                    <a:p>
                      <a:r>
                        <a:rPr kumimoji="1" lang="ja-JP" altLang="en-US" sz="1400" dirty="0"/>
                        <a:t>指定・登録の一部</a:t>
                      </a:r>
                    </a:p>
                    <a:p>
                      <a:r>
                        <a:rPr kumimoji="1" lang="ja-JP" altLang="en-US" sz="1400" dirty="0"/>
                        <a:t>効力停止（新規利</a:t>
                      </a:r>
                    </a:p>
                    <a:p>
                      <a:r>
                        <a:rPr kumimoji="1" lang="ja-JP" altLang="en-US" sz="1400" dirty="0"/>
                        <a:t>用者受入停止３</a:t>
                      </a:r>
                    </a:p>
                    <a:p>
                      <a:r>
                        <a:rPr kumimoji="1" lang="ja-JP" altLang="en-US" sz="1400" dirty="0"/>
                        <a:t>か月）</a:t>
                      </a:r>
                    </a:p>
                  </a:txBody>
                  <a:tcPr>
                    <a:solidFill>
                      <a:srgbClr val="C5DCF1"/>
                    </a:solidFill>
                  </a:tcPr>
                </a:tc>
                <a:extLst>
                  <a:ext uri="{0D108BD9-81ED-4DB2-BD59-A6C34878D82A}">
                    <a16:rowId xmlns:a16="http://schemas.microsoft.com/office/drawing/2014/main" val="1500500214"/>
                  </a:ext>
                </a:extLst>
              </a:tr>
              <a:tr h="640080">
                <a:tc>
                  <a:txBody>
                    <a:bodyPr/>
                    <a:lstStyle/>
                    <a:p>
                      <a:r>
                        <a:rPr kumimoji="1" lang="en-US" altLang="ja-JP" sz="1400" dirty="0"/>
                        <a:t>2015</a:t>
                      </a:r>
                      <a:r>
                        <a:rPr kumimoji="1" lang="ja-JP" altLang="en-US" sz="1400" dirty="0"/>
                        <a:t>年</a:t>
                      </a:r>
                      <a:r>
                        <a:rPr kumimoji="1" lang="en-US" altLang="ja-JP" sz="1400" dirty="0"/>
                        <a:t>7</a:t>
                      </a:r>
                      <a:r>
                        <a:rPr kumimoji="1" lang="ja-JP" altLang="en-US" sz="1400" dirty="0"/>
                        <a:t>月</a:t>
                      </a:r>
                    </a:p>
                  </a:txBody>
                  <a:tcPr/>
                </a:tc>
                <a:tc>
                  <a:txBody>
                    <a:bodyPr/>
                    <a:lstStyle/>
                    <a:p>
                      <a:r>
                        <a:rPr kumimoji="1" lang="ja-JP" altLang="en-US" sz="1400" dirty="0"/>
                        <a:t>地域活動支援</a:t>
                      </a:r>
                    </a:p>
                  </a:txBody>
                  <a:tcPr/>
                </a:tc>
                <a:tc>
                  <a:txBody>
                    <a:bodyPr/>
                    <a:lstStyle/>
                    <a:p>
                      <a:r>
                        <a:rPr kumimoji="1" lang="ja-JP" altLang="en-US" sz="1400" dirty="0"/>
                        <a:t>利用者にサービスを提供していない日を、あたかも提供した</a:t>
                      </a:r>
                    </a:p>
                    <a:p>
                      <a:r>
                        <a:rPr kumimoji="1" lang="ja-JP" altLang="en-US" sz="1400" dirty="0"/>
                        <a:t>日であるかのように装って報酬を請求し、これを受領した。</a:t>
                      </a:r>
                    </a:p>
                  </a:txBody>
                  <a:tcPr/>
                </a:tc>
                <a:tc>
                  <a:txBody>
                    <a:bodyPr/>
                    <a:lstStyle/>
                    <a:p>
                      <a:r>
                        <a:rPr kumimoji="1" lang="ja-JP" altLang="en-US" sz="1400" dirty="0"/>
                        <a:t>登録取消</a:t>
                      </a:r>
                    </a:p>
                  </a:txBody>
                  <a:tcPr/>
                </a:tc>
                <a:extLst>
                  <a:ext uri="{0D108BD9-81ED-4DB2-BD59-A6C34878D82A}">
                    <a16:rowId xmlns:a16="http://schemas.microsoft.com/office/drawing/2014/main" val="2518479794"/>
                  </a:ext>
                </a:extLst>
              </a:tr>
            </a:tbl>
          </a:graphicData>
        </a:graphic>
      </p:graphicFrame>
      <p:sp>
        <p:nvSpPr>
          <p:cNvPr id="8" name="正方形/長方形 7"/>
          <p:cNvSpPr/>
          <p:nvPr/>
        </p:nvSpPr>
        <p:spPr>
          <a:xfrm>
            <a:off x="211872" y="95005"/>
            <a:ext cx="68468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指定障害福祉サービス事業所等の不正に対する処分　法律第</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50</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条</a:t>
            </a:r>
          </a:p>
        </p:txBody>
      </p:sp>
      <p:sp>
        <p:nvSpPr>
          <p:cNvPr id="9" name="正方形/長方形 8"/>
          <p:cNvSpPr/>
          <p:nvPr/>
        </p:nvSpPr>
        <p:spPr>
          <a:xfrm>
            <a:off x="6110797" y="417510"/>
            <a:ext cx="303320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NO1</a:t>
            </a:r>
            <a:r>
              <a:rPr kumimoji="1" lang="zh-TW" altLang="en-US" sz="1400" b="0" i="0" u="none" strike="noStrike" kern="1200" cap="none" spc="0" normalizeH="0" baseline="0" noProof="0" dirty="0">
                <a:ln>
                  <a:noFill/>
                </a:ln>
                <a:solidFill>
                  <a:prstClr val="black"/>
                </a:solidFill>
                <a:effectLst/>
                <a:uLnTx/>
                <a:uFillTx/>
                <a:latin typeface="Calibri" panose="020F0502020204030204"/>
                <a:cs typeface="+mn-cs"/>
              </a:rPr>
              <a:t>（</a:t>
            </a:r>
            <a:r>
              <a:rPr kumimoji="1" lang="en-US" altLang="zh-TW" sz="1400" b="0" i="0" u="none" strike="noStrike" kern="1200" cap="none" spc="0" normalizeH="0" baseline="0" noProof="0" dirty="0">
                <a:ln>
                  <a:noFill/>
                </a:ln>
                <a:solidFill>
                  <a:prstClr val="black"/>
                </a:solidFill>
                <a:effectLst/>
                <a:uLnTx/>
                <a:uFillTx/>
                <a:latin typeface="Calibri" panose="020F0502020204030204"/>
                <a:cs typeface="+mn-cs"/>
              </a:rPr>
              <a:t>2018</a:t>
            </a:r>
            <a:r>
              <a:rPr kumimoji="1" lang="zh-TW" altLang="en-US" sz="1400" b="0" i="0" u="none" strike="noStrike" kern="1200" cap="none" spc="0" normalizeH="0" baseline="0" noProof="0" dirty="0">
                <a:ln>
                  <a:noFill/>
                </a:ln>
                <a:solidFill>
                  <a:prstClr val="black"/>
                </a:solidFill>
                <a:effectLst/>
                <a:uLnTx/>
                <a:uFillTx/>
                <a:latin typeface="Calibri" panose="020F0502020204030204"/>
                <a:cs typeface="+mn-cs"/>
              </a:rPr>
              <a:t>年</a:t>
            </a:r>
            <a:r>
              <a:rPr kumimoji="1" lang="en-US" altLang="zh-TW" sz="1400" b="0" i="0" u="none" strike="noStrike" kern="1200" cap="none" spc="0" normalizeH="0" baseline="0" noProof="0" dirty="0">
                <a:ln>
                  <a:noFill/>
                </a:ln>
                <a:solidFill>
                  <a:prstClr val="black"/>
                </a:solidFill>
                <a:effectLst/>
                <a:uLnTx/>
                <a:uFillTx/>
                <a:latin typeface="Calibri" panose="020F0502020204030204"/>
                <a:cs typeface="+mn-cs"/>
              </a:rPr>
              <a:t>4</a:t>
            </a:r>
            <a:r>
              <a:rPr kumimoji="1" lang="zh-TW" altLang="en-US" sz="1400" b="0" i="0" u="none" strike="noStrike" kern="1200" cap="none" spc="0" normalizeH="0" baseline="0" noProof="0" dirty="0">
                <a:ln>
                  <a:noFill/>
                </a:ln>
                <a:solidFill>
                  <a:prstClr val="black"/>
                </a:solidFill>
                <a:effectLst/>
                <a:uLnTx/>
                <a:uFillTx/>
                <a:latin typeface="Calibri" panose="020F0502020204030204"/>
                <a:cs typeface="+mn-cs"/>
              </a:rPr>
              <a:t>月</a:t>
            </a:r>
            <a:r>
              <a:rPr kumimoji="1" lang="en-US" altLang="zh-TW" sz="1400" b="0" i="0" u="none" strike="noStrike" kern="1200" cap="none" spc="0" normalizeH="0" baseline="0" noProof="0" dirty="0">
                <a:ln>
                  <a:noFill/>
                </a:ln>
                <a:solidFill>
                  <a:prstClr val="black"/>
                </a:solidFill>
                <a:effectLst/>
                <a:uLnTx/>
                <a:uFillTx/>
                <a:latin typeface="Calibri" panose="020F0502020204030204"/>
                <a:cs typeface="+mn-cs"/>
              </a:rPr>
              <a:t>1</a:t>
            </a:r>
            <a:r>
              <a:rPr kumimoji="1" lang="zh-TW" altLang="en-US" sz="1400" b="0" i="0" u="none" strike="noStrike" kern="1200" cap="none" spc="0" normalizeH="0" baseline="0" noProof="0" dirty="0">
                <a:ln>
                  <a:noFill/>
                </a:ln>
                <a:solidFill>
                  <a:prstClr val="black"/>
                </a:solidFill>
                <a:effectLst/>
                <a:uLnTx/>
                <a:uFillTx/>
                <a:latin typeface="Calibri" panose="020F0502020204030204"/>
                <a:cs typeface="+mn-cs"/>
              </a:rPr>
              <a:t>日現在）</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名古屋市</a:t>
            </a:r>
          </a:p>
        </p:txBody>
      </p:sp>
      <p:sp>
        <p:nvSpPr>
          <p:cNvPr id="10" name="四角形: 角を丸くする 4"/>
          <p:cNvSpPr/>
          <p:nvPr/>
        </p:nvSpPr>
        <p:spPr>
          <a:xfrm>
            <a:off x="7619577" y="60833"/>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参考３</a:t>
            </a:r>
          </a:p>
        </p:txBody>
      </p:sp>
      <p:sp>
        <p:nvSpPr>
          <p:cNvPr id="5" name="スライド番号プレースホルダー 4"/>
          <p:cNvSpPr>
            <a:spLocks noGrp="1"/>
          </p:cNvSpPr>
          <p:nvPr>
            <p:ph type="sldNum" sz="quarter" idx="12"/>
          </p:nvPr>
        </p:nvSpPr>
        <p:spPr/>
        <p:txBody>
          <a:bodyPr/>
          <a:lstStyle/>
          <a:p>
            <a:fld id="{E1C0CD78-4E44-4F1F-ADFE-EB6B278C584E}" type="slidenum">
              <a:rPr kumimoji="1" lang="ja-JP" altLang="en-US" smtClean="0"/>
              <a:t>120</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80664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985770605"/>
              </p:ext>
            </p:extLst>
          </p:nvPr>
        </p:nvGraphicFramePr>
        <p:xfrm>
          <a:off x="301082" y="624471"/>
          <a:ext cx="8571614" cy="5637311"/>
        </p:xfrm>
        <a:graphic>
          <a:graphicData uri="http://schemas.openxmlformats.org/drawingml/2006/table">
            <a:tbl>
              <a:tblPr firstRow="1" bandRow="1">
                <a:tableStyleId>{BC89EF96-8CEA-46FF-86C4-4CE0E7609802}</a:tableStyleId>
              </a:tblPr>
              <a:tblGrid>
                <a:gridCol w="1032724">
                  <a:extLst>
                    <a:ext uri="{9D8B030D-6E8A-4147-A177-3AD203B41FA5}">
                      <a16:colId xmlns:a16="http://schemas.microsoft.com/office/drawing/2014/main" val="442204869"/>
                    </a:ext>
                  </a:extLst>
                </a:gridCol>
                <a:gridCol w="1263103">
                  <a:extLst>
                    <a:ext uri="{9D8B030D-6E8A-4147-A177-3AD203B41FA5}">
                      <a16:colId xmlns:a16="http://schemas.microsoft.com/office/drawing/2014/main" val="114181830"/>
                    </a:ext>
                  </a:extLst>
                </a:gridCol>
                <a:gridCol w="4745993">
                  <a:extLst>
                    <a:ext uri="{9D8B030D-6E8A-4147-A177-3AD203B41FA5}">
                      <a16:colId xmlns:a16="http://schemas.microsoft.com/office/drawing/2014/main" val="2002621598"/>
                    </a:ext>
                  </a:extLst>
                </a:gridCol>
                <a:gridCol w="1529794">
                  <a:extLst>
                    <a:ext uri="{9D8B030D-6E8A-4147-A177-3AD203B41FA5}">
                      <a16:colId xmlns:a16="http://schemas.microsoft.com/office/drawing/2014/main" val="8108811"/>
                    </a:ext>
                  </a:extLst>
                </a:gridCol>
              </a:tblGrid>
              <a:tr h="304800">
                <a:tc>
                  <a:txBody>
                    <a:bodyPr/>
                    <a:lstStyle/>
                    <a:p>
                      <a:pPr algn="ctr"/>
                      <a:r>
                        <a:rPr kumimoji="1" lang="ja-JP" altLang="en-US" sz="1400" b="0" dirty="0"/>
                        <a:t>処分年月</a:t>
                      </a:r>
                    </a:p>
                  </a:txBody>
                  <a:tcPr/>
                </a:tc>
                <a:tc>
                  <a:txBody>
                    <a:bodyPr/>
                    <a:lstStyle/>
                    <a:p>
                      <a:pPr algn="ctr"/>
                      <a:r>
                        <a:rPr kumimoji="1" lang="ja-JP" altLang="en-US" sz="1400" b="0" dirty="0"/>
                        <a:t>サービス種類</a:t>
                      </a:r>
                    </a:p>
                  </a:txBody>
                  <a:tcPr/>
                </a:tc>
                <a:tc>
                  <a:txBody>
                    <a:bodyPr/>
                    <a:lstStyle/>
                    <a:p>
                      <a:pPr algn="ctr"/>
                      <a:r>
                        <a:rPr kumimoji="1" lang="ja-JP" altLang="en-US" sz="1400" b="0" dirty="0"/>
                        <a:t>処分の原因となる事実</a:t>
                      </a:r>
                    </a:p>
                  </a:txBody>
                  <a:tcPr/>
                </a:tc>
                <a:tc>
                  <a:txBody>
                    <a:bodyPr/>
                    <a:lstStyle/>
                    <a:p>
                      <a:pPr algn="ctr"/>
                      <a:r>
                        <a:rPr lang="ja-JP" altLang="en-US" sz="1400" b="0" i="0" u="none" strike="noStrike" baseline="0" dirty="0">
                          <a:latin typeface="Generic0-Regular"/>
                        </a:rPr>
                        <a:t>処分内容</a:t>
                      </a:r>
                      <a:endParaRPr kumimoji="1" lang="ja-JP" altLang="en-US" sz="1400" dirty="0"/>
                    </a:p>
                  </a:txBody>
                  <a:tcPr/>
                </a:tc>
                <a:extLst>
                  <a:ext uri="{0D108BD9-81ED-4DB2-BD59-A6C34878D82A}">
                    <a16:rowId xmlns:a16="http://schemas.microsoft.com/office/drawing/2014/main" val="1820819394"/>
                  </a:ext>
                </a:extLst>
              </a:tr>
              <a:tr h="972384">
                <a:tc>
                  <a:txBody>
                    <a:bodyPr/>
                    <a:lstStyle/>
                    <a:p>
                      <a:r>
                        <a:rPr kumimoji="1" lang="en-US" altLang="ja-JP" sz="1400" dirty="0"/>
                        <a:t>2015</a:t>
                      </a:r>
                      <a:r>
                        <a:rPr kumimoji="1" lang="ja-JP" altLang="en-US" sz="1400" dirty="0"/>
                        <a:t>年</a:t>
                      </a:r>
                      <a:r>
                        <a:rPr kumimoji="1" lang="en-US" altLang="ja-JP" sz="1400" dirty="0"/>
                        <a:t>8</a:t>
                      </a:r>
                      <a:r>
                        <a:rPr kumimoji="1" lang="ja-JP" altLang="en-US" sz="1400" dirty="0"/>
                        <a:t>月</a:t>
                      </a:r>
                    </a:p>
                  </a:txBody>
                  <a:tcPr>
                    <a:solidFill>
                      <a:srgbClr val="C5DCF1"/>
                    </a:solidFill>
                  </a:tcPr>
                </a:tc>
                <a:tc>
                  <a:txBody>
                    <a:bodyPr/>
                    <a:lstStyle/>
                    <a:p>
                      <a:r>
                        <a:rPr kumimoji="1" lang="zh-TW" altLang="en-US" sz="1400" dirty="0">
                          <a:latin typeface="ＭＳ Ｐゴシック" panose="020B0600070205080204" pitchFamily="50" charset="-128"/>
                          <a:ea typeface="ＭＳ Ｐゴシック" panose="020B0600070205080204" pitchFamily="50" charset="-128"/>
                        </a:rPr>
                        <a:t>居宅介護</a:t>
                      </a:r>
                    </a:p>
                    <a:p>
                      <a:r>
                        <a:rPr kumimoji="1" lang="zh-TW" altLang="en-US" sz="1400" dirty="0">
                          <a:latin typeface="ＭＳ Ｐゴシック" panose="020B0600070205080204" pitchFamily="50" charset="-128"/>
                          <a:ea typeface="ＭＳ Ｐゴシック" panose="020B0600070205080204" pitchFamily="50" charset="-128"/>
                        </a:rPr>
                        <a:t>重度訪問介護</a:t>
                      </a:r>
                    </a:p>
                    <a:p>
                      <a:r>
                        <a:rPr kumimoji="1" lang="zh-TW" altLang="en-US" sz="1400" dirty="0">
                          <a:latin typeface="ＭＳ Ｐゴシック" panose="020B0600070205080204" pitchFamily="50" charset="-128"/>
                          <a:ea typeface="ＭＳ Ｐゴシック" panose="020B0600070205080204" pitchFamily="50" charset="-128"/>
                        </a:rPr>
                        <a:t>同行援護</a:t>
                      </a:r>
                      <a:endParaRPr kumimoji="1" lang="ja-JP" altLang="en-US" sz="1400" dirty="0">
                        <a:latin typeface="ＭＳ Ｐゴシック" panose="020B0600070205080204" pitchFamily="50" charset="-128"/>
                        <a:ea typeface="ＭＳ Ｐゴシック" panose="020B0600070205080204" pitchFamily="50" charset="-128"/>
                      </a:endParaRPr>
                    </a:p>
                  </a:txBody>
                  <a:tcPr>
                    <a:solidFill>
                      <a:srgbClr val="C5DCF1"/>
                    </a:solidFill>
                  </a:tcPr>
                </a:tc>
                <a:tc>
                  <a:txBody>
                    <a:bodyPr/>
                    <a:lstStyle/>
                    <a:p>
                      <a:r>
                        <a:rPr kumimoji="1" lang="ja-JP" altLang="en-US" sz="1400" dirty="0"/>
                        <a:t>居宅介護サービスを受けていたとする虚偽の提供記録を作</a:t>
                      </a:r>
                    </a:p>
                    <a:p>
                      <a:r>
                        <a:rPr kumimoji="1" lang="ja-JP" altLang="en-US" sz="1400" dirty="0"/>
                        <a:t>成し、報酬請求を行ったが、実際には、居宅介護サービスを</a:t>
                      </a:r>
                    </a:p>
                    <a:p>
                      <a:r>
                        <a:rPr kumimoji="1" lang="ja-JP" altLang="en-US" sz="1400" dirty="0"/>
                        <a:t>利用した事実はなかった。（介護保険同時処分）</a:t>
                      </a:r>
                    </a:p>
                  </a:txBody>
                  <a:tcPr>
                    <a:solidFill>
                      <a:srgbClr val="C5DCF1"/>
                    </a:solidFill>
                  </a:tcPr>
                </a:tc>
                <a:tc>
                  <a:txBody>
                    <a:bodyPr/>
                    <a:lstStyle/>
                    <a:p>
                      <a:r>
                        <a:rPr kumimoji="1" lang="ja-JP" altLang="en-US" sz="1400" dirty="0"/>
                        <a:t>指定の全部効力</a:t>
                      </a:r>
                    </a:p>
                    <a:p>
                      <a:r>
                        <a:rPr kumimoji="1" lang="ja-JP" altLang="en-US" sz="1400" dirty="0"/>
                        <a:t>停止（１２か月）</a:t>
                      </a:r>
                    </a:p>
                  </a:txBody>
                  <a:tcPr>
                    <a:solidFill>
                      <a:srgbClr val="C5DCF1"/>
                    </a:solidFill>
                  </a:tcPr>
                </a:tc>
                <a:extLst>
                  <a:ext uri="{0D108BD9-81ED-4DB2-BD59-A6C34878D82A}">
                    <a16:rowId xmlns:a16="http://schemas.microsoft.com/office/drawing/2014/main" val="2463001971"/>
                  </a:ext>
                </a:extLst>
              </a:tr>
              <a:tr h="747132">
                <a:tc>
                  <a:txBody>
                    <a:bodyPr/>
                    <a:lstStyle/>
                    <a:p>
                      <a:r>
                        <a:rPr kumimoji="1" lang="en-US" altLang="ja-JP" sz="1400" dirty="0"/>
                        <a:t>2015</a:t>
                      </a:r>
                      <a:r>
                        <a:rPr kumimoji="1" lang="ja-JP" altLang="en-US" sz="1400" dirty="0"/>
                        <a:t>年</a:t>
                      </a:r>
                      <a:r>
                        <a:rPr kumimoji="1" lang="en-US" altLang="ja-JP" sz="1400" dirty="0"/>
                        <a:t>9</a:t>
                      </a:r>
                      <a:r>
                        <a:rPr kumimoji="1" lang="ja-JP" altLang="en-US" sz="1400" dirty="0"/>
                        <a:t>月</a:t>
                      </a:r>
                    </a:p>
                  </a:txBody>
                  <a:tcPr/>
                </a:tc>
                <a:tc>
                  <a:txBody>
                    <a:bodyPr/>
                    <a:lstStyle/>
                    <a:p>
                      <a:r>
                        <a:rPr kumimoji="1" lang="zh-TW" altLang="en-US" sz="1400" dirty="0">
                          <a:latin typeface="ＭＳ Ｐゴシック" panose="020B0600070205080204" pitchFamily="50" charset="-128"/>
                          <a:ea typeface="ＭＳ Ｐゴシック" panose="020B0600070205080204" pitchFamily="50" charset="-128"/>
                        </a:rPr>
                        <a:t>居宅介護</a:t>
                      </a:r>
                    </a:p>
                    <a:p>
                      <a:r>
                        <a:rPr kumimoji="1" lang="zh-TW" altLang="en-US" sz="1400" dirty="0">
                          <a:latin typeface="ＭＳ Ｐゴシック" panose="020B0600070205080204" pitchFamily="50" charset="-128"/>
                          <a:ea typeface="ＭＳ Ｐゴシック" panose="020B0600070205080204" pitchFamily="50" charset="-128"/>
                        </a:rPr>
                        <a:t>重度訪問介護</a:t>
                      </a:r>
                      <a:endParaRPr kumimoji="1" lang="ja-JP" altLang="en-US" sz="1400" dirty="0">
                        <a:latin typeface="ＭＳ Ｐゴシック" panose="020B0600070205080204" pitchFamily="50" charset="-128"/>
                        <a:ea typeface="ＭＳ Ｐゴシック" panose="020B0600070205080204" pitchFamily="50" charset="-128"/>
                      </a:endParaRPr>
                    </a:p>
                  </a:txBody>
                  <a:tcPr/>
                </a:tc>
                <a:tc>
                  <a:txBody>
                    <a:bodyPr/>
                    <a:lstStyle/>
                    <a:p>
                      <a:r>
                        <a:rPr kumimoji="1" lang="ja-JP" altLang="en-US" sz="1400" dirty="0"/>
                        <a:t>必要な資格を有しないまま従業者が居宅介護及び重度訪問介護のサービスを提供したにもかかわらず、当該サービスについて給付費の請求を行った。</a:t>
                      </a:r>
                    </a:p>
                  </a:txBody>
                  <a:tcPr/>
                </a:tc>
                <a:tc>
                  <a:txBody>
                    <a:bodyPr/>
                    <a:lstStyle/>
                    <a:p>
                      <a:r>
                        <a:rPr kumimoji="1" lang="ja-JP" altLang="en-US" sz="1400" dirty="0"/>
                        <a:t>指定取消</a:t>
                      </a:r>
                    </a:p>
                  </a:txBody>
                  <a:tcPr/>
                </a:tc>
                <a:extLst>
                  <a:ext uri="{0D108BD9-81ED-4DB2-BD59-A6C34878D82A}">
                    <a16:rowId xmlns:a16="http://schemas.microsoft.com/office/drawing/2014/main" val="2765434497"/>
                  </a:ext>
                </a:extLst>
              </a:tr>
              <a:tr h="769434">
                <a:tc>
                  <a:txBody>
                    <a:bodyPr/>
                    <a:lstStyle/>
                    <a:p>
                      <a:r>
                        <a:rPr kumimoji="1" lang="en-US" altLang="ja-JP" sz="1400" dirty="0"/>
                        <a:t>2015</a:t>
                      </a:r>
                      <a:r>
                        <a:rPr kumimoji="1" lang="ja-JP" altLang="en-US" sz="1400" dirty="0"/>
                        <a:t>年</a:t>
                      </a:r>
                      <a:r>
                        <a:rPr kumimoji="1" lang="en-US" altLang="ja-JP" sz="1400" dirty="0"/>
                        <a:t>9</a:t>
                      </a:r>
                      <a:r>
                        <a:rPr kumimoji="1" lang="ja-JP" altLang="en-US" sz="1400" dirty="0"/>
                        <a:t>月</a:t>
                      </a:r>
                    </a:p>
                  </a:txBody>
                  <a:tcPr>
                    <a:solidFill>
                      <a:srgbClr val="C5DCF1"/>
                    </a:solidFill>
                  </a:tcPr>
                </a:tc>
                <a:tc>
                  <a:txBody>
                    <a:bodyPr/>
                    <a:lstStyle/>
                    <a:p>
                      <a:r>
                        <a:rPr kumimoji="1" lang="zh-TW" altLang="en-US" sz="1400" dirty="0">
                          <a:latin typeface="ＭＳ Ｐゴシック" panose="020B0600070205080204" pitchFamily="50" charset="-128"/>
                          <a:ea typeface="ＭＳ Ｐゴシック" panose="020B0600070205080204" pitchFamily="50" charset="-128"/>
                        </a:rPr>
                        <a:t>居宅介護</a:t>
                      </a:r>
                    </a:p>
                    <a:p>
                      <a:r>
                        <a:rPr kumimoji="1" lang="zh-TW" altLang="en-US" sz="1400" dirty="0">
                          <a:latin typeface="ＭＳ Ｐゴシック" panose="020B0600070205080204" pitchFamily="50" charset="-128"/>
                          <a:ea typeface="ＭＳ Ｐゴシック" panose="020B0600070205080204" pitchFamily="50" charset="-128"/>
                        </a:rPr>
                        <a:t>重度訪問介護</a:t>
                      </a:r>
                      <a:endParaRPr kumimoji="1" lang="ja-JP" altLang="en-US" sz="1400" dirty="0">
                        <a:latin typeface="ＭＳ Ｐゴシック" panose="020B0600070205080204" pitchFamily="50" charset="-128"/>
                        <a:ea typeface="ＭＳ Ｐゴシック" panose="020B0600070205080204" pitchFamily="50" charset="-128"/>
                      </a:endParaRPr>
                    </a:p>
                  </a:txBody>
                  <a:tcPr>
                    <a:solidFill>
                      <a:srgbClr val="C5DCF1"/>
                    </a:solidFill>
                  </a:tcPr>
                </a:tc>
                <a:tc>
                  <a:txBody>
                    <a:bodyPr/>
                    <a:lstStyle/>
                    <a:p>
                      <a:r>
                        <a:rPr kumimoji="1" lang="ja-JP" altLang="en-US" sz="1400" dirty="0"/>
                        <a:t>一部の従業者が特定の利用者における虚偽の提供記録を作成し、報酬請求を行った。</a:t>
                      </a:r>
                    </a:p>
                  </a:txBody>
                  <a:tcPr>
                    <a:solidFill>
                      <a:srgbClr val="C5DCF1"/>
                    </a:solidFill>
                  </a:tcPr>
                </a:tc>
                <a:tc>
                  <a:txBody>
                    <a:bodyPr/>
                    <a:lstStyle/>
                    <a:p>
                      <a:r>
                        <a:rPr kumimoji="1" lang="ja-JP" altLang="en-US" sz="1400" dirty="0"/>
                        <a:t>指定の一部効力</a:t>
                      </a:r>
                    </a:p>
                    <a:p>
                      <a:r>
                        <a:rPr kumimoji="1" lang="ja-JP" altLang="en-US" sz="1400" dirty="0"/>
                        <a:t>停止（新規利用者</a:t>
                      </a:r>
                    </a:p>
                    <a:p>
                      <a:r>
                        <a:rPr kumimoji="1" lang="ja-JP" altLang="en-US" sz="1400" dirty="0"/>
                        <a:t>受入停止３か月）</a:t>
                      </a:r>
                    </a:p>
                  </a:txBody>
                  <a:tcPr>
                    <a:solidFill>
                      <a:srgbClr val="C5DCF1"/>
                    </a:solidFill>
                  </a:tcPr>
                </a:tc>
                <a:extLst>
                  <a:ext uri="{0D108BD9-81ED-4DB2-BD59-A6C34878D82A}">
                    <a16:rowId xmlns:a16="http://schemas.microsoft.com/office/drawing/2014/main" val="1500500214"/>
                  </a:ext>
                </a:extLst>
              </a:tr>
              <a:tr h="731520">
                <a:tc>
                  <a:txBody>
                    <a:bodyPr/>
                    <a:lstStyle/>
                    <a:p>
                      <a:r>
                        <a:rPr kumimoji="1" lang="en-US" altLang="ja-JP" sz="1400" dirty="0"/>
                        <a:t>2016</a:t>
                      </a:r>
                      <a:r>
                        <a:rPr kumimoji="1" lang="ja-JP" altLang="en-US" sz="1400" dirty="0"/>
                        <a:t>年</a:t>
                      </a:r>
                      <a:r>
                        <a:rPr kumimoji="1" lang="en-US" altLang="ja-JP" sz="1400" dirty="0"/>
                        <a:t>11</a:t>
                      </a:r>
                      <a:r>
                        <a:rPr kumimoji="1" lang="ja-JP" altLang="en-US" sz="1400" dirty="0"/>
                        <a:t>月</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就労継続支援Ｂ型</a:t>
                      </a:r>
                    </a:p>
                  </a:txBody>
                  <a:tcPr/>
                </a:tc>
                <a:tc>
                  <a:txBody>
                    <a:bodyPr/>
                    <a:lstStyle/>
                    <a:p>
                      <a:r>
                        <a:rPr kumimoji="1" lang="ja-JP" altLang="en-US" sz="1400" dirty="0"/>
                        <a:t>サービス管理責任者及び常勤配置の直接支援職員が他の事業所の従業者と兼務できないことを知りながら兼務を行い、常勤専従要件を満たさないままサービス提供を行った。</a:t>
                      </a:r>
                    </a:p>
                  </a:txBody>
                  <a:tcPr/>
                </a:tc>
                <a:tc>
                  <a:txBody>
                    <a:bodyPr/>
                    <a:lstStyle/>
                    <a:p>
                      <a:r>
                        <a:rPr kumimoji="1" lang="ja-JP" altLang="en-US" sz="1400" dirty="0"/>
                        <a:t>指定の一部効力</a:t>
                      </a:r>
                    </a:p>
                    <a:p>
                      <a:r>
                        <a:rPr kumimoji="1" lang="ja-JP" altLang="en-US" sz="1400" dirty="0"/>
                        <a:t>停止（新規利用者</a:t>
                      </a:r>
                    </a:p>
                    <a:p>
                      <a:r>
                        <a:rPr kumimoji="1" lang="ja-JP" altLang="en-US" sz="1400" dirty="0"/>
                        <a:t>受入停止３か月）</a:t>
                      </a:r>
                    </a:p>
                  </a:txBody>
                  <a:tcPr/>
                </a:tc>
                <a:extLst>
                  <a:ext uri="{0D108BD9-81ED-4DB2-BD59-A6C34878D82A}">
                    <a16:rowId xmlns:a16="http://schemas.microsoft.com/office/drawing/2014/main" val="2518479794"/>
                  </a:ext>
                </a:extLst>
              </a:tr>
              <a:tr h="1158240">
                <a:tc>
                  <a:txBody>
                    <a:bodyPr/>
                    <a:lstStyle/>
                    <a:p>
                      <a:r>
                        <a:rPr kumimoji="1" lang="en-US" altLang="ja-JP" sz="1400" dirty="0"/>
                        <a:t>2017</a:t>
                      </a:r>
                      <a:r>
                        <a:rPr kumimoji="1" lang="ja-JP" altLang="en-US" sz="1400" dirty="0"/>
                        <a:t>年</a:t>
                      </a:r>
                      <a:r>
                        <a:rPr kumimoji="1" lang="en-US" altLang="ja-JP" sz="1400" dirty="0"/>
                        <a:t>3</a:t>
                      </a:r>
                      <a:r>
                        <a:rPr kumimoji="1" lang="ja-JP" altLang="en-US" sz="1400" dirty="0"/>
                        <a:t>月</a:t>
                      </a:r>
                    </a:p>
                  </a:txBody>
                  <a:tcPr>
                    <a:solidFill>
                      <a:srgbClr val="C5DCF1"/>
                    </a:solidFill>
                  </a:tcPr>
                </a:tc>
                <a:tc>
                  <a:txBody>
                    <a:bodyPr/>
                    <a:lstStyle/>
                    <a:p>
                      <a:r>
                        <a:rPr kumimoji="1" lang="zh-TW" altLang="en-US" sz="1400" dirty="0">
                          <a:latin typeface="ＭＳ Ｐゴシック" panose="020B0600070205080204" pitchFamily="50" charset="-128"/>
                          <a:ea typeface="ＭＳ Ｐゴシック" panose="020B0600070205080204" pitchFamily="50" charset="-128"/>
                        </a:rPr>
                        <a:t>居宅介護</a:t>
                      </a:r>
                    </a:p>
                    <a:p>
                      <a:r>
                        <a:rPr kumimoji="1" lang="zh-TW" altLang="en-US" sz="1400" dirty="0">
                          <a:latin typeface="ＭＳ Ｐゴシック" panose="020B0600070205080204" pitchFamily="50" charset="-128"/>
                          <a:ea typeface="ＭＳ Ｐゴシック" panose="020B0600070205080204" pitchFamily="50" charset="-128"/>
                        </a:rPr>
                        <a:t>重度訪問介護</a:t>
                      </a:r>
                    </a:p>
                    <a:p>
                      <a:r>
                        <a:rPr kumimoji="1" lang="zh-TW" altLang="en-US" sz="1400" dirty="0">
                          <a:latin typeface="ＭＳ Ｐゴシック" panose="020B0600070205080204" pitchFamily="50" charset="-128"/>
                          <a:ea typeface="ＭＳ Ｐゴシック" panose="020B0600070205080204" pitchFamily="50" charset="-128"/>
                        </a:rPr>
                        <a:t>同行援護</a:t>
                      </a:r>
                    </a:p>
                    <a:p>
                      <a:r>
                        <a:rPr kumimoji="1" lang="zh-TW" altLang="en-US" sz="1400" dirty="0">
                          <a:latin typeface="ＭＳ Ｐゴシック" panose="020B0600070205080204" pitchFamily="50" charset="-128"/>
                          <a:ea typeface="ＭＳ Ｐゴシック" panose="020B0600070205080204" pitchFamily="50" charset="-128"/>
                        </a:rPr>
                        <a:t>行動援護</a:t>
                      </a:r>
                      <a:endParaRPr kumimoji="1" lang="ja-JP" altLang="en-US" sz="1400" dirty="0">
                        <a:latin typeface="ＭＳ Ｐゴシック" panose="020B0600070205080204" pitchFamily="50" charset="-128"/>
                        <a:ea typeface="ＭＳ Ｐゴシック" panose="020B0600070205080204" pitchFamily="50" charset="-128"/>
                      </a:endParaRPr>
                    </a:p>
                  </a:txBody>
                  <a:tcPr>
                    <a:solidFill>
                      <a:srgbClr val="C5DCF1"/>
                    </a:solidFill>
                  </a:tcPr>
                </a:tc>
                <a:tc>
                  <a:txBody>
                    <a:bodyPr/>
                    <a:lstStyle/>
                    <a:p>
                      <a:r>
                        <a:rPr kumimoji="1" lang="ja-JP" altLang="en-US" sz="1400" dirty="0"/>
                        <a:t>在宅支援を行わず生活介護事業所でサービス提供を行</a:t>
                      </a:r>
                    </a:p>
                    <a:p>
                      <a:r>
                        <a:rPr kumimoji="1" lang="ja-JP" altLang="en-US" sz="1400" dirty="0" err="1"/>
                        <a:t>った</a:t>
                      </a:r>
                      <a:r>
                        <a:rPr kumimoji="1" lang="ja-JP" altLang="en-US" sz="1400" dirty="0"/>
                        <a:t>ものについて、居宅介護及び重度訪問介護で不正に</a:t>
                      </a:r>
                    </a:p>
                    <a:p>
                      <a:r>
                        <a:rPr kumimoji="1" lang="ja-JP" altLang="en-US" sz="1400" dirty="0"/>
                        <a:t>請求を行った。</a:t>
                      </a:r>
                    </a:p>
                  </a:txBody>
                  <a:tcPr>
                    <a:solidFill>
                      <a:srgbClr val="C5DCF1"/>
                    </a:solidFill>
                  </a:tcPr>
                </a:tc>
                <a:tc>
                  <a:txBody>
                    <a:bodyPr/>
                    <a:lstStyle/>
                    <a:p>
                      <a:r>
                        <a:rPr kumimoji="1" lang="ja-JP" altLang="en-US" sz="1400" dirty="0"/>
                        <a:t>指定の一部効力</a:t>
                      </a:r>
                    </a:p>
                    <a:p>
                      <a:r>
                        <a:rPr kumimoji="1" lang="ja-JP" altLang="en-US" sz="1400" dirty="0"/>
                        <a:t>停止（新規利用者</a:t>
                      </a:r>
                    </a:p>
                    <a:p>
                      <a:r>
                        <a:rPr kumimoji="1" lang="ja-JP" altLang="en-US" sz="1400" dirty="0"/>
                        <a:t>受入停止１２か</a:t>
                      </a:r>
                    </a:p>
                    <a:p>
                      <a:r>
                        <a:rPr kumimoji="1" lang="ja-JP" altLang="en-US" sz="1400" dirty="0"/>
                        <a:t>月）</a:t>
                      </a:r>
                    </a:p>
                  </a:txBody>
                  <a:tcPr>
                    <a:solidFill>
                      <a:srgbClr val="C5DCF1"/>
                    </a:solidFill>
                  </a:tcPr>
                </a:tc>
                <a:extLst>
                  <a:ext uri="{0D108BD9-81ED-4DB2-BD59-A6C34878D82A}">
                    <a16:rowId xmlns:a16="http://schemas.microsoft.com/office/drawing/2014/main" val="2550356636"/>
                  </a:ext>
                </a:extLst>
              </a:tr>
              <a:tr h="953801">
                <a:tc>
                  <a:txBody>
                    <a:bodyPr/>
                    <a:lstStyle/>
                    <a:p>
                      <a:r>
                        <a:rPr kumimoji="1" lang="en-US" altLang="ja-JP" sz="1400" dirty="0"/>
                        <a:t>2017</a:t>
                      </a:r>
                      <a:r>
                        <a:rPr kumimoji="1" lang="ja-JP" altLang="en-US" sz="1400" dirty="0"/>
                        <a:t>年</a:t>
                      </a:r>
                      <a:r>
                        <a:rPr kumimoji="1" lang="en-US" altLang="ja-JP" sz="1400" dirty="0"/>
                        <a:t>3</a:t>
                      </a:r>
                      <a:r>
                        <a:rPr kumimoji="1" lang="ja-JP" altLang="en-US" sz="1400" dirty="0"/>
                        <a:t>月</a:t>
                      </a:r>
                    </a:p>
                  </a:txBody>
                  <a:tcPr/>
                </a:tc>
                <a:tc>
                  <a:txBody>
                    <a:bodyPr/>
                    <a:lstStyle/>
                    <a:p>
                      <a:r>
                        <a:rPr kumimoji="1" lang="ja-JP" altLang="en-US" sz="1400" dirty="0">
                          <a:latin typeface="ＭＳ Ｐゴシック" panose="020B0600070205080204" pitchFamily="50" charset="-128"/>
                          <a:ea typeface="ＭＳ Ｐゴシック" panose="020B0600070205080204" pitchFamily="50" charset="-128"/>
                        </a:rPr>
                        <a:t>生活介護</a:t>
                      </a:r>
                    </a:p>
                  </a:txBody>
                  <a:tcPr/>
                </a:tc>
                <a:tc>
                  <a:txBody>
                    <a:bodyPr/>
                    <a:lstStyle/>
                    <a:p>
                      <a:r>
                        <a:rPr kumimoji="1" lang="ja-JP" altLang="en-US" sz="1400" dirty="0"/>
                        <a:t>生活介護のサービス管理責任者が、常勤専従で勤務しな</a:t>
                      </a:r>
                    </a:p>
                    <a:p>
                      <a:r>
                        <a:rPr kumimoji="1" lang="ja-JP" altLang="en-US" sz="1400" dirty="0"/>
                        <a:t>ければならないことを指定当初から知っていたにも</a:t>
                      </a:r>
                      <a:r>
                        <a:rPr kumimoji="1" lang="ja-JP" altLang="en-US" sz="1400" dirty="0" err="1"/>
                        <a:t>か</a:t>
                      </a:r>
                      <a:endParaRPr kumimoji="1" lang="ja-JP" altLang="en-US" sz="1400" dirty="0"/>
                    </a:p>
                    <a:p>
                      <a:r>
                        <a:rPr kumimoji="1" lang="ja-JP" altLang="en-US" sz="1400" dirty="0"/>
                        <a:t>かわらず兼務を行い、営業時間内に居宅介護及び重度訪</a:t>
                      </a:r>
                    </a:p>
                    <a:p>
                      <a:r>
                        <a:rPr kumimoji="1" lang="ja-JP" altLang="en-US" sz="1400" dirty="0"/>
                        <a:t>問介護のサービス提供を行っていた。</a:t>
                      </a:r>
                    </a:p>
                  </a:txBody>
                  <a:tcPr/>
                </a:tc>
                <a:tc>
                  <a:txBody>
                    <a:bodyPr/>
                    <a:lstStyle/>
                    <a:p>
                      <a:r>
                        <a:rPr kumimoji="1" lang="ja-JP" altLang="en-US" sz="1400" dirty="0"/>
                        <a:t>指定の一部効力</a:t>
                      </a:r>
                    </a:p>
                    <a:p>
                      <a:r>
                        <a:rPr kumimoji="1" lang="ja-JP" altLang="en-US" sz="1400" dirty="0"/>
                        <a:t>停止（新規利用者</a:t>
                      </a:r>
                    </a:p>
                    <a:p>
                      <a:r>
                        <a:rPr kumimoji="1" lang="ja-JP" altLang="en-US" sz="1400" dirty="0"/>
                        <a:t>受入停止１か月）</a:t>
                      </a:r>
                    </a:p>
                  </a:txBody>
                  <a:tcPr/>
                </a:tc>
                <a:extLst>
                  <a:ext uri="{0D108BD9-81ED-4DB2-BD59-A6C34878D82A}">
                    <a16:rowId xmlns:a16="http://schemas.microsoft.com/office/drawing/2014/main" val="686933232"/>
                  </a:ext>
                </a:extLst>
              </a:tr>
            </a:tbl>
          </a:graphicData>
        </a:graphic>
      </p:graphicFrame>
      <p:sp>
        <p:nvSpPr>
          <p:cNvPr id="8" name="正方形/長方形 7"/>
          <p:cNvSpPr/>
          <p:nvPr/>
        </p:nvSpPr>
        <p:spPr>
          <a:xfrm>
            <a:off x="211872" y="95005"/>
            <a:ext cx="684684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指定障害福祉サービス事業所等の不正に対する処分　法律第</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50</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条</a:t>
            </a:r>
          </a:p>
        </p:txBody>
      </p:sp>
      <p:sp>
        <p:nvSpPr>
          <p:cNvPr id="9" name="正方形/長方形 8"/>
          <p:cNvSpPr/>
          <p:nvPr/>
        </p:nvSpPr>
        <p:spPr>
          <a:xfrm>
            <a:off x="6184192" y="379367"/>
            <a:ext cx="311335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NO2</a:t>
            </a:r>
            <a:r>
              <a:rPr kumimoji="0" lang="zh-TW" altLang="en-US" sz="1400" b="0" i="0" u="none" strike="noStrike" kern="1200" cap="none" spc="0" normalizeH="0" baseline="0" noProof="0" dirty="0">
                <a:ln>
                  <a:noFill/>
                </a:ln>
                <a:solidFill>
                  <a:prstClr val="black"/>
                </a:solidFill>
                <a:effectLst/>
                <a:uLnTx/>
                <a:uFillTx/>
                <a:latin typeface="Calibri" panose="020F0502020204030204"/>
                <a:cs typeface="+mn-cs"/>
              </a:rPr>
              <a:t>（</a:t>
            </a:r>
            <a:r>
              <a:rPr kumimoji="0" lang="en-US" altLang="zh-TW" sz="1400" b="0" i="0" u="none" strike="noStrike" kern="1200" cap="none" spc="0" normalizeH="0" baseline="0" noProof="0" dirty="0">
                <a:ln>
                  <a:noFill/>
                </a:ln>
                <a:solidFill>
                  <a:prstClr val="black"/>
                </a:solidFill>
                <a:effectLst/>
                <a:uLnTx/>
                <a:uFillTx/>
                <a:latin typeface="Calibri" panose="020F0502020204030204"/>
                <a:cs typeface="+mn-cs"/>
              </a:rPr>
              <a:t>2018</a:t>
            </a:r>
            <a:r>
              <a:rPr kumimoji="0" lang="zh-TW" altLang="en-US" sz="1400" b="0" i="0" u="none" strike="noStrike" kern="1200" cap="none" spc="0" normalizeH="0" baseline="0" noProof="0" dirty="0">
                <a:ln>
                  <a:noFill/>
                </a:ln>
                <a:solidFill>
                  <a:prstClr val="black"/>
                </a:solidFill>
                <a:effectLst/>
                <a:uLnTx/>
                <a:uFillTx/>
                <a:latin typeface="Calibri" panose="020F0502020204030204"/>
                <a:cs typeface="+mn-cs"/>
              </a:rPr>
              <a:t>年</a:t>
            </a:r>
            <a:r>
              <a:rPr kumimoji="0" lang="en-US" altLang="zh-TW" sz="1400" b="0" i="0" u="none" strike="noStrike" kern="1200" cap="none" spc="0" normalizeH="0" baseline="0" noProof="0" dirty="0">
                <a:ln>
                  <a:noFill/>
                </a:ln>
                <a:solidFill>
                  <a:prstClr val="black"/>
                </a:solidFill>
                <a:effectLst/>
                <a:uLnTx/>
                <a:uFillTx/>
                <a:latin typeface="Calibri" panose="020F0502020204030204"/>
                <a:cs typeface="+mn-cs"/>
              </a:rPr>
              <a:t>4</a:t>
            </a:r>
            <a:r>
              <a:rPr kumimoji="0" lang="zh-TW" altLang="en-US" sz="1400" b="0" i="0" u="none" strike="noStrike" kern="1200" cap="none" spc="0" normalizeH="0" baseline="0" noProof="0" dirty="0">
                <a:ln>
                  <a:noFill/>
                </a:ln>
                <a:solidFill>
                  <a:prstClr val="black"/>
                </a:solidFill>
                <a:effectLst/>
                <a:uLnTx/>
                <a:uFillTx/>
                <a:latin typeface="Calibri" panose="020F0502020204030204"/>
                <a:cs typeface="+mn-cs"/>
              </a:rPr>
              <a:t>月</a:t>
            </a:r>
            <a:r>
              <a:rPr kumimoji="0" lang="en-US" altLang="zh-TW" sz="1400" b="0" i="0" u="none" strike="noStrike" kern="1200" cap="none" spc="0" normalizeH="0" baseline="0" noProof="0" dirty="0">
                <a:ln>
                  <a:noFill/>
                </a:ln>
                <a:solidFill>
                  <a:prstClr val="black"/>
                </a:solidFill>
                <a:effectLst/>
                <a:uLnTx/>
                <a:uFillTx/>
                <a:latin typeface="Calibri" panose="020F0502020204030204"/>
                <a:cs typeface="+mn-cs"/>
              </a:rPr>
              <a:t>1</a:t>
            </a:r>
            <a:r>
              <a:rPr kumimoji="0" lang="zh-TW" altLang="en-US" sz="1400" b="0" i="0" u="none" strike="noStrike" kern="1200" cap="none" spc="0" normalizeH="0" baseline="0" noProof="0" dirty="0">
                <a:ln>
                  <a:noFill/>
                </a:ln>
                <a:solidFill>
                  <a:prstClr val="black"/>
                </a:solidFill>
                <a:effectLst/>
                <a:uLnTx/>
                <a:uFillTx/>
                <a:latin typeface="Calibri" panose="020F0502020204030204"/>
                <a:cs typeface="+mn-cs"/>
              </a:rPr>
              <a:t>日現在）</a:t>
            </a:r>
            <a:r>
              <a:rPr kumimoji="0"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名古屋市</a:t>
            </a:r>
          </a:p>
        </p:txBody>
      </p:sp>
      <p:sp>
        <p:nvSpPr>
          <p:cNvPr id="10" name="四角形: 角を丸くする 4"/>
          <p:cNvSpPr/>
          <p:nvPr/>
        </p:nvSpPr>
        <p:spPr>
          <a:xfrm>
            <a:off x="7589432" y="-600"/>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参考３</a:t>
            </a:r>
          </a:p>
        </p:txBody>
      </p:sp>
      <p:sp>
        <p:nvSpPr>
          <p:cNvPr id="5" name="スライド番号プレースホルダー 4"/>
          <p:cNvSpPr>
            <a:spLocks noGrp="1"/>
          </p:cNvSpPr>
          <p:nvPr>
            <p:ph type="sldNum" sz="quarter" idx="12"/>
          </p:nvPr>
        </p:nvSpPr>
        <p:spPr/>
        <p:txBody>
          <a:bodyPr/>
          <a:lstStyle/>
          <a:p>
            <a:fld id="{E1C0CD78-4E44-4F1F-ADFE-EB6B278C584E}" type="slidenum">
              <a:rPr kumimoji="1" lang="ja-JP" altLang="en-US" smtClean="0"/>
              <a:t>121</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6875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4138445271"/>
              </p:ext>
            </p:extLst>
          </p:nvPr>
        </p:nvGraphicFramePr>
        <p:xfrm>
          <a:off x="359429" y="440260"/>
          <a:ext cx="8425142" cy="5916091"/>
        </p:xfrm>
        <a:graphic>
          <a:graphicData uri="http://schemas.openxmlformats.org/drawingml/2006/table">
            <a:tbl>
              <a:tblPr firstRow="1" bandRow="1">
                <a:tableStyleId>{5DA37D80-6434-44D0-A028-1B22A696006F}</a:tableStyleId>
              </a:tblPr>
              <a:tblGrid>
                <a:gridCol w="1098791">
                  <a:extLst>
                    <a:ext uri="{9D8B030D-6E8A-4147-A177-3AD203B41FA5}">
                      <a16:colId xmlns:a16="http://schemas.microsoft.com/office/drawing/2014/main" val="442204869"/>
                    </a:ext>
                  </a:extLst>
                </a:gridCol>
                <a:gridCol w="1310976">
                  <a:extLst>
                    <a:ext uri="{9D8B030D-6E8A-4147-A177-3AD203B41FA5}">
                      <a16:colId xmlns:a16="http://schemas.microsoft.com/office/drawing/2014/main" val="114181830"/>
                    </a:ext>
                  </a:extLst>
                </a:gridCol>
                <a:gridCol w="4501661">
                  <a:extLst>
                    <a:ext uri="{9D8B030D-6E8A-4147-A177-3AD203B41FA5}">
                      <a16:colId xmlns:a16="http://schemas.microsoft.com/office/drawing/2014/main" val="2002621598"/>
                    </a:ext>
                  </a:extLst>
                </a:gridCol>
                <a:gridCol w="1513714">
                  <a:extLst>
                    <a:ext uri="{9D8B030D-6E8A-4147-A177-3AD203B41FA5}">
                      <a16:colId xmlns:a16="http://schemas.microsoft.com/office/drawing/2014/main" val="8108811"/>
                    </a:ext>
                  </a:extLst>
                </a:gridCol>
              </a:tblGrid>
              <a:tr h="655691">
                <a:tc>
                  <a:txBody>
                    <a:bodyPr/>
                    <a:lstStyle/>
                    <a:p>
                      <a:r>
                        <a:rPr kumimoji="1" lang="ja-JP" altLang="en-US" sz="1400" dirty="0"/>
                        <a:t>処分年月</a:t>
                      </a:r>
                      <a:endParaRPr kumimoji="1" lang="ja-JP" altLang="en-US" sz="1400" b="0" dirty="0"/>
                    </a:p>
                  </a:txBody>
                  <a:tcPr/>
                </a:tc>
                <a:tc>
                  <a:txBody>
                    <a:bodyPr/>
                    <a:lstStyle/>
                    <a:p>
                      <a:r>
                        <a:rPr kumimoji="1" lang="ja-JP" altLang="en-US" sz="1400" dirty="0"/>
                        <a:t>サービス種類</a:t>
                      </a:r>
                      <a:endParaRPr kumimoji="1" lang="ja-JP" altLang="en-US" sz="1400" b="0" dirty="0"/>
                    </a:p>
                  </a:txBody>
                  <a:tcPr/>
                </a:tc>
                <a:tc>
                  <a:txBody>
                    <a:bodyPr/>
                    <a:lstStyle/>
                    <a:p>
                      <a:r>
                        <a:rPr kumimoji="1" lang="ja-JP" altLang="en-US" sz="1400" dirty="0"/>
                        <a:t>処分の原因となる事実</a:t>
                      </a:r>
                      <a:endParaRPr kumimoji="1" lang="ja-JP" altLang="en-US" sz="1400" b="0" dirty="0"/>
                    </a:p>
                  </a:txBody>
                  <a:tcPr/>
                </a:tc>
                <a:tc>
                  <a:txBody>
                    <a:bodyPr/>
                    <a:lstStyle/>
                    <a:p>
                      <a:r>
                        <a:rPr lang="ja-JP" altLang="en-US" sz="1400" u="none" strike="noStrike" baseline="0" dirty="0"/>
                        <a:t>処分内容</a:t>
                      </a:r>
                      <a:endParaRPr kumimoji="1" lang="ja-JP" altLang="en-US" sz="1400" dirty="0"/>
                    </a:p>
                  </a:txBody>
                  <a:tcPr/>
                </a:tc>
                <a:extLst>
                  <a:ext uri="{0D108BD9-81ED-4DB2-BD59-A6C34878D82A}">
                    <a16:rowId xmlns:a16="http://schemas.microsoft.com/office/drawing/2014/main" val="1820819394"/>
                  </a:ext>
                </a:extLst>
              </a:tr>
              <a:tr h="3336443">
                <a:tc>
                  <a:txBody>
                    <a:bodyPr/>
                    <a:lstStyle/>
                    <a:p>
                      <a:r>
                        <a:rPr kumimoji="1" lang="en-US" altLang="ja-JP" sz="1400" dirty="0"/>
                        <a:t>2018</a:t>
                      </a:r>
                      <a:r>
                        <a:rPr kumimoji="1" lang="ja-JP" altLang="en-US" sz="1400" dirty="0"/>
                        <a:t>年</a:t>
                      </a:r>
                      <a:r>
                        <a:rPr kumimoji="1" lang="en-US" altLang="ja-JP" sz="1400" dirty="0"/>
                        <a:t>12</a:t>
                      </a:r>
                      <a:r>
                        <a:rPr kumimoji="1" lang="ja-JP" altLang="en-US" sz="1400" dirty="0"/>
                        <a:t>月</a:t>
                      </a:r>
                      <a:endParaRPr kumimoji="1" lang="en-US" altLang="ja-JP" sz="1400" dirty="0"/>
                    </a:p>
                    <a:p>
                      <a:r>
                        <a:rPr kumimoji="1" lang="ja-JP" altLang="en-US" sz="1400" dirty="0"/>
                        <a:t>○○県</a:t>
                      </a:r>
                    </a:p>
                  </a:txBody>
                  <a:tcPr>
                    <a:solidFill>
                      <a:srgbClr val="FBE2D1"/>
                    </a:solidFill>
                  </a:tcPr>
                </a:tc>
                <a:tc>
                  <a:txBody>
                    <a:bodyPr/>
                    <a:lstStyle/>
                    <a:p>
                      <a:r>
                        <a:rPr kumimoji="1" lang="ja-JP" altLang="en-US" sz="1400" dirty="0"/>
                        <a:t>特定相談</a:t>
                      </a:r>
                      <a:endParaRPr kumimoji="1" lang="en-US" altLang="ja-JP" sz="1400" dirty="0"/>
                    </a:p>
                    <a:p>
                      <a:r>
                        <a:rPr kumimoji="1" lang="ja-JP" altLang="en-US" sz="1400" dirty="0"/>
                        <a:t>障害児相談</a:t>
                      </a:r>
                    </a:p>
                  </a:txBody>
                  <a:tcPr>
                    <a:solidFill>
                      <a:srgbClr val="FBE2D1"/>
                    </a:solidFill>
                  </a:tcPr>
                </a:tc>
                <a:tc>
                  <a:txBody>
                    <a:bodyPr/>
                    <a:lstStyle/>
                    <a:p>
                      <a:r>
                        <a:rPr kumimoji="1" lang="ja-JP" altLang="en-US" sz="1400" dirty="0"/>
                        <a:t>２　指定取消理由</a:t>
                      </a:r>
                    </a:p>
                    <a:p>
                      <a:r>
                        <a:rPr kumimoji="1" lang="ja-JP" altLang="en-US" sz="1400" dirty="0"/>
                        <a:t>⑴　障害者総合支援法に基づくもの</a:t>
                      </a:r>
                    </a:p>
                    <a:p>
                      <a:r>
                        <a:rPr kumimoji="1" lang="ja-JP" altLang="en-US" sz="1400" dirty="0"/>
                        <a:t>計画作成に必要な手続き（計画案の作成、サービス担当者会議の開催、本計画の作成）又はモニタリングに必要な手続き（利用者の居宅訪問、モニタリング報告書の作成）を踏まずに、サービス利用支援費又は継続サービス利用支援費を不正に請求していたことが認められた（障害者総合支援法第</a:t>
                      </a:r>
                      <a:r>
                        <a:rPr kumimoji="1" lang="en-US" altLang="ja-JP" sz="1400" dirty="0"/>
                        <a:t>51</a:t>
                      </a:r>
                      <a:r>
                        <a:rPr kumimoji="1" lang="ja-JP" altLang="en-US" sz="1400" dirty="0"/>
                        <a:t>条の</a:t>
                      </a:r>
                      <a:r>
                        <a:rPr kumimoji="1" lang="en-US" altLang="ja-JP" sz="1400" dirty="0"/>
                        <a:t>29</a:t>
                      </a:r>
                      <a:r>
                        <a:rPr kumimoji="1" lang="ja-JP" altLang="en-US" sz="1400" dirty="0"/>
                        <a:t>第</a:t>
                      </a:r>
                      <a:r>
                        <a:rPr kumimoji="1" lang="en-US" altLang="ja-JP" sz="1400" dirty="0"/>
                        <a:t>2</a:t>
                      </a:r>
                      <a:r>
                        <a:rPr kumimoji="1" lang="ja-JP" altLang="en-US" sz="1400" dirty="0"/>
                        <a:t>項第</a:t>
                      </a:r>
                      <a:r>
                        <a:rPr kumimoji="1" lang="en-US" altLang="ja-JP" sz="1400" dirty="0"/>
                        <a:t>5</a:t>
                      </a:r>
                      <a:r>
                        <a:rPr kumimoji="1" lang="ja-JP" altLang="en-US" sz="1400" dirty="0"/>
                        <a:t>号）。</a:t>
                      </a:r>
                    </a:p>
                    <a:p>
                      <a:r>
                        <a:rPr kumimoji="1" lang="ja-JP" altLang="en-US" sz="1400" dirty="0"/>
                        <a:t>⑵　児童福祉法に基づくもの</a:t>
                      </a:r>
                    </a:p>
                    <a:p>
                      <a:r>
                        <a:rPr kumimoji="1" lang="ja-JP" altLang="en-US" sz="1400" dirty="0"/>
                        <a:t>計画作成に必要な手続き（計画案の作成、サービス担当者会議の開催、本計画の作成）又はモニタリングに必要な手続き（利用者の居宅訪問、モニタリング報告書の作成）を踏まずに、障害児支援利用援助費又は継続障害児支援利用援助費を不正に請求していたことが認められた（児童福祉法第</a:t>
                      </a:r>
                      <a:r>
                        <a:rPr kumimoji="1" lang="en-US" altLang="ja-JP" sz="1400" dirty="0"/>
                        <a:t>24</a:t>
                      </a:r>
                      <a:r>
                        <a:rPr kumimoji="1" lang="ja-JP" altLang="en-US" sz="1400" dirty="0"/>
                        <a:t>条の</a:t>
                      </a:r>
                      <a:r>
                        <a:rPr kumimoji="1" lang="en-US" altLang="ja-JP" sz="1400" dirty="0"/>
                        <a:t>36</a:t>
                      </a:r>
                      <a:r>
                        <a:rPr kumimoji="1" lang="ja-JP" altLang="en-US" sz="1400" dirty="0"/>
                        <a:t>第</a:t>
                      </a:r>
                      <a:r>
                        <a:rPr kumimoji="1" lang="en-US" altLang="ja-JP" sz="1400" dirty="0"/>
                        <a:t>1</a:t>
                      </a:r>
                      <a:r>
                        <a:rPr kumimoji="1" lang="ja-JP" altLang="en-US" sz="1400" dirty="0"/>
                        <a:t>項第</a:t>
                      </a:r>
                      <a:r>
                        <a:rPr kumimoji="1" lang="en-US" altLang="ja-JP" sz="1400" dirty="0"/>
                        <a:t>5</a:t>
                      </a:r>
                      <a:r>
                        <a:rPr kumimoji="1" lang="ja-JP" altLang="en-US" sz="1400" dirty="0"/>
                        <a:t>号）。</a:t>
                      </a:r>
                    </a:p>
                  </a:txBody>
                  <a:tcPr>
                    <a:solidFill>
                      <a:srgbClr val="FBE2D1"/>
                    </a:solidFill>
                  </a:tcPr>
                </a:tc>
                <a:tc>
                  <a:txBody>
                    <a:bodyPr/>
                    <a:lstStyle/>
                    <a:p>
                      <a:r>
                        <a:rPr kumimoji="1" lang="ja-JP" altLang="en-US" sz="1400" dirty="0"/>
                        <a:t>指定の全部効力</a:t>
                      </a:r>
                    </a:p>
                    <a:p>
                      <a:r>
                        <a:rPr kumimoji="1" lang="ja-JP" altLang="en-US" sz="1400" dirty="0"/>
                        <a:t>停止（１２か月）</a:t>
                      </a:r>
                    </a:p>
                  </a:txBody>
                  <a:tcPr>
                    <a:solidFill>
                      <a:srgbClr val="FBE2D1"/>
                    </a:solidFill>
                  </a:tcPr>
                </a:tc>
                <a:extLst>
                  <a:ext uri="{0D108BD9-81ED-4DB2-BD59-A6C34878D82A}">
                    <a16:rowId xmlns:a16="http://schemas.microsoft.com/office/drawing/2014/main" val="2463001971"/>
                  </a:ext>
                </a:extLst>
              </a:tr>
              <a:tr h="970156">
                <a:tc>
                  <a:txBody>
                    <a:bodyPr/>
                    <a:lstStyle/>
                    <a:p>
                      <a:r>
                        <a:rPr kumimoji="1" lang="en-US" altLang="ja-JP" sz="1400" dirty="0"/>
                        <a:t>2018</a:t>
                      </a:r>
                      <a:r>
                        <a:rPr kumimoji="1" lang="ja-JP" altLang="en-US" sz="1400" dirty="0"/>
                        <a:t>年</a:t>
                      </a:r>
                      <a:r>
                        <a:rPr kumimoji="1" lang="en-US" altLang="ja-JP" sz="1400" dirty="0"/>
                        <a:t>7</a:t>
                      </a:r>
                      <a:r>
                        <a:rPr kumimoji="1" lang="ja-JP" altLang="en-US" sz="1400" dirty="0"/>
                        <a:t>月</a:t>
                      </a:r>
                      <a:endParaRPr kumimoji="1" lang="en-US" altLang="ja-JP" sz="1400" dirty="0"/>
                    </a:p>
                    <a:p>
                      <a:r>
                        <a:rPr kumimoji="1" lang="ja-JP" altLang="en-US" sz="1400" dirty="0"/>
                        <a:t>○○市</a:t>
                      </a:r>
                    </a:p>
                  </a:txBody>
                  <a:tcPr/>
                </a:tc>
                <a:tc>
                  <a:txBody>
                    <a:bodyPr/>
                    <a:lstStyle/>
                    <a:p>
                      <a:r>
                        <a:rPr kumimoji="1" lang="ja-JP" altLang="en-US" sz="1400" dirty="0"/>
                        <a:t>障害児相談</a:t>
                      </a:r>
                    </a:p>
                  </a:txBody>
                  <a:tcPr/>
                </a:tc>
                <a:tc>
                  <a:txBody>
                    <a:bodyPr/>
                    <a:lstStyle/>
                    <a:p>
                      <a:r>
                        <a:rPr kumimoji="1" lang="ja-JP" altLang="en-US" sz="1400" dirty="0"/>
                        <a:t>障害児相談支援給付費の不正請求（児童福祉法第</a:t>
                      </a:r>
                      <a:r>
                        <a:rPr kumimoji="1" lang="en-US" altLang="ja-JP" sz="1400" dirty="0"/>
                        <a:t>24</a:t>
                      </a:r>
                      <a:r>
                        <a:rPr kumimoji="1" lang="ja-JP" altLang="en-US" sz="1400" dirty="0"/>
                        <a:t>条の</a:t>
                      </a:r>
                      <a:r>
                        <a:rPr kumimoji="1" lang="en-US" altLang="ja-JP" sz="1400" dirty="0"/>
                        <a:t>36</a:t>
                      </a:r>
                      <a:r>
                        <a:rPr kumimoji="1" lang="ja-JP" altLang="en-US" sz="1400" dirty="0"/>
                        <a:t>第</a:t>
                      </a:r>
                      <a:r>
                        <a:rPr kumimoji="1" lang="en-US" altLang="ja-JP" sz="1400" dirty="0"/>
                        <a:t>5</a:t>
                      </a:r>
                      <a:r>
                        <a:rPr kumimoji="1" lang="ja-JP" altLang="en-US" sz="1400" dirty="0"/>
                        <a:t>号）</a:t>
                      </a:r>
                    </a:p>
                    <a:p>
                      <a:r>
                        <a:rPr kumimoji="1" lang="ja-JP" altLang="en-US" sz="1400" dirty="0"/>
                        <a:t>障害児支援利用計画を作成していないことを認識していたにも関わらず、障害児相談支援給付費を請求し、受領した。</a:t>
                      </a:r>
                    </a:p>
                  </a:txBody>
                  <a:tcPr/>
                </a:tc>
                <a:tc>
                  <a:txBody>
                    <a:bodyPr/>
                    <a:lstStyle/>
                    <a:p>
                      <a:r>
                        <a:rPr kumimoji="1" lang="ja-JP" altLang="en-US" sz="1400" dirty="0"/>
                        <a:t>指定の全部効力</a:t>
                      </a:r>
                    </a:p>
                    <a:p>
                      <a:r>
                        <a:rPr kumimoji="1" lang="ja-JP" altLang="en-US" sz="1400" dirty="0"/>
                        <a:t>停止（１２か月）</a:t>
                      </a:r>
                    </a:p>
                    <a:p>
                      <a:endParaRPr kumimoji="1" lang="ja-JP" altLang="en-US" sz="1400" dirty="0"/>
                    </a:p>
                  </a:txBody>
                  <a:tcPr/>
                </a:tc>
                <a:extLst>
                  <a:ext uri="{0D108BD9-81ED-4DB2-BD59-A6C34878D82A}">
                    <a16:rowId xmlns:a16="http://schemas.microsoft.com/office/drawing/2014/main" val="2765434497"/>
                  </a:ext>
                </a:extLst>
              </a:tr>
              <a:tr h="953801">
                <a:tc gridSpan="4">
                  <a:txBody>
                    <a:bodyPr/>
                    <a:lstStyle/>
                    <a:p>
                      <a:r>
                        <a:rPr kumimoji="1" lang="ja-JP" altLang="en-US" sz="1400" dirty="0"/>
                        <a:t>○人員基準を満たさないもの。虚偽の申請。</a:t>
                      </a:r>
                      <a:endParaRPr kumimoji="1" lang="en-US" altLang="ja-JP" sz="1400" dirty="0"/>
                    </a:p>
                    <a:p>
                      <a:r>
                        <a:rPr kumimoji="1" lang="ja-JP" altLang="en-US" sz="1400" dirty="0"/>
                        <a:t>○不正な請求（行っていないのに行ったことに、実施していないのに実施したことに、満たさないのに満たしたことに</a:t>
                      </a:r>
                      <a:r>
                        <a:rPr kumimoji="1" lang="en-US" altLang="ja-JP" sz="1400" dirty="0"/>
                        <a:t>…</a:t>
                      </a:r>
                      <a:r>
                        <a:rPr kumimoji="1" lang="ja-JP" altLang="en-US" sz="1400" dirty="0"/>
                        <a:t>）</a:t>
                      </a:r>
                      <a:endParaRPr kumimoji="1" lang="en-US" altLang="ja-JP" sz="1400" dirty="0"/>
                    </a:p>
                    <a:p>
                      <a:r>
                        <a:rPr kumimoji="1" lang="ja-JP" altLang="en-US" sz="1400" dirty="0"/>
                        <a:t>○実態のない職員やサービス、加算等々</a:t>
                      </a:r>
                    </a:p>
                  </a:txBody>
                  <a:tcPr>
                    <a:solidFill>
                      <a:srgbClr val="FBE2D1"/>
                    </a:solidFill>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extLst>
                  <a:ext uri="{0D108BD9-81ED-4DB2-BD59-A6C34878D82A}">
                    <a16:rowId xmlns:a16="http://schemas.microsoft.com/office/drawing/2014/main" val="686933232"/>
                  </a:ext>
                </a:extLst>
              </a:tr>
            </a:tbl>
          </a:graphicData>
        </a:graphic>
      </p:graphicFrame>
      <p:sp>
        <p:nvSpPr>
          <p:cNvPr id="5" name="四角形: 角を丸くする 4"/>
          <p:cNvSpPr/>
          <p:nvPr/>
        </p:nvSpPr>
        <p:spPr>
          <a:xfrm>
            <a:off x="7549238" y="29098"/>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参考３</a:t>
            </a:r>
          </a:p>
        </p:txBody>
      </p:sp>
      <p:sp>
        <p:nvSpPr>
          <p:cNvPr id="6" name="スライド番号プレースホルダー 5"/>
          <p:cNvSpPr>
            <a:spLocks noGrp="1"/>
          </p:cNvSpPr>
          <p:nvPr>
            <p:ph type="sldNum" sz="quarter" idx="12"/>
          </p:nvPr>
        </p:nvSpPr>
        <p:spPr/>
        <p:txBody>
          <a:bodyPr/>
          <a:lstStyle/>
          <a:p>
            <a:fld id="{E1C0CD78-4E44-4F1F-ADFE-EB6B278C584E}" type="slidenum">
              <a:rPr kumimoji="1" lang="ja-JP" altLang="en-US" smtClean="0"/>
              <a:t>122</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60995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txBox="1">
            <a:spLocks noGrp="1"/>
          </p:cNvSpPr>
          <p:nvPr>
            <p:ph type="title"/>
          </p:nvPr>
        </p:nvSpPr>
        <p:spPr>
          <a:xfrm>
            <a:off x="191634" y="2552830"/>
            <a:ext cx="4249881" cy="1384995"/>
          </a:xfrm>
          <a:prstGeom prst="rect">
            <a:avLst/>
          </a:prstGeom>
          <a:noFill/>
        </p:spPr>
        <p:txBody>
          <a:bodyPr wrap="none" rtlCol="0">
            <a:spAutoFit/>
          </a:bodyPr>
          <a:lstStyle/>
          <a:p>
            <a:pPr>
              <a:lnSpc>
                <a:spcPct val="100000"/>
              </a:lnSpc>
              <a:spcBef>
                <a:spcPts val="0"/>
              </a:spcBef>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参考資料４</a:t>
            </a:r>
            <a:br>
              <a:rPr lang="en-US" altLang="ja-JP" sz="2800" dirty="0">
                <a:solidFill>
                  <a:prstClr val="black"/>
                </a:solidFill>
                <a:latin typeface="Calibri" panose="020F0502020204030204"/>
                <a:ea typeface="ＭＳ Ｐゴシック" panose="020B0600070205080204" pitchFamily="50" charset="-128"/>
                <a:cs typeface="+mn-cs"/>
              </a:rPr>
            </a:br>
            <a:br>
              <a:rPr kumimoji="1" lang="en-US" altLang="ja-JP"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労働基準法他</a:t>
            </a:r>
          </a:p>
        </p:txBody>
      </p:sp>
      <p:sp>
        <p:nvSpPr>
          <p:cNvPr id="3" name="スライド番号プレースホルダー 2"/>
          <p:cNvSpPr>
            <a:spLocks noGrp="1"/>
          </p:cNvSpPr>
          <p:nvPr>
            <p:ph type="sldNum" sz="quarter" idx="12"/>
          </p:nvPr>
        </p:nvSpPr>
        <p:spPr/>
        <p:txBody>
          <a:bodyPr/>
          <a:lstStyle/>
          <a:p>
            <a:fld id="{E1C0CD78-4E44-4F1F-ADFE-EB6B278C584E}" type="slidenum">
              <a:rPr kumimoji="1" lang="ja-JP" altLang="en-US" smtClean="0"/>
              <a:t>123</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51112611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a:t>労働基準法　第３６条</a:t>
            </a:r>
            <a:endParaRPr kumimoji="1" lang="ja-JP" altLang="en-US" sz="3200" dirty="0"/>
          </a:p>
        </p:txBody>
      </p:sp>
      <p:sp>
        <p:nvSpPr>
          <p:cNvPr id="3" name="コンテンツ プレースホルダー 2"/>
          <p:cNvSpPr>
            <a:spLocks noGrp="1"/>
          </p:cNvSpPr>
          <p:nvPr>
            <p:ph idx="1"/>
          </p:nvPr>
        </p:nvSpPr>
        <p:spPr>
          <a:xfrm>
            <a:off x="464457" y="1690689"/>
            <a:ext cx="8273143" cy="4486274"/>
          </a:xfrm>
        </p:spPr>
        <p:txBody>
          <a:bodyPr>
            <a:normAutofit/>
          </a:bodyPr>
          <a:lstStyle/>
          <a:p>
            <a:r>
              <a:rPr lang="ja-JP" altLang="en-US" sz="2400" dirty="0"/>
              <a:t>　使用者は、当該事業場に、労働者の過半数で組織する労働組合がある場合においてはその労働組合、労働者の過半数で組織する労働組合がない場合においては労働者の過半数を代表する者との書面による協定をし、これを行政官庁に届け出た場合においては、第３２条から第３２条の５まで若しくは第４０条の労働時間</a:t>
            </a:r>
            <a:r>
              <a:rPr lang="en-US" altLang="ja-JP" sz="2400" dirty="0"/>
              <a:t>(</a:t>
            </a:r>
            <a:r>
              <a:rPr lang="ja-JP" altLang="en-US" sz="2400" dirty="0"/>
              <a:t>以下この条において「労働時間」という。</a:t>
            </a:r>
            <a:r>
              <a:rPr lang="en-US" altLang="ja-JP" sz="2400" dirty="0"/>
              <a:t>)</a:t>
            </a:r>
            <a:r>
              <a:rPr lang="ja-JP" altLang="en-US" sz="2400" dirty="0"/>
              <a:t>又は前条の休日</a:t>
            </a:r>
            <a:r>
              <a:rPr lang="en-US" altLang="ja-JP" sz="2400" dirty="0"/>
              <a:t>(</a:t>
            </a:r>
            <a:r>
              <a:rPr lang="ja-JP" altLang="en-US" sz="2400" dirty="0"/>
              <a:t>以下この項において「休日」という。</a:t>
            </a:r>
            <a:r>
              <a:rPr lang="en-US" altLang="ja-JP" sz="2400" dirty="0"/>
              <a:t>)</a:t>
            </a:r>
            <a:r>
              <a:rPr lang="ja-JP" altLang="en-US" sz="2400" dirty="0"/>
              <a:t>に関する規定にかかわらず、その協定で定めるところに</a:t>
            </a:r>
            <a:r>
              <a:rPr lang="ja-JP" altLang="en-US" sz="2400" dirty="0" err="1"/>
              <a:t>よつて</a:t>
            </a:r>
            <a:r>
              <a:rPr lang="ja-JP" altLang="en-US" sz="2400" dirty="0"/>
              <a:t>労働時間を延長し、又は休日に労働させることができる。ただし、坑内労働その他厚生労働省令で定める健康上特に有害な業務の労働時間の延長は、１日について２時間を超えてはならない。</a:t>
            </a:r>
            <a:endParaRPr kumimoji="1" lang="ja-JP" altLang="en-US" sz="2400" dirty="0"/>
          </a:p>
        </p:txBody>
      </p:sp>
      <p:sp>
        <p:nvSpPr>
          <p:cNvPr id="6" name="四角形: 角を丸くする 2"/>
          <p:cNvSpPr/>
          <p:nvPr/>
        </p:nvSpPr>
        <p:spPr>
          <a:xfrm>
            <a:off x="7556439" y="103982"/>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参考４</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124</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77258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27051" y="475796"/>
            <a:ext cx="7886700" cy="618630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rPr>
              <a:t>労働基準法　施行規則　第１６条</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使用者は、法第３６条第１項の協定をする場合には、時間外又は休日の労働をさせる必要のある具体的事由、業務の種類、労働者の数並びに１日及び１日を超える一定の期間についての延長することができる時間又は労働させることができる休日について、協定しなければならない。</a:t>
            </a:r>
            <a:endPar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zh-TW" sz="1200" b="1" i="0" u="none" strike="noStrike" kern="1200" cap="none" spc="0" normalizeH="0" baseline="0" noProof="0" dirty="0">
              <a:ln>
                <a:noFill/>
              </a:ln>
              <a:solidFill>
                <a:srgbClr val="000000"/>
              </a:solidFill>
              <a:effectLst/>
              <a:uLnTx/>
              <a:uFillTx/>
              <a:latin typeface="新細明體"/>
              <a:ea typeface="Meiryo"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rPr>
              <a:t>労働基準法　施行規則　第１６条第２項</a:t>
            </a:r>
            <a:endParaRPr kumimoji="1" lang="en-US" altLang="zh-TW" sz="18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rPr>
              <a:t>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前項の協定</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労働協約による場合を除く。</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には、有効期間の定めをするものとする。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rPr>
              <a:t>労働基準法　施行規則　第１７条</a:t>
            </a:r>
            <a:endParaRPr kumimoji="1" lang="en-US" altLang="zh-TW" sz="18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法第３６条第１項の規定による届出は、様式第９号</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第２４条の２第４項の規定により法第３８条の２第２項の協定の内容を法第３６条第１項の規定による届出に付記して届け出る場合に</a:t>
            </a:r>
            <a:r>
              <a:rPr kumimoji="1" lang="ja-JP" altLang="en-US" sz="18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あつては</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様式第９号の２、労使委員会の決議を届け出る場合にあつては様式第９号の３、労働時間短縮推進委員会の決議を届け出る場合にあつては様式第９号の４</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により、所轄労働基準監督署長にしなければならない。</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8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rPr>
              <a:t>労働基準法　施行規則　第１７条第２項</a:t>
            </a:r>
            <a:endParaRPr kumimoji="1" lang="en-US" altLang="zh-TW" sz="18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panose="020B0604030504040204" pitchFamily="50" charset="-128"/>
                <a:ea typeface="Meiryo" panose="020B0604030504040204" pitchFamily="50" charset="-128"/>
                <a:cs typeface="+mn-cs"/>
              </a:rPr>
              <a:t>　</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法第３６条第１項に規定する協定</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労使委員会の決議及び労働時間短縮推進委員会の決議を含む。以下この項において同じ。</a:t>
            </a:r>
            <a:r>
              <a:rPr kumimoji="1" lang="en-US" altLang="ja-JP"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を更新しようとするときは、使用者は、その旨の協定を所轄労働基準監督署長に届け出ることに</a:t>
            </a:r>
            <a:r>
              <a:rPr kumimoji="1" lang="ja-JP" altLang="en-US" sz="1800" b="0" i="0" u="none" strike="noStrike" kern="1200" cap="none" spc="0" normalizeH="0" baseline="0" noProof="0" dirty="0" err="1">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よつて</a:t>
            </a:r>
            <a:r>
              <a:rPr kumimoji="1" lang="ja-JP" altLang="en-US" sz="1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、前項の届出にかえることができる。</a:t>
            </a:r>
            <a:endParaRPr kumimoji="1"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四角形: 角を丸くする 2"/>
          <p:cNvSpPr/>
          <p:nvPr/>
        </p:nvSpPr>
        <p:spPr>
          <a:xfrm>
            <a:off x="7357345" y="132896"/>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参考４</a:t>
            </a:r>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t>125</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74917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9337" y="-29827"/>
            <a:ext cx="8704034" cy="570449"/>
          </a:xfrm>
        </p:spPr>
        <p:txBody>
          <a:bodyPr>
            <a:normAutofit/>
          </a:bodyPr>
          <a:lstStyle/>
          <a:p>
            <a:r>
              <a:rPr lang="ja-JP" altLang="en-US" sz="3200" dirty="0"/>
              <a:t>よ</a:t>
            </a:r>
            <a:r>
              <a:rPr kumimoji="1" lang="ja-JP" altLang="en-US" sz="3200" dirty="0"/>
              <a:t>り道：Ｑあなたの事業所は大丈夫ですか？</a:t>
            </a:r>
          </a:p>
        </p:txBody>
      </p:sp>
      <p:sp>
        <p:nvSpPr>
          <p:cNvPr id="3" name="コンテンツ プレースホルダー 2"/>
          <p:cNvSpPr>
            <a:spLocks noGrp="1"/>
          </p:cNvSpPr>
          <p:nvPr>
            <p:ph idx="1"/>
          </p:nvPr>
        </p:nvSpPr>
        <p:spPr>
          <a:xfrm>
            <a:off x="468994" y="540622"/>
            <a:ext cx="4695371" cy="5608099"/>
          </a:xfrm>
        </p:spPr>
        <p:txBody>
          <a:bodyPr>
            <a:noAutofit/>
          </a:bodyPr>
          <a:lstStyle/>
          <a:p>
            <a:pPr marL="0" indent="0">
              <a:buNone/>
            </a:pPr>
            <a:r>
              <a:rPr lang="ja-JP" altLang="en-US" sz="1600" dirty="0"/>
              <a:t>□　残業時間が長い</a:t>
            </a:r>
          </a:p>
          <a:p>
            <a:pPr marL="0" indent="0">
              <a:buNone/>
            </a:pPr>
            <a:r>
              <a:rPr lang="ja-JP" altLang="en-US" sz="1600" dirty="0"/>
              <a:t>□　残業代が支給されない</a:t>
            </a:r>
            <a:endParaRPr lang="en-US" altLang="ja-JP" sz="1600" dirty="0"/>
          </a:p>
          <a:p>
            <a:pPr marL="0" indent="0">
              <a:buNone/>
            </a:pPr>
            <a:r>
              <a:rPr lang="ja-JP" altLang="en-US" sz="1600" dirty="0"/>
              <a:t>□　離職率が高い</a:t>
            </a:r>
          </a:p>
          <a:p>
            <a:pPr marL="0" indent="0">
              <a:buNone/>
            </a:pPr>
            <a:r>
              <a:rPr lang="ja-JP" altLang="en-US" sz="1600" dirty="0"/>
              <a:t>□　新入社員の採用数が多い</a:t>
            </a:r>
          </a:p>
          <a:p>
            <a:pPr marL="0" indent="0">
              <a:buNone/>
            </a:pPr>
            <a:r>
              <a:rPr lang="ja-JP" altLang="en-US" sz="1600" dirty="0"/>
              <a:t>□　精神論が振りかざされる</a:t>
            </a:r>
          </a:p>
          <a:p>
            <a:pPr marL="0" indent="0">
              <a:buNone/>
            </a:pPr>
            <a:r>
              <a:rPr lang="ja-JP" altLang="en-US" sz="1600" dirty="0"/>
              <a:t>□　辞めさせてくれない</a:t>
            </a:r>
          </a:p>
          <a:p>
            <a:pPr marL="0" indent="0">
              <a:buNone/>
            </a:pPr>
            <a:r>
              <a:rPr lang="ja-JP" altLang="en-US" sz="1600" dirty="0"/>
              <a:t>□　パワハラ・モラハラが多い</a:t>
            </a:r>
          </a:p>
          <a:p>
            <a:pPr marL="0" indent="0">
              <a:buNone/>
            </a:pPr>
            <a:r>
              <a:rPr lang="ja-JP" altLang="en-US" sz="1600" dirty="0"/>
              <a:t>□　異常にノルマが厳しい</a:t>
            </a:r>
          </a:p>
          <a:p>
            <a:pPr marL="0" indent="0">
              <a:buNone/>
            </a:pPr>
            <a:r>
              <a:rPr lang="ja-JP" altLang="en-US" sz="1600" dirty="0"/>
              <a:t>□　就業規則などのルールが整っていない</a:t>
            </a:r>
          </a:p>
          <a:p>
            <a:pPr marL="0" indent="0">
              <a:buNone/>
            </a:pPr>
            <a:r>
              <a:rPr lang="ja-JP" altLang="en-US" sz="1600" dirty="0"/>
              <a:t>□　深夜も窓が明るい</a:t>
            </a:r>
          </a:p>
          <a:p>
            <a:pPr marL="0" indent="0">
              <a:buNone/>
            </a:pPr>
            <a:r>
              <a:rPr lang="ja-JP" altLang="en-US" sz="1600" dirty="0"/>
              <a:t>□　「アットホームな職場」を自称する</a:t>
            </a:r>
          </a:p>
          <a:p>
            <a:pPr marL="0" indent="0">
              <a:buNone/>
            </a:pPr>
            <a:r>
              <a:rPr lang="ja-JP" altLang="en-US" sz="1600" dirty="0"/>
              <a:t>□　ブラック企業は年間の休日が少ない</a:t>
            </a:r>
          </a:p>
          <a:p>
            <a:pPr marL="0" indent="0">
              <a:buNone/>
            </a:pPr>
            <a:r>
              <a:rPr lang="ja-JP" altLang="en-US" sz="1600" dirty="0"/>
              <a:t>□　昇給しない</a:t>
            </a:r>
          </a:p>
          <a:p>
            <a:pPr marL="0" indent="0">
              <a:buNone/>
            </a:pPr>
            <a:r>
              <a:rPr lang="ja-JP" altLang="en-US" sz="1600" dirty="0"/>
              <a:t>□　若い先輩がいない</a:t>
            </a:r>
          </a:p>
          <a:p>
            <a:pPr marL="0" indent="0">
              <a:buNone/>
            </a:pPr>
            <a:r>
              <a:rPr lang="ja-JP" altLang="en-US" sz="1600" dirty="0"/>
              <a:t>□　いつも求人広告が出ている</a:t>
            </a:r>
          </a:p>
          <a:p>
            <a:pPr marL="0" indent="0">
              <a:buNone/>
            </a:pPr>
            <a:r>
              <a:rPr lang="ja-JP" altLang="en-US" sz="1600" dirty="0"/>
              <a:t>□　ネットの口コミでブラックな評判だらけ</a:t>
            </a:r>
          </a:p>
          <a:p>
            <a:endParaRPr kumimoji="1" lang="ja-JP" altLang="en-US" sz="1800" dirty="0"/>
          </a:p>
        </p:txBody>
      </p:sp>
      <p:sp>
        <p:nvSpPr>
          <p:cNvPr id="4" name="コンテンツ プレースホルダー 2"/>
          <p:cNvSpPr txBox="1">
            <a:spLocks/>
          </p:cNvSpPr>
          <p:nvPr/>
        </p:nvSpPr>
        <p:spPr>
          <a:xfrm>
            <a:off x="4924878" y="540622"/>
            <a:ext cx="4008664" cy="54601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アルバイトの比率が高い</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基本給が高い</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社長の精神論が多い</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面接のハードルが低い</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試用期間が長い</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労働雇用契約書を発行しない</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休日でも駆り出される</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冠婚葬祭に出られない</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うつやノイローゼになりやすい</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利益が上げられないと自己都合退職にさせられることも</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自腹で購入させられることも</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書類等の管理がずさん</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近隣の評判も悪い</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過労死や自殺者を出している</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短期間で管理職になる</a:t>
            </a:r>
          </a:p>
        </p:txBody>
      </p:sp>
      <p:sp>
        <p:nvSpPr>
          <p:cNvPr id="5" name="正方形/長方形 4"/>
          <p:cNvSpPr/>
          <p:nvPr/>
        </p:nvSpPr>
        <p:spPr>
          <a:xfrm>
            <a:off x="309337" y="6405958"/>
            <a:ext cx="831215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「社会人の教科書」一部改変</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https://business-textbooks.com/black-companies/</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6658" y="5448408"/>
            <a:ext cx="1106713" cy="1106713"/>
          </a:xfrm>
          <a:prstGeom prst="rect">
            <a:avLst/>
          </a:prstGeom>
        </p:spPr>
      </p:pic>
      <p:sp>
        <p:nvSpPr>
          <p:cNvPr id="7" name="正方形/長方形 6"/>
          <p:cNvSpPr/>
          <p:nvPr/>
        </p:nvSpPr>
        <p:spPr>
          <a:xfrm>
            <a:off x="3143951" y="6036626"/>
            <a:ext cx="2803973" cy="369332"/>
          </a:xfrm>
          <a:prstGeom prst="rect">
            <a:avLst/>
          </a:prstGeom>
          <a:solidFill>
            <a:srgbClr val="FFFF00"/>
          </a:solidFill>
          <a:ln>
            <a:solidFill>
              <a:schemeClr val="tx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333333"/>
                </a:solidFill>
                <a:effectLst/>
                <a:uLnTx/>
                <a:uFillTx/>
                <a:latin typeface="メイリオ" panose="020B0604030504040204" pitchFamily="50" charset="-128"/>
                <a:ea typeface="メイリオ" panose="020B0604030504040204" pitchFamily="50" charset="-128"/>
                <a:cs typeface="+mn-cs"/>
              </a:rPr>
              <a:t>ブラック企業の</a:t>
            </a:r>
            <a:r>
              <a:rPr kumimoji="1" lang="en-US" altLang="ja-JP" sz="1800" b="1" i="0" u="none" strike="noStrike" kern="1200" cap="none" spc="0" normalizeH="0" baseline="0" noProof="0" dirty="0">
                <a:ln>
                  <a:noFill/>
                </a:ln>
                <a:solidFill>
                  <a:srgbClr val="333333"/>
                </a:solidFill>
                <a:effectLst/>
                <a:uLnTx/>
                <a:uFillTx/>
                <a:latin typeface="メイリオ" panose="020B0604030504040204" pitchFamily="50" charset="-128"/>
                <a:ea typeface="メイリオ" panose="020B0604030504040204" pitchFamily="50" charset="-128"/>
                <a:cs typeface="+mn-cs"/>
              </a:rPr>
              <a:t>31</a:t>
            </a:r>
            <a:r>
              <a:rPr kumimoji="1" lang="ja-JP" altLang="en-US" sz="1800" b="1" i="0" u="none" strike="noStrike" kern="1200" cap="none" spc="0" normalizeH="0" baseline="0" noProof="0" dirty="0">
                <a:ln>
                  <a:noFill/>
                </a:ln>
                <a:solidFill>
                  <a:srgbClr val="333333"/>
                </a:solidFill>
                <a:effectLst/>
                <a:uLnTx/>
                <a:uFillTx/>
                <a:latin typeface="メイリオ" panose="020B0604030504040204" pitchFamily="50" charset="-128"/>
                <a:ea typeface="メイリオ" panose="020B0604030504040204" pitchFamily="50" charset="-128"/>
                <a:cs typeface="+mn-cs"/>
              </a:rPr>
              <a:t>の特徴</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8" name="図 7"/>
          <p:cNvPicPr>
            <a:picLocks noChangeAspect="1"/>
          </p:cNvPicPr>
          <p:nvPr/>
        </p:nvPicPr>
        <p:blipFill>
          <a:blip r:embed="rId3"/>
          <a:stretch>
            <a:fillRect/>
          </a:stretch>
        </p:blipFill>
        <p:spPr>
          <a:xfrm>
            <a:off x="7931216" y="516212"/>
            <a:ext cx="1110640" cy="1112958"/>
          </a:xfrm>
          <a:prstGeom prst="rect">
            <a:avLst/>
          </a:prstGeom>
        </p:spPr>
      </p:pic>
      <p:sp>
        <p:nvSpPr>
          <p:cNvPr id="11" name="四角形: 角を丸くする 2"/>
          <p:cNvSpPr/>
          <p:nvPr/>
        </p:nvSpPr>
        <p:spPr>
          <a:xfrm>
            <a:off x="7906658" y="36624"/>
            <a:ext cx="1186316"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参考４</a:t>
            </a:r>
          </a:p>
        </p:txBody>
      </p:sp>
      <p:sp>
        <p:nvSpPr>
          <p:cNvPr id="13" name="スライド番号プレースホルダー 12"/>
          <p:cNvSpPr>
            <a:spLocks noGrp="1"/>
          </p:cNvSpPr>
          <p:nvPr>
            <p:ph type="sldNum" sz="quarter" idx="12"/>
          </p:nvPr>
        </p:nvSpPr>
        <p:spPr/>
        <p:txBody>
          <a:bodyPr/>
          <a:lstStyle/>
          <a:p>
            <a:fld id="{E1C0CD78-4E44-4F1F-ADFE-EB6B278C584E}" type="slidenum">
              <a:rPr kumimoji="1" lang="ja-JP" altLang="en-US" smtClean="0"/>
              <a:t>126</a:t>
            </a:fld>
            <a:endParaRPr kumimoji="1" lang="ja-JP" altLang="en-US"/>
          </a:p>
        </p:txBody>
      </p:sp>
      <p:sp>
        <p:nvSpPr>
          <p:cNvPr id="9" name="フッター プレースホルダー 8"/>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4843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626552629"/>
              </p:ext>
            </p:extLst>
          </p:nvPr>
        </p:nvGraphicFramePr>
        <p:xfrm>
          <a:off x="123370" y="974722"/>
          <a:ext cx="8890000" cy="4485767"/>
        </p:xfrm>
        <a:graphic>
          <a:graphicData uri="http://schemas.openxmlformats.org/drawingml/2006/table">
            <a:tbl>
              <a:tblPr firstRow="1" bandRow="1">
                <a:tableStyleId>{BC89EF96-8CEA-46FF-86C4-4CE0E7609802}</a:tableStyleId>
              </a:tblPr>
              <a:tblGrid>
                <a:gridCol w="355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3858854">
                  <a:extLst>
                    <a:ext uri="{9D8B030D-6E8A-4147-A177-3AD203B41FA5}">
                      <a16:colId xmlns:a16="http://schemas.microsoft.com/office/drawing/2014/main" val="20002"/>
                    </a:ext>
                  </a:extLst>
                </a:gridCol>
                <a:gridCol w="655089">
                  <a:extLst>
                    <a:ext uri="{9D8B030D-6E8A-4147-A177-3AD203B41FA5}">
                      <a16:colId xmlns:a16="http://schemas.microsoft.com/office/drawing/2014/main" val="20003"/>
                    </a:ext>
                  </a:extLst>
                </a:gridCol>
                <a:gridCol w="595086">
                  <a:extLst>
                    <a:ext uri="{9D8B030D-6E8A-4147-A177-3AD203B41FA5}">
                      <a16:colId xmlns:a16="http://schemas.microsoft.com/office/drawing/2014/main" val="20004"/>
                    </a:ext>
                  </a:extLst>
                </a:gridCol>
                <a:gridCol w="1139371">
                  <a:extLst>
                    <a:ext uri="{9D8B030D-6E8A-4147-A177-3AD203B41FA5}">
                      <a16:colId xmlns:a16="http://schemas.microsoft.com/office/drawing/2014/main" val="20005"/>
                    </a:ext>
                  </a:extLst>
                </a:gridCol>
              </a:tblGrid>
              <a:tr h="304800">
                <a:tc rowSpan="2">
                  <a:txBody>
                    <a:bodyPr/>
                    <a:lstStyle/>
                    <a:p>
                      <a:endParaRPr kumimoji="1" lang="ja-JP" altLang="en-US" dirty="0"/>
                    </a:p>
                  </a:txBody>
                  <a:tcPr/>
                </a:tc>
                <a:tc rowSpan="2">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主な項目（例）</a:t>
                      </a:r>
                    </a:p>
                  </a:txBody>
                  <a:tcPr/>
                </a:tc>
                <a:tc rowSpan="2">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概要</a:t>
                      </a:r>
                    </a:p>
                  </a:txBody>
                  <a:tcPr/>
                </a:tc>
                <a:tc gridSpan="2">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施行日</a:t>
                      </a:r>
                    </a:p>
                  </a:txBody>
                  <a:tcPr/>
                </a:tc>
                <a:tc hMerge="1">
                  <a:txBody>
                    <a:bodyPr/>
                    <a:lstStyle/>
                    <a:p>
                      <a:endParaRPr kumimoji="1" lang="ja-JP" altLang="en-US" dirty="0"/>
                    </a:p>
                  </a:txBody>
                  <a:tcPr/>
                </a:tc>
                <a:tc rowSpan="2">
                  <a:txBody>
                    <a:bodyPr/>
                    <a:lstStyle/>
                    <a:p>
                      <a:pPr algn="ctr"/>
                      <a:r>
                        <a:rPr kumimoji="1" lang="ja-JP" altLang="en-US" sz="1400" b="1" dirty="0">
                          <a:latin typeface="HG丸ｺﾞｼｯｸM-PRO" panose="020F0600000000000000" pitchFamily="50" charset="-128"/>
                          <a:ea typeface="HG丸ｺﾞｼｯｸM-PRO" panose="020F0600000000000000" pitchFamily="50" charset="-128"/>
                        </a:rPr>
                        <a:t>根拠法</a:t>
                      </a:r>
                    </a:p>
                  </a:txBody>
                  <a:tcPr/>
                </a:tc>
                <a:extLst>
                  <a:ext uri="{0D108BD9-81ED-4DB2-BD59-A6C34878D82A}">
                    <a16:rowId xmlns:a16="http://schemas.microsoft.com/office/drawing/2014/main" val="10000"/>
                  </a:ext>
                </a:extLst>
              </a:tr>
              <a:tr h="27071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000" b="1" dirty="0">
                          <a:latin typeface="HG丸ｺﾞｼｯｸM-PRO" panose="020F0600000000000000" pitchFamily="50" charset="-128"/>
                          <a:ea typeface="HG丸ｺﾞｼｯｸM-PRO" panose="020F0600000000000000" pitchFamily="50" charset="-128"/>
                        </a:rPr>
                        <a:t>大企業</a:t>
                      </a:r>
                    </a:p>
                  </a:txBody>
                  <a:tcPr>
                    <a:solidFill>
                      <a:srgbClr val="C5DCF1"/>
                    </a:solidFill>
                  </a:tcPr>
                </a:tc>
                <a:tc>
                  <a:txBody>
                    <a:bodyPr/>
                    <a:lstStyle/>
                    <a:p>
                      <a:r>
                        <a:rPr kumimoji="1" lang="ja-JP" altLang="en-US" sz="1000" b="1" dirty="0">
                          <a:latin typeface="HG丸ｺﾞｼｯｸM-PRO" panose="020F0600000000000000" pitchFamily="50" charset="-128"/>
                          <a:ea typeface="HG丸ｺﾞｼｯｸM-PRO" panose="020F0600000000000000" pitchFamily="50" charset="-128"/>
                        </a:rPr>
                        <a:t>中小</a:t>
                      </a:r>
                    </a:p>
                  </a:txBody>
                  <a:tcPr>
                    <a:solidFill>
                      <a:srgbClr val="C5DCF1"/>
                    </a:solidFill>
                  </a:tcPr>
                </a:tc>
                <a:tc vMerge="1">
                  <a:txBody>
                    <a:bodyPr/>
                    <a:lstStyle/>
                    <a:p>
                      <a:endParaRPr kumimoji="1" lang="ja-JP" altLang="en-US"/>
                    </a:p>
                  </a:txBody>
                  <a:tcPr/>
                </a:tc>
                <a:extLst>
                  <a:ext uri="{0D108BD9-81ED-4DB2-BD59-A6C34878D82A}">
                    <a16:rowId xmlns:a16="http://schemas.microsoft.com/office/drawing/2014/main" val="10001"/>
                  </a:ext>
                </a:extLst>
              </a:tr>
              <a:tr h="1005840">
                <a:tc>
                  <a:txBody>
                    <a:bodyPr/>
                    <a:lstStyle/>
                    <a:p>
                      <a:r>
                        <a:rPr kumimoji="1" lang="ja-JP" altLang="en-US" dirty="0"/>
                        <a:t>１</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時間外労働の上限規制</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・時間外労働の上限を原則月</a:t>
                      </a:r>
                      <a:r>
                        <a:rPr kumimoji="1" lang="en-US" altLang="ja-JP" sz="1200" b="0" dirty="0">
                          <a:latin typeface="HG丸ｺﾞｼｯｸM-PRO" panose="020F0600000000000000" pitchFamily="50" charset="-128"/>
                          <a:ea typeface="HG丸ｺﾞｼｯｸM-PRO" panose="020F0600000000000000" pitchFamily="50" charset="-128"/>
                        </a:rPr>
                        <a:t>45</a:t>
                      </a:r>
                      <a:r>
                        <a:rPr kumimoji="1" lang="ja-JP" altLang="en-US" sz="1200" b="0" dirty="0">
                          <a:latin typeface="HG丸ｺﾞｼｯｸM-PRO" panose="020F0600000000000000" pitchFamily="50" charset="-128"/>
                          <a:ea typeface="HG丸ｺﾞｼｯｸM-PRO" panose="020F0600000000000000" pitchFamily="50" charset="-128"/>
                        </a:rPr>
                        <a:t>時間、年</a:t>
                      </a:r>
                      <a:r>
                        <a:rPr kumimoji="1" lang="en-US" altLang="ja-JP" sz="1200" b="0" dirty="0">
                          <a:latin typeface="HG丸ｺﾞｼｯｸM-PRO" panose="020F0600000000000000" pitchFamily="50" charset="-128"/>
                          <a:ea typeface="HG丸ｺﾞｼｯｸM-PRO" panose="020F0600000000000000" pitchFamily="50" charset="-128"/>
                        </a:rPr>
                        <a:t>360</a:t>
                      </a:r>
                      <a:r>
                        <a:rPr kumimoji="1" lang="ja-JP" altLang="en-US" sz="1200" b="0" dirty="0">
                          <a:latin typeface="HG丸ｺﾞｼｯｸM-PRO" panose="020F0600000000000000" pitchFamily="50" charset="-128"/>
                          <a:ea typeface="HG丸ｺﾞｼｯｸM-PRO" panose="020F0600000000000000" pitchFamily="50" charset="-128"/>
                        </a:rPr>
                        <a:t>時間とする。</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・特別条項は年</a:t>
                      </a:r>
                      <a:r>
                        <a:rPr kumimoji="1" lang="en-US" altLang="ja-JP" sz="1200" b="0" dirty="0">
                          <a:latin typeface="HG丸ｺﾞｼｯｸM-PRO" panose="020F0600000000000000" pitchFamily="50" charset="-128"/>
                          <a:ea typeface="HG丸ｺﾞｼｯｸM-PRO" panose="020F0600000000000000" pitchFamily="50" charset="-128"/>
                        </a:rPr>
                        <a:t>720</a:t>
                      </a:r>
                      <a:r>
                        <a:rPr kumimoji="1" lang="ja-JP" altLang="en-US" sz="1200" b="0" dirty="0">
                          <a:latin typeface="HG丸ｺﾞｼｯｸM-PRO" panose="020F0600000000000000" pitchFamily="50" charset="-128"/>
                          <a:ea typeface="HG丸ｺﾞｼｯｸM-PRO" panose="020F0600000000000000" pitchFamily="50" charset="-128"/>
                        </a:rPr>
                        <a:t>時間、単月</a:t>
                      </a:r>
                      <a:r>
                        <a:rPr kumimoji="1" lang="en-US" altLang="ja-JP" sz="1200" b="0" dirty="0">
                          <a:latin typeface="HG丸ｺﾞｼｯｸM-PRO" panose="020F0600000000000000" pitchFamily="50" charset="-128"/>
                          <a:ea typeface="HG丸ｺﾞｼｯｸM-PRO" panose="020F0600000000000000" pitchFamily="50" charset="-128"/>
                        </a:rPr>
                        <a:t>100</a:t>
                      </a:r>
                      <a:r>
                        <a:rPr kumimoji="1" lang="ja-JP" altLang="en-US" sz="1200" b="0" dirty="0">
                          <a:latin typeface="HG丸ｺﾞｼｯｸM-PRO" panose="020F0600000000000000" pitchFamily="50" charset="-128"/>
                          <a:ea typeface="HG丸ｺﾞｼｯｸM-PRO" panose="020F0600000000000000" pitchFamily="50" charset="-128"/>
                        </a:rPr>
                        <a:t>時間未満（休日労働含む）、複数月平均</a:t>
                      </a:r>
                      <a:r>
                        <a:rPr kumimoji="1" lang="en-US" altLang="ja-JP" sz="1200" b="0" dirty="0">
                          <a:latin typeface="HG丸ｺﾞｼｯｸM-PRO" panose="020F0600000000000000" pitchFamily="50" charset="-128"/>
                          <a:ea typeface="HG丸ｺﾞｼｯｸM-PRO" panose="020F0600000000000000" pitchFamily="50" charset="-128"/>
                        </a:rPr>
                        <a:t>80</a:t>
                      </a:r>
                      <a:r>
                        <a:rPr kumimoji="1" lang="ja-JP" altLang="en-US" sz="1200" b="0" dirty="0">
                          <a:latin typeface="HG丸ｺﾞｼｯｸM-PRO" panose="020F0600000000000000" pitchFamily="50" charset="-128"/>
                          <a:ea typeface="HG丸ｺﾞｼｯｸM-PRO" panose="020F0600000000000000" pitchFamily="50" charset="-128"/>
                        </a:rPr>
                        <a:t>時間（休日労働含む）を限度とする。</a:t>
                      </a:r>
                      <a:endParaRPr kumimoji="1" lang="en-US" altLang="ja-JP" sz="1200" b="0" baseline="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2020.4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労働基準法</a:t>
                      </a:r>
                    </a:p>
                  </a:txBody>
                  <a:tcPr/>
                </a:tc>
                <a:extLst>
                  <a:ext uri="{0D108BD9-81ED-4DB2-BD59-A6C34878D82A}">
                    <a16:rowId xmlns:a16="http://schemas.microsoft.com/office/drawing/2014/main" val="10002"/>
                  </a:ext>
                </a:extLst>
              </a:tr>
              <a:tr h="541419">
                <a:tc>
                  <a:txBody>
                    <a:bodyPr/>
                    <a:lstStyle/>
                    <a:p>
                      <a:r>
                        <a:rPr kumimoji="1" lang="ja-JP" altLang="en-US" dirty="0"/>
                        <a:t>２</a:t>
                      </a:r>
                    </a:p>
                  </a:txBody>
                  <a:tcPr>
                    <a:solidFill>
                      <a:srgbClr val="C5DCF1"/>
                    </a:solidFill>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年次有給休暇の</a:t>
                      </a:r>
                      <a:r>
                        <a:rPr kumimoji="1" lang="en-US" altLang="ja-JP" sz="1200" b="0" dirty="0">
                          <a:latin typeface="HG丸ｺﾞｼｯｸM-PRO" panose="020F0600000000000000" pitchFamily="50" charset="-128"/>
                          <a:ea typeface="HG丸ｺﾞｼｯｸM-PRO" panose="020F0600000000000000" pitchFamily="50" charset="-128"/>
                        </a:rPr>
                        <a:t>5</a:t>
                      </a:r>
                      <a:r>
                        <a:rPr kumimoji="1" lang="ja-JP" altLang="en-US" sz="1200" b="0" dirty="0">
                          <a:latin typeface="HG丸ｺﾞｼｯｸM-PRO" panose="020F0600000000000000" pitchFamily="50" charset="-128"/>
                          <a:ea typeface="HG丸ｺﾞｼｯｸM-PRO" panose="020F0600000000000000" pitchFamily="50" charset="-128"/>
                        </a:rPr>
                        <a:t>日取得義務</a:t>
                      </a:r>
                    </a:p>
                  </a:txBody>
                  <a:tcPr>
                    <a:solidFill>
                      <a:srgbClr val="C5DCF1"/>
                    </a:solidFill>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・年</a:t>
                      </a:r>
                      <a:r>
                        <a:rPr kumimoji="1" lang="en-US" altLang="ja-JP" sz="1200" b="0" dirty="0">
                          <a:latin typeface="HG丸ｺﾞｼｯｸM-PRO" panose="020F0600000000000000" pitchFamily="50" charset="-128"/>
                          <a:ea typeface="HG丸ｺﾞｼｯｸM-PRO" panose="020F0600000000000000" pitchFamily="50" charset="-128"/>
                        </a:rPr>
                        <a:t>10</a:t>
                      </a:r>
                      <a:r>
                        <a:rPr kumimoji="1" lang="ja-JP" altLang="en-US" sz="1200" b="0" dirty="0">
                          <a:latin typeface="HG丸ｺﾞｼｯｸM-PRO" panose="020F0600000000000000" pitchFamily="50" charset="-128"/>
                          <a:ea typeface="HG丸ｺﾞｼｯｸM-PRO" panose="020F0600000000000000" pitchFamily="50" charset="-128"/>
                        </a:rPr>
                        <a:t>日以上の年休付与者は、毎年、時季を指定して年</a:t>
                      </a:r>
                      <a:r>
                        <a:rPr kumimoji="1" lang="en-US" altLang="ja-JP" sz="1200" b="0" dirty="0">
                          <a:latin typeface="HG丸ｺﾞｼｯｸM-PRO" panose="020F0600000000000000" pitchFamily="50" charset="-128"/>
                          <a:ea typeface="HG丸ｺﾞｼｯｸM-PRO" panose="020F0600000000000000" pitchFamily="50" charset="-128"/>
                        </a:rPr>
                        <a:t>5</a:t>
                      </a:r>
                      <a:r>
                        <a:rPr kumimoji="1" lang="ja-JP" altLang="en-US" sz="1200" b="0" dirty="0">
                          <a:latin typeface="HG丸ｺﾞｼｯｸM-PRO" panose="020F0600000000000000" pitchFamily="50" charset="-128"/>
                          <a:ea typeface="HG丸ｺﾞｼｯｸM-PRO" panose="020F0600000000000000" pitchFamily="50" charset="-128"/>
                        </a:rPr>
                        <a:t>日の取得を義務とする。</a:t>
                      </a:r>
                    </a:p>
                  </a:txBody>
                  <a:tcPr>
                    <a:solidFill>
                      <a:srgbClr val="C5DCF1"/>
                    </a:solidFill>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solidFill>
                      <a:srgbClr val="C5DCF1"/>
                    </a:solidFill>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solidFill>
                      <a:srgbClr val="C5DCF1"/>
                    </a:solidFill>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労働基準法</a:t>
                      </a:r>
                    </a:p>
                  </a:txBody>
                  <a:tcPr>
                    <a:solidFill>
                      <a:srgbClr val="C5DCF1"/>
                    </a:solidFill>
                  </a:tcPr>
                </a:tc>
                <a:extLst>
                  <a:ext uri="{0D108BD9-81ED-4DB2-BD59-A6C34878D82A}">
                    <a16:rowId xmlns:a16="http://schemas.microsoft.com/office/drawing/2014/main" val="10003"/>
                  </a:ext>
                </a:extLst>
              </a:tr>
              <a:tr h="541419">
                <a:tc>
                  <a:txBody>
                    <a:bodyPr/>
                    <a:lstStyle/>
                    <a:p>
                      <a:r>
                        <a:rPr kumimoji="1" lang="ja-JP" altLang="en-US" dirty="0"/>
                        <a:t>３</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長時間労働者の医師面接指導見直し</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・長時間労働者の医師面接指導の時間外労働を月</a:t>
                      </a:r>
                      <a:r>
                        <a:rPr kumimoji="1" lang="en-US" altLang="ja-JP" sz="1200" b="0" dirty="0">
                          <a:latin typeface="HG丸ｺﾞｼｯｸM-PRO" panose="020F0600000000000000" pitchFamily="50" charset="-128"/>
                          <a:ea typeface="HG丸ｺﾞｼｯｸM-PRO" panose="020F0600000000000000" pitchFamily="50" charset="-128"/>
                        </a:rPr>
                        <a:t>100</a:t>
                      </a:r>
                      <a:r>
                        <a:rPr kumimoji="1" lang="ja-JP" altLang="en-US" sz="1200" b="0" dirty="0">
                          <a:latin typeface="HG丸ｺﾞｼｯｸM-PRO" panose="020F0600000000000000" pitchFamily="50" charset="-128"/>
                          <a:ea typeface="HG丸ｺﾞｼｯｸM-PRO" panose="020F0600000000000000" pitchFamily="50" charset="-128"/>
                        </a:rPr>
                        <a:t>時間から月</a:t>
                      </a:r>
                      <a:r>
                        <a:rPr kumimoji="1" lang="en-US" altLang="ja-JP" sz="1200" b="0" dirty="0">
                          <a:latin typeface="HG丸ｺﾞｼｯｸM-PRO" panose="020F0600000000000000" pitchFamily="50" charset="-128"/>
                          <a:ea typeface="HG丸ｺﾞｼｯｸM-PRO" panose="020F0600000000000000" pitchFamily="50" charset="-128"/>
                        </a:rPr>
                        <a:t>80</a:t>
                      </a:r>
                      <a:r>
                        <a:rPr kumimoji="1" lang="ja-JP" altLang="en-US" sz="1200" b="0" dirty="0">
                          <a:latin typeface="HG丸ｺﾞｼｯｸM-PRO" panose="020F0600000000000000" pitchFamily="50" charset="-128"/>
                          <a:ea typeface="HG丸ｺﾞｼｯｸM-PRO" panose="020F0600000000000000" pitchFamily="50" charset="-128"/>
                        </a:rPr>
                        <a:t>時間に引き下げる。</a:t>
                      </a: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安全衛生法</a:t>
                      </a:r>
                    </a:p>
                  </a:txBody>
                  <a:tcPr/>
                </a:tc>
                <a:extLst>
                  <a:ext uri="{0D108BD9-81ED-4DB2-BD59-A6C34878D82A}">
                    <a16:rowId xmlns:a16="http://schemas.microsoft.com/office/drawing/2014/main" val="10004"/>
                  </a:ext>
                </a:extLst>
              </a:tr>
              <a:tr h="640080">
                <a:tc>
                  <a:txBody>
                    <a:bodyPr/>
                    <a:lstStyle/>
                    <a:p>
                      <a:r>
                        <a:rPr kumimoji="1" lang="ja-JP" altLang="en-US" dirty="0"/>
                        <a:t>４</a:t>
                      </a:r>
                    </a:p>
                  </a:txBody>
                  <a:tcPr>
                    <a:solidFill>
                      <a:srgbClr val="C5DCF1"/>
                    </a:solidFill>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労働時間の状況の把握の実効性確保</a:t>
                      </a:r>
                    </a:p>
                  </a:txBody>
                  <a:tcPr>
                    <a:solidFill>
                      <a:srgbClr val="C5DCF1"/>
                    </a:solidFill>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現認や客観的な方法による労働時間の把握を義務化する</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（管理監督者含むすべての労働者）</a:t>
                      </a:r>
                    </a:p>
                  </a:txBody>
                  <a:tcPr>
                    <a:solidFill>
                      <a:srgbClr val="C5DCF1"/>
                    </a:solidFill>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solidFill>
                      <a:srgbClr val="C5DCF1"/>
                    </a:solidFill>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2019.4</a:t>
                      </a:r>
                      <a:endParaRPr kumimoji="1" lang="ja-JP" altLang="en-US" sz="800" b="0" dirty="0">
                        <a:latin typeface="HG丸ｺﾞｼｯｸM-PRO" panose="020F0600000000000000" pitchFamily="50" charset="-128"/>
                        <a:ea typeface="HG丸ｺﾞｼｯｸM-PRO" panose="020F0600000000000000" pitchFamily="50" charset="-128"/>
                      </a:endParaRPr>
                    </a:p>
                  </a:txBody>
                  <a:tcPr>
                    <a:solidFill>
                      <a:srgbClr val="C5DCF1"/>
                    </a:solidFill>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安全衛生法</a:t>
                      </a:r>
                    </a:p>
                  </a:txBody>
                  <a:tcPr>
                    <a:solidFill>
                      <a:srgbClr val="C5DCF1"/>
                    </a:solidFill>
                  </a:tcPr>
                </a:tc>
                <a:extLst>
                  <a:ext uri="{0D108BD9-81ED-4DB2-BD59-A6C34878D82A}">
                    <a16:rowId xmlns:a16="http://schemas.microsoft.com/office/drawing/2014/main" val="10005"/>
                  </a:ext>
                </a:extLst>
              </a:tr>
              <a:tr h="541419">
                <a:tc>
                  <a:txBody>
                    <a:bodyPr/>
                    <a:lstStyle/>
                    <a:p>
                      <a:r>
                        <a:rPr kumimoji="1" lang="ja-JP" altLang="en-US" dirty="0"/>
                        <a:t>５</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月</a:t>
                      </a:r>
                      <a:r>
                        <a:rPr kumimoji="1" lang="en-US" altLang="ja-JP" sz="1200" b="0" dirty="0">
                          <a:latin typeface="HG丸ｺﾞｼｯｸM-PRO" panose="020F0600000000000000" pitchFamily="50" charset="-128"/>
                          <a:ea typeface="HG丸ｺﾞｼｯｸM-PRO" panose="020F0600000000000000" pitchFamily="50" charset="-128"/>
                        </a:rPr>
                        <a:t>60</a:t>
                      </a:r>
                      <a:r>
                        <a:rPr kumimoji="1" lang="ja-JP" altLang="en-US" sz="1200" b="0" dirty="0">
                          <a:latin typeface="HG丸ｺﾞｼｯｸM-PRO" panose="020F0600000000000000" pitchFamily="50" charset="-128"/>
                          <a:ea typeface="HG丸ｺﾞｼｯｸM-PRO" panose="020F0600000000000000" pitchFamily="50" charset="-128"/>
                        </a:rPr>
                        <a:t>時間超の時間外労働の割増率引き上げ</a:t>
                      </a: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・月</a:t>
                      </a:r>
                      <a:r>
                        <a:rPr kumimoji="1" lang="en-US" altLang="ja-JP" sz="1200" b="0" dirty="0">
                          <a:latin typeface="HG丸ｺﾞｼｯｸM-PRO" panose="020F0600000000000000" pitchFamily="50" charset="-128"/>
                          <a:ea typeface="HG丸ｺﾞｼｯｸM-PRO" panose="020F0600000000000000" pitchFamily="50" charset="-128"/>
                        </a:rPr>
                        <a:t>60</a:t>
                      </a:r>
                      <a:r>
                        <a:rPr kumimoji="1" lang="ja-JP" altLang="en-US" sz="1200" b="0" dirty="0">
                          <a:latin typeface="HG丸ｺﾞｼｯｸM-PRO" panose="020F0600000000000000" pitchFamily="50" charset="-128"/>
                          <a:ea typeface="HG丸ｺﾞｼｯｸM-PRO" panose="020F0600000000000000" pitchFamily="50" charset="-128"/>
                        </a:rPr>
                        <a:t>時間を超える時間外労働に係る割増賃金率を</a:t>
                      </a:r>
                      <a:r>
                        <a:rPr kumimoji="1" lang="en-US" altLang="ja-JP" sz="1200" b="0" dirty="0">
                          <a:latin typeface="HG丸ｺﾞｼｯｸM-PRO" panose="020F0600000000000000" pitchFamily="50" charset="-128"/>
                          <a:ea typeface="HG丸ｺﾞｼｯｸM-PRO" panose="020F0600000000000000" pitchFamily="50" charset="-128"/>
                        </a:rPr>
                        <a:t>50</a:t>
                      </a:r>
                      <a:r>
                        <a:rPr kumimoji="1" lang="ja-JP" altLang="en-US" sz="1200" b="0" dirty="0">
                          <a:latin typeface="HG丸ｺﾞｼｯｸM-PRO" panose="020F0600000000000000" pitchFamily="50" charset="-128"/>
                          <a:ea typeface="HG丸ｺﾞｼｯｸM-PRO" panose="020F0600000000000000" pitchFamily="50" charset="-128"/>
                        </a:rPr>
                        <a:t>％以上とする。</a:t>
                      </a:r>
                    </a:p>
                  </a:txBody>
                  <a:tcPr/>
                </a:tc>
                <a:tc>
                  <a:txBody>
                    <a:bodyPr/>
                    <a:lstStyle/>
                    <a:p>
                      <a:r>
                        <a:rPr kumimoji="1" lang="ja-JP" altLang="en-US" sz="800" b="0" dirty="0">
                          <a:latin typeface="HG丸ｺﾞｼｯｸM-PRO" panose="020F0600000000000000" pitchFamily="50" charset="-128"/>
                          <a:ea typeface="HG丸ｺﾞｼｯｸM-PRO" panose="020F0600000000000000" pitchFamily="50" charset="-128"/>
                        </a:rPr>
                        <a:t>－</a:t>
                      </a:r>
                    </a:p>
                  </a:txBody>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2023.4</a:t>
                      </a:r>
                      <a:endParaRPr kumimoji="1" lang="ja-JP" altLang="en-US" sz="800" b="0" dirty="0">
                        <a:latin typeface="HG丸ｺﾞｼｯｸM-PRO" panose="020F0600000000000000" pitchFamily="50" charset="-128"/>
                        <a:ea typeface="HG丸ｺﾞｼｯｸM-PRO" panose="020F0600000000000000" pitchFamily="50" charset="-128"/>
                      </a:endParaRPr>
                    </a:p>
                  </a:txBody>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労働基準法</a:t>
                      </a:r>
                    </a:p>
                  </a:txBody>
                  <a:tcPr/>
                </a:tc>
                <a:extLst>
                  <a:ext uri="{0D108BD9-81ED-4DB2-BD59-A6C34878D82A}">
                    <a16:rowId xmlns:a16="http://schemas.microsoft.com/office/drawing/2014/main" val="10006"/>
                  </a:ext>
                </a:extLst>
              </a:tr>
              <a:tr h="640080">
                <a:tc>
                  <a:txBody>
                    <a:bodyPr/>
                    <a:lstStyle/>
                    <a:p>
                      <a:r>
                        <a:rPr kumimoji="1" lang="ja-JP" altLang="en-US" dirty="0"/>
                        <a:t>６</a:t>
                      </a:r>
                    </a:p>
                  </a:txBody>
                  <a:tcPr>
                    <a:solidFill>
                      <a:srgbClr val="C5DCF1"/>
                    </a:solidFill>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同一労働同一賃金（雇用形態に関わらない公正な待遇の確保）</a:t>
                      </a:r>
                    </a:p>
                  </a:txBody>
                  <a:tcPr>
                    <a:solidFill>
                      <a:srgbClr val="C5DCF1"/>
                    </a:solidFill>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・短時間・有期雇用労働者・派遣労働者と正規雇用労働者との不合理な待遇差を解消する</a:t>
                      </a:r>
                    </a:p>
                  </a:txBody>
                  <a:tcPr>
                    <a:solidFill>
                      <a:srgbClr val="C5DCF1"/>
                    </a:solidFill>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2020.4</a:t>
                      </a:r>
                      <a:endParaRPr kumimoji="1" lang="ja-JP" altLang="en-US" sz="800" b="0" dirty="0">
                        <a:latin typeface="HG丸ｺﾞｼｯｸM-PRO" panose="020F0600000000000000" pitchFamily="50" charset="-128"/>
                        <a:ea typeface="HG丸ｺﾞｼｯｸM-PRO" panose="020F0600000000000000" pitchFamily="50" charset="-128"/>
                      </a:endParaRPr>
                    </a:p>
                  </a:txBody>
                  <a:tcPr>
                    <a:solidFill>
                      <a:srgbClr val="C5DCF1"/>
                    </a:solidFill>
                  </a:tcPr>
                </a:tc>
                <a:tc>
                  <a:txBody>
                    <a:bodyPr/>
                    <a:lstStyle/>
                    <a:p>
                      <a:r>
                        <a:rPr kumimoji="1" lang="en-US" altLang="ja-JP" sz="800" b="0" dirty="0">
                          <a:latin typeface="HG丸ｺﾞｼｯｸM-PRO" panose="020F0600000000000000" pitchFamily="50" charset="-128"/>
                          <a:ea typeface="HG丸ｺﾞｼｯｸM-PRO" panose="020F0600000000000000" pitchFamily="50" charset="-128"/>
                        </a:rPr>
                        <a:t>2021.4</a:t>
                      </a:r>
                      <a:endParaRPr kumimoji="1" lang="ja-JP" altLang="en-US" sz="800" b="0" dirty="0">
                        <a:latin typeface="HG丸ｺﾞｼｯｸM-PRO" panose="020F0600000000000000" pitchFamily="50" charset="-128"/>
                        <a:ea typeface="HG丸ｺﾞｼｯｸM-PRO" panose="020F0600000000000000" pitchFamily="50" charset="-128"/>
                      </a:endParaRPr>
                    </a:p>
                  </a:txBody>
                  <a:tcPr>
                    <a:solidFill>
                      <a:srgbClr val="C5DCF1"/>
                    </a:solidFill>
                  </a:tcPr>
                </a:tc>
                <a:tc>
                  <a:txBody>
                    <a:bodyPr/>
                    <a:lstStyle/>
                    <a:p>
                      <a:r>
                        <a:rPr kumimoji="1" lang="ja-JP" altLang="en-US" sz="1200" b="0" dirty="0">
                          <a:latin typeface="HG丸ｺﾞｼｯｸM-PRO" panose="020F0600000000000000" pitchFamily="50" charset="-128"/>
                          <a:ea typeface="HG丸ｺﾞｼｯｸM-PRO" panose="020F0600000000000000" pitchFamily="50" charset="-128"/>
                        </a:rPr>
                        <a:t>労働契約法</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ﾊﾟｰﾄ･有期法</a:t>
                      </a:r>
                      <a:endParaRPr kumimoji="1" lang="en-US" altLang="ja-JP" sz="1200" b="0" dirty="0">
                        <a:latin typeface="HG丸ｺﾞｼｯｸM-PRO" panose="020F0600000000000000" pitchFamily="50" charset="-128"/>
                        <a:ea typeface="HG丸ｺﾞｼｯｸM-PRO" panose="020F0600000000000000" pitchFamily="50" charset="-128"/>
                      </a:endParaRPr>
                    </a:p>
                    <a:p>
                      <a:r>
                        <a:rPr kumimoji="1" lang="ja-JP" altLang="en-US" sz="1200" b="0" dirty="0">
                          <a:latin typeface="HG丸ｺﾞｼｯｸM-PRO" panose="020F0600000000000000" pitchFamily="50" charset="-128"/>
                          <a:ea typeface="HG丸ｺﾞｼｯｸM-PRO" panose="020F0600000000000000" pitchFamily="50" charset="-128"/>
                        </a:rPr>
                        <a:t>労働者派遣法</a:t>
                      </a:r>
                    </a:p>
                  </a:txBody>
                  <a:tcPr>
                    <a:solidFill>
                      <a:srgbClr val="C5DCF1"/>
                    </a:solidFill>
                  </a:tcPr>
                </a:tc>
                <a:extLst>
                  <a:ext uri="{0D108BD9-81ED-4DB2-BD59-A6C34878D82A}">
                    <a16:rowId xmlns:a16="http://schemas.microsoft.com/office/drawing/2014/main" val="10007"/>
                  </a:ext>
                </a:extLst>
              </a:tr>
            </a:tbl>
          </a:graphicData>
        </a:graphic>
      </p:graphicFrame>
      <p:sp>
        <p:nvSpPr>
          <p:cNvPr id="5" name="タイトル 1"/>
          <p:cNvSpPr>
            <a:spLocks noGrp="1"/>
          </p:cNvSpPr>
          <p:nvPr>
            <p:ph type="title"/>
          </p:nvPr>
        </p:nvSpPr>
        <p:spPr>
          <a:xfrm>
            <a:off x="666296" y="120647"/>
            <a:ext cx="8065407" cy="752474"/>
          </a:xfrm>
        </p:spPr>
        <p:txBody>
          <a:bodyPr>
            <a:normAutofit/>
          </a:bodyPr>
          <a:lstStyle/>
          <a:p>
            <a:r>
              <a:rPr lang="ja-JP" altLang="en-US" sz="3200" dirty="0"/>
              <a:t>働き方改革関連法の概要と施行スケジュール</a:t>
            </a:r>
            <a:endParaRPr kumimoji="1" lang="ja-JP" altLang="en-US" sz="3200" dirty="0"/>
          </a:p>
        </p:txBody>
      </p:sp>
      <p:sp>
        <p:nvSpPr>
          <p:cNvPr id="6" name="テキスト ボックス 5"/>
          <p:cNvSpPr txBox="1"/>
          <p:nvPr/>
        </p:nvSpPr>
        <p:spPr>
          <a:xfrm>
            <a:off x="123370" y="5428343"/>
            <a:ext cx="88899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2019</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月は労働時間上限規制を中心とした過重労働対策、</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2020</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月は同一労働同一賃金への対応が求められる。</a:t>
            </a:r>
          </a:p>
        </p:txBody>
      </p:sp>
      <p:sp>
        <p:nvSpPr>
          <p:cNvPr id="7" name="四角形: 角を丸くする 2"/>
          <p:cNvSpPr/>
          <p:nvPr/>
        </p:nvSpPr>
        <p:spPr>
          <a:xfrm>
            <a:off x="7735761" y="17637"/>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参考４</a:t>
            </a:r>
          </a:p>
        </p:txBody>
      </p:sp>
      <p:sp>
        <p:nvSpPr>
          <p:cNvPr id="9" name="スライド番号プレースホルダー 8"/>
          <p:cNvSpPr>
            <a:spLocks noGrp="1"/>
          </p:cNvSpPr>
          <p:nvPr>
            <p:ph type="sldNum" sz="quarter" idx="12"/>
          </p:nvPr>
        </p:nvSpPr>
        <p:spPr/>
        <p:txBody>
          <a:bodyPr/>
          <a:lstStyle/>
          <a:p>
            <a:fld id="{E1C0CD78-4E44-4F1F-ADFE-EB6B278C584E}" type="slidenum">
              <a:rPr kumimoji="1" lang="ja-JP" altLang="en-US" smtClean="0"/>
              <a:t>127</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22748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101601" y="3587425"/>
            <a:ext cx="8680660" cy="2072429"/>
          </a:xfrm>
          <a:prstGeom prst="roundRect">
            <a:avLst>
              <a:gd name="adj" fmla="val 8456"/>
            </a:avLst>
          </a:prstGeom>
        </p:spPr>
        <p:style>
          <a:lnRef idx="1">
            <a:schemeClr val="accent2"/>
          </a:lnRef>
          <a:fillRef idx="2">
            <a:schemeClr val="accent2"/>
          </a:fillRef>
          <a:effectRef idx="1">
            <a:schemeClr val="accent2"/>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１．３６協定による延長時間は月４５時間・年間３６０時間の限度時間以内</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としなければならない。（法定休日労働は別枠）</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２．特別条項を締結する場合においても、１年間７２０時間が上限</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（法定休日労働は別枠）</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３．１年７２０時間以内において、一時的に事務量が増加する場合について、</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単月では１００時間未満、２～６ヶ月平均では８０時間以内の上限。</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（さらにこの時期は法定休日労働を含む）</a:t>
            </a:r>
          </a:p>
        </p:txBody>
      </p:sp>
      <p:sp>
        <p:nvSpPr>
          <p:cNvPr id="8" name="タイトル 1"/>
          <p:cNvSpPr txBox="1">
            <a:spLocks/>
          </p:cNvSpPr>
          <p:nvPr/>
        </p:nvSpPr>
        <p:spPr>
          <a:xfrm>
            <a:off x="0" y="-176205"/>
            <a:ext cx="8065407" cy="7524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t>現在の労働時間制度の基本的仕組み</a:t>
            </a:r>
          </a:p>
        </p:txBody>
      </p:sp>
      <p:sp>
        <p:nvSpPr>
          <p:cNvPr id="9" name="タイトル 1"/>
          <p:cNvSpPr txBox="1">
            <a:spLocks/>
          </p:cNvSpPr>
          <p:nvPr/>
        </p:nvSpPr>
        <p:spPr>
          <a:xfrm>
            <a:off x="0" y="3076262"/>
            <a:ext cx="7053943" cy="7462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t>改正法による３６協定上限規制の内容</a:t>
            </a:r>
          </a:p>
        </p:txBody>
      </p:sp>
      <p:grpSp>
        <p:nvGrpSpPr>
          <p:cNvPr id="4" name="グループ化 3"/>
          <p:cNvGrpSpPr/>
          <p:nvPr/>
        </p:nvGrpSpPr>
        <p:grpSpPr>
          <a:xfrm>
            <a:off x="101600" y="470498"/>
            <a:ext cx="8680660" cy="2603757"/>
            <a:chOff x="183695" y="827652"/>
            <a:chExt cx="8925381" cy="2603757"/>
          </a:xfrm>
        </p:grpSpPr>
        <p:sp>
          <p:nvSpPr>
            <p:cNvPr id="12" name="角丸四角形 11"/>
            <p:cNvSpPr/>
            <p:nvPr/>
          </p:nvSpPr>
          <p:spPr>
            <a:xfrm>
              <a:off x="1906361" y="829659"/>
              <a:ext cx="7202715" cy="752474"/>
            </a:xfrm>
            <a:prstGeom prst="roundRect">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8</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時間、週</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40</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時間を超えて働かせてはいけない。（上限）</a:t>
              </a:r>
            </a:p>
          </p:txBody>
        </p:sp>
        <p:sp>
          <p:nvSpPr>
            <p:cNvPr id="13" name="角丸四角形 12"/>
            <p:cNvSpPr/>
            <p:nvPr/>
          </p:nvSpPr>
          <p:spPr>
            <a:xfrm>
              <a:off x="1925638" y="1661180"/>
              <a:ext cx="7164160" cy="752474"/>
            </a:xfrm>
            <a:prstGeom prst="roundRect">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３６協定を締結・届出すれば、月</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45</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時間、年間</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360</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時間まで残業させることができる。</a:t>
              </a:r>
            </a:p>
          </p:txBody>
        </p:sp>
        <p:sp>
          <p:nvSpPr>
            <p:cNvPr id="14" name="角丸四角形 13"/>
            <p:cNvSpPr/>
            <p:nvPr/>
          </p:nvSpPr>
          <p:spPr>
            <a:xfrm>
              <a:off x="1944916" y="2449110"/>
              <a:ext cx="7164160" cy="982299"/>
            </a:xfrm>
            <a:prstGeom prst="roundRect">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特に繁忙期は特別条項を締結することにより、</a:t>
              </a:r>
              <a:r>
                <a:rPr kumimoji="1" lang="ja-JP" altLang="en-US" sz="1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6</a:t>
              </a:r>
              <a:r>
                <a:rPr kumimoji="1" lang="ja-JP" altLang="en-US" sz="1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回まで</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45</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時間・年間</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360</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時間を超えて残業させることができる。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この特別延長時間に上限がない事が問題とされた。</a:t>
              </a:r>
            </a:p>
          </p:txBody>
        </p:sp>
        <p:sp>
          <p:nvSpPr>
            <p:cNvPr id="2" name="角丸四角形 1"/>
            <p:cNvSpPr/>
            <p:nvPr/>
          </p:nvSpPr>
          <p:spPr>
            <a:xfrm>
              <a:off x="183695" y="827652"/>
              <a:ext cx="1761220" cy="7524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原　則</a:t>
              </a:r>
            </a:p>
          </p:txBody>
        </p:sp>
        <p:sp>
          <p:nvSpPr>
            <p:cNvPr id="10" name="角丸四角形 9"/>
            <p:cNvSpPr/>
            <p:nvPr/>
          </p:nvSpPr>
          <p:spPr>
            <a:xfrm>
              <a:off x="183695" y="2561860"/>
              <a:ext cx="1761220" cy="7524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例外２</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特別条項</a:t>
              </a:r>
            </a:p>
          </p:txBody>
        </p:sp>
        <p:sp>
          <p:nvSpPr>
            <p:cNvPr id="11" name="角丸四角形 10"/>
            <p:cNvSpPr/>
            <p:nvPr/>
          </p:nvSpPr>
          <p:spPr>
            <a:xfrm>
              <a:off x="183695" y="1667757"/>
              <a:ext cx="1761220" cy="75247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例外１</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３６協定</a:t>
              </a:r>
            </a:p>
          </p:txBody>
        </p:sp>
      </p:grpSp>
      <p:sp>
        <p:nvSpPr>
          <p:cNvPr id="16" name="角丸四角形 15"/>
          <p:cNvSpPr/>
          <p:nvPr/>
        </p:nvSpPr>
        <p:spPr>
          <a:xfrm>
            <a:off x="504596" y="5749935"/>
            <a:ext cx="8277664" cy="892728"/>
          </a:xfrm>
          <a:prstGeom prst="roundRect">
            <a:avLst>
              <a:gd name="adj" fmla="val 8456"/>
            </a:avLst>
          </a:prstGeom>
        </p:spPr>
        <p:style>
          <a:lnRef idx="1">
            <a:schemeClr val="accent6"/>
          </a:lnRef>
          <a:fillRef idx="2">
            <a:schemeClr val="accent6"/>
          </a:fillRef>
          <a:effectRef idx="1">
            <a:schemeClr val="accent6"/>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〇法定休日（週</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回）の確実な取得</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〇月８０時間を超える時間外や休日労働の撲滅（</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時間を超えない）</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〇年に６回は残業を４５時間以内に抑制（</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時間以内）</a:t>
            </a:r>
          </a:p>
        </p:txBody>
      </p:sp>
      <p:sp>
        <p:nvSpPr>
          <p:cNvPr id="5" name="V 字形矢印 4"/>
          <p:cNvSpPr/>
          <p:nvPr/>
        </p:nvSpPr>
        <p:spPr>
          <a:xfrm>
            <a:off x="11110" y="5851584"/>
            <a:ext cx="493486" cy="68942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下矢印 16"/>
          <p:cNvSpPr/>
          <p:nvPr/>
        </p:nvSpPr>
        <p:spPr>
          <a:xfrm>
            <a:off x="6023429" y="3076262"/>
            <a:ext cx="551542" cy="5091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8" name="四角形: 角を丸くする 2"/>
          <p:cNvSpPr/>
          <p:nvPr/>
        </p:nvSpPr>
        <p:spPr>
          <a:xfrm>
            <a:off x="7535922" y="16892"/>
            <a:ext cx="1408239" cy="3429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参考４</a:t>
            </a:r>
          </a:p>
        </p:txBody>
      </p:sp>
      <p:sp>
        <p:nvSpPr>
          <p:cNvPr id="19" name="スライド番号プレースホルダー 18"/>
          <p:cNvSpPr>
            <a:spLocks noGrp="1"/>
          </p:cNvSpPr>
          <p:nvPr>
            <p:ph type="sldNum" sz="quarter" idx="12"/>
          </p:nvPr>
        </p:nvSpPr>
        <p:spPr/>
        <p:txBody>
          <a:bodyPr/>
          <a:lstStyle/>
          <a:p>
            <a:fld id="{E1C0CD78-4E44-4F1F-ADFE-EB6B278C584E}" type="slidenum">
              <a:rPr kumimoji="1" lang="ja-JP" altLang="en-US" smtClean="0"/>
              <a:t>128</a:t>
            </a:fld>
            <a:endParaRPr kumimoji="1" lang="ja-JP" altLang="en-US"/>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81957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40030" y="156845"/>
            <a:ext cx="8755380" cy="6199506"/>
          </a:xfrm>
        </p:spPr>
        <p:txBody>
          <a:bodyPr>
            <a:noAutofit/>
          </a:bodyPr>
          <a:lstStyle/>
          <a:p>
            <a:pPr algn="just">
              <a:spcAft>
                <a:spcPts val="0"/>
              </a:spcAft>
            </a:pPr>
            <a:r>
              <a:rPr lang="ja-JP" altLang="ja-JP"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参考</a:t>
            </a:r>
            <a:r>
              <a:rPr lang="ja-JP" altLang="en-US"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引用</a:t>
            </a:r>
            <a:r>
              <a:rPr lang="ja-JP" altLang="ja-JP"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文献</a:t>
            </a:r>
            <a:r>
              <a:rPr lang="ja-JP" altLang="en-US" kern="100" dirty="0">
                <a:solidFill>
                  <a:srgbClr val="000000"/>
                </a:solidFill>
                <a:latin typeface="Century" panose="02040604050505020304" pitchFamily="18" charset="0"/>
                <a:ea typeface="ＭＳ ゴシック" panose="020B0609070205080204" pitchFamily="49" charset="-128"/>
                <a:cs typeface="Times New Roman" panose="02020603050405020304" pitchFamily="18" charset="0"/>
              </a:rPr>
              <a:t>等</a:t>
            </a:r>
            <a:endParaRPr lang="en-US" altLang="ja-JP" sz="20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「改訂」福祉職員キャリアパス対応生涯研修課程テキスト（全国社会福祉協議会）初任者編／中堅職員編／チームリーダー編／管理職員編</a:t>
            </a:r>
            <a:endParaRPr lang="en-US" altLang="ja-JP" sz="1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「福祉サービスにおける危機管理（リスクマネジメント）に関する取り組み指針」</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2002</a:t>
            </a:r>
            <a:r>
              <a:rPr lang="ja-JP" altLang="ja-JP" sz="1800" kern="100" dirty="0" err="1">
                <a:latin typeface="Century" panose="02040604050505020304" pitchFamily="18" charset="0"/>
                <a:ea typeface="ＭＳ 明朝" panose="02020609040205080304" pitchFamily="17" charset="-128"/>
                <a:cs typeface="Times New Roman" panose="02020603050405020304" pitchFamily="18" charset="0"/>
              </a:rPr>
              <a:t>、</a:t>
            </a: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厚生労働省</a:t>
            </a:r>
            <a:endParaRPr lang="en-US" altLang="ja-JP" sz="1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障害者の日常生活及び社会生活を総合的に支援するための法律に基づく指定計画相談支援の事業の人員及び運営に関する基準（平成</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24</a:t>
            </a: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年厚生労働省令第</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28</a:t>
            </a: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号）</a:t>
            </a:r>
            <a:endParaRPr lang="en-US" altLang="ja-JP" sz="1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障害者の日常生活及び社会生活を総合的に支援するための法律に基づく指定地域相談支援の事業の人員及び運営に関する基準（平成</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24</a:t>
            </a: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年厚生労働省令第</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27</a:t>
            </a: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号）</a:t>
            </a:r>
            <a:endParaRPr lang="en-US" altLang="ja-JP" sz="1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「職場のいじめ・嫌がらせ問題に関する円卓会議ワーキング・グループ報告」平成</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24</a:t>
            </a: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年、厚生労働省</a:t>
            </a:r>
            <a:endParaRPr lang="en-US" altLang="ja-JP" sz="1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名古屋市指定障害福祉事業者等ガイドブック</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2018</a:t>
            </a:r>
          </a:p>
          <a:p>
            <a:pPr algn="just">
              <a:spcAft>
                <a:spcPts val="0"/>
              </a:spcAft>
            </a:pP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（公社）全国労働基準関係団体連合会 編　改訂増補</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2</a:t>
            </a: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版　やさしい職場の人事労務と安全衛生の基本</a:t>
            </a:r>
            <a:endParaRPr lang="en-US" altLang="ja-JP" sz="1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福祉分野における個人情報保護に関するガイドライン平成</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25</a:t>
            </a: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3</a:t>
            </a: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月（平成</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28</a:t>
            </a: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年</a:t>
            </a:r>
            <a:r>
              <a:rPr lang="en-US" altLang="ja-JP" sz="1800" kern="100" dirty="0">
                <a:latin typeface="Century" panose="02040604050505020304" pitchFamily="18" charset="0"/>
                <a:ea typeface="ＭＳ 明朝" panose="02020609040205080304" pitchFamily="17" charset="-128"/>
                <a:cs typeface="Times New Roman" panose="02020603050405020304" pitchFamily="18" charset="0"/>
              </a:rPr>
              <a:t>2</a:t>
            </a: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月一部改正）厚生労働省</a:t>
            </a:r>
            <a:endParaRPr lang="en-US" altLang="ja-JP" sz="1800" kern="100" dirty="0">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altLang="ja-JP" sz="1800" kern="100" dirty="0">
                <a:latin typeface="Century" panose="02040604050505020304" pitchFamily="18" charset="0"/>
                <a:ea typeface="ＭＳ 明朝" panose="02020609040205080304" pitchFamily="17" charset="-128"/>
                <a:cs typeface="Times New Roman" panose="02020603050405020304" pitchFamily="18" charset="0"/>
              </a:rPr>
              <a:t>新社会福祉士養成講座「福祉サービスの組織と経営」社会福祉士養成講座編集委員会</a:t>
            </a:r>
          </a:p>
          <a:p>
            <a:endParaRPr kumimoji="1" lang="ja-JP" altLang="en-US" dirty="0"/>
          </a:p>
        </p:txBody>
      </p:sp>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129</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158584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2124" y="365127"/>
            <a:ext cx="8255358" cy="781094"/>
          </a:xfrm>
        </p:spPr>
        <p:style>
          <a:lnRef idx="1">
            <a:schemeClr val="accent4"/>
          </a:lnRef>
          <a:fillRef idx="2">
            <a:schemeClr val="accent4"/>
          </a:fillRef>
          <a:effectRef idx="1">
            <a:schemeClr val="accent4"/>
          </a:effectRef>
          <a:fontRef idx="minor">
            <a:schemeClr val="dk1"/>
          </a:fontRef>
        </p:style>
        <p:txBody>
          <a:bodyPr>
            <a:normAutofit/>
          </a:bodyPr>
          <a:lstStyle/>
          <a:p>
            <a:r>
              <a:rPr lang="ja-JP" altLang="en-US" sz="2800" dirty="0">
                <a:solidFill>
                  <a:prstClr val="black"/>
                </a:solidFill>
                <a:latin typeface="+mn-ea"/>
              </a:rPr>
              <a:t>（３）相談支援事業所におけるリスク（マネジメント）</a:t>
            </a:r>
            <a:endParaRPr kumimoji="1" lang="ja-JP" altLang="en-US" sz="2800" dirty="0">
              <a:latin typeface="+mn-ea"/>
            </a:endParaRPr>
          </a:p>
        </p:txBody>
      </p:sp>
      <p:sp>
        <p:nvSpPr>
          <p:cNvPr id="3" name="コンテンツ プレースホルダー 2"/>
          <p:cNvSpPr>
            <a:spLocks noGrp="1"/>
          </p:cNvSpPr>
          <p:nvPr>
            <p:ph idx="1"/>
          </p:nvPr>
        </p:nvSpPr>
        <p:spPr>
          <a:xfrm>
            <a:off x="412124" y="1313644"/>
            <a:ext cx="8255358" cy="4816699"/>
          </a:xfrm>
        </p:spPr>
        <p:txBody>
          <a:bodyPr>
            <a:normAutofit fontScale="85000" lnSpcReduction="10000"/>
          </a:bodyPr>
          <a:lstStyle/>
          <a:p>
            <a:pPr marL="0" indent="0">
              <a:buNone/>
            </a:pPr>
            <a:r>
              <a:rPr kumimoji="1" lang="ja-JP" altLang="en-US" sz="2400" dirty="0"/>
              <a:t>〇相談支援は直接的接遇ではなく間接的な接遇支援内容及び秘密保持</a:t>
            </a:r>
            <a:endParaRPr kumimoji="1" lang="en-US" altLang="ja-JP" sz="2400" dirty="0"/>
          </a:p>
          <a:p>
            <a:pPr marL="0" indent="0">
              <a:buNone/>
            </a:pPr>
            <a:r>
              <a:rPr kumimoji="1" lang="ja-JP" altLang="en-US" sz="2400" dirty="0"/>
              <a:t>　（誤嚥、誤薬、転倒、骨折、転落、行方不明等というよりは</a:t>
            </a:r>
            <a:r>
              <a:rPr kumimoji="1" lang="en-US" altLang="ja-JP" sz="2400" dirty="0"/>
              <a:t>……</a:t>
            </a:r>
            <a:r>
              <a:rPr kumimoji="1" lang="ja-JP" altLang="en-US" sz="2400" dirty="0"/>
              <a:t>）</a:t>
            </a:r>
            <a:endParaRPr kumimoji="1" lang="en-US" altLang="ja-JP" sz="2400" dirty="0"/>
          </a:p>
          <a:p>
            <a:pPr marL="0" indent="0">
              <a:buNone/>
            </a:pPr>
            <a:r>
              <a:rPr lang="ja-JP" altLang="en-US" sz="2400" dirty="0"/>
              <a:t>（例）</a:t>
            </a:r>
            <a:endParaRPr kumimoji="1" lang="en-US" altLang="ja-JP" sz="2400" dirty="0"/>
          </a:p>
          <a:p>
            <a:r>
              <a:rPr lang="ja-JP" altLang="en-US" sz="2400" dirty="0"/>
              <a:t>相談に対する態度・姿勢や対応そのものに対する苦情</a:t>
            </a:r>
          </a:p>
          <a:p>
            <a:r>
              <a:rPr lang="ja-JP" altLang="en-US" sz="2400" dirty="0"/>
              <a:t>依頼に対する対応時間のかかりすぎや返し方の不味さ</a:t>
            </a:r>
          </a:p>
          <a:p>
            <a:r>
              <a:rPr lang="ja-JP" altLang="en-US" sz="2400" dirty="0"/>
              <a:t>知識・調整不足によるサービスや金銭的不利益</a:t>
            </a:r>
          </a:p>
          <a:p>
            <a:r>
              <a:rPr lang="ja-JP" altLang="en-US" sz="2400" dirty="0"/>
              <a:t>職員間の連携不足による対応不良</a:t>
            </a:r>
            <a:endParaRPr lang="en-US" altLang="ja-JP" sz="2400" dirty="0"/>
          </a:p>
          <a:p>
            <a:r>
              <a:rPr lang="ja-JP" altLang="en-US" sz="2400" dirty="0"/>
              <a:t>事実と判断と言動の混在した記録による勘違い</a:t>
            </a:r>
            <a:endParaRPr lang="en-US" altLang="ja-JP" sz="2400" dirty="0"/>
          </a:p>
          <a:p>
            <a:r>
              <a:rPr lang="ja-JP" altLang="en-US" sz="2400" dirty="0"/>
              <a:t>調整した事業所に対する苦情</a:t>
            </a:r>
            <a:endParaRPr lang="en-US" altLang="ja-JP" sz="2400" dirty="0"/>
          </a:p>
          <a:p>
            <a:r>
              <a:rPr lang="ja-JP" altLang="en-US" sz="2400" dirty="0"/>
              <a:t>利用者からの暴言・暴力</a:t>
            </a:r>
            <a:endParaRPr lang="en-US" altLang="ja-JP" sz="2400" dirty="0"/>
          </a:p>
          <a:p>
            <a:r>
              <a:rPr lang="ja-JP" altLang="en-US" sz="2400" dirty="0"/>
              <a:t>利用者からの強度依存、ストーキング</a:t>
            </a:r>
            <a:endParaRPr lang="en-US" altLang="ja-JP" sz="2400" dirty="0"/>
          </a:p>
          <a:p>
            <a:r>
              <a:rPr lang="ja-JP" altLang="en-US" sz="2400" dirty="0"/>
              <a:t>虐待ケースの発見</a:t>
            </a:r>
            <a:endParaRPr lang="en-US" altLang="ja-JP" sz="2400" dirty="0"/>
          </a:p>
          <a:p>
            <a:r>
              <a:rPr lang="ja-JP" altLang="en-US" sz="2400" dirty="0"/>
              <a:t>秘密保持・個人情報に関するリスクマネジメント（ウィルス対策等含む）</a:t>
            </a:r>
            <a:endParaRPr lang="en-US" altLang="ja-JP" sz="2400" dirty="0"/>
          </a:p>
          <a:p>
            <a:endParaRPr lang="en-US" altLang="ja-JP" dirty="0"/>
          </a:p>
        </p:txBody>
      </p:sp>
      <p:sp>
        <p:nvSpPr>
          <p:cNvPr id="4" name="下矢印 3"/>
          <p:cNvSpPr/>
          <p:nvPr/>
        </p:nvSpPr>
        <p:spPr>
          <a:xfrm>
            <a:off x="3744262" y="1998141"/>
            <a:ext cx="581876" cy="346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13</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28034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6909" y="254595"/>
            <a:ext cx="7886700" cy="649634"/>
          </a:xfrm>
        </p:spPr>
        <p:txBody>
          <a:bodyPr>
            <a:normAutofit/>
          </a:bodyPr>
          <a:lstStyle/>
          <a:p>
            <a:r>
              <a:rPr lang="ja-JP" altLang="en-US" sz="3200" dirty="0"/>
              <a:t>相談支援専門員の声に耳を澄ますと</a:t>
            </a:r>
            <a:r>
              <a:rPr lang="en-US" altLang="ja-JP" sz="3200" dirty="0"/>
              <a:t>…</a:t>
            </a:r>
            <a:endParaRPr kumimoji="1" lang="ja-JP" altLang="en-US" sz="3200" dirty="0"/>
          </a:p>
        </p:txBody>
      </p:sp>
      <p:sp>
        <p:nvSpPr>
          <p:cNvPr id="3" name="コンテンツ プレースホルダ 2"/>
          <p:cNvSpPr>
            <a:spLocks noGrp="1"/>
          </p:cNvSpPr>
          <p:nvPr>
            <p:ph idx="1"/>
          </p:nvPr>
        </p:nvSpPr>
        <p:spPr>
          <a:xfrm>
            <a:off x="528165" y="1061274"/>
            <a:ext cx="8264142" cy="4815839"/>
          </a:xfrm>
        </p:spPr>
        <p:style>
          <a:lnRef idx="1">
            <a:schemeClr val="accent4"/>
          </a:lnRef>
          <a:fillRef idx="2">
            <a:schemeClr val="accent4"/>
          </a:fillRef>
          <a:effectRef idx="1">
            <a:schemeClr val="accent4"/>
          </a:effectRef>
          <a:fontRef idx="minor">
            <a:schemeClr val="dk1"/>
          </a:fontRef>
        </p:style>
        <p:txBody>
          <a:bodyPr>
            <a:noAutofit/>
          </a:bodyPr>
          <a:lstStyle/>
          <a:p>
            <a:r>
              <a:rPr lang="ja-JP" altLang="ja-JP" sz="2000" dirty="0"/>
              <a:t>計画相談の件数が多くな</a:t>
            </a:r>
            <a:r>
              <a:rPr lang="ja-JP" altLang="en-US" sz="2000" dirty="0"/>
              <a:t>り</a:t>
            </a:r>
            <a:r>
              <a:rPr lang="ja-JP" altLang="ja-JP" sz="2000" dirty="0"/>
              <a:t>、インフォーマルな社会資源を利用していく工夫、特に地域の人との関係の構築などに目を向けたプラン作り</a:t>
            </a:r>
            <a:r>
              <a:rPr lang="ja-JP" altLang="en-US" sz="2000" dirty="0"/>
              <a:t>は難しい！</a:t>
            </a:r>
            <a:endParaRPr lang="en-US" altLang="ja-JP" sz="2000" dirty="0"/>
          </a:p>
          <a:p>
            <a:r>
              <a:rPr lang="ja-JP" altLang="ja-JP" sz="2000" dirty="0"/>
              <a:t>訪問先に駐車スペースがない</a:t>
            </a:r>
            <a:r>
              <a:rPr lang="ja-JP" altLang="en-US" sz="2000" dirty="0"/>
              <a:t>！など移動場面で何かと苦労する。</a:t>
            </a:r>
            <a:endParaRPr lang="en-US" altLang="ja-JP" sz="2000" dirty="0"/>
          </a:p>
          <a:p>
            <a:r>
              <a:rPr lang="ja-JP" altLang="ja-JP" sz="2000" dirty="0"/>
              <a:t>夕方以降や本来事業所が休日の面談、訪問を実施せざるを得ないケース</a:t>
            </a:r>
            <a:r>
              <a:rPr lang="ja-JP" altLang="en-US" sz="2000" dirty="0"/>
              <a:t>が多くなった！</a:t>
            </a:r>
            <a:endParaRPr lang="en-US" altLang="ja-JP" sz="2000" dirty="0"/>
          </a:p>
          <a:p>
            <a:r>
              <a:rPr kumimoji="1" lang="ja-JP" altLang="en-US" sz="2000" dirty="0"/>
              <a:t>相談支援専門員としての経験を重ねるほどに、基本相談にかかる時間が多くなってきた！</a:t>
            </a:r>
            <a:endParaRPr kumimoji="1" lang="en-US" altLang="ja-JP" sz="2000" dirty="0"/>
          </a:p>
          <a:p>
            <a:r>
              <a:rPr lang="ja-JP" altLang="en-US" sz="2000" dirty="0"/>
              <a:t>必要な受給量が得られないのは、相談支援専門員の力量によると言われてしまう！</a:t>
            </a:r>
            <a:endParaRPr lang="en-US" altLang="ja-JP" sz="2000" dirty="0"/>
          </a:p>
          <a:p>
            <a:r>
              <a:rPr kumimoji="1" lang="ja-JP" altLang="en-US" sz="2000" dirty="0"/>
              <a:t>時間ばかりがかかる事務的な作業が重くのしかかる！</a:t>
            </a:r>
            <a:endParaRPr kumimoji="1" lang="en-US" altLang="ja-JP" sz="2000" dirty="0"/>
          </a:p>
          <a:p>
            <a:r>
              <a:rPr lang="ja-JP" altLang="en-US" sz="2000" dirty="0"/>
              <a:t>事業所の主張が強く、</a:t>
            </a:r>
            <a:r>
              <a:rPr lang="ja-JP" altLang="ja-JP" sz="2000" dirty="0"/>
              <a:t>事業所の都合に合わせたサービス調整</a:t>
            </a:r>
            <a:r>
              <a:rPr lang="ja-JP" altLang="en-US" sz="2000" dirty="0"/>
              <a:t>になってしまうことがある。</a:t>
            </a:r>
            <a:endParaRPr lang="en-US" altLang="ja-JP" sz="2000" dirty="0"/>
          </a:p>
          <a:p>
            <a:r>
              <a:rPr kumimoji="1" lang="ja-JP" altLang="en-US" sz="2000" dirty="0"/>
              <a:t>相談支援専門員としての社会的な認知に乏しいがために苦労することがある。</a:t>
            </a:r>
          </a:p>
        </p:txBody>
      </p:sp>
      <p:sp>
        <p:nvSpPr>
          <p:cNvPr id="6" name="矢印: 右 5">
            <a:extLst>
              <a:ext uri="{FF2B5EF4-FFF2-40B4-BE49-F238E27FC236}">
                <a16:creationId xmlns:a16="http://schemas.microsoft.com/office/drawing/2014/main" id="{664D1AA8-B812-4D4D-AFED-CC9819236BEE}"/>
              </a:ext>
            </a:extLst>
          </p:cNvPr>
          <p:cNvSpPr/>
          <p:nvPr/>
        </p:nvSpPr>
        <p:spPr>
          <a:xfrm>
            <a:off x="1412193" y="6093846"/>
            <a:ext cx="794469"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756B5D88-6F6C-4CA2-92EF-4ED247616EA6}"/>
              </a:ext>
            </a:extLst>
          </p:cNvPr>
          <p:cNvSpPr txBox="1"/>
          <p:nvPr/>
        </p:nvSpPr>
        <p:spPr>
          <a:xfrm>
            <a:off x="2213632" y="6076354"/>
            <a:ext cx="6441187" cy="400110"/>
          </a:xfrm>
          <a:prstGeom prst="rect">
            <a:avLst/>
          </a:prstGeom>
          <a:solidFill>
            <a:srgbClr val="FFFF00"/>
          </a:solidFill>
          <a:ln>
            <a:solidFill>
              <a:schemeClr val="tx2">
                <a:lumMod val="50000"/>
              </a:schemeClr>
            </a:solidFill>
          </a:ln>
        </p:spPr>
        <p:txBody>
          <a:bodyPr wrap="none" rtlCol="0">
            <a:spAutoFit/>
          </a:bodyPr>
          <a:lstStyle/>
          <a:p>
            <a:r>
              <a:rPr kumimoji="1" lang="ja-JP" altLang="en-US" sz="2000" dirty="0"/>
              <a:t>一人で悩み、一人で頑張ろうとする相談支援専門員たち！</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14</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8699" y="184256"/>
            <a:ext cx="7886700" cy="1325563"/>
          </a:xfrm>
        </p:spPr>
        <p:txBody>
          <a:bodyPr/>
          <a:lstStyle/>
          <a:p>
            <a:r>
              <a:rPr kumimoji="1" lang="ja-JP" altLang="en-US" sz="3200" dirty="0"/>
              <a:t>リスクの原因とは？</a:t>
            </a:r>
            <a:br>
              <a:rPr kumimoji="1" lang="en-US" altLang="ja-JP" sz="3200" dirty="0"/>
            </a:br>
            <a:r>
              <a:rPr kumimoji="1" lang="ja-JP" altLang="en-US" sz="3200" dirty="0"/>
              <a:t>　　</a:t>
            </a:r>
            <a:r>
              <a:rPr lang="ja-JP" altLang="en-US" sz="2800" dirty="0"/>
              <a:t>～</a:t>
            </a:r>
            <a:r>
              <a:rPr kumimoji="1" lang="ja-JP" altLang="en-US" sz="2800" u="sng" dirty="0"/>
              <a:t>判断、評価のむずかしさ！→問題の整理</a:t>
            </a:r>
          </a:p>
        </p:txBody>
      </p:sp>
      <p:sp>
        <p:nvSpPr>
          <p:cNvPr id="3" name="コンテンツ プレースホルダ 2"/>
          <p:cNvSpPr>
            <a:spLocks noGrp="1"/>
          </p:cNvSpPr>
          <p:nvPr>
            <p:ph idx="1"/>
          </p:nvPr>
        </p:nvSpPr>
        <p:spPr>
          <a:xfrm>
            <a:off x="628649" y="1527350"/>
            <a:ext cx="8033029" cy="4649614"/>
          </a:xfrm>
        </p:spPr>
        <p:txBody>
          <a:bodyPr>
            <a:normAutofit fontScale="92500" lnSpcReduction="10000"/>
          </a:bodyPr>
          <a:lstStyle/>
          <a:p>
            <a:r>
              <a:rPr kumimoji="1" lang="ja-JP" altLang="en-US" sz="2400" dirty="0"/>
              <a:t>相談支援専門員として常識的に留意していくべきことなのか、事業所として責任を持って事前に対応すべきことなのか、地域的な課題なのか？それとも制度に問題があるのか？</a:t>
            </a:r>
            <a:endParaRPr kumimoji="1" lang="en-US" altLang="ja-JP" sz="2400" dirty="0"/>
          </a:p>
          <a:p>
            <a:endParaRPr kumimoji="1" lang="en-US" altLang="ja-JP" sz="2400" dirty="0"/>
          </a:p>
          <a:p>
            <a:r>
              <a:rPr lang="ja-JP" altLang="en-US" sz="2400" dirty="0"/>
              <a:t>修正すべきところは何？どこ？誰？どの支援プロセス？</a:t>
            </a:r>
            <a:endParaRPr lang="en-US" altLang="ja-JP" sz="2400" dirty="0"/>
          </a:p>
          <a:p>
            <a:endParaRPr lang="en-US" altLang="ja-JP" sz="2400" dirty="0"/>
          </a:p>
          <a:p>
            <a:r>
              <a:rPr kumimoji="1" lang="ja-JP" altLang="en-US" sz="2400" dirty="0"/>
              <a:t>改善可能なのか？</a:t>
            </a:r>
            <a:endParaRPr kumimoji="1" lang="en-US" altLang="ja-JP" sz="2400" dirty="0"/>
          </a:p>
          <a:p>
            <a:endParaRPr lang="en-US" altLang="ja-JP" sz="2400" dirty="0"/>
          </a:p>
          <a:p>
            <a:r>
              <a:rPr kumimoji="1" lang="ja-JP" altLang="en-US" sz="2400" dirty="0"/>
              <a:t>リスクを軽減していくために、受けていくべき研修は？</a:t>
            </a:r>
            <a:endParaRPr kumimoji="1" lang="en-US" altLang="ja-JP" sz="2400" dirty="0"/>
          </a:p>
          <a:p>
            <a:endParaRPr kumimoji="1" lang="en-US" altLang="ja-JP" sz="2400" dirty="0"/>
          </a:p>
          <a:p>
            <a:r>
              <a:rPr lang="ja-JP" altLang="en-US" sz="2400" dirty="0"/>
              <a:t>事業報告は誰がどのようにまとめ、計画は誰がどのように立てているのか？見直しは出来ているか？</a:t>
            </a:r>
            <a:endParaRPr kumimoji="1" lang="ja-JP" altLang="en-US" sz="2400" dirty="0"/>
          </a:p>
        </p:txBody>
      </p:sp>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15</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楕円 23"/>
          <p:cNvSpPr/>
          <p:nvPr/>
        </p:nvSpPr>
        <p:spPr>
          <a:xfrm>
            <a:off x="4038801" y="580640"/>
            <a:ext cx="1594168" cy="101877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相談支援</a:t>
            </a:r>
          </a:p>
        </p:txBody>
      </p:sp>
      <p:sp>
        <p:nvSpPr>
          <p:cNvPr id="2" name="タイトル 1"/>
          <p:cNvSpPr>
            <a:spLocks noGrp="1"/>
          </p:cNvSpPr>
          <p:nvPr>
            <p:ph type="title"/>
          </p:nvPr>
        </p:nvSpPr>
        <p:spPr>
          <a:xfrm>
            <a:off x="343287" y="5678"/>
            <a:ext cx="8172062" cy="987569"/>
          </a:xfrm>
        </p:spPr>
        <p:txBody>
          <a:bodyPr>
            <a:noAutofit/>
          </a:bodyPr>
          <a:lstStyle/>
          <a:p>
            <a:r>
              <a:rPr kumimoji="1" lang="ja-JP" altLang="en-US" sz="3200" dirty="0"/>
              <a:t>相談支援専門員のリスクマネジメントに関する　　</a:t>
            </a:r>
            <a:br>
              <a:rPr kumimoji="1" lang="en-US" altLang="ja-JP" sz="3200" dirty="0"/>
            </a:br>
            <a:r>
              <a:rPr kumimoji="1" lang="ja-JP" altLang="en-US" sz="3200" dirty="0"/>
              <a:t>　５つの視点</a:t>
            </a:r>
          </a:p>
        </p:txBody>
      </p:sp>
      <p:sp>
        <p:nvSpPr>
          <p:cNvPr id="4" name="楕円 3"/>
          <p:cNvSpPr/>
          <p:nvPr/>
        </p:nvSpPr>
        <p:spPr>
          <a:xfrm>
            <a:off x="457200" y="1168727"/>
            <a:ext cx="3936380" cy="4928839"/>
          </a:xfrm>
          <a:prstGeom prst="ellipse">
            <a:avLst/>
          </a:prstGeom>
          <a:gradFill>
            <a:gsLst>
              <a:gs pos="0">
                <a:srgbClr val="00FFFF"/>
              </a:gs>
              <a:gs pos="50000">
                <a:srgbClr val="00FFFF"/>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5" name="楕円 4"/>
          <p:cNvSpPr/>
          <p:nvPr/>
        </p:nvSpPr>
        <p:spPr>
          <a:xfrm>
            <a:off x="5219325" y="1224431"/>
            <a:ext cx="3838788" cy="4720311"/>
          </a:xfrm>
          <a:prstGeom prst="ellipse">
            <a:avLst/>
          </a:prstGeom>
          <a:gradFill>
            <a:gsLst>
              <a:gs pos="0">
                <a:srgbClr val="99FF99"/>
              </a:gs>
              <a:gs pos="50000">
                <a:srgbClr val="99FF99"/>
              </a:gs>
              <a:gs pos="100000">
                <a:schemeClr val="accent6">
                  <a:lumMod val="105000"/>
                  <a:satMod val="109000"/>
                  <a:tint val="81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例：</a:t>
            </a:r>
            <a:endParaRPr kumimoji="1" lang="en-US" altLang="ja-JP" dirty="0"/>
          </a:p>
          <a:p>
            <a:pPr algn="ctr"/>
            <a:r>
              <a:rPr kumimoji="1" lang="ja-JP" altLang="en-US" dirty="0"/>
              <a:t>転倒や骨折</a:t>
            </a:r>
            <a:endParaRPr kumimoji="1" lang="en-US" altLang="ja-JP" dirty="0"/>
          </a:p>
          <a:p>
            <a:pPr algn="ctr"/>
            <a:r>
              <a:rPr kumimoji="1" lang="ja-JP" altLang="en-US" dirty="0"/>
              <a:t>鍵の閉め忘れ</a:t>
            </a:r>
            <a:endParaRPr kumimoji="1" lang="en-US" altLang="ja-JP" dirty="0"/>
          </a:p>
          <a:p>
            <a:pPr algn="ctr"/>
            <a:r>
              <a:rPr kumimoji="1" lang="ja-JP" altLang="en-US" dirty="0"/>
              <a:t>ＳＯＳが出せない</a:t>
            </a:r>
            <a:endParaRPr kumimoji="1" lang="en-US" altLang="ja-JP" dirty="0"/>
          </a:p>
          <a:p>
            <a:pPr algn="ctr"/>
            <a:r>
              <a:rPr kumimoji="1" lang="ja-JP" altLang="en-US" dirty="0"/>
              <a:t>支援者の緊急時</a:t>
            </a:r>
            <a:endParaRPr kumimoji="1" lang="en-US" altLang="ja-JP" dirty="0"/>
          </a:p>
          <a:p>
            <a:pPr algn="ctr"/>
            <a:r>
              <a:rPr kumimoji="1" lang="ja-JP" altLang="en-US" dirty="0"/>
              <a:t>火の元や火災</a:t>
            </a:r>
            <a:endParaRPr kumimoji="1" lang="en-US" altLang="ja-JP" dirty="0"/>
          </a:p>
          <a:p>
            <a:pPr algn="ctr"/>
            <a:r>
              <a:rPr kumimoji="1" lang="ja-JP" altLang="en-US" dirty="0"/>
              <a:t>薬の飲み忘れ</a:t>
            </a:r>
            <a:endParaRPr kumimoji="1" lang="en-US" altLang="ja-JP" dirty="0"/>
          </a:p>
          <a:p>
            <a:pPr algn="ctr"/>
            <a:r>
              <a:rPr kumimoji="1" lang="ja-JP" altLang="en-US" dirty="0"/>
              <a:t>手続きの滞り</a:t>
            </a:r>
            <a:endParaRPr kumimoji="1" lang="en-US" altLang="ja-JP" dirty="0"/>
          </a:p>
          <a:p>
            <a:pPr algn="ctr"/>
            <a:endParaRPr kumimoji="1" lang="en-US" altLang="ja-JP" dirty="0"/>
          </a:p>
          <a:p>
            <a:pPr algn="ctr"/>
            <a:endParaRPr kumimoji="1" lang="en-US" altLang="ja-JP" dirty="0"/>
          </a:p>
          <a:p>
            <a:pPr algn="ctr"/>
            <a:r>
              <a:rPr kumimoji="1" lang="ja-JP" altLang="en-US" dirty="0"/>
              <a:t>一般的に起こりうるリスクは、どこにでもある。</a:t>
            </a:r>
            <a:endParaRPr kumimoji="1" lang="en-US" altLang="ja-JP" dirty="0"/>
          </a:p>
          <a:p>
            <a:pPr algn="ctr"/>
            <a:endParaRPr kumimoji="1" lang="en-US" altLang="ja-JP" dirty="0"/>
          </a:p>
        </p:txBody>
      </p:sp>
      <p:sp>
        <p:nvSpPr>
          <p:cNvPr id="6" name="楕円 5"/>
          <p:cNvSpPr/>
          <p:nvPr/>
        </p:nvSpPr>
        <p:spPr>
          <a:xfrm>
            <a:off x="1131108" y="1745121"/>
            <a:ext cx="3247094" cy="364644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u="sng" dirty="0">
                <a:solidFill>
                  <a:srgbClr val="FF0000"/>
                </a:solidFill>
              </a:rPr>
              <a:t>組織</a:t>
            </a:r>
            <a:endParaRPr kumimoji="1" lang="en-US" altLang="ja-JP" b="1" u="sng" dirty="0">
              <a:solidFill>
                <a:srgbClr val="FF0000"/>
              </a:solidFill>
            </a:endParaRPr>
          </a:p>
          <a:p>
            <a:r>
              <a:rPr kumimoji="1" lang="ja-JP" altLang="en-US" b="1" u="sng" dirty="0">
                <a:solidFill>
                  <a:srgbClr val="FF0000"/>
                </a:solidFill>
              </a:rPr>
              <a:t>関連業務</a:t>
            </a:r>
          </a:p>
        </p:txBody>
      </p:sp>
      <p:sp>
        <p:nvSpPr>
          <p:cNvPr id="7" name="楕円 6"/>
          <p:cNvSpPr/>
          <p:nvPr/>
        </p:nvSpPr>
        <p:spPr>
          <a:xfrm>
            <a:off x="2711614" y="2678822"/>
            <a:ext cx="1694985" cy="212942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u="sng" dirty="0">
                <a:solidFill>
                  <a:srgbClr val="FF0000"/>
                </a:solidFill>
              </a:rPr>
              <a:t>相談支援</a:t>
            </a:r>
          </a:p>
        </p:txBody>
      </p:sp>
      <p:cxnSp>
        <p:nvCxnSpPr>
          <p:cNvPr id="9" name="直線矢印コネクタ 8"/>
          <p:cNvCxnSpPr>
            <a:endCxn id="23" idx="1"/>
          </p:cNvCxnSpPr>
          <p:nvPr/>
        </p:nvCxnSpPr>
        <p:spPr>
          <a:xfrm>
            <a:off x="4310030" y="3753010"/>
            <a:ext cx="1194425" cy="0"/>
          </a:xfrm>
          <a:prstGeom prst="straightConnector1">
            <a:avLst/>
          </a:prstGeom>
          <a:ln w="79375">
            <a:solidFill>
              <a:schemeClr val="accent2">
                <a:lumMod val="75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11" name="テキスト ボックス 10"/>
          <p:cNvSpPr txBox="1"/>
          <p:nvPr/>
        </p:nvSpPr>
        <p:spPr>
          <a:xfrm>
            <a:off x="936805" y="1224431"/>
            <a:ext cx="2560316" cy="646331"/>
          </a:xfrm>
          <a:prstGeom prst="rect">
            <a:avLst/>
          </a:prstGeom>
          <a:no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１．組織の運営管理に</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関するリスクマネジメント</a:t>
            </a:r>
          </a:p>
        </p:txBody>
      </p:sp>
      <p:sp>
        <p:nvSpPr>
          <p:cNvPr id="12" name="テキスト ボックス 11"/>
          <p:cNvSpPr txBox="1"/>
          <p:nvPr/>
        </p:nvSpPr>
        <p:spPr>
          <a:xfrm>
            <a:off x="5027072" y="1191633"/>
            <a:ext cx="4116928" cy="64633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３．ケアマネジメントによる</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利用者の生活に関するリスクマネジメント</a:t>
            </a:r>
          </a:p>
        </p:txBody>
      </p:sp>
      <p:sp>
        <p:nvSpPr>
          <p:cNvPr id="14" name="テキスト ボックス 13"/>
          <p:cNvSpPr txBox="1"/>
          <p:nvPr/>
        </p:nvSpPr>
        <p:spPr>
          <a:xfrm>
            <a:off x="151975" y="2096537"/>
            <a:ext cx="1415772" cy="338554"/>
          </a:xfrm>
          <a:prstGeom prst="rect">
            <a:avLst/>
          </a:prstGeom>
          <a:noFill/>
        </p:spPr>
        <p:txBody>
          <a:bodyPr wrap="none" rtlCol="0">
            <a:spAutoFit/>
          </a:bodyPr>
          <a:lstStyle/>
          <a:p>
            <a:r>
              <a:rPr kumimoji="1" lang="ja-JP" altLang="en-US" sz="1600" dirty="0">
                <a:solidFill>
                  <a:schemeClr val="tx1">
                    <a:lumMod val="65000"/>
                    <a:lumOff val="35000"/>
                  </a:schemeClr>
                </a:solidFill>
              </a:rPr>
              <a:t>火災や風水害</a:t>
            </a:r>
          </a:p>
        </p:txBody>
      </p:sp>
      <p:sp>
        <p:nvSpPr>
          <p:cNvPr id="15" name="テキスト ボックス 14"/>
          <p:cNvSpPr txBox="1"/>
          <p:nvPr/>
        </p:nvSpPr>
        <p:spPr>
          <a:xfrm>
            <a:off x="792507" y="2424298"/>
            <a:ext cx="2031325" cy="338554"/>
          </a:xfrm>
          <a:prstGeom prst="rect">
            <a:avLst/>
          </a:prstGeom>
          <a:noFill/>
        </p:spPr>
        <p:txBody>
          <a:bodyPr wrap="none" rtlCol="0">
            <a:spAutoFit/>
          </a:bodyPr>
          <a:lstStyle/>
          <a:p>
            <a:r>
              <a:rPr kumimoji="1" lang="ja-JP" altLang="en-US" sz="1600" dirty="0">
                <a:solidFill>
                  <a:schemeClr val="tx1">
                    <a:lumMod val="65000"/>
                    <a:lumOff val="35000"/>
                  </a:schemeClr>
                </a:solidFill>
              </a:rPr>
              <a:t>労働災害や交通事故</a:t>
            </a:r>
          </a:p>
        </p:txBody>
      </p:sp>
      <p:sp>
        <p:nvSpPr>
          <p:cNvPr id="16" name="テキスト ボックス 15"/>
          <p:cNvSpPr txBox="1"/>
          <p:nvPr/>
        </p:nvSpPr>
        <p:spPr>
          <a:xfrm>
            <a:off x="305363" y="2701967"/>
            <a:ext cx="1911101" cy="338554"/>
          </a:xfrm>
          <a:prstGeom prst="rect">
            <a:avLst/>
          </a:prstGeom>
          <a:noFill/>
        </p:spPr>
        <p:txBody>
          <a:bodyPr wrap="none" rtlCol="0">
            <a:spAutoFit/>
          </a:bodyPr>
          <a:lstStyle/>
          <a:p>
            <a:r>
              <a:rPr kumimoji="1" lang="ja-JP" altLang="en-US" sz="1600" dirty="0">
                <a:solidFill>
                  <a:schemeClr val="tx1">
                    <a:lumMod val="65000"/>
                    <a:lumOff val="35000"/>
                  </a:schemeClr>
                </a:solidFill>
              </a:rPr>
              <a:t>コンピュータトラブル</a:t>
            </a:r>
          </a:p>
        </p:txBody>
      </p:sp>
      <p:sp>
        <p:nvSpPr>
          <p:cNvPr id="17" name="テキスト ボックス 16"/>
          <p:cNvSpPr txBox="1"/>
          <p:nvPr/>
        </p:nvSpPr>
        <p:spPr>
          <a:xfrm>
            <a:off x="456154" y="3875623"/>
            <a:ext cx="2133918" cy="338554"/>
          </a:xfrm>
          <a:prstGeom prst="rect">
            <a:avLst/>
          </a:prstGeom>
          <a:noFill/>
        </p:spPr>
        <p:txBody>
          <a:bodyPr wrap="none" rtlCol="0">
            <a:spAutoFit/>
          </a:bodyPr>
          <a:lstStyle/>
          <a:p>
            <a:r>
              <a:rPr kumimoji="1" lang="ja-JP" altLang="en-US" sz="1600" dirty="0">
                <a:solidFill>
                  <a:schemeClr val="tx1">
                    <a:lumMod val="65000"/>
                    <a:lumOff val="35000"/>
                  </a:schemeClr>
                </a:solidFill>
              </a:rPr>
              <a:t>施設設備の不備・欠陥</a:t>
            </a:r>
          </a:p>
        </p:txBody>
      </p:sp>
      <p:sp>
        <p:nvSpPr>
          <p:cNvPr id="18" name="テキスト ボックス 17"/>
          <p:cNvSpPr txBox="1"/>
          <p:nvPr/>
        </p:nvSpPr>
        <p:spPr>
          <a:xfrm>
            <a:off x="252000" y="5347725"/>
            <a:ext cx="3195105" cy="338554"/>
          </a:xfrm>
          <a:prstGeom prst="rect">
            <a:avLst/>
          </a:prstGeom>
          <a:noFill/>
        </p:spPr>
        <p:txBody>
          <a:bodyPr wrap="none" rtlCol="0">
            <a:spAutoFit/>
          </a:bodyPr>
          <a:lstStyle/>
          <a:p>
            <a:r>
              <a:rPr kumimoji="1" lang="ja-JP" altLang="en-US" sz="1600" dirty="0">
                <a:solidFill>
                  <a:schemeClr val="tx1">
                    <a:lumMod val="65000"/>
                    <a:lumOff val="35000"/>
                  </a:schemeClr>
                </a:solidFill>
              </a:rPr>
              <a:t>財務：キャッシュフロー、赤字、借金</a:t>
            </a:r>
          </a:p>
        </p:txBody>
      </p:sp>
      <p:sp>
        <p:nvSpPr>
          <p:cNvPr id="19" name="テキスト ボックス 18"/>
          <p:cNvSpPr txBox="1"/>
          <p:nvPr/>
        </p:nvSpPr>
        <p:spPr>
          <a:xfrm>
            <a:off x="792507" y="5022237"/>
            <a:ext cx="2646878" cy="338554"/>
          </a:xfrm>
          <a:prstGeom prst="rect">
            <a:avLst/>
          </a:prstGeom>
          <a:noFill/>
        </p:spPr>
        <p:txBody>
          <a:bodyPr wrap="none" rtlCol="0">
            <a:spAutoFit/>
          </a:bodyPr>
          <a:lstStyle/>
          <a:p>
            <a:r>
              <a:rPr kumimoji="1" lang="ja-JP" altLang="en-US" sz="1600" dirty="0">
                <a:solidFill>
                  <a:schemeClr val="tx1">
                    <a:lumMod val="65000"/>
                    <a:lumOff val="35000"/>
                  </a:schemeClr>
                </a:solidFill>
              </a:rPr>
              <a:t>労務：雇用・異動・不正・犯罪</a:t>
            </a:r>
          </a:p>
        </p:txBody>
      </p:sp>
      <p:sp>
        <p:nvSpPr>
          <p:cNvPr id="20" name="テキスト ボックス 19"/>
          <p:cNvSpPr txBox="1"/>
          <p:nvPr/>
        </p:nvSpPr>
        <p:spPr>
          <a:xfrm>
            <a:off x="684606" y="4192853"/>
            <a:ext cx="2797561" cy="830997"/>
          </a:xfrm>
          <a:prstGeom prst="rect">
            <a:avLst/>
          </a:prstGeom>
          <a:noFill/>
        </p:spPr>
        <p:txBody>
          <a:bodyPr wrap="none" rtlCol="0">
            <a:spAutoFit/>
          </a:bodyPr>
          <a:lstStyle/>
          <a:p>
            <a:r>
              <a:rPr kumimoji="1" lang="ja-JP" altLang="en-US" sz="1600" dirty="0">
                <a:solidFill>
                  <a:schemeClr val="tx1">
                    <a:lumMod val="65000"/>
                    <a:lumOff val="35000"/>
                  </a:schemeClr>
                </a:solidFill>
              </a:rPr>
              <a:t>サービス提供中の事故や過誤</a:t>
            </a:r>
            <a:endParaRPr kumimoji="1"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感染症や食中毒</a:t>
            </a:r>
            <a:endParaRPr kumimoji="1" lang="en-US" altLang="ja-JP" sz="1600" dirty="0">
              <a:solidFill>
                <a:schemeClr val="tx1">
                  <a:lumMod val="65000"/>
                  <a:lumOff val="35000"/>
                </a:schemeClr>
              </a:solidFill>
            </a:endParaRPr>
          </a:p>
          <a:p>
            <a:r>
              <a:rPr kumimoji="1" lang="ja-JP" altLang="en-US" sz="1600" dirty="0">
                <a:solidFill>
                  <a:schemeClr val="tx1">
                    <a:lumMod val="65000"/>
                    <a:lumOff val="35000"/>
                  </a:schemeClr>
                </a:solidFill>
              </a:rPr>
              <a:t>法令違反、人権侵害、虐待</a:t>
            </a:r>
          </a:p>
        </p:txBody>
      </p:sp>
      <p:sp>
        <p:nvSpPr>
          <p:cNvPr id="21" name="テキスト ボックス 20"/>
          <p:cNvSpPr txBox="1"/>
          <p:nvPr/>
        </p:nvSpPr>
        <p:spPr>
          <a:xfrm>
            <a:off x="117751" y="6090472"/>
            <a:ext cx="4909322" cy="584775"/>
          </a:xfrm>
          <a:prstGeom prst="rect">
            <a:avLst/>
          </a:prstGeom>
          <a:noFill/>
        </p:spPr>
        <p:txBody>
          <a:bodyPr wrap="square" rtlCol="0">
            <a:spAutoFit/>
          </a:bodyPr>
          <a:lstStyle/>
          <a:p>
            <a:r>
              <a:rPr kumimoji="1" lang="ja-JP" altLang="en-US" sz="1600" dirty="0"/>
              <a:t>過誤：やり損じや誤り。見落とし、不注意、逸脱等による。</a:t>
            </a:r>
            <a:endParaRPr kumimoji="1" lang="en-US" altLang="ja-JP" sz="1600" dirty="0"/>
          </a:p>
          <a:p>
            <a:r>
              <a:rPr kumimoji="1" lang="ja-JP" altLang="en-US" sz="1600" dirty="0"/>
              <a:t>事故：思いがけず起こった悪い出来事。</a:t>
            </a:r>
          </a:p>
        </p:txBody>
      </p:sp>
      <p:sp>
        <p:nvSpPr>
          <p:cNvPr id="3" name="正方形/長方形 2"/>
          <p:cNvSpPr/>
          <p:nvPr/>
        </p:nvSpPr>
        <p:spPr>
          <a:xfrm>
            <a:off x="200823" y="3245179"/>
            <a:ext cx="4572000" cy="646331"/>
          </a:xfrm>
          <a:prstGeom prst="rect">
            <a:avLst/>
          </a:prstGeom>
        </p:spPr>
        <p:txBody>
          <a:bodyPr>
            <a:spAutoFit/>
          </a:bodyPr>
          <a:lstStyle/>
          <a:p>
            <a:r>
              <a:rPr kumimoji="1" lang="ja-JP" altLang="en-US" b="1" u="sng" dirty="0">
                <a:solidFill>
                  <a:srgbClr val="FF0000"/>
                </a:solidFill>
              </a:rPr>
              <a:t>組織</a:t>
            </a:r>
            <a:endParaRPr kumimoji="1" lang="en-US" altLang="ja-JP" b="1" u="sng" dirty="0">
              <a:solidFill>
                <a:srgbClr val="FF0000"/>
              </a:solidFill>
            </a:endParaRPr>
          </a:p>
          <a:p>
            <a:r>
              <a:rPr lang="ja-JP" altLang="en-US" b="1" u="sng" dirty="0">
                <a:solidFill>
                  <a:srgbClr val="FF0000"/>
                </a:solidFill>
              </a:rPr>
              <a:t>周辺</a:t>
            </a:r>
          </a:p>
        </p:txBody>
      </p:sp>
      <p:sp>
        <p:nvSpPr>
          <p:cNvPr id="22" name="テキスト ボックス 21"/>
          <p:cNvSpPr txBox="1"/>
          <p:nvPr/>
        </p:nvSpPr>
        <p:spPr>
          <a:xfrm>
            <a:off x="2966013" y="2679014"/>
            <a:ext cx="2361544" cy="923330"/>
          </a:xfrm>
          <a:prstGeom prst="rect">
            <a:avLst/>
          </a:prstGeom>
          <a:noFill/>
        </p:spPr>
        <p:style>
          <a:lnRef idx="2">
            <a:schemeClr val="dk1"/>
          </a:lnRef>
          <a:fillRef idx="1">
            <a:schemeClr val="lt1"/>
          </a:fillRef>
          <a:effectRef idx="0">
            <a:schemeClr val="dk1"/>
          </a:effectRef>
          <a:fontRef idx="minor">
            <a:schemeClr val="dk1"/>
          </a:fontRef>
        </p:style>
        <p:txBody>
          <a:bodyPr wrap="non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２．相談支援及び</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その周辺業務に関する</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リスクマネジメント</a:t>
            </a:r>
          </a:p>
        </p:txBody>
      </p:sp>
      <p:sp>
        <p:nvSpPr>
          <p:cNvPr id="23" name="正方形/長方形 22"/>
          <p:cNvSpPr/>
          <p:nvPr/>
        </p:nvSpPr>
        <p:spPr>
          <a:xfrm>
            <a:off x="5504455" y="3568344"/>
            <a:ext cx="913223" cy="369332"/>
          </a:xfrm>
          <a:prstGeom prst="rect">
            <a:avLst/>
          </a:prstGeom>
        </p:spPr>
        <p:txBody>
          <a:bodyPr wrap="square">
            <a:spAutoFit/>
          </a:bodyPr>
          <a:lstStyle/>
          <a:p>
            <a:r>
              <a:rPr lang="ja-JP" altLang="en-US" b="1" u="sng" dirty="0">
                <a:solidFill>
                  <a:srgbClr val="FF0000"/>
                </a:solidFill>
              </a:rPr>
              <a:t>利用者</a:t>
            </a:r>
          </a:p>
        </p:txBody>
      </p:sp>
      <p:sp>
        <p:nvSpPr>
          <p:cNvPr id="25" name="楕円 24"/>
          <p:cNvSpPr/>
          <p:nvPr/>
        </p:nvSpPr>
        <p:spPr>
          <a:xfrm>
            <a:off x="4110158" y="5119364"/>
            <a:ext cx="1594168" cy="101877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a:t>相談支援</a:t>
            </a:r>
          </a:p>
        </p:txBody>
      </p:sp>
      <p:cxnSp>
        <p:nvCxnSpPr>
          <p:cNvPr id="26" name="直線矢印コネクタ 25"/>
          <p:cNvCxnSpPr/>
          <p:nvPr/>
        </p:nvCxnSpPr>
        <p:spPr>
          <a:xfrm flipV="1">
            <a:off x="3712817" y="1684073"/>
            <a:ext cx="859183" cy="994749"/>
          </a:xfrm>
          <a:prstGeom prst="straightConnector1">
            <a:avLst/>
          </a:prstGeom>
          <a:ln w="79375">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27" name="直線矢印コネクタ 26"/>
          <p:cNvCxnSpPr/>
          <p:nvPr/>
        </p:nvCxnSpPr>
        <p:spPr>
          <a:xfrm>
            <a:off x="4008923" y="4565354"/>
            <a:ext cx="743375" cy="738690"/>
          </a:xfrm>
          <a:prstGeom prst="straightConnector1">
            <a:avLst/>
          </a:prstGeom>
          <a:ln w="79375">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30" name="テキスト ボックス 29"/>
          <p:cNvSpPr txBox="1"/>
          <p:nvPr/>
        </p:nvSpPr>
        <p:spPr>
          <a:xfrm>
            <a:off x="5241699" y="5814973"/>
            <a:ext cx="3273649" cy="64633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４．地域の相談支援に関連する</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リスクマネジメント</a:t>
            </a:r>
          </a:p>
        </p:txBody>
      </p:sp>
      <p:sp>
        <p:nvSpPr>
          <p:cNvPr id="31" name="テキスト ボックス 30"/>
          <p:cNvSpPr txBox="1"/>
          <p:nvPr/>
        </p:nvSpPr>
        <p:spPr>
          <a:xfrm>
            <a:off x="3276853" y="3891011"/>
            <a:ext cx="2812448" cy="646331"/>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latin typeface="HGP創英角ｺﾞｼｯｸUB" panose="020B0900000000000000" pitchFamily="50" charset="-128"/>
                <a:ea typeface="HGP創英角ｺﾞｼｯｸUB" panose="020B0900000000000000" pitchFamily="50" charset="-128"/>
              </a:rPr>
              <a:t>５．自分の立ち位置を常に</a:t>
            </a:r>
            <a:endParaRPr kumimoji="1" lang="en-US" altLang="ja-JP" dirty="0">
              <a:latin typeface="HGP創英角ｺﾞｼｯｸUB" panose="020B0900000000000000" pitchFamily="50" charset="-128"/>
              <a:ea typeface="HGP創英角ｺﾞｼｯｸUB" panose="020B0900000000000000" pitchFamily="50" charset="-128"/>
            </a:endParaRPr>
          </a:p>
          <a:p>
            <a:r>
              <a:rPr kumimoji="1" lang="ja-JP" altLang="en-US" dirty="0">
                <a:latin typeface="HGP創英角ｺﾞｼｯｸUB" panose="020B0900000000000000" pitchFamily="50" charset="-128"/>
                <a:ea typeface="HGP創英角ｺﾞｼｯｸUB" panose="020B0900000000000000" pitchFamily="50" charset="-128"/>
              </a:rPr>
              <a:t>　振り返るリスクマネジメント</a:t>
            </a:r>
          </a:p>
        </p:txBody>
      </p:sp>
      <p:sp>
        <p:nvSpPr>
          <p:cNvPr id="29" name="正方形/長方形 28"/>
          <p:cNvSpPr/>
          <p:nvPr/>
        </p:nvSpPr>
        <p:spPr>
          <a:xfrm>
            <a:off x="5405646" y="5501613"/>
            <a:ext cx="913223" cy="369332"/>
          </a:xfrm>
          <a:prstGeom prst="rect">
            <a:avLst/>
          </a:prstGeom>
        </p:spPr>
        <p:txBody>
          <a:bodyPr wrap="square">
            <a:spAutoFit/>
          </a:bodyPr>
          <a:lstStyle/>
          <a:p>
            <a:r>
              <a:rPr lang="ja-JP" altLang="en-US" b="1" u="sng" dirty="0">
                <a:solidFill>
                  <a:srgbClr val="FF0000"/>
                </a:solidFill>
              </a:rPr>
              <a:t>地域</a:t>
            </a:r>
          </a:p>
        </p:txBody>
      </p:sp>
      <p:sp>
        <p:nvSpPr>
          <p:cNvPr id="28" name="スライド番号プレースホルダー 2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16</a:t>
            </a:fld>
            <a:endParaRPr lang="ja-JP" altLang="en-US" dirty="0">
              <a:solidFill>
                <a:prstClr val="black">
                  <a:tint val="75000"/>
                </a:prstClr>
              </a:solidFill>
            </a:endParaRPr>
          </a:p>
        </p:txBody>
      </p:sp>
      <p:sp>
        <p:nvSpPr>
          <p:cNvPr id="8" name="フッター プレースホルダー 7"/>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144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77441" y="334981"/>
            <a:ext cx="7886700" cy="921063"/>
          </a:xfrm>
        </p:spPr>
        <p:txBody>
          <a:bodyPr>
            <a:normAutofit/>
          </a:bodyPr>
          <a:lstStyle/>
          <a:p>
            <a:r>
              <a:rPr kumimoji="1" lang="ja-JP" altLang="en-US" sz="3600" b="1" dirty="0"/>
              <a:t>５つの視点</a:t>
            </a:r>
          </a:p>
        </p:txBody>
      </p:sp>
      <p:sp>
        <p:nvSpPr>
          <p:cNvPr id="3" name="コンテンツ プレースホルダ 2"/>
          <p:cNvSpPr>
            <a:spLocks noGrp="1"/>
          </p:cNvSpPr>
          <p:nvPr>
            <p:ph idx="1"/>
          </p:nvPr>
        </p:nvSpPr>
        <p:spPr>
          <a:xfrm>
            <a:off x="261257" y="1336431"/>
            <a:ext cx="8641583" cy="4840532"/>
          </a:xfrm>
        </p:spPr>
        <p:txBody>
          <a:bodyPr>
            <a:normAutofit fontScale="92500" lnSpcReduction="20000"/>
          </a:bodyPr>
          <a:lstStyle/>
          <a:p>
            <a:pPr>
              <a:buNone/>
            </a:pPr>
            <a:r>
              <a:rPr lang="ja-JP" altLang="en-US" dirty="0">
                <a:latin typeface="+mn-ea"/>
              </a:rPr>
              <a:t>１．</a:t>
            </a:r>
            <a:r>
              <a:rPr lang="en-US" altLang="ja-JP" dirty="0">
                <a:latin typeface="+mn-ea"/>
              </a:rPr>
              <a:t>【</a:t>
            </a:r>
            <a:r>
              <a:rPr lang="ja-JP" altLang="en-US" dirty="0">
                <a:latin typeface="+mn-ea"/>
              </a:rPr>
              <a:t>組織</a:t>
            </a:r>
            <a:r>
              <a:rPr lang="en-US" altLang="ja-JP" dirty="0">
                <a:latin typeface="+mn-ea"/>
              </a:rPr>
              <a:t>】</a:t>
            </a:r>
          </a:p>
          <a:p>
            <a:pPr>
              <a:buNone/>
            </a:pPr>
            <a:r>
              <a:rPr lang="ja-JP" altLang="en-US" dirty="0">
                <a:latin typeface="+mn-ea"/>
              </a:rPr>
              <a:t>　　　組織の運営管理に関するリスクマネジメント</a:t>
            </a:r>
            <a:endParaRPr lang="en-US" altLang="ja-JP" dirty="0">
              <a:latin typeface="+mn-ea"/>
            </a:endParaRPr>
          </a:p>
          <a:p>
            <a:pPr>
              <a:buNone/>
            </a:pPr>
            <a:r>
              <a:rPr lang="ja-JP" altLang="en-US" dirty="0">
                <a:latin typeface="+mn-ea"/>
              </a:rPr>
              <a:t>２．</a:t>
            </a:r>
            <a:r>
              <a:rPr lang="en-US" altLang="ja-JP" dirty="0">
                <a:latin typeface="+mn-ea"/>
              </a:rPr>
              <a:t>【</a:t>
            </a:r>
            <a:r>
              <a:rPr lang="ja-JP" altLang="en-US" dirty="0">
                <a:latin typeface="+mn-ea"/>
              </a:rPr>
              <a:t>業務</a:t>
            </a:r>
            <a:r>
              <a:rPr lang="en-US" altLang="ja-JP" dirty="0">
                <a:latin typeface="+mn-ea"/>
              </a:rPr>
              <a:t>】</a:t>
            </a:r>
          </a:p>
          <a:p>
            <a:pPr>
              <a:buNone/>
            </a:pPr>
            <a:r>
              <a:rPr lang="en-US" altLang="ja-JP" dirty="0">
                <a:latin typeface="+mn-ea"/>
              </a:rPr>
              <a:t>     </a:t>
            </a:r>
            <a:r>
              <a:rPr lang="ja-JP" altLang="en-US" dirty="0">
                <a:latin typeface="+mn-ea"/>
              </a:rPr>
              <a:t>　相談支援及びその周辺業務に関するリスクマネジメント</a:t>
            </a:r>
            <a:endParaRPr lang="en-US" altLang="ja-JP" dirty="0">
              <a:latin typeface="+mn-ea"/>
            </a:endParaRPr>
          </a:p>
          <a:p>
            <a:pPr>
              <a:buNone/>
            </a:pPr>
            <a:r>
              <a:rPr lang="ja-JP" altLang="en-US" dirty="0">
                <a:latin typeface="+mn-ea"/>
              </a:rPr>
              <a:t>３．</a:t>
            </a:r>
            <a:r>
              <a:rPr lang="en-US" altLang="ja-JP" dirty="0">
                <a:latin typeface="+mn-ea"/>
              </a:rPr>
              <a:t>【</a:t>
            </a:r>
            <a:r>
              <a:rPr lang="ja-JP" altLang="en-US" dirty="0">
                <a:latin typeface="+mn-ea"/>
              </a:rPr>
              <a:t>利用者</a:t>
            </a:r>
            <a:r>
              <a:rPr lang="en-US" altLang="ja-JP" dirty="0">
                <a:latin typeface="+mn-ea"/>
              </a:rPr>
              <a:t>】</a:t>
            </a:r>
          </a:p>
          <a:p>
            <a:pPr>
              <a:buNone/>
            </a:pPr>
            <a:r>
              <a:rPr lang="ja-JP" altLang="en-US" dirty="0">
                <a:latin typeface="+mn-ea"/>
              </a:rPr>
              <a:t>　　　ケアマネジメントによる利用者の生活に関する</a:t>
            </a:r>
            <a:endParaRPr lang="en-US" altLang="ja-JP" dirty="0">
              <a:latin typeface="+mn-ea"/>
            </a:endParaRPr>
          </a:p>
          <a:p>
            <a:pPr>
              <a:buNone/>
            </a:pPr>
            <a:r>
              <a:rPr lang="ja-JP" altLang="en-US" dirty="0">
                <a:latin typeface="+mn-ea"/>
              </a:rPr>
              <a:t>　　　リスクマネジメント</a:t>
            </a:r>
            <a:endParaRPr lang="en-US" altLang="ja-JP" dirty="0">
              <a:latin typeface="+mn-ea"/>
            </a:endParaRPr>
          </a:p>
          <a:p>
            <a:pPr>
              <a:buNone/>
            </a:pPr>
            <a:r>
              <a:rPr lang="ja-JP" altLang="en-US" dirty="0">
                <a:latin typeface="+mn-ea"/>
              </a:rPr>
              <a:t>４．</a:t>
            </a:r>
            <a:r>
              <a:rPr lang="en-US" altLang="ja-JP" dirty="0">
                <a:latin typeface="+mn-ea"/>
              </a:rPr>
              <a:t>【</a:t>
            </a:r>
            <a:r>
              <a:rPr lang="ja-JP" altLang="en-US" dirty="0">
                <a:latin typeface="+mn-ea"/>
              </a:rPr>
              <a:t>地域</a:t>
            </a:r>
            <a:r>
              <a:rPr lang="en-US" altLang="ja-JP" dirty="0">
                <a:latin typeface="+mn-ea"/>
              </a:rPr>
              <a:t>】</a:t>
            </a:r>
          </a:p>
          <a:p>
            <a:pPr>
              <a:buNone/>
            </a:pPr>
            <a:r>
              <a:rPr lang="ja-JP" altLang="en-US" dirty="0">
                <a:latin typeface="+mn-ea"/>
              </a:rPr>
              <a:t>　　　地域の相談支援に関連するリスクマネジメント</a:t>
            </a:r>
            <a:endParaRPr lang="en-US" altLang="ja-JP" dirty="0">
              <a:latin typeface="+mn-ea"/>
            </a:endParaRPr>
          </a:p>
          <a:p>
            <a:pPr>
              <a:buNone/>
            </a:pPr>
            <a:r>
              <a:rPr lang="ja-JP" altLang="en-US" dirty="0">
                <a:latin typeface="+mn-ea"/>
              </a:rPr>
              <a:t>５．</a:t>
            </a:r>
            <a:r>
              <a:rPr lang="en-US" altLang="ja-JP" dirty="0">
                <a:latin typeface="+mn-ea"/>
              </a:rPr>
              <a:t>【</a:t>
            </a:r>
            <a:r>
              <a:rPr lang="ja-JP" altLang="en-US" dirty="0">
                <a:latin typeface="+mn-ea"/>
              </a:rPr>
              <a:t>自分</a:t>
            </a:r>
            <a:r>
              <a:rPr lang="en-US" altLang="ja-JP" dirty="0">
                <a:latin typeface="+mn-ea"/>
              </a:rPr>
              <a:t>】</a:t>
            </a:r>
          </a:p>
          <a:p>
            <a:pPr>
              <a:buNone/>
            </a:pPr>
            <a:r>
              <a:rPr lang="ja-JP" altLang="en-US" dirty="0">
                <a:latin typeface="+mn-ea"/>
              </a:rPr>
              <a:t>　　　自分の立ち位置を常に振り返るリスクマネジメント</a:t>
            </a:r>
          </a:p>
          <a:p>
            <a:pPr>
              <a:buNone/>
            </a:pPr>
            <a:endParaRPr lang="ja-JP" altLang="en-US" dirty="0">
              <a:latin typeface="HGP創英角ｺﾞｼｯｸUB" panose="020B0900000000000000" pitchFamily="50" charset="-128"/>
              <a:ea typeface="HGP創英角ｺﾞｼｯｸUB" panose="020B0900000000000000" pitchFamily="50" charset="-128"/>
            </a:endParaRPr>
          </a:p>
          <a:p>
            <a:pPr>
              <a:buNone/>
            </a:pPr>
            <a:endParaRPr lang="en-US" altLang="ja-JP" dirty="0">
              <a:latin typeface="HGP創英角ｺﾞｼｯｸUB" panose="020B0900000000000000" pitchFamily="50" charset="-128"/>
              <a:ea typeface="HGP創英角ｺﾞｼｯｸUB" panose="020B0900000000000000" pitchFamily="50" charset="-128"/>
            </a:endParaRPr>
          </a:p>
          <a:p>
            <a:pPr>
              <a:buNone/>
            </a:pPr>
            <a:endParaRPr lang="ja-JP" altLang="en-US" dirty="0">
              <a:latin typeface="HGP創英角ｺﾞｼｯｸUB" panose="020B0900000000000000" pitchFamily="50" charset="-128"/>
              <a:ea typeface="HGP創英角ｺﾞｼｯｸUB" panose="020B0900000000000000" pitchFamily="50" charset="-128"/>
            </a:endParaRPr>
          </a:p>
          <a:p>
            <a:pPr>
              <a:buNone/>
            </a:pPr>
            <a:endParaRPr lang="ja-JP" altLang="en-US" dirty="0">
              <a:latin typeface="HGP創英角ｺﾞｼｯｸUB" panose="020B0900000000000000" pitchFamily="50" charset="-128"/>
              <a:ea typeface="HGP創英角ｺﾞｼｯｸUB" panose="020B0900000000000000" pitchFamily="50" charset="-128"/>
            </a:endParaRPr>
          </a:p>
          <a:p>
            <a:endParaRPr kumimoji="1" lang="ja-JP" altLang="en-US" dirty="0"/>
          </a:p>
        </p:txBody>
      </p:sp>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17</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84583" y="1950720"/>
            <a:ext cx="4860897" cy="2331720"/>
          </a:xfrm>
          <a:prstGeom prst="roundRect">
            <a:avLst/>
          </a:prstGeom>
          <a:solidFill>
            <a:schemeClr val="accent6">
              <a:lumMod val="20000"/>
              <a:lumOff val="80000"/>
              <a:alpha val="50000"/>
            </a:schemeClr>
          </a:solidFill>
          <a:ln w="254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ビジネスマナー</a:t>
            </a:r>
            <a:endParaRPr kumimoji="1" lang="en-US" altLang="ja-JP" sz="1600" dirty="0">
              <a:solidFill>
                <a:schemeClr val="tx1"/>
              </a:solidFill>
            </a:endParaRPr>
          </a:p>
          <a:p>
            <a:pPr algn="ctr"/>
            <a:r>
              <a:rPr kumimoji="1" lang="ja-JP" altLang="en-US" sz="1600" dirty="0">
                <a:solidFill>
                  <a:schemeClr val="tx1"/>
                </a:solidFill>
              </a:rPr>
              <a:t>（対人援助の心得、態度、言葉遣い）</a:t>
            </a:r>
            <a:endParaRPr kumimoji="1" lang="en-US" altLang="ja-JP" sz="1600" dirty="0">
              <a:solidFill>
                <a:schemeClr val="tx1"/>
              </a:solidFill>
            </a:endParaRPr>
          </a:p>
          <a:p>
            <a:pPr algn="ctr"/>
            <a:r>
              <a:rPr kumimoji="1" lang="ja-JP" altLang="en-US" sz="1600" dirty="0">
                <a:solidFill>
                  <a:schemeClr val="tx1"/>
                </a:solidFill>
              </a:rPr>
              <a:t>社会人としての自覚</a:t>
            </a:r>
            <a:endParaRPr kumimoji="1" lang="en-US" altLang="ja-JP" sz="1600" dirty="0">
              <a:solidFill>
                <a:schemeClr val="tx1"/>
              </a:solidFill>
            </a:endParaRPr>
          </a:p>
          <a:p>
            <a:pPr algn="ctr"/>
            <a:r>
              <a:rPr kumimoji="1" lang="ja-JP" altLang="en-US" sz="1600" dirty="0">
                <a:solidFill>
                  <a:schemeClr val="tx1"/>
                </a:solidFill>
              </a:rPr>
              <a:t>自己研鑽の不足</a:t>
            </a:r>
            <a:endParaRPr kumimoji="1" lang="en-US" altLang="ja-JP" sz="1600" dirty="0">
              <a:solidFill>
                <a:schemeClr val="tx1"/>
              </a:solidFill>
            </a:endParaRPr>
          </a:p>
        </p:txBody>
      </p:sp>
      <p:sp>
        <p:nvSpPr>
          <p:cNvPr id="5" name="角丸四角形 4"/>
          <p:cNvSpPr/>
          <p:nvPr/>
        </p:nvSpPr>
        <p:spPr>
          <a:xfrm>
            <a:off x="1386840" y="3657601"/>
            <a:ext cx="5273040" cy="2331720"/>
          </a:xfrm>
          <a:prstGeom prst="roundRect">
            <a:avLst/>
          </a:prstGeom>
          <a:solidFill>
            <a:schemeClr val="accent4">
              <a:lumMod val="40000"/>
              <a:lumOff val="60000"/>
              <a:alpha val="50000"/>
            </a:schemeClr>
          </a:solidFill>
          <a:ln w="254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事業計画</a:t>
            </a:r>
            <a:endParaRPr kumimoji="1" lang="en-US" altLang="ja-JP" sz="2000" dirty="0">
              <a:solidFill>
                <a:schemeClr val="tx1"/>
              </a:solidFill>
            </a:endParaRPr>
          </a:p>
          <a:p>
            <a:pPr algn="ctr"/>
            <a:r>
              <a:rPr kumimoji="1" lang="ja-JP" altLang="en-US" sz="2000" dirty="0">
                <a:solidFill>
                  <a:schemeClr val="tx1"/>
                </a:solidFill>
              </a:rPr>
              <a:t>運営方針</a:t>
            </a:r>
            <a:endParaRPr kumimoji="1" lang="en-US" altLang="ja-JP" sz="2000" dirty="0">
              <a:solidFill>
                <a:schemeClr val="tx1"/>
              </a:solidFill>
            </a:endParaRPr>
          </a:p>
          <a:p>
            <a:pPr algn="ctr"/>
            <a:r>
              <a:rPr kumimoji="1" lang="ja-JP" altLang="en-US" sz="2000" dirty="0">
                <a:solidFill>
                  <a:schemeClr val="tx1"/>
                </a:solidFill>
              </a:rPr>
              <a:t>服務規程</a:t>
            </a:r>
          </a:p>
        </p:txBody>
      </p:sp>
      <p:sp>
        <p:nvSpPr>
          <p:cNvPr id="6" name="正方形/長方形 5"/>
          <p:cNvSpPr/>
          <p:nvPr/>
        </p:nvSpPr>
        <p:spPr>
          <a:xfrm>
            <a:off x="2817410" y="5799812"/>
            <a:ext cx="2415209" cy="36774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kumimoji="1" lang="ja-JP" altLang="en-US" dirty="0"/>
              <a:t>事業所・組織として</a:t>
            </a:r>
          </a:p>
        </p:txBody>
      </p:sp>
      <p:sp>
        <p:nvSpPr>
          <p:cNvPr id="7" name="正方形/長方形 6"/>
          <p:cNvSpPr/>
          <p:nvPr/>
        </p:nvSpPr>
        <p:spPr>
          <a:xfrm>
            <a:off x="2166066" y="1766515"/>
            <a:ext cx="2415209" cy="3677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dirty="0"/>
              <a:t>相談支援専門員として</a:t>
            </a:r>
          </a:p>
        </p:txBody>
      </p:sp>
      <p:sp>
        <p:nvSpPr>
          <p:cNvPr id="8" name="角丸四角形 7"/>
          <p:cNvSpPr/>
          <p:nvPr/>
        </p:nvSpPr>
        <p:spPr>
          <a:xfrm>
            <a:off x="5257800" y="2651760"/>
            <a:ext cx="3672840" cy="2362200"/>
          </a:xfrm>
          <a:prstGeom prst="roundRect">
            <a:avLst/>
          </a:prstGeom>
          <a:solidFill>
            <a:srgbClr val="8DD76F">
              <a:alpha val="49804"/>
            </a:srgbClr>
          </a:solidFill>
          <a:ln w="254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役割分担</a:t>
            </a:r>
            <a:endParaRPr kumimoji="1" lang="en-US" altLang="ja-JP" dirty="0">
              <a:solidFill>
                <a:schemeClr val="tx1"/>
              </a:solidFill>
            </a:endParaRPr>
          </a:p>
          <a:p>
            <a:pPr algn="ctr"/>
            <a:r>
              <a:rPr kumimoji="1" lang="ja-JP" altLang="en-US" dirty="0">
                <a:solidFill>
                  <a:schemeClr val="tx1"/>
                </a:solidFill>
              </a:rPr>
              <a:t>地域課題</a:t>
            </a:r>
            <a:endParaRPr kumimoji="1" lang="en-US" altLang="ja-JP" dirty="0">
              <a:solidFill>
                <a:schemeClr val="tx1"/>
              </a:solidFill>
            </a:endParaRPr>
          </a:p>
          <a:p>
            <a:pPr algn="ctr"/>
            <a:r>
              <a:rPr kumimoji="1" lang="ja-JP" altLang="en-US" dirty="0">
                <a:solidFill>
                  <a:schemeClr val="tx1"/>
                </a:solidFill>
              </a:rPr>
              <a:t>事例検討</a:t>
            </a:r>
            <a:endParaRPr kumimoji="1" lang="en-US" altLang="ja-JP" dirty="0">
              <a:solidFill>
                <a:schemeClr val="tx1"/>
              </a:solidFill>
            </a:endParaRPr>
          </a:p>
        </p:txBody>
      </p:sp>
      <p:sp>
        <p:nvSpPr>
          <p:cNvPr id="9" name="正方形/長方形 8"/>
          <p:cNvSpPr/>
          <p:nvPr/>
        </p:nvSpPr>
        <p:spPr>
          <a:xfrm>
            <a:off x="5956850" y="2255520"/>
            <a:ext cx="2623270" cy="65068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ja-JP" altLang="en-US" dirty="0">
                <a:solidFill>
                  <a:schemeClr val="tx1"/>
                </a:solidFill>
              </a:rPr>
              <a:t>地域社会として</a:t>
            </a:r>
            <a:endParaRPr kumimoji="1" lang="en-US" altLang="ja-JP" dirty="0">
              <a:solidFill>
                <a:schemeClr val="tx1"/>
              </a:solidFill>
            </a:endParaRPr>
          </a:p>
          <a:p>
            <a:pPr algn="ctr"/>
            <a:r>
              <a:rPr kumimoji="1" lang="ja-JP" altLang="en-US" dirty="0">
                <a:solidFill>
                  <a:schemeClr val="tx1"/>
                </a:solidFill>
              </a:rPr>
              <a:t>関連機関との連携として</a:t>
            </a:r>
          </a:p>
        </p:txBody>
      </p:sp>
      <p:sp>
        <p:nvSpPr>
          <p:cNvPr id="10" name="テキスト ボックス 9"/>
          <p:cNvSpPr txBox="1"/>
          <p:nvPr/>
        </p:nvSpPr>
        <p:spPr>
          <a:xfrm>
            <a:off x="457200" y="914400"/>
            <a:ext cx="8101898"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sz="2400" dirty="0"/>
              <a:t>リスクマネジメントはどこで誰と検討し改善に向かっていくか？</a:t>
            </a:r>
          </a:p>
        </p:txBody>
      </p:sp>
      <p:sp>
        <p:nvSpPr>
          <p:cNvPr id="11" name="テキスト ボックス 10"/>
          <p:cNvSpPr txBox="1"/>
          <p:nvPr/>
        </p:nvSpPr>
        <p:spPr>
          <a:xfrm>
            <a:off x="604210" y="193060"/>
            <a:ext cx="7911140" cy="523220"/>
          </a:xfrm>
          <a:prstGeom prst="rect">
            <a:avLst/>
          </a:prstGeom>
          <a:noFill/>
        </p:spPr>
        <p:txBody>
          <a:bodyPr wrap="none" rtlCol="0">
            <a:spAutoFit/>
          </a:bodyPr>
          <a:lstStyle/>
          <a:p>
            <a:r>
              <a:rPr lang="ja-JP" altLang="en-US" sz="2800" dirty="0">
                <a:highlight>
                  <a:srgbClr val="00FF00"/>
                </a:highlight>
                <a:latin typeface="+mj-ea"/>
                <a:ea typeface="+mj-ea"/>
              </a:rPr>
              <a:t>視点１．</a:t>
            </a:r>
            <a:r>
              <a:rPr lang="ja-JP" altLang="en-US" sz="2800" dirty="0">
                <a:latin typeface="+mj-ea"/>
                <a:ea typeface="+mj-ea"/>
              </a:rPr>
              <a:t>組織の運営管理に関するリスクマネジメント</a:t>
            </a:r>
            <a:endParaRPr lang="en-US" altLang="ja-JP" sz="2800" dirty="0">
              <a:latin typeface="+mj-ea"/>
              <a:ea typeface="+mj-ea"/>
            </a:endParaRPr>
          </a:p>
        </p:txBody>
      </p:sp>
      <p:pic>
        <p:nvPicPr>
          <p:cNvPr id="13" name="図 12">
            <a:extLst>
              <a:ext uri="{FF2B5EF4-FFF2-40B4-BE49-F238E27FC236}">
                <a16:creationId xmlns:a16="http://schemas.microsoft.com/office/drawing/2014/main" id="{EE39E4E4-5222-48FC-AA36-FCCD22CF3A8D}"/>
              </a:ext>
            </a:extLst>
          </p:cNvPr>
          <p:cNvPicPr>
            <a:picLocks noChangeAspect="1"/>
          </p:cNvPicPr>
          <p:nvPr/>
        </p:nvPicPr>
        <p:blipFill>
          <a:blip r:embed="rId2"/>
          <a:stretch>
            <a:fillRect/>
          </a:stretch>
        </p:blipFill>
        <p:spPr>
          <a:xfrm>
            <a:off x="4839628" y="3283469"/>
            <a:ext cx="1275422" cy="1340665"/>
          </a:xfrm>
          <a:prstGeom prst="rect">
            <a:avLst/>
          </a:prstGeom>
        </p:spPr>
      </p:pic>
      <p:sp>
        <p:nvSpPr>
          <p:cNvPr id="14" name="テキスト ボックス 13">
            <a:extLst>
              <a:ext uri="{FF2B5EF4-FFF2-40B4-BE49-F238E27FC236}">
                <a16:creationId xmlns:a16="http://schemas.microsoft.com/office/drawing/2014/main" id="{A3893B99-E01F-4B2F-891B-F376AE15A5B1}"/>
              </a:ext>
            </a:extLst>
          </p:cNvPr>
          <p:cNvSpPr txBox="1"/>
          <p:nvPr/>
        </p:nvSpPr>
        <p:spPr>
          <a:xfrm>
            <a:off x="6971840" y="5380990"/>
            <a:ext cx="1778051" cy="646331"/>
          </a:xfrm>
          <a:prstGeom prst="rect">
            <a:avLst/>
          </a:prstGeom>
          <a:noFill/>
          <a:effectLst>
            <a:innerShdw blurRad="63500" dist="50800" dir="16200000">
              <a:prstClr val="black">
                <a:alpha val="50000"/>
              </a:prstClr>
            </a:innerShdw>
          </a:effectLst>
        </p:spPr>
        <p:txBody>
          <a:bodyPr wrap="none" rtlCol="0">
            <a:spAutoFit/>
          </a:bodyPr>
          <a:lstStyle/>
          <a:p>
            <a:r>
              <a:rPr kumimoji="1" lang="ja-JP" altLang="en-US" dirty="0"/>
              <a:t>利用者を中心に</a:t>
            </a:r>
            <a:endParaRPr kumimoji="1" lang="en-US" altLang="ja-JP" dirty="0"/>
          </a:p>
          <a:p>
            <a:r>
              <a:rPr kumimoji="1" lang="ja-JP" altLang="en-US" dirty="0"/>
              <a:t>考えていくこと！</a:t>
            </a:r>
            <a:endParaRPr kumimoji="1" lang="en-US" altLang="ja-JP" dirty="0"/>
          </a:p>
        </p:txBody>
      </p:sp>
      <p:sp>
        <p:nvSpPr>
          <p:cNvPr id="16" name="矢印: 上 15">
            <a:extLst>
              <a:ext uri="{FF2B5EF4-FFF2-40B4-BE49-F238E27FC236}">
                <a16:creationId xmlns:a16="http://schemas.microsoft.com/office/drawing/2014/main" id="{01400C8D-C4DA-4ACD-934B-EC96F075F855}"/>
              </a:ext>
            </a:extLst>
          </p:cNvPr>
          <p:cNvSpPr/>
          <p:nvPr/>
        </p:nvSpPr>
        <p:spPr>
          <a:xfrm rot="18557164">
            <a:off x="6164343" y="4314150"/>
            <a:ext cx="304491" cy="1444069"/>
          </a:xfrm>
          <a:prstGeom prst="upArrow">
            <a:avLst/>
          </a:prstGeom>
          <a:ln>
            <a:solidFill>
              <a:schemeClr val="tx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EB0A72FB-0717-470D-8765-0F5742DDB583}"/>
              </a:ext>
            </a:extLst>
          </p:cNvPr>
          <p:cNvSpPr/>
          <p:nvPr/>
        </p:nvSpPr>
        <p:spPr>
          <a:xfrm>
            <a:off x="6791093" y="5218770"/>
            <a:ext cx="2139547" cy="948789"/>
          </a:xfrm>
          <a:prstGeom prst="ellipse">
            <a:avLst/>
          </a:prstGeom>
          <a:solidFill>
            <a:srgbClr val="5B9BD5">
              <a:alpha val="3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スライド番号プレースホルダー 1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18</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1608904807"/>
              </p:ext>
            </p:extLst>
          </p:nvPr>
        </p:nvGraphicFramePr>
        <p:xfrm>
          <a:off x="457199" y="619760"/>
          <a:ext cx="8427718" cy="6019800"/>
        </p:xfrm>
        <a:graphic>
          <a:graphicData uri="http://schemas.openxmlformats.org/drawingml/2006/table">
            <a:tbl>
              <a:tblPr firstRow="1" bandRow="1">
                <a:tableStyleId>{BC89EF96-8CEA-46FF-86C4-4CE0E7609802}</a:tableStyleId>
              </a:tblPr>
              <a:tblGrid>
                <a:gridCol w="724626">
                  <a:extLst>
                    <a:ext uri="{9D8B030D-6E8A-4147-A177-3AD203B41FA5}">
                      <a16:colId xmlns:a16="http://schemas.microsoft.com/office/drawing/2014/main" val="20000"/>
                    </a:ext>
                  </a:extLst>
                </a:gridCol>
                <a:gridCol w="2795815">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56388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08375">
                  <a:extLst>
                    <a:ext uri="{9D8B030D-6E8A-4147-A177-3AD203B41FA5}">
                      <a16:colId xmlns:a16="http://schemas.microsoft.com/office/drawing/2014/main" val="20005"/>
                    </a:ext>
                  </a:extLst>
                </a:gridCol>
                <a:gridCol w="2378662">
                  <a:extLst>
                    <a:ext uri="{9D8B030D-6E8A-4147-A177-3AD203B41FA5}">
                      <a16:colId xmlns:a16="http://schemas.microsoft.com/office/drawing/2014/main" val="20006"/>
                    </a:ext>
                  </a:extLst>
                </a:gridCol>
              </a:tblGrid>
              <a:tr h="457200">
                <a:tc gridSpan="2">
                  <a:txBody>
                    <a:bodyPr/>
                    <a:lstStyle/>
                    <a:p>
                      <a:pPr algn="ctr"/>
                      <a:r>
                        <a:rPr kumimoji="1" lang="ja-JP" altLang="en-US" dirty="0"/>
                        <a:t>項目</a:t>
                      </a:r>
                    </a:p>
                  </a:txBody>
                  <a:tcPr anchor="ctr"/>
                </a:tc>
                <a:tc hMerge="1">
                  <a:txBody>
                    <a:bodyPr/>
                    <a:lstStyle/>
                    <a:p>
                      <a:endParaRPr kumimoji="1" lang="ja-JP" altLang="en-US" dirty="0"/>
                    </a:p>
                  </a:txBody>
                  <a:tcPr/>
                </a:tc>
                <a:tc>
                  <a:txBody>
                    <a:bodyPr/>
                    <a:lstStyle/>
                    <a:p>
                      <a:pPr algn="ctr"/>
                      <a:r>
                        <a:rPr kumimoji="1" lang="ja-JP" altLang="en-US" sz="1200" dirty="0"/>
                        <a:t>再検討の要否</a:t>
                      </a:r>
                    </a:p>
                  </a:txBody>
                  <a:tcPr anchor="ctr"/>
                </a:tc>
                <a:tc>
                  <a:txBody>
                    <a:bodyPr/>
                    <a:lstStyle/>
                    <a:p>
                      <a:pPr algn="ctr"/>
                      <a:r>
                        <a:rPr kumimoji="1" lang="ja-JP" altLang="en-US" sz="1400" dirty="0"/>
                        <a:t>いつ</a:t>
                      </a:r>
                    </a:p>
                  </a:txBody>
                  <a:tcPr anchor="ctr"/>
                </a:tc>
                <a:tc>
                  <a:txBody>
                    <a:bodyPr/>
                    <a:lstStyle/>
                    <a:p>
                      <a:pPr algn="ctr"/>
                      <a:r>
                        <a:rPr kumimoji="1" lang="ja-JP" altLang="en-US" sz="1400" dirty="0"/>
                        <a:t>誰と</a:t>
                      </a:r>
                    </a:p>
                  </a:txBody>
                  <a:tcPr anchor="ctr"/>
                </a:tc>
                <a:tc>
                  <a:txBody>
                    <a:bodyPr/>
                    <a:lstStyle/>
                    <a:p>
                      <a:pPr algn="ctr"/>
                      <a:r>
                        <a:rPr kumimoji="1" lang="ja-JP" altLang="en-US" sz="1200" dirty="0"/>
                        <a:t>どこで</a:t>
                      </a:r>
                    </a:p>
                  </a:txBody>
                  <a:tcPr anchor="ctr"/>
                </a:tc>
                <a:tc>
                  <a:txBody>
                    <a:bodyPr/>
                    <a:lstStyle/>
                    <a:p>
                      <a:pPr algn="ctr"/>
                      <a:r>
                        <a:rPr kumimoji="1" lang="ja-JP" altLang="en-US" dirty="0"/>
                        <a:t>検討する事項</a:t>
                      </a:r>
                    </a:p>
                  </a:txBody>
                  <a:tcPr anchor="ctr"/>
                </a:tc>
                <a:extLst>
                  <a:ext uri="{0D108BD9-81ED-4DB2-BD59-A6C34878D82A}">
                    <a16:rowId xmlns:a16="http://schemas.microsoft.com/office/drawing/2014/main" val="10000"/>
                  </a:ext>
                </a:extLst>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事業計画</a:t>
                      </a:r>
                      <a:endParaRPr kumimoji="1" lang="en-US" altLang="ja-JP" sz="1800" dirty="0">
                        <a:solidFill>
                          <a:schemeClr val="tx1"/>
                        </a:solidFill>
                      </a:endParaRPr>
                    </a:p>
                  </a:txBody>
                  <a:tcPr anchor="ctr" anchorCtr="1"/>
                </a:tc>
                <a:tc>
                  <a:txBody>
                    <a:bodyPr/>
                    <a:lstStyle/>
                    <a:p>
                      <a:pPr algn="l"/>
                      <a:r>
                        <a:rPr kumimoji="1" lang="ja-JP" altLang="en-US" sz="1800" dirty="0">
                          <a:solidFill>
                            <a:schemeClr val="tx1"/>
                          </a:solidFill>
                        </a:rPr>
                        <a:t>何人の計画を立てるのか</a:t>
                      </a:r>
                      <a:endParaRPr kumimoji="1" lang="en-US" altLang="ja-JP" sz="1800"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dirty="0">
                        <a:solidFill>
                          <a:schemeClr val="tx1"/>
                        </a:solidFill>
                      </a:endParaRPr>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1"/>
                  </a:ext>
                </a:extLst>
              </a:tr>
              <a:tr h="370840">
                <a:tc vMerge="1">
                  <a:txBody>
                    <a:bodyPr/>
                    <a:lstStyle/>
                    <a:p>
                      <a:endParaRPr kumimoji="1" lang="ja-JP" altLang="en-US" dirty="0"/>
                    </a:p>
                  </a:txBody>
                  <a:tcPr/>
                </a:tc>
                <a:tc>
                  <a:txBody>
                    <a:bodyPr/>
                    <a:lstStyle/>
                    <a:p>
                      <a:pPr algn="l"/>
                      <a:r>
                        <a:rPr kumimoji="1" lang="ja-JP" altLang="en-US" sz="1800" dirty="0">
                          <a:solidFill>
                            <a:schemeClr val="tx1"/>
                          </a:solidFill>
                        </a:rPr>
                        <a:t>新規計画の受け入れ</a:t>
                      </a:r>
                      <a:endParaRPr kumimoji="1" lang="en-US" altLang="ja-JP" sz="1800" dirty="0">
                        <a:solidFill>
                          <a:schemeClr val="tx1"/>
                        </a:solidFill>
                      </a:endParaRPr>
                    </a:p>
                  </a:txBody>
                  <a:tcPr anchor="ctr"/>
                </a:tc>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algn="l"/>
                      <a:r>
                        <a:rPr kumimoji="1" lang="ja-JP" altLang="en-US" sz="1800" dirty="0">
                          <a:solidFill>
                            <a:schemeClr val="tx1"/>
                          </a:solidFill>
                        </a:rPr>
                        <a:t>加算に関する目標値</a:t>
                      </a:r>
                      <a:endParaRPr kumimoji="1" lang="en-US" altLang="ja-JP" sz="1800" dirty="0">
                        <a:solidFill>
                          <a:schemeClr val="tx1"/>
                        </a:solidFill>
                      </a:endParaRPr>
                    </a:p>
                  </a:txBody>
                  <a:tcPr anchor="ct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3"/>
                  </a:ext>
                </a:extLst>
              </a:tr>
              <a:tr h="370840">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運営方針</a:t>
                      </a:r>
                      <a:endParaRPr kumimoji="1" lang="ja-JP" altLang="en-US" dirty="0"/>
                    </a:p>
                  </a:txBody>
                  <a:tcPr anchor="ctr" anchorCtr="1"/>
                </a:tc>
                <a:tc>
                  <a:txBody>
                    <a:bodyPr/>
                    <a:lstStyle/>
                    <a:p>
                      <a:r>
                        <a:rPr kumimoji="1" lang="ja-JP" altLang="en-US" sz="1800" dirty="0">
                          <a:solidFill>
                            <a:schemeClr val="tx1"/>
                          </a:solidFill>
                        </a:rPr>
                        <a:t>訪問時の経費</a:t>
                      </a:r>
                      <a:endParaRPr kumimoji="1" lang="ja-JP" altLang="en-US" dirty="0"/>
                    </a:p>
                  </a:txBody>
                  <a:tcPr anchor="ct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4"/>
                  </a:ext>
                </a:extLst>
              </a:tr>
              <a:tr h="37084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計画作成数の上限</a:t>
                      </a:r>
                      <a:endParaRPr kumimoji="1" lang="en-US" altLang="ja-JP" sz="1800" dirty="0">
                        <a:solidFill>
                          <a:schemeClr val="tx1"/>
                        </a:solidFill>
                      </a:endParaRPr>
                    </a:p>
                  </a:txBody>
                  <a:tcPr anchor="ctr"/>
                </a:tc>
                <a:tc>
                  <a:txBody>
                    <a:bodyPr/>
                    <a:lstStyle/>
                    <a:p>
                      <a:endParaRPr kumimoji="1" lang="ja-JP" altLang="en-US" dirty="0"/>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5"/>
                  </a:ext>
                </a:extLst>
              </a:tr>
              <a:tr h="370840">
                <a:tc vMerge="1">
                  <a:txBody>
                    <a:bodyPr/>
                    <a:lstStyle/>
                    <a:p>
                      <a:endParaRPr kumimoji="1" lang="ja-JP" altLang="en-US"/>
                    </a:p>
                  </a:txBody>
                  <a:tcPr/>
                </a:tc>
                <a:tc>
                  <a:txBody>
                    <a:bodyPr/>
                    <a:lstStyle/>
                    <a:p>
                      <a:r>
                        <a:rPr kumimoji="1" lang="ja-JP" altLang="en-US" sz="1800" b="0" dirty="0"/>
                        <a:t>計画相談の対象</a:t>
                      </a:r>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06"/>
                  </a:ext>
                </a:extLst>
              </a:tr>
              <a:tr h="370840">
                <a:tc vMerge="1">
                  <a:txBody>
                    <a:bodyPr/>
                    <a:lstStyle/>
                    <a:p>
                      <a:endParaRPr kumimoji="1" lang="ja-JP" altLang="en-US" dirty="0"/>
                    </a:p>
                  </a:txBody>
                  <a:tcPr/>
                </a:tc>
                <a:tc>
                  <a:txBody>
                    <a:bodyPr/>
                    <a:lstStyle/>
                    <a:p>
                      <a:r>
                        <a:rPr kumimoji="1" lang="ja-JP" altLang="en-US" dirty="0"/>
                        <a:t>基本相談の受け入れ</a:t>
                      </a:r>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7"/>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委託に関すること</a:t>
                      </a:r>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8"/>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協議会との関係</a:t>
                      </a:r>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9"/>
                  </a:ext>
                </a:extLst>
              </a:tr>
              <a:tr h="370840">
                <a:tc row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服務規程</a:t>
                      </a:r>
                      <a:endParaRPr kumimoji="1" lang="ja-JP" altLang="en-US" dirty="0"/>
                    </a:p>
                  </a:txBody>
                  <a:tcPr anchor="ctr" anchorCtr="1"/>
                </a:tc>
                <a:tc>
                  <a:txBody>
                    <a:bodyPr/>
                    <a:lstStyle/>
                    <a:p>
                      <a:r>
                        <a:rPr kumimoji="1" lang="ja-JP" altLang="en-US" sz="1800" dirty="0">
                          <a:solidFill>
                            <a:schemeClr val="tx1"/>
                          </a:solidFill>
                        </a:rPr>
                        <a:t>外出・移動時のルール</a:t>
                      </a:r>
                      <a:endParaRPr kumimoji="1" lang="ja-JP" altLang="en-US" dirty="0"/>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10"/>
                  </a:ext>
                </a:extLst>
              </a:tr>
              <a:tr h="370840">
                <a:tc vMerge="1">
                  <a:txBody>
                    <a:bodyPr/>
                    <a:lstStyle/>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勤務時間</a:t>
                      </a:r>
                      <a:endParaRPr kumimoji="1" lang="ja-JP" altLang="en-US" dirty="0"/>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11"/>
                  </a:ext>
                </a:extLst>
              </a:tr>
              <a:tr h="370840">
                <a:tc vMerge="1">
                  <a:txBody>
                    <a:bodyPr/>
                    <a:lstStyle/>
                    <a:p>
                      <a:endParaRPr kumimoji="1" lang="ja-JP"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rPr>
                        <a:t>勤務形態</a:t>
                      </a:r>
                      <a:endParaRPr kumimoji="1" lang="ja-JP" altLang="en-US" dirty="0"/>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12"/>
                  </a:ext>
                </a:extLst>
              </a:tr>
              <a:tr h="370840">
                <a:tc vMerge="1">
                  <a:txBody>
                    <a:bodyPr/>
                    <a:lstStyle/>
                    <a:p>
                      <a:endParaRPr kumimoji="1" lang="ja-JP" altLang="en-US"/>
                    </a:p>
                  </a:txBody>
                  <a:tcPr/>
                </a:tc>
                <a:tc>
                  <a:txBody>
                    <a:bodyPr/>
                    <a:lstStyle/>
                    <a:p>
                      <a:r>
                        <a:rPr kumimoji="1" lang="ja-JP" altLang="en-US" sz="1600" b="1" dirty="0"/>
                        <a:t>訪問時の面談に関する規定</a:t>
                      </a:r>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13"/>
                  </a:ext>
                </a:extLst>
              </a:tr>
              <a:tr h="370840">
                <a:tc vMerge="1">
                  <a:txBody>
                    <a:bodyPr/>
                    <a:lstStyle/>
                    <a:p>
                      <a:endParaRPr kumimoji="1" lang="ja-JP" altLang="en-US" dirty="0"/>
                    </a:p>
                  </a:txBody>
                  <a:tcPr/>
                </a:tc>
                <a:tc>
                  <a:txBody>
                    <a:bodyPr/>
                    <a:lstStyle/>
                    <a:p>
                      <a:r>
                        <a:rPr kumimoji="1" lang="ja-JP" altLang="en-US" dirty="0"/>
                        <a:t>個人情報の取り扱い</a:t>
                      </a:r>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extLst>
                  <a:ext uri="{0D108BD9-81ED-4DB2-BD59-A6C34878D82A}">
                    <a16:rowId xmlns:a16="http://schemas.microsoft.com/office/drawing/2014/main" val="10014"/>
                  </a:ext>
                </a:extLst>
              </a:tr>
              <a:tr h="370840">
                <a:tc vMerge="1">
                  <a:txBody>
                    <a:bodyPr/>
                    <a:lstStyle/>
                    <a:p>
                      <a:endParaRPr kumimoji="1" lang="ja-JP" altLang="en-US" sz="1400" dirty="0"/>
                    </a:p>
                  </a:txBody>
                  <a:tcPr/>
                </a:tc>
                <a:tc>
                  <a:txBody>
                    <a:bodyPr/>
                    <a:lstStyle/>
                    <a:p>
                      <a:r>
                        <a:rPr kumimoji="1" lang="ja-JP" altLang="en-US" dirty="0"/>
                        <a:t>設備や物品の使用</a:t>
                      </a:r>
                    </a:p>
                  </a:txBody>
                  <a:tcPr anchor="ct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15"/>
                  </a:ext>
                </a:extLst>
              </a:tr>
            </a:tbl>
          </a:graphicData>
        </a:graphic>
      </p:graphicFrame>
      <p:sp>
        <p:nvSpPr>
          <p:cNvPr id="7" name="テキスト ボックス 6"/>
          <p:cNvSpPr txBox="1"/>
          <p:nvPr/>
        </p:nvSpPr>
        <p:spPr>
          <a:xfrm>
            <a:off x="1508760" y="198120"/>
            <a:ext cx="6324167" cy="461665"/>
          </a:xfrm>
          <a:prstGeom prst="rect">
            <a:avLst/>
          </a:prstGeom>
          <a:noFill/>
        </p:spPr>
        <p:txBody>
          <a:bodyPr wrap="none" rtlCol="0">
            <a:spAutoFit/>
          </a:bodyPr>
          <a:lstStyle/>
          <a:p>
            <a:r>
              <a:rPr kumimoji="1" lang="ja-JP" altLang="en-US" sz="2400" dirty="0"/>
              <a:t>相談支援事業所としての業務点検シート（試案）</a:t>
            </a:r>
          </a:p>
        </p:txBody>
      </p:sp>
      <p:sp>
        <p:nvSpPr>
          <p:cNvPr id="4" name="スライド番号プレースホルダー 3"/>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19</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4954" y="1346731"/>
            <a:ext cx="8254092" cy="5275384"/>
          </a:xfrm>
        </p:spPr>
        <p:txBody>
          <a:bodyPr>
            <a:noAutofit/>
          </a:bodyPr>
          <a:lstStyle/>
          <a:p>
            <a:r>
              <a:rPr kumimoji="1" lang="ja-JP" altLang="en-US" sz="2000" dirty="0"/>
              <a:t>相談支援事業所における運営管理は、これまでの初任者研修や現任研修には、なかった内容です。</a:t>
            </a:r>
            <a:endParaRPr kumimoji="1" lang="en-US" altLang="ja-JP" sz="2000" dirty="0"/>
          </a:p>
          <a:p>
            <a:r>
              <a:rPr kumimoji="1" lang="ja-JP" altLang="en-US" sz="2000" dirty="0"/>
              <a:t>利用者中心支援、権利擁護やエンパワメントなど、相談支援専門員の役割や基本姿勢を根底におき、その支援を、相談支援専門員という専門的な</a:t>
            </a:r>
            <a:r>
              <a:rPr kumimoji="1" lang="ja-JP" altLang="en-US" sz="2000" u="sng" dirty="0">
                <a:solidFill>
                  <a:srgbClr val="FF0000"/>
                </a:solidFill>
              </a:rPr>
              <a:t>職業</a:t>
            </a:r>
            <a:r>
              <a:rPr kumimoji="1" lang="ja-JP" altLang="en-US" sz="2000" dirty="0"/>
              <a:t>として実践していくためには、事業所としての運営管理面にも視点をあて、整備していくことは非常に重要なことです。</a:t>
            </a:r>
            <a:endParaRPr kumimoji="1" lang="en-US" altLang="ja-JP" sz="2000" dirty="0"/>
          </a:p>
          <a:p>
            <a:r>
              <a:rPr kumimoji="1" lang="ja-JP" altLang="en-US" sz="2000" dirty="0"/>
              <a:t>利用者の支援を継続して実践していくためには、誰かが犠牲になることなく、働く者の義務や権利としても「運営管理」のコマで学ぶ内容は重要です。これは、利用者の安全確保や利益の保護にもつながるものです。「わたしは現場だから</a:t>
            </a:r>
            <a:r>
              <a:rPr kumimoji="1" lang="en-US" altLang="ja-JP" sz="2000" dirty="0"/>
              <a:t>…</a:t>
            </a:r>
            <a:r>
              <a:rPr kumimoji="1" lang="ja-JP" altLang="en-US" sz="2000" dirty="0"/>
              <a:t>」、「よくわからないから、お任せしてます</a:t>
            </a:r>
            <a:r>
              <a:rPr kumimoji="1" lang="en-US" altLang="ja-JP" sz="2000" dirty="0"/>
              <a:t>…</a:t>
            </a:r>
            <a:r>
              <a:rPr kumimoji="1" lang="ja-JP" altLang="en-US" sz="2000" dirty="0"/>
              <a:t>」、「職場が悪い、組織が悪い</a:t>
            </a:r>
            <a:r>
              <a:rPr kumimoji="1" lang="en-US" altLang="ja-JP" sz="2000" dirty="0"/>
              <a:t>…</a:t>
            </a:r>
            <a:r>
              <a:rPr kumimoji="1" lang="ja-JP" altLang="en-US" sz="2000" dirty="0"/>
              <a:t>」ではいけません。</a:t>
            </a:r>
            <a:endParaRPr kumimoji="1" lang="en-US" altLang="ja-JP" sz="2000" dirty="0"/>
          </a:p>
          <a:p>
            <a:r>
              <a:rPr kumimoji="1" lang="ja-JP" altLang="en-US" sz="2000" dirty="0"/>
              <a:t>特に、主任相談支援専門員は、地域で悩んでいる事業所の相談にのり一緒に考えられることも必要です。</a:t>
            </a:r>
            <a:endParaRPr lang="en-US" altLang="ja-JP" sz="2000" dirty="0"/>
          </a:p>
          <a:p>
            <a:r>
              <a:rPr lang="ja-JP" altLang="en-US" sz="2000" dirty="0"/>
              <a:t>これまでも実施してきている内容を含み、その中で、部分的ですが幅広に</a:t>
            </a:r>
            <a:r>
              <a:rPr kumimoji="1" lang="ja-JP" altLang="en-US" sz="2000" dirty="0"/>
              <a:t>再確認していきます。</a:t>
            </a:r>
            <a:endParaRPr kumimoji="1" lang="en-US" altLang="ja-JP" sz="2000" dirty="0"/>
          </a:p>
          <a:p>
            <a:pPr marL="0" indent="0">
              <a:buNone/>
            </a:pPr>
            <a:r>
              <a:rPr kumimoji="1" lang="ja-JP" altLang="en-US" sz="2400" i="1" u="sng" dirty="0"/>
              <a:t>＊（事前課題の確認）（振り返りシートの受講前記入）</a:t>
            </a:r>
          </a:p>
        </p:txBody>
      </p:sp>
      <p:sp>
        <p:nvSpPr>
          <p:cNvPr id="7" name="角丸四角形 5"/>
          <p:cNvSpPr/>
          <p:nvPr/>
        </p:nvSpPr>
        <p:spPr>
          <a:xfrm>
            <a:off x="231112" y="144107"/>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defTabSz="844083"/>
            <a:r>
              <a:rPr lang="ja-JP" altLang="en-US" sz="2800" dirty="0">
                <a:latin typeface="+mj-ea"/>
              </a:rPr>
              <a:t>１．受講前ガイダンス</a:t>
            </a:r>
            <a:br>
              <a:rPr lang="en-US" altLang="ja-JP" sz="2800" dirty="0">
                <a:latin typeface="+mj-ea"/>
              </a:rPr>
            </a:br>
            <a:r>
              <a:rPr lang="ja-JP" altLang="en-US" sz="2800" dirty="0">
                <a:latin typeface="+mj-ea"/>
              </a:rPr>
              <a:t>　　　相談支援事業所における運営管理では</a:t>
            </a:r>
            <a:endParaRPr kumimoji="1" lang="ja-JP" altLang="en-US" sz="25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2</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21090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2890" y="125730"/>
            <a:ext cx="8755380" cy="1245869"/>
          </a:xfrm>
        </p:spPr>
        <p:txBody>
          <a:bodyPr>
            <a:noAutofit/>
          </a:bodyPr>
          <a:lstStyle/>
          <a:p>
            <a:pPr lvl="0">
              <a:spcBef>
                <a:spcPts val="1000"/>
              </a:spcBef>
            </a:pPr>
            <a:r>
              <a:rPr lang="ja-JP" altLang="en-US" sz="2800" dirty="0">
                <a:solidFill>
                  <a:prstClr val="black"/>
                </a:solidFill>
                <a:highlight>
                  <a:srgbClr val="00FF00"/>
                </a:highlight>
                <a:latin typeface="Calibri" panose="020F0502020204030204"/>
                <a:cs typeface="+mn-cs"/>
              </a:rPr>
              <a:t>視点２．</a:t>
            </a:r>
            <a:r>
              <a:rPr lang="ja-JP" altLang="en-US" sz="2800" dirty="0">
                <a:solidFill>
                  <a:prstClr val="black"/>
                </a:solidFill>
                <a:latin typeface="Calibri" panose="020F0502020204030204"/>
                <a:cs typeface="+mn-cs"/>
              </a:rPr>
              <a:t>相談支援及びその周辺業務に関する</a:t>
            </a:r>
            <a:br>
              <a:rPr lang="en-US" altLang="ja-JP" sz="2800" dirty="0">
                <a:solidFill>
                  <a:prstClr val="black"/>
                </a:solidFill>
                <a:latin typeface="Calibri" panose="020F0502020204030204"/>
                <a:cs typeface="+mn-cs"/>
              </a:rPr>
            </a:br>
            <a:r>
              <a:rPr lang="ja-JP" altLang="en-US" sz="2800" dirty="0">
                <a:solidFill>
                  <a:prstClr val="black"/>
                </a:solidFill>
                <a:latin typeface="Calibri" panose="020F0502020204030204"/>
                <a:cs typeface="+mn-cs"/>
              </a:rPr>
              <a:t>　　　　　　　リスクマネジメント（例）</a:t>
            </a:r>
            <a:r>
              <a:rPr lang="en-US" altLang="ja-JP" sz="2800" dirty="0">
                <a:solidFill>
                  <a:prstClr val="black"/>
                </a:solidFill>
                <a:latin typeface="Calibri" panose="020F0502020204030204"/>
                <a:cs typeface="+mn-cs"/>
              </a:rPr>
              <a:t>【</a:t>
            </a:r>
            <a:r>
              <a:rPr lang="ja-JP" altLang="en-US" sz="2800" dirty="0">
                <a:solidFill>
                  <a:prstClr val="black"/>
                </a:solidFill>
                <a:latin typeface="Calibri" panose="020F0502020204030204"/>
                <a:cs typeface="+mn-cs"/>
              </a:rPr>
              <a:t>秘密保持・守秘義務</a:t>
            </a:r>
            <a:r>
              <a:rPr lang="en-US" altLang="ja-JP" sz="2800" dirty="0">
                <a:solidFill>
                  <a:prstClr val="black"/>
                </a:solidFill>
                <a:latin typeface="Calibri" panose="020F0502020204030204"/>
                <a:cs typeface="+mn-cs"/>
              </a:rPr>
              <a:t>】</a:t>
            </a:r>
            <a:br>
              <a:rPr lang="en-US" altLang="ja-JP" sz="2800" dirty="0">
                <a:solidFill>
                  <a:prstClr val="black"/>
                </a:solidFill>
                <a:latin typeface="Calibri" panose="020F0502020204030204"/>
                <a:cs typeface="+mn-cs"/>
              </a:rPr>
            </a:br>
            <a:r>
              <a:rPr lang="ja-JP" altLang="en-US" sz="2800" dirty="0">
                <a:solidFill>
                  <a:prstClr val="black"/>
                </a:solidFill>
                <a:latin typeface="Calibri" panose="020F0502020204030204"/>
                <a:cs typeface="+mn-cs"/>
              </a:rPr>
              <a:t>　　　　　　＊</a:t>
            </a:r>
            <a:r>
              <a:rPr lang="ja-JP" altLang="en-US" sz="2000" dirty="0">
                <a:solidFill>
                  <a:prstClr val="black"/>
                </a:solidFill>
                <a:latin typeface="Calibri" panose="020F0502020204030204"/>
              </a:rPr>
              <a:t>アクシデント</a:t>
            </a:r>
            <a:r>
              <a:rPr lang="en-US" altLang="ja-JP" sz="2000" dirty="0">
                <a:solidFill>
                  <a:prstClr val="black"/>
                </a:solidFill>
                <a:latin typeface="Calibri" panose="020F0502020204030204"/>
              </a:rPr>
              <a:t>(A)</a:t>
            </a:r>
            <a:r>
              <a:rPr lang="ja-JP" altLang="en-US" sz="2000" dirty="0">
                <a:solidFill>
                  <a:prstClr val="black"/>
                </a:solidFill>
                <a:latin typeface="Calibri" panose="020F0502020204030204"/>
              </a:rPr>
              <a:t>・インシデント（Ｉ）・ヒヤリハット</a:t>
            </a:r>
            <a:r>
              <a:rPr lang="en-US" altLang="ja-JP" sz="2000" dirty="0">
                <a:solidFill>
                  <a:prstClr val="black"/>
                </a:solidFill>
                <a:latin typeface="Calibri" panose="020F0502020204030204"/>
              </a:rPr>
              <a:t>(</a:t>
            </a:r>
            <a:r>
              <a:rPr lang="ja-JP" altLang="en-US" sz="2000" dirty="0">
                <a:solidFill>
                  <a:prstClr val="black"/>
                </a:solidFill>
                <a:latin typeface="Calibri" panose="020F0502020204030204"/>
              </a:rPr>
              <a:t>ﾋ</a:t>
            </a:r>
            <a:r>
              <a:rPr lang="en-US" altLang="ja-JP" sz="2000" dirty="0">
                <a:solidFill>
                  <a:prstClr val="black"/>
                </a:solidFill>
                <a:latin typeface="Calibri" panose="020F0502020204030204"/>
              </a:rPr>
              <a:t>)</a:t>
            </a:r>
            <a:endParaRPr kumimoji="1" lang="ja-JP" altLang="en-US" sz="2000" dirty="0"/>
          </a:p>
        </p:txBody>
      </p:sp>
      <p:sp>
        <p:nvSpPr>
          <p:cNvPr id="3" name="コンテンツ プレースホルダー 2"/>
          <p:cNvSpPr>
            <a:spLocks noGrp="1"/>
          </p:cNvSpPr>
          <p:nvPr>
            <p:ph idx="1"/>
          </p:nvPr>
        </p:nvSpPr>
        <p:spPr>
          <a:xfrm>
            <a:off x="262890" y="1452859"/>
            <a:ext cx="8641080" cy="4697730"/>
          </a:xfrm>
        </p:spPr>
        <p:txBody>
          <a:bodyPr>
            <a:noAutofit/>
          </a:bodyPr>
          <a:lstStyle/>
          <a:p>
            <a:pPr marL="0" indent="0">
              <a:buNone/>
            </a:pPr>
            <a:r>
              <a:rPr kumimoji="1" lang="ja-JP" altLang="en-US" sz="2000" dirty="0"/>
              <a:t>Ａ１：訪問のために車で出かけ、駐車場に止めている間に、他の方の個人情報を鞄ごと盗まれた。</a:t>
            </a:r>
            <a:endParaRPr kumimoji="1" lang="en-US" altLang="ja-JP" sz="2000" dirty="0"/>
          </a:p>
          <a:p>
            <a:pPr marL="0" indent="0">
              <a:buNone/>
            </a:pPr>
            <a:r>
              <a:rPr kumimoji="1" lang="ja-JP" altLang="en-US" sz="2000" dirty="0"/>
              <a:t>　Ｉ：他の方の個人情報を車に置きっ放しにすること。</a:t>
            </a:r>
            <a:endParaRPr kumimoji="1" lang="en-US" altLang="ja-JP" sz="2000" dirty="0"/>
          </a:p>
          <a:p>
            <a:pPr marL="0" indent="0">
              <a:buNone/>
            </a:pPr>
            <a:r>
              <a:rPr kumimoji="1" lang="ja-JP" altLang="en-US" sz="2000" dirty="0"/>
              <a:t>　ヒ：置いてあることに同僚が気づきすぐに持ってきてくれた。</a:t>
            </a:r>
            <a:endParaRPr kumimoji="1" lang="en-US" altLang="ja-JP" sz="2000" dirty="0"/>
          </a:p>
          <a:p>
            <a:pPr marL="0" indent="0">
              <a:buNone/>
            </a:pPr>
            <a:endParaRPr kumimoji="1" lang="en-US" altLang="ja-JP" sz="1050" dirty="0"/>
          </a:p>
          <a:p>
            <a:pPr marL="0" indent="0">
              <a:buNone/>
            </a:pPr>
            <a:r>
              <a:rPr kumimoji="1" lang="ja-JP" altLang="en-US" sz="2000" dirty="0"/>
              <a:t>Ａ２：ＦＡＸ番号を間違えたらしく他人の家に届いてしまった。</a:t>
            </a:r>
            <a:endParaRPr kumimoji="1" lang="en-US" altLang="ja-JP" sz="2000" dirty="0"/>
          </a:p>
          <a:p>
            <a:pPr marL="0" indent="0">
              <a:buNone/>
            </a:pPr>
            <a:r>
              <a:rPr kumimoji="1" lang="ja-JP" altLang="en-US" sz="2000" dirty="0"/>
              <a:t>Ａ３：封筒に詰め間違えて、情報が入れ替わったまま郵送してしまい、届いた家族から連絡が入った。</a:t>
            </a:r>
            <a:endParaRPr kumimoji="1" lang="en-US" altLang="ja-JP" sz="2000" dirty="0"/>
          </a:p>
          <a:p>
            <a:pPr marL="0" indent="0">
              <a:buNone/>
            </a:pPr>
            <a:r>
              <a:rPr kumimoji="1" lang="ja-JP" altLang="en-US" sz="2000" dirty="0"/>
              <a:t>Ａ４：利用者に対する内容について、メールを一斉送信してしまった。</a:t>
            </a:r>
            <a:endParaRPr kumimoji="1" lang="en-US" altLang="ja-JP" sz="2000" dirty="0"/>
          </a:p>
          <a:p>
            <a:pPr marL="0" indent="0">
              <a:buNone/>
            </a:pPr>
            <a:r>
              <a:rPr kumimoji="1" lang="ja-JP" altLang="en-US" sz="2000" dirty="0"/>
              <a:t>Ａ５：ファミレスで関係者と食事中、利用者の話をしていたら、たまたま本人の親族が後ろの席で聞いていた。</a:t>
            </a:r>
            <a:endParaRPr kumimoji="1" lang="en-US" altLang="ja-JP" sz="2000" dirty="0"/>
          </a:p>
        </p:txBody>
      </p:sp>
      <p:sp>
        <p:nvSpPr>
          <p:cNvPr id="5" name="矢印: 五方向 4"/>
          <p:cNvSpPr/>
          <p:nvPr/>
        </p:nvSpPr>
        <p:spPr>
          <a:xfrm>
            <a:off x="262890" y="5342890"/>
            <a:ext cx="8081010" cy="651510"/>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a:lnSpc>
                <a:spcPct val="90000"/>
              </a:lnSpc>
              <a:spcBef>
                <a:spcPts val="1000"/>
              </a:spcBef>
              <a:buFont typeface="Wingdings" panose="05000000000000000000" pitchFamily="2" charset="2"/>
              <a:buChar char="Ø"/>
            </a:pPr>
            <a:r>
              <a:rPr kumimoji="1" lang="ja-JP" altLang="en-US" sz="2000" dirty="0">
                <a:solidFill>
                  <a:prstClr val="black"/>
                </a:solidFill>
              </a:rPr>
              <a:t>Ｑ：Ａ２～Ａ５の、インシデントとヒヤリハットは何が考えられますか？</a:t>
            </a:r>
            <a:endParaRPr kumimoji="1" lang="en-US" altLang="ja-JP" sz="2000" dirty="0">
              <a:solidFill>
                <a:prstClr val="black"/>
              </a:solidFill>
            </a:endParaRPr>
          </a:p>
        </p:txBody>
      </p:sp>
      <p:sp>
        <p:nvSpPr>
          <p:cNvPr id="4" name="正方形/長方形 3"/>
          <p:cNvSpPr/>
          <p:nvPr/>
        </p:nvSpPr>
        <p:spPr>
          <a:xfrm>
            <a:off x="-45720" y="6060399"/>
            <a:ext cx="9063990" cy="342900"/>
          </a:xfrm>
          <a:prstGeom prst="rect">
            <a:avLst/>
          </a:prstGeom>
        </p:spPr>
        <p:txBody>
          <a:bodyPr wrap="square">
            <a:spAutoFit/>
          </a:bodyPr>
          <a:lstStyle/>
          <a:p>
            <a:r>
              <a:rPr lang="ja-JP" altLang="en-US" sz="1600" dirty="0"/>
              <a:t>＊福祉分野における個人情報保護に関するガイドライン</a:t>
            </a:r>
            <a:r>
              <a:rPr lang="en-US" altLang="ja-JP" sz="1600" dirty="0"/>
              <a:t>H25.3</a:t>
            </a:r>
            <a:r>
              <a:rPr lang="ja-JP" altLang="en-US" sz="1600" dirty="0"/>
              <a:t>（</a:t>
            </a:r>
            <a:r>
              <a:rPr lang="en-US" altLang="ja-JP" sz="1600" dirty="0"/>
              <a:t>H28.2</a:t>
            </a:r>
            <a:r>
              <a:rPr lang="ja-JP" altLang="en-US" sz="1600" dirty="0"/>
              <a:t>一部改正）厚生労働省を見直すこと</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20</a:t>
            </a:fld>
            <a:endParaRPr lang="ja-JP" altLang="en-US" dirty="0">
              <a:solidFill>
                <a:prstClr val="black">
                  <a:tint val="75000"/>
                </a:prstClr>
              </a:solidFill>
            </a:endParaRPr>
          </a:p>
        </p:txBody>
      </p:sp>
      <p:sp>
        <p:nvSpPr>
          <p:cNvPr id="6" name="フッター プレースホルダー 5"/>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7671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4340" y="147957"/>
            <a:ext cx="8366759" cy="869314"/>
          </a:xfrm>
        </p:spPr>
        <p:txBody>
          <a:bodyPr>
            <a:noAutofit/>
          </a:bodyPr>
          <a:lstStyle/>
          <a:p>
            <a:r>
              <a:rPr lang="ja-JP" altLang="en-US" sz="2800" dirty="0">
                <a:highlight>
                  <a:srgbClr val="00FF00"/>
                </a:highlight>
              </a:rPr>
              <a:t>視点３．</a:t>
            </a:r>
            <a:r>
              <a:rPr lang="ja-JP" altLang="en-US" sz="2800" dirty="0"/>
              <a:t>ケアマネジメントによる利用者の生活に関するリスクマネジメント</a:t>
            </a:r>
            <a:r>
              <a:rPr kumimoji="1" lang="ja-JP" altLang="en-US" sz="2800" dirty="0"/>
              <a:t>（例）</a:t>
            </a:r>
          </a:p>
        </p:txBody>
      </p:sp>
      <p:sp>
        <p:nvSpPr>
          <p:cNvPr id="3" name="コンテンツ プレースホルダー 2"/>
          <p:cNvSpPr>
            <a:spLocks noGrp="1"/>
          </p:cNvSpPr>
          <p:nvPr>
            <p:ph idx="1"/>
          </p:nvPr>
        </p:nvSpPr>
        <p:spPr>
          <a:xfrm>
            <a:off x="308610" y="1451610"/>
            <a:ext cx="8623621" cy="4880610"/>
          </a:xfrm>
        </p:spPr>
        <p:style>
          <a:lnRef idx="2">
            <a:schemeClr val="accent5"/>
          </a:lnRef>
          <a:fillRef idx="1">
            <a:schemeClr val="lt1"/>
          </a:fillRef>
          <a:effectRef idx="0">
            <a:schemeClr val="accent5"/>
          </a:effectRef>
          <a:fontRef idx="minor">
            <a:schemeClr val="dk1"/>
          </a:fontRef>
        </p:style>
        <p:txBody>
          <a:bodyPr>
            <a:noAutofit/>
          </a:bodyPr>
          <a:lstStyle/>
          <a:p>
            <a:pPr marL="514350" indent="-514350">
              <a:buFont typeface="+mj-ea"/>
              <a:buAutoNum type="circleNumDbPlain"/>
            </a:pPr>
            <a:r>
              <a:rPr kumimoji="1" lang="ja-JP" altLang="en-US" sz="2400" dirty="0">
                <a:latin typeface="+mn-ea"/>
              </a:rPr>
              <a:t>記憶に障害があり相談内容をすぐに忘れてしまう事例</a:t>
            </a:r>
            <a:endParaRPr kumimoji="1" lang="en-US" altLang="ja-JP" sz="2400" dirty="0">
              <a:latin typeface="+mn-ea"/>
            </a:endParaRPr>
          </a:p>
          <a:p>
            <a:pPr marL="514350" indent="-514350">
              <a:buFont typeface="+mj-ea"/>
              <a:buAutoNum type="circleNumDbPlain"/>
            </a:pPr>
            <a:endParaRPr kumimoji="1" lang="en-US" altLang="ja-JP" sz="2400" dirty="0">
              <a:latin typeface="+mn-ea"/>
            </a:endParaRPr>
          </a:p>
          <a:p>
            <a:pPr marL="514350" indent="-514350">
              <a:buFont typeface="+mj-ea"/>
              <a:buAutoNum type="circleNumDbPlain"/>
            </a:pPr>
            <a:r>
              <a:rPr kumimoji="1" lang="ja-JP" altLang="en-US" sz="2400" dirty="0">
                <a:latin typeface="+mn-ea"/>
              </a:rPr>
              <a:t>他罰的であり、一人暮らしをする中で、飲み屋にはまってしまって借金を繰り返してしまう事例</a:t>
            </a:r>
            <a:endParaRPr kumimoji="1" lang="en-US" altLang="ja-JP" sz="2400" dirty="0">
              <a:latin typeface="+mn-ea"/>
            </a:endParaRPr>
          </a:p>
          <a:p>
            <a:pPr marL="514350" indent="-514350">
              <a:buFont typeface="+mj-ea"/>
              <a:buAutoNum type="circleNumDbPlain"/>
            </a:pPr>
            <a:endParaRPr kumimoji="1" lang="en-US" altLang="ja-JP" sz="2400" dirty="0">
              <a:latin typeface="+mn-ea"/>
            </a:endParaRPr>
          </a:p>
          <a:p>
            <a:pPr marL="514350" indent="-514350">
              <a:buFont typeface="+mj-ea"/>
              <a:buAutoNum type="circleNumDbPlain"/>
            </a:pPr>
            <a:r>
              <a:rPr kumimoji="1" lang="ja-JP" altLang="en-US" sz="2400" dirty="0">
                <a:latin typeface="+mn-ea"/>
              </a:rPr>
              <a:t>盗癖があり、何度も万引きや賽銭泥棒を繰り返してしまう事例</a:t>
            </a:r>
            <a:endParaRPr kumimoji="1" lang="en-US" altLang="ja-JP" sz="2400" dirty="0">
              <a:latin typeface="+mn-ea"/>
            </a:endParaRPr>
          </a:p>
          <a:p>
            <a:pPr marL="514350" indent="-514350">
              <a:buFont typeface="+mj-ea"/>
              <a:buAutoNum type="circleNumDbPlain"/>
            </a:pPr>
            <a:endParaRPr kumimoji="1" lang="en-US" altLang="ja-JP" sz="2400" dirty="0">
              <a:latin typeface="+mn-ea"/>
            </a:endParaRPr>
          </a:p>
          <a:p>
            <a:pPr marL="514350" indent="-514350">
              <a:buFont typeface="+mj-ea"/>
              <a:buAutoNum type="circleNumDbPlain"/>
            </a:pPr>
            <a:r>
              <a:rPr kumimoji="1" lang="en-US" altLang="ja-JP" dirty="0">
                <a:latin typeface="+mn-ea"/>
              </a:rPr>
              <a:t>…</a:t>
            </a:r>
          </a:p>
          <a:p>
            <a:pPr marL="0" indent="0">
              <a:buNone/>
            </a:pPr>
            <a:r>
              <a:rPr kumimoji="1" lang="ja-JP" altLang="en-US" dirty="0">
                <a:latin typeface="+mn-ea"/>
              </a:rPr>
              <a:t>　</a:t>
            </a:r>
            <a:endParaRPr kumimoji="1" lang="en-US" altLang="ja-JP" dirty="0">
              <a:latin typeface="+mn-ea"/>
            </a:endParaRPr>
          </a:p>
          <a:p>
            <a:pPr marL="0" indent="0">
              <a:buNone/>
            </a:pPr>
            <a:r>
              <a:rPr lang="ja-JP" altLang="en-US" dirty="0">
                <a:latin typeface="+mn-ea"/>
              </a:rPr>
              <a:t>　</a:t>
            </a:r>
            <a:endParaRPr kumimoji="1" lang="ja-JP" altLang="en-US" sz="2400" dirty="0">
              <a:latin typeface="+mn-ea"/>
            </a:endParaRPr>
          </a:p>
        </p:txBody>
      </p:sp>
      <p:sp>
        <p:nvSpPr>
          <p:cNvPr id="7" name="スライド番号プレースホルダー 6"/>
          <p:cNvSpPr>
            <a:spLocks noGrp="1"/>
          </p:cNvSpPr>
          <p:nvPr>
            <p:ph type="sldNum" sz="quarter" idx="12"/>
          </p:nvPr>
        </p:nvSpPr>
        <p:spPr/>
        <p:txBody>
          <a:bodyPr/>
          <a:lstStyle/>
          <a:p>
            <a:pPr rtl="0"/>
            <a:fld id="{E31375A4-56A4-47D6-9801-1991572033F7}" type="slidenum">
              <a:rPr lang="en-US" altLang="ja-JP" noProof="0" smtClean="0"/>
              <a:pPr rtl="0"/>
              <a:t>21</a:t>
            </a:fld>
            <a:endParaRPr lang="ja-JP" altLang="en-US" noProof="0" dirty="0"/>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9699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5170" y="868679"/>
            <a:ext cx="7886700" cy="716281"/>
          </a:xfrm>
        </p:spPr>
        <p:txBody>
          <a:bodyPr>
            <a:normAutofit/>
          </a:bodyPr>
          <a:lstStyle/>
          <a:p>
            <a:r>
              <a:rPr kumimoji="1" lang="ja-JP" altLang="en-US" sz="2400" dirty="0"/>
              <a:t>地域の相談支援専門員の支援者として</a:t>
            </a:r>
          </a:p>
        </p:txBody>
      </p:sp>
      <p:sp>
        <p:nvSpPr>
          <p:cNvPr id="3" name="コンテンツ プレースホルダー 2"/>
          <p:cNvSpPr>
            <a:spLocks noGrp="1"/>
          </p:cNvSpPr>
          <p:nvPr>
            <p:ph idx="1"/>
          </p:nvPr>
        </p:nvSpPr>
        <p:spPr>
          <a:xfrm>
            <a:off x="628650" y="1584960"/>
            <a:ext cx="8172450" cy="4592003"/>
          </a:xfrm>
        </p:spPr>
        <p:txBody>
          <a:bodyPr>
            <a:normAutofit/>
          </a:bodyPr>
          <a:lstStyle/>
          <a:p>
            <a:pPr marL="0" indent="0">
              <a:buNone/>
            </a:pPr>
            <a:r>
              <a:rPr kumimoji="1" lang="en-US" altLang="ja-JP" sz="2400" dirty="0"/>
              <a:t>【</a:t>
            </a:r>
            <a:r>
              <a:rPr kumimoji="1" lang="ja-JP" altLang="en-US" sz="2400" dirty="0"/>
              <a:t>地域から聞こえる声</a:t>
            </a:r>
            <a:r>
              <a:rPr kumimoji="1" lang="en-US" altLang="ja-JP" sz="2400" dirty="0"/>
              <a:t>】</a:t>
            </a:r>
          </a:p>
          <a:p>
            <a:pPr marL="0" indent="0">
              <a:buNone/>
            </a:pPr>
            <a:r>
              <a:rPr kumimoji="1" lang="ja-JP" altLang="en-US" sz="2400" dirty="0"/>
              <a:t>・あの相談支援専門員は話を聞いてくれない</a:t>
            </a:r>
            <a:endParaRPr kumimoji="1" lang="en-US" altLang="ja-JP" sz="2400" dirty="0"/>
          </a:p>
          <a:p>
            <a:pPr marL="0" indent="0">
              <a:buNone/>
            </a:pPr>
            <a:r>
              <a:rPr kumimoji="1" lang="ja-JP" altLang="en-US" sz="2400" dirty="0"/>
              <a:t>・あの利用者が、今のままではまずい状況になるかも</a:t>
            </a:r>
            <a:endParaRPr kumimoji="1" lang="en-US" altLang="ja-JP" sz="2400" dirty="0"/>
          </a:p>
          <a:p>
            <a:pPr marL="0" indent="0">
              <a:buNone/>
            </a:pPr>
            <a:r>
              <a:rPr kumimoji="1" lang="ja-JP" altLang="en-US" sz="2400" dirty="0"/>
              <a:t>・あの相談支援事業所大丈夫？</a:t>
            </a:r>
            <a:endParaRPr kumimoji="1" lang="en-US" altLang="ja-JP" sz="2400" dirty="0"/>
          </a:p>
          <a:p>
            <a:pPr>
              <a:buNone/>
            </a:pPr>
            <a:endParaRPr lang="en-US" altLang="ja-JP" sz="2400" dirty="0"/>
          </a:p>
          <a:p>
            <a:pPr marL="0" indent="0">
              <a:buNone/>
            </a:pPr>
            <a:r>
              <a:rPr kumimoji="1" lang="en-US" altLang="ja-JP" sz="2400" dirty="0"/>
              <a:t>【</a:t>
            </a:r>
            <a:r>
              <a:rPr kumimoji="1" lang="ja-JP" altLang="en-US" sz="2400" dirty="0"/>
              <a:t>重要な点</a:t>
            </a:r>
            <a:r>
              <a:rPr kumimoji="1" lang="en-US" altLang="ja-JP" sz="2400" dirty="0"/>
              <a:t>】</a:t>
            </a:r>
          </a:p>
          <a:p>
            <a:pPr marL="0" indent="0">
              <a:buNone/>
            </a:pPr>
            <a:r>
              <a:rPr kumimoji="1" lang="ja-JP" altLang="en-US" sz="2400" dirty="0"/>
              <a:t>・こうした声が耳に届く関係性ができている</a:t>
            </a:r>
            <a:endParaRPr kumimoji="1" lang="en-US" altLang="ja-JP" sz="2400" dirty="0"/>
          </a:p>
          <a:p>
            <a:pPr marL="0" indent="0">
              <a:buNone/>
            </a:pPr>
            <a:r>
              <a:rPr kumimoji="1" lang="ja-JP" altLang="en-US" sz="2400" dirty="0"/>
              <a:t>・こうした事が協議会等を通して相互支援できる体制</a:t>
            </a:r>
            <a:endParaRPr kumimoji="1" lang="en-US" altLang="ja-JP" sz="2400" dirty="0"/>
          </a:p>
          <a:p>
            <a:pPr marL="0" indent="0">
              <a:buNone/>
            </a:pPr>
            <a:r>
              <a:rPr kumimoji="1" lang="ja-JP" altLang="en-US" sz="2400" dirty="0"/>
              <a:t>・上手く介入・支援するとともに全体を底上げする</a:t>
            </a:r>
          </a:p>
        </p:txBody>
      </p:sp>
      <p:sp>
        <p:nvSpPr>
          <p:cNvPr id="6" name="正方形/長方形 5"/>
          <p:cNvSpPr/>
          <p:nvPr/>
        </p:nvSpPr>
        <p:spPr>
          <a:xfrm>
            <a:off x="165170" y="149085"/>
            <a:ext cx="8830240" cy="523220"/>
          </a:xfrm>
          <a:prstGeom prst="rect">
            <a:avLst/>
          </a:prstGeom>
        </p:spPr>
        <p:txBody>
          <a:bodyPr wrap="square">
            <a:spAutoFit/>
          </a:bodyPr>
          <a:lstStyle/>
          <a:p>
            <a:pPr>
              <a:buNone/>
            </a:pPr>
            <a:r>
              <a:rPr lang="ja-JP" altLang="en-US" sz="2800" dirty="0">
                <a:highlight>
                  <a:srgbClr val="00FF00"/>
                </a:highlight>
                <a:latin typeface="+mj-ea"/>
                <a:ea typeface="+mj-ea"/>
              </a:rPr>
              <a:t>視点４．</a:t>
            </a:r>
            <a:r>
              <a:rPr lang="ja-JP" altLang="en-US" sz="2800" dirty="0">
                <a:latin typeface="+mj-ea"/>
                <a:ea typeface="+mj-ea"/>
              </a:rPr>
              <a:t>地域の相談支援に関連するリスクマネジメント</a:t>
            </a:r>
            <a:endParaRPr lang="en-US" altLang="ja-JP" sz="2800" dirty="0">
              <a:latin typeface="+mj-ea"/>
              <a:ea typeface="+mj-ea"/>
            </a:endParaRP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22</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83835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9090" y="792479"/>
            <a:ext cx="7886700" cy="716281"/>
          </a:xfrm>
        </p:spPr>
        <p:style>
          <a:lnRef idx="0">
            <a:schemeClr val="accent2"/>
          </a:lnRef>
          <a:fillRef idx="3">
            <a:schemeClr val="accent2"/>
          </a:fillRef>
          <a:effectRef idx="3">
            <a:schemeClr val="accent2"/>
          </a:effectRef>
          <a:fontRef idx="minor">
            <a:schemeClr val="lt1"/>
          </a:fontRef>
        </p:style>
        <p:txBody>
          <a:bodyPr>
            <a:noAutofit/>
          </a:bodyPr>
          <a:lstStyle/>
          <a:p>
            <a:r>
              <a:rPr lang="ja-JP" altLang="en-US" sz="2400" b="1" dirty="0"/>
              <a:t>地域内で、まだまだ相談支援の役割は周知されていない！</a:t>
            </a:r>
            <a:endParaRPr kumimoji="1" lang="ja-JP" altLang="en-US" sz="2400" b="1" dirty="0"/>
          </a:p>
        </p:txBody>
      </p:sp>
      <p:sp>
        <p:nvSpPr>
          <p:cNvPr id="3" name="コンテンツ プレースホルダー 2"/>
          <p:cNvSpPr>
            <a:spLocks noGrp="1"/>
          </p:cNvSpPr>
          <p:nvPr>
            <p:ph idx="1"/>
          </p:nvPr>
        </p:nvSpPr>
        <p:spPr>
          <a:xfrm>
            <a:off x="396240" y="2575560"/>
            <a:ext cx="7909560" cy="2763203"/>
          </a:xfrm>
          <a:ln>
            <a:solidFill>
              <a:schemeClr val="tx1"/>
            </a:solidFill>
          </a:ln>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buNone/>
            </a:pPr>
            <a:r>
              <a:rPr lang="en-US" altLang="ja-JP" dirty="0"/>
              <a:t>【</a:t>
            </a:r>
            <a:r>
              <a:rPr lang="ja-JP" altLang="en-US" dirty="0"/>
              <a:t>利用する側</a:t>
            </a:r>
            <a:r>
              <a:rPr lang="en-US" altLang="ja-JP" dirty="0"/>
              <a:t>】</a:t>
            </a:r>
            <a:r>
              <a:rPr lang="ja-JP" altLang="en-US" dirty="0"/>
              <a:t>＊相談支援を利用することのメリットがわからない。また利用してもメリットを感じない。</a:t>
            </a:r>
            <a:endParaRPr lang="en-US" altLang="ja-JP" dirty="0"/>
          </a:p>
          <a:p>
            <a:pPr marL="0" indent="0">
              <a:buNone/>
            </a:pPr>
            <a:r>
              <a:rPr kumimoji="1" lang="en-US" altLang="ja-JP" dirty="0"/>
              <a:t>【</a:t>
            </a:r>
            <a:r>
              <a:rPr lang="ja-JP" altLang="en-US" dirty="0"/>
              <a:t>関係機関</a:t>
            </a:r>
            <a:r>
              <a:rPr kumimoji="1" lang="en-US" altLang="ja-JP" dirty="0"/>
              <a:t>】</a:t>
            </a:r>
            <a:r>
              <a:rPr kumimoji="1" lang="ja-JP" altLang="en-US" dirty="0"/>
              <a:t>＊相談支援専門員と連携することでスムーズに次の利用につながることがあるのに、相談支援事業所自体を知らない。</a:t>
            </a:r>
            <a:endParaRPr kumimoji="1" lang="en-US" altLang="ja-JP" dirty="0"/>
          </a:p>
          <a:p>
            <a:pPr marL="0" indent="0">
              <a:buNone/>
            </a:pPr>
            <a:r>
              <a:rPr lang="en-US" altLang="ja-JP" dirty="0"/>
              <a:t>【</a:t>
            </a:r>
            <a:r>
              <a:rPr lang="ja-JP" altLang="en-US" dirty="0"/>
              <a:t>行政</a:t>
            </a:r>
            <a:r>
              <a:rPr lang="en-US" altLang="ja-JP" dirty="0"/>
              <a:t>】</a:t>
            </a:r>
            <a:r>
              <a:rPr lang="ja-JP" altLang="en-US" dirty="0"/>
              <a:t>＊利用計画を一人でたくさん持つことが大変であることは少しずつ理解され始めたが、相談支援の財政的効果については理解していない。権利擁護の視点からの必要性についても理解できていない。</a:t>
            </a:r>
            <a:endParaRPr kumimoji="1" lang="en-US" altLang="ja-JP" dirty="0"/>
          </a:p>
        </p:txBody>
      </p:sp>
      <p:sp>
        <p:nvSpPr>
          <p:cNvPr id="6" name="正方形/長方形 5"/>
          <p:cNvSpPr/>
          <p:nvPr/>
        </p:nvSpPr>
        <p:spPr>
          <a:xfrm>
            <a:off x="391976" y="111134"/>
            <a:ext cx="8192407" cy="523220"/>
          </a:xfrm>
          <a:prstGeom prst="rect">
            <a:avLst/>
          </a:prstGeom>
        </p:spPr>
        <p:txBody>
          <a:bodyPr wrap="square">
            <a:spAutoFit/>
          </a:bodyPr>
          <a:lstStyle/>
          <a:p>
            <a:pPr>
              <a:buNone/>
            </a:pPr>
            <a:r>
              <a:rPr lang="ja-JP" altLang="en-US" sz="2800" dirty="0">
                <a:highlight>
                  <a:srgbClr val="00FF00"/>
                </a:highlight>
                <a:latin typeface="+mj-ea"/>
                <a:ea typeface="+mj-ea"/>
              </a:rPr>
              <a:t>視点４．</a:t>
            </a:r>
            <a:r>
              <a:rPr lang="ja-JP" altLang="en-US" sz="2800" dirty="0">
                <a:latin typeface="+mj-ea"/>
                <a:ea typeface="+mj-ea"/>
              </a:rPr>
              <a:t>地域の相談支援に関連するリスクマネジメント</a:t>
            </a:r>
            <a:endParaRPr lang="en-US" altLang="ja-JP" sz="2800" dirty="0">
              <a:latin typeface="+mj-ea"/>
              <a:ea typeface="+mj-ea"/>
            </a:endParaRPr>
          </a:p>
        </p:txBody>
      </p:sp>
      <p:sp>
        <p:nvSpPr>
          <p:cNvPr id="7" name="テキスト ボックス 6"/>
          <p:cNvSpPr txBox="1"/>
          <p:nvPr/>
        </p:nvSpPr>
        <p:spPr>
          <a:xfrm>
            <a:off x="701040" y="1524000"/>
            <a:ext cx="7574280" cy="707886"/>
          </a:xfrm>
          <a:prstGeom prst="rect">
            <a:avLst/>
          </a:prstGeom>
          <a:solidFill>
            <a:srgbClr val="FFFFCC"/>
          </a:solidFill>
          <a:ln>
            <a:solidFill>
              <a:schemeClr val="bg2">
                <a:lumMod val="10000"/>
              </a:schemeClr>
            </a:solidFill>
          </a:ln>
        </p:spPr>
        <p:txBody>
          <a:bodyPr wrap="square" rtlCol="0">
            <a:spAutoFit/>
          </a:bodyPr>
          <a:lstStyle/>
          <a:p>
            <a:r>
              <a:rPr lang="ja-JP" altLang="en-US" sz="2000" dirty="0"/>
              <a:t>相談支援専門員って何？と聞かれたら、「高齢者分野におけるケアマネみたいなものです！」と答えてしまっていませんか？</a:t>
            </a:r>
            <a:endParaRPr kumimoji="1" lang="ja-JP" altLang="en-US" sz="2000" dirty="0"/>
          </a:p>
        </p:txBody>
      </p:sp>
      <p:sp>
        <p:nvSpPr>
          <p:cNvPr id="8" name="テキスト ボックス 7"/>
          <p:cNvSpPr txBox="1"/>
          <p:nvPr/>
        </p:nvSpPr>
        <p:spPr>
          <a:xfrm>
            <a:off x="8401004" y="792480"/>
            <a:ext cx="492443" cy="5501640"/>
          </a:xfrm>
          <a:prstGeom prst="rect">
            <a:avLst/>
          </a:prstGeom>
          <a:scene3d>
            <a:camera prst="perspectiveLeft"/>
            <a:lightRig rig="threePt" dir="t"/>
          </a:scene3d>
        </p:spPr>
        <p:style>
          <a:lnRef idx="1">
            <a:schemeClr val="accent1"/>
          </a:lnRef>
          <a:fillRef idx="3">
            <a:schemeClr val="accent1"/>
          </a:fillRef>
          <a:effectRef idx="2">
            <a:schemeClr val="accent1"/>
          </a:effectRef>
          <a:fontRef idx="minor">
            <a:schemeClr val="lt1"/>
          </a:fontRef>
        </p:style>
        <p:txBody>
          <a:bodyPr vert="eaVert" wrap="square" rtlCol="0">
            <a:spAutoFit/>
          </a:bodyPr>
          <a:lstStyle/>
          <a:p>
            <a:r>
              <a:rPr kumimoji="1" lang="ja-JP" altLang="en-US" sz="2000" b="1" dirty="0"/>
              <a:t>理解されないことで、リスクは大きくなっていく！</a:t>
            </a:r>
          </a:p>
        </p:txBody>
      </p:sp>
      <p:sp>
        <p:nvSpPr>
          <p:cNvPr id="11" name="屈折矢印 10"/>
          <p:cNvSpPr/>
          <p:nvPr/>
        </p:nvSpPr>
        <p:spPr>
          <a:xfrm rot="5400000">
            <a:off x="441960" y="5364480"/>
            <a:ext cx="850392" cy="731520"/>
          </a:xfrm>
          <a:prstGeom prst="bentUpArrow">
            <a:avLst>
              <a:gd name="adj1" fmla="val 37500"/>
              <a:gd name="adj2" fmla="val 37500"/>
              <a:gd name="adj3" fmla="val 25000"/>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280160" y="5516880"/>
            <a:ext cx="6643165" cy="92333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kumimoji="1" lang="ja-JP" altLang="en-US" b="1" dirty="0"/>
              <a:t>結果的に余分な仕事が増えてしまう！</a:t>
            </a:r>
            <a:endParaRPr kumimoji="1" lang="en-US" altLang="ja-JP" b="1" dirty="0"/>
          </a:p>
          <a:p>
            <a:r>
              <a:rPr kumimoji="1" lang="ja-JP" altLang="en-US" b="1" dirty="0"/>
              <a:t>そのこと自体がリスクであり、相談支援体制の地域での定着こそが</a:t>
            </a:r>
            <a:endParaRPr kumimoji="1" lang="en-US" altLang="ja-JP" b="1" dirty="0"/>
          </a:p>
          <a:p>
            <a:r>
              <a:rPr kumimoji="1" lang="ja-JP" altLang="en-US" b="1" dirty="0"/>
              <a:t>リスクマネジメントと考えることができる。</a:t>
            </a:r>
          </a:p>
        </p:txBody>
      </p:sp>
      <p:sp>
        <p:nvSpPr>
          <p:cNvPr id="10" name="スライド番号プレースホルダー 9"/>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23</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83835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37160" y="194995"/>
            <a:ext cx="8763000" cy="523220"/>
          </a:xfrm>
          <a:prstGeom prst="rect">
            <a:avLst/>
          </a:prstGeom>
        </p:spPr>
        <p:txBody>
          <a:bodyPr wrap="square">
            <a:spAutoFit/>
          </a:bodyPr>
          <a:lstStyle/>
          <a:p>
            <a:pPr>
              <a:buNone/>
            </a:pPr>
            <a:r>
              <a:rPr lang="ja-JP" altLang="en-US" sz="2800" dirty="0">
                <a:highlight>
                  <a:srgbClr val="00FF00"/>
                </a:highlight>
                <a:latin typeface="+mj-ea"/>
                <a:ea typeface="+mj-ea"/>
              </a:rPr>
              <a:t>視点５．</a:t>
            </a:r>
            <a:r>
              <a:rPr lang="ja-JP" altLang="en-US" sz="2800" dirty="0">
                <a:latin typeface="+mj-ea"/>
                <a:ea typeface="+mj-ea"/>
              </a:rPr>
              <a:t>自分の立ち位置を常に振り返るリスクマネジメント</a:t>
            </a:r>
          </a:p>
        </p:txBody>
      </p:sp>
      <p:sp>
        <p:nvSpPr>
          <p:cNvPr id="5" name="角丸四角形 4"/>
          <p:cNvSpPr/>
          <p:nvPr/>
        </p:nvSpPr>
        <p:spPr>
          <a:xfrm>
            <a:off x="563880" y="1280160"/>
            <a:ext cx="7833360" cy="34290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kumimoji="1" lang="en-US" altLang="ja-JP" sz="2000" dirty="0"/>
          </a:p>
          <a:p>
            <a:r>
              <a:rPr kumimoji="1" lang="ja-JP" altLang="en-US" sz="2000" dirty="0"/>
              <a:t>職場内での立ち位置</a:t>
            </a:r>
            <a:endParaRPr kumimoji="1" lang="en-US" altLang="ja-JP" sz="2000" dirty="0"/>
          </a:p>
          <a:p>
            <a:r>
              <a:rPr kumimoji="1" lang="ja-JP" altLang="en-US" sz="2000" dirty="0"/>
              <a:t>　　部署内</a:t>
            </a:r>
            <a:endParaRPr kumimoji="1" lang="en-US" altLang="ja-JP" sz="2000" dirty="0"/>
          </a:p>
          <a:p>
            <a:r>
              <a:rPr kumimoji="1" lang="ja-JP" altLang="en-US" sz="2000" dirty="0"/>
              <a:t>　　職場全体</a:t>
            </a:r>
            <a:endParaRPr kumimoji="1" lang="en-US" altLang="ja-JP" sz="2000" dirty="0"/>
          </a:p>
          <a:p>
            <a:r>
              <a:rPr kumimoji="1" lang="ja-JP" altLang="en-US" sz="2000" dirty="0"/>
              <a:t>関係機関との連携における立ち位置</a:t>
            </a:r>
            <a:endParaRPr kumimoji="1" lang="en-US" altLang="ja-JP" sz="2000" dirty="0"/>
          </a:p>
          <a:p>
            <a:r>
              <a:rPr kumimoji="1" lang="ja-JP" altLang="en-US" sz="2000" dirty="0"/>
              <a:t>　　行政・医療・教育・福祉・保健関係機関それぞれとの関係</a:t>
            </a:r>
            <a:endParaRPr kumimoji="1" lang="en-US" altLang="ja-JP" sz="2000" dirty="0"/>
          </a:p>
          <a:p>
            <a:r>
              <a:rPr kumimoji="1" lang="ja-JP" altLang="en-US" sz="2000" dirty="0"/>
              <a:t>地域内での立ち位置</a:t>
            </a:r>
            <a:endParaRPr kumimoji="1" lang="en-US" altLang="ja-JP" sz="2000" dirty="0"/>
          </a:p>
          <a:p>
            <a:r>
              <a:rPr kumimoji="1" lang="ja-JP" altLang="en-US" sz="2000" dirty="0"/>
              <a:t>　　（自立支援）協議会</a:t>
            </a:r>
            <a:endParaRPr kumimoji="1" lang="en-US" altLang="ja-JP" sz="2000" dirty="0"/>
          </a:p>
          <a:p>
            <a:r>
              <a:rPr kumimoji="1" lang="ja-JP" altLang="en-US" sz="2000" dirty="0"/>
              <a:t>　　障害福祉を越えた各協議会</a:t>
            </a:r>
            <a:endParaRPr kumimoji="1" lang="en-US" altLang="ja-JP" sz="2000" dirty="0"/>
          </a:p>
          <a:p>
            <a:r>
              <a:rPr kumimoji="1" lang="ja-JP" altLang="en-US" sz="2000" dirty="0"/>
              <a:t>　　地域貢献に関すること</a:t>
            </a:r>
            <a:endParaRPr kumimoji="1" lang="en-US" altLang="ja-JP" sz="2000" dirty="0"/>
          </a:p>
          <a:p>
            <a:r>
              <a:rPr kumimoji="1" lang="ja-JP" altLang="en-US" sz="2000" dirty="0"/>
              <a:t>現制度に関する理解～苦手な分野、毎回確認した方が良い事柄</a:t>
            </a:r>
            <a:endParaRPr kumimoji="1" lang="en-US" altLang="ja-JP" sz="2000" dirty="0"/>
          </a:p>
          <a:p>
            <a:r>
              <a:rPr kumimoji="1" lang="ja-JP" altLang="en-US" dirty="0"/>
              <a:t>　　</a:t>
            </a:r>
            <a:endParaRPr kumimoji="1" lang="en-US" altLang="ja-JP" dirty="0"/>
          </a:p>
          <a:p>
            <a:pPr algn="ctr"/>
            <a:endParaRPr kumimoji="1" lang="ja-JP" altLang="en-US" dirty="0"/>
          </a:p>
        </p:txBody>
      </p:sp>
      <p:sp>
        <p:nvSpPr>
          <p:cNvPr id="6" name="テキスト ボックス 5"/>
          <p:cNvSpPr txBox="1"/>
          <p:nvPr/>
        </p:nvSpPr>
        <p:spPr>
          <a:xfrm>
            <a:off x="3642360" y="960120"/>
            <a:ext cx="1620957" cy="523220"/>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kumimoji="1" lang="ja-JP" altLang="en-US" sz="2800" dirty="0"/>
              <a:t>自己評価</a:t>
            </a:r>
          </a:p>
        </p:txBody>
      </p:sp>
      <p:sp>
        <p:nvSpPr>
          <p:cNvPr id="8" name="テキスト ボックス 7"/>
          <p:cNvSpPr txBox="1"/>
          <p:nvPr/>
        </p:nvSpPr>
        <p:spPr>
          <a:xfrm>
            <a:off x="548640" y="5105400"/>
            <a:ext cx="7917552" cy="830997"/>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kumimoji="1" lang="ja-JP" altLang="en-US" sz="2400" dirty="0"/>
              <a:t>自分でできること、一人ではできないこと</a:t>
            </a:r>
            <a:endParaRPr kumimoji="1" lang="en-US" altLang="ja-JP" sz="2400" dirty="0"/>
          </a:p>
          <a:p>
            <a:r>
              <a:rPr kumimoji="1" lang="ja-JP" altLang="en-US" sz="2400" dirty="0"/>
              <a:t>自分で決めてよいこと、組織が決めること、地域で考えること</a:t>
            </a:r>
          </a:p>
        </p:txBody>
      </p:sp>
      <p:sp>
        <p:nvSpPr>
          <p:cNvPr id="9" name="テキスト ボックス 8"/>
          <p:cNvSpPr txBox="1"/>
          <p:nvPr/>
        </p:nvSpPr>
        <p:spPr>
          <a:xfrm>
            <a:off x="1844040" y="6111240"/>
            <a:ext cx="5477782" cy="400110"/>
          </a:xfrm>
          <a:prstGeom prst="rect">
            <a:avLst/>
          </a:prstGeom>
          <a:solidFill>
            <a:srgbClr val="FF00FF"/>
          </a:solidFill>
        </p:spPr>
        <p:txBody>
          <a:bodyPr wrap="none" rtlCol="0">
            <a:spAutoFit/>
          </a:bodyPr>
          <a:lstStyle/>
          <a:p>
            <a:r>
              <a:rPr kumimoji="1" lang="ja-JP" altLang="en-US" sz="2000" b="1" dirty="0">
                <a:solidFill>
                  <a:schemeClr val="accent4">
                    <a:lumMod val="20000"/>
                    <a:lumOff val="80000"/>
                  </a:schemeClr>
                </a:solidFill>
              </a:rPr>
              <a:t>適切な判断がリスクを軽減していくことにつながる</a:t>
            </a:r>
          </a:p>
        </p:txBody>
      </p:sp>
      <p:sp>
        <p:nvSpPr>
          <p:cNvPr id="7" name="下矢印 6"/>
          <p:cNvSpPr/>
          <p:nvPr/>
        </p:nvSpPr>
        <p:spPr>
          <a:xfrm>
            <a:off x="4053840" y="4572000"/>
            <a:ext cx="868680" cy="594360"/>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kumimoji="1" lang="ja-JP" altLang="en-US"/>
          </a:p>
        </p:txBody>
      </p:sp>
      <p:sp>
        <p:nvSpPr>
          <p:cNvPr id="11" name="スライド番号プレースホルダー 10"/>
          <p:cNvSpPr>
            <a:spLocks noGrp="1"/>
          </p:cNvSpPr>
          <p:nvPr>
            <p:ph type="sldNum" sz="quarter" idx="12"/>
          </p:nvPr>
        </p:nvSpPr>
        <p:spPr/>
        <p:txBody>
          <a:bodyPr/>
          <a:lstStyle/>
          <a:p>
            <a:fld id="{E31375A4-56A4-47D6-9801-1991572033F7}" type="slidenum">
              <a:rPr lang="en-US" altLang="ja-JP" smtClean="0"/>
              <a:pPr/>
              <a:t>24</a:t>
            </a:fld>
            <a:endParaRPr lang="ja-JP" altLang="en-US" dirty="0"/>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01140" y="429735"/>
            <a:ext cx="6438900" cy="652305"/>
          </a:xfrm>
        </p:spPr>
        <p:txBody>
          <a:bodyPr>
            <a:normAutofit/>
          </a:bodyPr>
          <a:lstStyle/>
          <a:p>
            <a:r>
              <a:rPr kumimoji="1" lang="ja-JP" altLang="en-US" sz="3200" dirty="0"/>
              <a:t>リスクマネジメントの基本プロセス</a:t>
            </a:r>
          </a:p>
        </p:txBody>
      </p:sp>
      <p:graphicFrame>
        <p:nvGraphicFramePr>
          <p:cNvPr id="10" name="コンテンツ プレースホルダー 9"/>
          <p:cNvGraphicFramePr>
            <a:graphicFrameLocks noGrp="1"/>
          </p:cNvGraphicFramePr>
          <p:nvPr>
            <p:ph idx="1"/>
            <p:extLst>
              <p:ext uri="{D42A27DB-BD31-4B8C-83A1-F6EECF244321}">
                <p14:modId xmlns:p14="http://schemas.microsoft.com/office/powerpoint/2010/main" val="2807738470"/>
              </p:ext>
            </p:extLst>
          </p:nvPr>
        </p:nvGraphicFramePr>
        <p:xfrm>
          <a:off x="628650" y="1398500"/>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p:cNvSpPr txBox="1"/>
          <p:nvPr/>
        </p:nvSpPr>
        <p:spPr>
          <a:xfrm>
            <a:off x="1545464" y="3204836"/>
            <a:ext cx="6774287" cy="307777"/>
          </a:xfrm>
          <a:prstGeom prst="rect">
            <a:avLst/>
          </a:prstGeom>
          <a:noFill/>
        </p:spPr>
        <p:txBody>
          <a:bodyPr wrap="square" rtlCol="0">
            <a:spAutoFit/>
          </a:bodyPr>
          <a:lstStyle/>
          <a:p>
            <a:r>
              <a:rPr kumimoji="1" lang="ja-JP" altLang="en-US" sz="1400" dirty="0"/>
              <a:t>・職員要因・環境要因　　または利用者（本人）に関すること</a:t>
            </a:r>
          </a:p>
        </p:txBody>
      </p:sp>
      <p:sp>
        <p:nvSpPr>
          <p:cNvPr id="7" name="テキスト ボックス 6"/>
          <p:cNvSpPr txBox="1"/>
          <p:nvPr/>
        </p:nvSpPr>
        <p:spPr>
          <a:xfrm rot="21015510">
            <a:off x="19212" y="138541"/>
            <a:ext cx="1669047"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この項のまとめ</a:t>
            </a: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25</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61581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0808" y="398122"/>
            <a:ext cx="7886700" cy="766444"/>
          </a:xfrm>
        </p:spPr>
        <p:txBody>
          <a:bodyPr>
            <a:normAutofit/>
          </a:bodyPr>
          <a:lstStyle/>
          <a:p>
            <a:endParaRPr kumimoji="1" lang="ja-JP" altLang="en-US" sz="3200" dirty="0"/>
          </a:p>
        </p:txBody>
      </p:sp>
      <p:sp>
        <p:nvSpPr>
          <p:cNvPr id="3" name="コンテンツ プレースホルダー 2"/>
          <p:cNvSpPr>
            <a:spLocks noGrp="1"/>
          </p:cNvSpPr>
          <p:nvPr>
            <p:ph idx="1"/>
          </p:nvPr>
        </p:nvSpPr>
        <p:spPr>
          <a:xfrm>
            <a:off x="512956" y="1455420"/>
            <a:ext cx="8082404" cy="4903469"/>
          </a:xfrm>
        </p:spPr>
        <p:style>
          <a:lnRef idx="2">
            <a:schemeClr val="dk1"/>
          </a:lnRef>
          <a:fillRef idx="1">
            <a:schemeClr val="lt1"/>
          </a:fillRef>
          <a:effectRef idx="0">
            <a:schemeClr val="dk1"/>
          </a:effectRef>
          <a:fontRef idx="minor">
            <a:schemeClr val="dk1"/>
          </a:fontRef>
        </p:style>
        <p:txBody>
          <a:bodyPr>
            <a:noAutofit/>
          </a:bodyPr>
          <a:lstStyle/>
          <a:p>
            <a:pPr>
              <a:buFont typeface="Wingdings" panose="05000000000000000000" pitchFamily="2" charset="2"/>
              <a:buChar char="Ø"/>
            </a:pPr>
            <a:r>
              <a:rPr kumimoji="1" lang="ja-JP" altLang="en-US" sz="2400" dirty="0"/>
              <a:t>①職員として、自組織における管理運営・リスクマネジメントを考え実践する。</a:t>
            </a:r>
            <a:endParaRPr lang="en-US" altLang="ja-JP" sz="2400" dirty="0"/>
          </a:p>
          <a:p>
            <a:pPr>
              <a:buFont typeface="Wingdings" panose="05000000000000000000" pitchFamily="2" charset="2"/>
              <a:buChar char="Ø"/>
            </a:pPr>
            <a:r>
              <a:rPr kumimoji="1" lang="ja-JP" altLang="en-US" sz="2400" dirty="0"/>
              <a:t>②相談支援専門員として、相談支援業務に関するリスクマネジメントについてマニュアル化や事例を集積しつつ、その対応を実践する。</a:t>
            </a:r>
            <a:endParaRPr kumimoji="1" lang="en-US" altLang="ja-JP" sz="2400" dirty="0"/>
          </a:p>
          <a:p>
            <a:pPr>
              <a:buFont typeface="Wingdings" panose="05000000000000000000" pitchFamily="2" charset="2"/>
              <a:buChar char="Ø"/>
            </a:pPr>
            <a:r>
              <a:rPr kumimoji="1" lang="ja-JP" altLang="en-US" sz="2400" dirty="0"/>
              <a:t>③利用者の地域生活のリスクマネジメントについて、利用者・家族とともに考え、対応を実践する。</a:t>
            </a:r>
            <a:endParaRPr kumimoji="1" lang="en-US" altLang="ja-JP" sz="2400" dirty="0"/>
          </a:p>
          <a:p>
            <a:pPr>
              <a:buFont typeface="Wingdings" panose="05000000000000000000" pitchFamily="2" charset="2"/>
              <a:buChar char="Ø"/>
            </a:pPr>
            <a:r>
              <a:rPr kumimoji="1" lang="ja-JP" altLang="en-US" sz="2400" u="sng" dirty="0"/>
              <a:t>④主任相談支援専門員として、協議会や地域の体制整備等を含め、地域の相談支援専門員の実践のリスクマネジメントを実施し、その支援者となる</a:t>
            </a:r>
            <a:r>
              <a:rPr kumimoji="1" lang="ja-JP" altLang="en-US" sz="2400" dirty="0"/>
              <a:t>。</a:t>
            </a:r>
            <a:endParaRPr kumimoji="1" lang="en-US" altLang="ja-JP" sz="2400" dirty="0"/>
          </a:p>
          <a:p>
            <a:pPr>
              <a:buFont typeface="Wingdings" panose="05000000000000000000" pitchFamily="2" charset="2"/>
              <a:buChar char="Ø"/>
            </a:pPr>
            <a:r>
              <a:rPr kumimoji="1" lang="ja-JP" altLang="en-US" sz="2400" dirty="0"/>
              <a:t>⑤自分自身の実践や今の制度のあり方などを含め、常に立ち位置を振り返り、マンネリや満足に陥らないためのリスクマネジメントを図る。</a:t>
            </a:r>
            <a:endParaRPr kumimoji="1" lang="en-US" altLang="ja-JP" sz="2400" dirty="0"/>
          </a:p>
        </p:txBody>
      </p:sp>
      <p:sp>
        <p:nvSpPr>
          <p:cNvPr id="9" name="コンテンツ プレースホルダー 2"/>
          <p:cNvSpPr txBox="1">
            <a:spLocks/>
          </p:cNvSpPr>
          <p:nvPr/>
        </p:nvSpPr>
        <p:spPr>
          <a:xfrm>
            <a:off x="512956" y="491490"/>
            <a:ext cx="8082404" cy="686378"/>
          </a:xfrm>
          <a:prstGeom prst="rect">
            <a:avLst/>
          </a:prstGeom>
          <a:solidFill>
            <a:srgbClr val="99FF99"/>
          </a:solidFill>
          <a:ln w="22225">
            <a:solidFill>
              <a:schemeClr val="tx1"/>
            </a:solid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lvl="0" indent="0">
              <a:buNone/>
            </a:pPr>
            <a:r>
              <a:rPr lang="ja-JP" altLang="en-US" dirty="0"/>
              <a:t>主任相談支援専門員として（５つの視点）</a:t>
            </a:r>
            <a:endPar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 name="テキスト ボックス 5"/>
          <p:cNvSpPr txBox="1"/>
          <p:nvPr/>
        </p:nvSpPr>
        <p:spPr>
          <a:xfrm rot="21015510">
            <a:off x="19212" y="138541"/>
            <a:ext cx="1669047"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この項のまとめ</a:t>
            </a: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26</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54810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8602" y="2575763"/>
            <a:ext cx="7886700" cy="1325563"/>
          </a:xfrm>
        </p:spPr>
        <p:txBody>
          <a:bodyPr>
            <a:normAutofit/>
          </a:bodyPr>
          <a:lstStyle/>
          <a:p>
            <a:r>
              <a:rPr kumimoji="1" lang="ja-JP" altLang="en-US" sz="3600" dirty="0"/>
              <a:t>３．利用者中心の</a:t>
            </a:r>
            <a:br>
              <a:rPr kumimoji="1" lang="en-US" altLang="ja-JP" sz="3600" dirty="0"/>
            </a:br>
            <a:r>
              <a:rPr kumimoji="1" lang="ja-JP" altLang="en-US" sz="3600" dirty="0"/>
              <a:t>　　福祉サービス提供とコンプライアンス</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27</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01207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745615"/>
            <a:ext cx="7886700" cy="4351338"/>
          </a:xfrm>
        </p:spPr>
        <p:txBody>
          <a:bodyPr rtlCol="0"/>
          <a:lstStyle/>
          <a:p>
            <a:pPr marL="0" indent="0" rtl="0">
              <a:buNone/>
            </a:pPr>
            <a:r>
              <a:rPr lang="ja-JP" altLang="en-US" dirty="0">
                <a:latin typeface="+mn-ea"/>
              </a:rPr>
              <a:t>（１）福祉サービスのコンプライアンス</a:t>
            </a:r>
          </a:p>
          <a:p>
            <a:pPr marL="0" indent="0" rtl="0">
              <a:buNone/>
            </a:pPr>
            <a:endParaRPr lang="en-US" altLang="ja-JP" dirty="0">
              <a:latin typeface="+mn-ea"/>
            </a:endParaRPr>
          </a:p>
          <a:p>
            <a:pPr marL="0" indent="0" rtl="0">
              <a:buNone/>
            </a:pPr>
            <a:endParaRPr lang="en-US" altLang="ja-JP" dirty="0">
              <a:latin typeface="+mn-ea"/>
            </a:endParaRPr>
          </a:p>
          <a:p>
            <a:pPr marL="0" indent="0" rtl="0">
              <a:buNone/>
            </a:pPr>
            <a:endParaRPr lang="en-US" altLang="ja-JP" dirty="0">
              <a:latin typeface="+mn-ea"/>
            </a:endParaRPr>
          </a:p>
          <a:p>
            <a:pPr marL="0" indent="0" rtl="0">
              <a:buNone/>
            </a:pPr>
            <a:r>
              <a:rPr lang="ja-JP" altLang="en-US" dirty="0">
                <a:latin typeface="+mn-ea"/>
              </a:rPr>
              <a:t>（２）相談支援事業所における指導監査</a:t>
            </a:r>
          </a:p>
          <a:p>
            <a:pPr rtl="0"/>
            <a:endParaRPr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231112" y="324232"/>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ja-JP" altLang="en-US" sz="2800" dirty="0">
                <a:solidFill>
                  <a:prstClr val="black"/>
                </a:solidFill>
                <a:latin typeface="ＭＳ Ｐゴシック" panose="020B0600070205080204" pitchFamily="50" charset="-128"/>
              </a:rPr>
              <a:t>３．利用者中心の</a:t>
            </a:r>
            <a:endParaRPr kumimoji="1" lang="en-US" altLang="ja-JP" sz="2800" dirty="0">
              <a:solidFill>
                <a:prstClr val="black"/>
              </a:solidFill>
              <a:latin typeface="ＭＳ Ｐゴシック" panose="020B0600070205080204" pitchFamily="50" charset="-128"/>
            </a:endParaRPr>
          </a:p>
          <a:p>
            <a:pPr lvl="0">
              <a:lnSpc>
                <a:spcPct val="90000"/>
              </a:lnSpc>
              <a:spcBef>
                <a:spcPct val="0"/>
              </a:spcBef>
              <a:defRPr/>
            </a:pPr>
            <a:r>
              <a:rPr kumimoji="1" lang="ja-JP" altLang="en-US" sz="2800" dirty="0">
                <a:solidFill>
                  <a:prstClr val="black"/>
                </a:solidFill>
                <a:latin typeface="ＭＳ Ｐゴシック" panose="020B0600070205080204" pitchFamily="50" charset="-128"/>
              </a:rPr>
              <a:t>　　　福祉サービス提供とコンプライアンス</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28</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35836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32609"/>
          </a:xfrm>
        </p:spPr>
        <p:txBody>
          <a:bodyPr>
            <a:normAutofit/>
          </a:bodyPr>
          <a:lstStyle/>
          <a:p>
            <a:endParaRPr kumimoji="1" lang="ja-JP" altLang="en-US" sz="3200" dirty="0">
              <a:latin typeface="+mj-ea"/>
            </a:endParaRPr>
          </a:p>
        </p:txBody>
      </p:sp>
      <p:sp>
        <p:nvSpPr>
          <p:cNvPr id="5" name="タイトル 1"/>
          <p:cNvSpPr txBox="1">
            <a:spLocks/>
          </p:cNvSpPr>
          <p:nvPr/>
        </p:nvSpPr>
        <p:spPr>
          <a:xfrm>
            <a:off x="474138" y="357006"/>
            <a:ext cx="8255358" cy="87544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（１）福祉サービスのコンプライアンス</a:t>
            </a:r>
          </a:p>
        </p:txBody>
      </p:sp>
      <p:sp>
        <p:nvSpPr>
          <p:cNvPr id="8" name="コンテンツ プレースホルダー 7"/>
          <p:cNvSpPr>
            <a:spLocks noGrp="1"/>
          </p:cNvSpPr>
          <p:nvPr>
            <p:ph idx="1"/>
          </p:nvPr>
        </p:nvSpPr>
        <p:spPr>
          <a:xfrm>
            <a:off x="658467" y="1509450"/>
            <a:ext cx="7886700" cy="4099041"/>
          </a:xfrm>
        </p:spPr>
        <p:txBody>
          <a:bodyPr>
            <a:noAutofit/>
          </a:bodyPr>
          <a:lstStyle/>
          <a:p>
            <a:pPr marL="0" indent="0">
              <a:buNone/>
            </a:pPr>
            <a:r>
              <a:rPr lang="en-US" altLang="ja-JP" sz="2400" dirty="0"/>
              <a:t>【</a:t>
            </a:r>
            <a:r>
              <a:rPr lang="ja-JP" altLang="en-US" sz="2400" dirty="0"/>
              <a:t>コンプライアンスとは</a:t>
            </a:r>
            <a:r>
              <a:rPr lang="en-US" altLang="ja-JP" sz="2400" dirty="0"/>
              <a:t>】</a:t>
            </a:r>
          </a:p>
          <a:p>
            <a:pPr marL="0" indent="0">
              <a:buNone/>
            </a:pPr>
            <a:r>
              <a:rPr lang="ja-JP" altLang="en-US" sz="2400" dirty="0"/>
              <a:t>・法人が（事業所が）、法令・規則を守るという「法令遵守」に加え、法の精神や社会規範、あるいは常識・良識に従うことをいう。</a:t>
            </a:r>
            <a:endParaRPr lang="en-US" altLang="ja-JP" sz="2400" dirty="0"/>
          </a:p>
          <a:p>
            <a:pPr marL="0" indent="0">
              <a:buNone/>
            </a:pPr>
            <a:r>
              <a:rPr lang="ja-JP" altLang="en-US" sz="2400" dirty="0"/>
              <a:t>・法人の（事業所の）意思決定の結果うまくいっていれば問題は生じにくい。しかし、何らかの理由で、就業規則や法令などのルールや社会の規範を破って事業を運営（もしくは支援）をしてしまうことがある。</a:t>
            </a:r>
            <a:endParaRPr lang="en-US" altLang="ja-JP" sz="2400" dirty="0"/>
          </a:p>
          <a:p>
            <a:pPr marL="0" indent="0">
              <a:buNone/>
            </a:pPr>
            <a:r>
              <a:rPr lang="ja-JP" altLang="en-US" sz="2400" dirty="0"/>
              <a:t>・そのため、ルールや規範を守ること（コンプライアンス）とともに、それを監督・チェックする仕組み（ガバナンス：注）、さらに職員への教育が重要になる。</a:t>
            </a:r>
            <a:endParaRPr lang="en-US" altLang="ja-JP" sz="2400" dirty="0"/>
          </a:p>
          <a:p>
            <a:pPr marL="0" indent="0">
              <a:buNone/>
            </a:pPr>
            <a:endParaRPr lang="en-US" altLang="ja-JP" sz="2400" dirty="0"/>
          </a:p>
          <a:p>
            <a:pPr marL="0" indent="0">
              <a:buNone/>
            </a:pPr>
            <a:endParaRPr lang="en-US" altLang="ja-JP" sz="2400" dirty="0"/>
          </a:p>
          <a:p>
            <a:pPr marL="0" indent="0">
              <a:buNone/>
            </a:pPr>
            <a:endParaRPr lang="ja-JP" altLang="en-US" sz="2400" dirty="0"/>
          </a:p>
        </p:txBody>
      </p:sp>
      <p:sp>
        <p:nvSpPr>
          <p:cNvPr id="9" name="テキスト ボックス 8"/>
          <p:cNvSpPr txBox="1"/>
          <p:nvPr/>
        </p:nvSpPr>
        <p:spPr>
          <a:xfrm>
            <a:off x="4437969" y="6079352"/>
            <a:ext cx="548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参考文献：福祉サービスの組織と経営（新・社会福祉士養成講座）</a:t>
            </a:r>
          </a:p>
        </p:txBody>
      </p:sp>
      <p:sp>
        <p:nvSpPr>
          <p:cNvPr id="10" name="テキスト ボックス 9"/>
          <p:cNvSpPr txBox="1"/>
          <p:nvPr/>
        </p:nvSpPr>
        <p:spPr>
          <a:xfrm>
            <a:off x="745807" y="5643209"/>
            <a:ext cx="810084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注）ガバナンスとは、法人が目的に沿って適切に経営できるようにすること、またはその仕組みのことをいう。</a:t>
            </a:r>
            <a:endParaRPr kumimoji="0"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29</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54567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83865" y="1169058"/>
            <a:ext cx="8308615" cy="5309146"/>
          </a:xfrm>
          <a:prstGeom prst="rect">
            <a:avLst/>
          </a:prstGeom>
          <a:noFill/>
        </p:spPr>
        <p:txBody>
          <a:bodyPr wrap="square" rtlCol="0">
            <a:spAutoFit/>
          </a:bodyPr>
          <a:lstStyle/>
          <a:p>
            <a:pPr defTabSz="457200">
              <a:defRPr/>
            </a:pPr>
            <a:endPar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a:p>
            <a:pPr defTabSz="457200">
              <a:defRPr/>
            </a:pPr>
            <a:r>
              <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獲得目標</a:t>
            </a:r>
            <a:r>
              <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p>
          <a:p>
            <a:pPr defTabSz="457200">
              <a:lnSpc>
                <a:spcPts val="554"/>
              </a:lnSpc>
              <a:defRPr/>
            </a:pPr>
            <a:endParaRPr lang="ja-JP" altLang="en-US"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a:p>
            <a:r>
              <a:rPr lang="ja-JP" altLang="en-US" dirty="0">
                <a:solidFill>
                  <a:prstClr val="black"/>
                </a:solidFill>
              </a:rPr>
              <a:t>○</a:t>
            </a:r>
            <a:r>
              <a:rPr lang="ja-JP" altLang="ja-JP" dirty="0">
                <a:solidFill>
                  <a:prstClr val="black"/>
                </a:solidFill>
              </a:rPr>
              <a:t>事業所の適正な運営等を図るための「人事管理」</a:t>
            </a:r>
            <a:r>
              <a:rPr lang="ja-JP" altLang="en-US" dirty="0">
                <a:solidFill>
                  <a:prstClr val="black"/>
                </a:solidFill>
              </a:rPr>
              <a:t>・</a:t>
            </a:r>
            <a:r>
              <a:rPr lang="ja-JP" altLang="ja-JP" dirty="0">
                <a:solidFill>
                  <a:prstClr val="black"/>
                </a:solidFill>
              </a:rPr>
              <a:t>「経営管理」に関する知識の習得</a:t>
            </a:r>
          </a:p>
          <a:p>
            <a:endParaRPr lang="en-US" altLang="ja-JP" dirty="0">
              <a:solidFill>
                <a:prstClr val="black"/>
              </a:solidFill>
            </a:endParaRPr>
          </a:p>
          <a:p>
            <a:r>
              <a:rPr lang="ja-JP" altLang="en-US" dirty="0">
                <a:solidFill>
                  <a:prstClr val="black"/>
                </a:solidFill>
              </a:rPr>
              <a:t>○</a:t>
            </a:r>
            <a:r>
              <a:rPr lang="ja-JP" altLang="ja-JP" dirty="0">
                <a:solidFill>
                  <a:prstClr val="black"/>
                </a:solidFill>
              </a:rPr>
              <a:t>相談支援を実践する上で発生するリスクに対して、組織や地域として対応する仕組みの構築に必要な知識及び技術を獲得する</a:t>
            </a:r>
            <a:endParaRPr lang="en-US" altLang="ja-JP" dirty="0">
              <a:solidFill>
                <a:prstClr val="black"/>
              </a:solidFill>
            </a:endParaRPr>
          </a:p>
          <a:p>
            <a:pPr defTabSz="457200">
              <a:defRPr/>
            </a:pPr>
            <a:endPar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a:p>
            <a:pPr defTabSz="457200">
              <a:defRPr/>
            </a:pPr>
            <a:r>
              <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r>
              <a:rPr lang="ja-JP" altLang="en-US"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講義の内容</a:t>
            </a:r>
            <a:r>
              <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a:t>
            </a:r>
          </a:p>
          <a:p>
            <a:r>
              <a:rPr lang="ja-JP" altLang="en-US" dirty="0">
                <a:solidFill>
                  <a:prstClr val="black"/>
                </a:solidFill>
              </a:rPr>
              <a:t>○組</a:t>
            </a:r>
            <a:r>
              <a:rPr lang="ja-JP" altLang="ja-JP" dirty="0">
                <a:solidFill>
                  <a:prstClr val="black"/>
                </a:solidFill>
              </a:rPr>
              <a:t>織・事業所の適正な運営等を実施するため、相談支援のミッションにそった「運営管理」に関連する基本知識の習得を図る。</a:t>
            </a:r>
          </a:p>
          <a:p>
            <a:endParaRPr lang="en-US" altLang="ja-JP" dirty="0">
              <a:solidFill>
                <a:prstClr val="black"/>
              </a:solidFill>
            </a:endParaRPr>
          </a:p>
          <a:p>
            <a:r>
              <a:rPr lang="ja-JP" altLang="en-US" dirty="0">
                <a:solidFill>
                  <a:prstClr val="black"/>
                </a:solidFill>
              </a:rPr>
              <a:t>○</a:t>
            </a:r>
            <a:r>
              <a:rPr lang="ja-JP" altLang="ja-JP" dirty="0">
                <a:solidFill>
                  <a:prstClr val="black"/>
                </a:solidFill>
              </a:rPr>
              <a:t>相談支援を実践する上で発生するリスクに対して、組織や地域として対応する仕組みの構築に必要な知識及び技術を獲得する。</a:t>
            </a:r>
          </a:p>
          <a:p>
            <a:endParaRPr lang="en-US" altLang="ja-JP" dirty="0">
              <a:solidFill>
                <a:prstClr val="black"/>
              </a:solidFill>
            </a:endParaRPr>
          </a:p>
          <a:p>
            <a:r>
              <a:rPr lang="ja-JP" altLang="en-US" dirty="0">
                <a:solidFill>
                  <a:prstClr val="black"/>
                </a:solidFill>
              </a:rPr>
              <a:t>○</a:t>
            </a:r>
            <a:r>
              <a:rPr lang="ja-JP" altLang="ja-JP" dirty="0">
                <a:solidFill>
                  <a:prstClr val="black"/>
                </a:solidFill>
              </a:rPr>
              <a:t>講義内容を確認する中で、日常業務を振り返り課題や対応を図るべき所を確認し、自事業所に持ち帰り改善や実践につなげる。</a:t>
            </a:r>
            <a:endParaRPr lang="en-US" altLang="ja-JP" sz="2000" b="1" dirty="0">
              <a:solidFill>
                <a:prstClr val="black"/>
              </a:solidFill>
              <a:latin typeface="ＭＳ Ｐゴシック" panose="020B0600070205080204" pitchFamily="50" charset="-128"/>
              <a:ea typeface="ＭＳ Ｐゴシック" panose="020B0600070205080204" pitchFamily="50" charset="-128"/>
              <a:cs typeface="メイリオ" pitchFamily="50" charset="-128"/>
            </a:endParaRPr>
          </a:p>
          <a:p>
            <a:pPr marL="408853" indent="-408853" defTabSz="457200">
              <a:defRPr/>
            </a:pPr>
            <a:r>
              <a:rPr lang="ja-JP" altLang="en-US" sz="2000" dirty="0">
                <a:solidFill>
                  <a:prstClr val="black"/>
                </a:solidFill>
                <a:latin typeface="ＭＳ Ｐゴシック" panose="020B0600070205080204" pitchFamily="50" charset="-128"/>
                <a:ea typeface="ＭＳ Ｐゴシック" panose="020B0600070205080204" pitchFamily="50" charset="-128"/>
                <a:cs typeface="メイリオ" pitchFamily="50" charset="-128"/>
              </a:rPr>
              <a:t>　</a:t>
            </a:r>
          </a:p>
        </p:txBody>
      </p:sp>
      <p:sp>
        <p:nvSpPr>
          <p:cNvPr id="3" name="テキスト ボックス 2"/>
          <p:cNvSpPr txBox="1"/>
          <p:nvPr/>
        </p:nvSpPr>
        <p:spPr>
          <a:xfrm>
            <a:off x="517396" y="504368"/>
            <a:ext cx="6272024" cy="490134"/>
          </a:xfrm>
          <a:prstGeom prst="rect">
            <a:avLst/>
          </a:prstGeom>
          <a:noFill/>
        </p:spPr>
        <p:txBody>
          <a:bodyPr wrap="square" rtlCol="0">
            <a:spAutoFit/>
          </a:bodyPr>
          <a:lstStyle/>
          <a:p>
            <a:pPr defTabSz="457200">
              <a:defRPr/>
            </a:pPr>
            <a:r>
              <a:rPr lang="ja-JP" altLang="en-US" sz="2585" b="1" dirty="0">
                <a:solidFill>
                  <a:prstClr val="black"/>
                </a:solidFill>
                <a:latin typeface="メイリオ" pitchFamily="50" charset="-128"/>
                <a:ea typeface="メイリオ" pitchFamily="50" charset="-128"/>
                <a:cs typeface="メイリオ" pitchFamily="50" charset="-128"/>
              </a:rPr>
              <a:t>本科目の講義の内容と獲得目標</a:t>
            </a:r>
          </a:p>
        </p:txBody>
      </p:sp>
      <p:cxnSp>
        <p:nvCxnSpPr>
          <p:cNvPr id="6" name="直線コネクタ 5"/>
          <p:cNvCxnSpPr/>
          <p:nvPr/>
        </p:nvCxnSpPr>
        <p:spPr>
          <a:xfrm>
            <a:off x="583865" y="1036119"/>
            <a:ext cx="8208443" cy="0"/>
          </a:xfrm>
          <a:prstGeom prst="line">
            <a:avLst/>
          </a:prstGeom>
          <a:ln w="66675"/>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p:txBody>
          <a:bodyPr/>
          <a:lstStyle/>
          <a:p>
            <a:fld id="{3F8447F7-B0EF-4597-B8DB-97C9CCE190E3}" type="slidenum">
              <a:rPr kumimoji="1" lang="ja-JP" altLang="en-US" smtClean="0">
                <a:solidFill>
                  <a:prstClr val="black">
                    <a:tint val="75000"/>
                  </a:prstClr>
                </a:solidFill>
              </a:rPr>
              <a:pPr/>
              <a:t>3</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212211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00113" y="1085851"/>
            <a:ext cx="7615237" cy="41549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００６年（平成１８年）のコムスン事件（人員基準違反を繰り返し、事業全体が撤退となった事件）をきっかけに、福祉サービスにおいてもガバナンスとコンプライアンスの重要性が認識され、法律にも法令遵守規定が定められた。そして、法令遵守責任者の選任、法令遵守マニュアルの整備等の体制を整備することが求められるようになった。</a:t>
            </a: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法人（事業所）の自主性・主体性を活かすところに、コンプライアンスの問題が生じる。コンプライアンスを達成するためには、単に規制を強化するだけでなく、法人が自主的にガバナンスの確立や職員教育に努めることが必要</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4437969" y="6079352"/>
            <a:ext cx="548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参考文献：福祉サービスの組織と経営（新・社会福祉士養成講座）</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30</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428743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コンテンツ プレースホルダー 3"/>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タイトル 1"/>
          <p:cNvSpPr>
            <a:spLocks noGrp="1"/>
          </p:cNvSpPr>
          <p:nvPr>
            <p:ph type="title"/>
          </p:nvPr>
        </p:nvSpPr>
        <p:spPr>
          <a:xfrm>
            <a:off x="628650" y="365127"/>
            <a:ext cx="7886700" cy="995044"/>
          </a:xfrm>
        </p:spPr>
        <p:txBody>
          <a:bodyPr>
            <a:normAutofit/>
          </a:bodyPr>
          <a:lstStyle/>
          <a:p>
            <a:r>
              <a:rPr kumimoji="1" lang="ja-JP" altLang="en-US" sz="3600" dirty="0"/>
              <a:t>法令を遵守するということ</a:t>
            </a:r>
          </a:p>
        </p:txBody>
      </p:sp>
      <p:sp>
        <p:nvSpPr>
          <p:cNvPr id="6" name="AutoShape 4"/>
          <p:cNvSpPr>
            <a:spLocks noChangeArrowheads="1"/>
          </p:cNvSpPr>
          <p:nvPr/>
        </p:nvSpPr>
        <p:spPr bwMode="auto">
          <a:xfrm>
            <a:off x="1031298" y="5440902"/>
            <a:ext cx="7271039" cy="628650"/>
          </a:xfrm>
          <a:prstGeom prst="roundRect">
            <a:avLst>
              <a:gd name="adj" fmla="val 16667"/>
            </a:avLst>
          </a:prstGeom>
          <a:solidFill>
            <a:srgbClr val="FFFF00"/>
          </a:solidFill>
          <a:ln w="9525">
            <a:solidFill>
              <a:schemeClr val="tx1"/>
            </a:solidFill>
            <a:round/>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srgbClr val="C00000"/>
                </a:solidFill>
                <a:effectLst/>
                <a:uLnTx/>
                <a:uFillTx/>
                <a:latin typeface="ＭＳ Ｐゴシック" panose="020B0600070205080204" pitchFamily="50" charset="-128"/>
                <a:ea typeface="ＭＳ Ｐゴシック" panose="020B0600070205080204" pitchFamily="50" charset="-128"/>
                <a:cs typeface="+mn-cs"/>
              </a:rPr>
              <a:t>教育（法令遵守の意味を実践から理解）</a:t>
            </a:r>
            <a:endParaRPr kumimoji="0"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31</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24316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19407"/>
            <a:ext cx="7886700" cy="949324"/>
          </a:xfrm>
        </p:spPr>
        <p:txBody>
          <a:bodyPr>
            <a:normAutofit/>
          </a:bodyPr>
          <a:lstStyle/>
          <a:p>
            <a:r>
              <a:rPr kumimoji="1" lang="ja-JP" altLang="en-US" sz="3600" dirty="0"/>
              <a:t>専門職倫理の確立</a:t>
            </a:r>
          </a:p>
        </p:txBody>
      </p:sp>
      <p:sp>
        <p:nvSpPr>
          <p:cNvPr id="3" name="コンテンツ プレースホルダー 2"/>
          <p:cNvSpPr>
            <a:spLocks noGrp="1"/>
          </p:cNvSpPr>
          <p:nvPr>
            <p:ph idx="1"/>
          </p:nvPr>
        </p:nvSpPr>
        <p:spPr>
          <a:xfrm>
            <a:off x="628650" y="2003714"/>
            <a:ext cx="7886700" cy="3263504"/>
          </a:xfrm>
        </p:spPr>
        <p:txBody>
          <a:bodyPr>
            <a:normAutofit fontScale="92500" lnSpcReduction="20000"/>
          </a:bodyPr>
          <a:lstStyle/>
          <a:p>
            <a:r>
              <a:rPr kumimoji="1" lang="ja-JP" altLang="en-US" dirty="0">
                <a:solidFill>
                  <a:srgbClr val="00B0F0"/>
                </a:solidFill>
              </a:rPr>
              <a:t>仲間内倫理を排除</a:t>
            </a:r>
            <a:r>
              <a:rPr kumimoji="1" lang="ja-JP" altLang="en-US" dirty="0"/>
              <a:t>し、</a:t>
            </a:r>
            <a:r>
              <a:rPr kumimoji="1" lang="ja-JP" altLang="en-US" dirty="0">
                <a:solidFill>
                  <a:srgbClr val="00B0F0"/>
                </a:solidFill>
              </a:rPr>
              <a:t>専門職倫理</a:t>
            </a:r>
            <a:r>
              <a:rPr kumimoji="1" lang="ja-JP" altLang="en-US" dirty="0"/>
              <a:t>を確立</a:t>
            </a:r>
            <a:endParaRPr kumimoji="1" lang="en-US" altLang="ja-JP" dirty="0"/>
          </a:p>
          <a:p>
            <a:pPr marL="0" indent="0">
              <a:buNone/>
            </a:pPr>
            <a:r>
              <a:rPr lang="ja-JP" altLang="en-US" dirty="0"/>
              <a:t>　　　</a:t>
            </a:r>
            <a:r>
              <a:rPr lang="ja-JP" altLang="en-US" sz="1800" dirty="0"/>
              <a:t>→</a:t>
            </a:r>
            <a:r>
              <a:rPr lang="ja-JP" altLang="en-US" sz="1800" dirty="0">
                <a:solidFill>
                  <a:srgbClr val="FF0000"/>
                </a:solidFill>
              </a:rPr>
              <a:t>誤った使命感、目標設定</a:t>
            </a:r>
            <a:r>
              <a:rPr lang="ja-JP" altLang="en-US" sz="1800" dirty="0"/>
              <a:t>が人権侵害のはじまり</a:t>
            </a:r>
            <a:endParaRPr lang="en-US" altLang="ja-JP" sz="1800" dirty="0"/>
          </a:p>
          <a:p>
            <a:r>
              <a:rPr kumimoji="1" lang="ja-JP" altLang="en-US" dirty="0"/>
              <a:t>知識や技術の習得には、</a:t>
            </a:r>
            <a:r>
              <a:rPr kumimoji="1" lang="ja-JP" altLang="en-US" dirty="0">
                <a:solidFill>
                  <a:srgbClr val="00B0F0"/>
                </a:solidFill>
              </a:rPr>
              <a:t>使命、目標を明確化</a:t>
            </a:r>
            <a:endParaRPr kumimoji="1" lang="en-US" altLang="ja-JP" dirty="0">
              <a:solidFill>
                <a:srgbClr val="00B0F0"/>
              </a:solidFill>
            </a:endParaRPr>
          </a:p>
          <a:p>
            <a:pPr marL="0" indent="0">
              <a:buNone/>
            </a:pPr>
            <a:r>
              <a:rPr lang="ja-JP" altLang="en-US" dirty="0"/>
              <a:t>　　　</a:t>
            </a:r>
            <a:r>
              <a:rPr lang="ja-JP" altLang="en-US" sz="1800" dirty="0"/>
              <a:t>→</a:t>
            </a:r>
            <a:r>
              <a:rPr lang="ja-JP" altLang="en-US" sz="1800" dirty="0">
                <a:solidFill>
                  <a:srgbClr val="FF0000"/>
                </a:solidFill>
              </a:rPr>
              <a:t>知識技術の悪用しない</a:t>
            </a:r>
            <a:r>
              <a:rPr lang="ja-JP" altLang="en-US" sz="1800" dirty="0"/>
              <a:t>ためには使命、目標が必要</a:t>
            </a:r>
            <a:endParaRPr lang="en-US" altLang="ja-JP" sz="1800" dirty="0"/>
          </a:p>
          <a:p>
            <a:pPr marL="0" indent="0">
              <a:buNone/>
            </a:pPr>
            <a:endParaRPr lang="en-US" altLang="ja-JP" dirty="0"/>
          </a:p>
          <a:p>
            <a:pPr marL="0" indent="0">
              <a:buNone/>
            </a:pPr>
            <a:r>
              <a:rPr lang="ja-JP" altLang="en-US" dirty="0"/>
              <a:t>　　専門職に不可欠な</a:t>
            </a:r>
            <a:r>
              <a:rPr lang="ja-JP" altLang="en-US" dirty="0">
                <a:solidFill>
                  <a:srgbClr val="FF0000"/>
                </a:solidFill>
              </a:rPr>
              <a:t>専門職倫理</a:t>
            </a:r>
            <a:endParaRPr lang="en-US" altLang="ja-JP" dirty="0">
              <a:solidFill>
                <a:srgbClr val="FF0000"/>
              </a:solidFill>
            </a:endParaRPr>
          </a:p>
          <a:p>
            <a:pPr marL="0" indent="0">
              <a:buNone/>
            </a:pPr>
            <a:r>
              <a:rPr lang="ja-JP" altLang="en-US" dirty="0"/>
              <a:t>　　　専門職の使命、目標と専門的な</a:t>
            </a:r>
            <a:r>
              <a:rPr lang="ja-JP" altLang="en-US" dirty="0">
                <a:solidFill>
                  <a:srgbClr val="FF0000"/>
                </a:solidFill>
              </a:rPr>
              <a:t>事実の達成</a:t>
            </a:r>
            <a:endParaRPr lang="en-US" altLang="ja-JP" dirty="0">
              <a:solidFill>
                <a:srgbClr val="FF0000"/>
              </a:solidFill>
            </a:endParaRPr>
          </a:p>
          <a:p>
            <a:pPr marL="0" indent="0">
              <a:buNone/>
            </a:pPr>
            <a:r>
              <a:rPr lang="ja-JP" altLang="en-US" dirty="0"/>
              <a:t>　　　　その達成のための</a:t>
            </a:r>
            <a:r>
              <a:rPr lang="ja-JP" altLang="en-US" dirty="0">
                <a:solidFill>
                  <a:srgbClr val="FF0000"/>
                </a:solidFill>
              </a:rPr>
              <a:t>行動規範</a:t>
            </a:r>
            <a:r>
              <a:rPr lang="ja-JP" altLang="en-US" dirty="0"/>
              <a:t>が専門職倫理</a:t>
            </a:r>
            <a:endParaRPr lang="en-US" altLang="ja-JP" dirty="0"/>
          </a:p>
        </p:txBody>
      </p:sp>
      <p:sp>
        <p:nvSpPr>
          <p:cNvPr id="4" name="AutoShape 6"/>
          <p:cNvSpPr>
            <a:spLocks noChangeArrowheads="1"/>
          </p:cNvSpPr>
          <p:nvPr/>
        </p:nvSpPr>
        <p:spPr bwMode="auto">
          <a:xfrm>
            <a:off x="500062" y="3991407"/>
            <a:ext cx="51435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AutoShape 4"/>
          <p:cNvSpPr>
            <a:spLocks noChangeArrowheads="1"/>
          </p:cNvSpPr>
          <p:nvPr/>
        </p:nvSpPr>
        <p:spPr bwMode="auto">
          <a:xfrm>
            <a:off x="1857375" y="5497459"/>
            <a:ext cx="5429250" cy="62865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専門職としての</a:t>
            </a:r>
            <a:r>
              <a:rPr kumimoji="0" lang="ja-JP" altLang="en-US" sz="2100" b="0" i="0" u="none" strike="noStrike" kern="1200" cap="none" spc="0" normalizeH="0" baseline="0" noProof="0" dirty="0">
                <a:ln>
                  <a:noFill/>
                </a:ln>
                <a:solidFill>
                  <a:srgbClr val="C00000"/>
                </a:solidFill>
                <a:effectLst/>
                <a:uLnTx/>
                <a:uFillTx/>
                <a:latin typeface="HGP創英角ﾎﾟｯﾌﾟ体" pitchFamily="50" charset="-128"/>
                <a:ea typeface="HGP創英角ﾎﾟｯﾌﾟ体" pitchFamily="50" charset="-128"/>
                <a:cs typeface="+mn-cs"/>
              </a:rPr>
              <a:t>「使命感と達成目標」</a:t>
            </a:r>
            <a:r>
              <a:rPr kumimoji="0" lang="ja-JP" altLang="en-US" sz="21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が基礎！</a:t>
            </a:r>
          </a:p>
        </p:txBody>
      </p:sp>
      <p:sp>
        <p:nvSpPr>
          <p:cNvPr id="9" name="スライド番号プレースホルダー 8"/>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32</a:t>
            </a:fld>
            <a:endParaRPr kumimoji="1" lang="ja-JP" altLang="en-US">
              <a:solidFill>
                <a:prstClr val="black">
                  <a:tint val="75000"/>
                </a:prstClr>
              </a:solidFill>
            </a:endParaRPr>
          </a:p>
        </p:txBody>
      </p:sp>
      <p:sp>
        <p:nvSpPr>
          <p:cNvPr id="6" name="フッター プレースホルダー 5"/>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32147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28650" y="222648"/>
            <a:ext cx="7886700" cy="1086642"/>
          </a:xfrm>
        </p:spPr>
        <p:txBody>
          <a:bodyPr>
            <a:normAutofit/>
          </a:bodyPr>
          <a:lstStyle/>
          <a:p>
            <a:pPr eaLnBrk="1" hangingPunct="1">
              <a:defRPr/>
            </a:pPr>
            <a:r>
              <a:rPr lang="ja-JP" altLang="en-US" sz="3600" dirty="0">
                <a:solidFill>
                  <a:schemeClr val="tx2">
                    <a:lumMod val="50000"/>
                  </a:schemeClr>
                </a:solidFill>
                <a:latin typeface="+mj-ea"/>
              </a:rPr>
              <a:t>「思い、願い⇒期待」と制度的環境</a:t>
            </a:r>
          </a:p>
        </p:txBody>
      </p:sp>
      <p:sp>
        <p:nvSpPr>
          <p:cNvPr id="11268" name="Rectangle 3"/>
          <p:cNvSpPr>
            <a:spLocks noGrp="1" noChangeArrowheads="1"/>
          </p:cNvSpPr>
          <p:nvPr>
            <p:ph idx="1"/>
          </p:nvPr>
        </p:nvSpPr>
        <p:spPr/>
        <p:txBody>
          <a:bodyPr/>
          <a:lstStyle/>
          <a:p>
            <a:pPr lvl="1" eaLnBrk="1" hangingPunct="1">
              <a:lnSpc>
                <a:spcPct val="90000"/>
              </a:lnSpc>
              <a:buFont typeface="Wingdings" pitchFamily="2" charset="2"/>
              <a:buNone/>
            </a:pPr>
            <a:r>
              <a:rPr lang="ja-JP" altLang="en-US" sz="2100" dirty="0">
                <a:latin typeface="ＭＳ Ｐゴシック" charset="-128"/>
              </a:rPr>
              <a:t>・</a:t>
            </a:r>
            <a:r>
              <a:rPr lang="ja-JP" altLang="en-US" sz="2800" dirty="0">
                <a:latin typeface="ＭＳ Ｐゴシック" charset="-128"/>
              </a:rPr>
              <a:t>「思いや願い」と情報が統合され</a:t>
            </a:r>
            <a:r>
              <a:rPr lang="ja-JP" altLang="en-US" sz="2800" b="1" dirty="0">
                <a:solidFill>
                  <a:schemeClr val="tx2"/>
                </a:solidFill>
                <a:latin typeface="ＭＳ Ｐゴシック" charset="-128"/>
              </a:rPr>
              <a:t>「期待」</a:t>
            </a:r>
            <a:r>
              <a:rPr lang="ja-JP" altLang="en-US" sz="2800" dirty="0">
                <a:latin typeface="ＭＳ Ｐゴシック" charset="-128"/>
              </a:rPr>
              <a:t>に</a:t>
            </a:r>
          </a:p>
          <a:p>
            <a:pPr eaLnBrk="1" hangingPunct="1">
              <a:lnSpc>
                <a:spcPct val="90000"/>
              </a:lnSpc>
              <a:buFont typeface="Wingdings" pitchFamily="2" charset="2"/>
              <a:buNone/>
            </a:pPr>
            <a:r>
              <a:rPr lang="ja-JP" altLang="en-US" sz="1500" dirty="0">
                <a:latin typeface="ＭＳ Ｐゴシック" charset="-128"/>
              </a:rPr>
              <a:t>　　　　</a:t>
            </a:r>
            <a:r>
              <a:rPr lang="ja-JP" altLang="en-US" sz="1500" b="1" dirty="0">
                <a:latin typeface="ＭＳ Ｐゴシック" charset="-128"/>
              </a:rPr>
              <a:t>→サービスへの</a:t>
            </a:r>
            <a:r>
              <a:rPr lang="ja-JP" altLang="en-US" sz="1500" b="1" dirty="0">
                <a:solidFill>
                  <a:srgbClr val="FF0000"/>
                </a:solidFill>
                <a:latin typeface="ＭＳ Ｐゴシック" charset="-128"/>
              </a:rPr>
              <a:t>情報量</a:t>
            </a:r>
            <a:r>
              <a:rPr lang="ja-JP" altLang="en-US" sz="1500" b="1" dirty="0">
                <a:latin typeface="ＭＳ Ｐゴシック" charset="-128"/>
              </a:rPr>
              <a:t>、</a:t>
            </a:r>
            <a:r>
              <a:rPr lang="ja-JP" altLang="en-US" sz="1500" b="1" dirty="0">
                <a:solidFill>
                  <a:srgbClr val="FF0000"/>
                </a:solidFill>
                <a:latin typeface="ＭＳ Ｐゴシック" charset="-128"/>
              </a:rPr>
              <a:t>選択肢</a:t>
            </a:r>
            <a:r>
              <a:rPr lang="ja-JP" altLang="en-US" sz="1500" b="1" dirty="0">
                <a:latin typeface="ＭＳ Ｐゴシック" charset="-128"/>
              </a:rPr>
              <a:t>と利用者の</a:t>
            </a:r>
            <a:r>
              <a:rPr lang="ja-JP" altLang="en-US" sz="1500" b="1" dirty="0">
                <a:solidFill>
                  <a:srgbClr val="FF0000"/>
                </a:solidFill>
                <a:latin typeface="ＭＳ Ｐゴシック" charset="-128"/>
              </a:rPr>
              <a:t>生活環境</a:t>
            </a:r>
            <a:r>
              <a:rPr lang="ja-JP" altLang="en-US" sz="1500" b="1" dirty="0">
                <a:latin typeface="ＭＳ Ｐゴシック" charset="-128"/>
              </a:rPr>
              <a:t>が影響</a:t>
            </a:r>
            <a:endParaRPr lang="ja-JP" altLang="en-US" b="1" dirty="0">
              <a:solidFill>
                <a:schemeClr val="folHlink"/>
              </a:solidFill>
              <a:latin typeface="ＭＳ Ｐゴシック" charset="-128"/>
            </a:endParaRPr>
          </a:p>
          <a:p>
            <a:pPr eaLnBrk="1" hangingPunct="1">
              <a:lnSpc>
                <a:spcPct val="90000"/>
              </a:lnSpc>
              <a:buNone/>
            </a:pPr>
            <a:r>
              <a:rPr lang="ja-JP" altLang="en-US" dirty="0">
                <a:latin typeface="ＭＳ Ｐゴシック" charset="-128"/>
              </a:rPr>
              <a:t>　　・期待が</a:t>
            </a:r>
            <a:r>
              <a:rPr lang="ja-JP" altLang="en-US" b="1" dirty="0">
                <a:solidFill>
                  <a:schemeClr val="tx2"/>
                </a:solidFill>
                <a:latin typeface="ＭＳ Ｐゴシック" charset="-128"/>
              </a:rPr>
              <a:t>「満足・不満足」</a:t>
            </a:r>
            <a:r>
              <a:rPr lang="ja-JP" altLang="en-US" dirty="0">
                <a:latin typeface="ＭＳ Ｐゴシック" charset="-128"/>
              </a:rPr>
              <a:t>を生み出す</a:t>
            </a:r>
            <a:endParaRPr lang="ja-JP" altLang="en-US" dirty="0">
              <a:solidFill>
                <a:schemeClr val="tx2"/>
              </a:solidFill>
              <a:latin typeface="ＭＳ Ｐゴシック" charset="-128"/>
            </a:endParaRPr>
          </a:p>
          <a:p>
            <a:pPr eaLnBrk="1" hangingPunct="1">
              <a:lnSpc>
                <a:spcPct val="90000"/>
              </a:lnSpc>
              <a:buFont typeface="Wingdings" pitchFamily="2" charset="2"/>
              <a:buNone/>
            </a:pPr>
            <a:r>
              <a:rPr lang="ja-JP" altLang="en-US" sz="1500" dirty="0">
                <a:latin typeface="ＭＳ Ｐゴシック" charset="-128"/>
              </a:rPr>
              <a:t>　　　　</a:t>
            </a:r>
            <a:r>
              <a:rPr lang="ja-JP" altLang="en-US" sz="1500" b="1" dirty="0">
                <a:latin typeface="ＭＳ Ｐゴシック" charset="-128"/>
              </a:rPr>
              <a:t>→生活レベルの</a:t>
            </a:r>
            <a:r>
              <a:rPr lang="ja-JP" altLang="en-US" sz="1500" b="1" dirty="0">
                <a:solidFill>
                  <a:srgbClr val="FF0000"/>
                </a:solidFill>
                <a:latin typeface="ＭＳ Ｐゴシック" charset="-128"/>
              </a:rPr>
              <a:t>「困り感」</a:t>
            </a:r>
            <a:r>
              <a:rPr lang="ja-JP" altLang="en-US" sz="1500" b="1" dirty="0">
                <a:latin typeface="ＭＳ Ｐゴシック" charset="-128"/>
              </a:rPr>
              <a:t>と</a:t>
            </a:r>
            <a:r>
              <a:rPr lang="ja-JP" altLang="en-US" sz="1500" b="1" dirty="0">
                <a:solidFill>
                  <a:srgbClr val="FF0000"/>
                </a:solidFill>
                <a:latin typeface="ＭＳ Ｐゴシック" charset="-128"/>
              </a:rPr>
              <a:t>制度的制約や限界</a:t>
            </a:r>
            <a:r>
              <a:rPr lang="ja-JP" altLang="en-US" sz="1500" b="1" dirty="0">
                <a:latin typeface="ＭＳ Ｐゴシック" charset="-128"/>
              </a:rPr>
              <a:t>が相互作用</a:t>
            </a:r>
            <a:endParaRPr lang="ja-JP" altLang="en-US" sz="1500" b="1" dirty="0">
              <a:solidFill>
                <a:schemeClr val="folHlink"/>
              </a:solidFill>
              <a:latin typeface="ＭＳ Ｐゴシック" charset="-128"/>
            </a:endParaRPr>
          </a:p>
        </p:txBody>
      </p:sp>
      <p:sp>
        <p:nvSpPr>
          <p:cNvPr id="394244" name="AutoShape 4"/>
          <p:cNvSpPr>
            <a:spLocks noChangeArrowheads="1"/>
          </p:cNvSpPr>
          <p:nvPr/>
        </p:nvSpPr>
        <p:spPr bwMode="auto">
          <a:xfrm>
            <a:off x="1943100" y="5174456"/>
            <a:ext cx="5429250" cy="62865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何よりも</a:t>
            </a:r>
            <a:r>
              <a:rPr kumimoji="0" lang="ja-JP" altLang="en-US" sz="2100" b="0" i="0" u="none" strike="noStrike" kern="1200" cap="none" spc="0" normalizeH="0" baseline="0" noProof="0" dirty="0">
                <a:ln>
                  <a:noFill/>
                </a:ln>
                <a:solidFill>
                  <a:srgbClr val="C00000"/>
                </a:solidFill>
                <a:effectLst/>
                <a:uLnTx/>
                <a:uFillTx/>
                <a:latin typeface="HGP創英角ﾎﾟｯﾌﾟ体" pitchFamily="50" charset="-128"/>
                <a:ea typeface="HGP創英角ﾎﾟｯﾌﾟ体" pitchFamily="50" charset="-128"/>
                <a:cs typeface="+mn-cs"/>
              </a:rPr>
              <a:t>「期待と限界」</a:t>
            </a:r>
            <a:r>
              <a:rPr kumimoji="0" lang="ja-JP" altLang="en-US" sz="21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を対立軸に置かない！</a:t>
            </a:r>
          </a:p>
        </p:txBody>
      </p:sp>
      <p:sp>
        <p:nvSpPr>
          <p:cNvPr id="394245" name="Rectangle 5"/>
          <p:cNvSpPr>
            <a:spLocks noChangeArrowheads="1"/>
          </p:cNvSpPr>
          <p:nvPr/>
        </p:nvSpPr>
        <p:spPr bwMode="auto">
          <a:xfrm>
            <a:off x="2114550" y="3657600"/>
            <a:ext cx="5429250" cy="1200150"/>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管理職に求められることは、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44546A"/>
                </a:solidFill>
                <a:effectLst/>
                <a:uLnTx/>
                <a:uFillTx/>
                <a:latin typeface="Calibri"/>
                <a:ea typeface="ＭＳ Ｐゴシック" panose="020B0600070205080204" pitchFamily="50" charset="-128"/>
                <a:cs typeface="+mn-cs"/>
              </a:rPr>
              <a:t>「無限で、多様な期待」</a:t>
            </a:r>
            <a:r>
              <a:rPr kumimoji="0"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の背景を理解し、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563C1"/>
                </a:solidFill>
                <a:effectLst/>
                <a:uLnTx/>
                <a:uFillTx/>
                <a:latin typeface="Calibri"/>
                <a:ea typeface="ＭＳ Ｐゴシック" panose="020B0600070205080204" pitchFamily="50" charset="-128"/>
                <a:cs typeface="+mn-cs"/>
              </a:rPr>
              <a:t>　　 「情報提供」、「説明責任」</a:t>
            </a:r>
            <a:r>
              <a:rPr kumimoji="0"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a:t>
            </a:r>
            <a:r>
              <a:rPr kumimoji="0" lang="ja-JP" altLang="en-US" sz="2100" b="0" i="0" u="none" strike="noStrike" kern="1200" cap="none" spc="0" normalizeH="0" baseline="0" noProof="0" dirty="0">
                <a:ln>
                  <a:noFill/>
                </a:ln>
                <a:solidFill>
                  <a:srgbClr val="0563C1"/>
                </a:solidFill>
                <a:effectLst/>
                <a:uLnTx/>
                <a:uFillTx/>
                <a:latin typeface="Calibri"/>
                <a:ea typeface="ＭＳ Ｐゴシック" panose="020B0600070205080204" pitchFamily="50" charset="-128"/>
                <a:cs typeface="+mn-cs"/>
              </a:rPr>
              <a:t>「説明と合意」</a:t>
            </a:r>
          </a:p>
        </p:txBody>
      </p:sp>
      <p:sp>
        <p:nvSpPr>
          <p:cNvPr id="394246" name="AutoShape 6"/>
          <p:cNvSpPr>
            <a:spLocks noChangeArrowheads="1"/>
          </p:cNvSpPr>
          <p:nvPr/>
        </p:nvSpPr>
        <p:spPr bwMode="auto">
          <a:xfrm>
            <a:off x="1428750" y="3771900"/>
            <a:ext cx="51435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33</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02305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4246"/>
                                        </p:tgtEl>
                                        <p:attrNameLst>
                                          <p:attrName>style.visibility</p:attrName>
                                        </p:attrNameLst>
                                      </p:cBhvr>
                                      <p:to>
                                        <p:strVal val="visible"/>
                                      </p:to>
                                    </p:set>
                                    <p:anim calcmode="lin" valueType="num">
                                      <p:cBhvr additive="base">
                                        <p:cTn id="7" dur="500" fill="hold"/>
                                        <p:tgtEl>
                                          <p:spTgt spid="394246"/>
                                        </p:tgtEl>
                                        <p:attrNameLst>
                                          <p:attrName>ppt_x</p:attrName>
                                        </p:attrNameLst>
                                      </p:cBhvr>
                                      <p:tavLst>
                                        <p:tav tm="0">
                                          <p:val>
                                            <p:strVal val="0-#ppt_w/2"/>
                                          </p:val>
                                        </p:tav>
                                        <p:tav tm="100000">
                                          <p:val>
                                            <p:strVal val="#ppt_x"/>
                                          </p:val>
                                        </p:tav>
                                      </p:tavLst>
                                    </p:anim>
                                    <p:anim calcmode="lin" valueType="num">
                                      <p:cBhvr additive="base">
                                        <p:cTn id="8" dur="500" fill="hold"/>
                                        <p:tgtEl>
                                          <p:spTgt spid="3942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394245">
                                            <p:txEl>
                                              <p:pRg st="0" end="0"/>
                                            </p:txEl>
                                          </p:spTgt>
                                        </p:tgtEl>
                                        <p:attrNameLst>
                                          <p:attrName>style.visibility</p:attrName>
                                        </p:attrNameLst>
                                      </p:cBhvr>
                                      <p:to>
                                        <p:strVal val="visible"/>
                                      </p:to>
                                    </p:set>
                                    <p:anim calcmode="lin" valueType="num">
                                      <p:cBhvr>
                                        <p:cTn id="13" dur="500" fill="hold"/>
                                        <p:tgtEl>
                                          <p:spTgt spid="394245">
                                            <p:txEl>
                                              <p:pRg st="0" end="0"/>
                                            </p:txEl>
                                          </p:spTgt>
                                        </p:tgtEl>
                                        <p:attrNameLst>
                                          <p:attrName>ppt_x</p:attrName>
                                        </p:attrNameLst>
                                      </p:cBhvr>
                                      <p:tavLst>
                                        <p:tav tm="0">
                                          <p:val>
                                            <p:strVal val="#ppt_x-#ppt_w/2"/>
                                          </p:val>
                                        </p:tav>
                                        <p:tav tm="100000">
                                          <p:val>
                                            <p:strVal val="#ppt_x"/>
                                          </p:val>
                                        </p:tav>
                                      </p:tavLst>
                                    </p:anim>
                                    <p:anim calcmode="lin" valueType="num">
                                      <p:cBhvr>
                                        <p:cTn id="14" dur="500" fill="hold"/>
                                        <p:tgtEl>
                                          <p:spTgt spid="394245">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9424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9424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94245">
                                            <p:txEl>
                                              <p:pRg st="1" end="1"/>
                                            </p:txEl>
                                          </p:spTgt>
                                        </p:tgtEl>
                                        <p:attrNameLst>
                                          <p:attrName>style.visibility</p:attrName>
                                        </p:attrNameLst>
                                      </p:cBhvr>
                                      <p:to>
                                        <p:strVal val="visible"/>
                                      </p:to>
                                    </p:set>
                                    <p:anim calcmode="lin" valueType="num">
                                      <p:cBhvr>
                                        <p:cTn id="21" dur="500" fill="hold"/>
                                        <p:tgtEl>
                                          <p:spTgt spid="394245">
                                            <p:txEl>
                                              <p:pRg st="1" end="1"/>
                                            </p:txEl>
                                          </p:spTgt>
                                        </p:tgtEl>
                                        <p:attrNameLst>
                                          <p:attrName>ppt_x</p:attrName>
                                        </p:attrNameLst>
                                      </p:cBhvr>
                                      <p:tavLst>
                                        <p:tav tm="0">
                                          <p:val>
                                            <p:strVal val="#ppt_x-#ppt_w/2"/>
                                          </p:val>
                                        </p:tav>
                                        <p:tav tm="100000">
                                          <p:val>
                                            <p:strVal val="#ppt_x"/>
                                          </p:val>
                                        </p:tav>
                                      </p:tavLst>
                                    </p:anim>
                                    <p:anim calcmode="lin" valueType="num">
                                      <p:cBhvr>
                                        <p:cTn id="22" dur="500" fill="hold"/>
                                        <p:tgtEl>
                                          <p:spTgt spid="394245">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9424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9424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394245">
                                            <p:txEl>
                                              <p:pRg st="2" end="2"/>
                                            </p:txEl>
                                          </p:spTgt>
                                        </p:tgtEl>
                                        <p:attrNameLst>
                                          <p:attrName>style.visibility</p:attrName>
                                        </p:attrNameLst>
                                      </p:cBhvr>
                                      <p:to>
                                        <p:strVal val="visible"/>
                                      </p:to>
                                    </p:set>
                                    <p:anim calcmode="lin" valueType="num">
                                      <p:cBhvr>
                                        <p:cTn id="29" dur="500" fill="hold"/>
                                        <p:tgtEl>
                                          <p:spTgt spid="394245">
                                            <p:txEl>
                                              <p:pRg st="2" end="2"/>
                                            </p:txEl>
                                          </p:spTgt>
                                        </p:tgtEl>
                                        <p:attrNameLst>
                                          <p:attrName>ppt_x</p:attrName>
                                        </p:attrNameLst>
                                      </p:cBhvr>
                                      <p:tavLst>
                                        <p:tav tm="0">
                                          <p:val>
                                            <p:strVal val="#ppt_x-#ppt_w/2"/>
                                          </p:val>
                                        </p:tav>
                                        <p:tav tm="100000">
                                          <p:val>
                                            <p:strVal val="#ppt_x"/>
                                          </p:val>
                                        </p:tav>
                                      </p:tavLst>
                                    </p:anim>
                                    <p:anim calcmode="lin" valueType="num">
                                      <p:cBhvr>
                                        <p:cTn id="30" dur="500" fill="hold"/>
                                        <p:tgtEl>
                                          <p:spTgt spid="394245">
                                            <p:txEl>
                                              <p:pRg st="2" end="2"/>
                                            </p:txEl>
                                          </p:spTgt>
                                        </p:tgtEl>
                                        <p:attrNameLst>
                                          <p:attrName>ppt_y</p:attrName>
                                        </p:attrNameLst>
                                      </p:cBhvr>
                                      <p:tavLst>
                                        <p:tav tm="0">
                                          <p:val>
                                            <p:strVal val="#ppt_y"/>
                                          </p:val>
                                        </p:tav>
                                        <p:tav tm="100000">
                                          <p:val>
                                            <p:strVal val="#ppt_y"/>
                                          </p:val>
                                        </p:tav>
                                      </p:tavLst>
                                    </p:anim>
                                    <p:anim calcmode="lin" valueType="num">
                                      <p:cBhvr>
                                        <p:cTn id="31" dur="500" fill="hold"/>
                                        <p:tgtEl>
                                          <p:spTgt spid="39424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9424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94244"/>
                                        </p:tgtEl>
                                        <p:attrNameLst>
                                          <p:attrName>style.visibility</p:attrName>
                                        </p:attrNameLst>
                                      </p:cBhvr>
                                      <p:to>
                                        <p:strVal val="visible"/>
                                      </p:to>
                                    </p:set>
                                    <p:anim calcmode="lin" valueType="num">
                                      <p:cBhvr>
                                        <p:cTn id="37" dur="500" fill="hold"/>
                                        <p:tgtEl>
                                          <p:spTgt spid="394244"/>
                                        </p:tgtEl>
                                        <p:attrNameLst>
                                          <p:attrName>ppt_w</p:attrName>
                                        </p:attrNameLst>
                                      </p:cBhvr>
                                      <p:tavLst>
                                        <p:tav tm="0">
                                          <p:val>
                                            <p:fltVal val="0"/>
                                          </p:val>
                                        </p:tav>
                                        <p:tav tm="100000">
                                          <p:val>
                                            <p:strVal val="#ppt_w"/>
                                          </p:val>
                                        </p:tav>
                                      </p:tavLst>
                                    </p:anim>
                                    <p:anim calcmode="lin" valueType="num">
                                      <p:cBhvr>
                                        <p:cTn id="38" dur="500" fill="hold"/>
                                        <p:tgtEl>
                                          <p:spTgt spid="394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animBg="1" autoUpdateAnimBg="0"/>
      <p:bldP spid="394245" grpId="0" build="p" autoUpdateAnimBg="0"/>
      <p:bldP spid="39424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628650" y="110866"/>
            <a:ext cx="7886700" cy="1325563"/>
          </a:xfrm>
        </p:spPr>
        <p:txBody>
          <a:bodyPr>
            <a:normAutofit/>
          </a:bodyPr>
          <a:lstStyle/>
          <a:p>
            <a:pPr eaLnBrk="1" hangingPunct="1">
              <a:defRPr/>
            </a:pPr>
            <a:r>
              <a:rPr lang="ja-JP" altLang="en-US" sz="3600" dirty="0">
                <a:solidFill>
                  <a:schemeClr val="tx2">
                    <a:lumMod val="50000"/>
                  </a:schemeClr>
                </a:solidFill>
                <a:latin typeface="+mj-ea"/>
              </a:rPr>
              <a:t>「サービス評価」が検証の機会提供</a:t>
            </a:r>
          </a:p>
        </p:txBody>
      </p:sp>
      <p:sp>
        <p:nvSpPr>
          <p:cNvPr id="11268" name="Rectangle 3"/>
          <p:cNvSpPr>
            <a:spLocks noGrp="1" noChangeArrowheads="1"/>
          </p:cNvSpPr>
          <p:nvPr>
            <p:ph idx="1"/>
          </p:nvPr>
        </p:nvSpPr>
        <p:spPr>
          <a:xfrm>
            <a:off x="440055" y="1705151"/>
            <a:ext cx="8263890" cy="3263504"/>
          </a:xfrm>
        </p:spPr>
        <p:txBody>
          <a:bodyPr>
            <a:normAutofit/>
          </a:bodyPr>
          <a:lstStyle/>
          <a:p>
            <a:pPr lvl="1" eaLnBrk="1" hangingPunct="1">
              <a:lnSpc>
                <a:spcPct val="90000"/>
              </a:lnSpc>
              <a:buFont typeface="Wingdings" pitchFamily="2" charset="2"/>
              <a:buNone/>
            </a:pPr>
            <a:r>
              <a:rPr lang="ja-JP" altLang="en-US" sz="2100" dirty="0">
                <a:latin typeface="ＭＳ Ｐゴシック" charset="-128"/>
              </a:rPr>
              <a:t>・</a:t>
            </a:r>
            <a:r>
              <a:rPr lang="ja-JP" altLang="en-US" sz="2800" dirty="0">
                <a:latin typeface="ＭＳ Ｐゴシック" charset="-128"/>
              </a:rPr>
              <a:t>「自己評価」は</a:t>
            </a:r>
            <a:r>
              <a:rPr lang="ja-JP" altLang="en-US" sz="2800" b="1" dirty="0">
                <a:solidFill>
                  <a:schemeClr val="accent5">
                    <a:lumMod val="75000"/>
                  </a:schemeClr>
                </a:solidFill>
                <a:latin typeface="ＭＳ Ｐゴシック" charset="-128"/>
              </a:rPr>
              <a:t>「ふりかえり」</a:t>
            </a:r>
            <a:r>
              <a:rPr lang="ja-JP" altLang="en-US" sz="2800" dirty="0">
                <a:latin typeface="ＭＳ Ｐゴシック" charset="-128"/>
              </a:rPr>
              <a:t>のための絶好の機会</a:t>
            </a:r>
          </a:p>
          <a:p>
            <a:pPr eaLnBrk="1" hangingPunct="1">
              <a:lnSpc>
                <a:spcPct val="90000"/>
              </a:lnSpc>
              <a:buFont typeface="Wingdings" pitchFamily="2" charset="2"/>
              <a:buNone/>
            </a:pPr>
            <a:r>
              <a:rPr lang="ja-JP" altLang="en-US" sz="1500" b="1" dirty="0">
                <a:latin typeface="ＭＳ Ｐゴシック" charset="-128"/>
              </a:rPr>
              <a:t>　　　　→課題の</a:t>
            </a:r>
            <a:r>
              <a:rPr lang="ja-JP" altLang="en-US" sz="1500" b="1" dirty="0">
                <a:solidFill>
                  <a:srgbClr val="FF0000"/>
                </a:solidFill>
                <a:latin typeface="ＭＳ Ｐゴシック" charset="-128"/>
              </a:rPr>
              <a:t>発見</a:t>
            </a:r>
            <a:r>
              <a:rPr lang="ja-JP" altLang="en-US" sz="1500" b="1" dirty="0">
                <a:latin typeface="ＭＳ Ｐゴシック" charset="-128"/>
              </a:rPr>
              <a:t>、</a:t>
            </a:r>
            <a:r>
              <a:rPr lang="ja-JP" altLang="en-US" sz="1500" b="1" dirty="0">
                <a:solidFill>
                  <a:srgbClr val="FF0000"/>
                </a:solidFill>
                <a:latin typeface="ＭＳ Ｐゴシック" charset="-128"/>
              </a:rPr>
              <a:t>共有</a:t>
            </a:r>
            <a:r>
              <a:rPr lang="ja-JP" altLang="en-US" sz="1500" b="1" dirty="0">
                <a:latin typeface="ＭＳ Ｐゴシック" charset="-128"/>
              </a:rPr>
              <a:t>、課題解決への</a:t>
            </a:r>
            <a:r>
              <a:rPr lang="ja-JP" altLang="en-US" sz="1500" b="1" dirty="0">
                <a:solidFill>
                  <a:srgbClr val="FF0000"/>
                </a:solidFill>
                <a:latin typeface="ＭＳ Ｐゴシック" charset="-128"/>
              </a:rPr>
              <a:t>連携</a:t>
            </a:r>
            <a:r>
              <a:rPr lang="ja-JP" altLang="en-US" sz="1500" b="1" dirty="0">
                <a:latin typeface="ＭＳ Ｐゴシック" charset="-128"/>
              </a:rPr>
              <a:t>、</a:t>
            </a:r>
            <a:r>
              <a:rPr lang="ja-JP" altLang="en-US" sz="1500" b="1" dirty="0">
                <a:solidFill>
                  <a:srgbClr val="FF0000"/>
                </a:solidFill>
                <a:latin typeface="ＭＳ Ｐゴシック" charset="-128"/>
              </a:rPr>
              <a:t>協働</a:t>
            </a:r>
            <a:r>
              <a:rPr lang="ja-JP" altLang="en-US" sz="1500" b="1" dirty="0">
                <a:latin typeface="ＭＳ Ｐゴシック" charset="-128"/>
              </a:rPr>
              <a:t>ができる手法</a:t>
            </a:r>
            <a:endParaRPr lang="ja-JP" altLang="en-US" sz="1500" b="1" dirty="0">
              <a:solidFill>
                <a:schemeClr val="folHlink"/>
              </a:solidFill>
              <a:latin typeface="ＭＳ Ｐゴシック" charset="-128"/>
            </a:endParaRPr>
          </a:p>
          <a:p>
            <a:pPr eaLnBrk="1" hangingPunct="1">
              <a:lnSpc>
                <a:spcPct val="90000"/>
              </a:lnSpc>
              <a:buFont typeface="Wingdings" pitchFamily="2" charset="2"/>
              <a:buNone/>
            </a:pPr>
            <a:r>
              <a:rPr lang="ja-JP" altLang="en-US" dirty="0">
                <a:latin typeface="ＭＳ Ｐゴシック" charset="-128"/>
              </a:rPr>
              <a:t>　　・「利用者評価」は</a:t>
            </a:r>
            <a:r>
              <a:rPr lang="ja-JP" altLang="en-US" b="1" dirty="0">
                <a:solidFill>
                  <a:schemeClr val="accent5">
                    <a:lumMod val="75000"/>
                  </a:schemeClr>
                </a:solidFill>
                <a:latin typeface="ＭＳ Ｐゴシック" charset="-128"/>
              </a:rPr>
              <a:t>「気づき」</a:t>
            </a:r>
            <a:r>
              <a:rPr lang="ja-JP" altLang="en-US" dirty="0">
                <a:latin typeface="ＭＳ Ｐゴシック" charset="-128"/>
              </a:rPr>
              <a:t>のための絶好の機会</a:t>
            </a:r>
            <a:endParaRPr lang="ja-JP" altLang="en-US" dirty="0">
              <a:solidFill>
                <a:schemeClr val="tx2"/>
              </a:solidFill>
              <a:latin typeface="ＭＳ Ｐゴシック" charset="-128"/>
            </a:endParaRPr>
          </a:p>
          <a:p>
            <a:pPr eaLnBrk="1" hangingPunct="1">
              <a:lnSpc>
                <a:spcPct val="90000"/>
              </a:lnSpc>
              <a:buFont typeface="Wingdings" pitchFamily="2" charset="2"/>
              <a:buNone/>
            </a:pPr>
            <a:r>
              <a:rPr lang="ja-JP" altLang="en-US" sz="1500" b="1" dirty="0">
                <a:latin typeface="ＭＳ Ｐゴシック" charset="-128"/>
              </a:rPr>
              <a:t>　　　　→利用者の</a:t>
            </a:r>
            <a:r>
              <a:rPr lang="ja-JP" altLang="en-US" sz="1500" b="1" dirty="0">
                <a:solidFill>
                  <a:srgbClr val="FF0000"/>
                </a:solidFill>
                <a:latin typeface="ＭＳ Ｐゴシック" charset="-128"/>
              </a:rPr>
              <a:t>真の思い、願い</a:t>
            </a:r>
            <a:r>
              <a:rPr lang="ja-JP" altLang="en-US" sz="1500" b="1" dirty="0">
                <a:latin typeface="ＭＳ Ｐゴシック" charset="-128"/>
              </a:rPr>
              <a:t>が表出できる手法</a:t>
            </a:r>
            <a:endParaRPr lang="en-US" altLang="ja-JP" sz="1500" b="1" dirty="0">
              <a:latin typeface="ＭＳ Ｐゴシック" charset="-128"/>
            </a:endParaRPr>
          </a:p>
          <a:p>
            <a:pPr eaLnBrk="1" hangingPunct="1">
              <a:lnSpc>
                <a:spcPct val="90000"/>
              </a:lnSpc>
              <a:buNone/>
            </a:pPr>
            <a:r>
              <a:rPr lang="ja-JP" altLang="en-US" dirty="0">
                <a:latin typeface="ＭＳ Ｐゴシック" charset="-128"/>
              </a:rPr>
              <a:t>　　・「第三者評価」は</a:t>
            </a:r>
            <a:r>
              <a:rPr lang="ja-JP" altLang="en-US" b="1" dirty="0">
                <a:solidFill>
                  <a:schemeClr val="accent5">
                    <a:lumMod val="75000"/>
                  </a:schemeClr>
                </a:solidFill>
                <a:latin typeface="ＭＳ Ｐゴシック" charset="-128"/>
              </a:rPr>
              <a:t>「気づきを促す」</a:t>
            </a:r>
            <a:r>
              <a:rPr lang="ja-JP" altLang="en-US" dirty="0">
                <a:latin typeface="ＭＳ Ｐゴシック" charset="-128"/>
              </a:rPr>
              <a:t>絶好の機会</a:t>
            </a:r>
            <a:endParaRPr lang="ja-JP" altLang="en-US" dirty="0">
              <a:solidFill>
                <a:schemeClr val="tx2"/>
              </a:solidFill>
              <a:latin typeface="ＭＳ Ｐゴシック" charset="-128"/>
            </a:endParaRPr>
          </a:p>
          <a:p>
            <a:pPr eaLnBrk="1" hangingPunct="1">
              <a:lnSpc>
                <a:spcPct val="90000"/>
              </a:lnSpc>
              <a:buNone/>
            </a:pPr>
            <a:r>
              <a:rPr lang="ja-JP" altLang="en-US" sz="1500" b="1" dirty="0">
                <a:latin typeface="ＭＳ Ｐゴシック" charset="-128"/>
              </a:rPr>
              <a:t>　　　　→サービスの</a:t>
            </a:r>
            <a:r>
              <a:rPr lang="ja-JP" altLang="en-US" sz="1500" b="1" dirty="0">
                <a:solidFill>
                  <a:srgbClr val="FF0000"/>
                </a:solidFill>
                <a:latin typeface="ＭＳ Ｐゴシック" charset="-128"/>
              </a:rPr>
              <a:t>質の向上</a:t>
            </a:r>
            <a:r>
              <a:rPr lang="ja-JP" altLang="en-US" sz="1500" b="1" dirty="0">
                <a:latin typeface="ＭＳ Ｐゴシック" charset="-128"/>
              </a:rPr>
              <a:t>に不可欠な手法</a:t>
            </a:r>
            <a:endParaRPr lang="en-US" altLang="ja-JP" sz="1500" b="1" dirty="0">
              <a:latin typeface="ＭＳ Ｐゴシック" charset="-128"/>
            </a:endParaRPr>
          </a:p>
          <a:p>
            <a:pPr eaLnBrk="1" hangingPunct="1">
              <a:lnSpc>
                <a:spcPct val="90000"/>
              </a:lnSpc>
              <a:buFont typeface="Wingdings" pitchFamily="2" charset="2"/>
              <a:buNone/>
            </a:pPr>
            <a:endParaRPr lang="en-US" altLang="ja-JP" sz="1500" dirty="0">
              <a:latin typeface="ＭＳ Ｐゴシック" charset="-128"/>
            </a:endParaRPr>
          </a:p>
          <a:p>
            <a:pPr eaLnBrk="1" hangingPunct="1">
              <a:lnSpc>
                <a:spcPct val="90000"/>
              </a:lnSpc>
              <a:buFont typeface="Wingdings" pitchFamily="2" charset="2"/>
              <a:buNone/>
            </a:pPr>
            <a:endParaRPr lang="ja-JP" altLang="en-US" sz="1500" dirty="0">
              <a:solidFill>
                <a:schemeClr val="folHlink"/>
              </a:solidFill>
              <a:latin typeface="ＭＳ Ｐゴシック" charset="-128"/>
            </a:endParaRPr>
          </a:p>
        </p:txBody>
      </p:sp>
      <p:sp>
        <p:nvSpPr>
          <p:cNvPr id="394244" name="AutoShape 4"/>
          <p:cNvSpPr>
            <a:spLocks noChangeArrowheads="1"/>
          </p:cNvSpPr>
          <p:nvPr/>
        </p:nvSpPr>
        <p:spPr bwMode="auto">
          <a:xfrm>
            <a:off x="1858845" y="5221670"/>
            <a:ext cx="5429250" cy="628650"/>
          </a:xfrm>
          <a:prstGeom prst="roundRect">
            <a:avLst>
              <a:gd name="adj" fmla="val 16667"/>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課題の</a:t>
            </a:r>
            <a:r>
              <a:rPr kumimoji="0" lang="ja-JP" altLang="en-US" sz="2100" b="0" i="0" u="none" strike="noStrike" kern="1200" cap="none" spc="0" normalizeH="0" baseline="0" noProof="0" dirty="0">
                <a:ln>
                  <a:noFill/>
                </a:ln>
                <a:solidFill>
                  <a:srgbClr val="C00000"/>
                </a:solidFill>
                <a:effectLst/>
                <a:uLnTx/>
                <a:uFillTx/>
                <a:latin typeface="HGP創英角ﾎﾟｯﾌﾟ体" pitchFamily="50" charset="-128"/>
                <a:ea typeface="HGP創英角ﾎﾟｯﾌﾟ体" pitchFamily="50" charset="-128"/>
                <a:cs typeface="+mn-cs"/>
              </a:rPr>
              <a:t>発見</a:t>
            </a:r>
            <a:r>
              <a:rPr kumimoji="0" lang="ja-JP" altLang="en-US" sz="21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a:t>
            </a:r>
            <a:r>
              <a:rPr kumimoji="0" lang="ja-JP" altLang="en-US" sz="2100" b="0" i="0" u="none" strike="noStrike" kern="1200" cap="none" spc="0" normalizeH="0" baseline="0" noProof="0" dirty="0">
                <a:ln>
                  <a:noFill/>
                </a:ln>
                <a:solidFill>
                  <a:srgbClr val="C00000"/>
                </a:solidFill>
                <a:effectLst/>
                <a:uLnTx/>
                <a:uFillTx/>
                <a:latin typeface="HGP創英角ﾎﾟｯﾌﾟ体" pitchFamily="50" charset="-128"/>
                <a:ea typeface="HGP創英角ﾎﾟｯﾌﾟ体" pitchFamily="50" charset="-128"/>
                <a:cs typeface="+mn-cs"/>
              </a:rPr>
              <a:t>共有</a:t>
            </a:r>
            <a:r>
              <a:rPr kumimoji="0" lang="ja-JP" altLang="en-US" sz="21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、課題解決への</a:t>
            </a:r>
            <a:r>
              <a:rPr kumimoji="0" lang="ja-JP" altLang="en-US" sz="2100" b="0" i="0" u="none" strike="noStrike" kern="1200" cap="none" spc="0" normalizeH="0" baseline="0" noProof="0" dirty="0">
                <a:ln>
                  <a:noFill/>
                </a:ln>
                <a:solidFill>
                  <a:srgbClr val="C00000"/>
                </a:solidFill>
                <a:effectLst/>
                <a:uLnTx/>
                <a:uFillTx/>
                <a:latin typeface="HGP創英角ﾎﾟｯﾌﾟ体" pitchFamily="50" charset="-128"/>
                <a:ea typeface="HGP創英角ﾎﾟｯﾌﾟ体" pitchFamily="50" charset="-128"/>
                <a:cs typeface="+mn-cs"/>
              </a:rPr>
              <a:t>連携</a:t>
            </a:r>
            <a:r>
              <a:rPr kumimoji="0" lang="ja-JP" altLang="en-US" sz="21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a:t>
            </a:r>
            <a:r>
              <a:rPr kumimoji="0" lang="ja-JP" altLang="en-US" sz="2100" b="0" i="0" u="none" strike="noStrike" kern="1200" cap="none" spc="0" normalizeH="0" baseline="0" noProof="0" dirty="0">
                <a:ln>
                  <a:noFill/>
                </a:ln>
                <a:solidFill>
                  <a:srgbClr val="C00000"/>
                </a:solidFill>
                <a:effectLst/>
                <a:uLnTx/>
                <a:uFillTx/>
                <a:latin typeface="HGP創英角ﾎﾟｯﾌﾟ体" pitchFamily="50" charset="-128"/>
                <a:ea typeface="HGP創英角ﾎﾟｯﾌﾟ体" pitchFamily="50" charset="-128"/>
                <a:cs typeface="+mn-cs"/>
              </a:rPr>
              <a:t>協働</a:t>
            </a:r>
            <a:r>
              <a:rPr kumimoji="0" lang="ja-JP" altLang="en-US" sz="21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a:t>
            </a:r>
          </a:p>
        </p:txBody>
      </p:sp>
      <p:sp>
        <p:nvSpPr>
          <p:cNvPr id="394245" name="Rectangle 5"/>
          <p:cNvSpPr>
            <a:spLocks noChangeArrowheads="1"/>
          </p:cNvSpPr>
          <p:nvPr/>
        </p:nvSpPr>
        <p:spPr bwMode="auto">
          <a:xfrm>
            <a:off x="2114550" y="4131078"/>
            <a:ext cx="5429250" cy="726672"/>
          </a:xfrm>
          <a:prstGeom prst="rect">
            <a:avLst/>
          </a:prstGeom>
          <a:no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0"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評価は</a:t>
            </a:r>
            <a:r>
              <a:rPr kumimoji="0" lang="ja-JP" altLang="en-US" sz="2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ランク付け</a:t>
            </a:r>
            <a:r>
              <a:rPr kumimoji="0"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2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勤務点数</a:t>
            </a:r>
            <a:r>
              <a:rPr kumimoji="0"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？日常多忙で・・・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563C1"/>
                </a:solidFill>
                <a:effectLst/>
                <a:uLnTx/>
                <a:uFillTx/>
                <a:latin typeface="Calibri"/>
                <a:ea typeface="ＭＳ Ｐゴシック" panose="020B0600070205080204" pitchFamily="50" charset="-128"/>
                <a:cs typeface="+mn-cs"/>
              </a:rPr>
              <a:t>　</a:t>
            </a:r>
            <a:r>
              <a:rPr kumimoji="0"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管理者は</a:t>
            </a:r>
            <a:r>
              <a:rPr kumimoji="0" lang="ja-JP" altLang="en-US" sz="2100" b="0" i="0" u="none" strike="noStrike" kern="1200" cap="none" spc="0" normalizeH="0" baseline="0" noProof="0" dirty="0">
                <a:ln>
                  <a:noFill/>
                </a:ln>
                <a:solidFill>
                  <a:srgbClr val="0563C1"/>
                </a:solidFill>
                <a:effectLst/>
                <a:uLnTx/>
                <a:uFillTx/>
                <a:latin typeface="Calibri"/>
                <a:ea typeface="ＭＳ Ｐゴシック" panose="020B0600070205080204" pitchFamily="50" charset="-128"/>
                <a:cs typeface="+mn-cs"/>
              </a:rPr>
              <a:t>職員の誤解</a:t>
            </a:r>
            <a:r>
              <a:rPr kumimoji="0" lang="ja-JP" altLang="en-US" sz="2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を解きほぐすことから</a:t>
            </a:r>
          </a:p>
        </p:txBody>
      </p:sp>
      <p:sp>
        <p:nvSpPr>
          <p:cNvPr id="394246" name="AutoShape 6"/>
          <p:cNvSpPr>
            <a:spLocks noChangeArrowheads="1"/>
          </p:cNvSpPr>
          <p:nvPr/>
        </p:nvSpPr>
        <p:spPr bwMode="auto">
          <a:xfrm>
            <a:off x="1601670" y="4185084"/>
            <a:ext cx="514350" cy="3429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hlink"/>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 name="スライド番号プレースホルダー 2"/>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34</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02884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4246"/>
                                        </p:tgtEl>
                                        <p:attrNameLst>
                                          <p:attrName>style.visibility</p:attrName>
                                        </p:attrNameLst>
                                      </p:cBhvr>
                                      <p:to>
                                        <p:strVal val="visible"/>
                                      </p:to>
                                    </p:set>
                                    <p:anim calcmode="lin" valueType="num">
                                      <p:cBhvr additive="base">
                                        <p:cTn id="7" dur="500" fill="hold"/>
                                        <p:tgtEl>
                                          <p:spTgt spid="394246"/>
                                        </p:tgtEl>
                                        <p:attrNameLst>
                                          <p:attrName>ppt_x</p:attrName>
                                        </p:attrNameLst>
                                      </p:cBhvr>
                                      <p:tavLst>
                                        <p:tav tm="0">
                                          <p:val>
                                            <p:strVal val="0-#ppt_w/2"/>
                                          </p:val>
                                        </p:tav>
                                        <p:tav tm="100000">
                                          <p:val>
                                            <p:strVal val="#ppt_x"/>
                                          </p:val>
                                        </p:tav>
                                      </p:tavLst>
                                    </p:anim>
                                    <p:anim calcmode="lin" valueType="num">
                                      <p:cBhvr additive="base">
                                        <p:cTn id="8" dur="500" fill="hold"/>
                                        <p:tgtEl>
                                          <p:spTgt spid="3942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8" fill="hold" grpId="0" nodeType="clickEffect">
                                  <p:stCondLst>
                                    <p:cond delay="0"/>
                                  </p:stCondLst>
                                  <p:childTnLst>
                                    <p:set>
                                      <p:cBhvr>
                                        <p:cTn id="12" dur="1" fill="hold">
                                          <p:stCondLst>
                                            <p:cond delay="0"/>
                                          </p:stCondLst>
                                        </p:cTn>
                                        <p:tgtEl>
                                          <p:spTgt spid="394245">
                                            <p:txEl>
                                              <p:pRg st="0" end="0"/>
                                            </p:txEl>
                                          </p:spTgt>
                                        </p:tgtEl>
                                        <p:attrNameLst>
                                          <p:attrName>style.visibility</p:attrName>
                                        </p:attrNameLst>
                                      </p:cBhvr>
                                      <p:to>
                                        <p:strVal val="visible"/>
                                      </p:to>
                                    </p:set>
                                    <p:anim calcmode="lin" valueType="num">
                                      <p:cBhvr>
                                        <p:cTn id="13" dur="500" fill="hold"/>
                                        <p:tgtEl>
                                          <p:spTgt spid="394245">
                                            <p:txEl>
                                              <p:pRg st="0" end="0"/>
                                            </p:txEl>
                                          </p:spTgt>
                                        </p:tgtEl>
                                        <p:attrNameLst>
                                          <p:attrName>ppt_x</p:attrName>
                                        </p:attrNameLst>
                                      </p:cBhvr>
                                      <p:tavLst>
                                        <p:tav tm="0">
                                          <p:val>
                                            <p:strVal val="#ppt_x-#ppt_w/2"/>
                                          </p:val>
                                        </p:tav>
                                        <p:tav tm="100000">
                                          <p:val>
                                            <p:strVal val="#ppt_x"/>
                                          </p:val>
                                        </p:tav>
                                      </p:tavLst>
                                    </p:anim>
                                    <p:anim calcmode="lin" valueType="num">
                                      <p:cBhvr>
                                        <p:cTn id="14" dur="500" fill="hold"/>
                                        <p:tgtEl>
                                          <p:spTgt spid="394245">
                                            <p:txEl>
                                              <p:pRg st="0" end="0"/>
                                            </p:txEl>
                                          </p:spTgt>
                                        </p:tgtEl>
                                        <p:attrNameLst>
                                          <p:attrName>ppt_y</p:attrName>
                                        </p:attrNameLst>
                                      </p:cBhvr>
                                      <p:tavLst>
                                        <p:tav tm="0">
                                          <p:val>
                                            <p:strVal val="#ppt_y"/>
                                          </p:val>
                                        </p:tav>
                                        <p:tav tm="100000">
                                          <p:val>
                                            <p:strVal val="#ppt_y"/>
                                          </p:val>
                                        </p:tav>
                                      </p:tavLst>
                                    </p:anim>
                                    <p:anim calcmode="lin" valueType="num">
                                      <p:cBhvr>
                                        <p:cTn id="15" dur="500" fill="hold"/>
                                        <p:tgtEl>
                                          <p:spTgt spid="394245">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9424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8" fill="hold" grpId="0" nodeType="clickEffect">
                                  <p:stCondLst>
                                    <p:cond delay="0"/>
                                  </p:stCondLst>
                                  <p:childTnLst>
                                    <p:set>
                                      <p:cBhvr>
                                        <p:cTn id="20" dur="1" fill="hold">
                                          <p:stCondLst>
                                            <p:cond delay="0"/>
                                          </p:stCondLst>
                                        </p:cTn>
                                        <p:tgtEl>
                                          <p:spTgt spid="394245">
                                            <p:txEl>
                                              <p:pRg st="1" end="1"/>
                                            </p:txEl>
                                          </p:spTgt>
                                        </p:tgtEl>
                                        <p:attrNameLst>
                                          <p:attrName>style.visibility</p:attrName>
                                        </p:attrNameLst>
                                      </p:cBhvr>
                                      <p:to>
                                        <p:strVal val="visible"/>
                                      </p:to>
                                    </p:set>
                                    <p:anim calcmode="lin" valueType="num">
                                      <p:cBhvr>
                                        <p:cTn id="21" dur="500" fill="hold"/>
                                        <p:tgtEl>
                                          <p:spTgt spid="394245">
                                            <p:txEl>
                                              <p:pRg st="1" end="1"/>
                                            </p:txEl>
                                          </p:spTgt>
                                        </p:tgtEl>
                                        <p:attrNameLst>
                                          <p:attrName>ppt_x</p:attrName>
                                        </p:attrNameLst>
                                      </p:cBhvr>
                                      <p:tavLst>
                                        <p:tav tm="0">
                                          <p:val>
                                            <p:strVal val="#ppt_x-#ppt_w/2"/>
                                          </p:val>
                                        </p:tav>
                                        <p:tav tm="100000">
                                          <p:val>
                                            <p:strVal val="#ppt_x"/>
                                          </p:val>
                                        </p:tav>
                                      </p:tavLst>
                                    </p:anim>
                                    <p:anim calcmode="lin" valueType="num">
                                      <p:cBhvr>
                                        <p:cTn id="22" dur="500" fill="hold"/>
                                        <p:tgtEl>
                                          <p:spTgt spid="394245">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394245">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9424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394244"/>
                                        </p:tgtEl>
                                        <p:attrNameLst>
                                          <p:attrName>style.visibility</p:attrName>
                                        </p:attrNameLst>
                                      </p:cBhvr>
                                      <p:to>
                                        <p:strVal val="visible"/>
                                      </p:to>
                                    </p:set>
                                    <p:anim calcmode="lin" valueType="num">
                                      <p:cBhvr>
                                        <p:cTn id="29" dur="500" fill="hold"/>
                                        <p:tgtEl>
                                          <p:spTgt spid="394244"/>
                                        </p:tgtEl>
                                        <p:attrNameLst>
                                          <p:attrName>ppt_w</p:attrName>
                                        </p:attrNameLst>
                                      </p:cBhvr>
                                      <p:tavLst>
                                        <p:tav tm="0">
                                          <p:val>
                                            <p:fltVal val="0"/>
                                          </p:val>
                                        </p:tav>
                                        <p:tav tm="100000">
                                          <p:val>
                                            <p:strVal val="#ppt_w"/>
                                          </p:val>
                                        </p:tav>
                                      </p:tavLst>
                                    </p:anim>
                                    <p:anim calcmode="lin" valueType="num">
                                      <p:cBhvr>
                                        <p:cTn id="30" dur="500" fill="hold"/>
                                        <p:tgtEl>
                                          <p:spTgt spid="39424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4" grpId="0" animBg="1" autoUpdateAnimBg="0"/>
      <p:bldP spid="394245" grpId="0" build="p" autoUpdateAnimBg="0"/>
      <p:bldP spid="39424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4322" y="1439273"/>
            <a:ext cx="8255358" cy="2061750"/>
          </a:xfrm>
        </p:spPr>
        <p:txBody>
          <a:bodyPr>
            <a:normAutofit/>
          </a:bodyPr>
          <a:lstStyle/>
          <a:p>
            <a:pPr marL="0" indent="0">
              <a:buNone/>
            </a:pPr>
            <a:r>
              <a:rPr lang="ja-JP" altLang="en-US" sz="1600" dirty="0"/>
              <a:t>　</a:t>
            </a:r>
            <a:r>
              <a:rPr lang="ja-JP" altLang="en-US" sz="2000" dirty="0"/>
              <a:t>①第１条「目的」利用者の保護・良質かつ適切なサービス提供</a:t>
            </a:r>
            <a:endParaRPr lang="en-US" altLang="ja-JP" sz="2000" dirty="0"/>
          </a:p>
          <a:p>
            <a:pPr marL="0" indent="0">
              <a:buNone/>
            </a:pPr>
            <a:r>
              <a:rPr kumimoji="1" lang="ja-JP" altLang="en-US" sz="2000" dirty="0"/>
              <a:t>　②第３条「基本理念」個人の尊厳の保持・良質かつ適切なサービス提供</a:t>
            </a:r>
            <a:endParaRPr kumimoji="1" lang="en-US" altLang="ja-JP" sz="2000" dirty="0"/>
          </a:p>
          <a:p>
            <a:pPr marL="0" indent="0">
              <a:buNone/>
            </a:pPr>
            <a:r>
              <a:rPr lang="ja-JP" altLang="en-US" sz="2000" dirty="0"/>
              <a:t>　③第５条「サービス提供の原則」利用者の意向の尊重・関連するサービス</a:t>
            </a:r>
            <a:endParaRPr lang="en-US" altLang="ja-JP" sz="2000" dirty="0"/>
          </a:p>
          <a:p>
            <a:pPr marL="0" indent="0">
              <a:buNone/>
            </a:pPr>
            <a:r>
              <a:rPr lang="ja-JP" altLang="en-US" sz="2000" dirty="0"/>
              <a:t>　　との有機的な連携</a:t>
            </a:r>
            <a:endParaRPr kumimoji="1" lang="en-US" altLang="ja-JP" sz="2000" dirty="0"/>
          </a:p>
          <a:p>
            <a:pPr marL="0" indent="0">
              <a:buNone/>
            </a:pPr>
            <a:endParaRPr kumimoji="1" lang="en-US" altLang="ja-JP" sz="2400" dirty="0"/>
          </a:p>
          <a:p>
            <a:endParaRPr kumimoji="1" lang="ja-JP" altLang="en-US" sz="2400" dirty="0"/>
          </a:p>
        </p:txBody>
      </p:sp>
      <p:sp>
        <p:nvSpPr>
          <p:cNvPr id="4" name="正方形/長方形 3"/>
          <p:cNvSpPr/>
          <p:nvPr/>
        </p:nvSpPr>
        <p:spPr>
          <a:xfrm>
            <a:off x="444322" y="3417571"/>
            <a:ext cx="8255358" cy="26784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0"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考え方</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○国民として社会人としての法令やルールを守る</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○福祉サービスを提供する者として関係法令や施行規則等を守る</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◎障害児者の尊厳や人権、権利を守り、総合的な支援を実施する</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○法人組織の理念や規則を遵守する</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○ひととしての倫理、道徳、社会的責務に応える事が求められる</a:t>
            </a:r>
            <a:endParaRPr kumimoji="0"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タイトル 1"/>
          <p:cNvSpPr txBox="1">
            <a:spLocks/>
          </p:cNvSpPr>
          <p:nvPr/>
        </p:nvSpPr>
        <p:spPr>
          <a:xfrm>
            <a:off x="672922" y="303477"/>
            <a:ext cx="7693838" cy="8754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社会福祉法がコンプライアンスの基本</a:t>
            </a:r>
          </a:p>
        </p:txBody>
      </p:sp>
      <p:sp>
        <p:nvSpPr>
          <p:cNvPr id="8" name="スライド番号プレースホルダー 7"/>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35</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15101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22361"/>
            <a:ext cx="7886700" cy="1017625"/>
          </a:xfrm>
        </p:spPr>
        <p:txBody>
          <a:bodyPr>
            <a:normAutofit/>
          </a:bodyPr>
          <a:lstStyle/>
          <a:p>
            <a:r>
              <a:rPr kumimoji="1" lang="ja-JP" altLang="en-US" sz="3200" dirty="0"/>
              <a:t>人員及び運営に関する基準（例）</a:t>
            </a:r>
          </a:p>
        </p:txBody>
      </p:sp>
      <p:sp>
        <p:nvSpPr>
          <p:cNvPr id="3" name="コンテンツ プレースホルダー 2"/>
          <p:cNvSpPr>
            <a:spLocks noGrp="1"/>
          </p:cNvSpPr>
          <p:nvPr>
            <p:ph idx="1"/>
          </p:nvPr>
        </p:nvSpPr>
        <p:spPr>
          <a:xfrm>
            <a:off x="628650" y="1345645"/>
            <a:ext cx="7886700" cy="4351338"/>
          </a:xfrm>
        </p:spPr>
        <p:txBody>
          <a:bodyPr>
            <a:normAutofit/>
          </a:bodyPr>
          <a:lstStyle/>
          <a:p>
            <a:pPr>
              <a:buFont typeface="Wingdings" panose="05000000000000000000" pitchFamily="2" charset="2"/>
              <a:buChar char="Ø"/>
            </a:pPr>
            <a:r>
              <a:rPr kumimoji="1" lang="ja-JP" altLang="en-US" dirty="0"/>
              <a:t>秘密保持</a:t>
            </a:r>
            <a:endParaRPr kumimoji="1" lang="en-US" altLang="ja-JP" dirty="0"/>
          </a:p>
          <a:p>
            <a:pPr>
              <a:buFont typeface="Wingdings" panose="05000000000000000000" pitchFamily="2" charset="2"/>
              <a:buChar char="Ø"/>
            </a:pPr>
            <a:endParaRPr kumimoji="1" lang="en-US" altLang="ja-JP" sz="1100" dirty="0"/>
          </a:p>
          <a:p>
            <a:pPr>
              <a:buFont typeface="Wingdings" panose="05000000000000000000" pitchFamily="2" charset="2"/>
              <a:buChar char="Ø"/>
            </a:pPr>
            <a:r>
              <a:rPr kumimoji="1" lang="ja-JP" altLang="en-US" dirty="0"/>
              <a:t>利益収受等の禁止（利益供与の禁止）</a:t>
            </a:r>
            <a:endParaRPr kumimoji="1" lang="en-US" altLang="ja-JP" dirty="0"/>
          </a:p>
          <a:p>
            <a:pPr>
              <a:buFont typeface="Wingdings" panose="05000000000000000000" pitchFamily="2" charset="2"/>
              <a:buChar char="Ø"/>
            </a:pPr>
            <a:endParaRPr kumimoji="1" lang="en-US" altLang="ja-JP" sz="1000" dirty="0"/>
          </a:p>
          <a:p>
            <a:pPr>
              <a:buFont typeface="Wingdings" panose="05000000000000000000" pitchFamily="2" charset="2"/>
              <a:buChar char="Ø"/>
            </a:pPr>
            <a:r>
              <a:rPr kumimoji="1" lang="ja-JP" altLang="en-US" dirty="0"/>
              <a:t>虚偽・誇大広告の禁止</a:t>
            </a:r>
            <a:endParaRPr kumimoji="1" lang="en-US" altLang="ja-JP" dirty="0"/>
          </a:p>
          <a:p>
            <a:pPr>
              <a:buFont typeface="Wingdings" panose="05000000000000000000" pitchFamily="2" charset="2"/>
              <a:buChar char="Ø"/>
            </a:pPr>
            <a:endParaRPr kumimoji="1" lang="en-US" altLang="ja-JP" sz="1000" dirty="0"/>
          </a:p>
          <a:p>
            <a:pPr>
              <a:buFont typeface="Wingdings" panose="05000000000000000000" pitchFamily="2" charset="2"/>
              <a:buChar char="Ø"/>
            </a:pPr>
            <a:r>
              <a:rPr kumimoji="1" lang="ja-JP" altLang="en-US" dirty="0"/>
              <a:t>苦情解決</a:t>
            </a:r>
            <a:endParaRPr kumimoji="1" lang="en-US" altLang="ja-JP" dirty="0"/>
          </a:p>
          <a:p>
            <a:pPr>
              <a:buFont typeface="Wingdings" panose="05000000000000000000" pitchFamily="2" charset="2"/>
              <a:buChar char="Ø"/>
            </a:pPr>
            <a:endParaRPr kumimoji="1" lang="en-US" altLang="ja-JP" sz="1000" dirty="0"/>
          </a:p>
          <a:p>
            <a:pPr>
              <a:buFont typeface="Wingdings" panose="05000000000000000000" pitchFamily="2" charset="2"/>
              <a:buChar char="Ø"/>
            </a:pPr>
            <a:r>
              <a:rPr kumimoji="1" lang="ja-JP" altLang="en-US" dirty="0"/>
              <a:t>事故発生時の対応</a:t>
            </a:r>
            <a:endParaRPr kumimoji="1" lang="en-US" altLang="ja-JP" dirty="0"/>
          </a:p>
          <a:p>
            <a:pPr>
              <a:buFont typeface="Wingdings" panose="05000000000000000000" pitchFamily="2" charset="2"/>
              <a:buChar char="Ø"/>
            </a:pPr>
            <a:endParaRPr lang="en-US" altLang="ja-JP" sz="1000" dirty="0"/>
          </a:p>
          <a:p>
            <a:pPr>
              <a:buFont typeface="Wingdings" panose="05000000000000000000" pitchFamily="2" charset="2"/>
              <a:buChar char="Ø"/>
            </a:pPr>
            <a:endParaRPr lang="en-US" altLang="ja-JP" dirty="0"/>
          </a:p>
          <a:p>
            <a:pPr>
              <a:buFont typeface="Wingdings" panose="05000000000000000000" pitchFamily="2" charset="2"/>
              <a:buChar char="Ø"/>
            </a:pPr>
            <a:endParaRPr kumimoji="1" lang="en-US" altLang="ja-JP" dirty="0"/>
          </a:p>
          <a:p>
            <a:pPr>
              <a:buFont typeface="Wingdings" panose="05000000000000000000" pitchFamily="2" charset="2"/>
              <a:buChar char="Ø"/>
            </a:pPr>
            <a:endParaRPr kumimoji="1" lang="en-US" altLang="ja-JP" dirty="0"/>
          </a:p>
          <a:p>
            <a:endParaRPr kumimoji="1" lang="en-US" altLang="ja-JP" dirty="0"/>
          </a:p>
          <a:p>
            <a:endParaRPr kumimoji="1" lang="en-US" altLang="ja-JP" dirty="0"/>
          </a:p>
          <a:p>
            <a:endParaRPr kumimoji="1" lang="en-US" altLang="ja-JP" dirty="0"/>
          </a:p>
          <a:p>
            <a:endParaRPr lang="en-US" altLang="ja-JP" dirty="0"/>
          </a:p>
          <a:p>
            <a:endParaRPr kumimoji="1" lang="ja-JP" altLang="en-US" dirty="0"/>
          </a:p>
        </p:txBody>
      </p:sp>
      <p:sp>
        <p:nvSpPr>
          <p:cNvPr id="4" name="正方形/長方形 3"/>
          <p:cNvSpPr/>
          <p:nvPr/>
        </p:nvSpPr>
        <p:spPr>
          <a:xfrm>
            <a:off x="1257300" y="886070"/>
            <a:ext cx="7886700" cy="2539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障害者の日常生活及び社会生活を総合的に支援するための法律に基づく指定計画相談支援の事業の人員及び運営に関する基準等</a:t>
            </a:r>
            <a:endPar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a:xfrm>
            <a:off x="6731763" y="3877271"/>
            <a:ext cx="1626425" cy="63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5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巻末の参考資料を参照（参考１）</a:t>
            </a:r>
          </a:p>
        </p:txBody>
      </p:sp>
      <p:sp>
        <p:nvSpPr>
          <p:cNvPr id="9" name="矢印: 五方向 4"/>
          <p:cNvSpPr/>
          <p:nvPr/>
        </p:nvSpPr>
        <p:spPr>
          <a:xfrm>
            <a:off x="840922" y="5293452"/>
            <a:ext cx="7674428" cy="807062"/>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90000"/>
              </a:lnSpc>
              <a:spcBef>
                <a:spcPts val="75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★自身や事業所職員の相談支援専門員等の要件や現任等研修時期は大丈夫ですか？　管理されていますか？</a:t>
            </a:r>
            <a:endParaRPr kumimoji="0"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90000"/>
              </a:lnSpc>
              <a:spcBef>
                <a:spcPts val="750"/>
              </a:spcBef>
              <a:spcAft>
                <a:spcPts val="0"/>
              </a:spcAft>
              <a:buClrTx/>
              <a:buSzTx/>
              <a:buFontTx/>
              <a:buNone/>
              <a:tabLst/>
              <a:defRPr/>
            </a:pPr>
            <a:r>
              <a:rPr kumimoji="0" lang="ja-JP" altLang="en-US" sz="1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★事業者ハンドブック、分かりやすい障害福祉サービスの実務等</a:t>
            </a:r>
            <a:endParaRPr kumimoji="0" lang="en-US" altLang="ja-JP" sz="15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0" name="スライド番号プレースホルダー 9"/>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36</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36641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48904"/>
            <a:ext cx="7886700" cy="1325563"/>
          </a:xfrm>
        </p:spPr>
        <p:txBody>
          <a:bodyPr>
            <a:noAutofit/>
          </a:bodyPr>
          <a:lstStyle/>
          <a:p>
            <a:pPr algn="ctr"/>
            <a:r>
              <a:rPr lang="ja-JP" altLang="en-US" sz="3600" dirty="0"/>
              <a:t>一つの</a:t>
            </a:r>
            <a:r>
              <a:rPr kumimoji="1" lang="ja-JP" altLang="en-US" sz="3600" dirty="0"/>
              <a:t>相談支援事業所としてできること</a:t>
            </a:r>
            <a:br>
              <a:rPr kumimoji="1" lang="en-US" altLang="ja-JP" sz="3600" dirty="0"/>
            </a:br>
            <a:r>
              <a:rPr kumimoji="1" lang="ja-JP" altLang="en-US" sz="3600" dirty="0"/>
              <a:t>　</a:t>
            </a:r>
            <a:r>
              <a:rPr lang="ja-JP" altLang="en-US" sz="2400" dirty="0"/>
              <a:t>主任相談支援専門員として意識しておきたいこと</a:t>
            </a:r>
            <a:endParaRPr kumimoji="1" lang="ja-JP" altLang="en-US" sz="3600" dirty="0"/>
          </a:p>
        </p:txBody>
      </p:sp>
      <p:sp>
        <p:nvSpPr>
          <p:cNvPr id="3" name="コンテンツ プレースホルダ 2"/>
          <p:cNvSpPr>
            <a:spLocks noGrp="1"/>
          </p:cNvSpPr>
          <p:nvPr>
            <p:ph idx="1"/>
          </p:nvPr>
        </p:nvSpPr>
        <p:spPr>
          <a:xfrm>
            <a:off x="708660" y="1828801"/>
            <a:ext cx="7886700" cy="4149090"/>
          </a:xfrm>
        </p:spPr>
        <p:style>
          <a:lnRef idx="2">
            <a:schemeClr val="accent6"/>
          </a:lnRef>
          <a:fillRef idx="1">
            <a:schemeClr val="lt1"/>
          </a:fillRef>
          <a:effectRef idx="0">
            <a:schemeClr val="accent6"/>
          </a:effectRef>
          <a:fontRef idx="minor">
            <a:schemeClr val="dk1"/>
          </a:fontRef>
        </p:style>
        <p:txBody>
          <a:bodyPr>
            <a:noAutofit/>
          </a:bodyPr>
          <a:lstStyle/>
          <a:p>
            <a:r>
              <a:rPr kumimoji="1" lang="ja-JP" altLang="en-US" sz="2400" dirty="0"/>
              <a:t>服務規定に加えるべきことなのか、事業計画に入れていくべきことなのか</a:t>
            </a:r>
            <a:endParaRPr kumimoji="1" lang="en-US" altLang="ja-JP" sz="2400" dirty="0"/>
          </a:p>
          <a:p>
            <a:r>
              <a:rPr lang="ja-JP" altLang="en-US" sz="2400" dirty="0"/>
              <a:t>事業組織全体の服務規程に順守することが従事することになるが、相談支援事業所としての業務の特殊性は組織のリーダーに理解してもらうことが必要</a:t>
            </a:r>
            <a:endParaRPr lang="en-US" altLang="ja-JP" sz="2400" dirty="0"/>
          </a:p>
          <a:p>
            <a:r>
              <a:rPr kumimoji="1" lang="ja-JP" altLang="en-US" sz="2400" dirty="0"/>
              <a:t>地域に出向き、地域で仕事をしているだけに、地域のルール、地域の文化を理解し、地域に合わせていくことも必要</a:t>
            </a:r>
            <a:endParaRPr kumimoji="1" lang="en-US" altLang="ja-JP" sz="2400" dirty="0"/>
          </a:p>
          <a:p>
            <a:r>
              <a:rPr lang="ja-JP" altLang="en-US" sz="2400" dirty="0"/>
              <a:t>個人情報を持って移動している（外で面談をし、メモを取っている以上、データは持ち歩いていなくても、個人情報は動かしている！）ことへの事業所としての最善策。</a:t>
            </a:r>
            <a:endParaRPr kumimoji="1" lang="en-US" altLang="ja-JP" sz="2400" dirty="0"/>
          </a:p>
          <a:p>
            <a:endParaRPr kumimoji="1" lang="ja-JP" altLang="en-US" dirty="0"/>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37</a:t>
            </a:fld>
            <a:endParaRPr kumimoji="1" lang="ja-JP" altLang="en-US">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0996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8170" y="120168"/>
            <a:ext cx="7886700" cy="534256"/>
          </a:xfrm>
        </p:spPr>
        <p:style>
          <a:lnRef idx="1">
            <a:schemeClr val="accent2"/>
          </a:lnRef>
          <a:fillRef idx="2">
            <a:schemeClr val="accent2"/>
          </a:fillRef>
          <a:effectRef idx="1">
            <a:schemeClr val="accent2"/>
          </a:effectRef>
          <a:fontRef idx="minor">
            <a:schemeClr val="dk1"/>
          </a:fontRef>
        </p:style>
        <p:txBody>
          <a:bodyPr>
            <a:noAutofit/>
          </a:bodyPr>
          <a:lstStyle/>
          <a:p>
            <a:pPr algn="ctr">
              <a:lnSpc>
                <a:spcPct val="100000"/>
              </a:lnSpc>
            </a:pPr>
            <a:r>
              <a:rPr lang="ja-JP" altLang="en-US" sz="3600" dirty="0"/>
              <a:t>コンプライアンス違反の防止策</a:t>
            </a:r>
            <a:endParaRPr kumimoji="1" lang="ja-JP" altLang="en-US" sz="3600" dirty="0"/>
          </a:p>
        </p:txBody>
      </p:sp>
      <p:sp>
        <p:nvSpPr>
          <p:cNvPr id="3" name="コンテンツ プレースホルダ 2"/>
          <p:cNvSpPr>
            <a:spLocks noGrp="1"/>
          </p:cNvSpPr>
          <p:nvPr>
            <p:ph idx="1"/>
          </p:nvPr>
        </p:nvSpPr>
        <p:spPr>
          <a:xfrm>
            <a:off x="457200" y="788894"/>
            <a:ext cx="8321040" cy="5764306"/>
          </a:xfrm>
        </p:spPr>
        <p:style>
          <a:lnRef idx="2">
            <a:schemeClr val="accent1"/>
          </a:lnRef>
          <a:fillRef idx="1">
            <a:schemeClr val="lt1"/>
          </a:fillRef>
          <a:effectRef idx="0">
            <a:schemeClr val="accent1"/>
          </a:effectRef>
          <a:fontRef idx="minor">
            <a:schemeClr val="dk1"/>
          </a:fontRef>
        </p:style>
        <p:txBody>
          <a:bodyPr>
            <a:noAutofit/>
          </a:bodyPr>
          <a:lstStyle/>
          <a:p>
            <a:pPr>
              <a:buNone/>
            </a:pPr>
            <a:r>
              <a:rPr lang="ja-JP" altLang="en-US" sz="2400" b="1" u="sng" dirty="0"/>
              <a:t>運営者の姿勢</a:t>
            </a:r>
            <a:endParaRPr lang="en-US" altLang="ja-JP" sz="2400" b="1" u="sng" dirty="0"/>
          </a:p>
          <a:p>
            <a:pPr>
              <a:lnSpc>
                <a:spcPct val="88000"/>
              </a:lnSpc>
              <a:spcBef>
                <a:spcPts val="700"/>
              </a:spcBef>
              <a:buNone/>
            </a:pPr>
            <a:r>
              <a:rPr lang="ja-JP" altLang="en-US" sz="2200" dirty="0"/>
              <a:t>　　コンプライアンス違反を自らが許さない！</a:t>
            </a:r>
            <a:endParaRPr lang="en-US" altLang="ja-JP" sz="2200" dirty="0"/>
          </a:p>
          <a:p>
            <a:pPr>
              <a:buNone/>
            </a:pPr>
            <a:r>
              <a:rPr lang="ja-JP" altLang="en-US" sz="2600" b="1" u="sng" dirty="0"/>
              <a:t>チーム体制</a:t>
            </a:r>
            <a:endParaRPr lang="en-US" altLang="ja-JP" sz="2600" b="1" u="sng" dirty="0"/>
          </a:p>
          <a:p>
            <a:pPr>
              <a:lnSpc>
                <a:spcPct val="88000"/>
              </a:lnSpc>
              <a:spcBef>
                <a:spcPts val="700"/>
              </a:spcBef>
              <a:buNone/>
            </a:pPr>
            <a:r>
              <a:rPr lang="ja-JP" altLang="en-US" sz="2200" dirty="0"/>
              <a:t>　　コンプライアンスを保持するための外部の評価を受け、その評価で直ちに改善していく体制がある。</a:t>
            </a:r>
            <a:endParaRPr lang="en-US" altLang="ja-JP" sz="2200" dirty="0"/>
          </a:p>
          <a:p>
            <a:pPr>
              <a:lnSpc>
                <a:spcPct val="88000"/>
              </a:lnSpc>
              <a:spcBef>
                <a:spcPts val="700"/>
              </a:spcBef>
              <a:buNone/>
            </a:pPr>
            <a:r>
              <a:rPr lang="ja-JP" altLang="en-US" sz="2200" dirty="0"/>
              <a:t>　　「働き方」について、職員からの訴えを受け止めていく窓口、時間がある。</a:t>
            </a:r>
            <a:endParaRPr lang="en-US" altLang="ja-JP" sz="2200" dirty="0"/>
          </a:p>
          <a:p>
            <a:pPr>
              <a:lnSpc>
                <a:spcPct val="88000"/>
              </a:lnSpc>
              <a:spcBef>
                <a:spcPts val="700"/>
              </a:spcBef>
              <a:buNone/>
            </a:pPr>
            <a:r>
              <a:rPr lang="ja-JP" altLang="en-US" sz="2200" dirty="0"/>
              <a:t>　　事業所内のルールを話し合う場があり、必要に応じてルールを変更できる。</a:t>
            </a:r>
            <a:endParaRPr lang="en-US" altLang="ja-JP" sz="2200" dirty="0"/>
          </a:p>
          <a:p>
            <a:pPr>
              <a:buNone/>
            </a:pPr>
            <a:r>
              <a:rPr lang="ja-JP" altLang="en-US" sz="2400" b="1" u="sng" dirty="0"/>
              <a:t>ルールの明確化</a:t>
            </a:r>
            <a:endParaRPr lang="en-US" altLang="ja-JP" sz="2400" b="1" u="sng" dirty="0"/>
          </a:p>
          <a:p>
            <a:pPr>
              <a:lnSpc>
                <a:spcPct val="88000"/>
              </a:lnSpc>
              <a:spcBef>
                <a:spcPts val="700"/>
              </a:spcBef>
              <a:buNone/>
            </a:pPr>
            <a:r>
              <a:rPr kumimoji="1" lang="ja-JP" altLang="en-US" sz="2200" dirty="0"/>
              <a:t>　　</a:t>
            </a:r>
            <a:r>
              <a:rPr lang="ja-JP" altLang="en-US" sz="2200" dirty="0"/>
              <a:t>法令については、業務に関連する法令とその資料を集約し、相談支援専門員が確認できるようにしておく。</a:t>
            </a:r>
            <a:endParaRPr lang="en-US" altLang="ja-JP" sz="2200" dirty="0"/>
          </a:p>
          <a:p>
            <a:pPr>
              <a:lnSpc>
                <a:spcPct val="88000"/>
              </a:lnSpc>
              <a:spcBef>
                <a:spcPts val="700"/>
              </a:spcBef>
              <a:buNone/>
            </a:pPr>
            <a:r>
              <a:rPr kumimoji="1" lang="ja-JP" altLang="en-US" sz="2200" dirty="0"/>
              <a:t>　　</a:t>
            </a:r>
            <a:r>
              <a:rPr lang="ja-JP" altLang="en-US" sz="2200" dirty="0"/>
              <a:t>各事業所において、生じ得る違反リスクの洗い出しを行い、これを明文化していつでも確認できるようにしておく。</a:t>
            </a:r>
            <a:endParaRPr lang="en-US" altLang="ja-JP" sz="2200" dirty="0"/>
          </a:p>
          <a:p>
            <a:pPr>
              <a:lnSpc>
                <a:spcPct val="88000"/>
              </a:lnSpc>
              <a:spcBef>
                <a:spcPts val="700"/>
              </a:spcBef>
              <a:buNone/>
            </a:pPr>
            <a:r>
              <a:rPr kumimoji="1" lang="ja-JP" altLang="en-US" sz="2200" dirty="0"/>
              <a:t>　　日常的な業務における事業所だけのローカルルールも、明文化していく。</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38</a:t>
            </a:fld>
            <a:endParaRPr kumimoji="1" lang="ja-JP" altLang="en-US">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dirty="0"/>
              <a:t>令和元年度主任相談支援専門員養成研修</a:t>
            </a:r>
            <a:endParaRPr kumimoji="1" lang="ja-JP" altLang="en-US" dirty="0"/>
          </a:p>
        </p:txBody>
      </p:sp>
    </p:spTree>
    <p:extLst>
      <p:ext uri="{BB962C8B-B14F-4D97-AF65-F5344CB8AC3E}">
        <p14:creationId xmlns:p14="http://schemas.microsoft.com/office/powerpoint/2010/main" val="421729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32609"/>
          </a:xfrm>
        </p:spPr>
        <p:txBody>
          <a:bodyPr>
            <a:normAutofit/>
          </a:bodyPr>
          <a:lstStyle/>
          <a:p>
            <a:endParaRPr kumimoji="1" lang="ja-JP" altLang="en-US" dirty="0">
              <a:latin typeface="+mj-ea"/>
            </a:endParaRPr>
          </a:p>
        </p:txBody>
      </p:sp>
      <p:sp>
        <p:nvSpPr>
          <p:cNvPr id="3" name="コンテンツ プレースホルダー 2"/>
          <p:cNvSpPr>
            <a:spLocks noGrp="1"/>
          </p:cNvSpPr>
          <p:nvPr>
            <p:ph idx="1"/>
          </p:nvPr>
        </p:nvSpPr>
        <p:spPr>
          <a:xfrm>
            <a:off x="429028" y="1496651"/>
            <a:ext cx="8270651" cy="3212509"/>
          </a:xfrm>
        </p:spPr>
        <p:style>
          <a:lnRef idx="2">
            <a:schemeClr val="accent1"/>
          </a:lnRef>
          <a:fillRef idx="1">
            <a:schemeClr val="lt1"/>
          </a:fillRef>
          <a:effectRef idx="0">
            <a:schemeClr val="accent1"/>
          </a:effectRef>
          <a:fontRef idx="minor">
            <a:schemeClr val="dk1"/>
          </a:fontRef>
        </p:style>
        <p:txBody>
          <a:bodyPr>
            <a:normAutofit/>
          </a:bodyPr>
          <a:lstStyle/>
          <a:p>
            <a:r>
              <a:rPr kumimoji="1" lang="ja-JP" altLang="en-US" sz="2400" dirty="0"/>
              <a:t>自らの事業所を適性に運営するだけでなく、地域の他の事業所等についても必要なアドバイスが実施できるだけの理念と知識を持つ必要がある。</a:t>
            </a:r>
            <a:endParaRPr lang="en-US" altLang="ja-JP" sz="2400" dirty="0"/>
          </a:p>
          <a:p>
            <a:r>
              <a:rPr kumimoji="1" lang="ja-JP" altLang="en-US" sz="2400" dirty="0"/>
              <a:t>また、最新の情報や法改正・報酬改定等に注意し、いち早く対応を図ると共に、</a:t>
            </a:r>
            <a:r>
              <a:rPr kumimoji="1" lang="ja-JP" altLang="en-US" sz="2400" u="sng" dirty="0">
                <a:solidFill>
                  <a:srgbClr val="FF0000"/>
                </a:solidFill>
              </a:rPr>
              <a:t>市町村や都道府県と協力</a:t>
            </a:r>
            <a:r>
              <a:rPr kumimoji="1" lang="ja-JP" altLang="en-US" sz="2400" dirty="0"/>
              <a:t>をし、正しい解釈等を確認する。</a:t>
            </a:r>
            <a:endParaRPr lang="en-US" altLang="ja-JP" sz="2400" dirty="0"/>
          </a:p>
          <a:p>
            <a:r>
              <a:rPr lang="ja-JP" altLang="en-US" sz="2400" dirty="0"/>
              <a:t>曖昧な部分については、曖昧なままの返事は避け、正規のルートを基本とし正しい情報を届けられるようにする。</a:t>
            </a:r>
            <a:endParaRPr lang="en-US" altLang="ja-JP" sz="2400" dirty="0"/>
          </a:p>
        </p:txBody>
      </p:sp>
      <p:sp>
        <p:nvSpPr>
          <p:cNvPr id="4" name="タイトル 1"/>
          <p:cNvSpPr txBox="1">
            <a:spLocks/>
          </p:cNvSpPr>
          <p:nvPr/>
        </p:nvSpPr>
        <p:spPr>
          <a:xfrm>
            <a:off x="434382" y="385003"/>
            <a:ext cx="8255358" cy="857387"/>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（２）相談支援事業所等における指導監査</a:t>
            </a:r>
          </a:p>
        </p:txBody>
      </p:sp>
      <p:sp>
        <p:nvSpPr>
          <p:cNvPr id="7" name="下矢印 6"/>
          <p:cNvSpPr/>
          <p:nvPr/>
        </p:nvSpPr>
        <p:spPr>
          <a:xfrm>
            <a:off x="3246120" y="4709160"/>
            <a:ext cx="2331720" cy="548640"/>
          </a:xfrm>
          <a:prstGeom prst="downArrow">
            <a:avLst>
              <a:gd name="adj1" fmla="val 64379"/>
              <a:gd name="adj2" fmla="val 36111"/>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1005840" y="5288280"/>
            <a:ext cx="7077579" cy="830997"/>
          </a:xfrm>
          <a:prstGeom prst="rect">
            <a:avLst/>
          </a:prstGeom>
          <a:ln>
            <a:solidFill>
              <a:schemeClr val="tx2"/>
            </a:solidFill>
          </a:ln>
        </p:spPr>
        <p:style>
          <a:lnRef idx="0">
            <a:schemeClr val="accent1"/>
          </a:lnRef>
          <a:fillRef idx="3">
            <a:schemeClr val="accent1"/>
          </a:fillRef>
          <a:effectRef idx="3">
            <a:schemeClr val="accent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地域の主任相談支援専門員が協同で情報を集め、</a:t>
            </a:r>
            <a:endPar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共有できる場を作っていくことを考えていきたいもの！</a:t>
            </a:r>
          </a:p>
        </p:txBody>
      </p:sp>
      <p:sp>
        <p:nvSpPr>
          <p:cNvPr id="10" name="スライド番号プレースホルダー 9"/>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39</a:t>
            </a:fld>
            <a:endParaRPr kumimoji="1" lang="ja-JP" altLang="en-US">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38206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267" y="0"/>
            <a:ext cx="7886700" cy="869314"/>
          </a:xfrm>
        </p:spPr>
        <p:txBody>
          <a:bodyPr>
            <a:normAutofit/>
          </a:bodyPr>
          <a:lstStyle/>
          <a:p>
            <a:r>
              <a:rPr kumimoji="1" lang="ja-JP" altLang="en-US" sz="2800" dirty="0"/>
              <a:t>講義内容とポイント（１８０分）</a:t>
            </a:r>
          </a:p>
        </p:txBody>
      </p:sp>
      <p:graphicFrame>
        <p:nvGraphicFramePr>
          <p:cNvPr id="6" name="表 5"/>
          <p:cNvGraphicFramePr>
            <a:graphicFrameLocks noGrp="1"/>
          </p:cNvGraphicFramePr>
          <p:nvPr>
            <p:extLst>
              <p:ext uri="{D42A27DB-BD31-4B8C-83A1-F6EECF244321}">
                <p14:modId xmlns:p14="http://schemas.microsoft.com/office/powerpoint/2010/main" val="2734203297"/>
              </p:ext>
            </p:extLst>
          </p:nvPr>
        </p:nvGraphicFramePr>
        <p:xfrm>
          <a:off x="331470" y="711201"/>
          <a:ext cx="8505427" cy="5916930"/>
        </p:xfrm>
        <a:graphic>
          <a:graphicData uri="http://schemas.openxmlformats.org/drawingml/2006/table">
            <a:tbl>
              <a:tblPr firstRow="1" bandRow="1">
                <a:tableStyleId>{BC89EF96-8CEA-46FF-86C4-4CE0E7609802}</a:tableStyleId>
              </a:tblPr>
              <a:tblGrid>
                <a:gridCol w="3271623">
                  <a:extLst>
                    <a:ext uri="{9D8B030D-6E8A-4147-A177-3AD203B41FA5}">
                      <a16:colId xmlns:a16="http://schemas.microsoft.com/office/drawing/2014/main" val="16183292"/>
                    </a:ext>
                  </a:extLst>
                </a:gridCol>
                <a:gridCol w="765699">
                  <a:extLst>
                    <a:ext uri="{9D8B030D-6E8A-4147-A177-3AD203B41FA5}">
                      <a16:colId xmlns:a16="http://schemas.microsoft.com/office/drawing/2014/main" val="1878559084"/>
                    </a:ext>
                  </a:extLst>
                </a:gridCol>
                <a:gridCol w="4468105">
                  <a:extLst>
                    <a:ext uri="{9D8B030D-6E8A-4147-A177-3AD203B41FA5}">
                      <a16:colId xmlns:a16="http://schemas.microsoft.com/office/drawing/2014/main" val="2390114772"/>
                    </a:ext>
                  </a:extLst>
                </a:gridCol>
              </a:tblGrid>
              <a:tr h="365760">
                <a:tc>
                  <a:txBody>
                    <a:bodyPr/>
                    <a:lstStyle/>
                    <a:p>
                      <a:pPr algn="ctr"/>
                      <a:r>
                        <a:rPr kumimoji="1" lang="ja-JP" altLang="en-US" dirty="0"/>
                        <a:t>講義科目</a:t>
                      </a:r>
                    </a:p>
                  </a:txBody>
                  <a:tcPr/>
                </a:tc>
                <a:tc>
                  <a:txBody>
                    <a:bodyPr/>
                    <a:lstStyle/>
                    <a:p>
                      <a:pPr algn="ctr"/>
                      <a:r>
                        <a:rPr kumimoji="1" lang="ja-JP" altLang="en-US" dirty="0"/>
                        <a:t>配分</a:t>
                      </a:r>
                    </a:p>
                  </a:txBody>
                  <a:tcPr/>
                </a:tc>
                <a:tc>
                  <a:txBody>
                    <a:bodyPr/>
                    <a:lstStyle/>
                    <a:p>
                      <a:pPr algn="ctr"/>
                      <a:r>
                        <a:rPr kumimoji="1" lang="ja-JP" altLang="en-US" dirty="0"/>
                        <a:t>内容</a:t>
                      </a:r>
                    </a:p>
                  </a:txBody>
                  <a:tcPr/>
                </a:tc>
                <a:extLst>
                  <a:ext uri="{0D108BD9-81ED-4DB2-BD59-A6C34878D82A}">
                    <a16:rowId xmlns:a16="http://schemas.microsoft.com/office/drawing/2014/main" val="3656301978"/>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１．受講前ガイダンス</a:t>
                      </a:r>
                      <a:endParaRPr kumimoji="1" lang="en-US" altLang="ja-JP"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10</a:t>
                      </a:r>
                    </a:p>
                  </a:txBody>
                  <a:tcPr/>
                </a:tc>
                <a:tc>
                  <a:txBody>
                    <a:bodyPr/>
                    <a:lstStyle/>
                    <a:p>
                      <a:r>
                        <a:rPr kumimoji="1" lang="ja-JP" altLang="en-US" sz="1600" dirty="0"/>
                        <a:t>ポイント説明と受講前の振り返りシートの記入</a:t>
                      </a:r>
                      <a:endParaRPr kumimoji="1" lang="en-US" altLang="ja-JP" sz="1600" dirty="0"/>
                    </a:p>
                    <a:p>
                      <a:r>
                        <a:rPr kumimoji="1" lang="ja-JP" altLang="en-US" sz="1600" dirty="0"/>
                        <a:t>位置づけの説明</a:t>
                      </a:r>
                    </a:p>
                  </a:txBody>
                  <a:tcPr/>
                </a:tc>
                <a:extLst>
                  <a:ext uri="{0D108BD9-81ED-4DB2-BD59-A6C34878D82A}">
                    <a16:rowId xmlns:a16="http://schemas.microsoft.com/office/drawing/2014/main" val="1732578873"/>
                  </a:ext>
                </a:extLst>
              </a:tr>
              <a:tr h="106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２．利用者中心の福祉サービス提供とリスクマネジメント</a:t>
                      </a:r>
                      <a:endParaRPr kumimoji="1" lang="en-US" altLang="ja-JP"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40</a:t>
                      </a:r>
                    </a:p>
                  </a:txBody>
                  <a:tcPr/>
                </a:tc>
                <a:tc>
                  <a:txBody>
                    <a:bodyPr/>
                    <a:lstStyle/>
                    <a:p>
                      <a:r>
                        <a:rPr kumimoji="1" lang="ja-JP" altLang="en-US" sz="1600" dirty="0"/>
                        <a:t>（１）福祉サービスとリスクマネジメント</a:t>
                      </a:r>
                      <a:endParaRPr kumimoji="1" lang="en-US" altLang="ja-JP" sz="1600" dirty="0"/>
                    </a:p>
                    <a:p>
                      <a:r>
                        <a:rPr kumimoji="1" lang="ja-JP" altLang="en-US" sz="1600" dirty="0"/>
                        <a:t>（２）インシデントとアクシデント</a:t>
                      </a:r>
                      <a:endParaRPr kumimoji="1" lang="en-US" altLang="ja-JP" sz="1600" dirty="0"/>
                    </a:p>
                    <a:p>
                      <a:r>
                        <a:rPr kumimoji="1" lang="ja-JP" altLang="en-US" sz="1600" dirty="0"/>
                        <a:t>（３）相談支援事業所におけるリスクマネジメント及び苦情</a:t>
                      </a:r>
                    </a:p>
                  </a:txBody>
                  <a:tcPr/>
                </a:tc>
                <a:extLst>
                  <a:ext uri="{0D108BD9-81ED-4DB2-BD59-A6C34878D82A}">
                    <a16:rowId xmlns:a16="http://schemas.microsoft.com/office/drawing/2014/main" val="1858181411"/>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３．利用者中心の福祉サービス提供のコンプライアンス</a:t>
                      </a:r>
                    </a:p>
                  </a:txBody>
                  <a:tcPr/>
                </a:tc>
                <a:tc>
                  <a:txBody>
                    <a:bodyPr/>
                    <a:lstStyle/>
                    <a:p>
                      <a:r>
                        <a:rPr kumimoji="1" lang="en-US" altLang="ja-JP" sz="1600" dirty="0"/>
                        <a:t>35</a:t>
                      </a:r>
                      <a:endParaRPr kumimoji="1" lang="ja-JP" altLang="en-US" sz="1600" dirty="0"/>
                    </a:p>
                  </a:txBody>
                  <a:tcPr/>
                </a:tc>
                <a:tc>
                  <a:txBody>
                    <a:bodyPr/>
                    <a:lstStyle/>
                    <a:p>
                      <a:r>
                        <a:rPr kumimoji="1" lang="ja-JP" altLang="en-US" sz="1600" dirty="0"/>
                        <a:t>（１）福祉サービスのコンプライアンス</a:t>
                      </a:r>
                      <a:endParaRPr kumimoji="1" lang="en-US" altLang="ja-JP" sz="1600" dirty="0"/>
                    </a:p>
                    <a:p>
                      <a:r>
                        <a:rPr kumimoji="1" lang="ja-JP" altLang="en-US" sz="1600" dirty="0"/>
                        <a:t>（２）相談支援事業所における指導監査</a:t>
                      </a:r>
                    </a:p>
                  </a:txBody>
                  <a:tcPr/>
                </a:tc>
                <a:extLst>
                  <a:ext uri="{0D108BD9-81ED-4DB2-BD59-A6C34878D82A}">
                    <a16:rowId xmlns:a16="http://schemas.microsoft.com/office/drawing/2014/main" val="3114413759"/>
                  </a:ext>
                </a:extLst>
              </a:tr>
              <a:tr h="1565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４．利用者中心の福祉サービス提供のための組織運営・管理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40</a:t>
                      </a:r>
                      <a:endParaRPr kumimoji="1" lang="ja-JP" altLang="en-US" sz="1600" dirty="0"/>
                    </a:p>
                  </a:txBody>
                  <a:tcPr/>
                </a:tc>
                <a:tc>
                  <a:txBody>
                    <a:bodyPr/>
                    <a:lstStyle/>
                    <a:p>
                      <a:r>
                        <a:rPr kumimoji="1" lang="ja-JP" altLang="en-US" sz="1600" dirty="0"/>
                        <a:t>（１）組織と福祉サービス</a:t>
                      </a:r>
                      <a:endParaRPr kumimoji="1" lang="en-US" altLang="ja-JP" sz="1600" dirty="0"/>
                    </a:p>
                    <a:p>
                      <a:r>
                        <a:rPr kumimoji="1" lang="ja-JP" altLang="en-US" sz="1600" dirty="0"/>
                        <a:t>（２）個人・集団・組織</a:t>
                      </a:r>
                      <a:endParaRPr kumimoji="1" lang="en-US" altLang="ja-JP" sz="1600" dirty="0"/>
                    </a:p>
                    <a:p>
                      <a:r>
                        <a:rPr kumimoji="1" lang="ja-JP" altLang="en-US" sz="1600" dirty="0"/>
                        <a:t>（３）事業計画</a:t>
                      </a:r>
                      <a:endParaRPr kumimoji="1" lang="en-US" altLang="ja-JP" sz="1600" dirty="0"/>
                    </a:p>
                    <a:p>
                      <a:r>
                        <a:rPr kumimoji="1" lang="ja-JP" altLang="en-US" sz="1600" dirty="0"/>
                        <a:t>（４）労務管理</a:t>
                      </a:r>
                      <a:endParaRPr kumimoji="1" lang="en-US" altLang="ja-JP" sz="1600" dirty="0"/>
                    </a:p>
                    <a:p>
                      <a:r>
                        <a:rPr kumimoji="1" lang="ja-JP" altLang="en-US" sz="1600" dirty="0"/>
                        <a:t>（５）労働安全衛生</a:t>
                      </a:r>
                      <a:endParaRPr kumimoji="1" lang="en-US" altLang="ja-JP" sz="1600" dirty="0"/>
                    </a:p>
                    <a:p>
                      <a:r>
                        <a:rPr kumimoji="1" lang="ja-JP" altLang="en-US" sz="1600" dirty="0"/>
                        <a:t>（６）ハラスメント</a:t>
                      </a:r>
                    </a:p>
                  </a:txBody>
                  <a:tcPr/>
                </a:tc>
                <a:extLst>
                  <a:ext uri="{0D108BD9-81ED-4DB2-BD59-A6C34878D82A}">
                    <a16:rowId xmlns:a16="http://schemas.microsoft.com/office/drawing/2014/main" val="151145625"/>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５．計画的な人材育成と人材確保</a:t>
                      </a:r>
                    </a:p>
                  </a:txBody>
                  <a:tcPr/>
                </a:tc>
                <a:tc>
                  <a:txBody>
                    <a:bodyPr/>
                    <a:lstStyle/>
                    <a:p>
                      <a:r>
                        <a:rPr kumimoji="1" lang="en-US" altLang="ja-JP" sz="1600" dirty="0"/>
                        <a:t>25</a:t>
                      </a:r>
                      <a:endParaRPr kumimoji="1" lang="ja-JP" altLang="en-US" sz="1600" dirty="0"/>
                    </a:p>
                  </a:txBody>
                  <a:tcPr/>
                </a:tc>
                <a:tc>
                  <a:txBody>
                    <a:bodyPr/>
                    <a:lstStyle/>
                    <a:p>
                      <a:r>
                        <a:rPr kumimoji="1" lang="ja-JP" altLang="en-US" sz="1600" dirty="0"/>
                        <a:t>（１）働きやすさとやりがい</a:t>
                      </a:r>
                      <a:endParaRPr kumimoji="1" lang="en-US" altLang="ja-JP" sz="1600" dirty="0"/>
                    </a:p>
                    <a:p>
                      <a:r>
                        <a:rPr kumimoji="1" lang="ja-JP" altLang="en-US" sz="1600" dirty="0"/>
                        <a:t>（２）人材育成と職場環境</a:t>
                      </a:r>
                      <a:endParaRPr kumimoji="1" lang="en-US" altLang="ja-JP" sz="1600" dirty="0"/>
                    </a:p>
                    <a:p>
                      <a:r>
                        <a:rPr kumimoji="1" lang="ja-JP" altLang="en-US" sz="1600" dirty="0"/>
                        <a:t>（３）人材確保の工夫</a:t>
                      </a:r>
                    </a:p>
                  </a:txBody>
                  <a:tcPr/>
                </a:tc>
                <a:extLst>
                  <a:ext uri="{0D108BD9-81ED-4DB2-BD59-A6C34878D82A}">
                    <a16:rowId xmlns:a16="http://schemas.microsoft.com/office/drawing/2014/main" val="3512358857"/>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６．災害時への対応</a:t>
                      </a:r>
                    </a:p>
                  </a:txBody>
                  <a:tcPr/>
                </a:tc>
                <a:tc>
                  <a:txBody>
                    <a:bodyPr/>
                    <a:lstStyle/>
                    <a:p>
                      <a:r>
                        <a:rPr kumimoji="1" lang="en-US" altLang="ja-JP" sz="1600" dirty="0"/>
                        <a:t>20</a:t>
                      </a:r>
                      <a:endParaRPr kumimoji="1" lang="ja-JP" altLang="en-US" sz="1600" dirty="0"/>
                    </a:p>
                  </a:txBody>
                  <a:tcPr/>
                </a:tc>
                <a:tc>
                  <a:txBody>
                    <a:bodyPr/>
                    <a:lstStyle/>
                    <a:p>
                      <a:r>
                        <a:rPr kumimoji="1" lang="ja-JP" altLang="en-US" sz="1600" dirty="0"/>
                        <a:t>（１）利用者支援における災害対応</a:t>
                      </a:r>
                      <a:endParaRPr kumimoji="1" lang="en-US" altLang="ja-JP" sz="1600" dirty="0"/>
                    </a:p>
                    <a:p>
                      <a:r>
                        <a:rPr kumimoji="1" lang="ja-JP" altLang="en-US" sz="1600" dirty="0"/>
                        <a:t>（２）災害時の状況</a:t>
                      </a:r>
                    </a:p>
                  </a:txBody>
                  <a:tcPr/>
                </a:tc>
                <a:extLst>
                  <a:ext uri="{0D108BD9-81ED-4DB2-BD59-A6C34878D82A}">
                    <a16:rowId xmlns:a16="http://schemas.microsoft.com/office/drawing/2014/main" val="354221999"/>
                  </a:ext>
                </a:extLst>
              </a:tr>
              <a:tr h="358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７．運営管理のまとめ</a:t>
                      </a:r>
                      <a:endParaRPr kumimoji="1" lang="ja-JP" altLang="en-US" sz="1600" dirty="0"/>
                    </a:p>
                  </a:txBody>
                  <a:tcPr/>
                </a:tc>
                <a:tc>
                  <a:txBody>
                    <a:bodyPr/>
                    <a:lstStyle/>
                    <a:p>
                      <a:r>
                        <a:rPr kumimoji="1" lang="en-US" altLang="ja-JP" sz="1600" dirty="0"/>
                        <a:t>10</a:t>
                      </a:r>
                      <a:endParaRPr kumimoji="1" lang="ja-JP" altLang="en-US" sz="1600" dirty="0"/>
                    </a:p>
                  </a:txBody>
                  <a:tcPr/>
                </a:tc>
                <a:tc>
                  <a:txBody>
                    <a:bodyPr/>
                    <a:lstStyle/>
                    <a:p>
                      <a:r>
                        <a:rPr kumimoji="1" lang="ja-JP" altLang="en-US" sz="1600" dirty="0"/>
                        <a:t>まとめ及び受講後の振り返りシートの記入</a:t>
                      </a:r>
                    </a:p>
                  </a:txBody>
                  <a:tcPr/>
                </a:tc>
                <a:extLst>
                  <a:ext uri="{0D108BD9-81ED-4DB2-BD59-A6C34878D82A}">
                    <a16:rowId xmlns:a16="http://schemas.microsoft.com/office/drawing/2014/main" val="4003248539"/>
                  </a:ext>
                </a:extLst>
              </a:tr>
            </a:tbl>
          </a:graphicData>
        </a:graphic>
      </p:graphicFrame>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1679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83614"/>
          </a:xfrm>
        </p:spPr>
        <p:txBody>
          <a:bodyPr>
            <a:normAutofit/>
          </a:bodyPr>
          <a:lstStyle/>
          <a:p>
            <a:r>
              <a:rPr kumimoji="1" lang="en-US" altLang="ja-JP" sz="3600" dirty="0"/>
              <a:t>【</a:t>
            </a:r>
            <a:r>
              <a:rPr kumimoji="1" lang="ja-JP" altLang="en-US" sz="3600" dirty="0"/>
              <a:t>参考：各地において</a:t>
            </a:r>
            <a:r>
              <a:rPr kumimoji="1" lang="en-US" altLang="ja-JP" sz="3600" dirty="0"/>
              <a:t>】</a:t>
            </a:r>
            <a:endParaRPr kumimoji="1" lang="ja-JP" altLang="en-US" sz="3600" dirty="0"/>
          </a:p>
        </p:txBody>
      </p:sp>
      <p:sp>
        <p:nvSpPr>
          <p:cNvPr id="3" name="コンテンツ プレースホルダー 2"/>
          <p:cNvSpPr>
            <a:spLocks noGrp="1"/>
          </p:cNvSpPr>
          <p:nvPr>
            <p:ph idx="1"/>
          </p:nvPr>
        </p:nvSpPr>
        <p:spPr/>
        <p:txBody>
          <a:bodyPr/>
          <a:lstStyle/>
          <a:p>
            <a:r>
              <a:rPr kumimoji="1" lang="ja-JP" altLang="en-US" dirty="0"/>
              <a:t>年度初めに障害福祉施策・事業所団体説明会が都道府県で行われる</a:t>
            </a:r>
            <a:endParaRPr kumimoji="1" lang="en-US" altLang="ja-JP" dirty="0"/>
          </a:p>
          <a:p>
            <a:endParaRPr kumimoji="1" lang="en-US" altLang="ja-JP" dirty="0"/>
          </a:p>
          <a:p>
            <a:r>
              <a:rPr lang="ja-JP" altLang="en-US" dirty="0"/>
              <a:t>都道府県の取り組み状況、障害福祉関係の制度改正・報酬改定等についての情報提供</a:t>
            </a:r>
            <a:endParaRPr lang="en-US" altLang="ja-JP" dirty="0"/>
          </a:p>
          <a:p>
            <a:endParaRPr kumimoji="1" lang="en-US" altLang="ja-JP" dirty="0"/>
          </a:p>
          <a:p>
            <a:r>
              <a:rPr kumimoji="1" lang="ja-JP" altLang="en-US" dirty="0"/>
              <a:t>実地指導、指導監査、事故報告等</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40</a:t>
            </a:fld>
            <a:endParaRPr kumimoji="1" lang="ja-JP" altLang="en-US">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270578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49" y="1479937"/>
            <a:ext cx="8071029" cy="5146774"/>
          </a:xfrm>
        </p:spPr>
        <p:txBody>
          <a:bodyPr>
            <a:noAutofit/>
          </a:bodyPr>
          <a:lstStyle/>
          <a:p>
            <a:pPr>
              <a:buFont typeface="Wingdings" panose="05000000000000000000" pitchFamily="2" charset="2"/>
              <a:buChar char="Ø"/>
            </a:pPr>
            <a:r>
              <a:rPr lang="ja-JP" altLang="en-US" sz="2400" dirty="0"/>
              <a:t>障害者の日常生活及び社会生活を総合的に支援するための法律第</a:t>
            </a:r>
            <a:r>
              <a:rPr lang="en-US" altLang="ja-JP" sz="2400" dirty="0"/>
              <a:t>50</a:t>
            </a:r>
            <a:r>
              <a:rPr lang="ja-JP" altLang="en-US" sz="2400" dirty="0"/>
              <a:t>条において、事業者指定の取消し、指定の全部若しくは一部効力の停止について規定されています。</a:t>
            </a:r>
          </a:p>
          <a:p>
            <a:pPr>
              <a:buFont typeface="Wingdings" panose="05000000000000000000" pitchFamily="2" charset="2"/>
              <a:buChar char="Ø"/>
            </a:pPr>
            <a:r>
              <a:rPr lang="ja-JP" altLang="en-US" sz="2400" dirty="0"/>
              <a:t>請求の不正等で悪質なものについては、指定の取消し等の行政処分だけでなく、刑法の詐欺罪として刑事告訴（</a:t>
            </a:r>
            <a:r>
              <a:rPr lang="en-US" altLang="ja-JP" sz="2400" dirty="0"/>
              <a:t>2014</a:t>
            </a:r>
            <a:r>
              <a:rPr lang="ja-JP" altLang="en-US" sz="2400" dirty="0"/>
              <a:t>年度に</a:t>
            </a:r>
            <a:r>
              <a:rPr lang="en-US" altLang="ja-JP" sz="2400" dirty="0"/>
              <a:t>1</a:t>
            </a:r>
            <a:r>
              <a:rPr lang="ja-JP" altLang="en-US" sz="2400" dirty="0"/>
              <a:t>事案あり）を行うことにもなります。</a:t>
            </a:r>
          </a:p>
          <a:p>
            <a:pPr>
              <a:buFont typeface="Wingdings" panose="05000000000000000000" pitchFamily="2" charset="2"/>
              <a:buChar char="Ø"/>
            </a:pPr>
            <a:r>
              <a:rPr lang="ja-JP" altLang="en-US" sz="2400" dirty="0"/>
              <a:t>また、虚偽の報告等についても、障害者の日常生活及び社会生活を総合的に支援するための法律第</a:t>
            </a:r>
            <a:r>
              <a:rPr lang="en-US" altLang="ja-JP" sz="2400" dirty="0"/>
              <a:t>111</a:t>
            </a:r>
            <a:r>
              <a:rPr lang="ja-JP" altLang="en-US" sz="2400" dirty="0"/>
              <a:t>条、第</a:t>
            </a:r>
            <a:r>
              <a:rPr lang="en-US" altLang="ja-JP" sz="2400" dirty="0"/>
              <a:t>112</a:t>
            </a:r>
            <a:r>
              <a:rPr lang="ja-JP" altLang="en-US" sz="2400" dirty="0"/>
              <a:t>条に罰金刑の規定があり、刑事罰が科されることがあります。</a:t>
            </a:r>
            <a:endParaRPr lang="en-US" altLang="ja-JP" sz="2400" dirty="0"/>
          </a:p>
          <a:p>
            <a:pPr>
              <a:buFont typeface="Wingdings" panose="05000000000000000000" pitchFamily="2" charset="2"/>
              <a:buChar char="Ø"/>
            </a:pPr>
            <a:r>
              <a:rPr lang="ja-JP" altLang="en-US" sz="2400" dirty="0"/>
              <a:t>返還金は、偽りその他不正の行為により支給を受けた介護給付費であるため、返還させる額に</a:t>
            </a:r>
            <a:r>
              <a:rPr lang="en-US" altLang="ja-JP" sz="2400" dirty="0"/>
              <a:t>40</a:t>
            </a:r>
            <a:r>
              <a:rPr lang="ja-JP" altLang="en-US" sz="2400" dirty="0"/>
              <a:t>％を加算し、介護給付費を支給した市町村から返還（支払わせることができる）となっています。（障害者総合支援法第</a:t>
            </a:r>
            <a:r>
              <a:rPr lang="en-US" altLang="ja-JP" sz="2400" dirty="0"/>
              <a:t>8</a:t>
            </a:r>
            <a:r>
              <a:rPr lang="ja-JP" altLang="en-US" sz="2400" dirty="0"/>
              <a:t>条第</a:t>
            </a:r>
            <a:r>
              <a:rPr lang="en-US" altLang="ja-JP" sz="2400" dirty="0"/>
              <a:t>2</a:t>
            </a:r>
            <a:r>
              <a:rPr lang="ja-JP" altLang="en-US" sz="2400" dirty="0"/>
              <a:t>項）</a:t>
            </a:r>
            <a:endParaRPr kumimoji="1" lang="ja-JP" altLang="en-US" sz="2400" dirty="0"/>
          </a:p>
        </p:txBody>
      </p:sp>
      <p:sp>
        <p:nvSpPr>
          <p:cNvPr id="5" name="タイトル 1"/>
          <p:cNvSpPr txBox="1">
            <a:spLocks/>
          </p:cNvSpPr>
          <p:nvPr/>
        </p:nvSpPr>
        <p:spPr>
          <a:xfrm>
            <a:off x="444321" y="354520"/>
            <a:ext cx="8255358" cy="78109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指定障害福祉サービス事業所等の不正に対する処分</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41</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65275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1510" y="2479676"/>
            <a:ext cx="7886700" cy="1325563"/>
          </a:xfrm>
        </p:spPr>
        <p:txBody>
          <a:bodyPr>
            <a:normAutofit/>
          </a:bodyPr>
          <a:lstStyle/>
          <a:p>
            <a:r>
              <a:rPr kumimoji="1" lang="ja-JP" altLang="en-US" sz="3600" dirty="0"/>
              <a:t>具体的な処分事例</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42</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93171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359429" y="440260"/>
          <a:ext cx="8425142" cy="5916091"/>
        </p:xfrm>
        <a:graphic>
          <a:graphicData uri="http://schemas.openxmlformats.org/drawingml/2006/table">
            <a:tbl>
              <a:tblPr firstRow="1" bandRow="1">
                <a:tableStyleId>{5DA37D80-6434-44D0-A028-1B22A696006F}</a:tableStyleId>
              </a:tblPr>
              <a:tblGrid>
                <a:gridCol w="1098791">
                  <a:extLst>
                    <a:ext uri="{9D8B030D-6E8A-4147-A177-3AD203B41FA5}">
                      <a16:colId xmlns:a16="http://schemas.microsoft.com/office/drawing/2014/main" val="442204869"/>
                    </a:ext>
                  </a:extLst>
                </a:gridCol>
                <a:gridCol w="1310976">
                  <a:extLst>
                    <a:ext uri="{9D8B030D-6E8A-4147-A177-3AD203B41FA5}">
                      <a16:colId xmlns:a16="http://schemas.microsoft.com/office/drawing/2014/main" val="114181830"/>
                    </a:ext>
                  </a:extLst>
                </a:gridCol>
                <a:gridCol w="4501661">
                  <a:extLst>
                    <a:ext uri="{9D8B030D-6E8A-4147-A177-3AD203B41FA5}">
                      <a16:colId xmlns:a16="http://schemas.microsoft.com/office/drawing/2014/main" val="2002621598"/>
                    </a:ext>
                  </a:extLst>
                </a:gridCol>
                <a:gridCol w="1513714">
                  <a:extLst>
                    <a:ext uri="{9D8B030D-6E8A-4147-A177-3AD203B41FA5}">
                      <a16:colId xmlns:a16="http://schemas.microsoft.com/office/drawing/2014/main" val="8108811"/>
                    </a:ext>
                  </a:extLst>
                </a:gridCol>
              </a:tblGrid>
              <a:tr h="655691">
                <a:tc>
                  <a:txBody>
                    <a:bodyPr/>
                    <a:lstStyle/>
                    <a:p>
                      <a:r>
                        <a:rPr kumimoji="1" lang="ja-JP" altLang="en-US" sz="1400" dirty="0"/>
                        <a:t>処分年月</a:t>
                      </a:r>
                      <a:endParaRPr kumimoji="1" lang="ja-JP" altLang="en-US" sz="1400" b="0" dirty="0"/>
                    </a:p>
                  </a:txBody>
                  <a:tcPr/>
                </a:tc>
                <a:tc>
                  <a:txBody>
                    <a:bodyPr/>
                    <a:lstStyle/>
                    <a:p>
                      <a:r>
                        <a:rPr kumimoji="1" lang="ja-JP" altLang="en-US" sz="1400" dirty="0"/>
                        <a:t>サービス種類</a:t>
                      </a:r>
                      <a:endParaRPr kumimoji="1" lang="ja-JP" altLang="en-US" sz="1400" b="0" dirty="0"/>
                    </a:p>
                  </a:txBody>
                  <a:tcPr/>
                </a:tc>
                <a:tc>
                  <a:txBody>
                    <a:bodyPr/>
                    <a:lstStyle/>
                    <a:p>
                      <a:r>
                        <a:rPr kumimoji="1" lang="ja-JP" altLang="en-US" sz="1400" dirty="0"/>
                        <a:t>処分の原因となる事実</a:t>
                      </a:r>
                      <a:endParaRPr kumimoji="1" lang="ja-JP" altLang="en-US" sz="1400" b="0" dirty="0"/>
                    </a:p>
                  </a:txBody>
                  <a:tcPr/>
                </a:tc>
                <a:tc>
                  <a:txBody>
                    <a:bodyPr/>
                    <a:lstStyle/>
                    <a:p>
                      <a:r>
                        <a:rPr lang="ja-JP" altLang="en-US" sz="1400" u="none" strike="noStrike" baseline="0" dirty="0"/>
                        <a:t>処分内容</a:t>
                      </a:r>
                      <a:endParaRPr kumimoji="1" lang="ja-JP" altLang="en-US" sz="1400" dirty="0"/>
                    </a:p>
                  </a:txBody>
                  <a:tcPr/>
                </a:tc>
                <a:extLst>
                  <a:ext uri="{0D108BD9-81ED-4DB2-BD59-A6C34878D82A}">
                    <a16:rowId xmlns:a16="http://schemas.microsoft.com/office/drawing/2014/main" val="1820819394"/>
                  </a:ext>
                </a:extLst>
              </a:tr>
              <a:tr h="3336443">
                <a:tc>
                  <a:txBody>
                    <a:bodyPr/>
                    <a:lstStyle/>
                    <a:p>
                      <a:r>
                        <a:rPr kumimoji="1" lang="en-US" altLang="ja-JP" sz="1400" dirty="0"/>
                        <a:t>2018</a:t>
                      </a:r>
                      <a:r>
                        <a:rPr kumimoji="1" lang="ja-JP" altLang="en-US" sz="1400" dirty="0"/>
                        <a:t>年</a:t>
                      </a:r>
                      <a:r>
                        <a:rPr kumimoji="1" lang="en-US" altLang="ja-JP" sz="1400" dirty="0"/>
                        <a:t>12</a:t>
                      </a:r>
                      <a:r>
                        <a:rPr kumimoji="1" lang="ja-JP" altLang="en-US" sz="1400" dirty="0"/>
                        <a:t>月</a:t>
                      </a:r>
                      <a:endParaRPr kumimoji="1" lang="en-US" altLang="ja-JP" sz="1400" dirty="0"/>
                    </a:p>
                    <a:p>
                      <a:r>
                        <a:rPr kumimoji="1" lang="ja-JP" altLang="en-US" sz="1400" dirty="0"/>
                        <a:t>○○県</a:t>
                      </a:r>
                    </a:p>
                  </a:txBody>
                  <a:tcPr/>
                </a:tc>
                <a:tc>
                  <a:txBody>
                    <a:bodyPr/>
                    <a:lstStyle/>
                    <a:p>
                      <a:r>
                        <a:rPr kumimoji="1" lang="ja-JP" altLang="en-US" sz="1400" dirty="0"/>
                        <a:t>特定相談</a:t>
                      </a:r>
                      <a:endParaRPr kumimoji="1" lang="en-US" altLang="ja-JP" sz="1400" dirty="0"/>
                    </a:p>
                    <a:p>
                      <a:r>
                        <a:rPr kumimoji="1" lang="ja-JP" altLang="en-US" sz="1400" dirty="0"/>
                        <a:t>障害児相談</a:t>
                      </a:r>
                    </a:p>
                  </a:txBody>
                  <a:tcPr/>
                </a:tc>
                <a:tc>
                  <a:txBody>
                    <a:bodyPr/>
                    <a:lstStyle/>
                    <a:p>
                      <a:r>
                        <a:rPr kumimoji="1" lang="ja-JP" altLang="en-US" sz="1400" dirty="0"/>
                        <a:t>指定取消理由</a:t>
                      </a:r>
                    </a:p>
                    <a:p>
                      <a:r>
                        <a:rPr kumimoji="1" lang="ja-JP" altLang="en-US" sz="1400" dirty="0"/>
                        <a:t>⑴　障害者総合支援法に基づくもの</a:t>
                      </a:r>
                    </a:p>
                    <a:p>
                      <a:r>
                        <a:rPr kumimoji="1" lang="ja-JP" altLang="en-US" sz="1400" dirty="0"/>
                        <a:t>計画作成に必要な手続き（計画案の作成、サービス担当者会議の開催、本計画の作成）又はモニタリングに必要な手続き（利用者の居宅訪問、モニタリング報告書の作成）を踏まずに、サービス利用支援費又は継続サービス利用支援費を不正に請求していたことが認められた（障害者総合支援法第</a:t>
                      </a:r>
                      <a:r>
                        <a:rPr kumimoji="1" lang="en-US" altLang="ja-JP" sz="1400" dirty="0"/>
                        <a:t>51</a:t>
                      </a:r>
                      <a:r>
                        <a:rPr kumimoji="1" lang="ja-JP" altLang="en-US" sz="1400" dirty="0"/>
                        <a:t>条の</a:t>
                      </a:r>
                      <a:r>
                        <a:rPr kumimoji="1" lang="en-US" altLang="ja-JP" sz="1400" dirty="0"/>
                        <a:t>29</a:t>
                      </a:r>
                      <a:r>
                        <a:rPr kumimoji="1" lang="ja-JP" altLang="en-US" sz="1400" dirty="0"/>
                        <a:t>第</a:t>
                      </a:r>
                      <a:r>
                        <a:rPr kumimoji="1" lang="en-US" altLang="ja-JP" sz="1400" dirty="0"/>
                        <a:t>2</a:t>
                      </a:r>
                      <a:r>
                        <a:rPr kumimoji="1" lang="ja-JP" altLang="en-US" sz="1400" dirty="0"/>
                        <a:t>項第</a:t>
                      </a:r>
                      <a:r>
                        <a:rPr kumimoji="1" lang="en-US" altLang="ja-JP" sz="1400" dirty="0"/>
                        <a:t>5</a:t>
                      </a:r>
                      <a:r>
                        <a:rPr kumimoji="1" lang="ja-JP" altLang="en-US" sz="1400" dirty="0"/>
                        <a:t>号）。</a:t>
                      </a:r>
                    </a:p>
                    <a:p>
                      <a:r>
                        <a:rPr kumimoji="1" lang="ja-JP" altLang="en-US" sz="1400" dirty="0"/>
                        <a:t>⑵　児童福祉法に基づくもの</a:t>
                      </a:r>
                    </a:p>
                    <a:p>
                      <a:r>
                        <a:rPr kumimoji="1" lang="ja-JP" altLang="en-US" sz="1400" dirty="0"/>
                        <a:t>計画作成に必要な手続き（計画案の作成、サービス担当者会議の開催、本計画の作成）又はモニタリングに必要な手続き（利用者の居宅訪問、モニタリング報告書の作成）を踏まずに、障害児支援利用援助費又は継続障害児支援利用援助費を不正に請求していたことが認められた（児童福祉法第</a:t>
                      </a:r>
                      <a:r>
                        <a:rPr kumimoji="1" lang="en-US" altLang="ja-JP" sz="1400" dirty="0"/>
                        <a:t>24</a:t>
                      </a:r>
                      <a:r>
                        <a:rPr kumimoji="1" lang="ja-JP" altLang="en-US" sz="1400" dirty="0"/>
                        <a:t>条の</a:t>
                      </a:r>
                      <a:r>
                        <a:rPr kumimoji="1" lang="en-US" altLang="ja-JP" sz="1400" dirty="0"/>
                        <a:t>36</a:t>
                      </a:r>
                      <a:r>
                        <a:rPr kumimoji="1" lang="ja-JP" altLang="en-US" sz="1400" dirty="0"/>
                        <a:t>第</a:t>
                      </a:r>
                      <a:r>
                        <a:rPr kumimoji="1" lang="en-US" altLang="ja-JP" sz="1400" dirty="0"/>
                        <a:t>1</a:t>
                      </a:r>
                      <a:r>
                        <a:rPr kumimoji="1" lang="ja-JP" altLang="en-US" sz="1400" dirty="0"/>
                        <a:t>項第</a:t>
                      </a:r>
                      <a:r>
                        <a:rPr kumimoji="1" lang="en-US" altLang="ja-JP" sz="1400" dirty="0"/>
                        <a:t>5</a:t>
                      </a:r>
                      <a:r>
                        <a:rPr kumimoji="1" lang="ja-JP" altLang="en-US" sz="1400" dirty="0"/>
                        <a:t>号）。</a:t>
                      </a:r>
                    </a:p>
                  </a:txBody>
                  <a:tcPr/>
                </a:tc>
                <a:tc>
                  <a:txBody>
                    <a:bodyPr/>
                    <a:lstStyle/>
                    <a:p>
                      <a:r>
                        <a:rPr kumimoji="1" lang="ja-JP" altLang="en-US" sz="1400" dirty="0"/>
                        <a:t>指定の全部効力</a:t>
                      </a:r>
                    </a:p>
                    <a:p>
                      <a:r>
                        <a:rPr kumimoji="1" lang="ja-JP" altLang="en-US" sz="1400" dirty="0"/>
                        <a:t>停止（１２か月）</a:t>
                      </a:r>
                    </a:p>
                  </a:txBody>
                  <a:tcPr/>
                </a:tc>
                <a:extLst>
                  <a:ext uri="{0D108BD9-81ED-4DB2-BD59-A6C34878D82A}">
                    <a16:rowId xmlns:a16="http://schemas.microsoft.com/office/drawing/2014/main" val="2463001971"/>
                  </a:ext>
                </a:extLst>
              </a:tr>
              <a:tr h="970156">
                <a:tc>
                  <a:txBody>
                    <a:bodyPr/>
                    <a:lstStyle/>
                    <a:p>
                      <a:r>
                        <a:rPr kumimoji="1" lang="en-US" altLang="ja-JP" sz="1400" dirty="0"/>
                        <a:t>2018</a:t>
                      </a:r>
                      <a:r>
                        <a:rPr kumimoji="1" lang="ja-JP" altLang="en-US" sz="1400" dirty="0"/>
                        <a:t>年</a:t>
                      </a:r>
                      <a:r>
                        <a:rPr kumimoji="1" lang="en-US" altLang="ja-JP" sz="1400" dirty="0"/>
                        <a:t>7</a:t>
                      </a:r>
                      <a:r>
                        <a:rPr kumimoji="1" lang="ja-JP" altLang="en-US" sz="1400" dirty="0"/>
                        <a:t>月</a:t>
                      </a:r>
                      <a:endParaRPr kumimoji="1" lang="en-US" altLang="ja-JP" sz="1400" dirty="0"/>
                    </a:p>
                    <a:p>
                      <a:r>
                        <a:rPr kumimoji="1" lang="ja-JP" altLang="en-US" sz="1400" dirty="0"/>
                        <a:t>○○市</a:t>
                      </a:r>
                    </a:p>
                  </a:txBody>
                  <a:tcPr/>
                </a:tc>
                <a:tc>
                  <a:txBody>
                    <a:bodyPr/>
                    <a:lstStyle/>
                    <a:p>
                      <a:r>
                        <a:rPr kumimoji="1" lang="ja-JP" altLang="en-US" sz="1400" dirty="0"/>
                        <a:t>障害児相談</a:t>
                      </a:r>
                    </a:p>
                  </a:txBody>
                  <a:tcPr/>
                </a:tc>
                <a:tc>
                  <a:txBody>
                    <a:bodyPr/>
                    <a:lstStyle/>
                    <a:p>
                      <a:r>
                        <a:rPr kumimoji="1" lang="ja-JP" altLang="en-US" sz="1400" dirty="0"/>
                        <a:t>障害児相談支援給付費の不正請求（児童福祉法第</a:t>
                      </a:r>
                      <a:r>
                        <a:rPr kumimoji="1" lang="en-US" altLang="ja-JP" sz="1400" dirty="0"/>
                        <a:t>24</a:t>
                      </a:r>
                      <a:r>
                        <a:rPr kumimoji="1" lang="ja-JP" altLang="en-US" sz="1400" dirty="0"/>
                        <a:t>条の</a:t>
                      </a:r>
                      <a:r>
                        <a:rPr kumimoji="1" lang="en-US" altLang="ja-JP" sz="1400" dirty="0"/>
                        <a:t>36</a:t>
                      </a:r>
                      <a:r>
                        <a:rPr kumimoji="1" lang="ja-JP" altLang="en-US" sz="1400" dirty="0"/>
                        <a:t>第</a:t>
                      </a:r>
                      <a:r>
                        <a:rPr kumimoji="1" lang="en-US" altLang="ja-JP" sz="1400" dirty="0"/>
                        <a:t>5</a:t>
                      </a:r>
                      <a:r>
                        <a:rPr kumimoji="1" lang="ja-JP" altLang="en-US" sz="1400" dirty="0"/>
                        <a:t>号）</a:t>
                      </a:r>
                    </a:p>
                    <a:p>
                      <a:r>
                        <a:rPr kumimoji="1" lang="ja-JP" altLang="en-US" sz="1400" dirty="0"/>
                        <a:t>障害児支援利用計画を作成していないことを認識していたにも関わらず、障害児相談支援給付費を請求し、受領した。</a:t>
                      </a:r>
                    </a:p>
                  </a:txBody>
                  <a:tcPr/>
                </a:tc>
                <a:tc>
                  <a:txBody>
                    <a:bodyPr/>
                    <a:lstStyle/>
                    <a:p>
                      <a:r>
                        <a:rPr kumimoji="1" lang="ja-JP" altLang="en-US" sz="1400" dirty="0"/>
                        <a:t>指定の全部効力</a:t>
                      </a:r>
                    </a:p>
                    <a:p>
                      <a:r>
                        <a:rPr kumimoji="1" lang="ja-JP" altLang="en-US" sz="1400" dirty="0"/>
                        <a:t>停止（１２か月）</a:t>
                      </a:r>
                    </a:p>
                    <a:p>
                      <a:endParaRPr kumimoji="1" lang="ja-JP" altLang="en-US" sz="1400" dirty="0"/>
                    </a:p>
                  </a:txBody>
                  <a:tcPr/>
                </a:tc>
                <a:extLst>
                  <a:ext uri="{0D108BD9-81ED-4DB2-BD59-A6C34878D82A}">
                    <a16:rowId xmlns:a16="http://schemas.microsoft.com/office/drawing/2014/main" val="2765434497"/>
                  </a:ext>
                </a:extLst>
              </a:tr>
              <a:tr h="953801">
                <a:tc gridSpan="4">
                  <a:txBody>
                    <a:bodyPr/>
                    <a:lstStyle/>
                    <a:p>
                      <a:r>
                        <a:rPr kumimoji="1" lang="ja-JP" altLang="en-US" sz="1400" dirty="0"/>
                        <a:t>○人員基準を満たさないもの。虚偽の申請。</a:t>
                      </a:r>
                      <a:endParaRPr kumimoji="1" lang="en-US" altLang="ja-JP" sz="1400" dirty="0"/>
                    </a:p>
                    <a:p>
                      <a:r>
                        <a:rPr kumimoji="1" lang="ja-JP" altLang="en-US" sz="1400" dirty="0"/>
                        <a:t>○不正な請求（行っていないのに行ったことに、実施していないのに実施したことに、満たさないのに満たしたことに</a:t>
                      </a:r>
                      <a:r>
                        <a:rPr kumimoji="1" lang="en-US" altLang="ja-JP" sz="1400" dirty="0"/>
                        <a:t>…</a:t>
                      </a:r>
                      <a:r>
                        <a:rPr kumimoji="1" lang="ja-JP" altLang="en-US" sz="1400" dirty="0"/>
                        <a:t>）</a:t>
                      </a:r>
                      <a:endParaRPr kumimoji="1" lang="en-US" altLang="ja-JP" sz="1400" dirty="0"/>
                    </a:p>
                    <a:p>
                      <a:r>
                        <a:rPr kumimoji="1" lang="ja-JP" altLang="en-US" sz="1400" dirty="0"/>
                        <a:t>○実態のない職員やサービス、加算等々</a:t>
                      </a:r>
                    </a:p>
                  </a:txBody>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extLst>
                  <a:ext uri="{0D108BD9-81ED-4DB2-BD59-A6C34878D82A}">
                    <a16:rowId xmlns:a16="http://schemas.microsoft.com/office/drawing/2014/main" val="686933232"/>
                  </a:ext>
                </a:extLst>
              </a:tr>
            </a:tbl>
          </a:graphicData>
        </a:graphic>
      </p:graphicFrame>
      <p:sp>
        <p:nvSpPr>
          <p:cNvPr id="5" name="スライド番号プレースホルダー 4"/>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43</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90731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399185" y="599286"/>
          <a:ext cx="8425142" cy="5729290"/>
        </p:xfrm>
        <a:graphic>
          <a:graphicData uri="http://schemas.openxmlformats.org/drawingml/2006/table">
            <a:tbl>
              <a:tblPr firstRow="1" bandRow="1">
                <a:tableStyleId>{5DA37D80-6434-44D0-A028-1B22A696006F}</a:tableStyleId>
              </a:tblPr>
              <a:tblGrid>
                <a:gridCol w="1098791">
                  <a:extLst>
                    <a:ext uri="{9D8B030D-6E8A-4147-A177-3AD203B41FA5}">
                      <a16:colId xmlns:a16="http://schemas.microsoft.com/office/drawing/2014/main" val="442204869"/>
                    </a:ext>
                  </a:extLst>
                </a:gridCol>
                <a:gridCol w="1310976">
                  <a:extLst>
                    <a:ext uri="{9D8B030D-6E8A-4147-A177-3AD203B41FA5}">
                      <a16:colId xmlns:a16="http://schemas.microsoft.com/office/drawing/2014/main" val="114181830"/>
                    </a:ext>
                  </a:extLst>
                </a:gridCol>
                <a:gridCol w="4501661">
                  <a:extLst>
                    <a:ext uri="{9D8B030D-6E8A-4147-A177-3AD203B41FA5}">
                      <a16:colId xmlns:a16="http://schemas.microsoft.com/office/drawing/2014/main" val="2002621598"/>
                    </a:ext>
                  </a:extLst>
                </a:gridCol>
                <a:gridCol w="1513714">
                  <a:extLst>
                    <a:ext uri="{9D8B030D-6E8A-4147-A177-3AD203B41FA5}">
                      <a16:colId xmlns:a16="http://schemas.microsoft.com/office/drawing/2014/main" val="8108811"/>
                    </a:ext>
                  </a:extLst>
                </a:gridCol>
              </a:tblGrid>
              <a:tr h="374749">
                <a:tc>
                  <a:txBody>
                    <a:bodyPr/>
                    <a:lstStyle/>
                    <a:p>
                      <a:r>
                        <a:rPr kumimoji="1" lang="ja-JP" altLang="en-US" sz="1400" dirty="0"/>
                        <a:t>処分年月</a:t>
                      </a:r>
                      <a:endParaRPr kumimoji="1" lang="ja-JP" altLang="en-US" sz="1400" b="0" dirty="0"/>
                    </a:p>
                  </a:txBody>
                  <a:tcPr/>
                </a:tc>
                <a:tc>
                  <a:txBody>
                    <a:bodyPr/>
                    <a:lstStyle/>
                    <a:p>
                      <a:r>
                        <a:rPr kumimoji="1" lang="ja-JP" altLang="en-US" sz="1400" dirty="0"/>
                        <a:t>サービス種類</a:t>
                      </a:r>
                      <a:endParaRPr kumimoji="1" lang="ja-JP" altLang="en-US" sz="1400" b="0" dirty="0"/>
                    </a:p>
                  </a:txBody>
                  <a:tcPr/>
                </a:tc>
                <a:tc>
                  <a:txBody>
                    <a:bodyPr/>
                    <a:lstStyle/>
                    <a:p>
                      <a:r>
                        <a:rPr kumimoji="1" lang="ja-JP" altLang="en-US" sz="1400" dirty="0"/>
                        <a:t>処分の原因となる事実</a:t>
                      </a:r>
                      <a:endParaRPr kumimoji="1" lang="ja-JP" altLang="en-US" sz="1400" b="0" dirty="0"/>
                    </a:p>
                  </a:txBody>
                  <a:tcPr/>
                </a:tc>
                <a:tc>
                  <a:txBody>
                    <a:bodyPr/>
                    <a:lstStyle/>
                    <a:p>
                      <a:r>
                        <a:rPr lang="ja-JP" altLang="en-US" sz="1400" u="none" strike="noStrike" baseline="0" dirty="0"/>
                        <a:t>処分内容</a:t>
                      </a:r>
                      <a:endParaRPr kumimoji="1" lang="ja-JP" altLang="en-US" sz="1400" dirty="0"/>
                    </a:p>
                  </a:txBody>
                  <a:tcPr/>
                </a:tc>
                <a:extLst>
                  <a:ext uri="{0D108BD9-81ED-4DB2-BD59-A6C34878D82A}">
                    <a16:rowId xmlns:a16="http://schemas.microsoft.com/office/drawing/2014/main" val="1820819394"/>
                  </a:ext>
                </a:extLst>
              </a:tr>
              <a:tr h="2276061">
                <a:tc>
                  <a:txBody>
                    <a:bodyPr/>
                    <a:lstStyle/>
                    <a:p>
                      <a:r>
                        <a:rPr kumimoji="1" lang="en-US" altLang="ja-JP" sz="1400" dirty="0"/>
                        <a:t>2019</a:t>
                      </a:r>
                      <a:r>
                        <a:rPr kumimoji="1" lang="ja-JP" altLang="en-US" sz="1400" dirty="0"/>
                        <a:t>年</a:t>
                      </a:r>
                      <a:r>
                        <a:rPr kumimoji="1" lang="en-US" altLang="ja-JP" sz="1400" dirty="0"/>
                        <a:t>3</a:t>
                      </a:r>
                      <a:r>
                        <a:rPr kumimoji="1" lang="ja-JP" altLang="en-US" sz="1400" dirty="0"/>
                        <a:t>月</a:t>
                      </a:r>
                      <a:endParaRPr kumimoji="1" lang="en-US" altLang="ja-JP" sz="1400" dirty="0"/>
                    </a:p>
                    <a:p>
                      <a:r>
                        <a:rPr kumimoji="1" lang="ja-JP" altLang="en-US" sz="1400" dirty="0"/>
                        <a:t>○○市</a:t>
                      </a:r>
                    </a:p>
                  </a:txBody>
                  <a:tcPr/>
                </a:tc>
                <a:tc>
                  <a:txBody>
                    <a:bodyPr/>
                    <a:lstStyle/>
                    <a:p>
                      <a:r>
                        <a:rPr kumimoji="1" lang="ja-JP" altLang="en-US" sz="1400" kern="1200" baseline="0" dirty="0">
                          <a:solidFill>
                            <a:schemeClr val="tx1"/>
                          </a:solidFill>
                          <a:latin typeface="+mn-lt"/>
                          <a:ea typeface="+mn-ea"/>
                          <a:cs typeface="+mn-cs"/>
                        </a:rPr>
                        <a:t>指定相談支援事業</a:t>
                      </a:r>
                      <a:endParaRPr kumimoji="1" lang="en-US" altLang="ja-JP" sz="1100" dirty="0"/>
                    </a:p>
                  </a:txBody>
                  <a:tcPr/>
                </a:tc>
                <a:tc>
                  <a:txBody>
                    <a:bodyPr/>
                    <a:lstStyle/>
                    <a:p>
                      <a:r>
                        <a:rPr kumimoji="1" lang="ja-JP" altLang="en-US" sz="1400" kern="1200" baseline="0" dirty="0">
                          <a:solidFill>
                            <a:schemeClr val="tx1"/>
                          </a:solidFill>
                          <a:latin typeface="+mn-lt"/>
                          <a:ea typeface="+mn-ea"/>
                          <a:cs typeface="+mn-cs"/>
                        </a:rPr>
                        <a:t>平成○年○月から平成○年○月までの間，運営基準上必要な利用者の面接・訪問等を行っていないにもかかわらず，他の書類から利用者の署名を切り貼りし，利用者の同意を得たとする書類を偽造し，計画相談支援給付費を不正に請求した。</a:t>
                      </a:r>
                      <a:endParaRPr kumimoji="1" lang="en-US" altLang="ja-JP" sz="1400" kern="1200" baseline="0" dirty="0">
                        <a:solidFill>
                          <a:schemeClr val="tx1"/>
                        </a:solidFill>
                        <a:latin typeface="+mn-lt"/>
                        <a:ea typeface="+mn-ea"/>
                        <a:cs typeface="+mn-cs"/>
                      </a:endParaRPr>
                    </a:p>
                    <a:p>
                      <a:r>
                        <a:rPr kumimoji="1" lang="ja-JP" altLang="en-US" sz="1400" kern="1200" baseline="0" dirty="0">
                          <a:solidFill>
                            <a:schemeClr val="tx1"/>
                          </a:solidFill>
                          <a:latin typeface="+mn-lt"/>
                          <a:ea typeface="+mn-ea"/>
                          <a:cs typeface="+mn-cs"/>
                        </a:rPr>
                        <a:t>また，平成○年○月から平成○年○月までの間，運営基準上必要な書類やサービスを提供した記録等が存在せず，サービスを提供したことの確認・説明ができないにもかかわらず，サービスを提供したとして，計画相談支援給付費を不正に請求した。</a:t>
                      </a:r>
                      <a:endParaRPr kumimoji="1" lang="ja-JP" altLang="en-US" sz="1100" dirty="0"/>
                    </a:p>
                  </a:txBody>
                  <a:tcPr/>
                </a:tc>
                <a:tc>
                  <a:txBody>
                    <a:bodyPr/>
                    <a:lstStyle/>
                    <a:p>
                      <a:r>
                        <a:rPr kumimoji="1" lang="ja-JP" altLang="en-US" sz="1400" kern="1200" baseline="0" dirty="0">
                          <a:solidFill>
                            <a:schemeClr val="tx1"/>
                          </a:solidFill>
                          <a:latin typeface="+mn-lt"/>
                          <a:ea typeface="+mn-ea"/>
                          <a:cs typeface="+mn-cs"/>
                        </a:rPr>
                        <a:t>指定取消</a:t>
                      </a:r>
                      <a:endParaRPr kumimoji="1" lang="en-US" altLang="ja-JP" sz="1400" kern="1200" baseline="0" dirty="0">
                        <a:solidFill>
                          <a:schemeClr val="tx1"/>
                        </a:solidFill>
                        <a:latin typeface="+mn-lt"/>
                        <a:ea typeface="+mn-ea"/>
                        <a:cs typeface="+mn-cs"/>
                      </a:endParaRPr>
                    </a:p>
                    <a:p>
                      <a:r>
                        <a:rPr kumimoji="1" lang="ja-JP" altLang="en-US" sz="1400" kern="1200" baseline="0" dirty="0">
                          <a:solidFill>
                            <a:schemeClr val="tx1"/>
                          </a:solidFill>
                          <a:latin typeface="+mn-lt"/>
                          <a:ea typeface="+mn-ea"/>
                          <a:cs typeface="+mn-cs"/>
                        </a:rPr>
                        <a:t>（その後事業廃止届）</a:t>
                      </a:r>
                      <a:endParaRPr kumimoji="1" lang="ja-JP" altLang="en-US" sz="1100" dirty="0"/>
                    </a:p>
                  </a:txBody>
                  <a:tcPr/>
                </a:tc>
                <a:extLst>
                  <a:ext uri="{0D108BD9-81ED-4DB2-BD59-A6C34878D82A}">
                    <a16:rowId xmlns:a16="http://schemas.microsoft.com/office/drawing/2014/main" val="2463001971"/>
                  </a:ext>
                </a:extLst>
              </a:tr>
              <a:tr h="3078480">
                <a:tc gridSpan="4">
                  <a:txBody>
                    <a:bodyPr/>
                    <a:lstStyle/>
                    <a:p>
                      <a:r>
                        <a:rPr kumimoji="1" lang="ja-JP" altLang="en-US" sz="1400" kern="1200" baseline="0" dirty="0">
                          <a:solidFill>
                            <a:schemeClr val="tx1"/>
                          </a:solidFill>
                          <a:latin typeface="+mn-lt"/>
                          <a:ea typeface="+mn-ea"/>
                          <a:cs typeface="+mn-cs"/>
                        </a:rPr>
                        <a:t>ある市では、過去年度の障害福祉サービス事業者等説明会で、特定相談支援事業者向けの実地指導において、指摘の多かった項目及び具体例として、以下のような事例を示しています。</a:t>
                      </a:r>
                      <a:endParaRPr kumimoji="1" lang="en-US" altLang="ja-JP" sz="1400" kern="1200" baseline="0" dirty="0">
                        <a:solidFill>
                          <a:schemeClr val="tx1"/>
                        </a:solidFill>
                        <a:latin typeface="+mn-lt"/>
                        <a:ea typeface="+mn-ea"/>
                        <a:cs typeface="+mn-cs"/>
                      </a:endParaRPr>
                    </a:p>
                    <a:p>
                      <a:endParaRPr kumimoji="1" lang="en-US" altLang="ja-JP" sz="1400" kern="1200" baseline="0" dirty="0">
                        <a:solidFill>
                          <a:schemeClr val="tx1"/>
                        </a:solidFill>
                        <a:latin typeface="+mn-lt"/>
                        <a:ea typeface="+mn-ea"/>
                        <a:cs typeface="+mn-cs"/>
                      </a:endParaRPr>
                    </a:p>
                    <a:p>
                      <a:r>
                        <a:rPr kumimoji="1" lang="ja-JP" altLang="en-US" sz="1400" kern="1200" baseline="0" dirty="0">
                          <a:solidFill>
                            <a:schemeClr val="tx1"/>
                          </a:solidFill>
                          <a:latin typeface="+mn-lt"/>
                          <a:ea typeface="+mn-ea"/>
                          <a:cs typeface="+mn-cs"/>
                        </a:rPr>
                        <a:t>○変更届に関し、専従の管理者，相談支援専門員が入所施設の管理者，従業者と兼務となったのに届出がない事例。</a:t>
                      </a:r>
                      <a:endParaRPr kumimoji="1" lang="en-US" altLang="ja-JP" sz="1400" kern="1200" baseline="0" dirty="0">
                        <a:solidFill>
                          <a:schemeClr val="tx1"/>
                        </a:solidFill>
                        <a:latin typeface="+mn-lt"/>
                        <a:ea typeface="+mn-ea"/>
                        <a:cs typeface="+mn-cs"/>
                      </a:endParaRPr>
                    </a:p>
                    <a:p>
                      <a:endParaRPr kumimoji="1" lang="ja-JP" altLang="en-US" sz="1400" kern="1200" baseline="0" dirty="0">
                        <a:solidFill>
                          <a:schemeClr val="tx1"/>
                        </a:solidFill>
                        <a:latin typeface="+mn-lt"/>
                        <a:ea typeface="+mn-ea"/>
                        <a:cs typeface="+mn-cs"/>
                      </a:endParaRPr>
                    </a:p>
                    <a:p>
                      <a:r>
                        <a:rPr kumimoji="1" lang="ja-JP" altLang="en-US" sz="1400" kern="1200" baseline="0" dirty="0">
                          <a:solidFill>
                            <a:schemeClr val="tx1"/>
                          </a:solidFill>
                          <a:latin typeface="+mn-lt"/>
                          <a:ea typeface="+mn-ea"/>
                          <a:cs typeface="+mn-cs"/>
                        </a:rPr>
                        <a:t>○従業者に関し、相談支援専門員が兼務している事業所の利用者についてモニタリングを実施している事例。</a:t>
                      </a:r>
                      <a:endParaRPr kumimoji="1" lang="en-US" altLang="ja-JP" sz="1400" kern="1200" baseline="0" dirty="0">
                        <a:solidFill>
                          <a:schemeClr val="tx1"/>
                        </a:solidFill>
                        <a:latin typeface="+mn-lt"/>
                        <a:ea typeface="+mn-ea"/>
                        <a:cs typeface="+mn-cs"/>
                      </a:endParaRPr>
                    </a:p>
                    <a:p>
                      <a:endParaRPr kumimoji="1" lang="ja-JP" altLang="en-US" sz="1400" kern="1200" baseline="0" dirty="0">
                        <a:solidFill>
                          <a:schemeClr val="tx1"/>
                        </a:solidFill>
                        <a:latin typeface="+mn-lt"/>
                        <a:ea typeface="+mn-ea"/>
                        <a:cs typeface="+mn-cs"/>
                      </a:endParaRPr>
                    </a:p>
                    <a:p>
                      <a:r>
                        <a:rPr kumimoji="1" lang="ja-JP" altLang="en-US" sz="1400" kern="1200" baseline="0" dirty="0">
                          <a:solidFill>
                            <a:schemeClr val="tx1"/>
                          </a:solidFill>
                          <a:latin typeface="+mn-lt"/>
                          <a:ea typeface="+mn-ea"/>
                          <a:cs typeface="+mn-cs"/>
                        </a:rPr>
                        <a:t>○勤務体制の確保に関し、指定計画相談支援を提供できる勤務体制が定められていない，当該相談支援専門員に指定計画相談支援の業務を担当させていない，研修の機会が確保されていないなどの事例。</a:t>
                      </a:r>
                      <a:endParaRPr kumimoji="1" lang="en-US" altLang="ja-JP" sz="1400" kern="1200" baseline="0" dirty="0">
                        <a:solidFill>
                          <a:schemeClr val="tx1"/>
                        </a:solidFill>
                        <a:latin typeface="+mn-lt"/>
                        <a:ea typeface="+mn-ea"/>
                        <a:cs typeface="+mn-cs"/>
                      </a:endParaRPr>
                    </a:p>
                    <a:p>
                      <a:endParaRPr kumimoji="1" lang="ja-JP" altLang="en-US" sz="1400" kern="1200" baseline="0" dirty="0">
                        <a:solidFill>
                          <a:schemeClr val="tx1"/>
                        </a:solidFill>
                        <a:latin typeface="+mn-lt"/>
                        <a:ea typeface="+mn-ea"/>
                        <a:cs typeface="+mn-cs"/>
                      </a:endParaRPr>
                    </a:p>
                    <a:p>
                      <a:r>
                        <a:rPr kumimoji="1" lang="ja-JP" altLang="en-US" sz="1400" kern="1200" baseline="0" dirty="0">
                          <a:solidFill>
                            <a:schemeClr val="tx1"/>
                          </a:solidFill>
                          <a:latin typeface="+mn-lt"/>
                          <a:ea typeface="+mn-ea"/>
                          <a:cs typeface="+mn-cs"/>
                        </a:rPr>
                        <a:t>○計画相談支援費に関し、指定サービス利用支援を行った場合に，サービス利用支援費の請求を行うが，誤って複数回同一内容の請求を行っている事例。また、モニタリング月でない月に行ったモニタリングについて，継続サービス利用支援費を請求している事例。</a:t>
                      </a:r>
                    </a:p>
                  </a:txBody>
                  <a:tcPr/>
                </a:tc>
                <a:tc hMerge="1">
                  <a:txBody>
                    <a:bodyPr/>
                    <a:lstStyle/>
                    <a:p>
                      <a:endParaRPr kumimoji="1" lang="ja-JP" altLang="en-US" sz="1400" dirty="0"/>
                    </a:p>
                  </a:txBody>
                  <a:tcPr/>
                </a:tc>
                <a:tc hMerge="1">
                  <a:txBody>
                    <a:bodyPr/>
                    <a:lstStyle/>
                    <a:p>
                      <a:endParaRPr kumimoji="1" lang="ja-JP" altLang="en-US" sz="1400" dirty="0"/>
                    </a:p>
                  </a:txBody>
                  <a:tcPr/>
                </a:tc>
                <a:tc hMerge="1">
                  <a:txBody>
                    <a:bodyPr/>
                    <a:lstStyle/>
                    <a:p>
                      <a:endParaRPr kumimoji="1" lang="ja-JP" altLang="en-US" sz="1400" dirty="0"/>
                    </a:p>
                  </a:txBody>
                  <a:tcPr/>
                </a:tc>
                <a:extLst>
                  <a:ext uri="{0D108BD9-81ED-4DB2-BD59-A6C34878D82A}">
                    <a16:rowId xmlns:a16="http://schemas.microsoft.com/office/drawing/2014/main" val="686933232"/>
                  </a:ext>
                </a:extLst>
              </a:tr>
            </a:tbl>
          </a:graphicData>
        </a:graphic>
      </p:graphicFrame>
      <p:sp>
        <p:nvSpPr>
          <p:cNvPr id="5" name="スライド番号プレースホルダー 4"/>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44</a:t>
            </a:fld>
            <a:endParaRPr kumimoji="1" lang="ja-JP" altLang="en-US">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65093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1470" y="2575763"/>
            <a:ext cx="8423910" cy="1325563"/>
          </a:xfrm>
        </p:spPr>
        <p:txBody>
          <a:bodyPr>
            <a:noAutofit/>
          </a:bodyPr>
          <a:lstStyle/>
          <a:p>
            <a:r>
              <a:rPr kumimoji="1" lang="ja-JP" altLang="en-US" sz="3200" dirty="0"/>
              <a:t>４．利用者中心の</a:t>
            </a:r>
            <a:br>
              <a:rPr kumimoji="1" lang="en-US" altLang="ja-JP" sz="3200" dirty="0"/>
            </a:br>
            <a:r>
              <a:rPr kumimoji="1" lang="ja-JP" altLang="en-US" sz="3200" dirty="0"/>
              <a:t>　　　福祉サービス提供のための組織運営・管理</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45</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61969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37568" y="1939925"/>
            <a:ext cx="7886700" cy="4351338"/>
          </a:xfrm>
        </p:spPr>
        <p:txBody>
          <a:bodyPr rtlCol="0">
            <a:normAutofit/>
          </a:bodyPr>
          <a:lstStyle/>
          <a:p>
            <a:pPr marL="0" indent="0" rtl="0">
              <a:buNone/>
            </a:pPr>
            <a:r>
              <a:rPr lang="ja-JP" altLang="en-US" dirty="0">
                <a:latin typeface="+mn-ea"/>
              </a:rPr>
              <a:t>（１）組織と福祉サービス</a:t>
            </a:r>
            <a:endParaRPr lang="en-US" altLang="ja-JP" dirty="0">
              <a:latin typeface="+mn-ea"/>
            </a:endParaRPr>
          </a:p>
          <a:p>
            <a:pPr marL="0" indent="0" rtl="0">
              <a:buNone/>
            </a:pPr>
            <a:r>
              <a:rPr lang="ja-JP" altLang="en-US" dirty="0">
                <a:latin typeface="+mn-ea"/>
              </a:rPr>
              <a:t>（２）個人・集団・組織</a:t>
            </a:r>
            <a:endParaRPr lang="en-US" altLang="ja-JP" dirty="0">
              <a:latin typeface="+mn-ea"/>
            </a:endParaRPr>
          </a:p>
          <a:p>
            <a:pPr marL="0" indent="0" rtl="0">
              <a:buNone/>
            </a:pPr>
            <a:r>
              <a:rPr lang="ja-JP" altLang="en-US" dirty="0">
                <a:latin typeface="+mn-ea"/>
              </a:rPr>
              <a:t>（３）事業計画</a:t>
            </a:r>
            <a:endParaRPr lang="en-US" altLang="ja-JP" dirty="0">
              <a:latin typeface="+mn-ea"/>
            </a:endParaRPr>
          </a:p>
          <a:p>
            <a:pPr marL="0" indent="0" rtl="0">
              <a:buNone/>
            </a:pPr>
            <a:r>
              <a:rPr lang="ja-JP" altLang="en-US" dirty="0">
                <a:latin typeface="+mn-ea"/>
              </a:rPr>
              <a:t>（４）労務管理</a:t>
            </a:r>
            <a:endParaRPr lang="en-US" altLang="ja-JP" dirty="0">
              <a:latin typeface="+mn-ea"/>
            </a:endParaRPr>
          </a:p>
          <a:p>
            <a:pPr marL="0" indent="0" rtl="0">
              <a:buNone/>
            </a:pPr>
            <a:r>
              <a:rPr lang="ja-JP" altLang="en-US" dirty="0">
                <a:latin typeface="+mn-ea"/>
              </a:rPr>
              <a:t>（５）労働安全衛生</a:t>
            </a:r>
            <a:endParaRPr lang="en-US" altLang="ja-JP" dirty="0">
              <a:latin typeface="+mn-ea"/>
            </a:endParaRPr>
          </a:p>
          <a:p>
            <a:pPr marL="0" indent="0" rtl="0">
              <a:buNone/>
            </a:pPr>
            <a:r>
              <a:rPr lang="ja-JP" altLang="en-US" dirty="0">
                <a:latin typeface="+mn-ea"/>
              </a:rPr>
              <a:t>（６）ハラスメント</a:t>
            </a:r>
          </a:p>
          <a:p>
            <a:pPr marL="0" indent="0" rtl="0">
              <a:buNone/>
            </a:pPr>
            <a:endParaRPr lang="en-US" altLang="ja-JP" dirty="0">
              <a:latin typeface="+mn-ea"/>
            </a:endParaRPr>
          </a:p>
          <a:p>
            <a:pPr marL="0" indent="0" rtl="0">
              <a:buNone/>
            </a:pPr>
            <a:endParaRPr lang="en-US" altLang="ja-JP" dirty="0">
              <a:latin typeface="+mn-ea"/>
            </a:endParaRPr>
          </a:p>
        </p:txBody>
      </p:sp>
      <p:sp>
        <p:nvSpPr>
          <p:cNvPr id="7" name="角丸四角形 5"/>
          <p:cNvSpPr/>
          <p:nvPr/>
        </p:nvSpPr>
        <p:spPr>
          <a:xfrm>
            <a:off x="285750" y="347890"/>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a:lnSpc>
                <a:spcPct val="90000"/>
              </a:lnSpc>
              <a:spcBef>
                <a:spcPct val="0"/>
              </a:spcBef>
              <a:defRPr/>
            </a:pPr>
            <a:r>
              <a:rPr kumimoji="1" lang="ja-JP" altLang="en-US" sz="2800" dirty="0">
                <a:solidFill>
                  <a:prstClr val="black"/>
                </a:solidFill>
                <a:latin typeface="ＭＳ Ｐゴシック" panose="020B0600070205080204" pitchFamily="50" charset="-128"/>
              </a:rPr>
              <a:t>４．利用者中心の</a:t>
            </a:r>
            <a:endParaRPr kumimoji="1" lang="en-US" altLang="ja-JP" sz="2800" dirty="0">
              <a:solidFill>
                <a:prstClr val="black"/>
              </a:solidFill>
              <a:latin typeface="ＭＳ Ｐゴシック" panose="020B0600070205080204" pitchFamily="50" charset="-128"/>
            </a:endParaRPr>
          </a:p>
          <a:p>
            <a:pPr lvl="0">
              <a:lnSpc>
                <a:spcPct val="90000"/>
              </a:lnSpc>
              <a:spcBef>
                <a:spcPct val="0"/>
              </a:spcBef>
              <a:defRPr/>
            </a:pPr>
            <a:r>
              <a:rPr kumimoji="1" lang="ja-JP" altLang="en-US" sz="2800" dirty="0">
                <a:solidFill>
                  <a:prstClr val="black"/>
                </a:solidFill>
                <a:latin typeface="ＭＳ Ｐゴシック" panose="020B0600070205080204" pitchFamily="50" charset="-128"/>
              </a:rPr>
              <a:t>　福祉サービス提供のための組織の運営・管理</a:t>
            </a:r>
          </a:p>
        </p:txBody>
      </p:sp>
      <p:sp>
        <p:nvSpPr>
          <p:cNvPr id="6" name="スライド番号プレースホルダー 5"/>
          <p:cNvSpPr>
            <a:spLocks noGrp="1"/>
          </p:cNvSpPr>
          <p:nvPr>
            <p:ph type="sldNum" sz="quarter" idx="12"/>
          </p:nvPr>
        </p:nvSpPr>
        <p:spPr/>
        <p:txBody>
          <a:bodyPr/>
          <a:lstStyle/>
          <a:p>
            <a:fld id="{E1C0CD78-4E44-4F1F-ADFE-EB6B278C584E}" type="slidenum">
              <a:rPr kumimoji="1" lang="ja-JP" altLang="en-US" smtClean="0"/>
              <a:t>46</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31910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32609"/>
          </a:xfrm>
        </p:spPr>
        <p:txBody>
          <a:bodyPr>
            <a:normAutofit/>
          </a:bodyPr>
          <a:lstStyle/>
          <a:p>
            <a:endParaRPr kumimoji="1" lang="ja-JP" altLang="en-US" sz="3200" dirty="0">
              <a:latin typeface="+mj-ea"/>
            </a:endParaRPr>
          </a:p>
        </p:txBody>
      </p:sp>
      <p:sp>
        <p:nvSpPr>
          <p:cNvPr id="5" name="タイトル 1"/>
          <p:cNvSpPr txBox="1">
            <a:spLocks/>
          </p:cNvSpPr>
          <p:nvPr/>
        </p:nvSpPr>
        <p:spPr>
          <a:xfrm>
            <a:off x="444321" y="422762"/>
            <a:ext cx="8255358" cy="87544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（１）組織と福祉サービス</a:t>
            </a:r>
          </a:p>
        </p:txBody>
      </p:sp>
      <p:sp>
        <p:nvSpPr>
          <p:cNvPr id="9" name="テキスト ボックス 8"/>
          <p:cNvSpPr txBox="1"/>
          <p:nvPr/>
        </p:nvSpPr>
        <p:spPr>
          <a:xfrm>
            <a:off x="4437969" y="6079352"/>
            <a:ext cx="548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参考文献：福祉サービスの組織と経営（新・社会福祉士養成講座）</a:t>
            </a:r>
          </a:p>
        </p:txBody>
      </p:sp>
      <p:sp>
        <p:nvSpPr>
          <p:cNvPr id="3" name="コンテンツ プレースホルダー 2"/>
          <p:cNvSpPr>
            <a:spLocks noGrp="1"/>
          </p:cNvSpPr>
          <p:nvPr>
            <p:ph idx="1"/>
          </p:nvPr>
        </p:nvSpPr>
        <p:spPr/>
        <p:txBody>
          <a:bodyPr/>
          <a:lstStyle/>
          <a:p>
            <a:r>
              <a:rPr lang="ja-JP" altLang="en-US" dirty="0"/>
              <a:t>措置の時代、入所者の都合より施設側の都合が優先されるようなサービス提供のされ方があった</a:t>
            </a:r>
            <a:endParaRPr lang="en-US" altLang="ja-JP" dirty="0"/>
          </a:p>
          <a:p>
            <a:r>
              <a:rPr lang="ja-JP" altLang="en-US" dirty="0"/>
              <a:t>固定的な１日のスケジュール、１週間のスケジュールを守るためには、上から下に命令伝達するピラミッド型組織が適していた</a:t>
            </a:r>
            <a:endParaRPr lang="en-US" altLang="ja-JP" dirty="0"/>
          </a:p>
          <a:p>
            <a:r>
              <a:rPr lang="ja-JP" altLang="en-US" dirty="0"/>
              <a:t>現場のリーダーがしっかりしていれば、その上の管理者が考えたり、現場間で意思決定する必要性が低かった</a:t>
            </a:r>
            <a:endParaRPr lang="en-US" altLang="ja-JP" dirty="0"/>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47</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55556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210629"/>
            <a:ext cx="7886700" cy="4351338"/>
          </a:xfrm>
        </p:spPr>
        <p:txBody>
          <a:bodyPr/>
          <a:lstStyle/>
          <a:p>
            <a:r>
              <a:rPr lang="ja-JP" altLang="en-US" dirty="0"/>
              <a:t>昨今では、利用者の尊厳（個別性）に重きが置かれ、小規模単位で地域に展開することが多くなり（多職種連携）、逆ピラミッド型の組織の必要性が言われている</a:t>
            </a:r>
            <a:endParaRPr lang="en-US" altLang="ja-JP" dirty="0"/>
          </a:p>
          <a:p>
            <a:endParaRPr lang="en-US" altLang="ja-JP" dirty="0"/>
          </a:p>
          <a:p>
            <a:r>
              <a:rPr lang="ja-JP" altLang="en-US" dirty="0"/>
              <a:t>利用者の個別性を重視し、利用者に向き合う第一線の支援者の役割こそが重要であり（チームでの展開も含む）、管理者は担当者の行動や意思決定を支援することが前提として形成される組織形態が求められている</a:t>
            </a:r>
            <a:endParaRPr lang="en-US" altLang="ja-JP" dirty="0"/>
          </a:p>
          <a:p>
            <a:endParaRPr kumimoji="1" lang="ja-JP" altLang="en-US" dirty="0"/>
          </a:p>
        </p:txBody>
      </p:sp>
      <p:sp>
        <p:nvSpPr>
          <p:cNvPr id="6" name="スライド番号プレースホルダー 5"/>
          <p:cNvSpPr>
            <a:spLocks noGrp="1"/>
          </p:cNvSpPr>
          <p:nvPr>
            <p:ph type="sldNum" sz="quarter" idx="12"/>
          </p:nvPr>
        </p:nvSpPr>
        <p:spPr/>
        <p:txBody>
          <a:bodyPr/>
          <a:lstStyle/>
          <a:p>
            <a:fld id="{E1C0CD78-4E44-4F1F-ADFE-EB6B278C584E}" type="slidenum">
              <a:rPr kumimoji="1" lang="ja-JP" altLang="en-US" smtClean="0"/>
              <a:t>48</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408622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882601"/>
            <a:ext cx="7886700" cy="4351338"/>
          </a:xfrm>
        </p:spPr>
        <p:txBody>
          <a:bodyPr/>
          <a:lstStyle/>
          <a:p>
            <a:r>
              <a:rPr kumimoji="1" lang="ja-JP" altLang="en-US" dirty="0"/>
              <a:t>逆ピラミッド型の組織が機能するためには、</a:t>
            </a:r>
            <a:r>
              <a:rPr kumimoji="1" lang="ja-JP" altLang="en-US" dirty="0">
                <a:solidFill>
                  <a:srgbClr val="FF0000"/>
                </a:solidFill>
              </a:rPr>
              <a:t>組織の一員である個人</a:t>
            </a:r>
            <a:r>
              <a:rPr kumimoji="1" lang="ja-JP" altLang="en-US" dirty="0"/>
              <a:t>が①組織の理念・ミッション（事業計画）・行動規範やビジョンが明確にされ、徹底されていなくてはならない</a:t>
            </a:r>
            <a:endParaRPr kumimoji="1" lang="en-US" altLang="ja-JP" dirty="0"/>
          </a:p>
          <a:p>
            <a:endParaRPr kumimoji="1" lang="en-US" altLang="ja-JP" dirty="0"/>
          </a:p>
          <a:p>
            <a:r>
              <a:rPr lang="ja-JP" altLang="en-US" dirty="0"/>
              <a:t>一人ひとりの職員が、自分で考えて行動することができるよう、自らの専門性を高めるとともに、</a:t>
            </a:r>
            <a:r>
              <a:rPr lang="ja-JP" altLang="en-US" dirty="0">
                <a:solidFill>
                  <a:srgbClr val="FF0000"/>
                </a:solidFill>
              </a:rPr>
              <a:t>組織の中でのポジショニング</a:t>
            </a:r>
            <a:r>
              <a:rPr lang="ja-JP" altLang="en-US" dirty="0"/>
              <a:t>ができなくてはならない</a:t>
            </a:r>
            <a:endParaRPr kumimoji="1" lang="en-US" altLang="ja-JP" dirty="0"/>
          </a:p>
          <a:p>
            <a:r>
              <a:rPr lang="ja-JP" altLang="en-US" dirty="0"/>
              <a:t>育成もなく、</a:t>
            </a:r>
            <a:r>
              <a:rPr kumimoji="1" lang="ja-JP" altLang="en-US" dirty="0"/>
              <a:t>単に現場に責任と権限を委譲しただけでは、かえって現場が混乱することになる</a:t>
            </a:r>
          </a:p>
        </p:txBody>
      </p:sp>
      <p:sp>
        <p:nvSpPr>
          <p:cNvPr id="6" name="テキスト ボックス 5"/>
          <p:cNvSpPr txBox="1"/>
          <p:nvPr/>
        </p:nvSpPr>
        <p:spPr>
          <a:xfrm>
            <a:off x="4066062" y="5851159"/>
            <a:ext cx="548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参考文献：福祉サービスの組織と経営（新・社会福祉士養成講座）</a:t>
            </a:r>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t>49</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215990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8602" y="2575763"/>
            <a:ext cx="8125348" cy="1325563"/>
          </a:xfrm>
        </p:spPr>
        <p:txBody>
          <a:bodyPr>
            <a:normAutofit/>
          </a:bodyPr>
          <a:lstStyle/>
          <a:p>
            <a:r>
              <a:rPr kumimoji="1" lang="ja-JP" altLang="en-US" sz="3600" dirty="0"/>
              <a:t>１．利用者中心の</a:t>
            </a:r>
            <a:br>
              <a:rPr kumimoji="1" lang="en-US" altLang="ja-JP" sz="3600" dirty="0"/>
            </a:br>
            <a:r>
              <a:rPr kumimoji="1" lang="ja-JP" altLang="en-US" sz="3600" dirty="0"/>
              <a:t>　　福祉サービス提供とリスクマネジメント</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5</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54884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32609"/>
          </a:xfrm>
        </p:spPr>
        <p:txBody>
          <a:bodyPr>
            <a:normAutofit/>
          </a:bodyPr>
          <a:lstStyle/>
          <a:p>
            <a:endParaRPr kumimoji="1" lang="ja-JP" altLang="en-US" sz="3200" dirty="0">
              <a:latin typeface="+mj-ea"/>
            </a:endParaRPr>
          </a:p>
        </p:txBody>
      </p:sp>
      <p:sp>
        <p:nvSpPr>
          <p:cNvPr id="5" name="タイトル 1"/>
          <p:cNvSpPr txBox="1">
            <a:spLocks/>
          </p:cNvSpPr>
          <p:nvPr/>
        </p:nvSpPr>
        <p:spPr>
          <a:xfrm>
            <a:off x="474138" y="357006"/>
            <a:ext cx="8255358" cy="87544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（２）個人・集団・組織</a:t>
            </a:r>
          </a:p>
        </p:txBody>
      </p:sp>
      <p:sp>
        <p:nvSpPr>
          <p:cNvPr id="9" name="テキスト ボックス 8"/>
          <p:cNvSpPr txBox="1"/>
          <p:nvPr/>
        </p:nvSpPr>
        <p:spPr>
          <a:xfrm>
            <a:off x="4437969" y="6079352"/>
            <a:ext cx="548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参考文献：福祉サービスの組織と経営（新・社会福祉士養成講座）</a:t>
            </a:r>
          </a:p>
        </p:txBody>
      </p:sp>
      <p:sp>
        <p:nvSpPr>
          <p:cNvPr id="3" name="コンテンツ プレースホルダー 2"/>
          <p:cNvSpPr>
            <a:spLocks noGrp="1"/>
          </p:cNvSpPr>
          <p:nvPr>
            <p:ph idx="1"/>
          </p:nvPr>
        </p:nvSpPr>
        <p:spPr>
          <a:xfrm>
            <a:off x="628650" y="1618732"/>
            <a:ext cx="7886700" cy="4351338"/>
          </a:xfrm>
        </p:spPr>
        <p:txBody>
          <a:bodyPr>
            <a:normAutofit lnSpcReduction="10000"/>
          </a:bodyPr>
          <a:lstStyle/>
          <a:p>
            <a:r>
              <a:rPr lang="ja-JP" altLang="en-US" dirty="0"/>
              <a:t>組織を構成する最小単位は組織に参加する個人であるが、個人が集まれば、それが組織になるということではない</a:t>
            </a:r>
            <a:endParaRPr lang="en-US" altLang="ja-JP" dirty="0"/>
          </a:p>
          <a:p>
            <a:endParaRPr lang="en-US" altLang="ja-JP" dirty="0"/>
          </a:p>
          <a:p>
            <a:r>
              <a:rPr lang="ja-JP" altLang="en-US" dirty="0"/>
              <a:t>集団が形成されると、諸個人の集合を超えた、独自の傾向が見られる</a:t>
            </a:r>
            <a:endParaRPr lang="en-US" altLang="ja-JP" dirty="0"/>
          </a:p>
          <a:p>
            <a:endParaRPr lang="en-US" altLang="ja-JP" dirty="0"/>
          </a:p>
          <a:p>
            <a:r>
              <a:rPr lang="ja-JP" altLang="en-US" dirty="0"/>
              <a:t>集団の力学（グループダイナミクス）は、個人や組織に好影響を及ぼす側面がある一方で、集団独特の負の側面も存在する</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50</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48502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endParaRPr kumimoji="1" lang="ja-JP" altLang="en-US"/>
          </a:p>
        </p:txBody>
      </p:sp>
      <p:sp>
        <p:nvSpPr>
          <p:cNvPr id="7" name="テキスト プレースホルダー 6"/>
          <p:cNvSpPr>
            <a:spLocks noGrp="1"/>
          </p:cNvSpPr>
          <p:nvPr>
            <p:ph idx="1"/>
          </p:nvPr>
        </p:nvSpPr>
        <p:spPr/>
        <p:txBody>
          <a:bodyPr/>
          <a:lstStyle/>
          <a:p>
            <a:r>
              <a:rPr lang="ja-JP" altLang="en-US" dirty="0"/>
              <a:t>「公式組織とは、意識的で、目的を持つような人々相互間の共同である」</a:t>
            </a:r>
            <a:endParaRPr lang="en-US" altLang="ja-JP" dirty="0"/>
          </a:p>
          <a:p>
            <a:endParaRPr lang="en-US" altLang="ja-JP" dirty="0"/>
          </a:p>
          <a:p>
            <a:r>
              <a:rPr lang="ja-JP" altLang="en-US" dirty="0"/>
              <a:t>①共通の目的、②貢献意欲（協同の意思）、③報連相（コミュニケーション） 、の３つの要素があって成立</a:t>
            </a:r>
          </a:p>
        </p:txBody>
      </p:sp>
      <p:sp>
        <p:nvSpPr>
          <p:cNvPr id="19" name="テキスト ボックス 18"/>
          <p:cNvSpPr txBox="1"/>
          <p:nvPr/>
        </p:nvSpPr>
        <p:spPr>
          <a:xfrm>
            <a:off x="6192479" y="4172677"/>
            <a:ext cx="3301093"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バーナード（</a:t>
            </a:r>
            <a:r>
              <a:rPr kumimoji="1" lang="en-US" altLang="ja-JP" sz="1500" b="0" i="0" u="none" strike="noStrike" kern="1200" cap="none" spc="0" normalizeH="0" baseline="0" noProof="0" dirty="0" err="1">
                <a:ln>
                  <a:noFill/>
                </a:ln>
                <a:solidFill>
                  <a:prstClr val="black"/>
                </a:solidFill>
                <a:effectLst/>
                <a:uLnTx/>
                <a:uFillTx/>
                <a:latin typeface="Calibri" panose="020F0502020204030204"/>
                <a:ea typeface="ＭＳ Ｐゴシック" panose="020B0600070205080204" pitchFamily="50" charset="-128"/>
                <a:cs typeface="+mn-cs"/>
              </a:rPr>
              <a:t>Barnard,C.I</a:t>
            </a:r>
            <a:r>
              <a:rPr kumimoji="1" lang="ja-JP" altLang="en-US" sz="15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p>
        </p:txBody>
      </p:sp>
      <p:sp>
        <p:nvSpPr>
          <p:cNvPr id="20" name="正方形/長方形 19"/>
          <p:cNvSpPr/>
          <p:nvPr/>
        </p:nvSpPr>
        <p:spPr>
          <a:xfrm>
            <a:off x="1639529" y="4829504"/>
            <a:ext cx="6019800" cy="740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組織は自然にできるものではない。①～③を通して作っていくものである→理念・事業計画が大事</a:t>
            </a:r>
          </a:p>
        </p:txBody>
      </p:sp>
      <p:sp>
        <p:nvSpPr>
          <p:cNvPr id="3" name="スライド番号プレースホルダー 2"/>
          <p:cNvSpPr>
            <a:spLocks noGrp="1"/>
          </p:cNvSpPr>
          <p:nvPr>
            <p:ph type="sldNum" sz="quarter" idx="12"/>
          </p:nvPr>
        </p:nvSpPr>
        <p:spPr/>
        <p:txBody>
          <a:bodyPr/>
          <a:lstStyle/>
          <a:p>
            <a:fld id="{E1C0CD78-4E44-4F1F-ADFE-EB6B278C584E}" type="slidenum">
              <a:rPr kumimoji="1" lang="ja-JP" altLang="en-US" smtClean="0"/>
              <a:t>51</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6433342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63699"/>
            <a:ext cx="7886700" cy="932732"/>
          </a:xfrm>
        </p:spPr>
        <p:txBody>
          <a:bodyPr>
            <a:noAutofit/>
          </a:bodyPr>
          <a:lstStyle/>
          <a:p>
            <a:r>
              <a:rPr kumimoji="1" lang="ja-JP" altLang="en-US" sz="3600" dirty="0"/>
              <a:t>集団の負の側面</a:t>
            </a:r>
          </a:p>
        </p:txBody>
      </p:sp>
      <p:sp>
        <p:nvSpPr>
          <p:cNvPr id="3" name="コンテンツ プレースホルダー 2"/>
          <p:cNvSpPr>
            <a:spLocks noGrp="1"/>
          </p:cNvSpPr>
          <p:nvPr>
            <p:ph idx="1"/>
          </p:nvPr>
        </p:nvSpPr>
        <p:spPr>
          <a:xfrm>
            <a:off x="334297" y="1100597"/>
            <a:ext cx="8573729" cy="4952169"/>
          </a:xfrm>
        </p:spPr>
        <p:txBody>
          <a:bodyPr>
            <a:noAutofit/>
          </a:bodyPr>
          <a:lstStyle/>
          <a:p>
            <a:r>
              <a:rPr kumimoji="1" lang="ja-JP" altLang="en-US" dirty="0"/>
              <a:t>集団圧力</a:t>
            </a:r>
            <a:r>
              <a:rPr lang="ja-JP" altLang="en-US" sz="1800" dirty="0"/>
              <a:t>　</a:t>
            </a:r>
            <a:endParaRPr lang="en-US" altLang="ja-JP" sz="1800" dirty="0"/>
          </a:p>
          <a:p>
            <a:pPr marL="0" indent="0">
              <a:buNone/>
            </a:pPr>
            <a:r>
              <a:rPr lang="ja-JP" altLang="en-US" sz="1800" dirty="0"/>
              <a:t>　個人としては正しい判断ができていたはずなのに多数派の力に負けて自分の考えを変えてしまう現象</a:t>
            </a:r>
            <a:endParaRPr lang="en-US" altLang="ja-JP" sz="1800" dirty="0"/>
          </a:p>
          <a:p>
            <a:pPr marL="0" indent="0">
              <a:buNone/>
            </a:pPr>
            <a:r>
              <a:rPr lang="ja-JP" altLang="en-US" sz="1800" dirty="0"/>
              <a:t>　　例）１人でも同じ考えをする仲間が存在する場合誤った回答の割合が低下</a:t>
            </a:r>
            <a:endParaRPr lang="en-US" altLang="ja-JP" sz="1800" dirty="0"/>
          </a:p>
          <a:p>
            <a:pPr marL="0" indent="0">
              <a:buNone/>
            </a:pPr>
            <a:endParaRPr lang="en-US" altLang="ja-JP" sz="1800" dirty="0"/>
          </a:p>
          <a:p>
            <a:r>
              <a:rPr lang="ja-JP" altLang="en-US" dirty="0"/>
              <a:t>集団思慮</a:t>
            </a:r>
            <a:endParaRPr lang="en-US" altLang="ja-JP" sz="1800" dirty="0"/>
          </a:p>
          <a:p>
            <a:pPr marL="0" indent="0">
              <a:buNone/>
            </a:pPr>
            <a:r>
              <a:rPr lang="ja-JP" altLang="en-US" sz="1800" dirty="0"/>
              <a:t>　集団になるとかえって深く考えずに決定がなされてしまう現象</a:t>
            </a:r>
            <a:endParaRPr lang="en-US" altLang="ja-JP" sz="1800" dirty="0"/>
          </a:p>
          <a:p>
            <a:pPr marL="0" indent="0">
              <a:buNone/>
            </a:pPr>
            <a:r>
              <a:rPr lang="ja-JP" altLang="en-US" sz="1800" dirty="0"/>
              <a:t>　　例）自信過剰、集団外部の意見に耳を傾けない等</a:t>
            </a:r>
            <a:endParaRPr lang="en-US" altLang="ja-JP" sz="1800" dirty="0"/>
          </a:p>
          <a:p>
            <a:pPr marL="0" indent="0">
              <a:buNone/>
            </a:pPr>
            <a:endParaRPr lang="en-US" altLang="ja-JP" sz="1800" dirty="0"/>
          </a:p>
          <a:p>
            <a:r>
              <a:rPr kumimoji="1" lang="ja-JP" altLang="en-US" dirty="0"/>
              <a:t>集団凝集性の両義性</a:t>
            </a:r>
            <a:endParaRPr kumimoji="1" lang="en-US" altLang="ja-JP" dirty="0"/>
          </a:p>
          <a:p>
            <a:pPr marL="0" indent="0">
              <a:buNone/>
            </a:pPr>
            <a:r>
              <a:rPr lang="ja-JP" altLang="en-US" sz="1800" dirty="0"/>
              <a:t>　集団の凝集性（結束力）が高いほど、同調行動が発生しやすくなり、異なった意見を提案しづらくなる現象</a:t>
            </a:r>
            <a:endParaRPr lang="en-US" altLang="ja-JP" sz="1800" dirty="0"/>
          </a:p>
          <a:p>
            <a:pPr marL="0" indent="0">
              <a:buNone/>
            </a:pPr>
            <a:r>
              <a:rPr lang="ja-JP" altLang="en-US" sz="1800" dirty="0"/>
              <a:t>　　例）看護と介護のケアをめぐっての対立→利用者の最善の利益を考えることで解消</a:t>
            </a:r>
          </a:p>
        </p:txBody>
      </p:sp>
      <p:sp>
        <p:nvSpPr>
          <p:cNvPr id="6" name="テキスト ボックス 5"/>
          <p:cNvSpPr txBox="1"/>
          <p:nvPr/>
        </p:nvSpPr>
        <p:spPr>
          <a:xfrm>
            <a:off x="4001258" y="6217851"/>
            <a:ext cx="490676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参考文献：福祉サービスの組織と経営（新・社会福祉士養成講座）</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52</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667817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992" y="399985"/>
            <a:ext cx="7886700" cy="811850"/>
          </a:xfrm>
        </p:spPr>
        <p:txBody>
          <a:bodyPr>
            <a:noAutofit/>
          </a:bodyPr>
          <a:lstStyle/>
          <a:p>
            <a:r>
              <a:rPr kumimoji="1" lang="ja-JP" altLang="en-US" dirty="0"/>
              <a:t>集団とモチベーション</a:t>
            </a:r>
          </a:p>
        </p:txBody>
      </p:sp>
      <p:sp>
        <p:nvSpPr>
          <p:cNvPr id="3" name="コンテンツ プレースホルダー 2"/>
          <p:cNvSpPr>
            <a:spLocks noGrp="1"/>
          </p:cNvSpPr>
          <p:nvPr>
            <p:ph idx="1"/>
          </p:nvPr>
        </p:nvSpPr>
        <p:spPr>
          <a:xfrm>
            <a:off x="628650" y="1548043"/>
            <a:ext cx="7886700" cy="4066175"/>
          </a:xfrm>
        </p:spPr>
        <p:txBody>
          <a:bodyPr>
            <a:noAutofit/>
          </a:bodyPr>
          <a:lstStyle/>
          <a:p>
            <a:r>
              <a:rPr kumimoji="1" lang="ja-JP" altLang="en-US" dirty="0"/>
              <a:t>生産者の生産性向上を図るには、①作業条件を改善、②経済</a:t>
            </a:r>
            <a:r>
              <a:rPr lang="ja-JP" altLang="en-US" dirty="0"/>
              <a:t>的欲求</a:t>
            </a:r>
            <a:r>
              <a:rPr kumimoji="1" lang="ja-JP" altLang="en-US" dirty="0"/>
              <a:t>を充足することで改善を図る</a:t>
            </a:r>
            <a:endParaRPr kumimoji="1" lang="en-US" altLang="ja-JP" dirty="0"/>
          </a:p>
          <a:p>
            <a:r>
              <a:rPr lang="ja-JP" altLang="en-US" dirty="0"/>
              <a:t>②の奨励給を導入したところ、期待されたほどの向上は図れなかった</a:t>
            </a:r>
            <a:endParaRPr lang="en-US" altLang="ja-JP" dirty="0"/>
          </a:p>
          <a:p>
            <a:r>
              <a:rPr kumimoji="1" lang="ja-JP" altLang="en-US" dirty="0"/>
              <a:t>①で、休憩時間の変更、そこにお菓子や飲み物などを提供したところ、向上が見られた</a:t>
            </a:r>
            <a:endParaRPr kumimoji="1" lang="en-US" altLang="ja-JP" dirty="0"/>
          </a:p>
          <a:p>
            <a:r>
              <a:rPr lang="ja-JP" altLang="en-US" dirty="0"/>
              <a:t>①を導入したことで会話が生まれ、関係性が深まった。作業者の生産性には「集団の一体感」と関係があることが分かった</a:t>
            </a:r>
            <a:endParaRPr lang="en-US" altLang="ja-JP" dirty="0"/>
          </a:p>
        </p:txBody>
      </p:sp>
      <p:sp>
        <p:nvSpPr>
          <p:cNvPr id="6" name="テキスト ボックス 5"/>
          <p:cNvSpPr txBox="1"/>
          <p:nvPr/>
        </p:nvSpPr>
        <p:spPr>
          <a:xfrm>
            <a:off x="5797074" y="5685202"/>
            <a:ext cx="2569028"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ホーソン実験　</a:t>
            </a:r>
            <a:r>
              <a:rPr kumimoji="1" lang="en-US" altLang="ja-JP"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1927</a:t>
            </a: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1932</a:t>
            </a:r>
            <a:endPar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53</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9360390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a:t>社会福祉組織には、非常勤、常勤職員、ボランティアなど多様な中で利用者支援が行われている</a:t>
            </a:r>
            <a:endParaRPr kumimoji="1" lang="en-US" altLang="ja-JP" dirty="0"/>
          </a:p>
          <a:p>
            <a:r>
              <a:rPr lang="ja-JP" altLang="en-US" dirty="0"/>
              <a:t>コミュニケーションだけでなく、共通も目的が共有され、その目的を達成するために組織の一員として存在していること（公式組織）を理解するための働きかけが必要。</a:t>
            </a:r>
            <a:endParaRPr kumimoji="1" lang="ja-JP" altLang="en-US" dirty="0"/>
          </a:p>
        </p:txBody>
      </p:sp>
      <p:sp>
        <p:nvSpPr>
          <p:cNvPr id="6" name="テキスト ボックス 5"/>
          <p:cNvSpPr txBox="1"/>
          <p:nvPr/>
        </p:nvSpPr>
        <p:spPr>
          <a:xfrm>
            <a:off x="4066062" y="5851159"/>
            <a:ext cx="548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参考文献：福祉サービスの組織と経営（新・社会福祉士養成講座）</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54</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5332967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7886700" cy="832609"/>
          </a:xfrm>
        </p:spPr>
        <p:txBody>
          <a:bodyPr>
            <a:normAutofit/>
          </a:bodyPr>
          <a:lstStyle/>
          <a:p>
            <a:endParaRPr kumimoji="1" lang="ja-JP" altLang="en-US" sz="3200" dirty="0">
              <a:latin typeface="+mj-ea"/>
            </a:endParaRPr>
          </a:p>
        </p:txBody>
      </p:sp>
      <p:sp>
        <p:nvSpPr>
          <p:cNvPr id="5" name="タイトル 1"/>
          <p:cNvSpPr txBox="1">
            <a:spLocks/>
          </p:cNvSpPr>
          <p:nvPr/>
        </p:nvSpPr>
        <p:spPr>
          <a:xfrm>
            <a:off x="474138" y="357006"/>
            <a:ext cx="8255358" cy="875446"/>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（３）事業計画</a:t>
            </a:r>
          </a:p>
        </p:txBody>
      </p:sp>
      <p:sp>
        <p:nvSpPr>
          <p:cNvPr id="9" name="テキスト ボックス 8"/>
          <p:cNvSpPr txBox="1"/>
          <p:nvPr/>
        </p:nvSpPr>
        <p:spPr>
          <a:xfrm>
            <a:off x="4437969" y="6079352"/>
            <a:ext cx="548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参考文献：福祉サービスの組織と経営（新・社会福祉士養成講座）</a:t>
            </a:r>
          </a:p>
        </p:txBody>
      </p:sp>
      <p:sp>
        <p:nvSpPr>
          <p:cNvPr id="3" name="コンテンツ プレースホルダー 2"/>
          <p:cNvSpPr>
            <a:spLocks noGrp="1"/>
          </p:cNvSpPr>
          <p:nvPr>
            <p:ph idx="1"/>
          </p:nvPr>
        </p:nvSpPr>
        <p:spPr>
          <a:xfrm>
            <a:off x="494618" y="1589515"/>
            <a:ext cx="8234877" cy="4351338"/>
          </a:xfrm>
        </p:spPr>
        <p:txBody>
          <a:bodyPr/>
          <a:lstStyle/>
          <a:p>
            <a:r>
              <a:rPr lang="ja-JP" altLang="en-US" dirty="0"/>
              <a:t>事業計画とは、法人の理念に基づき設定した目的を達成するために、長期・中期・年度等の単位で定められるものであり、具体的な行動計画である</a:t>
            </a:r>
            <a:endParaRPr lang="en-US" altLang="ja-JP" dirty="0"/>
          </a:p>
          <a:p>
            <a:r>
              <a:rPr lang="ja-JP" altLang="en-US" dirty="0"/>
              <a:t>外部環境の分析</a:t>
            </a:r>
            <a:endParaRPr lang="en-US" altLang="ja-JP" dirty="0"/>
          </a:p>
          <a:p>
            <a:pPr marL="0" indent="0">
              <a:buNone/>
            </a:pPr>
            <a:r>
              <a:rPr lang="ja-JP" altLang="en-US" dirty="0"/>
              <a:t>　対象となる地域や利用者が求めていることを把握</a:t>
            </a:r>
            <a:endParaRPr lang="en-US" altLang="ja-JP" dirty="0"/>
          </a:p>
          <a:p>
            <a:r>
              <a:rPr lang="ja-JP" altLang="en-US" dirty="0"/>
              <a:t>内部環境の分析</a:t>
            </a:r>
            <a:endParaRPr lang="en-US" altLang="ja-JP" dirty="0"/>
          </a:p>
          <a:p>
            <a:pPr marL="0" indent="0">
              <a:buNone/>
            </a:pPr>
            <a:r>
              <a:rPr lang="ja-JP" altLang="en-US" dirty="0"/>
              <a:t>　計画の実現に向けて、経営資源の実態（人・物・金・制度）が備わっているか。また、制度の適応範囲等</a:t>
            </a:r>
            <a:endParaRPr lang="en-US" altLang="ja-JP" dirty="0"/>
          </a:p>
          <a:p>
            <a:endParaRPr kumimoji="1" lang="ja-JP" altLang="en-US" dirty="0"/>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55</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09562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p:cNvSpPr>
            <a:spLocks noGrp="1"/>
          </p:cNvSpPr>
          <p:nvPr>
            <p:ph sz="half" idx="1"/>
          </p:nvPr>
        </p:nvSpPr>
        <p:spPr>
          <a:xfrm>
            <a:off x="166255" y="1401536"/>
            <a:ext cx="4807527" cy="5110100"/>
          </a:xfrm>
        </p:spPr>
        <p:txBody>
          <a:bodyPr/>
          <a:lstStyle/>
          <a:p>
            <a:pPr marL="0" indent="0">
              <a:buNone/>
            </a:pPr>
            <a:endParaRPr kumimoji="1" lang="en-US" altLang="ja-JP" dirty="0"/>
          </a:p>
          <a:p>
            <a:pPr marL="0" indent="0">
              <a:buNone/>
            </a:pPr>
            <a:endParaRPr lang="en-US" altLang="ja-JP" dirty="0"/>
          </a:p>
          <a:p>
            <a:pPr marL="0" indent="0">
              <a:buNone/>
            </a:pPr>
            <a:endParaRPr lang="en-US" altLang="ja-JP" dirty="0"/>
          </a:p>
          <a:p>
            <a:pPr marL="0" indent="0">
              <a:buNone/>
            </a:pPr>
            <a:r>
              <a:rPr lang="ja-JP" altLang="en-US" sz="1200" dirty="0"/>
              <a:t>　　　　　</a:t>
            </a:r>
            <a:endParaRPr lang="en-US" altLang="ja-JP" sz="1200" dirty="0"/>
          </a:p>
          <a:p>
            <a:pPr marL="0" indent="0">
              <a:buNone/>
            </a:pPr>
            <a:r>
              <a:rPr lang="ja-JP" altLang="en-US" sz="1200" dirty="0"/>
              <a:t>　　　　　　（事業所）</a:t>
            </a:r>
          </a:p>
        </p:txBody>
      </p:sp>
      <p:sp>
        <p:nvSpPr>
          <p:cNvPr id="8" name="コンテンツ プレースホルダー 7"/>
          <p:cNvSpPr>
            <a:spLocks noGrp="1"/>
          </p:cNvSpPr>
          <p:nvPr>
            <p:ph sz="half" idx="2"/>
          </p:nvPr>
        </p:nvSpPr>
        <p:spPr>
          <a:xfrm>
            <a:off x="4629150" y="1401536"/>
            <a:ext cx="3886200" cy="4088437"/>
          </a:xfrm>
          <a:ln>
            <a:solidFill>
              <a:schemeClr val="tx1"/>
            </a:solidFill>
          </a:ln>
        </p:spPr>
        <p:txBody>
          <a:bodyPr/>
          <a:lstStyle/>
          <a:p>
            <a:r>
              <a:rPr kumimoji="1" lang="ja-JP" altLang="en-US" dirty="0"/>
              <a:t>目標が明確で、事実に基づいて現状を把握し、内部環境が調整されれば計画はスムーズに策定できる</a:t>
            </a:r>
            <a:endParaRPr kumimoji="1" lang="en-US" altLang="ja-JP" dirty="0"/>
          </a:p>
          <a:p>
            <a:r>
              <a:rPr lang="ja-JP" altLang="en-US" dirty="0"/>
              <a:t>内部環境が調整されないまま、目標を掲げた計画は空想的になってしまう恐れがある</a:t>
            </a:r>
            <a:endParaRPr kumimoji="1" lang="ja-JP" altLang="en-US" dirty="0"/>
          </a:p>
        </p:txBody>
      </p:sp>
      <p:sp>
        <p:nvSpPr>
          <p:cNvPr id="9" name="角丸四角形 8"/>
          <p:cNvSpPr/>
          <p:nvPr/>
        </p:nvSpPr>
        <p:spPr>
          <a:xfrm>
            <a:off x="816428" y="1586593"/>
            <a:ext cx="1883229" cy="41365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理念、目的</a:t>
            </a:r>
          </a:p>
        </p:txBody>
      </p:sp>
      <p:sp>
        <p:nvSpPr>
          <p:cNvPr id="10" name="正方形/長方形 9"/>
          <p:cNvSpPr/>
          <p:nvPr/>
        </p:nvSpPr>
        <p:spPr>
          <a:xfrm>
            <a:off x="1005939" y="2544535"/>
            <a:ext cx="670461" cy="6345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目標</a:t>
            </a:r>
          </a:p>
        </p:txBody>
      </p:sp>
      <p:sp>
        <p:nvSpPr>
          <p:cNvPr id="13" name="正方形/長方形 12"/>
          <p:cNvSpPr/>
          <p:nvPr/>
        </p:nvSpPr>
        <p:spPr>
          <a:xfrm>
            <a:off x="1005939" y="4133849"/>
            <a:ext cx="670461" cy="576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現状</a:t>
            </a:r>
          </a:p>
        </p:txBody>
      </p:sp>
      <p:sp>
        <p:nvSpPr>
          <p:cNvPr id="14" name="上矢印 13"/>
          <p:cNvSpPr/>
          <p:nvPr/>
        </p:nvSpPr>
        <p:spPr>
          <a:xfrm>
            <a:off x="1366156" y="2087336"/>
            <a:ext cx="119744" cy="35922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16" name="直線コネクタ 15"/>
          <p:cNvCxnSpPr/>
          <p:nvPr/>
        </p:nvCxnSpPr>
        <p:spPr>
          <a:xfrm>
            <a:off x="1758043" y="2729592"/>
            <a:ext cx="2574472" cy="0"/>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758043" y="4286250"/>
            <a:ext cx="127090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V="1">
            <a:off x="3045278" y="2871108"/>
            <a:ext cx="742950" cy="1415143"/>
          </a:xfrm>
          <a:prstGeom prst="straightConnector1">
            <a:avLst/>
          </a:prstGeom>
          <a:ln w="57150">
            <a:prstDash val="sysDash"/>
            <a:tailEnd type="triangle"/>
          </a:ln>
        </p:spPr>
        <p:style>
          <a:lnRef idx="1">
            <a:schemeClr val="accent1"/>
          </a:lnRef>
          <a:fillRef idx="0">
            <a:schemeClr val="accent1"/>
          </a:fillRef>
          <a:effectRef idx="0">
            <a:schemeClr val="accent1"/>
          </a:effectRef>
          <a:fontRef idx="minor">
            <a:schemeClr val="tx1"/>
          </a:fontRef>
        </p:style>
      </p:cxnSp>
      <p:sp>
        <p:nvSpPr>
          <p:cNvPr id="21" name="上下矢印 20"/>
          <p:cNvSpPr/>
          <p:nvPr/>
        </p:nvSpPr>
        <p:spPr>
          <a:xfrm>
            <a:off x="2223406" y="2834410"/>
            <a:ext cx="272143" cy="1222687"/>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正方形/長方形 25"/>
          <p:cNvSpPr/>
          <p:nvPr/>
        </p:nvSpPr>
        <p:spPr>
          <a:xfrm>
            <a:off x="2490107" y="3024284"/>
            <a:ext cx="881743" cy="3911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ギャップ</a:t>
            </a:r>
          </a:p>
        </p:txBody>
      </p:sp>
      <p:sp>
        <p:nvSpPr>
          <p:cNvPr id="27" name="テキスト ボックス 26"/>
          <p:cNvSpPr txBox="1"/>
          <p:nvPr/>
        </p:nvSpPr>
        <p:spPr>
          <a:xfrm>
            <a:off x="4052207" y="5784662"/>
            <a:ext cx="5486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参考文献：福祉サービスの組織と経営（新・社会福祉士養成講座）</a:t>
            </a:r>
          </a:p>
        </p:txBody>
      </p:sp>
      <p:sp>
        <p:nvSpPr>
          <p:cNvPr id="3" name="スライド番号プレースホルダー 2"/>
          <p:cNvSpPr>
            <a:spLocks noGrp="1"/>
          </p:cNvSpPr>
          <p:nvPr>
            <p:ph type="sldNum" sz="quarter" idx="12"/>
          </p:nvPr>
        </p:nvSpPr>
        <p:spPr/>
        <p:txBody>
          <a:bodyPr/>
          <a:lstStyle/>
          <a:p>
            <a:fld id="{E1C0CD78-4E44-4F1F-ADFE-EB6B278C584E}" type="slidenum">
              <a:rPr kumimoji="1" lang="ja-JP" altLang="en-US" smtClean="0"/>
              <a:t>56</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350819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81037"/>
            <a:ext cx="7886700" cy="781094"/>
          </a:xfrm>
        </p:spPr>
        <p:txBody>
          <a:bodyPr>
            <a:normAutofit/>
          </a:bodyPr>
          <a:lstStyle/>
          <a:p>
            <a:pPr lvl="0">
              <a:spcBef>
                <a:spcPts val="1000"/>
              </a:spcBef>
            </a:pPr>
            <a:endParaRPr kumimoji="1" lang="ja-JP" altLang="en-US" sz="3200" dirty="0">
              <a:latin typeface="+mj-ea"/>
            </a:endParaRPr>
          </a:p>
        </p:txBody>
      </p:sp>
      <p:sp>
        <p:nvSpPr>
          <p:cNvPr id="3" name="コンテンツ プレースホルダー 2"/>
          <p:cNvSpPr>
            <a:spLocks noGrp="1"/>
          </p:cNvSpPr>
          <p:nvPr>
            <p:ph idx="1"/>
          </p:nvPr>
        </p:nvSpPr>
        <p:spPr>
          <a:xfrm>
            <a:off x="569350" y="1262131"/>
            <a:ext cx="7886700" cy="4351338"/>
          </a:xfrm>
        </p:spPr>
        <p:txBody>
          <a:bodyPr>
            <a:normAutofit/>
          </a:bodyPr>
          <a:lstStyle/>
          <a:p>
            <a:r>
              <a:rPr lang="ja-JP" altLang="en-US" sz="2400" dirty="0"/>
              <a:t>福祉サービス従事者も基本的に労働者である。</a:t>
            </a:r>
            <a:endParaRPr lang="en-US" altLang="ja-JP" sz="2400" dirty="0"/>
          </a:p>
          <a:p>
            <a:r>
              <a:rPr kumimoji="1" lang="ja-JP" altLang="en-US" sz="2400" dirty="0"/>
              <a:t>福祉サービスのボランティア性や精神性との葛藤</a:t>
            </a:r>
          </a:p>
        </p:txBody>
      </p:sp>
      <p:sp>
        <p:nvSpPr>
          <p:cNvPr id="4" name="正方形/長方形 3"/>
          <p:cNvSpPr/>
          <p:nvPr/>
        </p:nvSpPr>
        <p:spPr>
          <a:xfrm>
            <a:off x="628650" y="2191657"/>
            <a:ext cx="8108949" cy="392400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□労働関係法令の遵守と就業規則の適切な運用により、「働く側」と「雇う側」の双方を守ることになる。</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□契約に基づく職場での正しい就労、心身の健康管理、労働者としての権利保障、福利厚生が重要。</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□主任相談支援専門員は、中堅（リーダー・管理）する職員として、自ら及び事業所の職員の働きについて、労務管理の基本を理解ししておく。</a:t>
            </a:r>
            <a:endParaRPr kumimoji="1" lang="en-US" altLang="ja-JP" sz="2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50" charset="-128"/>
                <a:cs typeface="+mn-cs"/>
              </a:rPr>
              <a:t>→</a:t>
            </a:r>
            <a:r>
              <a:rPr kumimoji="0" lang="ja-JP" altLang="en-US" sz="2200" b="0" i="0" u="none" strike="noStrike" kern="1200" cap="none" spc="0" normalizeH="0" baseline="0" noProof="0" dirty="0">
                <a:ln>
                  <a:noFill/>
                </a:ln>
                <a:solidFill>
                  <a:prstClr val="black"/>
                </a:solidFill>
                <a:effectLst/>
                <a:highlight>
                  <a:srgbClr val="FFFF00"/>
                </a:highlight>
                <a:uLnTx/>
                <a:uFillTx/>
                <a:latin typeface="Calibri" panose="020F0502020204030204"/>
                <a:ea typeface="ＭＳ Ｐゴシック" panose="020B0600070205080204" pitchFamily="50" charset="-128"/>
                <a:cs typeface="+mn-cs"/>
              </a:rPr>
              <a:t>労基法上の義務について権限と責任を有しているものであれば、使用者となることがある。</a:t>
            </a:r>
          </a:p>
        </p:txBody>
      </p:sp>
      <p:sp>
        <p:nvSpPr>
          <p:cNvPr id="5" name="タイトル 1"/>
          <p:cNvSpPr txBox="1">
            <a:spLocks/>
          </p:cNvSpPr>
          <p:nvPr/>
        </p:nvSpPr>
        <p:spPr>
          <a:xfrm>
            <a:off x="444321" y="406821"/>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（４）労務管理</a:t>
            </a:r>
          </a:p>
        </p:txBody>
      </p:sp>
      <p:sp>
        <p:nvSpPr>
          <p:cNvPr id="9" name="スライド番号プレースホルダー 8"/>
          <p:cNvSpPr>
            <a:spLocks noGrp="1"/>
          </p:cNvSpPr>
          <p:nvPr>
            <p:ph type="sldNum" sz="quarter" idx="12"/>
          </p:nvPr>
        </p:nvSpPr>
        <p:spPr/>
        <p:txBody>
          <a:bodyPr/>
          <a:lstStyle/>
          <a:p>
            <a:fld id="{E1C0CD78-4E44-4F1F-ADFE-EB6B278C584E}" type="slidenum">
              <a:rPr kumimoji="1" lang="ja-JP" altLang="en-US" smtClean="0"/>
              <a:t>57</a:t>
            </a:fld>
            <a:endParaRPr kumimoji="1" lang="ja-JP" altLang="en-US"/>
          </a:p>
        </p:txBody>
      </p:sp>
      <p:sp>
        <p:nvSpPr>
          <p:cNvPr id="6" name="フッター プレースホルダー 5"/>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5171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9033" y="-19409"/>
            <a:ext cx="3873166" cy="492693"/>
          </a:xfrm>
        </p:spPr>
        <p:txBody>
          <a:bodyPr>
            <a:normAutofit/>
          </a:bodyPr>
          <a:lstStyle/>
          <a:p>
            <a:r>
              <a:rPr kumimoji="1" lang="ja-JP" altLang="en-US" sz="2800" dirty="0"/>
              <a:t>労使をとりまく法令の例</a:t>
            </a:r>
          </a:p>
        </p:txBody>
      </p:sp>
      <p:sp>
        <p:nvSpPr>
          <p:cNvPr id="8" name="円/楕円 7"/>
          <p:cNvSpPr/>
          <p:nvPr/>
        </p:nvSpPr>
        <p:spPr>
          <a:xfrm>
            <a:off x="1737532" y="1106828"/>
            <a:ext cx="4992914" cy="4801622"/>
          </a:xfrm>
          <a:prstGeom prst="ellipse">
            <a:avLst/>
          </a:prstGeom>
          <a:ln w="47625"/>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角丸四角形 8"/>
          <p:cNvSpPr/>
          <p:nvPr/>
        </p:nvSpPr>
        <p:spPr>
          <a:xfrm>
            <a:off x="3143576" y="496173"/>
            <a:ext cx="2180826" cy="1250038"/>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・労働基準法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・最低賃金法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・労働契約法</a:t>
            </a:r>
          </a:p>
        </p:txBody>
      </p:sp>
      <p:sp>
        <p:nvSpPr>
          <p:cNvPr id="11" name="角丸四角形 10"/>
          <p:cNvSpPr/>
          <p:nvPr/>
        </p:nvSpPr>
        <p:spPr>
          <a:xfrm>
            <a:off x="542184" y="1647431"/>
            <a:ext cx="2019753" cy="975063"/>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・労働安全衛生法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・労働安全衛生規則</a:t>
            </a:r>
          </a:p>
        </p:txBody>
      </p:sp>
      <p:sp>
        <p:nvSpPr>
          <p:cNvPr id="13" name="角丸四角形 12"/>
          <p:cNvSpPr/>
          <p:nvPr/>
        </p:nvSpPr>
        <p:spPr>
          <a:xfrm>
            <a:off x="34622" y="3018556"/>
            <a:ext cx="2969306" cy="1812332"/>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・職業安定法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・雇用対策法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・労働者派遣事業の適正な運営の確保及び派遣労働者の保護等に関する法律（派遣法）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・高年齢者等の雇用の安定等に関する法律（高齢法）</a:t>
            </a:r>
          </a:p>
        </p:txBody>
      </p:sp>
      <p:sp>
        <p:nvSpPr>
          <p:cNvPr id="14" name="角丸四角形 13"/>
          <p:cNvSpPr/>
          <p:nvPr/>
        </p:nvSpPr>
        <p:spPr>
          <a:xfrm>
            <a:off x="5599047" y="1155249"/>
            <a:ext cx="3497942" cy="1726909"/>
          </a:xfrm>
          <a:prstGeom prst="roundRect">
            <a:avLst>
              <a:gd name="adj" fmla="val 6952"/>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・雇用の分野における男女の均等な機会及び待遇の確保等に関する法律（均等法）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・育児休業、介護休業等育児又は家族介護を行う労働者の福祉に関する法律（育介法）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・短時間労働者の雇用管理の改善等に関する法律（パート労働法）</a:t>
            </a:r>
          </a:p>
        </p:txBody>
      </p:sp>
      <p:sp>
        <p:nvSpPr>
          <p:cNvPr id="15" name="角丸四角形 14"/>
          <p:cNvSpPr/>
          <p:nvPr/>
        </p:nvSpPr>
        <p:spPr>
          <a:xfrm>
            <a:off x="5594780" y="3307646"/>
            <a:ext cx="3497942" cy="1692886"/>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・労働時間等の設置の改善に関する特別措置法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・労働組合法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・労働関係調整法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・個別労働関係紛争の解決の促進に関する法律</a:t>
            </a:r>
          </a:p>
        </p:txBody>
      </p:sp>
      <p:sp>
        <p:nvSpPr>
          <p:cNvPr id="16" name="角丸四角形 15"/>
          <p:cNvSpPr/>
          <p:nvPr/>
        </p:nvSpPr>
        <p:spPr>
          <a:xfrm>
            <a:off x="2248683" y="5311481"/>
            <a:ext cx="4148638" cy="1304532"/>
          </a:xfrm>
          <a:prstGeom prst="roundRect">
            <a:avLst>
              <a:gd name="adj" fmla="val 10735"/>
            </a:avLst>
          </a:prstGeom>
          <a:solidFill>
            <a:srgbClr val="99FF99"/>
          </a:solidFill>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・健康保険法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・厚生年金保険法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・国民年金法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・労働者災害補償保険法</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・雇用保険法</a:t>
            </a:r>
          </a:p>
        </p:txBody>
      </p:sp>
      <p:sp>
        <p:nvSpPr>
          <p:cNvPr id="17" name="左右矢印 16"/>
          <p:cNvSpPr/>
          <p:nvPr/>
        </p:nvSpPr>
        <p:spPr>
          <a:xfrm>
            <a:off x="3492894" y="2885787"/>
            <a:ext cx="1666879" cy="662457"/>
          </a:xfrm>
          <a:prstGeom prst="leftRightArrow">
            <a:avLst>
              <a:gd name="adj1" fmla="val 54382"/>
              <a:gd name="adj2" fmla="val 5438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労働契約</a:t>
            </a:r>
          </a:p>
        </p:txBody>
      </p:sp>
      <p:sp>
        <p:nvSpPr>
          <p:cNvPr id="3" name="四角形: 角を丸くする 2"/>
          <p:cNvSpPr/>
          <p:nvPr/>
        </p:nvSpPr>
        <p:spPr>
          <a:xfrm>
            <a:off x="3143576" y="421728"/>
            <a:ext cx="2180826"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労働基準関係等</a:t>
            </a: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 name="四角形: 角を丸くする 17"/>
          <p:cNvSpPr/>
          <p:nvPr/>
        </p:nvSpPr>
        <p:spPr>
          <a:xfrm>
            <a:off x="523967" y="1394668"/>
            <a:ext cx="2056186"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労働安全衛生関係</a:t>
            </a:r>
            <a:endPar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19" name="四角形: 角を丸くする 18"/>
          <p:cNvSpPr/>
          <p:nvPr/>
        </p:nvSpPr>
        <p:spPr>
          <a:xfrm>
            <a:off x="29033" y="2788897"/>
            <a:ext cx="2974895"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職業安定関係</a:t>
            </a:r>
            <a:endParaRPr kumimoji="1" lang="en-US" altLang="ja-JP"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endParaRPr>
          </a:p>
        </p:txBody>
      </p:sp>
      <p:sp>
        <p:nvSpPr>
          <p:cNvPr id="20" name="四角形: 角を丸くする 19"/>
          <p:cNvSpPr/>
          <p:nvPr/>
        </p:nvSpPr>
        <p:spPr>
          <a:xfrm>
            <a:off x="5594780" y="784247"/>
            <a:ext cx="3497942"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女性・育児・介護休業関係</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 name="四角形: 角を丸くする 20"/>
          <p:cNvSpPr/>
          <p:nvPr/>
        </p:nvSpPr>
        <p:spPr>
          <a:xfrm>
            <a:off x="5594780" y="3105260"/>
            <a:ext cx="3496506"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労政・勤労者福祉関係</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2" name="四角形: 角を丸くする 21"/>
          <p:cNvSpPr/>
          <p:nvPr/>
        </p:nvSpPr>
        <p:spPr>
          <a:xfrm>
            <a:off x="2248683" y="5070941"/>
            <a:ext cx="4148638" cy="44620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S創英角ｺﾞｼｯｸUB" panose="020B0900000000000000" pitchFamily="50" charset="-128"/>
                <a:ea typeface="HGS創英角ｺﾞｼｯｸUB" panose="020B0900000000000000" pitchFamily="50" charset="-128"/>
                <a:cs typeface="+mn-cs"/>
              </a:rPr>
              <a:t>社会保険・厚生年金・労働保険等関係</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5" name="コンテンツ プレースホルダー 4"/>
          <p:cNvPicPr>
            <a:picLocks noGrp="1" noChangeAspect="1"/>
          </p:cNvPicPr>
          <p:nvPr>
            <p:ph idx="1"/>
          </p:nvPr>
        </p:nvPicPr>
        <p:blipFill>
          <a:blip r:embed="rId2"/>
          <a:stretch>
            <a:fillRect/>
          </a:stretch>
        </p:blipFill>
        <p:spPr>
          <a:xfrm>
            <a:off x="2586154" y="2388108"/>
            <a:ext cx="1570897" cy="1570897"/>
          </a:xfrm>
        </p:spPr>
      </p:pic>
      <p:pic>
        <p:nvPicPr>
          <p:cNvPr id="6" name="図 5"/>
          <p:cNvPicPr>
            <a:picLocks noChangeAspect="1"/>
          </p:cNvPicPr>
          <p:nvPr/>
        </p:nvPicPr>
        <p:blipFill>
          <a:blip r:embed="rId3"/>
          <a:stretch>
            <a:fillRect/>
          </a:stretch>
        </p:blipFill>
        <p:spPr>
          <a:xfrm>
            <a:off x="4646017" y="2389615"/>
            <a:ext cx="1563588" cy="1563588"/>
          </a:xfrm>
          <a:prstGeom prst="rect">
            <a:avLst/>
          </a:prstGeom>
        </p:spPr>
      </p:pic>
      <p:sp>
        <p:nvSpPr>
          <p:cNvPr id="12" name="スライド番号プレースホルダー 11"/>
          <p:cNvSpPr>
            <a:spLocks noGrp="1"/>
          </p:cNvSpPr>
          <p:nvPr>
            <p:ph type="sldNum" sz="quarter" idx="12"/>
          </p:nvPr>
        </p:nvSpPr>
        <p:spPr/>
        <p:txBody>
          <a:bodyPr/>
          <a:lstStyle/>
          <a:p>
            <a:fld id="{E1C0CD78-4E44-4F1F-ADFE-EB6B278C584E}" type="slidenum">
              <a:rPr kumimoji="1" lang="ja-JP" altLang="en-US" smtClean="0"/>
              <a:t>58</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23613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0307" y="2305413"/>
            <a:ext cx="7886700" cy="534760"/>
          </a:xfrm>
        </p:spPr>
        <p:txBody>
          <a:bodyPr>
            <a:normAutofit/>
          </a:bodyPr>
          <a:lstStyle/>
          <a:p>
            <a:r>
              <a:rPr kumimoji="1" lang="ja-JP" altLang="en-US" sz="2400" dirty="0"/>
              <a:t>就業規則の意義と効果</a:t>
            </a:r>
          </a:p>
        </p:txBody>
      </p:sp>
      <p:graphicFrame>
        <p:nvGraphicFramePr>
          <p:cNvPr id="4" name="コンテンツ プレースホルダー 3"/>
          <p:cNvGraphicFramePr>
            <a:graphicFrameLocks noGrp="1"/>
          </p:cNvGraphicFramePr>
          <p:nvPr>
            <p:ph idx="1"/>
          </p:nvPr>
        </p:nvGraphicFramePr>
        <p:xfrm>
          <a:off x="643164" y="2840173"/>
          <a:ext cx="8108950" cy="1483360"/>
        </p:xfrm>
        <a:graphic>
          <a:graphicData uri="http://schemas.openxmlformats.org/drawingml/2006/table">
            <a:tbl>
              <a:tblPr firstRow="1" bandRow="1">
                <a:tableStyleId>{5940675A-B579-460E-94D1-54222C63F5DA}</a:tableStyleId>
              </a:tblPr>
              <a:tblGrid>
                <a:gridCol w="532493">
                  <a:extLst>
                    <a:ext uri="{9D8B030D-6E8A-4147-A177-3AD203B41FA5}">
                      <a16:colId xmlns:a16="http://schemas.microsoft.com/office/drawing/2014/main" val="20000"/>
                    </a:ext>
                  </a:extLst>
                </a:gridCol>
                <a:gridCol w="7576457">
                  <a:extLst>
                    <a:ext uri="{9D8B030D-6E8A-4147-A177-3AD203B41FA5}">
                      <a16:colId xmlns:a16="http://schemas.microsoft.com/office/drawing/2014/main" val="20001"/>
                    </a:ext>
                  </a:extLst>
                </a:gridCol>
              </a:tblGrid>
              <a:tr h="370840">
                <a:tc gridSpan="2">
                  <a:txBody>
                    <a:bodyPr/>
                    <a:lstStyle/>
                    <a:p>
                      <a:r>
                        <a:rPr kumimoji="1" lang="ja-JP" altLang="en-US" dirty="0"/>
                        <a:t>使用者側のメリットの例</a:t>
                      </a:r>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a:txBody>
                    <a:bodyPr/>
                    <a:lstStyle/>
                    <a:p>
                      <a:r>
                        <a:rPr kumimoji="1" lang="ja-JP" altLang="en-US" dirty="0"/>
                        <a:t>１</a:t>
                      </a:r>
                    </a:p>
                  </a:txBody>
                  <a:tcPr/>
                </a:tc>
                <a:tc>
                  <a:txBody>
                    <a:bodyPr/>
                    <a:lstStyle/>
                    <a:p>
                      <a:r>
                        <a:rPr kumimoji="1" lang="ja-JP" altLang="en-US" dirty="0"/>
                        <a:t>労働条件を統一的に処理できるようになり、労働条件と経営の安定に役立つ</a:t>
                      </a:r>
                    </a:p>
                  </a:txBody>
                  <a:tcPr/>
                </a:tc>
                <a:extLst>
                  <a:ext uri="{0D108BD9-81ED-4DB2-BD59-A6C34878D82A}">
                    <a16:rowId xmlns:a16="http://schemas.microsoft.com/office/drawing/2014/main" val="10001"/>
                  </a:ext>
                </a:extLst>
              </a:tr>
              <a:tr h="370840">
                <a:tc>
                  <a:txBody>
                    <a:bodyPr/>
                    <a:lstStyle/>
                    <a:p>
                      <a:r>
                        <a:rPr kumimoji="1" lang="ja-JP" altLang="en-US" dirty="0"/>
                        <a:t>２</a:t>
                      </a:r>
                    </a:p>
                  </a:txBody>
                  <a:tcPr/>
                </a:tc>
                <a:tc>
                  <a:txBody>
                    <a:bodyPr/>
                    <a:lstStyle/>
                    <a:p>
                      <a:r>
                        <a:rPr kumimoji="1" lang="ja-JP" altLang="en-US" dirty="0"/>
                        <a:t>職場秩序を確立し、多数の労働者の力を統合した企業運営ができる</a:t>
                      </a:r>
                    </a:p>
                  </a:txBody>
                  <a:tcPr/>
                </a:tc>
                <a:extLst>
                  <a:ext uri="{0D108BD9-81ED-4DB2-BD59-A6C34878D82A}">
                    <a16:rowId xmlns:a16="http://schemas.microsoft.com/office/drawing/2014/main" val="10002"/>
                  </a:ext>
                </a:extLst>
              </a:tr>
              <a:tr h="370840">
                <a:tc>
                  <a:txBody>
                    <a:bodyPr/>
                    <a:lstStyle/>
                    <a:p>
                      <a:r>
                        <a:rPr kumimoji="1" lang="ja-JP" altLang="en-US" dirty="0"/>
                        <a:t>３</a:t>
                      </a:r>
                    </a:p>
                  </a:txBody>
                  <a:tcPr/>
                </a:tc>
                <a:tc>
                  <a:txBody>
                    <a:bodyPr/>
                    <a:lstStyle/>
                    <a:p>
                      <a:r>
                        <a:rPr kumimoji="1" lang="ja-JP" altLang="en-US" dirty="0"/>
                        <a:t>労使間の権利と義務が明確でないことに起因するトラブルを防止できる</a:t>
                      </a:r>
                    </a:p>
                  </a:txBody>
                  <a:tcPr/>
                </a:tc>
                <a:extLst>
                  <a:ext uri="{0D108BD9-81ED-4DB2-BD59-A6C34878D82A}">
                    <a16:rowId xmlns:a16="http://schemas.microsoft.com/office/drawing/2014/main" val="10003"/>
                  </a:ext>
                </a:extLst>
              </a:tr>
            </a:tbl>
          </a:graphicData>
        </a:graphic>
      </p:graphicFrame>
      <p:graphicFrame>
        <p:nvGraphicFramePr>
          <p:cNvPr id="5" name="コンテンツ プレースホルダー 3"/>
          <p:cNvGraphicFramePr>
            <a:graphicFrameLocks/>
          </p:cNvGraphicFramePr>
          <p:nvPr/>
        </p:nvGraphicFramePr>
        <p:xfrm>
          <a:off x="643164" y="4376010"/>
          <a:ext cx="8094436" cy="1483360"/>
        </p:xfrm>
        <a:graphic>
          <a:graphicData uri="http://schemas.openxmlformats.org/drawingml/2006/table">
            <a:tbl>
              <a:tblPr firstRow="1" bandRow="1">
                <a:tableStyleId>{5940675A-B579-460E-94D1-54222C63F5DA}</a:tableStyleId>
              </a:tblPr>
              <a:tblGrid>
                <a:gridCol w="488950">
                  <a:extLst>
                    <a:ext uri="{9D8B030D-6E8A-4147-A177-3AD203B41FA5}">
                      <a16:colId xmlns:a16="http://schemas.microsoft.com/office/drawing/2014/main" val="20000"/>
                    </a:ext>
                  </a:extLst>
                </a:gridCol>
                <a:gridCol w="7605486">
                  <a:extLst>
                    <a:ext uri="{9D8B030D-6E8A-4147-A177-3AD203B41FA5}">
                      <a16:colId xmlns:a16="http://schemas.microsoft.com/office/drawing/2014/main" val="20001"/>
                    </a:ext>
                  </a:extLst>
                </a:gridCol>
              </a:tblGrid>
              <a:tr h="370840">
                <a:tc gridSpan="2">
                  <a:txBody>
                    <a:bodyPr/>
                    <a:lstStyle/>
                    <a:p>
                      <a:r>
                        <a:rPr kumimoji="1" lang="ja-JP" altLang="en-US" dirty="0"/>
                        <a:t>労働者側のメリットの例</a:t>
                      </a:r>
                    </a:p>
                  </a:txBody>
                  <a:tcPr/>
                </a:tc>
                <a:tc hMerge="1">
                  <a:txBody>
                    <a:bodyPr/>
                    <a:lstStyle/>
                    <a:p>
                      <a:endParaRPr kumimoji="1" lang="ja-JP" altLang="en-US" dirty="0"/>
                    </a:p>
                  </a:txBody>
                  <a:tcPr/>
                </a:tc>
                <a:extLst>
                  <a:ext uri="{0D108BD9-81ED-4DB2-BD59-A6C34878D82A}">
                    <a16:rowId xmlns:a16="http://schemas.microsoft.com/office/drawing/2014/main" val="10000"/>
                  </a:ext>
                </a:extLst>
              </a:tr>
              <a:tr h="370840">
                <a:tc>
                  <a:txBody>
                    <a:bodyPr/>
                    <a:lstStyle/>
                    <a:p>
                      <a:r>
                        <a:rPr kumimoji="1" lang="ja-JP" altLang="en-US" dirty="0"/>
                        <a:t>１</a:t>
                      </a:r>
                    </a:p>
                  </a:txBody>
                  <a:tcPr/>
                </a:tc>
                <a:tc>
                  <a:txBody>
                    <a:bodyPr/>
                    <a:lstStyle/>
                    <a:p>
                      <a:r>
                        <a:rPr kumimoji="1" lang="ja-JP" altLang="en-US" dirty="0"/>
                        <a:t>職場の労働条件がはっきりし、安心して働くことができる</a:t>
                      </a:r>
                    </a:p>
                  </a:txBody>
                  <a:tcPr/>
                </a:tc>
                <a:extLst>
                  <a:ext uri="{0D108BD9-81ED-4DB2-BD59-A6C34878D82A}">
                    <a16:rowId xmlns:a16="http://schemas.microsoft.com/office/drawing/2014/main" val="10001"/>
                  </a:ext>
                </a:extLst>
              </a:tr>
              <a:tr h="370840">
                <a:tc>
                  <a:txBody>
                    <a:bodyPr/>
                    <a:lstStyle/>
                    <a:p>
                      <a:r>
                        <a:rPr kumimoji="1" lang="ja-JP" altLang="en-US" dirty="0"/>
                        <a:t>２</a:t>
                      </a:r>
                    </a:p>
                  </a:txBody>
                  <a:tcPr/>
                </a:tc>
                <a:tc>
                  <a:txBody>
                    <a:bodyPr/>
                    <a:lstStyle/>
                    <a:p>
                      <a:r>
                        <a:rPr kumimoji="1" lang="ja-JP" altLang="en-US" dirty="0"/>
                        <a:t>職場において守るべきルールが明確になる</a:t>
                      </a:r>
                    </a:p>
                  </a:txBody>
                  <a:tcPr/>
                </a:tc>
                <a:extLst>
                  <a:ext uri="{0D108BD9-81ED-4DB2-BD59-A6C34878D82A}">
                    <a16:rowId xmlns:a16="http://schemas.microsoft.com/office/drawing/2014/main" val="10002"/>
                  </a:ext>
                </a:extLst>
              </a:tr>
              <a:tr h="370840">
                <a:tc>
                  <a:txBody>
                    <a:bodyPr/>
                    <a:lstStyle/>
                    <a:p>
                      <a:r>
                        <a:rPr kumimoji="1" lang="ja-JP" altLang="en-US" dirty="0"/>
                        <a:t>３</a:t>
                      </a:r>
                    </a:p>
                  </a:txBody>
                  <a:tcPr/>
                </a:tc>
                <a:tc>
                  <a:txBody>
                    <a:bodyPr/>
                    <a:lstStyle/>
                    <a:p>
                      <a:r>
                        <a:rPr kumimoji="1" lang="ja-JP" altLang="en-US" dirty="0"/>
                        <a:t>懲戒処分の事由が明確になり、恣意的な処分を受けるおそれがなくなる</a:t>
                      </a:r>
                    </a:p>
                  </a:txBody>
                  <a:tcPr/>
                </a:tc>
                <a:extLst>
                  <a:ext uri="{0D108BD9-81ED-4DB2-BD59-A6C34878D82A}">
                    <a16:rowId xmlns:a16="http://schemas.microsoft.com/office/drawing/2014/main" val="10003"/>
                  </a:ext>
                </a:extLst>
              </a:tr>
            </a:tbl>
          </a:graphicData>
        </a:graphic>
      </p:graphicFrame>
      <p:sp>
        <p:nvSpPr>
          <p:cNvPr id="6" name="正方形/長方形 5"/>
          <p:cNvSpPr/>
          <p:nvPr/>
        </p:nvSpPr>
        <p:spPr>
          <a:xfrm>
            <a:off x="1565910" y="5859371"/>
            <a:ext cx="7171690"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Calibri" panose="020F0502020204030204"/>
                <a:cs typeface="+mn-cs"/>
              </a:rPr>
              <a:t>（公社）全国労働基準関係団体連合会 編</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改訂増補２版　やさしい職場の人事労務と安全衛生の基本</a:t>
            </a: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P29</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タイトル 1"/>
          <p:cNvSpPr txBox="1">
            <a:spLocks/>
          </p:cNvSpPr>
          <p:nvPr/>
        </p:nvSpPr>
        <p:spPr>
          <a:xfrm>
            <a:off x="280307" y="287293"/>
            <a:ext cx="7886700" cy="5347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t>労働条件成立の効力順</a:t>
            </a:r>
          </a:p>
        </p:txBody>
      </p:sp>
      <p:sp>
        <p:nvSpPr>
          <p:cNvPr id="8" name="コンテンツ プレースホルダー 2"/>
          <p:cNvSpPr txBox="1">
            <a:spLocks/>
          </p:cNvSpPr>
          <p:nvPr/>
        </p:nvSpPr>
        <p:spPr>
          <a:xfrm>
            <a:off x="643164" y="909592"/>
            <a:ext cx="7886700" cy="13686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法令＞労働協約＞就業規則＞労働契約</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＊労働協約：会社と労働組合での取り決め。</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＊労使協定：会社と過半数の労働者で決めた取り決め。（例：</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36</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協定）</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＊労働契約：会社と個人の契約</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 name="角丸四角形 9"/>
          <p:cNvSpPr/>
          <p:nvPr/>
        </p:nvSpPr>
        <p:spPr>
          <a:xfrm>
            <a:off x="6978237" y="1783861"/>
            <a:ext cx="1626425" cy="63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巻末の参考資料を参照（参考３）</a:t>
            </a:r>
          </a:p>
        </p:txBody>
      </p:sp>
      <p:sp>
        <p:nvSpPr>
          <p:cNvPr id="12" name="スライド番号プレースホルダー 11"/>
          <p:cNvSpPr>
            <a:spLocks noGrp="1"/>
          </p:cNvSpPr>
          <p:nvPr>
            <p:ph type="sldNum" sz="quarter" idx="12"/>
          </p:nvPr>
        </p:nvSpPr>
        <p:spPr/>
        <p:txBody>
          <a:bodyPr/>
          <a:lstStyle/>
          <a:p>
            <a:fld id="{E1C0CD78-4E44-4F1F-ADFE-EB6B278C584E}" type="slidenum">
              <a:rPr kumimoji="1" lang="ja-JP" altLang="en-US" smtClean="0"/>
              <a:t>59</a:t>
            </a:fld>
            <a:endParaRPr kumimoji="1" lang="ja-JP" altLang="en-US"/>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905326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2005012"/>
            <a:ext cx="7886700" cy="4351338"/>
          </a:xfrm>
        </p:spPr>
        <p:txBody>
          <a:bodyPr rtlCol="0"/>
          <a:lstStyle/>
          <a:p>
            <a:pPr marL="0" indent="0" rtl="0">
              <a:buNone/>
            </a:pPr>
            <a:r>
              <a:rPr lang="ja-JP" altLang="en-US" dirty="0">
                <a:latin typeface="+mn-ea"/>
              </a:rPr>
              <a:t>（１）福祉サービス提供とリスクマネジメント</a:t>
            </a:r>
            <a:endParaRPr lang="en-US" altLang="ja-JP" dirty="0">
              <a:latin typeface="+mn-ea"/>
            </a:endParaRPr>
          </a:p>
          <a:p>
            <a:pPr marL="0" indent="0" rtl="0">
              <a:buNone/>
            </a:pPr>
            <a:endParaRPr lang="ja-JP" altLang="en-US" dirty="0">
              <a:latin typeface="+mn-ea"/>
            </a:endParaRPr>
          </a:p>
          <a:p>
            <a:pPr marL="0" indent="0" rtl="0">
              <a:buNone/>
            </a:pPr>
            <a:r>
              <a:rPr lang="ja-JP" altLang="en-US" dirty="0">
                <a:latin typeface="+mn-ea"/>
              </a:rPr>
              <a:t>（２）インシデントとアクシデント</a:t>
            </a:r>
            <a:endParaRPr lang="en-US" altLang="ja-JP" dirty="0">
              <a:latin typeface="+mn-ea"/>
            </a:endParaRPr>
          </a:p>
          <a:p>
            <a:pPr marL="0" indent="0" rtl="0">
              <a:buNone/>
            </a:pPr>
            <a:endParaRPr lang="ja-JP" altLang="en-US" dirty="0">
              <a:latin typeface="+mn-ea"/>
            </a:endParaRPr>
          </a:p>
          <a:p>
            <a:pPr marL="0" indent="0" rtl="0">
              <a:buNone/>
            </a:pPr>
            <a:r>
              <a:rPr lang="ja-JP" altLang="en-US" dirty="0">
                <a:latin typeface="+mn-ea"/>
              </a:rPr>
              <a:t>（３）相談支援事業所におけるリスクマネジメント</a:t>
            </a:r>
            <a:endParaRPr lang="en-US" altLang="ja-JP" dirty="0">
              <a:latin typeface="+mn-ea"/>
            </a:endParaRPr>
          </a:p>
          <a:p>
            <a:pPr marL="0" indent="0" rtl="0">
              <a:buNone/>
            </a:pPr>
            <a:r>
              <a:rPr lang="ja-JP" altLang="en-US" dirty="0">
                <a:latin typeface="+mn-ea"/>
              </a:rPr>
              <a:t>　　</a:t>
            </a:r>
          </a:p>
        </p:txBody>
      </p:sp>
      <p:sp>
        <p:nvSpPr>
          <p:cNvPr id="6" name="角丸四角形 5"/>
          <p:cNvSpPr/>
          <p:nvPr/>
        </p:nvSpPr>
        <p:spPr>
          <a:xfrm>
            <a:off x="285750" y="327496"/>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lvl="0" defTabSz="844083"/>
            <a:r>
              <a:rPr lang="ja-JP" altLang="en-US" sz="2800" dirty="0">
                <a:latin typeface="+mj-ea"/>
              </a:rPr>
              <a:t>２．利用者中心の</a:t>
            </a:r>
            <a:br>
              <a:rPr lang="en-US" altLang="ja-JP" sz="2800" dirty="0">
                <a:latin typeface="+mj-ea"/>
              </a:rPr>
            </a:br>
            <a:r>
              <a:rPr lang="ja-JP" altLang="en-US" sz="2800" dirty="0">
                <a:latin typeface="+mj-ea"/>
              </a:rPr>
              <a:t>　　　福祉サービス提供とリスクマネジメント</a:t>
            </a:r>
            <a:endParaRPr kumimoji="1" lang="ja-JP" altLang="en-US" sz="2585"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rtl="0"/>
            <a:fld id="{E31375A4-56A4-47D6-9801-1991572033F7}" type="slidenum">
              <a:rPr lang="en-US" altLang="ja-JP" noProof="0" smtClean="0"/>
              <a:pPr rtl="0"/>
              <a:t>6</a:t>
            </a:fld>
            <a:endParaRPr lang="ja-JP" altLang="en-US" noProof="0" dirty="0"/>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9846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1021" y="246862"/>
            <a:ext cx="7886700" cy="781094"/>
          </a:xfrm>
        </p:spPr>
        <p:txBody>
          <a:bodyPr>
            <a:normAutofit/>
          </a:bodyPr>
          <a:lstStyle/>
          <a:p>
            <a:pPr lvl="0">
              <a:spcBef>
                <a:spcPts val="1000"/>
              </a:spcBef>
            </a:pPr>
            <a:endParaRPr kumimoji="1" lang="ja-JP" altLang="en-US" sz="3200" dirty="0">
              <a:latin typeface="+mj-ea"/>
            </a:endParaRPr>
          </a:p>
        </p:txBody>
      </p:sp>
      <p:sp>
        <p:nvSpPr>
          <p:cNvPr id="3" name="コンテンツ プレースホルダー 2"/>
          <p:cNvSpPr>
            <a:spLocks noGrp="1"/>
          </p:cNvSpPr>
          <p:nvPr>
            <p:ph idx="1"/>
          </p:nvPr>
        </p:nvSpPr>
        <p:spPr>
          <a:xfrm>
            <a:off x="122664" y="1115122"/>
            <a:ext cx="8932126" cy="2720898"/>
          </a:xfrm>
        </p:spPr>
        <p:txBody>
          <a:bodyPr>
            <a:noAutofit/>
          </a:bodyPr>
          <a:lstStyle/>
          <a:p>
            <a:pPr>
              <a:buFont typeface="Wingdings" panose="05000000000000000000" pitchFamily="2" charset="2"/>
              <a:buChar char="Ø"/>
            </a:pPr>
            <a:r>
              <a:rPr kumimoji="1" lang="ja-JP" altLang="en-US" sz="2400" dirty="0"/>
              <a:t>労働者の安全と衛生、健康を守るための法律（労働条件の中の最低基準）。</a:t>
            </a:r>
            <a:endParaRPr kumimoji="1" lang="en-US" altLang="ja-JP" sz="2400" dirty="0"/>
          </a:p>
          <a:p>
            <a:pPr>
              <a:buFont typeface="Wingdings" panose="05000000000000000000" pitchFamily="2" charset="2"/>
              <a:buChar char="Ø"/>
            </a:pPr>
            <a:r>
              <a:rPr lang="ja-JP" altLang="en-US" sz="2400" dirty="0"/>
              <a:t>「労働災害の防止」「健康の保持増進」「快適な職場環境の形成」等を促進するような規定が定められています。</a:t>
            </a:r>
            <a:endParaRPr lang="en-US" altLang="ja-JP" sz="2400" dirty="0"/>
          </a:p>
          <a:p>
            <a:pPr>
              <a:buFont typeface="Wingdings" panose="05000000000000000000" pitchFamily="2" charset="2"/>
              <a:buChar char="Ø"/>
            </a:pPr>
            <a:r>
              <a:rPr lang="ja-JP" altLang="en-US" sz="2400" dirty="0"/>
              <a:t>具体的には、以下のようなことを、事業者に義務付けています。</a:t>
            </a:r>
          </a:p>
          <a:p>
            <a:pPr marL="0" indent="0">
              <a:buNone/>
            </a:pPr>
            <a:r>
              <a:rPr lang="ja-JP" altLang="en-US" sz="2400" b="1" dirty="0"/>
              <a:t>　　「安全衛生管理体制</a:t>
            </a:r>
            <a:r>
              <a:rPr lang="ja-JP" altLang="en-US" sz="2400" dirty="0"/>
              <a:t>の確立」</a:t>
            </a:r>
          </a:p>
          <a:p>
            <a:pPr marL="0" indent="0">
              <a:buNone/>
            </a:pPr>
            <a:r>
              <a:rPr lang="ja-JP" altLang="en-US" sz="2400" dirty="0"/>
              <a:t>　　「労働者に対する</a:t>
            </a:r>
            <a:r>
              <a:rPr lang="ja-JP" altLang="en-US" sz="2400" b="1" dirty="0"/>
              <a:t>健康診断</a:t>
            </a:r>
            <a:r>
              <a:rPr lang="ja-JP" altLang="en-US" sz="2400" dirty="0"/>
              <a:t>の実施」</a:t>
            </a:r>
          </a:p>
          <a:p>
            <a:endParaRPr kumimoji="1" lang="ja-JP" altLang="en-US" dirty="0"/>
          </a:p>
        </p:txBody>
      </p:sp>
      <p:sp>
        <p:nvSpPr>
          <p:cNvPr id="4" name="正方形/長方形 3"/>
          <p:cNvSpPr/>
          <p:nvPr/>
        </p:nvSpPr>
        <p:spPr>
          <a:xfrm>
            <a:off x="105937" y="4042010"/>
            <a:ext cx="8932126" cy="24086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第</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条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労働安全衛生法は、労働基準法と相まって、労働災害の防止のための危害防止基準の確立、責任体制の明確化および自主的活動の促進の措置を講ずる等その防止に関する総合的計画的な対策を推進することにより職場における労働者の安全と健康を確保するとともに、快適な職場環境の形成を促進することを目的とする。</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第</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条</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項</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事業者は、単にこの法律で定める労働災害の防止のための最低基準を守るだけでなく、快適な職場環境の実現と労働条件の改善を通じて職場における労働者の安全と健康を確保するようにしなければならない。また、事業者は、国が実施する労働災害の防止に関する施策に協力するようにしなければならない。</a:t>
            </a:r>
            <a:endParaRPr kumimoji="0"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 name="タイトル 1"/>
          <p:cNvSpPr txBox="1">
            <a:spLocks/>
          </p:cNvSpPr>
          <p:nvPr/>
        </p:nvSpPr>
        <p:spPr>
          <a:xfrm>
            <a:off x="361021" y="246862"/>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（５）労働安全衛生</a:t>
            </a:r>
          </a:p>
        </p:txBody>
      </p:sp>
      <p:sp>
        <p:nvSpPr>
          <p:cNvPr id="9" name="スライド番号プレースホルダー 8"/>
          <p:cNvSpPr>
            <a:spLocks noGrp="1"/>
          </p:cNvSpPr>
          <p:nvPr>
            <p:ph type="sldNum" sz="quarter" idx="12"/>
          </p:nvPr>
        </p:nvSpPr>
        <p:spPr/>
        <p:txBody>
          <a:bodyPr/>
          <a:lstStyle/>
          <a:p>
            <a:fld id="{E1C0CD78-4E44-4F1F-ADFE-EB6B278C584E}" type="slidenum">
              <a:rPr kumimoji="1" lang="ja-JP" altLang="en-US" smtClean="0"/>
              <a:t>60</a:t>
            </a:fld>
            <a:endParaRPr kumimoji="1" lang="ja-JP" altLang="en-US"/>
          </a:p>
        </p:txBody>
      </p:sp>
      <p:sp>
        <p:nvSpPr>
          <p:cNvPr id="6" name="フッター プレースホルダー 5"/>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55045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p:cNvSpPr txBox="1">
            <a:spLocks/>
          </p:cNvSpPr>
          <p:nvPr/>
        </p:nvSpPr>
        <p:spPr>
          <a:xfrm>
            <a:off x="117019" y="203923"/>
            <a:ext cx="9026981" cy="9281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Light" panose="020F0302020204030204"/>
                <a:ea typeface="ＭＳ Ｐゴシック" panose="020B0600070205080204" pitchFamily="50" charset="-128"/>
                <a:cs typeface="+mj-cs"/>
              </a:rPr>
              <a:t>改正労働安全衛生法による労働時間把握の義務付け</a:t>
            </a:r>
          </a:p>
        </p:txBody>
      </p:sp>
      <p:sp>
        <p:nvSpPr>
          <p:cNvPr id="16" name="角丸四角形 15"/>
          <p:cNvSpPr/>
          <p:nvPr/>
        </p:nvSpPr>
        <p:spPr>
          <a:xfrm>
            <a:off x="429755" y="1132114"/>
            <a:ext cx="8401507" cy="4876800"/>
          </a:xfrm>
          <a:prstGeom prst="roundRect">
            <a:avLst>
              <a:gd name="adj" fmla="val 4289"/>
            </a:avLst>
          </a:prstGeom>
        </p:spPr>
        <p:style>
          <a:lnRef idx="1">
            <a:schemeClr val="accent6"/>
          </a:lnRef>
          <a:fillRef idx="2">
            <a:schemeClr val="accent6"/>
          </a:fillRef>
          <a:effectRef idx="1">
            <a:schemeClr val="accent6"/>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〇働き方改革関連法案による改正</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〇改正労働安全衛生法により、原則、すべての労働者を対象として、ガイドラインに基づく労働時間の把握義務。</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〇改正により労働時間適正把握ガイドラインにおいて、管理監督者についても労働時間把握が求められる。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〇原則、タイムカード、ＩＣカード、パソコンのアクセスログなどの客観的な記録に基づき、労働時間の把握が求められる。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〇職員・管理職の長時間労働・ボランティア労働などの見直しが必要となる。</a:t>
            </a:r>
          </a:p>
        </p:txBody>
      </p:sp>
      <p:sp>
        <p:nvSpPr>
          <p:cNvPr id="5" name="スライド番号プレースホルダー 4"/>
          <p:cNvSpPr>
            <a:spLocks noGrp="1"/>
          </p:cNvSpPr>
          <p:nvPr>
            <p:ph type="sldNum" sz="quarter" idx="12"/>
          </p:nvPr>
        </p:nvSpPr>
        <p:spPr/>
        <p:txBody>
          <a:bodyPr/>
          <a:lstStyle/>
          <a:p>
            <a:fld id="{E1C0CD78-4E44-4F1F-ADFE-EB6B278C584E}" type="slidenum">
              <a:rPr kumimoji="1" lang="ja-JP" altLang="en-US" smtClean="0"/>
              <a:t>61</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00664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984172"/>
          </a:xfrm>
        </p:spPr>
        <p:txBody>
          <a:bodyPr>
            <a:normAutofit/>
          </a:bodyPr>
          <a:lstStyle/>
          <a:p>
            <a:r>
              <a:rPr kumimoji="1" lang="ja-JP" altLang="en-US" sz="3200" dirty="0"/>
              <a:t>主任相談支援専門員として</a:t>
            </a:r>
          </a:p>
        </p:txBody>
      </p:sp>
      <p:sp>
        <p:nvSpPr>
          <p:cNvPr id="3" name="コンテンツ プレースホルダー 2"/>
          <p:cNvSpPr>
            <a:spLocks noGrp="1"/>
          </p:cNvSpPr>
          <p:nvPr>
            <p:ph idx="1"/>
          </p:nvPr>
        </p:nvSpPr>
        <p:spPr/>
        <p:txBody>
          <a:bodyPr>
            <a:normAutofit lnSpcReduction="10000"/>
          </a:bodyPr>
          <a:lstStyle/>
          <a:p>
            <a:pPr>
              <a:buFont typeface="Wingdings" panose="05000000000000000000" pitchFamily="2" charset="2"/>
              <a:buChar char="Ø"/>
            </a:pPr>
            <a:r>
              <a:rPr kumimoji="1" lang="ja-JP" altLang="en-US" dirty="0"/>
              <a:t>労働者に対する健康管理や安全・衛生管理を確認し、効率的で効果的な業務の遂行</a:t>
            </a:r>
            <a:endParaRPr kumimoji="1" lang="en-US" altLang="ja-JP" dirty="0"/>
          </a:p>
          <a:p>
            <a:pPr>
              <a:buFont typeface="Wingdings" panose="05000000000000000000" pitchFamily="2" charset="2"/>
              <a:buChar char="Ø"/>
            </a:pPr>
            <a:endParaRPr kumimoji="1" lang="en-US" altLang="ja-JP" dirty="0"/>
          </a:p>
          <a:p>
            <a:pPr>
              <a:buFont typeface="Wingdings" panose="05000000000000000000" pitchFamily="2" charset="2"/>
              <a:buChar char="Ø"/>
            </a:pPr>
            <a:r>
              <a:rPr kumimoji="1" lang="ja-JP" altLang="en-US" dirty="0"/>
              <a:t>心身の健康を支え、抱え込みや燃え尽き症候群、働きやすい環境を整える</a:t>
            </a:r>
            <a:endParaRPr kumimoji="1" lang="en-US" altLang="ja-JP" dirty="0"/>
          </a:p>
          <a:p>
            <a:pPr>
              <a:buFont typeface="Wingdings" panose="05000000000000000000" pitchFamily="2" charset="2"/>
              <a:buChar char="Ø"/>
            </a:pPr>
            <a:endParaRPr kumimoji="1" lang="en-US" altLang="ja-JP" dirty="0"/>
          </a:p>
          <a:p>
            <a:pPr>
              <a:buFont typeface="Wingdings" panose="05000000000000000000" pitchFamily="2" charset="2"/>
              <a:buChar char="Ø"/>
            </a:pPr>
            <a:r>
              <a:rPr kumimoji="1" lang="ja-JP" altLang="en-US" dirty="0"/>
              <a:t>労働時間、休憩、休日、休暇について、曖昧になりがちな部分を把握し適正化に努める。</a:t>
            </a:r>
            <a:endParaRPr kumimoji="1" lang="en-US" altLang="ja-JP" dirty="0"/>
          </a:p>
          <a:p>
            <a:pPr marL="0" indent="0">
              <a:buNone/>
            </a:pPr>
            <a:endParaRPr lang="en-US" altLang="ja-JP" dirty="0"/>
          </a:p>
          <a:p>
            <a:pPr marL="0" indent="0">
              <a:buNone/>
            </a:pPr>
            <a:r>
              <a:rPr kumimoji="1" lang="ja-JP" altLang="en-US" dirty="0"/>
              <a:t>→組織運営や経営等、俯瞰的な視点</a:t>
            </a:r>
          </a:p>
        </p:txBody>
      </p:sp>
      <p:pic>
        <p:nvPicPr>
          <p:cNvPr id="4" name="図 3"/>
          <p:cNvPicPr>
            <a:picLocks noChangeAspect="1"/>
          </p:cNvPicPr>
          <p:nvPr/>
        </p:nvPicPr>
        <p:blipFill>
          <a:blip r:embed="rId2"/>
          <a:stretch>
            <a:fillRect/>
          </a:stretch>
        </p:blipFill>
        <p:spPr>
          <a:xfrm>
            <a:off x="7960030" y="111590"/>
            <a:ext cx="1110640" cy="1112958"/>
          </a:xfrm>
          <a:prstGeom prst="rect">
            <a:avLst/>
          </a:prstGeom>
        </p:spPr>
      </p:pic>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62</a:t>
            </a:fld>
            <a:endParaRPr kumimoji="1" lang="ja-JP" altLang="en-US"/>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7726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26"/>
          <p:cNvSpPr>
            <a:spLocks noGrp="1" noChangeArrowheads="1"/>
          </p:cNvSpPr>
          <p:nvPr>
            <p:ph type="title"/>
          </p:nvPr>
        </p:nvSpPr>
        <p:spPr/>
        <p:txBody>
          <a:bodyPr>
            <a:normAutofit/>
          </a:bodyPr>
          <a:lstStyle/>
          <a:p>
            <a:pPr eaLnBrk="1" hangingPunct="1">
              <a:defRPr/>
            </a:pPr>
            <a:r>
              <a:rPr lang="ja-JP" altLang="en-US" sz="3200" dirty="0">
                <a:solidFill>
                  <a:schemeClr val="tx2">
                    <a:lumMod val="50000"/>
                  </a:schemeClr>
                </a:solidFill>
                <a:ea typeface="HGP創英角ﾎﾟｯﾌﾟ体" pitchFamily="50" charset="-128"/>
              </a:rPr>
              <a:t>「１人職場」の環境から</a:t>
            </a:r>
          </a:p>
        </p:txBody>
      </p:sp>
      <p:sp>
        <p:nvSpPr>
          <p:cNvPr id="17" name="テキスト ボックス 16"/>
          <p:cNvSpPr txBox="1"/>
          <p:nvPr/>
        </p:nvSpPr>
        <p:spPr>
          <a:xfrm>
            <a:off x="766916" y="1728320"/>
            <a:ext cx="7302220" cy="3571267"/>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・障害者施設での</a:t>
            </a:r>
            <a:r>
              <a:rPr kumimoji="1" lang="ja-JP" altLang="en-US" sz="2400" b="1" i="0" u="none" strike="noStrike" kern="1200" cap="none" spc="0" normalizeH="0" baseline="0" noProof="0" dirty="0">
                <a:ln>
                  <a:noFill/>
                </a:ln>
                <a:solidFill>
                  <a:srgbClr val="44546A"/>
                </a:solidFill>
                <a:effectLst/>
                <a:uLnTx/>
                <a:uFillTx/>
                <a:latin typeface="ＭＳ Ｐゴシック" panose="020B0600070205080204" pitchFamily="50" charset="-128"/>
                <a:ea typeface="ＭＳ Ｐゴシック" panose="020B0600070205080204" pitchFamily="50" charset="-128"/>
                <a:cs typeface="+mn-cs"/>
              </a:rPr>
              <a:t>虐待発生の構図</a:t>
            </a:r>
            <a:endParaRPr kumimoji="1" lang="en-US" altLang="ja-JP" sz="2400" b="1" i="0" u="none" strike="noStrike" kern="1200" cap="none" spc="0" normalizeH="0" baseline="0" noProof="0" dirty="0">
              <a:ln>
                <a:noFill/>
              </a:ln>
              <a:solidFill>
                <a:srgbClr val="44546A"/>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→複雑多様、密室環境、エスカレートと専門性欠如</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44546A"/>
                </a:solidFill>
                <a:effectLst/>
                <a:uLnTx/>
                <a:uFillTx/>
                <a:latin typeface="Calibri" panose="020F0502020204030204"/>
                <a:ea typeface="ＭＳ Ｐゴシック" panose="020B0600070205080204" pitchFamily="50" charset="-128"/>
                <a:cs typeface="+mn-cs"/>
              </a:rPr>
              <a:t>（障害者虐待の防止と対応：</a:t>
            </a:r>
            <a:r>
              <a:rPr kumimoji="1" lang="en-US" altLang="ja-JP" sz="1800" b="1" i="0" u="none" strike="noStrike" kern="1200" cap="none" spc="0" normalizeH="0" baseline="0" noProof="0" dirty="0">
                <a:ln>
                  <a:noFill/>
                </a:ln>
                <a:solidFill>
                  <a:srgbClr val="44546A"/>
                </a:solidFill>
                <a:effectLst/>
                <a:uLnTx/>
                <a:uFillTx/>
                <a:latin typeface="Calibri" panose="020F0502020204030204"/>
                <a:ea typeface="ＭＳ Ｐゴシック" panose="020B0600070205080204" pitchFamily="50" charset="-128"/>
                <a:cs typeface="+mn-cs"/>
              </a:rPr>
              <a:t>24.3</a:t>
            </a:r>
            <a:r>
              <a:rPr kumimoji="1" lang="ja-JP" altLang="en-US" sz="1800" b="1" i="0" u="none" strike="noStrike" kern="1200" cap="none" spc="0" normalizeH="0" baseline="0" noProof="0" dirty="0">
                <a:ln>
                  <a:noFill/>
                </a:ln>
                <a:solidFill>
                  <a:srgbClr val="44546A"/>
                </a:solidFill>
                <a:effectLst/>
                <a:uLnTx/>
                <a:uFillTx/>
                <a:latin typeface="Calibri" panose="020F0502020204030204"/>
                <a:ea typeface="ＭＳ Ｐゴシック" panose="020B0600070205080204" pitchFamily="50" charset="-128"/>
                <a:cs typeface="+mn-cs"/>
              </a:rPr>
              <a:t>）</a:t>
            </a:r>
            <a:endParaRPr kumimoji="1" lang="en-US" altLang="ja-JP" sz="1800" b="1" i="0" u="none" strike="noStrike" kern="1200" cap="none" spc="0" normalizeH="0" baseline="0" noProof="0" dirty="0">
              <a:ln>
                <a:noFill/>
              </a:ln>
              <a:solidFill>
                <a:srgbClr val="44546A"/>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srgbClr val="44546A"/>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・１人職場の</a:t>
            </a:r>
            <a:r>
              <a:rPr kumimoji="1" lang="ja-JP" altLang="en-US" sz="2400" b="1" i="0" u="none" strike="noStrike" kern="1200" cap="none" spc="0" normalizeH="0" baseline="0" noProof="0" dirty="0">
                <a:ln>
                  <a:noFill/>
                </a:ln>
                <a:solidFill>
                  <a:srgbClr val="44546A"/>
                </a:solidFill>
                <a:effectLst/>
                <a:uLnTx/>
                <a:uFillTx/>
                <a:latin typeface="Calibri" panose="020F0502020204030204"/>
                <a:ea typeface="ＭＳ Ｐゴシック" panose="020B0600070205080204" pitchFamily="50" charset="-128"/>
                <a:cs typeface="+mn-cs"/>
              </a:rPr>
              <a:t>欠点</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a:t>
            </a:r>
            <a:endParaRPr kumimoji="1"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個性的環境</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：職員の資質がそのまま反映</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閉鎖的環境</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：小規模事業所化で検証機能が低下</a:t>
            </a:r>
            <a:endParaRPr kumimoji="1" lang="en-US" altLang="ja-JP" sz="21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支配的環境</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：指導から支援も、する者、される者</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・サービス</a:t>
            </a:r>
            <a:r>
              <a:rPr kumimoji="1" lang="ja-JP" altLang="en-US" sz="2400" b="1" i="0" u="none" strike="noStrike" kern="1200" cap="none" spc="0" normalizeH="0" baseline="0" noProof="0" dirty="0">
                <a:ln>
                  <a:noFill/>
                </a:ln>
                <a:solidFill>
                  <a:srgbClr val="44546A"/>
                </a:solidFill>
                <a:effectLst/>
                <a:uLnTx/>
                <a:uFillTx/>
                <a:latin typeface="Calibri" panose="020F0502020204030204"/>
                <a:ea typeface="ＭＳ Ｐゴシック" panose="020B0600070205080204" pitchFamily="50" charset="-128"/>
                <a:cs typeface="+mn-cs"/>
              </a:rPr>
              <a:t>提供体制</a:t>
            </a:r>
            <a:r>
              <a:rPr kumimoji="1" lang="ja-JP" altLang="en-US"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として</a:t>
            </a:r>
            <a:endParaRPr kumimoji="1" lang="en-US" altLang="ja-JP" sz="2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→課題の</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発見</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共有</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、課題解決への</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連携</a:t>
            </a: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800" b="1"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協働</a:t>
            </a:r>
          </a:p>
        </p:txBody>
      </p:sp>
      <p:sp>
        <p:nvSpPr>
          <p:cNvPr id="18" name="AutoShape 4"/>
          <p:cNvSpPr>
            <a:spLocks noChangeArrowheads="1"/>
          </p:cNvSpPr>
          <p:nvPr/>
        </p:nvSpPr>
        <p:spPr bwMode="auto">
          <a:xfrm>
            <a:off x="1532779" y="5453716"/>
            <a:ext cx="6203327" cy="628650"/>
          </a:xfrm>
          <a:prstGeom prst="roundRect">
            <a:avLst>
              <a:gd name="adj" fmla="val 16667"/>
            </a:avLst>
          </a:prstGeom>
          <a:solidFill>
            <a:srgbClr val="FFCC99"/>
          </a:solidFill>
          <a:ln w="9525">
            <a:solidFill>
              <a:schemeClr val="tx1"/>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HGP創英角ﾎﾟｯﾌﾟ体" pitchFamily="50" charset="-128"/>
                <a:ea typeface="HGP創英角ﾎﾟｯﾌﾟ体" pitchFamily="50" charset="-128"/>
                <a:cs typeface="+mn-cs"/>
              </a:rPr>
              <a:t>他事業所の相談支援事業所への助言等</a:t>
            </a:r>
          </a:p>
        </p:txBody>
      </p:sp>
      <p:sp>
        <p:nvSpPr>
          <p:cNvPr id="4" name="スライド番号プレースホルダー 3"/>
          <p:cNvSpPr>
            <a:spLocks noGrp="1"/>
          </p:cNvSpPr>
          <p:nvPr>
            <p:ph type="sldNum" sz="quarter" idx="12"/>
          </p:nvPr>
        </p:nvSpPr>
        <p:spPr/>
        <p:txBody>
          <a:bodyPr/>
          <a:lstStyle/>
          <a:p>
            <a:fld id="{E1C0CD78-4E44-4F1F-ADFE-EB6B278C584E}" type="slidenum">
              <a:rPr kumimoji="1" lang="ja-JP" altLang="en-US" smtClean="0"/>
              <a:t>63</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12712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3164" y="179268"/>
            <a:ext cx="7886700" cy="781503"/>
          </a:xfrm>
        </p:spPr>
        <p:txBody>
          <a:bodyPr>
            <a:normAutofit fontScale="90000"/>
          </a:bodyPr>
          <a:lstStyle/>
          <a:p>
            <a:r>
              <a:rPr lang="ja-JP" altLang="en-US" sz="3200" dirty="0"/>
              <a:t>ストレスチェック等の職場におけるメンタルヘルス対策・過重労働対策等</a:t>
            </a:r>
            <a:endParaRPr kumimoji="1" lang="ja-JP" altLang="en-US" sz="32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407" y="1439075"/>
            <a:ext cx="3143950" cy="4464408"/>
          </a:xfrm>
        </p:spPr>
      </p:pic>
      <p:sp>
        <p:nvSpPr>
          <p:cNvPr id="5" name="正方形/長方形 4"/>
          <p:cNvSpPr/>
          <p:nvPr/>
        </p:nvSpPr>
        <p:spPr>
          <a:xfrm>
            <a:off x="3258456" y="1027277"/>
            <a:ext cx="57549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https://www.mhlw.go.jp/bunya/roudoukijun/anzeneisei12/</a:t>
            </a:r>
          </a:p>
        </p:txBody>
      </p:sp>
      <p:sp>
        <p:nvSpPr>
          <p:cNvPr id="6" name="正方形/長方形 5"/>
          <p:cNvSpPr/>
          <p:nvPr/>
        </p:nvSpPr>
        <p:spPr>
          <a:xfrm>
            <a:off x="3965121" y="1396609"/>
            <a:ext cx="4564743" cy="321893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ストレスチェック制度</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ストレスチェック制度は、定期的に労働者のストレスの状況について検査を行い、本人にその結果を通知して自らのストレスの状況について気付きを促し、個人のメンタルヘルス不調のリスクを低減させるとともに、検査結果を集団的に分析し、職場環境の改善につなげることによって、労働者がメンタルヘルス不調になることを未然に防止することを主な目的としたものです。平成</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27</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12</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月に施行されました。</a:t>
            </a:r>
          </a:p>
        </p:txBody>
      </p:sp>
      <p:sp>
        <p:nvSpPr>
          <p:cNvPr id="7" name="正方形/長方形 6"/>
          <p:cNvSpPr/>
          <p:nvPr/>
        </p:nvSpPr>
        <p:spPr>
          <a:xfrm>
            <a:off x="3965121" y="4333822"/>
            <a:ext cx="4886274" cy="15696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ストレスチェック制度に関する法令</a:t>
            </a:r>
            <a:r>
              <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①労働安全衛生法</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②労働安全衛生法施行令</a:t>
            </a:r>
            <a:endParaRPr kumimoji="1" lang="en-US" altLang="ja-JP"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③労働安全衛生規則</a:t>
            </a:r>
          </a:p>
        </p:txBody>
      </p:sp>
      <p:sp>
        <p:nvSpPr>
          <p:cNvPr id="8" name="正方形/長方形 7"/>
          <p:cNvSpPr/>
          <p:nvPr/>
        </p:nvSpPr>
        <p:spPr>
          <a:xfrm>
            <a:off x="419682" y="5905406"/>
            <a:ext cx="859369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ストレスチェック  ：労働安全衛生法第</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66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条の </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10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第１項に規定されている「心理的な負担の程度を把握するための検査」をいう。 </a:t>
            </a:r>
          </a:p>
        </p:txBody>
      </p:sp>
      <p:sp>
        <p:nvSpPr>
          <p:cNvPr id="11" name="スライド番号プレースホルダー 10"/>
          <p:cNvSpPr>
            <a:spLocks noGrp="1"/>
          </p:cNvSpPr>
          <p:nvPr>
            <p:ph type="sldNum" sz="quarter" idx="12"/>
          </p:nvPr>
        </p:nvSpPr>
        <p:spPr/>
        <p:txBody>
          <a:bodyPr/>
          <a:lstStyle/>
          <a:p>
            <a:fld id="{E1C0CD78-4E44-4F1F-ADFE-EB6B278C584E}" type="slidenum">
              <a:rPr kumimoji="1" lang="ja-JP" altLang="en-US" smtClean="0"/>
              <a:t>64</a:t>
            </a:fld>
            <a:endParaRPr kumimoji="1" lang="ja-JP" altLang="en-US"/>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06497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54887" y="1622247"/>
            <a:ext cx="8434225" cy="163121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平成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26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年６月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25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日に公布された「労働安全衛生法の一部を 改正する法律」 （平成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26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年法律第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82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号）においては、心理的な負担の程度を把握するための検査（以下「ストレスチェック」という。）及びその結果に基づく面接指導の実施を 事業者に義務付けること等を内容としたストレスチェック制度が新たに創設された。 </a:t>
            </a:r>
          </a:p>
        </p:txBody>
      </p:sp>
      <p:sp>
        <p:nvSpPr>
          <p:cNvPr id="5" name="正方形/長方形 4"/>
          <p:cNvSpPr/>
          <p:nvPr/>
        </p:nvSpPr>
        <p:spPr>
          <a:xfrm>
            <a:off x="427369" y="3353064"/>
            <a:ext cx="8322713" cy="2301304"/>
          </a:xfrm>
          <a:prstGeom prst="rect">
            <a:avLst/>
          </a:prstGeom>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本指針は、労働安全衛生法（昭和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47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年法律第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57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号。以下「法」という。）第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66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条の </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10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第７項の規定に基づき、ストレスチェック及び面接指導の結果に基づき事業者が講ずべき措置が適切かつ有効に実施されるため、ストレスチェック及び面接指導の具体的な 実施方法又は面接指導の結果についての医師からの意見の聴取、就業上の措置の決定、 健康情報の適正な取扱い並びに労働者に対する不利益な取扱いの禁止等について定めた ものである。 </a:t>
            </a:r>
          </a:p>
        </p:txBody>
      </p:sp>
      <p:sp>
        <p:nvSpPr>
          <p:cNvPr id="6" name="正方形/長方形 5"/>
          <p:cNvSpPr/>
          <p:nvPr/>
        </p:nvSpPr>
        <p:spPr>
          <a:xfrm>
            <a:off x="217448" y="278779"/>
            <a:ext cx="8742556" cy="1200329"/>
          </a:xfrm>
          <a:prstGeom prst="rect">
            <a:avLst/>
          </a:prstGeom>
          <a:ln>
            <a:solidFill>
              <a:schemeClr val="tx2"/>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心理的な負担の程度を把握するための検査及び面接指導の実施</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並びに</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面接指導結果に基づき事業者が講ずべき措置に関する指針</a:t>
            </a:r>
          </a:p>
        </p:txBody>
      </p:sp>
      <p:sp>
        <p:nvSpPr>
          <p:cNvPr id="7" name="矢印: 五方向 6"/>
          <p:cNvSpPr/>
          <p:nvPr/>
        </p:nvSpPr>
        <p:spPr>
          <a:xfrm>
            <a:off x="468630" y="5319629"/>
            <a:ext cx="8046720" cy="868680"/>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Ｑ：皆さんの職場では、</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ストレスチェックを実施し対応していますか？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fld id="{E1C0CD78-4E44-4F1F-ADFE-EB6B278C584E}" type="slidenum">
              <a:rPr kumimoji="1" lang="ja-JP" altLang="en-US" smtClean="0"/>
              <a:t>65</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893927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61257" y="896320"/>
            <a:ext cx="8621485" cy="3397567"/>
          </a:xfrm>
        </p:spPr>
        <p:txBody>
          <a:bodyPr>
            <a:noAutofit/>
          </a:bodyPr>
          <a:lstStyle/>
          <a:p>
            <a:pPr marL="0" indent="0">
              <a:buNone/>
            </a:pPr>
            <a:r>
              <a:rPr lang="ja-JP" altLang="en-US" sz="2400" dirty="0"/>
              <a:t>◆ハラスメントとは、</a:t>
            </a:r>
            <a:endParaRPr lang="en-US" altLang="ja-JP" sz="2400" dirty="0"/>
          </a:p>
          <a:p>
            <a:pPr marL="0" indent="0">
              <a:buNone/>
            </a:pPr>
            <a:r>
              <a:rPr lang="ja-JP" altLang="en-US" sz="2400" dirty="0"/>
              <a:t>　　「嫌がらせ」、「いじめ」、「苦しめること」、「悩ませること</a:t>
            </a:r>
            <a:r>
              <a:rPr lang="ja-JP" altLang="en-US" sz="2400" dirty="0">
                <a:latin typeface="+mn-ea"/>
              </a:rPr>
              <a:t>」</a:t>
            </a:r>
            <a:endParaRPr lang="en-US" altLang="ja-JP" sz="2400" dirty="0">
              <a:latin typeface="+mn-ea"/>
            </a:endParaRPr>
          </a:p>
          <a:p>
            <a:pPr marL="0" indent="0">
              <a:buNone/>
            </a:pPr>
            <a:r>
              <a:rPr lang="ja-JP" altLang="en-US" sz="2000" dirty="0">
                <a:solidFill>
                  <a:srgbClr val="000000"/>
                </a:solidFill>
                <a:latin typeface="HG丸ｺﾞｼｯｸM-PRO" panose="020F0600000000000000" pitchFamily="50" charset="-128"/>
                <a:ea typeface="HG丸ｺﾞｼｯｸM-PRO" panose="020F0600000000000000" pitchFamily="50" charset="-128"/>
              </a:rPr>
              <a:t>（他者に対する発言・行動等が本人の意図には関係なく、相手を不快にさせたり、尊厳を傷つけたり、不利益を与えたり、脅威を与えること）</a:t>
            </a:r>
            <a:endParaRPr lang="en-US" altLang="ja-JP" sz="2000" dirty="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mn-ea"/>
              </a:rPr>
              <a:t>◆よく聞くのが</a:t>
            </a:r>
            <a:endParaRPr kumimoji="1" lang="en-US" altLang="ja-JP" sz="2400" dirty="0">
              <a:latin typeface="+mn-ea"/>
            </a:endParaRPr>
          </a:p>
          <a:p>
            <a:pPr>
              <a:buFont typeface="Wingdings" panose="05000000000000000000" pitchFamily="2" charset="2"/>
              <a:buChar char="Ø"/>
            </a:pPr>
            <a:r>
              <a:rPr kumimoji="1" lang="ja-JP" altLang="en-US" sz="2400" dirty="0"/>
              <a:t>パワーハラスメント（パワハラ）</a:t>
            </a:r>
            <a:endParaRPr lang="en-US" altLang="ja-JP" sz="2400" dirty="0"/>
          </a:p>
          <a:p>
            <a:pPr>
              <a:buFont typeface="Wingdings" panose="05000000000000000000" pitchFamily="2" charset="2"/>
              <a:buChar char="Ø"/>
            </a:pPr>
            <a:r>
              <a:rPr kumimoji="1" lang="ja-JP" altLang="en-US" sz="2400" dirty="0"/>
              <a:t>セクシャルハラスメント（セクハラ）</a:t>
            </a:r>
            <a:endParaRPr lang="en-US" altLang="ja-JP" sz="2400" dirty="0"/>
          </a:p>
          <a:p>
            <a:pPr>
              <a:buFont typeface="Wingdings" panose="05000000000000000000" pitchFamily="2" charset="2"/>
              <a:buChar char="Ø"/>
            </a:pPr>
            <a:r>
              <a:rPr kumimoji="1" lang="ja-JP" altLang="en-US" sz="2400" dirty="0"/>
              <a:t>マタニティーハラスメント（マタハラ）</a:t>
            </a:r>
          </a:p>
        </p:txBody>
      </p:sp>
      <p:sp>
        <p:nvSpPr>
          <p:cNvPr id="4" name="正方形/長方形 3"/>
          <p:cNvSpPr/>
          <p:nvPr/>
        </p:nvSpPr>
        <p:spPr>
          <a:xfrm>
            <a:off x="50799" y="4245656"/>
            <a:ext cx="9042399" cy="22932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その他にも</a:t>
            </a:r>
            <a:endParaRPr kumimoji="1" lang="en-US" altLang="ja-JP"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セカンド・ハラスメント、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リストラ・ハラスメント、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6.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スモーク・ハラスメント</a:t>
            </a:r>
            <a:r>
              <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アカデミック・ハラスメント、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8.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キャンパス・ハラスメント、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9.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モラル・ハラスメント、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ジェンダー・ハラスメント、</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テクスチュアル・ハラスメント、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12.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アルコール・ハラスメント、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13.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ペット・ハラスメント、</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14.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エイジ・ハラスメント、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15.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シルバー・ハラスメント、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16.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マリッジ・ハラスメント、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ドクター・ハラスメント、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18.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スメル・ハラスメント、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19.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エアー・ハラスメン、</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ブラッドタイプ・ハラスメント</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21.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テクノロジー・ハラスメント ／ テクニカル・ハラスメントともいう、</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22.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エレクトロニック・ハラスメント、</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23.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カラオケ・ハラスメント、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24.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ゼクシャル・ハラスメント、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25.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レイシャルハラスメント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人種ハラスメント</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1" i="0" u="none" strike="noStrike" kern="1200" cap="none" spc="0" normalizeH="0" baseline="0" noProof="0" dirty="0" err="1">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26. </a:t>
            </a:r>
            <a:r>
              <a:rPr kumimoji="1" lang="ja-JP" altLang="en-US"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パーソナルハラスメント、ｅｔｃ</a:t>
            </a: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タイトル 1"/>
          <p:cNvSpPr txBox="1">
            <a:spLocks/>
          </p:cNvSpPr>
          <p:nvPr/>
        </p:nvSpPr>
        <p:spPr>
          <a:xfrm>
            <a:off x="346118" y="99145"/>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（６）ハラスメント</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66</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06592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marL="228600" indent="-228600">
              <a:spcBef>
                <a:spcPts val="1000"/>
              </a:spcBef>
            </a:pPr>
            <a:r>
              <a:rPr lang="en-US" altLang="ja-JP" sz="3200" dirty="0">
                <a:solidFill>
                  <a:prstClr val="black"/>
                </a:solidFill>
                <a:latin typeface="Calibri" panose="020F0502020204030204"/>
                <a:cs typeface="+mn-cs"/>
              </a:rPr>
              <a:t>【</a:t>
            </a:r>
            <a:r>
              <a:rPr lang="ja-JP" altLang="en-US" sz="3200" dirty="0">
                <a:solidFill>
                  <a:prstClr val="black"/>
                </a:solidFill>
                <a:latin typeface="Calibri" panose="020F0502020204030204"/>
                <a:cs typeface="+mn-cs"/>
              </a:rPr>
              <a:t>職場のパワーハラスメントの行為類型</a:t>
            </a:r>
            <a:r>
              <a:rPr lang="en-US" altLang="ja-JP" sz="3200" dirty="0">
                <a:solidFill>
                  <a:prstClr val="black"/>
                </a:solidFill>
                <a:latin typeface="Calibri" panose="020F0502020204030204"/>
                <a:cs typeface="+mn-cs"/>
              </a:rPr>
              <a:t>】</a:t>
            </a:r>
            <a:br>
              <a:rPr lang="en-US" altLang="ja-JP" sz="3200" dirty="0">
                <a:solidFill>
                  <a:prstClr val="black"/>
                </a:solidFill>
                <a:latin typeface="Calibri" panose="020F0502020204030204"/>
                <a:cs typeface="+mn-cs"/>
              </a:rPr>
            </a:br>
            <a:r>
              <a:rPr lang="ja-JP" altLang="en-US" sz="2000" dirty="0"/>
              <a:t>（典型的なものであり、すべて を網羅するものではないことに留意する必要がある）</a:t>
            </a:r>
            <a:endParaRPr kumimoji="1" lang="ja-JP" altLang="en-US" sz="2000" dirty="0"/>
          </a:p>
        </p:txBody>
      </p:sp>
      <p:sp>
        <p:nvSpPr>
          <p:cNvPr id="3" name="コンテンツ プレースホルダー 2"/>
          <p:cNvSpPr>
            <a:spLocks noGrp="1"/>
          </p:cNvSpPr>
          <p:nvPr>
            <p:ph idx="1"/>
          </p:nvPr>
        </p:nvSpPr>
        <p:spPr>
          <a:xfrm>
            <a:off x="628650" y="2074127"/>
            <a:ext cx="7886700" cy="4158592"/>
          </a:xfrm>
        </p:spPr>
        <p:txBody>
          <a:bodyPr>
            <a:noAutofit/>
          </a:bodyPr>
          <a:lstStyle/>
          <a:p>
            <a:pPr marL="0" indent="0">
              <a:buNone/>
            </a:pPr>
            <a:r>
              <a:rPr lang="en-US" altLang="ja-JP" sz="2400" dirty="0"/>
              <a:t>①</a:t>
            </a:r>
            <a:r>
              <a:rPr lang="ja-JP" altLang="en-US" sz="2400" dirty="0"/>
              <a:t>暴行・傷害（身体的な攻撃）</a:t>
            </a:r>
            <a:endParaRPr lang="en-US" altLang="ja-JP" sz="2400" dirty="0"/>
          </a:p>
          <a:p>
            <a:pPr marL="0" indent="0">
              <a:buNone/>
            </a:pPr>
            <a:r>
              <a:rPr lang="ja-JP" altLang="en-US" sz="2400" dirty="0"/>
              <a:t>②脅迫・名誉毀損・侮辱・ひどい暴言（精神的な攻撃）</a:t>
            </a:r>
            <a:endParaRPr lang="en-US" altLang="ja-JP" sz="2400" dirty="0"/>
          </a:p>
          <a:p>
            <a:pPr marL="0" indent="0">
              <a:buNone/>
            </a:pPr>
            <a:r>
              <a:rPr lang="ja-JP" altLang="en-US" sz="2400" dirty="0"/>
              <a:t>③隔離・仲間外し・無視（人間関係からの切り離し） </a:t>
            </a:r>
            <a:endParaRPr lang="en-US" altLang="ja-JP" sz="2400" dirty="0"/>
          </a:p>
          <a:p>
            <a:pPr marL="0" indent="0">
              <a:buNone/>
            </a:pPr>
            <a:r>
              <a:rPr lang="ja-JP" altLang="en-US" sz="2400" dirty="0"/>
              <a:t>④業務上明らかに不要なことや遂行不可能なことの強制、仕事の妨害 （過大な要求） </a:t>
            </a:r>
            <a:endParaRPr lang="en-US" altLang="ja-JP" sz="2400" dirty="0"/>
          </a:p>
          <a:p>
            <a:pPr marL="0" indent="0">
              <a:buNone/>
            </a:pPr>
            <a:r>
              <a:rPr lang="ja-JP" altLang="en-US" sz="2400" dirty="0"/>
              <a:t>⑤業務上の合理性なく、能力や経験とかけ離れた程度の低い仕事を命じることや仕事を与えないこと（過小な要求） </a:t>
            </a:r>
            <a:endParaRPr lang="en-US" altLang="ja-JP" sz="2400" dirty="0"/>
          </a:p>
          <a:p>
            <a:pPr marL="0" indent="0">
              <a:buNone/>
            </a:pPr>
            <a:r>
              <a:rPr lang="ja-JP" altLang="en-US" sz="2400" dirty="0"/>
              <a:t>⑥私的なことに過度に立ち入ること（個の侵害） </a:t>
            </a:r>
            <a:endParaRPr kumimoji="1" lang="ja-JP" altLang="en-US" sz="2400" dirty="0"/>
          </a:p>
        </p:txBody>
      </p:sp>
      <p:sp>
        <p:nvSpPr>
          <p:cNvPr id="6" name="正方形/長方形 5"/>
          <p:cNvSpPr/>
          <p:nvPr/>
        </p:nvSpPr>
        <p:spPr>
          <a:xfrm>
            <a:off x="628650" y="5709499"/>
            <a:ext cx="886521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「職場のパワーハラスメントの予防・解決に向けた提言」</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H24.3.15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厚生労働省の「職場のいじめ・嫌がらせ問題に関する円卓会議」（座長：堀田力　さわやか福祉財団理事長）</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67</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55902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45143" y="179249"/>
            <a:ext cx="8882742" cy="64017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そもそもパワハラってなんですか？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同じ職場で働く者に対して、職務上の地位や人間関係などの職場内の優位性（</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）を背景に、業務の適正な範囲（</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）を超えて、精神的・身体的苦痛を与える又は職場環境を悪化させる行為を言います。</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職場内の優位性</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パワーハラスメントという言葉は、上司から部下へのいじめ・嫌がらせをさして使われる場合が多いが、先輩・後輩間や同僚間、さらには部下から上司に対して行われるものもあります。「職場内での優位性」には、「職務上の地位」に限らず、人間関係や専門知識、経験などの様々な優位性が含まれます。</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 </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業務の適正な範囲</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業務上の必要な指示や注意・指導を不満に感じたりする場合でも、業務上の適正な範囲で行われている場合には、パワーハラスメントにはあたりません。例えば、上司は自らの職位・職能に応じて権限を発揮し、業務上の指揮監督や教育指導を行い、上司としての役割を遂行することが求められます。職場のパワーハラスメント対策は、そのような上司の適正な指導を妨げるものではなく、各職場で、何が業務の適正な範囲で、何がそうでないのか、その範囲を明確にする取組を行うことによって、適正な指導をサポートするものでなければなりません。</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（平成</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24</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月「職場のいじめ・嫌がらせ問題に関する円卓会議ワーキング・グループ報告」より）</a:t>
            </a:r>
          </a:p>
        </p:txBody>
      </p:sp>
      <p:sp>
        <p:nvSpPr>
          <p:cNvPr id="3" name="四角形: 角を丸くする 2"/>
          <p:cNvSpPr/>
          <p:nvPr/>
        </p:nvSpPr>
        <p:spPr>
          <a:xfrm>
            <a:off x="7138689" y="137160"/>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　　考</a:t>
            </a:r>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t>68</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4910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7" name="図 6"/>
          <p:cNvPicPr>
            <a:picLocks noChangeAspect="1"/>
          </p:cNvPicPr>
          <p:nvPr/>
        </p:nvPicPr>
        <p:blipFill>
          <a:blip r:embed="rId2">
            <a:extLst>
              <a:ext uri="{BEBA8EAE-BF5A-486C-A8C5-ECC9F3942E4B}">
                <a14:imgProps xmlns:a14="http://schemas.microsoft.com/office/drawing/2010/main">
                  <a14:imgLayer r:embed="rId3">
                    <a14:imgEffect>
                      <a14:sharpenSoften amount="30000"/>
                    </a14:imgEffect>
                  </a14:imgLayer>
                </a14:imgProps>
              </a:ext>
            </a:extLst>
          </a:blip>
          <a:stretch>
            <a:fillRect/>
          </a:stretch>
        </p:blipFill>
        <p:spPr>
          <a:xfrm>
            <a:off x="736521" y="73889"/>
            <a:ext cx="7778829" cy="6500617"/>
          </a:xfrm>
          <a:prstGeom prst="rect">
            <a:avLst/>
          </a:prstGeom>
          <a:ln>
            <a:solidFill>
              <a:schemeClr val="tx1"/>
            </a:solidFill>
          </a:ln>
        </p:spPr>
      </p:pic>
      <p:sp>
        <p:nvSpPr>
          <p:cNvPr id="4" name="四角形: 角を丸くする 3"/>
          <p:cNvSpPr/>
          <p:nvPr/>
        </p:nvSpPr>
        <p:spPr>
          <a:xfrm>
            <a:off x="7138689" y="137160"/>
            <a:ext cx="1877652" cy="4572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参　　考</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69</a:t>
            </a:fld>
            <a:endParaRPr kumimoji="1" lang="ja-JP" altLang="en-US"/>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562572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sz="3200" dirty="0"/>
          </a:p>
        </p:txBody>
      </p:sp>
      <p:sp>
        <p:nvSpPr>
          <p:cNvPr id="3" name="コンテンツ プレースホルダー 2"/>
          <p:cNvSpPr>
            <a:spLocks noGrp="1"/>
          </p:cNvSpPr>
          <p:nvPr>
            <p:ph idx="1"/>
          </p:nvPr>
        </p:nvSpPr>
        <p:spPr>
          <a:xfrm>
            <a:off x="628650" y="1472182"/>
            <a:ext cx="7886700" cy="1870612"/>
          </a:xfrm>
          <a:solidFill>
            <a:srgbClr val="66FFFF"/>
          </a:solidFill>
        </p:spPr>
        <p:style>
          <a:lnRef idx="1">
            <a:schemeClr val="accent5"/>
          </a:lnRef>
          <a:fillRef idx="2">
            <a:schemeClr val="accent5"/>
          </a:fillRef>
          <a:effectRef idx="1">
            <a:schemeClr val="accent5"/>
          </a:effectRef>
          <a:fontRef idx="minor">
            <a:schemeClr val="dk1"/>
          </a:fontRef>
        </p:style>
        <p:txBody>
          <a:bodyPr>
            <a:noAutofit/>
          </a:bodyPr>
          <a:lstStyle/>
          <a:p>
            <a:pPr marL="0" indent="0">
              <a:buNone/>
            </a:pPr>
            <a:r>
              <a:rPr lang="en-US" altLang="ja-JP" dirty="0">
                <a:latin typeface="+mn-ea"/>
              </a:rPr>
              <a:t>【</a:t>
            </a:r>
            <a:r>
              <a:rPr kumimoji="1" lang="ja-JP" altLang="en-US" dirty="0">
                <a:latin typeface="+mn-ea"/>
              </a:rPr>
              <a:t>リスクマネジメント</a:t>
            </a:r>
            <a:r>
              <a:rPr kumimoji="1" lang="en-US" altLang="ja-JP" dirty="0">
                <a:latin typeface="+mn-ea"/>
              </a:rPr>
              <a:t>】</a:t>
            </a:r>
            <a:r>
              <a:rPr kumimoji="1" lang="ja-JP" altLang="en-US" dirty="0">
                <a:latin typeface="+mn-ea"/>
              </a:rPr>
              <a:t>とは</a:t>
            </a:r>
            <a:endParaRPr kumimoji="1" lang="en-US" altLang="ja-JP" dirty="0">
              <a:latin typeface="+mn-ea"/>
            </a:endParaRPr>
          </a:p>
          <a:p>
            <a:pPr marL="0" indent="0">
              <a:buNone/>
            </a:pPr>
            <a:r>
              <a:rPr lang="ja-JP" altLang="en-US" dirty="0">
                <a:latin typeface="+mn-ea"/>
              </a:rPr>
              <a:t>　</a:t>
            </a:r>
            <a:r>
              <a:rPr lang="ja-JP" altLang="en-US" sz="2400" dirty="0">
                <a:latin typeface="+mn-ea"/>
              </a:rPr>
              <a:t>一般的に、</a:t>
            </a:r>
            <a:r>
              <a:rPr kumimoji="1" lang="ja-JP" altLang="en-US" sz="2400" dirty="0">
                <a:latin typeface="+mn-ea"/>
              </a:rPr>
              <a:t>将来起こりうるリスクを</a:t>
            </a:r>
            <a:r>
              <a:rPr lang="ja-JP" altLang="en-US" sz="2400" dirty="0">
                <a:latin typeface="+mn-ea"/>
              </a:rPr>
              <a:t>予見</a:t>
            </a:r>
            <a:r>
              <a:rPr kumimoji="1" lang="ja-JP" altLang="en-US" sz="2400" dirty="0">
                <a:latin typeface="+mn-ea"/>
              </a:rPr>
              <a:t>し、リスクがもたらす損失を予防するための対策と、リスクが起こった場合の損害を最小限に食い止めるための対応を指す</a:t>
            </a:r>
          </a:p>
        </p:txBody>
      </p:sp>
      <p:sp>
        <p:nvSpPr>
          <p:cNvPr id="4" name="下矢印 3"/>
          <p:cNvSpPr/>
          <p:nvPr/>
        </p:nvSpPr>
        <p:spPr>
          <a:xfrm>
            <a:off x="4185634" y="3343463"/>
            <a:ext cx="888642" cy="7212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686605" y="4756711"/>
            <a:ext cx="3499029" cy="1396240"/>
          </a:xfrm>
          <a:prstGeom prst="rect">
            <a:avLst/>
          </a:prstGeom>
          <a:solidFill>
            <a:srgbClr val="99FF99"/>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Font typeface="Arial" panose="020B0604020202020204" pitchFamily="34" charset="0"/>
              <a:buNone/>
            </a:pPr>
            <a:r>
              <a:rPr lang="ja-JP" altLang="en-US" dirty="0">
                <a:latin typeface="+mn-ea"/>
              </a:rPr>
              <a:t>①予防的措置</a:t>
            </a:r>
            <a:endParaRPr lang="en-US" altLang="ja-JP" dirty="0">
              <a:latin typeface="+mn-ea"/>
            </a:endParaRPr>
          </a:p>
          <a:p>
            <a:pPr marL="0" indent="0">
              <a:buFont typeface="Arial" panose="020B0604020202020204" pitchFamily="34" charset="0"/>
              <a:buNone/>
            </a:pPr>
            <a:r>
              <a:rPr lang="ja-JP" altLang="en-US" sz="2400" dirty="0">
                <a:latin typeface="+mn-ea"/>
              </a:rPr>
              <a:t>事前にリスクを回避するための措置</a:t>
            </a:r>
          </a:p>
        </p:txBody>
      </p:sp>
      <p:sp>
        <p:nvSpPr>
          <p:cNvPr id="6" name="コンテンツ プレースホルダー 2"/>
          <p:cNvSpPr txBox="1">
            <a:spLocks/>
          </p:cNvSpPr>
          <p:nvPr/>
        </p:nvSpPr>
        <p:spPr>
          <a:xfrm>
            <a:off x="5074276" y="4745588"/>
            <a:ext cx="3499029" cy="1396240"/>
          </a:xfrm>
          <a:prstGeom prst="rect">
            <a:avLst/>
          </a:prstGeom>
          <a:solidFill>
            <a:srgbClr val="99FF99"/>
          </a:solidFill>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Font typeface="Arial" panose="020B0604020202020204" pitchFamily="34" charset="0"/>
              <a:buNone/>
            </a:pPr>
            <a:r>
              <a:rPr lang="ja-JP" altLang="en-US" dirty="0">
                <a:latin typeface="+mn-ea"/>
              </a:rPr>
              <a:t>②事後的措置</a:t>
            </a:r>
            <a:endParaRPr lang="en-US" altLang="ja-JP" dirty="0">
              <a:latin typeface="+mn-ea"/>
            </a:endParaRPr>
          </a:p>
          <a:p>
            <a:pPr marL="0" indent="0">
              <a:buFont typeface="Arial" panose="020B0604020202020204" pitchFamily="34" charset="0"/>
              <a:buNone/>
            </a:pPr>
            <a:r>
              <a:rPr lang="ja-JP" altLang="en-US" sz="2400" dirty="0">
                <a:latin typeface="+mn-ea"/>
              </a:rPr>
              <a:t>起こった場合の補償等の対応</a:t>
            </a:r>
          </a:p>
        </p:txBody>
      </p:sp>
      <p:sp>
        <p:nvSpPr>
          <p:cNvPr id="7" name="加算記号 6"/>
          <p:cNvSpPr/>
          <p:nvPr/>
        </p:nvSpPr>
        <p:spPr>
          <a:xfrm>
            <a:off x="4229075" y="4981975"/>
            <a:ext cx="772732" cy="75015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a:xfrm>
            <a:off x="686605" y="4035494"/>
            <a:ext cx="7886700" cy="595403"/>
          </a:xfrm>
          <a:prstGeom prst="rect">
            <a:avLst/>
          </a:prstGeom>
          <a:solidFill>
            <a:schemeClr val="accent2">
              <a:lumMod val="40000"/>
              <a:lumOff val="60000"/>
            </a:schemeClr>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lgn="ctr">
              <a:buFont typeface="Arial" panose="020B0604020202020204" pitchFamily="34" charset="0"/>
              <a:buNone/>
            </a:pPr>
            <a:r>
              <a:rPr lang="ja-JP" altLang="en-US" sz="2400" dirty="0">
                <a:latin typeface="+mn-ea"/>
              </a:rPr>
              <a:t>二つの側面からリスクをマネジメントする必要がある</a:t>
            </a:r>
          </a:p>
        </p:txBody>
      </p:sp>
      <p:sp>
        <p:nvSpPr>
          <p:cNvPr id="10" name="タイトル 1"/>
          <p:cNvSpPr txBox="1">
            <a:spLocks/>
          </p:cNvSpPr>
          <p:nvPr/>
        </p:nvSpPr>
        <p:spPr>
          <a:xfrm>
            <a:off x="444321" y="397463"/>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2800" dirty="0"/>
              <a:t>（１）福祉サービス提供におけるリスクマネジメント</a:t>
            </a:r>
            <a:endParaRPr lang="ja-JP" altLang="en-US" sz="2800" dirty="0">
              <a:latin typeface="+mn-ea"/>
            </a:endParaRPr>
          </a:p>
        </p:txBody>
      </p:sp>
      <p:sp>
        <p:nvSpPr>
          <p:cNvPr id="13" name="スライド番号プレースホルダー 12"/>
          <p:cNvSpPr>
            <a:spLocks noGrp="1"/>
          </p:cNvSpPr>
          <p:nvPr>
            <p:ph type="sldNum" sz="quarter" idx="12"/>
          </p:nvPr>
        </p:nvSpPr>
        <p:spPr/>
        <p:txBody>
          <a:bodyPr/>
          <a:lstStyle/>
          <a:p>
            <a:pPr rtl="0"/>
            <a:fld id="{E31375A4-56A4-47D6-9801-1991572033F7}" type="slidenum">
              <a:rPr lang="en-US" altLang="ja-JP" noProof="0" smtClean="0"/>
              <a:pPr rtl="0"/>
              <a:t>7</a:t>
            </a:fld>
            <a:endParaRPr lang="ja-JP" altLang="en-US" noProof="0" dirty="0"/>
          </a:p>
        </p:txBody>
      </p:sp>
      <p:sp>
        <p:nvSpPr>
          <p:cNvPr id="9" name="フッター プレースホルダー 8"/>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22505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755013"/>
          </a:xfrm>
        </p:spPr>
        <p:txBody>
          <a:bodyPr>
            <a:normAutofit/>
          </a:bodyPr>
          <a:lstStyle/>
          <a:p>
            <a:r>
              <a:rPr kumimoji="1" lang="ja-JP" altLang="en-US" sz="2800" dirty="0"/>
              <a:t>ハラスメント対策を講じているか</a:t>
            </a:r>
          </a:p>
        </p:txBody>
      </p:sp>
      <p:sp>
        <p:nvSpPr>
          <p:cNvPr id="3" name="コンテンツ プレースホルダー 2"/>
          <p:cNvSpPr>
            <a:spLocks noGrp="1"/>
          </p:cNvSpPr>
          <p:nvPr>
            <p:ph idx="1"/>
          </p:nvPr>
        </p:nvSpPr>
        <p:spPr>
          <a:xfrm>
            <a:off x="457200" y="1120140"/>
            <a:ext cx="8149590" cy="5056823"/>
          </a:xfrm>
        </p:spPr>
        <p:txBody>
          <a:bodyPr>
            <a:noAutofit/>
          </a:bodyPr>
          <a:lstStyle/>
          <a:p>
            <a:r>
              <a:rPr kumimoji="1" lang="ja-JP" altLang="en-US" sz="2400" dirty="0"/>
              <a:t>様々な種類のハラスメントが、何気なく、気がつかずに周辺で行われ、受けている側が我慢をしている場合が</a:t>
            </a:r>
            <a:r>
              <a:rPr lang="ja-JP" altLang="en-US" sz="2400" dirty="0"/>
              <a:t>ある。ハラスメントを受けた人は、人格を傷つけられ、仕事への意欲や自信を喪失します。ハラスメントはメンタルヘルスにも悪影響を及ぼし、特に身体的な暴力を伴う場合には被害者にとってトラウマともなりかねません。</a:t>
            </a:r>
            <a:endParaRPr lang="en-US" altLang="ja-JP" sz="2400" dirty="0"/>
          </a:p>
          <a:p>
            <a:r>
              <a:rPr lang="ja-JP" altLang="en-US" sz="2400" dirty="0"/>
              <a:t>ハラスメントの場面を見たり、聞いたりした周囲の人への影響も考えなければなりません。一緒に働くスタッフにとって、職場環境や対人関係を悪化させる職場でのハラスメントは仕事への意欲低下につながります。職場のハラスメントは事業主にとっても大きな「損失」をもたらすと言えます。</a:t>
            </a:r>
            <a:endParaRPr kumimoji="1" lang="en-US" altLang="ja-JP" sz="2400" dirty="0"/>
          </a:p>
          <a:p>
            <a:r>
              <a:rPr kumimoji="1" lang="ja-JP" altLang="en-US" sz="2400" dirty="0"/>
              <a:t>正しい知識を職員全体、地域の相談支援専門員等が身につけることが重要であると同時に、職場として相談窓口や対応方法を明確化するなどの対策が求められます。</a:t>
            </a:r>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t>70</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02140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1470" y="2575763"/>
            <a:ext cx="8423910" cy="1325563"/>
          </a:xfrm>
        </p:spPr>
        <p:txBody>
          <a:bodyPr>
            <a:noAutofit/>
          </a:bodyPr>
          <a:lstStyle/>
          <a:p>
            <a:r>
              <a:rPr kumimoji="1" lang="ja-JP" altLang="en-US" sz="3200" dirty="0"/>
              <a:t>５．計画的な人材育成と人材確保</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71</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49447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rtlCol="0"/>
          <a:lstStyle/>
          <a:p>
            <a:pPr marL="0" indent="0" rtl="0">
              <a:buNone/>
            </a:pPr>
            <a:r>
              <a:rPr lang="ja-JP" altLang="en-US" dirty="0">
                <a:latin typeface="+mn-ea"/>
              </a:rPr>
              <a:t>（１）働きやすさとやりがい</a:t>
            </a:r>
          </a:p>
          <a:p>
            <a:pPr marL="0" indent="0" rtl="0">
              <a:buNone/>
            </a:pPr>
            <a:endParaRPr lang="en-US" altLang="ja-JP" dirty="0">
              <a:latin typeface="+mn-ea"/>
            </a:endParaRPr>
          </a:p>
          <a:p>
            <a:pPr marL="0" indent="0" rtl="0">
              <a:buNone/>
            </a:pPr>
            <a:r>
              <a:rPr lang="ja-JP" altLang="en-US" dirty="0">
                <a:latin typeface="+mn-ea"/>
              </a:rPr>
              <a:t>（２）人材育成と職場環境</a:t>
            </a:r>
          </a:p>
          <a:p>
            <a:pPr marL="0" indent="0" rtl="0">
              <a:buNone/>
            </a:pPr>
            <a:endParaRPr lang="en-US" altLang="ja-JP" dirty="0">
              <a:latin typeface="+mn-ea"/>
            </a:endParaRPr>
          </a:p>
          <a:p>
            <a:pPr marL="0" indent="0" rtl="0">
              <a:buNone/>
            </a:pPr>
            <a:r>
              <a:rPr lang="ja-JP" altLang="en-US" dirty="0">
                <a:latin typeface="+mn-ea"/>
              </a:rPr>
              <a:t>（３）人材確保の工夫</a:t>
            </a:r>
          </a:p>
          <a:p>
            <a:pPr rtl="0"/>
            <a:endParaRPr lang="ja-JP" altLang="en-US" dirty="0">
              <a:latin typeface="Meiryo UI" panose="020B0604030504040204" pitchFamily="50" charset="-128"/>
              <a:ea typeface="Meiryo UI" panose="020B0604030504040204" pitchFamily="50" charset="-128"/>
            </a:endParaRPr>
          </a:p>
        </p:txBody>
      </p:sp>
      <p:sp>
        <p:nvSpPr>
          <p:cNvPr id="6" name="角丸四角形 5"/>
          <p:cNvSpPr/>
          <p:nvPr/>
        </p:nvSpPr>
        <p:spPr>
          <a:xfrm>
            <a:off x="976184" y="5053914"/>
            <a:ext cx="7117492" cy="82790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法人として（組織として）、計画的に人材育成及び人材確保を考える</a:t>
            </a:r>
          </a:p>
        </p:txBody>
      </p:sp>
      <p:sp>
        <p:nvSpPr>
          <p:cNvPr id="7" name="角丸四角形 5"/>
          <p:cNvSpPr/>
          <p:nvPr/>
        </p:nvSpPr>
        <p:spPr>
          <a:xfrm>
            <a:off x="265653" y="224944"/>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nSpc>
                <a:spcPct val="90000"/>
              </a:lnSpc>
              <a:spcBef>
                <a:spcPct val="0"/>
              </a:spcBef>
              <a:defRPr/>
            </a:pPr>
            <a:r>
              <a:rPr kumimoji="1" lang="ja-JP" altLang="en-US" sz="2800" dirty="0">
                <a:solidFill>
                  <a:prstClr val="black"/>
                </a:solidFill>
                <a:latin typeface="ＭＳ Ｐゴシック" panose="020B0600070205080204" pitchFamily="50" charset="-128"/>
              </a:rPr>
              <a:t>５．計画的な人材育成と人材確保</a:t>
            </a: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72</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098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2676" y="174338"/>
            <a:ext cx="7886700" cy="631652"/>
          </a:xfrm>
        </p:spPr>
        <p:txBody>
          <a:bodyPr>
            <a:normAutofit/>
          </a:bodyPr>
          <a:lstStyle/>
          <a:p>
            <a:endParaRPr kumimoji="1" lang="ja-JP" altLang="en-US" sz="3200" dirty="0"/>
          </a:p>
        </p:txBody>
      </p:sp>
      <p:sp>
        <p:nvSpPr>
          <p:cNvPr id="5" name="テキスト ボックス 4"/>
          <p:cNvSpPr txBox="1"/>
          <p:nvPr/>
        </p:nvSpPr>
        <p:spPr>
          <a:xfrm>
            <a:off x="3393740" y="6318851"/>
            <a:ext cx="5679583"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武居敏：改訂福祉職員キャリアパス対応生涯研修過程テキストチームリーダー編第８章　一部改変　</a:t>
            </a:r>
          </a:p>
        </p:txBody>
      </p:sp>
      <p:grpSp>
        <p:nvGrpSpPr>
          <p:cNvPr id="3" name="グループ化 2"/>
          <p:cNvGrpSpPr/>
          <p:nvPr/>
        </p:nvGrpSpPr>
        <p:grpSpPr>
          <a:xfrm>
            <a:off x="59867" y="955432"/>
            <a:ext cx="8920976" cy="5291637"/>
            <a:chOff x="122663" y="808079"/>
            <a:chExt cx="8920976" cy="5291637"/>
          </a:xfrm>
        </p:grpSpPr>
        <p:sp>
          <p:nvSpPr>
            <p:cNvPr id="6" name="フローチャート: 代替処理 5"/>
            <p:cNvSpPr/>
            <p:nvPr/>
          </p:nvSpPr>
          <p:spPr>
            <a:xfrm>
              <a:off x="122663" y="1374146"/>
              <a:ext cx="2241163" cy="1431848"/>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１</a:t>
              </a:r>
              <a:r>
                <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所属組織の魅力</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①組織理念・方針の明確性</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②組織の健全性と経営基盤</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③事業の社会的貢献度</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④組織の成長性</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⑤財務の安定性</a:t>
              </a:r>
            </a:p>
          </p:txBody>
        </p:sp>
        <p:sp>
          <p:nvSpPr>
            <p:cNvPr id="8" name="フローチャート: 代替処理 7"/>
            <p:cNvSpPr/>
            <p:nvPr/>
          </p:nvSpPr>
          <p:spPr>
            <a:xfrm>
              <a:off x="122664" y="2986796"/>
              <a:ext cx="2384448" cy="1820894"/>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２</a:t>
              </a:r>
              <a:r>
                <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人的環境</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（魅力と力量）</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①経営陣の魅力</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②上司の魅力や理解</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③同僚の魅力や理解</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④部下の魅力や理解</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⑤相互のフォローアップ体制</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⑥人材育成と確保</a:t>
              </a:r>
            </a:p>
          </p:txBody>
        </p:sp>
        <p:sp>
          <p:nvSpPr>
            <p:cNvPr id="9" name="フローチャート: 代替処理 8"/>
            <p:cNvSpPr/>
            <p:nvPr/>
          </p:nvSpPr>
          <p:spPr>
            <a:xfrm>
              <a:off x="2290916" y="4788100"/>
              <a:ext cx="2045110" cy="1311616"/>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３</a:t>
              </a:r>
              <a:r>
                <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社会的評価</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①所属組織の評価</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②実施業務の評価</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③自身の専門性の評価</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④自分自身への評価</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⑤仲間との実践の評価</a:t>
              </a:r>
            </a:p>
          </p:txBody>
        </p:sp>
        <p:sp>
          <p:nvSpPr>
            <p:cNvPr id="10" name="フローチャート: 代替処理 9"/>
            <p:cNvSpPr/>
            <p:nvPr/>
          </p:nvSpPr>
          <p:spPr>
            <a:xfrm>
              <a:off x="2964029" y="3016706"/>
              <a:ext cx="3332299" cy="1431848"/>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４</a:t>
              </a:r>
              <a:r>
                <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業務内容（相談支援）の魅力</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①主観的意義や価値</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②業務内容と自己能力</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③利用者・家族との関係性</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④達成感</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⑤組織と異動の理解と納得感</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p>
          </p:txBody>
        </p:sp>
        <p:sp>
          <p:nvSpPr>
            <p:cNvPr id="12" name="フローチャート: 代替処理 11"/>
            <p:cNvSpPr/>
            <p:nvPr/>
          </p:nvSpPr>
          <p:spPr>
            <a:xfrm>
              <a:off x="4975736" y="4788099"/>
              <a:ext cx="2455373" cy="1311617"/>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５</a:t>
              </a:r>
              <a:r>
                <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職場の処遇・評価</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①適正な労働時間、休憩、休息</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②適正な処遇と評価</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③充実した福利厚生</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④昇給・昇級・昇格</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p>
          </p:txBody>
        </p:sp>
        <p:sp>
          <p:nvSpPr>
            <p:cNvPr id="13" name="フローチャート: 代替処理 12"/>
            <p:cNvSpPr/>
            <p:nvPr/>
          </p:nvSpPr>
          <p:spPr>
            <a:xfrm>
              <a:off x="6729137" y="3002982"/>
              <a:ext cx="2314502" cy="1301736"/>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６</a:t>
              </a:r>
              <a:r>
                <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働きやすさ</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①職場のよい人間関係</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②適切なコミュニケーション</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③ワークライフバランス</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④適正なストレスプロフィール</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⑤アメニティー</a:t>
              </a:r>
            </a:p>
          </p:txBody>
        </p:sp>
        <p:sp>
          <p:nvSpPr>
            <p:cNvPr id="14" name="フローチャート: 代替処理 13"/>
            <p:cNvSpPr/>
            <p:nvPr/>
          </p:nvSpPr>
          <p:spPr>
            <a:xfrm>
              <a:off x="6891572" y="1317435"/>
              <a:ext cx="2045110" cy="1173864"/>
            </a:xfrm>
            <a:prstGeom prst="flowChartAlternateProcess">
              <a:avLst/>
            </a:prstGeom>
            <a:solidFill>
              <a:srgbClr val="FFFFCC"/>
            </a:solidFill>
          </p:spPr>
          <p:style>
            <a:lnRef idx="2">
              <a:schemeClr val="accent5"/>
            </a:lnRef>
            <a:fillRef idx="1">
              <a:schemeClr val="lt1"/>
            </a:fillRef>
            <a:effectRef idx="0">
              <a:schemeClr val="accent5"/>
            </a:effectRef>
            <a:fontRef idx="minor">
              <a:schemeClr val="dk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７</a:t>
              </a:r>
              <a:r>
                <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rPr>
                <a:t>働きがい</a:t>
              </a:r>
              <a:endParaRPr kumimoji="1" lang="en-US" altLang="ja-JP" sz="1800" b="0" i="0" u="none" strike="noStrike" kern="1200" cap="none" spc="0" normalizeH="0" baseline="0" noProof="0" dirty="0">
                <a:ln>
                  <a:noFill/>
                </a:ln>
                <a:solidFill>
                  <a:prstClr val="black"/>
                </a:solidFill>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①責任と権限のバランス</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②自己実現</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③資格や適性配置</a:t>
              </a:r>
              <a:endParaRPr kumimoji="1" lang="en-US" altLang="ja-JP"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p>
          </p:txBody>
        </p:sp>
        <p:sp>
          <p:nvSpPr>
            <p:cNvPr id="16" name="上矢印吹き出し 15"/>
            <p:cNvSpPr/>
            <p:nvPr/>
          </p:nvSpPr>
          <p:spPr>
            <a:xfrm>
              <a:off x="2507112" y="1537990"/>
              <a:ext cx="4168264" cy="1066594"/>
            </a:xfrm>
            <a:prstGeom prst="upArrowCallout">
              <a:avLst>
                <a:gd name="adj1" fmla="val 45185"/>
                <a:gd name="adj2" fmla="val 37976"/>
                <a:gd name="adj3" fmla="val 25000"/>
                <a:gd name="adj4" fmla="val 64977"/>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仕事のやりがい（魅力ある仕事）</a:t>
              </a:r>
              <a:endPar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cxnSp>
          <p:nvCxnSpPr>
            <p:cNvPr id="7" name="直線矢印コネクタ 6"/>
            <p:cNvCxnSpPr/>
            <p:nvPr/>
          </p:nvCxnSpPr>
          <p:spPr>
            <a:xfrm>
              <a:off x="2304439" y="1987822"/>
              <a:ext cx="216196" cy="1966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V="1">
              <a:off x="2439274" y="2602104"/>
              <a:ext cx="402249" cy="70919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2561780" y="2602104"/>
              <a:ext cx="574710" cy="22517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a:stCxn id="10" idx="0"/>
              <a:endCxn id="16" idx="2"/>
            </p:cNvCxnSpPr>
            <p:nvPr/>
          </p:nvCxnSpPr>
          <p:spPr>
            <a:xfrm flipH="1" flipV="1">
              <a:off x="4591244" y="2604584"/>
              <a:ext cx="38935" cy="41212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H="1" flipV="1">
              <a:off x="6192343" y="2580464"/>
              <a:ext cx="461346" cy="221819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flipV="1">
              <a:off x="6470303" y="2602104"/>
              <a:ext cx="247241" cy="80035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6600206" y="1843617"/>
              <a:ext cx="295691" cy="16430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 name="四角形: 角を丸くする 22"/>
            <p:cNvSpPr/>
            <p:nvPr/>
          </p:nvSpPr>
          <p:spPr>
            <a:xfrm>
              <a:off x="2492134" y="808079"/>
              <a:ext cx="4101789" cy="674914"/>
            </a:xfrm>
            <a:prstGeom prst="roundRect">
              <a:avLst/>
            </a:prstGeom>
            <a:solidFill>
              <a:srgbClr val="99FF66"/>
            </a:solidFill>
            <a:ln w="15875" cap="flat" cmpd="sng" algn="ctr">
              <a:solidFill>
                <a:srgbClr val="E34B7A">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やりがいを感じて仕事が継続できる</a:t>
              </a:r>
            </a:p>
          </p:txBody>
        </p:sp>
      </p:grpSp>
      <p:sp>
        <p:nvSpPr>
          <p:cNvPr id="20" name="タイトル 1"/>
          <p:cNvSpPr txBox="1">
            <a:spLocks/>
          </p:cNvSpPr>
          <p:nvPr/>
        </p:nvSpPr>
        <p:spPr>
          <a:xfrm>
            <a:off x="392676" y="94122"/>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（１）働きやすさとやりがい</a:t>
            </a:r>
            <a:endPar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スライド番号プレースホルダー 18"/>
          <p:cNvSpPr>
            <a:spLocks noGrp="1"/>
          </p:cNvSpPr>
          <p:nvPr>
            <p:ph type="sldNum" sz="quarter" idx="12"/>
          </p:nvPr>
        </p:nvSpPr>
        <p:spPr/>
        <p:txBody>
          <a:bodyPr/>
          <a:lstStyle/>
          <a:p>
            <a:fld id="{E1C0CD78-4E44-4F1F-ADFE-EB6B278C584E}" type="slidenum">
              <a:rPr kumimoji="1" lang="ja-JP" altLang="en-US" smtClean="0"/>
              <a:t>73</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369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81037"/>
            <a:ext cx="7886700" cy="781094"/>
          </a:xfrm>
        </p:spPr>
        <p:txBody>
          <a:bodyPr>
            <a:normAutofit/>
          </a:bodyPr>
          <a:lstStyle/>
          <a:p>
            <a:pPr lvl="0">
              <a:spcBef>
                <a:spcPts val="1000"/>
              </a:spcBef>
            </a:pPr>
            <a:r>
              <a:rPr lang="ja-JP" altLang="en-US" sz="3200" dirty="0">
                <a:solidFill>
                  <a:prstClr val="black"/>
                </a:solidFill>
                <a:latin typeface="+mj-ea"/>
                <a:cs typeface="+mn-cs"/>
              </a:rPr>
              <a:t>働きやすさとやりがい</a:t>
            </a:r>
            <a:endParaRPr kumimoji="1" lang="ja-JP" altLang="en-US" sz="3200" dirty="0">
              <a:latin typeface="+mj-ea"/>
            </a:endParaRPr>
          </a:p>
        </p:txBody>
      </p:sp>
      <p:sp>
        <p:nvSpPr>
          <p:cNvPr id="3" name="コンテンツ プレースホルダー 2"/>
          <p:cNvSpPr>
            <a:spLocks noGrp="1"/>
          </p:cNvSpPr>
          <p:nvPr>
            <p:ph idx="1"/>
          </p:nvPr>
        </p:nvSpPr>
        <p:spPr>
          <a:xfrm>
            <a:off x="628650" y="1415369"/>
            <a:ext cx="7886700" cy="3750991"/>
          </a:xfrm>
        </p:spPr>
        <p:txBody>
          <a:bodyPr>
            <a:normAutofit/>
          </a:bodyPr>
          <a:lstStyle/>
          <a:p>
            <a:pPr marL="0" indent="0">
              <a:buNone/>
            </a:pPr>
            <a:r>
              <a:rPr kumimoji="1" lang="ja-JP" altLang="en-US" dirty="0"/>
              <a:t>１．所属組織の魅力</a:t>
            </a:r>
            <a:endParaRPr kumimoji="1" lang="en-US" altLang="ja-JP" dirty="0"/>
          </a:p>
          <a:p>
            <a:pPr marL="0" indent="0">
              <a:buNone/>
            </a:pPr>
            <a:r>
              <a:rPr kumimoji="1" lang="ja-JP" altLang="en-US" dirty="0"/>
              <a:t>２．人的環境（魅力と力量）</a:t>
            </a:r>
            <a:endParaRPr kumimoji="1" lang="en-US" altLang="ja-JP" dirty="0"/>
          </a:p>
          <a:p>
            <a:pPr marL="0" indent="0">
              <a:buNone/>
            </a:pPr>
            <a:r>
              <a:rPr kumimoji="1" lang="ja-JP" altLang="en-US" dirty="0"/>
              <a:t>３．社会的評価</a:t>
            </a:r>
            <a:endParaRPr kumimoji="1" lang="en-US" altLang="ja-JP" dirty="0"/>
          </a:p>
          <a:p>
            <a:pPr marL="0" indent="0">
              <a:buNone/>
            </a:pPr>
            <a:r>
              <a:rPr kumimoji="1" lang="ja-JP" altLang="en-US" dirty="0"/>
              <a:t>４．業務内容の魅力</a:t>
            </a:r>
            <a:endParaRPr kumimoji="1" lang="en-US" altLang="ja-JP" dirty="0"/>
          </a:p>
          <a:p>
            <a:pPr marL="0" indent="0">
              <a:buNone/>
            </a:pPr>
            <a:r>
              <a:rPr kumimoji="1" lang="ja-JP" altLang="en-US" dirty="0"/>
              <a:t>５．職場の処遇・評価</a:t>
            </a:r>
            <a:endParaRPr kumimoji="1" lang="en-US" altLang="ja-JP" dirty="0"/>
          </a:p>
          <a:p>
            <a:pPr marL="0" indent="0">
              <a:buNone/>
            </a:pPr>
            <a:r>
              <a:rPr kumimoji="1" lang="ja-JP" altLang="en-US" dirty="0"/>
              <a:t>６．働きやすさ</a:t>
            </a:r>
            <a:endParaRPr kumimoji="1" lang="en-US" altLang="ja-JP" dirty="0"/>
          </a:p>
          <a:p>
            <a:pPr marL="0" indent="0">
              <a:buNone/>
            </a:pPr>
            <a:r>
              <a:rPr kumimoji="1" lang="ja-JP" altLang="en-US" dirty="0"/>
              <a:t>７．働きがい</a:t>
            </a:r>
          </a:p>
        </p:txBody>
      </p:sp>
      <p:sp>
        <p:nvSpPr>
          <p:cNvPr id="6" name="コンテンツ プレースホルダー 2"/>
          <p:cNvSpPr txBox="1">
            <a:spLocks/>
          </p:cNvSpPr>
          <p:nvPr/>
        </p:nvSpPr>
        <p:spPr>
          <a:xfrm>
            <a:off x="462578" y="4987196"/>
            <a:ext cx="8261873" cy="1133905"/>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・主任は事業所内のペースメーカー</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・主任の役割はチーム作り</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・すべてのポイント・内容について小さな積み上げが可能（改善）</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74</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76338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28650" y="1835673"/>
            <a:ext cx="7886700" cy="4351338"/>
          </a:xfrm>
        </p:spPr>
        <p:txBody>
          <a:bodyPr/>
          <a:lstStyle/>
          <a:p>
            <a:pPr>
              <a:buFont typeface="Wingdings" panose="05000000000000000000" pitchFamily="2" charset="2"/>
              <a:buChar char="Ø"/>
            </a:pPr>
            <a:r>
              <a:rPr kumimoji="1" lang="ja-JP" altLang="en-US" dirty="0"/>
              <a:t>事業所組織における人材育成</a:t>
            </a:r>
            <a:endParaRPr kumimoji="1" lang="en-US" altLang="ja-JP" dirty="0"/>
          </a:p>
          <a:p>
            <a:pPr>
              <a:buFont typeface="Wingdings" panose="05000000000000000000" pitchFamily="2" charset="2"/>
              <a:buChar char="Ø"/>
            </a:pPr>
            <a:r>
              <a:rPr kumimoji="1" lang="ja-JP" altLang="en-US" dirty="0"/>
              <a:t>職場環境における課題と改善</a:t>
            </a:r>
            <a:endParaRPr kumimoji="1" lang="en-US" altLang="ja-JP" dirty="0"/>
          </a:p>
          <a:p>
            <a:pPr>
              <a:buFont typeface="Wingdings" panose="05000000000000000000" pitchFamily="2" charset="2"/>
              <a:buChar char="Ø"/>
            </a:pPr>
            <a:r>
              <a:rPr kumimoji="1" lang="ja-JP" altLang="en-US" dirty="0"/>
              <a:t>地域における人材育成</a:t>
            </a:r>
            <a:endParaRPr kumimoji="1" lang="en-US" altLang="ja-JP" dirty="0"/>
          </a:p>
          <a:p>
            <a:pPr>
              <a:buFont typeface="Wingdings" panose="05000000000000000000" pitchFamily="2" charset="2"/>
              <a:buChar char="Ø"/>
            </a:pPr>
            <a:endParaRPr kumimoji="1" lang="en-US" altLang="ja-JP" dirty="0"/>
          </a:p>
          <a:p>
            <a:r>
              <a:rPr kumimoji="1" lang="ja-JP" altLang="en-US" dirty="0"/>
              <a:t>主任相談支援専門員は事業所内での人材を育て、事業所全体の質の向上に寄与する必要がある。</a:t>
            </a:r>
            <a:endParaRPr kumimoji="1" lang="en-US" altLang="ja-JP" dirty="0"/>
          </a:p>
          <a:p>
            <a:r>
              <a:rPr kumimoji="1" lang="ja-JP" altLang="en-US" dirty="0"/>
              <a:t>主任相談支援専門員は地域の相談支援専門員の育成に努める必要がある。</a:t>
            </a:r>
            <a:endParaRPr kumimoji="1" lang="en-US" altLang="ja-JP" dirty="0"/>
          </a:p>
          <a:p>
            <a:endParaRPr kumimoji="1" lang="en-US" altLang="ja-JP" dirty="0"/>
          </a:p>
        </p:txBody>
      </p:sp>
      <p:sp>
        <p:nvSpPr>
          <p:cNvPr id="4" name="タイトル 1"/>
          <p:cNvSpPr txBox="1">
            <a:spLocks/>
          </p:cNvSpPr>
          <p:nvPr/>
        </p:nvSpPr>
        <p:spPr>
          <a:xfrm>
            <a:off x="444321" y="484414"/>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（２）人材育成と職場環境</a:t>
            </a:r>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t>75</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25925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2171" y="373006"/>
            <a:ext cx="7886700" cy="769433"/>
          </a:xfrm>
        </p:spPr>
        <p:txBody>
          <a:bodyPr>
            <a:normAutofit/>
          </a:bodyPr>
          <a:lstStyle/>
          <a:p>
            <a:r>
              <a:rPr kumimoji="1" lang="ja-JP" altLang="en-US" sz="3200" dirty="0"/>
              <a:t>事業所・組織における人材育成</a:t>
            </a:r>
          </a:p>
        </p:txBody>
      </p:sp>
      <p:sp>
        <p:nvSpPr>
          <p:cNvPr id="3" name="コンテンツ プレースホルダー 2"/>
          <p:cNvSpPr>
            <a:spLocks noGrp="1"/>
          </p:cNvSpPr>
          <p:nvPr>
            <p:ph idx="1"/>
          </p:nvPr>
        </p:nvSpPr>
        <p:spPr>
          <a:xfrm>
            <a:off x="234176" y="2687445"/>
            <a:ext cx="8798312" cy="4033395"/>
          </a:xfrm>
        </p:spPr>
        <p:txBody>
          <a:bodyPr>
            <a:noAutofit/>
          </a:bodyPr>
          <a:lstStyle/>
          <a:p>
            <a:endParaRPr lang="en-US" altLang="ja-JP" sz="2400" dirty="0"/>
          </a:p>
          <a:p>
            <a:endParaRPr kumimoji="1" lang="en-US" altLang="ja-JP" sz="2400" dirty="0"/>
          </a:p>
          <a:p>
            <a:endParaRPr lang="en-US" altLang="ja-JP" sz="2400" dirty="0"/>
          </a:p>
          <a:p>
            <a:endParaRPr kumimoji="1" lang="en-US" altLang="ja-JP" sz="2400" dirty="0"/>
          </a:p>
          <a:p>
            <a:endParaRPr kumimoji="1" lang="en-US" altLang="ja-JP" sz="2400" dirty="0"/>
          </a:p>
          <a:p>
            <a:pPr marL="0" indent="0">
              <a:buNone/>
            </a:pPr>
            <a:endParaRPr kumimoji="1" lang="ja-JP" altLang="en-US" dirty="0"/>
          </a:p>
        </p:txBody>
      </p:sp>
      <p:sp>
        <p:nvSpPr>
          <p:cNvPr id="4" name="コンテンツ プレースホルダー 2"/>
          <p:cNvSpPr txBox="1">
            <a:spLocks/>
          </p:cNvSpPr>
          <p:nvPr/>
        </p:nvSpPr>
        <p:spPr>
          <a:xfrm>
            <a:off x="642171" y="1554481"/>
            <a:ext cx="7791078" cy="4572000"/>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本来であれば各事業所が、自ら提供するサービスに必要となる質を確保するのは事業所の責務である。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主任相談支援専門員の立場となる人材には、事業所の人材育成に関わるとともに、組織全体の人材育成についても考え、全体的に</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ひと</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の育成を実践できる能力が求められる。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こうした実践力が、同時に地域の人材育成にもつながることになる。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76</a:t>
            </a:fld>
            <a:endParaRPr kumimoji="1" lang="ja-JP" altLang="en-US"/>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08697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760" y="170817"/>
            <a:ext cx="8023860" cy="892174"/>
          </a:xfrm>
        </p:spPr>
        <p:txBody>
          <a:bodyPr>
            <a:noAutofit/>
          </a:bodyPr>
          <a:lstStyle/>
          <a:p>
            <a:r>
              <a:rPr lang="ja-JP" altLang="en-US" sz="3200" dirty="0">
                <a:solidFill>
                  <a:prstClr val="black"/>
                </a:solidFill>
              </a:rPr>
              <a:t>事業所・組織における人材育成の仕組み（例）</a:t>
            </a:r>
            <a:endParaRPr kumimoji="1" lang="ja-JP" altLang="en-US" dirty="0"/>
          </a:p>
        </p:txBody>
      </p:sp>
      <p:sp>
        <p:nvSpPr>
          <p:cNvPr id="3" name="コンテンツ プレースホルダー 2"/>
          <p:cNvSpPr>
            <a:spLocks noGrp="1"/>
          </p:cNvSpPr>
          <p:nvPr>
            <p:ph idx="1"/>
          </p:nvPr>
        </p:nvSpPr>
        <p:spPr>
          <a:xfrm>
            <a:off x="261257" y="1073039"/>
            <a:ext cx="8859883" cy="4274820"/>
          </a:xfrm>
        </p:spPr>
        <p:txBody>
          <a:bodyPr>
            <a:noAutofit/>
          </a:bodyPr>
          <a:lstStyle/>
          <a:p>
            <a:pPr marL="0" lvl="0" indent="0">
              <a:buNone/>
            </a:pPr>
            <a:r>
              <a:rPr lang="ja-JP" altLang="en-US" sz="2400" dirty="0">
                <a:solidFill>
                  <a:prstClr val="black"/>
                </a:solidFill>
              </a:rPr>
              <a:t>①新入職員の新人教育の仕組み</a:t>
            </a:r>
            <a:endParaRPr lang="en-US" altLang="ja-JP" sz="2400" dirty="0">
              <a:solidFill>
                <a:prstClr val="black"/>
              </a:solidFill>
            </a:endParaRPr>
          </a:p>
          <a:p>
            <a:pPr marL="0" lvl="0" indent="0">
              <a:buNone/>
            </a:pPr>
            <a:r>
              <a:rPr lang="ja-JP" altLang="en-US" sz="2400" dirty="0">
                <a:solidFill>
                  <a:prstClr val="black"/>
                </a:solidFill>
              </a:rPr>
              <a:t>　（実践的な業務に生きる内容と研修効果の評価が可能か）</a:t>
            </a:r>
            <a:endParaRPr lang="en-US" altLang="ja-JP" sz="2400" dirty="0">
              <a:solidFill>
                <a:prstClr val="black"/>
              </a:solidFill>
            </a:endParaRPr>
          </a:p>
          <a:p>
            <a:pPr marL="0" lvl="0" indent="0">
              <a:buNone/>
            </a:pPr>
            <a:r>
              <a:rPr lang="ja-JP" altLang="en-US" sz="2400" dirty="0">
                <a:solidFill>
                  <a:prstClr val="black"/>
                </a:solidFill>
              </a:rPr>
              <a:t>②キャリアパス・キャリアラダーの仕組み</a:t>
            </a:r>
            <a:endParaRPr lang="en-US" altLang="ja-JP" sz="2400" dirty="0">
              <a:solidFill>
                <a:prstClr val="black"/>
              </a:solidFill>
            </a:endParaRPr>
          </a:p>
          <a:p>
            <a:pPr marL="0" lvl="0" indent="0">
              <a:buNone/>
            </a:pPr>
            <a:r>
              <a:rPr lang="ja-JP" altLang="en-US" sz="2400" dirty="0">
                <a:solidFill>
                  <a:prstClr val="black"/>
                </a:solidFill>
              </a:rPr>
              <a:t>　（いつまでに何をどの程度のレベルまで学ぶのか目標の見える化）</a:t>
            </a:r>
            <a:endParaRPr lang="en-US" altLang="ja-JP" sz="2400" dirty="0">
              <a:solidFill>
                <a:prstClr val="black"/>
              </a:solidFill>
            </a:endParaRPr>
          </a:p>
          <a:p>
            <a:pPr marL="0" lvl="0" indent="0">
              <a:buNone/>
            </a:pPr>
            <a:r>
              <a:rPr lang="ja-JP" altLang="en-US" sz="2400" dirty="0">
                <a:solidFill>
                  <a:prstClr val="black"/>
                </a:solidFill>
              </a:rPr>
              <a:t>③職場内でのスーパービジョンの仕組み</a:t>
            </a:r>
            <a:endParaRPr lang="en-US" altLang="ja-JP" sz="2400" dirty="0">
              <a:solidFill>
                <a:prstClr val="black"/>
              </a:solidFill>
            </a:endParaRPr>
          </a:p>
          <a:p>
            <a:pPr marL="0" lvl="0" indent="0">
              <a:buNone/>
            </a:pPr>
            <a:r>
              <a:rPr lang="ja-JP" altLang="en-US" sz="2400" dirty="0">
                <a:solidFill>
                  <a:prstClr val="black"/>
                </a:solidFill>
              </a:rPr>
              <a:t>④職務面談制度等目標設定・評価の仕組み</a:t>
            </a:r>
            <a:endParaRPr lang="en-US" altLang="ja-JP" sz="2400" dirty="0">
              <a:solidFill>
                <a:prstClr val="black"/>
              </a:solidFill>
            </a:endParaRPr>
          </a:p>
          <a:p>
            <a:pPr marL="0" lvl="0" indent="0">
              <a:buNone/>
            </a:pPr>
            <a:r>
              <a:rPr lang="ja-JP" altLang="en-US" sz="2400" dirty="0">
                <a:solidFill>
                  <a:prstClr val="black"/>
                </a:solidFill>
              </a:rPr>
              <a:t>　（面接・目標設定・正しいい評価・自己肯定感・エンパワメント）</a:t>
            </a:r>
            <a:endParaRPr lang="en-US" altLang="ja-JP" sz="2400" dirty="0">
              <a:solidFill>
                <a:prstClr val="black"/>
              </a:solidFill>
            </a:endParaRPr>
          </a:p>
          <a:p>
            <a:pPr marL="0" lvl="0" indent="0">
              <a:buNone/>
            </a:pPr>
            <a:r>
              <a:rPr lang="ja-JP" altLang="en-US" sz="2400" dirty="0">
                <a:solidFill>
                  <a:prstClr val="black"/>
                </a:solidFill>
              </a:rPr>
              <a:t>⑤外部視察・研修などの視野拡大等の仕組み</a:t>
            </a:r>
            <a:endParaRPr lang="en-US" altLang="ja-JP" sz="2400" dirty="0">
              <a:solidFill>
                <a:prstClr val="black"/>
              </a:solidFill>
            </a:endParaRPr>
          </a:p>
          <a:p>
            <a:pPr marL="0" lvl="0" indent="0">
              <a:buNone/>
            </a:pPr>
            <a:r>
              <a:rPr lang="ja-JP" altLang="en-US" sz="2400" dirty="0">
                <a:solidFill>
                  <a:prstClr val="black"/>
                </a:solidFill>
              </a:rPr>
              <a:t>　（見学・視察・交流・交換等の仕組み）</a:t>
            </a:r>
            <a:endParaRPr lang="en-US" altLang="ja-JP" sz="2400" dirty="0">
              <a:solidFill>
                <a:prstClr val="black"/>
              </a:solidFill>
            </a:endParaRPr>
          </a:p>
          <a:p>
            <a:endParaRPr kumimoji="1" lang="ja-JP" altLang="en-US" dirty="0"/>
          </a:p>
        </p:txBody>
      </p:sp>
      <p:sp>
        <p:nvSpPr>
          <p:cNvPr id="4" name="矢印: 五方向 3"/>
          <p:cNvSpPr/>
          <p:nvPr/>
        </p:nvSpPr>
        <p:spPr>
          <a:xfrm>
            <a:off x="22860" y="5347859"/>
            <a:ext cx="9098280" cy="761047"/>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Ｑ：みなさんの事業所・組織ではどんな取組がなされていますか？</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スライド番号プレースホルダー 7"/>
          <p:cNvSpPr>
            <a:spLocks noGrp="1"/>
          </p:cNvSpPr>
          <p:nvPr>
            <p:ph type="sldNum" sz="quarter" idx="12"/>
          </p:nvPr>
        </p:nvSpPr>
        <p:spPr/>
        <p:txBody>
          <a:bodyPr/>
          <a:lstStyle/>
          <a:p>
            <a:fld id="{E1C0CD78-4E44-4F1F-ADFE-EB6B278C584E}" type="slidenum">
              <a:rPr kumimoji="1" lang="ja-JP" altLang="en-US" smtClean="0"/>
              <a:t>77</a:t>
            </a:fld>
            <a:endParaRPr kumimoji="1" lang="ja-JP" altLang="en-US"/>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8658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20162"/>
            <a:ext cx="7886700" cy="839204"/>
          </a:xfrm>
        </p:spPr>
        <p:txBody>
          <a:bodyPr>
            <a:normAutofit/>
          </a:bodyPr>
          <a:lstStyle/>
          <a:p>
            <a:r>
              <a:rPr kumimoji="1" lang="ja-JP" altLang="en-US" sz="3200" dirty="0"/>
              <a:t>職場環境における課題と改善</a:t>
            </a:r>
          </a:p>
        </p:txBody>
      </p:sp>
      <p:sp>
        <p:nvSpPr>
          <p:cNvPr id="3" name="コンテンツ プレースホルダー 2"/>
          <p:cNvSpPr>
            <a:spLocks noGrp="1"/>
          </p:cNvSpPr>
          <p:nvPr>
            <p:ph idx="1"/>
          </p:nvPr>
        </p:nvSpPr>
        <p:spPr>
          <a:xfrm>
            <a:off x="217170" y="976069"/>
            <a:ext cx="8709659" cy="4905724"/>
          </a:xfrm>
        </p:spPr>
        <p:txBody>
          <a:bodyPr>
            <a:noAutofit/>
          </a:bodyPr>
          <a:lstStyle/>
          <a:p>
            <a:pPr>
              <a:buFont typeface="Wingdings" panose="05000000000000000000" pitchFamily="2" charset="2"/>
              <a:buChar char="Ø"/>
            </a:pPr>
            <a:r>
              <a:rPr kumimoji="1" lang="ja-JP" altLang="en-US" sz="2400" dirty="0"/>
              <a:t>働きやすさとやりがいのある仕事のために</a:t>
            </a:r>
            <a:endParaRPr kumimoji="1" lang="en-US" altLang="ja-JP" sz="2400" dirty="0"/>
          </a:p>
          <a:p>
            <a:pPr marL="0" indent="0">
              <a:buNone/>
            </a:pPr>
            <a:r>
              <a:rPr kumimoji="1" lang="ja-JP" altLang="en-US" sz="2400" dirty="0"/>
              <a:t>　・時間を意識する（朝礼・会議・ミーティング・伝達・記録）</a:t>
            </a:r>
            <a:endParaRPr kumimoji="1" lang="en-US" altLang="ja-JP" sz="2400" dirty="0"/>
          </a:p>
          <a:p>
            <a:pPr marL="0" indent="0">
              <a:buNone/>
            </a:pPr>
            <a:r>
              <a:rPr kumimoji="1" lang="ja-JP" altLang="en-US" sz="2400" dirty="0"/>
              <a:t>　・時間を作り出す（優先順位と業務削減・効率化）</a:t>
            </a:r>
            <a:endParaRPr kumimoji="1" lang="en-US" altLang="ja-JP" sz="2400" dirty="0"/>
          </a:p>
          <a:p>
            <a:pPr marL="0" indent="0">
              <a:buNone/>
            </a:pPr>
            <a:r>
              <a:rPr kumimoji="1" lang="ja-JP" altLang="en-US" sz="2400" dirty="0"/>
              <a:t>　・コストを意識する（あなたの時給はいくらか）</a:t>
            </a:r>
            <a:endParaRPr kumimoji="1" lang="en-US" altLang="ja-JP" sz="2400" dirty="0"/>
          </a:p>
          <a:p>
            <a:pPr marL="0" indent="0">
              <a:buNone/>
            </a:pPr>
            <a:r>
              <a:rPr kumimoji="1" lang="ja-JP" altLang="en-US" sz="2400" dirty="0"/>
              <a:t>　・マニュアル化・見える化・整理整頓</a:t>
            </a:r>
            <a:endParaRPr kumimoji="1" lang="en-US" altLang="ja-JP" sz="2400" dirty="0"/>
          </a:p>
          <a:p>
            <a:pPr marL="0" indent="0">
              <a:buNone/>
            </a:pPr>
            <a:r>
              <a:rPr kumimoji="1" lang="ja-JP" altLang="en-US" sz="2400" dirty="0"/>
              <a:t>　・暗黙のルールの見直し（休日、ボラ残業、職員の善意への甘え）</a:t>
            </a:r>
            <a:endParaRPr kumimoji="1" lang="en-US" altLang="ja-JP" sz="2400" dirty="0"/>
          </a:p>
          <a:p>
            <a:pPr marL="0" indent="0">
              <a:buNone/>
            </a:pPr>
            <a:r>
              <a:rPr kumimoji="1" lang="ja-JP" altLang="en-US" sz="2400" dirty="0"/>
              <a:t>　・休みやすい環境設定</a:t>
            </a:r>
            <a:endParaRPr kumimoji="1" lang="en-US" altLang="ja-JP" sz="2400" dirty="0"/>
          </a:p>
          <a:p>
            <a:pPr marL="0" indent="0">
              <a:buNone/>
            </a:pPr>
            <a:r>
              <a:rPr kumimoji="1" lang="ja-JP" altLang="en-US" sz="2400" dirty="0"/>
              <a:t>　・チームワーク（チーム作り）</a:t>
            </a:r>
            <a:endParaRPr kumimoji="1" lang="en-US" altLang="ja-JP" sz="2400" dirty="0"/>
          </a:p>
          <a:p>
            <a:pPr marL="0" indent="0">
              <a:buNone/>
            </a:pPr>
            <a:r>
              <a:rPr kumimoji="1" lang="ja-JP" altLang="en-US" sz="2400" dirty="0"/>
              <a:t>　・楽しさと規律、人現関係の意図的な構築</a:t>
            </a:r>
            <a:endParaRPr kumimoji="1" lang="en-US" altLang="ja-JP" sz="2400" dirty="0"/>
          </a:p>
          <a:p>
            <a:pPr marL="0" indent="0">
              <a:buNone/>
            </a:pPr>
            <a:r>
              <a:rPr kumimoji="1" lang="ja-JP" altLang="en-US" sz="2400" dirty="0"/>
              <a:t>　・楽しい企画、刺激と成長</a:t>
            </a:r>
            <a:endParaRPr kumimoji="1" lang="en-US" altLang="ja-JP" sz="2400" dirty="0"/>
          </a:p>
          <a:p>
            <a:pPr marL="0" indent="0">
              <a:buNone/>
            </a:pPr>
            <a:r>
              <a:rPr kumimoji="1" lang="ja-JP" altLang="en-US" sz="2400" dirty="0"/>
              <a:t>　・誰かが何とかしてくれない、自分たちで何とかするという雰囲気　</a:t>
            </a:r>
            <a:endParaRPr kumimoji="1" lang="en-US" altLang="ja-JP" sz="2400" dirty="0"/>
          </a:p>
          <a:p>
            <a:pPr marL="0" indent="0">
              <a:buNone/>
            </a:pPr>
            <a:r>
              <a:rPr kumimoji="1" lang="ja-JP" altLang="en-US" sz="2400" dirty="0"/>
              <a:t>ＱＣ活動を楽しく実施する。結果の見える化等</a:t>
            </a:r>
            <a:endParaRPr kumimoji="1" lang="en-US" altLang="ja-JP" sz="2400" dirty="0"/>
          </a:p>
          <a:p>
            <a:pPr>
              <a:buFont typeface="Wingdings" panose="05000000000000000000" pitchFamily="2" charset="2"/>
              <a:buChar char="Ø"/>
            </a:pPr>
            <a:endParaRPr lang="en-US" altLang="ja-JP" sz="2400" dirty="0"/>
          </a:p>
          <a:p>
            <a:pPr>
              <a:buFont typeface="Wingdings" panose="05000000000000000000" pitchFamily="2" charset="2"/>
              <a:buChar char="Ø"/>
            </a:pPr>
            <a:endParaRPr kumimoji="1" lang="ja-JP" altLang="en-US" dirty="0"/>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t>78</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179618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64767"/>
            <a:ext cx="7886700" cy="850355"/>
          </a:xfrm>
        </p:spPr>
        <p:txBody>
          <a:bodyPr>
            <a:normAutofit/>
          </a:bodyPr>
          <a:lstStyle/>
          <a:p>
            <a:r>
              <a:rPr kumimoji="1" lang="ja-JP" altLang="en-US" sz="3200" dirty="0"/>
              <a:t>地域における人材育成</a:t>
            </a:r>
          </a:p>
        </p:txBody>
      </p:sp>
      <p:sp>
        <p:nvSpPr>
          <p:cNvPr id="3" name="コンテンツ プレースホルダー 2"/>
          <p:cNvSpPr>
            <a:spLocks noGrp="1"/>
          </p:cNvSpPr>
          <p:nvPr>
            <p:ph idx="1"/>
          </p:nvPr>
        </p:nvSpPr>
        <p:spPr>
          <a:xfrm>
            <a:off x="628650" y="1237785"/>
            <a:ext cx="7886700" cy="4939178"/>
          </a:xfrm>
        </p:spPr>
        <p:txBody>
          <a:bodyPr>
            <a:normAutofit lnSpcReduction="10000"/>
          </a:bodyPr>
          <a:lstStyle/>
          <a:p>
            <a:r>
              <a:rPr kumimoji="1" lang="ja-JP" altLang="en-US" dirty="0"/>
              <a:t>主任相談支援専門員は、基幹相談支援センター等への配置がされ、加算等を含めた措置が考えられています。</a:t>
            </a:r>
            <a:endParaRPr kumimoji="1" lang="en-US" altLang="ja-JP" dirty="0"/>
          </a:p>
          <a:p>
            <a:r>
              <a:rPr kumimoji="1" lang="ja-JP" altLang="en-US" dirty="0"/>
              <a:t>すなわち、組織及び地域の人材育成を実施していく側、また、地域からはそういう人材であると認められることが重要です。</a:t>
            </a:r>
            <a:endParaRPr kumimoji="1" lang="en-US" altLang="ja-JP" dirty="0"/>
          </a:p>
          <a:p>
            <a:endParaRPr lang="en-US" altLang="ja-JP" dirty="0"/>
          </a:p>
          <a:p>
            <a:r>
              <a:rPr kumimoji="1" lang="ja-JP" altLang="en-US" dirty="0"/>
              <a:t>自己の研鑽は当然ながら、組織及び地域に目を向けた、福祉人材</a:t>
            </a:r>
            <a:r>
              <a:rPr kumimoji="1" lang="en-US" altLang="ja-JP" dirty="0"/>
              <a:t>『</a:t>
            </a:r>
            <a:r>
              <a:rPr kumimoji="1" lang="ja-JP" altLang="en-US" dirty="0"/>
              <a:t>ひと</a:t>
            </a:r>
            <a:r>
              <a:rPr kumimoji="1" lang="en-US" altLang="ja-JP" dirty="0"/>
              <a:t>』</a:t>
            </a:r>
            <a:r>
              <a:rPr kumimoji="1" lang="ja-JP" altLang="en-US" dirty="0"/>
              <a:t>の育成を考えます。</a:t>
            </a:r>
            <a:endParaRPr kumimoji="1" lang="en-US" altLang="ja-JP" dirty="0"/>
          </a:p>
          <a:p>
            <a:endParaRPr kumimoji="1" lang="en-US" altLang="ja-JP" dirty="0"/>
          </a:p>
          <a:p>
            <a:pPr>
              <a:buFont typeface="Wingdings" panose="05000000000000000000" pitchFamily="2" charset="2"/>
              <a:buChar char="Ø"/>
            </a:pPr>
            <a:r>
              <a:rPr kumimoji="1" lang="ja-JP" altLang="en-US" u="sng" dirty="0">
                <a:highlight>
                  <a:srgbClr val="FFFF00"/>
                </a:highlight>
              </a:rPr>
              <a:t>具体的には、</a:t>
            </a:r>
            <a:r>
              <a:rPr kumimoji="1" lang="en-US" altLang="ja-JP" u="sng" dirty="0">
                <a:highlight>
                  <a:srgbClr val="FFFF00"/>
                </a:highlight>
              </a:rPr>
              <a:t>2</a:t>
            </a:r>
            <a:r>
              <a:rPr kumimoji="1" lang="ja-JP" altLang="en-US" u="sng" dirty="0">
                <a:highlight>
                  <a:srgbClr val="FFFF00"/>
                </a:highlight>
              </a:rPr>
              <a:t>日目以降の講義・演習内容で確認</a:t>
            </a:r>
            <a:endParaRPr kumimoji="1" lang="en-US" altLang="ja-JP" u="sng" dirty="0">
              <a:highlight>
                <a:srgbClr val="FFFF00"/>
              </a:highlight>
            </a:endParaRPr>
          </a:p>
          <a:p>
            <a:endParaRPr kumimoji="1" lang="ja-JP" altLang="en-US" dirty="0"/>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t>79</a:t>
            </a:fld>
            <a:endParaRPr kumimoji="1" lang="ja-JP" altLang="en-US"/>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49054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2536" y="103869"/>
            <a:ext cx="7886700" cy="912131"/>
          </a:xfrm>
        </p:spPr>
        <p:txBody>
          <a:bodyPr/>
          <a:lstStyle/>
          <a:p>
            <a:r>
              <a:rPr lang="ja-JP" altLang="en-US" sz="3200" dirty="0">
                <a:solidFill>
                  <a:prstClr val="black"/>
                </a:solidFill>
                <a:latin typeface="+mj-ea"/>
              </a:rPr>
              <a:t>福祉におけるリスクマネジメントの４つの目的</a:t>
            </a:r>
            <a:endParaRPr kumimoji="1" lang="ja-JP" altLang="en-US" dirty="0">
              <a:latin typeface="+mj-ea"/>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493674630"/>
              </p:ext>
            </p:extLst>
          </p:nvPr>
        </p:nvGraphicFramePr>
        <p:xfrm>
          <a:off x="628650" y="1306286"/>
          <a:ext cx="7886700" cy="4703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8</a:t>
            </a:fld>
            <a:endParaRPr lang="ja-JP" altLang="en-US" dirty="0">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4884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44321" y="1672682"/>
            <a:ext cx="8255357" cy="4537199"/>
          </a:xfrm>
        </p:spPr>
        <p:txBody>
          <a:bodyPr>
            <a:noAutofit/>
          </a:bodyPr>
          <a:lstStyle/>
          <a:p>
            <a:r>
              <a:rPr kumimoji="1" lang="ja-JP" altLang="en-US" sz="2400" dirty="0"/>
              <a:t>相談支援に限ることではなく、これからの超高齢化社会においては、どの分野も働き手が不足！</a:t>
            </a:r>
            <a:endParaRPr lang="en-US" altLang="ja-JP" sz="2400" dirty="0"/>
          </a:p>
          <a:p>
            <a:r>
              <a:rPr kumimoji="1" lang="ja-JP" altLang="en-US" sz="2400" dirty="0"/>
              <a:t>人材確保策を検討できる体制がありますか？</a:t>
            </a:r>
            <a:endParaRPr kumimoji="1" lang="en-US" altLang="ja-JP" sz="2400" dirty="0"/>
          </a:p>
          <a:p>
            <a:endParaRPr lang="en-US" altLang="ja-JP" sz="2400" dirty="0"/>
          </a:p>
          <a:p>
            <a:r>
              <a:rPr kumimoji="1" lang="ja-JP" altLang="en-US" sz="2400" dirty="0"/>
              <a:t>「獲得」＋「定着」が重要</a:t>
            </a:r>
            <a:endParaRPr kumimoji="1" lang="en-US" altLang="ja-JP" sz="2400" dirty="0"/>
          </a:p>
          <a:p>
            <a:pPr marL="0" indent="0">
              <a:buNone/>
            </a:pPr>
            <a:r>
              <a:rPr kumimoji="1" lang="ja-JP" altLang="en-US" sz="2400" dirty="0"/>
              <a:t>　どんな対策を立てているか？</a:t>
            </a:r>
            <a:endParaRPr kumimoji="1" lang="en-US" altLang="ja-JP" sz="2400" dirty="0"/>
          </a:p>
          <a:p>
            <a:pPr marL="0" indent="0">
              <a:buNone/>
            </a:pPr>
            <a:r>
              <a:rPr kumimoji="1" lang="ja-JP" altLang="en-US" sz="2400" dirty="0"/>
              <a:t>　・職場見学・体験会、広報、イメージＵＰ戦略</a:t>
            </a:r>
            <a:endParaRPr kumimoji="1" lang="en-US" altLang="ja-JP" sz="2400" dirty="0"/>
          </a:p>
          <a:p>
            <a:pPr marL="0" indent="0">
              <a:buNone/>
            </a:pPr>
            <a:r>
              <a:rPr kumimoji="1" lang="ja-JP" altLang="en-US" sz="2400" dirty="0"/>
              <a:t>　　実習生を楽しませる、転職採用、＊自法人の売りは</a:t>
            </a:r>
            <a:endParaRPr kumimoji="1" lang="en-US" altLang="ja-JP" sz="2400" dirty="0"/>
          </a:p>
          <a:p>
            <a:pPr marL="0" indent="0">
              <a:buNone/>
            </a:pPr>
            <a:r>
              <a:rPr lang="ja-JP" altLang="en-US" sz="2400" dirty="0"/>
              <a:t>　　強みの強化と弱みの改善・解決</a:t>
            </a:r>
            <a:endParaRPr lang="en-US" altLang="ja-JP" sz="2400" dirty="0"/>
          </a:p>
          <a:p>
            <a:pPr marL="0" indent="0">
              <a:buNone/>
            </a:pPr>
            <a:r>
              <a:rPr kumimoji="1" lang="ja-JP" altLang="en-US" sz="2400" dirty="0"/>
              <a:t>　・職場環境の改善</a:t>
            </a:r>
            <a:endParaRPr kumimoji="1" lang="en-US" altLang="ja-JP" dirty="0"/>
          </a:p>
        </p:txBody>
      </p:sp>
      <p:sp>
        <p:nvSpPr>
          <p:cNvPr id="4" name="タイトル 1"/>
          <p:cNvSpPr txBox="1">
            <a:spLocks/>
          </p:cNvSpPr>
          <p:nvPr/>
        </p:nvSpPr>
        <p:spPr>
          <a:xfrm>
            <a:off x="444321" y="484414"/>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（３）人材確保の工夫</a:t>
            </a:r>
          </a:p>
        </p:txBody>
      </p:sp>
      <p:sp>
        <p:nvSpPr>
          <p:cNvPr id="7" name="スライド番号プレースホルダー 6"/>
          <p:cNvSpPr>
            <a:spLocks noGrp="1"/>
          </p:cNvSpPr>
          <p:nvPr>
            <p:ph type="sldNum" sz="quarter" idx="12"/>
          </p:nvPr>
        </p:nvSpPr>
        <p:spPr/>
        <p:txBody>
          <a:bodyPr/>
          <a:lstStyle/>
          <a:p>
            <a:fld id="{E1C0CD78-4E44-4F1F-ADFE-EB6B278C584E}" type="slidenum">
              <a:rPr kumimoji="1" lang="ja-JP" altLang="en-US" smtClean="0"/>
              <a:t>80</a:t>
            </a:fld>
            <a:endParaRPr kumimoji="1" lang="ja-JP" altLang="en-US"/>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18043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095" y="2461463"/>
            <a:ext cx="7623810" cy="1325563"/>
          </a:xfrm>
        </p:spPr>
        <p:txBody>
          <a:bodyPr>
            <a:noAutofit/>
          </a:bodyPr>
          <a:lstStyle/>
          <a:p>
            <a:r>
              <a:rPr kumimoji="1" lang="ja-JP" altLang="en-US" sz="3200" dirty="0"/>
              <a:t>６．災害時への対応</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81</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75654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rtlCol="0"/>
          <a:lstStyle/>
          <a:p>
            <a:pPr marL="0" indent="0" rtl="0">
              <a:buNone/>
            </a:pPr>
            <a:r>
              <a:rPr lang="ja-JP" altLang="en-US" dirty="0">
                <a:latin typeface="+mn-ea"/>
              </a:rPr>
              <a:t>（１）利用者支援における災害対応</a:t>
            </a:r>
          </a:p>
          <a:p>
            <a:pPr marL="0" indent="0" rtl="0">
              <a:buNone/>
            </a:pPr>
            <a:endParaRPr lang="en-US" altLang="ja-JP" dirty="0">
              <a:latin typeface="+mn-ea"/>
            </a:endParaRPr>
          </a:p>
          <a:p>
            <a:pPr marL="0" indent="0">
              <a:buNone/>
            </a:pPr>
            <a:r>
              <a:rPr lang="ja-JP" altLang="en-US" dirty="0">
                <a:latin typeface="+mn-ea"/>
              </a:rPr>
              <a:t>（２）災害時の対応を通した地域づくり</a:t>
            </a:r>
            <a:endParaRPr lang="en-US" altLang="ja-JP" dirty="0">
              <a:latin typeface="+mn-ea"/>
            </a:endParaRPr>
          </a:p>
          <a:p>
            <a:pPr marL="0" indent="0" rtl="0">
              <a:buNone/>
            </a:pPr>
            <a:r>
              <a:rPr lang="ja-JP" altLang="en-US" sz="2400" dirty="0">
                <a:latin typeface="+mn-ea"/>
              </a:rPr>
              <a:t>　　　　災害初動時における戸別訪問の重要性</a:t>
            </a:r>
            <a:endParaRPr lang="en-US" altLang="ja-JP" sz="2400" dirty="0">
              <a:latin typeface="+mn-ea"/>
            </a:endParaRPr>
          </a:p>
          <a:p>
            <a:pPr marL="0" indent="0" rtl="0">
              <a:buNone/>
            </a:pPr>
            <a:r>
              <a:rPr lang="ja-JP" altLang="en-US" sz="2400" dirty="0">
                <a:latin typeface="+mn-ea"/>
              </a:rPr>
              <a:t>　　　　災害対応に関し、</a:t>
            </a:r>
            <a:endParaRPr lang="en-US" altLang="ja-JP" sz="2400" dirty="0">
              <a:latin typeface="+mn-ea"/>
            </a:endParaRPr>
          </a:p>
          <a:p>
            <a:pPr marL="0" indent="0" rtl="0">
              <a:buNone/>
            </a:pPr>
            <a:r>
              <a:rPr lang="ja-JP" altLang="en-US" sz="2400" dirty="0">
                <a:latin typeface="+mn-ea"/>
              </a:rPr>
              <a:t>　　　　　　主任相談支援専門員として検討していきたいこと</a:t>
            </a:r>
          </a:p>
        </p:txBody>
      </p:sp>
      <p:sp>
        <p:nvSpPr>
          <p:cNvPr id="7" name="角丸四角形 5"/>
          <p:cNvSpPr/>
          <p:nvPr/>
        </p:nvSpPr>
        <p:spPr>
          <a:xfrm>
            <a:off x="305846" y="271779"/>
            <a:ext cx="8681776" cy="1089824"/>
          </a:xfrm>
          <a:prstGeom prst="round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rtlCol="0" anchor="ctr"/>
          <a:lstStyle/>
          <a:p>
            <a:pPr>
              <a:lnSpc>
                <a:spcPct val="90000"/>
              </a:lnSpc>
              <a:spcBef>
                <a:spcPct val="0"/>
              </a:spcBef>
              <a:defRPr/>
            </a:pPr>
            <a:r>
              <a:rPr kumimoji="1" lang="ja-JP" altLang="en-US" sz="2800" dirty="0">
                <a:solidFill>
                  <a:prstClr val="black"/>
                </a:solidFill>
                <a:latin typeface="ＭＳ Ｐゴシック" panose="020B0600070205080204" pitchFamily="50" charset="-128"/>
              </a:rPr>
              <a:t>６．災害時への対応</a:t>
            </a: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82</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43281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28289" y="1416205"/>
            <a:ext cx="8171390" cy="4750419"/>
          </a:xfrm>
        </p:spPr>
        <p:txBody>
          <a:bodyPr>
            <a:noAutofit/>
          </a:bodyPr>
          <a:lstStyle/>
          <a:p>
            <a:pPr marL="0" indent="0">
              <a:buNone/>
            </a:pPr>
            <a:r>
              <a:rPr lang="ja-JP" altLang="en-US" sz="2400" dirty="0"/>
              <a:t>　社会福祉施設等は、震災等災害直後から、利用者と職員の安全を確保する とともに、限られた人員で、入所サービスを継続することが必要とされています。また、地域の要援護者を受入れることも求められる。</a:t>
            </a:r>
            <a:endParaRPr lang="en-US" altLang="ja-JP" sz="2400" dirty="0"/>
          </a:p>
          <a:p>
            <a:pPr marL="0" indent="0">
              <a:buNone/>
            </a:pPr>
            <a:r>
              <a:rPr lang="ja-JP" altLang="en-US" sz="2400" dirty="0"/>
              <a:t>　⇒＊「事業継続計画（ＢＣＰ）」</a:t>
            </a:r>
            <a:endParaRPr lang="en-US" altLang="ja-JP" sz="2400" dirty="0"/>
          </a:p>
          <a:p>
            <a:pPr marL="0" indent="0">
              <a:buNone/>
            </a:pPr>
            <a:endParaRPr lang="en-US" altLang="ja-JP" sz="2400" dirty="0"/>
          </a:p>
          <a:p>
            <a:pPr marL="0" indent="0">
              <a:buNone/>
            </a:pPr>
            <a:r>
              <a:rPr lang="ja-JP" altLang="en-US" sz="2400" dirty="0"/>
              <a:t>　相談支援事業者は、そうした中において、地域の障害者等への対応が求められる。</a:t>
            </a:r>
            <a:endParaRPr lang="en-US" altLang="ja-JP" sz="2400" dirty="0"/>
          </a:p>
          <a:p>
            <a:pPr marL="0" indent="0">
              <a:buNone/>
            </a:pPr>
            <a:r>
              <a:rPr lang="ja-JP" altLang="en-US" sz="2400" dirty="0"/>
              <a:t>　</a:t>
            </a:r>
            <a:endParaRPr lang="en-US" altLang="ja-JP" sz="2400" dirty="0"/>
          </a:p>
          <a:p>
            <a:pPr marL="0" indent="0">
              <a:buNone/>
            </a:pPr>
            <a:r>
              <a:rPr lang="ja-JP" altLang="en-US" sz="2400" dirty="0"/>
              <a:t>　災害の規模を段階的に想定した組織のＢＣＰ、自分たちが直接動けない場合を含めた、災害対応用の機能連携を組み込んだ手立てを検討しておく必要がある。</a:t>
            </a:r>
            <a:endParaRPr lang="en-US" altLang="ja-JP" sz="2400" dirty="0"/>
          </a:p>
          <a:p>
            <a:pPr marL="0" indent="0">
              <a:buNone/>
            </a:pPr>
            <a:endParaRPr lang="ja-JP" altLang="en-US" sz="2400" dirty="0"/>
          </a:p>
          <a:p>
            <a:endParaRPr kumimoji="1" lang="ja-JP" altLang="en-US" dirty="0"/>
          </a:p>
        </p:txBody>
      </p:sp>
      <p:sp>
        <p:nvSpPr>
          <p:cNvPr id="4" name="タイトル 1"/>
          <p:cNvSpPr txBox="1">
            <a:spLocks/>
          </p:cNvSpPr>
          <p:nvPr/>
        </p:nvSpPr>
        <p:spPr>
          <a:xfrm>
            <a:off x="444321" y="416681"/>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（１）利用者支援と災害対応</a:t>
            </a:r>
          </a:p>
        </p:txBody>
      </p:sp>
      <p:sp>
        <p:nvSpPr>
          <p:cNvPr id="7" name="スライド番号プレースホルダー 6"/>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83</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86950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80865"/>
            <a:ext cx="7886700" cy="638484"/>
          </a:xfrm>
        </p:spPr>
        <p:txBody>
          <a:bodyPr>
            <a:normAutofit/>
          </a:bodyPr>
          <a:lstStyle/>
          <a:p>
            <a:r>
              <a:rPr kumimoji="1" lang="ja-JP" altLang="en-US" sz="3200" dirty="0"/>
              <a:t>事業継続計画</a:t>
            </a:r>
          </a:p>
        </p:txBody>
      </p:sp>
      <p:sp>
        <p:nvSpPr>
          <p:cNvPr id="3" name="コンテンツ プレースホルダー 2"/>
          <p:cNvSpPr>
            <a:spLocks noGrp="1"/>
          </p:cNvSpPr>
          <p:nvPr>
            <p:ph idx="1"/>
          </p:nvPr>
        </p:nvSpPr>
        <p:spPr>
          <a:xfrm>
            <a:off x="334536" y="694976"/>
            <a:ext cx="8675649" cy="2894379"/>
          </a:xfrm>
          <a:solidFill>
            <a:schemeClr val="accent6">
              <a:lumMod val="40000"/>
              <a:lumOff val="60000"/>
            </a:schemeClr>
          </a:solidFill>
        </p:spPr>
        <p:txBody>
          <a:bodyPr>
            <a:noAutofit/>
          </a:bodyPr>
          <a:lstStyle/>
          <a:p>
            <a:pPr marL="0" indent="0">
              <a:buNone/>
            </a:pPr>
            <a:r>
              <a:rPr lang="ja-JP" altLang="en-US" sz="2400" dirty="0"/>
              <a:t>○ＢＣＰ（事業継続計画 </a:t>
            </a:r>
            <a:r>
              <a:rPr lang="en-US" altLang="ja-JP" sz="2400" dirty="0"/>
              <a:t>Business Continuity Plan</a:t>
            </a:r>
            <a:r>
              <a:rPr lang="ja-JP" altLang="en-US" sz="2400" dirty="0"/>
              <a:t>）とは、地震や大事故等の危機事案に備え、被害を最小限に抑え、必要な事業が継続で きるよう、事前に定める計画のことです。</a:t>
            </a:r>
            <a:endParaRPr lang="en-US" altLang="ja-JP" sz="2400" dirty="0"/>
          </a:p>
          <a:p>
            <a:pPr marL="0" indent="0">
              <a:buNone/>
            </a:pPr>
            <a:r>
              <a:rPr lang="ja-JP" altLang="en-US" sz="2400" dirty="0"/>
              <a:t>　ＢＣＰの目的は、</a:t>
            </a:r>
            <a:r>
              <a:rPr lang="ja-JP" altLang="ja-JP" sz="2400" dirty="0"/>
              <a:t>災害発生時に発生する応急業務に加え、事業の通常業務のうち、中断できない業務や中断しても早期の復旧を必要とする業務（非常時優先業務）を適切に実施する体制を確保するために、必要な資源（人員、事業所、資機材等）や対策を事前に定めて災害発生後の業務継続に万全を期す</a:t>
            </a:r>
            <a:r>
              <a:rPr lang="ja-JP" altLang="en-US" sz="2400" dirty="0"/>
              <a:t>ことです。</a:t>
            </a:r>
            <a:endParaRPr lang="en-US" altLang="ja-JP" sz="2400" dirty="0"/>
          </a:p>
          <a:p>
            <a:pPr marL="0" indent="0">
              <a:buNone/>
            </a:pPr>
            <a:r>
              <a:rPr lang="ja-JP" altLang="en-US" sz="2400" dirty="0"/>
              <a:t> </a:t>
            </a:r>
            <a:endParaRPr lang="en-US" altLang="ja-JP" sz="2400" dirty="0"/>
          </a:p>
          <a:p>
            <a:pPr marL="0" indent="0">
              <a:buNone/>
            </a:pPr>
            <a:r>
              <a:rPr lang="ja-JP" altLang="en-US" sz="2400" dirty="0"/>
              <a:t>　</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ja-JP" altLang="ja-JP" sz="2400" dirty="0"/>
          </a:p>
        </p:txBody>
      </p:sp>
      <p:sp>
        <p:nvSpPr>
          <p:cNvPr id="4" name="正方形/長方形 3"/>
          <p:cNvSpPr/>
          <p:nvPr/>
        </p:nvSpPr>
        <p:spPr>
          <a:xfrm>
            <a:off x="334535" y="5495059"/>
            <a:ext cx="8414989"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事業継続と復旧計画（</a:t>
            </a:r>
            <a:r>
              <a:rPr kumimoji="0"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Business Continuity &amp; Resiliency Planning, BCRP</a:t>
            </a: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緊急時対応計画（初動計画）</a:t>
            </a:r>
            <a:endParaRPr kumimoji="0" lang="en-US"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ＢＣＰは、国の中枢機能や行政等機能、公的な重要インフラ等々を含め、基本的な企業等を含めすべてに必要なものと考えられる。</a:t>
            </a:r>
          </a:p>
        </p:txBody>
      </p:sp>
      <p:sp>
        <p:nvSpPr>
          <p:cNvPr id="5" name="コンテンツ プレースホルダー 2"/>
          <p:cNvSpPr txBox="1">
            <a:spLocks/>
          </p:cNvSpPr>
          <p:nvPr/>
        </p:nvSpPr>
        <p:spPr>
          <a:xfrm>
            <a:off x="334535" y="3667414"/>
            <a:ext cx="8675649" cy="1749586"/>
          </a:xfrm>
          <a:prstGeom prst="rect">
            <a:avLst/>
          </a:prstGeom>
          <a:solidFill>
            <a:schemeClr val="accent1">
              <a:lumMod val="40000"/>
              <a:lumOff val="6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厚生労働省や経済産業省は、</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BCP</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の内容を以下の４つのフェーズに分類している：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①</a:t>
            </a:r>
            <a:r>
              <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BCP</a:t>
            </a: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発動フェーズ⇒⇒②業務再開フェーズ⇒</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③業務回復フェーズ⇒⇒④全面復旧フェーズ</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ja-JP"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84</a:t>
            </a:fld>
            <a:endParaRPr lang="ja-JP" altLang="en-US" dirty="0">
              <a:solidFill>
                <a:prstClr val="black">
                  <a:tint val="75000"/>
                </a:prstClr>
              </a:solidFill>
            </a:endParaRPr>
          </a:p>
        </p:txBody>
      </p:sp>
      <p:sp>
        <p:nvSpPr>
          <p:cNvPr id="6" name="フッター プレースホルダー 5"/>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573204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6760"/>
            <a:ext cx="7886700" cy="1024480"/>
          </a:xfrm>
        </p:spPr>
        <p:txBody>
          <a:bodyPr>
            <a:normAutofit/>
          </a:bodyPr>
          <a:lstStyle/>
          <a:p>
            <a:r>
              <a:rPr kumimoji="1" lang="ja-JP" altLang="en-US" sz="3200" dirty="0"/>
              <a:t>被害状況の想定別計画（例）</a:t>
            </a:r>
          </a:p>
        </p:txBody>
      </p:sp>
      <p:sp>
        <p:nvSpPr>
          <p:cNvPr id="3" name="コンテンツ プレースホルダー 2"/>
          <p:cNvSpPr>
            <a:spLocks noGrp="1"/>
          </p:cNvSpPr>
          <p:nvPr>
            <p:ph idx="1"/>
          </p:nvPr>
        </p:nvSpPr>
        <p:spPr>
          <a:xfrm>
            <a:off x="314323" y="1115124"/>
            <a:ext cx="8515351" cy="4181706"/>
          </a:xfrm>
        </p:spPr>
        <p:txBody>
          <a:bodyPr>
            <a:noAutofit/>
          </a:bodyPr>
          <a:lstStyle/>
          <a:p>
            <a:pPr>
              <a:buFont typeface="Wingdings" panose="05000000000000000000" pitchFamily="2" charset="2"/>
              <a:buChar char="Ø"/>
            </a:pPr>
            <a:r>
              <a:rPr kumimoji="1" lang="ja-JP" altLang="en-US" sz="2400" dirty="0"/>
              <a:t>災害規模の想定（１→５）</a:t>
            </a:r>
            <a:endParaRPr kumimoji="1" lang="en-US" altLang="ja-JP" sz="2400" dirty="0"/>
          </a:p>
          <a:p>
            <a:pPr>
              <a:buFont typeface="Wingdings" panose="05000000000000000000" pitchFamily="2" charset="2"/>
              <a:buChar char="Ø"/>
            </a:pPr>
            <a:r>
              <a:rPr kumimoji="1" lang="ja-JP" altLang="en-US" sz="2400" dirty="0"/>
              <a:t>建物被害の想定（１→５）</a:t>
            </a:r>
            <a:endParaRPr kumimoji="1" lang="en-US" altLang="ja-JP" sz="2400" dirty="0"/>
          </a:p>
          <a:p>
            <a:pPr>
              <a:buFont typeface="Wingdings" panose="05000000000000000000" pitchFamily="2" charset="2"/>
              <a:buChar char="Ø"/>
            </a:pPr>
            <a:r>
              <a:rPr kumimoji="1" lang="ja-JP" altLang="en-US" sz="2400" dirty="0"/>
              <a:t>（地域性・建物耐震等）：損傷なし、軽微、一部損傷、半壊、全壊</a:t>
            </a:r>
            <a:endParaRPr kumimoji="1" lang="en-US" altLang="ja-JP" sz="2400" dirty="0"/>
          </a:p>
          <a:p>
            <a:pPr>
              <a:buFont typeface="Wingdings" panose="05000000000000000000" pitchFamily="2" charset="2"/>
              <a:buChar char="Ø"/>
            </a:pPr>
            <a:r>
              <a:rPr kumimoji="1" lang="ja-JP" altLang="en-US" sz="2400" dirty="0"/>
              <a:t>インフラの停止状況・日数：</a:t>
            </a:r>
            <a:r>
              <a:rPr kumimoji="1" lang="en-US" altLang="ja-JP" sz="2400" dirty="0"/>
              <a:t>2</a:t>
            </a:r>
            <a:r>
              <a:rPr kumimoji="1" lang="ja-JP" altLang="en-US" sz="2400" dirty="0"/>
              <a:t>～</a:t>
            </a:r>
            <a:r>
              <a:rPr kumimoji="1" lang="en-US" altLang="ja-JP" sz="2400" dirty="0"/>
              <a:t>3</a:t>
            </a:r>
            <a:r>
              <a:rPr kumimoji="1" lang="ja-JP" altLang="en-US" sz="2400" dirty="0"/>
              <a:t>日、</a:t>
            </a:r>
            <a:r>
              <a:rPr kumimoji="1" lang="en-US" altLang="ja-JP" sz="2400" dirty="0"/>
              <a:t>3</a:t>
            </a:r>
            <a:r>
              <a:rPr kumimoji="1" lang="ja-JP" altLang="en-US" sz="2400" dirty="0"/>
              <a:t>～</a:t>
            </a:r>
            <a:r>
              <a:rPr kumimoji="1" lang="en-US" altLang="ja-JP" sz="2400" dirty="0"/>
              <a:t>5</a:t>
            </a:r>
            <a:r>
              <a:rPr kumimoji="1" lang="ja-JP" altLang="en-US" sz="2400" dirty="0"/>
              <a:t>日、</a:t>
            </a:r>
            <a:r>
              <a:rPr kumimoji="1" lang="en-US" altLang="ja-JP" sz="2400" dirty="0"/>
              <a:t>5</a:t>
            </a:r>
            <a:r>
              <a:rPr kumimoji="1" lang="ja-JP" altLang="en-US" sz="2400" dirty="0"/>
              <a:t>日～</a:t>
            </a:r>
            <a:r>
              <a:rPr kumimoji="1" lang="en-US" altLang="ja-JP" sz="2400" dirty="0"/>
              <a:t>7</a:t>
            </a:r>
            <a:r>
              <a:rPr kumimoji="1" lang="ja-JP" altLang="en-US" sz="2400" dirty="0"/>
              <a:t>日、</a:t>
            </a:r>
            <a:r>
              <a:rPr kumimoji="1" lang="en-US" altLang="ja-JP" sz="2400" dirty="0"/>
              <a:t>1</a:t>
            </a:r>
            <a:r>
              <a:rPr kumimoji="1" lang="ja-JP" altLang="en-US" sz="2400" dirty="0"/>
              <a:t>週間以上、目途未定（電気・水道・ガス・電話・ネット等）</a:t>
            </a:r>
            <a:endParaRPr kumimoji="1" lang="en-US" altLang="ja-JP" sz="2400" dirty="0"/>
          </a:p>
          <a:p>
            <a:pPr>
              <a:buFont typeface="Wingdings" panose="05000000000000000000" pitchFamily="2" charset="2"/>
              <a:buChar char="Ø"/>
            </a:pPr>
            <a:r>
              <a:rPr kumimoji="1" lang="ja-JP" altLang="en-US" sz="2400" dirty="0"/>
              <a:t>職員の参集度（１→５）：不可、</a:t>
            </a:r>
            <a:r>
              <a:rPr kumimoji="1" lang="en-US" altLang="ja-JP" sz="2400" dirty="0"/>
              <a:t>10%</a:t>
            </a:r>
            <a:r>
              <a:rPr kumimoji="1" lang="ja-JP" altLang="en-US" sz="2400" dirty="0" err="1"/>
              <a:t>、</a:t>
            </a:r>
            <a:r>
              <a:rPr kumimoji="1" lang="en-US" altLang="ja-JP" sz="2400" dirty="0"/>
              <a:t>30%</a:t>
            </a:r>
            <a:r>
              <a:rPr kumimoji="1" lang="ja-JP" altLang="en-US" sz="2400" dirty="0" err="1"/>
              <a:t>、</a:t>
            </a:r>
            <a:r>
              <a:rPr kumimoji="1" lang="en-US" altLang="ja-JP" sz="2400" dirty="0"/>
              <a:t>50%</a:t>
            </a:r>
            <a:r>
              <a:rPr kumimoji="1" lang="ja-JP" altLang="en-US" sz="2400" dirty="0" err="1"/>
              <a:t>、</a:t>
            </a:r>
            <a:r>
              <a:rPr kumimoji="1" lang="en-US" altLang="ja-JP" sz="2400" dirty="0"/>
              <a:t>70%</a:t>
            </a:r>
            <a:r>
              <a:rPr kumimoji="1" lang="ja-JP" altLang="en-US" sz="2400" dirty="0" err="1"/>
              <a:t>、</a:t>
            </a:r>
            <a:r>
              <a:rPr kumimoji="1" lang="en-US" altLang="ja-JP" sz="2400" dirty="0"/>
              <a:t>90%</a:t>
            </a:r>
          </a:p>
          <a:p>
            <a:pPr>
              <a:buFont typeface="Wingdings" panose="05000000000000000000" pitchFamily="2" charset="2"/>
              <a:buChar char="Ø"/>
            </a:pPr>
            <a:r>
              <a:rPr kumimoji="1" lang="ja-JP" altLang="en-US" sz="2400" dirty="0"/>
              <a:t>災害時使用可能施設設備：</a:t>
            </a:r>
            <a:endParaRPr kumimoji="1" lang="en-US" altLang="ja-JP" sz="2400" dirty="0"/>
          </a:p>
          <a:p>
            <a:pPr>
              <a:buFont typeface="Wingdings" panose="05000000000000000000" pitchFamily="2" charset="2"/>
              <a:buChar char="Ø"/>
            </a:pPr>
            <a:r>
              <a:rPr kumimoji="1" lang="ja-JP" altLang="en-US" sz="2400" dirty="0"/>
              <a:t>中核業務と業務縮小基準・優先度（１→５）：継続、縮小、休止</a:t>
            </a:r>
            <a:endParaRPr kumimoji="1" lang="en-US" altLang="ja-JP" sz="2400" dirty="0"/>
          </a:p>
          <a:p>
            <a:pPr>
              <a:buFont typeface="Wingdings" panose="05000000000000000000" pitchFamily="2" charset="2"/>
              <a:buChar char="Ø"/>
            </a:pPr>
            <a:r>
              <a:rPr kumimoji="1" lang="ja-JP" altLang="en-US" sz="2400" dirty="0"/>
              <a:t>災害時初動と対策本部／ＢＣＰフェイズ</a:t>
            </a:r>
            <a:endParaRPr kumimoji="1" lang="en-US" altLang="ja-JP" sz="2400" dirty="0"/>
          </a:p>
          <a:p>
            <a:pPr marL="0" indent="0">
              <a:buNone/>
            </a:pPr>
            <a:r>
              <a:rPr kumimoji="1" lang="ja-JP" altLang="en-US" dirty="0"/>
              <a:t>　</a:t>
            </a:r>
          </a:p>
        </p:txBody>
      </p:sp>
      <p:sp>
        <p:nvSpPr>
          <p:cNvPr id="5" name="矢印: 五方向 4"/>
          <p:cNvSpPr/>
          <p:nvPr/>
        </p:nvSpPr>
        <p:spPr>
          <a:xfrm>
            <a:off x="250902" y="5431315"/>
            <a:ext cx="8820614" cy="613318"/>
          </a:xfrm>
          <a:prstGeom prst="homePlate">
            <a:avLst/>
          </a:prstGeom>
          <a:solidFill>
            <a:srgbClr val="FF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rPr>
              <a:t>⇒＊初動・安否確認と被災時対応のシミュレーション</a:t>
            </a: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85</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9680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5265" y="365127"/>
            <a:ext cx="8414989" cy="727694"/>
          </a:xfrm>
        </p:spPr>
        <p:txBody>
          <a:bodyPr>
            <a:normAutofit/>
          </a:bodyPr>
          <a:lstStyle/>
          <a:p>
            <a:r>
              <a:rPr kumimoji="1" lang="ja-JP" altLang="en-US" sz="3200" dirty="0"/>
              <a:t>事業継続計画の準備（例）（チェック）</a:t>
            </a:r>
          </a:p>
        </p:txBody>
      </p:sp>
      <p:sp>
        <p:nvSpPr>
          <p:cNvPr id="3" name="コンテンツ プレースホルダー 2"/>
          <p:cNvSpPr>
            <a:spLocks noGrp="1"/>
          </p:cNvSpPr>
          <p:nvPr>
            <p:ph idx="1"/>
          </p:nvPr>
        </p:nvSpPr>
        <p:spPr>
          <a:xfrm>
            <a:off x="305265" y="1282390"/>
            <a:ext cx="4132920" cy="4905724"/>
          </a:xfrm>
        </p:spPr>
        <p:txBody>
          <a:bodyPr>
            <a:noAutofit/>
          </a:bodyPr>
          <a:lstStyle/>
          <a:p>
            <a:pPr marL="0" indent="0">
              <a:buNone/>
            </a:pPr>
            <a:r>
              <a:rPr lang="ja-JP" altLang="en-US" sz="2000" dirty="0"/>
              <a:t>別紙</a:t>
            </a:r>
            <a:r>
              <a:rPr lang="en-US" altLang="ja-JP" sz="2000" dirty="0"/>
              <a:t>1</a:t>
            </a:r>
            <a:r>
              <a:rPr lang="ja-JP" altLang="en-US" sz="2000" dirty="0"/>
              <a:t>　 災害時　職員行動基準 </a:t>
            </a:r>
          </a:p>
          <a:p>
            <a:pPr marL="0" indent="0">
              <a:buNone/>
            </a:pPr>
            <a:r>
              <a:rPr lang="ja-JP" altLang="en-US" sz="2000" dirty="0"/>
              <a:t>別紙</a:t>
            </a:r>
            <a:r>
              <a:rPr lang="en-US" altLang="ja-JP" sz="2000" dirty="0"/>
              <a:t>2</a:t>
            </a:r>
            <a:r>
              <a:rPr lang="ja-JP" altLang="en-US" sz="2000" dirty="0"/>
              <a:t>　 緊急連絡網　　　　　　　　　　　　　　　 </a:t>
            </a:r>
          </a:p>
          <a:p>
            <a:pPr marL="0" indent="0">
              <a:buNone/>
            </a:pPr>
            <a:r>
              <a:rPr lang="ja-JP" altLang="en-US" sz="2000" dirty="0"/>
              <a:t>別紙</a:t>
            </a:r>
            <a:r>
              <a:rPr lang="en-US" altLang="ja-JP" sz="2000" dirty="0"/>
              <a:t>3</a:t>
            </a:r>
            <a:r>
              <a:rPr lang="ja-JP" altLang="en-US" sz="2000" dirty="0"/>
              <a:t>　 職員参集所要時間調査表 </a:t>
            </a:r>
          </a:p>
          <a:p>
            <a:pPr marL="0" indent="0">
              <a:buNone/>
            </a:pPr>
            <a:r>
              <a:rPr lang="ja-JP" altLang="en-US" sz="2000" dirty="0"/>
              <a:t>別紙</a:t>
            </a:r>
            <a:r>
              <a:rPr lang="en-US" altLang="ja-JP" sz="2000" dirty="0"/>
              <a:t>4</a:t>
            </a:r>
            <a:r>
              <a:rPr lang="ja-JP" altLang="en-US" sz="2000" dirty="0"/>
              <a:t>　 非常持出等一覧 </a:t>
            </a:r>
          </a:p>
          <a:p>
            <a:pPr marL="0" indent="0">
              <a:buNone/>
            </a:pPr>
            <a:r>
              <a:rPr lang="ja-JP" altLang="en-US" sz="2000" dirty="0"/>
              <a:t>別紙</a:t>
            </a:r>
            <a:r>
              <a:rPr lang="en-US" altLang="ja-JP" sz="2000" dirty="0"/>
              <a:t>5</a:t>
            </a:r>
            <a:r>
              <a:rPr lang="ja-JP" altLang="en-US" sz="2000" dirty="0"/>
              <a:t>　 職員安否確認チェック表 </a:t>
            </a:r>
          </a:p>
          <a:p>
            <a:pPr marL="0" indent="0">
              <a:buNone/>
            </a:pPr>
            <a:r>
              <a:rPr lang="ja-JP" altLang="en-US" sz="2000" dirty="0"/>
              <a:t>別紙</a:t>
            </a:r>
            <a:r>
              <a:rPr lang="en-US" altLang="ja-JP" sz="2000" dirty="0"/>
              <a:t>6</a:t>
            </a:r>
            <a:r>
              <a:rPr lang="ja-JP" altLang="en-US" sz="2000" dirty="0"/>
              <a:t>　 法人内施設一覧 </a:t>
            </a:r>
          </a:p>
          <a:p>
            <a:pPr marL="0" indent="0">
              <a:buNone/>
            </a:pPr>
            <a:r>
              <a:rPr lang="ja-JP" altLang="en-US" sz="2000" dirty="0"/>
              <a:t>別紙</a:t>
            </a:r>
            <a:r>
              <a:rPr lang="en-US" altLang="ja-JP" sz="2000" dirty="0"/>
              <a:t>7</a:t>
            </a:r>
            <a:r>
              <a:rPr lang="ja-JP" altLang="en-US" sz="2000" dirty="0"/>
              <a:t>　 関係機関一覧 </a:t>
            </a:r>
          </a:p>
          <a:p>
            <a:pPr marL="0" indent="0">
              <a:buNone/>
            </a:pPr>
            <a:r>
              <a:rPr lang="ja-JP" altLang="en-US" sz="2000" dirty="0"/>
              <a:t>別紙</a:t>
            </a:r>
            <a:r>
              <a:rPr lang="en-US" altLang="ja-JP" sz="2000" dirty="0"/>
              <a:t>8 </a:t>
            </a:r>
            <a:r>
              <a:rPr lang="ja-JP" altLang="en-US" sz="2000" dirty="0"/>
              <a:t>　病院・法人外施設一覧 </a:t>
            </a:r>
          </a:p>
          <a:p>
            <a:pPr marL="0" indent="0">
              <a:lnSpc>
                <a:spcPts val="1200"/>
              </a:lnSpc>
              <a:buNone/>
            </a:pPr>
            <a:r>
              <a:rPr lang="ja-JP" altLang="en-US" sz="2000" dirty="0"/>
              <a:t>別紙</a:t>
            </a:r>
            <a:r>
              <a:rPr lang="en-US" altLang="ja-JP" sz="2000" dirty="0"/>
              <a:t>9</a:t>
            </a:r>
            <a:r>
              <a:rPr lang="ja-JP" altLang="en-US" sz="2000" dirty="0"/>
              <a:t>　 施設設備・修繕等依頼業者</a:t>
            </a:r>
            <a:endParaRPr lang="en-US" altLang="ja-JP" sz="2000" dirty="0"/>
          </a:p>
          <a:p>
            <a:pPr marL="0" indent="0">
              <a:lnSpc>
                <a:spcPts val="1200"/>
              </a:lnSpc>
              <a:buNone/>
            </a:pPr>
            <a:r>
              <a:rPr lang="ja-JP" altLang="en-US" sz="2000" dirty="0"/>
              <a:t>　　　　　一覧 </a:t>
            </a:r>
          </a:p>
          <a:p>
            <a:pPr marL="0" indent="0">
              <a:lnSpc>
                <a:spcPts val="1200"/>
              </a:lnSpc>
              <a:buNone/>
            </a:pPr>
            <a:r>
              <a:rPr lang="ja-JP" altLang="en-US" sz="2000" dirty="0"/>
              <a:t>別紙</a:t>
            </a:r>
            <a:r>
              <a:rPr lang="en-US" altLang="ja-JP" sz="2000" dirty="0"/>
              <a:t>10</a:t>
            </a:r>
            <a:r>
              <a:rPr lang="ja-JP" altLang="en-US" sz="2000" dirty="0"/>
              <a:t>　身元引受人・家族連絡先一</a:t>
            </a:r>
            <a:endParaRPr lang="en-US" altLang="ja-JP" sz="2000" dirty="0"/>
          </a:p>
          <a:p>
            <a:pPr marL="0" indent="0">
              <a:lnSpc>
                <a:spcPts val="1200"/>
              </a:lnSpc>
              <a:buNone/>
            </a:pPr>
            <a:r>
              <a:rPr lang="ja-JP" altLang="en-US" sz="2000" dirty="0"/>
              <a:t>　　　　　覧 </a:t>
            </a:r>
          </a:p>
          <a:p>
            <a:endParaRPr kumimoji="1" lang="ja-JP" altLang="en-US" dirty="0"/>
          </a:p>
        </p:txBody>
      </p:sp>
      <p:sp>
        <p:nvSpPr>
          <p:cNvPr id="4" name="コンテンツ プレースホルダー 2"/>
          <p:cNvSpPr txBox="1">
            <a:spLocks/>
          </p:cNvSpPr>
          <p:nvPr/>
        </p:nvSpPr>
        <p:spPr>
          <a:xfrm>
            <a:off x="4572000" y="1282390"/>
            <a:ext cx="4148254" cy="51964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別紙</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11</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備蓄品（飲食料）一覧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別紙</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12</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非常時献立表 </a:t>
            </a:r>
          </a:p>
          <a:p>
            <a:pPr marL="0" marR="0" lvl="0" indent="0" algn="l" defTabSz="914400" rtl="0" eaLnBrk="1" fontAlgn="auto" latinLnBrk="0" hangingPunct="1">
              <a:lnSpc>
                <a:spcPts val="12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別紙</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13</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建物・設備等の被害状況報</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告用紙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別紙</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14</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行動記録表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別紙</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15</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利用者安否確認チェック表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別紙</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16</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在庫管理必要品一覧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別紙</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17</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要求伝票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別紙</a:t>
            </a:r>
            <a:r>
              <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18</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定期自主点検表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b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資料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hlinkClick r:id="rId3"/>
              </a:rPr>
              <a:t>消防用設備位置図</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p>
          <a:p>
            <a:pPr marL="0" marR="0" lvl="0" indent="0" algn="l" defTabSz="914400" rtl="0" eaLnBrk="1" fontAlgn="auto" latinLnBrk="0" hangingPunct="1">
              <a:lnSpc>
                <a:spcPts val="12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資料　   施設内物的資源等配置図</a:t>
            </a:r>
            <a:endParaRPr kumimoji="1" lang="en-US" altLang="ja-JP"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ts val="12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（各施設で作成）</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資料　　 </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hlinkClick r:id="rId4"/>
              </a:rPr>
              <a:t>納入業者一覧</a:t>
            </a:r>
            <a:r>
              <a:rPr kumimoji="1" lang="ja-JP" altLang="en-US" sz="2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5" name="図 4"/>
          <p:cNvPicPr>
            <a:picLocks noChangeAspect="1"/>
          </p:cNvPicPr>
          <p:nvPr/>
        </p:nvPicPr>
        <p:blipFill>
          <a:blip r:embed="rId5"/>
          <a:stretch>
            <a:fillRect/>
          </a:stretch>
        </p:blipFill>
        <p:spPr>
          <a:xfrm>
            <a:off x="7885496" y="74648"/>
            <a:ext cx="1110640" cy="1112958"/>
          </a:xfrm>
          <a:prstGeom prst="rect">
            <a:avLst/>
          </a:prstGeom>
        </p:spPr>
      </p:pic>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86</a:t>
            </a:fld>
            <a:endParaRPr lang="ja-JP" altLang="en-US" dirty="0">
              <a:solidFill>
                <a:prstClr val="black">
                  <a:tint val="75000"/>
                </a:prstClr>
              </a:solidFill>
            </a:endParaRPr>
          </a:p>
        </p:txBody>
      </p:sp>
      <p:sp>
        <p:nvSpPr>
          <p:cNvPr id="6" name="フッター プレースホルダー 5"/>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53047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347921"/>
            <a:ext cx="7886700" cy="791752"/>
          </a:xfrm>
        </p:spPr>
        <p:txBody>
          <a:bodyPr>
            <a:noAutofit/>
          </a:bodyPr>
          <a:lstStyle/>
          <a:p>
            <a:pPr algn="ctr"/>
            <a:r>
              <a:rPr lang="ja-JP" altLang="ja-JP" sz="3200" dirty="0"/>
              <a:t>災害初動時</a:t>
            </a:r>
            <a:r>
              <a:rPr lang="ja-JP" altLang="en-US" sz="3200" dirty="0"/>
              <a:t>における</a:t>
            </a:r>
            <a:r>
              <a:rPr lang="ja-JP" altLang="ja-JP" sz="3200" dirty="0"/>
              <a:t>戸別訪問</a:t>
            </a:r>
            <a:r>
              <a:rPr lang="ja-JP" altLang="en-US" sz="3200" dirty="0"/>
              <a:t>の重要性</a:t>
            </a:r>
            <a:endParaRPr kumimoji="1" lang="ja-JP" altLang="en-US" dirty="0"/>
          </a:p>
        </p:txBody>
      </p:sp>
      <p:sp>
        <p:nvSpPr>
          <p:cNvPr id="3" name="コンテンツ プレースホルダー 2"/>
          <p:cNvSpPr>
            <a:spLocks noGrp="1"/>
          </p:cNvSpPr>
          <p:nvPr>
            <p:ph idx="1"/>
          </p:nvPr>
        </p:nvSpPr>
        <p:spPr>
          <a:xfrm>
            <a:off x="628650" y="2274848"/>
            <a:ext cx="7886700" cy="3656351"/>
          </a:xfrm>
          <a:ln>
            <a:solidFill>
              <a:srgbClr val="0070C0"/>
            </a:solidFill>
          </a:ln>
        </p:spPr>
        <p:txBody>
          <a:bodyPr>
            <a:noAutofit/>
          </a:bodyPr>
          <a:lstStyle/>
          <a:p>
            <a:pPr lvl="0"/>
            <a:r>
              <a:rPr lang="ja-JP" altLang="ja-JP" sz="2000" dirty="0"/>
              <a:t>要援護者の安否確認</a:t>
            </a:r>
          </a:p>
          <a:p>
            <a:pPr lvl="0"/>
            <a:r>
              <a:rPr lang="ja-JP" altLang="ja-JP" sz="2000" dirty="0"/>
              <a:t>全壊や半壊、応急家屋調査赤紙のご自宅で暮らしている方を発見し、保護する。</a:t>
            </a:r>
          </a:p>
          <a:p>
            <a:pPr lvl="0"/>
            <a:r>
              <a:rPr lang="ja-JP" altLang="ja-JP" sz="2000" dirty="0"/>
              <a:t>障害のある方に対し、災害関連死など、二次被害や社会的な孤立を予防する。</a:t>
            </a:r>
          </a:p>
          <a:p>
            <a:pPr lvl="0"/>
            <a:r>
              <a:rPr lang="ja-JP" altLang="ja-JP" sz="2000" dirty="0"/>
              <a:t>災害により大きく変容した日常生活を</a:t>
            </a:r>
            <a:r>
              <a:rPr lang="en-US" altLang="ja-JP" sz="2000" dirty="0"/>
              <a:t>1</a:t>
            </a:r>
            <a:r>
              <a:rPr lang="ja-JP" altLang="ja-JP" sz="2000" dirty="0"/>
              <a:t>日も早く平時に近い状態へ戻すには、さまざまな準備が必要となる。生活再建へ向け当事者だけで進めていくことが困難な方を早期に把握する。</a:t>
            </a:r>
          </a:p>
          <a:p>
            <a:pPr lvl="0"/>
            <a:r>
              <a:rPr lang="ja-JP" altLang="ja-JP" sz="2000" dirty="0"/>
              <a:t>避難所での生活中や避難所が閉鎖後の、長期的継続的な支援のための関係性作り。（避難所に入れなかった人との理由の共有や生きがいの把握）</a:t>
            </a:r>
          </a:p>
          <a:p>
            <a:endParaRPr kumimoji="1" lang="ja-JP" altLang="en-US" dirty="0"/>
          </a:p>
        </p:txBody>
      </p:sp>
      <p:sp>
        <p:nvSpPr>
          <p:cNvPr id="4" name="正方形/長方形 3"/>
          <p:cNvSpPr/>
          <p:nvPr/>
        </p:nvSpPr>
        <p:spPr>
          <a:xfrm>
            <a:off x="2549448" y="6279672"/>
            <a:ext cx="596590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「災害と障害者支援　熊本大地震の経験に学んで」鶴ヶ島市社会福祉協議会　菊本　圭一</a:t>
            </a:r>
          </a:p>
        </p:txBody>
      </p:sp>
      <p:sp>
        <p:nvSpPr>
          <p:cNvPr id="7" name="タイトル 1">
            <a:extLst>
              <a:ext uri="{FF2B5EF4-FFF2-40B4-BE49-F238E27FC236}">
                <a16:creationId xmlns:a16="http://schemas.microsoft.com/office/drawing/2014/main" id="{C879A7AE-0BDD-40D9-9B71-8AFB29FE2963}"/>
              </a:ext>
            </a:extLst>
          </p:cNvPr>
          <p:cNvSpPr txBox="1">
            <a:spLocks/>
          </p:cNvSpPr>
          <p:nvPr/>
        </p:nvSpPr>
        <p:spPr>
          <a:xfrm>
            <a:off x="444321" y="431620"/>
            <a:ext cx="8255358" cy="78109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（２）災害時の対応を通した地域づくり</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87</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36539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7291" y="148235"/>
            <a:ext cx="7886700" cy="753669"/>
          </a:xfrm>
        </p:spPr>
        <p:txBody>
          <a:bodyPr>
            <a:normAutofit/>
          </a:bodyPr>
          <a:lstStyle/>
          <a:p>
            <a:r>
              <a:rPr kumimoji="1" lang="ja-JP" altLang="en-US" sz="3200" dirty="0"/>
              <a:t>Ｑ：相談支援専門員として</a:t>
            </a:r>
          </a:p>
        </p:txBody>
      </p:sp>
      <p:sp>
        <p:nvSpPr>
          <p:cNvPr id="3" name="コンテンツ プレースホルダー 2"/>
          <p:cNvSpPr>
            <a:spLocks noGrp="1"/>
          </p:cNvSpPr>
          <p:nvPr>
            <p:ph idx="1"/>
          </p:nvPr>
        </p:nvSpPr>
        <p:spPr>
          <a:xfrm>
            <a:off x="412595" y="855638"/>
            <a:ext cx="8474927" cy="5365518"/>
          </a:xfrm>
        </p:spPr>
        <p:txBody>
          <a:bodyPr>
            <a:noAutofit/>
          </a:bodyPr>
          <a:lstStyle/>
          <a:p>
            <a:r>
              <a:rPr kumimoji="1" lang="ja-JP" altLang="en-US" sz="2400" dirty="0"/>
              <a:t>組織におけるＢＣＰ作成参画と非常時に向けた訓練</a:t>
            </a:r>
            <a:endParaRPr kumimoji="1" lang="en-US" altLang="ja-JP" sz="2400" dirty="0"/>
          </a:p>
          <a:p>
            <a:endParaRPr lang="en-US" altLang="ja-JP" sz="2400" dirty="0"/>
          </a:p>
          <a:p>
            <a:r>
              <a:rPr lang="ja-JP" altLang="en-US" sz="2400" dirty="0"/>
              <a:t>サブ計画としての各利用者等の避難時対応計画作成</a:t>
            </a:r>
            <a:endParaRPr lang="en-US" altLang="ja-JP" sz="2400" dirty="0"/>
          </a:p>
          <a:p>
            <a:pPr marL="0" indent="0">
              <a:buNone/>
            </a:pPr>
            <a:r>
              <a:rPr lang="ja-JP" altLang="en-US" sz="2400" dirty="0"/>
              <a:t>　（福祉避難所、指定避難所、対応方法は？）</a:t>
            </a:r>
            <a:endParaRPr lang="en-US" altLang="ja-JP" sz="2400" dirty="0"/>
          </a:p>
          <a:p>
            <a:endParaRPr kumimoji="1" lang="en-US" altLang="ja-JP" sz="2400" dirty="0"/>
          </a:p>
          <a:p>
            <a:r>
              <a:rPr kumimoji="1" lang="ja-JP" altLang="en-US" sz="2400" dirty="0"/>
              <a:t>被災時規模における外部依頼の引継書</a:t>
            </a:r>
            <a:endParaRPr kumimoji="1" lang="en-US" altLang="ja-JP" sz="2400" dirty="0"/>
          </a:p>
          <a:p>
            <a:pPr marL="0" indent="0">
              <a:buNone/>
            </a:pPr>
            <a:r>
              <a:rPr lang="ja-JP" altLang="en-US" sz="2400" dirty="0"/>
              <a:t>　（県内・他圏域等協力協働計画・契約）</a:t>
            </a:r>
            <a:endParaRPr lang="en-US" altLang="ja-JP" sz="2400" dirty="0"/>
          </a:p>
          <a:p>
            <a:endParaRPr lang="en-US" altLang="ja-JP" sz="2400" dirty="0"/>
          </a:p>
          <a:p>
            <a:r>
              <a:rPr lang="ja-JP" altLang="en-US" sz="2400" dirty="0"/>
              <a:t>直接被災時外における長期支援協力計画の作成</a:t>
            </a:r>
            <a:endParaRPr lang="en-US" altLang="ja-JP" sz="2400" dirty="0"/>
          </a:p>
          <a:p>
            <a:endParaRPr lang="en-US" altLang="ja-JP" sz="2400" dirty="0"/>
          </a:p>
          <a:p>
            <a:r>
              <a:rPr lang="ja-JP" altLang="en-US" sz="2400" dirty="0"/>
              <a:t>協議会等において災害時対応について事業所・地域の課題として協議し対策の検討とマニュアル化</a:t>
            </a:r>
            <a:endParaRPr lang="en-US" altLang="ja-JP" sz="2400" dirty="0"/>
          </a:p>
          <a:p>
            <a:endParaRPr lang="en-US" altLang="ja-JP" sz="2400" dirty="0"/>
          </a:p>
          <a:p>
            <a:endParaRPr lang="en-US" altLang="ja-JP" sz="2400" dirty="0"/>
          </a:p>
          <a:p>
            <a:endParaRPr lang="en-US" altLang="ja-JP" dirty="0"/>
          </a:p>
          <a:p>
            <a:endParaRPr lang="en-US" altLang="ja-JP" dirty="0"/>
          </a:p>
          <a:p>
            <a:endParaRPr lang="en-US" altLang="ja-JP" dirty="0"/>
          </a:p>
          <a:p>
            <a:pPr marL="0" indent="0">
              <a:buNone/>
            </a:pPr>
            <a:endParaRPr lang="en-US" altLang="ja-JP" dirty="0"/>
          </a:p>
          <a:p>
            <a:endParaRPr lang="en-US" altLang="ja-JP" dirty="0"/>
          </a:p>
          <a:p>
            <a:endParaRPr kumimoji="1" lang="en-US" altLang="ja-JP" dirty="0"/>
          </a:p>
          <a:p>
            <a:endParaRPr kumimoji="1" lang="ja-JP" altLang="en-US" dirty="0"/>
          </a:p>
        </p:txBody>
      </p:sp>
      <p:pic>
        <p:nvPicPr>
          <p:cNvPr id="4" name="図 3"/>
          <p:cNvPicPr>
            <a:picLocks noChangeAspect="1"/>
          </p:cNvPicPr>
          <p:nvPr/>
        </p:nvPicPr>
        <p:blipFill>
          <a:blip r:embed="rId2"/>
          <a:stretch>
            <a:fillRect/>
          </a:stretch>
        </p:blipFill>
        <p:spPr>
          <a:xfrm>
            <a:off x="7852186" y="148235"/>
            <a:ext cx="1110640" cy="1112958"/>
          </a:xfrm>
          <a:prstGeom prst="rect">
            <a:avLst/>
          </a:prstGeom>
        </p:spPr>
      </p:pic>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88</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00801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89720"/>
            <a:ext cx="8229600" cy="778098"/>
          </a:xfrm>
        </p:spPr>
        <p:style>
          <a:lnRef idx="3">
            <a:schemeClr val="lt1"/>
          </a:lnRef>
          <a:fillRef idx="1">
            <a:schemeClr val="accent1"/>
          </a:fillRef>
          <a:effectRef idx="1">
            <a:schemeClr val="accent1"/>
          </a:effectRef>
          <a:fontRef idx="minor">
            <a:schemeClr val="lt1"/>
          </a:fontRef>
        </p:style>
        <p:txBody>
          <a:bodyPr>
            <a:noAutofit/>
          </a:bodyPr>
          <a:lstStyle/>
          <a:p>
            <a:pPr algn="ctr"/>
            <a:r>
              <a:rPr kumimoji="1" lang="ja-JP" altLang="en-US" sz="2400" dirty="0"/>
              <a:t>主任相談支援専門員として、地域で検討していきたいこと</a:t>
            </a:r>
          </a:p>
        </p:txBody>
      </p:sp>
      <p:sp>
        <p:nvSpPr>
          <p:cNvPr id="3" name="コンテンツ プレースホルダ 2"/>
          <p:cNvSpPr>
            <a:spLocks noGrp="1"/>
          </p:cNvSpPr>
          <p:nvPr>
            <p:ph idx="1"/>
          </p:nvPr>
        </p:nvSpPr>
        <p:spPr>
          <a:xfrm>
            <a:off x="179512" y="1538868"/>
            <a:ext cx="8784976" cy="5053956"/>
          </a:xfr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lnSpcReduction="10000"/>
          </a:bodyPr>
          <a:lstStyle/>
          <a:p>
            <a:pPr>
              <a:buNone/>
            </a:pPr>
            <a:r>
              <a:rPr lang="ja-JP" altLang="en-US" dirty="0"/>
              <a:t>①</a:t>
            </a:r>
            <a:r>
              <a:rPr kumimoji="1" lang="ja-JP" altLang="en-US" dirty="0"/>
              <a:t>個人情報の共有化に</a:t>
            </a:r>
            <a:r>
              <a:rPr lang="ja-JP" altLang="en-US" dirty="0"/>
              <a:t>向けて、何が必要かどうかの検討と、共有した場合のルール作りなどの対策。</a:t>
            </a:r>
            <a:endParaRPr lang="en-US" altLang="ja-JP" dirty="0"/>
          </a:p>
          <a:p>
            <a:pPr>
              <a:buNone/>
            </a:pPr>
            <a:r>
              <a:rPr lang="ja-JP" altLang="en-US" dirty="0"/>
              <a:t>　　</a:t>
            </a:r>
            <a:r>
              <a:rPr lang="ja-JP" altLang="en-US" sz="2600" dirty="0"/>
              <a:t>障害者手帳の名簿を受けた上で、家庭訪問を実施していくことは大切。公的福祉サービスを受けていない人への生存確認、災害後のニーズは誰がどう聞き取っていくのかということを具体的に決めていく必要がある！（但し、公的サービスを受けていても、どのようにフォローしていくかは、事業所によって格差は大きい。そもそも生存確認のみで終わっているところもある。広島では、特別支援学校に通っている児童・生徒において、災害後直ちに休校となったところがあるが、学校を再開するまでの二ヶ月間、一度も家庭訪問がなかったケースがたくさんあった！）共有した場合のルール作りとは、災害後の支援中に、個人情報をどのように扱い、どこで管理し、どの時点で破棄していくのかという具体的な取り決めのこと。</a:t>
            </a:r>
            <a:endParaRPr lang="en-US" altLang="ja-JP" dirty="0"/>
          </a:p>
        </p:txBody>
      </p:sp>
      <p:sp>
        <p:nvSpPr>
          <p:cNvPr id="4" name="テキスト ボックス 3">
            <a:extLst>
              <a:ext uri="{FF2B5EF4-FFF2-40B4-BE49-F238E27FC236}">
                <a16:creationId xmlns:a16="http://schemas.microsoft.com/office/drawing/2014/main" id="{DB9F7DA4-617C-4314-B90D-E3DD80E11E81}"/>
              </a:ext>
            </a:extLst>
          </p:cNvPr>
          <p:cNvSpPr txBox="1"/>
          <p:nvPr/>
        </p:nvSpPr>
        <p:spPr>
          <a:xfrm rot="21069194">
            <a:off x="312234" y="291109"/>
            <a:ext cx="2634054"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災害対応に関しての提案</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89</a:t>
            </a:fld>
            <a:endParaRPr lang="ja-JP" altLang="en-US" dirty="0">
              <a:solidFill>
                <a:prstClr val="black">
                  <a:tint val="75000"/>
                </a:prstClr>
              </a:solidFill>
            </a:endParaRPr>
          </a:p>
        </p:txBody>
      </p:sp>
      <p:sp>
        <p:nvSpPr>
          <p:cNvPr id="6" name="フッター プレースホルダー 5"/>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79812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4389" y="179409"/>
            <a:ext cx="7886700" cy="690942"/>
          </a:xfrm>
        </p:spPr>
        <p:txBody>
          <a:bodyPr>
            <a:normAutofit/>
          </a:bodyPr>
          <a:lstStyle/>
          <a:p>
            <a:r>
              <a:rPr lang="ja-JP" altLang="en-US" sz="3200" dirty="0">
                <a:solidFill>
                  <a:prstClr val="black"/>
                </a:solidFill>
                <a:latin typeface="+mj-ea"/>
              </a:rPr>
              <a:t>生活の場での福祉サービスとリスクの考え方</a:t>
            </a:r>
            <a:endParaRPr kumimoji="1" lang="ja-JP" altLang="en-US" dirty="0">
              <a:latin typeface="+mj-ea"/>
            </a:endParaRPr>
          </a:p>
        </p:txBody>
      </p:sp>
      <p:sp>
        <p:nvSpPr>
          <p:cNvPr id="5" name="Text Box 4"/>
          <p:cNvSpPr txBox="1">
            <a:spLocks noChangeArrowheads="1"/>
          </p:cNvSpPr>
          <p:nvPr/>
        </p:nvSpPr>
        <p:spPr bwMode="auto">
          <a:xfrm>
            <a:off x="536215" y="1147267"/>
            <a:ext cx="8110294" cy="2847895"/>
          </a:xfrm>
          <a:prstGeom prst="rect">
            <a:avLst/>
          </a:prstGeom>
          <a:solidFill>
            <a:srgbClr val="FFFFCC"/>
          </a:solidFill>
          <a:ln w="19050" cmpd="sng">
            <a:solidFill>
              <a:schemeClr val="tx1"/>
            </a:solidFill>
            <a:miter lim="800000"/>
            <a:headEnd/>
            <a:tailEnd/>
          </a:ln>
          <a:effectLst/>
        </p:spPr>
        <p:txBody>
          <a:bodyPr wrap="square" lIns="82928" tIns="41465" rIns="82928" bIns="41465">
            <a:spAutoFit/>
          </a:bodyPr>
          <a:lstStyle/>
          <a:p>
            <a:pPr fontAlgn="base">
              <a:spcBef>
                <a:spcPct val="0"/>
              </a:spcBef>
              <a:spcAft>
                <a:spcPct val="0"/>
              </a:spcAft>
            </a:pPr>
            <a:r>
              <a:rPr lang="ja-JP" altLang="en-US" sz="1633" dirty="0">
                <a:solidFill>
                  <a:prstClr val="black"/>
                </a:solidFill>
                <a:latin typeface="Arial" charset="0"/>
                <a:ea typeface="ＭＳ Ｐゴシック" charset="-128"/>
              </a:rPr>
              <a:t>「社会福祉法第３条に、福祉サービスの基本理念として「福祉サービスは、個人の尊厳の保持を旨とし、その内容は、福祉サービスの利用者が心身ともに健やかに育成され、又はその有する能力に応じ自立した日常生活を営むことができるように支援するものとして、良質かつ適切なものでなければならない」と規定されています。</a:t>
            </a:r>
          </a:p>
          <a:p>
            <a:pPr fontAlgn="base">
              <a:spcBef>
                <a:spcPct val="0"/>
              </a:spcBef>
              <a:spcAft>
                <a:spcPct val="0"/>
              </a:spcAft>
            </a:pPr>
            <a:r>
              <a:rPr lang="ja-JP" altLang="en-US" sz="1633" dirty="0">
                <a:solidFill>
                  <a:prstClr val="black"/>
                </a:solidFill>
                <a:latin typeface="Arial" charset="0"/>
                <a:ea typeface="ＭＳ Ｐゴシック" charset="-128"/>
              </a:rPr>
              <a:t>　介護サービスを提供する福祉施設等からは、利用者の自立的な生活を重視すればするほど</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リスク</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は高まるのではないかと、危惧する声も聞こえてきます。しかし、事故を起こさないようにするあまり、極端に管理的になりすぎてしまい、サービスの提供が事業者側の都合により行われるとするならば、人間の成長、発達の機会や人間としての尊厳を奪うことになり、福祉サービスの基本理念に逆行することになりかねません。そこで、</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自由</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か</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安全</a:t>
            </a:r>
            <a:r>
              <a:rPr lang="en-US" altLang="ja-JP" sz="1633" dirty="0">
                <a:solidFill>
                  <a:prstClr val="black"/>
                </a:solidFill>
                <a:latin typeface="Arial" charset="0"/>
                <a:ea typeface="ＭＳ Ｐゴシック" charset="-128"/>
              </a:rPr>
              <a:t>』</a:t>
            </a:r>
            <a:r>
              <a:rPr lang="ja-JP" altLang="en-US" sz="1633" dirty="0">
                <a:solidFill>
                  <a:prstClr val="black"/>
                </a:solidFill>
                <a:latin typeface="Arial" charset="0"/>
                <a:ea typeface="ＭＳ Ｐゴシック" charset="-128"/>
              </a:rPr>
              <a:t>かという二者択一ではなく、福祉サービスにおいては、事故を完全に未然防止することは困難なもの、と捉えてみます。</a:t>
            </a:r>
            <a:endParaRPr lang="en-US" altLang="ja-JP" sz="1633" dirty="0">
              <a:solidFill>
                <a:prstClr val="black"/>
              </a:solidFill>
              <a:latin typeface="Arial" charset="0"/>
              <a:ea typeface="ＭＳ Ｐゴシック" charset="-128"/>
            </a:endParaRPr>
          </a:p>
        </p:txBody>
      </p:sp>
      <p:sp>
        <p:nvSpPr>
          <p:cNvPr id="6" name="Text Box 4"/>
          <p:cNvSpPr txBox="1">
            <a:spLocks noChangeArrowheads="1"/>
          </p:cNvSpPr>
          <p:nvPr/>
        </p:nvSpPr>
        <p:spPr bwMode="auto">
          <a:xfrm>
            <a:off x="516853" y="4220252"/>
            <a:ext cx="8110294" cy="837601"/>
          </a:xfrm>
          <a:prstGeom prst="rect">
            <a:avLst/>
          </a:prstGeom>
          <a:solidFill>
            <a:srgbClr val="CCFFCC"/>
          </a:solidFill>
          <a:ln w="19050" cmpd="sng">
            <a:solidFill>
              <a:schemeClr val="tx1"/>
            </a:solidFill>
            <a:miter lim="800000"/>
            <a:headEnd/>
            <a:tailEnd/>
          </a:ln>
          <a:effectLst/>
        </p:spPr>
        <p:txBody>
          <a:bodyPr wrap="square" lIns="82928" tIns="41465" rIns="82928" bIns="41465">
            <a:spAutoFit/>
          </a:bodyPr>
          <a:lstStyle/>
          <a:p>
            <a:pPr fontAlgn="base">
              <a:spcBef>
                <a:spcPct val="0"/>
              </a:spcBef>
              <a:spcAft>
                <a:spcPct val="0"/>
              </a:spcAft>
            </a:pPr>
            <a:r>
              <a:rPr lang="ja-JP" altLang="en-US" sz="1633" dirty="0">
                <a:solidFill>
                  <a:prstClr val="black"/>
                </a:solidFill>
                <a:latin typeface="Arial" charset="0"/>
                <a:ea typeface="ＭＳ Ｐゴシック" charset="-128"/>
              </a:rPr>
              <a:t>「そのうえで、事故を限りなくゼロにするためにはどうしたらよいか、あるいは万が一起きてしまった場合に適切な対応を図ることはもとより、同じような事故が再び起こることのないような対策を講じるなど、より積極的な姿勢をもつことが重要であると考えらえます」　</a:t>
            </a:r>
            <a:endParaRPr lang="en-US" altLang="ja-JP" sz="1633" dirty="0">
              <a:solidFill>
                <a:prstClr val="black"/>
              </a:solidFill>
              <a:latin typeface="Arial" charset="0"/>
              <a:ea typeface="ＭＳ Ｐゴシック" charset="-128"/>
            </a:endParaRPr>
          </a:p>
        </p:txBody>
      </p:sp>
      <p:sp>
        <p:nvSpPr>
          <p:cNvPr id="7" name="下矢印 6"/>
          <p:cNvSpPr/>
          <p:nvPr/>
        </p:nvSpPr>
        <p:spPr>
          <a:xfrm>
            <a:off x="4169265" y="3902025"/>
            <a:ext cx="581876" cy="34614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コンテンツ プレースホルダー 2"/>
          <p:cNvSpPr txBox="1">
            <a:spLocks/>
          </p:cNvSpPr>
          <p:nvPr/>
        </p:nvSpPr>
        <p:spPr>
          <a:xfrm>
            <a:off x="516854" y="5265215"/>
            <a:ext cx="8110293" cy="1356534"/>
          </a:xfrm>
          <a:prstGeom prst="rect">
            <a:avLst/>
          </a:prstGeom>
          <a:solidFill>
            <a:srgbClr val="FF99FF">
              <a:alpha val="40000"/>
            </a:srgbClr>
          </a:solidFill>
          <a:ln>
            <a:solidFill>
              <a:srgbClr val="FF0000"/>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dk1"/>
                </a:solidFill>
                <a:latin typeface="+mn-lt"/>
                <a:ea typeface="+mn-ea"/>
                <a:cs typeface="+mn-cs"/>
              </a:defRPr>
            </a:lvl9pPr>
          </a:lstStyle>
          <a:p>
            <a:pPr marL="0" indent="0">
              <a:buNone/>
            </a:pPr>
            <a:r>
              <a:rPr lang="ja-JP" altLang="en-US" sz="1600" b="1" dirty="0">
                <a:latin typeface="HGP創英角ｺﾞｼｯｸUB" panose="020B0900000000000000" pitchFamily="50" charset="-128"/>
                <a:ea typeface="HGP創英角ｺﾞｼｯｸUB" panose="020B0900000000000000" pitchFamily="50" charset="-128"/>
              </a:rPr>
              <a:t>○福祉サービスにおける危機管理（リスクマネジメント）の基本的な視点 </a:t>
            </a:r>
          </a:p>
          <a:p>
            <a:pPr marL="0" indent="0">
              <a:buNone/>
            </a:pPr>
            <a:r>
              <a:rPr lang="ja-JP" altLang="en-US" sz="1600" b="1" dirty="0">
                <a:latin typeface="HG丸ｺﾞｼｯｸM-PRO" panose="020F0600000000000000" pitchFamily="50" charset="-128"/>
                <a:ea typeface="HG丸ｺﾞｼｯｸM-PRO" panose="020F0600000000000000" pitchFamily="50" charset="-128"/>
              </a:rPr>
              <a:t>＊「より質の高いサービスを提供することによって多くの事故が未然に回避できる」という考え方（クオリティー・インプルーブメント）で取り組むべき</a:t>
            </a:r>
          </a:p>
          <a:p>
            <a:pPr marL="0" indent="0">
              <a:buNone/>
            </a:pPr>
            <a:r>
              <a:rPr lang="ja-JP" altLang="en-US" sz="1600" b="1" dirty="0">
                <a:latin typeface="HG丸ｺﾞｼｯｸM-PRO" panose="020F0600000000000000" pitchFamily="50" charset="-128"/>
                <a:ea typeface="HG丸ｺﾞｼｯｸM-PRO" panose="020F0600000000000000" pitchFamily="50" charset="-128"/>
              </a:rPr>
              <a:t>＊未然防止と発生時のセーフティーマネジメント（安全管理）の視点が重要</a:t>
            </a:r>
            <a:endParaRPr lang="en-US" altLang="ja-JP" sz="1600" b="1" dirty="0">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912512" y="870351"/>
            <a:ext cx="6903165" cy="307777"/>
          </a:xfrm>
          <a:prstGeom prst="rect">
            <a:avLst/>
          </a:prstGeom>
        </p:spPr>
        <p:txBody>
          <a:bodyPr wrap="square">
            <a:spAutoFit/>
          </a:bodyPr>
          <a:lstStyle/>
          <a:p>
            <a:r>
              <a:rPr lang="en-US" altLang="ja-JP" sz="1400" dirty="0"/>
              <a:t>2002</a:t>
            </a:r>
            <a:r>
              <a:rPr lang="ja-JP" altLang="en-US" sz="1400" dirty="0"/>
              <a:t>（</a:t>
            </a:r>
            <a:r>
              <a:rPr lang="en-US" altLang="ja-JP" sz="1400" dirty="0"/>
              <a:t>H14</a:t>
            </a:r>
            <a:r>
              <a:rPr lang="ja-JP" altLang="en-US" sz="1400" dirty="0"/>
              <a:t>）「福祉サービスにおける危機管理（リスクマネジメント）に関する取り組み指針」</a:t>
            </a:r>
          </a:p>
        </p:txBody>
      </p:sp>
      <p:sp>
        <p:nvSpPr>
          <p:cNvPr id="11" name="スライド番号プレースホルダー 10"/>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9</a:t>
            </a:fld>
            <a:endParaRPr lang="ja-JP" altLang="en-US" dirty="0">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86692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739590"/>
            <a:ext cx="8784976" cy="4844090"/>
          </a:xfr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ja-JP" altLang="en-US" sz="2800" dirty="0"/>
              <a:t>②</a:t>
            </a:r>
            <a:r>
              <a:rPr kumimoji="1" lang="ja-JP" altLang="en-US" sz="2800" dirty="0"/>
              <a:t>障害者支援と高齢者支援の役割分担の明確化。（必要に応じて協力して同時に支援していく仕組みづくりも検討を要す）</a:t>
            </a:r>
            <a:endParaRPr kumimoji="1" lang="en-US" altLang="ja-JP" sz="2800" dirty="0"/>
          </a:p>
          <a:p>
            <a:pPr>
              <a:buNone/>
            </a:pPr>
            <a:r>
              <a:rPr kumimoji="1" lang="ja-JP" altLang="en-US" dirty="0"/>
              <a:t>　　</a:t>
            </a:r>
            <a:r>
              <a:rPr kumimoji="1" lang="en-US" altLang="ja-JP" sz="2400" dirty="0"/>
              <a:t>65</a:t>
            </a:r>
            <a:r>
              <a:rPr kumimoji="1" lang="ja-JP" altLang="en-US" sz="2400" dirty="0"/>
              <a:t>歳以上の障害者手帳所持者について、どちらの分野が家庭訪問、面談を行うかということ。個人的には知的障害、精神障害による手帳を持っている人は</a:t>
            </a:r>
            <a:r>
              <a:rPr kumimoji="1" lang="en-US" altLang="ja-JP" sz="2400" dirty="0"/>
              <a:t>､</a:t>
            </a:r>
            <a:r>
              <a:rPr kumimoji="1" lang="ja-JP" altLang="en-US" sz="2400" dirty="0"/>
              <a:t>年齢にかかわらず障害福祉分野が担い、身体障害者手帳所持者に関しては</a:t>
            </a:r>
            <a:r>
              <a:rPr kumimoji="1" lang="en-US" altLang="ja-JP" sz="2400" dirty="0"/>
              <a:t>65</a:t>
            </a:r>
            <a:r>
              <a:rPr kumimoji="1" lang="ja-JP" altLang="en-US" sz="2400" dirty="0"/>
              <a:t>歳で役割を分担していくので良いのではないか。但し、地域性によるので、しっかりと地域診断を！（高齢率の高い地域では、手帳を持っている方は、すべて障害福祉分野が担当していく方が現実的であることもある。もちろん、どのくらいの支援者が集まるのかを想定する必要はある。実際には、小規模の事業所の職員は休日に支援するだけであったり、支援に行きたくても事業所に止められたりする。）</a:t>
            </a:r>
            <a:endParaRPr kumimoji="1" lang="en-US" altLang="ja-JP" dirty="0"/>
          </a:p>
        </p:txBody>
      </p:sp>
      <p:sp>
        <p:nvSpPr>
          <p:cNvPr id="5" name="タイトル 1">
            <a:extLst>
              <a:ext uri="{FF2B5EF4-FFF2-40B4-BE49-F238E27FC236}">
                <a16:creationId xmlns:a16="http://schemas.microsoft.com/office/drawing/2014/main" id="{70E1B6B8-627E-4BB5-A5B8-5AE523F6D177}"/>
              </a:ext>
            </a:extLst>
          </p:cNvPr>
          <p:cNvSpPr>
            <a:spLocks noGrp="1"/>
          </p:cNvSpPr>
          <p:nvPr>
            <p:ph type="title"/>
          </p:nvPr>
        </p:nvSpPr>
        <p:spPr>
          <a:xfrm>
            <a:off x="457200" y="709535"/>
            <a:ext cx="8229600" cy="778098"/>
          </a:xfrm>
        </p:spPr>
        <p:style>
          <a:lnRef idx="3">
            <a:schemeClr val="lt1"/>
          </a:lnRef>
          <a:fillRef idx="1">
            <a:schemeClr val="accent1"/>
          </a:fillRef>
          <a:effectRef idx="1">
            <a:schemeClr val="accent1"/>
          </a:effectRef>
          <a:fontRef idx="minor">
            <a:schemeClr val="lt1"/>
          </a:fontRef>
        </p:style>
        <p:txBody>
          <a:bodyPr>
            <a:noAutofit/>
          </a:bodyPr>
          <a:lstStyle/>
          <a:p>
            <a:pPr algn="ctr"/>
            <a:r>
              <a:rPr kumimoji="1" lang="ja-JP" altLang="en-US" sz="2400" dirty="0"/>
              <a:t>主任相談支援専門員として、地域で検討していきたいこと</a:t>
            </a:r>
          </a:p>
        </p:txBody>
      </p:sp>
      <p:sp>
        <p:nvSpPr>
          <p:cNvPr id="6" name="テキスト ボックス 5">
            <a:extLst>
              <a:ext uri="{FF2B5EF4-FFF2-40B4-BE49-F238E27FC236}">
                <a16:creationId xmlns:a16="http://schemas.microsoft.com/office/drawing/2014/main" id="{0FB254DB-2EEC-4EB3-8DBD-29A206C60F5D}"/>
              </a:ext>
            </a:extLst>
          </p:cNvPr>
          <p:cNvSpPr txBox="1"/>
          <p:nvPr/>
        </p:nvSpPr>
        <p:spPr>
          <a:xfrm rot="21069194">
            <a:off x="312234" y="291109"/>
            <a:ext cx="2634054"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災害対応に関しての提案</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90</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63139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538869"/>
            <a:ext cx="8784976" cy="5063100"/>
          </a:xfr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lnSpcReduction="10000"/>
          </a:bodyPr>
          <a:lstStyle/>
          <a:p>
            <a:pPr>
              <a:buNone/>
            </a:pPr>
            <a:r>
              <a:rPr lang="ja-JP" altLang="en-US" sz="2800" dirty="0"/>
              <a:t>③災害時等における公的福祉サービス提供事業者との協力体制の構築、そのための情報の一元化に向けての取り組み。</a:t>
            </a:r>
            <a:endParaRPr lang="en-US" altLang="ja-JP" sz="2800" dirty="0"/>
          </a:p>
          <a:p>
            <a:pPr>
              <a:buNone/>
            </a:pPr>
            <a:r>
              <a:rPr lang="ja-JP" altLang="en-US" dirty="0"/>
              <a:t>　　</a:t>
            </a:r>
            <a:r>
              <a:rPr lang="ja-JP" altLang="en-US" sz="2400" dirty="0"/>
              <a:t>被害がなかった事業所から支援できる職員を派遣してもらうことになるが、できれば続けて同じ地域に支援に行くことが大切。長期にわたって</a:t>
            </a:r>
            <a:r>
              <a:rPr lang="en-US" altLang="ja-JP" sz="2400" dirty="0"/>
              <a:t>､</a:t>
            </a:r>
            <a:r>
              <a:rPr lang="ja-JP" altLang="en-US" sz="2400" dirty="0"/>
              <a:t>できるだけ多くの職員を派遣できるのは大きな法人立の事業所。ただ大きな事業所頼みでも限界はある。相談支援事業所が、しばらくの間は災害後の支援を中心に活動できるための仕組みが必要。それは、利用計画作成をケースによって、本人の承諾の下で、一時的に簡単様式に落とし込むか、期限付きで利用計画の提出を延期していくか、といった検討に始まる。また、三障害別であり、目指すべき方向と目的別に設立された協会等の団体別に動きがちな支援について、少なくとも情報を共有して活動していくことがかなり有効であり、そのためのメーリングリストをつくっていってはいかがなものか？</a:t>
            </a:r>
            <a:endParaRPr lang="en-US" altLang="ja-JP" dirty="0"/>
          </a:p>
        </p:txBody>
      </p:sp>
      <p:sp>
        <p:nvSpPr>
          <p:cNvPr id="5" name="タイトル 1">
            <a:extLst>
              <a:ext uri="{FF2B5EF4-FFF2-40B4-BE49-F238E27FC236}">
                <a16:creationId xmlns:a16="http://schemas.microsoft.com/office/drawing/2014/main" id="{3F9E61CC-E682-423E-898E-64C346436DDA}"/>
              </a:ext>
            </a:extLst>
          </p:cNvPr>
          <p:cNvSpPr>
            <a:spLocks noGrp="1"/>
          </p:cNvSpPr>
          <p:nvPr>
            <p:ph type="title"/>
          </p:nvPr>
        </p:nvSpPr>
        <p:spPr>
          <a:xfrm>
            <a:off x="457200" y="642628"/>
            <a:ext cx="8229600" cy="778098"/>
          </a:xfrm>
        </p:spPr>
        <p:style>
          <a:lnRef idx="3">
            <a:schemeClr val="lt1"/>
          </a:lnRef>
          <a:fillRef idx="1">
            <a:schemeClr val="accent1"/>
          </a:fillRef>
          <a:effectRef idx="1">
            <a:schemeClr val="accent1"/>
          </a:effectRef>
          <a:fontRef idx="minor">
            <a:schemeClr val="lt1"/>
          </a:fontRef>
        </p:style>
        <p:txBody>
          <a:bodyPr>
            <a:noAutofit/>
          </a:bodyPr>
          <a:lstStyle/>
          <a:p>
            <a:pPr algn="ctr"/>
            <a:r>
              <a:rPr kumimoji="1" lang="ja-JP" altLang="en-US" sz="2400" dirty="0"/>
              <a:t>主任相談支援専門員として、地域で検討していきたいこと</a:t>
            </a:r>
          </a:p>
        </p:txBody>
      </p:sp>
      <p:sp>
        <p:nvSpPr>
          <p:cNvPr id="6" name="テキスト ボックス 5">
            <a:extLst>
              <a:ext uri="{FF2B5EF4-FFF2-40B4-BE49-F238E27FC236}">
                <a16:creationId xmlns:a16="http://schemas.microsoft.com/office/drawing/2014/main" id="{977EC9B5-B605-46B1-B338-AD58FE07DDCC}"/>
              </a:ext>
            </a:extLst>
          </p:cNvPr>
          <p:cNvSpPr txBox="1"/>
          <p:nvPr/>
        </p:nvSpPr>
        <p:spPr>
          <a:xfrm rot="21069194">
            <a:off x="312234" y="291109"/>
            <a:ext cx="2634054"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災害対応に関しての提案</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91</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8061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884556"/>
            <a:ext cx="8784976" cy="4689980"/>
          </a:xfr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a:buNone/>
            </a:pPr>
            <a:r>
              <a:rPr kumimoji="1" lang="ja-JP" altLang="en-US" sz="2800" dirty="0"/>
              <a:t>④災害時等における短期入所に関する障害者支援施策と高齢者支援施策の併給に関するより具体的な確認と整理。</a:t>
            </a:r>
            <a:endParaRPr kumimoji="1" lang="en-US" altLang="ja-JP" sz="2800" dirty="0"/>
          </a:p>
          <a:p>
            <a:pPr>
              <a:buNone/>
            </a:pPr>
            <a:r>
              <a:rPr kumimoji="1" lang="ja-JP" altLang="en-US" sz="2400" dirty="0"/>
              <a:t>　　緊急性を要す場合、災害後に交通渋滞などでどこにも行くことができずに家庭での介護度が急激に高まることで起きる支援ニーズに対して、短期入所の機能は重要である。当然ながら、泊まれる場所としては、高齢者施設、病棟が圧倒的に多いので、普段から障害者でも受け入れ可能な場所を想定しておくことが必要。その際にどのような給付が得られるのかを、全体の福祉関係事業所に市町村が示していくことが必要ではないか。</a:t>
            </a:r>
            <a:endParaRPr kumimoji="1" lang="en-US" altLang="ja-JP" sz="2400" dirty="0"/>
          </a:p>
          <a:p>
            <a:pPr>
              <a:buNone/>
            </a:pPr>
            <a:endParaRPr lang="en-US" altLang="ja-JP" dirty="0"/>
          </a:p>
        </p:txBody>
      </p:sp>
      <p:sp>
        <p:nvSpPr>
          <p:cNvPr id="5" name="タイトル 1">
            <a:extLst>
              <a:ext uri="{FF2B5EF4-FFF2-40B4-BE49-F238E27FC236}">
                <a16:creationId xmlns:a16="http://schemas.microsoft.com/office/drawing/2014/main" id="{FE5B5A24-41D4-43A0-833D-46EC3C61D064}"/>
              </a:ext>
            </a:extLst>
          </p:cNvPr>
          <p:cNvSpPr>
            <a:spLocks noGrp="1"/>
          </p:cNvSpPr>
          <p:nvPr>
            <p:ph type="title"/>
          </p:nvPr>
        </p:nvSpPr>
        <p:spPr>
          <a:xfrm>
            <a:off x="457200" y="642628"/>
            <a:ext cx="8229600" cy="778098"/>
          </a:xfrm>
        </p:spPr>
        <p:style>
          <a:lnRef idx="3">
            <a:schemeClr val="lt1"/>
          </a:lnRef>
          <a:fillRef idx="1">
            <a:schemeClr val="accent1"/>
          </a:fillRef>
          <a:effectRef idx="1">
            <a:schemeClr val="accent1"/>
          </a:effectRef>
          <a:fontRef idx="minor">
            <a:schemeClr val="lt1"/>
          </a:fontRef>
        </p:style>
        <p:txBody>
          <a:bodyPr>
            <a:noAutofit/>
          </a:bodyPr>
          <a:lstStyle/>
          <a:p>
            <a:pPr algn="ctr"/>
            <a:r>
              <a:rPr kumimoji="1" lang="ja-JP" altLang="en-US" sz="2400" dirty="0"/>
              <a:t>主任相談支援専門員として、地域で検討していきたいこと</a:t>
            </a:r>
          </a:p>
        </p:txBody>
      </p:sp>
      <p:sp>
        <p:nvSpPr>
          <p:cNvPr id="6" name="テキスト ボックス 5">
            <a:extLst>
              <a:ext uri="{FF2B5EF4-FFF2-40B4-BE49-F238E27FC236}">
                <a16:creationId xmlns:a16="http://schemas.microsoft.com/office/drawing/2014/main" id="{741A99F4-041B-4D57-BADE-4DF0AFF3BE75}"/>
              </a:ext>
            </a:extLst>
          </p:cNvPr>
          <p:cNvSpPr txBox="1"/>
          <p:nvPr/>
        </p:nvSpPr>
        <p:spPr>
          <a:xfrm rot="21069194">
            <a:off x="312234" y="291109"/>
            <a:ext cx="2634054"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災害対応に関しての提案</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92</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186104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2018371"/>
            <a:ext cx="8784976" cy="4519590"/>
          </a:xfr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ja-JP" altLang="en-US" sz="2800" dirty="0"/>
              <a:t>⑤災害時等における戸別訪問、電話対応に関する対応マニュアルの作成。</a:t>
            </a:r>
            <a:endParaRPr lang="en-US" altLang="ja-JP" sz="2800" dirty="0"/>
          </a:p>
          <a:p>
            <a:pPr>
              <a:buNone/>
            </a:pPr>
            <a:r>
              <a:rPr lang="ja-JP" altLang="en-US" sz="2800" dirty="0"/>
              <a:t>　　</a:t>
            </a:r>
            <a:r>
              <a:rPr lang="ja-JP" altLang="en-US" sz="2400" dirty="0"/>
              <a:t>戸別訪問に関しては、公的な支援として家庭訪問を実施していることが訪問された側に理解できる工夫が必要。電話対応に関しても、不安を大きくさせないための工夫が必要。相談支援専門員が対応しているのであれば大きなトラブルを招くことはないと考えられるが、混乱している方に対して、どのように言葉をかけていくのかなど、事前に学んでいく必要はある。</a:t>
            </a:r>
            <a:endParaRPr lang="en-US" altLang="ja-JP" sz="2800" dirty="0"/>
          </a:p>
        </p:txBody>
      </p:sp>
      <p:sp>
        <p:nvSpPr>
          <p:cNvPr id="5" name="タイトル 1">
            <a:extLst>
              <a:ext uri="{FF2B5EF4-FFF2-40B4-BE49-F238E27FC236}">
                <a16:creationId xmlns:a16="http://schemas.microsoft.com/office/drawing/2014/main" id="{EC361CFD-6FAE-41CB-8AE0-6718A20A4414}"/>
              </a:ext>
            </a:extLst>
          </p:cNvPr>
          <p:cNvSpPr>
            <a:spLocks noGrp="1"/>
          </p:cNvSpPr>
          <p:nvPr>
            <p:ph type="title"/>
          </p:nvPr>
        </p:nvSpPr>
        <p:spPr>
          <a:xfrm>
            <a:off x="457200" y="642628"/>
            <a:ext cx="8229600" cy="778098"/>
          </a:xfrm>
        </p:spPr>
        <p:style>
          <a:lnRef idx="3">
            <a:schemeClr val="lt1"/>
          </a:lnRef>
          <a:fillRef idx="1">
            <a:schemeClr val="accent1"/>
          </a:fillRef>
          <a:effectRef idx="1">
            <a:schemeClr val="accent1"/>
          </a:effectRef>
          <a:fontRef idx="minor">
            <a:schemeClr val="lt1"/>
          </a:fontRef>
        </p:style>
        <p:txBody>
          <a:bodyPr>
            <a:noAutofit/>
          </a:bodyPr>
          <a:lstStyle/>
          <a:p>
            <a:pPr algn="ctr"/>
            <a:r>
              <a:rPr kumimoji="1" lang="ja-JP" altLang="en-US" sz="2400" dirty="0"/>
              <a:t>主任相談支援専門員として、地域で検討していきたいこと</a:t>
            </a:r>
          </a:p>
        </p:txBody>
      </p:sp>
      <p:sp>
        <p:nvSpPr>
          <p:cNvPr id="6" name="テキスト ボックス 5">
            <a:extLst>
              <a:ext uri="{FF2B5EF4-FFF2-40B4-BE49-F238E27FC236}">
                <a16:creationId xmlns:a16="http://schemas.microsoft.com/office/drawing/2014/main" id="{DF25A793-09BB-468E-85FD-5CB9ABAB0787}"/>
              </a:ext>
            </a:extLst>
          </p:cNvPr>
          <p:cNvSpPr txBox="1"/>
          <p:nvPr/>
        </p:nvSpPr>
        <p:spPr>
          <a:xfrm rot="21069194">
            <a:off x="312234" y="291109"/>
            <a:ext cx="2634054"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災害対応に関しての提案</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93</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05151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1828800"/>
            <a:ext cx="8784976" cy="4727448"/>
          </a:xfr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ja-JP" altLang="en-US" sz="2800" dirty="0"/>
              <a:t>⑥支援していく相談支援専門員が不足している場合の応援要請の仕組みづくり。</a:t>
            </a:r>
            <a:endParaRPr lang="en-US" altLang="ja-JP" sz="2800" dirty="0"/>
          </a:p>
          <a:p>
            <a:pPr>
              <a:buNone/>
            </a:pPr>
            <a:r>
              <a:rPr lang="ja-JP" altLang="en-US" sz="2400" dirty="0"/>
              <a:t>　　災害状況により、早い判断が必要だが、ここに示していることは、県外への派遣要請のタイミングのこと。そのためにも、都道府県相談支援専門員協会の一層の強化が重要。</a:t>
            </a:r>
            <a:endParaRPr lang="en-US" altLang="ja-JP" sz="2400" dirty="0"/>
          </a:p>
          <a:p>
            <a:pPr>
              <a:buNone/>
            </a:pPr>
            <a:r>
              <a:rPr lang="ja-JP" altLang="en-US" sz="2800" dirty="0"/>
              <a:t>⑦公助・共助・自助において、自助が困難な方にとって、被災直後だけでなく、被災後の生活への合理的配慮は必要であり、そのための取り組みと共通理解していくための仕組み作り。</a:t>
            </a:r>
            <a:endParaRPr lang="en-US" altLang="ja-JP" sz="2800" dirty="0"/>
          </a:p>
          <a:p>
            <a:pPr>
              <a:buNone/>
            </a:pPr>
            <a:r>
              <a:rPr lang="ja-JP" altLang="en-US" sz="2800" dirty="0"/>
              <a:t>⑧</a:t>
            </a:r>
            <a:r>
              <a:rPr kumimoji="1" lang="ja-JP" altLang="en-US" sz="2800" dirty="0"/>
              <a:t>その他：緊急度の高い生活必需品を提供する場合の費用。</a:t>
            </a:r>
          </a:p>
        </p:txBody>
      </p:sp>
      <p:sp>
        <p:nvSpPr>
          <p:cNvPr id="5" name="タイトル 1">
            <a:extLst>
              <a:ext uri="{FF2B5EF4-FFF2-40B4-BE49-F238E27FC236}">
                <a16:creationId xmlns:a16="http://schemas.microsoft.com/office/drawing/2014/main" id="{FDCA3AD6-725D-4922-A176-9BFEC3D15E9A}"/>
              </a:ext>
            </a:extLst>
          </p:cNvPr>
          <p:cNvSpPr>
            <a:spLocks noGrp="1"/>
          </p:cNvSpPr>
          <p:nvPr>
            <p:ph type="title"/>
          </p:nvPr>
        </p:nvSpPr>
        <p:spPr>
          <a:xfrm>
            <a:off x="457200" y="642628"/>
            <a:ext cx="8229600" cy="778098"/>
          </a:xfrm>
        </p:spPr>
        <p:style>
          <a:lnRef idx="3">
            <a:schemeClr val="lt1"/>
          </a:lnRef>
          <a:fillRef idx="1">
            <a:schemeClr val="accent1"/>
          </a:fillRef>
          <a:effectRef idx="1">
            <a:schemeClr val="accent1"/>
          </a:effectRef>
          <a:fontRef idx="minor">
            <a:schemeClr val="lt1"/>
          </a:fontRef>
        </p:style>
        <p:txBody>
          <a:bodyPr>
            <a:noAutofit/>
          </a:bodyPr>
          <a:lstStyle/>
          <a:p>
            <a:pPr algn="ctr"/>
            <a:r>
              <a:rPr kumimoji="1" lang="ja-JP" altLang="en-US" sz="2400" dirty="0"/>
              <a:t>主任相談支援専門員として、地域で検討していきたいこと</a:t>
            </a:r>
          </a:p>
        </p:txBody>
      </p:sp>
      <p:sp>
        <p:nvSpPr>
          <p:cNvPr id="6" name="テキスト ボックス 5">
            <a:extLst>
              <a:ext uri="{FF2B5EF4-FFF2-40B4-BE49-F238E27FC236}">
                <a16:creationId xmlns:a16="http://schemas.microsoft.com/office/drawing/2014/main" id="{2AC2034B-FFED-40E1-BAA6-31CDDF15EB7B}"/>
              </a:ext>
            </a:extLst>
          </p:cNvPr>
          <p:cNvSpPr txBox="1"/>
          <p:nvPr/>
        </p:nvSpPr>
        <p:spPr>
          <a:xfrm rot="21069194">
            <a:off x="312234" y="291109"/>
            <a:ext cx="2634054"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災害対応に関しての提案</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94</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425346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1784"/>
            <a:ext cx="8229600" cy="724942"/>
          </a:xfrm>
        </p:spPr>
        <p:txBody>
          <a:bodyPr>
            <a:normAutofit/>
          </a:bodyPr>
          <a:lstStyle/>
          <a:p>
            <a:pPr algn="ctr"/>
            <a:r>
              <a:rPr kumimoji="1" lang="ja-JP" altLang="en-US" sz="3600" dirty="0"/>
              <a:t>障害児者の避難計画とは？</a:t>
            </a:r>
          </a:p>
        </p:txBody>
      </p:sp>
      <p:sp>
        <p:nvSpPr>
          <p:cNvPr id="3" name="コンテンツ プレースホルダ 2"/>
          <p:cNvSpPr>
            <a:spLocks noGrp="1"/>
          </p:cNvSpPr>
          <p:nvPr>
            <p:ph idx="1"/>
          </p:nvPr>
        </p:nvSpPr>
        <p:spPr>
          <a:xfrm>
            <a:off x="354330" y="1397794"/>
            <a:ext cx="8435340" cy="4767510"/>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sz="2200" dirty="0"/>
              <a:t>災害時の避難行動については、個別に計画を立てていくしかない！計画相談対象者以外の方の計画を誰がどのように立てていくのか？</a:t>
            </a:r>
            <a:endParaRPr kumimoji="1" lang="en-US" altLang="ja-JP" sz="2200" dirty="0"/>
          </a:p>
          <a:p>
            <a:r>
              <a:rPr lang="ja-JP" altLang="en-US" sz="2200" dirty="0"/>
              <a:t>浸水時（家で避難できる一番高い位置・一番近い高い所あるいは一時避難所に逃げる前に避難待機した方が良い場所）・土砂（家の中でより安全な場所・一時避難所よりベターではないかと考えられる待機場所）・地震発生後、自宅ではどこに待機すれば良いか・平時に利用している交通手段が使えない場合どのような困難さが想定されるか・どんな状況で避難をどこにするのかの確認と了承・食料の確保の方法・服薬している薬の調達・必要な生活器具や備品（特に電気が止まった時）について、どこに貸し出しできる器具や備品があるかのチェックと借りていく方法（発電機・石油ストーブなど）</a:t>
            </a:r>
            <a:endParaRPr lang="en-US" altLang="ja-JP" sz="2200" dirty="0"/>
          </a:p>
          <a:p>
            <a:r>
              <a:rPr lang="ja-JP" altLang="en-US" sz="2200" dirty="0"/>
              <a:t>家屋損壊など自宅避難できない場合に、避難所生活となる可能性が高いこと（横になるスペースがあれば、自宅待機をする可能性が高いこと）を理解した上で、福祉避難所の在り方などを検討していくこと</a:t>
            </a:r>
            <a:endParaRPr kumimoji="1" lang="ja-JP" altLang="en-US" sz="2200" dirty="0"/>
          </a:p>
        </p:txBody>
      </p:sp>
      <p:sp>
        <p:nvSpPr>
          <p:cNvPr id="5" name="テキスト ボックス 4">
            <a:extLst>
              <a:ext uri="{FF2B5EF4-FFF2-40B4-BE49-F238E27FC236}">
                <a16:creationId xmlns:a16="http://schemas.microsoft.com/office/drawing/2014/main" id="{30AD15EE-69C2-41EE-B409-10136B03B36A}"/>
              </a:ext>
            </a:extLst>
          </p:cNvPr>
          <p:cNvSpPr txBox="1"/>
          <p:nvPr/>
        </p:nvSpPr>
        <p:spPr>
          <a:xfrm rot="21069194">
            <a:off x="312234" y="291109"/>
            <a:ext cx="2634054" cy="369332"/>
          </a:xfrm>
          <a:prstGeom prst="rect">
            <a:avLst/>
          </a:prstGeom>
        </p:spPr>
        <p:style>
          <a:lnRef idx="3">
            <a:schemeClr val="lt1"/>
          </a:lnRef>
          <a:fillRef idx="1">
            <a:schemeClr val="accent6"/>
          </a:fillRef>
          <a:effectRef idx="1">
            <a:schemeClr val="accent6"/>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災害対応に関しての提案</a:t>
            </a:r>
          </a:p>
        </p:txBody>
      </p:sp>
      <p:sp>
        <p:nvSpPr>
          <p:cNvPr id="9" name="スライド番号プレースホルダー 8"/>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95</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27071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C3E78C-3DE6-4701-999E-384C1C6FA702}"/>
              </a:ext>
            </a:extLst>
          </p:cNvPr>
          <p:cNvSpPr>
            <a:spLocks noGrp="1"/>
          </p:cNvSpPr>
          <p:nvPr>
            <p:ph type="title"/>
          </p:nvPr>
        </p:nvSpPr>
        <p:spPr>
          <a:xfrm>
            <a:off x="628650" y="356856"/>
            <a:ext cx="7978140" cy="937894"/>
          </a:xfrm>
          <a:ln>
            <a:solidFill>
              <a:schemeClr val="accent2">
                <a:lumMod val="50000"/>
              </a:schemeClr>
            </a:solidFill>
          </a:ln>
        </p:spPr>
        <p:txBody>
          <a:bodyPr>
            <a:normAutofit/>
          </a:bodyPr>
          <a:lstStyle/>
          <a:p>
            <a:pPr algn="ctr"/>
            <a:r>
              <a:rPr kumimoji="1" lang="ja-JP" altLang="en-US" sz="3600" dirty="0"/>
              <a:t>災害時の対応と地域づくり</a:t>
            </a:r>
          </a:p>
        </p:txBody>
      </p:sp>
      <p:sp>
        <p:nvSpPr>
          <p:cNvPr id="3" name="コンテンツ プレースホルダー 2">
            <a:extLst>
              <a:ext uri="{FF2B5EF4-FFF2-40B4-BE49-F238E27FC236}">
                <a16:creationId xmlns:a16="http://schemas.microsoft.com/office/drawing/2014/main" id="{6C441E1A-2B4E-44EA-AA37-7839C3137389}"/>
              </a:ext>
            </a:extLst>
          </p:cNvPr>
          <p:cNvSpPr>
            <a:spLocks noGrp="1"/>
          </p:cNvSpPr>
          <p:nvPr>
            <p:ph idx="1"/>
          </p:nvPr>
        </p:nvSpPr>
        <p:spPr>
          <a:xfrm>
            <a:off x="628650" y="1777337"/>
            <a:ext cx="7978140" cy="4326283"/>
          </a:xfrm>
        </p:spPr>
        <p:style>
          <a:lnRef idx="2">
            <a:schemeClr val="accent2"/>
          </a:lnRef>
          <a:fillRef idx="1">
            <a:schemeClr val="lt1"/>
          </a:fillRef>
          <a:effectRef idx="0">
            <a:schemeClr val="accent2"/>
          </a:effectRef>
          <a:fontRef idx="minor">
            <a:schemeClr val="dk1"/>
          </a:fontRef>
        </p:style>
        <p:txBody>
          <a:bodyPr>
            <a:noAutofit/>
          </a:bodyPr>
          <a:lstStyle/>
          <a:p>
            <a:r>
              <a:rPr kumimoji="1" lang="ja-JP" altLang="en-US" dirty="0">
                <a:ln w="0"/>
                <a:solidFill>
                  <a:schemeClr val="tx1"/>
                </a:solidFill>
              </a:rPr>
              <a:t>年々多くの住民が関心を寄せている。</a:t>
            </a:r>
            <a:endParaRPr kumimoji="1" lang="en-US" altLang="ja-JP" dirty="0">
              <a:ln w="0"/>
              <a:solidFill>
                <a:schemeClr val="tx1"/>
              </a:solidFill>
            </a:endParaRPr>
          </a:p>
          <a:p>
            <a:r>
              <a:rPr kumimoji="1" lang="ja-JP" altLang="en-US" dirty="0">
                <a:ln w="0"/>
                <a:solidFill>
                  <a:schemeClr val="tx1"/>
                </a:solidFill>
              </a:rPr>
              <a:t>「障害」への理解を深めていくための機会となっていく。</a:t>
            </a:r>
            <a:endParaRPr kumimoji="1" lang="en-US" altLang="ja-JP" dirty="0">
              <a:ln w="0"/>
              <a:solidFill>
                <a:schemeClr val="tx1"/>
              </a:solidFill>
            </a:endParaRPr>
          </a:p>
          <a:p>
            <a:r>
              <a:rPr kumimoji="1" lang="ja-JP" altLang="en-US" dirty="0">
                <a:ln w="0"/>
                <a:solidFill>
                  <a:schemeClr val="tx1"/>
                </a:solidFill>
              </a:rPr>
              <a:t>地域力を引き出していくための大切なテーマである。</a:t>
            </a:r>
            <a:endParaRPr kumimoji="1" lang="en-US" altLang="ja-JP" dirty="0">
              <a:ln w="0"/>
              <a:solidFill>
                <a:schemeClr val="tx1"/>
              </a:solidFill>
            </a:endParaRPr>
          </a:p>
          <a:p>
            <a:r>
              <a:rPr kumimoji="1" lang="ja-JP" altLang="en-US" dirty="0">
                <a:ln w="0"/>
                <a:solidFill>
                  <a:schemeClr val="tx1"/>
                </a:solidFill>
              </a:rPr>
              <a:t>相談支援体制を深めていくためのきっかけになる。</a:t>
            </a:r>
            <a:endParaRPr kumimoji="1" lang="en-US" altLang="ja-JP" dirty="0">
              <a:ln w="0"/>
              <a:solidFill>
                <a:schemeClr val="tx1"/>
              </a:solidFill>
            </a:endParaRPr>
          </a:p>
          <a:p>
            <a:r>
              <a:rPr kumimoji="1" lang="ja-JP" altLang="en-US" dirty="0">
                <a:ln w="0"/>
                <a:solidFill>
                  <a:schemeClr val="tx1"/>
                </a:solidFill>
              </a:rPr>
              <a:t>災害初動時に目を向け、その後の中・長期的な支援のあり方にも注目していく。</a:t>
            </a:r>
            <a:endParaRPr kumimoji="1" lang="en-US" altLang="ja-JP" dirty="0">
              <a:ln w="0"/>
              <a:solidFill>
                <a:schemeClr val="tx1"/>
              </a:solidFill>
            </a:endParaRPr>
          </a:p>
          <a:p>
            <a:r>
              <a:rPr kumimoji="1" lang="ja-JP" altLang="en-US" dirty="0">
                <a:ln w="0"/>
                <a:solidFill>
                  <a:schemeClr val="tx1"/>
                </a:solidFill>
              </a:rPr>
              <a:t>利用計画作成時にも、個別の避難計画については検討していく。</a:t>
            </a:r>
            <a:endParaRPr kumimoji="1" lang="en-US" altLang="ja-JP" dirty="0">
              <a:ln w="0"/>
              <a:solidFill>
                <a:schemeClr val="tx1"/>
              </a:solidFill>
            </a:endParaRPr>
          </a:p>
          <a:p>
            <a:endParaRPr kumimoji="1" lang="ja-JP" altLang="en-US" dirty="0"/>
          </a:p>
        </p:txBody>
      </p:sp>
      <p:sp>
        <p:nvSpPr>
          <p:cNvPr id="6" name="テキスト ボックス 5">
            <a:extLst>
              <a:ext uri="{FF2B5EF4-FFF2-40B4-BE49-F238E27FC236}">
                <a16:creationId xmlns:a16="http://schemas.microsoft.com/office/drawing/2014/main" id="{A1DCFC51-7E23-44D6-890F-42611D2D5EF9}"/>
              </a:ext>
            </a:extLst>
          </p:cNvPr>
          <p:cNvSpPr txBox="1"/>
          <p:nvPr/>
        </p:nvSpPr>
        <p:spPr>
          <a:xfrm rot="21015510">
            <a:off x="19212" y="138541"/>
            <a:ext cx="1669047" cy="369332"/>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w="12700">
                  <a:solidFill>
                    <a:srgbClr val="44546A">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uLnTx/>
                <a:uFillTx/>
                <a:latin typeface="Calibri" panose="020F0502020204030204"/>
                <a:ea typeface="ＭＳ Ｐゴシック" panose="020B0600070205080204" pitchFamily="50" charset="-128"/>
                <a:cs typeface="+mn-cs"/>
              </a:rPr>
              <a:t>この項のまとめ</a:t>
            </a:r>
          </a:p>
        </p:txBody>
      </p:sp>
      <p:sp>
        <p:nvSpPr>
          <p:cNvPr id="8" name="スライド番号プレースホルダー 7"/>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96</a:t>
            </a:fld>
            <a:endParaRPr lang="ja-JP" altLang="en-US" dirty="0">
              <a:solidFill>
                <a:prstClr val="black">
                  <a:tint val="75000"/>
                </a:prstClr>
              </a:solidFill>
            </a:endParaRPr>
          </a:p>
        </p:txBody>
      </p:sp>
      <p:sp>
        <p:nvSpPr>
          <p:cNvPr id="4" name="フッター プレースホルダー 3"/>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320413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0095" y="2461463"/>
            <a:ext cx="7623810" cy="1325563"/>
          </a:xfrm>
        </p:spPr>
        <p:txBody>
          <a:bodyPr>
            <a:noAutofit/>
          </a:bodyPr>
          <a:lstStyle/>
          <a:p>
            <a:r>
              <a:rPr kumimoji="1" lang="ja-JP" altLang="en-US" sz="3200" dirty="0"/>
              <a:t>７．運営・管理のまとめ</a:t>
            </a:r>
          </a:p>
        </p:txBody>
      </p:sp>
      <p:sp>
        <p:nvSpPr>
          <p:cNvPr id="6" name="スライド番号プレースホルダー 5"/>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97</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26131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5267" y="0"/>
            <a:ext cx="7886700" cy="869314"/>
          </a:xfrm>
        </p:spPr>
        <p:txBody>
          <a:bodyPr>
            <a:normAutofit/>
          </a:bodyPr>
          <a:lstStyle/>
          <a:p>
            <a:r>
              <a:rPr kumimoji="1" lang="ja-JP" altLang="en-US" sz="2800" dirty="0"/>
              <a:t>講義内容とポイント（１８０分）</a:t>
            </a:r>
          </a:p>
        </p:txBody>
      </p:sp>
      <p:graphicFrame>
        <p:nvGraphicFramePr>
          <p:cNvPr id="6" name="表 5"/>
          <p:cNvGraphicFramePr>
            <a:graphicFrameLocks noGrp="1"/>
          </p:cNvGraphicFramePr>
          <p:nvPr/>
        </p:nvGraphicFramePr>
        <p:xfrm>
          <a:off x="331470" y="711201"/>
          <a:ext cx="8505427" cy="5916930"/>
        </p:xfrm>
        <a:graphic>
          <a:graphicData uri="http://schemas.openxmlformats.org/drawingml/2006/table">
            <a:tbl>
              <a:tblPr firstRow="1" bandRow="1">
                <a:tableStyleId>{BC89EF96-8CEA-46FF-86C4-4CE0E7609802}</a:tableStyleId>
              </a:tblPr>
              <a:tblGrid>
                <a:gridCol w="3271623">
                  <a:extLst>
                    <a:ext uri="{9D8B030D-6E8A-4147-A177-3AD203B41FA5}">
                      <a16:colId xmlns:a16="http://schemas.microsoft.com/office/drawing/2014/main" val="16183292"/>
                    </a:ext>
                  </a:extLst>
                </a:gridCol>
                <a:gridCol w="765699">
                  <a:extLst>
                    <a:ext uri="{9D8B030D-6E8A-4147-A177-3AD203B41FA5}">
                      <a16:colId xmlns:a16="http://schemas.microsoft.com/office/drawing/2014/main" val="1878559084"/>
                    </a:ext>
                  </a:extLst>
                </a:gridCol>
                <a:gridCol w="4468105">
                  <a:extLst>
                    <a:ext uri="{9D8B030D-6E8A-4147-A177-3AD203B41FA5}">
                      <a16:colId xmlns:a16="http://schemas.microsoft.com/office/drawing/2014/main" val="2390114772"/>
                    </a:ext>
                  </a:extLst>
                </a:gridCol>
              </a:tblGrid>
              <a:tr h="365760">
                <a:tc>
                  <a:txBody>
                    <a:bodyPr/>
                    <a:lstStyle/>
                    <a:p>
                      <a:pPr algn="ctr"/>
                      <a:r>
                        <a:rPr kumimoji="1" lang="ja-JP" altLang="en-US" dirty="0"/>
                        <a:t>講義科目</a:t>
                      </a:r>
                    </a:p>
                  </a:txBody>
                  <a:tcPr/>
                </a:tc>
                <a:tc>
                  <a:txBody>
                    <a:bodyPr/>
                    <a:lstStyle/>
                    <a:p>
                      <a:pPr algn="ctr"/>
                      <a:r>
                        <a:rPr kumimoji="1" lang="ja-JP" altLang="en-US" dirty="0"/>
                        <a:t>配分</a:t>
                      </a:r>
                    </a:p>
                  </a:txBody>
                  <a:tcPr/>
                </a:tc>
                <a:tc>
                  <a:txBody>
                    <a:bodyPr/>
                    <a:lstStyle/>
                    <a:p>
                      <a:pPr algn="ctr"/>
                      <a:r>
                        <a:rPr kumimoji="1" lang="ja-JP" altLang="en-US" dirty="0"/>
                        <a:t>内容</a:t>
                      </a:r>
                    </a:p>
                  </a:txBody>
                  <a:tcPr/>
                </a:tc>
                <a:extLst>
                  <a:ext uri="{0D108BD9-81ED-4DB2-BD59-A6C34878D82A}">
                    <a16:rowId xmlns:a16="http://schemas.microsoft.com/office/drawing/2014/main" val="3656301978"/>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１．受講前ガイダンス</a:t>
                      </a:r>
                      <a:endParaRPr kumimoji="1" lang="en-US" altLang="ja-JP"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10</a:t>
                      </a:r>
                    </a:p>
                  </a:txBody>
                  <a:tcPr/>
                </a:tc>
                <a:tc>
                  <a:txBody>
                    <a:bodyPr/>
                    <a:lstStyle/>
                    <a:p>
                      <a:r>
                        <a:rPr kumimoji="1" lang="ja-JP" altLang="en-US" sz="1600" dirty="0"/>
                        <a:t>ポイント説明と受講前の振り返りシートの記入</a:t>
                      </a:r>
                      <a:endParaRPr kumimoji="1" lang="en-US" altLang="ja-JP" sz="1600" dirty="0"/>
                    </a:p>
                    <a:p>
                      <a:r>
                        <a:rPr kumimoji="1" lang="ja-JP" altLang="en-US" sz="1600" dirty="0"/>
                        <a:t>位置づけの説明</a:t>
                      </a:r>
                    </a:p>
                  </a:txBody>
                  <a:tcPr/>
                </a:tc>
                <a:extLst>
                  <a:ext uri="{0D108BD9-81ED-4DB2-BD59-A6C34878D82A}">
                    <a16:rowId xmlns:a16="http://schemas.microsoft.com/office/drawing/2014/main" val="1732578873"/>
                  </a:ext>
                </a:extLst>
              </a:tr>
              <a:tr h="1066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２．利用者中心の福祉サービス提供とリスクマネジメント</a:t>
                      </a:r>
                      <a:endParaRPr kumimoji="1" lang="en-US" altLang="ja-JP"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40</a:t>
                      </a:r>
                    </a:p>
                  </a:txBody>
                  <a:tcPr/>
                </a:tc>
                <a:tc>
                  <a:txBody>
                    <a:bodyPr/>
                    <a:lstStyle/>
                    <a:p>
                      <a:r>
                        <a:rPr kumimoji="1" lang="ja-JP" altLang="en-US" sz="1600" dirty="0"/>
                        <a:t>（１）福祉サービスとリスクマネジメント</a:t>
                      </a:r>
                      <a:endParaRPr kumimoji="1" lang="en-US" altLang="ja-JP" sz="1600" dirty="0"/>
                    </a:p>
                    <a:p>
                      <a:r>
                        <a:rPr kumimoji="1" lang="ja-JP" altLang="en-US" sz="1600" dirty="0"/>
                        <a:t>（２）インシデントとアクシデント</a:t>
                      </a:r>
                      <a:endParaRPr kumimoji="1" lang="en-US" altLang="ja-JP" sz="1600" dirty="0"/>
                    </a:p>
                    <a:p>
                      <a:r>
                        <a:rPr kumimoji="1" lang="ja-JP" altLang="en-US" sz="1600" dirty="0"/>
                        <a:t>（３）相談支援事業所におけるリスクマネジメント及び苦情</a:t>
                      </a:r>
                    </a:p>
                  </a:txBody>
                  <a:tcPr/>
                </a:tc>
                <a:extLst>
                  <a:ext uri="{0D108BD9-81ED-4DB2-BD59-A6C34878D82A}">
                    <a16:rowId xmlns:a16="http://schemas.microsoft.com/office/drawing/2014/main" val="1858181411"/>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３．利用者中心の福祉サービス提供のコンプライアンス</a:t>
                      </a:r>
                    </a:p>
                  </a:txBody>
                  <a:tcPr/>
                </a:tc>
                <a:tc>
                  <a:txBody>
                    <a:bodyPr/>
                    <a:lstStyle/>
                    <a:p>
                      <a:r>
                        <a:rPr kumimoji="1" lang="en-US" altLang="ja-JP" sz="1600" dirty="0"/>
                        <a:t>35</a:t>
                      </a:r>
                      <a:endParaRPr kumimoji="1" lang="ja-JP" altLang="en-US" sz="1600" dirty="0"/>
                    </a:p>
                  </a:txBody>
                  <a:tcPr/>
                </a:tc>
                <a:tc>
                  <a:txBody>
                    <a:bodyPr/>
                    <a:lstStyle/>
                    <a:p>
                      <a:r>
                        <a:rPr kumimoji="1" lang="ja-JP" altLang="en-US" sz="1600" dirty="0"/>
                        <a:t>（１）福祉サービスのコンプライアンス</a:t>
                      </a:r>
                      <a:endParaRPr kumimoji="1" lang="en-US" altLang="ja-JP" sz="1600" dirty="0"/>
                    </a:p>
                    <a:p>
                      <a:r>
                        <a:rPr kumimoji="1" lang="ja-JP" altLang="en-US" sz="1600" dirty="0"/>
                        <a:t>（２）相談支援事業所における指導監査</a:t>
                      </a:r>
                    </a:p>
                  </a:txBody>
                  <a:tcPr/>
                </a:tc>
                <a:extLst>
                  <a:ext uri="{0D108BD9-81ED-4DB2-BD59-A6C34878D82A}">
                    <a16:rowId xmlns:a16="http://schemas.microsoft.com/office/drawing/2014/main" val="3114413759"/>
                  </a:ext>
                </a:extLst>
              </a:tr>
              <a:tr h="15659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４．利用者中心の福祉サービス提供のための組織運営・管理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a:t>40</a:t>
                      </a:r>
                      <a:endParaRPr kumimoji="1" lang="ja-JP" altLang="en-US" sz="1600" dirty="0"/>
                    </a:p>
                  </a:txBody>
                  <a:tcPr/>
                </a:tc>
                <a:tc>
                  <a:txBody>
                    <a:bodyPr/>
                    <a:lstStyle/>
                    <a:p>
                      <a:r>
                        <a:rPr kumimoji="1" lang="ja-JP" altLang="en-US" sz="1600" dirty="0"/>
                        <a:t>（１）組織と福祉サービス</a:t>
                      </a:r>
                      <a:endParaRPr kumimoji="1" lang="en-US" altLang="ja-JP" sz="1600" dirty="0"/>
                    </a:p>
                    <a:p>
                      <a:r>
                        <a:rPr kumimoji="1" lang="ja-JP" altLang="en-US" sz="1600" dirty="0"/>
                        <a:t>（２）個人・集団・組織</a:t>
                      </a:r>
                      <a:endParaRPr kumimoji="1" lang="en-US" altLang="ja-JP" sz="1600" dirty="0"/>
                    </a:p>
                    <a:p>
                      <a:r>
                        <a:rPr kumimoji="1" lang="ja-JP" altLang="en-US" sz="1600" dirty="0"/>
                        <a:t>（３）事業計画</a:t>
                      </a:r>
                      <a:endParaRPr kumimoji="1" lang="en-US" altLang="ja-JP" sz="1600" dirty="0"/>
                    </a:p>
                    <a:p>
                      <a:r>
                        <a:rPr kumimoji="1" lang="ja-JP" altLang="en-US" sz="1600" dirty="0"/>
                        <a:t>（４）労務管理</a:t>
                      </a:r>
                      <a:endParaRPr kumimoji="1" lang="en-US" altLang="ja-JP" sz="1600" dirty="0"/>
                    </a:p>
                    <a:p>
                      <a:r>
                        <a:rPr kumimoji="1" lang="ja-JP" altLang="en-US" sz="1600" dirty="0"/>
                        <a:t>（５）労働安全衛生</a:t>
                      </a:r>
                      <a:endParaRPr kumimoji="1" lang="en-US" altLang="ja-JP" sz="1600" dirty="0"/>
                    </a:p>
                    <a:p>
                      <a:r>
                        <a:rPr kumimoji="1" lang="ja-JP" altLang="en-US" sz="1600" dirty="0"/>
                        <a:t>（６）ハラスメント</a:t>
                      </a:r>
                    </a:p>
                  </a:txBody>
                  <a:tcPr/>
                </a:tc>
                <a:extLst>
                  <a:ext uri="{0D108BD9-81ED-4DB2-BD59-A6C34878D82A}">
                    <a16:rowId xmlns:a16="http://schemas.microsoft.com/office/drawing/2014/main" val="151145625"/>
                  </a:ext>
                </a:extLst>
              </a:tr>
              <a:tr h="822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５．計画的な人材育成と人材確保</a:t>
                      </a:r>
                    </a:p>
                  </a:txBody>
                  <a:tcPr/>
                </a:tc>
                <a:tc>
                  <a:txBody>
                    <a:bodyPr/>
                    <a:lstStyle/>
                    <a:p>
                      <a:r>
                        <a:rPr kumimoji="1" lang="en-US" altLang="ja-JP" sz="1600" dirty="0"/>
                        <a:t>25</a:t>
                      </a:r>
                      <a:endParaRPr kumimoji="1" lang="ja-JP" altLang="en-US" sz="1600" dirty="0"/>
                    </a:p>
                  </a:txBody>
                  <a:tcPr/>
                </a:tc>
                <a:tc>
                  <a:txBody>
                    <a:bodyPr/>
                    <a:lstStyle/>
                    <a:p>
                      <a:r>
                        <a:rPr kumimoji="1" lang="ja-JP" altLang="en-US" sz="1600" dirty="0"/>
                        <a:t>（１）働きやすさとやりがい</a:t>
                      </a:r>
                      <a:endParaRPr kumimoji="1" lang="en-US" altLang="ja-JP" sz="1600" dirty="0"/>
                    </a:p>
                    <a:p>
                      <a:r>
                        <a:rPr kumimoji="1" lang="ja-JP" altLang="en-US" sz="1600" dirty="0"/>
                        <a:t>（２）人材育成と職場環境</a:t>
                      </a:r>
                      <a:endParaRPr kumimoji="1" lang="en-US" altLang="ja-JP" sz="1600" dirty="0"/>
                    </a:p>
                    <a:p>
                      <a:r>
                        <a:rPr kumimoji="1" lang="ja-JP" altLang="en-US" sz="1600" dirty="0"/>
                        <a:t>（３）人材確保の工夫</a:t>
                      </a:r>
                    </a:p>
                  </a:txBody>
                  <a:tcPr/>
                </a:tc>
                <a:extLst>
                  <a:ext uri="{0D108BD9-81ED-4DB2-BD59-A6C34878D82A}">
                    <a16:rowId xmlns:a16="http://schemas.microsoft.com/office/drawing/2014/main" val="3512358857"/>
                  </a:ext>
                </a:extLst>
              </a:tr>
              <a:tr h="579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６．災害時への対応</a:t>
                      </a:r>
                    </a:p>
                  </a:txBody>
                  <a:tcPr/>
                </a:tc>
                <a:tc>
                  <a:txBody>
                    <a:bodyPr/>
                    <a:lstStyle/>
                    <a:p>
                      <a:r>
                        <a:rPr kumimoji="1" lang="en-US" altLang="ja-JP" sz="1600" dirty="0"/>
                        <a:t>20</a:t>
                      </a:r>
                      <a:endParaRPr kumimoji="1" lang="ja-JP" altLang="en-US" sz="1600" dirty="0"/>
                    </a:p>
                  </a:txBody>
                  <a:tcPr/>
                </a:tc>
                <a:tc>
                  <a:txBody>
                    <a:bodyPr/>
                    <a:lstStyle/>
                    <a:p>
                      <a:r>
                        <a:rPr kumimoji="1" lang="ja-JP" altLang="en-US" sz="1600" dirty="0"/>
                        <a:t>（１）利用者支援における災害対応</a:t>
                      </a:r>
                      <a:endParaRPr kumimoji="1" lang="en-US" altLang="ja-JP" sz="1600" dirty="0"/>
                    </a:p>
                    <a:p>
                      <a:r>
                        <a:rPr kumimoji="1" lang="ja-JP" altLang="en-US" sz="1600" dirty="0"/>
                        <a:t>（２）災害時の状況</a:t>
                      </a:r>
                    </a:p>
                  </a:txBody>
                  <a:tcPr/>
                </a:tc>
                <a:extLst>
                  <a:ext uri="{0D108BD9-81ED-4DB2-BD59-A6C34878D82A}">
                    <a16:rowId xmlns:a16="http://schemas.microsoft.com/office/drawing/2014/main" val="354221999"/>
                  </a:ext>
                </a:extLst>
              </a:tr>
              <a:tr h="3581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t>７．運営管理のまとめ</a:t>
                      </a:r>
                      <a:endParaRPr kumimoji="1" lang="ja-JP" altLang="en-US" sz="1600" dirty="0"/>
                    </a:p>
                  </a:txBody>
                  <a:tcPr/>
                </a:tc>
                <a:tc>
                  <a:txBody>
                    <a:bodyPr/>
                    <a:lstStyle/>
                    <a:p>
                      <a:r>
                        <a:rPr kumimoji="1" lang="en-US" altLang="ja-JP" sz="1600" dirty="0"/>
                        <a:t>10</a:t>
                      </a:r>
                      <a:endParaRPr kumimoji="1" lang="ja-JP" altLang="en-US" sz="1600" dirty="0"/>
                    </a:p>
                  </a:txBody>
                  <a:tcPr/>
                </a:tc>
                <a:tc>
                  <a:txBody>
                    <a:bodyPr/>
                    <a:lstStyle/>
                    <a:p>
                      <a:r>
                        <a:rPr kumimoji="1" lang="ja-JP" altLang="en-US" sz="1600" dirty="0"/>
                        <a:t>まとめ及び受講後の振り返りシートの記入</a:t>
                      </a:r>
                    </a:p>
                  </a:txBody>
                  <a:tcPr/>
                </a:tc>
                <a:extLst>
                  <a:ext uri="{0D108BD9-81ED-4DB2-BD59-A6C34878D82A}">
                    <a16:rowId xmlns:a16="http://schemas.microsoft.com/office/drawing/2014/main" val="4003248539"/>
                  </a:ext>
                </a:extLst>
              </a:tr>
            </a:tbl>
          </a:graphicData>
        </a:graphic>
      </p:graphicFrame>
      <p:sp>
        <p:nvSpPr>
          <p:cNvPr id="8" name="円/楕円 1"/>
          <p:cNvSpPr/>
          <p:nvPr/>
        </p:nvSpPr>
        <p:spPr bwMode="auto">
          <a:xfrm>
            <a:off x="0" y="558970"/>
            <a:ext cx="723216" cy="620688"/>
          </a:xfrm>
          <a:prstGeom prst="ellipse">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19050" cap="flat" cmpd="sng" algn="ctr">
            <a:solidFill>
              <a:srgbClr val="FF0000"/>
            </a:solidFill>
            <a:prstDash val="solid"/>
            <a:headEnd type="none" w="med" len="med"/>
            <a:tailEnd type="none" w="med" len="med"/>
          </a:ln>
          <a:effectLst>
            <a:outerShdw blurRad="40000" dist="20000" dir="5400000" rotWithShape="0">
              <a:srgbClr val="000000">
                <a:alpha val="38000"/>
              </a:srgbClr>
            </a:outerShdw>
          </a:effectLst>
        </p:spPr>
        <p:txBody>
          <a:bodyPr vert="horz" wrap="square" lIns="36804" tIns="7359" rIns="36804" bIns="7359" numCol="1" rtlCol="0" anchor="t" anchorCtr="0" compatLnSpc="1">
            <a:prstTxWarp prst="textNoShape">
              <a:avLst/>
            </a:prstTxWarp>
          </a:bodyPr>
          <a:lstStyle/>
          <a:p>
            <a:pPr marL="119063" marR="0" lvl="0" indent="-119063" algn="ctr" defTabSz="873125"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a:ln>
                  <a:noFill/>
                </a:ln>
                <a:solidFill>
                  <a:prstClr val="black"/>
                </a:solidFill>
                <a:effectLst/>
                <a:uLnTx/>
                <a:uFillTx/>
                <a:latin typeface="Arial" charset="0"/>
                <a:ea typeface="ＭＳ Ｐゴシック"/>
                <a:cs typeface="+mn-cs"/>
              </a:rPr>
              <a:t>再</a:t>
            </a:r>
          </a:p>
        </p:txBody>
      </p:sp>
      <p:sp>
        <p:nvSpPr>
          <p:cNvPr id="7" name="スライド番号プレースホルダー 6"/>
          <p:cNvSpPr>
            <a:spLocks noGrp="1"/>
          </p:cNvSpPr>
          <p:nvPr>
            <p:ph type="sldNum" sz="quarter" idx="12"/>
          </p:nvPr>
        </p:nvSpPr>
        <p:spPr/>
        <p:txBody>
          <a:bodyPr/>
          <a:lstStyle/>
          <a:p>
            <a:fld id="{D770C9A2-A9E7-4AF0-9446-26B955EF035D}" type="slidenum">
              <a:rPr kumimoji="1" lang="ja-JP" altLang="en-US" smtClean="0">
                <a:solidFill>
                  <a:prstClr val="black">
                    <a:tint val="75000"/>
                  </a:prstClr>
                </a:solidFill>
              </a:rPr>
              <a:pPr/>
              <a:t>98</a:t>
            </a:fld>
            <a:endParaRPr kumimoji="1" lang="ja-JP" altLang="en-US">
              <a:solidFill>
                <a:prstClr val="black">
                  <a:tint val="75000"/>
                </a:prstClr>
              </a:solidFill>
            </a:endParaRPr>
          </a:p>
        </p:txBody>
      </p:sp>
      <p:sp>
        <p:nvSpPr>
          <p:cNvPr id="3" name="フッター プレースホルダー 2"/>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298507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74370" y="224140"/>
            <a:ext cx="7886700" cy="5765180"/>
          </a:xfrm>
        </p:spPr>
        <p:txBody>
          <a:bodyPr rtlCol="0">
            <a:noAutofit/>
          </a:bodyPr>
          <a:lstStyle/>
          <a:p>
            <a:pPr marL="0" indent="0" rtl="0">
              <a:buNone/>
            </a:pPr>
            <a:r>
              <a:rPr lang="ja-JP" altLang="en-US" dirty="0">
                <a:latin typeface="+mn-ea"/>
              </a:rPr>
              <a:t>科目と内容のポイントを</a:t>
            </a:r>
            <a:r>
              <a:rPr lang="ja-JP" altLang="en-US" u="sng" dirty="0">
                <a:latin typeface="+mn-ea"/>
              </a:rPr>
              <a:t>再</a:t>
            </a:r>
            <a:r>
              <a:rPr lang="ja-JP" altLang="en-US" dirty="0">
                <a:latin typeface="+mn-ea"/>
              </a:rPr>
              <a:t>確認します。</a:t>
            </a:r>
            <a:endParaRPr lang="en-US" altLang="ja-JP" dirty="0">
              <a:latin typeface="+mn-ea"/>
            </a:endParaRPr>
          </a:p>
          <a:p>
            <a:pPr marL="0" indent="0" rtl="0">
              <a:buNone/>
            </a:pPr>
            <a:endParaRPr lang="en-US" altLang="ja-JP" dirty="0">
              <a:latin typeface="+mn-ea"/>
            </a:endParaRPr>
          </a:p>
          <a:p>
            <a:pPr marL="0" indent="0" rtl="0">
              <a:buNone/>
            </a:pPr>
            <a:r>
              <a:rPr lang="ja-JP" altLang="en-US" dirty="0">
                <a:latin typeface="+mn-ea"/>
              </a:rPr>
              <a:t>「運営・管理」を学び・見直し・実施していくことは、</a:t>
            </a:r>
            <a:endParaRPr lang="en-US" altLang="ja-JP" dirty="0">
              <a:latin typeface="+mn-ea"/>
            </a:endParaRPr>
          </a:p>
          <a:p>
            <a:pPr marL="0" indent="0" rtl="0">
              <a:buNone/>
            </a:pPr>
            <a:r>
              <a:rPr lang="ja-JP" altLang="en-US" dirty="0">
                <a:latin typeface="+mn-ea"/>
              </a:rPr>
              <a:t>利用者を支援していく上でも、自らや組織を守る上でも重要なことです。</a:t>
            </a:r>
            <a:endParaRPr lang="en-US" altLang="ja-JP" dirty="0">
              <a:latin typeface="+mn-ea"/>
            </a:endParaRPr>
          </a:p>
          <a:p>
            <a:pPr marL="0" indent="0" rtl="0">
              <a:buNone/>
            </a:pPr>
            <a:endParaRPr lang="en-US" altLang="ja-JP" dirty="0">
              <a:latin typeface="+mn-ea"/>
            </a:endParaRPr>
          </a:p>
          <a:p>
            <a:pPr marL="0" indent="0" rtl="0">
              <a:buNone/>
            </a:pPr>
            <a:r>
              <a:rPr lang="ja-JP" altLang="en-US" dirty="0">
                <a:latin typeface="+mn-ea"/>
              </a:rPr>
              <a:t>個としての支援ではなくチームや組織として支援を継続していくために必要となる事項です。</a:t>
            </a:r>
            <a:endParaRPr lang="en-US" altLang="ja-JP" dirty="0">
              <a:latin typeface="+mn-ea"/>
            </a:endParaRPr>
          </a:p>
          <a:p>
            <a:pPr marL="0" indent="0" rtl="0">
              <a:buNone/>
            </a:pPr>
            <a:endParaRPr lang="en-US" altLang="ja-JP" dirty="0">
              <a:latin typeface="+mn-ea"/>
            </a:endParaRPr>
          </a:p>
          <a:p>
            <a:pPr marL="0" indent="0" rtl="0">
              <a:buNone/>
            </a:pPr>
            <a:r>
              <a:rPr lang="ja-JP" altLang="en-US" dirty="0">
                <a:latin typeface="+mn-ea"/>
              </a:rPr>
              <a:t>十分な時間をとっての学びではありませんが、日頃の事項を確認・チェックをし、適切に学びを継続し深めていただきたい部分となっています。</a:t>
            </a:r>
            <a:endParaRPr lang="en-US" altLang="ja-JP" dirty="0">
              <a:latin typeface="+mn-ea"/>
            </a:endParaRPr>
          </a:p>
          <a:p>
            <a:pPr marL="0" indent="0" rtl="0">
              <a:buNone/>
            </a:pPr>
            <a:r>
              <a:rPr lang="ja-JP" altLang="en-US" dirty="0">
                <a:latin typeface="+mn-ea"/>
              </a:rPr>
              <a:t>（振り返りシートの事後記入）</a:t>
            </a:r>
            <a:endParaRPr lang="en-US" altLang="ja-JP" dirty="0">
              <a:latin typeface="+mn-ea"/>
            </a:endParaRPr>
          </a:p>
          <a:p>
            <a:pPr marL="0" indent="0" rtl="0">
              <a:buNone/>
            </a:pPr>
            <a:endParaRPr lang="en-US" altLang="ja-JP" dirty="0">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E31375A4-56A4-47D6-9801-1991572033F7}" type="slidenum">
              <a:rPr lang="en-US" altLang="ja-JP" smtClean="0">
                <a:solidFill>
                  <a:prstClr val="black">
                    <a:tint val="75000"/>
                  </a:prstClr>
                </a:solidFill>
              </a:rPr>
              <a:pPr/>
              <a:t>99</a:t>
            </a:fld>
            <a:endParaRPr lang="ja-JP" altLang="en-US" dirty="0">
              <a:solidFill>
                <a:prstClr val="black">
                  <a:tint val="75000"/>
                </a:prstClr>
              </a:solidFill>
            </a:endParaRPr>
          </a:p>
        </p:txBody>
      </p:sp>
      <p:sp>
        <p:nvSpPr>
          <p:cNvPr id="2" name="フッター プレースホルダー 1"/>
          <p:cNvSpPr>
            <a:spLocks noGrp="1"/>
          </p:cNvSpPr>
          <p:nvPr>
            <p:ph type="ftr" sz="quarter" idx="3"/>
          </p:nvPr>
        </p:nvSpPr>
        <p:spPr/>
        <p:txBody>
          <a:bodyPr/>
          <a:lstStyle/>
          <a:p>
            <a:r>
              <a:rPr kumimoji="1" lang="zh-TW" altLang="en-US"/>
              <a:t>令和元年度主任相談支援専門員養成研修</a:t>
            </a:r>
            <a:endParaRPr kumimoji="1" lang="ja-JP" altLang="en-US" dirty="0"/>
          </a:p>
        </p:txBody>
      </p:sp>
    </p:spTree>
    <p:extLst>
      <p:ext uri="{BB962C8B-B14F-4D97-AF65-F5344CB8AC3E}">
        <p14:creationId xmlns:p14="http://schemas.microsoft.com/office/powerpoint/2010/main" val="146434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21976</TotalTime>
  <Words>22548</Words>
  <Application>Microsoft Office PowerPoint</Application>
  <PresentationFormat>画面に合わせる (4:3)</PresentationFormat>
  <Paragraphs>1809</Paragraphs>
  <Slides>129</Slides>
  <Notes>22</Notes>
  <HiddenSlides>0</HiddenSlides>
  <MMClips>0</MMClips>
  <ScaleCrop>false</ScaleCrop>
  <HeadingPairs>
    <vt:vector size="6" baseType="variant">
      <vt:variant>
        <vt:lpstr>使用されているフォント</vt:lpstr>
      </vt:variant>
      <vt:variant>
        <vt:i4>14</vt:i4>
      </vt:variant>
      <vt:variant>
        <vt:lpstr>テーマ</vt:lpstr>
      </vt:variant>
      <vt:variant>
        <vt:i4>6</vt:i4>
      </vt:variant>
      <vt:variant>
        <vt:lpstr>スライド タイトル</vt:lpstr>
      </vt:variant>
      <vt:variant>
        <vt:i4>129</vt:i4>
      </vt:variant>
    </vt:vector>
  </HeadingPairs>
  <TitlesOfParts>
    <vt:vector size="149" baseType="lpstr">
      <vt:lpstr>HG丸ｺﾞｼｯｸM-PRO</vt:lpstr>
      <vt:lpstr>Meiryo UI</vt:lpstr>
      <vt:lpstr>HGP創英角ﾎﾟｯﾌﾟ体</vt:lpstr>
      <vt:lpstr>HGPｺﾞｼｯｸE</vt:lpstr>
      <vt:lpstr>游ゴシック Light</vt:lpstr>
      <vt:lpstr>HGP明朝B</vt:lpstr>
      <vt:lpstr>Century</vt:lpstr>
      <vt:lpstr>Meiryo</vt:lpstr>
      <vt:lpstr>HGP創英角ｺﾞｼｯｸUB</vt:lpstr>
      <vt:lpstr>HGS創英角ｺﾞｼｯｸUB</vt:lpstr>
      <vt:lpstr>Calibri</vt:lpstr>
      <vt:lpstr>游ゴシック</vt:lpstr>
      <vt:lpstr>新細明體</vt:lpstr>
      <vt:lpstr>Calibri Light</vt:lpstr>
      <vt:lpstr>Office テーマ</vt:lpstr>
      <vt:lpstr>3_Office テーマ</vt:lpstr>
      <vt:lpstr>1_Office テーマ</vt:lpstr>
      <vt:lpstr>4_Office テーマ</vt:lpstr>
      <vt:lpstr>2_Office テーマ</vt:lpstr>
      <vt:lpstr>5_Office テーマ</vt:lpstr>
      <vt:lpstr> 相談支援事業所における 運営管理</vt:lpstr>
      <vt:lpstr>PowerPoint プレゼンテーション</vt:lpstr>
      <vt:lpstr>PowerPoint プレゼンテーション</vt:lpstr>
      <vt:lpstr>講義内容とポイント（１８０分）</vt:lpstr>
      <vt:lpstr>１．利用者中心の 　　福祉サービス提供とリスクマネジメント</vt:lpstr>
      <vt:lpstr>PowerPoint プレゼンテーション</vt:lpstr>
      <vt:lpstr>PowerPoint プレゼンテーション</vt:lpstr>
      <vt:lpstr>福祉におけるリスクマネジメントの４つの目的</vt:lpstr>
      <vt:lpstr>生活の場での福祉サービスとリスクの考え方</vt:lpstr>
      <vt:lpstr>例えば、身体拘束！　 　　（NHKクローズアップ現代　「徹底討論！それでも必要？一般病院の“身体拘束”」より）</vt:lpstr>
      <vt:lpstr>PowerPoint プレゼンテーション</vt:lpstr>
      <vt:lpstr>PowerPoint プレゼンテーション</vt:lpstr>
      <vt:lpstr>（３）相談支援事業所におけるリスク（マネジメント）</vt:lpstr>
      <vt:lpstr>相談支援専門員の声に耳を澄ますと…</vt:lpstr>
      <vt:lpstr>リスクの原因とは？ 　　～判断、評価のむずかしさ！→問題の整理</vt:lpstr>
      <vt:lpstr>相談支援専門員のリスクマネジメントに関する　　 　５つの視点</vt:lpstr>
      <vt:lpstr>５つの視点</vt:lpstr>
      <vt:lpstr>PowerPoint プレゼンテーション</vt:lpstr>
      <vt:lpstr>PowerPoint プレゼンテーション</vt:lpstr>
      <vt:lpstr>視点２．相談支援及びその周辺業務に関する 　　　　　　　リスクマネジメント（例）【秘密保持・守秘義務】 　　　　　　＊アクシデント(A)・インシデント（Ｉ）・ヒヤリハット(ﾋ)</vt:lpstr>
      <vt:lpstr>視点３．ケアマネジメントによる利用者の生活に関するリスクマネジメント（例）</vt:lpstr>
      <vt:lpstr>地域の相談支援専門員の支援者として</vt:lpstr>
      <vt:lpstr>地域内で、まだまだ相談支援の役割は周知されていない！</vt:lpstr>
      <vt:lpstr>PowerPoint プレゼンテーション</vt:lpstr>
      <vt:lpstr>リスクマネジメントの基本プロセス</vt:lpstr>
      <vt:lpstr>PowerPoint プレゼンテーション</vt:lpstr>
      <vt:lpstr>３．利用者中心の 　　福祉サービス提供とコンプライアンス</vt:lpstr>
      <vt:lpstr>PowerPoint プレゼンテーション</vt:lpstr>
      <vt:lpstr>PowerPoint プレゼンテーション</vt:lpstr>
      <vt:lpstr>PowerPoint プレゼンテーション</vt:lpstr>
      <vt:lpstr>法令を遵守するということ</vt:lpstr>
      <vt:lpstr>専門職倫理の確立</vt:lpstr>
      <vt:lpstr>「思い、願い⇒期待」と制度的環境</vt:lpstr>
      <vt:lpstr>「サービス評価」が検証の機会提供</vt:lpstr>
      <vt:lpstr>PowerPoint プレゼンテーション</vt:lpstr>
      <vt:lpstr>人員及び運営に関する基準（例）</vt:lpstr>
      <vt:lpstr>一つの相談支援事業所としてできること 　主任相談支援専門員として意識しておきたいこと</vt:lpstr>
      <vt:lpstr>コンプライアンス違反の防止策</vt:lpstr>
      <vt:lpstr>PowerPoint プレゼンテーション</vt:lpstr>
      <vt:lpstr>【参考：各地において】</vt:lpstr>
      <vt:lpstr>PowerPoint プレゼンテーション</vt:lpstr>
      <vt:lpstr>具体的な処分事例</vt:lpstr>
      <vt:lpstr>PowerPoint プレゼンテーション</vt:lpstr>
      <vt:lpstr>PowerPoint プレゼンテーション</vt:lpstr>
      <vt:lpstr>４．利用者中心の 　　　福祉サービス提供のための組織運営・管理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集団の負の側面</vt:lpstr>
      <vt:lpstr>集団とモチベーション</vt:lpstr>
      <vt:lpstr>PowerPoint プレゼンテーション</vt:lpstr>
      <vt:lpstr>PowerPoint プレゼンテーション</vt:lpstr>
      <vt:lpstr>PowerPoint プレゼンテーション</vt:lpstr>
      <vt:lpstr>PowerPoint プレゼンテーション</vt:lpstr>
      <vt:lpstr>労使をとりまく法令の例</vt:lpstr>
      <vt:lpstr>就業規則の意義と効果</vt:lpstr>
      <vt:lpstr>PowerPoint プレゼンテーション</vt:lpstr>
      <vt:lpstr>PowerPoint プレゼンテーション</vt:lpstr>
      <vt:lpstr>主任相談支援専門員として</vt:lpstr>
      <vt:lpstr>「１人職場」の環境から</vt:lpstr>
      <vt:lpstr>ストレスチェック等の職場におけるメンタルヘルス対策・過重労働対策等</vt:lpstr>
      <vt:lpstr>PowerPoint プレゼンテーション</vt:lpstr>
      <vt:lpstr>PowerPoint プレゼンテーション</vt:lpstr>
      <vt:lpstr>【職場のパワーハラスメントの行為類型】 （典型的なものであり、すべて を網羅するものではないことに留意する必要がある）</vt:lpstr>
      <vt:lpstr>PowerPoint プレゼンテーション</vt:lpstr>
      <vt:lpstr>PowerPoint プレゼンテーション</vt:lpstr>
      <vt:lpstr>ハラスメント対策を講じているか</vt:lpstr>
      <vt:lpstr>５．計画的な人材育成と人材確保</vt:lpstr>
      <vt:lpstr>PowerPoint プレゼンテーション</vt:lpstr>
      <vt:lpstr>PowerPoint プレゼンテーション</vt:lpstr>
      <vt:lpstr>働きやすさとやりがい</vt:lpstr>
      <vt:lpstr>PowerPoint プレゼンテーション</vt:lpstr>
      <vt:lpstr>事業所・組織における人材育成</vt:lpstr>
      <vt:lpstr>事業所・組織における人材育成の仕組み（例）</vt:lpstr>
      <vt:lpstr>職場環境における課題と改善</vt:lpstr>
      <vt:lpstr>地域における人材育成</vt:lpstr>
      <vt:lpstr>PowerPoint プレゼンテーション</vt:lpstr>
      <vt:lpstr>６．災害時への対応</vt:lpstr>
      <vt:lpstr>PowerPoint プレゼンテーション</vt:lpstr>
      <vt:lpstr>PowerPoint プレゼンテーション</vt:lpstr>
      <vt:lpstr>事業継続計画</vt:lpstr>
      <vt:lpstr>被害状況の想定別計画（例）</vt:lpstr>
      <vt:lpstr>事業継続計画の準備（例）（チェック）</vt:lpstr>
      <vt:lpstr>災害初動時における戸別訪問の重要性</vt:lpstr>
      <vt:lpstr>Ｑ：相談支援専門員として</vt:lpstr>
      <vt:lpstr>主任相談支援専門員として、地域で検討していきたいこと</vt:lpstr>
      <vt:lpstr>主任相談支援専門員として、地域で検討していきたいこと</vt:lpstr>
      <vt:lpstr>主任相談支援専門員として、地域で検討していきたいこと</vt:lpstr>
      <vt:lpstr>主任相談支援専門員として、地域で検討していきたいこと</vt:lpstr>
      <vt:lpstr>主任相談支援専門員として、地域で検討していきたいこと</vt:lpstr>
      <vt:lpstr>主任相談支援専門員として、地域で検討していきたいこと</vt:lpstr>
      <vt:lpstr>障害児者の避難計画とは？</vt:lpstr>
      <vt:lpstr>災害時の対応と地域づくり</vt:lpstr>
      <vt:lpstr>７．運営・管理のまとめ</vt:lpstr>
      <vt:lpstr>講義内容とポイント（１８０分）</vt:lpstr>
      <vt:lpstr>PowerPoint プレゼンテーション</vt:lpstr>
      <vt:lpstr>（メモ）</vt:lpstr>
      <vt:lpstr>参考資料類</vt:lpstr>
      <vt:lpstr>参考資料１  障害者の日常生活及び社会生活を総合的に支援する ための法律に基づく指定計画相談支援の 事業の人員及び運営に関する基準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参考資料２  指定障害福祉事業者等ガイドブック２０１８　名古屋市より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参考資料３  指定障害福祉サービス事業所等の不正に対する処分</vt:lpstr>
      <vt:lpstr>PowerPoint プレゼンテーション</vt:lpstr>
      <vt:lpstr>PowerPoint プレゼンテーション</vt:lpstr>
      <vt:lpstr>PowerPoint プレゼンテーション</vt:lpstr>
      <vt:lpstr>参考資料４  　　　　　　　　労働基準法他</vt:lpstr>
      <vt:lpstr>労働基準法　第３６条</vt:lpstr>
      <vt:lpstr>PowerPoint プレゼンテーション</vt:lpstr>
      <vt:lpstr>より道：Ｑあなたの事業所は大丈夫ですか？</vt:lpstr>
      <vt:lpstr>働き方改革関連法の概要と施行スケジュール</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タイトルのレイアウト</dc:title>
  <dc:creator>智敦 鈴木</dc:creator>
  <cp:lastModifiedBy>浩彦 若山</cp:lastModifiedBy>
  <cp:revision>593</cp:revision>
  <cp:lastPrinted>2019-11-20T03:03:33Z</cp:lastPrinted>
  <dcterms:created xsi:type="dcterms:W3CDTF">2018-11-27T01:13:12Z</dcterms:created>
  <dcterms:modified xsi:type="dcterms:W3CDTF">2019-12-14T13:36:21Z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