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82" r:id="rId2"/>
    <p:sldId id="609" r:id="rId3"/>
    <p:sldId id="611" r:id="rId4"/>
    <p:sldId id="567" r:id="rId5"/>
    <p:sldId id="516" r:id="rId6"/>
    <p:sldId id="546" r:id="rId7"/>
    <p:sldId id="550" r:id="rId8"/>
    <p:sldId id="524" r:id="rId9"/>
    <p:sldId id="525" r:id="rId10"/>
    <p:sldId id="590" r:id="rId11"/>
    <p:sldId id="526" r:id="rId12"/>
    <p:sldId id="610" r:id="rId13"/>
    <p:sldId id="571" r:id="rId14"/>
    <p:sldId id="569" r:id="rId15"/>
    <p:sldId id="573" r:id="rId16"/>
    <p:sldId id="574" r:id="rId17"/>
    <p:sldId id="582" r:id="rId18"/>
    <p:sldId id="584" r:id="rId19"/>
    <p:sldId id="585" r:id="rId20"/>
    <p:sldId id="587" r:id="rId21"/>
    <p:sldId id="588" r:id="rId22"/>
    <p:sldId id="589" r:id="rId23"/>
    <p:sldId id="583" r:id="rId24"/>
    <p:sldId id="580" r:id="rId25"/>
    <p:sldId id="581" r:id="rId26"/>
    <p:sldId id="595" r:id="rId27"/>
    <p:sldId id="594" r:id="rId28"/>
    <p:sldId id="596" r:id="rId29"/>
    <p:sldId id="603" r:id="rId30"/>
    <p:sldId id="604" r:id="rId31"/>
    <p:sldId id="605" r:id="rId32"/>
    <p:sldId id="606" r:id="rId33"/>
    <p:sldId id="607" r:id="rId34"/>
    <p:sldId id="608" r:id="rId35"/>
    <p:sldId id="576" r:id="rId36"/>
    <p:sldId id="577" r:id="rId37"/>
    <p:sldId id="579" r:id="rId38"/>
    <p:sldId id="591" r:id="rId39"/>
    <p:sldId id="592" r:id="rId40"/>
    <p:sldId id="593" r:id="rId41"/>
    <p:sldId id="541" r:id="rId42"/>
    <p:sldId id="601" r:id="rId43"/>
    <p:sldId id="599" r:id="rId44"/>
    <p:sldId id="602" r:id="rId45"/>
    <p:sldId id="598" r:id="rId46"/>
    <p:sldId id="504" r:id="rId47"/>
    <p:sldId id="545" r:id="rId48"/>
    <p:sldId id="506" r:id="rId49"/>
    <p:sldId id="507" r:id="rId50"/>
    <p:sldId id="508" r:id="rId51"/>
    <p:sldId id="509" r:id="rId52"/>
    <p:sldId id="510" r:id="rId53"/>
    <p:sldId id="511" r:id="rId54"/>
    <p:sldId id="512" r:id="rId55"/>
    <p:sldId id="513" r:id="rId56"/>
    <p:sldId id="514" r:id="rId57"/>
    <p:sldId id="515" r:id="rId58"/>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33CC33"/>
    <a:srgbClr val="CCFFFF"/>
    <a:srgbClr val="CCFFCC"/>
    <a:srgbClr val="B7DF53"/>
    <a:srgbClr val="FFCC99"/>
    <a:srgbClr val="9ED3D7"/>
    <a:srgbClr val="008080"/>
    <a:srgbClr val="CC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2"/>
            <a:ext cx="3075303" cy="511813"/>
          </a:xfrm>
          <a:prstGeom prst="rect">
            <a:avLst/>
          </a:prstGeom>
          <a:noFill/>
          <a:ln w="9525">
            <a:noFill/>
            <a:miter lim="800000"/>
            <a:headEnd/>
            <a:tailEnd/>
          </a:ln>
          <a:effectLst/>
        </p:spPr>
        <p:txBody>
          <a:bodyPr vert="horz" wrap="square" lIns="95426" tIns="47712" rIns="95426" bIns="47712"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103427" name="Rectangle 3"/>
          <p:cNvSpPr>
            <a:spLocks noGrp="1" noChangeArrowheads="1"/>
          </p:cNvSpPr>
          <p:nvPr>
            <p:ph type="dt" sz="quarter" idx="1"/>
          </p:nvPr>
        </p:nvSpPr>
        <p:spPr bwMode="auto">
          <a:xfrm>
            <a:off x="4022323" y="2"/>
            <a:ext cx="3075303" cy="511813"/>
          </a:xfrm>
          <a:prstGeom prst="rect">
            <a:avLst/>
          </a:prstGeom>
          <a:noFill/>
          <a:ln w="9525">
            <a:noFill/>
            <a:miter lim="800000"/>
            <a:headEnd/>
            <a:tailEnd/>
          </a:ln>
          <a:effectLst/>
        </p:spPr>
        <p:txBody>
          <a:bodyPr vert="horz" wrap="square" lIns="95426" tIns="47712" rIns="95426" bIns="47712"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103428" name="Rectangle 4"/>
          <p:cNvSpPr>
            <a:spLocks noGrp="1" noChangeArrowheads="1"/>
          </p:cNvSpPr>
          <p:nvPr>
            <p:ph type="ftr" sz="quarter" idx="2"/>
          </p:nvPr>
        </p:nvSpPr>
        <p:spPr bwMode="auto">
          <a:xfrm>
            <a:off x="1" y="9721154"/>
            <a:ext cx="3075303" cy="511812"/>
          </a:xfrm>
          <a:prstGeom prst="rect">
            <a:avLst/>
          </a:prstGeom>
          <a:noFill/>
          <a:ln w="9525">
            <a:noFill/>
            <a:miter lim="800000"/>
            <a:headEnd/>
            <a:tailEnd/>
          </a:ln>
          <a:effectLst/>
        </p:spPr>
        <p:txBody>
          <a:bodyPr vert="horz" wrap="square" lIns="95426" tIns="47712" rIns="95426" bIns="47712"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103429" name="Rectangle 5"/>
          <p:cNvSpPr>
            <a:spLocks noGrp="1" noChangeArrowheads="1"/>
          </p:cNvSpPr>
          <p:nvPr>
            <p:ph type="sldNum" sz="quarter" idx="3"/>
          </p:nvPr>
        </p:nvSpPr>
        <p:spPr bwMode="auto">
          <a:xfrm>
            <a:off x="4022323" y="9721154"/>
            <a:ext cx="3075303" cy="511812"/>
          </a:xfrm>
          <a:prstGeom prst="rect">
            <a:avLst/>
          </a:prstGeom>
          <a:noFill/>
          <a:ln w="9525">
            <a:noFill/>
            <a:miter lim="800000"/>
            <a:headEnd/>
            <a:tailEnd/>
          </a:ln>
          <a:effectLst/>
        </p:spPr>
        <p:txBody>
          <a:bodyPr vert="horz" wrap="square" lIns="95426" tIns="47712" rIns="95426" bIns="47712" numCol="1" anchor="b" anchorCtr="0" compatLnSpc="1">
            <a:prstTxWarp prst="textNoShape">
              <a:avLst/>
            </a:prstTxWarp>
          </a:bodyPr>
          <a:lstStyle>
            <a:lvl1pPr algn="r">
              <a:defRPr sz="1200"/>
            </a:lvl1pPr>
          </a:lstStyle>
          <a:p>
            <a:fld id="{A5F20591-AEF9-46DD-9A2D-2314E86B27DD}" type="slidenum">
              <a:rPr lang="en-US" altLang="ja-JP"/>
              <a:pPr/>
              <a:t>‹#›</a:t>
            </a:fld>
            <a:endParaRPr lang="en-US" altLang="ja-JP"/>
          </a:p>
        </p:txBody>
      </p:sp>
    </p:spTree>
    <p:extLst>
      <p:ext uri="{BB962C8B-B14F-4D97-AF65-F5344CB8AC3E}">
        <p14:creationId xmlns:p14="http://schemas.microsoft.com/office/powerpoint/2010/main" val="1249876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2"/>
            <a:ext cx="3075303" cy="511813"/>
          </a:xfrm>
          <a:prstGeom prst="rect">
            <a:avLst/>
          </a:prstGeom>
          <a:noFill/>
          <a:ln w="9525">
            <a:noFill/>
            <a:miter lim="800000"/>
            <a:headEnd/>
            <a:tailEnd/>
          </a:ln>
          <a:effectLst/>
        </p:spPr>
        <p:txBody>
          <a:bodyPr vert="horz" wrap="square" lIns="95408" tIns="47704" rIns="95408" bIns="47704"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8195" name="Rectangle 3"/>
          <p:cNvSpPr>
            <a:spLocks noGrp="1" noChangeArrowheads="1"/>
          </p:cNvSpPr>
          <p:nvPr>
            <p:ph type="dt" idx="1"/>
          </p:nvPr>
        </p:nvSpPr>
        <p:spPr bwMode="auto">
          <a:xfrm>
            <a:off x="4022323" y="2"/>
            <a:ext cx="3075303" cy="511813"/>
          </a:xfrm>
          <a:prstGeom prst="rect">
            <a:avLst/>
          </a:prstGeom>
          <a:noFill/>
          <a:ln w="9525">
            <a:noFill/>
            <a:miter lim="800000"/>
            <a:headEnd/>
            <a:tailEnd/>
          </a:ln>
          <a:effectLst/>
        </p:spPr>
        <p:txBody>
          <a:bodyPr vert="horz" wrap="square" lIns="95408" tIns="47704" rIns="95408" bIns="47704"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89013" y="766763"/>
            <a:ext cx="5121275" cy="38401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11102" y="4863047"/>
            <a:ext cx="5678770" cy="4604671"/>
          </a:xfrm>
          <a:prstGeom prst="rect">
            <a:avLst/>
          </a:prstGeom>
          <a:noFill/>
          <a:ln w="9525">
            <a:noFill/>
            <a:miter lim="800000"/>
            <a:headEnd/>
            <a:tailEnd/>
          </a:ln>
          <a:effectLst/>
        </p:spPr>
        <p:txBody>
          <a:bodyPr vert="horz" wrap="square" lIns="95408" tIns="47704" rIns="95408" bIns="4770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1" y="9721154"/>
            <a:ext cx="3075303" cy="511812"/>
          </a:xfrm>
          <a:prstGeom prst="rect">
            <a:avLst/>
          </a:prstGeom>
          <a:noFill/>
          <a:ln w="9525">
            <a:noFill/>
            <a:miter lim="800000"/>
            <a:headEnd/>
            <a:tailEnd/>
          </a:ln>
          <a:effectLst/>
        </p:spPr>
        <p:txBody>
          <a:bodyPr vert="horz" wrap="square" lIns="95408" tIns="47704" rIns="95408" bIns="47704"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8199" name="Rectangle 7"/>
          <p:cNvSpPr>
            <a:spLocks noGrp="1" noChangeArrowheads="1"/>
          </p:cNvSpPr>
          <p:nvPr>
            <p:ph type="sldNum" sz="quarter" idx="5"/>
          </p:nvPr>
        </p:nvSpPr>
        <p:spPr bwMode="auto">
          <a:xfrm>
            <a:off x="4022323" y="9721154"/>
            <a:ext cx="3075303" cy="511812"/>
          </a:xfrm>
          <a:prstGeom prst="rect">
            <a:avLst/>
          </a:prstGeom>
          <a:noFill/>
          <a:ln w="9525">
            <a:noFill/>
            <a:miter lim="800000"/>
            <a:headEnd/>
            <a:tailEnd/>
          </a:ln>
          <a:effectLst/>
        </p:spPr>
        <p:txBody>
          <a:bodyPr vert="horz" wrap="square" lIns="95408" tIns="47704" rIns="95408" bIns="47704" numCol="1" anchor="b" anchorCtr="0" compatLnSpc="1">
            <a:prstTxWarp prst="textNoShape">
              <a:avLst/>
            </a:prstTxWarp>
          </a:bodyPr>
          <a:lstStyle>
            <a:lvl1pPr algn="r">
              <a:defRPr sz="1200"/>
            </a:lvl1pPr>
          </a:lstStyle>
          <a:p>
            <a:fld id="{D44E4AAC-5C73-4B5C-9F5C-F5A03CF51BCA}" type="slidenum">
              <a:rPr lang="en-US" altLang="ja-JP"/>
              <a:pPr/>
              <a:t>‹#›</a:t>
            </a:fld>
            <a:endParaRPr lang="en-US" altLang="ja-JP"/>
          </a:p>
        </p:txBody>
      </p:sp>
    </p:spTree>
    <p:extLst>
      <p:ext uri="{BB962C8B-B14F-4D97-AF65-F5344CB8AC3E}">
        <p14:creationId xmlns:p14="http://schemas.microsoft.com/office/powerpoint/2010/main" val="2145659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2</a:t>
            </a:fld>
            <a:endParaRPr lang="en-US" altLang="ja-JP"/>
          </a:p>
        </p:txBody>
      </p:sp>
    </p:spTree>
    <p:extLst>
      <p:ext uri="{BB962C8B-B14F-4D97-AF65-F5344CB8AC3E}">
        <p14:creationId xmlns:p14="http://schemas.microsoft.com/office/powerpoint/2010/main" val="2509828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＜総合的かつ包括的な相談支援体制の構築＞</a:t>
            </a:r>
            <a:endParaRPr kumimoji="1" lang="en-US" altLang="ja-JP"/>
          </a:p>
          <a:p>
            <a:r>
              <a:rPr kumimoji="1" lang="ja-JP" altLang="en-US"/>
              <a:t>○初任者研修：</a:t>
            </a:r>
            <a:endParaRPr kumimoji="1" lang="en-US" altLang="ja-JP"/>
          </a:p>
          <a:p>
            <a:r>
              <a:rPr kumimoji="1" lang="ja-JP" altLang="en-US"/>
              <a:t>・地域を基盤としたソーシャルワーカーとしての価値の獲得</a:t>
            </a:r>
            <a:endParaRPr kumimoji="1" lang="en-US" altLang="ja-JP"/>
          </a:p>
          <a:p>
            <a:r>
              <a:rPr kumimoji="1" lang="ja-JP" altLang="en-US"/>
              <a:t>・基本相談支援を基盤とした計画相談支援を実施できる知識と技術の獲得</a:t>
            </a:r>
            <a:endParaRPr kumimoji="1" lang="en-US" altLang="ja-JP"/>
          </a:p>
          <a:p>
            <a:endParaRPr kumimoji="1" lang="en-US" altLang="ja-JP"/>
          </a:p>
          <a:p>
            <a:r>
              <a:rPr kumimoji="1" lang="ja-JP" altLang="en-US"/>
              <a:t>○現任研修：</a:t>
            </a:r>
            <a:endParaRPr kumimoji="1" lang="en-US" altLang="ja-JP"/>
          </a:p>
          <a:p>
            <a:r>
              <a:rPr kumimoji="1" lang="ja-JP" altLang="en-US"/>
              <a:t>・地域を基盤としたソーシャルワーカーとしての価値の再確認→相談支援</a:t>
            </a:r>
            <a:endParaRPr kumimoji="1" lang="en-US" altLang="ja-JP"/>
          </a:p>
          <a:p>
            <a:r>
              <a:rPr kumimoji="1" lang="ja-JP" altLang="en-US"/>
              <a:t>・個を地域で支える援助を実施できる知識と技術の獲得→チームアプローチ</a:t>
            </a:r>
            <a:endParaRPr kumimoji="1" lang="en-US" altLang="ja-JP"/>
          </a:p>
          <a:p>
            <a:r>
              <a:rPr kumimoji="1" lang="ja-JP" altLang="en-US"/>
              <a:t>・個を支える地域をつくる知識と技術の獲得→コミュニティワーク</a:t>
            </a:r>
            <a:endParaRPr kumimoji="1" lang="en-US" altLang="ja-JP"/>
          </a:p>
          <a:p>
            <a:endParaRPr kumimoji="1" lang="en-US" altLang="ja-JP"/>
          </a:p>
          <a:p>
            <a:r>
              <a:rPr kumimoji="1" lang="ja-JP" altLang="en-US"/>
              <a:t>○主任研修：</a:t>
            </a:r>
            <a:endParaRPr kumimoji="1" lang="en-US" altLang="ja-JP"/>
          </a:p>
          <a:p>
            <a:r>
              <a:rPr kumimoji="1" lang="ja-JP" altLang="en-US"/>
              <a:t>・地域を基盤としたソーシャルワーカーとしての価値を説明できる</a:t>
            </a:r>
            <a:endParaRPr kumimoji="1" lang="en-US" altLang="ja-JP"/>
          </a:p>
          <a:p>
            <a:r>
              <a:rPr kumimoji="1" lang="ja-JP" altLang="en-US"/>
              <a:t>・チームアプローチを指導できる技術の獲得</a:t>
            </a:r>
            <a:endParaRPr kumimoji="1" lang="en-US" altLang="ja-JP"/>
          </a:p>
          <a:p>
            <a:r>
              <a:rPr kumimoji="1" lang="ja-JP" altLang="en-US"/>
              <a:t>・コミュニティワークを指導できる技術の獲得</a:t>
            </a:r>
            <a:endParaRPr kumimoji="1" lang="en-US" altLang="ja-JP"/>
          </a:p>
        </p:txBody>
      </p:sp>
      <p:sp>
        <p:nvSpPr>
          <p:cNvPr id="4" name="スライド番号プレースホルダー 3"/>
          <p:cNvSpPr>
            <a:spLocks noGrp="1"/>
          </p:cNvSpPr>
          <p:nvPr>
            <p:ph type="sldNum" sz="quarter" idx="10"/>
          </p:nvPr>
        </p:nvSpPr>
        <p:spPr/>
        <p:txBody>
          <a:bodyPr/>
          <a:lstStyle/>
          <a:p>
            <a:fld id="{491C29F3-6A3A-4ED3-87DD-190008DCF418}" type="slidenum">
              <a:rPr kumimoji="1" lang="ja-JP" altLang="en-US" smtClean="0"/>
              <a:t>20</a:t>
            </a:fld>
            <a:endParaRPr kumimoji="1" lang="ja-JP" altLang="en-US"/>
          </a:p>
        </p:txBody>
      </p:sp>
    </p:spTree>
    <p:extLst>
      <p:ext uri="{BB962C8B-B14F-4D97-AF65-F5344CB8AC3E}">
        <p14:creationId xmlns:p14="http://schemas.microsoft.com/office/powerpoint/2010/main" val="135429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4797B1-0CA1-4753-B4EB-7056630438C7}" type="slidenum">
              <a:rPr kumimoji="1" lang="ja-JP" altLang="en-US" smtClean="0"/>
              <a:t>21</a:t>
            </a:fld>
            <a:endParaRPr kumimoji="1" lang="ja-JP" altLang="en-US"/>
          </a:p>
        </p:txBody>
      </p:sp>
    </p:spTree>
    <p:extLst>
      <p:ext uri="{BB962C8B-B14F-4D97-AF65-F5344CB8AC3E}">
        <p14:creationId xmlns:p14="http://schemas.microsoft.com/office/powerpoint/2010/main" val="99926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FE01BF2-6F40-4270-B634-F34189B4C341}" type="slidenum">
              <a:rPr kumimoji="1" lang="ja-JP" altLang="en-US" smtClean="0"/>
              <a:t>22</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581955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23</a:t>
            </a:fld>
            <a:endParaRPr lang="en-US" altLang="ja-JP"/>
          </a:p>
        </p:txBody>
      </p:sp>
    </p:spTree>
    <p:extLst>
      <p:ext uri="{BB962C8B-B14F-4D97-AF65-F5344CB8AC3E}">
        <p14:creationId xmlns:p14="http://schemas.microsoft.com/office/powerpoint/2010/main" val="63427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65238" y="1285875"/>
            <a:ext cx="4640262" cy="3479800"/>
          </a:xfrm>
        </p:spPr>
      </p:sp>
      <p:sp>
        <p:nvSpPr>
          <p:cNvPr id="3" name="ノート プレースホルダー 2"/>
          <p:cNvSpPr>
            <a:spLocks noGrp="1"/>
          </p:cNvSpPr>
          <p:nvPr>
            <p:ph type="body" idx="1"/>
          </p:nvPr>
        </p:nvSpPr>
        <p:spPr/>
        <p:txBody>
          <a:bodyPr/>
          <a:lstStyle/>
          <a:p>
            <a:r>
              <a:rPr kumimoji="1" lang="ja-JP" altLang="en-US" dirty="0"/>
              <a:t>現任者研修の構造については、この表のとおりで、本日は</a:t>
            </a:r>
            <a:r>
              <a:rPr kumimoji="1" lang="en-US" altLang="ja-JP" dirty="0"/>
              <a:t>3</a:t>
            </a:r>
            <a:r>
              <a:rPr kumimoji="1" lang="ja-JP" altLang="en-US" dirty="0"/>
              <a:t>日目、チームアプローチについて講義と演習を行い、これをもとにインターバルの期間に研修の一環として実践してきていただくことになります。日ごろの実践を振り返る場にもなりますので、よろしくお願いいたします。</a:t>
            </a:r>
            <a:endParaRPr kumimoji="1" lang="en-US" altLang="ja-JP" dirty="0"/>
          </a:p>
          <a:p>
            <a:endParaRPr lang="en-US" altLang="ja-JP" dirty="0"/>
          </a:p>
          <a:p>
            <a:r>
              <a:rPr kumimoji="1" lang="ja-JP" altLang="en-US" dirty="0"/>
              <a:t>現任研修の獲得目標といたしましては、①～④まであります。このコマは②チームアプローチの部分ですので、私たち相談支援専門員が本人を中心として、本人の想いをキャッチし本人の望む生活を実現するために、いかに多職種と連携するかを理論と実践を踏まえて学ぶことになります。</a:t>
            </a:r>
          </a:p>
        </p:txBody>
      </p:sp>
      <p:sp>
        <p:nvSpPr>
          <p:cNvPr id="4" name="スライド番号プレースホルダー 3"/>
          <p:cNvSpPr>
            <a:spLocks noGrp="1"/>
          </p:cNvSpPr>
          <p:nvPr>
            <p:ph type="sldNum" sz="quarter" idx="10"/>
          </p:nvPr>
        </p:nvSpPr>
        <p:spPr/>
        <p:txBody>
          <a:bodyPr/>
          <a:lstStyle/>
          <a:p>
            <a:fld id="{29658F9F-93C4-472B-ABB7-FE86859599E0}" type="slidenum">
              <a:rPr kumimoji="1" lang="ja-JP" altLang="en-US" smtClean="0"/>
              <a:t>28</a:t>
            </a:fld>
            <a:endParaRPr kumimoji="1" lang="ja-JP" altLang="en-US"/>
          </a:p>
        </p:txBody>
      </p:sp>
    </p:spTree>
    <p:extLst>
      <p:ext uri="{BB962C8B-B14F-4D97-AF65-F5344CB8AC3E}">
        <p14:creationId xmlns:p14="http://schemas.microsoft.com/office/powerpoint/2010/main" val="3209988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35</a:t>
            </a:fld>
            <a:endParaRPr lang="en-US" altLang="ja-JP"/>
          </a:p>
        </p:txBody>
      </p:sp>
    </p:spTree>
    <p:extLst>
      <p:ext uri="{BB962C8B-B14F-4D97-AF65-F5344CB8AC3E}">
        <p14:creationId xmlns:p14="http://schemas.microsoft.com/office/powerpoint/2010/main" val="64025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36</a:t>
            </a:fld>
            <a:endParaRPr lang="en-US" altLang="ja-JP"/>
          </a:p>
        </p:txBody>
      </p:sp>
    </p:spTree>
    <p:extLst>
      <p:ext uri="{BB962C8B-B14F-4D97-AF65-F5344CB8AC3E}">
        <p14:creationId xmlns:p14="http://schemas.microsoft.com/office/powerpoint/2010/main" val="2628115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37</a:t>
            </a:fld>
            <a:endParaRPr lang="en-US" altLang="ja-JP"/>
          </a:p>
        </p:txBody>
      </p:sp>
    </p:spTree>
    <p:extLst>
      <p:ext uri="{BB962C8B-B14F-4D97-AF65-F5344CB8AC3E}">
        <p14:creationId xmlns:p14="http://schemas.microsoft.com/office/powerpoint/2010/main" val="1338972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38</a:t>
            </a:fld>
            <a:endParaRPr lang="en-US" altLang="ja-JP"/>
          </a:p>
        </p:txBody>
      </p:sp>
    </p:spTree>
    <p:extLst>
      <p:ext uri="{BB962C8B-B14F-4D97-AF65-F5344CB8AC3E}">
        <p14:creationId xmlns:p14="http://schemas.microsoft.com/office/powerpoint/2010/main" val="124342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39</a:t>
            </a:fld>
            <a:endParaRPr lang="en-US" altLang="ja-JP"/>
          </a:p>
        </p:txBody>
      </p:sp>
    </p:spTree>
    <p:extLst>
      <p:ext uri="{BB962C8B-B14F-4D97-AF65-F5344CB8AC3E}">
        <p14:creationId xmlns:p14="http://schemas.microsoft.com/office/powerpoint/2010/main" val="145112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3</a:t>
            </a:fld>
            <a:endParaRPr lang="en-US" altLang="ja-JP"/>
          </a:p>
        </p:txBody>
      </p:sp>
    </p:spTree>
    <p:extLst>
      <p:ext uri="{BB962C8B-B14F-4D97-AF65-F5344CB8AC3E}">
        <p14:creationId xmlns:p14="http://schemas.microsoft.com/office/powerpoint/2010/main" val="3662929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40</a:t>
            </a:fld>
            <a:endParaRPr lang="en-US" altLang="ja-JP"/>
          </a:p>
        </p:txBody>
      </p:sp>
    </p:spTree>
    <p:extLst>
      <p:ext uri="{BB962C8B-B14F-4D97-AF65-F5344CB8AC3E}">
        <p14:creationId xmlns:p14="http://schemas.microsoft.com/office/powerpoint/2010/main" val="2569704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ー 1"/>
          <p:cNvSpPr>
            <a:spLocks noGrp="1" noRot="1" noChangeAspect="1" noTextEdit="1"/>
          </p:cNvSpPr>
          <p:nvPr>
            <p:ph type="sldImg"/>
          </p:nvPr>
        </p:nvSpPr>
        <p:spPr>
          <a:ln/>
        </p:spPr>
      </p:sp>
      <p:sp>
        <p:nvSpPr>
          <p:cNvPr id="61442"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61443" name="スライド番号プレースホルダー 3"/>
          <p:cNvSpPr>
            <a:spLocks noGrp="1"/>
          </p:cNvSpPr>
          <p:nvPr>
            <p:ph type="sldNum" sz="quarter" idx="5"/>
          </p:nvPr>
        </p:nvSpPr>
        <p:spPr>
          <a:noFill/>
        </p:spPr>
        <p:txBody>
          <a:bodyPr/>
          <a:lstStyle/>
          <a:p>
            <a:fld id="{FCDB1EEE-9CD8-4825-A8E5-FDEC3350C1BD}" type="slidenum">
              <a:rPr lang="en-US" altLang="ja-JP"/>
              <a:pPr/>
              <a:t>47</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4</a:t>
            </a:fld>
            <a:endParaRPr lang="en-US" altLang="ja-JP"/>
          </a:p>
        </p:txBody>
      </p:sp>
    </p:spTree>
    <p:extLst>
      <p:ext uri="{BB962C8B-B14F-4D97-AF65-F5344CB8AC3E}">
        <p14:creationId xmlns:p14="http://schemas.microsoft.com/office/powerpoint/2010/main" val="152762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7</a:t>
            </a:fld>
            <a:endParaRPr lang="en-US" altLang="ja-JP"/>
          </a:p>
        </p:txBody>
      </p:sp>
    </p:spTree>
    <p:extLst>
      <p:ext uri="{BB962C8B-B14F-4D97-AF65-F5344CB8AC3E}">
        <p14:creationId xmlns:p14="http://schemas.microsoft.com/office/powerpoint/2010/main" val="111000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12</a:t>
            </a:fld>
            <a:endParaRPr lang="en-US" altLang="ja-JP"/>
          </a:p>
        </p:txBody>
      </p:sp>
    </p:spTree>
    <p:extLst>
      <p:ext uri="{BB962C8B-B14F-4D97-AF65-F5344CB8AC3E}">
        <p14:creationId xmlns:p14="http://schemas.microsoft.com/office/powerpoint/2010/main" val="297026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13</a:t>
            </a:fld>
            <a:endParaRPr lang="en-US" altLang="ja-JP"/>
          </a:p>
        </p:txBody>
      </p:sp>
    </p:spTree>
    <p:extLst>
      <p:ext uri="{BB962C8B-B14F-4D97-AF65-F5344CB8AC3E}">
        <p14:creationId xmlns:p14="http://schemas.microsoft.com/office/powerpoint/2010/main" val="15986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14</a:t>
            </a:fld>
            <a:endParaRPr lang="en-US" altLang="ja-JP"/>
          </a:p>
        </p:txBody>
      </p:sp>
    </p:spTree>
    <p:extLst>
      <p:ext uri="{BB962C8B-B14F-4D97-AF65-F5344CB8AC3E}">
        <p14:creationId xmlns:p14="http://schemas.microsoft.com/office/powerpoint/2010/main" val="379821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15</a:t>
            </a:fld>
            <a:endParaRPr lang="en-US" altLang="ja-JP"/>
          </a:p>
        </p:txBody>
      </p:sp>
    </p:spTree>
    <p:extLst>
      <p:ext uri="{BB962C8B-B14F-4D97-AF65-F5344CB8AC3E}">
        <p14:creationId xmlns:p14="http://schemas.microsoft.com/office/powerpoint/2010/main" val="214390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29698" name="ノート プレースホルダー 2"/>
          <p:cNvSpPr>
            <a:spLocks noGrp="1"/>
          </p:cNvSpPr>
          <p:nvPr>
            <p:ph type="body" idx="1"/>
          </p:nvPr>
        </p:nvSpPr>
        <p:spPr>
          <a:noFill/>
          <a:ln/>
        </p:spPr>
        <p:txBody>
          <a:bodyPr/>
          <a:lstStyle/>
          <a:p>
            <a:endParaRPr lang="ja-JP" altLang="en-US">
              <a:latin typeface="Arial" pitchFamily="34" charset="0"/>
            </a:endParaRPr>
          </a:p>
        </p:txBody>
      </p:sp>
      <p:sp>
        <p:nvSpPr>
          <p:cNvPr id="29699" name="スライド番号プレースホルダー 3"/>
          <p:cNvSpPr>
            <a:spLocks noGrp="1"/>
          </p:cNvSpPr>
          <p:nvPr>
            <p:ph type="sldNum" sz="quarter" idx="5"/>
          </p:nvPr>
        </p:nvSpPr>
        <p:spPr>
          <a:noFill/>
        </p:spPr>
        <p:txBody>
          <a:bodyPr/>
          <a:lstStyle/>
          <a:p>
            <a:fld id="{BC0107BA-C3ED-4BAC-8E58-2609E2EA6534}" type="slidenum">
              <a:rPr lang="en-US" altLang="ja-JP"/>
              <a:pPr/>
              <a:t>16</a:t>
            </a:fld>
            <a:endParaRPr lang="en-US" altLang="ja-JP"/>
          </a:p>
        </p:txBody>
      </p:sp>
    </p:spTree>
    <p:extLst>
      <p:ext uri="{BB962C8B-B14F-4D97-AF65-F5344CB8AC3E}">
        <p14:creationId xmlns:p14="http://schemas.microsoft.com/office/powerpoint/2010/main" val="18142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10400" y="6566958"/>
            <a:ext cx="2133600" cy="280119"/>
          </a:xfrm>
          <a:prstGeom prst="rect">
            <a:avLst/>
          </a:prstGeom>
          <a:ln/>
        </p:spPr>
        <p:txBody>
          <a:bodyPr/>
          <a:lstStyle>
            <a:lvl1pPr>
              <a:defRPr sz="1200"/>
            </a:lvl1pPr>
          </a:lstStyle>
          <a:p>
            <a:fld id="{E6542E07-2998-4D5C-B1E6-13FD1F58F769}" type="slidenum">
              <a:rPr lang="en-US" altLang="ja-JP" smtClean="0"/>
              <a:pPr/>
              <a:t>‹#›</a:t>
            </a:fld>
            <a:endParaRPr lang="en-US" altLang="ja-JP" dirty="0"/>
          </a:p>
        </p:txBody>
      </p:sp>
      <p:sp>
        <p:nvSpPr>
          <p:cNvPr id="7"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8"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8"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日付プレースホルダ 3"/>
          <p:cNvSpPr>
            <a:spLocks noGrp="1" noChangeArrowheads="1"/>
          </p:cNvSpPr>
          <p:nvPr>
            <p:ph type="dt" sz="half" idx="10"/>
          </p:nvPr>
        </p:nvSpPr>
        <p:spPr>
          <a:ln/>
        </p:spPr>
        <p:txBody>
          <a:bodyPr/>
          <a:lstStyle>
            <a:lvl1pPr>
              <a:defRPr/>
            </a:lvl1pPr>
          </a:lstStyle>
          <a:p>
            <a:pPr>
              <a:defRPr/>
            </a:pPr>
            <a:endParaRPr lang="ja-JP" altLang="en-US" sz="1662">
              <a:solidFill>
                <a:schemeClr val="tx1"/>
              </a:solidFill>
            </a:endParaRPr>
          </a:p>
        </p:txBody>
      </p:sp>
      <p:sp>
        <p:nvSpPr>
          <p:cNvPr id="6"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7"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51012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8"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8"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9"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11"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7"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6"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9"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xfrm>
            <a:off x="7010400" y="6566958"/>
            <a:ext cx="2133600" cy="280119"/>
          </a:xfrm>
          <a:ln/>
        </p:spPr>
        <p:txBody>
          <a:bodyPr/>
          <a:lstStyle>
            <a:lvl1pPr>
              <a:defRPr sz="1200"/>
            </a:lvl1pPr>
          </a:lstStyle>
          <a:p>
            <a:fld id="{E6542E07-2998-4D5C-B1E6-13FD1F58F769}" type="slidenum">
              <a:rPr lang="en-US" altLang="ja-JP" smtClean="0"/>
              <a:pPr/>
              <a:t>‹#›</a:t>
            </a:fld>
            <a:endParaRPr lang="en-US" altLang="ja-JP" dirty="0"/>
          </a:p>
        </p:txBody>
      </p:sp>
      <p:sp>
        <p:nvSpPr>
          <p:cNvPr id="9" name="Rectangle 5"/>
          <p:cNvSpPr>
            <a:spLocks noGrp="1" noChangeArrowheads="1"/>
          </p:cNvSpPr>
          <p:nvPr>
            <p:ph type="ftr" sz="quarter" idx="11"/>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ltLang="ja-JP"/>
          </a:p>
        </p:txBody>
      </p:sp>
      <p:sp>
        <p:nvSpPr>
          <p:cNvPr id="7" name="Rectangle 6"/>
          <p:cNvSpPr>
            <a:spLocks noGrp="1" noChangeArrowheads="1"/>
          </p:cNvSpPr>
          <p:nvPr>
            <p:ph type="sldNum" sz="quarter" idx="4"/>
          </p:nvPr>
        </p:nvSpPr>
        <p:spPr>
          <a:xfrm>
            <a:off x="7010400" y="6566958"/>
            <a:ext cx="2133600" cy="280119"/>
          </a:xfrm>
          <a:prstGeom prst="rect">
            <a:avLst/>
          </a:prstGeom>
          <a:ln/>
        </p:spPr>
        <p:txBody>
          <a:bodyPr/>
          <a:lstStyle>
            <a:lvl1pPr algn="r">
              <a:defRPr sz="1200"/>
            </a:lvl1pPr>
          </a:lstStyle>
          <a:p>
            <a:fld id="{E6542E07-2998-4D5C-B1E6-13FD1F58F769}" type="slidenum">
              <a:rPr lang="en-US" altLang="ja-JP" smtClean="0"/>
              <a:pPr/>
              <a:t>‹#›</a:t>
            </a:fld>
            <a:endParaRPr lang="en-US" altLang="ja-JP" dirty="0"/>
          </a:p>
        </p:txBody>
      </p:sp>
      <p:sp>
        <p:nvSpPr>
          <p:cNvPr id="8" name="Rectangle 5"/>
          <p:cNvSpPr>
            <a:spLocks noGrp="1" noChangeArrowheads="1"/>
          </p:cNvSpPr>
          <p:nvPr>
            <p:ph type="ftr" sz="quarter" idx="3"/>
          </p:nvPr>
        </p:nvSpPr>
        <p:spPr bwMode="auto">
          <a:xfrm>
            <a:off x="0" y="6577881"/>
            <a:ext cx="3103984" cy="280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zh-TW" altLang="en-US" i="1" dirty="0">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ctrTitle"/>
          </p:nvPr>
        </p:nvSpPr>
        <p:spPr>
          <a:xfrm>
            <a:off x="250825" y="2174999"/>
            <a:ext cx="8642350" cy="1470025"/>
          </a:xfrm>
        </p:spPr>
        <p:txBody>
          <a:bodyPr/>
          <a:lstStyle/>
          <a:p>
            <a:r>
              <a:rPr lang="ja-JP" altLang="en-US" sz="3600" b="1">
                <a:latin typeface="メイリオ" pitchFamily="50" charset="-128"/>
                <a:ea typeface="メイリオ" pitchFamily="50" charset="-128"/>
                <a:cs typeface="メイリオ" pitchFamily="50" charset="-128"/>
              </a:rPr>
              <a:t>人材育成の意義と必要性</a:t>
            </a:r>
            <a:endParaRPr lang="ja-JP" altLang="en-US" sz="3600">
              <a:latin typeface="メイリオ" pitchFamily="50" charset="-128"/>
              <a:ea typeface="メイリオ" pitchFamily="50" charset="-128"/>
              <a:cs typeface="メイリオ" pitchFamily="50" charset="-128"/>
            </a:endParaRPr>
          </a:p>
        </p:txBody>
      </p:sp>
      <p:sp>
        <p:nvSpPr>
          <p:cNvPr id="15362" name="サブタイトル 2"/>
          <p:cNvSpPr>
            <a:spLocks noGrp="1"/>
          </p:cNvSpPr>
          <p:nvPr>
            <p:ph type="subTitle" idx="1"/>
          </p:nvPr>
        </p:nvSpPr>
        <p:spPr>
          <a:xfrm>
            <a:off x="407987" y="4790363"/>
            <a:ext cx="8328025" cy="1734981"/>
          </a:xfrm>
        </p:spPr>
        <p:txBody>
          <a:bodyPr/>
          <a:lstStyle/>
          <a:p>
            <a:r>
              <a:rPr lang="ja-JP" altLang="en-US" sz="2400">
                <a:latin typeface="メイリオ" pitchFamily="50" charset="-128"/>
                <a:ea typeface="メイリオ" pitchFamily="50" charset="-128"/>
                <a:cs typeface="メイリオ" pitchFamily="50" charset="-128"/>
              </a:rPr>
              <a:t>藤川 </a:t>
            </a:r>
            <a:r>
              <a:rPr lang="ja-JP" altLang="en-US" sz="2400" dirty="0">
                <a:latin typeface="メイリオ" pitchFamily="50" charset="-128"/>
                <a:ea typeface="メイリオ" pitchFamily="50" charset="-128"/>
                <a:cs typeface="メイリオ" pitchFamily="50" charset="-128"/>
              </a:rPr>
              <a:t>雄一</a:t>
            </a:r>
          </a:p>
          <a:p>
            <a:r>
              <a:rPr lang="ja-JP" altLang="en-US" sz="2400">
                <a:latin typeface="メイリオ" pitchFamily="50" charset="-128"/>
                <a:ea typeface="メイリオ" pitchFamily="50" charset="-128"/>
                <a:cs typeface="メイリオ" pitchFamily="50" charset="-128"/>
              </a:rPr>
              <a:t>厚生労働省 社会・援護局 障害保健福祉部</a:t>
            </a:r>
          </a:p>
          <a:p>
            <a:r>
              <a:rPr lang="ja-JP" altLang="en-US" sz="2400">
                <a:latin typeface="メイリオ" pitchFamily="50" charset="-128"/>
                <a:ea typeface="メイリオ" pitchFamily="50" charset="-128"/>
                <a:cs typeface="メイリオ" pitchFamily="50" charset="-128"/>
              </a:rPr>
              <a:t>障害福祉課 地域生活支援推進室</a:t>
            </a:r>
            <a:endParaRPr lang="en-US" altLang="ja-JP" sz="2400" dirty="0">
              <a:latin typeface="メイリオ" pitchFamily="50" charset="-128"/>
              <a:ea typeface="メイリオ" pitchFamily="50" charset="-128"/>
              <a:cs typeface="メイリオ" pitchFamily="50" charset="-128"/>
            </a:endParaRPr>
          </a:p>
          <a:p>
            <a:r>
              <a:rPr lang="ja-JP" altLang="en-US" sz="2400">
                <a:latin typeface="メイリオ" pitchFamily="50" charset="-128"/>
                <a:ea typeface="メイリオ" pitchFamily="50" charset="-128"/>
                <a:cs typeface="メイリオ" pitchFamily="50" charset="-128"/>
              </a:rPr>
              <a:t>令和元年</a:t>
            </a:r>
            <a:r>
              <a:rPr lang="en-US" altLang="ja-JP" sz="2400">
                <a:latin typeface="メイリオ" pitchFamily="50" charset="-128"/>
                <a:ea typeface="メイリオ" pitchFamily="50" charset="-128"/>
                <a:cs typeface="メイリオ" pitchFamily="50" charset="-128"/>
              </a:rPr>
              <a:t>12</a:t>
            </a:r>
            <a:r>
              <a:rPr lang="ja-JP" altLang="en-US" sz="2400">
                <a:latin typeface="メイリオ" pitchFamily="50" charset="-128"/>
                <a:ea typeface="メイリオ" pitchFamily="50" charset="-128"/>
                <a:cs typeface="メイリオ" pitchFamily="50" charset="-128"/>
              </a:rPr>
              <a:t>月</a:t>
            </a:r>
            <a:endParaRPr lang="ja-JP" altLang="en-US" sz="2400" dirty="0">
              <a:latin typeface="メイリオ" pitchFamily="50" charset="-128"/>
              <a:ea typeface="メイリオ" pitchFamily="50" charset="-128"/>
              <a:cs typeface="メイリオ" pitchFamily="50" charset="-128"/>
            </a:endParaRPr>
          </a:p>
        </p:txBody>
      </p:sp>
      <p:sp>
        <p:nvSpPr>
          <p:cNvPr id="15363" name="テキスト ボックス 4"/>
          <p:cNvSpPr txBox="1">
            <a:spLocks noChangeArrowheads="1"/>
          </p:cNvSpPr>
          <p:nvPr/>
        </p:nvSpPr>
        <p:spPr bwMode="auto">
          <a:xfrm>
            <a:off x="107950" y="115888"/>
            <a:ext cx="6696075" cy="369887"/>
          </a:xfrm>
          <a:prstGeom prst="rect">
            <a:avLst/>
          </a:prstGeom>
          <a:noFill/>
          <a:ln w="9525">
            <a:noFill/>
            <a:miter lim="800000"/>
            <a:headEnd/>
            <a:tailEnd/>
          </a:ln>
        </p:spPr>
        <p:txBody>
          <a:bodyPr>
            <a:spAutoFit/>
          </a:bodyPr>
          <a:lstStyle/>
          <a:p>
            <a:r>
              <a:rPr lang="ja-JP" altLang="en-US">
                <a:latin typeface="メイリオ" pitchFamily="50" charset="-128"/>
                <a:ea typeface="メイリオ" pitchFamily="50" charset="-128"/>
                <a:cs typeface="メイリオ" pitchFamily="50" charset="-128"/>
              </a:rPr>
              <a:t>令和元年度 主任相談支援専門員研修</a:t>
            </a:r>
          </a:p>
        </p:txBody>
      </p:sp>
      <p:sp>
        <p:nvSpPr>
          <p:cNvPr id="6" name="角丸四角形 5"/>
          <p:cNvSpPr/>
          <p:nvPr/>
        </p:nvSpPr>
        <p:spPr>
          <a:xfrm>
            <a:off x="250825" y="554038"/>
            <a:ext cx="3673475" cy="427037"/>
          </a:xfrm>
          <a:prstGeom prst="roundRect">
            <a:avLst/>
          </a:prstGeom>
          <a:solidFill>
            <a:schemeClr val="accent3">
              <a:lumMod val="40000"/>
              <a:lumOff val="60000"/>
            </a:schemeClr>
          </a:solidFill>
          <a:ln w="508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anose="020B0604030504040204" pitchFamily="50" charset="-128"/>
                <a:ea typeface="メイリオ" panose="020B0604030504040204" pitchFamily="50" charset="-128"/>
              </a:rPr>
              <a:t>第２・</a:t>
            </a:r>
            <a:r>
              <a:rPr lang="en-US" altLang="ja-JP" b="1" dirty="0">
                <a:solidFill>
                  <a:schemeClr val="tx1"/>
                </a:solidFill>
                <a:latin typeface="メイリオ" panose="020B0604030504040204" pitchFamily="50" charset="-128"/>
                <a:ea typeface="メイリオ" panose="020B0604030504040204" pitchFamily="50" charset="-128"/>
              </a:rPr>
              <a:t>3</a:t>
            </a:r>
            <a:r>
              <a:rPr lang="ja-JP" altLang="en-US" b="1" dirty="0">
                <a:solidFill>
                  <a:schemeClr val="tx1"/>
                </a:solidFill>
                <a:latin typeface="メイリオ" panose="020B0604030504040204" pitchFamily="50" charset="-128"/>
                <a:ea typeface="メイリオ" panose="020B0604030504040204" pitchFamily="50" charset="-128"/>
              </a:rPr>
              <a:t>日目　人材育成</a:t>
            </a:r>
          </a:p>
        </p:txBody>
      </p:sp>
      <p:sp>
        <p:nvSpPr>
          <p:cNvPr id="2" name="テキスト ボックス 1"/>
          <p:cNvSpPr txBox="1"/>
          <p:nvPr/>
        </p:nvSpPr>
        <p:spPr>
          <a:xfrm>
            <a:off x="1691680" y="3573016"/>
            <a:ext cx="5760640" cy="923330"/>
          </a:xfrm>
          <a:prstGeom prst="rect">
            <a:avLst/>
          </a:prstGeom>
          <a:noFill/>
          <a:ln w="15875">
            <a:solidFill>
              <a:schemeClr val="tx1">
                <a:lumMod val="65000"/>
                <a:lumOff val="35000"/>
              </a:schemeClr>
            </a:solidFill>
            <a:prstDash val="dash"/>
          </a:ln>
        </p:spPr>
        <p:txBody>
          <a:bodyPr wrap="square" rtlCol="0">
            <a:spAutoFit/>
          </a:bodyPr>
          <a:lstStyle/>
          <a:p>
            <a:r>
              <a:rPr lang="en-US" altLang="ja-JP"/>
              <a:t>【</a:t>
            </a:r>
            <a:r>
              <a:rPr lang="ja-JP" altLang="en-US"/>
              <a:t>獲得目標</a:t>
            </a:r>
            <a:r>
              <a:rPr lang="en-US" altLang="ja-JP"/>
              <a:t>】</a:t>
            </a:r>
            <a:endParaRPr lang="ja-JP" altLang="en-US"/>
          </a:p>
          <a:p>
            <a:r>
              <a:rPr lang="ja-JP" altLang="ja-JP"/>
              <a:t>相談支援専門員の人材育成の意義、必要性及びその実施体系のあり方について理解する。</a:t>
            </a:r>
            <a:endParaRPr kumimoji="1" lang="ja-JP" altLang="en-US"/>
          </a:p>
        </p:txBody>
      </p:sp>
      <p:sp>
        <p:nvSpPr>
          <p:cNvPr id="5" name="スライド番号プレースホルダー 4"/>
          <p:cNvSpPr>
            <a:spLocks noGrp="1"/>
          </p:cNvSpPr>
          <p:nvPr>
            <p:ph type="sldNum" sz="quarter" idx="12"/>
          </p:nvPr>
        </p:nvSpPr>
        <p:spPr/>
        <p:txBody>
          <a:bodyPr/>
          <a:lstStyle/>
          <a:p>
            <a:fld id="{E6542E07-2998-4D5C-B1E6-13FD1F58F769}" type="slidenum">
              <a:rPr lang="en-US" altLang="ja-JP" smtClean="0"/>
              <a:pPr/>
              <a:t>1</a:t>
            </a:fld>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正方形/長方形 1"/>
          <p:cNvSpPr>
            <a:spLocks noChangeArrowheads="1"/>
          </p:cNvSpPr>
          <p:nvPr/>
        </p:nvSpPr>
        <p:spPr bwMode="auto">
          <a:xfrm>
            <a:off x="77791" y="934915"/>
            <a:ext cx="9007475" cy="633046"/>
          </a:xfrm>
          <a:prstGeom prst="rect">
            <a:avLst/>
          </a:prstGeom>
          <a:noFill/>
          <a:ln w="25400">
            <a:solidFill>
              <a:schemeClr val="accent1"/>
            </a:solidFill>
            <a:bevel/>
            <a:headEnd/>
            <a:tailEnd/>
          </a:ln>
          <a:extLst>
            <a:ext uri="{909E8E84-426E-40DD-AFC4-6F175D3DCCD1}">
              <a14:hiddenFill xmlns:a14="http://schemas.microsoft.com/office/drawing/2010/main">
                <a:solidFill>
                  <a:srgbClr val="FFFFFF"/>
                </a:solidFill>
              </a14:hiddenFill>
            </a:ext>
          </a:extLst>
        </p:spPr>
        <p:txBody>
          <a:bodyPr lIns="132923" tIns="33231" rIns="132923" bIns="31577"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just">
              <a:lnSpc>
                <a:spcPts val="1431"/>
              </a:lnSpc>
              <a:spcBef>
                <a:spcPts val="92"/>
              </a:spcBef>
              <a:buNone/>
            </a:pPr>
            <a:r>
              <a:rPr lang="ja-JP" altLang="en-US" sz="1108">
                <a:solidFill>
                  <a:srgbClr val="000000"/>
                </a:solidFill>
                <a:latin typeface="ＭＳ Ｐゴシック" charset="-128"/>
                <a:sym typeface="ＭＳ Ｐゴシック" charset="-128"/>
              </a:rPr>
              <a:t>　平成２７年４月から原則として全ての障害児者に専門的な相談支援を実施することとされている中、障害児者の相談支援の質の向上を図るため、有識者や関係団体で構成する「相談支援の質の向上に向けた検討会」において相談支援専門員の資質の向上や相談支援体制の在り方について幅広く議論を行い、今後目指すべき方向性をとりまとめた。（平成２８年３月から７月まで計５回開催）</a:t>
            </a:r>
          </a:p>
        </p:txBody>
      </p:sp>
      <p:sp>
        <p:nvSpPr>
          <p:cNvPr id="2052" name="角丸四角形 11"/>
          <p:cNvSpPr>
            <a:spLocks noChangeArrowheads="1"/>
          </p:cNvSpPr>
          <p:nvPr/>
        </p:nvSpPr>
        <p:spPr bwMode="auto">
          <a:xfrm>
            <a:off x="23813" y="703389"/>
            <a:ext cx="1063625" cy="23299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lang="ja-JP" altLang="en-US" sz="1292">
                <a:solidFill>
                  <a:srgbClr val="FFFFFF"/>
                </a:solidFill>
                <a:latin typeface="ＭＳ Ｐゴシック" charset="-128"/>
                <a:sym typeface="ＭＳ Ｐゴシック" charset="-128"/>
              </a:rPr>
              <a:t>趣　旨</a:t>
            </a:r>
          </a:p>
        </p:txBody>
      </p:sp>
      <p:sp>
        <p:nvSpPr>
          <p:cNvPr id="2053" name="直線コネクタ 15"/>
          <p:cNvSpPr>
            <a:spLocks noChangeShapeType="1"/>
          </p:cNvSpPr>
          <p:nvPr/>
        </p:nvSpPr>
        <p:spPr bwMode="auto">
          <a:xfrm>
            <a:off x="-36513" y="637443"/>
            <a:ext cx="9236076" cy="0"/>
          </a:xfrm>
          <a:prstGeom prst="line">
            <a:avLst/>
          </a:prstGeom>
          <a:noFill/>
          <a:ln w="38100">
            <a:solidFill>
              <a:srgbClr val="333399"/>
            </a:solidFill>
            <a:bevel/>
            <a:headEnd/>
            <a:tailEnd/>
          </a:ln>
          <a:extLst>
            <a:ext uri="{909E8E84-426E-40DD-AFC4-6F175D3DCCD1}">
              <a14:hiddenFill xmlns:a14="http://schemas.microsoft.com/office/drawing/2010/main">
                <a:noFill/>
              </a14:hiddenFill>
            </a:ext>
          </a:extLst>
        </p:spPr>
        <p:txBody>
          <a:bodyPr/>
          <a:lstStyle/>
          <a:p>
            <a:endParaRPr lang="ja-JP" altLang="en-US" sz="1662"/>
          </a:p>
        </p:txBody>
      </p:sp>
      <p:sp>
        <p:nvSpPr>
          <p:cNvPr id="2054" name="正方形/長方形 12"/>
          <p:cNvSpPr>
            <a:spLocks noChangeArrowheads="1"/>
          </p:cNvSpPr>
          <p:nvPr/>
        </p:nvSpPr>
        <p:spPr bwMode="auto">
          <a:xfrm>
            <a:off x="65088" y="304800"/>
            <a:ext cx="9007475" cy="32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accent1"/>
                </a:solidFill>
                <a:bevel/>
                <a:headEnd/>
                <a:tailEnd/>
              </a14:hiddenLine>
            </a:ext>
          </a:extLst>
        </p:spPr>
        <p:txBody>
          <a:bodyPr tIns="99692" bIns="0"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a:lnSpc>
                <a:spcPts val="1846"/>
              </a:lnSpc>
              <a:spcBef>
                <a:spcPts val="554"/>
              </a:spcBef>
              <a:buNone/>
            </a:pPr>
            <a:r>
              <a:rPr lang="ja-JP" altLang="en-US" sz="1477" b="1">
                <a:solidFill>
                  <a:srgbClr val="000000"/>
                </a:solidFill>
                <a:latin typeface="メイリオ" pitchFamily="50" charset="-128"/>
                <a:ea typeface="メイリオ" pitchFamily="50" charset="-128"/>
                <a:cs typeface="メイリオ" pitchFamily="50" charset="-128"/>
                <a:sym typeface="メイリオ" pitchFamily="50" charset="-128"/>
              </a:rPr>
              <a:t>「相談支援の質の向上に向けた検討会」における議論のとりまとめ（概要）</a:t>
            </a:r>
          </a:p>
        </p:txBody>
      </p:sp>
      <p:sp>
        <p:nvSpPr>
          <p:cNvPr id="2055" name="正方形/長方形 17"/>
          <p:cNvSpPr>
            <a:spLocks noChangeArrowheads="1"/>
          </p:cNvSpPr>
          <p:nvPr/>
        </p:nvSpPr>
        <p:spPr bwMode="auto">
          <a:xfrm>
            <a:off x="77791" y="1881554"/>
            <a:ext cx="9007475" cy="4671646"/>
          </a:xfrm>
          <a:prstGeom prst="rect">
            <a:avLst/>
          </a:prstGeom>
          <a:noFill/>
          <a:ln w="25400">
            <a:solidFill>
              <a:schemeClr val="accent1"/>
            </a:solidFill>
            <a:bevel/>
            <a:headEnd/>
            <a:tailEnd/>
          </a:ln>
          <a:extLst>
            <a:ext uri="{909E8E84-426E-40DD-AFC4-6F175D3DCCD1}">
              <a14:hiddenFill xmlns:a14="http://schemas.microsoft.com/office/drawing/2010/main">
                <a:solidFill>
                  <a:srgbClr val="FFFFFF"/>
                </a:solidFill>
              </a14:hiddenFill>
            </a:ext>
          </a:extLst>
        </p:spPr>
        <p:txBody>
          <a:bodyPr lIns="63152" tIns="31577" rIns="63152" bIns="31577" anchor="ctr"/>
          <a:lstStyle>
            <a:lvl1pPr marL="265113" indent="-265113">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Font typeface="Arial" charset="0"/>
              <a:buNone/>
            </a:pPr>
            <a:r>
              <a:rPr lang="ja-JP" altLang="en-US" sz="1108" b="1" i="1" u="sng" dirty="0">
                <a:latin typeface="ＭＳ Ｐゴシック" charset="-128"/>
                <a:sym typeface="ＭＳ Ｐゴシック" charset="-128"/>
              </a:rPr>
              <a:t> </a:t>
            </a:r>
            <a:r>
              <a:rPr lang="ja-JP" altLang="en-US" sz="1108" b="1" u="sng" dirty="0">
                <a:latin typeface="ＭＳ Ｐゴシック" charset="-128"/>
                <a:sym typeface="ＭＳ Ｐゴシック" charset="-128"/>
              </a:rPr>
              <a:t>①　基本的な考え方について</a:t>
            </a:r>
            <a:endParaRPr lang="en-US" altLang="ja-JP" sz="1108" b="1" u="sng" dirty="0">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a:t>
            </a:r>
            <a:r>
              <a:rPr lang="ja-JP" altLang="en-US" sz="1108" dirty="0">
                <a:latin typeface="Arial" charset="0"/>
                <a:sym typeface="ＭＳ Ｐゴシック" charset="-128"/>
              </a:rPr>
              <a:t>　</a:t>
            </a:r>
            <a:r>
              <a:rPr lang="ja-JP" altLang="en-US" sz="1108" dirty="0">
                <a:latin typeface="Arial" charset="0"/>
              </a:rPr>
              <a:t>相談支援専門員は、障害児者の自立の促進と共生社会の実現に向けた支援を実施することが望まれている。そのためには、ソーシャルワークの担い手としてスキル・知識を高めつつ、インフォーマルサービスを含めた社会資源の改善及び開発、地域のつながりや支援者・住民等との関係構築、生きがいや希望を見出す等の支援を行うことが求められている。また</a:t>
            </a:r>
            <a:r>
              <a:rPr lang="ja-JP" altLang="en-US" sz="1108" dirty="0">
                <a:solidFill>
                  <a:srgbClr val="000000"/>
                </a:solidFill>
                <a:sym typeface="ＭＳ Ｐゴシック" charset="-128"/>
              </a:rPr>
              <a:t>将来的には、社会経済や雇用情勢なども含め、幅広い見識を有するソーシャルワーカーとしての活躍が期待される。</a:t>
            </a:r>
          </a:p>
          <a:p>
            <a:pPr eaLnBrk="1" hangingPunct="1">
              <a:spcBef>
                <a:spcPct val="0"/>
              </a:spcBef>
              <a:buFont typeface="Arial" charset="0"/>
              <a:buNone/>
            </a:pPr>
            <a:endParaRPr lang="en-US" altLang="ja-JP" sz="1108"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b="1" u="sng" dirty="0">
                <a:latin typeface="ＭＳ Ｐゴシック" charset="-128"/>
                <a:sym typeface="ＭＳ Ｐゴシック" charset="-128"/>
              </a:rPr>
              <a:t> ②　人材育成の方策について</a:t>
            </a:r>
            <a:endParaRPr lang="en-US" altLang="ja-JP" sz="1108" b="1" u="sng" dirty="0">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相談支援専門員の要件である研修制度や実務経験年数などの見直しを行うとともに、キャリアパスの一環として指定特定相談支援事業だけでなく、サービス管理責任者や基幹相談支援センターの業務を担うなど、幅広い活躍の場が得られる仕組みを検討するべき。</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研修カリキュラムの見直しについては、「初任者研修」及び「現任研修」の更なる充実に加え、指導的役割を担う「主任相談支援専門員（仮称）」の育成に必要な研修プログラムを新たに設けるとともに、より効果的な実地研修（</a:t>
            </a:r>
            <a:r>
              <a:rPr lang="en-US" altLang="ja-JP" sz="1108" dirty="0">
                <a:solidFill>
                  <a:srgbClr val="000000"/>
                </a:solidFill>
                <a:latin typeface="ＭＳ Ｐゴシック" charset="-128"/>
                <a:sym typeface="ＭＳ Ｐゴシック" charset="-128"/>
              </a:rPr>
              <a:t>OJT</a:t>
            </a:r>
            <a:r>
              <a:rPr lang="ja-JP" altLang="en-US" sz="1108" dirty="0">
                <a:solidFill>
                  <a:srgbClr val="000000"/>
                </a:solidFill>
                <a:latin typeface="ＭＳ Ｐゴシック" charset="-128"/>
                <a:sym typeface="ＭＳ Ｐゴシック" charset="-128"/>
              </a:rPr>
              <a:t>）を組み込むべき。</a:t>
            </a:r>
          </a:p>
          <a:p>
            <a:pPr eaLnBrk="1" hangingPunct="1">
              <a:spcBef>
                <a:spcPct val="0"/>
              </a:spcBef>
              <a:buFont typeface="Arial" charset="0"/>
              <a:buNone/>
            </a:pPr>
            <a:endParaRPr lang="en-US" altLang="ja-JP" sz="1108" dirty="0">
              <a:solidFill>
                <a:srgbClr val="000000"/>
              </a:solidFill>
              <a:latin typeface="ＭＳ Ｐゴシック" charset="-128"/>
              <a:sym typeface="ＭＳ Ｐゴシック" charset="-128"/>
            </a:endParaRPr>
          </a:p>
          <a:p>
            <a:pPr eaLnBrk="1" hangingPunct="1">
              <a:spcBef>
                <a:spcPct val="0"/>
              </a:spcBef>
              <a:buFont typeface="Arial" charset="0"/>
              <a:buNone/>
            </a:pPr>
            <a:r>
              <a:rPr lang="en-US" altLang="ja-JP" sz="1108" b="1" u="sng" dirty="0">
                <a:solidFill>
                  <a:srgbClr val="000000"/>
                </a:solidFill>
                <a:latin typeface="ＭＳ Ｐゴシック" charset="-128"/>
                <a:sym typeface="ＭＳ Ｐゴシック" charset="-128"/>
              </a:rPr>
              <a:t> </a:t>
            </a:r>
            <a:r>
              <a:rPr lang="ja-JP" altLang="en-US" sz="1108" b="1" u="sng" dirty="0">
                <a:solidFill>
                  <a:srgbClr val="000000"/>
                </a:solidFill>
                <a:latin typeface="ＭＳ Ｐゴシック" charset="-128"/>
                <a:sym typeface="ＭＳ Ｐゴシック" charset="-128"/>
              </a:rPr>
              <a:t>③　指導的役割を担う「主任相談支援専門員（仮称）」について</a:t>
            </a:r>
            <a:endParaRPr lang="en-US" altLang="ja-JP" sz="1108"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a:t>
            </a:r>
            <a:r>
              <a:rPr lang="ja-JP" altLang="en-US" sz="1108" dirty="0">
                <a:latin typeface="Arial" charset="0"/>
              </a:rPr>
              <a:t>相談支援専門員の支援スキルやサービス等利用計画について適切に評価・助言を行い、相談 支援の質の確保を図る役割が期待され</a:t>
            </a:r>
            <a:r>
              <a:rPr lang="ja-JP" altLang="en-US" sz="1108" dirty="0">
                <a:solidFill>
                  <a:srgbClr val="000000"/>
                </a:solidFill>
                <a:latin typeface="ＭＳ Ｐゴシック" charset="-128"/>
                <a:sym typeface="ＭＳ Ｐゴシック" charset="-128"/>
              </a:rPr>
              <a:t>ており、基幹相談支援センター等に計画的に配置されるべき。また、更新研修等も導入すべき。</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指導的役割を果たすため、適切な指導や助言を行う技術を習得する機会が確保されるよう、都道府県等が人材育成に関するビジョンを策定するなど、地域における相談支援従事者の段階的な人材育成に取り組むべき。</a:t>
            </a:r>
            <a:endParaRPr lang="en-US" altLang="ja-JP" sz="1108" i="1" dirty="0">
              <a:solidFill>
                <a:srgbClr val="000000"/>
              </a:solidFill>
              <a:latin typeface="ＭＳ Ｐゴシック" charset="-128"/>
              <a:sym typeface="ＭＳ Ｐゴシック" charset="-128"/>
            </a:endParaRPr>
          </a:p>
          <a:p>
            <a:pPr eaLnBrk="1" hangingPunct="1">
              <a:spcBef>
                <a:spcPct val="0"/>
              </a:spcBef>
              <a:buFont typeface="Arial" charset="0"/>
              <a:buNone/>
            </a:pPr>
            <a:endParaRPr lang="ja-JP" altLang="en-US" sz="1108" i="1"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b="1" i="1" u="sng" dirty="0">
                <a:latin typeface="ＭＳ Ｐゴシック" charset="-128"/>
                <a:sym typeface="ＭＳ Ｐゴシック" charset="-128"/>
              </a:rPr>
              <a:t> </a:t>
            </a:r>
            <a:r>
              <a:rPr lang="ja-JP" altLang="en-US" sz="1108" b="1" u="sng" dirty="0">
                <a:latin typeface="ＭＳ Ｐゴシック" charset="-128"/>
                <a:sym typeface="ＭＳ Ｐゴシック" charset="-128"/>
              </a:rPr>
              <a:t>④　相談支援専門員と介護支援専門員について</a:t>
            </a:r>
            <a:endParaRPr lang="en-US" altLang="ja-JP" sz="1108" b="1" u="sng" dirty="0">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障害者の高齢化や「親亡き後」へのより適切な支援を行うため、両者の合同での研修会等の実施や日々の業務で支援方針等について連携を図るとともに、両方の資格を有する者を拡大することも一案と考えられる。</a:t>
            </a:r>
          </a:p>
          <a:p>
            <a:pPr eaLnBrk="1" hangingPunct="1">
              <a:spcBef>
                <a:spcPct val="0"/>
              </a:spcBef>
              <a:buFont typeface="Arial" charset="0"/>
              <a:buNone/>
            </a:pPr>
            <a:endParaRPr lang="ja-JP" altLang="en-US" sz="1108"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b="1" u="sng" dirty="0">
                <a:solidFill>
                  <a:srgbClr val="000000"/>
                </a:solidFill>
                <a:latin typeface="ＭＳ Ｐゴシック" charset="-128"/>
                <a:sym typeface="ＭＳ Ｐゴシック" charset="-128"/>
              </a:rPr>
              <a:t> ⑤　障害児支援利用計画について</a:t>
            </a:r>
            <a:endParaRPr lang="en-US" altLang="ja-JP" sz="1108"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障害児支援利用計画については、いわゆるセルフプランの割合が高いが、</a:t>
            </a:r>
            <a:r>
              <a:rPr lang="ja-JP" altLang="en-US" sz="1108" dirty="0">
                <a:latin typeface="Arial" charset="0"/>
              </a:rPr>
              <a:t>障害児についての十分な知識や経験を有する相談支援専門員が少ないことが原因の一つと考えられる</a:t>
            </a:r>
            <a:r>
              <a:rPr lang="ja-JP" altLang="en-US" sz="1108" dirty="0">
                <a:solidFill>
                  <a:srgbClr val="000000"/>
                </a:solidFill>
                <a:latin typeface="ＭＳ Ｐゴシック" charset="-128"/>
                <a:sym typeface="ＭＳ Ｐゴシック" charset="-128"/>
              </a:rPr>
              <a:t>。</a:t>
            </a:r>
            <a:r>
              <a:rPr lang="ja-JP" altLang="en-US" sz="1108" dirty="0">
                <a:latin typeface="Arial" charset="0"/>
              </a:rPr>
              <a:t>これまでの専門コース別研修に加え、</a:t>
            </a:r>
            <a:r>
              <a:rPr lang="ja-JP" altLang="en-US" sz="1108" dirty="0">
                <a:solidFill>
                  <a:srgbClr val="000000"/>
                </a:solidFill>
                <a:sym typeface="ＭＳ Ｐゴシック" charset="-128"/>
              </a:rPr>
              <a:t>障害児支援に関する実地研修などを設けるべき。</a:t>
            </a:r>
          </a:p>
          <a:p>
            <a:pPr eaLnBrk="1" hangingPunct="1">
              <a:spcBef>
                <a:spcPct val="0"/>
              </a:spcBef>
              <a:buFont typeface="Arial" charset="0"/>
              <a:buNone/>
            </a:pPr>
            <a:r>
              <a:rPr lang="ja-JP" altLang="en-US" sz="1108" dirty="0">
                <a:solidFill>
                  <a:srgbClr val="000000"/>
                </a:solidFill>
                <a:latin typeface="ＭＳ Ｐゴシック" charset="-128"/>
                <a:sym typeface="ＭＳ Ｐゴシック" charset="-128"/>
              </a:rPr>
              <a:t>　　・　市町村においても、障害児を取り巻く状況を十分把握し、評価を加えた上で適切な関係機関につなぐなど十分配慮し、そのために必要な知見の習得に努めるべき。　</a:t>
            </a:r>
            <a:endParaRPr lang="en-US" altLang="ja-JP" sz="1108" dirty="0">
              <a:solidFill>
                <a:srgbClr val="000000"/>
              </a:solidFill>
              <a:latin typeface="ＭＳ Ｐゴシック" charset="-128"/>
              <a:sym typeface="ＭＳ Ｐゴシック" charset="-128"/>
            </a:endParaRPr>
          </a:p>
        </p:txBody>
      </p:sp>
      <p:sp>
        <p:nvSpPr>
          <p:cNvPr id="2056" name="角丸四角形 18"/>
          <p:cNvSpPr>
            <a:spLocks noChangeArrowheads="1"/>
          </p:cNvSpPr>
          <p:nvPr/>
        </p:nvSpPr>
        <p:spPr bwMode="auto">
          <a:xfrm>
            <a:off x="14288" y="1663213"/>
            <a:ext cx="5494337" cy="232996"/>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lang="ja-JP" altLang="en-US" sz="1292">
                <a:solidFill>
                  <a:srgbClr val="FFFFFF"/>
                </a:solidFill>
                <a:latin typeface="ＭＳ Ｐゴシック" charset="-128"/>
                <a:sym typeface="ＭＳ Ｐゴシック" charset="-128"/>
              </a:rPr>
              <a:t>とりまとめのポイントⅠ　～相談支援専門員の資質の向上について～</a:t>
            </a:r>
          </a:p>
        </p:txBody>
      </p:sp>
      <p:sp>
        <p:nvSpPr>
          <p:cNvPr id="10" name="テキスト ボックス 9"/>
          <p:cNvSpPr txBox="1"/>
          <p:nvPr/>
        </p:nvSpPr>
        <p:spPr>
          <a:xfrm>
            <a:off x="6024310" y="1595534"/>
            <a:ext cx="3021521" cy="315599"/>
          </a:xfrm>
          <a:prstGeom prst="rect">
            <a:avLst/>
          </a:prstGeom>
          <a:noFill/>
        </p:spPr>
        <p:txBody>
          <a:bodyPr wrap="square" rtlCol="0">
            <a:spAutoFit/>
          </a:bodyPr>
          <a:lstStyle/>
          <a:p>
            <a:pPr algn="r" defTabSz="844083" fontAlgn="base">
              <a:spcBef>
                <a:spcPct val="0"/>
              </a:spcBef>
              <a:spcAft>
                <a:spcPct val="0"/>
              </a:spcAft>
              <a:defRPr/>
            </a:pPr>
            <a:r>
              <a:rPr kumimoji="1" lang="ja-JP" altLang="en-US" sz="1451" dirty="0">
                <a:solidFill>
                  <a:prstClr val="black"/>
                </a:solidFill>
                <a:latin typeface="ＭＳ Ｐゴシック"/>
                <a:ea typeface="ＭＳ Ｐゴシック" charset="-128"/>
              </a:rPr>
              <a:t>（人材育成）</a:t>
            </a:r>
            <a:endParaRPr kumimoji="1" lang="ja-JP" altLang="en-US" sz="1451"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E6542E07-2998-4D5C-B1E6-13FD1F58F769}" type="slidenum">
              <a:rPr lang="en-US" altLang="ja-JP" smtClean="0"/>
              <a:pPr/>
              <a:t>10</a:t>
            </a:fld>
            <a:endParaRPr lang="en-US" altLang="ja-JP" dirty="0"/>
          </a:p>
        </p:txBody>
      </p:sp>
      <p:sp>
        <p:nvSpPr>
          <p:cNvPr id="6" name="フッター プレースホルダー 5"/>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169361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76375" y="1773238"/>
            <a:ext cx="6119813" cy="2016125"/>
          </a:xfrm>
          <a:prstGeom prst="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27651" name="テキスト ボックス 8"/>
          <p:cNvSpPr txBox="1">
            <a:spLocks noChangeArrowheads="1"/>
          </p:cNvSpPr>
          <p:nvPr/>
        </p:nvSpPr>
        <p:spPr bwMode="auto">
          <a:xfrm>
            <a:off x="1476375" y="2206625"/>
            <a:ext cx="6553200" cy="1222375"/>
          </a:xfrm>
          <a:prstGeom prst="rect">
            <a:avLst/>
          </a:prstGeom>
          <a:noFill/>
          <a:ln w="9525">
            <a:noFill/>
            <a:miter lim="800000"/>
            <a:headEnd/>
            <a:tailEnd/>
          </a:ln>
        </p:spPr>
        <p:txBody>
          <a:bodyPr>
            <a:spAutoFit/>
          </a:bodyPr>
          <a:lstStyle/>
          <a:p>
            <a:r>
              <a:rPr lang="ja-JP" altLang="en-US" sz="2400" dirty="0">
                <a:latin typeface="メイリオ" pitchFamily="50" charset="-128"/>
                <a:ea typeface="メイリオ" pitchFamily="50" charset="-128"/>
                <a:cs typeface="メイリオ" pitchFamily="50" charset="-128"/>
              </a:rPr>
              <a:t>③ 力の獲得のために必要な取り組み</a:t>
            </a:r>
            <a:r>
              <a:rPr lang="en-US" altLang="ja-JP" sz="2400" dirty="0">
                <a:latin typeface="メイリオ" pitchFamily="50" charset="-128"/>
                <a:ea typeface="メイリオ" pitchFamily="50" charset="-128"/>
                <a:cs typeface="メイリオ" pitchFamily="50" charset="-128"/>
              </a:rPr>
              <a:t>(</a:t>
            </a:r>
            <a:r>
              <a:rPr lang="ja-JP" altLang="en-US" sz="2400" dirty="0">
                <a:latin typeface="メイリオ" pitchFamily="50" charset="-128"/>
                <a:ea typeface="メイリオ" pitchFamily="50" charset="-128"/>
                <a:cs typeface="メイリオ" pitchFamily="50" charset="-128"/>
              </a:rPr>
              <a:t>教育</a:t>
            </a:r>
            <a:r>
              <a:rPr lang="en-US" altLang="ja-JP" sz="2400" dirty="0">
                <a:latin typeface="メイリオ" pitchFamily="50" charset="-128"/>
                <a:ea typeface="メイリオ" pitchFamily="50" charset="-128"/>
                <a:cs typeface="メイリオ" pitchFamily="50" charset="-128"/>
              </a:rPr>
              <a:t>)</a:t>
            </a:r>
            <a:endParaRPr lang="ja-JP" altLang="en-US" sz="2400" dirty="0">
              <a:latin typeface="メイリオ" pitchFamily="50" charset="-128"/>
              <a:ea typeface="メイリオ" pitchFamily="50" charset="-128"/>
              <a:cs typeface="メイリオ" pitchFamily="50" charset="-128"/>
            </a:endParaRPr>
          </a:p>
          <a:p>
            <a:pPr>
              <a:lnSpc>
                <a:spcPts val="600"/>
              </a:lnSpc>
            </a:pP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・学習理論と指導者の基本的視点・留意点</a:t>
            </a:r>
          </a:p>
          <a:p>
            <a:r>
              <a:rPr lang="ja-JP" altLang="en-US" sz="1400" dirty="0">
                <a:latin typeface="メイリオ" pitchFamily="50" charset="-128"/>
                <a:ea typeface="メイリオ" pitchFamily="50" charset="-128"/>
                <a:cs typeface="メイリオ" pitchFamily="50" charset="-128"/>
              </a:rPr>
              <a:t>　・人材育成の方法</a:t>
            </a:r>
          </a:p>
          <a:p>
            <a:r>
              <a:rPr lang="ja-JP" altLang="en-US" sz="1400">
                <a:latin typeface="メイリオ" pitchFamily="50" charset="-128"/>
                <a:ea typeface="メイリオ" pitchFamily="50" charset="-128"/>
                <a:cs typeface="メイリオ" pitchFamily="50" charset="-128"/>
              </a:rPr>
              <a:t>　・相談支援専門員養成のための研修</a:t>
            </a:r>
            <a:r>
              <a:rPr lang="ja-JP" altLang="en-US" sz="1400" dirty="0">
                <a:latin typeface="メイリオ" pitchFamily="50" charset="-128"/>
                <a:ea typeface="メイリオ" pitchFamily="50" charset="-128"/>
                <a:cs typeface="メイリオ" pitchFamily="50" charset="-128"/>
              </a:rPr>
              <a:t>とその体系、ＯＪＴ</a:t>
            </a:r>
          </a:p>
        </p:txBody>
      </p:sp>
      <p:sp>
        <p:nvSpPr>
          <p:cNvPr id="9" name="角丸四角形 8"/>
          <p:cNvSpPr/>
          <p:nvPr/>
        </p:nvSpPr>
        <p:spPr>
          <a:xfrm>
            <a:off x="2268538" y="1341438"/>
            <a:ext cx="5688012"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相談支援専門員を育成することとは</a:t>
            </a:r>
          </a:p>
        </p:txBody>
      </p:sp>
      <p:sp>
        <p:nvSpPr>
          <p:cNvPr id="12" name="角丸四角形 11"/>
          <p:cNvSpPr/>
          <p:nvPr/>
        </p:nvSpPr>
        <p:spPr>
          <a:xfrm>
            <a:off x="8027988" y="1341438"/>
            <a:ext cx="504825"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１</a:t>
            </a:r>
          </a:p>
        </p:txBody>
      </p:sp>
      <p:sp>
        <p:nvSpPr>
          <p:cNvPr id="10" name="テキスト ボックス 9"/>
          <p:cNvSpPr txBox="1">
            <a:spLocks noChangeArrowheads="1"/>
          </p:cNvSpPr>
          <p:nvPr/>
        </p:nvSpPr>
        <p:spPr bwMode="auto">
          <a:xfrm>
            <a:off x="1476376" y="4049777"/>
            <a:ext cx="6119812" cy="1938992"/>
          </a:xfrm>
          <a:prstGeom prst="rect">
            <a:avLst/>
          </a:prstGeom>
          <a:noFill/>
          <a:ln w="9525">
            <a:noFill/>
            <a:miter lim="800000"/>
            <a:headEnd/>
            <a:tailEnd/>
          </a:ln>
        </p:spPr>
        <p:txBody>
          <a:bodyPr wrap="square">
            <a:spAutoFit/>
          </a:bodyPr>
          <a:lstStyle/>
          <a:p>
            <a:r>
              <a:rPr lang="ja-JP" altLang="en-US" sz="2000">
                <a:latin typeface="MS UI Gothic" panose="020B0600070205080204" pitchFamily="50" charset="-128"/>
                <a:ea typeface="MS UI Gothic" panose="020B0600070205080204" pitchFamily="50" charset="-128"/>
                <a:cs typeface="メイリオ" pitchFamily="50" charset="-128"/>
              </a:rPr>
              <a:t>・なぜ、教育や学習（学び）の理論について、社会福祉の実践者が学ぶ必要があるかについて説明することができる。</a:t>
            </a:r>
          </a:p>
          <a:p>
            <a:r>
              <a:rPr lang="ja-JP" altLang="en-US" sz="2000">
                <a:latin typeface="MS UI Gothic" panose="020B0600070205080204" pitchFamily="50" charset="-128"/>
                <a:ea typeface="MS UI Gothic" panose="020B0600070205080204" pitchFamily="50" charset="-128"/>
                <a:cs typeface="メイリオ" pitchFamily="50" charset="-128"/>
              </a:rPr>
              <a:t>・相談支援における人材育成に携わる者として必要な学びの基礎理論とその概要について説明することができる。</a:t>
            </a:r>
          </a:p>
          <a:p>
            <a:r>
              <a:rPr lang="ja-JP" altLang="en-US" sz="2000">
                <a:latin typeface="MS UI Gothic" panose="020B0600070205080204" pitchFamily="50" charset="-128"/>
                <a:ea typeface="MS UI Gothic" panose="020B0600070205080204" pitchFamily="50" charset="-128"/>
                <a:cs typeface="メイリオ" pitchFamily="50" charset="-128"/>
              </a:rPr>
              <a:t>・相談支援専門員の人材育成体系とその留意点について説明することができる。</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11</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コンテンツ プレースホルダー 2"/>
          <p:cNvSpPr>
            <a:spLocks noGrp="1"/>
          </p:cNvSpPr>
          <p:nvPr>
            <p:ph idx="4294967295"/>
          </p:nvPr>
        </p:nvSpPr>
        <p:spPr>
          <a:xfrm>
            <a:off x="395536" y="692151"/>
            <a:ext cx="8568952" cy="5185122"/>
          </a:xfrm>
        </p:spPr>
        <p:txBody>
          <a:bodyPr/>
          <a:lstStyle/>
          <a:p>
            <a:pPr>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●意識・動機付け</a:t>
            </a:r>
          </a:p>
          <a:p>
            <a:pPr>
              <a:buNone/>
            </a:pPr>
            <a:r>
              <a:rPr lang="ja-JP" altLang="en-US" sz="2000">
                <a:latin typeface="メイリオ" panose="020B0604030504040204" pitchFamily="50" charset="-128"/>
                <a:ea typeface="メイリオ" panose="020B0604030504040204" pitchFamily="50" charset="-128"/>
                <a:cs typeface="メイリオ" pitchFamily="50" charset="-128"/>
              </a:rPr>
              <a:t>　・人材育成</a:t>
            </a:r>
            <a:r>
              <a:rPr lang="en-US" altLang="ja-JP" sz="2000">
                <a:latin typeface="メイリオ" panose="020B0604030504040204" pitchFamily="50" charset="-128"/>
                <a:ea typeface="メイリオ" panose="020B0604030504040204" pitchFamily="50" charset="-128"/>
                <a:cs typeface="メイリオ" pitchFamily="50" charset="-128"/>
              </a:rPr>
              <a:t>(</a:t>
            </a:r>
            <a:r>
              <a:rPr lang="ja-JP" altLang="en-US" sz="2000">
                <a:latin typeface="メイリオ" panose="020B0604030504040204" pitchFamily="50" charset="-128"/>
                <a:ea typeface="メイリオ" panose="020B0604030504040204" pitchFamily="50" charset="-128"/>
                <a:cs typeface="メイリオ" pitchFamily="50" charset="-128"/>
              </a:rPr>
              <a:t>教育</a:t>
            </a:r>
            <a:r>
              <a:rPr lang="en-US" altLang="ja-JP" sz="2000">
                <a:latin typeface="メイリオ" panose="020B0604030504040204" pitchFamily="50" charset="-128"/>
                <a:ea typeface="メイリオ" panose="020B0604030504040204" pitchFamily="50" charset="-128"/>
                <a:cs typeface="メイリオ" pitchFamily="50" charset="-128"/>
              </a:rPr>
              <a:t>)</a:t>
            </a:r>
            <a:r>
              <a:rPr lang="ja-JP" altLang="en-US" sz="2000">
                <a:latin typeface="メイリオ" panose="020B0604030504040204" pitchFamily="50" charset="-128"/>
                <a:ea typeface="メイリオ" panose="020B0604030504040204" pitchFamily="50" charset="-128"/>
                <a:cs typeface="メイリオ" pitchFamily="50" charset="-128"/>
              </a:rPr>
              <a:t>に従事していることの自覚</a:t>
            </a:r>
          </a:p>
          <a:p>
            <a:pPr>
              <a:buNone/>
            </a:pPr>
            <a:r>
              <a:rPr lang="ja-JP" altLang="en-US" sz="2000">
                <a:latin typeface="メイリオ" panose="020B0604030504040204" pitchFamily="50" charset="-128"/>
                <a:ea typeface="メイリオ" panose="020B0604030504040204" pitchFamily="50" charset="-128"/>
                <a:cs typeface="メイリオ" pitchFamily="50" charset="-128"/>
              </a:rPr>
              <a:t>　・多様な立場の役割のひとつとしての指導者　であることへの理解</a:t>
            </a:r>
          </a:p>
          <a:p>
            <a:pPr>
              <a:buNone/>
            </a:pPr>
            <a:r>
              <a:rPr lang="ja-JP" altLang="en-US" sz="2000">
                <a:latin typeface="メイリオ" panose="020B0604030504040204" pitchFamily="50" charset="-128"/>
                <a:ea typeface="メイリオ" panose="020B0604030504040204" pitchFamily="50" charset="-128"/>
                <a:cs typeface="メイリオ" pitchFamily="50" charset="-128"/>
              </a:rPr>
              <a:t>　・動機付け： 業務円滑化、伝承等</a:t>
            </a:r>
          </a:p>
          <a:p>
            <a:pPr>
              <a:lnSpc>
                <a:spcPts val="500"/>
              </a:lnSpc>
              <a:buFontTx/>
              <a:buNone/>
            </a:pPr>
            <a:endParaRPr lang="ja-JP" altLang="en-US" sz="2400">
              <a:latin typeface="ＤＦ特太ゴシック体" panose="020B0509000000000000" pitchFamily="49" charset="-128"/>
              <a:ea typeface="ＤＦ特太ゴシック体" panose="020B0509000000000000" pitchFamily="49" charset="-128"/>
              <a:cs typeface="メイリオ" pitchFamily="50" charset="-128"/>
            </a:endParaRPr>
          </a:p>
          <a:p>
            <a:pPr>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●人材育成</a:t>
            </a:r>
            <a:r>
              <a:rPr lang="en-US" altLang="ja-JP" sz="2400">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教育</a:t>
            </a:r>
            <a:r>
              <a:rPr lang="en-US" altLang="ja-JP" sz="2400">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の目的の理解</a:t>
            </a:r>
            <a:endParaRPr lang="en-US" altLang="ja-JP" sz="2400">
              <a:latin typeface="ＤＦ特太ゴシック体" panose="020B0509000000000000" pitchFamily="49" charset="-128"/>
              <a:ea typeface="ＤＦ特太ゴシック体" panose="020B0509000000000000" pitchFamily="49" charset="-128"/>
              <a:cs typeface="メイリオ" pitchFamily="50" charset="-128"/>
            </a:endParaRPr>
          </a:p>
          <a:p>
            <a:pPr>
              <a:buNone/>
            </a:pPr>
            <a:r>
              <a:rPr lang="ja-JP" altLang="en-US" sz="2000">
                <a:latin typeface="メイリオ" pitchFamily="50" charset="-128"/>
                <a:ea typeface="メイリオ" pitchFamily="50" charset="-128"/>
                <a:cs typeface="メイリオ" pitchFamily="50" charset="-128"/>
              </a:rPr>
              <a:t>　・相談支援の業務への深い理解とさらなる深化に向けた自己研鑽</a:t>
            </a:r>
          </a:p>
          <a:p>
            <a:pPr>
              <a:buNone/>
            </a:pPr>
            <a:r>
              <a:rPr lang="ja-JP" altLang="en-US" sz="2000">
                <a:latin typeface="メイリオ" pitchFamily="50" charset="-128"/>
                <a:ea typeface="メイリオ" pitchFamily="50" charset="-128"/>
                <a:cs typeface="メイリオ" pitchFamily="50" charset="-128"/>
              </a:rPr>
              <a:t>　・社会福祉・障害者福祉や相談支援の職業的特徴の理解</a:t>
            </a:r>
          </a:p>
          <a:p>
            <a:pPr>
              <a:lnSpc>
                <a:spcPts val="500"/>
              </a:lnSpc>
              <a:buFontTx/>
              <a:buNone/>
            </a:pPr>
            <a:endParaRPr lang="ja-JP" altLang="en-US" sz="2000">
              <a:latin typeface="ＤＦ特太ゴシック体" panose="020B0509000000000000" pitchFamily="49" charset="-128"/>
              <a:ea typeface="ＤＦ特太ゴシック体" panose="020B0509000000000000" pitchFamily="49" charset="-128"/>
              <a:cs typeface="メイリオ" pitchFamily="50" charset="-128"/>
            </a:endParaRPr>
          </a:p>
          <a:p>
            <a:pPr>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●人材育成</a:t>
            </a:r>
            <a:r>
              <a:rPr lang="en-US" altLang="ja-JP" sz="2400">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教育</a:t>
            </a:r>
            <a:r>
              <a:rPr lang="en-US" altLang="ja-JP" sz="2400">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の方法の理解</a:t>
            </a:r>
            <a:endParaRPr lang="en-US" altLang="ja-JP" sz="2400">
              <a:latin typeface="ＤＦ特太ゴシック体" panose="020B0509000000000000" pitchFamily="49" charset="-128"/>
              <a:ea typeface="ＤＦ特太ゴシック体" panose="020B0509000000000000" pitchFamily="49" charset="-128"/>
              <a:cs typeface="メイリオ" pitchFamily="50" charset="-128"/>
            </a:endParaRPr>
          </a:p>
          <a:p>
            <a:pPr>
              <a:buNone/>
            </a:pPr>
            <a:r>
              <a:rPr lang="ja-JP" altLang="en-US" sz="2000">
                <a:latin typeface="メイリオ" pitchFamily="50" charset="-128"/>
                <a:ea typeface="メイリオ" pitchFamily="50" charset="-128"/>
                <a:cs typeface="メイリオ" pitchFamily="50" charset="-128"/>
              </a:rPr>
              <a:t>　・本人中心と個別性の重視の中での指導者：</a:t>
            </a:r>
          </a:p>
          <a:p>
            <a:pPr>
              <a:buNone/>
            </a:pPr>
            <a:r>
              <a:rPr lang="ja-JP" altLang="en-US" sz="2000">
                <a:latin typeface="メイリオ" pitchFamily="50" charset="-128"/>
                <a:ea typeface="メイリオ" pitchFamily="50" charset="-128"/>
                <a:cs typeface="メイリオ" pitchFamily="50" charset="-128"/>
              </a:rPr>
              <a:t>　　　役　割：経験の提供や促し、気づきの促し、</a:t>
            </a:r>
          </a:p>
          <a:p>
            <a:pPr>
              <a:buNone/>
            </a:pPr>
            <a:r>
              <a:rPr lang="ja-JP" altLang="en-US" sz="2000">
                <a:latin typeface="メイリオ" pitchFamily="50" charset="-128"/>
                <a:ea typeface="メイリオ" pitchFamily="50" charset="-128"/>
                <a:cs typeface="メイリオ" pitchFamily="50" charset="-128"/>
              </a:rPr>
              <a:t>　　　　　　　主体的・能動的な学びの場の構築と提供</a:t>
            </a:r>
          </a:p>
          <a:p>
            <a:pPr>
              <a:buNone/>
            </a:pPr>
            <a:r>
              <a:rPr lang="ja-JP" altLang="en-US" sz="2000">
                <a:latin typeface="メイリオ" pitchFamily="50" charset="-128"/>
                <a:ea typeface="メイリオ" pitchFamily="50" charset="-128"/>
                <a:cs typeface="メイリオ" pitchFamily="50" charset="-128"/>
              </a:rPr>
              <a:t>　　　留意点：対話の重視</a:t>
            </a:r>
          </a:p>
        </p:txBody>
      </p:sp>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「指導者」としての基本的視点・留意点</a:t>
            </a:r>
          </a:p>
        </p:txBody>
      </p:sp>
      <p:sp>
        <p:nvSpPr>
          <p:cNvPr id="5" name="スライド番号プレースホルダー 4"/>
          <p:cNvSpPr>
            <a:spLocks noGrp="1"/>
          </p:cNvSpPr>
          <p:nvPr>
            <p:ph type="sldNum" sz="quarter" idx="12"/>
          </p:nvPr>
        </p:nvSpPr>
        <p:spPr/>
        <p:txBody>
          <a:bodyPr/>
          <a:lstStyle/>
          <a:p>
            <a:fld id="{E6542E07-2998-4D5C-B1E6-13FD1F58F769}" type="slidenum">
              <a:rPr lang="en-US" altLang="ja-JP" smtClean="0"/>
              <a:pPr/>
              <a:t>12</a:t>
            </a:fld>
            <a:endParaRPr lang="en-US" altLang="ja-JP" dirty="0"/>
          </a:p>
        </p:txBody>
      </p:sp>
      <p:sp>
        <p:nvSpPr>
          <p:cNvPr id="6" name="フッター プレースホルダー 5"/>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21045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コンテンツ プレースホルダー 2"/>
          <p:cNvSpPr>
            <a:spLocks noGrp="1"/>
          </p:cNvSpPr>
          <p:nvPr>
            <p:ph idx="4294967295"/>
          </p:nvPr>
        </p:nvSpPr>
        <p:spPr>
          <a:xfrm>
            <a:off x="395536" y="692150"/>
            <a:ext cx="8568952" cy="5965825"/>
          </a:xfrm>
        </p:spPr>
        <p:txBody>
          <a:bodyPr/>
          <a:lstStyle/>
          <a:p>
            <a:pPr>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●何を身につけるために、何を学ぶか、どのように学ぶか</a:t>
            </a:r>
            <a:endParaRPr lang="ja-JP" altLang="en-US" sz="2400">
              <a:latin typeface="メイリオ" pitchFamily="50" charset="-128"/>
              <a:ea typeface="メイリオ" pitchFamily="50" charset="-128"/>
              <a:cs typeface="メイリオ" pitchFamily="50" charset="-128"/>
            </a:endParaRPr>
          </a:p>
          <a:p>
            <a:pPr>
              <a:buNone/>
            </a:pPr>
            <a:r>
              <a:rPr lang="ja-JP" altLang="en-US" sz="2400">
                <a:latin typeface="メイリオ" pitchFamily="50" charset="-128"/>
                <a:ea typeface="メイリオ" pitchFamily="50" charset="-128"/>
                <a:cs typeface="メイリオ" pitchFamily="50" charset="-128"/>
              </a:rPr>
              <a:t>　・本来は多様：</a:t>
            </a:r>
          </a:p>
          <a:p>
            <a:pPr>
              <a:buNone/>
            </a:pPr>
            <a:r>
              <a:rPr lang="ja-JP" altLang="en-US" sz="2400">
                <a:latin typeface="メイリオ" pitchFamily="50" charset="-128"/>
                <a:ea typeface="メイリオ" pitchFamily="50" charset="-128"/>
                <a:cs typeface="メイリオ" pitchFamily="50" charset="-128"/>
              </a:rPr>
              <a:t>　　　家庭・学校・地域・職場</a:t>
            </a:r>
            <a:endParaRPr lang="en-US" altLang="ja-JP" sz="2400">
              <a:latin typeface="メイリオ" pitchFamily="50" charset="-128"/>
              <a:ea typeface="メイリオ" pitchFamily="50" charset="-128"/>
              <a:cs typeface="メイリオ" pitchFamily="50" charset="-128"/>
            </a:endParaRPr>
          </a:p>
          <a:p>
            <a:pPr>
              <a:buFontTx/>
              <a:buNone/>
            </a:pPr>
            <a:r>
              <a:rPr lang="ja-JP" altLang="en-US" sz="2400">
                <a:latin typeface="メイリオ" pitchFamily="50" charset="-128"/>
                <a:ea typeface="メイリオ" pitchFamily="50" charset="-128"/>
                <a:cs typeface="メイリオ" pitchFamily="50" charset="-128"/>
              </a:rPr>
              <a:t>　　　学校教育、社会教育、生涯教育、リカレント教育</a:t>
            </a:r>
            <a:r>
              <a:rPr lang="en-US" altLang="ja-JP" sz="2400">
                <a:latin typeface="メイリオ" pitchFamily="50" charset="-128"/>
                <a:ea typeface="メイリオ" pitchFamily="50" charset="-128"/>
                <a:cs typeface="メイリオ" pitchFamily="50" charset="-128"/>
              </a:rPr>
              <a:t>…</a:t>
            </a:r>
            <a:endParaRPr lang="ja-JP" altLang="en-US" sz="2400">
              <a:latin typeface="メイリオ" pitchFamily="50" charset="-128"/>
              <a:ea typeface="メイリオ" pitchFamily="50" charset="-128"/>
              <a:cs typeface="メイリオ" pitchFamily="50" charset="-128"/>
            </a:endParaRPr>
          </a:p>
          <a:p>
            <a:pPr>
              <a:lnSpc>
                <a:spcPts val="500"/>
              </a:lnSpc>
              <a:buFontTx/>
              <a:buNone/>
            </a:pPr>
            <a:endParaRPr lang="ja-JP" altLang="en-US" sz="2400">
              <a:latin typeface="ＤＦ特太ゴシック体" panose="020B0509000000000000" pitchFamily="49" charset="-128"/>
              <a:ea typeface="ＤＦ特太ゴシック体" panose="020B0509000000000000" pitchFamily="49" charset="-128"/>
              <a:cs typeface="メイリオ" pitchFamily="50" charset="-128"/>
            </a:endParaRPr>
          </a:p>
          <a:p>
            <a:pPr>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●多くの福祉従事者が経験してきた日本の教育</a:t>
            </a:r>
            <a:endParaRPr lang="en-US" altLang="ja-JP" sz="2400">
              <a:latin typeface="ＤＦ特太ゴシック体" panose="020B0509000000000000" pitchFamily="49" charset="-128"/>
              <a:ea typeface="ＤＦ特太ゴシック体" panose="020B0509000000000000" pitchFamily="49" charset="-128"/>
              <a:cs typeface="メイリオ" pitchFamily="50" charset="-128"/>
            </a:endParaRPr>
          </a:p>
          <a:p>
            <a:pPr>
              <a:buNone/>
            </a:pPr>
            <a:r>
              <a:rPr lang="ja-JP" altLang="en-US" sz="2400">
                <a:latin typeface="メイリオ" pitchFamily="50" charset="-128"/>
                <a:ea typeface="メイリオ" pitchFamily="50" charset="-128"/>
                <a:cs typeface="メイリオ" pitchFamily="50" charset="-128"/>
              </a:rPr>
              <a:t>　・学校教育主体　</a:t>
            </a:r>
            <a:r>
              <a:rPr lang="en-US" altLang="ja-JP" sz="2000">
                <a:latin typeface="メイリオ" pitchFamily="50" charset="-128"/>
                <a:ea typeface="メイリオ" pitchFamily="50" charset="-128"/>
                <a:cs typeface="メイリオ" pitchFamily="50" charset="-128"/>
              </a:rPr>
              <a:t>cf. </a:t>
            </a:r>
            <a:r>
              <a:rPr lang="ja-JP" altLang="en-US" sz="2000">
                <a:latin typeface="メイリオ" pitchFamily="50" charset="-128"/>
                <a:ea typeface="メイリオ" pitchFamily="50" charset="-128"/>
                <a:cs typeface="メイリオ" pitchFamily="50" charset="-128"/>
              </a:rPr>
              <a:t>教育の担い手≒「教員（教師）」</a:t>
            </a:r>
          </a:p>
          <a:p>
            <a:pPr>
              <a:buFontTx/>
              <a:buNone/>
            </a:pPr>
            <a:r>
              <a:rPr lang="ja-JP" altLang="en-US" sz="2000">
                <a:latin typeface="メイリオ" pitchFamily="50" charset="-128"/>
                <a:ea typeface="メイリオ" pitchFamily="50" charset="-128"/>
                <a:cs typeface="メイリオ" pitchFamily="50" charset="-128"/>
              </a:rPr>
              <a:t>　　　→ 立場・関係の固定性</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教える／教わる</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、上下</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権力</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関係</a:t>
            </a:r>
          </a:p>
          <a:p>
            <a:pPr>
              <a:buFontTx/>
              <a:buNone/>
            </a:pPr>
            <a:r>
              <a:rPr lang="ja-JP" altLang="en-US" sz="2400">
                <a:latin typeface="メイリオ" pitchFamily="50" charset="-128"/>
                <a:ea typeface="メイリオ" pitchFamily="50" charset="-128"/>
                <a:cs typeface="メイリオ" pitchFamily="50" charset="-128"/>
              </a:rPr>
              <a:t>　・教科教育主体　</a:t>
            </a:r>
            <a:r>
              <a:rPr lang="en-US" altLang="ja-JP" sz="2000">
                <a:latin typeface="メイリオ" pitchFamily="50" charset="-128"/>
                <a:ea typeface="メイリオ" pitchFamily="50" charset="-128"/>
                <a:cs typeface="メイリオ" pitchFamily="50" charset="-128"/>
              </a:rPr>
              <a:t>cf. </a:t>
            </a:r>
            <a:r>
              <a:rPr lang="ja-JP" altLang="en-US" sz="2000">
                <a:latin typeface="メイリオ" pitchFamily="50" charset="-128"/>
                <a:ea typeface="メイリオ" pitchFamily="50" charset="-128"/>
                <a:cs typeface="メイリオ" pitchFamily="50" charset="-128"/>
              </a:rPr>
              <a:t>教員養成課程、免許制度</a:t>
            </a:r>
          </a:p>
          <a:p>
            <a:pPr>
              <a:buFontTx/>
              <a:buNone/>
            </a:pPr>
            <a:r>
              <a:rPr lang="ja-JP" altLang="en-US" sz="2000">
                <a:latin typeface="メイリオ" pitchFamily="50" charset="-128"/>
                <a:ea typeface="メイリオ" pitchFamily="50" charset="-128"/>
                <a:cs typeface="メイリオ" pitchFamily="50" charset="-128"/>
              </a:rPr>
              <a:t>　　　→ 内容重視</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コンテンツヘビー</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、学びの方法論の希薄性</a:t>
            </a:r>
          </a:p>
          <a:p>
            <a:pPr>
              <a:lnSpc>
                <a:spcPts val="500"/>
              </a:lnSpc>
              <a:buFontTx/>
              <a:buNone/>
            </a:pPr>
            <a:endParaRPr lang="ja-JP" altLang="en-US" sz="2000">
              <a:latin typeface="ＤＦ特太ゴシック体" panose="020B0509000000000000" pitchFamily="49" charset="-128"/>
              <a:ea typeface="ＤＦ特太ゴシック体" panose="020B0509000000000000" pitchFamily="49" charset="-128"/>
              <a:cs typeface="メイリオ" pitchFamily="50" charset="-128"/>
            </a:endParaRPr>
          </a:p>
          <a:p>
            <a:pPr>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●変わりつつある</a:t>
            </a:r>
            <a:r>
              <a:rPr lang="en-US" altLang="ja-JP" sz="2400">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変化してきた</a:t>
            </a:r>
            <a:r>
              <a:rPr lang="en-US" altLang="ja-JP" sz="2400">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日本の教育</a:t>
            </a:r>
            <a:endParaRPr lang="en-US" altLang="ja-JP" sz="2400">
              <a:latin typeface="ＤＦ特太ゴシック体" panose="020B0509000000000000" pitchFamily="49" charset="-128"/>
              <a:ea typeface="ＤＦ特太ゴシック体" panose="020B0509000000000000" pitchFamily="49" charset="-128"/>
              <a:cs typeface="メイリオ" pitchFamily="50" charset="-128"/>
            </a:endParaRPr>
          </a:p>
          <a:p>
            <a:pPr>
              <a:buNone/>
            </a:pPr>
            <a:r>
              <a:rPr lang="ja-JP" altLang="en-US" sz="2400">
                <a:latin typeface="メイリオ" pitchFamily="50" charset="-128"/>
                <a:ea typeface="メイリオ" pitchFamily="50" charset="-128"/>
                <a:cs typeface="メイリオ" pitchFamily="50" charset="-128"/>
              </a:rPr>
              <a:t>　・学習観</a:t>
            </a:r>
            <a:r>
              <a:rPr lang="en-US" altLang="ja-JP" sz="2400">
                <a:latin typeface="メイリオ" pitchFamily="50" charset="-128"/>
                <a:ea typeface="メイリオ" pitchFamily="50" charset="-128"/>
                <a:cs typeface="メイリオ" pitchFamily="50" charset="-128"/>
              </a:rPr>
              <a:t>(</a:t>
            </a:r>
            <a:r>
              <a:rPr lang="ja-JP" altLang="en-US" sz="2400">
                <a:latin typeface="メイリオ" pitchFamily="50" charset="-128"/>
                <a:ea typeface="メイリオ" pitchFamily="50" charset="-128"/>
                <a:cs typeface="メイリオ" pitchFamily="50" charset="-128"/>
              </a:rPr>
              <a:t>教育観、教授観</a:t>
            </a:r>
            <a:r>
              <a:rPr lang="en-US" altLang="ja-JP" sz="2400">
                <a:latin typeface="メイリオ" pitchFamily="50" charset="-128"/>
                <a:ea typeface="メイリオ" pitchFamily="50" charset="-128"/>
                <a:cs typeface="メイリオ" pitchFamily="50" charset="-128"/>
              </a:rPr>
              <a:t>)</a:t>
            </a:r>
            <a:r>
              <a:rPr lang="ja-JP" altLang="en-US" sz="2400">
                <a:latin typeface="メイリオ" pitchFamily="50" charset="-128"/>
                <a:ea typeface="メイリオ" pitchFamily="50" charset="-128"/>
                <a:cs typeface="メイリオ" pitchFamily="50" charset="-128"/>
              </a:rPr>
              <a:t>の転換</a:t>
            </a:r>
          </a:p>
          <a:p>
            <a:pPr>
              <a:buNone/>
            </a:pPr>
            <a:r>
              <a:rPr lang="ja-JP" altLang="en-US" sz="2400">
                <a:latin typeface="メイリオ" pitchFamily="50" charset="-128"/>
                <a:ea typeface="メイリオ" pitchFamily="50" charset="-128"/>
                <a:cs typeface="メイリオ" pitchFamily="50" charset="-128"/>
              </a:rPr>
              <a:t>　・教育の場、教育方法の変化</a:t>
            </a:r>
          </a:p>
        </p:txBody>
      </p:sp>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人材育成について学ぶことの必要性</a:t>
            </a:r>
          </a:p>
        </p:txBody>
      </p:sp>
      <p:sp>
        <p:nvSpPr>
          <p:cNvPr id="7" name="角丸四角形 6"/>
          <p:cNvSpPr/>
          <p:nvPr/>
        </p:nvSpPr>
        <p:spPr>
          <a:xfrm>
            <a:off x="5652120" y="5733256"/>
            <a:ext cx="2592288" cy="708868"/>
          </a:xfrm>
          <a:prstGeom prst="roundRect">
            <a:avLst/>
          </a:prstGeom>
          <a:solidFill>
            <a:srgbClr val="92D050"/>
          </a:solidFill>
          <a:ln w="698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latin typeface="メイリオ" pitchFamily="50" charset="-128"/>
                <a:ea typeface="メイリオ" pitchFamily="50" charset="-128"/>
                <a:cs typeface="メイリオ" pitchFamily="50" charset="-128"/>
              </a:rPr>
              <a:t>自ら学習観・教育観を</a:t>
            </a:r>
          </a:p>
          <a:p>
            <a:pPr algn="ctr"/>
            <a:r>
              <a:rPr lang="ja-JP" altLang="en-US" b="1">
                <a:latin typeface="メイリオ" pitchFamily="50" charset="-128"/>
                <a:ea typeface="メイリオ" pitchFamily="50" charset="-128"/>
                <a:cs typeface="メイリオ" pitchFamily="50" charset="-128"/>
              </a:rPr>
              <a:t>振り返る必要性</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13</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888966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人材育成</a:t>
            </a:r>
            <a:r>
              <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教育</a:t>
            </a:r>
            <a:r>
              <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の理論とその変遷</a:t>
            </a:r>
          </a:p>
        </p:txBody>
      </p:sp>
      <p:sp>
        <p:nvSpPr>
          <p:cNvPr id="6" name="コンテンツ プレースホルダー 2"/>
          <p:cNvSpPr txBox="1">
            <a:spLocks/>
          </p:cNvSpPr>
          <p:nvPr/>
        </p:nvSpPr>
        <p:spPr>
          <a:xfrm>
            <a:off x="395536" y="847502"/>
            <a:ext cx="8686800" cy="3517602"/>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ja-JP" altLang="en-US" sz="2400" kern="0">
                <a:latin typeface="メイリオ" pitchFamily="50" charset="-128"/>
                <a:ea typeface="メイリオ" pitchFamily="50" charset="-128"/>
                <a:cs typeface="メイリオ" pitchFamily="50" charset="-128"/>
              </a:rPr>
              <a:t>・古典的学習モデル、伝統的学習モデル</a:t>
            </a:r>
          </a:p>
          <a:p>
            <a:pPr marL="0" indent="0" eaLnBrk="1" hangingPunct="1">
              <a:buFontTx/>
              <a:buNone/>
            </a:pPr>
            <a:r>
              <a:rPr lang="ja-JP" altLang="en-US" sz="2000" kern="0">
                <a:latin typeface="メイリオ" pitchFamily="50" charset="-128"/>
                <a:ea typeface="メイリオ" pitchFamily="50" charset="-128"/>
                <a:cs typeface="メイリオ" pitchFamily="50" charset="-128"/>
              </a:rPr>
              <a:t>　一方通行（教授者</a:t>
            </a:r>
            <a:r>
              <a:rPr lang="ja-JP" altLang="ja-JP" sz="2000" kern="0">
                <a:latin typeface="メイリオ" pitchFamily="50" charset="-128"/>
                <a:ea typeface="メイリオ" pitchFamily="50" charset="-128"/>
                <a:cs typeface="メイリオ" pitchFamily="50" charset="-128"/>
              </a:rPr>
              <a:t>→</a:t>
            </a:r>
            <a:r>
              <a:rPr lang="ja-JP" altLang="en-US" sz="2000" kern="0">
                <a:latin typeface="メイリオ" pitchFamily="50" charset="-128"/>
                <a:ea typeface="メイリオ" pitchFamily="50" charset="-128"/>
                <a:cs typeface="メイリオ" pitchFamily="50" charset="-128"/>
              </a:rPr>
              <a:t>学習者）</a:t>
            </a:r>
            <a:r>
              <a:rPr lang="en-US" altLang="ja-JP" sz="2000" kern="0">
                <a:latin typeface="メイリオ" pitchFamily="50" charset="-128"/>
                <a:ea typeface="メイリオ" pitchFamily="50" charset="-128"/>
                <a:cs typeface="メイリオ" pitchFamily="50" charset="-128"/>
              </a:rPr>
              <a:t>､</a:t>
            </a:r>
            <a:r>
              <a:rPr lang="ja-JP" altLang="en-US" sz="2000" kern="0">
                <a:latin typeface="メイリオ" pitchFamily="50" charset="-128"/>
                <a:ea typeface="メイリオ" pitchFamily="50" charset="-128"/>
                <a:cs typeface="メイリオ" pitchFamily="50" charset="-128"/>
              </a:rPr>
              <a:t>１対多の</a:t>
            </a:r>
            <a:r>
              <a:rPr lang="en-US" altLang="ja-JP" sz="2000" kern="0">
                <a:latin typeface="メイリオ" pitchFamily="50" charset="-128"/>
                <a:ea typeface="メイリオ" pitchFamily="50" charset="-128"/>
                <a:cs typeface="メイリオ" pitchFamily="50" charset="-128"/>
              </a:rPr>
              <a:t>｢</a:t>
            </a:r>
            <a:r>
              <a:rPr lang="ja-JP" altLang="en-US" sz="2000" kern="0">
                <a:latin typeface="メイリオ" pitchFamily="50" charset="-128"/>
                <a:ea typeface="メイリオ" pitchFamily="50" charset="-128"/>
                <a:cs typeface="メイリオ" pitchFamily="50" charset="-128"/>
              </a:rPr>
              <a:t>教授</a:t>
            </a:r>
            <a:r>
              <a:rPr lang="en-US" altLang="ja-JP" sz="2000" kern="0">
                <a:latin typeface="メイリオ" pitchFamily="50" charset="-128"/>
                <a:ea typeface="メイリオ" pitchFamily="50" charset="-128"/>
                <a:cs typeface="メイリオ" pitchFamily="50" charset="-128"/>
              </a:rPr>
              <a:t>-</a:t>
            </a:r>
            <a:r>
              <a:rPr lang="ja-JP" altLang="en-US" sz="2000" kern="0">
                <a:latin typeface="メイリオ" pitchFamily="50" charset="-128"/>
                <a:ea typeface="メイリオ" pitchFamily="50" charset="-128"/>
                <a:cs typeface="メイリオ" pitchFamily="50" charset="-128"/>
              </a:rPr>
              <a:t>学習モデル」が一般的な教育方法だと考えられた時代が続いた。</a:t>
            </a:r>
            <a:endParaRPr lang="en-US" altLang="ja-JP" sz="2000" kern="0">
              <a:latin typeface="メイリオ" pitchFamily="50" charset="-128"/>
              <a:ea typeface="メイリオ" pitchFamily="50" charset="-128"/>
              <a:cs typeface="メイリオ" pitchFamily="50" charset="-128"/>
            </a:endParaRPr>
          </a:p>
          <a:p>
            <a:pPr marL="0" indent="0" eaLnBrk="1" hangingPunct="1">
              <a:buFontTx/>
              <a:buNone/>
            </a:pPr>
            <a:r>
              <a:rPr lang="ja-JP" altLang="en-US" sz="1400" kern="0">
                <a:latin typeface="メイリオ" pitchFamily="50" charset="-128"/>
                <a:ea typeface="メイリオ" pitchFamily="50" charset="-128"/>
                <a:cs typeface="メイリオ" pitchFamily="50" charset="-128"/>
              </a:rPr>
              <a:t>　　</a:t>
            </a:r>
            <a:r>
              <a:rPr lang="ja-JP" altLang="ja-JP" sz="1400" kern="0">
                <a:latin typeface="メイリオ" pitchFamily="50" charset="-128"/>
                <a:ea typeface="メイリオ" pitchFamily="50" charset="-128"/>
                <a:cs typeface="メイリオ" pitchFamily="50" charset="-128"/>
              </a:rPr>
              <a:t>※</a:t>
            </a:r>
            <a:r>
              <a:rPr lang="ja-JP" altLang="en-US" sz="1400" kern="0">
                <a:latin typeface="メイリオ" pitchFamily="50" charset="-128"/>
                <a:ea typeface="メイリオ" pitchFamily="50" charset="-128"/>
                <a:cs typeface="メイリオ" pitchFamily="50" charset="-128"/>
              </a:rPr>
              <a:t>特に教育現場において顕著。</a:t>
            </a:r>
            <a:endParaRPr lang="en-US" altLang="ja-JP" sz="1400" kern="0">
              <a:latin typeface="メイリオ" pitchFamily="50" charset="-128"/>
              <a:ea typeface="メイリオ" pitchFamily="50" charset="-128"/>
              <a:cs typeface="メイリオ" pitchFamily="50" charset="-128"/>
            </a:endParaRPr>
          </a:p>
          <a:p>
            <a:pPr marL="0" indent="0">
              <a:lnSpc>
                <a:spcPts val="400"/>
              </a:lnSpc>
              <a:buFontTx/>
              <a:buNone/>
            </a:pPr>
            <a:endParaRPr lang="ja-JP" altLang="ja-JP" sz="2400" kern="0">
              <a:latin typeface="メイリオ" pitchFamily="50" charset="-128"/>
              <a:ea typeface="メイリオ" pitchFamily="50" charset="-128"/>
              <a:cs typeface="メイリオ" pitchFamily="50" charset="-128"/>
            </a:endParaRPr>
          </a:p>
          <a:p>
            <a:pPr marL="0" indent="0">
              <a:buFontTx/>
              <a:buNone/>
            </a:pPr>
            <a:r>
              <a:rPr lang="ja-JP" altLang="en-US" sz="2400" kern="0">
                <a:latin typeface="メイリオ" pitchFamily="50" charset="-128"/>
                <a:ea typeface="メイリオ" pitchFamily="50" charset="-128"/>
                <a:cs typeface="メイリオ" pitchFamily="50" charset="-128"/>
              </a:rPr>
              <a:t>・</a:t>
            </a:r>
            <a:r>
              <a:rPr lang="en-US" altLang="ja-JP" sz="2400" kern="0">
                <a:latin typeface="メイリオ" pitchFamily="50" charset="-128"/>
                <a:ea typeface="メイリオ" pitchFamily="50" charset="-128"/>
                <a:cs typeface="メイリオ" pitchFamily="50" charset="-128"/>
              </a:rPr>
              <a:t>20</a:t>
            </a:r>
            <a:r>
              <a:rPr lang="ja-JP" altLang="en-US" sz="2400" kern="0">
                <a:latin typeface="メイリオ" pitchFamily="50" charset="-128"/>
                <a:ea typeface="メイリオ" pitchFamily="50" charset="-128"/>
                <a:cs typeface="メイリオ" pitchFamily="50" charset="-128"/>
              </a:rPr>
              <a:t>世紀に入り</a:t>
            </a:r>
            <a:r>
              <a:rPr lang="en-US" altLang="ja-JP" sz="2400" kern="0">
                <a:latin typeface="メイリオ" pitchFamily="50" charset="-128"/>
                <a:ea typeface="メイリオ" pitchFamily="50" charset="-128"/>
                <a:cs typeface="メイリオ" pitchFamily="50" charset="-128"/>
              </a:rPr>
              <a:t>(</a:t>
            </a:r>
            <a:r>
              <a:rPr lang="ja-JP" altLang="en-US" sz="2400" kern="0">
                <a:latin typeface="メイリオ" pitchFamily="50" charset="-128"/>
                <a:ea typeface="メイリオ" pitchFamily="50" charset="-128"/>
                <a:cs typeface="メイリオ" pitchFamily="50" charset="-128"/>
              </a:rPr>
              <a:t>特に第</a:t>
            </a:r>
            <a:r>
              <a:rPr lang="en-US" altLang="ja-JP" sz="2400" kern="0">
                <a:latin typeface="メイリオ" pitchFamily="50" charset="-128"/>
                <a:ea typeface="メイリオ" pitchFamily="50" charset="-128"/>
                <a:cs typeface="メイリオ" pitchFamily="50" charset="-128"/>
              </a:rPr>
              <a:t>2</a:t>
            </a:r>
            <a:r>
              <a:rPr lang="ja-JP" altLang="en-US" sz="2400" kern="0">
                <a:latin typeface="メイリオ" pitchFamily="50" charset="-128"/>
                <a:ea typeface="メイリオ" pitchFamily="50" charset="-128"/>
                <a:cs typeface="メイリオ" pitchFamily="50" charset="-128"/>
              </a:rPr>
              <a:t>次大戦後</a:t>
            </a:r>
            <a:r>
              <a:rPr lang="en-US" altLang="ja-JP" sz="2400" kern="0">
                <a:latin typeface="メイリオ" pitchFamily="50" charset="-128"/>
                <a:ea typeface="メイリオ" pitchFamily="50" charset="-128"/>
                <a:cs typeface="メイリオ" pitchFamily="50" charset="-128"/>
              </a:rPr>
              <a:t>)</a:t>
            </a:r>
            <a:r>
              <a:rPr lang="ja-JP" altLang="en-US" sz="2400" kern="0">
                <a:latin typeface="メイリオ" pitchFamily="50" charset="-128"/>
                <a:ea typeface="メイリオ" pitchFamily="50" charset="-128"/>
                <a:cs typeface="メイリオ" pitchFamily="50" charset="-128"/>
              </a:rPr>
              <a:t>、心理学や教育工学の分野から、主体的かつ積極的</a:t>
            </a:r>
            <a:r>
              <a:rPr lang="en-US" altLang="ja-JP" sz="2400" kern="0">
                <a:latin typeface="メイリオ" pitchFamily="50" charset="-128"/>
                <a:ea typeface="メイリオ" pitchFamily="50" charset="-128"/>
                <a:cs typeface="メイリオ" pitchFamily="50" charset="-128"/>
              </a:rPr>
              <a:t>(</a:t>
            </a:r>
            <a:r>
              <a:rPr lang="ja-JP" altLang="en-US" sz="2400" kern="0">
                <a:latin typeface="メイリオ" pitchFamily="50" charset="-128"/>
                <a:ea typeface="メイリオ" pitchFamily="50" charset="-128"/>
                <a:cs typeface="メイリオ" pitchFamily="50" charset="-128"/>
              </a:rPr>
              <a:t>対話的</a:t>
            </a:r>
            <a:r>
              <a:rPr lang="en-US" altLang="ja-JP" sz="2400" kern="0">
                <a:latin typeface="メイリオ" pitchFamily="50" charset="-128"/>
                <a:ea typeface="メイリオ" pitchFamily="50" charset="-128"/>
                <a:cs typeface="メイリオ" pitchFamily="50" charset="-128"/>
              </a:rPr>
              <a:t>)</a:t>
            </a:r>
            <a:r>
              <a:rPr lang="ja-JP" altLang="en-US" sz="2400" kern="0">
                <a:latin typeface="メイリオ" pitchFamily="50" charset="-128"/>
                <a:ea typeface="メイリオ" pitchFamily="50" charset="-128"/>
                <a:cs typeface="メイリオ" pitchFamily="50" charset="-128"/>
              </a:rPr>
              <a:t>、発見的な学習方法とその実現のための学習環境デザインの研究が進展した。</a:t>
            </a:r>
            <a:endParaRPr lang="ja-JP" altLang="ja-JP" sz="2400" kern="0">
              <a:latin typeface="メイリオ" pitchFamily="50" charset="-128"/>
              <a:ea typeface="メイリオ" pitchFamily="50" charset="-128"/>
              <a:cs typeface="メイリオ" pitchFamily="50" charset="-128"/>
            </a:endParaRPr>
          </a:p>
          <a:p>
            <a:pPr marL="0" indent="0">
              <a:buFontTx/>
              <a:buNone/>
            </a:pPr>
            <a:r>
              <a:rPr lang="ja-JP" altLang="en-US" sz="1400" kern="0">
                <a:latin typeface="メイリオ" pitchFamily="50" charset="-128"/>
                <a:ea typeface="メイリオ" pitchFamily="50" charset="-128"/>
                <a:cs typeface="メイリオ" pitchFamily="50" charset="-128"/>
              </a:rPr>
              <a:t>　</a:t>
            </a:r>
            <a:r>
              <a:rPr lang="ja-JP" altLang="ja-JP" sz="1400" kern="0">
                <a:latin typeface="メイリオ" pitchFamily="50" charset="-128"/>
                <a:ea typeface="メイリオ" pitchFamily="50" charset="-128"/>
                <a:cs typeface="メイリオ" pitchFamily="50" charset="-128"/>
              </a:rPr>
              <a:t>※</a:t>
            </a:r>
            <a:r>
              <a:rPr lang="ja-JP" altLang="en-US" sz="1400" kern="0">
                <a:latin typeface="メイリオ" pitchFamily="50" charset="-128"/>
                <a:ea typeface="メイリオ" pitchFamily="50" charset="-128"/>
                <a:cs typeface="メイリオ" pitchFamily="50" charset="-128"/>
              </a:rPr>
              <a:t>様々な理論や方法が提案されている。</a:t>
            </a:r>
            <a:endParaRPr lang="ja-JP" altLang="ja-JP" sz="1400" kern="0">
              <a:latin typeface="メイリオ" pitchFamily="50" charset="-128"/>
              <a:ea typeface="メイリオ" pitchFamily="50" charset="-128"/>
              <a:cs typeface="メイリオ" pitchFamily="50" charset="-128"/>
            </a:endParaRPr>
          </a:p>
          <a:p>
            <a:pPr marL="0" indent="0">
              <a:buFontTx/>
              <a:buNone/>
            </a:pPr>
            <a:r>
              <a:rPr lang="ja-JP" altLang="en-US" sz="1400" kern="0">
                <a:latin typeface="メイリオ" pitchFamily="50" charset="-128"/>
                <a:ea typeface="メイリオ" pitchFamily="50" charset="-128"/>
                <a:cs typeface="メイリオ" pitchFamily="50" charset="-128"/>
              </a:rPr>
              <a:t>　</a:t>
            </a:r>
            <a:r>
              <a:rPr lang="ja-JP" altLang="ja-JP" sz="1400" kern="0">
                <a:latin typeface="メイリオ" pitchFamily="50" charset="-128"/>
                <a:ea typeface="メイリオ" pitchFamily="50" charset="-128"/>
                <a:cs typeface="メイリオ" pitchFamily="50" charset="-128"/>
              </a:rPr>
              <a:t>※</a:t>
            </a:r>
            <a:r>
              <a:rPr lang="ja-JP" altLang="en-US" sz="1400" kern="0">
                <a:latin typeface="メイリオ" pitchFamily="50" charset="-128"/>
                <a:ea typeface="メイリオ" pitchFamily="50" charset="-128"/>
                <a:cs typeface="メイリオ" pitchFamily="50" charset="-128"/>
              </a:rPr>
              <a:t>心理学的動機づけ論や創造的思考理論等々の成果に基づいている。</a:t>
            </a:r>
          </a:p>
          <a:p>
            <a:pPr marL="0" indent="0">
              <a:buFontTx/>
              <a:buNone/>
            </a:pPr>
            <a:r>
              <a:rPr lang="ja-JP" altLang="en-US" sz="1400" kern="0">
                <a:latin typeface="メイリオ" pitchFamily="50" charset="-128"/>
                <a:ea typeface="メイリオ" pitchFamily="50" charset="-128"/>
                <a:cs typeface="メイリオ" pitchFamily="50" charset="-128"/>
              </a:rPr>
              <a:t>　</a:t>
            </a:r>
            <a:r>
              <a:rPr lang="en-US" altLang="ja-JP" sz="1400" kern="0">
                <a:latin typeface="メイリオ" pitchFamily="50" charset="-128"/>
                <a:ea typeface="メイリオ" pitchFamily="50" charset="-128"/>
                <a:cs typeface="メイリオ" pitchFamily="50" charset="-128"/>
              </a:rPr>
              <a:t>※</a:t>
            </a:r>
            <a:r>
              <a:rPr lang="ja-JP" altLang="en-US" sz="1400" kern="0">
                <a:latin typeface="メイリオ" pitchFamily="50" charset="-128"/>
                <a:ea typeface="メイリオ" pitchFamily="50" charset="-128"/>
                <a:cs typeface="メイリオ" pitchFamily="50" charset="-128"/>
              </a:rPr>
              <a:t>いわゆる「アクティブ・ラーニング」もそのひとつ。</a:t>
            </a:r>
            <a:endParaRPr lang="ja-JP" altLang="en-US" sz="1400" kern="0" dirty="0">
              <a:latin typeface="メイリオ" pitchFamily="50" charset="-128"/>
              <a:ea typeface="メイリオ" pitchFamily="50" charset="-128"/>
              <a:cs typeface="メイリオ" pitchFamily="50" charset="-128"/>
            </a:endParaRPr>
          </a:p>
        </p:txBody>
      </p:sp>
      <p:sp>
        <p:nvSpPr>
          <p:cNvPr id="2" name="正方形/長方形 1"/>
          <p:cNvSpPr/>
          <p:nvPr/>
        </p:nvSpPr>
        <p:spPr>
          <a:xfrm>
            <a:off x="395536" y="4437112"/>
            <a:ext cx="8496944" cy="169262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ja-JP" altLang="en-US" sz="2800" kern="0">
                <a:solidFill>
                  <a:schemeClr val="tx1"/>
                </a:solidFill>
                <a:latin typeface="メイリオ" pitchFamily="50" charset="-128"/>
                <a:ea typeface="メイリオ" pitchFamily="50" charset="-128"/>
                <a:cs typeface="メイリオ" pitchFamily="50" charset="-128"/>
              </a:rPr>
              <a:t>特に、社会福祉を含む対人援助の分野のような、正答が一意に定められがたい（正解か検証困難な）業務やその学びには効果的であるとされる。</a:t>
            </a:r>
            <a:endParaRPr kumimoji="1" lang="ja-JP" altLang="en-US" sz="2800">
              <a:solidFill>
                <a:schemeClr val="tx1"/>
              </a:solidFill>
            </a:endParaRPr>
          </a:p>
        </p:txBody>
      </p:sp>
      <p:sp>
        <p:nvSpPr>
          <p:cNvPr id="4" name="スライド番号プレースホルダー 3"/>
          <p:cNvSpPr>
            <a:spLocks noGrp="1"/>
          </p:cNvSpPr>
          <p:nvPr>
            <p:ph type="sldNum" sz="quarter" idx="12"/>
          </p:nvPr>
        </p:nvSpPr>
        <p:spPr/>
        <p:txBody>
          <a:bodyPr/>
          <a:lstStyle/>
          <a:p>
            <a:fld id="{E6542E07-2998-4D5C-B1E6-13FD1F58F769}" type="slidenum">
              <a:rPr lang="en-US" altLang="ja-JP" smtClean="0"/>
              <a:pPr/>
              <a:t>14</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85006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059832" y="5373216"/>
            <a:ext cx="2808312" cy="976189"/>
          </a:xfrm>
          <a:prstGeom prst="roundRect">
            <a:avLst/>
          </a:prstGeom>
          <a:solidFill>
            <a:srgbClr val="92D050"/>
          </a:solidFill>
          <a:ln w="698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latin typeface="メイリオ" pitchFamily="50" charset="-128"/>
                <a:ea typeface="メイリオ" pitchFamily="50" charset="-128"/>
                <a:cs typeface="メイリオ" pitchFamily="50" charset="-128"/>
              </a:rPr>
              <a:t>人はどのようにして</a:t>
            </a:r>
          </a:p>
          <a:p>
            <a:pPr algn="ctr"/>
            <a:r>
              <a:rPr lang="ja-JP" altLang="en-US" b="1">
                <a:latin typeface="メイリオ" pitchFamily="50" charset="-128"/>
                <a:ea typeface="メイリオ" pitchFamily="50" charset="-128"/>
                <a:cs typeface="メイリオ" pitchFamily="50" charset="-128"/>
              </a:rPr>
              <a:t>「仕事ができる」ようになるのか</a:t>
            </a:r>
          </a:p>
        </p:txBody>
      </p:sp>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職業教育と職場内教育（１）</a:t>
            </a:r>
          </a:p>
        </p:txBody>
      </p:sp>
      <p:sp>
        <p:nvSpPr>
          <p:cNvPr id="6" name="コンテンツ プレースホルダー 2"/>
          <p:cNvSpPr txBox="1">
            <a:spLocks/>
          </p:cNvSpPr>
          <p:nvPr/>
        </p:nvSpPr>
        <p:spPr>
          <a:xfrm>
            <a:off x="395536" y="847502"/>
            <a:ext cx="8686800" cy="5317802"/>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ja-JP" altLang="en-US" sz="2400" kern="0">
                <a:latin typeface="ＤＦ特太ゴシック体" panose="020B0509000000000000" pitchFamily="49" charset="-128"/>
                <a:ea typeface="ＤＦ特太ゴシック体" panose="020B0509000000000000" pitchFamily="49" charset="-128"/>
                <a:cs typeface="メイリオ" pitchFamily="50" charset="-128"/>
              </a:rPr>
              <a:t>●職業教育の定義（国際的な教育段階の整理）</a:t>
            </a:r>
          </a:p>
          <a:p>
            <a:pPr marL="0" indent="0" eaLnBrk="1" hangingPunct="1">
              <a:buFontTx/>
              <a:buNone/>
            </a:pPr>
            <a:r>
              <a:rPr lang="ja-JP" altLang="en-US" sz="2400" kern="0">
                <a:latin typeface="メイリオ" pitchFamily="50" charset="-128"/>
                <a:ea typeface="メイリオ" pitchFamily="50" charset="-128"/>
                <a:cs typeface="メイリオ" pitchFamily="50" charset="-128"/>
              </a:rPr>
              <a:t>　・国際的な教育段階の整理としては、中等教育終了後の職</a:t>
            </a:r>
          </a:p>
          <a:p>
            <a:pPr marL="0" indent="0" eaLnBrk="1" hangingPunct="1">
              <a:buFontTx/>
              <a:buNone/>
            </a:pPr>
            <a:r>
              <a:rPr lang="ja-JP" altLang="en-US" sz="2400" kern="0">
                <a:latin typeface="メイリオ" pitchFamily="50" charset="-128"/>
                <a:ea typeface="メイリオ" pitchFamily="50" charset="-128"/>
                <a:cs typeface="メイリオ" pitchFamily="50" charset="-128"/>
              </a:rPr>
              <a:t>　　業固有のプログラムとしての位置づけ。</a:t>
            </a:r>
          </a:p>
          <a:p>
            <a:pPr marL="0" indent="0" eaLnBrk="1" hangingPunct="1">
              <a:buFontTx/>
              <a:buNone/>
            </a:pPr>
            <a:r>
              <a:rPr lang="ja-JP" altLang="en-US" sz="2400" kern="0">
                <a:latin typeface="メイリオ" pitchFamily="50" charset="-128"/>
                <a:ea typeface="メイリオ" pitchFamily="50" charset="-128"/>
                <a:cs typeface="メイリオ" pitchFamily="50" charset="-128"/>
              </a:rPr>
              <a:t>　・職業に就くための基礎教育と業務を円滑に遂行するため</a:t>
            </a:r>
          </a:p>
          <a:p>
            <a:pPr marL="0" indent="0" eaLnBrk="1" hangingPunct="1">
              <a:buFontTx/>
              <a:buNone/>
            </a:pPr>
            <a:r>
              <a:rPr lang="ja-JP" altLang="en-US" sz="2400" kern="0">
                <a:latin typeface="メイリオ" pitchFamily="50" charset="-128"/>
                <a:ea typeface="メイリオ" pitchFamily="50" charset="-128"/>
                <a:cs typeface="メイリオ" pitchFamily="50" charset="-128"/>
              </a:rPr>
              <a:t>　　の教育。</a:t>
            </a:r>
          </a:p>
          <a:p>
            <a:pPr marL="0" indent="0" eaLnBrk="1" hangingPunct="1">
              <a:buFontTx/>
              <a:buNone/>
            </a:pPr>
            <a:r>
              <a:rPr lang="ja-JP" altLang="en-US" sz="1400" kern="0">
                <a:latin typeface="メイリオ" pitchFamily="50" charset="-128"/>
                <a:ea typeface="メイリオ" pitchFamily="50" charset="-128"/>
                <a:cs typeface="メイリオ" pitchFamily="50" charset="-128"/>
              </a:rPr>
              <a:t>　　</a:t>
            </a:r>
            <a:r>
              <a:rPr lang="en-US" altLang="ja-JP" sz="1400" kern="0">
                <a:latin typeface="メイリオ" pitchFamily="50" charset="-128"/>
                <a:ea typeface="メイリオ" pitchFamily="50" charset="-128"/>
                <a:cs typeface="メイリオ" pitchFamily="50" charset="-128"/>
              </a:rPr>
              <a:t>※</a:t>
            </a:r>
            <a:r>
              <a:rPr lang="ja-JP" altLang="en-US" sz="1400" kern="0">
                <a:latin typeface="メイリオ" pitchFamily="50" charset="-128"/>
                <a:ea typeface="メイリオ" pitchFamily="50" charset="-128"/>
                <a:cs typeface="メイリオ" pitchFamily="50" charset="-128"/>
              </a:rPr>
              <a:t>専門職大学院をはじめとして、リカレント教育の一環とする整理もあるが、原則としてリカレント</a:t>
            </a:r>
          </a:p>
          <a:p>
            <a:pPr marL="0" indent="0" eaLnBrk="1" hangingPunct="1">
              <a:buFontTx/>
              <a:buNone/>
            </a:pPr>
            <a:r>
              <a:rPr lang="ja-JP" altLang="en-US" sz="1400" kern="0">
                <a:latin typeface="メイリオ" pitchFamily="50" charset="-128"/>
                <a:ea typeface="メイリオ" pitchFamily="50" charset="-128"/>
                <a:cs typeface="メイリオ" pitchFamily="50" charset="-128"/>
              </a:rPr>
              <a:t>　　　教育とは異なるとする整理が一般的。</a:t>
            </a:r>
            <a:endParaRPr lang="ja-JP" altLang="en-US" sz="2400" kern="0">
              <a:latin typeface="ＤＦ特太ゴシック体" panose="020B0509000000000000" pitchFamily="49" charset="-128"/>
              <a:ea typeface="ＤＦ特太ゴシック体" panose="020B0509000000000000" pitchFamily="49" charset="-128"/>
              <a:cs typeface="メイリオ" pitchFamily="50" charset="-128"/>
            </a:endParaRPr>
          </a:p>
          <a:p>
            <a:pPr marL="0" indent="0" eaLnBrk="1" hangingPunct="1">
              <a:lnSpc>
                <a:spcPts val="500"/>
              </a:lnSpc>
              <a:buFontTx/>
              <a:buNone/>
            </a:pPr>
            <a:endParaRPr lang="ja-JP" altLang="en-US" sz="2400" kern="0">
              <a:latin typeface="ＤＦ特太ゴシック体" panose="020B0509000000000000" pitchFamily="49" charset="-128"/>
              <a:ea typeface="ＤＦ特太ゴシック体" panose="020B0509000000000000" pitchFamily="49" charset="-128"/>
              <a:cs typeface="メイリオ" pitchFamily="50" charset="-128"/>
            </a:endParaRPr>
          </a:p>
          <a:p>
            <a:pPr marL="0" indent="0" eaLnBrk="1" hangingPunct="1">
              <a:buFontTx/>
              <a:buNone/>
            </a:pPr>
            <a:r>
              <a:rPr lang="ja-JP" altLang="en-US" sz="2400" kern="0">
                <a:latin typeface="ＤＦ特太ゴシック体" panose="020B0509000000000000" pitchFamily="49" charset="-128"/>
                <a:ea typeface="ＤＦ特太ゴシック体" panose="020B0509000000000000" pitchFamily="49" charset="-128"/>
                <a:cs typeface="メイリオ" pitchFamily="50" charset="-128"/>
              </a:rPr>
              <a:t>●職業人として熟達化するための方法</a:t>
            </a:r>
          </a:p>
          <a:p>
            <a:pPr marL="0" indent="0" eaLnBrk="1" hangingPunct="1">
              <a:buFontTx/>
              <a:buNone/>
            </a:pPr>
            <a:r>
              <a:rPr lang="ja-JP" altLang="en-US" sz="2400" kern="0">
                <a:latin typeface="メイリオ" pitchFamily="50" charset="-128"/>
                <a:ea typeface="メイリオ" pitchFamily="50" charset="-128"/>
                <a:cs typeface="メイリオ" pitchFamily="50" charset="-128"/>
              </a:rPr>
              <a:t>　・暗黙知としてあるギルド・徒弟制の延長にある理論</a:t>
            </a:r>
            <a:endParaRPr lang="en-US" altLang="ja-JP" sz="2400" kern="0">
              <a:latin typeface="メイリオ" pitchFamily="50" charset="-128"/>
              <a:ea typeface="メイリオ" pitchFamily="50" charset="-128"/>
              <a:cs typeface="メイリオ" pitchFamily="50" charset="-128"/>
            </a:endParaRPr>
          </a:p>
          <a:p>
            <a:pPr marL="0" indent="0" eaLnBrk="1" hangingPunct="1">
              <a:buFontTx/>
              <a:buNone/>
            </a:pPr>
            <a:r>
              <a:rPr lang="ja-JP" altLang="en-US" sz="2400" kern="0">
                <a:latin typeface="メイリオ" pitchFamily="50" charset="-128"/>
                <a:ea typeface="メイリオ" pitchFamily="50" charset="-128"/>
                <a:cs typeface="メイリオ" pitchFamily="50" charset="-128"/>
              </a:rPr>
              <a:t>　・</a:t>
            </a:r>
            <a:r>
              <a:rPr lang="ja-JP" altLang="en-US" sz="2400" u="sng" kern="0">
                <a:solidFill>
                  <a:srgbClr val="FF0000"/>
                </a:solidFill>
                <a:latin typeface="メイリオ" pitchFamily="50" charset="-128"/>
                <a:ea typeface="メイリオ" pitchFamily="50" charset="-128"/>
                <a:cs typeface="メイリオ" pitchFamily="50" charset="-128"/>
              </a:rPr>
              <a:t>暗黙知の可視化を論点とした理論</a:t>
            </a:r>
          </a:p>
          <a:p>
            <a:pPr marL="0" indent="0" eaLnBrk="1" hangingPunct="1">
              <a:buFontTx/>
              <a:buNone/>
            </a:pPr>
            <a:r>
              <a:rPr lang="ja-JP" altLang="en-US" sz="1400" kern="0">
                <a:latin typeface="メイリオ" pitchFamily="50" charset="-128"/>
                <a:ea typeface="メイリオ" pitchFamily="50" charset="-128"/>
                <a:cs typeface="メイリオ" pitchFamily="50" charset="-128"/>
              </a:rPr>
              <a:t>　　</a:t>
            </a:r>
            <a:r>
              <a:rPr lang="en-US" altLang="ja-JP" sz="1400" kern="0">
                <a:latin typeface="メイリオ" pitchFamily="50" charset="-128"/>
                <a:ea typeface="メイリオ" pitchFamily="50" charset="-128"/>
                <a:cs typeface="メイリオ" pitchFamily="50" charset="-128"/>
              </a:rPr>
              <a:t>※</a:t>
            </a:r>
            <a:r>
              <a:rPr lang="ja-JP" altLang="en-US" sz="1400" kern="0">
                <a:latin typeface="メイリオ" pitchFamily="50" charset="-128"/>
                <a:ea typeface="メイリオ" pitchFamily="50" charset="-128"/>
                <a:cs typeface="メイリオ" pitchFamily="50" charset="-128"/>
              </a:rPr>
              <a:t>近代においては、工業化の進展に伴う合理的かつ実践的な技術教育の必要性を起源とするものが多</a:t>
            </a:r>
          </a:p>
          <a:p>
            <a:pPr marL="0" indent="0" eaLnBrk="1" hangingPunct="1">
              <a:buFontTx/>
              <a:buNone/>
            </a:pPr>
            <a:r>
              <a:rPr lang="ja-JP" altLang="en-US" sz="1400" kern="0">
                <a:latin typeface="メイリオ" pitchFamily="50" charset="-128"/>
                <a:ea typeface="メイリオ" pitchFamily="50" charset="-128"/>
                <a:cs typeface="メイリオ" pitchFamily="50" charset="-128"/>
              </a:rPr>
              <a:t>　　　数を占める。</a:t>
            </a:r>
          </a:p>
          <a:p>
            <a:pPr marL="0" indent="0" eaLnBrk="1" hangingPunct="1">
              <a:buFontTx/>
              <a:buNone/>
            </a:pPr>
            <a:endParaRPr lang="ja-JP" altLang="en-US" sz="2400" u="sng" kern="0">
              <a:solidFill>
                <a:srgbClr val="FF0000"/>
              </a:solidFill>
              <a:latin typeface="メイリオ" pitchFamily="50" charset="-128"/>
              <a:ea typeface="メイリオ" pitchFamily="50" charset="-128"/>
              <a:cs typeface="メイリオ" pitchFamily="50" charset="-128"/>
            </a:endParaRPr>
          </a:p>
        </p:txBody>
      </p:sp>
      <p:sp>
        <p:nvSpPr>
          <p:cNvPr id="7" name="角丸四角形 6"/>
          <p:cNvSpPr/>
          <p:nvPr/>
        </p:nvSpPr>
        <p:spPr>
          <a:xfrm>
            <a:off x="5508104" y="6021288"/>
            <a:ext cx="2808312" cy="708868"/>
          </a:xfrm>
          <a:prstGeom prst="roundRect">
            <a:avLst/>
          </a:prstGeom>
          <a:solidFill>
            <a:srgbClr val="92D050"/>
          </a:solidFill>
          <a:ln w="698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latin typeface="メイリオ" pitchFamily="50" charset="-128"/>
                <a:ea typeface="メイリオ" pitchFamily="50" charset="-128"/>
                <a:cs typeface="メイリオ" pitchFamily="50" charset="-128"/>
              </a:rPr>
              <a:t>人は「自然と」</a:t>
            </a:r>
          </a:p>
          <a:p>
            <a:pPr algn="ctr"/>
            <a:r>
              <a:rPr lang="ja-JP" altLang="en-US" b="1">
                <a:latin typeface="メイリオ" pitchFamily="50" charset="-128"/>
                <a:ea typeface="メイリオ" pitchFamily="50" charset="-128"/>
                <a:cs typeface="メイリオ" pitchFamily="50" charset="-128"/>
              </a:rPr>
              <a:t>職業人として育つのか？</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15</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105427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職業教育と職場内教育（２）</a:t>
            </a:r>
          </a:p>
        </p:txBody>
      </p:sp>
      <p:sp>
        <p:nvSpPr>
          <p:cNvPr id="6" name="コンテンツ プレースホルダー 2"/>
          <p:cNvSpPr txBox="1">
            <a:spLocks/>
          </p:cNvSpPr>
          <p:nvPr/>
        </p:nvSpPr>
        <p:spPr>
          <a:xfrm>
            <a:off x="457433" y="717425"/>
            <a:ext cx="8686800" cy="1123816"/>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ja-JP" altLang="en-US" sz="2400" kern="0">
                <a:latin typeface="ＤＦ特太ゴシック体" panose="020B0509000000000000" pitchFamily="49" charset="-128"/>
                <a:ea typeface="ＤＦ特太ゴシック体" panose="020B0509000000000000" pitchFamily="49" charset="-128"/>
                <a:cs typeface="メイリオ" pitchFamily="50" charset="-128"/>
              </a:rPr>
              <a:t>●具体的方法</a:t>
            </a:r>
          </a:p>
          <a:p>
            <a:pPr marL="0" indent="0" eaLnBrk="1" hangingPunct="1">
              <a:buFontTx/>
              <a:buNone/>
            </a:pPr>
            <a:r>
              <a:rPr lang="ja-JP" altLang="en-US" sz="2400" kern="0">
                <a:latin typeface="メイリオ" pitchFamily="50" charset="-128"/>
                <a:ea typeface="メイリオ" pitchFamily="50" charset="-128"/>
                <a:cs typeface="メイリオ" pitchFamily="50" charset="-128"/>
              </a:rPr>
              <a:t>・提示</a:t>
            </a:r>
            <a:r>
              <a:rPr lang="en-US" altLang="ja-JP" sz="2400" kern="0">
                <a:latin typeface="メイリオ" pitchFamily="50" charset="-128"/>
                <a:ea typeface="メイリオ" pitchFamily="50" charset="-128"/>
                <a:cs typeface="メイリオ" pitchFamily="50" charset="-128"/>
              </a:rPr>
              <a:t>-</a:t>
            </a:r>
            <a:r>
              <a:rPr lang="ja-JP" altLang="en-US" sz="2400" kern="0">
                <a:latin typeface="メイリオ" pitchFamily="50" charset="-128"/>
                <a:ea typeface="メイリオ" pitchFamily="50" charset="-128"/>
                <a:cs typeface="メイリオ" pitchFamily="50" charset="-128"/>
              </a:rPr>
              <a:t>模倣</a:t>
            </a:r>
            <a:r>
              <a:rPr lang="en-US" altLang="ja-JP" sz="2400" kern="0">
                <a:latin typeface="メイリオ" pitchFamily="50" charset="-128"/>
                <a:ea typeface="メイリオ" pitchFamily="50" charset="-128"/>
                <a:cs typeface="メイリオ" pitchFamily="50" charset="-128"/>
              </a:rPr>
              <a:t>-</a:t>
            </a:r>
            <a:r>
              <a:rPr lang="ja-JP" altLang="en-US" sz="2400" kern="0">
                <a:latin typeface="メイリオ" pitchFamily="50" charset="-128"/>
                <a:ea typeface="メイリオ" pitchFamily="50" charset="-128"/>
                <a:cs typeface="メイリオ" pitchFamily="50" charset="-128"/>
              </a:rPr>
              <a:t>実践</a:t>
            </a:r>
            <a:r>
              <a:rPr lang="en-US" altLang="ja-JP" sz="2400" kern="0">
                <a:latin typeface="メイリオ" pitchFamily="50" charset="-128"/>
                <a:ea typeface="メイリオ" pitchFamily="50" charset="-128"/>
                <a:cs typeface="メイリオ" pitchFamily="50" charset="-128"/>
              </a:rPr>
              <a:t>-</a:t>
            </a:r>
            <a:r>
              <a:rPr lang="ja-JP" altLang="en-US" sz="2400" kern="0">
                <a:latin typeface="メイリオ" pitchFamily="50" charset="-128"/>
                <a:ea typeface="メイリオ" pitchFamily="50" charset="-128"/>
                <a:cs typeface="メイリオ" pitchFamily="50" charset="-128"/>
              </a:rPr>
              <a:t>省察等の相互作用や学習サイクルの重要性が謳われるモデルが多い</a:t>
            </a:r>
            <a:endParaRPr lang="ja-JP" altLang="en-US" sz="1400" kern="0" dirty="0">
              <a:latin typeface="メイリオ" pitchFamily="50" charset="-128"/>
              <a:ea typeface="メイリオ" pitchFamily="50" charset="-128"/>
              <a:cs typeface="メイリオ" pitchFamily="50" charset="-128"/>
            </a:endParaRPr>
          </a:p>
        </p:txBody>
      </p:sp>
      <p:sp>
        <p:nvSpPr>
          <p:cNvPr id="2" name="正方形/長方形 1"/>
          <p:cNvSpPr/>
          <p:nvPr/>
        </p:nvSpPr>
        <p:spPr>
          <a:xfrm>
            <a:off x="5076056" y="2242404"/>
            <a:ext cx="3804914" cy="64807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rPr>
              <a:t>① 観察学習（社会的学習）</a:t>
            </a:r>
          </a:p>
        </p:txBody>
      </p:sp>
      <p:sp>
        <p:nvSpPr>
          <p:cNvPr id="8" name="正方形/長方形 7"/>
          <p:cNvSpPr/>
          <p:nvPr/>
        </p:nvSpPr>
        <p:spPr>
          <a:xfrm>
            <a:off x="5076056" y="3043109"/>
            <a:ext cx="3804914" cy="64807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rPr>
              <a:t>② 他者との相互作用</a:t>
            </a:r>
          </a:p>
        </p:txBody>
      </p:sp>
      <p:sp>
        <p:nvSpPr>
          <p:cNvPr id="9" name="正方形/長方形 8"/>
          <p:cNvSpPr/>
          <p:nvPr/>
        </p:nvSpPr>
        <p:spPr>
          <a:xfrm>
            <a:off x="5076056" y="4644519"/>
            <a:ext cx="3804914" cy="64807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rPr>
              <a:t>④ 経験からの帰納と類推</a:t>
            </a:r>
          </a:p>
        </p:txBody>
      </p:sp>
      <p:sp>
        <p:nvSpPr>
          <p:cNvPr id="11" name="正方形/長方形 10"/>
          <p:cNvSpPr/>
          <p:nvPr/>
        </p:nvSpPr>
        <p:spPr>
          <a:xfrm>
            <a:off x="5076056" y="3843814"/>
            <a:ext cx="3804914" cy="64807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rPr>
              <a:t>③ 経験の反復</a:t>
            </a:r>
          </a:p>
        </p:txBody>
      </p:sp>
      <p:sp>
        <p:nvSpPr>
          <p:cNvPr id="12" name="正方形/長方形 11"/>
          <p:cNvSpPr/>
          <p:nvPr/>
        </p:nvSpPr>
        <p:spPr>
          <a:xfrm>
            <a:off x="5076056" y="5445224"/>
            <a:ext cx="3804914" cy="64807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rPr>
              <a:t>⑤ メディアによる学習</a:t>
            </a:r>
          </a:p>
        </p:txBody>
      </p:sp>
      <p:sp>
        <p:nvSpPr>
          <p:cNvPr id="14" name="正方形/長方形 13"/>
          <p:cNvSpPr/>
          <p:nvPr/>
        </p:nvSpPr>
        <p:spPr>
          <a:xfrm>
            <a:off x="539552" y="2242404"/>
            <a:ext cx="2736304" cy="64807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rPr>
              <a:t>研修</a:t>
            </a:r>
          </a:p>
        </p:txBody>
      </p:sp>
      <p:sp>
        <p:nvSpPr>
          <p:cNvPr id="15" name="正方形/長方形 14"/>
          <p:cNvSpPr/>
          <p:nvPr/>
        </p:nvSpPr>
        <p:spPr>
          <a:xfrm>
            <a:off x="556272" y="2996952"/>
            <a:ext cx="2719584" cy="2359804"/>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rPr>
              <a:t>実地教育</a:t>
            </a:r>
            <a:endParaRPr kumimoji="1" lang="en-US" altLang="ja-JP" sz="2400">
              <a:solidFill>
                <a:schemeClr val="tx1"/>
              </a:solidFill>
            </a:endParaRPr>
          </a:p>
          <a:p>
            <a:r>
              <a:rPr lang="en-US" altLang="ja-JP" sz="2400">
                <a:solidFill>
                  <a:schemeClr val="tx1"/>
                </a:solidFill>
              </a:rPr>
              <a:t>(OJT)</a:t>
            </a:r>
            <a:endParaRPr kumimoji="1" lang="ja-JP" altLang="en-US" sz="2400">
              <a:solidFill>
                <a:schemeClr val="tx1"/>
              </a:solidFill>
            </a:endParaRPr>
          </a:p>
        </p:txBody>
      </p:sp>
      <p:sp>
        <p:nvSpPr>
          <p:cNvPr id="17" name="正方形/長方形 16"/>
          <p:cNvSpPr/>
          <p:nvPr/>
        </p:nvSpPr>
        <p:spPr>
          <a:xfrm>
            <a:off x="1979712" y="3202824"/>
            <a:ext cx="1152128" cy="88264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日常</a:t>
            </a:r>
          </a:p>
          <a:p>
            <a:pPr algn="ctr"/>
            <a:r>
              <a:rPr kumimoji="1" lang="ja-JP" altLang="en-US" sz="2400">
                <a:solidFill>
                  <a:schemeClr val="tx1"/>
                </a:solidFill>
              </a:rPr>
              <a:t>業務外</a:t>
            </a:r>
          </a:p>
        </p:txBody>
      </p:sp>
      <p:sp>
        <p:nvSpPr>
          <p:cNvPr id="18" name="正方形/長方形 17"/>
          <p:cNvSpPr/>
          <p:nvPr/>
        </p:nvSpPr>
        <p:spPr>
          <a:xfrm>
            <a:off x="1979713" y="4239635"/>
            <a:ext cx="1152128" cy="917557"/>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日常</a:t>
            </a:r>
          </a:p>
          <a:p>
            <a:pPr algn="ctr"/>
            <a:r>
              <a:rPr kumimoji="1" lang="ja-JP" altLang="en-US" sz="2400">
                <a:solidFill>
                  <a:schemeClr val="tx1"/>
                </a:solidFill>
              </a:rPr>
              <a:t>業務内</a:t>
            </a:r>
          </a:p>
        </p:txBody>
      </p:sp>
      <p:sp>
        <p:nvSpPr>
          <p:cNvPr id="19" name="正方形/長方形 18"/>
          <p:cNvSpPr/>
          <p:nvPr/>
        </p:nvSpPr>
        <p:spPr>
          <a:xfrm>
            <a:off x="3806741" y="2242404"/>
            <a:ext cx="909275" cy="104258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講義</a:t>
            </a:r>
          </a:p>
          <a:p>
            <a:pPr algn="ctr"/>
            <a:r>
              <a:rPr kumimoji="1" lang="ja-JP" altLang="en-US" sz="2400">
                <a:solidFill>
                  <a:schemeClr val="tx1"/>
                </a:solidFill>
              </a:rPr>
              <a:t>講演</a:t>
            </a:r>
          </a:p>
        </p:txBody>
      </p:sp>
      <p:sp>
        <p:nvSpPr>
          <p:cNvPr id="20" name="正方形/長方形 19"/>
          <p:cNvSpPr/>
          <p:nvPr/>
        </p:nvSpPr>
        <p:spPr>
          <a:xfrm>
            <a:off x="3806741" y="3356992"/>
            <a:ext cx="909275" cy="108011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演習</a:t>
            </a:r>
          </a:p>
          <a:p>
            <a:pPr algn="ctr"/>
            <a:r>
              <a:rPr kumimoji="1" lang="ja-JP" altLang="en-US" sz="2400">
                <a:solidFill>
                  <a:schemeClr val="tx1"/>
                </a:solidFill>
              </a:rPr>
              <a:t>実験</a:t>
            </a:r>
          </a:p>
        </p:txBody>
      </p:sp>
      <p:sp>
        <p:nvSpPr>
          <p:cNvPr id="21" name="正方形/長方形 20"/>
          <p:cNvSpPr/>
          <p:nvPr/>
        </p:nvSpPr>
        <p:spPr>
          <a:xfrm>
            <a:off x="3806741" y="4549645"/>
            <a:ext cx="909275" cy="751563"/>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実習</a:t>
            </a:r>
          </a:p>
        </p:txBody>
      </p:sp>
      <p:sp>
        <p:nvSpPr>
          <p:cNvPr id="22" name="正方形/長方形 21"/>
          <p:cNvSpPr/>
          <p:nvPr/>
        </p:nvSpPr>
        <p:spPr>
          <a:xfrm>
            <a:off x="3814033" y="5391150"/>
            <a:ext cx="909275" cy="7021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実務</a:t>
            </a:r>
          </a:p>
        </p:txBody>
      </p:sp>
      <p:cxnSp>
        <p:nvCxnSpPr>
          <p:cNvPr id="16" name="直線コネクタ 15"/>
          <p:cNvCxnSpPr>
            <a:stCxn id="14" idx="3"/>
            <a:endCxn id="19" idx="1"/>
          </p:cNvCxnSpPr>
          <p:nvPr/>
        </p:nvCxnSpPr>
        <p:spPr>
          <a:xfrm>
            <a:off x="3275856" y="2566440"/>
            <a:ext cx="530885" cy="197254"/>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4" idx="3"/>
            <a:endCxn id="20" idx="1"/>
          </p:cNvCxnSpPr>
          <p:nvPr/>
        </p:nvCxnSpPr>
        <p:spPr>
          <a:xfrm>
            <a:off x="3275856" y="2566440"/>
            <a:ext cx="530885" cy="1330612"/>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1" idx="1"/>
            <a:endCxn id="14" idx="3"/>
          </p:cNvCxnSpPr>
          <p:nvPr/>
        </p:nvCxnSpPr>
        <p:spPr>
          <a:xfrm flipH="1" flipV="1">
            <a:off x="3275856" y="2566440"/>
            <a:ext cx="530885" cy="2358987"/>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7" idx="3"/>
            <a:endCxn id="21" idx="1"/>
          </p:cNvCxnSpPr>
          <p:nvPr/>
        </p:nvCxnSpPr>
        <p:spPr>
          <a:xfrm>
            <a:off x="3131840" y="3644145"/>
            <a:ext cx="674901" cy="1281282"/>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18" idx="3"/>
            <a:endCxn id="22" idx="1"/>
          </p:cNvCxnSpPr>
          <p:nvPr/>
        </p:nvCxnSpPr>
        <p:spPr>
          <a:xfrm>
            <a:off x="3131841" y="4698414"/>
            <a:ext cx="682192" cy="1043809"/>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19" idx="3"/>
            <a:endCxn id="12" idx="1"/>
          </p:cNvCxnSpPr>
          <p:nvPr/>
        </p:nvCxnSpPr>
        <p:spPr>
          <a:xfrm>
            <a:off x="4716016" y="2763694"/>
            <a:ext cx="360040" cy="3005566"/>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19" idx="3"/>
            <a:endCxn id="9" idx="1"/>
          </p:cNvCxnSpPr>
          <p:nvPr/>
        </p:nvCxnSpPr>
        <p:spPr>
          <a:xfrm>
            <a:off x="4716016" y="2763694"/>
            <a:ext cx="360040" cy="2204861"/>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2" idx="1"/>
            <a:endCxn id="19" idx="3"/>
          </p:cNvCxnSpPr>
          <p:nvPr/>
        </p:nvCxnSpPr>
        <p:spPr>
          <a:xfrm flipH="1">
            <a:off x="4716016" y="2566440"/>
            <a:ext cx="360040" cy="197254"/>
          </a:xfrm>
          <a:prstGeom prst="line">
            <a:avLst/>
          </a:prstGeom>
          <a:ln w="222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20" idx="3"/>
            <a:endCxn id="8" idx="1"/>
          </p:cNvCxnSpPr>
          <p:nvPr/>
        </p:nvCxnSpPr>
        <p:spPr>
          <a:xfrm flipV="1">
            <a:off x="4716016" y="3367145"/>
            <a:ext cx="360040" cy="529907"/>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21" idx="3"/>
            <a:endCxn id="9" idx="1"/>
          </p:cNvCxnSpPr>
          <p:nvPr/>
        </p:nvCxnSpPr>
        <p:spPr>
          <a:xfrm>
            <a:off x="4716016" y="4925427"/>
            <a:ext cx="360040" cy="4312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9" idx="1"/>
            <a:endCxn id="22" idx="3"/>
          </p:cNvCxnSpPr>
          <p:nvPr/>
        </p:nvCxnSpPr>
        <p:spPr>
          <a:xfrm flipH="1">
            <a:off x="4723308" y="4968555"/>
            <a:ext cx="352748" cy="773668"/>
          </a:xfrm>
          <a:prstGeom prst="line">
            <a:avLst/>
          </a:prstGeom>
          <a:ln w="222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22" idx="3"/>
            <a:endCxn id="11" idx="1"/>
          </p:cNvCxnSpPr>
          <p:nvPr/>
        </p:nvCxnSpPr>
        <p:spPr>
          <a:xfrm flipV="1">
            <a:off x="4723308" y="4167850"/>
            <a:ext cx="352748" cy="1574373"/>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22" idx="3"/>
            <a:endCxn id="8" idx="1"/>
          </p:cNvCxnSpPr>
          <p:nvPr/>
        </p:nvCxnSpPr>
        <p:spPr>
          <a:xfrm flipV="1">
            <a:off x="4723308" y="3367145"/>
            <a:ext cx="352748" cy="237507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22" idx="3"/>
            <a:endCxn id="2" idx="1"/>
          </p:cNvCxnSpPr>
          <p:nvPr/>
        </p:nvCxnSpPr>
        <p:spPr>
          <a:xfrm flipV="1">
            <a:off x="4723308" y="2566440"/>
            <a:ext cx="352748" cy="3175783"/>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21" idx="3"/>
            <a:endCxn id="8" idx="1"/>
          </p:cNvCxnSpPr>
          <p:nvPr/>
        </p:nvCxnSpPr>
        <p:spPr>
          <a:xfrm flipV="1">
            <a:off x="4716016" y="3367145"/>
            <a:ext cx="360040" cy="1558282"/>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21" idx="3"/>
            <a:endCxn id="2" idx="1"/>
          </p:cNvCxnSpPr>
          <p:nvPr/>
        </p:nvCxnSpPr>
        <p:spPr>
          <a:xfrm flipV="1">
            <a:off x="4716016" y="2566440"/>
            <a:ext cx="360040" cy="2358987"/>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a:stCxn id="20" idx="3"/>
            <a:endCxn id="2" idx="1"/>
          </p:cNvCxnSpPr>
          <p:nvPr/>
        </p:nvCxnSpPr>
        <p:spPr>
          <a:xfrm flipV="1">
            <a:off x="4716016" y="2566440"/>
            <a:ext cx="360040" cy="1330612"/>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20" idx="3"/>
            <a:endCxn id="9" idx="1"/>
          </p:cNvCxnSpPr>
          <p:nvPr/>
        </p:nvCxnSpPr>
        <p:spPr>
          <a:xfrm>
            <a:off x="4716016" y="3897052"/>
            <a:ext cx="360040" cy="1071503"/>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556272" y="5445224"/>
            <a:ext cx="2736304" cy="64807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rPr>
              <a:t>自己覚知</a:t>
            </a:r>
          </a:p>
        </p:txBody>
      </p:sp>
      <p:sp>
        <p:nvSpPr>
          <p:cNvPr id="4" name="スライド番号プレースホルダー 3"/>
          <p:cNvSpPr>
            <a:spLocks noGrp="1"/>
          </p:cNvSpPr>
          <p:nvPr>
            <p:ph type="sldNum" sz="quarter" idx="12"/>
          </p:nvPr>
        </p:nvSpPr>
        <p:spPr/>
        <p:txBody>
          <a:bodyPr/>
          <a:lstStyle/>
          <a:p>
            <a:fld id="{E6542E07-2998-4D5C-B1E6-13FD1F58F769}" type="slidenum">
              <a:rPr lang="en-US" altLang="ja-JP" smtClean="0"/>
              <a:pPr/>
              <a:t>16</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128551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0825" y="188913"/>
            <a:ext cx="4321175" cy="1368425"/>
          </a:xfrm>
          <a:prstGeom prst="roundRect">
            <a:avLst/>
          </a:prstGeom>
          <a:solidFill>
            <a:srgbClr val="008080"/>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400" b="1">
                <a:solidFill>
                  <a:schemeClr val="bg1"/>
                </a:solidFill>
                <a:latin typeface="メイリオ" pitchFamily="50" charset="-128"/>
                <a:ea typeface="メイリオ" pitchFamily="50" charset="-128"/>
                <a:cs typeface="メイリオ" pitchFamily="50" charset="-128"/>
              </a:rPr>
              <a:t>継続的な学びが必要です。</a:t>
            </a:r>
          </a:p>
          <a:p>
            <a:pPr algn="ctr"/>
            <a:r>
              <a:rPr lang="en-US" altLang="ja-JP" sz="2400" b="1">
                <a:solidFill>
                  <a:schemeClr val="bg1"/>
                </a:solidFill>
                <a:latin typeface="メイリオ" pitchFamily="50" charset="-128"/>
                <a:ea typeface="メイリオ" pitchFamily="50" charset="-128"/>
                <a:cs typeface="メイリオ" pitchFamily="50" charset="-128"/>
              </a:rPr>
              <a:t>- </a:t>
            </a:r>
            <a:r>
              <a:rPr lang="ja-JP" altLang="en-US" sz="2400" b="1">
                <a:solidFill>
                  <a:schemeClr val="bg1"/>
                </a:solidFill>
                <a:latin typeface="メイリオ" pitchFamily="50" charset="-128"/>
                <a:ea typeface="メイリオ" pitchFamily="50" charset="-128"/>
                <a:cs typeface="メイリオ" pitchFamily="50" charset="-128"/>
              </a:rPr>
              <a:t>経験と概念化 </a:t>
            </a:r>
            <a:r>
              <a:rPr lang="en-US" altLang="ja-JP" sz="2400" b="1">
                <a:solidFill>
                  <a:schemeClr val="bg1"/>
                </a:solidFill>
                <a:latin typeface="メイリオ" pitchFamily="50" charset="-128"/>
                <a:ea typeface="メイリオ" pitchFamily="50" charset="-128"/>
                <a:cs typeface="メイリオ" pitchFamily="50" charset="-128"/>
              </a:rPr>
              <a:t>-</a:t>
            </a:r>
            <a:endParaRPr lang="ja-JP" altLang="en-US" sz="2400" b="1">
              <a:solidFill>
                <a:schemeClr val="bg1"/>
              </a:solidFill>
              <a:latin typeface="メイリオ" pitchFamily="50" charset="-128"/>
              <a:ea typeface="メイリオ" pitchFamily="50" charset="-128"/>
              <a:cs typeface="メイリオ" pitchFamily="50" charset="-128"/>
            </a:endParaRPr>
          </a:p>
        </p:txBody>
      </p:sp>
      <p:sp>
        <p:nvSpPr>
          <p:cNvPr id="14" name="角丸四角形 13"/>
          <p:cNvSpPr/>
          <p:nvPr/>
        </p:nvSpPr>
        <p:spPr>
          <a:xfrm>
            <a:off x="4643438" y="1051520"/>
            <a:ext cx="4249737" cy="649288"/>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400" b="1">
                <a:solidFill>
                  <a:schemeClr val="tx1"/>
                </a:solidFill>
                <a:latin typeface="メイリオ" pitchFamily="50" charset="-128"/>
                <a:ea typeface="メイリオ" pitchFamily="50" charset="-128"/>
                <a:cs typeface="メイリオ" pitchFamily="50" charset="-128"/>
              </a:rPr>
              <a:t>この研修を修了しさえすれば、現場に戻ってすぐ仕事ができるようになるわけではありません。</a:t>
            </a:r>
          </a:p>
        </p:txBody>
      </p:sp>
      <p:sp>
        <p:nvSpPr>
          <p:cNvPr id="15" name="角丸四角形 14"/>
          <p:cNvSpPr/>
          <p:nvPr/>
        </p:nvSpPr>
        <p:spPr>
          <a:xfrm>
            <a:off x="4643438" y="476672"/>
            <a:ext cx="4249737" cy="64770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この研修で仕事ができるようになる</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全てが網羅されているわけではありません。</a:t>
            </a:r>
          </a:p>
        </p:txBody>
      </p:sp>
      <p:sp>
        <p:nvSpPr>
          <p:cNvPr id="28" name="角丸四角形 27"/>
          <p:cNvSpPr/>
          <p:nvPr/>
        </p:nvSpPr>
        <p:spPr>
          <a:xfrm>
            <a:off x="3203575" y="3429000"/>
            <a:ext cx="2089150" cy="9366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メイリオ" pitchFamily="50" charset="-128"/>
                <a:ea typeface="メイリオ" pitchFamily="50" charset="-128"/>
                <a:cs typeface="メイリオ" pitchFamily="50" charset="-128"/>
              </a:rPr>
              <a:t>具体的経験</a:t>
            </a:r>
            <a:endParaRPr lang="en-US" altLang="ja-JP" sz="2000" b="1" dirty="0">
              <a:solidFill>
                <a:schemeClr val="tx1"/>
              </a:solidFill>
              <a:latin typeface="メイリオ" pitchFamily="50" charset="-128"/>
              <a:ea typeface="メイリオ" pitchFamily="50" charset="-128"/>
              <a:cs typeface="メイリオ" pitchFamily="50" charset="-128"/>
            </a:endParaRPr>
          </a:p>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29" name="角丸四角形 28"/>
          <p:cNvSpPr/>
          <p:nvPr/>
        </p:nvSpPr>
        <p:spPr>
          <a:xfrm>
            <a:off x="3348038" y="3933825"/>
            <a:ext cx="1800225" cy="287338"/>
          </a:xfrm>
          <a:prstGeom prst="roundRect">
            <a:avLst/>
          </a:prstGeom>
          <a:solidFill>
            <a:schemeClr val="accent3">
              <a:lumMod val="20000"/>
              <a:lumOff val="80000"/>
            </a:schemeClr>
          </a:solidFill>
          <a:ln w="254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感じる</a:t>
            </a:r>
          </a:p>
        </p:txBody>
      </p:sp>
      <p:sp>
        <p:nvSpPr>
          <p:cNvPr id="30" name="角丸四角形 29"/>
          <p:cNvSpPr/>
          <p:nvPr/>
        </p:nvSpPr>
        <p:spPr>
          <a:xfrm>
            <a:off x="250825" y="1700213"/>
            <a:ext cx="8353425"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参考：コルブの経験学習モデル</a:t>
            </a:r>
          </a:p>
        </p:txBody>
      </p:sp>
      <p:sp>
        <p:nvSpPr>
          <p:cNvPr id="31" name="角丸四角形 30"/>
          <p:cNvSpPr/>
          <p:nvPr/>
        </p:nvSpPr>
        <p:spPr>
          <a:xfrm>
            <a:off x="5724525" y="4437063"/>
            <a:ext cx="2087563" cy="9366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メイリオ" pitchFamily="50" charset="-128"/>
                <a:ea typeface="メイリオ" pitchFamily="50" charset="-128"/>
                <a:cs typeface="メイリオ" pitchFamily="50" charset="-128"/>
              </a:rPr>
              <a:t>省察的観察</a:t>
            </a:r>
            <a:endParaRPr lang="en-US" altLang="ja-JP" sz="2000" b="1" dirty="0">
              <a:solidFill>
                <a:schemeClr val="tx1"/>
              </a:solidFill>
              <a:latin typeface="メイリオ" pitchFamily="50" charset="-128"/>
              <a:ea typeface="メイリオ" pitchFamily="50" charset="-128"/>
              <a:cs typeface="メイリオ" pitchFamily="50" charset="-128"/>
            </a:endParaRPr>
          </a:p>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32" name="角丸四角形 31"/>
          <p:cNvSpPr/>
          <p:nvPr/>
        </p:nvSpPr>
        <p:spPr>
          <a:xfrm>
            <a:off x="3203575" y="5300663"/>
            <a:ext cx="2089150" cy="1008062"/>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メイリオ" pitchFamily="50" charset="-128"/>
                <a:ea typeface="メイリオ" pitchFamily="50" charset="-128"/>
                <a:cs typeface="メイリオ" pitchFamily="50" charset="-128"/>
              </a:rPr>
              <a:t>抽象的概念化</a:t>
            </a:r>
            <a:endParaRPr lang="en-US" altLang="ja-JP" sz="2000" b="1" dirty="0">
              <a:solidFill>
                <a:schemeClr val="tx1"/>
              </a:solidFill>
              <a:latin typeface="メイリオ" pitchFamily="50" charset="-128"/>
              <a:ea typeface="メイリオ" pitchFamily="50" charset="-128"/>
              <a:cs typeface="メイリオ" pitchFamily="50" charset="-128"/>
            </a:endParaRPr>
          </a:p>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33" name="角丸四角形 32"/>
          <p:cNvSpPr/>
          <p:nvPr/>
        </p:nvSpPr>
        <p:spPr>
          <a:xfrm>
            <a:off x="684213" y="4437063"/>
            <a:ext cx="2087562" cy="9366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メイリオ" pitchFamily="50" charset="-128"/>
                <a:ea typeface="メイリオ" pitchFamily="50" charset="-128"/>
                <a:cs typeface="メイリオ" pitchFamily="50" charset="-128"/>
              </a:rPr>
              <a:t>能動的実験</a:t>
            </a:r>
            <a:endParaRPr lang="en-US" altLang="ja-JP" sz="2000" b="1" dirty="0">
              <a:solidFill>
                <a:schemeClr val="tx1"/>
              </a:solidFill>
              <a:latin typeface="メイリオ" pitchFamily="50" charset="-128"/>
              <a:ea typeface="メイリオ" pitchFamily="50" charset="-128"/>
              <a:cs typeface="メイリオ" pitchFamily="50" charset="-128"/>
            </a:endParaRPr>
          </a:p>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cxnSp>
        <p:nvCxnSpPr>
          <p:cNvPr id="35" name="図形 34"/>
          <p:cNvCxnSpPr>
            <a:stCxn id="33" idx="0"/>
            <a:endCxn id="28" idx="1"/>
          </p:cNvCxnSpPr>
          <p:nvPr/>
        </p:nvCxnSpPr>
        <p:spPr>
          <a:xfrm rot="5400000" flipH="1" flipV="1">
            <a:off x="2195513" y="3429000"/>
            <a:ext cx="539750" cy="1476375"/>
          </a:xfrm>
          <a:prstGeom prst="curvedConnector2">
            <a:avLst/>
          </a:prstGeom>
          <a:ln w="762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図形 37"/>
          <p:cNvCxnSpPr>
            <a:stCxn id="28" idx="3"/>
            <a:endCxn id="31" idx="0"/>
          </p:cNvCxnSpPr>
          <p:nvPr/>
        </p:nvCxnSpPr>
        <p:spPr>
          <a:xfrm>
            <a:off x="5292725" y="3897313"/>
            <a:ext cx="1474788" cy="539750"/>
          </a:xfrm>
          <a:prstGeom prst="curvedConnector2">
            <a:avLst/>
          </a:prstGeom>
          <a:ln w="762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0" name="図形 39"/>
          <p:cNvCxnSpPr>
            <a:stCxn id="31" idx="2"/>
            <a:endCxn id="32" idx="3"/>
          </p:cNvCxnSpPr>
          <p:nvPr/>
        </p:nvCxnSpPr>
        <p:spPr>
          <a:xfrm rot="5400000">
            <a:off x="5814219" y="4852194"/>
            <a:ext cx="431800" cy="1474788"/>
          </a:xfrm>
          <a:prstGeom prst="curvedConnector2">
            <a:avLst/>
          </a:prstGeom>
          <a:ln w="762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 name="図形 41"/>
          <p:cNvCxnSpPr>
            <a:stCxn id="32" idx="1"/>
            <a:endCxn id="33" idx="2"/>
          </p:cNvCxnSpPr>
          <p:nvPr/>
        </p:nvCxnSpPr>
        <p:spPr>
          <a:xfrm rot="10800000">
            <a:off x="1727200" y="5373688"/>
            <a:ext cx="1476375" cy="431800"/>
          </a:xfrm>
          <a:prstGeom prst="curvedConnector2">
            <a:avLst/>
          </a:prstGeom>
          <a:ln w="762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5867400" y="4941888"/>
            <a:ext cx="1800225" cy="287337"/>
          </a:xfrm>
          <a:prstGeom prst="roundRect">
            <a:avLst/>
          </a:prstGeom>
          <a:solidFill>
            <a:schemeClr val="accent3">
              <a:lumMod val="20000"/>
              <a:lumOff val="80000"/>
            </a:schemeClr>
          </a:solidFill>
          <a:ln w="254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観察する</a:t>
            </a:r>
          </a:p>
        </p:txBody>
      </p:sp>
      <p:sp>
        <p:nvSpPr>
          <p:cNvPr id="44" name="角丸四角形 43"/>
          <p:cNvSpPr/>
          <p:nvPr/>
        </p:nvSpPr>
        <p:spPr>
          <a:xfrm>
            <a:off x="3348038" y="5876925"/>
            <a:ext cx="1800225" cy="288925"/>
          </a:xfrm>
          <a:prstGeom prst="roundRect">
            <a:avLst/>
          </a:prstGeom>
          <a:solidFill>
            <a:schemeClr val="accent3">
              <a:lumMod val="20000"/>
              <a:lumOff val="80000"/>
            </a:schemeClr>
          </a:solidFill>
          <a:ln w="254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考える</a:t>
            </a:r>
          </a:p>
        </p:txBody>
      </p:sp>
      <p:sp>
        <p:nvSpPr>
          <p:cNvPr id="45" name="角丸四角形 44"/>
          <p:cNvSpPr/>
          <p:nvPr/>
        </p:nvSpPr>
        <p:spPr>
          <a:xfrm>
            <a:off x="827088" y="4941888"/>
            <a:ext cx="1800225" cy="287337"/>
          </a:xfrm>
          <a:prstGeom prst="roundRect">
            <a:avLst/>
          </a:prstGeom>
          <a:solidFill>
            <a:schemeClr val="accent3">
              <a:lumMod val="20000"/>
              <a:lumOff val="80000"/>
            </a:schemeClr>
          </a:solidFill>
          <a:ln w="254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試してみる</a:t>
            </a:r>
          </a:p>
        </p:txBody>
      </p:sp>
      <p:sp>
        <p:nvSpPr>
          <p:cNvPr id="48" name="角丸四角形 47"/>
          <p:cNvSpPr/>
          <p:nvPr/>
        </p:nvSpPr>
        <p:spPr>
          <a:xfrm>
            <a:off x="250825" y="2349500"/>
            <a:ext cx="8353425" cy="935038"/>
          </a:xfrm>
          <a:prstGeom prst="roundRect">
            <a:avLst/>
          </a:prstGeom>
          <a:noFill/>
          <a:ln w="3492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研修</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でもこのサイクルが重要</a:t>
            </a:r>
          </a:p>
          <a:p>
            <a:pPr>
              <a:defRPr/>
            </a:pPr>
            <a:r>
              <a:rPr lang="ja-JP" altLang="en-US" sz="1400" b="1" dirty="0">
                <a:solidFill>
                  <a:schemeClr val="tx1"/>
                </a:solidFill>
                <a:latin typeface="メイリオ" pitchFamily="50" charset="-128"/>
                <a:ea typeface="メイリオ" pitchFamily="50" charset="-128"/>
                <a:cs typeface="メイリオ" pitchFamily="50" charset="-128"/>
              </a:rPr>
              <a:t>　・受け身で情報</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知識</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を一方通行で受け取るだけも、単に発散するだけでも効果は薄い。</a:t>
            </a:r>
          </a:p>
          <a:p>
            <a:pPr>
              <a:defRPr/>
            </a:pP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学び</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全体でもこのサイクルが重要： </a:t>
            </a:r>
            <a:r>
              <a:rPr lang="ja-JP" altLang="en-US" sz="1400" b="1" dirty="0">
                <a:solidFill>
                  <a:srgbClr val="FF0000"/>
                </a:solidFill>
                <a:latin typeface="メイリオ" pitchFamily="50" charset="-128"/>
                <a:ea typeface="メイリオ" pitchFamily="50" charset="-128"/>
                <a:cs typeface="メイリオ" pitchFamily="50" charset="-128"/>
              </a:rPr>
              <a:t>研修が終わってからが重要</a:t>
            </a:r>
          </a:p>
          <a:p>
            <a:pPr>
              <a:defRPr/>
            </a:pPr>
            <a:r>
              <a:rPr lang="ja-JP" altLang="en-US" sz="1400" b="1" dirty="0">
                <a:solidFill>
                  <a:schemeClr val="tx1"/>
                </a:solidFill>
                <a:latin typeface="メイリオ" pitchFamily="50" charset="-128"/>
                <a:ea typeface="メイリオ" pitchFamily="50" charset="-128"/>
                <a:cs typeface="メイリオ" pitchFamily="50" charset="-128"/>
              </a:rPr>
              <a:t>　・研修も時に必要、現場での実践とその振り返り</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スーパービジョン等</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も重要。</a:t>
            </a:r>
          </a:p>
        </p:txBody>
      </p:sp>
      <p:sp>
        <p:nvSpPr>
          <p:cNvPr id="40981" name="テキスト ボックス 21"/>
          <p:cNvSpPr txBox="1">
            <a:spLocks noChangeArrowheads="1"/>
          </p:cNvSpPr>
          <p:nvPr/>
        </p:nvSpPr>
        <p:spPr bwMode="auto">
          <a:xfrm>
            <a:off x="3491681" y="6525344"/>
            <a:ext cx="5184775" cy="307975"/>
          </a:xfrm>
          <a:prstGeom prst="rect">
            <a:avLst/>
          </a:prstGeom>
          <a:solidFill>
            <a:srgbClr val="000090"/>
          </a:solidFill>
          <a:ln w="9525">
            <a:noFill/>
            <a:miter lim="800000"/>
            <a:headEnd/>
            <a:tailEnd/>
          </a:ln>
        </p:spPr>
        <p:txBody>
          <a:bodyPr>
            <a:spAutoFit/>
          </a:bodyPr>
          <a:lstStyle/>
          <a:p>
            <a:r>
              <a:rPr lang="ja-JP" altLang="en-US" sz="1400">
                <a:solidFill>
                  <a:schemeClr val="bg1"/>
                </a:solidFill>
                <a:latin typeface="メイリオ" pitchFamily="50" charset="-128"/>
                <a:ea typeface="メイリオ" pitchFamily="50" charset="-128"/>
                <a:cs typeface="メイリオ" pitchFamily="50" charset="-128"/>
              </a:rPr>
              <a:t>（参考　モデル初任者研修における研修受講ガイダンス資料）</a:t>
            </a:r>
            <a:r>
              <a:rPr lang="ja-JP" altLang="ja-JP" sz="1400">
                <a:solidFill>
                  <a:schemeClr val="bg1"/>
                </a:solidFill>
                <a:latin typeface="メイリオ" pitchFamily="50" charset="-128"/>
                <a:ea typeface="メイリオ" pitchFamily="50" charset="-128"/>
                <a:cs typeface="メイリオ" pitchFamily="50" charset="-128"/>
              </a:rPr>
              <a:t> </a:t>
            </a:r>
            <a:endParaRPr lang="ja-JP" altLang="en-US" sz="1400">
              <a:solidFill>
                <a:schemeClr val="bg1"/>
              </a:solidFill>
              <a:latin typeface="メイリオ" pitchFamily="50" charset="-128"/>
              <a:ea typeface="メイリオ" pitchFamily="50" charset="-128"/>
              <a:cs typeface="メイリオ" pitchFamily="50" charset="-128"/>
            </a:endParaRPr>
          </a:p>
        </p:txBody>
      </p:sp>
      <p:sp>
        <p:nvSpPr>
          <p:cNvPr id="23" name="正方形/長方形 22"/>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17</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536366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250825" y="1916113"/>
            <a:ext cx="8569325"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① 内容だけでなく「学びの構え」もこの研修の獲得目標。</a:t>
            </a:r>
          </a:p>
        </p:txBody>
      </p:sp>
      <p:sp>
        <p:nvSpPr>
          <p:cNvPr id="26" name="角丸四角形 25"/>
          <p:cNvSpPr/>
          <p:nvPr/>
        </p:nvSpPr>
        <p:spPr>
          <a:xfrm>
            <a:off x="468313" y="2565400"/>
            <a:ext cx="8351837" cy="935038"/>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・本研修は学習環境デザインを意識して作られています。</a:t>
            </a:r>
          </a:p>
          <a:p>
            <a:pPr>
              <a:defRPr/>
            </a:pPr>
            <a:r>
              <a:rPr lang="ja-JP" altLang="en-US" sz="2400" b="1" dirty="0">
                <a:solidFill>
                  <a:schemeClr val="tx1"/>
                </a:solidFill>
                <a:latin typeface="メイリオ" pitchFamily="50" charset="-128"/>
                <a:ea typeface="メイリオ" pitchFamily="50" charset="-128"/>
                <a:cs typeface="メイリオ" pitchFamily="50" charset="-128"/>
              </a:rPr>
              <a:t>・この研修の全体での位置も確かめてください。</a:t>
            </a:r>
          </a:p>
        </p:txBody>
      </p:sp>
      <p:sp>
        <p:nvSpPr>
          <p:cNvPr id="28" name="角丸四角形 27"/>
          <p:cNvSpPr/>
          <p:nvPr/>
        </p:nvSpPr>
        <p:spPr>
          <a:xfrm>
            <a:off x="250825" y="3860800"/>
            <a:ext cx="8569325"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② 現場での実践とその概念化が必要です。</a:t>
            </a:r>
          </a:p>
        </p:txBody>
      </p:sp>
      <p:sp>
        <p:nvSpPr>
          <p:cNvPr id="29" name="角丸四角形 28"/>
          <p:cNvSpPr/>
          <p:nvPr/>
        </p:nvSpPr>
        <p:spPr>
          <a:xfrm>
            <a:off x="468313" y="4508500"/>
            <a:ext cx="8351837" cy="1728788"/>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・地域の中で学ぶ場を探しましょう。</a:t>
            </a:r>
          </a:p>
          <a:p>
            <a:pPr>
              <a:defRPr/>
            </a:pPr>
            <a:r>
              <a:rPr lang="ja-JP" altLang="en-US" sz="2400" b="1" dirty="0">
                <a:solidFill>
                  <a:schemeClr val="tx1"/>
                </a:solidFill>
                <a:latin typeface="メイリオ" pitchFamily="50" charset="-128"/>
                <a:ea typeface="メイリオ" pitchFamily="50" charset="-128"/>
                <a:cs typeface="メイリオ" pitchFamily="50" charset="-128"/>
              </a:rPr>
              <a:t>　これから確実に作られてゆくはずです。</a:t>
            </a:r>
          </a:p>
          <a:p>
            <a:pPr>
              <a:defRPr/>
            </a:pPr>
            <a:r>
              <a:rPr lang="ja-JP" altLang="en-US" sz="2400" b="1" dirty="0">
                <a:solidFill>
                  <a:schemeClr val="tx1"/>
                </a:solidFill>
                <a:latin typeface="メイリオ" pitchFamily="50" charset="-128"/>
                <a:ea typeface="メイリオ" pitchFamily="50" charset="-128"/>
                <a:cs typeface="メイリオ" pitchFamily="50" charset="-128"/>
              </a:rPr>
              <a:t>・スーパービジョンはこうした学びにも役立ちます。</a:t>
            </a:r>
          </a:p>
        </p:txBody>
      </p:sp>
      <p:sp>
        <p:nvSpPr>
          <p:cNvPr id="10" name="角丸四角形 9"/>
          <p:cNvSpPr/>
          <p:nvPr/>
        </p:nvSpPr>
        <p:spPr>
          <a:xfrm>
            <a:off x="250825" y="188913"/>
            <a:ext cx="4321175" cy="1368425"/>
          </a:xfrm>
          <a:prstGeom prst="roundRect">
            <a:avLst/>
          </a:prstGeom>
          <a:solidFill>
            <a:srgbClr val="008080"/>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400" b="1">
                <a:solidFill>
                  <a:schemeClr val="bg1"/>
                </a:solidFill>
                <a:latin typeface="メイリオ" pitchFamily="50" charset="-128"/>
                <a:ea typeface="メイリオ" pitchFamily="50" charset="-128"/>
                <a:cs typeface="メイリオ" pitchFamily="50" charset="-128"/>
              </a:rPr>
              <a:t>継続的な学びが必要です。</a:t>
            </a:r>
          </a:p>
          <a:p>
            <a:pPr algn="ctr"/>
            <a:r>
              <a:rPr lang="en-US" altLang="ja-JP" sz="2400" b="1">
                <a:solidFill>
                  <a:schemeClr val="bg1"/>
                </a:solidFill>
                <a:latin typeface="メイリオ" pitchFamily="50" charset="-128"/>
                <a:ea typeface="メイリオ" pitchFamily="50" charset="-128"/>
                <a:cs typeface="メイリオ" pitchFamily="50" charset="-128"/>
              </a:rPr>
              <a:t>- </a:t>
            </a:r>
            <a:r>
              <a:rPr lang="ja-JP" altLang="en-US" sz="2400" b="1">
                <a:solidFill>
                  <a:schemeClr val="bg1"/>
                </a:solidFill>
                <a:latin typeface="メイリオ" pitchFamily="50" charset="-128"/>
                <a:ea typeface="メイリオ" pitchFamily="50" charset="-128"/>
                <a:cs typeface="メイリオ" pitchFamily="50" charset="-128"/>
              </a:rPr>
              <a:t>経験と概念化 </a:t>
            </a:r>
            <a:r>
              <a:rPr lang="en-US" altLang="ja-JP" sz="2400" b="1">
                <a:solidFill>
                  <a:schemeClr val="bg1"/>
                </a:solidFill>
                <a:latin typeface="メイリオ" pitchFamily="50" charset="-128"/>
                <a:ea typeface="メイリオ" pitchFamily="50" charset="-128"/>
                <a:cs typeface="メイリオ" pitchFamily="50" charset="-128"/>
              </a:rPr>
              <a:t>-</a:t>
            </a:r>
            <a:endParaRPr lang="ja-JP" altLang="en-US" sz="2400" b="1">
              <a:solidFill>
                <a:schemeClr val="bg1"/>
              </a:solidFill>
              <a:latin typeface="メイリオ" pitchFamily="50" charset="-128"/>
              <a:ea typeface="メイリオ" pitchFamily="50" charset="-128"/>
              <a:cs typeface="メイリオ" pitchFamily="50" charset="-128"/>
            </a:endParaRPr>
          </a:p>
        </p:txBody>
      </p:sp>
      <p:sp>
        <p:nvSpPr>
          <p:cNvPr id="11" name="角丸四角形 10"/>
          <p:cNvSpPr/>
          <p:nvPr/>
        </p:nvSpPr>
        <p:spPr>
          <a:xfrm>
            <a:off x="4643438" y="908050"/>
            <a:ext cx="4249737" cy="649288"/>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400" b="1">
                <a:solidFill>
                  <a:schemeClr val="tx1"/>
                </a:solidFill>
                <a:latin typeface="メイリオ" pitchFamily="50" charset="-128"/>
                <a:ea typeface="メイリオ" pitchFamily="50" charset="-128"/>
                <a:cs typeface="メイリオ" pitchFamily="50" charset="-128"/>
              </a:rPr>
              <a:t>この研修を修了しさえすれば、現場に戻ってすぐ仕事ができるようになるわけではありません。</a:t>
            </a:r>
          </a:p>
        </p:txBody>
      </p:sp>
      <p:sp>
        <p:nvSpPr>
          <p:cNvPr id="12" name="角丸四角形 11"/>
          <p:cNvSpPr/>
          <p:nvPr/>
        </p:nvSpPr>
        <p:spPr>
          <a:xfrm>
            <a:off x="4643438" y="188913"/>
            <a:ext cx="4249737" cy="64770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この研修で仕事ができるようになる</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全てが網羅されているわけではありません。</a:t>
            </a:r>
          </a:p>
        </p:txBody>
      </p:sp>
      <p:sp>
        <p:nvSpPr>
          <p:cNvPr id="41995" name="テキスト ボックス 14"/>
          <p:cNvSpPr txBox="1">
            <a:spLocks noChangeArrowheads="1"/>
          </p:cNvSpPr>
          <p:nvPr/>
        </p:nvSpPr>
        <p:spPr bwMode="auto">
          <a:xfrm>
            <a:off x="3419673" y="6505401"/>
            <a:ext cx="5184775" cy="307975"/>
          </a:xfrm>
          <a:prstGeom prst="rect">
            <a:avLst/>
          </a:prstGeom>
          <a:solidFill>
            <a:srgbClr val="000090"/>
          </a:solidFill>
          <a:ln w="9525">
            <a:noFill/>
            <a:miter lim="800000"/>
            <a:headEnd/>
            <a:tailEnd/>
          </a:ln>
        </p:spPr>
        <p:txBody>
          <a:bodyPr>
            <a:spAutoFit/>
          </a:bodyPr>
          <a:lstStyle/>
          <a:p>
            <a:r>
              <a:rPr lang="ja-JP" altLang="en-US" sz="1400" dirty="0">
                <a:solidFill>
                  <a:schemeClr val="bg1"/>
                </a:solidFill>
                <a:latin typeface="メイリオ" pitchFamily="50" charset="-128"/>
                <a:ea typeface="メイリオ" pitchFamily="50" charset="-128"/>
                <a:cs typeface="メイリオ" pitchFamily="50" charset="-128"/>
              </a:rPr>
              <a:t>（参考　モデル初任者研修における研修受講ガイダンス資料）</a:t>
            </a:r>
            <a:r>
              <a:rPr lang="ja-JP" altLang="ja-JP" sz="1400" dirty="0">
                <a:solidFill>
                  <a:schemeClr val="bg1"/>
                </a:solidFill>
                <a:latin typeface="メイリオ" pitchFamily="50" charset="-128"/>
                <a:ea typeface="メイリオ" pitchFamily="50" charset="-128"/>
                <a:cs typeface="メイリオ" pitchFamily="50" charset="-128"/>
              </a:rPr>
              <a:t> </a:t>
            </a:r>
            <a:endParaRPr lang="ja-JP" altLang="en-US" sz="1400" dirty="0">
              <a:solidFill>
                <a:schemeClr val="bg1"/>
              </a:solidFill>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18</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68294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右矢印 51"/>
          <p:cNvSpPr>
            <a:spLocks noChangeArrowheads="1"/>
          </p:cNvSpPr>
          <p:nvPr/>
        </p:nvSpPr>
        <p:spPr bwMode="auto">
          <a:xfrm rot="4500000" flipV="1">
            <a:off x="6128544" y="2283619"/>
            <a:ext cx="1797050" cy="576262"/>
          </a:xfrm>
          <a:prstGeom prst="rightArrow">
            <a:avLst>
              <a:gd name="adj1" fmla="val 50000"/>
              <a:gd name="adj2" fmla="val 49996"/>
            </a:avLst>
          </a:prstGeom>
          <a:noFill/>
          <a:ln w="15875">
            <a:solidFill>
              <a:srgbClr val="FF0000"/>
            </a:solid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
        <p:nvSpPr>
          <p:cNvPr id="53" name="右矢印 52"/>
          <p:cNvSpPr>
            <a:spLocks noChangeArrowheads="1"/>
          </p:cNvSpPr>
          <p:nvPr/>
        </p:nvSpPr>
        <p:spPr bwMode="auto">
          <a:xfrm rot="-4500000">
            <a:off x="7339013" y="2211387"/>
            <a:ext cx="1798638" cy="576263"/>
          </a:xfrm>
          <a:prstGeom prst="rightArrow">
            <a:avLst>
              <a:gd name="adj1" fmla="val 50000"/>
              <a:gd name="adj2" fmla="val 49997"/>
            </a:avLst>
          </a:prstGeom>
          <a:noFill/>
          <a:ln w="15875">
            <a:solidFill>
              <a:srgbClr val="FF0000"/>
            </a:solidFill>
            <a:miter lim="800000"/>
            <a:headEnd/>
            <a:tailEnd/>
          </a:ln>
          <a:effectLst>
            <a:outerShdw dist="23000" dir="5400000" rotWithShape="0">
              <a:srgbClr val="808080">
                <a:alpha val="34998"/>
              </a:srgbClr>
            </a:outerShdw>
          </a:effectLst>
        </p:spPr>
        <p:txBody>
          <a:bodyPr anchor="ctr"/>
          <a:lstStyle/>
          <a:p>
            <a:pPr algn="ctr">
              <a:defRPr/>
            </a:pPr>
            <a:endParaRPr lang="ja-JP" altLang="en-US" dirty="0">
              <a:solidFill>
                <a:schemeClr val="lt1"/>
              </a:solidFill>
              <a:latin typeface="+mn-lt"/>
              <a:ea typeface="+mn-ea"/>
            </a:endParaRPr>
          </a:p>
        </p:txBody>
      </p:sp>
      <p:sp>
        <p:nvSpPr>
          <p:cNvPr id="51" name="右矢印 50"/>
          <p:cNvSpPr>
            <a:spLocks noChangeArrowheads="1"/>
          </p:cNvSpPr>
          <p:nvPr/>
        </p:nvSpPr>
        <p:spPr bwMode="auto">
          <a:xfrm rot="-4500000">
            <a:off x="5349876" y="2198687"/>
            <a:ext cx="1797050" cy="574675"/>
          </a:xfrm>
          <a:prstGeom prst="rightArrow">
            <a:avLst>
              <a:gd name="adj1" fmla="val 50000"/>
              <a:gd name="adj2" fmla="val 50004"/>
            </a:avLst>
          </a:prstGeom>
          <a:noFill/>
          <a:ln w="15875">
            <a:solidFill>
              <a:srgbClr val="FF0000"/>
            </a:solid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
        <p:nvSpPr>
          <p:cNvPr id="3" name="右矢印 2"/>
          <p:cNvSpPr>
            <a:spLocks noChangeArrowheads="1"/>
          </p:cNvSpPr>
          <p:nvPr/>
        </p:nvSpPr>
        <p:spPr bwMode="auto">
          <a:xfrm rot="-4500000">
            <a:off x="3738563" y="2205037"/>
            <a:ext cx="1798638" cy="576263"/>
          </a:xfrm>
          <a:prstGeom prst="rightArrow">
            <a:avLst>
              <a:gd name="adj1" fmla="val 50000"/>
              <a:gd name="adj2" fmla="val 49997"/>
            </a:avLst>
          </a:prstGeom>
          <a:noFill/>
          <a:ln w="15875">
            <a:solidFill>
              <a:srgbClr val="FF0000"/>
            </a:solid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
        <p:nvSpPr>
          <p:cNvPr id="50" name="右矢印 49"/>
          <p:cNvSpPr>
            <a:spLocks noChangeArrowheads="1"/>
          </p:cNvSpPr>
          <p:nvPr/>
        </p:nvSpPr>
        <p:spPr bwMode="auto">
          <a:xfrm rot="4500000" flipV="1">
            <a:off x="4544219" y="2283619"/>
            <a:ext cx="1797050" cy="576262"/>
          </a:xfrm>
          <a:prstGeom prst="rightArrow">
            <a:avLst>
              <a:gd name="adj1" fmla="val 50000"/>
              <a:gd name="adj2" fmla="val 49996"/>
            </a:avLst>
          </a:prstGeom>
          <a:noFill/>
          <a:ln w="15875">
            <a:solidFill>
              <a:srgbClr val="FF0000"/>
            </a:solid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
        <p:nvSpPr>
          <p:cNvPr id="13" name="角丸四角形 12"/>
          <p:cNvSpPr/>
          <p:nvPr/>
        </p:nvSpPr>
        <p:spPr>
          <a:xfrm>
            <a:off x="250825" y="188913"/>
            <a:ext cx="8569325" cy="647700"/>
          </a:xfrm>
          <a:prstGeom prst="roundRect">
            <a:avLst/>
          </a:prstGeom>
          <a:solidFill>
            <a:srgbClr val="008080"/>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latin typeface="メイリオ" pitchFamily="50" charset="-128"/>
                <a:ea typeface="メイリオ" pitchFamily="50" charset="-128"/>
                <a:cs typeface="メイリオ" pitchFamily="50" charset="-128"/>
              </a:rPr>
              <a:t>継続的な学びとその場</a:t>
            </a:r>
          </a:p>
        </p:txBody>
      </p:sp>
      <p:sp>
        <p:nvSpPr>
          <p:cNvPr id="10" name="角丸四角形 9"/>
          <p:cNvSpPr/>
          <p:nvPr/>
        </p:nvSpPr>
        <p:spPr>
          <a:xfrm>
            <a:off x="395288" y="1989138"/>
            <a:ext cx="1873250" cy="1008062"/>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テーマ別</a:t>
            </a:r>
          </a:p>
          <a:p>
            <a:pPr algn="ctr">
              <a:defRPr/>
            </a:pPr>
            <a:r>
              <a:rPr lang="ja-JP" altLang="en-US" sz="2400" b="1" dirty="0">
                <a:solidFill>
                  <a:schemeClr val="tx1"/>
                </a:solidFill>
                <a:latin typeface="メイリオ" pitchFamily="50" charset="-128"/>
                <a:ea typeface="メイリオ" pitchFamily="50" charset="-128"/>
                <a:cs typeface="メイリオ" pitchFamily="50" charset="-128"/>
              </a:rPr>
              <a:t>研修</a:t>
            </a:r>
          </a:p>
        </p:txBody>
      </p:sp>
      <p:sp>
        <p:nvSpPr>
          <p:cNvPr id="18" name="角丸四角形 17"/>
          <p:cNvSpPr/>
          <p:nvPr/>
        </p:nvSpPr>
        <p:spPr>
          <a:xfrm>
            <a:off x="395288" y="3141663"/>
            <a:ext cx="1873250" cy="1295400"/>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階層別研修</a:t>
            </a:r>
          </a:p>
        </p:txBody>
      </p:sp>
      <p:sp>
        <p:nvSpPr>
          <p:cNvPr id="19" name="角丸四角形 18"/>
          <p:cNvSpPr/>
          <p:nvPr/>
        </p:nvSpPr>
        <p:spPr>
          <a:xfrm>
            <a:off x="8172450" y="5013325"/>
            <a:ext cx="900113" cy="503238"/>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熟達化</a:t>
            </a:r>
          </a:p>
        </p:txBody>
      </p:sp>
      <p:cxnSp>
        <p:nvCxnSpPr>
          <p:cNvPr id="28" name="直線矢印コネクタ 27"/>
          <p:cNvCxnSpPr/>
          <p:nvPr/>
        </p:nvCxnSpPr>
        <p:spPr>
          <a:xfrm>
            <a:off x="468313" y="4581525"/>
            <a:ext cx="8669337" cy="0"/>
          </a:xfrm>
          <a:prstGeom prst="straightConnector1">
            <a:avLst/>
          </a:prstGeom>
          <a:ln w="136525">
            <a:solidFill>
              <a:srgbClr val="008080"/>
            </a:solidFill>
            <a:tailEnd type="arrow"/>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4103688" y="3284538"/>
            <a:ext cx="900112" cy="504825"/>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初任者研修</a:t>
            </a:r>
          </a:p>
        </p:txBody>
      </p:sp>
      <p:sp>
        <p:nvSpPr>
          <p:cNvPr id="31" name="角丸四角形 30"/>
          <p:cNvSpPr/>
          <p:nvPr/>
        </p:nvSpPr>
        <p:spPr>
          <a:xfrm>
            <a:off x="5399088" y="3284538"/>
            <a:ext cx="901700" cy="504825"/>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現任</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2" name="角丸四角形 31"/>
          <p:cNvSpPr/>
          <p:nvPr/>
        </p:nvSpPr>
        <p:spPr>
          <a:xfrm>
            <a:off x="7164388" y="3141663"/>
            <a:ext cx="900112" cy="503237"/>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主任</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3" name="角丸四角形 32"/>
          <p:cNvSpPr/>
          <p:nvPr/>
        </p:nvSpPr>
        <p:spPr>
          <a:xfrm>
            <a:off x="7164388" y="3716338"/>
            <a:ext cx="900112" cy="504825"/>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現任</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4" name="角丸四角形 33"/>
          <p:cNvSpPr/>
          <p:nvPr/>
        </p:nvSpPr>
        <p:spPr>
          <a:xfrm>
            <a:off x="3348038" y="3284538"/>
            <a:ext cx="647700" cy="504825"/>
          </a:xfrm>
          <a:prstGeom prst="roundRect">
            <a:avLst/>
          </a:prstGeom>
          <a:noFill/>
          <a:ln w="349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基礎</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5" name="角丸四角形 34"/>
          <p:cNvSpPr/>
          <p:nvPr/>
        </p:nvSpPr>
        <p:spPr>
          <a:xfrm>
            <a:off x="2268538" y="4724400"/>
            <a:ext cx="5183187" cy="360363"/>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知っておきたい知識</a:t>
            </a:r>
          </a:p>
        </p:txBody>
      </p:sp>
      <p:sp>
        <p:nvSpPr>
          <p:cNvPr id="36" name="角丸四角形 35"/>
          <p:cNvSpPr/>
          <p:nvPr/>
        </p:nvSpPr>
        <p:spPr>
          <a:xfrm>
            <a:off x="2268538" y="5157788"/>
            <a:ext cx="5183187" cy="358775"/>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身につけておきたい技能</a:t>
            </a:r>
          </a:p>
        </p:txBody>
      </p:sp>
      <p:sp>
        <p:nvSpPr>
          <p:cNvPr id="37" name="角丸四角形 36"/>
          <p:cNvSpPr/>
          <p:nvPr/>
        </p:nvSpPr>
        <p:spPr>
          <a:xfrm>
            <a:off x="2268538" y="6021388"/>
            <a:ext cx="5183187" cy="360362"/>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常に基盤におくべき価値</a:t>
            </a:r>
          </a:p>
        </p:txBody>
      </p:sp>
      <p:sp>
        <p:nvSpPr>
          <p:cNvPr id="38" name="角丸四角形 37"/>
          <p:cNvSpPr/>
          <p:nvPr/>
        </p:nvSpPr>
        <p:spPr>
          <a:xfrm>
            <a:off x="2268538" y="5589588"/>
            <a:ext cx="5183187" cy="360362"/>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積んでおきたい経験</a:t>
            </a:r>
          </a:p>
        </p:txBody>
      </p:sp>
      <p:sp>
        <p:nvSpPr>
          <p:cNvPr id="39" name="角丸四角形 38"/>
          <p:cNvSpPr/>
          <p:nvPr/>
        </p:nvSpPr>
        <p:spPr>
          <a:xfrm>
            <a:off x="395288" y="981075"/>
            <a:ext cx="1873250" cy="863600"/>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2400" b="1" dirty="0">
                <a:solidFill>
                  <a:schemeClr val="tx1"/>
                </a:solidFill>
                <a:latin typeface="メイリオ" pitchFamily="50" charset="-128"/>
                <a:ea typeface="メイリオ" pitchFamily="50" charset="-128"/>
                <a:cs typeface="メイリオ" pitchFamily="50" charset="-128"/>
              </a:rPr>
              <a:t>OJT</a:t>
            </a:r>
          </a:p>
          <a:p>
            <a:pPr algn="ctr"/>
            <a:r>
              <a:rPr lang="ja-JP" altLang="en-US" sz="1600" b="1" dirty="0">
                <a:solidFill>
                  <a:schemeClr val="tx1"/>
                </a:solidFill>
                <a:latin typeface="メイリオ" pitchFamily="50" charset="-128"/>
                <a:ea typeface="メイリオ" pitchFamily="50" charset="-128"/>
                <a:cs typeface="メイリオ" pitchFamily="50" charset="-128"/>
              </a:rPr>
              <a:t>（地域全体で）</a:t>
            </a:r>
          </a:p>
        </p:txBody>
      </p:sp>
      <p:sp>
        <p:nvSpPr>
          <p:cNvPr id="41" name="角丸四角形 40"/>
          <p:cNvSpPr/>
          <p:nvPr/>
        </p:nvSpPr>
        <p:spPr>
          <a:xfrm>
            <a:off x="2411413" y="981075"/>
            <a:ext cx="6408737" cy="287338"/>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スーパービジョン</a:t>
            </a:r>
          </a:p>
        </p:txBody>
      </p:sp>
      <p:sp>
        <p:nvSpPr>
          <p:cNvPr id="42" name="角丸四角形 41"/>
          <p:cNvSpPr/>
          <p:nvPr/>
        </p:nvSpPr>
        <p:spPr>
          <a:xfrm>
            <a:off x="2411413" y="1341438"/>
            <a:ext cx="6408737" cy="287337"/>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助言・事例検討など</a:t>
            </a:r>
          </a:p>
        </p:txBody>
      </p:sp>
      <p:cxnSp>
        <p:nvCxnSpPr>
          <p:cNvPr id="26" name="直線矢印コネクタ 25"/>
          <p:cNvCxnSpPr/>
          <p:nvPr/>
        </p:nvCxnSpPr>
        <p:spPr>
          <a:xfrm>
            <a:off x="2268538" y="4365625"/>
            <a:ext cx="1798637"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2484438" y="3860800"/>
            <a:ext cx="1366837" cy="504825"/>
          </a:xfrm>
          <a:prstGeom prst="roundRect">
            <a:avLst/>
          </a:prstGeom>
          <a:noFill/>
          <a:ln w="349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少なくとも</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５年</a:t>
            </a:r>
          </a:p>
        </p:txBody>
      </p:sp>
      <p:cxnSp>
        <p:nvCxnSpPr>
          <p:cNvPr id="29" name="直線矢印コネクタ 28"/>
          <p:cNvCxnSpPr/>
          <p:nvPr/>
        </p:nvCxnSpPr>
        <p:spPr>
          <a:xfrm>
            <a:off x="5003800" y="4365625"/>
            <a:ext cx="1800225"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5219700" y="3860800"/>
            <a:ext cx="1368425" cy="504825"/>
          </a:xfrm>
          <a:prstGeom prst="roundRect">
            <a:avLst/>
          </a:prstGeom>
          <a:noFill/>
          <a:ln w="349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５年間のうち</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に１回</a:t>
            </a:r>
          </a:p>
        </p:txBody>
      </p:sp>
      <p:sp>
        <p:nvSpPr>
          <p:cNvPr id="44" name="角丸四角形 43"/>
          <p:cNvSpPr/>
          <p:nvPr/>
        </p:nvSpPr>
        <p:spPr>
          <a:xfrm>
            <a:off x="539750" y="2852738"/>
            <a:ext cx="1511300" cy="504825"/>
          </a:xfrm>
          <a:prstGeom prst="roundRect">
            <a:avLst/>
          </a:prstGeom>
          <a:solidFill>
            <a:schemeClr val="bg1"/>
          </a:solidFill>
          <a:ln w="349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掲載している研修以外にも必要</a:t>
            </a:r>
          </a:p>
        </p:txBody>
      </p:sp>
      <p:cxnSp>
        <p:nvCxnSpPr>
          <p:cNvPr id="46" name="直線矢印コネクタ 45"/>
          <p:cNvCxnSpPr/>
          <p:nvPr/>
        </p:nvCxnSpPr>
        <p:spPr>
          <a:xfrm>
            <a:off x="6767513" y="4365625"/>
            <a:ext cx="1800225"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a:stCxn id="30" idx="3"/>
            <a:endCxn id="31" idx="1"/>
          </p:cNvCxnSpPr>
          <p:nvPr/>
        </p:nvCxnSpPr>
        <p:spPr>
          <a:xfrm>
            <a:off x="5003800" y="3536950"/>
            <a:ext cx="395288" cy="0"/>
          </a:xfrm>
          <a:prstGeom prst="straightConnector1">
            <a:avLst/>
          </a:prstGeom>
          <a:ln w="73025">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a:stCxn id="31" idx="3"/>
            <a:endCxn id="32" idx="1"/>
          </p:cNvCxnSpPr>
          <p:nvPr/>
        </p:nvCxnSpPr>
        <p:spPr>
          <a:xfrm flipV="1">
            <a:off x="6300788" y="3392488"/>
            <a:ext cx="863600" cy="144462"/>
          </a:xfrm>
          <a:prstGeom prst="straightConnector1">
            <a:avLst/>
          </a:prstGeom>
          <a:ln w="73025">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31" idx="3"/>
            <a:endCxn id="33" idx="1"/>
          </p:cNvCxnSpPr>
          <p:nvPr/>
        </p:nvCxnSpPr>
        <p:spPr>
          <a:xfrm>
            <a:off x="6300788" y="3536950"/>
            <a:ext cx="863600" cy="431800"/>
          </a:xfrm>
          <a:prstGeom prst="straightConnector1">
            <a:avLst/>
          </a:prstGeom>
          <a:ln w="73025">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4140200" y="2060575"/>
            <a:ext cx="4427538" cy="863600"/>
          </a:xfrm>
          <a:prstGeom prst="roundRect">
            <a:avLst/>
          </a:prstGeom>
          <a:noFill/>
          <a:ln w="349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400" b="1" dirty="0">
                <a:solidFill>
                  <a:schemeClr val="tx1"/>
                </a:solidFill>
                <a:latin typeface="メイリオ" pitchFamily="50" charset="-128"/>
                <a:ea typeface="メイリオ" pitchFamily="50" charset="-128"/>
                <a:cs typeface="メイリオ" pitchFamily="50" charset="-128"/>
              </a:rPr>
              <a:t>専門コース別</a:t>
            </a:r>
            <a:r>
              <a:rPr lang="ja-JP" altLang="en-US" sz="1000" b="1" dirty="0">
                <a:solidFill>
                  <a:schemeClr val="tx1"/>
                </a:solidFill>
                <a:latin typeface="メイリオ" pitchFamily="50" charset="-128"/>
                <a:ea typeface="メイリオ" pitchFamily="50" charset="-128"/>
                <a:cs typeface="メイリオ" pitchFamily="50" charset="-128"/>
              </a:rPr>
              <a:t>（地域相談、障害児相談、スーパーバイザー養成）</a:t>
            </a:r>
          </a:p>
          <a:p>
            <a:r>
              <a:rPr lang="ja-JP" altLang="en-US" sz="1400" b="1" dirty="0">
                <a:solidFill>
                  <a:schemeClr val="tx1"/>
                </a:solidFill>
                <a:latin typeface="メイリオ" pitchFamily="50" charset="-128"/>
                <a:ea typeface="メイリオ" pitchFamily="50" charset="-128"/>
                <a:cs typeface="メイリオ" pitchFamily="50" charset="-128"/>
              </a:rPr>
              <a:t>スキルアップ研修、医療的ケア児童等支援者</a:t>
            </a:r>
            <a:r>
              <a:rPr lang="en-US" altLang="ja-JP" sz="1400" b="1" dirty="0">
                <a:solidFill>
                  <a:schemeClr val="tx1"/>
                </a:solidFill>
                <a:latin typeface="メイリオ" pitchFamily="50" charset="-128"/>
                <a:ea typeface="メイリオ" pitchFamily="50" charset="-128"/>
                <a:cs typeface="メイリオ" pitchFamily="50" charset="-128"/>
              </a:rPr>
              <a:t>/co</a:t>
            </a:r>
            <a:r>
              <a:rPr lang="ja-JP" altLang="en-US" sz="1400" b="1" dirty="0">
                <a:solidFill>
                  <a:schemeClr val="tx1"/>
                </a:solidFill>
                <a:latin typeface="メイリオ" pitchFamily="50" charset="-128"/>
                <a:ea typeface="メイリオ" pitchFamily="50" charset="-128"/>
                <a:cs typeface="メイリオ" pitchFamily="50" charset="-128"/>
              </a:rPr>
              <a:t>養成 </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などなど</a:t>
            </a:r>
          </a:p>
        </p:txBody>
      </p:sp>
      <p:sp>
        <p:nvSpPr>
          <p:cNvPr id="5" name="スライド番号プレースホルダー 4"/>
          <p:cNvSpPr>
            <a:spLocks noGrp="1"/>
          </p:cNvSpPr>
          <p:nvPr>
            <p:ph type="sldNum" sz="quarter" idx="12"/>
          </p:nvPr>
        </p:nvSpPr>
        <p:spPr/>
        <p:txBody>
          <a:bodyPr/>
          <a:lstStyle/>
          <a:p>
            <a:fld id="{E6542E07-2998-4D5C-B1E6-13FD1F58F769}" type="slidenum">
              <a:rPr lang="en-US" altLang="ja-JP" smtClean="0"/>
              <a:pPr/>
              <a:t>19</a:t>
            </a:fld>
            <a:endParaRPr lang="en-US" altLang="ja-JP" dirty="0"/>
          </a:p>
        </p:txBody>
      </p:sp>
      <p:sp>
        <p:nvSpPr>
          <p:cNvPr id="7" name="フッター プレースホルダー 6"/>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9938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本科目のねらい</a:t>
            </a:r>
          </a:p>
        </p:txBody>
      </p:sp>
      <p:sp>
        <p:nvSpPr>
          <p:cNvPr id="9" name="コンテンツ プレースホルダー 2"/>
          <p:cNvSpPr txBox="1">
            <a:spLocks/>
          </p:cNvSpPr>
          <p:nvPr/>
        </p:nvSpPr>
        <p:spPr>
          <a:xfrm>
            <a:off x="251520" y="764704"/>
            <a:ext cx="8712968" cy="5688632"/>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pPr>
            <a:r>
              <a:rPr lang="ja-JP" altLang="en-US" sz="2200" kern="0">
                <a:latin typeface="メイリオ" pitchFamily="50" charset="-128"/>
                <a:ea typeface="メイリオ" pitchFamily="50" charset="-128"/>
                <a:cs typeface="メイリオ" pitchFamily="50" charset="-128"/>
              </a:rPr>
              <a:t>① （これまでの）自らの人材育成に関する視点や知識、取り組みについて振り返り、今後の学びと実践に向けた課題を焦点化させる（研修２日目・３日目の導入）。</a:t>
            </a:r>
          </a:p>
          <a:p>
            <a:pPr>
              <a:lnSpc>
                <a:spcPts val="100"/>
              </a:lnSpc>
              <a:buFontTx/>
              <a:buNone/>
            </a:pPr>
            <a:endParaRPr lang="ja-JP" altLang="en-US" sz="2200" kern="0">
              <a:latin typeface="メイリオ" pitchFamily="50" charset="-128"/>
              <a:ea typeface="メイリオ" pitchFamily="50" charset="-128"/>
              <a:cs typeface="メイリオ" pitchFamily="50" charset="-128"/>
            </a:endParaRPr>
          </a:p>
          <a:p>
            <a:pPr>
              <a:buFontTx/>
              <a:buNone/>
            </a:pPr>
            <a:r>
              <a:rPr lang="ja-JP" altLang="en-US" sz="2200" kern="0">
                <a:latin typeface="メイリオ" pitchFamily="50" charset="-128"/>
                <a:ea typeface="メイリオ" pitchFamily="50" charset="-128"/>
                <a:cs typeface="メイリオ" pitchFamily="50" charset="-128"/>
              </a:rPr>
              <a:t>② なぜ、継続的な人材育成の取り組みが必要なのかを、現場からの要請のみならず、その基盤となる（教育学の）理論からの理解を促進する講義を行う。</a:t>
            </a:r>
          </a:p>
          <a:p>
            <a:pPr>
              <a:lnSpc>
                <a:spcPts val="100"/>
              </a:lnSpc>
              <a:buFontTx/>
              <a:buNone/>
            </a:pPr>
            <a:endParaRPr lang="ja-JP" altLang="en-US" sz="2200" kern="0">
              <a:latin typeface="メイリオ" pitchFamily="50" charset="-128"/>
              <a:ea typeface="メイリオ" pitchFamily="50" charset="-128"/>
              <a:cs typeface="メイリオ" pitchFamily="50" charset="-128"/>
            </a:endParaRPr>
          </a:p>
          <a:p>
            <a:pPr>
              <a:buFontTx/>
              <a:buNone/>
            </a:pPr>
            <a:r>
              <a:rPr lang="ja-JP" altLang="en-US" sz="2200" kern="0">
                <a:latin typeface="メイリオ" pitchFamily="50" charset="-128"/>
                <a:ea typeface="メイリオ" pitchFamily="50" charset="-128"/>
                <a:cs typeface="メイリオ" pitchFamily="50" charset="-128"/>
              </a:rPr>
              <a:t>③ 職業教育においては、研修と実地教育（ＯＪＴ）、自己覚知とその有機的な連動が必要であることと、その中での主任相談支援専門員の役割の理解を促進する講義を行う。</a:t>
            </a:r>
          </a:p>
          <a:p>
            <a:pPr>
              <a:lnSpc>
                <a:spcPts val="100"/>
              </a:lnSpc>
              <a:buFontTx/>
              <a:buNone/>
            </a:pPr>
            <a:endParaRPr lang="ja-JP" altLang="en-US" sz="2200" kern="0">
              <a:latin typeface="メイリオ" pitchFamily="50" charset="-128"/>
              <a:ea typeface="メイリオ" pitchFamily="50" charset="-128"/>
              <a:cs typeface="メイリオ" pitchFamily="50" charset="-128"/>
            </a:endParaRPr>
          </a:p>
          <a:p>
            <a:pPr>
              <a:buFontTx/>
              <a:buNone/>
            </a:pPr>
            <a:r>
              <a:rPr lang="ja-JP" altLang="en-US" sz="2200" kern="0">
                <a:latin typeface="メイリオ" pitchFamily="50" charset="-128"/>
                <a:ea typeface="メイリオ" pitchFamily="50" charset="-128"/>
                <a:cs typeface="メイリオ" pitchFamily="50" charset="-128"/>
              </a:rPr>
              <a:t>④	相談支援専門員の人材育成体系について、法定研修（初任・現任・主任）の位置づけや獲得目標、教育内容、留意点を確認する講義を行う。</a:t>
            </a:r>
          </a:p>
          <a:p>
            <a:pPr>
              <a:lnSpc>
                <a:spcPts val="100"/>
              </a:lnSpc>
              <a:buFontTx/>
              <a:buNone/>
            </a:pPr>
            <a:endParaRPr lang="ja-JP" altLang="en-US" sz="2200" kern="0">
              <a:latin typeface="メイリオ" pitchFamily="50" charset="-128"/>
              <a:ea typeface="メイリオ" pitchFamily="50" charset="-128"/>
              <a:cs typeface="メイリオ" pitchFamily="50" charset="-128"/>
            </a:endParaRPr>
          </a:p>
          <a:p>
            <a:pPr>
              <a:buFontTx/>
              <a:buNone/>
            </a:pPr>
            <a:r>
              <a:rPr lang="ja-JP" altLang="en-US" sz="2200" kern="0">
                <a:latin typeface="メイリオ" pitchFamily="50" charset="-128"/>
                <a:ea typeface="メイリオ" pitchFamily="50" charset="-128"/>
                <a:cs typeface="メイリオ" pitchFamily="50" charset="-128"/>
              </a:rPr>
              <a:t>⑤	相談支援専門員の人材育成における研修と実地教育（ＯＪＴ）の有機的な連動や地域で行う実地教育（ＯＪＴ）についての具体的な理解に資する講義を行う。</a:t>
            </a:r>
            <a:endParaRPr lang="ja-JP" altLang="en-US" sz="2200" kern="0" dirty="0">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2</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80334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2">
            <a:extLst>
              <a:ext uri="{FF2B5EF4-FFF2-40B4-BE49-F238E27FC236}">
                <a16:creationId xmlns:a16="http://schemas.microsoft.com/office/drawing/2014/main" id="{F5DDAAD5-74AC-AD44-9C9F-45BE5DA18529}"/>
              </a:ext>
            </a:extLst>
          </p:cNvPr>
          <p:cNvSpPr/>
          <p:nvPr/>
        </p:nvSpPr>
        <p:spPr>
          <a:xfrm>
            <a:off x="374520" y="753113"/>
            <a:ext cx="8489560" cy="15418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47448" indent="-147448">
              <a:lnSpc>
                <a:spcPct val="110000"/>
              </a:lnSpc>
            </a:pPr>
            <a:r>
              <a:rPr lang="ja-JP" altLang="en-US" sz="1023" dirty="0">
                <a:solidFill>
                  <a:schemeClr val="tx1"/>
                </a:solidFill>
              </a:rPr>
              <a:t>○　意思決定支援への配慮、高齢障害者への対応やサービス等利用計画の質の向上、障害福祉サービス支給決定の適正化等を図り、質の高いケアマネジメントを含む地域を基盤としたソーシャルワークを実践できる相談支援専門員を養成する</a:t>
            </a:r>
            <a:r>
              <a:rPr lang="ja-JP" altLang="en-US" sz="1023">
                <a:solidFill>
                  <a:schemeClr val="tx1"/>
                </a:solidFill>
              </a:rPr>
              <a:t>ため、</a:t>
            </a:r>
            <a:r>
              <a:rPr lang="ja-JP" altLang="en-US" sz="1023" b="1" u="sng">
                <a:solidFill>
                  <a:schemeClr val="tx1"/>
                </a:solidFill>
              </a:rPr>
              <a:t>カリキュラムの内容を現行より充実させる改定を行う</a:t>
            </a:r>
            <a:r>
              <a:rPr lang="ja-JP" altLang="en-US" sz="1023" b="1">
                <a:solidFill>
                  <a:schemeClr val="tx1"/>
                </a:solidFill>
              </a:rPr>
              <a:t>。</a:t>
            </a:r>
            <a:endParaRPr lang="en-US" altLang="ja-JP" sz="1023" b="1" dirty="0">
              <a:solidFill>
                <a:schemeClr val="tx1"/>
              </a:solidFill>
            </a:endParaRPr>
          </a:p>
          <a:p>
            <a:pPr marL="147448" indent="-147448">
              <a:lnSpc>
                <a:spcPts val="500"/>
              </a:lnSpc>
            </a:pPr>
            <a:endParaRPr lang="en-US" altLang="ja-JP" sz="681" b="1" dirty="0">
              <a:solidFill>
                <a:schemeClr val="tx1"/>
              </a:solidFill>
            </a:endParaRPr>
          </a:p>
          <a:p>
            <a:pPr marL="147448" indent="-147448">
              <a:lnSpc>
                <a:spcPct val="110000"/>
              </a:lnSpc>
            </a:pPr>
            <a:r>
              <a:rPr lang="ja-JP" altLang="en-US" sz="1023" dirty="0">
                <a:solidFill>
                  <a:schemeClr val="tx1"/>
                </a:solidFill>
              </a:rPr>
              <a:t>○　実践力の高い相談支援専門員養成のために、実践の積み重ねを行いながらスキルアップできるよう、</a:t>
            </a:r>
            <a:r>
              <a:rPr lang="ja-JP" altLang="en-US" sz="1023">
                <a:solidFill>
                  <a:schemeClr val="tx1"/>
                </a:solidFill>
              </a:rPr>
              <a:t>現任研修の受講にあたり</a:t>
            </a:r>
            <a:r>
              <a:rPr lang="ja-JP" altLang="en-US" sz="1023" dirty="0">
                <a:solidFill>
                  <a:schemeClr val="tx1"/>
                </a:solidFill>
              </a:rPr>
              <a:t>、相談支援に関する</a:t>
            </a:r>
            <a:r>
              <a:rPr lang="ja-JP" altLang="en-US" sz="1023" b="1" u="sng" dirty="0">
                <a:solidFill>
                  <a:schemeClr val="tx1"/>
                </a:solidFill>
              </a:rPr>
              <a:t>一定の実務経験の</a:t>
            </a:r>
            <a:r>
              <a:rPr lang="ja-JP" altLang="en-US" sz="1023" b="1" u="sng">
                <a:solidFill>
                  <a:schemeClr val="tx1"/>
                </a:solidFill>
              </a:rPr>
              <a:t>要件</a:t>
            </a:r>
            <a:r>
              <a:rPr lang="en-US" altLang="ja-JP" sz="1023" b="1" u="sng">
                <a:solidFill>
                  <a:schemeClr val="tx1"/>
                </a:solidFill>
                <a:latin typeface="+mn-ea"/>
              </a:rPr>
              <a:t>(※</a:t>
            </a:r>
            <a:r>
              <a:rPr lang="ja-JP" altLang="en-US" sz="1023" b="1" u="sng">
                <a:solidFill>
                  <a:schemeClr val="tx1"/>
                </a:solidFill>
                <a:latin typeface="+mn-ea"/>
              </a:rPr>
              <a:t>１</a:t>
            </a:r>
            <a:r>
              <a:rPr lang="en-US" altLang="ja-JP" sz="1023" b="1" u="sng">
                <a:solidFill>
                  <a:schemeClr val="tx1"/>
                </a:solidFill>
                <a:latin typeface="+mn-ea"/>
              </a:rPr>
              <a:t>)</a:t>
            </a:r>
            <a:r>
              <a:rPr lang="ja-JP" altLang="en-US" sz="1023" dirty="0">
                <a:solidFill>
                  <a:schemeClr val="tx1"/>
                </a:solidFill>
              </a:rPr>
              <a:t>を</a:t>
            </a:r>
            <a:r>
              <a:rPr lang="ja-JP" altLang="en-US" sz="1023">
                <a:solidFill>
                  <a:schemeClr val="tx1"/>
                </a:solidFill>
              </a:rPr>
              <a:t>追加</a:t>
            </a:r>
            <a:r>
              <a:rPr lang="ja-JP" altLang="en-US" sz="937">
                <a:solidFill>
                  <a:schemeClr val="tx1"/>
                </a:solidFill>
                <a:latin typeface="ＭＳ 明朝" panose="02020609040205080304" pitchFamily="17" charset="-128"/>
                <a:ea typeface="ＭＳ 明朝" panose="02020609040205080304" pitchFamily="17" charset="-128"/>
              </a:rPr>
              <a:t>。</a:t>
            </a:r>
            <a:r>
              <a:rPr lang="ja-JP" altLang="en-US" sz="1023">
                <a:solidFill>
                  <a:schemeClr val="tx1"/>
                </a:solidFill>
              </a:rPr>
              <a:t>（</a:t>
            </a:r>
            <a:r>
              <a:rPr lang="en-US" altLang="ja-JP" sz="1023">
                <a:solidFill>
                  <a:schemeClr val="tx1"/>
                </a:solidFill>
              </a:rPr>
              <a:t>※</a:t>
            </a:r>
            <a:r>
              <a:rPr lang="ja-JP" altLang="en-US" sz="1023">
                <a:solidFill>
                  <a:schemeClr val="tx1"/>
                </a:solidFill>
              </a:rPr>
              <a:t>経過措置： 旧カリキュラム修了者の初回の受講時</a:t>
            </a:r>
            <a:r>
              <a:rPr lang="ja-JP" altLang="en-US" sz="1023" dirty="0">
                <a:solidFill>
                  <a:schemeClr val="tx1"/>
                </a:solidFill>
              </a:rPr>
              <a:t>は従前の例による。）</a:t>
            </a:r>
            <a:endParaRPr lang="en-US" altLang="ja-JP" sz="1023" dirty="0">
              <a:solidFill>
                <a:schemeClr val="tx1"/>
              </a:solidFill>
            </a:endParaRPr>
          </a:p>
          <a:p>
            <a:pPr marL="147448" indent="-147448">
              <a:lnSpc>
                <a:spcPts val="500"/>
              </a:lnSpc>
            </a:pPr>
            <a:endParaRPr lang="en-US" altLang="ja-JP" sz="681" dirty="0">
              <a:solidFill>
                <a:schemeClr val="tx1"/>
              </a:solidFill>
            </a:endParaRPr>
          </a:p>
          <a:p>
            <a:pPr marL="147448" indent="-147448">
              <a:lnSpc>
                <a:spcPct val="110000"/>
              </a:lnSpc>
            </a:pPr>
            <a:r>
              <a:rPr lang="ja-JP" altLang="en-US" sz="1023" dirty="0">
                <a:solidFill>
                  <a:schemeClr val="tx1"/>
                </a:solidFill>
              </a:rPr>
              <a:t>○　さらに、地域づくり、人材育成、困難事例への対応など地域の中核的な役割を担う専門職を育成するとともに、相談支援専門員のキャリアパスを明確にし、目指すべき将来像及びやりがいをもって長期に働ける環境を整えるため、</a:t>
            </a:r>
            <a:r>
              <a:rPr lang="ja-JP" altLang="en-US" sz="1023" b="1" u="sng" dirty="0">
                <a:solidFill>
                  <a:schemeClr val="tx1"/>
                </a:solidFill>
              </a:rPr>
              <a:t>主任相談支援専門員研修を創設</a:t>
            </a:r>
            <a:r>
              <a:rPr lang="ja-JP" altLang="en-US" sz="1023" dirty="0">
                <a:solidFill>
                  <a:schemeClr val="tx1"/>
                </a:solidFill>
              </a:rPr>
              <a:t>。</a:t>
            </a:r>
            <a:endParaRPr lang="en-US" altLang="ja-JP" sz="1023" dirty="0">
              <a:solidFill>
                <a:schemeClr val="tx1"/>
              </a:solidFill>
            </a:endParaRPr>
          </a:p>
        </p:txBody>
      </p:sp>
      <p:sp>
        <p:nvSpPr>
          <p:cNvPr id="49" name="正方形/長方形 48"/>
          <p:cNvSpPr/>
          <p:nvPr/>
        </p:nvSpPr>
        <p:spPr>
          <a:xfrm>
            <a:off x="374520" y="2771470"/>
            <a:ext cx="3027296" cy="819699"/>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lang="ja-JP" altLang="en-US" sz="1023" b="1">
              <a:solidFill>
                <a:schemeClr val="tx1"/>
              </a:solidFill>
            </a:endParaRPr>
          </a:p>
          <a:p>
            <a:pPr algn="ctr"/>
            <a:endParaRPr lang="ja-JP" altLang="en-US" sz="1023" b="1">
              <a:solidFill>
                <a:schemeClr val="tx1"/>
              </a:solidFill>
            </a:endParaRPr>
          </a:p>
          <a:p>
            <a:pPr algn="ctr"/>
            <a:endParaRPr lang="ja-JP" altLang="en-US" sz="1023" b="1">
              <a:solidFill>
                <a:schemeClr val="tx1"/>
              </a:solidFill>
            </a:endParaRPr>
          </a:p>
          <a:p>
            <a:pPr algn="ctr"/>
            <a:endParaRPr lang="ja-JP" altLang="en-US" sz="1023" b="1">
              <a:solidFill>
                <a:schemeClr val="tx1"/>
              </a:solidFill>
            </a:endParaRPr>
          </a:p>
          <a:p>
            <a:pPr algn="ctr"/>
            <a:r>
              <a:rPr lang="ja-JP" altLang="en-US" sz="1023" b="1">
                <a:solidFill>
                  <a:schemeClr val="tx1"/>
                </a:solidFill>
              </a:rPr>
              <a:t>相談支援専門員としての配置要件</a:t>
            </a:r>
            <a:endParaRPr lang="en-US" altLang="ja-JP" sz="1023" b="1" dirty="0">
              <a:solidFill>
                <a:schemeClr val="tx1"/>
              </a:solidFill>
            </a:endParaRPr>
          </a:p>
        </p:txBody>
      </p:sp>
      <p:sp>
        <p:nvSpPr>
          <p:cNvPr id="56" name="正方形/長方形 55"/>
          <p:cNvSpPr/>
          <p:nvPr/>
        </p:nvSpPr>
        <p:spPr>
          <a:xfrm>
            <a:off x="374521" y="4308029"/>
            <a:ext cx="3027295" cy="1230938"/>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lang="ja-JP" altLang="en-US" sz="1023" b="1">
              <a:solidFill>
                <a:schemeClr val="tx1"/>
              </a:solidFill>
            </a:endParaRPr>
          </a:p>
          <a:p>
            <a:pPr algn="ctr"/>
            <a:endParaRPr lang="ja-JP" altLang="en-US" sz="1023" b="1">
              <a:solidFill>
                <a:schemeClr val="tx1"/>
              </a:solidFill>
            </a:endParaRPr>
          </a:p>
          <a:p>
            <a:pPr algn="ctr"/>
            <a:endParaRPr lang="ja-JP" altLang="en-US" sz="1023" b="1">
              <a:solidFill>
                <a:schemeClr val="tx1"/>
              </a:solidFill>
            </a:endParaRPr>
          </a:p>
          <a:p>
            <a:pPr algn="ctr"/>
            <a:endParaRPr lang="ja-JP" altLang="en-US" sz="1023" b="1">
              <a:solidFill>
                <a:schemeClr val="tx1"/>
              </a:solidFill>
            </a:endParaRPr>
          </a:p>
          <a:p>
            <a:pPr algn="ctr"/>
            <a:endParaRPr lang="ja-JP" altLang="en-US" sz="1023" b="1">
              <a:solidFill>
                <a:schemeClr val="tx1"/>
              </a:solidFill>
            </a:endParaRPr>
          </a:p>
          <a:p>
            <a:pPr algn="ctr"/>
            <a:endParaRPr lang="ja-JP" altLang="en-US" sz="1023" b="1">
              <a:solidFill>
                <a:schemeClr val="tx1"/>
              </a:solidFill>
            </a:endParaRPr>
          </a:p>
          <a:p>
            <a:pPr algn="ctr"/>
            <a:r>
              <a:rPr lang="ja-JP" altLang="en-US" sz="1023" b="1">
                <a:solidFill>
                  <a:schemeClr val="tx1"/>
                </a:solidFill>
              </a:rPr>
              <a:t>相談支援専門員としての配置要件</a:t>
            </a:r>
            <a:endParaRPr lang="en-US" altLang="ja-JP" sz="1023" b="1" dirty="0">
              <a:solidFill>
                <a:schemeClr val="tx1"/>
              </a:solidFill>
            </a:endParaRPr>
          </a:p>
        </p:txBody>
      </p:sp>
      <p:sp>
        <p:nvSpPr>
          <p:cNvPr id="58" name="正方形/長方形 57"/>
          <p:cNvSpPr/>
          <p:nvPr/>
        </p:nvSpPr>
        <p:spPr>
          <a:xfrm>
            <a:off x="438002" y="4368233"/>
            <a:ext cx="1070139" cy="860203"/>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023" b="1">
                <a:solidFill>
                  <a:schemeClr val="tx1"/>
                </a:solidFill>
              </a:rPr>
              <a:t>実務経験要件</a:t>
            </a:r>
            <a:endParaRPr lang="en-US" altLang="ja-JP" sz="1023" b="1" dirty="0">
              <a:solidFill>
                <a:schemeClr val="tx1"/>
              </a:solidFill>
            </a:endParaRPr>
          </a:p>
        </p:txBody>
      </p:sp>
      <p:sp>
        <p:nvSpPr>
          <p:cNvPr id="75" name="正方形/長方形 74"/>
          <p:cNvSpPr/>
          <p:nvPr/>
        </p:nvSpPr>
        <p:spPr>
          <a:xfrm>
            <a:off x="7492482" y="4381078"/>
            <a:ext cx="1502228" cy="195504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b="1">
                <a:solidFill>
                  <a:schemeClr val="tx1"/>
                </a:solidFill>
              </a:rPr>
              <a:t>相談支援専門員</a:t>
            </a:r>
          </a:p>
          <a:p>
            <a:pPr algn="ctr"/>
            <a:r>
              <a:rPr lang="ja-JP" altLang="en-US" sz="1000" b="1">
                <a:solidFill>
                  <a:schemeClr val="tx1"/>
                </a:solidFill>
              </a:rPr>
              <a:t>配置要件更新</a:t>
            </a:r>
            <a:endParaRPr lang="ja-JP" altLang="en-US" sz="1000" b="1">
              <a:solidFill>
                <a:srgbClr val="000000"/>
              </a:solidFill>
              <a:latin typeface="Arial" charset="0"/>
            </a:endParaRPr>
          </a:p>
          <a:p>
            <a:pPr algn="ctr" fontAlgn="base">
              <a:lnSpc>
                <a:spcPts val="500"/>
              </a:lnSpc>
              <a:spcBef>
                <a:spcPct val="0"/>
              </a:spcBef>
              <a:spcAft>
                <a:spcPct val="0"/>
              </a:spcAft>
            </a:pPr>
            <a:endParaRPr lang="ja-JP" altLang="en-US" sz="1000" b="1">
              <a:solidFill>
                <a:srgbClr val="000000"/>
              </a:solidFill>
              <a:latin typeface="Arial" charset="0"/>
            </a:endParaRPr>
          </a:p>
          <a:p>
            <a:pPr algn="ctr" fontAlgn="base">
              <a:spcBef>
                <a:spcPct val="0"/>
              </a:spcBef>
              <a:spcAft>
                <a:spcPct val="0"/>
              </a:spcAft>
            </a:pPr>
            <a:r>
              <a:rPr lang="ja-JP" altLang="en-US" sz="1000" b="1">
                <a:solidFill>
                  <a:srgbClr val="000000"/>
                </a:solidFill>
                <a:latin typeface="Arial" charset="0"/>
              </a:rPr>
              <a:t>引き続き相談支援専門員として配置可</a:t>
            </a:r>
          </a:p>
          <a:p>
            <a:pPr algn="ctr" fontAlgn="base">
              <a:spcBef>
                <a:spcPct val="0"/>
              </a:spcBef>
              <a:spcAft>
                <a:spcPct val="0"/>
              </a:spcAft>
            </a:pPr>
            <a:endParaRPr lang="ja-JP" altLang="en-US" sz="1000" b="1">
              <a:solidFill>
                <a:srgbClr val="000000"/>
              </a:solidFill>
              <a:latin typeface="Arial" charset="0"/>
            </a:endParaRPr>
          </a:p>
          <a:p>
            <a:pPr algn="ctr" fontAlgn="base">
              <a:spcBef>
                <a:spcPct val="0"/>
              </a:spcBef>
              <a:spcAft>
                <a:spcPct val="0"/>
              </a:spcAft>
            </a:pPr>
            <a:endParaRPr lang="ja-JP" altLang="en-US" sz="1000" b="1">
              <a:solidFill>
                <a:srgbClr val="000000"/>
              </a:solidFill>
              <a:latin typeface="Arial" charset="0"/>
            </a:endParaRPr>
          </a:p>
          <a:p>
            <a:pPr algn="ctr" fontAlgn="base">
              <a:spcBef>
                <a:spcPct val="0"/>
              </a:spcBef>
              <a:spcAft>
                <a:spcPct val="0"/>
              </a:spcAft>
            </a:pPr>
            <a:endParaRPr lang="ja-JP" altLang="en-US" sz="1000" b="1">
              <a:solidFill>
                <a:srgbClr val="000000"/>
              </a:solidFill>
              <a:latin typeface="Arial" charset="0"/>
            </a:endParaRPr>
          </a:p>
          <a:p>
            <a:pPr algn="ctr" fontAlgn="base">
              <a:spcBef>
                <a:spcPct val="0"/>
              </a:spcBef>
              <a:spcAft>
                <a:spcPct val="0"/>
              </a:spcAft>
            </a:pPr>
            <a:endParaRPr lang="ja-JP" altLang="en-US" sz="1000" b="1">
              <a:solidFill>
                <a:srgbClr val="000000"/>
              </a:solidFill>
              <a:latin typeface="Arial" charset="0"/>
            </a:endParaRPr>
          </a:p>
          <a:p>
            <a:pPr algn="ctr" fontAlgn="base">
              <a:spcBef>
                <a:spcPct val="0"/>
              </a:spcBef>
              <a:spcAft>
                <a:spcPct val="0"/>
              </a:spcAft>
            </a:pPr>
            <a:endParaRPr lang="ja-JP" altLang="en-US" sz="1000" b="1">
              <a:solidFill>
                <a:srgbClr val="000000"/>
              </a:solidFill>
              <a:latin typeface="Arial" charset="0"/>
            </a:endParaRPr>
          </a:p>
          <a:p>
            <a:pPr algn="ctr" fontAlgn="base">
              <a:spcBef>
                <a:spcPct val="0"/>
              </a:spcBef>
              <a:spcAft>
                <a:spcPct val="0"/>
              </a:spcAft>
            </a:pPr>
            <a:endParaRPr lang="ja-JP" altLang="en-US" sz="1000" b="1">
              <a:solidFill>
                <a:srgbClr val="000000"/>
              </a:solidFill>
              <a:latin typeface="Arial" charset="0"/>
            </a:endParaRPr>
          </a:p>
          <a:p>
            <a:pPr algn="ctr" fontAlgn="base">
              <a:spcBef>
                <a:spcPct val="0"/>
              </a:spcBef>
              <a:spcAft>
                <a:spcPct val="0"/>
              </a:spcAft>
            </a:pPr>
            <a:endParaRPr lang="en-US" altLang="ja-JP" sz="1000" b="1">
              <a:solidFill>
                <a:srgbClr val="000000"/>
              </a:solidFill>
              <a:latin typeface="Arial" charset="0"/>
            </a:endParaRPr>
          </a:p>
        </p:txBody>
      </p:sp>
      <p:sp>
        <p:nvSpPr>
          <p:cNvPr id="2" name="タイトル 1"/>
          <p:cNvSpPr>
            <a:spLocks noGrp="1"/>
          </p:cNvSpPr>
          <p:nvPr>
            <p:ph type="title"/>
          </p:nvPr>
        </p:nvSpPr>
        <p:spPr>
          <a:xfrm>
            <a:off x="374521" y="116632"/>
            <a:ext cx="8042740" cy="417571"/>
          </a:xfrm>
          <a:noFill/>
          <a:ln>
            <a:noFill/>
          </a:ln>
        </p:spPr>
        <p:txBody>
          <a:bodyPr>
            <a:noAutofit/>
          </a:bodyPr>
          <a:lstStyle/>
          <a:p>
            <a:r>
              <a:rPr lang="ja-JP" altLang="en-US" sz="2045" dirty="0">
                <a:latin typeface="ＤＦ特太ゴシック体" panose="020B0509000000000000" pitchFamily="49" charset="-128"/>
                <a:ea typeface="ＤＦ特太ゴシック体" panose="020B0509000000000000" pitchFamily="49" charset="-128"/>
              </a:rPr>
              <a:t>相談支援専門員の研修制度</a:t>
            </a:r>
            <a:r>
              <a:rPr lang="ja-JP" altLang="en-US" sz="2045">
                <a:latin typeface="ＤＦ特太ゴシック体" panose="020B0509000000000000" pitchFamily="49" charset="-128"/>
                <a:ea typeface="ＤＦ特太ゴシック体" panose="020B0509000000000000" pitchFamily="49" charset="-128"/>
              </a:rPr>
              <a:t>の見直しに</a:t>
            </a:r>
            <a:r>
              <a:rPr lang="ja-JP" altLang="en-US" sz="2045" dirty="0">
                <a:latin typeface="ＤＦ特太ゴシック体" panose="020B0509000000000000" pitchFamily="49" charset="-128"/>
                <a:ea typeface="ＤＦ特太ゴシック体" panose="020B0509000000000000" pitchFamily="49" charset="-128"/>
              </a:rPr>
              <a:t>ついて</a:t>
            </a:r>
          </a:p>
        </p:txBody>
      </p:sp>
      <p:sp>
        <p:nvSpPr>
          <p:cNvPr id="5" name="正方形/長方形 4"/>
          <p:cNvSpPr/>
          <p:nvPr/>
        </p:nvSpPr>
        <p:spPr>
          <a:xfrm>
            <a:off x="444075" y="2879268"/>
            <a:ext cx="1064066" cy="447767"/>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023" b="1">
                <a:solidFill>
                  <a:schemeClr val="tx1"/>
                </a:solidFill>
              </a:rPr>
              <a:t>実務経験要件</a:t>
            </a:r>
            <a:endParaRPr lang="en-US" altLang="ja-JP" sz="1023" b="1" dirty="0">
              <a:solidFill>
                <a:schemeClr val="tx1"/>
              </a:solidFill>
            </a:endParaRPr>
          </a:p>
        </p:txBody>
      </p:sp>
      <p:sp>
        <p:nvSpPr>
          <p:cNvPr id="6" name="正方形/長方形 5"/>
          <p:cNvSpPr/>
          <p:nvPr/>
        </p:nvSpPr>
        <p:spPr>
          <a:xfrm>
            <a:off x="1996856" y="2879269"/>
            <a:ext cx="1352974" cy="44812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37" b="1">
                <a:solidFill>
                  <a:schemeClr val="tx1"/>
                </a:solidFill>
              </a:rPr>
              <a:t>研修修了要件</a:t>
            </a:r>
            <a:endParaRPr lang="en-US" altLang="ja-JP" sz="937" b="1">
              <a:solidFill>
                <a:schemeClr val="tx1"/>
              </a:solidFill>
            </a:endParaRPr>
          </a:p>
          <a:p>
            <a:pPr algn="ctr">
              <a:lnSpc>
                <a:spcPts val="500"/>
              </a:lnSpc>
            </a:pPr>
            <a:endParaRPr lang="ja-JP" altLang="en-US" sz="937">
              <a:solidFill>
                <a:schemeClr val="tx1"/>
              </a:solidFill>
            </a:endParaRPr>
          </a:p>
          <a:p>
            <a:pPr algn="ctr"/>
            <a:r>
              <a:rPr lang="ja-JP" altLang="en-US" sz="937">
                <a:solidFill>
                  <a:schemeClr val="tx1"/>
                </a:solidFill>
              </a:rPr>
              <a:t>初任者研修</a:t>
            </a:r>
            <a:r>
              <a:rPr lang="en-US" altLang="ja-JP" sz="937">
                <a:solidFill>
                  <a:schemeClr val="tx1"/>
                </a:solidFill>
                <a:latin typeface="+mn-ea"/>
              </a:rPr>
              <a:t>(31.5h)</a:t>
            </a:r>
            <a:endParaRPr lang="ja-JP" altLang="en-US" sz="937" dirty="0">
              <a:solidFill>
                <a:schemeClr val="tx1"/>
              </a:solidFill>
              <a:latin typeface="+mn-ea"/>
            </a:endParaRPr>
          </a:p>
        </p:txBody>
      </p:sp>
      <p:sp>
        <p:nvSpPr>
          <p:cNvPr id="8" name="正方形/長方形 7"/>
          <p:cNvSpPr/>
          <p:nvPr/>
        </p:nvSpPr>
        <p:spPr>
          <a:xfrm>
            <a:off x="5371463" y="2852803"/>
            <a:ext cx="1828013" cy="47423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a:solidFill>
                  <a:schemeClr val="tx1"/>
                </a:solidFill>
              </a:rPr>
              <a:t>５年毎に現任研修を修了</a:t>
            </a:r>
          </a:p>
          <a:p>
            <a:pPr algn="ctr">
              <a:lnSpc>
                <a:spcPts val="600"/>
              </a:lnSpc>
            </a:pPr>
            <a:endParaRPr lang="ja-JP" altLang="en-US" sz="1023">
              <a:solidFill>
                <a:schemeClr val="tx1"/>
              </a:solidFill>
            </a:endParaRPr>
          </a:p>
          <a:p>
            <a:pPr algn="ctr"/>
            <a:r>
              <a:rPr lang="ja-JP" altLang="en-US" sz="1023">
                <a:solidFill>
                  <a:schemeClr val="tx1"/>
                </a:solidFill>
              </a:rPr>
              <a:t>相談支援従事者現任研</a:t>
            </a:r>
            <a:r>
              <a:rPr lang="en-US" altLang="ja-JP" sz="1023">
                <a:solidFill>
                  <a:schemeClr val="tx1"/>
                </a:solidFill>
                <a:latin typeface="+mn-ea"/>
              </a:rPr>
              <a:t>(18h)</a:t>
            </a:r>
            <a:endParaRPr lang="en-US" altLang="ja-JP" sz="1023" dirty="0">
              <a:solidFill>
                <a:schemeClr val="tx1"/>
              </a:solidFill>
              <a:latin typeface="+mn-ea"/>
            </a:endParaRPr>
          </a:p>
        </p:txBody>
      </p:sp>
      <p:sp>
        <p:nvSpPr>
          <p:cNvPr id="14" name="正方形/長方形 13"/>
          <p:cNvSpPr/>
          <p:nvPr/>
        </p:nvSpPr>
        <p:spPr>
          <a:xfrm>
            <a:off x="1975331" y="4381076"/>
            <a:ext cx="1374499" cy="84900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37" b="1">
                <a:solidFill>
                  <a:schemeClr val="tx1"/>
                </a:solidFill>
              </a:rPr>
              <a:t>研修修了要件</a:t>
            </a:r>
          </a:p>
          <a:p>
            <a:pPr algn="ctr">
              <a:lnSpc>
                <a:spcPts val="600"/>
              </a:lnSpc>
            </a:pPr>
            <a:endParaRPr lang="ja-JP" altLang="en-US" sz="937">
              <a:solidFill>
                <a:schemeClr val="tx1"/>
              </a:solidFill>
            </a:endParaRPr>
          </a:p>
          <a:p>
            <a:pPr algn="ctr"/>
            <a:r>
              <a:rPr lang="ja-JP" altLang="en-US" sz="937">
                <a:solidFill>
                  <a:schemeClr val="tx1"/>
                </a:solidFill>
              </a:rPr>
              <a:t>初任者研修</a:t>
            </a:r>
            <a:r>
              <a:rPr lang="en-US" altLang="ja-JP" sz="937">
                <a:solidFill>
                  <a:schemeClr val="tx1"/>
                </a:solidFill>
                <a:latin typeface="+mn-ea"/>
              </a:rPr>
              <a:t>(42.5h)</a:t>
            </a:r>
            <a:endParaRPr lang="en-US" altLang="ja-JP" sz="937" dirty="0">
              <a:solidFill>
                <a:schemeClr val="tx1"/>
              </a:solidFill>
              <a:latin typeface="+mn-ea"/>
            </a:endParaRPr>
          </a:p>
          <a:p>
            <a:pPr algn="ctr"/>
            <a:r>
              <a:rPr lang="en-US" altLang="ja-JP" sz="900" b="1">
                <a:solidFill>
                  <a:srgbClr val="FF0000"/>
                </a:solidFill>
              </a:rPr>
              <a:t>【</a:t>
            </a:r>
            <a:r>
              <a:rPr lang="ja-JP" altLang="en-US" sz="900" b="1">
                <a:solidFill>
                  <a:srgbClr val="FF0000"/>
                </a:solidFill>
              </a:rPr>
              <a:t>カリキュラム改定</a:t>
            </a:r>
            <a:r>
              <a:rPr lang="en-US" altLang="ja-JP" sz="900" b="1">
                <a:solidFill>
                  <a:srgbClr val="FF0000"/>
                </a:solidFill>
              </a:rPr>
              <a:t>】</a:t>
            </a:r>
          </a:p>
        </p:txBody>
      </p:sp>
      <p:sp>
        <p:nvSpPr>
          <p:cNvPr id="7" name="正方形/長方形 6"/>
          <p:cNvSpPr/>
          <p:nvPr/>
        </p:nvSpPr>
        <p:spPr>
          <a:xfrm>
            <a:off x="1996857" y="2476353"/>
            <a:ext cx="5218436" cy="20461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37" dirty="0">
                <a:solidFill>
                  <a:schemeClr val="tx1"/>
                </a:solidFill>
              </a:rPr>
              <a:t>専門コース別研修　（任意研修）</a:t>
            </a:r>
          </a:p>
        </p:txBody>
      </p:sp>
      <p:sp>
        <p:nvSpPr>
          <p:cNvPr id="16" name="正方形/長方形 15"/>
          <p:cNvSpPr/>
          <p:nvPr/>
        </p:nvSpPr>
        <p:spPr>
          <a:xfrm>
            <a:off x="1996856" y="3909360"/>
            <a:ext cx="5202620" cy="30869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37" dirty="0">
                <a:solidFill>
                  <a:schemeClr val="tx1"/>
                </a:solidFill>
              </a:rPr>
              <a:t>専門コース別研修（任意研修）</a:t>
            </a:r>
            <a:endParaRPr lang="en-US" altLang="ja-JP" sz="937" dirty="0">
              <a:solidFill>
                <a:schemeClr val="tx1"/>
              </a:solidFill>
            </a:endParaRPr>
          </a:p>
          <a:p>
            <a:pPr algn="ctr"/>
            <a:r>
              <a:rPr lang="en-US" altLang="ja-JP" sz="800">
                <a:solidFill>
                  <a:schemeClr val="tx1"/>
                </a:solidFill>
              </a:rPr>
              <a:t>※</a:t>
            </a:r>
            <a:r>
              <a:rPr lang="ja-JP" altLang="en-US" sz="800">
                <a:solidFill>
                  <a:schemeClr val="tx1"/>
                </a:solidFill>
              </a:rPr>
              <a:t>今後カリキュラム改定や一部必須化及び主任</a:t>
            </a:r>
            <a:r>
              <a:rPr lang="ja-JP" altLang="en-US" sz="800" dirty="0">
                <a:solidFill>
                  <a:schemeClr val="tx1"/>
                </a:solidFill>
              </a:rPr>
              <a:t>研修受講</a:t>
            </a:r>
            <a:r>
              <a:rPr lang="ja-JP" altLang="en-US" sz="800">
                <a:solidFill>
                  <a:schemeClr val="tx1"/>
                </a:solidFill>
              </a:rPr>
              <a:t>の要件化について</a:t>
            </a:r>
            <a:r>
              <a:rPr lang="ja-JP" altLang="en-US" sz="800" dirty="0">
                <a:solidFill>
                  <a:schemeClr val="tx1"/>
                </a:solidFill>
              </a:rPr>
              <a:t>検討</a:t>
            </a:r>
            <a:endParaRPr lang="en-US" altLang="ja-JP" sz="800" dirty="0">
              <a:solidFill>
                <a:schemeClr val="tx1"/>
              </a:solidFill>
            </a:endParaRPr>
          </a:p>
        </p:txBody>
      </p:sp>
      <p:sp>
        <p:nvSpPr>
          <p:cNvPr id="50" name="角丸四角形 49"/>
          <p:cNvSpPr/>
          <p:nvPr/>
        </p:nvSpPr>
        <p:spPr>
          <a:xfrm>
            <a:off x="374520" y="2377742"/>
            <a:ext cx="1290045" cy="3067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363" dirty="0">
                <a:latin typeface="ＤＦ特太ゴシック体" panose="020B0509000000000000" pitchFamily="49" charset="-128"/>
                <a:ea typeface="ＤＦ特太ゴシック体" panose="020B0509000000000000" pitchFamily="49" charset="-128"/>
              </a:rPr>
              <a:t>現行</a:t>
            </a:r>
          </a:p>
        </p:txBody>
      </p:sp>
      <p:sp>
        <p:nvSpPr>
          <p:cNvPr id="51" name="加算記号 50"/>
          <p:cNvSpPr/>
          <p:nvPr/>
        </p:nvSpPr>
        <p:spPr>
          <a:xfrm>
            <a:off x="1541625" y="2901075"/>
            <a:ext cx="434802" cy="383692"/>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a:p>
        </p:txBody>
      </p:sp>
      <p:sp>
        <p:nvSpPr>
          <p:cNvPr id="52" name="AutoShape 10"/>
          <p:cNvSpPr>
            <a:spLocks noChangeArrowheads="1"/>
          </p:cNvSpPr>
          <p:nvPr/>
        </p:nvSpPr>
        <p:spPr bwMode="auto">
          <a:xfrm rot="5400000">
            <a:off x="7091456" y="2995106"/>
            <a:ext cx="509047" cy="181259"/>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77898" tIns="38950" rIns="77898" bIns="38950" anchor="ctr"/>
          <a:lstStyle/>
          <a:p>
            <a:pPr fontAlgn="base">
              <a:spcBef>
                <a:spcPct val="0"/>
              </a:spcBef>
              <a:spcAft>
                <a:spcPct val="0"/>
              </a:spcAft>
            </a:pPr>
            <a:endParaRPr lang="ja-JP" altLang="en-US" sz="2045" dirty="0">
              <a:solidFill>
                <a:srgbClr val="000000"/>
              </a:solidFill>
            </a:endParaRPr>
          </a:p>
        </p:txBody>
      </p:sp>
      <p:sp>
        <p:nvSpPr>
          <p:cNvPr id="53" name="加算記号 52"/>
          <p:cNvSpPr/>
          <p:nvPr/>
        </p:nvSpPr>
        <p:spPr>
          <a:xfrm>
            <a:off x="4884310" y="2893890"/>
            <a:ext cx="434802" cy="390877"/>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a:p>
        </p:txBody>
      </p:sp>
      <p:sp>
        <p:nvSpPr>
          <p:cNvPr id="54" name="Rectangle 7"/>
          <p:cNvSpPr>
            <a:spLocks noChangeArrowheads="1"/>
          </p:cNvSpPr>
          <p:nvPr/>
        </p:nvSpPr>
        <p:spPr bwMode="auto">
          <a:xfrm>
            <a:off x="3709357" y="2844680"/>
            <a:ext cx="1151124" cy="4696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77898" tIns="38950" rIns="77898" bIns="38950" anchor="ctr"/>
          <a:lstStyle/>
          <a:p>
            <a:pPr algn="ctr" fontAlgn="base">
              <a:spcBef>
                <a:spcPct val="0"/>
              </a:spcBef>
              <a:spcAft>
                <a:spcPct val="0"/>
              </a:spcAft>
            </a:pPr>
            <a:r>
              <a:rPr lang="ja-JP" altLang="en-US" sz="1023" b="1">
                <a:solidFill>
                  <a:srgbClr val="000000"/>
                </a:solidFill>
                <a:latin typeface="Arial" charset="0"/>
              </a:rPr>
              <a:t>相談支援専門員</a:t>
            </a:r>
            <a:endParaRPr lang="en-US" altLang="ja-JP" sz="1023" b="1" dirty="0">
              <a:solidFill>
                <a:srgbClr val="000000"/>
              </a:solidFill>
              <a:latin typeface="Arial" charset="0"/>
            </a:endParaRPr>
          </a:p>
          <a:p>
            <a:pPr algn="ctr" fontAlgn="base">
              <a:spcBef>
                <a:spcPct val="0"/>
              </a:spcBef>
              <a:spcAft>
                <a:spcPct val="0"/>
              </a:spcAft>
            </a:pPr>
            <a:r>
              <a:rPr lang="ja-JP" altLang="en-US" sz="1023" b="1" dirty="0">
                <a:solidFill>
                  <a:srgbClr val="000000"/>
                </a:solidFill>
                <a:latin typeface="Arial" charset="0"/>
              </a:rPr>
              <a:t>と</a:t>
            </a:r>
            <a:r>
              <a:rPr lang="ja-JP" altLang="en-US" sz="1023" b="1">
                <a:solidFill>
                  <a:srgbClr val="000000"/>
                </a:solidFill>
                <a:latin typeface="Arial" charset="0"/>
              </a:rPr>
              <a:t>して配置可</a:t>
            </a:r>
            <a:endParaRPr lang="ja-JP" altLang="en-US" sz="1023" b="1" dirty="0">
              <a:solidFill>
                <a:srgbClr val="000000"/>
              </a:solidFill>
              <a:latin typeface="Arial" charset="0"/>
            </a:endParaRPr>
          </a:p>
        </p:txBody>
      </p:sp>
      <p:sp>
        <p:nvSpPr>
          <p:cNvPr id="57" name="加算記号 56"/>
          <p:cNvSpPr/>
          <p:nvPr/>
        </p:nvSpPr>
        <p:spPr>
          <a:xfrm>
            <a:off x="2689224" y="2578507"/>
            <a:ext cx="384725" cy="320967"/>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dirty="0"/>
          </a:p>
        </p:txBody>
      </p:sp>
      <p:sp>
        <p:nvSpPr>
          <p:cNvPr id="59" name="角丸四角形 58"/>
          <p:cNvSpPr/>
          <p:nvPr/>
        </p:nvSpPr>
        <p:spPr>
          <a:xfrm>
            <a:off x="374520" y="3909360"/>
            <a:ext cx="1290045" cy="3023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363" dirty="0">
                <a:latin typeface="ＤＦ特太ゴシック体" panose="020B0509000000000000" pitchFamily="49" charset="-128"/>
                <a:ea typeface="ＤＦ特太ゴシック体" panose="020B0509000000000000" pitchFamily="49" charset="-128"/>
              </a:rPr>
              <a:t>改定後</a:t>
            </a:r>
          </a:p>
        </p:txBody>
      </p:sp>
      <p:sp>
        <p:nvSpPr>
          <p:cNvPr id="61" name="加算記号 60"/>
          <p:cNvSpPr/>
          <p:nvPr/>
        </p:nvSpPr>
        <p:spPr>
          <a:xfrm>
            <a:off x="1546466" y="4578521"/>
            <a:ext cx="434802" cy="383692"/>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a:p>
        </p:txBody>
      </p:sp>
      <p:sp>
        <p:nvSpPr>
          <p:cNvPr id="62" name="AutoShape 10"/>
          <p:cNvSpPr>
            <a:spLocks noChangeArrowheads="1"/>
          </p:cNvSpPr>
          <p:nvPr/>
        </p:nvSpPr>
        <p:spPr bwMode="auto">
          <a:xfrm rot="5400000">
            <a:off x="7104043" y="4701632"/>
            <a:ext cx="499689" cy="146831"/>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77898" tIns="38950" rIns="77898" bIns="38950" anchor="ctr"/>
          <a:lstStyle/>
          <a:p>
            <a:pPr fontAlgn="base">
              <a:spcBef>
                <a:spcPct val="0"/>
              </a:spcBef>
              <a:spcAft>
                <a:spcPct val="0"/>
              </a:spcAft>
            </a:pPr>
            <a:endParaRPr lang="ja-JP" altLang="en-US" sz="2045" dirty="0">
              <a:solidFill>
                <a:srgbClr val="000000"/>
              </a:solidFill>
            </a:endParaRPr>
          </a:p>
        </p:txBody>
      </p:sp>
      <p:sp>
        <p:nvSpPr>
          <p:cNvPr id="67" name="正方形/長方形 66"/>
          <p:cNvSpPr/>
          <p:nvPr/>
        </p:nvSpPr>
        <p:spPr>
          <a:xfrm>
            <a:off x="5371464" y="5614399"/>
            <a:ext cx="1828012" cy="701429"/>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37" b="1">
                <a:solidFill>
                  <a:srgbClr val="FF0000"/>
                </a:solidFill>
              </a:rPr>
              <a:t>主任</a:t>
            </a:r>
            <a:r>
              <a:rPr lang="ja-JP" altLang="en-US" sz="937" b="1" dirty="0">
                <a:solidFill>
                  <a:srgbClr val="FF0000"/>
                </a:solidFill>
              </a:rPr>
              <a:t>相談</a:t>
            </a:r>
            <a:r>
              <a:rPr lang="ja-JP" altLang="en-US" sz="937" b="1">
                <a:solidFill>
                  <a:srgbClr val="FF0000"/>
                </a:solidFill>
              </a:rPr>
              <a:t>支援専門員研修</a:t>
            </a:r>
            <a:r>
              <a:rPr lang="en-US" altLang="ja-JP" sz="937" b="1">
                <a:solidFill>
                  <a:srgbClr val="FF0000"/>
                </a:solidFill>
              </a:rPr>
              <a:t>(30h)</a:t>
            </a:r>
            <a:endParaRPr lang="ja-JP" altLang="en-US" sz="937" b="1">
              <a:solidFill>
                <a:srgbClr val="FF0000"/>
              </a:solidFill>
            </a:endParaRPr>
          </a:p>
          <a:p>
            <a:pPr algn="ctr"/>
            <a:r>
              <a:rPr lang="en-US" altLang="ja-JP" sz="937" b="1">
                <a:solidFill>
                  <a:srgbClr val="FF0000"/>
                </a:solidFill>
              </a:rPr>
              <a:t>【</a:t>
            </a:r>
            <a:r>
              <a:rPr lang="ja-JP" altLang="en-US" sz="937" b="1">
                <a:solidFill>
                  <a:srgbClr val="FF0000"/>
                </a:solidFill>
              </a:rPr>
              <a:t>研修創設</a:t>
            </a:r>
            <a:r>
              <a:rPr lang="en-US" altLang="ja-JP" sz="937" b="1">
                <a:solidFill>
                  <a:srgbClr val="FF0000"/>
                </a:solidFill>
              </a:rPr>
              <a:t>】</a:t>
            </a:r>
            <a:endParaRPr lang="en-US" altLang="ja-JP" sz="937" b="1" dirty="0">
              <a:solidFill>
                <a:srgbClr val="FF0000"/>
              </a:solidFill>
            </a:endParaRPr>
          </a:p>
        </p:txBody>
      </p:sp>
      <p:sp>
        <p:nvSpPr>
          <p:cNvPr id="69" name="Rectangle 7"/>
          <p:cNvSpPr>
            <a:spLocks noChangeArrowheads="1"/>
          </p:cNvSpPr>
          <p:nvPr/>
        </p:nvSpPr>
        <p:spPr bwMode="auto">
          <a:xfrm>
            <a:off x="7567130" y="5586406"/>
            <a:ext cx="1371600" cy="699282"/>
          </a:xfrm>
          <a:prstGeom prst="rect">
            <a:avLst/>
          </a:prstGeom>
          <a:solidFill>
            <a:schemeClr val="bg1"/>
          </a:solidFill>
          <a:ln>
            <a:headEnd/>
            <a:tailEnd/>
          </a:ln>
        </p:spPr>
        <p:style>
          <a:lnRef idx="2">
            <a:schemeClr val="accent6"/>
          </a:lnRef>
          <a:fillRef idx="1">
            <a:schemeClr val="lt1"/>
          </a:fillRef>
          <a:effectRef idx="0">
            <a:schemeClr val="accent6"/>
          </a:effectRef>
          <a:fontRef idx="minor">
            <a:schemeClr val="dk1"/>
          </a:fontRef>
        </p:style>
        <p:txBody>
          <a:bodyPr lIns="77898" tIns="38950" rIns="77898" bIns="38950" anchor="ctr"/>
          <a:lstStyle/>
          <a:p>
            <a:pPr algn="ctr" fontAlgn="base">
              <a:spcBef>
                <a:spcPct val="0"/>
              </a:spcBef>
              <a:spcAft>
                <a:spcPct val="0"/>
              </a:spcAft>
            </a:pPr>
            <a:r>
              <a:rPr lang="ja-JP" altLang="en-US" sz="1023" b="1" dirty="0">
                <a:solidFill>
                  <a:srgbClr val="000000"/>
                </a:solidFill>
                <a:latin typeface="Arial" charset="0"/>
              </a:rPr>
              <a:t>主任</a:t>
            </a:r>
            <a:r>
              <a:rPr lang="ja-JP" altLang="en-US" sz="1023" b="1">
                <a:solidFill>
                  <a:srgbClr val="000000"/>
                </a:solidFill>
                <a:latin typeface="Arial" charset="0"/>
              </a:rPr>
              <a:t>相談支援専門員</a:t>
            </a:r>
            <a:endParaRPr lang="en-US" altLang="ja-JP" sz="1023" b="1" dirty="0">
              <a:solidFill>
                <a:srgbClr val="000000"/>
              </a:solidFill>
              <a:latin typeface="Arial" charset="0"/>
            </a:endParaRPr>
          </a:p>
          <a:p>
            <a:pPr algn="ctr" fontAlgn="base">
              <a:spcBef>
                <a:spcPct val="0"/>
              </a:spcBef>
              <a:spcAft>
                <a:spcPct val="0"/>
              </a:spcAft>
            </a:pPr>
            <a:r>
              <a:rPr lang="ja-JP" altLang="en-US" sz="1023" b="1">
                <a:solidFill>
                  <a:srgbClr val="000000"/>
                </a:solidFill>
                <a:latin typeface="Arial" charset="0"/>
              </a:rPr>
              <a:t>として配置可</a:t>
            </a:r>
            <a:endParaRPr lang="ja-JP" altLang="en-US" sz="1023" b="1" dirty="0">
              <a:solidFill>
                <a:srgbClr val="000000"/>
              </a:solidFill>
              <a:latin typeface="Arial" charset="0"/>
            </a:endParaRPr>
          </a:p>
        </p:txBody>
      </p:sp>
      <p:sp>
        <p:nvSpPr>
          <p:cNvPr id="71" name="加算記号 70"/>
          <p:cNvSpPr/>
          <p:nvPr/>
        </p:nvSpPr>
        <p:spPr>
          <a:xfrm>
            <a:off x="5685537" y="5252713"/>
            <a:ext cx="372078" cy="322732"/>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a:p>
        </p:txBody>
      </p:sp>
      <p:sp>
        <p:nvSpPr>
          <p:cNvPr id="74" name="AutoShape 10"/>
          <p:cNvSpPr>
            <a:spLocks noChangeArrowheads="1"/>
          </p:cNvSpPr>
          <p:nvPr/>
        </p:nvSpPr>
        <p:spPr bwMode="auto">
          <a:xfrm rot="5400000">
            <a:off x="3293344" y="3001573"/>
            <a:ext cx="509047" cy="146832"/>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77898" tIns="38950" rIns="77898" bIns="38950" anchor="ctr"/>
          <a:lstStyle/>
          <a:p>
            <a:pPr fontAlgn="base">
              <a:spcBef>
                <a:spcPct val="0"/>
              </a:spcBef>
              <a:spcAft>
                <a:spcPct val="0"/>
              </a:spcAft>
            </a:pPr>
            <a:endParaRPr lang="ja-JP" altLang="en-US" sz="2045" dirty="0">
              <a:solidFill>
                <a:srgbClr val="000000"/>
              </a:solidFill>
            </a:endParaRPr>
          </a:p>
        </p:txBody>
      </p:sp>
      <p:sp>
        <p:nvSpPr>
          <p:cNvPr id="76" name="正方形/長方形 75"/>
          <p:cNvSpPr/>
          <p:nvPr/>
        </p:nvSpPr>
        <p:spPr>
          <a:xfrm>
            <a:off x="5343459" y="4368232"/>
            <a:ext cx="1871834" cy="86020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37">
                <a:solidFill>
                  <a:schemeClr val="tx1"/>
                </a:solidFill>
              </a:rPr>
              <a:t>５年毎に現任研修を修了</a:t>
            </a:r>
            <a:endParaRPr lang="en-US" altLang="ja-JP" sz="937">
              <a:solidFill>
                <a:schemeClr val="tx1"/>
              </a:solidFill>
            </a:endParaRPr>
          </a:p>
          <a:p>
            <a:pPr algn="ctr"/>
            <a:r>
              <a:rPr lang="en-US" altLang="ja-JP" sz="937" b="1">
                <a:solidFill>
                  <a:srgbClr val="FF0000"/>
                </a:solidFill>
              </a:rPr>
              <a:t>【</a:t>
            </a:r>
            <a:r>
              <a:rPr lang="ja-JP" altLang="en-US" sz="937" b="1">
                <a:solidFill>
                  <a:srgbClr val="FF0000"/>
                </a:solidFill>
              </a:rPr>
              <a:t>現任研修受講に係る</a:t>
            </a:r>
          </a:p>
          <a:p>
            <a:pPr algn="ctr"/>
            <a:r>
              <a:rPr lang="ja-JP" altLang="en-US" sz="937" b="1">
                <a:solidFill>
                  <a:srgbClr val="FF0000"/>
                </a:solidFill>
              </a:rPr>
              <a:t>実務経験要件を新設</a:t>
            </a:r>
            <a:r>
              <a:rPr lang="en-US" altLang="ja-JP" sz="937" b="1" baseline="30000">
                <a:solidFill>
                  <a:srgbClr val="FF0000"/>
                </a:solidFill>
              </a:rPr>
              <a:t>※</a:t>
            </a:r>
            <a:r>
              <a:rPr lang="ja-JP" altLang="en-US" sz="937" b="1" baseline="30000">
                <a:solidFill>
                  <a:srgbClr val="FF0000"/>
                </a:solidFill>
              </a:rPr>
              <a:t>１</a:t>
            </a:r>
            <a:r>
              <a:rPr lang="en-US" altLang="ja-JP" sz="937" b="1">
                <a:solidFill>
                  <a:srgbClr val="FF0000"/>
                </a:solidFill>
              </a:rPr>
              <a:t>】</a:t>
            </a:r>
            <a:endParaRPr lang="ja-JP" altLang="en-US" sz="937" b="1">
              <a:solidFill>
                <a:srgbClr val="FF0000"/>
              </a:solidFill>
            </a:endParaRPr>
          </a:p>
          <a:p>
            <a:pPr algn="ctr">
              <a:lnSpc>
                <a:spcPts val="600"/>
              </a:lnSpc>
            </a:pPr>
            <a:endParaRPr lang="en-US" altLang="ja-JP" sz="937">
              <a:solidFill>
                <a:schemeClr val="tx1"/>
              </a:solidFill>
            </a:endParaRPr>
          </a:p>
          <a:p>
            <a:pPr algn="ctr"/>
            <a:r>
              <a:rPr lang="ja-JP" altLang="en-US" sz="937">
                <a:solidFill>
                  <a:schemeClr val="tx1"/>
                </a:solidFill>
              </a:rPr>
              <a:t>相談支援従事者現任研修</a:t>
            </a:r>
            <a:endParaRPr lang="en-US" altLang="ja-JP" sz="937" b="1" dirty="0">
              <a:solidFill>
                <a:srgbClr val="FF0000"/>
              </a:solidFill>
            </a:endParaRPr>
          </a:p>
          <a:p>
            <a:pPr algn="ctr"/>
            <a:r>
              <a:rPr lang="en-US" altLang="ja-JP" sz="937" b="1">
                <a:solidFill>
                  <a:srgbClr val="FF0000"/>
                </a:solidFill>
              </a:rPr>
              <a:t>【</a:t>
            </a:r>
            <a:r>
              <a:rPr lang="ja-JP" altLang="en-US" sz="937" b="1">
                <a:solidFill>
                  <a:srgbClr val="FF0000"/>
                </a:solidFill>
              </a:rPr>
              <a:t>カリキュラム改定</a:t>
            </a:r>
            <a:r>
              <a:rPr lang="en-US" altLang="ja-JP" sz="937" b="1">
                <a:solidFill>
                  <a:srgbClr val="FF0000"/>
                </a:solidFill>
              </a:rPr>
              <a:t>(24h)</a:t>
            </a:r>
            <a:r>
              <a:rPr lang="ja-JP" altLang="en-US" sz="937" b="1">
                <a:solidFill>
                  <a:srgbClr val="FF0000"/>
                </a:solidFill>
              </a:rPr>
              <a:t> </a:t>
            </a:r>
            <a:r>
              <a:rPr lang="en-US" altLang="ja-JP" sz="937" b="1">
                <a:solidFill>
                  <a:srgbClr val="FF0000"/>
                </a:solidFill>
              </a:rPr>
              <a:t>】</a:t>
            </a:r>
            <a:endParaRPr lang="ja-JP" altLang="en-US" sz="937" dirty="0">
              <a:solidFill>
                <a:schemeClr val="tx1"/>
              </a:solidFill>
            </a:endParaRPr>
          </a:p>
        </p:txBody>
      </p:sp>
      <p:cxnSp>
        <p:nvCxnSpPr>
          <p:cNvPr id="4" name="直線コネクタ 3"/>
          <p:cNvCxnSpPr/>
          <p:nvPr/>
        </p:nvCxnSpPr>
        <p:spPr>
          <a:xfrm>
            <a:off x="351693" y="3720814"/>
            <a:ext cx="84406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下矢印 77"/>
          <p:cNvSpPr/>
          <p:nvPr/>
        </p:nvSpPr>
        <p:spPr>
          <a:xfrm>
            <a:off x="3132534" y="3527863"/>
            <a:ext cx="2750416" cy="287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nvGrpSpPr>
          <p:cNvPr id="43" name="グループ化 42"/>
          <p:cNvGrpSpPr/>
          <p:nvPr/>
        </p:nvGrpSpPr>
        <p:grpSpPr>
          <a:xfrm>
            <a:off x="351693" y="569262"/>
            <a:ext cx="8440615" cy="61356"/>
            <a:chOff x="0" y="188640"/>
            <a:chExt cx="9144000" cy="72008"/>
          </a:xfrm>
        </p:grpSpPr>
        <p:cxnSp>
          <p:nvCxnSpPr>
            <p:cNvPr id="44" name="直線コネクタ 43"/>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2" name="加算記号 41"/>
          <p:cNvSpPr/>
          <p:nvPr/>
        </p:nvSpPr>
        <p:spPr>
          <a:xfrm>
            <a:off x="6148720" y="2578507"/>
            <a:ext cx="384725" cy="320967"/>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a:p>
        </p:txBody>
      </p:sp>
      <p:sp>
        <p:nvSpPr>
          <p:cNvPr id="47" name="AutoShape 10"/>
          <p:cNvSpPr>
            <a:spLocks noChangeArrowheads="1"/>
          </p:cNvSpPr>
          <p:nvPr/>
        </p:nvSpPr>
        <p:spPr bwMode="auto">
          <a:xfrm rot="5400000">
            <a:off x="3286395" y="4696949"/>
            <a:ext cx="509047" cy="146832"/>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77898" tIns="38950" rIns="77898" bIns="38950" anchor="ctr"/>
          <a:lstStyle/>
          <a:p>
            <a:pPr fontAlgn="base">
              <a:spcBef>
                <a:spcPct val="0"/>
              </a:spcBef>
              <a:spcAft>
                <a:spcPct val="0"/>
              </a:spcAft>
            </a:pPr>
            <a:endParaRPr lang="ja-JP" altLang="en-US" sz="2045" dirty="0">
              <a:solidFill>
                <a:srgbClr val="000000"/>
              </a:solidFill>
            </a:endParaRPr>
          </a:p>
        </p:txBody>
      </p:sp>
      <p:sp>
        <p:nvSpPr>
          <p:cNvPr id="48" name="Rectangle 7"/>
          <p:cNvSpPr>
            <a:spLocks noChangeArrowheads="1"/>
          </p:cNvSpPr>
          <p:nvPr/>
        </p:nvSpPr>
        <p:spPr bwMode="auto">
          <a:xfrm>
            <a:off x="3642188" y="4349572"/>
            <a:ext cx="1218293" cy="86455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77898" tIns="38950" rIns="77898" bIns="38950" anchor="ctr"/>
          <a:lstStyle/>
          <a:p>
            <a:pPr algn="ctr" fontAlgn="base">
              <a:spcBef>
                <a:spcPct val="0"/>
              </a:spcBef>
              <a:spcAft>
                <a:spcPct val="0"/>
              </a:spcAft>
            </a:pPr>
            <a:r>
              <a:rPr lang="ja-JP" altLang="en-US" sz="1023" b="1">
                <a:solidFill>
                  <a:srgbClr val="000000"/>
                </a:solidFill>
                <a:latin typeface="Arial" charset="0"/>
              </a:rPr>
              <a:t>相談支援専門員</a:t>
            </a:r>
            <a:endParaRPr lang="en-US" altLang="ja-JP" sz="1023" b="1" dirty="0">
              <a:solidFill>
                <a:srgbClr val="000000"/>
              </a:solidFill>
              <a:latin typeface="Arial" charset="0"/>
            </a:endParaRPr>
          </a:p>
          <a:p>
            <a:pPr algn="ctr" fontAlgn="base">
              <a:spcBef>
                <a:spcPct val="0"/>
              </a:spcBef>
              <a:spcAft>
                <a:spcPct val="0"/>
              </a:spcAft>
            </a:pPr>
            <a:r>
              <a:rPr lang="ja-JP" altLang="en-US" sz="1023" b="1" dirty="0">
                <a:solidFill>
                  <a:srgbClr val="000000"/>
                </a:solidFill>
                <a:latin typeface="Arial" charset="0"/>
              </a:rPr>
              <a:t>と</a:t>
            </a:r>
            <a:r>
              <a:rPr lang="ja-JP" altLang="en-US" sz="1023" b="1">
                <a:solidFill>
                  <a:srgbClr val="000000"/>
                </a:solidFill>
                <a:latin typeface="Arial" charset="0"/>
              </a:rPr>
              <a:t>して配置可</a:t>
            </a:r>
            <a:endParaRPr lang="en-US" altLang="ja-JP" sz="1023" b="1" dirty="0">
              <a:solidFill>
                <a:srgbClr val="000000"/>
              </a:solidFill>
              <a:latin typeface="Arial" charset="0"/>
            </a:endParaRPr>
          </a:p>
        </p:txBody>
      </p:sp>
      <p:sp>
        <p:nvSpPr>
          <p:cNvPr id="55" name="正方形/長方形 54"/>
          <p:cNvSpPr/>
          <p:nvPr/>
        </p:nvSpPr>
        <p:spPr>
          <a:xfrm>
            <a:off x="7492482" y="2852803"/>
            <a:ext cx="1371598" cy="4991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937" b="1" dirty="0">
                <a:solidFill>
                  <a:schemeClr val="tx1"/>
                </a:solidFill>
              </a:rPr>
              <a:t>相談支援専門員</a:t>
            </a:r>
            <a:endParaRPr lang="en-US" altLang="ja-JP" sz="937" b="1" dirty="0">
              <a:solidFill>
                <a:schemeClr val="tx1"/>
              </a:solidFill>
            </a:endParaRPr>
          </a:p>
          <a:p>
            <a:pPr algn="ctr"/>
            <a:r>
              <a:rPr lang="ja-JP" altLang="en-US" sz="937" b="1" dirty="0">
                <a:solidFill>
                  <a:schemeClr val="tx1"/>
                </a:solidFill>
              </a:rPr>
              <a:t>と</a:t>
            </a:r>
            <a:r>
              <a:rPr lang="ja-JP" altLang="en-US" sz="937" b="1">
                <a:solidFill>
                  <a:schemeClr val="tx1"/>
                </a:solidFill>
              </a:rPr>
              <a:t>しての</a:t>
            </a:r>
          </a:p>
          <a:p>
            <a:pPr algn="ctr"/>
            <a:r>
              <a:rPr lang="ja-JP" altLang="en-US" sz="937" b="1">
                <a:solidFill>
                  <a:schemeClr val="tx1"/>
                </a:solidFill>
              </a:rPr>
              <a:t>配置要件</a:t>
            </a:r>
            <a:r>
              <a:rPr lang="ja-JP" altLang="en-US" sz="937" b="1" dirty="0">
                <a:solidFill>
                  <a:schemeClr val="tx1"/>
                </a:solidFill>
              </a:rPr>
              <a:t>更新</a:t>
            </a:r>
            <a:endParaRPr lang="en-US" altLang="ja-JP" sz="937" b="1" dirty="0">
              <a:solidFill>
                <a:schemeClr val="tx1"/>
              </a:solidFill>
            </a:endParaRPr>
          </a:p>
        </p:txBody>
      </p:sp>
      <p:sp>
        <p:nvSpPr>
          <p:cNvPr id="65" name="加算記号 64"/>
          <p:cNvSpPr/>
          <p:nvPr/>
        </p:nvSpPr>
        <p:spPr>
          <a:xfrm>
            <a:off x="2521282" y="4100978"/>
            <a:ext cx="384725" cy="320967"/>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dirty="0"/>
          </a:p>
        </p:txBody>
      </p:sp>
      <p:sp>
        <p:nvSpPr>
          <p:cNvPr id="66" name="加算記号 65"/>
          <p:cNvSpPr/>
          <p:nvPr/>
        </p:nvSpPr>
        <p:spPr>
          <a:xfrm>
            <a:off x="6173575" y="4120873"/>
            <a:ext cx="384725" cy="320967"/>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a:p>
        </p:txBody>
      </p:sp>
      <p:sp>
        <p:nvSpPr>
          <p:cNvPr id="10" name="テキスト ボックス 9"/>
          <p:cNvSpPr txBox="1"/>
          <p:nvPr/>
        </p:nvSpPr>
        <p:spPr>
          <a:xfrm>
            <a:off x="374520" y="5614399"/>
            <a:ext cx="4469830" cy="994824"/>
          </a:xfrm>
          <a:prstGeom prst="rect">
            <a:avLst/>
          </a:prstGeom>
          <a:solidFill>
            <a:schemeClr val="bg1"/>
          </a:solidFill>
          <a:ln>
            <a:solidFill>
              <a:schemeClr val="tx1"/>
            </a:solidFill>
            <a:prstDash val="dash"/>
          </a:ln>
        </p:spPr>
        <p:txBody>
          <a:bodyPr wrap="square" rtlCol="0">
            <a:spAutoFit/>
          </a:bodyPr>
          <a:lstStyle/>
          <a:p>
            <a:r>
              <a:rPr lang="en-US" altLang="ja-JP" sz="1023" b="1" u="sng"/>
              <a:t>※</a:t>
            </a:r>
            <a:r>
              <a:rPr lang="ja-JP" altLang="en-US" sz="1023" b="1" u="sng"/>
              <a:t>１ 現任研修受講に係る実務経験要件</a:t>
            </a:r>
            <a:endParaRPr lang="en-US" altLang="ja-JP" sz="1023" dirty="0"/>
          </a:p>
          <a:p>
            <a:pPr>
              <a:lnSpc>
                <a:spcPts val="400"/>
              </a:lnSpc>
            </a:pPr>
            <a:endParaRPr lang="ja-JP" altLang="en-US" sz="1023"/>
          </a:p>
          <a:p>
            <a:r>
              <a:rPr lang="ja-JP" altLang="en-US" sz="1023"/>
              <a:t>　① 過去</a:t>
            </a:r>
            <a:r>
              <a:rPr lang="ja-JP" altLang="en-US" sz="1023" dirty="0"/>
              <a:t>５年間に２年以上の相談支援の実務経験</a:t>
            </a:r>
            <a:r>
              <a:rPr lang="ja-JP" altLang="en-US" sz="1023"/>
              <a:t>がある。</a:t>
            </a:r>
            <a:endParaRPr lang="en-US" altLang="ja-JP" sz="1023" dirty="0"/>
          </a:p>
          <a:p>
            <a:r>
              <a:rPr lang="ja-JP" altLang="en-US" sz="1023"/>
              <a:t>　② 現</a:t>
            </a:r>
            <a:r>
              <a:rPr lang="ja-JP" altLang="en-US" sz="1023" dirty="0"/>
              <a:t>に相談支援業務に従事</a:t>
            </a:r>
            <a:r>
              <a:rPr lang="ja-JP" altLang="en-US" sz="1023"/>
              <a:t>している。</a:t>
            </a:r>
          </a:p>
          <a:p>
            <a:pPr>
              <a:lnSpc>
                <a:spcPts val="500"/>
              </a:lnSpc>
            </a:pPr>
            <a:endParaRPr lang="ja-JP" altLang="en-US" sz="1023"/>
          </a:p>
          <a:p>
            <a:r>
              <a:rPr lang="ja-JP" altLang="en-US" sz="900"/>
              <a:t>ただし、初任者研修修了後、初回の現任研修の受講にあたっては、必ず①の要件を満たす必要がある。</a:t>
            </a:r>
            <a:endParaRPr lang="en-US" altLang="ja-JP" sz="900" dirty="0"/>
          </a:p>
        </p:txBody>
      </p:sp>
      <p:sp>
        <p:nvSpPr>
          <p:cNvPr id="41" name="加算記号 40"/>
          <p:cNvSpPr/>
          <p:nvPr/>
        </p:nvSpPr>
        <p:spPr>
          <a:xfrm>
            <a:off x="4870177" y="4577486"/>
            <a:ext cx="434802" cy="383692"/>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a:p>
        </p:txBody>
      </p:sp>
      <p:sp>
        <p:nvSpPr>
          <p:cNvPr id="46" name="正方形/長方形 45"/>
          <p:cNvSpPr/>
          <p:nvPr/>
        </p:nvSpPr>
        <p:spPr>
          <a:xfrm>
            <a:off x="5959526" y="5298550"/>
            <a:ext cx="1386264" cy="249748"/>
          </a:xfrm>
          <a:prstGeom prst="rect">
            <a:avLst/>
          </a:prstGeom>
        </p:spPr>
        <p:txBody>
          <a:bodyPr wrap="square">
            <a:spAutoFit/>
          </a:bodyPr>
          <a:lstStyle/>
          <a:p>
            <a:r>
              <a:rPr lang="ja-JP" altLang="en-US" sz="1023" dirty="0"/>
              <a:t>３年以上</a:t>
            </a:r>
            <a:r>
              <a:rPr lang="ja-JP" altLang="en-US" sz="1023"/>
              <a:t>の実務経験</a:t>
            </a:r>
            <a:endParaRPr lang="en-US" altLang="ja-JP" sz="1023" dirty="0"/>
          </a:p>
        </p:txBody>
      </p:sp>
      <p:sp>
        <p:nvSpPr>
          <p:cNvPr id="60" name="テキスト ボックス 59"/>
          <p:cNvSpPr txBox="1"/>
          <p:nvPr/>
        </p:nvSpPr>
        <p:spPr>
          <a:xfrm>
            <a:off x="5371464" y="6336120"/>
            <a:ext cx="2065145" cy="369332"/>
          </a:xfrm>
          <a:prstGeom prst="rect">
            <a:avLst/>
          </a:prstGeom>
          <a:solidFill>
            <a:schemeClr val="bg1"/>
          </a:solidFill>
          <a:ln>
            <a:noFill/>
            <a:prstDash val="dash"/>
          </a:ln>
        </p:spPr>
        <p:txBody>
          <a:bodyPr wrap="square" rtlCol="0">
            <a:spAutoFit/>
          </a:bodyPr>
          <a:lstStyle/>
          <a:p>
            <a:r>
              <a:rPr lang="en-US" altLang="ja-JP" sz="900"/>
              <a:t>※</a:t>
            </a:r>
            <a:r>
              <a:rPr lang="ja-JP" altLang="en-US" sz="900"/>
              <a:t>主任研修を修了した場合、</a:t>
            </a:r>
          </a:p>
          <a:p>
            <a:r>
              <a:rPr lang="ja-JP" altLang="en-US" sz="900"/>
              <a:t>　現任研修を修了したものとみなす。</a:t>
            </a:r>
            <a:endParaRPr lang="en-US" altLang="ja-JP" sz="900" dirty="0"/>
          </a:p>
        </p:txBody>
      </p:sp>
      <p:sp>
        <p:nvSpPr>
          <p:cNvPr id="68" name="AutoShape 10"/>
          <p:cNvSpPr>
            <a:spLocks noChangeArrowheads="1"/>
          </p:cNvSpPr>
          <p:nvPr/>
        </p:nvSpPr>
        <p:spPr bwMode="auto">
          <a:xfrm rot="5400000">
            <a:off x="7221208" y="5757123"/>
            <a:ext cx="499689" cy="37876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77898" tIns="38950" rIns="77898" bIns="38950" anchor="ctr"/>
          <a:lstStyle/>
          <a:p>
            <a:pPr fontAlgn="base">
              <a:spcBef>
                <a:spcPct val="0"/>
              </a:spcBef>
              <a:spcAft>
                <a:spcPct val="0"/>
              </a:spcAft>
            </a:pPr>
            <a:endParaRPr lang="ja-JP" altLang="en-US" sz="2045" dirty="0">
              <a:solidFill>
                <a:srgbClr val="000000"/>
              </a:solidFill>
            </a:endParaRPr>
          </a:p>
        </p:txBody>
      </p:sp>
      <p:sp>
        <p:nvSpPr>
          <p:cNvPr id="63" name="正方形/長方形 62"/>
          <p:cNvSpPr/>
          <p:nvPr/>
        </p:nvSpPr>
        <p:spPr>
          <a:xfrm>
            <a:off x="5320667" y="13357"/>
            <a:ext cx="3723294" cy="230832"/>
          </a:xfrm>
          <a:prstGeom prst="rect">
            <a:avLst/>
          </a:prstGeom>
        </p:spPr>
        <p:txBody>
          <a:bodyPr wrap="square">
            <a:spAutoFit/>
          </a:bodyPr>
          <a:lstStyle/>
          <a:p>
            <a:pPr algn="r" defTabSz="844083" fontAlgn="base">
              <a:spcBef>
                <a:spcPct val="0"/>
              </a:spcBef>
              <a:spcAft>
                <a:spcPct val="0"/>
              </a:spcAft>
              <a:defRPr/>
            </a:pPr>
            <a:r>
              <a:rPr kumimoji="1" lang="ja-JP" altLang="en-US" sz="900" dirty="0">
                <a:solidFill>
                  <a:prstClr val="black"/>
                </a:solidFill>
                <a:latin typeface="ＭＳ ゴシック" panose="020B0609070205080204" pitchFamily="49" charset="-128"/>
                <a:ea typeface="ＭＳ ゴシック" panose="020B0609070205080204" pitchFamily="49" charset="-128"/>
              </a:rPr>
              <a:t>令和元年７月２９日以前に公開した資料から改訂を行っています。</a:t>
            </a:r>
          </a:p>
        </p:txBody>
      </p:sp>
      <p:sp>
        <p:nvSpPr>
          <p:cNvPr id="12" name="スライド番号プレースホルダー 11"/>
          <p:cNvSpPr>
            <a:spLocks noGrp="1"/>
          </p:cNvSpPr>
          <p:nvPr>
            <p:ph type="sldNum" sz="quarter" idx="12"/>
          </p:nvPr>
        </p:nvSpPr>
        <p:spPr/>
        <p:txBody>
          <a:bodyPr/>
          <a:lstStyle/>
          <a:p>
            <a:fld id="{E6542E07-2998-4D5C-B1E6-13FD1F58F769}" type="slidenum">
              <a:rPr lang="en-US" altLang="ja-JP" smtClean="0"/>
              <a:pPr/>
              <a:t>20</a:t>
            </a:fld>
            <a:endParaRPr lang="en-US" altLang="ja-JP" dirty="0"/>
          </a:p>
        </p:txBody>
      </p:sp>
      <p:sp>
        <p:nvSpPr>
          <p:cNvPr id="13" name="フッター プレースホルダー 12"/>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01391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4336448" y="843627"/>
          <a:ext cx="4316214" cy="2160562"/>
        </p:xfrm>
        <a:graphic>
          <a:graphicData uri="http://schemas.openxmlformats.org/drawingml/2006/table">
            <a:tbl>
              <a:tblPr firstRow="1" bandRow="1">
                <a:tableStyleId>{5940675A-B579-460E-94D1-54222C63F5DA}</a:tableStyleId>
              </a:tblPr>
              <a:tblGrid>
                <a:gridCol w="524214">
                  <a:extLst>
                    <a:ext uri="{9D8B030D-6E8A-4147-A177-3AD203B41FA5}">
                      <a16:colId xmlns:a16="http://schemas.microsoft.com/office/drawing/2014/main" val="20000"/>
                    </a:ext>
                  </a:extLst>
                </a:gridCol>
                <a:gridCol w="3166528">
                  <a:extLst>
                    <a:ext uri="{9D8B030D-6E8A-4147-A177-3AD203B41FA5}">
                      <a16:colId xmlns:a16="http://schemas.microsoft.com/office/drawing/2014/main" val="20001"/>
                    </a:ext>
                  </a:extLst>
                </a:gridCol>
                <a:gridCol w="625472">
                  <a:extLst>
                    <a:ext uri="{9D8B030D-6E8A-4147-A177-3AD203B41FA5}">
                      <a16:colId xmlns:a16="http://schemas.microsoft.com/office/drawing/2014/main" val="20002"/>
                    </a:ext>
                  </a:extLst>
                </a:gridCol>
              </a:tblGrid>
              <a:tr h="214232">
                <a:tc gridSpan="2">
                  <a:txBody>
                    <a:bodyPr/>
                    <a:lstStyle/>
                    <a:p>
                      <a:pPr algn="ctr"/>
                      <a:r>
                        <a:rPr kumimoji="1" lang="ja-JP" altLang="en-US" sz="1000" b="1" dirty="0">
                          <a:solidFill>
                            <a:schemeClr val="bg1"/>
                          </a:solidFill>
                        </a:rPr>
                        <a:t>初任者</a:t>
                      </a:r>
                      <a:r>
                        <a:rPr kumimoji="1" lang="ja-JP" altLang="en-US" sz="1000" b="1">
                          <a:solidFill>
                            <a:schemeClr val="bg1"/>
                          </a:solidFill>
                        </a:rPr>
                        <a:t>研修（新）</a:t>
                      </a:r>
                      <a:endParaRPr kumimoji="1" lang="ja-JP" altLang="en-US" sz="1000" b="1" dirty="0">
                        <a:solidFill>
                          <a:schemeClr val="bg1"/>
                        </a:solidFill>
                      </a:endParaRPr>
                    </a:p>
                  </a:txBody>
                  <a:tcPr marL="84406" marR="84406" marT="42203" marB="42203">
                    <a:solidFill>
                      <a:srgbClr val="00B0F0"/>
                    </a:solidFill>
                  </a:tcPr>
                </a:tc>
                <a:tc hMerge="1">
                  <a:txBody>
                    <a:bodyPr/>
                    <a:lstStyle/>
                    <a:p>
                      <a:endParaRPr kumimoji="1" lang="ja-JP" altLang="en-US"/>
                    </a:p>
                  </a:txBody>
                  <a:tcPr/>
                </a:tc>
                <a:tc>
                  <a:txBody>
                    <a:bodyPr/>
                    <a:lstStyle/>
                    <a:p>
                      <a:r>
                        <a:rPr kumimoji="1" lang="ja-JP" altLang="en-US" sz="1000" dirty="0">
                          <a:solidFill>
                            <a:schemeClr val="bg1"/>
                          </a:solidFill>
                        </a:rPr>
                        <a:t>時間数</a:t>
                      </a:r>
                    </a:p>
                  </a:txBody>
                  <a:tcPr marL="84406" marR="84406" marT="42203" marB="42203">
                    <a:solidFill>
                      <a:srgbClr val="00B0F0"/>
                    </a:solidFill>
                  </a:tcPr>
                </a:tc>
                <a:extLst>
                  <a:ext uri="{0D108BD9-81ED-4DB2-BD59-A6C34878D82A}">
                    <a16:rowId xmlns:a16="http://schemas.microsoft.com/office/drawing/2014/main" val="10000"/>
                  </a:ext>
                </a:extLst>
              </a:tr>
              <a:tr h="324529">
                <a:tc rowSpan="3">
                  <a:txBody>
                    <a:bodyPr/>
                    <a:lstStyle/>
                    <a:p>
                      <a:pPr algn="ctr"/>
                      <a:r>
                        <a:rPr kumimoji="1" lang="ja-JP" altLang="en-US" sz="900" dirty="0"/>
                        <a:t>講義</a:t>
                      </a: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r>
                        <a:rPr kumimoji="1" lang="ja-JP" altLang="en-US" sz="900"/>
                        <a:t>障害児者</a:t>
                      </a:r>
                      <a:r>
                        <a:rPr kumimoji="1" lang="ja-JP" altLang="en-US" sz="900" dirty="0"/>
                        <a:t>の地域支援と相談支援従事者（サービス管理責任者・児童発達支援管理責任者）の役割に関する講義</a:t>
                      </a:r>
                    </a:p>
                  </a:txBody>
                  <a:tcPr marL="84406" marR="84406" marT="42203" marB="42203" anchor="ctr"/>
                </a:tc>
                <a:tc>
                  <a:txBody>
                    <a:bodyPr/>
                    <a:lstStyle/>
                    <a:p>
                      <a:pPr algn="r"/>
                      <a:r>
                        <a:rPr kumimoji="1" lang="en-US" altLang="ja-JP" sz="1000"/>
                        <a:t>5.0h</a:t>
                      </a:r>
                      <a:endParaRPr kumimoji="1" lang="ja-JP" altLang="en-US" sz="1000" dirty="0"/>
                    </a:p>
                  </a:txBody>
                  <a:tcPr marL="84406" marR="84406" marT="42203" marB="42203" anchor="ctr"/>
                </a:tc>
                <a:extLst>
                  <a:ext uri="{0D108BD9-81ED-4DB2-BD59-A6C34878D82A}">
                    <a16:rowId xmlns:a16="http://schemas.microsoft.com/office/drawing/2014/main" val="10001"/>
                  </a:ext>
                </a:extLst>
              </a:tr>
              <a:tr h="448614">
                <a:tc vMerge="1">
                  <a:txBody>
                    <a:bodyPr/>
                    <a:lstStyle/>
                    <a:p>
                      <a:endParaRPr kumimoji="1" lang="ja-JP" altLang="en-US" sz="900" dirty="0"/>
                    </a:p>
                  </a:txBody>
                  <a:tcPr/>
                </a:tc>
                <a:tc>
                  <a:txBody>
                    <a:bodyPr/>
                    <a:lstStyle/>
                    <a:p>
                      <a:r>
                        <a:rPr kumimoji="1" lang="ja-JP" altLang="en-US" sz="900" dirty="0"/>
                        <a:t>障害者の日常生活及び社会生活を総合的に支援するための法律及び児童福祉法の概要並びにサービス提供のプロセスに関する講義</a:t>
                      </a:r>
                    </a:p>
                  </a:txBody>
                  <a:tcPr marL="84406" marR="84406" marT="42203" marB="42203" anchor="ctr"/>
                </a:tc>
                <a:tc>
                  <a:txBody>
                    <a:bodyPr/>
                    <a:lstStyle/>
                    <a:p>
                      <a:pPr algn="r"/>
                      <a:r>
                        <a:rPr kumimoji="1" lang="en-US" altLang="ja-JP" sz="1000"/>
                        <a:t>3.0h</a:t>
                      </a:r>
                      <a:endParaRPr kumimoji="1" lang="ja-JP" altLang="en-US" sz="1000" dirty="0"/>
                    </a:p>
                  </a:txBody>
                  <a:tcPr marL="84406" marR="84406" marT="42203" marB="42203" anchor="ctr"/>
                </a:tc>
                <a:extLst>
                  <a:ext uri="{0D108BD9-81ED-4DB2-BD59-A6C34878D82A}">
                    <a16:rowId xmlns:a16="http://schemas.microsoft.com/office/drawing/2014/main" val="10002"/>
                  </a:ext>
                </a:extLst>
              </a:tr>
              <a:tr h="214232">
                <a:tc vMerge="1">
                  <a:txBody>
                    <a:bodyPr/>
                    <a:lstStyle/>
                    <a:p>
                      <a:endParaRPr kumimoji="1" lang="ja-JP" altLang="en-US" sz="900" dirty="0"/>
                    </a:p>
                  </a:txBody>
                  <a:tcPr/>
                </a:tc>
                <a:tc>
                  <a:txBody>
                    <a:bodyPr/>
                    <a:lstStyle/>
                    <a:p>
                      <a:r>
                        <a:rPr kumimoji="1" lang="ja-JP" altLang="en-US" sz="900" dirty="0"/>
                        <a:t>相談支援におけるケアマネジメント手法に関する講義</a:t>
                      </a: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pPr algn="r"/>
                      <a:r>
                        <a:rPr kumimoji="1" lang="en-US" altLang="ja-JP" sz="1000"/>
                        <a:t>3.0h</a:t>
                      </a:r>
                      <a:endParaRPr kumimoji="1" lang="ja-JP" altLang="en-US" sz="1000" dirty="0"/>
                    </a:p>
                  </a:txBody>
                  <a:tcPr marL="84406" marR="84406" marT="42203" marB="42203" anchor="ctr"/>
                </a:tc>
                <a:extLst>
                  <a:ext uri="{0D108BD9-81ED-4DB2-BD59-A6C34878D82A}">
                    <a16:rowId xmlns:a16="http://schemas.microsoft.com/office/drawing/2014/main" val="10003"/>
                  </a:ext>
                </a:extLst>
              </a:tr>
              <a:tr h="324529">
                <a:tc>
                  <a:txBody>
                    <a:bodyPr/>
                    <a:lstStyle/>
                    <a:p>
                      <a:pPr marL="0" indent="0" algn="ctr"/>
                      <a:r>
                        <a:rPr kumimoji="1" lang="ja-JP" altLang="en-US" sz="900" dirty="0"/>
                        <a:t>講義及び演習</a:t>
                      </a:r>
                    </a:p>
                  </a:txBody>
                  <a:tcPr marL="42203" marR="42203"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aseline="0" dirty="0"/>
                        <a:t>ケアマネジメントプロセスに関する講義及び演習</a:t>
                      </a:r>
                      <a:endParaRPr kumimoji="1" lang="en-US" altLang="ja-JP" sz="900" baseline="0" dirty="0"/>
                    </a:p>
                  </a:txBody>
                  <a:tcPr marL="84406" marR="84406" marT="42203" marB="42203" anchor="ctr">
                    <a:lnT w="12700" cap="flat" cmpd="sng" algn="ctr">
                      <a:solidFill>
                        <a:schemeClr val="tx1"/>
                      </a:solidFill>
                      <a:prstDash val="solid"/>
                      <a:round/>
                      <a:headEnd type="none" w="med" len="med"/>
                      <a:tailEnd type="none" w="med" len="med"/>
                    </a:lnT>
                  </a:tcPr>
                </a:tc>
                <a:tc>
                  <a:txBody>
                    <a:bodyPr/>
                    <a:lstStyle/>
                    <a:p>
                      <a:pPr algn="r"/>
                      <a:r>
                        <a:rPr kumimoji="1" lang="en-US" altLang="ja-JP" sz="1000"/>
                        <a:t>31.5h</a:t>
                      </a:r>
                      <a:endParaRPr kumimoji="1" lang="ja-JP" altLang="en-US" sz="1000" dirty="0"/>
                    </a:p>
                  </a:txBody>
                  <a:tcPr marL="84406" marR="84406" marT="42203" marB="42203" anchor="ctr"/>
                </a:tc>
                <a:extLst>
                  <a:ext uri="{0D108BD9-81ED-4DB2-BD59-A6C34878D82A}">
                    <a16:rowId xmlns:a16="http://schemas.microsoft.com/office/drawing/2014/main" val="10007"/>
                  </a:ext>
                </a:extLst>
              </a:tr>
              <a:tr h="214232">
                <a:tc>
                  <a:txBody>
                    <a:bodyPr/>
                    <a:lstStyle/>
                    <a:p>
                      <a:pPr algn="ctr"/>
                      <a:r>
                        <a:rPr kumimoji="1" lang="ja-JP" altLang="en-US" sz="900" dirty="0"/>
                        <a:t>実習</a:t>
                      </a:r>
                    </a:p>
                  </a:txBody>
                  <a:tcPr marL="84406" marR="84406"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aseline="0" dirty="0"/>
                        <a:t>相談支援の基礎技術に関する実習</a:t>
                      </a:r>
                      <a:endParaRPr kumimoji="1" lang="en-US" altLang="ja-JP" sz="900" baseline="0" dirty="0"/>
                    </a:p>
                  </a:txBody>
                  <a:tcPr marL="84406" marR="84406" marT="42203" marB="42203" anchor="ctr"/>
                </a:tc>
                <a:tc>
                  <a:txBody>
                    <a:bodyPr/>
                    <a:lstStyle/>
                    <a:p>
                      <a:pPr algn="r"/>
                      <a:r>
                        <a:rPr kumimoji="1" lang="ja-JP" altLang="en-US" sz="1000" dirty="0"/>
                        <a:t>－</a:t>
                      </a:r>
                    </a:p>
                  </a:txBody>
                  <a:tcPr marL="84406" marR="84406" marT="42203" marB="42203" anchor="ctr"/>
                </a:tc>
                <a:extLst>
                  <a:ext uri="{0D108BD9-81ED-4DB2-BD59-A6C34878D82A}">
                    <a16:rowId xmlns:a16="http://schemas.microsoft.com/office/drawing/2014/main" val="10005"/>
                  </a:ext>
                </a:extLst>
              </a:tr>
              <a:tr h="0">
                <a:tc>
                  <a:txBody>
                    <a:bodyPr/>
                    <a:lstStyle/>
                    <a:p>
                      <a:pPr algn="ctr"/>
                      <a:endParaRPr kumimoji="1" lang="ja-JP" altLang="en-US" sz="1000" dirty="0"/>
                    </a:p>
                  </a:txBody>
                  <a:tcPr marL="84406" marR="84406" marT="42203" marB="42203" vert="eaVert">
                    <a:lnT w="12700" cap="flat" cmpd="sng" algn="ctr">
                      <a:solidFill>
                        <a:schemeClr val="tx1"/>
                      </a:solidFill>
                      <a:prstDash val="solid"/>
                      <a:round/>
                      <a:headEnd type="none" w="med" len="med"/>
                      <a:tailEnd type="none" w="med" len="med"/>
                    </a:lnT>
                    <a:solidFill>
                      <a:srgbClr val="00B0F0"/>
                    </a:solidFill>
                  </a:tcPr>
                </a:tc>
                <a:tc>
                  <a:txBody>
                    <a:bodyPr/>
                    <a:lstStyle/>
                    <a:p>
                      <a:r>
                        <a:rPr kumimoji="1" lang="ja-JP" altLang="en-US" sz="1000" dirty="0">
                          <a:solidFill>
                            <a:schemeClr val="bg1"/>
                          </a:solidFill>
                        </a:rPr>
                        <a:t>合計</a:t>
                      </a:r>
                    </a:p>
                  </a:txBody>
                  <a:tcPr marL="84406" marR="84406" marT="42203" marB="42203" anchor="ctr">
                    <a:solidFill>
                      <a:srgbClr val="00B0F0"/>
                    </a:solidFill>
                  </a:tcPr>
                </a:tc>
                <a:tc>
                  <a:txBody>
                    <a:bodyPr/>
                    <a:lstStyle/>
                    <a:p>
                      <a:pPr algn="r"/>
                      <a:r>
                        <a:rPr kumimoji="1" lang="en-US" altLang="ja-JP" sz="1000">
                          <a:solidFill>
                            <a:schemeClr val="bg1"/>
                          </a:solidFill>
                        </a:rPr>
                        <a:t>42.5h</a:t>
                      </a:r>
                      <a:endParaRPr kumimoji="1" lang="ja-JP" altLang="en-US" sz="1000" dirty="0">
                        <a:solidFill>
                          <a:schemeClr val="bg1"/>
                        </a:solidFill>
                      </a:endParaRPr>
                    </a:p>
                  </a:txBody>
                  <a:tcPr marL="84406" marR="84406" marT="42203" marB="42203" anchor="ctr">
                    <a:solidFill>
                      <a:srgbClr val="00B0F0"/>
                    </a:solidFill>
                  </a:tcPr>
                </a:tc>
                <a:extLst>
                  <a:ext uri="{0D108BD9-81ED-4DB2-BD59-A6C34878D82A}">
                    <a16:rowId xmlns:a16="http://schemas.microsoft.com/office/drawing/2014/main" val="10011"/>
                  </a:ext>
                </a:extLst>
              </a:tr>
            </a:tbl>
          </a:graphicData>
        </a:graphic>
      </p:graphicFrame>
      <p:graphicFrame>
        <p:nvGraphicFramePr>
          <p:cNvPr id="6" name="表 5"/>
          <p:cNvGraphicFramePr>
            <a:graphicFrameLocks noGrp="1"/>
          </p:cNvGraphicFramePr>
          <p:nvPr/>
        </p:nvGraphicFramePr>
        <p:xfrm>
          <a:off x="4342571" y="3083547"/>
          <a:ext cx="4312331" cy="1680650"/>
        </p:xfrm>
        <a:graphic>
          <a:graphicData uri="http://schemas.openxmlformats.org/drawingml/2006/table">
            <a:tbl>
              <a:tblPr firstRow="1" bandRow="1">
                <a:tableStyleId>{5940675A-B579-460E-94D1-54222C63F5DA}</a:tableStyleId>
              </a:tblPr>
              <a:tblGrid>
                <a:gridCol w="516160">
                  <a:extLst>
                    <a:ext uri="{9D8B030D-6E8A-4147-A177-3AD203B41FA5}">
                      <a16:colId xmlns:a16="http://schemas.microsoft.com/office/drawing/2014/main" val="20000"/>
                    </a:ext>
                  </a:extLst>
                </a:gridCol>
                <a:gridCol w="3168032">
                  <a:extLst>
                    <a:ext uri="{9D8B030D-6E8A-4147-A177-3AD203B41FA5}">
                      <a16:colId xmlns:a16="http://schemas.microsoft.com/office/drawing/2014/main" val="20001"/>
                    </a:ext>
                  </a:extLst>
                </a:gridCol>
                <a:gridCol w="628139">
                  <a:extLst>
                    <a:ext uri="{9D8B030D-6E8A-4147-A177-3AD203B41FA5}">
                      <a16:colId xmlns:a16="http://schemas.microsoft.com/office/drawing/2014/main" val="20002"/>
                    </a:ext>
                  </a:extLst>
                </a:gridCol>
              </a:tblGrid>
              <a:tr h="232117">
                <a:tc gridSpan="2">
                  <a:txBody>
                    <a:bodyPr/>
                    <a:lstStyle/>
                    <a:p>
                      <a:pPr algn="ctr"/>
                      <a:r>
                        <a:rPr kumimoji="1" lang="ja-JP" altLang="en-US" sz="1000" b="1">
                          <a:solidFill>
                            <a:schemeClr val="bg1"/>
                          </a:solidFill>
                        </a:rPr>
                        <a:t>現任研修（新）</a:t>
                      </a:r>
                      <a:endParaRPr kumimoji="1" lang="ja-JP" altLang="en-US" sz="1000" b="1" dirty="0">
                        <a:solidFill>
                          <a:schemeClr val="bg1"/>
                        </a:solidFill>
                      </a:endParaRPr>
                    </a:p>
                  </a:txBody>
                  <a:tcPr marL="84406" marR="84406" marT="42203" marB="42203">
                    <a:solidFill>
                      <a:srgbClr val="92D050"/>
                    </a:solidFill>
                  </a:tcPr>
                </a:tc>
                <a:tc hMerge="1">
                  <a:txBody>
                    <a:bodyPr/>
                    <a:lstStyle/>
                    <a:p>
                      <a:endParaRPr kumimoji="1" lang="ja-JP" altLang="en-US"/>
                    </a:p>
                  </a:txBody>
                  <a:tcPr/>
                </a:tc>
                <a:tc>
                  <a:txBody>
                    <a:bodyPr/>
                    <a:lstStyle/>
                    <a:p>
                      <a:pPr algn="ctr"/>
                      <a:r>
                        <a:rPr kumimoji="1" lang="ja-JP" altLang="en-US" sz="1000" dirty="0">
                          <a:solidFill>
                            <a:schemeClr val="bg1"/>
                          </a:solidFill>
                        </a:rPr>
                        <a:t>時間数</a:t>
                      </a:r>
                    </a:p>
                  </a:txBody>
                  <a:tcPr marL="84406" marR="84406" marT="42203" marB="42203">
                    <a:solidFill>
                      <a:srgbClr val="92D050"/>
                    </a:solidFill>
                  </a:tcPr>
                </a:tc>
                <a:extLst>
                  <a:ext uri="{0D108BD9-81ED-4DB2-BD59-A6C34878D82A}">
                    <a16:rowId xmlns:a16="http://schemas.microsoft.com/office/drawing/2014/main" val="10000"/>
                  </a:ext>
                </a:extLst>
              </a:tr>
              <a:tr h="0">
                <a:tc rowSpan="3">
                  <a:txBody>
                    <a:bodyPr/>
                    <a:lstStyle/>
                    <a:p>
                      <a:pPr algn="ctr"/>
                      <a:r>
                        <a:rPr kumimoji="1" lang="ja-JP" altLang="en-US" sz="900" dirty="0"/>
                        <a:t>講義</a:t>
                      </a:r>
                    </a:p>
                  </a:txBody>
                  <a:tcPr marL="84406" marR="84406" marT="42203" marB="42203" anchor="ctr"/>
                </a:tc>
                <a:tc>
                  <a:txBody>
                    <a:bodyPr/>
                    <a:lstStyle/>
                    <a:p>
                      <a:r>
                        <a:rPr kumimoji="1" lang="ja-JP" altLang="en-US" sz="900" dirty="0"/>
                        <a:t>障害福祉の動向に関する講義</a:t>
                      </a:r>
                    </a:p>
                  </a:txBody>
                  <a:tcPr marL="84406" marR="84406" marT="42203" marB="42203" anchor="ctr"/>
                </a:tc>
                <a:tc>
                  <a:txBody>
                    <a:bodyPr/>
                    <a:lstStyle/>
                    <a:p>
                      <a:pPr algn="r"/>
                      <a:r>
                        <a:rPr kumimoji="1" lang="en-US" altLang="ja-JP" sz="1000"/>
                        <a:t>1.5h</a:t>
                      </a:r>
                      <a:endParaRPr kumimoji="1" lang="ja-JP" altLang="en-US" sz="1000" dirty="0"/>
                    </a:p>
                  </a:txBody>
                  <a:tcPr marL="84406" marR="84406" marT="42203" marB="42203" anchor="ctr"/>
                </a:tc>
                <a:extLst>
                  <a:ext uri="{0D108BD9-81ED-4DB2-BD59-A6C34878D82A}">
                    <a16:rowId xmlns:a16="http://schemas.microsoft.com/office/drawing/2014/main" val="10001"/>
                  </a:ext>
                </a:extLst>
              </a:tr>
              <a:tr h="147094">
                <a:tc vMerge="1">
                  <a:txBody>
                    <a:bodyPr/>
                    <a:lstStyle/>
                    <a:p>
                      <a:endParaRPr kumimoji="1" lang="ja-JP" altLang="en-US" sz="900" dirty="0"/>
                    </a:p>
                  </a:txBody>
                  <a:tcPr/>
                </a:tc>
                <a:tc>
                  <a:txBody>
                    <a:bodyPr/>
                    <a:lstStyle/>
                    <a:p>
                      <a:r>
                        <a:rPr kumimoji="1" lang="ja-JP" altLang="en-US" sz="900" dirty="0"/>
                        <a:t>相談支援の基本姿勢及びケアマネジメントの展開に関する講義</a:t>
                      </a: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pPr algn="r"/>
                      <a:r>
                        <a:rPr kumimoji="1" lang="en-US" altLang="ja-JP" sz="1000"/>
                        <a:t>3.0h</a:t>
                      </a:r>
                      <a:endParaRPr kumimoji="1" lang="ja-JP" altLang="en-US" sz="1000" dirty="0"/>
                    </a:p>
                  </a:txBody>
                  <a:tcPr marL="84406" marR="84406" marT="42203" marB="42203"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vMerge="1">
                  <a:txBody>
                    <a:bodyPr/>
                    <a:lstStyle/>
                    <a:p>
                      <a:endParaRPr kumimoji="1" lang="ja-JP" altLang="en-US"/>
                    </a:p>
                  </a:txBody>
                  <a:tcPr/>
                </a:tc>
                <a:tc>
                  <a:txBody>
                    <a:bodyPr/>
                    <a:lstStyle/>
                    <a:p>
                      <a:r>
                        <a:rPr kumimoji="1" lang="ja-JP" altLang="en-US" sz="900" dirty="0"/>
                        <a:t>人材育成の手法に関する講義</a:t>
                      </a:r>
                    </a:p>
                  </a:txBody>
                  <a:tcPr marL="84406" marR="84406" marT="42203" marB="42203" anchor="ctr">
                    <a:lnT w="12700" cap="flat" cmpd="sng" algn="ctr">
                      <a:solidFill>
                        <a:schemeClr val="tx1"/>
                      </a:solidFill>
                      <a:prstDash val="solid"/>
                      <a:round/>
                      <a:headEnd type="none" w="med" len="med"/>
                      <a:tailEnd type="none" w="med" len="med"/>
                    </a:lnT>
                  </a:tcPr>
                </a:tc>
                <a:tc>
                  <a:txBody>
                    <a:bodyPr/>
                    <a:lstStyle/>
                    <a:p>
                      <a:pPr algn="r"/>
                      <a:r>
                        <a:rPr kumimoji="1" lang="en-US" altLang="ja-JP" sz="1000"/>
                        <a:t>1.5h</a:t>
                      </a:r>
                      <a:endParaRPr kumimoji="1" lang="ja-JP" altLang="en-US" sz="1000" dirty="0"/>
                    </a:p>
                  </a:txBody>
                  <a:tcPr marL="84406" marR="84406" marT="42203" marB="42203"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0">
                <a:tc>
                  <a:txBody>
                    <a:bodyPr/>
                    <a:lstStyle/>
                    <a:p>
                      <a:pPr algn="ctr"/>
                      <a:r>
                        <a:rPr kumimoji="1" lang="ja-JP" altLang="en-US" sz="900" dirty="0"/>
                        <a:t>講義及び演習</a:t>
                      </a:r>
                    </a:p>
                  </a:txBody>
                  <a:tcPr marL="42203" marR="42203" marT="42203" marB="42203" anchor="ctr"/>
                </a:tc>
                <a:tc>
                  <a:txBody>
                    <a:bodyPr/>
                    <a:lstStyle/>
                    <a:p>
                      <a:r>
                        <a:rPr kumimoji="1" lang="ja-JP" altLang="en-US" sz="900"/>
                        <a:t>相談支援に関する講義及び演習</a:t>
                      </a:r>
                      <a:endParaRPr kumimoji="1" lang="ja-JP" altLang="en-US" sz="900" dirty="0"/>
                    </a:p>
                  </a:txBody>
                  <a:tcPr marL="84406" marR="84406" marT="42203" marB="42203" anchor="ctr"/>
                </a:tc>
                <a:tc>
                  <a:txBody>
                    <a:bodyPr/>
                    <a:lstStyle/>
                    <a:p>
                      <a:pPr algn="r"/>
                      <a:r>
                        <a:rPr kumimoji="1" lang="en-US" altLang="ja-JP" sz="1000"/>
                        <a:t>18.0h</a:t>
                      </a:r>
                      <a:endParaRPr kumimoji="1" lang="ja-JP" altLang="en-US" sz="1000" dirty="0"/>
                    </a:p>
                  </a:txBody>
                  <a:tcPr marL="84406" marR="84406" marT="42203" marB="42203" anchor="ctr"/>
                </a:tc>
                <a:extLst>
                  <a:ext uri="{0D108BD9-81ED-4DB2-BD59-A6C34878D82A}">
                    <a16:rowId xmlns:a16="http://schemas.microsoft.com/office/drawing/2014/main" val="10004"/>
                  </a:ext>
                </a:extLst>
              </a:tr>
              <a:tr h="252780">
                <a:tc>
                  <a:txBody>
                    <a:bodyPr/>
                    <a:lstStyle/>
                    <a:p>
                      <a:pPr algn="ctr"/>
                      <a:endParaRPr kumimoji="1" lang="ja-JP" altLang="en-US" sz="1000" dirty="0"/>
                    </a:p>
                  </a:txBody>
                  <a:tcPr marL="84406" marR="84406" marT="42203" marB="42203" vert="eaVert">
                    <a:solidFill>
                      <a:srgbClr val="92D050"/>
                    </a:solidFill>
                  </a:tcPr>
                </a:tc>
                <a:tc>
                  <a:txBody>
                    <a:bodyPr/>
                    <a:lstStyle/>
                    <a:p>
                      <a:r>
                        <a:rPr kumimoji="1" lang="ja-JP" altLang="en-US" sz="1000" dirty="0">
                          <a:solidFill>
                            <a:schemeClr val="bg1"/>
                          </a:solidFill>
                        </a:rPr>
                        <a:t>合計</a:t>
                      </a:r>
                    </a:p>
                  </a:txBody>
                  <a:tcPr marL="84406" marR="84406" marT="42203" marB="42203" anchor="ctr">
                    <a:solidFill>
                      <a:srgbClr val="92D050"/>
                    </a:solidFill>
                  </a:tcPr>
                </a:tc>
                <a:tc>
                  <a:txBody>
                    <a:bodyPr/>
                    <a:lstStyle/>
                    <a:p>
                      <a:pPr algn="r"/>
                      <a:r>
                        <a:rPr kumimoji="1" lang="en-US" altLang="ja-JP" sz="1000">
                          <a:solidFill>
                            <a:schemeClr val="bg1"/>
                          </a:solidFill>
                        </a:rPr>
                        <a:t>24.0h</a:t>
                      </a:r>
                      <a:endParaRPr kumimoji="1" lang="ja-JP" altLang="en-US" sz="1000" dirty="0">
                        <a:solidFill>
                          <a:schemeClr val="bg1"/>
                        </a:solidFill>
                      </a:endParaRPr>
                    </a:p>
                  </a:txBody>
                  <a:tcPr marL="84406" marR="84406" marT="42203" marB="42203" anchor="ctr">
                    <a:solidFill>
                      <a:srgbClr val="92D050"/>
                    </a:solidFill>
                  </a:tcPr>
                </a:tc>
                <a:extLst>
                  <a:ext uri="{0D108BD9-81ED-4DB2-BD59-A6C34878D82A}">
                    <a16:rowId xmlns:a16="http://schemas.microsoft.com/office/drawing/2014/main" val="10006"/>
                  </a:ext>
                </a:extLst>
              </a:tr>
            </a:tbl>
          </a:graphicData>
        </a:graphic>
      </p:graphicFrame>
      <p:sp>
        <p:nvSpPr>
          <p:cNvPr id="2" name="タイトル 1"/>
          <p:cNvSpPr>
            <a:spLocks noGrp="1"/>
          </p:cNvSpPr>
          <p:nvPr>
            <p:ph type="title"/>
          </p:nvPr>
        </p:nvSpPr>
        <p:spPr>
          <a:xfrm>
            <a:off x="344520" y="188640"/>
            <a:ext cx="8415021" cy="385900"/>
          </a:xfrm>
        </p:spPr>
        <p:txBody>
          <a:bodyPr>
            <a:noAutofit/>
          </a:bodyPr>
          <a:lstStyle/>
          <a:p>
            <a:r>
              <a:rPr lang="ja-JP" altLang="en-US" sz="2050" dirty="0">
                <a:latin typeface="ＤＦ特太ゴシック体" panose="020B0509000000000000" pitchFamily="49" charset="-128"/>
                <a:ea typeface="ＤＦ特太ゴシック体" panose="020B0509000000000000" pitchFamily="49" charset="-128"/>
              </a:rPr>
              <a:t>相談支援専門員研修の</a:t>
            </a:r>
            <a:r>
              <a:rPr lang="ja-JP" altLang="en-US" sz="2050">
                <a:latin typeface="ＤＦ特太ゴシック体" panose="020B0509000000000000" pitchFamily="49" charset="-128"/>
                <a:ea typeface="ＤＦ特太ゴシック体" panose="020B0509000000000000" pitchFamily="49" charset="-128"/>
              </a:rPr>
              <a:t>告示別表</a:t>
            </a:r>
            <a:endParaRPr lang="ja-JP" altLang="en-US" sz="2050" dirty="0">
              <a:latin typeface="ＤＦ特太ゴシック体" panose="020B0509000000000000" pitchFamily="49" charset="-128"/>
              <a:ea typeface="ＤＦ特太ゴシック体" panose="020B0509000000000000" pitchFamily="49" charset="-128"/>
            </a:endParaRPr>
          </a:p>
        </p:txBody>
      </p:sp>
      <p:cxnSp>
        <p:nvCxnSpPr>
          <p:cNvPr id="4" name="直線コネクタ 3"/>
          <p:cNvCxnSpPr/>
          <p:nvPr/>
        </p:nvCxnSpPr>
        <p:spPr>
          <a:xfrm>
            <a:off x="318927" y="730089"/>
            <a:ext cx="8440615"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2" name="表 11"/>
          <p:cNvGraphicFramePr>
            <a:graphicFrameLocks noGrp="1"/>
          </p:cNvGraphicFramePr>
          <p:nvPr/>
        </p:nvGraphicFramePr>
        <p:xfrm>
          <a:off x="420397" y="843627"/>
          <a:ext cx="3444948" cy="1817076"/>
        </p:xfrm>
        <a:graphic>
          <a:graphicData uri="http://schemas.openxmlformats.org/drawingml/2006/table">
            <a:tbl>
              <a:tblPr firstRow="1" bandRow="1">
                <a:tableStyleId>{5940675A-B579-460E-94D1-54222C63F5DA}</a:tableStyleId>
              </a:tblPr>
              <a:tblGrid>
                <a:gridCol w="514482">
                  <a:extLst>
                    <a:ext uri="{9D8B030D-6E8A-4147-A177-3AD203B41FA5}">
                      <a16:colId xmlns:a16="http://schemas.microsoft.com/office/drawing/2014/main" val="20000"/>
                    </a:ext>
                  </a:extLst>
                </a:gridCol>
                <a:gridCol w="2302944">
                  <a:extLst>
                    <a:ext uri="{9D8B030D-6E8A-4147-A177-3AD203B41FA5}">
                      <a16:colId xmlns:a16="http://schemas.microsoft.com/office/drawing/2014/main" val="20001"/>
                    </a:ext>
                  </a:extLst>
                </a:gridCol>
                <a:gridCol w="627522">
                  <a:extLst>
                    <a:ext uri="{9D8B030D-6E8A-4147-A177-3AD203B41FA5}">
                      <a16:colId xmlns:a16="http://schemas.microsoft.com/office/drawing/2014/main" val="20002"/>
                    </a:ext>
                  </a:extLst>
                </a:gridCol>
              </a:tblGrid>
              <a:tr h="218620">
                <a:tc gridSpan="2">
                  <a:txBody>
                    <a:bodyPr/>
                    <a:lstStyle/>
                    <a:p>
                      <a:pPr algn="ctr"/>
                      <a:r>
                        <a:rPr kumimoji="1" lang="ja-JP" altLang="en-US" sz="1000" b="1" dirty="0">
                          <a:solidFill>
                            <a:schemeClr val="bg1"/>
                          </a:solidFill>
                        </a:rPr>
                        <a:t>初任者</a:t>
                      </a:r>
                      <a:r>
                        <a:rPr kumimoji="1" lang="ja-JP" altLang="en-US" sz="1000" b="1">
                          <a:solidFill>
                            <a:schemeClr val="bg1"/>
                          </a:solidFill>
                        </a:rPr>
                        <a:t>研修（旧</a:t>
                      </a:r>
                      <a:r>
                        <a:rPr kumimoji="1" lang="en-US" altLang="ja-JP" sz="1000" b="1">
                          <a:solidFill>
                            <a:schemeClr val="bg1"/>
                          </a:solidFill>
                        </a:rPr>
                        <a:t>: R1</a:t>
                      </a:r>
                      <a:r>
                        <a:rPr kumimoji="1" lang="ja-JP" altLang="en-US" sz="1000" b="1">
                          <a:solidFill>
                            <a:schemeClr val="bg1"/>
                          </a:solidFill>
                        </a:rPr>
                        <a:t>年度まで）</a:t>
                      </a:r>
                      <a:endParaRPr kumimoji="1" lang="ja-JP" altLang="en-US" sz="1000" b="1" dirty="0">
                        <a:solidFill>
                          <a:schemeClr val="bg1"/>
                        </a:solidFill>
                      </a:endParaRPr>
                    </a:p>
                  </a:txBody>
                  <a:tcPr marL="84406" marR="84406" marT="42203" marB="42203">
                    <a:solidFill>
                      <a:srgbClr val="00B0F0"/>
                    </a:solidFill>
                  </a:tcPr>
                </a:tc>
                <a:tc hMerge="1">
                  <a:txBody>
                    <a:bodyPr/>
                    <a:lstStyle/>
                    <a:p>
                      <a:endParaRPr kumimoji="1" lang="ja-JP" altLang="en-US"/>
                    </a:p>
                  </a:txBody>
                  <a:tcPr/>
                </a:tc>
                <a:tc>
                  <a:txBody>
                    <a:bodyPr/>
                    <a:lstStyle/>
                    <a:p>
                      <a:pPr algn="ctr"/>
                      <a:r>
                        <a:rPr kumimoji="1" lang="ja-JP" altLang="en-US" sz="1000" dirty="0">
                          <a:solidFill>
                            <a:schemeClr val="bg1"/>
                          </a:solidFill>
                        </a:rPr>
                        <a:t>時間数</a:t>
                      </a:r>
                    </a:p>
                  </a:txBody>
                  <a:tcPr marL="84406" marR="84406" marT="42203" marB="42203">
                    <a:solidFill>
                      <a:srgbClr val="00B0F0"/>
                    </a:solidFill>
                  </a:tcPr>
                </a:tc>
                <a:extLst>
                  <a:ext uri="{0D108BD9-81ED-4DB2-BD59-A6C34878D82A}">
                    <a16:rowId xmlns:a16="http://schemas.microsoft.com/office/drawing/2014/main" val="10000"/>
                  </a:ext>
                </a:extLst>
              </a:tr>
              <a:tr h="584431">
                <a:tc rowSpan="3">
                  <a:txBody>
                    <a:bodyPr/>
                    <a:lstStyle/>
                    <a:p>
                      <a:pPr algn="ctr"/>
                      <a:r>
                        <a:rPr kumimoji="1" lang="ja-JP" altLang="en-US" sz="900" dirty="0"/>
                        <a:t>講義</a:t>
                      </a: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r>
                        <a:rPr kumimoji="1" lang="ja-JP" altLang="en-US" sz="900" dirty="0"/>
                        <a:t>障害者の日常生活及び社会生活を総合的に支援するための法律及び児童福祉法の概要並びに相談支援従事者の役割に関する講義</a:t>
                      </a:r>
                    </a:p>
                  </a:txBody>
                  <a:tcPr marL="84406" marR="84406" marT="42203" marB="42203" anchor="ctr"/>
                </a:tc>
                <a:tc>
                  <a:txBody>
                    <a:bodyPr/>
                    <a:lstStyle/>
                    <a:p>
                      <a:pPr algn="r"/>
                      <a:r>
                        <a:rPr kumimoji="1" lang="en-US" altLang="ja-JP" sz="1000"/>
                        <a:t>6.5h</a:t>
                      </a:r>
                      <a:endParaRPr kumimoji="1" lang="ja-JP" altLang="en-US" sz="1000" dirty="0"/>
                    </a:p>
                  </a:txBody>
                  <a:tcPr marL="84406" marR="84406" marT="42203" marB="42203" anchor="ctr"/>
                </a:tc>
                <a:extLst>
                  <a:ext uri="{0D108BD9-81ED-4DB2-BD59-A6C34878D82A}">
                    <a16:rowId xmlns:a16="http://schemas.microsoft.com/office/drawing/2014/main" val="10001"/>
                  </a:ext>
                </a:extLst>
              </a:tr>
              <a:tr h="218620">
                <a:tc vMerge="1">
                  <a:txBody>
                    <a:bodyPr/>
                    <a:lstStyle/>
                    <a:p>
                      <a:endParaRPr kumimoji="1" lang="ja-JP" altLang="en-US"/>
                    </a:p>
                  </a:txBody>
                  <a:tcPr/>
                </a:tc>
                <a:tc>
                  <a:txBody>
                    <a:bodyPr/>
                    <a:lstStyle/>
                    <a:p>
                      <a:r>
                        <a:rPr kumimoji="1" lang="ja-JP" altLang="en-US" sz="900" dirty="0"/>
                        <a:t>ケアマネジメントの手法に関する講義</a:t>
                      </a:r>
                    </a:p>
                  </a:txBody>
                  <a:tcPr marL="84406" marR="84406" marT="42203" marB="42203" anchor="ctr"/>
                </a:tc>
                <a:tc>
                  <a:txBody>
                    <a:bodyPr/>
                    <a:lstStyle/>
                    <a:p>
                      <a:pPr algn="r"/>
                      <a:r>
                        <a:rPr kumimoji="1" lang="en-US" altLang="ja-JP" sz="1000"/>
                        <a:t>8h</a:t>
                      </a:r>
                      <a:endParaRPr kumimoji="1" lang="ja-JP" altLang="en-US" sz="1000" dirty="0"/>
                    </a:p>
                  </a:txBody>
                  <a:tcPr marL="84406" marR="84406" marT="42203" marB="42203" anchor="ctr"/>
                </a:tc>
                <a:extLst>
                  <a:ext uri="{0D108BD9-81ED-4DB2-BD59-A6C34878D82A}">
                    <a16:rowId xmlns:a16="http://schemas.microsoft.com/office/drawing/2014/main" val="10003"/>
                  </a:ext>
                </a:extLst>
              </a:tr>
              <a:tr h="218620">
                <a:tc vMerge="1">
                  <a:txBody>
                    <a:bodyPr/>
                    <a:lstStyle/>
                    <a:p>
                      <a:endParaRPr kumimoji="1" lang="ja-JP" altLang="en-US" sz="900" dirty="0"/>
                    </a:p>
                  </a:txBody>
                  <a:tcPr/>
                </a:tc>
                <a:tc>
                  <a:txBody>
                    <a:bodyPr/>
                    <a:lstStyle/>
                    <a:p>
                      <a:r>
                        <a:rPr kumimoji="1" lang="ja-JP" altLang="en-US" sz="900" kern="1200" dirty="0">
                          <a:effectLst/>
                        </a:rPr>
                        <a:t>地域支援に関する講義</a:t>
                      </a:r>
                      <a:endParaRPr kumimoji="1" lang="ja-JP" altLang="en-US" sz="900" dirty="0"/>
                    </a:p>
                  </a:txBody>
                  <a:tcPr marL="84406" marR="84406" marT="42203" marB="42203" anchor="ctr">
                    <a:lnB w="12700" cap="flat" cmpd="sng" algn="ctr">
                      <a:solidFill>
                        <a:schemeClr val="tx1"/>
                      </a:solidFill>
                      <a:prstDash val="solid"/>
                      <a:round/>
                      <a:headEnd type="none" w="med" len="med"/>
                      <a:tailEnd type="none" w="med" len="med"/>
                    </a:lnB>
                  </a:tcPr>
                </a:tc>
                <a:tc>
                  <a:txBody>
                    <a:bodyPr/>
                    <a:lstStyle/>
                    <a:p>
                      <a:pPr algn="r"/>
                      <a:r>
                        <a:rPr kumimoji="1" lang="en-US" altLang="ja-JP" sz="1000"/>
                        <a:t>6h</a:t>
                      </a:r>
                      <a:endParaRPr kumimoji="1" lang="ja-JP" altLang="en-US" sz="1000" dirty="0"/>
                    </a:p>
                  </a:txBody>
                  <a:tcPr marL="84406" marR="84406" marT="42203" marB="42203" anchor="ctr"/>
                </a:tc>
                <a:extLst>
                  <a:ext uri="{0D108BD9-81ED-4DB2-BD59-A6C34878D82A}">
                    <a16:rowId xmlns:a16="http://schemas.microsoft.com/office/drawing/2014/main" val="10004"/>
                  </a:ext>
                </a:extLst>
              </a:tr>
              <a:tr h="218620">
                <a:tc>
                  <a:txBody>
                    <a:bodyPr/>
                    <a:lstStyle/>
                    <a:p>
                      <a:pPr algn="ctr"/>
                      <a:r>
                        <a:rPr kumimoji="1" lang="ja-JP" altLang="en-US" sz="900" dirty="0"/>
                        <a:t>演習</a:t>
                      </a:r>
                      <a:endParaRPr kumimoji="1" lang="en-US" altLang="ja-JP" sz="900" dirty="0"/>
                    </a:p>
                  </a:txBody>
                  <a:tcPr marL="84406" marR="84406" marT="42203" marB="42203" anchor="ct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a:effectLst/>
                        </a:rPr>
                        <a:t> ケアマネジメントプロセスに関する演習</a:t>
                      </a:r>
                      <a:endParaRPr kumimoji="1" lang="ja-JP" altLang="en-US" sz="900" dirty="0"/>
                    </a:p>
                  </a:txBody>
                  <a:tcPr marL="84406" marR="84406" marT="42203" marB="42203" anchor="ctr">
                    <a:lnT w="12700" cap="flat" cmpd="sng" algn="ctr">
                      <a:solidFill>
                        <a:schemeClr val="tx1"/>
                      </a:solidFill>
                      <a:prstDash val="solid"/>
                      <a:round/>
                      <a:headEnd type="none" w="med" len="med"/>
                      <a:tailEnd type="none" w="med" len="med"/>
                    </a:lnT>
                  </a:tcPr>
                </a:tc>
                <a:tc>
                  <a:txBody>
                    <a:bodyPr/>
                    <a:lstStyle/>
                    <a:p>
                      <a:pPr algn="r"/>
                      <a:r>
                        <a:rPr kumimoji="1" lang="en-US" altLang="ja-JP" sz="1000"/>
                        <a:t>11h</a:t>
                      </a:r>
                      <a:endParaRPr kumimoji="1" lang="ja-JP" altLang="en-US" sz="1000" dirty="0"/>
                    </a:p>
                  </a:txBody>
                  <a:tcPr marL="84406" marR="84406" marT="42203" marB="42203" anchor="ctr"/>
                </a:tc>
                <a:extLst>
                  <a:ext uri="{0D108BD9-81ED-4DB2-BD59-A6C34878D82A}">
                    <a16:rowId xmlns:a16="http://schemas.microsoft.com/office/drawing/2014/main" val="10009"/>
                  </a:ext>
                </a:extLst>
              </a:tr>
              <a:tr h="218620">
                <a:tc>
                  <a:txBody>
                    <a:bodyPr/>
                    <a:lstStyle/>
                    <a:p>
                      <a:pPr algn="ctr"/>
                      <a:endParaRPr kumimoji="1" lang="ja-JP" altLang="en-US" sz="1000" dirty="0"/>
                    </a:p>
                  </a:txBody>
                  <a:tcPr marL="84406" marR="84406" marT="42203" marB="42203" vert="eaVert">
                    <a:solidFill>
                      <a:srgbClr val="00B0F0"/>
                    </a:solidFill>
                  </a:tcPr>
                </a:tc>
                <a:tc>
                  <a:txBody>
                    <a:bodyPr/>
                    <a:lstStyle/>
                    <a:p>
                      <a:r>
                        <a:rPr kumimoji="1" lang="ja-JP" altLang="en-US" sz="1000" dirty="0">
                          <a:solidFill>
                            <a:schemeClr val="bg1"/>
                          </a:solidFill>
                        </a:rPr>
                        <a:t>合計</a:t>
                      </a:r>
                    </a:p>
                  </a:txBody>
                  <a:tcPr marL="84406" marR="84406" marT="42203" marB="42203" anchor="ctr">
                    <a:solidFill>
                      <a:srgbClr val="00B0F0"/>
                    </a:solidFill>
                  </a:tcPr>
                </a:tc>
                <a:tc>
                  <a:txBody>
                    <a:bodyPr/>
                    <a:lstStyle/>
                    <a:p>
                      <a:pPr algn="r"/>
                      <a:r>
                        <a:rPr kumimoji="1" lang="en-US" altLang="ja-JP" sz="1000">
                          <a:solidFill>
                            <a:schemeClr val="bg1"/>
                          </a:solidFill>
                        </a:rPr>
                        <a:t>31.5h</a:t>
                      </a:r>
                      <a:endParaRPr kumimoji="1" lang="ja-JP" altLang="en-US" sz="1000" dirty="0">
                        <a:solidFill>
                          <a:schemeClr val="bg1"/>
                        </a:solidFill>
                      </a:endParaRPr>
                    </a:p>
                  </a:txBody>
                  <a:tcPr marL="84406" marR="84406" marT="42203" marB="42203" anchor="ctr">
                    <a:solidFill>
                      <a:srgbClr val="00B0F0"/>
                    </a:solidFill>
                  </a:tcPr>
                </a:tc>
                <a:extLst>
                  <a:ext uri="{0D108BD9-81ED-4DB2-BD59-A6C34878D82A}">
                    <a16:rowId xmlns:a16="http://schemas.microsoft.com/office/drawing/2014/main" val="10010"/>
                  </a:ext>
                </a:extLst>
              </a:tr>
            </a:tbl>
          </a:graphicData>
        </a:graphic>
      </p:graphicFrame>
      <p:graphicFrame>
        <p:nvGraphicFramePr>
          <p:cNvPr id="13" name="表 12"/>
          <p:cNvGraphicFramePr>
            <a:graphicFrameLocks noGrp="1"/>
          </p:cNvGraphicFramePr>
          <p:nvPr/>
        </p:nvGraphicFramePr>
        <p:xfrm>
          <a:off x="430211" y="3083547"/>
          <a:ext cx="3444948" cy="1773808"/>
        </p:xfrm>
        <a:graphic>
          <a:graphicData uri="http://schemas.openxmlformats.org/drawingml/2006/table">
            <a:tbl>
              <a:tblPr firstRow="1" bandRow="1">
                <a:tableStyleId>{5940675A-B579-460E-94D1-54222C63F5DA}</a:tableStyleId>
              </a:tblPr>
              <a:tblGrid>
                <a:gridCol w="463105">
                  <a:extLst>
                    <a:ext uri="{9D8B030D-6E8A-4147-A177-3AD203B41FA5}">
                      <a16:colId xmlns:a16="http://schemas.microsoft.com/office/drawing/2014/main" val="20000"/>
                    </a:ext>
                  </a:extLst>
                </a:gridCol>
                <a:gridCol w="2352598">
                  <a:extLst>
                    <a:ext uri="{9D8B030D-6E8A-4147-A177-3AD203B41FA5}">
                      <a16:colId xmlns:a16="http://schemas.microsoft.com/office/drawing/2014/main" val="20001"/>
                    </a:ext>
                  </a:extLst>
                </a:gridCol>
                <a:gridCol w="629245">
                  <a:extLst>
                    <a:ext uri="{9D8B030D-6E8A-4147-A177-3AD203B41FA5}">
                      <a16:colId xmlns:a16="http://schemas.microsoft.com/office/drawing/2014/main" val="20002"/>
                    </a:ext>
                  </a:extLst>
                </a:gridCol>
              </a:tblGrid>
              <a:tr h="232117">
                <a:tc gridSpan="2">
                  <a:txBody>
                    <a:bodyPr/>
                    <a:lstStyle/>
                    <a:p>
                      <a:pPr algn="ctr"/>
                      <a:r>
                        <a:rPr kumimoji="1" lang="ja-JP" altLang="en-US" sz="1000" b="1">
                          <a:solidFill>
                            <a:schemeClr val="bg1"/>
                          </a:solidFill>
                        </a:rPr>
                        <a:t>現任研修（旧</a:t>
                      </a:r>
                      <a:r>
                        <a:rPr kumimoji="1" lang="en-US" altLang="ja-JP" sz="1000" b="1">
                          <a:solidFill>
                            <a:schemeClr val="bg1"/>
                          </a:solidFill>
                        </a:rPr>
                        <a:t>: R1</a:t>
                      </a:r>
                      <a:r>
                        <a:rPr kumimoji="1" lang="ja-JP" altLang="en-US" sz="1000" b="1">
                          <a:solidFill>
                            <a:schemeClr val="bg1"/>
                          </a:solidFill>
                        </a:rPr>
                        <a:t>年度まで）</a:t>
                      </a:r>
                      <a:r>
                        <a:rPr kumimoji="1" lang="ja-JP" altLang="en-US" sz="1000" b="1" dirty="0">
                          <a:solidFill>
                            <a:schemeClr val="bg1"/>
                          </a:solidFill>
                        </a:rPr>
                        <a:t>　</a:t>
                      </a:r>
                    </a:p>
                  </a:txBody>
                  <a:tcPr marL="84406" marR="84406" marT="42203" marB="42203">
                    <a:solidFill>
                      <a:srgbClr val="92D050"/>
                    </a:solidFill>
                  </a:tcPr>
                </a:tc>
                <a:tc hMerge="1">
                  <a:txBody>
                    <a:bodyPr/>
                    <a:lstStyle/>
                    <a:p>
                      <a:endParaRPr kumimoji="1" lang="ja-JP" altLang="en-US"/>
                    </a:p>
                  </a:txBody>
                  <a:tcPr/>
                </a:tc>
                <a:tc>
                  <a:txBody>
                    <a:bodyPr/>
                    <a:lstStyle/>
                    <a:p>
                      <a:pPr algn="ctr"/>
                      <a:r>
                        <a:rPr kumimoji="1" lang="ja-JP" altLang="en-US" sz="1000" dirty="0">
                          <a:solidFill>
                            <a:schemeClr val="bg1"/>
                          </a:solidFill>
                        </a:rPr>
                        <a:t>時間数</a:t>
                      </a:r>
                    </a:p>
                  </a:txBody>
                  <a:tcPr marL="84406" marR="84406" marT="42203" marB="42203">
                    <a:solidFill>
                      <a:srgbClr val="92D050"/>
                    </a:solidFill>
                  </a:tcPr>
                </a:tc>
                <a:extLst>
                  <a:ext uri="{0D108BD9-81ED-4DB2-BD59-A6C34878D82A}">
                    <a16:rowId xmlns:a16="http://schemas.microsoft.com/office/drawing/2014/main" val="10000"/>
                  </a:ext>
                </a:extLst>
              </a:tr>
              <a:tr h="225083">
                <a:tc rowSpan="4">
                  <a:txBody>
                    <a:bodyPr/>
                    <a:lstStyle/>
                    <a:p>
                      <a:pPr algn="ctr"/>
                      <a:r>
                        <a:rPr kumimoji="1" lang="ja-JP" altLang="en-US" sz="900" dirty="0"/>
                        <a:t>講義</a:t>
                      </a:r>
                    </a:p>
                  </a:txBody>
                  <a:tcPr marL="84406" marR="84406" marT="42203" marB="42203" anchor="ctr"/>
                </a:tc>
                <a:tc>
                  <a:txBody>
                    <a:bodyPr/>
                    <a:lstStyle/>
                    <a:p>
                      <a:r>
                        <a:rPr kumimoji="1" lang="ja-JP" altLang="en-US" sz="900" dirty="0"/>
                        <a:t>障害福祉の動向に関する講義</a:t>
                      </a:r>
                    </a:p>
                  </a:txBody>
                  <a:tcPr marL="84406" marR="84406" marT="42203" marB="42203" anchor="ctr"/>
                </a:tc>
                <a:tc rowSpan="2">
                  <a:txBody>
                    <a:bodyPr/>
                    <a:lstStyle/>
                    <a:p>
                      <a:pPr algn="r"/>
                      <a:r>
                        <a:rPr kumimoji="1" lang="en-US" altLang="ja-JP" sz="1000"/>
                        <a:t>2h</a:t>
                      </a:r>
                      <a:endParaRPr kumimoji="1" lang="ja-JP" altLang="en-US" sz="1000" dirty="0"/>
                    </a:p>
                  </a:txBody>
                  <a:tcPr marL="84406" marR="84406" marT="42203" marB="42203" anchor="ctr"/>
                </a:tc>
                <a:extLst>
                  <a:ext uri="{0D108BD9-81ED-4DB2-BD59-A6C34878D82A}">
                    <a16:rowId xmlns:a16="http://schemas.microsoft.com/office/drawing/2014/main" val="10001"/>
                  </a:ext>
                </a:extLst>
              </a:tr>
              <a:tr h="225083">
                <a:tc vMerge="1">
                  <a:txBody>
                    <a:bodyPr/>
                    <a:lstStyle/>
                    <a:p>
                      <a:endParaRPr kumimoji="1" lang="ja-JP" altLang="en-US" sz="900" dirty="0"/>
                    </a:p>
                  </a:txBody>
                  <a:tcPr/>
                </a:tc>
                <a:tc>
                  <a:txBody>
                    <a:bodyPr/>
                    <a:lstStyle/>
                    <a:p>
                      <a:r>
                        <a:rPr kumimoji="1" lang="ja-JP" altLang="en-US" sz="900" dirty="0"/>
                        <a:t>地域生活支援事業に関する講義</a:t>
                      </a:r>
                    </a:p>
                  </a:txBody>
                  <a:tcPr marL="84406" marR="84406" marT="42203" marB="42203" anchor="ctr"/>
                </a:tc>
                <a:tc vMerge="1">
                  <a:txBody>
                    <a:bodyPr/>
                    <a:lstStyle/>
                    <a:p>
                      <a:pPr algn="ctr"/>
                      <a:endParaRPr kumimoji="1" lang="ja-JP" altLang="en-US" sz="1100" dirty="0"/>
                    </a:p>
                  </a:txBody>
                  <a:tcPr anchor="ctr"/>
                </a:tc>
                <a:extLst>
                  <a:ext uri="{0D108BD9-81ED-4DB2-BD59-A6C34878D82A}">
                    <a16:rowId xmlns:a16="http://schemas.microsoft.com/office/drawing/2014/main" val="10002"/>
                  </a:ext>
                </a:extLst>
              </a:tr>
              <a:tr h="365760">
                <a:tc vMerge="1">
                  <a:txBody>
                    <a:bodyPr/>
                    <a:lstStyle/>
                    <a:p>
                      <a:endParaRPr kumimoji="1" lang="ja-JP" altLang="en-US" sz="900" dirty="0"/>
                    </a:p>
                  </a:txBody>
                  <a:tcPr/>
                </a:tc>
                <a:tc>
                  <a:txBody>
                    <a:bodyPr/>
                    <a:lstStyle/>
                    <a:p>
                      <a:r>
                        <a:rPr kumimoji="1" lang="ja-JP" altLang="en-US" sz="900" dirty="0"/>
                        <a:t>相談支援の基本姿勢及びケアマネジメントの展開に関する講義</a:t>
                      </a:r>
                    </a:p>
                  </a:txBody>
                  <a:tcPr marL="84406" marR="84406" marT="42203" marB="42203" anchor="ctr"/>
                </a:tc>
                <a:tc>
                  <a:txBody>
                    <a:bodyPr/>
                    <a:lstStyle/>
                    <a:p>
                      <a:pPr algn="r"/>
                      <a:r>
                        <a:rPr kumimoji="1" lang="en-US" altLang="ja-JP" sz="1000"/>
                        <a:t>2h</a:t>
                      </a:r>
                      <a:endParaRPr kumimoji="1" lang="ja-JP" altLang="en-US" sz="1000" dirty="0"/>
                    </a:p>
                  </a:txBody>
                  <a:tcPr marL="84406" marR="84406" marT="42203" marB="42203" anchor="ctr"/>
                </a:tc>
                <a:extLst>
                  <a:ext uri="{0D108BD9-81ED-4DB2-BD59-A6C34878D82A}">
                    <a16:rowId xmlns:a16="http://schemas.microsoft.com/office/drawing/2014/main" val="10003"/>
                  </a:ext>
                </a:extLst>
              </a:tr>
              <a:tr h="232117">
                <a:tc vMerge="1">
                  <a:txBody>
                    <a:bodyPr/>
                    <a:lstStyle/>
                    <a:p>
                      <a:pPr algn="ctr"/>
                      <a:endParaRPr kumimoji="1" lang="ja-JP" altLang="en-US" sz="1500" dirty="0"/>
                    </a:p>
                  </a:txBody>
                  <a:tcPr vert="eaVert"/>
                </a:tc>
                <a:tc>
                  <a:txBody>
                    <a:bodyPr/>
                    <a:lstStyle/>
                    <a:p>
                      <a:r>
                        <a:rPr kumimoji="1" lang="ja-JP" altLang="en-US" sz="900" dirty="0"/>
                        <a:t>協議会に関する講義</a:t>
                      </a:r>
                    </a:p>
                  </a:txBody>
                  <a:tcPr marL="84406" marR="84406" marT="42203" marB="42203" anchor="ctr"/>
                </a:tc>
                <a:tc>
                  <a:txBody>
                    <a:bodyPr/>
                    <a:lstStyle/>
                    <a:p>
                      <a:pPr algn="r"/>
                      <a:r>
                        <a:rPr kumimoji="1" lang="en-US" altLang="ja-JP" sz="1000"/>
                        <a:t>2h</a:t>
                      </a:r>
                      <a:endParaRPr kumimoji="1" lang="ja-JP" altLang="en-US" sz="1000" dirty="0"/>
                    </a:p>
                  </a:txBody>
                  <a:tcPr marL="84406" marR="84406" marT="42203" marB="42203" anchor="ctr"/>
                </a:tc>
                <a:extLst>
                  <a:ext uri="{0D108BD9-81ED-4DB2-BD59-A6C34878D82A}">
                    <a16:rowId xmlns:a16="http://schemas.microsoft.com/office/drawing/2014/main" val="10004"/>
                  </a:ext>
                </a:extLst>
              </a:tr>
              <a:tr h="247464">
                <a:tc>
                  <a:txBody>
                    <a:bodyPr/>
                    <a:lstStyle/>
                    <a:p>
                      <a:pPr algn="ctr"/>
                      <a:r>
                        <a:rPr kumimoji="1" lang="ja-JP" altLang="en-US" sz="900" dirty="0"/>
                        <a:t>演習</a:t>
                      </a:r>
                    </a:p>
                  </a:txBody>
                  <a:tcPr marL="84406" marR="84406" marT="42203" marB="42203" anchor="ctr"/>
                </a:tc>
                <a:tc>
                  <a:txBody>
                    <a:bodyPr/>
                    <a:lstStyle/>
                    <a:p>
                      <a:r>
                        <a:rPr kumimoji="1" lang="ja-JP" altLang="en-US" sz="900" dirty="0"/>
                        <a:t>ケアマネジメントに関する演習</a:t>
                      </a:r>
                    </a:p>
                  </a:txBody>
                  <a:tcPr marL="84406" marR="84406" marT="42203" marB="42203" anchor="ctr"/>
                </a:tc>
                <a:tc>
                  <a:txBody>
                    <a:bodyPr/>
                    <a:lstStyle/>
                    <a:p>
                      <a:pPr algn="r"/>
                      <a:r>
                        <a:rPr kumimoji="1" lang="en-US" altLang="ja-JP" sz="1000"/>
                        <a:t>12h</a:t>
                      </a:r>
                      <a:endParaRPr kumimoji="1" lang="ja-JP" altLang="en-US" sz="1000" dirty="0"/>
                    </a:p>
                  </a:txBody>
                  <a:tcPr marL="84406" marR="84406" marT="42203" marB="42203" anchor="ctr"/>
                </a:tc>
                <a:extLst>
                  <a:ext uri="{0D108BD9-81ED-4DB2-BD59-A6C34878D82A}">
                    <a16:rowId xmlns:a16="http://schemas.microsoft.com/office/drawing/2014/main" val="10005"/>
                  </a:ext>
                </a:extLst>
              </a:tr>
              <a:tr h="232117">
                <a:tc>
                  <a:txBody>
                    <a:bodyPr/>
                    <a:lstStyle/>
                    <a:p>
                      <a:pPr algn="ctr"/>
                      <a:endParaRPr kumimoji="1" lang="ja-JP" altLang="en-US" sz="1000" dirty="0"/>
                    </a:p>
                  </a:txBody>
                  <a:tcPr marL="84406" marR="84406" marT="42203" marB="42203" vert="eaVert">
                    <a:solidFill>
                      <a:srgbClr val="92D050"/>
                    </a:solidFill>
                  </a:tcPr>
                </a:tc>
                <a:tc>
                  <a:txBody>
                    <a:bodyPr/>
                    <a:lstStyle/>
                    <a:p>
                      <a:r>
                        <a:rPr kumimoji="1" lang="ja-JP" altLang="en-US" sz="1000" dirty="0">
                          <a:solidFill>
                            <a:schemeClr val="bg1"/>
                          </a:solidFill>
                        </a:rPr>
                        <a:t>合計</a:t>
                      </a:r>
                    </a:p>
                  </a:txBody>
                  <a:tcPr marL="84406" marR="84406" marT="42203" marB="42203" anchor="ctr">
                    <a:solidFill>
                      <a:srgbClr val="92D050"/>
                    </a:solidFill>
                  </a:tcPr>
                </a:tc>
                <a:tc>
                  <a:txBody>
                    <a:bodyPr/>
                    <a:lstStyle/>
                    <a:p>
                      <a:pPr algn="r"/>
                      <a:r>
                        <a:rPr kumimoji="1" lang="en-US" altLang="ja-JP" sz="1000">
                          <a:solidFill>
                            <a:schemeClr val="bg1"/>
                          </a:solidFill>
                        </a:rPr>
                        <a:t>18h</a:t>
                      </a:r>
                      <a:endParaRPr kumimoji="1" lang="ja-JP" altLang="en-US" sz="1000" dirty="0">
                        <a:solidFill>
                          <a:schemeClr val="bg1"/>
                        </a:solidFill>
                      </a:endParaRPr>
                    </a:p>
                  </a:txBody>
                  <a:tcPr marL="84406" marR="84406" marT="42203" marB="42203" anchor="ctr">
                    <a:solidFill>
                      <a:srgbClr val="92D050"/>
                    </a:solidFill>
                  </a:tcPr>
                </a:tc>
                <a:extLst>
                  <a:ext uri="{0D108BD9-81ED-4DB2-BD59-A6C34878D82A}">
                    <a16:rowId xmlns:a16="http://schemas.microsoft.com/office/drawing/2014/main" val="10007"/>
                  </a:ext>
                </a:extLst>
              </a:tr>
            </a:tbl>
          </a:graphicData>
        </a:graphic>
      </p:graphicFrame>
      <p:grpSp>
        <p:nvGrpSpPr>
          <p:cNvPr id="7" name="グループ化 6">
            <a:extLst>
              <a:ext uri="{FF2B5EF4-FFF2-40B4-BE49-F238E27FC236}">
                <a16:creationId xmlns:a16="http://schemas.microsoft.com/office/drawing/2014/main" id="{14D6039F-05D0-1A47-942C-D43B72179361}"/>
              </a:ext>
            </a:extLst>
          </p:cNvPr>
          <p:cNvGrpSpPr/>
          <p:nvPr/>
        </p:nvGrpSpPr>
        <p:grpSpPr>
          <a:xfrm>
            <a:off x="351693" y="620198"/>
            <a:ext cx="8440615" cy="66469"/>
            <a:chOff x="0" y="188640"/>
            <a:chExt cx="9144000" cy="72008"/>
          </a:xfrm>
        </p:grpSpPr>
        <p:cxnSp>
          <p:nvCxnSpPr>
            <p:cNvPr id="18" name="直線コネクタ 17">
              <a:extLst>
                <a:ext uri="{FF2B5EF4-FFF2-40B4-BE49-F238E27FC236}">
                  <a16:creationId xmlns:a16="http://schemas.microsoft.com/office/drawing/2014/main" id="{267A116B-83C7-E441-93D3-246BDACB4DDC}"/>
                </a:ext>
              </a:extLst>
            </p:cNvPr>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125FFC1-EC09-1847-B19B-44CDD57F93FE}"/>
                </a:ext>
              </a:extLst>
            </p:cNvPr>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5" name="右矢印 14"/>
          <p:cNvSpPr/>
          <p:nvPr/>
        </p:nvSpPr>
        <p:spPr>
          <a:xfrm>
            <a:off x="3980819" y="2204331"/>
            <a:ext cx="287040" cy="1673579"/>
          </a:xfrm>
          <a:prstGeom prst="rightArrow">
            <a:avLst>
              <a:gd name="adj1" fmla="val 603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aphicFrame>
        <p:nvGraphicFramePr>
          <p:cNvPr id="17" name="表 16"/>
          <p:cNvGraphicFramePr>
            <a:graphicFrameLocks noGrp="1"/>
          </p:cNvGraphicFramePr>
          <p:nvPr/>
        </p:nvGraphicFramePr>
        <p:xfrm>
          <a:off x="4346264" y="5163288"/>
          <a:ext cx="4308640" cy="1549790"/>
        </p:xfrm>
        <a:graphic>
          <a:graphicData uri="http://schemas.openxmlformats.org/drawingml/2006/table">
            <a:tbl>
              <a:tblPr firstRow="1" bandRow="1">
                <a:tableStyleId>{5940675A-B579-460E-94D1-54222C63F5DA}</a:tableStyleId>
              </a:tblPr>
              <a:tblGrid>
                <a:gridCol w="520178">
                  <a:extLst>
                    <a:ext uri="{9D8B030D-6E8A-4147-A177-3AD203B41FA5}">
                      <a16:colId xmlns:a16="http://schemas.microsoft.com/office/drawing/2014/main" val="20000"/>
                    </a:ext>
                  </a:extLst>
                </a:gridCol>
                <a:gridCol w="3170138">
                  <a:extLst>
                    <a:ext uri="{9D8B030D-6E8A-4147-A177-3AD203B41FA5}">
                      <a16:colId xmlns:a16="http://schemas.microsoft.com/office/drawing/2014/main" val="20001"/>
                    </a:ext>
                  </a:extLst>
                </a:gridCol>
                <a:gridCol w="618324">
                  <a:extLst>
                    <a:ext uri="{9D8B030D-6E8A-4147-A177-3AD203B41FA5}">
                      <a16:colId xmlns:a16="http://schemas.microsoft.com/office/drawing/2014/main" val="20002"/>
                    </a:ext>
                  </a:extLst>
                </a:gridCol>
              </a:tblGrid>
              <a:tr h="232117">
                <a:tc gridSpan="2">
                  <a:txBody>
                    <a:bodyPr/>
                    <a:lstStyle/>
                    <a:p>
                      <a:pPr algn="ctr"/>
                      <a:r>
                        <a:rPr kumimoji="1" lang="ja-JP" altLang="en-US" sz="1000" b="1" dirty="0">
                          <a:solidFill>
                            <a:schemeClr val="bg1"/>
                          </a:solidFill>
                        </a:rPr>
                        <a:t>主任相談支援</a:t>
                      </a:r>
                      <a:r>
                        <a:rPr kumimoji="1" lang="ja-JP" altLang="en-US" sz="1000" b="1">
                          <a:solidFill>
                            <a:schemeClr val="bg1"/>
                          </a:solidFill>
                        </a:rPr>
                        <a:t>専門員研修</a:t>
                      </a:r>
                      <a:r>
                        <a:rPr kumimoji="1" lang="en-US" altLang="ja-JP" sz="1000" b="1">
                          <a:solidFill>
                            <a:schemeClr val="bg1"/>
                          </a:solidFill>
                        </a:rPr>
                        <a:t>(</a:t>
                      </a:r>
                      <a:r>
                        <a:rPr kumimoji="1" lang="ja-JP" altLang="en-US" sz="1000" b="1">
                          <a:solidFill>
                            <a:schemeClr val="bg1"/>
                          </a:solidFill>
                        </a:rPr>
                        <a:t>新設</a:t>
                      </a:r>
                      <a:r>
                        <a:rPr kumimoji="1" lang="en-US" altLang="ja-JP" sz="1000" b="1">
                          <a:solidFill>
                            <a:schemeClr val="bg1"/>
                          </a:solidFill>
                        </a:rPr>
                        <a:t>)</a:t>
                      </a:r>
                      <a:endParaRPr kumimoji="1" lang="ja-JP" altLang="en-US" sz="1000" b="1" dirty="0">
                        <a:solidFill>
                          <a:schemeClr val="bg1"/>
                        </a:solidFill>
                      </a:endParaRPr>
                    </a:p>
                  </a:txBody>
                  <a:tcPr marL="84406" marR="84406" marT="42203" marB="42203" anchor="ctr">
                    <a:solidFill>
                      <a:schemeClr val="accent2">
                        <a:lumMod val="40000"/>
                        <a:lumOff val="60000"/>
                      </a:schemeClr>
                    </a:solidFill>
                  </a:tcPr>
                </a:tc>
                <a:tc hMerge="1">
                  <a:txBody>
                    <a:bodyPr/>
                    <a:lstStyle/>
                    <a:p>
                      <a:endParaRPr kumimoji="1" lang="ja-JP" altLang="en-US"/>
                    </a:p>
                  </a:txBody>
                  <a:tcPr/>
                </a:tc>
                <a:tc>
                  <a:txBody>
                    <a:bodyPr/>
                    <a:lstStyle/>
                    <a:p>
                      <a:pPr algn="ctr"/>
                      <a:r>
                        <a:rPr kumimoji="1" lang="ja-JP" altLang="en-US" sz="1000" dirty="0"/>
                        <a:t>時間数</a:t>
                      </a:r>
                    </a:p>
                  </a:txBody>
                  <a:tcPr marL="84406" marR="84406" marT="42203" marB="42203" anchor="ctr">
                    <a:solidFill>
                      <a:schemeClr val="accent2">
                        <a:lumMod val="40000"/>
                        <a:lumOff val="60000"/>
                      </a:schemeClr>
                    </a:solidFill>
                  </a:tcPr>
                </a:tc>
                <a:extLst>
                  <a:ext uri="{0D108BD9-81ED-4DB2-BD59-A6C34878D82A}">
                    <a16:rowId xmlns:a16="http://schemas.microsoft.com/office/drawing/2014/main" val="10000"/>
                  </a:ext>
                </a:extLst>
              </a:tr>
              <a:tr h="365760">
                <a:tc rowSpan="2">
                  <a:txBody>
                    <a:bodyPr/>
                    <a:lstStyle/>
                    <a:p>
                      <a:pPr algn="ctr"/>
                      <a:r>
                        <a:rPr kumimoji="1" lang="ja-JP" altLang="en-US" sz="900" dirty="0"/>
                        <a:t>講義</a:t>
                      </a: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r>
                        <a:rPr kumimoji="1" lang="ja-JP" altLang="ja-JP" sz="900" kern="1200" dirty="0">
                          <a:solidFill>
                            <a:schemeClr val="tx1"/>
                          </a:solidFill>
                          <a:effectLst/>
                          <a:latin typeface="ＭＳ ゴシック" panose="020B0609070205080204" pitchFamily="49" charset="-128"/>
                          <a:ea typeface="ＭＳ ゴシック" panose="020B0609070205080204" pitchFamily="49" charset="-128"/>
                          <a:cs typeface="+mn-cs"/>
                        </a:rPr>
                        <a:t>障害福祉の動向</a:t>
                      </a:r>
                      <a:r>
                        <a:rPr kumimoji="1" lang="ja-JP" altLang="en-US" sz="900" kern="1200" dirty="0">
                          <a:solidFill>
                            <a:schemeClr val="tx1"/>
                          </a:solidFill>
                          <a:effectLst/>
                          <a:latin typeface="ＭＳ ゴシック" panose="020B0609070205080204" pitchFamily="49" charset="-128"/>
                          <a:ea typeface="ＭＳ ゴシック" panose="020B0609070205080204" pitchFamily="49" charset="-128"/>
                          <a:cs typeface="+mn-cs"/>
                        </a:rPr>
                        <a:t>及び</a:t>
                      </a:r>
                      <a:r>
                        <a:rPr kumimoji="1" lang="ja-JP" altLang="ja-JP" sz="900" kern="1200" dirty="0">
                          <a:solidFill>
                            <a:schemeClr val="tx1"/>
                          </a:solidFill>
                          <a:effectLst/>
                          <a:latin typeface="ＭＳ ゴシック" panose="020B0609070205080204" pitchFamily="49" charset="-128"/>
                          <a:ea typeface="ＭＳ ゴシック" panose="020B0609070205080204" pitchFamily="49" charset="-128"/>
                          <a:cs typeface="+mn-cs"/>
                        </a:rPr>
                        <a:t>主任</a:t>
                      </a:r>
                      <a:r>
                        <a:rPr kumimoji="1" lang="zh-TW" altLang="en-US" sz="900" kern="1200" dirty="0">
                          <a:solidFill>
                            <a:schemeClr val="tx1"/>
                          </a:solidFill>
                          <a:effectLst/>
                          <a:latin typeface="ＭＳ ゴシック" panose="020B0609070205080204" pitchFamily="49" charset="-128"/>
                          <a:ea typeface="ＭＳ ゴシック" panose="020B0609070205080204" pitchFamily="49" charset="-128"/>
                          <a:cs typeface="+mn-cs"/>
                        </a:rPr>
                        <a:t>相談支援専門員</a:t>
                      </a:r>
                      <a:r>
                        <a:rPr kumimoji="1" lang="ja-JP" altLang="ja-JP" sz="900" kern="1200" dirty="0">
                          <a:solidFill>
                            <a:schemeClr val="tx1"/>
                          </a:solidFill>
                          <a:effectLst/>
                          <a:latin typeface="ＭＳ ゴシック" panose="020B0609070205080204" pitchFamily="49" charset="-128"/>
                          <a:ea typeface="ＭＳ ゴシック" panose="020B0609070205080204" pitchFamily="49" charset="-128"/>
                          <a:cs typeface="+mn-cs"/>
                        </a:rPr>
                        <a:t>の役割と視点に関する講義</a:t>
                      </a:r>
                      <a:endParaRPr kumimoji="1" lang="ja-JP" altLang="en-US" sz="9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r"/>
                      <a:r>
                        <a:rPr kumimoji="1" lang="en-US" altLang="ja-JP" sz="1000"/>
                        <a:t>3.0h</a:t>
                      </a:r>
                      <a:endParaRPr kumimoji="1" lang="ja-JP" altLang="en-US" sz="1000" dirty="0"/>
                    </a:p>
                  </a:txBody>
                  <a:tcPr marL="84406" marR="84406" marT="42203" marB="42203" anchor="ctr"/>
                </a:tc>
                <a:extLst>
                  <a:ext uri="{0D108BD9-81ED-4DB2-BD59-A6C34878D82A}">
                    <a16:rowId xmlns:a16="http://schemas.microsoft.com/office/drawing/2014/main" val="10001"/>
                  </a:ext>
                </a:extLst>
              </a:tr>
              <a:tr h="232117">
                <a:tc vMerge="1">
                  <a:txBody>
                    <a:bodyPr/>
                    <a:lstStyle/>
                    <a:p>
                      <a:endParaRPr kumimoji="1" lang="ja-JP" altLang="en-US" sz="900" dirty="0"/>
                    </a:p>
                  </a:txBody>
                  <a:tcPr/>
                </a:tc>
                <a:tc>
                  <a:txBody>
                    <a:bodyPr/>
                    <a:lstStyle/>
                    <a:p>
                      <a:r>
                        <a:rPr kumimoji="1" lang="ja-JP" altLang="ja-JP" sz="900" kern="1200" dirty="0">
                          <a:solidFill>
                            <a:schemeClr val="tx1"/>
                          </a:solidFill>
                          <a:effectLst/>
                          <a:latin typeface="+mn-lt"/>
                          <a:ea typeface="+mn-ea"/>
                          <a:cs typeface="+mn-cs"/>
                        </a:rPr>
                        <a:t>運営管理に関する講義</a:t>
                      </a:r>
                      <a:endParaRPr kumimoji="1" lang="ja-JP" altLang="en-US" sz="900" dirty="0"/>
                    </a:p>
                  </a:txBody>
                  <a:tcPr marL="84406" marR="84406" marT="42203" marB="42203" anchor="ctr">
                    <a:lnB w="12700" cap="flat" cmpd="sng" algn="ctr">
                      <a:solidFill>
                        <a:schemeClr val="tx1"/>
                      </a:solidFill>
                      <a:prstDash val="solid"/>
                      <a:round/>
                      <a:headEnd type="none" w="med" len="med"/>
                      <a:tailEnd type="none" w="med" len="med"/>
                    </a:lnB>
                  </a:tcPr>
                </a:tc>
                <a:tc>
                  <a:txBody>
                    <a:bodyPr/>
                    <a:lstStyle/>
                    <a:p>
                      <a:pPr algn="r"/>
                      <a:r>
                        <a:rPr kumimoji="1" lang="en-US" altLang="ja-JP" sz="1000"/>
                        <a:t>3.0h</a:t>
                      </a:r>
                      <a:endParaRPr kumimoji="1" lang="ja-JP" altLang="en-US" sz="1000" dirty="0"/>
                    </a:p>
                  </a:txBody>
                  <a:tcPr marL="84406" marR="84406" marT="42203" marB="42203" anchor="ctr"/>
                </a:tc>
                <a:extLst>
                  <a:ext uri="{0D108BD9-81ED-4DB2-BD59-A6C34878D82A}">
                    <a16:rowId xmlns:a16="http://schemas.microsoft.com/office/drawing/2014/main" val="10002"/>
                  </a:ext>
                </a:extLst>
              </a:tr>
              <a:tr h="232117">
                <a:tc rowSpan="2">
                  <a:txBody>
                    <a:bodyPr/>
                    <a:lstStyle/>
                    <a:p>
                      <a:pPr marL="0" indent="0" algn="ctr"/>
                      <a:r>
                        <a:rPr kumimoji="1" lang="ja-JP" altLang="en-US" sz="900" dirty="0"/>
                        <a:t>講義及び演習</a:t>
                      </a:r>
                    </a:p>
                  </a:txBody>
                  <a:tcPr marL="42203" marR="42203"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900" kern="1200" dirty="0">
                          <a:solidFill>
                            <a:schemeClr val="tx1"/>
                          </a:solidFill>
                          <a:effectLst/>
                          <a:latin typeface="+mn-lt"/>
                          <a:ea typeface="+mn-ea"/>
                          <a:cs typeface="+mn-cs"/>
                        </a:rPr>
                        <a:t>相談支援従事者の人材育成に関する講義</a:t>
                      </a:r>
                      <a:r>
                        <a:rPr kumimoji="1" lang="ja-JP" altLang="en-US" sz="900" kern="1200" dirty="0">
                          <a:solidFill>
                            <a:schemeClr val="tx1"/>
                          </a:solidFill>
                          <a:effectLst/>
                          <a:latin typeface="+mn-lt"/>
                          <a:ea typeface="+mn-ea"/>
                          <a:cs typeface="+mn-cs"/>
                        </a:rPr>
                        <a:t>及び</a:t>
                      </a:r>
                      <a:r>
                        <a:rPr kumimoji="1" lang="ja-JP" altLang="ja-JP" sz="900" kern="1200" dirty="0">
                          <a:solidFill>
                            <a:schemeClr val="tx1"/>
                          </a:solidFill>
                          <a:effectLst/>
                          <a:latin typeface="+mn-lt"/>
                          <a:ea typeface="+mn-ea"/>
                          <a:cs typeface="+mn-cs"/>
                        </a:rPr>
                        <a:t>演習</a:t>
                      </a:r>
                      <a:endParaRPr kumimoji="1" lang="ja-JP" altLang="en-US" sz="900" dirty="0"/>
                    </a:p>
                  </a:txBody>
                  <a:tcPr marL="84406" marR="84406"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00"/>
                        <a:t>13.0h</a:t>
                      </a:r>
                      <a:endParaRPr kumimoji="1" lang="ja-JP" altLang="en-US" sz="1000" dirty="0"/>
                    </a:p>
                  </a:txBody>
                  <a:tcPr marL="84406" marR="84406" marT="42203" marB="42203" anchor="ctr"/>
                </a:tc>
                <a:extLst>
                  <a:ext uri="{0D108BD9-81ED-4DB2-BD59-A6C34878D82A}">
                    <a16:rowId xmlns:a16="http://schemas.microsoft.com/office/drawing/2014/main" val="10003"/>
                  </a:ext>
                </a:extLst>
              </a:tr>
              <a:tr h="232117">
                <a:tc vMerge="1">
                  <a:txBody>
                    <a:bodyPr/>
                    <a:lstStyle/>
                    <a:p>
                      <a:pPr algn="ctr"/>
                      <a:endParaRPr kumimoji="1" lang="ja-JP" altLang="en-US" sz="1400" dirty="0"/>
                    </a:p>
                  </a:txBody>
                  <a:tcPr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900" kern="1200" dirty="0">
                          <a:solidFill>
                            <a:schemeClr val="tx1"/>
                          </a:solidFill>
                          <a:effectLst/>
                          <a:latin typeface="+mn-lt"/>
                          <a:ea typeface="+mn-ea"/>
                          <a:cs typeface="+mn-cs"/>
                        </a:rPr>
                        <a:t>地域援助技術に関する講義</a:t>
                      </a:r>
                      <a:r>
                        <a:rPr kumimoji="1" lang="ja-JP" altLang="en-US" sz="900" kern="1200" dirty="0">
                          <a:solidFill>
                            <a:schemeClr val="tx1"/>
                          </a:solidFill>
                          <a:effectLst/>
                          <a:latin typeface="+mn-lt"/>
                          <a:ea typeface="+mn-ea"/>
                          <a:cs typeface="+mn-cs"/>
                        </a:rPr>
                        <a:t>及び</a:t>
                      </a:r>
                      <a:r>
                        <a:rPr kumimoji="1" lang="ja-JP" altLang="ja-JP" sz="900" kern="1200" dirty="0">
                          <a:solidFill>
                            <a:schemeClr val="tx1"/>
                          </a:solidFill>
                          <a:effectLst/>
                          <a:latin typeface="+mn-lt"/>
                          <a:ea typeface="+mn-ea"/>
                          <a:cs typeface="+mn-cs"/>
                        </a:rPr>
                        <a:t>演習</a:t>
                      </a:r>
                      <a:endParaRPr kumimoji="1" lang="en-US" altLang="ja-JP" sz="900" baseline="0" dirty="0"/>
                    </a:p>
                  </a:txBody>
                  <a:tcPr marL="84406" marR="84406" marT="42203" marB="42203" anchor="ctr">
                    <a:lnT w="12700" cap="flat" cmpd="sng" algn="ctr">
                      <a:solidFill>
                        <a:schemeClr val="tx1"/>
                      </a:solidFill>
                      <a:prstDash val="solid"/>
                      <a:round/>
                      <a:headEnd type="none" w="med" len="med"/>
                      <a:tailEnd type="none" w="med" len="med"/>
                    </a:lnT>
                  </a:tcPr>
                </a:tc>
                <a:tc>
                  <a:txBody>
                    <a:bodyPr/>
                    <a:lstStyle/>
                    <a:p>
                      <a:pPr algn="r"/>
                      <a:r>
                        <a:rPr kumimoji="1" lang="en-US" altLang="ja-JP" sz="1000"/>
                        <a:t>11.0h</a:t>
                      </a:r>
                      <a:endParaRPr kumimoji="1" lang="ja-JP" altLang="en-US" sz="1000" dirty="0"/>
                    </a:p>
                  </a:txBody>
                  <a:tcPr marL="84406" marR="84406" marT="42203" marB="42203" anchor="ctr"/>
                </a:tc>
                <a:extLst>
                  <a:ext uri="{0D108BD9-81ED-4DB2-BD59-A6C34878D82A}">
                    <a16:rowId xmlns:a16="http://schemas.microsoft.com/office/drawing/2014/main" val="10007"/>
                  </a:ext>
                </a:extLst>
              </a:tr>
              <a:tr h="232117">
                <a:tc>
                  <a:txBody>
                    <a:bodyPr/>
                    <a:lstStyle/>
                    <a:p>
                      <a:pPr algn="ctr"/>
                      <a:endParaRPr kumimoji="1" lang="ja-JP" altLang="en-US" sz="1000" dirty="0"/>
                    </a:p>
                  </a:txBody>
                  <a:tcPr marL="84406" marR="84406" marT="42203" marB="42203" vert="eaVert">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r>
                        <a:rPr kumimoji="1" lang="ja-JP" altLang="en-US" sz="1000" dirty="0"/>
                        <a:t>合計</a:t>
                      </a:r>
                    </a:p>
                  </a:txBody>
                  <a:tcPr marL="84406" marR="84406" marT="42203" marB="42203" anchor="ctr">
                    <a:solidFill>
                      <a:schemeClr val="accent2">
                        <a:lumMod val="40000"/>
                        <a:lumOff val="60000"/>
                      </a:schemeClr>
                    </a:solidFill>
                  </a:tcPr>
                </a:tc>
                <a:tc>
                  <a:txBody>
                    <a:bodyPr/>
                    <a:lstStyle/>
                    <a:p>
                      <a:pPr algn="r"/>
                      <a:r>
                        <a:rPr kumimoji="1" lang="en-US" altLang="ja-JP" sz="1000"/>
                        <a:t>30.0h</a:t>
                      </a:r>
                      <a:endParaRPr kumimoji="1" lang="ja-JP" altLang="en-US" sz="1000" dirty="0"/>
                    </a:p>
                  </a:txBody>
                  <a:tcPr marL="84406" marR="84406" marT="42203" marB="42203" anchor="ctr">
                    <a:solidFill>
                      <a:schemeClr val="accent2">
                        <a:lumMod val="40000"/>
                        <a:lumOff val="60000"/>
                      </a:schemeClr>
                    </a:solidFill>
                  </a:tcPr>
                </a:tc>
                <a:extLst>
                  <a:ext uri="{0D108BD9-81ED-4DB2-BD59-A6C34878D82A}">
                    <a16:rowId xmlns:a16="http://schemas.microsoft.com/office/drawing/2014/main" val="10011"/>
                  </a:ext>
                </a:extLst>
              </a:tr>
            </a:tbl>
          </a:graphicData>
        </a:graphic>
      </p:graphicFrame>
      <p:sp>
        <p:nvSpPr>
          <p:cNvPr id="20" name="右矢印 19"/>
          <p:cNvSpPr/>
          <p:nvPr/>
        </p:nvSpPr>
        <p:spPr>
          <a:xfrm>
            <a:off x="3980819" y="5274430"/>
            <a:ext cx="287040" cy="1404454"/>
          </a:xfrm>
          <a:prstGeom prst="rightArrow">
            <a:avLst>
              <a:gd name="adj1" fmla="val 603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21" name="直線コネクタ 20"/>
          <p:cNvCxnSpPr/>
          <p:nvPr/>
        </p:nvCxnSpPr>
        <p:spPr>
          <a:xfrm>
            <a:off x="430211" y="4970469"/>
            <a:ext cx="8222451" cy="0"/>
          </a:xfrm>
          <a:prstGeom prst="line">
            <a:avLst/>
          </a:prstGeom>
          <a:ln w="25400">
            <a:prstDash val="sysDash"/>
          </a:ln>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430211" y="5672069"/>
            <a:ext cx="343513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000"/>
              <a:t>新　設</a:t>
            </a:r>
            <a:endParaRPr lang="ja-JP" altLang="en-US" sz="2000" dirty="0"/>
          </a:p>
        </p:txBody>
      </p:sp>
      <p:sp>
        <p:nvSpPr>
          <p:cNvPr id="8" name="スライド番号プレースホルダー 7"/>
          <p:cNvSpPr>
            <a:spLocks noGrp="1"/>
          </p:cNvSpPr>
          <p:nvPr>
            <p:ph type="sldNum" sz="quarter" idx="12"/>
          </p:nvPr>
        </p:nvSpPr>
        <p:spPr/>
        <p:txBody>
          <a:bodyPr/>
          <a:lstStyle/>
          <a:p>
            <a:fld id="{E6542E07-2998-4D5C-B1E6-13FD1F58F769}" type="slidenum">
              <a:rPr lang="en-US" altLang="ja-JP" smtClean="0"/>
              <a:pPr/>
              <a:t>21</a:t>
            </a:fld>
            <a:endParaRPr lang="en-US" altLang="ja-JP" dirty="0"/>
          </a:p>
        </p:txBody>
      </p:sp>
      <p:sp>
        <p:nvSpPr>
          <p:cNvPr id="10" name="フッター プレースホルダー 9"/>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850784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55575" y="795338"/>
            <a:ext cx="8778875" cy="5829579"/>
          </a:xfrm>
        </p:spPr>
        <p:style>
          <a:lnRef idx="2">
            <a:schemeClr val="dk1"/>
          </a:lnRef>
          <a:fillRef idx="1">
            <a:schemeClr val="lt1"/>
          </a:fillRef>
          <a:effectRef idx="0">
            <a:schemeClr val="dk1"/>
          </a:effectRef>
          <a:fontRef idx="minor">
            <a:schemeClr val="dk1"/>
          </a:fontRef>
        </p:style>
        <p:txBody>
          <a:bodyPr>
            <a:noAutofit/>
          </a:bodyPr>
          <a:lstStyle/>
          <a:p>
            <a:pPr marL="15875" lvl="1" indent="0">
              <a:lnSpc>
                <a:spcPts val="2100"/>
              </a:lnSpc>
              <a:buNone/>
            </a:pPr>
            <a:endParaRPr lang="ja-JP" altLang="en-US" dirty="0">
              <a:latin typeface="MS UI Gothic" panose="020B0600070205080204" pitchFamily="50" charset="-128"/>
              <a:ea typeface="MS UI Gothic" panose="020B0600070205080204" pitchFamily="50" charset="-128"/>
            </a:endParaRP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a:t>
            </a:r>
            <a:r>
              <a:rPr lang="en-US" altLang="ja-JP" sz="2400" dirty="0">
                <a:latin typeface="ＤＦＰ特太ゴシック体" panose="020B0A00010101010101" pitchFamily="50" charset="-128"/>
                <a:ea typeface="ＤＦＰ特太ゴシック体" panose="020B0A00010101010101" pitchFamily="50" charset="-128"/>
              </a:rPr>
              <a:t>(1) </a:t>
            </a:r>
            <a:r>
              <a:rPr lang="ja-JP" altLang="en-US" sz="2400" dirty="0">
                <a:latin typeface="ＤＦＰ特太ゴシック体" panose="020B0A00010101010101" pitchFamily="50" charset="-128"/>
                <a:ea typeface="ＤＦＰ特太ゴシック体" panose="020B0A00010101010101" pitchFamily="50" charset="-128"/>
              </a:rPr>
              <a:t>告示・標準カリキュラムの見直し </a:t>
            </a:r>
            <a:r>
              <a:rPr lang="en-US" altLang="ja-JP" sz="1800" dirty="0">
                <a:latin typeface="MS UI Gothic" panose="020B0600070205080204" pitchFamily="50" charset="-128"/>
                <a:ea typeface="MS UI Gothic" panose="020B0600070205080204" pitchFamily="50" charset="-128"/>
              </a:rPr>
              <a:t>(</a:t>
            </a:r>
            <a:r>
              <a:rPr lang="ja-JP" altLang="en-US" sz="1800" dirty="0">
                <a:latin typeface="MS UI Gothic" panose="020B0600070205080204" pitchFamily="50" charset="-128"/>
                <a:ea typeface="MS UI Gothic" panose="020B0600070205080204" pitchFamily="50" charset="-128"/>
              </a:rPr>
              <a:t>獲得目標、学習内容、時間数</a:t>
            </a:r>
            <a:r>
              <a:rPr lang="en-US" altLang="ja-JP" sz="1800" dirty="0">
                <a:latin typeface="MS UI Gothic" panose="020B0600070205080204" pitchFamily="50" charset="-128"/>
                <a:ea typeface="MS UI Gothic" panose="020B0600070205080204" pitchFamily="50" charset="-128"/>
              </a:rPr>
              <a:t>)</a:t>
            </a:r>
            <a:endParaRPr lang="ja-JP" altLang="en-US" sz="1800" dirty="0">
              <a:latin typeface="MS UI Gothic" panose="020B0600070205080204" pitchFamily="50" charset="-128"/>
              <a:ea typeface="MS UI Gothic" panose="020B0600070205080204" pitchFamily="50" charset="-128"/>
            </a:endParaRPr>
          </a:p>
          <a:p>
            <a:pPr marL="15875" lvl="1" indent="0">
              <a:lnSpc>
                <a:spcPts val="2100"/>
              </a:lnSpc>
              <a:buNone/>
            </a:pPr>
            <a:endParaRPr lang="ja-JP" altLang="en-US" dirty="0">
              <a:latin typeface="MS UI Gothic" panose="020B0600070205080204" pitchFamily="50" charset="-128"/>
              <a:ea typeface="MS UI Gothic" panose="020B0600070205080204" pitchFamily="50" charset="-128"/>
            </a:endParaRP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a:t>
            </a:r>
            <a:r>
              <a:rPr lang="en-US" altLang="ja-JP" sz="2400" dirty="0">
                <a:latin typeface="ＤＦＰ特太ゴシック体" panose="020B0A00010101010101" pitchFamily="50" charset="-128"/>
                <a:ea typeface="ＤＦＰ特太ゴシック体" panose="020B0A00010101010101" pitchFamily="50" charset="-128"/>
              </a:rPr>
              <a:t>(2) </a:t>
            </a:r>
            <a:r>
              <a:rPr lang="ja-JP" altLang="en-US" sz="2400" dirty="0">
                <a:latin typeface="ＤＦＰ特太ゴシック体" panose="020B0A00010101010101" pitchFamily="50" charset="-128"/>
                <a:ea typeface="ＤＦＰ特太ゴシック体" panose="020B0A00010101010101" pitchFamily="50" charset="-128"/>
              </a:rPr>
              <a:t>教育方法の見直し</a:t>
            </a:r>
            <a:r>
              <a:rPr lang="ja-JP" altLang="en-US" sz="1800" dirty="0">
                <a:latin typeface="MS UI Gothic" panose="020B0600070205080204" pitchFamily="50" charset="-128"/>
                <a:ea typeface="MS UI Gothic" panose="020B0600070205080204" pitchFamily="50" charset="-128"/>
              </a:rPr>
              <a:t>　厚生労働科学研究・障害者総合福祉推進事業の成果</a:t>
            </a:r>
            <a:r>
              <a:rPr lang="ja-JP" altLang="en-US" dirty="0">
                <a:latin typeface="MS UI Gothic" panose="020B0600070205080204" pitchFamily="50" charset="-128"/>
                <a:ea typeface="MS UI Gothic" panose="020B0600070205080204" pitchFamily="50" charset="-128"/>
              </a:rPr>
              <a:t>　</a:t>
            </a:r>
          </a:p>
          <a:p>
            <a:pPr marL="15875" lvl="1" indent="0">
              <a:lnSpc>
                <a:spcPts val="500"/>
              </a:lnSpc>
              <a:buNone/>
            </a:pPr>
            <a:endParaRPr lang="ja-JP" altLang="en-US" dirty="0">
              <a:latin typeface="MS UI Gothic" panose="020B0600070205080204" pitchFamily="50" charset="-128"/>
              <a:ea typeface="MS UI Gothic" panose="020B0600070205080204" pitchFamily="50" charset="-128"/>
            </a:endParaRP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・主体的かつ参加型の学習方法への転換</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学習観の転換</a:t>
            </a:r>
            <a:r>
              <a:rPr lang="en-US" altLang="ja-JP" sz="2400" dirty="0">
                <a:latin typeface="MS UI Gothic" panose="020B0600070205080204" pitchFamily="50" charset="-128"/>
                <a:ea typeface="MS UI Gothic" panose="020B0600070205080204" pitchFamily="50" charset="-128"/>
              </a:rPr>
              <a:t>)</a:t>
            </a:r>
            <a:endParaRPr lang="ja-JP" altLang="en-US" sz="2400" dirty="0">
              <a:latin typeface="MS UI Gothic" panose="020B0600070205080204" pitchFamily="50" charset="-128"/>
              <a:ea typeface="MS UI Gothic" panose="020B0600070205080204" pitchFamily="50" charset="-128"/>
            </a:endParaRP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・演習や実習のさらなる重視</a:t>
            </a: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・オープンエンドアプローチの視点の導入　</a:t>
            </a:r>
            <a:r>
              <a:rPr lang="en-US" altLang="ja-JP" sz="2400" dirty="0">
                <a:latin typeface="MS UI Gothic" panose="020B0600070205080204" pitchFamily="50" charset="-128"/>
                <a:ea typeface="MS UI Gothic" panose="020B0600070205080204" pitchFamily="50" charset="-128"/>
              </a:rPr>
              <a:t>cf. </a:t>
            </a:r>
            <a:r>
              <a:rPr lang="ja-JP" altLang="en-US" sz="2400" dirty="0">
                <a:latin typeface="MS UI Gothic" panose="020B0600070205080204" pitchFamily="50" charset="-128"/>
                <a:ea typeface="MS UI Gothic" panose="020B0600070205080204" pitchFamily="50" charset="-128"/>
              </a:rPr>
              <a:t>実践場面との整合性</a:t>
            </a:r>
          </a:p>
          <a:p>
            <a:pPr marL="15875" lvl="1" indent="0">
              <a:lnSpc>
                <a:spcPts val="500"/>
              </a:lnSpc>
              <a:buNone/>
            </a:pPr>
            <a:endParaRPr lang="ja-JP" altLang="en-US" sz="2400" dirty="0">
              <a:latin typeface="MS UI Gothic" panose="020B0600070205080204" pitchFamily="50" charset="-128"/>
              <a:ea typeface="MS UI Gothic" panose="020B0600070205080204" pitchFamily="50" charset="-128"/>
            </a:endParaRP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・研修全体の連動性の重視</a:t>
            </a:r>
          </a:p>
          <a:p>
            <a:pPr marL="15875" lvl="1" indent="0">
              <a:lnSpc>
                <a:spcPts val="500"/>
              </a:lnSpc>
              <a:buNone/>
            </a:pPr>
            <a:endParaRPr lang="ja-JP" altLang="en-US" sz="2400" dirty="0">
              <a:latin typeface="MS UI Gothic" panose="020B0600070205080204" pitchFamily="50" charset="-128"/>
              <a:ea typeface="MS UI Gothic" panose="020B0600070205080204" pitchFamily="50" charset="-128"/>
            </a:endParaRP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・継続的な学びの必要性の強調</a:t>
            </a: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・研修における実習の導入</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初任</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や推奨</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現任</a:t>
            </a:r>
            <a:r>
              <a:rPr lang="en-US" altLang="ja-JP" sz="2400" dirty="0">
                <a:latin typeface="MS UI Gothic" panose="020B0600070205080204" pitchFamily="50" charset="-128"/>
                <a:ea typeface="MS UI Gothic" panose="020B0600070205080204" pitchFamily="50" charset="-128"/>
              </a:rPr>
              <a:t>) </a:t>
            </a:r>
            <a:endParaRPr lang="ja-JP" altLang="en-US" sz="2400" dirty="0">
              <a:latin typeface="MS UI Gothic" panose="020B0600070205080204" pitchFamily="50" charset="-128"/>
              <a:ea typeface="MS UI Gothic" panose="020B0600070205080204" pitchFamily="50" charset="-128"/>
            </a:endParaRP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・実地教育</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ＯＪＴ</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との連動の導入</a:t>
            </a: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・スーパービジョンや合議の場の体験等を導入</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初任・現任</a:t>
            </a:r>
            <a:r>
              <a:rPr lang="en-US" altLang="ja-JP" sz="2400" dirty="0">
                <a:latin typeface="MS UI Gothic" panose="020B0600070205080204" pitchFamily="50" charset="-128"/>
                <a:ea typeface="MS UI Gothic" panose="020B0600070205080204" pitchFamily="50" charset="-128"/>
              </a:rPr>
              <a:t>)</a:t>
            </a:r>
            <a:endParaRPr lang="ja-JP" altLang="en-US" sz="2400" dirty="0">
              <a:latin typeface="MS UI Gothic" panose="020B0600070205080204" pitchFamily="50" charset="-128"/>
              <a:ea typeface="MS UI Gothic" panose="020B0600070205080204" pitchFamily="50" charset="-128"/>
            </a:endParaRP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・自己評価等の導入を推奨</a:t>
            </a:r>
            <a:r>
              <a:rPr lang="en-US" altLang="ja-JP" sz="2400" dirty="0">
                <a:latin typeface="MS UI Gothic" panose="020B0600070205080204" pitchFamily="50" charset="-128"/>
                <a:ea typeface="MS UI Gothic" panose="020B0600070205080204" pitchFamily="50" charset="-128"/>
              </a:rPr>
              <a:t>(</a:t>
            </a:r>
            <a:r>
              <a:rPr lang="ja-JP" altLang="en-US" sz="2400" dirty="0">
                <a:latin typeface="MS UI Gothic" panose="020B0600070205080204" pitchFamily="50" charset="-128"/>
                <a:ea typeface="MS UI Gothic" panose="020B0600070205080204" pitchFamily="50" charset="-128"/>
              </a:rPr>
              <a:t>初任・現任</a:t>
            </a:r>
            <a:r>
              <a:rPr lang="en-US" altLang="ja-JP" sz="2400" dirty="0">
                <a:latin typeface="MS UI Gothic" panose="020B0600070205080204" pitchFamily="50" charset="-128"/>
                <a:ea typeface="MS UI Gothic" panose="020B0600070205080204" pitchFamily="50" charset="-128"/>
              </a:rPr>
              <a:t>)</a:t>
            </a:r>
            <a:endParaRPr lang="ja-JP" altLang="en-US" sz="2400" dirty="0">
              <a:latin typeface="MS UI Gothic" panose="020B0600070205080204" pitchFamily="50" charset="-128"/>
              <a:ea typeface="MS UI Gothic" panose="020B0600070205080204" pitchFamily="50" charset="-128"/>
            </a:endParaRPr>
          </a:p>
          <a:p>
            <a:pPr marL="15875" lvl="1" indent="0">
              <a:lnSpc>
                <a:spcPts val="1200"/>
              </a:lnSpc>
              <a:buNone/>
            </a:pPr>
            <a:endParaRPr lang="ja-JP" altLang="en-US" sz="2400" dirty="0">
              <a:latin typeface="MS UI Gothic" panose="020B0600070205080204" pitchFamily="50" charset="-128"/>
              <a:ea typeface="MS UI Gothic" panose="020B0600070205080204" pitchFamily="50" charset="-128"/>
            </a:endParaRPr>
          </a:p>
          <a:p>
            <a:pPr marL="15875" lvl="1" indent="0">
              <a:lnSpc>
                <a:spcPts val="2100"/>
              </a:lnSpc>
              <a:buNone/>
            </a:pPr>
            <a:r>
              <a:rPr lang="ja-JP" altLang="en-US" sz="2400" dirty="0">
                <a:latin typeface="MS UI Gothic" panose="020B0600070205080204" pitchFamily="50" charset="-128"/>
                <a:ea typeface="MS UI Gothic" panose="020B0600070205080204" pitchFamily="50" charset="-128"/>
              </a:rPr>
              <a:t> → 都道府県における企画立案方法の見直し</a:t>
            </a:r>
          </a:p>
          <a:p>
            <a:pPr marL="15875" lvl="1" indent="0">
              <a:lnSpc>
                <a:spcPts val="2100"/>
              </a:lnSpc>
              <a:buNone/>
            </a:pPr>
            <a:r>
              <a:rPr lang="ja-JP" altLang="en-US" dirty="0">
                <a:latin typeface="MS UI Gothic" panose="020B0600070205080204" pitchFamily="50" charset="-128"/>
                <a:ea typeface="MS UI Gothic" panose="020B0600070205080204" pitchFamily="50" charset="-128"/>
              </a:rPr>
              <a:t>　　　</a:t>
            </a:r>
            <a:r>
              <a:rPr lang="ja-JP" altLang="en-US" sz="2000" dirty="0">
                <a:latin typeface="MS UI Gothic" panose="020B0600070205080204" pitchFamily="50" charset="-128"/>
                <a:ea typeface="MS UI Gothic" panose="020B0600070205080204" pitchFamily="50" charset="-128"/>
              </a:rPr>
              <a:t>・検討体制、研修体系、教材開発、講師選定・確保、地域との連動など</a:t>
            </a:r>
          </a:p>
        </p:txBody>
      </p:sp>
      <p:sp>
        <p:nvSpPr>
          <p:cNvPr id="7" name="正方形/長方形 6"/>
          <p:cNvSpPr/>
          <p:nvPr/>
        </p:nvSpPr>
        <p:spPr>
          <a:xfrm>
            <a:off x="142874" y="180975"/>
            <a:ext cx="8779321" cy="51435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bg1"/>
                </a:solidFill>
                <a:latin typeface="ＤＦ特太ゴシック体" panose="020B0509000000000000" pitchFamily="49" charset="-128"/>
                <a:ea typeface="ＤＦ特太ゴシック体" panose="020B0509000000000000" pitchFamily="49" charset="-128"/>
              </a:rPr>
              <a:t>カリキュラム見直しのポイント</a:t>
            </a:r>
            <a:endParaRPr lang="ja-JP" altLang="en-US" sz="24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4" name="スライド番号プレースホルダー 3"/>
          <p:cNvSpPr>
            <a:spLocks noGrp="1"/>
          </p:cNvSpPr>
          <p:nvPr>
            <p:ph type="sldNum" sz="quarter" idx="12"/>
          </p:nvPr>
        </p:nvSpPr>
        <p:spPr/>
        <p:txBody>
          <a:bodyPr/>
          <a:lstStyle/>
          <a:p>
            <a:fld id="{E6542E07-2998-4D5C-B1E6-13FD1F58F769}" type="slidenum">
              <a:rPr lang="en-US" altLang="ja-JP" smtClean="0"/>
              <a:pPr/>
              <a:t>22</a:t>
            </a:fld>
            <a:endParaRPr lang="en-US" altLang="ja-JP" dirty="0"/>
          </a:p>
        </p:txBody>
      </p:sp>
      <p:sp>
        <p:nvSpPr>
          <p:cNvPr id="6" name="フッター プレースホルダー 5"/>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1993018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教育段階と指導者の位置づけ</a:t>
            </a:r>
          </a:p>
        </p:txBody>
      </p:sp>
      <p:sp>
        <p:nvSpPr>
          <p:cNvPr id="6" name="コンテンツ プレースホルダー 2"/>
          <p:cNvSpPr txBox="1">
            <a:spLocks/>
          </p:cNvSpPr>
          <p:nvPr/>
        </p:nvSpPr>
        <p:spPr>
          <a:xfrm>
            <a:off x="395536" y="703486"/>
            <a:ext cx="8686800" cy="4165674"/>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800">
                <a:latin typeface="ＤＦ特太ゴシック体" panose="020B0509000000000000" pitchFamily="49" charset="-128"/>
                <a:ea typeface="ＤＦ特太ゴシック体" panose="020B0509000000000000" pitchFamily="49" charset="-128"/>
                <a:cs typeface="メイリオ" pitchFamily="50" charset="-128"/>
              </a:rPr>
              <a:t>●初級段階</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初任者研修</a:t>
            </a:r>
            <a:r>
              <a:rPr lang="en-US" altLang="ja-JP" sz="2000">
                <a:latin typeface="メイリオ" pitchFamily="50" charset="-128"/>
                <a:ea typeface="メイリオ" pitchFamily="50" charset="-128"/>
                <a:cs typeface="メイリオ" pitchFamily="50" charset="-128"/>
              </a:rPr>
              <a:t>】</a:t>
            </a:r>
          </a:p>
          <a:p>
            <a:pPr marL="0" indent="0">
              <a:buFontTx/>
              <a:buNone/>
            </a:pPr>
            <a:r>
              <a:rPr lang="ja-JP" altLang="en-US" sz="2400">
                <a:latin typeface="メイリオ" pitchFamily="50" charset="-128"/>
                <a:ea typeface="メイリオ" pitchFamily="50" charset="-128"/>
                <a:cs typeface="メイリオ" pitchFamily="50" charset="-128"/>
              </a:rPr>
              <a:t>　・基本的知識の教授や基本的技術を体験をさせる。</a:t>
            </a:r>
          </a:p>
          <a:p>
            <a:pPr marL="0" indent="0">
              <a:buFontTx/>
              <a:buNone/>
            </a:pPr>
            <a:r>
              <a:rPr lang="ja-JP" altLang="en-US" sz="2400">
                <a:latin typeface="メイリオ" pitchFamily="50" charset="-128"/>
                <a:ea typeface="メイリオ" pitchFamily="50" charset="-128"/>
                <a:cs typeface="メイリオ" pitchFamily="50" charset="-128"/>
              </a:rPr>
              <a:t>　・ただし、</a:t>
            </a:r>
            <a:r>
              <a:rPr lang="ja-JP" altLang="en-US" sz="2400">
                <a:solidFill>
                  <a:srgbClr val="FF0000"/>
                </a:solidFill>
                <a:latin typeface="メイリオ" pitchFamily="50" charset="-128"/>
                <a:ea typeface="メイリオ" pitchFamily="50" charset="-128"/>
                <a:cs typeface="メイリオ" pitchFamily="50" charset="-128"/>
              </a:rPr>
              <a:t>主体的かつ発見的に学ぶことができる学習環境</a:t>
            </a:r>
          </a:p>
          <a:p>
            <a:pPr marL="0" indent="0">
              <a:buFontTx/>
              <a:buNone/>
            </a:pPr>
            <a:r>
              <a:rPr lang="ja-JP" altLang="en-US" sz="2400">
                <a:solidFill>
                  <a:srgbClr val="FF0000"/>
                </a:solidFill>
                <a:latin typeface="メイリオ" pitchFamily="50" charset="-128"/>
                <a:ea typeface="メイリオ" pitchFamily="50" charset="-128"/>
                <a:cs typeface="メイリオ" pitchFamily="50" charset="-128"/>
              </a:rPr>
              <a:t>　　をデザインし、学習者に提供する</a:t>
            </a:r>
            <a:r>
              <a:rPr lang="ja-JP" altLang="en-US" sz="2400">
                <a:latin typeface="メイリオ" pitchFamily="50" charset="-128"/>
                <a:ea typeface="メイリオ" pitchFamily="50" charset="-128"/>
                <a:cs typeface="メイリオ" pitchFamily="50" charset="-128"/>
              </a:rPr>
              <a:t>ことが前提となる。</a:t>
            </a:r>
          </a:p>
          <a:p>
            <a:pPr marL="0" indent="0">
              <a:buFontTx/>
              <a:buNone/>
            </a:pPr>
            <a:r>
              <a:rPr lang="ja-JP" altLang="en-US" sz="2400">
                <a:latin typeface="メイリオ" pitchFamily="50" charset="-128"/>
                <a:ea typeface="メイリオ" pitchFamily="50" charset="-128"/>
                <a:cs typeface="メイリオ" pitchFamily="50" charset="-128"/>
              </a:rPr>
              <a:t>　</a:t>
            </a:r>
            <a:r>
              <a:rPr lang="en-US" altLang="ja-JP" sz="2000">
                <a:latin typeface="メイリオ" pitchFamily="50" charset="-128"/>
                <a:ea typeface="メイリオ" pitchFamily="50" charset="-128"/>
                <a:cs typeface="メイリオ" pitchFamily="50" charset="-128"/>
              </a:rPr>
              <a:t>※</a:t>
            </a:r>
            <a:r>
              <a:rPr lang="ja-JP" altLang="en-US" sz="2000" b="1">
                <a:solidFill>
                  <a:srgbClr val="FF0000"/>
                </a:solidFill>
                <a:latin typeface="メイリオ" pitchFamily="50" charset="-128"/>
                <a:ea typeface="メイリオ" pitchFamily="50" charset="-128"/>
                <a:cs typeface="メイリオ" pitchFamily="50" charset="-128"/>
              </a:rPr>
              <a:t>従来の指導者像や「教える」とは方法が異なる</a:t>
            </a:r>
            <a:r>
              <a:rPr lang="ja-JP" altLang="en-US" sz="2000">
                <a:latin typeface="メイリオ" pitchFamily="50" charset="-128"/>
                <a:ea typeface="メイリオ" pitchFamily="50" charset="-128"/>
                <a:cs typeface="メイリオ" pitchFamily="50" charset="-128"/>
              </a:rPr>
              <a:t>。</a:t>
            </a:r>
            <a:endParaRPr lang="en-US" altLang="ja-JP" sz="2000">
              <a:latin typeface="メイリオ" pitchFamily="50" charset="-128"/>
              <a:ea typeface="メイリオ" pitchFamily="50" charset="-128"/>
              <a:cs typeface="メイリオ" pitchFamily="50" charset="-128"/>
            </a:endParaRPr>
          </a:p>
          <a:p>
            <a:pPr marL="0" indent="0">
              <a:lnSpc>
                <a:spcPts val="100"/>
              </a:lnSpc>
              <a:buFontTx/>
              <a:buNone/>
            </a:pPr>
            <a:endParaRPr lang="ja-JP" altLang="en-US" sz="2400">
              <a:latin typeface="メイリオ" pitchFamily="50" charset="-128"/>
              <a:ea typeface="メイリオ" pitchFamily="50" charset="-128"/>
              <a:cs typeface="メイリオ" pitchFamily="50" charset="-128"/>
            </a:endParaRPr>
          </a:p>
          <a:p>
            <a:pPr marL="0" indent="0">
              <a:buFontTx/>
              <a:buNone/>
            </a:pPr>
            <a:r>
              <a:rPr lang="ja-JP" altLang="en-US" sz="2800">
                <a:latin typeface="ＤＦ特太ゴシック体" panose="020B0509000000000000" pitchFamily="49" charset="-128"/>
                <a:ea typeface="ＤＦ特太ゴシック体" panose="020B0509000000000000" pitchFamily="49" charset="-128"/>
                <a:cs typeface="メイリオ" pitchFamily="50" charset="-128"/>
              </a:rPr>
              <a:t>●中級段階</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現任研修・主任相談支援専門員養成研修</a:t>
            </a:r>
            <a:r>
              <a:rPr lang="en-US" altLang="ja-JP" sz="2000">
                <a:latin typeface="メイリオ" pitchFamily="50" charset="-128"/>
                <a:ea typeface="メイリオ" pitchFamily="50" charset="-128"/>
                <a:cs typeface="メイリオ" pitchFamily="50" charset="-128"/>
              </a:rPr>
              <a:t>】</a:t>
            </a:r>
          </a:p>
          <a:p>
            <a:pPr marL="0" indent="0">
              <a:buFontTx/>
              <a:buNone/>
            </a:pPr>
            <a:r>
              <a:rPr lang="ja-JP" altLang="en-US" sz="2400">
                <a:latin typeface="メイリオ" pitchFamily="50" charset="-128"/>
                <a:ea typeface="メイリオ" pitchFamily="50" charset="-128"/>
                <a:cs typeface="メイリオ" pitchFamily="50" charset="-128"/>
              </a:rPr>
              <a:t>　・学習者の経験</a:t>
            </a:r>
            <a:r>
              <a:rPr lang="en-US" altLang="ja-JP" sz="2400">
                <a:latin typeface="メイリオ" pitchFamily="50" charset="-128"/>
                <a:ea typeface="メイリオ" pitchFamily="50" charset="-128"/>
                <a:cs typeface="メイリオ" pitchFamily="50" charset="-128"/>
              </a:rPr>
              <a:t>(</a:t>
            </a:r>
            <a:r>
              <a:rPr lang="ja-JP" altLang="en-US" sz="2400">
                <a:latin typeface="メイリオ" pitchFamily="50" charset="-128"/>
                <a:ea typeface="メイリオ" pitchFamily="50" charset="-128"/>
                <a:cs typeface="メイリオ" pitchFamily="50" charset="-128"/>
              </a:rPr>
              <a:t>体験</a:t>
            </a:r>
            <a:r>
              <a:rPr lang="en-US" altLang="ja-JP" sz="2400">
                <a:latin typeface="メイリオ" pitchFamily="50" charset="-128"/>
                <a:ea typeface="メイリオ" pitchFamily="50" charset="-128"/>
                <a:cs typeface="メイリオ" pitchFamily="50" charset="-128"/>
              </a:rPr>
              <a:t>)</a:t>
            </a:r>
            <a:r>
              <a:rPr lang="ja-JP" altLang="en-US" sz="2400">
                <a:latin typeface="メイリオ" pitchFamily="50" charset="-128"/>
                <a:ea typeface="メイリオ" pitchFamily="50" charset="-128"/>
                <a:cs typeface="メイリオ" pitchFamily="50" charset="-128"/>
              </a:rPr>
              <a:t>知をもとに省察させ、概念化を促す。</a:t>
            </a:r>
          </a:p>
          <a:p>
            <a:pPr marL="0" indent="0">
              <a:buFontTx/>
              <a:buNone/>
            </a:pPr>
            <a:r>
              <a:rPr lang="ja-JP" altLang="en-US" sz="2400">
                <a:latin typeface="メイリオ" pitchFamily="50" charset="-128"/>
                <a:ea typeface="メイリオ" pitchFamily="50" charset="-128"/>
                <a:cs typeface="メイリオ" pitchFamily="50" charset="-128"/>
              </a:rPr>
              <a:t>　・主体的であることや発見的であることは学習の前提。</a:t>
            </a:r>
          </a:p>
          <a:p>
            <a:pPr marL="0" indent="0">
              <a:buFontTx/>
              <a:buNone/>
            </a:pPr>
            <a:r>
              <a:rPr lang="ja-JP" altLang="en-US" sz="2400">
                <a:latin typeface="メイリオ" pitchFamily="50" charset="-128"/>
                <a:ea typeface="メイリオ" pitchFamily="50" charset="-128"/>
                <a:cs typeface="メイリオ" pitchFamily="50" charset="-128"/>
              </a:rPr>
              <a:t>　・この段階でも、学習環境のデザインが役割。</a:t>
            </a:r>
          </a:p>
        </p:txBody>
      </p:sp>
      <p:sp>
        <p:nvSpPr>
          <p:cNvPr id="7" name="コンテンツ プレースホルダー 2"/>
          <p:cNvSpPr txBox="1">
            <a:spLocks/>
          </p:cNvSpPr>
          <p:nvPr/>
        </p:nvSpPr>
        <p:spPr>
          <a:xfrm>
            <a:off x="457075" y="5027959"/>
            <a:ext cx="8507413" cy="1497386"/>
          </a:xfrm>
          <a:prstGeom prst="rect">
            <a:avLst/>
          </a:prstGeom>
          <a:ln w="22225">
            <a:solidFill>
              <a:schemeClr val="tx1"/>
            </a:solidFill>
            <a:prstDash val="dash"/>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1400" kern="0">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1400" kern="0">
                <a:latin typeface="ＤＦ特太ゴシック体" panose="020B0509000000000000" pitchFamily="49" charset="-128"/>
                <a:ea typeface="ＤＦ特太ゴシック体" panose="020B0509000000000000" pitchFamily="49" charset="-128"/>
                <a:cs typeface="メイリオ" pitchFamily="50" charset="-128"/>
              </a:rPr>
              <a:t>使役動詞が使われる意味</a:t>
            </a:r>
            <a:r>
              <a:rPr lang="en-US" altLang="ja-JP" sz="1400" kern="0">
                <a:latin typeface="ＤＦ特太ゴシック体" panose="020B0509000000000000" pitchFamily="49" charset="-128"/>
                <a:ea typeface="ＤＦ特太ゴシック体" panose="020B0509000000000000" pitchFamily="49" charset="-128"/>
                <a:cs typeface="メイリオ" pitchFamily="50" charset="-128"/>
              </a:rPr>
              <a:t>】</a:t>
            </a:r>
            <a:endParaRPr lang="ja-JP" altLang="en-US" sz="1400" kern="0">
              <a:latin typeface="ＤＦ特太ゴシック体" panose="020B0509000000000000" pitchFamily="49" charset="-128"/>
              <a:ea typeface="ＤＦ特太ゴシック体" panose="020B0509000000000000" pitchFamily="49" charset="-128"/>
              <a:cs typeface="メイリオ" pitchFamily="50" charset="-128"/>
            </a:endParaRPr>
          </a:p>
          <a:p>
            <a:pPr marL="0" indent="0">
              <a:buFontTx/>
              <a:buNone/>
            </a:pPr>
            <a:r>
              <a:rPr lang="ja-JP" altLang="en-US" sz="1400" kern="0">
                <a:latin typeface="メイリオ" pitchFamily="50" charset="-128"/>
                <a:ea typeface="メイリオ" pitchFamily="50" charset="-128"/>
                <a:cs typeface="メイリオ" pitchFamily="50" charset="-128"/>
              </a:rPr>
              <a:t>　教育は、ある一定の価値観や知識・技法を学習者に習得させることを目的としているため、哲学的には暴力的な装置（</a:t>
            </a:r>
            <a:r>
              <a:rPr lang="en-US" altLang="ja-JP" sz="1400" kern="0">
                <a:latin typeface="メイリオ" pitchFamily="50" charset="-128"/>
                <a:ea typeface="メイリオ" pitchFamily="50" charset="-128"/>
                <a:cs typeface="メイリオ" pitchFamily="50" charset="-128"/>
              </a:rPr>
              <a:t>≒</a:t>
            </a:r>
            <a:r>
              <a:rPr lang="ja-JP" altLang="en-US" sz="1400" kern="0">
                <a:latin typeface="メイリオ" pitchFamily="50" charset="-128"/>
                <a:ea typeface="メイリオ" pitchFamily="50" charset="-128"/>
                <a:cs typeface="メイリオ" pitchFamily="50" charset="-128"/>
              </a:rPr>
              <a:t>強制力をもつもの）の側面ももつ。主体的に学んでいる姿勢によってこの暴力性が回避されるものではない。そのことについての指導者の意識を促すため、新カリキュラムのガイドラインにおいては、使役動詞が使用されている。（それであっても教育の方法としては主体性をもって水平的に学べる学習環境を提供することが必要となるため留意が必要）。</a:t>
            </a:r>
            <a:endParaRPr lang="ja-JP" altLang="en-US" sz="1400" kern="0" dirty="0">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23</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22069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0825" y="188913"/>
            <a:ext cx="4321175" cy="1368425"/>
          </a:xfrm>
          <a:prstGeom prst="roundRect">
            <a:avLst/>
          </a:prstGeom>
          <a:solidFill>
            <a:srgbClr val="008080"/>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latin typeface="メイリオ" pitchFamily="50" charset="-128"/>
                <a:ea typeface="メイリオ" pitchFamily="50" charset="-128"/>
                <a:cs typeface="メイリオ" pitchFamily="50" charset="-128"/>
              </a:rPr>
              <a:t>自ら主体的に学んだことこそ</a:t>
            </a:r>
          </a:p>
          <a:p>
            <a:pPr algn="ctr">
              <a:defRPr/>
            </a:pPr>
            <a:r>
              <a:rPr lang="ja-JP" altLang="en-US" sz="2400" b="1" dirty="0">
                <a:solidFill>
                  <a:schemeClr val="bg1"/>
                </a:solidFill>
                <a:latin typeface="メイリオ" pitchFamily="50" charset="-128"/>
                <a:ea typeface="メイリオ" pitchFamily="50" charset="-128"/>
                <a:cs typeface="メイリオ" pitchFamily="50" charset="-128"/>
              </a:rPr>
              <a:t>真に血となり肉となります。</a:t>
            </a:r>
          </a:p>
        </p:txBody>
      </p:sp>
      <p:sp>
        <p:nvSpPr>
          <p:cNvPr id="14" name="角丸四角形 13"/>
          <p:cNvSpPr/>
          <p:nvPr/>
        </p:nvSpPr>
        <p:spPr>
          <a:xfrm>
            <a:off x="4643438" y="1195536"/>
            <a:ext cx="4249737" cy="649288"/>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講師がみなさんを仕事ができる人</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にするのではありません。</a:t>
            </a:r>
          </a:p>
        </p:txBody>
      </p:sp>
      <p:sp>
        <p:nvSpPr>
          <p:cNvPr id="15" name="角丸四角形 14"/>
          <p:cNvSpPr/>
          <p:nvPr/>
        </p:nvSpPr>
        <p:spPr>
          <a:xfrm>
            <a:off x="4643438" y="621060"/>
            <a:ext cx="4249737" cy="64770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講師が教えることをちゃんと受け取りさえすれば</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仕事ができる人になるのではありません。</a:t>
            </a:r>
          </a:p>
        </p:txBody>
      </p:sp>
      <p:sp>
        <p:nvSpPr>
          <p:cNvPr id="9" name="角丸四角形 8"/>
          <p:cNvSpPr/>
          <p:nvPr/>
        </p:nvSpPr>
        <p:spPr>
          <a:xfrm>
            <a:off x="250825" y="5732463"/>
            <a:ext cx="6697663" cy="433387"/>
          </a:xfrm>
          <a:prstGeom prst="roundRect">
            <a:avLst/>
          </a:prstGeom>
          <a:solidFill>
            <a:schemeClr val="accent5">
              <a:lumMod val="9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400" b="1">
                <a:solidFill>
                  <a:schemeClr val="tx1"/>
                </a:solidFill>
                <a:latin typeface="メイリオ" pitchFamily="50" charset="-128"/>
                <a:ea typeface="メイリオ" pitchFamily="50" charset="-128"/>
                <a:cs typeface="メイリオ" pitchFamily="50" charset="-128"/>
              </a:rPr>
              <a:t>前提には、動機づけ</a:t>
            </a:r>
            <a:r>
              <a:rPr lang="en-US" altLang="ja-JP" sz="2400" b="1">
                <a:solidFill>
                  <a:schemeClr val="tx1"/>
                </a:solidFill>
                <a:latin typeface="メイリオ" pitchFamily="50" charset="-128"/>
                <a:ea typeface="メイリオ" pitchFamily="50" charset="-128"/>
                <a:cs typeface="メイリオ" pitchFamily="50" charset="-128"/>
              </a:rPr>
              <a:t>(</a:t>
            </a:r>
            <a:r>
              <a:rPr lang="ja-JP" altLang="en-US" sz="2400" b="1">
                <a:solidFill>
                  <a:schemeClr val="tx1"/>
                </a:solidFill>
                <a:latin typeface="メイリオ" pitchFamily="50" charset="-128"/>
                <a:ea typeface="メイリオ" pitchFamily="50" charset="-128"/>
                <a:cs typeface="メイリオ" pitchFamily="50" charset="-128"/>
              </a:rPr>
              <a:t>意欲、モチベーション</a:t>
            </a:r>
            <a:r>
              <a:rPr lang="en-US" altLang="ja-JP" sz="2400" b="1">
                <a:solidFill>
                  <a:schemeClr val="tx1"/>
                </a:solidFill>
                <a:latin typeface="メイリオ" pitchFamily="50" charset="-128"/>
                <a:ea typeface="メイリオ" pitchFamily="50" charset="-128"/>
                <a:cs typeface="メイリオ" pitchFamily="50" charset="-128"/>
              </a:rPr>
              <a:t>)</a:t>
            </a:r>
            <a:endParaRPr lang="ja-JP" altLang="en-US" sz="2400" b="1">
              <a:solidFill>
                <a:schemeClr val="tx1"/>
              </a:solidFill>
              <a:latin typeface="メイリオ" pitchFamily="50" charset="-128"/>
              <a:ea typeface="メイリオ" pitchFamily="50" charset="-128"/>
              <a:cs typeface="メイリオ" pitchFamily="50" charset="-128"/>
            </a:endParaRPr>
          </a:p>
        </p:txBody>
      </p:sp>
      <p:sp>
        <p:nvSpPr>
          <p:cNvPr id="10" name="角丸四角形 9"/>
          <p:cNvSpPr/>
          <p:nvPr/>
        </p:nvSpPr>
        <p:spPr>
          <a:xfrm>
            <a:off x="250825" y="2492375"/>
            <a:ext cx="1873250" cy="5048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問題の提示</a:t>
            </a:r>
          </a:p>
        </p:txBody>
      </p:sp>
      <p:sp>
        <p:nvSpPr>
          <p:cNvPr id="12" name="角丸四角形 11"/>
          <p:cNvSpPr/>
          <p:nvPr/>
        </p:nvSpPr>
        <p:spPr>
          <a:xfrm>
            <a:off x="250825" y="3141663"/>
            <a:ext cx="1873250" cy="503237"/>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活性化</a:t>
            </a:r>
          </a:p>
        </p:txBody>
      </p:sp>
      <p:sp>
        <p:nvSpPr>
          <p:cNvPr id="16" name="角丸四角形 15"/>
          <p:cNvSpPr/>
          <p:nvPr/>
        </p:nvSpPr>
        <p:spPr>
          <a:xfrm>
            <a:off x="250825" y="3789363"/>
            <a:ext cx="1873250" cy="503237"/>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例示</a:t>
            </a:r>
          </a:p>
        </p:txBody>
      </p:sp>
      <p:sp>
        <p:nvSpPr>
          <p:cNvPr id="17" name="角丸四角形 16"/>
          <p:cNvSpPr/>
          <p:nvPr/>
        </p:nvSpPr>
        <p:spPr>
          <a:xfrm>
            <a:off x="250825" y="4437063"/>
            <a:ext cx="1873250" cy="5048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応用</a:t>
            </a:r>
          </a:p>
        </p:txBody>
      </p:sp>
      <p:sp>
        <p:nvSpPr>
          <p:cNvPr id="18" name="角丸四角形 17"/>
          <p:cNvSpPr/>
          <p:nvPr/>
        </p:nvSpPr>
        <p:spPr>
          <a:xfrm>
            <a:off x="250825" y="5084763"/>
            <a:ext cx="1873250" cy="504825"/>
          </a:xfrm>
          <a:prstGeom prst="roundRect">
            <a:avLst/>
          </a:prstGeom>
          <a:no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統合</a:t>
            </a:r>
          </a:p>
        </p:txBody>
      </p:sp>
      <p:sp>
        <p:nvSpPr>
          <p:cNvPr id="19" name="角丸四角形 18"/>
          <p:cNvSpPr/>
          <p:nvPr/>
        </p:nvSpPr>
        <p:spPr>
          <a:xfrm>
            <a:off x="2268538" y="2492375"/>
            <a:ext cx="4679950" cy="504825"/>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「この問題もできるかな？」</a:t>
            </a:r>
            <a:br>
              <a:rPr lang="ja-JP" altLang="en-US" sz="1400" b="1" dirty="0">
                <a:solidFill>
                  <a:schemeClr val="tx1"/>
                </a:solidFill>
                <a:latin typeface="メイリオ" pitchFamily="50" charset="-128"/>
                <a:ea typeface="メイリオ" pitchFamily="50" charset="-128"/>
                <a:cs typeface="メイリオ" pitchFamily="50" charset="-128"/>
              </a:rPr>
            </a:br>
            <a:r>
              <a:rPr lang="ja-JP" altLang="en-US" sz="1400" b="1" dirty="0">
                <a:solidFill>
                  <a:schemeClr val="tx1"/>
                </a:solidFill>
                <a:latin typeface="メイリオ" pitchFamily="50" charset="-128"/>
                <a:ea typeface="メイリオ" pitchFamily="50" charset="-128"/>
                <a:cs typeface="メイリオ" pitchFamily="50" charset="-128"/>
              </a:rPr>
              <a:t>→「よし。やってみよう！」</a:t>
            </a:r>
          </a:p>
        </p:txBody>
      </p:sp>
      <p:sp>
        <p:nvSpPr>
          <p:cNvPr id="20" name="角丸四角形 19"/>
          <p:cNvSpPr/>
          <p:nvPr/>
        </p:nvSpPr>
        <p:spPr>
          <a:xfrm>
            <a:off x="2268538" y="3141663"/>
            <a:ext cx="4679950" cy="503237"/>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「今の力でできないかな？」</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 「むずかしいな。新たな学びが必要だ。」</a:t>
            </a:r>
          </a:p>
        </p:txBody>
      </p:sp>
      <p:sp>
        <p:nvSpPr>
          <p:cNvPr id="21" name="角丸四角形 20"/>
          <p:cNvSpPr/>
          <p:nvPr/>
        </p:nvSpPr>
        <p:spPr>
          <a:xfrm>
            <a:off x="2268538" y="3789363"/>
            <a:ext cx="4679950" cy="503237"/>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「まずはお手本を見せます。」</a:t>
            </a:r>
            <a:br>
              <a:rPr lang="ja-JP" altLang="en-US" sz="1400" b="1" dirty="0">
                <a:solidFill>
                  <a:schemeClr val="tx1"/>
                </a:solidFill>
                <a:latin typeface="メイリオ" pitchFamily="50" charset="-128"/>
                <a:ea typeface="メイリオ" pitchFamily="50" charset="-128"/>
                <a:cs typeface="メイリオ" pitchFamily="50" charset="-128"/>
              </a:rPr>
            </a:br>
            <a:r>
              <a:rPr lang="ja-JP" altLang="en-US" sz="1400" b="1" dirty="0">
                <a:solidFill>
                  <a:schemeClr val="tx1"/>
                </a:solidFill>
                <a:latin typeface="メイリオ" pitchFamily="50" charset="-128"/>
                <a:ea typeface="メイリオ" pitchFamily="50" charset="-128"/>
                <a:cs typeface="メイリオ" pitchFamily="50" charset="-128"/>
              </a:rPr>
              <a:t>→「なるほど！そういうことか。」</a:t>
            </a:r>
          </a:p>
        </p:txBody>
      </p:sp>
      <p:sp>
        <p:nvSpPr>
          <p:cNvPr id="22" name="角丸四角形 21"/>
          <p:cNvSpPr/>
          <p:nvPr/>
        </p:nvSpPr>
        <p:spPr>
          <a:xfrm>
            <a:off x="2268538" y="4437063"/>
            <a:ext cx="4679950" cy="504825"/>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「今度は自分でやってみましょう。」</a:t>
            </a:r>
            <a:br>
              <a:rPr lang="ja-JP" altLang="en-US" sz="1400" b="1" dirty="0">
                <a:solidFill>
                  <a:schemeClr val="tx1"/>
                </a:solidFill>
                <a:latin typeface="メイリオ" pitchFamily="50" charset="-128"/>
                <a:ea typeface="メイリオ" pitchFamily="50" charset="-128"/>
                <a:cs typeface="メイリオ" pitchFamily="50" charset="-128"/>
              </a:rPr>
            </a:br>
            <a:r>
              <a:rPr lang="ja-JP" altLang="en-US" sz="1400" b="1" dirty="0">
                <a:solidFill>
                  <a:schemeClr val="tx1"/>
                </a:solidFill>
                <a:latin typeface="メイリオ" pitchFamily="50" charset="-128"/>
                <a:ea typeface="メイリオ" pitchFamily="50" charset="-128"/>
                <a:cs typeface="メイリオ" pitchFamily="50" charset="-128"/>
              </a:rPr>
              <a:t>→「なるほど！方法がわかりました。」</a:t>
            </a:r>
          </a:p>
        </p:txBody>
      </p:sp>
      <p:sp>
        <p:nvSpPr>
          <p:cNvPr id="23" name="角丸四角形 22"/>
          <p:cNvSpPr/>
          <p:nvPr/>
        </p:nvSpPr>
        <p:spPr>
          <a:xfrm>
            <a:off x="2268538" y="5084763"/>
            <a:ext cx="4679950" cy="504825"/>
          </a:xfrm>
          <a:prstGeom prst="roundRect">
            <a:avLst/>
          </a:prstGeom>
          <a:noFill/>
          <a:ln w="34925">
            <a:solidFill>
              <a:srgbClr val="008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「現場でやってみてください。」</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→「少しずつできるようになってきました。」</a:t>
            </a:r>
          </a:p>
        </p:txBody>
      </p:sp>
      <p:sp>
        <p:nvSpPr>
          <p:cNvPr id="24" name="角丸四角形 23"/>
          <p:cNvSpPr/>
          <p:nvPr/>
        </p:nvSpPr>
        <p:spPr>
          <a:xfrm>
            <a:off x="250825" y="1844675"/>
            <a:ext cx="6697663"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参考：メリルの学習環境デザイン原理</a:t>
            </a:r>
          </a:p>
        </p:txBody>
      </p:sp>
      <p:sp>
        <p:nvSpPr>
          <p:cNvPr id="27" name="正方形/長方形 26"/>
          <p:cNvSpPr/>
          <p:nvPr/>
        </p:nvSpPr>
        <p:spPr>
          <a:xfrm>
            <a:off x="7092950" y="1844675"/>
            <a:ext cx="1871663" cy="4321175"/>
          </a:xfrm>
          <a:prstGeom prst="rect">
            <a:avLst/>
          </a:prstGeom>
          <a:solidFill>
            <a:schemeClr val="accent5">
              <a:lumMod val="9000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u="sng" dirty="0">
                <a:solidFill>
                  <a:schemeClr val="tx1"/>
                </a:solidFill>
                <a:latin typeface="メイリオ" pitchFamily="50" charset="-128"/>
                <a:ea typeface="メイリオ" pitchFamily="50" charset="-128"/>
                <a:cs typeface="メイリオ" pitchFamily="50" charset="-128"/>
              </a:rPr>
              <a:t>学習とは</a:t>
            </a:r>
          </a:p>
          <a:p>
            <a:pPr algn="ctr">
              <a:defRPr/>
            </a:pPr>
            <a:r>
              <a:rPr lang="ja-JP" altLang="en-US" b="1" dirty="0">
                <a:solidFill>
                  <a:schemeClr val="tx1"/>
                </a:solidFill>
                <a:latin typeface="メイリオ" pitchFamily="50" charset="-128"/>
                <a:ea typeface="メイリオ" pitchFamily="50" charset="-128"/>
                <a:cs typeface="メイリオ" pitchFamily="50" charset="-128"/>
              </a:rPr>
              <a:t>・自ら発見する。</a:t>
            </a:r>
          </a:p>
          <a:p>
            <a:pPr algn="ctr">
              <a:defRPr/>
            </a:pPr>
            <a:r>
              <a:rPr lang="ja-JP" altLang="en-US" b="1" dirty="0">
                <a:solidFill>
                  <a:schemeClr val="tx1"/>
                </a:solidFill>
                <a:latin typeface="メイリオ" pitchFamily="50" charset="-128"/>
                <a:ea typeface="メイリオ" pitchFamily="50" charset="-128"/>
                <a:cs typeface="メイリオ" pitchFamily="50" charset="-128"/>
              </a:rPr>
              <a:t>（気づく）</a:t>
            </a:r>
            <a:br>
              <a:rPr lang="ja-JP" altLang="en-US" b="1" dirty="0">
                <a:solidFill>
                  <a:schemeClr val="tx1"/>
                </a:solidFill>
                <a:latin typeface="メイリオ" pitchFamily="50" charset="-128"/>
                <a:ea typeface="メイリオ" pitchFamily="50" charset="-128"/>
                <a:cs typeface="メイリオ" pitchFamily="50" charset="-128"/>
              </a:rPr>
            </a:br>
            <a:r>
              <a:rPr lang="ja-JP" altLang="en-US" b="1" dirty="0">
                <a:solidFill>
                  <a:schemeClr val="tx1"/>
                </a:solidFill>
                <a:latin typeface="メイリオ" pitchFamily="50" charset="-128"/>
                <a:ea typeface="メイリオ" pitchFamily="50" charset="-128"/>
                <a:cs typeface="メイリオ" pitchFamily="50" charset="-128"/>
              </a:rPr>
              <a:t>・気づいたことを定着させる。</a:t>
            </a:r>
          </a:p>
          <a:p>
            <a:pPr algn="ctr">
              <a:defRPr/>
            </a:pPr>
            <a:endParaRPr lang="ja-JP" altLang="en-US" b="1" dirty="0">
              <a:solidFill>
                <a:schemeClr val="tx1"/>
              </a:solidFill>
              <a:latin typeface="メイリオ" pitchFamily="50" charset="-128"/>
              <a:ea typeface="メイリオ" pitchFamily="50" charset="-128"/>
              <a:cs typeface="メイリオ" pitchFamily="50" charset="-128"/>
            </a:endParaRPr>
          </a:p>
          <a:p>
            <a:pPr>
              <a:defRPr/>
            </a:pPr>
            <a:r>
              <a:rPr lang="ja-JP" altLang="en-US" b="1" dirty="0">
                <a:solidFill>
                  <a:schemeClr val="tx1"/>
                </a:solidFill>
                <a:latin typeface="メイリオ" pitchFamily="50" charset="-128"/>
                <a:ea typeface="メイリオ" pitchFamily="50" charset="-128"/>
                <a:cs typeface="メイリオ" pitchFamily="50" charset="-128"/>
              </a:rPr>
              <a:t>★「習う」ことに慣れすぎていませんか？</a:t>
            </a:r>
            <a:endParaRPr lang="en-US" altLang="ja-JP" b="1" dirty="0">
              <a:solidFill>
                <a:schemeClr val="tx1"/>
              </a:solidFill>
              <a:latin typeface="メイリオ" pitchFamily="50" charset="-128"/>
              <a:ea typeface="メイリオ" pitchFamily="50" charset="-128"/>
              <a:cs typeface="メイリオ" pitchFamily="50" charset="-128"/>
            </a:endParaRPr>
          </a:p>
          <a:p>
            <a:pPr>
              <a:defRPr/>
            </a:pPr>
            <a:r>
              <a:rPr lang="en-US" altLang="ja-JP" b="1" dirty="0">
                <a:solidFill>
                  <a:schemeClr val="tx1"/>
                </a:solidFill>
                <a:latin typeface="メイリオ" pitchFamily="50" charset="-128"/>
                <a:ea typeface="メイリオ" pitchFamily="50" charset="-128"/>
                <a:cs typeface="メイリオ" pitchFamily="50" charset="-128"/>
              </a:rPr>
              <a:t> </a:t>
            </a:r>
            <a:r>
              <a:rPr lang="ja-JP" altLang="en-US" b="1" dirty="0">
                <a:solidFill>
                  <a:schemeClr val="tx1"/>
                </a:solidFill>
                <a:latin typeface="メイリオ" pitchFamily="50" charset="-128"/>
                <a:ea typeface="メイリオ" pitchFamily="50" charset="-128"/>
                <a:cs typeface="メイリオ" pitchFamily="50" charset="-128"/>
              </a:rPr>
              <a:t>→「学ぶ」へ</a:t>
            </a:r>
          </a:p>
          <a:p>
            <a:pPr>
              <a:defRPr/>
            </a:pPr>
            <a:endParaRPr lang="ja-JP" altLang="en-US" b="1" dirty="0">
              <a:solidFill>
                <a:schemeClr val="tx1"/>
              </a:solidFill>
              <a:latin typeface="メイリオ" pitchFamily="50" charset="-128"/>
              <a:ea typeface="メイリオ" pitchFamily="50" charset="-128"/>
              <a:cs typeface="メイリオ" pitchFamily="50" charset="-128"/>
            </a:endParaRPr>
          </a:p>
          <a:p>
            <a:pPr>
              <a:defRPr/>
            </a:pPr>
            <a:r>
              <a:rPr lang="ja-JP" altLang="en-US" b="1" dirty="0">
                <a:solidFill>
                  <a:schemeClr val="tx1"/>
                </a:solidFill>
                <a:latin typeface="メイリオ" pitchFamily="50" charset="-128"/>
                <a:ea typeface="メイリオ" pitchFamily="50" charset="-128"/>
                <a:cs typeface="メイリオ" pitchFamily="50" charset="-128"/>
              </a:rPr>
              <a:t>★主体的、参加型</a:t>
            </a: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対話的</a:t>
            </a: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な学びとは？</a:t>
            </a:r>
          </a:p>
        </p:txBody>
      </p:sp>
      <p:sp>
        <p:nvSpPr>
          <p:cNvPr id="25" name="下矢印 24"/>
          <p:cNvSpPr/>
          <p:nvPr/>
        </p:nvSpPr>
        <p:spPr>
          <a:xfrm>
            <a:off x="468313" y="2852738"/>
            <a:ext cx="287263" cy="2663825"/>
          </a:xfrm>
          <a:prstGeom prst="downArrow">
            <a:avLst>
              <a:gd name="adj1" fmla="val 50000"/>
              <a:gd name="adj2" fmla="val 1087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933" name="テキスト ボックス 29"/>
          <p:cNvSpPr txBox="1">
            <a:spLocks noChangeArrowheads="1"/>
          </p:cNvSpPr>
          <p:nvPr/>
        </p:nvSpPr>
        <p:spPr bwMode="auto">
          <a:xfrm>
            <a:off x="3203848" y="6524625"/>
            <a:ext cx="5184775" cy="307975"/>
          </a:xfrm>
          <a:prstGeom prst="rect">
            <a:avLst/>
          </a:prstGeom>
          <a:solidFill>
            <a:srgbClr val="000090"/>
          </a:solidFill>
          <a:ln w="9525">
            <a:noFill/>
            <a:miter lim="800000"/>
            <a:headEnd/>
            <a:tailEnd/>
          </a:ln>
        </p:spPr>
        <p:txBody>
          <a:bodyPr>
            <a:spAutoFit/>
          </a:bodyPr>
          <a:lstStyle/>
          <a:p>
            <a:r>
              <a:rPr lang="ja-JP" altLang="en-US" sz="1400" dirty="0">
                <a:solidFill>
                  <a:schemeClr val="bg1"/>
                </a:solidFill>
                <a:latin typeface="メイリオ" pitchFamily="50" charset="-128"/>
                <a:ea typeface="メイリオ" pitchFamily="50" charset="-128"/>
                <a:cs typeface="メイリオ" pitchFamily="50" charset="-128"/>
              </a:rPr>
              <a:t>（参考　モデル初任者研修における研修受講ガイダンス資料）</a:t>
            </a:r>
            <a:r>
              <a:rPr lang="ja-JP" altLang="ja-JP" sz="1400" dirty="0">
                <a:solidFill>
                  <a:schemeClr val="bg1"/>
                </a:solidFill>
                <a:latin typeface="メイリオ" pitchFamily="50" charset="-128"/>
                <a:ea typeface="メイリオ" pitchFamily="50" charset="-128"/>
                <a:cs typeface="メイリオ" pitchFamily="50" charset="-128"/>
              </a:rPr>
              <a:t> </a:t>
            </a:r>
            <a:endParaRPr lang="ja-JP" altLang="en-US" sz="1400" dirty="0">
              <a:solidFill>
                <a:schemeClr val="bg1"/>
              </a:solidFill>
              <a:latin typeface="メイリオ" pitchFamily="50" charset="-128"/>
              <a:ea typeface="メイリオ" pitchFamily="50" charset="-128"/>
              <a:cs typeface="メイリオ" pitchFamily="50" charset="-128"/>
            </a:endParaRPr>
          </a:p>
        </p:txBody>
      </p:sp>
      <p:sp>
        <p:nvSpPr>
          <p:cNvPr id="26" name="正方形/長方形 25"/>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24</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1109645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0825" y="188913"/>
            <a:ext cx="4321175" cy="1368425"/>
          </a:xfrm>
          <a:prstGeom prst="roundRect">
            <a:avLst/>
          </a:prstGeom>
          <a:solidFill>
            <a:srgbClr val="008080"/>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bg1"/>
                </a:solidFill>
                <a:latin typeface="メイリオ" pitchFamily="50" charset="-128"/>
                <a:ea typeface="メイリオ" pitchFamily="50" charset="-128"/>
                <a:cs typeface="メイリオ" pitchFamily="50" charset="-128"/>
              </a:rPr>
              <a:t>自ら主体的に学んだことこそ</a:t>
            </a:r>
          </a:p>
          <a:p>
            <a:pPr algn="ctr">
              <a:defRPr/>
            </a:pPr>
            <a:r>
              <a:rPr lang="ja-JP" altLang="en-US" sz="2400" b="1" dirty="0">
                <a:solidFill>
                  <a:schemeClr val="bg1"/>
                </a:solidFill>
                <a:latin typeface="メイリオ" pitchFamily="50" charset="-128"/>
                <a:ea typeface="メイリオ" pitchFamily="50" charset="-128"/>
                <a:cs typeface="メイリオ" pitchFamily="50" charset="-128"/>
              </a:rPr>
              <a:t>真に血となり肉となります。</a:t>
            </a:r>
          </a:p>
        </p:txBody>
      </p:sp>
      <p:sp>
        <p:nvSpPr>
          <p:cNvPr id="14" name="角丸四角形 13"/>
          <p:cNvSpPr/>
          <p:nvPr/>
        </p:nvSpPr>
        <p:spPr>
          <a:xfrm>
            <a:off x="4643438" y="1195536"/>
            <a:ext cx="4249737" cy="649288"/>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講師がみなさんを仕事ができる人</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にするのではありません。</a:t>
            </a:r>
          </a:p>
        </p:txBody>
      </p:sp>
      <p:sp>
        <p:nvSpPr>
          <p:cNvPr id="15" name="角丸四角形 14"/>
          <p:cNvSpPr/>
          <p:nvPr/>
        </p:nvSpPr>
        <p:spPr>
          <a:xfrm>
            <a:off x="4643438" y="620688"/>
            <a:ext cx="4249737" cy="64770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メイリオ" pitchFamily="50" charset="-128"/>
                <a:ea typeface="メイリオ" pitchFamily="50" charset="-128"/>
                <a:cs typeface="メイリオ" pitchFamily="50" charset="-128"/>
              </a:rPr>
              <a:t>講師が教えることをちゃんと受け取りさえすれば</a:t>
            </a:r>
          </a:p>
          <a:p>
            <a:pPr algn="ctr">
              <a:defRPr/>
            </a:pPr>
            <a:r>
              <a:rPr lang="ja-JP" altLang="en-US" sz="1400" b="1" dirty="0">
                <a:solidFill>
                  <a:schemeClr val="tx1"/>
                </a:solidFill>
                <a:latin typeface="メイリオ" pitchFamily="50" charset="-128"/>
                <a:ea typeface="メイリオ" pitchFamily="50" charset="-128"/>
                <a:cs typeface="メイリオ" pitchFamily="50" charset="-128"/>
              </a:rPr>
              <a:t>仕事ができる人になるのではありません。</a:t>
            </a:r>
          </a:p>
        </p:txBody>
      </p:sp>
      <p:sp>
        <p:nvSpPr>
          <p:cNvPr id="24" name="角丸四角形 23"/>
          <p:cNvSpPr/>
          <p:nvPr/>
        </p:nvSpPr>
        <p:spPr>
          <a:xfrm>
            <a:off x="250825" y="1916113"/>
            <a:ext cx="8569325"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①「問い」を持って参加する。聴く。</a:t>
            </a:r>
          </a:p>
        </p:txBody>
      </p:sp>
      <p:sp>
        <p:nvSpPr>
          <p:cNvPr id="26" name="角丸四角形 25"/>
          <p:cNvSpPr/>
          <p:nvPr/>
        </p:nvSpPr>
        <p:spPr>
          <a:xfrm>
            <a:off x="468313" y="2565400"/>
            <a:ext cx="8351837" cy="935038"/>
          </a:xfrm>
          <a:prstGeom prst="roundRect">
            <a:avLst/>
          </a:prstGeom>
          <a:noFill/>
          <a:ln w="3492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・問いのヒントが獲得目標にあります。</a:t>
            </a:r>
          </a:p>
          <a:p>
            <a:pPr>
              <a:defRPr/>
            </a:pPr>
            <a:r>
              <a:rPr lang="ja-JP" altLang="en-US" sz="2400" b="1" dirty="0">
                <a:solidFill>
                  <a:schemeClr val="tx1"/>
                </a:solidFill>
                <a:latin typeface="メイリオ" pitchFamily="50" charset="-128"/>
                <a:ea typeface="メイリオ" pitchFamily="50" charset="-128"/>
                <a:cs typeface="メイリオ" pitchFamily="50" charset="-128"/>
              </a:rPr>
              <a:t>・振り返りシートも活用してください。</a:t>
            </a:r>
          </a:p>
        </p:txBody>
      </p:sp>
      <p:sp>
        <p:nvSpPr>
          <p:cNvPr id="28" name="角丸四角形 27"/>
          <p:cNvSpPr/>
          <p:nvPr/>
        </p:nvSpPr>
        <p:spPr>
          <a:xfrm>
            <a:off x="250825" y="3860800"/>
            <a:ext cx="8569325" cy="504825"/>
          </a:xfrm>
          <a:prstGeom prst="roundRect">
            <a:avLst/>
          </a:prstGeom>
          <a:solidFill>
            <a:schemeClr val="accent3">
              <a:lumMod val="40000"/>
              <a:lumOff val="60000"/>
            </a:schemeClr>
          </a:solidFill>
          <a:ln w="539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latin typeface="メイリオ" pitchFamily="50" charset="-128"/>
                <a:ea typeface="メイリオ" pitchFamily="50" charset="-128"/>
                <a:cs typeface="メイリオ" pitchFamily="50" charset="-128"/>
              </a:rPr>
              <a:t>② 頭と手と口、時には体全体を動かす。</a:t>
            </a:r>
          </a:p>
        </p:txBody>
      </p:sp>
      <p:sp>
        <p:nvSpPr>
          <p:cNvPr id="29" name="角丸四角形 28"/>
          <p:cNvSpPr/>
          <p:nvPr/>
        </p:nvSpPr>
        <p:spPr>
          <a:xfrm>
            <a:off x="468313" y="4508500"/>
            <a:ext cx="8351837" cy="1728788"/>
          </a:xfrm>
          <a:prstGeom prst="roundRect">
            <a:avLst/>
          </a:prstGeom>
          <a:noFill/>
          <a:ln w="3492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2400" b="1">
                <a:solidFill>
                  <a:schemeClr val="tx1"/>
                </a:solidFill>
                <a:latin typeface="メイリオ" pitchFamily="50" charset="-128"/>
                <a:ea typeface="メイリオ" pitchFamily="50" charset="-128"/>
                <a:cs typeface="メイリオ" pitchFamily="50" charset="-128"/>
              </a:rPr>
              <a:t>・啓示は降りてきません。意識すると気づきます。</a:t>
            </a:r>
          </a:p>
          <a:p>
            <a:r>
              <a:rPr lang="ja-JP" altLang="en-US" sz="2400" b="1">
                <a:solidFill>
                  <a:schemeClr val="tx1"/>
                </a:solidFill>
                <a:latin typeface="メイリオ" pitchFamily="50" charset="-128"/>
                <a:ea typeface="メイリオ" pitchFamily="50" charset="-128"/>
                <a:cs typeface="メイリオ" pitchFamily="50" charset="-128"/>
              </a:rPr>
              <a:t>・積極的に参加しましょう。参加型の演習を多く取り入れています。「間違い」や「ひとつの正しい答」はありません。怖がらず意見を出し合いましょう。</a:t>
            </a:r>
          </a:p>
        </p:txBody>
      </p:sp>
      <p:sp>
        <p:nvSpPr>
          <p:cNvPr id="39947" name="テキスト ボックス 11"/>
          <p:cNvSpPr txBox="1">
            <a:spLocks noChangeArrowheads="1"/>
          </p:cNvSpPr>
          <p:nvPr/>
        </p:nvSpPr>
        <p:spPr bwMode="auto">
          <a:xfrm>
            <a:off x="3275856" y="6575423"/>
            <a:ext cx="5184775" cy="307975"/>
          </a:xfrm>
          <a:prstGeom prst="rect">
            <a:avLst/>
          </a:prstGeom>
          <a:solidFill>
            <a:srgbClr val="000090"/>
          </a:solidFill>
          <a:ln w="9525">
            <a:noFill/>
            <a:miter lim="800000"/>
            <a:headEnd/>
            <a:tailEnd/>
          </a:ln>
        </p:spPr>
        <p:txBody>
          <a:bodyPr>
            <a:spAutoFit/>
          </a:bodyPr>
          <a:lstStyle/>
          <a:p>
            <a:r>
              <a:rPr lang="ja-JP" altLang="en-US" sz="1400" dirty="0">
                <a:solidFill>
                  <a:schemeClr val="bg1"/>
                </a:solidFill>
                <a:latin typeface="メイリオ" pitchFamily="50" charset="-128"/>
                <a:ea typeface="メイリオ" pitchFamily="50" charset="-128"/>
                <a:cs typeface="メイリオ" pitchFamily="50" charset="-128"/>
              </a:rPr>
              <a:t>（参考　モデル初任者研修における研修受講ガイダンス資料）</a:t>
            </a:r>
            <a:r>
              <a:rPr lang="ja-JP" altLang="ja-JP" sz="1400" dirty="0">
                <a:solidFill>
                  <a:schemeClr val="bg1"/>
                </a:solidFill>
                <a:latin typeface="メイリオ" pitchFamily="50" charset="-128"/>
                <a:ea typeface="メイリオ" pitchFamily="50" charset="-128"/>
                <a:cs typeface="メイリオ" pitchFamily="50" charset="-128"/>
              </a:rPr>
              <a:t> </a:t>
            </a:r>
            <a:endParaRPr lang="ja-JP" altLang="en-US" sz="1400" dirty="0">
              <a:solidFill>
                <a:schemeClr val="bg1"/>
              </a:solidFill>
              <a:latin typeface="メイリオ" pitchFamily="50" charset="-128"/>
              <a:ea typeface="メイリオ" pitchFamily="50" charset="-128"/>
              <a:cs typeface="メイリオ" pitchFamily="50" charset="-128"/>
            </a:endParaRPr>
          </a:p>
        </p:txBody>
      </p:sp>
      <p:sp>
        <p:nvSpPr>
          <p:cNvPr id="16" name="正方形/長方形 15"/>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25</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51065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1520" y="44624"/>
            <a:ext cx="8568952" cy="576065"/>
          </a:xfrm>
          <a:prstGeom prst="roundRect">
            <a:avLst/>
          </a:prstGeom>
          <a:solidFill>
            <a:schemeClr val="accent6">
              <a:lumMod val="50000"/>
            </a:schemeClr>
          </a:solid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bg1"/>
                </a:solidFill>
                <a:latin typeface="メイリオ" pitchFamily="50" charset="-128"/>
                <a:ea typeface="メイリオ" pitchFamily="50" charset="-128"/>
                <a:cs typeface="メイリオ" pitchFamily="50" charset="-128"/>
              </a:rPr>
              <a:t>初任者研修の</a:t>
            </a:r>
            <a:r>
              <a:rPr kumimoji="1" lang="ja-JP" altLang="en-US" sz="2400" b="1" dirty="0">
                <a:solidFill>
                  <a:schemeClr val="bg1"/>
                </a:solidFill>
                <a:latin typeface="メイリオ" pitchFamily="50" charset="-128"/>
                <a:ea typeface="メイリオ" pitchFamily="50" charset="-128"/>
                <a:cs typeface="メイリオ" pitchFamily="50" charset="-128"/>
              </a:rPr>
              <a:t>構造</a:t>
            </a:r>
          </a:p>
        </p:txBody>
      </p:sp>
      <p:sp>
        <p:nvSpPr>
          <p:cNvPr id="10" name="角丸四角形 9"/>
          <p:cNvSpPr/>
          <p:nvPr/>
        </p:nvSpPr>
        <p:spPr>
          <a:xfrm>
            <a:off x="1043608" y="692696"/>
            <a:ext cx="1584176" cy="792088"/>
          </a:xfrm>
          <a:prstGeom prst="roundRect">
            <a:avLst/>
          </a:prstGeom>
          <a:noFill/>
          <a:ln w="539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講義</a:t>
            </a:r>
          </a:p>
        </p:txBody>
      </p:sp>
      <p:sp>
        <p:nvSpPr>
          <p:cNvPr id="18" name="角丸四角形 17"/>
          <p:cNvSpPr/>
          <p:nvPr/>
        </p:nvSpPr>
        <p:spPr>
          <a:xfrm>
            <a:off x="1043608" y="1628800"/>
            <a:ext cx="1584176" cy="720080"/>
          </a:xfrm>
          <a:prstGeom prst="roundRect">
            <a:avLst/>
          </a:prstGeom>
          <a:noFill/>
          <a:ln w="539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演習１</a:t>
            </a:r>
          </a:p>
        </p:txBody>
      </p:sp>
      <p:sp>
        <p:nvSpPr>
          <p:cNvPr id="38" name="角丸四角形 37"/>
          <p:cNvSpPr/>
          <p:nvPr/>
        </p:nvSpPr>
        <p:spPr>
          <a:xfrm>
            <a:off x="3275856" y="692696"/>
            <a:ext cx="3600400" cy="792088"/>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・必要な学びの構造や内容を提示。</a:t>
            </a:r>
          </a:p>
          <a:p>
            <a:r>
              <a:rPr lang="ja-JP" altLang="en-US" sz="1400" b="1" dirty="0">
                <a:solidFill>
                  <a:schemeClr val="tx1"/>
                </a:solidFill>
                <a:latin typeface="メイリオ" pitchFamily="50" charset="-128"/>
                <a:ea typeface="メイリオ" pitchFamily="50" charset="-128"/>
                <a:cs typeface="メイリオ" pitchFamily="50" charset="-128"/>
              </a:rPr>
              <a:t>・動機づけを高める</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ミッション！</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err="1">
                <a:solidFill>
                  <a:schemeClr val="tx1"/>
                </a:solidFill>
                <a:latin typeface="メイリオ" pitchFamily="50" charset="-128"/>
                <a:ea typeface="メイリオ" pitchFamily="50" charset="-128"/>
                <a:cs typeface="メイリオ" pitchFamily="50" charset="-128"/>
              </a:rPr>
              <a:t>。</a:t>
            </a:r>
            <a:endParaRPr lang="ja-JP" altLang="en-US" sz="1400" b="1" dirty="0">
              <a:solidFill>
                <a:schemeClr val="tx1"/>
              </a:solidFill>
              <a:latin typeface="メイリオ" pitchFamily="50" charset="-128"/>
              <a:ea typeface="メイリオ" pitchFamily="50" charset="-128"/>
              <a:cs typeface="メイリオ" pitchFamily="50" charset="-128"/>
            </a:endParaRPr>
          </a:p>
          <a:p>
            <a:r>
              <a:rPr kumimoji="1" lang="ja-JP" altLang="en-US" sz="1400" b="1" dirty="0">
                <a:solidFill>
                  <a:schemeClr val="tx1"/>
                </a:solidFill>
                <a:latin typeface="メイリオ" pitchFamily="50" charset="-128"/>
                <a:ea typeface="メイリオ" pitchFamily="50" charset="-128"/>
                <a:cs typeface="メイリオ" pitchFamily="50" charset="-128"/>
              </a:rPr>
              <a:t>・具体的な中味を知る、やってみせる。</a:t>
            </a:r>
          </a:p>
        </p:txBody>
      </p:sp>
      <p:sp>
        <p:nvSpPr>
          <p:cNvPr id="21" name="角丸四角形 20"/>
          <p:cNvSpPr/>
          <p:nvPr/>
        </p:nvSpPr>
        <p:spPr>
          <a:xfrm>
            <a:off x="1043608" y="2492896"/>
            <a:ext cx="1584176" cy="504056"/>
          </a:xfrm>
          <a:prstGeom prst="roundRect">
            <a:avLst/>
          </a:prstGeom>
          <a:noFill/>
          <a:ln w="539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itchFamily="50" charset="-128"/>
                <a:ea typeface="メイリオ" pitchFamily="50" charset="-128"/>
                <a:cs typeface="メイリオ" pitchFamily="50" charset="-128"/>
              </a:rPr>
              <a:t>実習１</a:t>
            </a:r>
          </a:p>
        </p:txBody>
      </p:sp>
      <p:sp>
        <p:nvSpPr>
          <p:cNvPr id="22" name="角丸四角形 21"/>
          <p:cNvSpPr/>
          <p:nvPr/>
        </p:nvSpPr>
        <p:spPr>
          <a:xfrm>
            <a:off x="1043608" y="3140968"/>
            <a:ext cx="1584176" cy="576064"/>
          </a:xfrm>
          <a:prstGeom prst="roundRect">
            <a:avLst/>
          </a:prstGeom>
          <a:noFill/>
          <a:ln w="539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演習</a:t>
            </a:r>
            <a:r>
              <a:rPr kumimoji="1" lang="en-US" altLang="ja-JP" sz="2400" b="1" dirty="0">
                <a:solidFill>
                  <a:schemeClr val="tx1"/>
                </a:solidFill>
                <a:latin typeface="メイリオ" pitchFamily="50" charset="-128"/>
                <a:ea typeface="メイリオ" pitchFamily="50" charset="-128"/>
                <a:cs typeface="メイリオ" pitchFamily="50" charset="-128"/>
              </a:rPr>
              <a:t>2-1</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23" name="角丸四角形 22"/>
          <p:cNvSpPr/>
          <p:nvPr/>
        </p:nvSpPr>
        <p:spPr>
          <a:xfrm>
            <a:off x="1043608" y="5445224"/>
            <a:ext cx="1584176" cy="504056"/>
          </a:xfrm>
          <a:prstGeom prst="roundRect">
            <a:avLst/>
          </a:prstGeom>
          <a:noFill/>
          <a:ln w="539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演習３</a:t>
            </a:r>
          </a:p>
        </p:txBody>
      </p:sp>
      <p:sp>
        <p:nvSpPr>
          <p:cNvPr id="24" name="角丸四角形 23"/>
          <p:cNvSpPr/>
          <p:nvPr/>
        </p:nvSpPr>
        <p:spPr>
          <a:xfrm>
            <a:off x="1043608" y="6093296"/>
            <a:ext cx="1584176" cy="504056"/>
          </a:xfrm>
          <a:prstGeom prst="roundRect">
            <a:avLst/>
          </a:prstGeom>
          <a:noFill/>
          <a:ln w="539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演習４</a:t>
            </a:r>
          </a:p>
        </p:txBody>
      </p:sp>
      <p:sp>
        <p:nvSpPr>
          <p:cNvPr id="25" name="角丸四角形 24"/>
          <p:cNvSpPr/>
          <p:nvPr/>
        </p:nvSpPr>
        <p:spPr>
          <a:xfrm>
            <a:off x="3275856" y="1628800"/>
            <a:ext cx="3600400" cy="720080"/>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・自分で体験してみる</a:t>
            </a:r>
            <a:r>
              <a:rPr kumimoji="1" lang="en-US" altLang="ja-JP" sz="1400" b="1" dirty="0">
                <a:solidFill>
                  <a:schemeClr val="tx1"/>
                </a:solidFill>
                <a:latin typeface="メイリオ" pitchFamily="50" charset="-128"/>
                <a:ea typeface="メイリオ" pitchFamily="50" charset="-128"/>
                <a:cs typeface="メイリオ" pitchFamily="50" charset="-128"/>
              </a:rPr>
              <a:t>(</a:t>
            </a:r>
            <a:r>
              <a:rPr kumimoji="1" lang="ja-JP" altLang="en-US" sz="1400" b="1" dirty="0">
                <a:solidFill>
                  <a:schemeClr val="tx1"/>
                </a:solidFill>
                <a:latin typeface="メイリオ" pitchFamily="50" charset="-128"/>
                <a:ea typeface="メイリオ" pitchFamily="50" charset="-128"/>
                <a:cs typeface="メイリオ" pitchFamily="50" charset="-128"/>
              </a:rPr>
              <a:t>試してみる</a:t>
            </a:r>
            <a:r>
              <a:rPr kumimoji="1" lang="en-US" altLang="ja-JP" sz="1400" b="1" dirty="0">
                <a:solidFill>
                  <a:schemeClr val="tx1"/>
                </a:solidFill>
                <a:latin typeface="メイリオ" pitchFamily="50" charset="-128"/>
                <a:ea typeface="メイリオ" pitchFamily="50" charset="-128"/>
                <a:cs typeface="メイリオ" pitchFamily="50" charset="-128"/>
              </a:rPr>
              <a:t>)</a:t>
            </a:r>
            <a:r>
              <a:rPr kumimoji="1" lang="ja-JP" altLang="en-US" sz="1400" b="1" dirty="0" err="1">
                <a:solidFill>
                  <a:schemeClr val="tx1"/>
                </a:solidFill>
                <a:latin typeface="メイリオ" pitchFamily="50" charset="-128"/>
                <a:ea typeface="メイリオ" pitchFamily="50" charset="-128"/>
                <a:cs typeface="メイリオ" pitchFamily="50" charset="-128"/>
              </a:rPr>
              <a:t>。</a:t>
            </a:r>
            <a:endParaRPr kumimoji="1" lang="ja-JP" altLang="en-US" sz="1400" b="1" dirty="0">
              <a:solidFill>
                <a:schemeClr val="tx1"/>
              </a:solidFill>
              <a:latin typeface="メイリオ" pitchFamily="50" charset="-128"/>
              <a:ea typeface="メイリオ" pitchFamily="50" charset="-128"/>
              <a:cs typeface="メイリオ" pitchFamily="50" charset="-128"/>
            </a:endParaRPr>
          </a:p>
          <a:p>
            <a:r>
              <a:rPr lang="ja-JP" altLang="en-US" sz="1400" b="1" dirty="0">
                <a:solidFill>
                  <a:schemeClr val="tx1"/>
                </a:solidFill>
                <a:latin typeface="メイリオ" pitchFamily="50" charset="-128"/>
                <a:ea typeface="メイリオ" pitchFamily="50" charset="-128"/>
                <a:cs typeface="メイリオ" pitchFamily="50" charset="-128"/>
              </a:rPr>
              <a:t>・自ら主体的に参加して学ぶ。</a:t>
            </a:r>
            <a:br>
              <a:rPr lang="ja-JP" altLang="en-US" sz="1400" b="1" dirty="0">
                <a:solidFill>
                  <a:schemeClr val="tx1"/>
                </a:solidFill>
                <a:latin typeface="メイリオ" pitchFamily="50" charset="-128"/>
                <a:ea typeface="メイリオ" pitchFamily="50" charset="-128"/>
                <a:cs typeface="メイリオ" pitchFamily="50" charset="-128"/>
              </a:rPr>
            </a:br>
            <a:r>
              <a:rPr lang="ja-JP" altLang="en-US" sz="1400" b="1" dirty="0">
                <a:solidFill>
                  <a:schemeClr val="tx1"/>
                </a:solidFill>
                <a:latin typeface="メイリオ" pitchFamily="50" charset="-128"/>
                <a:ea typeface="メイリオ" pitchFamily="50" charset="-128"/>
                <a:cs typeface="メイリオ" pitchFamily="50" charset="-128"/>
              </a:rPr>
              <a:t>・統制された環境でモデルを学ぶ。</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6" name="角丸四角形 25"/>
          <p:cNvSpPr/>
          <p:nvPr/>
        </p:nvSpPr>
        <p:spPr>
          <a:xfrm>
            <a:off x="3275856" y="2492896"/>
            <a:ext cx="3600400" cy="504056"/>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・自分で実地で体験してみる。</a:t>
            </a:r>
          </a:p>
          <a:p>
            <a:r>
              <a:rPr lang="ja-JP" altLang="en-US" sz="1400" b="1" dirty="0">
                <a:solidFill>
                  <a:schemeClr val="tx1"/>
                </a:solidFill>
                <a:latin typeface="メイリオ" pitchFamily="50" charset="-128"/>
                <a:ea typeface="メイリオ" pitchFamily="50" charset="-128"/>
                <a:cs typeface="メイリオ" pitchFamily="50" charset="-128"/>
              </a:rPr>
              <a:t>・実地の複雑性の中で実践的に学ぶ。</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7" name="角丸四角形 26"/>
          <p:cNvSpPr/>
          <p:nvPr/>
        </p:nvSpPr>
        <p:spPr>
          <a:xfrm>
            <a:off x="3275856" y="3140968"/>
            <a:ext cx="3600400" cy="576064"/>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・自らの実践を言語化し、表現する。</a:t>
            </a:r>
          </a:p>
          <a:p>
            <a:r>
              <a:rPr lang="ja-JP" altLang="en-US" sz="1400" b="1" dirty="0">
                <a:solidFill>
                  <a:schemeClr val="tx1"/>
                </a:solidFill>
                <a:latin typeface="メイリオ" pitchFamily="50" charset="-128"/>
                <a:ea typeface="メイリオ" pitchFamily="50" charset="-128"/>
                <a:cs typeface="メイリオ" pitchFamily="50" charset="-128"/>
              </a:rPr>
              <a:t>・多様な視点で検討し、気づきを持つ。</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9" name="角丸四角形 28"/>
          <p:cNvSpPr/>
          <p:nvPr/>
        </p:nvSpPr>
        <p:spPr>
          <a:xfrm>
            <a:off x="3275856" y="5445224"/>
            <a:ext cx="3600400" cy="504056"/>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・これまで学んだことの定着を図る。</a:t>
            </a:r>
          </a:p>
          <a:p>
            <a:r>
              <a:rPr lang="ja-JP" altLang="en-US" sz="1400" b="1" dirty="0">
                <a:solidFill>
                  <a:schemeClr val="tx1"/>
                </a:solidFill>
                <a:latin typeface="メイリオ" pitchFamily="50" charset="-128"/>
                <a:ea typeface="メイリオ" pitchFamily="50" charset="-128"/>
                <a:cs typeface="メイリオ" pitchFamily="50" charset="-128"/>
              </a:rPr>
              <a:t>・多様な視点で検討し、気づきを持つ。</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3" name="角丸四角形 42"/>
          <p:cNvSpPr/>
          <p:nvPr/>
        </p:nvSpPr>
        <p:spPr>
          <a:xfrm>
            <a:off x="3275856" y="6093296"/>
            <a:ext cx="3600400" cy="504056"/>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・研修の振り返り</a:t>
            </a:r>
            <a:r>
              <a:rPr kumimoji="1"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省察</a:t>
            </a:r>
            <a:r>
              <a:rPr kumimoji="1" lang="en-US" altLang="ja-JP" sz="1400" b="1" dirty="0">
                <a:solidFill>
                  <a:schemeClr val="tx1"/>
                </a:solidFill>
                <a:latin typeface="メイリオ" pitchFamily="50" charset="-128"/>
                <a:ea typeface="メイリオ" pitchFamily="50" charset="-128"/>
                <a:cs typeface="メイリオ" pitchFamily="50" charset="-128"/>
              </a:rPr>
              <a:t>)</a:t>
            </a:r>
            <a:r>
              <a:rPr kumimoji="1" lang="ja-JP" altLang="en-US" sz="1400" b="1" dirty="0">
                <a:solidFill>
                  <a:schemeClr val="tx1"/>
                </a:solidFill>
                <a:latin typeface="メイリオ" pitchFamily="50" charset="-128"/>
                <a:ea typeface="メイリオ" pitchFamily="50" charset="-128"/>
                <a:cs typeface="メイリオ" pitchFamily="50" charset="-128"/>
              </a:rPr>
              <a:t>を行い、今後の実践への指針を得る</a:t>
            </a:r>
            <a:r>
              <a:rPr lang="ja-JP" altLang="en-US" sz="1400" b="1" dirty="0">
                <a:solidFill>
                  <a:schemeClr val="tx1"/>
                </a:solidFill>
                <a:latin typeface="メイリオ" pitchFamily="50" charset="-128"/>
                <a:ea typeface="メイリオ" pitchFamily="50" charset="-128"/>
                <a:cs typeface="メイリオ" pitchFamily="50" charset="-128"/>
              </a:rPr>
              <a:t>。</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4" name="角丸四角形 43"/>
          <p:cNvSpPr/>
          <p:nvPr/>
        </p:nvSpPr>
        <p:spPr>
          <a:xfrm>
            <a:off x="7020272" y="44625"/>
            <a:ext cx="1584176" cy="576064"/>
          </a:xfrm>
          <a:prstGeom prst="roundRect">
            <a:avLst/>
          </a:prstGeom>
          <a:solidFill>
            <a:schemeClr val="accent6">
              <a:lumMod val="60000"/>
              <a:lumOff val="40000"/>
            </a:schemeClr>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メイリオ" pitchFamily="50" charset="-128"/>
                <a:ea typeface="メイリオ" pitchFamily="50" charset="-128"/>
                <a:cs typeface="メイリオ" pitchFamily="50" charset="-128"/>
              </a:rPr>
              <a:t>・</a:t>
            </a:r>
            <a:r>
              <a:rPr lang="ja-JP" altLang="en-US" sz="1200" b="1" dirty="0">
                <a:solidFill>
                  <a:schemeClr val="bg1"/>
                </a:solidFill>
                <a:latin typeface="メイリオ" pitchFamily="50" charset="-128"/>
                <a:ea typeface="メイリオ" pitchFamily="50" charset="-128"/>
                <a:cs typeface="メイリオ" pitchFamily="50" charset="-128"/>
              </a:rPr>
              <a:t>抽象</a:t>
            </a:r>
            <a:r>
              <a:rPr kumimoji="1" lang="ja-JP" altLang="en-US" sz="1200" b="1" dirty="0">
                <a:solidFill>
                  <a:schemeClr val="bg1"/>
                </a:solidFill>
                <a:latin typeface="メイリオ" pitchFamily="50" charset="-128"/>
                <a:ea typeface="メイリオ" pitchFamily="50" charset="-128"/>
                <a:cs typeface="メイリオ" pitchFamily="50" charset="-128"/>
              </a:rPr>
              <a:t>から具体へ</a:t>
            </a:r>
          </a:p>
          <a:p>
            <a:pPr algn="ctr"/>
            <a:r>
              <a:rPr kumimoji="1" lang="ja-JP" altLang="en-US" sz="1200" b="1" dirty="0">
                <a:solidFill>
                  <a:schemeClr val="bg1"/>
                </a:solidFill>
                <a:latin typeface="メイリオ" pitchFamily="50" charset="-128"/>
                <a:ea typeface="メイリオ" pitchFamily="50" charset="-128"/>
                <a:cs typeface="メイリオ" pitchFamily="50" charset="-128"/>
              </a:rPr>
              <a:t>・理論から実践へ</a:t>
            </a:r>
          </a:p>
          <a:p>
            <a:pPr algn="ctr"/>
            <a:r>
              <a:rPr kumimoji="1" lang="ja-JP" altLang="en-US" sz="1200" b="1" dirty="0">
                <a:solidFill>
                  <a:schemeClr val="bg1"/>
                </a:solidFill>
                <a:latin typeface="メイリオ" pitchFamily="50" charset="-128"/>
                <a:ea typeface="メイリオ" pitchFamily="50" charset="-128"/>
                <a:cs typeface="メイリオ" pitchFamily="50" charset="-128"/>
              </a:rPr>
              <a:t>・単純から複雑へ</a:t>
            </a:r>
          </a:p>
        </p:txBody>
      </p:sp>
      <p:sp>
        <p:nvSpPr>
          <p:cNvPr id="45" name="下矢印 44"/>
          <p:cNvSpPr/>
          <p:nvPr/>
        </p:nvSpPr>
        <p:spPr>
          <a:xfrm>
            <a:off x="2915816" y="836712"/>
            <a:ext cx="216024" cy="5805264"/>
          </a:xfrm>
          <a:prstGeom prst="downArrow">
            <a:avLst>
              <a:gd name="adj1" fmla="val 50000"/>
              <a:gd name="adj2" fmla="val 1087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1619672" y="1268760"/>
            <a:ext cx="504056" cy="432048"/>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1619672" y="2132856"/>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a:off x="1619672" y="2852936"/>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2483768" y="1052736"/>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itchFamily="50" charset="-128"/>
                <a:ea typeface="メイリオ" pitchFamily="50" charset="-128"/>
                <a:cs typeface="メイリオ" pitchFamily="50" charset="-128"/>
              </a:rPr>
              <a:t>活性化</a:t>
            </a:r>
          </a:p>
        </p:txBody>
      </p:sp>
      <p:sp>
        <p:nvSpPr>
          <p:cNvPr id="36" name="角丸四角形 35"/>
          <p:cNvSpPr/>
          <p:nvPr/>
        </p:nvSpPr>
        <p:spPr>
          <a:xfrm>
            <a:off x="2483768" y="1412776"/>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例示</a:t>
            </a:r>
          </a:p>
        </p:txBody>
      </p:sp>
      <p:sp>
        <p:nvSpPr>
          <p:cNvPr id="37" name="角丸四角形 36"/>
          <p:cNvSpPr/>
          <p:nvPr/>
        </p:nvSpPr>
        <p:spPr>
          <a:xfrm>
            <a:off x="2483768" y="2564904"/>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itchFamily="50" charset="-128"/>
                <a:ea typeface="メイリオ" pitchFamily="50" charset="-128"/>
                <a:cs typeface="メイリオ" pitchFamily="50" charset="-128"/>
              </a:rPr>
              <a:t>統合</a:t>
            </a:r>
            <a:endParaRPr kumimoji="1" lang="ja-JP" altLang="en-US" b="1" dirty="0">
              <a:solidFill>
                <a:schemeClr val="tx1"/>
              </a:solidFill>
              <a:latin typeface="メイリオ" pitchFamily="50" charset="-128"/>
              <a:ea typeface="メイリオ" pitchFamily="50" charset="-128"/>
              <a:cs typeface="メイリオ" pitchFamily="50" charset="-128"/>
            </a:endParaRPr>
          </a:p>
        </p:txBody>
      </p:sp>
      <p:sp>
        <p:nvSpPr>
          <p:cNvPr id="39" name="角丸四角形 38"/>
          <p:cNvSpPr/>
          <p:nvPr/>
        </p:nvSpPr>
        <p:spPr>
          <a:xfrm>
            <a:off x="2483768" y="692696"/>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提示</a:t>
            </a:r>
          </a:p>
        </p:txBody>
      </p:sp>
      <p:sp>
        <p:nvSpPr>
          <p:cNvPr id="40" name="角丸四角形 39"/>
          <p:cNvSpPr/>
          <p:nvPr/>
        </p:nvSpPr>
        <p:spPr>
          <a:xfrm>
            <a:off x="2483768" y="1772816"/>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応用</a:t>
            </a:r>
          </a:p>
        </p:txBody>
      </p:sp>
      <p:sp>
        <p:nvSpPr>
          <p:cNvPr id="47" name="角丸四角形 46"/>
          <p:cNvSpPr/>
          <p:nvPr/>
        </p:nvSpPr>
        <p:spPr>
          <a:xfrm>
            <a:off x="2843808" y="2132856"/>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メイリオ" pitchFamily="50" charset="-128"/>
                <a:ea typeface="メイリオ" pitchFamily="50" charset="-128"/>
                <a:cs typeface="メイリオ" pitchFamily="50" charset="-128"/>
              </a:rPr>
              <a:t>実験</a:t>
            </a:r>
            <a:endParaRPr kumimoji="1" lang="ja-JP" altLang="en-US" sz="1200" b="1" dirty="0">
              <a:solidFill>
                <a:schemeClr val="tx1"/>
              </a:solidFill>
              <a:latin typeface="メイリオ" pitchFamily="50" charset="-128"/>
              <a:ea typeface="メイリオ" pitchFamily="50" charset="-128"/>
              <a:cs typeface="メイリオ" pitchFamily="50" charset="-128"/>
            </a:endParaRPr>
          </a:p>
        </p:txBody>
      </p:sp>
      <p:sp>
        <p:nvSpPr>
          <p:cNvPr id="48" name="角丸四角形 47"/>
          <p:cNvSpPr/>
          <p:nvPr/>
        </p:nvSpPr>
        <p:spPr>
          <a:xfrm>
            <a:off x="2843808" y="2852936"/>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経験</a:t>
            </a:r>
          </a:p>
        </p:txBody>
      </p:sp>
      <p:sp>
        <p:nvSpPr>
          <p:cNvPr id="51" name="角丸四角形 50"/>
          <p:cNvSpPr/>
          <p:nvPr/>
        </p:nvSpPr>
        <p:spPr>
          <a:xfrm>
            <a:off x="2627784" y="6021288"/>
            <a:ext cx="792088"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概念化</a:t>
            </a:r>
          </a:p>
        </p:txBody>
      </p:sp>
      <p:sp>
        <p:nvSpPr>
          <p:cNvPr id="41" name="角丸四角形 40"/>
          <p:cNvSpPr/>
          <p:nvPr/>
        </p:nvSpPr>
        <p:spPr>
          <a:xfrm>
            <a:off x="1043608" y="3861048"/>
            <a:ext cx="1584176" cy="720080"/>
          </a:xfrm>
          <a:prstGeom prst="roundRect">
            <a:avLst/>
          </a:prstGeom>
          <a:noFill/>
          <a:ln w="539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itchFamily="50" charset="-128"/>
                <a:ea typeface="メイリオ" pitchFamily="50" charset="-128"/>
                <a:cs typeface="メイリオ" pitchFamily="50" charset="-128"/>
              </a:rPr>
              <a:t>実習２</a:t>
            </a:r>
          </a:p>
        </p:txBody>
      </p:sp>
      <p:sp>
        <p:nvSpPr>
          <p:cNvPr id="46" name="角丸四角形 45"/>
          <p:cNvSpPr/>
          <p:nvPr/>
        </p:nvSpPr>
        <p:spPr>
          <a:xfrm>
            <a:off x="3275856" y="3861048"/>
            <a:ext cx="3600400" cy="720080"/>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・演習</a:t>
            </a:r>
            <a:r>
              <a:rPr kumimoji="1" lang="en-US" altLang="ja-JP" sz="1400" b="1" dirty="0">
                <a:solidFill>
                  <a:schemeClr val="tx1"/>
                </a:solidFill>
                <a:latin typeface="メイリオ" pitchFamily="50" charset="-128"/>
                <a:ea typeface="メイリオ" pitchFamily="50" charset="-128"/>
                <a:cs typeface="メイリオ" pitchFamily="50" charset="-128"/>
              </a:rPr>
              <a:t>2-1</a:t>
            </a:r>
            <a:r>
              <a:rPr kumimoji="1" lang="ja-JP" altLang="en-US" sz="1400" b="1" dirty="0" err="1">
                <a:solidFill>
                  <a:schemeClr val="tx1"/>
                </a:solidFill>
                <a:latin typeface="メイリオ" pitchFamily="50" charset="-128"/>
                <a:ea typeface="メイリオ" pitchFamily="50" charset="-128"/>
                <a:cs typeface="メイリオ" pitchFamily="50" charset="-128"/>
              </a:rPr>
              <a:t>での</a:t>
            </a:r>
            <a:r>
              <a:rPr kumimoji="1" lang="ja-JP" altLang="en-US" sz="1400" b="1" dirty="0">
                <a:solidFill>
                  <a:schemeClr val="tx1"/>
                </a:solidFill>
                <a:latin typeface="メイリオ" pitchFamily="50" charset="-128"/>
                <a:ea typeface="メイリオ" pitchFamily="50" charset="-128"/>
                <a:cs typeface="メイリオ" pitchFamily="50" charset="-128"/>
              </a:rPr>
              <a:t>気づきを元にさらに実地で</a:t>
            </a:r>
          </a:p>
          <a:p>
            <a:r>
              <a:rPr lang="ja-JP" altLang="en-US" sz="1400" b="1" dirty="0">
                <a:solidFill>
                  <a:schemeClr val="tx1"/>
                </a:solidFill>
                <a:latin typeface="メイリオ" pitchFamily="50" charset="-128"/>
                <a:ea typeface="メイリオ" pitchFamily="50" charset="-128"/>
                <a:cs typeface="メイリオ" pitchFamily="50" charset="-128"/>
              </a:rPr>
              <a:t>　</a:t>
            </a:r>
            <a:r>
              <a:rPr kumimoji="1" lang="ja-JP" altLang="en-US" sz="1400" b="1" dirty="0">
                <a:solidFill>
                  <a:schemeClr val="tx1"/>
                </a:solidFill>
                <a:latin typeface="メイリオ" pitchFamily="50" charset="-128"/>
                <a:ea typeface="メイリオ" pitchFamily="50" charset="-128"/>
                <a:cs typeface="メイリオ" pitchFamily="50" charset="-128"/>
              </a:rPr>
              <a:t>の体験を深める。</a:t>
            </a:r>
          </a:p>
          <a:p>
            <a:r>
              <a:rPr lang="ja-JP" altLang="en-US" sz="1400" b="1" dirty="0">
                <a:solidFill>
                  <a:schemeClr val="tx1"/>
                </a:solidFill>
                <a:latin typeface="メイリオ" pitchFamily="50" charset="-128"/>
                <a:ea typeface="メイリオ" pitchFamily="50" charset="-128"/>
                <a:cs typeface="メイリオ" pitchFamily="50" charset="-128"/>
              </a:rPr>
              <a:t>・実地の複雑性の中で実践的に学ぶ。</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9" name="角丸四角形 48"/>
          <p:cNvSpPr/>
          <p:nvPr/>
        </p:nvSpPr>
        <p:spPr>
          <a:xfrm>
            <a:off x="2843808" y="3573016"/>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省察</a:t>
            </a:r>
          </a:p>
        </p:txBody>
      </p:sp>
      <p:sp>
        <p:nvSpPr>
          <p:cNvPr id="52" name="角丸四角形 51"/>
          <p:cNvSpPr/>
          <p:nvPr/>
        </p:nvSpPr>
        <p:spPr>
          <a:xfrm>
            <a:off x="2483768" y="4005064"/>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itchFamily="50" charset="-128"/>
                <a:ea typeface="メイリオ" pitchFamily="50" charset="-128"/>
                <a:cs typeface="メイリオ" pitchFamily="50" charset="-128"/>
              </a:rPr>
              <a:t>統合</a:t>
            </a:r>
            <a:endParaRPr kumimoji="1" lang="ja-JP" altLang="en-US" b="1" dirty="0">
              <a:solidFill>
                <a:schemeClr val="tx1"/>
              </a:solidFill>
              <a:latin typeface="メイリオ" pitchFamily="50" charset="-128"/>
              <a:ea typeface="メイリオ" pitchFamily="50" charset="-128"/>
              <a:cs typeface="メイリオ" pitchFamily="50" charset="-128"/>
            </a:endParaRPr>
          </a:p>
        </p:txBody>
      </p:sp>
      <p:sp>
        <p:nvSpPr>
          <p:cNvPr id="53" name="角丸四角形 52"/>
          <p:cNvSpPr/>
          <p:nvPr/>
        </p:nvSpPr>
        <p:spPr>
          <a:xfrm>
            <a:off x="2843808" y="4293096"/>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経験</a:t>
            </a:r>
          </a:p>
        </p:txBody>
      </p:sp>
      <p:sp>
        <p:nvSpPr>
          <p:cNvPr id="31" name="下矢印 30"/>
          <p:cNvSpPr/>
          <p:nvPr/>
        </p:nvSpPr>
        <p:spPr>
          <a:xfrm>
            <a:off x="1619672" y="3573016"/>
            <a:ext cx="504056" cy="432048"/>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1043608" y="4725144"/>
            <a:ext cx="1584176" cy="576064"/>
          </a:xfrm>
          <a:prstGeom prst="roundRect">
            <a:avLst/>
          </a:prstGeom>
          <a:noFill/>
          <a:ln w="539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演習</a:t>
            </a:r>
            <a:r>
              <a:rPr kumimoji="1" lang="en-US" altLang="ja-JP" sz="2400" b="1" dirty="0">
                <a:solidFill>
                  <a:schemeClr val="tx1"/>
                </a:solidFill>
                <a:latin typeface="メイリオ" pitchFamily="50" charset="-128"/>
                <a:ea typeface="メイリオ" pitchFamily="50" charset="-128"/>
                <a:cs typeface="メイリオ" pitchFamily="50" charset="-128"/>
              </a:rPr>
              <a:t>2-2</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55" name="角丸四角形 54"/>
          <p:cNvSpPr/>
          <p:nvPr/>
        </p:nvSpPr>
        <p:spPr>
          <a:xfrm>
            <a:off x="3275856" y="4725144"/>
            <a:ext cx="3600400" cy="576064"/>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・自らの実践を言語化し、表現する。</a:t>
            </a:r>
          </a:p>
          <a:p>
            <a:r>
              <a:rPr lang="ja-JP" altLang="en-US" sz="1400" b="1" dirty="0">
                <a:solidFill>
                  <a:schemeClr val="tx1"/>
                </a:solidFill>
                <a:latin typeface="メイリオ" pitchFamily="50" charset="-128"/>
                <a:ea typeface="メイリオ" pitchFamily="50" charset="-128"/>
                <a:cs typeface="メイリオ" pitchFamily="50" charset="-128"/>
              </a:rPr>
              <a:t>・多様な視点で検討し、気づきを持つ。</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50" name="角丸四角形 49"/>
          <p:cNvSpPr/>
          <p:nvPr/>
        </p:nvSpPr>
        <p:spPr>
          <a:xfrm>
            <a:off x="2627784" y="5733256"/>
            <a:ext cx="792088"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省察</a:t>
            </a:r>
          </a:p>
        </p:txBody>
      </p:sp>
      <p:sp>
        <p:nvSpPr>
          <p:cNvPr id="56" name="角丸四角形 55"/>
          <p:cNvSpPr/>
          <p:nvPr/>
        </p:nvSpPr>
        <p:spPr>
          <a:xfrm>
            <a:off x="2843808" y="5157192"/>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省察</a:t>
            </a:r>
          </a:p>
        </p:txBody>
      </p:sp>
      <p:sp>
        <p:nvSpPr>
          <p:cNvPr id="57" name="下矢印 56"/>
          <p:cNvSpPr/>
          <p:nvPr/>
        </p:nvSpPr>
        <p:spPr>
          <a:xfrm>
            <a:off x="1619672" y="4365104"/>
            <a:ext cx="504056" cy="432048"/>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下矢印 57"/>
          <p:cNvSpPr/>
          <p:nvPr/>
        </p:nvSpPr>
        <p:spPr>
          <a:xfrm>
            <a:off x="1619672" y="5805264"/>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1619672" y="5157192"/>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7236296" y="3284984"/>
            <a:ext cx="1800200" cy="1800200"/>
          </a:xfrm>
          <a:prstGeom prst="round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メイリオ" pitchFamily="50" charset="-128"/>
                <a:ea typeface="メイリオ" pitchFamily="50" charset="-128"/>
                <a:cs typeface="メイリオ" pitchFamily="50" charset="-128"/>
              </a:rPr>
              <a:t>現場に戻ってからも続けてほしい、スーパービジョンやケースレビューの体験を通して学ぶ。</a:t>
            </a:r>
          </a:p>
        </p:txBody>
      </p:sp>
      <p:cxnSp>
        <p:nvCxnSpPr>
          <p:cNvPr id="61" name="直線コネクタ 60"/>
          <p:cNvCxnSpPr>
            <a:stCxn id="59" idx="1"/>
            <a:endCxn id="27" idx="3"/>
          </p:cNvCxnSpPr>
          <p:nvPr/>
        </p:nvCxnSpPr>
        <p:spPr>
          <a:xfrm flipH="1" flipV="1">
            <a:off x="6876256" y="3429000"/>
            <a:ext cx="360040" cy="756084"/>
          </a:xfrm>
          <a:prstGeom prst="line">
            <a:avLst/>
          </a:prstGeom>
          <a:ln w="508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9" idx="1"/>
            <a:endCxn id="55" idx="3"/>
          </p:cNvCxnSpPr>
          <p:nvPr/>
        </p:nvCxnSpPr>
        <p:spPr>
          <a:xfrm flipH="1">
            <a:off x="6876256" y="4185084"/>
            <a:ext cx="360040" cy="828092"/>
          </a:xfrm>
          <a:prstGeom prst="line">
            <a:avLst/>
          </a:prstGeom>
          <a:ln w="508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6978496" y="818128"/>
            <a:ext cx="2195736" cy="738664"/>
          </a:xfrm>
          <a:prstGeom prst="rect">
            <a:avLst/>
          </a:prstGeom>
          <a:noFill/>
        </p:spPr>
        <p:txBody>
          <a:bodyPr wrap="square" rtlCol="0">
            <a:spAutoFit/>
          </a:bodyPr>
          <a:lstStyle/>
          <a:p>
            <a:r>
              <a:rPr kumimoji="1" lang="ja-JP" altLang="en-US" sz="1050">
                <a:latin typeface="MS UI Gothic" panose="020B0600070205080204" pitchFamily="50" charset="-128"/>
                <a:ea typeface="MS UI Gothic" panose="020B0600070205080204" pitchFamily="50" charset="-128"/>
              </a:rPr>
              <a:t>平成</a:t>
            </a:r>
            <a:r>
              <a:rPr kumimoji="1" lang="en-US" altLang="ja-JP" sz="1050">
                <a:latin typeface="MS UI Gothic" panose="020B0600070205080204" pitchFamily="50" charset="-128"/>
                <a:ea typeface="MS UI Gothic" panose="020B0600070205080204" pitchFamily="50" charset="-128"/>
              </a:rPr>
              <a:t>30</a:t>
            </a:r>
            <a:r>
              <a:rPr kumimoji="1" lang="ja-JP" altLang="en-US" sz="1050">
                <a:latin typeface="MS UI Gothic" panose="020B0600070205080204" pitchFamily="50" charset="-128"/>
                <a:ea typeface="MS UI Gothic" panose="020B0600070205080204" pitchFamily="50" charset="-128"/>
              </a:rPr>
              <a:t>年度</a:t>
            </a:r>
          </a:p>
          <a:p>
            <a:r>
              <a:rPr kumimoji="1" lang="ja-JP" altLang="en-US" sz="1050">
                <a:latin typeface="MS UI Gothic" panose="020B0600070205080204" pitchFamily="50" charset="-128"/>
                <a:ea typeface="MS UI Gothic" panose="020B0600070205080204" pitchFamily="50" charset="-128"/>
              </a:rPr>
              <a:t> 障害者総合福祉推進事業における</a:t>
            </a:r>
          </a:p>
          <a:p>
            <a:r>
              <a:rPr kumimoji="1" lang="ja-JP" altLang="en-US" sz="1050">
                <a:latin typeface="MS UI Gothic" panose="020B0600070205080204" pitchFamily="50" charset="-128"/>
                <a:ea typeface="MS UI Gothic" panose="020B0600070205080204" pitchFamily="50" charset="-128"/>
              </a:rPr>
              <a:t>モデル研修での研修ガイダンス資料例</a:t>
            </a:r>
          </a:p>
          <a:p>
            <a:r>
              <a:rPr kumimoji="1" lang="ja-JP" altLang="en-US" sz="1050">
                <a:latin typeface="MS UI Gothic" panose="020B0600070205080204" pitchFamily="50" charset="-128"/>
                <a:ea typeface="MS UI Gothic" panose="020B0600070205080204" pitchFamily="50" charset="-128"/>
              </a:rPr>
              <a:t>　　　　　　　　　　　　　　　（一部改変）</a:t>
            </a:r>
          </a:p>
        </p:txBody>
      </p:sp>
      <p:sp>
        <p:nvSpPr>
          <p:cNvPr id="2" name="正方形/長方形 1"/>
          <p:cNvSpPr/>
          <p:nvPr/>
        </p:nvSpPr>
        <p:spPr>
          <a:xfrm>
            <a:off x="251521" y="692696"/>
            <a:ext cx="648072"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ＤＦ特太ゴシック体" panose="020B0509000000000000" pitchFamily="49" charset="-128"/>
                <a:ea typeface="ＤＦ特太ゴシック体" panose="020B0509000000000000" pitchFamily="49" charset="-128"/>
              </a:rPr>
              <a:t>１日目</a:t>
            </a:r>
          </a:p>
          <a:p>
            <a:pPr algn="ctr"/>
            <a:r>
              <a:rPr kumimoji="1" lang="ja-JP" altLang="en-US" sz="1200">
                <a:solidFill>
                  <a:schemeClr val="tx1"/>
                </a:solidFill>
                <a:latin typeface="ＤＦ特太ゴシック体" panose="020B0509000000000000" pitchFamily="49" charset="-128"/>
                <a:ea typeface="ＤＦ特太ゴシック体" panose="020B0509000000000000" pitchFamily="49" charset="-128"/>
              </a:rPr>
              <a:t>２日目</a:t>
            </a:r>
          </a:p>
        </p:txBody>
      </p:sp>
      <p:sp>
        <p:nvSpPr>
          <p:cNvPr id="64" name="正方形/長方形 63"/>
          <p:cNvSpPr/>
          <p:nvPr/>
        </p:nvSpPr>
        <p:spPr>
          <a:xfrm>
            <a:off x="251521" y="1628801"/>
            <a:ext cx="648072" cy="720080"/>
          </a:xfrm>
          <a:prstGeom prst="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ＤＦ特太ゴシック体" panose="020B0509000000000000" pitchFamily="49" charset="-128"/>
                <a:ea typeface="ＤＦ特太ゴシック体" panose="020B0509000000000000" pitchFamily="49" charset="-128"/>
              </a:rPr>
              <a:t>３日目</a:t>
            </a:r>
          </a:p>
          <a:p>
            <a:pPr algn="ctr"/>
            <a:r>
              <a:rPr kumimoji="1" lang="ja-JP" altLang="en-US" sz="1200">
                <a:solidFill>
                  <a:schemeClr val="tx1"/>
                </a:solidFill>
                <a:latin typeface="ＤＦ特太ゴシック体" panose="020B0509000000000000" pitchFamily="49" charset="-128"/>
                <a:ea typeface="ＤＦ特太ゴシック体" panose="020B0509000000000000" pitchFamily="49" charset="-128"/>
              </a:rPr>
              <a:t>４日目</a:t>
            </a:r>
          </a:p>
        </p:txBody>
      </p:sp>
      <p:sp>
        <p:nvSpPr>
          <p:cNvPr id="65" name="正方形/長方形 64"/>
          <p:cNvSpPr/>
          <p:nvPr/>
        </p:nvSpPr>
        <p:spPr>
          <a:xfrm>
            <a:off x="251521" y="3140968"/>
            <a:ext cx="648072" cy="576064"/>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ＤＦ特太ゴシック体" panose="020B0509000000000000" pitchFamily="49" charset="-128"/>
                <a:ea typeface="ＤＦ特太ゴシック体" panose="020B0509000000000000" pitchFamily="49" charset="-128"/>
              </a:rPr>
              <a:t>５日目</a:t>
            </a:r>
          </a:p>
        </p:txBody>
      </p:sp>
      <p:sp>
        <p:nvSpPr>
          <p:cNvPr id="66" name="正方形/長方形 65"/>
          <p:cNvSpPr/>
          <p:nvPr/>
        </p:nvSpPr>
        <p:spPr>
          <a:xfrm>
            <a:off x="251521" y="4725144"/>
            <a:ext cx="648072" cy="1872208"/>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ＤＦ特太ゴシック体" panose="020B0509000000000000" pitchFamily="49" charset="-128"/>
                <a:ea typeface="ＤＦ特太ゴシック体" panose="020B0509000000000000" pitchFamily="49" charset="-128"/>
              </a:rPr>
              <a:t>６日目</a:t>
            </a:r>
            <a:endParaRPr kumimoji="1" lang="en-US" altLang="ja-JP" sz="120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1200">
                <a:solidFill>
                  <a:schemeClr val="bg1"/>
                </a:solidFill>
                <a:latin typeface="ＤＦ特太ゴシック体" panose="020B0509000000000000" pitchFamily="49" charset="-128"/>
                <a:ea typeface="ＤＦ特太ゴシック体" panose="020B0509000000000000" pitchFamily="49" charset="-128"/>
              </a:rPr>
              <a:t>７日目</a:t>
            </a:r>
          </a:p>
        </p:txBody>
      </p:sp>
      <p:sp>
        <p:nvSpPr>
          <p:cNvPr id="67" name="正方形/長方形 66"/>
          <p:cNvSpPr/>
          <p:nvPr/>
        </p:nvSpPr>
        <p:spPr>
          <a:xfrm>
            <a:off x="251521" y="2492896"/>
            <a:ext cx="648072" cy="504056"/>
          </a:xfrm>
          <a:prstGeom prst="rect">
            <a:avLst/>
          </a:prstGeom>
          <a:solidFill>
            <a:srgbClr val="CCFF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ＤＦ特太ゴシック体" panose="020B0509000000000000" pitchFamily="49" charset="-128"/>
                <a:ea typeface="ＤＦ特太ゴシック体" panose="020B0509000000000000" pitchFamily="49" charset="-128"/>
              </a:rPr>
              <a:t>インターバル</a:t>
            </a:r>
          </a:p>
        </p:txBody>
      </p:sp>
      <p:sp>
        <p:nvSpPr>
          <p:cNvPr id="68" name="正方形/長方形 67"/>
          <p:cNvSpPr/>
          <p:nvPr/>
        </p:nvSpPr>
        <p:spPr>
          <a:xfrm>
            <a:off x="251521" y="3861048"/>
            <a:ext cx="648072" cy="720080"/>
          </a:xfrm>
          <a:prstGeom prst="rect">
            <a:avLst/>
          </a:prstGeom>
          <a:solidFill>
            <a:srgbClr val="CCFF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ＤＦ特太ゴシック体" panose="020B0509000000000000" pitchFamily="49" charset="-128"/>
                <a:ea typeface="ＤＦ特太ゴシック体" panose="020B0509000000000000" pitchFamily="49" charset="-128"/>
              </a:rPr>
              <a:t>インターバル</a:t>
            </a:r>
          </a:p>
        </p:txBody>
      </p:sp>
      <p:sp>
        <p:nvSpPr>
          <p:cNvPr id="4" name="スライド番号プレースホルダー 3"/>
          <p:cNvSpPr>
            <a:spLocks noGrp="1"/>
          </p:cNvSpPr>
          <p:nvPr>
            <p:ph type="sldNum" sz="quarter" idx="12"/>
          </p:nvPr>
        </p:nvSpPr>
        <p:spPr/>
        <p:txBody>
          <a:bodyPr/>
          <a:lstStyle/>
          <a:p>
            <a:fld id="{E6542E07-2998-4D5C-B1E6-13FD1F58F769}" type="slidenum">
              <a:rPr lang="en-US" altLang="ja-JP" smtClean="0"/>
              <a:pPr/>
              <a:t>26</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099450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1520" y="116632"/>
            <a:ext cx="8568952" cy="648072"/>
          </a:xfrm>
          <a:prstGeom prst="roundRect">
            <a:avLst/>
          </a:prstGeom>
          <a:solidFill>
            <a:schemeClr val="accent6">
              <a:lumMod val="50000"/>
            </a:schemeClr>
          </a:solid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メイリオ" pitchFamily="50" charset="-128"/>
                <a:ea typeface="メイリオ" pitchFamily="50" charset="-128"/>
                <a:cs typeface="メイリオ" pitchFamily="50" charset="-128"/>
              </a:rPr>
              <a:t>継続的な学びの中での初任者研修とその獲得目標</a:t>
            </a:r>
          </a:p>
        </p:txBody>
      </p:sp>
      <p:sp>
        <p:nvSpPr>
          <p:cNvPr id="10" name="角丸四角形 9"/>
          <p:cNvSpPr/>
          <p:nvPr/>
        </p:nvSpPr>
        <p:spPr>
          <a:xfrm>
            <a:off x="395536" y="1772816"/>
            <a:ext cx="1872208" cy="1008112"/>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テーマ別</a:t>
            </a:r>
          </a:p>
          <a:p>
            <a:pPr algn="ctr"/>
            <a:r>
              <a:rPr lang="ja-JP" altLang="en-US" sz="2400" b="1" dirty="0">
                <a:solidFill>
                  <a:schemeClr val="tx1"/>
                </a:solidFill>
                <a:latin typeface="メイリオ" pitchFamily="50" charset="-128"/>
                <a:ea typeface="メイリオ" pitchFamily="50" charset="-128"/>
                <a:cs typeface="メイリオ" pitchFamily="50" charset="-128"/>
              </a:rPr>
              <a:t>研修</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18" name="角丸四角形 17"/>
          <p:cNvSpPr/>
          <p:nvPr/>
        </p:nvSpPr>
        <p:spPr>
          <a:xfrm>
            <a:off x="395536" y="2924944"/>
            <a:ext cx="1872208" cy="1296144"/>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階層別研修</a:t>
            </a:r>
          </a:p>
        </p:txBody>
      </p:sp>
      <p:sp>
        <p:nvSpPr>
          <p:cNvPr id="19" name="角丸四角形 18"/>
          <p:cNvSpPr/>
          <p:nvPr/>
        </p:nvSpPr>
        <p:spPr>
          <a:xfrm>
            <a:off x="8244408" y="3645024"/>
            <a:ext cx="827584" cy="360040"/>
          </a:xfrm>
          <a:prstGeom prst="roundRect">
            <a:avLst/>
          </a:prstGeom>
          <a:noFill/>
          <a:ln w="3492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itchFamily="50" charset="-128"/>
                <a:ea typeface="メイリオ" pitchFamily="50" charset="-128"/>
                <a:cs typeface="メイリオ" pitchFamily="50" charset="-128"/>
              </a:rPr>
              <a:t>熟達化</a:t>
            </a:r>
          </a:p>
        </p:txBody>
      </p:sp>
      <p:cxnSp>
        <p:nvCxnSpPr>
          <p:cNvPr id="28" name="直線矢印コネクタ 27"/>
          <p:cNvCxnSpPr/>
          <p:nvPr/>
        </p:nvCxnSpPr>
        <p:spPr>
          <a:xfrm>
            <a:off x="467544" y="4365104"/>
            <a:ext cx="8669560" cy="0"/>
          </a:xfrm>
          <a:prstGeom prst="straightConnector1">
            <a:avLst/>
          </a:prstGeom>
          <a:ln w="136525">
            <a:tailEnd type="arrow"/>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4103440" y="2996952"/>
            <a:ext cx="900608" cy="720080"/>
          </a:xfrm>
          <a:prstGeom prst="roundRect">
            <a:avLst/>
          </a:prstGeom>
          <a:solidFill>
            <a:srgbClr val="C00000"/>
          </a:solidFill>
          <a:ln w="603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メイリオ" pitchFamily="50" charset="-128"/>
                <a:ea typeface="メイリオ" pitchFamily="50" charset="-128"/>
                <a:cs typeface="メイリオ" pitchFamily="50" charset="-128"/>
              </a:rPr>
              <a:t>初任者研修</a:t>
            </a:r>
          </a:p>
        </p:txBody>
      </p:sp>
      <p:sp>
        <p:nvSpPr>
          <p:cNvPr id="31" name="角丸四角形 30"/>
          <p:cNvSpPr/>
          <p:nvPr/>
        </p:nvSpPr>
        <p:spPr>
          <a:xfrm>
            <a:off x="5399584" y="3104964"/>
            <a:ext cx="900608" cy="504056"/>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itchFamily="50" charset="-128"/>
                <a:ea typeface="メイリオ" pitchFamily="50" charset="-128"/>
                <a:cs typeface="メイリオ" pitchFamily="50" charset="-128"/>
              </a:rPr>
              <a:t>現任</a:t>
            </a:r>
          </a:p>
          <a:p>
            <a:pPr algn="ct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2" name="角丸四角形 31"/>
          <p:cNvSpPr/>
          <p:nvPr/>
        </p:nvSpPr>
        <p:spPr>
          <a:xfrm>
            <a:off x="7164288" y="2924944"/>
            <a:ext cx="900608" cy="504056"/>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itchFamily="50" charset="-128"/>
                <a:ea typeface="メイリオ" pitchFamily="50" charset="-128"/>
                <a:cs typeface="メイリオ" pitchFamily="50" charset="-128"/>
              </a:rPr>
              <a:t>主任</a:t>
            </a:r>
          </a:p>
          <a:p>
            <a:pPr algn="ct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3" name="角丸四角形 32"/>
          <p:cNvSpPr/>
          <p:nvPr/>
        </p:nvSpPr>
        <p:spPr>
          <a:xfrm>
            <a:off x="7164288" y="3501008"/>
            <a:ext cx="900608" cy="504056"/>
          </a:xfrm>
          <a:prstGeom prst="roundRect">
            <a:avLst/>
          </a:prstGeom>
          <a:noFill/>
          <a:ln w="349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itchFamily="50" charset="-128"/>
                <a:ea typeface="メイリオ" pitchFamily="50" charset="-128"/>
                <a:cs typeface="メイリオ" pitchFamily="50" charset="-128"/>
              </a:rPr>
              <a:t>現任</a:t>
            </a:r>
          </a:p>
          <a:p>
            <a:pPr algn="ct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4" name="角丸四角形 33"/>
          <p:cNvSpPr/>
          <p:nvPr/>
        </p:nvSpPr>
        <p:spPr>
          <a:xfrm>
            <a:off x="3347864" y="3104964"/>
            <a:ext cx="648072" cy="504056"/>
          </a:xfrm>
          <a:prstGeom prst="roundRect">
            <a:avLst/>
          </a:prstGeom>
          <a:noFill/>
          <a:ln w="3492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itchFamily="50" charset="-128"/>
                <a:ea typeface="メイリオ" pitchFamily="50" charset="-128"/>
                <a:cs typeface="メイリオ" pitchFamily="50" charset="-128"/>
              </a:rPr>
              <a:t>基礎</a:t>
            </a:r>
          </a:p>
          <a:p>
            <a:pPr algn="ctr"/>
            <a:r>
              <a:rPr lang="ja-JP" altLang="en-US" sz="1400" b="1" dirty="0">
                <a:solidFill>
                  <a:schemeClr val="tx1"/>
                </a:solidFill>
                <a:latin typeface="メイリオ" pitchFamily="50" charset="-128"/>
                <a:ea typeface="メイリオ" pitchFamily="50" charset="-128"/>
                <a:cs typeface="メイリオ" pitchFamily="50" charset="-128"/>
              </a:rPr>
              <a:t>研修</a:t>
            </a:r>
          </a:p>
        </p:txBody>
      </p:sp>
      <p:sp>
        <p:nvSpPr>
          <p:cNvPr id="39" name="角丸四角形 38"/>
          <p:cNvSpPr/>
          <p:nvPr/>
        </p:nvSpPr>
        <p:spPr>
          <a:xfrm>
            <a:off x="395536" y="908720"/>
            <a:ext cx="1872208" cy="792088"/>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地域での</a:t>
            </a:r>
          </a:p>
          <a:p>
            <a:pPr algn="ctr"/>
            <a:r>
              <a:rPr lang="en-US" altLang="ja-JP" sz="2400" b="1" dirty="0">
                <a:solidFill>
                  <a:schemeClr val="tx1"/>
                </a:solidFill>
                <a:latin typeface="メイリオ" pitchFamily="50" charset="-128"/>
                <a:ea typeface="メイリオ" pitchFamily="50" charset="-128"/>
                <a:cs typeface="メイリオ" pitchFamily="50" charset="-128"/>
              </a:rPr>
              <a:t>OJT</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41" name="角丸四角形 40"/>
          <p:cNvSpPr/>
          <p:nvPr/>
        </p:nvSpPr>
        <p:spPr>
          <a:xfrm>
            <a:off x="2411760" y="908720"/>
            <a:ext cx="6408712" cy="288032"/>
          </a:xfrm>
          <a:prstGeom prst="roundRect">
            <a:avLst/>
          </a:prstGeom>
          <a:noFill/>
          <a:ln w="34925">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itchFamily="50" charset="-128"/>
                <a:ea typeface="メイリオ" pitchFamily="50" charset="-128"/>
                <a:cs typeface="メイリオ" pitchFamily="50" charset="-128"/>
              </a:rPr>
              <a:t>スーパービジョン</a:t>
            </a:r>
          </a:p>
        </p:txBody>
      </p:sp>
      <p:sp>
        <p:nvSpPr>
          <p:cNvPr id="42" name="角丸四角形 41"/>
          <p:cNvSpPr/>
          <p:nvPr/>
        </p:nvSpPr>
        <p:spPr>
          <a:xfrm>
            <a:off x="2411760" y="1268760"/>
            <a:ext cx="6408712" cy="288032"/>
          </a:xfrm>
          <a:prstGeom prst="roundRect">
            <a:avLst/>
          </a:prstGeom>
          <a:noFill/>
          <a:ln w="34925">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itchFamily="50" charset="-128"/>
                <a:ea typeface="メイリオ" pitchFamily="50" charset="-128"/>
                <a:cs typeface="メイリオ" pitchFamily="50" charset="-128"/>
              </a:rPr>
              <a:t>助言・事例検討など</a:t>
            </a:r>
          </a:p>
        </p:txBody>
      </p:sp>
      <p:cxnSp>
        <p:nvCxnSpPr>
          <p:cNvPr id="26" name="直線矢印コネクタ 25"/>
          <p:cNvCxnSpPr/>
          <p:nvPr/>
        </p:nvCxnSpPr>
        <p:spPr>
          <a:xfrm>
            <a:off x="2267744" y="4149080"/>
            <a:ext cx="18002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2483768" y="3645024"/>
            <a:ext cx="1368152" cy="504056"/>
          </a:xfrm>
          <a:prstGeom prst="roundRect">
            <a:avLst/>
          </a:prstGeom>
          <a:noFill/>
          <a:ln w="349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itchFamily="50" charset="-128"/>
                <a:ea typeface="メイリオ" pitchFamily="50" charset="-128"/>
                <a:cs typeface="メイリオ" pitchFamily="50" charset="-128"/>
              </a:rPr>
              <a:t>少なくとも</a:t>
            </a:r>
          </a:p>
          <a:p>
            <a:pPr algn="ctr"/>
            <a:r>
              <a:rPr lang="ja-JP" altLang="en-US" sz="1400" b="1" dirty="0">
                <a:solidFill>
                  <a:schemeClr val="tx1"/>
                </a:solidFill>
                <a:latin typeface="メイリオ" pitchFamily="50" charset="-128"/>
                <a:ea typeface="メイリオ" pitchFamily="50" charset="-128"/>
                <a:cs typeface="メイリオ" pitchFamily="50" charset="-128"/>
              </a:rPr>
              <a:t>５年</a:t>
            </a:r>
          </a:p>
        </p:txBody>
      </p:sp>
      <p:cxnSp>
        <p:nvCxnSpPr>
          <p:cNvPr id="29" name="直線矢印コネクタ 28"/>
          <p:cNvCxnSpPr/>
          <p:nvPr/>
        </p:nvCxnSpPr>
        <p:spPr>
          <a:xfrm>
            <a:off x="5004048" y="4149080"/>
            <a:ext cx="18002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5220072" y="3645024"/>
            <a:ext cx="1368152" cy="504056"/>
          </a:xfrm>
          <a:prstGeom prst="roundRect">
            <a:avLst/>
          </a:prstGeom>
          <a:noFill/>
          <a:ln w="349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メイリオ" pitchFamily="50" charset="-128"/>
                <a:ea typeface="メイリオ" pitchFamily="50" charset="-128"/>
                <a:cs typeface="メイリオ" pitchFamily="50" charset="-128"/>
              </a:rPr>
              <a:t>５年間のうち</a:t>
            </a:r>
          </a:p>
          <a:p>
            <a:pPr algn="ctr"/>
            <a:r>
              <a:rPr lang="ja-JP" altLang="en-US" sz="1400" b="1" dirty="0">
                <a:solidFill>
                  <a:schemeClr val="tx1"/>
                </a:solidFill>
                <a:latin typeface="メイリオ" pitchFamily="50" charset="-128"/>
                <a:ea typeface="メイリオ" pitchFamily="50" charset="-128"/>
                <a:cs typeface="メイリオ" pitchFamily="50" charset="-128"/>
              </a:rPr>
              <a:t>に１回</a:t>
            </a:r>
          </a:p>
        </p:txBody>
      </p:sp>
      <p:sp>
        <p:nvSpPr>
          <p:cNvPr id="44" name="角丸四角形 43"/>
          <p:cNvSpPr/>
          <p:nvPr/>
        </p:nvSpPr>
        <p:spPr>
          <a:xfrm>
            <a:off x="539552" y="2636912"/>
            <a:ext cx="1512168" cy="504056"/>
          </a:xfrm>
          <a:prstGeom prst="roundRect">
            <a:avLst/>
          </a:prstGeom>
          <a:solidFill>
            <a:schemeClr val="bg1"/>
          </a:solidFill>
          <a:ln w="3492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メイリオ" pitchFamily="50" charset="-128"/>
                <a:ea typeface="メイリオ" pitchFamily="50" charset="-128"/>
                <a:cs typeface="メイリオ" pitchFamily="50" charset="-128"/>
              </a:rPr>
              <a:t>都道府県等実施研修の体系化</a:t>
            </a:r>
            <a:endParaRPr lang="ja-JP" altLang="en-US" sz="1400" b="1" dirty="0">
              <a:solidFill>
                <a:schemeClr val="tx1"/>
              </a:solidFill>
              <a:latin typeface="メイリオ" pitchFamily="50" charset="-128"/>
              <a:ea typeface="メイリオ" pitchFamily="50" charset="-128"/>
              <a:cs typeface="メイリオ" pitchFamily="50" charset="-128"/>
            </a:endParaRPr>
          </a:p>
        </p:txBody>
      </p:sp>
      <p:cxnSp>
        <p:nvCxnSpPr>
          <p:cNvPr id="46" name="直線矢印コネクタ 45"/>
          <p:cNvCxnSpPr/>
          <p:nvPr/>
        </p:nvCxnSpPr>
        <p:spPr>
          <a:xfrm>
            <a:off x="6766752" y="4149080"/>
            <a:ext cx="18002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a:stCxn id="30" idx="3"/>
            <a:endCxn id="31" idx="1"/>
          </p:cNvCxnSpPr>
          <p:nvPr/>
        </p:nvCxnSpPr>
        <p:spPr>
          <a:xfrm>
            <a:off x="5004048" y="3356992"/>
            <a:ext cx="3955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a:stCxn id="31" idx="3"/>
            <a:endCxn id="32" idx="1"/>
          </p:cNvCxnSpPr>
          <p:nvPr/>
        </p:nvCxnSpPr>
        <p:spPr>
          <a:xfrm flipV="1">
            <a:off x="6300192" y="3176972"/>
            <a:ext cx="864096" cy="1800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31" idx="3"/>
            <a:endCxn id="33" idx="1"/>
          </p:cNvCxnSpPr>
          <p:nvPr/>
        </p:nvCxnSpPr>
        <p:spPr>
          <a:xfrm>
            <a:off x="6300192" y="3356992"/>
            <a:ext cx="864096" cy="3960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1187624" y="4581128"/>
            <a:ext cx="7272808" cy="360040"/>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itchFamily="50" charset="-128"/>
                <a:ea typeface="メイリオ" pitchFamily="50" charset="-128"/>
                <a:cs typeface="メイリオ" pitchFamily="50" charset="-128"/>
              </a:rPr>
              <a:t>① 地域を基盤としたソーシャルワークとしての障害者相談支援の価値と知識を理解する。</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8" name="角丸四角形 47"/>
          <p:cNvSpPr/>
          <p:nvPr/>
        </p:nvSpPr>
        <p:spPr>
          <a:xfrm>
            <a:off x="1187624" y="5013176"/>
            <a:ext cx="7272808" cy="360040"/>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itchFamily="50" charset="-128"/>
                <a:ea typeface="メイリオ" pitchFamily="50" charset="-128"/>
                <a:cs typeface="メイリオ" pitchFamily="50" charset="-128"/>
              </a:rPr>
              <a:t>② </a:t>
            </a:r>
            <a:r>
              <a:rPr lang="ja-JP" altLang="en-US" sz="1400" b="1" dirty="0">
                <a:solidFill>
                  <a:srgbClr val="FF0000"/>
                </a:solidFill>
                <a:latin typeface="メイリオ" pitchFamily="50" charset="-128"/>
                <a:ea typeface="メイリオ" pitchFamily="50" charset="-128"/>
                <a:cs typeface="メイリオ" pitchFamily="50" charset="-128"/>
              </a:rPr>
              <a:t>基本相談</a:t>
            </a:r>
            <a:r>
              <a:rPr lang="ja-JP" altLang="en-US" sz="1400" b="1" dirty="0">
                <a:solidFill>
                  <a:schemeClr val="tx1"/>
                </a:solidFill>
                <a:latin typeface="メイリオ" pitchFamily="50" charset="-128"/>
                <a:ea typeface="メイリオ" pitchFamily="50" charset="-128"/>
                <a:cs typeface="メイリオ" pitchFamily="50" charset="-128"/>
              </a:rPr>
              <a:t>支援の理論と実際を理解し、障害者</a:t>
            </a:r>
            <a:r>
              <a:rPr lang="ja-JP" altLang="en-US" sz="1400" b="1" dirty="0">
                <a:solidFill>
                  <a:srgbClr val="FF0000"/>
                </a:solidFill>
                <a:latin typeface="メイリオ" pitchFamily="50" charset="-128"/>
                <a:ea typeface="メイリオ" pitchFamily="50" charset="-128"/>
                <a:cs typeface="メイリオ" pitchFamily="50" charset="-128"/>
              </a:rPr>
              <a:t>ケアマネジメント</a:t>
            </a:r>
            <a:r>
              <a:rPr lang="ja-JP" altLang="en-US" sz="1400" b="1" dirty="0">
                <a:solidFill>
                  <a:schemeClr val="tx1"/>
                </a:solidFill>
                <a:latin typeface="メイリオ" pitchFamily="50" charset="-128"/>
                <a:ea typeface="メイリオ" pitchFamily="50" charset="-128"/>
                <a:cs typeface="メイリオ" pitchFamily="50" charset="-128"/>
              </a:rPr>
              <a:t>のスキルを獲得する。</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9" name="角丸四角形 48"/>
          <p:cNvSpPr/>
          <p:nvPr/>
        </p:nvSpPr>
        <p:spPr>
          <a:xfrm>
            <a:off x="1187624" y="5877272"/>
            <a:ext cx="7272808" cy="360040"/>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itchFamily="50" charset="-128"/>
                <a:ea typeface="メイリオ" pitchFamily="50" charset="-128"/>
                <a:cs typeface="メイリオ" pitchFamily="50" charset="-128"/>
              </a:rPr>
              <a:t>④ 地域づくりとその核となる（自立支援）協議会の役割と機能を理解する。</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50" name="角丸四角形 49"/>
          <p:cNvSpPr/>
          <p:nvPr/>
        </p:nvSpPr>
        <p:spPr>
          <a:xfrm>
            <a:off x="1187624" y="5445224"/>
            <a:ext cx="7272808" cy="360040"/>
          </a:xfrm>
          <a:prstGeom prst="roundRect">
            <a:avLst/>
          </a:prstGeom>
          <a:no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itchFamily="50" charset="-128"/>
                <a:ea typeface="メイリオ" pitchFamily="50" charset="-128"/>
                <a:cs typeface="メイリオ" pitchFamily="50" charset="-128"/>
              </a:rPr>
              <a:t>③ </a:t>
            </a:r>
            <a:r>
              <a:rPr lang="ja-JP" altLang="en-US" sz="1400" b="1" dirty="0">
                <a:solidFill>
                  <a:srgbClr val="FF0000"/>
                </a:solidFill>
                <a:latin typeface="メイリオ" pitchFamily="50" charset="-128"/>
                <a:ea typeface="メイリオ" pitchFamily="50" charset="-128"/>
                <a:cs typeface="メイリオ" pitchFamily="50" charset="-128"/>
              </a:rPr>
              <a:t>計画相談</a:t>
            </a:r>
            <a:r>
              <a:rPr lang="ja-JP" altLang="en-US" sz="1400" b="1" dirty="0">
                <a:solidFill>
                  <a:schemeClr val="tx1"/>
                </a:solidFill>
                <a:latin typeface="メイリオ" pitchFamily="50" charset="-128"/>
                <a:ea typeface="メイリオ" pitchFamily="50" charset="-128"/>
                <a:cs typeface="メイリオ" pitchFamily="50" charset="-128"/>
              </a:rPr>
              <a:t>支援の実施に関する実務を理解し、一連の業務ができる。</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51" name="角丸四角形 50"/>
          <p:cNvSpPr/>
          <p:nvPr/>
        </p:nvSpPr>
        <p:spPr>
          <a:xfrm>
            <a:off x="251520" y="4581128"/>
            <a:ext cx="864096" cy="1656184"/>
          </a:xfrm>
          <a:prstGeom prst="roundRect">
            <a:avLst/>
          </a:prstGeom>
          <a:solidFill>
            <a:schemeClr val="accent6">
              <a:lumMod val="50000"/>
            </a:schemeClr>
          </a:solidFill>
          <a:ln w="539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メイリオ" pitchFamily="50" charset="-128"/>
                <a:ea typeface="メイリオ" pitchFamily="50" charset="-128"/>
                <a:cs typeface="メイリオ" pitchFamily="50" charset="-128"/>
              </a:rPr>
              <a:t>獲得</a:t>
            </a:r>
          </a:p>
          <a:p>
            <a:pPr algn="ctr"/>
            <a:r>
              <a:rPr kumimoji="1" lang="ja-JP" altLang="en-US" sz="2400" b="1" dirty="0">
                <a:solidFill>
                  <a:schemeClr val="bg1"/>
                </a:solidFill>
                <a:latin typeface="メイリオ" pitchFamily="50" charset="-128"/>
                <a:ea typeface="メイリオ" pitchFamily="50" charset="-128"/>
                <a:cs typeface="メイリオ" pitchFamily="50" charset="-128"/>
              </a:rPr>
              <a:t>目標</a:t>
            </a:r>
          </a:p>
        </p:txBody>
      </p:sp>
      <p:sp>
        <p:nvSpPr>
          <p:cNvPr id="53" name="角丸四角形吹き出し 52"/>
          <p:cNvSpPr/>
          <p:nvPr/>
        </p:nvSpPr>
        <p:spPr>
          <a:xfrm>
            <a:off x="3491880" y="1916832"/>
            <a:ext cx="2736304" cy="792088"/>
          </a:xfrm>
          <a:prstGeom prst="wedgeRoundRectCallout">
            <a:avLst>
              <a:gd name="adj1" fmla="val -9088"/>
              <a:gd name="adj2" fmla="val 8240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メイリオ" pitchFamily="50" charset="-128"/>
              </a:rPr>
              <a:t>相談支援専門員</a:t>
            </a:r>
          </a:p>
          <a:p>
            <a:pPr algn="ctr"/>
            <a:r>
              <a:rPr kumimoji="1" lang="ja-JP" altLang="en-US" sz="2000" b="1" dirty="0">
                <a:solidFill>
                  <a:schemeClr val="tx1"/>
                </a:solidFill>
                <a:latin typeface="Meiryo UI" panose="020B0604030504040204" pitchFamily="50" charset="-128"/>
                <a:ea typeface="Meiryo UI" panose="020B0604030504040204" pitchFamily="50" charset="-128"/>
                <a:cs typeface="メイリオ" pitchFamily="50" charset="-128"/>
              </a:rPr>
              <a:t>の入口</a:t>
            </a:r>
          </a:p>
        </p:txBody>
      </p:sp>
      <p:sp>
        <p:nvSpPr>
          <p:cNvPr id="35" name="角丸四角形 34"/>
          <p:cNvSpPr/>
          <p:nvPr/>
        </p:nvSpPr>
        <p:spPr>
          <a:xfrm>
            <a:off x="6012160" y="2096852"/>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itchFamily="50" charset="-128"/>
                <a:ea typeface="メイリオ" pitchFamily="50" charset="-128"/>
                <a:cs typeface="メイリオ" pitchFamily="50" charset="-128"/>
              </a:rPr>
              <a:t>活性化</a:t>
            </a:r>
          </a:p>
        </p:txBody>
      </p:sp>
      <p:sp>
        <p:nvSpPr>
          <p:cNvPr id="36" name="角丸四角形 35"/>
          <p:cNvSpPr/>
          <p:nvPr/>
        </p:nvSpPr>
        <p:spPr>
          <a:xfrm>
            <a:off x="6012160" y="2528900"/>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例示</a:t>
            </a:r>
          </a:p>
        </p:txBody>
      </p:sp>
      <p:sp>
        <p:nvSpPr>
          <p:cNvPr id="37" name="角丸四角形 36"/>
          <p:cNvSpPr/>
          <p:nvPr/>
        </p:nvSpPr>
        <p:spPr>
          <a:xfrm>
            <a:off x="6012160" y="1664804"/>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提示</a:t>
            </a:r>
          </a:p>
        </p:txBody>
      </p:sp>
      <p:sp>
        <p:nvSpPr>
          <p:cNvPr id="38" name="角丸四角形 37"/>
          <p:cNvSpPr/>
          <p:nvPr/>
        </p:nvSpPr>
        <p:spPr>
          <a:xfrm>
            <a:off x="8163226" y="1090677"/>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itchFamily="50" charset="-128"/>
                <a:ea typeface="メイリオ" pitchFamily="50" charset="-128"/>
                <a:cs typeface="メイリオ" pitchFamily="50" charset="-128"/>
              </a:rPr>
              <a:t>統合</a:t>
            </a:r>
            <a:endParaRPr kumimoji="1" lang="ja-JP" altLang="en-US" b="1" dirty="0">
              <a:solidFill>
                <a:schemeClr val="tx1"/>
              </a:solidFill>
              <a:latin typeface="メイリオ" pitchFamily="50" charset="-128"/>
              <a:ea typeface="メイリオ" pitchFamily="50" charset="-128"/>
              <a:cs typeface="メイリオ" pitchFamily="50" charset="-128"/>
            </a:endParaRPr>
          </a:p>
        </p:txBody>
      </p:sp>
      <p:sp>
        <p:nvSpPr>
          <p:cNvPr id="40" name="角丸四角形 39"/>
          <p:cNvSpPr/>
          <p:nvPr/>
        </p:nvSpPr>
        <p:spPr>
          <a:xfrm>
            <a:off x="7234804" y="1090707"/>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応用</a:t>
            </a:r>
          </a:p>
        </p:txBody>
      </p:sp>
      <p:sp>
        <p:nvSpPr>
          <p:cNvPr id="3" name="屈折矢印 2"/>
          <p:cNvSpPr/>
          <p:nvPr/>
        </p:nvSpPr>
        <p:spPr>
          <a:xfrm>
            <a:off x="7020272" y="1497748"/>
            <a:ext cx="1224136" cy="849196"/>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8165" y="6381328"/>
            <a:ext cx="7673789" cy="307777"/>
          </a:xfrm>
          <a:prstGeom prst="rect">
            <a:avLst/>
          </a:prstGeom>
          <a:noFill/>
        </p:spPr>
        <p:txBody>
          <a:bodyPr wrap="square" rtlCol="0">
            <a:spAutoFit/>
          </a:bodyPr>
          <a:lstStyle/>
          <a:p>
            <a:r>
              <a:rPr kumimoji="1" lang="ja-JP" altLang="en-US" sz="1400" dirty="0">
                <a:latin typeface="MS UI Gothic" panose="020B0600070205080204" pitchFamily="50" charset="-128"/>
                <a:ea typeface="MS UI Gothic" panose="020B0600070205080204" pitchFamily="50" charset="-128"/>
              </a:rPr>
              <a:t>平成</a:t>
            </a:r>
            <a:r>
              <a:rPr kumimoji="1" lang="en-US" altLang="ja-JP" sz="1400" dirty="0">
                <a:latin typeface="MS UI Gothic" panose="020B0600070205080204" pitchFamily="50" charset="-128"/>
                <a:ea typeface="MS UI Gothic" panose="020B0600070205080204" pitchFamily="50" charset="-128"/>
              </a:rPr>
              <a:t>30</a:t>
            </a:r>
            <a:r>
              <a:rPr kumimoji="1" lang="ja-JP" altLang="en-US" sz="1400" dirty="0">
                <a:latin typeface="MS UI Gothic" panose="020B0600070205080204" pitchFamily="50" charset="-128"/>
                <a:ea typeface="MS UI Gothic" panose="020B0600070205080204" pitchFamily="50" charset="-128"/>
              </a:rPr>
              <a:t>年度 障害者総合福祉推進事業におけるモデル研修での研修ガイダンス資料例（一部改変）</a:t>
            </a:r>
          </a:p>
        </p:txBody>
      </p:sp>
      <p:sp>
        <p:nvSpPr>
          <p:cNvPr id="7" name="スライド番号プレースホルダー 6"/>
          <p:cNvSpPr>
            <a:spLocks noGrp="1"/>
          </p:cNvSpPr>
          <p:nvPr>
            <p:ph type="sldNum" sz="quarter" idx="12"/>
          </p:nvPr>
        </p:nvSpPr>
        <p:spPr/>
        <p:txBody>
          <a:bodyPr/>
          <a:lstStyle/>
          <a:p>
            <a:fld id="{E6542E07-2998-4D5C-B1E6-13FD1F58F769}" type="slidenum">
              <a:rPr lang="en-US" altLang="ja-JP" smtClean="0"/>
              <a:pPr/>
              <a:t>27</a:t>
            </a:fld>
            <a:endParaRPr lang="en-US" altLang="ja-JP" dirty="0"/>
          </a:p>
        </p:txBody>
      </p:sp>
      <p:sp>
        <p:nvSpPr>
          <p:cNvPr id="8" name="フッター プレースホルダー 7"/>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4017751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2785349" y="3384316"/>
            <a:ext cx="5821496" cy="6439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a:latin typeface="MS UI Gothic" panose="020B0600070205080204" pitchFamily="50" charset="-128"/>
                <a:ea typeface="MS UI Gothic" panose="020B0600070205080204" pitchFamily="50" charset="-128"/>
              </a:rPr>
              <a:t>６名グループにてグループ演習</a:t>
            </a:r>
          </a:p>
          <a:p>
            <a:pPr algn="ctr"/>
            <a:endParaRPr lang="ja-JP" altLang="en-US" sz="1050">
              <a:latin typeface="MS UI Gothic" panose="020B0600070205080204" pitchFamily="50" charset="-128"/>
              <a:ea typeface="MS UI Gothic" panose="020B0600070205080204" pitchFamily="50" charset="-128"/>
            </a:endParaRPr>
          </a:p>
          <a:p>
            <a:pPr algn="ctr"/>
            <a:endParaRPr lang="ja-JP" altLang="en-US" sz="1050">
              <a:latin typeface="MS UI Gothic" panose="020B0600070205080204" pitchFamily="50" charset="-128"/>
              <a:ea typeface="MS UI Gothic" panose="020B0600070205080204" pitchFamily="50" charset="-128"/>
            </a:endParaRPr>
          </a:p>
        </p:txBody>
      </p:sp>
      <p:sp>
        <p:nvSpPr>
          <p:cNvPr id="60" name="正方形/長方形 59"/>
          <p:cNvSpPr/>
          <p:nvPr/>
        </p:nvSpPr>
        <p:spPr>
          <a:xfrm>
            <a:off x="2785349" y="4498945"/>
            <a:ext cx="5821496" cy="6399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50">
                <a:latin typeface="MS UI Gothic" panose="020B0600070205080204" pitchFamily="50" charset="-128"/>
                <a:ea typeface="MS UI Gothic" panose="020B0600070205080204" pitchFamily="50" charset="-128"/>
              </a:rPr>
              <a:t>６名グループにてグループ演習</a:t>
            </a:r>
          </a:p>
          <a:p>
            <a:pPr algn="ctr"/>
            <a:endParaRPr lang="ja-JP" altLang="en-US" sz="1050">
              <a:latin typeface="MS UI Gothic" panose="020B0600070205080204" pitchFamily="50" charset="-128"/>
              <a:ea typeface="MS UI Gothic" panose="020B0600070205080204" pitchFamily="50" charset="-128"/>
            </a:endParaRPr>
          </a:p>
          <a:p>
            <a:pPr algn="ctr"/>
            <a:endParaRPr lang="ja-JP" altLang="en-US" sz="1050" dirty="0">
              <a:latin typeface="MS UI Gothic" panose="020B0600070205080204" pitchFamily="50" charset="-128"/>
              <a:ea typeface="MS UI Gothic" panose="020B0600070205080204" pitchFamily="50" charset="-128"/>
            </a:endParaRPr>
          </a:p>
        </p:txBody>
      </p:sp>
      <p:sp>
        <p:nvSpPr>
          <p:cNvPr id="5" name="正方形/長方形 4"/>
          <p:cNvSpPr/>
          <p:nvPr/>
        </p:nvSpPr>
        <p:spPr>
          <a:xfrm>
            <a:off x="604148" y="4511555"/>
            <a:ext cx="509154" cy="62737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a:solidFill>
                  <a:schemeClr val="tx1"/>
                </a:solidFill>
              </a:rPr>
              <a:t>３</a:t>
            </a:r>
          </a:p>
          <a:p>
            <a:pPr algn="ctr"/>
            <a:r>
              <a:rPr lang="ja-JP" altLang="en-US" sz="1000">
                <a:solidFill>
                  <a:schemeClr val="tx1"/>
                </a:solidFill>
              </a:rPr>
              <a:t>日目</a:t>
            </a:r>
            <a:endParaRPr lang="ja-JP" altLang="en-US" sz="1000" dirty="0">
              <a:solidFill>
                <a:schemeClr val="tx1"/>
              </a:solidFill>
            </a:endParaRPr>
          </a:p>
        </p:txBody>
      </p:sp>
      <p:sp>
        <p:nvSpPr>
          <p:cNvPr id="6" name="正方形/長方形 5"/>
          <p:cNvSpPr/>
          <p:nvPr/>
        </p:nvSpPr>
        <p:spPr>
          <a:xfrm>
            <a:off x="612709" y="3395680"/>
            <a:ext cx="509154" cy="6376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a:solidFill>
                  <a:schemeClr val="tx1"/>
                </a:solidFill>
              </a:rPr>
              <a:t>２</a:t>
            </a:r>
          </a:p>
          <a:p>
            <a:pPr algn="ctr"/>
            <a:r>
              <a:rPr lang="ja-JP" altLang="en-US" sz="1000">
                <a:solidFill>
                  <a:schemeClr val="tx1"/>
                </a:solidFill>
              </a:rPr>
              <a:t>日目</a:t>
            </a:r>
            <a:endParaRPr lang="ja-JP" altLang="en-US" sz="1000" dirty="0">
              <a:solidFill>
                <a:schemeClr val="tx1"/>
              </a:solidFill>
            </a:endParaRPr>
          </a:p>
        </p:txBody>
      </p:sp>
      <p:sp>
        <p:nvSpPr>
          <p:cNvPr id="7" name="正方形/長方形 6"/>
          <p:cNvSpPr/>
          <p:nvPr/>
        </p:nvSpPr>
        <p:spPr>
          <a:xfrm>
            <a:off x="604148" y="2443330"/>
            <a:ext cx="509154" cy="6413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rPr>
              <a:t>１</a:t>
            </a:r>
            <a:endParaRPr lang="en-US" altLang="ja-JP" b="1">
              <a:solidFill>
                <a:schemeClr val="tx1"/>
              </a:solidFill>
            </a:endParaRPr>
          </a:p>
          <a:p>
            <a:pPr algn="ctr"/>
            <a:r>
              <a:rPr lang="ja-JP" altLang="en-US" sz="1000">
                <a:solidFill>
                  <a:schemeClr val="tx1"/>
                </a:solidFill>
              </a:rPr>
              <a:t>日目</a:t>
            </a:r>
            <a:endParaRPr lang="ja-JP" altLang="en-US" sz="1000" dirty="0">
              <a:solidFill>
                <a:schemeClr val="tx1"/>
              </a:solidFill>
            </a:endParaRPr>
          </a:p>
        </p:txBody>
      </p:sp>
      <p:sp>
        <p:nvSpPr>
          <p:cNvPr id="8" name="正方形/長方形 7"/>
          <p:cNvSpPr/>
          <p:nvPr/>
        </p:nvSpPr>
        <p:spPr>
          <a:xfrm>
            <a:off x="604148" y="5639121"/>
            <a:ext cx="509154" cy="628379"/>
          </a:xfrm>
          <a:prstGeom prst="rect">
            <a:avLst/>
          </a:prstGeom>
          <a:gradFill>
            <a:gsLst>
              <a:gs pos="0">
                <a:srgbClr val="C55A11"/>
              </a:gs>
              <a:gs pos="69000">
                <a:schemeClr val="accent6">
                  <a:lumMod val="105000"/>
                  <a:satMod val="103000"/>
                  <a:tint val="73000"/>
                </a:schemeClr>
              </a:gs>
              <a:gs pos="100000">
                <a:schemeClr val="accent6">
                  <a:lumMod val="105000"/>
                  <a:satMod val="109000"/>
                  <a:tint val="81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b="1">
                <a:solidFill>
                  <a:schemeClr val="tx1"/>
                </a:solidFill>
              </a:rPr>
              <a:t>４</a:t>
            </a:r>
          </a:p>
          <a:p>
            <a:pPr algn="ctr"/>
            <a:r>
              <a:rPr lang="ja-JP" altLang="en-US" sz="1000">
                <a:solidFill>
                  <a:schemeClr val="tx1"/>
                </a:solidFill>
              </a:rPr>
              <a:t>日目</a:t>
            </a:r>
            <a:endParaRPr lang="ja-JP" altLang="en-US" sz="1000" dirty="0">
              <a:solidFill>
                <a:schemeClr val="tx1"/>
              </a:solidFill>
            </a:endParaRPr>
          </a:p>
        </p:txBody>
      </p:sp>
      <p:sp>
        <p:nvSpPr>
          <p:cNvPr id="9" name="正方形/長方形 8"/>
          <p:cNvSpPr/>
          <p:nvPr/>
        </p:nvSpPr>
        <p:spPr>
          <a:xfrm>
            <a:off x="1158230" y="2443330"/>
            <a:ext cx="822970" cy="643960"/>
          </a:xfrm>
          <a:prstGeom prst="rect">
            <a:avLst/>
          </a:prstGeom>
          <a:solidFill>
            <a:schemeClr val="accent5">
              <a:lumMod val="40000"/>
              <a:lumOff val="60000"/>
            </a:schemeClr>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a:latin typeface="MS UI Gothic" panose="020B0600070205080204" pitchFamily="50" charset="-128"/>
                <a:ea typeface="MS UI Gothic" panose="020B0600070205080204" pitchFamily="50" charset="-128"/>
              </a:rPr>
              <a:t>研修受講</a:t>
            </a:r>
          </a:p>
          <a:p>
            <a:pPr algn="ctr"/>
            <a:r>
              <a:rPr lang="ja-JP" altLang="en-US" sz="1200">
                <a:latin typeface="MS UI Gothic" panose="020B0600070205080204" pitchFamily="50" charset="-128"/>
                <a:ea typeface="MS UI Gothic" panose="020B0600070205080204" pitchFamily="50" charset="-128"/>
              </a:rPr>
              <a:t>ガイダンス</a:t>
            </a:r>
            <a:endParaRPr lang="ja-JP" altLang="en-US" sz="1200" dirty="0">
              <a:latin typeface="MS UI Gothic" panose="020B0600070205080204" pitchFamily="50" charset="-128"/>
              <a:ea typeface="MS UI Gothic" panose="020B0600070205080204" pitchFamily="50" charset="-128"/>
            </a:endParaRPr>
          </a:p>
        </p:txBody>
      </p:sp>
      <p:sp>
        <p:nvSpPr>
          <p:cNvPr id="10" name="正方形/長方形 9"/>
          <p:cNvSpPr/>
          <p:nvPr/>
        </p:nvSpPr>
        <p:spPr>
          <a:xfrm>
            <a:off x="2033774" y="2443330"/>
            <a:ext cx="1060277" cy="643960"/>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50" dirty="0">
                <a:latin typeface="MS UI Gothic" panose="020B0600070205080204" pitchFamily="50" charset="-128"/>
                <a:ea typeface="MS UI Gothic" panose="020B0600070205080204" pitchFamily="50" charset="-128"/>
              </a:rPr>
              <a:t>講義１</a:t>
            </a:r>
            <a:endParaRPr lang="en-US" altLang="ja-JP" sz="1350" dirty="0">
              <a:latin typeface="MS UI Gothic" panose="020B0600070205080204" pitchFamily="50" charset="-128"/>
              <a:ea typeface="MS UI Gothic" panose="020B0600070205080204" pitchFamily="50" charset="-128"/>
            </a:endParaRPr>
          </a:p>
          <a:p>
            <a:pPr algn="ctr"/>
            <a:r>
              <a:rPr lang="ja-JP" altLang="en-US" sz="1050">
                <a:latin typeface="MS UI Gothic" panose="020B0600070205080204" pitchFamily="50" charset="-128"/>
                <a:ea typeface="MS UI Gothic" panose="020B0600070205080204" pitchFamily="50" charset="-128"/>
              </a:rPr>
              <a:t>法制度の現状</a:t>
            </a:r>
            <a:endParaRPr lang="ja-JP" altLang="en-US" sz="1050" dirty="0">
              <a:latin typeface="MS UI Gothic" panose="020B0600070205080204" pitchFamily="50" charset="-128"/>
              <a:ea typeface="MS UI Gothic" panose="020B0600070205080204" pitchFamily="50" charset="-128"/>
            </a:endParaRPr>
          </a:p>
        </p:txBody>
      </p:sp>
      <p:sp>
        <p:nvSpPr>
          <p:cNvPr id="12" name="正方形/長方形 11"/>
          <p:cNvSpPr/>
          <p:nvPr/>
        </p:nvSpPr>
        <p:spPr>
          <a:xfrm>
            <a:off x="3237389" y="2443330"/>
            <a:ext cx="1371715" cy="6439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0" dirty="0">
                <a:latin typeface="MS UI Gothic" panose="020B0600070205080204" pitchFamily="50" charset="-128"/>
                <a:ea typeface="MS UI Gothic" panose="020B0600070205080204" pitchFamily="50" charset="-128"/>
              </a:rPr>
              <a:t>講義２</a:t>
            </a:r>
            <a:endParaRPr lang="en-US" altLang="ja-JP" sz="1350" dirty="0">
              <a:latin typeface="MS UI Gothic" panose="020B0600070205080204" pitchFamily="50" charset="-128"/>
              <a:ea typeface="MS UI Gothic" panose="020B0600070205080204" pitchFamily="50" charset="-128"/>
            </a:endParaRPr>
          </a:p>
          <a:p>
            <a:pPr algn="ctr"/>
            <a:r>
              <a:rPr lang="ja-JP" altLang="en-US" sz="1050">
                <a:latin typeface="MS UI Gothic" panose="020B0600070205080204" pitchFamily="50" charset="-128"/>
                <a:ea typeface="MS UI Gothic" panose="020B0600070205080204" pitchFamily="50" charset="-128"/>
              </a:rPr>
              <a:t>意思決定支援に着目</a:t>
            </a:r>
          </a:p>
          <a:p>
            <a:pPr algn="ctr"/>
            <a:r>
              <a:rPr lang="ja-JP" altLang="en-US" sz="1050">
                <a:latin typeface="MS UI Gothic" panose="020B0600070205080204" pitchFamily="50" charset="-128"/>
                <a:ea typeface="MS UI Gothic" panose="020B0600070205080204" pitchFamily="50" charset="-128"/>
              </a:rPr>
              <a:t>した個別相談支援</a:t>
            </a:r>
          </a:p>
        </p:txBody>
      </p:sp>
      <p:sp>
        <p:nvSpPr>
          <p:cNvPr id="15" name="正方形/長方形 14"/>
          <p:cNvSpPr/>
          <p:nvPr/>
        </p:nvSpPr>
        <p:spPr>
          <a:xfrm>
            <a:off x="7605724" y="2443330"/>
            <a:ext cx="1001121" cy="64396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rgbClr val="FFFFFF"/>
                </a:solidFill>
                <a:latin typeface="MS UI Gothic" panose="020B0600070205080204" pitchFamily="50" charset="-128"/>
                <a:ea typeface="MS UI Gothic" panose="020B0600070205080204" pitchFamily="50" charset="-128"/>
              </a:rPr>
              <a:t>講義５</a:t>
            </a:r>
            <a:endParaRPr lang="en-US" altLang="ja-JP" sz="1350" dirty="0">
              <a:solidFill>
                <a:srgbClr val="FFFFFF"/>
              </a:solidFill>
              <a:latin typeface="MS UI Gothic" panose="020B0600070205080204" pitchFamily="50" charset="-128"/>
              <a:ea typeface="MS UI Gothic" panose="020B0600070205080204" pitchFamily="50" charset="-128"/>
            </a:endParaRPr>
          </a:p>
          <a:p>
            <a:pPr algn="ctr"/>
            <a:r>
              <a:rPr lang="ja-JP" altLang="en-US" sz="1050" dirty="0">
                <a:solidFill>
                  <a:srgbClr val="FFFFFF"/>
                </a:solidFill>
                <a:latin typeface="MS UI Gothic" panose="020B0600070205080204" pitchFamily="50" charset="-128"/>
                <a:ea typeface="MS UI Gothic" panose="020B0600070205080204" pitchFamily="50" charset="-128"/>
              </a:rPr>
              <a:t>スーパービジョン</a:t>
            </a:r>
          </a:p>
        </p:txBody>
      </p:sp>
      <p:sp>
        <p:nvSpPr>
          <p:cNvPr id="2" name="テキスト ボックス 1"/>
          <p:cNvSpPr txBox="1"/>
          <p:nvPr/>
        </p:nvSpPr>
        <p:spPr>
          <a:xfrm>
            <a:off x="611363" y="679704"/>
            <a:ext cx="7995482" cy="1338828"/>
          </a:xfrm>
          <a:prstGeom prst="rect">
            <a:avLst/>
          </a:prstGeom>
          <a:noFill/>
          <a:ln w="28575">
            <a:solidFill>
              <a:schemeClr val="tx1"/>
            </a:solidFill>
          </a:ln>
        </p:spPr>
        <p:txBody>
          <a:bodyPr wrap="square" rtlCol="0">
            <a:spAutoFit/>
          </a:bodyPr>
          <a:lstStyle/>
          <a:p>
            <a:r>
              <a:rPr lang="en-US" altLang="ja-JP" sz="1350" dirty="0">
                <a:latin typeface="ＤＦＰ特太ゴシック体" panose="020B0A00010101010101" pitchFamily="50" charset="-128"/>
                <a:ea typeface="ＤＦＰ特太ゴシック体" panose="020B0A00010101010101" pitchFamily="50" charset="-128"/>
              </a:rPr>
              <a:t>【</a:t>
            </a:r>
            <a:r>
              <a:rPr lang="ja-JP" altLang="en-US" sz="1350" dirty="0">
                <a:latin typeface="ＤＦＰ特太ゴシック体" panose="020B0A00010101010101" pitchFamily="50" charset="-128"/>
                <a:ea typeface="ＤＦＰ特太ゴシック体" panose="020B0A00010101010101" pitchFamily="50" charset="-128"/>
              </a:rPr>
              <a:t>獲得目標</a:t>
            </a:r>
            <a:r>
              <a:rPr lang="en-US" altLang="ja-JP" sz="1350" dirty="0">
                <a:latin typeface="ＤＦＰ特太ゴシック体" panose="020B0A00010101010101" pitchFamily="50" charset="-128"/>
                <a:ea typeface="ＤＦＰ特太ゴシック体" panose="020B0A00010101010101" pitchFamily="50" charset="-128"/>
              </a:rPr>
              <a:t>】 </a:t>
            </a:r>
            <a:r>
              <a:rPr lang="ja-JP" altLang="en-US" sz="1350" dirty="0">
                <a:latin typeface="ＭＳ Ｐゴシック" panose="020B0600070205080204" pitchFamily="50" charset="-128"/>
                <a:ea typeface="ＭＳ Ｐゴシック" panose="020B0600070205080204" pitchFamily="50" charset="-128"/>
              </a:rPr>
              <a:t>　　　　　　　　　　　　　　　　　　　　　　　　　　　　　　　　　　　　　　　</a:t>
            </a:r>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初任者研修で扱った価値・知識・技術</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　① 相談支援の基本</a:t>
            </a:r>
            <a:r>
              <a:rPr lang="en-US" altLang="ja-JP" sz="1350" dirty="0">
                <a:latin typeface="ＭＳ Ｐゴシック" panose="020B0600070205080204" pitchFamily="50" charset="-128"/>
                <a:ea typeface="ＭＳ Ｐゴシック" panose="020B0600070205080204" pitchFamily="50" charset="-128"/>
              </a:rPr>
              <a:t>※</a:t>
            </a:r>
            <a:r>
              <a:rPr lang="ja-JP" altLang="en-US" sz="1350" dirty="0">
                <a:latin typeface="ＭＳ Ｐゴシック" panose="020B0600070205080204" pitchFamily="50" charset="-128"/>
                <a:ea typeface="ＭＳ Ｐゴシック" panose="020B0600070205080204" pitchFamily="50" charset="-128"/>
              </a:rPr>
              <a:t>を理解し、それを基盤とした実践を行うことができる。</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　② チームアプローチ</a:t>
            </a:r>
            <a:r>
              <a:rPr lang="en-US" altLang="ja-JP" sz="1350" dirty="0">
                <a:latin typeface="ＭＳ Ｐゴシック" panose="020B0600070205080204" pitchFamily="50" charset="-128"/>
                <a:ea typeface="ＭＳ Ｐゴシック" panose="020B0600070205080204" pitchFamily="50" charset="-128"/>
              </a:rPr>
              <a:t>(</a:t>
            </a:r>
            <a:r>
              <a:rPr lang="ja-JP" altLang="en-US" sz="1350" dirty="0">
                <a:latin typeface="ＭＳ Ｐゴシック" panose="020B0600070205080204" pitchFamily="50" charset="-128"/>
                <a:ea typeface="ＭＳ Ｐゴシック" panose="020B0600070205080204" pitchFamily="50" charset="-128"/>
              </a:rPr>
              <a:t>多職種連携</a:t>
            </a:r>
            <a:r>
              <a:rPr lang="en-US" altLang="ja-JP" sz="1350" dirty="0">
                <a:latin typeface="ＭＳ Ｐゴシック" panose="020B0600070205080204" pitchFamily="50" charset="-128"/>
                <a:ea typeface="ＭＳ Ｐゴシック" panose="020B0600070205080204" pitchFamily="50" charset="-128"/>
              </a:rPr>
              <a:t>)</a:t>
            </a:r>
            <a:r>
              <a:rPr lang="ja-JP" altLang="en-US" sz="1350" dirty="0">
                <a:latin typeface="ＭＳ Ｐゴシック" panose="020B0600070205080204" pitchFamily="50" charset="-128"/>
                <a:ea typeface="ＭＳ Ｐゴシック" panose="020B0600070205080204" pitchFamily="50" charset="-128"/>
              </a:rPr>
              <a:t>の理論と方法を理解し、実践することができる。</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　③ コミュニティワーク（地域とのつながりやインフォーマルの活用等）の理論と方法を理解し、実践することが</a:t>
            </a:r>
          </a:p>
          <a:p>
            <a:r>
              <a:rPr lang="ja-JP" altLang="en-US" sz="1350" dirty="0">
                <a:latin typeface="ＭＳ Ｐゴシック" panose="020B0600070205080204" pitchFamily="50" charset="-128"/>
                <a:ea typeface="ＭＳ Ｐゴシック" panose="020B0600070205080204" pitchFamily="50" charset="-128"/>
              </a:rPr>
              <a:t>　　できる。</a:t>
            </a:r>
            <a:endParaRPr lang="en-US" altLang="ja-JP" sz="1350" dirty="0">
              <a:latin typeface="ＭＳ Ｐゴシック" panose="020B0600070205080204" pitchFamily="50" charset="-128"/>
              <a:ea typeface="ＭＳ Ｐゴシック" panose="020B0600070205080204" pitchFamily="50" charset="-128"/>
            </a:endParaRPr>
          </a:p>
          <a:p>
            <a:r>
              <a:rPr lang="ja-JP" altLang="en-US" sz="1350" dirty="0">
                <a:latin typeface="ＭＳ Ｐゴシック" panose="020B0600070205080204" pitchFamily="50" charset="-128"/>
                <a:ea typeface="ＭＳ Ｐゴシック" panose="020B0600070205080204" pitchFamily="50" charset="-128"/>
              </a:rPr>
              <a:t>　④ スーパービジョンの理論と方法を理解するとともに、継続的に研鑽を継続した実践をすることができる。</a:t>
            </a:r>
          </a:p>
        </p:txBody>
      </p:sp>
      <p:sp>
        <p:nvSpPr>
          <p:cNvPr id="16" name="正方形/長方形 15"/>
          <p:cNvSpPr/>
          <p:nvPr/>
        </p:nvSpPr>
        <p:spPr>
          <a:xfrm>
            <a:off x="6058278" y="2444699"/>
            <a:ext cx="1368285" cy="6399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350" dirty="0">
                <a:latin typeface="MS UI Gothic" panose="020B0600070205080204" pitchFamily="50" charset="-128"/>
                <a:ea typeface="MS UI Gothic" panose="020B0600070205080204" pitchFamily="50" charset="-128"/>
              </a:rPr>
              <a:t>講義４</a:t>
            </a:r>
            <a:endParaRPr lang="en-US" altLang="ja-JP" sz="1350" dirty="0">
              <a:latin typeface="MS UI Gothic" panose="020B0600070205080204" pitchFamily="50" charset="-128"/>
              <a:ea typeface="MS UI Gothic" panose="020B0600070205080204" pitchFamily="50" charset="-128"/>
            </a:endParaRPr>
          </a:p>
          <a:p>
            <a:pPr algn="ctr"/>
            <a:r>
              <a:rPr lang="ja-JP" altLang="en-US" sz="1050" dirty="0">
                <a:latin typeface="MS UI Gothic" panose="020B0600070205080204" pitchFamily="50" charset="-128"/>
                <a:ea typeface="MS UI Gothic" panose="020B0600070205080204" pitchFamily="50" charset="-128"/>
              </a:rPr>
              <a:t>コミュニティワーク</a:t>
            </a:r>
          </a:p>
        </p:txBody>
      </p:sp>
      <p:sp>
        <p:nvSpPr>
          <p:cNvPr id="17" name="正方形/長方形 16"/>
          <p:cNvSpPr/>
          <p:nvPr/>
        </p:nvSpPr>
        <p:spPr>
          <a:xfrm>
            <a:off x="4644450" y="2447305"/>
            <a:ext cx="1367689" cy="6399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dirty="0">
                <a:latin typeface="MS UI Gothic" panose="020B0600070205080204" pitchFamily="50" charset="-128"/>
                <a:ea typeface="MS UI Gothic" panose="020B0600070205080204" pitchFamily="50" charset="-128"/>
              </a:rPr>
              <a:t>講義３</a:t>
            </a:r>
            <a:endParaRPr lang="en-US" altLang="ja-JP" sz="1350" dirty="0">
              <a:latin typeface="MS UI Gothic" panose="020B0600070205080204" pitchFamily="50" charset="-128"/>
              <a:ea typeface="MS UI Gothic" panose="020B0600070205080204" pitchFamily="50" charset="-128"/>
            </a:endParaRPr>
          </a:p>
          <a:p>
            <a:pPr algn="ctr"/>
            <a:r>
              <a:rPr lang="ja-JP" altLang="en-US" sz="1050">
                <a:latin typeface="MS UI Gothic" panose="020B0600070205080204" pitchFamily="50" charset="-128"/>
                <a:ea typeface="MS UI Gothic" panose="020B0600070205080204" pitchFamily="50" charset="-128"/>
              </a:rPr>
              <a:t>チームアプローチ</a:t>
            </a:r>
          </a:p>
          <a:p>
            <a:pPr algn="ctr"/>
            <a:r>
              <a:rPr lang="en-US" altLang="ja-JP" sz="1050">
                <a:latin typeface="MS UI Gothic" panose="020B0600070205080204" pitchFamily="50" charset="-128"/>
                <a:ea typeface="MS UI Gothic" panose="020B0600070205080204" pitchFamily="50" charset="-128"/>
              </a:rPr>
              <a:t>(</a:t>
            </a:r>
            <a:r>
              <a:rPr lang="ja-JP" altLang="en-US" sz="1050">
                <a:latin typeface="MS UI Gothic" panose="020B0600070205080204" pitchFamily="50" charset="-128"/>
                <a:ea typeface="MS UI Gothic" panose="020B0600070205080204" pitchFamily="50" charset="-128"/>
              </a:rPr>
              <a:t>多職種連携</a:t>
            </a:r>
            <a:r>
              <a:rPr lang="en-US" altLang="ja-JP" sz="1050">
                <a:latin typeface="MS UI Gothic" panose="020B0600070205080204" pitchFamily="50" charset="-128"/>
                <a:ea typeface="MS UI Gothic" panose="020B0600070205080204" pitchFamily="50" charset="-128"/>
              </a:rPr>
              <a:t>)</a:t>
            </a:r>
            <a:endParaRPr lang="ja-JP" altLang="en-US" sz="1050" dirty="0">
              <a:latin typeface="MS UI Gothic" panose="020B0600070205080204" pitchFamily="50" charset="-128"/>
              <a:ea typeface="MS UI Gothic" panose="020B0600070205080204" pitchFamily="50" charset="-128"/>
            </a:endParaRPr>
          </a:p>
        </p:txBody>
      </p:sp>
      <p:sp>
        <p:nvSpPr>
          <p:cNvPr id="3" name="テキスト ボックス 2"/>
          <p:cNvSpPr txBox="1"/>
          <p:nvPr/>
        </p:nvSpPr>
        <p:spPr>
          <a:xfrm>
            <a:off x="3127575" y="2204811"/>
            <a:ext cx="4426446" cy="230832"/>
          </a:xfrm>
          <a:prstGeom prst="rect">
            <a:avLst/>
          </a:prstGeom>
          <a:noFill/>
        </p:spPr>
        <p:txBody>
          <a:bodyPr wrap="square" rtlCol="0">
            <a:spAutoFit/>
          </a:bodyPr>
          <a:lstStyle/>
          <a:p>
            <a:pPr algn="ctr"/>
            <a:r>
              <a:rPr lang="ja-JP" altLang="en-US" sz="900">
                <a:latin typeface="MS UI Gothic" panose="020B0600070205080204" pitchFamily="50" charset="-128"/>
                <a:ea typeface="MS UI Gothic" panose="020B0600070205080204" pitchFamily="50" charset="-128"/>
              </a:rPr>
              <a:t>本人を中心とした支援におけるケアマネジメント及びコミュニティソーシャルワークの理論と方法</a:t>
            </a:r>
            <a:endParaRPr lang="ja-JP" altLang="en-US" sz="900" dirty="0">
              <a:latin typeface="MS UI Gothic" panose="020B0600070205080204" pitchFamily="50" charset="-128"/>
              <a:ea typeface="MS UI Gothic" panose="020B0600070205080204" pitchFamily="50" charset="-128"/>
            </a:endParaRPr>
          </a:p>
        </p:txBody>
      </p:sp>
      <p:sp>
        <p:nvSpPr>
          <p:cNvPr id="11" name="正方形/長方形 10"/>
          <p:cNvSpPr/>
          <p:nvPr/>
        </p:nvSpPr>
        <p:spPr>
          <a:xfrm>
            <a:off x="3168765" y="2207297"/>
            <a:ext cx="4353178" cy="100241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正方形/長方形 23"/>
          <p:cNvSpPr/>
          <p:nvPr/>
        </p:nvSpPr>
        <p:spPr>
          <a:xfrm>
            <a:off x="1155533" y="4120701"/>
            <a:ext cx="7451312" cy="2910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S UI Gothic" panose="020B0600070205080204" pitchFamily="50" charset="-128"/>
                <a:ea typeface="MS UI Gothic" panose="020B0600070205080204" pitchFamily="50" charset="-128"/>
              </a:rPr>
              <a:t>基幹相談支援センター</a:t>
            </a:r>
            <a:r>
              <a:rPr lang="ja-JP" altLang="en-US" sz="1050">
                <a:solidFill>
                  <a:schemeClr val="tx1"/>
                </a:solidFill>
                <a:latin typeface="MS UI Gothic" panose="020B0600070205080204" pitchFamily="50" charset="-128"/>
                <a:ea typeface="MS UI Gothic" panose="020B0600070205080204" pitchFamily="50" charset="-128"/>
              </a:rPr>
              <a:t>等にて自らの提出課題をチーム</a:t>
            </a:r>
            <a:r>
              <a:rPr lang="ja-JP" altLang="en-US" sz="1050" dirty="0">
                <a:solidFill>
                  <a:schemeClr val="tx1"/>
                </a:solidFill>
                <a:latin typeface="MS UI Gothic" panose="020B0600070205080204" pitchFamily="50" charset="-128"/>
                <a:ea typeface="MS UI Gothic" panose="020B0600070205080204" pitchFamily="50" charset="-128"/>
              </a:rPr>
              <a:t>で検討</a:t>
            </a:r>
            <a:r>
              <a:rPr lang="ja-JP" altLang="en-US" sz="1050">
                <a:solidFill>
                  <a:schemeClr val="tx1"/>
                </a:solidFill>
                <a:latin typeface="MS UI Gothic" panose="020B0600070205080204" pitchFamily="50" charset="-128"/>
                <a:ea typeface="MS UI Gothic" panose="020B0600070205080204" pitchFamily="50" charset="-128"/>
              </a:rPr>
              <a:t>する（課題実習）　任意・推奨</a:t>
            </a:r>
            <a:endParaRPr lang="ja-JP" altLang="en-US" sz="1050" dirty="0">
              <a:solidFill>
                <a:schemeClr val="tx1"/>
              </a:solidFill>
              <a:latin typeface="MS UI Gothic" panose="020B0600070205080204" pitchFamily="50" charset="-128"/>
              <a:ea typeface="MS UI Gothic" panose="020B0600070205080204" pitchFamily="50" charset="-128"/>
            </a:endParaRPr>
          </a:p>
        </p:txBody>
      </p:sp>
      <p:sp>
        <p:nvSpPr>
          <p:cNvPr id="35" name="正方形/長方形 34"/>
          <p:cNvSpPr/>
          <p:nvPr/>
        </p:nvSpPr>
        <p:spPr>
          <a:xfrm>
            <a:off x="1155533" y="5234212"/>
            <a:ext cx="7451312" cy="2823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S UI Gothic" panose="020B0600070205080204" pitchFamily="50" charset="-128"/>
                <a:ea typeface="MS UI Gothic" panose="020B0600070205080204" pitchFamily="50" charset="-128"/>
              </a:rPr>
              <a:t>基幹相談支援センター等にて自立支援協議会の参加等</a:t>
            </a:r>
            <a:r>
              <a:rPr lang="ja-JP" altLang="en-US" sz="1050">
                <a:solidFill>
                  <a:schemeClr val="tx1"/>
                </a:solidFill>
                <a:latin typeface="MS UI Gothic" panose="020B0600070205080204" pitchFamily="50" charset="-128"/>
                <a:ea typeface="MS UI Gothic" panose="020B0600070205080204" pitchFamily="50" charset="-128"/>
              </a:rPr>
              <a:t>体験（課題実習）　任意・推奨</a:t>
            </a:r>
            <a:endParaRPr lang="ja-JP" altLang="en-US" sz="1050" dirty="0">
              <a:solidFill>
                <a:schemeClr val="tx1"/>
              </a:solidFill>
              <a:latin typeface="MS UI Gothic" panose="020B0600070205080204" pitchFamily="50" charset="-128"/>
              <a:ea typeface="MS UI Gothic" panose="020B0600070205080204" pitchFamily="50" charset="-128"/>
            </a:endParaRPr>
          </a:p>
        </p:txBody>
      </p:sp>
      <p:sp>
        <p:nvSpPr>
          <p:cNvPr id="43" name="正方形/長方形 42"/>
          <p:cNvSpPr/>
          <p:nvPr/>
        </p:nvSpPr>
        <p:spPr>
          <a:xfrm>
            <a:off x="8241805" y="5639121"/>
            <a:ext cx="657219" cy="636169"/>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dirty="0">
                <a:latin typeface="MS UI Gothic" panose="020B0600070205080204" pitchFamily="50" charset="-128"/>
                <a:ea typeface="MS UI Gothic" panose="020B0600070205080204" pitchFamily="50" charset="-128"/>
              </a:rPr>
              <a:t>修了証</a:t>
            </a:r>
            <a:endParaRPr lang="en-US" altLang="ja-JP" sz="1050" dirty="0">
              <a:latin typeface="MS UI Gothic" panose="020B0600070205080204" pitchFamily="50" charset="-128"/>
              <a:ea typeface="MS UI Gothic" panose="020B0600070205080204" pitchFamily="50" charset="-128"/>
            </a:endParaRPr>
          </a:p>
          <a:p>
            <a:pPr algn="ctr"/>
            <a:r>
              <a:rPr lang="ja-JP" altLang="en-US" sz="1050" dirty="0">
                <a:latin typeface="MS UI Gothic" panose="020B0600070205080204" pitchFamily="50" charset="-128"/>
                <a:ea typeface="MS UI Gothic" panose="020B0600070205080204" pitchFamily="50" charset="-128"/>
              </a:rPr>
              <a:t>交付</a:t>
            </a:r>
          </a:p>
        </p:txBody>
      </p:sp>
      <p:sp>
        <p:nvSpPr>
          <p:cNvPr id="50" name="屈折矢印 49"/>
          <p:cNvSpPr/>
          <p:nvPr/>
        </p:nvSpPr>
        <p:spPr>
          <a:xfrm rot="10800000">
            <a:off x="777700" y="4236969"/>
            <a:ext cx="1361210" cy="387675"/>
          </a:xfrm>
          <a:prstGeom prst="bentUpArrow">
            <a:avLst>
              <a:gd name="adj1" fmla="val 13490"/>
              <a:gd name="adj2" fmla="val 19245"/>
              <a:gd name="adj3" fmla="val 16368"/>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a:p>
        </p:txBody>
      </p:sp>
      <p:sp>
        <p:nvSpPr>
          <p:cNvPr id="51" name="テキスト ボックス 50"/>
          <p:cNvSpPr txBox="1"/>
          <p:nvPr/>
        </p:nvSpPr>
        <p:spPr>
          <a:xfrm>
            <a:off x="505983" y="44624"/>
            <a:ext cx="3824960" cy="523220"/>
          </a:xfrm>
          <a:prstGeom prst="rect">
            <a:avLst/>
          </a:prstGeom>
          <a:noFill/>
          <a:ln>
            <a:noFill/>
          </a:ln>
        </p:spPr>
        <p:txBody>
          <a:bodyPr wrap="square" rtlCol="0">
            <a:spAutoFit/>
          </a:bodyPr>
          <a:lstStyle/>
          <a:p>
            <a:r>
              <a:rPr lang="ja-JP" altLang="en-US" sz="2800" dirty="0">
                <a:solidFill>
                  <a:srgbClr val="C00000"/>
                </a:solidFill>
                <a:latin typeface="ＤＦＰ特太ゴシック体" panose="020B0A00010101010101" pitchFamily="50" charset="-128"/>
                <a:ea typeface="ＤＦＰ特太ゴシック体" panose="020B0A00010101010101" pitchFamily="50" charset="-128"/>
              </a:rPr>
              <a:t>現任研修の構造</a:t>
            </a:r>
          </a:p>
        </p:txBody>
      </p:sp>
      <p:sp>
        <p:nvSpPr>
          <p:cNvPr id="52" name="正方形/長方形 51"/>
          <p:cNvSpPr/>
          <p:nvPr/>
        </p:nvSpPr>
        <p:spPr>
          <a:xfrm>
            <a:off x="1155533" y="3389403"/>
            <a:ext cx="1000224" cy="6439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0">
                <a:latin typeface="MS UI Gothic" panose="020B0600070205080204" pitchFamily="50" charset="-128"/>
                <a:ea typeface="MS UI Gothic" panose="020B0600070205080204" pitchFamily="50" charset="-128"/>
              </a:rPr>
              <a:t>導入講義</a:t>
            </a:r>
            <a:endParaRPr lang="en-US" altLang="ja-JP" sz="1350" dirty="0">
              <a:latin typeface="MS UI Gothic" panose="020B0600070205080204" pitchFamily="50" charset="-128"/>
              <a:ea typeface="MS UI Gothic" panose="020B0600070205080204" pitchFamily="50" charset="-128"/>
            </a:endParaRPr>
          </a:p>
          <a:p>
            <a:pPr algn="ctr"/>
            <a:r>
              <a:rPr lang="ja-JP" altLang="en-US" sz="1050">
                <a:latin typeface="MS UI Gothic" panose="020B0600070205080204" pitchFamily="50" charset="-128"/>
                <a:ea typeface="MS UI Gothic" panose="020B0600070205080204" pitchFamily="50" charset="-128"/>
              </a:rPr>
              <a:t>個別相談支援</a:t>
            </a:r>
          </a:p>
          <a:p>
            <a:pPr algn="ctr"/>
            <a:r>
              <a:rPr lang="en-US" altLang="ja-JP" sz="1050">
                <a:latin typeface="MS UI Gothic" panose="020B0600070205080204" pitchFamily="50" charset="-128"/>
                <a:ea typeface="MS UI Gothic" panose="020B0600070205080204" pitchFamily="50" charset="-128"/>
              </a:rPr>
              <a:t>(</a:t>
            </a:r>
            <a:r>
              <a:rPr lang="ja-JP" altLang="en-US" sz="1050">
                <a:latin typeface="MS UI Gothic" panose="020B0600070205080204" pitchFamily="50" charset="-128"/>
                <a:ea typeface="MS UI Gothic" panose="020B0600070205080204" pitchFamily="50" charset="-128"/>
              </a:rPr>
              <a:t>実演</a:t>
            </a:r>
            <a:r>
              <a:rPr lang="en-US" altLang="ja-JP" sz="1050">
                <a:latin typeface="MS UI Gothic" panose="020B0600070205080204" pitchFamily="50" charset="-128"/>
                <a:ea typeface="MS UI Gothic" panose="020B0600070205080204" pitchFamily="50" charset="-128"/>
              </a:rPr>
              <a:t>)</a:t>
            </a:r>
            <a:endParaRPr lang="ja-JP" altLang="en-US" sz="1050">
              <a:latin typeface="MS UI Gothic" panose="020B0600070205080204" pitchFamily="50" charset="-128"/>
              <a:ea typeface="MS UI Gothic" panose="020B0600070205080204" pitchFamily="50" charset="-128"/>
            </a:endParaRPr>
          </a:p>
        </p:txBody>
      </p:sp>
      <p:sp>
        <p:nvSpPr>
          <p:cNvPr id="53" name="正方形/長方形 52"/>
          <p:cNvSpPr/>
          <p:nvPr/>
        </p:nvSpPr>
        <p:spPr>
          <a:xfrm>
            <a:off x="2191585" y="3389403"/>
            <a:ext cx="551615" cy="6439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a:latin typeface="MS UI Gothic" panose="020B0600070205080204" pitchFamily="50" charset="-128"/>
                <a:ea typeface="MS UI Gothic" panose="020B0600070205080204" pitchFamily="50" charset="-128"/>
              </a:rPr>
              <a:t>セルフ</a:t>
            </a:r>
          </a:p>
          <a:p>
            <a:pPr algn="ctr"/>
            <a:r>
              <a:rPr lang="ja-JP" altLang="en-US" sz="1050">
                <a:latin typeface="MS UI Gothic" panose="020B0600070205080204" pitchFamily="50" charset="-128"/>
                <a:ea typeface="MS UI Gothic" panose="020B0600070205080204" pitchFamily="50" charset="-128"/>
              </a:rPr>
              <a:t>チェック</a:t>
            </a:r>
          </a:p>
        </p:txBody>
      </p:sp>
      <p:sp>
        <p:nvSpPr>
          <p:cNvPr id="56" name="正方形/長方形 55"/>
          <p:cNvSpPr/>
          <p:nvPr/>
        </p:nvSpPr>
        <p:spPr>
          <a:xfrm>
            <a:off x="2851590" y="3654112"/>
            <a:ext cx="3440548" cy="342447"/>
          </a:xfrm>
          <a:prstGeom prst="rect">
            <a:avLst/>
          </a:prstGeom>
          <a:gradFill>
            <a:gsLst>
              <a:gs pos="0">
                <a:schemeClr val="bg1"/>
              </a:gs>
              <a:gs pos="0">
                <a:schemeClr val="bg1"/>
              </a:gs>
              <a:gs pos="100000">
                <a:schemeClr val="bg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a:latin typeface="MS UI Gothic" panose="020B0600070205080204" pitchFamily="50" charset="-128"/>
                <a:ea typeface="MS UI Gothic" panose="020B0600070205080204" pitchFamily="50" charset="-128"/>
              </a:rPr>
              <a:t>実践報告（６名）</a:t>
            </a:r>
          </a:p>
        </p:txBody>
      </p:sp>
      <p:sp>
        <p:nvSpPr>
          <p:cNvPr id="57" name="正方形/長方形 56"/>
          <p:cNvSpPr/>
          <p:nvPr/>
        </p:nvSpPr>
        <p:spPr>
          <a:xfrm>
            <a:off x="6334287" y="3654112"/>
            <a:ext cx="2231919" cy="342447"/>
          </a:xfrm>
          <a:prstGeom prst="rect">
            <a:avLst/>
          </a:prstGeom>
          <a:gradFill>
            <a:gsLst>
              <a:gs pos="0">
                <a:schemeClr val="bg1"/>
              </a:gs>
              <a:gs pos="0">
                <a:schemeClr val="bg1"/>
              </a:gs>
              <a:gs pos="100000">
                <a:schemeClr val="bg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a:latin typeface="MS UI Gothic" panose="020B0600070205080204" pitchFamily="50" charset="-128"/>
                <a:ea typeface="MS UI Gothic" panose="020B0600070205080204" pitchFamily="50" charset="-128"/>
              </a:rPr>
              <a:t>実践報告を受け課題実習にむけた整理とそのグループでの共有</a:t>
            </a:r>
          </a:p>
        </p:txBody>
      </p:sp>
      <p:sp>
        <p:nvSpPr>
          <p:cNvPr id="26" name="左カーブ矢印 25"/>
          <p:cNvSpPr/>
          <p:nvPr/>
        </p:nvSpPr>
        <p:spPr>
          <a:xfrm>
            <a:off x="8194876" y="3891756"/>
            <a:ext cx="262554" cy="433546"/>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a:solidFill>
                <a:schemeClr val="tx1"/>
              </a:solidFill>
            </a:endParaRPr>
          </a:p>
        </p:txBody>
      </p:sp>
      <p:sp>
        <p:nvSpPr>
          <p:cNvPr id="58" name="正方形/長方形 57"/>
          <p:cNvSpPr/>
          <p:nvPr/>
        </p:nvSpPr>
        <p:spPr>
          <a:xfrm>
            <a:off x="1155534" y="4498945"/>
            <a:ext cx="1000223" cy="6399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a:latin typeface="MS UI Gothic" panose="020B0600070205080204" pitchFamily="50" charset="-128"/>
                <a:ea typeface="MS UI Gothic" panose="020B0600070205080204" pitchFamily="50" charset="-128"/>
              </a:rPr>
              <a:t>導入講義</a:t>
            </a:r>
            <a:endParaRPr lang="en-US" altLang="ja-JP" sz="1350" dirty="0">
              <a:latin typeface="MS UI Gothic" panose="020B0600070205080204" pitchFamily="50" charset="-128"/>
              <a:ea typeface="MS UI Gothic" panose="020B0600070205080204" pitchFamily="50" charset="-128"/>
            </a:endParaRPr>
          </a:p>
          <a:p>
            <a:pPr algn="ctr"/>
            <a:r>
              <a:rPr lang="ja-JP" altLang="en-US" sz="1000">
                <a:latin typeface="MS UI Gothic" panose="020B0600070205080204" pitchFamily="50" charset="-128"/>
                <a:ea typeface="MS UI Gothic" panose="020B0600070205080204" pitchFamily="50" charset="-128"/>
              </a:rPr>
              <a:t>チームアプローチ</a:t>
            </a:r>
          </a:p>
          <a:p>
            <a:pPr algn="ctr"/>
            <a:r>
              <a:rPr lang="en-US" altLang="ja-JP" sz="900">
                <a:latin typeface="MS UI Gothic" panose="020B0600070205080204" pitchFamily="50" charset="-128"/>
                <a:ea typeface="MS UI Gothic" panose="020B0600070205080204" pitchFamily="50" charset="-128"/>
              </a:rPr>
              <a:t>(</a:t>
            </a:r>
            <a:r>
              <a:rPr lang="ja-JP" altLang="en-US" sz="900">
                <a:latin typeface="MS UI Gothic" panose="020B0600070205080204" pitchFamily="50" charset="-128"/>
                <a:ea typeface="MS UI Gothic" panose="020B0600070205080204" pitchFamily="50" charset="-128"/>
              </a:rPr>
              <a:t>実演</a:t>
            </a:r>
            <a:r>
              <a:rPr lang="en-US" altLang="ja-JP" sz="900">
                <a:latin typeface="MS UI Gothic" panose="020B0600070205080204" pitchFamily="50" charset="-128"/>
                <a:ea typeface="MS UI Gothic" panose="020B0600070205080204" pitchFamily="50" charset="-128"/>
              </a:rPr>
              <a:t>)</a:t>
            </a:r>
            <a:endParaRPr lang="ja-JP" altLang="en-US" sz="900" dirty="0">
              <a:latin typeface="MS UI Gothic" panose="020B0600070205080204" pitchFamily="50" charset="-128"/>
              <a:ea typeface="MS UI Gothic" panose="020B0600070205080204" pitchFamily="50" charset="-128"/>
            </a:endParaRPr>
          </a:p>
        </p:txBody>
      </p:sp>
      <p:sp>
        <p:nvSpPr>
          <p:cNvPr id="59" name="正方形/長方形 58"/>
          <p:cNvSpPr/>
          <p:nvPr/>
        </p:nvSpPr>
        <p:spPr>
          <a:xfrm>
            <a:off x="2191585" y="4498945"/>
            <a:ext cx="551615" cy="6399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50">
                <a:latin typeface="MS UI Gothic" panose="020B0600070205080204" pitchFamily="50" charset="-128"/>
                <a:ea typeface="MS UI Gothic" panose="020B0600070205080204" pitchFamily="50" charset="-128"/>
              </a:rPr>
              <a:t>セルフ</a:t>
            </a:r>
          </a:p>
          <a:p>
            <a:pPr algn="ctr"/>
            <a:r>
              <a:rPr lang="ja-JP" altLang="en-US" sz="1050">
                <a:latin typeface="MS UI Gothic" panose="020B0600070205080204" pitchFamily="50" charset="-128"/>
                <a:ea typeface="MS UI Gothic" panose="020B0600070205080204" pitchFamily="50" charset="-128"/>
              </a:rPr>
              <a:t>チェック</a:t>
            </a:r>
            <a:endParaRPr lang="ja-JP" altLang="en-US" sz="1050" dirty="0">
              <a:latin typeface="MS UI Gothic" panose="020B0600070205080204" pitchFamily="50" charset="-128"/>
              <a:ea typeface="MS UI Gothic" panose="020B0600070205080204" pitchFamily="50" charset="-128"/>
            </a:endParaRPr>
          </a:p>
        </p:txBody>
      </p:sp>
      <p:sp>
        <p:nvSpPr>
          <p:cNvPr id="61" name="正方形/長方形 60"/>
          <p:cNvSpPr/>
          <p:nvPr/>
        </p:nvSpPr>
        <p:spPr>
          <a:xfrm>
            <a:off x="2865090" y="4767214"/>
            <a:ext cx="2449734" cy="342447"/>
          </a:xfrm>
          <a:prstGeom prst="rect">
            <a:avLst/>
          </a:prstGeom>
          <a:gradFill>
            <a:gsLst>
              <a:gs pos="0">
                <a:schemeClr val="bg1"/>
              </a:gs>
              <a:gs pos="0">
                <a:schemeClr val="bg1"/>
              </a:gs>
              <a:gs pos="100000">
                <a:schemeClr val="bg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a:latin typeface="MS UI Gothic" panose="020B0600070205080204" pitchFamily="50" charset="-128"/>
                <a:ea typeface="MS UI Gothic" panose="020B0600070205080204" pitchFamily="50" charset="-128"/>
              </a:rPr>
              <a:t>実践報告（６名）</a:t>
            </a:r>
          </a:p>
        </p:txBody>
      </p:sp>
      <p:sp>
        <p:nvSpPr>
          <p:cNvPr id="64" name="正方形/長方形 63"/>
          <p:cNvSpPr/>
          <p:nvPr/>
        </p:nvSpPr>
        <p:spPr>
          <a:xfrm>
            <a:off x="6334288" y="4767214"/>
            <a:ext cx="2231919" cy="342447"/>
          </a:xfrm>
          <a:prstGeom prst="rect">
            <a:avLst/>
          </a:prstGeom>
          <a:gradFill>
            <a:gsLst>
              <a:gs pos="0">
                <a:schemeClr val="bg1"/>
              </a:gs>
              <a:gs pos="0">
                <a:schemeClr val="bg1"/>
              </a:gs>
              <a:gs pos="100000">
                <a:schemeClr val="bg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a:latin typeface="MS UI Gothic" panose="020B0600070205080204" pitchFamily="50" charset="-128"/>
                <a:ea typeface="MS UI Gothic" panose="020B0600070205080204" pitchFamily="50" charset="-128"/>
              </a:rPr>
              <a:t>実践報告を受け課題実習にむけた整理とそのグループでの共有</a:t>
            </a:r>
          </a:p>
        </p:txBody>
      </p:sp>
      <p:sp>
        <p:nvSpPr>
          <p:cNvPr id="65" name="正方形/長方形 64"/>
          <p:cNvSpPr/>
          <p:nvPr/>
        </p:nvSpPr>
        <p:spPr>
          <a:xfrm>
            <a:off x="5371532" y="4764814"/>
            <a:ext cx="910362" cy="342447"/>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a:solidFill>
                  <a:schemeClr val="bg1"/>
                </a:solidFill>
                <a:latin typeface="MS UI Gothic" panose="020B0600070205080204" pitchFamily="50" charset="-128"/>
                <a:ea typeface="MS UI Gothic" panose="020B0600070205080204" pitchFamily="50" charset="-128"/>
              </a:rPr>
              <a:t>グループで</a:t>
            </a:r>
          </a:p>
          <a:p>
            <a:pPr algn="ctr"/>
            <a:r>
              <a:rPr lang="ja-JP" altLang="en-US" sz="1050">
                <a:solidFill>
                  <a:schemeClr val="bg1"/>
                </a:solidFill>
                <a:latin typeface="MS UI Gothic" panose="020B0600070205080204" pitchFamily="50" charset="-128"/>
                <a:ea typeface="MS UI Gothic" panose="020B0600070205080204" pitchFamily="50" charset="-128"/>
              </a:rPr>
              <a:t>１事例選定</a:t>
            </a:r>
          </a:p>
        </p:txBody>
      </p:sp>
      <p:sp>
        <p:nvSpPr>
          <p:cNvPr id="31" name="右矢印 30"/>
          <p:cNvSpPr/>
          <p:nvPr/>
        </p:nvSpPr>
        <p:spPr>
          <a:xfrm>
            <a:off x="5229826" y="4836922"/>
            <a:ext cx="217334" cy="2032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左カーブ矢印 65"/>
          <p:cNvSpPr/>
          <p:nvPr/>
        </p:nvSpPr>
        <p:spPr>
          <a:xfrm>
            <a:off x="8199124" y="5006045"/>
            <a:ext cx="262554" cy="433546"/>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a:solidFill>
                <a:schemeClr val="tx1"/>
              </a:solidFill>
            </a:endParaRPr>
          </a:p>
        </p:txBody>
      </p:sp>
      <p:sp>
        <p:nvSpPr>
          <p:cNvPr id="68" name="正方形/長方形 67"/>
          <p:cNvSpPr/>
          <p:nvPr/>
        </p:nvSpPr>
        <p:spPr>
          <a:xfrm>
            <a:off x="1155534" y="5623540"/>
            <a:ext cx="1000224" cy="64396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a:solidFill>
                  <a:srgbClr val="FFFFFF"/>
                </a:solidFill>
                <a:latin typeface="MS UI Gothic" panose="020B0600070205080204" pitchFamily="50" charset="-128"/>
                <a:ea typeface="MS UI Gothic" panose="020B0600070205080204" pitchFamily="50" charset="-128"/>
              </a:rPr>
              <a:t>導入講義</a:t>
            </a:r>
            <a:endParaRPr lang="en-US" altLang="ja-JP" sz="1350" dirty="0">
              <a:solidFill>
                <a:srgbClr val="FFFFFF"/>
              </a:solidFill>
              <a:latin typeface="MS UI Gothic" panose="020B0600070205080204" pitchFamily="50" charset="-128"/>
              <a:ea typeface="MS UI Gothic" panose="020B0600070205080204" pitchFamily="50" charset="-128"/>
            </a:endParaRPr>
          </a:p>
          <a:p>
            <a:pPr algn="ctr"/>
            <a:r>
              <a:rPr lang="ja-JP" altLang="en-US" sz="1000" dirty="0">
                <a:solidFill>
                  <a:srgbClr val="FFFFFF"/>
                </a:solidFill>
                <a:latin typeface="MS UI Gothic" panose="020B0600070205080204" pitchFamily="50" charset="-128"/>
                <a:ea typeface="MS UI Gothic" panose="020B0600070205080204" pitchFamily="50" charset="-128"/>
              </a:rPr>
              <a:t>スーパービジョン</a:t>
            </a:r>
          </a:p>
        </p:txBody>
      </p:sp>
      <p:sp>
        <p:nvSpPr>
          <p:cNvPr id="69" name="正方形/長方形 68"/>
          <p:cNvSpPr/>
          <p:nvPr/>
        </p:nvSpPr>
        <p:spPr>
          <a:xfrm>
            <a:off x="2187611" y="5623540"/>
            <a:ext cx="1000224" cy="64396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a:solidFill>
                  <a:srgbClr val="FFFFFF"/>
                </a:solidFill>
                <a:latin typeface="MS UI Gothic" panose="020B0600070205080204" pitchFamily="50" charset="-128"/>
                <a:ea typeface="MS UI Gothic" panose="020B0600070205080204" pitchFamily="50" charset="-128"/>
              </a:rPr>
              <a:t>ロールプレイ</a:t>
            </a:r>
            <a:r>
              <a:rPr lang="ja-JP" altLang="en-US" sz="1000">
                <a:solidFill>
                  <a:srgbClr val="FFFFFF"/>
                </a:solidFill>
                <a:latin typeface="MS UI Gothic" panose="020B0600070205080204" pitchFamily="50" charset="-128"/>
                <a:ea typeface="MS UI Gothic" panose="020B0600070205080204" pitchFamily="50" charset="-128"/>
              </a:rPr>
              <a:t>ＧＳＶ</a:t>
            </a:r>
            <a:endParaRPr lang="ja-JP" altLang="en-US" sz="1000" dirty="0">
              <a:solidFill>
                <a:srgbClr val="FFFFFF"/>
              </a:solidFill>
              <a:latin typeface="MS UI Gothic" panose="020B0600070205080204" pitchFamily="50" charset="-128"/>
              <a:ea typeface="MS UI Gothic" panose="020B0600070205080204" pitchFamily="50" charset="-128"/>
            </a:endParaRPr>
          </a:p>
        </p:txBody>
      </p:sp>
      <p:sp>
        <p:nvSpPr>
          <p:cNvPr id="70" name="正方形/長方形 69"/>
          <p:cNvSpPr/>
          <p:nvPr/>
        </p:nvSpPr>
        <p:spPr>
          <a:xfrm>
            <a:off x="3252024" y="5623540"/>
            <a:ext cx="1000224" cy="64396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a:solidFill>
                  <a:srgbClr val="FFFFFF"/>
                </a:solidFill>
                <a:latin typeface="MS UI Gothic" panose="020B0600070205080204" pitchFamily="50" charset="-128"/>
                <a:ea typeface="MS UI Gothic" panose="020B0600070205080204" pitchFamily="50" charset="-128"/>
              </a:rPr>
              <a:t>グループ体験演習</a:t>
            </a:r>
            <a:endParaRPr lang="en-US" altLang="ja-JP" sz="1350" dirty="0">
              <a:solidFill>
                <a:srgbClr val="FFFFFF"/>
              </a:solidFill>
              <a:latin typeface="MS UI Gothic" panose="020B0600070205080204" pitchFamily="50" charset="-128"/>
              <a:ea typeface="MS UI Gothic" panose="020B0600070205080204" pitchFamily="50" charset="-128"/>
            </a:endParaRPr>
          </a:p>
          <a:p>
            <a:pPr algn="ctr"/>
            <a:r>
              <a:rPr lang="ja-JP" altLang="en-US" sz="1000">
                <a:solidFill>
                  <a:srgbClr val="FFFFFF"/>
                </a:solidFill>
                <a:latin typeface="MS UI Gothic" panose="020B0600070205080204" pitchFamily="50" charset="-128"/>
                <a:ea typeface="MS UI Gothic" panose="020B0600070205080204" pitchFamily="50" charset="-128"/>
              </a:rPr>
              <a:t>ＧＳＶ</a:t>
            </a:r>
            <a:endParaRPr lang="ja-JP" altLang="en-US" sz="1000" dirty="0">
              <a:solidFill>
                <a:srgbClr val="FFFFFF"/>
              </a:solidFill>
              <a:latin typeface="MS UI Gothic" panose="020B0600070205080204" pitchFamily="50" charset="-128"/>
              <a:ea typeface="MS UI Gothic" panose="020B0600070205080204" pitchFamily="50" charset="-128"/>
            </a:endParaRPr>
          </a:p>
        </p:txBody>
      </p:sp>
      <p:sp>
        <p:nvSpPr>
          <p:cNvPr id="71" name="正方形/長方形 70"/>
          <p:cNvSpPr/>
          <p:nvPr/>
        </p:nvSpPr>
        <p:spPr>
          <a:xfrm>
            <a:off x="4311248" y="5627516"/>
            <a:ext cx="978265" cy="6399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350">
                <a:latin typeface="MS UI Gothic" panose="020B0600070205080204" pitchFamily="50" charset="-128"/>
                <a:ea typeface="MS UI Gothic" panose="020B0600070205080204" pitchFamily="50" charset="-128"/>
              </a:rPr>
              <a:t>導入講義</a:t>
            </a:r>
            <a:endParaRPr lang="en-US" altLang="ja-JP" sz="1350" dirty="0">
              <a:latin typeface="MS UI Gothic" panose="020B0600070205080204" pitchFamily="50" charset="-128"/>
              <a:ea typeface="MS UI Gothic" panose="020B0600070205080204" pitchFamily="50" charset="-128"/>
            </a:endParaRPr>
          </a:p>
          <a:p>
            <a:pPr algn="ctr"/>
            <a:r>
              <a:rPr lang="ja-JP" altLang="en-US" sz="900" dirty="0">
                <a:latin typeface="MS UI Gothic" panose="020B0600070205080204" pitchFamily="50" charset="-128"/>
                <a:ea typeface="MS UI Gothic" panose="020B0600070205080204" pitchFamily="50" charset="-128"/>
              </a:rPr>
              <a:t>コミュニティワーク</a:t>
            </a:r>
          </a:p>
        </p:txBody>
      </p:sp>
      <p:sp>
        <p:nvSpPr>
          <p:cNvPr id="72" name="正方形/長方形 71"/>
          <p:cNvSpPr/>
          <p:nvPr/>
        </p:nvSpPr>
        <p:spPr>
          <a:xfrm>
            <a:off x="5326557" y="5627516"/>
            <a:ext cx="2227464" cy="6399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050">
                <a:latin typeface="MS UI Gothic" panose="020B0600070205080204" pitchFamily="50" charset="-128"/>
                <a:ea typeface="MS UI Gothic" panose="020B0600070205080204" pitchFamily="50" charset="-128"/>
              </a:rPr>
              <a:t>６人グループにてグループ演習</a:t>
            </a:r>
          </a:p>
          <a:p>
            <a:pPr algn="ctr"/>
            <a:endParaRPr lang="ja-JP" altLang="en-US" sz="1050">
              <a:latin typeface="MS UI Gothic" panose="020B0600070205080204" pitchFamily="50" charset="-128"/>
              <a:ea typeface="MS UI Gothic" panose="020B0600070205080204" pitchFamily="50" charset="-128"/>
            </a:endParaRPr>
          </a:p>
          <a:p>
            <a:pPr algn="ctr"/>
            <a:endParaRPr lang="ja-JP" altLang="en-US" sz="1050" dirty="0">
              <a:latin typeface="MS UI Gothic" panose="020B0600070205080204" pitchFamily="50" charset="-128"/>
              <a:ea typeface="MS UI Gothic" panose="020B0600070205080204" pitchFamily="50" charset="-128"/>
            </a:endParaRPr>
          </a:p>
        </p:txBody>
      </p:sp>
      <p:sp>
        <p:nvSpPr>
          <p:cNvPr id="73" name="正方形/長方形 72"/>
          <p:cNvSpPr/>
          <p:nvPr/>
        </p:nvSpPr>
        <p:spPr>
          <a:xfrm>
            <a:off x="7592378" y="5631330"/>
            <a:ext cx="602498" cy="643960"/>
          </a:xfrm>
          <a:prstGeom prst="rect">
            <a:avLst/>
          </a:prstGeom>
          <a:solidFill>
            <a:schemeClr val="accent5">
              <a:lumMod val="40000"/>
              <a:lumOff val="60000"/>
            </a:schemeClr>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a:latin typeface="MS UI Gothic" panose="020B0600070205080204" pitchFamily="50" charset="-128"/>
                <a:ea typeface="MS UI Gothic" panose="020B0600070205080204" pitchFamily="50" charset="-128"/>
              </a:rPr>
              <a:t>研修</a:t>
            </a:r>
          </a:p>
          <a:p>
            <a:pPr algn="ctr"/>
            <a:r>
              <a:rPr lang="ja-JP" altLang="en-US" sz="1200">
                <a:latin typeface="MS UI Gothic" panose="020B0600070205080204" pitchFamily="50" charset="-128"/>
                <a:ea typeface="MS UI Gothic" panose="020B0600070205080204" pitchFamily="50" charset="-128"/>
              </a:rPr>
              <a:t>まとめ</a:t>
            </a:r>
            <a:endParaRPr lang="ja-JP" altLang="en-US" sz="1200" dirty="0">
              <a:latin typeface="MS UI Gothic" panose="020B0600070205080204" pitchFamily="50" charset="-128"/>
              <a:ea typeface="MS UI Gothic" panose="020B0600070205080204" pitchFamily="50" charset="-128"/>
            </a:endParaRPr>
          </a:p>
        </p:txBody>
      </p:sp>
      <p:sp>
        <p:nvSpPr>
          <p:cNvPr id="75" name="正方形/長方形 74"/>
          <p:cNvSpPr/>
          <p:nvPr/>
        </p:nvSpPr>
        <p:spPr>
          <a:xfrm>
            <a:off x="5365706" y="5899489"/>
            <a:ext cx="2132168" cy="342447"/>
          </a:xfrm>
          <a:prstGeom prst="rect">
            <a:avLst/>
          </a:prstGeom>
          <a:gradFill>
            <a:gsLst>
              <a:gs pos="0">
                <a:schemeClr val="bg1"/>
              </a:gs>
              <a:gs pos="0">
                <a:schemeClr val="bg1"/>
              </a:gs>
              <a:gs pos="100000">
                <a:schemeClr val="bg1"/>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a:latin typeface="MS UI Gothic" panose="020B0600070205080204" pitchFamily="50" charset="-128"/>
                <a:ea typeface="MS UI Gothic" panose="020B0600070205080204" pitchFamily="50" charset="-128"/>
              </a:rPr>
              <a:t>実践報告・ヒアリングシート記入</a:t>
            </a:r>
          </a:p>
          <a:p>
            <a:pPr algn="ctr"/>
            <a:r>
              <a:rPr lang="ja-JP" altLang="en-US" sz="1050">
                <a:latin typeface="MS UI Gothic" panose="020B0600070205080204" pitchFamily="50" charset="-128"/>
                <a:ea typeface="MS UI Gothic" panose="020B0600070205080204" pitchFamily="50" charset="-128"/>
              </a:rPr>
              <a:t>地域支援について</a:t>
            </a:r>
          </a:p>
        </p:txBody>
      </p:sp>
      <p:sp>
        <p:nvSpPr>
          <p:cNvPr id="76" name="屈折矢印 75"/>
          <p:cNvSpPr/>
          <p:nvPr/>
        </p:nvSpPr>
        <p:spPr>
          <a:xfrm rot="10800000">
            <a:off x="756479" y="5361639"/>
            <a:ext cx="1361210" cy="387675"/>
          </a:xfrm>
          <a:prstGeom prst="bentUpArrow">
            <a:avLst>
              <a:gd name="adj1" fmla="val 13490"/>
              <a:gd name="adj2" fmla="val 19245"/>
              <a:gd name="adj3" fmla="val 16368"/>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a:p>
        </p:txBody>
      </p:sp>
      <p:sp>
        <p:nvSpPr>
          <p:cNvPr id="42" name="テキスト ボックス 41"/>
          <p:cNvSpPr txBox="1"/>
          <p:nvPr/>
        </p:nvSpPr>
        <p:spPr>
          <a:xfrm>
            <a:off x="8165" y="6328049"/>
            <a:ext cx="7673789" cy="307777"/>
          </a:xfrm>
          <a:prstGeom prst="rect">
            <a:avLst/>
          </a:prstGeom>
          <a:noFill/>
        </p:spPr>
        <p:txBody>
          <a:bodyPr wrap="square" rtlCol="0">
            <a:spAutoFit/>
          </a:bodyPr>
          <a:lstStyle/>
          <a:p>
            <a:r>
              <a:rPr kumimoji="1" lang="ja-JP" altLang="en-US" sz="1400">
                <a:latin typeface="MS UI Gothic" panose="020B0600070205080204" pitchFamily="50" charset="-128"/>
                <a:ea typeface="MS UI Gothic" panose="020B0600070205080204" pitchFamily="50" charset="-128"/>
              </a:rPr>
              <a:t>平成</a:t>
            </a:r>
            <a:r>
              <a:rPr kumimoji="1" lang="en-US" altLang="ja-JP" sz="1400">
                <a:latin typeface="MS UI Gothic" panose="020B0600070205080204" pitchFamily="50" charset="-128"/>
                <a:ea typeface="MS UI Gothic" panose="020B0600070205080204" pitchFamily="50" charset="-128"/>
              </a:rPr>
              <a:t>30</a:t>
            </a:r>
            <a:r>
              <a:rPr kumimoji="1" lang="ja-JP" altLang="en-US" sz="1400">
                <a:latin typeface="MS UI Gothic" panose="020B0600070205080204" pitchFamily="50" charset="-128"/>
                <a:ea typeface="MS UI Gothic" panose="020B0600070205080204" pitchFamily="50" charset="-128"/>
              </a:rPr>
              <a:t>年度 障害者総合福祉推進事業におけるモデル研修での研修ガイダンス資料例（一部改変）</a:t>
            </a:r>
          </a:p>
        </p:txBody>
      </p:sp>
      <p:sp>
        <p:nvSpPr>
          <p:cNvPr id="14" name="スライド番号プレースホルダー 13"/>
          <p:cNvSpPr>
            <a:spLocks noGrp="1"/>
          </p:cNvSpPr>
          <p:nvPr>
            <p:ph type="sldNum" sz="quarter" idx="12"/>
          </p:nvPr>
        </p:nvSpPr>
        <p:spPr/>
        <p:txBody>
          <a:bodyPr/>
          <a:lstStyle/>
          <a:p>
            <a:fld id="{E6542E07-2998-4D5C-B1E6-13FD1F58F769}" type="slidenum">
              <a:rPr lang="en-US" altLang="ja-JP" smtClean="0"/>
              <a:pPr/>
              <a:t>28</a:t>
            </a:fld>
            <a:endParaRPr lang="en-US" altLang="ja-JP" dirty="0"/>
          </a:p>
        </p:txBody>
      </p:sp>
      <p:sp>
        <p:nvSpPr>
          <p:cNvPr id="18" name="フッター プレースホルダー 17"/>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1927784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277688" y="692696"/>
            <a:ext cx="8686800" cy="54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800" b="1" kern="0">
                <a:latin typeface="メイリオ" pitchFamily="50" charset="-128"/>
                <a:ea typeface="メイリオ" pitchFamily="50" charset="-128"/>
                <a:cs typeface="メイリオ" pitchFamily="50" charset="-128"/>
              </a:rPr>
              <a:t>中央教育審議会 初等中等教育分科会 教育課程部会 教育課程企画特別部会</a:t>
            </a:r>
          </a:p>
          <a:p>
            <a:pPr marL="0" indent="0">
              <a:buFontTx/>
              <a:buNone/>
            </a:pPr>
            <a:r>
              <a:rPr lang="ja-JP" altLang="en-US" sz="1800" b="1" kern="0">
                <a:latin typeface="メイリオ" pitchFamily="50" charset="-128"/>
                <a:ea typeface="メイリオ" pitchFamily="50" charset="-128"/>
                <a:cs typeface="メイリオ" pitchFamily="50" charset="-128"/>
              </a:rPr>
              <a:t>論点整理より（抜粋）</a:t>
            </a:r>
          </a:p>
          <a:p>
            <a:pPr marL="85725" indent="0">
              <a:lnSpc>
                <a:spcPts val="300"/>
              </a:lnSpc>
              <a:buFontTx/>
              <a:buNone/>
            </a:pPr>
            <a:endParaRPr lang="ja-JP" altLang="en-US" sz="1800" b="1"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 予測できない未来に対応するためには、社会の変化に受け身で対処するのではなく、主体的に向き合って関わり合い、その過程を通して、一人一人が自らの可能性を最大限に発揮し、よりよい社会と幸福な人生を自ら創り出していくことが重要である。</a:t>
            </a:r>
          </a:p>
          <a:p>
            <a:pPr marL="0" indent="0">
              <a:buFontTx/>
              <a:buNone/>
            </a:pPr>
            <a:endParaRPr lang="ja-JP" altLang="en-US" sz="1800"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 そのためには、教育を通じて、解き方があらかじめ定まった問題を効率的に解ける力を育むだけでは不十分である。これからの子供たちには、社会の加速度的な変化の中でも、社会的・職業的に自立した人間として、伝統や文化に立脚し、高い志と意欲を持って、蓄積された知識を礎としながら、膨大な情報から何が重要かを主体的に判断し、自ら問いを立ててその解決を目指し、他者と協働しながら新たな価値を生み出していくことが求められる。（略）</a:t>
            </a:r>
          </a:p>
        </p:txBody>
      </p:sp>
      <p:sp>
        <p:nvSpPr>
          <p:cNvPr id="4" name="正方形/長方形 3"/>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２０３０年の社会と子供たちの未来</a:t>
            </a:r>
            <a:endPar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5" name="正方形/長方形 4"/>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8" name="スライド番号プレースホルダー 7"/>
          <p:cNvSpPr>
            <a:spLocks noGrp="1"/>
          </p:cNvSpPr>
          <p:nvPr>
            <p:ph type="sldNum" sz="quarter" idx="12"/>
          </p:nvPr>
        </p:nvSpPr>
        <p:spPr/>
        <p:txBody>
          <a:bodyPr/>
          <a:lstStyle/>
          <a:p>
            <a:fld id="{E6542E07-2998-4D5C-B1E6-13FD1F58F769}" type="slidenum">
              <a:rPr lang="en-US" altLang="ja-JP" smtClean="0"/>
              <a:pPr/>
              <a:t>29</a:t>
            </a:fld>
            <a:endParaRPr lang="en-US" altLang="ja-JP" dirty="0"/>
          </a:p>
        </p:txBody>
      </p:sp>
      <p:sp>
        <p:nvSpPr>
          <p:cNvPr id="9" name="フッター プレースホルダー 8"/>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60168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用語の定義について</a:t>
            </a:r>
          </a:p>
        </p:txBody>
      </p:sp>
      <p:sp>
        <p:nvSpPr>
          <p:cNvPr id="9" name="コンテンツ プレースホルダー 2"/>
          <p:cNvSpPr txBox="1">
            <a:spLocks/>
          </p:cNvSpPr>
          <p:nvPr/>
        </p:nvSpPr>
        <p:spPr>
          <a:xfrm>
            <a:off x="251520" y="764704"/>
            <a:ext cx="8784976" cy="5688632"/>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pPr>
            <a:r>
              <a:rPr lang="ja-JP" altLang="en-US" sz="2400" kern="0">
                <a:latin typeface="メイリオ" pitchFamily="50" charset="-128"/>
                <a:ea typeface="メイリオ" pitchFamily="50" charset="-128"/>
                <a:cs typeface="メイリオ" pitchFamily="50" charset="-128"/>
              </a:rPr>
              <a:t>○ 実践知を養い熟達化するための実務・実践場面での取り組みについて、本研修では実地教育（ＯＪＴ）と定義する。</a:t>
            </a:r>
          </a:p>
          <a:p>
            <a:pPr>
              <a:lnSpc>
                <a:spcPts val="100"/>
              </a:lnSpc>
              <a:buFontTx/>
              <a:buNone/>
            </a:pPr>
            <a:endParaRPr lang="en-US" altLang="ja-JP" sz="1200" kern="0">
              <a:latin typeface="メイリオ" pitchFamily="50" charset="-128"/>
              <a:ea typeface="メイリオ" pitchFamily="50" charset="-128"/>
              <a:cs typeface="メイリオ" pitchFamily="50" charset="-128"/>
            </a:endParaRPr>
          </a:p>
          <a:p>
            <a:pPr>
              <a:buFontTx/>
              <a:buNone/>
            </a:pPr>
            <a:r>
              <a:rPr lang="ja-JP" altLang="en-US" sz="1200" kern="0">
                <a:latin typeface="メイリオ" pitchFamily="50" charset="-128"/>
                <a:ea typeface="メイリオ" pitchFamily="50" charset="-128"/>
                <a:cs typeface="メイリオ" pitchFamily="50" charset="-128"/>
              </a:rPr>
              <a:t>　　</a:t>
            </a:r>
            <a:r>
              <a:rPr lang="en-US" altLang="ja-JP" sz="1200" kern="0">
                <a:latin typeface="メイリオ" pitchFamily="50" charset="-128"/>
                <a:ea typeface="メイリオ" pitchFamily="50" charset="-128"/>
                <a:cs typeface="メイリオ" pitchFamily="50" charset="-128"/>
              </a:rPr>
              <a:t>※OJT(</a:t>
            </a:r>
            <a:r>
              <a:rPr lang="en-US" altLang="ja-JP" sz="1200" b="1" u="sng" kern="0">
                <a:latin typeface="メイリオ" pitchFamily="50" charset="-128"/>
                <a:ea typeface="メイリオ" pitchFamily="50" charset="-128"/>
                <a:cs typeface="メイリオ" pitchFamily="50" charset="-128"/>
              </a:rPr>
              <a:t>O</a:t>
            </a:r>
            <a:r>
              <a:rPr lang="en-US" altLang="ja-JP" sz="1200" kern="0">
                <a:latin typeface="メイリオ" pitchFamily="50" charset="-128"/>
                <a:ea typeface="メイリオ" pitchFamily="50" charset="-128"/>
                <a:cs typeface="メイリオ" pitchFamily="50" charset="-128"/>
              </a:rPr>
              <a:t>n the </a:t>
            </a:r>
            <a:r>
              <a:rPr lang="en-US" altLang="ja-JP" sz="1200" b="1" u="sng" kern="0">
                <a:latin typeface="メイリオ" pitchFamily="50" charset="-128"/>
                <a:ea typeface="メイリオ" pitchFamily="50" charset="-128"/>
                <a:cs typeface="メイリオ" pitchFamily="50" charset="-128"/>
              </a:rPr>
              <a:t>J</a:t>
            </a:r>
            <a:r>
              <a:rPr lang="en-US" altLang="ja-JP" sz="1200" kern="0">
                <a:latin typeface="メイリオ" pitchFamily="50" charset="-128"/>
                <a:ea typeface="メイリオ" pitchFamily="50" charset="-128"/>
                <a:cs typeface="メイリオ" pitchFamily="50" charset="-128"/>
              </a:rPr>
              <a:t>ob </a:t>
            </a:r>
            <a:r>
              <a:rPr lang="en-US" altLang="ja-JP" sz="1200" b="1" u="sng" kern="0">
                <a:latin typeface="メイリオ" pitchFamily="50" charset="-128"/>
                <a:ea typeface="メイリオ" pitchFamily="50" charset="-128"/>
                <a:cs typeface="メイリオ" pitchFamily="50" charset="-128"/>
              </a:rPr>
              <a:t>T</a:t>
            </a:r>
            <a:r>
              <a:rPr lang="en-US" altLang="ja-JP" sz="1200" kern="0">
                <a:latin typeface="メイリオ" pitchFamily="50" charset="-128"/>
                <a:ea typeface="メイリオ" pitchFamily="50" charset="-128"/>
                <a:cs typeface="メイリオ" pitchFamily="50" charset="-128"/>
              </a:rPr>
              <a:t>raining)</a:t>
            </a:r>
            <a:r>
              <a:rPr lang="ja-JP" altLang="en-US" sz="1200" kern="0">
                <a:latin typeface="メイリオ" pitchFamily="50" charset="-128"/>
                <a:ea typeface="メイリオ" pitchFamily="50" charset="-128"/>
                <a:cs typeface="メイリオ" pitchFamily="50" charset="-128"/>
              </a:rPr>
              <a:t>は、組織内で行われるものに限定されるのではないかとの指摘を受けることがあるが、定義には諸説ある。その中での共通点は、現場知・実践知の熟達化のための実践場面での教育を</a:t>
            </a:r>
            <a:r>
              <a:rPr lang="en-US" altLang="ja-JP" sz="1200" kern="0">
                <a:latin typeface="メイリオ" pitchFamily="50" charset="-128"/>
                <a:ea typeface="メイリオ" pitchFamily="50" charset="-128"/>
                <a:cs typeface="メイリオ" pitchFamily="50" charset="-128"/>
              </a:rPr>
              <a:t>OJT</a:t>
            </a:r>
            <a:r>
              <a:rPr lang="ja-JP" altLang="en-US" sz="1200" kern="0">
                <a:latin typeface="メイリオ" pitchFamily="50" charset="-128"/>
                <a:ea typeface="メイリオ" pitchFamily="50" charset="-128"/>
                <a:cs typeface="メイリオ" pitchFamily="50" charset="-128"/>
              </a:rPr>
              <a:t>と定義していることである。定義については、巻末に掲げている参考文献を適宜参照されたい。</a:t>
            </a:r>
          </a:p>
          <a:p>
            <a:pPr>
              <a:lnSpc>
                <a:spcPts val="300"/>
              </a:lnSpc>
              <a:buFontTx/>
              <a:buNone/>
            </a:pPr>
            <a:endParaRPr lang="ja-JP" altLang="en-US" sz="1200" kern="0">
              <a:latin typeface="メイリオ" pitchFamily="50" charset="-128"/>
              <a:ea typeface="メイリオ" pitchFamily="50" charset="-128"/>
              <a:cs typeface="メイリオ" pitchFamily="50" charset="-128"/>
            </a:endParaRPr>
          </a:p>
          <a:p>
            <a:pPr>
              <a:buFontTx/>
              <a:buNone/>
            </a:pPr>
            <a:r>
              <a:rPr lang="ja-JP" altLang="en-US" sz="1200" kern="0">
                <a:latin typeface="メイリオ" pitchFamily="50" charset="-128"/>
                <a:ea typeface="メイリオ" pitchFamily="50" charset="-128"/>
                <a:cs typeface="メイリオ" pitchFamily="50" charset="-128"/>
              </a:rPr>
              <a:t>　　</a:t>
            </a:r>
            <a:r>
              <a:rPr lang="en-US" altLang="ja-JP" sz="1200" kern="0">
                <a:latin typeface="メイリオ" pitchFamily="50" charset="-128"/>
                <a:ea typeface="メイリオ" pitchFamily="50" charset="-128"/>
                <a:cs typeface="メイリオ" pitchFamily="50" charset="-128"/>
              </a:rPr>
              <a:t>※</a:t>
            </a:r>
            <a:r>
              <a:rPr lang="ja-JP" altLang="en-US" sz="1200" kern="0">
                <a:latin typeface="メイリオ" pitchFamily="50" charset="-128"/>
                <a:ea typeface="メイリオ" pitchFamily="50" charset="-128"/>
                <a:cs typeface="メイリオ" pitchFamily="50" charset="-128"/>
              </a:rPr>
              <a:t>そのため、業務実施地域で行われるスーパービジョン、業務内で行われる研修についても実地教育（ＯＪＴ）として整理している。</a:t>
            </a:r>
          </a:p>
          <a:p>
            <a:pPr>
              <a:buFontTx/>
              <a:buNone/>
            </a:pPr>
            <a:endParaRPr lang="ja-JP" altLang="en-US" sz="1200" kern="0">
              <a:latin typeface="メイリオ" pitchFamily="50" charset="-128"/>
              <a:ea typeface="メイリオ" pitchFamily="50" charset="-128"/>
              <a:cs typeface="メイリオ" pitchFamily="50" charset="-128"/>
            </a:endParaRPr>
          </a:p>
          <a:p>
            <a:pPr>
              <a:buNone/>
            </a:pPr>
            <a:r>
              <a:rPr lang="ja-JP" altLang="en-US" sz="2400" kern="0">
                <a:latin typeface="メイリオ" pitchFamily="50" charset="-128"/>
                <a:ea typeface="メイリオ" pitchFamily="50" charset="-128"/>
                <a:cs typeface="メイリオ" pitchFamily="50" charset="-128"/>
              </a:rPr>
              <a:t>○ 事例と実践例の違い</a:t>
            </a:r>
            <a:endParaRPr lang="ja-JP" altLang="en-US" sz="2000" kern="0">
              <a:latin typeface="メイリオ" pitchFamily="50" charset="-128"/>
              <a:ea typeface="メイリオ" pitchFamily="50" charset="-128"/>
              <a:cs typeface="メイリオ" pitchFamily="50" charset="-128"/>
            </a:endParaRPr>
          </a:p>
          <a:p>
            <a:pPr>
              <a:buFontTx/>
              <a:buNone/>
            </a:pPr>
            <a:r>
              <a:rPr lang="ja-JP" altLang="en-US" sz="2000" kern="0">
                <a:latin typeface="メイリオ" pitchFamily="50" charset="-128"/>
                <a:ea typeface="メイリオ" pitchFamily="50" charset="-128"/>
                <a:cs typeface="メイリオ" pitchFamily="50" charset="-128"/>
              </a:rPr>
              <a:t>　・事例　　他者の参考となる具体例、モデルケース例</a:t>
            </a:r>
          </a:p>
          <a:p>
            <a:pPr>
              <a:buFontTx/>
              <a:buNone/>
            </a:pPr>
            <a:r>
              <a:rPr lang="ja-JP" altLang="en-US" sz="2000" kern="0">
                <a:latin typeface="メイリオ" pitchFamily="50" charset="-128"/>
                <a:ea typeface="メイリオ" pitchFamily="50" charset="-128"/>
                <a:cs typeface="メイリオ" pitchFamily="50" charset="-128"/>
              </a:rPr>
              <a:t>　・実践例　自らの実践を開示するにあたって選定したもの</a:t>
            </a:r>
          </a:p>
          <a:p>
            <a:pPr>
              <a:lnSpc>
                <a:spcPts val="600"/>
              </a:lnSpc>
              <a:buFontTx/>
              <a:buNone/>
            </a:pPr>
            <a:endParaRPr lang="ja-JP" altLang="en-US" sz="2400" kern="0">
              <a:latin typeface="メイリオ" pitchFamily="50" charset="-128"/>
              <a:ea typeface="メイリオ" pitchFamily="50" charset="-128"/>
              <a:cs typeface="メイリオ" pitchFamily="50" charset="-128"/>
            </a:endParaRPr>
          </a:p>
          <a:p>
            <a:pPr>
              <a:buFontTx/>
              <a:buNone/>
            </a:pPr>
            <a:r>
              <a:rPr lang="ja-JP" altLang="en-US" sz="2400" kern="0">
                <a:latin typeface="メイリオ" pitchFamily="50" charset="-128"/>
                <a:ea typeface="メイリオ" pitchFamily="50" charset="-128"/>
                <a:cs typeface="メイリオ" pitchFamily="50" charset="-128"/>
              </a:rPr>
              <a:t>○ スーパービジョンと事例検討の違い</a:t>
            </a:r>
            <a:endParaRPr lang="ja-JP" altLang="en-US" sz="2000" kern="0">
              <a:latin typeface="メイリオ" pitchFamily="50" charset="-128"/>
              <a:ea typeface="メイリオ" pitchFamily="50" charset="-128"/>
              <a:cs typeface="メイリオ" pitchFamily="50" charset="-128"/>
            </a:endParaRPr>
          </a:p>
          <a:p>
            <a:pPr>
              <a:buFontTx/>
              <a:buNone/>
            </a:pPr>
            <a:r>
              <a:rPr lang="ja-JP" altLang="en-US" sz="2000" kern="0">
                <a:latin typeface="メイリオ" pitchFamily="50" charset="-128"/>
                <a:ea typeface="メイリオ" pitchFamily="50" charset="-128"/>
                <a:cs typeface="メイリオ" pitchFamily="50" charset="-128"/>
              </a:rPr>
              <a:t>　・スーパービジョン</a:t>
            </a:r>
          </a:p>
          <a:p>
            <a:pPr>
              <a:buFontTx/>
              <a:buNone/>
            </a:pPr>
            <a:r>
              <a:rPr lang="ja-JP" altLang="en-US" sz="2000" kern="0">
                <a:latin typeface="メイリオ" pitchFamily="50" charset="-128"/>
                <a:ea typeface="メイリオ" pitchFamily="50" charset="-128"/>
                <a:cs typeface="メイリオ" pitchFamily="50" charset="-128"/>
              </a:rPr>
              <a:t>　　　支援者に焦点　思考プロセスとその結果の共有　思考法を学ぶ</a:t>
            </a:r>
          </a:p>
          <a:p>
            <a:pPr>
              <a:buFontTx/>
              <a:buNone/>
            </a:pPr>
            <a:r>
              <a:rPr lang="ja-JP" altLang="en-US" sz="2000" kern="0">
                <a:latin typeface="メイリオ" pitchFamily="50" charset="-128"/>
                <a:ea typeface="メイリオ" pitchFamily="50" charset="-128"/>
                <a:cs typeface="メイリオ" pitchFamily="50" charset="-128"/>
              </a:rPr>
              <a:t>　・事例検討</a:t>
            </a:r>
          </a:p>
          <a:p>
            <a:pPr>
              <a:buFontTx/>
              <a:buNone/>
            </a:pPr>
            <a:r>
              <a:rPr lang="ja-JP" altLang="en-US" sz="2000" kern="0">
                <a:latin typeface="メイリオ" pitchFamily="50" charset="-128"/>
                <a:ea typeface="メイリオ" pitchFamily="50" charset="-128"/>
                <a:cs typeface="メイリオ" pitchFamily="50" charset="-128"/>
              </a:rPr>
              <a:t>　　　対象に焦点　　知識・手続き・方法の共有　　　パターンを学ぶ</a:t>
            </a:r>
            <a:endParaRPr lang="ja-JP" altLang="en-US" sz="2400" kern="0">
              <a:latin typeface="メイリオ" pitchFamily="50" charset="-128"/>
              <a:ea typeface="メイリオ" pitchFamily="50" charset="-128"/>
              <a:cs typeface="メイリオ" pitchFamily="50" charset="-128"/>
            </a:endParaRPr>
          </a:p>
          <a:p>
            <a:pPr>
              <a:buFontTx/>
              <a:buNone/>
            </a:pPr>
            <a:endParaRPr lang="ja-JP" altLang="en-US" sz="1200" kern="0" dirty="0">
              <a:latin typeface="メイリオ" pitchFamily="50" charset="-128"/>
              <a:ea typeface="メイリオ" pitchFamily="50" charset="-128"/>
              <a:cs typeface="メイリオ" pitchFamily="50" charset="-128"/>
            </a:endParaRPr>
          </a:p>
        </p:txBody>
      </p:sp>
      <p:sp>
        <p:nvSpPr>
          <p:cNvPr id="2" name="角丸四角形 1"/>
          <p:cNvSpPr/>
          <p:nvPr/>
        </p:nvSpPr>
        <p:spPr>
          <a:xfrm>
            <a:off x="3635896" y="2924944"/>
            <a:ext cx="1944216" cy="28803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メイリオ" panose="020B0604030504040204" pitchFamily="50" charset="-128"/>
                <a:ea typeface="メイリオ" panose="020B0604030504040204" pitchFamily="50" charset="-128"/>
              </a:rPr>
              <a:t>教育的視点における</a:t>
            </a:r>
          </a:p>
        </p:txBody>
      </p:sp>
      <p:sp>
        <p:nvSpPr>
          <p:cNvPr id="7" name="角丸四角形 6"/>
          <p:cNvSpPr/>
          <p:nvPr/>
        </p:nvSpPr>
        <p:spPr>
          <a:xfrm>
            <a:off x="5724128" y="4293096"/>
            <a:ext cx="1944216" cy="28803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メイリオ" panose="020B0604030504040204" pitchFamily="50" charset="-128"/>
                <a:ea typeface="メイリオ" panose="020B0604030504040204" pitchFamily="50" charset="-128"/>
              </a:rPr>
              <a:t>教育的視点における</a:t>
            </a:r>
          </a:p>
        </p:txBody>
      </p:sp>
      <p:sp>
        <p:nvSpPr>
          <p:cNvPr id="4" name="スライド番号プレースホルダー 3"/>
          <p:cNvSpPr>
            <a:spLocks noGrp="1"/>
          </p:cNvSpPr>
          <p:nvPr>
            <p:ph type="sldNum" sz="quarter" idx="12"/>
          </p:nvPr>
        </p:nvSpPr>
        <p:spPr/>
        <p:txBody>
          <a:bodyPr/>
          <a:lstStyle/>
          <a:p>
            <a:fld id="{E6542E07-2998-4D5C-B1E6-13FD1F58F769}" type="slidenum">
              <a:rPr lang="en-US" altLang="ja-JP" smtClean="0"/>
              <a:pPr/>
              <a:t>3</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294097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277688" y="692696"/>
            <a:ext cx="8686800" cy="58847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800" b="1" kern="0">
                <a:latin typeface="メイリオ" pitchFamily="50" charset="-128"/>
                <a:ea typeface="メイリオ" pitchFamily="50" charset="-128"/>
                <a:cs typeface="メイリオ" pitchFamily="50" charset="-128"/>
              </a:rPr>
              <a:t>中央教育審議会 初等中等教育分科会 教育課程部会 教育課程企画特別部会</a:t>
            </a:r>
          </a:p>
          <a:p>
            <a:pPr marL="0" indent="0">
              <a:buFontTx/>
              <a:buNone/>
            </a:pPr>
            <a:r>
              <a:rPr lang="ja-JP" altLang="en-US" sz="1800" b="1" kern="0">
                <a:latin typeface="メイリオ" pitchFamily="50" charset="-128"/>
                <a:ea typeface="メイリオ" pitchFamily="50" charset="-128"/>
                <a:cs typeface="メイリオ" pitchFamily="50" charset="-128"/>
              </a:rPr>
              <a:t>論点整理より（抜粋）</a:t>
            </a:r>
          </a:p>
          <a:p>
            <a:pPr marL="85725" indent="0">
              <a:lnSpc>
                <a:spcPts val="300"/>
              </a:lnSpc>
              <a:buFontTx/>
              <a:buNone/>
            </a:pPr>
            <a:endParaRPr lang="ja-JP" altLang="en-US" sz="1800" b="1"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（学習プロセス等の重要性を踏まえた検討）</a:t>
            </a:r>
          </a:p>
          <a:p>
            <a:pPr marL="0" indent="0">
              <a:buFontTx/>
              <a:buNone/>
            </a:pPr>
            <a:r>
              <a:rPr lang="ja-JP" altLang="en-US" sz="1800" kern="0">
                <a:latin typeface="メイリオ" pitchFamily="50" charset="-128"/>
                <a:ea typeface="メイリオ" pitchFamily="50" charset="-128"/>
                <a:cs typeface="メイリオ" pitchFamily="50" charset="-128"/>
              </a:rPr>
              <a:t>○ こうした検討の方向性を底支えするのは、「学ぶとはどういうことか」「知識とは何か」といった、「学び」や「知識」等に関する科学的な知見の蓄積である。</a:t>
            </a:r>
          </a:p>
          <a:p>
            <a:pPr marL="0" indent="0">
              <a:lnSpc>
                <a:spcPts val="600"/>
              </a:lnSpc>
              <a:buFontTx/>
              <a:buNone/>
            </a:pPr>
            <a:endParaRPr lang="ja-JP" altLang="en-US" sz="1800"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学びを通じた子供たちの真の理解、深い理解を促すためには、主題に対する興味を喚起して学習への動機付けを行い、目の前の問題に対しては、これまでに獲得した知識や技能だけでは必ずしも十分ではないという問題意識を生じさせ、必要となる知識や技能を獲得し、さらに試行錯誤しながら問題の解決に向けた学習活動を行い、その上で自らの学習活動を振り返って次の学びにつなげるという、深い学習のプロセスが重要である。また、その過程で、対話を通じて他者の考え方を吟味し取り込み、自分の考え方の適用範囲を広げることを通じて、人間性を豊かなものへと育むことが極めて重要である。</a:t>
            </a:r>
          </a:p>
          <a:p>
            <a:pPr marL="0" indent="0">
              <a:lnSpc>
                <a:spcPts val="600"/>
              </a:lnSpc>
              <a:buFontTx/>
              <a:buNone/>
            </a:pPr>
            <a:endParaRPr lang="ja-JP" altLang="en-US" sz="1800"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 また、学習のプロセスにおいて、人類の知的活動を通して蓄積され精査されてきた多様な思考の在り方を学び、その枠組みに触れることは、問題発見・解決の手法や主体的に考える力を身に付けるために有効であり、その点で教科間の区別を超えて重要である。</a:t>
            </a:r>
          </a:p>
        </p:txBody>
      </p:sp>
      <p:sp>
        <p:nvSpPr>
          <p:cNvPr id="4" name="正方形/長方形 3"/>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新しい学習指導要領等が目指す姿（１）</a:t>
            </a:r>
            <a:endPar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5" name="正方形/長方形 4"/>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8" name="スライド番号プレースホルダー 7"/>
          <p:cNvSpPr>
            <a:spLocks noGrp="1"/>
          </p:cNvSpPr>
          <p:nvPr>
            <p:ph type="sldNum" sz="quarter" idx="12"/>
          </p:nvPr>
        </p:nvSpPr>
        <p:spPr/>
        <p:txBody>
          <a:bodyPr/>
          <a:lstStyle/>
          <a:p>
            <a:fld id="{E6542E07-2998-4D5C-B1E6-13FD1F58F769}" type="slidenum">
              <a:rPr lang="en-US" altLang="ja-JP" smtClean="0"/>
              <a:pPr/>
              <a:t>30</a:t>
            </a:fld>
            <a:endParaRPr lang="en-US" altLang="ja-JP" dirty="0"/>
          </a:p>
        </p:txBody>
      </p:sp>
      <p:sp>
        <p:nvSpPr>
          <p:cNvPr id="9" name="フッター プレースホルダー 8"/>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1532118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277688" y="764704"/>
            <a:ext cx="8686800" cy="54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800" b="1" kern="0">
                <a:latin typeface="メイリオ" pitchFamily="50" charset="-128"/>
                <a:ea typeface="メイリオ" pitchFamily="50" charset="-128"/>
                <a:cs typeface="メイリオ" pitchFamily="50" charset="-128"/>
              </a:rPr>
              <a:t>中央教育審議会 初等中等教育分科会 教育課程部会 教育課程企画特別部会</a:t>
            </a:r>
          </a:p>
          <a:p>
            <a:pPr marL="0" indent="0">
              <a:buFontTx/>
              <a:buNone/>
            </a:pPr>
            <a:r>
              <a:rPr lang="ja-JP" altLang="en-US" sz="1800" b="1" kern="0">
                <a:latin typeface="メイリオ" pitchFamily="50" charset="-128"/>
                <a:ea typeface="メイリオ" pitchFamily="50" charset="-128"/>
                <a:cs typeface="メイリオ" pitchFamily="50" charset="-128"/>
              </a:rPr>
              <a:t>論点整理より（抜粋）</a:t>
            </a:r>
          </a:p>
          <a:p>
            <a:pPr marL="85725" indent="0">
              <a:lnSpc>
                <a:spcPts val="300"/>
              </a:lnSpc>
              <a:buFontTx/>
              <a:buNone/>
            </a:pPr>
            <a:endParaRPr lang="ja-JP" altLang="en-US" sz="1800" b="1"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（学習プロセス等の重要性を踏まえた検討：続き）</a:t>
            </a:r>
          </a:p>
          <a:p>
            <a:pPr marL="0" indent="0">
              <a:buFontTx/>
              <a:buNone/>
            </a:pPr>
            <a:r>
              <a:rPr lang="ja-JP" altLang="en-US" sz="1800" kern="0">
                <a:latin typeface="メイリオ" pitchFamily="50" charset="-128"/>
                <a:ea typeface="メイリオ" pitchFamily="50" charset="-128"/>
                <a:cs typeface="メイリオ" pitchFamily="50" charset="-128"/>
              </a:rPr>
              <a:t>○ 身に付けるべき知識に関しても、個別の事実に関する知識と、社会の中で汎用的に使うことのできる概念等に関する知識とに構造化されるという視点が重要である。個々の事実に関する知識を習得することだけが学習の最終的な目的ではなく、新たに獲得した知識が既存の知識と関連付けられたり組み合わされたりしていく過程で、様々な場面で活用される基本的な概念等として体系化されながら身に付いていくということが重要である。技能についても同様に、獲得した個別の技能が関連付けられ、様々な場面で活用される複雑な方法として身に付き熟達していくということが重要であり、こうした視点に立てば、長期的な視野で学習を組み立てていくことが極めて重要となる。</a:t>
            </a:r>
          </a:p>
          <a:p>
            <a:pPr marL="0" indent="0">
              <a:lnSpc>
                <a:spcPts val="600"/>
              </a:lnSpc>
              <a:buFontTx/>
              <a:buNone/>
            </a:pPr>
            <a:endParaRPr lang="en-US" altLang="ja-JP" sz="1800"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 こうした「学び」や「知識」等に関する知見は、芸術やスポーツ等の分野における学びについても当てはまるものであり、これらの分野における学習のプロセスやそれを通じて身に付く力の在り方も含めて、教育課程全体の中で構造化していくことが必要である。</a:t>
            </a:r>
          </a:p>
        </p:txBody>
      </p:sp>
      <p:sp>
        <p:nvSpPr>
          <p:cNvPr id="4" name="正方形/長方形 3"/>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新しい学習指導要領等が目指す姿（２）</a:t>
            </a:r>
            <a:endPar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5" name="正方形/長方形 4"/>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8" name="スライド番号プレースホルダー 7"/>
          <p:cNvSpPr>
            <a:spLocks noGrp="1"/>
          </p:cNvSpPr>
          <p:nvPr>
            <p:ph type="sldNum" sz="quarter" idx="12"/>
          </p:nvPr>
        </p:nvSpPr>
        <p:spPr/>
        <p:txBody>
          <a:bodyPr/>
          <a:lstStyle/>
          <a:p>
            <a:fld id="{E6542E07-2998-4D5C-B1E6-13FD1F58F769}" type="slidenum">
              <a:rPr lang="en-US" altLang="ja-JP" smtClean="0"/>
              <a:pPr/>
              <a:t>31</a:t>
            </a:fld>
            <a:endParaRPr lang="en-US" altLang="ja-JP" dirty="0"/>
          </a:p>
        </p:txBody>
      </p:sp>
      <p:sp>
        <p:nvSpPr>
          <p:cNvPr id="9" name="フッター プレースホルダー 8"/>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4222777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277688" y="692696"/>
            <a:ext cx="8686800" cy="54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800" b="1" kern="0">
                <a:latin typeface="メイリオ" pitchFamily="50" charset="-128"/>
                <a:ea typeface="メイリオ" pitchFamily="50" charset="-128"/>
                <a:cs typeface="メイリオ" pitchFamily="50" charset="-128"/>
              </a:rPr>
              <a:t>中央教育審議会 初等中等教育分科会 教育課程部会 教育課程企画特別部会</a:t>
            </a:r>
          </a:p>
          <a:p>
            <a:pPr marL="0" indent="0">
              <a:buFontTx/>
              <a:buNone/>
            </a:pPr>
            <a:r>
              <a:rPr lang="ja-JP" altLang="en-US" sz="1800" b="1" kern="0">
                <a:latin typeface="メイリオ" pitchFamily="50" charset="-128"/>
                <a:ea typeface="メイリオ" pitchFamily="50" charset="-128"/>
                <a:cs typeface="メイリオ" pitchFamily="50" charset="-128"/>
              </a:rPr>
              <a:t>論点整理より（抜粋）</a:t>
            </a:r>
          </a:p>
          <a:p>
            <a:pPr marL="85725" indent="0">
              <a:lnSpc>
                <a:spcPts val="300"/>
              </a:lnSpc>
              <a:buFontTx/>
              <a:buNone/>
            </a:pPr>
            <a:endParaRPr lang="ja-JP" altLang="en-US" sz="1800" b="1"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（人生を主体的に切り拓くための学び）</a:t>
            </a:r>
          </a:p>
          <a:p>
            <a:pPr marL="0" indent="0">
              <a:buFontTx/>
              <a:buNone/>
            </a:pPr>
            <a:r>
              <a:rPr lang="ja-JP" altLang="en-US" sz="1800" kern="0">
                <a:latin typeface="メイリオ" pitchFamily="50" charset="-128"/>
                <a:ea typeface="メイリオ" pitchFamily="50" charset="-128"/>
                <a:cs typeface="メイリオ" pitchFamily="50" charset="-128"/>
              </a:rPr>
              <a:t>○子供たち一人一人は、多様な可能性を持った存在であり、多様な教育ニーズを持っている。成熟社会において新たな価値を創造していくためには、一人一人が互いの異なる背景を尊重し、それぞれが多様な経験を重ねながら、様々な得意分野の能力を伸ばしていくことが、これまで以上に強く求められる。一方で、苦手な分野を克服しながら、社会で生きていくために必要となる力をバランスよく身に付けていくことも重要である。</a:t>
            </a:r>
          </a:p>
          <a:p>
            <a:pPr marL="0" indent="0">
              <a:lnSpc>
                <a:spcPts val="600"/>
              </a:lnSpc>
              <a:buFontTx/>
              <a:buNone/>
            </a:pPr>
            <a:endParaRPr lang="en-US" altLang="ja-JP" sz="1800"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 また、子供たちに社会や職業で必要となる資質・能力を育むためには、学校と社会との接続を意識し、一人一人の社会的・職業的自立に向けて必要な基盤となる能力や態度を育み、キャリア発達を促す「キャリア教育」の視点も重要である。学校教育に「外の風」、すなわち、変化する社会の動きを取り込み、世の中と結び付いた授業等を通じて子供たちにこれからの人生を前向きに考えさせることが、主体的な学びの鍵となる。</a:t>
            </a:r>
            <a:endParaRPr lang="en-US" altLang="ja-JP" sz="1800" kern="0">
              <a:latin typeface="メイリオ" pitchFamily="50" charset="-128"/>
              <a:ea typeface="メイリオ" pitchFamily="50" charset="-128"/>
              <a:cs typeface="メイリオ" pitchFamily="50" charset="-128"/>
            </a:endParaRPr>
          </a:p>
          <a:p>
            <a:pPr marL="0" indent="0">
              <a:lnSpc>
                <a:spcPts val="600"/>
              </a:lnSpc>
              <a:buFontTx/>
              <a:buNone/>
            </a:pPr>
            <a:endParaRPr lang="ja-JP" altLang="en-US" sz="1800"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 これらの視点を重視しながら、未来に向かって成長しようとしている子供たちが、学びに関して持っている潜在的な力を、教育を通じて洗練させ、教員自らもその力を発揮し、教室や社会で共に生き生きと活躍できるようにするために、学習指導要領等の在り方を検討していかなければならない。</a:t>
            </a:r>
          </a:p>
        </p:txBody>
      </p:sp>
      <p:sp>
        <p:nvSpPr>
          <p:cNvPr id="4" name="正方形/長方形 3"/>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新しい学習指導要領等が目指す姿（３）</a:t>
            </a:r>
            <a:endPar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5" name="正方形/長方形 4"/>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8" name="スライド番号プレースホルダー 7"/>
          <p:cNvSpPr>
            <a:spLocks noGrp="1"/>
          </p:cNvSpPr>
          <p:nvPr>
            <p:ph type="sldNum" sz="quarter" idx="12"/>
          </p:nvPr>
        </p:nvSpPr>
        <p:spPr/>
        <p:txBody>
          <a:bodyPr/>
          <a:lstStyle/>
          <a:p>
            <a:fld id="{E6542E07-2998-4D5C-B1E6-13FD1F58F769}" type="slidenum">
              <a:rPr lang="en-US" altLang="ja-JP" smtClean="0"/>
              <a:pPr/>
              <a:t>32</a:t>
            </a:fld>
            <a:endParaRPr lang="en-US" altLang="ja-JP" dirty="0"/>
          </a:p>
        </p:txBody>
      </p:sp>
      <p:sp>
        <p:nvSpPr>
          <p:cNvPr id="9" name="フッター プレースホルダー 8"/>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073038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277688" y="692696"/>
            <a:ext cx="8686800" cy="54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800" b="1" kern="0">
                <a:latin typeface="メイリオ" pitchFamily="50" charset="-128"/>
                <a:ea typeface="メイリオ" pitchFamily="50" charset="-128"/>
                <a:cs typeface="メイリオ" pitchFamily="50" charset="-128"/>
              </a:rPr>
              <a:t>中央教育審議会 初等中等教育分科会 教育課程部会 教育課程企画特別部会</a:t>
            </a:r>
          </a:p>
          <a:p>
            <a:pPr marL="0" indent="0">
              <a:buFontTx/>
              <a:buNone/>
            </a:pPr>
            <a:r>
              <a:rPr lang="ja-JP" altLang="en-US" sz="1800" b="1" kern="0">
                <a:latin typeface="メイリオ" pitchFamily="50" charset="-128"/>
                <a:ea typeface="メイリオ" pitchFamily="50" charset="-128"/>
                <a:cs typeface="メイリオ" pitchFamily="50" charset="-128"/>
              </a:rPr>
              <a:t>論点整理より（抜粋）</a:t>
            </a:r>
          </a:p>
          <a:p>
            <a:pPr marL="85725" indent="0">
              <a:lnSpc>
                <a:spcPts val="300"/>
              </a:lnSpc>
              <a:buFontTx/>
              <a:buNone/>
            </a:pPr>
            <a:endParaRPr lang="ja-JP" altLang="en-US" sz="1800" b="1"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（「アクティブ・ラーニング」の意義）</a:t>
            </a:r>
          </a:p>
          <a:p>
            <a:pPr marL="0" indent="0">
              <a:buFontTx/>
              <a:buNone/>
            </a:pPr>
            <a:r>
              <a:rPr lang="ja-JP" altLang="en-US" sz="1800" kern="0">
                <a:latin typeface="メイリオ" pitchFamily="50" charset="-128"/>
                <a:ea typeface="メイリオ" pitchFamily="50" charset="-128"/>
                <a:cs typeface="メイリオ" pitchFamily="50" charset="-128"/>
              </a:rPr>
              <a:t>○思考力・判断力・表現力等は、学習の中で、（２）①</a:t>
            </a:r>
            <a:r>
              <a:rPr lang="en-US" altLang="ja-JP" sz="1800" kern="0">
                <a:latin typeface="メイリオ" pitchFamily="50" charset="-128"/>
                <a:ea typeface="メイリオ" pitchFamily="50" charset="-128"/>
                <a:cs typeface="メイリオ" pitchFamily="50" charset="-128"/>
              </a:rPr>
              <a:t>ⅱ</a:t>
            </a:r>
            <a:r>
              <a:rPr lang="ja-JP" altLang="en-US" sz="1800" kern="0">
                <a:latin typeface="メイリオ" pitchFamily="50" charset="-128"/>
                <a:ea typeface="メイリオ" pitchFamily="50" charset="-128"/>
                <a:cs typeface="メイリオ" pitchFamily="50" charset="-128"/>
              </a:rPr>
              <a:t>）に示したような思考・判断・表現が発揮される主体的・協働的な問題発見・解決の場面を経験することによって磨かれていく。身に付けた個別の知識や技能も、そうした学習経験の中で活用することにより定着し、既存の知識や技能と関連付けられ体系化されながら身に付いていき、ひいては生涯にわたり活用できるような物事の深い理解や方法の熟達に至ることが期待される。</a:t>
            </a:r>
          </a:p>
          <a:p>
            <a:pPr marL="0" indent="0">
              <a:lnSpc>
                <a:spcPts val="600"/>
              </a:lnSpc>
              <a:buFontTx/>
              <a:buNone/>
            </a:pPr>
            <a:endParaRPr lang="en-US" altLang="ja-JP" sz="1800"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 また、こうした学びを推進するエンジンとなるのは、子供の学びに向かう力であり、これを引き出すためには、実社会や実生活に関連した課題などを通じて動機付けを行い、子供たちの学びへの興味と努力し続ける意志を喚起する必要がある。</a:t>
            </a:r>
          </a:p>
          <a:p>
            <a:pPr marL="0" indent="0">
              <a:lnSpc>
                <a:spcPts val="600"/>
              </a:lnSpc>
              <a:buFontTx/>
              <a:buNone/>
            </a:pPr>
            <a:endParaRPr lang="en-US" altLang="ja-JP" sz="1800"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 このように、次期改訂が目指す育成すべき資質・能力を育むためには、学びの量とともに、質や深まりが重要であり、子供たちが「どのように学ぶか」についても光を当てる必要があるとの認識のもと、「課題の発見・解決に向けた主体的・協働的な学び（いわゆる「アクティブ・ラーニング」）」について、これまでの議論等も踏まえつつ検討を重ねてきた。</a:t>
            </a:r>
          </a:p>
        </p:txBody>
      </p:sp>
      <p:sp>
        <p:nvSpPr>
          <p:cNvPr id="4" name="正方形/長方形 3"/>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新しい学習指導要領等が目指す姿（４）</a:t>
            </a:r>
            <a:endPar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5" name="正方形/長方形 4"/>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8" name="スライド番号プレースホルダー 7"/>
          <p:cNvSpPr>
            <a:spLocks noGrp="1"/>
          </p:cNvSpPr>
          <p:nvPr>
            <p:ph type="sldNum" sz="quarter" idx="12"/>
          </p:nvPr>
        </p:nvSpPr>
        <p:spPr/>
        <p:txBody>
          <a:bodyPr/>
          <a:lstStyle/>
          <a:p>
            <a:fld id="{E6542E07-2998-4D5C-B1E6-13FD1F58F769}" type="slidenum">
              <a:rPr lang="en-US" altLang="ja-JP" smtClean="0"/>
              <a:pPr/>
              <a:t>33</a:t>
            </a:fld>
            <a:endParaRPr lang="en-US" altLang="ja-JP" dirty="0"/>
          </a:p>
        </p:txBody>
      </p:sp>
      <p:sp>
        <p:nvSpPr>
          <p:cNvPr id="9" name="フッター プレースホルダー 8"/>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4128167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277688" y="692696"/>
            <a:ext cx="8686800" cy="54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800" b="1" kern="0">
                <a:latin typeface="メイリオ" pitchFamily="50" charset="-128"/>
                <a:ea typeface="メイリオ" pitchFamily="50" charset="-128"/>
                <a:cs typeface="メイリオ" pitchFamily="50" charset="-128"/>
              </a:rPr>
              <a:t>中央教育審議会 初等中等教育分科会 教育課程部会 教育課程企画特別部会</a:t>
            </a:r>
          </a:p>
          <a:p>
            <a:pPr marL="0" indent="0">
              <a:buFontTx/>
              <a:buNone/>
            </a:pPr>
            <a:r>
              <a:rPr lang="ja-JP" altLang="en-US" sz="1800" b="1" kern="0">
                <a:latin typeface="メイリオ" pitchFamily="50" charset="-128"/>
                <a:ea typeface="メイリオ" pitchFamily="50" charset="-128"/>
                <a:cs typeface="メイリオ" pitchFamily="50" charset="-128"/>
              </a:rPr>
              <a:t>論点整理より（抜粋）</a:t>
            </a:r>
          </a:p>
          <a:p>
            <a:pPr marL="85725" indent="0">
              <a:lnSpc>
                <a:spcPts val="300"/>
              </a:lnSpc>
              <a:buFontTx/>
              <a:buNone/>
            </a:pPr>
            <a:endParaRPr lang="ja-JP" altLang="en-US" sz="1800" b="1"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（「アクティブ・ラーニング」の意義：続き）</a:t>
            </a:r>
          </a:p>
          <a:p>
            <a:pPr marL="0" indent="0">
              <a:buFontTx/>
              <a:buNone/>
            </a:pPr>
            <a:r>
              <a:rPr lang="ja-JP" altLang="en-US" sz="1800" kern="0">
                <a:latin typeface="メイリオ" pitchFamily="50" charset="-128"/>
                <a:ea typeface="メイリオ" pitchFamily="50" charset="-128"/>
                <a:cs typeface="メイリオ" pitchFamily="50" charset="-128"/>
              </a:rPr>
              <a:t>○ 昨年１１月の諮問以降、学習指導要領等の改訂に関する議論において、こうした指導方法を焦点の一つとすることについては、注意すべき点も指摘されてきた。つまり、育成すべき資質・能力を総合的に育むという意義を踏まえた積極的な取組の重要性が指摘される一方で、指導法を一定の型にはめ、教育の質の改善のための取組が、狭い意味での授業の方法や技術の改善に終始するのではないかといった懸念などである。我が国の教育界は極めて真摯に教育技術の改善を模索する教員の意欲や姿勢に支えられていることは確かであるものの、これらの工夫や改善が、ともすると本来の目的を見失い、特定の学習や指導の「型」に拘泥する事態を招きかねないのではないかとの指摘を踏まえての危惧と考えられる。</a:t>
            </a:r>
          </a:p>
        </p:txBody>
      </p:sp>
      <p:sp>
        <p:nvSpPr>
          <p:cNvPr id="4" name="正方形/長方形 3"/>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新しい学習指導要領等が目指す姿（５）</a:t>
            </a:r>
            <a:endPar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5" name="正方形/長方形 4"/>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8" name="スライド番号プレースホルダー 7"/>
          <p:cNvSpPr>
            <a:spLocks noGrp="1"/>
          </p:cNvSpPr>
          <p:nvPr>
            <p:ph type="sldNum" sz="quarter" idx="12"/>
          </p:nvPr>
        </p:nvSpPr>
        <p:spPr/>
        <p:txBody>
          <a:bodyPr/>
          <a:lstStyle/>
          <a:p>
            <a:fld id="{E6542E07-2998-4D5C-B1E6-13FD1F58F769}" type="slidenum">
              <a:rPr lang="en-US" altLang="ja-JP" smtClean="0"/>
              <a:pPr/>
              <a:t>34</a:t>
            </a:fld>
            <a:endParaRPr lang="en-US" altLang="ja-JP" dirty="0"/>
          </a:p>
        </p:txBody>
      </p:sp>
      <p:sp>
        <p:nvSpPr>
          <p:cNvPr id="9" name="フッター プレースホルダー 8"/>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1474279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コンテンツ プレースホルダー 2"/>
          <p:cNvSpPr>
            <a:spLocks noGrp="1"/>
          </p:cNvSpPr>
          <p:nvPr>
            <p:ph idx="4294967295"/>
          </p:nvPr>
        </p:nvSpPr>
        <p:spPr>
          <a:xfrm>
            <a:off x="395536" y="692150"/>
            <a:ext cx="8568952" cy="5965825"/>
          </a:xfrm>
        </p:spPr>
        <p:txBody>
          <a:bodyPr/>
          <a:lstStyle/>
          <a:p>
            <a:pPr>
              <a:buFontTx/>
              <a:buNone/>
            </a:pPr>
            <a:r>
              <a:rPr lang="ja-JP" altLang="en-US" sz="2400" dirty="0">
                <a:latin typeface="ＤＦ特太ゴシック体" panose="020B0509000000000000" pitchFamily="49" charset="-128"/>
                <a:ea typeface="ＤＦ特太ゴシック体" panose="020B0509000000000000" pitchFamily="49" charset="-128"/>
                <a:cs typeface="メイリオ" pitchFamily="50" charset="-128"/>
              </a:rPr>
              <a:t>●実践知</a:t>
            </a:r>
            <a:r>
              <a:rPr lang="ja-JP" altLang="en-US" sz="2000" dirty="0">
                <a:latin typeface="メイリオ" panose="020B0604030504040204" pitchFamily="50" charset="-128"/>
                <a:ea typeface="メイリオ" panose="020B0604030504040204" pitchFamily="50" charset="-128"/>
                <a:cs typeface="メイリオ" pitchFamily="50" charset="-128"/>
              </a:rPr>
              <a:t>　</a:t>
            </a:r>
            <a:r>
              <a:rPr lang="en-US" altLang="ja-JP" sz="2000" dirty="0">
                <a:latin typeface="メイリオ" panose="020B0604030504040204" pitchFamily="50" charset="-128"/>
                <a:ea typeface="メイリオ" panose="020B0604030504040204" pitchFamily="50" charset="-128"/>
                <a:cs typeface="メイリオ" pitchFamily="50" charset="-128"/>
              </a:rPr>
              <a:t>¶</a:t>
            </a:r>
            <a:r>
              <a:rPr lang="ja-JP" altLang="en-US" sz="2000" dirty="0">
                <a:latin typeface="メイリオ" panose="020B0604030504040204" pitchFamily="50" charset="-128"/>
                <a:ea typeface="メイリオ" panose="020B0604030504040204" pitchFamily="50" charset="-128"/>
                <a:cs typeface="メイリオ" pitchFamily="50" charset="-128"/>
              </a:rPr>
              <a:t>学校知と対比されることが多い</a:t>
            </a:r>
            <a:endParaRPr lang="en-US" altLang="ja-JP" sz="2000" dirty="0">
              <a:latin typeface="メイリオ" panose="020B0604030504040204" pitchFamily="50" charset="-128"/>
              <a:ea typeface="メイリオ" panose="020B0604030504040204" pitchFamily="50" charset="-128"/>
              <a:cs typeface="メイリオ" pitchFamily="50" charset="-128"/>
            </a:endParaRPr>
          </a:p>
          <a:p>
            <a:pPr>
              <a:buFontTx/>
              <a:buNone/>
              <a:tabLst>
                <a:tab pos="2514600" algn="l"/>
              </a:tabLst>
            </a:pPr>
            <a:r>
              <a:rPr lang="ja-JP" altLang="en-US" sz="2000" dirty="0">
                <a:latin typeface="メイリオ" pitchFamily="50" charset="-128"/>
                <a:ea typeface="メイリオ" pitchFamily="50" charset="-128"/>
                <a:cs typeface="メイリオ" pitchFamily="50" charset="-128"/>
              </a:rPr>
              <a:t>　熟達者（ある領域の長い経験を通して、高いレベルのパフォーマンスを発揮できる段階に達した人）がもつ実践に関する知性。</a:t>
            </a:r>
          </a:p>
          <a:p>
            <a:pPr>
              <a:buFontTx/>
              <a:buNone/>
            </a:pPr>
            <a:r>
              <a:rPr lang="ja-JP" altLang="en-US" sz="2400" dirty="0">
                <a:latin typeface="ＤＦ特太ゴシック体" panose="020B0509000000000000" pitchFamily="49" charset="-128"/>
                <a:ea typeface="ＤＦ特太ゴシック体" panose="020B0509000000000000" pitchFamily="49" charset="-128"/>
                <a:cs typeface="メイリオ" pitchFamily="50" charset="-128"/>
              </a:rPr>
              <a:t>●熟達化</a:t>
            </a:r>
          </a:p>
          <a:p>
            <a:pPr>
              <a:buFontTx/>
              <a:buNone/>
            </a:pPr>
            <a:r>
              <a:rPr lang="ja-JP" altLang="en-US" sz="2000" dirty="0">
                <a:latin typeface="メイリオ" pitchFamily="50" charset="-128"/>
                <a:ea typeface="メイリオ" pitchFamily="50" charset="-128"/>
                <a:cs typeface="メイリオ" pitchFamily="50" charset="-128"/>
              </a:rPr>
              <a:t>　実践知を獲得する学習過程</a:t>
            </a:r>
          </a:p>
          <a:p>
            <a:pPr>
              <a:buFontTx/>
              <a:buNone/>
            </a:pPr>
            <a:r>
              <a:rPr lang="ja-JP" altLang="en-US" sz="2400" dirty="0">
                <a:latin typeface="ＤＦ特太ゴシック体" panose="020B0509000000000000" pitchFamily="49" charset="-128"/>
                <a:ea typeface="ＤＦ特太ゴシック体" panose="020B0509000000000000" pitchFamily="49" charset="-128"/>
                <a:cs typeface="メイリオ" pitchFamily="50" charset="-128"/>
              </a:rPr>
              <a:t>●実践知の特徴</a:t>
            </a:r>
            <a:r>
              <a:rPr lang="ja-JP" altLang="en-US" sz="1600" dirty="0">
                <a:latin typeface="+mj-lt"/>
                <a:ea typeface="ＤＦ特太ゴシック体" panose="020B0509000000000000" pitchFamily="49" charset="-128"/>
                <a:cs typeface="メイリオ" pitchFamily="50" charset="-128"/>
              </a:rPr>
              <a:t>  </a:t>
            </a:r>
            <a:r>
              <a:rPr lang="en-US" altLang="ja-JP" sz="1600" dirty="0">
                <a:latin typeface="+mj-lt"/>
                <a:ea typeface="ＤＦ特太ゴシック体" panose="020B0509000000000000" pitchFamily="49" charset="-128"/>
                <a:cs typeface="メイリオ" pitchFamily="50" charset="-128"/>
              </a:rPr>
              <a:t>[Sternberg et al. [2000]</a:t>
            </a:r>
            <a:endParaRPr lang="ja-JP" altLang="en-US" sz="1600" dirty="0">
              <a:latin typeface="+mj-lt"/>
              <a:ea typeface="ＤＦ特太ゴシック体" panose="020B0509000000000000" pitchFamily="49" charset="-128"/>
              <a:cs typeface="メイリオ" pitchFamily="50" charset="-128"/>
            </a:endParaRPr>
          </a:p>
          <a:p>
            <a:pPr>
              <a:buFontTx/>
              <a:buNone/>
            </a:pPr>
            <a:r>
              <a:rPr lang="ja-JP" altLang="en-US" sz="2000" dirty="0">
                <a:latin typeface="メイリオ" pitchFamily="50" charset="-128"/>
                <a:ea typeface="メイリオ" pitchFamily="50" charset="-128"/>
                <a:cs typeface="メイリオ" pitchFamily="50" charset="-128"/>
              </a:rPr>
              <a:t>　① 個人の実践経験によって獲得されること</a:t>
            </a:r>
            <a:endParaRPr lang="en-US" altLang="ja-JP" sz="2000" dirty="0">
              <a:latin typeface="メイリオ" pitchFamily="50" charset="-128"/>
              <a:ea typeface="メイリオ" pitchFamily="50" charset="-128"/>
              <a:cs typeface="メイリオ" pitchFamily="50" charset="-128"/>
            </a:endParaRPr>
          </a:p>
          <a:p>
            <a:pPr>
              <a:buFontTx/>
              <a:buNone/>
            </a:pPr>
            <a:r>
              <a:rPr lang="ja-JP" altLang="en-US" sz="2000" dirty="0">
                <a:latin typeface="メイリオ" pitchFamily="50" charset="-128"/>
                <a:ea typeface="メイリオ" pitchFamily="50" charset="-128"/>
                <a:cs typeface="メイリオ" pitchFamily="50" charset="-128"/>
              </a:rPr>
              <a:t>　② 仕事において目標志向的であること</a:t>
            </a:r>
          </a:p>
          <a:p>
            <a:pPr>
              <a:buFontTx/>
              <a:buNone/>
            </a:pPr>
            <a:r>
              <a:rPr lang="ja-JP" altLang="en-US" sz="2000" dirty="0">
                <a:latin typeface="メイリオ" pitchFamily="50" charset="-128"/>
                <a:ea typeface="メイリオ" pitchFamily="50" charset="-128"/>
                <a:cs typeface="メイリオ" pitchFamily="50" charset="-128"/>
              </a:rPr>
              <a:t>　③ 仕事の手順や手続きに関わること</a:t>
            </a:r>
          </a:p>
          <a:p>
            <a:pPr>
              <a:buFontTx/>
              <a:buNone/>
            </a:pPr>
            <a:r>
              <a:rPr lang="ja-JP" altLang="en-US" sz="2000" dirty="0">
                <a:latin typeface="メイリオ" pitchFamily="50" charset="-128"/>
                <a:ea typeface="メイリオ" pitchFamily="50" charset="-128"/>
                <a:cs typeface="メイリオ" pitchFamily="50" charset="-128"/>
              </a:rPr>
              <a:t>　④ 実践場面で役立つこと</a:t>
            </a:r>
          </a:p>
          <a:p>
            <a:pPr>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●熟達者の２形態</a:t>
            </a:r>
            <a:endParaRPr lang="en-US" altLang="ja-JP" sz="2400" dirty="0">
              <a:latin typeface="メイリオ" pitchFamily="50" charset="-128"/>
              <a:ea typeface="メイリオ" pitchFamily="50" charset="-128"/>
              <a:cs typeface="メイリオ" pitchFamily="50" charset="-128"/>
            </a:endParaRPr>
          </a:p>
          <a:p>
            <a:pPr>
              <a:buFontTx/>
              <a:buNone/>
              <a:tabLst>
                <a:tab pos="2514600" algn="l"/>
              </a:tabLst>
            </a:pPr>
            <a:r>
              <a:rPr lang="ja-JP" altLang="en-US" sz="2400" dirty="0">
                <a:latin typeface="メイリオ" pitchFamily="50" charset="-128"/>
                <a:ea typeface="メイリオ" pitchFamily="50" charset="-128"/>
                <a:cs typeface="メイリオ" pitchFamily="50" charset="-128"/>
              </a:rPr>
              <a:t>　・定型的熟達者</a:t>
            </a:r>
          </a:p>
          <a:p>
            <a:pPr>
              <a:buFontTx/>
              <a:buNone/>
              <a:tabLst>
                <a:tab pos="2514600" algn="l"/>
              </a:tabLst>
            </a:pPr>
            <a:r>
              <a:rPr lang="ja-JP" altLang="en-US" sz="2000" dirty="0">
                <a:latin typeface="メイリオ" pitchFamily="50" charset="-128"/>
                <a:ea typeface="メイリオ" pitchFamily="50" charset="-128"/>
                <a:cs typeface="メイリオ" pitchFamily="50" charset="-128"/>
              </a:rPr>
              <a:t>　　　定型的な手続きを自動的に実行する熟達者。</a:t>
            </a:r>
          </a:p>
          <a:p>
            <a:pPr>
              <a:buFontTx/>
              <a:buNone/>
              <a:tabLst>
                <a:tab pos="2514600" algn="l"/>
              </a:tabLst>
            </a:pPr>
            <a:r>
              <a:rPr lang="ja-JP" altLang="en-US" sz="2400" dirty="0">
                <a:latin typeface="メイリオ" pitchFamily="50" charset="-128"/>
                <a:ea typeface="メイリオ" pitchFamily="50" charset="-128"/>
                <a:cs typeface="メイリオ" pitchFamily="50" charset="-128"/>
              </a:rPr>
              <a:t>　・</a:t>
            </a:r>
            <a:r>
              <a:rPr lang="ja-JP" altLang="en-US" sz="2400" u="sng" dirty="0">
                <a:solidFill>
                  <a:srgbClr val="FF0000"/>
                </a:solidFill>
                <a:latin typeface="メイリオ" pitchFamily="50" charset="-128"/>
                <a:ea typeface="メイリオ" pitchFamily="50" charset="-128"/>
                <a:cs typeface="メイリオ" pitchFamily="50" charset="-128"/>
              </a:rPr>
              <a:t>適応的熟達者</a:t>
            </a:r>
          </a:p>
          <a:p>
            <a:pPr>
              <a:buFontTx/>
              <a:buNone/>
              <a:tabLst>
                <a:tab pos="2514600" algn="l"/>
              </a:tabLst>
            </a:pPr>
            <a:r>
              <a:rPr lang="ja-JP" altLang="en-US" sz="2000" dirty="0">
                <a:latin typeface="メイリオ" pitchFamily="50" charset="-128"/>
                <a:ea typeface="メイリオ" pitchFamily="50" charset="-128"/>
                <a:cs typeface="メイリオ" pitchFamily="50" charset="-128"/>
              </a:rPr>
              <a:t>　　　手続きを柔軟に適用し、創意工夫をもって改善する熟達者。</a:t>
            </a:r>
          </a:p>
        </p:txBody>
      </p:sp>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実践知とその獲得（１）</a:t>
            </a:r>
          </a:p>
        </p:txBody>
      </p:sp>
      <p:sp>
        <p:nvSpPr>
          <p:cNvPr id="8" name="正方形/長方形 7"/>
          <p:cNvSpPr/>
          <p:nvPr/>
        </p:nvSpPr>
        <p:spPr>
          <a:xfrm>
            <a:off x="8316416" y="125856"/>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3" name="正方形/長方形 2"/>
          <p:cNvSpPr/>
          <p:nvPr/>
        </p:nvSpPr>
        <p:spPr bwMode="white">
          <a:xfrm>
            <a:off x="6300192" y="188640"/>
            <a:ext cx="1338828" cy="369332"/>
          </a:xfrm>
          <a:prstGeom prst="rect">
            <a:avLst/>
          </a:prstGeom>
        </p:spPr>
        <p:txBody>
          <a:bodyPr wrap="none">
            <a:spAutoFit/>
          </a:bodyPr>
          <a:lstStyle/>
          <a:p>
            <a:r>
              <a:rPr lang="ja-JP" altLang="en-US" b="1" dirty="0">
                <a:solidFill>
                  <a:schemeClr val="bg1"/>
                </a:solidFill>
                <a:latin typeface="メイリオ" pitchFamily="50" charset="-128"/>
                <a:ea typeface="メイリオ" pitchFamily="50" charset="-128"/>
                <a:cs typeface="メイリオ" pitchFamily="50" charset="-128"/>
              </a:rPr>
              <a:t>（楠見孝）</a:t>
            </a:r>
            <a:endParaRPr lang="ja-JP" altLang="en-US" dirty="0">
              <a:solidFill>
                <a:schemeClr val="bg1"/>
              </a:solidFill>
            </a:endParaRPr>
          </a:p>
        </p:txBody>
      </p:sp>
      <p:sp>
        <p:nvSpPr>
          <p:cNvPr id="4" name="スライド番号プレースホルダー 3"/>
          <p:cNvSpPr>
            <a:spLocks noGrp="1"/>
          </p:cNvSpPr>
          <p:nvPr>
            <p:ph type="sldNum" sz="quarter" idx="12"/>
          </p:nvPr>
        </p:nvSpPr>
        <p:spPr/>
        <p:txBody>
          <a:bodyPr/>
          <a:lstStyle/>
          <a:p>
            <a:fld id="{E6542E07-2998-4D5C-B1E6-13FD1F58F769}" type="slidenum">
              <a:rPr lang="en-US" altLang="ja-JP" smtClean="0"/>
              <a:pPr/>
              <a:t>35</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73817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コンテンツ プレースホルダー 2"/>
          <p:cNvSpPr>
            <a:spLocks noGrp="1"/>
          </p:cNvSpPr>
          <p:nvPr>
            <p:ph idx="4294967295"/>
          </p:nvPr>
        </p:nvSpPr>
        <p:spPr>
          <a:xfrm>
            <a:off x="395537" y="836613"/>
            <a:ext cx="8568951" cy="4957762"/>
          </a:xfrm>
        </p:spPr>
        <p:txBody>
          <a:bodyPr/>
          <a:lstStyle/>
          <a:p>
            <a:pPr>
              <a:buFontTx/>
              <a:buNone/>
            </a:pPr>
            <a:r>
              <a:rPr lang="ja-JP" altLang="en-US" sz="2400" dirty="0">
                <a:latin typeface="ＤＦ特太ゴシック体" panose="020B0509000000000000" pitchFamily="49" charset="-128"/>
                <a:ea typeface="ＤＦ特太ゴシック体" panose="020B0509000000000000" pitchFamily="49" charset="-128"/>
                <a:cs typeface="メイリオ" pitchFamily="50" charset="-128"/>
              </a:rPr>
              <a:t>●適応的熟達者がもつ実践知</a:t>
            </a:r>
          </a:p>
          <a:p>
            <a:pPr>
              <a:buFontTx/>
              <a:buNone/>
            </a:pPr>
            <a:r>
              <a:rPr lang="ja-JP" altLang="en-US" sz="2400" dirty="0">
                <a:latin typeface="メイリオ" pitchFamily="50" charset="-128"/>
                <a:ea typeface="メイリオ" pitchFamily="50" charset="-128"/>
                <a:cs typeface="メイリオ" pitchFamily="50" charset="-128"/>
              </a:rPr>
              <a:t>　① 手続き的知識とその対象の理解を可能にする概念的知識から構成されている。</a:t>
            </a:r>
          </a:p>
          <a:p>
            <a:pPr>
              <a:buFontTx/>
              <a:buNone/>
            </a:pPr>
            <a:r>
              <a:rPr lang="ja-JP" altLang="en-US" sz="2400" dirty="0">
                <a:latin typeface="メイリオ" pitchFamily="50" charset="-128"/>
                <a:ea typeface="メイリオ" pitchFamily="50" charset="-128"/>
                <a:cs typeface="メイリオ" pitchFamily="50" charset="-128"/>
              </a:rPr>
              <a:t>　② 概念的知識と手続き的知識が緊密に結束している。</a:t>
            </a:r>
          </a:p>
          <a:p>
            <a:pPr>
              <a:buFontTx/>
              <a:buNone/>
            </a:pPr>
            <a:r>
              <a:rPr lang="ja-JP" altLang="en-US" sz="2400" dirty="0">
                <a:latin typeface="メイリオ" pitchFamily="50" charset="-128"/>
                <a:ea typeface="メイリオ" pitchFamily="50" charset="-128"/>
                <a:cs typeface="メイリオ" pitchFamily="50" charset="-128"/>
              </a:rPr>
              <a:t>　概念的知識を獲得することによって、人は、問題状況を適切に解釈して、その問題状況に関わる本質や原理に関する概念的知識を自動的に働かせることができる。そして、スキルを実行するための手続き的知識を行為に変換することができる。</a:t>
            </a:r>
          </a:p>
          <a:p>
            <a:pPr>
              <a:buFontTx/>
              <a:buNone/>
            </a:pPr>
            <a:r>
              <a:rPr lang="ja-JP" altLang="en-US" sz="2400" dirty="0">
                <a:latin typeface="メイリオ" pitchFamily="50" charset="-128"/>
                <a:ea typeface="メイリオ" pitchFamily="50" charset="-128"/>
                <a:cs typeface="メイリオ" pitchFamily="50" charset="-128"/>
              </a:rPr>
              <a:t>　③ メタ認知的知識が、通常の知識よりも一段高いメタ水準から知識をコントロールしている実践知である。</a:t>
            </a:r>
            <a:endParaRPr lang="ja-JP" altLang="en-US" sz="2000" dirty="0">
              <a:latin typeface="メイリオ" pitchFamily="50" charset="-128"/>
              <a:ea typeface="メイリオ" pitchFamily="50" charset="-128"/>
              <a:cs typeface="メイリオ" pitchFamily="50" charset="-128"/>
            </a:endParaRPr>
          </a:p>
        </p:txBody>
      </p:sp>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dirty="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実践知とその獲得（２）</a:t>
            </a:r>
          </a:p>
        </p:txBody>
      </p:sp>
      <p:sp>
        <p:nvSpPr>
          <p:cNvPr id="8" name="正方形/長方形 7"/>
          <p:cNvSpPr/>
          <p:nvPr/>
        </p:nvSpPr>
        <p:spPr>
          <a:xfrm>
            <a:off x="8316416" y="125856"/>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3" name="正方形/長方形 2"/>
          <p:cNvSpPr/>
          <p:nvPr/>
        </p:nvSpPr>
        <p:spPr bwMode="white">
          <a:xfrm>
            <a:off x="6300192" y="188640"/>
            <a:ext cx="1338828" cy="369332"/>
          </a:xfrm>
          <a:prstGeom prst="rect">
            <a:avLst/>
          </a:prstGeom>
        </p:spPr>
        <p:txBody>
          <a:bodyPr wrap="none">
            <a:spAutoFit/>
          </a:bodyPr>
          <a:lstStyle/>
          <a:p>
            <a:r>
              <a:rPr lang="ja-JP" altLang="en-US" b="1" dirty="0">
                <a:solidFill>
                  <a:schemeClr val="bg1"/>
                </a:solidFill>
                <a:latin typeface="メイリオ" pitchFamily="50" charset="-128"/>
                <a:ea typeface="メイリオ" pitchFamily="50" charset="-128"/>
                <a:cs typeface="メイリオ" pitchFamily="50" charset="-128"/>
              </a:rPr>
              <a:t>（楠見孝）</a:t>
            </a:r>
            <a:endParaRPr lang="ja-JP" altLang="en-US" dirty="0">
              <a:solidFill>
                <a:schemeClr val="bg1"/>
              </a:solidFill>
            </a:endParaRPr>
          </a:p>
        </p:txBody>
      </p:sp>
      <p:sp>
        <p:nvSpPr>
          <p:cNvPr id="4" name="スライド番号プレースホルダー 3"/>
          <p:cNvSpPr>
            <a:spLocks noGrp="1"/>
          </p:cNvSpPr>
          <p:nvPr>
            <p:ph type="sldNum" sz="quarter" idx="12"/>
          </p:nvPr>
        </p:nvSpPr>
        <p:spPr/>
        <p:txBody>
          <a:bodyPr/>
          <a:lstStyle/>
          <a:p>
            <a:fld id="{E6542E07-2998-4D5C-B1E6-13FD1F58F769}" type="slidenum">
              <a:rPr lang="en-US" altLang="ja-JP" smtClean="0"/>
              <a:pPr/>
              <a:t>36</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26337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コンテンツ プレースホルダー 2"/>
          <p:cNvSpPr>
            <a:spLocks noGrp="1"/>
          </p:cNvSpPr>
          <p:nvPr>
            <p:ph idx="4294967295"/>
          </p:nvPr>
        </p:nvSpPr>
        <p:spPr>
          <a:xfrm>
            <a:off x="395537" y="836613"/>
            <a:ext cx="8568951" cy="5211762"/>
          </a:xfrm>
        </p:spPr>
        <p:txBody>
          <a:bodyPr/>
          <a:lstStyle/>
          <a:p>
            <a:pPr>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●実践知の獲得のための学習</a:t>
            </a:r>
            <a:endParaRPr lang="en-US" altLang="ja-JP" sz="2400">
              <a:latin typeface="メイリオ" pitchFamily="50" charset="-128"/>
              <a:ea typeface="メイリオ" pitchFamily="50" charset="-128"/>
              <a:cs typeface="メイリオ" pitchFamily="50" charset="-128"/>
            </a:endParaRPr>
          </a:p>
          <a:p>
            <a:pPr>
              <a:buFontTx/>
              <a:buNone/>
            </a:pPr>
            <a:r>
              <a:rPr lang="ja-JP" altLang="en-US" sz="2400">
                <a:latin typeface="メイリオ" pitchFamily="50" charset="-128"/>
                <a:ea typeface="メイリオ" pitchFamily="50" charset="-128"/>
                <a:cs typeface="メイリオ" pitchFamily="50" charset="-128"/>
              </a:rPr>
              <a:t>　① 観察学習（社会的学習）</a:t>
            </a:r>
          </a:p>
          <a:p>
            <a:pPr>
              <a:buFontTx/>
              <a:buNone/>
            </a:pPr>
            <a:r>
              <a:rPr lang="ja-JP" altLang="en-US" sz="2400">
                <a:latin typeface="メイリオ" pitchFamily="50" charset="-128"/>
                <a:ea typeface="メイリオ" pitchFamily="50" charset="-128"/>
                <a:cs typeface="メイリオ" pitchFamily="50" charset="-128"/>
              </a:rPr>
              <a:t>　② 他者との相互作用</a:t>
            </a:r>
          </a:p>
          <a:p>
            <a:pPr>
              <a:buFontTx/>
              <a:buNone/>
            </a:pPr>
            <a:r>
              <a:rPr lang="ja-JP" altLang="en-US" sz="2400">
                <a:latin typeface="メイリオ" pitchFamily="50" charset="-128"/>
                <a:ea typeface="メイリオ" pitchFamily="50" charset="-128"/>
                <a:cs typeface="メイリオ" pitchFamily="50" charset="-128"/>
              </a:rPr>
              <a:t>　③ 経験の反復</a:t>
            </a:r>
          </a:p>
          <a:p>
            <a:pPr>
              <a:buFontTx/>
              <a:buNone/>
            </a:pPr>
            <a:r>
              <a:rPr lang="ja-JP" altLang="en-US" sz="2400">
                <a:latin typeface="メイリオ" pitchFamily="50" charset="-128"/>
                <a:ea typeface="メイリオ" pitchFamily="50" charset="-128"/>
                <a:cs typeface="メイリオ" pitchFamily="50" charset="-128"/>
              </a:rPr>
              <a:t>　④ 経験からの帰納と類推</a:t>
            </a:r>
          </a:p>
          <a:p>
            <a:pPr>
              <a:buFontTx/>
              <a:buNone/>
            </a:pPr>
            <a:r>
              <a:rPr lang="ja-JP" altLang="en-US" sz="2400">
                <a:latin typeface="メイリオ" pitchFamily="50" charset="-128"/>
                <a:ea typeface="メイリオ" pitchFamily="50" charset="-128"/>
                <a:cs typeface="メイリオ" pitchFamily="50" charset="-128"/>
              </a:rPr>
              <a:t>　⑤ メディアによる学習</a:t>
            </a:r>
          </a:p>
          <a:p>
            <a:pPr>
              <a:lnSpc>
                <a:spcPts val="1000"/>
              </a:lnSpc>
              <a:buFontTx/>
              <a:buNone/>
            </a:pPr>
            <a:endParaRPr lang="ja-JP" altLang="en-US" sz="2400">
              <a:latin typeface="メイリオ" pitchFamily="50" charset="-128"/>
              <a:ea typeface="メイリオ" pitchFamily="50" charset="-128"/>
              <a:cs typeface="メイリオ" pitchFamily="50" charset="-128"/>
            </a:endParaRPr>
          </a:p>
          <a:p>
            <a:pPr>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●実践知の獲得に個人差が生じる要因</a:t>
            </a:r>
          </a:p>
          <a:p>
            <a:pPr>
              <a:buFontTx/>
              <a:buNone/>
            </a:pPr>
            <a:r>
              <a:rPr lang="ja-JP" altLang="en-US" sz="2400">
                <a:latin typeface="メイリオ" pitchFamily="50" charset="-128"/>
                <a:ea typeface="メイリオ" pitchFamily="50" charset="-128"/>
                <a:cs typeface="メイリオ" pitchFamily="50" charset="-128"/>
              </a:rPr>
              <a:t>　① 態度（経験から学習する態度）</a:t>
            </a:r>
            <a:endParaRPr lang="en-US" altLang="ja-JP" sz="2400">
              <a:latin typeface="メイリオ" pitchFamily="50" charset="-128"/>
              <a:ea typeface="メイリオ" pitchFamily="50" charset="-128"/>
              <a:cs typeface="メイリオ" pitchFamily="50" charset="-128"/>
            </a:endParaRPr>
          </a:p>
          <a:p>
            <a:pPr>
              <a:buFontTx/>
              <a:buNone/>
            </a:pPr>
            <a:r>
              <a:rPr lang="ja-JP" altLang="en-US" sz="2400">
                <a:latin typeface="メイリオ" pitchFamily="50" charset="-128"/>
                <a:ea typeface="メイリオ" pitchFamily="50" charset="-128"/>
                <a:cs typeface="メイリオ" pitchFamily="50" charset="-128"/>
              </a:rPr>
              <a:t>　　</a:t>
            </a:r>
            <a:r>
              <a:rPr lang="ja-JP" altLang="en-US" sz="1800">
                <a:latin typeface="メイリオ" pitchFamily="50" charset="-128"/>
                <a:ea typeface="メイリオ" pitchFamily="50" charset="-128"/>
                <a:cs typeface="メイリオ" pitchFamily="50" charset="-128"/>
              </a:rPr>
              <a:t>　挑戦性、柔軟性、状況への注意とフィードバックの活用、類推</a:t>
            </a:r>
            <a:endParaRPr lang="en-US" altLang="ja-JP" sz="1800">
              <a:latin typeface="メイリオ" pitchFamily="50" charset="-128"/>
              <a:ea typeface="メイリオ" pitchFamily="50" charset="-128"/>
              <a:cs typeface="メイリオ" pitchFamily="50" charset="-128"/>
            </a:endParaRPr>
          </a:p>
          <a:p>
            <a:pPr>
              <a:buFontTx/>
              <a:buNone/>
            </a:pPr>
            <a:r>
              <a:rPr lang="ja-JP" altLang="en-US" sz="2400">
                <a:latin typeface="メイリオ" pitchFamily="50" charset="-128"/>
                <a:ea typeface="メイリオ" pitchFamily="50" charset="-128"/>
                <a:cs typeface="メイリオ" pitchFamily="50" charset="-128"/>
              </a:rPr>
              <a:t>　② 省察</a:t>
            </a:r>
          </a:p>
          <a:p>
            <a:pPr>
              <a:buFontTx/>
              <a:buNone/>
            </a:pPr>
            <a:r>
              <a:rPr lang="ja-JP" altLang="en-US" sz="2400">
                <a:latin typeface="メイリオ" pitchFamily="50" charset="-128"/>
                <a:ea typeface="メイリオ" pitchFamily="50" charset="-128"/>
                <a:cs typeface="メイリオ" pitchFamily="50" charset="-128"/>
              </a:rPr>
              <a:t>　③ 批判的思考</a:t>
            </a:r>
            <a:endParaRPr lang="en-US" altLang="ja-JP" sz="2400">
              <a:latin typeface="メイリオ" pitchFamily="50" charset="-128"/>
              <a:ea typeface="メイリオ" pitchFamily="50" charset="-128"/>
              <a:cs typeface="メイリオ" pitchFamily="50" charset="-128"/>
            </a:endParaRPr>
          </a:p>
          <a:p>
            <a:pPr>
              <a:buFontTx/>
              <a:buNone/>
            </a:pPr>
            <a:endParaRPr lang="ja-JP" altLang="en-US" sz="2000">
              <a:latin typeface="メイリオ" pitchFamily="50" charset="-128"/>
              <a:ea typeface="メイリオ" pitchFamily="50" charset="-128"/>
              <a:cs typeface="メイリオ" pitchFamily="50" charset="-128"/>
            </a:endParaRPr>
          </a:p>
        </p:txBody>
      </p:sp>
      <p:sp>
        <p:nvSpPr>
          <p:cNvPr id="8" name="正方形/長方形 7"/>
          <p:cNvSpPr/>
          <p:nvPr/>
        </p:nvSpPr>
        <p:spPr>
          <a:xfrm>
            <a:off x="8316416" y="125856"/>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11" name="正方形/長方形 10"/>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dirty="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実践知とその獲得（３）</a:t>
            </a:r>
          </a:p>
        </p:txBody>
      </p:sp>
      <p:sp>
        <p:nvSpPr>
          <p:cNvPr id="12" name="正方形/長方形 11"/>
          <p:cNvSpPr/>
          <p:nvPr/>
        </p:nvSpPr>
        <p:spPr bwMode="white">
          <a:xfrm>
            <a:off x="6300192" y="188640"/>
            <a:ext cx="1338828" cy="369332"/>
          </a:xfrm>
          <a:prstGeom prst="rect">
            <a:avLst/>
          </a:prstGeom>
        </p:spPr>
        <p:txBody>
          <a:bodyPr wrap="none">
            <a:spAutoFit/>
          </a:bodyPr>
          <a:lstStyle/>
          <a:p>
            <a:r>
              <a:rPr lang="ja-JP" altLang="en-US" b="1" dirty="0">
                <a:solidFill>
                  <a:schemeClr val="bg1"/>
                </a:solidFill>
                <a:latin typeface="メイリオ" pitchFamily="50" charset="-128"/>
                <a:ea typeface="メイリオ" pitchFamily="50" charset="-128"/>
                <a:cs typeface="メイリオ" pitchFamily="50" charset="-128"/>
              </a:rPr>
              <a:t>（楠見孝）</a:t>
            </a:r>
            <a:endParaRPr lang="ja-JP" altLang="en-US" dirty="0">
              <a:solidFill>
                <a:schemeClr val="bg1"/>
              </a:solidFill>
            </a:endParaRPr>
          </a:p>
        </p:txBody>
      </p:sp>
      <p:sp>
        <p:nvSpPr>
          <p:cNvPr id="13" name="正方形/長方形 12"/>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37</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4209232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8316416" y="125856"/>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11" name="正方形/長方形 10"/>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実践における研鑽 － 実地教育</a:t>
            </a:r>
            <a:r>
              <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ＯＪＴ</a:t>
            </a:r>
            <a:r>
              <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p>
        </p:txBody>
      </p:sp>
      <p:sp>
        <p:nvSpPr>
          <p:cNvPr id="13" name="正方形/長方形 12"/>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9" name="コンテンツ プレースホルダー 2"/>
          <p:cNvSpPr txBox="1">
            <a:spLocks/>
          </p:cNvSpPr>
          <p:nvPr/>
        </p:nvSpPr>
        <p:spPr>
          <a:xfrm>
            <a:off x="395536" y="919510"/>
            <a:ext cx="8686800" cy="4957762"/>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2400" b="1" kern="0">
                <a:latin typeface="メイリオ" pitchFamily="50" charset="-128"/>
                <a:ea typeface="メイリオ" pitchFamily="50" charset="-128"/>
                <a:cs typeface="メイリオ" pitchFamily="50" charset="-128"/>
              </a:rPr>
              <a:t>【</a:t>
            </a:r>
            <a:r>
              <a:rPr lang="ja-JP" altLang="en-US" sz="2400" b="1" kern="0">
                <a:latin typeface="メイリオ" pitchFamily="50" charset="-128"/>
                <a:ea typeface="メイリオ" pitchFamily="50" charset="-128"/>
                <a:cs typeface="メイリオ" pitchFamily="50" charset="-128"/>
              </a:rPr>
              <a:t>定義</a:t>
            </a:r>
            <a:r>
              <a:rPr lang="en-US" altLang="ja-JP" sz="2400" b="1" kern="0">
                <a:latin typeface="メイリオ" pitchFamily="50" charset="-128"/>
                <a:ea typeface="メイリオ" pitchFamily="50" charset="-128"/>
                <a:cs typeface="メイリオ" pitchFamily="50" charset="-128"/>
              </a:rPr>
              <a:t>】</a:t>
            </a:r>
            <a:endParaRPr lang="ja-JP" altLang="en-US" sz="2400" b="1" kern="0">
              <a:latin typeface="メイリオ" pitchFamily="50" charset="-128"/>
              <a:ea typeface="メイリオ" pitchFamily="50" charset="-128"/>
              <a:cs typeface="メイリオ" pitchFamily="50" charset="-128"/>
            </a:endParaRPr>
          </a:p>
          <a:p>
            <a:pPr marL="0" indent="0">
              <a:buFontTx/>
              <a:buNone/>
            </a:pPr>
            <a:r>
              <a:rPr lang="ja-JP" altLang="en-US" sz="2400" kern="0">
                <a:latin typeface="メイリオ" pitchFamily="50" charset="-128"/>
                <a:ea typeface="メイリオ" pitchFamily="50" charset="-128"/>
                <a:cs typeface="メイリオ" pitchFamily="50" charset="-128"/>
              </a:rPr>
              <a:t>　・実際の職務現場において、業務を通して行う教育訓練。</a:t>
            </a:r>
          </a:p>
          <a:p>
            <a:pPr marL="0" indent="0">
              <a:lnSpc>
                <a:spcPts val="2400"/>
              </a:lnSpc>
              <a:buFontTx/>
              <a:buNone/>
            </a:pPr>
            <a:r>
              <a:rPr lang="ja-JP" altLang="en-US" sz="2400" kern="0">
                <a:latin typeface="メイリオ" pitchFamily="50" charset="-128"/>
                <a:ea typeface="メイリオ" pitchFamily="50" charset="-128"/>
                <a:cs typeface="メイリオ" pitchFamily="50" charset="-128"/>
              </a:rPr>
              <a:t>　・実務を通して上司から部下へと、またはベテラン経験者</a:t>
            </a:r>
            <a:endParaRPr lang="en-US" altLang="ja-JP" sz="2400" kern="0">
              <a:latin typeface="メイリオ" pitchFamily="50" charset="-128"/>
              <a:ea typeface="メイリオ" pitchFamily="50" charset="-128"/>
              <a:cs typeface="メイリオ" pitchFamily="50" charset="-128"/>
            </a:endParaRPr>
          </a:p>
          <a:p>
            <a:pPr marL="0" indent="0">
              <a:lnSpc>
                <a:spcPts val="2400"/>
              </a:lnSpc>
              <a:buFontTx/>
              <a:buNone/>
            </a:pPr>
            <a:r>
              <a:rPr lang="ja-JP" altLang="en-US" sz="2400" kern="0">
                <a:latin typeface="メイリオ" pitchFamily="50" charset="-128"/>
                <a:ea typeface="メイリオ" pitchFamily="50" charset="-128"/>
                <a:cs typeface="メイリオ" pitchFamily="50" charset="-128"/>
              </a:rPr>
              <a:t>　　から若手へ知識やスキルを伝承していくための施策。</a:t>
            </a:r>
            <a:endParaRPr lang="en-US" altLang="ja-JP" sz="2400" kern="0">
              <a:latin typeface="メイリオ" pitchFamily="50" charset="-128"/>
              <a:ea typeface="メイリオ" pitchFamily="50" charset="-128"/>
              <a:cs typeface="メイリオ" pitchFamily="50" charset="-128"/>
            </a:endParaRPr>
          </a:p>
          <a:p>
            <a:pPr marL="0" indent="0">
              <a:lnSpc>
                <a:spcPts val="900"/>
              </a:lnSpc>
              <a:buFontTx/>
              <a:buNone/>
            </a:pPr>
            <a:endParaRPr lang="ja-JP" altLang="en-US" sz="2400" kern="0">
              <a:latin typeface="メイリオ" pitchFamily="50" charset="-128"/>
              <a:ea typeface="メイリオ" pitchFamily="50" charset="-128"/>
              <a:cs typeface="メイリオ" pitchFamily="50" charset="-128"/>
            </a:endParaRPr>
          </a:p>
          <a:p>
            <a:pPr marL="0" indent="0">
              <a:buFontTx/>
              <a:buNone/>
            </a:pPr>
            <a:r>
              <a:rPr lang="en-US" altLang="ja-JP" sz="2400" b="1" kern="0">
                <a:latin typeface="メイリオ" pitchFamily="50" charset="-128"/>
                <a:ea typeface="メイリオ" pitchFamily="50" charset="-128"/>
                <a:cs typeface="メイリオ" pitchFamily="50" charset="-128"/>
              </a:rPr>
              <a:t>【</a:t>
            </a:r>
            <a:r>
              <a:rPr lang="ja-JP" altLang="en-US" sz="2400" b="1" kern="0">
                <a:latin typeface="メイリオ" pitchFamily="50" charset="-128"/>
                <a:ea typeface="メイリオ" pitchFamily="50" charset="-128"/>
                <a:cs typeface="メイリオ" pitchFamily="50" charset="-128"/>
              </a:rPr>
              <a:t>目的</a:t>
            </a:r>
            <a:r>
              <a:rPr lang="en-US" altLang="ja-JP" sz="2400" b="1" kern="0">
                <a:latin typeface="メイリオ" pitchFamily="50" charset="-128"/>
                <a:ea typeface="メイリオ" pitchFamily="50" charset="-128"/>
                <a:cs typeface="メイリオ" pitchFamily="50" charset="-128"/>
              </a:rPr>
              <a:t>】 </a:t>
            </a:r>
            <a:r>
              <a:rPr lang="en-US" altLang="ja-JP" sz="2000" kern="0">
                <a:latin typeface="メイリオ" pitchFamily="50" charset="-128"/>
                <a:ea typeface="メイリオ" pitchFamily="50" charset="-128"/>
                <a:cs typeface="メイリオ" pitchFamily="50" charset="-128"/>
              </a:rPr>
              <a:t>¶</a:t>
            </a:r>
            <a:r>
              <a:rPr lang="ja-JP" altLang="en-US" sz="2000" kern="0">
                <a:latin typeface="メイリオ" pitchFamily="50" charset="-128"/>
                <a:ea typeface="メイリオ" pitchFamily="50" charset="-128"/>
                <a:cs typeface="メイリオ" pitchFamily="50" charset="-128"/>
              </a:rPr>
              <a:t>育成対象者の成長度を正しく把握し、使い分ける。</a:t>
            </a:r>
          </a:p>
          <a:p>
            <a:pPr marL="0" indent="0">
              <a:buFontTx/>
              <a:buNone/>
            </a:pPr>
            <a:r>
              <a:rPr lang="ja-JP" altLang="en-US" sz="2400" kern="0">
                <a:latin typeface="メイリオ" pitchFamily="50" charset="-128"/>
                <a:ea typeface="メイリオ" pitchFamily="50" charset="-128"/>
                <a:cs typeface="メイリオ" pitchFamily="50" charset="-128"/>
              </a:rPr>
              <a:t>　・即戦力の育成（教育による）</a:t>
            </a:r>
          </a:p>
          <a:p>
            <a:pPr marL="0" indent="0">
              <a:buFontTx/>
              <a:buNone/>
            </a:pPr>
            <a:r>
              <a:rPr lang="ja-JP" altLang="en-US" sz="2400" kern="0">
                <a:latin typeface="メイリオ" pitchFamily="50" charset="-128"/>
                <a:ea typeface="メイリオ" pitchFamily="50" charset="-128"/>
                <a:cs typeface="メイリオ" pitchFamily="50" charset="-128"/>
              </a:rPr>
              <a:t>　　　</a:t>
            </a:r>
            <a:r>
              <a:rPr lang="en-US" altLang="ja-JP" sz="2400" kern="0">
                <a:latin typeface="メイリオ" pitchFamily="50" charset="-128"/>
                <a:ea typeface="メイリオ" pitchFamily="50" charset="-128"/>
                <a:cs typeface="メイリオ" pitchFamily="50" charset="-128"/>
              </a:rPr>
              <a:t>⇒</a:t>
            </a:r>
            <a:r>
              <a:rPr lang="ja-JP" altLang="en-US" sz="2400" kern="0">
                <a:latin typeface="メイリオ" pitchFamily="50" charset="-128"/>
                <a:ea typeface="メイリオ" pitchFamily="50" charset="-128"/>
                <a:cs typeface="メイリオ" pitchFamily="50" charset="-128"/>
              </a:rPr>
              <a:t>直接的教育より確実に戦力化するため</a:t>
            </a:r>
          </a:p>
          <a:p>
            <a:pPr marL="0" indent="0">
              <a:buFontTx/>
              <a:buNone/>
            </a:pPr>
            <a:r>
              <a:rPr lang="ja-JP" altLang="en-US" sz="2400" kern="0">
                <a:latin typeface="メイリオ" pitchFamily="50" charset="-128"/>
                <a:ea typeface="メイリオ" pitchFamily="50" charset="-128"/>
                <a:cs typeface="メイリオ" pitchFamily="50" charset="-128"/>
              </a:rPr>
              <a:t>　・経験学習による実践力の定着</a:t>
            </a:r>
          </a:p>
          <a:p>
            <a:pPr marL="0" indent="0">
              <a:buFontTx/>
              <a:buNone/>
            </a:pPr>
            <a:r>
              <a:rPr lang="ja-JP" altLang="en-US" sz="2400" kern="0">
                <a:latin typeface="メイリオ" pitchFamily="50" charset="-128"/>
                <a:ea typeface="メイリオ" pitchFamily="50" charset="-128"/>
                <a:cs typeface="メイリオ" pitchFamily="50" charset="-128"/>
              </a:rPr>
              <a:t>　　　</a:t>
            </a:r>
            <a:r>
              <a:rPr lang="en-US" altLang="ja-JP" sz="2400" kern="0">
                <a:latin typeface="メイリオ" pitchFamily="50" charset="-128"/>
                <a:ea typeface="メイリオ" pitchFamily="50" charset="-128"/>
                <a:cs typeface="メイリオ" pitchFamily="50" charset="-128"/>
              </a:rPr>
              <a:t>⇒</a:t>
            </a:r>
            <a:r>
              <a:rPr lang="ja-JP" altLang="en-US" sz="2400" kern="0">
                <a:latin typeface="メイリオ" pitchFamily="50" charset="-128"/>
                <a:ea typeface="メイリオ" pitchFamily="50" charset="-128"/>
                <a:cs typeface="メイリオ" pitchFamily="50" charset="-128"/>
              </a:rPr>
              <a:t>教育機会の提供</a:t>
            </a:r>
            <a:endParaRPr lang="en-US" altLang="ja-JP" sz="2400" kern="0">
              <a:latin typeface="メイリオ" pitchFamily="50" charset="-128"/>
              <a:ea typeface="メイリオ" pitchFamily="50" charset="-128"/>
              <a:cs typeface="メイリオ" pitchFamily="50" charset="-128"/>
            </a:endParaRPr>
          </a:p>
          <a:p>
            <a:pPr marL="0" indent="0">
              <a:lnSpc>
                <a:spcPts val="900"/>
              </a:lnSpc>
              <a:buFontTx/>
              <a:buNone/>
            </a:pPr>
            <a:endParaRPr lang="ja-JP" altLang="en-US" sz="2400" kern="0">
              <a:latin typeface="メイリオ" pitchFamily="50" charset="-128"/>
              <a:ea typeface="メイリオ" pitchFamily="50" charset="-128"/>
              <a:cs typeface="メイリオ" pitchFamily="50" charset="-128"/>
            </a:endParaRPr>
          </a:p>
          <a:p>
            <a:pPr marL="0" indent="0">
              <a:buFontTx/>
              <a:buNone/>
            </a:pPr>
            <a:r>
              <a:rPr lang="en-US" altLang="ja-JP" sz="2000" kern="0">
                <a:latin typeface="メイリオ" pitchFamily="50" charset="-128"/>
                <a:ea typeface="メイリオ" pitchFamily="50" charset="-128"/>
                <a:cs typeface="メイリオ" pitchFamily="50" charset="-128"/>
              </a:rPr>
              <a:t>※</a:t>
            </a:r>
            <a:r>
              <a:rPr lang="ja-JP" altLang="en-US" sz="2000" kern="0">
                <a:latin typeface="メイリオ" pitchFamily="50" charset="-128"/>
                <a:ea typeface="メイリオ" pitchFamily="50" charset="-128"/>
                <a:cs typeface="メイリオ" pitchFamily="50" charset="-128"/>
              </a:rPr>
              <a:t>一定の戦力化が終わった育成対象者に対して更なるＯＪＴを実施し、自発的な意思によって実践力の定着と大きな成長を期待する。</a:t>
            </a:r>
            <a:endParaRPr lang="ja-JP" altLang="en-US" sz="2000" kern="0" dirty="0">
              <a:latin typeface="メイリオ" pitchFamily="50" charset="-128"/>
              <a:ea typeface="メイリオ" pitchFamily="50" charset="-128"/>
              <a:cs typeface="メイリオ" pitchFamily="50" charset="-128"/>
            </a:endParaRPr>
          </a:p>
        </p:txBody>
      </p:sp>
      <p:sp>
        <p:nvSpPr>
          <p:cNvPr id="10" name="コンテンツ プレースホルダー 2"/>
          <p:cNvSpPr txBox="1">
            <a:spLocks/>
          </p:cNvSpPr>
          <p:nvPr/>
        </p:nvSpPr>
        <p:spPr bwMode="auto">
          <a:xfrm>
            <a:off x="6156176" y="620688"/>
            <a:ext cx="2951162" cy="315912"/>
          </a:xfrm>
          <a:prstGeom prst="rect">
            <a:avLst/>
          </a:prstGeom>
          <a:noFill/>
          <a:ln w="9525">
            <a:noFill/>
            <a:miter lim="800000"/>
            <a:headEnd/>
            <a:tailEnd/>
          </a:ln>
        </p:spPr>
        <p:txBody>
          <a:bodyPr/>
          <a:lstStyle/>
          <a:p>
            <a:pPr eaLnBrk="0" hangingPunct="0">
              <a:spcBef>
                <a:spcPct val="20000"/>
              </a:spcBef>
            </a:pPr>
            <a:r>
              <a:rPr lang="ja-JP" altLang="en-US" sz="1400">
                <a:latin typeface="メイリオ" pitchFamily="50" charset="-128"/>
                <a:ea typeface="メイリオ" pitchFamily="50" charset="-128"/>
                <a:cs typeface="メイリオ" pitchFamily="50" charset="-128"/>
              </a:rPr>
              <a:t>（橋詰正氏作成資料：</a:t>
            </a:r>
            <a:r>
              <a:rPr lang="en-US" altLang="ja-JP" sz="1400">
                <a:latin typeface="メイリオ" pitchFamily="50" charset="-128"/>
                <a:ea typeface="メイリオ" pitchFamily="50" charset="-128"/>
                <a:cs typeface="メイリオ" pitchFamily="50" charset="-128"/>
              </a:rPr>
              <a:t> </a:t>
            </a:r>
            <a:r>
              <a:rPr lang="ja-JP" altLang="en-US" sz="1400">
                <a:latin typeface="メイリオ" pitchFamily="50" charset="-128"/>
                <a:ea typeface="メイリオ" pitchFamily="50" charset="-128"/>
                <a:cs typeface="メイリオ" pitchFamily="50" charset="-128"/>
              </a:rPr>
              <a:t>一部改変）</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38</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2840390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8316416" y="125856"/>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11" name="正方形/長方形 10"/>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実地教育</a:t>
            </a:r>
            <a:r>
              <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ＯＪＴ</a:t>
            </a:r>
            <a:r>
              <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のメリットとデメリット</a:t>
            </a:r>
            <a:endPar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13" name="正方形/長方形 12"/>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9" name="コンテンツ プレースホルダー 2"/>
          <p:cNvSpPr txBox="1">
            <a:spLocks/>
          </p:cNvSpPr>
          <p:nvPr/>
        </p:nvSpPr>
        <p:spPr>
          <a:xfrm>
            <a:off x="395536" y="919510"/>
            <a:ext cx="8686800" cy="5173786"/>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2400" b="1" kern="0">
                <a:latin typeface="メイリオ" pitchFamily="50" charset="-128"/>
                <a:ea typeface="メイリオ" pitchFamily="50" charset="-128"/>
                <a:cs typeface="メイリオ" pitchFamily="50" charset="-128"/>
              </a:rPr>
              <a:t>【</a:t>
            </a:r>
            <a:r>
              <a:rPr lang="ja-JP" altLang="en-US" sz="2400" b="1" kern="0">
                <a:latin typeface="メイリオ" pitchFamily="50" charset="-128"/>
                <a:ea typeface="メイリオ" pitchFamily="50" charset="-128"/>
                <a:cs typeface="メイリオ" pitchFamily="50" charset="-128"/>
              </a:rPr>
              <a:t>メリット</a:t>
            </a:r>
            <a:r>
              <a:rPr lang="en-US" altLang="ja-JP" sz="2400" b="1" kern="0">
                <a:latin typeface="メイリオ" pitchFamily="50" charset="-128"/>
                <a:ea typeface="メイリオ" pitchFamily="50" charset="-128"/>
                <a:cs typeface="メイリオ" pitchFamily="50" charset="-128"/>
              </a:rPr>
              <a:t>】</a:t>
            </a:r>
            <a:endParaRPr lang="ja-JP" altLang="en-US" sz="2400" b="1" kern="0">
              <a:latin typeface="メイリオ" pitchFamily="50" charset="-128"/>
              <a:ea typeface="メイリオ" pitchFamily="50" charset="-128"/>
              <a:cs typeface="メイリオ" pitchFamily="50" charset="-128"/>
            </a:endParaRPr>
          </a:p>
          <a:p>
            <a:pPr marL="0" indent="0">
              <a:buFontTx/>
              <a:buNone/>
            </a:pPr>
            <a:r>
              <a:rPr lang="ja-JP" altLang="en-US" sz="2000" kern="0">
                <a:latin typeface="メイリオ" pitchFamily="50" charset="-128"/>
                <a:ea typeface="メイリオ" pitchFamily="50" charset="-128"/>
                <a:cs typeface="メイリオ" pitchFamily="50" charset="-128"/>
              </a:rPr>
              <a:t>　・研修機会が多い。</a:t>
            </a:r>
          </a:p>
          <a:p>
            <a:pPr marL="0" indent="0">
              <a:buFontTx/>
              <a:buNone/>
            </a:pPr>
            <a:r>
              <a:rPr lang="ja-JP" altLang="en-US" sz="2000" kern="0">
                <a:latin typeface="メイリオ" pitchFamily="50" charset="-128"/>
                <a:ea typeface="メイリオ" pitchFamily="50" charset="-128"/>
                <a:cs typeface="メイリオ" pitchFamily="50" charset="-128"/>
              </a:rPr>
              <a:t>　・育成者の理解を十分に深めることができる。</a:t>
            </a:r>
          </a:p>
          <a:p>
            <a:pPr marL="0" indent="0">
              <a:buFontTx/>
              <a:buNone/>
            </a:pPr>
            <a:r>
              <a:rPr lang="ja-JP" altLang="en-US" sz="2000" kern="0">
                <a:latin typeface="メイリオ" pitchFamily="50" charset="-128"/>
                <a:ea typeface="メイリオ" pitchFamily="50" charset="-128"/>
                <a:cs typeface="メイリオ" pitchFamily="50" charset="-128"/>
              </a:rPr>
              <a:t>　・追加コストがかからないため経済的。</a:t>
            </a:r>
          </a:p>
          <a:p>
            <a:pPr marL="0" indent="0">
              <a:buFontTx/>
              <a:buNone/>
            </a:pPr>
            <a:r>
              <a:rPr lang="ja-JP" altLang="en-US" sz="2000" kern="0">
                <a:latin typeface="メイリオ" pitchFamily="50" charset="-128"/>
                <a:ea typeface="メイリオ" pitchFamily="50" charset="-128"/>
                <a:cs typeface="メイリオ" pitchFamily="50" charset="-128"/>
              </a:rPr>
              <a:t>　・教える側の業務理解度、指導力が上がる。</a:t>
            </a:r>
          </a:p>
          <a:p>
            <a:pPr marL="0" indent="0">
              <a:buFontTx/>
              <a:buNone/>
            </a:pPr>
            <a:r>
              <a:rPr lang="ja-JP" altLang="en-US" sz="2000" kern="0">
                <a:latin typeface="メイリオ" pitchFamily="50" charset="-128"/>
                <a:ea typeface="メイリオ" pitchFamily="50" charset="-128"/>
                <a:cs typeface="メイリオ" pitchFamily="50" charset="-128"/>
              </a:rPr>
              <a:t>　・社内コミュニケーションが活発になる。</a:t>
            </a:r>
          </a:p>
          <a:p>
            <a:pPr marL="0" indent="0">
              <a:buFontTx/>
              <a:buNone/>
            </a:pPr>
            <a:r>
              <a:rPr lang="ja-JP" altLang="en-US" sz="2000" kern="0">
                <a:latin typeface="メイリオ" pitchFamily="50" charset="-128"/>
                <a:ea typeface="メイリオ" pitchFamily="50" charset="-128"/>
                <a:cs typeface="メイリオ" pitchFamily="50" charset="-128"/>
              </a:rPr>
              <a:t>　・戦力への直結。</a:t>
            </a:r>
            <a:endParaRPr lang="en-US" altLang="ja-JP" sz="2000" kern="0">
              <a:latin typeface="メイリオ" pitchFamily="50" charset="-128"/>
              <a:ea typeface="メイリオ" pitchFamily="50" charset="-128"/>
              <a:cs typeface="メイリオ" pitchFamily="50" charset="-128"/>
            </a:endParaRPr>
          </a:p>
          <a:p>
            <a:pPr marL="0" indent="0">
              <a:lnSpc>
                <a:spcPts val="900"/>
              </a:lnSpc>
              <a:buFontTx/>
              <a:buNone/>
            </a:pPr>
            <a:endParaRPr lang="ja-JP" altLang="en-US" sz="2400" kern="0">
              <a:latin typeface="メイリオ" pitchFamily="50" charset="-128"/>
              <a:ea typeface="メイリオ" pitchFamily="50" charset="-128"/>
              <a:cs typeface="メイリオ" pitchFamily="50" charset="-128"/>
            </a:endParaRPr>
          </a:p>
          <a:p>
            <a:pPr marL="0" indent="0">
              <a:buFontTx/>
              <a:buNone/>
            </a:pPr>
            <a:r>
              <a:rPr lang="en-US" altLang="ja-JP" sz="2400" b="1" kern="0">
                <a:latin typeface="メイリオ" pitchFamily="50" charset="-128"/>
                <a:ea typeface="メイリオ" pitchFamily="50" charset="-128"/>
                <a:cs typeface="メイリオ" pitchFamily="50" charset="-128"/>
              </a:rPr>
              <a:t>【</a:t>
            </a:r>
            <a:r>
              <a:rPr lang="ja-JP" altLang="en-US" sz="2400" b="1" kern="0">
                <a:latin typeface="メイリオ" pitchFamily="50" charset="-128"/>
                <a:ea typeface="メイリオ" pitchFamily="50" charset="-128"/>
                <a:cs typeface="メイリオ" pitchFamily="50" charset="-128"/>
              </a:rPr>
              <a:t>デメリット</a:t>
            </a:r>
            <a:r>
              <a:rPr lang="en-US" altLang="ja-JP" sz="2400" b="1" kern="0">
                <a:latin typeface="メイリオ" pitchFamily="50" charset="-128"/>
                <a:ea typeface="メイリオ" pitchFamily="50" charset="-128"/>
                <a:cs typeface="メイリオ" pitchFamily="50" charset="-128"/>
              </a:rPr>
              <a:t>】</a:t>
            </a:r>
            <a:endParaRPr lang="ja-JP" altLang="en-US" sz="2000" kern="0">
              <a:latin typeface="メイリオ" pitchFamily="50" charset="-128"/>
              <a:ea typeface="メイリオ" pitchFamily="50" charset="-128"/>
              <a:cs typeface="メイリオ" pitchFamily="50" charset="-128"/>
            </a:endParaRPr>
          </a:p>
          <a:p>
            <a:pPr marL="0" indent="0">
              <a:buFontTx/>
              <a:buNone/>
            </a:pPr>
            <a:r>
              <a:rPr lang="ja-JP" altLang="en-US" sz="2000" kern="0">
                <a:latin typeface="メイリオ" pitchFamily="50" charset="-128"/>
                <a:ea typeface="メイリオ" pitchFamily="50" charset="-128"/>
                <a:cs typeface="メイリオ" pitchFamily="50" charset="-128"/>
              </a:rPr>
              <a:t>　・指導者の能力に大きく依存する。</a:t>
            </a:r>
          </a:p>
          <a:p>
            <a:pPr marL="0" indent="0">
              <a:buFontTx/>
              <a:buNone/>
            </a:pPr>
            <a:r>
              <a:rPr lang="ja-JP" altLang="en-US" sz="2000" kern="0">
                <a:latin typeface="メイリオ" pitchFamily="50" charset="-128"/>
                <a:ea typeface="メイリオ" pitchFamily="50" charset="-128"/>
                <a:cs typeface="メイリオ" pitchFamily="50" charset="-128"/>
              </a:rPr>
              <a:t>　・指導者の時間的負担が大きい。</a:t>
            </a:r>
          </a:p>
          <a:p>
            <a:pPr marL="0" indent="0">
              <a:buFontTx/>
              <a:buNone/>
            </a:pPr>
            <a:r>
              <a:rPr lang="ja-JP" altLang="en-US" sz="2000" kern="0">
                <a:latin typeface="メイリオ" pitchFamily="50" charset="-128"/>
                <a:ea typeface="メイリオ" pitchFamily="50" charset="-128"/>
                <a:cs typeface="メイリオ" pitchFamily="50" charset="-128"/>
              </a:rPr>
              <a:t>　・体系的な指導が難しい。</a:t>
            </a:r>
          </a:p>
          <a:p>
            <a:pPr marL="0" indent="0">
              <a:buFontTx/>
              <a:buNone/>
            </a:pPr>
            <a:r>
              <a:rPr lang="ja-JP" altLang="en-US" sz="2000" kern="0">
                <a:latin typeface="メイリオ" pitchFamily="50" charset="-128"/>
                <a:ea typeface="メイリオ" pitchFamily="50" charset="-128"/>
                <a:cs typeface="メイリオ" pitchFamily="50" charset="-128"/>
              </a:rPr>
              <a:t>　・変化に対する応用力が弱い。</a:t>
            </a:r>
          </a:p>
          <a:p>
            <a:pPr marL="0" indent="0">
              <a:buFontTx/>
              <a:buNone/>
            </a:pPr>
            <a:r>
              <a:rPr lang="ja-JP" altLang="en-US" sz="2000" kern="0">
                <a:latin typeface="メイリオ" pitchFamily="50" charset="-128"/>
                <a:ea typeface="メイリオ" pitchFamily="50" charset="-128"/>
                <a:cs typeface="メイリオ" pitchFamily="50" charset="-128"/>
              </a:rPr>
              <a:t>　・学習意識が生まれにくい。</a:t>
            </a:r>
            <a:endParaRPr lang="ja-JP" altLang="en-US" sz="2000" kern="0" dirty="0">
              <a:latin typeface="メイリオ" pitchFamily="50" charset="-128"/>
              <a:ea typeface="メイリオ" pitchFamily="50" charset="-128"/>
              <a:cs typeface="メイリオ" pitchFamily="50" charset="-128"/>
            </a:endParaRPr>
          </a:p>
        </p:txBody>
      </p:sp>
      <p:sp>
        <p:nvSpPr>
          <p:cNvPr id="10" name="コンテンツ プレースホルダー 2"/>
          <p:cNvSpPr txBox="1">
            <a:spLocks/>
          </p:cNvSpPr>
          <p:nvPr/>
        </p:nvSpPr>
        <p:spPr bwMode="auto">
          <a:xfrm>
            <a:off x="6156176" y="620688"/>
            <a:ext cx="2951162" cy="315912"/>
          </a:xfrm>
          <a:prstGeom prst="rect">
            <a:avLst/>
          </a:prstGeom>
          <a:noFill/>
          <a:ln w="9525">
            <a:noFill/>
            <a:miter lim="800000"/>
            <a:headEnd/>
            <a:tailEnd/>
          </a:ln>
        </p:spPr>
        <p:txBody>
          <a:bodyPr/>
          <a:lstStyle/>
          <a:p>
            <a:pPr eaLnBrk="0" hangingPunct="0">
              <a:spcBef>
                <a:spcPct val="20000"/>
              </a:spcBef>
            </a:pPr>
            <a:r>
              <a:rPr lang="ja-JP" altLang="en-US" sz="1400">
                <a:latin typeface="メイリオ" pitchFamily="50" charset="-128"/>
                <a:ea typeface="メイリオ" pitchFamily="50" charset="-128"/>
                <a:cs typeface="メイリオ" pitchFamily="50" charset="-128"/>
              </a:rPr>
              <a:t>（橋詰正氏作成資料：</a:t>
            </a:r>
            <a:r>
              <a:rPr lang="en-US" altLang="ja-JP" sz="1400">
                <a:latin typeface="メイリオ" pitchFamily="50" charset="-128"/>
                <a:ea typeface="メイリオ" pitchFamily="50" charset="-128"/>
                <a:cs typeface="メイリオ" pitchFamily="50" charset="-128"/>
              </a:rPr>
              <a:t> </a:t>
            </a:r>
            <a:r>
              <a:rPr lang="ja-JP" altLang="en-US" sz="1400">
                <a:latin typeface="メイリオ" pitchFamily="50" charset="-128"/>
                <a:ea typeface="メイリオ" pitchFamily="50" charset="-128"/>
                <a:cs typeface="メイリオ" pitchFamily="50" charset="-128"/>
              </a:rPr>
              <a:t>一部改変）</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39</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44372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本科目の内容</a:t>
            </a:r>
            <a:r>
              <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講義６０分</a:t>
            </a:r>
            <a:r>
              <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endPar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6" name="テキスト ボックス 3"/>
          <p:cNvSpPr txBox="1">
            <a:spLocks noChangeArrowheads="1"/>
          </p:cNvSpPr>
          <p:nvPr/>
        </p:nvSpPr>
        <p:spPr bwMode="auto">
          <a:xfrm>
            <a:off x="251520" y="764704"/>
            <a:ext cx="8712968" cy="5619487"/>
          </a:xfrm>
          <a:prstGeom prst="rect">
            <a:avLst/>
          </a:prstGeom>
          <a:noFill/>
          <a:ln w="9525">
            <a:noFill/>
            <a:miter lim="800000"/>
            <a:headEnd/>
            <a:tailEnd/>
          </a:ln>
        </p:spPr>
        <p:txBody>
          <a:bodyPr wrap="square">
            <a:spAutoFit/>
          </a:bodyPr>
          <a:lstStyle/>
          <a:p>
            <a:pPr>
              <a:lnSpc>
                <a:spcPts val="3000"/>
              </a:lnSpc>
            </a:pPr>
            <a:r>
              <a:rPr lang="ja-JP" altLang="en-US" sz="2000" b="1" dirty="0">
                <a:latin typeface="メイリオ" pitchFamily="50" charset="-128"/>
                <a:ea typeface="メイリオ" pitchFamily="50" charset="-128"/>
                <a:cs typeface="メイリオ" pitchFamily="50" charset="-128"/>
              </a:rPr>
              <a:t>はじめに</a:t>
            </a:r>
            <a:endParaRPr lang="en-US" altLang="ja-JP" sz="2000" b="1" dirty="0">
              <a:latin typeface="メイリオ" pitchFamily="50" charset="-128"/>
              <a:ea typeface="メイリオ" pitchFamily="50" charset="-128"/>
              <a:cs typeface="メイリオ" pitchFamily="50" charset="-128"/>
            </a:endParaRPr>
          </a:p>
          <a:p>
            <a:pPr>
              <a:lnSpc>
                <a:spcPts val="900"/>
              </a:lnSpc>
            </a:pPr>
            <a:endParaRPr lang="ja-JP" altLang="en-US" sz="2000" b="1" dirty="0">
              <a:latin typeface="メイリオ" pitchFamily="50" charset="-128"/>
              <a:ea typeface="メイリオ" pitchFamily="50" charset="-128"/>
              <a:cs typeface="メイリオ" pitchFamily="50" charset="-128"/>
            </a:endParaRPr>
          </a:p>
          <a:p>
            <a:pPr>
              <a:lnSpc>
                <a:spcPts val="3000"/>
              </a:lnSpc>
            </a:pPr>
            <a:r>
              <a:rPr lang="en-US" altLang="ja-JP" sz="2000" b="1" dirty="0">
                <a:latin typeface="メイリオ" pitchFamily="50" charset="-128"/>
                <a:ea typeface="メイリオ" pitchFamily="50" charset="-128"/>
                <a:cs typeface="メイリオ" pitchFamily="50" charset="-128"/>
              </a:rPr>
              <a:t>【</a:t>
            </a:r>
            <a:r>
              <a:rPr lang="ja-JP" altLang="en-US" sz="2000" b="1" dirty="0">
                <a:latin typeface="メイリオ" pitchFamily="50" charset="-128"/>
                <a:ea typeface="メイリオ" pitchFamily="50" charset="-128"/>
                <a:cs typeface="メイリオ" pitchFamily="50" charset="-128"/>
              </a:rPr>
              <a:t>１</a:t>
            </a:r>
            <a:r>
              <a:rPr lang="en-US" altLang="ja-JP" sz="2000" b="1" dirty="0">
                <a:latin typeface="メイリオ" pitchFamily="50" charset="-128"/>
                <a:ea typeface="メイリオ" pitchFamily="50" charset="-128"/>
                <a:cs typeface="メイリオ" pitchFamily="50" charset="-128"/>
              </a:rPr>
              <a:t>】</a:t>
            </a:r>
            <a:r>
              <a:rPr lang="ja-JP" altLang="en-US" sz="2000" b="1" dirty="0">
                <a:latin typeface="メイリオ" pitchFamily="50" charset="-128"/>
                <a:ea typeface="メイリオ" pitchFamily="50" charset="-128"/>
                <a:cs typeface="メイリオ" pitchFamily="50" charset="-128"/>
              </a:rPr>
              <a:t>相談支援専門員を育成すること</a:t>
            </a:r>
            <a:r>
              <a:rPr lang="ja-JP" altLang="en-US" sz="2000" b="1">
                <a:latin typeface="メイリオ" pitchFamily="50" charset="-128"/>
                <a:ea typeface="メイリオ" pitchFamily="50" charset="-128"/>
                <a:cs typeface="メイリオ" pitchFamily="50" charset="-128"/>
              </a:rPr>
              <a:t>とは</a:t>
            </a:r>
          </a:p>
          <a:p>
            <a:pPr>
              <a:lnSpc>
                <a:spcPts val="1400"/>
              </a:lnSpc>
            </a:pPr>
            <a:r>
              <a:rPr lang="ja-JP" altLang="en-US" sz="1400" b="1">
                <a:latin typeface="メイリオ" pitchFamily="50" charset="-128"/>
                <a:ea typeface="メイリオ" pitchFamily="50" charset="-128"/>
                <a:cs typeface="メイリオ" pitchFamily="50" charset="-128"/>
              </a:rPr>
              <a:t>　　　　 </a:t>
            </a:r>
            <a:r>
              <a:rPr lang="ja-JP" altLang="en-US" sz="1200" b="1">
                <a:latin typeface="メイリオ" pitchFamily="50" charset="-128"/>
                <a:ea typeface="メイリオ" pitchFamily="50" charset="-128"/>
                <a:cs typeface="メイリオ" pitchFamily="50" charset="-128"/>
              </a:rPr>
              <a:t>相談支援専門員に必要な能力並びにそれを段階的に獲得及び高めていくための人材育成の必要性について</a:t>
            </a:r>
            <a:endParaRPr lang="ja-JP" altLang="en-US" sz="1200" b="1" dirty="0">
              <a:latin typeface="メイリオ" pitchFamily="50" charset="-128"/>
              <a:ea typeface="メイリオ" pitchFamily="50" charset="-128"/>
              <a:cs typeface="メイリオ" pitchFamily="50" charset="-128"/>
            </a:endParaRPr>
          </a:p>
          <a:p>
            <a:pPr>
              <a:lnSpc>
                <a:spcPts val="3000"/>
              </a:lnSpc>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① </a:t>
            </a:r>
            <a:r>
              <a:rPr lang="ja-JP" altLang="en-US" sz="2000" dirty="0">
                <a:latin typeface="メイリオ" pitchFamily="50" charset="-128"/>
                <a:ea typeface="メイリオ" pitchFamily="50" charset="-128"/>
                <a:cs typeface="メイリオ" pitchFamily="50" charset="-128"/>
              </a:rPr>
              <a:t>目的・ミッション</a:t>
            </a:r>
          </a:p>
          <a:p>
            <a:pPr>
              <a:lnSpc>
                <a:spcPts val="3000"/>
              </a:lnSpc>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② </a:t>
            </a:r>
            <a:r>
              <a:rPr lang="ja-JP" altLang="en-US" sz="2000" dirty="0">
                <a:latin typeface="メイリオ" pitchFamily="50" charset="-128"/>
                <a:ea typeface="メイリオ" pitchFamily="50" charset="-128"/>
                <a:cs typeface="メイリオ" pitchFamily="50" charset="-128"/>
              </a:rPr>
              <a:t>必要な力（コンピテンシー）</a:t>
            </a:r>
          </a:p>
          <a:p>
            <a:pPr>
              <a:lnSpc>
                <a:spcPts val="3000"/>
              </a:lnSpc>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③ </a:t>
            </a:r>
            <a:r>
              <a:rPr lang="ja-JP" altLang="en-US" sz="2000" dirty="0">
                <a:latin typeface="メイリオ" pitchFamily="50" charset="-128"/>
                <a:ea typeface="メイリオ" pitchFamily="50" charset="-128"/>
                <a:cs typeface="メイリオ" pitchFamily="50" charset="-128"/>
              </a:rPr>
              <a:t>力の獲得のために必要な取り組み（教育）</a:t>
            </a:r>
          </a:p>
          <a:p>
            <a:pPr>
              <a:lnSpc>
                <a:spcPts val="3000"/>
              </a:lnSpc>
            </a:pPr>
            <a:r>
              <a:rPr lang="ja-JP" altLang="en-US" sz="2000" dirty="0">
                <a:latin typeface="メイリオ" pitchFamily="50" charset="-128"/>
                <a:ea typeface="メイリオ" pitchFamily="50" charset="-128"/>
                <a:cs typeface="メイリオ" pitchFamily="50" charset="-128"/>
              </a:rPr>
              <a:t>　　・学習理論と指導者の基本的視点・留意点</a:t>
            </a:r>
          </a:p>
          <a:p>
            <a:pPr>
              <a:lnSpc>
                <a:spcPts val="3000"/>
              </a:lnSpc>
            </a:pPr>
            <a:r>
              <a:rPr lang="ja-JP" altLang="en-US" sz="2000" dirty="0">
                <a:latin typeface="メイリオ" pitchFamily="50" charset="-128"/>
                <a:ea typeface="メイリオ" pitchFamily="50" charset="-128"/>
                <a:cs typeface="メイリオ" pitchFamily="50" charset="-128"/>
              </a:rPr>
              <a:t>　　・人材育成の方法</a:t>
            </a:r>
          </a:p>
          <a:p>
            <a:pPr>
              <a:lnSpc>
                <a:spcPts val="3000"/>
              </a:lnSpc>
            </a:pPr>
            <a:r>
              <a:rPr lang="ja-JP" altLang="en-US" sz="2000" dirty="0">
                <a:latin typeface="メイリオ" pitchFamily="50" charset="-128"/>
                <a:ea typeface="メイリオ" pitchFamily="50" charset="-128"/>
                <a:cs typeface="メイリオ" pitchFamily="50" charset="-128"/>
              </a:rPr>
              <a:t>　　・研修とその</a:t>
            </a:r>
            <a:r>
              <a:rPr lang="ja-JP" altLang="en-US" sz="2000">
                <a:latin typeface="メイリオ" pitchFamily="50" charset="-128"/>
                <a:ea typeface="メイリオ" pitchFamily="50" charset="-128"/>
                <a:cs typeface="メイリオ" pitchFamily="50" charset="-128"/>
              </a:rPr>
              <a:t>体系、実地教育</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ＯＪＴ</a:t>
            </a:r>
            <a:r>
              <a:rPr lang="en-US" altLang="ja-JP" sz="200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a:p>
            <a:pPr>
              <a:lnSpc>
                <a:spcPts val="900"/>
              </a:lnSpc>
            </a:pPr>
            <a:endParaRPr lang="en-US" altLang="ja-JP" sz="2000" b="1" dirty="0">
              <a:latin typeface="メイリオ" pitchFamily="50" charset="-128"/>
              <a:ea typeface="メイリオ" pitchFamily="50" charset="-128"/>
              <a:cs typeface="メイリオ" pitchFamily="50" charset="-128"/>
            </a:endParaRPr>
          </a:p>
          <a:p>
            <a:pPr>
              <a:lnSpc>
                <a:spcPts val="3000"/>
              </a:lnSpc>
            </a:pPr>
            <a:r>
              <a:rPr lang="en-US" altLang="ja-JP" sz="2000" b="1" dirty="0">
                <a:latin typeface="メイリオ" pitchFamily="50" charset="-128"/>
                <a:ea typeface="メイリオ" pitchFamily="50" charset="-128"/>
                <a:cs typeface="メイリオ" pitchFamily="50" charset="-128"/>
              </a:rPr>
              <a:t>【</a:t>
            </a:r>
            <a:r>
              <a:rPr lang="ja-JP" altLang="en-US" sz="2000" b="1" dirty="0">
                <a:latin typeface="メイリオ" pitchFamily="50" charset="-128"/>
                <a:ea typeface="メイリオ" pitchFamily="50" charset="-128"/>
                <a:cs typeface="メイリオ" pitchFamily="50" charset="-128"/>
              </a:rPr>
              <a:t>２</a:t>
            </a:r>
            <a:r>
              <a:rPr lang="en-US" altLang="ja-JP" sz="2000" b="1" dirty="0">
                <a:latin typeface="メイリオ" pitchFamily="50" charset="-128"/>
                <a:ea typeface="メイリオ" pitchFamily="50" charset="-128"/>
                <a:cs typeface="メイリオ" pitchFamily="50" charset="-128"/>
              </a:rPr>
              <a:t>】</a:t>
            </a:r>
            <a:r>
              <a:rPr lang="ja-JP" altLang="en-US" sz="2000" b="1" dirty="0">
                <a:latin typeface="メイリオ" pitchFamily="50" charset="-128"/>
                <a:ea typeface="メイリオ" pitchFamily="50" charset="-128"/>
                <a:cs typeface="メイリオ" pitchFamily="50" charset="-128"/>
              </a:rPr>
              <a:t>主任相談支援専門員の人材育成に</a:t>
            </a:r>
            <a:r>
              <a:rPr lang="ja-JP" altLang="en-US" sz="2000" b="1">
                <a:latin typeface="メイリオ" pitchFamily="50" charset="-128"/>
                <a:ea typeface="メイリオ" pitchFamily="50" charset="-128"/>
                <a:cs typeface="メイリオ" pitchFamily="50" charset="-128"/>
              </a:rPr>
              <a:t>おける役割</a:t>
            </a:r>
          </a:p>
          <a:p>
            <a:pPr>
              <a:lnSpc>
                <a:spcPts val="1400"/>
              </a:lnSpc>
            </a:pPr>
            <a:r>
              <a:rPr lang="ja-JP" altLang="en-US" sz="1400" b="1">
                <a:latin typeface="メイリオ" pitchFamily="50" charset="-128"/>
                <a:ea typeface="メイリオ" pitchFamily="50" charset="-128"/>
                <a:cs typeface="メイリオ" pitchFamily="50" charset="-128"/>
              </a:rPr>
              <a:t>　　　　 </a:t>
            </a:r>
            <a:r>
              <a:rPr lang="ja-JP" altLang="en-US" sz="1200" b="1">
                <a:latin typeface="メイリオ" pitchFamily="50" charset="-128"/>
                <a:ea typeface="メイリオ" pitchFamily="50" charset="-128"/>
                <a:cs typeface="メイリオ" pitchFamily="50" charset="-128"/>
              </a:rPr>
              <a:t>事業所内や地域における効果的な実地教育のあり方について</a:t>
            </a:r>
            <a:endParaRPr lang="ja-JP" altLang="en-US" sz="1200" b="1" dirty="0">
              <a:latin typeface="メイリオ" pitchFamily="50" charset="-128"/>
              <a:ea typeface="メイリオ" pitchFamily="50" charset="-128"/>
              <a:cs typeface="メイリオ" pitchFamily="50" charset="-128"/>
            </a:endParaRPr>
          </a:p>
          <a:p>
            <a:pPr>
              <a:lnSpc>
                <a:spcPts val="3000"/>
              </a:lnSpc>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① </a:t>
            </a:r>
            <a:r>
              <a:rPr lang="ja-JP" altLang="en-US" sz="2000" dirty="0">
                <a:latin typeface="メイリオ" pitchFamily="50" charset="-128"/>
                <a:ea typeface="メイリオ" pitchFamily="50" charset="-128"/>
                <a:cs typeface="メイリオ" pitchFamily="50" charset="-128"/>
              </a:rPr>
              <a:t>研修の企画・運営への参画</a:t>
            </a:r>
          </a:p>
          <a:p>
            <a:pPr>
              <a:lnSpc>
                <a:spcPts val="3000"/>
              </a:lnSpc>
            </a:pPr>
            <a:r>
              <a:rPr lang="ja-JP" altLang="en-US" sz="2000" dirty="0">
                <a:latin typeface="メイリオ" pitchFamily="50" charset="-128"/>
                <a:ea typeface="メイリオ" pitchFamily="50" charset="-128"/>
                <a:cs typeface="メイリオ" pitchFamily="50" charset="-128"/>
              </a:rPr>
              <a:t>　</a:t>
            </a:r>
            <a:r>
              <a:rPr lang="en-US" altLang="ja-JP" sz="2000">
                <a:latin typeface="メイリオ" pitchFamily="50" charset="-128"/>
                <a:ea typeface="メイリオ" pitchFamily="50" charset="-128"/>
                <a:cs typeface="メイリオ" pitchFamily="50" charset="-128"/>
              </a:rPr>
              <a:t>② </a:t>
            </a:r>
            <a:r>
              <a:rPr lang="ja-JP" altLang="en-US" sz="2000">
                <a:latin typeface="メイリオ" pitchFamily="50" charset="-128"/>
                <a:ea typeface="メイリオ" pitchFamily="50" charset="-128"/>
                <a:cs typeface="メイリオ" pitchFamily="50" charset="-128"/>
              </a:rPr>
              <a:t>実地教育</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ＯＪＴ</a:t>
            </a: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の</a:t>
            </a:r>
            <a:r>
              <a:rPr lang="ja-JP" altLang="en-US" sz="2000" dirty="0">
                <a:latin typeface="メイリオ" pitchFamily="50" charset="-128"/>
                <a:ea typeface="メイリオ" pitchFamily="50" charset="-128"/>
                <a:cs typeface="メイリオ" pitchFamily="50" charset="-128"/>
              </a:rPr>
              <a:t>実施</a:t>
            </a:r>
          </a:p>
          <a:p>
            <a:pPr>
              <a:lnSpc>
                <a:spcPts val="900"/>
              </a:lnSpc>
            </a:pPr>
            <a:endParaRPr lang="en-US" altLang="ja-JP" sz="2000" b="1" dirty="0">
              <a:latin typeface="メイリオ" pitchFamily="50" charset="-128"/>
              <a:ea typeface="メイリオ" pitchFamily="50" charset="-128"/>
              <a:cs typeface="メイリオ" pitchFamily="50" charset="-128"/>
            </a:endParaRPr>
          </a:p>
          <a:p>
            <a:pPr>
              <a:lnSpc>
                <a:spcPts val="3000"/>
              </a:lnSpc>
            </a:pPr>
            <a:r>
              <a:rPr lang="ja-JP" altLang="en-US" sz="2000" b="1" dirty="0">
                <a:latin typeface="メイリオ" pitchFamily="50" charset="-128"/>
                <a:ea typeface="メイリオ" pitchFamily="50" charset="-128"/>
                <a:cs typeface="メイリオ" pitchFamily="50" charset="-128"/>
              </a:rPr>
              <a:t>まとめ</a:t>
            </a:r>
          </a:p>
        </p:txBody>
      </p:sp>
      <p:sp>
        <p:nvSpPr>
          <p:cNvPr id="7" name="右中かっこ 6"/>
          <p:cNvSpPr/>
          <p:nvPr/>
        </p:nvSpPr>
        <p:spPr>
          <a:xfrm>
            <a:off x="5796657" y="1483841"/>
            <a:ext cx="360363" cy="2305050"/>
          </a:xfrm>
          <a:prstGeom prst="rightBrace">
            <a:avLst/>
          </a:prstGeom>
          <a:noFill/>
          <a:ln w="76200">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8" name="テキスト ボックス 3"/>
          <p:cNvSpPr txBox="1">
            <a:spLocks noChangeArrowheads="1"/>
          </p:cNvSpPr>
          <p:nvPr/>
        </p:nvSpPr>
        <p:spPr bwMode="auto">
          <a:xfrm>
            <a:off x="6350695" y="2420466"/>
            <a:ext cx="2325687" cy="463550"/>
          </a:xfrm>
          <a:prstGeom prst="rect">
            <a:avLst/>
          </a:prstGeom>
          <a:noFill/>
          <a:ln w="9525">
            <a:noFill/>
            <a:miter lim="800000"/>
            <a:headEnd/>
            <a:tailEnd/>
          </a:ln>
        </p:spPr>
        <p:txBody>
          <a:bodyPr>
            <a:spAutoFit/>
          </a:bodyPr>
          <a:lstStyle/>
          <a:p>
            <a:pPr>
              <a:lnSpc>
                <a:spcPts val="3000"/>
              </a:lnSpc>
            </a:pPr>
            <a:r>
              <a:rPr lang="ja-JP" altLang="en-US" sz="2000" b="1">
                <a:latin typeface="メイリオ" pitchFamily="50" charset="-128"/>
                <a:ea typeface="メイリオ" pitchFamily="50" charset="-128"/>
                <a:cs typeface="メイリオ" pitchFamily="50" charset="-128"/>
              </a:rPr>
              <a:t>人材育成ビジョン</a:t>
            </a:r>
          </a:p>
        </p:txBody>
      </p:sp>
      <p:sp>
        <p:nvSpPr>
          <p:cNvPr id="11" name="右矢印 10"/>
          <p:cNvSpPr>
            <a:spLocks noChangeArrowheads="1"/>
          </p:cNvSpPr>
          <p:nvPr/>
        </p:nvSpPr>
        <p:spPr bwMode="auto">
          <a:xfrm>
            <a:off x="5796657" y="2420466"/>
            <a:ext cx="576263" cy="431800"/>
          </a:xfrm>
          <a:prstGeom prst="rightArrow">
            <a:avLst>
              <a:gd name="adj1" fmla="val 50000"/>
              <a:gd name="adj2" fmla="val 50003"/>
            </a:avLst>
          </a:prstGeom>
          <a:solidFill>
            <a:srgbClr val="FF0000"/>
          </a:solidFill>
          <a:ln w="9525">
            <a:noFill/>
            <a:miter lim="800000"/>
            <a:headEnd/>
            <a:tailEnd/>
          </a:ln>
          <a:effectLst>
            <a:outerShdw dist="23000" dir="5400000" rotWithShape="0">
              <a:srgbClr val="808080">
                <a:alpha val="34998"/>
              </a:srgbClr>
            </a:outerShdw>
          </a:effectLst>
        </p:spPr>
        <p:txBody>
          <a:bodyPr anchor="ctr"/>
          <a:lstStyle/>
          <a:p>
            <a:pPr algn="ctr">
              <a:defRPr/>
            </a:pPr>
            <a:endParaRPr lang="ja-JP" altLang="en-US">
              <a:solidFill>
                <a:schemeClr val="lt1"/>
              </a:solidFill>
              <a:latin typeface="+mn-lt"/>
              <a:ea typeface="+mn-ea"/>
            </a:endParaRPr>
          </a:p>
        </p:txBody>
      </p:sp>
      <p:sp>
        <p:nvSpPr>
          <p:cNvPr id="12" name="テキスト ボックス 11"/>
          <p:cNvSpPr txBox="1"/>
          <p:nvPr/>
        </p:nvSpPr>
        <p:spPr>
          <a:xfrm>
            <a:off x="5436096" y="5085184"/>
            <a:ext cx="3457575" cy="1054100"/>
          </a:xfrm>
          <a:prstGeom prst="rect">
            <a:avLst/>
          </a:prstGeom>
          <a:solidFill>
            <a:schemeClr val="bg1"/>
          </a:solidFill>
          <a:ln>
            <a:solidFill>
              <a:schemeClr val="accent3">
                <a:lumMod val="50000"/>
              </a:schemeClr>
            </a:solidFill>
            <a:prstDash val="dash"/>
          </a:ln>
        </p:spPr>
        <p:txBody>
          <a:bodyPr>
            <a:spAutoFit/>
          </a:bodyPr>
          <a:lstStyle/>
          <a:p>
            <a:pPr>
              <a:lnSpc>
                <a:spcPts val="1500"/>
              </a:lnSpc>
              <a:defRPr/>
            </a:pP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含むべき内容</a:t>
            </a:r>
            <a:r>
              <a:rPr lang="en-US" altLang="ja-JP" sz="1200" b="1" dirty="0">
                <a:latin typeface="メイリオ" pitchFamily="50" charset="-128"/>
                <a:ea typeface="メイリオ" pitchFamily="50" charset="-128"/>
                <a:cs typeface="メイリオ" pitchFamily="50" charset="-128"/>
              </a:rPr>
              <a:t>】</a:t>
            </a:r>
            <a:endParaRPr lang="ja-JP" altLang="en-US" sz="1200" b="1" dirty="0">
              <a:latin typeface="メイリオ" pitchFamily="50" charset="-128"/>
              <a:ea typeface="メイリオ" pitchFamily="50" charset="-128"/>
              <a:cs typeface="メイリオ" pitchFamily="50" charset="-128"/>
            </a:endParaRPr>
          </a:p>
          <a:p>
            <a:pPr>
              <a:lnSpc>
                <a:spcPts val="1500"/>
              </a:lnSpc>
              <a:defRPr/>
            </a:pPr>
            <a:r>
              <a:rPr lang="ja-JP" altLang="en-US" sz="1200" b="1" dirty="0">
                <a:latin typeface="メイリオ" pitchFamily="50" charset="-128"/>
                <a:ea typeface="メイリオ" pitchFamily="50" charset="-128"/>
                <a:cs typeface="メイリオ" pitchFamily="50" charset="-128"/>
              </a:rPr>
              <a:t>　 ① 相談支援専門員に必要な能力と研修体系</a:t>
            </a:r>
          </a:p>
          <a:p>
            <a:pPr>
              <a:lnSpc>
                <a:spcPts val="1500"/>
              </a:lnSpc>
              <a:defRPr/>
            </a:pPr>
            <a:r>
              <a:rPr lang="ja-JP" altLang="en-US" sz="1200" b="1" dirty="0">
                <a:latin typeface="メイリオ" pitchFamily="50" charset="-128"/>
                <a:ea typeface="メイリオ" pitchFamily="50" charset="-128"/>
                <a:cs typeface="メイリオ" pitchFamily="50" charset="-128"/>
              </a:rPr>
              <a:t>　 ② 研修の企画・運営</a:t>
            </a:r>
          </a:p>
          <a:p>
            <a:pPr>
              <a:lnSpc>
                <a:spcPts val="1500"/>
              </a:lnSpc>
              <a:defRPr/>
            </a:pPr>
            <a:r>
              <a:rPr lang="ja-JP" altLang="en-US" sz="1200" b="1" dirty="0">
                <a:latin typeface="メイリオ" pitchFamily="50" charset="-128"/>
                <a:ea typeface="メイリオ" pitchFamily="50" charset="-128"/>
                <a:cs typeface="メイリオ" pitchFamily="50" charset="-128"/>
              </a:rPr>
              <a:t>　 ③ 人材育成ビジョン</a:t>
            </a:r>
          </a:p>
          <a:p>
            <a:pPr>
              <a:lnSpc>
                <a:spcPts val="1500"/>
              </a:lnSpc>
              <a:defRPr/>
            </a:pPr>
            <a:r>
              <a:rPr lang="ja-JP" altLang="en-US" sz="1200" b="1" dirty="0">
                <a:latin typeface="メイリオ" pitchFamily="50" charset="-128"/>
                <a:ea typeface="メイリオ" pitchFamily="50" charset="-128"/>
                <a:cs typeface="メイリオ" pitchFamily="50" charset="-128"/>
              </a:rPr>
              <a:t>　 ④ 研修リーダーの育成</a:t>
            </a:r>
            <a:endParaRPr lang="en-US" altLang="ja-JP" sz="1200" b="1" dirty="0">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4</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832453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71600" y="922660"/>
            <a:ext cx="7488832" cy="3874492"/>
          </a:xfrm>
          <a:prstGeom prst="roundRect">
            <a:avLst>
              <a:gd name="adj" fmla="val 6342"/>
            </a:avLst>
          </a:prstGeom>
          <a:no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439863" y="1196752"/>
            <a:ext cx="576263" cy="3108995"/>
          </a:xfrm>
          <a:prstGeom prst="roundRect">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a:solidFill>
                  <a:schemeClr val="tx1"/>
                </a:solidFill>
              </a:rPr>
              <a:t>理想の人材像の確認</a:t>
            </a:r>
            <a:endParaRPr lang="en-US" altLang="ja-JP" b="1" dirty="0">
              <a:solidFill>
                <a:schemeClr val="tx1"/>
              </a:solidFill>
            </a:endParaRPr>
          </a:p>
        </p:txBody>
      </p:sp>
      <p:sp>
        <p:nvSpPr>
          <p:cNvPr id="21" name="角丸四角形 20"/>
          <p:cNvSpPr/>
          <p:nvPr/>
        </p:nvSpPr>
        <p:spPr>
          <a:xfrm>
            <a:off x="2603500" y="1196752"/>
            <a:ext cx="576263" cy="3108995"/>
          </a:xfrm>
          <a:prstGeom prst="roundRect">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a:solidFill>
                  <a:schemeClr val="tx1"/>
                </a:solidFill>
              </a:rPr>
              <a:t>育成担当者の現状把握</a:t>
            </a:r>
            <a:endParaRPr lang="en-US" altLang="ja-JP" b="1" dirty="0">
              <a:solidFill>
                <a:schemeClr val="tx1"/>
              </a:solidFill>
            </a:endParaRPr>
          </a:p>
        </p:txBody>
      </p:sp>
      <p:sp>
        <p:nvSpPr>
          <p:cNvPr id="22" name="角丸四角形 21"/>
          <p:cNvSpPr/>
          <p:nvPr/>
        </p:nvSpPr>
        <p:spPr>
          <a:xfrm>
            <a:off x="3767137" y="1196752"/>
            <a:ext cx="576263" cy="3108995"/>
          </a:xfrm>
          <a:prstGeom prst="roundRect">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a:solidFill>
                  <a:schemeClr val="tx1"/>
                </a:solidFill>
              </a:rPr>
              <a:t>指導者の選出</a:t>
            </a:r>
            <a:endParaRPr lang="en-US" altLang="ja-JP" b="1" dirty="0">
              <a:solidFill>
                <a:schemeClr val="tx1"/>
              </a:solidFill>
            </a:endParaRPr>
          </a:p>
        </p:txBody>
      </p:sp>
      <p:sp>
        <p:nvSpPr>
          <p:cNvPr id="23" name="角丸四角形 22"/>
          <p:cNvSpPr/>
          <p:nvPr/>
        </p:nvSpPr>
        <p:spPr>
          <a:xfrm>
            <a:off x="4930774" y="1196752"/>
            <a:ext cx="576263" cy="3108995"/>
          </a:xfrm>
          <a:prstGeom prst="roundRect">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a:solidFill>
                  <a:schemeClr val="tx1"/>
                </a:solidFill>
              </a:rPr>
              <a:t>育成計画の立案</a:t>
            </a:r>
            <a:endParaRPr lang="en-US" altLang="ja-JP" b="1" dirty="0">
              <a:solidFill>
                <a:schemeClr val="tx1"/>
              </a:solidFill>
            </a:endParaRPr>
          </a:p>
        </p:txBody>
      </p:sp>
      <p:sp>
        <p:nvSpPr>
          <p:cNvPr id="24" name="角丸四角形 23"/>
          <p:cNvSpPr/>
          <p:nvPr/>
        </p:nvSpPr>
        <p:spPr>
          <a:xfrm>
            <a:off x="6094411" y="1196752"/>
            <a:ext cx="576263" cy="3108995"/>
          </a:xfrm>
          <a:prstGeom prst="roundRect">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a:solidFill>
                  <a:schemeClr val="tx1"/>
                </a:solidFill>
              </a:rPr>
              <a:t>育成計画の実行</a:t>
            </a:r>
            <a:endParaRPr lang="en-US" altLang="ja-JP" b="1" dirty="0">
              <a:solidFill>
                <a:schemeClr val="tx1"/>
              </a:solidFill>
            </a:endParaRPr>
          </a:p>
        </p:txBody>
      </p:sp>
      <p:sp>
        <p:nvSpPr>
          <p:cNvPr id="25" name="角丸四角形 24"/>
          <p:cNvSpPr/>
          <p:nvPr/>
        </p:nvSpPr>
        <p:spPr>
          <a:xfrm>
            <a:off x="7258050" y="1196752"/>
            <a:ext cx="576263" cy="3108995"/>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a:solidFill>
                  <a:schemeClr val="tx1"/>
                </a:solidFill>
              </a:rPr>
              <a:t>個別面談による評価</a:t>
            </a:r>
            <a:endParaRPr lang="en-US" altLang="ja-JP" b="1" dirty="0">
              <a:solidFill>
                <a:schemeClr val="tx1"/>
              </a:solidFill>
            </a:endParaRPr>
          </a:p>
        </p:txBody>
      </p:sp>
      <p:sp>
        <p:nvSpPr>
          <p:cNvPr id="8" name="正方形/長方形 7"/>
          <p:cNvSpPr/>
          <p:nvPr/>
        </p:nvSpPr>
        <p:spPr>
          <a:xfrm>
            <a:off x="8316416" y="125856"/>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11" name="正方形/長方形 10"/>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dirty="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実地教育</a:t>
            </a:r>
            <a:r>
              <a:rPr lang="en-US" altLang="ja-JP" sz="2800" kern="0" dirty="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800" kern="0" dirty="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ＯＪＴ</a:t>
            </a:r>
            <a:r>
              <a:rPr lang="en-US" altLang="ja-JP" sz="2800" kern="0" dirty="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800" kern="0" dirty="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の効果的な実行フロー</a:t>
            </a:r>
            <a:endParaRPr lang="en-US" altLang="ja-JP" sz="2800" kern="0" dirty="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13" name="正方形/長方形 12"/>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10" name="コンテンツ プレースホルダー 2"/>
          <p:cNvSpPr txBox="1">
            <a:spLocks/>
          </p:cNvSpPr>
          <p:nvPr/>
        </p:nvSpPr>
        <p:spPr bwMode="auto">
          <a:xfrm>
            <a:off x="6156176" y="620688"/>
            <a:ext cx="2951162" cy="315912"/>
          </a:xfrm>
          <a:prstGeom prst="rect">
            <a:avLst/>
          </a:prstGeom>
          <a:noFill/>
          <a:ln w="9525">
            <a:noFill/>
            <a:miter lim="800000"/>
            <a:headEnd/>
            <a:tailEnd/>
          </a:ln>
        </p:spPr>
        <p:txBody>
          <a:bodyPr/>
          <a:lstStyle/>
          <a:p>
            <a:pPr eaLnBrk="0" hangingPunct="0">
              <a:spcBef>
                <a:spcPct val="20000"/>
              </a:spcBef>
            </a:pPr>
            <a:r>
              <a:rPr lang="ja-JP" altLang="en-US" sz="1400">
                <a:latin typeface="メイリオ" pitchFamily="50" charset="-128"/>
                <a:ea typeface="メイリオ" pitchFamily="50" charset="-128"/>
                <a:cs typeface="メイリオ" pitchFamily="50" charset="-128"/>
              </a:rPr>
              <a:t>（橋詰正氏作成資料：</a:t>
            </a:r>
            <a:r>
              <a:rPr lang="en-US" altLang="ja-JP" sz="1400">
                <a:latin typeface="メイリオ" pitchFamily="50" charset="-128"/>
                <a:ea typeface="メイリオ" pitchFamily="50" charset="-128"/>
                <a:cs typeface="メイリオ" pitchFamily="50" charset="-128"/>
              </a:rPr>
              <a:t> </a:t>
            </a:r>
            <a:r>
              <a:rPr lang="ja-JP" altLang="en-US" sz="1400">
                <a:latin typeface="メイリオ" pitchFamily="50" charset="-128"/>
                <a:ea typeface="メイリオ" pitchFamily="50" charset="-128"/>
                <a:cs typeface="メイリオ" pitchFamily="50" charset="-128"/>
              </a:rPr>
              <a:t>一部改変）</a:t>
            </a:r>
          </a:p>
        </p:txBody>
      </p:sp>
      <p:sp>
        <p:nvSpPr>
          <p:cNvPr id="14" name="角丸四角形 13"/>
          <p:cNvSpPr/>
          <p:nvPr/>
        </p:nvSpPr>
        <p:spPr>
          <a:xfrm>
            <a:off x="1331913" y="4227809"/>
            <a:ext cx="792162" cy="2225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育</a:t>
            </a:r>
            <a:endParaRPr lang="en-US" altLang="ja-JP" b="1" dirty="0">
              <a:solidFill>
                <a:schemeClr val="tx1"/>
              </a:solidFill>
            </a:endParaRPr>
          </a:p>
          <a:p>
            <a:pPr algn="ctr">
              <a:defRPr/>
            </a:pPr>
            <a:r>
              <a:rPr lang="ja-JP" altLang="en-US" b="1" dirty="0">
                <a:solidFill>
                  <a:schemeClr val="tx1"/>
                </a:solidFill>
              </a:rPr>
              <a:t>成</a:t>
            </a:r>
            <a:endParaRPr lang="en-US" altLang="ja-JP" b="1" dirty="0">
              <a:solidFill>
                <a:schemeClr val="tx1"/>
              </a:solidFill>
            </a:endParaRPr>
          </a:p>
          <a:p>
            <a:pPr algn="ctr">
              <a:defRPr/>
            </a:pPr>
            <a:r>
              <a:rPr lang="ja-JP" altLang="en-US" b="1" dirty="0">
                <a:solidFill>
                  <a:schemeClr val="tx1"/>
                </a:solidFill>
              </a:rPr>
              <a:t>ビ</a:t>
            </a:r>
            <a:endParaRPr lang="en-US" altLang="ja-JP" b="1" dirty="0">
              <a:solidFill>
                <a:schemeClr val="tx1"/>
              </a:solidFill>
            </a:endParaRPr>
          </a:p>
          <a:p>
            <a:pPr algn="ctr">
              <a:defRPr/>
            </a:pPr>
            <a:r>
              <a:rPr lang="ja-JP" altLang="en-US" b="1" dirty="0">
                <a:solidFill>
                  <a:schemeClr val="tx1"/>
                </a:solidFill>
              </a:rPr>
              <a:t>ジ</a:t>
            </a:r>
            <a:endParaRPr lang="en-US" altLang="ja-JP" b="1" dirty="0">
              <a:solidFill>
                <a:schemeClr val="tx1"/>
              </a:solidFill>
            </a:endParaRPr>
          </a:p>
          <a:p>
            <a:pPr algn="ctr">
              <a:defRPr/>
            </a:pPr>
            <a:r>
              <a:rPr lang="ja-JP" altLang="en-US" b="1" dirty="0">
                <a:solidFill>
                  <a:schemeClr val="tx1"/>
                </a:solidFill>
              </a:rPr>
              <a:t>ョ</a:t>
            </a:r>
            <a:endParaRPr lang="en-US" altLang="ja-JP" b="1" dirty="0">
              <a:solidFill>
                <a:schemeClr val="tx1"/>
              </a:solidFill>
            </a:endParaRPr>
          </a:p>
          <a:p>
            <a:pPr algn="ctr">
              <a:defRPr/>
            </a:pPr>
            <a:r>
              <a:rPr lang="ja-JP" altLang="en-US" b="1" dirty="0">
                <a:solidFill>
                  <a:schemeClr val="tx1"/>
                </a:solidFill>
              </a:rPr>
              <a:t>ン</a:t>
            </a:r>
            <a:endParaRPr lang="en-US" altLang="ja-JP" b="1" dirty="0">
              <a:solidFill>
                <a:schemeClr val="tx1"/>
              </a:solidFill>
            </a:endParaRPr>
          </a:p>
        </p:txBody>
      </p:sp>
      <p:sp>
        <p:nvSpPr>
          <p:cNvPr id="15" name="角丸四角形 14"/>
          <p:cNvSpPr/>
          <p:nvPr/>
        </p:nvSpPr>
        <p:spPr>
          <a:xfrm>
            <a:off x="2484438" y="4245272"/>
            <a:ext cx="792162" cy="22080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ja-JP" altLang="en-US" b="1" dirty="0">
                <a:solidFill>
                  <a:schemeClr val="tx1"/>
                </a:solidFill>
              </a:rPr>
              <a:t>基</a:t>
            </a:r>
            <a:endParaRPr lang="en-US" altLang="ja-JP" b="1" dirty="0">
              <a:solidFill>
                <a:schemeClr val="tx1"/>
              </a:solidFill>
            </a:endParaRPr>
          </a:p>
          <a:p>
            <a:pPr algn="ctr">
              <a:defRPr/>
            </a:pPr>
            <a:r>
              <a:rPr lang="ja-JP" altLang="en-US" b="1" dirty="0">
                <a:solidFill>
                  <a:schemeClr val="tx1"/>
                </a:solidFill>
              </a:rPr>
              <a:t>幹</a:t>
            </a:r>
            <a:endParaRPr lang="en-US" altLang="ja-JP" b="1" dirty="0">
              <a:solidFill>
                <a:schemeClr val="tx1"/>
              </a:solidFill>
            </a:endParaRPr>
          </a:p>
          <a:p>
            <a:pPr algn="ctr">
              <a:defRPr/>
            </a:pPr>
            <a:r>
              <a:rPr lang="ja-JP" altLang="en-US" b="1" dirty="0">
                <a:solidFill>
                  <a:schemeClr val="tx1"/>
                </a:solidFill>
              </a:rPr>
              <a:t>等</a:t>
            </a:r>
            <a:endParaRPr lang="en-US" altLang="ja-JP" b="1" dirty="0">
              <a:solidFill>
                <a:schemeClr val="tx1"/>
              </a:solidFill>
            </a:endParaRPr>
          </a:p>
          <a:p>
            <a:pPr algn="ctr">
              <a:defRPr/>
            </a:pPr>
            <a:r>
              <a:rPr lang="ja-JP" altLang="en-US" b="1" dirty="0">
                <a:solidFill>
                  <a:schemeClr val="tx1"/>
                </a:solidFill>
              </a:rPr>
              <a:t>の</a:t>
            </a:r>
            <a:endParaRPr lang="en-US" altLang="ja-JP" b="1" dirty="0">
              <a:solidFill>
                <a:schemeClr val="tx1"/>
              </a:solidFill>
            </a:endParaRPr>
          </a:p>
          <a:p>
            <a:pPr algn="ctr">
              <a:defRPr/>
            </a:pPr>
            <a:r>
              <a:rPr lang="ja-JP" altLang="en-US" b="1" dirty="0">
                <a:solidFill>
                  <a:schemeClr val="tx1"/>
                </a:solidFill>
              </a:rPr>
              <a:t>現</a:t>
            </a:r>
            <a:endParaRPr lang="en-US" altLang="ja-JP" b="1" dirty="0">
              <a:solidFill>
                <a:schemeClr val="tx1"/>
              </a:solidFill>
            </a:endParaRPr>
          </a:p>
          <a:p>
            <a:pPr algn="ctr">
              <a:defRPr/>
            </a:pPr>
            <a:r>
              <a:rPr lang="ja-JP" altLang="en-US" b="1" dirty="0">
                <a:solidFill>
                  <a:schemeClr val="tx1"/>
                </a:solidFill>
              </a:rPr>
              <a:t>状</a:t>
            </a:r>
            <a:endParaRPr lang="en-US" altLang="ja-JP" b="1" dirty="0">
              <a:solidFill>
                <a:schemeClr val="tx1"/>
              </a:solidFill>
            </a:endParaRPr>
          </a:p>
        </p:txBody>
      </p:sp>
      <p:sp>
        <p:nvSpPr>
          <p:cNvPr id="16" name="角丸四角形 15"/>
          <p:cNvSpPr/>
          <p:nvPr/>
        </p:nvSpPr>
        <p:spPr>
          <a:xfrm>
            <a:off x="3643313" y="4261147"/>
            <a:ext cx="792162" cy="21921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ja-JP" altLang="en-US" b="1" dirty="0"/>
              <a:t>育</a:t>
            </a:r>
            <a:endParaRPr lang="en-US" altLang="ja-JP" b="1" dirty="0"/>
          </a:p>
          <a:p>
            <a:pPr algn="ctr">
              <a:defRPr/>
            </a:pPr>
            <a:r>
              <a:rPr lang="ja-JP" altLang="en-US" b="1" dirty="0"/>
              <a:t>成</a:t>
            </a:r>
            <a:endParaRPr lang="en-US" altLang="ja-JP" b="1" dirty="0"/>
          </a:p>
          <a:p>
            <a:pPr algn="ctr">
              <a:defRPr/>
            </a:pPr>
            <a:r>
              <a:rPr lang="ja-JP" altLang="en-US" b="1" dirty="0"/>
              <a:t>機</a:t>
            </a:r>
            <a:endParaRPr lang="en-US" altLang="ja-JP" b="1" dirty="0"/>
          </a:p>
          <a:p>
            <a:pPr algn="ctr">
              <a:defRPr/>
            </a:pPr>
            <a:r>
              <a:rPr lang="ja-JP" altLang="en-US" b="1" dirty="0"/>
              <a:t>関</a:t>
            </a:r>
            <a:endParaRPr lang="en-US" altLang="ja-JP" b="1" dirty="0"/>
          </a:p>
          <a:p>
            <a:pPr algn="ctr">
              <a:defRPr/>
            </a:pPr>
            <a:r>
              <a:rPr lang="ja-JP" altLang="en-US" b="1" dirty="0"/>
              <a:t>の</a:t>
            </a:r>
            <a:endParaRPr lang="en-US" altLang="ja-JP" b="1" dirty="0"/>
          </a:p>
          <a:p>
            <a:pPr algn="ctr">
              <a:defRPr/>
            </a:pPr>
            <a:r>
              <a:rPr lang="ja-JP" altLang="en-US" b="1" dirty="0"/>
              <a:t>選</a:t>
            </a:r>
            <a:endParaRPr lang="en-US" altLang="ja-JP" b="1" dirty="0"/>
          </a:p>
          <a:p>
            <a:pPr algn="ctr">
              <a:defRPr/>
            </a:pPr>
            <a:r>
              <a:rPr lang="ja-JP" altLang="en-US" b="1" dirty="0"/>
              <a:t>定</a:t>
            </a:r>
            <a:endParaRPr lang="en-US" altLang="ja-JP" b="1" dirty="0"/>
          </a:p>
        </p:txBody>
      </p:sp>
      <p:sp>
        <p:nvSpPr>
          <p:cNvPr id="17" name="角丸四角形 16"/>
          <p:cNvSpPr/>
          <p:nvPr/>
        </p:nvSpPr>
        <p:spPr>
          <a:xfrm>
            <a:off x="4838700" y="4227809"/>
            <a:ext cx="792163" cy="22255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600" b="1" dirty="0"/>
              <a:t>具</a:t>
            </a:r>
            <a:endParaRPr lang="en-US" altLang="ja-JP" sz="1600" b="1" dirty="0"/>
          </a:p>
          <a:p>
            <a:pPr algn="ctr">
              <a:defRPr/>
            </a:pPr>
            <a:r>
              <a:rPr lang="ja-JP" altLang="en-US" sz="1600" b="1" dirty="0"/>
              <a:t>体</a:t>
            </a:r>
            <a:endParaRPr lang="en-US" altLang="ja-JP" sz="1600" b="1" dirty="0"/>
          </a:p>
          <a:p>
            <a:pPr algn="ctr">
              <a:defRPr/>
            </a:pPr>
            <a:r>
              <a:rPr lang="ja-JP" altLang="en-US" sz="1600" b="1" dirty="0"/>
              <a:t>的</a:t>
            </a:r>
            <a:endParaRPr lang="en-US" altLang="ja-JP" sz="1600" b="1" dirty="0"/>
          </a:p>
          <a:p>
            <a:pPr algn="ctr">
              <a:defRPr/>
            </a:pPr>
            <a:r>
              <a:rPr lang="ja-JP" altLang="en-US" sz="1600" b="1" dirty="0"/>
              <a:t>な</a:t>
            </a:r>
            <a:endParaRPr lang="en-US" altLang="ja-JP" sz="1600" b="1" dirty="0"/>
          </a:p>
          <a:p>
            <a:pPr algn="ctr">
              <a:defRPr/>
            </a:pPr>
            <a:r>
              <a:rPr lang="ja-JP" altLang="en-US" sz="1600" b="1" dirty="0"/>
              <a:t>育</a:t>
            </a:r>
            <a:endParaRPr lang="en-US" altLang="ja-JP" sz="1600" b="1" dirty="0"/>
          </a:p>
          <a:p>
            <a:pPr algn="ctr">
              <a:defRPr/>
            </a:pPr>
            <a:r>
              <a:rPr lang="ja-JP" altLang="en-US" sz="1600" b="1" dirty="0"/>
              <a:t>成</a:t>
            </a:r>
            <a:endParaRPr lang="en-US" altLang="ja-JP" sz="1600" b="1" dirty="0"/>
          </a:p>
          <a:p>
            <a:pPr algn="ctr">
              <a:defRPr/>
            </a:pPr>
            <a:r>
              <a:rPr lang="ja-JP" altLang="en-US" sz="1600" b="1" dirty="0"/>
              <a:t>計</a:t>
            </a:r>
            <a:endParaRPr lang="en-US" altLang="ja-JP" sz="1600" b="1" dirty="0"/>
          </a:p>
          <a:p>
            <a:pPr algn="ctr">
              <a:defRPr/>
            </a:pPr>
            <a:r>
              <a:rPr lang="ja-JP" altLang="en-US" sz="1600" b="1" dirty="0"/>
              <a:t>画</a:t>
            </a:r>
            <a:endParaRPr lang="en-US" altLang="ja-JP" sz="1600" b="1" dirty="0"/>
          </a:p>
        </p:txBody>
      </p:sp>
      <p:sp>
        <p:nvSpPr>
          <p:cNvPr id="18" name="角丸四角形 17"/>
          <p:cNvSpPr/>
          <p:nvPr/>
        </p:nvSpPr>
        <p:spPr>
          <a:xfrm>
            <a:off x="6034088" y="4261147"/>
            <a:ext cx="792162" cy="21921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ja-JP" dirty="0"/>
              <a:t>SV</a:t>
            </a:r>
          </a:p>
          <a:p>
            <a:pPr algn="ctr">
              <a:defRPr/>
            </a:pPr>
            <a:r>
              <a:rPr lang="ja-JP" altLang="en-US" dirty="0"/>
              <a:t>・</a:t>
            </a:r>
            <a:endParaRPr lang="en-US" altLang="ja-JP" dirty="0"/>
          </a:p>
          <a:p>
            <a:pPr algn="ctr">
              <a:defRPr/>
            </a:pPr>
            <a:r>
              <a:rPr lang="ja-JP" altLang="en-US" b="1" dirty="0"/>
              <a:t>事例検討</a:t>
            </a:r>
            <a:endParaRPr lang="en-US" altLang="ja-JP" b="1" dirty="0"/>
          </a:p>
          <a:p>
            <a:pPr algn="ctr">
              <a:defRPr/>
            </a:pPr>
            <a:r>
              <a:rPr lang="ja-JP" altLang="en-US" b="1" dirty="0"/>
              <a:t>・</a:t>
            </a:r>
            <a:endParaRPr lang="en-US" altLang="ja-JP" b="1" dirty="0"/>
          </a:p>
          <a:p>
            <a:pPr algn="ctr">
              <a:defRPr/>
            </a:pPr>
            <a:r>
              <a:rPr lang="ja-JP" altLang="en-US" b="1" dirty="0"/>
              <a:t>研修</a:t>
            </a:r>
            <a:endParaRPr lang="en-US" altLang="ja-JP" b="1" dirty="0"/>
          </a:p>
        </p:txBody>
      </p:sp>
      <p:sp>
        <p:nvSpPr>
          <p:cNvPr id="19" name="角丸四角形 18"/>
          <p:cNvSpPr>
            <a:spLocks noChangeArrowheads="1"/>
          </p:cNvSpPr>
          <p:nvPr/>
        </p:nvSpPr>
        <p:spPr bwMode="auto">
          <a:xfrm>
            <a:off x="7150100" y="4261147"/>
            <a:ext cx="792163" cy="2192189"/>
          </a:xfrm>
          <a:prstGeom prst="roundRect">
            <a:avLst>
              <a:gd name="adj" fmla="val 16667"/>
            </a:avLst>
          </a:prstGeom>
          <a:gradFill rotWithShape="1">
            <a:gsLst>
              <a:gs pos="0">
                <a:srgbClr val="F6FFFF"/>
              </a:gs>
              <a:gs pos="64999">
                <a:srgbClr val="EBFEFF"/>
              </a:gs>
              <a:gs pos="100000">
                <a:srgbClr val="E4FEFF"/>
              </a:gs>
            </a:gsLst>
            <a:lin ang="5400000" scaled="1"/>
          </a:gradFill>
          <a:ln w="9525">
            <a:solidFill>
              <a:srgbClr val="D5E8EA"/>
            </a:solidFill>
            <a:round/>
            <a:headEnd/>
            <a:tailEnd/>
          </a:ln>
          <a:effectLst>
            <a:outerShdw dist="20000" dir="5400000" rotWithShape="0">
              <a:srgbClr val="808080">
                <a:alpha val="37999"/>
              </a:srgbClr>
            </a:outerShdw>
          </a:effectLst>
        </p:spPr>
        <p:txBody>
          <a:bodyPr anchor="ctr"/>
          <a:lstStyle/>
          <a:p>
            <a:pPr algn="ctr">
              <a:defRPr/>
            </a:pPr>
            <a:r>
              <a:rPr lang="ja-JP" altLang="en-US" b="1" dirty="0">
                <a:solidFill>
                  <a:schemeClr val="dk1"/>
                </a:solidFill>
                <a:latin typeface="+mn-lt"/>
                <a:ea typeface="+mn-ea"/>
              </a:rPr>
              <a:t>評価</a:t>
            </a:r>
            <a:endParaRPr lang="en-US" altLang="ja-JP" b="1" dirty="0">
              <a:solidFill>
                <a:schemeClr val="dk1"/>
              </a:solidFill>
              <a:latin typeface="+mn-lt"/>
              <a:ea typeface="+mn-ea"/>
            </a:endParaRPr>
          </a:p>
          <a:p>
            <a:pPr algn="ctr">
              <a:defRPr/>
            </a:pPr>
            <a:r>
              <a:rPr lang="ja-JP" altLang="en-US" b="1" dirty="0">
                <a:solidFill>
                  <a:schemeClr val="dk1"/>
                </a:solidFill>
                <a:latin typeface="+mn-lt"/>
                <a:ea typeface="+mn-ea"/>
              </a:rPr>
              <a:t>・</a:t>
            </a:r>
            <a:endParaRPr lang="en-US" altLang="ja-JP" b="1" dirty="0">
              <a:solidFill>
                <a:schemeClr val="dk1"/>
              </a:solidFill>
              <a:latin typeface="+mn-lt"/>
              <a:ea typeface="+mn-ea"/>
            </a:endParaRPr>
          </a:p>
          <a:p>
            <a:pPr algn="ctr">
              <a:defRPr/>
            </a:pPr>
            <a:r>
              <a:rPr lang="ja-JP" altLang="en-US" b="1" dirty="0">
                <a:solidFill>
                  <a:schemeClr val="dk1"/>
                </a:solidFill>
                <a:latin typeface="+mn-lt"/>
                <a:ea typeface="+mn-ea"/>
              </a:rPr>
              <a:t>効果測定と</a:t>
            </a:r>
            <a:endParaRPr lang="en-US" altLang="ja-JP" b="1" dirty="0">
              <a:solidFill>
                <a:schemeClr val="dk1"/>
              </a:solidFill>
              <a:latin typeface="+mn-lt"/>
              <a:ea typeface="+mn-ea"/>
            </a:endParaRPr>
          </a:p>
          <a:p>
            <a:pPr algn="ctr">
              <a:defRPr/>
            </a:pPr>
            <a:r>
              <a:rPr lang="ja-JP" altLang="en-US" b="1" dirty="0">
                <a:solidFill>
                  <a:schemeClr val="dk1"/>
                </a:solidFill>
                <a:latin typeface="+mn-lt"/>
                <a:ea typeface="+mn-ea"/>
              </a:rPr>
              <a:t>修正</a:t>
            </a:r>
            <a:endParaRPr lang="en-US" altLang="ja-JP" b="1" dirty="0">
              <a:solidFill>
                <a:schemeClr val="dk1"/>
              </a:solidFill>
              <a:latin typeface="+mn-lt"/>
              <a:ea typeface="+mn-ea"/>
            </a:endParaRPr>
          </a:p>
          <a:p>
            <a:pPr algn="ctr">
              <a:defRPr/>
            </a:pPr>
            <a:endParaRPr lang="en-US" altLang="ja-JP" dirty="0">
              <a:solidFill>
                <a:schemeClr val="dk1"/>
              </a:solidFill>
              <a:latin typeface="+mn-lt"/>
              <a:ea typeface="+mn-ea"/>
            </a:endParaRPr>
          </a:p>
        </p:txBody>
      </p:sp>
      <p:sp>
        <p:nvSpPr>
          <p:cNvPr id="2" name="右矢印 1"/>
          <p:cNvSpPr/>
          <p:nvPr/>
        </p:nvSpPr>
        <p:spPr>
          <a:xfrm>
            <a:off x="2195066" y="2204864"/>
            <a:ext cx="288702" cy="504056"/>
          </a:xfrm>
          <a:prstGeom prst="rightArrow">
            <a:avLst/>
          </a:prstGeom>
          <a:solidFill>
            <a:srgbClr val="9ED3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3354609" y="2204864"/>
            <a:ext cx="288702" cy="504056"/>
          </a:xfrm>
          <a:prstGeom prst="rightArrow">
            <a:avLst/>
          </a:prstGeom>
          <a:solidFill>
            <a:srgbClr val="9ED3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4492735" y="2204864"/>
            <a:ext cx="288702" cy="504056"/>
          </a:xfrm>
          <a:prstGeom prst="rightArrow">
            <a:avLst/>
          </a:prstGeom>
          <a:solidFill>
            <a:srgbClr val="9ED3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5697759" y="2204864"/>
            <a:ext cx="288702" cy="504056"/>
          </a:xfrm>
          <a:prstGeom prst="righ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6864572" y="2204864"/>
            <a:ext cx="288702" cy="504056"/>
          </a:xfrm>
          <a:prstGeom prst="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E6542E07-2998-4D5C-B1E6-13FD1F58F769}" type="slidenum">
              <a:rPr lang="en-US" altLang="ja-JP" smtClean="0"/>
              <a:pPr/>
              <a:t>40</a:t>
            </a:fld>
            <a:endParaRPr lang="en-US" altLang="ja-JP" dirty="0"/>
          </a:p>
        </p:txBody>
      </p:sp>
      <p:sp>
        <p:nvSpPr>
          <p:cNvPr id="6" name="フッター プレースホルダー 5"/>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568362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19250" y="1628775"/>
            <a:ext cx="5832475" cy="1728788"/>
          </a:xfrm>
          <a:prstGeom prst="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68538" y="1268413"/>
            <a:ext cx="5688012"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主任相談支援専門員の人材育成における役割</a:t>
            </a:r>
          </a:p>
        </p:txBody>
      </p:sp>
      <p:sp>
        <p:nvSpPr>
          <p:cNvPr id="52227" name="テキスト ボックス 7"/>
          <p:cNvSpPr txBox="1">
            <a:spLocks noChangeArrowheads="1"/>
          </p:cNvSpPr>
          <p:nvPr/>
        </p:nvSpPr>
        <p:spPr bwMode="auto">
          <a:xfrm>
            <a:off x="1692275" y="2133600"/>
            <a:ext cx="6408738" cy="830997"/>
          </a:xfrm>
          <a:prstGeom prst="rect">
            <a:avLst/>
          </a:prstGeom>
          <a:noFill/>
          <a:ln w="9525">
            <a:noFill/>
            <a:miter lim="800000"/>
            <a:headEnd/>
            <a:tailEnd/>
          </a:ln>
        </p:spPr>
        <p:txBody>
          <a:bodyPr>
            <a:spAutoFit/>
          </a:bodyPr>
          <a:lstStyle/>
          <a:p>
            <a:r>
              <a:rPr lang="ja-JP" altLang="en-US" sz="2400">
                <a:latin typeface="メイリオ" pitchFamily="50" charset="-128"/>
                <a:ea typeface="メイリオ" pitchFamily="50" charset="-128"/>
                <a:cs typeface="メイリオ" pitchFamily="50" charset="-128"/>
              </a:rPr>
              <a:t>① </a:t>
            </a:r>
            <a:r>
              <a:rPr lang="ja-JP" altLang="en-US" sz="2000">
                <a:latin typeface="メイリオ" pitchFamily="50" charset="-128"/>
                <a:ea typeface="メイリオ" pitchFamily="50" charset="-128"/>
                <a:cs typeface="メイリオ" pitchFamily="50" charset="-128"/>
              </a:rPr>
              <a:t>地域の中での</a:t>
            </a:r>
            <a:r>
              <a:rPr lang="ja-JP" altLang="en-US" sz="2400">
                <a:latin typeface="メイリオ" pitchFamily="50" charset="-128"/>
                <a:ea typeface="メイリオ" pitchFamily="50" charset="-128"/>
                <a:cs typeface="メイリオ" pitchFamily="50" charset="-128"/>
              </a:rPr>
              <a:t>実地教育</a:t>
            </a:r>
            <a:r>
              <a:rPr lang="en-US" altLang="ja-JP" sz="2400">
                <a:latin typeface="メイリオ" pitchFamily="50" charset="-128"/>
                <a:ea typeface="メイリオ" pitchFamily="50" charset="-128"/>
                <a:cs typeface="メイリオ" pitchFamily="50" charset="-128"/>
              </a:rPr>
              <a:t>(</a:t>
            </a:r>
            <a:r>
              <a:rPr lang="ja-JP" altLang="en-US" sz="2400">
                <a:latin typeface="メイリオ" pitchFamily="50" charset="-128"/>
                <a:ea typeface="メイリオ" pitchFamily="50" charset="-128"/>
                <a:cs typeface="メイリオ" pitchFamily="50" charset="-128"/>
              </a:rPr>
              <a:t>ＯＪＴ</a:t>
            </a:r>
            <a:r>
              <a:rPr lang="en-US" altLang="ja-JP" sz="2400">
                <a:latin typeface="メイリオ" pitchFamily="50" charset="-128"/>
                <a:ea typeface="メイリオ" pitchFamily="50" charset="-128"/>
                <a:cs typeface="メイリオ" pitchFamily="50" charset="-128"/>
              </a:rPr>
              <a:t>)</a:t>
            </a:r>
            <a:r>
              <a:rPr lang="ja-JP" altLang="en-US" sz="2400">
                <a:latin typeface="メイリオ" pitchFamily="50" charset="-128"/>
                <a:ea typeface="メイリオ" pitchFamily="50" charset="-128"/>
                <a:cs typeface="メイリオ" pitchFamily="50" charset="-128"/>
              </a:rPr>
              <a:t>の実施</a:t>
            </a:r>
          </a:p>
          <a:p>
            <a:r>
              <a:rPr lang="ja-JP" altLang="en-US" sz="2400">
                <a:latin typeface="メイリオ" pitchFamily="50" charset="-128"/>
                <a:ea typeface="メイリオ" pitchFamily="50" charset="-128"/>
                <a:cs typeface="メイリオ" pitchFamily="50" charset="-128"/>
              </a:rPr>
              <a:t>②</a:t>
            </a:r>
            <a:r>
              <a:rPr lang="en-US" altLang="ja-JP" sz="2400">
                <a:latin typeface="メイリオ" pitchFamily="50" charset="-128"/>
                <a:ea typeface="メイリオ" pitchFamily="50" charset="-128"/>
                <a:cs typeface="メイリオ" pitchFamily="50" charset="-128"/>
              </a:rPr>
              <a:t> </a:t>
            </a:r>
            <a:r>
              <a:rPr lang="ja-JP" altLang="en-US" sz="2400" dirty="0">
                <a:latin typeface="メイリオ" pitchFamily="50" charset="-128"/>
                <a:ea typeface="メイリオ" pitchFamily="50" charset="-128"/>
                <a:cs typeface="メイリオ" pitchFamily="50" charset="-128"/>
              </a:rPr>
              <a:t>研修の企画・運営へ</a:t>
            </a:r>
            <a:r>
              <a:rPr lang="ja-JP" altLang="en-US" sz="2400">
                <a:latin typeface="メイリオ" pitchFamily="50" charset="-128"/>
                <a:ea typeface="メイリオ" pitchFamily="50" charset="-128"/>
                <a:cs typeface="メイリオ" pitchFamily="50" charset="-128"/>
              </a:rPr>
              <a:t>の参画</a:t>
            </a:r>
            <a:endParaRPr lang="ja-JP" altLang="en-US" sz="2400" dirty="0">
              <a:latin typeface="メイリオ" pitchFamily="50" charset="-128"/>
              <a:ea typeface="メイリオ" pitchFamily="50" charset="-128"/>
              <a:cs typeface="メイリオ" pitchFamily="50" charset="-128"/>
            </a:endParaRPr>
          </a:p>
        </p:txBody>
      </p:sp>
      <p:sp>
        <p:nvSpPr>
          <p:cNvPr id="9" name="角丸四角形 8"/>
          <p:cNvSpPr/>
          <p:nvPr/>
        </p:nvSpPr>
        <p:spPr>
          <a:xfrm>
            <a:off x="8027988" y="1268413"/>
            <a:ext cx="504825"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b="1">
                <a:solidFill>
                  <a:schemeClr val="tx1"/>
                </a:solidFill>
                <a:latin typeface="メイリオ" pitchFamily="50" charset="-128"/>
                <a:ea typeface="メイリオ" pitchFamily="50" charset="-128"/>
                <a:cs typeface="メイリオ" pitchFamily="50" charset="-128"/>
              </a:rPr>
              <a:t>2</a:t>
            </a:r>
            <a:endParaRPr lang="ja-JP" altLang="en-US" b="1">
              <a:solidFill>
                <a:schemeClr val="tx1"/>
              </a:solidFill>
              <a:latin typeface="メイリオ" pitchFamily="50" charset="-128"/>
              <a:ea typeface="メイリオ" pitchFamily="50" charset="-128"/>
              <a:cs typeface="メイリオ" pitchFamily="50" charset="-128"/>
            </a:endParaRPr>
          </a:p>
        </p:txBody>
      </p:sp>
      <p:sp>
        <p:nvSpPr>
          <p:cNvPr id="8" name="テキスト ボックス 7"/>
          <p:cNvSpPr txBox="1">
            <a:spLocks noChangeArrowheads="1"/>
          </p:cNvSpPr>
          <p:nvPr/>
        </p:nvSpPr>
        <p:spPr bwMode="auto">
          <a:xfrm>
            <a:off x="1476376" y="4049777"/>
            <a:ext cx="6119812" cy="1631216"/>
          </a:xfrm>
          <a:prstGeom prst="rect">
            <a:avLst/>
          </a:prstGeom>
          <a:noFill/>
          <a:ln w="9525">
            <a:noFill/>
            <a:miter lim="800000"/>
            <a:headEnd/>
            <a:tailEnd/>
          </a:ln>
        </p:spPr>
        <p:txBody>
          <a:bodyPr wrap="square">
            <a:spAutoFit/>
          </a:bodyPr>
          <a:lstStyle/>
          <a:p>
            <a:r>
              <a:rPr lang="ja-JP" altLang="en-US" sz="2000">
                <a:latin typeface="MS UI Gothic" panose="020B0600070205080204" pitchFamily="50" charset="-128"/>
                <a:ea typeface="MS UI Gothic" panose="020B0600070205080204" pitchFamily="50" charset="-128"/>
                <a:cs typeface="メイリオ" pitchFamily="50" charset="-128"/>
              </a:rPr>
              <a:t>・主任相談支援専門員として具体的に行う人材育成に関する業務について説明することができる。</a:t>
            </a:r>
          </a:p>
          <a:p>
            <a:endParaRPr lang="ja-JP" altLang="en-US" sz="2000">
              <a:latin typeface="MS UI Gothic" panose="020B0600070205080204" pitchFamily="50" charset="-128"/>
              <a:ea typeface="MS UI Gothic" panose="020B0600070205080204" pitchFamily="50" charset="-128"/>
              <a:cs typeface="メイリオ" pitchFamily="50" charset="-128"/>
            </a:endParaRPr>
          </a:p>
          <a:p>
            <a:r>
              <a:rPr lang="ja-JP" altLang="en-US" sz="2000">
                <a:latin typeface="MS UI Gothic" panose="020B0600070205080204" pitchFamily="50" charset="-128"/>
                <a:ea typeface="MS UI Gothic" panose="020B0600070205080204" pitchFamily="50" charset="-128"/>
                <a:cs typeface="メイリオ" pitchFamily="50" charset="-128"/>
              </a:rPr>
              <a:t>・相談支援専門員の人材育成にあたっては、体制整備と連動性が必要であることについて説明することができる。</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41</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277688" y="692696"/>
            <a:ext cx="8686800" cy="58847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●前提条件</a:t>
            </a:r>
          </a:p>
          <a:p>
            <a:pPr marL="0" indent="0">
              <a:buFontTx/>
              <a:buNone/>
            </a:pPr>
            <a:r>
              <a:rPr lang="ja-JP" altLang="en-US" sz="2400">
                <a:latin typeface="メイリオ" pitchFamily="50" charset="-128"/>
                <a:ea typeface="メイリオ" pitchFamily="50" charset="-128"/>
                <a:cs typeface="メイリオ" pitchFamily="50" charset="-128"/>
              </a:rPr>
              <a:t>　・計画相談は自立支援給付の支給決定の根拠となる公共性</a:t>
            </a:r>
          </a:p>
          <a:p>
            <a:pPr marL="0" indent="0">
              <a:buFontTx/>
              <a:buNone/>
            </a:pPr>
            <a:r>
              <a:rPr lang="ja-JP" altLang="en-US" sz="2400">
                <a:latin typeface="メイリオ" pitchFamily="50" charset="-128"/>
                <a:ea typeface="メイリオ" pitchFamily="50" charset="-128"/>
                <a:cs typeface="メイリオ" pitchFamily="50" charset="-128"/>
              </a:rPr>
              <a:t>　　の高い福祉サービスである。</a:t>
            </a:r>
          </a:p>
          <a:p>
            <a:pPr marL="0" indent="0">
              <a:buFontTx/>
              <a:buNone/>
            </a:pPr>
            <a:r>
              <a:rPr lang="ja-JP" altLang="en-US" sz="2400">
                <a:latin typeface="メイリオ" pitchFamily="50" charset="-128"/>
                <a:ea typeface="メイリオ" pitchFamily="50" charset="-128"/>
                <a:cs typeface="メイリオ" pitchFamily="50" charset="-128"/>
              </a:rPr>
              <a:t>　・地域間／地域内でバラツキがある。</a:t>
            </a:r>
          </a:p>
          <a:p>
            <a:pPr marL="0" indent="0">
              <a:buFontTx/>
              <a:buNone/>
            </a:pPr>
            <a:r>
              <a:rPr lang="ja-JP" altLang="en-US" sz="2400">
                <a:latin typeface="メイリオ" pitchFamily="50" charset="-128"/>
                <a:ea typeface="メイリオ" pitchFamily="50" charset="-128"/>
                <a:cs typeface="メイリオ" pitchFamily="50" charset="-128"/>
              </a:rPr>
              <a:t>　・脆弱な人員体制の事業所や法人も多い。</a:t>
            </a:r>
          </a:p>
          <a:p>
            <a:pPr marL="0" indent="0">
              <a:lnSpc>
                <a:spcPts val="300"/>
              </a:lnSpc>
              <a:buFontTx/>
              <a:buNone/>
            </a:pPr>
            <a:endParaRPr lang="ja-JP" altLang="en-US" sz="2400">
              <a:latin typeface="メイリオ" pitchFamily="50" charset="-128"/>
              <a:ea typeface="メイリオ" pitchFamily="50" charset="-128"/>
              <a:cs typeface="メイリオ" pitchFamily="50" charset="-128"/>
            </a:endParaRPr>
          </a:p>
          <a:p>
            <a:pPr marL="0" indent="0">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●必要な必須の対策</a:t>
            </a:r>
          </a:p>
          <a:p>
            <a:pPr marL="0" indent="0">
              <a:buFontTx/>
              <a:buNone/>
            </a:pPr>
            <a:r>
              <a:rPr lang="ja-JP" altLang="en-US" sz="2400">
                <a:latin typeface="メイリオ" pitchFamily="50" charset="-128"/>
                <a:ea typeface="メイリオ" pitchFamily="50" charset="-128"/>
                <a:cs typeface="メイリオ" pitchFamily="50" charset="-128"/>
              </a:rPr>
              <a:t>　・地域間／地域内のバラツキを小さくし、最低限の質の担</a:t>
            </a:r>
            <a:endParaRPr lang="en-US" altLang="ja-JP" sz="2400">
              <a:latin typeface="メイリオ" pitchFamily="50" charset="-128"/>
              <a:ea typeface="メイリオ" pitchFamily="50" charset="-128"/>
              <a:cs typeface="メイリオ" pitchFamily="50" charset="-128"/>
            </a:endParaRPr>
          </a:p>
          <a:p>
            <a:pPr marL="0" indent="0">
              <a:buFontTx/>
              <a:buNone/>
            </a:pPr>
            <a:r>
              <a:rPr lang="ja-JP" altLang="en-US" sz="2400">
                <a:latin typeface="メイリオ" pitchFamily="50" charset="-128"/>
                <a:ea typeface="メイリオ" pitchFamily="50" charset="-128"/>
                <a:cs typeface="メイリオ" pitchFamily="50" charset="-128"/>
              </a:rPr>
              <a:t>　　保を図る。</a:t>
            </a:r>
          </a:p>
          <a:p>
            <a:pPr marL="0" indent="0">
              <a:buFontTx/>
              <a:buNone/>
            </a:pPr>
            <a:r>
              <a:rPr lang="ja-JP" altLang="en-US" sz="2400">
                <a:latin typeface="メイリオ" pitchFamily="50" charset="-128"/>
                <a:ea typeface="メイリオ" pitchFamily="50" charset="-128"/>
                <a:cs typeface="メイリオ" pitchFamily="50" charset="-128"/>
              </a:rPr>
              <a:t>　　　　</a:t>
            </a:r>
            <a:r>
              <a:rPr lang="en-US" altLang="ja-JP" sz="2400">
                <a:latin typeface="メイリオ" pitchFamily="50" charset="-128"/>
                <a:ea typeface="メイリオ" pitchFamily="50" charset="-128"/>
                <a:cs typeface="メイリオ" pitchFamily="50" charset="-128"/>
              </a:rPr>
              <a:t>→ </a:t>
            </a:r>
            <a:r>
              <a:rPr lang="ja-JP" altLang="en-US" sz="2400" u="sng">
                <a:solidFill>
                  <a:srgbClr val="FF0000"/>
                </a:solidFill>
                <a:latin typeface="メイリオ" pitchFamily="50" charset="-128"/>
                <a:ea typeface="メイリオ" pitchFamily="50" charset="-128"/>
                <a:cs typeface="メイリオ" pitchFamily="50" charset="-128"/>
              </a:rPr>
              <a:t>ミッション・業務の共有</a:t>
            </a:r>
          </a:p>
          <a:p>
            <a:pPr marL="0" indent="0">
              <a:buFontTx/>
              <a:buNone/>
            </a:pPr>
            <a:r>
              <a:rPr lang="ja-JP" altLang="en-US" sz="2400">
                <a:latin typeface="メイリオ" pitchFamily="50" charset="-128"/>
                <a:ea typeface="メイリオ" pitchFamily="50" charset="-128"/>
                <a:cs typeface="メイリオ" pitchFamily="50" charset="-128"/>
              </a:rPr>
              <a:t>　　　　</a:t>
            </a:r>
            <a:r>
              <a:rPr lang="en-US" altLang="ja-JP" sz="2400">
                <a:latin typeface="メイリオ" pitchFamily="50" charset="-128"/>
                <a:ea typeface="メイリオ" pitchFamily="50" charset="-128"/>
                <a:cs typeface="メイリオ" pitchFamily="50" charset="-128"/>
              </a:rPr>
              <a:t>→ </a:t>
            </a:r>
            <a:r>
              <a:rPr lang="ja-JP" altLang="en-US" sz="2400">
                <a:latin typeface="メイリオ" pitchFamily="50" charset="-128"/>
                <a:ea typeface="メイリオ" pitchFamily="50" charset="-128"/>
                <a:cs typeface="メイリオ" pitchFamily="50" charset="-128"/>
              </a:rPr>
              <a:t>事業所／法人を超えた</a:t>
            </a:r>
            <a:r>
              <a:rPr lang="ja-JP" altLang="en-US" sz="2400" u="sng">
                <a:solidFill>
                  <a:srgbClr val="FF0000"/>
                </a:solidFill>
                <a:latin typeface="メイリオ" pitchFamily="50" charset="-128"/>
                <a:ea typeface="メイリオ" pitchFamily="50" charset="-128"/>
                <a:cs typeface="メイリオ" pitchFamily="50" charset="-128"/>
              </a:rPr>
              <a:t>地域での人材育成</a:t>
            </a:r>
          </a:p>
          <a:p>
            <a:pPr marL="0" indent="0">
              <a:lnSpc>
                <a:spcPts val="300"/>
              </a:lnSpc>
              <a:buFontTx/>
              <a:buNone/>
            </a:pPr>
            <a:endParaRPr lang="ja-JP" altLang="en-US" sz="2400">
              <a:latin typeface="メイリオ" pitchFamily="50" charset="-128"/>
              <a:ea typeface="メイリオ" pitchFamily="50" charset="-128"/>
              <a:cs typeface="メイリオ" pitchFamily="50" charset="-128"/>
            </a:endParaRPr>
          </a:p>
          <a:p>
            <a:pPr marL="0" indent="0">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●想定される具体的業務</a:t>
            </a:r>
          </a:p>
          <a:p>
            <a:pPr marL="0" indent="0">
              <a:buFontTx/>
              <a:buNone/>
            </a:pPr>
            <a:r>
              <a:rPr lang="ja-JP" altLang="en-US" sz="2400">
                <a:latin typeface="メイリオ" pitchFamily="50" charset="-128"/>
                <a:ea typeface="メイリオ" pitchFamily="50" charset="-128"/>
                <a:cs typeface="メイリオ" pitchFamily="50" charset="-128"/>
              </a:rPr>
              <a:t>　① 実地教育（ＯＪＴ）の実施</a:t>
            </a:r>
            <a:endParaRPr lang="en-US" altLang="ja-JP" sz="2400">
              <a:latin typeface="メイリオ" pitchFamily="50" charset="-128"/>
              <a:ea typeface="メイリオ" pitchFamily="50" charset="-128"/>
              <a:cs typeface="メイリオ" pitchFamily="50" charset="-128"/>
            </a:endParaRPr>
          </a:p>
          <a:p>
            <a:pPr marL="0" indent="0">
              <a:buFontTx/>
              <a:buNone/>
            </a:pPr>
            <a:r>
              <a:rPr lang="ja-JP" altLang="en-US" sz="2400">
                <a:latin typeface="メイリオ" pitchFamily="50" charset="-128"/>
                <a:ea typeface="メイリオ" pitchFamily="50" charset="-128"/>
                <a:cs typeface="メイリオ" pitchFamily="50" charset="-128"/>
              </a:rPr>
              <a:t>　② 研修の企画・運営への参画</a:t>
            </a:r>
            <a:endParaRPr lang="en-US" altLang="ja-JP" sz="2400">
              <a:latin typeface="メイリオ" pitchFamily="50" charset="-128"/>
              <a:ea typeface="メイリオ" pitchFamily="50" charset="-128"/>
              <a:cs typeface="メイリオ" pitchFamily="50" charset="-128"/>
            </a:endParaRPr>
          </a:p>
        </p:txBody>
      </p:sp>
      <p:sp>
        <p:nvSpPr>
          <p:cNvPr id="4" name="正方形/長方形 3"/>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人材育成実施にあたっての勘案事項</a:t>
            </a:r>
            <a:endPar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7" name="スライド番号プレースホルダー 6"/>
          <p:cNvSpPr>
            <a:spLocks noGrp="1"/>
          </p:cNvSpPr>
          <p:nvPr>
            <p:ph type="sldNum" sz="quarter" idx="12"/>
          </p:nvPr>
        </p:nvSpPr>
        <p:spPr/>
        <p:txBody>
          <a:bodyPr/>
          <a:lstStyle/>
          <a:p>
            <a:fld id="{E6542E07-2998-4D5C-B1E6-13FD1F58F769}" type="slidenum">
              <a:rPr lang="en-US" altLang="ja-JP" smtClean="0"/>
              <a:pPr/>
              <a:t>42</a:t>
            </a:fld>
            <a:endParaRPr lang="en-US" altLang="ja-JP" dirty="0"/>
          </a:p>
        </p:txBody>
      </p:sp>
      <p:sp>
        <p:nvSpPr>
          <p:cNvPr id="8" name="フッター プレースホルダー 7"/>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778991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277688" y="692696"/>
            <a:ext cx="8686800" cy="54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●想定される相談支援専門員の実地教育の担い手</a:t>
            </a:r>
            <a:endParaRPr lang="en-US" altLang="ja-JP" sz="2400">
              <a:latin typeface="ＤＦ特太ゴシック体" panose="020B0509000000000000" pitchFamily="49" charset="-128"/>
              <a:ea typeface="ＤＦ特太ゴシック体" panose="020B0509000000000000" pitchFamily="49" charset="-128"/>
              <a:cs typeface="メイリオ" pitchFamily="50" charset="-128"/>
            </a:endParaRPr>
          </a:p>
          <a:p>
            <a:pPr marL="0" indent="0">
              <a:buFontTx/>
              <a:buNone/>
            </a:pPr>
            <a:r>
              <a:rPr lang="ja-JP" altLang="en-US" sz="2400">
                <a:latin typeface="メイリオ" pitchFamily="50" charset="-128"/>
                <a:ea typeface="メイリオ" pitchFamily="50" charset="-128"/>
                <a:cs typeface="メイリオ" pitchFamily="50" charset="-128"/>
              </a:rPr>
              <a:t>　① 人材　　・主任相談支援専門員</a:t>
            </a:r>
          </a:p>
          <a:p>
            <a:pPr marL="0" indent="0">
              <a:buFontTx/>
              <a:buNone/>
            </a:pPr>
            <a:r>
              <a:rPr lang="ja-JP" altLang="en-US" sz="2400">
                <a:latin typeface="メイリオ" pitchFamily="50" charset="-128"/>
                <a:ea typeface="メイリオ" pitchFamily="50" charset="-128"/>
                <a:cs typeface="メイリオ" pitchFamily="50" charset="-128"/>
              </a:rPr>
              <a:t>　② 機関　　・事業所</a:t>
            </a:r>
          </a:p>
          <a:p>
            <a:pPr marL="0" indent="0">
              <a:buFontTx/>
              <a:buNone/>
            </a:pPr>
            <a:r>
              <a:rPr lang="ja-JP" altLang="en-US" sz="2400">
                <a:latin typeface="メイリオ" pitchFamily="50" charset="-128"/>
                <a:ea typeface="メイリオ" pitchFamily="50" charset="-128"/>
                <a:cs typeface="メイリオ" pitchFamily="50" charset="-128"/>
              </a:rPr>
              <a:t>　　　　　　 ・基幹相談支援センター</a:t>
            </a:r>
            <a:endParaRPr lang="en-US" altLang="ja-JP" sz="2400">
              <a:latin typeface="メイリオ" pitchFamily="50" charset="-128"/>
              <a:ea typeface="メイリオ" pitchFamily="50" charset="-128"/>
              <a:cs typeface="メイリオ" pitchFamily="50" charset="-128"/>
            </a:endParaRPr>
          </a:p>
          <a:p>
            <a:pPr marL="0" indent="0">
              <a:buFontTx/>
              <a:buNone/>
            </a:pPr>
            <a:r>
              <a:rPr lang="ja-JP" altLang="en-US" sz="2400">
                <a:latin typeface="メイリオ" pitchFamily="50" charset="-128"/>
                <a:ea typeface="メイリオ" pitchFamily="50" charset="-128"/>
                <a:cs typeface="メイリオ" pitchFamily="50" charset="-128"/>
              </a:rPr>
              <a:t>　③ 会議体　・（自立支援）協議会</a:t>
            </a:r>
          </a:p>
          <a:p>
            <a:pPr marL="0" indent="0">
              <a:buFontTx/>
              <a:buNone/>
            </a:pPr>
            <a:r>
              <a:rPr lang="ja-JP" altLang="en-US" sz="2400">
                <a:latin typeface="メイリオ" pitchFamily="50" charset="-128"/>
                <a:ea typeface="メイリオ" pitchFamily="50" charset="-128"/>
                <a:cs typeface="メイリオ" pitchFamily="50" charset="-128"/>
              </a:rPr>
              <a:t>　　　　　　 ・事業所連絡会</a:t>
            </a:r>
          </a:p>
          <a:p>
            <a:pPr marL="0" indent="0">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●相談支援専門員の実地教育として具体的に想定されるもの</a:t>
            </a:r>
            <a:endParaRPr lang="en-US" altLang="ja-JP" sz="2400">
              <a:latin typeface="ＤＦ特太ゴシック体" panose="020B0509000000000000" pitchFamily="49" charset="-128"/>
              <a:ea typeface="ＤＦ特太ゴシック体" panose="020B0509000000000000" pitchFamily="49" charset="-128"/>
              <a:cs typeface="メイリオ" pitchFamily="50" charset="-128"/>
            </a:endParaRPr>
          </a:p>
          <a:p>
            <a:pPr marL="0" indent="0">
              <a:buFontTx/>
              <a:buNone/>
            </a:pPr>
            <a:r>
              <a:rPr lang="ja-JP" altLang="en-US" sz="2400">
                <a:latin typeface="メイリオ" pitchFamily="50" charset="-128"/>
                <a:ea typeface="メイリオ" pitchFamily="50" charset="-128"/>
                <a:cs typeface="メイリオ" pitchFamily="50" charset="-128"/>
              </a:rPr>
              <a:t>　① スーパービジョンの実施</a:t>
            </a:r>
          </a:p>
          <a:p>
            <a:pPr marL="0" indent="0">
              <a:buFontTx/>
              <a:buNone/>
            </a:pPr>
            <a:r>
              <a:rPr lang="ja-JP" altLang="en-US" sz="2400">
                <a:latin typeface="メイリオ" pitchFamily="50" charset="-128"/>
                <a:ea typeface="メイリオ" pitchFamily="50" charset="-128"/>
                <a:cs typeface="メイリオ" pitchFamily="50" charset="-128"/>
              </a:rPr>
              <a:t>　② ケースレビューの実施</a:t>
            </a:r>
          </a:p>
          <a:p>
            <a:pPr marL="0" indent="0">
              <a:buFontTx/>
              <a:buNone/>
            </a:pPr>
            <a:r>
              <a:rPr lang="ja-JP" altLang="en-US" sz="2400">
                <a:latin typeface="メイリオ" pitchFamily="50" charset="-128"/>
                <a:ea typeface="メイリオ" pitchFamily="50" charset="-128"/>
                <a:cs typeface="メイリオ" pitchFamily="50" charset="-128"/>
              </a:rPr>
              <a:t>　③ 個別支援会議の開催・運営支援</a:t>
            </a:r>
          </a:p>
          <a:p>
            <a:pPr marL="0" indent="0">
              <a:buNone/>
            </a:pPr>
            <a:r>
              <a:rPr lang="ja-JP" altLang="en-US" sz="2400">
                <a:latin typeface="メイリオ" pitchFamily="50" charset="-128"/>
                <a:ea typeface="メイリオ" pitchFamily="50" charset="-128"/>
                <a:cs typeface="メイリオ" pitchFamily="50" charset="-128"/>
              </a:rPr>
              <a:t>　④ 相談支援専門員の個別相談や事業所訪問の実施</a:t>
            </a:r>
          </a:p>
          <a:p>
            <a:pPr marL="0" indent="0">
              <a:buFontTx/>
              <a:buNone/>
            </a:pPr>
            <a:r>
              <a:rPr lang="ja-JP" altLang="en-US" sz="2400">
                <a:latin typeface="メイリオ" pitchFamily="50" charset="-128"/>
                <a:ea typeface="メイリオ" pitchFamily="50" charset="-128"/>
                <a:cs typeface="メイリオ" pitchFamily="50" charset="-128"/>
              </a:rPr>
              <a:t>　⑤ 事業所連絡会への参画や企画運営</a:t>
            </a:r>
          </a:p>
          <a:p>
            <a:pPr marL="0" indent="0">
              <a:lnSpc>
                <a:spcPts val="300"/>
              </a:lnSpc>
              <a:buFontTx/>
              <a:buNone/>
            </a:pPr>
            <a:endParaRPr lang="ja-JP" altLang="en-US" sz="1800">
              <a:latin typeface="メイリオ" pitchFamily="50" charset="-128"/>
              <a:ea typeface="メイリオ" pitchFamily="50" charset="-128"/>
              <a:cs typeface="メイリオ" pitchFamily="50" charset="-128"/>
            </a:endParaRPr>
          </a:p>
          <a:p>
            <a:pPr marL="0" indent="0">
              <a:buFontTx/>
              <a:buNone/>
            </a:pPr>
            <a:r>
              <a:rPr lang="en-US" altLang="ja-JP" sz="1800">
                <a:latin typeface="メイリオ" pitchFamily="50" charset="-128"/>
                <a:ea typeface="メイリオ" pitchFamily="50" charset="-128"/>
                <a:cs typeface="メイリオ" pitchFamily="50" charset="-128"/>
              </a:rPr>
              <a:t>★</a:t>
            </a:r>
            <a:r>
              <a:rPr lang="ja-JP" altLang="en-US" sz="1800">
                <a:latin typeface="メイリオ" pitchFamily="50" charset="-128"/>
                <a:ea typeface="メイリオ" pitchFamily="50" charset="-128"/>
                <a:cs typeface="メイリオ" pitchFamily="50" charset="-128"/>
              </a:rPr>
              <a:t>「事例検討」はどのような場で効果を発揮するのか？</a:t>
            </a:r>
            <a:endParaRPr lang="en-US" altLang="ja-JP" sz="1800">
              <a:latin typeface="メイリオ" pitchFamily="50" charset="-128"/>
              <a:ea typeface="メイリオ" pitchFamily="50" charset="-128"/>
              <a:cs typeface="メイリオ" pitchFamily="50" charset="-128"/>
            </a:endParaRPr>
          </a:p>
          <a:p>
            <a:pPr marL="0" indent="0">
              <a:buFontTx/>
              <a:buNone/>
            </a:pPr>
            <a:r>
              <a:rPr lang="ja-JP" altLang="en-US" sz="1800">
                <a:latin typeface="メイリオ" pitchFamily="50" charset="-128"/>
                <a:ea typeface="メイリオ" pitchFamily="50" charset="-128"/>
                <a:cs typeface="メイリオ" pitchFamily="50" charset="-128"/>
              </a:rPr>
              <a:t>　　　　　　　　その教育的効果はどのようなものか？</a:t>
            </a:r>
          </a:p>
        </p:txBody>
      </p:sp>
      <p:sp>
        <p:nvSpPr>
          <p:cNvPr id="4" name="正方形/長方形 3"/>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実地教育</a:t>
            </a:r>
            <a:r>
              <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ＯＪＴ</a:t>
            </a:r>
            <a:r>
              <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a:t>
            </a: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の実施</a:t>
            </a:r>
            <a:endParaRPr lang="en-US" altLang="ja-JP"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6" name="角丸四角形 5"/>
          <p:cNvSpPr/>
          <p:nvPr/>
        </p:nvSpPr>
        <p:spPr>
          <a:xfrm>
            <a:off x="6625208" y="3861048"/>
            <a:ext cx="2267272" cy="1008112"/>
          </a:xfrm>
          <a:prstGeom prst="roundRect">
            <a:avLst/>
          </a:prstGeom>
          <a:solidFill>
            <a:srgbClr val="92D050"/>
          </a:solidFill>
          <a:ln w="698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latin typeface="メイリオ" pitchFamily="50" charset="-128"/>
                <a:ea typeface="メイリオ" pitchFamily="50" charset="-128"/>
                <a:cs typeface="メイリオ" pitchFamily="50" charset="-128"/>
              </a:rPr>
              <a:t>具体的な方法は</a:t>
            </a:r>
          </a:p>
          <a:p>
            <a:pPr algn="ctr"/>
            <a:r>
              <a:rPr lang="ja-JP" altLang="en-US" b="1">
                <a:latin typeface="メイリオ" pitchFamily="50" charset="-128"/>
                <a:ea typeface="メイリオ" pitchFamily="50" charset="-128"/>
                <a:cs typeface="メイリオ" pitchFamily="50" charset="-128"/>
              </a:rPr>
              <a:t>この後の科目で</a:t>
            </a:r>
          </a:p>
          <a:p>
            <a:pPr algn="ctr"/>
            <a:r>
              <a:rPr lang="ja-JP" altLang="en-US" b="1">
                <a:latin typeface="メイリオ" pitchFamily="50" charset="-128"/>
                <a:ea typeface="メイリオ" pitchFamily="50" charset="-128"/>
                <a:cs typeface="メイリオ" pitchFamily="50" charset="-128"/>
              </a:rPr>
              <a:t>その入口を学ぶ</a:t>
            </a:r>
          </a:p>
        </p:txBody>
      </p:sp>
      <p:sp>
        <p:nvSpPr>
          <p:cNvPr id="7" name="スライド番号プレースホルダー 6"/>
          <p:cNvSpPr>
            <a:spLocks noGrp="1"/>
          </p:cNvSpPr>
          <p:nvPr>
            <p:ph type="sldNum" sz="quarter" idx="12"/>
          </p:nvPr>
        </p:nvSpPr>
        <p:spPr/>
        <p:txBody>
          <a:bodyPr/>
          <a:lstStyle/>
          <a:p>
            <a:fld id="{E6542E07-2998-4D5C-B1E6-13FD1F58F769}" type="slidenum">
              <a:rPr lang="en-US" altLang="ja-JP" smtClean="0"/>
              <a:pPr/>
              <a:t>43</a:t>
            </a:fld>
            <a:endParaRPr lang="en-US" altLang="ja-JP" dirty="0"/>
          </a:p>
        </p:txBody>
      </p:sp>
      <p:sp>
        <p:nvSpPr>
          <p:cNvPr id="8" name="フッター プレースホルダー 7"/>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676987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277688" y="836711"/>
            <a:ext cx="8686800" cy="54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400">
                <a:latin typeface="ＤＦ特太ゴシック体" panose="020B0509000000000000" pitchFamily="49" charset="-128"/>
                <a:ea typeface="ＤＦ特太ゴシック体" panose="020B0509000000000000" pitchFamily="49" charset="-128"/>
                <a:cs typeface="メイリオ" pitchFamily="50" charset="-128"/>
              </a:rPr>
              <a:t>●地域での必要な研修の企画・運営</a:t>
            </a:r>
            <a:endParaRPr lang="ja-JP" altLang="en-US" sz="2400">
              <a:latin typeface="メイリオ" pitchFamily="50" charset="-128"/>
              <a:ea typeface="メイリオ" pitchFamily="50" charset="-128"/>
              <a:cs typeface="メイリオ" pitchFamily="50" charset="-128"/>
            </a:endParaRPr>
          </a:p>
          <a:p>
            <a:pPr marL="0" indent="0">
              <a:buFontTx/>
              <a:buNone/>
            </a:pPr>
            <a:r>
              <a:rPr lang="ja-JP" altLang="en-US" sz="2400">
                <a:latin typeface="メイリオ" pitchFamily="50" charset="-128"/>
                <a:ea typeface="メイリオ" pitchFamily="50" charset="-128"/>
                <a:cs typeface="メイリオ" pitchFamily="50" charset="-128"/>
              </a:rPr>
              <a:t>　例）ケアマネジメントの復習のためのフォローアップ研修</a:t>
            </a:r>
          </a:p>
          <a:p>
            <a:pPr marL="0" indent="0">
              <a:buFontTx/>
              <a:buNone/>
            </a:pPr>
            <a:r>
              <a:rPr lang="ja-JP" altLang="en-US" sz="2400">
                <a:latin typeface="メイリオ" pitchFamily="50" charset="-128"/>
                <a:ea typeface="メイリオ" pitchFamily="50" charset="-128"/>
                <a:cs typeface="メイリオ" pitchFamily="50" charset="-128"/>
              </a:rPr>
              <a:t>　　　相談とサビ管・児発管、介護支援専門員との連携研修</a:t>
            </a:r>
          </a:p>
          <a:p>
            <a:pPr marL="0" indent="0">
              <a:lnSpc>
                <a:spcPts val="300"/>
              </a:lnSpc>
              <a:buFontTx/>
              <a:buNone/>
            </a:pPr>
            <a:endParaRPr lang="ja-JP" altLang="en-US" sz="2400">
              <a:latin typeface="メイリオ" pitchFamily="50" charset="-128"/>
              <a:ea typeface="メイリオ" pitchFamily="50" charset="-128"/>
              <a:cs typeface="メイリオ" pitchFamily="50" charset="-128"/>
            </a:endParaRPr>
          </a:p>
          <a:p>
            <a:pPr marL="0" indent="0">
              <a:buNone/>
            </a:pPr>
            <a:r>
              <a:rPr lang="ja-JP" altLang="en-US" sz="2800">
                <a:latin typeface="ＤＦ特太ゴシック体" panose="020B0509000000000000" pitchFamily="49" charset="-128"/>
                <a:ea typeface="ＤＦ特太ゴシック体" panose="020B0509000000000000" pitchFamily="49" charset="-128"/>
                <a:cs typeface="メイリオ" pitchFamily="50" charset="-128"/>
              </a:rPr>
              <a:t>●都道府県が主体の人材育成に関する事業への参画</a:t>
            </a:r>
            <a:endParaRPr lang="en-US" altLang="ja-JP" sz="2800">
              <a:latin typeface="メイリオ" pitchFamily="50" charset="-128"/>
              <a:ea typeface="メイリオ" pitchFamily="50" charset="-128"/>
              <a:cs typeface="メイリオ" pitchFamily="50" charset="-128"/>
            </a:endParaRPr>
          </a:p>
          <a:p>
            <a:pPr marL="0" indent="0">
              <a:buFontTx/>
              <a:buNone/>
            </a:pPr>
            <a:r>
              <a:rPr lang="ja-JP" altLang="en-US" sz="2400">
                <a:latin typeface="メイリオ" pitchFamily="50" charset="-128"/>
                <a:ea typeface="メイリオ" pitchFamily="50" charset="-128"/>
                <a:cs typeface="メイリオ" pitchFamily="50" charset="-128"/>
              </a:rPr>
              <a:t>　例）法定研修受講生の課題実習への協力</a:t>
            </a:r>
            <a:endParaRPr lang="en-US" altLang="ja-JP" sz="2400">
              <a:latin typeface="メイリオ" pitchFamily="50" charset="-128"/>
              <a:ea typeface="メイリオ" pitchFamily="50" charset="-128"/>
              <a:cs typeface="メイリオ" pitchFamily="50" charset="-128"/>
            </a:endParaRPr>
          </a:p>
          <a:p>
            <a:pPr marL="0" indent="0">
              <a:buFontTx/>
              <a:buNone/>
            </a:pPr>
            <a:r>
              <a:rPr lang="ja-JP" altLang="en-US" sz="2400">
                <a:latin typeface="メイリオ" pitchFamily="50" charset="-128"/>
                <a:ea typeface="メイリオ" pitchFamily="50" charset="-128"/>
                <a:cs typeface="メイリオ" pitchFamily="50" charset="-128"/>
              </a:rPr>
              <a:t>　　　法定研修修了後の受講生のフォローアップ</a:t>
            </a:r>
          </a:p>
          <a:p>
            <a:pPr marL="0" indent="0">
              <a:buFontTx/>
              <a:buNone/>
            </a:pPr>
            <a:r>
              <a:rPr lang="ja-JP" altLang="en-US" sz="2400">
                <a:latin typeface="メイリオ" pitchFamily="50" charset="-128"/>
                <a:ea typeface="メイリオ" pitchFamily="50" charset="-128"/>
                <a:cs typeface="メイリオ" pitchFamily="50" charset="-128"/>
              </a:rPr>
              <a:t>　　　法定研修の企画・運営への参画、講師としての参画</a:t>
            </a:r>
          </a:p>
          <a:p>
            <a:pPr marL="0" indent="0">
              <a:buFontTx/>
              <a:buNone/>
            </a:pPr>
            <a:r>
              <a:rPr lang="ja-JP" altLang="en-US" sz="2400">
                <a:latin typeface="メイリオ" pitchFamily="50" charset="-128"/>
                <a:ea typeface="メイリオ" pitchFamily="50" charset="-128"/>
                <a:cs typeface="メイリオ" pitchFamily="50" charset="-128"/>
              </a:rPr>
              <a:t>　　　都道府県（広域）での相談支援体制整備への参画</a:t>
            </a:r>
          </a:p>
          <a:p>
            <a:pPr marL="0" indent="0">
              <a:buFontTx/>
              <a:buNone/>
            </a:pPr>
            <a:r>
              <a:rPr lang="ja-JP" altLang="en-US" sz="2400">
                <a:latin typeface="メイリオ" pitchFamily="50" charset="-128"/>
                <a:ea typeface="メイリオ" pitchFamily="50" charset="-128"/>
                <a:cs typeface="メイリオ" pitchFamily="50" charset="-128"/>
              </a:rPr>
              <a:t>　　　　相談支援体制整備事業のアドバイザー</a:t>
            </a:r>
          </a:p>
          <a:p>
            <a:pPr marL="0" indent="0">
              <a:buFontTx/>
              <a:buNone/>
            </a:pPr>
            <a:r>
              <a:rPr lang="ja-JP" altLang="en-US" sz="2400">
                <a:latin typeface="メイリオ" pitchFamily="50" charset="-128"/>
                <a:ea typeface="メイリオ" pitchFamily="50" charset="-128"/>
                <a:cs typeface="メイリオ" pitchFamily="50" charset="-128"/>
              </a:rPr>
              <a:t>　　　　都道府県自立支援協議会等への参画</a:t>
            </a:r>
          </a:p>
          <a:p>
            <a:pPr marL="0" indent="0">
              <a:buFontTx/>
              <a:buNone/>
            </a:pPr>
            <a:r>
              <a:rPr lang="ja-JP" altLang="en-US" sz="2400">
                <a:latin typeface="メイリオ" pitchFamily="50" charset="-128"/>
                <a:ea typeface="メイリオ" pitchFamily="50" charset="-128"/>
                <a:cs typeface="メイリオ" pitchFamily="50" charset="-128"/>
              </a:rPr>
              <a:t>　　　相談支援専門員の組織化への協力、活動への参画</a:t>
            </a:r>
            <a:endParaRPr lang="en-US" altLang="ja-JP" sz="2400">
              <a:latin typeface="メイリオ" pitchFamily="50" charset="-128"/>
              <a:ea typeface="メイリオ" pitchFamily="50" charset="-128"/>
              <a:cs typeface="メイリオ" pitchFamily="50" charset="-128"/>
            </a:endParaRPr>
          </a:p>
          <a:p>
            <a:pPr marL="0" indent="0">
              <a:buFontTx/>
              <a:buNone/>
            </a:pPr>
            <a:r>
              <a:rPr lang="ja-JP" altLang="en-US" sz="2400">
                <a:latin typeface="メイリオ" pitchFamily="50" charset="-128"/>
                <a:ea typeface="メイリオ" pitchFamily="50" charset="-128"/>
                <a:cs typeface="メイリオ" pitchFamily="50" charset="-128"/>
              </a:rPr>
              <a:t>　　　</a:t>
            </a:r>
            <a:r>
              <a:rPr lang="en-US" altLang="ja-JP" sz="2400">
                <a:latin typeface="メイリオ" pitchFamily="50" charset="-128"/>
                <a:ea typeface="メイリオ" pitchFamily="50" charset="-128"/>
                <a:cs typeface="メイリオ" pitchFamily="50" charset="-128"/>
              </a:rPr>
              <a:t>※</a:t>
            </a:r>
            <a:r>
              <a:rPr lang="ja-JP" altLang="en-US" sz="2400">
                <a:latin typeface="メイリオ" pitchFamily="50" charset="-128"/>
                <a:ea typeface="メイリオ" pitchFamily="50" charset="-128"/>
                <a:cs typeface="メイリオ" pitchFamily="50" charset="-128"/>
              </a:rPr>
              <a:t>これらの体制を整備する視点も重要</a:t>
            </a:r>
            <a:endParaRPr lang="ja-JP" altLang="en-US" sz="2400" dirty="0">
              <a:latin typeface="メイリオ" pitchFamily="50" charset="-128"/>
              <a:ea typeface="メイリオ" pitchFamily="50" charset="-128"/>
              <a:cs typeface="メイリオ" pitchFamily="50" charset="-128"/>
            </a:endParaRPr>
          </a:p>
        </p:txBody>
      </p:sp>
      <p:sp>
        <p:nvSpPr>
          <p:cNvPr id="4" name="正方形/長方形 3"/>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研修の企画・運営への参画</a:t>
            </a:r>
          </a:p>
        </p:txBody>
      </p:sp>
      <p:sp>
        <p:nvSpPr>
          <p:cNvPr id="7" name="スライド番号プレースホルダー 6"/>
          <p:cNvSpPr>
            <a:spLocks noGrp="1"/>
          </p:cNvSpPr>
          <p:nvPr>
            <p:ph type="sldNum" sz="quarter" idx="12"/>
          </p:nvPr>
        </p:nvSpPr>
        <p:spPr/>
        <p:txBody>
          <a:bodyPr/>
          <a:lstStyle/>
          <a:p>
            <a:fld id="{E6542E07-2998-4D5C-B1E6-13FD1F58F769}" type="slidenum">
              <a:rPr lang="en-US" altLang="ja-JP" smtClean="0"/>
              <a:pPr/>
              <a:t>44</a:t>
            </a:fld>
            <a:endParaRPr lang="en-US" altLang="ja-JP" dirty="0"/>
          </a:p>
        </p:txBody>
      </p:sp>
      <p:sp>
        <p:nvSpPr>
          <p:cNvPr id="8" name="フッター プレースホルダー 7"/>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420413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277688" y="836711"/>
            <a:ext cx="8686800" cy="54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1800" b="1" kern="0">
                <a:latin typeface="メイリオ" pitchFamily="50" charset="-128"/>
                <a:ea typeface="メイリオ" pitchFamily="50" charset="-128"/>
                <a:cs typeface="メイリオ" pitchFamily="50" charset="-128"/>
              </a:rPr>
              <a:t>【</a:t>
            </a:r>
            <a:r>
              <a:rPr lang="ja-JP" altLang="en-US" sz="1800" b="1" kern="0">
                <a:latin typeface="メイリオ" pitchFamily="50" charset="-128"/>
                <a:ea typeface="メイリオ" pitchFamily="50" charset="-128"/>
                <a:cs typeface="メイリオ" pitchFamily="50" charset="-128"/>
              </a:rPr>
              <a:t>平成３０年３月３０日　障障発０３３０第１号</a:t>
            </a:r>
            <a:r>
              <a:rPr lang="en-US" altLang="ja-JP" sz="1800" b="1" kern="0">
                <a:latin typeface="メイリオ" pitchFamily="50" charset="-128"/>
                <a:ea typeface="メイリオ" pitchFamily="50" charset="-128"/>
                <a:cs typeface="メイリオ" pitchFamily="50" charset="-128"/>
              </a:rPr>
              <a:t>】</a:t>
            </a:r>
            <a:endParaRPr lang="ja-JP" altLang="en-US" sz="1800" b="1" kern="0">
              <a:latin typeface="メイリオ" pitchFamily="50" charset="-128"/>
              <a:ea typeface="メイリオ" pitchFamily="50" charset="-128"/>
              <a:cs typeface="メイリオ" pitchFamily="50" charset="-128"/>
            </a:endParaRPr>
          </a:p>
          <a:p>
            <a:pPr marL="0" indent="0">
              <a:buFontTx/>
              <a:buNone/>
            </a:pPr>
            <a:r>
              <a:rPr lang="ja-JP" altLang="en-US" sz="1800" b="1" kern="0">
                <a:latin typeface="メイリオ" pitchFamily="50" charset="-128"/>
                <a:ea typeface="メイリオ" pitchFamily="50" charset="-128"/>
                <a:cs typeface="メイリオ" pitchFamily="50" charset="-128"/>
              </a:rPr>
              <a:t>　計画相談等に係る平成３０年度報酬改定の内容等及び</a:t>
            </a:r>
          </a:p>
          <a:p>
            <a:pPr marL="0" indent="0">
              <a:buFontTx/>
              <a:buNone/>
            </a:pPr>
            <a:r>
              <a:rPr lang="ja-JP" altLang="en-US" sz="1800" b="1" kern="0">
                <a:latin typeface="メイリオ" pitchFamily="50" charset="-128"/>
                <a:ea typeface="メイリオ" pitchFamily="50" charset="-128"/>
                <a:cs typeface="メイリオ" pitchFamily="50" charset="-128"/>
              </a:rPr>
              <a:t>　地域の相談支援体制の充実・強化に向けた取組について（抜粋）</a:t>
            </a:r>
          </a:p>
          <a:p>
            <a:pPr marL="85725" indent="0">
              <a:lnSpc>
                <a:spcPts val="300"/>
              </a:lnSpc>
              <a:buFontTx/>
              <a:buNone/>
            </a:pPr>
            <a:endParaRPr lang="ja-JP" altLang="en-US" sz="1800" b="1" kern="0">
              <a:latin typeface="メイリオ" pitchFamily="50" charset="-128"/>
              <a:ea typeface="メイリオ" pitchFamily="50" charset="-128"/>
              <a:cs typeface="メイリオ" pitchFamily="50" charset="-128"/>
            </a:endParaRPr>
          </a:p>
          <a:p>
            <a:pPr marL="0" indent="0">
              <a:buFontTx/>
              <a:buNone/>
            </a:pPr>
            <a:r>
              <a:rPr lang="ja-JP" altLang="en-US" sz="1800" kern="0">
                <a:latin typeface="メイリオ" pitchFamily="50" charset="-128"/>
                <a:ea typeface="メイリオ" pitchFamily="50" charset="-128"/>
                <a:cs typeface="メイリオ" pitchFamily="50" charset="-128"/>
              </a:rPr>
              <a:t>２各自治体において今後取り組むべき事項について</a:t>
            </a:r>
          </a:p>
          <a:p>
            <a:pPr marL="0" indent="0">
              <a:buFontTx/>
              <a:buNone/>
            </a:pPr>
            <a:r>
              <a:rPr lang="en-US" altLang="ja-JP" sz="1800" kern="0">
                <a:latin typeface="メイリオ" pitchFamily="50" charset="-128"/>
                <a:ea typeface="メイリオ" pitchFamily="50" charset="-128"/>
                <a:cs typeface="メイリオ" pitchFamily="50" charset="-128"/>
              </a:rPr>
              <a:t>(</a:t>
            </a:r>
            <a:r>
              <a:rPr lang="ja-JP" altLang="en-US" sz="1800" kern="0">
                <a:latin typeface="メイリオ" pitchFamily="50" charset="-128"/>
                <a:ea typeface="メイリオ" pitchFamily="50" charset="-128"/>
                <a:cs typeface="メイリオ" pitchFamily="50" charset="-128"/>
              </a:rPr>
              <a:t>２</a:t>
            </a:r>
            <a:r>
              <a:rPr lang="en-US" altLang="ja-JP" sz="1800" kern="0">
                <a:latin typeface="メイリオ" pitchFamily="50" charset="-128"/>
                <a:ea typeface="メイリオ" pitchFamily="50" charset="-128"/>
                <a:cs typeface="メイリオ" pitchFamily="50" charset="-128"/>
              </a:rPr>
              <a:t>)</a:t>
            </a:r>
            <a:r>
              <a:rPr lang="ja-JP" altLang="en-US" sz="1800" kern="0">
                <a:latin typeface="メイリオ" pitchFamily="50" charset="-128"/>
                <a:ea typeface="メイリオ" pitchFamily="50" charset="-128"/>
                <a:cs typeface="メイリオ" pitchFamily="50" charset="-128"/>
              </a:rPr>
              <a:t>適切なモニタリング等の推進について</a:t>
            </a:r>
          </a:p>
          <a:p>
            <a:pPr marL="0" indent="0">
              <a:buFontTx/>
              <a:buNone/>
            </a:pPr>
            <a:r>
              <a:rPr lang="ja-JP" altLang="en-US" sz="1800" u="sng" kern="0">
                <a:latin typeface="メイリオ" pitchFamily="50" charset="-128"/>
                <a:ea typeface="メイリオ" pitchFamily="50" charset="-128"/>
                <a:cs typeface="メイリオ" pitchFamily="50" charset="-128"/>
              </a:rPr>
              <a:t>３）モニタリング結果の市町村への報告及び市町村による検証について</a:t>
            </a:r>
          </a:p>
          <a:p>
            <a:pPr marL="0" indent="0">
              <a:buFontTx/>
              <a:buNone/>
            </a:pPr>
            <a:r>
              <a:rPr lang="ja-JP" altLang="en-US" sz="1800" kern="0">
                <a:latin typeface="メイリオ" pitchFamily="50" charset="-128"/>
                <a:ea typeface="メイリオ" pitchFamily="50" charset="-128"/>
                <a:cs typeface="メイリオ" pitchFamily="50" charset="-128"/>
              </a:rPr>
              <a:t>　各相談支援事業所の質の向上、公正・中立性を高めるため、以下の取組等を行うことが望ましい。</a:t>
            </a:r>
          </a:p>
          <a:p>
            <a:pPr marL="0" indent="0">
              <a:buFontTx/>
              <a:buNone/>
            </a:pPr>
            <a:r>
              <a:rPr lang="ja-JP" altLang="en-US" sz="1800" kern="0">
                <a:latin typeface="メイリオ" pitchFamily="50" charset="-128"/>
                <a:ea typeface="メイリオ" pitchFamily="50" charset="-128"/>
                <a:cs typeface="メイリオ" pitchFamily="50" charset="-128"/>
              </a:rPr>
              <a:t>　① 各相談支援事業所がモニタリングを実施した場合は、その結果について市町</a:t>
            </a:r>
          </a:p>
          <a:p>
            <a:pPr marL="0" indent="0">
              <a:buFontTx/>
              <a:buNone/>
            </a:pPr>
            <a:r>
              <a:rPr lang="ja-JP" altLang="en-US" sz="1800" kern="0">
                <a:latin typeface="メイリオ" pitchFamily="50" charset="-128"/>
                <a:ea typeface="メイリオ" pitchFamily="50" charset="-128"/>
                <a:cs typeface="メイリオ" pitchFamily="50" charset="-128"/>
              </a:rPr>
              <a:t>　　村に対して報告を行う。</a:t>
            </a:r>
          </a:p>
          <a:p>
            <a:pPr marL="0" indent="0">
              <a:buFontTx/>
              <a:buNone/>
            </a:pPr>
            <a:r>
              <a:rPr lang="ja-JP" altLang="en-US" sz="1800" kern="0">
                <a:latin typeface="メイリオ" pitchFamily="50" charset="-128"/>
                <a:ea typeface="メイリオ" pitchFamily="50" charset="-128"/>
                <a:cs typeface="メイリオ" pitchFamily="50" charset="-128"/>
              </a:rPr>
              <a:t>　② 市町村は、報告を受けたモニタリング結果を抽出し、事例検討等により内容</a:t>
            </a:r>
          </a:p>
          <a:p>
            <a:pPr marL="0" indent="0">
              <a:buFontTx/>
              <a:buNone/>
            </a:pPr>
            <a:r>
              <a:rPr lang="ja-JP" altLang="en-US" sz="1800" kern="0">
                <a:latin typeface="メイリオ" pitchFamily="50" charset="-128"/>
                <a:ea typeface="メイリオ" pitchFamily="50" charset="-128"/>
                <a:cs typeface="メイリオ" pitchFamily="50" charset="-128"/>
              </a:rPr>
              <a:t>　　の検証を行う。</a:t>
            </a:r>
          </a:p>
          <a:p>
            <a:pPr marL="0" indent="0">
              <a:buFontTx/>
              <a:buNone/>
            </a:pPr>
            <a:r>
              <a:rPr lang="ja-JP" altLang="en-US" sz="1800" kern="0">
                <a:latin typeface="メイリオ" pitchFamily="50" charset="-128"/>
                <a:ea typeface="メイリオ" pitchFamily="50" charset="-128"/>
                <a:cs typeface="メイリオ" pitchFamily="50" charset="-128"/>
              </a:rPr>
              <a:t>　なお、検証については基幹相談支援センター等に委託することで実施することでも差し支えない。</a:t>
            </a:r>
          </a:p>
          <a:p>
            <a:pPr marL="0" indent="0">
              <a:buFontTx/>
              <a:buNone/>
            </a:pPr>
            <a:r>
              <a:rPr lang="ja-JP" altLang="en-US" sz="1800" kern="0">
                <a:latin typeface="メイリオ" pitchFamily="50" charset="-128"/>
                <a:ea typeface="メイリオ" pitchFamily="50" charset="-128"/>
                <a:cs typeface="メイリオ" pitchFamily="50" charset="-128"/>
              </a:rPr>
              <a:t>　また、検証による効果を高めるため、どのような観点で検証する事例を抽出するか、検証結果等をどのような形で各相談支援事業所等へ還元するのか、といった点について、予め決定しておくことが望ましい。</a:t>
            </a:r>
            <a:endParaRPr lang="ja-JP" altLang="en-US" sz="1800" kern="0" dirty="0">
              <a:latin typeface="メイリオ" pitchFamily="50" charset="-128"/>
              <a:ea typeface="メイリオ" pitchFamily="50" charset="-128"/>
              <a:cs typeface="メイリオ" pitchFamily="50" charset="-128"/>
            </a:endParaRPr>
          </a:p>
        </p:txBody>
      </p:sp>
      <p:sp>
        <p:nvSpPr>
          <p:cNvPr id="4" name="正方形/長方形 3"/>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dirty="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自らの支援を振り返る地域の体制づくり</a:t>
            </a:r>
            <a:endParaRPr lang="en-US" altLang="ja-JP" sz="2800" kern="0" dirty="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5" name="正方形/長方形 4"/>
          <p:cNvSpPr/>
          <p:nvPr/>
        </p:nvSpPr>
        <p:spPr>
          <a:xfrm>
            <a:off x="8316416" y="116632"/>
            <a:ext cx="720080" cy="3508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1600" kern="0">
                <a:solidFill>
                  <a:schemeClr val="tx1"/>
                </a:solidFill>
                <a:latin typeface="ＤＦ特太ゴシック体" panose="020B0509000000000000" pitchFamily="49" charset="-128"/>
                <a:ea typeface="ＤＦ特太ゴシック体" panose="020B0509000000000000" pitchFamily="49" charset="-128"/>
                <a:cs typeface="メイリオ" pitchFamily="50" charset="-128"/>
              </a:rPr>
              <a:t>参考</a:t>
            </a:r>
          </a:p>
        </p:txBody>
      </p:sp>
      <p:sp>
        <p:nvSpPr>
          <p:cNvPr id="8" name="スライド番号プレースホルダー 7"/>
          <p:cNvSpPr>
            <a:spLocks noGrp="1"/>
          </p:cNvSpPr>
          <p:nvPr>
            <p:ph type="sldNum" sz="quarter" idx="12"/>
          </p:nvPr>
        </p:nvSpPr>
        <p:spPr/>
        <p:txBody>
          <a:bodyPr/>
          <a:lstStyle/>
          <a:p>
            <a:fld id="{E6542E07-2998-4D5C-B1E6-13FD1F58F769}" type="slidenum">
              <a:rPr lang="en-US" altLang="ja-JP" smtClean="0"/>
              <a:pPr/>
              <a:t>45</a:t>
            </a:fld>
            <a:endParaRPr lang="en-US" altLang="ja-JP" dirty="0"/>
          </a:p>
        </p:txBody>
      </p:sp>
      <p:sp>
        <p:nvSpPr>
          <p:cNvPr id="9" name="フッター プレースホルダー 8"/>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3141088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テキスト ボックス 2"/>
          <p:cNvSpPr txBox="1">
            <a:spLocks noChangeArrowheads="1"/>
          </p:cNvSpPr>
          <p:nvPr/>
        </p:nvSpPr>
        <p:spPr bwMode="auto">
          <a:xfrm>
            <a:off x="179388" y="260350"/>
            <a:ext cx="8640762" cy="523875"/>
          </a:xfrm>
          <a:prstGeom prst="rect">
            <a:avLst/>
          </a:prstGeom>
          <a:noFill/>
          <a:ln w="9525">
            <a:noFill/>
            <a:miter lim="800000"/>
            <a:headEnd/>
            <a:tailEnd/>
          </a:ln>
        </p:spPr>
        <p:txBody>
          <a:bodyPr>
            <a:spAutoFit/>
          </a:bodyPr>
          <a:lstStyle/>
          <a:p>
            <a:r>
              <a:rPr lang="ja-JP" altLang="en-US" sz="2800" b="1" dirty="0">
                <a:latin typeface="メイリオ" pitchFamily="50" charset="-128"/>
                <a:ea typeface="メイリオ" pitchFamily="50" charset="-128"/>
                <a:cs typeface="メイリオ" pitchFamily="50" charset="-128"/>
              </a:rPr>
              <a:t>まとめ（この科目のポイント）</a:t>
            </a:r>
          </a:p>
        </p:txBody>
      </p:sp>
      <p:sp>
        <p:nvSpPr>
          <p:cNvPr id="59395" name="テキスト ボックス 3"/>
          <p:cNvSpPr txBox="1">
            <a:spLocks noChangeArrowheads="1"/>
          </p:cNvSpPr>
          <p:nvPr/>
        </p:nvSpPr>
        <p:spPr bwMode="auto">
          <a:xfrm>
            <a:off x="250825" y="1341438"/>
            <a:ext cx="8893175" cy="4154487"/>
          </a:xfrm>
          <a:prstGeom prst="rect">
            <a:avLst/>
          </a:prstGeom>
          <a:noFill/>
          <a:ln w="9525">
            <a:noFill/>
            <a:miter lim="800000"/>
            <a:headEnd/>
            <a:tailEnd/>
          </a:ln>
        </p:spPr>
        <p:txBody>
          <a:bodyPr>
            <a:spAutoFit/>
          </a:bodyPr>
          <a:lstStyle/>
          <a:p>
            <a:r>
              <a:rPr lang="ja-JP" altLang="en-US" sz="2200">
                <a:latin typeface="メイリオ" pitchFamily="50" charset="-128"/>
                <a:ea typeface="メイリオ" pitchFamily="50" charset="-128"/>
                <a:cs typeface="メイリオ" pitchFamily="50" charset="-128"/>
              </a:rPr>
              <a:t>① 相談支援従事者の役割・ミッションについて説明できますか？</a:t>
            </a:r>
          </a:p>
          <a:p>
            <a:r>
              <a:rPr lang="ja-JP" altLang="en-US" sz="2200">
                <a:latin typeface="メイリオ" pitchFamily="50" charset="-128"/>
                <a:ea typeface="メイリオ" pitchFamily="50" charset="-128"/>
                <a:cs typeface="メイリオ" pitchFamily="50" charset="-128"/>
              </a:rPr>
              <a:t>② 相談支援従事者に必要とされる力について説明できますか？</a:t>
            </a:r>
          </a:p>
          <a:p>
            <a:r>
              <a:rPr lang="ja-JP" altLang="en-US" sz="2200">
                <a:latin typeface="メイリオ" pitchFamily="50" charset="-128"/>
                <a:ea typeface="メイリオ" pitchFamily="50" charset="-128"/>
                <a:cs typeface="メイリオ" pitchFamily="50" charset="-128"/>
              </a:rPr>
              <a:t>③ なぜ学びとその継続が必要か、具体的にどのような学びの方法が</a:t>
            </a:r>
          </a:p>
          <a:p>
            <a:r>
              <a:rPr lang="ja-JP" altLang="en-US" sz="2200">
                <a:latin typeface="メイリオ" pitchFamily="50" charset="-128"/>
                <a:ea typeface="メイリオ" pitchFamily="50" charset="-128"/>
                <a:cs typeface="メイリオ" pitchFamily="50" charset="-128"/>
              </a:rPr>
              <a:t>　あるかについて説明できますか？</a:t>
            </a:r>
          </a:p>
          <a:p>
            <a:r>
              <a:rPr lang="ja-JP" altLang="en-US" sz="2200">
                <a:latin typeface="メイリオ" pitchFamily="50" charset="-128"/>
                <a:ea typeface="メイリオ" pitchFamily="50" charset="-128"/>
                <a:cs typeface="メイリオ" pitchFamily="50" charset="-128"/>
              </a:rPr>
              <a:t>④ 相談支援専門員の人材育成体系について説明できますか？</a:t>
            </a:r>
          </a:p>
          <a:p>
            <a:r>
              <a:rPr lang="ja-JP" altLang="en-US" sz="2200">
                <a:latin typeface="メイリオ" pitchFamily="50" charset="-128"/>
                <a:ea typeface="メイリオ" pitchFamily="50" charset="-128"/>
                <a:cs typeface="メイリオ" pitchFamily="50" charset="-128"/>
              </a:rPr>
              <a:t>⑤ 継続的な学びの必要性について説明できますか？</a:t>
            </a:r>
            <a:endParaRPr lang="en-US" altLang="ja-JP" sz="2200">
              <a:latin typeface="メイリオ" pitchFamily="50" charset="-128"/>
              <a:ea typeface="メイリオ" pitchFamily="50" charset="-128"/>
              <a:cs typeface="メイリオ" pitchFamily="50" charset="-128"/>
            </a:endParaRPr>
          </a:p>
          <a:p>
            <a:endParaRPr lang="en-US" altLang="ja-JP" sz="2200">
              <a:latin typeface="メイリオ" pitchFamily="50" charset="-128"/>
              <a:ea typeface="メイリオ" pitchFamily="50" charset="-128"/>
              <a:cs typeface="メイリオ" pitchFamily="50" charset="-128"/>
            </a:endParaRPr>
          </a:p>
          <a:p>
            <a:r>
              <a:rPr lang="ja-JP" altLang="en-US" sz="2200">
                <a:latin typeface="メイリオ" pitchFamily="50" charset="-128"/>
                <a:ea typeface="メイリオ" pitchFamily="50" charset="-128"/>
                <a:cs typeface="メイリオ" pitchFamily="50" charset="-128"/>
              </a:rPr>
              <a:t>⑥ 自分の地域・都道府県等の人材育成について、状況を把握してい</a:t>
            </a:r>
            <a:endParaRPr lang="en-US" altLang="ja-JP" sz="2200">
              <a:latin typeface="メイリオ" pitchFamily="50" charset="-128"/>
              <a:ea typeface="メイリオ" pitchFamily="50" charset="-128"/>
              <a:cs typeface="メイリオ" pitchFamily="50" charset="-128"/>
            </a:endParaRPr>
          </a:p>
          <a:p>
            <a:r>
              <a:rPr lang="ja-JP" altLang="en-US" sz="2200">
                <a:latin typeface="メイリオ" pitchFamily="50" charset="-128"/>
                <a:ea typeface="メイリオ" pitchFamily="50" charset="-128"/>
                <a:cs typeface="メイリオ" pitchFamily="50" charset="-128"/>
              </a:rPr>
              <a:t>　ますか？　また、その課題や今後の方向性をどのように考えますか？</a:t>
            </a:r>
            <a:endParaRPr lang="en-US" altLang="ja-JP" sz="2200">
              <a:latin typeface="メイリオ" pitchFamily="50" charset="-128"/>
              <a:ea typeface="メイリオ" pitchFamily="50" charset="-128"/>
              <a:cs typeface="メイリオ" pitchFamily="50" charset="-128"/>
            </a:endParaRPr>
          </a:p>
          <a:p>
            <a:endParaRPr lang="en-US" altLang="ja-JP" sz="2200">
              <a:latin typeface="メイリオ" pitchFamily="50" charset="-128"/>
              <a:ea typeface="メイリオ" pitchFamily="50" charset="-128"/>
              <a:cs typeface="メイリオ" pitchFamily="50" charset="-128"/>
            </a:endParaRPr>
          </a:p>
          <a:p>
            <a:pPr algn="ctr"/>
            <a:r>
              <a:rPr lang="en-US" altLang="ja-JP" sz="2200">
                <a:latin typeface="メイリオ" pitchFamily="50" charset="-128"/>
                <a:ea typeface="メイリオ" pitchFamily="50" charset="-128"/>
                <a:cs typeface="メイリオ" pitchFamily="50" charset="-128"/>
              </a:rPr>
              <a:t>→ </a:t>
            </a:r>
            <a:r>
              <a:rPr lang="ja-JP" altLang="en-US" sz="2200">
                <a:latin typeface="メイリオ" pitchFamily="50" charset="-128"/>
                <a:ea typeface="メイリオ" pitchFamily="50" charset="-128"/>
                <a:cs typeface="メイリオ" pitchFamily="50" charset="-128"/>
              </a:rPr>
              <a:t>さらにこの後の講義・演習で具体的に深めます。</a:t>
            </a:r>
          </a:p>
        </p:txBody>
      </p:sp>
      <p:cxnSp>
        <p:nvCxnSpPr>
          <p:cNvPr id="6" name="直線コネクタ 5"/>
          <p:cNvCxnSpPr/>
          <p:nvPr/>
        </p:nvCxnSpPr>
        <p:spPr>
          <a:xfrm>
            <a:off x="250825" y="836613"/>
            <a:ext cx="8893175"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46</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コンテンツ プレースホルダー 2"/>
          <p:cNvSpPr>
            <a:spLocks noGrp="1"/>
          </p:cNvSpPr>
          <p:nvPr>
            <p:ph idx="1"/>
          </p:nvPr>
        </p:nvSpPr>
        <p:spPr>
          <a:xfrm>
            <a:off x="457200" y="1423988"/>
            <a:ext cx="8686800" cy="4957762"/>
          </a:xfrm>
        </p:spPr>
        <p:txBody>
          <a:bodyPr/>
          <a:lstStyle/>
          <a:p>
            <a:pPr marL="0" indent="0">
              <a:buFontTx/>
              <a:buNone/>
            </a:pPr>
            <a:r>
              <a:rPr lang="en-US" altLang="ja-JP" sz="1600" b="1" dirty="0">
                <a:latin typeface="メイリオ" pitchFamily="50" charset="-128"/>
                <a:ea typeface="メイリオ" pitchFamily="50" charset="-128"/>
                <a:cs typeface="メイリオ" pitchFamily="50" charset="-128"/>
              </a:rPr>
              <a:t>【</a:t>
            </a:r>
            <a:r>
              <a:rPr lang="ja-JP" altLang="en-US" sz="1600" b="1" dirty="0">
                <a:latin typeface="メイリオ" pitchFamily="50" charset="-128"/>
                <a:ea typeface="メイリオ" pitchFamily="50" charset="-128"/>
                <a:cs typeface="メイリオ" pitchFamily="50" charset="-128"/>
              </a:rPr>
              <a:t>人材育成、職業教育について</a:t>
            </a:r>
            <a:r>
              <a:rPr lang="en-US" altLang="ja-JP" sz="1600" b="1" dirty="0">
                <a:latin typeface="メイリオ" pitchFamily="50" charset="-128"/>
                <a:ea typeface="メイリオ" pitchFamily="50" charset="-128"/>
                <a:cs typeface="メイリオ" pitchFamily="50" charset="-128"/>
              </a:rPr>
              <a:t>】</a:t>
            </a:r>
            <a:endParaRPr lang="ja-JP" altLang="en-US" sz="1600" b="1" dirty="0">
              <a:latin typeface="メイリオ" pitchFamily="50" charset="-128"/>
              <a:ea typeface="メイリオ" pitchFamily="50" charset="-128"/>
              <a:cs typeface="メイリオ" pitchFamily="50" charset="-128"/>
            </a:endParaRPr>
          </a:p>
          <a:p>
            <a:pPr marL="0" indent="0">
              <a:buFontTx/>
              <a:buNone/>
            </a:pPr>
            <a:r>
              <a:rPr lang="ja-JP" altLang="en-US" sz="1600" dirty="0">
                <a:latin typeface="メイリオ" pitchFamily="50" charset="-128"/>
                <a:ea typeface="メイリオ" pitchFamily="50" charset="-128"/>
                <a:cs typeface="メイリオ" pitchFamily="50" charset="-128"/>
              </a:rPr>
              <a:t>　・上野直樹：</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仕事の中での学習</a:t>
            </a:r>
            <a:r>
              <a:rPr lang="en-US" altLang="ja-JP" sz="1600" dirty="0">
                <a:latin typeface="メイリオ" pitchFamily="50" charset="-128"/>
                <a:ea typeface="メイリオ" pitchFamily="50" charset="-128"/>
                <a:cs typeface="メイリオ" pitchFamily="50" charset="-128"/>
              </a:rPr>
              <a:t> </a:t>
            </a:r>
            <a:r>
              <a:rPr lang="ja-JP" altLang="en-US" sz="1600" dirty="0" err="1">
                <a:latin typeface="メイリオ" pitchFamily="50" charset="-128"/>
                <a:ea typeface="メイリオ" pitchFamily="50" charset="-128"/>
                <a:cs typeface="メイリオ" pitchFamily="50" charset="-128"/>
              </a:rPr>
              <a:t>ー</a:t>
            </a:r>
            <a:r>
              <a:rPr lang="ja-JP" altLang="en-US" sz="1600" dirty="0">
                <a:latin typeface="メイリオ" pitchFamily="50" charset="-128"/>
                <a:ea typeface="メイリオ" pitchFamily="50" charset="-128"/>
                <a:cs typeface="メイリオ" pitchFamily="50" charset="-128"/>
              </a:rPr>
              <a:t>状況論的アプローチ</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（東京大学出版会）</a:t>
            </a:r>
            <a:endParaRPr lang="en-US" altLang="ja-JP" sz="1600" dirty="0">
              <a:latin typeface="メイリオ" pitchFamily="50" charset="-128"/>
              <a:ea typeface="メイリオ" pitchFamily="50" charset="-128"/>
              <a:cs typeface="メイリオ" pitchFamily="50" charset="-128"/>
            </a:endParaRPr>
          </a:p>
          <a:p>
            <a:pPr marL="0" indent="0">
              <a:buFontTx/>
              <a:buNone/>
            </a:pPr>
            <a:r>
              <a:rPr lang="ja-JP" altLang="en-US" sz="1600" dirty="0">
                <a:latin typeface="メイリオ" pitchFamily="50" charset="-128"/>
                <a:ea typeface="メイリオ" pitchFamily="50" charset="-128"/>
                <a:cs typeface="メイリオ" pitchFamily="50" charset="-128"/>
              </a:rPr>
              <a:t>　・苅宿・佐伯・高木</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編著：</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ワークショップと学び（全３巻）</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（東京大学出版会）</a:t>
            </a:r>
          </a:p>
          <a:p>
            <a:pPr marL="0" indent="0">
              <a:buFontTx/>
              <a:buNone/>
            </a:pPr>
            <a:r>
              <a:rPr lang="ja-JP" altLang="en-US" sz="1600" dirty="0">
                <a:latin typeface="メイリオ" pitchFamily="50" charset="-128"/>
                <a:ea typeface="メイリオ" pitchFamily="50" charset="-128"/>
                <a:cs typeface="メイリオ" pitchFamily="50" charset="-128"/>
              </a:rPr>
              <a:t>　・金井・楠見</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編：</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経験知</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（有斐閣）</a:t>
            </a:r>
          </a:p>
          <a:p>
            <a:pPr marL="0" indent="0">
              <a:lnSpc>
                <a:spcPts val="1600"/>
              </a:lnSpc>
              <a:buFontTx/>
              <a:buNone/>
            </a:pPr>
            <a:r>
              <a:rPr lang="ja-JP" altLang="en-US" sz="1600" dirty="0">
                <a:latin typeface="メイリオ" pitchFamily="50" charset="-128"/>
                <a:ea typeface="メイリオ" pitchFamily="50" charset="-128"/>
                <a:cs typeface="メイリオ" pitchFamily="50" charset="-128"/>
              </a:rPr>
              <a:t>　・栗田佳代子・日本教育研究イノベーションセンター編著： </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インタラクティブ・ティー</a:t>
            </a:r>
            <a:endParaRPr lang="en-US" altLang="ja-JP" sz="1600" dirty="0">
              <a:latin typeface="メイリオ" pitchFamily="50" charset="-128"/>
              <a:ea typeface="メイリオ" pitchFamily="50" charset="-128"/>
              <a:cs typeface="メイリオ" pitchFamily="50" charset="-128"/>
            </a:endParaRPr>
          </a:p>
          <a:p>
            <a:pPr marL="0" indent="0">
              <a:lnSpc>
                <a:spcPts val="1600"/>
              </a:lnSpc>
              <a:buFontTx/>
              <a:buNone/>
            </a:pPr>
            <a:r>
              <a:rPr lang="ja-JP" altLang="en-US" sz="1600" dirty="0">
                <a:latin typeface="メイリオ" pitchFamily="50" charset="-128"/>
                <a:ea typeface="メイリオ" pitchFamily="50" charset="-128"/>
                <a:cs typeface="メイリオ" pitchFamily="50" charset="-128"/>
              </a:rPr>
              <a:t>　　チング</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（河合出版）</a:t>
            </a:r>
          </a:p>
          <a:p>
            <a:pPr marL="0" indent="0">
              <a:buFontTx/>
              <a:buNone/>
            </a:pPr>
            <a:r>
              <a:rPr lang="ja-JP" altLang="en-US" sz="1600" dirty="0">
                <a:latin typeface="メイリオ" pitchFamily="50" charset="-128"/>
                <a:ea typeface="メイリオ" pitchFamily="50" charset="-128"/>
                <a:cs typeface="メイリオ" pitchFamily="50" charset="-128"/>
              </a:rPr>
              <a:t>　・佐藤学：</a:t>
            </a:r>
            <a:r>
              <a:rPr lang="en-US" altLang="ja-JP" sz="1600" dirty="0">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学び合う教室・育ち合う学校：</a:t>
            </a:r>
            <a:r>
              <a:rPr lang="en-US" altLang="ja-JP" sz="1600" dirty="0">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学びの共同体の改革</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（小学館）</a:t>
            </a:r>
            <a:endParaRPr lang="en-US" altLang="ja-JP" sz="1600" dirty="0">
              <a:latin typeface="メイリオ" pitchFamily="50" charset="-128"/>
              <a:ea typeface="メイリオ" pitchFamily="50" charset="-128"/>
              <a:cs typeface="メイリオ" pitchFamily="50" charset="-128"/>
            </a:endParaRPr>
          </a:p>
          <a:p>
            <a:pPr marL="0" indent="0">
              <a:buFontTx/>
              <a:buNone/>
            </a:pPr>
            <a:r>
              <a:rPr lang="ja-JP" altLang="en-US" sz="1600" dirty="0">
                <a:latin typeface="メイリオ" pitchFamily="50" charset="-128"/>
                <a:ea typeface="メイリオ" pitchFamily="50" charset="-128"/>
                <a:cs typeface="メイリオ" pitchFamily="50" charset="-128"/>
              </a:rPr>
              <a:t>　・ショーン：</a:t>
            </a:r>
            <a:r>
              <a:rPr lang="en-US" altLang="ja-JP" sz="1600" dirty="0">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専門家の知恵</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a:t>
            </a:r>
            <a:r>
              <a:rPr lang="ja-JP" altLang="en-US" sz="1600" dirty="0" err="1">
                <a:latin typeface="メイリオ" pitchFamily="50" charset="-128"/>
                <a:ea typeface="メイリオ" pitchFamily="50" charset="-128"/>
                <a:cs typeface="メイリオ" pitchFamily="50" charset="-128"/>
              </a:rPr>
              <a:t>ゆ</a:t>
            </a:r>
            <a:r>
              <a:rPr lang="ja-JP" altLang="en-US" sz="1600" dirty="0">
                <a:latin typeface="メイリオ" pitchFamily="50" charset="-128"/>
                <a:ea typeface="メイリオ" pitchFamily="50" charset="-128"/>
                <a:cs typeface="メイリオ" pitchFamily="50" charset="-128"/>
              </a:rPr>
              <a:t>みる出版）</a:t>
            </a:r>
            <a:endParaRPr lang="en-US" altLang="ja-JP" sz="1600" dirty="0">
              <a:latin typeface="メイリオ" pitchFamily="50" charset="-128"/>
              <a:ea typeface="メイリオ" pitchFamily="50" charset="-128"/>
              <a:cs typeface="メイリオ" pitchFamily="50" charset="-128"/>
            </a:endParaRPr>
          </a:p>
          <a:p>
            <a:pPr marL="0" indent="0">
              <a:lnSpc>
                <a:spcPts val="1600"/>
              </a:lnSpc>
              <a:buFontTx/>
              <a:buNone/>
            </a:pPr>
            <a:r>
              <a:rPr lang="ja-JP" altLang="en-US" sz="1600" dirty="0">
                <a:latin typeface="メイリオ" pitchFamily="50" charset="-128"/>
                <a:ea typeface="メイリオ" pitchFamily="50" charset="-128"/>
                <a:cs typeface="メイリオ" pitchFamily="50" charset="-128"/>
              </a:rPr>
              <a:t>　・鈴木・美馬</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編著</a:t>
            </a:r>
            <a:r>
              <a:rPr lang="en-US" altLang="ja-JP" sz="1600" dirty="0">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学習設計マニュアル</a:t>
            </a:r>
            <a:r>
              <a:rPr lang="en-US" altLang="ja-JP" sz="1600" dirty="0">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－「おとな」になるためのインストラクショ</a:t>
            </a:r>
            <a:endParaRPr lang="en-US" altLang="ja-JP" sz="1600" dirty="0">
              <a:latin typeface="メイリオ" pitchFamily="50" charset="-128"/>
              <a:ea typeface="メイリオ" pitchFamily="50" charset="-128"/>
              <a:cs typeface="メイリオ" pitchFamily="50" charset="-128"/>
            </a:endParaRPr>
          </a:p>
          <a:p>
            <a:pPr marL="0" indent="0">
              <a:lnSpc>
                <a:spcPts val="1600"/>
              </a:lnSpc>
              <a:buFontTx/>
              <a:buNone/>
            </a:pPr>
            <a:r>
              <a:rPr lang="ja-JP" altLang="en-US" sz="1600" dirty="0">
                <a:latin typeface="メイリオ" pitchFamily="50" charset="-128"/>
                <a:ea typeface="メイリオ" pitchFamily="50" charset="-128"/>
                <a:cs typeface="メイリオ" pitchFamily="50" charset="-128"/>
              </a:rPr>
              <a:t>　　ナルデザイン</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（北大路書房）</a:t>
            </a:r>
          </a:p>
          <a:p>
            <a:pPr marL="0" indent="0">
              <a:lnSpc>
                <a:spcPts val="1600"/>
              </a:lnSpc>
              <a:buFontTx/>
              <a:buNone/>
            </a:pPr>
            <a:r>
              <a:rPr lang="ja-JP" altLang="en-US" sz="1600" dirty="0">
                <a:latin typeface="メイリオ" pitchFamily="50" charset="-128"/>
                <a:ea typeface="メイリオ" pitchFamily="50" charset="-128"/>
                <a:cs typeface="メイリオ" pitchFamily="50" charset="-128"/>
              </a:rPr>
              <a:t>　・中原淳</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編著：</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企業内人材育成入門 －人を育てる心理・教育学の基本理論を学ぶ</a:t>
            </a:r>
            <a:r>
              <a:rPr lang="en-US" altLang="ja-JP" sz="1600" dirty="0">
                <a:latin typeface="メイリオ" pitchFamily="50" charset="-128"/>
                <a:ea typeface="メイリオ" pitchFamily="50" charset="-128"/>
                <a:cs typeface="メイリオ" pitchFamily="50" charset="-128"/>
              </a:rPr>
              <a:t>』</a:t>
            </a:r>
          </a:p>
          <a:p>
            <a:pPr marL="0" indent="0">
              <a:lnSpc>
                <a:spcPts val="1600"/>
              </a:lnSpc>
              <a:buFontTx/>
              <a:buNone/>
            </a:pPr>
            <a:r>
              <a:rPr lang="ja-JP" altLang="en-US" sz="1600" dirty="0">
                <a:latin typeface="メイリオ" pitchFamily="50" charset="-128"/>
                <a:ea typeface="メイリオ" pitchFamily="50" charset="-128"/>
                <a:cs typeface="メイリオ" pitchFamily="50" charset="-128"/>
              </a:rPr>
              <a:t>　　（ダイヤモンド社）</a:t>
            </a:r>
          </a:p>
          <a:p>
            <a:pPr marL="0" indent="0">
              <a:buFontTx/>
              <a:buNone/>
            </a:pPr>
            <a:r>
              <a:rPr lang="ja-JP" altLang="en-US" sz="1600" dirty="0">
                <a:latin typeface="メイリオ" pitchFamily="50" charset="-128"/>
                <a:ea typeface="メイリオ" pitchFamily="50" charset="-128"/>
                <a:cs typeface="メイリオ" pitchFamily="50" charset="-128"/>
              </a:rPr>
              <a:t>　・松尾陸：</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経験からの学習 －プロフェッショナルへの成長プロセス</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（同文舘出版）</a:t>
            </a:r>
          </a:p>
          <a:p>
            <a:pPr marL="0" indent="0">
              <a:buFontTx/>
              <a:buNone/>
            </a:pPr>
            <a:r>
              <a:rPr lang="ja-JP" altLang="en-US" sz="1600" dirty="0">
                <a:latin typeface="メイリオ" pitchFamily="50" charset="-128"/>
                <a:ea typeface="メイリオ" pitchFamily="50" charset="-128"/>
                <a:cs typeface="メイリオ" pitchFamily="50" charset="-128"/>
              </a:rPr>
              <a:t>　・レイブ＆ウェンガー： </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状況に埋め込まれた学習 －正統的周辺参加</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（産業図書）</a:t>
            </a:r>
          </a:p>
        </p:txBody>
      </p:sp>
      <p:sp>
        <p:nvSpPr>
          <p:cNvPr id="60420" name="テキスト ボックス 2"/>
          <p:cNvSpPr txBox="1">
            <a:spLocks noChangeArrowheads="1"/>
          </p:cNvSpPr>
          <p:nvPr/>
        </p:nvSpPr>
        <p:spPr bwMode="auto">
          <a:xfrm>
            <a:off x="323850" y="476250"/>
            <a:ext cx="8640763" cy="523875"/>
          </a:xfrm>
          <a:prstGeom prst="rect">
            <a:avLst/>
          </a:prstGeom>
          <a:noFill/>
          <a:ln w="9525">
            <a:noFill/>
            <a:miter lim="800000"/>
            <a:headEnd/>
            <a:tailEnd/>
          </a:ln>
        </p:spPr>
        <p:txBody>
          <a:bodyPr>
            <a:spAutoFit/>
          </a:bodyPr>
          <a:lstStyle/>
          <a:p>
            <a:r>
              <a:rPr lang="ja-JP" altLang="en-US" sz="2800" b="1">
                <a:latin typeface="メイリオ" pitchFamily="50" charset="-128"/>
                <a:ea typeface="メイリオ" pitchFamily="50" charset="-128"/>
                <a:cs typeface="メイリオ" pitchFamily="50" charset="-128"/>
              </a:rPr>
              <a:t>参考文献</a:t>
            </a:r>
          </a:p>
        </p:txBody>
      </p:sp>
      <p:cxnSp>
        <p:nvCxnSpPr>
          <p:cNvPr id="7" name="直線コネクタ 6"/>
          <p:cNvCxnSpPr/>
          <p:nvPr/>
        </p:nvCxnSpPr>
        <p:spPr>
          <a:xfrm>
            <a:off x="250825" y="1052513"/>
            <a:ext cx="8893175" cy="0"/>
          </a:xfrm>
          <a:prstGeom prst="line">
            <a:avLst/>
          </a:prstGeom>
          <a:ln w="66675">
            <a:solidFill>
              <a:srgbClr val="00808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47</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5" descr="p1"/>
          <p:cNvPicPr>
            <a:picLocks noChangeAspect="1" noChangeArrowheads="1"/>
          </p:cNvPicPr>
          <p:nvPr/>
        </p:nvPicPr>
        <p:blipFill>
          <a:blip r:embed="rId2" cstate="print"/>
          <a:srcRect/>
          <a:stretch>
            <a:fillRect/>
          </a:stretch>
        </p:blipFill>
        <p:spPr bwMode="auto">
          <a:xfrm>
            <a:off x="125413" y="219075"/>
            <a:ext cx="8910637" cy="6450013"/>
          </a:xfrm>
          <a:prstGeom prst="rect">
            <a:avLst/>
          </a:prstGeom>
          <a:noFill/>
          <a:ln w="9525">
            <a:noFill/>
            <a:miter lim="800000"/>
            <a:headEnd/>
            <a:tailEnd/>
          </a:ln>
        </p:spPr>
      </p:pic>
      <p:sp>
        <p:nvSpPr>
          <p:cNvPr id="62468" name="角丸四角形 1"/>
          <p:cNvSpPr>
            <a:spLocks noChangeArrowheads="1"/>
          </p:cNvSpPr>
          <p:nvPr/>
        </p:nvSpPr>
        <p:spPr bwMode="auto">
          <a:xfrm>
            <a:off x="250825" y="188913"/>
            <a:ext cx="2017713" cy="576262"/>
          </a:xfrm>
          <a:prstGeom prst="roundRect">
            <a:avLst>
              <a:gd name="adj" fmla="val 16667"/>
            </a:avLst>
          </a:prstGeom>
          <a:gradFill rotWithShape="1">
            <a:gsLst>
              <a:gs pos="0">
                <a:srgbClr val="FF0000"/>
              </a:gs>
              <a:gs pos="20000">
                <a:srgbClr val="E23F3D"/>
              </a:gs>
              <a:gs pos="100000">
                <a:srgbClr val="AD0705"/>
              </a:gs>
            </a:gsLst>
            <a:lin ang="5400000"/>
          </a:gradFill>
          <a:ln w="9525">
            <a:solidFill>
              <a:srgbClr val="B6DCDF"/>
            </a:solidFill>
            <a:round/>
            <a:headEnd/>
            <a:tailEnd/>
          </a:ln>
          <a:effectLst>
            <a:outerShdw dist="23000" dir="5400000" rotWithShape="0">
              <a:srgbClr val="808080">
                <a:alpha val="34998"/>
              </a:srgbClr>
            </a:outerShdw>
          </a:effectLst>
        </p:spPr>
        <p:txBody>
          <a:bodyPr anchor="ctr"/>
          <a:lstStyle/>
          <a:p>
            <a:pPr algn="ctr"/>
            <a:r>
              <a:rPr lang="ja-JP" altLang="en-US" b="1">
                <a:solidFill>
                  <a:srgbClr val="FFFFFF"/>
                </a:solidFill>
                <a:latin typeface="メイリオ" pitchFamily="50" charset="-128"/>
                <a:ea typeface="メイリオ" pitchFamily="50" charset="-128"/>
                <a:cs typeface="メイリオ" pitchFamily="50" charset="-128"/>
              </a:rPr>
              <a:t>参考例</a:t>
            </a:r>
          </a:p>
        </p:txBody>
      </p:sp>
      <p:sp>
        <p:nvSpPr>
          <p:cNvPr id="2" name="スライド番号プレースホルダー 1"/>
          <p:cNvSpPr>
            <a:spLocks noGrp="1"/>
          </p:cNvSpPr>
          <p:nvPr>
            <p:ph type="sldNum" sz="quarter" idx="12"/>
          </p:nvPr>
        </p:nvSpPr>
        <p:spPr/>
        <p:txBody>
          <a:bodyPr/>
          <a:lstStyle/>
          <a:p>
            <a:fld id="{E6542E07-2998-4D5C-B1E6-13FD1F58F769}" type="slidenum">
              <a:rPr lang="en-US" altLang="ja-JP" smtClean="0"/>
              <a:pPr/>
              <a:t>48</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p2"/>
          <p:cNvPicPr>
            <a:picLocks noChangeAspect="1" noChangeArrowheads="1"/>
          </p:cNvPicPr>
          <p:nvPr/>
        </p:nvPicPr>
        <p:blipFill>
          <a:blip r:embed="rId2" cstate="print"/>
          <a:srcRect/>
          <a:stretch>
            <a:fillRect/>
          </a:stretch>
        </p:blipFill>
        <p:spPr bwMode="auto">
          <a:xfrm>
            <a:off x="541338" y="1052513"/>
            <a:ext cx="8351837" cy="5367337"/>
          </a:xfrm>
          <a:prstGeom prst="rect">
            <a:avLst/>
          </a:prstGeom>
          <a:noFill/>
          <a:ln w="9525">
            <a:noFill/>
            <a:miter lim="800000"/>
            <a:headEnd/>
            <a:tailEnd/>
          </a:ln>
        </p:spPr>
      </p:pic>
      <p:sp>
        <p:nvSpPr>
          <p:cNvPr id="63490" name="Text Box 3"/>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ビジョンの構成</a:t>
            </a:r>
            <a:r>
              <a:rPr lang="en-US" altLang="ja-JP" sz="2400" b="1">
                <a:latin typeface="メイリオ" pitchFamily="50" charset="-128"/>
                <a:ea typeface="メイリオ" pitchFamily="50" charset="-128"/>
                <a:cs typeface="メイリオ" pitchFamily="50" charset="-128"/>
              </a:rPr>
              <a:t>〔</a:t>
            </a:r>
            <a:r>
              <a:rPr lang="ja-JP" altLang="en-US" sz="2400" b="1">
                <a:latin typeface="メイリオ" pitchFamily="50" charset="-128"/>
                <a:ea typeface="メイリオ" pitchFamily="50" charset="-128"/>
                <a:cs typeface="メイリオ" pitchFamily="50" charset="-128"/>
              </a:rPr>
              <a:t>もくじ</a:t>
            </a:r>
            <a:r>
              <a:rPr lang="en-US" altLang="ja-JP" sz="2400" b="1">
                <a:latin typeface="メイリオ" pitchFamily="50" charset="-128"/>
                <a:ea typeface="メイリオ" pitchFamily="50" charset="-128"/>
                <a:cs typeface="メイリオ" pitchFamily="50" charset="-128"/>
              </a:rPr>
              <a:t>〕</a:t>
            </a:r>
          </a:p>
        </p:txBody>
      </p:sp>
      <p:sp>
        <p:nvSpPr>
          <p:cNvPr id="63491" name="Text Box 4"/>
          <p:cNvSpPr txBox="1">
            <a:spLocks noChangeArrowheads="1"/>
          </p:cNvSpPr>
          <p:nvPr/>
        </p:nvSpPr>
        <p:spPr bwMode="auto">
          <a:xfrm>
            <a:off x="6084888" y="115888"/>
            <a:ext cx="2951162"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〔2〕</a:t>
            </a:r>
            <a:r>
              <a:rPr lang="ja-JP" altLang="en-US" sz="1400">
                <a:latin typeface="メイリオ" pitchFamily="50" charset="-128"/>
                <a:ea typeface="メイリオ" pitchFamily="50" charset="-128"/>
                <a:cs typeface="メイリオ" pitchFamily="50" charset="-128"/>
              </a:rPr>
              <a:t>　</a:t>
            </a:r>
          </a:p>
        </p:txBody>
      </p:sp>
      <p:sp>
        <p:nvSpPr>
          <p:cNvPr id="2" name="スライド番号プレースホルダー 1"/>
          <p:cNvSpPr>
            <a:spLocks noGrp="1"/>
          </p:cNvSpPr>
          <p:nvPr>
            <p:ph type="sldNum" sz="quarter" idx="12"/>
          </p:nvPr>
        </p:nvSpPr>
        <p:spPr/>
        <p:txBody>
          <a:bodyPr/>
          <a:lstStyle/>
          <a:p>
            <a:fld id="{E6542E07-2998-4D5C-B1E6-13FD1F58F769}" type="slidenum">
              <a:rPr lang="en-US" altLang="ja-JP" smtClean="0"/>
              <a:pPr/>
              <a:t>49</a:t>
            </a:fld>
            <a:endParaRPr lang="en-US" altLang="ja-JP" dirty="0"/>
          </a:p>
        </p:txBody>
      </p:sp>
      <p:sp>
        <p:nvSpPr>
          <p:cNvPr id="3" name="フッター プレースホルダー 2"/>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19250" y="1628775"/>
            <a:ext cx="5832475" cy="1728788"/>
          </a:xfrm>
          <a:prstGeom prst="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2268538" y="1268413"/>
            <a:ext cx="5688012"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相談支援専門員を育成することとは</a:t>
            </a:r>
          </a:p>
        </p:txBody>
      </p:sp>
      <p:sp>
        <p:nvSpPr>
          <p:cNvPr id="22531" name="テキスト ボックス 7"/>
          <p:cNvSpPr txBox="1">
            <a:spLocks noChangeArrowheads="1"/>
          </p:cNvSpPr>
          <p:nvPr/>
        </p:nvSpPr>
        <p:spPr bwMode="auto">
          <a:xfrm>
            <a:off x="1692275" y="2133600"/>
            <a:ext cx="6408738" cy="830263"/>
          </a:xfrm>
          <a:prstGeom prst="rect">
            <a:avLst/>
          </a:prstGeom>
          <a:noFill/>
          <a:ln w="9525">
            <a:noFill/>
            <a:miter lim="800000"/>
            <a:headEnd/>
            <a:tailEnd/>
          </a:ln>
        </p:spPr>
        <p:txBody>
          <a:bodyPr>
            <a:spAutoFit/>
          </a:bodyPr>
          <a:lstStyle/>
          <a:p>
            <a:r>
              <a:rPr lang="ja-JP" altLang="en-US" sz="2400">
                <a:latin typeface="メイリオ" pitchFamily="50" charset="-128"/>
                <a:ea typeface="メイリオ" pitchFamily="50" charset="-128"/>
                <a:cs typeface="メイリオ" pitchFamily="50" charset="-128"/>
              </a:rPr>
              <a:t>① 相談支援専門員のミッション・役割</a:t>
            </a:r>
          </a:p>
          <a:p>
            <a:r>
              <a:rPr lang="ja-JP" altLang="en-US" sz="2400">
                <a:latin typeface="メイリオ" pitchFamily="50" charset="-128"/>
                <a:ea typeface="メイリオ" pitchFamily="50" charset="-128"/>
                <a:cs typeface="メイリオ" pitchFamily="50" charset="-128"/>
              </a:rPr>
              <a:t>② 相談支援専門員に必要とされる力</a:t>
            </a:r>
          </a:p>
        </p:txBody>
      </p:sp>
      <p:sp>
        <p:nvSpPr>
          <p:cNvPr id="9" name="角丸四角形 8"/>
          <p:cNvSpPr/>
          <p:nvPr/>
        </p:nvSpPr>
        <p:spPr>
          <a:xfrm>
            <a:off x="8027988" y="1268413"/>
            <a:ext cx="504825" cy="504825"/>
          </a:xfrm>
          <a:prstGeom prst="roundRect">
            <a:avLst/>
          </a:prstGeom>
          <a:solidFill>
            <a:srgbClr val="B7DF53"/>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１</a:t>
            </a:r>
          </a:p>
        </p:txBody>
      </p:sp>
      <p:sp>
        <p:nvSpPr>
          <p:cNvPr id="8" name="テキスト ボックス 7"/>
          <p:cNvSpPr txBox="1">
            <a:spLocks noChangeArrowheads="1"/>
          </p:cNvSpPr>
          <p:nvPr/>
        </p:nvSpPr>
        <p:spPr bwMode="auto">
          <a:xfrm>
            <a:off x="1619250" y="3861048"/>
            <a:ext cx="5832475" cy="1938992"/>
          </a:xfrm>
          <a:prstGeom prst="rect">
            <a:avLst/>
          </a:prstGeom>
          <a:noFill/>
          <a:ln w="9525">
            <a:noFill/>
            <a:miter lim="800000"/>
            <a:headEnd/>
            <a:tailEnd/>
          </a:ln>
        </p:spPr>
        <p:txBody>
          <a:bodyPr wrap="square">
            <a:spAutoFit/>
          </a:bodyPr>
          <a:lstStyle/>
          <a:p>
            <a:r>
              <a:rPr lang="ja-JP" altLang="en-US" sz="2000">
                <a:latin typeface="MS UI Gothic" panose="020B0600070205080204" pitchFamily="50" charset="-128"/>
                <a:ea typeface="MS UI Gothic" panose="020B0600070205080204" pitchFamily="50" charset="-128"/>
                <a:cs typeface="メイリオ" pitchFamily="50" charset="-128"/>
              </a:rPr>
              <a:t>どのような人材を育成するのかについて説明できる。</a:t>
            </a:r>
          </a:p>
          <a:p>
            <a:endParaRPr lang="en-US" altLang="ja-JP" sz="2000">
              <a:latin typeface="MS UI Gothic" panose="020B0600070205080204" pitchFamily="50" charset="-128"/>
              <a:ea typeface="MS UI Gothic" panose="020B0600070205080204" pitchFamily="50" charset="-128"/>
              <a:cs typeface="メイリオ" pitchFamily="50" charset="-128"/>
            </a:endParaRPr>
          </a:p>
          <a:p>
            <a:r>
              <a:rPr lang="ja-JP" altLang="en-US" sz="2000">
                <a:latin typeface="MS UI Gothic" panose="020B0600070205080204" pitchFamily="50" charset="-128"/>
                <a:ea typeface="MS UI Gothic" panose="020B0600070205080204" pitchFamily="50" charset="-128"/>
                <a:cs typeface="メイリオ" pitchFamily="50" charset="-128"/>
              </a:rPr>
              <a:t>→ 職業教育であるため、相談支援の目的を達成できる人材の育成であることは自明。</a:t>
            </a:r>
          </a:p>
          <a:p>
            <a:r>
              <a:rPr lang="ja-JP" altLang="en-US" sz="2000">
                <a:latin typeface="MS UI Gothic" panose="020B0600070205080204" pitchFamily="50" charset="-128"/>
                <a:ea typeface="MS UI Gothic" panose="020B0600070205080204" pitchFamily="50" charset="-128"/>
                <a:cs typeface="メイリオ" pitchFamily="50" charset="-128"/>
              </a:rPr>
              <a:t>→  相談支援の目的を再確認し、その目的達成のために必要な力とは何かを説明できる。</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5</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p3"/>
          <p:cNvPicPr>
            <a:picLocks noChangeAspect="1" noChangeArrowheads="1"/>
          </p:cNvPicPr>
          <p:nvPr/>
        </p:nvPicPr>
        <p:blipFill>
          <a:blip r:embed="rId2" cstate="print"/>
          <a:srcRect/>
          <a:stretch>
            <a:fillRect/>
          </a:stretch>
        </p:blipFill>
        <p:spPr bwMode="auto">
          <a:xfrm>
            <a:off x="0" y="333375"/>
            <a:ext cx="9109075" cy="5938838"/>
          </a:xfrm>
          <a:prstGeom prst="rect">
            <a:avLst/>
          </a:prstGeom>
          <a:noFill/>
          <a:ln w="9525">
            <a:noFill/>
            <a:miter lim="800000"/>
            <a:headEnd/>
            <a:tailEnd/>
          </a:ln>
        </p:spPr>
      </p:pic>
      <p:sp>
        <p:nvSpPr>
          <p:cNvPr id="64514" name="Text Box 3"/>
          <p:cNvSpPr txBox="1">
            <a:spLocks noChangeArrowheads="1"/>
          </p:cNvSpPr>
          <p:nvPr/>
        </p:nvSpPr>
        <p:spPr bwMode="auto">
          <a:xfrm>
            <a:off x="6084888" y="115888"/>
            <a:ext cx="2951162"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〔3〕</a:t>
            </a:r>
            <a:r>
              <a:rPr lang="ja-JP" altLang="en-US" sz="1400">
                <a:latin typeface="メイリオ" pitchFamily="50" charset="-128"/>
                <a:ea typeface="メイリオ" pitchFamily="50" charset="-128"/>
                <a:cs typeface="メイリオ" pitchFamily="50" charset="-128"/>
              </a:rPr>
              <a:t>　</a:t>
            </a:r>
          </a:p>
        </p:txBody>
      </p:sp>
      <p:sp>
        <p:nvSpPr>
          <p:cNvPr id="2" name="スライド番号プレースホルダー 1"/>
          <p:cNvSpPr>
            <a:spLocks noGrp="1"/>
          </p:cNvSpPr>
          <p:nvPr>
            <p:ph type="sldNum" sz="quarter" idx="12"/>
          </p:nvPr>
        </p:nvSpPr>
        <p:spPr/>
        <p:txBody>
          <a:bodyPr/>
          <a:lstStyle/>
          <a:p>
            <a:fld id="{E6542E07-2998-4D5C-B1E6-13FD1F58F769}" type="slidenum">
              <a:rPr lang="en-US" altLang="ja-JP" smtClean="0"/>
              <a:pPr/>
              <a:t>50</a:t>
            </a:fld>
            <a:endParaRPr lang="en-US" altLang="ja-JP" dirty="0"/>
          </a:p>
        </p:txBody>
      </p:sp>
      <p:sp>
        <p:nvSpPr>
          <p:cNvPr id="3" name="フッター プレースホルダー 2"/>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a:ea typeface="HGP創英角ｺﾞｼｯｸUB" pitchFamily="50" charset="-128"/>
              </a:rPr>
              <a:t>障害者相談支援の実際</a:t>
            </a:r>
          </a:p>
        </p:txBody>
      </p:sp>
      <p:sp>
        <p:nvSpPr>
          <p:cNvPr id="65538" name="Text Box 3"/>
          <p:cNvSpPr txBox="1">
            <a:spLocks noChangeArrowheads="1"/>
          </p:cNvSpPr>
          <p:nvPr/>
        </p:nvSpPr>
        <p:spPr bwMode="auto">
          <a:xfrm>
            <a:off x="5940425" y="115888"/>
            <a:ext cx="3095625"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〔4〕</a:t>
            </a:r>
            <a:r>
              <a:rPr lang="ja-JP" altLang="en-US" sz="1400">
                <a:latin typeface="メイリオ" pitchFamily="50" charset="-128"/>
                <a:ea typeface="メイリオ" pitchFamily="50" charset="-128"/>
                <a:cs typeface="メイリオ" pitchFamily="50" charset="-128"/>
              </a:rPr>
              <a:t>　</a:t>
            </a:r>
          </a:p>
        </p:txBody>
      </p:sp>
      <p:pic>
        <p:nvPicPr>
          <p:cNvPr id="65539" name="Picture 5" descr="p4"/>
          <p:cNvPicPr>
            <a:picLocks noChangeAspect="1" noChangeArrowheads="1"/>
          </p:cNvPicPr>
          <p:nvPr/>
        </p:nvPicPr>
        <p:blipFill>
          <a:blip r:embed="rId2" cstate="print"/>
          <a:srcRect/>
          <a:stretch>
            <a:fillRect/>
          </a:stretch>
        </p:blipFill>
        <p:spPr bwMode="auto">
          <a:xfrm>
            <a:off x="382588" y="908050"/>
            <a:ext cx="8582025" cy="5527675"/>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fld id="{E6542E07-2998-4D5C-B1E6-13FD1F58F769}" type="slidenum">
              <a:rPr lang="en-US" altLang="ja-JP" smtClean="0"/>
              <a:pPr/>
              <a:t>51</a:t>
            </a:fld>
            <a:endParaRPr lang="en-US" altLang="ja-JP" dirty="0"/>
          </a:p>
        </p:txBody>
      </p:sp>
      <p:sp>
        <p:nvSpPr>
          <p:cNvPr id="3" name="フッター プレースホルダー 2"/>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p5"/>
          <p:cNvPicPr>
            <a:picLocks noChangeAspect="1" noChangeArrowheads="1"/>
          </p:cNvPicPr>
          <p:nvPr/>
        </p:nvPicPr>
        <p:blipFill>
          <a:blip r:embed="rId2" cstate="print"/>
          <a:srcRect/>
          <a:stretch>
            <a:fillRect/>
          </a:stretch>
        </p:blipFill>
        <p:spPr bwMode="auto">
          <a:xfrm>
            <a:off x="107950" y="836613"/>
            <a:ext cx="8964613" cy="5781675"/>
          </a:xfrm>
          <a:prstGeom prst="rect">
            <a:avLst/>
          </a:prstGeom>
          <a:noFill/>
          <a:ln w="9525">
            <a:noFill/>
            <a:miter lim="800000"/>
            <a:headEnd/>
            <a:tailEnd/>
          </a:ln>
        </p:spPr>
      </p:pic>
      <p:sp>
        <p:nvSpPr>
          <p:cNvPr id="66562" name="Text Box 3"/>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相談支援の流れ</a:t>
            </a:r>
          </a:p>
        </p:txBody>
      </p:sp>
      <p:sp>
        <p:nvSpPr>
          <p:cNvPr id="66563" name="Text Box 4"/>
          <p:cNvSpPr txBox="1">
            <a:spLocks noChangeArrowheads="1"/>
          </p:cNvSpPr>
          <p:nvPr/>
        </p:nvSpPr>
        <p:spPr bwMode="auto">
          <a:xfrm>
            <a:off x="6084888" y="115888"/>
            <a:ext cx="2951162"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〔5〕</a:t>
            </a:r>
            <a:r>
              <a:rPr lang="ja-JP" altLang="en-US" sz="1400">
                <a:latin typeface="メイリオ" pitchFamily="50" charset="-128"/>
                <a:ea typeface="メイリオ" pitchFamily="50" charset="-128"/>
                <a:cs typeface="メイリオ" pitchFamily="50" charset="-128"/>
              </a:rPr>
              <a:t>　</a:t>
            </a:r>
          </a:p>
        </p:txBody>
      </p:sp>
      <p:sp>
        <p:nvSpPr>
          <p:cNvPr id="2" name="スライド番号プレースホルダー 1"/>
          <p:cNvSpPr>
            <a:spLocks noGrp="1"/>
          </p:cNvSpPr>
          <p:nvPr>
            <p:ph type="sldNum" sz="quarter" idx="12"/>
          </p:nvPr>
        </p:nvSpPr>
        <p:spPr/>
        <p:txBody>
          <a:bodyPr/>
          <a:lstStyle/>
          <a:p>
            <a:fld id="{E6542E07-2998-4D5C-B1E6-13FD1F58F769}" type="slidenum">
              <a:rPr lang="en-US" altLang="ja-JP" smtClean="0"/>
              <a:pPr/>
              <a:t>52</a:t>
            </a:fld>
            <a:endParaRPr lang="en-US" altLang="ja-JP" dirty="0"/>
          </a:p>
        </p:txBody>
      </p:sp>
      <p:sp>
        <p:nvSpPr>
          <p:cNvPr id="3" name="フッター プレースホルダー 2"/>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p6"/>
          <p:cNvPicPr>
            <a:picLocks noChangeAspect="1" noChangeArrowheads="1"/>
          </p:cNvPicPr>
          <p:nvPr/>
        </p:nvPicPr>
        <p:blipFill>
          <a:blip r:embed="rId2" cstate="print"/>
          <a:srcRect/>
          <a:stretch>
            <a:fillRect/>
          </a:stretch>
        </p:blipFill>
        <p:spPr bwMode="auto">
          <a:xfrm>
            <a:off x="1117600" y="765175"/>
            <a:ext cx="7415213" cy="5889625"/>
          </a:xfrm>
          <a:prstGeom prst="rect">
            <a:avLst/>
          </a:prstGeom>
          <a:noFill/>
          <a:ln w="9525">
            <a:noFill/>
            <a:miter lim="800000"/>
            <a:headEnd/>
            <a:tailEnd/>
          </a:ln>
        </p:spPr>
      </p:pic>
      <p:sp>
        <p:nvSpPr>
          <p:cNvPr id="67586" name="Text Box 3"/>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dirty="0">
                <a:latin typeface="メイリオ" pitchFamily="50" charset="-128"/>
                <a:ea typeface="メイリオ" pitchFamily="50" charset="-128"/>
                <a:cs typeface="メイリオ" pitchFamily="50" charset="-128"/>
              </a:rPr>
              <a:t>相談支援従事者にもとめられるもの</a:t>
            </a:r>
          </a:p>
        </p:txBody>
      </p:sp>
      <p:sp>
        <p:nvSpPr>
          <p:cNvPr id="67587" name="Text Box 4"/>
          <p:cNvSpPr txBox="1">
            <a:spLocks noChangeArrowheads="1"/>
          </p:cNvSpPr>
          <p:nvPr/>
        </p:nvSpPr>
        <p:spPr bwMode="auto">
          <a:xfrm>
            <a:off x="5940425" y="115888"/>
            <a:ext cx="3095625"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〔6〕</a:t>
            </a:r>
            <a:r>
              <a:rPr lang="ja-JP" altLang="en-US" sz="1400">
                <a:latin typeface="メイリオ" pitchFamily="50" charset="-128"/>
                <a:ea typeface="メイリオ" pitchFamily="50" charset="-128"/>
                <a:cs typeface="メイリオ" pitchFamily="50" charset="-128"/>
              </a:rPr>
              <a:t>　</a:t>
            </a:r>
          </a:p>
        </p:txBody>
      </p:sp>
      <p:sp>
        <p:nvSpPr>
          <p:cNvPr id="2" name="スライド番号プレースホルダー 1"/>
          <p:cNvSpPr>
            <a:spLocks noGrp="1"/>
          </p:cNvSpPr>
          <p:nvPr>
            <p:ph type="sldNum" sz="quarter" idx="12"/>
          </p:nvPr>
        </p:nvSpPr>
        <p:spPr/>
        <p:txBody>
          <a:bodyPr/>
          <a:lstStyle/>
          <a:p>
            <a:fld id="{E6542E07-2998-4D5C-B1E6-13FD1F58F769}" type="slidenum">
              <a:rPr lang="en-US" altLang="ja-JP" smtClean="0"/>
              <a:pPr/>
              <a:t>53</a:t>
            </a:fld>
            <a:endParaRPr lang="en-US" altLang="ja-JP" dirty="0"/>
          </a:p>
        </p:txBody>
      </p:sp>
      <p:sp>
        <p:nvSpPr>
          <p:cNvPr id="3" name="フッター プレースホルダー 2"/>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p7"/>
          <p:cNvPicPr>
            <a:picLocks noChangeAspect="1" noChangeArrowheads="1"/>
          </p:cNvPicPr>
          <p:nvPr/>
        </p:nvPicPr>
        <p:blipFill>
          <a:blip r:embed="rId2" cstate="print"/>
          <a:srcRect/>
          <a:stretch>
            <a:fillRect/>
          </a:stretch>
        </p:blipFill>
        <p:spPr bwMode="auto">
          <a:xfrm>
            <a:off x="106363" y="873125"/>
            <a:ext cx="8929687" cy="5795963"/>
          </a:xfrm>
          <a:prstGeom prst="rect">
            <a:avLst/>
          </a:prstGeom>
          <a:noFill/>
          <a:ln w="9525">
            <a:noFill/>
            <a:miter lim="800000"/>
            <a:headEnd/>
            <a:tailEnd/>
          </a:ln>
        </p:spPr>
      </p:pic>
      <p:sp>
        <p:nvSpPr>
          <p:cNvPr id="68610" name="Text Box 3"/>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相談支援従事者基礎力</a:t>
            </a:r>
          </a:p>
        </p:txBody>
      </p:sp>
      <p:sp>
        <p:nvSpPr>
          <p:cNvPr id="68611" name="Text Box 4"/>
          <p:cNvSpPr txBox="1">
            <a:spLocks noChangeArrowheads="1"/>
          </p:cNvSpPr>
          <p:nvPr/>
        </p:nvSpPr>
        <p:spPr bwMode="auto">
          <a:xfrm>
            <a:off x="5724525" y="115888"/>
            <a:ext cx="3311525"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〔7〕</a:t>
            </a:r>
            <a:r>
              <a:rPr lang="ja-JP" altLang="en-US" sz="1400">
                <a:latin typeface="メイリオ" pitchFamily="50" charset="-128"/>
                <a:ea typeface="メイリオ" pitchFamily="50" charset="-128"/>
                <a:cs typeface="メイリオ" pitchFamily="50" charset="-128"/>
              </a:rPr>
              <a:t>　</a:t>
            </a:r>
          </a:p>
        </p:txBody>
      </p:sp>
      <p:sp>
        <p:nvSpPr>
          <p:cNvPr id="2" name="スライド番号プレースホルダー 1"/>
          <p:cNvSpPr>
            <a:spLocks noGrp="1"/>
          </p:cNvSpPr>
          <p:nvPr>
            <p:ph type="sldNum" sz="quarter" idx="12"/>
          </p:nvPr>
        </p:nvSpPr>
        <p:spPr/>
        <p:txBody>
          <a:bodyPr/>
          <a:lstStyle/>
          <a:p>
            <a:fld id="{E6542E07-2998-4D5C-B1E6-13FD1F58F769}" type="slidenum">
              <a:rPr lang="en-US" altLang="ja-JP" smtClean="0"/>
              <a:pPr/>
              <a:t>54</a:t>
            </a:fld>
            <a:endParaRPr lang="en-US" altLang="ja-JP" dirty="0"/>
          </a:p>
        </p:txBody>
      </p:sp>
      <p:sp>
        <p:nvSpPr>
          <p:cNvPr id="3" name="フッター プレースホルダー 2"/>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descr="p8"/>
          <p:cNvPicPr>
            <a:picLocks noChangeAspect="1" noChangeArrowheads="1"/>
          </p:cNvPicPr>
          <p:nvPr/>
        </p:nvPicPr>
        <p:blipFill>
          <a:blip r:embed="rId2" cstate="print"/>
          <a:srcRect/>
          <a:stretch>
            <a:fillRect/>
          </a:stretch>
        </p:blipFill>
        <p:spPr bwMode="auto">
          <a:xfrm>
            <a:off x="131763" y="1412875"/>
            <a:ext cx="8904287" cy="5194300"/>
          </a:xfrm>
          <a:prstGeom prst="rect">
            <a:avLst/>
          </a:prstGeom>
          <a:noFill/>
          <a:ln w="9525">
            <a:noFill/>
            <a:miter lim="800000"/>
            <a:headEnd/>
            <a:tailEnd/>
          </a:ln>
        </p:spPr>
      </p:pic>
      <p:sp>
        <p:nvSpPr>
          <p:cNvPr id="69634" name="Text Box 5"/>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埼玉県における相談支援従事者の育成体制</a:t>
            </a:r>
          </a:p>
        </p:txBody>
      </p:sp>
      <p:sp>
        <p:nvSpPr>
          <p:cNvPr id="69635" name="Text Box 6"/>
          <p:cNvSpPr txBox="1">
            <a:spLocks noChangeArrowheads="1"/>
          </p:cNvSpPr>
          <p:nvPr/>
        </p:nvSpPr>
        <p:spPr bwMode="auto">
          <a:xfrm>
            <a:off x="6084888" y="115888"/>
            <a:ext cx="2951162"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〔8〕</a:t>
            </a:r>
            <a:r>
              <a:rPr lang="ja-JP" altLang="en-US" sz="1400">
                <a:latin typeface="メイリオ" pitchFamily="50" charset="-128"/>
                <a:ea typeface="メイリオ" pitchFamily="50" charset="-128"/>
                <a:cs typeface="メイリオ" pitchFamily="50" charset="-128"/>
              </a:rPr>
              <a:t>　</a:t>
            </a:r>
          </a:p>
        </p:txBody>
      </p:sp>
      <p:sp>
        <p:nvSpPr>
          <p:cNvPr id="3079" name="Text Box 7"/>
          <p:cNvSpPr txBox="1">
            <a:spLocks noChangeArrowheads="1"/>
          </p:cNvSpPr>
          <p:nvPr/>
        </p:nvSpPr>
        <p:spPr bwMode="auto">
          <a:xfrm>
            <a:off x="322263" y="901700"/>
            <a:ext cx="3889375" cy="366713"/>
          </a:xfrm>
          <a:prstGeom prst="rect">
            <a:avLst/>
          </a:prstGeom>
          <a:solidFill>
            <a:schemeClr val="accent3">
              <a:lumMod val="20000"/>
              <a:lumOff val="80000"/>
            </a:schemeClr>
          </a:solidFill>
          <a:ln w="44450">
            <a:solidFill>
              <a:schemeClr val="accent3">
                <a:lumMod val="75000"/>
              </a:schemeClr>
            </a:solidFill>
            <a:miter lim="800000"/>
            <a:headEnd/>
            <a:tailEnd/>
          </a:ln>
          <a:effectLst/>
        </p:spPr>
        <p:txBody>
          <a:bodyPr>
            <a:spAutoFit/>
          </a:bodyPr>
          <a:lstStyle/>
          <a:p>
            <a:pPr algn="ctr">
              <a:spcBef>
                <a:spcPct val="50000"/>
              </a:spcBef>
              <a:defRPr/>
            </a:pPr>
            <a:r>
              <a:rPr lang="ja-JP" altLang="en-US" b="1" dirty="0">
                <a:latin typeface="メイリオ" pitchFamily="50" charset="-128"/>
                <a:ea typeface="メイリオ" pitchFamily="50" charset="-128"/>
                <a:cs typeface="メイリオ" pitchFamily="50" charset="-128"/>
              </a:rPr>
              <a:t>ＯＪＴと研修</a:t>
            </a:r>
            <a:r>
              <a:rPr lang="en-US" altLang="ja-JP" b="1" dirty="0">
                <a:latin typeface="メイリオ" pitchFamily="50" charset="-128"/>
                <a:ea typeface="メイリオ" pitchFamily="50" charset="-128"/>
                <a:cs typeface="メイリオ" pitchFamily="50" charset="-128"/>
              </a:rPr>
              <a:t>(Off-JT)</a:t>
            </a:r>
            <a:r>
              <a:rPr lang="ja-JP" altLang="en-US" b="1" dirty="0">
                <a:latin typeface="メイリオ" pitchFamily="50" charset="-128"/>
                <a:ea typeface="メイリオ" pitchFamily="50" charset="-128"/>
                <a:cs typeface="メイリオ" pitchFamily="50" charset="-128"/>
              </a:rPr>
              <a:t>の両輪で</a:t>
            </a:r>
            <a:r>
              <a:rPr lang="en-US" altLang="ja-JP" b="1" dirty="0">
                <a:latin typeface="メイリオ" pitchFamily="50" charset="-128"/>
                <a:ea typeface="メイリオ" pitchFamily="50" charset="-128"/>
                <a:cs typeface="メイリオ" pitchFamily="50" charset="-128"/>
              </a:rPr>
              <a:t>!!</a:t>
            </a:r>
          </a:p>
        </p:txBody>
      </p:sp>
      <p:sp>
        <p:nvSpPr>
          <p:cNvPr id="2" name="スライド番号プレースホルダー 1"/>
          <p:cNvSpPr>
            <a:spLocks noGrp="1"/>
          </p:cNvSpPr>
          <p:nvPr>
            <p:ph type="sldNum" sz="quarter" idx="12"/>
          </p:nvPr>
        </p:nvSpPr>
        <p:spPr/>
        <p:txBody>
          <a:bodyPr/>
          <a:lstStyle/>
          <a:p>
            <a:fld id="{E6542E07-2998-4D5C-B1E6-13FD1F58F769}" type="slidenum">
              <a:rPr lang="en-US" altLang="ja-JP" smtClean="0"/>
              <a:pPr/>
              <a:t>55</a:t>
            </a:fld>
            <a:endParaRPr lang="en-US" altLang="ja-JP" dirty="0"/>
          </a:p>
        </p:txBody>
      </p:sp>
      <p:sp>
        <p:nvSpPr>
          <p:cNvPr id="3" name="フッター プレースホルダー 2"/>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p9"/>
          <p:cNvPicPr>
            <a:picLocks noChangeAspect="1" noChangeArrowheads="1"/>
          </p:cNvPicPr>
          <p:nvPr/>
        </p:nvPicPr>
        <p:blipFill>
          <a:blip r:embed="rId2" cstate="print"/>
          <a:srcRect/>
          <a:stretch>
            <a:fillRect/>
          </a:stretch>
        </p:blipFill>
        <p:spPr bwMode="auto">
          <a:xfrm>
            <a:off x="5333" y="1355908"/>
            <a:ext cx="9036050" cy="5249863"/>
          </a:xfrm>
          <a:prstGeom prst="rect">
            <a:avLst/>
          </a:prstGeom>
          <a:noFill/>
          <a:ln w="9525">
            <a:noFill/>
            <a:miter lim="800000"/>
            <a:headEnd/>
            <a:tailEnd/>
          </a:ln>
        </p:spPr>
      </p:pic>
      <p:sp>
        <p:nvSpPr>
          <p:cNvPr id="70658" name="Text Box 5"/>
          <p:cNvSpPr txBox="1">
            <a:spLocks noChangeArrowheads="1"/>
          </p:cNvSpPr>
          <p:nvPr/>
        </p:nvSpPr>
        <p:spPr bwMode="auto">
          <a:xfrm>
            <a:off x="179388" y="260350"/>
            <a:ext cx="6553200" cy="457200"/>
          </a:xfrm>
          <a:prstGeom prst="rect">
            <a:avLst/>
          </a:prstGeom>
          <a:noFill/>
          <a:ln w="9525">
            <a:noFill/>
            <a:miter lim="800000"/>
            <a:headEnd/>
            <a:tailEnd/>
          </a:ln>
        </p:spPr>
        <p:txBody>
          <a:bodyPr>
            <a:spAutoFit/>
          </a:bodyPr>
          <a:lstStyle/>
          <a:p>
            <a:pPr>
              <a:spcBef>
                <a:spcPct val="50000"/>
              </a:spcBef>
            </a:pPr>
            <a:r>
              <a:rPr lang="ja-JP" altLang="en-US" sz="2400" b="1">
                <a:latin typeface="メイリオ" pitchFamily="50" charset="-128"/>
                <a:ea typeface="メイリオ" pitchFamily="50" charset="-128"/>
                <a:cs typeface="メイリオ" pitchFamily="50" charset="-128"/>
              </a:rPr>
              <a:t>埼玉県における相談支援従事者の育成体制</a:t>
            </a:r>
          </a:p>
        </p:txBody>
      </p:sp>
      <p:sp>
        <p:nvSpPr>
          <p:cNvPr id="70659" name="Text Box 6"/>
          <p:cNvSpPr txBox="1">
            <a:spLocks noChangeArrowheads="1"/>
          </p:cNvSpPr>
          <p:nvPr/>
        </p:nvSpPr>
        <p:spPr bwMode="auto">
          <a:xfrm>
            <a:off x="6227763" y="115888"/>
            <a:ext cx="2808287"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〔9〕</a:t>
            </a:r>
            <a:r>
              <a:rPr lang="ja-JP" altLang="en-US" sz="1400">
                <a:latin typeface="メイリオ" pitchFamily="50" charset="-128"/>
                <a:ea typeface="メイリオ" pitchFamily="50" charset="-128"/>
                <a:cs typeface="メイリオ" pitchFamily="50" charset="-128"/>
              </a:rPr>
              <a:t>　</a:t>
            </a:r>
          </a:p>
        </p:txBody>
      </p:sp>
      <p:sp>
        <p:nvSpPr>
          <p:cNvPr id="70660" name="Text Box 7"/>
          <p:cNvSpPr txBox="1">
            <a:spLocks noChangeArrowheads="1"/>
          </p:cNvSpPr>
          <p:nvPr/>
        </p:nvSpPr>
        <p:spPr bwMode="auto">
          <a:xfrm>
            <a:off x="466725" y="901700"/>
            <a:ext cx="6553200" cy="641350"/>
          </a:xfrm>
          <a:prstGeom prst="rect">
            <a:avLst/>
          </a:prstGeom>
          <a:noFill/>
          <a:ln w="9525">
            <a:noFill/>
            <a:miter lim="800000"/>
            <a:headEnd/>
            <a:tailEnd/>
          </a:ln>
        </p:spPr>
        <p:txBody>
          <a:bodyPr>
            <a:spAutoFit/>
          </a:bodyPr>
          <a:lstStyle/>
          <a:p>
            <a:pPr>
              <a:spcBef>
                <a:spcPct val="50000"/>
              </a:spcBef>
            </a:pPr>
            <a:r>
              <a:rPr lang="ja-JP" altLang="en-US">
                <a:latin typeface="メイリオ" pitchFamily="50" charset="-128"/>
                <a:ea typeface="メイリオ" pitchFamily="50" charset="-128"/>
                <a:cs typeface="メイリオ" pitchFamily="50" charset="-128"/>
              </a:rPr>
              <a:t>県全体での取り組みと各地域（圏域・自治体毎）の取り組みによるスパイラルアップ</a:t>
            </a:r>
          </a:p>
        </p:txBody>
      </p:sp>
      <p:sp>
        <p:nvSpPr>
          <p:cNvPr id="2" name="スライド番号プレースホルダー 1"/>
          <p:cNvSpPr>
            <a:spLocks noGrp="1"/>
          </p:cNvSpPr>
          <p:nvPr>
            <p:ph type="sldNum" sz="quarter" idx="12"/>
          </p:nvPr>
        </p:nvSpPr>
        <p:spPr/>
        <p:txBody>
          <a:bodyPr/>
          <a:lstStyle/>
          <a:p>
            <a:fld id="{E6542E07-2998-4D5C-B1E6-13FD1F58F769}" type="slidenum">
              <a:rPr lang="en-US" altLang="ja-JP" smtClean="0"/>
              <a:pPr/>
              <a:t>56</a:t>
            </a:fld>
            <a:endParaRPr lang="en-US" altLang="ja-JP" dirty="0"/>
          </a:p>
        </p:txBody>
      </p:sp>
      <p:sp>
        <p:nvSpPr>
          <p:cNvPr id="3" name="フッター プレースホルダー 2"/>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descr="p10"/>
          <p:cNvPicPr>
            <a:picLocks noChangeAspect="1" noChangeArrowheads="1"/>
          </p:cNvPicPr>
          <p:nvPr/>
        </p:nvPicPr>
        <p:blipFill>
          <a:blip r:embed="rId2" cstate="print"/>
          <a:srcRect/>
          <a:stretch>
            <a:fillRect/>
          </a:stretch>
        </p:blipFill>
        <p:spPr bwMode="auto">
          <a:xfrm>
            <a:off x="1476375" y="663178"/>
            <a:ext cx="6192838" cy="5935663"/>
          </a:xfrm>
          <a:prstGeom prst="rect">
            <a:avLst/>
          </a:prstGeom>
          <a:noFill/>
          <a:ln w="9525">
            <a:noFill/>
            <a:miter lim="800000"/>
            <a:headEnd/>
            <a:tailEnd/>
          </a:ln>
        </p:spPr>
      </p:pic>
      <p:sp>
        <p:nvSpPr>
          <p:cNvPr id="71682" name="Text Box 5"/>
          <p:cNvSpPr txBox="1">
            <a:spLocks noChangeArrowheads="1"/>
          </p:cNvSpPr>
          <p:nvPr/>
        </p:nvSpPr>
        <p:spPr bwMode="auto">
          <a:xfrm>
            <a:off x="179388" y="117078"/>
            <a:ext cx="6553200" cy="457200"/>
          </a:xfrm>
          <a:prstGeom prst="rect">
            <a:avLst/>
          </a:prstGeom>
          <a:noFill/>
          <a:ln w="9525">
            <a:noFill/>
            <a:miter lim="800000"/>
            <a:headEnd/>
            <a:tailEnd/>
          </a:ln>
        </p:spPr>
        <p:txBody>
          <a:bodyPr>
            <a:spAutoFit/>
          </a:bodyPr>
          <a:lstStyle/>
          <a:p>
            <a:pPr>
              <a:spcBef>
                <a:spcPct val="50000"/>
              </a:spcBef>
            </a:pPr>
            <a:r>
              <a:rPr lang="ja-JP" altLang="en-US" sz="2400" b="1" dirty="0">
                <a:latin typeface="メイリオ" pitchFamily="50" charset="-128"/>
                <a:ea typeface="メイリオ" pitchFamily="50" charset="-128"/>
                <a:cs typeface="メイリオ" pitchFamily="50" charset="-128"/>
              </a:rPr>
              <a:t>県全体で実施される研修一覧</a:t>
            </a:r>
          </a:p>
        </p:txBody>
      </p:sp>
      <p:sp>
        <p:nvSpPr>
          <p:cNvPr id="71683" name="Text Box 6"/>
          <p:cNvSpPr txBox="1">
            <a:spLocks noChangeArrowheads="1"/>
          </p:cNvSpPr>
          <p:nvPr/>
        </p:nvSpPr>
        <p:spPr bwMode="auto">
          <a:xfrm>
            <a:off x="6156325" y="-27384"/>
            <a:ext cx="2879725" cy="307975"/>
          </a:xfrm>
          <a:prstGeom prst="rect">
            <a:avLst/>
          </a:prstGeom>
          <a:noFill/>
          <a:ln w="9525">
            <a:noFill/>
            <a:miter lim="800000"/>
            <a:headEnd/>
            <a:tailEnd/>
          </a:ln>
        </p:spPr>
        <p:txBody>
          <a:bodyPr>
            <a:spAutoFit/>
          </a:bodyPr>
          <a:lstStyle/>
          <a:p>
            <a:pPr algn="r">
              <a:spcBef>
                <a:spcPct val="50000"/>
              </a:spcBef>
            </a:pPr>
            <a:r>
              <a:rPr lang="ja-JP" altLang="en-US" sz="1400">
                <a:latin typeface="メイリオ" pitchFamily="50" charset="-128"/>
                <a:ea typeface="メイリオ" pitchFamily="50" charset="-128"/>
                <a:cs typeface="メイリオ" pitchFamily="50" charset="-128"/>
              </a:rPr>
              <a:t>埼玉県人材育成ビジョン</a:t>
            </a:r>
            <a:r>
              <a:rPr lang="en-US" altLang="ja-JP" sz="1400">
                <a:latin typeface="メイリオ" pitchFamily="50" charset="-128"/>
                <a:ea typeface="メイリオ" pitchFamily="50" charset="-128"/>
                <a:cs typeface="メイリオ" pitchFamily="50" charset="-128"/>
              </a:rPr>
              <a:t>〔</a:t>
            </a:r>
            <a:r>
              <a:rPr lang="ja-JP" altLang="en-US" sz="1400">
                <a:latin typeface="メイリオ" pitchFamily="50" charset="-128"/>
                <a:ea typeface="メイリオ" pitchFamily="50" charset="-128"/>
                <a:cs typeface="メイリオ" pitchFamily="50" charset="-128"/>
              </a:rPr>
              <a:t>付</a:t>
            </a:r>
            <a:r>
              <a:rPr lang="en-US" altLang="ja-JP" sz="1400">
                <a:latin typeface="メイリオ" pitchFamily="50" charset="-128"/>
                <a:ea typeface="メイリオ" pitchFamily="50" charset="-128"/>
                <a:cs typeface="メイリオ" pitchFamily="50" charset="-128"/>
              </a:rPr>
              <a:t>〕</a:t>
            </a:r>
            <a:r>
              <a:rPr lang="ja-JP" altLang="en-US" sz="1400">
                <a:latin typeface="メイリオ" pitchFamily="50" charset="-128"/>
                <a:ea typeface="メイリオ" pitchFamily="50" charset="-128"/>
                <a:cs typeface="メイリオ" pitchFamily="50" charset="-128"/>
              </a:rPr>
              <a:t>　</a:t>
            </a:r>
          </a:p>
        </p:txBody>
      </p:sp>
      <p:sp>
        <p:nvSpPr>
          <p:cNvPr id="2" name="スライド番号プレースホルダー 1"/>
          <p:cNvSpPr>
            <a:spLocks noGrp="1"/>
          </p:cNvSpPr>
          <p:nvPr>
            <p:ph type="sldNum" sz="quarter" idx="12"/>
          </p:nvPr>
        </p:nvSpPr>
        <p:spPr/>
        <p:txBody>
          <a:bodyPr/>
          <a:lstStyle/>
          <a:p>
            <a:fld id="{E6542E07-2998-4D5C-B1E6-13FD1F58F769}" type="slidenum">
              <a:rPr lang="en-US" altLang="ja-JP" smtClean="0"/>
              <a:pPr/>
              <a:t>57</a:t>
            </a:fld>
            <a:endParaRPr lang="en-US" altLang="ja-JP" dirty="0"/>
          </a:p>
        </p:txBody>
      </p:sp>
      <p:sp>
        <p:nvSpPr>
          <p:cNvPr id="3" name="フッター プレースホルダー 2"/>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867995" y="3069432"/>
            <a:ext cx="1584325" cy="1584325"/>
          </a:xfrm>
          <a:prstGeom prst="rect">
            <a:avLst/>
          </a:prstGeom>
          <a:gradFill flip="none" rotWithShape="1">
            <a:gsLst>
              <a:gs pos="0">
                <a:schemeClr val="tx1"/>
              </a:gs>
              <a:gs pos="100000">
                <a:schemeClr val="bg1">
                  <a:lumMod val="85000"/>
                </a:schemeClr>
              </a:gs>
            </a:gsLst>
            <a:path path="rect">
              <a:fillToRect r="100000" b="100000"/>
            </a:path>
            <a:tileRect l="-100000" t="-100000"/>
          </a:grad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b="1" dirty="0">
              <a:solidFill>
                <a:schemeClr val="tx1"/>
              </a:solidFill>
              <a:latin typeface="メイリオ" pitchFamily="50" charset="-128"/>
              <a:ea typeface="メイリオ" pitchFamily="50" charset="-128"/>
              <a:cs typeface="メイリオ" pitchFamily="50" charset="-128"/>
            </a:endParaRPr>
          </a:p>
        </p:txBody>
      </p:sp>
      <p:sp>
        <p:nvSpPr>
          <p:cNvPr id="18" name="左矢印 17"/>
          <p:cNvSpPr/>
          <p:nvPr/>
        </p:nvSpPr>
        <p:spPr>
          <a:xfrm>
            <a:off x="3923307" y="3212307"/>
            <a:ext cx="1008063" cy="1225550"/>
          </a:xfrm>
          <a:prstGeom prst="lef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a:xfrm>
            <a:off x="1691282" y="3069333"/>
            <a:ext cx="1584325" cy="1584325"/>
          </a:xfrm>
          <a:prstGeom prst="ellipse">
            <a:avLst/>
          </a:prstGeom>
          <a:gradFill flip="none" rotWithShape="1">
            <a:gsLst>
              <a:gs pos="0">
                <a:srgbClr val="FF0000"/>
              </a:gs>
              <a:gs pos="100000">
                <a:srgbClr val="FF7975"/>
              </a:gs>
            </a:gsLst>
            <a:path path="circle">
              <a:fillToRect r="100000" b="100000"/>
            </a:path>
            <a:tileRect l="-100000" t="-100000"/>
          </a:grad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コンテンツ プレースホルダー 2"/>
          <p:cNvSpPr txBox="1">
            <a:spLocks/>
          </p:cNvSpPr>
          <p:nvPr/>
        </p:nvSpPr>
        <p:spPr>
          <a:xfrm>
            <a:off x="5796557" y="4952207"/>
            <a:ext cx="1655763" cy="493712"/>
          </a:xfrm>
          <a:prstGeom prst="rect">
            <a:avLst/>
          </a:prstGeom>
        </p:spPr>
        <p:txBody>
          <a:bodyPr/>
          <a:lstStyle/>
          <a:p>
            <a:pPr marL="342900" indent="-342900" algn="ctr" eaLnBrk="0" hangingPunct="0">
              <a:spcBef>
                <a:spcPct val="20000"/>
              </a:spcBef>
              <a:defRPr/>
            </a:pPr>
            <a:r>
              <a:rPr lang="ja-JP" altLang="en-US" sz="2400" kern="0" dirty="0">
                <a:latin typeface="メイリオ" pitchFamily="50" charset="-128"/>
                <a:ea typeface="メイリオ" pitchFamily="50" charset="-128"/>
                <a:cs typeface="メイリオ" pitchFamily="50" charset="-128"/>
              </a:rPr>
              <a:t>初期状態</a:t>
            </a:r>
          </a:p>
        </p:txBody>
      </p:sp>
      <p:sp>
        <p:nvSpPr>
          <p:cNvPr id="21" name="コンテンツ プレースホルダー 2"/>
          <p:cNvSpPr txBox="1">
            <a:spLocks/>
          </p:cNvSpPr>
          <p:nvPr/>
        </p:nvSpPr>
        <p:spPr>
          <a:xfrm>
            <a:off x="1619845" y="4941094"/>
            <a:ext cx="1655762" cy="493713"/>
          </a:xfrm>
          <a:prstGeom prst="rect">
            <a:avLst/>
          </a:prstGeom>
        </p:spPr>
        <p:txBody>
          <a:bodyPr/>
          <a:lstStyle/>
          <a:p>
            <a:pPr marL="342900" indent="-342900" algn="ctr" eaLnBrk="0" hangingPunct="0">
              <a:spcBef>
                <a:spcPct val="20000"/>
              </a:spcBef>
              <a:defRPr/>
            </a:pPr>
            <a:r>
              <a:rPr lang="ja-JP" altLang="en-US" sz="2400" kern="0" dirty="0">
                <a:latin typeface="メイリオ" pitchFamily="50" charset="-128"/>
                <a:ea typeface="メイリオ" pitchFamily="50" charset="-128"/>
                <a:cs typeface="メイリオ" pitchFamily="50" charset="-128"/>
              </a:rPr>
              <a:t>目的達成</a:t>
            </a:r>
          </a:p>
        </p:txBody>
      </p:sp>
      <p:cxnSp>
        <p:nvCxnSpPr>
          <p:cNvPr id="23" name="曲線コネクタ 22"/>
          <p:cNvCxnSpPr>
            <a:stCxn id="16" idx="0"/>
          </p:cNvCxnSpPr>
          <p:nvPr/>
        </p:nvCxnSpPr>
        <p:spPr>
          <a:xfrm rot="16200000" flipV="1">
            <a:off x="4571801" y="981076"/>
            <a:ext cx="12700" cy="4176712"/>
          </a:xfrm>
          <a:prstGeom prst="curvedConnector3">
            <a:avLst>
              <a:gd name="adj1" fmla="val 9729121"/>
            </a:avLst>
          </a:prstGeom>
          <a:ln w="155575">
            <a:solidFill>
              <a:srgbClr val="008080"/>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123082" y="1124744"/>
            <a:ext cx="4897438" cy="1008063"/>
          </a:xfrm>
          <a:prstGeom prst="rect">
            <a:avLst/>
          </a:prstGeom>
          <a:ln w="603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メイリオ" pitchFamily="50" charset="-128"/>
                <a:ea typeface="メイリオ" pitchFamily="50" charset="-128"/>
                <a:cs typeface="メイリオ" pitchFamily="50" charset="-128"/>
              </a:rPr>
              <a:t>業務遂行・目標達成に必要な力</a:t>
            </a:r>
          </a:p>
          <a:p>
            <a:pPr algn="ctr">
              <a:defRPr/>
            </a:pPr>
            <a:r>
              <a:rPr lang="ja-JP" altLang="en-US" sz="2400" b="1" dirty="0">
                <a:solidFill>
                  <a:schemeClr val="tx1"/>
                </a:solidFill>
                <a:latin typeface="メイリオ" pitchFamily="50" charset="-128"/>
                <a:ea typeface="メイリオ" pitchFamily="50" charset="-128"/>
                <a:cs typeface="メイリオ" pitchFamily="50" charset="-128"/>
              </a:rPr>
              <a:t>（コンピテンシー）</a:t>
            </a:r>
          </a:p>
        </p:txBody>
      </p:sp>
      <p:sp>
        <p:nvSpPr>
          <p:cNvPr id="14" name="テキスト ボックス 13"/>
          <p:cNvSpPr txBox="1"/>
          <p:nvPr/>
        </p:nvSpPr>
        <p:spPr>
          <a:xfrm>
            <a:off x="3563118" y="5735339"/>
            <a:ext cx="5113338" cy="862013"/>
          </a:xfrm>
          <a:prstGeom prst="rect">
            <a:avLst/>
          </a:prstGeom>
          <a:noFill/>
          <a:ln>
            <a:solidFill>
              <a:schemeClr val="accent3">
                <a:lumMod val="50000"/>
              </a:schemeClr>
            </a:solidFill>
            <a:prstDash val="dash"/>
          </a:ln>
        </p:spPr>
        <p:txBody>
          <a:bodyPr>
            <a:spAutoFit/>
          </a:bodyPr>
          <a:lstStyle/>
          <a:p>
            <a:pPr>
              <a:lnSpc>
                <a:spcPts val="1500"/>
              </a:lnSpc>
            </a:pPr>
            <a:r>
              <a:rPr lang="ja-JP" altLang="en-US" sz="1200" b="1">
                <a:latin typeface="メイリオ" pitchFamily="50" charset="-128"/>
                <a:ea typeface="メイリオ" pitchFamily="50" charset="-128"/>
                <a:cs typeface="メイリオ" pitchFamily="50" charset="-128"/>
              </a:rPr>
              <a:t>次スライドは厚生労働科学研究（小澤班）によるコンピテンシーの整理</a:t>
            </a:r>
          </a:p>
          <a:p>
            <a:pPr>
              <a:lnSpc>
                <a:spcPts val="1500"/>
              </a:lnSpc>
            </a:pPr>
            <a:r>
              <a:rPr lang="en-US" altLang="ja-JP" sz="1200" b="1">
                <a:latin typeface="メイリオ" pitchFamily="50" charset="-128"/>
                <a:ea typeface="メイリオ" pitchFamily="50" charset="-128"/>
                <a:cs typeface="メイリオ" pitchFamily="50" charset="-128"/>
              </a:rPr>
              <a:t>【</a:t>
            </a:r>
            <a:r>
              <a:rPr lang="ja-JP" altLang="en-US" sz="1200" b="1">
                <a:latin typeface="メイリオ" pitchFamily="50" charset="-128"/>
                <a:ea typeface="メイリオ" pitchFamily="50" charset="-128"/>
                <a:cs typeface="メイリオ" pitchFamily="50" charset="-128"/>
              </a:rPr>
              <a:t>凡例</a:t>
            </a:r>
            <a:r>
              <a:rPr lang="en-US" altLang="ja-JP" sz="1200" b="1">
                <a:latin typeface="メイリオ" pitchFamily="50" charset="-128"/>
                <a:ea typeface="メイリオ" pitchFamily="50" charset="-128"/>
                <a:cs typeface="メイリオ" pitchFamily="50" charset="-128"/>
              </a:rPr>
              <a:t>】 </a:t>
            </a:r>
            <a:r>
              <a:rPr lang="ja-JP" altLang="en-US" sz="1200" b="1">
                <a:latin typeface="メイリオ" pitchFamily="50" charset="-128"/>
                <a:ea typeface="メイリオ" pitchFamily="50" charset="-128"/>
                <a:cs typeface="メイリオ" pitchFamily="50" charset="-128"/>
              </a:rPr>
              <a:t>◎ 獲得目標として必須で取り扱う項目</a:t>
            </a:r>
          </a:p>
          <a:p>
            <a:pPr>
              <a:lnSpc>
                <a:spcPts val="1500"/>
              </a:lnSpc>
            </a:pPr>
            <a:r>
              <a:rPr lang="ja-JP" altLang="en-US" sz="1200" b="1">
                <a:latin typeface="メイリオ" pitchFamily="50" charset="-128"/>
                <a:ea typeface="メイリオ" pitchFamily="50" charset="-128"/>
                <a:cs typeface="メイリオ" pitchFamily="50" charset="-128"/>
              </a:rPr>
              <a:t>　　　 　○ 発展的事項もしくは既習事項の応用を取り扱う項目</a:t>
            </a:r>
          </a:p>
          <a:p>
            <a:pPr>
              <a:lnSpc>
                <a:spcPts val="1500"/>
              </a:lnSpc>
            </a:pPr>
            <a:r>
              <a:rPr lang="ja-JP" altLang="en-US" sz="1200" b="1">
                <a:latin typeface="メイリオ" pitchFamily="50" charset="-128"/>
                <a:ea typeface="メイリオ" pitchFamily="50" charset="-128"/>
                <a:cs typeface="メイリオ" pitchFamily="50" charset="-128"/>
              </a:rPr>
              <a:t>　　　　 △ （詳細については）別研修で取り扱う関連項目</a:t>
            </a:r>
            <a:endParaRPr lang="en-US" altLang="ja-JP" sz="1200" b="1">
              <a:latin typeface="メイリオ" pitchFamily="50" charset="-128"/>
              <a:ea typeface="メイリオ" pitchFamily="50" charset="-128"/>
              <a:cs typeface="メイリオ" pitchFamily="50" charset="-128"/>
            </a:endParaRPr>
          </a:p>
        </p:txBody>
      </p:sp>
      <p:sp>
        <p:nvSpPr>
          <p:cNvPr id="15" name="正方形/長方形 14"/>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相談支援専門員を育成することとは</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6</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コンテンツ プレースホルダー 2"/>
          <p:cNvSpPr>
            <a:spLocks noGrp="1"/>
          </p:cNvSpPr>
          <p:nvPr>
            <p:ph idx="1"/>
          </p:nvPr>
        </p:nvSpPr>
        <p:spPr>
          <a:xfrm>
            <a:off x="251520" y="4088285"/>
            <a:ext cx="8856984" cy="2581075"/>
          </a:xfrm>
        </p:spPr>
        <p:txBody>
          <a:bodyPr/>
          <a:lstStyle/>
          <a:p>
            <a:pPr marL="85725" indent="0">
              <a:buFontTx/>
              <a:buNone/>
            </a:pPr>
            <a:r>
              <a:rPr lang="ja-JP" altLang="en-US" sz="2000">
                <a:latin typeface="メイリオ" pitchFamily="50" charset="-128"/>
                <a:ea typeface="メイリオ" pitchFamily="50" charset="-128"/>
                <a:cs typeface="メイリオ" pitchFamily="50" charset="-128"/>
              </a:rPr>
              <a:t>　相談支援専門員は、</a:t>
            </a:r>
            <a:r>
              <a:rPr lang="ja-JP" altLang="en-US" sz="2000" b="1">
                <a:solidFill>
                  <a:srgbClr val="FF0000"/>
                </a:solidFill>
                <a:latin typeface="メイリオ" pitchFamily="50" charset="-128"/>
                <a:ea typeface="メイリオ" pitchFamily="50" charset="-128"/>
                <a:cs typeface="メイリオ" pitchFamily="50" charset="-128"/>
              </a:rPr>
              <a:t>障害児者の自立の促進と共生社会の実現に向けた支援を実施すること</a:t>
            </a:r>
            <a:r>
              <a:rPr lang="ja-JP" altLang="en-US" sz="2000">
                <a:latin typeface="メイリオ" pitchFamily="50" charset="-128"/>
                <a:ea typeface="メイリオ" pitchFamily="50" charset="-128"/>
                <a:cs typeface="メイリオ" pitchFamily="50" charset="-128"/>
              </a:rPr>
              <a:t>が望まれている。そのためには、ソーシャルワークの担い手としてスキル・知識を高めつつ、インフォーマルサービスを含めた社会資源の改善及び開発、地域のつながりや支援者・住民等との関係構築、生きがいや希望を見出す等の支援を行うことが求められている。また将来的には、社会経済や雇用情勢なども含め、幅広い見識を有する</a:t>
            </a:r>
            <a:r>
              <a:rPr lang="ja-JP" altLang="en-US" sz="2000" b="1">
                <a:solidFill>
                  <a:srgbClr val="FF0000"/>
                </a:solidFill>
                <a:latin typeface="メイリオ" pitchFamily="50" charset="-128"/>
                <a:ea typeface="メイリオ" pitchFamily="50" charset="-128"/>
                <a:cs typeface="メイリオ" pitchFamily="50" charset="-128"/>
              </a:rPr>
              <a:t>ソーシャルワーカーとしての活躍が期待される</a:t>
            </a:r>
            <a:r>
              <a:rPr lang="ja-JP" altLang="en-US" sz="2000">
                <a:latin typeface="メイリオ" pitchFamily="50" charset="-128"/>
                <a:ea typeface="メイリオ" pitchFamily="50" charset="-128"/>
                <a:cs typeface="メイリオ" pitchFamily="50" charset="-128"/>
              </a:rPr>
              <a:t>。</a:t>
            </a:r>
          </a:p>
          <a:p>
            <a:pPr algn="r">
              <a:buFontTx/>
              <a:buNone/>
            </a:pPr>
            <a:r>
              <a:rPr lang="ja-JP" altLang="en-US" sz="1400">
                <a:latin typeface="メイリオ" pitchFamily="50" charset="-128"/>
                <a:ea typeface="メイリオ" pitchFamily="50" charset="-128"/>
                <a:cs typeface="メイリオ" pitchFamily="50" charset="-128"/>
              </a:rPr>
              <a:t>（</a:t>
            </a:r>
            <a:r>
              <a:rPr lang="ja-JP" altLang="en-US" sz="1400">
                <a:solidFill>
                  <a:srgbClr val="000000"/>
                </a:solidFill>
                <a:latin typeface="メイリオ" pitchFamily="50" charset="-128"/>
                <a:ea typeface="メイリオ" pitchFamily="50" charset="-128"/>
                <a:cs typeface="メイリオ" pitchFamily="50" charset="-128"/>
                <a:sym typeface="メイリオ" pitchFamily="50" charset="-128"/>
              </a:rPr>
              <a:t> 「相談支援の質の向上に向けた検討会」における議論のとりまとめより</a:t>
            </a:r>
            <a:r>
              <a:rPr lang="ja-JP" altLang="en-US" sz="1400">
                <a:latin typeface="メイリオ" pitchFamily="50" charset="-128"/>
                <a:ea typeface="メイリオ" pitchFamily="50" charset="-128"/>
                <a:cs typeface="メイリオ" pitchFamily="50" charset="-128"/>
              </a:rPr>
              <a:t>）</a:t>
            </a:r>
          </a:p>
        </p:txBody>
      </p:sp>
      <p:sp>
        <p:nvSpPr>
          <p:cNvPr id="8" name="正方形/長方形 7"/>
          <p:cNvSpPr/>
          <p:nvPr/>
        </p:nvSpPr>
        <p:spPr>
          <a:xfrm>
            <a:off x="3708004" y="1702345"/>
            <a:ext cx="2160587" cy="1368425"/>
          </a:xfrm>
          <a:prstGeom prst="rect">
            <a:avLst/>
          </a:prstGeom>
          <a:solidFill>
            <a:schemeClr val="accent5">
              <a:lumMod val="90000"/>
            </a:schemeClr>
          </a:solid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地域を基盤とした</a:t>
            </a:r>
          </a:p>
          <a:p>
            <a:pPr algn="ctr">
              <a:defRPr/>
            </a:pPr>
            <a:r>
              <a:rPr lang="ja-JP" altLang="en-US" b="1" dirty="0">
                <a:solidFill>
                  <a:schemeClr val="tx1"/>
                </a:solidFill>
                <a:latin typeface="メイリオ" pitchFamily="50" charset="-128"/>
                <a:ea typeface="メイリオ" pitchFamily="50" charset="-128"/>
                <a:cs typeface="メイリオ" pitchFamily="50" charset="-128"/>
              </a:rPr>
              <a:t>ソーシャルワーク</a:t>
            </a:r>
          </a:p>
        </p:txBody>
      </p:sp>
      <p:sp>
        <p:nvSpPr>
          <p:cNvPr id="9" name="正方形/長方形 8"/>
          <p:cNvSpPr/>
          <p:nvPr/>
        </p:nvSpPr>
        <p:spPr>
          <a:xfrm>
            <a:off x="899592" y="1702345"/>
            <a:ext cx="2665537" cy="1361903"/>
          </a:xfrm>
          <a:prstGeom prst="rect">
            <a:avLst/>
          </a:prstGeom>
          <a:no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障害のある人が</a:t>
            </a:r>
          </a:p>
          <a:p>
            <a:pPr algn="ctr">
              <a:defRPr/>
            </a:pPr>
            <a:r>
              <a:rPr lang="ja-JP" altLang="en-US" b="1" dirty="0">
                <a:solidFill>
                  <a:schemeClr val="tx1"/>
                </a:solidFill>
                <a:latin typeface="メイリオ" pitchFamily="50" charset="-128"/>
                <a:ea typeface="メイリオ" pitchFamily="50" charset="-128"/>
                <a:cs typeface="メイリオ" pitchFamily="50" charset="-128"/>
              </a:rPr>
              <a:t>その人らしく</a:t>
            </a:r>
          </a:p>
          <a:p>
            <a:pPr algn="ctr">
              <a:defRPr/>
            </a:pPr>
            <a:r>
              <a:rPr lang="ja-JP" altLang="en-US" b="1">
                <a:solidFill>
                  <a:schemeClr val="tx1"/>
                </a:solidFill>
                <a:latin typeface="メイリオ" pitchFamily="50" charset="-128"/>
                <a:ea typeface="メイリオ" pitchFamily="50" charset="-128"/>
                <a:cs typeface="メイリオ" pitchFamily="50" charset="-128"/>
              </a:rPr>
              <a:t>地域で暮らすことが</a:t>
            </a:r>
          </a:p>
          <a:p>
            <a:pPr algn="ctr">
              <a:defRPr/>
            </a:pPr>
            <a:r>
              <a:rPr lang="ja-JP" altLang="en-US" b="1">
                <a:solidFill>
                  <a:schemeClr val="tx1"/>
                </a:solidFill>
                <a:latin typeface="メイリオ" pitchFamily="50" charset="-128"/>
                <a:ea typeface="メイリオ" pitchFamily="50" charset="-128"/>
                <a:cs typeface="メイリオ" pitchFamily="50" charset="-128"/>
              </a:rPr>
              <a:t>できること</a:t>
            </a:r>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10" name="正方形/長方形 9"/>
          <p:cNvSpPr/>
          <p:nvPr/>
        </p:nvSpPr>
        <p:spPr>
          <a:xfrm>
            <a:off x="5868591" y="1702345"/>
            <a:ext cx="1871663" cy="647700"/>
          </a:xfrm>
          <a:prstGeom prst="rect">
            <a:avLst/>
          </a:prstGeom>
          <a:no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個別の支援</a:t>
            </a:r>
          </a:p>
        </p:txBody>
      </p:sp>
      <p:sp>
        <p:nvSpPr>
          <p:cNvPr id="11" name="正方形/長方形 10"/>
          <p:cNvSpPr/>
          <p:nvPr/>
        </p:nvSpPr>
        <p:spPr>
          <a:xfrm>
            <a:off x="5868591" y="2423070"/>
            <a:ext cx="1871663" cy="647700"/>
          </a:xfrm>
          <a:prstGeom prst="rect">
            <a:avLst/>
          </a:prstGeom>
          <a:noFill/>
          <a:ln w="476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メイリオ" pitchFamily="50" charset="-128"/>
                <a:ea typeface="メイリオ" pitchFamily="50" charset="-128"/>
                <a:cs typeface="メイリオ" pitchFamily="50" charset="-128"/>
              </a:rPr>
              <a:t>地域づくり</a:t>
            </a:r>
          </a:p>
        </p:txBody>
      </p:sp>
      <p:sp>
        <p:nvSpPr>
          <p:cNvPr id="12" name="角丸四角形吹き出し 11"/>
          <p:cNvSpPr/>
          <p:nvPr/>
        </p:nvSpPr>
        <p:spPr>
          <a:xfrm>
            <a:off x="2195736" y="3284984"/>
            <a:ext cx="4679081" cy="502990"/>
          </a:xfrm>
          <a:prstGeom prst="wedgeRoundRectCallout">
            <a:avLst>
              <a:gd name="adj1" fmla="val 2289"/>
              <a:gd name="adj2" fmla="val -119212"/>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bg1"/>
                </a:solidFill>
                <a:latin typeface="メイリオ" pitchFamily="50" charset="-128"/>
                <a:ea typeface="メイリオ" pitchFamily="50" charset="-128"/>
                <a:cs typeface="メイリオ" pitchFamily="50" charset="-128"/>
              </a:rPr>
              <a:t>なぜ、こうした活動</a:t>
            </a:r>
            <a:r>
              <a:rPr lang="en-US" altLang="ja-JP" b="1" dirty="0">
                <a:solidFill>
                  <a:schemeClr val="bg1"/>
                </a:solidFill>
                <a:latin typeface="メイリオ" pitchFamily="50" charset="-128"/>
                <a:ea typeface="メイリオ" pitchFamily="50" charset="-128"/>
                <a:cs typeface="メイリオ" pitchFamily="50" charset="-128"/>
              </a:rPr>
              <a:t>(</a:t>
            </a:r>
            <a:r>
              <a:rPr lang="ja-JP" altLang="en-US" b="1" dirty="0">
                <a:solidFill>
                  <a:schemeClr val="bg1"/>
                </a:solidFill>
                <a:latin typeface="メイリオ" pitchFamily="50" charset="-128"/>
                <a:ea typeface="メイリオ" pitchFamily="50" charset="-128"/>
                <a:cs typeface="メイリオ" pitchFamily="50" charset="-128"/>
              </a:rPr>
              <a:t>仕事</a:t>
            </a:r>
            <a:r>
              <a:rPr lang="en-US" altLang="ja-JP" b="1" dirty="0">
                <a:solidFill>
                  <a:schemeClr val="bg1"/>
                </a:solidFill>
                <a:latin typeface="メイリオ" pitchFamily="50" charset="-128"/>
                <a:ea typeface="メイリオ" pitchFamily="50" charset="-128"/>
                <a:cs typeface="メイリオ" pitchFamily="50" charset="-128"/>
              </a:rPr>
              <a:t>)</a:t>
            </a:r>
            <a:r>
              <a:rPr lang="ja-JP" altLang="en-US" b="1" dirty="0">
                <a:solidFill>
                  <a:schemeClr val="bg1"/>
                </a:solidFill>
                <a:latin typeface="メイリオ" pitchFamily="50" charset="-128"/>
                <a:ea typeface="メイリオ" pitchFamily="50" charset="-128"/>
                <a:cs typeface="メイリオ" pitchFamily="50" charset="-128"/>
              </a:rPr>
              <a:t>が必要なのか？</a:t>
            </a:r>
          </a:p>
        </p:txBody>
      </p:sp>
      <p:sp>
        <p:nvSpPr>
          <p:cNvPr id="13" name="角丸四角形吹き出し 12"/>
          <p:cNvSpPr/>
          <p:nvPr/>
        </p:nvSpPr>
        <p:spPr>
          <a:xfrm>
            <a:off x="3779912" y="908720"/>
            <a:ext cx="3960440" cy="513729"/>
          </a:xfrm>
          <a:prstGeom prst="wedgeRoundRectCallout">
            <a:avLst>
              <a:gd name="adj1" fmla="val -35768"/>
              <a:gd name="adj2" fmla="val 138248"/>
              <a:gd name="adj3" fmla="val 16667"/>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a:solidFill>
                  <a:schemeClr val="bg1"/>
                </a:solidFill>
                <a:latin typeface="メイリオ" pitchFamily="50" charset="-128"/>
                <a:ea typeface="メイリオ" pitchFamily="50" charset="-128"/>
                <a:cs typeface="メイリオ" pitchFamily="50" charset="-128"/>
              </a:rPr>
              <a:t>どういった姿勢で</a:t>
            </a:r>
            <a:r>
              <a:rPr lang="ja-JP" altLang="en-US" b="1" dirty="0">
                <a:solidFill>
                  <a:schemeClr val="bg1"/>
                </a:solidFill>
                <a:latin typeface="メイリオ" pitchFamily="50" charset="-128"/>
                <a:ea typeface="メイリオ" pitchFamily="50" charset="-128"/>
                <a:cs typeface="メイリオ" pitchFamily="50" charset="-128"/>
              </a:rPr>
              <a:t>臨めばよいのか？</a:t>
            </a:r>
          </a:p>
        </p:txBody>
      </p:sp>
      <p:sp>
        <p:nvSpPr>
          <p:cNvPr id="14" name="右矢印 13"/>
          <p:cNvSpPr/>
          <p:nvPr/>
        </p:nvSpPr>
        <p:spPr>
          <a:xfrm>
            <a:off x="3276204" y="2062707"/>
            <a:ext cx="576262" cy="647700"/>
          </a:xfrm>
          <a:prstGeom prst="rightArrow">
            <a:avLst/>
          </a:prstGeom>
          <a:solidFill>
            <a:srgbClr val="FF79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b="1" dirty="0">
              <a:latin typeface="メイリオ" pitchFamily="50" charset="-128"/>
              <a:ea typeface="メイリオ" pitchFamily="50" charset="-128"/>
              <a:cs typeface="メイリオ" pitchFamily="50" charset="-128"/>
            </a:endParaRPr>
          </a:p>
        </p:txBody>
      </p:sp>
      <p:sp>
        <p:nvSpPr>
          <p:cNvPr id="15" name="正方形/長方形 14"/>
          <p:cNvSpPr/>
          <p:nvPr/>
        </p:nvSpPr>
        <p:spPr>
          <a:xfrm>
            <a:off x="0" y="-1"/>
            <a:ext cx="9144000" cy="54468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ja-JP" altLang="en-US" sz="2800" kern="0">
                <a:solidFill>
                  <a:schemeClr val="bg1"/>
                </a:solidFill>
                <a:latin typeface="ＤＦ特太ゴシック体" panose="020B0509000000000000" pitchFamily="49" charset="-128"/>
                <a:ea typeface="ＤＦ特太ゴシック体" panose="020B0509000000000000" pitchFamily="49" charset="-128"/>
                <a:cs typeface="メイリオ" pitchFamily="50" charset="-128"/>
              </a:rPr>
              <a:t>相談支援のミッション・役割</a:t>
            </a:r>
          </a:p>
        </p:txBody>
      </p:sp>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7</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extLst>
      <p:ext uri="{BB962C8B-B14F-4D97-AF65-F5344CB8AC3E}">
        <p14:creationId xmlns:p14="http://schemas.microsoft.com/office/powerpoint/2010/main" val="52529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5"/>
          <p:cNvPicPr>
            <a:picLocks noChangeAspect="1"/>
          </p:cNvPicPr>
          <p:nvPr/>
        </p:nvPicPr>
        <p:blipFill>
          <a:blip r:embed="rId2" cstate="print"/>
          <a:srcRect/>
          <a:stretch>
            <a:fillRect/>
          </a:stretch>
        </p:blipFill>
        <p:spPr bwMode="auto">
          <a:xfrm>
            <a:off x="179512" y="0"/>
            <a:ext cx="8795072" cy="6642432"/>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fld id="{E6542E07-2998-4D5C-B1E6-13FD1F58F769}" type="slidenum">
              <a:rPr lang="en-US" altLang="ja-JP" smtClean="0"/>
              <a:pPr/>
              <a:t>8</a:t>
            </a:fld>
            <a:endParaRPr lang="en-US" altLang="ja-JP" dirty="0"/>
          </a:p>
        </p:txBody>
      </p:sp>
      <p:sp>
        <p:nvSpPr>
          <p:cNvPr id="4" name="フッター プレースホルダー 3"/>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4"/>
          <p:cNvPicPr>
            <a:picLocks noChangeAspect="1"/>
          </p:cNvPicPr>
          <p:nvPr/>
        </p:nvPicPr>
        <p:blipFill>
          <a:blip r:embed="rId2" cstate="print"/>
          <a:srcRect/>
          <a:stretch>
            <a:fillRect/>
          </a:stretch>
        </p:blipFill>
        <p:spPr bwMode="auto">
          <a:xfrm>
            <a:off x="503932" y="0"/>
            <a:ext cx="8388548" cy="6616491"/>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p:txBody>
          <a:bodyPr/>
          <a:lstStyle/>
          <a:p>
            <a:fld id="{E6542E07-2998-4D5C-B1E6-13FD1F58F769}" type="slidenum">
              <a:rPr lang="en-US" altLang="ja-JP" smtClean="0"/>
              <a:pPr/>
              <a:t>9</a:t>
            </a:fld>
            <a:endParaRPr lang="en-US" altLang="ja-JP" dirty="0"/>
          </a:p>
        </p:txBody>
      </p:sp>
      <p:sp>
        <p:nvSpPr>
          <p:cNvPr id="5" name="フッター プレースホルダー 4"/>
          <p:cNvSpPr>
            <a:spLocks noGrp="1"/>
          </p:cNvSpPr>
          <p:nvPr>
            <p:ph type="ftr" sz="quarter" idx="11"/>
          </p:nvPr>
        </p:nvSpPr>
        <p:spPr/>
        <p:txBody>
          <a:bodyPr/>
          <a:lstStyle/>
          <a:p>
            <a:r>
              <a:rPr lang="zh-TW" altLang="en-US" i="1">
                <a:latin typeface="ＭＳ Ｐ明朝" pitchFamily="18" charset="-128"/>
                <a:ea typeface="ＭＳ Ｐ明朝" pitchFamily="18" charset="-128"/>
              </a:rPr>
              <a:t>令和元年度主任相談支援専門員養成研修</a:t>
            </a:r>
            <a:endParaRPr lang="en-US" altLang="ja-JP" i="1" dirty="0">
              <a:latin typeface="ＭＳ Ｐ明朝" pitchFamily="18" charset="-128"/>
              <a:ea typeface="ＭＳ Ｐ明朝" pitchFamily="18" charset="-128"/>
            </a:endParaRP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10130</TotalTime>
  <Words>10218</Words>
  <Application>Microsoft Office PowerPoint</Application>
  <PresentationFormat>画面に合わせる (4:3)</PresentationFormat>
  <Paragraphs>1097</Paragraphs>
  <Slides>57</Slides>
  <Notes>21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57</vt:i4>
      </vt:variant>
    </vt:vector>
  </HeadingPairs>
  <TitlesOfParts>
    <vt:vector size="63" baseType="lpstr">
      <vt:lpstr>ＤＦＰ特太ゴシック体</vt:lpstr>
      <vt:lpstr>ＤＦ特太ゴシック体</vt:lpstr>
      <vt:lpstr>Meiryo UI</vt:lpstr>
      <vt:lpstr>メイリオ</vt:lpstr>
      <vt:lpstr>Calibri</vt:lpstr>
      <vt:lpstr>標準デザイン</vt:lpstr>
      <vt:lpstr>人材育成の意義と必要性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相談支援専門員の研修制度の見直しについて</vt:lpstr>
      <vt:lpstr>相談支援専門員研修の告示別表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fjk</dc:creator>
  <cp:lastModifiedBy>浩彦 若山</cp:lastModifiedBy>
  <cp:revision>168</cp:revision>
  <cp:lastPrinted>2019-11-14T13:17:27Z</cp:lastPrinted>
  <dcterms:created xsi:type="dcterms:W3CDTF">2006-03-03T14:21:43Z</dcterms:created>
  <dcterms:modified xsi:type="dcterms:W3CDTF">2019-12-14T13:36:53Z</dcterms:modified>
</cp:coreProperties>
</file>