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480" r:id="rId2"/>
    <p:sldId id="479" r:id="rId3"/>
    <p:sldId id="512" r:id="rId4"/>
    <p:sldId id="483" r:id="rId5"/>
    <p:sldId id="556" r:id="rId6"/>
    <p:sldId id="587" r:id="rId7"/>
    <p:sldId id="589" r:id="rId8"/>
    <p:sldId id="588" r:id="rId9"/>
    <p:sldId id="519" r:id="rId10"/>
    <p:sldId id="517" r:id="rId11"/>
    <p:sldId id="518" r:id="rId12"/>
    <p:sldId id="590" r:id="rId13"/>
    <p:sldId id="592" r:id="rId14"/>
    <p:sldId id="591" r:id="rId15"/>
    <p:sldId id="593" r:id="rId16"/>
    <p:sldId id="594" r:id="rId17"/>
    <p:sldId id="595" r:id="rId18"/>
    <p:sldId id="596" r:id="rId19"/>
    <p:sldId id="583" r:id="rId20"/>
    <p:sldId id="585" r:id="rId21"/>
    <p:sldId id="581" r:id="rId22"/>
    <p:sldId id="597" r:id="rId23"/>
    <p:sldId id="484" r:id="rId24"/>
    <p:sldId id="558" r:id="rId25"/>
    <p:sldId id="578" r:id="rId26"/>
    <p:sldId id="579" r:id="rId27"/>
    <p:sldId id="598" r:id="rId28"/>
    <p:sldId id="599" r:id="rId29"/>
    <p:sldId id="600" r:id="rId30"/>
    <p:sldId id="601" r:id="rId31"/>
    <p:sldId id="603" r:id="rId32"/>
    <p:sldId id="604" r:id="rId33"/>
    <p:sldId id="606" r:id="rId34"/>
    <p:sldId id="607" r:id="rId35"/>
    <p:sldId id="608" r:id="rId36"/>
    <p:sldId id="610" r:id="rId37"/>
    <p:sldId id="611" r:id="rId38"/>
    <p:sldId id="543" r:id="rId39"/>
    <p:sldId id="544" r:id="rId40"/>
    <p:sldId id="545" r:id="rId41"/>
    <p:sldId id="509" r:id="rId42"/>
    <p:sldId id="549" r:id="rId43"/>
    <p:sldId id="612" r:id="rId44"/>
    <p:sldId id="613" r:id="rId45"/>
    <p:sldId id="618" r:id="rId46"/>
    <p:sldId id="619" r:id="rId47"/>
    <p:sldId id="620" r:id="rId48"/>
    <p:sldId id="617" r:id="rId49"/>
    <p:sldId id="614" r:id="rId50"/>
    <p:sldId id="621" r:id="rId51"/>
    <p:sldId id="623" r:id="rId52"/>
    <p:sldId id="616" r:id="rId53"/>
    <p:sldId id="624" r:id="rId54"/>
    <p:sldId id="625" r:id="rId55"/>
    <p:sldId id="511" r:id="rId56"/>
    <p:sldId id="551" r:id="rId57"/>
    <p:sldId id="569" r:id="rId58"/>
    <p:sldId id="552" r:id="rId59"/>
    <p:sldId id="570" r:id="rId60"/>
    <p:sldId id="522" r:id="rId61"/>
    <p:sldId id="524" r:id="rId62"/>
    <p:sldId id="527" r:id="rId63"/>
    <p:sldId id="626" r:id="rId64"/>
    <p:sldId id="571" r:id="rId65"/>
  </p:sldIdLst>
  <p:sldSz cx="9144000" cy="6858000" type="screen4x3"/>
  <p:notesSz cx="6400800" cy="8686800"/>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99"/>
    <a:srgbClr val="FF9900"/>
    <a:srgbClr val="99FF99"/>
    <a:srgbClr val="FFFFCC"/>
    <a:srgbClr val="66FF66"/>
    <a:srgbClr val="FF66FF"/>
    <a:srgbClr val="FFFF00"/>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83372" autoAdjust="0"/>
  </p:normalViewPr>
  <p:slideViewPr>
    <p:cSldViewPr>
      <p:cViewPr varScale="1">
        <p:scale>
          <a:sx n="95" d="100"/>
          <a:sy n="95" d="100"/>
        </p:scale>
        <p:origin x="18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29787-6CB8-4725-8398-1DB4F77A2FD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kumimoji="1" lang="ja-JP" altLang="en-US"/>
        </a:p>
      </dgm:t>
    </dgm:pt>
    <dgm:pt modelId="{82AD44A7-F6EB-4D1B-8F19-752014F4CF64}">
      <dgm:prSet phldrT="[テキスト]"/>
      <dgm:spPr>
        <a:solidFill>
          <a:srgbClr val="FFFF00"/>
        </a:solidFill>
      </dgm:spPr>
      <dgm:t>
        <a:bodyPr/>
        <a:lstStyle/>
        <a:p>
          <a:r>
            <a:rPr kumimoji="1" lang="ja-JP" altLang="en-US" b="1" dirty="0"/>
            <a:t>打ち上げ研修</a:t>
          </a:r>
          <a:endParaRPr kumimoji="1" lang="en-US" altLang="ja-JP" b="1" dirty="0"/>
        </a:p>
        <a:p>
          <a:r>
            <a:rPr kumimoji="1" lang="en-US" altLang="ja-JP" b="1" dirty="0"/>
            <a:t>《</a:t>
          </a:r>
          <a:r>
            <a:rPr kumimoji="1" lang="ja-JP" altLang="en-US" b="1" dirty="0"/>
            <a:t>フォーラム</a:t>
          </a:r>
          <a:r>
            <a:rPr kumimoji="1" lang="en-US" altLang="ja-JP" b="1" dirty="0"/>
            <a:t>》</a:t>
          </a:r>
        </a:p>
        <a:p>
          <a:r>
            <a:rPr kumimoji="1" lang="en-US" altLang="ja-JP" b="1" dirty="0"/>
            <a:t>《</a:t>
          </a:r>
          <a:r>
            <a:rPr kumimoji="1" lang="ja-JP" altLang="en-US" b="1" dirty="0"/>
            <a:t>地域住民参加のオープン研修≫</a:t>
          </a:r>
        </a:p>
      </dgm:t>
    </dgm:pt>
    <dgm:pt modelId="{02700C62-B2D5-4B3D-849E-F96E91A7E9C6}" type="parTrans" cxnId="{CCBD4393-D98E-447B-B9BD-8F59FD67EB16}">
      <dgm:prSet/>
      <dgm:spPr/>
      <dgm:t>
        <a:bodyPr/>
        <a:lstStyle/>
        <a:p>
          <a:endParaRPr kumimoji="1" lang="ja-JP" altLang="en-US"/>
        </a:p>
      </dgm:t>
    </dgm:pt>
    <dgm:pt modelId="{550A3390-0D0A-4180-A6DB-46CE5E0327BD}" type="sibTrans" cxnId="{CCBD4393-D98E-447B-B9BD-8F59FD67EB16}">
      <dgm:prSet/>
      <dgm:spPr/>
      <dgm:t>
        <a:bodyPr/>
        <a:lstStyle/>
        <a:p>
          <a:endParaRPr kumimoji="1" lang="ja-JP" altLang="en-US"/>
        </a:p>
      </dgm:t>
    </dgm:pt>
    <dgm:pt modelId="{4BE2BEF4-1868-447C-B10F-3C375946C6F1}">
      <dgm:prSet phldrT="[テキスト]"/>
      <dgm:spPr>
        <a:solidFill>
          <a:srgbClr val="FF6699"/>
        </a:solidFill>
      </dgm:spPr>
      <dgm:t>
        <a:bodyPr/>
        <a:lstStyle/>
        <a:p>
          <a:r>
            <a:rPr kumimoji="1" lang="ja-JP" altLang="en-US" b="1" dirty="0"/>
            <a:t>具体的エンジンとなるフォーマル支援者への専門研修</a:t>
          </a:r>
          <a:endParaRPr kumimoji="1" lang="en-US" altLang="ja-JP" b="1" dirty="0"/>
        </a:p>
        <a:p>
          <a:endParaRPr kumimoji="1" lang="ja-JP" altLang="en-US" b="1" dirty="0"/>
        </a:p>
      </dgm:t>
    </dgm:pt>
    <dgm:pt modelId="{81BF2656-1C83-4E30-9570-63C2D9FE7919}" type="parTrans" cxnId="{8A7776D9-5AF7-4A77-AF0C-803CA7605243}">
      <dgm:prSet/>
      <dgm:spPr/>
      <dgm:t>
        <a:bodyPr/>
        <a:lstStyle/>
        <a:p>
          <a:endParaRPr kumimoji="1" lang="ja-JP" altLang="en-US"/>
        </a:p>
      </dgm:t>
    </dgm:pt>
    <dgm:pt modelId="{A0C2623C-65DE-42BA-A2D2-D27697119B7A}" type="sibTrans" cxnId="{8A7776D9-5AF7-4A77-AF0C-803CA7605243}">
      <dgm:prSet/>
      <dgm:spPr/>
      <dgm:t>
        <a:bodyPr/>
        <a:lstStyle/>
        <a:p>
          <a:endParaRPr kumimoji="1" lang="ja-JP" altLang="en-US"/>
        </a:p>
      </dgm:t>
    </dgm:pt>
    <dgm:pt modelId="{1F93A384-BEA2-49CD-9D00-D1E6A93481EA}">
      <dgm:prSet phldrT="[テキスト]"/>
      <dgm:spPr>
        <a:solidFill>
          <a:srgbClr val="66FF66"/>
        </a:solidFill>
      </dgm:spPr>
      <dgm:t>
        <a:bodyPr/>
        <a:lstStyle/>
        <a:p>
          <a:r>
            <a:rPr kumimoji="1" lang="ja-JP" altLang="en-US" b="1" dirty="0"/>
            <a:t>継続的かつ地域包括ケアシステムに向けた、小規模エリアの集まりによる事例検討やミニ研修</a:t>
          </a:r>
        </a:p>
      </dgm:t>
    </dgm:pt>
    <dgm:pt modelId="{299FE965-C53B-4F94-88C8-83DF9DDA9EA8}" type="parTrans" cxnId="{C90E46A7-F0A4-4A3F-9FBC-F7A8E49F8F4F}">
      <dgm:prSet/>
      <dgm:spPr/>
      <dgm:t>
        <a:bodyPr/>
        <a:lstStyle/>
        <a:p>
          <a:endParaRPr kumimoji="1" lang="ja-JP" altLang="en-US"/>
        </a:p>
      </dgm:t>
    </dgm:pt>
    <dgm:pt modelId="{D5D7059F-A3C6-4A22-BBDB-9B731A7F5F6F}" type="sibTrans" cxnId="{C90E46A7-F0A4-4A3F-9FBC-F7A8E49F8F4F}">
      <dgm:prSet/>
      <dgm:spPr/>
      <dgm:t>
        <a:bodyPr/>
        <a:lstStyle/>
        <a:p>
          <a:endParaRPr kumimoji="1" lang="ja-JP" altLang="en-US"/>
        </a:p>
      </dgm:t>
    </dgm:pt>
    <dgm:pt modelId="{F6488B88-C2FE-459F-A62C-72DBD2053A0F}" type="pres">
      <dgm:prSet presAssocID="{87D29787-6CB8-4725-8398-1DB4F77A2FDC}" presName="rootnode" presStyleCnt="0">
        <dgm:presLayoutVars>
          <dgm:chMax/>
          <dgm:chPref/>
          <dgm:dir/>
          <dgm:animLvl val="lvl"/>
        </dgm:presLayoutVars>
      </dgm:prSet>
      <dgm:spPr/>
    </dgm:pt>
    <dgm:pt modelId="{CE532D81-A806-4AF4-BA14-2B9C0480DA10}" type="pres">
      <dgm:prSet presAssocID="{82AD44A7-F6EB-4D1B-8F19-752014F4CF64}" presName="composite" presStyleCnt="0"/>
      <dgm:spPr/>
    </dgm:pt>
    <dgm:pt modelId="{2AAE162F-96DE-4DD3-AA58-D7E7BFB67728}" type="pres">
      <dgm:prSet presAssocID="{82AD44A7-F6EB-4D1B-8F19-752014F4CF64}" presName="LShape" presStyleLbl="alignNode1" presStyleIdx="0" presStyleCnt="5"/>
      <dgm:spPr/>
    </dgm:pt>
    <dgm:pt modelId="{D1F89207-1B09-4D25-8C90-09FE44AA21F4}" type="pres">
      <dgm:prSet presAssocID="{82AD44A7-F6EB-4D1B-8F19-752014F4CF64}" presName="ParentText" presStyleLbl="revTx" presStyleIdx="0" presStyleCnt="3">
        <dgm:presLayoutVars>
          <dgm:chMax val="0"/>
          <dgm:chPref val="0"/>
          <dgm:bulletEnabled val="1"/>
        </dgm:presLayoutVars>
      </dgm:prSet>
      <dgm:spPr/>
    </dgm:pt>
    <dgm:pt modelId="{4A31E5E8-DB0D-4ADB-97B6-BB0948340ABD}" type="pres">
      <dgm:prSet presAssocID="{82AD44A7-F6EB-4D1B-8F19-752014F4CF64}" presName="Triangle" presStyleLbl="alignNode1" presStyleIdx="1" presStyleCnt="5"/>
      <dgm:spPr/>
    </dgm:pt>
    <dgm:pt modelId="{C8974E20-646E-42C8-A7E7-4C880C3D72E1}" type="pres">
      <dgm:prSet presAssocID="{550A3390-0D0A-4180-A6DB-46CE5E0327BD}" presName="sibTrans" presStyleCnt="0"/>
      <dgm:spPr/>
    </dgm:pt>
    <dgm:pt modelId="{DCB7A740-9D81-4DEE-A9D4-341D9574CF26}" type="pres">
      <dgm:prSet presAssocID="{550A3390-0D0A-4180-A6DB-46CE5E0327BD}" presName="space" presStyleCnt="0"/>
      <dgm:spPr/>
    </dgm:pt>
    <dgm:pt modelId="{4DED14C5-511C-4BCE-AA3F-E5DF3F7F237C}" type="pres">
      <dgm:prSet presAssocID="{4BE2BEF4-1868-447C-B10F-3C375946C6F1}" presName="composite" presStyleCnt="0"/>
      <dgm:spPr/>
    </dgm:pt>
    <dgm:pt modelId="{F29DC9CF-31DA-4502-8CDB-B4864476D5E2}" type="pres">
      <dgm:prSet presAssocID="{4BE2BEF4-1868-447C-B10F-3C375946C6F1}" presName="LShape" presStyleLbl="alignNode1" presStyleIdx="2" presStyleCnt="5"/>
      <dgm:spPr/>
    </dgm:pt>
    <dgm:pt modelId="{69BD63BC-8FFE-4EE7-BA6A-7EB9331ABA2A}" type="pres">
      <dgm:prSet presAssocID="{4BE2BEF4-1868-447C-B10F-3C375946C6F1}" presName="ParentText" presStyleLbl="revTx" presStyleIdx="1" presStyleCnt="3" custScaleX="117086" custScaleY="140134">
        <dgm:presLayoutVars>
          <dgm:chMax val="0"/>
          <dgm:chPref val="0"/>
          <dgm:bulletEnabled val="1"/>
        </dgm:presLayoutVars>
      </dgm:prSet>
      <dgm:spPr/>
    </dgm:pt>
    <dgm:pt modelId="{D74FFBFB-AB78-42F8-8A18-608AF868AA07}" type="pres">
      <dgm:prSet presAssocID="{4BE2BEF4-1868-447C-B10F-3C375946C6F1}" presName="Triangle" presStyleLbl="alignNode1" presStyleIdx="3" presStyleCnt="5"/>
      <dgm:spPr/>
    </dgm:pt>
    <dgm:pt modelId="{4F1F5E16-96F1-41F2-B0BF-962854222A3A}" type="pres">
      <dgm:prSet presAssocID="{A0C2623C-65DE-42BA-A2D2-D27697119B7A}" presName="sibTrans" presStyleCnt="0"/>
      <dgm:spPr/>
    </dgm:pt>
    <dgm:pt modelId="{5861FA34-E170-49D3-897D-FE6D4206D57C}" type="pres">
      <dgm:prSet presAssocID="{A0C2623C-65DE-42BA-A2D2-D27697119B7A}" presName="space" presStyleCnt="0"/>
      <dgm:spPr/>
    </dgm:pt>
    <dgm:pt modelId="{EF05F413-F2AA-483B-9AED-844DC5A4B090}" type="pres">
      <dgm:prSet presAssocID="{1F93A384-BEA2-49CD-9D00-D1E6A93481EA}" presName="composite" presStyleCnt="0"/>
      <dgm:spPr/>
    </dgm:pt>
    <dgm:pt modelId="{C6749070-CC2C-40FF-B17A-29113E9FBD57}" type="pres">
      <dgm:prSet presAssocID="{1F93A384-BEA2-49CD-9D00-D1E6A93481EA}" presName="LShape" presStyleLbl="alignNode1" presStyleIdx="4" presStyleCnt="5"/>
      <dgm:spPr/>
    </dgm:pt>
    <dgm:pt modelId="{C6021F02-86D2-4C99-BFB9-43B3E9CB9CE4}" type="pres">
      <dgm:prSet presAssocID="{1F93A384-BEA2-49CD-9D00-D1E6A93481EA}" presName="ParentText" presStyleLbl="revTx" presStyleIdx="2" presStyleCnt="3" custScaleY="137939">
        <dgm:presLayoutVars>
          <dgm:chMax val="0"/>
          <dgm:chPref val="0"/>
          <dgm:bulletEnabled val="1"/>
        </dgm:presLayoutVars>
      </dgm:prSet>
      <dgm:spPr/>
    </dgm:pt>
  </dgm:ptLst>
  <dgm:cxnLst>
    <dgm:cxn modelId="{07F3BC29-98D6-430C-AA14-DFBB3AB2F964}" type="presOf" srcId="{82AD44A7-F6EB-4D1B-8F19-752014F4CF64}" destId="{D1F89207-1B09-4D25-8C90-09FE44AA21F4}" srcOrd="0" destOrd="0" presId="urn:microsoft.com/office/officeart/2009/3/layout/StepUpProcess"/>
    <dgm:cxn modelId="{F59BC12B-022B-4541-88F0-42C4A47540E2}" type="presOf" srcId="{4BE2BEF4-1868-447C-B10F-3C375946C6F1}" destId="{69BD63BC-8FFE-4EE7-BA6A-7EB9331ABA2A}" srcOrd="0" destOrd="0" presId="urn:microsoft.com/office/officeart/2009/3/layout/StepUpProcess"/>
    <dgm:cxn modelId="{CCBD4393-D98E-447B-B9BD-8F59FD67EB16}" srcId="{87D29787-6CB8-4725-8398-1DB4F77A2FDC}" destId="{82AD44A7-F6EB-4D1B-8F19-752014F4CF64}" srcOrd="0" destOrd="0" parTransId="{02700C62-B2D5-4B3D-849E-F96E91A7E9C6}" sibTransId="{550A3390-0D0A-4180-A6DB-46CE5E0327BD}"/>
    <dgm:cxn modelId="{C90E46A7-F0A4-4A3F-9FBC-F7A8E49F8F4F}" srcId="{87D29787-6CB8-4725-8398-1DB4F77A2FDC}" destId="{1F93A384-BEA2-49CD-9D00-D1E6A93481EA}" srcOrd="2" destOrd="0" parTransId="{299FE965-C53B-4F94-88C8-83DF9DDA9EA8}" sibTransId="{D5D7059F-A3C6-4A22-BBDB-9B731A7F5F6F}"/>
    <dgm:cxn modelId="{3883CCB7-46F4-4210-BEC8-D4348F5618A5}" type="presOf" srcId="{1F93A384-BEA2-49CD-9D00-D1E6A93481EA}" destId="{C6021F02-86D2-4C99-BFB9-43B3E9CB9CE4}" srcOrd="0" destOrd="0" presId="urn:microsoft.com/office/officeart/2009/3/layout/StepUpProcess"/>
    <dgm:cxn modelId="{92CC3CC7-2FA8-4A80-8152-F5964ACFB7C2}" type="presOf" srcId="{87D29787-6CB8-4725-8398-1DB4F77A2FDC}" destId="{F6488B88-C2FE-459F-A62C-72DBD2053A0F}" srcOrd="0" destOrd="0" presId="urn:microsoft.com/office/officeart/2009/3/layout/StepUpProcess"/>
    <dgm:cxn modelId="{8A7776D9-5AF7-4A77-AF0C-803CA7605243}" srcId="{87D29787-6CB8-4725-8398-1DB4F77A2FDC}" destId="{4BE2BEF4-1868-447C-B10F-3C375946C6F1}" srcOrd="1" destOrd="0" parTransId="{81BF2656-1C83-4E30-9570-63C2D9FE7919}" sibTransId="{A0C2623C-65DE-42BA-A2D2-D27697119B7A}"/>
    <dgm:cxn modelId="{94B192C9-E904-485C-9D77-5C40084BBFBD}" type="presParOf" srcId="{F6488B88-C2FE-459F-A62C-72DBD2053A0F}" destId="{CE532D81-A806-4AF4-BA14-2B9C0480DA10}" srcOrd="0" destOrd="0" presId="urn:microsoft.com/office/officeart/2009/3/layout/StepUpProcess"/>
    <dgm:cxn modelId="{F9FF7AE3-5093-4FEB-AE83-3817746ADEB4}" type="presParOf" srcId="{CE532D81-A806-4AF4-BA14-2B9C0480DA10}" destId="{2AAE162F-96DE-4DD3-AA58-D7E7BFB67728}" srcOrd="0" destOrd="0" presId="urn:microsoft.com/office/officeart/2009/3/layout/StepUpProcess"/>
    <dgm:cxn modelId="{CEAF3DDE-5C29-4B00-B3A1-D91DD41ADCB2}" type="presParOf" srcId="{CE532D81-A806-4AF4-BA14-2B9C0480DA10}" destId="{D1F89207-1B09-4D25-8C90-09FE44AA21F4}" srcOrd="1" destOrd="0" presId="urn:microsoft.com/office/officeart/2009/3/layout/StepUpProcess"/>
    <dgm:cxn modelId="{EAEC0CAB-EA5E-48D2-9D2A-80127632B7F3}" type="presParOf" srcId="{CE532D81-A806-4AF4-BA14-2B9C0480DA10}" destId="{4A31E5E8-DB0D-4ADB-97B6-BB0948340ABD}" srcOrd="2" destOrd="0" presId="urn:microsoft.com/office/officeart/2009/3/layout/StepUpProcess"/>
    <dgm:cxn modelId="{4CC49D2B-1B6E-446F-91B1-B8DF515610DF}" type="presParOf" srcId="{F6488B88-C2FE-459F-A62C-72DBD2053A0F}" destId="{C8974E20-646E-42C8-A7E7-4C880C3D72E1}" srcOrd="1" destOrd="0" presId="urn:microsoft.com/office/officeart/2009/3/layout/StepUpProcess"/>
    <dgm:cxn modelId="{4A759536-8B94-4D82-9983-6188288C2682}" type="presParOf" srcId="{C8974E20-646E-42C8-A7E7-4C880C3D72E1}" destId="{DCB7A740-9D81-4DEE-A9D4-341D9574CF26}" srcOrd="0" destOrd="0" presId="urn:microsoft.com/office/officeart/2009/3/layout/StepUpProcess"/>
    <dgm:cxn modelId="{CBF15AAC-BE77-43C3-BF4A-ED8F943A3A78}" type="presParOf" srcId="{F6488B88-C2FE-459F-A62C-72DBD2053A0F}" destId="{4DED14C5-511C-4BCE-AA3F-E5DF3F7F237C}" srcOrd="2" destOrd="0" presId="urn:microsoft.com/office/officeart/2009/3/layout/StepUpProcess"/>
    <dgm:cxn modelId="{E263197D-33C9-44C5-B402-2A2DC7AFAE7E}" type="presParOf" srcId="{4DED14C5-511C-4BCE-AA3F-E5DF3F7F237C}" destId="{F29DC9CF-31DA-4502-8CDB-B4864476D5E2}" srcOrd="0" destOrd="0" presId="urn:microsoft.com/office/officeart/2009/3/layout/StepUpProcess"/>
    <dgm:cxn modelId="{0567F70C-CD63-4000-A849-DF6E4C6D7D8F}" type="presParOf" srcId="{4DED14C5-511C-4BCE-AA3F-E5DF3F7F237C}" destId="{69BD63BC-8FFE-4EE7-BA6A-7EB9331ABA2A}" srcOrd="1" destOrd="0" presId="urn:microsoft.com/office/officeart/2009/3/layout/StepUpProcess"/>
    <dgm:cxn modelId="{D9F47A87-11E2-4C35-85DA-DA4FED59EC02}" type="presParOf" srcId="{4DED14C5-511C-4BCE-AA3F-E5DF3F7F237C}" destId="{D74FFBFB-AB78-42F8-8A18-608AF868AA07}" srcOrd="2" destOrd="0" presId="urn:microsoft.com/office/officeart/2009/3/layout/StepUpProcess"/>
    <dgm:cxn modelId="{464C2C4C-33CB-4E49-A1D0-6C9A0949FC89}" type="presParOf" srcId="{F6488B88-C2FE-459F-A62C-72DBD2053A0F}" destId="{4F1F5E16-96F1-41F2-B0BF-962854222A3A}" srcOrd="3" destOrd="0" presId="urn:microsoft.com/office/officeart/2009/3/layout/StepUpProcess"/>
    <dgm:cxn modelId="{40034E62-40A4-494A-B36E-03AFC34F602D}" type="presParOf" srcId="{4F1F5E16-96F1-41F2-B0BF-962854222A3A}" destId="{5861FA34-E170-49D3-897D-FE6D4206D57C}" srcOrd="0" destOrd="0" presId="urn:microsoft.com/office/officeart/2009/3/layout/StepUpProcess"/>
    <dgm:cxn modelId="{87ECF118-B9E5-416D-912E-EA03BE9E28E8}" type="presParOf" srcId="{F6488B88-C2FE-459F-A62C-72DBD2053A0F}" destId="{EF05F413-F2AA-483B-9AED-844DC5A4B090}" srcOrd="4" destOrd="0" presId="urn:microsoft.com/office/officeart/2009/3/layout/StepUpProcess"/>
    <dgm:cxn modelId="{B78CEEA8-E16E-4FC8-8155-28F62C165CEC}" type="presParOf" srcId="{EF05F413-F2AA-483B-9AED-844DC5A4B090}" destId="{C6749070-CC2C-40FF-B17A-29113E9FBD57}" srcOrd="0" destOrd="0" presId="urn:microsoft.com/office/officeart/2009/3/layout/StepUpProcess"/>
    <dgm:cxn modelId="{06800EA6-A493-4CDE-B056-0ECE431DE4DE}" type="presParOf" srcId="{EF05F413-F2AA-483B-9AED-844DC5A4B090}" destId="{C6021F02-86D2-4C99-BFB9-43B3E9CB9CE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BE274-49DF-4C07-81A1-C737493E373B}" type="doc">
      <dgm:prSet loTypeId="urn:microsoft.com/office/officeart/2005/8/layout/hProcess9" loCatId="process" qsTypeId="urn:microsoft.com/office/officeart/2005/8/quickstyle/simple1" qsCatId="simple" csTypeId="urn:microsoft.com/office/officeart/2005/8/colors/colorful1" csCatId="colorful" phldr="1"/>
      <dgm:spPr/>
    </dgm:pt>
    <dgm:pt modelId="{CAC07477-A26C-4A33-A718-29CD9AF9C63B}">
      <dgm:prSet phldrT="[テキスト]"/>
      <dgm:spPr/>
      <dgm:t>
        <a:bodyPr/>
        <a:lstStyle/>
        <a:p>
          <a:r>
            <a:rPr kumimoji="1" lang="ja-JP" altLang="en-US" dirty="0"/>
            <a:t>地域を知る</a:t>
          </a:r>
        </a:p>
      </dgm:t>
    </dgm:pt>
    <dgm:pt modelId="{6274099B-43AC-44B5-B1AF-3F30A19E248D}" type="parTrans" cxnId="{9C2B5E8C-BD1A-4177-B45B-18D85E8B64E7}">
      <dgm:prSet/>
      <dgm:spPr/>
      <dgm:t>
        <a:bodyPr/>
        <a:lstStyle/>
        <a:p>
          <a:endParaRPr kumimoji="1" lang="ja-JP" altLang="en-US"/>
        </a:p>
      </dgm:t>
    </dgm:pt>
    <dgm:pt modelId="{3812DB22-EE42-48ED-A43C-6226DDA33E2F}" type="sibTrans" cxnId="{9C2B5E8C-BD1A-4177-B45B-18D85E8B64E7}">
      <dgm:prSet/>
      <dgm:spPr/>
      <dgm:t>
        <a:bodyPr/>
        <a:lstStyle/>
        <a:p>
          <a:endParaRPr kumimoji="1" lang="ja-JP" altLang="en-US"/>
        </a:p>
      </dgm:t>
    </dgm:pt>
    <dgm:pt modelId="{90BE8794-6D1C-48CC-A031-21D5F2BA30CF}">
      <dgm:prSet phldrT="[テキスト]"/>
      <dgm:spPr/>
      <dgm:t>
        <a:bodyPr/>
        <a:lstStyle/>
        <a:p>
          <a:r>
            <a:rPr kumimoji="1" lang="ja-JP" altLang="en-US" dirty="0">
              <a:solidFill>
                <a:schemeClr val="tx1"/>
              </a:solidFill>
            </a:rPr>
            <a:t>支援関係者と出会う</a:t>
          </a:r>
        </a:p>
      </dgm:t>
    </dgm:pt>
    <dgm:pt modelId="{35694C78-5243-42D0-91A3-F8FE94AF3759}" type="parTrans" cxnId="{FEAD32E4-BA92-4FA7-8142-53CAD28DE57D}">
      <dgm:prSet/>
      <dgm:spPr/>
      <dgm:t>
        <a:bodyPr/>
        <a:lstStyle/>
        <a:p>
          <a:endParaRPr kumimoji="1" lang="ja-JP" altLang="en-US"/>
        </a:p>
      </dgm:t>
    </dgm:pt>
    <dgm:pt modelId="{6DC633EC-52CA-4D0E-AFA8-427621FA2A24}" type="sibTrans" cxnId="{FEAD32E4-BA92-4FA7-8142-53CAD28DE57D}">
      <dgm:prSet/>
      <dgm:spPr/>
      <dgm:t>
        <a:bodyPr/>
        <a:lstStyle/>
        <a:p>
          <a:endParaRPr kumimoji="1" lang="ja-JP" altLang="en-US"/>
        </a:p>
      </dgm:t>
    </dgm:pt>
    <dgm:pt modelId="{6A6691A8-069F-4866-8568-167964216149}">
      <dgm:prSet/>
      <dgm:spPr/>
      <dgm:t>
        <a:bodyPr/>
        <a:lstStyle/>
        <a:p>
          <a:r>
            <a:rPr kumimoji="1" lang="ja-JP" altLang="en-US" dirty="0"/>
            <a:t>知り合いになる（ネットワーク）</a:t>
          </a:r>
        </a:p>
      </dgm:t>
    </dgm:pt>
    <dgm:pt modelId="{860C784D-7EA4-476E-83D6-0D83CF5EA17A}" type="parTrans" cxnId="{3DAA4504-5776-4D05-B33A-5051CFD44D4F}">
      <dgm:prSet/>
      <dgm:spPr/>
      <dgm:t>
        <a:bodyPr/>
        <a:lstStyle/>
        <a:p>
          <a:endParaRPr kumimoji="1" lang="ja-JP" altLang="en-US"/>
        </a:p>
      </dgm:t>
    </dgm:pt>
    <dgm:pt modelId="{9D90B846-9CCD-47DF-BCC4-C9C6862DF0A2}" type="sibTrans" cxnId="{3DAA4504-5776-4D05-B33A-5051CFD44D4F}">
      <dgm:prSet/>
      <dgm:spPr/>
      <dgm:t>
        <a:bodyPr/>
        <a:lstStyle/>
        <a:p>
          <a:endParaRPr kumimoji="1" lang="ja-JP" altLang="en-US"/>
        </a:p>
      </dgm:t>
    </dgm:pt>
    <dgm:pt modelId="{9290AB95-6271-4014-9197-F455F20E76CD}">
      <dgm:prSet/>
      <dgm:spPr/>
      <dgm:t>
        <a:bodyPr/>
        <a:lstStyle/>
        <a:p>
          <a:r>
            <a:rPr kumimoji="1" lang="ja-JP" altLang="en-US" dirty="0">
              <a:solidFill>
                <a:srgbClr val="7030A0"/>
              </a:solidFill>
            </a:rPr>
            <a:t>支援のマッチング</a:t>
          </a:r>
          <a:r>
            <a:rPr kumimoji="1" lang="ja-JP" altLang="en-US" dirty="0">
              <a:solidFill>
                <a:schemeClr val="tx1"/>
              </a:solidFill>
            </a:rPr>
            <a:t>又は</a:t>
          </a:r>
          <a:r>
            <a:rPr kumimoji="1" lang="ja-JP" altLang="en-US" dirty="0">
              <a:solidFill>
                <a:srgbClr val="FF0000"/>
              </a:solidFill>
            </a:rPr>
            <a:t>開発支援が見える</a:t>
          </a:r>
        </a:p>
      </dgm:t>
    </dgm:pt>
    <dgm:pt modelId="{51BFD075-356B-495B-8209-1DDD491E8886}" type="parTrans" cxnId="{B1400CA4-1347-4271-B51A-B5E863E88DF4}">
      <dgm:prSet/>
      <dgm:spPr/>
      <dgm:t>
        <a:bodyPr/>
        <a:lstStyle/>
        <a:p>
          <a:endParaRPr kumimoji="1" lang="ja-JP" altLang="en-US"/>
        </a:p>
      </dgm:t>
    </dgm:pt>
    <dgm:pt modelId="{65A5FC71-365B-4D7C-976D-91FC3D5F30D3}" type="sibTrans" cxnId="{B1400CA4-1347-4271-B51A-B5E863E88DF4}">
      <dgm:prSet/>
      <dgm:spPr/>
      <dgm:t>
        <a:bodyPr/>
        <a:lstStyle/>
        <a:p>
          <a:endParaRPr kumimoji="1" lang="ja-JP" altLang="en-US"/>
        </a:p>
      </dgm:t>
    </dgm:pt>
    <dgm:pt modelId="{FC948D03-1EB4-4392-847E-727B76E451B8}" type="pres">
      <dgm:prSet presAssocID="{34BBE274-49DF-4C07-81A1-C737493E373B}" presName="CompostProcess" presStyleCnt="0">
        <dgm:presLayoutVars>
          <dgm:dir/>
          <dgm:resizeHandles val="exact"/>
        </dgm:presLayoutVars>
      </dgm:prSet>
      <dgm:spPr/>
    </dgm:pt>
    <dgm:pt modelId="{23AA624F-1D87-4E2F-BC31-B1D5C4EA4D65}" type="pres">
      <dgm:prSet presAssocID="{34BBE274-49DF-4C07-81A1-C737493E373B}" presName="arrow" presStyleLbl="bgShp" presStyleIdx="0" presStyleCnt="1" custScaleX="109490" custLinFactNeighborX="3780" custLinFactNeighborY="628"/>
      <dgm:spPr/>
    </dgm:pt>
    <dgm:pt modelId="{BDD6CEBF-A47F-432A-9AA0-03F3A422A183}" type="pres">
      <dgm:prSet presAssocID="{34BBE274-49DF-4C07-81A1-C737493E373B}" presName="linearProcess" presStyleCnt="0"/>
      <dgm:spPr/>
    </dgm:pt>
    <dgm:pt modelId="{C34372B6-F78F-469A-99D9-1C46C3E56208}" type="pres">
      <dgm:prSet presAssocID="{CAC07477-A26C-4A33-A718-29CD9AF9C63B}" presName="textNode" presStyleLbl="node1" presStyleIdx="0" presStyleCnt="4">
        <dgm:presLayoutVars>
          <dgm:bulletEnabled val="1"/>
        </dgm:presLayoutVars>
      </dgm:prSet>
      <dgm:spPr/>
    </dgm:pt>
    <dgm:pt modelId="{8838AECA-07C7-4327-A327-D06566D612EC}" type="pres">
      <dgm:prSet presAssocID="{3812DB22-EE42-48ED-A43C-6226DDA33E2F}" presName="sibTrans" presStyleCnt="0"/>
      <dgm:spPr/>
    </dgm:pt>
    <dgm:pt modelId="{213B2314-93FC-431E-8A78-FBF1A1688B56}" type="pres">
      <dgm:prSet presAssocID="{90BE8794-6D1C-48CC-A031-21D5F2BA30CF}" presName="textNode" presStyleLbl="node1" presStyleIdx="1" presStyleCnt="4">
        <dgm:presLayoutVars>
          <dgm:bulletEnabled val="1"/>
        </dgm:presLayoutVars>
      </dgm:prSet>
      <dgm:spPr/>
    </dgm:pt>
    <dgm:pt modelId="{A09E5270-F6EB-46E0-91CD-E7678F32043F}" type="pres">
      <dgm:prSet presAssocID="{6DC633EC-52CA-4D0E-AFA8-427621FA2A24}" presName="sibTrans" presStyleCnt="0"/>
      <dgm:spPr/>
    </dgm:pt>
    <dgm:pt modelId="{4360B790-F5DF-428F-9834-5B8E4404D450}" type="pres">
      <dgm:prSet presAssocID="{6A6691A8-069F-4866-8568-167964216149}" presName="textNode" presStyleLbl="node1" presStyleIdx="2" presStyleCnt="4">
        <dgm:presLayoutVars>
          <dgm:bulletEnabled val="1"/>
        </dgm:presLayoutVars>
      </dgm:prSet>
      <dgm:spPr/>
    </dgm:pt>
    <dgm:pt modelId="{0248040E-F968-4B6F-B144-3B707F3565CD}" type="pres">
      <dgm:prSet presAssocID="{9D90B846-9CCD-47DF-BCC4-C9C6862DF0A2}" presName="sibTrans" presStyleCnt="0"/>
      <dgm:spPr/>
    </dgm:pt>
    <dgm:pt modelId="{B94949FF-C52C-4B45-A582-345C27C144F4}" type="pres">
      <dgm:prSet presAssocID="{9290AB95-6271-4014-9197-F455F20E76CD}" presName="textNode" presStyleLbl="node1" presStyleIdx="3" presStyleCnt="4">
        <dgm:presLayoutVars>
          <dgm:bulletEnabled val="1"/>
        </dgm:presLayoutVars>
      </dgm:prSet>
      <dgm:spPr/>
    </dgm:pt>
  </dgm:ptLst>
  <dgm:cxnLst>
    <dgm:cxn modelId="{3DAA4504-5776-4D05-B33A-5051CFD44D4F}" srcId="{34BBE274-49DF-4C07-81A1-C737493E373B}" destId="{6A6691A8-069F-4866-8568-167964216149}" srcOrd="2" destOrd="0" parTransId="{860C784D-7EA4-476E-83D6-0D83CF5EA17A}" sibTransId="{9D90B846-9CCD-47DF-BCC4-C9C6862DF0A2}"/>
    <dgm:cxn modelId="{C7975C08-2FCA-4382-A8B6-2DE8C772B2D1}" type="presOf" srcId="{6A6691A8-069F-4866-8568-167964216149}" destId="{4360B790-F5DF-428F-9834-5B8E4404D450}" srcOrd="0" destOrd="0" presId="urn:microsoft.com/office/officeart/2005/8/layout/hProcess9"/>
    <dgm:cxn modelId="{DEBA6F12-41EA-4F58-B943-C94A81018AC3}" type="presOf" srcId="{34BBE274-49DF-4C07-81A1-C737493E373B}" destId="{FC948D03-1EB4-4392-847E-727B76E451B8}" srcOrd="0" destOrd="0" presId="urn:microsoft.com/office/officeart/2005/8/layout/hProcess9"/>
    <dgm:cxn modelId="{613F0362-DAA9-47AC-9E01-A6B7CC40965B}" type="presOf" srcId="{9290AB95-6271-4014-9197-F455F20E76CD}" destId="{B94949FF-C52C-4B45-A582-345C27C144F4}" srcOrd="0" destOrd="0" presId="urn:microsoft.com/office/officeart/2005/8/layout/hProcess9"/>
    <dgm:cxn modelId="{4A25BA68-AAC8-4710-A16D-57BD32A56C91}" type="presOf" srcId="{90BE8794-6D1C-48CC-A031-21D5F2BA30CF}" destId="{213B2314-93FC-431E-8A78-FBF1A1688B56}" srcOrd="0" destOrd="0" presId="urn:microsoft.com/office/officeart/2005/8/layout/hProcess9"/>
    <dgm:cxn modelId="{9C2B5E8C-BD1A-4177-B45B-18D85E8B64E7}" srcId="{34BBE274-49DF-4C07-81A1-C737493E373B}" destId="{CAC07477-A26C-4A33-A718-29CD9AF9C63B}" srcOrd="0" destOrd="0" parTransId="{6274099B-43AC-44B5-B1AF-3F30A19E248D}" sibTransId="{3812DB22-EE42-48ED-A43C-6226DDA33E2F}"/>
    <dgm:cxn modelId="{B1400CA4-1347-4271-B51A-B5E863E88DF4}" srcId="{34BBE274-49DF-4C07-81A1-C737493E373B}" destId="{9290AB95-6271-4014-9197-F455F20E76CD}" srcOrd="3" destOrd="0" parTransId="{51BFD075-356B-495B-8209-1DDD491E8886}" sibTransId="{65A5FC71-365B-4D7C-976D-91FC3D5F30D3}"/>
    <dgm:cxn modelId="{3A5871AF-5733-46A3-98B3-B5D4DF5DFA7B}" type="presOf" srcId="{CAC07477-A26C-4A33-A718-29CD9AF9C63B}" destId="{C34372B6-F78F-469A-99D9-1C46C3E56208}" srcOrd="0" destOrd="0" presId="urn:microsoft.com/office/officeart/2005/8/layout/hProcess9"/>
    <dgm:cxn modelId="{FEAD32E4-BA92-4FA7-8142-53CAD28DE57D}" srcId="{34BBE274-49DF-4C07-81A1-C737493E373B}" destId="{90BE8794-6D1C-48CC-A031-21D5F2BA30CF}" srcOrd="1" destOrd="0" parTransId="{35694C78-5243-42D0-91A3-F8FE94AF3759}" sibTransId="{6DC633EC-52CA-4D0E-AFA8-427621FA2A24}"/>
    <dgm:cxn modelId="{E3231B85-2664-47F7-9599-D0C8AC9B9096}" type="presParOf" srcId="{FC948D03-1EB4-4392-847E-727B76E451B8}" destId="{23AA624F-1D87-4E2F-BC31-B1D5C4EA4D65}" srcOrd="0" destOrd="0" presId="urn:microsoft.com/office/officeart/2005/8/layout/hProcess9"/>
    <dgm:cxn modelId="{9916C5F0-F2B5-4F4A-85AC-AE358A8C0359}" type="presParOf" srcId="{FC948D03-1EB4-4392-847E-727B76E451B8}" destId="{BDD6CEBF-A47F-432A-9AA0-03F3A422A183}" srcOrd="1" destOrd="0" presId="urn:microsoft.com/office/officeart/2005/8/layout/hProcess9"/>
    <dgm:cxn modelId="{91489C36-7A05-485B-B5DA-F772A0699728}" type="presParOf" srcId="{BDD6CEBF-A47F-432A-9AA0-03F3A422A183}" destId="{C34372B6-F78F-469A-99D9-1C46C3E56208}" srcOrd="0" destOrd="0" presId="urn:microsoft.com/office/officeart/2005/8/layout/hProcess9"/>
    <dgm:cxn modelId="{ED049934-17C1-496C-996E-67EF1C2E71AC}" type="presParOf" srcId="{BDD6CEBF-A47F-432A-9AA0-03F3A422A183}" destId="{8838AECA-07C7-4327-A327-D06566D612EC}" srcOrd="1" destOrd="0" presId="urn:microsoft.com/office/officeart/2005/8/layout/hProcess9"/>
    <dgm:cxn modelId="{BD8F6E9F-FC39-4EED-967D-DE69CF510380}" type="presParOf" srcId="{BDD6CEBF-A47F-432A-9AA0-03F3A422A183}" destId="{213B2314-93FC-431E-8A78-FBF1A1688B56}" srcOrd="2" destOrd="0" presId="urn:microsoft.com/office/officeart/2005/8/layout/hProcess9"/>
    <dgm:cxn modelId="{75D5836B-C9C7-488E-AF8A-E60CB98BFEB0}" type="presParOf" srcId="{BDD6CEBF-A47F-432A-9AA0-03F3A422A183}" destId="{A09E5270-F6EB-46E0-91CD-E7678F32043F}" srcOrd="3" destOrd="0" presId="urn:microsoft.com/office/officeart/2005/8/layout/hProcess9"/>
    <dgm:cxn modelId="{8D6F4CBB-353A-4D1A-93A5-D15BD7B846AD}" type="presParOf" srcId="{BDD6CEBF-A47F-432A-9AA0-03F3A422A183}" destId="{4360B790-F5DF-428F-9834-5B8E4404D450}" srcOrd="4" destOrd="0" presId="urn:microsoft.com/office/officeart/2005/8/layout/hProcess9"/>
    <dgm:cxn modelId="{56134F96-C4E7-45B4-8FF1-2EFA1A76C0B0}" type="presParOf" srcId="{BDD6CEBF-A47F-432A-9AA0-03F3A422A183}" destId="{0248040E-F968-4B6F-B144-3B707F3565CD}" srcOrd="5" destOrd="0" presId="urn:microsoft.com/office/officeart/2005/8/layout/hProcess9"/>
    <dgm:cxn modelId="{81F4D097-B4D9-4225-85DE-8A4694B3951B}" type="presParOf" srcId="{BDD6CEBF-A47F-432A-9AA0-03F3A422A183}" destId="{B94949FF-C52C-4B45-A582-345C27C144F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5C742-B297-42CF-B294-D59C5A75D80E}" type="doc">
      <dgm:prSet loTypeId="urn:microsoft.com/office/officeart/2005/8/layout/venn1" loCatId="relationship" qsTypeId="urn:microsoft.com/office/officeart/2005/8/quickstyle/3d5" qsCatId="3D" csTypeId="urn:microsoft.com/office/officeart/2005/8/colors/colorful2" csCatId="colorful" phldr="1"/>
      <dgm:spPr/>
    </dgm:pt>
    <dgm:pt modelId="{9A77D181-213A-4523-A84E-4D7508C0E916}">
      <dgm:prSet phldrT="[テキスト]"/>
      <dgm:spPr/>
      <dgm:t>
        <a:bodyPr/>
        <a:lstStyle/>
        <a:p>
          <a:r>
            <a:rPr kumimoji="1" lang="ja-JP" altLang="en-US" b="1"/>
            <a:t>見せる</a:t>
          </a:r>
          <a:endParaRPr kumimoji="1" lang="en-US" altLang="ja-JP" b="1"/>
        </a:p>
        <a:p>
          <a:r>
            <a:rPr kumimoji="1" lang="ja-JP" altLang="en-US"/>
            <a:t>相談現場を肌で感じる。当然社会力の基本も同様</a:t>
          </a:r>
          <a:endParaRPr kumimoji="1" lang="ja-JP" altLang="en-US" dirty="0"/>
        </a:p>
      </dgm:t>
    </dgm:pt>
    <dgm:pt modelId="{DE63A2FC-159D-4FFE-A285-73B5F014F5D1}" type="parTrans" cxnId="{D3B96577-3EDC-4CF7-8806-3D9C399F0753}">
      <dgm:prSet/>
      <dgm:spPr/>
      <dgm:t>
        <a:bodyPr/>
        <a:lstStyle/>
        <a:p>
          <a:endParaRPr kumimoji="1" lang="ja-JP" altLang="en-US"/>
        </a:p>
      </dgm:t>
    </dgm:pt>
    <dgm:pt modelId="{AD71E0D2-3C0D-4040-A91F-FCC80A178AB2}" type="sibTrans" cxnId="{D3B96577-3EDC-4CF7-8806-3D9C399F0753}">
      <dgm:prSet/>
      <dgm:spPr/>
      <dgm:t>
        <a:bodyPr/>
        <a:lstStyle/>
        <a:p>
          <a:endParaRPr kumimoji="1" lang="ja-JP" altLang="en-US"/>
        </a:p>
      </dgm:t>
    </dgm:pt>
    <dgm:pt modelId="{3152C28E-E476-48A0-BB03-013283ECB37F}">
      <dgm:prSet phldrT="[テキスト]"/>
      <dgm:spPr/>
      <dgm:t>
        <a:bodyPr/>
        <a:lstStyle/>
        <a:p>
          <a:r>
            <a:rPr kumimoji="1" lang="ja-JP" altLang="en-US" b="1" dirty="0">
              <a:solidFill>
                <a:srgbClr val="FF0000"/>
              </a:solidFill>
            </a:rPr>
            <a:t>研修を作る</a:t>
          </a:r>
          <a:endParaRPr kumimoji="1" lang="en-US" altLang="ja-JP" b="1" dirty="0">
            <a:solidFill>
              <a:srgbClr val="FF0000"/>
            </a:solidFill>
          </a:endParaRPr>
        </a:p>
        <a:p>
          <a:r>
            <a:rPr kumimoji="1" lang="ja-JP" altLang="en-US" dirty="0"/>
            <a:t>企画力のスキルを身に着ける</a:t>
          </a:r>
          <a:endParaRPr kumimoji="1" lang="en-US" altLang="ja-JP" dirty="0"/>
        </a:p>
        <a:p>
          <a:r>
            <a:rPr kumimoji="1" lang="en-US" altLang="ja-JP" dirty="0"/>
            <a:t>【</a:t>
          </a:r>
          <a:r>
            <a:rPr kumimoji="1" lang="ja-JP" altLang="en-US" dirty="0"/>
            <a:t>事例を作る</a:t>
          </a:r>
          <a:r>
            <a:rPr kumimoji="1" lang="en-US" altLang="ja-JP" dirty="0"/>
            <a:t>】</a:t>
          </a:r>
        </a:p>
        <a:p>
          <a:r>
            <a:rPr kumimoji="1" lang="en-US" altLang="ja-JP" dirty="0"/>
            <a:t>【</a:t>
          </a:r>
          <a:r>
            <a:rPr kumimoji="1" lang="ja-JP" altLang="en-US" dirty="0"/>
            <a:t>話す</a:t>
          </a:r>
          <a:r>
            <a:rPr kumimoji="1" lang="en-US" altLang="ja-JP" dirty="0"/>
            <a:t>】</a:t>
          </a:r>
          <a:endParaRPr kumimoji="1" lang="ja-JP" altLang="en-US" dirty="0"/>
        </a:p>
      </dgm:t>
    </dgm:pt>
    <dgm:pt modelId="{1C58F22A-5F5E-4495-83DD-7455A5E1D5EE}" type="parTrans" cxnId="{0FAFD968-4E25-495B-B036-DF3A947B3ECC}">
      <dgm:prSet/>
      <dgm:spPr/>
      <dgm:t>
        <a:bodyPr/>
        <a:lstStyle/>
        <a:p>
          <a:endParaRPr kumimoji="1" lang="ja-JP" altLang="en-US"/>
        </a:p>
      </dgm:t>
    </dgm:pt>
    <dgm:pt modelId="{42E747F0-0851-49D7-883F-A5ADCD8B0A89}" type="sibTrans" cxnId="{0FAFD968-4E25-495B-B036-DF3A947B3ECC}">
      <dgm:prSet/>
      <dgm:spPr/>
      <dgm:t>
        <a:bodyPr/>
        <a:lstStyle/>
        <a:p>
          <a:endParaRPr kumimoji="1" lang="ja-JP" altLang="en-US"/>
        </a:p>
      </dgm:t>
    </dgm:pt>
    <dgm:pt modelId="{C334572B-7FFF-4E56-A72B-CED0D378C9B0}">
      <dgm:prSet phldrT="[テキスト]"/>
      <dgm:spPr>
        <a:solidFill>
          <a:schemeClr val="accent1">
            <a:alpha val="50000"/>
          </a:schemeClr>
        </a:solidFill>
      </dgm:spPr>
      <dgm:t>
        <a:bodyPr/>
        <a:lstStyle/>
        <a:p>
          <a:r>
            <a:rPr kumimoji="1" lang="ja-JP" altLang="en-US" b="1" dirty="0"/>
            <a:t>見られる</a:t>
          </a:r>
          <a:endParaRPr kumimoji="1" lang="en-US" altLang="ja-JP" b="1" dirty="0"/>
        </a:p>
        <a:p>
          <a:r>
            <a:rPr kumimoji="1" lang="ja-JP" altLang="en-US" dirty="0"/>
            <a:t>実践を自ら行ってもらい、その内容を評価し合う</a:t>
          </a:r>
          <a:r>
            <a:rPr kumimoji="1" lang="en-US" altLang="ja-JP" dirty="0"/>
            <a:t>【</a:t>
          </a:r>
          <a:r>
            <a:rPr kumimoji="1" lang="ja-JP" altLang="en-US" dirty="0"/>
            <a:t>計画も同様</a:t>
          </a:r>
          <a:r>
            <a:rPr kumimoji="1" lang="en-US" altLang="ja-JP" dirty="0"/>
            <a:t>】</a:t>
          </a:r>
        </a:p>
      </dgm:t>
    </dgm:pt>
    <dgm:pt modelId="{BF0520EC-CA39-460E-AAF7-F5AA998A38F1}" type="parTrans" cxnId="{99DC4ABF-A9CD-4F5F-B2E7-39118D228FD4}">
      <dgm:prSet/>
      <dgm:spPr/>
      <dgm:t>
        <a:bodyPr/>
        <a:lstStyle/>
        <a:p>
          <a:endParaRPr kumimoji="1" lang="ja-JP" altLang="en-US"/>
        </a:p>
      </dgm:t>
    </dgm:pt>
    <dgm:pt modelId="{5261AFF2-F267-49EC-8978-F48487A7A225}" type="sibTrans" cxnId="{99DC4ABF-A9CD-4F5F-B2E7-39118D228FD4}">
      <dgm:prSet/>
      <dgm:spPr/>
      <dgm:t>
        <a:bodyPr/>
        <a:lstStyle/>
        <a:p>
          <a:endParaRPr kumimoji="1" lang="ja-JP" altLang="en-US"/>
        </a:p>
      </dgm:t>
    </dgm:pt>
    <dgm:pt modelId="{1007EEB6-6FAE-44A9-9EF7-3D967E23C522}">
      <dgm:prSet/>
      <dgm:spPr/>
      <dgm:t>
        <a:bodyPr/>
        <a:lstStyle/>
        <a:p>
          <a:r>
            <a:rPr kumimoji="1" lang="ja-JP" altLang="en-US" b="1" dirty="0">
              <a:solidFill>
                <a:srgbClr val="FF0000"/>
              </a:solidFill>
            </a:rPr>
            <a:t>応援してみる</a:t>
          </a:r>
          <a:endParaRPr kumimoji="1" lang="en-US" altLang="ja-JP" b="1" dirty="0">
            <a:solidFill>
              <a:srgbClr val="FF0000"/>
            </a:solidFill>
          </a:endParaRPr>
        </a:p>
        <a:p>
          <a:r>
            <a:rPr kumimoji="1" lang="ja-JP" altLang="en-US" dirty="0"/>
            <a:t>共通ケースで、ケアマネジメントを後方支援</a:t>
          </a:r>
          <a:endParaRPr kumimoji="1" lang="en-US" altLang="ja-JP" dirty="0"/>
        </a:p>
      </dgm:t>
    </dgm:pt>
    <dgm:pt modelId="{32A28E10-1ACF-401A-970F-F27C17764502}" type="parTrans" cxnId="{A20F219D-841D-4A32-9D42-9E507FCB0DA4}">
      <dgm:prSet/>
      <dgm:spPr/>
      <dgm:t>
        <a:bodyPr/>
        <a:lstStyle/>
        <a:p>
          <a:endParaRPr kumimoji="1" lang="ja-JP" altLang="en-US"/>
        </a:p>
      </dgm:t>
    </dgm:pt>
    <dgm:pt modelId="{84E81854-D62B-40D4-8E28-9D8BA8E07DB5}" type="sibTrans" cxnId="{A20F219D-841D-4A32-9D42-9E507FCB0DA4}">
      <dgm:prSet/>
      <dgm:spPr/>
      <dgm:t>
        <a:bodyPr/>
        <a:lstStyle/>
        <a:p>
          <a:endParaRPr kumimoji="1" lang="ja-JP" altLang="en-US"/>
        </a:p>
      </dgm:t>
    </dgm:pt>
    <dgm:pt modelId="{D6F72F66-F4E6-4EEA-BBBF-834FDB7BC474}" type="pres">
      <dgm:prSet presAssocID="{ADD5C742-B297-42CF-B294-D59C5A75D80E}" presName="compositeShape" presStyleCnt="0">
        <dgm:presLayoutVars>
          <dgm:chMax val="7"/>
          <dgm:dir/>
          <dgm:resizeHandles val="exact"/>
        </dgm:presLayoutVars>
      </dgm:prSet>
      <dgm:spPr/>
    </dgm:pt>
    <dgm:pt modelId="{F5497D76-9783-4EBD-8A44-1C29BA0B187B}" type="pres">
      <dgm:prSet presAssocID="{9A77D181-213A-4523-A84E-4D7508C0E916}" presName="circ1" presStyleLbl="vennNode1" presStyleIdx="0" presStyleCnt="4"/>
      <dgm:spPr/>
    </dgm:pt>
    <dgm:pt modelId="{01EAAAB3-D500-4F91-95CD-07BAFC4B72D7}" type="pres">
      <dgm:prSet presAssocID="{9A77D181-213A-4523-A84E-4D7508C0E916}" presName="circ1Tx" presStyleLbl="revTx" presStyleIdx="0" presStyleCnt="0">
        <dgm:presLayoutVars>
          <dgm:chMax val="0"/>
          <dgm:chPref val="0"/>
          <dgm:bulletEnabled val="1"/>
        </dgm:presLayoutVars>
      </dgm:prSet>
      <dgm:spPr/>
    </dgm:pt>
    <dgm:pt modelId="{BB58A7A1-593B-47B8-AD94-3E882276F382}" type="pres">
      <dgm:prSet presAssocID="{3152C28E-E476-48A0-BB03-013283ECB37F}" presName="circ2" presStyleLbl="vennNode1" presStyleIdx="1" presStyleCnt="4"/>
      <dgm:spPr/>
    </dgm:pt>
    <dgm:pt modelId="{2E9321BF-FFC3-4341-B6A1-6D1143F7EE73}" type="pres">
      <dgm:prSet presAssocID="{3152C28E-E476-48A0-BB03-013283ECB37F}" presName="circ2Tx" presStyleLbl="revTx" presStyleIdx="0" presStyleCnt="0">
        <dgm:presLayoutVars>
          <dgm:chMax val="0"/>
          <dgm:chPref val="0"/>
          <dgm:bulletEnabled val="1"/>
        </dgm:presLayoutVars>
      </dgm:prSet>
      <dgm:spPr/>
    </dgm:pt>
    <dgm:pt modelId="{571D1B95-C84B-47D1-8509-A16A0FD2DF68}" type="pres">
      <dgm:prSet presAssocID="{1007EEB6-6FAE-44A9-9EF7-3D967E23C522}" presName="circ3" presStyleLbl="vennNode1" presStyleIdx="2" presStyleCnt="4"/>
      <dgm:spPr/>
    </dgm:pt>
    <dgm:pt modelId="{6D72C6FB-F4DB-44E8-8BCA-A8B08C447511}" type="pres">
      <dgm:prSet presAssocID="{1007EEB6-6FAE-44A9-9EF7-3D967E23C522}" presName="circ3Tx" presStyleLbl="revTx" presStyleIdx="0" presStyleCnt="0">
        <dgm:presLayoutVars>
          <dgm:chMax val="0"/>
          <dgm:chPref val="0"/>
          <dgm:bulletEnabled val="1"/>
        </dgm:presLayoutVars>
      </dgm:prSet>
      <dgm:spPr/>
    </dgm:pt>
    <dgm:pt modelId="{B6970621-9446-4A25-9E15-92FC30C0201D}" type="pres">
      <dgm:prSet presAssocID="{C334572B-7FFF-4E56-A72B-CED0D378C9B0}" presName="circ4" presStyleLbl="vennNode1" presStyleIdx="3" presStyleCnt="4"/>
      <dgm:spPr/>
    </dgm:pt>
    <dgm:pt modelId="{732D668D-1BFD-430D-AD8B-3C511259035F}" type="pres">
      <dgm:prSet presAssocID="{C334572B-7FFF-4E56-A72B-CED0D378C9B0}" presName="circ4Tx" presStyleLbl="revTx" presStyleIdx="0" presStyleCnt="0">
        <dgm:presLayoutVars>
          <dgm:chMax val="0"/>
          <dgm:chPref val="0"/>
          <dgm:bulletEnabled val="1"/>
        </dgm:presLayoutVars>
      </dgm:prSet>
      <dgm:spPr/>
    </dgm:pt>
  </dgm:ptLst>
  <dgm:cxnLst>
    <dgm:cxn modelId="{26B16807-5757-406E-BDA7-A2CD3E7E0008}" type="presOf" srcId="{1007EEB6-6FAE-44A9-9EF7-3D967E23C522}" destId="{6D72C6FB-F4DB-44E8-8BCA-A8B08C447511}" srcOrd="1" destOrd="0" presId="urn:microsoft.com/office/officeart/2005/8/layout/venn1"/>
    <dgm:cxn modelId="{B8FB4D0F-160C-45F4-BA44-920917F9A6B3}" type="presOf" srcId="{1007EEB6-6FAE-44A9-9EF7-3D967E23C522}" destId="{571D1B95-C84B-47D1-8509-A16A0FD2DF68}" srcOrd="0" destOrd="0" presId="urn:microsoft.com/office/officeart/2005/8/layout/venn1"/>
    <dgm:cxn modelId="{5B365036-F67A-4CB1-96C7-56D00D0817EF}" type="presOf" srcId="{9A77D181-213A-4523-A84E-4D7508C0E916}" destId="{F5497D76-9783-4EBD-8A44-1C29BA0B187B}" srcOrd="0" destOrd="0" presId="urn:microsoft.com/office/officeart/2005/8/layout/venn1"/>
    <dgm:cxn modelId="{9FCB4D3E-22F3-4E15-B65D-993676747095}" type="presOf" srcId="{9A77D181-213A-4523-A84E-4D7508C0E916}" destId="{01EAAAB3-D500-4F91-95CD-07BAFC4B72D7}" srcOrd="1" destOrd="0" presId="urn:microsoft.com/office/officeart/2005/8/layout/venn1"/>
    <dgm:cxn modelId="{0FAFD968-4E25-495B-B036-DF3A947B3ECC}" srcId="{ADD5C742-B297-42CF-B294-D59C5A75D80E}" destId="{3152C28E-E476-48A0-BB03-013283ECB37F}" srcOrd="1" destOrd="0" parTransId="{1C58F22A-5F5E-4495-83DD-7455A5E1D5EE}" sibTransId="{42E747F0-0851-49D7-883F-A5ADCD8B0A89}"/>
    <dgm:cxn modelId="{890CC34A-6BFF-43DF-9AF1-8B29B795A9B2}" type="presOf" srcId="{ADD5C742-B297-42CF-B294-D59C5A75D80E}" destId="{D6F72F66-F4E6-4EEA-BBBF-834FDB7BC474}" srcOrd="0" destOrd="0" presId="urn:microsoft.com/office/officeart/2005/8/layout/venn1"/>
    <dgm:cxn modelId="{D3B96577-3EDC-4CF7-8806-3D9C399F0753}" srcId="{ADD5C742-B297-42CF-B294-D59C5A75D80E}" destId="{9A77D181-213A-4523-A84E-4D7508C0E916}" srcOrd="0" destOrd="0" parTransId="{DE63A2FC-159D-4FFE-A285-73B5F014F5D1}" sibTransId="{AD71E0D2-3C0D-4040-A91F-FCC80A178AB2}"/>
    <dgm:cxn modelId="{32F36283-D62F-43C6-8859-7CACD8AD9C45}" type="presOf" srcId="{C334572B-7FFF-4E56-A72B-CED0D378C9B0}" destId="{732D668D-1BFD-430D-AD8B-3C511259035F}" srcOrd="1" destOrd="0" presId="urn:microsoft.com/office/officeart/2005/8/layout/venn1"/>
    <dgm:cxn modelId="{A20F219D-841D-4A32-9D42-9E507FCB0DA4}" srcId="{ADD5C742-B297-42CF-B294-D59C5A75D80E}" destId="{1007EEB6-6FAE-44A9-9EF7-3D967E23C522}" srcOrd="2" destOrd="0" parTransId="{32A28E10-1ACF-401A-970F-F27C17764502}" sibTransId="{84E81854-D62B-40D4-8E28-9D8BA8E07DB5}"/>
    <dgm:cxn modelId="{99DC4ABF-A9CD-4F5F-B2E7-39118D228FD4}" srcId="{ADD5C742-B297-42CF-B294-D59C5A75D80E}" destId="{C334572B-7FFF-4E56-A72B-CED0D378C9B0}" srcOrd="3" destOrd="0" parTransId="{BF0520EC-CA39-460E-AAF7-F5AA998A38F1}" sibTransId="{5261AFF2-F267-49EC-8978-F48487A7A225}"/>
    <dgm:cxn modelId="{D5BFF0DB-C0A9-4C29-BDA0-D792D66617AC}" type="presOf" srcId="{3152C28E-E476-48A0-BB03-013283ECB37F}" destId="{BB58A7A1-593B-47B8-AD94-3E882276F382}" srcOrd="0" destOrd="0" presId="urn:microsoft.com/office/officeart/2005/8/layout/venn1"/>
    <dgm:cxn modelId="{2BA91AE6-9AA0-43F0-9952-F49EB4DBEA01}" type="presOf" srcId="{3152C28E-E476-48A0-BB03-013283ECB37F}" destId="{2E9321BF-FFC3-4341-B6A1-6D1143F7EE73}" srcOrd="1" destOrd="0" presId="urn:microsoft.com/office/officeart/2005/8/layout/venn1"/>
    <dgm:cxn modelId="{233F8BF0-76BD-42AD-8979-1B67786D7F46}" type="presOf" srcId="{C334572B-7FFF-4E56-A72B-CED0D378C9B0}" destId="{B6970621-9446-4A25-9E15-92FC30C0201D}" srcOrd="0" destOrd="0" presId="urn:microsoft.com/office/officeart/2005/8/layout/venn1"/>
    <dgm:cxn modelId="{3537226B-E578-417E-BD00-88678773A37F}" type="presParOf" srcId="{D6F72F66-F4E6-4EEA-BBBF-834FDB7BC474}" destId="{F5497D76-9783-4EBD-8A44-1C29BA0B187B}" srcOrd="0" destOrd="0" presId="urn:microsoft.com/office/officeart/2005/8/layout/venn1"/>
    <dgm:cxn modelId="{955C7C68-6551-4EC3-96E3-B83A97035077}" type="presParOf" srcId="{D6F72F66-F4E6-4EEA-BBBF-834FDB7BC474}" destId="{01EAAAB3-D500-4F91-95CD-07BAFC4B72D7}" srcOrd="1" destOrd="0" presId="urn:microsoft.com/office/officeart/2005/8/layout/venn1"/>
    <dgm:cxn modelId="{C3507BD6-AB38-4BE0-A7BE-07351211CA05}" type="presParOf" srcId="{D6F72F66-F4E6-4EEA-BBBF-834FDB7BC474}" destId="{BB58A7A1-593B-47B8-AD94-3E882276F382}" srcOrd="2" destOrd="0" presId="urn:microsoft.com/office/officeart/2005/8/layout/venn1"/>
    <dgm:cxn modelId="{5071598D-F7D1-42B6-AAF4-9CC746C831D5}" type="presParOf" srcId="{D6F72F66-F4E6-4EEA-BBBF-834FDB7BC474}" destId="{2E9321BF-FFC3-4341-B6A1-6D1143F7EE73}" srcOrd="3" destOrd="0" presId="urn:microsoft.com/office/officeart/2005/8/layout/venn1"/>
    <dgm:cxn modelId="{3B430D79-6A83-4FC6-A668-B0C436F01FBF}" type="presParOf" srcId="{D6F72F66-F4E6-4EEA-BBBF-834FDB7BC474}" destId="{571D1B95-C84B-47D1-8509-A16A0FD2DF68}" srcOrd="4" destOrd="0" presId="urn:microsoft.com/office/officeart/2005/8/layout/venn1"/>
    <dgm:cxn modelId="{4D922627-6BE6-4624-8682-C5453AFFF277}" type="presParOf" srcId="{D6F72F66-F4E6-4EEA-BBBF-834FDB7BC474}" destId="{6D72C6FB-F4DB-44E8-8BCA-A8B08C447511}" srcOrd="5" destOrd="0" presId="urn:microsoft.com/office/officeart/2005/8/layout/venn1"/>
    <dgm:cxn modelId="{66D57CA2-8B3A-4EE1-9355-E780DD2F735C}" type="presParOf" srcId="{D6F72F66-F4E6-4EEA-BBBF-834FDB7BC474}" destId="{B6970621-9446-4A25-9E15-92FC30C0201D}" srcOrd="6" destOrd="0" presId="urn:microsoft.com/office/officeart/2005/8/layout/venn1"/>
    <dgm:cxn modelId="{4076A998-F043-4F67-95BA-6C4F2D983B67}" type="presParOf" srcId="{D6F72F66-F4E6-4EEA-BBBF-834FDB7BC474}" destId="{732D668D-1BFD-430D-AD8B-3C511259035F}"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BCC76-B144-4C8E-85C3-5EEEF94F59C1}" type="doc">
      <dgm:prSet loTypeId="urn:microsoft.com/office/officeart/2005/8/layout/venn1" loCatId="relationship" qsTypeId="urn:microsoft.com/office/officeart/2005/8/quickstyle/3d1" qsCatId="3D" csTypeId="urn:microsoft.com/office/officeart/2005/8/colors/colorful4" csCatId="colorful" phldr="1"/>
      <dgm:spPr/>
    </dgm:pt>
    <dgm:pt modelId="{A662EF47-2E49-4F20-B692-05CD4C01F6D6}">
      <dgm:prSet phldrT="[テキスト]"/>
      <dgm:spPr/>
      <dgm:t>
        <a:bodyPr/>
        <a:lstStyle/>
        <a:p>
          <a:r>
            <a:rPr kumimoji="1" lang="ja-JP" altLang="en-US" dirty="0"/>
            <a:t>やる気</a:t>
          </a:r>
        </a:p>
      </dgm:t>
    </dgm:pt>
    <dgm:pt modelId="{2988D0BC-A9C0-440C-9CA5-8CF46EE10351}" type="parTrans" cxnId="{76A7F673-01C1-4885-B863-0B61374D961F}">
      <dgm:prSet/>
      <dgm:spPr/>
      <dgm:t>
        <a:bodyPr/>
        <a:lstStyle/>
        <a:p>
          <a:endParaRPr kumimoji="1" lang="ja-JP" altLang="en-US"/>
        </a:p>
      </dgm:t>
    </dgm:pt>
    <dgm:pt modelId="{6E2B691F-A894-48C3-8C2F-9E9A308894F3}" type="sibTrans" cxnId="{76A7F673-01C1-4885-B863-0B61374D961F}">
      <dgm:prSet/>
      <dgm:spPr/>
      <dgm:t>
        <a:bodyPr/>
        <a:lstStyle/>
        <a:p>
          <a:endParaRPr kumimoji="1" lang="ja-JP" altLang="en-US"/>
        </a:p>
      </dgm:t>
    </dgm:pt>
    <dgm:pt modelId="{096BF626-9BC4-45BF-B3DD-659D5B0E932B}">
      <dgm:prSet phldrT="[テキスト]" custT="1"/>
      <dgm:spPr/>
      <dgm:t>
        <a:bodyPr/>
        <a:lstStyle/>
        <a:p>
          <a:r>
            <a:rPr kumimoji="1" lang="ja-JP" altLang="en-US" sz="2000" b="1" dirty="0"/>
            <a:t>方法</a:t>
          </a:r>
          <a:endParaRPr kumimoji="1" lang="en-US" altLang="ja-JP" sz="2000" b="1" dirty="0"/>
        </a:p>
        <a:p>
          <a:r>
            <a:rPr kumimoji="1" lang="ja-JP" altLang="en-US" sz="1600" b="1" dirty="0"/>
            <a:t>（ツール</a:t>
          </a:r>
          <a:r>
            <a:rPr kumimoji="1" lang="ja-JP" altLang="en-US" sz="2000" b="1" dirty="0"/>
            <a:t>）</a:t>
          </a:r>
        </a:p>
      </dgm:t>
    </dgm:pt>
    <dgm:pt modelId="{8EBE9835-3916-45DC-A274-6951192AC35F}" type="parTrans" cxnId="{89BBBDCB-A9AF-41A7-946B-0DF1F0FC5D65}">
      <dgm:prSet/>
      <dgm:spPr/>
      <dgm:t>
        <a:bodyPr/>
        <a:lstStyle/>
        <a:p>
          <a:endParaRPr kumimoji="1" lang="ja-JP" altLang="en-US"/>
        </a:p>
      </dgm:t>
    </dgm:pt>
    <dgm:pt modelId="{E7B8F664-C4DA-4DED-BC7D-35B18BE18AFE}" type="sibTrans" cxnId="{89BBBDCB-A9AF-41A7-946B-0DF1F0FC5D65}">
      <dgm:prSet/>
      <dgm:spPr/>
      <dgm:t>
        <a:bodyPr/>
        <a:lstStyle/>
        <a:p>
          <a:endParaRPr kumimoji="1" lang="ja-JP" altLang="en-US"/>
        </a:p>
      </dgm:t>
    </dgm:pt>
    <dgm:pt modelId="{255FD7F0-5A1F-465B-B891-F59DC9A9305F}">
      <dgm:prSet/>
      <dgm:spPr/>
      <dgm:t>
        <a:bodyPr/>
        <a:lstStyle/>
        <a:p>
          <a:r>
            <a:rPr kumimoji="1" lang="ja-JP" altLang="en-US" dirty="0"/>
            <a:t>学び合う</a:t>
          </a:r>
        </a:p>
      </dgm:t>
    </dgm:pt>
    <dgm:pt modelId="{F66DA55B-3E5C-4148-B600-A37D339E8DDE}" type="parTrans" cxnId="{B1862479-B8CB-4C9D-A8A1-43662927FF98}">
      <dgm:prSet/>
      <dgm:spPr/>
      <dgm:t>
        <a:bodyPr/>
        <a:lstStyle/>
        <a:p>
          <a:endParaRPr kumimoji="1" lang="ja-JP" altLang="en-US"/>
        </a:p>
      </dgm:t>
    </dgm:pt>
    <dgm:pt modelId="{5D92D330-957B-4AF9-8864-5E730544BD02}" type="sibTrans" cxnId="{B1862479-B8CB-4C9D-A8A1-43662927FF98}">
      <dgm:prSet/>
      <dgm:spPr/>
      <dgm:t>
        <a:bodyPr/>
        <a:lstStyle/>
        <a:p>
          <a:endParaRPr kumimoji="1" lang="ja-JP" altLang="en-US"/>
        </a:p>
      </dgm:t>
    </dgm:pt>
    <dgm:pt modelId="{B52A878F-C5B4-4960-86A3-BD3FD576F212}">
      <dgm:prSet phldrT="[テキスト]" custT="1"/>
      <dgm:spPr/>
      <dgm:t>
        <a:bodyPr/>
        <a:lstStyle/>
        <a:p>
          <a:r>
            <a:rPr kumimoji="1" lang="ja-JP" altLang="en-US" sz="1600" dirty="0"/>
            <a:t>圏域相談スキルの</a:t>
          </a:r>
          <a:r>
            <a:rPr kumimoji="1" lang="ja-JP" altLang="en-US" sz="1600" b="1" dirty="0"/>
            <a:t>標準化</a:t>
          </a:r>
          <a:endParaRPr kumimoji="1" lang="en-US" altLang="ja-JP" sz="1600" b="1" dirty="0"/>
        </a:p>
        <a:p>
          <a:endParaRPr kumimoji="1" lang="en-US" altLang="ja-JP" sz="1400" b="1" dirty="0"/>
        </a:p>
      </dgm:t>
    </dgm:pt>
    <dgm:pt modelId="{AE5C8841-8938-471E-BCEC-965870B82323}" type="sibTrans" cxnId="{AE6BC78D-ADEB-4004-97CD-71163F6A1109}">
      <dgm:prSet/>
      <dgm:spPr/>
      <dgm:t>
        <a:bodyPr/>
        <a:lstStyle/>
        <a:p>
          <a:endParaRPr kumimoji="1" lang="ja-JP" altLang="en-US"/>
        </a:p>
      </dgm:t>
    </dgm:pt>
    <dgm:pt modelId="{49928B80-6689-4472-9CBF-ADD5A9122806}" type="parTrans" cxnId="{AE6BC78D-ADEB-4004-97CD-71163F6A1109}">
      <dgm:prSet/>
      <dgm:spPr/>
      <dgm:t>
        <a:bodyPr/>
        <a:lstStyle/>
        <a:p>
          <a:endParaRPr kumimoji="1" lang="ja-JP" altLang="en-US"/>
        </a:p>
      </dgm:t>
    </dgm:pt>
    <dgm:pt modelId="{F8EBE4FD-C29B-47C9-9328-830041332D16}" type="pres">
      <dgm:prSet presAssocID="{E71BCC76-B144-4C8E-85C3-5EEEF94F59C1}" presName="compositeShape" presStyleCnt="0">
        <dgm:presLayoutVars>
          <dgm:chMax val="7"/>
          <dgm:dir/>
          <dgm:resizeHandles val="exact"/>
        </dgm:presLayoutVars>
      </dgm:prSet>
      <dgm:spPr/>
    </dgm:pt>
    <dgm:pt modelId="{0BD83BF1-F747-403E-A2D8-454ACBAC8D77}" type="pres">
      <dgm:prSet presAssocID="{A662EF47-2E49-4F20-B692-05CD4C01F6D6}" presName="circ1" presStyleLbl="vennNode1" presStyleIdx="0" presStyleCnt="4"/>
      <dgm:spPr/>
    </dgm:pt>
    <dgm:pt modelId="{1B934C4A-E54D-4E04-BA22-B5CA4FF90479}" type="pres">
      <dgm:prSet presAssocID="{A662EF47-2E49-4F20-B692-05CD4C01F6D6}" presName="circ1Tx" presStyleLbl="revTx" presStyleIdx="0" presStyleCnt="0">
        <dgm:presLayoutVars>
          <dgm:chMax val="0"/>
          <dgm:chPref val="0"/>
          <dgm:bulletEnabled val="1"/>
        </dgm:presLayoutVars>
      </dgm:prSet>
      <dgm:spPr/>
    </dgm:pt>
    <dgm:pt modelId="{B2742A4E-E79E-49E8-994C-501B09B775F7}" type="pres">
      <dgm:prSet presAssocID="{096BF626-9BC4-45BF-B3DD-659D5B0E932B}" presName="circ2" presStyleLbl="vennNode1" presStyleIdx="1" presStyleCnt="4"/>
      <dgm:spPr/>
    </dgm:pt>
    <dgm:pt modelId="{2C59FD85-7006-4D72-A334-DC6792F1D0DD}" type="pres">
      <dgm:prSet presAssocID="{096BF626-9BC4-45BF-B3DD-659D5B0E932B}" presName="circ2Tx" presStyleLbl="revTx" presStyleIdx="0" presStyleCnt="0">
        <dgm:presLayoutVars>
          <dgm:chMax val="0"/>
          <dgm:chPref val="0"/>
          <dgm:bulletEnabled val="1"/>
        </dgm:presLayoutVars>
      </dgm:prSet>
      <dgm:spPr/>
    </dgm:pt>
    <dgm:pt modelId="{71AFB3E3-D48D-4A44-B1BB-5916C274BA99}" type="pres">
      <dgm:prSet presAssocID="{255FD7F0-5A1F-465B-B891-F59DC9A9305F}" presName="circ3" presStyleLbl="vennNode1" presStyleIdx="2" presStyleCnt="4" custLinFactNeighborX="715" custLinFactNeighborY="1587"/>
      <dgm:spPr/>
    </dgm:pt>
    <dgm:pt modelId="{10E05EB6-B78A-4751-8BEC-1BDBC5616119}" type="pres">
      <dgm:prSet presAssocID="{255FD7F0-5A1F-465B-B891-F59DC9A9305F}" presName="circ3Tx" presStyleLbl="revTx" presStyleIdx="0" presStyleCnt="0">
        <dgm:presLayoutVars>
          <dgm:chMax val="0"/>
          <dgm:chPref val="0"/>
          <dgm:bulletEnabled val="1"/>
        </dgm:presLayoutVars>
      </dgm:prSet>
      <dgm:spPr/>
    </dgm:pt>
    <dgm:pt modelId="{FDE0B6A4-56C9-4DEF-B3AD-0B2653BD2755}" type="pres">
      <dgm:prSet presAssocID="{B52A878F-C5B4-4960-86A3-BD3FD576F212}" presName="circ4" presStyleLbl="vennNode1" presStyleIdx="3" presStyleCnt="4" custLinFactNeighborX="-6916" custLinFactNeighborY="18407"/>
      <dgm:spPr/>
    </dgm:pt>
    <dgm:pt modelId="{9819E2C8-02DE-4FBD-89CD-0CCB9B3CE6BB}" type="pres">
      <dgm:prSet presAssocID="{B52A878F-C5B4-4960-86A3-BD3FD576F212}" presName="circ4Tx" presStyleLbl="revTx" presStyleIdx="0" presStyleCnt="0">
        <dgm:presLayoutVars>
          <dgm:chMax val="0"/>
          <dgm:chPref val="0"/>
          <dgm:bulletEnabled val="1"/>
        </dgm:presLayoutVars>
      </dgm:prSet>
      <dgm:spPr/>
    </dgm:pt>
  </dgm:ptLst>
  <dgm:cxnLst>
    <dgm:cxn modelId="{A577A001-76B2-4F86-A057-6A4C3F184F1B}" type="presOf" srcId="{A662EF47-2E49-4F20-B692-05CD4C01F6D6}" destId="{1B934C4A-E54D-4E04-BA22-B5CA4FF90479}" srcOrd="1" destOrd="0" presId="urn:microsoft.com/office/officeart/2005/8/layout/venn1"/>
    <dgm:cxn modelId="{FEA8E405-7779-4699-B7B4-BE292EF9BD57}" type="presOf" srcId="{B52A878F-C5B4-4960-86A3-BD3FD576F212}" destId="{FDE0B6A4-56C9-4DEF-B3AD-0B2653BD2755}" srcOrd="0" destOrd="0" presId="urn:microsoft.com/office/officeart/2005/8/layout/venn1"/>
    <dgm:cxn modelId="{2EC45465-0735-4224-B999-92679E89B4DB}" type="presOf" srcId="{B52A878F-C5B4-4960-86A3-BD3FD576F212}" destId="{9819E2C8-02DE-4FBD-89CD-0CCB9B3CE6BB}" srcOrd="1" destOrd="0" presId="urn:microsoft.com/office/officeart/2005/8/layout/venn1"/>
    <dgm:cxn modelId="{DCDE086E-A8AA-4237-82DD-461A28A62393}" type="presOf" srcId="{A662EF47-2E49-4F20-B692-05CD4C01F6D6}" destId="{0BD83BF1-F747-403E-A2D8-454ACBAC8D77}" srcOrd="0" destOrd="0" presId="urn:microsoft.com/office/officeart/2005/8/layout/venn1"/>
    <dgm:cxn modelId="{76A7F673-01C1-4885-B863-0B61374D961F}" srcId="{E71BCC76-B144-4C8E-85C3-5EEEF94F59C1}" destId="{A662EF47-2E49-4F20-B692-05CD4C01F6D6}" srcOrd="0" destOrd="0" parTransId="{2988D0BC-A9C0-440C-9CA5-8CF46EE10351}" sibTransId="{6E2B691F-A894-48C3-8C2F-9E9A308894F3}"/>
    <dgm:cxn modelId="{B1862479-B8CB-4C9D-A8A1-43662927FF98}" srcId="{E71BCC76-B144-4C8E-85C3-5EEEF94F59C1}" destId="{255FD7F0-5A1F-465B-B891-F59DC9A9305F}" srcOrd="2" destOrd="0" parTransId="{F66DA55B-3E5C-4148-B600-A37D339E8DDE}" sibTransId="{5D92D330-957B-4AF9-8864-5E730544BD02}"/>
    <dgm:cxn modelId="{AE6BC78D-ADEB-4004-97CD-71163F6A1109}" srcId="{E71BCC76-B144-4C8E-85C3-5EEEF94F59C1}" destId="{B52A878F-C5B4-4960-86A3-BD3FD576F212}" srcOrd="3" destOrd="0" parTransId="{49928B80-6689-4472-9CBF-ADD5A9122806}" sibTransId="{AE5C8841-8938-471E-BCEC-965870B82323}"/>
    <dgm:cxn modelId="{DAB6B292-0E4A-4820-9CF7-A4F4E2593CDF}" type="presOf" srcId="{096BF626-9BC4-45BF-B3DD-659D5B0E932B}" destId="{2C59FD85-7006-4D72-A334-DC6792F1D0DD}" srcOrd="1" destOrd="0" presId="urn:microsoft.com/office/officeart/2005/8/layout/venn1"/>
    <dgm:cxn modelId="{73BE0396-EB7A-42FD-9DE6-F76D3CEAA619}" type="presOf" srcId="{096BF626-9BC4-45BF-B3DD-659D5B0E932B}" destId="{B2742A4E-E79E-49E8-994C-501B09B775F7}" srcOrd="0" destOrd="0" presId="urn:microsoft.com/office/officeart/2005/8/layout/venn1"/>
    <dgm:cxn modelId="{3D67D39E-FDD9-4A97-8A6B-0C0D37B8FC70}" type="presOf" srcId="{255FD7F0-5A1F-465B-B891-F59DC9A9305F}" destId="{10E05EB6-B78A-4751-8BEC-1BDBC5616119}" srcOrd="1" destOrd="0" presId="urn:microsoft.com/office/officeart/2005/8/layout/venn1"/>
    <dgm:cxn modelId="{92D0F5AF-B7D8-421E-933B-D8FA10BC187D}" type="presOf" srcId="{255FD7F0-5A1F-465B-B891-F59DC9A9305F}" destId="{71AFB3E3-D48D-4A44-B1BB-5916C274BA99}" srcOrd="0" destOrd="0" presId="urn:microsoft.com/office/officeart/2005/8/layout/venn1"/>
    <dgm:cxn modelId="{89BBBDCB-A9AF-41A7-946B-0DF1F0FC5D65}" srcId="{E71BCC76-B144-4C8E-85C3-5EEEF94F59C1}" destId="{096BF626-9BC4-45BF-B3DD-659D5B0E932B}" srcOrd="1" destOrd="0" parTransId="{8EBE9835-3916-45DC-A274-6951192AC35F}" sibTransId="{E7B8F664-C4DA-4DED-BC7D-35B18BE18AFE}"/>
    <dgm:cxn modelId="{44F50FFE-F83D-4A8B-A6F2-0067514CD200}" type="presOf" srcId="{E71BCC76-B144-4C8E-85C3-5EEEF94F59C1}" destId="{F8EBE4FD-C29B-47C9-9328-830041332D16}" srcOrd="0" destOrd="0" presId="urn:microsoft.com/office/officeart/2005/8/layout/venn1"/>
    <dgm:cxn modelId="{EF99D0BF-0B21-40E6-8FE6-7268E21C65CB}" type="presParOf" srcId="{F8EBE4FD-C29B-47C9-9328-830041332D16}" destId="{0BD83BF1-F747-403E-A2D8-454ACBAC8D77}" srcOrd="0" destOrd="0" presId="urn:microsoft.com/office/officeart/2005/8/layout/venn1"/>
    <dgm:cxn modelId="{0B2F0F9C-E894-4821-8C96-86B7ED312296}" type="presParOf" srcId="{F8EBE4FD-C29B-47C9-9328-830041332D16}" destId="{1B934C4A-E54D-4E04-BA22-B5CA4FF90479}" srcOrd="1" destOrd="0" presId="urn:microsoft.com/office/officeart/2005/8/layout/venn1"/>
    <dgm:cxn modelId="{D4DC273A-D6EF-4491-90D1-9FB7248FD7C8}" type="presParOf" srcId="{F8EBE4FD-C29B-47C9-9328-830041332D16}" destId="{B2742A4E-E79E-49E8-994C-501B09B775F7}" srcOrd="2" destOrd="0" presId="urn:microsoft.com/office/officeart/2005/8/layout/venn1"/>
    <dgm:cxn modelId="{7FDAFB09-06FA-4F75-BD45-0198B04B3439}" type="presParOf" srcId="{F8EBE4FD-C29B-47C9-9328-830041332D16}" destId="{2C59FD85-7006-4D72-A334-DC6792F1D0DD}" srcOrd="3" destOrd="0" presId="urn:microsoft.com/office/officeart/2005/8/layout/venn1"/>
    <dgm:cxn modelId="{3BA2D8C9-14A1-4BFD-A59A-69B23EC067DF}" type="presParOf" srcId="{F8EBE4FD-C29B-47C9-9328-830041332D16}" destId="{71AFB3E3-D48D-4A44-B1BB-5916C274BA99}" srcOrd="4" destOrd="0" presId="urn:microsoft.com/office/officeart/2005/8/layout/venn1"/>
    <dgm:cxn modelId="{54B05B8B-70B4-419C-8FC8-C2949525FE04}" type="presParOf" srcId="{F8EBE4FD-C29B-47C9-9328-830041332D16}" destId="{10E05EB6-B78A-4751-8BEC-1BDBC5616119}" srcOrd="5" destOrd="0" presId="urn:microsoft.com/office/officeart/2005/8/layout/venn1"/>
    <dgm:cxn modelId="{80C30807-15BC-4877-B469-C881829C0F08}" type="presParOf" srcId="{F8EBE4FD-C29B-47C9-9328-830041332D16}" destId="{FDE0B6A4-56C9-4DEF-B3AD-0B2653BD2755}" srcOrd="6" destOrd="0" presId="urn:microsoft.com/office/officeart/2005/8/layout/venn1"/>
    <dgm:cxn modelId="{C556FD2B-043B-4394-9EAC-17A7A9D73F29}" type="presParOf" srcId="{F8EBE4FD-C29B-47C9-9328-830041332D16}" destId="{9819E2C8-02DE-4FBD-89CD-0CCB9B3CE6BB}"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E162F-96DE-4DD3-AA58-D7E7BFB67728}">
      <dsp:nvSpPr>
        <dsp:cNvPr id="0" name=""/>
        <dsp:cNvSpPr/>
      </dsp:nvSpPr>
      <dsp:spPr>
        <a:xfrm rot="5400000">
          <a:off x="550947" y="2011719"/>
          <a:ext cx="1641184" cy="273089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89207-1B09-4D25-8C90-09FE44AA21F4}">
      <dsp:nvSpPr>
        <dsp:cNvPr id="0" name=""/>
        <dsp:cNvSpPr/>
      </dsp:nvSpPr>
      <dsp:spPr>
        <a:xfrm>
          <a:off x="276993" y="2827668"/>
          <a:ext cx="2465465" cy="216112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altLang="en-US" sz="2300" b="1" kern="1200" dirty="0"/>
            <a:t>打ち上げ研修</a:t>
          </a:r>
          <a:endParaRPr kumimoji="1" lang="en-US" altLang="ja-JP" sz="2300" b="1" kern="1200" dirty="0"/>
        </a:p>
        <a:p>
          <a:pPr marL="0" lvl="0" indent="0" algn="l" defTabSz="1022350">
            <a:lnSpc>
              <a:spcPct val="90000"/>
            </a:lnSpc>
            <a:spcBef>
              <a:spcPct val="0"/>
            </a:spcBef>
            <a:spcAft>
              <a:spcPct val="35000"/>
            </a:spcAft>
            <a:buNone/>
          </a:pPr>
          <a:r>
            <a:rPr kumimoji="1" lang="en-US" altLang="ja-JP" sz="2300" b="1" kern="1200" dirty="0"/>
            <a:t>《</a:t>
          </a:r>
          <a:r>
            <a:rPr kumimoji="1" lang="ja-JP" altLang="en-US" sz="2300" b="1" kern="1200" dirty="0"/>
            <a:t>フォーラム</a:t>
          </a:r>
          <a:r>
            <a:rPr kumimoji="1" lang="en-US" altLang="ja-JP" sz="2300" b="1" kern="1200" dirty="0"/>
            <a:t>》</a:t>
          </a:r>
        </a:p>
        <a:p>
          <a:pPr marL="0" lvl="0" indent="0" algn="l" defTabSz="1022350">
            <a:lnSpc>
              <a:spcPct val="90000"/>
            </a:lnSpc>
            <a:spcBef>
              <a:spcPct val="0"/>
            </a:spcBef>
            <a:spcAft>
              <a:spcPct val="35000"/>
            </a:spcAft>
            <a:buNone/>
          </a:pPr>
          <a:r>
            <a:rPr kumimoji="1" lang="en-US" altLang="ja-JP" sz="2300" b="1" kern="1200" dirty="0"/>
            <a:t>《</a:t>
          </a:r>
          <a:r>
            <a:rPr kumimoji="1" lang="ja-JP" altLang="en-US" sz="2300" b="1" kern="1200" dirty="0"/>
            <a:t>地域住民参加のオープン研修≫</a:t>
          </a:r>
        </a:p>
      </dsp:txBody>
      <dsp:txXfrm>
        <a:off x="276993" y="2827668"/>
        <a:ext cx="2465465" cy="2161125"/>
      </dsp:txXfrm>
    </dsp:sp>
    <dsp:sp modelId="{4A31E5E8-DB0D-4ADB-97B6-BB0948340ABD}">
      <dsp:nvSpPr>
        <dsp:cNvPr id="0" name=""/>
        <dsp:cNvSpPr/>
      </dsp:nvSpPr>
      <dsp:spPr>
        <a:xfrm>
          <a:off x="2277276" y="1810667"/>
          <a:ext cx="465182" cy="465182"/>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9DC9CF-31DA-4502-8CDB-B4864476D5E2}">
      <dsp:nvSpPr>
        <dsp:cNvPr id="0" name=""/>
        <dsp:cNvSpPr/>
      </dsp:nvSpPr>
      <dsp:spPr>
        <a:xfrm rot="5400000">
          <a:off x="3569159" y="831186"/>
          <a:ext cx="1641184" cy="2730893"/>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D63BC-8FFE-4EE7-BA6A-7EB9331ABA2A}">
      <dsp:nvSpPr>
        <dsp:cNvPr id="0" name=""/>
        <dsp:cNvSpPr/>
      </dsp:nvSpPr>
      <dsp:spPr>
        <a:xfrm>
          <a:off x="3084580" y="1213462"/>
          <a:ext cx="2886715" cy="3028471"/>
        </a:xfrm>
        <a:prstGeom prst="rect">
          <a:avLst/>
        </a:prstGeom>
        <a:solidFill>
          <a:srgbClr val="FF6699"/>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altLang="en-US" sz="2300" b="1" kern="1200" dirty="0"/>
            <a:t>具体的エンジンとなるフォーマル支援者への専門研修</a:t>
          </a:r>
          <a:endParaRPr kumimoji="1" lang="en-US" altLang="ja-JP" sz="2300" b="1" kern="1200" dirty="0"/>
        </a:p>
        <a:p>
          <a:pPr marL="0" lvl="0" indent="0" algn="l" defTabSz="1022350">
            <a:lnSpc>
              <a:spcPct val="90000"/>
            </a:lnSpc>
            <a:spcBef>
              <a:spcPct val="0"/>
            </a:spcBef>
            <a:spcAft>
              <a:spcPct val="35000"/>
            </a:spcAft>
            <a:buNone/>
          </a:pPr>
          <a:endParaRPr kumimoji="1" lang="ja-JP" altLang="en-US" sz="2300" b="1" kern="1200" dirty="0"/>
        </a:p>
      </dsp:txBody>
      <dsp:txXfrm>
        <a:off x="3084580" y="1213462"/>
        <a:ext cx="2886715" cy="3028471"/>
      </dsp:txXfrm>
    </dsp:sp>
    <dsp:sp modelId="{D74FFBFB-AB78-42F8-8A18-608AF868AA07}">
      <dsp:nvSpPr>
        <dsp:cNvPr id="0" name=""/>
        <dsp:cNvSpPr/>
      </dsp:nvSpPr>
      <dsp:spPr>
        <a:xfrm>
          <a:off x="5295488" y="630135"/>
          <a:ext cx="465182" cy="465182"/>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49070-CC2C-40FF-B17A-29113E9FBD57}">
      <dsp:nvSpPr>
        <dsp:cNvPr id="0" name=""/>
        <dsp:cNvSpPr/>
      </dsp:nvSpPr>
      <dsp:spPr>
        <a:xfrm rot="5400000">
          <a:off x="6587371" y="-325627"/>
          <a:ext cx="1641184" cy="2730893"/>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21F02-86D2-4C99-BFB9-43B3E9CB9CE4}">
      <dsp:nvSpPr>
        <dsp:cNvPr id="0" name=""/>
        <dsp:cNvSpPr/>
      </dsp:nvSpPr>
      <dsp:spPr>
        <a:xfrm>
          <a:off x="6313417" y="80366"/>
          <a:ext cx="2465465" cy="2981034"/>
        </a:xfrm>
        <a:prstGeom prst="rect">
          <a:avLst/>
        </a:prstGeom>
        <a:solidFill>
          <a:srgbClr val="66FF66"/>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altLang="en-US" sz="2300" b="1" kern="1200" dirty="0"/>
            <a:t>継続的かつ地域包括ケアシステムに向けた、小規模エリアの集まりによる事例検討やミニ研修</a:t>
          </a:r>
        </a:p>
      </dsp:txBody>
      <dsp:txXfrm>
        <a:off x="6313417" y="80366"/>
        <a:ext cx="2465465" cy="2981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624F-1D87-4E2F-BC31-B1D5C4EA4D65}">
      <dsp:nvSpPr>
        <dsp:cNvPr id="0" name=""/>
        <dsp:cNvSpPr/>
      </dsp:nvSpPr>
      <dsp:spPr>
        <a:xfrm>
          <a:off x="563455" y="0"/>
          <a:ext cx="7850419" cy="499715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4372B6-F78F-469A-99D9-1C46C3E56208}">
      <dsp:nvSpPr>
        <dsp:cNvPr id="0" name=""/>
        <dsp:cNvSpPr/>
      </dsp:nvSpPr>
      <dsp:spPr>
        <a:xfrm>
          <a:off x="4221" y="1499145"/>
          <a:ext cx="2030563" cy="1998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t>地域を知る</a:t>
          </a:r>
        </a:p>
      </dsp:txBody>
      <dsp:txXfrm>
        <a:off x="101797" y="1596721"/>
        <a:ext cx="1835411" cy="1803708"/>
      </dsp:txXfrm>
    </dsp:sp>
    <dsp:sp modelId="{213B2314-93FC-431E-8A78-FBF1A1688B56}">
      <dsp:nvSpPr>
        <dsp:cNvPr id="0" name=""/>
        <dsp:cNvSpPr/>
      </dsp:nvSpPr>
      <dsp:spPr>
        <a:xfrm>
          <a:off x="2136312" y="1499145"/>
          <a:ext cx="2030563" cy="19988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solidFill>
                <a:schemeClr val="tx1"/>
              </a:solidFill>
            </a:rPr>
            <a:t>支援関係者と出会う</a:t>
          </a:r>
        </a:p>
      </dsp:txBody>
      <dsp:txXfrm>
        <a:off x="2233888" y="1596721"/>
        <a:ext cx="1835411" cy="1803708"/>
      </dsp:txXfrm>
    </dsp:sp>
    <dsp:sp modelId="{4360B790-F5DF-428F-9834-5B8E4404D450}">
      <dsp:nvSpPr>
        <dsp:cNvPr id="0" name=""/>
        <dsp:cNvSpPr/>
      </dsp:nvSpPr>
      <dsp:spPr>
        <a:xfrm>
          <a:off x="4268404" y="1499145"/>
          <a:ext cx="2030563" cy="1998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t>知り合いになる（ネットワーク）</a:t>
          </a:r>
        </a:p>
      </dsp:txBody>
      <dsp:txXfrm>
        <a:off x="4365980" y="1596721"/>
        <a:ext cx="1835411" cy="1803708"/>
      </dsp:txXfrm>
    </dsp:sp>
    <dsp:sp modelId="{B94949FF-C52C-4B45-A582-345C27C144F4}">
      <dsp:nvSpPr>
        <dsp:cNvPr id="0" name=""/>
        <dsp:cNvSpPr/>
      </dsp:nvSpPr>
      <dsp:spPr>
        <a:xfrm>
          <a:off x="6400495" y="1499145"/>
          <a:ext cx="2030563" cy="19988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kern="1200" dirty="0">
              <a:solidFill>
                <a:srgbClr val="7030A0"/>
              </a:solidFill>
            </a:rPr>
            <a:t>支援のマッチング</a:t>
          </a:r>
          <a:r>
            <a:rPr kumimoji="1" lang="ja-JP" altLang="en-US" sz="2600" kern="1200" dirty="0">
              <a:solidFill>
                <a:schemeClr val="tx1"/>
              </a:solidFill>
            </a:rPr>
            <a:t>又は</a:t>
          </a:r>
          <a:r>
            <a:rPr kumimoji="1" lang="ja-JP" altLang="en-US" sz="2600" kern="1200" dirty="0">
              <a:solidFill>
                <a:srgbClr val="FF0000"/>
              </a:solidFill>
            </a:rPr>
            <a:t>開発支援が見える</a:t>
          </a:r>
        </a:p>
      </dsp:txBody>
      <dsp:txXfrm>
        <a:off x="6498071" y="1596721"/>
        <a:ext cx="1835411" cy="1803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97D76-9783-4EBD-8A44-1C29BA0B187B}">
      <dsp:nvSpPr>
        <dsp:cNvPr id="0" name=""/>
        <dsp:cNvSpPr/>
      </dsp:nvSpPr>
      <dsp:spPr>
        <a:xfrm>
          <a:off x="1037580" y="78544"/>
          <a:ext cx="2248091" cy="2248091"/>
        </a:xfrm>
        <a:prstGeom prst="ellipse">
          <a:avLst/>
        </a:prstGeom>
        <a:solidFill>
          <a:schemeClr val="accent2">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a:t>見せる</a:t>
          </a:r>
          <a:endParaRPr kumimoji="1" lang="en-US" altLang="ja-JP" sz="1200" b="1" kern="1200"/>
        </a:p>
        <a:p>
          <a:pPr marL="0" lvl="0" indent="0" algn="ctr" defTabSz="533400">
            <a:lnSpc>
              <a:spcPct val="90000"/>
            </a:lnSpc>
            <a:spcBef>
              <a:spcPct val="0"/>
            </a:spcBef>
            <a:spcAft>
              <a:spcPct val="35000"/>
            </a:spcAft>
            <a:buNone/>
          </a:pPr>
          <a:r>
            <a:rPr kumimoji="1" lang="ja-JP" altLang="en-US" sz="1200" kern="1200"/>
            <a:t>相談現場を肌で感じる。当然社会力の基本も同様</a:t>
          </a:r>
          <a:endParaRPr kumimoji="1" lang="ja-JP" altLang="en-US" sz="1200" kern="1200" dirty="0"/>
        </a:p>
      </dsp:txBody>
      <dsp:txXfrm>
        <a:off x="1296975" y="381171"/>
        <a:ext cx="1729301" cy="713336"/>
      </dsp:txXfrm>
    </dsp:sp>
    <dsp:sp modelId="{BB58A7A1-593B-47B8-AD94-3E882276F382}">
      <dsp:nvSpPr>
        <dsp:cNvPr id="0" name=""/>
        <dsp:cNvSpPr/>
      </dsp:nvSpPr>
      <dsp:spPr>
        <a:xfrm>
          <a:off x="2031928" y="1072892"/>
          <a:ext cx="2248091" cy="2248091"/>
        </a:xfrm>
        <a:prstGeom prst="ellipse">
          <a:avLst/>
        </a:prstGeom>
        <a:solidFill>
          <a:schemeClr val="accent2">
            <a:alpha val="50000"/>
            <a:hueOff val="-4800000"/>
            <a:satOff val="-16668"/>
            <a:lumOff val="2000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solidFill>
                <a:srgbClr val="FF0000"/>
              </a:solidFill>
            </a:rPr>
            <a:t>研修を作る</a:t>
          </a:r>
          <a:endParaRPr kumimoji="1" lang="en-US" altLang="ja-JP" sz="1200" b="1" kern="1200" dirty="0">
            <a:solidFill>
              <a:srgbClr val="FF0000"/>
            </a:solidFill>
          </a:endParaRPr>
        </a:p>
        <a:p>
          <a:pPr marL="0" lvl="0" indent="0" algn="ctr" defTabSz="533400">
            <a:lnSpc>
              <a:spcPct val="90000"/>
            </a:lnSpc>
            <a:spcBef>
              <a:spcPct val="0"/>
            </a:spcBef>
            <a:spcAft>
              <a:spcPct val="35000"/>
            </a:spcAft>
            <a:buNone/>
          </a:pPr>
          <a:r>
            <a:rPr kumimoji="1" lang="ja-JP" altLang="en-US" sz="1200" kern="1200" dirty="0"/>
            <a:t>企画力のスキルを身に着ける</a:t>
          </a:r>
          <a:endParaRPr kumimoji="1" lang="en-US" altLang="ja-JP" sz="1200" kern="1200" dirty="0"/>
        </a:p>
        <a:p>
          <a:pPr marL="0" lvl="0" indent="0" algn="ctr" defTabSz="533400">
            <a:lnSpc>
              <a:spcPct val="90000"/>
            </a:lnSpc>
            <a:spcBef>
              <a:spcPct val="0"/>
            </a:spcBef>
            <a:spcAft>
              <a:spcPct val="35000"/>
            </a:spcAft>
            <a:buNone/>
          </a:pPr>
          <a:r>
            <a:rPr kumimoji="1" lang="en-US" altLang="ja-JP" sz="1200" kern="1200" dirty="0"/>
            <a:t>【</a:t>
          </a:r>
          <a:r>
            <a:rPr kumimoji="1" lang="ja-JP" altLang="en-US" sz="1200" kern="1200" dirty="0"/>
            <a:t>事例を作る</a:t>
          </a:r>
          <a:r>
            <a:rPr kumimoji="1" lang="en-US" altLang="ja-JP" sz="1200" kern="1200" dirty="0"/>
            <a:t>】</a:t>
          </a:r>
        </a:p>
        <a:p>
          <a:pPr marL="0" lvl="0" indent="0" algn="ctr" defTabSz="533400">
            <a:lnSpc>
              <a:spcPct val="90000"/>
            </a:lnSpc>
            <a:spcBef>
              <a:spcPct val="0"/>
            </a:spcBef>
            <a:spcAft>
              <a:spcPct val="35000"/>
            </a:spcAft>
            <a:buNone/>
          </a:pPr>
          <a:r>
            <a:rPr kumimoji="1" lang="en-US" altLang="ja-JP" sz="1200" kern="1200" dirty="0"/>
            <a:t>【</a:t>
          </a:r>
          <a:r>
            <a:rPr kumimoji="1" lang="ja-JP" altLang="en-US" sz="1200" kern="1200" dirty="0"/>
            <a:t>話す</a:t>
          </a:r>
          <a:r>
            <a:rPr kumimoji="1" lang="en-US" altLang="ja-JP" sz="1200" kern="1200" dirty="0"/>
            <a:t>】</a:t>
          </a:r>
          <a:endParaRPr kumimoji="1" lang="ja-JP" altLang="en-US" sz="1200" kern="1200" dirty="0"/>
        </a:p>
      </dsp:txBody>
      <dsp:txXfrm>
        <a:off x="3242439" y="1332287"/>
        <a:ext cx="864650" cy="1729301"/>
      </dsp:txXfrm>
    </dsp:sp>
    <dsp:sp modelId="{571D1B95-C84B-47D1-8509-A16A0FD2DF68}">
      <dsp:nvSpPr>
        <dsp:cNvPr id="0" name=""/>
        <dsp:cNvSpPr/>
      </dsp:nvSpPr>
      <dsp:spPr>
        <a:xfrm>
          <a:off x="1037580" y="2067240"/>
          <a:ext cx="2248091" cy="2248091"/>
        </a:xfrm>
        <a:prstGeom prst="ellipse">
          <a:avLst/>
        </a:prstGeom>
        <a:solidFill>
          <a:schemeClr val="accent2">
            <a:alpha val="50000"/>
            <a:hueOff val="-9600000"/>
            <a:satOff val="-33335"/>
            <a:lumOff val="4000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solidFill>
                <a:srgbClr val="FF0000"/>
              </a:solidFill>
            </a:rPr>
            <a:t>応援してみる</a:t>
          </a:r>
          <a:endParaRPr kumimoji="1" lang="en-US" altLang="ja-JP" sz="1200" b="1" kern="1200" dirty="0">
            <a:solidFill>
              <a:srgbClr val="FF0000"/>
            </a:solidFill>
          </a:endParaRPr>
        </a:p>
        <a:p>
          <a:pPr marL="0" lvl="0" indent="0" algn="ctr" defTabSz="533400">
            <a:lnSpc>
              <a:spcPct val="90000"/>
            </a:lnSpc>
            <a:spcBef>
              <a:spcPct val="0"/>
            </a:spcBef>
            <a:spcAft>
              <a:spcPct val="35000"/>
            </a:spcAft>
            <a:buNone/>
          </a:pPr>
          <a:r>
            <a:rPr kumimoji="1" lang="ja-JP" altLang="en-US" sz="1200" kern="1200" dirty="0"/>
            <a:t>共通ケースで、ケアマネジメントを後方支援</a:t>
          </a:r>
          <a:endParaRPr kumimoji="1" lang="en-US" altLang="ja-JP" sz="1200" kern="1200" dirty="0"/>
        </a:p>
      </dsp:txBody>
      <dsp:txXfrm>
        <a:off x="1296975" y="3299367"/>
        <a:ext cx="1729301" cy="713336"/>
      </dsp:txXfrm>
    </dsp:sp>
    <dsp:sp modelId="{B6970621-9446-4A25-9E15-92FC30C0201D}">
      <dsp:nvSpPr>
        <dsp:cNvPr id="0" name=""/>
        <dsp:cNvSpPr/>
      </dsp:nvSpPr>
      <dsp:spPr>
        <a:xfrm>
          <a:off x="43232" y="1072892"/>
          <a:ext cx="2248091" cy="2248091"/>
        </a:xfrm>
        <a:prstGeom prst="ellipse">
          <a:avLst/>
        </a:prstGeom>
        <a:solidFill>
          <a:schemeClr val="accent1">
            <a:alpha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t>見られる</a:t>
          </a:r>
          <a:endParaRPr kumimoji="1" lang="en-US" altLang="ja-JP" sz="1200" b="1" kern="1200" dirty="0"/>
        </a:p>
        <a:p>
          <a:pPr marL="0" lvl="0" indent="0" algn="ctr" defTabSz="533400">
            <a:lnSpc>
              <a:spcPct val="90000"/>
            </a:lnSpc>
            <a:spcBef>
              <a:spcPct val="0"/>
            </a:spcBef>
            <a:spcAft>
              <a:spcPct val="35000"/>
            </a:spcAft>
            <a:buNone/>
          </a:pPr>
          <a:r>
            <a:rPr kumimoji="1" lang="ja-JP" altLang="en-US" sz="1200" kern="1200" dirty="0"/>
            <a:t>実践を自ら行ってもらい、その内容を評価し合う</a:t>
          </a:r>
          <a:r>
            <a:rPr kumimoji="1" lang="en-US" altLang="ja-JP" sz="1200" kern="1200" dirty="0"/>
            <a:t>【</a:t>
          </a:r>
          <a:r>
            <a:rPr kumimoji="1" lang="ja-JP" altLang="en-US" sz="1200" kern="1200" dirty="0"/>
            <a:t>計画も同様</a:t>
          </a:r>
          <a:r>
            <a:rPr kumimoji="1" lang="en-US" altLang="ja-JP" sz="1200" kern="1200" dirty="0"/>
            <a:t>】</a:t>
          </a:r>
        </a:p>
      </dsp:txBody>
      <dsp:txXfrm>
        <a:off x="216162" y="1332287"/>
        <a:ext cx="864650" cy="1729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83BF1-F747-403E-A2D8-454ACBAC8D77}">
      <dsp:nvSpPr>
        <dsp:cNvPr id="0" name=""/>
        <dsp:cNvSpPr/>
      </dsp:nvSpPr>
      <dsp:spPr>
        <a:xfrm>
          <a:off x="1339369" y="41707"/>
          <a:ext cx="2168795" cy="2168795"/>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kumimoji="1" lang="ja-JP" altLang="en-US" sz="3500" kern="1200" dirty="0"/>
            <a:t>やる気</a:t>
          </a:r>
        </a:p>
      </dsp:txBody>
      <dsp:txXfrm>
        <a:off x="1589615" y="333660"/>
        <a:ext cx="1668304" cy="688175"/>
      </dsp:txXfrm>
    </dsp:sp>
    <dsp:sp modelId="{B2742A4E-E79E-49E8-994C-501B09B775F7}">
      <dsp:nvSpPr>
        <dsp:cNvPr id="0" name=""/>
        <dsp:cNvSpPr/>
      </dsp:nvSpPr>
      <dsp:spPr>
        <a:xfrm>
          <a:off x="2298644" y="1000982"/>
          <a:ext cx="2168795" cy="2168795"/>
        </a:xfrm>
        <a:prstGeom prst="ellipse">
          <a:avLst/>
        </a:prstGeom>
        <a:solidFill>
          <a:schemeClr val="accent4">
            <a:alpha val="50000"/>
            <a:hueOff val="3714325"/>
            <a:satOff val="13208"/>
            <a:lumOff val="2986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方法</a:t>
          </a:r>
          <a:endParaRPr kumimoji="1" lang="en-US" altLang="ja-JP" sz="2000" b="1" kern="1200" dirty="0"/>
        </a:p>
        <a:p>
          <a:pPr marL="0" lvl="0" indent="0" algn="ctr" defTabSz="889000">
            <a:lnSpc>
              <a:spcPct val="90000"/>
            </a:lnSpc>
            <a:spcBef>
              <a:spcPct val="0"/>
            </a:spcBef>
            <a:spcAft>
              <a:spcPct val="35000"/>
            </a:spcAft>
            <a:buNone/>
          </a:pPr>
          <a:r>
            <a:rPr kumimoji="1" lang="ja-JP" altLang="en-US" sz="1600" b="1" kern="1200" dirty="0"/>
            <a:t>（ツール</a:t>
          </a:r>
          <a:r>
            <a:rPr kumimoji="1" lang="ja-JP" altLang="en-US" sz="2000" b="1" kern="1200" dirty="0"/>
            <a:t>）</a:t>
          </a:r>
        </a:p>
      </dsp:txBody>
      <dsp:txXfrm>
        <a:off x="3466457" y="1251228"/>
        <a:ext cx="834152" cy="1668304"/>
      </dsp:txXfrm>
    </dsp:sp>
    <dsp:sp modelId="{71AFB3E3-D48D-4A44-B1BB-5916C274BA99}">
      <dsp:nvSpPr>
        <dsp:cNvPr id="0" name=""/>
        <dsp:cNvSpPr/>
      </dsp:nvSpPr>
      <dsp:spPr>
        <a:xfrm>
          <a:off x="1354876" y="1994676"/>
          <a:ext cx="2168795" cy="2168795"/>
        </a:xfrm>
        <a:prstGeom prst="ellipse">
          <a:avLst/>
        </a:prstGeom>
        <a:solidFill>
          <a:schemeClr val="accent4">
            <a:alpha val="50000"/>
            <a:hueOff val="7428649"/>
            <a:satOff val="26416"/>
            <a:lumOff val="5973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kumimoji="1" lang="ja-JP" altLang="en-US" sz="3500" kern="1200" dirty="0"/>
            <a:t>学び合う</a:t>
          </a:r>
        </a:p>
      </dsp:txBody>
      <dsp:txXfrm>
        <a:off x="1605122" y="3183343"/>
        <a:ext cx="1668304" cy="688175"/>
      </dsp:txXfrm>
    </dsp:sp>
    <dsp:sp modelId="{FDE0B6A4-56C9-4DEF-B3AD-0B2653BD2755}">
      <dsp:nvSpPr>
        <dsp:cNvPr id="0" name=""/>
        <dsp:cNvSpPr/>
      </dsp:nvSpPr>
      <dsp:spPr>
        <a:xfrm>
          <a:off x="230100" y="1400192"/>
          <a:ext cx="2168795" cy="2168795"/>
        </a:xfrm>
        <a:prstGeom prst="ellipse">
          <a:avLst/>
        </a:prstGeom>
        <a:solidFill>
          <a:schemeClr val="accent4">
            <a:alpha val="50000"/>
            <a:hueOff val="11142974"/>
            <a:satOff val="39624"/>
            <a:lumOff val="8960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圏域相談スキルの</a:t>
          </a:r>
          <a:r>
            <a:rPr kumimoji="1" lang="ja-JP" altLang="en-US" sz="1600" b="1" kern="1200" dirty="0"/>
            <a:t>標準化</a:t>
          </a:r>
          <a:endParaRPr kumimoji="1" lang="en-US" altLang="ja-JP" sz="1600" b="1" kern="1200" dirty="0"/>
        </a:p>
        <a:p>
          <a:pPr marL="0" lvl="0" indent="0" algn="ctr" defTabSz="711200">
            <a:lnSpc>
              <a:spcPct val="90000"/>
            </a:lnSpc>
            <a:spcBef>
              <a:spcPct val="0"/>
            </a:spcBef>
            <a:spcAft>
              <a:spcPct val="35000"/>
            </a:spcAft>
            <a:buNone/>
          </a:pPr>
          <a:endParaRPr kumimoji="1" lang="en-US" altLang="ja-JP" sz="1400" b="1" kern="1200" dirty="0"/>
        </a:p>
      </dsp:txBody>
      <dsp:txXfrm>
        <a:off x="396931" y="1650438"/>
        <a:ext cx="834152" cy="166830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2" y="2"/>
            <a:ext cx="2772724" cy="434410"/>
          </a:xfrm>
          <a:prstGeom prst="rect">
            <a:avLst/>
          </a:prstGeom>
          <a:noFill/>
          <a:ln w="9525">
            <a:noFill/>
            <a:miter lim="800000"/>
            <a:headEnd/>
            <a:tailEnd/>
          </a:ln>
          <a:effectLst/>
        </p:spPr>
        <p:txBody>
          <a:bodyPr vert="horz" wrap="square" lIns="83091" tIns="41546" rIns="83091" bIns="41546"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626569" y="2"/>
            <a:ext cx="2772724" cy="434410"/>
          </a:xfrm>
          <a:prstGeom prst="rect">
            <a:avLst/>
          </a:prstGeom>
          <a:noFill/>
          <a:ln w="9525">
            <a:noFill/>
            <a:miter lim="800000"/>
            <a:headEnd/>
            <a:tailEnd/>
          </a:ln>
          <a:effectLst/>
        </p:spPr>
        <p:txBody>
          <a:bodyPr vert="horz" wrap="square" lIns="83091" tIns="41546" rIns="83091" bIns="41546"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2" y="8250994"/>
            <a:ext cx="2772724" cy="434409"/>
          </a:xfrm>
          <a:prstGeom prst="rect">
            <a:avLst/>
          </a:prstGeom>
          <a:noFill/>
          <a:ln w="9525">
            <a:noFill/>
            <a:miter lim="800000"/>
            <a:headEnd/>
            <a:tailEnd/>
          </a:ln>
          <a:effectLst/>
        </p:spPr>
        <p:txBody>
          <a:bodyPr vert="horz" wrap="square" lIns="83091" tIns="41546" rIns="83091" bIns="41546"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626569" y="8250994"/>
            <a:ext cx="2772724" cy="434409"/>
          </a:xfrm>
          <a:prstGeom prst="rect">
            <a:avLst/>
          </a:prstGeom>
          <a:noFill/>
          <a:ln w="9525">
            <a:noFill/>
            <a:miter lim="800000"/>
            <a:headEnd/>
            <a:tailEnd/>
          </a:ln>
          <a:effectLst/>
        </p:spPr>
        <p:txBody>
          <a:bodyPr vert="horz" wrap="square" lIns="83091" tIns="41546" rIns="83091" bIns="41546" numCol="1" anchor="b" anchorCtr="0" compatLnSpc="1">
            <a:prstTxWarp prst="textNoShape">
              <a:avLst/>
            </a:prstTxWarp>
          </a:bodyPr>
          <a:lstStyle>
            <a:lvl1pPr algn="r">
              <a:defRPr sz="11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2"/>
            <a:ext cx="2772724" cy="434410"/>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626569" y="2"/>
            <a:ext cx="2772724" cy="434410"/>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lvl1pPr algn="r">
              <a:defRPr sz="11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41138" y="4127592"/>
            <a:ext cx="5120036" cy="3908291"/>
          </a:xfrm>
          <a:prstGeom prst="rect">
            <a:avLst/>
          </a:prstGeom>
          <a:noFill/>
          <a:ln w="9525">
            <a:noFill/>
            <a:miter lim="800000"/>
            <a:headEnd/>
            <a:tailEnd/>
          </a:ln>
          <a:effectLst/>
        </p:spPr>
        <p:txBody>
          <a:bodyPr vert="horz" wrap="square" lIns="83076" tIns="41538" rIns="83076" bIns="4153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8250994"/>
            <a:ext cx="2772724" cy="434409"/>
          </a:xfrm>
          <a:prstGeom prst="rect">
            <a:avLst/>
          </a:prstGeom>
          <a:noFill/>
          <a:ln w="9525">
            <a:noFill/>
            <a:miter lim="800000"/>
            <a:headEnd/>
            <a:tailEnd/>
          </a:ln>
          <a:effectLst/>
        </p:spPr>
        <p:txBody>
          <a:bodyPr vert="horz" wrap="square" lIns="83076" tIns="41538" rIns="83076" bIns="41538" numCol="1" anchor="b" anchorCtr="0" compatLnSpc="1">
            <a:prstTxWarp prst="textNoShape">
              <a:avLst/>
            </a:prstTxWarp>
          </a:bodyPr>
          <a:lstStyle>
            <a:lvl1pPr>
              <a:defRPr sz="11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626569" y="8250994"/>
            <a:ext cx="2772724" cy="434409"/>
          </a:xfrm>
          <a:prstGeom prst="rect">
            <a:avLst/>
          </a:prstGeom>
          <a:noFill/>
          <a:ln w="9525">
            <a:noFill/>
            <a:miter lim="800000"/>
            <a:headEnd/>
            <a:tailEnd/>
          </a:ln>
          <a:effectLst/>
        </p:spPr>
        <p:txBody>
          <a:bodyPr vert="horz" wrap="square" lIns="83076" tIns="41538" rIns="83076" bIns="41538" numCol="1" anchor="b" anchorCtr="0" compatLnSpc="1">
            <a:prstTxWarp prst="textNoShape">
              <a:avLst/>
            </a:prstTxWarp>
          </a:bodyPr>
          <a:lstStyle>
            <a:lvl1pPr algn="r">
              <a:defRPr sz="11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a:t>
            </a:fld>
            <a:endParaRPr lang="en-US" altLang="ja-JP" dirty="0"/>
          </a:p>
        </p:txBody>
      </p:sp>
    </p:spTree>
    <p:extLst>
      <p:ext uri="{BB962C8B-B14F-4D97-AF65-F5344CB8AC3E}">
        <p14:creationId xmlns:p14="http://schemas.microsoft.com/office/powerpoint/2010/main" val="14226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育成エリアの人材育成の継続性を担保するためにはシステム化していくことが必要であり、その先には具体的な支援現場へとつながる話ですので、目標としての障害福祉計画や基幹相談支援センターの委託内容にも組み入れて行くことが重要と感じています。</a:t>
            </a:r>
            <a:endParaRPr kumimoji="1" lang="en-US" altLang="ja-JP" dirty="0"/>
          </a:p>
          <a:p>
            <a:r>
              <a:rPr kumimoji="1" lang="ja-JP" altLang="en-US" dirty="0"/>
              <a:t>　また、この地域おけるＯＪＴ体制や実地教育の体制を確保していく過程こそ、相談支援の質の担保への第一歩でもあり、かつ地域協議会の活性化への新たなスタートではないかと感じています。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11</a:t>
            </a:fld>
            <a:endParaRPr lang="en-US" altLang="ja-JP"/>
          </a:p>
        </p:txBody>
      </p:sp>
    </p:spTree>
    <p:extLst>
      <p:ext uri="{BB962C8B-B14F-4D97-AF65-F5344CB8AC3E}">
        <p14:creationId xmlns:p14="http://schemas.microsoft.com/office/powerpoint/2010/main" val="37504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参考としては、教育体制（研修体制）システムも幾つかの整理と市町村の協力が必要となります。</a:t>
            </a:r>
            <a:endParaRPr kumimoji="1" lang="en-US" altLang="ja-JP" dirty="0"/>
          </a:p>
          <a:p>
            <a:r>
              <a:rPr kumimoji="1" lang="ja-JP" altLang="en-US" dirty="0"/>
              <a:t>　特に、外部講師は、適切な時期や内容で導入することが重要であり、一定のルール化を図らないとエリア内で講師や研修を企画運営するリーダーが育たなくなります。なお、エリア内だけでの講師による研修の継続は、研修効果としてはマンネリ化を防ぐことはできません。そうなると、継続性を担保する上ではタイミングのより外部講師の活用も重要となります。まとめ的な説明としては、頻度のバランスが、地域におけるリーダー養成（次期主任の育成）と実地教育の効果を図る上での重要性と言えます</a:t>
            </a:r>
            <a:endParaRPr kumimoji="1" lang="en-US" altLang="ja-JP" dirty="0"/>
          </a:p>
          <a:p>
            <a:r>
              <a:rPr kumimoji="1" lang="ja-JP" altLang="en-US" dirty="0"/>
              <a:t>　そのためにも、実地教育体制強化のための一定予算なども、市町村と協議していくことも重要であると考えています。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12</a:t>
            </a:fld>
            <a:endParaRPr lang="en-US" altLang="ja-JP"/>
          </a:p>
        </p:txBody>
      </p:sp>
    </p:spTree>
    <p:extLst>
      <p:ext uri="{BB962C8B-B14F-4D97-AF65-F5344CB8AC3E}">
        <p14:creationId xmlns:p14="http://schemas.microsoft.com/office/powerpoint/2010/main" val="412437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14</a:t>
            </a:fld>
            <a:endParaRPr lang="en-US" altLang="ja-JP"/>
          </a:p>
        </p:txBody>
      </p:sp>
    </p:spTree>
    <p:extLst>
      <p:ext uri="{BB962C8B-B14F-4D97-AF65-F5344CB8AC3E}">
        <p14:creationId xmlns:p14="http://schemas.microsoft.com/office/powerpoint/2010/main" val="2351545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15</a:t>
            </a:fld>
            <a:endParaRPr lang="en-US" altLang="ja-JP"/>
          </a:p>
        </p:txBody>
      </p:sp>
    </p:spTree>
    <p:extLst>
      <p:ext uri="{BB962C8B-B14F-4D97-AF65-F5344CB8AC3E}">
        <p14:creationId xmlns:p14="http://schemas.microsoft.com/office/powerpoint/2010/main" val="205006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演習１　獲得目標</a:t>
            </a:r>
            <a:endParaRPr lang="en-US" altLang="ja-JP" sz="1100" dirty="0"/>
          </a:p>
          <a:p>
            <a:r>
              <a:rPr lang="ja-JP" altLang="en-US" sz="1100" dirty="0"/>
              <a:t>　ＧＳＶ（実践モデル、研修モデル）を実施している相談支援事業所（基幹相談支援センター）は、フィールドメンター活動（一人職場、相談支援事業所に出向いてのスーパービジョン活動）を実施することを理解する。</a:t>
            </a:r>
          </a:p>
          <a:p>
            <a:r>
              <a:rPr lang="ja-JP" altLang="en-US" sz="1100" dirty="0"/>
              <a:t>　主任相談支援専門員として、目指すべきスーパーバイザーは、成熟したメンターとしての役割が求められることを理解する。</a:t>
            </a:r>
            <a:endParaRPr lang="en-US" altLang="ja-JP" sz="1100" dirty="0"/>
          </a:p>
          <a:p>
            <a:endParaRPr lang="en-US" altLang="ja-JP" sz="1100" dirty="0"/>
          </a:p>
          <a:p>
            <a:r>
              <a:rPr lang="ja-JP" altLang="en-US" sz="1100" dirty="0"/>
              <a:t>　目指すべき知識・技術への自己研鑚と実践の積み重ね　①フィールドメンタリング　　②　地域へのアウトリーチ（個別相談のアウトリーチとの区別）　③コンサルテーション　の３つの機能を理解し習得・実践者を目指す。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18</a:t>
            </a:fld>
            <a:endParaRPr lang="en-US" altLang="ja-JP"/>
          </a:p>
        </p:txBody>
      </p:sp>
    </p:spTree>
    <p:extLst>
      <p:ext uri="{BB962C8B-B14F-4D97-AF65-F5344CB8AC3E}">
        <p14:creationId xmlns:p14="http://schemas.microsoft.com/office/powerpoint/2010/main" val="274511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メンタリングをフィールで行う事を理解して頂いた場合、主任相談支援専門員の動きとしては、個別ケースの相談支援及びサービス担当者会議等の個別ケースの動きとは別に、担当エリアの相談支援専門員の育成に向けて、事業所へのアウトリーチや体制整備としての市町村へのアウトリーチ等がかなり重要となると考え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20</a:t>
            </a:fld>
            <a:endParaRPr lang="en-US" altLang="ja-JP"/>
          </a:p>
        </p:txBody>
      </p:sp>
    </p:spTree>
    <p:extLst>
      <p:ext uri="{BB962C8B-B14F-4D97-AF65-F5344CB8AC3E}">
        <p14:creationId xmlns:p14="http://schemas.microsoft.com/office/powerpoint/2010/main" val="326877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655034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市町村連携における実地研修の体制整備は来年度に向けてどの都道府県も準備が必要な事は既にご理解いただけたかと思います。</a:t>
            </a:r>
            <a:endParaRPr kumimoji="1" lang="en-US" altLang="ja-JP" dirty="0"/>
          </a:p>
          <a:p>
            <a:r>
              <a:rPr kumimoji="1" lang="ja-JP" altLang="en-US" dirty="0"/>
              <a:t>　各都道府県は、来年度からの新しいカリキュラムによる研修（相談支援従事者研修）に向けて、地域における実地研修の準備をすることと同時に、計画相談支援の質を高めるためのサービス等利用計画・障害児支援利用計画の評価やモニタリングの在り方などについても、地域でその方法を検討し実施して行くことが相談の質の向上につながります。</a:t>
            </a:r>
            <a:endParaRPr kumimoji="1" lang="en-US" altLang="ja-JP" dirty="0"/>
          </a:p>
          <a:p>
            <a:endParaRPr kumimoji="1" lang="en-US" altLang="ja-JP" dirty="0"/>
          </a:p>
          <a:p>
            <a:r>
              <a:rPr kumimoji="1" lang="ja-JP" altLang="en-US" dirty="0"/>
              <a:t>　新たな研修体制への受け皿と共に、実践者がトレーニングできる育成体制としては、日常的にスーパービジョンが受けられる体制をどう作るかも大きな主任の目標となるはずです。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24</a:t>
            </a:fld>
            <a:endParaRPr lang="en-US" altLang="ja-JP"/>
          </a:p>
        </p:txBody>
      </p:sp>
    </p:spTree>
    <p:extLst>
      <p:ext uri="{BB962C8B-B14F-4D97-AF65-F5344CB8AC3E}">
        <p14:creationId xmlns:p14="http://schemas.microsoft.com/office/powerpoint/2010/main" val="329815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29</a:t>
            </a:fld>
            <a:endParaRPr lang="en-US" altLang="ja-JP"/>
          </a:p>
        </p:txBody>
      </p:sp>
    </p:spTree>
    <p:extLst>
      <p:ext uri="{BB962C8B-B14F-4D97-AF65-F5344CB8AC3E}">
        <p14:creationId xmlns:p14="http://schemas.microsoft.com/office/powerpoint/2010/main" val="2475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31</a:t>
            </a:fld>
            <a:endParaRPr lang="en-US" altLang="ja-JP"/>
          </a:p>
        </p:txBody>
      </p:sp>
    </p:spTree>
    <p:extLst>
      <p:ext uri="{BB962C8B-B14F-4D97-AF65-F5344CB8AC3E}">
        <p14:creationId xmlns:p14="http://schemas.microsoft.com/office/powerpoint/2010/main" val="265345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dirty="0"/>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32</a:t>
            </a:fld>
            <a:endParaRPr lang="en-US" altLang="ja-JP"/>
          </a:p>
        </p:txBody>
      </p:sp>
    </p:spTree>
    <p:extLst>
      <p:ext uri="{BB962C8B-B14F-4D97-AF65-F5344CB8AC3E}">
        <p14:creationId xmlns:p14="http://schemas.microsoft.com/office/powerpoint/2010/main" val="205006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zh-TW" altLang="en-US" sz="1100" dirty="0"/>
              <a:t>平成２５年度相談支援従事者指導者養成研修</a:t>
            </a:r>
            <a:r>
              <a:rPr lang="ja-JP" altLang="en-US" sz="1100" dirty="0"/>
              <a:t>による評価チェックリストについては、以上のような説明となります。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35</a:t>
            </a:fld>
            <a:endParaRPr lang="en-US" altLang="ja-JP"/>
          </a:p>
        </p:txBody>
      </p:sp>
    </p:spTree>
    <p:extLst>
      <p:ext uri="{BB962C8B-B14F-4D97-AF65-F5344CB8AC3E}">
        <p14:creationId xmlns:p14="http://schemas.microsoft.com/office/powerpoint/2010/main" val="416908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れまでにも、相談支援従事者指導者養成研修などで、相談支援の重要な視点のセルフチェックなどの資料が提示されて来ましたが、あくまで自己評価・事故点検するためのツール的な要素が大きかったと感じている方が多いかも知れませんが、このチェックが育成エリアでの相談支援の熟成度としてのツールとして活用された場合、欠落もしくは不十分な視点の傾向が強いなどと育成エリアで評価した場合には、これから打ち込む研修テーマ・教育テーマとして位置付けられることも。主任相談支援専門員としては持ち合わせて頂けたらと願うところで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36</a:t>
            </a:fld>
            <a:endParaRPr lang="en-US" altLang="ja-JP"/>
          </a:p>
        </p:txBody>
      </p:sp>
    </p:spTree>
    <p:extLst>
      <p:ext uri="{BB962C8B-B14F-4D97-AF65-F5344CB8AC3E}">
        <p14:creationId xmlns:p14="http://schemas.microsoft.com/office/powerpoint/2010/main" val="325742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40</a:t>
            </a:fld>
            <a:endParaRPr lang="en-US" altLang="ja-JP"/>
          </a:p>
        </p:txBody>
      </p:sp>
    </p:spTree>
    <p:extLst>
      <p:ext uri="{BB962C8B-B14F-4D97-AF65-F5344CB8AC3E}">
        <p14:creationId xmlns:p14="http://schemas.microsoft.com/office/powerpoint/2010/main" val="115347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実践モデルとして、先進的に実施しているモデルによるヒントも含め、地域における実地研修の検討を進めて頂ければと思います。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41</a:t>
            </a:fld>
            <a:endParaRPr lang="en-US" altLang="ja-JP"/>
          </a:p>
        </p:txBody>
      </p:sp>
    </p:spTree>
    <p:extLst>
      <p:ext uri="{BB962C8B-B14F-4D97-AF65-F5344CB8AC3E}">
        <p14:creationId xmlns:p14="http://schemas.microsoft.com/office/powerpoint/2010/main" val="274140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実地研修を展開していく上での配慮点についてもご確認頂ければと思います。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43</a:t>
            </a:fld>
            <a:endParaRPr lang="en-US" altLang="ja-JP"/>
          </a:p>
        </p:txBody>
      </p:sp>
    </p:spTree>
    <p:extLst>
      <p:ext uri="{BB962C8B-B14F-4D97-AF65-F5344CB8AC3E}">
        <p14:creationId xmlns:p14="http://schemas.microsoft.com/office/powerpoint/2010/main" val="2152646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44</a:t>
            </a:fld>
            <a:endParaRPr lang="en-US" altLang="ja-JP"/>
          </a:p>
        </p:txBody>
      </p:sp>
    </p:spTree>
    <p:extLst>
      <p:ext uri="{BB962C8B-B14F-4D97-AF65-F5344CB8AC3E}">
        <p14:creationId xmlns:p14="http://schemas.microsoft.com/office/powerpoint/2010/main" val="65503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総論として、人材育成に向けた主任相談支援専門員としては、対面的な相談支援専門員への実地教育の一方で、エリアの体制整備に向けて協議会運営や事業所内運営にも力を注ぐことが必要になります。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45</a:t>
            </a:fld>
            <a:endParaRPr lang="en-US" altLang="ja-JP"/>
          </a:p>
        </p:txBody>
      </p:sp>
    </p:spTree>
    <p:extLst>
      <p:ext uri="{BB962C8B-B14F-4D97-AF65-F5344CB8AC3E}">
        <p14:creationId xmlns:p14="http://schemas.microsoft.com/office/powerpoint/2010/main" val="703661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49</a:t>
            </a:fld>
            <a:endParaRPr lang="en-US" altLang="ja-JP"/>
          </a:p>
        </p:txBody>
      </p:sp>
    </p:spTree>
    <p:extLst>
      <p:ext uri="{BB962C8B-B14F-4D97-AF65-F5344CB8AC3E}">
        <p14:creationId xmlns:p14="http://schemas.microsoft.com/office/powerpoint/2010/main" val="24759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52</a:t>
            </a:fld>
            <a:endParaRPr lang="en-US" altLang="ja-JP"/>
          </a:p>
        </p:txBody>
      </p:sp>
    </p:spTree>
    <p:extLst>
      <p:ext uri="{BB962C8B-B14F-4D97-AF65-F5344CB8AC3E}">
        <p14:creationId xmlns:p14="http://schemas.microsoft.com/office/powerpoint/2010/main" val="205006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a:p>
            <a:r>
              <a:rPr lang="ja-JP" altLang="en-US" sz="1100" dirty="0"/>
              <a:t>ＧＳＶ（実践モデル、研修モデル）を実施している相談支援事業所（基幹相談支援センター）は、フィールドメンター活動（一人職場、相談支援事業所に出向いてのスーパービジョン活動）を。</a:t>
            </a:r>
          </a:p>
          <a:p>
            <a:endParaRPr lang="ja-JP" altLang="en-US" sz="1100" dirty="0"/>
          </a:p>
          <a:p>
            <a:r>
              <a:rPr lang="ja-JP" altLang="en-US" sz="1100" dirty="0"/>
              <a:t>スーパーバイザーには、成熟したメンターとしての役割が求められる。</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dirty="0"/>
          </a:p>
        </p:txBody>
      </p:sp>
    </p:spTree>
    <p:extLst>
      <p:ext uri="{BB962C8B-B14F-4D97-AF65-F5344CB8AC3E}">
        <p14:creationId xmlns:p14="http://schemas.microsoft.com/office/powerpoint/2010/main" val="4176147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実地教育としての機能を強化していく中においては、障害福祉サービスに留まらず地域資源としてのインフォーマルな支援へのアクセスを柔軟にしていくことが、より相談支援の質の担保に繋がる視点が重要であると再認識して頂くことが第一歩であると考えます。目指すべき方向とすれば、インフォーマルな地域資源を活用する視点が、全ての相談支援に根付いて実践さえていくことが重要であり、そのためにも地域関係者との研修体制作りが主任相談支援専門員としては重要となり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55</a:t>
            </a:fld>
            <a:endParaRPr lang="en-US" altLang="ja-JP"/>
          </a:p>
        </p:txBody>
      </p:sp>
    </p:spTree>
    <p:extLst>
      <p:ext uri="{BB962C8B-B14F-4D97-AF65-F5344CB8AC3E}">
        <p14:creationId xmlns:p14="http://schemas.microsoft.com/office/powerpoint/2010/main" val="534672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縦横連携による人材育成が、協働的に実施されているネットワークを地域ごとに考えて行くことを見渡して、仕掛けていくことも主任相談支援専門員として見渡せる力と研修ヒントをその中から見出せしていきたいものです。</a:t>
            </a:r>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56</a:t>
            </a:fld>
            <a:endParaRPr kumimoji="1" lang="ja-JP" altLang="en-US"/>
          </a:p>
        </p:txBody>
      </p:sp>
    </p:spTree>
    <p:extLst>
      <p:ext uri="{BB962C8B-B14F-4D97-AF65-F5344CB8AC3E}">
        <p14:creationId xmlns:p14="http://schemas.microsoft.com/office/powerpoint/2010/main" val="2545378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研修的効果を狙った規模や仕掛け方に関しても、打ち上げ的な地域全体・エリア全体へのメッセージ性の高い研修の打ち込みは、打ち込みだけで終わらず</a:t>
            </a:r>
            <a:endParaRPr kumimoji="1" lang="en-US" altLang="ja-JP" dirty="0"/>
          </a:p>
          <a:p>
            <a:r>
              <a:rPr kumimoji="1" lang="ja-JP" altLang="en-US" dirty="0"/>
              <a:t>その後、具体的な方策に繋がるフォーマル関係者の共通理解のステージ展開がそのご準備されていたり、小規模エリアにおける事例検討会やケースレビュー的な集まり、または地域支援者との意見交換の場なども活用していくことが大切で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57</a:t>
            </a:fld>
            <a:endParaRPr lang="en-US" altLang="ja-JP"/>
          </a:p>
        </p:txBody>
      </p:sp>
    </p:spTree>
    <p:extLst>
      <p:ext uri="{BB962C8B-B14F-4D97-AF65-F5344CB8AC3E}">
        <p14:creationId xmlns:p14="http://schemas.microsoft.com/office/powerpoint/2010/main" val="274542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相談支援が地域あることを、本記でチャレンジしていくことを、主任相談支援専門員がリーダーとして地域で実践していく。</a:t>
            </a:r>
            <a:endParaRPr kumimoji="1" lang="en-US" altLang="ja-JP" dirty="0"/>
          </a:p>
          <a:p>
            <a:r>
              <a:rPr kumimoji="1" lang="ja-JP" altLang="en-US" dirty="0"/>
              <a:t>このステージは、まだまだ未開発及び、実践的なイメージが相談支援専門員にも足りていない視点である。そのためには、インフォーマル支援を活用した実践事例の共有の場とその量が必要であり、そのための学習の場は事例検討やスーパービジョンの機会から培われていくものである。</a:t>
            </a:r>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58</a:t>
            </a:fld>
            <a:endParaRPr kumimoji="1" lang="ja-JP" altLang="en-US"/>
          </a:p>
        </p:txBody>
      </p:sp>
    </p:spTree>
    <p:extLst>
      <p:ext uri="{BB962C8B-B14F-4D97-AF65-F5344CB8AC3E}">
        <p14:creationId xmlns:p14="http://schemas.microsoft.com/office/powerpoint/2010/main" val="139518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足りていない実践を、表面化して地域で共有化したり、アイデアを足し付けて行くことで、実践モデルが表面化してくる実感を作り上げて行く作業が、まさにこれから主任相談支援が地域において実地教育にも含めていくことが、地域支援の実践モデルであると考えて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59</a:t>
            </a:fld>
            <a:endParaRPr lang="en-US" altLang="ja-JP"/>
          </a:p>
        </p:txBody>
      </p:sp>
    </p:spTree>
    <p:extLst>
      <p:ext uri="{BB962C8B-B14F-4D97-AF65-F5344CB8AC3E}">
        <p14:creationId xmlns:p14="http://schemas.microsoft.com/office/powerpoint/2010/main" val="30948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ここからは、参考資料です。地域でお互いに学び合える仕組みを作り上げて行くこととは、相談支援専門員としての学び合う姿勢ややる気になる集まりや実地研修の中身に大きく左右します。また、基幹相談支援センターの人材育成機能としての実地教育的そして、また後方支援としてのＯＪＴ機能が重要な要因であることに間違いはありません。</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60</a:t>
            </a:fld>
            <a:endParaRPr lang="en-US" altLang="ja-JP"/>
          </a:p>
        </p:txBody>
      </p:sp>
    </p:spTree>
    <p:extLst>
      <p:ext uri="{BB962C8B-B14F-4D97-AF65-F5344CB8AC3E}">
        <p14:creationId xmlns:p14="http://schemas.microsoft.com/office/powerpoint/2010/main" val="1230714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　いわゆる、地域相談支援の実践者の惜しみない育成機能が、都道府県相談支援従事者研修との連動であると言えます。</a:t>
            </a:r>
          </a:p>
        </p:txBody>
      </p:sp>
      <p:sp>
        <p:nvSpPr>
          <p:cNvPr id="4" name="スライド番号プレースホルダ 3"/>
          <p:cNvSpPr>
            <a:spLocks noGrp="1"/>
          </p:cNvSpPr>
          <p:nvPr>
            <p:ph type="sldNum" sz="quarter" idx="10"/>
          </p:nvPr>
        </p:nvSpPr>
        <p:spPr/>
        <p:txBody>
          <a:bodyPr/>
          <a:lstStyle/>
          <a:p>
            <a:fld id="{90240D47-D310-46F0-8C68-D310389752EB}" type="slidenum">
              <a:rPr kumimoji="1" lang="ja-JP" altLang="en-US" smtClean="0"/>
              <a:pPr/>
              <a:t>61</a:t>
            </a:fld>
            <a:endParaRPr kumimoji="1" lang="ja-JP" altLang="en-US"/>
          </a:p>
        </p:txBody>
      </p:sp>
    </p:spTree>
    <p:extLst>
      <p:ext uri="{BB962C8B-B14F-4D97-AF65-F5344CB8AC3E}">
        <p14:creationId xmlns:p14="http://schemas.microsoft.com/office/powerpoint/2010/main" val="664186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62</a:t>
            </a:fld>
            <a:endParaRPr lang="en-US" altLang="ja-JP"/>
          </a:p>
        </p:txBody>
      </p:sp>
    </p:spTree>
    <p:extLst>
      <p:ext uri="{BB962C8B-B14F-4D97-AF65-F5344CB8AC3E}">
        <p14:creationId xmlns:p14="http://schemas.microsoft.com/office/powerpoint/2010/main" val="16123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人材育成については、その必要性と理論をご説明頂き、ここでは、先ずは主任相談支援専門員はその必要性を理解し、ご自身の地域において実践する仲間を作り上げて行く作業が必要となります。</a:t>
            </a:r>
            <a:endParaRPr kumimoji="1" lang="en-US" altLang="ja-JP" dirty="0"/>
          </a:p>
          <a:p>
            <a:r>
              <a:rPr kumimoji="1" lang="ja-JP" altLang="en-US" dirty="0"/>
              <a:t>　そのため、自らが活動する地域を知り、市町村との協議を重ねて理解を得て協働する体制を確保し、具体的にどのように展開するかが基幹相談支援センターの事業計画に落とし込まれて行ったり、（自立支援）協議会の人材育成部会や相談支援部会等の企画として、地域における人材育成を行う体制を整えて行くことが求められています。</a:t>
            </a:r>
            <a:endParaRPr kumimoji="1" lang="en-US" altLang="ja-JP" dirty="0"/>
          </a:p>
          <a:p>
            <a:r>
              <a:rPr kumimoji="1" lang="ja-JP" altLang="en-US" dirty="0"/>
              <a:t>　地域の人口規模や地域特性などを考慮した方法で、主任相談支援専門員が都道府県研修カリキュラムと連動し、実践の中で積み重ねて行く作業を来年度に向けて準備する事が求められています。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5</a:t>
            </a:fld>
            <a:endParaRPr lang="en-US" altLang="ja-JP" dirty="0"/>
          </a:p>
        </p:txBody>
      </p:sp>
    </p:spTree>
    <p:extLst>
      <p:ext uri="{BB962C8B-B14F-4D97-AF65-F5344CB8AC3E}">
        <p14:creationId xmlns:p14="http://schemas.microsoft.com/office/powerpoint/2010/main" val="148734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談支援従事者研修と連動した地域における実地教育は、上記のように整理されていますが、その受け皿として地域の基幹相談支援センター（主任相談支援専門員）が市町村と協力して、育成体制を整備する事が想定されま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a:t>
            </a:fld>
            <a:endParaRPr lang="en-US" altLang="ja-JP" dirty="0"/>
          </a:p>
        </p:txBody>
      </p:sp>
    </p:spTree>
    <p:extLst>
      <p:ext uri="{BB962C8B-B14F-4D97-AF65-F5344CB8AC3E}">
        <p14:creationId xmlns:p14="http://schemas.microsoft.com/office/powerpoint/2010/main" val="360092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そのため、主任相談支援専門員は地域実態の把握をし、それぞれの相談支援事業所の相談支援専門員の置かれていく環境や相談支援状況なども含めて把握していくことが必要となります。</a:t>
            </a:r>
            <a:endParaRPr kumimoji="1" lang="en-US" altLang="ja-JP" dirty="0"/>
          </a:p>
          <a:p>
            <a:r>
              <a:rPr kumimoji="1" lang="ja-JP" altLang="en-US" dirty="0"/>
              <a:t>　それは、地域におけるＯＪＴ体制の整備（実地教育の方法や企画研修）に大きく影響するからです。</a:t>
            </a:r>
            <a:endParaRPr kumimoji="1" lang="en-US" altLang="ja-JP" dirty="0"/>
          </a:p>
          <a:p>
            <a:r>
              <a:rPr kumimoji="1" lang="ja-JP" altLang="en-US" dirty="0"/>
              <a:t>　法定研修の間に挟み込まれている実地研修も、日々の地域におけるＯＪＴ体制を考えるための入り口です。相談支援の質の向上を目指す上では、地域での実地教育体制を構築する事こそ、相談支援の質の担保を図るための第一歩として考えて頂きたい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a:t>
            </a:fld>
            <a:endParaRPr lang="en-US" altLang="ja-JP" dirty="0"/>
          </a:p>
        </p:txBody>
      </p:sp>
    </p:spTree>
    <p:extLst>
      <p:ext uri="{BB962C8B-B14F-4D97-AF65-F5344CB8AC3E}">
        <p14:creationId xmlns:p14="http://schemas.microsoft.com/office/powerpoint/2010/main" val="162439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30913">
              <a:defRPr/>
            </a:pPr>
            <a:r>
              <a:rPr kumimoji="1" lang="ja-JP" altLang="en-US" dirty="0"/>
              <a:t>　地域実態の把握や分析は、福祉計画の策定や評価の段階で実施している場合もありますが、より具体的に相談支援専門員の実態や求めている課題についても着目し、地域変革などに向けた取り組みへとつながるためにも、法人を超えて地域において相談支援専門員ひとり一人の質の高い相談支援が展開されるよう主任相談支援専門員は、力を発揮する必要があります。</a:t>
            </a:r>
            <a:endParaRPr kumimoji="1" lang="en-US" altLang="ja-JP" dirty="0"/>
          </a:p>
          <a:p>
            <a:endParaRPr kumimoji="1" lang="en-US" altLang="ja-JP" dirty="0"/>
          </a:p>
          <a:p>
            <a:r>
              <a:rPr kumimoji="1" lang="ja-JP" altLang="en-US" dirty="0"/>
              <a:t>　基幹相談支援センターに配置される主任相談支援専門員の機能としては、委託される地域の人材育成は地域の様々な法人や関係者を巻きこみながら進めて行くことが必要であり、そのためにも推進母体として協力してもらえる市町村協力がその前提となります。</a:t>
            </a:r>
            <a:endParaRPr kumimoji="1" lang="en-US" altLang="ja-JP" dirty="0"/>
          </a:p>
          <a:p>
            <a:r>
              <a:rPr kumimoji="1" lang="ja-JP" altLang="en-US" dirty="0"/>
              <a:t>地域において人材育成を市町村行政を協働して進めて行くことは、行政担当者とも一緒に学び合い、一人の相談者への応援の視点を共有化でき、また地域の相談支援専門員が集まって学んだり一緒に考えたりすることは、人材育成の土台作りへの大切な視点といえます。この過程を繰り返していくことが、より地域連携を強固にしていくことにもつながります。</a:t>
            </a:r>
            <a:endParaRPr kumimoji="1" lang="en-US" altLang="ja-JP" dirty="0"/>
          </a:p>
          <a:p>
            <a:r>
              <a:rPr kumimoji="1" lang="ja-JP" altLang="en-US" dirty="0"/>
              <a:t>　一方、小規模地域や大規模地域等、人口規模によってはその作り方や多様な専門的分野の育成を図る上では、工夫も必要となります。基幹相談支援センターに配置される主任相談支援専門員も市町村担当者も業務量は当然増え、並行して会議も増えることになります。そのため、人材育成をシステム的に動かすためにも、具体的な構想に基づき、地域における実地研修体制を整備をしていくことには効率性も求められ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8</a:t>
            </a:fld>
            <a:endParaRPr lang="en-US" altLang="ja-JP" dirty="0"/>
          </a:p>
        </p:txBody>
      </p:sp>
    </p:spTree>
    <p:extLst>
      <p:ext uri="{BB962C8B-B14F-4D97-AF65-F5344CB8AC3E}">
        <p14:creationId xmlns:p14="http://schemas.microsoft.com/office/powerpoint/2010/main" val="240182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ＯＪＴ体制と整えて行くことと、実地教育を推進する上では、主任相談支援専門員が一人で動き回れば良いわけではありません。相談支援の底上げとしては、全体を引き上げるために、地域の人材育成への協力をするチーム編成が必要となる。そのチームメンバーは、主任相談支援専門員が所属する基幹相談支援センターの同僚やその地域の相談支援の経験者とチームを組むことが地域全体への働きかけとしては重要と考えます。</a:t>
            </a:r>
            <a:endParaRPr kumimoji="1" lang="en-US" altLang="ja-JP" dirty="0"/>
          </a:p>
          <a:p>
            <a:r>
              <a:rPr kumimoji="1" lang="ja-JP" altLang="en-US" dirty="0"/>
              <a:t>　しかし、このチームが機能するためには、チームに加わる相談支援専門員（いずれは主任となる）が、都道府県の相談支援従事者初任者研修や現任者研修及び相談支援指導者養成研修を企画立案・実施する経験を積んでいるかが問われてきます。</a:t>
            </a:r>
            <a:endParaRPr kumimoji="1" lang="en-US" altLang="ja-JP" dirty="0"/>
          </a:p>
          <a:p>
            <a:r>
              <a:rPr kumimoji="1" lang="ja-JP" altLang="en-US" dirty="0"/>
              <a:t>　具体的には、都道府県の研修企画コアメンバーとなり議論に参画している場合は多いと思われますが、経験値としては研修企画、いわゆる研修全体を見渡した流れを理解し講義から演習までを一貫して企画立案する立場で関われているかが大きな境目であり、具体的にはその流れから演習事例や解説に至る一連を経験するチャンスがあったかは、とても大きな経験値となります。少なからず、この経験を地域における実地研修企画に活かして行くわけですが、全ての地域でこの経験をした相談支援専門員は絶対的に足りない事になります。</a:t>
            </a:r>
            <a:endParaRPr kumimoji="1" lang="en-US" altLang="ja-JP" dirty="0"/>
          </a:p>
          <a:p>
            <a:r>
              <a:rPr kumimoji="1" lang="ja-JP" altLang="en-US" dirty="0"/>
              <a:t>　そのため、主任相談支援専門員は、誰かの企画に協力する立場から脱却し、自らが作り上げるステージに入ったことを自覚して頂くことから始まると思います。その機会は、法定研修の事例作成と一連の研修の流れをつくるチャンスでもあり、また法定研修内に組み込まれた地域に戻って実施教育の受け皿となり、受講生への教育実習をシステム的に整えていく作業こそ、実は主任相談支援専門員自らのトレーニングの第一歩にもなるはずです。</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9</a:t>
            </a:fld>
            <a:endParaRPr lang="en-US" altLang="ja-JP"/>
          </a:p>
        </p:txBody>
      </p:sp>
    </p:spTree>
    <p:extLst>
      <p:ext uri="{BB962C8B-B14F-4D97-AF65-F5344CB8AC3E}">
        <p14:creationId xmlns:p14="http://schemas.microsoft.com/office/powerpoint/2010/main" val="81044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流れは、上記になります。</a:t>
            </a:r>
            <a:endParaRPr kumimoji="1" lang="en-US" altLang="ja-JP" dirty="0"/>
          </a:p>
          <a:p>
            <a:r>
              <a:rPr kumimoji="1" lang="ja-JP" altLang="en-US" dirty="0"/>
              <a:t>ポイントは企画～実施～振り返りまで、一貫してまとめて行く作業を先ず体験してみることから始まります。実は、この体験を次の主任相談支援専門員へと引き継ぐことこそ重層的は育成体制作りや世代交代への第一歩でもあります。重要なことは、先ず主任になられる皆さんが汗をかき実践者として経験値を積むことを入り口で行うことが重要と感じています。</a:t>
            </a:r>
            <a:r>
              <a:rPr kumimoji="1" lang="en-US" altLang="ja-JP" dirty="0"/>
              <a:t>【</a:t>
            </a:r>
            <a:r>
              <a:rPr kumimoji="1" lang="ja-JP" altLang="en-US" dirty="0"/>
              <a:t>実践者こそ、追いかける姿であると、人の育成の基本を皆さんと共有したいと考えています</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10</a:t>
            </a:fld>
            <a:endParaRPr lang="en-US" altLang="ja-JP"/>
          </a:p>
        </p:txBody>
      </p:sp>
    </p:spTree>
    <p:extLst>
      <p:ext uri="{BB962C8B-B14F-4D97-AF65-F5344CB8AC3E}">
        <p14:creationId xmlns:p14="http://schemas.microsoft.com/office/powerpoint/2010/main" val="301287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0" y="6589861"/>
            <a:ext cx="3175992" cy="268139"/>
          </a:xfrm>
          <a:prstGeom prst="rect">
            <a:avLst/>
          </a:prstGeo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Rectangle 6"/>
          <p:cNvSpPr>
            <a:spLocks noGrp="1" noChangeArrowheads="1"/>
          </p:cNvSpPr>
          <p:nvPr>
            <p:ph type="sldNum" sz="quarter" idx="12"/>
          </p:nvPr>
        </p:nvSpPr>
        <p:spPr>
          <a:xfrm>
            <a:off x="7010400" y="6589861"/>
            <a:ext cx="2133600" cy="268139"/>
          </a:xfrm>
          <a:prstGeom prst="rect">
            <a:avLst/>
          </a:prstGeo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9"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11"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9"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0" y="6589861"/>
            <a:ext cx="3175992" cy="268139"/>
          </a:xfr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9" name="Rectangle 6"/>
          <p:cNvSpPr>
            <a:spLocks noGrp="1" noChangeArrowheads="1"/>
          </p:cNvSpPr>
          <p:nvPr>
            <p:ph type="sldNum" sz="quarter" idx="12"/>
          </p:nvPr>
        </p:nvSpPr>
        <p:spPr>
          <a:xfrm>
            <a:off x="7010400" y="6589861"/>
            <a:ext cx="2133600" cy="268139"/>
          </a:xfrm>
          <a:ln/>
        </p:spPr>
        <p:txBody>
          <a:bodyPr/>
          <a:lstStyle>
            <a:lvl1pPr algn="r">
              <a:defRPr sz="1200"/>
            </a:lvl1pPr>
          </a:lstStyle>
          <a:p>
            <a:pPr>
              <a:defRPr/>
            </a:pPr>
            <a:fld id="{F90A3C79-1AFD-481B-B685-7933BCD0898B}" type="slidenum">
              <a:rPr lang="en-US" altLang="ja-JP" smtClean="0"/>
              <a:pPr>
                <a:defRPr/>
              </a:pPr>
              <a:t>‹#›</a:t>
            </a:fld>
            <a:endParaRPr lang="en-US" altLang="ja-JP" dirty="0"/>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7" name="Rectangle 5"/>
          <p:cNvSpPr>
            <a:spLocks noGrp="1" noChangeArrowheads="1"/>
          </p:cNvSpPr>
          <p:nvPr>
            <p:ph type="ftr" sz="quarter" idx="3"/>
          </p:nvPr>
        </p:nvSpPr>
        <p:spPr>
          <a:xfrm>
            <a:off x="0" y="6589861"/>
            <a:ext cx="3175992" cy="268139"/>
          </a:xfrm>
          <a:prstGeom prst="rect">
            <a:avLst/>
          </a:prstGeom>
          <a:ln/>
        </p:spPr>
        <p:txBody>
          <a:bodyPr/>
          <a:lstStyle>
            <a:lvl1pPr algn="l">
              <a:defRPr sz="1200"/>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Rectangle 6"/>
          <p:cNvSpPr>
            <a:spLocks noGrp="1" noChangeArrowheads="1"/>
          </p:cNvSpPr>
          <p:nvPr>
            <p:ph type="sldNum" sz="quarter" idx="4"/>
          </p:nvPr>
        </p:nvSpPr>
        <p:spPr>
          <a:xfrm>
            <a:off x="7010400" y="6589861"/>
            <a:ext cx="2133600" cy="268139"/>
          </a:xfrm>
          <a:prstGeom prst="rect">
            <a:avLst/>
          </a:prstGeom>
          <a:ln/>
        </p:spPr>
        <p:txBody>
          <a:bodyPr/>
          <a:lstStyle>
            <a:lvl1pPr>
              <a:defRPr sz="1200"/>
            </a:lvl1pPr>
          </a:lstStyle>
          <a:p>
            <a:pPr algn="r">
              <a:defRPr/>
            </a:pPr>
            <a:fld id="{F90A3C79-1AFD-481B-B685-7933BCD0898B}" type="slidenum">
              <a:rPr lang="en-US" altLang="ja-JP" smtClean="0"/>
              <a:pPr algn="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t>令和元</a:t>
            </a:r>
            <a:r>
              <a:rPr kumimoji="1"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長野県　上小圏域障害者総合支援センター</a:t>
            </a:r>
            <a:endParaRPr lang="en-US" altLang="ja-JP" sz="2000" dirty="0"/>
          </a:p>
          <a:p>
            <a:r>
              <a:rPr lang="ja-JP" altLang="en-US" sz="2000" dirty="0"/>
              <a:t>橋詰　正</a:t>
            </a:r>
            <a:endParaRPr lang="en-US" altLang="ja-JP" sz="2000" dirty="0"/>
          </a:p>
          <a:p>
            <a:r>
              <a:rPr lang="ja-JP" altLang="en-US" sz="2000" dirty="0"/>
              <a:t>令和元</a:t>
            </a:r>
            <a:r>
              <a:rPr lang="zh-CN" altLang="en-US" sz="2000" dirty="0"/>
              <a:t>年</a:t>
            </a:r>
            <a:r>
              <a:rPr lang="ja-JP" altLang="en-US" sz="2000" dirty="0"/>
              <a:t>１２</a:t>
            </a:r>
            <a:r>
              <a:rPr lang="zh-CN" altLang="en-US" sz="2000" dirty="0"/>
              <a:t>月</a:t>
            </a:r>
          </a:p>
          <a:p>
            <a:endParaRPr kumimoji="1" lang="ja-JP" altLang="en-US" dirty="0"/>
          </a:p>
        </p:txBody>
      </p:sp>
      <p:sp>
        <p:nvSpPr>
          <p:cNvPr id="5" name="タイトル 1"/>
          <p:cNvSpPr txBox="1">
            <a:spLocks/>
          </p:cNvSpPr>
          <p:nvPr/>
        </p:nvSpPr>
        <p:spPr bwMode="auto">
          <a:xfrm>
            <a:off x="685800" y="191683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dirty="0">
                <a:solidFill>
                  <a:schemeClr val="bg2">
                    <a:lumMod val="50000"/>
                  </a:schemeClr>
                </a:solidFill>
              </a:rPr>
              <a:t>『</a:t>
            </a:r>
            <a:r>
              <a:rPr lang="ja-JP" altLang="en-US" dirty="0">
                <a:solidFill>
                  <a:schemeClr val="bg2">
                    <a:lumMod val="50000"/>
                  </a:schemeClr>
                </a:solidFill>
              </a:rPr>
              <a:t>人材育成の地域での展開</a:t>
            </a:r>
            <a:r>
              <a:rPr lang="en-US" altLang="ja-JP" dirty="0">
                <a:solidFill>
                  <a:schemeClr val="bg2">
                    <a:lumMod val="50000"/>
                  </a:schemeClr>
                </a:solidFill>
              </a:rPr>
              <a:t>』</a:t>
            </a:r>
            <a:endParaRPr lang="ja-JP" altLang="en-US" kern="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dirty="0"/>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8256" y="497270"/>
            <a:ext cx="8229600" cy="778098"/>
          </a:xfrm>
        </p:spPr>
        <p:txBody>
          <a:bodyPr/>
          <a:lstStyle/>
          <a:p>
            <a:r>
              <a:rPr lang="ja-JP" altLang="en-US" dirty="0"/>
              <a:t>実践と振り返りの積み重ね</a:t>
            </a:r>
            <a:endParaRPr kumimoji="1" lang="ja-JP" altLang="en-US" dirty="0"/>
          </a:p>
        </p:txBody>
      </p:sp>
      <p:sp>
        <p:nvSpPr>
          <p:cNvPr id="5" name="正方形/長方形 4"/>
          <p:cNvSpPr/>
          <p:nvPr/>
        </p:nvSpPr>
        <p:spPr>
          <a:xfrm>
            <a:off x="85676" y="1325488"/>
            <a:ext cx="6264696"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a:solidFill>
                <a:schemeClr val="tx1"/>
              </a:solidFill>
            </a:endParaRPr>
          </a:p>
          <a:p>
            <a:r>
              <a:rPr kumimoji="1" lang="ja-JP" altLang="en-US" b="1" dirty="0">
                <a:solidFill>
                  <a:schemeClr val="tx1"/>
                </a:solidFill>
              </a:rPr>
              <a:t>実践例　</a:t>
            </a:r>
            <a:endParaRPr kumimoji="1" lang="en-US" altLang="ja-JP" b="1" dirty="0">
              <a:solidFill>
                <a:schemeClr val="tx1"/>
              </a:solidFill>
            </a:endParaRPr>
          </a:p>
          <a:p>
            <a:r>
              <a:rPr kumimoji="1" lang="ja-JP" altLang="en-US" b="1" dirty="0">
                <a:solidFill>
                  <a:schemeClr val="tx1"/>
                </a:solidFill>
              </a:rPr>
              <a:t>　</a:t>
            </a:r>
            <a:r>
              <a:rPr kumimoji="1" lang="en-US" altLang="ja-JP" b="1" dirty="0">
                <a:solidFill>
                  <a:srgbClr val="0000FF"/>
                </a:solidFill>
              </a:rPr>
              <a:t>※</a:t>
            </a:r>
            <a:r>
              <a:rPr kumimoji="1" lang="ja-JP" altLang="en-US" b="1" dirty="0">
                <a:solidFill>
                  <a:srgbClr val="0000FF"/>
                </a:solidFill>
              </a:rPr>
              <a:t>都道府県研修コアメンバーとしての経験（ベース）</a:t>
            </a:r>
            <a:endParaRPr kumimoji="1" lang="en-US" altLang="ja-JP" b="1" dirty="0">
              <a:solidFill>
                <a:schemeClr val="tx1"/>
              </a:solidFill>
            </a:endParaRPr>
          </a:p>
          <a:p>
            <a:r>
              <a:rPr kumimoji="1" lang="ja-JP" altLang="en-US" b="1" dirty="0">
                <a:solidFill>
                  <a:schemeClr val="tx1"/>
                </a:solidFill>
              </a:rPr>
              <a:t>　１．地域で研修する</a:t>
            </a:r>
            <a:r>
              <a:rPr kumimoji="1" lang="ja-JP" altLang="en-US" b="1" dirty="0">
                <a:solidFill>
                  <a:srgbClr val="FF0000"/>
                </a:solidFill>
              </a:rPr>
              <a:t>企画立案とチーム作り</a:t>
            </a:r>
            <a:endParaRPr lang="en-US" altLang="ja-JP" b="1" dirty="0">
              <a:solidFill>
                <a:srgbClr val="FF0000"/>
              </a:solidFill>
            </a:endParaRPr>
          </a:p>
          <a:p>
            <a:r>
              <a:rPr lang="ja-JP" altLang="en-US" b="1" dirty="0">
                <a:solidFill>
                  <a:schemeClr val="tx1"/>
                </a:solidFill>
              </a:rPr>
              <a:t>　　</a:t>
            </a:r>
            <a:r>
              <a:rPr kumimoji="1" lang="ja-JP" altLang="en-US" b="1" dirty="0">
                <a:solidFill>
                  <a:schemeClr val="tx1"/>
                </a:solidFill>
              </a:rPr>
              <a:t>（打ち込む研修テーマの設定の検討会を仕切る）</a:t>
            </a:r>
            <a:endParaRPr kumimoji="1" lang="en-US" altLang="ja-JP" b="1" dirty="0">
              <a:solidFill>
                <a:schemeClr val="tx1"/>
              </a:solidFill>
            </a:endParaRPr>
          </a:p>
          <a:p>
            <a:r>
              <a:rPr lang="ja-JP" altLang="en-US" b="1" dirty="0">
                <a:solidFill>
                  <a:schemeClr val="tx1"/>
                </a:solidFill>
              </a:rPr>
              <a:t>　２．地域で研修する講義～演習～まとめ</a:t>
            </a:r>
            <a:endParaRPr lang="en-US" altLang="ja-JP" b="1" dirty="0">
              <a:solidFill>
                <a:schemeClr val="tx1"/>
              </a:solidFill>
            </a:endParaRPr>
          </a:p>
          <a:p>
            <a:r>
              <a:rPr lang="ja-JP" altLang="en-US" b="1" dirty="0">
                <a:solidFill>
                  <a:schemeClr val="tx1"/>
                </a:solidFill>
              </a:rPr>
              <a:t>　　（柱立てと</a:t>
            </a:r>
            <a:r>
              <a:rPr lang="ja-JP" altLang="en-US" b="1" dirty="0">
                <a:solidFill>
                  <a:srgbClr val="FF0000"/>
                </a:solidFill>
              </a:rPr>
              <a:t>流れを作る</a:t>
            </a:r>
            <a:r>
              <a:rPr lang="ja-JP" altLang="en-US" b="1" dirty="0">
                <a:solidFill>
                  <a:schemeClr val="tx1"/>
                </a:solidFill>
              </a:rPr>
              <a:t>）</a:t>
            </a:r>
            <a:endParaRPr lang="en-US" altLang="ja-JP" b="1" dirty="0">
              <a:solidFill>
                <a:schemeClr val="tx1"/>
              </a:solidFill>
            </a:endParaRPr>
          </a:p>
          <a:p>
            <a:r>
              <a:rPr lang="ja-JP" altLang="en-US" b="1" dirty="0">
                <a:solidFill>
                  <a:schemeClr val="tx1"/>
                </a:solidFill>
              </a:rPr>
              <a:t>　３．演習事例の作成</a:t>
            </a:r>
            <a:r>
              <a:rPr lang="ja-JP" altLang="en-US" b="1" dirty="0">
                <a:solidFill>
                  <a:srgbClr val="FF0000"/>
                </a:solidFill>
              </a:rPr>
              <a:t>（実践ツール・シナリオを作る）</a:t>
            </a:r>
            <a:endParaRPr lang="en-US" altLang="ja-JP" b="1" dirty="0">
              <a:solidFill>
                <a:schemeClr val="tx1"/>
              </a:solidFill>
            </a:endParaRPr>
          </a:p>
          <a:p>
            <a:r>
              <a:rPr lang="ja-JP" altLang="en-US" b="1" dirty="0">
                <a:solidFill>
                  <a:schemeClr val="tx1"/>
                </a:solidFill>
              </a:rPr>
              <a:t>　４．リーダーとして</a:t>
            </a:r>
            <a:r>
              <a:rPr lang="ja-JP" altLang="en-US" b="1" dirty="0">
                <a:solidFill>
                  <a:srgbClr val="FF0000"/>
                </a:solidFill>
              </a:rPr>
              <a:t>まとめる</a:t>
            </a:r>
            <a:endParaRPr lang="en-US" altLang="ja-JP" b="1" dirty="0">
              <a:solidFill>
                <a:srgbClr val="FF0000"/>
              </a:solidFill>
            </a:endParaRPr>
          </a:p>
          <a:p>
            <a:r>
              <a:rPr lang="ja-JP" altLang="en-US" b="1" dirty="0">
                <a:solidFill>
                  <a:schemeClr val="tx1"/>
                </a:solidFill>
              </a:rPr>
              <a:t>　　（グループワークのファシリテーターとの共有と進行打合せ）</a:t>
            </a:r>
            <a:endParaRPr lang="en-US" altLang="ja-JP" b="1" dirty="0">
              <a:solidFill>
                <a:schemeClr val="tx1"/>
              </a:solidFill>
            </a:endParaRPr>
          </a:p>
          <a:p>
            <a:r>
              <a:rPr lang="ja-JP" altLang="en-US" b="1" dirty="0">
                <a:solidFill>
                  <a:schemeClr val="tx1"/>
                </a:solidFill>
              </a:rPr>
              <a:t>　５．講義（外部講師？　エリア内講師の調整）</a:t>
            </a:r>
            <a:endParaRPr lang="en-US" altLang="ja-JP" b="1" dirty="0">
              <a:solidFill>
                <a:schemeClr val="tx1"/>
              </a:solidFill>
            </a:endParaRPr>
          </a:p>
          <a:p>
            <a:r>
              <a:rPr lang="ja-JP" altLang="en-US" b="1" dirty="0">
                <a:solidFill>
                  <a:schemeClr val="tx1"/>
                </a:solidFill>
              </a:rPr>
              <a:t>　６．演習の仕切り　</a:t>
            </a:r>
            <a:endParaRPr lang="en-US" altLang="ja-JP" b="1" dirty="0">
              <a:solidFill>
                <a:schemeClr val="tx1"/>
              </a:solidFill>
            </a:endParaRPr>
          </a:p>
          <a:p>
            <a:r>
              <a:rPr lang="ja-JP" altLang="en-US" b="1" dirty="0">
                <a:solidFill>
                  <a:schemeClr val="tx1"/>
                </a:solidFill>
              </a:rPr>
              <a:t>　７．振り返り</a:t>
            </a:r>
            <a:endParaRPr lang="en-US" altLang="ja-JP" b="1" dirty="0">
              <a:solidFill>
                <a:schemeClr val="tx1"/>
              </a:solidFill>
            </a:endParaRPr>
          </a:p>
          <a:p>
            <a:r>
              <a:rPr lang="ja-JP" altLang="en-US" b="1" dirty="0">
                <a:solidFill>
                  <a:schemeClr val="tx1"/>
                </a:solidFill>
              </a:rPr>
              <a:t>　８．改善の検討会の仕切り</a:t>
            </a:r>
            <a:endParaRPr lang="en-US" altLang="ja-JP" b="1" dirty="0">
              <a:solidFill>
                <a:schemeClr val="tx1"/>
              </a:solidFill>
            </a:endParaRPr>
          </a:p>
          <a:p>
            <a:r>
              <a:rPr lang="ja-JP" altLang="en-US" b="1" dirty="0">
                <a:solidFill>
                  <a:schemeClr val="tx1"/>
                </a:solidFill>
              </a:rPr>
              <a:t>　９．次回へのテーマ決め・検証など</a:t>
            </a:r>
            <a:endParaRPr lang="en-US" altLang="ja-JP" b="1" dirty="0">
              <a:solidFill>
                <a:schemeClr val="tx1"/>
              </a:solidFill>
            </a:endParaRPr>
          </a:p>
          <a:p>
            <a:r>
              <a:rPr kumimoji="1" lang="ja-JP" altLang="en-US" b="1" dirty="0">
                <a:solidFill>
                  <a:schemeClr val="tx1"/>
                </a:solidFill>
              </a:rPr>
              <a:t>　　　　　　　</a:t>
            </a:r>
          </a:p>
        </p:txBody>
      </p:sp>
      <p:pic>
        <p:nvPicPr>
          <p:cNvPr id="4100" name="Picture 4" descr="C:\Users\hashizume\AppData\Local\Microsoft\Windows\Temporary Internet Files\Content.IE5\7ZDKMI9V\PDC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244" y="1258664"/>
            <a:ext cx="1464894" cy="2592288"/>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a:off x="5778488" y="2070604"/>
            <a:ext cx="1216152" cy="792088"/>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正方形/長方形 8"/>
          <p:cNvSpPr/>
          <p:nvPr/>
        </p:nvSpPr>
        <p:spPr>
          <a:xfrm>
            <a:off x="6588224" y="3786768"/>
            <a:ext cx="2232248" cy="24482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b="1" dirty="0"/>
              <a:t>実地教育の経験</a:t>
            </a:r>
            <a:endParaRPr lang="en-US" altLang="ja-JP" b="1" dirty="0"/>
          </a:p>
          <a:p>
            <a:r>
              <a:rPr kumimoji="1" lang="ja-JP" altLang="en-US" b="1" dirty="0"/>
              <a:t>（見せた経験）</a:t>
            </a:r>
            <a:endParaRPr kumimoji="1" lang="en-US" altLang="ja-JP" b="1" dirty="0"/>
          </a:p>
          <a:p>
            <a:r>
              <a:rPr kumimoji="1" lang="ja-JP" altLang="en-US" sz="1050" b="1" dirty="0"/>
              <a:t>１．相談の出会い</a:t>
            </a:r>
            <a:endParaRPr kumimoji="1" lang="en-US" altLang="ja-JP" sz="1050" b="1" dirty="0"/>
          </a:p>
          <a:p>
            <a:r>
              <a:rPr lang="ja-JP" altLang="en-US" sz="1050" b="1" dirty="0"/>
              <a:t>２．訪問の約束</a:t>
            </a:r>
            <a:endParaRPr lang="en-US" altLang="ja-JP" sz="1050" b="1" dirty="0"/>
          </a:p>
          <a:p>
            <a:r>
              <a:rPr kumimoji="1" lang="ja-JP" altLang="en-US" sz="1050" b="1" dirty="0"/>
              <a:t>３．訪問</a:t>
            </a:r>
            <a:endParaRPr kumimoji="1" lang="en-US" altLang="ja-JP" sz="1050" b="1" dirty="0"/>
          </a:p>
          <a:p>
            <a:r>
              <a:rPr lang="ja-JP" altLang="en-US" sz="1050" b="1" dirty="0"/>
              <a:t>４．面接・聴き取り</a:t>
            </a:r>
            <a:endParaRPr lang="en-US" altLang="ja-JP" sz="1050" b="1" dirty="0"/>
          </a:p>
          <a:p>
            <a:r>
              <a:rPr kumimoji="1" lang="ja-JP" altLang="en-US" sz="1050" b="1" dirty="0"/>
              <a:t>５．共有・説明</a:t>
            </a:r>
            <a:endParaRPr kumimoji="1" lang="en-US" altLang="ja-JP" sz="1050" b="1" dirty="0"/>
          </a:p>
          <a:p>
            <a:r>
              <a:rPr lang="ja-JP" altLang="en-US" sz="1050" b="1" dirty="0"/>
              <a:t>６．アセスメント</a:t>
            </a:r>
            <a:endParaRPr lang="en-US" altLang="ja-JP" sz="1050" b="1" dirty="0"/>
          </a:p>
          <a:p>
            <a:r>
              <a:rPr kumimoji="1" lang="ja-JP" altLang="en-US" sz="1050" b="1" dirty="0"/>
              <a:t>７．仮プラン・支援相談</a:t>
            </a:r>
            <a:endParaRPr kumimoji="1" lang="en-US" altLang="ja-JP" sz="1050" b="1" dirty="0"/>
          </a:p>
          <a:p>
            <a:r>
              <a:rPr lang="ja-JP" altLang="en-US" sz="1050" b="1" dirty="0"/>
              <a:t>８．再訪問</a:t>
            </a:r>
            <a:endParaRPr lang="en-US" altLang="ja-JP" sz="1050" b="1" dirty="0"/>
          </a:p>
          <a:p>
            <a:r>
              <a:rPr lang="ja-JP" altLang="en-US" sz="1050" b="1" dirty="0"/>
              <a:t>９．同行</a:t>
            </a:r>
            <a:endParaRPr lang="en-US" altLang="ja-JP" sz="1050" b="1" dirty="0"/>
          </a:p>
          <a:p>
            <a:r>
              <a:rPr kumimoji="1" lang="ja-JP" altLang="en-US" sz="1050" b="1" dirty="0"/>
              <a:t>１０．会議</a:t>
            </a:r>
            <a:endParaRPr kumimoji="1" lang="en-US" altLang="ja-JP" sz="1050" b="1" dirty="0"/>
          </a:p>
          <a:p>
            <a:r>
              <a:rPr lang="ja-JP" altLang="en-US" sz="1050" b="1" dirty="0"/>
              <a:t>１１．モニタリング</a:t>
            </a:r>
            <a:endParaRPr kumimoji="1" lang="en-US" altLang="ja-JP" sz="1050" b="1" dirty="0"/>
          </a:p>
        </p:txBody>
      </p:sp>
      <p:sp>
        <p:nvSpPr>
          <p:cNvPr id="10" name="左カーブ矢印 9"/>
          <p:cNvSpPr/>
          <p:nvPr/>
        </p:nvSpPr>
        <p:spPr>
          <a:xfrm>
            <a:off x="8319942" y="2070604"/>
            <a:ext cx="807832" cy="1944216"/>
          </a:xfrm>
          <a:prstGeom prst="curvedLef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 10"/>
          <p:cNvSpPr/>
          <p:nvPr/>
        </p:nvSpPr>
        <p:spPr>
          <a:xfrm>
            <a:off x="8097372" y="4491950"/>
            <a:ext cx="510484" cy="16013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b="1" dirty="0"/>
              <a:t>計画～</a:t>
            </a:r>
            <a:endParaRPr kumimoji="1" lang="en-US" altLang="ja-JP" sz="1050" b="1" dirty="0"/>
          </a:p>
          <a:p>
            <a:pPr algn="ctr"/>
            <a:r>
              <a:rPr kumimoji="1" lang="ja-JP" altLang="en-US" sz="1050" b="1" dirty="0"/>
              <a:t>振り返り</a:t>
            </a:r>
          </a:p>
        </p:txBody>
      </p:sp>
      <p:sp>
        <p:nvSpPr>
          <p:cNvPr id="13" name="角丸四角形 12"/>
          <p:cNvSpPr/>
          <p:nvPr/>
        </p:nvSpPr>
        <p:spPr>
          <a:xfrm>
            <a:off x="107504" y="60592"/>
            <a:ext cx="1438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2"/>
                </a:solidFill>
              </a:rPr>
              <a:t>法定研修版</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10</a:t>
            </a:fld>
            <a:endParaRPr lang="en-US" altLang="ja-JP" dirty="0"/>
          </a:p>
        </p:txBody>
      </p:sp>
    </p:spTree>
    <p:extLst>
      <p:ext uri="{BB962C8B-B14F-4D97-AF65-F5344CB8AC3E}">
        <p14:creationId xmlns:p14="http://schemas.microsoft.com/office/powerpoint/2010/main" val="46521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48624"/>
            <a:ext cx="8435280" cy="1143000"/>
          </a:xfrm>
        </p:spPr>
        <p:txBody>
          <a:bodyPr/>
          <a:lstStyle/>
          <a:p>
            <a:r>
              <a:rPr lang="ja-JP" altLang="en-US" sz="3600" dirty="0"/>
              <a:t>育成エリアの人材育成の継続性の担保</a:t>
            </a:r>
            <a:endParaRPr kumimoji="1" lang="ja-JP" altLang="en-US" sz="3600" dirty="0"/>
          </a:p>
        </p:txBody>
      </p:sp>
      <p:sp>
        <p:nvSpPr>
          <p:cNvPr id="3" name="コンテンツ プレースホルダー 2"/>
          <p:cNvSpPr>
            <a:spLocks noGrp="1"/>
          </p:cNvSpPr>
          <p:nvPr>
            <p:ph idx="1"/>
          </p:nvPr>
        </p:nvSpPr>
        <p:spPr>
          <a:xfrm>
            <a:off x="467544" y="1412776"/>
            <a:ext cx="8229600" cy="5112568"/>
          </a:xfrm>
        </p:spPr>
        <p:txBody>
          <a:bodyPr/>
          <a:lstStyle/>
          <a:p>
            <a:pPr marL="0" indent="0">
              <a:buNone/>
            </a:pPr>
            <a:r>
              <a:rPr kumimoji="1" lang="ja-JP" altLang="en-US" sz="2800" dirty="0"/>
              <a:t>１．システム化は継続性を高めるため</a:t>
            </a:r>
            <a:endParaRPr kumimoji="1" lang="en-US" altLang="ja-JP" sz="2800" dirty="0"/>
          </a:p>
          <a:p>
            <a:pPr marL="0" indent="0">
              <a:buNone/>
            </a:pPr>
            <a:r>
              <a:rPr lang="ja-JP" altLang="en-US" sz="2800" dirty="0"/>
              <a:t>２．障害福祉計画や基幹相談センターの委託仕様書　</a:t>
            </a:r>
            <a:endParaRPr lang="en-US" altLang="ja-JP" sz="2800" dirty="0"/>
          </a:p>
          <a:p>
            <a:pPr marL="0" indent="0">
              <a:buNone/>
            </a:pPr>
            <a:r>
              <a:rPr lang="ja-JP" altLang="en-US" sz="2800" dirty="0"/>
              <a:t>　に事業として入れ込むことは、契約・事業計画～実</a:t>
            </a:r>
            <a:endParaRPr lang="en-US" altLang="ja-JP" sz="2800" dirty="0"/>
          </a:p>
          <a:p>
            <a:pPr marL="0" indent="0">
              <a:buNone/>
            </a:pPr>
            <a:r>
              <a:rPr lang="ja-JP" altLang="en-US" sz="2800" dirty="0"/>
              <a:t>　践～評価～次年度へとＰＤＣＡサイクルとなる</a:t>
            </a:r>
            <a:endParaRPr lang="en-US" altLang="ja-JP" sz="2800" dirty="0"/>
          </a:p>
          <a:p>
            <a:pPr marL="0" indent="0">
              <a:buNone/>
            </a:pPr>
            <a:r>
              <a:rPr kumimoji="1" lang="ja-JP" altLang="en-US" sz="2800" dirty="0"/>
              <a:t>３．この機能は相談支援の人材育成に留まらず、さま</a:t>
            </a:r>
            <a:endParaRPr kumimoji="1" lang="en-US" altLang="ja-JP" sz="2800" dirty="0"/>
          </a:p>
          <a:p>
            <a:pPr marL="0" indent="0">
              <a:buNone/>
            </a:pPr>
            <a:r>
              <a:rPr lang="ja-JP" altLang="en-US" sz="2800" dirty="0"/>
              <a:t>　</a:t>
            </a:r>
            <a:r>
              <a:rPr kumimoji="1" lang="ja-JP" altLang="en-US" sz="2800" dirty="0" err="1"/>
              <a:t>ざまな</a:t>
            </a:r>
            <a:r>
              <a:rPr lang="ja-JP" altLang="en-US" sz="2800" dirty="0"/>
              <a:t>連携や協議会活性化</a:t>
            </a:r>
            <a:r>
              <a:rPr kumimoji="1" lang="ja-JP" altLang="en-US" sz="2800" dirty="0"/>
              <a:t>をも作り出し、地域力の</a:t>
            </a:r>
            <a:endParaRPr kumimoji="1" lang="en-US" altLang="ja-JP" sz="2800" dirty="0"/>
          </a:p>
          <a:p>
            <a:pPr marL="0" indent="0">
              <a:buNone/>
            </a:pPr>
            <a:r>
              <a:rPr lang="ja-JP" altLang="en-US" sz="2800" dirty="0"/>
              <a:t>　</a:t>
            </a:r>
            <a:r>
              <a:rPr kumimoji="1" lang="ja-JP" altLang="en-US" sz="2800" dirty="0"/>
              <a:t>向上にもつながる</a:t>
            </a:r>
            <a:endParaRPr kumimoji="1" lang="en-US" altLang="ja-JP" sz="2800" dirty="0"/>
          </a:p>
          <a:p>
            <a:pPr marL="0" indent="0">
              <a:buNone/>
            </a:pPr>
            <a:r>
              <a:rPr lang="ja-JP" altLang="en-US" sz="2800" dirty="0"/>
              <a:t>４．制度改正等などの最新情報を提供・共有したり、実</a:t>
            </a:r>
            <a:endParaRPr lang="en-US" altLang="ja-JP" sz="2800" dirty="0"/>
          </a:p>
          <a:p>
            <a:pPr marL="0" indent="0">
              <a:buNone/>
            </a:pPr>
            <a:r>
              <a:rPr lang="ja-JP" altLang="en-US" sz="2800" dirty="0"/>
              <a:t>　</a:t>
            </a:r>
            <a:r>
              <a:rPr lang="ja-JP" altLang="en-US" sz="2800" dirty="0" err="1"/>
              <a:t>践する</a:t>
            </a:r>
            <a:r>
              <a:rPr lang="ja-JP" altLang="en-US" sz="2800" dirty="0"/>
              <a:t>中での課題の共有など、相談支援に係る協</a:t>
            </a:r>
            <a:endParaRPr lang="en-US" altLang="ja-JP" sz="2800" dirty="0"/>
          </a:p>
          <a:p>
            <a:pPr marL="0" indent="0">
              <a:buNone/>
            </a:pPr>
            <a:r>
              <a:rPr lang="ja-JP" altLang="en-US" sz="2800" dirty="0"/>
              <a:t>　議会機能と重複するようになる</a:t>
            </a:r>
            <a:endParaRPr kumimoji="1" lang="ja-JP" altLang="en-US" sz="2800" dirty="0"/>
          </a:p>
        </p:txBody>
      </p:sp>
      <p:sp>
        <p:nvSpPr>
          <p:cNvPr id="6" name="角丸四角形 5"/>
          <p:cNvSpPr/>
          <p:nvPr/>
        </p:nvSpPr>
        <p:spPr>
          <a:xfrm>
            <a:off x="107504" y="60592"/>
            <a:ext cx="1438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2"/>
                </a:solidFill>
              </a:rPr>
              <a:t>法定研修版</a:t>
            </a: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11</a:t>
            </a:fld>
            <a:endParaRPr lang="en-US" altLang="ja-JP" dirty="0"/>
          </a:p>
        </p:txBody>
      </p:sp>
    </p:spTree>
    <p:extLst>
      <p:ext uri="{BB962C8B-B14F-4D97-AF65-F5344CB8AC3E}">
        <p14:creationId xmlns:p14="http://schemas.microsoft.com/office/powerpoint/2010/main" val="80696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035" y="116631"/>
            <a:ext cx="5729237" cy="576064"/>
          </a:xfrm>
        </p:spPr>
        <p:txBody>
          <a:bodyPr/>
          <a:lstStyle/>
          <a:p>
            <a:r>
              <a:rPr lang="ja-JP" altLang="en-US" sz="3200" dirty="0"/>
              <a:t>教育システムと市町村の協力</a:t>
            </a:r>
            <a:endParaRPr kumimoji="1" lang="ja-JP" altLang="en-US" sz="3200" dirty="0"/>
          </a:p>
        </p:txBody>
      </p:sp>
      <p:sp>
        <p:nvSpPr>
          <p:cNvPr id="3" name="コンテンツ プレースホルダー 2"/>
          <p:cNvSpPr>
            <a:spLocks noGrp="1"/>
          </p:cNvSpPr>
          <p:nvPr>
            <p:ph idx="1"/>
          </p:nvPr>
        </p:nvSpPr>
        <p:spPr>
          <a:xfrm>
            <a:off x="284614" y="668951"/>
            <a:ext cx="8755534" cy="5472608"/>
          </a:xfrm>
        </p:spPr>
        <p:txBody>
          <a:bodyPr/>
          <a:lstStyle/>
          <a:p>
            <a:pPr marL="0" indent="0">
              <a:buNone/>
            </a:pPr>
            <a:r>
              <a:rPr lang="ja-JP" altLang="en-US" sz="2000" dirty="0"/>
              <a:t>１．研修企画</a:t>
            </a:r>
            <a:endParaRPr lang="en-US" altLang="ja-JP" sz="2000" dirty="0"/>
          </a:p>
          <a:p>
            <a:pPr marL="0" indent="0">
              <a:buNone/>
            </a:pPr>
            <a:r>
              <a:rPr lang="ja-JP" altLang="en-US" sz="2000" dirty="0"/>
              <a:t>　（１）地域における研修企画と実地教育</a:t>
            </a:r>
            <a:endParaRPr lang="en-US" altLang="ja-JP" sz="2000" dirty="0"/>
          </a:p>
          <a:p>
            <a:pPr marL="0" indent="0">
              <a:buNone/>
            </a:pPr>
            <a:r>
              <a:rPr lang="ja-JP" altLang="en-US" sz="2000" dirty="0"/>
              <a:t>　　　集合研修（フォロー説明・グループ検討）</a:t>
            </a:r>
            <a:endParaRPr lang="en-US" altLang="ja-JP" sz="2000" dirty="0"/>
          </a:p>
          <a:p>
            <a:pPr marL="0" indent="0">
              <a:buNone/>
            </a:pPr>
            <a:r>
              <a:rPr lang="ja-JP" altLang="en-US" sz="2000" dirty="0"/>
              <a:t>　　　個別又は少人数でのグループ学習</a:t>
            </a:r>
            <a:endParaRPr lang="en-US" altLang="ja-JP" sz="2000" dirty="0"/>
          </a:p>
          <a:p>
            <a:pPr marL="0" indent="0">
              <a:buNone/>
            </a:pPr>
            <a:r>
              <a:rPr lang="ja-JP" altLang="en-US" sz="2000" dirty="0"/>
              <a:t>　　　個別でのアウトリーチ（後方支援・現場実践）</a:t>
            </a:r>
            <a:endParaRPr lang="en-US" altLang="ja-JP" sz="2000" dirty="0"/>
          </a:p>
          <a:p>
            <a:pPr marL="0" indent="0">
              <a:buNone/>
            </a:pPr>
            <a:r>
              <a:rPr lang="ja-JP" altLang="en-US" sz="2000" dirty="0"/>
              <a:t>　（２）エリア研修企画チームの編成</a:t>
            </a:r>
            <a:endParaRPr lang="en-US" altLang="ja-JP" sz="2000" dirty="0"/>
          </a:p>
          <a:p>
            <a:pPr marL="0" indent="0">
              <a:buNone/>
            </a:pPr>
            <a:r>
              <a:rPr lang="ja-JP" altLang="en-US" sz="2000" dirty="0"/>
              <a:t>　　　企画側の相談支援専門員の育成ビジョン（基幹内育成・エリアチーム・他）</a:t>
            </a:r>
            <a:endParaRPr lang="en-US" altLang="ja-JP" sz="2000" dirty="0"/>
          </a:p>
          <a:p>
            <a:pPr marL="0" indent="0">
              <a:buNone/>
            </a:pPr>
            <a:r>
              <a:rPr lang="ja-JP" altLang="en-US" sz="2000" dirty="0"/>
              <a:t>　（３）相談支援の質の向上に向けた地域における実地教育とそれ以外のエリア</a:t>
            </a:r>
            <a:endParaRPr lang="en-US" altLang="ja-JP" sz="2000" dirty="0"/>
          </a:p>
          <a:p>
            <a:pPr marL="0" indent="0">
              <a:buNone/>
            </a:pPr>
            <a:r>
              <a:rPr lang="ja-JP" altLang="en-US" sz="2000" dirty="0"/>
              <a:t>　　　研修の検討と企画実施</a:t>
            </a:r>
            <a:endParaRPr lang="en-US" altLang="ja-JP" sz="2000" dirty="0"/>
          </a:p>
          <a:p>
            <a:pPr marL="0" indent="0">
              <a:buNone/>
            </a:pPr>
            <a:r>
              <a:rPr lang="ja-JP" altLang="en-US" sz="2000" dirty="0"/>
              <a:t>２．市町村協力（協議会協力）</a:t>
            </a:r>
            <a:endParaRPr lang="en-US" altLang="ja-JP" sz="2000" dirty="0"/>
          </a:p>
          <a:p>
            <a:pPr marL="0" indent="0">
              <a:buNone/>
            </a:pPr>
            <a:r>
              <a:rPr lang="ja-JP" altLang="en-US" sz="2000" dirty="0"/>
              <a:t>　　開催の主催・共催・後援の整理</a:t>
            </a:r>
            <a:endParaRPr lang="en-US" altLang="ja-JP" sz="2000" dirty="0"/>
          </a:p>
          <a:p>
            <a:pPr marL="0" indent="0">
              <a:buNone/>
            </a:pPr>
            <a:r>
              <a:rPr lang="ja-JP" altLang="en-US" sz="2000" dirty="0"/>
              <a:t>　　法定研修でない研修への招集≪研修の位置づけ：エリア研修の位置づけ≫</a:t>
            </a:r>
            <a:endParaRPr lang="en-US" altLang="ja-JP" sz="2000" dirty="0"/>
          </a:p>
          <a:p>
            <a:pPr marL="0" indent="0">
              <a:buNone/>
            </a:pPr>
            <a:r>
              <a:rPr lang="ja-JP" altLang="en-US" sz="2000" dirty="0"/>
              <a:t>　　必要に応じた</a:t>
            </a:r>
            <a:r>
              <a:rPr lang="ja-JP" altLang="en-US" sz="2000" b="1" dirty="0"/>
              <a:t>（注１）</a:t>
            </a:r>
            <a:r>
              <a:rPr lang="ja-JP" altLang="en-US" sz="2000" b="1" dirty="0">
                <a:solidFill>
                  <a:srgbClr val="FF0000"/>
                </a:solidFill>
              </a:rPr>
              <a:t>外部講師の導入</a:t>
            </a:r>
            <a:endParaRPr lang="en-US" altLang="ja-JP" sz="2000" b="1" dirty="0">
              <a:solidFill>
                <a:srgbClr val="FF0000"/>
              </a:solidFill>
            </a:endParaRPr>
          </a:p>
          <a:p>
            <a:pPr marL="0" indent="0">
              <a:buNone/>
            </a:pPr>
            <a:r>
              <a:rPr lang="ja-JP" altLang="en-US" sz="2000" b="1" dirty="0">
                <a:solidFill>
                  <a:srgbClr val="FF0000"/>
                </a:solidFill>
              </a:rPr>
              <a:t>　　</a:t>
            </a:r>
            <a:r>
              <a:rPr lang="ja-JP" altLang="en-US" sz="2000" dirty="0"/>
              <a:t>≪予算を伴うことになるので計画性と検討≫　　　　　　　　</a:t>
            </a:r>
            <a:endParaRPr lang="en-US" altLang="ja-JP" sz="2000" dirty="0"/>
          </a:p>
          <a:p>
            <a:pPr marL="0" indent="0">
              <a:buNone/>
            </a:pPr>
            <a:r>
              <a:rPr lang="ja-JP" altLang="en-US" sz="2000" dirty="0"/>
              <a:t>３．事務局（基幹相談機能）仕様書等</a:t>
            </a:r>
            <a:endParaRPr lang="en-US" altLang="ja-JP" sz="2000" dirty="0"/>
          </a:p>
          <a:p>
            <a:pPr marL="0" indent="0">
              <a:buNone/>
            </a:pPr>
            <a:r>
              <a:rPr lang="ja-JP" altLang="en-US" sz="2000" dirty="0"/>
              <a:t>　　システム化による継続性の担保への検討</a:t>
            </a:r>
            <a:br>
              <a:rPr lang="en-US" altLang="ja-JP" sz="2000" dirty="0">
                <a:solidFill>
                  <a:srgbClr val="00B050"/>
                </a:solidFill>
              </a:rPr>
            </a:br>
            <a:endParaRPr kumimoji="1" lang="ja-JP" altLang="en-US" sz="2000" dirty="0"/>
          </a:p>
        </p:txBody>
      </p:sp>
      <p:pic>
        <p:nvPicPr>
          <p:cNvPr id="5" name="Picture 3" descr="C:\Users\橋詰正\AppData\Local\Microsoft\Windows\Temporary Internet Files\Content.IE5\70GXSHFB\MC900234108[1].wmf"/>
          <p:cNvPicPr>
            <a:picLocks noChangeAspect="1" noChangeArrowheads="1"/>
          </p:cNvPicPr>
          <p:nvPr/>
        </p:nvPicPr>
        <p:blipFill>
          <a:blip r:embed="rId3" cstate="print"/>
          <a:srcRect/>
          <a:stretch>
            <a:fillRect/>
          </a:stretch>
        </p:blipFill>
        <p:spPr bwMode="auto">
          <a:xfrm>
            <a:off x="6295272" y="404664"/>
            <a:ext cx="1656184" cy="1105361"/>
          </a:xfrm>
          <a:prstGeom prst="rect">
            <a:avLst/>
          </a:prstGeom>
          <a:noFill/>
        </p:spPr>
      </p:pic>
      <p:pic>
        <p:nvPicPr>
          <p:cNvPr id="6" name="Picture 6" descr="C:\Users\橋詰正\AppData\Local\Microsoft\Windows\Temporary Internet Files\Content.IE5\70GXSHFB\MC900334236[1].wmf"/>
          <p:cNvPicPr>
            <a:picLocks noChangeAspect="1" noChangeArrowheads="1"/>
          </p:cNvPicPr>
          <p:nvPr/>
        </p:nvPicPr>
        <p:blipFill>
          <a:blip r:embed="rId4" cstate="print"/>
          <a:srcRect/>
          <a:stretch>
            <a:fillRect/>
          </a:stretch>
        </p:blipFill>
        <p:spPr bwMode="auto">
          <a:xfrm>
            <a:off x="6068634" y="1628800"/>
            <a:ext cx="1671982" cy="1180621"/>
          </a:xfrm>
          <a:prstGeom prst="rect">
            <a:avLst/>
          </a:prstGeom>
          <a:noFill/>
        </p:spPr>
      </p:pic>
      <p:pic>
        <p:nvPicPr>
          <p:cNvPr id="7" name="Picture 7" descr="C:\Users\橋詰正\AppData\Local\Microsoft\Windows\Temporary Internet Files\Content.IE5\DE243ILV\MC900334268[1].wmf"/>
          <p:cNvPicPr>
            <a:picLocks noChangeAspect="1" noChangeArrowheads="1"/>
          </p:cNvPicPr>
          <p:nvPr/>
        </p:nvPicPr>
        <p:blipFill>
          <a:blip r:embed="rId5" cstate="print"/>
          <a:srcRect/>
          <a:stretch>
            <a:fillRect/>
          </a:stretch>
        </p:blipFill>
        <p:spPr bwMode="auto">
          <a:xfrm>
            <a:off x="5925532" y="5244245"/>
            <a:ext cx="1815084" cy="1331995"/>
          </a:xfrm>
          <a:prstGeom prst="rect">
            <a:avLst/>
          </a:prstGeom>
          <a:noFill/>
        </p:spPr>
      </p:pic>
      <p:sp>
        <p:nvSpPr>
          <p:cNvPr id="8" name="角丸四角形 7"/>
          <p:cNvSpPr/>
          <p:nvPr/>
        </p:nvSpPr>
        <p:spPr>
          <a:xfrm>
            <a:off x="7543148" y="140376"/>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エリアでの集合研修の機会</a:t>
            </a:r>
            <a:endParaRPr kumimoji="1" lang="ja-JP" altLang="en-US" sz="1200" b="1" dirty="0">
              <a:solidFill>
                <a:schemeClr val="tx1"/>
              </a:solidFill>
            </a:endParaRPr>
          </a:p>
        </p:txBody>
      </p:sp>
      <p:sp>
        <p:nvSpPr>
          <p:cNvPr id="11" name="角丸四角形 10"/>
          <p:cNvSpPr/>
          <p:nvPr/>
        </p:nvSpPr>
        <p:spPr>
          <a:xfrm>
            <a:off x="7695548" y="1843758"/>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小グループ検討</a:t>
            </a:r>
            <a:endParaRPr lang="en-US" altLang="ja-JP" sz="1200" b="1" dirty="0">
              <a:solidFill>
                <a:schemeClr val="tx1"/>
              </a:solidFill>
            </a:endParaRPr>
          </a:p>
          <a:p>
            <a:pPr algn="ctr"/>
            <a:r>
              <a:rPr kumimoji="1" lang="ja-JP" altLang="en-US" sz="1200" b="1" dirty="0">
                <a:solidFill>
                  <a:schemeClr val="tx1"/>
                </a:solidFill>
              </a:rPr>
              <a:t>の機会</a:t>
            </a:r>
          </a:p>
        </p:txBody>
      </p:sp>
      <p:sp>
        <p:nvSpPr>
          <p:cNvPr id="12" name="角丸四角形 11"/>
          <p:cNvSpPr/>
          <p:nvPr/>
        </p:nvSpPr>
        <p:spPr>
          <a:xfrm>
            <a:off x="7729730" y="5236073"/>
            <a:ext cx="1310418" cy="5285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schemeClr val="tx1"/>
                </a:solidFill>
              </a:rPr>
              <a:t>エリアでの研修企画チーム作り</a:t>
            </a:r>
            <a:endParaRPr lang="en-US" altLang="ja-JP" sz="1200" b="1" dirty="0">
              <a:solidFill>
                <a:schemeClr val="tx1"/>
              </a:solidFill>
            </a:endParaRPr>
          </a:p>
        </p:txBody>
      </p:sp>
      <p:sp>
        <p:nvSpPr>
          <p:cNvPr id="9" name="フッター プレースホルダー 8"/>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10" name="スライド番号プレースホルダー 9"/>
          <p:cNvSpPr>
            <a:spLocks noGrp="1"/>
          </p:cNvSpPr>
          <p:nvPr>
            <p:ph type="sldNum" sz="quarter" idx="12"/>
          </p:nvPr>
        </p:nvSpPr>
        <p:spPr/>
        <p:txBody>
          <a:bodyPr/>
          <a:lstStyle/>
          <a:p>
            <a:pPr>
              <a:defRPr/>
            </a:pPr>
            <a:fld id="{F90A3C79-1AFD-481B-B685-7933BCD0898B}" type="slidenum">
              <a:rPr lang="en-US" altLang="ja-JP" smtClean="0"/>
              <a:pPr>
                <a:defRPr/>
              </a:pPr>
              <a:t>12</a:t>
            </a:fld>
            <a:endParaRPr lang="en-US" altLang="ja-JP" dirty="0"/>
          </a:p>
        </p:txBody>
      </p:sp>
    </p:spTree>
    <p:extLst>
      <p:ext uri="{BB962C8B-B14F-4D97-AF65-F5344CB8AC3E}">
        <p14:creationId xmlns:p14="http://schemas.microsoft.com/office/powerpoint/2010/main" val="5788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演習１</a:t>
            </a:r>
            <a:br>
              <a:rPr kumimoji="1" lang="en-US" altLang="ja-JP" dirty="0"/>
            </a:br>
            <a:br>
              <a:rPr lang="en-US" altLang="ja-JP" dirty="0"/>
            </a:br>
            <a:r>
              <a:rPr lang="ja-JP" altLang="en-US" dirty="0"/>
              <a:t>主任相談支援専門員の役割</a:t>
            </a:r>
            <a:br>
              <a:rPr lang="en-US" altLang="ja-JP" dirty="0"/>
            </a:br>
            <a:br>
              <a:rPr lang="en-US" altLang="ja-JP" dirty="0"/>
            </a:br>
            <a:r>
              <a:rPr lang="ja-JP" altLang="en-US" sz="2800" dirty="0"/>
              <a:t>フィールドメンタリング</a:t>
            </a:r>
            <a:br>
              <a:rPr lang="en-US" altLang="ja-JP" sz="2800" dirty="0"/>
            </a:br>
            <a:r>
              <a:rPr lang="ja-JP" altLang="en-US" sz="2800" dirty="0"/>
              <a:t>アウトリーチ</a:t>
            </a:r>
            <a:br>
              <a:rPr lang="en-US" altLang="ja-JP" sz="2800" dirty="0"/>
            </a:br>
            <a:r>
              <a:rPr lang="ja-JP" altLang="en-US" sz="2800" dirty="0"/>
              <a:t>コンサルテーション</a:t>
            </a:r>
            <a:endParaRPr kumimoji="1" lang="ja-JP" altLang="en-US" sz="2800"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13</a:t>
            </a:fld>
            <a:endParaRPr lang="en-US" altLang="ja-JP" dirty="0"/>
          </a:p>
        </p:txBody>
      </p:sp>
    </p:spTree>
    <p:extLst>
      <p:ext uri="{BB962C8B-B14F-4D97-AF65-F5344CB8AC3E}">
        <p14:creationId xmlns:p14="http://schemas.microsoft.com/office/powerpoint/2010/main" val="376995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88640"/>
            <a:ext cx="8784976" cy="1143000"/>
          </a:xfrm>
        </p:spPr>
        <p:txBody>
          <a:bodyPr>
            <a:normAutofit fontScale="90000"/>
          </a:bodyPr>
          <a:lstStyle/>
          <a:p>
            <a:r>
              <a:rPr lang="ja-JP" altLang="en-US" sz="2700" dirty="0"/>
              <a:t>演習　１</a:t>
            </a:r>
            <a:br>
              <a:rPr lang="en-US" altLang="ja-JP" sz="2700" dirty="0"/>
            </a:br>
            <a:r>
              <a:rPr lang="en-US" altLang="ja-JP" sz="3100" b="1" dirty="0">
                <a:solidFill>
                  <a:srgbClr val="0000FF"/>
                </a:solidFill>
              </a:rPr>
              <a:t>『</a:t>
            </a:r>
            <a:r>
              <a:rPr lang="ja-JP" altLang="en-US" sz="3100" b="1" dirty="0">
                <a:solidFill>
                  <a:srgbClr val="0000FF"/>
                </a:solidFill>
              </a:rPr>
              <a:t>主任相談支援専門員の地域での役割</a:t>
            </a:r>
            <a:r>
              <a:rPr lang="en-US" altLang="ja-JP" sz="3100" b="1" dirty="0">
                <a:solidFill>
                  <a:srgbClr val="0000FF"/>
                </a:solidFill>
              </a:rPr>
              <a:t>』</a:t>
            </a:r>
            <a:br>
              <a:rPr lang="en-US" altLang="ja-JP" sz="3100" b="1" dirty="0">
                <a:solidFill>
                  <a:srgbClr val="0000FF"/>
                </a:solidFill>
              </a:rPr>
            </a:br>
            <a:endParaRPr kumimoji="1" lang="ja-JP" altLang="en-US" sz="3100" dirty="0"/>
          </a:p>
        </p:txBody>
      </p:sp>
      <p:sp>
        <p:nvSpPr>
          <p:cNvPr id="3" name="コンテンツ プレースホルダー 2"/>
          <p:cNvSpPr>
            <a:spLocks noGrp="1"/>
          </p:cNvSpPr>
          <p:nvPr>
            <p:ph idx="1"/>
          </p:nvPr>
        </p:nvSpPr>
        <p:spPr>
          <a:xfrm>
            <a:off x="395536" y="980728"/>
            <a:ext cx="8352928" cy="5616624"/>
          </a:xfrm>
          <a:solidFill>
            <a:srgbClr val="FFFFCC"/>
          </a:solidFill>
        </p:spPr>
        <p:txBody>
          <a:bodyPr>
            <a:noAutofit/>
          </a:bodyPr>
          <a:lstStyle/>
          <a:p>
            <a:pPr marL="0" indent="0">
              <a:buNone/>
            </a:pPr>
            <a:r>
              <a:rPr lang="ja-JP" altLang="en-US" sz="2400" dirty="0"/>
              <a:t>事例１</a:t>
            </a:r>
            <a:endParaRPr lang="en-US" altLang="ja-JP" sz="2400" dirty="0"/>
          </a:p>
          <a:p>
            <a:pPr marL="0" indent="0">
              <a:buNone/>
            </a:pPr>
            <a:r>
              <a:rPr lang="ja-JP" altLang="en-US" sz="2400" dirty="0">
                <a:solidFill>
                  <a:srgbClr val="FF6699"/>
                </a:solidFill>
              </a:rPr>
              <a:t>Ａ市相談支援事業所　相談支援専門員　ハルさん（２９歳女性）</a:t>
            </a:r>
            <a:endParaRPr lang="en-US" altLang="ja-JP" sz="2400" dirty="0">
              <a:solidFill>
                <a:srgbClr val="FF6699"/>
              </a:solidFill>
            </a:endParaRPr>
          </a:p>
          <a:p>
            <a:pPr marL="0" indent="0">
              <a:buNone/>
            </a:pPr>
            <a:r>
              <a:rPr lang="ja-JP" altLang="en-US" sz="2400" dirty="0">
                <a:solidFill>
                  <a:srgbClr val="FF6699"/>
                </a:solidFill>
              </a:rPr>
              <a:t>法人入社８年目　相談支援専門員１年目</a:t>
            </a:r>
            <a:r>
              <a:rPr lang="ja-JP" altLang="en-US" sz="2000" b="1" dirty="0">
                <a:solidFill>
                  <a:srgbClr val="FF0000"/>
                </a:solidFill>
              </a:rPr>
              <a:t>（一人相談支援事業所）</a:t>
            </a:r>
            <a:endParaRPr lang="en-US" altLang="ja-JP" sz="2000" b="1" dirty="0">
              <a:solidFill>
                <a:srgbClr val="FF0000"/>
              </a:solidFill>
            </a:endParaRPr>
          </a:p>
          <a:p>
            <a:pPr marL="0" indent="0">
              <a:buNone/>
            </a:pPr>
            <a:endParaRPr lang="en-US" altLang="ja-JP" sz="2000" b="1" dirty="0">
              <a:solidFill>
                <a:srgbClr val="FF0000"/>
              </a:solidFill>
            </a:endParaRPr>
          </a:p>
          <a:p>
            <a:pPr marL="0" indent="0">
              <a:buNone/>
            </a:pPr>
            <a:r>
              <a:rPr lang="ja-JP" altLang="en-US" sz="2400" dirty="0"/>
              <a:t>　ハルさん（相談支援専門員）より相談の電話が、あなた</a:t>
            </a:r>
            <a:r>
              <a:rPr lang="ja-JP" altLang="en-US" sz="2400" dirty="0">
                <a:solidFill>
                  <a:srgbClr val="0000FF"/>
                </a:solidFill>
              </a:rPr>
              <a:t>（Ａ市基幹相談支援センター　主任相談支援専門員）</a:t>
            </a:r>
            <a:r>
              <a:rPr lang="ja-JP" altLang="en-US" sz="2400" dirty="0"/>
              <a:t>に入りました。</a:t>
            </a:r>
            <a:endParaRPr lang="en-US" altLang="ja-JP" sz="2400" dirty="0"/>
          </a:p>
          <a:p>
            <a:pPr marL="0" indent="0">
              <a:buNone/>
            </a:pPr>
            <a:endParaRPr lang="en-US" altLang="ja-JP" sz="2400" dirty="0"/>
          </a:p>
          <a:p>
            <a:pPr marL="0" indent="0">
              <a:buNone/>
            </a:pPr>
            <a:r>
              <a:rPr lang="ja-JP" altLang="en-US" sz="2400" dirty="0"/>
              <a:t>　</a:t>
            </a:r>
            <a:r>
              <a:rPr lang="en-US" altLang="ja-JP" sz="2400" dirty="0"/>
              <a:t>『</a:t>
            </a:r>
            <a:r>
              <a:rPr lang="ja-JP" altLang="en-US" sz="2400" dirty="0"/>
              <a:t>Ａ市の福祉課担当職員より、８０歳のお母さんと同居する、５０歳の身体障害と軽度の知的障害を持つ息子さんの計画相談の依頼を事業所が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400" dirty="0"/>
              <a:t>』</a:t>
            </a:r>
            <a:r>
              <a:rPr lang="ja-JP" altLang="en-US" sz="2400" dirty="0"/>
              <a:t>　　</a:t>
            </a:r>
            <a:endParaRPr lang="en-US" altLang="ja-JP" sz="2400"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14</a:t>
            </a:fld>
            <a:endParaRPr lang="en-US" altLang="ja-JP" dirty="0"/>
          </a:p>
        </p:txBody>
      </p:sp>
    </p:spTree>
    <p:extLst>
      <p:ext uri="{BB962C8B-B14F-4D97-AF65-F5344CB8AC3E}">
        <p14:creationId xmlns:p14="http://schemas.microsoft.com/office/powerpoint/2010/main" val="60803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778098"/>
          </a:xfrm>
        </p:spPr>
        <p:txBody>
          <a:bodyPr/>
          <a:lstStyle/>
          <a:p>
            <a:r>
              <a:rPr kumimoji="1" lang="ja-JP" altLang="en-US" dirty="0"/>
              <a:t>演習１　個人ワーク１　</a:t>
            </a:r>
            <a:r>
              <a:rPr kumimoji="1" lang="en-US" altLang="ja-JP" dirty="0"/>
              <a:t>10</a:t>
            </a:r>
            <a:r>
              <a:rPr kumimoji="1" lang="ja-JP" altLang="en-US" dirty="0"/>
              <a:t>分</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382481370"/>
              </p:ext>
            </p:extLst>
          </p:nvPr>
        </p:nvGraphicFramePr>
        <p:xfrm>
          <a:off x="107504" y="851002"/>
          <a:ext cx="8856984" cy="5588042"/>
        </p:xfrm>
        <a:graphic>
          <a:graphicData uri="http://schemas.openxmlformats.org/drawingml/2006/table">
            <a:tbl>
              <a:tblPr firstRow="1" bandRow="1">
                <a:tableStyleId>{68D230F3-CF80-4859-8CE7-A43EE81993B5}</a:tableStyleId>
              </a:tblPr>
              <a:tblGrid>
                <a:gridCol w="2413555">
                  <a:extLst>
                    <a:ext uri="{9D8B030D-6E8A-4147-A177-3AD203B41FA5}">
                      <a16:colId xmlns:a16="http://schemas.microsoft.com/office/drawing/2014/main" val="20000"/>
                    </a:ext>
                  </a:extLst>
                </a:gridCol>
                <a:gridCol w="6443429">
                  <a:extLst>
                    <a:ext uri="{9D8B030D-6E8A-4147-A177-3AD203B41FA5}">
                      <a16:colId xmlns:a16="http://schemas.microsoft.com/office/drawing/2014/main" val="20001"/>
                    </a:ext>
                  </a:extLst>
                </a:gridCol>
              </a:tblGrid>
              <a:tr h="402272">
                <a:tc>
                  <a:txBody>
                    <a:bodyPr/>
                    <a:lstStyle/>
                    <a:p>
                      <a:r>
                        <a:rPr kumimoji="1" lang="ja-JP" altLang="en-US" b="1" dirty="0"/>
                        <a:t>　　　　質　　　　問</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r>
                        <a:rPr kumimoji="1" lang="ja-JP" altLang="en-US" b="1" dirty="0"/>
                        <a:t>　　　　　　　　　　　　　記　入　欄</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587045">
                <a:tc>
                  <a:txBody>
                    <a:bodyPr/>
                    <a:lstStyle/>
                    <a:p>
                      <a:r>
                        <a:rPr kumimoji="1" lang="ja-JP" altLang="en-US" b="1" dirty="0"/>
                        <a:t>１．ハルさんからの電話を受けたあなた（主任）は、どのように動こうと思いますか？</a:t>
                      </a:r>
                      <a:endParaRPr kumimoji="1" lang="en-US" altLang="ja-JP" b="1" dirty="0"/>
                    </a:p>
                    <a:p>
                      <a:r>
                        <a:rPr kumimoji="1" lang="ja-JP" altLang="en-US" b="1" dirty="0"/>
                        <a:t>（考えた概要）</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587045">
                <a:tc>
                  <a:txBody>
                    <a:bodyPr/>
                    <a:lstStyle/>
                    <a:p>
                      <a:r>
                        <a:rPr kumimoji="1" lang="ja-JP" altLang="en-US" b="1" dirty="0"/>
                        <a:t>　（具体的な方法）</a:t>
                      </a:r>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en-US" altLang="ja-JP" b="1" dirty="0"/>
                    </a:p>
                    <a:p>
                      <a:endParaRPr kumimoji="1" lang="ja-JP" altLang="en-US"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587045">
                <a:tc>
                  <a:txBody>
                    <a:bodyPr/>
                    <a:lstStyle/>
                    <a:p>
                      <a:endParaRPr kumimoji="1" lang="en-US" altLang="ja-JP" b="1" dirty="0"/>
                    </a:p>
                    <a:p>
                      <a:r>
                        <a:rPr kumimoji="1" lang="ja-JP" altLang="en-US" b="1" dirty="0"/>
                        <a:t>２．主任として重要に考えた事はどんなことですか？</a:t>
                      </a:r>
                      <a:endParaRPr kumimoji="1" lang="en-US" altLang="ja-JP" b="1" dirty="0"/>
                    </a:p>
                    <a:p>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1413693" cy="137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15</a:t>
            </a:fld>
            <a:endParaRPr lang="en-US" altLang="ja-JP" dirty="0"/>
          </a:p>
        </p:txBody>
      </p:sp>
    </p:spTree>
    <p:extLst>
      <p:ext uri="{BB962C8B-B14F-4D97-AF65-F5344CB8AC3E}">
        <p14:creationId xmlns:p14="http://schemas.microsoft.com/office/powerpoint/2010/main" val="286065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8062664" cy="2306687"/>
          </a:xfrm>
        </p:spPr>
        <p:txBody>
          <a:bodyPr/>
          <a:lstStyle/>
          <a:p>
            <a:pPr algn="l"/>
            <a:r>
              <a:rPr kumimoji="1" lang="ja-JP" altLang="en-US" dirty="0"/>
              <a:t>　　　　　グループワーク１</a:t>
            </a:r>
            <a:br>
              <a:rPr kumimoji="1" lang="en-US" altLang="ja-JP" dirty="0"/>
            </a:br>
            <a:br>
              <a:rPr kumimoji="1" lang="en-US" altLang="ja-JP" dirty="0"/>
            </a:br>
            <a:r>
              <a:rPr lang="ja-JP" altLang="en-US" dirty="0"/>
              <a:t>個人ワークの共有と意見交換</a:t>
            </a:r>
            <a:br>
              <a:rPr lang="en-US" altLang="ja-JP" dirty="0"/>
            </a:br>
            <a:r>
              <a:rPr lang="ja-JP" altLang="en-US" dirty="0">
                <a:solidFill>
                  <a:srgbClr val="0000FF"/>
                </a:solidFill>
              </a:rPr>
              <a:t>テーマ</a:t>
            </a:r>
            <a:br>
              <a:rPr lang="en-US" altLang="ja-JP" dirty="0">
                <a:solidFill>
                  <a:srgbClr val="0000FF"/>
                </a:solidFill>
              </a:rPr>
            </a:br>
            <a:r>
              <a:rPr lang="ja-JP" altLang="en-US" dirty="0">
                <a:solidFill>
                  <a:srgbClr val="0000FF"/>
                </a:solidFill>
              </a:rPr>
              <a:t>①主任として重要な事</a:t>
            </a:r>
            <a:br>
              <a:rPr lang="en-US" altLang="ja-JP" dirty="0">
                <a:solidFill>
                  <a:srgbClr val="0000FF"/>
                </a:solidFill>
              </a:rPr>
            </a:br>
            <a:r>
              <a:rPr lang="ja-JP" altLang="en-US" dirty="0">
                <a:solidFill>
                  <a:srgbClr val="0000FF"/>
                </a:solidFill>
              </a:rPr>
              <a:t>②実地教育の場面を、地域でどう作れそうか？</a:t>
            </a:r>
            <a:br>
              <a:rPr lang="en-US" altLang="ja-JP" dirty="0"/>
            </a:br>
            <a:r>
              <a:rPr lang="ja-JP" altLang="en-US" dirty="0"/>
              <a:t>　　　　　　　　２０分</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16</a:t>
            </a:fld>
            <a:endParaRPr lang="en-US" altLang="ja-JP" dirty="0"/>
          </a:p>
        </p:txBody>
      </p:sp>
    </p:spTree>
    <p:extLst>
      <p:ext uri="{BB962C8B-B14F-4D97-AF65-F5344CB8AC3E}">
        <p14:creationId xmlns:p14="http://schemas.microsoft.com/office/powerpoint/2010/main" val="140623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セッション１のまとめ</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17</a:t>
            </a:fld>
            <a:endParaRPr lang="en-US" altLang="ja-JP" dirty="0"/>
          </a:p>
        </p:txBody>
      </p:sp>
    </p:spTree>
    <p:extLst>
      <p:ext uri="{BB962C8B-B14F-4D97-AF65-F5344CB8AC3E}">
        <p14:creationId xmlns:p14="http://schemas.microsoft.com/office/powerpoint/2010/main" val="114864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kumimoji="1" lang="ja-JP" altLang="en-US" dirty="0"/>
              <a:t>フィールドメンタリング</a:t>
            </a:r>
          </a:p>
        </p:txBody>
      </p:sp>
      <p:sp>
        <p:nvSpPr>
          <p:cNvPr id="3" name="コンテンツ プレースホルダー 2"/>
          <p:cNvSpPr>
            <a:spLocks noGrp="1"/>
          </p:cNvSpPr>
          <p:nvPr>
            <p:ph idx="1"/>
          </p:nvPr>
        </p:nvSpPr>
        <p:spPr>
          <a:xfrm>
            <a:off x="467544" y="980728"/>
            <a:ext cx="8229600" cy="4525963"/>
          </a:xfrm>
        </p:spPr>
        <p:txBody>
          <a:bodyPr/>
          <a:lstStyle/>
          <a:p>
            <a:pPr marL="0" indent="0">
              <a:buNone/>
            </a:pPr>
            <a:r>
              <a:rPr lang="en-US" altLang="ja-JP" dirty="0"/>
              <a:t>《</a:t>
            </a:r>
            <a:r>
              <a:rPr lang="ja-JP" altLang="en-US" dirty="0"/>
              <a:t>メンタリング</a:t>
            </a:r>
            <a:r>
              <a:rPr lang="en-US" altLang="ja-JP" dirty="0"/>
              <a:t>》</a:t>
            </a:r>
          </a:p>
          <a:p>
            <a:pPr marL="0" indent="0">
              <a:buNone/>
            </a:pPr>
            <a:r>
              <a:rPr lang="ja-JP" altLang="en-US" dirty="0"/>
              <a:t>　マンツーマンのコミュニケーションによる人材育成手法の一つです。</a:t>
            </a:r>
            <a:endParaRPr lang="en-US" altLang="ja-JP" dirty="0"/>
          </a:p>
          <a:p>
            <a:pPr marL="0" indent="0">
              <a:buNone/>
            </a:pPr>
            <a:r>
              <a:rPr lang="ja-JP" altLang="en-US" dirty="0">
                <a:solidFill>
                  <a:srgbClr val="FF6699"/>
                </a:solidFill>
              </a:rPr>
              <a:t>（立場を想定した場合）</a:t>
            </a:r>
          </a:p>
          <a:p>
            <a:pPr marL="0" indent="0">
              <a:buNone/>
            </a:pPr>
            <a:r>
              <a:rPr lang="ja-JP" altLang="en-US" dirty="0">
                <a:solidFill>
                  <a:schemeClr val="accent2"/>
                </a:solidFill>
              </a:rPr>
              <a:t>・「メンター」を主任相談支援専門員</a:t>
            </a:r>
            <a:endParaRPr lang="en-US" altLang="ja-JP" dirty="0">
              <a:solidFill>
                <a:schemeClr val="accent2"/>
              </a:solidFill>
            </a:endParaRPr>
          </a:p>
          <a:p>
            <a:pPr marL="0" indent="0">
              <a:buNone/>
            </a:pPr>
            <a:r>
              <a:rPr lang="ja-JP" altLang="en-US" dirty="0">
                <a:solidFill>
                  <a:schemeClr val="accent1">
                    <a:lumMod val="50000"/>
                  </a:schemeClr>
                </a:solidFill>
              </a:rPr>
              <a:t>・「メンティ」を地域の相談支援専門員</a:t>
            </a:r>
            <a:endParaRPr lang="en-US" altLang="ja-JP" dirty="0">
              <a:solidFill>
                <a:schemeClr val="accent1">
                  <a:lumMod val="50000"/>
                </a:schemeClr>
              </a:solidFill>
            </a:endParaRPr>
          </a:p>
          <a:p>
            <a:pPr marL="0" indent="0">
              <a:buNone/>
            </a:pPr>
            <a:r>
              <a:rPr lang="ja-JP" altLang="en-US" dirty="0"/>
              <a:t>　継続的な対話によってメンティの可能性を引き出し、自発的な成長（主役がメンティ）を促していきます。自らの気づきを引き出し、キャリア形成や人としての成長を促す方法です。</a:t>
            </a:r>
            <a:endParaRPr kumimoji="1" lang="ja-JP" altLang="en-US"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18</a:t>
            </a:fld>
            <a:endParaRPr lang="en-US" altLang="ja-JP" dirty="0"/>
          </a:p>
        </p:txBody>
      </p:sp>
    </p:spTree>
    <p:extLst>
      <p:ext uri="{BB962C8B-B14F-4D97-AF65-F5344CB8AC3E}">
        <p14:creationId xmlns:p14="http://schemas.microsoft.com/office/powerpoint/2010/main" val="130499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主任相談支援専門員による</a:t>
            </a:r>
            <a:br>
              <a:rPr kumimoji="1" lang="en-US" altLang="ja-JP" dirty="0"/>
            </a:br>
            <a:r>
              <a:rPr kumimoji="1" lang="ja-JP" altLang="en-US" dirty="0"/>
              <a:t>メンタリング機能</a:t>
            </a:r>
          </a:p>
        </p:txBody>
      </p:sp>
      <p:sp>
        <p:nvSpPr>
          <p:cNvPr id="3" name="コンテンツ プレースホルダー 2"/>
          <p:cNvSpPr>
            <a:spLocks noGrp="1"/>
          </p:cNvSpPr>
          <p:nvPr>
            <p:ph idx="1"/>
          </p:nvPr>
        </p:nvSpPr>
        <p:spPr>
          <a:xfrm>
            <a:off x="323528" y="1412776"/>
            <a:ext cx="8640960" cy="4525963"/>
          </a:xfrm>
        </p:spPr>
        <p:txBody>
          <a:bodyPr/>
          <a:lstStyle/>
          <a:p>
            <a:pPr marL="0" indent="0">
              <a:buNone/>
            </a:pPr>
            <a:r>
              <a:rPr kumimoji="1" lang="ja-JP" altLang="en-US" sz="2800" dirty="0">
                <a:solidFill>
                  <a:srgbClr val="0000FF"/>
                </a:solidFill>
              </a:rPr>
              <a:t>１．相談支援専門員が抱える</a:t>
            </a:r>
            <a:r>
              <a:rPr lang="ja-JP" altLang="en-US" sz="2800" dirty="0">
                <a:solidFill>
                  <a:srgbClr val="0000FF"/>
                </a:solidFill>
              </a:rPr>
              <a:t>課題の解決や成長を促す</a:t>
            </a:r>
            <a:endParaRPr lang="en-US" altLang="ja-JP" sz="2800" dirty="0">
              <a:solidFill>
                <a:srgbClr val="0000FF"/>
              </a:solidFill>
            </a:endParaRPr>
          </a:p>
          <a:p>
            <a:pPr marL="0" indent="0">
              <a:buNone/>
            </a:pPr>
            <a:r>
              <a:rPr lang="ja-JP" altLang="en-US" sz="2800" dirty="0">
                <a:solidFill>
                  <a:srgbClr val="0000FF"/>
                </a:solidFill>
              </a:rPr>
              <a:t>　機能</a:t>
            </a:r>
            <a:endParaRPr lang="en-US" altLang="ja-JP" sz="2800" dirty="0">
              <a:solidFill>
                <a:srgbClr val="0000FF"/>
              </a:solidFill>
            </a:endParaRPr>
          </a:p>
          <a:p>
            <a:pPr marL="0" indent="0">
              <a:buNone/>
            </a:pPr>
            <a:r>
              <a:rPr kumimoji="1" lang="ja-JP" altLang="en-US" sz="2800" dirty="0"/>
              <a:t>・</a:t>
            </a:r>
            <a:r>
              <a:rPr lang="ja-JP" altLang="en-US" sz="2800" dirty="0"/>
              <a:t>目標の明確化やそこまでのプロセスの支援</a:t>
            </a:r>
            <a:endParaRPr lang="en-US" altLang="ja-JP" sz="2800" dirty="0"/>
          </a:p>
          <a:p>
            <a:pPr marL="0" indent="0">
              <a:buNone/>
            </a:pPr>
            <a:r>
              <a:rPr lang="ja-JP" altLang="en-US" sz="2800" dirty="0"/>
              <a:t>・活躍の機会ややりがいのある仕事を与えて相談支援</a:t>
            </a:r>
            <a:endParaRPr lang="en-US" altLang="ja-JP" sz="2800" dirty="0"/>
          </a:p>
          <a:p>
            <a:pPr marL="0" indent="0">
              <a:buNone/>
            </a:pPr>
            <a:r>
              <a:rPr lang="ja-JP" altLang="en-US" sz="2800" dirty="0"/>
              <a:t>　専門員の成長を促す</a:t>
            </a:r>
            <a:endParaRPr lang="en-US" altLang="ja-JP" sz="2800" dirty="0"/>
          </a:p>
          <a:p>
            <a:pPr marL="0" indent="0">
              <a:buNone/>
            </a:pPr>
            <a:r>
              <a:rPr kumimoji="1" lang="ja-JP" altLang="en-US" sz="2800" dirty="0">
                <a:solidFill>
                  <a:srgbClr val="0000FF"/>
                </a:solidFill>
              </a:rPr>
              <a:t>２．</a:t>
            </a:r>
            <a:r>
              <a:rPr lang="ja-JP" altLang="en-US" sz="2800" dirty="0">
                <a:solidFill>
                  <a:srgbClr val="0000FF"/>
                </a:solidFill>
              </a:rPr>
              <a:t>自信やモチベーション、メンタル面など、内的な側面</a:t>
            </a:r>
            <a:endParaRPr lang="en-US" altLang="ja-JP" sz="2800" dirty="0">
              <a:solidFill>
                <a:srgbClr val="0000FF"/>
              </a:solidFill>
            </a:endParaRPr>
          </a:p>
          <a:p>
            <a:pPr marL="0" indent="0">
              <a:buNone/>
            </a:pPr>
            <a:r>
              <a:rPr lang="ja-JP" altLang="en-US" sz="2800" dirty="0">
                <a:solidFill>
                  <a:srgbClr val="0000FF"/>
                </a:solidFill>
              </a:rPr>
              <a:t>　からのアプローチする機能</a:t>
            </a:r>
            <a:endParaRPr lang="en-US" altLang="ja-JP" sz="2800" dirty="0">
              <a:solidFill>
                <a:srgbClr val="0000FF"/>
              </a:solidFill>
            </a:endParaRPr>
          </a:p>
          <a:p>
            <a:pPr marL="0" indent="0">
              <a:buNone/>
            </a:pPr>
            <a:r>
              <a:rPr kumimoji="1" lang="ja-JP" altLang="en-US" sz="2800" dirty="0"/>
              <a:t>・</a:t>
            </a:r>
            <a:r>
              <a:rPr lang="ja-JP" altLang="en-US" sz="2800" dirty="0"/>
              <a:t>悩みなどを受け入れて信頼関係を築く</a:t>
            </a:r>
            <a:endParaRPr lang="en-US" altLang="ja-JP" sz="2800" dirty="0"/>
          </a:p>
          <a:p>
            <a:pPr marL="0" indent="0">
              <a:buNone/>
            </a:pPr>
            <a:r>
              <a:rPr lang="ja-JP" altLang="en-US" sz="2800" dirty="0"/>
              <a:t>・相談相手となり、その上で、「人」としての成長をサポー</a:t>
            </a:r>
            <a:endParaRPr lang="en-US" altLang="ja-JP" sz="2800" dirty="0"/>
          </a:p>
          <a:p>
            <a:pPr marL="0" indent="0">
              <a:buNone/>
            </a:pPr>
            <a:r>
              <a:rPr lang="ja-JP" altLang="en-US" sz="2800" dirty="0"/>
              <a:t>トする</a:t>
            </a:r>
            <a:endParaRPr kumimoji="1" lang="ja-JP" altLang="en-US" sz="2800"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19</a:t>
            </a:fld>
            <a:endParaRPr lang="en-US" altLang="ja-JP" dirty="0"/>
          </a:p>
        </p:txBody>
      </p:sp>
    </p:spTree>
    <p:extLst>
      <p:ext uri="{BB962C8B-B14F-4D97-AF65-F5344CB8AC3E}">
        <p14:creationId xmlns:p14="http://schemas.microsoft.com/office/powerpoint/2010/main" val="886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67544" y="32048"/>
            <a:ext cx="8229600" cy="1143000"/>
          </a:xfrm>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539552" y="1124744"/>
            <a:ext cx="8280920" cy="4525963"/>
          </a:xfrm>
        </p:spPr>
        <p:txBody>
          <a:bodyPr/>
          <a:lstStyle/>
          <a:p>
            <a:pPr marL="0" indent="0">
              <a:buNone/>
            </a:pPr>
            <a:r>
              <a:rPr lang="ja-JP" altLang="en-US" dirty="0"/>
              <a:t>　指定特定相談支援事業所・委託相談支援事業所の相談支援専門員が、地域でつながりを持ち、地域で育っていくための仕組みが必要です。</a:t>
            </a:r>
            <a:endParaRPr lang="en-US" altLang="ja-JP" dirty="0"/>
          </a:p>
          <a:p>
            <a:pPr marL="0" indent="0">
              <a:buNone/>
            </a:pPr>
            <a:r>
              <a:rPr lang="ja-JP" altLang="en-US" dirty="0"/>
              <a:t>　そのため、本科目では主任相談支援専門員は、</a:t>
            </a:r>
            <a:r>
              <a:rPr lang="ja-JP" altLang="en-US" u="sng" dirty="0"/>
              <a:t>市町村の理解と協力の下</a:t>
            </a:r>
            <a:r>
              <a:rPr lang="ja-JP" altLang="en-US" dirty="0"/>
              <a:t>で、育成するための</a:t>
            </a:r>
            <a:r>
              <a:rPr lang="ja-JP" altLang="en-US" u="sng" dirty="0"/>
              <a:t>基盤を整備すると同時に、主任相談支援専門員として、自らの地域のＯＴＪ（実地教育）を司るための知識と技術を身に着け、その先にある地域作りへの足掛かりの役割を担うことを理解する。</a:t>
            </a:r>
            <a:endParaRPr kumimoji="1" lang="en-US" altLang="ja-JP" sz="2000" dirty="0"/>
          </a:p>
        </p:txBody>
      </p:sp>
      <p:sp>
        <p:nvSpPr>
          <p:cNvPr id="4" name="フッター プレースホルダー 3"/>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2</a:t>
            </a:fld>
            <a:endParaRPr lang="en-US" altLang="ja-JP" dirty="0"/>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shizume\AppData\Local\Microsoft\Windows\Temporary Internet Files\Content.IE5\81G3OV8J\36100649400_af9eea879e_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8" y="117280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831056" y="-27384"/>
            <a:ext cx="8229600" cy="1143000"/>
          </a:xfrm>
        </p:spPr>
        <p:txBody>
          <a:bodyPr/>
          <a:lstStyle/>
          <a:p>
            <a:r>
              <a:rPr lang="ja-JP" altLang="en-US" dirty="0"/>
              <a:t>フィールドメンタリングと</a:t>
            </a:r>
            <a:br>
              <a:rPr lang="en-US" altLang="ja-JP" dirty="0"/>
            </a:br>
            <a:r>
              <a:rPr lang="ja-JP" altLang="en-US" dirty="0"/>
              <a:t>アウトリーチ</a:t>
            </a:r>
            <a:endParaRPr kumimoji="1" lang="ja-JP" altLang="en-US" dirty="0"/>
          </a:p>
        </p:txBody>
      </p:sp>
      <p:pic>
        <p:nvPicPr>
          <p:cNvPr id="4098" name="Picture 2" descr="C:\Users\hashizume\AppData\Local\Microsoft\Windows\Temporary Internet Files\Content.IE5\QBHQLX28\publicdomainq-0006791gtadiz[1].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367323"/>
            <a:ext cx="3663670"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shizume\AppData\Local\Microsoft\Windows\Temporary Internet Files\Content.IE5\9A4CGYPH\publicdomainq-0012323db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6020"/>
            <a:ext cx="1633824" cy="2397646"/>
          </a:xfrm>
          <a:prstGeom prst="rect">
            <a:avLst/>
          </a:prstGeom>
          <a:noFill/>
          <a:extLst>
            <a:ext uri="{909E8E84-426E-40DD-AFC4-6F175D3DCCD1}">
              <a14:hiddenFill xmlns:a14="http://schemas.microsoft.com/office/drawing/2010/main">
                <a:solidFill>
                  <a:srgbClr val="FFFFFF"/>
                </a:solidFill>
              </a14:hiddenFill>
            </a:ext>
          </a:extLst>
        </p:spPr>
      </p:pic>
      <p:sp>
        <p:nvSpPr>
          <p:cNvPr id="3" name="上下矢印 2"/>
          <p:cNvSpPr/>
          <p:nvPr/>
        </p:nvSpPr>
        <p:spPr>
          <a:xfrm>
            <a:off x="1140440" y="2371626"/>
            <a:ext cx="648072" cy="928120"/>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角丸四角形 5"/>
          <p:cNvSpPr/>
          <p:nvPr/>
        </p:nvSpPr>
        <p:spPr>
          <a:xfrm>
            <a:off x="197292" y="6054508"/>
            <a:ext cx="3150572" cy="523589"/>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指定特定相談支援事業所</a:t>
            </a:r>
            <a:endParaRPr kumimoji="1" lang="en-US" altLang="ja-JP" b="1" dirty="0">
              <a:solidFill>
                <a:schemeClr val="tx1"/>
              </a:solidFill>
            </a:endParaRPr>
          </a:p>
          <a:p>
            <a:pPr algn="ctr"/>
            <a:r>
              <a:rPr lang="ja-JP" altLang="en-US" b="1" dirty="0">
                <a:solidFill>
                  <a:schemeClr val="tx1"/>
                </a:solidFill>
              </a:rPr>
              <a:t>相談支援専門員（メンティ）</a:t>
            </a:r>
            <a:endParaRPr kumimoji="1" lang="ja-JP" altLang="en-US" b="1" dirty="0">
              <a:solidFill>
                <a:schemeClr val="tx1"/>
              </a:solidFill>
            </a:endParaRPr>
          </a:p>
        </p:txBody>
      </p:sp>
      <p:sp>
        <p:nvSpPr>
          <p:cNvPr id="12" name="角丸四角形 11"/>
          <p:cNvSpPr/>
          <p:nvPr/>
        </p:nvSpPr>
        <p:spPr>
          <a:xfrm>
            <a:off x="0" y="1990205"/>
            <a:ext cx="3150572" cy="381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chemeClr val="tx1"/>
                </a:solidFill>
              </a:rPr>
              <a:t>運営法人の上司（指示・命令）</a:t>
            </a:r>
            <a:endParaRPr kumimoji="1" lang="en-US" altLang="ja-JP" b="1" dirty="0">
              <a:solidFill>
                <a:schemeClr val="tx1"/>
              </a:solidFill>
            </a:endParaRPr>
          </a:p>
        </p:txBody>
      </p:sp>
      <p:sp>
        <p:nvSpPr>
          <p:cNvPr id="13" name="角丸四角形 12"/>
          <p:cNvSpPr/>
          <p:nvPr/>
        </p:nvSpPr>
        <p:spPr>
          <a:xfrm>
            <a:off x="5707222" y="5191294"/>
            <a:ext cx="3150572" cy="8632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chemeClr val="tx1"/>
                </a:solidFill>
              </a:rPr>
              <a:t>基幹相談支援センター</a:t>
            </a:r>
            <a:endParaRPr kumimoji="1" lang="en-US" altLang="ja-JP" b="1" dirty="0">
              <a:solidFill>
                <a:schemeClr val="tx1"/>
              </a:solidFill>
            </a:endParaRPr>
          </a:p>
          <a:p>
            <a:pPr algn="ctr"/>
            <a:r>
              <a:rPr lang="ja-JP" altLang="en-US" b="1" dirty="0">
                <a:solidFill>
                  <a:schemeClr val="tx1"/>
                </a:solidFill>
              </a:rPr>
              <a:t>主任相談支援専門員</a:t>
            </a:r>
            <a:endParaRPr lang="en-US" altLang="ja-JP" b="1" dirty="0">
              <a:solidFill>
                <a:schemeClr val="tx1"/>
              </a:solidFill>
            </a:endParaRPr>
          </a:p>
          <a:p>
            <a:pPr algn="ctr"/>
            <a:r>
              <a:rPr kumimoji="1" lang="ja-JP" altLang="en-US" b="1" dirty="0">
                <a:solidFill>
                  <a:schemeClr val="tx1"/>
                </a:solidFill>
              </a:rPr>
              <a:t>（フィールド・メンター）</a:t>
            </a:r>
          </a:p>
        </p:txBody>
      </p:sp>
      <p:sp>
        <p:nvSpPr>
          <p:cNvPr id="8" name="右カーブ矢印 7"/>
          <p:cNvSpPr/>
          <p:nvPr/>
        </p:nvSpPr>
        <p:spPr>
          <a:xfrm rot="5954090">
            <a:off x="3102672" y="829092"/>
            <a:ext cx="2906571" cy="5052130"/>
          </a:xfrm>
          <a:prstGeom prst="curvedRightArrow">
            <a:avLst>
              <a:gd name="adj1" fmla="val 25000"/>
              <a:gd name="adj2" fmla="val 69173"/>
              <a:gd name="adj3" fmla="val 56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rgbClr val="0000FF"/>
              </a:solidFill>
            </a:endParaRPr>
          </a:p>
        </p:txBody>
      </p:sp>
      <p:pic>
        <p:nvPicPr>
          <p:cNvPr id="4099" name="Picture 3" descr="C:\Users\hashizume\AppData\Local\Microsoft\Windows\Temporary Internet Files\Content.IE5\8JV0TQKN\publicdomainq-0016679cz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785538"/>
            <a:ext cx="2972740" cy="340575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38043">
            <a:off x="2275011" y="2552259"/>
            <a:ext cx="21955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Program Files\Microsoft Office\MEDIA\CAGCAT10\j0212957.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38714">
            <a:off x="3827102" y="2012697"/>
            <a:ext cx="1830629" cy="1149401"/>
          </a:xfrm>
          <a:prstGeom prst="rect">
            <a:avLst/>
          </a:prstGeom>
          <a:noFill/>
          <a:extLst>
            <a:ext uri="{909E8E84-426E-40DD-AFC4-6F175D3DCCD1}">
              <a14:hiddenFill xmlns:a14="http://schemas.microsoft.com/office/drawing/2010/main">
                <a:solidFill>
                  <a:srgbClr val="FFFFFF"/>
                </a:solidFill>
              </a14:hiddenFill>
            </a:ext>
          </a:extLst>
        </p:spPr>
      </p:pic>
      <p:sp>
        <p:nvSpPr>
          <p:cNvPr id="9" name="雲形吹き出し 8"/>
          <p:cNvSpPr/>
          <p:nvPr/>
        </p:nvSpPr>
        <p:spPr>
          <a:xfrm>
            <a:off x="5661124" y="1806424"/>
            <a:ext cx="914400" cy="612648"/>
          </a:xfrm>
          <a:prstGeom prst="cloudCallout">
            <a:avLst>
              <a:gd name="adj1" fmla="val -51389"/>
              <a:gd name="adj2" fmla="val 8115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20</a:t>
            </a:fld>
            <a:endParaRPr lang="en-US" altLang="ja-JP" dirty="0"/>
          </a:p>
        </p:txBody>
      </p:sp>
    </p:spTree>
    <p:extLst>
      <p:ext uri="{BB962C8B-B14F-4D97-AF65-F5344CB8AC3E}">
        <p14:creationId xmlns:p14="http://schemas.microsoft.com/office/powerpoint/2010/main" val="379147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764704"/>
          </a:xfrm>
        </p:spPr>
        <p:txBody>
          <a:bodyPr/>
          <a:lstStyle/>
          <a:p>
            <a:r>
              <a:rPr kumimoji="1" lang="ja-JP" altLang="en-US" dirty="0"/>
              <a:t>コンサルテーション</a:t>
            </a:r>
          </a:p>
        </p:txBody>
      </p:sp>
      <p:sp>
        <p:nvSpPr>
          <p:cNvPr id="3" name="コンテンツ プレースホルダー 2"/>
          <p:cNvSpPr>
            <a:spLocks noGrp="1"/>
          </p:cNvSpPr>
          <p:nvPr>
            <p:ph idx="1"/>
          </p:nvPr>
        </p:nvSpPr>
        <p:spPr>
          <a:xfrm>
            <a:off x="323528" y="620688"/>
            <a:ext cx="8640960" cy="4525963"/>
          </a:xfrm>
        </p:spPr>
        <p:txBody>
          <a:bodyPr/>
          <a:lstStyle/>
          <a:p>
            <a:pPr marL="0" indent="0">
              <a:buNone/>
            </a:pPr>
            <a:r>
              <a:rPr lang="ja-JP" altLang="en-US" b="1" dirty="0"/>
              <a:t>　</a:t>
            </a:r>
            <a:r>
              <a:rPr lang="ja-JP" altLang="en-US" sz="2800" b="1" dirty="0"/>
              <a:t>　</a:t>
            </a:r>
            <a:r>
              <a:rPr lang="ja-JP" altLang="ja-JP" sz="2800" b="1" dirty="0"/>
              <a:t>コンサルテーション</a:t>
            </a:r>
            <a:r>
              <a:rPr lang="ja-JP" altLang="ja-JP" sz="2800" dirty="0"/>
              <a:t>とは、異なる専門性をもつ複数の</a:t>
            </a:r>
            <a:endParaRPr lang="en-US" altLang="ja-JP" sz="2800" dirty="0"/>
          </a:p>
          <a:p>
            <a:pPr marL="0" indent="0">
              <a:buNone/>
            </a:pPr>
            <a:r>
              <a:rPr lang="ja-JP" altLang="en-US" sz="2800" dirty="0"/>
              <a:t>　</a:t>
            </a:r>
            <a:r>
              <a:rPr lang="ja-JP" altLang="ja-JP" sz="2800" dirty="0"/>
              <a:t>者が、</a:t>
            </a:r>
            <a:r>
              <a:rPr lang="ja-JP" altLang="ja-JP" sz="2800" dirty="0">
                <a:solidFill>
                  <a:srgbClr val="FF0000"/>
                </a:solidFill>
              </a:rPr>
              <a:t>援助対象である問題状況について検討し</a:t>
            </a:r>
            <a:r>
              <a:rPr lang="ja-JP" altLang="ja-JP" sz="2800" dirty="0"/>
              <a:t>、</a:t>
            </a:r>
            <a:r>
              <a:rPr lang="ja-JP" altLang="ja-JP" sz="2800" u="sng" dirty="0"/>
              <a:t>よりよ</a:t>
            </a:r>
            <a:endParaRPr lang="en-US" altLang="ja-JP" sz="2800" u="sng" dirty="0"/>
          </a:p>
          <a:p>
            <a:pPr marL="0" indent="0">
              <a:buNone/>
            </a:pPr>
            <a:r>
              <a:rPr lang="ja-JP" altLang="en-US" sz="2800" dirty="0"/>
              <a:t>　</a:t>
            </a:r>
            <a:r>
              <a:rPr lang="ja-JP" altLang="ja-JP" sz="2800" u="sng" dirty="0" err="1"/>
              <a:t>い</a:t>
            </a:r>
            <a:r>
              <a:rPr lang="ja-JP" altLang="ja-JP" sz="2800" u="sng" dirty="0"/>
              <a:t>援助の在り方について話し合うプロセス</a:t>
            </a:r>
            <a:r>
              <a:rPr lang="ja-JP" altLang="ja-JP" sz="2800" dirty="0"/>
              <a:t>をいいます。 </a:t>
            </a:r>
            <a:endParaRPr lang="en-US" altLang="ja-JP" sz="2800" dirty="0"/>
          </a:p>
          <a:p>
            <a:pPr marL="0" indent="0">
              <a:buNone/>
            </a:pPr>
            <a:r>
              <a:rPr lang="ja-JP" altLang="en-US" sz="2800" dirty="0">
                <a:solidFill>
                  <a:srgbClr val="FF6699"/>
                </a:solidFill>
              </a:rPr>
              <a:t>（立場を想定した場合）</a:t>
            </a:r>
            <a:endParaRPr lang="en-US" altLang="ja-JP" sz="2800" dirty="0"/>
          </a:p>
          <a:p>
            <a:pPr marL="0" indent="0">
              <a:buNone/>
            </a:pPr>
            <a:r>
              <a:rPr lang="ja-JP" altLang="en-US" sz="2800" dirty="0"/>
              <a:t>　　</a:t>
            </a:r>
            <a:r>
              <a:rPr lang="ja-JP" altLang="ja-JP" sz="2800" dirty="0"/>
              <a:t>自らの専門性に基づいて他の専門家を援助する者</a:t>
            </a:r>
            <a:endParaRPr lang="en-US" altLang="ja-JP" sz="2800" dirty="0"/>
          </a:p>
          <a:p>
            <a:pPr marL="0" indent="0">
              <a:buNone/>
            </a:pPr>
            <a:r>
              <a:rPr lang="ja-JP" altLang="en-US" sz="2800" dirty="0"/>
              <a:t>　</a:t>
            </a:r>
            <a:r>
              <a:rPr lang="ja-JP" altLang="en-US" sz="2800" dirty="0">
                <a:solidFill>
                  <a:srgbClr val="0000FF"/>
                </a:solidFill>
              </a:rPr>
              <a:t>　　・</a:t>
            </a:r>
            <a:r>
              <a:rPr lang="ja-JP" altLang="ja-JP" sz="2800" dirty="0">
                <a:solidFill>
                  <a:srgbClr val="0000FF"/>
                </a:solidFill>
              </a:rPr>
              <a:t>「コンサルタント</a:t>
            </a:r>
            <a:r>
              <a:rPr lang="ja-JP" altLang="en-US" sz="2800" dirty="0">
                <a:solidFill>
                  <a:srgbClr val="0000FF"/>
                </a:solidFill>
              </a:rPr>
              <a:t>」を主任相談支援専門員</a:t>
            </a:r>
            <a:endParaRPr lang="en-US" altLang="ja-JP" sz="2800" dirty="0">
              <a:solidFill>
                <a:srgbClr val="0000FF"/>
              </a:solidFill>
            </a:endParaRPr>
          </a:p>
          <a:p>
            <a:pPr marL="0" indent="0">
              <a:buNone/>
            </a:pPr>
            <a:r>
              <a:rPr lang="ja-JP" altLang="en-US" sz="2800" dirty="0"/>
              <a:t>　　</a:t>
            </a:r>
            <a:r>
              <a:rPr lang="ja-JP" altLang="ja-JP" sz="2800" dirty="0"/>
              <a:t>そして援助を受けるもの</a:t>
            </a:r>
            <a:endParaRPr lang="en-US" altLang="ja-JP" sz="2800" dirty="0"/>
          </a:p>
          <a:p>
            <a:pPr marL="0" indent="0">
              <a:buNone/>
            </a:pPr>
            <a:r>
              <a:rPr lang="ja-JP" altLang="en-US" sz="2800" dirty="0"/>
              <a:t>　</a:t>
            </a:r>
            <a:r>
              <a:rPr lang="ja-JP" altLang="en-US" sz="2800" dirty="0">
                <a:solidFill>
                  <a:schemeClr val="accent1">
                    <a:lumMod val="50000"/>
                  </a:schemeClr>
                </a:solidFill>
              </a:rPr>
              <a:t>　　・</a:t>
            </a:r>
            <a:r>
              <a:rPr lang="ja-JP" altLang="ja-JP" sz="2800" dirty="0">
                <a:solidFill>
                  <a:schemeClr val="accent1">
                    <a:lumMod val="50000"/>
                  </a:schemeClr>
                </a:solidFill>
              </a:rPr>
              <a:t>「コンサルティ」</a:t>
            </a:r>
            <a:r>
              <a:rPr lang="ja-JP" altLang="en-US" sz="2800" dirty="0">
                <a:solidFill>
                  <a:schemeClr val="accent1">
                    <a:lumMod val="50000"/>
                  </a:schemeClr>
                </a:solidFill>
              </a:rPr>
              <a:t>を地域の相談支援専門員</a:t>
            </a:r>
            <a:endParaRPr kumimoji="1" lang="ja-JP" altLang="en-US" sz="2800" dirty="0">
              <a:solidFill>
                <a:schemeClr val="accent1">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97152"/>
            <a:ext cx="4006889" cy="190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21</a:t>
            </a:fld>
            <a:endParaRPr lang="en-US" altLang="ja-JP" dirty="0"/>
          </a:p>
        </p:txBody>
      </p:sp>
    </p:spTree>
    <p:extLst>
      <p:ext uri="{BB962C8B-B14F-4D97-AF65-F5344CB8AC3E}">
        <p14:creationId xmlns:p14="http://schemas.microsoft.com/office/powerpoint/2010/main" val="126457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主任相談支援専門員による</a:t>
            </a:r>
            <a:br>
              <a:rPr lang="en-US" altLang="ja-JP" dirty="0"/>
            </a:br>
            <a:r>
              <a:rPr lang="ja-JP" altLang="en-US" dirty="0"/>
              <a:t>コンサルテーション機能</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lstStyle/>
          <a:p>
            <a:pPr marL="0" indent="0">
              <a:buNone/>
            </a:pPr>
            <a:r>
              <a:rPr lang="ja-JP" altLang="en-US" sz="2800" dirty="0"/>
              <a:t>・</a:t>
            </a:r>
            <a:r>
              <a:rPr lang="ja-JP" altLang="en-US" sz="2800" dirty="0">
                <a:solidFill>
                  <a:srgbClr val="0000FF"/>
                </a:solidFill>
              </a:rPr>
              <a:t>問題点を整理し、評価</a:t>
            </a:r>
            <a:r>
              <a:rPr lang="ja-JP" altLang="en-US" sz="2800" dirty="0"/>
              <a:t>し、具体的な対応策を検討し</a:t>
            </a:r>
            <a:endParaRPr lang="en-US" altLang="ja-JP" sz="2800" dirty="0"/>
          </a:p>
          <a:p>
            <a:pPr marL="0" indent="0">
              <a:buNone/>
            </a:pPr>
            <a:r>
              <a:rPr lang="ja-JP" altLang="en-US" sz="2800" dirty="0"/>
              <a:t>　</a:t>
            </a:r>
            <a:r>
              <a:rPr lang="ja-JP" altLang="en-US" sz="2800" dirty="0" err="1"/>
              <a:t>ながら</a:t>
            </a:r>
            <a:r>
              <a:rPr lang="ja-JP" altLang="en-US" sz="2800" dirty="0">
                <a:solidFill>
                  <a:srgbClr val="FF0000"/>
                </a:solidFill>
              </a:rPr>
              <a:t>問題解決</a:t>
            </a:r>
            <a:r>
              <a:rPr lang="ja-JP" altLang="en-US" sz="2800" dirty="0"/>
              <a:t>を図る</a:t>
            </a:r>
            <a:endParaRPr lang="en-US" altLang="ja-JP" sz="2800" dirty="0"/>
          </a:p>
          <a:p>
            <a:pPr marL="0" indent="0">
              <a:buNone/>
            </a:pPr>
            <a:r>
              <a:rPr lang="ja-JP" altLang="en-US" sz="2800" dirty="0"/>
              <a:t>・</a:t>
            </a:r>
            <a:r>
              <a:rPr lang="ja-JP" altLang="en-US" sz="2800" dirty="0">
                <a:solidFill>
                  <a:srgbClr val="0000FF"/>
                </a:solidFill>
              </a:rPr>
              <a:t>専門的な知識を身につける</a:t>
            </a:r>
            <a:r>
              <a:rPr lang="ja-JP" altLang="en-US" sz="2800" dirty="0"/>
              <a:t>ことができるように</a:t>
            </a:r>
            <a:r>
              <a:rPr lang="ja-JP" altLang="en-US" sz="2800" dirty="0">
                <a:solidFill>
                  <a:srgbClr val="FF0000"/>
                </a:solidFill>
              </a:rPr>
              <a:t>マネジ</a:t>
            </a:r>
            <a:endParaRPr lang="en-US" altLang="ja-JP" sz="2800" dirty="0">
              <a:solidFill>
                <a:srgbClr val="FF0000"/>
              </a:solidFill>
            </a:endParaRPr>
          </a:p>
          <a:p>
            <a:pPr marL="0" indent="0">
              <a:buNone/>
            </a:pPr>
            <a:r>
              <a:rPr lang="ja-JP" altLang="en-US" sz="2800" dirty="0">
                <a:solidFill>
                  <a:srgbClr val="FF0000"/>
                </a:solidFill>
              </a:rPr>
              <a:t>　メントする</a:t>
            </a:r>
            <a:endParaRPr lang="en-US" altLang="ja-JP" sz="2800" dirty="0">
              <a:solidFill>
                <a:srgbClr val="FF0000"/>
              </a:solidFill>
            </a:endParaRPr>
          </a:p>
          <a:p>
            <a:pPr marL="0" indent="0">
              <a:buNone/>
            </a:pPr>
            <a:r>
              <a:rPr lang="ja-JP" altLang="en-US" sz="2800" dirty="0"/>
              <a:t>・地域の相談支援専門員が抱えている</a:t>
            </a:r>
            <a:r>
              <a:rPr lang="ja-JP" altLang="en-US" sz="2800" dirty="0">
                <a:solidFill>
                  <a:srgbClr val="0000FF"/>
                </a:solidFill>
              </a:rPr>
              <a:t>不安に対して</a:t>
            </a:r>
            <a:r>
              <a:rPr lang="ja-JP" altLang="en-US" sz="2800" dirty="0"/>
              <a:t>、</a:t>
            </a:r>
            <a:endParaRPr lang="en-US" altLang="ja-JP" sz="2800" dirty="0"/>
          </a:p>
          <a:p>
            <a:pPr marL="0" indent="0">
              <a:buNone/>
            </a:pPr>
            <a:r>
              <a:rPr lang="ja-JP" altLang="en-US" sz="2800" dirty="0"/>
              <a:t>　他の取り組みなども紹介しながら</a:t>
            </a:r>
            <a:r>
              <a:rPr lang="ja-JP" altLang="en-US" sz="2800" dirty="0">
                <a:solidFill>
                  <a:srgbClr val="FF0000"/>
                </a:solidFill>
              </a:rPr>
              <a:t>安心感を与える</a:t>
            </a:r>
            <a:endParaRPr lang="en-US" altLang="ja-JP" sz="2800" dirty="0">
              <a:solidFill>
                <a:srgbClr val="FF0000"/>
              </a:solidFill>
            </a:endParaRPr>
          </a:p>
          <a:p>
            <a:pPr marL="0" indent="0">
              <a:buNone/>
            </a:pPr>
            <a:r>
              <a:rPr lang="ja-JP" altLang="en-US" sz="2800" dirty="0"/>
              <a:t>・課題に対する</a:t>
            </a:r>
            <a:r>
              <a:rPr lang="ja-JP" altLang="en-US" sz="2800" dirty="0">
                <a:solidFill>
                  <a:srgbClr val="0000FF"/>
                </a:solidFill>
              </a:rPr>
              <a:t>捉え方</a:t>
            </a:r>
            <a:r>
              <a:rPr lang="ja-JP" altLang="en-US" sz="2800" dirty="0"/>
              <a:t>に関して</a:t>
            </a:r>
            <a:r>
              <a:rPr lang="ja-JP" altLang="en-US" sz="2800" dirty="0">
                <a:solidFill>
                  <a:srgbClr val="FF0000"/>
                </a:solidFill>
              </a:rPr>
              <a:t>新たな見方を提案</a:t>
            </a:r>
            <a:r>
              <a:rPr lang="ja-JP" altLang="en-US" sz="2800" dirty="0"/>
              <a:t>する</a:t>
            </a:r>
            <a:endParaRPr lang="en-US" altLang="ja-JP" sz="2800" dirty="0"/>
          </a:p>
          <a:p>
            <a:pPr marL="0" indent="0">
              <a:buNone/>
            </a:pPr>
            <a:r>
              <a:rPr lang="ja-JP" altLang="en-US" sz="2800" dirty="0"/>
              <a:t>・</a:t>
            </a:r>
            <a:r>
              <a:rPr lang="ja-JP" altLang="en-US" sz="2800" dirty="0">
                <a:solidFill>
                  <a:srgbClr val="0000FF"/>
                </a:solidFill>
              </a:rPr>
              <a:t>組織・管理上の問題</a:t>
            </a:r>
            <a:r>
              <a:rPr lang="ja-JP" altLang="en-US" sz="2800" dirty="0"/>
              <a:t>について</a:t>
            </a:r>
            <a:r>
              <a:rPr lang="ja-JP" altLang="en-US" sz="2800" dirty="0">
                <a:solidFill>
                  <a:srgbClr val="FF0000"/>
                </a:solidFill>
              </a:rPr>
              <a:t>改善策を検討</a:t>
            </a:r>
            <a:r>
              <a:rPr lang="ja-JP" altLang="en-US" sz="2800" dirty="0"/>
              <a:t>する</a:t>
            </a:r>
            <a:endParaRPr lang="en-US" altLang="ja-JP" sz="2800" dirty="0"/>
          </a:p>
          <a:p>
            <a:pPr marL="0" indent="0">
              <a:buNone/>
            </a:pPr>
            <a:r>
              <a:rPr lang="ja-JP" altLang="en-US" sz="2800" dirty="0"/>
              <a:t>・外部の有効な</a:t>
            </a:r>
            <a:r>
              <a:rPr lang="ja-JP" altLang="en-US" sz="2800" dirty="0">
                <a:solidFill>
                  <a:srgbClr val="FF0000"/>
                </a:solidFill>
              </a:rPr>
              <a:t>資源へ繋いだりする</a:t>
            </a:r>
            <a:r>
              <a:rPr lang="ja-JP" altLang="en-US" sz="2800" dirty="0"/>
              <a:t>場合がある</a:t>
            </a:r>
            <a:endParaRPr kumimoji="1" lang="ja-JP" altLang="en-US" sz="2800" dirty="0"/>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22</a:t>
            </a:fld>
            <a:endParaRPr lang="en-US" altLang="ja-JP" dirty="0"/>
          </a:p>
        </p:txBody>
      </p:sp>
    </p:spTree>
    <p:extLst>
      <p:ext uri="{BB962C8B-B14F-4D97-AF65-F5344CB8AC3E}">
        <p14:creationId xmlns:p14="http://schemas.microsoft.com/office/powerpoint/2010/main" val="4286529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1776" y="2636912"/>
            <a:ext cx="7572672" cy="1202485"/>
          </a:xfrm>
        </p:spPr>
        <p:txBody>
          <a:bodyPr/>
          <a:lstStyle/>
          <a:p>
            <a:r>
              <a:rPr kumimoji="1" lang="en-US" altLang="ja-JP" dirty="0">
                <a:latin typeface="+mj-ea"/>
              </a:rPr>
              <a:t>Ⅱ</a:t>
            </a:r>
            <a:r>
              <a:rPr kumimoji="1" lang="ja-JP" altLang="en-US" dirty="0">
                <a:latin typeface="+mj-ea"/>
              </a:rPr>
              <a:t>　セッション　</a:t>
            </a:r>
            <a:r>
              <a:rPr lang="ja-JP" altLang="en-US" dirty="0">
                <a:latin typeface="+mj-ea"/>
              </a:rPr>
              <a:t>２</a:t>
            </a:r>
            <a:br>
              <a:rPr lang="en-US" altLang="ja-JP" dirty="0">
                <a:latin typeface="+mj-ea"/>
              </a:rPr>
            </a:br>
            <a:br>
              <a:rPr kumimoji="1" lang="en-US" altLang="ja-JP" dirty="0"/>
            </a:br>
            <a:r>
              <a:rPr lang="en-US" altLang="ja-JP" sz="3600" b="1" dirty="0">
                <a:solidFill>
                  <a:srgbClr val="0000FF"/>
                </a:solidFill>
              </a:rPr>
              <a:t>『</a:t>
            </a:r>
            <a:r>
              <a:rPr lang="ja-JP" altLang="en-US" sz="3600" b="1" dirty="0">
                <a:solidFill>
                  <a:srgbClr val="0000FF"/>
                </a:solidFill>
              </a:rPr>
              <a:t>法定研修における実地教育と</a:t>
            </a:r>
            <a:br>
              <a:rPr lang="en-US" altLang="ja-JP" sz="3600" b="1" dirty="0">
                <a:solidFill>
                  <a:srgbClr val="0000FF"/>
                </a:solidFill>
              </a:rPr>
            </a:br>
            <a:r>
              <a:rPr lang="ja-JP" altLang="en-US" sz="3600" b="1" dirty="0">
                <a:solidFill>
                  <a:srgbClr val="0000FF"/>
                </a:solidFill>
              </a:rPr>
              <a:t>相談実践の中でのスーパービジョン</a:t>
            </a:r>
            <a:r>
              <a:rPr lang="en-US" altLang="ja-JP" sz="3600" b="1" dirty="0">
                <a:solidFill>
                  <a:srgbClr val="0000FF"/>
                </a:solidFill>
              </a:rPr>
              <a:t>』</a:t>
            </a:r>
            <a:r>
              <a:rPr lang="ja-JP" altLang="en-US" sz="3600" b="1" dirty="0">
                <a:solidFill>
                  <a:srgbClr val="0000FF"/>
                </a:solidFill>
              </a:rPr>
              <a:t>　</a:t>
            </a:r>
            <a:br>
              <a:rPr kumimoji="1" lang="en-US" altLang="ja-JP" dirty="0"/>
            </a:br>
            <a:br>
              <a:rPr lang="ja-JP" altLang="ja-JP" b="1" dirty="0">
                <a:latin typeface="+mn-ea"/>
                <a:ea typeface="+mn-ea"/>
              </a:rPr>
            </a:br>
            <a:endParaRPr kumimoji="1" lang="ja-JP" altLang="en-US" dirty="0">
              <a:latin typeface="+mn-ea"/>
              <a:ea typeface="+mn-ea"/>
            </a:endParaRP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23</a:t>
            </a:fld>
            <a:endParaRPr lang="en-US" altLang="ja-JP" dirty="0"/>
          </a:p>
        </p:txBody>
      </p:sp>
    </p:spTree>
    <p:extLst>
      <p:ext uri="{BB962C8B-B14F-4D97-AF65-F5344CB8AC3E}">
        <p14:creationId xmlns:p14="http://schemas.microsoft.com/office/powerpoint/2010/main" val="237813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6632"/>
            <a:ext cx="6965245" cy="576064"/>
          </a:xfrm>
        </p:spPr>
        <p:txBody>
          <a:bodyPr>
            <a:normAutofit fontScale="90000"/>
          </a:bodyPr>
          <a:lstStyle/>
          <a:p>
            <a:r>
              <a:rPr lang="ja-JP" altLang="en-US" sz="4000" dirty="0"/>
              <a:t>ＯＪＴ体制への取り組み</a:t>
            </a:r>
            <a:endParaRPr kumimoji="1" lang="ja-JP" altLang="en-US" sz="4000" dirty="0"/>
          </a:p>
        </p:txBody>
      </p:sp>
      <p:sp>
        <p:nvSpPr>
          <p:cNvPr id="3" name="コンテンツ プレースホルダー 2"/>
          <p:cNvSpPr>
            <a:spLocks noGrp="1"/>
          </p:cNvSpPr>
          <p:nvPr>
            <p:ph idx="1"/>
          </p:nvPr>
        </p:nvSpPr>
        <p:spPr>
          <a:xfrm>
            <a:off x="251520" y="643271"/>
            <a:ext cx="8568952" cy="5904656"/>
          </a:xfrm>
          <a:ln>
            <a:solidFill>
              <a:srgbClr val="FF0000"/>
            </a:solidFill>
          </a:ln>
        </p:spPr>
        <p:txBody>
          <a:bodyPr>
            <a:normAutofit fontScale="85000" lnSpcReduction="10000"/>
          </a:bodyPr>
          <a:lstStyle/>
          <a:p>
            <a:pPr marL="0" indent="0">
              <a:buNone/>
            </a:pPr>
            <a:r>
              <a:rPr lang="ja-JP" altLang="en-US" dirty="0"/>
              <a:t>テーマ：具体的なトレーニング体制をどう構築するか？</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　　　　どのような方法で？　どんなメニュー？　</a:t>
            </a:r>
            <a:endParaRPr lang="en-US" altLang="ja-JP" dirty="0"/>
          </a:p>
          <a:p>
            <a:pPr marL="0" indent="0">
              <a:buNone/>
            </a:pPr>
            <a:r>
              <a:rPr lang="ja-JP" altLang="en-US" dirty="0">
                <a:solidFill>
                  <a:srgbClr val="0000FF"/>
                </a:solidFill>
              </a:rPr>
              <a:t>　</a:t>
            </a:r>
            <a:endParaRPr lang="en-US" altLang="ja-JP" dirty="0">
              <a:solidFill>
                <a:srgbClr val="0000FF"/>
              </a:solidFill>
            </a:endParaRPr>
          </a:p>
          <a:p>
            <a:pPr marL="0" indent="0">
              <a:buNone/>
            </a:pPr>
            <a:endParaRPr lang="en-US" altLang="ja-JP" dirty="0">
              <a:solidFill>
                <a:srgbClr val="0000FF"/>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dirty="0">
                <a:solidFill>
                  <a:srgbClr val="FF0000"/>
                </a:solidFill>
              </a:rPr>
              <a:t>＊もう一歩踏み込みたいトレーニングメニューは？</a:t>
            </a:r>
            <a:endParaRPr kumimoji="1" lang="ja-JP" altLang="en-US" dirty="0">
              <a:solidFill>
                <a:srgbClr val="FF0000"/>
              </a:solidFill>
            </a:endParaRPr>
          </a:p>
        </p:txBody>
      </p:sp>
      <p:sp>
        <p:nvSpPr>
          <p:cNvPr id="6" name="角丸四角形 5"/>
          <p:cNvSpPr/>
          <p:nvPr/>
        </p:nvSpPr>
        <p:spPr>
          <a:xfrm>
            <a:off x="4387178" y="3879801"/>
            <a:ext cx="4433293" cy="2044834"/>
          </a:xfrm>
          <a:prstGeom prst="roundRect">
            <a:avLst/>
          </a:prstGeom>
          <a:solidFill>
            <a:srgbClr val="FFFF00"/>
          </a:solidFill>
        </p:spPr>
        <p:style>
          <a:lnRef idx="0">
            <a:schemeClr val="accent2"/>
          </a:lnRef>
          <a:fillRef idx="1001">
            <a:schemeClr val="lt1"/>
          </a:fillRef>
          <a:effectRef idx="3">
            <a:schemeClr val="accent2"/>
          </a:effectRef>
          <a:fontRef idx="minor">
            <a:schemeClr val="lt1"/>
          </a:fontRef>
        </p:style>
        <p:txBody>
          <a:bodyPr rtlCol="0" anchor="ctr"/>
          <a:lstStyle/>
          <a:p>
            <a:pPr marL="0" indent="0">
              <a:buNone/>
            </a:pPr>
            <a:endParaRPr lang="en-US" altLang="ja-JP" sz="1400" dirty="0"/>
          </a:p>
          <a:p>
            <a:pPr marL="0" indent="0">
              <a:buNone/>
            </a:pPr>
            <a:r>
              <a:rPr lang="ja-JP" altLang="en-US" sz="1400" b="1" dirty="0">
                <a:solidFill>
                  <a:srgbClr val="0000FF"/>
                </a:solidFill>
              </a:rPr>
              <a:t>≪地域における実地教育への地域オーダーの整理≫</a:t>
            </a:r>
            <a:endParaRPr lang="en-US" altLang="ja-JP" sz="1400" b="1" dirty="0">
              <a:solidFill>
                <a:srgbClr val="0000FF"/>
              </a:solidFill>
            </a:endParaRPr>
          </a:p>
          <a:p>
            <a:pPr marL="0" indent="0">
              <a:buNone/>
            </a:pPr>
            <a:r>
              <a:rPr lang="ja-JP" altLang="en-US" sz="1400" b="1" dirty="0">
                <a:solidFill>
                  <a:schemeClr val="tx1"/>
                </a:solidFill>
              </a:rPr>
              <a:t>　＊インテーク～計画作成までの個別相談支援</a:t>
            </a:r>
            <a:endParaRPr lang="en-US" altLang="ja-JP" sz="1400" b="1" dirty="0">
              <a:solidFill>
                <a:schemeClr val="tx1"/>
              </a:solidFill>
            </a:endParaRPr>
          </a:p>
          <a:p>
            <a:pPr marL="0" indent="0">
              <a:buNone/>
            </a:pPr>
            <a:r>
              <a:rPr lang="ja-JP" altLang="en-US" sz="1400" b="1" dirty="0">
                <a:solidFill>
                  <a:schemeClr val="tx1"/>
                </a:solidFill>
              </a:rPr>
              <a:t>　＊地域資源の理解とアクセス</a:t>
            </a:r>
            <a:endParaRPr lang="en-US" altLang="ja-JP" sz="1400" b="1" dirty="0">
              <a:solidFill>
                <a:schemeClr val="tx1"/>
              </a:solidFill>
            </a:endParaRPr>
          </a:p>
          <a:p>
            <a:pPr marL="0" indent="0">
              <a:buNone/>
            </a:pPr>
            <a:endParaRPr lang="en-US" altLang="ja-JP" sz="1400" b="1" dirty="0">
              <a:solidFill>
                <a:schemeClr val="tx1"/>
              </a:solidFill>
            </a:endParaRPr>
          </a:p>
          <a:p>
            <a:pPr marL="0" indent="0">
              <a:buNone/>
            </a:pPr>
            <a:r>
              <a:rPr lang="ja-JP" altLang="en-US" sz="1400" b="1" dirty="0">
                <a:solidFill>
                  <a:schemeClr val="tx1"/>
                </a:solidFill>
              </a:rPr>
              <a:t>　</a:t>
            </a:r>
            <a:r>
              <a:rPr lang="ja-JP" altLang="en-US" sz="1400" b="1" dirty="0">
                <a:solidFill>
                  <a:srgbClr val="FF0000"/>
                </a:solidFill>
              </a:rPr>
              <a:t>＊協議会の理解と活用（参加できる方法）</a:t>
            </a:r>
            <a:endParaRPr lang="en-US" altLang="ja-JP" sz="1400" b="1" dirty="0">
              <a:solidFill>
                <a:srgbClr val="FF0000"/>
              </a:solidFill>
            </a:endParaRPr>
          </a:p>
          <a:p>
            <a:pPr marL="0" indent="0">
              <a:buNone/>
            </a:pPr>
            <a:r>
              <a:rPr lang="ja-JP" altLang="en-US" sz="1400" b="1" dirty="0">
                <a:solidFill>
                  <a:srgbClr val="FF0000"/>
                </a:solidFill>
              </a:rPr>
              <a:t>　＊事例検討・スーパーバイズ・スーパービジョンが</a:t>
            </a:r>
            <a:endParaRPr lang="en-US" altLang="ja-JP" sz="1400" b="1" dirty="0">
              <a:solidFill>
                <a:srgbClr val="FF0000"/>
              </a:solidFill>
            </a:endParaRPr>
          </a:p>
          <a:p>
            <a:pPr marL="0" indent="0">
              <a:buNone/>
            </a:pPr>
            <a:r>
              <a:rPr lang="ja-JP" altLang="en-US" sz="1400" b="1" dirty="0">
                <a:solidFill>
                  <a:srgbClr val="FF0000"/>
                </a:solidFill>
              </a:rPr>
              <a:t>　　　行われる体制（環境）作り</a:t>
            </a:r>
            <a:endParaRPr lang="en-US" altLang="ja-JP" sz="1400" b="1" dirty="0">
              <a:solidFill>
                <a:srgbClr val="FF0000"/>
              </a:solidFill>
            </a:endParaRPr>
          </a:p>
        </p:txBody>
      </p:sp>
      <p:sp>
        <p:nvSpPr>
          <p:cNvPr id="9" name="左矢印 8"/>
          <p:cNvSpPr/>
          <p:nvPr/>
        </p:nvSpPr>
        <p:spPr>
          <a:xfrm>
            <a:off x="3742589" y="4862005"/>
            <a:ext cx="644590" cy="484632"/>
          </a:xfrm>
          <a:prstGeom prst="lef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964891" y="1189892"/>
            <a:ext cx="1440160" cy="3564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solidFill>
                  <a:sysClr val="windowText" lastClr="000000"/>
                </a:solidFill>
              </a:rPr>
              <a:t>スライド</a:t>
            </a:r>
            <a:r>
              <a:rPr lang="ja-JP" altLang="en-US" dirty="0">
                <a:solidFill>
                  <a:sysClr val="windowText" lastClr="000000"/>
                </a:solidFill>
              </a:rPr>
              <a:t>６</a:t>
            </a:r>
            <a:endParaRPr kumimoji="1" lang="ja-JP" altLang="en-US" dirty="0">
              <a:solidFill>
                <a:sysClr val="windowText" lastClr="000000"/>
              </a:solidFill>
            </a:endParaRPr>
          </a:p>
        </p:txBody>
      </p:sp>
      <p:sp>
        <p:nvSpPr>
          <p:cNvPr id="13" name="角丸四角形 12"/>
          <p:cNvSpPr/>
          <p:nvPr/>
        </p:nvSpPr>
        <p:spPr>
          <a:xfrm>
            <a:off x="428414" y="4041058"/>
            <a:ext cx="3300787" cy="20482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b="1" dirty="0">
                <a:solidFill>
                  <a:sysClr val="windowText" lastClr="000000"/>
                </a:solidFill>
              </a:rPr>
              <a:t>継続的な研修体制の構築</a:t>
            </a:r>
            <a:endParaRPr kumimoji="1" lang="en-US" altLang="ja-JP" b="1" dirty="0">
              <a:solidFill>
                <a:sysClr val="windowText" lastClr="000000"/>
              </a:solidFill>
            </a:endParaRPr>
          </a:p>
          <a:p>
            <a:endParaRPr kumimoji="1" lang="en-US" altLang="ja-JP" b="1" dirty="0">
              <a:solidFill>
                <a:sysClr val="windowText" lastClr="000000"/>
              </a:solidFill>
            </a:endParaRPr>
          </a:p>
          <a:p>
            <a:r>
              <a:rPr lang="ja-JP" altLang="en-US" b="1" dirty="0">
                <a:solidFill>
                  <a:srgbClr val="FF0000"/>
                </a:solidFill>
              </a:rPr>
              <a:t>例：初任者フォローアップ　　　</a:t>
            </a:r>
            <a:endParaRPr lang="en-US" altLang="ja-JP" b="1" dirty="0">
              <a:solidFill>
                <a:srgbClr val="FF0000"/>
              </a:solidFill>
            </a:endParaRPr>
          </a:p>
          <a:p>
            <a:r>
              <a:rPr lang="ja-JP" altLang="en-US" b="1" dirty="0">
                <a:solidFill>
                  <a:srgbClr val="FF0000"/>
                </a:solidFill>
              </a:rPr>
              <a:t>　　研修として事業化する</a:t>
            </a:r>
            <a:endParaRPr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例：地域の現任者を集めて</a:t>
            </a:r>
            <a:endParaRPr kumimoji="1" lang="en-US" altLang="ja-JP" b="1" dirty="0">
              <a:solidFill>
                <a:srgbClr val="FF0000"/>
              </a:solidFill>
            </a:endParaRPr>
          </a:p>
          <a:p>
            <a:r>
              <a:rPr lang="ja-JP" altLang="en-US" b="1" dirty="0">
                <a:solidFill>
                  <a:srgbClr val="FF0000"/>
                </a:solidFill>
              </a:rPr>
              <a:t>　　</a:t>
            </a:r>
            <a:r>
              <a:rPr kumimoji="1" lang="ja-JP" altLang="en-US" b="1" dirty="0">
                <a:solidFill>
                  <a:srgbClr val="FF0000"/>
                </a:solidFill>
              </a:rPr>
              <a:t>の研修の一部に入れ込む</a:t>
            </a:r>
            <a:endParaRPr kumimoji="1" lang="en-US" altLang="ja-JP" b="1" dirty="0">
              <a:solidFill>
                <a:srgbClr val="FF0000"/>
              </a:solidFill>
            </a:endParaRPr>
          </a:p>
        </p:txBody>
      </p:sp>
      <p:sp>
        <p:nvSpPr>
          <p:cNvPr id="12" name="右カーブ矢印 11"/>
          <p:cNvSpPr/>
          <p:nvPr/>
        </p:nvSpPr>
        <p:spPr>
          <a:xfrm>
            <a:off x="400076" y="2187910"/>
            <a:ext cx="976191" cy="1879358"/>
          </a:xfrm>
          <a:prstGeom prst="curvedRightArrow">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24</a:t>
            </a:fld>
            <a:endParaRPr lang="en-US" altLang="ja-JP" dirty="0"/>
          </a:p>
        </p:txBody>
      </p:sp>
      <p:pic>
        <p:nvPicPr>
          <p:cNvPr id="8" name="図 7">
            <a:extLst>
              <a:ext uri="{FF2B5EF4-FFF2-40B4-BE49-F238E27FC236}">
                <a16:creationId xmlns:a16="http://schemas.microsoft.com/office/drawing/2014/main" id="{AFB3FA96-0710-4821-B859-2F1041BAD0C4}"/>
              </a:ext>
            </a:extLst>
          </p:cNvPr>
          <p:cNvPicPr>
            <a:picLocks noChangeAspect="1"/>
          </p:cNvPicPr>
          <p:nvPr/>
        </p:nvPicPr>
        <p:blipFill>
          <a:blip r:embed="rId3"/>
          <a:stretch>
            <a:fillRect/>
          </a:stretch>
        </p:blipFill>
        <p:spPr>
          <a:xfrm>
            <a:off x="1376267" y="1146626"/>
            <a:ext cx="5606443" cy="2308767"/>
          </a:xfrm>
          <a:prstGeom prst="rect">
            <a:avLst/>
          </a:prstGeom>
        </p:spPr>
      </p:pic>
    </p:spTree>
    <p:extLst>
      <p:ext uri="{BB962C8B-B14F-4D97-AF65-F5344CB8AC3E}">
        <p14:creationId xmlns:p14="http://schemas.microsoft.com/office/powerpoint/2010/main" val="294709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27384"/>
            <a:ext cx="8568952" cy="648072"/>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メイリオ" pitchFamily="50" charset="-128"/>
                <a:ea typeface="メイリオ" pitchFamily="50" charset="-128"/>
                <a:cs typeface="メイリオ" pitchFamily="50" charset="-128"/>
              </a:rPr>
              <a:t>新初任者研修の構造</a:t>
            </a:r>
            <a:r>
              <a:rPr kumimoji="1" lang="ja-JP" altLang="en-US" sz="1400" b="1" dirty="0">
                <a:solidFill>
                  <a:schemeClr val="bg1"/>
                </a:solidFill>
                <a:latin typeface="メイリオ" pitchFamily="50" charset="-128"/>
                <a:ea typeface="メイリオ" pitchFamily="50" charset="-128"/>
                <a:cs typeface="メイリオ" pitchFamily="50" charset="-128"/>
              </a:rPr>
              <a:t>（厚労科研小澤班）</a:t>
            </a:r>
          </a:p>
        </p:txBody>
      </p:sp>
      <p:sp>
        <p:nvSpPr>
          <p:cNvPr id="10" name="角丸四角形 9"/>
          <p:cNvSpPr/>
          <p:nvPr/>
        </p:nvSpPr>
        <p:spPr>
          <a:xfrm>
            <a:off x="755576" y="620688"/>
            <a:ext cx="1584176" cy="792088"/>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講義</a:t>
            </a:r>
          </a:p>
        </p:txBody>
      </p:sp>
      <p:sp>
        <p:nvSpPr>
          <p:cNvPr id="18" name="角丸四角形 17"/>
          <p:cNvSpPr/>
          <p:nvPr/>
        </p:nvSpPr>
        <p:spPr>
          <a:xfrm>
            <a:off x="755576" y="1556792"/>
            <a:ext cx="1584176" cy="720080"/>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演習１</a:t>
            </a:r>
          </a:p>
        </p:txBody>
      </p:sp>
      <p:sp>
        <p:nvSpPr>
          <p:cNvPr id="38" name="角丸四角形 37"/>
          <p:cNvSpPr/>
          <p:nvPr/>
        </p:nvSpPr>
        <p:spPr>
          <a:xfrm>
            <a:off x="2483768" y="620688"/>
            <a:ext cx="3600400" cy="792088"/>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・必要な学びの構造や内容を提示。</a:t>
            </a:r>
          </a:p>
          <a:p>
            <a:r>
              <a:rPr lang="ja-JP" altLang="en-US" sz="1400" b="1" dirty="0">
                <a:solidFill>
                  <a:schemeClr val="tx1"/>
                </a:solidFill>
                <a:latin typeface="メイリオ" pitchFamily="50" charset="-128"/>
                <a:ea typeface="メイリオ" pitchFamily="50" charset="-128"/>
                <a:cs typeface="メイリオ" pitchFamily="50" charset="-128"/>
              </a:rPr>
              <a:t>・動機づけを高める</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ミッション！</a:t>
            </a:r>
            <a:r>
              <a:rPr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err="1">
                <a:solidFill>
                  <a:schemeClr val="tx1"/>
                </a:solidFill>
                <a:latin typeface="メイリオ" pitchFamily="50" charset="-128"/>
                <a:ea typeface="メイリオ" pitchFamily="50" charset="-128"/>
                <a:cs typeface="メイリオ" pitchFamily="50" charset="-128"/>
              </a:rPr>
              <a:t>。</a:t>
            </a:r>
            <a:endParaRPr lang="ja-JP" altLang="en-US" sz="1400" b="1" dirty="0">
              <a:solidFill>
                <a:schemeClr val="tx1"/>
              </a:solidFill>
              <a:latin typeface="メイリオ" pitchFamily="50" charset="-128"/>
              <a:ea typeface="メイリオ" pitchFamily="50" charset="-128"/>
              <a:cs typeface="メイリオ" pitchFamily="50" charset="-128"/>
            </a:endParaRPr>
          </a:p>
          <a:p>
            <a:r>
              <a:rPr kumimoji="1" lang="ja-JP" altLang="en-US" sz="1400" b="1" dirty="0">
                <a:solidFill>
                  <a:schemeClr val="tx1"/>
                </a:solidFill>
                <a:latin typeface="メイリオ" pitchFamily="50" charset="-128"/>
                <a:ea typeface="メイリオ" pitchFamily="50" charset="-128"/>
                <a:cs typeface="メイリオ" pitchFamily="50" charset="-128"/>
              </a:rPr>
              <a:t>・具体的な中味を知る、やってみせる。</a:t>
            </a:r>
          </a:p>
        </p:txBody>
      </p:sp>
      <p:sp>
        <p:nvSpPr>
          <p:cNvPr id="22" name="角丸四角形 21"/>
          <p:cNvSpPr/>
          <p:nvPr/>
        </p:nvSpPr>
        <p:spPr>
          <a:xfrm>
            <a:off x="755576" y="3068960"/>
            <a:ext cx="1584176" cy="576064"/>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a:t>
            </a:r>
            <a:r>
              <a:rPr kumimoji="1" lang="en-US" altLang="ja-JP" sz="2400" b="1" dirty="0">
                <a:solidFill>
                  <a:schemeClr val="tx1"/>
                </a:solidFill>
                <a:latin typeface="メイリオ" pitchFamily="50" charset="-128"/>
                <a:ea typeface="メイリオ" pitchFamily="50" charset="-128"/>
                <a:cs typeface="メイリオ" pitchFamily="50" charset="-128"/>
              </a:rPr>
              <a:t>2-1</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23" name="角丸四角形 22"/>
          <p:cNvSpPr/>
          <p:nvPr/>
        </p:nvSpPr>
        <p:spPr>
          <a:xfrm>
            <a:off x="755576" y="5373216"/>
            <a:ext cx="1584176" cy="504056"/>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演習３</a:t>
            </a:r>
          </a:p>
        </p:txBody>
      </p:sp>
      <p:sp>
        <p:nvSpPr>
          <p:cNvPr id="24" name="角丸四角形 23"/>
          <p:cNvSpPr/>
          <p:nvPr/>
        </p:nvSpPr>
        <p:spPr>
          <a:xfrm>
            <a:off x="755576" y="6021288"/>
            <a:ext cx="1584176" cy="504056"/>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演習４</a:t>
            </a:r>
          </a:p>
        </p:txBody>
      </p:sp>
      <p:sp>
        <p:nvSpPr>
          <p:cNvPr id="25" name="角丸四角形 24"/>
          <p:cNvSpPr/>
          <p:nvPr/>
        </p:nvSpPr>
        <p:spPr>
          <a:xfrm>
            <a:off x="2483768" y="1556792"/>
            <a:ext cx="3600400"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・自分で体験してみる</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a:solidFill>
                  <a:schemeClr val="tx1"/>
                </a:solidFill>
                <a:latin typeface="メイリオ" pitchFamily="50" charset="-128"/>
                <a:ea typeface="メイリオ" pitchFamily="50" charset="-128"/>
                <a:cs typeface="メイリオ" pitchFamily="50" charset="-128"/>
              </a:rPr>
              <a:t>試してみる</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err="1">
                <a:solidFill>
                  <a:schemeClr val="tx1"/>
                </a:solidFill>
                <a:latin typeface="メイリオ" pitchFamily="50" charset="-128"/>
                <a:ea typeface="メイリオ" pitchFamily="50" charset="-128"/>
                <a:cs typeface="メイリオ" pitchFamily="50" charset="-128"/>
              </a:rPr>
              <a:t>。</a:t>
            </a:r>
            <a:endParaRPr kumimoji="1" lang="ja-JP" altLang="en-US" sz="1400" b="1" dirty="0">
              <a:solidFill>
                <a:schemeClr val="tx1"/>
              </a:solidFill>
              <a:latin typeface="メイリオ" pitchFamily="50" charset="-128"/>
              <a:ea typeface="メイリオ" pitchFamily="50" charset="-128"/>
              <a:cs typeface="メイリオ" pitchFamily="50" charset="-128"/>
            </a:endParaRPr>
          </a:p>
          <a:p>
            <a:r>
              <a:rPr lang="ja-JP" altLang="en-US" sz="1400" b="1" dirty="0">
                <a:solidFill>
                  <a:schemeClr val="tx1"/>
                </a:solidFill>
                <a:latin typeface="メイリオ" pitchFamily="50" charset="-128"/>
                <a:ea typeface="メイリオ" pitchFamily="50" charset="-128"/>
                <a:cs typeface="メイリオ" pitchFamily="50" charset="-128"/>
              </a:rPr>
              <a:t>・自ら主体的に参加して学ぶ。</a:t>
            </a:r>
            <a:br>
              <a:rPr lang="ja-JP" altLang="en-US" sz="1400" b="1" dirty="0">
                <a:solidFill>
                  <a:schemeClr val="tx1"/>
                </a:solidFill>
                <a:latin typeface="メイリオ" pitchFamily="50" charset="-128"/>
                <a:ea typeface="メイリオ" pitchFamily="50" charset="-128"/>
                <a:cs typeface="メイリオ" pitchFamily="50" charset="-128"/>
              </a:rPr>
            </a:br>
            <a:r>
              <a:rPr lang="ja-JP" altLang="en-US" sz="1400" b="1" dirty="0">
                <a:solidFill>
                  <a:schemeClr val="tx1"/>
                </a:solidFill>
                <a:latin typeface="メイリオ" pitchFamily="50" charset="-128"/>
                <a:ea typeface="メイリオ" pitchFamily="50" charset="-128"/>
                <a:cs typeface="メイリオ" pitchFamily="50" charset="-128"/>
              </a:rPr>
              <a:t>・統制された環境でモデルを学ぶ。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2483768" y="2420888"/>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・自分で実地で体験してみる。</a:t>
            </a:r>
          </a:p>
          <a:p>
            <a:r>
              <a:rPr lang="ja-JP" altLang="en-US" sz="1400" b="1" dirty="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7" name="角丸四角形 26"/>
          <p:cNvSpPr/>
          <p:nvPr/>
        </p:nvSpPr>
        <p:spPr>
          <a:xfrm>
            <a:off x="2483768" y="3068960"/>
            <a:ext cx="3600400" cy="576064"/>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29" name="角丸四角形 28"/>
          <p:cNvSpPr/>
          <p:nvPr/>
        </p:nvSpPr>
        <p:spPr>
          <a:xfrm>
            <a:off x="2483768" y="5373216"/>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・これまで学んだことの定着を図る。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3" name="角丸四角形 42"/>
          <p:cNvSpPr/>
          <p:nvPr/>
        </p:nvSpPr>
        <p:spPr>
          <a:xfrm>
            <a:off x="2483768" y="6021288"/>
            <a:ext cx="3600400" cy="504056"/>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・研修の振り返り</a:t>
            </a:r>
            <a:r>
              <a:rPr kumimoji="1" lang="en-US" altLang="ja-JP" sz="1400" b="1" dirty="0">
                <a:solidFill>
                  <a:schemeClr val="tx1"/>
                </a:solidFill>
                <a:latin typeface="メイリオ" pitchFamily="50" charset="-128"/>
                <a:ea typeface="メイリオ" pitchFamily="50" charset="-128"/>
                <a:cs typeface="メイリオ" pitchFamily="50" charset="-128"/>
              </a:rPr>
              <a:t>(</a:t>
            </a:r>
            <a:r>
              <a:rPr lang="ja-JP" altLang="en-US" sz="1400" b="1" dirty="0">
                <a:solidFill>
                  <a:schemeClr val="tx1"/>
                </a:solidFill>
                <a:latin typeface="メイリオ" pitchFamily="50" charset="-128"/>
                <a:ea typeface="メイリオ" pitchFamily="50" charset="-128"/>
                <a:cs typeface="メイリオ" pitchFamily="50" charset="-128"/>
              </a:rPr>
              <a:t>省察</a:t>
            </a:r>
            <a:r>
              <a:rPr kumimoji="1" lang="en-US" altLang="ja-JP" sz="1400" b="1" dirty="0">
                <a:solidFill>
                  <a:schemeClr val="tx1"/>
                </a:solidFill>
                <a:latin typeface="メイリオ" pitchFamily="50" charset="-128"/>
                <a:ea typeface="メイリオ" pitchFamily="50" charset="-128"/>
                <a:cs typeface="メイリオ" pitchFamily="50" charset="-128"/>
              </a:rPr>
              <a:t>)</a:t>
            </a:r>
            <a:r>
              <a:rPr kumimoji="1" lang="ja-JP" altLang="en-US" sz="1400" b="1" dirty="0">
                <a:solidFill>
                  <a:schemeClr val="tx1"/>
                </a:solidFill>
                <a:latin typeface="メイリオ" pitchFamily="50" charset="-128"/>
                <a:ea typeface="メイリオ" pitchFamily="50" charset="-128"/>
                <a:cs typeface="メイリオ" pitchFamily="50" charset="-128"/>
              </a:rPr>
              <a:t>を行い、今後の　　　　</a:t>
            </a:r>
            <a:endParaRPr kumimoji="1" lang="en-US" altLang="ja-JP" sz="1400" b="1" dirty="0">
              <a:solidFill>
                <a:schemeClr val="tx1"/>
              </a:solidFill>
              <a:latin typeface="メイリオ" pitchFamily="50" charset="-128"/>
              <a:ea typeface="メイリオ" pitchFamily="50" charset="-128"/>
              <a:cs typeface="メイリオ" pitchFamily="50" charset="-128"/>
            </a:endParaRPr>
          </a:p>
          <a:p>
            <a:r>
              <a:rPr lang="ja-JP" altLang="en-US" sz="1400" b="1" dirty="0">
                <a:solidFill>
                  <a:schemeClr val="tx1"/>
                </a:solidFill>
                <a:latin typeface="メイリオ" pitchFamily="50" charset="-128"/>
                <a:ea typeface="メイリオ" pitchFamily="50" charset="-128"/>
                <a:cs typeface="メイリオ" pitchFamily="50" charset="-128"/>
              </a:rPr>
              <a:t>　</a:t>
            </a:r>
            <a:r>
              <a:rPr kumimoji="1" lang="ja-JP" altLang="en-US" sz="1400" b="1" dirty="0">
                <a:solidFill>
                  <a:schemeClr val="tx1"/>
                </a:solidFill>
                <a:latin typeface="メイリオ" pitchFamily="50" charset="-128"/>
                <a:ea typeface="メイリオ" pitchFamily="50" charset="-128"/>
                <a:cs typeface="メイリオ" pitchFamily="50" charset="-128"/>
              </a:rPr>
              <a:t>実践への指針を得る</a:t>
            </a:r>
            <a:r>
              <a:rPr lang="ja-JP" altLang="en-US" sz="1400" b="1" dirty="0">
                <a:solidFill>
                  <a:schemeClr val="tx1"/>
                </a:solidFill>
                <a:latin typeface="メイリオ" pitchFamily="50" charset="-128"/>
                <a:ea typeface="メイリオ" pitchFamily="50" charset="-128"/>
                <a:cs typeface="メイリオ" pitchFamily="50" charset="-128"/>
              </a:rPr>
              <a:t>。</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4" name="角丸四角形 43"/>
          <p:cNvSpPr/>
          <p:nvPr/>
        </p:nvSpPr>
        <p:spPr>
          <a:xfrm>
            <a:off x="6300192" y="692696"/>
            <a:ext cx="2592288" cy="1872208"/>
          </a:xfrm>
          <a:prstGeom prst="roundRect">
            <a:avLst/>
          </a:prstGeom>
          <a:solidFill>
            <a:schemeClr val="accent3">
              <a:lumMod val="60000"/>
              <a:lumOff val="40000"/>
            </a:schemeClr>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メイリオ" pitchFamily="50" charset="-128"/>
                <a:ea typeface="メイリオ" pitchFamily="50" charset="-128"/>
                <a:cs typeface="メイリオ" pitchFamily="50" charset="-128"/>
              </a:rPr>
              <a:t>・</a:t>
            </a:r>
            <a:r>
              <a:rPr lang="ja-JP" altLang="en-US" sz="2000" b="1" dirty="0">
                <a:solidFill>
                  <a:schemeClr val="tx1"/>
                </a:solidFill>
                <a:latin typeface="メイリオ" pitchFamily="50" charset="-128"/>
                <a:ea typeface="メイリオ" pitchFamily="50" charset="-128"/>
                <a:cs typeface="メイリオ" pitchFamily="50" charset="-128"/>
              </a:rPr>
              <a:t>抽象</a:t>
            </a:r>
            <a:r>
              <a:rPr kumimoji="1" lang="ja-JP" altLang="en-US" sz="2000" b="1" dirty="0">
                <a:solidFill>
                  <a:schemeClr val="tx1"/>
                </a:solidFill>
                <a:latin typeface="メイリオ" pitchFamily="50" charset="-128"/>
                <a:ea typeface="メイリオ" pitchFamily="50" charset="-128"/>
                <a:cs typeface="メイリオ" pitchFamily="50" charset="-128"/>
              </a:rPr>
              <a:t>から具体へ</a:t>
            </a:r>
          </a:p>
          <a:p>
            <a:pPr algn="ctr"/>
            <a:r>
              <a:rPr kumimoji="1" lang="ja-JP" altLang="en-US" sz="2000" b="1" dirty="0">
                <a:solidFill>
                  <a:schemeClr val="tx1"/>
                </a:solidFill>
                <a:latin typeface="メイリオ" pitchFamily="50" charset="-128"/>
                <a:ea typeface="メイリオ" pitchFamily="50" charset="-128"/>
                <a:cs typeface="メイリオ" pitchFamily="50" charset="-128"/>
              </a:rPr>
              <a:t>・理論から実践へ</a:t>
            </a:r>
          </a:p>
          <a:p>
            <a:pPr algn="ctr"/>
            <a:r>
              <a:rPr kumimoji="1" lang="ja-JP" altLang="en-US" sz="2000" b="1" dirty="0">
                <a:solidFill>
                  <a:schemeClr val="tx1"/>
                </a:solidFill>
                <a:latin typeface="メイリオ" pitchFamily="50" charset="-128"/>
                <a:ea typeface="メイリオ" pitchFamily="50" charset="-128"/>
                <a:cs typeface="メイリオ" pitchFamily="50" charset="-128"/>
              </a:rPr>
              <a:t>・単純から複雑へ</a:t>
            </a:r>
          </a:p>
        </p:txBody>
      </p:sp>
      <p:sp>
        <p:nvSpPr>
          <p:cNvPr id="45" name="下矢印 44"/>
          <p:cNvSpPr/>
          <p:nvPr/>
        </p:nvSpPr>
        <p:spPr>
          <a:xfrm>
            <a:off x="467544" y="764704"/>
            <a:ext cx="216024" cy="5805264"/>
          </a:xfrm>
          <a:prstGeom prst="downArrow">
            <a:avLst>
              <a:gd name="adj1" fmla="val 50000"/>
              <a:gd name="adj2" fmla="val 1087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1331640" y="1196752"/>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1331640" y="2060848"/>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1331640" y="2780928"/>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07504" y="98072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itchFamily="50" charset="-128"/>
                <a:ea typeface="メイリオ" pitchFamily="50" charset="-128"/>
                <a:cs typeface="メイリオ" pitchFamily="50" charset="-128"/>
              </a:rPr>
              <a:t>活性化</a:t>
            </a:r>
          </a:p>
        </p:txBody>
      </p:sp>
      <p:sp>
        <p:nvSpPr>
          <p:cNvPr id="36" name="角丸四角形 35"/>
          <p:cNvSpPr/>
          <p:nvPr/>
        </p:nvSpPr>
        <p:spPr>
          <a:xfrm>
            <a:off x="107504" y="134076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例示</a:t>
            </a:r>
          </a:p>
        </p:txBody>
      </p:sp>
      <p:sp>
        <p:nvSpPr>
          <p:cNvPr id="39" name="角丸四角形 38"/>
          <p:cNvSpPr/>
          <p:nvPr/>
        </p:nvSpPr>
        <p:spPr>
          <a:xfrm>
            <a:off x="107504" y="62068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提示</a:t>
            </a:r>
          </a:p>
        </p:txBody>
      </p:sp>
      <p:sp>
        <p:nvSpPr>
          <p:cNvPr id="40" name="角丸四角形 39"/>
          <p:cNvSpPr/>
          <p:nvPr/>
        </p:nvSpPr>
        <p:spPr>
          <a:xfrm>
            <a:off x="107504" y="1700808"/>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cs typeface="メイリオ" pitchFamily="50" charset="-128"/>
              </a:rPr>
              <a:t>応用</a:t>
            </a:r>
          </a:p>
        </p:txBody>
      </p:sp>
      <p:sp>
        <p:nvSpPr>
          <p:cNvPr id="47" name="角丸四角形 46"/>
          <p:cNvSpPr/>
          <p:nvPr/>
        </p:nvSpPr>
        <p:spPr>
          <a:xfrm>
            <a:off x="467544" y="2060848"/>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メイリオ" pitchFamily="50" charset="-128"/>
                <a:ea typeface="メイリオ" pitchFamily="50" charset="-128"/>
                <a:cs typeface="メイリオ" pitchFamily="50" charset="-128"/>
              </a:rPr>
              <a:t>実験</a:t>
            </a:r>
            <a:endParaRPr kumimoji="1" lang="ja-JP" altLang="en-US" sz="1200" b="1" dirty="0">
              <a:solidFill>
                <a:schemeClr val="tx1"/>
              </a:solidFill>
              <a:latin typeface="メイリオ" pitchFamily="50" charset="-128"/>
              <a:ea typeface="メイリオ" pitchFamily="50" charset="-128"/>
              <a:cs typeface="メイリオ" pitchFamily="50" charset="-128"/>
            </a:endParaRPr>
          </a:p>
        </p:txBody>
      </p:sp>
      <p:sp>
        <p:nvSpPr>
          <p:cNvPr id="51" name="角丸四角形 50"/>
          <p:cNvSpPr/>
          <p:nvPr/>
        </p:nvSpPr>
        <p:spPr>
          <a:xfrm>
            <a:off x="251520" y="5949280"/>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概念化</a:t>
            </a:r>
          </a:p>
        </p:txBody>
      </p:sp>
      <p:sp>
        <p:nvSpPr>
          <p:cNvPr id="46" name="角丸四角形 45"/>
          <p:cNvSpPr/>
          <p:nvPr/>
        </p:nvSpPr>
        <p:spPr>
          <a:xfrm>
            <a:off x="2483768" y="3789040"/>
            <a:ext cx="3600400" cy="720080"/>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・演習</a:t>
            </a:r>
            <a:r>
              <a:rPr kumimoji="1" lang="en-US" altLang="ja-JP" sz="1400" b="1" dirty="0">
                <a:solidFill>
                  <a:schemeClr val="tx1"/>
                </a:solidFill>
                <a:latin typeface="メイリオ" pitchFamily="50" charset="-128"/>
                <a:ea typeface="メイリオ" pitchFamily="50" charset="-128"/>
                <a:cs typeface="メイリオ" pitchFamily="50" charset="-128"/>
              </a:rPr>
              <a:t>2-1</a:t>
            </a:r>
            <a:r>
              <a:rPr kumimoji="1" lang="ja-JP" altLang="en-US" sz="1400" b="1" dirty="0" err="1">
                <a:solidFill>
                  <a:schemeClr val="tx1"/>
                </a:solidFill>
                <a:latin typeface="メイリオ" pitchFamily="50" charset="-128"/>
                <a:ea typeface="メイリオ" pitchFamily="50" charset="-128"/>
                <a:cs typeface="メイリオ" pitchFamily="50" charset="-128"/>
              </a:rPr>
              <a:t>での</a:t>
            </a:r>
            <a:r>
              <a:rPr kumimoji="1" lang="ja-JP" altLang="en-US" sz="1400" b="1" dirty="0">
                <a:solidFill>
                  <a:schemeClr val="tx1"/>
                </a:solidFill>
                <a:latin typeface="メイリオ" pitchFamily="50" charset="-128"/>
                <a:ea typeface="メイリオ" pitchFamily="50" charset="-128"/>
                <a:cs typeface="メイリオ" pitchFamily="50" charset="-128"/>
              </a:rPr>
              <a:t>気づきを元にさらに実地で</a:t>
            </a:r>
          </a:p>
          <a:p>
            <a:r>
              <a:rPr lang="ja-JP" altLang="en-US" sz="1400" b="1" dirty="0">
                <a:solidFill>
                  <a:schemeClr val="tx1"/>
                </a:solidFill>
                <a:latin typeface="メイリオ" pitchFamily="50" charset="-128"/>
                <a:ea typeface="メイリオ" pitchFamily="50" charset="-128"/>
                <a:cs typeface="メイリオ" pitchFamily="50" charset="-128"/>
              </a:rPr>
              <a:t>　</a:t>
            </a:r>
            <a:r>
              <a:rPr kumimoji="1" lang="ja-JP" altLang="en-US" sz="1400" b="1" dirty="0">
                <a:solidFill>
                  <a:schemeClr val="tx1"/>
                </a:solidFill>
                <a:latin typeface="メイリオ" pitchFamily="50" charset="-128"/>
                <a:ea typeface="メイリオ" pitchFamily="50" charset="-128"/>
                <a:cs typeface="メイリオ" pitchFamily="50" charset="-128"/>
              </a:rPr>
              <a:t>の体験を深める。</a:t>
            </a:r>
          </a:p>
          <a:p>
            <a:r>
              <a:rPr lang="ja-JP" altLang="en-US" sz="1400" b="1" dirty="0">
                <a:solidFill>
                  <a:schemeClr val="tx1"/>
                </a:solidFill>
                <a:latin typeface="メイリオ" pitchFamily="50" charset="-128"/>
                <a:ea typeface="メイリオ" pitchFamily="50" charset="-128"/>
                <a:cs typeface="メイリオ" pitchFamily="50" charset="-128"/>
              </a:rPr>
              <a:t>・実地の複雑性の中で実践的に学ぶ。</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49" name="角丸四角形 48"/>
          <p:cNvSpPr/>
          <p:nvPr/>
        </p:nvSpPr>
        <p:spPr>
          <a:xfrm>
            <a:off x="467544" y="3501008"/>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31" name="下矢印 30"/>
          <p:cNvSpPr/>
          <p:nvPr/>
        </p:nvSpPr>
        <p:spPr>
          <a:xfrm>
            <a:off x="1331640" y="3501008"/>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755576" y="4653136"/>
            <a:ext cx="1584176" cy="576064"/>
          </a:xfrm>
          <a:prstGeom prst="roundRect">
            <a:avLst/>
          </a:prstGeom>
          <a:no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メイリオ" pitchFamily="50" charset="-128"/>
                <a:ea typeface="メイリオ" pitchFamily="50" charset="-128"/>
                <a:cs typeface="メイリオ" pitchFamily="50" charset="-128"/>
              </a:rPr>
              <a:t>演習</a:t>
            </a:r>
            <a:r>
              <a:rPr kumimoji="1" lang="en-US" altLang="ja-JP" sz="2400" b="1" dirty="0">
                <a:solidFill>
                  <a:schemeClr val="tx1"/>
                </a:solidFill>
                <a:latin typeface="メイリオ" pitchFamily="50" charset="-128"/>
                <a:ea typeface="メイリオ" pitchFamily="50" charset="-128"/>
                <a:cs typeface="メイリオ" pitchFamily="50" charset="-128"/>
              </a:rPr>
              <a:t>2-2</a:t>
            </a:r>
            <a:endParaRPr kumimoji="1" lang="ja-JP" altLang="en-US" sz="2400" b="1" dirty="0">
              <a:solidFill>
                <a:schemeClr val="tx1"/>
              </a:solidFill>
              <a:latin typeface="メイリオ" pitchFamily="50" charset="-128"/>
              <a:ea typeface="メイリオ" pitchFamily="50" charset="-128"/>
              <a:cs typeface="メイリオ" pitchFamily="50" charset="-128"/>
            </a:endParaRPr>
          </a:p>
        </p:txBody>
      </p:sp>
      <p:sp>
        <p:nvSpPr>
          <p:cNvPr id="55" name="角丸四角形 54"/>
          <p:cNvSpPr/>
          <p:nvPr/>
        </p:nvSpPr>
        <p:spPr>
          <a:xfrm>
            <a:off x="2483768" y="4653136"/>
            <a:ext cx="3600400" cy="576064"/>
          </a:xfrm>
          <a:prstGeom prst="roundRect">
            <a:avLst/>
          </a:prstGeom>
          <a:no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itchFamily="50" charset="-128"/>
                <a:ea typeface="メイリオ" pitchFamily="50" charset="-128"/>
                <a:cs typeface="メイリオ" pitchFamily="50" charset="-128"/>
              </a:rPr>
              <a:t>・自らの実践を言語化し、表現する。</a:t>
            </a:r>
          </a:p>
          <a:p>
            <a:r>
              <a:rPr lang="ja-JP" altLang="en-US" sz="1400" b="1" dirty="0">
                <a:solidFill>
                  <a:schemeClr val="tx1"/>
                </a:solidFill>
                <a:latin typeface="メイリオ" pitchFamily="50" charset="-128"/>
                <a:ea typeface="メイリオ" pitchFamily="50" charset="-128"/>
                <a:cs typeface="メイリオ" pitchFamily="50" charset="-128"/>
              </a:rPr>
              <a:t>・多様な視点で検討し、気づきを持つ。</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50" name="角丸四角形 49"/>
          <p:cNvSpPr/>
          <p:nvPr/>
        </p:nvSpPr>
        <p:spPr>
          <a:xfrm>
            <a:off x="251520" y="5661248"/>
            <a:ext cx="792088"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56" name="角丸四角形 55"/>
          <p:cNvSpPr/>
          <p:nvPr/>
        </p:nvSpPr>
        <p:spPr>
          <a:xfrm>
            <a:off x="467544" y="5085184"/>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省察</a:t>
            </a:r>
          </a:p>
        </p:txBody>
      </p:sp>
      <p:sp>
        <p:nvSpPr>
          <p:cNvPr id="57" name="下矢印 56"/>
          <p:cNvSpPr/>
          <p:nvPr/>
        </p:nvSpPr>
        <p:spPr>
          <a:xfrm>
            <a:off x="1331640" y="4293096"/>
            <a:ext cx="504056" cy="432048"/>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a:off x="1331640" y="5733256"/>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1331640" y="5085184"/>
            <a:ext cx="504056" cy="36004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6588224" y="3645024"/>
            <a:ext cx="2448272" cy="1008112"/>
          </a:xfrm>
          <a:prstGeom prst="round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メイリオ" pitchFamily="50" charset="-128"/>
                <a:ea typeface="メイリオ" pitchFamily="50" charset="-128"/>
                <a:cs typeface="メイリオ" pitchFamily="50" charset="-128"/>
              </a:rPr>
              <a:t>現場に戻ってからも続けてほしい、スーパービジョンやケースレビューの体験を通して学ぶ。</a:t>
            </a:r>
          </a:p>
        </p:txBody>
      </p:sp>
      <p:cxnSp>
        <p:nvCxnSpPr>
          <p:cNvPr id="61" name="直線コネクタ 60"/>
          <p:cNvCxnSpPr>
            <a:stCxn id="59" idx="1"/>
            <a:endCxn id="27" idx="3"/>
          </p:cNvCxnSpPr>
          <p:nvPr/>
        </p:nvCxnSpPr>
        <p:spPr>
          <a:xfrm flipH="1" flipV="1">
            <a:off x="6084168" y="3356992"/>
            <a:ext cx="504056" cy="7920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1"/>
            <a:endCxn id="55" idx="3"/>
          </p:cNvCxnSpPr>
          <p:nvPr/>
        </p:nvCxnSpPr>
        <p:spPr>
          <a:xfrm flipH="1">
            <a:off x="6084168" y="4149080"/>
            <a:ext cx="504056" cy="7920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755576" y="2420888"/>
            <a:ext cx="1584176" cy="504056"/>
          </a:xfrm>
          <a:prstGeom prst="roundRect">
            <a:avLst/>
          </a:prstGeom>
          <a:solidFill>
            <a:srgbClr val="FF9933"/>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itchFamily="50" charset="-128"/>
                <a:ea typeface="メイリオ" pitchFamily="50" charset="-128"/>
                <a:cs typeface="メイリオ" pitchFamily="50" charset="-128"/>
              </a:rPr>
              <a:t>実習１</a:t>
            </a:r>
          </a:p>
        </p:txBody>
      </p:sp>
      <p:sp>
        <p:nvSpPr>
          <p:cNvPr id="41" name="角丸四角形 40"/>
          <p:cNvSpPr/>
          <p:nvPr/>
        </p:nvSpPr>
        <p:spPr>
          <a:xfrm>
            <a:off x="755576" y="3789040"/>
            <a:ext cx="1584176" cy="720080"/>
          </a:xfrm>
          <a:prstGeom prst="roundRect">
            <a:avLst/>
          </a:prstGeom>
          <a:solidFill>
            <a:srgbClr val="FF9933"/>
          </a:solidFill>
          <a:ln w="539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メイリオ" pitchFamily="50" charset="-128"/>
                <a:ea typeface="メイリオ" pitchFamily="50" charset="-128"/>
                <a:cs typeface="メイリオ" pitchFamily="50" charset="-128"/>
              </a:rPr>
              <a:t>実習２</a:t>
            </a:r>
          </a:p>
        </p:txBody>
      </p:sp>
      <p:sp>
        <p:nvSpPr>
          <p:cNvPr id="37" name="角丸四角形 36"/>
          <p:cNvSpPr/>
          <p:nvPr/>
        </p:nvSpPr>
        <p:spPr>
          <a:xfrm>
            <a:off x="107504" y="249289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itchFamily="50" charset="-128"/>
                <a:ea typeface="メイリオ" pitchFamily="50" charset="-128"/>
                <a:cs typeface="メイリオ" pitchFamily="50" charset="-128"/>
              </a:rPr>
              <a:t>統合</a:t>
            </a:r>
            <a:endParaRPr kumimoji="1" lang="ja-JP" altLang="en-US" b="1" dirty="0">
              <a:solidFill>
                <a:schemeClr val="tx1"/>
              </a:solidFill>
              <a:latin typeface="メイリオ" pitchFamily="50" charset="-128"/>
              <a:ea typeface="メイリオ" pitchFamily="50" charset="-128"/>
              <a:cs typeface="メイリオ" pitchFamily="50" charset="-128"/>
            </a:endParaRPr>
          </a:p>
        </p:txBody>
      </p:sp>
      <p:sp>
        <p:nvSpPr>
          <p:cNvPr id="48" name="角丸四角形 47"/>
          <p:cNvSpPr/>
          <p:nvPr/>
        </p:nvSpPr>
        <p:spPr>
          <a:xfrm>
            <a:off x="467544" y="2780928"/>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経験</a:t>
            </a:r>
          </a:p>
        </p:txBody>
      </p:sp>
      <p:sp>
        <p:nvSpPr>
          <p:cNvPr id="52" name="角丸四角形 51"/>
          <p:cNvSpPr/>
          <p:nvPr/>
        </p:nvSpPr>
        <p:spPr>
          <a:xfrm>
            <a:off x="107504" y="3933056"/>
            <a:ext cx="864096"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メイリオ" pitchFamily="50" charset="-128"/>
                <a:ea typeface="メイリオ" pitchFamily="50" charset="-128"/>
                <a:cs typeface="メイリオ" pitchFamily="50" charset="-128"/>
              </a:rPr>
              <a:t>統合</a:t>
            </a:r>
            <a:endParaRPr kumimoji="1" lang="ja-JP" altLang="en-US" b="1" dirty="0">
              <a:solidFill>
                <a:schemeClr val="tx1"/>
              </a:solidFill>
              <a:latin typeface="メイリオ" pitchFamily="50" charset="-128"/>
              <a:ea typeface="メイリオ" pitchFamily="50" charset="-128"/>
              <a:cs typeface="メイリオ" pitchFamily="50" charset="-128"/>
            </a:endParaRPr>
          </a:p>
        </p:txBody>
      </p:sp>
      <p:sp>
        <p:nvSpPr>
          <p:cNvPr id="53" name="角丸四角形 52"/>
          <p:cNvSpPr/>
          <p:nvPr/>
        </p:nvSpPr>
        <p:spPr>
          <a:xfrm>
            <a:off x="467544" y="4221088"/>
            <a:ext cx="57606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経験</a:t>
            </a:r>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3" name="スライド番号プレースホルダー 2"/>
          <p:cNvSpPr>
            <a:spLocks noGrp="1"/>
          </p:cNvSpPr>
          <p:nvPr>
            <p:ph type="sldNum" sz="quarter" idx="12"/>
          </p:nvPr>
        </p:nvSpPr>
        <p:spPr/>
        <p:txBody>
          <a:bodyPr/>
          <a:lstStyle/>
          <a:p>
            <a:pPr>
              <a:defRPr/>
            </a:pPr>
            <a:fld id="{F90A3C79-1AFD-481B-B685-7933BCD0898B}" type="slidenum">
              <a:rPr lang="en-US" altLang="ja-JP" smtClean="0"/>
              <a:pPr>
                <a:defRPr/>
              </a:pPr>
              <a:t>25</a:t>
            </a:fld>
            <a:endParaRPr lang="en-US" altLang="ja-JP" dirty="0"/>
          </a:p>
        </p:txBody>
      </p:sp>
    </p:spTree>
    <p:extLst>
      <p:ext uri="{BB962C8B-B14F-4D97-AF65-F5344CB8AC3E}">
        <p14:creationId xmlns:p14="http://schemas.microsoft.com/office/powerpoint/2010/main" val="355149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4642" y="1158428"/>
            <a:ext cx="4638675" cy="4743450"/>
          </a:xfrm>
          <a:prstGeom prst="rect">
            <a:avLst/>
          </a:prstGeom>
          <a:solidFill>
            <a:schemeClr val="bg1"/>
          </a:solidFill>
          <a:ln w="9525">
            <a:noFill/>
            <a:miter lim="800000"/>
            <a:headEnd/>
            <a:tailEnd/>
          </a:ln>
          <a:effectLst/>
        </p:spPr>
      </p:pic>
      <p:sp>
        <p:nvSpPr>
          <p:cNvPr id="34" name="正方形/長方形 33"/>
          <p:cNvSpPr/>
          <p:nvPr/>
        </p:nvSpPr>
        <p:spPr>
          <a:xfrm>
            <a:off x="503936" y="1988840"/>
            <a:ext cx="3492000" cy="1152128"/>
          </a:xfrm>
          <a:prstGeom prst="rect">
            <a:avLst/>
          </a:prstGeom>
          <a:solidFill>
            <a:schemeClr val="accent4">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3936" y="3717032"/>
            <a:ext cx="3492000" cy="576064"/>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251520" y="188640"/>
            <a:ext cx="8568952" cy="648072"/>
          </a:xfrm>
          <a:prstGeom prst="roundRect">
            <a:avLst/>
          </a:prstGeom>
          <a:solidFill>
            <a:schemeClr val="accent3">
              <a:lumMod val="50000"/>
            </a:schemeClr>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メイリオ" pitchFamily="50" charset="-128"/>
                <a:ea typeface="メイリオ" pitchFamily="50" charset="-128"/>
                <a:cs typeface="メイリオ" pitchFamily="50" charset="-128"/>
              </a:rPr>
              <a:t>新初任者</a:t>
            </a:r>
            <a:r>
              <a:rPr kumimoji="1" lang="ja-JP" altLang="en-US" sz="2400" b="1" dirty="0">
                <a:solidFill>
                  <a:schemeClr val="bg1"/>
                </a:solidFill>
                <a:latin typeface="メイリオ" pitchFamily="50" charset="-128"/>
                <a:ea typeface="メイリオ" pitchFamily="50" charset="-128"/>
                <a:cs typeface="メイリオ" pitchFamily="50" charset="-128"/>
              </a:rPr>
              <a:t>研修の構造と各科目の関連</a:t>
            </a:r>
            <a:r>
              <a:rPr kumimoji="1" lang="ja-JP" altLang="en-US" sz="1400" b="1" dirty="0">
                <a:solidFill>
                  <a:schemeClr val="bg1"/>
                </a:solidFill>
                <a:latin typeface="メイリオ" pitchFamily="50" charset="-128"/>
                <a:ea typeface="メイリオ" pitchFamily="50" charset="-128"/>
                <a:cs typeface="メイリオ" pitchFamily="50" charset="-128"/>
              </a:rPr>
              <a:t>（厚労科研小澤班）</a:t>
            </a:r>
          </a:p>
        </p:txBody>
      </p:sp>
      <p:pic>
        <p:nvPicPr>
          <p:cNvPr id="2051" name="Picture 3"/>
          <p:cNvPicPr>
            <a:picLocks noChangeAspect="1" noChangeArrowheads="1"/>
          </p:cNvPicPr>
          <p:nvPr/>
        </p:nvPicPr>
        <p:blipFill>
          <a:blip r:embed="rId3" cstate="print"/>
          <a:srcRect/>
          <a:stretch>
            <a:fillRect/>
          </a:stretch>
        </p:blipFill>
        <p:spPr bwMode="auto">
          <a:xfrm>
            <a:off x="4887788" y="1340768"/>
            <a:ext cx="4076700" cy="4162425"/>
          </a:xfrm>
          <a:prstGeom prst="rect">
            <a:avLst/>
          </a:prstGeom>
          <a:solidFill>
            <a:schemeClr val="bg1"/>
          </a:solidFill>
          <a:ln w="9525">
            <a:noFill/>
            <a:miter lim="800000"/>
            <a:headEnd/>
            <a:tailEnd/>
          </a:ln>
          <a:effectLst/>
        </p:spPr>
      </p:pic>
      <p:sp>
        <p:nvSpPr>
          <p:cNvPr id="9" name="正方形/長方形 8"/>
          <p:cNvSpPr/>
          <p:nvPr/>
        </p:nvSpPr>
        <p:spPr>
          <a:xfrm>
            <a:off x="504000" y="4320000"/>
            <a:ext cx="3492000" cy="576064"/>
          </a:xfrm>
          <a:prstGeom prst="rect">
            <a:avLst/>
          </a:prstGeom>
          <a:solidFill>
            <a:schemeClr val="accent3">
              <a:lumMod val="75000"/>
              <a:alpha val="12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868144" y="1700808"/>
            <a:ext cx="3024336" cy="936104"/>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4000" y="1988840"/>
            <a:ext cx="3492000" cy="2304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曲線コネクタ 16"/>
          <p:cNvCxnSpPr>
            <a:stCxn id="14" idx="1"/>
            <a:endCxn id="9" idx="1"/>
          </p:cNvCxnSpPr>
          <p:nvPr/>
        </p:nvCxnSpPr>
        <p:spPr>
          <a:xfrm rot="10800000" flipV="1">
            <a:off x="504000" y="3140840"/>
            <a:ext cx="12700" cy="1467192"/>
          </a:xfrm>
          <a:prstGeom prst="curvedConnector3">
            <a:avLst>
              <a:gd name="adj1" fmla="val 2608166"/>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504000" y="4896000"/>
            <a:ext cx="3492000" cy="612000"/>
          </a:xfrm>
          <a:prstGeom prst="rect">
            <a:avLst/>
          </a:prstGeom>
          <a:solidFill>
            <a:schemeClr val="accent5">
              <a:lumMod val="75000"/>
              <a:alpha val="16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曲線コネクタ 19"/>
          <p:cNvCxnSpPr>
            <a:stCxn id="14" idx="1"/>
            <a:endCxn id="19" idx="1"/>
          </p:cNvCxnSpPr>
          <p:nvPr/>
        </p:nvCxnSpPr>
        <p:spPr>
          <a:xfrm rot="10800000" flipV="1">
            <a:off x="504000" y="3140840"/>
            <a:ext cx="12700" cy="2061160"/>
          </a:xfrm>
          <a:prstGeom prst="curvedConnector3">
            <a:avLst>
              <a:gd name="adj1" fmla="val 2975513"/>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691680" y="2492896"/>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価値</a:t>
            </a:r>
          </a:p>
        </p:txBody>
      </p:sp>
      <p:sp>
        <p:nvSpPr>
          <p:cNvPr id="27" name="角丸四角形 26"/>
          <p:cNvSpPr/>
          <p:nvPr/>
        </p:nvSpPr>
        <p:spPr>
          <a:xfrm>
            <a:off x="1115616" y="4797152"/>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技術</a:t>
            </a:r>
          </a:p>
        </p:txBody>
      </p:sp>
      <p:sp>
        <p:nvSpPr>
          <p:cNvPr id="28" name="角丸四角形 27"/>
          <p:cNvSpPr/>
          <p:nvPr/>
        </p:nvSpPr>
        <p:spPr>
          <a:xfrm>
            <a:off x="1763688" y="4797152"/>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実践</a:t>
            </a:r>
          </a:p>
        </p:txBody>
      </p:sp>
      <p:cxnSp>
        <p:nvCxnSpPr>
          <p:cNvPr id="39" name="曲線コネクタ 38"/>
          <p:cNvCxnSpPr>
            <a:stCxn id="9" idx="3"/>
            <a:endCxn id="10" idx="0"/>
          </p:cNvCxnSpPr>
          <p:nvPr/>
        </p:nvCxnSpPr>
        <p:spPr>
          <a:xfrm flipV="1">
            <a:off x="3996000" y="1700808"/>
            <a:ext cx="3384312" cy="2907224"/>
          </a:xfrm>
          <a:prstGeom prst="curvedConnector4">
            <a:avLst>
              <a:gd name="adj1" fmla="val 25453"/>
              <a:gd name="adj2" fmla="val 117812"/>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72008" y="3429000"/>
            <a:ext cx="611560"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具体化</a:t>
            </a:r>
          </a:p>
          <a:p>
            <a:pPr algn="ctr"/>
            <a:r>
              <a:rPr lang="ja-JP" altLang="en-US" sz="900" b="1" dirty="0">
                <a:solidFill>
                  <a:schemeClr val="tx1"/>
                </a:solidFill>
                <a:latin typeface="メイリオ" pitchFamily="50" charset="-128"/>
                <a:ea typeface="メイリオ" pitchFamily="50" charset="-128"/>
                <a:cs typeface="メイリオ" pitchFamily="50" charset="-128"/>
              </a:rPr>
              <a:t>統合化</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46" name="角丸四角形 45"/>
          <p:cNvSpPr/>
          <p:nvPr/>
        </p:nvSpPr>
        <p:spPr>
          <a:xfrm>
            <a:off x="5796136" y="980728"/>
            <a:ext cx="611560"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具体化</a:t>
            </a:r>
          </a:p>
          <a:p>
            <a:pPr algn="ctr"/>
            <a:r>
              <a:rPr lang="ja-JP" altLang="en-US" sz="900" b="1" dirty="0">
                <a:solidFill>
                  <a:schemeClr val="tx1"/>
                </a:solidFill>
                <a:latin typeface="メイリオ" pitchFamily="50" charset="-128"/>
                <a:ea typeface="メイリオ" pitchFamily="50" charset="-128"/>
                <a:cs typeface="メイリオ" pitchFamily="50" charset="-128"/>
              </a:rPr>
              <a:t>統合化</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cxnSp>
        <p:nvCxnSpPr>
          <p:cNvPr id="52" name="曲線コネクタ 51"/>
          <p:cNvCxnSpPr>
            <a:stCxn id="10" idx="1"/>
            <a:endCxn id="53" idx="1"/>
          </p:cNvCxnSpPr>
          <p:nvPr/>
        </p:nvCxnSpPr>
        <p:spPr>
          <a:xfrm rot="10800000" flipV="1">
            <a:off x="5868144" y="2168860"/>
            <a:ext cx="12700" cy="882060"/>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868144" y="2708920"/>
            <a:ext cx="3024336" cy="6840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5868144" y="3465080"/>
            <a:ext cx="3024336" cy="467976"/>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868144" y="3933056"/>
            <a:ext cx="3024336" cy="648072"/>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868144" y="4581128"/>
            <a:ext cx="3024336" cy="5400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曲線コネクタ 58"/>
          <p:cNvCxnSpPr>
            <a:stCxn id="53" idx="1"/>
            <a:endCxn id="56" idx="1"/>
          </p:cNvCxnSpPr>
          <p:nvPr/>
        </p:nvCxnSpPr>
        <p:spPr>
          <a:xfrm rot="10800000" flipV="1">
            <a:off x="5868144" y="3050920"/>
            <a:ext cx="12700" cy="648148"/>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曲線コネクタ 61"/>
          <p:cNvCxnSpPr>
            <a:stCxn id="56" idx="1"/>
            <a:endCxn id="57" idx="1"/>
          </p:cNvCxnSpPr>
          <p:nvPr/>
        </p:nvCxnSpPr>
        <p:spPr>
          <a:xfrm rot="10800000" flipV="1">
            <a:off x="5868144" y="3699068"/>
            <a:ext cx="12700" cy="558024"/>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8244408" y="2852936"/>
            <a:ext cx="467544" cy="360040"/>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itchFamily="50" charset="-128"/>
                <a:ea typeface="メイリオ" pitchFamily="50" charset="-128"/>
                <a:cs typeface="メイリオ" pitchFamily="50" charset="-128"/>
              </a:rPr>
              <a:t>体験</a:t>
            </a:r>
          </a:p>
          <a:p>
            <a:pPr algn="ctr"/>
            <a:r>
              <a:rPr kumimoji="1" lang="ja-JP" altLang="en-US" sz="900" b="1" dirty="0">
                <a:solidFill>
                  <a:schemeClr val="tx1"/>
                </a:solidFill>
                <a:latin typeface="メイリオ" pitchFamily="50" charset="-128"/>
                <a:ea typeface="メイリオ" pitchFamily="50" charset="-128"/>
                <a:cs typeface="メイリオ" pitchFamily="50" charset="-128"/>
              </a:rPr>
              <a:t>応用</a:t>
            </a:r>
          </a:p>
        </p:txBody>
      </p:sp>
      <p:sp>
        <p:nvSpPr>
          <p:cNvPr id="69" name="角丸四角形 68"/>
          <p:cNvSpPr/>
          <p:nvPr/>
        </p:nvSpPr>
        <p:spPr>
          <a:xfrm>
            <a:off x="8244408" y="3573016"/>
            <a:ext cx="46754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省察</a:t>
            </a:r>
          </a:p>
        </p:txBody>
      </p:sp>
      <p:sp>
        <p:nvSpPr>
          <p:cNvPr id="71" name="角丸四角形 70"/>
          <p:cNvSpPr/>
          <p:nvPr/>
        </p:nvSpPr>
        <p:spPr>
          <a:xfrm>
            <a:off x="8244408" y="4293096"/>
            <a:ext cx="467544" cy="216024"/>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省察</a:t>
            </a:r>
          </a:p>
        </p:txBody>
      </p:sp>
      <p:cxnSp>
        <p:nvCxnSpPr>
          <p:cNvPr id="73" name="直線矢印コネクタ 72"/>
          <p:cNvCxnSpPr/>
          <p:nvPr/>
        </p:nvCxnSpPr>
        <p:spPr>
          <a:xfrm flipV="1">
            <a:off x="3995936" y="2996952"/>
            <a:ext cx="2376264" cy="2232248"/>
          </a:xfrm>
          <a:prstGeom prst="straightConnector1">
            <a:avLst/>
          </a:prstGeom>
          <a:ln w="317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曲線コネクタ 73"/>
          <p:cNvCxnSpPr>
            <a:endCxn id="58" idx="1"/>
          </p:cNvCxnSpPr>
          <p:nvPr/>
        </p:nvCxnSpPr>
        <p:spPr>
          <a:xfrm rot="5400000">
            <a:off x="5193084" y="3672012"/>
            <a:ext cx="1854176" cy="504056"/>
          </a:xfrm>
          <a:prstGeom prst="curvedConnector4">
            <a:avLst>
              <a:gd name="adj1" fmla="val 42719"/>
              <a:gd name="adj2" fmla="val 145352"/>
            </a:avLst>
          </a:prstGeom>
          <a:ln w="31750">
            <a:solidFill>
              <a:srgbClr val="0070C0"/>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曲線コネクタ 64"/>
          <p:cNvCxnSpPr>
            <a:stCxn id="57" idx="1"/>
            <a:endCxn id="58" idx="1"/>
          </p:cNvCxnSpPr>
          <p:nvPr/>
        </p:nvCxnSpPr>
        <p:spPr>
          <a:xfrm rot="10800000" flipV="1">
            <a:off x="5868144" y="4257092"/>
            <a:ext cx="12700" cy="594036"/>
          </a:xfrm>
          <a:prstGeom prst="curvedConnector3">
            <a:avLst>
              <a:gd name="adj1" fmla="val 180000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0" name="角丸四角形 89"/>
          <p:cNvSpPr/>
          <p:nvPr/>
        </p:nvSpPr>
        <p:spPr>
          <a:xfrm>
            <a:off x="8244408" y="4725144"/>
            <a:ext cx="576064" cy="504056"/>
          </a:xfrm>
          <a:prstGeom prst="roundRect">
            <a:avLst/>
          </a:prstGeom>
          <a:solidFill>
            <a:srgbClr val="FFCCFF"/>
          </a:solidFill>
          <a:ln w="317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概念化</a:t>
            </a:r>
          </a:p>
          <a:p>
            <a:pPr algn="ctr"/>
            <a:r>
              <a:rPr kumimoji="1" lang="ja-JP" altLang="en-US" sz="900" b="1" dirty="0">
                <a:solidFill>
                  <a:schemeClr val="tx1"/>
                </a:solidFill>
                <a:latin typeface="メイリオ" pitchFamily="50" charset="-128"/>
                <a:ea typeface="メイリオ" pitchFamily="50" charset="-128"/>
                <a:cs typeface="メイリオ" pitchFamily="50" charset="-128"/>
              </a:rPr>
              <a:t>定着</a:t>
            </a:r>
          </a:p>
        </p:txBody>
      </p:sp>
      <p:sp>
        <p:nvSpPr>
          <p:cNvPr id="91" name="角丸四角形吹き出し 90"/>
          <p:cNvSpPr/>
          <p:nvPr/>
        </p:nvSpPr>
        <p:spPr>
          <a:xfrm>
            <a:off x="3703712" y="1179910"/>
            <a:ext cx="1376536" cy="432048"/>
          </a:xfrm>
          <a:prstGeom prst="wedgeRoundRectCallout">
            <a:avLst>
              <a:gd name="adj1" fmla="val -66427"/>
              <a:gd name="adj2" fmla="val 15845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itchFamily="50" charset="-128"/>
                <a:ea typeface="メイリオ" pitchFamily="50" charset="-128"/>
                <a:cs typeface="メイリオ" pitchFamily="50" charset="-128"/>
              </a:rPr>
              <a:t>なぜ、そうした活動</a:t>
            </a:r>
            <a:r>
              <a:rPr lang="en-US" altLang="ja-JP" sz="900" b="1" dirty="0">
                <a:solidFill>
                  <a:schemeClr val="tx1"/>
                </a:solidFill>
                <a:latin typeface="メイリオ" pitchFamily="50" charset="-128"/>
                <a:ea typeface="メイリオ" pitchFamily="50" charset="-128"/>
                <a:cs typeface="メイリオ" pitchFamily="50" charset="-128"/>
              </a:rPr>
              <a:t>(</a:t>
            </a:r>
            <a:r>
              <a:rPr lang="ja-JP" altLang="en-US" sz="900" b="1" dirty="0">
                <a:solidFill>
                  <a:schemeClr val="tx1"/>
                </a:solidFill>
                <a:latin typeface="メイリオ" pitchFamily="50" charset="-128"/>
                <a:ea typeface="メイリオ" pitchFamily="50" charset="-128"/>
                <a:cs typeface="メイリオ" pitchFamily="50" charset="-128"/>
              </a:rPr>
              <a:t>仕事</a:t>
            </a:r>
            <a:r>
              <a:rPr lang="en-US" altLang="ja-JP" sz="900" b="1" dirty="0">
                <a:solidFill>
                  <a:schemeClr val="tx1"/>
                </a:solidFill>
                <a:latin typeface="メイリオ" pitchFamily="50" charset="-128"/>
                <a:ea typeface="メイリオ" pitchFamily="50" charset="-128"/>
                <a:cs typeface="メイリオ" pitchFamily="50" charset="-128"/>
              </a:rPr>
              <a:t>)</a:t>
            </a:r>
            <a:r>
              <a:rPr lang="ja-JP" altLang="en-US" sz="900" b="1" dirty="0">
                <a:solidFill>
                  <a:schemeClr val="tx1"/>
                </a:solidFill>
                <a:latin typeface="メイリオ" pitchFamily="50" charset="-128"/>
                <a:ea typeface="メイリオ" pitchFamily="50" charset="-128"/>
                <a:cs typeface="メイリオ" pitchFamily="50" charset="-128"/>
              </a:rPr>
              <a:t>が必要なのか？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2" name="角丸四角形吹き出し 91"/>
          <p:cNvSpPr/>
          <p:nvPr/>
        </p:nvSpPr>
        <p:spPr>
          <a:xfrm>
            <a:off x="3734130" y="1871728"/>
            <a:ext cx="1368152" cy="432048"/>
          </a:xfrm>
          <a:prstGeom prst="wedgeRoundRectCallout">
            <a:avLst>
              <a:gd name="adj1" fmla="val -51625"/>
              <a:gd name="adj2" fmla="val 92467"/>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どういった姿勢</a:t>
            </a:r>
          </a:p>
          <a:p>
            <a:pPr algn="ctr"/>
            <a:r>
              <a:rPr lang="ja-JP" altLang="en-US" sz="900" b="1" dirty="0">
                <a:solidFill>
                  <a:schemeClr val="tx1"/>
                </a:solidFill>
                <a:latin typeface="メイリオ" pitchFamily="50" charset="-128"/>
                <a:ea typeface="メイリオ" pitchFamily="50" charset="-128"/>
                <a:cs typeface="メイリオ" pitchFamily="50" charset="-128"/>
              </a:rPr>
              <a:t>で臨めばいいのか？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3" name="角丸四角形吹き出し 92"/>
          <p:cNvSpPr/>
          <p:nvPr/>
        </p:nvSpPr>
        <p:spPr>
          <a:xfrm>
            <a:off x="3347864" y="3429000"/>
            <a:ext cx="1152128" cy="360040"/>
          </a:xfrm>
          <a:prstGeom prst="wedgeRoundRectCallout">
            <a:avLst>
              <a:gd name="adj1" fmla="val -63112"/>
              <a:gd name="adj2" fmla="val 195867"/>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メイリオ" pitchFamily="50" charset="-128"/>
                <a:ea typeface="メイリオ" pitchFamily="50" charset="-128"/>
                <a:cs typeface="メイリオ" pitchFamily="50" charset="-128"/>
              </a:rPr>
              <a:t>具体的に</a:t>
            </a:r>
          </a:p>
          <a:p>
            <a:pPr algn="ctr"/>
            <a:r>
              <a:rPr lang="ja-JP" altLang="en-US" sz="900" b="1" dirty="0">
                <a:solidFill>
                  <a:schemeClr val="tx1"/>
                </a:solidFill>
                <a:latin typeface="メイリオ" pitchFamily="50" charset="-128"/>
                <a:ea typeface="メイリオ" pitchFamily="50" charset="-128"/>
                <a:cs typeface="メイリオ" pitchFamily="50" charset="-128"/>
              </a:rPr>
              <a:t>どうするのか？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94" name="角丸四角形吹き出し 93"/>
          <p:cNvSpPr/>
          <p:nvPr/>
        </p:nvSpPr>
        <p:spPr>
          <a:xfrm>
            <a:off x="2267744" y="5733256"/>
            <a:ext cx="1620688" cy="360040"/>
          </a:xfrm>
          <a:prstGeom prst="wedgeRoundRectCallout">
            <a:avLst>
              <a:gd name="adj1" fmla="val 41424"/>
              <a:gd name="adj2" fmla="val -293815"/>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itchFamily="50" charset="-128"/>
                <a:ea typeface="メイリオ" pitchFamily="50" charset="-128"/>
                <a:cs typeface="メイリオ" pitchFamily="50" charset="-128"/>
              </a:rPr>
              <a:t>どうしたら</a:t>
            </a:r>
          </a:p>
          <a:p>
            <a:pPr algn="ctr"/>
            <a:r>
              <a:rPr lang="ja-JP" altLang="en-US" sz="900" b="1" dirty="0">
                <a:solidFill>
                  <a:schemeClr val="tx1"/>
                </a:solidFill>
                <a:latin typeface="メイリオ" pitchFamily="50" charset="-128"/>
                <a:ea typeface="メイリオ" pitchFamily="50" charset="-128"/>
                <a:cs typeface="メイリオ" pitchFamily="50" charset="-128"/>
              </a:rPr>
              <a:t>私でもできるようになる？</a:t>
            </a:r>
            <a:endParaRPr kumimoji="1" lang="ja-JP" altLang="en-US" sz="900" b="1" dirty="0">
              <a:solidFill>
                <a:schemeClr val="tx1"/>
              </a:solidFill>
              <a:latin typeface="メイリオ" pitchFamily="50" charset="-128"/>
              <a:ea typeface="メイリオ" pitchFamily="50" charset="-128"/>
              <a:cs typeface="メイリオ" pitchFamily="50" charset="-128"/>
            </a:endParaRPr>
          </a:p>
        </p:txBody>
      </p:sp>
      <p:sp>
        <p:nvSpPr>
          <p:cNvPr id="26" name="角丸四角形 25"/>
          <p:cNvSpPr/>
          <p:nvPr/>
        </p:nvSpPr>
        <p:spPr>
          <a:xfrm>
            <a:off x="3275856" y="3933056"/>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知識</a:t>
            </a:r>
          </a:p>
        </p:txBody>
      </p:sp>
      <p:sp>
        <p:nvSpPr>
          <p:cNvPr id="41" name="下矢印 40"/>
          <p:cNvSpPr/>
          <p:nvPr/>
        </p:nvSpPr>
        <p:spPr>
          <a:xfrm>
            <a:off x="1727684" y="2996952"/>
            <a:ext cx="504056" cy="720080"/>
          </a:xfrm>
          <a:prstGeom prst="downArrow">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メイリオ" pitchFamily="50" charset="-128"/>
                <a:ea typeface="メイリオ" pitchFamily="50" charset="-128"/>
                <a:cs typeface="メイリオ" pitchFamily="50" charset="-128"/>
              </a:rPr>
              <a:t>実際</a:t>
            </a:r>
            <a:endParaRPr kumimoji="1" lang="ja-JP" altLang="en-US" sz="1000" dirty="0">
              <a:solidFill>
                <a:schemeClr val="tx1"/>
              </a:solidFill>
              <a:latin typeface="メイリオ" pitchFamily="50" charset="-128"/>
              <a:ea typeface="メイリオ" pitchFamily="50" charset="-128"/>
              <a:cs typeface="メイリオ" pitchFamily="50" charset="-128"/>
            </a:endParaRPr>
          </a:p>
        </p:txBody>
      </p:sp>
      <p:sp>
        <p:nvSpPr>
          <p:cNvPr id="25" name="角丸四角形 24"/>
          <p:cNvSpPr/>
          <p:nvPr/>
        </p:nvSpPr>
        <p:spPr>
          <a:xfrm>
            <a:off x="1691680" y="2780928"/>
            <a:ext cx="576064" cy="216024"/>
          </a:xfrm>
          <a:prstGeom prst="roundRect">
            <a:avLst/>
          </a:prstGeom>
          <a:solidFill>
            <a:schemeClr val="accent5">
              <a:lumMod val="40000"/>
              <a:lumOff val="60000"/>
            </a:schemeClr>
          </a:solidFill>
          <a:ln w="317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メイリオ" pitchFamily="50" charset="-128"/>
                <a:ea typeface="メイリオ" pitchFamily="50" charset="-128"/>
                <a:cs typeface="メイリオ" pitchFamily="50" charset="-128"/>
              </a:rPr>
              <a:t>理論</a:t>
            </a:r>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3" name="スライド番号プレースホルダー 2"/>
          <p:cNvSpPr>
            <a:spLocks noGrp="1"/>
          </p:cNvSpPr>
          <p:nvPr>
            <p:ph type="sldNum" sz="quarter" idx="12"/>
          </p:nvPr>
        </p:nvSpPr>
        <p:spPr/>
        <p:txBody>
          <a:bodyPr/>
          <a:lstStyle/>
          <a:p>
            <a:pPr>
              <a:defRPr/>
            </a:pPr>
            <a:fld id="{F90A3C79-1AFD-481B-B685-7933BCD0898B}" type="slidenum">
              <a:rPr lang="en-US" altLang="ja-JP" smtClean="0"/>
              <a:pPr>
                <a:defRPr/>
              </a:pPr>
              <a:t>26</a:t>
            </a:fld>
            <a:endParaRPr lang="en-US" altLang="ja-JP" dirty="0"/>
          </a:p>
        </p:txBody>
      </p:sp>
    </p:spTree>
    <p:extLst>
      <p:ext uri="{BB962C8B-B14F-4D97-AF65-F5344CB8AC3E}">
        <p14:creationId xmlns:p14="http://schemas.microsoft.com/office/powerpoint/2010/main" val="413774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5" y="476672"/>
            <a:ext cx="909137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00" y="3316288"/>
            <a:ext cx="462121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491880" y="5738356"/>
            <a:ext cx="4680520" cy="215444"/>
          </a:xfrm>
          <a:prstGeom prst="rect">
            <a:avLst/>
          </a:prstGeom>
        </p:spPr>
        <p:txBody>
          <a:bodyPr wrap="square">
            <a:spAutoFit/>
          </a:bodyPr>
          <a:lstStyle/>
          <a:p>
            <a:r>
              <a:rPr lang="ja-JP" altLang="en-US" sz="800" dirty="0"/>
              <a:t>新カリキュラムに基づく相談支援従事者養成研修モデル研修</a:t>
            </a:r>
            <a:r>
              <a:rPr lang="en-US" altLang="ja-JP" sz="800" dirty="0"/>
              <a:t>(</a:t>
            </a:r>
            <a:r>
              <a:rPr lang="ja-JP" altLang="en-US" sz="800" dirty="0"/>
              <a:t>現任研修</a:t>
            </a:r>
            <a:r>
              <a:rPr lang="en-US" altLang="ja-JP" sz="800" dirty="0"/>
              <a:t>), SSA2018-2019(c) </a:t>
            </a:r>
            <a:r>
              <a:rPr lang="ja-JP" altLang="en-US" sz="800" dirty="0"/>
              <a:t>不許複製</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27</a:t>
            </a:fld>
            <a:endParaRPr lang="en-US" altLang="ja-JP" dirty="0"/>
          </a:p>
        </p:txBody>
      </p:sp>
    </p:spTree>
    <p:extLst>
      <p:ext uri="{BB962C8B-B14F-4D97-AF65-F5344CB8AC3E}">
        <p14:creationId xmlns:p14="http://schemas.microsoft.com/office/powerpoint/2010/main" val="311066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8352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下矢印 2"/>
          <p:cNvSpPr/>
          <p:nvPr/>
        </p:nvSpPr>
        <p:spPr>
          <a:xfrm>
            <a:off x="3059200" y="5056584"/>
            <a:ext cx="271688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635472" y="5545788"/>
            <a:ext cx="7371952"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初任者～現任～主任相談支援専門員養成研修に一貫した</a:t>
            </a:r>
            <a:endParaRPr kumimoji="1" lang="en-US" altLang="ja-JP" b="1" dirty="0"/>
          </a:p>
          <a:p>
            <a:pPr algn="ctr"/>
            <a:r>
              <a:rPr lang="ja-JP" altLang="en-US" b="1" dirty="0"/>
              <a:t>スーパービジョン研修・実践体制をどのように準備するか。</a:t>
            </a:r>
            <a:endParaRPr kumimoji="1" lang="ja-JP" altLang="en-US" b="1" dirty="0"/>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28</a:t>
            </a:fld>
            <a:endParaRPr lang="en-US" altLang="ja-JP" dirty="0"/>
          </a:p>
        </p:txBody>
      </p:sp>
    </p:spTree>
    <p:extLst>
      <p:ext uri="{BB962C8B-B14F-4D97-AF65-F5344CB8AC3E}">
        <p14:creationId xmlns:p14="http://schemas.microsoft.com/office/powerpoint/2010/main" val="229603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7848872" cy="1202485"/>
          </a:xfrm>
        </p:spPr>
        <p:txBody>
          <a:bodyPr/>
          <a:lstStyle/>
          <a:p>
            <a:r>
              <a:rPr lang="ja-JP" altLang="en-US" dirty="0"/>
              <a:t>演習２</a:t>
            </a:r>
            <a:r>
              <a:rPr kumimoji="1" lang="ja-JP" altLang="en-US" dirty="0"/>
              <a:t>　</a:t>
            </a:r>
            <a:br>
              <a:rPr kumimoji="1" lang="en-US" altLang="ja-JP" dirty="0"/>
            </a:br>
            <a:r>
              <a:rPr kumimoji="1" lang="ja-JP" altLang="en-US" sz="3200" dirty="0">
                <a:solidFill>
                  <a:schemeClr val="tx1"/>
                </a:solidFill>
              </a:rPr>
              <a:t>主任相談支援専門員による</a:t>
            </a:r>
            <a:r>
              <a:rPr lang="ja-JP" altLang="en-US" sz="3200" b="1" dirty="0">
                <a:solidFill>
                  <a:schemeClr val="tx1"/>
                </a:solidFill>
              </a:rPr>
              <a:t>スーパービジョン</a:t>
            </a:r>
            <a:r>
              <a:rPr lang="ja-JP" altLang="en-US" b="1" dirty="0">
                <a:solidFill>
                  <a:srgbClr val="0000FF"/>
                </a:solidFill>
              </a:rPr>
              <a:t>　</a:t>
            </a:r>
            <a:br>
              <a:rPr lang="en-US" altLang="ja-JP" dirty="0"/>
            </a:br>
            <a:r>
              <a:rPr lang="ja-JP" altLang="en-US" sz="2400" dirty="0"/>
              <a:t>～サービス</a:t>
            </a:r>
            <a:r>
              <a:rPr lang="ja-JP" altLang="en-US" sz="2400" dirty="0">
                <a:solidFill>
                  <a:srgbClr val="FF0000"/>
                </a:solidFill>
              </a:rPr>
              <a:t>等</a:t>
            </a:r>
            <a:r>
              <a:rPr lang="ja-JP" altLang="en-US" sz="2400" dirty="0"/>
              <a:t>利用計画の評価～</a:t>
            </a:r>
            <a:endParaRPr kumimoji="1" lang="ja-JP" altLang="en-US" sz="2400" dirty="0"/>
          </a:p>
        </p:txBody>
      </p:sp>
      <p:sp>
        <p:nvSpPr>
          <p:cNvPr id="6" name="正方形/長方形 5"/>
          <p:cNvSpPr/>
          <p:nvPr/>
        </p:nvSpPr>
        <p:spPr>
          <a:xfrm>
            <a:off x="566146" y="4889961"/>
            <a:ext cx="1782860" cy="369332"/>
          </a:xfrm>
          <a:prstGeom prst="rect">
            <a:avLst/>
          </a:prstGeom>
        </p:spPr>
        <p:txBody>
          <a:bodyPr wrap="none">
            <a:spAutoFit/>
          </a:bodyPr>
          <a:lstStyle/>
          <a:p>
            <a:r>
              <a:rPr lang="ja-JP" altLang="en-US" dirty="0"/>
              <a:t>計画評価の視点</a:t>
            </a:r>
          </a:p>
        </p:txBody>
      </p:sp>
      <p:sp>
        <p:nvSpPr>
          <p:cNvPr id="7" name="左中かっこ 6"/>
          <p:cNvSpPr/>
          <p:nvPr/>
        </p:nvSpPr>
        <p:spPr>
          <a:xfrm>
            <a:off x="2376018" y="3785957"/>
            <a:ext cx="399837" cy="2596063"/>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2775856" y="3789040"/>
            <a:ext cx="3828292" cy="369332"/>
          </a:xfrm>
          <a:prstGeom prst="rect">
            <a:avLst/>
          </a:prstGeom>
        </p:spPr>
        <p:txBody>
          <a:bodyPr wrap="none">
            <a:spAutoFit/>
          </a:bodyPr>
          <a:lstStyle/>
          <a:p>
            <a:r>
              <a:rPr lang="ja-JP" altLang="en-US" dirty="0"/>
              <a:t>１．エンパワメント、アドボカシーの視点</a:t>
            </a:r>
          </a:p>
        </p:txBody>
      </p:sp>
      <p:sp>
        <p:nvSpPr>
          <p:cNvPr id="9" name="正方形/長方形 8"/>
          <p:cNvSpPr/>
          <p:nvPr/>
        </p:nvSpPr>
        <p:spPr>
          <a:xfrm>
            <a:off x="2794257" y="4188251"/>
            <a:ext cx="3005951" cy="369332"/>
          </a:xfrm>
          <a:prstGeom prst="rect">
            <a:avLst/>
          </a:prstGeom>
        </p:spPr>
        <p:txBody>
          <a:bodyPr wrap="none">
            <a:spAutoFit/>
          </a:bodyPr>
          <a:lstStyle/>
          <a:p>
            <a:r>
              <a:rPr lang="ja-JP" altLang="en-US" dirty="0"/>
              <a:t>２．総合的な生活支援の視点</a:t>
            </a:r>
          </a:p>
        </p:txBody>
      </p:sp>
      <p:sp>
        <p:nvSpPr>
          <p:cNvPr id="10" name="正方形/長方形 9"/>
          <p:cNvSpPr/>
          <p:nvPr/>
        </p:nvSpPr>
        <p:spPr>
          <a:xfrm>
            <a:off x="2795179" y="4662645"/>
            <a:ext cx="3074881" cy="369332"/>
          </a:xfrm>
          <a:prstGeom prst="rect">
            <a:avLst/>
          </a:prstGeom>
        </p:spPr>
        <p:txBody>
          <a:bodyPr wrap="none">
            <a:spAutoFit/>
          </a:bodyPr>
          <a:lstStyle/>
          <a:p>
            <a:r>
              <a:rPr lang="ja-JP" altLang="en-US" dirty="0"/>
              <a:t>３．ニーズに基づく支援の視点</a:t>
            </a:r>
          </a:p>
        </p:txBody>
      </p:sp>
      <p:sp>
        <p:nvSpPr>
          <p:cNvPr id="11" name="正方形/長方形 10"/>
          <p:cNvSpPr/>
          <p:nvPr/>
        </p:nvSpPr>
        <p:spPr>
          <a:xfrm>
            <a:off x="2795179" y="5083989"/>
            <a:ext cx="2823209" cy="369332"/>
          </a:xfrm>
          <a:prstGeom prst="rect">
            <a:avLst/>
          </a:prstGeom>
        </p:spPr>
        <p:txBody>
          <a:bodyPr wrap="none">
            <a:spAutoFit/>
          </a:bodyPr>
          <a:lstStyle/>
          <a:p>
            <a:r>
              <a:rPr lang="ja-JP" altLang="en-US" dirty="0"/>
              <a:t>４．連携・チーム支援の視点</a:t>
            </a:r>
          </a:p>
        </p:txBody>
      </p:sp>
      <p:sp>
        <p:nvSpPr>
          <p:cNvPr id="12" name="正方形/長方形 11"/>
          <p:cNvSpPr/>
          <p:nvPr/>
        </p:nvSpPr>
        <p:spPr>
          <a:xfrm>
            <a:off x="2795179" y="5492578"/>
            <a:ext cx="2215671" cy="369332"/>
          </a:xfrm>
          <a:prstGeom prst="rect">
            <a:avLst/>
          </a:prstGeom>
        </p:spPr>
        <p:txBody>
          <a:bodyPr wrap="none">
            <a:spAutoFit/>
          </a:bodyPr>
          <a:lstStyle/>
          <a:p>
            <a:r>
              <a:rPr lang="ja-JP" altLang="en-US" dirty="0"/>
              <a:t>５．中立・公平な視点</a:t>
            </a:r>
          </a:p>
        </p:txBody>
      </p:sp>
      <p:sp>
        <p:nvSpPr>
          <p:cNvPr id="13" name="正方形/長方形 12"/>
          <p:cNvSpPr/>
          <p:nvPr/>
        </p:nvSpPr>
        <p:spPr>
          <a:xfrm>
            <a:off x="2795179" y="5826448"/>
            <a:ext cx="2767104" cy="369332"/>
          </a:xfrm>
          <a:prstGeom prst="rect">
            <a:avLst/>
          </a:prstGeom>
        </p:spPr>
        <p:txBody>
          <a:bodyPr wrap="none">
            <a:spAutoFit/>
          </a:bodyPr>
          <a:lstStyle/>
          <a:p>
            <a:r>
              <a:rPr lang="ja-JP" altLang="en-US" dirty="0"/>
              <a:t>６．生活の質の向上の視点</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29</a:t>
            </a:fld>
            <a:endParaRPr lang="en-US" altLang="ja-JP" dirty="0"/>
          </a:p>
        </p:txBody>
      </p:sp>
    </p:spTree>
    <p:extLst>
      <p:ext uri="{BB962C8B-B14F-4D97-AF65-F5344CB8AC3E}">
        <p14:creationId xmlns:p14="http://schemas.microsoft.com/office/powerpoint/2010/main" val="375317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16632"/>
            <a:ext cx="6965245" cy="936104"/>
          </a:xfrm>
        </p:spPr>
        <p:txBody>
          <a:bodyPr>
            <a:noAutofit/>
          </a:bodyPr>
          <a:lstStyle/>
          <a:p>
            <a:r>
              <a:rPr kumimoji="1" lang="ja-JP" altLang="en-US" sz="3200" dirty="0"/>
              <a:t>項　目</a:t>
            </a:r>
            <a:br>
              <a:rPr kumimoji="1" lang="en-US" altLang="ja-JP" sz="3200" dirty="0"/>
            </a:br>
            <a:r>
              <a:rPr kumimoji="1" lang="ja-JP" altLang="en-US" sz="2400" dirty="0"/>
              <a:t>（研修講義と演習の流れ）</a:t>
            </a:r>
          </a:p>
        </p:txBody>
      </p:sp>
      <p:sp>
        <p:nvSpPr>
          <p:cNvPr id="3" name="コンテンツ プレースホルダー 2"/>
          <p:cNvSpPr>
            <a:spLocks noGrp="1"/>
          </p:cNvSpPr>
          <p:nvPr>
            <p:ph idx="1"/>
          </p:nvPr>
        </p:nvSpPr>
        <p:spPr>
          <a:xfrm>
            <a:off x="395536" y="1196752"/>
            <a:ext cx="8568952" cy="5661248"/>
          </a:xfrm>
        </p:spPr>
        <p:txBody>
          <a:bodyPr>
            <a:normAutofit fontScale="47500" lnSpcReduction="20000"/>
          </a:bodyPr>
          <a:lstStyle/>
          <a:p>
            <a:pPr marL="0" indent="0">
              <a:buNone/>
            </a:pPr>
            <a:r>
              <a:rPr lang="ja-JP" altLang="en-US" b="1" dirty="0"/>
              <a:t>　</a:t>
            </a:r>
            <a:r>
              <a:rPr lang="ja-JP" altLang="en-US" b="1" dirty="0">
                <a:effectLst>
                  <a:outerShdw blurRad="38100" dist="38100" dir="2700000" algn="tl">
                    <a:srgbClr val="000000">
                      <a:alpha val="43137"/>
                    </a:srgbClr>
                  </a:outerShdw>
                </a:effectLst>
              </a:rPr>
              <a:t>科目の導入</a:t>
            </a:r>
            <a:r>
              <a:rPr lang="ja-JP" altLang="en-US" b="1" dirty="0"/>
              <a:t>　　　　　　　　１０分　</a:t>
            </a:r>
            <a:r>
              <a:rPr lang="en-US" altLang="ja-JP" b="1" dirty="0"/>
              <a:t>※</a:t>
            </a:r>
            <a:r>
              <a:rPr lang="ja-JP" altLang="en-US" b="1" dirty="0"/>
              <a:t>講義説明と振り返りシートの記入</a:t>
            </a:r>
            <a:endParaRPr kumimoji="1" lang="en-US" altLang="ja-JP" b="1" dirty="0"/>
          </a:p>
          <a:p>
            <a:pPr marL="0" indent="0">
              <a:buNone/>
            </a:pPr>
            <a:r>
              <a:rPr kumimoji="1" lang="en-US" altLang="ja-JP" b="1" dirty="0"/>
              <a:t>Ⅰ</a:t>
            </a:r>
            <a:r>
              <a:rPr kumimoji="1" lang="ja-JP" altLang="en-US" b="1" dirty="0"/>
              <a:t>　セッション１　講義１　　</a:t>
            </a:r>
            <a:r>
              <a:rPr lang="ja-JP" altLang="en-US" b="1" dirty="0"/>
              <a:t>２０</a:t>
            </a:r>
            <a:r>
              <a:rPr kumimoji="1" lang="ja-JP" altLang="en-US" b="1" dirty="0"/>
              <a:t>分　　主任相談支援専門員の地域での役割</a:t>
            </a:r>
            <a:endParaRPr kumimoji="1" lang="en-US" altLang="ja-JP" b="1" dirty="0"/>
          </a:p>
          <a:p>
            <a:pPr marL="0" indent="0">
              <a:buNone/>
            </a:pPr>
            <a:r>
              <a:rPr lang="ja-JP" altLang="en-US" b="1" dirty="0"/>
              <a:t>　　　</a:t>
            </a:r>
            <a:r>
              <a:rPr lang="ja-JP" altLang="en-US" b="1" dirty="0">
                <a:solidFill>
                  <a:srgbClr val="0000FF"/>
                </a:solidFill>
              </a:rPr>
              <a:t>テーマ：</a:t>
            </a:r>
            <a:r>
              <a:rPr lang="en-US" altLang="ja-JP" b="1" dirty="0">
                <a:solidFill>
                  <a:srgbClr val="0000FF"/>
                </a:solidFill>
              </a:rPr>
              <a:t>『</a:t>
            </a:r>
            <a:r>
              <a:rPr lang="ja-JP" altLang="en-US" b="1" dirty="0">
                <a:solidFill>
                  <a:srgbClr val="0000FF"/>
                </a:solidFill>
              </a:rPr>
              <a:t>主任相談支援専門員の地域での役割</a:t>
            </a:r>
            <a:r>
              <a:rPr lang="en-US" altLang="ja-JP" b="1" dirty="0">
                <a:solidFill>
                  <a:srgbClr val="0000FF"/>
                </a:solidFill>
              </a:rPr>
              <a:t>』</a:t>
            </a:r>
          </a:p>
          <a:p>
            <a:pPr marL="0" indent="0">
              <a:buNone/>
            </a:pPr>
            <a:r>
              <a:rPr lang="ja-JP" altLang="en-US" b="1" dirty="0"/>
              <a:t>　　　　　　　　　　　演習１　　３０分　（個人ワーク１０分　グループワーク２０分）　</a:t>
            </a:r>
            <a:endParaRPr lang="en-US" altLang="ja-JP" b="1" dirty="0"/>
          </a:p>
          <a:p>
            <a:pPr marL="0" indent="0">
              <a:buNone/>
            </a:pPr>
            <a:r>
              <a:rPr lang="ja-JP" altLang="en-US" b="1" dirty="0"/>
              <a:t>　　　　　　　　　　　まとめ　　１０分　　振り返りとまとめ</a:t>
            </a:r>
            <a:endParaRPr lang="en-US" altLang="ja-JP" b="1" dirty="0"/>
          </a:p>
          <a:p>
            <a:pPr marL="0" indent="0">
              <a:buNone/>
            </a:pPr>
            <a:r>
              <a:rPr lang="ja-JP" altLang="en-US" b="1" dirty="0"/>
              <a:t>　　　　　　　　　</a:t>
            </a:r>
            <a:r>
              <a:rPr lang="ja-JP" altLang="en-US" b="1" dirty="0">
                <a:solidFill>
                  <a:srgbClr val="FF0000"/>
                </a:solidFill>
              </a:rPr>
              <a:t>　</a:t>
            </a:r>
            <a:endParaRPr lang="en-US" altLang="ja-JP" b="1" dirty="0"/>
          </a:p>
          <a:p>
            <a:pPr marL="0" indent="0">
              <a:buNone/>
            </a:pPr>
            <a:r>
              <a:rPr lang="en-US" altLang="ja-JP" b="1" dirty="0"/>
              <a:t>Ⅱ</a:t>
            </a:r>
            <a:r>
              <a:rPr lang="ja-JP" altLang="en-US" b="1" dirty="0"/>
              <a:t>　セッション２　講義２　　１０分　　サービス等利用計画の質を高めるための個別スーパービジョン</a:t>
            </a:r>
            <a:endParaRPr lang="en-US" altLang="ja-JP" b="1" dirty="0"/>
          </a:p>
          <a:p>
            <a:pPr marL="0" indent="0">
              <a:buNone/>
            </a:pPr>
            <a:r>
              <a:rPr lang="ja-JP" altLang="en-US" b="1" dirty="0"/>
              <a:t>　　　</a:t>
            </a:r>
            <a:r>
              <a:rPr lang="ja-JP" altLang="en-US" b="1" dirty="0">
                <a:solidFill>
                  <a:srgbClr val="0000FF"/>
                </a:solidFill>
              </a:rPr>
              <a:t>テーマ：</a:t>
            </a:r>
            <a:r>
              <a:rPr lang="en-US" altLang="ja-JP" b="1" dirty="0">
                <a:solidFill>
                  <a:srgbClr val="0000FF"/>
                </a:solidFill>
              </a:rPr>
              <a:t>『</a:t>
            </a:r>
            <a:r>
              <a:rPr lang="ja-JP" altLang="en-US" b="1" dirty="0">
                <a:solidFill>
                  <a:srgbClr val="0000FF"/>
                </a:solidFill>
              </a:rPr>
              <a:t>法定研修における実地教育と相談実践の中でのスーパービジョン</a:t>
            </a:r>
            <a:r>
              <a:rPr lang="en-US" altLang="ja-JP" b="1" dirty="0">
                <a:solidFill>
                  <a:srgbClr val="0000FF"/>
                </a:solidFill>
              </a:rPr>
              <a:t>』</a:t>
            </a:r>
            <a:r>
              <a:rPr lang="ja-JP" altLang="en-US" b="1" dirty="0">
                <a:solidFill>
                  <a:srgbClr val="0000FF"/>
                </a:solidFill>
              </a:rPr>
              <a:t>　</a:t>
            </a:r>
            <a:r>
              <a:rPr lang="ja-JP" altLang="en-US" b="1" dirty="0"/>
              <a:t>　　　　　　　　　　</a:t>
            </a:r>
            <a:r>
              <a:rPr lang="ja-JP" altLang="en-US" sz="2200" b="1" dirty="0"/>
              <a:t>　</a:t>
            </a:r>
            <a:endParaRPr lang="en-US" altLang="ja-JP" sz="2200" b="1" dirty="0"/>
          </a:p>
          <a:p>
            <a:pPr marL="0" indent="0">
              <a:buNone/>
            </a:pPr>
            <a:r>
              <a:rPr lang="ja-JP" altLang="en-US" b="1" dirty="0"/>
              <a:t>　　　　　　　　　　　演習２　　１０分　　相談支援の質の向上に向けたスーパービジョンの方法</a:t>
            </a:r>
            <a:endParaRPr lang="en-US" altLang="ja-JP" b="1" dirty="0"/>
          </a:p>
          <a:p>
            <a:pPr marL="0" indent="0">
              <a:buNone/>
            </a:pPr>
            <a:r>
              <a:rPr lang="ja-JP" altLang="en-US" b="1" dirty="0"/>
              <a:t>　　　　　　　　　　　　　　　　　　　　　（個人ワーク　１０分）</a:t>
            </a:r>
            <a:endParaRPr lang="en-US" altLang="ja-JP" b="1" dirty="0"/>
          </a:p>
          <a:p>
            <a:pPr marL="0" indent="0">
              <a:buNone/>
            </a:pPr>
            <a:endParaRPr lang="en-US" altLang="ja-JP" b="1" dirty="0"/>
          </a:p>
          <a:p>
            <a:pPr marL="0" indent="0">
              <a:buNone/>
            </a:pPr>
            <a:r>
              <a:rPr lang="ja-JP" altLang="en-US" b="1" dirty="0"/>
              <a:t>　　　　　　　　　　</a:t>
            </a:r>
            <a:r>
              <a:rPr lang="ja-JP" altLang="en-US" b="1" dirty="0">
                <a:solidFill>
                  <a:srgbClr val="FF0000"/>
                </a:solidFill>
              </a:rPr>
              <a:t>≪昼食休憩　６０分≫</a:t>
            </a:r>
            <a:endParaRPr lang="en-US" altLang="ja-JP" b="1" dirty="0">
              <a:solidFill>
                <a:srgbClr val="FF0000"/>
              </a:solidFill>
            </a:endParaRPr>
          </a:p>
          <a:p>
            <a:pPr marL="0" indent="0">
              <a:buNone/>
            </a:pPr>
            <a:endParaRPr lang="en-US" altLang="ja-JP" b="1" dirty="0">
              <a:solidFill>
                <a:srgbClr val="FF0000"/>
              </a:solidFill>
            </a:endParaRPr>
          </a:p>
          <a:p>
            <a:pPr marL="0" indent="0">
              <a:buNone/>
            </a:pPr>
            <a:r>
              <a:rPr lang="ja-JP" altLang="en-US" b="1" dirty="0"/>
              <a:t>　　　　　　　　　　　演習２　　２０分　　相談支援の質の向上に向けたスーパービジョンの方法</a:t>
            </a:r>
            <a:endParaRPr lang="en-US" altLang="ja-JP" b="1" dirty="0"/>
          </a:p>
          <a:p>
            <a:pPr marL="0" indent="0">
              <a:buNone/>
            </a:pPr>
            <a:r>
              <a:rPr lang="ja-JP" altLang="en-US" b="1" dirty="0">
                <a:solidFill>
                  <a:srgbClr val="FF0000"/>
                </a:solidFill>
              </a:rPr>
              <a:t>　　　　　　　　　　　　　　　　　　　　</a:t>
            </a:r>
            <a:r>
              <a:rPr lang="ja-JP" altLang="en-US" b="1" dirty="0"/>
              <a:t>　（グループワーク２０分）</a:t>
            </a:r>
            <a:endParaRPr lang="en-US" altLang="ja-JP" b="1" dirty="0"/>
          </a:p>
          <a:p>
            <a:pPr marL="0" indent="0">
              <a:buNone/>
            </a:pPr>
            <a:r>
              <a:rPr lang="ja-JP" altLang="en-US" b="1" dirty="0"/>
              <a:t>　　　　　　　　　　　まとめ　　１０分　　振り返りとまとめ</a:t>
            </a:r>
            <a:r>
              <a:rPr lang="ja-JP" altLang="en-US" b="1" dirty="0">
                <a:solidFill>
                  <a:srgbClr val="FF0000"/>
                </a:solidFill>
              </a:rPr>
              <a:t>　　　　　　　　　　</a:t>
            </a:r>
            <a:endParaRPr lang="en-US" altLang="ja-JP" b="1" dirty="0">
              <a:solidFill>
                <a:srgbClr val="FF0000"/>
              </a:solidFill>
            </a:endParaRPr>
          </a:p>
          <a:p>
            <a:pPr marL="0" indent="0">
              <a:buNone/>
            </a:pPr>
            <a:r>
              <a:rPr lang="ja-JP" altLang="en-US" b="1" dirty="0"/>
              <a:t>　　　　　　　　</a:t>
            </a:r>
            <a:endParaRPr lang="en-US" altLang="ja-JP" b="1" dirty="0"/>
          </a:p>
          <a:p>
            <a:pPr marL="0" indent="0">
              <a:buNone/>
            </a:pPr>
            <a:r>
              <a:rPr lang="en-US" altLang="ja-JP" b="1" dirty="0"/>
              <a:t>Ⅲ</a:t>
            </a:r>
            <a:r>
              <a:rPr lang="ja-JP" altLang="en-US" b="1" dirty="0"/>
              <a:t>　セッション３　講義３　　１０分　　　事例検討とグループスーパービジョン</a:t>
            </a:r>
            <a:endParaRPr lang="en-US" altLang="ja-JP" b="1" dirty="0"/>
          </a:p>
          <a:p>
            <a:pPr marL="0" indent="0">
              <a:buNone/>
            </a:pPr>
            <a:r>
              <a:rPr lang="ja-JP" altLang="en-US" b="1" dirty="0"/>
              <a:t>　　　</a:t>
            </a:r>
            <a:r>
              <a:rPr lang="ja-JP" altLang="en-US" b="1" dirty="0">
                <a:solidFill>
                  <a:srgbClr val="0000FF"/>
                </a:solidFill>
              </a:rPr>
              <a:t>テーマ：</a:t>
            </a:r>
            <a:r>
              <a:rPr lang="en-US" altLang="ja-JP" b="1" dirty="0">
                <a:solidFill>
                  <a:srgbClr val="0000FF"/>
                </a:solidFill>
              </a:rPr>
              <a:t>『</a:t>
            </a:r>
            <a:r>
              <a:rPr lang="ja-JP" altLang="en-US" b="1" dirty="0">
                <a:solidFill>
                  <a:srgbClr val="0000FF"/>
                </a:solidFill>
              </a:rPr>
              <a:t>個別課題から地域課題へ転換するグループスーパービジョン</a:t>
            </a:r>
            <a:r>
              <a:rPr lang="en-US" altLang="ja-JP" b="1" dirty="0">
                <a:solidFill>
                  <a:srgbClr val="0000FF"/>
                </a:solidFill>
              </a:rPr>
              <a:t>』</a:t>
            </a:r>
            <a:r>
              <a:rPr lang="ja-JP" altLang="en-US" b="1" dirty="0">
                <a:solidFill>
                  <a:srgbClr val="0000FF"/>
                </a:solidFill>
              </a:rPr>
              <a:t>　　</a:t>
            </a:r>
            <a:r>
              <a:rPr lang="ja-JP" altLang="en-US" b="1" dirty="0"/>
              <a:t>　　　　　　　　　　　　　　</a:t>
            </a:r>
            <a:endParaRPr lang="en-US" altLang="ja-JP" b="1" dirty="0"/>
          </a:p>
          <a:p>
            <a:pPr marL="0" indent="0">
              <a:buNone/>
            </a:pPr>
            <a:r>
              <a:rPr lang="ja-JP" altLang="en-US" b="1" dirty="0"/>
              <a:t>　　　　　　　　　　　演習３　　３０分　　地域でスーパーバイズし合える人材育成のステージと目的　　　　　　　　　　　　　　　　　　　　　</a:t>
            </a:r>
            <a:endParaRPr lang="en-US" altLang="ja-JP" b="1" dirty="0"/>
          </a:p>
          <a:p>
            <a:pPr marL="0" indent="0">
              <a:buNone/>
            </a:pPr>
            <a:r>
              <a:rPr lang="ja-JP" altLang="en-US" b="1" dirty="0"/>
              <a:t>　　　　　　　　　　　まとめ　　１０分　　人材育成の地域での展開のまとめ</a:t>
            </a:r>
            <a:endParaRPr lang="en-US" altLang="ja-JP" b="1" dirty="0"/>
          </a:p>
          <a:p>
            <a:pPr marL="0" indent="0">
              <a:buNone/>
            </a:pPr>
            <a:endParaRPr lang="en-US" altLang="ja-JP" b="1" dirty="0"/>
          </a:p>
          <a:p>
            <a:pPr marL="0" indent="0">
              <a:buNone/>
            </a:pPr>
            <a:r>
              <a:rPr lang="ja-JP" altLang="en-US" b="1" dirty="0"/>
              <a:t>　　　　　　　　　　　講義　　　１０分　　</a:t>
            </a:r>
            <a:r>
              <a:rPr lang="en-US" altLang="ja-JP" b="1" dirty="0"/>
              <a:t>『</a:t>
            </a:r>
            <a:r>
              <a:rPr lang="ja-JP" altLang="en-US" b="1" dirty="0"/>
              <a:t>地域住民や他機関との連携・協力による研修</a:t>
            </a:r>
            <a:r>
              <a:rPr lang="en-US" altLang="ja-JP" b="1" dirty="0"/>
              <a:t>』</a:t>
            </a:r>
          </a:p>
          <a:p>
            <a:pPr marL="0" indent="0">
              <a:buNone/>
            </a:pPr>
            <a:r>
              <a:rPr lang="ja-JP" altLang="en-US" b="1" dirty="0"/>
              <a:t>　　　　　　　　　　　　　　　　　　　　　　</a:t>
            </a:r>
            <a:r>
              <a:rPr lang="en-US" altLang="ja-JP" b="1" dirty="0"/>
              <a:t>※</a:t>
            </a:r>
            <a:r>
              <a:rPr lang="ja-JP" altLang="en-US" b="1" dirty="0"/>
              <a:t>振り返りシートの記入</a:t>
            </a:r>
            <a:endParaRPr lang="en-US" altLang="ja-JP" b="1"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3</a:t>
            </a:fld>
            <a:endParaRPr lang="en-US" altLang="ja-JP" dirty="0"/>
          </a:p>
        </p:txBody>
      </p:sp>
    </p:spTree>
    <p:extLst>
      <p:ext uri="{BB962C8B-B14F-4D97-AF65-F5344CB8AC3E}">
        <p14:creationId xmlns:p14="http://schemas.microsoft.com/office/powerpoint/2010/main" val="104690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395536" y="980728"/>
            <a:ext cx="8352928" cy="5616624"/>
          </a:xfrm>
          <a:prstGeom prst="rect">
            <a:avLst/>
          </a:prstGeom>
          <a:solidFill>
            <a:srgbClr val="FFFFCC"/>
          </a:solidFill>
        </p:spPr>
        <p:txBody>
          <a:bodyPr>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kern="0" dirty="0"/>
              <a:t>事例１</a:t>
            </a:r>
            <a:endParaRPr lang="en-US" altLang="ja-JP" sz="2400" kern="0" dirty="0"/>
          </a:p>
          <a:p>
            <a:pPr marL="0" indent="0">
              <a:buFontTx/>
              <a:buNone/>
            </a:pPr>
            <a:r>
              <a:rPr lang="ja-JP" altLang="en-US" sz="2400" kern="0" dirty="0">
                <a:solidFill>
                  <a:srgbClr val="FF6699"/>
                </a:solidFill>
              </a:rPr>
              <a:t>Ａ市相談支援事業所　相談支援専門員　ハルさん（２９歳女性）</a:t>
            </a:r>
            <a:endParaRPr lang="en-US" altLang="ja-JP" sz="2400" kern="0" dirty="0">
              <a:solidFill>
                <a:srgbClr val="FF6699"/>
              </a:solidFill>
            </a:endParaRPr>
          </a:p>
          <a:p>
            <a:pPr marL="0" indent="0">
              <a:buFontTx/>
              <a:buNone/>
            </a:pPr>
            <a:r>
              <a:rPr lang="ja-JP" altLang="en-US" sz="2400" kern="0" dirty="0">
                <a:solidFill>
                  <a:srgbClr val="FF6699"/>
                </a:solidFill>
              </a:rPr>
              <a:t>法人入社８年目　相談支援専門員１年目</a:t>
            </a:r>
            <a:r>
              <a:rPr lang="ja-JP" altLang="en-US" sz="2000" b="1" kern="0" dirty="0">
                <a:solidFill>
                  <a:srgbClr val="FF0000"/>
                </a:solidFill>
              </a:rPr>
              <a:t>（一人相談支援事業所）</a:t>
            </a:r>
            <a:endParaRPr lang="en-US" altLang="ja-JP" sz="2000" b="1" kern="0" dirty="0">
              <a:solidFill>
                <a:srgbClr val="FF0000"/>
              </a:solidFill>
            </a:endParaRPr>
          </a:p>
          <a:p>
            <a:pPr marL="0" indent="0">
              <a:buFontTx/>
              <a:buNone/>
            </a:pPr>
            <a:endParaRPr lang="en-US" altLang="ja-JP" sz="2000" b="1" kern="0" dirty="0">
              <a:solidFill>
                <a:srgbClr val="FF0000"/>
              </a:solidFill>
            </a:endParaRPr>
          </a:p>
          <a:p>
            <a:pPr marL="0" indent="0">
              <a:buFontTx/>
              <a:buNone/>
            </a:pPr>
            <a:r>
              <a:rPr lang="ja-JP" altLang="en-US" sz="2400" kern="0" dirty="0"/>
              <a:t>　ハルさん（相談支援専門員）より相談の電話が、あなた</a:t>
            </a:r>
            <a:r>
              <a:rPr lang="ja-JP" altLang="en-US" sz="2400" kern="0" dirty="0">
                <a:solidFill>
                  <a:srgbClr val="0000FF"/>
                </a:solidFill>
              </a:rPr>
              <a:t>（Ａ市基幹相談支援センター　主任相談支援専門員）</a:t>
            </a:r>
            <a:r>
              <a:rPr lang="ja-JP" altLang="en-US" sz="2400" kern="0" dirty="0"/>
              <a:t>に入りました。</a:t>
            </a:r>
            <a:endParaRPr lang="en-US" altLang="ja-JP" sz="2400" kern="0" dirty="0"/>
          </a:p>
          <a:p>
            <a:pPr marL="0" indent="0">
              <a:buFontTx/>
              <a:buNone/>
            </a:pPr>
            <a:endParaRPr lang="en-US" altLang="ja-JP" sz="2400" kern="0" dirty="0"/>
          </a:p>
          <a:p>
            <a:pPr marL="0" indent="0">
              <a:buFontTx/>
              <a:buNone/>
            </a:pPr>
            <a:r>
              <a:rPr lang="ja-JP" altLang="en-US" sz="2400" kern="0" dirty="0"/>
              <a:t>　</a:t>
            </a:r>
            <a:r>
              <a:rPr lang="en-US" altLang="ja-JP" sz="2400" kern="0" dirty="0"/>
              <a:t>『</a:t>
            </a:r>
            <a:r>
              <a:rPr lang="ja-JP" altLang="en-US" sz="2400" kern="0" dirty="0"/>
              <a:t>Ａ市の福祉課担当職員より、８０歳のお母さんと同居する、５０歳の身体障害と軽度の知的障害を持つ息子さんの計画相談の依頼を事業所が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400" kern="0" dirty="0"/>
              <a:t>』</a:t>
            </a:r>
            <a:r>
              <a:rPr lang="ja-JP" altLang="en-US" sz="2400" kern="0" dirty="0"/>
              <a:t>　　</a:t>
            </a:r>
            <a:endParaRPr lang="en-US" altLang="ja-JP" sz="2400" kern="0" dirty="0"/>
          </a:p>
        </p:txBody>
      </p:sp>
      <p:sp>
        <p:nvSpPr>
          <p:cNvPr id="4" name="タイトル 1"/>
          <p:cNvSpPr txBox="1">
            <a:spLocks/>
          </p:cNvSpPr>
          <p:nvPr/>
        </p:nvSpPr>
        <p:spPr>
          <a:xfrm>
            <a:off x="467544" y="80628"/>
            <a:ext cx="8424936" cy="936104"/>
          </a:xfrm>
          <a:prstGeom prst="rect">
            <a:avLst/>
          </a:prstGeom>
        </p:spPr>
        <p:txBody>
          <a:bodyPr>
            <a:normAutofit fontScale="250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9600" kern="0" dirty="0"/>
              <a:t>演習　２</a:t>
            </a:r>
            <a:endParaRPr lang="en-US" altLang="ja-JP" sz="9600" kern="0" dirty="0"/>
          </a:p>
          <a:p>
            <a:br>
              <a:rPr lang="en-US" altLang="ja-JP" sz="7200" kern="0" dirty="0"/>
            </a:br>
            <a:r>
              <a:rPr lang="ja-JP" altLang="en-US" sz="7200" b="1" kern="0" dirty="0"/>
              <a:t>サービス等利用計画の質を高めるための個別のスーパービジョン</a:t>
            </a:r>
            <a:br>
              <a:rPr lang="en-US" altLang="ja-JP" sz="7200" b="1" kern="0" dirty="0"/>
            </a:br>
            <a:br>
              <a:rPr lang="en-US" altLang="ja-JP" sz="7200" kern="0" dirty="0"/>
            </a:br>
            <a:endParaRPr lang="ja-JP" altLang="en-US" sz="7200" kern="0"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30</a:t>
            </a:fld>
            <a:endParaRPr lang="en-US" altLang="ja-JP" dirty="0"/>
          </a:p>
        </p:txBody>
      </p:sp>
    </p:spTree>
    <p:extLst>
      <p:ext uri="{BB962C8B-B14F-4D97-AF65-F5344CB8AC3E}">
        <p14:creationId xmlns:p14="http://schemas.microsoft.com/office/powerpoint/2010/main" val="1456448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67544" y="80628"/>
            <a:ext cx="8424936" cy="936104"/>
          </a:xfrm>
          <a:prstGeom prst="rect">
            <a:avLst/>
          </a:prstGeom>
        </p:spPr>
        <p:txBody>
          <a:bodyPr>
            <a:normAutofit fontScale="250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br>
              <a:rPr lang="en-US" altLang="ja-JP" sz="7200" kern="0" dirty="0"/>
            </a:br>
            <a:br>
              <a:rPr lang="en-US" altLang="ja-JP" sz="7200" b="1" kern="0" dirty="0"/>
            </a:br>
            <a:br>
              <a:rPr lang="en-US" altLang="ja-JP" sz="7200" kern="0" dirty="0"/>
            </a:br>
            <a:endParaRPr lang="ja-JP" altLang="en-US" sz="7200" kern="0" dirty="0"/>
          </a:p>
        </p:txBody>
      </p:sp>
      <p:sp>
        <p:nvSpPr>
          <p:cNvPr id="7" name="タイトル 1"/>
          <p:cNvSpPr txBox="1">
            <a:spLocks/>
          </p:cNvSpPr>
          <p:nvPr/>
        </p:nvSpPr>
        <p:spPr>
          <a:xfrm>
            <a:off x="619944" y="233028"/>
            <a:ext cx="8424936" cy="936104"/>
          </a:xfrm>
          <a:prstGeom prst="rect">
            <a:avLst/>
          </a:prstGeom>
        </p:spPr>
        <p:txBody>
          <a:bodyPr>
            <a:normAutofit fontScale="325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7200" kern="0" dirty="0"/>
              <a:t>Ａ市相談支援事業所のハルさんの事業所を訪問したところ、</a:t>
            </a:r>
            <a:endParaRPr lang="en-US" altLang="ja-JP" sz="7200" kern="0" dirty="0"/>
          </a:p>
          <a:p>
            <a:r>
              <a:rPr lang="ja-JP" altLang="en-US" sz="7200" kern="0" dirty="0"/>
              <a:t>以下の計画（案）を見せてくれました。</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90A3C79-1AFD-481B-B685-7933BCD0898B}" type="slidenum">
              <a:rPr lang="en-US" altLang="ja-JP" smtClean="0"/>
              <a:pPr>
                <a:defRPr/>
              </a:pPr>
              <a:t>31</a:t>
            </a:fld>
            <a:endParaRPr lang="en-US" altLang="ja-JP" dirty="0"/>
          </a:p>
        </p:txBody>
      </p:sp>
      <p:pic>
        <p:nvPicPr>
          <p:cNvPr id="5" name="図 4">
            <a:extLst>
              <a:ext uri="{FF2B5EF4-FFF2-40B4-BE49-F238E27FC236}">
                <a16:creationId xmlns:a16="http://schemas.microsoft.com/office/drawing/2014/main" id="{D2B86650-59F3-4876-B0F1-EEC8079AD109}"/>
              </a:ext>
            </a:extLst>
          </p:cNvPr>
          <p:cNvPicPr>
            <a:picLocks noChangeAspect="1"/>
          </p:cNvPicPr>
          <p:nvPr/>
        </p:nvPicPr>
        <p:blipFill>
          <a:blip r:embed="rId3"/>
          <a:stretch>
            <a:fillRect/>
          </a:stretch>
        </p:blipFill>
        <p:spPr>
          <a:xfrm>
            <a:off x="0" y="1169132"/>
            <a:ext cx="9144000" cy="5140187"/>
          </a:xfrm>
          <a:prstGeom prst="rect">
            <a:avLst/>
          </a:prstGeom>
        </p:spPr>
      </p:pic>
    </p:spTree>
    <p:extLst>
      <p:ext uri="{BB962C8B-B14F-4D97-AF65-F5344CB8AC3E}">
        <p14:creationId xmlns:p14="http://schemas.microsoft.com/office/powerpoint/2010/main" val="2963747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778098"/>
          </a:xfrm>
        </p:spPr>
        <p:txBody>
          <a:bodyPr/>
          <a:lstStyle/>
          <a:p>
            <a:r>
              <a:rPr kumimoji="1" lang="ja-JP" altLang="en-US" dirty="0"/>
              <a:t>演習２　個人ワーク１　</a:t>
            </a:r>
            <a:r>
              <a:rPr kumimoji="1" lang="en-US" altLang="ja-JP" dirty="0"/>
              <a:t>10</a:t>
            </a:r>
            <a:r>
              <a:rPr kumimoji="1" lang="ja-JP" altLang="en-US" dirty="0"/>
              <a:t>分</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26484624"/>
              </p:ext>
            </p:extLst>
          </p:nvPr>
        </p:nvGraphicFramePr>
        <p:xfrm>
          <a:off x="107504" y="851002"/>
          <a:ext cx="8856984" cy="5588042"/>
        </p:xfrm>
        <a:graphic>
          <a:graphicData uri="http://schemas.openxmlformats.org/drawingml/2006/table">
            <a:tbl>
              <a:tblPr firstRow="1" bandRow="1">
                <a:tableStyleId>{68D230F3-CF80-4859-8CE7-A43EE81993B5}</a:tableStyleId>
              </a:tblPr>
              <a:tblGrid>
                <a:gridCol w="2413555">
                  <a:extLst>
                    <a:ext uri="{9D8B030D-6E8A-4147-A177-3AD203B41FA5}">
                      <a16:colId xmlns:a16="http://schemas.microsoft.com/office/drawing/2014/main" val="20000"/>
                    </a:ext>
                  </a:extLst>
                </a:gridCol>
                <a:gridCol w="6443429">
                  <a:extLst>
                    <a:ext uri="{9D8B030D-6E8A-4147-A177-3AD203B41FA5}">
                      <a16:colId xmlns:a16="http://schemas.microsoft.com/office/drawing/2014/main" val="20001"/>
                    </a:ext>
                  </a:extLst>
                </a:gridCol>
              </a:tblGrid>
              <a:tr h="402272">
                <a:tc>
                  <a:txBody>
                    <a:bodyPr/>
                    <a:lstStyle/>
                    <a:p>
                      <a:r>
                        <a:rPr kumimoji="1" lang="ja-JP" altLang="en-US" b="1" dirty="0"/>
                        <a:t>　　　　質　　　　問</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r>
                        <a:rPr kumimoji="1" lang="ja-JP" altLang="en-US" b="1" dirty="0"/>
                        <a:t>　　　　　　　　　　　　　記　入　欄</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587045">
                <a:tc>
                  <a:txBody>
                    <a:bodyPr/>
                    <a:lstStyle/>
                    <a:p>
                      <a:r>
                        <a:rPr kumimoji="1" lang="ja-JP" altLang="en-US" b="1" dirty="0"/>
                        <a:t>１．ハルさんからの計画（案）を見て、あなた（主任）として、どんな事に気付きましたか？</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587045">
                <a:tc>
                  <a:txBody>
                    <a:bodyPr/>
                    <a:lstStyle/>
                    <a:p>
                      <a:r>
                        <a:rPr kumimoji="1" lang="ja-JP" altLang="en-US" b="1" dirty="0"/>
                        <a:t>２．気づいた事について、ハルさんにどのように話しかけたり、質問したりしますか？</a:t>
                      </a:r>
                      <a:endParaRPr kumimoji="1" lang="en-US" altLang="ja-JP" b="1" dirty="0"/>
                    </a:p>
                    <a:p>
                      <a:endParaRPr kumimoji="1" lang="en-US" altLang="ja-JP" b="1" dirty="0"/>
                    </a:p>
                    <a:p>
                      <a:r>
                        <a:rPr kumimoji="1" lang="ja-JP" altLang="en-US" b="1" dirty="0"/>
                        <a:t>（具体的に記載して</a:t>
                      </a:r>
                      <a:endParaRPr kumimoji="1" lang="en-US" altLang="ja-JP" b="1" dirty="0"/>
                    </a:p>
                    <a:p>
                      <a:r>
                        <a:rPr kumimoji="1" lang="ja-JP" altLang="en-US" b="1" dirty="0"/>
                        <a:t>　　　　　　　　下さい。）</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587045">
                <a:tc>
                  <a:txBody>
                    <a:bodyPr/>
                    <a:lstStyle/>
                    <a:p>
                      <a:endParaRPr kumimoji="1" lang="en-US" altLang="ja-JP" b="1" dirty="0"/>
                    </a:p>
                    <a:p>
                      <a:r>
                        <a:rPr kumimoji="1" lang="en-US" altLang="ja-JP" b="1" dirty="0"/>
                        <a:t>《</a:t>
                      </a:r>
                      <a:r>
                        <a:rPr kumimoji="1" lang="ja-JP" altLang="en-US" b="1" dirty="0"/>
                        <a:t>グループ共有項目</a:t>
                      </a:r>
                      <a:r>
                        <a:rPr kumimoji="1" lang="en-US" altLang="ja-JP" b="1" dirty="0"/>
                        <a:t>》</a:t>
                      </a:r>
                    </a:p>
                    <a:p>
                      <a:r>
                        <a:rPr kumimoji="1" lang="ja-JP" altLang="en-US" b="1" dirty="0"/>
                        <a:t>主任として重要に考えた事は何ですか？</a:t>
                      </a:r>
                      <a:endParaRPr kumimoji="1" lang="en-US" altLang="ja-JP" b="1" dirty="0"/>
                    </a:p>
                    <a:p>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r>
                        <a:rPr kumimoji="1" lang="ja-JP" altLang="en-US" b="1" u="sng" dirty="0">
                          <a:solidFill>
                            <a:srgbClr val="FF0000"/>
                          </a:solidFill>
                        </a:rPr>
                        <a:t>個人ワークではご記入頂かなくて結構です。</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32</a:t>
            </a:fld>
            <a:endParaRPr lang="en-US" altLang="ja-JP" dirty="0"/>
          </a:p>
        </p:txBody>
      </p:sp>
    </p:spTree>
    <p:extLst>
      <p:ext uri="{BB962C8B-B14F-4D97-AF65-F5344CB8AC3E}">
        <p14:creationId xmlns:p14="http://schemas.microsoft.com/office/powerpoint/2010/main" val="1313666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2306687"/>
          </a:xfrm>
        </p:spPr>
        <p:txBody>
          <a:bodyPr/>
          <a:lstStyle/>
          <a:p>
            <a:r>
              <a:rPr kumimoji="1" lang="ja-JP" altLang="en-US" dirty="0"/>
              <a:t>グループワーク２</a:t>
            </a:r>
            <a:br>
              <a:rPr kumimoji="1" lang="en-US" altLang="ja-JP" dirty="0"/>
            </a:br>
            <a:br>
              <a:rPr kumimoji="1" lang="en-US" altLang="ja-JP" dirty="0"/>
            </a:br>
            <a:r>
              <a:rPr lang="ja-JP" altLang="en-US" dirty="0"/>
              <a:t>個人ワークの共有と意見交換</a:t>
            </a:r>
            <a:br>
              <a:rPr lang="en-US" altLang="ja-JP" dirty="0"/>
            </a:br>
            <a:r>
              <a:rPr lang="ja-JP" altLang="en-US" dirty="0">
                <a:solidFill>
                  <a:srgbClr val="0000FF"/>
                </a:solidFill>
              </a:rPr>
              <a:t>テーマ：主任として重要な事</a:t>
            </a:r>
            <a:br>
              <a:rPr lang="en-US" altLang="ja-JP" dirty="0"/>
            </a:br>
            <a:r>
              <a:rPr lang="ja-JP" altLang="en-US" dirty="0"/>
              <a:t>　２０分</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33</a:t>
            </a:fld>
            <a:endParaRPr lang="en-US" altLang="ja-JP" dirty="0"/>
          </a:p>
        </p:txBody>
      </p:sp>
    </p:spTree>
    <p:extLst>
      <p:ext uri="{BB962C8B-B14F-4D97-AF65-F5344CB8AC3E}">
        <p14:creationId xmlns:p14="http://schemas.microsoft.com/office/powerpoint/2010/main" val="282077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セッション２のまとめ</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34</a:t>
            </a:fld>
            <a:endParaRPr lang="en-US" altLang="ja-JP" dirty="0"/>
          </a:p>
        </p:txBody>
      </p:sp>
    </p:spTree>
    <p:extLst>
      <p:ext uri="{BB962C8B-B14F-4D97-AF65-F5344CB8AC3E}">
        <p14:creationId xmlns:p14="http://schemas.microsoft.com/office/powerpoint/2010/main" val="93449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376" y="203540"/>
            <a:ext cx="6419056" cy="490066"/>
          </a:xfrm>
        </p:spPr>
        <p:txBody>
          <a:bodyPr/>
          <a:lstStyle/>
          <a:p>
            <a:r>
              <a:rPr lang="ja-JP" altLang="en-US" sz="2800" dirty="0"/>
              <a:t>計画の評価はなぜ必要か</a:t>
            </a:r>
            <a:endParaRPr kumimoji="1" lang="ja-JP" altLang="en-US" sz="2800" dirty="0"/>
          </a:p>
        </p:txBody>
      </p:sp>
      <p:sp>
        <p:nvSpPr>
          <p:cNvPr id="3" name="コンテンツ プレースホルダー 2"/>
          <p:cNvSpPr>
            <a:spLocks noGrp="1"/>
          </p:cNvSpPr>
          <p:nvPr>
            <p:ph idx="1"/>
          </p:nvPr>
        </p:nvSpPr>
        <p:spPr>
          <a:xfrm>
            <a:off x="323528" y="908720"/>
            <a:ext cx="8229600" cy="5336505"/>
          </a:xfrm>
          <a:solidFill>
            <a:srgbClr val="FFFF00"/>
          </a:solidFill>
        </p:spPr>
        <p:txBody>
          <a:bodyPr/>
          <a:lstStyle/>
          <a:p>
            <a:pPr marL="0" indent="0">
              <a:buNone/>
            </a:pPr>
            <a:r>
              <a:rPr kumimoji="1" lang="ja-JP" altLang="en-US" sz="2000" b="1" dirty="0"/>
              <a:t>１．利用者にとって</a:t>
            </a:r>
            <a:endParaRPr kumimoji="1" lang="en-US" altLang="ja-JP" sz="2000" b="1" dirty="0"/>
          </a:p>
          <a:p>
            <a:r>
              <a:rPr lang="ja-JP" altLang="en-US" sz="2000" b="1" dirty="0"/>
              <a:t>計画は利用者の生活の質に直接関わる</a:t>
            </a:r>
          </a:p>
          <a:p>
            <a:r>
              <a:rPr lang="ja-JP" altLang="en-US" sz="2000" b="1" dirty="0"/>
              <a:t>ニーズに基づく本人中心の支援を実現する</a:t>
            </a:r>
            <a:endParaRPr lang="en-US" altLang="ja-JP" sz="2000" b="1" dirty="0"/>
          </a:p>
          <a:p>
            <a:pPr marL="0" indent="0">
              <a:buNone/>
            </a:pPr>
            <a:r>
              <a:rPr kumimoji="1" lang="ja-JP" altLang="en-US" sz="2000" b="1" dirty="0"/>
              <a:t>２．相談支援事業所にとって</a:t>
            </a:r>
            <a:endParaRPr kumimoji="1" lang="en-US" altLang="ja-JP" sz="2000" b="1" dirty="0"/>
          </a:p>
          <a:p>
            <a:r>
              <a:rPr lang="ja-JP" altLang="en-US" sz="2000" b="1" dirty="0"/>
              <a:t>計画のレベルを判断する：ライフステージを通して切れ目なく、幅広い領域の共通言語として、チームアプローチ・協働によるＰＤＣＡプロセス</a:t>
            </a:r>
          </a:p>
          <a:p>
            <a:r>
              <a:rPr lang="ja-JP" altLang="en-US" sz="2000" b="1" dirty="0"/>
              <a:t>計画に限らず相談支援サービス全体の質の向上を図る</a:t>
            </a:r>
            <a:endParaRPr lang="en-US" altLang="ja-JP" sz="2000" b="1" dirty="0"/>
          </a:p>
          <a:p>
            <a:pPr marL="0" indent="0">
              <a:buNone/>
            </a:pPr>
            <a:r>
              <a:rPr kumimoji="1" lang="ja-JP" altLang="en-US" sz="2000" b="1" dirty="0"/>
              <a:t>３．市町村行政にとって</a:t>
            </a:r>
            <a:endParaRPr kumimoji="1" lang="en-US" altLang="ja-JP" sz="2000" b="1" dirty="0"/>
          </a:p>
          <a:p>
            <a:r>
              <a:rPr lang="ja-JP" altLang="en-US" sz="2000" b="1" dirty="0"/>
              <a:t>計画のレベルを判断する：ライフステージを通して切れ目なく、幅広い領域の共通言語として、チームアプローチ・協働によるＰＤＣＡプロセス</a:t>
            </a:r>
          </a:p>
          <a:p>
            <a:r>
              <a:rPr lang="ja-JP" altLang="en-US" sz="2000" b="1" dirty="0"/>
              <a:t>計画に限らず相談支援サービス全体の質の向上を図る</a:t>
            </a:r>
            <a:endParaRPr lang="en-US" altLang="ja-JP" sz="2000" b="1" dirty="0"/>
          </a:p>
          <a:p>
            <a:pPr marL="0" indent="0">
              <a:buNone/>
            </a:pPr>
            <a:r>
              <a:rPr kumimoji="1" lang="ja-JP" altLang="en-US" sz="2000" b="1" dirty="0"/>
              <a:t>４．地域全体にとって</a:t>
            </a:r>
            <a:endParaRPr kumimoji="1" lang="en-US" altLang="ja-JP" sz="2000" b="1" dirty="0"/>
          </a:p>
          <a:p>
            <a:r>
              <a:rPr lang="ja-JP" altLang="en-US" sz="2000" b="1" dirty="0"/>
              <a:t>不足しているサービス・社会資源を明らかにして資源開発する</a:t>
            </a:r>
          </a:p>
          <a:p>
            <a:r>
              <a:rPr lang="ja-JP" altLang="en-US" sz="2000" b="1" dirty="0"/>
              <a:t>事業所に結果をフィードバックして研修・人材育成、関係機関の連携を促進する</a:t>
            </a:r>
            <a:endParaRPr kumimoji="1" lang="ja-JP" altLang="en-US" sz="2000" b="1" dirty="0"/>
          </a:p>
        </p:txBody>
      </p:sp>
      <p:sp>
        <p:nvSpPr>
          <p:cNvPr id="5" name="正方形/長方形 4"/>
          <p:cNvSpPr/>
          <p:nvPr/>
        </p:nvSpPr>
        <p:spPr>
          <a:xfrm>
            <a:off x="5713253" y="6168"/>
            <a:ext cx="3430747" cy="461665"/>
          </a:xfrm>
          <a:prstGeom prst="rect">
            <a:avLst/>
          </a:prstGeom>
        </p:spPr>
        <p:txBody>
          <a:bodyPr wrap="none">
            <a:spAutoFit/>
          </a:bodyPr>
          <a:lstStyle/>
          <a:p>
            <a:r>
              <a:rPr lang="ja-JP" altLang="en-US" sz="1200" dirty="0"/>
              <a:t>サービス等利用計画の評価とチェックリスト</a:t>
            </a:r>
            <a:endParaRPr lang="en-US" altLang="ja-JP" sz="1200" dirty="0"/>
          </a:p>
          <a:p>
            <a:r>
              <a:rPr lang="zh-TW" altLang="en-US" sz="1200" dirty="0"/>
              <a:t>平成２５年度相談支援従事者指導者養成研修</a:t>
            </a:r>
            <a:r>
              <a:rPr lang="ja-JP" altLang="en-US" sz="1200" dirty="0"/>
              <a:t>より</a:t>
            </a:r>
          </a:p>
        </p:txBody>
      </p:sp>
      <p:sp>
        <p:nvSpPr>
          <p:cNvPr id="6" name="右矢印 5"/>
          <p:cNvSpPr/>
          <p:nvPr/>
        </p:nvSpPr>
        <p:spPr>
          <a:xfrm rot="19982063">
            <a:off x="6068854" y="1248224"/>
            <a:ext cx="978408" cy="484632"/>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017038" y="576140"/>
            <a:ext cx="194745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latin typeface="HGPｺﾞｼｯｸM" panose="020B0600000000000000" pitchFamily="50" charset="-128"/>
                <a:ea typeface="HGPｺﾞｼｯｸM" panose="020B0600000000000000" pitchFamily="50" charset="-128"/>
              </a:rPr>
              <a:t>地域で評価する仕組みが必要</a:t>
            </a:r>
          </a:p>
        </p:txBody>
      </p:sp>
      <p:sp>
        <p:nvSpPr>
          <p:cNvPr id="9" name="フッター プレースホルダー 8"/>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10" name="スライド番号プレースホルダー 9"/>
          <p:cNvSpPr>
            <a:spLocks noGrp="1"/>
          </p:cNvSpPr>
          <p:nvPr>
            <p:ph type="sldNum" sz="quarter" idx="12"/>
          </p:nvPr>
        </p:nvSpPr>
        <p:spPr/>
        <p:txBody>
          <a:bodyPr/>
          <a:lstStyle/>
          <a:p>
            <a:pPr>
              <a:defRPr/>
            </a:pPr>
            <a:fld id="{F90A3C79-1AFD-481B-B685-7933BCD0898B}" type="slidenum">
              <a:rPr lang="en-US" altLang="ja-JP" smtClean="0"/>
              <a:pPr>
                <a:defRPr/>
              </a:pPr>
              <a:t>35</a:t>
            </a:fld>
            <a:endParaRPr lang="en-US" altLang="ja-JP" dirty="0"/>
          </a:p>
        </p:txBody>
      </p:sp>
    </p:spTree>
    <p:extLst>
      <p:ext uri="{BB962C8B-B14F-4D97-AF65-F5344CB8AC3E}">
        <p14:creationId xmlns:p14="http://schemas.microsoft.com/office/powerpoint/2010/main" val="46888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75" y="167996"/>
            <a:ext cx="7559590" cy="215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374" y="2428115"/>
            <a:ext cx="7559591" cy="171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783" y="4303533"/>
            <a:ext cx="7559591" cy="202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048" y="2167862"/>
            <a:ext cx="1296144" cy="223224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参考</a:t>
            </a:r>
            <a:endParaRPr kumimoji="1" lang="en-US" altLang="ja-JP" sz="1200" b="1" dirty="0">
              <a:solidFill>
                <a:schemeClr val="tx1"/>
              </a:solidFill>
            </a:endParaRPr>
          </a:p>
          <a:p>
            <a:pPr algn="ctr"/>
            <a:r>
              <a:rPr kumimoji="1" lang="ja-JP" altLang="en-US" sz="1200" b="1" dirty="0">
                <a:solidFill>
                  <a:schemeClr val="tx1"/>
                </a:solidFill>
              </a:rPr>
              <a:t>評価スケール</a:t>
            </a:r>
            <a:endParaRPr kumimoji="1" lang="en-US" altLang="ja-JP" sz="1200" b="1" dirty="0">
              <a:solidFill>
                <a:schemeClr val="tx1"/>
              </a:solidFill>
            </a:endParaRPr>
          </a:p>
          <a:p>
            <a:pPr algn="ctr"/>
            <a:endParaRPr lang="en-US" altLang="ja-JP" sz="1200" b="1" dirty="0">
              <a:solidFill>
                <a:schemeClr val="tx1"/>
              </a:solidFill>
            </a:endParaRPr>
          </a:p>
          <a:p>
            <a:pPr algn="ctr"/>
            <a:r>
              <a:rPr kumimoji="1" lang="ja-JP" altLang="en-US" sz="1200" b="1" dirty="0">
                <a:solidFill>
                  <a:schemeClr val="tx1"/>
                </a:solidFill>
              </a:rPr>
              <a:t>平成</a:t>
            </a:r>
            <a:r>
              <a:rPr kumimoji="1" lang="en-US" altLang="ja-JP" sz="1200" b="1" dirty="0">
                <a:solidFill>
                  <a:schemeClr val="tx1"/>
                </a:solidFill>
              </a:rPr>
              <a:t>24</a:t>
            </a:r>
            <a:r>
              <a:rPr kumimoji="1" lang="ja-JP" altLang="en-US" sz="1200" b="1" dirty="0">
                <a:solidFill>
                  <a:schemeClr val="tx1"/>
                </a:solidFill>
              </a:rPr>
              <a:t>年度</a:t>
            </a:r>
            <a:endParaRPr kumimoji="1" lang="en-US" altLang="ja-JP" sz="1200" b="1" dirty="0">
              <a:solidFill>
                <a:schemeClr val="tx1"/>
              </a:solidFill>
            </a:endParaRPr>
          </a:p>
          <a:p>
            <a:pPr algn="ctr"/>
            <a:r>
              <a:rPr lang="ja-JP" altLang="en-US" sz="1200" b="1" dirty="0">
                <a:solidFill>
                  <a:schemeClr val="tx1"/>
                </a:solidFill>
              </a:rPr>
              <a:t>厚生労働省</a:t>
            </a:r>
            <a:endParaRPr lang="en-US" altLang="ja-JP" sz="1200" b="1" dirty="0">
              <a:solidFill>
                <a:schemeClr val="tx1"/>
              </a:solidFill>
            </a:endParaRPr>
          </a:p>
          <a:p>
            <a:pPr algn="ctr"/>
            <a:r>
              <a:rPr lang="ja-JP" altLang="en-US" sz="1200" b="1" dirty="0">
                <a:solidFill>
                  <a:schemeClr val="tx1"/>
                </a:solidFill>
              </a:rPr>
              <a:t>障害者総合福祉推進事業</a:t>
            </a:r>
            <a:endParaRPr lang="en-US" altLang="ja-JP" sz="1200" b="1" dirty="0">
              <a:solidFill>
                <a:schemeClr val="tx1"/>
              </a:solidFill>
            </a:endParaRPr>
          </a:p>
          <a:p>
            <a:pPr algn="ctr"/>
            <a:endParaRPr kumimoji="1" lang="en-US" altLang="ja-JP" sz="1200" b="1" dirty="0">
              <a:solidFill>
                <a:schemeClr val="tx1"/>
              </a:solidFill>
            </a:endParaRPr>
          </a:p>
          <a:p>
            <a:pPr algn="ctr"/>
            <a:r>
              <a:rPr lang="ja-JP" altLang="en-US" sz="1200" b="1" dirty="0">
                <a:solidFill>
                  <a:schemeClr val="tx1"/>
                </a:solidFill>
              </a:rPr>
              <a:t>サービス等利用計画評価</a:t>
            </a:r>
            <a:endParaRPr lang="en-US" altLang="ja-JP" sz="1200" b="1" dirty="0">
              <a:solidFill>
                <a:schemeClr val="tx1"/>
              </a:solidFill>
            </a:endParaRPr>
          </a:p>
          <a:p>
            <a:pPr algn="ctr"/>
            <a:r>
              <a:rPr lang="ja-JP" altLang="en-US" sz="1200" b="1" dirty="0">
                <a:solidFill>
                  <a:schemeClr val="tx1"/>
                </a:solidFill>
              </a:rPr>
              <a:t>サポートブック</a:t>
            </a:r>
            <a:endParaRPr kumimoji="1" lang="ja-JP" altLang="en-US" sz="1200" b="1" dirty="0">
              <a:solidFill>
                <a:schemeClr val="tx1"/>
              </a:solidFill>
            </a:endParaRPr>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3" name="スライド番号プレースホルダー 2"/>
          <p:cNvSpPr>
            <a:spLocks noGrp="1"/>
          </p:cNvSpPr>
          <p:nvPr>
            <p:ph type="sldNum" sz="quarter" idx="12"/>
          </p:nvPr>
        </p:nvSpPr>
        <p:spPr/>
        <p:txBody>
          <a:bodyPr/>
          <a:lstStyle/>
          <a:p>
            <a:pPr>
              <a:defRPr/>
            </a:pPr>
            <a:fld id="{F90A3C79-1AFD-481B-B685-7933BCD0898B}" type="slidenum">
              <a:rPr lang="en-US" altLang="ja-JP" smtClean="0"/>
              <a:pPr>
                <a:defRPr/>
              </a:pPr>
              <a:t>36</a:t>
            </a:fld>
            <a:endParaRPr lang="en-US" altLang="ja-JP" dirty="0"/>
          </a:p>
        </p:txBody>
      </p:sp>
    </p:spTree>
    <p:extLst>
      <p:ext uri="{BB962C8B-B14F-4D97-AF65-F5344CB8AC3E}">
        <p14:creationId xmlns:p14="http://schemas.microsoft.com/office/powerpoint/2010/main" val="58352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31" y="64513"/>
            <a:ext cx="6984577" cy="197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221" y="2263737"/>
            <a:ext cx="6971420" cy="185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531" y="4336116"/>
            <a:ext cx="6971420" cy="226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13331" y="2180792"/>
            <a:ext cx="1296144" cy="20028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参考</a:t>
            </a:r>
            <a:endParaRPr kumimoji="1" lang="en-US" altLang="ja-JP" sz="1200" b="1" dirty="0">
              <a:solidFill>
                <a:schemeClr val="tx1"/>
              </a:solidFill>
            </a:endParaRPr>
          </a:p>
          <a:p>
            <a:pPr algn="ctr"/>
            <a:r>
              <a:rPr kumimoji="1" lang="ja-JP" altLang="en-US" sz="1200" b="1" dirty="0">
                <a:solidFill>
                  <a:schemeClr val="tx1"/>
                </a:solidFill>
              </a:rPr>
              <a:t>評価スケール</a:t>
            </a:r>
            <a:endParaRPr kumimoji="1" lang="en-US" altLang="ja-JP" sz="1200" b="1" dirty="0">
              <a:solidFill>
                <a:schemeClr val="tx1"/>
              </a:solidFill>
            </a:endParaRPr>
          </a:p>
          <a:p>
            <a:pPr algn="ctr"/>
            <a:endParaRPr lang="en-US" altLang="ja-JP" sz="1200" b="1" dirty="0">
              <a:solidFill>
                <a:schemeClr val="tx1"/>
              </a:solidFill>
            </a:endParaRPr>
          </a:p>
          <a:p>
            <a:pPr algn="ctr"/>
            <a:r>
              <a:rPr kumimoji="1" lang="ja-JP" altLang="en-US" sz="1200" b="1" dirty="0">
                <a:solidFill>
                  <a:schemeClr val="tx1"/>
                </a:solidFill>
              </a:rPr>
              <a:t>平成</a:t>
            </a:r>
            <a:r>
              <a:rPr kumimoji="1" lang="en-US" altLang="ja-JP" sz="1200" b="1" dirty="0">
                <a:solidFill>
                  <a:schemeClr val="tx1"/>
                </a:solidFill>
              </a:rPr>
              <a:t>24</a:t>
            </a:r>
            <a:r>
              <a:rPr kumimoji="1" lang="ja-JP" altLang="en-US" sz="1200" b="1" dirty="0">
                <a:solidFill>
                  <a:schemeClr val="tx1"/>
                </a:solidFill>
              </a:rPr>
              <a:t>年度</a:t>
            </a:r>
            <a:endParaRPr kumimoji="1" lang="en-US" altLang="ja-JP" sz="1200" b="1" dirty="0">
              <a:solidFill>
                <a:schemeClr val="tx1"/>
              </a:solidFill>
            </a:endParaRPr>
          </a:p>
          <a:p>
            <a:pPr algn="ctr"/>
            <a:r>
              <a:rPr lang="ja-JP" altLang="en-US" sz="1200" b="1" dirty="0">
                <a:solidFill>
                  <a:schemeClr val="tx1"/>
                </a:solidFill>
              </a:rPr>
              <a:t>厚生労働省</a:t>
            </a:r>
            <a:endParaRPr lang="en-US" altLang="ja-JP" sz="1200" b="1" dirty="0">
              <a:solidFill>
                <a:schemeClr val="tx1"/>
              </a:solidFill>
            </a:endParaRPr>
          </a:p>
          <a:p>
            <a:pPr algn="ctr"/>
            <a:r>
              <a:rPr lang="ja-JP" altLang="en-US" sz="1200" b="1" dirty="0">
                <a:solidFill>
                  <a:schemeClr val="tx1"/>
                </a:solidFill>
              </a:rPr>
              <a:t>障害者総合福祉推進事業</a:t>
            </a:r>
            <a:endParaRPr lang="en-US" altLang="ja-JP" sz="1200" b="1" dirty="0">
              <a:solidFill>
                <a:schemeClr val="tx1"/>
              </a:solidFill>
            </a:endParaRPr>
          </a:p>
          <a:p>
            <a:pPr algn="ctr"/>
            <a:endParaRPr kumimoji="1" lang="en-US" altLang="ja-JP" sz="1200" b="1" dirty="0">
              <a:solidFill>
                <a:schemeClr val="tx1"/>
              </a:solidFill>
            </a:endParaRPr>
          </a:p>
          <a:p>
            <a:pPr algn="ctr"/>
            <a:r>
              <a:rPr lang="ja-JP" altLang="en-US" sz="1200" b="1" dirty="0">
                <a:solidFill>
                  <a:schemeClr val="tx1"/>
                </a:solidFill>
              </a:rPr>
              <a:t>サービス等利用計画評価</a:t>
            </a:r>
            <a:endParaRPr lang="en-US" altLang="ja-JP" sz="1200" b="1" dirty="0">
              <a:solidFill>
                <a:schemeClr val="tx1"/>
              </a:solidFill>
            </a:endParaRPr>
          </a:p>
          <a:p>
            <a:pPr algn="ctr"/>
            <a:r>
              <a:rPr lang="ja-JP" altLang="en-US" sz="1200" b="1" dirty="0">
                <a:solidFill>
                  <a:schemeClr val="tx1"/>
                </a:solidFill>
              </a:rPr>
              <a:t>サポートブック</a:t>
            </a:r>
            <a:endParaRPr kumimoji="1" lang="ja-JP" altLang="en-US" sz="1200" b="1" dirty="0">
              <a:solidFill>
                <a:schemeClr val="tx1"/>
              </a:solidFill>
            </a:endParaRPr>
          </a:p>
        </p:txBody>
      </p:sp>
      <p:sp>
        <p:nvSpPr>
          <p:cNvPr id="4" name="フッター プレースホルダー 3"/>
          <p:cNvSpPr>
            <a:spLocks noGrp="1"/>
          </p:cNvSpPr>
          <p:nvPr>
            <p:ph type="ftr" sz="quarter" idx="11"/>
          </p:nvPr>
        </p:nvSpPr>
        <p:spPr>
          <a:xfrm>
            <a:off x="0" y="6589861"/>
            <a:ext cx="3175992" cy="240579"/>
          </a:xfrm>
        </p:spPr>
        <p:txBody>
          <a:body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37</a:t>
            </a:fld>
            <a:endParaRPr lang="en-US" altLang="ja-JP" dirty="0"/>
          </a:p>
        </p:txBody>
      </p:sp>
    </p:spTree>
    <p:extLst>
      <p:ext uri="{BB962C8B-B14F-4D97-AF65-F5344CB8AC3E}">
        <p14:creationId xmlns:p14="http://schemas.microsoft.com/office/powerpoint/2010/main" val="1313921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99792" y="25404"/>
            <a:ext cx="5616624" cy="36149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ysClr val="windowText" lastClr="000000"/>
                </a:solidFill>
              </a:rPr>
              <a:t>平成</a:t>
            </a:r>
            <a:r>
              <a:rPr kumimoji="1" lang="en-US" altLang="ja-JP" sz="1600" dirty="0">
                <a:solidFill>
                  <a:sysClr val="windowText" lastClr="000000"/>
                </a:solidFill>
              </a:rPr>
              <a:t>30</a:t>
            </a:r>
            <a:r>
              <a:rPr kumimoji="1" lang="ja-JP" altLang="en-US" sz="1600" dirty="0">
                <a:solidFill>
                  <a:sysClr val="windowText" lastClr="000000"/>
                </a:solidFill>
              </a:rPr>
              <a:t>年度相談支援指導者養成研修より　≪セルフチェック≫</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116" y="189183"/>
            <a:ext cx="8312849" cy="633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38</a:t>
            </a:fld>
            <a:endParaRPr lang="en-US" altLang="ja-JP" dirty="0"/>
          </a:p>
        </p:txBody>
      </p:sp>
    </p:spTree>
    <p:extLst>
      <p:ext uri="{BB962C8B-B14F-4D97-AF65-F5344CB8AC3E}">
        <p14:creationId xmlns:p14="http://schemas.microsoft.com/office/powerpoint/2010/main" val="222346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27" y="839754"/>
            <a:ext cx="8990346"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3203848" y="386897"/>
            <a:ext cx="5616624" cy="36149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ysClr val="windowText" lastClr="000000"/>
                </a:solidFill>
              </a:rPr>
              <a:t>平成</a:t>
            </a:r>
            <a:r>
              <a:rPr kumimoji="1" lang="en-US" altLang="ja-JP" sz="1600" dirty="0">
                <a:solidFill>
                  <a:sysClr val="windowText" lastClr="000000"/>
                </a:solidFill>
              </a:rPr>
              <a:t>30</a:t>
            </a:r>
            <a:r>
              <a:rPr kumimoji="1" lang="ja-JP" altLang="en-US" sz="1600" dirty="0">
                <a:solidFill>
                  <a:sysClr val="windowText" lastClr="000000"/>
                </a:solidFill>
              </a:rPr>
              <a:t>年度相談支援指導者養成研修より　≪セルフチェック≫</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90A3C79-1AFD-481B-B685-7933BCD0898B}" type="slidenum">
              <a:rPr lang="en-US" altLang="ja-JP" smtClean="0"/>
              <a:pPr>
                <a:defRPr/>
              </a:pPr>
              <a:t>39</a:t>
            </a:fld>
            <a:endParaRPr lang="en-US" altLang="ja-JP" dirty="0"/>
          </a:p>
        </p:txBody>
      </p:sp>
    </p:spTree>
    <p:extLst>
      <p:ext uri="{BB962C8B-B14F-4D97-AF65-F5344CB8AC3E}">
        <p14:creationId xmlns:p14="http://schemas.microsoft.com/office/powerpoint/2010/main" val="233695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1970" y="2564905"/>
            <a:ext cx="7406454" cy="1202485"/>
          </a:xfrm>
        </p:spPr>
        <p:txBody>
          <a:bodyPr/>
          <a:lstStyle/>
          <a:p>
            <a:r>
              <a:rPr kumimoji="1" lang="en-US" altLang="ja-JP" dirty="0">
                <a:latin typeface="+mj-ea"/>
              </a:rPr>
              <a:t>Ⅰ</a:t>
            </a:r>
            <a:r>
              <a:rPr kumimoji="1" lang="ja-JP" altLang="en-US" dirty="0">
                <a:latin typeface="+mj-ea"/>
              </a:rPr>
              <a:t>　セッション　１</a:t>
            </a:r>
            <a:br>
              <a:rPr kumimoji="1" lang="en-US" altLang="ja-JP" dirty="0">
                <a:latin typeface="+mj-ea"/>
              </a:rPr>
            </a:br>
            <a:br>
              <a:rPr kumimoji="1" lang="en-US" altLang="ja-JP" dirty="0"/>
            </a:br>
            <a:r>
              <a:rPr lang="en-US" altLang="ja-JP" b="1" dirty="0">
                <a:solidFill>
                  <a:srgbClr val="0000FF"/>
                </a:solidFill>
              </a:rPr>
              <a:t>『</a:t>
            </a:r>
            <a:r>
              <a:rPr lang="ja-JP" altLang="en-US" b="1" dirty="0">
                <a:solidFill>
                  <a:srgbClr val="0000FF"/>
                </a:solidFill>
              </a:rPr>
              <a:t>主任相談支援専門員の</a:t>
            </a:r>
            <a:br>
              <a:rPr lang="en-US" altLang="ja-JP" b="1" dirty="0">
                <a:solidFill>
                  <a:srgbClr val="0000FF"/>
                </a:solidFill>
              </a:rPr>
            </a:br>
            <a:r>
              <a:rPr lang="ja-JP" altLang="en-US" b="1" dirty="0">
                <a:solidFill>
                  <a:srgbClr val="0000FF"/>
                </a:solidFill>
              </a:rPr>
              <a:t>地域での役割</a:t>
            </a:r>
            <a:r>
              <a:rPr lang="en-US" altLang="ja-JP" b="1" dirty="0">
                <a:solidFill>
                  <a:srgbClr val="0000FF"/>
                </a:solidFill>
              </a:rPr>
              <a:t>』</a:t>
            </a:r>
            <a:br>
              <a:rPr lang="en-US" altLang="ja-JP" b="1" dirty="0"/>
            </a:br>
            <a:endParaRPr kumimoji="1" lang="ja-JP" altLang="en-US" dirty="0"/>
          </a:p>
        </p:txBody>
      </p:sp>
      <p:sp>
        <p:nvSpPr>
          <p:cNvPr id="5" name="コンテンツ プレースホルダー 2"/>
          <p:cNvSpPr txBox="1">
            <a:spLocks/>
          </p:cNvSpPr>
          <p:nvPr/>
        </p:nvSpPr>
        <p:spPr bwMode="auto">
          <a:xfrm>
            <a:off x="1031776" y="4437112"/>
            <a:ext cx="7426358" cy="146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endParaRPr lang="en-US" altLang="ja-JP" sz="5500" kern="0" dirty="0"/>
          </a:p>
          <a:p>
            <a:pPr marL="0" indent="0">
              <a:buFontTx/>
              <a:buNone/>
            </a:pPr>
            <a:r>
              <a:rPr lang="ja-JP" altLang="en-US" sz="5500" b="1" kern="0" dirty="0">
                <a:solidFill>
                  <a:srgbClr val="FF0000"/>
                </a:solidFill>
              </a:rPr>
              <a:t>≪地域の人材確保と定着率≫</a:t>
            </a:r>
            <a:endParaRPr lang="en-US" altLang="ja-JP" sz="5500" b="1" kern="0" dirty="0">
              <a:solidFill>
                <a:srgbClr val="FF0000"/>
              </a:solidFill>
            </a:endParaRPr>
          </a:p>
          <a:p>
            <a:r>
              <a:rPr lang="ja-JP" altLang="en-US" sz="5500" kern="0" dirty="0"/>
              <a:t>ここにアクセスすれば積極的にスキルアップすることができ、自身の魅力や能力を更に高める</a:t>
            </a:r>
            <a:endParaRPr lang="en-US" altLang="ja-JP" sz="5500" kern="0" dirty="0"/>
          </a:p>
          <a:p>
            <a:pPr marL="0" indent="0">
              <a:buNone/>
            </a:pPr>
            <a:r>
              <a:rPr lang="ja-JP" altLang="en-US" sz="5500" kern="0" dirty="0"/>
              <a:t>　　ことができる環境がある</a:t>
            </a:r>
            <a:endParaRPr lang="en-US" altLang="ja-JP" sz="5500" kern="0" dirty="0"/>
          </a:p>
          <a:p>
            <a:endParaRPr lang="en-US" altLang="ja-JP" sz="5500" kern="0" dirty="0"/>
          </a:p>
          <a:p>
            <a:pPr marL="0" indent="0">
              <a:buNone/>
            </a:pPr>
            <a:r>
              <a:rPr lang="ja-JP" altLang="en-US" sz="5500" b="1" kern="0" dirty="0">
                <a:solidFill>
                  <a:srgbClr val="FF0000"/>
                </a:solidFill>
              </a:rPr>
              <a:t>≪チャンスとチャレンジの機会を地域で作り出す≫</a:t>
            </a:r>
            <a:endParaRPr lang="en-US" altLang="ja-JP" sz="5500" b="1" kern="0" dirty="0">
              <a:solidFill>
                <a:srgbClr val="FF0000"/>
              </a:solidFill>
            </a:endParaRPr>
          </a:p>
          <a:p>
            <a:r>
              <a:rPr lang="ja-JP" altLang="en-US" sz="5500" kern="0" dirty="0"/>
              <a:t>同じ価値観と視野、知識とスキルを持った優秀な人材を育成する環境が地域にある</a:t>
            </a:r>
            <a:endParaRPr lang="en-US" altLang="ja-JP" sz="5500" kern="0" dirty="0"/>
          </a:p>
          <a:p>
            <a:pPr marL="0" indent="0">
              <a:buFontTx/>
              <a:buNone/>
            </a:pPr>
            <a:r>
              <a:rPr lang="ja-JP" altLang="en-US" kern="0" dirty="0"/>
              <a:t>　　</a:t>
            </a:r>
            <a:endParaRPr lang="en-US" altLang="ja-JP" kern="0" dirty="0"/>
          </a:p>
          <a:p>
            <a:endParaRPr lang="ja-JP" altLang="en-US" kern="0" dirty="0"/>
          </a:p>
        </p:txBody>
      </p:sp>
      <p:sp>
        <p:nvSpPr>
          <p:cNvPr id="7" name="正方形/長方形 6"/>
          <p:cNvSpPr/>
          <p:nvPr/>
        </p:nvSpPr>
        <p:spPr>
          <a:xfrm>
            <a:off x="2843808" y="5903438"/>
            <a:ext cx="2771800" cy="215444"/>
          </a:xfrm>
          <a:prstGeom prst="rect">
            <a:avLst/>
          </a:prstGeom>
        </p:spPr>
        <p:txBody>
          <a:bodyPr wrap="square">
            <a:spAutoFit/>
          </a:bodyPr>
          <a:lstStyle/>
          <a:p>
            <a:r>
              <a:rPr lang="ja-JP" altLang="en-US" sz="800" dirty="0"/>
              <a:t>参考資料　起業志望者・起業家向け動画ラーニングメディア</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4</a:t>
            </a:fld>
            <a:endParaRPr lang="en-US" altLang="ja-JP" dirty="0"/>
          </a:p>
        </p:txBody>
      </p:sp>
    </p:spTree>
    <p:extLst>
      <p:ext uri="{BB962C8B-B14F-4D97-AF65-F5344CB8AC3E}">
        <p14:creationId xmlns:p14="http://schemas.microsoft.com/office/powerpoint/2010/main" val="1770046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561000" y="104056"/>
            <a:ext cx="4479652" cy="2286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solidFill>
                  <a:sysClr val="windowText" lastClr="000000"/>
                </a:solidFill>
              </a:rPr>
              <a:t>平成</a:t>
            </a:r>
            <a:r>
              <a:rPr kumimoji="1" lang="en-US" altLang="ja-JP" sz="1200" dirty="0">
                <a:solidFill>
                  <a:sysClr val="windowText" lastClr="000000"/>
                </a:solidFill>
              </a:rPr>
              <a:t>30</a:t>
            </a:r>
            <a:r>
              <a:rPr kumimoji="1" lang="ja-JP" altLang="en-US" sz="1200" dirty="0">
                <a:solidFill>
                  <a:sysClr val="windowText" lastClr="000000"/>
                </a:solidFill>
              </a:rPr>
              <a:t>年度相談支援指導者養成研修より　≪セルフチェック≫</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48" y="-239159"/>
            <a:ext cx="8620486" cy="683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90A3C79-1AFD-481B-B685-7933BCD0898B}" type="slidenum">
              <a:rPr lang="en-US" altLang="ja-JP" smtClean="0"/>
              <a:pPr>
                <a:defRPr/>
              </a:pPr>
              <a:t>40</a:t>
            </a:fld>
            <a:endParaRPr lang="en-US" altLang="ja-JP" dirty="0"/>
          </a:p>
        </p:txBody>
      </p:sp>
    </p:spTree>
    <p:extLst>
      <p:ext uri="{BB962C8B-B14F-4D97-AF65-F5344CB8AC3E}">
        <p14:creationId xmlns:p14="http://schemas.microsoft.com/office/powerpoint/2010/main" val="3710274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8229600" cy="418058"/>
          </a:xfrm>
        </p:spPr>
        <p:txBody>
          <a:bodyPr>
            <a:normAutofit fontScale="90000"/>
          </a:bodyPr>
          <a:lstStyle/>
          <a:p>
            <a:r>
              <a:rPr lang="ja-JP" altLang="en-US" sz="4000" dirty="0"/>
              <a:t>計画相談支援の評価実践へのヒント</a:t>
            </a:r>
            <a:endParaRPr kumimoji="1" lang="ja-JP" altLang="en-US" sz="4000" dirty="0"/>
          </a:p>
        </p:txBody>
      </p:sp>
      <p:sp>
        <p:nvSpPr>
          <p:cNvPr id="3" name="コンテンツ プレースホルダー 2"/>
          <p:cNvSpPr>
            <a:spLocks noGrp="1"/>
          </p:cNvSpPr>
          <p:nvPr>
            <p:ph idx="1"/>
          </p:nvPr>
        </p:nvSpPr>
        <p:spPr>
          <a:xfrm>
            <a:off x="323528" y="692696"/>
            <a:ext cx="8424936" cy="5616624"/>
          </a:xfrm>
        </p:spPr>
        <p:txBody>
          <a:bodyPr>
            <a:normAutofit fontScale="62500" lnSpcReduction="20000"/>
          </a:bodyPr>
          <a:lstStyle/>
          <a:p>
            <a:pPr marL="0" indent="0">
              <a:buNone/>
            </a:pPr>
            <a:r>
              <a:rPr lang="ja-JP" altLang="en-US" b="1" dirty="0">
                <a:solidFill>
                  <a:srgbClr val="0000FF"/>
                </a:solidFill>
              </a:rPr>
              <a:t>　１．評価と質の向上する方法</a:t>
            </a:r>
            <a:endParaRPr lang="en-US" altLang="ja-JP" b="1" dirty="0">
              <a:solidFill>
                <a:srgbClr val="0000FF"/>
              </a:solidFill>
            </a:endParaRPr>
          </a:p>
          <a:p>
            <a:pPr marL="0" indent="0">
              <a:buNone/>
            </a:pPr>
            <a:r>
              <a:rPr lang="ja-JP" altLang="en-US" b="1" dirty="0"/>
              <a:t>≪参加者≫</a:t>
            </a:r>
            <a:endParaRPr lang="en-US" altLang="ja-JP" b="1" dirty="0"/>
          </a:p>
          <a:p>
            <a:pPr marL="0" indent="0">
              <a:buNone/>
            </a:pPr>
            <a:r>
              <a:rPr lang="ja-JP" altLang="en-US" b="1" dirty="0"/>
              <a:t>　　計画作成した（指定特定）相談支援専門員</a:t>
            </a:r>
            <a:r>
              <a:rPr lang="en-US" altLang="ja-JP" b="1" dirty="0"/>
              <a:t>※</a:t>
            </a:r>
            <a:r>
              <a:rPr lang="ja-JP" altLang="en-US" b="1" dirty="0"/>
              <a:t>事業所内他相談支援専門員</a:t>
            </a:r>
            <a:endParaRPr lang="en-US" altLang="ja-JP" b="1" dirty="0"/>
          </a:p>
          <a:p>
            <a:pPr marL="0" indent="0">
              <a:buNone/>
            </a:pPr>
            <a:r>
              <a:rPr lang="ja-JP" altLang="en-US" b="1" dirty="0"/>
              <a:t>　　基幹相談支援センター（主任相談支援専門員と相談支援専門員）</a:t>
            </a:r>
            <a:endParaRPr lang="en-US" altLang="ja-JP" b="1" dirty="0"/>
          </a:p>
          <a:p>
            <a:pPr marL="0" indent="0">
              <a:buNone/>
            </a:pPr>
            <a:r>
              <a:rPr lang="ja-JP" altLang="en-US" b="1" dirty="0"/>
              <a:t>　　市町村担当者（サービス等利用計画を受け取る人）</a:t>
            </a:r>
            <a:endParaRPr lang="en-US" altLang="ja-JP" b="1" dirty="0"/>
          </a:p>
          <a:p>
            <a:pPr marL="0" indent="0">
              <a:buNone/>
            </a:pPr>
            <a:r>
              <a:rPr lang="ja-JP" altLang="en-US" b="1" dirty="0"/>
              <a:t>≪評価と質の向上を図る様式≫</a:t>
            </a:r>
            <a:endParaRPr lang="en-US" altLang="ja-JP" b="1" dirty="0"/>
          </a:p>
          <a:p>
            <a:pPr marL="0" indent="0">
              <a:buNone/>
            </a:pPr>
            <a:r>
              <a:rPr lang="ja-JP" altLang="en-US" b="1" dirty="0"/>
              <a:t>　　サービス等利用計画４点セット</a:t>
            </a:r>
            <a:r>
              <a:rPr lang="en-US" altLang="ja-JP" b="1" dirty="0"/>
              <a:t>+</a:t>
            </a:r>
            <a:r>
              <a:rPr lang="ja-JP" altLang="en-US" b="1" u="sng" dirty="0"/>
              <a:t>アセスメント票</a:t>
            </a:r>
            <a:r>
              <a:rPr lang="en-US" altLang="ja-JP" b="1" u="sng" dirty="0"/>
              <a:t>/</a:t>
            </a:r>
            <a:r>
              <a:rPr lang="ja-JP" altLang="en-US" b="1" u="sng" dirty="0"/>
              <a:t>ニーズ整理票</a:t>
            </a:r>
            <a:endParaRPr lang="en-US" altLang="ja-JP" b="1" u="sng" dirty="0"/>
          </a:p>
          <a:p>
            <a:pPr marL="0" indent="0">
              <a:buNone/>
            </a:pPr>
            <a:r>
              <a:rPr lang="ja-JP" altLang="en-US" b="1" dirty="0"/>
              <a:t>≪評価と質の向上への準備≫</a:t>
            </a:r>
            <a:endParaRPr lang="en-US" altLang="ja-JP" b="1" dirty="0"/>
          </a:p>
          <a:p>
            <a:pPr marL="0" indent="0">
              <a:buNone/>
            </a:pPr>
            <a:r>
              <a:rPr lang="ja-JP" altLang="en-US" b="1" dirty="0">
                <a:solidFill>
                  <a:srgbClr val="0000FF"/>
                </a:solidFill>
              </a:rPr>
              <a:t>　</a:t>
            </a:r>
            <a:r>
              <a:rPr lang="ja-JP" altLang="en-US" b="1" dirty="0">
                <a:solidFill>
                  <a:srgbClr val="FF0000"/>
                </a:solidFill>
              </a:rPr>
              <a:t>●サービス等利用計画の評価（精査）することのエリアの目的理解と了解</a:t>
            </a:r>
            <a:endParaRPr lang="en-US" altLang="ja-JP" b="1" dirty="0">
              <a:solidFill>
                <a:srgbClr val="FF0000"/>
              </a:solidFill>
            </a:endParaRPr>
          </a:p>
          <a:p>
            <a:pPr marL="0" indent="0">
              <a:buNone/>
            </a:pPr>
            <a:r>
              <a:rPr lang="ja-JP" altLang="en-US" b="1" dirty="0">
                <a:solidFill>
                  <a:srgbClr val="0000FF"/>
                </a:solidFill>
              </a:rPr>
              <a:t>　</a:t>
            </a:r>
            <a:r>
              <a:rPr lang="ja-JP" altLang="en-US" b="1" dirty="0">
                <a:solidFill>
                  <a:srgbClr val="FF0000"/>
                </a:solidFill>
              </a:rPr>
              <a:t>●市町村担当者との事前に評価視点の研修（異動に伴う継続性の担保）</a:t>
            </a:r>
            <a:endParaRPr lang="en-US" altLang="ja-JP" b="1" dirty="0">
              <a:solidFill>
                <a:srgbClr val="FF0000"/>
              </a:solidFill>
            </a:endParaRPr>
          </a:p>
          <a:p>
            <a:pPr marL="0" indent="0">
              <a:buNone/>
            </a:pPr>
            <a:r>
              <a:rPr lang="ja-JP" altLang="en-US" b="1" dirty="0">
                <a:solidFill>
                  <a:srgbClr val="FF0000"/>
                </a:solidFill>
              </a:rPr>
              <a:t>　　（事前ルール化とスキルアップの整理）</a:t>
            </a:r>
            <a:endParaRPr lang="en-US" altLang="ja-JP" b="1" dirty="0">
              <a:solidFill>
                <a:srgbClr val="0000FF"/>
              </a:solidFill>
            </a:endParaRPr>
          </a:p>
          <a:p>
            <a:pPr marL="0" indent="0">
              <a:buNone/>
            </a:pPr>
            <a:r>
              <a:rPr lang="ja-JP" altLang="en-US" b="1" dirty="0">
                <a:solidFill>
                  <a:srgbClr val="0000FF"/>
                </a:solidFill>
              </a:rPr>
              <a:t>　２．評価する上で配慮する点（導入のヒントと成功の秘訣）</a:t>
            </a:r>
            <a:endParaRPr lang="en-US" altLang="ja-JP" b="1" dirty="0">
              <a:solidFill>
                <a:srgbClr val="0000FF"/>
              </a:solidFill>
            </a:endParaRPr>
          </a:p>
          <a:p>
            <a:pPr marL="0" indent="0">
              <a:buNone/>
            </a:pPr>
            <a:r>
              <a:rPr lang="ja-JP" altLang="en-US" b="1" dirty="0">
                <a:solidFill>
                  <a:srgbClr val="0000FF"/>
                </a:solidFill>
              </a:rPr>
              <a:t>　</a:t>
            </a:r>
            <a:r>
              <a:rPr lang="ja-JP" altLang="en-US" b="1" dirty="0"/>
              <a:t>●小規模グループ化（事業所毎へのアウトリーチもＯＫ）</a:t>
            </a:r>
            <a:endParaRPr lang="en-US" altLang="ja-JP" b="1" dirty="0"/>
          </a:p>
          <a:p>
            <a:pPr marL="0" indent="0">
              <a:buNone/>
            </a:pPr>
            <a:r>
              <a:rPr lang="ja-JP" altLang="en-US" b="1" dirty="0"/>
              <a:t>　●評価では無く、良い支援にしていくための意見交換や気づきの体験</a:t>
            </a:r>
            <a:endParaRPr lang="en-US" altLang="ja-JP" b="1" dirty="0"/>
          </a:p>
          <a:p>
            <a:pPr marL="0" indent="0">
              <a:buNone/>
            </a:pPr>
            <a:r>
              <a:rPr lang="ja-JP" altLang="en-US" b="1" dirty="0"/>
              <a:t>　●最初は、基幹相談（主任相談支援専門員）の計画評価を試行的に実施</a:t>
            </a:r>
            <a:endParaRPr lang="en-US" altLang="ja-JP" b="1" dirty="0"/>
          </a:p>
          <a:p>
            <a:pPr marL="0" indent="0">
              <a:buNone/>
            </a:pPr>
            <a:r>
              <a:rPr lang="ja-JP" altLang="en-US" b="1" dirty="0"/>
              <a:t>　●連続性によるスキル向上への賞賛と確認</a:t>
            </a:r>
            <a:endParaRPr lang="en-US" altLang="ja-JP" b="1" dirty="0"/>
          </a:p>
          <a:p>
            <a:pPr marL="0" indent="0">
              <a:buNone/>
            </a:pPr>
            <a:r>
              <a:rPr lang="ja-JP" altLang="en-US" b="1" dirty="0"/>
              <a:t>　●地域における実地研修による実践を、地域評価会議へ</a:t>
            </a:r>
            <a:endParaRPr lang="en-US" altLang="ja-JP" b="1" dirty="0"/>
          </a:p>
          <a:p>
            <a:pPr marL="0" indent="0">
              <a:buNone/>
            </a:pPr>
            <a:r>
              <a:rPr lang="ja-JP" altLang="en-US" b="1" dirty="0"/>
              <a:t>　●評価された人の評価の蓄積（ミスの修正）</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41</a:t>
            </a:fld>
            <a:endParaRPr lang="en-US" altLang="ja-JP" dirty="0"/>
          </a:p>
        </p:txBody>
      </p:sp>
    </p:spTree>
    <p:extLst>
      <p:ext uri="{BB962C8B-B14F-4D97-AF65-F5344CB8AC3E}">
        <p14:creationId xmlns:p14="http://schemas.microsoft.com/office/powerpoint/2010/main" val="2494340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00200"/>
            <a:ext cx="8712968" cy="4525963"/>
          </a:xfrm>
        </p:spPr>
        <p:txBody>
          <a:bodyPr/>
          <a:lstStyle/>
          <a:p>
            <a:r>
              <a:rPr lang="ja-JP" altLang="ja-JP" sz="2800" dirty="0"/>
              <a:t>地域の相談支援専門員が感じている課題</a:t>
            </a:r>
            <a:r>
              <a:rPr lang="ja-JP" altLang="en-US" sz="2800" dirty="0"/>
              <a:t>の聴き取り</a:t>
            </a:r>
            <a:endParaRPr lang="en-US" altLang="ja-JP" sz="2800" dirty="0"/>
          </a:p>
          <a:p>
            <a:r>
              <a:rPr lang="ja-JP" altLang="en-US" sz="2800" dirty="0"/>
              <a:t>相談支援事業所課題の課題聴き取り</a:t>
            </a:r>
            <a:endParaRPr lang="en-US" altLang="ja-JP" sz="2800" dirty="0"/>
          </a:p>
          <a:p>
            <a:r>
              <a:rPr lang="ja-JP" altLang="en-US" sz="2800" dirty="0"/>
              <a:t>困難さのあるケース対応の共有と次回検討の機会作り</a:t>
            </a:r>
            <a:endParaRPr lang="en-US" altLang="ja-JP" sz="2800" dirty="0"/>
          </a:p>
          <a:p>
            <a:r>
              <a:rPr lang="ja-JP" altLang="en-US" sz="2800" dirty="0"/>
              <a:t>つなぐ資源が無い地域課題の聴き取り</a:t>
            </a:r>
            <a:endParaRPr lang="en-US" altLang="ja-JP" sz="2800" dirty="0"/>
          </a:p>
          <a:p>
            <a:r>
              <a:rPr lang="ja-JP" altLang="en-US" sz="2800" dirty="0"/>
              <a:t>市町村、基幹相談支援センターへの要望</a:t>
            </a:r>
            <a:endParaRPr lang="en-US" altLang="ja-JP" sz="2800" dirty="0"/>
          </a:p>
          <a:p>
            <a:r>
              <a:rPr lang="ja-JP" altLang="en-US" sz="2800" dirty="0"/>
              <a:t>新規ケースレビューの機会</a:t>
            </a:r>
            <a:endParaRPr lang="en-US" altLang="ja-JP" sz="2800" dirty="0"/>
          </a:p>
          <a:p>
            <a:r>
              <a:rPr lang="ja-JP" altLang="en-US" sz="2800" dirty="0"/>
              <a:t>制度、地域状況等、タイムリーなＱ＆Ａの実施</a:t>
            </a:r>
            <a:endParaRPr lang="en-US" altLang="ja-JP" sz="2800" dirty="0"/>
          </a:p>
          <a:p>
            <a:endParaRPr lang="en-US" altLang="ja-JP" dirty="0"/>
          </a:p>
        </p:txBody>
      </p:sp>
      <p:sp>
        <p:nvSpPr>
          <p:cNvPr id="7" name="タイトル 1"/>
          <p:cNvSpPr>
            <a:spLocks noGrp="1"/>
          </p:cNvSpPr>
          <p:nvPr>
            <p:ph type="title"/>
          </p:nvPr>
        </p:nvSpPr>
        <p:spPr>
          <a:xfrm>
            <a:off x="451872" y="408930"/>
            <a:ext cx="8229600" cy="792088"/>
          </a:xfrm>
        </p:spPr>
        <p:txBody>
          <a:bodyPr>
            <a:normAutofit/>
          </a:bodyPr>
          <a:lstStyle/>
          <a:p>
            <a:r>
              <a:rPr lang="ja-JP" altLang="en-US" sz="4000" dirty="0"/>
              <a:t>計画相談支援の評価実践へのヒント</a:t>
            </a:r>
            <a:endParaRPr kumimoji="1" lang="ja-JP" altLang="en-US" sz="4000" dirty="0"/>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42</a:t>
            </a:fld>
            <a:endParaRPr lang="en-US" altLang="ja-JP" dirty="0"/>
          </a:p>
        </p:txBody>
      </p:sp>
    </p:spTree>
    <p:extLst>
      <p:ext uri="{BB962C8B-B14F-4D97-AF65-F5344CB8AC3E}">
        <p14:creationId xmlns:p14="http://schemas.microsoft.com/office/powerpoint/2010/main" val="3517356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6606" y="188640"/>
            <a:ext cx="8229600" cy="1143000"/>
          </a:xfrm>
        </p:spPr>
        <p:txBody>
          <a:bodyPr/>
          <a:lstStyle/>
          <a:p>
            <a:r>
              <a:rPr lang="ja-JP" altLang="en-US" b="1" dirty="0"/>
              <a:t>まとめ</a:t>
            </a:r>
            <a:br>
              <a:rPr lang="en-US" altLang="ja-JP" b="1" dirty="0"/>
            </a:br>
            <a:r>
              <a:rPr lang="ja-JP" altLang="en-US" sz="2400" b="1" dirty="0"/>
              <a:t>ＯＪＴ並びに実地教育が機能不全に陥る理由と配慮点</a:t>
            </a:r>
            <a:endParaRPr kumimoji="1" lang="ja-JP" altLang="en-US" sz="2400" dirty="0"/>
          </a:p>
        </p:txBody>
      </p:sp>
      <p:sp>
        <p:nvSpPr>
          <p:cNvPr id="3" name="コンテンツ プレースホルダー 2"/>
          <p:cNvSpPr>
            <a:spLocks noGrp="1"/>
          </p:cNvSpPr>
          <p:nvPr>
            <p:ph idx="1"/>
          </p:nvPr>
        </p:nvSpPr>
        <p:spPr>
          <a:xfrm>
            <a:off x="553278" y="1412776"/>
            <a:ext cx="7992888" cy="3988441"/>
          </a:xfrm>
        </p:spPr>
        <p:txBody>
          <a:bodyPr>
            <a:normAutofit fontScale="70000" lnSpcReduction="20000"/>
          </a:bodyPr>
          <a:lstStyle/>
          <a:p>
            <a:r>
              <a:rPr kumimoji="1" lang="ja-JP" altLang="en-US" b="1" dirty="0"/>
              <a:t>主任相談支援専門員の育成プログラムへの関与</a:t>
            </a:r>
            <a:endParaRPr kumimoji="1" lang="en-US" altLang="ja-JP" b="1" dirty="0"/>
          </a:p>
          <a:p>
            <a:pPr marL="0" indent="0">
              <a:buNone/>
            </a:pPr>
            <a:r>
              <a:rPr kumimoji="1" lang="ja-JP" altLang="en-US" b="1" dirty="0">
                <a:solidFill>
                  <a:srgbClr val="FF0000"/>
                </a:solidFill>
              </a:rPr>
              <a:t>　（目的や対象者への研修動機付け</a:t>
            </a:r>
            <a:r>
              <a:rPr lang="ja-JP" altLang="en-US" b="1" dirty="0">
                <a:solidFill>
                  <a:srgbClr val="FF0000"/>
                </a:solidFill>
              </a:rPr>
              <a:t>や</a:t>
            </a:r>
            <a:r>
              <a:rPr kumimoji="1" lang="ja-JP" altLang="en-US" b="1" dirty="0">
                <a:solidFill>
                  <a:srgbClr val="FF0000"/>
                </a:solidFill>
              </a:rPr>
              <a:t>導入前からの確認がされて　</a:t>
            </a:r>
            <a:endParaRPr kumimoji="1" lang="en-US" altLang="ja-JP" b="1" dirty="0">
              <a:solidFill>
                <a:srgbClr val="FF0000"/>
              </a:solidFill>
            </a:endParaRPr>
          </a:p>
          <a:p>
            <a:pPr marL="0" indent="0">
              <a:buNone/>
            </a:pPr>
            <a:r>
              <a:rPr lang="ja-JP" altLang="en-US" b="1" dirty="0">
                <a:solidFill>
                  <a:srgbClr val="FF0000"/>
                </a:solidFill>
              </a:rPr>
              <a:t>　</a:t>
            </a:r>
            <a:r>
              <a:rPr kumimoji="1" lang="ja-JP" altLang="en-US" b="1" dirty="0">
                <a:solidFill>
                  <a:srgbClr val="FF0000"/>
                </a:solidFill>
              </a:rPr>
              <a:t>いないこと）</a:t>
            </a:r>
            <a:endParaRPr kumimoji="1" lang="en-US" altLang="ja-JP" b="1" dirty="0">
              <a:solidFill>
                <a:srgbClr val="FF0000"/>
              </a:solidFill>
            </a:endParaRPr>
          </a:p>
          <a:p>
            <a:r>
              <a:rPr lang="ja-JP" altLang="en-US" b="1" dirty="0"/>
              <a:t>受講者の意見が聞き入れてもらえない</a:t>
            </a:r>
            <a:endParaRPr lang="en-US" altLang="ja-JP" b="1" dirty="0"/>
          </a:p>
          <a:p>
            <a:pPr marL="0" indent="0">
              <a:buNone/>
            </a:pPr>
            <a:r>
              <a:rPr lang="ja-JP" altLang="en-US" b="1" dirty="0"/>
              <a:t>　</a:t>
            </a:r>
            <a:r>
              <a:rPr lang="ja-JP" altLang="en-US" b="1" dirty="0">
                <a:solidFill>
                  <a:srgbClr val="FF0000"/>
                </a:solidFill>
              </a:rPr>
              <a:t>（指導側の技術や手順のミス及び修正の柔軟性）</a:t>
            </a:r>
            <a:endParaRPr lang="en-US" altLang="ja-JP" b="1" dirty="0">
              <a:solidFill>
                <a:srgbClr val="FF0000"/>
              </a:solidFill>
            </a:endParaRPr>
          </a:p>
          <a:p>
            <a:r>
              <a:rPr lang="ja-JP" altLang="en-US" b="1" dirty="0"/>
              <a:t>指導側の質のバラツキ</a:t>
            </a:r>
            <a:endParaRPr lang="en-US" altLang="ja-JP" b="1" dirty="0"/>
          </a:p>
          <a:p>
            <a:pPr marL="0" indent="0">
              <a:buNone/>
            </a:pPr>
            <a:r>
              <a:rPr lang="ja-JP" altLang="en-US" b="1" dirty="0">
                <a:solidFill>
                  <a:srgbClr val="FF0000"/>
                </a:solidFill>
              </a:rPr>
              <a:t>　（事前準備の不足・指導者マッチング調整の未熟さ）</a:t>
            </a:r>
            <a:endParaRPr lang="en-US" altLang="ja-JP" b="1" dirty="0">
              <a:solidFill>
                <a:srgbClr val="FF0000"/>
              </a:solidFill>
            </a:endParaRPr>
          </a:p>
          <a:p>
            <a:r>
              <a:rPr kumimoji="1" lang="ja-JP" altLang="en-US" b="1" dirty="0"/>
              <a:t>フォローアップの欠如</a:t>
            </a:r>
            <a:r>
              <a:rPr kumimoji="1" lang="ja-JP" altLang="en-US" b="1" dirty="0">
                <a:solidFill>
                  <a:srgbClr val="FF0000"/>
                </a:solidFill>
              </a:rPr>
              <a:t>（指導者スキルの未熟さ）</a:t>
            </a:r>
            <a:endParaRPr kumimoji="1" lang="en-US" altLang="ja-JP" b="1" dirty="0"/>
          </a:p>
          <a:p>
            <a:r>
              <a:rPr lang="ja-JP" altLang="en-US" b="1" dirty="0"/>
              <a:t>指導者負担</a:t>
            </a:r>
            <a:endParaRPr lang="en-US" altLang="ja-JP" b="1" dirty="0"/>
          </a:p>
          <a:p>
            <a:pPr marL="0" indent="0">
              <a:buNone/>
            </a:pPr>
            <a:r>
              <a:rPr kumimoji="1" lang="ja-JP" altLang="en-US" b="1" dirty="0">
                <a:solidFill>
                  <a:srgbClr val="FF0000"/>
                </a:solidFill>
              </a:rPr>
              <a:t>（市町村理解・実地研修の事業化未到達・地域における主任相談支援への業務整理）</a:t>
            </a:r>
            <a:endParaRPr kumimoji="1" lang="en-US" altLang="ja-JP" b="1" dirty="0">
              <a:solidFill>
                <a:srgbClr val="FF0000"/>
              </a:solidFill>
            </a:endParaRPr>
          </a:p>
          <a:p>
            <a:pPr marL="0" indent="0">
              <a:buNone/>
            </a:pPr>
            <a:endParaRPr kumimoji="1" lang="ja-JP" altLang="en-US" dirty="0"/>
          </a:p>
        </p:txBody>
      </p:sp>
      <p:sp>
        <p:nvSpPr>
          <p:cNvPr id="6" name="正方形/長方形 5"/>
          <p:cNvSpPr/>
          <p:nvPr/>
        </p:nvSpPr>
        <p:spPr>
          <a:xfrm>
            <a:off x="515752" y="5039681"/>
            <a:ext cx="8280920" cy="1477328"/>
          </a:xfrm>
          <a:prstGeom prst="rect">
            <a:avLst/>
          </a:prstGeom>
          <a:solidFill>
            <a:srgbClr val="FFFFCC"/>
          </a:solidFill>
        </p:spPr>
        <p:txBody>
          <a:bodyPr wrap="square">
            <a:spAutoFit/>
          </a:bodyPr>
          <a:lstStyle/>
          <a:p>
            <a:r>
              <a:rPr lang="en-US" altLang="ja-JP" b="1" dirty="0"/>
              <a:t>OJT</a:t>
            </a:r>
            <a:r>
              <a:rPr lang="ja-JP" altLang="en-US" dirty="0"/>
              <a:t>を行っているにもかかわらず、「適切な教育がされていない」としてやめていく人も多いのです（「労働経済白書」より）。</a:t>
            </a:r>
            <a:endParaRPr lang="en-US" altLang="ja-JP" dirty="0"/>
          </a:p>
          <a:p>
            <a:endParaRPr lang="en-US" altLang="ja-JP" dirty="0"/>
          </a:p>
          <a:p>
            <a:r>
              <a:rPr lang="ja-JP" altLang="en-US" dirty="0"/>
              <a:t>１</a:t>
            </a:r>
            <a:r>
              <a:rPr lang="ja-JP" altLang="en-US" u="sng" dirty="0"/>
              <a:t>度しか教えない、１回で全部教えてしまう（フィードバックが少ない）　継続性の無視！</a:t>
            </a:r>
            <a:endParaRPr lang="en-US" altLang="ja-JP" u="sng" dirty="0"/>
          </a:p>
          <a:p>
            <a:r>
              <a:rPr lang="en-US" altLang="ja-JP" dirty="0"/>
              <a:t>※</a:t>
            </a:r>
            <a:r>
              <a:rPr lang="ja-JP" altLang="en-US" dirty="0"/>
              <a:t>「できた部分を評価する」フィードバックと、「改善点を教える」フィードバック</a:t>
            </a: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43</a:t>
            </a:fld>
            <a:endParaRPr lang="en-US" altLang="ja-JP" dirty="0"/>
          </a:p>
        </p:txBody>
      </p:sp>
    </p:spTree>
    <p:extLst>
      <p:ext uri="{BB962C8B-B14F-4D97-AF65-F5344CB8AC3E}">
        <p14:creationId xmlns:p14="http://schemas.microsoft.com/office/powerpoint/2010/main" val="2755963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1776" y="2636912"/>
            <a:ext cx="7572672" cy="1202485"/>
          </a:xfrm>
        </p:spPr>
        <p:txBody>
          <a:bodyPr/>
          <a:lstStyle/>
          <a:p>
            <a:r>
              <a:rPr kumimoji="1" lang="en-US" altLang="ja-JP" dirty="0">
                <a:latin typeface="+mj-ea"/>
              </a:rPr>
              <a:t>Ⅲ</a:t>
            </a:r>
            <a:r>
              <a:rPr kumimoji="1" lang="ja-JP" altLang="en-US" dirty="0">
                <a:latin typeface="+mj-ea"/>
              </a:rPr>
              <a:t>　セッション　</a:t>
            </a:r>
            <a:r>
              <a:rPr lang="ja-JP" altLang="en-US" dirty="0">
                <a:latin typeface="+mj-ea"/>
              </a:rPr>
              <a:t>３</a:t>
            </a:r>
            <a:br>
              <a:rPr lang="en-US" altLang="ja-JP" dirty="0">
                <a:latin typeface="+mj-ea"/>
              </a:rPr>
            </a:br>
            <a:br>
              <a:rPr kumimoji="1" lang="en-US" altLang="ja-JP" dirty="0">
                <a:latin typeface="+mj-ea"/>
              </a:rPr>
            </a:br>
            <a:r>
              <a:rPr lang="en-US" altLang="ja-JP" sz="3600" b="1" dirty="0">
                <a:solidFill>
                  <a:srgbClr val="0000FF"/>
                </a:solidFill>
              </a:rPr>
              <a:t>『</a:t>
            </a:r>
            <a:r>
              <a:rPr lang="ja-JP" altLang="en-US" sz="3600" b="1" dirty="0">
                <a:solidFill>
                  <a:srgbClr val="0000FF"/>
                </a:solidFill>
              </a:rPr>
              <a:t>個別課題から地域課題へ転換する</a:t>
            </a:r>
            <a:br>
              <a:rPr lang="en-US" altLang="ja-JP" sz="3600" b="1" dirty="0">
                <a:solidFill>
                  <a:srgbClr val="0000FF"/>
                </a:solidFill>
              </a:rPr>
            </a:br>
            <a:r>
              <a:rPr lang="ja-JP" altLang="en-US" sz="3600" b="1" dirty="0">
                <a:solidFill>
                  <a:srgbClr val="0000FF"/>
                </a:solidFill>
              </a:rPr>
              <a:t>グループスーパービジョン</a:t>
            </a:r>
            <a:r>
              <a:rPr lang="en-US" altLang="ja-JP" sz="3600" b="1" dirty="0">
                <a:solidFill>
                  <a:srgbClr val="0000FF"/>
                </a:solidFill>
              </a:rPr>
              <a:t>』</a:t>
            </a:r>
            <a:r>
              <a:rPr lang="ja-JP" altLang="en-US" sz="3600" b="1" dirty="0">
                <a:solidFill>
                  <a:srgbClr val="0000FF"/>
                </a:solidFill>
              </a:rPr>
              <a:t>　　</a:t>
            </a:r>
            <a:br>
              <a:rPr kumimoji="1" lang="en-US" altLang="ja-JP" dirty="0"/>
            </a:br>
            <a:br>
              <a:rPr lang="ja-JP" altLang="ja-JP" b="1" dirty="0">
                <a:latin typeface="+mn-ea"/>
                <a:ea typeface="+mn-ea"/>
              </a:rPr>
            </a:br>
            <a:endParaRPr kumimoji="1" lang="ja-JP" altLang="en-US" dirty="0">
              <a:latin typeface="+mn-ea"/>
              <a:ea typeface="+mn-ea"/>
            </a:endParaRP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44</a:t>
            </a:fld>
            <a:endParaRPr lang="en-US" altLang="ja-JP" dirty="0"/>
          </a:p>
        </p:txBody>
      </p:sp>
    </p:spTree>
    <p:extLst>
      <p:ext uri="{BB962C8B-B14F-4D97-AF65-F5344CB8AC3E}">
        <p14:creationId xmlns:p14="http://schemas.microsoft.com/office/powerpoint/2010/main" val="3445422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88640"/>
            <a:ext cx="8229600" cy="490067"/>
          </a:xfrm>
        </p:spPr>
        <p:txBody>
          <a:bodyPr>
            <a:noAutofit/>
          </a:bodyPr>
          <a:lstStyle/>
          <a:p>
            <a:r>
              <a:rPr lang="ja-JP" altLang="en-US" sz="2800" dirty="0"/>
              <a:t>想定される</a:t>
            </a:r>
            <a:br>
              <a:rPr lang="en-US" altLang="ja-JP" sz="2800" dirty="0"/>
            </a:br>
            <a:r>
              <a:rPr lang="ja-JP" altLang="en-US" sz="2800" dirty="0"/>
              <a:t>基幹相談支援センターが地域で担う</a:t>
            </a:r>
            <a:r>
              <a:rPr kumimoji="1" lang="ja-JP" altLang="en-US" sz="2800" dirty="0"/>
              <a:t>人材育成</a:t>
            </a:r>
          </a:p>
        </p:txBody>
      </p:sp>
      <p:sp>
        <p:nvSpPr>
          <p:cNvPr id="8" name="コンテンツ プレースホルダー 2"/>
          <p:cNvSpPr txBox="1">
            <a:spLocks/>
          </p:cNvSpPr>
          <p:nvPr/>
        </p:nvSpPr>
        <p:spPr>
          <a:xfrm>
            <a:off x="323528" y="861655"/>
            <a:ext cx="8424936" cy="52565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000" dirty="0">
                <a:latin typeface="HGPｺﾞｼｯｸE" panose="020B0900000000000000" pitchFamily="50" charset="-128"/>
                <a:ea typeface="HGPｺﾞｼｯｸE" panose="020B0900000000000000" pitchFamily="50" charset="-128"/>
              </a:rPr>
              <a:t>≪総論≫</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（障害）福祉施策の動向・主任相談支援専門員の役割・視点</a:t>
            </a:r>
            <a:endParaRPr lang="en-US" altLang="ja-JP" sz="2000" dirty="0">
              <a:latin typeface="HGPｺﾞｼｯｸE" panose="020B0900000000000000" pitchFamily="50" charset="-128"/>
              <a:ea typeface="HGPｺﾞｼｯｸE" panose="020B0900000000000000" pitchFamily="50" charset="-128"/>
            </a:endParaRPr>
          </a:p>
          <a:p>
            <a:endParaRPr lang="en-US" altLang="ja-JP" sz="2000" dirty="0">
              <a:latin typeface="HGPｺﾞｼｯｸE" panose="020B0900000000000000" pitchFamily="50" charset="-128"/>
              <a:ea typeface="HGPｺﾞｼｯｸE" panose="020B0900000000000000" pitchFamily="50" charset="-128"/>
            </a:endParaRPr>
          </a:p>
          <a:p>
            <a:pPr marL="0" indent="0">
              <a:buNone/>
            </a:pPr>
            <a:r>
              <a:rPr lang="ja-JP" altLang="en-US" sz="2000" dirty="0">
                <a:latin typeface="HGPｺﾞｼｯｸE" panose="020B0900000000000000" pitchFamily="50" charset="-128"/>
                <a:ea typeface="HGPｺﾞｼｯｸE" panose="020B0900000000000000" pitchFamily="50" charset="-128"/>
              </a:rPr>
              <a:t>≪人材育成≫</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solidFill>
                  <a:srgbClr val="00B0F0"/>
                </a:solidFill>
                <a:latin typeface="HGPｺﾞｼｯｸE" panose="020B0900000000000000" pitchFamily="50" charset="-128"/>
                <a:ea typeface="HGPｺﾞｼｯｸE" panose="020B0900000000000000" pitchFamily="50" charset="-128"/>
              </a:rPr>
              <a:t>グループスーパービジョン・事例検討</a:t>
            </a:r>
            <a:endParaRPr lang="en-US" altLang="ja-JP" sz="2000" dirty="0">
              <a:solidFill>
                <a:schemeClr val="bg1">
                  <a:lumMod val="50000"/>
                </a:schemeClr>
              </a:solidFill>
              <a:latin typeface="HGPｺﾞｼｯｸE" panose="020B0900000000000000" pitchFamily="50" charset="-128"/>
              <a:ea typeface="HGPｺﾞｼｯｸE" panose="020B0900000000000000" pitchFamily="50" charset="-128"/>
            </a:endParaRPr>
          </a:p>
          <a:p>
            <a:r>
              <a:rPr lang="ja-JP" altLang="en-US" sz="2000" dirty="0">
                <a:solidFill>
                  <a:srgbClr val="00B0F0"/>
                </a:solidFill>
                <a:latin typeface="HGPｺﾞｼｯｸE" panose="020B0900000000000000" pitchFamily="50" charset="-128"/>
                <a:ea typeface="HGPｺﾞｼｯｸE" panose="020B0900000000000000" pitchFamily="50" charset="-128"/>
              </a:rPr>
              <a:t>個別スーパービジョン（助言・指導）</a:t>
            </a:r>
          </a:p>
          <a:p>
            <a:r>
              <a:rPr lang="ja-JP" altLang="en-US" sz="2000" dirty="0">
                <a:solidFill>
                  <a:srgbClr val="00B0F0"/>
                </a:solidFill>
                <a:latin typeface="HGPｺﾞｼｯｸE" panose="020B0900000000000000" pitchFamily="50" charset="-128"/>
                <a:ea typeface="HGPｺﾞｼｯｸE" panose="020B0900000000000000" pitchFamily="50" charset="-128"/>
              </a:rPr>
              <a:t>研修の企画・運営</a:t>
            </a:r>
            <a:endParaRPr lang="en-US" altLang="ja-JP" sz="2000" dirty="0">
              <a:solidFill>
                <a:srgbClr val="00B0F0"/>
              </a:solidFill>
              <a:latin typeface="HGPｺﾞｼｯｸE" panose="020B0900000000000000" pitchFamily="50" charset="-128"/>
              <a:ea typeface="HGPｺﾞｼｯｸE" panose="020B0900000000000000" pitchFamily="50" charset="-128"/>
            </a:endParaRPr>
          </a:p>
          <a:p>
            <a:endParaRPr lang="en-US" altLang="ja-JP" sz="2000" dirty="0">
              <a:latin typeface="HGPｺﾞｼｯｸE" panose="020B0900000000000000" pitchFamily="50" charset="-128"/>
              <a:ea typeface="HGPｺﾞｼｯｸE" panose="020B0900000000000000" pitchFamily="50" charset="-128"/>
            </a:endParaRPr>
          </a:p>
          <a:p>
            <a:pPr marL="0" indent="0">
              <a:buNone/>
            </a:pPr>
            <a:r>
              <a:rPr lang="ja-JP" altLang="en-US" sz="2000" dirty="0">
                <a:latin typeface="HGPｺﾞｼｯｸE" panose="020B0900000000000000" pitchFamily="50" charset="-128"/>
                <a:ea typeface="HGPｺﾞｼｯｸE" panose="020B0900000000000000" pitchFamily="50" charset="-128"/>
              </a:rPr>
              <a:t>≪協議会≫</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solidFill>
                  <a:schemeClr val="tx2">
                    <a:lumMod val="60000"/>
                    <a:lumOff val="40000"/>
                  </a:schemeClr>
                </a:solidFill>
                <a:latin typeface="HGPｺﾞｼｯｸE" panose="020B0900000000000000" pitchFamily="50" charset="-128"/>
                <a:ea typeface="HGPｺﾞｼｯｸE" panose="020B0900000000000000" pitchFamily="50" charset="-128"/>
              </a:rPr>
              <a:t>地域アセスメント</a:t>
            </a:r>
            <a:r>
              <a:rPr lang="en-US" altLang="ja-JP" sz="2000" dirty="0">
                <a:solidFill>
                  <a:schemeClr val="tx2">
                    <a:lumMod val="60000"/>
                    <a:lumOff val="40000"/>
                  </a:schemeClr>
                </a:solidFill>
                <a:latin typeface="HGPｺﾞｼｯｸE" panose="020B0900000000000000" pitchFamily="50" charset="-128"/>
                <a:ea typeface="HGPｺﾞｼｯｸE" panose="020B0900000000000000" pitchFamily="50" charset="-128"/>
              </a:rPr>
              <a:t>(</a:t>
            </a:r>
            <a:r>
              <a:rPr lang="ja-JP" altLang="en-US" sz="2000" dirty="0">
                <a:solidFill>
                  <a:schemeClr val="tx2">
                    <a:lumMod val="60000"/>
                    <a:lumOff val="40000"/>
                  </a:schemeClr>
                </a:solidFill>
                <a:latin typeface="HGPｺﾞｼｯｸE" panose="020B0900000000000000" pitchFamily="50" charset="-128"/>
                <a:ea typeface="HGPｺﾞｼｯｸE" panose="020B0900000000000000" pitchFamily="50" charset="-128"/>
              </a:rPr>
              <a:t>分析</a:t>
            </a:r>
            <a:r>
              <a:rPr lang="en-US" altLang="ja-JP" sz="2000" dirty="0">
                <a:solidFill>
                  <a:schemeClr val="tx2">
                    <a:lumMod val="60000"/>
                    <a:lumOff val="40000"/>
                  </a:schemeClr>
                </a:solidFill>
                <a:latin typeface="HGPｺﾞｼｯｸE" panose="020B0900000000000000" pitchFamily="50" charset="-128"/>
                <a:ea typeface="HGPｺﾞｼｯｸE" panose="020B0900000000000000" pitchFamily="50" charset="-128"/>
              </a:rPr>
              <a:t>)</a:t>
            </a:r>
            <a:r>
              <a:rPr lang="ja-JP" altLang="en-US" sz="2000" dirty="0">
                <a:solidFill>
                  <a:schemeClr val="tx2">
                    <a:lumMod val="60000"/>
                    <a:lumOff val="40000"/>
                  </a:schemeClr>
                </a:solidFill>
                <a:latin typeface="HGPｺﾞｼｯｸE" panose="020B0900000000000000" pitchFamily="50" charset="-128"/>
                <a:ea typeface="HGPｺﾞｼｯｸE" panose="020B0900000000000000" pitchFamily="50" charset="-128"/>
              </a:rPr>
              <a:t>・資源開発、ソーシャルアクション</a:t>
            </a:r>
          </a:p>
          <a:p>
            <a:r>
              <a:rPr lang="ja-JP" altLang="en-US" sz="2000" dirty="0">
                <a:solidFill>
                  <a:schemeClr val="tx2">
                    <a:lumMod val="60000"/>
                    <a:lumOff val="40000"/>
                  </a:schemeClr>
                </a:solidFill>
                <a:latin typeface="HGPｺﾞｼｯｸE" panose="020B0900000000000000" pitchFamily="50" charset="-128"/>
                <a:ea typeface="HGPｺﾞｼｯｸE" panose="020B0900000000000000" pitchFamily="50" charset="-128"/>
              </a:rPr>
              <a:t>地域づくりのための協議会運営・多職種連携、ネットワークづくり・体制整備</a:t>
            </a:r>
            <a:endParaRPr lang="en-US" altLang="ja-JP" sz="2000" dirty="0">
              <a:solidFill>
                <a:schemeClr val="tx2">
                  <a:lumMod val="60000"/>
                  <a:lumOff val="40000"/>
                </a:schemeClr>
              </a:solidFill>
              <a:latin typeface="HGPｺﾞｼｯｸE" panose="020B0900000000000000" pitchFamily="50" charset="-128"/>
              <a:ea typeface="HGPｺﾞｼｯｸE" panose="020B0900000000000000" pitchFamily="50" charset="-128"/>
            </a:endParaRPr>
          </a:p>
          <a:p>
            <a:endParaRPr lang="en-US" altLang="ja-JP" sz="2000" dirty="0">
              <a:latin typeface="HGPｺﾞｼｯｸE" panose="020B0900000000000000" pitchFamily="50" charset="-128"/>
              <a:ea typeface="HGPｺﾞｼｯｸE" panose="020B0900000000000000" pitchFamily="50" charset="-128"/>
            </a:endParaRPr>
          </a:p>
          <a:p>
            <a:pPr marL="0" indent="0">
              <a:buNone/>
            </a:pPr>
            <a:r>
              <a:rPr lang="ja-JP" altLang="en-US" sz="2000" dirty="0">
                <a:latin typeface="HGPｺﾞｼｯｸE" panose="020B0900000000000000" pitchFamily="50" charset="-128"/>
                <a:ea typeface="HGPｺﾞｼｯｸE" panose="020B0900000000000000" pitchFamily="50" charset="-128"/>
              </a:rPr>
              <a:t>　　　　　　　　　　　　　　</a:t>
            </a:r>
            <a:endParaRPr lang="en-US" altLang="ja-JP" sz="2000" dirty="0">
              <a:latin typeface="HGPｺﾞｼｯｸE" panose="020B0900000000000000" pitchFamily="50" charset="-128"/>
              <a:ea typeface="HGPｺﾞｼｯｸE" panose="020B0900000000000000" pitchFamily="50" charset="-128"/>
            </a:endParaRPr>
          </a:p>
          <a:p>
            <a:pPr marL="0" indent="0">
              <a:buNone/>
            </a:pPr>
            <a:r>
              <a:rPr lang="ja-JP" altLang="en-US" sz="2000" dirty="0">
                <a:latin typeface="HGPｺﾞｼｯｸE" panose="020B0900000000000000" pitchFamily="50" charset="-128"/>
                <a:ea typeface="HGPｺﾞｼｯｸE" panose="020B0900000000000000" pitchFamily="50" charset="-128"/>
              </a:rPr>
              <a:t>≪管理・運営≫</a:t>
            </a:r>
            <a:endParaRPr lang="en-US" altLang="ja-JP" sz="2000" dirty="0">
              <a:latin typeface="HGPｺﾞｼｯｸE" panose="020B0900000000000000" pitchFamily="50" charset="-128"/>
              <a:ea typeface="HGPｺﾞｼｯｸE" panose="020B0900000000000000" pitchFamily="50" charset="-128"/>
            </a:endParaRPr>
          </a:p>
          <a:p>
            <a:r>
              <a:rPr lang="ja-JP" altLang="en-US" sz="2000" dirty="0">
                <a:latin typeface="HGPｺﾞｼｯｸE" panose="020B0900000000000000" pitchFamily="50" charset="-128"/>
                <a:ea typeface="HGPｺﾞｼｯｸE" panose="020B0900000000000000" pitchFamily="50" charset="-128"/>
              </a:rPr>
              <a:t>リスクマネジメント・適正な運営・</a:t>
            </a:r>
            <a:r>
              <a:rPr lang="zh-TW" altLang="en-US" sz="2000" dirty="0">
                <a:latin typeface="HGPｺﾞｼｯｸE" panose="020B0900000000000000" pitchFamily="50" charset="-128"/>
                <a:ea typeface="HGPｺﾞｼｯｸE" panose="020B0900000000000000" pitchFamily="50" charset="-128"/>
              </a:rPr>
              <a:t>権利擁護（虐待防止）</a:t>
            </a:r>
            <a:endParaRPr lang="ja-JP" altLang="en-US" sz="2000" dirty="0">
              <a:latin typeface="HGPｺﾞｼｯｸE" panose="020B0900000000000000" pitchFamily="50" charset="-128"/>
              <a:ea typeface="HGPｺﾞｼｯｸE" panose="020B0900000000000000" pitchFamily="50" charset="-128"/>
            </a:endParaRPr>
          </a:p>
        </p:txBody>
      </p:sp>
      <p:sp>
        <p:nvSpPr>
          <p:cNvPr id="3" name="右矢印 2"/>
          <p:cNvSpPr/>
          <p:nvPr/>
        </p:nvSpPr>
        <p:spPr>
          <a:xfrm>
            <a:off x="4716015" y="2420888"/>
            <a:ext cx="809329" cy="7920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 name="角丸四角形 3"/>
          <p:cNvSpPr/>
          <p:nvPr/>
        </p:nvSpPr>
        <p:spPr>
          <a:xfrm>
            <a:off x="5525345" y="2236013"/>
            <a:ext cx="3367135" cy="116183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事例検討</a:t>
            </a:r>
            <a:endParaRPr kumimoji="1" lang="en-US" altLang="ja-JP" b="1" dirty="0"/>
          </a:p>
          <a:p>
            <a:pPr algn="ctr"/>
            <a:r>
              <a:rPr kumimoji="1" lang="ja-JP" altLang="en-US" b="1" dirty="0"/>
              <a:t>ストレングスモデルに基づく、</a:t>
            </a:r>
            <a:endParaRPr kumimoji="1" lang="en-US" altLang="ja-JP" b="1" dirty="0"/>
          </a:p>
          <a:p>
            <a:pPr algn="ctr"/>
            <a:r>
              <a:rPr kumimoji="1" lang="ja-JP" altLang="en-US" b="1" dirty="0"/>
              <a:t>グループ・スーパービジョンなど</a:t>
            </a:r>
          </a:p>
        </p:txBody>
      </p:sp>
      <p:sp>
        <p:nvSpPr>
          <p:cNvPr id="5" name="屈折矢印 4"/>
          <p:cNvSpPr/>
          <p:nvPr/>
        </p:nvSpPr>
        <p:spPr>
          <a:xfrm rot="5400000">
            <a:off x="1695106" y="4693706"/>
            <a:ext cx="725800" cy="1020684"/>
          </a:xfrm>
          <a:prstGeom prst="bent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769306" y="5013176"/>
            <a:ext cx="3024336"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a:solidFill>
                  <a:schemeClr val="tx1"/>
                </a:solidFill>
              </a:rPr>
              <a:t>協議会参画システム</a:t>
            </a:r>
            <a:endParaRPr kumimoji="1" lang="en-US" altLang="ja-JP" b="1" dirty="0">
              <a:solidFill>
                <a:schemeClr val="tx1"/>
              </a:solidFill>
            </a:endParaRPr>
          </a:p>
          <a:p>
            <a:pPr algn="ctr"/>
            <a:r>
              <a:rPr kumimoji="1" lang="ja-JP" altLang="en-US" b="1" dirty="0">
                <a:solidFill>
                  <a:schemeClr val="tx1"/>
                </a:solidFill>
              </a:rPr>
              <a:t>（</a:t>
            </a:r>
            <a:r>
              <a:rPr lang="ja-JP" altLang="en-US" b="1" dirty="0">
                <a:solidFill>
                  <a:schemeClr val="tx1"/>
                </a:solidFill>
              </a:rPr>
              <a:t>実地教育</a:t>
            </a:r>
            <a:r>
              <a:rPr kumimoji="1" lang="ja-JP" altLang="en-US" b="1" dirty="0">
                <a:solidFill>
                  <a:schemeClr val="tx1"/>
                </a:solidFill>
              </a:rPr>
              <a:t>）</a:t>
            </a:r>
          </a:p>
        </p:txBody>
      </p:sp>
      <p:sp>
        <p:nvSpPr>
          <p:cNvPr id="9" name="角丸四角形 8"/>
          <p:cNvSpPr/>
          <p:nvPr/>
        </p:nvSpPr>
        <p:spPr>
          <a:xfrm>
            <a:off x="2339752" y="3489946"/>
            <a:ext cx="3816424" cy="6231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a:t>ＯＪＴと法定研修と連動した</a:t>
            </a:r>
            <a:r>
              <a:rPr lang="ja-JP" altLang="en-US" b="1"/>
              <a:t>実地</a:t>
            </a:r>
            <a:r>
              <a:rPr lang="ja-JP" altLang="en-US" b="1" dirty="0"/>
              <a:t>教育（実習）</a:t>
            </a:r>
            <a:endParaRPr kumimoji="1" lang="en-US" altLang="ja-JP" b="1" dirty="0"/>
          </a:p>
        </p:txBody>
      </p:sp>
      <p:sp>
        <p:nvSpPr>
          <p:cNvPr id="11" name="円/楕円 10"/>
          <p:cNvSpPr/>
          <p:nvPr/>
        </p:nvSpPr>
        <p:spPr>
          <a:xfrm>
            <a:off x="6695728" y="1484784"/>
            <a:ext cx="2448272" cy="8543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rPr>
              <a:t>インフォーマル支援を活用する実践モデルへ</a:t>
            </a:r>
          </a:p>
        </p:txBody>
      </p:sp>
      <p:sp>
        <p:nvSpPr>
          <p:cNvPr id="10" name="フッター プレースホルダー 9"/>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13" name="スライド番号プレースホルダー 12"/>
          <p:cNvSpPr>
            <a:spLocks noGrp="1"/>
          </p:cNvSpPr>
          <p:nvPr>
            <p:ph type="sldNum" sz="quarter" idx="12"/>
          </p:nvPr>
        </p:nvSpPr>
        <p:spPr/>
        <p:txBody>
          <a:bodyPr/>
          <a:lstStyle/>
          <a:p>
            <a:pPr>
              <a:defRPr/>
            </a:pPr>
            <a:fld id="{F90A3C79-1AFD-481B-B685-7933BCD0898B}" type="slidenum">
              <a:rPr lang="en-US" altLang="ja-JP" smtClean="0"/>
              <a:pPr>
                <a:defRPr/>
              </a:pPr>
              <a:t>45</a:t>
            </a:fld>
            <a:endParaRPr lang="en-US" altLang="ja-JP" dirty="0"/>
          </a:p>
        </p:txBody>
      </p:sp>
    </p:spTree>
    <p:extLst>
      <p:ext uri="{BB962C8B-B14F-4D97-AF65-F5344CB8AC3E}">
        <p14:creationId xmlns:p14="http://schemas.microsoft.com/office/powerpoint/2010/main" val="382967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lstStyle/>
          <a:p>
            <a:r>
              <a:rPr lang="ja-JP" altLang="ja-JP" sz="4000" u="sng" dirty="0"/>
              <a:t>地域変革のためのヒアリングシート</a:t>
            </a:r>
            <a:endParaRPr kumimoji="1" lang="ja-JP" altLang="en-US" dirty="0"/>
          </a:p>
        </p:txBody>
      </p:sp>
      <p:sp>
        <p:nvSpPr>
          <p:cNvPr id="3" name="コンテンツ プレースホルダー 2"/>
          <p:cNvSpPr>
            <a:spLocks noGrp="1"/>
          </p:cNvSpPr>
          <p:nvPr>
            <p:ph idx="1"/>
          </p:nvPr>
        </p:nvSpPr>
        <p:spPr>
          <a:xfrm>
            <a:off x="467544" y="1634084"/>
            <a:ext cx="8435280" cy="4747244"/>
          </a:xfrm>
        </p:spPr>
        <p:txBody>
          <a:bodyPr/>
          <a:lstStyle/>
          <a:p>
            <a:pPr marL="0" indent="0">
              <a:buNone/>
            </a:pPr>
            <a:r>
              <a:rPr lang="ja-JP" altLang="ja-JP" sz="1600" dirty="0"/>
              <a:t>【１】利用者が参加・所属している地域組織または参加したがっている組織</a:t>
            </a:r>
            <a:endParaRPr lang="en-US" altLang="ja-JP" sz="1600" dirty="0"/>
          </a:p>
          <a:p>
            <a:pPr marL="0" indent="0">
              <a:buNone/>
            </a:pPr>
            <a:r>
              <a:rPr lang="ja-JP" altLang="ja-JP" sz="1600" b="1" dirty="0"/>
              <a:t>＜注＞自治会・趣味グループ・学校・ファンクラブ・生涯学習グループ・各種〈連続〉講座・ボランティアグループ</a:t>
            </a:r>
          </a:p>
          <a:p>
            <a:pPr marL="0" indent="0">
              <a:buNone/>
            </a:pPr>
            <a:r>
              <a:rPr lang="ja-JP" altLang="ja-JP" sz="1600" dirty="0"/>
              <a:t>【２】利用者の交友相手〈友達</a:t>
            </a:r>
            <a:r>
              <a:rPr lang="en-US" altLang="ja-JP" sz="1600" dirty="0"/>
              <a:t>〉</a:t>
            </a:r>
          </a:p>
          <a:p>
            <a:pPr marL="0" indent="0">
              <a:buNone/>
            </a:pPr>
            <a:r>
              <a:rPr lang="ja-JP" altLang="ja-JP" sz="1600" b="1" dirty="0"/>
              <a:t>＜注＞井戸端会議の相手・同窓生・趣味友達・講座友達・級友</a:t>
            </a:r>
            <a:endParaRPr lang="en-US" altLang="ja-JP" sz="1600" b="1" dirty="0"/>
          </a:p>
          <a:p>
            <a:pPr marL="0" indent="0">
              <a:buNone/>
            </a:pPr>
            <a:r>
              <a:rPr lang="ja-JP" altLang="ja-JP" sz="1600" dirty="0"/>
              <a:t>【３】利用者が</a:t>
            </a:r>
            <a:r>
              <a:rPr lang="ja-JP" altLang="ja-JP" sz="1600" dirty="0">
                <a:latin typeface="+mn-ea"/>
              </a:rPr>
              <a:t>所属している当事者組織</a:t>
            </a:r>
            <a:endParaRPr lang="en-US" altLang="ja-JP" sz="1600" dirty="0">
              <a:latin typeface="+mn-ea"/>
            </a:endParaRPr>
          </a:p>
          <a:p>
            <a:pPr marL="0" indent="0">
              <a:buNone/>
            </a:pPr>
            <a:r>
              <a:rPr lang="ja-JP" altLang="ja-JP" sz="1600" dirty="0">
                <a:latin typeface="+mn-ea"/>
              </a:rPr>
              <a:t>【４】利用者に（福祉的に）関わっている人や組織・企業〈商店〉・隣人</a:t>
            </a:r>
            <a:endParaRPr lang="en-US" altLang="ja-JP" sz="1600" dirty="0">
              <a:latin typeface="+mn-ea"/>
            </a:endParaRPr>
          </a:p>
          <a:p>
            <a:pPr marL="0" indent="0">
              <a:buNone/>
            </a:pPr>
            <a:r>
              <a:rPr lang="ja-JP" altLang="ja-JP" sz="1600" b="1" dirty="0">
                <a:latin typeface="+mn-ea"/>
              </a:rPr>
              <a:t>　＜注＞行きつけの商店の主が、店頭で親切にしてくれる程度でもいい</a:t>
            </a:r>
            <a:endParaRPr lang="en-US" altLang="ja-JP" sz="1600" b="1" dirty="0">
              <a:latin typeface="+mn-ea"/>
            </a:endParaRPr>
          </a:p>
          <a:p>
            <a:pPr marL="0" indent="0">
              <a:buNone/>
            </a:pPr>
            <a:r>
              <a:rPr lang="ja-JP" altLang="ja-JP" sz="1600" dirty="0">
                <a:latin typeface="+mn-ea"/>
              </a:rPr>
              <a:t>【５】利用者が見込んでいる相手</a:t>
            </a:r>
            <a:endParaRPr lang="en-US" altLang="ja-JP" sz="1600" dirty="0">
              <a:latin typeface="+mn-ea"/>
            </a:endParaRPr>
          </a:p>
          <a:p>
            <a:pPr marL="0" indent="0">
              <a:buNone/>
            </a:pPr>
            <a:r>
              <a:rPr lang="ja-JP" altLang="ja-JP" sz="1600" b="1" dirty="0">
                <a:latin typeface="+mn-ea"/>
              </a:rPr>
              <a:t>　＜注＞なぜその人を見込んでいるのか</a:t>
            </a:r>
          </a:p>
          <a:p>
            <a:pPr marL="0" indent="0">
              <a:buNone/>
            </a:pPr>
            <a:r>
              <a:rPr lang="ja-JP" altLang="ja-JP" sz="1600" dirty="0">
                <a:latin typeface="+mn-ea"/>
              </a:rPr>
              <a:t>【６】利用者の親族で、利用者が頼みにしている相手について</a:t>
            </a:r>
          </a:p>
          <a:p>
            <a:pPr marL="0" indent="0">
              <a:buNone/>
            </a:pPr>
            <a:r>
              <a:rPr lang="ja-JP" altLang="ja-JP" sz="1600" dirty="0">
                <a:latin typeface="+mn-ea"/>
              </a:rPr>
              <a:t>【７】利用者の〈これから戻る〉近隣は、利用者にとっていい近隣</a:t>
            </a:r>
            <a:endParaRPr lang="en-US" altLang="ja-JP" sz="1600" dirty="0">
              <a:latin typeface="+mn-ea"/>
            </a:endParaRPr>
          </a:p>
          <a:p>
            <a:pPr marL="0" indent="0">
              <a:buNone/>
            </a:pPr>
            <a:r>
              <a:rPr lang="ja-JP" altLang="ja-JP" sz="1600" dirty="0">
                <a:latin typeface="+mn-ea"/>
              </a:rPr>
              <a:t>【８】利用者の周囲で、活用できそうな福祉資源</a:t>
            </a:r>
            <a:endParaRPr lang="en-US" altLang="ja-JP" sz="1600" dirty="0">
              <a:latin typeface="+mn-ea"/>
            </a:endParaRPr>
          </a:p>
          <a:p>
            <a:pPr marL="0" indent="0">
              <a:buNone/>
            </a:pPr>
            <a:r>
              <a:rPr lang="ja-JP" altLang="ja-JP" sz="1600" dirty="0">
                <a:latin typeface="+mn-ea"/>
              </a:rPr>
              <a:t>【９】利用者にとって「隠れた資源」となっているもの</a:t>
            </a:r>
            <a:r>
              <a:rPr lang="ja-JP" altLang="ja-JP" sz="1600" b="1" dirty="0">
                <a:latin typeface="+mn-ea"/>
              </a:rPr>
              <a:t>〈利用者を元気にさせているもの〉</a:t>
            </a:r>
            <a:endParaRPr lang="en-US" altLang="ja-JP" sz="1600" b="1" dirty="0">
              <a:latin typeface="+mn-ea"/>
            </a:endParaRPr>
          </a:p>
          <a:p>
            <a:pPr marL="0" indent="0">
              <a:buNone/>
            </a:pPr>
            <a:r>
              <a:rPr lang="ja-JP" altLang="ja-JP" sz="1600" b="1" dirty="0">
                <a:latin typeface="+mn-ea"/>
              </a:rPr>
              <a:t>＜注＞特に動植物や自然環境、日常生活の各種</a:t>
            </a:r>
            <a:r>
              <a:rPr lang="ja-JP" altLang="ja-JP" sz="1600" b="1" dirty="0"/>
              <a:t>グッズ、遊び・スポーツなど、人間以外の資源</a:t>
            </a:r>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46</a:t>
            </a:fld>
            <a:endParaRPr lang="en-US" altLang="ja-JP" dirty="0"/>
          </a:p>
        </p:txBody>
      </p:sp>
    </p:spTree>
    <p:extLst>
      <p:ext uri="{BB962C8B-B14F-4D97-AF65-F5344CB8AC3E}">
        <p14:creationId xmlns:p14="http://schemas.microsoft.com/office/powerpoint/2010/main" val="2923808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4000" u="sng" dirty="0"/>
              <a:t>地域変革のためのヒアリングシート</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lang="ja-JP" altLang="ja-JP" sz="1600" dirty="0">
                <a:latin typeface="+mn-ea"/>
              </a:rPr>
              <a:t>【</a:t>
            </a:r>
            <a:r>
              <a:rPr lang="en-US" altLang="ja-JP" sz="1600" dirty="0">
                <a:latin typeface="+mn-ea"/>
              </a:rPr>
              <a:t>10</a:t>
            </a:r>
            <a:r>
              <a:rPr lang="ja-JP" altLang="ja-JP" sz="1600" dirty="0">
                <a:latin typeface="+mn-ea"/>
              </a:rPr>
              <a:t>】利用者は地域に対して、どんな資源性を有しているか</a:t>
            </a:r>
            <a:endParaRPr lang="en-US" altLang="ja-JP" sz="1600" dirty="0">
              <a:latin typeface="+mn-ea"/>
            </a:endParaRPr>
          </a:p>
          <a:p>
            <a:pPr marL="0" indent="0">
              <a:buNone/>
            </a:pPr>
            <a:r>
              <a:rPr lang="ja-JP" altLang="ja-JP" sz="1600" b="1" dirty="0">
                <a:latin typeface="+mn-ea"/>
              </a:rPr>
              <a:t>＜注＞隣人の相談相手、同じハンディを持った人の相談相手、趣味グループなどで、ユニークな働きをしている、など</a:t>
            </a:r>
            <a:endParaRPr lang="en-US" altLang="ja-JP" sz="1600" b="1" dirty="0">
              <a:latin typeface="+mn-ea"/>
            </a:endParaRPr>
          </a:p>
          <a:p>
            <a:pPr marL="0" indent="0">
              <a:buNone/>
            </a:pPr>
            <a:r>
              <a:rPr lang="ja-JP" altLang="ja-JP" sz="1600" dirty="0">
                <a:latin typeface="+mn-ea"/>
              </a:rPr>
              <a:t>【</a:t>
            </a:r>
            <a:r>
              <a:rPr lang="en-US" altLang="ja-JP" sz="1600" dirty="0">
                <a:latin typeface="+mn-ea"/>
              </a:rPr>
              <a:t>11</a:t>
            </a:r>
            <a:r>
              <a:rPr lang="ja-JP" altLang="ja-JP" sz="1600" dirty="0">
                <a:latin typeface="+mn-ea"/>
              </a:rPr>
              <a:t>】利用者にとっての資源同士のネットワークの状況</a:t>
            </a:r>
            <a:endParaRPr lang="en-US" altLang="ja-JP" sz="1600" dirty="0">
              <a:latin typeface="+mn-ea"/>
            </a:endParaRPr>
          </a:p>
          <a:p>
            <a:pPr marL="0" indent="0">
              <a:buNone/>
            </a:pPr>
            <a:endParaRPr lang="en-US" altLang="ja-JP" sz="1600" dirty="0">
              <a:latin typeface="+mn-ea"/>
            </a:endParaRPr>
          </a:p>
          <a:p>
            <a:pPr marL="0" indent="0">
              <a:buNone/>
            </a:pPr>
            <a:r>
              <a:rPr lang="ja-JP" altLang="ja-JP" sz="1600" dirty="0">
                <a:latin typeface="+mn-ea"/>
              </a:rPr>
              <a:t>【</a:t>
            </a:r>
            <a:r>
              <a:rPr lang="en-US" altLang="ja-JP" sz="1600" dirty="0">
                <a:latin typeface="+mn-ea"/>
              </a:rPr>
              <a:t>12</a:t>
            </a:r>
            <a:r>
              <a:rPr lang="ja-JP" altLang="ja-JP" sz="1600" dirty="0">
                <a:latin typeface="+mn-ea"/>
              </a:rPr>
              <a:t>】利用者の自宅〈居住場所〉</a:t>
            </a:r>
            <a:endParaRPr lang="en-US" altLang="ja-JP" sz="1600" dirty="0">
              <a:latin typeface="+mn-ea"/>
            </a:endParaRPr>
          </a:p>
          <a:p>
            <a:pPr marL="0" indent="0">
              <a:buNone/>
            </a:pPr>
            <a:endParaRPr lang="en-US" altLang="ja-JP" sz="1600" dirty="0">
              <a:latin typeface="+mn-ea"/>
            </a:endParaRPr>
          </a:p>
          <a:p>
            <a:pPr marL="0" indent="0">
              <a:buNone/>
            </a:pPr>
            <a:r>
              <a:rPr lang="ja-JP" altLang="ja-JP" sz="1600" dirty="0">
                <a:latin typeface="+mn-ea"/>
              </a:rPr>
              <a:t>【</a:t>
            </a:r>
            <a:r>
              <a:rPr lang="en-US" altLang="ja-JP" sz="1600" dirty="0">
                <a:latin typeface="+mn-ea"/>
              </a:rPr>
              <a:t>13</a:t>
            </a:r>
            <a:r>
              <a:rPr lang="ja-JP" altLang="ja-JP" sz="1600" dirty="0">
                <a:latin typeface="+mn-ea"/>
              </a:rPr>
              <a:t>】利用者のセルフケアマネジメント能力〈自分の状態を正確に把握・ハンディの中身も客観的に把握・その克服策の工夫・必要な資源を発掘・活用する資質等〉の評価</a:t>
            </a:r>
            <a:endParaRPr lang="en-US" altLang="ja-JP" sz="1600" dirty="0">
              <a:latin typeface="+mn-ea"/>
            </a:endParaRPr>
          </a:p>
          <a:p>
            <a:pPr marL="0" indent="0">
              <a:buNone/>
            </a:pPr>
            <a:r>
              <a:rPr lang="ja-JP" altLang="ja-JP" sz="1600" b="1" dirty="0">
                <a:latin typeface="+mn-ea"/>
              </a:rPr>
              <a:t>＜注＞人に好かれる〈人が寄って来る〉・自分も人が好き・人の好き嫌いがない・困ったら困ったと言える・だれにも気軽に助けを求めることができる・助け手を上手に探し出す・お礼の言い方・仕方も上手・人間関係に長けている。自分もお返しができる・自分の〈他人に〉できることを上手に生かす・自分の意思をきちんと伝えられる・コミュニケーション手段を持っているし使える・どこへでも気軽に出かける・人を呼び込む場〈空間〉を確保している・セルフケアマネジメントのための支援者〈秘書？〉を確保しているなど</a:t>
            </a:r>
            <a:endParaRPr kumimoji="1" lang="ja-JP" altLang="en-US" sz="1600" b="1" dirty="0">
              <a:latin typeface="+mn-ea"/>
            </a:endParaRPr>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47</a:t>
            </a:fld>
            <a:endParaRPr lang="en-US" altLang="ja-JP" dirty="0"/>
          </a:p>
        </p:txBody>
      </p:sp>
    </p:spTree>
    <p:extLst>
      <p:ext uri="{BB962C8B-B14F-4D97-AF65-F5344CB8AC3E}">
        <p14:creationId xmlns:p14="http://schemas.microsoft.com/office/powerpoint/2010/main" val="357694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4" y="32048"/>
            <a:ext cx="8925950" cy="422666"/>
          </a:xfrm>
        </p:spPr>
        <p:txBody>
          <a:bodyPr>
            <a:noAutofit/>
          </a:bodyPr>
          <a:lstStyle/>
          <a:p>
            <a:pPr algn="ctr"/>
            <a:r>
              <a:rPr lang="ja-JP" altLang="en-US" sz="3200" dirty="0">
                <a:solidFill>
                  <a:srgbClr val="00B050"/>
                </a:solidFill>
              </a:rPr>
              <a:t>地域変革のためのヒアリングシート</a:t>
            </a:r>
            <a:endParaRPr kumimoji="1" lang="ja-JP" altLang="en-US" sz="3200" dirty="0">
              <a:solidFill>
                <a:srgbClr val="00B050"/>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8321309"/>
              </p:ext>
            </p:extLst>
          </p:nvPr>
        </p:nvGraphicFramePr>
        <p:xfrm>
          <a:off x="116061" y="548680"/>
          <a:ext cx="8936500" cy="6035040"/>
        </p:xfrm>
        <a:graphic>
          <a:graphicData uri="http://schemas.openxmlformats.org/drawingml/2006/table">
            <a:tbl>
              <a:tblPr firstRow="1" bandRow="1">
                <a:tableStyleId>{0E3FDE45-AF77-4B5C-9715-49D594BDF05E}</a:tableStyleId>
              </a:tblPr>
              <a:tblGrid>
                <a:gridCol w="1618931">
                  <a:extLst>
                    <a:ext uri="{9D8B030D-6E8A-4147-A177-3AD203B41FA5}">
                      <a16:colId xmlns:a16="http://schemas.microsoft.com/office/drawing/2014/main" val="20000"/>
                    </a:ext>
                  </a:extLst>
                </a:gridCol>
                <a:gridCol w="7317569">
                  <a:extLst>
                    <a:ext uri="{9D8B030D-6E8A-4147-A177-3AD203B41FA5}">
                      <a16:colId xmlns:a16="http://schemas.microsoft.com/office/drawing/2014/main" val="20001"/>
                    </a:ext>
                  </a:extLst>
                </a:gridCol>
              </a:tblGrid>
              <a:tr h="2538530">
                <a:tc>
                  <a:txBody>
                    <a:bodyPr/>
                    <a:lstStyle/>
                    <a:p>
                      <a:endParaRPr kumimoji="1" lang="ja-JP" altLang="en-US" sz="1800" u="none" strike="noStrike" kern="1200" baseline="0" dirty="0"/>
                    </a:p>
                    <a:p>
                      <a:pPr algn="ctr"/>
                      <a:r>
                        <a:rPr kumimoji="1" lang="ja-JP" altLang="en-US" sz="1800" u="none" strike="noStrike" kern="1200" baseline="0" dirty="0"/>
                        <a:t>地域の関わり</a:t>
                      </a:r>
                      <a:endParaRPr kumimoji="1" lang="ja-JP" altLang="en-US" b="1" dirty="0">
                        <a:solidFill>
                          <a:schemeClr val="tx1"/>
                        </a:solidFill>
                      </a:endParaRPr>
                    </a:p>
                  </a:txBody>
                  <a:tcPr marL="68580" marR="68580"/>
                </a:tc>
                <a:tc>
                  <a:txBody>
                    <a:bodyPr/>
                    <a:lstStyle/>
                    <a:p>
                      <a:endParaRPr kumimoji="1" lang="ja-JP" altLang="en-US" sz="1800" u="none" strike="noStrike" kern="1200" baseline="0" dirty="0"/>
                    </a:p>
                    <a:p>
                      <a:r>
                        <a:rPr kumimoji="1" lang="en-US" altLang="ja-JP" sz="1800" u="none" strike="noStrike" kern="1200" baseline="0" dirty="0"/>
                        <a:t>【</a:t>
                      </a:r>
                      <a:r>
                        <a:rPr kumimoji="1" lang="ja-JP" altLang="en-US" sz="1800" u="none" strike="noStrike" kern="1200" baseline="0" dirty="0"/>
                        <a:t>１</a:t>
                      </a:r>
                      <a:r>
                        <a:rPr kumimoji="1" lang="en-US" altLang="ja-JP" sz="1800" u="none" strike="noStrike" kern="1200" baseline="0" dirty="0"/>
                        <a:t>】</a:t>
                      </a:r>
                      <a:r>
                        <a:rPr kumimoji="1" lang="ja-JP" altLang="en-US" sz="1800" u="none" strike="noStrike" kern="1200" baseline="0" dirty="0"/>
                        <a:t>本人が参加・所属している地域組織または参加したがっている組織について</a:t>
                      </a:r>
                    </a:p>
                    <a:p>
                      <a:r>
                        <a:rPr kumimoji="1" lang="en-US" altLang="ja-JP" sz="1800" u="none" strike="noStrike" kern="1200" baseline="0" dirty="0"/>
                        <a:t>【</a:t>
                      </a:r>
                      <a:r>
                        <a:rPr kumimoji="1" lang="ja-JP" altLang="en-US" sz="1800" u="none" strike="noStrike" kern="1200" baseline="0" dirty="0"/>
                        <a:t>２</a:t>
                      </a:r>
                      <a:r>
                        <a:rPr kumimoji="1" lang="en-US" altLang="ja-JP" sz="1800" u="none" strike="noStrike" kern="1200" baseline="0" dirty="0"/>
                        <a:t>】</a:t>
                      </a:r>
                      <a:r>
                        <a:rPr kumimoji="1" lang="ja-JP" altLang="en-US" sz="1800" u="none" strike="noStrike" kern="1200" baseline="0" dirty="0"/>
                        <a:t>本人の交友相手</a:t>
                      </a:r>
                      <a:r>
                        <a:rPr kumimoji="1" lang="en-US" altLang="ja-JP" sz="1800" u="none" strike="noStrike" kern="1200" baseline="0" dirty="0"/>
                        <a:t>〈</a:t>
                      </a:r>
                      <a:r>
                        <a:rPr kumimoji="1" lang="ja-JP" altLang="en-US" sz="1800" u="none" strike="noStrike" kern="1200" baseline="0" dirty="0"/>
                        <a:t>友達</a:t>
                      </a:r>
                      <a:r>
                        <a:rPr kumimoji="1" lang="en-US" altLang="ja-JP" sz="1800" u="none" strike="noStrike" kern="1200" baseline="0" dirty="0"/>
                        <a:t>〉</a:t>
                      </a:r>
                      <a:r>
                        <a:rPr kumimoji="1" lang="ja-JP" altLang="en-US" sz="1800" u="none" strike="noStrike" kern="1200" baseline="0" dirty="0"/>
                        <a:t>について</a:t>
                      </a:r>
                    </a:p>
                    <a:p>
                      <a:r>
                        <a:rPr kumimoji="1" lang="en-US" altLang="ja-JP" sz="1800" u="none" strike="noStrike" kern="1200" baseline="0" dirty="0"/>
                        <a:t>【</a:t>
                      </a:r>
                      <a:r>
                        <a:rPr kumimoji="1" lang="ja-JP" altLang="en-US" sz="1800" u="none" strike="noStrike" kern="1200" baseline="0" dirty="0"/>
                        <a:t>３</a:t>
                      </a:r>
                      <a:r>
                        <a:rPr kumimoji="1" lang="en-US" altLang="ja-JP" sz="1800" u="none" strike="noStrike" kern="1200" baseline="0" dirty="0"/>
                        <a:t>】</a:t>
                      </a:r>
                      <a:r>
                        <a:rPr kumimoji="1" lang="ja-JP" altLang="en-US" sz="1800" u="none" strike="noStrike" kern="1200" baseline="0" dirty="0"/>
                        <a:t>本人が所属している当事者組織について</a:t>
                      </a:r>
                    </a:p>
                    <a:p>
                      <a:r>
                        <a:rPr kumimoji="1" lang="en-US" altLang="ja-JP" sz="1800" u="none" strike="noStrike" kern="1200" baseline="0" dirty="0"/>
                        <a:t>【</a:t>
                      </a:r>
                      <a:r>
                        <a:rPr kumimoji="1" lang="ja-JP" altLang="en-US" sz="1800" u="none" strike="noStrike" kern="1200" baseline="0" dirty="0"/>
                        <a:t>４</a:t>
                      </a:r>
                      <a:r>
                        <a:rPr kumimoji="1" lang="en-US" altLang="ja-JP" sz="1800" u="none" strike="noStrike" kern="1200" baseline="0" dirty="0"/>
                        <a:t>】</a:t>
                      </a:r>
                      <a:r>
                        <a:rPr kumimoji="1" lang="ja-JP" altLang="en-US" sz="1800" u="none" strike="noStrike" kern="1200" baseline="0" dirty="0"/>
                        <a:t>本人に（福祉的に）関わっている人や組織・企業</a:t>
                      </a:r>
                      <a:r>
                        <a:rPr kumimoji="1" lang="en-US" altLang="ja-JP" sz="1800" u="none" strike="noStrike" kern="1200" baseline="0" dirty="0"/>
                        <a:t>〈</a:t>
                      </a:r>
                      <a:r>
                        <a:rPr kumimoji="1" lang="ja-JP" altLang="en-US" sz="1800" u="none" strike="noStrike" kern="1200" baseline="0" dirty="0"/>
                        <a:t>商店</a:t>
                      </a:r>
                      <a:r>
                        <a:rPr kumimoji="1" lang="en-US" altLang="ja-JP" sz="1800" u="none" strike="noStrike" kern="1200" baseline="0" dirty="0"/>
                        <a:t>〉</a:t>
                      </a:r>
                      <a:r>
                        <a:rPr kumimoji="1" lang="ja-JP" altLang="en-US" sz="1800" u="none" strike="noStrike" kern="1200" baseline="0" dirty="0"/>
                        <a:t>・隣人について</a:t>
                      </a:r>
                    </a:p>
                    <a:p>
                      <a:r>
                        <a:rPr kumimoji="1" lang="en-US" altLang="ja-JP" sz="1800" u="none" strike="noStrike" kern="1200" baseline="0" dirty="0"/>
                        <a:t>【</a:t>
                      </a:r>
                      <a:r>
                        <a:rPr kumimoji="1" lang="ja-JP" altLang="en-US" sz="1800" u="none" strike="noStrike" kern="1200" baseline="0" dirty="0"/>
                        <a:t>５</a:t>
                      </a:r>
                      <a:r>
                        <a:rPr kumimoji="1" lang="en-US" altLang="ja-JP" sz="1800" u="none" strike="noStrike" kern="1200" baseline="0" dirty="0"/>
                        <a:t>】</a:t>
                      </a:r>
                      <a:r>
                        <a:rPr kumimoji="1" lang="ja-JP" altLang="en-US" sz="1800" u="none" strike="noStrike" kern="1200" baseline="0" dirty="0"/>
                        <a:t>本人が見込んでいる相手</a:t>
                      </a:r>
                      <a:endParaRPr kumimoji="1" lang="en-US" altLang="ja-JP" sz="1800" u="none" strike="noStrike" kern="1200" baseline="0" dirty="0"/>
                    </a:p>
                    <a:p>
                      <a:r>
                        <a:rPr kumimoji="1" lang="ja-JP" altLang="en-US" sz="1800" u="none" strike="noStrike" kern="1200" baseline="0" dirty="0"/>
                        <a:t>　　</a:t>
                      </a:r>
                      <a:r>
                        <a:rPr kumimoji="1" lang="en-US" altLang="ja-JP" sz="1800" u="none" strike="noStrike" kern="1200" baseline="0" dirty="0"/>
                        <a:t>〈</a:t>
                      </a:r>
                      <a:r>
                        <a:rPr kumimoji="1" lang="ja-JP" altLang="en-US" sz="1800" u="none" strike="noStrike" kern="1200" baseline="0" dirty="0"/>
                        <a:t>相談に乗ってくれたり、困った時助けてくれる人</a:t>
                      </a:r>
                      <a:r>
                        <a:rPr kumimoji="1" lang="en-US" altLang="ja-JP" sz="1800" u="none" strike="noStrike" kern="1200" baseline="0" dirty="0"/>
                        <a:t>〉</a:t>
                      </a:r>
                      <a:r>
                        <a:rPr kumimoji="1" lang="ja-JP" altLang="en-US" sz="1800" u="none" strike="noStrike" kern="1200" baseline="0" dirty="0"/>
                        <a:t>行きつけの商店・</a:t>
                      </a:r>
                      <a:endParaRPr kumimoji="1" lang="en-US" altLang="ja-JP" sz="1800" u="none" strike="noStrike" kern="1200" baseline="0" dirty="0"/>
                    </a:p>
                    <a:p>
                      <a:r>
                        <a:rPr kumimoji="1" lang="ja-JP" altLang="en-US" sz="1800" u="none" strike="noStrike" kern="1200" baseline="0" dirty="0"/>
                        <a:t>　　　診療所の医師・隣人について</a:t>
                      </a:r>
                      <a:r>
                        <a:rPr kumimoji="1" lang="en-US" altLang="ja-JP" sz="1800" u="none" strike="noStrike" kern="1200" baseline="0" dirty="0"/>
                        <a:t>〉</a:t>
                      </a:r>
                      <a:endParaRPr kumimoji="1" lang="ja-JP" altLang="en-US" sz="1800" u="none" strike="noStrike" kern="1200" baseline="0" dirty="0"/>
                    </a:p>
                    <a:p>
                      <a:r>
                        <a:rPr kumimoji="1" lang="en-US" altLang="ja-JP" sz="1800" u="none" strike="noStrike" kern="1200" baseline="0" dirty="0"/>
                        <a:t>【</a:t>
                      </a:r>
                      <a:r>
                        <a:rPr kumimoji="1" lang="ja-JP" altLang="en-US" sz="1800" u="none" strike="noStrike" kern="1200" baseline="0" dirty="0"/>
                        <a:t>６</a:t>
                      </a:r>
                      <a:r>
                        <a:rPr kumimoji="1" lang="en-US" altLang="ja-JP" sz="1800" u="none" strike="noStrike" kern="1200" baseline="0" dirty="0"/>
                        <a:t>】</a:t>
                      </a:r>
                      <a:r>
                        <a:rPr kumimoji="1" lang="ja-JP" altLang="en-US" sz="1800" u="none" strike="noStrike" kern="1200" baseline="0" dirty="0"/>
                        <a:t>本人の親族で、利用者が頼みにしている相</a:t>
                      </a:r>
                      <a:endParaRPr kumimoji="1" lang="ja-JP" altLang="en-US" b="1" dirty="0">
                        <a:solidFill>
                          <a:schemeClr val="tx1"/>
                        </a:solidFill>
                      </a:endParaRPr>
                    </a:p>
                  </a:txBody>
                  <a:tcPr marL="68580" marR="68580"/>
                </a:tc>
                <a:extLst>
                  <a:ext uri="{0D108BD9-81ED-4DB2-BD59-A6C34878D82A}">
                    <a16:rowId xmlns:a16="http://schemas.microsoft.com/office/drawing/2014/main" val="10000"/>
                  </a:ext>
                </a:extLst>
              </a:tr>
              <a:tr h="1320036">
                <a:tc>
                  <a:txBody>
                    <a:bodyPr/>
                    <a:lstStyle/>
                    <a:p>
                      <a:endParaRPr kumimoji="1" lang="ja-JP" altLang="en-US" sz="1800" u="none" strike="noStrike" kern="1200" baseline="0" dirty="0"/>
                    </a:p>
                    <a:p>
                      <a:pPr algn="ctr"/>
                      <a:r>
                        <a:rPr kumimoji="1" lang="ja-JP" altLang="en-US" sz="1800" u="none" strike="noStrike" kern="1200" baseline="0" dirty="0"/>
                        <a:t>頼りになる資源</a:t>
                      </a:r>
                      <a:endParaRPr kumimoji="1" lang="ja-JP" altLang="en-US" b="1" dirty="0">
                        <a:solidFill>
                          <a:schemeClr val="tx1"/>
                        </a:solidFill>
                      </a:endParaRPr>
                    </a:p>
                  </a:txBody>
                  <a:tcPr marL="68580" marR="68580"/>
                </a:tc>
                <a:tc>
                  <a:txBody>
                    <a:bodyPr/>
                    <a:lstStyle/>
                    <a:p>
                      <a:r>
                        <a:rPr kumimoji="1" lang="en-US" altLang="ja-JP" sz="1800" u="none" strike="noStrike" kern="1200" baseline="0" dirty="0"/>
                        <a:t>【</a:t>
                      </a:r>
                      <a:r>
                        <a:rPr kumimoji="1" lang="ja-JP" altLang="en-US" sz="1800" u="none" strike="noStrike" kern="1200" baseline="0" dirty="0"/>
                        <a:t>６</a:t>
                      </a:r>
                      <a:r>
                        <a:rPr kumimoji="1" lang="en-US" altLang="ja-JP" sz="1800" u="none" strike="noStrike" kern="1200" baseline="0" dirty="0"/>
                        <a:t>】</a:t>
                      </a:r>
                      <a:r>
                        <a:rPr kumimoji="1" lang="ja-JP" altLang="en-US" sz="1800" u="none" strike="noStrike" kern="1200" baseline="0" dirty="0"/>
                        <a:t>本人の親族で、利用者が頼みにしている相手について</a:t>
                      </a:r>
                    </a:p>
                    <a:p>
                      <a:r>
                        <a:rPr kumimoji="1" lang="en-US" altLang="ja-JP" sz="1800" u="none" strike="noStrike" kern="1200" baseline="0" dirty="0"/>
                        <a:t>【</a:t>
                      </a:r>
                      <a:r>
                        <a:rPr kumimoji="1" lang="ja-JP" altLang="en-US" sz="1800" u="none" strike="noStrike" kern="1200" baseline="0" dirty="0"/>
                        <a:t>７</a:t>
                      </a:r>
                      <a:r>
                        <a:rPr kumimoji="1" lang="en-US" altLang="ja-JP" sz="1800" u="none" strike="noStrike" kern="1200" baseline="0" dirty="0"/>
                        <a:t>】</a:t>
                      </a:r>
                      <a:r>
                        <a:rPr kumimoji="1" lang="ja-JP" altLang="en-US" sz="1800" u="none" strike="noStrike" kern="1200" baseline="0" dirty="0"/>
                        <a:t>本人の</a:t>
                      </a:r>
                      <a:r>
                        <a:rPr kumimoji="1" lang="en-US" altLang="ja-JP" sz="1800" u="none" strike="noStrike" kern="1200" baseline="0" dirty="0"/>
                        <a:t>〈</a:t>
                      </a:r>
                      <a:r>
                        <a:rPr kumimoji="1" lang="ja-JP" altLang="en-US" sz="1800" u="none" strike="noStrike" kern="1200" baseline="0" dirty="0"/>
                        <a:t>これから戻る</a:t>
                      </a:r>
                      <a:r>
                        <a:rPr kumimoji="1" lang="en-US" altLang="ja-JP" sz="1800" u="none" strike="noStrike" kern="1200" baseline="0" dirty="0"/>
                        <a:t>〉</a:t>
                      </a:r>
                      <a:r>
                        <a:rPr kumimoji="1" lang="ja-JP" altLang="en-US" sz="1800" u="none" strike="noStrike" kern="1200" baseline="0" dirty="0"/>
                        <a:t>近隣は、利用者にとっていい近隣か。</a:t>
                      </a:r>
                    </a:p>
                    <a:p>
                      <a:r>
                        <a:rPr kumimoji="1" lang="en-US" altLang="ja-JP" sz="1800" u="none" strike="noStrike" kern="1200" baseline="0" dirty="0"/>
                        <a:t>【</a:t>
                      </a:r>
                      <a:r>
                        <a:rPr kumimoji="1" lang="ja-JP" altLang="en-US" sz="1800" u="none" strike="noStrike" kern="1200" baseline="0" dirty="0"/>
                        <a:t>８</a:t>
                      </a:r>
                      <a:r>
                        <a:rPr kumimoji="1" lang="en-US" altLang="ja-JP" sz="1800" u="none" strike="noStrike" kern="1200" baseline="0" dirty="0"/>
                        <a:t>】</a:t>
                      </a:r>
                      <a:r>
                        <a:rPr kumimoji="1" lang="ja-JP" altLang="en-US" sz="1800" u="none" strike="noStrike" kern="1200" baseline="0" dirty="0"/>
                        <a:t>本人の周囲で、活用できそうな福祉資源はあるか。</a:t>
                      </a:r>
                    </a:p>
                    <a:p>
                      <a:r>
                        <a:rPr kumimoji="1" lang="en-US" altLang="ja-JP" sz="1800" u="none" strike="noStrike" kern="1200" baseline="0" dirty="0"/>
                        <a:t>【</a:t>
                      </a:r>
                      <a:r>
                        <a:rPr kumimoji="1" lang="ja-JP" altLang="en-US" sz="1800" u="none" strike="noStrike" kern="1200" baseline="0" dirty="0"/>
                        <a:t>９</a:t>
                      </a:r>
                      <a:r>
                        <a:rPr kumimoji="1" lang="en-US" altLang="ja-JP" sz="1800" u="none" strike="noStrike" kern="1200" baseline="0" dirty="0"/>
                        <a:t>】</a:t>
                      </a:r>
                      <a:r>
                        <a:rPr kumimoji="1" lang="ja-JP" altLang="en-US" sz="1800" u="none" strike="noStrike" kern="1200" baseline="0" dirty="0"/>
                        <a:t>本人にとって「隠れた資源」となっているもの</a:t>
                      </a:r>
                      <a:r>
                        <a:rPr kumimoji="1" lang="en-US" altLang="ja-JP" sz="1800" u="none" strike="noStrike" kern="1200" baseline="0" dirty="0"/>
                        <a:t>〈</a:t>
                      </a:r>
                      <a:r>
                        <a:rPr kumimoji="1" lang="ja-JP" altLang="en-US" sz="1800" u="none" strike="noStrike" kern="1200" baseline="0" dirty="0"/>
                        <a:t>利用者を元気にさせているもの</a:t>
                      </a:r>
                      <a:r>
                        <a:rPr kumimoji="1" lang="en-US" altLang="ja-JP" sz="1800" u="none" strike="noStrike" kern="1200" baseline="0" dirty="0"/>
                        <a:t>〉</a:t>
                      </a:r>
                      <a:r>
                        <a:rPr kumimoji="1" lang="ja-JP" altLang="en-US" sz="1800" u="none" strike="noStrike" kern="1200" baseline="0" dirty="0"/>
                        <a:t>について</a:t>
                      </a:r>
                      <a:endParaRPr kumimoji="1" lang="ja-JP" altLang="en-US" sz="1800" b="1" i="0" u="none" strike="noStrike" kern="1200" baseline="0" dirty="0">
                        <a:solidFill>
                          <a:schemeClr val="tx1"/>
                        </a:solidFill>
                        <a:latin typeface="+mn-lt"/>
                        <a:ea typeface="+mn-ea"/>
                        <a:cs typeface="+mn-cs"/>
                      </a:endParaRPr>
                    </a:p>
                  </a:txBody>
                  <a:tcPr marL="68580" marR="68580"/>
                </a:tc>
                <a:extLst>
                  <a:ext uri="{0D108BD9-81ED-4DB2-BD59-A6C34878D82A}">
                    <a16:rowId xmlns:a16="http://schemas.microsoft.com/office/drawing/2014/main" val="10001"/>
                  </a:ext>
                </a:extLst>
              </a:tr>
              <a:tr h="1624659">
                <a:tc>
                  <a:txBody>
                    <a:bodyPr/>
                    <a:lstStyle/>
                    <a:p>
                      <a:endParaRPr kumimoji="1" lang="ja-JP" altLang="en-US" sz="1800" u="none" strike="noStrike" kern="1200" baseline="0" dirty="0"/>
                    </a:p>
                    <a:p>
                      <a:pPr algn="ctr"/>
                      <a:r>
                        <a:rPr kumimoji="1" lang="ja-JP" altLang="en-US" sz="1800" u="none" strike="noStrike" kern="1200" baseline="0" dirty="0"/>
                        <a:t>本人のパワー</a:t>
                      </a:r>
                      <a:endParaRPr kumimoji="1" lang="ja-JP" altLang="en-US" b="1" dirty="0">
                        <a:solidFill>
                          <a:schemeClr val="tx1"/>
                        </a:solidFill>
                      </a:endParaRPr>
                    </a:p>
                  </a:txBody>
                  <a:tcPr marL="68580" marR="68580"/>
                </a:tc>
                <a:tc>
                  <a:txBody>
                    <a:bodyPr/>
                    <a:lstStyle/>
                    <a:p>
                      <a:r>
                        <a:rPr kumimoji="1" lang="en-US" altLang="ja-JP" sz="1800" u="none" strike="noStrike" kern="1200" baseline="0" dirty="0"/>
                        <a:t>【10】</a:t>
                      </a:r>
                      <a:r>
                        <a:rPr kumimoji="1" lang="ja-JP" altLang="en-US" sz="1800" u="none" strike="noStrike" kern="1200" baseline="0" dirty="0"/>
                        <a:t>本人は地域に対して、どんな資源性を有しているか。</a:t>
                      </a:r>
                    </a:p>
                    <a:p>
                      <a:r>
                        <a:rPr kumimoji="1" lang="en-US" altLang="ja-JP" sz="1800" u="none" strike="noStrike" kern="1200" baseline="0" dirty="0"/>
                        <a:t>【11】</a:t>
                      </a:r>
                      <a:r>
                        <a:rPr kumimoji="1" lang="ja-JP" altLang="en-US" sz="1800" u="none" strike="noStrike" kern="1200" baseline="0" dirty="0"/>
                        <a:t>本人にとっての資源同士のネットワークの状況はどうか。</a:t>
                      </a:r>
                    </a:p>
                    <a:p>
                      <a:r>
                        <a:rPr kumimoji="1" lang="en-US" altLang="ja-JP" sz="1800" u="none" strike="noStrike" kern="1200" baseline="0" dirty="0"/>
                        <a:t>【12】</a:t>
                      </a:r>
                      <a:r>
                        <a:rPr kumimoji="1" lang="ja-JP" altLang="en-US" sz="1800" u="none" strike="noStrike" kern="1200" baseline="0" dirty="0"/>
                        <a:t>本人の自宅</a:t>
                      </a:r>
                      <a:r>
                        <a:rPr kumimoji="1" lang="en-US" altLang="ja-JP" sz="1800" u="none" strike="noStrike" kern="1200" baseline="0" dirty="0"/>
                        <a:t>〈</a:t>
                      </a:r>
                      <a:r>
                        <a:rPr kumimoji="1" lang="ja-JP" altLang="en-US" sz="1800" u="none" strike="noStrike" kern="1200" baseline="0" dirty="0"/>
                        <a:t>居住場所</a:t>
                      </a:r>
                      <a:r>
                        <a:rPr kumimoji="1" lang="en-US" altLang="ja-JP" sz="1800" u="none" strike="noStrike" kern="1200" baseline="0" dirty="0"/>
                        <a:t>〉</a:t>
                      </a:r>
                      <a:r>
                        <a:rPr kumimoji="1" lang="ja-JP" altLang="en-US" sz="1800" u="none" strike="noStrike" kern="1200" baseline="0" dirty="0"/>
                        <a:t>は、</a:t>
                      </a:r>
                    </a:p>
                    <a:p>
                      <a:r>
                        <a:rPr kumimoji="1" lang="en-US" altLang="ja-JP" sz="1800" u="none" strike="noStrike" kern="1200" baseline="0" dirty="0"/>
                        <a:t>【13】</a:t>
                      </a:r>
                      <a:r>
                        <a:rPr kumimoji="1" lang="ja-JP" altLang="en-US" sz="1800" u="none" strike="noStrike" kern="1200" baseline="0" dirty="0"/>
                        <a:t>本人のセルフケアマネジメント能力</a:t>
                      </a:r>
                      <a:r>
                        <a:rPr kumimoji="1" lang="en-US" altLang="ja-JP" sz="1800" u="none" strike="noStrike" kern="1200" baseline="0" dirty="0"/>
                        <a:t>〈</a:t>
                      </a:r>
                      <a:r>
                        <a:rPr kumimoji="1" lang="ja-JP" altLang="en-US" sz="1800" u="none" strike="noStrike" kern="1200" baseline="0" dirty="0"/>
                        <a:t>自分の状態を正確に把握・ハンディの中身も客観的に把握・その克服策の工夫・必要な資源を発掘・活用する資質等</a:t>
                      </a:r>
                      <a:r>
                        <a:rPr kumimoji="1" lang="en-US" altLang="ja-JP" sz="1800" u="none" strike="noStrike" kern="1200" baseline="0" dirty="0"/>
                        <a:t>〉</a:t>
                      </a:r>
                      <a:r>
                        <a:rPr kumimoji="1" lang="ja-JP" altLang="en-US" sz="1800" u="none" strike="noStrike" kern="1200" baseline="0" dirty="0"/>
                        <a:t>の評価をしてみよう。</a:t>
                      </a:r>
                      <a:endParaRPr kumimoji="1" lang="ja-JP" altLang="en-US" b="1" dirty="0">
                        <a:solidFill>
                          <a:schemeClr val="tx1"/>
                        </a:solidFill>
                      </a:endParaRPr>
                    </a:p>
                  </a:txBody>
                  <a:tcPr marL="68580" marR="68580"/>
                </a:tc>
                <a:extLst>
                  <a:ext uri="{0D108BD9-81ED-4DB2-BD59-A6C34878D82A}">
                    <a16:rowId xmlns:a16="http://schemas.microsoft.com/office/drawing/2014/main" val="10002"/>
                  </a:ext>
                </a:extLst>
              </a:tr>
            </a:tbl>
          </a:graphicData>
        </a:graphic>
      </p:graphicFrame>
      <p:sp>
        <p:nvSpPr>
          <p:cNvPr id="5" name="正方形/長方形 4"/>
          <p:cNvSpPr/>
          <p:nvPr/>
        </p:nvSpPr>
        <p:spPr>
          <a:xfrm>
            <a:off x="3419872" y="6211670"/>
            <a:ext cx="5724128" cy="646331"/>
          </a:xfrm>
          <a:prstGeom prst="rect">
            <a:avLst/>
          </a:prstGeom>
        </p:spPr>
        <p:txBody>
          <a:bodyPr wrap="square">
            <a:spAutoFit/>
          </a:bodyPr>
          <a:lstStyle/>
          <a:p>
            <a:endParaRPr lang="ja-JP" altLang="en-US" dirty="0"/>
          </a:p>
          <a:p>
            <a:r>
              <a:rPr lang="ja-JP" altLang="en-US" i="1" dirty="0"/>
              <a:t>島村先生資料：</a:t>
            </a:r>
            <a:r>
              <a:rPr lang="en-US" altLang="ja-JP" i="1" dirty="0"/>
              <a:t>S.Shimamauraokinawauniv.2017 </a:t>
            </a:r>
            <a:endParaRPr lang="ja-JP" altLang="en-US" dirty="0"/>
          </a:p>
        </p:txBody>
      </p:sp>
      <p:sp>
        <p:nvSpPr>
          <p:cNvPr id="7" name="フッター プレースホルダー 6"/>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48</a:t>
            </a:fld>
            <a:endParaRPr lang="en-US" altLang="ja-JP" dirty="0"/>
          </a:p>
        </p:txBody>
      </p:sp>
    </p:spTree>
    <p:extLst>
      <p:ext uri="{BB962C8B-B14F-4D97-AF65-F5344CB8AC3E}">
        <p14:creationId xmlns:p14="http://schemas.microsoft.com/office/powerpoint/2010/main" val="894796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268760"/>
            <a:ext cx="7848872" cy="1202485"/>
          </a:xfrm>
        </p:spPr>
        <p:txBody>
          <a:bodyPr/>
          <a:lstStyle/>
          <a:p>
            <a:r>
              <a:rPr lang="ja-JP" altLang="en-US" dirty="0"/>
              <a:t>演習３</a:t>
            </a:r>
            <a:r>
              <a:rPr kumimoji="1" lang="ja-JP" altLang="en-US" dirty="0"/>
              <a:t>　</a:t>
            </a:r>
            <a:br>
              <a:rPr kumimoji="1" lang="en-US" altLang="ja-JP" dirty="0"/>
            </a:br>
            <a:r>
              <a:rPr kumimoji="1" lang="ja-JP" altLang="en-US" sz="3200" dirty="0">
                <a:solidFill>
                  <a:schemeClr val="tx1"/>
                </a:solidFill>
              </a:rPr>
              <a:t>主任相談支援専門員による</a:t>
            </a:r>
            <a:r>
              <a:rPr lang="ja-JP" altLang="en-US" sz="3200" b="1" dirty="0">
                <a:solidFill>
                  <a:schemeClr val="tx1"/>
                </a:solidFill>
              </a:rPr>
              <a:t>スーパービジョン</a:t>
            </a:r>
            <a:r>
              <a:rPr lang="ja-JP" altLang="en-US" b="1" dirty="0">
                <a:solidFill>
                  <a:srgbClr val="0000FF"/>
                </a:solidFill>
              </a:rPr>
              <a:t>　</a:t>
            </a:r>
            <a:br>
              <a:rPr lang="en-US" altLang="ja-JP" dirty="0"/>
            </a:br>
            <a:r>
              <a:rPr lang="ja-JP" altLang="en-US" sz="2400" dirty="0"/>
              <a:t>～グループスーパービジョン～</a:t>
            </a:r>
            <a:endParaRPr kumimoji="1" lang="ja-JP" altLang="en-US" sz="2400" dirty="0"/>
          </a:p>
        </p:txBody>
      </p:sp>
      <p:sp>
        <p:nvSpPr>
          <p:cNvPr id="3" name="正方形/長方形 2"/>
          <p:cNvSpPr/>
          <p:nvPr/>
        </p:nvSpPr>
        <p:spPr>
          <a:xfrm>
            <a:off x="395660" y="3212976"/>
            <a:ext cx="8064896" cy="461665"/>
          </a:xfrm>
          <a:prstGeom prst="rect">
            <a:avLst/>
          </a:prstGeom>
        </p:spPr>
        <p:txBody>
          <a:bodyPr wrap="square">
            <a:spAutoFit/>
          </a:bodyPr>
          <a:lstStyle/>
          <a:p>
            <a:r>
              <a:rPr lang="en-US" altLang="ja-JP" sz="2400" b="1" dirty="0">
                <a:solidFill>
                  <a:srgbClr val="0000FF"/>
                </a:solidFill>
              </a:rPr>
              <a:t>『</a:t>
            </a:r>
            <a:r>
              <a:rPr lang="ja-JP" altLang="en-US" sz="2400" b="1" dirty="0">
                <a:solidFill>
                  <a:srgbClr val="0000FF"/>
                </a:solidFill>
              </a:rPr>
              <a:t>個別課題から地域課題へ転換するグループスーパービジョン</a:t>
            </a:r>
            <a:r>
              <a:rPr lang="en-US" altLang="ja-JP" sz="2400" b="1" dirty="0">
                <a:solidFill>
                  <a:srgbClr val="0000FF"/>
                </a:solidFill>
              </a:rPr>
              <a:t>』</a:t>
            </a:r>
            <a:r>
              <a:rPr lang="ja-JP" altLang="en-US" sz="2400" b="1" dirty="0">
                <a:solidFill>
                  <a:srgbClr val="0000FF"/>
                </a:solidFill>
              </a:rPr>
              <a:t>　</a:t>
            </a:r>
            <a:endParaRPr lang="ja-JP" altLang="en-US" sz="2400" dirty="0"/>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49</a:t>
            </a:fld>
            <a:endParaRPr lang="en-US" altLang="ja-JP" dirty="0"/>
          </a:p>
        </p:txBody>
      </p:sp>
    </p:spTree>
    <p:extLst>
      <p:ext uri="{BB962C8B-B14F-4D97-AF65-F5344CB8AC3E}">
        <p14:creationId xmlns:p14="http://schemas.microsoft.com/office/powerpoint/2010/main" val="173618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261" y="188640"/>
            <a:ext cx="8856984" cy="1143000"/>
          </a:xfrm>
        </p:spPr>
        <p:txBody>
          <a:bodyPr/>
          <a:lstStyle/>
          <a:p>
            <a:r>
              <a:rPr lang="ja-JP" altLang="en-US" sz="3200" b="1" dirty="0"/>
              <a:t>講義１　主任相談支援専門員の地域での役割</a:t>
            </a:r>
            <a:br>
              <a:rPr lang="en-US" altLang="ja-JP" sz="4000" b="1" dirty="0"/>
            </a:br>
            <a:r>
              <a:rPr lang="ja-JP" altLang="en-US" sz="2000" b="1" dirty="0">
                <a:solidFill>
                  <a:schemeClr val="bg2"/>
                </a:solidFill>
              </a:rPr>
              <a:t>～人材育成するためのステージ作り～</a:t>
            </a:r>
            <a:endParaRPr kumimoji="1" lang="ja-JP" altLang="en-US" sz="2000" dirty="0">
              <a:solidFill>
                <a:schemeClr val="bg2"/>
              </a:solidFill>
            </a:endParaRPr>
          </a:p>
        </p:txBody>
      </p:sp>
      <p:sp>
        <p:nvSpPr>
          <p:cNvPr id="3" name="コンテンツ プレースホルダー 2"/>
          <p:cNvSpPr>
            <a:spLocks noGrp="1"/>
          </p:cNvSpPr>
          <p:nvPr>
            <p:ph idx="1"/>
          </p:nvPr>
        </p:nvSpPr>
        <p:spPr>
          <a:xfrm>
            <a:off x="508185" y="1268760"/>
            <a:ext cx="8280920" cy="4525963"/>
          </a:xfrm>
        </p:spPr>
        <p:txBody>
          <a:bodyPr/>
          <a:lstStyle/>
          <a:p>
            <a:pPr marL="0" indent="0">
              <a:buNone/>
            </a:pPr>
            <a:r>
              <a:rPr lang="ja-JP" altLang="en-US" sz="2800" dirty="0"/>
              <a:t>≪相談支援従事者養成研修における地域の役割≫</a:t>
            </a:r>
            <a:endParaRPr lang="en-US" altLang="ja-JP" sz="2800" dirty="0"/>
          </a:p>
          <a:p>
            <a:pPr marL="0" indent="0">
              <a:buNone/>
            </a:pPr>
            <a:r>
              <a:rPr lang="ja-JP" altLang="en-US" sz="2800" dirty="0"/>
              <a:t>○</a:t>
            </a:r>
            <a:r>
              <a:rPr lang="ja-JP" altLang="en-US" sz="2800" i="1" dirty="0"/>
              <a:t>自分たちの地域の相談支援専門員を育てる基盤</a:t>
            </a:r>
            <a:endParaRPr lang="en-US" altLang="ja-JP" sz="2800" i="1" dirty="0"/>
          </a:p>
          <a:p>
            <a:pPr marL="0" indent="0">
              <a:buNone/>
            </a:pPr>
            <a:r>
              <a:rPr lang="ja-JP" altLang="en-US" sz="2800" i="1" dirty="0"/>
              <a:t>　を整備すること</a:t>
            </a:r>
            <a:endParaRPr lang="en-US" altLang="ja-JP" sz="1050" i="1" dirty="0"/>
          </a:p>
          <a:p>
            <a:pPr marL="0" indent="0">
              <a:buNone/>
            </a:pPr>
            <a:endParaRPr lang="en-US" altLang="ja-JP" sz="1000" i="1" dirty="0"/>
          </a:p>
          <a:p>
            <a:pPr marL="0" indent="0">
              <a:buNone/>
            </a:pPr>
            <a:r>
              <a:rPr lang="ja-JP" altLang="en-US" sz="2800" dirty="0"/>
              <a:t>１．育成エリアの地域を整理する</a:t>
            </a:r>
            <a:endParaRPr lang="en-US" altLang="ja-JP" sz="2800" dirty="0"/>
          </a:p>
          <a:p>
            <a:pPr marL="0" indent="0">
              <a:buNone/>
            </a:pPr>
            <a:r>
              <a:rPr lang="ja-JP" altLang="en-US" sz="2800" dirty="0"/>
              <a:t>２．市町村の理解を得て協働で法定研修の実地教育</a:t>
            </a:r>
            <a:endParaRPr lang="en-US" altLang="ja-JP" sz="2800" dirty="0"/>
          </a:p>
          <a:p>
            <a:pPr marL="0" indent="0">
              <a:buNone/>
            </a:pPr>
            <a:r>
              <a:rPr lang="ja-JP" altLang="en-US" sz="2800" dirty="0"/>
              <a:t>　と、相談支援の現場実践での育成モデルを構築</a:t>
            </a:r>
            <a:endParaRPr lang="en-US" altLang="ja-JP" sz="2800" dirty="0"/>
          </a:p>
          <a:p>
            <a:pPr marL="0" indent="0">
              <a:buNone/>
            </a:pPr>
            <a:r>
              <a:rPr lang="ja-JP" altLang="en-US" sz="2800" dirty="0"/>
              <a:t>３．地域で研修企画講師の育成と事務局体制の確保</a:t>
            </a:r>
            <a:endParaRPr lang="en-US" altLang="ja-JP" sz="2800" dirty="0"/>
          </a:p>
          <a:p>
            <a:pPr marL="0" indent="0">
              <a:buNone/>
            </a:pPr>
            <a:r>
              <a:rPr lang="ja-JP" altLang="en-US" sz="2800" dirty="0">
                <a:solidFill>
                  <a:schemeClr val="bg2"/>
                </a:solidFill>
              </a:rPr>
              <a:t>４．実践と振り返りの積み重ね</a:t>
            </a:r>
            <a:endParaRPr lang="en-US" altLang="ja-JP" sz="2800" dirty="0">
              <a:solidFill>
                <a:schemeClr val="bg2"/>
              </a:solidFill>
            </a:endParaRPr>
          </a:p>
          <a:p>
            <a:pPr marL="0" indent="0">
              <a:buNone/>
            </a:pPr>
            <a:r>
              <a:rPr lang="ja-JP" altLang="en-US" sz="2800" dirty="0">
                <a:solidFill>
                  <a:schemeClr val="bg2"/>
                </a:solidFill>
              </a:rPr>
              <a:t>５．地域における人材育成の継続性の担保</a:t>
            </a:r>
            <a:endParaRPr lang="en-US" altLang="ja-JP" sz="2800" dirty="0">
              <a:solidFill>
                <a:schemeClr val="bg2"/>
              </a:solidFill>
            </a:endParaRPr>
          </a:p>
          <a:p>
            <a:pPr marL="0" indent="0">
              <a:buNone/>
            </a:pPr>
            <a:r>
              <a:rPr lang="ja-JP" altLang="en-US" sz="2000" b="1" dirty="0">
                <a:solidFill>
                  <a:srgbClr val="FF0000"/>
                </a:solidFill>
              </a:rPr>
              <a:t>　（市町村障害福祉計画・基幹相談支援センターの委託仕様書など再検討）</a:t>
            </a:r>
            <a:endParaRPr lang="en-US" altLang="ja-JP" sz="2000" b="1" dirty="0">
              <a:solidFill>
                <a:srgbClr val="FF0000"/>
              </a:solidFill>
            </a:endParaRPr>
          </a:p>
          <a:p>
            <a:endParaRPr kumimoji="1" lang="ja-JP" altLang="en-US" sz="2800" dirty="0"/>
          </a:p>
        </p:txBody>
      </p:sp>
      <p:sp>
        <p:nvSpPr>
          <p:cNvPr id="5" name="下矢印 4"/>
          <p:cNvSpPr/>
          <p:nvPr/>
        </p:nvSpPr>
        <p:spPr>
          <a:xfrm>
            <a:off x="3131840" y="2564903"/>
            <a:ext cx="2376264" cy="5018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5</a:t>
            </a:fld>
            <a:endParaRPr lang="en-US" altLang="ja-JP" dirty="0"/>
          </a:p>
        </p:txBody>
      </p:sp>
    </p:spTree>
    <p:extLst>
      <p:ext uri="{BB962C8B-B14F-4D97-AF65-F5344CB8AC3E}">
        <p14:creationId xmlns:p14="http://schemas.microsoft.com/office/powerpoint/2010/main" val="3792208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395536" y="980728"/>
            <a:ext cx="8352928" cy="5616624"/>
          </a:xfrm>
          <a:prstGeom prst="rect">
            <a:avLst/>
          </a:prstGeom>
          <a:solidFill>
            <a:srgbClr val="FFFFCC"/>
          </a:solidFill>
        </p:spPr>
        <p:txBody>
          <a:bodyPr>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kern="0" dirty="0"/>
              <a:t>事例１</a:t>
            </a:r>
            <a:endParaRPr lang="en-US" altLang="ja-JP" sz="2400" kern="0" dirty="0"/>
          </a:p>
          <a:p>
            <a:pPr marL="0" indent="0">
              <a:buFontTx/>
              <a:buNone/>
            </a:pPr>
            <a:r>
              <a:rPr lang="ja-JP" altLang="en-US" sz="2400" kern="0" dirty="0">
                <a:solidFill>
                  <a:srgbClr val="FF6699"/>
                </a:solidFill>
              </a:rPr>
              <a:t>Ａ市相談支援事業所　相談支援専門員　ハルさん（２９歳女性）</a:t>
            </a:r>
            <a:endParaRPr lang="en-US" altLang="ja-JP" sz="2400" kern="0" dirty="0">
              <a:solidFill>
                <a:srgbClr val="FF6699"/>
              </a:solidFill>
            </a:endParaRPr>
          </a:p>
          <a:p>
            <a:pPr marL="0" indent="0">
              <a:buFontTx/>
              <a:buNone/>
            </a:pPr>
            <a:r>
              <a:rPr lang="ja-JP" altLang="en-US" sz="2400" kern="0" dirty="0">
                <a:solidFill>
                  <a:srgbClr val="FF6699"/>
                </a:solidFill>
              </a:rPr>
              <a:t>法人入社８年目　相談支援専門員１年目</a:t>
            </a:r>
            <a:r>
              <a:rPr lang="ja-JP" altLang="en-US" sz="2000" b="1" kern="0" dirty="0">
                <a:solidFill>
                  <a:srgbClr val="FF0000"/>
                </a:solidFill>
              </a:rPr>
              <a:t>（一人相談支援事業所）</a:t>
            </a:r>
            <a:endParaRPr lang="en-US" altLang="ja-JP" sz="2000" b="1" kern="0" dirty="0">
              <a:solidFill>
                <a:srgbClr val="FF0000"/>
              </a:solidFill>
            </a:endParaRPr>
          </a:p>
          <a:p>
            <a:pPr marL="0" indent="0">
              <a:buFontTx/>
              <a:buNone/>
            </a:pPr>
            <a:endParaRPr lang="en-US" altLang="ja-JP" sz="2000" b="1" kern="0" dirty="0">
              <a:solidFill>
                <a:srgbClr val="FF0000"/>
              </a:solidFill>
            </a:endParaRPr>
          </a:p>
          <a:p>
            <a:pPr marL="0" indent="0">
              <a:buFontTx/>
              <a:buNone/>
            </a:pPr>
            <a:r>
              <a:rPr lang="ja-JP" altLang="en-US" sz="2400" kern="0" dirty="0"/>
              <a:t>　ハルさん（相談支援専門員）より相談の電話が、あなた</a:t>
            </a:r>
            <a:r>
              <a:rPr lang="ja-JP" altLang="en-US" sz="2400" kern="0" dirty="0">
                <a:solidFill>
                  <a:srgbClr val="0000FF"/>
                </a:solidFill>
              </a:rPr>
              <a:t>（Ａ市基幹相談支援センター　主任相談支援専門員）</a:t>
            </a:r>
            <a:r>
              <a:rPr lang="ja-JP" altLang="en-US" sz="2400" kern="0" dirty="0"/>
              <a:t>に入りました。</a:t>
            </a:r>
            <a:endParaRPr lang="en-US" altLang="ja-JP" sz="2400" kern="0" dirty="0"/>
          </a:p>
          <a:p>
            <a:pPr marL="0" indent="0">
              <a:buFontTx/>
              <a:buNone/>
            </a:pPr>
            <a:endParaRPr lang="en-US" altLang="ja-JP" sz="2400" kern="0" dirty="0"/>
          </a:p>
          <a:p>
            <a:pPr marL="0" indent="0">
              <a:buFontTx/>
              <a:buNone/>
            </a:pPr>
            <a:r>
              <a:rPr lang="ja-JP" altLang="en-US" sz="2400" kern="0" dirty="0"/>
              <a:t>　</a:t>
            </a:r>
            <a:r>
              <a:rPr lang="en-US" altLang="ja-JP" sz="2400" kern="0" dirty="0"/>
              <a:t>『</a:t>
            </a:r>
            <a:r>
              <a:rPr lang="ja-JP" altLang="en-US" sz="2400" kern="0" dirty="0"/>
              <a:t>Ａ市の福祉課担当職員より、８０歳のお母さんと同居する、５０歳の身体障害と軽度の知的障害を持つ息子さんの計画相談の依頼を事業所が受けて、私が相談に訪問しているのですが、管理者からは、うちの法人の生活介護につなげば良いのではと言われるのです。本人は良くわからないみたいで、お母さんからは急がされるし、誰に相談して良いか分からず電話しました。</a:t>
            </a:r>
            <a:r>
              <a:rPr lang="en-US" altLang="ja-JP" sz="2400" kern="0" dirty="0"/>
              <a:t>』</a:t>
            </a:r>
            <a:r>
              <a:rPr lang="ja-JP" altLang="en-US" sz="2400" kern="0" dirty="0"/>
              <a:t>　　</a:t>
            </a:r>
            <a:endParaRPr lang="en-US" altLang="ja-JP" sz="2400" kern="0" dirty="0"/>
          </a:p>
        </p:txBody>
      </p:sp>
      <p:sp>
        <p:nvSpPr>
          <p:cNvPr id="4" name="タイトル 1"/>
          <p:cNvSpPr txBox="1">
            <a:spLocks/>
          </p:cNvSpPr>
          <p:nvPr/>
        </p:nvSpPr>
        <p:spPr>
          <a:xfrm>
            <a:off x="467544" y="80628"/>
            <a:ext cx="8424936" cy="936104"/>
          </a:xfrm>
          <a:prstGeom prst="rect">
            <a:avLst/>
          </a:prstGeom>
        </p:spPr>
        <p:txBody>
          <a:bodyPr>
            <a:normAutofit fontScale="250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9600" kern="0" dirty="0"/>
              <a:t>演習　３</a:t>
            </a:r>
            <a:endParaRPr lang="en-US" altLang="ja-JP" sz="9600" kern="0" dirty="0"/>
          </a:p>
          <a:p>
            <a:br>
              <a:rPr lang="en-US" altLang="ja-JP" sz="7200" kern="0" dirty="0"/>
            </a:br>
            <a:r>
              <a:rPr lang="ja-JP" altLang="en-US" sz="7200" b="1" kern="0" dirty="0"/>
              <a:t>サービス等利用計画の質を高めるための個別のスーパービジョン</a:t>
            </a:r>
            <a:br>
              <a:rPr lang="en-US" altLang="ja-JP" sz="7200" b="1" kern="0" dirty="0"/>
            </a:br>
            <a:br>
              <a:rPr lang="en-US" altLang="ja-JP" sz="7200" kern="0" dirty="0"/>
            </a:br>
            <a:endParaRPr lang="ja-JP" altLang="en-US" sz="7200" kern="0"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50</a:t>
            </a:fld>
            <a:endParaRPr lang="en-US" altLang="ja-JP" dirty="0"/>
          </a:p>
        </p:txBody>
      </p:sp>
    </p:spTree>
    <p:extLst>
      <p:ext uri="{BB962C8B-B14F-4D97-AF65-F5344CB8AC3E}">
        <p14:creationId xmlns:p14="http://schemas.microsoft.com/office/powerpoint/2010/main" val="3373140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ハルさんからの事例提供</a:t>
            </a:r>
          </a:p>
        </p:txBody>
      </p:sp>
      <p:sp>
        <p:nvSpPr>
          <p:cNvPr id="3" name="コンテンツ プレースホルダー 2"/>
          <p:cNvSpPr>
            <a:spLocks noGrp="1"/>
          </p:cNvSpPr>
          <p:nvPr>
            <p:ph idx="1"/>
          </p:nvPr>
        </p:nvSpPr>
        <p:spPr/>
        <p:txBody>
          <a:bodyPr/>
          <a:lstStyle/>
          <a:p>
            <a:pPr marL="0" indent="0">
              <a:buNone/>
            </a:pPr>
            <a:r>
              <a:rPr kumimoji="1" lang="en-US" altLang="ja-JP" dirty="0"/>
              <a:t>『</a:t>
            </a:r>
            <a:r>
              <a:rPr kumimoji="1" lang="ja-JP" altLang="en-US" dirty="0"/>
              <a:t>私は、先日サービス等利用計画（案）を作成しながら、お母さんのご意向と、ご本人の見えないご意向の中で、この母とが地域から孤立していることに気付きました。</a:t>
            </a:r>
            <a:r>
              <a:rPr kumimoji="1" lang="en-US" altLang="ja-JP" dirty="0"/>
              <a:t>』</a:t>
            </a:r>
          </a:p>
          <a:p>
            <a:pPr marL="0" indent="0">
              <a:buNone/>
            </a:pPr>
            <a:endParaRPr kumimoji="1" lang="en-US" altLang="ja-JP" dirty="0"/>
          </a:p>
          <a:p>
            <a:pPr marL="0" indent="0">
              <a:buNone/>
            </a:pPr>
            <a:r>
              <a:rPr lang="en-US" altLang="ja-JP" dirty="0">
                <a:solidFill>
                  <a:srgbClr val="0000FF"/>
                </a:solidFill>
              </a:rPr>
              <a:t>『</a:t>
            </a:r>
            <a:r>
              <a:rPr lang="ja-JP" altLang="en-US" dirty="0">
                <a:solidFill>
                  <a:srgbClr val="0000FF"/>
                </a:solidFill>
              </a:rPr>
              <a:t>相談支援専門員として、私は、この母と本人に対して、どんな事が出来るでしょうか？</a:t>
            </a:r>
            <a:r>
              <a:rPr lang="en-US" altLang="ja-JP" dirty="0">
                <a:solidFill>
                  <a:srgbClr val="0000FF"/>
                </a:solidFill>
              </a:rPr>
              <a:t>』</a:t>
            </a:r>
            <a:endParaRPr kumimoji="1" lang="ja-JP" altLang="en-US" dirty="0">
              <a:solidFill>
                <a:srgbClr val="0000FF"/>
              </a:solidFill>
            </a:endParaRPr>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51</a:t>
            </a:fld>
            <a:endParaRPr lang="en-US" altLang="ja-JP" dirty="0"/>
          </a:p>
        </p:txBody>
      </p:sp>
    </p:spTree>
    <p:extLst>
      <p:ext uri="{BB962C8B-B14F-4D97-AF65-F5344CB8AC3E}">
        <p14:creationId xmlns:p14="http://schemas.microsoft.com/office/powerpoint/2010/main" val="796045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778098"/>
          </a:xfrm>
        </p:spPr>
        <p:txBody>
          <a:bodyPr/>
          <a:lstStyle/>
          <a:p>
            <a:r>
              <a:rPr kumimoji="1" lang="ja-JP" altLang="en-US" dirty="0"/>
              <a:t>演習３　個人ワーク１　</a:t>
            </a:r>
            <a:r>
              <a:rPr kumimoji="1" lang="en-US" altLang="ja-JP" dirty="0"/>
              <a:t>10</a:t>
            </a:r>
            <a:r>
              <a:rPr kumimoji="1" lang="ja-JP" altLang="en-US" dirty="0"/>
              <a:t>分</a:t>
            </a: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057186576"/>
              </p:ext>
            </p:extLst>
          </p:nvPr>
        </p:nvGraphicFramePr>
        <p:xfrm>
          <a:off x="107504" y="851002"/>
          <a:ext cx="8856984" cy="5313722"/>
        </p:xfrm>
        <a:graphic>
          <a:graphicData uri="http://schemas.openxmlformats.org/drawingml/2006/table">
            <a:tbl>
              <a:tblPr firstRow="1" bandRow="1">
                <a:tableStyleId>{68D230F3-CF80-4859-8CE7-A43EE81993B5}</a:tableStyleId>
              </a:tblPr>
              <a:tblGrid>
                <a:gridCol w="2413555">
                  <a:extLst>
                    <a:ext uri="{9D8B030D-6E8A-4147-A177-3AD203B41FA5}">
                      <a16:colId xmlns:a16="http://schemas.microsoft.com/office/drawing/2014/main" val="20000"/>
                    </a:ext>
                  </a:extLst>
                </a:gridCol>
                <a:gridCol w="6443429">
                  <a:extLst>
                    <a:ext uri="{9D8B030D-6E8A-4147-A177-3AD203B41FA5}">
                      <a16:colId xmlns:a16="http://schemas.microsoft.com/office/drawing/2014/main" val="20001"/>
                    </a:ext>
                  </a:extLst>
                </a:gridCol>
              </a:tblGrid>
              <a:tr h="402272">
                <a:tc>
                  <a:txBody>
                    <a:bodyPr/>
                    <a:lstStyle/>
                    <a:p>
                      <a:r>
                        <a:rPr kumimoji="1" lang="ja-JP" altLang="en-US" b="1" dirty="0"/>
                        <a:t>　　　　質　　　　問</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r>
                        <a:rPr kumimoji="1" lang="ja-JP" altLang="en-US" b="1" dirty="0"/>
                        <a:t>　　　　　　　　　　　　　記　入　欄</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587045">
                <a:tc>
                  <a:txBody>
                    <a:bodyPr/>
                    <a:lstStyle/>
                    <a:p>
                      <a:r>
                        <a:rPr kumimoji="1" lang="ja-JP" altLang="en-US" b="1" dirty="0"/>
                        <a:t>１．ハルさんからの問いかけに、どのような印象と支援が必要だと感じましたか？</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1587045">
                <a:tc>
                  <a:txBody>
                    <a:bodyPr/>
                    <a:lstStyle/>
                    <a:p>
                      <a:r>
                        <a:rPr kumimoji="1" lang="ja-JP" altLang="en-US" b="1" dirty="0"/>
                        <a:t>２．ハルさんの気づきを応援するために、あなたはどんなことを質問しますか？</a:t>
                      </a:r>
                      <a:endParaRPr kumimoji="1" lang="en-US" altLang="ja-JP" b="1" dirty="0"/>
                    </a:p>
                    <a:p>
                      <a:r>
                        <a:rPr kumimoji="1" lang="ja-JP" altLang="en-US" b="1" dirty="0"/>
                        <a:t>（具体的に記載して</a:t>
                      </a:r>
                      <a:endParaRPr kumimoji="1" lang="en-US" altLang="ja-JP" b="1" dirty="0"/>
                    </a:p>
                    <a:p>
                      <a:r>
                        <a:rPr kumimoji="1" lang="ja-JP" altLang="en-US" b="1" dirty="0"/>
                        <a:t>　　　　　　　　下さい。）</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587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　</a:t>
                      </a:r>
                      <a:r>
                        <a:rPr kumimoji="1" lang="en-US" altLang="ja-JP" b="1" dirty="0"/>
                        <a:t>《</a:t>
                      </a:r>
                      <a:r>
                        <a:rPr kumimoji="1" lang="ja-JP" altLang="en-US" b="1" dirty="0"/>
                        <a:t>グループ共有項目</a:t>
                      </a:r>
                      <a:r>
                        <a:rPr kumimoji="1" lang="en-US" altLang="ja-JP" b="1" dirty="0"/>
                        <a:t>》</a:t>
                      </a:r>
                    </a:p>
                    <a:p>
                      <a:r>
                        <a:rPr kumimoji="1" lang="ja-JP" altLang="en-US" b="1" dirty="0"/>
                        <a:t>　ハルさんが抱えている課題を、地域で応援するために、想像したことを共有しましょう。</a:t>
                      </a:r>
                      <a:endParaRPr kumimoji="1" lang="en-US" altLang="ja-JP" b="1" dirty="0"/>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a:t>個人ワークではご記入頂かなくて結構です。</a:t>
                      </a:r>
                    </a:p>
                    <a:p>
                      <a:endParaRPr kumimoji="1" lang="ja-JP" altLang="en-US" b="1"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52</a:t>
            </a:fld>
            <a:endParaRPr lang="en-US" altLang="ja-JP" dirty="0"/>
          </a:p>
        </p:txBody>
      </p:sp>
    </p:spTree>
    <p:extLst>
      <p:ext uri="{BB962C8B-B14F-4D97-AF65-F5344CB8AC3E}">
        <p14:creationId xmlns:p14="http://schemas.microsoft.com/office/powerpoint/2010/main" val="1857712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2306687"/>
          </a:xfrm>
        </p:spPr>
        <p:txBody>
          <a:bodyPr/>
          <a:lstStyle/>
          <a:p>
            <a:r>
              <a:rPr kumimoji="1" lang="ja-JP" altLang="en-US" dirty="0"/>
              <a:t>グループワーク３</a:t>
            </a:r>
            <a:br>
              <a:rPr kumimoji="1" lang="en-US" altLang="ja-JP" dirty="0"/>
            </a:br>
            <a:br>
              <a:rPr kumimoji="1" lang="en-US" altLang="ja-JP" dirty="0"/>
            </a:br>
            <a:r>
              <a:rPr lang="ja-JP" altLang="en-US" dirty="0"/>
              <a:t>個人ワークの共有と意見交換</a:t>
            </a:r>
            <a:br>
              <a:rPr lang="en-US" altLang="ja-JP" dirty="0"/>
            </a:br>
            <a:r>
              <a:rPr lang="ja-JP" altLang="en-US" dirty="0">
                <a:solidFill>
                  <a:srgbClr val="0000FF"/>
                </a:solidFill>
              </a:rPr>
              <a:t>テーマ：地域課題への転換</a:t>
            </a:r>
            <a:br>
              <a:rPr lang="en-US" altLang="ja-JP" dirty="0"/>
            </a:br>
            <a:r>
              <a:rPr lang="ja-JP" altLang="en-US" dirty="0"/>
              <a:t>　２０分</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53</a:t>
            </a:fld>
            <a:endParaRPr lang="en-US" altLang="ja-JP" dirty="0"/>
          </a:p>
        </p:txBody>
      </p:sp>
    </p:spTree>
    <p:extLst>
      <p:ext uri="{BB962C8B-B14F-4D97-AF65-F5344CB8AC3E}">
        <p14:creationId xmlns:p14="http://schemas.microsoft.com/office/powerpoint/2010/main" val="3270518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セッション３のまとめ</a:t>
            </a:r>
            <a:br>
              <a:rPr lang="en-US" altLang="ja-JP" dirty="0"/>
            </a:br>
            <a:r>
              <a:rPr lang="ja-JP" altLang="en-US" dirty="0"/>
              <a:t>と</a:t>
            </a:r>
            <a:br>
              <a:rPr lang="en-US" altLang="ja-JP" dirty="0"/>
            </a:br>
            <a:r>
              <a:rPr lang="ja-JP" altLang="en-US" dirty="0"/>
              <a:t>地域住民や他機関との</a:t>
            </a:r>
            <a:br>
              <a:rPr lang="en-US" altLang="ja-JP" dirty="0"/>
            </a:br>
            <a:r>
              <a:rPr lang="ja-JP" altLang="en-US" dirty="0"/>
              <a:t>連携・協力による研修企画へ</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54</a:t>
            </a:fld>
            <a:endParaRPr lang="en-US" altLang="ja-JP" dirty="0"/>
          </a:p>
        </p:txBody>
      </p:sp>
    </p:spTree>
    <p:extLst>
      <p:ext uri="{BB962C8B-B14F-4D97-AF65-F5344CB8AC3E}">
        <p14:creationId xmlns:p14="http://schemas.microsoft.com/office/powerpoint/2010/main" val="2931687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lstStyle/>
          <a:p>
            <a:r>
              <a:rPr lang="ja-JP" altLang="en-US" sz="2800" dirty="0"/>
              <a:t>地域住民や他機関との連携・協力による研修企画へ</a:t>
            </a:r>
            <a:endParaRPr kumimoji="1" lang="ja-JP" altLang="en-US" sz="2800" dirty="0"/>
          </a:p>
        </p:txBody>
      </p:sp>
      <p:sp>
        <p:nvSpPr>
          <p:cNvPr id="3" name="コンテンツ プレースホルダー 2"/>
          <p:cNvSpPr>
            <a:spLocks noGrp="1"/>
          </p:cNvSpPr>
          <p:nvPr>
            <p:ph idx="1"/>
          </p:nvPr>
        </p:nvSpPr>
        <p:spPr>
          <a:xfrm>
            <a:off x="395536" y="1556792"/>
            <a:ext cx="8568952" cy="4381947"/>
          </a:xfrm>
        </p:spPr>
        <p:txBody>
          <a:bodyPr/>
          <a:lstStyle/>
          <a:p>
            <a:pPr marL="0" indent="0">
              <a:buNone/>
            </a:pPr>
            <a:r>
              <a:rPr kumimoji="1" lang="ja-JP" altLang="en-US" sz="2800" dirty="0"/>
              <a:t>１．サービス等利用計画の提供事業所に記載される方</a:t>
            </a:r>
            <a:endParaRPr kumimoji="1" lang="en-US" altLang="ja-JP" sz="2800" dirty="0"/>
          </a:p>
          <a:p>
            <a:pPr marL="0" indent="0">
              <a:buNone/>
            </a:pPr>
            <a:r>
              <a:rPr lang="ja-JP" altLang="en-US" sz="2800" dirty="0"/>
              <a:t>　　</a:t>
            </a:r>
            <a:r>
              <a:rPr kumimoji="1" lang="ja-JP" altLang="en-US" sz="2800" dirty="0" err="1"/>
              <a:t>々</a:t>
            </a:r>
            <a:r>
              <a:rPr kumimoji="1" lang="ja-JP" altLang="en-US" sz="2800" dirty="0"/>
              <a:t>との研修企画の目的</a:t>
            </a:r>
            <a:endParaRPr kumimoji="1" lang="en-US" altLang="ja-JP" sz="2800" dirty="0"/>
          </a:p>
          <a:p>
            <a:pPr marL="0" indent="0">
              <a:buNone/>
            </a:pPr>
            <a:r>
              <a:rPr lang="ja-JP" altLang="en-US" sz="2800" dirty="0"/>
              <a:t>２．地域の社会資源が障害者を応援してもらえる相談支</a:t>
            </a:r>
            <a:endParaRPr lang="en-US" altLang="ja-JP" sz="2800" dirty="0"/>
          </a:p>
          <a:p>
            <a:pPr marL="0" indent="0">
              <a:buNone/>
            </a:pPr>
            <a:r>
              <a:rPr lang="ja-JP" altLang="en-US" sz="2800" dirty="0"/>
              <a:t>　　援の展開へ</a:t>
            </a:r>
            <a:endParaRPr kumimoji="1" lang="en-US" altLang="ja-JP" sz="2800" dirty="0"/>
          </a:p>
          <a:p>
            <a:pPr marL="0" indent="0">
              <a:buNone/>
            </a:pPr>
            <a:r>
              <a:rPr lang="ja-JP" altLang="en-US" sz="2800" dirty="0"/>
              <a:t>３．具体的な支援計画との連動性への摺合せ</a:t>
            </a:r>
            <a:endParaRPr lang="en-US" altLang="ja-JP" sz="2800" dirty="0"/>
          </a:p>
          <a:p>
            <a:pPr marL="0" indent="0">
              <a:buNone/>
            </a:pPr>
            <a:r>
              <a:rPr lang="ja-JP" altLang="en-US" sz="2800" dirty="0"/>
              <a:t>４．双方から達成や変更が持ち込まれる関係性の構築</a:t>
            </a:r>
            <a:endParaRPr lang="en-US" altLang="ja-JP" sz="2800" dirty="0"/>
          </a:p>
          <a:p>
            <a:pPr marL="0" indent="0">
              <a:buNone/>
            </a:pPr>
            <a:r>
              <a:rPr lang="ja-JP" altLang="en-US" sz="2800" dirty="0"/>
              <a:t>５</a:t>
            </a:r>
            <a:r>
              <a:rPr kumimoji="1" lang="ja-JP" altLang="en-US" sz="2800" dirty="0"/>
              <a:t>．公的（フォーマル）サービス事業に関わらない地域支</a:t>
            </a:r>
            <a:endParaRPr kumimoji="1" lang="en-US" altLang="ja-JP" sz="2800" dirty="0"/>
          </a:p>
          <a:p>
            <a:pPr marL="0" indent="0">
              <a:buNone/>
            </a:pPr>
            <a:r>
              <a:rPr lang="ja-JP" altLang="en-US" sz="2800" dirty="0"/>
              <a:t>　　</a:t>
            </a:r>
            <a:r>
              <a:rPr kumimoji="1" lang="ja-JP" altLang="en-US" sz="2800" dirty="0"/>
              <a:t>援者との地域基盤とした研修や会議作り</a:t>
            </a:r>
            <a:endParaRPr kumimoji="1" lang="en-US" altLang="ja-JP" sz="2800" dirty="0"/>
          </a:p>
          <a:p>
            <a:pPr marL="0" indent="0">
              <a:buNone/>
            </a:pPr>
            <a:r>
              <a:rPr kumimoji="1" lang="ja-JP" altLang="en-US" sz="2800" dirty="0"/>
              <a:t>（例；医療・教育・障害福祉以外の管轄課との協働研修）</a:t>
            </a:r>
            <a:endParaRPr kumimoji="1" lang="en-US" altLang="ja-JP" sz="2800"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55</a:t>
            </a:fld>
            <a:endParaRPr lang="en-US" altLang="ja-JP" dirty="0"/>
          </a:p>
        </p:txBody>
      </p:sp>
    </p:spTree>
    <p:extLst>
      <p:ext uri="{BB962C8B-B14F-4D97-AF65-F5344CB8AC3E}">
        <p14:creationId xmlns:p14="http://schemas.microsoft.com/office/powerpoint/2010/main" val="2449211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98012"/>
            <a:ext cx="8640960" cy="954107"/>
          </a:xfrm>
          <a:prstGeom prst="rect">
            <a:avLst/>
          </a:prstGeom>
          <a:noFill/>
        </p:spPr>
        <p:txBody>
          <a:bodyPr wrap="square" rtlCol="0">
            <a:spAutoFit/>
          </a:bodyPr>
          <a:lstStyle/>
          <a:p>
            <a:r>
              <a:rPr lang="ja-JP" altLang="en-US" sz="2800" dirty="0"/>
              <a:t>講義３　</a:t>
            </a:r>
            <a:endParaRPr lang="en-US" altLang="ja-JP" sz="2800" dirty="0"/>
          </a:p>
          <a:p>
            <a:r>
              <a:rPr lang="ja-JP" altLang="en-US" sz="2800" dirty="0"/>
              <a:t>地域住民や他機関との連携・協力による研修企画へ</a:t>
            </a:r>
            <a:endParaRPr kumimoji="1"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251520" y="1042614"/>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5"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482" y="950099"/>
            <a:ext cx="4417206" cy="1055464"/>
          </a:xfrm>
          <a:prstGeom prst="rect">
            <a:avLst/>
          </a:prstGeom>
        </p:spPr>
      </p:pic>
      <p:sp>
        <p:nvSpPr>
          <p:cNvPr id="7" name="角丸四角形 6"/>
          <p:cNvSpPr/>
          <p:nvPr/>
        </p:nvSpPr>
        <p:spPr>
          <a:xfrm>
            <a:off x="683568" y="1739176"/>
            <a:ext cx="576064" cy="3554985"/>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t>市町村・委託・指定</a:t>
            </a:r>
            <a:endParaRPr lang="en-US" altLang="ja-JP" b="1" dirty="0"/>
          </a:p>
          <a:p>
            <a:pPr algn="ctr"/>
            <a:r>
              <a:rPr lang="ja-JP" altLang="en-US" b="1" dirty="0"/>
              <a:t>・</a:t>
            </a:r>
            <a:endParaRPr lang="en-US" altLang="ja-JP" b="1" dirty="0"/>
          </a:p>
          <a:p>
            <a:pPr algn="ctr"/>
            <a:r>
              <a:rPr lang="ja-JP" altLang="en-US" b="1" dirty="0"/>
              <a:t>基幹</a:t>
            </a:r>
          </a:p>
        </p:txBody>
      </p:sp>
      <p:sp>
        <p:nvSpPr>
          <p:cNvPr id="4" name="角丸四角形 3"/>
          <p:cNvSpPr/>
          <p:nvPr/>
        </p:nvSpPr>
        <p:spPr>
          <a:xfrm>
            <a:off x="683568" y="5332159"/>
            <a:ext cx="576064" cy="12266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都道府県</a:t>
            </a:r>
          </a:p>
        </p:txBody>
      </p:sp>
      <p:sp>
        <p:nvSpPr>
          <p:cNvPr id="8" name="角丸四角形 7"/>
          <p:cNvSpPr/>
          <p:nvPr/>
        </p:nvSpPr>
        <p:spPr>
          <a:xfrm>
            <a:off x="1547664" y="2045117"/>
            <a:ext cx="2789244" cy="4907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b="1" dirty="0"/>
              <a:t>公的サービスを使う相談</a:t>
            </a:r>
          </a:p>
        </p:txBody>
      </p:sp>
      <p:sp>
        <p:nvSpPr>
          <p:cNvPr id="9" name="角丸四角形 8"/>
          <p:cNvSpPr/>
          <p:nvPr/>
        </p:nvSpPr>
        <p:spPr>
          <a:xfrm>
            <a:off x="1557015" y="2805584"/>
            <a:ext cx="2811258" cy="4870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b="1" dirty="0">
                <a:solidFill>
                  <a:schemeClr val="tx1"/>
                </a:solidFill>
              </a:rPr>
              <a:t>育ちを応援する相談</a:t>
            </a:r>
          </a:p>
        </p:txBody>
      </p:sp>
      <p:sp>
        <p:nvSpPr>
          <p:cNvPr id="10" name="角丸四角形 9"/>
          <p:cNvSpPr/>
          <p:nvPr/>
        </p:nvSpPr>
        <p:spPr>
          <a:xfrm>
            <a:off x="1568021" y="4230759"/>
            <a:ext cx="2789246" cy="512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t>地域で暮らすための相談</a:t>
            </a:r>
          </a:p>
        </p:txBody>
      </p:sp>
      <p:sp>
        <p:nvSpPr>
          <p:cNvPr id="11" name="角丸四角形 10"/>
          <p:cNvSpPr/>
          <p:nvPr/>
        </p:nvSpPr>
        <p:spPr>
          <a:xfrm>
            <a:off x="1547662" y="3482444"/>
            <a:ext cx="2760056" cy="5175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b="1" dirty="0"/>
              <a:t>権利を守る相談</a:t>
            </a:r>
          </a:p>
        </p:txBody>
      </p:sp>
      <p:sp>
        <p:nvSpPr>
          <p:cNvPr id="12" name="角丸四角形 11"/>
          <p:cNvSpPr/>
          <p:nvPr/>
        </p:nvSpPr>
        <p:spPr>
          <a:xfrm>
            <a:off x="1590296" y="5744539"/>
            <a:ext cx="2760056" cy="50251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b="1" dirty="0"/>
              <a:t>生活上の様々な相談支援</a:t>
            </a:r>
            <a:endParaRPr lang="en-US" altLang="ja-JP" b="1" dirty="0"/>
          </a:p>
        </p:txBody>
      </p:sp>
      <p:sp>
        <p:nvSpPr>
          <p:cNvPr id="13" name="円/楕円 12"/>
          <p:cNvSpPr/>
          <p:nvPr/>
        </p:nvSpPr>
        <p:spPr>
          <a:xfrm>
            <a:off x="8037136" y="80969"/>
            <a:ext cx="946549" cy="6273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b="1" dirty="0"/>
              <a:t>一例</a:t>
            </a:r>
          </a:p>
        </p:txBody>
      </p:sp>
      <p:sp>
        <p:nvSpPr>
          <p:cNvPr id="14" name="左大かっこ 13"/>
          <p:cNvSpPr/>
          <p:nvPr/>
        </p:nvSpPr>
        <p:spPr>
          <a:xfrm>
            <a:off x="1384846" y="1716294"/>
            <a:ext cx="325636" cy="4842545"/>
          </a:xfrm>
          <a:prstGeom prst="leftBracket">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p>
        </p:txBody>
      </p:sp>
      <p:sp>
        <p:nvSpPr>
          <p:cNvPr id="15" name="左矢印 14"/>
          <p:cNvSpPr/>
          <p:nvPr/>
        </p:nvSpPr>
        <p:spPr>
          <a:xfrm rot="10800000">
            <a:off x="4587494" y="2756553"/>
            <a:ext cx="664979" cy="216024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ja-JP" altLang="en-US"/>
          </a:p>
        </p:txBody>
      </p:sp>
      <p:sp>
        <p:nvSpPr>
          <p:cNvPr id="16" name="角丸四角形 15"/>
          <p:cNvSpPr/>
          <p:nvPr/>
        </p:nvSpPr>
        <p:spPr>
          <a:xfrm>
            <a:off x="6948264" y="2007156"/>
            <a:ext cx="1404466" cy="56513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solidFill>
                  <a:schemeClr val="tx1"/>
                </a:solidFill>
              </a:rPr>
              <a:t>子育て相談</a:t>
            </a:r>
          </a:p>
        </p:txBody>
      </p:sp>
      <p:sp>
        <p:nvSpPr>
          <p:cNvPr id="17" name="角丸四角形 16"/>
          <p:cNvSpPr/>
          <p:nvPr/>
        </p:nvSpPr>
        <p:spPr>
          <a:xfrm>
            <a:off x="5492771" y="1829220"/>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a:solidFill>
                  <a:schemeClr val="tx1"/>
                </a:solidFill>
              </a:rPr>
              <a:t>母子保健の相談</a:t>
            </a:r>
            <a:endParaRPr kumimoji="1" lang="ja-JP" altLang="en-US" b="1" dirty="0">
              <a:solidFill>
                <a:schemeClr val="tx1"/>
              </a:solidFill>
            </a:endParaRPr>
          </a:p>
        </p:txBody>
      </p:sp>
      <p:sp>
        <p:nvSpPr>
          <p:cNvPr id="18" name="角丸四角形 17"/>
          <p:cNvSpPr/>
          <p:nvPr/>
        </p:nvSpPr>
        <p:spPr>
          <a:xfrm>
            <a:off x="7307053" y="2692706"/>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a:solidFill>
                  <a:schemeClr val="tx1"/>
                </a:solidFill>
              </a:rPr>
              <a:t>療育</a:t>
            </a:r>
            <a:r>
              <a:rPr kumimoji="1" lang="ja-JP" altLang="en-US" b="1" dirty="0">
                <a:solidFill>
                  <a:schemeClr val="tx1"/>
                </a:solidFill>
              </a:rPr>
              <a:t>相談</a:t>
            </a:r>
            <a:endParaRPr kumimoji="1" lang="en-US" altLang="ja-JP" b="1" dirty="0">
              <a:solidFill>
                <a:schemeClr val="tx1"/>
              </a:solidFill>
            </a:endParaRPr>
          </a:p>
          <a:p>
            <a:pPr algn="ctr"/>
            <a:r>
              <a:rPr lang="ja-JP" altLang="en-US" b="1" dirty="0">
                <a:solidFill>
                  <a:schemeClr val="tx1"/>
                </a:solidFill>
              </a:rPr>
              <a:t>発達相談</a:t>
            </a:r>
            <a:endParaRPr kumimoji="1" lang="ja-JP" altLang="en-US" b="1" dirty="0">
              <a:solidFill>
                <a:schemeClr val="tx1"/>
              </a:solidFill>
            </a:endParaRPr>
          </a:p>
        </p:txBody>
      </p:sp>
      <p:sp>
        <p:nvSpPr>
          <p:cNvPr id="19" name="角丸四角形 18"/>
          <p:cNvSpPr/>
          <p:nvPr/>
        </p:nvSpPr>
        <p:spPr>
          <a:xfrm>
            <a:off x="7427251" y="3680366"/>
            <a:ext cx="1404466"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b="1" dirty="0">
                <a:solidFill>
                  <a:schemeClr val="tx1"/>
                </a:solidFill>
              </a:rPr>
              <a:t>教育</a:t>
            </a:r>
            <a:r>
              <a:rPr kumimoji="1" lang="ja-JP" altLang="en-US" b="1" dirty="0">
                <a:solidFill>
                  <a:schemeClr val="tx1"/>
                </a:solidFill>
              </a:rPr>
              <a:t>相談</a:t>
            </a:r>
          </a:p>
          <a:p>
            <a:pPr algn="ctr"/>
            <a:r>
              <a:rPr lang="ja-JP" altLang="en-US" b="1" dirty="0">
                <a:solidFill>
                  <a:schemeClr val="tx1"/>
                </a:solidFill>
              </a:rPr>
              <a:t>就学相談</a:t>
            </a:r>
            <a:endParaRPr kumimoji="1" lang="ja-JP" altLang="en-US" b="1" dirty="0">
              <a:solidFill>
                <a:schemeClr val="tx1"/>
              </a:solidFill>
            </a:endParaRPr>
          </a:p>
        </p:txBody>
      </p:sp>
      <p:sp>
        <p:nvSpPr>
          <p:cNvPr id="20" name="角丸四角形 19"/>
          <p:cNvSpPr/>
          <p:nvPr/>
        </p:nvSpPr>
        <p:spPr>
          <a:xfrm>
            <a:off x="1590296" y="4985131"/>
            <a:ext cx="2760056" cy="5175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a:t>働くための相談</a:t>
            </a:r>
          </a:p>
        </p:txBody>
      </p:sp>
      <p:sp>
        <p:nvSpPr>
          <p:cNvPr id="22" name="角丸四角形 21"/>
          <p:cNvSpPr/>
          <p:nvPr/>
        </p:nvSpPr>
        <p:spPr>
          <a:xfrm>
            <a:off x="7073532" y="4696638"/>
            <a:ext cx="1960001" cy="9144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t>生活相談</a:t>
            </a:r>
            <a:endParaRPr kumimoji="1" lang="en-US" altLang="ja-JP" b="1" dirty="0"/>
          </a:p>
          <a:p>
            <a:pPr algn="ctr"/>
            <a:r>
              <a:rPr kumimoji="1" lang="ja-JP" altLang="en-US" b="1" dirty="0"/>
              <a:t>（困窮相談）</a:t>
            </a:r>
            <a:endParaRPr kumimoji="1" lang="en-US" altLang="ja-JP" b="1" dirty="0"/>
          </a:p>
          <a:p>
            <a:pPr algn="ctr"/>
            <a:r>
              <a:rPr lang="ja-JP" altLang="en-US" b="1" dirty="0"/>
              <a:t>（経済的相談）</a:t>
            </a:r>
            <a:endParaRPr kumimoji="1" lang="en-US" altLang="ja-JP" b="1" dirty="0"/>
          </a:p>
        </p:txBody>
      </p:sp>
      <p:sp>
        <p:nvSpPr>
          <p:cNvPr id="23" name="角丸四角形 22"/>
          <p:cNvSpPr/>
          <p:nvPr/>
        </p:nvSpPr>
        <p:spPr>
          <a:xfrm>
            <a:off x="5503606" y="4318185"/>
            <a:ext cx="1404466" cy="9759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b="1" dirty="0"/>
              <a:t>地域移行</a:t>
            </a:r>
            <a:r>
              <a:rPr kumimoji="1" lang="ja-JP" altLang="en-US" b="1" dirty="0"/>
              <a:t>相談</a:t>
            </a:r>
            <a:endParaRPr kumimoji="1" lang="en-US" altLang="ja-JP" b="1" dirty="0"/>
          </a:p>
        </p:txBody>
      </p:sp>
      <p:sp>
        <p:nvSpPr>
          <p:cNvPr id="24" name="角丸四角形 23"/>
          <p:cNvSpPr/>
          <p:nvPr/>
        </p:nvSpPr>
        <p:spPr>
          <a:xfrm>
            <a:off x="5115587" y="5082679"/>
            <a:ext cx="1404466" cy="5283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a:t>就労</a:t>
            </a:r>
            <a:r>
              <a:rPr kumimoji="1" lang="ja-JP" altLang="en-US" b="1" dirty="0"/>
              <a:t>相談</a:t>
            </a:r>
            <a:endParaRPr kumimoji="1" lang="en-US" altLang="ja-JP" b="1" dirty="0"/>
          </a:p>
        </p:txBody>
      </p:sp>
      <p:sp>
        <p:nvSpPr>
          <p:cNvPr id="25" name="角丸四角形 24"/>
          <p:cNvSpPr/>
          <p:nvPr/>
        </p:nvSpPr>
        <p:spPr>
          <a:xfrm>
            <a:off x="5440945" y="2783174"/>
            <a:ext cx="17191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福祉サービス相談</a:t>
            </a:r>
            <a:endParaRPr kumimoji="1" lang="en-US" altLang="ja-JP" dirty="0"/>
          </a:p>
        </p:txBody>
      </p:sp>
      <p:sp>
        <p:nvSpPr>
          <p:cNvPr id="26" name="角丸四角形 25"/>
          <p:cNvSpPr/>
          <p:nvPr/>
        </p:nvSpPr>
        <p:spPr>
          <a:xfrm>
            <a:off x="7650497" y="5576857"/>
            <a:ext cx="1404466" cy="8832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t>法律相談</a:t>
            </a:r>
            <a:endParaRPr kumimoji="1" lang="en-US" altLang="ja-JP" b="1" dirty="0"/>
          </a:p>
          <a:p>
            <a:pPr algn="ctr"/>
            <a:r>
              <a:rPr lang="ja-JP" altLang="en-US" b="1" dirty="0"/>
              <a:t>触法相談</a:t>
            </a:r>
            <a:endParaRPr kumimoji="1" lang="ja-JP" altLang="en-US" b="1" dirty="0"/>
          </a:p>
        </p:txBody>
      </p:sp>
      <p:sp>
        <p:nvSpPr>
          <p:cNvPr id="27" name="角丸四角形 26"/>
          <p:cNvSpPr/>
          <p:nvPr/>
        </p:nvSpPr>
        <p:spPr>
          <a:xfrm>
            <a:off x="7444707" y="1453998"/>
            <a:ext cx="1404466" cy="51004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dirty="0"/>
              <a:t>医療相談</a:t>
            </a:r>
          </a:p>
        </p:txBody>
      </p:sp>
      <p:sp>
        <p:nvSpPr>
          <p:cNvPr id="28" name="角丸四角形 27"/>
          <p:cNvSpPr/>
          <p:nvPr/>
        </p:nvSpPr>
        <p:spPr>
          <a:xfrm>
            <a:off x="6741192" y="944094"/>
            <a:ext cx="1729547" cy="46611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t>心のケア相談</a:t>
            </a:r>
            <a:endParaRPr kumimoji="1" lang="en-US" altLang="ja-JP" dirty="0"/>
          </a:p>
        </p:txBody>
      </p:sp>
      <p:sp>
        <p:nvSpPr>
          <p:cNvPr id="29" name="角丸四角形 28"/>
          <p:cNvSpPr/>
          <p:nvPr/>
        </p:nvSpPr>
        <p:spPr>
          <a:xfrm>
            <a:off x="5802925" y="3831039"/>
            <a:ext cx="1404466" cy="39570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a:t>ピア相談</a:t>
            </a:r>
            <a:endParaRPr kumimoji="1" lang="ja-JP" altLang="en-US" dirty="0"/>
          </a:p>
        </p:txBody>
      </p:sp>
      <p:sp>
        <p:nvSpPr>
          <p:cNvPr id="30" name="角丸四角形 29"/>
          <p:cNvSpPr/>
          <p:nvPr/>
        </p:nvSpPr>
        <p:spPr>
          <a:xfrm>
            <a:off x="4919983" y="5677985"/>
            <a:ext cx="1404466" cy="6810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t>高齢期の</a:t>
            </a:r>
            <a:endParaRPr lang="en-US" altLang="ja-JP" dirty="0"/>
          </a:p>
          <a:p>
            <a:pPr algn="ctr"/>
            <a:r>
              <a:rPr lang="ja-JP" altLang="en-US" dirty="0"/>
              <a:t>介護相談</a:t>
            </a:r>
            <a:endParaRPr kumimoji="1" lang="ja-JP" altLang="en-US" dirty="0"/>
          </a:p>
        </p:txBody>
      </p:sp>
      <p:sp>
        <p:nvSpPr>
          <p:cNvPr id="31" name="角丸四角形 30"/>
          <p:cNvSpPr/>
          <p:nvPr/>
        </p:nvSpPr>
        <p:spPr>
          <a:xfrm>
            <a:off x="6300529" y="5605119"/>
            <a:ext cx="1404466" cy="68075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b="1" dirty="0"/>
              <a:t>広域専門</a:t>
            </a:r>
            <a:endParaRPr kumimoji="1" lang="en-US" altLang="ja-JP" b="1" dirty="0"/>
          </a:p>
          <a:p>
            <a:pPr algn="ctr"/>
            <a:r>
              <a:rPr kumimoji="1" lang="ja-JP" altLang="en-US" b="1" dirty="0"/>
              <a:t>相談</a:t>
            </a:r>
            <a:endParaRPr kumimoji="1" lang="en-US" altLang="ja-JP" b="1" dirty="0"/>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21" name="スライド番号プレースホルダー 20"/>
          <p:cNvSpPr>
            <a:spLocks noGrp="1"/>
          </p:cNvSpPr>
          <p:nvPr>
            <p:ph type="sldNum" sz="quarter" idx="12"/>
          </p:nvPr>
        </p:nvSpPr>
        <p:spPr/>
        <p:txBody>
          <a:bodyPr/>
          <a:lstStyle/>
          <a:p>
            <a:pPr>
              <a:defRPr/>
            </a:pPr>
            <a:fld id="{F90A3C79-1AFD-481B-B685-7933BCD0898B}" type="slidenum">
              <a:rPr lang="en-US" altLang="ja-JP" smtClean="0"/>
              <a:pPr>
                <a:defRPr/>
              </a:pPr>
              <a:t>56</a:t>
            </a:fld>
            <a:endParaRPr lang="en-US" altLang="ja-JP" dirty="0"/>
          </a:p>
        </p:txBody>
      </p:sp>
    </p:spTree>
    <p:extLst>
      <p:ext uri="{BB962C8B-B14F-4D97-AF65-F5344CB8AC3E}">
        <p14:creationId xmlns:p14="http://schemas.microsoft.com/office/powerpoint/2010/main" val="412499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右矢印 5"/>
          <p:cNvSpPr/>
          <p:nvPr/>
        </p:nvSpPr>
        <p:spPr>
          <a:xfrm rot="20328880">
            <a:off x="-92045" y="1764883"/>
            <a:ext cx="9521497" cy="2137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3198" y="116632"/>
            <a:ext cx="8229600" cy="1143000"/>
          </a:xfrm>
        </p:spPr>
        <p:txBody>
          <a:bodyPr/>
          <a:lstStyle/>
          <a:p>
            <a:r>
              <a:rPr kumimoji="1" lang="ja-JP" altLang="en-US" dirty="0"/>
              <a:t>地域からの応援体制整への展開</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355414477"/>
              </p:ext>
            </p:extLst>
          </p:nvPr>
        </p:nvGraphicFramePr>
        <p:xfrm>
          <a:off x="184884" y="1595003"/>
          <a:ext cx="8784976"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角丸四角形 6"/>
          <p:cNvSpPr/>
          <p:nvPr/>
        </p:nvSpPr>
        <p:spPr>
          <a:xfrm>
            <a:off x="184884" y="1537295"/>
            <a:ext cx="2160240"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協議会の検討</a:t>
            </a:r>
            <a:endParaRPr kumimoji="1" lang="en-US" altLang="ja-JP" b="1" dirty="0"/>
          </a:p>
          <a:p>
            <a:pPr algn="ctr"/>
            <a:r>
              <a:rPr lang="ja-JP" altLang="en-US" b="1" dirty="0"/>
              <a:t>基幹・主任相談・市町村による方向性</a:t>
            </a:r>
            <a:endParaRPr lang="en-US" altLang="ja-JP" b="1" dirty="0"/>
          </a:p>
          <a:p>
            <a:pPr algn="ctr"/>
            <a:r>
              <a:rPr kumimoji="1" lang="ja-JP" altLang="en-US" b="1" dirty="0"/>
              <a:t>（</a:t>
            </a:r>
            <a:r>
              <a:rPr kumimoji="1" lang="ja-JP" altLang="en-US" b="1" dirty="0" err="1"/>
              <a:t>障がい</a:t>
            </a:r>
            <a:r>
              <a:rPr kumimoji="1" lang="ja-JP" altLang="en-US" b="1" dirty="0"/>
              <a:t>福祉計画）</a:t>
            </a:r>
          </a:p>
        </p:txBody>
      </p:sp>
      <p:sp>
        <p:nvSpPr>
          <p:cNvPr id="9" name="下矢印 8"/>
          <p:cNvSpPr/>
          <p:nvPr/>
        </p:nvSpPr>
        <p:spPr>
          <a:xfrm>
            <a:off x="669627" y="2833439"/>
            <a:ext cx="1190753" cy="80328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角丸四角形 9"/>
          <p:cNvSpPr/>
          <p:nvPr/>
        </p:nvSpPr>
        <p:spPr>
          <a:xfrm>
            <a:off x="3635895" y="4354884"/>
            <a:ext cx="2304257" cy="195971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ysClr val="windowText" lastClr="000000"/>
                </a:solidFill>
              </a:rPr>
              <a:t>メニューに応じた</a:t>
            </a:r>
            <a:endParaRPr lang="en-US" altLang="ja-JP" b="1" dirty="0">
              <a:solidFill>
                <a:sysClr val="windowText" lastClr="000000"/>
              </a:solidFill>
            </a:endParaRPr>
          </a:p>
          <a:p>
            <a:pPr algn="ctr"/>
            <a:r>
              <a:rPr lang="ja-JP" altLang="en-US" b="1" dirty="0">
                <a:solidFill>
                  <a:sysClr val="windowText" lastClr="000000"/>
                </a:solidFill>
              </a:rPr>
              <a:t>メンバー構成</a:t>
            </a:r>
            <a:endParaRPr lang="en-US" altLang="ja-JP" b="1" dirty="0">
              <a:solidFill>
                <a:sysClr val="windowText" lastClr="000000"/>
              </a:solidFill>
            </a:endParaRPr>
          </a:p>
          <a:p>
            <a:pPr algn="ctr"/>
            <a:r>
              <a:rPr lang="ja-JP" altLang="en-US" sz="1600" dirty="0">
                <a:solidFill>
                  <a:sysClr val="windowText" lastClr="000000"/>
                </a:solidFill>
              </a:rPr>
              <a:t>サービス管理責任者児童発達管理責任者</a:t>
            </a:r>
            <a:endParaRPr lang="en-US" altLang="ja-JP" sz="1600" dirty="0">
              <a:solidFill>
                <a:sysClr val="windowText" lastClr="000000"/>
              </a:solidFill>
            </a:endParaRPr>
          </a:p>
          <a:p>
            <a:pPr algn="ctr"/>
            <a:r>
              <a:rPr kumimoji="1" lang="ja-JP" altLang="en-US" sz="1600" dirty="0">
                <a:solidFill>
                  <a:sysClr val="windowText" lastClr="000000"/>
                </a:solidFill>
              </a:rPr>
              <a:t>医療関係者</a:t>
            </a:r>
            <a:endParaRPr kumimoji="1" lang="en-US" altLang="ja-JP" sz="1600" dirty="0">
              <a:solidFill>
                <a:sysClr val="windowText" lastClr="000000"/>
              </a:solidFill>
            </a:endParaRPr>
          </a:p>
          <a:p>
            <a:pPr algn="ctr"/>
            <a:r>
              <a:rPr kumimoji="1" lang="ja-JP" altLang="en-US" sz="1600" dirty="0">
                <a:solidFill>
                  <a:sysClr val="windowText" lastClr="000000"/>
                </a:solidFill>
              </a:rPr>
              <a:t>各部行政関係者</a:t>
            </a:r>
            <a:endParaRPr kumimoji="1" lang="en-US" altLang="ja-JP" sz="1600" dirty="0">
              <a:solidFill>
                <a:sysClr val="windowText" lastClr="000000"/>
              </a:solidFill>
            </a:endParaRPr>
          </a:p>
          <a:p>
            <a:pPr algn="ctr"/>
            <a:r>
              <a:rPr lang="ja-JP" altLang="en-US" sz="1600" dirty="0">
                <a:solidFill>
                  <a:sysClr val="windowText" lastClr="000000"/>
                </a:solidFill>
              </a:rPr>
              <a:t>高齢分野</a:t>
            </a:r>
            <a:endParaRPr kumimoji="1" lang="ja-JP" altLang="en-US" sz="1600" dirty="0">
              <a:solidFill>
                <a:sysClr val="windowText" lastClr="000000"/>
              </a:solidFill>
            </a:endParaRPr>
          </a:p>
        </p:txBody>
      </p:sp>
      <p:sp>
        <p:nvSpPr>
          <p:cNvPr id="11" name="角丸四角形 10"/>
          <p:cNvSpPr/>
          <p:nvPr/>
        </p:nvSpPr>
        <p:spPr>
          <a:xfrm>
            <a:off x="6660232" y="4129583"/>
            <a:ext cx="2088232" cy="1872208"/>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包括支援センター</a:t>
            </a:r>
            <a:endParaRPr kumimoji="1" lang="en-US" altLang="ja-JP" sz="1600" b="1" dirty="0">
              <a:solidFill>
                <a:schemeClr val="tx1"/>
              </a:solidFill>
            </a:endParaRPr>
          </a:p>
          <a:p>
            <a:pPr algn="ctr"/>
            <a:r>
              <a:rPr kumimoji="1" lang="ja-JP" altLang="en-US" sz="1600" b="1" dirty="0">
                <a:solidFill>
                  <a:schemeClr val="tx1"/>
                </a:solidFill>
              </a:rPr>
              <a:t>エリア研修等</a:t>
            </a:r>
            <a:endParaRPr kumimoji="1" lang="en-US" altLang="ja-JP" sz="1600" b="1" dirty="0">
              <a:solidFill>
                <a:schemeClr val="tx1"/>
              </a:solidFill>
            </a:endParaRPr>
          </a:p>
          <a:p>
            <a:pPr algn="ctr"/>
            <a:r>
              <a:rPr kumimoji="1" lang="ja-JP" altLang="en-US" sz="1600" dirty="0">
                <a:solidFill>
                  <a:schemeClr val="tx1"/>
                </a:solidFill>
              </a:rPr>
              <a:t>民生委員</a:t>
            </a:r>
            <a:endParaRPr kumimoji="1" lang="en-US" altLang="ja-JP" sz="1600" dirty="0">
              <a:solidFill>
                <a:schemeClr val="tx1"/>
              </a:solidFill>
            </a:endParaRPr>
          </a:p>
          <a:p>
            <a:pPr algn="ctr"/>
            <a:r>
              <a:rPr kumimoji="1" lang="ja-JP" altLang="en-US" sz="1600" dirty="0">
                <a:solidFill>
                  <a:schemeClr val="tx1"/>
                </a:solidFill>
              </a:rPr>
              <a:t>自治会関係者</a:t>
            </a:r>
            <a:endParaRPr kumimoji="1" lang="en-US" altLang="ja-JP" sz="1600" dirty="0">
              <a:solidFill>
                <a:schemeClr val="tx1"/>
              </a:solidFill>
            </a:endParaRPr>
          </a:p>
          <a:p>
            <a:pPr algn="ctr"/>
            <a:r>
              <a:rPr lang="ja-JP" altLang="en-US" sz="1600" dirty="0">
                <a:solidFill>
                  <a:schemeClr val="tx1"/>
                </a:solidFill>
              </a:rPr>
              <a:t>高齢分野関係者</a:t>
            </a:r>
            <a:endParaRPr lang="en-US" altLang="ja-JP" sz="1600" dirty="0">
              <a:solidFill>
                <a:schemeClr val="tx1"/>
              </a:solidFill>
            </a:endParaRPr>
          </a:p>
          <a:p>
            <a:pPr algn="ctr"/>
            <a:r>
              <a:rPr kumimoji="1" lang="ja-JP" altLang="en-US" sz="1600" dirty="0">
                <a:solidFill>
                  <a:schemeClr val="tx1"/>
                </a:solidFill>
              </a:rPr>
              <a:t>教育関係者</a:t>
            </a:r>
            <a:endParaRPr kumimoji="1" lang="en-US" altLang="ja-JP" sz="1600" dirty="0">
              <a:solidFill>
                <a:schemeClr val="tx1"/>
              </a:solidFill>
            </a:endParaRPr>
          </a:p>
          <a:p>
            <a:pPr algn="ctr"/>
            <a:r>
              <a:rPr lang="ja-JP" altLang="en-US" sz="1600" dirty="0">
                <a:solidFill>
                  <a:schemeClr val="tx1"/>
                </a:solidFill>
              </a:rPr>
              <a:t>市町村行政</a:t>
            </a:r>
            <a:endParaRPr kumimoji="1" lang="ja-JP" altLang="en-US" sz="1600" dirty="0">
              <a:solidFill>
                <a:schemeClr val="tx1"/>
              </a:solidFill>
            </a:endParaRP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57</a:t>
            </a:fld>
            <a:endParaRPr lang="en-US" altLang="ja-JP" dirty="0"/>
          </a:p>
        </p:txBody>
      </p:sp>
    </p:spTree>
    <p:extLst>
      <p:ext uri="{BB962C8B-B14F-4D97-AF65-F5344CB8AC3E}">
        <p14:creationId xmlns:p14="http://schemas.microsoft.com/office/powerpoint/2010/main" val="803289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5159" y="-1"/>
            <a:ext cx="8102111" cy="922997"/>
          </a:xfrm>
          <a:noFill/>
        </p:spPr>
        <p:txBody>
          <a:bodyPr>
            <a:normAutofit/>
          </a:bodyPr>
          <a:lstStyle/>
          <a:p>
            <a:r>
              <a:rPr lang="ja-JP" altLang="en-US" sz="3200" dirty="0"/>
              <a:t>地域住民からの応援</a:t>
            </a:r>
            <a:br>
              <a:rPr lang="en-US" altLang="ja-JP" sz="3200" dirty="0"/>
            </a:br>
            <a:r>
              <a:rPr lang="ja-JP" altLang="en-US" sz="2200" b="1" dirty="0">
                <a:solidFill>
                  <a:srgbClr val="0000FF"/>
                </a:solidFill>
              </a:rPr>
              <a:t>～地域資源の活用への実践～地域づくりへの第一歩～</a:t>
            </a:r>
            <a:endParaRPr lang="ja-JP" altLang="en-US" sz="2200" b="1" dirty="0">
              <a:solidFill>
                <a:srgbClr val="0000FF"/>
              </a:solidFill>
              <a:latin typeface="メイリオ" pitchFamily="50" charset="-128"/>
              <a:ea typeface="メイリオ" pitchFamily="50" charset="-128"/>
              <a:cs typeface="メイリオ"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537666771"/>
              </p:ext>
            </p:extLst>
          </p:nvPr>
        </p:nvGraphicFramePr>
        <p:xfrm>
          <a:off x="408112" y="1188481"/>
          <a:ext cx="843528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角丸四角形吹き出し 5"/>
          <p:cNvSpPr/>
          <p:nvPr/>
        </p:nvSpPr>
        <p:spPr>
          <a:xfrm>
            <a:off x="2411760" y="1188481"/>
            <a:ext cx="1800200" cy="1152128"/>
          </a:xfrm>
          <a:prstGeom prst="wedgeRoundRectCallout">
            <a:avLst>
              <a:gd name="adj1" fmla="val 6580"/>
              <a:gd name="adj2" fmla="val 8757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t>その地域の様々な相談支援関係者と出会う</a:t>
            </a:r>
          </a:p>
        </p:txBody>
      </p:sp>
      <p:sp>
        <p:nvSpPr>
          <p:cNvPr id="7" name="角丸四角形吹き出し 6"/>
          <p:cNvSpPr/>
          <p:nvPr/>
        </p:nvSpPr>
        <p:spPr>
          <a:xfrm>
            <a:off x="2627784" y="5004905"/>
            <a:ext cx="1800200" cy="1152128"/>
          </a:xfrm>
          <a:prstGeom prst="wedgeRoundRectCallout">
            <a:avLst>
              <a:gd name="adj1" fmla="val 6580"/>
              <a:gd name="adj2" fmla="val -875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t>その地域のインフォーマルな関係者と出会う</a:t>
            </a:r>
          </a:p>
        </p:txBody>
      </p:sp>
      <p:sp>
        <p:nvSpPr>
          <p:cNvPr id="8" name="角丸四角形吹き出し 7"/>
          <p:cNvSpPr/>
          <p:nvPr/>
        </p:nvSpPr>
        <p:spPr>
          <a:xfrm>
            <a:off x="179512" y="908720"/>
            <a:ext cx="2016224" cy="1719921"/>
          </a:xfrm>
          <a:prstGeom prst="wedgeRoundRectCallout">
            <a:avLst>
              <a:gd name="adj1" fmla="val 14499"/>
              <a:gd name="adj2" fmla="val 6478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t>地域活動・特性</a:t>
            </a:r>
            <a:endParaRPr lang="en-US" altLang="ja-JP" b="1" dirty="0"/>
          </a:p>
          <a:p>
            <a:pPr algn="ctr"/>
            <a:r>
              <a:rPr lang="ja-JP" altLang="en-US" b="1" dirty="0"/>
              <a:t>民間企業</a:t>
            </a:r>
            <a:endParaRPr lang="en-US" altLang="ja-JP" b="1" dirty="0"/>
          </a:p>
          <a:p>
            <a:pPr algn="ctr"/>
            <a:r>
              <a:rPr lang="ja-JP" altLang="en-US" b="1" dirty="0"/>
              <a:t>公共交通</a:t>
            </a:r>
            <a:endParaRPr lang="en-US" altLang="ja-JP" b="1" dirty="0"/>
          </a:p>
          <a:p>
            <a:pPr algn="ctr"/>
            <a:r>
              <a:rPr kumimoji="1" lang="ja-JP" altLang="en-US" b="1" dirty="0"/>
              <a:t>ボランティア団体</a:t>
            </a:r>
            <a:endParaRPr kumimoji="1" lang="en-US" altLang="ja-JP" b="1" dirty="0"/>
          </a:p>
          <a:p>
            <a:pPr algn="ctr"/>
            <a:r>
              <a:rPr lang="ja-JP" altLang="en-US" b="1" dirty="0"/>
              <a:t>自治会</a:t>
            </a:r>
            <a:endParaRPr lang="en-US" altLang="ja-JP" b="1" dirty="0"/>
          </a:p>
          <a:p>
            <a:pPr algn="ctr"/>
            <a:r>
              <a:rPr kumimoji="1" lang="ja-JP" altLang="en-US" b="1" dirty="0"/>
              <a:t>民生児童</a:t>
            </a:r>
            <a:r>
              <a:rPr lang="ja-JP" altLang="en-US" b="1" dirty="0"/>
              <a:t>員等</a:t>
            </a:r>
            <a:endParaRPr kumimoji="1" lang="ja-JP" altLang="en-US" b="1" dirty="0"/>
          </a:p>
        </p:txBody>
      </p:sp>
      <p:sp>
        <p:nvSpPr>
          <p:cNvPr id="9" name="角丸四角形吹き出し 8"/>
          <p:cNvSpPr/>
          <p:nvPr/>
        </p:nvSpPr>
        <p:spPr>
          <a:xfrm>
            <a:off x="204572" y="4857756"/>
            <a:ext cx="2257198" cy="1728192"/>
          </a:xfrm>
          <a:prstGeom prst="wedgeRoundRectCallout">
            <a:avLst>
              <a:gd name="adj1" fmla="val 10438"/>
              <a:gd name="adj2" fmla="val -665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t>行政・福祉事業</a:t>
            </a:r>
            <a:endParaRPr lang="en-US" altLang="ja-JP" b="1" dirty="0"/>
          </a:p>
          <a:p>
            <a:pPr algn="ctr"/>
            <a:r>
              <a:rPr lang="ja-JP" altLang="en-US" b="1" dirty="0"/>
              <a:t>社会福祉協議会</a:t>
            </a:r>
            <a:endParaRPr lang="en-US" altLang="ja-JP" b="1" dirty="0"/>
          </a:p>
          <a:p>
            <a:pPr algn="ctr"/>
            <a:r>
              <a:rPr lang="ja-JP" altLang="en-US" b="1" dirty="0"/>
              <a:t>教育機関</a:t>
            </a:r>
            <a:endParaRPr lang="en-US" altLang="ja-JP" b="1" dirty="0"/>
          </a:p>
          <a:p>
            <a:pPr algn="ctr"/>
            <a:r>
              <a:rPr kumimoji="1" lang="ja-JP" altLang="en-US" b="1" dirty="0"/>
              <a:t>子育て支援・医療</a:t>
            </a:r>
            <a:endParaRPr kumimoji="1" lang="en-US" altLang="ja-JP" b="1" dirty="0"/>
          </a:p>
          <a:p>
            <a:pPr algn="ctr"/>
            <a:r>
              <a:rPr kumimoji="1" lang="ja-JP" altLang="en-US" b="1" dirty="0"/>
              <a:t>高齢者支援</a:t>
            </a:r>
            <a:endParaRPr kumimoji="1" lang="en-US" altLang="ja-JP" b="1" dirty="0"/>
          </a:p>
          <a:p>
            <a:pPr algn="ctr"/>
            <a:r>
              <a:rPr lang="ja-JP" altLang="en-US" b="1" dirty="0"/>
              <a:t>隣接地域事情</a:t>
            </a:r>
            <a:endParaRPr kumimoji="1" lang="ja-JP" altLang="en-US" b="1" dirty="0"/>
          </a:p>
        </p:txBody>
      </p:sp>
      <p:sp>
        <p:nvSpPr>
          <p:cNvPr id="10" name="角丸四角形吹き出し 9"/>
          <p:cNvSpPr/>
          <p:nvPr/>
        </p:nvSpPr>
        <p:spPr>
          <a:xfrm>
            <a:off x="4717210" y="1188481"/>
            <a:ext cx="1438966" cy="1304528"/>
          </a:xfrm>
          <a:prstGeom prst="wedgeRoundRectCallout">
            <a:avLst>
              <a:gd name="adj1" fmla="val 6580"/>
              <a:gd name="adj2" fmla="val 875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b="1" dirty="0"/>
              <a:t>キーパーソンの紹介と訪問</a:t>
            </a:r>
          </a:p>
        </p:txBody>
      </p:sp>
      <p:sp>
        <p:nvSpPr>
          <p:cNvPr id="11" name="角丸四角形吹き出し 10"/>
          <p:cNvSpPr/>
          <p:nvPr/>
        </p:nvSpPr>
        <p:spPr>
          <a:xfrm>
            <a:off x="7308304" y="1112281"/>
            <a:ext cx="1438966" cy="1304528"/>
          </a:xfrm>
          <a:prstGeom prst="wedgeRoundRectCallout">
            <a:avLst>
              <a:gd name="adj1" fmla="val 6580"/>
              <a:gd name="adj2" fmla="val 8757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b="1" dirty="0"/>
              <a:t>支援調整</a:t>
            </a:r>
            <a:endParaRPr kumimoji="1" lang="en-US" altLang="ja-JP" b="1" dirty="0"/>
          </a:p>
          <a:p>
            <a:pPr algn="ctr"/>
            <a:r>
              <a:rPr kumimoji="1" lang="ja-JP" altLang="en-US" b="1" dirty="0"/>
              <a:t>見守り依頼</a:t>
            </a:r>
          </a:p>
        </p:txBody>
      </p:sp>
      <p:sp>
        <p:nvSpPr>
          <p:cNvPr id="12" name="角丸四角形吹き出し 11"/>
          <p:cNvSpPr/>
          <p:nvPr/>
        </p:nvSpPr>
        <p:spPr>
          <a:xfrm>
            <a:off x="7491120" y="4928705"/>
            <a:ext cx="1438966" cy="1304528"/>
          </a:xfrm>
          <a:prstGeom prst="wedgeRoundRectCallout">
            <a:avLst>
              <a:gd name="adj1" fmla="val -27714"/>
              <a:gd name="adj2" fmla="val -8376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b="1" dirty="0"/>
              <a:t>資源</a:t>
            </a:r>
            <a:r>
              <a:rPr kumimoji="1" lang="ja-JP" altLang="en-US" b="1" dirty="0"/>
              <a:t>調整</a:t>
            </a:r>
            <a:endParaRPr kumimoji="1" lang="en-US" altLang="ja-JP" b="1" dirty="0"/>
          </a:p>
          <a:p>
            <a:pPr algn="ctr"/>
            <a:r>
              <a:rPr lang="ja-JP" altLang="en-US" b="1" dirty="0"/>
              <a:t>開発へ</a:t>
            </a:r>
            <a:endParaRPr kumimoji="1" lang="ja-JP" altLang="en-US" b="1"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90A3C79-1AFD-481B-B685-7933BCD0898B}" type="slidenum">
              <a:rPr lang="en-US" altLang="ja-JP" smtClean="0"/>
              <a:pPr>
                <a:defRPr/>
              </a:pPr>
              <a:t>58</a:t>
            </a:fld>
            <a:endParaRPr lang="en-US" altLang="ja-JP" dirty="0"/>
          </a:p>
        </p:txBody>
      </p:sp>
    </p:spTree>
    <p:extLst>
      <p:ext uri="{BB962C8B-B14F-4D97-AF65-F5344CB8AC3E}">
        <p14:creationId xmlns:p14="http://schemas.microsoft.com/office/powerpoint/2010/main" val="2032458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236296" y="1442591"/>
            <a:ext cx="1753344" cy="4417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地域における</a:t>
            </a:r>
            <a:endParaRPr kumimoji="1" lang="en-US" altLang="ja-JP" b="1" dirty="0">
              <a:solidFill>
                <a:schemeClr val="tx1"/>
              </a:solidFill>
            </a:endParaRPr>
          </a:p>
          <a:p>
            <a:pPr algn="ctr"/>
            <a:r>
              <a:rPr lang="ja-JP" altLang="en-US" b="1" dirty="0">
                <a:solidFill>
                  <a:schemeClr val="tx1"/>
                </a:solidFill>
              </a:rPr>
              <a:t>実地研修での</a:t>
            </a:r>
            <a:endParaRPr lang="en-US" altLang="ja-JP" b="1" dirty="0">
              <a:solidFill>
                <a:schemeClr val="tx1"/>
              </a:solidFill>
            </a:endParaRPr>
          </a:p>
          <a:p>
            <a:pPr algn="ctr"/>
            <a:r>
              <a:rPr kumimoji="1" lang="ja-JP" altLang="en-US" b="1" dirty="0">
                <a:solidFill>
                  <a:schemeClr val="tx1"/>
                </a:solidFill>
              </a:rPr>
              <a:t>共有</a:t>
            </a:r>
            <a:endParaRPr kumimoji="1" lang="en-US" altLang="ja-JP" b="1" dirty="0">
              <a:solidFill>
                <a:schemeClr val="tx1"/>
              </a:solidFill>
            </a:endParaRPr>
          </a:p>
          <a:p>
            <a:pPr algn="ctr"/>
            <a:endParaRPr kumimoji="1" lang="ja-JP" altLang="en-US" dirty="0">
              <a:solidFill>
                <a:schemeClr val="tx1"/>
              </a:solidFill>
            </a:endParaRPr>
          </a:p>
        </p:txBody>
      </p:sp>
      <p:pic>
        <p:nvPicPr>
          <p:cNvPr id="6149" name="Picture 5" descr="C:\Users\hashizume\AppData\Local\Microsoft\Windows\Temporary Internet Files\Content.IE5\81G3OV8J\gahag-0062076595-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 y="2207260"/>
            <a:ext cx="3640165" cy="24227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9153" y="645537"/>
            <a:ext cx="4297933" cy="254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1916831"/>
            <a:ext cx="4586268" cy="271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637" y="3429000"/>
            <a:ext cx="5316593" cy="314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645159" y="188640"/>
            <a:ext cx="8102111" cy="734356"/>
          </a:xfrm>
          <a:prstGeom prst="rect">
            <a:avLst/>
          </a:prstGeom>
          <a:noFill/>
        </p:spPr>
        <p:txBody>
          <a:bodyPr>
            <a:normAutofit fontScale="92500" lnSpcReduction="200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kern="0" dirty="0"/>
              <a:t>地域住民からの応援</a:t>
            </a:r>
            <a:br>
              <a:rPr lang="en-US" altLang="ja-JP" sz="3200" kern="0" dirty="0"/>
            </a:br>
            <a:r>
              <a:rPr lang="ja-JP" altLang="en-US" sz="2200" b="1" dirty="0">
                <a:solidFill>
                  <a:srgbClr val="0000FF"/>
                </a:solidFill>
              </a:rPr>
              <a:t>～地域資源の活用への実践～地域づくりへの第一歩～</a:t>
            </a:r>
            <a:endParaRPr lang="ja-JP" altLang="en-US" sz="2200" b="1" kern="0" dirty="0">
              <a:latin typeface="メイリオ" pitchFamily="50" charset="-128"/>
              <a:ea typeface="メイリオ" pitchFamily="50" charset="-128"/>
              <a:cs typeface="メイリオ" pitchFamily="50" charset="-128"/>
            </a:endParaRPr>
          </a:p>
        </p:txBody>
      </p:sp>
      <p:sp>
        <p:nvSpPr>
          <p:cNvPr id="3" name="角丸四角形 2"/>
          <p:cNvSpPr/>
          <p:nvPr/>
        </p:nvSpPr>
        <p:spPr>
          <a:xfrm>
            <a:off x="181128" y="4610047"/>
            <a:ext cx="208661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rPr>
              <a:t>事例検討</a:t>
            </a:r>
            <a:endParaRPr kumimoji="1" lang="en-US" altLang="ja-JP" b="1" dirty="0">
              <a:solidFill>
                <a:sysClr val="windowText" lastClr="000000"/>
              </a:solidFill>
            </a:endParaRPr>
          </a:p>
          <a:p>
            <a:pPr algn="ctr"/>
            <a:r>
              <a:rPr lang="ja-JP" altLang="en-US" b="1" dirty="0">
                <a:solidFill>
                  <a:sysClr val="windowText" lastClr="000000"/>
                </a:solidFill>
              </a:rPr>
              <a:t>グループ・スーパービジョン</a:t>
            </a:r>
            <a:endParaRPr lang="en-US" altLang="ja-JP" b="1" dirty="0">
              <a:solidFill>
                <a:sysClr val="windowText" lastClr="000000"/>
              </a:solidFill>
            </a:endParaRP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59</a:t>
            </a:fld>
            <a:endParaRPr lang="en-US" altLang="ja-JP" dirty="0"/>
          </a:p>
        </p:txBody>
      </p:sp>
    </p:spTree>
    <p:extLst>
      <p:ext uri="{BB962C8B-B14F-4D97-AF65-F5344CB8AC3E}">
        <p14:creationId xmlns:p14="http://schemas.microsoft.com/office/powerpoint/2010/main" val="32027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8565" y="332656"/>
            <a:ext cx="8229600" cy="1143000"/>
          </a:xfrm>
        </p:spPr>
        <p:txBody>
          <a:bodyPr/>
          <a:lstStyle/>
          <a:p>
            <a:r>
              <a:rPr lang="ja-JP" altLang="en-US" sz="3200" dirty="0">
                <a:solidFill>
                  <a:srgbClr val="00B050"/>
                </a:solidFill>
              </a:rPr>
              <a:t>新しいカリキュラムによる研修準備</a:t>
            </a:r>
            <a:br>
              <a:rPr lang="en-US" altLang="ja-JP" sz="3200" dirty="0">
                <a:solidFill>
                  <a:srgbClr val="00B050"/>
                </a:solidFill>
              </a:rPr>
            </a:br>
            <a:r>
              <a:rPr lang="ja-JP" altLang="en-US" sz="3200" dirty="0">
                <a:solidFill>
                  <a:srgbClr val="00B050"/>
                </a:solidFill>
              </a:rPr>
              <a:t>～実地研修企画の参考として～</a:t>
            </a:r>
            <a:br>
              <a:rPr lang="en-US" altLang="ja-JP" sz="3200" dirty="0">
                <a:solidFill>
                  <a:srgbClr val="00B050"/>
                </a:solidFill>
              </a:rPr>
            </a:br>
            <a:endParaRPr kumimoji="1" lang="ja-JP" altLang="en-US" sz="32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54284854"/>
              </p:ext>
            </p:extLst>
          </p:nvPr>
        </p:nvGraphicFramePr>
        <p:xfrm>
          <a:off x="251520" y="1268760"/>
          <a:ext cx="8640961" cy="3479800"/>
        </p:xfrm>
        <a:graphic>
          <a:graphicData uri="http://schemas.openxmlformats.org/drawingml/2006/table">
            <a:tbl>
              <a:tblPr firstRow="1" bandRow="1">
                <a:tableStyleId>{21E4AEA4-8DFA-4A89-87EB-49C32662AFE0}</a:tableStyleId>
              </a:tblPr>
              <a:tblGrid>
                <a:gridCol w="208823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2520281">
                  <a:extLst>
                    <a:ext uri="{9D8B030D-6E8A-4147-A177-3AD203B41FA5}">
                      <a16:colId xmlns:a16="http://schemas.microsoft.com/office/drawing/2014/main" val="20002"/>
                    </a:ext>
                  </a:extLst>
                </a:gridCol>
              </a:tblGrid>
              <a:tr h="370840">
                <a:tc>
                  <a:txBody>
                    <a:bodyPr/>
                    <a:lstStyle/>
                    <a:p>
                      <a:pPr algn="ctr"/>
                      <a:r>
                        <a:rPr kumimoji="1" lang="ja-JP" altLang="en-US" dirty="0"/>
                        <a:t>考えられる研修</a:t>
                      </a:r>
                    </a:p>
                  </a:txBody>
                  <a:tcPr/>
                </a:tc>
                <a:tc>
                  <a:txBody>
                    <a:bodyPr/>
                    <a:lstStyle/>
                    <a:p>
                      <a:pPr algn="ctr"/>
                      <a:r>
                        <a:rPr kumimoji="1" lang="ja-JP" altLang="en-US" dirty="0"/>
                        <a:t>具体的な研修内容</a:t>
                      </a:r>
                    </a:p>
                  </a:txBody>
                  <a:tcPr/>
                </a:tc>
                <a:tc>
                  <a:txBody>
                    <a:bodyPr/>
                    <a:lstStyle/>
                    <a:p>
                      <a:pPr algn="ctr"/>
                      <a:r>
                        <a:rPr kumimoji="1" lang="ja-JP" altLang="en-US" dirty="0"/>
                        <a:t>想定研修方法</a:t>
                      </a:r>
                    </a:p>
                  </a:txBody>
                  <a:tcPr/>
                </a:tc>
                <a:extLst>
                  <a:ext uri="{0D108BD9-81ED-4DB2-BD59-A6C34878D82A}">
                    <a16:rowId xmlns:a16="http://schemas.microsoft.com/office/drawing/2014/main" val="10000"/>
                  </a:ext>
                </a:extLst>
              </a:tr>
              <a:tr h="370840">
                <a:tc>
                  <a:txBody>
                    <a:bodyPr/>
                    <a:lstStyle/>
                    <a:p>
                      <a:pPr algn="ctr"/>
                      <a:endParaRPr kumimoji="1" lang="en-US" altLang="ja-JP" b="1" dirty="0"/>
                    </a:p>
                    <a:p>
                      <a:pPr algn="ctr"/>
                      <a:r>
                        <a:rPr kumimoji="1" lang="ja-JP" altLang="en-US" b="1" dirty="0"/>
                        <a:t>実地教育（初任）</a:t>
                      </a:r>
                    </a:p>
                  </a:txBody>
                  <a:tcPr/>
                </a:tc>
                <a:tc>
                  <a:txBody>
                    <a:bodyPr/>
                    <a:lstStyle/>
                    <a:p>
                      <a:pPr algn="l"/>
                      <a:r>
                        <a:rPr kumimoji="1" lang="ja-JP" altLang="en-US" b="1" dirty="0"/>
                        <a:t>インテークからアセスメント</a:t>
                      </a:r>
                      <a:endParaRPr kumimoji="1" lang="en-US" altLang="ja-JP" b="1" dirty="0"/>
                    </a:p>
                    <a:p>
                      <a:pPr algn="l"/>
                      <a:r>
                        <a:rPr kumimoji="1" lang="ja-JP" altLang="en-US" b="1" dirty="0"/>
                        <a:t>（事例演習後の</a:t>
                      </a:r>
                      <a:r>
                        <a:rPr kumimoji="1" lang="ja-JP" altLang="en-US" b="1" dirty="0">
                          <a:solidFill>
                            <a:srgbClr val="FF0000"/>
                          </a:solidFill>
                        </a:rPr>
                        <a:t>実践ケアマネジメント</a:t>
                      </a:r>
                      <a:r>
                        <a:rPr kumimoji="1" lang="ja-JP" altLang="en-US" b="1" dirty="0"/>
                        <a:t>）</a:t>
                      </a:r>
                      <a:endParaRPr kumimoji="1" lang="en-US" altLang="ja-JP" b="1" dirty="0"/>
                    </a:p>
                    <a:p>
                      <a:pPr algn="l"/>
                      <a:r>
                        <a:rPr kumimoji="1" lang="en-US" altLang="ja-JP" b="1" dirty="0">
                          <a:solidFill>
                            <a:srgbClr val="FF0000"/>
                          </a:solidFill>
                        </a:rPr>
                        <a:t>※</a:t>
                      </a:r>
                      <a:r>
                        <a:rPr kumimoji="1" lang="ja-JP" altLang="en-US" b="1" dirty="0">
                          <a:solidFill>
                            <a:srgbClr val="FF0000"/>
                          </a:solidFill>
                        </a:rPr>
                        <a:t>実践事例の無い初任者への応援</a:t>
                      </a:r>
                      <a:endParaRPr kumimoji="1" lang="en-US" altLang="ja-JP"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t>地域資源情報の収集と整理</a:t>
                      </a:r>
                      <a:r>
                        <a:rPr kumimoji="1" lang="ja-JP" altLang="en-US" sz="1400" b="1" dirty="0"/>
                        <a:t>（協議会等）</a:t>
                      </a:r>
                    </a:p>
                  </a:txBody>
                  <a:tcPr/>
                </a:tc>
                <a:tc>
                  <a:txBody>
                    <a:bodyPr/>
                    <a:lstStyle/>
                    <a:p>
                      <a:pPr algn="l"/>
                      <a:r>
                        <a:rPr kumimoji="1" lang="ja-JP" altLang="en-US" sz="1200" b="1" dirty="0"/>
                        <a:t>①アウトリーチによる実地研修</a:t>
                      </a:r>
                      <a:endParaRPr kumimoji="1" lang="en-US" altLang="ja-JP" sz="1200" b="1" dirty="0"/>
                    </a:p>
                    <a:p>
                      <a:pPr algn="l"/>
                      <a:r>
                        <a:rPr kumimoji="1" lang="ja-JP" altLang="en-US" sz="1200" b="1" dirty="0"/>
                        <a:t>②情報入手方法と実態の説明及びアウトリーチによる現場把握</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実地教育（初任）</a:t>
                      </a:r>
                    </a:p>
                  </a:txBody>
                  <a:tcPr/>
                </a:tc>
                <a:tc>
                  <a:txBody>
                    <a:bodyPr/>
                    <a:lstStyle/>
                    <a:p>
                      <a:pPr algn="l"/>
                      <a:r>
                        <a:rPr kumimoji="1" lang="ja-JP" altLang="en-US" sz="1600" b="1" dirty="0"/>
                        <a:t>法定研修の演習での検討を受けて</a:t>
                      </a:r>
                      <a:endParaRPr kumimoji="1" lang="en-US" altLang="ja-JP" sz="1600" b="1" dirty="0"/>
                    </a:p>
                    <a:p>
                      <a:pPr algn="l"/>
                      <a:r>
                        <a:rPr kumimoji="1" lang="ja-JP" altLang="en-US" sz="1600" b="1" dirty="0"/>
                        <a:t>再アセスメント～サービス等利用計画の作成</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①アセスメントの検証（再アセスメントする視点他者の視点のＳＶ・グループ検討）</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実地教育（現任）</a:t>
                      </a:r>
                    </a:p>
                  </a:txBody>
                  <a:tcPr/>
                </a:tc>
                <a:tc>
                  <a:txBody>
                    <a:bodyPr/>
                    <a:lstStyle/>
                    <a:p>
                      <a:pPr algn="l"/>
                      <a:r>
                        <a:rPr kumimoji="1" lang="ja-JP" altLang="en-US" b="1" dirty="0"/>
                        <a:t>演習で確認された支援課題についてチームで検討</a:t>
                      </a:r>
                      <a:endParaRPr kumimoji="1" lang="en-US" altLang="ja-JP"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①事例検討・ＧＳＶへの事例提出</a:t>
                      </a:r>
                      <a:endParaRPr kumimoji="1" lang="en-US" altLang="ja-JP" sz="1200" b="1"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②他者の事例検討・ＧＳＶへの参画</a:t>
                      </a:r>
                      <a:endParaRPr kumimoji="1" lang="en-US" altLang="ja-JP" sz="1200" b="1" dirty="0"/>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実地教育（現任）</a:t>
                      </a:r>
                    </a:p>
                  </a:txBody>
                  <a:tcPr/>
                </a:tc>
                <a:tc>
                  <a:txBody>
                    <a:bodyPr/>
                    <a:lstStyle/>
                    <a:p>
                      <a:pPr algn="l"/>
                      <a:r>
                        <a:rPr kumimoji="1" lang="ja-JP" altLang="en-US" b="1" dirty="0"/>
                        <a:t>（自立支援）協議会の理解と参加</a:t>
                      </a:r>
                    </a:p>
                  </a:txBody>
                  <a:tcPr/>
                </a:tc>
                <a:tc>
                  <a:txBody>
                    <a:bodyPr/>
                    <a:lstStyle/>
                    <a:p>
                      <a:pPr algn="l"/>
                      <a:r>
                        <a:rPr kumimoji="1" lang="ja-JP" altLang="en-US" sz="1200" b="1" dirty="0"/>
                        <a:t>①協議会事務局での説明</a:t>
                      </a:r>
                      <a:endParaRPr kumimoji="1" lang="en-US" altLang="ja-JP" sz="1200" b="1" dirty="0"/>
                    </a:p>
                    <a:p>
                      <a:pPr algn="l"/>
                      <a:r>
                        <a:rPr kumimoji="1" lang="ja-JP" altLang="en-US" sz="1200" b="1" dirty="0"/>
                        <a:t>②部会・事務局会議への参画</a:t>
                      </a:r>
                      <a:endParaRPr kumimoji="1" lang="en-US" altLang="ja-JP" sz="1200" b="1" dirty="0"/>
                    </a:p>
                    <a:p>
                      <a:pPr algn="l"/>
                      <a:r>
                        <a:rPr kumimoji="1" lang="ja-JP" altLang="en-US" sz="1200" b="1" dirty="0"/>
                        <a:t>③提案の作成</a:t>
                      </a:r>
                    </a:p>
                  </a:txBody>
                  <a:tcPr/>
                </a:tc>
                <a:extLst>
                  <a:ext uri="{0D108BD9-81ED-4DB2-BD59-A6C34878D82A}">
                    <a16:rowId xmlns:a16="http://schemas.microsoft.com/office/drawing/2014/main" val="10004"/>
                  </a:ext>
                </a:extLst>
              </a:tr>
            </a:tbl>
          </a:graphicData>
        </a:graphic>
      </p:graphicFrame>
      <p:sp>
        <p:nvSpPr>
          <p:cNvPr id="6" name="正方形/長方形 5"/>
          <p:cNvSpPr/>
          <p:nvPr/>
        </p:nvSpPr>
        <p:spPr>
          <a:xfrm>
            <a:off x="467544" y="5001851"/>
            <a:ext cx="7200800" cy="1661993"/>
          </a:xfrm>
          <a:prstGeom prst="rect">
            <a:avLst/>
          </a:prstGeom>
        </p:spPr>
        <p:txBody>
          <a:bodyPr wrap="square">
            <a:spAutoFit/>
          </a:bodyPr>
          <a:lstStyle/>
          <a:p>
            <a:r>
              <a:rPr lang="ja-JP" altLang="en-US" dirty="0"/>
              <a:t>　</a:t>
            </a:r>
            <a:r>
              <a:rPr lang="ja-JP" altLang="en-US" dirty="0">
                <a:solidFill>
                  <a:srgbClr val="FF0000"/>
                </a:solidFill>
              </a:rPr>
              <a:t>研修は、受講生が「自ら行う」こと</a:t>
            </a:r>
            <a:endParaRPr lang="en-US" altLang="ja-JP" dirty="0">
              <a:solidFill>
                <a:srgbClr val="FF0000"/>
              </a:solidFill>
            </a:endParaRPr>
          </a:p>
          <a:p>
            <a:r>
              <a:rPr lang="ja-JP" altLang="en-US" dirty="0"/>
              <a:t>　教育は、教え手が受講生に「働きかける」こと</a:t>
            </a:r>
            <a:endParaRPr lang="en-US" altLang="ja-JP" dirty="0"/>
          </a:p>
          <a:p>
            <a:r>
              <a:rPr lang="ja-JP" altLang="en-US" dirty="0"/>
              <a:t> </a:t>
            </a:r>
          </a:p>
          <a:p>
            <a:r>
              <a:rPr lang="ja-JP" altLang="en-US" dirty="0"/>
              <a:t>　研修は「研ぎ修める」という字の通り、自らが行う行為であるのに対し、</a:t>
            </a:r>
            <a:endParaRPr lang="en-US" altLang="ja-JP" dirty="0"/>
          </a:p>
          <a:p>
            <a:r>
              <a:rPr lang="ja-JP" altLang="en-US" dirty="0"/>
              <a:t>　教育は「教えて育てる（育つ）」と、相手にしてもらう行為</a:t>
            </a:r>
            <a:endParaRPr lang="en-US" altLang="ja-JP" dirty="0"/>
          </a:p>
          <a:p>
            <a:r>
              <a:rPr lang="ja-JP" altLang="en-US" sz="1200" dirty="0">
                <a:solidFill>
                  <a:schemeClr val="bg1">
                    <a:lumMod val="50000"/>
                  </a:schemeClr>
                </a:solidFill>
              </a:rPr>
              <a:t>　　　　　　　　　　　　　　　　　　　　　　　　　　　　　　　　　　　　　　　　株式会社ワーク＆ワークス　コラムレポートより</a:t>
            </a:r>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6</a:t>
            </a:fld>
            <a:endParaRPr lang="en-US" altLang="ja-JP" dirty="0"/>
          </a:p>
        </p:txBody>
      </p:sp>
    </p:spTree>
    <p:extLst>
      <p:ext uri="{BB962C8B-B14F-4D97-AF65-F5344CB8AC3E}">
        <p14:creationId xmlns:p14="http://schemas.microsoft.com/office/powerpoint/2010/main" val="688266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9320" y="520598"/>
            <a:ext cx="8563873" cy="529265"/>
          </a:xfrm>
        </p:spPr>
        <p:txBody>
          <a:bodyPr>
            <a:normAutofit fontScale="90000"/>
          </a:bodyPr>
          <a:lstStyle/>
          <a:p>
            <a:pPr algn="ctr"/>
            <a:r>
              <a:rPr lang="ja-JP" altLang="en-US" dirty="0"/>
              <a:t>基幹相談支援センターが担う人材育成</a:t>
            </a:r>
            <a:endParaRPr kumimoji="1" lang="ja-JP" altLang="en-US" dirty="0"/>
          </a:p>
        </p:txBody>
      </p:sp>
      <p:sp>
        <p:nvSpPr>
          <p:cNvPr id="3" name="テキスト プレースホルダー 2"/>
          <p:cNvSpPr>
            <a:spLocks noGrp="1"/>
          </p:cNvSpPr>
          <p:nvPr>
            <p:ph type="body" idx="1"/>
          </p:nvPr>
        </p:nvSpPr>
        <p:spPr>
          <a:xfrm>
            <a:off x="615542" y="1297395"/>
            <a:ext cx="3735805" cy="586540"/>
          </a:xfrm>
        </p:spPr>
        <p:txBody>
          <a:bodyPr>
            <a:normAutofit fontScale="62500" lnSpcReduction="20000"/>
          </a:bodyPr>
          <a:lstStyle/>
          <a:p>
            <a:r>
              <a:rPr kumimoji="1" lang="ja-JP" altLang="en-US" dirty="0"/>
              <a:t>エリアの相談支援専門員への人材育成</a:t>
            </a:r>
            <a:endParaRPr kumimoji="1" lang="en-US" altLang="ja-JP" dirty="0"/>
          </a:p>
          <a:p>
            <a:r>
              <a:rPr lang="en-US" altLang="ja-JP" dirty="0"/>
              <a:t>【</a:t>
            </a:r>
            <a:r>
              <a:rPr lang="ja-JP" altLang="en-US" dirty="0"/>
              <a:t>市町村担当者等の理解も同時に実施</a:t>
            </a:r>
            <a:r>
              <a:rPr lang="en-US" altLang="ja-JP" dirty="0"/>
              <a:t>】</a:t>
            </a:r>
            <a:endParaRPr kumimoji="1" lang="ja-JP" altLang="en-US" dirty="0"/>
          </a:p>
        </p:txBody>
      </p:sp>
      <p:sp>
        <p:nvSpPr>
          <p:cNvPr id="5" name="テキスト プレースホルダー 4"/>
          <p:cNvSpPr>
            <a:spLocks noGrp="1"/>
          </p:cNvSpPr>
          <p:nvPr>
            <p:ph type="body" sz="quarter" idx="3"/>
          </p:nvPr>
        </p:nvSpPr>
        <p:spPr>
          <a:xfrm>
            <a:off x="4871102" y="1239904"/>
            <a:ext cx="3537284" cy="598007"/>
          </a:xfrm>
        </p:spPr>
        <p:txBody>
          <a:bodyPr>
            <a:normAutofit fontScale="62500" lnSpcReduction="20000"/>
          </a:bodyPr>
          <a:lstStyle/>
          <a:p>
            <a:r>
              <a:rPr kumimoji="1" lang="ja-JP" altLang="en-US" dirty="0"/>
              <a:t>基幹相談支援センター内の人材育成</a:t>
            </a:r>
            <a:endParaRPr kumimoji="1" lang="en-US" altLang="ja-JP" dirty="0"/>
          </a:p>
          <a:p>
            <a:r>
              <a:rPr lang="en-US" altLang="ja-JP" dirty="0"/>
              <a:t>【</a:t>
            </a:r>
            <a:r>
              <a:rPr lang="ja-JP" altLang="en-US" dirty="0"/>
              <a:t>人材育成を仕掛ける人の育成機能</a:t>
            </a:r>
            <a:r>
              <a:rPr lang="en-US" altLang="ja-JP" dirty="0"/>
              <a:t>】</a:t>
            </a:r>
            <a:endParaRPr kumimoji="1" lang="en-US" altLang="ja-JP" dirty="0"/>
          </a:p>
        </p:txBody>
      </p:sp>
      <p:graphicFrame>
        <p:nvGraphicFramePr>
          <p:cNvPr id="8" name="コンテンツ プレースホルダー 7"/>
          <p:cNvGraphicFramePr>
            <a:graphicFrameLocks noGrp="1"/>
          </p:cNvGraphicFramePr>
          <p:nvPr>
            <p:ph sz="quarter" idx="4"/>
            <p:extLst>
              <p:ext uri="{D42A27DB-BD31-4B8C-83A1-F6EECF244321}">
                <p14:modId xmlns:p14="http://schemas.microsoft.com/office/powerpoint/2010/main" val="2896849985"/>
              </p:ext>
            </p:extLst>
          </p:nvPr>
        </p:nvGraphicFramePr>
        <p:xfrm>
          <a:off x="4651708" y="2131468"/>
          <a:ext cx="4323253" cy="439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コンテンツ プレースホルダー 9"/>
          <p:cNvGraphicFramePr>
            <a:graphicFrameLocks noGrp="1"/>
          </p:cNvGraphicFramePr>
          <p:nvPr>
            <p:ph sz="half" idx="2"/>
            <p:extLst>
              <p:ext uri="{D42A27DB-BD31-4B8C-83A1-F6EECF244321}">
                <p14:modId xmlns:p14="http://schemas.microsoft.com/office/powerpoint/2010/main" val="2389696353"/>
              </p:ext>
            </p:extLst>
          </p:nvPr>
        </p:nvGraphicFramePr>
        <p:xfrm>
          <a:off x="-105823" y="2282575"/>
          <a:ext cx="4847535" cy="4170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上カーブ矢印 12"/>
          <p:cNvSpPr/>
          <p:nvPr/>
        </p:nvSpPr>
        <p:spPr>
          <a:xfrm rot="10800000">
            <a:off x="2836440" y="1870694"/>
            <a:ext cx="3400393" cy="960410"/>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350">
              <a:solidFill>
                <a:schemeClr val="tx1"/>
              </a:solidFill>
            </a:endParaRPr>
          </a:p>
        </p:txBody>
      </p:sp>
      <p:sp>
        <p:nvSpPr>
          <p:cNvPr id="14" name="角丸四角形 13"/>
          <p:cNvSpPr/>
          <p:nvPr/>
        </p:nvSpPr>
        <p:spPr>
          <a:xfrm>
            <a:off x="3995936" y="3160478"/>
            <a:ext cx="1246824" cy="4361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350" dirty="0"/>
              <a:t>フィールドで</a:t>
            </a:r>
          </a:p>
        </p:txBody>
      </p:sp>
      <p:pic>
        <p:nvPicPr>
          <p:cNvPr id="1029" name="Picture 5" descr="C:\Users\hashizume\AppData\Local\Microsoft\Windows\Temporary Internet Files\Content.IE5\7ZDKMI9V\report_05[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8390" y="4823381"/>
            <a:ext cx="1314560" cy="876812"/>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4220715" y="4572048"/>
            <a:ext cx="1024194" cy="23622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350" dirty="0"/>
              <a:t>圏域研修</a:t>
            </a:r>
            <a:endParaRPr kumimoji="1" lang="ja-JP" altLang="en-US" sz="1350" dirty="0"/>
          </a:p>
        </p:txBody>
      </p:sp>
      <p:sp>
        <p:nvSpPr>
          <p:cNvPr id="15" name="左カーブ矢印 14"/>
          <p:cNvSpPr/>
          <p:nvPr/>
        </p:nvSpPr>
        <p:spPr>
          <a:xfrm rot="5400000">
            <a:off x="4260429" y="3757072"/>
            <a:ext cx="944767" cy="3188811"/>
          </a:xfrm>
          <a:prstGeom prst="curved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sz="1350">
              <a:solidFill>
                <a:schemeClr val="tx1"/>
              </a:solidFill>
            </a:endParaRPr>
          </a:p>
        </p:txBody>
      </p:sp>
      <p:sp>
        <p:nvSpPr>
          <p:cNvPr id="16" name="雲形吹き出し 15"/>
          <p:cNvSpPr/>
          <p:nvPr/>
        </p:nvSpPr>
        <p:spPr>
          <a:xfrm>
            <a:off x="104614" y="2042870"/>
            <a:ext cx="1848173" cy="616058"/>
          </a:xfrm>
          <a:prstGeom prst="cloudCallout">
            <a:avLst>
              <a:gd name="adj1" fmla="val 21028"/>
              <a:gd name="adj2" fmla="val 121844"/>
            </a:avLst>
          </a:prstGeom>
          <a:ln>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dirty="0">
                <a:solidFill>
                  <a:srgbClr val="FFFF00"/>
                </a:solidFill>
              </a:rPr>
              <a:t>ビジョン</a:t>
            </a:r>
          </a:p>
        </p:txBody>
      </p:sp>
      <p:pic>
        <p:nvPicPr>
          <p:cNvPr id="1031" name="Picture 7" descr="C:\Users\hashizume\AppData\Local\Microsoft\Windows\Temporary Internet Files\Content.IE5\7ZDKMI9V\fra74[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756" y="2143092"/>
            <a:ext cx="1529903" cy="1017385"/>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1778900" y="3786807"/>
            <a:ext cx="1057540" cy="10214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b="1" dirty="0"/>
              <a:t>地域における実地教育</a:t>
            </a:r>
            <a:endParaRPr kumimoji="1" lang="en-US" altLang="ja-JP" sz="1350" b="1" dirty="0"/>
          </a:p>
        </p:txBody>
      </p:sp>
      <p:sp>
        <p:nvSpPr>
          <p:cNvPr id="6" name="円/楕円 5"/>
          <p:cNvSpPr/>
          <p:nvPr/>
        </p:nvSpPr>
        <p:spPr>
          <a:xfrm>
            <a:off x="6327218" y="3892601"/>
            <a:ext cx="998326" cy="9156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b="1" dirty="0"/>
              <a:t>主任のＯＪＴ</a:t>
            </a:r>
            <a:endParaRPr lang="en-US" altLang="ja-JP" sz="1350" b="1" dirty="0"/>
          </a:p>
        </p:txBody>
      </p:sp>
      <p:sp>
        <p:nvSpPr>
          <p:cNvPr id="20" name="角丸四角形 19"/>
          <p:cNvSpPr/>
          <p:nvPr/>
        </p:nvSpPr>
        <p:spPr>
          <a:xfrm>
            <a:off x="107504" y="116632"/>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参考資料</a:t>
            </a:r>
          </a:p>
        </p:txBody>
      </p:sp>
      <p:sp>
        <p:nvSpPr>
          <p:cNvPr id="7" name="フッター プレースホルダー 6"/>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9" name="スライド番号プレースホルダー 8"/>
          <p:cNvSpPr>
            <a:spLocks noGrp="1"/>
          </p:cNvSpPr>
          <p:nvPr>
            <p:ph type="sldNum" sz="quarter" idx="12"/>
          </p:nvPr>
        </p:nvSpPr>
        <p:spPr/>
        <p:txBody>
          <a:bodyPr/>
          <a:lstStyle/>
          <a:p>
            <a:pPr>
              <a:defRPr/>
            </a:pPr>
            <a:fld id="{F90A3C79-1AFD-481B-B685-7933BCD0898B}" type="slidenum">
              <a:rPr lang="en-US" altLang="ja-JP" smtClean="0"/>
              <a:pPr>
                <a:defRPr/>
              </a:pPr>
              <a:t>60</a:t>
            </a:fld>
            <a:endParaRPr lang="en-US" altLang="ja-JP" dirty="0"/>
          </a:p>
        </p:txBody>
      </p:sp>
    </p:spTree>
    <p:extLst>
      <p:ext uri="{BB962C8B-B14F-4D97-AF65-F5344CB8AC3E}">
        <p14:creationId xmlns:p14="http://schemas.microsoft.com/office/powerpoint/2010/main" val="20897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527" y="345232"/>
            <a:ext cx="8403956" cy="864096"/>
          </a:xfrm>
        </p:spPr>
        <p:txBody>
          <a:bodyPr>
            <a:noAutofit/>
          </a:bodyPr>
          <a:lstStyle/>
          <a:p>
            <a:r>
              <a:rPr lang="ja-JP" altLang="en-US" sz="2400" b="1" dirty="0">
                <a:solidFill>
                  <a:srgbClr val="FF0000"/>
                </a:solidFill>
              </a:rPr>
              <a:t>相談支援で培ったスキルを</a:t>
            </a:r>
            <a:br>
              <a:rPr lang="en-US" altLang="ja-JP" sz="2400" b="1" dirty="0">
                <a:solidFill>
                  <a:srgbClr val="FF0000"/>
                </a:solidFill>
              </a:rPr>
            </a:br>
            <a:r>
              <a:rPr lang="ja-JP" altLang="en-US" sz="2400" b="1" dirty="0">
                <a:solidFill>
                  <a:srgbClr val="FF0000"/>
                </a:solidFill>
              </a:rPr>
              <a:t>地域の人材育成のために惜しみなく地域へ提供すること！</a:t>
            </a:r>
          </a:p>
        </p:txBody>
      </p:sp>
      <p:sp>
        <p:nvSpPr>
          <p:cNvPr id="3" name="コンテンツ プレースホルダ 2"/>
          <p:cNvSpPr>
            <a:spLocks noGrp="1"/>
          </p:cNvSpPr>
          <p:nvPr>
            <p:ph idx="1"/>
          </p:nvPr>
        </p:nvSpPr>
        <p:spPr>
          <a:xfrm>
            <a:off x="107504" y="1340768"/>
            <a:ext cx="8703282" cy="5517232"/>
          </a:xfrm>
        </p:spPr>
        <p:txBody>
          <a:bodyPr>
            <a:noAutofit/>
          </a:bodyPr>
          <a:lstStyle/>
          <a:p>
            <a:pPr>
              <a:buNone/>
            </a:pPr>
            <a:r>
              <a:rPr lang="ja-JP" altLang="en-US" sz="1600" b="1" dirty="0">
                <a:latin typeface="HG丸ｺﾞｼｯｸM-PRO" panose="020F0600000000000000" pitchFamily="50" charset="-128"/>
                <a:ea typeface="HG丸ｺﾞｼｯｸM-PRO" panose="020F0600000000000000" pitchFamily="50" charset="-128"/>
              </a:rPr>
              <a:t>　　相談支援の関係作りは、面接のスキル。⇒現場実践で培う</a:t>
            </a:r>
            <a:r>
              <a:rPr lang="ja-JP" altLang="en-US" sz="1600" b="1" dirty="0">
                <a:solidFill>
                  <a:schemeClr val="accent2">
                    <a:lumMod val="75000"/>
                  </a:schemeClr>
                </a:solidFill>
                <a:latin typeface="HG丸ｺﾞｼｯｸM-PRO" panose="020F0600000000000000" pitchFamily="50" charset="-128"/>
                <a:ea typeface="HG丸ｺﾞｼｯｸM-PRO" panose="020F0600000000000000" pitchFamily="50" charset="-128"/>
              </a:rPr>
              <a:t>（現場で見せる）</a:t>
            </a:r>
            <a:endParaRPr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見えないものを、大切にできる専門性の担保＝</a:t>
            </a:r>
            <a:r>
              <a:rPr lang="ja-JP" altLang="en-US" sz="1600" b="1" dirty="0">
                <a:solidFill>
                  <a:srgbClr val="00B050"/>
                </a:solidFill>
                <a:latin typeface="HG丸ｺﾞｼｯｸM-PRO" panose="020F0600000000000000" pitchFamily="50" charset="-128"/>
                <a:ea typeface="HG丸ｺﾞｼｯｸM-PRO" panose="020F0600000000000000" pitchFamily="50" charset="-128"/>
              </a:rPr>
              <a:t>アセスメント力</a:t>
            </a:r>
            <a:r>
              <a:rPr lang="ja-JP" altLang="en-US" sz="1600" b="1" dirty="0">
                <a:latin typeface="HG丸ｺﾞｼｯｸM-PRO" panose="020F0600000000000000" pitchFamily="50" charset="-128"/>
                <a:ea typeface="HG丸ｺﾞｼｯｸM-PRO" panose="020F0600000000000000" pitchFamily="50" charset="-128"/>
              </a:rPr>
              <a:t>の向上</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（過去の経験や環境からの見えてくるストレングス）</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u="sng" dirty="0">
                <a:solidFill>
                  <a:srgbClr val="00B050"/>
                </a:solidFill>
                <a:latin typeface="HG丸ｺﾞｼｯｸM-PRO" panose="020F0600000000000000" pitchFamily="50" charset="-128"/>
                <a:ea typeface="HG丸ｺﾞｼｯｸM-PRO" panose="020F0600000000000000" pitchFamily="50" charset="-128"/>
              </a:rPr>
              <a:t>（経験者が見せる・考えていることを話してもらえることで、感性に飛び込む人材育成になる）</a:t>
            </a:r>
            <a:endParaRPr lang="en-US" altLang="ja-JP" sz="1600" b="1" u="sng" dirty="0">
              <a:solidFill>
                <a:srgbClr val="00B050"/>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地域で一人のために集まれる雰囲気とその蓄積を実践する</a:t>
            </a:r>
            <a:endParaRPr lang="en-US" altLang="ja-JP" sz="1600" b="1" dirty="0">
              <a:latin typeface="HG丸ｺﾞｼｯｸM-PRO" panose="020F0600000000000000" pitchFamily="50" charset="-128"/>
              <a:ea typeface="HG丸ｺﾞｼｯｸM-PRO" panose="020F0600000000000000" pitchFamily="50" charset="-128"/>
            </a:endParaRPr>
          </a:p>
          <a:p>
            <a:pPr>
              <a:buNone/>
            </a:pP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支援者としても学べる会議であったと振り替えられる開催を重ねる</a:t>
            </a: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solidFill>
                  <a:schemeClr val="accent2">
                    <a:lumMod val="75000"/>
                  </a:schemeClr>
                </a:solidFill>
                <a:latin typeface="HG丸ｺﾞｼｯｸM-PRO" panose="020F0600000000000000" pitchFamily="50" charset="-128"/>
                <a:ea typeface="HG丸ｺﾞｼｯｸM-PRO" panose="020F0600000000000000" pitchFamily="50" charset="-128"/>
              </a:rPr>
              <a:t>　　（本人評価でしか図れないし、浸透しない。）</a:t>
            </a:r>
            <a:endParaRPr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endParaRPr lang="en-US" altLang="ja-JP" sz="16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ひとりの相談支援専門員に丸投げはしない空気が浸透しているかは、地域の熟成度を象徴。</a:t>
            </a:r>
            <a:endParaRPr lang="en-US" altLang="ja-JP" sz="1600" b="1" dirty="0">
              <a:latin typeface="HG丸ｺﾞｼｯｸM-PRO" panose="020F0600000000000000" pitchFamily="50" charset="-128"/>
              <a:ea typeface="HG丸ｺﾞｼｯｸM-PRO" panose="020F0600000000000000" pitchFamily="50" charset="-128"/>
            </a:endParaRPr>
          </a:p>
          <a:p>
            <a:pPr>
              <a:buNone/>
            </a:pPr>
            <a:endParaRPr lang="en-US" altLang="ja-JP" sz="1600" b="1" dirty="0">
              <a:latin typeface="HG丸ｺﾞｼｯｸM-PRO" panose="020F0600000000000000" pitchFamily="50" charset="-128"/>
              <a:ea typeface="HG丸ｺﾞｼｯｸM-PRO" panose="020F0600000000000000" pitchFamily="50" charset="-128"/>
            </a:endParaRPr>
          </a:p>
          <a:p>
            <a:pPr>
              <a:buNone/>
            </a:pPr>
            <a:r>
              <a:rPr lang="ja-JP" altLang="en-US" sz="1600" b="1"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見せる⇒一緒にやる⇒自分でやってもらう⇒評価する⇒</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人前で説明する⇒見せる⇒・見せ合う・学び合う機会を作る</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基幹相談支援センターの主任相談支援専門員のＯＪＴ機能と実地教育（実習）システム</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6" name="角丸四角形 5"/>
          <p:cNvSpPr/>
          <p:nvPr/>
        </p:nvSpPr>
        <p:spPr>
          <a:xfrm>
            <a:off x="107504" y="116632"/>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参考資料</a:t>
            </a: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8" name="スライド番号プレースホルダー 7"/>
          <p:cNvSpPr>
            <a:spLocks noGrp="1"/>
          </p:cNvSpPr>
          <p:nvPr>
            <p:ph type="sldNum" sz="quarter" idx="12"/>
          </p:nvPr>
        </p:nvSpPr>
        <p:spPr/>
        <p:txBody>
          <a:bodyPr/>
          <a:lstStyle/>
          <a:p>
            <a:pPr>
              <a:defRPr/>
            </a:pPr>
            <a:fld id="{F90A3C79-1AFD-481B-B685-7933BCD0898B}" type="slidenum">
              <a:rPr lang="en-US" altLang="ja-JP" smtClean="0"/>
              <a:pPr>
                <a:defRPr/>
              </a:pPr>
              <a:t>61</a:t>
            </a:fld>
            <a:endParaRPr lang="en-US" altLang="ja-JP" dirty="0"/>
          </a:p>
        </p:txBody>
      </p:sp>
    </p:spTree>
    <p:extLst>
      <p:ext uri="{BB962C8B-B14F-4D97-AF65-F5344CB8AC3E}">
        <p14:creationId xmlns:p14="http://schemas.microsoft.com/office/powerpoint/2010/main" val="255697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417" y="210763"/>
            <a:ext cx="8229600" cy="558552"/>
          </a:xfrm>
        </p:spPr>
        <p:txBody>
          <a:bodyPr>
            <a:normAutofit fontScale="90000"/>
          </a:bodyPr>
          <a:lstStyle/>
          <a:p>
            <a:r>
              <a:rPr kumimoji="1" lang="ja-JP" altLang="en-US" dirty="0"/>
              <a:t>地域における実地研修</a:t>
            </a:r>
            <a:endParaRPr kumimoji="1" lang="ja-JP" altLang="en-US" sz="2700" dirty="0"/>
          </a:p>
        </p:txBody>
      </p:sp>
      <p:pic>
        <p:nvPicPr>
          <p:cNvPr id="6147" name="Picture 3" descr="\\Server\共有文書\８基幹相談（ウイング）\デジカメ\H27 研修写真\IMG_07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10976" y="3630982"/>
            <a:ext cx="3666084" cy="22905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rver\共有文書\８基幹相談（ウイング）\デジカメ\H27 研修写真\IMG_08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738741" y="1505900"/>
            <a:ext cx="3633580" cy="21604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rver\共有文書\８基幹相談（ウイング）\デジカメ\H27 研修写真\IMG_077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01133" y="4157204"/>
            <a:ext cx="3341909" cy="2506431"/>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9"/>
          <p:cNvSpPr/>
          <p:nvPr/>
        </p:nvSpPr>
        <p:spPr>
          <a:xfrm>
            <a:off x="1612544" y="4087091"/>
            <a:ext cx="2942987" cy="1122030"/>
          </a:xfrm>
          <a:prstGeom prst="roundRect">
            <a:avLst/>
          </a:prstGeom>
          <a:solidFill>
            <a:srgbClr val="FF66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chemeClr val="tx1"/>
                </a:solidFill>
              </a:rPr>
              <a:t>ストレングスモデル</a:t>
            </a:r>
            <a:endParaRPr lang="en-US" altLang="ja-JP" b="1" dirty="0">
              <a:solidFill>
                <a:schemeClr val="tx1"/>
              </a:solidFill>
            </a:endParaRPr>
          </a:p>
          <a:p>
            <a:pPr algn="ctr"/>
            <a:r>
              <a:rPr kumimoji="1" lang="ja-JP" altLang="en-US" b="1" dirty="0">
                <a:solidFill>
                  <a:schemeClr val="tx1"/>
                </a:solidFill>
              </a:rPr>
              <a:t>リーダー養成研修</a:t>
            </a:r>
            <a:endParaRPr kumimoji="1" lang="en-US" altLang="ja-JP" b="1" dirty="0">
              <a:solidFill>
                <a:schemeClr val="tx1"/>
              </a:solidFill>
            </a:endParaRPr>
          </a:p>
          <a:p>
            <a:pPr algn="ctr"/>
            <a:r>
              <a:rPr lang="ja-JP" altLang="en-US" b="1" dirty="0">
                <a:solidFill>
                  <a:schemeClr val="tx1"/>
                </a:solidFill>
              </a:rPr>
              <a:t>（新カリキュラム：演習講師事前研修など）</a:t>
            </a:r>
            <a:endParaRPr kumimoji="1" lang="en-US" altLang="ja-JP" b="1" dirty="0">
              <a:solidFill>
                <a:schemeClr val="tx1"/>
              </a:solidFill>
            </a:endParaRPr>
          </a:p>
        </p:txBody>
      </p:sp>
      <p:sp>
        <p:nvSpPr>
          <p:cNvPr id="11" name="角丸四角形 10"/>
          <p:cNvSpPr/>
          <p:nvPr/>
        </p:nvSpPr>
        <p:spPr>
          <a:xfrm>
            <a:off x="5050155" y="5579882"/>
            <a:ext cx="3770317" cy="944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ｺﾞｼｯｸE" panose="020B0900000000000000" pitchFamily="50" charset="-128"/>
                <a:ea typeface="HGPｺﾞｼｯｸE" panose="020B0900000000000000" pitchFamily="50" charset="-128"/>
              </a:rPr>
              <a:t>相談支援従事者初任者研修</a:t>
            </a:r>
            <a:endParaRPr kumimoji="1" lang="en-US" altLang="ja-JP" dirty="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dirty="0">
                <a:solidFill>
                  <a:schemeClr val="tx1"/>
                </a:solidFill>
                <a:latin typeface="HGPｺﾞｼｯｸE" panose="020B0900000000000000" pitchFamily="50" charset="-128"/>
                <a:ea typeface="HGPｺﾞｼｯｸE" panose="020B0900000000000000" pitchFamily="50" charset="-128"/>
              </a:rPr>
              <a:t>修了者フォローアップ研修</a:t>
            </a:r>
            <a:endParaRPr kumimoji="1" lang="en-US" altLang="ja-JP" dirty="0">
              <a:solidFill>
                <a:schemeClr val="tx1"/>
              </a:solidFill>
              <a:latin typeface="HGPｺﾞｼｯｸE" panose="020B0900000000000000" pitchFamily="50" charset="-128"/>
              <a:ea typeface="HGPｺﾞｼｯｸE" panose="020B0900000000000000" pitchFamily="50" charset="-128"/>
            </a:endParaRPr>
          </a:p>
          <a:p>
            <a:pPr algn="ctr"/>
            <a:r>
              <a:rPr lang="ja-JP" altLang="en-US" dirty="0">
                <a:solidFill>
                  <a:schemeClr val="tx1"/>
                </a:solidFill>
                <a:latin typeface="HGPｺﾞｼｯｸE" panose="020B0900000000000000" pitchFamily="50" charset="-128"/>
                <a:ea typeface="HGPｺﾞｼｯｸE" panose="020B0900000000000000" pitchFamily="50" charset="-128"/>
              </a:rPr>
              <a:t>（新カリキュラム研修へ変革へ）</a:t>
            </a:r>
            <a:endParaRPr kumimoji="1" lang="en-US" altLang="ja-JP" dirty="0">
              <a:solidFill>
                <a:schemeClr val="tx1"/>
              </a:solidFill>
              <a:latin typeface="HGPｺﾞｼｯｸE" panose="020B0900000000000000" pitchFamily="50" charset="-128"/>
              <a:ea typeface="HGPｺﾞｼｯｸE" panose="020B0900000000000000" pitchFamily="50" charset="-128"/>
            </a:endParaRPr>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770" y="1034834"/>
            <a:ext cx="3052257" cy="3052257"/>
          </a:xfrm>
          <a:prstGeom prst="rect">
            <a:avLst/>
          </a:prstGeom>
        </p:spPr>
      </p:pic>
      <p:sp>
        <p:nvSpPr>
          <p:cNvPr id="12" name="角丸四角形 11"/>
          <p:cNvSpPr/>
          <p:nvPr/>
        </p:nvSpPr>
        <p:spPr>
          <a:xfrm>
            <a:off x="283770" y="769315"/>
            <a:ext cx="2966560" cy="15795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サビ管・児発管・世話人・支援員など合同の</a:t>
            </a:r>
            <a:endParaRPr lang="en-US" altLang="ja-JP" b="1" dirty="0">
              <a:solidFill>
                <a:schemeClr val="tx1"/>
              </a:solidFill>
            </a:endParaRPr>
          </a:p>
          <a:p>
            <a:pPr algn="ctr"/>
            <a:r>
              <a:rPr lang="ja-JP" altLang="en-US" b="1" dirty="0" err="1">
                <a:solidFill>
                  <a:schemeClr val="tx1"/>
                </a:solidFill>
              </a:rPr>
              <a:t>障がい</a:t>
            </a:r>
            <a:r>
              <a:rPr lang="ja-JP" altLang="en-US" b="1" dirty="0">
                <a:solidFill>
                  <a:schemeClr val="tx1"/>
                </a:solidFill>
              </a:rPr>
              <a:t>者虐待防止</a:t>
            </a:r>
            <a:endParaRPr lang="en-US" altLang="ja-JP" b="1" dirty="0">
              <a:solidFill>
                <a:schemeClr val="tx1"/>
              </a:solidFill>
            </a:endParaRPr>
          </a:p>
          <a:p>
            <a:pPr algn="ctr"/>
            <a:r>
              <a:rPr lang="ja-JP" altLang="en-US" b="1" dirty="0">
                <a:solidFill>
                  <a:schemeClr val="tx1"/>
                </a:solidFill>
              </a:rPr>
              <a:t>センター研修</a:t>
            </a:r>
            <a:endParaRPr lang="en-US" altLang="ja-JP" b="1" dirty="0">
              <a:solidFill>
                <a:schemeClr val="tx1"/>
              </a:solidFill>
            </a:endParaRPr>
          </a:p>
          <a:p>
            <a:pPr algn="ctr"/>
            <a:r>
              <a:rPr kumimoji="1" lang="ja-JP" altLang="en-US" b="1" dirty="0">
                <a:solidFill>
                  <a:schemeClr val="tx1"/>
                </a:solidFill>
              </a:rPr>
              <a:t>（権利擁護研修）</a:t>
            </a:r>
            <a:endParaRPr kumimoji="1" lang="en-US" altLang="ja-JP" b="1" dirty="0">
              <a:solidFill>
                <a:schemeClr val="tx1"/>
              </a:solidFill>
            </a:endParaRPr>
          </a:p>
        </p:txBody>
      </p:sp>
      <p:sp>
        <p:nvSpPr>
          <p:cNvPr id="15" name="角丸四角形 14"/>
          <p:cNvSpPr/>
          <p:nvPr/>
        </p:nvSpPr>
        <p:spPr>
          <a:xfrm>
            <a:off x="83417" y="118964"/>
            <a:ext cx="1584176"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参考資料</a:t>
            </a:r>
          </a:p>
        </p:txBody>
      </p:sp>
      <p:pic>
        <p:nvPicPr>
          <p:cNvPr id="5122" name="Picture 2" descr="\\Server\共有文書\８基幹相談（ウイング）\11デジカメ\H27 研修写真\H27 ケアマネ連絡会\IMG_007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2606" y="908720"/>
            <a:ext cx="2556660" cy="1917534"/>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3260727" y="2826254"/>
            <a:ext cx="3030529" cy="1055505"/>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定例ケアマネジメント連絡会</a:t>
            </a:r>
            <a:endParaRPr kumimoji="1" lang="en-US" altLang="ja-JP" b="1" dirty="0">
              <a:solidFill>
                <a:schemeClr val="tx1"/>
              </a:solidFill>
            </a:endParaRPr>
          </a:p>
          <a:p>
            <a:pPr algn="ctr"/>
            <a:r>
              <a:rPr lang="ja-JP" altLang="en-US" b="1" dirty="0">
                <a:solidFill>
                  <a:schemeClr val="tx1"/>
                </a:solidFill>
              </a:rPr>
              <a:t>（計画精査・評価研修へ）</a:t>
            </a:r>
            <a:endParaRPr kumimoji="1" lang="ja-JP" altLang="en-US" b="1" dirty="0">
              <a:solidFill>
                <a:schemeClr val="tx1"/>
              </a:solidFill>
            </a:endParaRPr>
          </a:p>
        </p:txBody>
      </p:sp>
      <p:sp>
        <p:nvSpPr>
          <p:cNvPr id="9" name="角丸四角形 8"/>
          <p:cNvSpPr/>
          <p:nvPr/>
        </p:nvSpPr>
        <p:spPr>
          <a:xfrm>
            <a:off x="5796136" y="681606"/>
            <a:ext cx="3347863" cy="1091210"/>
          </a:xfrm>
          <a:prstGeom prst="roundRect">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b="1" dirty="0">
                <a:solidFill>
                  <a:schemeClr val="tx1"/>
                </a:solidFill>
              </a:rPr>
              <a:t>介護支援専門員や包括支援センターとの</a:t>
            </a:r>
            <a:endParaRPr lang="en-US" altLang="ja-JP" b="1" dirty="0">
              <a:solidFill>
                <a:schemeClr val="tx1"/>
              </a:solidFill>
            </a:endParaRPr>
          </a:p>
          <a:p>
            <a:pPr algn="ctr"/>
            <a:r>
              <a:rPr lang="ja-JP" altLang="en-US" b="1" dirty="0">
                <a:solidFill>
                  <a:schemeClr val="tx1"/>
                </a:solidFill>
              </a:rPr>
              <a:t>地域包括ケア研修</a:t>
            </a:r>
            <a:endParaRPr kumimoji="1" lang="en-US" altLang="ja-JP" b="1" dirty="0">
              <a:solidFill>
                <a:schemeClr val="tx1"/>
              </a:solidFill>
            </a:endParaRPr>
          </a:p>
        </p:txBody>
      </p:sp>
      <p:sp>
        <p:nvSpPr>
          <p:cNvPr id="5" name="フッター プレースホルダー 4"/>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62</a:t>
            </a:fld>
            <a:endParaRPr lang="en-US" altLang="ja-JP" dirty="0"/>
          </a:p>
        </p:txBody>
      </p:sp>
    </p:spTree>
    <p:extLst>
      <p:ext uri="{BB962C8B-B14F-4D97-AF65-F5344CB8AC3E}">
        <p14:creationId xmlns:p14="http://schemas.microsoft.com/office/powerpoint/2010/main" val="777057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780928"/>
            <a:ext cx="7772400" cy="1470025"/>
          </a:xfrm>
        </p:spPr>
        <p:txBody>
          <a:bodyPr/>
          <a:lstStyle/>
          <a:p>
            <a:r>
              <a:rPr kumimoji="1" lang="ja-JP" altLang="en-US" dirty="0"/>
              <a:t>振り返りシートのご記入を</a:t>
            </a:r>
            <a:br>
              <a:rPr kumimoji="1" lang="en-US" altLang="ja-JP" dirty="0"/>
            </a:br>
            <a:r>
              <a:rPr kumimoji="1" lang="ja-JP" altLang="en-US" dirty="0"/>
              <a:t>お願い致します。</a:t>
            </a:r>
            <a:br>
              <a:rPr kumimoji="1" lang="en-US" altLang="ja-JP" dirty="0"/>
            </a:br>
            <a:br>
              <a:rPr lang="en-US" altLang="ja-JP" dirty="0"/>
            </a:br>
            <a:r>
              <a:rPr lang="ja-JP" altLang="en-US" dirty="0"/>
              <a:t>大変お疲れ様でした。</a:t>
            </a:r>
            <a:br>
              <a:rPr lang="en-US" altLang="ja-JP" dirty="0"/>
            </a:b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6" name="スライド番号プレースホルダー 5"/>
          <p:cNvSpPr>
            <a:spLocks noGrp="1"/>
          </p:cNvSpPr>
          <p:nvPr>
            <p:ph type="sldNum" sz="quarter" idx="12"/>
          </p:nvPr>
        </p:nvSpPr>
        <p:spPr/>
        <p:txBody>
          <a:bodyPr/>
          <a:lstStyle/>
          <a:p>
            <a:pPr>
              <a:defRPr/>
            </a:pPr>
            <a:fld id="{F90A3C79-1AFD-481B-B685-7933BCD0898B}" type="slidenum">
              <a:rPr lang="en-US" altLang="ja-JP" smtClean="0"/>
              <a:pPr>
                <a:defRPr/>
              </a:pPr>
              <a:t>63</a:t>
            </a:fld>
            <a:endParaRPr lang="en-US" altLang="ja-JP" dirty="0"/>
          </a:p>
        </p:txBody>
      </p:sp>
    </p:spTree>
    <p:extLst>
      <p:ext uri="{BB962C8B-B14F-4D97-AF65-F5344CB8AC3E}">
        <p14:creationId xmlns:p14="http://schemas.microsoft.com/office/powerpoint/2010/main" val="4116229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720080"/>
          </a:xfrm>
        </p:spPr>
        <p:txBody>
          <a:bodyPr/>
          <a:lstStyle/>
          <a:p>
            <a:r>
              <a:rPr kumimoji="1" lang="ja-JP" altLang="en-US" dirty="0"/>
              <a:t>参考文献</a:t>
            </a:r>
          </a:p>
        </p:txBody>
      </p:sp>
      <p:sp>
        <p:nvSpPr>
          <p:cNvPr id="3" name="コンテンツ プレースホルダー 2"/>
          <p:cNvSpPr>
            <a:spLocks noGrp="1"/>
          </p:cNvSpPr>
          <p:nvPr>
            <p:ph idx="1"/>
          </p:nvPr>
        </p:nvSpPr>
        <p:spPr>
          <a:xfrm>
            <a:off x="467544" y="908720"/>
            <a:ext cx="8435280" cy="4608512"/>
          </a:xfrm>
        </p:spPr>
        <p:txBody>
          <a:bodyPr/>
          <a:lstStyle/>
          <a:p>
            <a:pPr marL="0" indent="0">
              <a:buNone/>
            </a:pPr>
            <a:r>
              <a:rPr lang="ja-JP" altLang="en-US" sz="2800" dirty="0"/>
              <a:t>・</a:t>
            </a:r>
            <a:r>
              <a:rPr lang="ja-JP" altLang="ja-JP" sz="2800" dirty="0"/>
              <a:t>起業志望者・起業家向け動画ラーニングメディア</a:t>
            </a:r>
            <a:endParaRPr lang="en-US" altLang="ja-JP" sz="2800" dirty="0"/>
          </a:p>
          <a:p>
            <a:pPr marL="0" indent="0">
              <a:buNone/>
            </a:pPr>
            <a:r>
              <a:rPr lang="ja-JP" altLang="en-US" sz="2800" dirty="0"/>
              <a:t>・並外れたマネージャーになる８０対２０の法則</a:t>
            </a:r>
            <a:r>
              <a:rPr lang="ja-JP" altLang="en-US" sz="1200" b="1" dirty="0"/>
              <a:t>（Ｒｉｃｈａｒｄ　Ｋｏｃｈ）</a:t>
            </a:r>
            <a:endParaRPr lang="en-US" altLang="ja-JP" sz="1200" b="1" dirty="0"/>
          </a:p>
          <a:p>
            <a:pPr marL="0" indent="0">
              <a:buNone/>
            </a:pPr>
            <a:r>
              <a:rPr lang="ja-JP" altLang="en-US" sz="2800" dirty="0"/>
              <a:t>・</a:t>
            </a:r>
            <a:r>
              <a:rPr lang="en-US" altLang="ja-JP" sz="2800" dirty="0" err="1"/>
              <a:t>BizHint</a:t>
            </a:r>
            <a:r>
              <a:rPr lang="en-US" altLang="ja-JP" sz="2800" dirty="0"/>
              <a:t> EXPO </a:t>
            </a:r>
            <a:r>
              <a:rPr lang="ja-JP" altLang="en-US" sz="1200" b="1" dirty="0"/>
              <a:t>（ビズヒント </a:t>
            </a:r>
            <a:r>
              <a:rPr lang="en-US" altLang="ja-JP" sz="1200" b="1" dirty="0"/>
              <a:t>EXPO</a:t>
            </a:r>
            <a:r>
              <a:rPr lang="ja-JP" altLang="en-US" sz="1200" b="1" dirty="0"/>
              <a:t>）</a:t>
            </a:r>
            <a:r>
              <a:rPr lang="ja-JP" altLang="en-US" sz="2800" dirty="0"/>
              <a:t>課題解決のオンライン</a:t>
            </a:r>
            <a:r>
              <a:rPr lang="en-US" altLang="ja-JP" sz="2800" dirty="0"/>
              <a:t>EXPO</a:t>
            </a:r>
          </a:p>
          <a:p>
            <a:pPr marL="0" indent="0">
              <a:buNone/>
            </a:pPr>
            <a:r>
              <a:rPr lang="ja-JP" altLang="en-US" sz="2800" dirty="0"/>
              <a:t>・学校コンサルテーションを進めるためのガイドブック </a:t>
            </a:r>
            <a:r>
              <a:rPr lang="en-US" altLang="ja-JP" sz="2800" dirty="0"/>
              <a:t>: </a:t>
            </a:r>
            <a:r>
              <a:rPr lang="ja-JP" altLang="en-US" sz="2800" dirty="0"/>
              <a:t>（国立特別支援教育総合研究所編著）</a:t>
            </a:r>
            <a:endParaRPr lang="en-US" altLang="ja-JP" sz="2800" dirty="0"/>
          </a:p>
          <a:p>
            <a:pPr marL="0" indent="0">
              <a:buNone/>
            </a:pPr>
            <a:r>
              <a:rPr lang="ja-JP" altLang="en-US" sz="2800" dirty="0"/>
              <a:t>・</a:t>
            </a:r>
            <a:r>
              <a:rPr lang="ja-JP" altLang="ja-JP" sz="2800" dirty="0"/>
              <a:t>サービス等利用計画の評価とチェックリスト</a:t>
            </a:r>
            <a:endParaRPr lang="en-US" altLang="ja-JP" sz="2800" dirty="0"/>
          </a:p>
          <a:p>
            <a:pPr marL="0" indent="0">
              <a:buNone/>
            </a:pPr>
            <a:r>
              <a:rPr lang="ja-JP" altLang="en-US" sz="2800" dirty="0"/>
              <a:t>　</a:t>
            </a:r>
            <a:r>
              <a:rPr lang="ja-JP" altLang="ja-JP" sz="2800" dirty="0"/>
              <a:t>（</a:t>
            </a:r>
            <a:r>
              <a:rPr lang="zh-TW" altLang="ja-JP" sz="2800" dirty="0"/>
              <a:t>平成</a:t>
            </a:r>
            <a:r>
              <a:rPr lang="en-US" altLang="ja-JP" sz="2800" dirty="0"/>
              <a:t>25</a:t>
            </a:r>
            <a:r>
              <a:rPr lang="zh-TW" altLang="ja-JP" sz="2800" dirty="0"/>
              <a:t>年度相談支援従事者指導者養成研修</a:t>
            </a:r>
            <a:r>
              <a:rPr lang="ja-JP" altLang="ja-JP" sz="2800" dirty="0"/>
              <a:t>）</a:t>
            </a:r>
          </a:p>
          <a:p>
            <a:pPr marL="0" indent="0">
              <a:buNone/>
            </a:pPr>
            <a:r>
              <a:rPr lang="ja-JP" altLang="en-US" sz="2800" dirty="0"/>
              <a:t>・</a:t>
            </a:r>
            <a:r>
              <a:rPr lang="ja-JP" altLang="ja-JP" sz="2800" dirty="0"/>
              <a:t>サービス等利用計画評価サポートブック</a:t>
            </a:r>
            <a:endParaRPr lang="en-US" altLang="ja-JP" sz="2800" dirty="0"/>
          </a:p>
          <a:p>
            <a:pPr marL="0" indent="0">
              <a:buNone/>
            </a:pPr>
            <a:r>
              <a:rPr lang="ja-JP" altLang="en-US" sz="2800" dirty="0"/>
              <a:t>　</a:t>
            </a:r>
            <a:r>
              <a:rPr lang="ja-JP" altLang="ja-JP" sz="2800" dirty="0"/>
              <a:t>（平成</a:t>
            </a:r>
            <a:r>
              <a:rPr lang="en-US" altLang="ja-JP" sz="2800" dirty="0"/>
              <a:t>24</a:t>
            </a:r>
            <a:r>
              <a:rPr lang="ja-JP" altLang="ja-JP" sz="2800" dirty="0"/>
              <a:t>年度厚生労働省障害者総合福祉推進事業）</a:t>
            </a:r>
            <a:r>
              <a:rPr lang="en-US" altLang="ja-JP" sz="2800" dirty="0"/>
              <a:t> </a:t>
            </a:r>
            <a:endParaRPr lang="ja-JP" altLang="ja-JP" sz="2800" dirty="0"/>
          </a:p>
          <a:p>
            <a:pPr marL="0" indent="0">
              <a:buNone/>
            </a:pPr>
            <a:r>
              <a:rPr lang="ja-JP" altLang="en-US" sz="2800" dirty="0"/>
              <a:t>・</a:t>
            </a:r>
            <a:r>
              <a:rPr lang="ja-JP" altLang="ja-JP" sz="2800" dirty="0"/>
              <a:t>相談支援のセルフチェック</a:t>
            </a:r>
            <a:endParaRPr lang="en-US" altLang="ja-JP" sz="2800" dirty="0"/>
          </a:p>
          <a:p>
            <a:pPr marL="0" indent="0">
              <a:buNone/>
            </a:pPr>
            <a:r>
              <a:rPr lang="ja-JP" altLang="en-US" sz="2800" dirty="0"/>
              <a:t>　</a:t>
            </a:r>
            <a:r>
              <a:rPr lang="ja-JP" altLang="ja-JP" sz="2800" dirty="0"/>
              <a:t>（平成</a:t>
            </a:r>
            <a:r>
              <a:rPr lang="en-US" altLang="ja-JP" sz="2800" dirty="0"/>
              <a:t>30</a:t>
            </a:r>
            <a:r>
              <a:rPr lang="ja-JP" altLang="ja-JP" sz="2800" dirty="0"/>
              <a:t>年度相談支援指導者養成研修）</a:t>
            </a:r>
          </a:p>
          <a:p>
            <a:pPr marL="0" indent="0">
              <a:buNone/>
            </a:pPr>
            <a:endParaRPr kumimoji="1" lang="ja-JP" altLang="en-US" dirty="0"/>
          </a:p>
        </p:txBody>
      </p:sp>
      <p:sp>
        <p:nvSpPr>
          <p:cNvPr id="6" name="フッター プレースホルダー 5"/>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7" name="スライド番号プレースホルダー 6"/>
          <p:cNvSpPr>
            <a:spLocks noGrp="1"/>
          </p:cNvSpPr>
          <p:nvPr>
            <p:ph type="sldNum" sz="quarter" idx="12"/>
          </p:nvPr>
        </p:nvSpPr>
        <p:spPr/>
        <p:txBody>
          <a:bodyPr/>
          <a:lstStyle/>
          <a:p>
            <a:pPr>
              <a:defRPr/>
            </a:pPr>
            <a:fld id="{F90A3C79-1AFD-481B-B685-7933BCD0898B}" type="slidenum">
              <a:rPr lang="en-US" altLang="ja-JP" smtClean="0"/>
              <a:pPr>
                <a:defRPr/>
              </a:pPr>
              <a:t>64</a:t>
            </a:fld>
            <a:endParaRPr lang="en-US" altLang="ja-JP" dirty="0"/>
          </a:p>
        </p:txBody>
      </p:sp>
    </p:spTree>
    <p:extLst>
      <p:ext uri="{BB962C8B-B14F-4D97-AF65-F5344CB8AC3E}">
        <p14:creationId xmlns:p14="http://schemas.microsoft.com/office/powerpoint/2010/main" val="60000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242" y="44624"/>
            <a:ext cx="8229600" cy="562074"/>
          </a:xfrm>
        </p:spPr>
        <p:txBody>
          <a:bodyPr/>
          <a:lstStyle/>
          <a:p>
            <a:r>
              <a:rPr lang="ja-JP" altLang="en-US" sz="2400" b="1" dirty="0"/>
              <a:t>地域で人材育成するため規模と相談支援専門員の実態を知る</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8" y="548679"/>
            <a:ext cx="7625759" cy="176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7" y="2559185"/>
            <a:ext cx="773197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29" y="3510422"/>
            <a:ext cx="64579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88" y="2364507"/>
            <a:ext cx="2736304" cy="19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フッター プレースホルダー 2"/>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5" name="スライド番号プレースホルダー 4"/>
          <p:cNvSpPr>
            <a:spLocks noGrp="1"/>
          </p:cNvSpPr>
          <p:nvPr>
            <p:ph type="sldNum" sz="quarter" idx="12"/>
          </p:nvPr>
        </p:nvSpPr>
        <p:spPr/>
        <p:txBody>
          <a:bodyPr/>
          <a:lstStyle/>
          <a:p>
            <a:pPr>
              <a:defRPr/>
            </a:pPr>
            <a:fld id="{F90A3C79-1AFD-481B-B685-7933BCD0898B}" type="slidenum">
              <a:rPr lang="en-US" altLang="ja-JP" smtClean="0"/>
              <a:pPr>
                <a:defRPr/>
              </a:pPr>
              <a:t>7</a:t>
            </a:fld>
            <a:endParaRPr lang="en-US" altLang="ja-JP" dirty="0"/>
          </a:p>
        </p:txBody>
      </p:sp>
      <p:sp>
        <p:nvSpPr>
          <p:cNvPr id="4" name="正方形/長方形 3">
            <a:extLst>
              <a:ext uri="{FF2B5EF4-FFF2-40B4-BE49-F238E27FC236}">
                <a16:creationId xmlns:a16="http://schemas.microsoft.com/office/drawing/2014/main" id="{71393D2B-B814-494F-9377-A30B265537FF}"/>
              </a:ext>
            </a:extLst>
          </p:cNvPr>
          <p:cNvSpPr/>
          <p:nvPr/>
        </p:nvSpPr>
        <p:spPr>
          <a:xfrm>
            <a:off x="2378140" y="517240"/>
            <a:ext cx="1905828" cy="244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令和　年　月　日現在</a:t>
            </a:r>
          </a:p>
        </p:txBody>
      </p:sp>
      <p:sp>
        <p:nvSpPr>
          <p:cNvPr id="10" name="四角形: 角を丸くする 9">
            <a:extLst>
              <a:ext uri="{FF2B5EF4-FFF2-40B4-BE49-F238E27FC236}">
                <a16:creationId xmlns:a16="http://schemas.microsoft.com/office/drawing/2014/main" id="{774B184B-429C-40E7-B1CC-8F5874E65010}"/>
              </a:ext>
            </a:extLst>
          </p:cNvPr>
          <p:cNvSpPr/>
          <p:nvPr/>
        </p:nvSpPr>
        <p:spPr>
          <a:xfrm rot="19761565">
            <a:off x="5791490" y="4215480"/>
            <a:ext cx="2107850" cy="576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初任：地域を知る</a:t>
            </a:r>
          </a:p>
        </p:txBody>
      </p:sp>
      <p:sp>
        <p:nvSpPr>
          <p:cNvPr id="11" name="四角形: 角を丸くする 10">
            <a:extLst>
              <a:ext uri="{FF2B5EF4-FFF2-40B4-BE49-F238E27FC236}">
                <a16:creationId xmlns:a16="http://schemas.microsoft.com/office/drawing/2014/main" id="{2EB1897F-5394-4AC4-AA3B-DFACEC1D7D2B}"/>
              </a:ext>
            </a:extLst>
          </p:cNvPr>
          <p:cNvSpPr/>
          <p:nvPr/>
        </p:nvSpPr>
        <p:spPr>
          <a:xfrm rot="19761565">
            <a:off x="5934385" y="4781724"/>
            <a:ext cx="2507688" cy="5760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現任</a:t>
            </a:r>
            <a:r>
              <a:rPr kumimoji="1" lang="ja-JP" altLang="en-US" dirty="0"/>
              <a:t>：地域を知り、地域へアクセスする</a:t>
            </a:r>
          </a:p>
        </p:txBody>
      </p:sp>
      <p:sp>
        <p:nvSpPr>
          <p:cNvPr id="12" name="四角形: 角を丸くする 11">
            <a:extLst>
              <a:ext uri="{FF2B5EF4-FFF2-40B4-BE49-F238E27FC236}">
                <a16:creationId xmlns:a16="http://schemas.microsoft.com/office/drawing/2014/main" id="{7A366988-ECBD-4CB7-ABBF-6052C971C11B}"/>
              </a:ext>
            </a:extLst>
          </p:cNvPr>
          <p:cNvSpPr/>
          <p:nvPr/>
        </p:nvSpPr>
        <p:spPr>
          <a:xfrm rot="19761565">
            <a:off x="5981289" y="5401403"/>
            <a:ext cx="3010720" cy="576065"/>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主任：地域を作る</a:t>
            </a:r>
            <a:endParaRPr kumimoji="1" lang="en-US" altLang="ja-JP" dirty="0"/>
          </a:p>
          <a:p>
            <a:pPr algn="ctr"/>
            <a:r>
              <a:rPr lang="ja-JP" altLang="en-US" dirty="0"/>
              <a:t>（福祉計画を読み込める）</a:t>
            </a:r>
            <a:endParaRPr kumimoji="1" lang="ja-JP" altLang="en-US" dirty="0"/>
          </a:p>
        </p:txBody>
      </p:sp>
      <p:sp>
        <p:nvSpPr>
          <p:cNvPr id="6" name="正方形/長方形 5">
            <a:extLst>
              <a:ext uri="{FF2B5EF4-FFF2-40B4-BE49-F238E27FC236}">
                <a16:creationId xmlns:a16="http://schemas.microsoft.com/office/drawing/2014/main" id="{15E787B8-96A4-47CB-B40A-5947586D3B1C}"/>
              </a:ext>
            </a:extLst>
          </p:cNvPr>
          <p:cNvSpPr/>
          <p:nvPr/>
        </p:nvSpPr>
        <p:spPr>
          <a:xfrm>
            <a:off x="1547664" y="1988840"/>
            <a:ext cx="309050" cy="192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2377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2"/>
          <p:cNvSpPr txBox="1">
            <a:spLocks/>
          </p:cNvSpPr>
          <p:nvPr/>
        </p:nvSpPr>
        <p:spPr bwMode="white">
          <a:xfrm>
            <a:off x="229444" y="2753869"/>
            <a:ext cx="3310136" cy="388843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endParaRPr lang="en-US" altLang="ja-JP" sz="2800" kern="0" dirty="0">
              <a:solidFill>
                <a:srgbClr val="FF0000"/>
              </a:solidFill>
            </a:endParaRPr>
          </a:p>
          <a:p>
            <a:endParaRPr lang="en-US" altLang="ja-JP" sz="2800" kern="0" dirty="0">
              <a:solidFill>
                <a:srgbClr val="FF0000"/>
              </a:solidFill>
            </a:endParaRPr>
          </a:p>
          <a:p>
            <a:endParaRPr lang="en-US" altLang="ja-JP" sz="2800" kern="0" dirty="0">
              <a:solidFill>
                <a:srgbClr val="FF0000"/>
              </a:solidFill>
            </a:endParaRPr>
          </a:p>
          <a:p>
            <a:endParaRPr lang="en-US" altLang="ja-JP" sz="2800" kern="0" dirty="0">
              <a:solidFill>
                <a:srgbClr val="FF0000"/>
              </a:solidFill>
            </a:endParaRPr>
          </a:p>
          <a:p>
            <a:r>
              <a:rPr lang="ja-JP" altLang="en-US" sz="2800" kern="0" dirty="0">
                <a:solidFill>
                  <a:srgbClr val="FF0000"/>
                </a:solidFill>
              </a:rPr>
              <a:t>　　　　メリット</a:t>
            </a:r>
            <a:endParaRPr lang="en-US" altLang="ja-JP" sz="2800" kern="0" dirty="0">
              <a:solidFill>
                <a:srgbClr val="FF0000"/>
              </a:solidFill>
            </a:endParaRPr>
          </a:p>
          <a:p>
            <a:r>
              <a:rPr lang="ja-JP" altLang="en-US" sz="2800" kern="0" dirty="0">
                <a:solidFill>
                  <a:srgbClr val="0000FF"/>
                </a:solidFill>
              </a:rPr>
              <a:t>１．一緒に学べる</a:t>
            </a:r>
            <a:endParaRPr lang="en-US" altLang="ja-JP" sz="2800" kern="0" dirty="0">
              <a:solidFill>
                <a:srgbClr val="0000FF"/>
              </a:solidFill>
            </a:endParaRPr>
          </a:p>
          <a:p>
            <a:r>
              <a:rPr lang="ja-JP" altLang="en-US" sz="2800" kern="0" dirty="0">
                <a:solidFill>
                  <a:srgbClr val="0000FF"/>
                </a:solidFill>
              </a:rPr>
              <a:t>２．集まりやすくなる</a:t>
            </a:r>
            <a:endParaRPr lang="en-US" altLang="ja-JP" sz="2800" kern="0" dirty="0">
              <a:solidFill>
                <a:srgbClr val="0000FF"/>
              </a:solidFill>
            </a:endParaRPr>
          </a:p>
          <a:p>
            <a:r>
              <a:rPr lang="ja-JP" altLang="en-US" sz="2800" kern="0" dirty="0">
                <a:solidFill>
                  <a:srgbClr val="0000FF"/>
                </a:solidFill>
              </a:rPr>
              <a:t>３．システム化・体制</a:t>
            </a:r>
            <a:endParaRPr lang="en-US" altLang="ja-JP" sz="2800" kern="0" dirty="0">
              <a:solidFill>
                <a:srgbClr val="0000FF"/>
              </a:solidFill>
            </a:endParaRPr>
          </a:p>
          <a:p>
            <a:r>
              <a:rPr lang="ja-JP" altLang="en-US" sz="2800" kern="0" dirty="0">
                <a:solidFill>
                  <a:srgbClr val="0000FF"/>
                </a:solidFill>
              </a:rPr>
              <a:t>　整備が継続される</a:t>
            </a:r>
            <a:endParaRPr lang="en-US" altLang="ja-JP" sz="2800" kern="0" dirty="0">
              <a:solidFill>
                <a:srgbClr val="0000FF"/>
              </a:solidFill>
            </a:endParaRPr>
          </a:p>
          <a:p>
            <a:r>
              <a:rPr lang="ja-JP" altLang="en-US" sz="2800" kern="0" dirty="0">
                <a:solidFill>
                  <a:srgbClr val="0000FF"/>
                </a:solidFill>
              </a:rPr>
              <a:t>　（予算含）</a:t>
            </a:r>
            <a:endParaRPr lang="en-US" altLang="ja-JP" sz="2800" kern="0" dirty="0">
              <a:solidFill>
                <a:srgbClr val="0000FF"/>
              </a:solidFill>
            </a:endParaRPr>
          </a:p>
          <a:p>
            <a:r>
              <a:rPr lang="ja-JP" altLang="en-US" sz="2800" kern="0" dirty="0">
                <a:solidFill>
                  <a:srgbClr val="0000FF"/>
                </a:solidFill>
              </a:rPr>
              <a:t>４．地域連携が強化</a:t>
            </a:r>
            <a:endParaRPr lang="en-US" altLang="ja-JP" sz="2800" kern="0" dirty="0">
              <a:solidFill>
                <a:srgbClr val="0000FF"/>
              </a:solidFill>
            </a:endParaRPr>
          </a:p>
          <a:p>
            <a:r>
              <a:rPr lang="ja-JP" altLang="en-US" sz="2800" kern="0" dirty="0">
                <a:solidFill>
                  <a:srgbClr val="0000FF"/>
                </a:solidFill>
              </a:rPr>
              <a:t>　する</a:t>
            </a:r>
            <a:endParaRPr lang="en-US" altLang="ja-JP" sz="2800" kern="0" dirty="0">
              <a:solidFill>
                <a:srgbClr val="0000FF"/>
              </a:solidFill>
            </a:endParaRPr>
          </a:p>
          <a:p>
            <a:endParaRPr lang="en-US" altLang="ja-JP" sz="2000" kern="0" dirty="0">
              <a:solidFill>
                <a:srgbClr val="0000FF"/>
              </a:solidFill>
            </a:endParaRPr>
          </a:p>
          <a:p>
            <a:endParaRPr lang="en-US" altLang="ja-JP" sz="2000" kern="0" dirty="0">
              <a:solidFill>
                <a:srgbClr val="0000FF"/>
              </a:solidFill>
            </a:endParaRPr>
          </a:p>
          <a:p>
            <a:endParaRPr lang="ja-JP" altLang="en-US" sz="2000" kern="0" dirty="0">
              <a:solidFill>
                <a:srgbClr val="0000FF"/>
              </a:solidFill>
            </a:endParaRPr>
          </a:p>
        </p:txBody>
      </p:sp>
      <p:sp>
        <p:nvSpPr>
          <p:cNvPr id="17" name="テキスト プレースホルダー 4"/>
          <p:cNvSpPr txBox="1">
            <a:spLocks/>
          </p:cNvSpPr>
          <p:nvPr/>
        </p:nvSpPr>
        <p:spPr bwMode="auto">
          <a:xfrm>
            <a:off x="4126558" y="1477516"/>
            <a:ext cx="5035822" cy="39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400" b="1">
                <a:solidFill>
                  <a:schemeClr val="tx1"/>
                </a:solidFill>
                <a:latin typeface="+mn-lt"/>
                <a:ea typeface="+mn-ea"/>
                <a:cs typeface="+mn-cs"/>
              </a:defRPr>
            </a:lvl1pPr>
            <a:lvl2pPr marL="457200" indent="0" algn="l" rtl="0" eaLnBrk="0" fontAlgn="base" hangingPunct="0">
              <a:spcBef>
                <a:spcPct val="20000"/>
              </a:spcBef>
              <a:spcAft>
                <a:spcPct val="0"/>
              </a:spcAft>
              <a:buNone/>
              <a:defRPr kumimoji="1" sz="2000" b="1">
                <a:solidFill>
                  <a:schemeClr val="tx1"/>
                </a:solidFill>
                <a:latin typeface="+mn-lt"/>
                <a:ea typeface="+mn-ea"/>
              </a:defRPr>
            </a:lvl2pPr>
            <a:lvl3pPr marL="914400" indent="0" algn="l" rtl="0" eaLnBrk="0" fontAlgn="base" hangingPunct="0">
              <a:spcBef>
                <a:spcPct val="20000"/>
              </a:spcBef>
              <a:spcAft>
                <a:spcPct val="0"/>
              </a:spcAft>
              <a:buNone/>
              <a:defRPr kumimoji="1" sz="1800" b="1">
                <a:solidFill>
                  <a:schemeClr val="tx1"/>
                </a:solidFill>
                <a:latin typeface="+mn-lt"/>
                <a:ea typeface="+mn-ea"/>
              </a:defRPr>
            </a:lvl3pPr>
            <a:lvl4pPr marL="1371600" indent="0" algn="l" rtl="0" eaLnBrk="0" fontAlgn="base" hangingPunct="0">
              <a:spcBef>
                <a:spcPct val="20000"/>
              </a:spcBef>
              <a:spcAft>
                <a:spcPct val="0"/>
              </a:spcAft>
              <a:buNone/>
              <a:defRPr kumimoji="1" sz="1600" b="1">
                <a:solidFill>
                  <a:schemeClr val="tx1"/>
                </a:solidFill>
                <a:latin typeface="+mn-lt"/>
                <a:ea typeface="+mn-ea"/>
              </a:defRPr>
            </a:lvl4pPr>
            <a:lvl5pPr marL="1828800" indent="0" algn="l" rtl="0" eaLnBrk="0" fontAlgn="base" hangingPunct="0">
              <a:spcBef>
                <a:spcPct val="20000"/>
              </a:spcBef>
              <a:spcAft>
                <a:spcPct val="0"/>
              </a:spcAft>
              <a:buNone/>
              <a:defRPr kumimoji="1" sz="1600" b="1">
                <a:solidFill>
                  <a:schemeClr val="tx1"/>
                </a:solidFill>
                <a:latin typeface="+mn-lt"/>
                <a:ea typeface="+mn-ea"/>
              </a:defRPr>
            </a:lvl5pPr>
            <a:lvl6pPr marL="2286000" indent="0" algn="l" rtl="0" fontAlgn="base">
              <a:spcBef>
                <a:spcPct val="20000"/>
              </a:spcBef>
              <a:spcAft>
                <a:spcPct val="0"/>
              </a:spcAft>
              <a:buNone/>
              <a:defRPr kumimoji="1" sz="1600" b="1">
                <a:solidFill>
                  <a:schemeClr val="tx1"/>
                </a:solidFill>
                <a:latin typeface="+mn-lt"/>
                <a:ea typeface="+mn-ea"/>
              </a:defRPr>
            </a:lvl6pPr>
            <a:lvl7pPr marL="2743200" indent="0" algn="l" rtl="0" fontAlgn="base">
              <a:spcBef>
                <a:spcPct val="20000"/>
              </a:spcBef>
              <a:spcAft>
                <a:spcPct val="0"/>
              </a:spcAft>
              <a:buNone/>
              <a:defRPr kumimoji="1" sz="1600" b="1">
                <a:solidFill>
                  <a:schemeClr val="tx1"/>
                </a:solidFill>
                <a:latin typeface="+mn-lt"/>
                <a:ea typeface="+mn-ea"/>
              </a:defRPr>
            </a:lvl7pPr>
            <a:lvl8pPr marL="3200400" indent="0" algn="l" rtl="0" fontAlgn="base">
              <a:spcBef>
                <a:spcPct val="20000"/>
              </a:spcBef>
              <a:spcAft>
                <a:spcPct val="0"/>
              </a:spcAft>
              <a:buNone/>
              <a:defRPr kumimoji="1" sz="1600" b="1">
                <a:solidFill>
                  <a:schemeClr val="tx1"/>
                </a:solidFill>
                <a:latin typeface="+mn-lt"/>
                <a:ea typeface="+mn-ea"/>
              </a:defRPr>
            </a:lvl8pPr>
            <a:lvl9pPr marL="3657600" indent="0" algn="l" rtl="0" fontAlgn="base">
              <a:spcBef>
                <a:spcPct val="20000"/>
              </a:spcBef>
              <a:spcAft>
                <a:spcPct val="0"/>
              </a:spcAft>
              <a:buNone/>
              <a:defRPr kumimoji="1" sz="1600" b="1">
                <a:solidFill>
                  <a:schemeClr val="tx1"/>
                </a:solidFill>
                <a:latin typeface="+mn-lt"/>
                <a:ea typeface="+mn-ea"/>
              </a:defRPr>
            </a:lvl9pPr>
          </a:lstStyle>
          <a:p>
            <a:r>
              <a:rPr lang="ja-JP" altLang="en-US" sz="2800" kern="0" dirty="0">
                <a:solidFill>
                  <a:srgbClr val="FF0000"/>
                </a:solidFill>
              </a:rPr>
              <a:t>デメリットへの調整</a:t>
            </a:r>
            <a:endParaRPr lang="en-US" altLang="ja-JP" sz="2800" kern="0" dirty="0">
              <a:solidFill>
                <a:srgbClr val="FF0000"/>
              </a:solidFill>
            </a:endParaRPr>
          </a:p>
          <a:p>
            <a:r>
              <a:rPr lang="ja-JP" altLang="en-US" sz="2800" kern="0" dirty="0">
                <a:solidFill>
                  <a:srgbClr val="0000FF"/>
                </a:solidFill>
              </a:rPr>
              <a:t>１．単一と複数市町村（圏域）</a:t>
            </a:r>
            <a:endParaRPr lang="en-US" altLang="ja-JP" sz="2800" kern="0" dirty="0">
              <a:solidFill>
                <a:srgbClr val="0000FF"/>
              </a:solidFill>
            </a:endParaRPr>
          </a:p>
          <a:p>
            <a:r>
              <a:rPr lang="ja-JP" altLang="en-US" sz="2800" kern="0" dirty="0">
                <a:solidFill>
                  <a:srgbClr val="0000FF"/>
                </a:solidFill>
              </a:rPr>
              <a:t>　では、作り方に工夫がいる</a:t>
            </a:r>
            <a:endParaRPr lang="en-US" altLang="ja-JP" sz="2800" kern="0" dirty="0">
              <a:solidFill>
                <a:srgbClr val="0000FF"/>
              </a:solidFill>
            </a:endParaRPr>
          </a:p>
          <a:p>
            <a:r>
              <a:rPr lang="ja-JP" altLang="en-US" sz="2800" kern="0" dirty="0">
                <a:solidFill>
                  <a:srgbClr val="0000FF"/>
                </a:solidFill>
              </a:rPr>
              <a:t>２．市町村業務を増やす</a:t>
            </a:r>
            <a:endParaRPr lang="en-US" altLang="ja-JP" sz="2800" kern="0" dirty="0">
              <a:solidFill>
                <a:srgbClr val="0000FF"/>
              </a:solidFill>
            </a:endParaRPr>
          </a:p>
          <a:p>
            <a:r>
              <a:rPr lang="ja-JP" altLang="en-US" sz="2800" kern="0" dirty="0">
                <a:solidFill>
                  <a:srgbClr val="0000FF"/>
                </a:solidFill>
              </a:rPr>
              <a:t>　</a:t>
            </a:r>
            <a:r>
              <a:rPr lang="ja-JP" altLang="en-US" sz="2800" kern="0" dirty="0">
                <a:solidFill>
                  <a:srgbClr val="FF0000"/>
                </a:solidFill>
              </a:rPr>
              <a:t>　（委託内容の調整解消）</a:t>
            </a:r>
            <a:endParaRPr lang="en-US" altLang="ja-JP" sz="2800" kern="0" dirty="0">
              <a:solidFill>
                <a:srgbClr val="FF0000"/>
              </a:solidFill>
            </a:endParaRPr>
          </a:p>
          <a:p>
            <a:r>
              <a:rPr lang="ja-JP" altLang="en-US" sz="2800" kern="0" dirty="0">
                <a:solidFill>
                  <a:srgbClr val="0000FF"/>
                </a:solidFill>
              </a:rPr>
              <a:t>３．会議が増える</a:t>
            </a:r>
            <a:endParaRPr lang="en-US" altLang="ja-JP" sz="2800" kern="0" dirty="0">
              <a:solidFill>
                <a:srgbClr val="0000FF"/>
              </a:solidFill>
            </a:endParaRPr>
          </a:p>
          <a:p>
            <a:r>
              <a:rPr lang="ja-JP" altLang="en-US" sz="2800" kern="0" dirty="0">
                <a:solidFill>
                  <a:srgbClr val="0000FF"/>
                </a:solidFill>
              </a:rPr>
              <a:t>　　</a:t>
            </a:r>
            <a:r>
              <a:rPr lang="ja-JP" altLang="en-US" sz="2800" kern="0" dirty="0">
                <a:solidFill>
                  <a:srgbClr val="FF0000"/>
                </a:solidFill>
              </a:rPr>
              <a:t>（他会議とのタイアップ等）</a:t>
            </a:r>
            <a:endParaRPr lang="en-US" altLang="ja-JP" sz="2800" kern="0" dirty="0">
              <a:solidFill>
                <a:srgbClr val="FF0000"/>
              </a:solidFill>
            </a:endParaRPr>
          </a:p>
          <a:p>
            <a:endParaRPr lang="en-US" altLang="ja-JP" sz="2000" kern="0" dirty="0">
              <a:solidFill>
                <a:srgbClr val="FF0000"/>
              </a:solidFill>
            </a:endParaRPr>
          </a:p>
        </p:txBody>
      </p:sp>
      <p:sp>
        <p:nvSpPr>
          <p:cNvPr id="8" name="正方形/長方形 7"/>
          <p:cNvSpPr/>
          <p:nvPr/>
        </p:nvSpPr>
        <p:spPr>
          <a:xfrm>
            <a:off x="335159" y="5646344"/>
            <a:ext cx="8494126"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b="1" dirty="0"/>
              <a:t>自分たちが住む地域の障</a:t>
            </a:r>
            <a:r>
              <a:rPr lang="ja-JP" altLang="en-US" b="1" dirty="0"/>
              <a:t>害</a:t>
            </a:r>
            <a:r>
              <a:rPr kumimoji="1" lang="ja-JP" altLang="en-US" b="1" dirty="0"/>
              <a:t>者理解や障</a:t>
            </a:r>
            <a:r>
              <a:rPr lang="ja-JP" altLang="en-US" b="1" dirty="0"/>
              <a:t>害</a:t>
            </a:r>
            <a:r>
              <a:rPr kumimoji="1" lang="ja-JP" altLang="en-US" b="1" dirty="0"/>
              <a:t>者支援が、丁寧に</a:t>
            </a:r>
            <a:r>
              <a:rPr lang="ja-JP" altLang="en-US" b="1" dirty="0"/>
              <a:t>進められ</a:t>
            </a:r>
            <a:r>
              <a:rPr kumimoji="1" lang="ja-JP" altLang="en-US" b="1" dirty="0"/>
              <a:t>るために、地域においても支援者を育てる事が重要であることを、先ず</a:t>
            </a:r>
            <a:r>
              <a:rPr lang="ja-JP" altLang="en-US" b="1" dirty="0"/>
              <a:t>市町村</a:t>
            </a:r>
            <a:r>
              <a:rPr kumimoji="1" lang="ja-JP" altLang="en-US" b="1" dirty="0"/>
              <a:t>と共有する</a:t>
            </a:r>
            <a:r>
              <a:rPr lang="ja-JP" altLang="en-US" b="1" dirty="0"/>
              <a:t>。</a:t>
            </a:r>
            <a:endParaRPr kumimoji="1" lang="ja-JP" altLang="en-US" b="1" dirty="0"/>
          </a:p>
        </p:txBody>
      </p:sp>
      <p:sp>
        <p:nvSpPr>
          <p:cNvPr id="10" name="正方形/長方形 9"/>
          <p:cNvSpPr/>
          <p:nvPr/>
        </p:nvSpPr>
        <p:spPr>
          <a:xfrm>
            <a:off x="273868" y="556376"/>
            <a:ext cx="8665772" cy="8892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a:t>当たり前だけど、当たり前にはできない仕組作り</a:t>
            </a:r>
            <a:endParaRPr kumimoji="1" lang="en-US" altLang="ja-JP" sz="3200" b="1" dirty="0"/>
          </a:p>
          <a:p>
            <a:pPr algn="ctr"/>
            <a:r>
              <a:rPr lang="ja-JP" altLang="en-US" b="1" dirty="0">
                <a:solidFill>
                  <a:schemeClr val="accent2"/>
                </a:solidFill>
              </a:rPr>
              <a:t>市町村の理解と協働により、</a:t>
            </a:r>
            <a:r>
              <a:rPr kumimoji="1" lang="ja-JP" altLang="en-US" b="1" dirty="0">
                <a:solidFill>
                  <a:schemeClr val="accent2"/>
                </a:solidFill>
              </a:rPr>
              <a:t>所属法人を超えた地域人材の育成</a:t>
            </a:r>
            <a:endParaRPr kumimoji="1" lang="en-US" altLang="ja-JP" b="1" dirty="0">
              <a:solidFill>
                <a:schemeClr val="accent2"/>
              </a:solidFill>
            </a:endParaRPr>
          </a:p>
        </p:txBody>
      </p:sp>
      <p:pic>
        <p:nvPicPr>
          <p:cNvPr id="11" name="Picture 4" descr="C:\Users\hashizume\AppData\Local\Microsoft\Windows\Temporary Internet Files\Content.IE5\QDNVKI22\publicdomainq-0006944vo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44842"/>
            <a:ext cx="912673" cy="1101502"/>
          </a:xfrm>
          <a:prstGeom prst="rect">
            <a:avLst/>
          </a:prstGeom>
          <a:noFill/>
          <a:extLst>
            <a:ext uri="{909E8E84-426E-40DD-AFC4-6F175D3DCCD1}">
              <a14:hiddenFill xmlns:a14="http://schemas.microsoft.com/office/drawing/2010/main">
                <a:solidFill>
                  <a:srgbClr val="FFFFFF"/>
                </a:solidFill>
              </a14:hiddenFill>
            </a:ext>
          </a:extLst>
        </p:spPr>
      </p:pic>
      <p:sp>
        <p:nvSpPr>
          <p:cNvPr id="12" name="円形吹き出し 11"/>
          <p:cNvSpPr/>
          <p:nvPr/>
        </p:nvSpPr>
        <p:spPr>
          <a:xfrm>
            <a:off x="4277553" y="5095593"/>
            <a:ext cx="1117374" cy="612648"/>
          </a:xfrm>
          <a:prstGeom prst="wedgeEllipseCallout">
            <a:avLst>
              <a:gd name="adj1" fmla="val -65023"/>
              <a:gd name="adj2" fmla="val -428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急に言われても</a:t>
            </a:r>
          </a:p>
        </p:txBody>
      </p:sp>
      <p:sp>
        <p:nvSpPr>
          <p:cNvPr id="4" name="角丸四角形 3"/>
          <p:cNvSpPr/>
          <p:nvPr/>
        </p:nvSpPr>
        <p:spPr>
          <a:xfrm>
            <a:off x="107504" y="44624"/>
            <a:ext cx="143820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2"/>
                </a:solidFill>
              </a:rPr>
              <a:t>法定研修版</a:t>
            </a:r>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3" name="スライド番号プレースホルダー 2"/>
          <p:cNvSpPr>
            <a:spLocks noGrp="1"/>
          </p:cNvSpPr>
          <p:nvPr>
            <p:ph type="sldNum" sz="quarter" idx="12"/>
          </p:nvPr>
        </p:nvSpPr>
        <p:spPr/>
        <p:txBody>
          <a:bodyPr/>
          <a:lstStyle/>
          <a:p>
            <a:pPr>
              <a:defRPr/>
            </a:pPr>
            <a:fld id="{F90A3C79-1AFD-481B-B685-7933BCD0898B}" type="slidenum">
              <a:rPr lang="en-US" altLang="ja-JP" smtClean="0"/>
              <a:pPr>
                <a:defRPr/>
              </a:pPr>
              <a:t>8</a:t>
            </a:fld>
            <a:endParaRPr lang="en-US" altLang="ja-JP" dirty="0"/>
          </a:p>
        </p:txBody>
      </p:sp>
    </p:spTree>
    <p:extLst>
      <p:ext uri="{BB962C8B-B14F-4D97-AF65-F5344CB8AC3E}">
        <p14:creationId xmlns:p14="http://schemas.microsoft.com/office/powerpoint/2010/main" val="48596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66278" y="1340768"/>
            <a:ext cx="4040188" cy="639762"/>
          </a:xfrm>
        </p:spPr>
        <p:txBody>
          <a:bodyPr/>
          <a:lstStyle/>
          <a:p>
            <a:r>
              <a:rPr lang="ja-JP" altLang="en-US" dirty="0">
                <a:solidFill>
                  <a:schemeClr val="bg2">
                    <a:lumMod val="75000"/>
                  </a:schemeClr>
                </a:solidFill>
              </a:rPr>
              <a:t>基幹相談支援センター等</a:t>
            </a:r>
            <a:endParaRPr lang="en-US" altLang="ja-JP" dirty="0">
              <a:solidFill>
                <a:schemeClr val="bg2">
                  <a:lumMod val="75000"/>
                </a:schemeClr>
              </a:solidFill>
            </a:endParaRPr>
          </a:p>
          <a:p>
            <a:r>
              <a:rPr lang="ja-JP" altLang="en-US" dirty="0">
                <a:solidFill>
                  <a:schemeClr val="bg2">
                    <a:lumMod val="75000"/>
                  </a:schemeClr>
                </a:solidFill>
              </a:rPr>
              <a:t>（主任相談支援専門員）</a:t>
            </a:r>
            <a:endParaRPr kumimoji="1" lang="ja-JP" altLang="en-US" dirty="0">
              <a:solidFill>
                <a:schemeClr val="bg2">
                  <a:lumMod val="75000"/>
                </a:schemeClr>
              </a:solidFill>
            </a:endParaRPr>
          </a:p>
        </p:txBody>
      </p:sp>
      <p:sp>
        <p:nvSpPr>
          <p:cNvPr id="5" name="テキスト プレースホルダー 4"/>
          <p:cNvSpPr>
            <a:spLocks noGrp="1"/>
          </p:cNvSpPr>
          <p:nvPr>
            <p:ph type="body" sz="quarter" idx="3"/>
          </p:nvPr>
        </p:nvSpPr>
        <p:spPr>
          <a:xfrm>
            <a:off x="4999384" y="1340768"/>
            <a:ext cx="4041775" cy="639762"/>
          </a:xfrm>
        </p:spPr>
        <p:txBody>
          <a:bodyPr/>
          <a:lstStyle/>
          <a:p>
            <a:r>
              <a:rPr kumimoji="1" lang="ja-JP" altLang="en-US" dirty="0">
                <a:solidFill>
                  <a:schemeClr val="bg2">
                    <a:lumMod val="75000"/>
                  </a:schemeClr>
                </a:solidFill>
              </a:rPr>
              <a:t>想定される人材育成エリアでの実践</a:t>
            </a:r>
          </a:p>
        </p:txBody>
      </p:sp>
      <p:sp>
        <p:nvSpPr>
          <p:cNvPr id="6" name="コンテンツ プレースホルダー 5"/>
          <p:cNvSpPr>
            <a:spLocks noGrp="1"/>
          </p:cNvSpPr>
          <p:nvPr>
            <p:ph sz="quarter" idx="4"/>
          </p:nvPr>
        </p:nvSpPr>
        <p:spPr>
          <a:xfrm>
            <a:off x="5004048" y="1916832"/>
            <a:ext cx="4032448" cy="3672407"/>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ja-JP" altLang="en-US" dirty="0"/>
              <a:t>３．ＯＪＴと実地教育機能</a:t>
            </a:r>
            <a:endParaRPr lang="en-US" altLang="ja-JP" dirty="0"/>
          </a:p>
          <a:p>
            <a:pPr marL="0" indent="0">
              <a:buNone/>
            </a:pPr>
            <a:r>
              <a:rPr kumimoji="1" lang="ja-JP" altLang="en-US" dirty="0"/>
              <a:t>　≪対象；　初任者・現任者≫</a:t>
            </a:r>
            <a:endParaRPr kumimoji="1" lang="en-US" altLang="ja-JP" dirty="0"/>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dirty="0">
                <a:solidFill>
                  <a:srgbClr val="FF0000"/>
                </a:solidFill>
              </a:rPr>
              <a:t>　　　　　　　　企画運営経験</a:t>
            </a:r>
          </a:p>
          <a:p>
            <a:pPr marL="0" indent="0">
              <a:buNone/>
            </a:pPr>
            <a:endParaRPr kumimoji="1" lang="ja-JP" altLang="en-US" dirty="0"/>
          </a:p>
        </p:txBody>
      </p:sp>
      <p:sp>
        <p:nvSpPr>
          <p:cNvPr id="8" name="タイトル 1"/>
          <p:cNvSpPr>
            <a:spLocks noGrp="1"/>
          </p:cNvSpPr>
          <p:nvPr>
            <p:ph type="title"/>
          </p:nvPr>
        </p:nvSpPr>
        <p:spPr>
          <a:xfrm>
            <a:off x="526588" y="260648"/>
            <a:ext cx="8229600" cy="1143000"/>
          </a:xfrm>
        </p:spPr>
        <p:txBody>
          <a:bodyPr/>
          <a:lstStyle/>
          <a:p>
            <a:r>
              <a:rPr lang="ja-JP" altLang="en-US" sz="3200" dirty="0"/>
              <a:t>地域の人材育成を担う側の育成と事務局機能</a:t>
            </a:r>
            <a:endParaRPr kumimoji="1" lang="ja-JP" altLang="en-US" sz="3200" dirty="0"/>
          </a:p>
        </p:txBody>
      </p:sp>
      <p:sp>
        <p:nvSpPr>
          <p:cNvPr id="12" name="コンテンツ プレースホルダー 11"/>
          <p:cNvSpPr>
            <a:spLocks noGrp="1"/>
          </p:cNvSpPr>
          <p:nvPr>
            <p:ph sz="half" idx="2"/>
          </p:nvPr>
        </p:nvSpPr>
        <p:spPr>
          <a:xfrm>
            <a:off x="467544" y="1916832"/>
            <a:ext cx="4464496" cy="4209331"/>
          </a:xfrm>
        </p:spPr>
        <p:style>
          <a:lnRef idx="1">
            <a:schemeClr val="accent2"/>
          </a:lnRef>
          <a:fillRef idx="2">
            <a:schemeClr val="accent2"/>
          </a:fillRef>
          <a:effectRef idx="1">
            <a:schemeClr val="accent2"/>
          </a:effectRef>
          <a:fontRef idx="minor">
            <a:schemeClr val="dk1"/>
          </a:fontRef>
        </p:style>
        <p:txBody>
          <a:bodyPr/>
          <a:lstStyle/>
          <a:p>
            <a:pPr marL="0" indent="0">
              <a:buNone/>
            </a:pPr>
            <a:r>
              <a:rPr kumimoji="1" lang="ja-JP" altLang="en-US" dirty="0"/>
              <a:t>１．主任相談支援専門員の育成≪対象；育成する側≫</a:t>
            </a:r>
            <a:endParaRPr kumimoji="1" lang="en-US" altLang="ja-JP" dirty="0"/>
          </a:p>
          <a:p>
            <a:pPr marL="0" indent="0">
              <a:buNone/>
            </a:pPr>
            <a:r>
              <a:rPr lang="ja-JP" altLang="en-US" dirty="0"/>
              <a:t>　　　　</a:t>
            </a:r>
            <a:r>
              <a:rPr lang="ja-JP" altLang="en-US" sz="1400" dirty="0">
                <a:solidFill>
                  <a:srgbClr val="0000FF"/>
                </a:solidFill>
              </a:rPr>
              <a:t>基本相談・計画相談実践</a:t>
            </a:r>
            <a:endParaRPr lang="en-US" altLang="ja-JP" sz="1400" dirty="0">
              <a:solidFill>
                <a:srgbClr val="0000FF"/>
              </a:solidFill>
            </a:endParaRPr>
          </a:p>
          <a:p>
            <a:pPr marL="0" indent="0">
              <a:buNone/>
            </a:pPr>
            <a:r>
              <a:rPr kumimoji="1" lang="ja-JP" altLang="en-US" sz="1400" dirty="0">
                <a:solidFill>
                  <a:srgbClr val="0000FF"/>
                </a:solidFill>
              </a:rPr>
              <a:t>　　　　　　　</a:t>
            </a:r>
            <a:r>
              <a:rPr kumimoji="1" lang="ja-JP" altLang="en-US" sz="1400" b="1" u="sng" dirty="0">
                <a:solidFill>
                  <a:srgbClr val="0000FF"/>
                </a:solidFill>
              </a:rPr>
              <a:t>基幹相談支援センター等の育成側の</a:t>
            </a:r>
            <a:endParaRPr kumimoji="1" lang="en-US" altLang="ja-JP" sz="1400" b="1" u="sng" dirty="0">
              <a:solidFill>
                <a:srgbClr val="0000FF"/>
              </a:solidFill>
            </a:endParaRPr>
          </a:p>
          <a:p>
            <a:pPr marL="0" indent="0">
              <a:buNone/>
            </a:pPr>
            <a:r>
              <a:rPr lang="ja-JP" altLang="en-US" sz="1400" b="1" dirty="0">
                <a:solidFill>
                  <a:srgbClr val="0000FF"/>
                </a:solidFill>
              </a:rPr>
              <a:t>　　　　　　　　　　　　　　　　　　　　　　　　</a:t>
            </a:r>
            <a:r>
              <a:rPr lang="ja-JP" altLang="en-US" sz="1400" b="1" u="sng" dirty="0">
                <a:solidFill>
                  <a:srgbClr val="0000FF"/>
                </a:solidFill>
              </a:rPr>
              <a:t>人材育成</a:t>
            </a:r>
            <a:r>
              <a:rPr lang="ja-JP" altLang="en-US" sz="1400" b="1" u="sng" dirty="0">
                <a:solidFill>
                  <a:srgbClr val="FF0000"/>
                </a:solidFill>
              </a:rPr>
              <a:t>経験</a:t>
            </a:r>
            <a:endParaRPr lang="en-US" altLang="ja-JP" sz="1400" b="1" u="sng" dirty="0">
              <a:solidFill>
                <a:srgbClr val="FF0000"/>
              </a:solidFill>
            </a:endParaRPr>
          </a:p>
          <a:p>
            <a:pPr marL="0" indent="0">
              <a:buNone/>
            </a:pPr>
            <a:endParaRPr lang="en-US" altLang="ja-JP" sz="1400" b="1" u="sng" dirty="0">
              <a:solidFill>
                <a:srgbClr val="0000FF"/>
              </a:solidFill>
            </a:endParaRPr>
          </a:p>
          <a:p>
            <a:pPr marL="0" indent="0">
              <a:buNone/>
            </a:pPr>
            <a:r>
              <a:rPr kumimoji="1" lang="ja-JP" altLang="en-US" sz="1400" dirty="0">
                <a:solidFill>
                  <a:srgbClr val="FF0000"/>
                </a:solidFill>
              </a:rPr>
              <a:t>　　　　　　　都道府県法定研修</a:t>
            </a:r>
            <a:r>
              <a:rPr kumimoji="1" lang="ja-JP" altLang="en-US" sz="1400" b="1" dirty="0">
                <a:solidFill>
                  <a:srgbClr val="FF0000"/>
                </a:solidFill>
              </a:rPr>
              <a:t>受講</a:t>
            </a:r>
            <a:endParaRPr kumimoji="1" lang="en-US" altLang="ja-JP" sz="1400" b="1" dirty="0">
              <a:solidFill>
                <a:srgbClr val="FF0000"/>
              </a:solidFill>
            </a:endParaRPr>
          </a:p>
          <a:p>
            <a:pPr marL="0" indent="0">
              <a:buNone/>
            </a:pPr>
            <a:r>
              <a:rPr lang="ja-JP" altLang="en-US" sz="1400" dirty="0">
                <a:solidFill>
                  <a:srgbClr val="FF0000"/>
                </a:solidFill>
              </a:rPr>
              <a:t>　　　　　　　全国相談支援従事者指導者養成研修</a:t>
            </a:r>
            <a:r>
              <a:rPr lang="ja-JP" altLang="en-US" sz="1400" b="1" dirty="0">
                <a:solidFill>
                  <a:srgbClr val="FF0000"/>
                </a:solidFill>
              </a:rPr>
              <a:t>受講</a:t>
            </a:r>
            <a:endParaRPr lang="en-US" altLang="ja-JP" sz="1400" b="1" dirty="0">
              <a:solidFill>
                <a:srgbClr val="FF0000"/>
              </a:solidFill>
            </a:endParaRPr>
          </a:p>
          <a:p>
            <a:pPr marL="0" indent="0">
              <a:buNone/>
            </a:pPr>
            <a:r>
              <a:rPr lang="ja-JP" altLang="en-US" sz="1400" dirty="0">
                <a:solidFill>
                  <a:srgbClr val="FF0000"/>
                </a:solidFill>
              </a:rPr>
              <a:t>　　　　　　</a:t>
            </a:r>
            <a:r>
              <a:rPr lang="ja-JP" altLang="en-US" sz="1400" b="1" dirty="0">
                <a:solidFill>
                  <a:srgbClr val="0000FF"/>
                </a:solidFill>
              </a:rPr>
              <a:t>　</a:t>
            </a:r>
            <a:r>
              <a:rPr lang="en-US" altLang="ja-JP" sz="1400" b="1" u="sng" dirty="0">
                <a:solidFill>
                  <a:srgbClr val="0000FF"/>
                </a:solidFill>
              </a:rPr>
              <a:t>※</a:t>
            </a:r>
            <a:r>
              <a:rPr lang="ja-JP" altLang="en-US" sz="1400" b="1" u="sng" dirty="0">
                <a:solidFill>
                  <a:srgbClr val="0000FF"/>
                </a:solidFill>
              </a:rPr>
              <a:t>都道府県研修企画参画</a:t>
            </a:r>
            <a:endParaRPr lang="en-US" altLang="ja-JP" sz="1400" b="1" u="sng" dirty="0">
              <a:solidFill>
                <a:srgbClr val="0000FF"/>
              </a:solidFill>
            </a:endParaRPr>
          </a:p>
          <a:p>
            <a:pPr marL="0" indent="0">
              <a:buNone/>
            </a:pPr>
            <a:r>
              <a:rPr kumimoji="1" lang="ja-JP" altLang="en-US" sz="1400" dirty="0">
                <a:solidFill>
                  <a:srgbClr val="FF0000"/>
                </a:solidFill>
              </a:rPr>
              <a:t>　　　　　　　主任相談支援専門員養成研修（Ｈ</a:t>
            </a:r>
            <a:r>
              <a:rPr kumimoji="1" lang="en-US" altLang="ja-JP" sz="1400" dirty="0">
                <a:solidFill>
                  <a:srgbClr val="FF0000"/>
                </a:solidFill>
              </a:rPr>
              <a:t>30</a:t>
            </a:r>
            <a:r>
              <a:rPr kumimoji="1" lang="ja-JP" altLang="en-US" sz="1400" dirty="0" err="1">
                <a:solidFill>
                  <a:srgbClr val="FF0000"/>
                </a:solidFill>
              </a:rPr>
              <a:t>．</a:t>
            </a:r>
            <a:r>
              <a:rPr kumimoji="1" lang="en-US" altLang="ja-JP" sz="1400" dirty="0">
                <a:solidFill>
                  <a:srgbClr val="FF0000"/>
                </a:solidFill>
              </a:rPr>
              <a:t>31</a:t>
            </a:r>
            <a:r>
              <a:rPr lang="ja-JP" altLang="en-US" sz="1400" dirty="0">
                <a:solidFill>
                  <a:srgbClr val="FF0000"/>
                </a:solidFill>
              </a:rPr>
              <a:t>）</a:t>
            </a:r>
            <a:endParaRPr kumimoji="1" lang="en-US" altLang="ja-JP" sz="1400" dirty="0">
              <a:solidFill>
                <a:srgbClr val="FF0000"/>
              </a:solidFill>
            </a:endParaRPr>
          </a:p>
        </p:txBody>
      </p:sp>
      <p:sp>
        <p:nvSpPr>
          <p:cNvPr id="9" name="コンテンツ プレースホルダー 5"/>
          <p:cNvSpPr txBox="1">
            <a:spLocks/>
          </p:cNvSpPr>
          <p:nvPr/>
        </p:nvSpPr>
        <p:spPr bwMode="auto">
          <a:xfrm>
            <a:off x="497120" y="5584527"/>
            <a:ext cx="8352928" cy="864096"/>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18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16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1600">
                <a:solidFill>
                  <a:schemeClr val="dk1"/>
                </a:solidFill>
                <a:latin typeface="+mn-lt"/>
                <a:ea typeface="+mn-ea"/>
                <a:cs typeface="+mn-cs"/>
              </a:defRPr>
            </a:lvl5pPr>
            <a:lvl6pPr marL="2514600" indent="-228600" algn="l" rtl="0" fontAlgn="base">
              <a:spcBef>
                <a:spcPct val="20000"/>
              </a:spcBef>
              <a:spcAft>
                <a:spcPct val="0"/>
              </a:spcAft>
              <a:buChar char="»"/>
              <a:defRPr kumimoji="1" sz="1600">
                <a:solidFill>
                  <a:schemeClr val="dk1"/>
                </a:solidFill>
                <a:latin typeface="+mn-lt"/>
                <a:ea typeface="+mn-ea"/>
                <a:cs typeface="+mn-cs"/>
              </a:defRPr>
            </a:lvl6pPr>
            <a:lvl7pPr marL="2971800" indent="-228600" algn="l" rtl="0" fontAlgn="base">
              <a:spcBef>
                <a:spcPct val="20000"/>
              </a:spcBef>
              <a:spcAft>
                <a:spcPct val="0"/>
              </a:spcAft>
              <a:buChar char="»"/>
              <a:defRPr kumimoji="1" sz="1600">
                <a:solidFill>
                  <a:schemeClr val="dk1"/>
                </a:solidFill>
                <a:latin typeface="+mn-lt"/>
                <a:ea typeface="+mn-ea"/>
                <a:cs typeface="+mn-cs"/>
              </a:defRPr>
            </a:lvl7pPr>
            <a:lvl8pPr marL="3429000" indent="-228600" algn="l" rtl="0" fontAlgn="base">
              <a:spcBef>
                <a:spcPct val="20000"/>
              </a:spcBef>
              <a:spcAft>
                <a:spcPct val="0"/>
              </a:spcAft>
              <a:buChar char="»"/>
              <a:defRPr kumimoji="1" sz="1600">
                <a:solidFill>
                  <a:schemeClr val="dk1"/>
                </a:solidFill>
                <a:latin typeface="+mn-lt"/>
                <a:ea typeface="+mn-ea"/>
                <a:cs typeface="+mn-cs"/>
              </a:defRPr>
            </a:lvl8pPr>
            <a:lvl9pPr marL="3886200" indent="-228600" algn="l" rtl="0" fontAlgn="base">
              <a:spcBef>
                <a:spcPct val="20000"/>
              </a:spcBef>
              <a:spcAft>
                <a:spcPct val="0"/>
              </a:spcAft>
              <a:buChar char="»"/>
              <a:defRPr kumimoji="1" sz="1600">
                <a:solidFill>
                  <a:schemeClr val="dk1"/>
                </a:solidFill>
                <a:latin typeface="+mn-lt"/>
                <a:ea typeface="+mn-ea"/>
                <a:cs typeface="+mn-cs"/>
              </a:defRPr>
            </a:lvl9pPr>
          </a:lstStyle>
          <a:p>
            <a:pPr marL="0" indent="0">
              <a:buNone/>
            </a:pPr>
            <a:r>
              <a:rPr lang="ja-JP" altLang="en-US" kern="0" dirty="0"/>
              <a:t>２．都道府県相談支援従事者養成研修</a:t>
            </a:r>
            <a:endParaRPr lang="en-US" altLang="ja-JP" kern="0" dirty="0"/>
          </a:p>
          <a:p>
            <a:pPr marL="0" indent="0">
              <a:buNone/>
            </a:pPr>
            <a:r>
              <a:rPr lang="ja-JP" altLang="en-US" kern="0" dirty="0"/>
              <a:t>　　　　　　</a:t>
            </a:r>
            <a:r>
              <a:rPr lang="ja-JP" altLang="en-US" kern="0" dirty="0">
                <a:solidFill>
                  <a:srgbClr val="FF0000"/>
                </a:solidFill>
              </a:rPr>
              <a:t>企画運営経験</a:t>
            </a:r>
          </a:p>
        </p:txBody>
      </p:sp>
      <p:sp>
        <p:nvSpPr>
          <p:cNvPr id="13" name="角丸四角形 12"/>
          <p:cNvSpPr/>
          <p:nvPr/>
        </p:nvSpPr>
        <p:spPr>
          <a:xfrm>
            <a:off x="617304" y="4993688"/>
            <a:ext cx="3810680" cy="43204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t>基幹　主任相談支援専門員　</a:t>
            </a:r>
          </a:p>
        </p:txBody>
      </p:sp>
      <p:sp>
        <p:nvSpPr>
          <p:cNvPr id="14" name="下矢印 13"/>
          <p:cNvSpPr/>
          <p:nvPr/>
        </p:nvSpPr>
        <p:spPr>
          <a:xfrm>
            <a:off x="617303" y="2996952"/>
            <a:ext cx="484632" cy="199673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5" name="角丸四角形 14"/>
          <p:cNvSpPr/>
          <p:nvPr/>
        </p:nvSpPr>
        <p:spPr>
          <a:xfrm>
            <a:off x="6357690" y="2768524"/>
            <a:ext cx="435624" cy="2505945"/>
          </a:xfrm>
          <a:prstGeom prst="roundRect">
            <a:avLst/>
          </a:prstGeom>
        </p:spPr>
        <p:style>
          <a:lnRef idx="3">
            <a:schemeClr val="lt1"/>
          </a:lnRef>
          <a:fillRef idx="1">
            <a:schemeClr val="accent2"/>
          </a:fillRef>
          <a:effectRef idx="1">
            <a:schemeClr val="accent2"/>
          </a:effectRef>
          <a:fontRef idx="minor">
            <a:schemeClr val="lt1"/>
          </a:fontRef>
        </p:style>
        <p:txBody>
          <a:bodyPr vert="eaVert" rtlCol="0" anchor="ctr"/>
          <a:lstStyle/>
          <a:p>
            <a:pPr algn="ctr"/>
            <a:r>
              <a:rPr kumimoji="1" lang="ja-JP" altLang="en-US" b="1" dirty="0"/>
              <a:t>主任相談支援専門員　</a:t>
            </a:r>
          </a:p>
        </p:txBody>
      </p:sp>
      <p:sp>
        <p:nvSpPr>
          <p:cNvPr id="16" name="円/楕円 15"/>
          <p:cNvSpPr/>
          <p:nvPr/>
        </p:nvSpPr>
        <p:spPr>
          <a:xfrm>
            <a:off x="7272300" y="3602191"/>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現任</a:t>
            </a:r>
          </a:p>
        </p:txBody>
      </p:sp>
      <p:sp>
        <p:nvSpPr>
          <p:cNvPr id="17" name="円/楕円 16"/>
          <p:cNvSpPr/>
          <p:nvPr/>
        </p:nvSpPr>
        <p:spPr>
          <a:xfrm>
            <a:off x="6732240" y="4207431"/>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t>現任</a:t>
            </a:r>
          </a:p>
        </p:txBody>
      </p:sp>
      <p:sp>
        <p:nvSpPr>
          <p:cNvPr id="18" name="円/楕円 17"/>
          <p:cNvSpPr/>
          <p:nvPr/>
        </p:nvSpPr>
        <p:spPr>
          <a:xfrm>
            <a:off x="7866032" y="3362744"/>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現任</a:t>
            </a:r>
          </a:p>
        </p:txBody>
      </p:sp>
      <p:sp>
        <p:nvSpPr>
          <p:cNvPr id="19" name="円/楕円 18"/>
          <p:cNvSpPr/>
          <p:nvPr/>
        </p:nvSpPr>
        <p:spPr>
          <a:xfrm>
            <a:off x="7866032" y="2996952"/>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現任</a:t>
            </a:r>
          </a:p>
        </p:txBody>
      </p:sp>
      <p:sp>
        <p:nvSpPr>
          <p:cNvPr id="20" name="円/楕円 19"/>
          <p:cNvSpPr/>
          <p:nvPr/>
        </p:nvSpPr>
        <p:spPr>
          <a:xfrm>
            <a:off x="6732240" y="4573145"/>
            <a:ext cx="936104" cy="4205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t>現任</a:t>
            </a:r>
          </a:p>
        </p:txBody>
      </p:sp>
      <p:sp>
        <p:nvSpPr>
          <p:cNvPr id="21" name="星 5 20"/>
          <p:cNvSpPr/>
          <p:nvPr/>
        </p:nvSpPr>
        <p:spPr>
          <a:xfrm>
            <a:off x="1074632" y="3172736"/>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272300" y="2804854"/>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現任</a:t>
            </a:r>
          </a:p>
        </p:txBody>
      </p:sp>
      <p:sp>
        <p:nvSpPr>
          <p:cNvPr id="23" name="円/楕円 22"/>
          <p:cNvSpPr/>
          <p:nvPr/>
        </p:nvSpPr>
        <p:spPr>
          <a:xfrm>
            <a:off x="7272300" y="3172736"/>
            <a:ext cx="936104" cy="42054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現任</a:t>
            </a:r>
          </a:p>
        </p:txBody>
      </p:sp>
      <p:sp>
        <p:nvSpPr>
          <p:cNvPr id="24" name="円/楕円 23"/>
          <p:cNvSpPr/>
          <p:nvPr/>
        </p:nvSpPr>
        <p:spPr>
          <a:xfrm>
            <a:off x="5148064" y="2984217"/>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5" name="円/楕円 24"/>
          <p:cNvSpPr/>
          <p:nvPr/>
        </p:nvSpPr>
        <p:spPr>
          <a:xfrm>
            <a:off x="5300464" y="3445141"/>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6" name="円/楕円 25"/>
          <p:cNvSpPr/>
          <p:nvPr/>
        </p:nvSpPr>
        <p:spPr>
          <a:xfrm>
            <a:off x="5148064" y="3865684"/>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8" name="円/楕円 27"/>
          <p:cNvSpPr/>
          <p:nvPr/>
        </p:nvSpPr>
        <p:spPr>
          <a:xfrm>
            <a:off x="5300464" y="4279508"/>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29" name="円/楕円 28"/>
          <p:cNvSpPr/>
          <p:nvPr/>
        </p:nvSpPr>
        <p:spPr>
          <a:xfrm>
            <a:off x="5148064" y="4700051"/>
            <a:ext cx="936104" cy="420543"/>
          </a:xfrm>
          <a:prstGeom prst="ellipse">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b="1" dirty="0"/>
              <a:t>初任</a:t>
            </a:r>
            <a:endParaRPr kumimoji="1" lang="ja-JP" altLang="en-US" b="1" dirty="0"/>
          </a:p>
        </p:txBody>
      </p:sp>
      <p:sp>
        <p:nvSpPr>
          <p:cNvPr id="30" name="星 5 29"/>
          <p:cNvSpPr/>
          <p:nvPr/>
        </p:nvSpPr>
        <p:spPr>
          <a:xfrm>
            <a:off x="1232329" y="6122521"/>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5 30"/>
          <p:cNvSpPr/>
          <p:nvPr/>
        </p:nvSpPr>
        <p:spPr>
          <a:xfrm>
            <a:off x="6473875" y="5074075"/>
            <a:ext cx="315394" cy="2712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カーブ矢印 26"/>
          <p:cNvSpPr/>
          <p:nvPr/>
        </p:nvSpPr>
        <p:spPr>
          <a:xfrm>
            <a:off x="21815" y="3225397"/>
            <a:ext cx="1080120" cy="3371955"/>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2" name="上カーブ矢印 31"/>
          <p:cNvSpPr/>
          <p:nvPr/>
        </p:nvSpPr>
        <p:spPr>
          <a:xfrm rot="20400683">
            <a:off x="3539770" y="5765570"/>
            <a:ext cx="3517023" cy="899986"/>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4" name="円/楕円 33"/>
          <p:cNvSpPr/>
          <p:nvPr/>
        </p:nvSpPr>
        <p:spPr>
          <a:xfrm>
            <a:off x="6155954" y="4075955"/>
            <a:ext cx="2736526" cy="15085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7938876" y="4075955"/>
            <a:ext cx="914400" cy="34174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b="1" dirty="0"/>
              <a:t>事務局</a:t>
            </a:r>
          </a:p>
        </p:txBody>
      </p:sp>
      <p:sp>
        <p:nvSpPr>
          <p:cNvPr id="36" name="右カーブ矢印 35"/>
          <p:cNvSpPr/>
          <p:nvPr/>
        </p:nvSpPr>
        <p:spPr>
          <a:xfrm rot="5155533">
            <a:off x="4791641" y="1051064"/>
            <a:ext cx="790003" cy="3152023"/>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37" name="円/楕円 36"/>
          <p:cNvSpPr/>
          <p:nvPr/>
        </p:nvSpPr>
        <p:spPr>
          <a:xfrm>
            <a:off x="7866032" y="4619969"/>
            <a:ext cx="936104" cy="420543"/>
          </a:xfrm>
          <a:prstGeom prst="ellipse">
            <a:avLst/>
          </a:prstGeom>
          <a:solidFill>
            <a:srgbClr val="FF669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a:t>市町村</a:t>
            </a:r>
          </a:p>
        </p:txBody>
      </p:sp>
      <p:sp>
        <p:nvSpPr>
          <p:cNvPr id="38" name="角丸四角形 37"/>
          <p:cNvSpPr/>
          <p:nvPr/>
        </p:nvSpPr>
        <p:spPr>
          <a:xfrm>
            <a:off x="107504" y="60592"/>
            <a:ext cx="1438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2"/>
                </a:solidFill>
              </a:rPr>
              <a:t>法定研修版</a:t>
            </a:r>
          </a:p>
        </p:txBody>
      </p:sp>
      <p:sp>
        <p:nvSpPr>
          <p:cNvPr id="2" name="フッター プレースホルダー 1"/>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a:latin typeface="ＭＳ Ｐ明朝" panose="02020600040205080304" pitchFamily="18" charset="-128"/>
              <a:ea typeface="ＭＳ Ｐ明朝" panose="02020600040205080304" pitchFamily="18" charset="-128"/>
            </a:endParaRPr>
          </a:p>
          <a:p>
            <a:pPr>
              <a:defRPr/>
            </a:pPr>
            <a:endParaRPr lang="en-US" altLang="ja-JP" sz="1100" dirty="0"/>
          </a:p>
        </p:txBody>
      </p:sp>
      <p:sp>
        <p:nvSpPr>
          <p:cNvPr id="4" name="スライド番号プレースホルダー 3"/>
          <p:cNvSpPr>
            <a:spLocks noGrp="1"/>
          </p:cNvSpPr>
          <p:nvPr>
            <p:ph type="sldNum" sz="quarter" idx="12"/>
          </p:nvPr>
        </p:nvSpPr>
        <p:spPr/>
        <p:txBody>
          <a:bodyPr/>
          <a:lstStyle/>
          <a:p>
            <a:pPr>
              <a:defRPr/>
            </a:pPr>
            <a:fld id="{F90A3C79-1AFD-481B-B685-7933BCD0898B}" type="slidenum">
              <a:rPr lang="en-US" altLang="ja-JP" smtClean="0"/>
              <a:pPr>
                <a:defRPr/>
              </a:pPr>
              <a:t>9</a:t>
            </a:fld>
            <a:endParaRPr lang="en-US" altLang="ja-JP" dirty="0"/>
          </a:p>
        </p:txBody>
      </p:sp>
    </p:spTree>
    <p:extLst>
      <p:ext uri="{BB962C8B-B14F-4D97-AF65-F5344CB8AC3E}">
        <p14:creationId xmlns:p14="http://schemas.microsoft.com/office/powerpoint/2010/main" val="130394973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10123</TotalTime>
  <Words>10335</Words>
  <Application>Microsoft Office PowerPoint</Application>
  <PresentationFormat>画面に合わせる (4:3)</PresentationFormat>
  <Paragraphs>990</Paragraphs>
  <Slides>64</Slides>
  <Notes>37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64</vt:i4>
      </vt:variant>
    </vt:vector>
  </HeadingPairs>
  <TitlesOfParts>
    <vt:vector size="72" baseType="lpstr">
      <vt:lpstr>HGPｺﾞｼｯｸE</vt:lpstr>
      <vt:lpstr>HGPｺﾞｼｯｸM</vt:lpstr>
      <vt:lpstr>HG丸ｺﾞｼｯｸM-PRO</vt:lpstr>
      <vt:lpstr>ＭＳ Ｐゴシック</vt:lpstr>
      <vt:lpstr>ＭＳ Ｐ明朝</vt:lpstr>
      <vt:lpstr>メイリオ</vt:lpstr>
      <vt:lpstr>Arial</vt:lpstr>
      <vt:lpstr>標準デザイン</vt:lpstr>
      <vt:lpstr>令和元年度主任相談支援専門員養成研修</vt:lpstr>
      <vt:lpstr>本科目のねらい</vt:lpstr>
      <vt:lpstr>項　目 （研修講義と演習の流れ）</vt:lpstr>
      <vt:lpstr>Ⅰ　セッション　１  『主任相談支援専門員の 地域での役割』 </vt:lpstr>
      <vt:lpstr>講義１　主任相談支援専門員の地域での役割 ～人材育成するためのステージ作り～</vt:lpstr>
      <vt:lpstr>新しいカリキュラムによる研修準備 ～実地研修企画の参考として～ </vt:lpstr>
      <vt:lpstr>地域で人材育成するため規模と相談支援専門員の実態を知る</vt:lpstr>
      <vt:lpstr>PowerPoint プレゼンテーション</vt:lpstr>
      <vt:lpstr>地域の人材育成を担う側の育成と事務局機能</vt:lpstr>
      <vt:lpstr>実践と振り返りの積み重ね</vt:lpstr>
      <vt:lpstr>育成エリアの人材育成の継続性の担保</vt:lpstr>
      <vt:lpstr>教育システムと市町村の協力</vt:lpstr>
      <vt:lpstr>演習１  主任相談支援専門員の役割  フィールドメンタリング アウトリーチ コンサルテーション</vt:lpstr>
      <vt:lpstr>演習　１ 『主任相談支援専門員の地域での役割』 </vt:lpstr>
      <vt:lpstr>演習１　個人ワーク１　10分</vt:lpstr>
      <vt:lpstr>　　　　　グループワーク１  個人ワークの共有と意見交換 テーマ ①主任として重要な事 ②実地教育の場面を、地域でどう作れそうか？ 　　　　　　　　２０分</vt:lpstr>
      <vt:lpstr>セッション１のまとめ</vt:lpstr>
      <vt:lpstr>フィールドメンタリング</vt:lpstr>
      <vt:lpstr>主任相談支援専門員による メンタリング機能</vt:lpstr>
      <vt:lpstr>フィールドメンタリングと アウトリーチ</vt:lpstr>
      <vt:lpstr>コンサルテーション</vt:lpstr>
      <vt:lpstr>主任相談支援専門員による コンサルテーション機能</vt:lpstr>
      <vt:lpstr>Ⅱ　セッション　２  『法定研修における実地教育と 相談実践の中でのスーパービジョン』　  </vt:lpstr>
      <vt:lpstr>ＯＪＴ体制への取り組み</vt:lpstr>
      <vt:lpstr>PowerPoint プレゼンテーション</vt:lpstr>
      <vt:lpstr>PowerPoint プレゼンテーション</vt:lpstr>
      <vt:lpstr>PowerPoint プレゼンテーション</vt:lpstr>
      <vt:lpstr>PowerPoint プレゼンテーション</vt:lpstr>
      <vt:lpstr>演習２　 主任相談支援専門員によるスーパービジョン　 ～サービス等利用計画の評価～</vt:lpstr>
      <vt:lpstr>PowerPoint プレゼンテーション</vt:lpstr>
      <vt:lpstr>PowerPoint プレゼンテーション</vt:lpstr>
      <vt:lpstr>演習２　個人ワーク１　10分</vt:lpstr>
      <vt:lpstr>グループワーク２  個人ワークの共有と意見交換 テーマ：主任として重要な事 　２０分</vt:lpstr>
      <vt:lpstr>セッション２のまとめ</vt:lpstr>
      <vt:lpstr>計画の評価はなぜ必要か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計画相談支援の評価実践へのヒント</vt:lpstr>
      <vt:lpstr>計画相談支援の評価実践へのヒント</vt:lpstr>
      <vt:lpstr>まとめ ＯＪＴ並びに実地教育が機能不全に陥る理由と配慮点</vt:lpstr>
      <vt:lpstr>Ⅲ　セッション　３  『個別課題から地域課題へ転換する グループスーパービジョン』　　  </vt:lpstr>
      <vt:lpstr>想定される 基幹相談支援センターが地域で担う人材育成</vt:lpstr>
      <vt:lpstr>地域変革のためのヒアリングシート</vt:lpstr>
      <vt:lpstr>地域変革のためのヒアリングシート</vt:lpstr>
      <vt:lpstr>地域変革のためのヒアリングシート</vt:lpstr>
      <vt:lpstr>演習３　 主任相談支援専門員によるスーパービジョン　 ～グループスーパービジョン～</vt:lpstr>
      <vt:lpstr>PowerPoint プレゼンテーション</vt:lpstr>
      <vt:lpstr>ハルさんからの事例提供</vt:lpstr>
      <vt:lpstr>演習３　個人ワーク１　10分</vt:lpstr>
      <vt:lpstr>グループワーク３  個人ワークの共有と意見交換 テーマ：地域課題への転換 　２０分</vt:lpstr>
      <vt:lpstr>セッション３のまとめ と 地域住民や他機関との 連携・協力による研修企画へ</vt:lpstr>
      <vt:lpstr>地域住民や他機関との連携・協力による研修企画へ</vt:lpstr>
      <vt:lpstr>PowerPoint プレゼンテーション</vt:lpstr>
      <vt:lpstr>地域からの応援体制整への展開</vt:lpstr>
      <vt:lpstr>地域住民からの応援 ～地域資源の活用への実践～地域づくりへの第一歩～</vt:lpstr>
      <vt:lpstr>PowerPoint プレゼンテーション</vt:lpstr>
      <vt:lpstr>基幹相談支援センターが担う人材育成</vt:lpstr>
      <vt:lpstr>相談支援で培ったスキルを 地域の人材育成のために惜しみなく地域へ提供すること！</vt:lpstr>
      <vt:lpstr>地域における実地研修</vt:lpstr>
      <vt:lpstr>振り返りシートのご記入を お願い致します。  大変お疲れ様でした。 </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hashizume</dc:creator>
  <cp:lastModifiedBy>hashizume</cp:lastModifiedBy>
  <cp:revision>751</cp:revision>
  <cp:lastPrinted>2018-12-29T07:06:18Z</cp:lastPrinted>
  <dcterms:created xsi:type="dcterms:W3CDTF">2006-03-03T14:21:43Z</dcterms:created>
  <dcterms:modified xsi:type="dcterms:W3CDTF">2019-12-27T03:54:18Z</dcterms:modified>
</cp:coreProperties>
</file>