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10.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theme/theme11.xml" ContentType="application/vnd.openxmlformats-officedocument.theme+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theme/theme12.xml" ContentType="application/vnd.openxmlformats-officedocument.theme+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13.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theme/theme14.xml" ContentType="application/vnd.openxmlformats-officedocument.theme+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 id="2147483686" r:id="rId4"/>
    <p:sldMasterId id="2147483698" r:id="rId5"/>
    <p:sldMasterId id="2147483710" r:id="rId6"/>
    <p:sldMasterId id="2147483734" r:id="rId7"/>
    <p:sldMasterId id="2147483758" r:id="rId8"/>
    <p:sldMasterId id="2147483794" r:id="rId9"/>
    <p:sldMasterId id="2147483830" r:id="rId10"/>
    <p:sldMasterId id="2147483866" r:id="rId11"/>
    <p:sldMasterId id="2147483878" r:id="rId12"/>
    <p:sldMasterId id="2147483890" r:id="rId13"/>
    <p:sldMasterId id="2147483902" r:id="rId14"/>
    <p:sldMasterId id="2147483914" r:id="rId15"/>
  </p:sldMasterIdLst>
  <p:notesMasterIdLst>
    <p:notesMasterId r:id="rId60"/>
  </p:notesMasterIdLst>
  <p:handoutMasterIdLst>
    <p:handoutMasterId r:id="rId61"/>
  </p:handoutMasterIdLst>
  <p:sldIdLst>
    <p:sldId id="480" r:id="rId16"/>
    <p:sldId id="479" r:id="rId17"/>
    <p:sldId id="847" r:id="rId18"/>
    <p:sldId id="848" r:id="rId19"/>
    <p:sldId id="292" r:id="rId20"/>
    <p:sldId id="863" r:id="rId21"/>
    <p:sldId id="483" r:id="rId22"/>
    <p:sldId id="840" r:id="rId23"/>
    <p:sldId id="858" r:id="rId24"/>
    <p:sldId id="485" r:id="rId25"/>
    <p:sldId id="486" r:id="rId26"/>
    <p:sldId id="488" r:id="rId27"/>
    <p:sldId id="489" r:id="rId28"/>
    <p:sldId id="494" r:id="rId29"/>
    <p:sldId id="726" r:id="rId30"/>
    <p:sldId id="842" r:id="rId31"/>
    <p:sldId id="843" r:id="rId32"/>
    <p:sldId id="864" r:id="rId33"/>
    <p:sldId id="859" r:id="rId34"/>
    <p:sldId id="606" r:id="rId35"/>
    <p:sldId id="624" r:id="rId36"/>
    <p:sldId id="740" r:id="rId37"/>
    <p:sldId id="779" r:id="rId38"/>
    <p:sldId id="2867" r:id="rId39"/>
    <p:sldId id="2864" r:id="rId40"/>
    <p:sldId id="2862" r:id="rId41"/>
    <p:sldId id="2868" r:id="rId42"/>
    <p:sldId id="860" r:id="rId43"/>
    <p:sldId id="861" r:id="rId44"/>
    <p:sldId id="862" r:id="rId45"/>
    <p:sldId id="307" r:id="rId46"/>
    <p:sldId id="851" r:id="rId47"/>
    <p:sldId id="496" r:id="rId48"/>
    <p:sldId id="841" r:id="rId49"/>
    <p:sldId id="2869" r:id="rId50"/>
    <p:sldId id="482" r:id="rId51"/>
    <p:sldId id="849" r:id="rId52"/>
    <p:sldId id="852" r:id="rId53"/>
    <p:sldId id="501" r:id="rId54"/>
    <p:sldId id="387" r:id="rId55"/>
    <p:sldId id="854" r:id="rId56"/>
    <p:sldId id="2870" r:id="rId57"/>
    <p:sldId id="2871" r:id="rId58"/>
    <p:sldId id="853" r:id="rId59"/>
  </p:sldIdLst>
  <p:sldSz cx="9144000" cy="6858000" type="screen4x3"/>
  <p:notesSz cx="6735763" cy="9872663"/>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521415D9-36F7-43E2-AB2F-B90AF26B5E84}">
      <p14:sectionLst xmlns:p14="http://schemas.microsoft.com/office/powerpoint/2010/main">
        <p14:section name="１．導入" id="{FCD511AB-0F04-4417-97BE-07183BD07B55}">
          <p14:sldIdLst>
            <p14:sldId id="480"/>
            <p14:sldId id="479"/>
            <p14:sldId id="847"/>
            <p14:sldId id="848"/>
            <p14:sldId id="292"/>
            <p14:sldId id="863"/>
            <p14:sldId id="483"/>
            <p14:sldId id="840"/>
          </p14:sldIdLst>
        </p14:section>
        <p14:section name="２．FT技術の再確認" id="{E90EAF04-139A-4A4A-9201-70DD90B912F6}">
          <p14:sldIdLst>
            <p14:sldId id="858"/>
            <p14:sldId id="485"/>
            <p14:sldId id="486"/>
            <p14:sldId id="488"/>
            <p14:sldId id="489"/>
            <p14:sldId id="494"/>
            <p14:sldId id="726"/>
            <p14:sldId id="842"/>
            <p14:sldId id="843"/>
          </p14:sldIdLst>
        </p14:section>
        <p14:section name="３．研修・演習の場作り" id="{60FA12E2-D46B-4EC4-8345-A3848DA100BC}">
          <p14:sldIdLst>
            <p14:sldId id="864"/>
            <p14:sldId id="859"/>
            <p14:sldId id="606"/>
            <p14:sldId id="624"/>
            <p14:sldId id="740"/>
            <p14:sldId id="779"/>
            <p14:sldId id="2867"/>
            <p14:sldId id="2864"/>
            <p14:sldId id="2862"/>
            <p14:sldId id="2868"/>
            <p14:sldId id="860"/>
            <p14:sldId id="861"/>
            <p14:sldId id="862"/>
            <p14:sldId id="307"/>
          </p14:sldIdLst>
        </p14:section>
        <p14:section name="４．意思決定会議" id="{A433ADDB-B66F-4568-9118-EE5F0CF53F5B}">
          <p14:sldIdLst>
            <p14:sldId id="851"/>
            <p14:sldId id="496"/>
            <p14:sldId id="841"/>
            <p14:sldId id="2869"/>
            <p14:sldId id="482"/>
            <p14:sldId id="849"/>
          </p14:sldIdLst>
        </p14:section>
        <p14:section name="５．協議会" id="{A23B4F25-ACF1-4E32-8381-93704BAC408C}">
          <p14:sldIdLst>
            <p14:sldId id="852"/>
            <p14:sldId id="501"/>
            <p14:sldId id="387"/>
            <p14:sldId id="854"/>
            <p14:sldId id="2870"/>
            <p14:sldId id="2871"/>
            <p14:sldId id="8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FFFFCC"/>
    <a:srgbClr val="FF9900"/>
    <a:srgbClr val="FF9933"/>
    <a:srgbClr val="FF9966"/>
    <a:srgbClr val="FFFF00"/>
    <a:srgbClr val="B2ECE0"/>
    <a:srgbClr val="9966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169" autoAdjust="0"/>
    <p:restoredTop sz="94236" autoAdjust="0"/>
  </p:normalViewPr>
  <p:slideViewPr>
    <p:cSldViewPr>
      <p:cViewPr varScale="1">
        <p:scale>
          <a:sx n="68" d="100"/>
          <a:sy n="68" d="100"/>
        </p:scale>
        <p:origin x="77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1" d="100"/>
          <a:sy n="61" d="100"/>
        </p:scale>
        <p:origin x="3269"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slide" Target="slides/slide24.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slide" Target="slides/slide27.xml"/><Relationship Id="rId47" Type="http://schemas.openxmlformats.org/officeDocument/2006/relationships/slide" Target="slides/slide32.xml"/><Relationship Id="rId50" Type="http://schemas.openxmlformats.org/officeDocument/2006/relationships/slide" Target="slides/slide35.xml"/><Relationship Id="rId55" Type="http://schemas.openxmlformats.org/officeDocument/2006/relationships/slide" Target="slides/slide40.xml"/><Relationship Id="rId63"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41" Type="http://schemas.openxmlformats.org/officeDocument/2006/relationships/slide" Target="slides/slide26.xml"/><Relationship Id="rId54" Type="http://schemas.openxmlformats.org/officeDocument/2006/relationships/slide" Target="slides/slide39.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slide" Target="slides/slide22.xml"/><Relationship Id="rId40" Type="http://schemas.openxmlformats.org/officeDocument/2006/relationships/slide" Target="slides/slide25.xml"/><Relationship Id="rId45" Type="http://schemas.openxmlformats.org/officeDocument/2006/relationships/slide" Target="slides/slide30.xml"/><Relationship Id="rId53" Type="http://schemas.openxmlformats.org/officeDocument/2006/relationships/slide" Target="slides/slide38.xml"/><Relationship Id="rId58" Type="http://schemas.openxmlformats.org/officeDocument/2006/relationships/slide" Target="slides/slide43.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49" Type="http://schemas.openxmlformats.org/officeDocument/2006/relationships/slide" Target="slides/slide34.xml"/><Relationship Id="rId57" Type="http://schemas.openxmlformats.org/officeDocument/2006/relationships/slide" Target="slides/slide42.xml"/><Relationship Id="rId61"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4" Type="http://schemas.openxmlformats.org/officeDocument/2006/relationships/slide" Target="slides/slide29.xml"/><Relationship Id="rId52" Type="http://schemas.openxmlformats.org/officeDocument/2006/relationships/slide" Target="slides/slide37.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3" Type="http://schemas.openxmlformats.org/officeDocument/2006/relationships/slide" Target="slides/slide28.xml"/><Relationship Id="rId48" Type="http://schemas.openxmlformats.org/officeDocument/2006/relationships/slide" Target="slides/slide33.xml"/><Relationship Id="rId56" Type="http://schemas.openxmlformats.org/officeDocument/2006/relationships/slide" Target="slides/slide41.xml"/><Relationship Id="rId64"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6.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slide" Target="slides/slide23.xml"/><Relationship Id="rId46" Type="http://schemas.openxmlformats.org/officeDocument/2006/relationships/slide" Target="slides/slide31.xml"/><Relationship Id="rId59" Type="http://schemas.openxmlformats.org/officeDocument/2006/relationships/slide" Target="slides/slide4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1635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898525" y="739775"/>
            <a:ext cx="4938713"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8" y="4691063"/>
            <a:ext cx="5387975" cy="444182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1635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r>
              <a:rPr kumimoji="1" lang="ja-JP" altLang="en-US" dirty="0"/>
              <a:t>１つ目は、「</a:t>
            </a:r>
            <a:r>
              <a:rPr kumimoji="1" lang="en-US" altLang="ja-JP" dirty="0"/>
              <a:t>Why</a:t>
            </a:r>
            <a:r>
              <a:rPr kumimoji="1" lang="ja-JP" altLang="en-US" dirty="0"/>
              <a:t>」</a:t>
            </a:r>
            <a:endParaRPr kumimoji="1" lang="en-US" altLang="ja-JP" dirty="0"/>
          </a:p>
          <a:p>
            <a:r>
              <a:rPr kumimoji="1" lang="ja-JP" altLang="en-US" dirty="0"/>
              <a:t>なぜ教育が必要かということであり、教育の目的を明確にせよということです。この教育をやらなかったら何か悪いことがあるのかと問われたとき、どれくらい答えることができるでしょうか。もし明確な言葉にならないならば、その教育はやめたほうがよいでしょう。なんらかの言葉にすることができたとしても、今考えているやり方とは違うやり方はないかと考えを進めていくことも覚えておいてください。</a:t>
            </a:r>
          </a:p>
          <a:p>
            <a:endParaRPr kumimoji="1" lang="en-US" altLang="ja-JP" dirty="0"/>
          </a:p>
          <a:p>
            <a:r>
              <a:rPr kumimoji="1" lang="ja-JP" altLang="en-US" dirty="0"/>
              <a:t>２つ目の「</a:t>
            </a:r>
            <a:r>
              <a:rPr kumimoji="1" lang="en-US" altLang="ja-JP" dirty="0"/>
              <a:t>Whom</a:t>
            </a:r>
            <a:r>
              <a:rPr kumimoji="1" lang="ja-JP" altLang="en-US" dirty="0"/>
              <a:t>」</a:t>
            </a:r>
            <a:endParaRPr kumimoji="1" lang="en-US" altLang="ja-JP" dirty="0"/>
          </a:p>
          <a:p>
            <a:r>
              <a:rPr kumimoji="1" lang="ja-JP" altLang="en-US" dirty="0"/>
              <a:t>だれを教育対象者にするかです。教育の目的が明確になると、それにふさわしい対象者を選ばなければなりませんが、その対象者をどう定義するかが、ここで問われるものです。そのとき大事なのは、できるだけ教育対象者を絞れということであり、少しでも候補者を少なくするにはどう考えるかということです。企画の段階では、教育対象者をできるだけ絞って、教育目的を達成するように考えてみるのがよい企画の条件です。</a:t>
            </a:r>
          </a:p>
          <a:p>
            <a:endParaRPr kumimoji="1" lang="en-US" altLang="ja-JP" dirty="0"/>
          </a:p>
          <a:p>
            <a:r>
              <a:rPr kumimoji="1" lang="ja-JP" altLang="en-US" dirty="0"/>
              <a:t>３つ目が「</a:t>
            </a:r>
            <a:r>
              <a:rPr kumimoji="1" lang="en-US" altLang="ja-JP" dirty="0"/>
              <a:t>What</a:t>
            </a:r>
            <a:r>
              <a:rPr kumimoji="1" lang="ja-JP" altLang="en-US" dirty="0"/>
              <a:t>」</a:t>
            </a:r>
            <a:endParaRPr kumimoji="1" lang="en-US" altLang="ja-JP" dirty="0"/>
          </a:p>
          <a:p>
            <a:r>
              <a:rPr kumimoji="1" lang="ja-JP" altLang="en-US" dirty="0"/>
              <a:t>「何を」教育するのか、つまり教育内容のことです。目的にふさわしい教育内容を決めるということですが、焦点となる教育対象者を絞れば、教育内容のレベルもそろってきます。ある人には難しい内容だったが、ある人にはやさしい内容だったというのでは、教育企画としては成功したといえません。しかし、目的を明確にして対象者を絞れば、割合に検討しやすくなります。教育内容がある程度整理されてきたら、もっと絞れないかと考えてみてください。３日間コースを２日にできないか、あるいは１日にできないかと考えてみてください。さらに１時間でやるには何を教育するのか、３分でこの教育内容を説明するにはどうすればよいか、というように絞りに絞ってください。実際には最初の企画どおり３日間コースでやってもよいと思いますが、できるだけ短い期間で必要な教育を行うためには、どういう教育内容になるのかと詰めていく作業は極めて重要です。</a:t>
            </a:r>
          </a:p>
          <a:p>
            <a:endParaRPr kumimoji="1" lang="en-US" altLang="ja-JP" dirty="0"/>
          </a:p>
          <a:p>
            <a:r>
              <a:rPr kumimoji="1" lang="ja-JP" altLang="en-US" dirty="0"/>
              <a:t>４つ目の「</a:t>
            </a:r>
            <a:r>
              <a:rPr kumimoji="1" lang="en-US" altLang="ja-JP" dirty="0"/>
              <a:t>Who</a:t>
            </a:r>
            <a:r>
              <a:rPr kumimoji="1" lang="ja-JP" altLang="en-US" dirty="0"/>
              <a:t>」</a:t>
            </a:r>
            <a:endParaRPr kumimoji="1" lang="en-US" altLang="ja-JP" dirty="0"/>
          </a:p>
          <a:p>
            <a:r>
              <a:rPr kumimoji="1" lang="ja-JP" altLang="en-US" dirty="0"/>
              <a:t>だれが講師をするかです。講師は社内の人が行うのが基本だと考え、それでもやはり適切な人材が社内にはいないとなったら社外に講師を求める、そういう順番で考えてください。社内の人が講師をするのが適切でない例としては、講師をする能力がない場合、能力のある講師候補者はいるのだが忙しくて対応できない場合などがあるでしょう。</a:t>
            </a:r>
          </a:p>
          <a:p>
            <a:endParaRPr kumimoji="1" lang="en-US" altLang="ja-JP" dirty="0"/>
          </a:p>
          <a:p>
            <a:r>
              <a:rPr kumimoji="1" lang="ja-JP" altLang="en-US" dirty="0"/>
              <a:t>５つ目の「</a:t>
            </a:r>
            <a:r>
              <a:rPr kumimoji="1" lang="en-US" altLang="ja-JP" dirty="0"/>
              <a:t>When</a:t>
            </a:r>
            <a:r>
              <a:rPr kumimoji="1" lang="ja-JP" altLang="en-US" dirty="0"/>
              <a:t>」</a:t>
            </a:r>
            <a:endParaRPr kumimoji="1" lang="en-US" altLang="ja-JP" dirty="0"/>
          </a:p>
          <a:p>
            <a:r>
              <a:rPr kumimoji="1" lang="ja-JP" altLang="en-US" dirty="0"/>
              <a:t>どういうタイミングでいつやるかです。教育の目的（「</a:t>
            </a:r>
            <a:r>
              <a:rPr kumimoji="1" lang="en-US" altLang="ja-JP" dirty="0"/>
              <a:t>Why</a:t>
            </a:r>
            <a:r>
              <a:rPr kumimoji="1" lang="ja-JP" altLang="en-US" dirty="0"/>
              <a:t>」）にもよりますが、教育は実務との連動があるタイミングで実施すると一番教育効果が上がります。実務が間近にあるという臨場感が教育効果を高めるわけで、教育を実際に使うタイミングをよく見極めて、そのタイミングよりも少し前に行うことが適切です。「７月が暇なので、その月に研修をやろう」などというケースもありますが、そういうときを選んで研修を実施するのは忙しい人との摩擦を単に恐れているだけですので、そういう摩擦があっても説得するつもりで企画を立ててください。研修を受けても、１カ月もすると忘れてしまうとよくいわれます。研修効果を持続させるためには、その活用場面に最も近いところでやり、すぐにそれを実務でも使ってみるのです。</a:t>
            </a:r>
          </a:p>
          <a:p>
            <a:endParaRPr kumimoji="1" lang="en-US" altLang="ja-JP" dirty="0"/>
          </a:p>
          <a:p>
            <a:r>
              <a:rPr kumimoji="1" lang="ja-JP" altLang="en-US" dirty="0"/>
              <a:t>６つ目の「</a:t>
            </a:r>
            <a:r>
              <a:rPr kumimoji="1" lang="en-US" altLang="ja-JP" dirty="0"/>
              <a:t>Where</a:t>
            </a:r>
            <a:r>
              <a:rPr kumimoji="1" lang="ja-JP" altLang="en-US" dirty="0"/>
              <a:t>」</a:t>
            </a:r>
            <a:endParaRPr kumimoji="1" lang="en-US" altLang="ja-JP" dirty="0"/>
          </a:p>
          <a:p>
            <a:r>
              <a:rPr kumimoji="1" lang="ja-JP" altLang="en-US" dirty="0"/>
              <a:t>教育の場所、場面です。研修であれば、その会社の研修所などが選ばれたりすることが多いでしょう。研修設備がしっかりしているほうがよいこともありますし、飛び込み仕事が入って中断されやすい場所ではダメだということも、気にしないといけません。「教育内容を活かす場所に最も近いことが大事だ」「その効果を上げるために研修施設は必要だ」というのも事実ですから、そのことも踏まえて結論を出すべきです。何の疑問もなく研修所を活用しようと考えるのは、やはり発想が貧困だといわれても仕方がないでしょう。</a:t>
            </a:r>
          </a:p>
          <a:p>
            <a:endParaRPr kumimoji="1" lang="en-US" altLang="ja-JP" dirty="0"/>
          </a:p>
          <a:p>
            <a:r>
              <a:rPr kumimoji="1" lang="ja-JP" altLang="en-US" dirty="0"/>
              <a:t>７つ目の「</a:t>
            </a:r>
            <a:r>
              <a:rPr kumimoji="1" lang="en-US" altLang="ja-JP" dirty="0"/>
              <a:t>How</a:t>
            </a:r>
            <a:r>
              <a:rPr kumimoji="1" lang="ja-JP" altLang="en-US" dirty="0"/>
              <a:t>」</a:t>
            </a:r>
            <a:endParaRPr kumimoji="1" lang="en-US" altLang="ja-JP" dirty="0"/>
          </a:p>
          <a:p>
            <a:r>
              <a:rPr kumimoji="1" lang="ja-JP" altLang="en-US" dirty="0"/>
              <a:t>教育手段です。人材育成のために教育を行うものの、そのためにはいろいろな教育手段を講じるという関係になります。階層別研修などの手段をとる場合もあれば、通信教育や留学という手段をとることもあります。教育の目的（「</a:t>
            </a:r>
            <a:r>
              <a:rPr kumimoji="1" lang="en-US" altLang="ja-JP" dirty="0"/>
              <a:t>Why</a:t>
            </a:r>
            <a:r>
              <a:rPr kumimoji="1" lang="ja-JP" altLang="en-US" dirty="0"/>
              <a:t>」） と教育内容（「</a:t>
            </a:r>
            <a:r>
              <a:rPr kumimoji="1" lang="en-US" altLang="ja-JP" dirty="0"/>
              <a:t>What</a:t>
            </a:r>
            <a:r>
              <a:rPr kumimoji="1" lang="ja-JP" altLang="en-US" dirty="0"/>
              <a:t>」）に最もふさわしい手段をどう設計するかが、ここでのポイントです。研修という手段ばかりが頭にこびりついてしまっていることも考えられるので、ここで冷静に検討をしてみてください。</a:t>
            </a:r>
          </a:p>
          <a:p>
            <a:endParaRPr kumimoji="1" lang="en-US" altLang="ja-JP" dirty="0"/>
          </a:p>
          <a:p>
            <a:r>
              <a:rPr kumimoji="1" lang="ja-JP" altLang="en-US" dirty="0"/>
              <a:t>８つ目の「</a:t>
            </a:r>
            <a:r>
              <a:rPr kumimoji="1" lang="en-US" altLang="ja-JP" dirty="0"/>
              <a:t>How much</a:t>
            </a:r>
            <a:r>
              <a:rPr kumimoji="1" lang="ja-JP" altLang="en-US" dirty="0"/>
              <a:t>」</a:t>
            </a:r>
            <a:endParaRPr kumimoji="1" lang="en-US" altLang="ja-JP" dirty="0"/>
          </a:p>
          <a:p>
            <a:r>
              <a:rPr kumimoji="1" lang="ja-JP" altLang="en-US" dirty="0"/>
              <a:t>費用の問題です。費用はできるだけ抑えることが必要であり、そういう意味からも、教育の対象者（「</a:t>
            </a:r>
            <a:r>
              <a:rPr kumimoji="1" lang="en-US" altLang="ja-JP" dirty="0"/>
              <a:t>Whom</a:t>
            </a:r>
            <a:r>
              <a:rPr kumimoji="1" lang="ja-JP" altLang="en-US" dirty="0"/>
              <a:t>」）をできるだけ絞ることを再度考えるべきです。同じ効果があるならば、できるだけ費用を安くあげるようにすることを、常に考えてください。費用を抑えることで効果が落ちると考えるならば、それはそれで問題です。確かに「費用（コスト）」ではあるのですが、投資という側面も間違いなくありますので、その点をよく考え、あくまでもコストパフォーマンスの問題ということを、ぜひ押さえておいてください。</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736606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4538"/>
            <a:ext cx="4962525" cy="37226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BC803C-BC94-4FC4-85FA-1D8EB1CDD64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00599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4688" y="808038"/>
            <a:ext cx="5387975" cy="4041775"/>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BC803C-BC94-4FC4-85FA-1D8EB1CDD64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9351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41734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6158F5A-EBC3-4B9E-98BF-D9BFBDD8DC3B}" type="slidenum">
              <a:rPr kumimoji="1" lang="ja-JP" altLang="en-US"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113969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4688" y="808038"/>
            <a:ext cx="5387975" cy="4041775"/>
          </a:xfrm>
        </p:spPr>
      </p:sp>
      <p:sp>
        <p:nvSpPr>
          <p:cNvPr id="3" name="ノート プレースホルダー 2"/>
          <p:cNvSpPr>
            <a:spLocks noGrp="1"/>
          </p:cNvSpPr>
          <p:nvPr>
            <p:ph type="body" idx="1"/>
          </p:nvPr>
        </p:nvSpPr>
        <p:spPr/>
        <p:txBody>
          <a:bodyPr/>
          <a:lstStyle/>
          <a:p>
            <a:r>
              <a:rPr kumimoji="1" lang="ja-JP" altLang="en-US" dirty="0"/>
              <a:t>意見が出るようにするには参加者の主体性を引き出すこと。</a:t>
            </a:r>
            <a:endParaRPr kumimoji="1" lang="en-US" altLang="ja-JP" dirty="0"/>
          </a:p>
          <a:p>
            <a:r>
              <a:rPr kumimoji="1" lang="ja-JP" altLang="en-US" dirty="0"/>
              <a:t>主体性を引き出すには、これまでのカチコチ会議では</a:t>
            </a:r>
            <a:r>
              <a:rPr kumimoji="1" lang="en-US" altLang="ja-JP" dirty="0"/>
              <a:t>NG</a:t>
            </a:r>
            <a:r>
              <a:rPr kumimoji="1" lang="ja-JP" altLang="en-US" dirty="0" err="1"/>
              <a:t>。</a:t>
            </a:r>
            <a:r>
              <a:rPr kumimoji="1" lang="ja-JP" altLang="en-US" dirty="0"/>
              <a:t>「楽しく、自由な雰囲気」が必要です。</a:t>
            </a:r>
            <a:endParaRPr kumimoji="1" lang="en-US" altLang="ja-JP" dirty="0"/>
          </a:p>
          <a:p>
            <a:endParaRPr kumimoji="1" lang="en-US" altLang="ja-JP" dirty="0"/>
          </a:p>
          <a:p>
            <a:r>
              <a:rPr kumimoji="1" lang="ja-JP" altLang="en-US" dirty="0"/>
              <a:t>楽しさは主体性と可能性を引き出します。（楽しい時に頑張った～という経験がありますよね）</a:t>
            </a:r>
            <a:endParaRPr kumimoji="1" lang="en-US" altLang="ja-JP" dirty="0"/>
          </a:p>
          <a:p>
            <a:endParaRPr kumimoji="1" lang="en-US" altLang="ja-JP" dirty="0"/>
          </a:p>
          <a:p>
            <a:r>
              <a:rPr kumimoji="1" lang="ja-JP" altLang="en-US" dirty="0"/>
              <a:t>意見を沢山書き出せば、ひたすら書き出しているうちに脳が活性化する。</a:t>
            </a:r>
            <a:endParaRPr kumimoji="1" lang="en-US" altLang="ja-JP" dirty="0"/>
          </a:p>
          <a:p>
            <a:r>
              <a:rPr kumimoji="1" lang="ja-JP" altLang="en-US" dirty="0"/>
              <a:t>　➡書けば書くほどいいアイディアが生まれてくる。</a:t>
            </a:r>
            <a:endParaRPr kumimoji="1" lang="en-US" altLang="ja-JP" dirty="0"/>
          </a:p>
          <a:p>
            <a:r>
              <a:rPr kumimoji="1" lang="ja-JP" altLang="en-US" dirty="0"/>
              <a:t>　➡実現不可能なことでもいいから、思いついたことをどんどん書き出す。これが重要！</a:t>
            </a:r>
            <a:endParaRPr kumimoji="1" lang="en-US" altLang="ja-JP" dirty="0"/>
          </a:p>
          <a:p>
            <a:endParaRPr kumimoji="1" lang="en-US" altLang="ja-JP" dirty="0"/>
          </a:p>
          <a:p>
            <a:r>
              <a:rPr kumimoji="1" lang="ja-JP" altLang="en-US" dirty="0"/>
              <a:t>無責任と思われるかもしれませんが、「考えさせる」ことが参加者の主体性を引き出します。</a:t>
            </a:r>
            <a:endParaRPr kumimoji="1" lang="en-US" altLang="ja-JP" dirty="0"/>
          </a:p>
          <a:p>
            <a:r>
              <a:rPr kumimoji="1" lang="ja-JP" altLang="en-US" dirty="0"/>
              <a:t>　</a:t>
            </a:r>
            <a:r>
              <a:rPr kumimoji="1" lang="en-US" altLang="ja-JP" dirty="0"/>
              <a:t>※</a:t>
            </a:r>
            <a:r>
              <a:rPr kumimoji="1" lang="ja-JP" altLang="en-US" dirty="0"/>
              <a:t>意見の量は、意見の質を担保する。</a:t>
            </a:r>
            <a:endParaRPr kumimoji="1" lang="en-US" altLang="ja-JP" dirty="0"/>
          </a:p>
          <a:p>
            <a:r>
              <a:rPr kumimoji="1" lang="ja-JP" altLang="en-US" dirty="0"/>
              <a:t>　注）しかし、意見を整理する場合は「たくさん書き出す」必要はないので注意。</a:t>
            </a:r>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BC803C-BC94-4FC4-85FA-1D8EB1CDD64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020892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6676023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33</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34</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35</a:t>
            </a:fld>
            <a:endParaRPr lang="en-US" altLang="ja-JP"/>
          </a:p>
        </p:txBody>
      </p:sp>
    </p:spTree>
    <p:extLst>
      <p:ext uri="{BB962C8B-B14F-4D97-AF65-F5344CB8AC3E}">
        <p14:creationId xmlns:p14="http://schemas.microsoft.com/office/powerpoint/2010/main" val="2872505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866663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36</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a:t>
            </a:r>
            <a:endParaRPr kumimoji="1" lang="en-US" altLang="ja-JP" dirty="0"/>
          </a:p>
          <a:p>
            <a:r>
              <a:rPr kumimoji="1" lang="ja-JP" altLang="en-US" dirty="0"/>
              <a:t>ＷＢを利用して意見を見える可する</a:t>
            </a:r>
            <a:endParaRPr kumimoji="1" lang="en-US" altLang="ja-JP" dirty="0"/>
          </a:p>
          <a:p>
            <a:r>
              <a:rPr kumimoji="1" lang="ja-JP" altLang="en-US" dirty="0"/>
              <a:t>終了時刻をあらかじめご本人に伝えておく</a:t>
            </a:r>
            <a:endParaRPr kumimoji="1" lang="en-US" altLang="ja-JP" dirty="0"/>
          </a:p>
          <a:p>
            <a:r>
              <a:rPr kumimoji="1" lang="ja-JP" altLang="en-US" dirty="0"/>
              <a:t>途中で抜けることもＯＫと保証しておく</a:t>
            </a:r>
            <a:endParaRPr kumimoji="1" lang="en-US" altLang="ja-JP" dirty="0"/>
          </a:p>
          <a:p>
            <a:endParaRPr kumimoji="1" lang="en-US" altLang="ja-JP" dirty="0"/>
          </a:p>
          <a:p>
            <a:r>
              <a:rPr kumimoji="1" lang="ja-JP" altLang="en-US" dirty="0"/>
              <a:t>②基本的原則</a:t>
            </a:r>
            <a:endParaRPr kumimoji="1" lang="en-US" altLang="ja-JP" dirty="0"/>
          </a:p>
          <a:p>
            <a:r>
              <a:rPr kumimoji="1" lang="ja-JP" altLang="en-US" dirty="0"/>
              <a:t>情報の説明</a:t>
            </a:r>
            <a:endParaRPr kumimoji="1" lang="en-US" altLang="ja-JP" dirty="0"/>
          </a:p>
          <a:p>
            <a:r>
              <a:rPr kumimoji="1" lang="ja-JP" altLang="en-US" dirty="0"/>
              <a:t>安心して自信を持ち自由に意思表示できるように支援</a:t>
            </a:r>
            <a:endParaRPr kumimoji="1" lang="en-US" altLang="ja-JP" dirty="0"/>
          </a:p>
          <a:p>
            <a:r>
              <a:rPr kumimoji="1" lang="ja-JP" altLang="en-US" dirty="0"/>
              <a:t>不合理と思われる決定でも、他者への権利を侵害しないのであれば、その選択を尊重するよう努める姿勢</a:t>
            </a:r>
            <a:endParaRPr kumimoji="1" lang="en-US" altLang="ja-JP" dirty="0"/>
          </a:p>
          <a:p>
            <a:r>
              <a:rPr kumimoji="1" lang="ja-JP" altLang="en-US" dirty="0"/>
              <a:t>リスクに対する予測と対策</a:t>
            </a:r>
            <a:endParaRPr kumimoji="1" lang="en-US" altLang="ja-JP" dirty="0"/>
          </a:p>
          <a:p>
            <a:r>
              <a:rPr kumimoji="1" lang="ja-JP" altLang="en-US" dirty="0"/>
              <a:t>リスク管理のために強制的になりすぎないように注意</a:t>
            </a:r>
            <a:endParaRPr kumimoji="1" lang="en-US" altLang="ja-JP" dirty="0"/>
          </a:p>
          <a:p>
            <a:r>
              <a:rPr kumimoji="1" lang="ja-JP" altLang="en-US" dirty="0"/>
              <a:t>本人の表情、感情、行動に関する記録の活用</a:t>
            </a:r>
            <a:endParaRPr kumimoji="1" lang="en-US" altLang="ja-JP" dirty="0"/>
          </a:p>
          <a:p>
            <a:r>
              <a:rPr kumimoji="1" lang="ja-JP" altLang="en-US" dirty="0"/>
              <a:t>生活史、人間関係等から推定</a:t>
            </a:r>
            <a:endParaRPr kumimoji="1" lang="en-US" altLang="ja-JP" dirty="0"/>
          </a:p>
          <a:p>
            <a:r>
              <a:rPr kumimoji="1" lang="ja-JP" altLang="en-US" dirty="0"/>
              <a:t>第三者の参加（ピアサポなど）</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37</a:t>
            </a:fld>
            <a:endParaRPr lang="en-US" altLang="ja-JP"/>
          </a:p>
        </p:txBody>
      </p:sp>
    </p:spTree>
    <p:extLst>
      <p:ext uri="{BB962C8B-B14F-4D97-AF65-F5344CB8AC3E}">
        <p14:creationId xmlns:p14="http://schemas.microsoft.com/office/powerpoint/2010/main" val="29309029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4025927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39</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70462" cy="37274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656A4A-807E-4367-8C2D-57E31EE9ACE1}"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829441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6672138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4467994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4002299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62728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953476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58813" y="803275"/>
            <a:ext cx="5359400" cy="4019550"/>
          </a:xfrm>
        </p:spPr>
      </p:sp>
      <p:sp>
        <p:nvSpPr>
          <p:cNvPr id="3" name="ノート プレースホルダー 2"/>
          <p:cNvSpPr>
            <a:spLocks noGrp="1"/>
          </p:cNvSpPr>
          <p:nvPr>
            <p:ph type="body" idx="1"/>
          </p:nvPr>
        </p:nvSpPr>
        <p:spPr/>
        <p:txBody>
          <a:bodyPr/>
          <a:lstStyle/>
          <a:p>
            <a:r>
              <a:rPr kumimoji="1" lang="ja-JP" altLang="en-US" dirty="0"/>
              <a:t>行動が変わるとは、研修でいえば研修後に即戦力となれるとか？</a:t>
            </a:r>
            <a:endParaRPr kumimoji="1" lang="en-US" altLang="ja-JP" dirty="0"/>
          </a:p>
          <a:p>
            <a:r>
              <a:rPr kumimoji="1" lang="ja-JP" altLang="en-US" dirty="0"/>
              <a:t>現任研でいえば、支援の質が上がることなどを指す。</a:t>
            </a:r>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21075" rtl="0" eaLnBrk="1" fontAlgn="auto" latinLnBrk="0" hangingPunct="1">
              <a:lnSpc>
                <a:spcPct val="100000"/>
              </a:lnSpc>
              <a:spcBef>
                <a:spcPts val="0"/>
              </a:spcBef>
              <a:spcAft>
                <a:spcPts val="0"/>
              </a:spcAft>
              <a:buClrTx/>
              <a:buSzTx/>
              <a:buFontTx/>
              <a:buNone/>
              <a:tabLst/>
              <a:defRPr/>
            </a:pPr>
            <a:fld id="{76158F5A-EBC3-4B9E-98BF-D9BFBDD8DC3B}" type="slidenum">
              <a:rPr kumimoji="1" lang="ja-JP" altLang="en-US" sz="1800" b="0" i="0" u="none" strike="noStrike" kern="0" cap="none" spc="0" normalizeH="0" baseline="0" noProof="0">
                <a:ln>
                  <a:noFill/>
                </a:ln>
                <a:solidFill>
                  <a:sysClr val="windowText" lastClr="000000"/>
                </a:solidFill>
                <a:effectLst/>
                <a:uLnTx/>
                <a:uFillTx/>
                <a:latin typeface="Calibri"/>
                <a:ea typeface="ＭＳ Ｐゴシック" panose="020B0600070205080204" pitchFamily="50" charset="-128"/>
                <a:cs typeface="+mn-cs"/>
              </a:rPr>
              <a:pPr marL="0" marR="0" lvl="0" indent="0" algn="r" defTabSz="921075" rtl="0" eaLnBrk="1" fontAlgn="auto" latinLnBrk="0" hangingPunct="1">
                <a:lnSpc>
                  <a:spcPct val="100000"/>
                </a:lnSpc>
                <a:spcBef>
                  <a:spcPts val="0"/>
                </a:spcBef>
                <a:spcAft>
                  <a:spcPts val="0"/>
                </a:spcAft>
                <a:buClrTx/>
                <a:buSzTx/>
                <a:buFontTx/>
                <a:buNone/>
                <a:tabLst/>
                <a:defRPr/>
              </a:pPr>
              <a:t>10</a:t>
            </a:fld>
            <a:endParaRPr kumimoji="1" lang="ja-JP" altLang="en-US" sz="1800" b="0" i="0" u="none" strike="noStrike" kern="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13053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4538"/>
            <a:ext cx="4962525" cy="3722687"/>
          </a:xfrm>
        </p:spPr>
      </p:sp>
      <p:sp>
        <p:nvSpPr>
          <p:cNvPr id="3" name="ノート プレースホルダー 2"/>
          <p:cNvSpPr>
            <a:spLocks noGrp="1"/>
          </p:cNvSpPr>
          <p:nvPr>
            <p:ph type="body" idx="1"/>
          </p:nvPr>
        </p:nvSpPr>
        <p:spPr/>
        <p:txBody>
          <a:bodyPr/>
          <a:lstStyle/>
          <a:p>
            <a:r>
              <a:rPr kumimoji="1" lang="ja-JP" altLang="en-US" dirty="0"/>
              <a:t>今までは、会議の一番の楽しみである、「意見を整理する」ことを参加者から奪っていたのです（愕）</a:t>
            </a:r>
            <a:endParaRPr kumimoji="1" lang="en-US" altLang="ja-JP" dirty="0"/>
          </a:p>
          <a:p>
            <a:endParaRPr kumimoji="1" lang="en-US" altLang="ja-JP" dirty="0"/>
          </a:p>
          <a:p>
            <a:r>
              <a:rPr kumimoji="1" lang="ja-JP" altLang="en-US" dirty="0"/>
              <a:t>ＦＴは意見を整理するのではなく➡「整理させる」ことが仕事です。</a:t>
            </a:r>
            <a:endParaRPr kumimoji="1" lang="en-US" altLang="ja-JP" dirty="0"/>
          </a:p>
          <a:p>
            <a:endParaRPr kumimoji="1" lang="en-US" altLang="ja-JP" dirty="0"/>
          </a:p>
          <a:p>
            <a:r>
              <a:rPr kumimoji="1" lang="ja-JP" altLang="en-US" dirty="0"/>
              <a:t>でもね！できるだけ参加者に整理させるのであって、最後の最後まで必ず参加者に任せるという意味ではありません。</a:t>
            </a:r>
            <a:endParaRPr kumimoji="1" lang="en-US" altLang="ja-JP" dirty="0"/>
          </a:p>
          <a:p>
            <a:endParaRPr kumimoji="1" lang="en-US" altLang="ja-JP" dirty="0"/>
          </a:p>
          <a:p>
            <a:r>
              <a:rPr kumimoji="1" lang="ja-JP" altLang="en-US" dirty="0"/>
              <a:t>ＦＴは「整理しながら、更にいい意見を考えるようにしてください！それが会議を開く意味ですから・・・」と説明する。</a:t>
            </a:r>
            <a:endParaRPr kumimoji="1" lang="en-US" altLang="ja-JP" dirty="0"/>
          </a:p>
          <a:p>
            <a:r>
              <a:rPr kumimoji="1" lang="ja-JP" altLang="en-US" dirty="0"/>
              <a:t>整理するのは更なる意見を作り出すための「手段」！</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BC803C-BC94-4FC4-85FA-1D8EB1CDD64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35176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4400" y="744538"/>
            <a:ext cx="4968875" cy="37258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6158F5A-EBC3-4B9E-98BF-D9BFBDD8DC3B}" type="slidenum">
              <a:rPr kumimoji="1" lang="ja-JP" altLang="en-US"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027123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4400" y="744538"/>
            <a:ext cx="4968875" cy="3725862"/>
          </a:xfrm>
        </p:spPr>
      </p:sp>
      <p:sp>
        <p:nvSpPr>
          <p:cNvPr id="3" name="ノート プレースホルダー 2"/>
          <p:cNvSpPr>
            <a:spLocks noGrp="1"/>
          </p:cNvSpPr>
          <p:nvPr>
            <p:ph type="body" idx="1"/>
          </p:nvPr>
        </p:nvSpPr>
        <p:spPr/>
        <p:txBody>
          <a:bodyPr/>
          <a:lstStyle/>
          <a:p>
            <a:r>
              <a:rPr kumimoji="1" lang="ja-JP" altLang="en-US" dirty="0"/>
              <a:t>多数決はいけないと感じている人がいるかもしれません。</a:t>
            </a:r>
            <a:endParaRPr kumimoji="1" lang="en-US" altLang="ja-JP" dirty="0"/>
          </a:p>
          <a:p>
            <a:r>
              <a:rPr kumimoji="1" lang="ja-JP" altLang="en-US" dirty="0"/>
              <a:t>自信をもって多数決で決めてください。</a:t>
            </a:r>
            <a:endParaRPr kumimoji="1" lang="en-US" altLang="ja-JP" dirty="0"/>
          </a:p>
          <a:p>
            <a:r>
              <a:rPr kumimoji="1" lang="ja-JP" altLang="en-US" dirty="0"/>
              <a:t>これまでは、参加者の意見もろくに聞かずに行う多数決でした。</a:t>
            </a:r>
            <a:endParaRPr kumimoji="1" lang="en-US" altLang="ja-JP" dirty="0"/>
          </a:p>
          <a:p>
            <a:r>
              <a:rPr kumimoji="1" lang="ja-JP" altLang="en-US" dirty="0"/>
              <a:t>ＦＴ型の会議は個人の想いを最大限に尊重しながら話し合った後の多数決です。</a:t>
            </a:r>
            <a:endParaRPr kumimoji="1" lang="en-US" altLang="ja-JP" dirty="0"/>
          </a:p>
          <a:p>
            <a:endParaRPr kumimoji="1" lang="en-US" altLang="ja-JP" dirty="0"/>
          </a:p>
          <a:p>
            <a:r>
              <a:rPr kumimoji="1" lang="ja-JP" altLang="en-US" dirty="0"/>
              <a:t>ＦＴ型は多数決で決めても文句の出ない（少ない）会議なのです。</a:t>
            </a:r>
            <a:endParaRPr kumimoji="1" lang="en-US" altLang="ja-JP" dirty="0"/>
          </a:p>
          <a:p>
            <a:endParaRPr kumimoji="1" lang="en-US" altLang="ja-JP" dirty="0"/>
          </a:p>
          <a:p>
            <a:r>
              <a:rPr kumimoji="1" lang="ja-JP" altLang="en-US" dirty="0"/>
              <a:t>合意の理想形は「最善の策に全員が納得すること」ですが、現実的にはかなり厳しいといえます。</a:t>
            </a:r>
            <a:endParaRPr kumimoji="1" lang="en-US" altLang="ja-JP" dirty="0"/>
          </a:p>
          <a:p>
            <a:r>
              <a:rPr kumimoji="1" lang="ja-JP" altLang="en-US" dirty="0"/>
              <a:t>「全員で十分に意見を出し合ったのだから、最善の策ではないかもしれないけれど、とにかく全員で一度やってみよう」という「合意」の仕方もあります。</a:t>
            </a:r>
            <a:endParaRPr kumimoji="1" lang="en-US" altLang="ja-JP" dirty="0"/>
          </a:p>
          <a:p>
            <a:endParaRPr kumimoji="1" lang="en-US" altLang="ja-JP" dirty="0"/>
          </a:p>
          <a:p>
            <a:r>
              <a:rPr kumimoji="1" lang="ja-JP" altLang="en-US" dirty="0"/>
              <a:t>「</a:t>
            </a:r>
            <a:r>
              <a:rPr kumimoji="1" lang="en-US" altLang="ja-JP" dirty="0"/>
              <a:t>100</a:t>
            </a:r>
            <a:r>
              <a:rPr kumimoji="1" lang="ja-JP" altLang="en-US" dirty="0"/>
              <a:t>％の策を作り出すことを目指すより、７０％の策かもしれないが、その</a:t>
            </a:r>
            <a:r>
              <a:rPr kumimoji="1" lang="en-US" altLang="ja-JP" dirty="0"/>
              <a:t>70</a:t>
            </a:r>
            <a:r>
              <a:rPr kumimoji="1" lang="ja-JP" altLang="en-US" dirty="0"/>
              <a:t>％の策にとにかく全員が一致して一度は取り組んでみることがチームや組織として強い」</a:t>
            </a:r>
          </a:p>
        </p:txBody>
      </p:sp>
      <p:sp>
        <p:nvSpPr>
          <p:cNvPr id="4" name="スライド番号プレースホルダー 3"/>
          <p:cNvSpPr>
            <a:spLocks noGrp="1"/>
          </p:cNvSpPr>
          <p:nvPr>
            <p:ph type="sldNum" sz="quarter" idx="10"/>
          </p:nvPr>
        </p:nvSpPr>
        <p:spPr/>
        <p:txBody>
          <a:bodyPr/>
          <a:lstStyle/>
          <a:p>
            <a:pPr>
              <a:defRPr/>
            </a:pPr>
            <a:fld id="{F1BC803C-BC94-4FC4-85FA-1D8EB1CDD646}" type="slidenum">
              <a:rPr lang="ja-JP" altLang="en-US" smtClean="0">
                <a:solidFill>
                  <a:prstClr val="black"/>
                </a:solidFill>
              </a:rPr>
              <a:pPr>
                <a:defRPr/>
              </a:pPr>
              <a:t>17</a:t>
            </a:fld>
            <a:endParaRPr lang="ja-JP" altLang="en-US">
              <a:solidFill>
                <a:prstClr val="black"/>
              </a:solidFill>
            </a:endParaRPr>
          </a:p>
        </p:txBody>
      </p:sp>
    </p:spTree>
    <p:extLst>
      <p:ext uri="{BB962C8B-B14F-4D97-AF65-F5344CB8AC3E}">
        <p14:creationId xmlns:p14="http://schemas.microsoft.com/office/powerpoint/2010/main" val="2154739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85146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4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pPr>
                <a:defRPr/>
              </a:pPr>
              <a:t>‹#›</a:t>
            </a:fld>
            <a:endParaRPr lang="en-US" altLang="ja-JP"/>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2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2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6210D7B-2BE4-486B-8E99-39C598150C74}"/>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FFF7F625-6456-485A-9924-D6FE74F29BF8}"/>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E61758DA-1C86-493C-BEDA-997FE3FD56DC}"/>
              </a:ext>
            </a:extLst>
          </p:cNvPr>
          <p:cNvSpPr>
            <a:spLocks noGrp="1" noChangeArrowheads="1"/>
          </p:cNvSpPr>
          <p:nvPr>
            <p:ph type="sldNum" sz="quarter" idx="12"/>
          </p:nvPr>
        </p:nvSpPr>
        <p:spPr/>
        <p:txBody>
          <a:bodyPr/>
          <a:lstStyle>
            <a:lvl1pPr>
              <a:defRPr/>
            </a:lvl1pPr>
          </a:lstStyle>
          <a:p>
            <a:fld id="{AC55C59E-3B1C-4128-A790-8C0908C8D816}" type="slidenum">
              <a:rPr lang="en-US" altLang="ja-JP"/>
              <a:pPr/>
              <a:t>‹#›</a:t>
            </a:fld>
            <a:endParaRPr lang="en-US" altLang="ja-JP"/>
          </a:p>
        </p:txBody>
      </p:sp>
    </p:spTree>
    <p:extLst>
      <p:ext uri="{BB962C8B-B14F-4D97-AF65-F5344CB8AC3E}">
        <p14:creationId xmlns:p14="http://schemas.microsoft.com/office/powerpoint/2010/main" val="1365133965"/>
      </p:ext>
    </p:extLst>
  </p:cSld>
  <p:clrMapOvr>
    <a:masterClrMapping/>
  </p:clrMapOvr>
  <p:transition spd="med"/>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2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676495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3228702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9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627091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6"/>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6"/>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772148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0195412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895546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9125033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14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1800357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8324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6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6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pPr>
                <a:defRPr/>
              </a:pPr>
              <a:t>‹#›</a:t>
            </a:fld>
            <a:endParaRPr lang="en-US" altLang="ja-JP"/>
          </a:p>
        </p:txBody>
      </p:sp>
    </p:spTree>
    <p:extLst>
      <p:ext uri="{BB962C8B-B14F-4D97-AF65-F5344CB8AC3E}">
        <p14:creationId xmlns:p14="http://schemas.microsoft.com/office/powerpoint/2010/main" val="341307702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244714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36"/>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3" y="274736"/>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122424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347844034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119319115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6"/>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50023792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261336319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9"/>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9"/>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374043753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294546555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220951647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1"/>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4"/>
            <a:ext cx="5111750" cy="5853112"/>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4"/>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775657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71"/>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05B47ECB-8C2C-413B-AD0D-FCC9F40441B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61792241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8"/>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322735367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248833994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141621364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D40D8A0C-5F8A-4E92-B0FA-0EC9ADFE935D}"/>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59B2EA3E-AC90-4720-9D4E-BB5707BB21F4}"/>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D66674A7-DA8D-4AE7-B080-7C4040DDBEA1}"/>
              </a:ext>
            </a:extLst>
          </p:cNvPr>
          <p:cNvSpPr>
            <a:spLocks noGrp="1" noChangeArrowheads="1"/>
          </p:cNvSpPr>
          <p:nvPr>
            <p:ph type="sldNum" sz="quarter" idx="12"/>
          </p:nvPr>
        </p:nvSpPr>
        <p:spPr/>
        <p:txBody>
          <a:bodyPr/>
          <a:lstStyle>
            <a:lvl1pPr>
              <a:defRPr/>
            </a:lvl1pPr>
          </a:lstStyle>
          <a:p>
            <a:fld id="{F7C3FE3A-26C6-4B03-BDE0-4935272D15C2}" type="slidenum">
              <a:rPr lang="en-US" altLang="ja-JP"/>
              <a:pPr/>
              <a:t>‹#›</a:t>
            </a:fld>
            <a:endParaRPr lang="en-US" altLang="ja-JP"/>
          </a:p>
        </p:txBody>
      </p:sp>
    </p:spTree>
    <p:extLst>
      <p:ext uri="{BB962C8B-B14F-4D97-AF65-F5344CB8AC3E}">
        <p14:creationId xmlns:p14="http://schemas.microsoft.com/office/powerpoint/2010/main" val="2880895935"/>
      </p:ext>
    </p:extLst>
  </p:cSld>
  <p:clrMapOvr>
    <a:masterClrMapping/>
  </p:clrMapOvr>
  <p:transition spd="med"/>
</p:sldLayout>
</file>

<file path=ppt/slideLayouts/slideLayout1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7FBEFB2-A1D4-4E33-A37A-4DA7F657FD49}"/>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5A8F7909-3234-4563-8F8D-AE45CE717940}"/>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B263D23C-066B-4625-82CC-1945FD67D77C}"/>
              </a:ext>
            </a:extLst>
          </p:cNvPr>
          <p:cNvSpPr>
            <a:spLocks noGrp="1" noChangeArrowheads="1"/>
          </p:cNvSpPr>
          <p:nvPr>
            <p:ph type="sldNum" sz="quarter" idx="12"/>
          </p:nvPr>
        </p:nvSpPr>
        <p:spPr/>
        <p:txBody>
          <a:bodyPr/>
          <a:lstStyle>
            <a:lvl1pPr>
              <a:defRPr/>
            </a:lvl1pPr>
          </a:lstStyle>
          <a:p>
            <a:fld id="{D3D9D4F3-96E5-47D4-BD52-86FA4FBFC28E}" type="slidenum">
              <a:rPr lang="en-US" altLang="ja-JP"/>
              <a:pPr/>
              <a:t>‹#›</a:t>
            </a:fld>
            <a:endParaRPr lang="en-US" altLang="ja-JP"/>
          </a:p>
        </p:txBody>
      </p:sp>
    </p:spTree>
    <p:extLst>
      <p:ext uri="{BB962C8B-B14F-4D97-AF65-F5344CB8AC3E}">
        <p14:creationId xmlns:p14="http://schemas.microsoft.com/office/powerpoint/2010/main" val="4246783035"/>
      </p:ext>
    </p:extLst>
  </p:cSld>
  <p:clrMapOvr>
    <a:masterClrMapping/>
  </p:clrMapOvr>
  <p:transition spd="med"/>
</p:sldLayout>
</file>

<file path=ppt/slideLayouts/slideLayout1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56DBF77C-D937-498D-8074-8311E9BC91A0}"/>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C7D9C8B7-739C-4CE7-AD1E-15A4C34E2E38}"/>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E4156A37-8F15-44C5-9CC5-7C52220BC9D4}"/>
              </a:ext>
            </a:extLst>
          </p:cNvPr>
          <p:cNvSpPr>
            <a:spLocks noGrp="1" noChangeArrowheads="1"/>
          </p:cNvSpPr>
          <p:nvPr>
            <p:ph type="sldNum" sz="quarter" idx="12"/>
          </p:nvPr>
        </p:nvSpPr>
        <p:spPr/>
        <p:txBody>
          <a:bodyPr/>
          <a:lstStyle>
            <a:lvl1pPr>
              <a:defRPr/>
            </a:lvl1pPr>
          </a:lstStyle>
          <a:p>
            <a:fld id="{81DCF685-F157-4031-800A-3DE9C19B6A9D}" type="slidenum">
              <a:rPr lang="en-US" altLang="ja-JP"/>
              <a:pPr/>
              <a:t>‹#›</a:t>
            </a:fld>
            <a:endParaRPr lang="en-US" altLang="ja-JP"/>
          </a:p>
        </p:txBody>
      </p:sp>
    </p:spTree>
    <p:extLst>
      <p:ext uri="{BB962C8B-B14F-4D97-AF65-F5344CB8AC3E}">
        <p14:creationId xmlns:p14="http://schemas.microsoft.com/office/powerpoint/2010/main" val="1095787269"/>
      </p:ext>
    </p:extLst>
  </p:cSld>
  <p:clrMapOvr>
    <a:masterClrMapping/>
  </p:clrMapOvr>
  <p:transition spd="med"/>
</p:sldLayout>
</file>

<file path=ppt/slideLayouts/slideLayout1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EA753E2-4516-4947-A5E8-4BE9C391D00E}"/>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675EFA85-E640-42A7-B644-010CB000F880}"/>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6D33095D-D415-406F-B7A0-F0BA333895A0}"/>
              </a:ext>
            </a:extLst>
          </p:cNvPr>
          <p:cNvSpPr>
            <a:spLocks noGrp="1" noChangeArrowheads="1"/>
          </p:cNvSpPr>
          <p:nvPr>
            <p:ph type="sldNum" sz="quarter" idx="12"/>
          </p:nvPr>
        </p:nvSpPr>
        <p:spPr/>
        <p:txBody>
          <a:bodyPr/>
          <a:lstStyle>
            <a:lvl1pPr>
              <a:defRPr/>
            </a:lvl1pPr>
          </a:lstStyle>
          <a:p>
            <a:fld id="{FB455A6D-8D11-4231-BCDF-A42BCFC49B24}" type="slidenum">
              <a:rPr lang="en-US" altLang="ja-JP"/>
              <a:pPr/>
              <a:t>‹#›</a:t>
            </a:fld>
            <a:endParaRPr lang="en-US" altLang="ja-JP"/>
          </a:p>
        </p:txBody>
      </p:sp>
    </p:spTree>
    <p:extLst>
      <p:ext uri="{BB962C8B-B14F-4D97-AF65-F5344CB8AC3E}">
        <p14:creationId xmlns:p14="http://schemas.microsoft.com/office/powerpoint/2010/main" val="4081303504"/>
      </p:ext>
    </p:extLst>
  </p:cSld>
  <p:clrMapOvr>
    <a:masterClrMapping/>
  </p:clrMapOvr>
  <p:transition spd="med"/>
</p:sldLayout>
</file>

<file path=ppt/slideLayouts/slideLayout1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8"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8"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C9DBC026-A939-4256-8882-901CF05DC5AD}"/>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a:extLst>
              <a:ext uri="{FF2B5EF4-FFF2-40B4-BE49-F238E27FC236}">
                <a16:creationId xmlns:a16="http://schemas.microsoft.com/office/drawing/2014/main" id="{64A85128-12E2-44BA-A11E-1A7E4CDCC06E}"/>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a:extLst>
              <a:ext uri="{FF2B5EF4-FFF2-40B4-BE49-F238E27FC236}">
                <a16:creationId xmlns:a16="http://schemas.microsoft.com/office/drawing/2014/main" id="{A2DFDCE3-DAFA-4213-900E-069D5C0DC9CF}"/>
              </a:ext>
            </a:extLst>
          </p:cNvPr>
          <p:cNvSpPr>
            <a:spLocks noGrp="1" noChangeArrowheads="1"/>
          </p:cNvSpPr>
          <p:nvPr>
            <p:ph type="sldNum" sz="quarter" idx="12"/>
          </p:nvPr>
        </p:nvSpPr>
        <p:spPr/>
        <p:txBody>
          <a:bodyPr/>
          <a:lstStyle>
            <a:lvl1pPr>
              <a:defRPr/>
            </a:lvl1pPr>
          </a:lstStyle>
          <a:p>
            <a:fld id="{DCDFE549-1325-4650-90EB-18D66C520D84}" type="slidenum">
              <a:rPr lang="en-US" altLang="ja-JP"/>
              <a:pPr/>
              <a:t>‹#›</a:t>
            </a:fld>
            <a:endParaRPr lang="en-US" altLang="ja-JP"/>
          </a:p>
        </p:txBody>
      </p:sp>
    </p:spTree>
    <p:extLst>
      <p:ext uri="{BB962C8B-B14F-4D97-AF65-F5344CB8AC3E}">
        <p14:creationId xmlns:p14="http://schemas.microsoft.com/office/powerpoint/2010/main" val="1264109218"/>
      </p:ext>
    </p:extLst>
  </p:cSld>
  <p:clrMapOvr>
    <a:masterClrMapping/>
  </p:clrMapOvr>
  <p:transition spd="med"/>
</p:sldLayout>
</file>

<file path=ppt/slideLayouts/slideLayout1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4718981E-D469-4887-84B0-D85B9B0D853B}"/>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a:extLst>
              <a:ext uri="{FF2B5EF4-FFF2-40B4-BE49-F238E27FC236}">
                <a16:creationId xmlns:a16="http://schemas.microsoft.com/office/drawing/2014/main" id="{99754B32-C33E-4D83-B7DF-02629B04C23A}"/>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a:extLst>
              <a:ext uri="{FF2B5EF4-FFF2-40B4-BE49-F238E27FC236}">
                <a16:creationId xmlns:a16="http://schemas.microsoft.com/office/drawing/2014/main" id="{97FF2538-0761-49AA-8D26-1288CA78C005}"/>
              </a:ext>
            </a:extLst>
          </p:cNvPr>
          <p:cNvSpPr>
            <a:spLocks noGrp="1" noChangeArrowheads="1"/>
          </p:cNvSpPr>
          <p:nvPr>
            <p:ph type="sldNum" sz="quarter" idx="12"/>
          </p:nvPr>
        </p:nvSpPr>
        <p:spPr/>
        <p:txBody>
          <a:bodyPr/>
          <a:lstStyle>
            <a:lvl1pPr>
              <a:defRPr/>
            </a:lvl1pPr>
          </a:lstStyle>
          <a:p>
            <a:fld id="{E3500415-8E7D-4409-95AE-4EFB72DE8B87}" type="slidenum">
              <a:rPr lang="en-US" altLang="ja-JP"/>
              <a:pPr/>
              <a:t>‹#›</a:t>
            </a:fld>
            <a:endParaRPr lang="en-US" altLang="ja-JP"/>
          </a:p>
        </p:txBody>
      </p:sp>
    </p:spTree>
    <p:extLst>
      <p:ext uri="{BB962C8B-B14F-4D97-AF65-F5344CB8AC3E}">
        <p14:creationId xmlns:p14="http://schemas.microsoft.com/office/powerpoint/2010/main" val="734745425"/>
      </p:ext>
    </p:extLst>
  </p:cSld>
  <p:clrMapOvr>
    <a:masterClrMapping/>
  </p:clrMapOvr>
  <p:transition spd="med"/>
</p:sldLayout>
</file>

<file path=ppt/slideLayouts/slideLayout1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E871F88-E9B2-472C-9650-4D324D9F24E7}"/>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a:extLst>
              <a:ext uri="{FF2B5EF4-FFF2-40B4-BE49-F238E27FC236}">
                <a16:creationId xmlns:a16="http://schemas.microsoft.com/office/drawing/2014/main" id="{8BF08E2A-198E-46B8-A301-1896058C71D7}"/>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a:extLst>
              <a:ext uri="{FF2B5EF4-FFF2-40B4-BE49-F238E27FC236}">
                <a16:creationId xmlns:a16="http://schemas.microsoft.com/office/drawing/2014/main" id="{3BF43910-3EBD-447A-8AF8-7D68B8C782E9}"/>
              </a:ext>
            </a:extLst>
          </p:cNvPr>
          <p:cNvSpPr>
            <a:spLocks noGrp="1" noChangeArrowheads="1"/>
          </p:cNvSpPr>
          <p:nvPr>
            <p:ph type="sldNum" sz="quarter" idx="12"/>
          </p:nvPr>
        </p:nvSpPr>
        <p:spPr/>
        <p:txBody>
          <a:bodyPr/>
          <a:lstStyle>
            <a:lvl1pPr>
              <a:defRPr/>
            </a:lvl1pPr>
          </a:lstStyle>
          <a:p>
            <a:fld id="{9D573FC3-4C3C-4FDC-901A-45849E1B1A86}" type="slidenum">
              <a:rPr lang="en-US" altLang="ja-JP"/>
              <a:pPr/>
              <a:t>‹#›</a:t>
            </a:fld>
            <a:endParaRPr lang="en-US" altLang="ja-JP"/>
          </a:p>
        </p:txBody>
      </p:sp>
    </p:spTree>
    <p:extLst>
      <p:ext uri="{BB962C8B-B14F-4D97-AF65-F5344CB8AC3E}">
        <p14:creationId xmlns:p14="http://schemas.microsoft.com/office/powerpoint/2010/main" val="123485175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E1CFE558-90E7-4642-948E-8D81C9947C06}"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32968524"/>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056"/>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492A3764-B111-49E0-9FDE-EF18E54F1225}"/>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78700468-FC00-4E54-AE6B-8C819E7C9F40}"/>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3E4EC187-8AC8-4307-B822-8FBB81C4FF75}"/>
              </a:ext>
            </a:extLst>
          </p:cNvPr>
          <p:cNvSpPr>
            <a:spLocks noGrp="1" noChangeArrowheads="1"/>
          </p:cNvSpPr>
          <p:nvPr>
            <p:ph type="sldNum" sz="quarter" idx="12"/>
          </p:nvPr>
        </p:nvSpPr>
        <p:spPr/>
        <p:txBody>
          <a:bodyPr/>
          <a:lstStyle>
            <a:lvl1pPr>
              <a:defRPr/>
            </a:lvl1pPr>
          </a:lstStyle>
          <a:p>
            <a:fld id="{9303CC6A-8EF9-44C0-9A35-A0B4B18263D0}" type="slidenum">
              <a:rPr lang="en-US" altLang="ja-JP"/>
              <a:pPr/>
              <a:t>‹#›</a:t>
            </a:fld>
            <a:endParaRPr lang="en-US" altLang="ja-JP"/>
          </a:p>
        </p:txBody>
      </p:sp>
    </p:spTree>
    <p:extLst>
      <p:ext uri="{BB962C8B-B14F-4D97-AF65-F5344CB8AC3E}">
        <p14:creationId xmlns:p14="http://schemas.microsoft.com/office/powerpoint/2010/main" val="889654222"/>
      </p:ext>
    </p:extLst>
  </p:cSld>
  <p:clrMapOvr>
    <a:masterClrMapping/>
  </p:clrMapOvr>
  <p:transition spd="med"/>
</p:sldLayout>
</file>

<file path=ppt/slideLayouts/slideLayout1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4B6C4316-5C8B-46A1-A5C8-5149DD58444B}"/>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03E539D9-E466-43B8-A006-EBB85F5CC1BD}"/>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118B579F-E394-4B76-B5A9-1FFC5428641B}"/>
              </a:ext>
            </a:extLst>
          </p:cNvPr>
          <p:cNvSpPr>
            <a:spLocks noGrp="1" noChangeArrowheads="1"/>
          </p:cNvSpPr>
          <p:nvPr>
            <p:ph type="sldNum" sz="quarter" idx="12"/>
          </p:nvPr>
        </p:nvSpPr>
        <p:spPr/>
        <p:txBody>
          <a:bodyPr/>
          <a:lstStyle>
            <a:lvl1pPr>
              <a:defRPr/>
            </a:lvl1pPr>
          </a:lstStyle>
          <a:p>
            <a:fld id="{6E3755DC-C72F-4A5D-9119-408D84703703}" type="slidenum">
              <a:rPr lang="en-US" altLang="ja-JP"/>
              <a:pPr/>
              <a:t>‹#›</a:t>
            </a:fld>
            <a:endParaRPr lang="en-US" altLang="ja-JP"/>
          </a:p>
        </p:txBody>
      </p:sp>
    </p:spTree>
    <p:extLst>
      <p:ext uri="{BB962C8B-B14F-4D97-AF65-F5344CB8AC3E}">
        <p14:creationId xmlns:p14="http://schemas.microsoft.com/office/powerpoint/2010/main" val="1925282511"/>
      </p:ext>
    </p:extLst>
  </p:cSld>
  <p:clrMapOvr>
    <a:masterClrMapping/>
  </p:clrMapOvr>
  <p:transition spd="med"/>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F8BE035-91BB-4338-A6AE-A908377E450C}"/>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114C2743-3A06-49EB-BA07-72B0974EC17A}"/>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300C4A1E-076A-469E-8B8D-F5BC32CFA480}"/>
              </a:ext>
            </a:extLst>
          </p:cNvPr>
          <p:cNvSpPr>
            <a:spLocks noGrp="1" noChangeArrowheads="1"/>
          </p:cNvSpPr>
          <p:nvPr>
            <p:ph type="sldNum" sz="quarter" idx="12"/>
          </p:nvPr>
        </p:nvSpPr>
        <p:spPr/>
        <p:txBody>
          <a:bodyPr/>
          <a:lstStyle>
            <a:lvl1pPr>
              <a:defRPr/>
            </a:lvl1pPr>
          </a:lstStyle>
          <a:p>
            <a:fld id="{958C42AA-B71E-4F59-8F40-2B373BED8C8A}" type="slidenum">
              <a:rPr lang="en-US" altLang="ja-JP"/>
              <a:pPr/>
              <a:t>‹#›</a:t>
            </a:fld>
            <a:endParaRPr lang="en-US" altLang="ja-JP"/>
          </a:p>
        </p:txBody>
      </p:sp>
    </p:spTree>
    <p:extLst>
      <p:ext uri="{BB962C8B-B14F-4D97-AF65-F5344CB8AC3E}">
        <p14:creationId xmlns:p14="http://schemas.microsoft.com/office/powerpoint/2010/main" val="2013545922"/>
      </p:ext>
    </p:extLst>
  </p:cSld>
  <p:clrMapOvr>
    <a:masterClrMapping/>
  </p:clrMapOvr>
  <p:transition spd="med"/>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44"/>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3DC125E-B21B-4FBA-A83B-672358DDEFB1}"/>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060B075C-EC14-4435-A3B7-18AA761B4BC9}"/>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7BF776F7-DA38-4A98-8BD2-CAE72BAB52CB}"/>
              </a:ext>
            </a:extLst>
          </p:cNvPr>
          <p:cNvSpPr>
            <a:spLocks noGrp="1" noChangeArrowheads="1"/>
          </p:cNvSpPr>
          <p:nvPr>
            <p:ph type="sldNum" sz="quarter" idx="12"/>
          </p:nvPr>
        </p:nvSpPr>
        <p:spPr/>
        <p:txBody>
          <a:bodyPr/>
          <a:lstStyle>
            <a:lvl1pPr>
              <a:defRPr/>
            </a:lvl1pPr>
          </a:lstStyle>
          <a:p>
            <a:fld id="{EC56EB5C-FD21-497D-82DB-0BAEE3C6D004}" type="slidenum">
              <a:rPr lang="en-US" altLang="ja-JP"/>
              <a:pPr/>
              <a:t>‹#›</a:t>
            </a:fld>
            <a:endParaRPr lang="en-US" altLang="ja-JP"/>
          </a:p>
        </p:txBody>
      </p:sp>
    </p:spTree>
    <p:extLst>
      <p:ext uri="{BB962C8B-B14F-4D97-AF65-F5344CB8AC3E}">
        <p14:creationId xmlns:p14="http://schemas.microsoft.com/office/powerpoint/2010/main" val="688688818"/>
      </p:ext>
    </p:extLst>
  </p:cSld>
  <p:clrMapOvr>
    <a:masterClrMapping/>
  </p:clrMapOvr>
  <p:transition spd="med"/>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809685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581523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6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6933738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6035154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0301414"/>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1339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6"/>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E8EEBAC-A86C-48B2-B608-C489A36447C0}"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6672702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71096"/>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 タイトルの書式設定</a:t>
            </a:r>
          </a:p>
        </p:txBody>
      </p:sp>
      <p:sp>
        <p:nvSpPr>
          <p:cNvPr id="3" name="コンテンツ プレースホルダ 2"/>
          <p:cNvSpPr>
            <a:spLocks noGrp="1"/>
          </p:cNvSpPr>
          <p:nvPr>
            <p:ph idx="1"/>
          </p:nvPr>
        </p:nvSpPr>
        <p:spPr>
          <a:xfrm>
            <a:off x="3575051" y="27305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48208601"/>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6429486"/>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7668465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56604821"/>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8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4116408"/>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1133167"/>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156"/>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88804107"/>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2" y="1600206"/>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2" y="1600206"/>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1619070"/>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820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17EF1BD0-CC23-4AC7-AB1E-354469EA0742}"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13257328"/>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6249991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3202556"/>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3" y="273306"/>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8907585"/>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9740881"/>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8268333"/>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894"/>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14" y="274894"/>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2843537"/>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8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3020552163"/>
      </p:ext>
    </p:extLst>
  </p:cSld>
  <p:clrMapOvr>
    <a:masterClrMapping/>
  </p:clrMapOvr>
  <p:transition spd="med"/>
</p:sldLayout>
</file>

<file path=ppt/slideLayouts/slideLayout1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318537377"/>
      </p:ext>
    </p:extLst>
  </p:cSld>
  <p:clrMapOvr>
    <a:masterClrMapping/>
  </p:clrMapOvr>
  <p:transition spd="med"/>
</p:sldLayout>
</file>

<file path=ppt/slideLayouts/slideLayout1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60"/>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3538284705"/>
      </p:ext>
    </p:extLst>
  </p:cSld>
  <p:clrMapOvr>
    <a:masterClrMapping/>
  </p:clrMapOvr>
  <p:transition spd="med"/>
</p:sldLayout>
</file>

<file path=ppt/slideLayouts/slideLayout1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1749780705"/>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CB153FB7-69B2-4F56-A433-93CD209902EC}"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99368284"/>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1135292134"/>
      </p:ext>
    </p:extLst>
  </p:cSld>
  <p:clrMapOvr>
    <a:masterClrMapping/>
  </p:clrMapOvr>
  <p:transition spd="med"/>
</p:sldLayout>
</file>

<file path=ppt/slideLayouts/slideLayout1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2052543226"/>
      </p:ext>
    </p:extLst>
  </p:cSld>
  <p:clrMapOvr>
    <a:masterClrMapping/>
  </p:clrMapOvr>
  <p:transition spd="med"/>
</p:sldLayout>
</file>

<file path=ppt/slideLayouts/slideLayout1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2362681550"/>
      </p:ext>
    </p:extLst>
  </p:cSld>
  <p:clrMapOvr>
    <a:masterClrMapping/>
  </p:clrMapOvr>
  <p:transition spd="med"/>
</p:sldLayout>
</file>

<file path=ppt/slideLayouts/slideLayout16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110"/>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3160698853"/>
      </p:ext>
    </p:extLst>
  </p:cSld>
  <p:clrMapOvr>
    <a:masterClrMapping/>
  </p:clrMapOvr>
  <p:transition spd="med"/>
</p:sldLayout>
</file>

<file path=ppt/slideLayouts/slideLayout1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3285907409"/>
      </p:ext>
    </p:extLst>
  </p:cSld>
  <p:clrMapOvr>
    <a:masterClrMapping/>
  </p:clrMapOvr>
  <p:transition spd="med"/>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267744267"/>
      </p:ext>
    </p:extLst>
  </p:cSld>
  <p:clrMapOvr>
    <a:masterClrMapping/>
  </p:clrMapOvr>
  <p:transition spd="med"/>
</p:sldLayout>
</file>

<file path=ppt/slideLayouts/slideLayout1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9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9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1562843268"/>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FC02F3D5-A811-45FB-8F46-620158F5FF8E}"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85451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4C92E236-5A7B-4ECB-962E-2541361C98EB}"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6891177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3" y="27319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DFA0E198-E4D4-4A9C-887C-E65ACC17018A}"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4829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pPr>
                <a:defRPr/>
              </a:pPr>
              <a:t>‹#›</a:t>
            </a:fld>
            <a:endParaRPr lang="en-US" altLang="ja-JP"/>
          </a:p>
        </p:txBody>
      </p:sp>
    </p:spTree>
    <p:extLst>
      <p:ext uri="{BB962C8B-B14F-4D97-AF65-F5344CB8AC3E}">
        <p14:creationId xmlns:p14="http://schemas.microsoft.com/office/powerpoint/2010/main" val="714704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BB4A8B1-6EED-42CF-B46F-850262C03BFC}"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69518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BE302367-DD63-4FCE-ACFB-82AC9F65C928}"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13118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84"/>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784"/>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7CDA03CC-5450-4ADD-8DA5-6D0AEF413740}"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499267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685800" y="1981200"/>
            <a:ext cx="7772400" cy="4114800"/>
          </a:xfrm>
        </p:spPr>
        <p:txBody>
          <a:bodyPr rtlCol="0">
            <a:normAutofit/>
          </a:bodyPr>
          <a:lstStyle/>
          <a:p>
            <a:pPr lvl="0"/>
            <a:endParaRPr lang="ja-JP" altLang="en-US" noProof="0"/>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B33C8584-31C1-489E-952D-FD766FC4990D}"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013641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710"/>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4"/>
            <a:ext cx="6400800" cy="1752600"/>
          </a:xfrm>
        </p:spPr>
        <p:txBody>
          <a:bodyPr/>
          <a:lstStyle>
            <a:lvl1pPr marL="0" indent="0" algn="ctr">
              <a:buNone/>
              <a:defRPr/>
            </a:lvl1pPr>
            <a:lvl2pPr marL="456883" indent="0" algn="ctr">
              <a:buNone/>
              <a:defRPr/>
            </a:lvl2pPr>
            <a:lvl3pPr marL="913765" indent="0" algn="ctr">
              <a:buNone/>
              <a:defRPr/>
            </a:lvl3pPr>
            <a:lvl4pPr marL="1370647" indent="0" algn="ctr">
              <a:buNone/>
              <a:defRPr/>
            </a:lvl4pPr>
            <a:lvl5pPr marL="1827532" indent="0" algn="ctr">
              <a:buNone/>
              <a:defRPr/>
            </a:lvl5pPr>
            <a:lvl6pPr marL="2284413" indent="0" algn="ctr">
              <a:buNone/>
              <a:defRPr/>
            </a:lvl6pPr>
            <a:lvl7pPr marL="2741295" indent="0" algn="ctr">
              <a:buNone/>
              <a:defRPr/>
            </a:lvl7pPr>
            <a:lvl8pPr marL="3198178" indent="0" algn="ctr">
              <a:buNone/>
              <a:defRPr/>
            </a:lvl8pPr>
            <a:lvl9pPr marL="365506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3635926328"/>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465639321"/>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185"/>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6883" indent="0">
              <a:buNone/>
              <a:defRPr sz="1800"/>
            </a:lvl2pPr>
            <a:lvl3pPr marL="913765" indent="0">
              <a:buNone/>
              <a:defRPr sz="1600"/>
            </a:lvl3pPr>
            <a:lvl4pPr marL="1370647" indent="0">
              <a:buNone/>
              <a:defRPr sz="1400"/>
            </a:lvl4pPr>
            <a:lvl5pPr marL="1827532" indent="0">
              <a:buNone/>
              <a:defRPr sz="1400"/>
            </a:lvl5pPr>
            <a:lvl6pPr marL="2284413" indent="0">
              <a:buNone/>
              <a:defRPr sz="1400"/>
            </a:lvl6pPr>
            <a:lvl7pPr marL="2741295" indent="0">
              <a:buNone/>
              <a:defRPr sz="1400"/>
            </a:lvl7pPr>
            <a:lvl8pPr marL="3198178" indent="0">
              <a:buNone/>
              <a:defRPr sz="1400"/>
            </a:lvl8pPr>
            <a:lvl9pPr marL="3655064"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4259049981"/>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2582217339"/>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6883" indent="0">
              <a:buNone/>
              <a:defRPr sz="2000" b="1"/>
            </a:lvl2pPr>
            <a:lvl3pPr marL="913765" indent="0">
              <a:buNone/>
              <a:defRPr sz="1800" b="1"/>
            </a:lvl3pPr>
            <a:lvl4pPr marL="1370647" indent="0">
              <a:buNone/>
              <a:defRPr sz="1600" b="1"/>
            </a:lvl4pPr>
            <a:lvl5pPr marL="1827532" indent="0">
              <a:buNone/>
              <a:defRPr sz="1600" b="1"/>
            </a:lvl5pPr>
            <a:lvl6pPr marL="2284413" indent="0">
              <a:buNone/>
              <a:defRPr sz="1600" b="1"/>
            </a:lvl6pPr>
            <a:lvl7pPr marL="2741295" indent="0">
              <a:buNone/>
              <a:defRPr sz="1600" b="1"/>
            </a:lvl7pPr>
            <a:lvl8pPr marL="3198178" indent="0">
              <a:buNone/>
              <a:defRPr sz="1600" b="1"/>
            </a:lvl8pPr>
            <a:lvl9pPr marL="3655064"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6883" indent="0">
              <a:buNone/>
              <a:defRPr sz="2000" b="1"/>
            </a:lvl2pPr>
            <a:lvl3pPr marL="913765" indent="0">
              <a:buNone/>
              <a:defRPr sz="1800" b="1"/>
            </a:lvl3pPr>
            <a:lvl4pPr marL="1370647" indent="0">
              <a:buNone/>
              <a:defRPr sz="1600" b="1"/>
            </a:lvl4pPr>
            <a:lvl5pPr marL="1827532" indent="0">
              <a:buNone/>
              <a:defRPr sz="1600" b="1"/>
            </a:lvl5pPr>
            <a:lvl6pPr marL="2284413" indent="0">
              <a:buNone/>
              <a:defRPr sz="1600" b="1"/>
            </a:lvl6pPr>
            <a:lvl7pPr marL="2741295" indent="0">
              <a:buNone/>
              <a:defRPr sz="1600" b="1"/>
            </a:lvl7pPr>
            <a:lvl8pPr marL="3198178" indent="0">
              <a:buNone/>
              <a:defRPr sz="1600" b="1"/>
            </a:lvl8pPr>
            <a:lvl9pPr marL="3655064"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798787"/>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83297442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2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pPr>
                <a:defRPr/>
              </a:pPr>
              <a:t>‹#›</a:t>
            </a:fld>
            <a:endParaRPr lang="en-US" altLang="ja-JP"/>
          </a:p>
        </p:txBody>
      </p:sp>
    </p:spTree>
    <p:extLst>
      <p:ext uri="{BB962C8B-B14F-4D97-AF65-F5344CB8AC3E}">
        <p14:creationId xmlns:p14="http://schemas.microsoft.com/office/powerpoint/2010/main" val="891385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1274008375"/>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65" y="27332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6883" indent="0">
              <a:buNone/>
              <a:defRPr sz="1200"/>
            </a:lvl2pPr>
            <a:lvl3pPr marL="913765" indent="0">
              <a:buNone/>
              <a:defRPr sz="1000"/>
            </a:lvl3pPr>
            <a:lvl4pPr marL="1370647" indent="0">
              <a:buNone/>
              <a:defRPr sz="900"/>
            </a:lvl4pPr>
            <a:lvl5pPr marL="1827532" indent="0">
              <a:buNone/>
              <a:defRPr sz="900"/>
            </a:lvl5pPr>
            <a:lvl6pPr marL="2284413" indent="0">
              <a:buNone/>
              <a:defRPr sz="900"/>
            </a:lvl6pPr>
            <a:lvl7pPr marL="2741295" indent="0">
              <a:buNone/>
              <a:defRPr sz="900"/>
            </a:lvl7pPr>
            <a:lvl8pPr marL="3198178" indent="0">
              <a:buNone/>
              <a:defRPr sz="900"/>
            </a:lvl8pPr>
            <a:lvl9pPr marL="365506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1612433177"/>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883" indent="0">
              <a:buNone/>
              <a:defRPr sz="2800"/>
            </a:lvl2pPr>
            <a:lvl3pPr marL="913765" indent="0">
              <a:buNone/>
              <a:defRPr sz="2400"/>
            </a:lvl3pPr>
            <a:lvl4pPr marL="1370647" indent="0">
              <a:buNone/>
              <a:defRPr sz="2000"/>
            </a:lvl4pPr>
            <a:lvl5pPr marL="1827532" indent="0">
              <a:buNone/>
              <a:defRPr sz="2000"/>
            </a:lvl5pPr>
            <a:lvl6pPr marL="2284413" indent="0">
              <a:buNone/>
              <a:defRPr sz="2000"/>
            </a:lvl6pPr>
            <a:lvl7pPr marL="2741295" indent="0">
              <a:buNone/>
              <a:defRPr sz="2000"/>
            </a:lvl7pPr>
            <a:lvl8pPr marL="3198178" indent="0">
              <a:buNone/>
              <a:defRPr sz="2000"/>
            </a:lvl8pPr>
            <a:lvl9pPr marL="3655064"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6883" indent="0">
              <a:buNone/>
              <a:defRPr sz="1200"/>
            </a:lvl2pPr>
            <a:lvl3pPr marL="913765" indent="0">
              <a:buNone/>
              <a:defRPr sz="1000"/>
            </a:lvl3pPr>
            <a:lvl4pPr marL="1370647" indent="0">
              <a:buNone/>
              <a:defRPr sz="900"/>
            </a:lvl4pPr>
            <a:lvl5pPr marL="1827532" indent="0">
              <a:buNone/>
              <a:defRPr sz="900"/>
            </a:lvl5pPr>
            <a:lvl6pPr marL="2284413" indent="0">
              <a:buNone/>
              <a:defRPr sz="900"/>
            </a:lvl6pPr>
            <a:lvl7pPr marL="2741295" indent="0">
              <a:buNone/>
              <a:defRPr sz="900"/>
            </a:lvl7pPr>
            <a:lvl8pPr marL="3198178" indent="0">
              <a:buNone/>
              <a:defRPr sz="900"/>
            </a:lvl8pPr>
            <a:lvl9pPr marL="365506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3102247371"/>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463872589"/>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912"/>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912"/>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3721676565"/>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4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7406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628245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2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435991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692104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5366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pPr>
                <a:defRPr/>
              </a:pPr>
              <a:t>‹#›</a:t>
            </a:fld>
            <a:endParaRPr lang="en-US" altLang="ja-JP"/>
          </a:p>
        </p:txBody>
      </p:sp>
    </p:spTree>
    <p:extLst>
      <p:ext uri="{BB962C8B-B14F-4D97-AF65-F5344CB8AC3E}">
        <p14:creationId xmlns:p14="http://schemas.microsoft.com/office/powerpoint/2010/main" val="31854705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61706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54870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1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075527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622799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25165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6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6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991849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93"/>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1449892319"/>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2983948768"/>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68"/>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2552276271"/>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292618939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1724066468"/>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3444160159"/>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2747874650"/>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3" y="27321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2065605516"/>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442086083"/>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2756938306"/>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06"/>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806"/>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2942501764"/>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13"/>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168666765"/>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2846811113"/>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88"/>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258018971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1179797964"/>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1337110038"/>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49567760"/>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2780527252"/>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23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2414372830"/>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2163018331"/>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65422360"/>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26"/>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826"/>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3466524689"/>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4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8545411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1557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2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8237076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9913294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069467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4432874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9991933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1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9349544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7773974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815756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6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6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536608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7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389586" indent="0" algn="ctr">
              <a:buNone/>
              <a:defRPr/>
            </a:lvl2pPr>
            <a:lvl3pPr marL="779173" indent="0" algn="ctr">
              <a:buNone/>
              <a:defRPr/>
            </a:lvl3pPr>
            <a:lvl4pPr marL="1168759" indent="0" algn="ctr">
              <a:buNone/>
              <a:defRPr/>
            </a:lvl4pPr>
            <a:lvl5pPr marL="1558345" indent="0" algn="ctr">
              <a:buNone/>
              <a:defRPr/>
            </a:lvl5pPr>
            <a:lvl6pPr marL="1947932" indent="0" algn="ctr">
              <a:buNone/>
              <a:defRPr/>
            </a:lvl6pPr>
            <a:lvl7pPr marL="2337518" indent="0" algn="ctr">
              <a:buNone/>
              <a:defRPr/>
            </a:lvl7pPr>
            <a:lvl8pPr marL="2727104" indent="0" algn="ctr">
              <a:buNone/>
              <a:defRPr/>
            </a:lvl8pPr>
            <a:lvl9pPr marL="3116691"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23470348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1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3280101603"/>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152"/>
            <a:ext cx="7772400" cy="1362075"/>
          </a:xfrm>
        </p:spPr>
        <p:txBody>
          <a:bodyPr anchor="t"/>
          <a:lstStyle>
            <a:lvl1pPr algn="l">
              <a:defRPr sz="3408"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704"/>
            </a:lvl1pPr>
            <a:lvl2pPr marL="389586" indent="0">
              <a:buNone/>
              <a:defRPr sz="1534"/>
            </a:lvl2pPr>
            <a:lvl3pPr marL="779173" indent="0">
              <a:buNone/>
              <a:defRPr sz="1363"/>
            </a:lvl3pPr>
            <a:lvl4pPr marL="1168759" indent="0">
              <a:buNone/>
              <a:defRPr sz="1193"/>
            </a:lvl4pPr>
            <a:lvl5pPr marL="1558345" indent="0">
              <a:buNone/>
              <a:defRPr sz="1193"/>
            </a:lvl5pPr>
            <a:lvl6pPr marL="1947932" indent="0">
              <a:buNone/>
              <a:defRPr sz="1193"/>
            </a:lvl6pPr>
            <a:lvl7pPr marL="2337518" indent="0">
              <a:buNone/>
              <a:defRPr sz="1193"/>
            </a:lvl7pPr>
            <a:lvl8pPr marL="2727104" indent="0">
              <a:buNone/>
              <a:defRPr sz="1193"/>
            </a:lvl8pPr>
            <a:lvl9pPr marL="3116691" indent="0">
              <a:buNone/>
              <a:defRPr sz="1193"/>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3968093597"/>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3550283069"/>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3757268454"/>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2176232949"/>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2456217925"/>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704" b="1"/>
            </a:lvl1pPr>
          </a:lstStyle>
          <a:p>
            <a:r>
              <a:rPr lang="ja-JP" altLang="en-US"/>
              <a:t>マスタ タイトルの書式設定</a:t>
            </a:r>
          </a:p>
        </p:txBody>
      </p:sp>
      <p:sp>
        <p:nvSpPr>
          <p:cNvPr id="3" name="コンテンツ プレースホルダ 2"/>
          <p:cNvSpPr>
            <a:spLocks noGrp="1"/>
          </p:cNvSpPr>
          <p:nvPr>
            <p:ph idx="1"/>
          </p:nvPr>
        </p:nvSpPr>
        <p:spPr>
          <a:xfrm>
            <a:off x="3575051" y="273302"/>
            <a:ext cx="5111750" cy="5853113"/>
          </a:xfrm>
        </p:spPr>
        <p:txBody>
          <a:bodyPr/>
          <a:lstStyle>
            <a:lvl1pPr>
              <a:defRPr sz="2727"/>
            </a:lvl1pPr>
            <a:lvl2pPr>
              <a:defRPr sz="2386"/>
            </a:lvl2pPr>
            <a:lvl3pPr>
              <a:defRPr sz="2045"/>
            </a:lvl3pPr>
            <a:lvl4pPr>
              <a:defRPr sz="1704"/>
            </a:lvl4pPr>
            <a:lvl5pPr>
              <a:defRPr sz="1704"/>
            </a:lvl5pPr>
            <a:lvl6pPr>
              <a:defRPr sz="1704"/>
            </a:lvl6pPr>
            <a:lvl7pPr>
              <a:defRPr sz="1704"/>
            </a:lvl7pPr>
            <a:lvl8pPr>
              <a:defRPr sz="1704"/>
            </a:lvl8pPr>
            <a:lvl9pPr>
              <a:defRPr sz="170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2592399114"/>
      </p:ext>
    </p:extLst>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704"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727"/>
            </a:lvl1pPr>
            <a:lvl2pPr marL="389586" indent="0">
              <a:buNone/>
              <a:defRPr sz="2386"/>
            </a:lvl2pPr>
            <a:lvl3pPr marL="779173" indent="0">
              <a:buNone/>
              <a:defRPr sz="2045"/>
            </a:lvl3pPr>
            <a:lvl4pPr marL="1168759" indent="0">
              <a:buNone/>
              <a:defRPr sz="1704"/>
            </a:lvl4pPr>
            <a:lvl5pPr marL="1558345" indent="0">
              <a:buNone/>
              <a:defRPr sz="1704"/>
            </a:lvl5pPr>
            <a:lvl6pPr marL="1947932" indent="0">
              <a:buNone/>
              <a:defRPr sz="1704"/>
            </a:lvl6pPr>
            <a:lvl7pPr marL="2337518" indent="0">
              <a:buNone/>
              <a:defRPr sz="1704"/>
            </a:lvl7pPr>
            <a:lvl8pPr marL="2727104" indent="0">
              <a:buNone/>
              <a:defRPr sz="1704"/>
            </a:lvl8pPr>
            <a:lvl9pPr marL="3116691" indent="0">
              <a:buNone/>
              <a:defRPr sz="1704"/>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477507728"/>
      </p:ext>
    </p:extLst>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594539559"/>
      </p:ext>
    </p:extLst>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9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89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280612243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1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A3AA264D-72C8-4888-A338-B91C3872408D}"/>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7D59F8BD-2D4C-44EE-B78E-E883CF6B94E1}"/>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725945C0-E328-49C0-A031-AA2A0D3CCE65}"/>
              </a:ext>
            </a:extLst>
          </p:cNvPr>
          <p:cNvSpPr>
            <a:spLocks noGrp="1" noChangeArrowheads="1"/>
          </p:cNvSpPr>
          <p:nvPr>
            <p:ph type="sldNum" sz="quarter" idx="12"/>
          </p:nvPr>
        </p:nvSpPr>
        <p:spPr/>
        <p:txBody>
          <a:bodyPr/>
          <a:lstStyle>
            <a:lvl1pPr>
              <a:defRPr/>
            </a:lvl1pPr>
          </a:lstStyle>
          <a:p>
            <a:fld id="{7E9F87AB-5E97-42AD-8EB4-5E5D036A4481}" type="slidenum">
              <a:rPr lang="en-US" altLang="ja-JP"/>
              <a:pPr/>
              <a:t>‹#›</a:t>
            </a:fld>
            <a:endParaRPr lang="en-US" altLang="ja-JP"/>
          </a:p>
        </p:txBody>
      </p:sp>
    </p:spTree>
    <p:extLst>
      <p:ext uri="{BB962C8B-B14F-4D97-AF65-F5344CB8AC3E}">
        <p14:creationId xmlns:p14="http://schemas.microsoft.com/office/powerpoint/2010/main" val="1148284265"/>
      </p:ext>
    </p:extLst>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3A9AD6D-9ECA-49BC-BF98-52C0E96A6299}"/>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232F25B2-7E8D-4F3B-B74B-B152CEBED1C6}"/>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646D4DC8-A32A-4B16-AEFB-2E4CCA8B9042}"/>
              </a:ext>
            </a:extLst>
          </p:cNvPr>
          <p:cNvSpPr>
            <a:spLocks noGrp="1" noChangeArrowheads="1"/>
          </p:cNvSpPr>
          <p:nvPr>
            <p:ph type="sldNum" sz="quarter" idx="12"/>
          </p:nvPr>
        </p:nvSpPr>
        <p:spPr/>
        <p:txBody>
          <a:bodyPr/>
          <a:lstStyle>
            <a:lvl1pPr>
              <a:defRPr/>
            </a:lvl1pPr>
          </a:lstStyle>
          <a:p>
            <a:fld id="{4B71D317-03EF-42A3-87A2-FE19F1D0783A}" type="slidenum">
              <a:rPr lang="en-US" altLang="ja-JP"/>
              <a:pPr/>
              <a:t>‹#›</a:t>
            </a:fld>
            <a:endParaRPr lang="en-US" altLang="ja-JP"/>
          </a:p>
        </p:txBody>
      </p:sp>
    </p:spTree>
    <p:extLst>
      <p:ext uri="{BB962C8B-B14F-4D97-AF65-F5344CB8AC3E}">
        <p14:creationId xmlns:p14="http://schemas.microsoft.com/office/powerpoint/2010/main" val="2436083157"/>
      </p:ext>
    </p:extLst>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90"/>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57D9836F-301D-4A33-B6F5-BD59EC933AEE}"/>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61B01040-59AB-43DF-8DFC-0C9AAD80D2DB}"/>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AE535562-60C0-47B9-9650-54FF13ACF744}"/>
              </a:ext>
            </a:extLst>
          </p:cNvPr>
          <p:cNvSpPr>
            <a:spLocks noGrp="1" noChangeArrowheads="1"/>
          </p:cNvSpPr>
          <p:nvPr>
            <p:ph type="sldNum" sz="quarter" idx="12"/>
          </p:nvPr>
        </p:nvSpPr>
        <p:spPr/>
        <p:txBody>
          <a:bodyPr/>
          <a:lstStyle>
            <a:lvl1pPr>
              <a:defRPr/>
            </a:lvl1pPr>
          </a:lstStyle>
          <a:p>
            <a:fld id="{38E849AA-9F11-49E5-A509-B43EA9C3C3B8}" type="slidenum">
              <a:rPr lang="en-US" altLang="ja-JP"/>
              <a:pPr/>
              <a:t>‹#›</a:t>
            </a:fld>
            <a:endParaRPr lang="en-US" altLang="ja-JP"/>
          </a:p>
        </p:txBody>
      </p:sp>
    </p:spTree>
    <p:extLst>
      <p:ext uri="{BB962C8B-B14F-4D97-AF65-F5344CB8AC3E}">
        <p14:creationId xmlns:p14="http://schemas.microsoft.com/office/powerpoint/2010/main" val="3912467115"/>
      </p:ext>
    </p:extLst>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762F9ED1-63B0-4379-BBCF-7D29AD1B5201}"/>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78B8F16E-5FE8-4003-A489-00009546B18A}"/>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60D67681-8DB3-47C2-8D62-772C8165CE2D}"/>
              </a:ext>
            </a:extLst>
          </p:cNvPr>
          <p:cNvSpPr>
            <a:spLocks noGrp="1" noChangeArrowheads="1"/>
          </p:cNvSpPr>
          <p:nvPr>
            <p:ph type="sldNum" sz="quarter" idx="12"/>
          </p:nvPr>
        </p:nvSpPr>
        <p:spPr/>
        <p:txBody>
          <a:bodyPr/>
          <a:lstStyle>
            <a:lvl1pPr>
              <a:defRPr/>
            </a:lvl1pPr>
          </a:lstStyle>
          <a:p>
            <a:fld id="{D272429F-BFEA-4E98-850E-C9385B7FD8D6}" type="slidenum">
              <a:rPr lang="en-US" altLang="ja-JP"/>
              <a:pPr/>
              <a:t>‹#›</a:t>
            </a:fld>
            <a:endParaRPr lang="en-US" altLang="ja-JP"/>
          </a:p>
        </p:txBody>
      </p:sp>
    </p:spTree>
    <p:extLst>
      <p:ext uri="{BB962C8B-B14F-4D97-AF65-F5344CB8AC3E}">
        <p14:creationId xmlns:p14="http://schemas.microsoft.com/office/powerpoint/2010/main" val="3807915203"/>
      </p:ext>
    </p:extLst>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CAF9DE86-6516-4161-AA76-5CA412A052CF}"/>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a:extLst>
              <a:ext uri="{FF2B5EF4-FFF2-40B4-BE49-F238E27FC236}">
                <a16:creationId xmlns:a16="http://schemas.microsoft.com/office/drawing/2014/main" id="{2E5605BE-60D9-4AA5-BD0F-45EA12E04B29}"/>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a:extLst>
              <a:ext uri="{FF2B5EF4-FFF2-40B4-BE49-F238E27FC236}">
                <a16:creationId xmlns:a16="http://schemas.microsoft.com/office/drawing/2014/main" id="{DF1FCCDF-95F2-43A2-AFF9-4F5C209C0529}"/>
              </a:ext>
            </a:extLst>
          </p:cNvPr>
          <p:cNvSpPr>
            <a:spLocks noGrp="1" noChangeArrowheads="1"/>
          </p:cNvSpPr>
          <p:nvPr>
            <p:ph type="sldNum" sz="quarter" idx="12"/>
          </p:nvPr>
        </p:nvSpPr>
        <p:spPr/>
        <p:txBody>
          <a:bodyPr/>
          <a:lstStyle>
            <a:lvl1pPr>
              <a:defRPr/>
            </a:lvl1pPr>
          </a:lstStyle>
          <a:p>
            <a:fld id="{996C595F-6440-4625-B346-8724458BC9F9}" type="slidenum">
              <a:rPr lang="en-US" altLang="ja-JP"/>
              <a:pPr/>
              <a:t>‹#›</a:t>
            </a:fld>
            <a:endParaRPr lang="en-US" altLang="ja-JP"/>
          </a:p>
        </p:txBody>
      </p:sp>
    </p:spTree>
    <p:extLst>
      <p:ext uri="{BB962C8B-B14F-4D97-AF65-F5344CB8AC3E}">
        <p14:creationId xmlns:p14="http://schemas.microsoft.com/office/powerpoint/2010/main" val="1880939908"/>
      </p:ext>
    </p:extLst>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5B05D1FA-D722-4EB0-B15C-3BEC66DAA59E}"/>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a:extLst>
              <a:ext uri="{FF2B5EF4-FFF2-40B4-BE49-F238E27FC236}">
                <a16:creationId xmlns:a16="http://schemas.microsoft.com/office/drawing/2014/main" id="{871C4825-FA15-459C-AEF0-5352B0DFD5FE}"/>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a:extLst>
              <a:ext uri="{FF2B5EF4-FFF2-40B4-BE49-F238E27FC236}">
                <a16:creationId xmlns:a16="http://schemas.microsoft.com/office/drawing/2014/main" id="{91314EA9-AA8E-4E7F-801A-558DC60494FE}"/>
              </a:ext>
            </a:extLst>
          </p:cNvPr>
          <p:cNvSpPr>
            <a:spLocks noGrp="1" noChangeArrowheads="1"/>
          </p:cNvSpPr>
          <p:nvPr>
            <p:ph type="sldNum" sz="quarter" idx="12"/>
          </p:nvPr>
        </p:nvSpPr>
        <p:spPr/>
        <p:txBody>
          <a:bodyPr/>
          <a:lstStyle>
            <a:lvl1pPr>
              <a:defRPr/>
            </a:lvl1pPr>
          </a:lstStyle>
          <a:p>
            <a:fld id="{F9B3B86A-CDC2-470C-9FEB-09C030F5055D}" type="slidenum">
              <a:rPr lang="en-US" altLang="ja-JP"/>
              <a:pPr/>
              <a:t>‹#›</a:t>
            </a:fld>
            <a:endParaRPr lang="en-US" altLang="ja-JP"/>
          </a:p>
        </p:txBody>
      </p:sp>
    </p:spTree>
    <p:extLst>
      <p:ext uri="{BB962C8B-B14F-4D97-AF65-F5344CB8AC3E}">
        <p14:creationId xmlns:p14="http://schemas.microsoft.com/office/powerpoint/2010/main" val="4173810627"/>
      </p:ext>
    </p:extLst>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9489484-52FF-44BC-8CBE-8E8CD3698818}"/>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a:extLst>
              <a:ext uri="{FF2B5EF4-FFF2-40B4-BE49-F238E27FC236}">
                <a16:creationId xmlns:a16="http://schemas.microsoft.com/office/drawing/2014/main" id="{1E6E1C10-DEF7-4EAE-B6A8-6A80D9F2E53F}"/>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a:extLst>
              <a:ext uri="{FF2B5EF4-FFF2-40B4-BE49-F238E27FC236}">
                <a16:creationId xmlns:a16="http://schemas.microsoft.com/office/drawing/2014/main" id="{8A44304E-BFFD-4B39-8A8A-3BDA1E8A010F}"/>
              </a:ext>
            </a:extLst>
          </p:cNvPr>
          <p:cNvSpPr>
            <a:spLocks noGrp="1" noChangeArrowheads="1"/>
          </p:cNvSpPr>
          <p:nvPr>
            <p:ph type="sldNum" sz="quarter" idx="12"/>
          </p:nvPr>
        </p:nvSpPr>
        <p:spPr/>
        <p:txBody>
          <a:bodyPr/>
          <a:lstStyle>
            <a:lvl1pPr>
              <a:defRPr/>
            </a:lvl1pPr>
          </a:lstStyle>
          <a:p>
            <a:fld id="{5C78FD7F-8511-4E3E-A562-6BF2750AB60C}" type="slidenum">
              <a:rPr lang="en-US" altLang="ja-JP"/>
              <a:pPr/>
              <a:t>‹#›</a:t>
            </a:fld>
            <a:endParaRPr lang="en-US" altLang="ja-JP"/>
          </a:p>
        </p:txBody>
      </p:sp>
    </p:spTree>
    <p:extLst>
      <p:ext uri="{BB962C8B-B14F-4D97-AF65-F5344CB8AC3E}">
        <p14:creationId xmlns:p14="http://schemas.microsoft.com/office/powerpoint/2010/main" val="3233447332"/>
      </p:ext>
    </p:extLst>
  </p:cSld>
  <p:clrMapOvr>
    <a:masterClrMapping/>
  </p:clrMapOvr>
  <p:transition spd="med"/>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140"/>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561D0B36-B890-4D0F-9F2A-64371DEE10B1}"/>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A9427764-2F4F-4045-86B8-CA195E6E414D}"/>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8F5ED12B-6B47-4228-BF75-DE0E41507722}"/>
              </a:ext>
            </a:extLst>
          </p:cNvPr>
          <p:cNvSpPr>
            <a:spLocks noGrp="1" noChangeArrowheads="1"/>
          </p:cNvSpPr>
          <p:nvPr>
            <p:ph type="sldNum" sz="quarter" idx="12"/>
          </p:nvPr>
        </p:nvSpPr>
        <p:spPr/>
        <p:txBody>
          <a:bodyPr/>
          <a:lstStyle>
            <a:lvl1pPr>
              <a:defRPr/>
            </a:lvl1pPr>
          </a:lstStyle>
          <a:p>
            <a:fld id="{B37E2A18-4807-4773-AB1D-E18F2CF34565}" type="slidenum">
              <a:rPr lang="en-US" altLang="ja-JP"/>
              <a:pPr/>
              <a:t>‹#›</a:t>
            </a:fld>
            <a:endParaRPr lang="en-US" altLang="ja-JP"/>
          </a:p>
        </p:txBody>
      </p:sp>
    </p:spTree>
    <p:extLst>
      <p:ext uri="{BB962C8B-B14F-4D97-AF65-F5344CB8AC3E}">
        <p14:creationId xmlns:p14="http://schemas.microsoft.com/office/powerpoint/2010/main" val="2573880601"/>
      </p:ext>
    </p:extLst>
  </p:cSld>
  <p:clrMapOvr>
    <a:masterClrMapping/>
  </p:clrMapOvr>
  <p:transition spd="med"/>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9B30CE55-7565-49AF-8136-580C3D2525F7}"/>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336883BE-73D4-418E-87DF-90421C4D6B4E}"/>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E8AD6218-62EE-49C6-B3BC-213FF519BB9D}"/>
              </a:ext>
            </a:extLst>
          </p:cNvPr>
          <p:cNvSpPr>
            <a:spLocks noGrp="1" noChangeArrowheads="1"/>
          </p:cNvSpPr>
          <p:nvPr>
            <p:ph type="sldNum" sz="quarter" idx="12"/>
          </p:nvPr>
        </p:nvSpPr>
        <p:spPr/>
        <p:txBody>
          <a:bodyPr/>
          <a:lstStyle>
            <a:lvl1pPr>
              <a:defRPr/>
            </a:lvl1pPr>
          </a:lstStyle>
          <a:p>
            <a:fld id="{A1B1C296-847E-4348-9EE9-DFFEF8C0AB40}" type="slidenum">
              <a:rPr lang="en-US" altLang="ja-JP"/>
              <a:pPr/>
              <a:t>‹#›</a:t>
            </a:fld>
            <a:endParaRPr lang="en-US" altLang="ja-JP"/>
          </a:p>
        </p:txBody>
      </p:sp>
    </p:spTree>
    <p:extLst>
      <p:ext uri="{BB962C8B-B14F-4D97-AF65-F5344CB8AC3E}">
        <p14:creationId xmlns:p14="http://schemas.microsoft.com/office/powerpoint/2010/main" val="3748732408"/>
      </p:ext>
    </p:extLst>
  </p:cSld>
  <p:clrMapOvr>
    <a:masterClrMapping/>
  </p:clrMapOvr>
  <p:transition spd="med"/>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75395B0-5FDD-4D7B-B69C-8D18781C370E}"/>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51AA2307-7A37-425B-A850-0F0EADCF2399}"/>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8220F6A5-0EAF-4566-9CDD-99EF7023E917}"/>
              </a:ext>
            </a:extLst>
          </p:cNvPr>
          <p:cNvSpPr>
            <a:spLocks noGrp="1" noChangeArrowheads="1"/>
          </p:cNvSpPr>
          <p:nvPr>
            <p:ph type="sldNum" sz="quarter" idx="12"/>
          </p:nvPr>
        </p:nvSpPr>
        <p:spPr/>
        <p:txBody>
          <a:bodyPr/>
          <a:lstStyle>
            <a:lvl1pPr>
              <a:defRPr/>
            </a:lvl1pPr>
          </a:lstStyle>
          <a:p>
            <a:fld id="{C66C9945-7420-48D2-B5BA-D49FE5C32B35}" type="slidenum">
              <a:rPr lang="en-US" altLang="ja-JP"/>
              <a:pPr/>
              <a:t>‹#›</a:t>
            </a:fld>
            <a:endParaRPr lang="en-US" altLang="ja-JP"/>
          </a:p>
        </p:txBody>
      </p:sp>
    </p:spTree>
    <p:extLst>
      <p:ext uri="{BB962C8B-B14F-4D97-AF65-F5344CB8AC3E}">
        <p14:creationId xmlns:p14="http://schemas.microsoft.com/office/powerpoint/2010/main" val="203091838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10.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9.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theme" Target="../theme/theme11.xml"/><Relationship Id="rId2" Type="http://schemas.openxmlformats.org/officeDocument/2006/relationships/slideLayout" Target="../slideLayouts/slideLayout113.xml"/><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0.xml"/><Relationship Id="rId3" Type="http://schemas.openxmlformats.org/officeDocument/2006/relationships/slideLayout" Target="../slideLayouts/slideLayout125.xml"/><Relationship Id="rId7" Type="http://schemas.openxmlformats.org/officeDocument/2006/relationships/slideLayout" Target="../slideLayouts/slideLayout129.xml"/><Relationship Id="rId12" Type="http://schemas.openxmlformats.org/officeDocument/2006/relationships/theme" Target="../theme/theme12.xml"/><Relationship Id="rId2" Type="http://schemas.openxmlformats.org/officeDocument/2006/relationships/slideLayout" Target="../slideLayouts/slideLayout124.xml"/><Relationship Id="rId1" Type="http://schemas.openxmlformats.org/officeDocument/2006/relationships/slideLayout" Target="../slideLayouts/slideLayout123.xml"/><Relationship Id="rId6" Type="http://schemas.openxmlformats.org/officeDocument/2006/relationships/slideLayout" Target="../slideLayouts/slideLayout128.xml"/><Relationship Id="rId11" Type="http://schemas.openxmlformats.org/officeDocument/2006/relationships/slideLayout" Target="../slideLayouts/slideLayout133.xml"/><Relationship Id="rId5" Type="http://schemas.openxmlformats.org/officeDocument/2006/relationships/slideLayout" Target="../slideLayouts/slideLayout127.xml"/><Relationship Id="rId10" Type="http://schemas.openxmlformats.org/officeDocument/2006/relationships/slideLayout" Target="../slideLayouts/slideLayout132.xml"/><Relationship Id="rId4" Type="http://schemas.openxmlformats.org/officeDocument/2006/relationships/slideLayout" Target="../slideLayouts/slideLayout126.xml"/><Relationship Id="rId9" Type="http://schemas.openxmlformats.org/officeDocument/2006/relationships/slideLayout" Target="../slideLayouts/slideLayout131.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1.xml"/><Relationship Id="rId3" Type="http://schemas.openxmlformats.org/officeDocument/2006/relationships/slideLayout" Target="../slideLayouts/slideLayout136.xml"/><Relationship Id="rId7" Type="http://schemas.openxmlformats.org/officeDocument/2006/relationships/slideLayout" Target="../slideLayouts/slideLayout140.xml"/><Relationship Id="rId12" Type="http://schemas.openxmlformats.org/officeDocument/2006/relationships/theme" Target="../theme/theme13.xml"/><Relationship Id="rId2" Type="http://schemas.openxmlformats.org/officeDocument/2006/relationships/slideLayout" Target="../slideLayouts/slideLayout135.xml"/><Relationship Id="rId1" Type="http://schemas.openxmlformats.org/officeDocument/2006/relationships/slideLayout" Target="../slideLayouts/slideLayout134.xml"/><Relationship Id="rId6" Type="http://schemas.openxmlformats.org/officeDocument/2006/relationships/slideLayout" Target="../slideLayouts/slideLayout139.xml"/><Relationship Id="rId11" Type="http://schemas.openxmlformats.org/officeDocument/2006/relationships/slideLayout" Target="../slideLayouts/slideLayout144.xml"/><Relationship Id="rId5" Type="http://schemas.openxmlformats.org/officeDocument/2006/relationships/slideLayout" Target="../slideLayouts/slideLayout138.xml"/><Relationship Id="rId10" Type="http://schemas.openxmlformats.org/officeDocument/2006/relationships/slideLayout" Target="../slideLayouts/slideLayout143.xml"/><Relationship Id="rId4" Type="http://schemas.openxmlformats.org/officeDocument/2006/relationships/slideLayout" Target="../slideLayouts/slideLayout137.xml"/><Relationship Id="rId9" Type="http://schemas.openxmlformats.org/officeDocument/2006/relationships/slideLayout" Target="../slideLayouts/slideLayout142.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2.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theme" Target="../theme/theme14.xml"/><Relationship Id="rId2" Type="http://schemas.openxmlformats.org/officeDocument/2006/relationships/slideLayout" Target="../slideLayouts/slideLayout146.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3.xml"/><Relationship Id="rId3" Type="http://schemas.openxmlformats.org/officeDocument/2006/relationships/slideLayout" Target="../slideLayouts/slideLayout158.xml"/><Relationship Id="rId7" Type="http://schemas.openxmlformats.org/officeDocument/2006/relationships/slideLayout" Target="../slideLayouts/slideLayout162.xml"/><Relationship Id="rId12" Type="http://schemas.openxmlformats.org/officeDocument/2006/relationships/theme" Target="../theme/theme15.xml"/><Relationship Id="rId2" Type="http://schemas.openxmlformats.org/officeDocument/2006/relationships/slideLayout" Target="../slideLayouts/slideLayout157.xml"/><Relationship Id="rId1" Type="http://schemas.openxmlformats.org/officeDocument/2006/relationships/slideLayout" Target="../slideLayouts/slideLayout156.xml"/><Relationship Id="rId6" Type="http://schemas.openxmlformats.org/officeDocument/2006/relationships/slideLayout" Target="../slideLayouts/slideLayout161.xml"/><Relationship Id="rId11" Type="http://schemas.openxmlformats.org/officeDocument/2006/relationships/slideLayout" Target="../slideLayouts/slideLayout166.xml"/><Relationship Id="rId5" Type="http://schemas.openxmlformats.org/officeDocument/2006/relationships/slideLayout" Target="../slideLayouts/slideLayout160.xml"/><Relationship Id="rId10" Type="http://schemas.openxmlformats.org/officeDocument/2006/relationships/slideLayout" Target="../slideLayouts/slideLayout165.xml"/><Relationship Id="rId4" Type="http://schemas.openxmlformats.org/officeDocument/2006/relationships/slideLayout" Target="../slideLayouts/slideLayout159.xml"/><Relationship Id="rId9" Type="http://schemas.openxmlformats.org/officeDocument/2006/relationships/slideLayout" Target="../slideLayouts/slideLayout16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578027"/>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44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44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10400" y="6661771"/>
            <a:ext cx="2133600" cy="196229"/>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8324EAF5-3F7A-4205-B5A4-0F5D4BD8E9E1}"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768010456"/>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538916"/>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3966263736"/>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E0F8F7A-B509-49F9-AECA-0096A6796E8D}"/>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A784E15F-787C-4CE0-8FE9-AF60D9459184}"/>
              </a:ext>
            </a:extLst>
          </p:cNvPr>
          <p:cNvSpPr>
            <a:spLocks noGrp="1" noChangeArrowheads="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7543CA1C-3558-43DD-83A3-F83807F9EE5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solidFill>
                  <a:srgbClr val="000000"/>
                </a:solidFill>
                <a:latin typeface="+mn-lt"/>
                <a:ea typeface="ＭＳ Ｐゴシック" charset="-128"/>
              </a:defRPr>
            </a:lvl1pPr>
          </a:lstStyle>
          <a:p>
            <a:pPr>
              <a:defRPr/>
            </a:pPr>
            <a:endParaRPr lang="en-US" altLang="ja-JP"/>
          </a:p>
        </p:txBody>
      </p:sp>
      <p:sp>
        <p:nvSpPr>
          <p:cNvPr id="1029" name="Rectangle 5">
            <a:extLst>
              <a:ext uri="{FF2B5EF4-FFF2-40B4-BE49-F238E27FC236}">
                <a16:creationId xmlns:a16="http://schemas.microsoft.com/office/drawing/2014/main" id="{10E72F7F-5483-4218-BDE0-A5052794D7E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solidFill>
                  <a:srgbClr val="000000"/>
                </a:solidFill>
                <a:latin typeface="+mn-lt"/>
                <a:ea typeface="ＭＳ Ｐゴシック" charset="-128"/>
              </a:defRPr>
            </a:lvl1pPr>
          </a:lstStyle>
          <a:p>
            <a:pPr>
              <a:defRPr/>
            </a:pPr>
            <a:endParaRPr lang="en-US" altLang="ja-JP"/>
          </a:p>
        </p:txBody>
      </p:sp>
      <p:sp>
        <p:nvSpPr>
          <p:cNvPr id="1030" name="Rectangle 6">
            <a:extLst>
              <a:ext uri="{FF2B5EF4-FFF2-40B4-BE49-F238E27FC236}">
                <a16:creationId xmlns:a16="http://schemas.microsoft.com/office/drawing/2014/main" id="{F76FE8CC-4B49-4083-80A1-B41F2A51726B}"/>
              </a:ext>
            </a:extLst>
          </p:cNvPr>
          <p:cNvSpPr>
            <a:spLocks noGrp="1" noChangeArrowheads="1"/>
          </p:cNvSpPr>
          <p:nvPr>
            <p:ph type="sldNum" sz="quarter" idx="4"/>
          </p:nvPr>
        </p:nvSpPr>
        <p:spPr bwMode="auto">
          <a:xfrm>
            <a:off x="7010400" y="6583362"/>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solidFill>
                  <a:srgbClr val="000000"/>
                </a:solidFill>
              </a:defRPr>
            </a:lvl1pPr>
          </a:lstStyle>
          <a:p>
            <a:fld id="{202E4442-78D3-4359-8CC7-51C4BA93F931}" type="slidenum">
              <a:rPr lang="en-US" altLang="ja-JP"/>
              <a:pPr/>
              <a:t>‹#›</a:t>
            </a:fld>
            <a:endParaRPr lang="en-US" altLang="ja-JP" dirty="0"/>
          </a:p>
        </p:txBody>
      </p:sp>
    </p:spTree>
    <p:extLst>
      <p:ext uri="{BB962C8B-B14F-4D97-AF65-F5344CB8AC3E}">
        <p14:creationId xmlns:p14="http://schemas.microsoft.com/office/powerpoint/2010/main" val="794931424"/>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transition spd="med"/>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charset="-128"/>
        </a:defRPr>
      </a:lvl2pPr>
      <a:lvl3pPr algn="ctr" rtl="0" eaLnBrk="0" fontAlgn="base" hangingPunct="0">
        <a:spcBef>
          <a:spcPct val="0"/>
        </a:spcBef>
        <a:spcAft>
          <a:spcPct val="0"/>
        </a:spcAft>
        <a:defRPr kumimoji="1" sz="4062">
          <a:solidFill>
            <a:schemeClr val="tx2"/>
          </a:solidFill>
          <a:latin typeface="Arial" charset="0"/>
          <a:ea typeface="ＭＳ Ｐゴシック" charset="-128"/>
        </a:defRPr>
      </a:lvl3pPr>
      <a:lvl4pPr algn="ctr" rtl="0" eaLnBrk="0" fontAlgn="base" hangingPunct="0">
        <a:spcBef>
          <a:spcPct val="0"/>
        </a:spcBef>
        <a:spcAft>
          <a:spcPct val="0"/>
        </a:spcAft>
        <a:defRPr kumimoji="1" sz="4062">
          <a:solidFill>
            <a:schemeClr val="tx2"/>
          </a:solidFill>
          <a:latin typeface="Arial" charset="0"/>
          <a:ea typeface="ＭＳ Ｐゴシック" charset="-128"/>
        </a:defRPr>
      </a:lvl4pPr>
      <a:lvl5pPr algn="ctr" rtl="0" eaLnBrk="0" fontAlgn="base" hangingPunct="0">
        <a:spcBef>
          <a:spcPct val="0"/>
        </a:spcBef>
        <a:spcAft>
          <a:spcPct val="0"/>
        </a:spcAft>
        <a:defRPr kumimoji="1" sz="4062">
          <a:solidFill>
            <a:schemeClr val="tx2"/>
          </a:solidFill>
          <a:latin typeface="Arial" charset="0"/>
          <a:ea typeface="ＭＳ Ｐゴシック" charset="-128"/>
        </a:defRPr>
      </a:lvl5pPr>
      <a:lvl6pPr marL="422041" algn="ctr" rtl="0" fontAlgn="base">
        <a:spcBef>
          <a:spcPct val="0"/>
        </a:spcBef>
        <a:spcAft>
          <a:spcPct val="0"/>
        </a:spcAft>
        <a:defRPr kumimoji="1" sz="4062">
          <a:solidFill>
            <a:schemeClr val="tx2"/>
          </a:solidFill>
          <a:latin typeface="Arial" charset="0"/>
          <a:ea typeface="ＭＳ Ｐゴシック" charset="-128"/>
        </a:defRPr>
      </a:lvl6pPr>
      <a:lvl7pPr marL="844083" algn="ctr" rtl="0" fontAlgn="base">
        <a:spcBef>
          <a:spcPct val="0"/>
        </a:spcBef>
        <a:spcAft>
          <a:spcPct val="0"/>
        </a:spcAft>
        <a:defRPr kumimoji="1" sz="4062">
          <a:solidFill>
            <a:schemeClr val="tx2"/>
          </a:solidFill>
          <a:latin typeface="Arial" charset="0"/>
          <a:ea typeface="ＭＳ Ｐゴシック" charset="-128"/>
        </a:defRPr>
      </a:lvl7pPr>
      <a:lvl8pPr marL="1266124" algn="ctr" rtl="0" fontAlgn="base">
        <a:spcBef>
          <a:spcPct val="0"/>
        </a:spcBef>
        <a:spcAft>
          <a:spcPct val="0"/>
        </a:spcAft>
        <a:defRPr kumimoji="1" sz="4062">
          <a:solidFill>
            <a:schemeClr val="tx2"/>
          </a:solidFill>
          <a:latin typeface="Arial" charset="0"/>
          <a:ea typeface="ＭＳ Ｐゴシック" charset="-128"/>
        </a:defRPr>
      </a:lvl8pPr>
      <a:lvl9pPr marL="1688165" algn="ctr" rtl="0" fontAlgn="base">
        <a:spcBef>
          <a:spcPct val="0"/>
        </a:spcBef>
        <a:spcAft>
          <a:spcPct val="0"/>
        </a:spcAft>
        <a:defRPr kumimoji="1" sz="4062">
          <a:solidFill>
            <a:schemeClr val="tx2"/>
          </a:solidFill>
          <a:latin typeface="Arial" charset="0"/>
          <a:ea typeface="ＭＳ Ｐゴシック"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10400" y="6670033"/>
            <a:ext cx="2133600" cy="196133"/>
          </a:xfrm>
          <a:prstGeom prst="rect">
            <a:avLst/>
          </a:prstGeom>
        </p:spPr>
        <p:txBody>
          <a:bodyPr vert="horz" lIns="91440" tIns="45720" rIns="91440" bIns="45720" rtlCol="0" anchor="ctr"/>
          <a:lstStyle>
            <a:lvl1pPr algn="r">
              <a:defRPr sz="1108">
                <a:solidFill>
                  <a:schemeClr val="tx1">
                    <a:tint val="75000"/>
                  </a:schemeClr>
                </a:solidFill>
              </a:defRPr>
            </a:lvl1pPr>
          </a:lstStyle>
          <a:p>
            <a:fld id="{BEE87AA0-4AE6-4BFB-8EF1-AE15AD0108A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57559201"/>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606"/>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606"/>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08796" y="6669779"/>
            <a:ext cx="2133600" cy="196387"/>
          </a:xfrm>
          <a:prstGeom prst="rect">
            <a:avLst/>
          </a:prstGeom>
        </p:spPr>
        <p:txBody>
          <a:bodyPr vert="horz" lIns="91440" tIns="45720" rIns="91440" bIns="45720" rtlCol="0" anchor="ctr"/>
          <a:lstStyle>
            <a:lvl1pPr algn="r">
              <a:defRPr sz="1108">
                <a:solidFill>
                  <a:schemeClr val="tx1">
                    <a:tint val="75000"/>
                  </a:schemeClr>
                </a:solidFill>
              </a:defRPr>
            </a:lvl1p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73145989"/>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solidFill>
                  <a:srgbClr val="000000"/>
                </a:solidFill>
                <a:latin typeface="+mn-lt"/>
                <a:ea typeface="ＭＳ Ｐゴシック" charset="-128"/>
              </a:defRPr>
            </a:lvl1pPr>
          </a:lstStyle>
          <a:p>
            <a:pPr fontAlgn="base">
              <a:spcBef>
                <a:spcPct val="0"/>
              </a:spcBef>
              <a:spcAft>
                <a:spcPct val="0"/>
              </a:spcAft>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solidFill>
                  <a:srgbClr val="000000"/>
                </a:solidFill>
                <a:latin typeface="+mn-lt"/>
                <a:ea typeface="ＭＳ Ｐゴシック"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7010400" y="6583362"/>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solidFill>
                  <a:srgbClr val="000000"/>
                </a:solidFill>
                <a:latin typeface="+mn-lt"/>
                <a:ea typeface="ＭＳ Ｐゴシック" charset="-128"/>
              </a:defRPr>
            </a:lvl1pPr>
          </a:lstStyle>
          <a:p>
            <a:pPr fontAlgn="base">
              <a:spcBef>
                <a:spcPct val="0"/>
              </a:spcBef>
              <a:spcAft>
                <a:spcPct val="0"/>
              </a:spcAft>
              <a:defRPr/>
            </a:pPr>
            <a:fld id="{731E8D4F-0ECE-485D-918A-59E2FC107E4D}"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3954699387"/>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ransition spd="med"/>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charset="-128"/>
        </a:defRPr>
      </a:lvl2pPr>
      <a:lvl3pPr algn="ctr" rtl="0" eaLnBrk="0" fontAlgn="base" hangingPunct="0">
        <a:spcBef>
          <a:spcPct val="0"/>
        </a:spcBef>
        <a:spcAft>
          <a:spcPct val="0"/>
        </a:spcAft>
        <a:defRPr kumimoji="1" sz="4062">
          <a:solidFill>
            <a:schemeClr val="tx2"/>
          </a:solidFill>
          <a:latin typeface="Arial" charset="0"/>
          <a:ea typeface="ＭＳ Ｐゴシック" charset="-128"/>
        </a:defRPr>
      </a:lvl3pPr>
      <a:lvl4pPr algn="ctr" rtl="0" eaLnBrk="0" fontAlgn="base" hangingPunct="0">
        <a:spcBef>
          <a:spcPct val="0"/>
        </a:spcBef>
        <a:spcAft>
          <a:spcPct val="0"/>
        </a:spcAft>
        <a:defRPr kumimoji="1" sz="4062">
          <a:solidFill>
            <a:schemeClr val="tx2"/>
          </a:solidFill>
          <a:latin typeface="Arial" charset="0"/>
          <a:ea typeface="ＭＳ Ｐゴシック" charset="-128"/>
        </a:defRPr>
      </a:lvl4pPr>
      <a:lvl5pPr algn="ctr" rtl="0" eaLnBrk="0" fontAlgn="base" hangingPunct="0">
        <a:spcBef>
          <a:spcPct val="0"/>
        </a:spcBef>
        <a:spcAft>
          <a:spcPct val="0"/>
        </a:spcAft>
        <a:defRPr kumimoji="1" sz="4062">
          <a:solidFill>
            <a:schemeClr val="tx2"/>
          </a:solidFill>
          <a:latin typeface="Arial" charset="0"/>
          <a:ea typeface="ＭＳ Ｐゴシック" charset="-128"/>
        </a:defRPr>
      </a:lvl5pPr>
      <a:lvl6pPr marL="422041" algn="ctr" rtl="0" fontAlgn="base">
        <a:spcBef>
          <a:spcPct val="0"/>
        </a:spcBef>
        <a:spcAft>
          <a:spcPct val="0"/>
        </a:spcAft>
        <a:defRPr kumimoji="1" sz="4062">
          <a:solidFill>
            <a:schemeClr val="tx2"/>
          </a:solidFill>
          <a:latin typeface="Arial" charset="0"/>
          <a:ea typeface="ＭＳ Ｐゴシック" charset="-128"/>
        </a:defRPr>
      </a:lvl6pPr>
      <a:lvl7pPr marL="844083" algn="ctr" rtl="0" fontAlgn="base">
        <a:spcBef>
          <a:spcPct val="0"/>
        </a:spcBef>
        <a:spcAft>
          <a:spcPct val="0"/>
        </a:spcAft>
        <a:defRPr kumimoji="1" sz="4062">
          <a:solidFill>
            <a:schemeClr val="tx2"/>
          </a:solidFill>
          <a:latin typeface="Arial" charset="0"/>
          <a:ea typeface="ＭＳ Ｐゴシック" charset="-128"/>
        </a:defRPr>
      </a:lvl7pPr>
      <a:lvl8pPr marL="1266124" algn="ctr" rtl="0" fontAlgn="base">
        <a:spcBef>
          <a:spcPct val="0"/>
        </a:spcBef>
        <a:spcAft>
          <a:spcPct val="0"/>
        </a:spcAft>
        <a:defRPr kumimoji="1" sz="4062">
          <a:solidFill>
            <a:schemeClr val="tx2"/>
          </a:solidFill>
          <a:latin typeface="Arial" charset="0"/>
          <a:ea typeface="ＭＳ Ｐゴシック" charset="-128"/>
        </a:defRPr>
      </a:lvl8pPr>
      <a:lvl9pPr marL="1688165" algn="ctr" rtl="0" fontAlgn="base">
        <a:spcBef>
          <a:spcPct val="0"/>
        </a:spcBef>
        <a:spcAft>
          <a:spcPct val="0"/>
        </a:spcAft>
        <a:defRPr kumimoji="1" sz="4062">
          <a:solidFill>
            <a:schemeClr val="tx2"/>
          </a:solidFill>
          <a:latin typeface="Arial" charset="0"/>
          <a:ea typeface="ＭＳ Ｐゴシック"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3075" name="テキスト プレースホルダー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49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b="1">
              <a:solidFill>
                <a:prstClr val="black">
                  <a:tint val="75000"/>
                </a:prstClr>
              </a:solidFill>
              <a:latin typeface="Times New Roman" pitchFamily="18" charset="0"/>
              <a:ea typeface="ＭＳ Ｐゴシック"/>
            </a:endParaRPr>
          </a:p>
        </p:txBody>
      </p:sp>
      <p:sp>
        <p:nvSpPr>
          <p:cNvPr id="5" name="フッター プレースホルダー 4"/>
          <p:cNvSpPr>
            <a:spLocks noGrp="1"/>
          </p:cNvSpPr>
          <p:nvPr>
            <p:ph type="ftr" sz="quarter" idx="3"/>
          </p:nvPr>
        </p:nvSpPr>
        <p:spPr>
          <a:xfrm>
            <a:off x="3124200" y="635649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b="1">
              <a:solidFill>
                <a:prstClr val="black">
                  <a:tint val="75000"/>
                </a:prstClr>
              </a:solidFill>
              <a:latin typeface="Times New Roman" pitchFamily="18" charset="0"/>
              <a:ea typeface="ＭＳ Ｐゴシック"/>
            </a:endParaRPr>
          </a:p>
        </p:txBody>
      </p:sp>
      <p:sp>
        <p:nvSpPr>
          <p:cNvPr id="6" name="スライド番号プレースホルダー 5"/>
          <p:cNvSpPr>
            <a:spLocks noGrp="1"/>
          </p:cNvSpPr>
          <p:nvPr>
            <p:ph type="sldNum" sz="quarter" idx="4"/>
          </p:nvPr>
        </p:nvSpPr>
        <p:spPr>
          <a:xfrm>
            <a:off x="7010400" y="6661724"/>
            <a:ext cx="2133600" cy="196276"/>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19F86FA-AB15-4B3B-9FC4-9B8F94E2C13F}" type="slidenum">
              <a:rPr lang="en-US" altLang="ja-JP" b="1">
                <a:solidFill>
                  <a:prstClr val="black">
                    <a:tint val="75000"/>
                  </a:prstClr>
                </a:solidFill>
                <a:latin typeface="Times New Roman" pitchFamily="18" charset="0"/>
                <a:ea typeface="ＭＳ Ｐゴシック"/>
              </a:rPr>
              <a:pPr>
                <a:defRPr/>
              </a:pPr>
              <a:t>‹#›</a:t>
            </a:fld>
            <a:endParaRPr lang="en-US" altLang="ja-JP" b="1">
              <a:solidFill>
                <a:prstClr val="black">
                  <a:tint val="75000"/>
                </a:prstClr>
              </a:solidFill>
              <a:latin typeface="Times New Roman" pitchFamily="18" charset="0"/>
              <a:ea typeface="ＭＳ Ｐゴシック"/>
            </a:endParaRPr>
          </a:p>
        </p:txBody>
      </p:sp>
    </p:spTree>
    <p:extLst>
      <p:ext uri="{BB962C8B-B14F-4D97-AF65-F5344CB8AC3E}">
        <p14:creationId xmlns:p14="http://schemas.microsoft.com/office/powerpoint/2010/main" val="21617797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5" tIns="45690" rIns="91375" bIns="4569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5" tIns="45690" rIns="91375" bIns="456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375" tIns="45690" rIns="91375" bIns="45690" numCol="1" anchor="t" anchorCtr="0" compatLnSpc="1">
            <a:prstTxWarp prst="textNoShape">
              <a:avLst/>
            </a:prstTxWarp>
          </a:bodyPr>
          <a:lstStyle>
            <a:lvl1pPr>
              <a:defRPr sz="1400">
                <a:solidFill>
                  <a:srgbClr val="000000"/>
                </a:solidFill>
                <a:latin typeface="+mn-lt"/>
                <a:ea typeface="ＭＳ Ｐゴシック" charset="-128"/>
              </a:defRPr>
            </a:lvl1pPr>
          </a:lstStyle>
          <a:p>
            <a:pPr defTabSz="913765">
              <a:defRPr/>
            </a:pPr>
            <a:endParaRPr lang="en-US" altLang="ja-JP"/>
          </a:p>
        </p:txBody>
      </p:sp>
      <p:sp>
        <p:nvSpPr>
          <p:cNvPr id="1029" name="Rectangle 5"/>
          <p:cNvSpPr>
            <a:spLocks noGrp="1" noChangeArrowheads="1"/>
          </p:cNvSpPr>
          <p:nvPr>
            <p:ph type="ftr" sz="quarter" idx="3"/>
          </p:nvPr>
        </p:nvSpPr>
        <p:spPr bwMode="auto">
          <a:xfrm>
            <a:off x="3124206" y="6245225"/>
            <a:ext cx="2895600" cy="476250"/>
          </a:xfrm>
          <a:prstGeom prst="rect">
            <a:avLst/>
          </a:prstGeom>
          <a:noFill/>
          <a:ln w="9525">
            <a:noFill/>
            <a:miter lim="800000"/>
            <a:headEnd/>
            <a:tailEnd/>
          </a:ln>
          <a:effectLst/>
        </p:spPr>
        <p:txBody>
          <a:bodyPr vert="horz" wrap="square" lIns="91375" tIns="45690" rIns="91375" bIns="45690" numCol="1" anchor="t" anchorCtr="0" compatLnSpc="1">
            <a:prstTxWarp prst="textNoShape">
              <a:avLst/>
            </a:prstTxWarp>
          </a:bodyPr>
          <a:lstStyle>
            <a:lvl1pPr algn="ctr">
              <a:defRPr sz="1400">
                <a:solidFill>
                  <a:srgbClr val="000000"/>
                </a:solidFill>
                <a:latin typeface="+mn-lt"/>
                <a:ea typeface="ＭＳ Ｐゴシック" charset="-128"/>
              </a:defRPr>
            </a:lvl1pPr>
          </a:lstStyle>
          <a:p>
            <a:pPr defTabSz="913765">
              <a:defRPr/>
            </a:pPr>
            <a:endParaRPr lang="en-US" altLang="ja-JP"/>
          </a:p>
        </p:txBody>
      </p:sp>
      <p:sp>
        <p:nvSpPr>
          <p:cNvPr id="1030" name="Rectangle 6"/>
          <p:cNvSpPr>
            <a:spLocks noGrp="1" noChangeArrowheads="1"/>
          </p:cNvSpPr>
          <p:nvPr>
            <p:ph type="sldNum" sz="quarter" idx="4"/>
          </p:nvPr>
        </p:nvSpPr>
        <p:spPr bwMode="auto">
          <a:xfrm>
            <a:off x="7010400" y="6594652"/>
            <a:ext cx="2133600" cy="268139"/>
          </a:xfrm>
          <a:prstGeom prst="rect">
            <a:avLst/>
          </a:prstGeom>
          <a:noFill/>
          <a:ln w="9525">
            <a:noFill/>
            <a:miter lim="800000"/>
            <a:headEnd/>
            <a:tailEnd/>
          </a:ln>
          <a:effectLst/>
        </p:spPr>
        <p:txBody>
          <a:bodyPr vert="horz" wrap="square" lIns="91375" tIns="45690" rIns="91375" bIns="45690" numCol="1" anchor="t" anchorCtr="0" compatLnSpc="1">
            <a:prstTxWarp prst="textNoShape">
              <a:avLst/>
            </a:prstTxWarp>
          </a:bodyPr>
          <a:lstStyle>
            <a:lvl1pPr algn="r">
              <a:defRPr sz="1400">
                <a:solidFill>
                  <a:srgbClr val="000000"/>
                </a:solidFill>
                <a:latin typeface="+mn-lt"/>
                <a:ea typeface="ＭＳ Ｐゴシック" charset="-128"/>
              </a:defRPr>
            </a:lvl1pPr>
          </a:lstStyle>
          <a:p>
            <a:pPr defTabSz="913765">
              <a:defRPr/>
            </a:pPr>
            <a:fld id="{731E8D4F-0ECE-485D-918A-59E2FC107E4D}" type="slidenum">
              <a:rPr lang="en-US" altLang="ja-JP"/>
              <a:pPr defTabSz="913765">
                <a:defRPr/>
              </a:pPr>
              <a:t>‹#›</a:t>
            </a:fld>
            <a:endParaRPr lang="en-US" altLang="ja-JP"/>
          </a:p>
        </p:txBody>
      </p:sp>
    </p:spTree>
    <p:extLst>
      <p:ext uri="{BB962C8B-B14F-4D97-AF65-F5344CB8AC3E}">
        <p14:creationId xmlns:p14="http://schemas.microsoft.com/office/powerpoint/2010/main" val="345421916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spd="med"/>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6883" algn="ctr" rtl="0" fontAlgn="base">
        <a:spcBef>
          <a:spcPct val="0"/>
        </a:spcBef>
        <a:spcAft>
          <a:spcPct val="0"/>
        </a:spcAft>
        <a:defRPr kumimoji="1" sz="4400">
          <a:solidFill>
            <a:schemeClr val="tx2"/>
          </a:solidFill>
          <a:latin typeface="Arial" charset="0"/>
          <a:ea typeface="ＭＳ Ｐゴシック" charset="-128"/>
        </a:defRPr>
      </a:lvl6pPr>
      <a:lvl7pPr marL="913765" algn="ctr" rtl="0" fontAlgn="base">
        <a:spcBef>
          <a:spcPct val="0"/>
        </a:spcBef>
        <a:spcAft>
          <a:spcPct val="0"/>
        </a:spcAft>
        <a:defRPr kumimoji="1" sz="4400">
          <a:solidFill>
            <a:schemeClr val="tx2"/>
          </a:solidFill>
          <a:latin typeface="Arial" charset="0"/>
          <a:ea typeface="ＭＳ Ｐゴシック" charset="-128"/>
        </a:defRPr>
      </a:lvl7pPr>
      <a:lvl8pPr marL="1370647" algn="ctr" rtl="0" fontAlgn="base">
        <a:spcBef>
          <a:spcPct val="0"/>
        </a:spcBef>
        <a:spcAft>
          <a:spcPct val="0"/>
        </a:spcAft>
        <a:defRPr kumimoji="1" sz="4400">
          <a:solidFill>
            <a:schemeClr val="tx2"/>
          </a:solidFill>
          <a:latin typeface="Arial" charset="0"/>
          <a:ea typeface="ＭＳ Ｐゴシック" charset="-128"/>
        </a:defRPr>
      </a:lvl8pPr>
      <a:lvl9pPr marL="1827532"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659" indent="-342659" algn="l" rtl="0" eaLnBrk="0" fontAlgn="base" hangingPunct="0">
        <a:spcBef>
          <a:spcPct val="20000"/>
        </a:spcBef>
        <a:spcAft>
          <a:spcPct val="0"/>
        </a:spcAft>
        <a:buChar char="•"/>
        <a:defRPr kumimoji="1" sz="3200">
          <a:solidFill>
            <a:schemeClr val="tx1"/>
          </a:solidFill>
          <a:latin typeface="+mn-lt"/>
          <a:ea typeface="+mn-ea"/>
          <a:cs typeface="+mn-cs"/>
        </a:defRPr>
      </a:lvl1pPr>
      <a:lvl2pPr marL="742435" indent="-285552" algn="l" rtl="0" eaLnBrk="0" fontAlgn="base" hangingPunct="0">
        <a:spcBef>
          <a:spcPct val="20000"/>
        </a:spcBef>
        <a:spcAft>
          <a:spcPct val="0"/>
        </a:spcAft>
        <a:buChar char="–"/>
        <a:defRPr kumimoji="1" sz="2800">
          <a:solidFill>
            <a:schemeClr val="tx1"/>
          </a:solidFill>
          <a:latin typeface="+mn-lt"/>
          <a:ea typeface="+mn-ea"/>
        </a:defRPr>
      </a:lvl2pPr>
      <a:lvl3pPr marL="1142207" indent="-228442" algn="l" rtl="0" eaLnBrk="0" fontAlgn="base" hangingPunct="0">
        <a:spcBef>
          <a:spcPct val="20000"/>
        </a:spcBef>
        <a:spcAft>
          <a:spcPct val="0"/>
        </a:spcAft>
        <a:buChar char="•"/>
        <a:defRPr kumimoji="1" sz="2400">
          <a:solidFill>
            <a:schemeClr val="tx1"/>
          </a:solidFill>
          <a:latin typeface="+mn-lt"/>
          <a:ea typeface="+mn-ea"/>
        </a:defRPr>
      </a:lvl3pPr>
      <a:lvl4pPr marL="1599089" indent="-228442" algn="l" rtl="0" eaLnBrk="0" fontAlgn="base" hangingPunct="0">
        <a:spcBef>
          <a:spcPct val="20000"/>
        </a:spcBef>
        <a:spcAft>
          <a:spcPct val="0"/>
        </a:spcAft>
        <a:buChar char="–"/>
        <a:defRPr kumimoji="1" sz="2000">
          <a:solidFill>
            <a:schemeClr val="tx1"/>
          </a:solidFill>
          <a:latin typeface="+mn-lt"/>
          <a:ea typeface="+mn-ea"/>
        </a:defRPr>
      </a:lvl4pPr>
      <a:lvl5pPr marL="2055971" indent="-228442" algn="l" rtl="0" eaLnBrk="0" fontAlgn="base" hangingPunct="0">
        <a:spcBef>
          <a:spcPct val="20000"/>
        </a:spcBef>
        <a:spcAft>
          <a:spcPct val="0"/>
        </a:spcAft>
        <a:buChar char="»"/>
        <a:defRPr kumimoji="1" sz="2000">
          <a:solidFill>
            <a:schemeClr val="tx1"/>
          </a:solidFill>
          <a:latin typeface="+mn-lt"/>
          <a:ea typeface="+mn-ea"/>
        </a:defRPr>
      </a:lvl5pPr>
      <a:lvl6pPr marL="2512855" indent="-228442" algn="l" rtl="0" fontAlgn="base">
        <a:spcBef>
          <a:spcPct val="20000"/>
        </a:spcBef>
        <a:spcAft>
          <a:spcPct val="0"/>
        </a:spcAft>
        <a:buChar char="»"/>
        <a:defRPr kumimoji="1" sz="2000">
          <a:solidFill>
            <a:schemeClr val="tx1"/>
          </a:solidFill>
          <a:latin typeface="+mn-lt"/>
          <a:ea typeface="+mn-ea"/>
        </a:defRPr>
      </a:lvl6pPr>
      <a:lvl7pPr marL="2969737" indent="-228442" algn="l" rtl="0" fontAlgn="base">
        <a:spcBef>
          <a:spcPct val="20000"/>
        </a:spcBef>
        <a:spcAft>
          <a:spcPct val="0"/>
        </a:spcAft>
        <a:buChar char="»"/>
        <a:defRPr kumimoji="1" sz="2000">
          <a:solidFill>
            <a:schemeClr val="tx1"/>
          </a:solidFill>
          <a:latin typeface="+mn-lt"/>
          <a:ea typeface="+mn-ea"/>
        </a:defRPr>
      </a:lvl7pPr>
      <a:lvl8pPr marL="3426620" indent="-228442" algn="l" rtl="0" fontAlgn="base">
        <a:spcBef>
          <a:spcPct val="20000"/>
        </a:spcBef>
        <a:spcAft>
          <a:spcPct val="0"/>
        </a:spcAft>
        <a:buChar char="»"/>
        <a:defRPr kumimoji="1" sz="2000">
          <a:solidFill>
            <a:schemeClr val="tx1"/>
          </a:solidFill>
          <a:latin typeface="+mn-lt"/>
          <a:ea typeface="+mn-ea"/>
        </a:defRPr>
      </a:lvl8pPr>
      <a:lvl9pPr marL="3883501" indent="-228442"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765" rtl="0" eaLnBrk="1" latinLnBrk="0" hangingPunct="1">
        <a:defRPr kumimoji="1" sz="1800" kern="1200">
          <a:solidFill>
            <a:schemeClr val="tx1"/>
          </a:solidFill>
          <a:latin typeface="+mn-lt"/>
          <a:ea typeface="+mn-ea"/>
          <a:cs typeface="+mn-cs"/>
        </a:defRPr>
      </a:lvl1pPr>
      <a:lvl2pPr marL="456883" algn="l" defTabSz="913765" rtl="0" eaLnBrk="1" latinLnBrk="0" hangingPunct="1">
        <a:defRPr kumimoji="1" sz="1800" kern="1200">
          <a:solidFill>
            <a:schemeClr val="tx1"/>
          </a:solidFill>
          <a:latin typeface="+mn-lt"/>
          <a:ea typeface="+mn-ea"/>
          <a:cs typeface="+mn-cs"/>
        </a:defRPr>
      </a:lvl2pPr>
      <a:lvl3pPr marL="913765" algn="l" defTabSz="913765" rtl="0" eaLnBrk="1" latinLnBrk="0" hangingPunct="1">
        <a:defRPr kumimoji="1" sz="1800" kern="1200">
          <a:solidFill>
            <a:schemeClr val="tx1"/>
          </a:solidFill>
          <a:latin typeface="+mn-lt"/>
          <a:ea typeface="+mn-ea"/>
          <a:cs typeface="+mn-cs"/>
        </a:defRPr>
      </a:lvl3pPr>
      <a:lvl4pPr marL="1370647" algn="l" defTabSz="913765" rtl="0" eaLnBrk="1" latinLnBrk="0" hangingPunct="1">
        <a:defRPr kumimoji="1" sz="1800" kern="1200">
          <a:solidFill>
            <a:schemeClr val="tx1"/>
          </a:solidFill>
          <a:latin typeface="+mn-lt"/>
          <a:ea typeface="+mn-ea"/>
          <a:cs typeface="+mn-cs"/>
        </a:defRPr>
      </a:lvl4pPr>
      <a:lvl5pPr marL="1827532" algn="l" defTabSz="913765" rtl="0" eaLnBrk="1" latinLnBrk="0" hangingPunct="1">
        <a:defRPr kumimoji="1" sz="1800" kern="1200">
          <a:solidFill>
            <a:schemeClr val="tx1"/>
          </a:solidFill>
          <a:latin typeface="+mn-lt"/>
          <a:ea typeface="+mn-ea"/>
          <a:cs typeface="+mn-cs"/>
        </a:defRPr>
      </a:lvl5pPr>
      <a:lvl6pPr marL="2284413" algn="l" defTabSz="913765" rtl="0" eaLnBrk="1" latinLnBrk="0" hangingPunct="1">
        <a:defRPr kumimoji="1" sz="1800" kern="1200">
          <a:solidFill>
            <a:schemeClr val="tx1"/>
          </a:solidFill>
          <a:latin typeface="+mn-lt"/>
          <a:ea typeface="+mn-ea"/>
          <a:cs typeface="+mn-cs"/>
        </a:defRPr>
      </a:lvl6pPr>
      <a:lvl7pPr marL="2741295" algn="l" defTabSz="913765" rtl="0" eaLnBrk="1" latinLnBrk="0" hangingPunct="1">
        <a:defRPr kumimoji="1" sz="1800" kern="1200">
          <a:solidFill>
            <a:schemeClr val="tx1"/>
          </a:solidFill>
          <a:latin typeface="+mn-lt"/>
          <a:ea typeface="+mn-ea"/>
          <a:cs typeface="+mn-cs"/>
        </a:defRPr>
      </a:lvl7pPr>
      <a:lvl8pPr marL="3198178" algn="l" defTabSz="913765" rtl="0" eaLnBrk="1" latinLnBrk="0" hangingPunct="1">
        <a:defRPr kumimoji="1" sz="1800" kern="1200">
          <a:solidFill>
            <a:schemeClr val="tx1"/>
          </a:solidFill>
          <a:latin typeface="+mn-lt"/>
          <a:ea typeface="+mn-ea"/>
          <a:cs typeface="+mn-cs"/>
        </a:defRPr>
      </a:lvl8pPr>
      <a:lvl9pPr marL="3655064" algn="l" defTabSz="913765"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583362"/>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4672324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mn-lt"/>
                <a:ea typeface="ＭＳ Ｐゴシック" charset="-128"/>
              </a:defRPr>
            </a:lvl1pPr>
          </a:lstStyle>
          <a:p>
            <a:pPr defTabSz="457200">
              <a:defRPr/>
            </a:pPr>
            <a:endParaRPr kumimoji="0"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ea typeface="ＭＳ Ｐゴシック" charset="-128"/>
              </a:defRPr>
            </a:lvl1pPr>
          </a:lstStyle>
          <a:p>
            <a:pPr defTabSz="457200">
              <a:defRPr/>
            </a:pPr>
            <a:endParaRPr kumimoji="0" lang="en-US" altLang="ja-JP"/>
          </a:p>
        </p:txBody>
      </p:sp>
      <p:sp>
        <p:nvSpPr>
          <p:cNvPr id="1030" name="Rectangle 6"/>
          <p:cNvSpPr>
            <a:spLocks noGrp="1" noChangeArrowheads="1"/>
          </p:cNvSpPr>
          <p:nvPr>
            <p:ph type="sldNum" sz="quarter" idx="4"/>
          </p:nvPr>
        </p:nvSpPr>
        <p:spPr bwMode="auto">
          <a:xfrm>
            <a:off x="7010400" y="6583362"/>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ea typeface="ＭＳ Ｐゴシック" charset="-128"/>
              </a:defRPr>
            </a:lvl1pPr>
          </a:lstStyle>
          <a:p>
            <a:pPr defTabSz="457200">
              <a:defRPr/>
            </a:pPr>
            <a:fld id="{731E8D4F-0ECE-485D-918A-59E2FC107E4D}" type="slidenum">
              <a:rPr kumimoji="0" lang="en-US" altLang="ja-JP"/>
              <a:pPr defTabSz="457200">
                <a:defRPr/>
              </a:pPr>
              <a:t>‹#›</a:t>
            </a:fld>
            <a:endParaRPr kumimoji="0" lang="en-US" altLang="ja-JP"/>
          </a:p>
        </p:txBody>
      </p:sp>
    </p:spTree>
    <p:extLst>
      <p:ext uri="{BB962C8B-B14F-4D97-AF65-F5344CB8AC3E}">
        <p14:creationId xmlns:p14="http://schemas.microsoft.com/office/powerpoint/2010/main" val="428963665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spd="med"/>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mn-lt"/>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581230"/>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ea typeface="ＭＳ Ｐゴシック" charset="-128"/>
              </a:defRPr>
            </a:lvl1pPr>
          </a:lstStyle>
          <a:p>
            <a:pPr>
              <a:defRPr/>
            </a:pPr>
            <a:fld id="{731E8D4F-0ECE-485D-918A-59E2FC107E4D}" type="slidenum">
              <a:rPr lang="en-US" altLang="ja-JP"/>
              <a:pPr>
                <a:defRPr/>
              </a:pPr>
              <a:t>‹#›</a:t>
            </a:fld>
            <a:endParaRPr lang="en-US" altLang="ja-JP" dirty="0"/>
          </a:p>
        </p:txBody>
      </p:sp>
    </p:spTree>
    <p:extLst>
      <p:ext uri="{BB962C8B-B14F-4D97-AF65-F5344CB8AC3E}">
        <p14:creationId xmlns:p14="http://schemas.microsoft.com/office/powerpoint/2010/main" val="213124930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ransition spd="med"/>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579841"/>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2269034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93">
                <a:solidFill>
                  <a:srgbClr val="000000"/>
                </a:solidFill>
                <a:latin typeface="+mn-lt"/>
                <a:ea typeface="ＭＳ Ｐゴシック" charset="-128"/>
              </a:defRPr>
            </a:lvl1pPr>
          </a:lstStyle>
          <a:p>
            <a:pPr fontAlgn="base">
              <a:spcBef>
                <a:spcPct val="0"/>
              </a:spcBef>
              <a:spcAft>
                <a:spcPct val="0"/>
              </a:spcAft>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193">
                <a:solidFill>
                  <a:srgbClr val="000000"/>
                </a:solidFill>
                <a:latin typeface="+mn-lt"/>
                <a:ea typeface="ＭＳ Ｐゴシック"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7014303" y="6583362"/>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93">
                <a:solidFill>
                  <a:srgbClr val="000000"/>
                </a:solidFill>
                <a:latin typeface="+mn-lt"/>
                <a:ea typeface="ＭＳ Ｐゴシック" charset="-128"/>
              </a:defRPr>
            </a:lvl1pPr>
          </a:lstStyle>
          <a:p>
            <a:pPr fontAlgn="base">
              <a:spcBef>
                <a:spcPct val="0"/>
              </a:spcBef>
              <a:spcAft>
                <a:spcPct val="0"/>
              </a:spcAft>
              <a:defRPr/>
            </a:pPr>
            <a:fld id="{731E8D4F-0ECE-485D-918A-59E2FC107E4D}"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2760260748"/>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ransition spd="med"/>
  <p:hf hdr="0" ftr="0" dt="0"/>
  <p:txStyles>
    <p:titleStyle>
      <a:lvl1pPr algn="ctr" rtl="0" eaLnBrk="0" fontAlgn="base" hangingPunct="0">
        <a:spcBef>
          <a:spcPct val="0"/>
        </a:spcBef>
        <a:spcAft>
          <a:spcPct val="0"/>
        </a:spcAft>
        <a:defRPr kumimoji="1" sz="3750">
          <a:solidFill>
            <a:schemeClr val="tx2"/>
          </a:solidFill>
          <a:latin typeface="+mj-lt"/>
          <a:ea typeface="+mj-ea"/>
          <a:cs typeface="+mj-cs"/>
        </a:defRPr>
      </a:lvl1pPr>
      <a:lvl2pPr algn="ctr" rtl="0" eaLnBrk="0" fontAlgn="base" hangingPunct="0">
        <a:spcBef>
          <a:spcPct val="0"/>
        </a:spcBef>
        <a:spcAft>
          <a:spcPct val="0"/>
        </a:spcAft>
        <a:defRPr kumimoji="1" sz="3750">
          <a:solidFill>
            <a:schemeClr val="tx2"/>
          </a:solidFill>
          <a:latin typeface="Arial" charset="0"/>
          <a:ea typeface="ＭＳ Ｐゴシック" charset="-128"/>
        </a:defRPr>
      </a:lvl2pPr>
      <a:lvl3pPr algn="ctr" rtl="0" eaLnBrk="0" fontAlgn="base" hangingPunct="0">
        <a:spcBef>
          <a:spcPct val="0"/>
        </a:spcBef>
        <a:spcAft>
          <a:spcPct val="0"/>
        </a:spcAft>
        <a:defRPr kumimoji="1" sz="3750">
          <a:solidFill>
            <a:schemeClr val="tx2"/>
          </a:solidFill>
          <a:latin typeface="Arial" charset="0"/>
          <a:ea typeface="ＭＳ Ｐゴシック" charset="-128"/>
        </a:defRPr>
      </a:lvl3pPr>
      <a:lvl4pPr algn="ctr" rtl="0" eaLnBrk="0" fontAlgn="base" hangingPunct="0">
        <a:spcBef>
          <a:spcPct val="0"/>
        </a:spcBef>
        <a:spcAft>
          <a:spcPct val="0"/>
        </a:spcAft>
        <a:defRPr kumimoji="1" sz="3750">
          <a:solidFill>
            <a:schemeClr val="tx2"/>
          </a:solidFill>
          <a:latin typeface="Arial" charset="0"/>
          <a:ea typeface="ＭＳ Ｐゴシック" charset="-128"/>
        </a:defRPr>
      </a:lvl4pPr>
      <a:lvl5pPr algn="ctr" rtl="0" eaLnBrk="0" fontAlgn="base" hangingPunct="0">
        <a:spcBef>
          <a:spcPct val="0"/>
        </a:spcBef>
        <a:spcAft>
          <a:spcPct val="0"/>
        </a:spcAft>
        <a:defRPr kumimoji="1" sz="3750">
          <a:solidFill>
            <a:schemeClr val="tx2"/>
          </a:solidFill>
          <a:latin typeface="Arial" charset="0"/>
          <a:ea typeface="ＭＳ Ｐゴシック" charset="-128"/>
        </a:defRPr>
      </a:lvl5pPr>
      <a:lvl6pPr marL="389586" algn="ctr" rtl="0" fontAlgn="base">
        <a:spcBef>
          <a:spcPct val="0"/>
        </a:spcBef>
        <a:spcAft>
          <a:spcPct val="0"/>
        </a:spcAft>
        <a:defRPr kumimoji="1" sz="3750">
          <a:solidFill>
            <a:schemeClr val="tx2"/>
          </a:solidFill>
          <a:latin typeface="Arial" charset="0"/>
          <a:ea typeface="ＭＳ Ｐゴシック" charset="-128"/>
        </a:defRPr>
      </a:lvl6pPr>
      <a:lvl7pPr marL="779173" algn="ctr" rtl="0" fontAlgn="base">
        <a:spcBef>
          <a:spcPct val="0"/>
        </a:spcBef>
        <a:spcAft>
          <a:spcPct val="0"/>
        </a:spcAft>
        <a:defRPr kumimoji="1" sz="3750">
          <a:solidFill>
            <a:schemeClr val="tx2"/>
          </a:solidFill>
          <a:latin typeface="Arial" charset="0"/>
          <a:ea typeface="ＭＳ Ｐゴシック" charset="-128"/>
        </a:defRPr>
      </a:lvl7pPr>
      <a:lvl8pPr marL="1168759" algn="ctr" rtl="0" fontAlgn="base">
        <a:spcBef>
          <a:spcPct val="0"/>
        </a:spcBef>
        <a:spcAft>
          <a:spcPct val="0"/>
        </a:spcAft>
        <a:defRPr kumimoji="1" sz="3750">
          <a:solidFill>
            <a:schemeClr val="tx2"/>
          </a:solidFill>
          <a:latin typeface="Arial" charset="0"/>
          <a:ea typeface="ＭＳ Ｐゴシック" charset="-128"/>
        </a:defRPr>
      </a:lvl8pPr>
      <a:lvl9pPr marL="1558345" algn="ctr" rtl="0" fontAlgn="base">
        <a:spcBef>
          <a:spcPct val="0"/>
        </a:spcBef>
        <a:spcAft>
          <a:spcPct val="0"/>
        </a:spcAft>
        <a:defRPr kumimoji="1" sz="3750">
          <a:solidFill>
            <a:schemeClr val="tx2"/>
          </a:solidFill>
          <a:latin typeface="Arial" charset="0"/>
          <a:ea typeface="ＭＳ Ｐゴシック" charset="-128"/>
        </a:defRPr>
      </a:lvl9pPr>
    </p:titleStyle>
    <p:bodyStyle>
      <a:lvl1pPr marL="292190" indent="-292190" algn="l" rtl="0" eaLnBrk="0" fontAlgn="base" hangingPunct="0">
        <a:spcBef>
          <a:spcPct val="20000"/>
        </a:spcBef>
        <a:spcAft>
          <a:spcPct val="0"/>
        </a:spcAft>
        <a:buChar char="•"/>
        <a:defRPr kumimoji="1" sz="2727">
          <a:solidFill>
            <a:schemeClr val="tx1"/>
          </a:solidFill>
          <a:latin typeface="+mn-lt"/>
          <a:ea typeface="+mn-ea"/>
          <a:cs typeface="+mn-cs"/>
        </a:defRPr>
      </a:lvl1pPr>
      <a:lvl2pPr marL="633078" indent="-243492" algn="l" rtl="0" eaLnBrk="0" fontAlgn="base" hangingPunct="0">
        <a:spcBef>
          <a:spcPct val="20000"/>
        </a:spcBef>
        <a:spcAft>
          <a:spcPct val="0"/>
        </a:spcAft>
        <a:buChar char="–"/>
        <a:defRPr kumimoji="1" sz="2386">
          <a:solidFill>
            <a:schemeClr val="tx1"/>
          </a:solidFill>
          <a:latin typeface="+mn-lt"/>
          <a:ea typeface="+mn-ea"/>
        </a:defRPr>
      </a:lvl2pPr>
      <a:lvl3pPr marL="973966" indent="-194793" algn="l" rtl="0" eaLnBrk="0" fontAlgn="base" hangingPunct="0">
        <a:spcBef>
          <a:spcPct val="20000"/>
        </a:spcBef>
        <a:spcAft>
          <a:spcPct val="0"/>
        </a:spcAft>
        <a:buChar char="•"/>
        <a:defRPr kumimoji="1" sz="2045">
          <a:solidFill>
            <a:schemeClr val="tx1"/>
          </a:solidFill>
          <a:latin typeface="+mn-lt"/>
          <a:ea typeface="+mn-ea"/>
        </a:defRPr>
      </a:lvl3pPr>
      <a:lvl4pPr marL="1363553" indent="-194793" algn="l" rtl="0" eaLnBrk="0" fontAlgn="base" hangingPunct="0">
        <a:spcBef>
          <a:spcPct val="20000"/>
        </a:spcBef>
        <a:spcAft>
          <a:spcPct val="0"/>
        </a:spcAft>
        <a:buChar char="–"/>
        <a:defRPr kumimoji="1" sz="1704">
          <a:solidFill>
            <a:schemeClr val="tx1"/>
          </a:solidFill>
          <a:latin typeface="+mn-lt"/>
          <a:ea typeface="+mn-ea"/>
        </a:defRPr>
      </a:lvl4pPr>
      <a:lvl5pPr marL="1753139" indent="-194793" algn="l" rtl="0" eaLnBrk="0" fontAlgn="base" hangingPunct="0">
        <a:spcBef>
          <a:spcPct val="20000"/>
        </a:spcBef>
        <a:spcAft>
          <a:spcPct val="0"/>
        </a:spcAft>
        <a:buChar char="»"/>
        <a:defRPr kumimoji="1" sz="1704">
          <a:solidFill>
            <a:schemeClr val="tx1"/>
          </a:solidFill>
          <a:latin typeface="+mn-lt"/>
          <a:ea typeface="+mn-ea"/>
        </a:defRPr>
      </a:lvl5pPr>
      <a:lvl6pPr marL="2142725" indent="-194793" algn="l" rtl="0" fontAlgn="base">
        <a:spcBef>
          <a:spcPct val="20000"/>
        </a:spcBef>
        <a:spcAft>
          <a:spcPct val="0"/>
        </a:spcAft>
        <a:buChar char="»"/>
        <a:defRPr kumimoji="1" sz="1704">
          <a:solidFill>
            <a:schemeClr val="tx1"/>
          </a:solidFill>
          <a:latin typeface="+mn-lt"/>
          <a:ea typeface="+mn-ea"/>
        </a:defRPr>
      </a:lvl6pPr>
      <a:lvl7pPr marL="2532312" indent="-194793" algn="l" rtl="0" fontAlgn="base">
        <a:spcBef>
          <a:spcPct val="20000"/>
        </a:spcBef>
        <a:spcAft>
          <a:spcPct val="0"/>
        </a:spcAft>
        <a:buChar char="»"/>
        <a:defRPr kumimoji="1" sz="1704">
          <a:solidFill>
            <a:schemeClr val="tx1"/>
          </a:solidFill>
          <a:latin typeface="+mn-lt"/>
          <a:ea typeface="+mn-ea"/>
        </a:defRPr>
      </a:lvl7pPr>
      <a:lvl8pPr marL="2921898" indent="-194793" algn="l" rtl="0" fontAlgn="base">
        <a:spcBef>
          <a:spcPct val="20000"/>
        </a:spcBef>
        <a:spcAft>
          <a:spcPct val="0"/>
        </a:spcAft>
        <a:buChar char="»"/>
        <a:defRPr kumimoji="1" sz="1704">
          <a:solidFill>
            <a:schemeClr val="tx1"/>
          </a:solidFill>
          <a:latin typeface="+mn-lt"/>
          <a:ea typeface="+mn-ea"/>
        </a:defRPr>
      </a:lvl8pPr>
      <a:lvl9pPr marL="3311484" indent="-194793" algn="l" rtl="0" fontAlgn="base">
        <a:spcBef>
          <a:spcPct val="20000"/>
        </a:spcBef>
        <a:spcAft>
          <a:spcPct val="0"/>
        </a:spcAft>
        <a:buChar char="»"/>
        <a:defRPr kumimoji="1" sz="1704">
          <a:solidFill>
            <a:schemeClr val="tx1"/>
          </a:solidFill>
          <a:latin typeface="+mn-lt"/>
          <a:ea typeface="+mn-ea"/>
        </a:defRPr>
      </a:lvl9pPr>
    </p:bodyStyle>
    <p:otherStyle>
      <a:defPPr>
        <a:defRPr lang="ja-JP"/>
      </a:defPPr>
      <a:lvl1pPr marL="0" algn="l" defTabSz="779173" rtl="0" eaLnBrk="1" latinLnBrk="0" hangingPunct="1">
        <a:defRPr kumimoji="1" sz="1534" kern="1200">
          <a:solidFill>
            <a:schemeClr val="tx1"/>
          </a:solidFill>
          <a:latin typeface="+mn-lt"/>
          <a:ea typeface="+mn-ea"/>
          <a:cs typeface="+mn-cs"/>
        </a:defRPr>
      </a:lvl1pPr>
      <a:lvl2pPr marL="389586" algn="l" defTabSz="779173" rtl="0" eaLnBrk="1" latinLnBrk="0" hangingPunct="1">
        <a:defRPr kumimoji="1" sz="1534" kern="1200">
          <a:solidFill>
            <a:schemeClr val="tx1"/>
          </a:solidFill>
          <a:latin typeface="+mn-lt"/>
          <a:ea typeface="+mn-ea"/>
          <a:cs typeface="+mn-cs"/>
        </a:defRPr>
      </a:lvl2pPr>
      <a:lvl3pPr marL="779173" algn="l" defTabSz="779173" rtl="0" eaLnBrk="1" latinLnBrk="0" hangingPunct="1">
        <a:defRPr kumimoji="1" sz="1534" kern="1200">
          <a:solidFill>
            <a:schemeClr val="tx1"/>
          </a:solidFill>
          <a:latin typeface="+mn-lt"/>
          <a:ea typeface="+mn-ea"/>
          <a:cs typeface="+mn-cs"/>
        </a:defRPr>
      </a:lvl3pPr>
      <a:lvl4pPr marL="1168759" algn="l" defTabSz="779173" rtl="0" eaLnBrk="1" latinLnBrk="0" hangingPunct="1">
        <a:defRPr kumimoji="1" sz="1534" kern="1200">
          <a:solidFill>
            <a:schemeClr val="tx1"/>
          </a:solidFill>
          <a:latin typeface="+mn-lt"/>
          <a:ea typeface="+mn-ea"/>
          <a:cs typeface="+mn-cs"/>
        </a:defRPr>
      </a:lvl4pPr>
      <a:lvl5pPr marL="1558345" algn="l" defTabSz="779173" rtl="0" eaLnBrk="1" latinLnBrk="0" hangingPunct="1">
        <a:defRPr kumimoji="1" sz="1534" kern="1200">
          <a:solidFill>
            <a:schemeClr val="tx1"/>
          </a:solidFill>
          <a:latin typeface="+mn-lt"/>
          <a:ea typeface="+mn-ea"/>
          <a:cs typeface="+mn-cs"/>
        </a:defRPr>
      </a:lvl5pPr>
      <a:lvl6pPr marL="1947932" algn="l" defTabSz="779173" rtl="0" eaLnBrk="1" latinLnBrk="0" hangingPunct="1">
        <a:defRPr kumimoji="1" sz="1534" kern="1200">
          <a:solidFill>
            <a:schemeClr val="tx1"/>
          </a:solidFill>
          <a:latin typeface="+mn-lt"/>
          <a:ea typeface="+mn-ea"/>
          <a:cs typeface="+mn-cs"/>
        </a:defRPr>
      </a:lvl6pPr>
      <a:lvl7pPr marL="2337518" algn="l" defTabSz="779173" rtl="0" eaLnBrk="1" latinLnBrk="0" hangingPunct="1">
        <a:defRPr kumimoji="1" sz="1534" kern="1200">
          <a:solidFill>
            <a:schemeClr val="tx1"/>
          </a:solidFill>
          <a:latin typeface="+mn-lt"/>
          <a:ea typeface="+mn-ea"/>
          <a:cs typeface="+mn-cs"/>
        </a:defRPr>
      </a:lvl7pPr>
      <a:lvl8pPr marL="2727104" algn="l" defTabSz="779173" rtl="0" eaLnBrk="1" latinLnBrk="0" hangingPunct="1">
        <a:defRPr kumimoji="1" sz="1534" kern="1200">
          <a:solidFill>
            <a:schemeClr val="tx1"/>
          </a:solidFill>
          <a:latin typeface="+mn-lt"/>
          <a:ea typeface="+mn-ea"/>
          <a:cs typeface="+mn-cs"/>
        </a:defRPr>
      </a:lvl8pPr>
      <a:lvl9pPr marL="3116691" algn="l" defTabSz="779173" rtl="0" eaLnBrk="1" latinLnBrk="0" hangingPunct="1">
        <a:defRPr kumimoji="1" sz="1534"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FBAD5D5-22A1-447C-BE3D-18D6DD6D8EA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a:extLst>
              <a:ext uri="{FF2B5EF4-FFF2-40B4-BE49-F238E27FC236}">
                <a16:creationId xmlns:a16="http://schemas.microsoft.com/office/drawing/2014/main" id="{72768833-1F22-4729-B77B-A1930AFFD569}"/>
              </a:ext>
            </a:extLst>
          </p:cNvPr>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DE7AF479-8D55-4CDB-BE8A-71241BFE7DD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solidFill>
                  <a:srgbClr val="000000"/>
                </a:solidFill>
                <a:latin typeface="+mn-lt"/>
                <a:ea typeface="ＭＳ Ｐゴシック" charset="-128"/>
              </a:defRPr>
            </a:lvl1pPr>
          </a:lstStyle>
          <a:p>
            <a:pPr>
              <a:defRPr/>
            </a:pPr>
            <a:endParaRPr lang="en-US" altLang="ja-JP"/>
          </a:p>
        </p:txBody>
      </p:sp>
      <p:sp>
        <p:nvSpPr>
          <p:cNvPr id="1029" name="Rectangle 5">
            <a:extLst>
              <a:ext uri="{FF2B5EF4-FFF2-40B4-BE49-F238E27FC236}">
                <a16:creationId xmlns:a16="http://schemas.microsoft.com/office/drawing/2014/main" id="{37839B03-DB6E-4A36-B061-C850BE58BEFA}"/>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solidFill>
                  <a:srgbClr val="000000"/>
                </a:solidFill>
                <a:latin typeface="+mn-lt"/>
                <a:ea typeface="ＭＳ Ｐゴシック" charset="-128"/>
              </a:defRPr>
            </a:lvl1pPr>
          </a:lstStyle>
          <a:p>
            <a:pPr>
              <a:defRPr/>
            </a:pPr>
            <a:endParaRPr lang="en-US" altLang="ja-JP"/>
          </a:p>
        </p:txBody>
      </p:sp>
      <p:sp>
        <p:nvSpPr>
          <p:cNvPr id="1030" name="Rectangle 6">
            <a:extLst>
              <a:ext uri="{FF2B5EF4-FFF2-40B4-BE49-F238E27FC236}">
                <a16:creationId xmlns:a16="http://schemas.microsoft.com/office/drawing/2014/main" id="{BC23E929-AC06-4E95-AFEE-7F0F105D5009}"/>
              </a:ext>
            </a:extLst>
          </p:cNvPr>
          <p:cNvSpPr>
            <a:spLocks noGrp="1" noChangeArrowheads="1"/>
          </p:cNvSpPr>
          <p:nvPr>
            <p:ph type="sldNum" sz="quarter" idx="4"/>
          </p:nvPr>
        </p:nvSpPr>
        <p:spPr bwMode="auto">
          <a:xfrm>
            <a:off x="7010400" y="6577709"/>
            <a:ext cx="21336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solidFill>
                  <a:srgbClr val="000000"/>
                </a:solidFill>
                <a:latin typeface="Arial" panose="020B0604020202020204" pitchFamily="34" charset="0"/>
              </a:defRPr>
            </a:lvl1pPr>
          </a:lstStyle>
          <a:p>
            <a:fld id="{84C49A1D-EE20-4D88-9744-BDF51F52AFB8}" type="slidenum">
              <a:rPr lang="en-US" altLang="ja-JP"/>
              <a:pPr/>
              <a:t>‹#›</a:t>
            </a:fld>
            <a:endParaRPr lang="en-US" altLang="ja-JP"/>
          </a:p>
        </p:txBody>
      </p:sp>
    </p:spTree>
    <p:extLst>
      <p:ext uri="{BB962C8B-B14F-4D97-AF65-F5344CB8AC3E}">
        <p14:creationId xmlns:p14="http://schemas.microsoft.com/office/powerpoint/2010/main" val="457664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ransition spd="med"/>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charset="-128"/>
        </a:defRPr>
      </a:lvl2pPr>
      <a:lvl3pPr algn="ctr" rtl="0" eaLnBrk="0" fontAlgn="base" hangingPunct="0">
        <a:spcBef>
          <a:spcPct val="0"/>
        </a:spcBef>
        <a:spcAft>
          <a:spcPct val="0"/>
        </a:spcAft>
        <a:defRPr kumimoji="1" sz="4062">
          <a:solidFill>
            <a:schemeClr val="tx2"/>
          </a:solidFill>
          <a:latin typeface="Arial" charset="0"/>
          <a:ea typeface="ＭＳ Ｐゴシック" charset="-128"/>
        </a:defRPr>
      </a:lvl3pPr>
      <a:lvl4pPr algn="ctr" rtl="0" eaLnBrk="0" fontAlgn="base" hangingPunct="0">
        <a:spcBef>
          <a:spcPct val="0"/>
        </a:spcBef>
        <a:spcAft>
          <a:spcPct val="0"/>
        </a:spcAft>
        <a:defRPr kumimoji="1" sz="4062">
          <a:solidFill>
            <a:schemeClr val="tx2"/>
          </a:solidFill>
          <a:latin typeface="Arial" charset="0"/>
          <a:ea typeface="ＭＳ Ｐゴシック" charset="-128"/>
        </a:defRPr>
      </a:lvl4pPr>
      <a:lvl5pPr algn="ctr" rtl="0" eaLnBrk="0" fontAlgn="base" hangingPunct="0">
        <a:spcBef>
          <a:spcPct val="0"/>
        </a:spcBef>
        <a:spcAft>
          <a:spcPct val="0"/>
        </a:spcAft>
        <a:defRPr kumimoji="1" sz="4062">
          <a:solidFill>
            <a:schemeClr val="tx2"/>
          </a:solidFill>
          <a:latin typeface="Arial" charset="0"/>
          <a:ea typeface="ＭＳ Ｐゴシック" charset="-128"/>
        </a:defRPr>
      </a:lvl5pPr>
      <a:lvl6pPr marL="422041" algn="ctr" rtl="0" fontAlgn="base">
        <a:spcBef>
          <a:spcPct val="0"/>
        </a:spcBef>
        <a:spcAft>
          <a:spcPct val="0"/>
        </a:spcAft>
        <a:defRPr kumimoji="1" sz="4062">
          <a:solidFill>
            <a:schemeClr val="tx2"/>
          </a:solidFill>
          <a:latin typeface="Arial" charset="0"/>
          <a:ea typeface="ＭＳ Ｐゴシック" charset="-128"/>
        </a:defRPr>
      </a:lvl6pPr>
      <a:lvl7pPr marL="844083" algn="ctr" rtl="0" fontAlgn="base">
        <a:spcBef>
          <a:spcPct val="0"/>
        </a:spcBef>
        <a:spcAft>
          <a:spcPct val="0"/>
        </a:spcAft>
        <a:defRPr kumimoji="1" sz="4062">
          <a:solidFill>
            <a:schemeClr val="tx2"/>
          </a:solidFill>
          <a:latin typeface="Arial" charset="0"/>
          <a:ea typeface="ＭＳ Ｐゴシック" charset="-128"/>
        </a:defRPr>
      </a:lvl7pPr>
      <a:lvl8pPr marL="1266124" algn="ctr" rtl="0" fontAlgn="base">
        <a:spcBef>
          <a:spcPct val="0"/>
        </a:spcBef>
        <a:spcAft>
          <a:spcPct val="0"/>
        </a:spcAft>
        <a:defRPr kumimoji="1" sz="4062">
          <a:solidFill>
            <a:schemeClr val="tx2"/>
          </a:solidFill>
          <a:latin typeface="Arial" charset="0"/>
          <a:ea typeface="ＭＳ Ｐゴシック" charset="-128"/>
        </a:defRPr>
      </a:lvl8pPr>
      <a:lvl9pPr marL="1688165" algn="ctr" rtl="0" fontAlgn="base">
        <a:spcBef>
          <a:spcPct val="0"/>
        </a:spcBef>
        <a:spcAft>
          <a:spcPct val="0"/>
        </a:spcAft>
        <a:defRPr kumimoji="1" sz="4062">
          <a:solidFill>
            <a:schemeClr val="tx2"/>
          </a:solidFill>
          <a:latin typeface="Arial" charset="0"/>
          <a:ea typeface="ＭＳ Ｐゴシック"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3.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105.xml"/><Relationship Id="rId5" Type="http://schemas.microsoft.com/office/2007/relationships/hdphoto" Target="../media/hdphoto2.wdp"/><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5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3864" y="764705"/>
            <a:ext cx="7772400" cy="648072"/>
          </a:xfrm>
        </p:spPr>
        <p:txBody>
          <a:bodyPr/>
          <a:lstStyle/>
          <a:p>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令和元</a:t>
            </a:r>
            <a:r>
              <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年度主任相談支援専門員養成研修</a:t>
            </a:r>
            <a:endPar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3" name="サブタイトル 2"/>
          <p:cNvSpPr>
            <a:spLocks noGrp="1"/>
          </p:cNvSpPr>
          <p:nvPr>
            <p:ph type="subTitle" idx="1"/>
          </p:nvPr>
        </p:nvSpPr>
        <p:spPr>
          <a:xfrm>
            <a:off x="1371600" y="4963616"/>
            <a:ext cx="6400800" cy="1273696"/>
          </a:xfrm>
        </p:spPr>
        <p:txBody>
          <a:bodyPr/>
          <a:lstStyle/>
          <a:p>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一般社団法人　ソラティオ</a:t>
            </a:r>
            <a:endParaRPr lang="zh-TW" altLang="en-US" sz="2000" dirty="0">
              <a:solidFill>
                <a:srgbClr val="002060"/>
              </a:solidFill>
              <a:latin typeface="UD デジタル 教科書体 NK-B" panose="02020700000000000000" pitchFamily="18" charset="-128"/>
              <a:ea typeface="UD デジタル 教科書体 NK-B" panose="02020700000000000000" pitchFamily="18" charset="-128"/>
            </a:endParaRPr>
          </a:p>
          <a:p>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相談支援センターあらかわ　所長　岡部正文</a:t>
            </a:r>
            <a:endParaRPr lang="zh-TW" altLang="en-US" sz="2000" dirty="0">
              <a:solidFill>
                <a:srgbClr val="002060"/>
              </a:solidFill>
              <a:latin typeface="UD デジタル 教科書体 NK-B" panose="02020700000000000000" pitchFamily="18" charset="-128"/>
              <a:ea typeface="UD デジタル 教科書体 NK-B" panose="02020700000000000000" pitchFamily="18" charset="-128"/>
            </a:endParaRPr>
          </a:p>
          <a:p>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令和元</a:t>
            </a:r>
            <a:r>
              <a:rPr lang="zh-CN" altLang="en-US" sz="2000" dirty="0">
                <a:solidFill>
                  <a:srgbClr val="002060"/>
                </a:solidFill>
                <a:latin typeface="UD デジタル 教科書体 NK-B" panose="02020700000000000000" pitchFamily="18" charset="-128"/>
                <a:ea typeface="UD デジタル 教科書体 NK-B" panose="02020700000000000000" pitchFamily="18" charset="-128"/>
              </a:rPr>
              <a:t>年</a:t>
            </a:r>
            <a:r>
              <a:rPr lang="en-US" altLang="zh-CN" sz="2000" dirty="0">
                <a:solidFill>
                  <a:srgbClr val="002060"/>
                </a:solidFill>
                <a:latin typeface="UD デジタル 教科書体 NK-B" panose="02020700000000000000" pitchFamily="18" charset="-128"/>
                <a:ea typeface="UD デジタル 教科書体 NK-B" panose="02020700000000000000" pitchFamily="18" charset="-128"/>
              </a:rPr>
              <a:t>1</a:t>
            </a: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２</a:t>
            </a:r>
            <a:r>
              <a:rPr lang="zh-CN" altLang="en-US" sz="2000" dirty="0">
                <a:solidFill>
                  <a:srgbClr val="002060"/>
                </a:solidFill>
                <a:latin typeface="UD デジタル 教科書体 NK-B" panose="02020700000000000000" pitchFamily="18" charset="-128"/>
                <a:ea typeface="UD デジタル 教科書体 NK-B" panose="02020700000000000000" pitchFamily="18" charset="-128"/>
              </a:rPr>
              <a:t>月</a:t>
            </a:r>
          </a:p>
          <a:p>
            <a:endPar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5" name="タイトル 1"/>
          <p:cNvSpPr txBox="1">
            <a:spLocks/>
          </p:cNvSpPr>
          <p:nvPr/>
        </p:nvSpPr>
        <p:spPr bwMode="auto">
          <a:xfrm>
            <a:off x="540668" y="2348880"/>
            <a:ext cx="8062664"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研修・グループワークの運営方法</a:t>
            </a:r>
          </a:p>
        </p:txBody>
      </p:sp>
      <p:sp>
        <p:nvSpPr>
          <p:cNvPr id="6" name="スライド番号プレースホルダー 5">
            <a:extLst>
              <a:ext uri="{FF2B5EF4-FFF2-40B4-BE49-F238E27FC236}">
                <a16:creationId xmlns:a16="http://schemas.microsoft.com/office/drawing/2014/main" id="{1D6E4A2C-0E68-4AE6-B53F-926F4C9B3615}"/>
              </a:ext>
            </a:extLst>
          </p:cNvPr>
          <p:cNvSpPr>
            <a:spLocks noGrp="1"/>
          </p:cNvSpPr>
          <p:nvPr>
            <p:ph type="sldNum" sz="quarter" idx="12"/>
          </p:nvPr>
        </p:nvSpPr>
        <p:spPr/>
        <p:txBody>
          <a:bodyPr/>
          <a:lstStyle/>
          <a:p>
            <a:pPr>
              <a:defRPr/>
            </a:pPr>
            <a:fld id="{F90A3C79-1AFD-481B-B685-7933BCD0898B}" type="slidenum">
              <a:rPr lang="en-US" altLang="ja-JP" smtClean="0"/>
              <a:pPr>
                <a:defRPr/>
              </a:pPr>
              <a:t>1</a:t>
            </a:fld>
            <a:endParaRPr lang="en-US" altLang="ja-JP"/>
          </a:p>
        </p:txBody>
      </p:sp>
    </p:spTree>
    <p:extLst>
      <p:ext uri="{BB962C8B-B14F-4D97-AF65-F5344CB8AC3E}">
        <p14:creationId xmlns:p14="http://schemas.microsoft.com/office/powerpoint/2010/main" val="124023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2"/>
          <p:cNvSpPr>
            <a:spLocks noGrp="1"/>
          </p:cNvSpPr>
          <p:nvPr>
            <p:ph type="title" idx="4294967295"/>
          </p:nvPr>
        </p:nvSpPr>
        <p:spPr>
          <a:xfrm>
            <a:off x="457200" y="274853"/>
            <a:ext cx="8229600" cy="990698"/>
          </a:xfrm>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ファシリテーションとは</a:t>
            </a:r>
          </a:p>
        </p:txBody>
      </p:sp>
      <p:sp>
        <p:nvSpPr>
          <p:cNvPr id="43011" name="コンテンツ プレースホルダ 3"/>
          <p:cNvSpPr>
            <a:spLocks noGrp="1"/>
          </p:cNvSpPr>
          <p:nvPr>
            <p:ph idx="4294967295"/>
          </p:nvPr>
        </p:nvSpPr>
        <p:spPr>
          <a:xfrm>
            <a:off x="457200" y="1629048"/>
            <a:ext cx="8229600" cy="4752280"/>
          </a:xfrm>
        </p:spPr>
        <p:txBody>
          <a:bodyPr/>
          <a:lstStyle/>
          <a:p>
            <a:pPr eaLnBrk="1" hangingPunct="1">
              <a:buFontTx/>
              <a:buNone/>
            </a:pPr>
            <a:r>
              <a:rPr lang="en-US" altLang="ja-JP"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dirty="0">
                <a:solidFill>
                  <a:srgbClr val="FF0000"/>
                </a:solidFill>
                <a:latin typeface="UD デジタル 教科書体 NK-B" panose="02020700000000000000" pitchFamily="18" charset="-128"/>
                <a:ea typeface="UD デジタル 教科書体 NK-B" panose="02020700000000000000" pitchFamily="18" charset="-128"/>
              </a:rPr>
              <a:t>集団による知的相互作用を促進する働き</a:t>
            </a:r>
          </a:p>
          <a:p>
            <a:pPr eaLnBrk="1" hangingPunct="1">
              <a:buFontTx/>
              <a:buNone/>
            </a:pPr>
            <a:endParaRPr lang="ja-JP" altLang="en-US" sz="1050" dirty="0">
              <a:latin typeface="UD デジタル 教科書体 NK-B" panose="02020700000000000000" pitchFamily="18" charset="-128"/>
              <a:ea typeface="UD デジタル 教科書体 NK-B" panose="02020700000000000000" pitchFamily="18" charset="-128"/>
            </a:endParaRPr>
          </a:p>
          <a:p>
            <a:pPr eaLnBrk="1" hangingPunct="1">
              <a:buFontTx/>
              <a:buNone/>
            </a:pP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Facilitation</a:t>
            </a:r>
          </a:p>
          <a:p>
            <a:pPr eaLnBrk="1" hangingPunct="1">
              <a:buFontTx/>
              <a:buNone/>
            </a:pP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 </a:t>
            </a:r>
            <a:r>
              <a:rPr lang="en-US" altLang="ja-JP" sz="1800" dirty="0" err="1">
                <a:solidFill>
                  <a:srgbClr val="002060"/>
                </a:solidFill>
                <a:latin typeface="UD デジタル 教科書体 NK-B" panose="02020700000000000000" pitchFamily="18" charset="-128"/>
                <a:ea typeface="UD デジタル 教科書体 NK-B" panose="02020700000000000000" pitchFamily="18" charset="-128"/>
              </a:rPr>
              <a:t>facil</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：ラテン語の</a:t>
            </a:r>
            <a:r>
              <a:rPr lang="en-US" altLang="ja-JP" sz="1800" u="sng" dirty="0">
                <a:solidFill>
                  <a:srgbClr val="002060"/>
                </a:solidFill>
                <a:latin typeface="UD デジタル 教科書体 NK-B" panose="02020700000000000000" pitchFamily="18" charset="-128"/>
                <a:ea typeface="UD デジタル 教科書体 NK-B" panose="02020700000000000000" pitchFamily="18" charset="-128"/>
              </a:rPr>
              <a:t>easy</a:t>
            </a:r>
          </a:p>
          <a:p>
            <a:pPr eaLnBrk="1" hangingPunct="1">
              <a:buFontTx/>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　　　　　　　</a:t>
            </a: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　「容易にする」「円滑にする」「スムーズに運ばせる」</a:t>
            </a:r>
          </a:p>
          <a:p>
            <a:pPr eaLnBrk="1" hangingPunct="1">
              <a:buFontTx/>
              <a:buNone/>
            </a:pPr>
            <a:endParaRPr lang="ja-JP" altLang="en-US" sz="1000" dirty="0">
              <a:solidFill>
                <a:srgbClr val="002060"/>
              </a:solidFill>
              <a:latin typeface="UD デジタル 教科書体 NK-B" panose="02020700000000000000" pitchFamily="18" charset="-128"/>
              <a:ea typeface="UD デジタル 教科書体 NK-B" panose="02020700000000000000" pitchFamily="18" charset="-128"/>
            </a:endParaRPr>
          </a:p>
          <a:p>
            <a:pPr eaLnBrk="1" hangingPunct="1">
              <a:buFontTx/>
              <a:buNone/>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●人々の活動が容易にできるように支援し、上手く運ぶようにする</a:t>
            </a:r>
            <a:endParaRPr lang="ja-JP" altLang="en-US" sz="1800" dirty="0">
              <a:solidFill>
                <a:srgbClr val="002060"/>
              </a:solidFill>
              <a:latin typeface="UD デジタル 教科書体 NK-B" panose="02020700000000000000" pitchFamily="18" charset="-128"/>
              <a:ea typeface="UD デジタル 教科書体 NK-B" panose="02020700000000000000" pitchFamily="18" charset="-128"/>
            </a:endParaRPr>
          </a:p>
          <a:p>
            <a:pPr eaLnBrk="1" hangingPunct="1">
              <a:buFontTx/>
              <a:buNone/>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●中立な立場で、チーム（グループ）の</a:t>
            </a:r>
          </a:p>
          <a:p>
            <a:pPr eaLnBrk="1" hangingPunct="1">
              <a:buFontTx/>
              <a:buNone/>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　①</a:t>
            </a:r>
            <a:r>
              <a:rPr lang="ja-JP" altLang="en-US" sz="2400" u="sng" dirty="0">
                <a:solidFill>
                  <a:srgbClr val="002060"/>
                </a:solidFill>
                <a:latin typeface="UD デジタル 教科書体 NK-B" panose="02020700000000000000" pitchFamily="18" charset="-128"/>
                <a:ea typeface="UD デジタル 教科書体 NK-B" panose="02020700000000000000" pitchFamily="18" charset="-128"/>
              </a:rPr>
              <a:t>プロセス（議論の流れ）を管理し、</a:t>
            </a:r>
          </a:p>
          <a:p>
            <a:pPr eaLnBrk="1" hangingPunct="1">
              <a:buFontTx/>
              <a:buNone/>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　②</a:t>
            </a:r>
            <a:r>
              <a:rPr lang="ja-JP" altLang="en-US" sz="2400" u="sng" dirty="0">
                <a:solidFill>
                  <a:srgbClr val="002060"/>
                </a:solidFill>
                <a:latin typeface="UD デジタル 教科書体 NK-B" panose="02020700000000000000" pitchFamily="18" charset="-128"/>
                <a:ea typeface="UD デジタル 教科書体 NK-B" panose="02020700000000000000" pitchFamily="18" charset="-128"/>
              </a:rPr>
              <a:t>チームワークを引き出し（活性化）</a:t>
            </a: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a:t>
            </a:r>
          </a:p>
          <a:p>
            <a:pPr eaLnBrk="1" hangingPunct="1">
              <a:buFontTx/>
              <a:buNone/>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　③その</a:t>
            </a:r>
            <a:r>
              <a:rPr lang="ja-JP" altLang="en-US" sz="2400" u="sng" dirty="0">
                <a:solidFill>
                  <a:srgbClr val="002060"/>
                </a:solidFill>
                <a:latin typeface="UD デジタル 教科書体 NK-B" panose="02020700000000000000" pitchFamily="18" charset="-128"/>
                <a:ea typeface="UD デジタル 教科書体 NK-B" panose="02020700000000000000" pitchFamily="18" charset="-128"/>
              </a:rPr>
              <a:t>チームの成果が最大になる</a:t>
            </a: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ように支援する</a:t>
            </a:r>
          </a:p>
        </p:txBody>
      </p:sp>
      <p:sp>
        <p:nvSpPr>
          <p:cNvPr id="3" name="テキスト ボックス 2"/>
          <p:cNvSpPr txBox="1"/>
          <p:nvPr/>
        </p:nvSpPr>
        <p:spPr>
          <a:xfrm>
            <a:off x="7596336" y="4893215"/>
            <a:ext cx="135707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kern="0" dirty="0">
                <a:solidFill>
                  <a:srgbClr val="FF0000"/>
                </a:solidFill>
                <a:latin typeface="UD デジタル 教科書体 NK-B" panose="02020700000000000000" pitchFamily="18" charset="-128"/>
                <a:ea typeface="UD デジタル 教科書体 NK-B" panose="02020700000000000000" pitchFamily="18" charset="-128"/>
              </a:rPr>
              <a:t>ファシリテーターの役割</a:t>
            </a:r>
            <a:endParaRPr kumimoji="1" lang="en-US" altLang="ja-JP" sz="2400" b="0" i="0" u="none" strike="noStrike" kern="0" cap="none" spc="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8" name="正方形/長方形 7">
            <a:extLst>
              <a:ext uri="{FF2B5EF4-FFF2-40B4-BE49-F238E27FC236}">
                <a16:creationId xmlns:a16="http://schemas.microsoft.com/office/drawing/2014/main" id="{F923689D-3EF1-4991-8258-774D97C2E269}"/>
              </a:ext>
            </a:extLst>
          </p:cNvPr>
          <p:cNvSpPr/>
          <p:nvPr/>
        </p:nvSpPr>
        <p:spPr>
          <a:xfrm rot="21256338">
            <a:off x="4339288" y="2216718"/>
            <a:ext cx="4665170" cy="58477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3200" b="1" i="0" u="none" strike="noStrike" kern="0" cap="none" spc="0" normalizeH="0" baseline="0" noProof="0" dirty="0">
                <a:ln w="1905"/>
                <a:solidFill>
                  <a:srgbClr val="002060"/>
                </a:solidFill>
                <a:effectLst>
                  <a:innerShdw blurRad="69850" dist="43180" dir="5400000">
                    <a:srgbClr val="000000">
                      <a:alpha val="65000"/>
                    </a:srgbClr>
                  </a:innerShdw>
                </a:effectLst>
                <a:uLnTx/>
                <a:uFillTx/>
                <a:latin typeface="UD デジタル 教科書体 NK-B" panose="02020700000000000000" pitchFamily="18" charset="-128"/>
                <a:ea typeface="UD デジタル 教科書体 NK-B" panose="02020700000000000000" pitchFamily="18" charset="-128"/>
              </a:rPr>
              <a:t>Key</a:t>
            </a:r>
            <a:r>
              <a:rPr kumimoji="0" lang="ja-JP" altLang="en-US" sz="3200" b="1" i="0" u="none" strike="noStrike" kern="0" cap="none" spc="0" normalizeH="0" baseline="0" noProof="0" dirty="0">
                <a:ln w="1905"/>
                <a:solidFill>
                  <a:srgbClr val="002060"/>
                </a:solidFill>
                <a:effectLst>
                  <a:innerShdw blurRad="69850" dist="43180" dir="5400000">
                    <a:srgbClr val="000000">
                      <a:alpha val="65000"/>
                    </a:srgbClr>
                  </a:innerShdw>
                </a:effectLst>
                <a:uLnTx/>
                <a:uFillTx/>
                <a:latin typeface="UD デジタル 教科書体 NK-B" panose="02020700000000000000" pitchFamily="18" charset="-128"/>
                <a:ea typeface="UD デジタル 教科書体 NK-B" panose="02020700000000000000" pitchFamily="18" charset="-128"/>
              </a:rPr>
              <a:t>　</a:t>
            </a:r>
            <a:r>
              <a:rPr kumimoji="0" lang="en-US" altLang="ja-JP" sz="3200" b="1" i="0" u="none" strike="noStrike" kern="0" cap="none" spc="0" normalizeH="0" baseline="0" noProof="0" dirty="0">
                <a:ln w="1905"/>
                <a:solidFill>
                  <a:srgbClr val="002060"/>
                </a:solidFill>
                <a:effectLst>
                  <a:innerShdw blurRad="69850" dist="43180" dir="5400000">
                    <a:srgbClr val="000000">
                      <a:alpha val="65000"/>
                    </a:srgbClr>
                  </a:innerShdw>
                </a:effectLst>
                <a:uLnTx/>
                <a:uFillTx/>
                <a:latin typeface="UD デジタル 教科書体 NK-B" panose="02020700000000000000" pitchFamily="18" charset="-128"/>
                <a:ea typeface="UD デジタル 教科書体 NK-B" panose="02020700000000000000" pitchFamily="18" charset="-128"/>
              </a:rPr>
              <a:t>Word</a:t>
            </a:r>
            <a:r>
              <a:rPr kumimoji="0" lang="ja-JP" altLang="en-US" sz="3200" b="1" i="0" u="none" strike="noStrike" kern="0" cap="none" spc="0" normalizeH="0" baseline="0" noProof="0" dirty="0">
                <a:ln w="1905"/>
                <a:solidFill>
                  <a:srgbClr val="002060"/>
                </a:solidFill>
                <a:effectLst>
                  <a:innerShdw blurRad="69850" dist="43180" dir="5400000">
                    <a:srgbClr val="000000">
                      <a:alpha val="65000"/>
                    </a:srgbClr>
                  </a:innerShdw>
                </a:effectLst>
                <a:uLnTx/>
                <a:uFillTx/>
                <a:latin typeface="UD デジタル 教科書体 NK-B" panose="02020700000000000000" pitchFamily="18" charset="-128"/>
                <a:ea typeface="UD デジタル 教科書体 NK-B" panose="02020700000000000000" pitchFamily="18" charset="-128"/>
              </a:rPr>
              <a:t>は活性化</a:t>
            </a:r>
          </a:p>
        </p:txBody>
      </p:sp>
      <p:sp>
        <p:nvSpPr>
          <p:cNvPr id="10"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右中かっこ 4">
            <a:extLst>
              <a:ext uri="{FF2B5EF4-FFF2-40B4-BE49-F238E27FC236}">
                <a16:creationId xmlns:a16="http://schemas.microsoft.com/office/drawing/2014/main" id="{455CA5C0-89BE-4BDB-8BC3-E135C3C9579A}"/>
              </a:ext>
            </a:extLst>
          </p:cNvPr>
          <p:cNvSpPr/>
          <p:nvPr/>
        </p:nvSpPr>
        <p:spPr>
          <a:xfrm>
            <a:off x="7164288" y="4882961"/>
            <a:ext cx="288032" cy="1238390"/>
          </a:xfrm>
          <a:prstGeom prst="rightBrace">
            <a:avLst>
              <a:gd name="adj1" fmla="val 67396"/>
              <a:gd name="adj2" fmla="val 50000"/>
            </a:avLst>
          </a:prstGeom>
          <a:ln w="190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2" name="スライド番号プレースホルダー 1">
            <a:extLst>
              <a:ext uri="{FF2B5EF4-FFF2-40B4-BE49-F238E27FC236}">
                <a16:creationId xmlns:a16="http://schemas.microsoft.com/office/drawing/2014/main" id="{C0737331-FDB4-49D6-8089-FA04EAC3D8C5}"/>
              </a:ext>
            </a:extLst>
          </p:cNvPr>
          <p:cNvSpPr>
            <a:spLocks noGrp="1"/>
          </p:cNvSpPr>
          <p:nvPr>
            <p:ph type="sldNum" sz="quarter" idx="12"/>
          </p:nvPr>
        </p:nvSpPr>
        <p:spPr/>
        <p:txBody>
          <a:bodyPr/>
          <a:lstStyle/>
          <a:p>
            <a:pPr>
              <a:defRPr/>
            </a:pPr>
            <a:fld id="{71079288-7933-497A-9AC9-8DEAA7B456B8}" type="slidenum">
              <a:rPr lang="en-US" altLang="ja-JP" smtClean="0"/>
              <a:pPr>
                <a:defRPr/>
              </a:pPr>
              <a:t>10</a:t>
            </a:fld>
            <a:endParaRPr lang="en-US" altLang="ja-JP"/>
          </a:p>
        </p:txBody>
      </p:sp>
    </p:spTree>
    <p:extLst>
      <p:ext uri="{BB962C8B-B14F-4D97-AF65-F5344CB8AC3E}">
        <p14:creationId xmlns:p14="http://schemas.microsoft.com/office/powerpoint/2010/main" val="101139648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547668" y="437902"/>
            <a:ext cx="6050801" cy="1063503"/>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600"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rPr>
              <a:t>ファシリテーション</a:t>
            </a:r>
            <a:r>
              <a:rPr kumimoji="1" lang="ja-JP" altLang="en-US" sz="2585"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rPr>
              <a:t>とは</a:t>
            </a:r>
            <a:endParaRPr kumimoji="1" lang="en-US" altLang="ja-JP" sz="2585"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585"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rPr>
              <a:t>「促進する」とか「容易にする」という意味</a:t>
            </a:r>
          </a:p>
        </p:txBody>
      </p:sp>
      <p:sp>
        <p:nvSpPr>
          <p:cNvPr id="4" name="下矢印 3"/>
          <p:cNvSpPr/>
          <p:nvPr/>
        </p:nvSpPr>
        <p:spPr>
          <a:xfrm>
            <a:off x="3098956" y="1700910"/>
            <a:ext cx="2946100" cy="797627"/>
          </a:xfrm>
          <a:prstGeom prst="downArrow">
            <a:avLst>
              <a:gd name="adj1" fmla="val 71682"/>
              <a:gd name="adj2" fmla="val 4533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215" dirty="0">
                <a:solidFill>
                  <a:srgbClr val="002060"/>
                </a:solidFill>
                <a:latin typeface="UD デジタル 教科書体 NK-B" panose="02020700000000000000" pitchFamily="18" charset="-128"/>
                <a:ea typeface="UD デジタル 教科書体 NK-B" panose="02020700000000000000" pitchFamily="18" charset="-128"/>
              </a:rPr>
              <a:t>研修</a:t>
            </a:r>
            <a:r>
              <a:rPr kumimoji="1" lang="ja-JP" altLang="en-US"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では</a:t>
            </a:r>
          </a:p>
        </p:txBody>
      </p:sp>
      <p:sp>
        <p:nvSpPr>
          <p:cNvPr id="5" name="正方形/長方形 4"/>
          <p:cNvSpPr/>
          <p:nvPr/>
        </p:nvSpPr>
        <p:spPr>
          <a:xfrm>
            <a:off x="827589" y="4625542"/>
            <a:ext cx="7632847" cy="1129973"/>
          </a:xfrm>
          <a:prstGeom prst="rect">
            <a:avLst/>
          </a:prstGeom>
          <a:solidFill>
            <a:srgbClr val="FF0000">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954"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各種面接、ケア会議、チーム作り、事例検討会、</a:t>
            </a:r>
            <a:endParaRPr kumimoji="1" lang="en-US" altLang="ja-JP" sz="2954"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954"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Ｓｖ、自立支援協議会等の場面に役立つ</a:t>
            </a:r>
          </a:p>
        </p:txBody>
      </p:sp>
      <p:sp>
        <p:nvSpPr>
          <p:cNvPr id="8" name="下矢印 3"/>
          <p:cNvSpPr/>
          <p:nvPr/>
        </p:nvSpPr>
        <p:spPr>
          <a:xfrm>
            <a:off x="3098950" y="3694882"/>
            <a:ext cx="2946100" cy="797627"/>
          </a:xfrm>
          <a:prstGeom prst="downArrow">
            <a:avLst>
              <a:gd name="adj1" fmla="val 71682"/>
              <a:gd name="adj2" fmla="val 4533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実践では</a:t>
            </a:r>
          </a:p>
        </p:txBody>
      </p:sp>
      <p:sp>
        <p:nvSpPr>
          <p:cNvPr id="9" name="正方形/長方形 8"/>
          <p:cNvSpPr/>
          <p:nvPr/>
        </p:nvSpPr>
        <p:spPr>
          <a:xfrm>
            <a:off x="827589" y="2632218"/>
            <a:ext cx="7632847" cy="929720"/>
          </a:xfrm>
          <a:prstGeom prst="rect">
            <a:avLst/>
          </a:prstGeom>
          <a:solidFill>
            <a:srgbClr val="FF0000">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323"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rPr>
              <a:t>　　</a:t>
            </a:r>
            <a:r>
              <a:rPr kumimoji="1" lang="ja-JP" altLang="en-US" sz="3323"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を活性化し、</a:t>
            </a:r>
            <a:r>
              <a:rPr kumimoji="1" lang="ja-JP" altLang="en-US" sz="3323" b="0" i="0" u="sng"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気付き</a:t>
            </a:r>
            <a:r>
              <a:rPr kumimoji="1" lang="ja-JP" altLang="en-US" sz="3323"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や</a:t>
            </a:r>
            <a:r>
              <a:rPr kumimoji="1" lang="ja-JP" altLang="en-US" sz="3323" b="0" i="0" u="sng"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学び</a:t>
            </a:r>
            <a:r>
              <a:rPr kumimoji="1" lang="ja-JP" altLang="en-US" sz="3323"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を促進する</a:t>
            </a:r>
            <a:endParaRPr kumimoji="1" lang="en-US" altLang="ja-JP" sz="3323"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0" name="楕円 9"/>
          <p:cNvSpPr/>
          <p:nvPr/>
        </p:nvSpPr>
        <p:spPr>
          <a:xfrm>
            <a:off x="899592" y="2780928"/>
            <a:ext cx="674913" cy="62725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rPr>
              <a:t>場</a:t>
            </a:r>
          </a:p>
        </p:txBody>
      </p:sp>
      <p:sp>
        <p:nvSpPr>
          <p:cNvPr id="11" name="正方形/長方形 10"/>
          <p:cNvSpPr/>
          <p:nvPr/>
        </p:nvSpPr>
        <p:spPr>
          <a:xfrm>
            <a:off x="1079314" y="6021288"/>
            <a:ext cx="6952545" cy="433196"/>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様々な場面で</a:t>
            </a:r>
            <a:r>
              <a:rPr kumimoji="1" lang="en-US" altLang="ja-JP" sz="2215" b="0" i="0" u="none" strike="noStrike" kern="1200" cap="none" spc="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rPr>
              <a:t>【</a:t>
            </a:r>
            <a:r>
              <a:rPr kumimoji="1" lang="ja-JP" altLang="en-US" sz="2215" b="0" i="0" u="none" strike="noStrike" kern="1200" cap="none" spc="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rPr>
              <a:t>良好な関係性を構築</a:t>
            </a:r>
            <a:r>
              <a:rPr kumimoji="1" lang="en-US" altLang="ja-JP" sz="2215" b="0" i="0" u="none" strike="noStrike" kern="1200" cap="none" spc="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rPr>
              <a:t>】</a:t>
            </a:r>
            <a:r>
              <a:rPr kumimoji="1" lang="ja-JP" altLang="en-US"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する技術でもある。</a:t>
            </a:r>
          </a:p>
        </p:txBody>
      </p:sp>
      <p:sp>
        <p:nvSpPr>
          <p:cNvPr id="12"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a:extLst>
              <a:ext uri="{FF2B5EF4-FFF2-40B4-BE49-F238E27FC236}">
                <a16:creationId xmlns:a16="http://schemas.microsoft.com/office/drawing/2014/main" id="{8F4D329C-3DAE-4C7F-86EF-D09DD1C95B97}"/>
              </a:ext>
            </a:extLst>
          </p:cNvPr>
          <p:cNvSpPr>
            <a:spLocks noGrp="1"/>
          </p:cNvSpPr>
          <p:nvPr>
            <p:ph type="sldNum" sz="quarter" idx="12"/>
          </p:nvPr>
        </p:nvSpPr>
        <p:spPr/>
        <p:txBody>
          <a:bodyPr/>
          <a:lstStyle/>
          <a:p>
            <a:pPr>
              <a:defRPr/>
            </a:pPr>
            <a:fld id="{71079288-7933-497A-9AC9-8DEAA7B456B8}" type="slidenum">
              <a:rPr lang="en-US" altLang="ja-JP" smtClean="0"/>
              <a:pPr>
                <a:defRPr/>
              </a:pPr>
              <a:t>11</a:t>
            </a:fld>
            <a:endParaRPr lang="en-US" altLang="ja-JP"/>
          </a:p>
        </p:txBody>
      </p:sp>
    </p:spTree>
    <p:extLst>
      <p:ext uri="{BB962C8B-B14F-4D97-AF65-F5344CB8AC3E}">
        <p14:creationId xmlns:p14="http://schemas.microsoft.com/office/powerpoint/2010/main" val="23146881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P spid="10" grpId="0" animBg="1"/>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457200" y="189003"/>
            <a:ext cx="8229600" cy="895359"/>
          </a:xfrm>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ファシリテーターの４つのスキル</a:t>
            </a:r>
          </a:p>
        </p:txBody>
      </p:sp>
      <p:sp>
        <p:nvSpPr>
          <p:cNvPr id="46083" name="AutoShape 5"/>
          <p:cNvSpPr>
            <a:spLocks noChangeArrowheads="1"/>
          </p:cNvSpPr>
          <p:nvPr/>
        </p:nvSpPr>
        <p:spPr bwMode="auto">
          <a:xfrm>
            <a:off x="1187627" y="1433722"/>
            <a:ext cx="2678030" cy="729846"/>
          </a:xfrm>
          <a:prstGeom prst="roundRect">
            <a:avLst>
              <a:gd name="adj" fmla="val 16667"/>
            </a:avLst>
          </a:prstGeom>
          <a:solidFill>
            <a:srgbClr val="002060"/>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en-US" altLang="ja-JP" sz="3600" kern="0" dirty="0">
                <a:solidFill>
                  <a:srgbClr val="FFFFFF"/>
                </a:solidFill>
                <a:latin typeface="UD デジタル 教科書体 NK-B" panose="02020700000000000000" pitchFamily="18" charset="-128"/>
                <a:ea typeface="UD デジタル 教科書体 NK-B" panose="02020700000000000000" pitchFamily="18" charset="-128"/>
              </a:rPr>
              <a:t>4</a:t>
            </a:r>
            <a:r>
              <a:rPr lang="ja-JP" altLang="en-US" sz="3600" kern="0" dirty="0" err="1">
                <a:solidFill>
                  <a:srgbClr val="FFFFFF"/>
                </a:solidFill>
                <a:latin typeface="UD デジタル 教科書体 NK-B" panose="02020700000000000000" pitchFamily="18" charset="-128"/>
                <a:ea typeface="UD デジタル 教科書体 NK-B" panose="02020700000000000000" pitchFamily="18" charset="-128"/>
              </a:rPr>
              <a:t>つの</a:t>
            </a:r>
            <a:r>
              <a:rPr lang="ja-JP" altLang="en-US" sz="3600" kern="0" dirty="0">
                <a:solidFill>
                  <a:srgbClr val="FFFFFF"/>
                </a:solidFill>
                <a:latin typeface="UD デジタル 教科書体 NK-B" panose="02020700000000000000" pitchFamily="18" charset="-128"/>
                <a:ea typeface="UD デジタル 教科書体 NK-B" panose="02020700000000000000" pitchFamily="18" charset="-128"/>
              </a:rPr>
              <a:t>スキル</a:t>
            </a:r>
          </a:p>
        </p:txBody>
      </p:sp>
      <p:sp>
        <p:nvSpPr>
          <p:cNvPr id="46084" name="Rectangle 6"/>
          <p:cNvSpPr>
            <a:spLocks noChangeArrowheads="1"/>
          </p:cNvSpPr>
          <p:nvPr/>
        </p:nvSpPr>
        <p:spPr bwMode="auto">
          <a:xfrm>
            <a:off x="611069" y="1798645"/>
            <a:ext cx="4969119"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300000"/>
              </a:lnSpc>
              <a:spcBef>
                <a:spcPct val="0"/>
              </a:spcBef>
              <a:buFontTx/>
              <a:buNone/>
              <a:defRPr/>
            </a:pPr>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１）</a:t>
            </a:r>
            <a:r>
              <a:rPr lang="ja-JP" altLang="en-US" kern="0" dirty="0">
                <a:solidFill>
                  <a:srgbClr val="000000"/>
                </a:solidFill>
                <a:latin typeface="UD デジタル 教科書体 NK-B" panose="02020700000000000000" pitchFamily="18" charset="-128"/>
                <a:ea typeface="UD デジタル 教科書体 NK-B" panose="02020700000000000000" pitchFamily="18" charset="-128"/>
              </a:rPr>
              <a:t>　</a:t>
            </a:r>
            <a:r>
              <a:rPr lang="ja-JP" altLang="en-US" kern="0" dirty="0">
                <a:solidFill>
                  <a:srgbClr val="FF0000"/>
                </a:solidFill>
                <a:latin typeface="UD デジタル 教科書体 NK-B" panose="02020700000000000000" pitchFamily="18" charset="-128"/>
                <a:ea typeface="UD デジタル 教科書体 NK-B" panose="02020700000000000000" pitchFamily="18" charset="-128"/>
              </a:rPr>
              <a:t>場のデザイン</a:t>
            </a:r>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のスキル</a:t>
            </a:r>
          </a:p>
          <a:p>
            <a:pPr eaLnBrk="1" hangingPunct="1">
              <a:lnSpc>
                <a:spcPct val="200000"/>
              </a:lnSpc>
              <a:spcBef>
                <a:spcPct val="0"/>
              </a:spcBef>
              <a:buFontTx/>
              <a:buNone/>
              <a:defRPr/>
            </a:pPr>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２）</a:t>
            </a:r>
            <a:r>
              <a:rPr lang="ja-JP" altLang="en-US" kern="0" dirty="0">
                <a:solidFill>
                  <a:srgbClr val="000000"/>
                </a:solidFill>
                <a:latin typeface="UD デジタル 教科書体 NK-B" panose="02020700000000000000" pitchFamily="18" charset="-128"/>
                <a:ea typeface="UD デジタル 教科書体 NK-B" panose="02020700000000000000" pitchFamily="18" charset="-128"/>
              </a:rPr>
              <a:t>　</a:t>
            </a:r>
            <a:r>
              <a:rPr lang="ja-JP" altLang="en-US" kern="0" dirty="0">
                <a:solidFill>
                  <a:srgbClr val="FF0000"/>
                </a:solidFill>
                <a:latin typeface="UD デジタル 教科書体 NK-B" panose="02020700000000000000" pitchFamily="18" charset="-128"/>
                <a:ea typeface="UD デジタル 教科書体 NK-B" panose="02020700000000000000" pitchFamily="18" charset="-128"/>
              </a:rPr>
              <a:t>対人関係</a:t>
            </a:r>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のスキル</a:t>
            </a:r>
          </a:p>
          <a:p>
            <a:pPr eaLnBrk="1" hangingPunct="1">
              <a:lnSpc>
                <a:spcPct val="200000"/>
              </a:lnSpc>
              <a:spcBef>
                <a:spcPct val="0"/>
              </a:spcBef>
              <a:buFontTx/>
              <a:buNone/>
              <a:defRPr/>
            </a:pPr>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３）　</a:t>
            </a:r>
            <a:r>
              <a:rPr lang="ja-JP" altLang="en-US" kern="0" dirty="0">
                <a:solidFill>
                  <a:srgbClr val="FF0000"/>
                </a:solidFill>
                <a:latin typeface="UD デジタル 教科書体 NK-B" panose="02020700000000000000" pitchFamily="18" charset="-128"/>
                <a:ea typeface="UD デジタル 教科書体 NK-B" panose="02020700000000000000" pitchFamily="18" charset="-128"/>
              </a:rPr>
              <a:t>構造化</a:t>
            </a:r>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のスキル</a:t>
            </a:r>
          </a:p>
          <a:p>
            <a:pPr eaLnBrk="1" hangingPunct="1">
              <a:lnSpc>
                <a:spcPct val="200000"/>
              </a:lnSpc>
              <a:spcBef>
                <a:spcPct val="0"/>
              </a:spcBef>
              <a:buFontTx/>
              <a:buNone/>
              <a:defRPr/>
            </a:pPr>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４）</a:t>
            </a:r>
            <a:r>
              <a:rPr lang="ja-JP" altLang="en-US" kern="0" dirty="0">
                <a:solidFill>
                  <a:srgbClr val="000000"/>
                </a:solidFill>
                <a:latin typeface="UD デジタル 教科書体 NK-B" panose="02020700000000000000" pitchFamily="18" charset="-128"/>
                <a:ea typeface="UD デジタル 教科書体 NK-B" panose="02020700000000000000" pitchFamily="18" charset="-128"/>
              </a:rPr>
              <a:t>　</a:t>
            </a:r>
            <a:r>
              <a:rPr lang="ja-JP" altLang="en-US" kern="0" dirty="0">
                <a:solidFill>
                  <a:srgbClr val="FF0000"/>
                </a:solidFill>
                <a:latin typeface="UD デジタル 教科書体 NK-B" panose="02020700000000000000" pitchFamily="18" charset="-128"/>
                <a:ea typeface="UD デジタル 教科書体 NK-B" panose="02020700000000000000" pitchFamily="18" charset="-128"/>
              </a:rPr>
              <a:t>合意形成</a:t>
            </a:r>
            <a:r>
              <a:rPr lang="ja-JP" altLang="en-US" kern="0" dirty="0">
                <a:solidFill>
                  <a:srgbClr val="002060"/>
                </a:solidFill>
                <a:latin typeface="UD デジタル 教科書体 NK-B" panose="02020700000000000000" pitchFamily="18" charset="-128"/>
                <a:ea typeface="UD デジタル 教科書体 NK-B" panose="02020700000000000000" pitchFamily="18" charset="-128"/>
              </a:rPr>
              <a:t>のスキル</a:t>
            </a:r>
          </a:p>
        </p:txBody>
      </p:sp>
      <p:sp>
        <p:nvSpPr>
          <p:cNvPr id="46085" name="AutoShape 7"/>
          <p:cNvSpPr>
            <a:spLocks/>
          </p:cNvSpPr>
          <p:nvPr/>
        </p:nvSpPr>
        <p:spPr bwMode="auto">
          <a:xfrm>
            <a:off x="5435116" y="2829301"/>
            <a:ext cx="145073" cy="1247775"/>
          </a:xfrm>
          <a:prstGeom prst="rightBrace">
            <a:avLst>
              <a:gd name="adj1" fmla="val 49516"/>
              <a:gd name="adj2" fmla="val 50000"/>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endParaRPr lang="ja-JP" altLang="en-US" sz="1800" kern="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6086" name="AutoShape 8"/>
          <p:cNvSpPr>
            <a:spLocks/>
          </p:cNvSpPr>
          <p:nvPr/>
        </p:nvSpPr>
        <p:spPr bwMode="auto">
          <a:xfrm>
            <a:off x="5369632" y="4876920"/>
            <a:ext cx="145073" cy="1144368"/>
          </a:xfrm>
          <a:prstGeom prst="rightBrace">
            <a:avLst>
              <a:gd name="adj1" fmla="val 45413"/>
              <a:gd name="adj2" fmla="val 50000"/>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endParaRPr lang="ja-JP" altLang="en-US" sz="1800" kern="0">
              <a:solidFill>
                <a:srgbClr val="002060"/>
              </a:solidFill>
              <a:latin typeface="UD デジタル 教科書体 NK-B" panose="02020700000000000000" pitchFamily="18" charset="-128"/>
              <a:ea typeface="UD デジタル 教科書体 NK-B" panose="02020700000000000000" pitchFamily="18" charset="-128"/>
            </a:endParaRPr>
          </a:p>
        </p:txBody>
      </p:sp>
      <p:cxnSp>
        <p:nvCxnSpPr>
          <p:cNvPr id="4" name="直線コネクタ 3"/>
          <p:cNvCxnSpPr/>
          <p:nvPr/>
        </p:nvCxnSpPr>
        <p:spPr>
          <a:xfrm>
            <a:off x="252048" y="4365104"/>
            <a:ext cx="8639908" cy="0"/>
          </a:xfrm>
          <a:prstGeom prst="line">
            <a:avLst/>
          </a:prstGeom>
          <a:ln w="34925">
            <a:solidFill>
              <a:srgbClr val="002060"/>
            </a:solidFill>
            <a:prstDash val="sysDot"/>
            <a:bevel/>
          </a:ln>
        </p:spPr>
        <p:style>
          <a:lnRef idx="1">
            <a:schemeClr val="accent1"/>
          </a:lnRef>
          <a:fillRef idx="0">
            <a:schemeClr val="accent1"/>
          </a:fillRef>
          <a:effectRef idx="0">
            <a:schemeClr val="accent1"/>
          </a:effectRef>
          <a:fontRef idx="minor">
            <a:schemeClr val="tx1"/>
          </a:fontRef>
        </p:style>
      </p:cxnSp>
      <p:sp>
        <p:nvSpPr>
          <p:cNvPr id="46088" name="Text Box 10"/>
          <p:cNvSpPr txBox="1">
            <a:spLocks noChangeArrowheads="1"/>
          </p:cNvSpPr>
          <p:nvPr/>
        </p:nvSpPr>
        <p:spPr bwMode="auto">
          <a:xfrm>
            <a:off x="5725275" y="5204048"/>
            <a:ext cx="2520462" cy="4572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2400" kern="0" dirty="0">
                <a:solidFill>
                  <a:srgbClr val="002060"/>
                </a:solidFill>
                <a:latin typeface="UD デジタル 教科書体 NK-B" panose="02020700000000000000" pitchFamily="18" charset="-128"/>
                <a:ea typeface="UD デジタル 教科書体 NK-B" panose="02020700000000000000" pitchFamily="18" charset="-128"/>
              </a:rPr>
              <a:t>思考系スキル</a:t>
            </a:r>
          </a:p>
        </p:txBody>
      </p:sp>
      <p:pic>
        <p:nvPicPr>
          <p:cNvPr id="1030" name="Picture 6" descr="C:\Users\正文\AppData\Local\Microsoft\Windows\INetCache\IE\AUIP8LNA\MP900385537[1].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72584" y="1005892"/>
            <a:ext cx="1336123" cy="206419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6087" name="Text Box 9"/>
          <p:cNvSpPr txBox="1">
            <a:spLocks noChangeArrowheads="1"/>
          </p:cNvSpPr>
          <p:nvPr/>
        </p:nvSpPr>
        <p:spPr bwMode="auto">
          <a:xfrm>
            <a:off x="5725463" y="3030803"/>
            <a:ext cx="2768111"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2400" kern="0" dirty="0">
                <a:solidFill>
                  <a:srgbClr val="002060"/>
                </a:solidFill>
                <a:latin typeface="UD デジタル 教科書体 NK-B" panose="02020700000000000000" pitchFamily="18" charset="-128"/>
                <a:ea typeface="UD デジタル 教科書体 NK-B" panose="02020700000000000000" pitchFamily="18" charset="-128"/>
              </a:rPr>
              <a:t>コミュニケーション系スキル</a:t>
            </a:r>
          </a:p>
        </p:txBody>
      </p:sp>
      <p:pic>
        <p:nvPicPr>
          <p:cNvPr id="2" name="図 1"/>
          <p:cNvPicPr>
            <a:picLocks noChangeAspect="1"/>
          </p:cNvPicPr>
          <p:nvPr/>
        </p:nvPicPr>
        <p:blipFill>
          <a:blip r:embed="rId3">
            <a:duotone>
              <a:schemeClr val="accent2">
                <a:shade val="45000"/>
                <a:satMod val="135000"/>
              </a:schemeClr>
              <a:prstClr val="white"/>
            </a:duotone>
            <a:extLst>
              <a:ext uri="{BEBA8EAE-BF5A-486C-A8C5-ECC9F3942E4B}">
                <a14:imgProps xmlns:a14="http://schemas.microsoft.com/office/drawing/2010/main">
                  <a14:imgLayer r:embed="rId4">
                    <a14:imgEffect>
                      <a14:backgroundRemoval t="0" b="90000" l="0" r="90000"/>
                    </a14:imgEffect>
                  </a14:imgLayer>
                </a14:imgProps>
              </a:ext>
              <a:ext uri="{28A0092B-C50C-407E-A947-70E740481C1C}">
                <a14:useLocalDpi xmlns:a14="http://schemas.microsoft.com/office/drawing/2010/main" val="0"/>
              </a:ext>
            </a:extLst>
          </a:blip>
          <a:stretch>
            <a:fillRect/>
          </a:stretch>
        </p:blipFill>
        <p:spPr>
          <a:xfrm>
            <a:off x="7363703" y="4725144"/>
            <a:ext cx="1387646" cy="1879104"/>
          </a:xfrm>
          <a:prstGeom prst="rect">
            <a:avLst/>
          </a:prstGeom>
        </p:spPr>
      </p:pic>
      <p:sp>
        <p:nvSpPr>
          <p:cNvPr id="14"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a:extLst>
              <a:ext uri="{FF2B5EF4-FFF2-40B4-BE49-F238E27FC236}">
                <a16:creationId xmlns:a16="http://schemas.microsoft.com/office/drawing/2014/main" id="{68E5D621-2156-4A9C-9C73-843CDB6840F0}"/>
              </a:ext>
            </a:extLst>
          </p:cNvPr>
          <p:cNvSpPr>
            <a:spLocks noGrp="1"/>
          </p:cNvSpPr>
          <p:nvPr>
            <p:ph type="sldNum" sz="quarter" idx="12"/>
          </p:nvPr>
        </p:nvSpPr>
        <p:spPr/>
        <p:txBody>
          <a:bodyPr/>
          <a:lstStyle/>
          <a:p>
            <a:pPr>
              <a:defRPr/>
            </a:pPr>
            <a:fld id="{71079288-7933-497A-9AC9-8DEAA7B456B8}" type="slidenum">
              <a:rPr lang="en-US" altLang="ja-JP" smtClean="0"/>
              <a:pPr>
                <a:defRPr/>
              </a:pPr>
              <a:t>12</a:t>
            </a:fld>
            <a:endParaRPr lang="en-US" altLang="ja-JP"/>
          </a:p>
        </p:txBody>
      </p:sp>
    </p:spTree>
    <p:extLst>
      <p:ext uri="{BB962C8B-B14F-4D97-AF65-F5344CB8AC3E}">
        <p14:creationId xmlns:p14="http://schemas.microsoft.com/office/powerpoint/2010/main" val="368861051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17231" y="186871"/>
            <a:ext cx="8919265" cy="853636"/>
          </a:xfrm>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問題解決型ファシリテーションの</a:t>
            </a:r>
            <a: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t>4</a:t>
            </a:r>
            <a:r>
              <a:rPr lang="ja-JP" altLang="en-US" sz="3600" dirty="0" err="1">
                <a:solidFill>
                  <a:schemeClr val="bg1"/>
                </a:solidFill>
                <a:latin typeface="UD デジタル 教科書体 NK-B" panose="02020700000000000000" pitchFamily="18" charset="-128"/>
                <a:ea typeface="UD デジタル 教科書体 NK-B" panose="02020700000000000000" pitchFamily="18" charset="-128"/>
              </a:rPr>
              <a:t>つの</a:t>
            </a: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スキル</a:t>
            </a:r>
          </a:p>
        </p:txBody>
      </p:sp>
      <p:sp>
        <p:nvSpPr>
          <p:cNvPr id="47107" name="Oval 26"/>
          <p:cNvSpPr>
            <a:spLocks noChangeArrowheads="1"/>
          </p:cNvSpPr>
          <p:nvPr/>
        </p:nvSpPr>
        <p:spPr bwMode="auto">
          <a:xfrm>
            <a:off x="250581" y="1124744"/>
            <a:ext cx="8569569" cy="5760250"/>
          </a:xfrm>
          <a:prstGeom prst="ellipse">
            <a:avLst/>
          </a:prstGeom>
          <a:solidFill>
            <a:srgbClr val="FFFF99">
              <a:alpha val="3999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endParaRPr lang="ja-JP" altLang="en-US" sz="1800" kern="0">
              <a:solidFill>
                <a:srgbClr val="002060"/>
              </a:solidFill>
            </a:endParaRPr>
          </a:p>
        </p:txBody>
      </p:sp>
      <p:sp>
        <p:nvSpPr>
          <p:cNvPr id="47108" name="Rectangle 27"/>
          <p:cNvSpPr>
            <a:spLocks noChangeArrowheads="1"/>
          </p:cNvSpPr>
          <p:nvPr/>
        </p:nvSpPr>
        <p:spPr bwMode="auto">
          <a:xfrm>
            <a:off x="3492083" y="1269554"/>
            <a:ext cx="2159977" cy="431800"/>
          </a:xfrm>
          <a:prstGeom prst="rect">
            <a:avLst/>
          </a:prstGeom>
          <a:solidFill>
            <a:srgbClr val="FFFF00"/>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600" kern="0">
                <a:solidFill>
                  <a:srgbClr val="002060"/>
                </a:solidFill>
                <a:latin typeface="UD デジタル 教科書体 NK-B" panose="02020700000000000000" pitchFamily="18" charset="-128"/>
                <a:ea typeface="UD デジタル 教科書体 NK-B" panose="02020700000000000000" pitchFamily="18" charset="-128"/>
              </a:rPr>
              <a:t>場のデザインのスキル</a:t>
            </a:r>
          </a:p>
        </p:txBody>
      </p:sp>
      <p:sp>
        <p:nvSpPr>
          <p:cNvPr id="47109" name="Rectangle 28"/>
          <p:cNvSpPr>
            <a:spLocks noChangeArrowheads="1"/>
          </p:cNvSpPr>
          <p:nvPr/>
        </p:nvSpPr>
        <p:spPr bwMode="auto">
          <a:xfrm>
            <a:off x="3492083" y="1701356"/>
            <a:ext cx="2159977" cy="649287"/>
          </a:xfrm>
          <a:prstGeom prst="rect">
            <a:avLst/>
          </a:prstGeom>
          <a:solidFill>
            <a:schemeClr val="bg1"/>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場をつくり、</a:t>
            </a:r>
          </a:p>
          <a:p>
            <a:pPr algn="ctr" eaLnBrk="1" hangingPunct="1">
              <a:spcBef>
                <a:spcPct val="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つなげる</a:t>
            </a:r>
          </a:p>
        </p:txBody>
      </p:sp>
      <p:sp>
        <p:nvSpPr>
          <p:cNvPr id="47110" name="Rectangle 29"/>
          <p:cNvSpPr>
            <a:spLocks noChangeArrowheads="1"/>
          </p:cNvSpPr>
          <p:nvPr/>
        </p:nvSpPr>
        <p:spPr bwMode="auto">
          <a:xfrm>
            <a:off x="6445937" y="2859832"/>
            <a:ext cx="2158511" cy="431800"/>
          </a:xfrm>
          <a:prstGeom prst="rect">
            <a:avLst/>
          </a:prstGeom>
          <a:solidFill>
            <a:srgbClr val="FFCC99"/>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600" kern="0" dirty="0">
                <a:solidFill>
                  <a:srgbClr val="002060"/>
                </a:solidFill>
                <a:latin typeface="UD デジタル 教科書体 NK-B" panose="02020700000000000000" pitchFamily="18" charset="-128"/>
                <a:ea typeface="UD デジタル 教科書体 NK-B" panose="02020700000000000000" pitchFamily="18" charset="-128"/>
              </a:rPr>
              <a:t>対人関係のスキル</a:t>
            </a:r>
          </a:p>
        </p:txBody>
      </p:sp>
      <p:sp>
        <p:nvSpPr>
          <p:cNvPr id="47111" name="Rectangle 30"/>
          <p:cNvSpPr>
            <a:spLocks noChangeArrowheads="1"/>
          </p:cNvSpPr>
          <p:nvPr/>
        </p:nvSpPr>
        <p:spPr bwMode="auto">
          <a:xfrm>
            <a:off x="6445937" y="3291632"/>
            <a:ext cx="2158511" cy="647700"/>
          </a:xfrm>
          <a:prstGeom prst="rect">
            <a:avLst/>
          </a:prstGeom>
          <a:solidFill>
            <a:schemeClr val="bg1"/>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受け止め、</a:t>
            </a:r>
          </a:p>
          <a:p>
            <a:pPr algn="ctr" eaLnBrk="1" hangingPunct="1">
              <a:spcBef>
                <a:spcPct val="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引き出す</a:t>
            </a:r>
          </a:p>
        </p:txBody>
      </p:sp>
      <p:sp>
        <p:nvSpPr>
          <p:cNvPr id="47112" name="Rectangle 31"/>
          <p:cNvSpPr>
            <a:spLocks noChangeArrowheads="1"/>
          </p:cNvSpPr>
          <p:nvPr/>
        </p:nvSpPr>
        <p:spPr bwMode="auto">
          <a:xfrm>
            <a:off x="684021" y="2859832"/>
            <a:ext cx="2158511" cy="431800"/>
          </a:xfrm>
          <a:prstGeom prst="rect">
            <a:avLst/>
          </a:prstGeom>
          <a:solidFill>
            <a:srgbClr val="FF66FF"/>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600" kern="0">
                <a:solidFill>
                  <a:srgbClr val="002060"/>
                </a:solidFill>
                <a:latin typeface="UD デジタル 教科書体 NK-B" panose="02020700000000000000" pitchFamily="18" charset="-128"/>
                <a:ea typeface="UD デジタル 教科書体 NK-B" panose="02020700000000000000" pitchFamily="18" charset="-128"/>
              </a:rPr>
              <a:t>合意形成のスキル</a:t>
            </a:r>
          </a:p>
        </p:txBody>
      </p:sp>
      <p:sp>
        <p:nvSpPr>
          <p:cNvPr id="47113" name="Rectangle 32"/>
          <p:cNvSpPr>
            <a:spLocks noChangeArrowheads="1"/>
          </p:cNvSpPr>
          <p:nvPr/>
        </p:nvSpPr>
        <p:spPr bwMode="auto">
          <a:xfrm>
            <a:off x="684021" y="3291632"/>
            <a:ext cx="2158511" cy="647700"/>
          </a:xfrm>
          <a:prstGeom prst="rect">
            <a:avLst/>
          </a:prstGeom>
          <a:solidFill>
            <a:schemeClr val="bg1"/>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まとめて、</a:t>
            </a:r>
          </a:p>
          <a:p>
            <a:pPr algn="ctr" eaLnBrk="1" hangingPunct="1">
              <a:spcBef>
                <a:spcPct val="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分かち合う</a:t>
            </a:r>
          </a:p>
        </p:txBody>
      </p:sp>
      <p:sp>
        <p:nvSpPr>
          <p:cNvPr id="47114" name="Rectangle 33"/>
          <p:cNvSpPr>
            <a:spLocks noChangeArrowheads="1"/>
          </p:cNvSpPr>
          <p:nvPr/>
        </p:nvSpPr>
        <p:spPr bwMode="auto">
          <a:xfrm>
            <a:off x="3492083" y="4798169"/>
            <a:ext cx="2159977" cy="431800"/>
          </a:xfrm>
          <a:prstGeom prst="rect">
            <a:avLst/>
          </a:prstGeom>
          <a:solidFill>
            <a:srgbClr val="66FF33"/>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600" kern="0">
                <a:solidFill>
                  <a:srgbClr val="002060"/>
                </a:solidFill>
                <a:latin typeface="UD デジタル 教科書体 NK-B" panose="02020700000000000000" pitchFamily="18" charset="-128"/>
                <a:ea typeface="UD デジタル 教科書体 NK-B" panose="02020700000000000000" pitchFamily="18" charset="-128"/>
              </a:rPr>
              <a:t>構造化のスキル</a:t>
            </a:r>
          </a:p>
        </p:txBody>
      </p:sp>
      <p:sp>
        <p:nvSpPr>
          <p:cNvPr id="47115" name="Rectangle 34"/>
          <p:cNvSpPr>
            <a:spLocks noChangeArrowheads="1"/>
          </p:cNvSpPr>
          <p:nvPr/>
        </p:nvSpPr>
        <p:spPr bwMode="auto">
          <a:xfrm>
            <a:off x="3492083" y="5229969"/>
            <a:ext cx="2159977" cy="647700"/>
          </a:xfrm>
          <a:prstGeom prst="rect">
            <a:avLst/>
          </a:prstGeom>
          <a:solidFill>
            <a:schemeClr val="bg1"/>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かみ合わせ、</a:t>
            </a:r>
          </a:p>
          <a:p>
            <a:pPr algn="ctr" eaLnBrk="1" hangingPunct="1">
              <a:spcBef>
                <a:spcPct val="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整理する</a:t>
            </a:r>
          </a:p>
        </p:txBody>
      </p:sp>
      <p:sp>
        <p:nvSpPr>
          <p:cNvPr id="47116" name="AutoShape 35"/>
          <p:cNvSpPr>
            <a:spLocks noChangeArrowheads="1"/>
          </p:cNvSpPr>
          <p:nvPr/>
        </p:nvSpPr>
        <p:spPr bwMode="auto">
          <a:xfrm>
            <a:off x="4140685" y="3285282"/>
            <a:ext cx="791308" cy="57626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p:spPr>
        <p:txBody>
          <a:bodyPr wrap="none" anchor="ctr"/>
          <a:lstStyle/>
          <a:p>
            <a:pPr>
              <a:defRPr/>
            </a:pPr>
            <a:endParaRPr kumimoji="0" lang="ja-JP" altLang="en-US" kern="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7117" name="AutoShape 36"/>
          <p:cNvSpPr>
            <a:spLocks noChangeArrowheads="1"/>
          </p:cNvSpPr>
          <p:nvPr/>
        </p:nvSpPr>
        <p:spPr bwMode="auto">
          <a:xfrm flipH="1" flipV="1">
            <a:off x="4142150" y="3580557"/>
            <a:ext cx="791308" cy="57626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p:spPr>
        <p:txBody>
          <a:bodyPr wrap="none" anchor="ctr"/>
          <a:lstStyle/>
          <a:p>
            <a:pPr>
              <a:defRPr/>
            </a:pPr>
            <a:endParaRPr kumimoji="0" lang="ja-JP" altLang="en-US" kern="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7118" name="Text Box 37"/>
          <p:cNvSpPr txBox="1">
            <a:spLocks noChangeArrowheads="1"/>
          </p:cNvSpPr>
          <p:nvPr/>
        </p:nvSpPr>
        <p:spPr bwMode="auto">
          <a:xfrm>
            <a:off x="4212684" y="2853482"/>
            <a:ext cx="79277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1800" b="1" kern="0" dirty="0">
                <a:solidFill>
                  <a:srgbClr val="FF0000"/>
                </a:solidFill>
                <a:latin typeface="UD デジタル 教科書体 NK-B" panose="02020700000000000000" pitchFamily="18" charset="-128"/>
                <a:ea typeface="UD デジタル 教科書体 NK-B" panose="02020700000000000000" pitchFamily="18" charset="-128"/>
              </a:rPr>
              <a:t>共有</a:t>
            </a:r>
          </a:p>
        </p:txBody>
      </p:sp>
      <p:sp>
        <p:nvSpPr>
          <p:cNvPr id="47119" name="Text Box 38"/>
          <p:cNvSpPr txBox="1">
            <a:spLocks noChangeArrowheads="1"/>
          </p:cNvSpPr>
          <p:nvPr/>
        </p:nvSpPr>
        <p:spPr bwMode="auto">
          <a:xfrm>
            <a:off x="5005272" y="3501182"/>
            <a:ext cx="792774"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1800" b="1" kern="0">
                <a:solidFill>
                  <a:srgbClr val="FF0000"/>
                </a:solidFill>
                <a:latin typeface="UD デジタル 教科書体 NK-B" panose="02020700000000000000" pitchFamily="18" charset="-128"/>
                <a:ea typeface="UD デジタル 教科書体 NK-B" panose="02020700000000000000" pitchFamily="18" charset="-128"/>
              </a:rPr>
              <a:t>発散</a:t>
            </a:r>
          </a:p>
        </p:txBody>
      </p:sp>
      <p:sp>
        <p:nvSpPr>
          <p:cNvPr id="47120" name="Text Box 39"/>
          <p:cNvSpPr txBox="1">
            <a:spLocks noChangeArrowheads="1"/>
          </p:cNvSpPr>
          <p:nvPr/>
        </p:nvSpPr>
        <p:spPr bwMode="auto">
          <a:xfrm>
            <a:off x="4212684" y="4148882"/>
            <a:ext cx="79277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1800" b="1" kern="0">
                <a:solidFill>
                  <a:srgbClr val="FF0000"/>
                </a:solidFill>
                <a:latin typeface="UD デジタル 教科書体 NK-B" panose="02020700000000000000" pitchFamily="18" charset="-128"/>
                <a:ea typeface="UD デジタル 教科書体 NK-B" panose="02020700000000000000" pitchFamily="18" charset="-128"/>
              </a:rPr>
              <a:t>収束</a:t>
            </a:r>
          </a:p>
        </p:txBody>
      </p:sp>
      <p:sp>
        <p:nvSpPr>
          <p:cNvPr id="47121" name="Text Box 40"/>
          <p:cNvSpPr txBox="1">
            <a:spLocks noChangeArrowheads="1"/>
          </p:cNvSpPr>
          <p:nvPr/>
        </p:nvSpPr>
        <p:spPr bwMode="auto">
          <a:xfrm>
            <a:off x="3421181" y="3501182"/>
            <a:ext cx="79130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1800" b="1" kern="0" dirty="0">
                <a:solidFill>
                  <a:srgbClr val="FF0000"/>
                </a:solidFill>
                <a:latin typeface="UD デジタル 教科書体 NK-B" panose="02020700000000000000" pitchFamily="18" charset="-128"/>
                <a:ea typeface="UD デジタル 教科書体 NK-B" panose="02020700000000000000" pitchFamily="18" charset="-128"/>
              </a:rPr>
              <a:t>決定</a:t>
            </a:r>
          </a:p>
        </p:txBody>
      </p:sp>
      <p:sp>
        <p:nvSpPr>
          <p:cNvPr id="47122" name="Text Box 41"/>
          <p:cNvSpPr txBox="1">
            <a:spLocks noChangeArrowheads="1"/>
          </p:cNvSpPr>
          <p:nvPr/>
        </p:nvSpPr>
        <p:spPr bwMode="auto">
          <a:xfrm>
            <a:off x="3060601" y="2483604"/>
            <a:ext cx="38321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en-US" altLang="ja-JP" sz="1800" kern="0" dirty="0">
                <a:solidFill>
                  <a:srgbClr val="002060"/>
                </a:solidFill>
                <a:latin typeface="UD デジタル 教科書体 NK-B" panose="02020700000000000000" pitchFamily="18" charset="-128"/>
                <a:ea typeface="UD デジタル 教科書体 NK-B" panose="02020700000000000000" pitchFamily="18" charset="-128"/>
              </a:rPr>
              <a:t>●</a:t>
            </a:r>
            <a:r>
              <a:rPr lang="ja-JP" altLang="en-US" sz="1800" kern="0" dirty="0">
                <a:solidFill>
                  <a:srgbClr val="002060"/>
                </a:solidFill>
                <a:latin typeface="UD デジタル 教科書体 NK-B" panose="02020700000000000000" pitchFamily="18" charset="-128"/>
                <a:ea typeface="UD デジタル 教科書体 NK-B" panose="02020700000000000000" pitchFamily="18" charset="-128"/>
              </a:rPr>
              <a:t>プロセス設計</a:t>
            </a:r>
            <a:r>
              <a:rPr lang="ja-JP" altLang="en-US" sz="1400" kern="0" dirty="0">
                <a:solidFill>
                  <a:srgbClr val="002060"/>
                </a:solidFill>
                <a:latin typeface="UD デジタル 教科書体 NK-B" panose="02020700000000000000" pitchFamily="18" charset="-128"/>
                <a:ea typeface="UD デジタル 教科書体 NK-B" panose="02020700000000000000" pitchFamily="18" charset="-128"/>
              </a:rPr>
              <a:t>（演習の設計図を描く）</a:t>
            </a:r>
            <a:endParaRPr lang="ja-JP" altLang="en-US" sz="1800" kern="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7123" name="Text Box 42"/>
          <p:cNvSpPr txBox="1">
            <a:spLocks noChangeArrowheads="1"/>
          </p:cNvSpPr>
          <p:nvPr/>
        </p:nvSpPr>
        <p:spPr bwMode="auto">
          <a:xfrm>
            <a:off x="6445937" y="3941330"/>
            <a:ext cx="2158511"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en-US" altLang="ja-JP" sz="1800" kern="0">
                <a:solidFill>
                  <a:srgbClr val="002060"/>
                </a:solidFill>
                <a:latin typeface="UD デジタル 教科書体 NK-B" panose="02020700000000000000" pitchFamily="18" charset="-128"/>
                <a:ea typeface="UD デジタル 教科書体 NK-B" panose="02020700000000000000" pitchFamily="18" charset="-128"/>
              </a:rPr>
              <a:t>●</a:t>
            </a: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傾聴と質問</a:t>
            </a:r>
          </a:p>
          <a:p>
            <a:pPr eaLnBrk="1" hangingPunct="1">
              <a:spcBef>
                <a:spcPct val="5000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●非言語メッセージ</a:t>
            </a:r>
          </a:p>
        </p:txBody>
      </p:sp>
      <p:sp>
        <p:nvSpPr>
          <p:cNvPr id="47124" name="Text Box 43"/>
          <p:cNvSpPr txBox="1">
            <a:spLocks noChangeArrowheads="1"/>
          </p:cNvSpPr>
          <p:nvPr/>
        </p:nvSpPr>
        <p:spPr bwMode="auto">
          <a:xfrm>
            <a:off x="683972" y="3945682"/>
            <a:ext cx="259226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en-US" altLang="ja-JP" sz="1800" kern="0">
                <a:solidFill>
                  <a:srgbClr val="002060"/>
                </a:solidFill>
                <a:latin typeface="UD デジタル 教科書体 NK-B" panose="02020700000000000000" pitchFamily="18" charset="-128"/>
                <a:ea typeface="UD デジタル 教科書体 NK-B" panose="02020700000000000000" pitchFamily="18" charset="-128"/>
              </a:rPr>
              <a:t>●</a:t>
            </a: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意思決定手法の活用</a:t>
            </a:r>
          </a:p>
          <a:p>
            <a:pPr eaLnBrk="1" hangingPunct="1">
              <a:spcBef>
                <a:spcPct val="50000"/>
              </a:spcBef>
              <a:buFontTx/>
              <a:buNone/>
              <a:defRPr/>
            </a:pPr>
            <a:r>
              <a:rPr lang="ja-JP" altLang="en-US" sz="1800" kern="0">
                <a:solidFill>
                  <a:srgbClr val="002060"/>
                </a:solidFill>
                <a:latin typeface="UD デジタル 教科書体 NK-B" panose="02020700000000000000" pitchFamily="18" charset="-128"/>
                <a:ea typeface="UD デジタル 教科書体 NK-B" panose="02020700000000000000" pitchFamily="18" charset="-128"/>
              </a:rPr>
              <a:t>● フィードバック</a:t>
            </a:r>
          </a:p>
        </p:txBody>
      </p:sp>
      <p:sp>
        <p:nvSpPr>
          <p:cNvPr id="47125" name="AutoShape 44"/>
          <p:cNvSpPr>
            <a:spLocks noChangeArrowheads="1"/>
          </p:cNvSpPr>
          <p:nvPr/>
        </p:nvSpPr>
        <p:spPr bwMode="auto">
          <a:xfrm rot="5400000">
            <a:off x="6587536" y="1702392"/>
            <a:ext cx="865187" cy="86311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bg1"/>
          </a:solidFill>
          <a:ln w="19050">
            <a:solidFill>
              <a:schemeClr val="tx1"/>
            </a:solidFill>
            <a:miter lim="800000"/>
            <a:headEnd/>
            <a:tailEnd/>
          </a:ln>
        </p:spPr>
        <p:txBody>
          <a:bodyPr wrap="none" anchor="ctr"/>
          <a:lstStyle/>
          <a:p>
            <a:pPr>
              <a:defRPr/>
            </a:pPr>
            <a:endParaRPr kumimoji="0" lang="ja-JP" altLang="en-US" kern="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7126" name="AutoShape 45"/>
          <p:cNvSpPr>
            <a:spLocks noChangeArrowheads="1"/>
          </p:cNvSpPr>
          <p:nvPr/>
        </p:nvSpPr>
        <p:spPr bwMode="auto">
          <a:xfrm rot="10800000">
            <a:off x="6515299" y="4798169"/>
            <a:ext cx="864577" cy="8636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bg1"/>
          </a:solidFill>
          <a:ln w="19050">
            <a:solidFill>
              <a:schemeClr val="tx1"/>
            </a:solidFill>
            <a:miter lim="800000"/>
            <a:headEnd/>
            <a:tailEnd/>
          </a:ln>
        </p:spPr>
        <p:txBody>
          <a:bodyPr wrap="none" anchor="ctr"/>
          <a:lstStyle/>
          <a:p>
            <a:pPr>
              <a:defRPr/>
            </a:pPr>
            <a:endParaRPr kumimoji="0" lang="ja-JP" altLang="en-US" kern="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7127" name="AutoShape 46"/>
          <p:cNvSpPr>
            <a:spLocks noChangeArrowheads="1"/>
          </p:cNvSpPr>
          <p:nvPr/>
        </p:nvSpPr>
        <p:spPr bwMode="auto">
          <a:xfrm rot="-5400000">
            <a:off x="1476246" y="4726182"/>
            <a:ext cx="865187" cy="86311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bg1"/>
          </a:solidFill>
          <a:ln w="19050">
            <a:solidFill>
              <a:schemeClr val="tx1"/>
            </a:solidFill>
            <a:miter lim="800000"/>
            <a:headEnd/>
            <a:tailEnd/>
          </a:ln>
        </p:spPr>
        <p:txBody>
          <a:bodyPr wrap="none" anchor="ctr"/>
          <a:lstStyle/>
          <a:p>
            <a:pPr>
              <a:defRPr/>
            </a:pPr>
            <a:endParaRPr kumimoji="0" lang="ja-JP" altLang="en-US" kern="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7128" name="AutoShape 47"/>
          <p:cNvSpPr>
            <a:spLocks noChangeArrowheads="1"/>
          </p:cNvSpPr>
          <p:nvPr/>
        </p:nvSpPr>
        <p:spPr bwMode="auto">
          <a:xfrm>
            <a:off x="1619456" y="1628329"/>
            <a:ext cx="864577" cy="8636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bg1"/>
          </a:solidFill>
          <a:ln w="19050">
            <a:solidFill>
              <a:schemeClr val="tx1"/>
            </a:solidFill>
            <a:miter lim="800000"/>
            <a:headEnd/>
            <a:tailEnd/>
          </a:ln>
        </p:spPr>
        <p:txBody>
          <a:bodyPr wrap="none" anchor="ctr"/>
          <a:lstStyle/>
          <a:p>
            <a:pPr>
              <a:defRPr/>
            </a:pPr>
            <a:endParaRPr kumimoji="0" lang="ja-JP" altLang="en-US" kern="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7129" name="Text Box 48"/>
          <p:cNvSpPr txBox="1">
            <a:spLocks noChangeArrowheads="1"/>
          </p:cNvSpPr>
          <p:nvPr/>
        </p:nvSpPr>
        <p:spPr bwMode="auto">
          <a:xfrm>
            <a:off x="2916277" y="5961906"/>
            <a:ext cx="3959469"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en-US" altLang="ja-JP" sz="1800" kern="0" dirty="0">
                <a:solidFill>
                  <a:srgbClr val="002060"/>
                </a:solidFill>
                <a:latin typeface="UD デジタル 教科書体 NK-B" panose="02020700000000000000" pitchFamily="18" charset="-128"/>
                <a:ea typeface="UD デジタル 教科書体 NK-B" panose="02020700000000000000" pitchFamily="18" charset="-128"/>
              </a:rPr>
              <a:t>●</a:t>
            </a:r>
            <a:r>
              <a:rPr lang="ja-JP" altLang="en-US" sz="1800" kern="0" dirty="0">
                <a:solidFill>
                  <a:srgbClr val="002060"/>
                </a:solidFill>
                <a:latin typeface="UD デジタル 教科書体 NK-B" panose="02020700000000000000" pitchFamily="18" charset="-128"/>
                <a:ea typeface="UD デジタル 教科書体 NK-B" panose="02020700000000000000" pitchFamily="18" charset="-128"/>
              </a:rPr>
              <a:t>ファシリテーション・グラフィック</a:t>
            </a:r>
          </a:p>
          <a:p>
            <a:pPr eaLnBrk="1" hangingPunct="1">
              <a:spcBef>
                <a:spcPct val="50000"/>
              </a:spcBef>
              <a:buFontTx/>
              <a:buNone/>
              <a:defRPr/>
            </a:pPr>
            <a:r>
              <a:rPr lang="ja-JP" altLang="en-US" sz="1800" kern="0" dirty="0">
                <a:solidFill>
                  <a:srgbClr val="002060"/>
                </a:solidFill>
                <a:latin typeface="UD デジタル 教科書体 NK-B" panose="02020700000000000000" pitchFamily="18" charset="-128"/>
                <a:ea typeface="UD デジタル 教科書体 NK-B" panose="02020700000000000000" pitchFamily="18" charset="-128"/>
              </a:rPr>
              <a:t>●問題解決の基本は「分ける」</a:t>
            </a:r>
          </a:p>
        </p:txBody>
      </p:sp>
      <p:sp>
        <p:nvSpPr>
          <p:cNvPr id="2" name="テキスト ボックス 1"/>
          <p:cNvSpPr txBox="1"/>
          <p:nvPr/>
        </p:nvSpPr>
        <p:spPr>
          <a:xfrm>
            <a:off x="5992892" y="1063769"/>
            <a:ext cx="3043604" cy="276999"/>
          </a:xfrm>
          <a:prstGeom prst="rect">
            <a:avLst/>
          </a:prstGeom>
          <a:noFill/>
        </p:spPr>
        <p:txBody>
          <a:bodyPr wrap="square" rtlCol="0">
            <a:spAutoFit/>
          </a:bodyPr>
          <a:lstStyle/>
          <a:p>
            <a:pPr fontAlgn="auto">
              <a:spcBef>
                <a:spcPts val="0"/>
              </a:spcBef>
              <a:spcAft>
                <a:spcPts val="0"/>
              </a:spcAft>
              <a:defRPr/>
            </a:pPr>
            <a:r>
              <a:rPr lang="ja-JP" altLang="en-US" sz="1200" kern="0" dirty="0">
                <a:solidFill>
                  <a:srgbClr val="002060"/>
                </a:solidFill>
                <a:latin typeface="UD デジタル 教科書体 NK-B" panose="02020700000000000000" pitchFamily="18" charset="-128"/>
                <a:ea typeface="UD デジタル 教科書体 NK-B" panose="02020700000000000000" pitchFamily="18" charset="-128"/>
              </a:rPr>
              <a:t>堀　公俊（ファシリテーション入門より引用）</a:t>
            </a:r>
          </a:p>
        </p:txBody>
      </p:sp>
      <p:sp>
        <p:nvSpPr>
          <p:cNvPr id="29"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a:extLst>
              <a:ext uri="{FF2B5EF4-FFF2-40B4-BE49-F238E27FC236}">
                <a16:creationId xmlns:a16="http://schemas.microsoft.com/office/drawing/2014/main" id="{F233F24E-FADE-4A6B-B510-1C4E5D087253}"/>
              </a:ext>
            </a:extLst>
          </p:cNvPr>
          <p:cNvSpPr>
            <a:spLocks noGrp="1"/>
          </p:cNvSpPr>
          <p:nvPr>
            <p:ph type="sldNum" sz="quarter" idx="12"/>
          </p:nvPr>
        </p:nvSpPr>
        <p:spPr/>
        <p:txBody>
          <a:bodyPr/>
          <a:lstStyle/>
          <a:p>
            <a:pPr>
              <a:defRPr/>
            </a:pPr>
            <a:fld id="{E272F4D6-A241-4B18-A3E3-19914EF8114A}" type="slidenum">
              <a:rPr lang="en-US" altLang="ja-JP" smtClean="0"/>
              <a:pPr>
                <a:defRPr/>
              </a:pPr>
              <a:t>13</a:t>
            </a:fld>
            <a:endParaRPr lang="en-US" altLang="ja-JP"/>
          </a:p>
        </p:txBody>
      </p:sp>
    </p:spTree>
    <p:extLst>
      <p:ext uri="{BB962C8B-B14F-4D97-AF65-F5344CB8AC3E}">
        <p14:creationId xmlns:p14="http://schemas.microsoft.com/office/powerpoint/2010/main" val="406888446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457200" y="136525"/>
            <a:ext cx="8229600" cy="753439"/>
          </a:xfrm>
          <a:prstGeom prst="rect">
            <a:avLst/>
          </a:prstGeom>
          <a:solidFill>
            <a:srgbClr val="002060"/>
          </a:solidFill>
          <a:ln w="9525">
            <a:noFill/>
            <a:miter lim="800000"/>
            <a:headEnd/>
            <a:tailEnd/>
          </a:ln>
        </p:spPr>
        <p:txBody>
          <a:bodyPr anchor="ctr"/>
          <a:lstStyle/>
          <a:p>
            <a:pPr algn="ctr">
              <a:defRPr/>
            </a:pPr>
            <a:r>
              <a:rPr lang="ja-JP" altLang="en-US" sz="4000" kern="0" dirty="0">
                <a:solidFill>
                  <a:schemeClr val="bg1"/>
                </a:solidFill>
                <a:latin typeface="UD デジタル 教科書体 NK-B" panose="02020700000000000000" pitchFamily="18" charset="-128"/>
                <a:ea typeface="UD デジタル 教科書体 NK-B" panose="02020700000000000000" pitchFamily="18" charset="-128"/>
              </a:rPr>
              <a:t>「発散」</a:t>
            </a:r>
            <a:r>
              <a:rPr lang="ja-JP" altLang="en-US" sz="3600" kern="0" dirty="0">
                <a:solidFill>
                  <a:schemeClr val="bg1"/>
                </a:solidFill>
                <a:latin typeface="UD デジタル 教科書体 NK-B" panose="02020700000000000000" pitchFamily="18" charset="-128"/>
                <a:ea typeface="UD デジタル 教科書体 NK-B" panose="02020700000000000000" pitchFamily="18" charset="-128"/>
              </a:rPr>
              <a:t>と</a:t>
            </a:r>
            <a:r>
              <a:rPr lang="ja-JP" altLang="en-US" sz="4000" kern="0" dirty="0">
                <a:solidFill>
                  <a:schemeClr val="bg1"/>
                </a:solidFill>
                <a:latin typeface="UD デジタル 教科書体 NK-B" panose="02020700000000000000" pitchFamily="18" charset="-128"/>
                <a:ea typeface="UD デジタル 教科書体 NK-B" panose="02020700000000000000" pitchFamily="18" charset="-128"/>
              </a:rPr>
              <a:t>「収束」</a:t>
            </a:r>
            <a:r>
              <a:rPr lang="ja-JP" altLang="en-US" sz="3600" kern="0" dirty="0">
                <a:solidFill>
                  <a:schemeClr val="bg1"/>
                </a:solidFill>
                <a:latin typeface="UD デジタル 教科書体 NK-B" panose="02020700000000000000" pitchFamily="18" charset="-128"/>
                <a:ea typeface="UD デジタル 教科書体 NK-B" panose="02020700000000000000" pitchFamily="18" charset="-128"/>
              </a:rPr>
              <a:t>をはっきりと分ける</a:t>
            </a:r>
          </a:p>
        </p:txBody>
      </p:sp>
      <p:sp>
        <p:nvSpPr>
          <p:cNvPr id="5" name="台形 4"/>
          <p:cNvSpPr/>
          <p:nvPr/>
        </p:nvSpPr>
        <p:spPr>
          <a:xfrm>
            <a:off x="2295992" y="1629519"/>
            <a:ext cx="5383983" cy="2232248"/>
          </a:xfrm>
          <a:prstGeom prst="trapezoid">
            <a:avLst>
              <a:gd name="adj" fmla="val 95726"/>
            </a:avLst>
          </a:prstGeom>
          <a:gradFill flip="none" rotWithShape="1">
            <a:gsLst>
              <a:gs pos="0">
                <a:srgbClr val="FF0000">
                  <a:alpha val="31000"/>
                </a:srgbClr>
              </a:gs>
              <a:gs pos="50000">
                <a:srgbClr val="FF0000">
                  <a:alpha val="60000"/>
                </a:srgbClr>
              </a:gs>
              <a:gs pos="100000">
                <a:srgbClr val="FF0000"/>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latin typeface="UD デジタル 教科書体 NK-B" panose="02020700000000000000" pitchFamily="18" charset="-128"/>
              <a:ea typeface="UD デジタル 教科書体 NK-B" panose="02020700000000000000" pitchFamily="18" charset="-128"/>
            </a:endParaRPr>
          </a:p>
        </p:txBody>
      </p:sp>
      <p:sp>
        <p:nvSpPr>
          <p:cNvPr id="6" name="台形 5"/>
          <p:cNvSpPr/>
          <p:nvPr/>
        </p:nvSpPr>
        <p:spPr>
          <a:xfrm flipV="1">
            <a:off x="2295992" y="4077791"/>
            <a:ext cx="5383983" cy="2232248"/>
          </a:xfrm>
          <a:prstGeom prst="trapezoid">
            <a:avLst>
              <a:gd name="adj" fmla="val 96338"/>
            </a:avLst>
          </a:prstGeom>
          <a:gradFill>
            <a:gsLst>
              <a:gs pos="0">
                <a:srgbClr val="0070C0"/>
              </a:gs>
              <a:gs pos="50000">
                <a:srgbClr val="0070C0">
                  <a:alpha val="46000"/>
                </a:srgbClr>
              </a:gs>
              <a:gs pos="100000">
                <a:srgbClr val="0070C0">
                  <a:alpha val="23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latin typeface="UD デジタル 教科書体 NK-B" panose="02020700000000000000" pitchFamily="18" charset="-128"/>
              <a:ea typeface="UD デジタル 教科書体 NK-B" panose="02020700000000000000" pitchFamily="18" charset="-128"/>
            </a:endParaRPr>
          </a:p>
        </p:txBody>
      </p:sp>
      <p:sp>
        <p:nvSpPr>
          <p:cNvPr id="7" name="正方形/長方形 6"/>
          <p:cNvSpPr/>
          <p:nvPr/>
        </p:nvSpPr>
        <p:spPr>
          <a:xfrm>
            <a:off x="4090408" y="1197818"/>
            <a:ext cx="1795097" cy="431800"/>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目的を共有</a:t>
            </a:r>
          </a:p>
        </p:txBody>
      </p:sp>
      <p:sp>
        <p:nvSpPr>
          <p:cNvPr id="8" name="正方形/長方形 7"/>
          <p:cNvSpPr/>
          <p:nvPr/>
        </p:nvSpPr>
        <p:spPr>
          <a:xfrm>
            <a:off x="3923928" y="6309568"/>
            <a:ext cx="2084313" cy="431800"/>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解決策の合意</a:t>
            </a:r>
          </a:p>
        </p:txBody>
      </p:sp>
      <p:sp>
        <p:nvSpPr>
          <p:cNvPr id="48141" name="テキスト ボックス 9"/>
          <p:cNvSpPr txBox="1">
            <a:spLocks noChangeArrowheads="1"/>
          </p:cNvSpPr>
          <p:nvPr/>
        </p:nvSpPr>
        <p:spPr bwMode="auto">
          <a:xfrm>
            <a:off x="3558468" y="2350542"/>
            <a:ext cx="29908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発散する</a:t>
            </a:r>
            <a:endParaRPr lang="en-US" altLang="ja-JP" sz="1000" dirty="0">
              <a:solidFill>
                <a:srgbClr val="002060"/>
              </a:solidFill>
              <a:latin typeface="UD デジタル 教科書体 NK-B" panose="02020700000000000000" pitchFamily="18" charset="-128"/>
              <a:ea typeface="UD デジタル 教科書体 NK-B" panose="02020700000000000000" pitchFamily="18" charset="-128"/>
            </a:endParaRPr>
          </a:p>
          <a:p>
            <a:pPr algn="ctr" eaLnBrk="1" hangingPunct="1">
              <a:spcBef>
                <a:spcPct val="0"/>
              </a:spcBef>
              <a:buFontTx/>
              <a:buNone/>
            </a:pPr>
            <a:endParaRPr lang="en-US" altLang="ja-JP" sz="900" dirty="0">
              <a:solidFill>
                <a:srgbClr val="002060"/>
              </a:solidFill>
              <a:latin typeface="UD デジタル 教科書体 NK-B" panose="02020700000000000000" pitchFamily="18" charset="-128"/>
              <a:ea typeface="UD デジタル 教科書体 NK-B" panose="02020700000000000000" pitchFamily="18" charset="-128"/>
            </a:endParaRPr>
          </a:p>
          <a:p>
            <a:pPr algn="ctr" eaLnBrk="1" hangingPunct="1">
              <a:spcBef>
                <a:spcPct val="0"/>
              </a:spcBef>
              <a:buFontTx/>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（現状を洗い出す）</a:t>
            </a:r>
          </a:p>
        </p:txBody>
      </p:sp>
      <p:sp>
        <p:nvSpPr>
          <p:cNvPr id="48142" name="テキスト ボックス 10"/>
          <p:cNvSpPr txBox="1">
            <a:spLocks noChangeArrowheads="1"/>
          </p:cNvSpPr>
          <p:nvPr/>
        </p:nvSpPr>
        <p:spPr bwMode="auto">
          <a:xfrm>
            <a:off x="3558468" y="4654005"/>
            <a:ext cx="29908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収束する</a:t>
            </a:r>
            <a:endParaRPr lang="en-US" altLang="ja-JP" sz="1000" dirty="0">
              <a:solidFill>
                <a:srgbClr val="002060"/>
              </a:solidFill>
              <a:latin typeface="UD デジタル 教科書体 NK-B" panose="02020700000000000000" pitchFamily="18" charset="-128"/>
              <a:ea typeface="UD デジタル 教科書体 NK-B" panose="02020700000000000000" pitchFamily="18" charset="-128"/>
            </a:endParaRPr>
          </a:p>
          <a:p>
            <a:pPr algn="ctr" eaLnBrk="1" hangingPunct="1">
              <a:spcBef>
                <a:spcPct val="0"/>
              </a:spcBef>
              <a:buFontTx/>
              <a:buNone/>
            </a:pPr>
            <a:endParaRPr lang="en-US" altLang="ja-JP" sz="900" dirty="0">
              <a:solidFill>
                <a:srgbClr val="002060"/>
              </a:solidFill>
              <a:latin typeface="UD デジタル 教科書体 NK-B" panose="02020700000000000000" pitchFamily="18" charset="-128"/>
              <a:ea typeface="UD デジタル 教科書体 NK-B" panose="02020700000000000000" pitchFamily="18" charset="-128"/>
            </a:endParaRPr>
          </a:p>
          <a:p>
            <a:pPr algn="ctr" eaLnBrk="1" hangingPunct="1">
              <a:spcBef>
                <a:spcPct val="0"/>
              </a:spcBef>
              <a:buFontTx/>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（解決策をまとめる）</a:t>
            </a:r>
          </a:p>
        </p:txBody>
      </p:sp>
      <p:sp>
        <p:nvSpPr>
          <p:cNvPr id="12" name="下矢印 11"/>
          <p:cNvSpPr/>
          <p:nvPr/>
        </p:nvSpPr>
        <p:spPr>
          <a:xfrm rot="2581597">
            <a:off x="2730612" y="1180555"/>
            <a:ext cx="531935" cy="2663825"/>
          </a:xfrm>
          <a:prstGeom prst="downArrow">
            <a:avLst/>
          </a:prstGeom>
          <a:gradFill>
            <a:gsLst>
              <a:gs pos="0">
                <a:schemeClr val="bg1">
                  <a:lumMod val="85000"/>
                </a:schemeClr>
              </a:gs>
              <a:gs pos="50000">
                <a:schemeClr val="bg1">
                  <a:lumMod val="6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latin typeface="UD デジタル 教科書体 NK-B" panose="02020700000000000000" pitchFamily="18" charset="-128"/>
              <a:ea typeface="UD デジタル 教科書体 NK-B" panose="02020700000000000000" pitchFamily="18" charset="-128"/>
            </a:endParaRPr>
          </a:p>
        </p:txBody>
      </p:sp>
      <p:sp>
        <p:nvSpPr>
          <p:cNvPr id="13" name="下矢印 12"/>
          <p:cNvSpPr/>
          <p:nvPr/>
        </p:nvSpPr>
        <p:spPr>
          <a:xfrm rot="18990119">
            <a:off x="2652859" y="4030117"/>
            <a:ext cx="531934" cy="2663825"/>
          </a:xfrm>
          <a:prstGeom prst="downArrow">
            <a:avLst/>
          </a:prstGeom>
          <a:gradFill>
            <a:gsLst>
              <a:gs pos="0">
                <a:schemeClr val="bg1">
                  <a:lumMod val="50000"/>
                </a:schemeClr>
              </a:gs>
              <a:gs pos="50000">
                <a:schemeClr val="bg1">
                  <a:lumMod val="65000"/>
                </a:schemeClr>
              </a:gs>
              <a:gs pos="100000">
                <a:schemeClr val="bg1">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4" name="下矢印 13"/>
          <p:cNvSpPr/>
          <p:nvPr/>
        </p:nvSpPr>
        <p:spPr>
          <a:xfrm rot="18853098">
            <a:off x="6730207" y="1320316"/>
            <a:ext cx="576263" cy="2458915"/>
          </a:xfrm>
          <a:prstGeom prst="downArrow">
            <a:avLst/>
          </a:prstGeom>
          <a:gradFill>
            <a:gsLst>
              <a:gs pos="0">
                <a:schemeClr val="bg1">
                  <a:lumMod val="85000"/>
                </a:schemeClr>
              </a:gs>
              <a:gs pos="50000">
                <a:schemeClr val="bg1">
                  <a:lumMod val="6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latin typeface="UD デジタル 教科書体 NK-B" panose="02020700000000000000" pitchFamily="18" charset="-128"/>
              <a:ea typeface="UD デジタル 教科書体 NK-B" panose="02020700000000000000" pitchFamily="18" charset="-128"/>
            </a:endParaRPr>
          </a:p>
        </p:txBody>
      </p:sp>
      <p:sp>
        <p:nvSpPr>
          <p:cNvPr id="15" name="下矢印 14"/>
          <p:cNvSpPr/>
          <p:nvPr/>
        </p:nvSpPr>
        <p:spPr>
          <a:xfrm rot="2570553">
            <a:off x="6716448" y="4061867"/>
            <a:ext cx="531935" cy="2665413"/>
          </a:xfrm>
          <a:prstGeom prst="downArrow">
            <a:avLst/>
          </a:prstGeom>
          <a:gradFill>
            <a:gsLst>
              <a:gs pos="0">
                <a:schemeClr val="bg1">
                  <a:lumMod val="50000"/>
                </a:schemeClr>
              </a:gs>
              <a:gs pos="50000">
                <a:schemeClr val="bg1">
                  <a:lumMod val="65000"/>
                </a:schemeClr>
              </a:gs>
              <a:gs pos="100000">
                <a:schemeClr val="bg1">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6" name="円/楕円 15"/>
          <p:cNvSpPr/>
          <p:nvPr/>
        </p:nvSpPr>
        <p:spPr>
          <a:xfrm>
            <a:off x="2628047" y="3645024"/>
            <a:ext cx="531935"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latin typeface="UD デジタル 教科書体 NK-B" panose="02020700000000000000" pitchFamily="18" charset="-128"/>
                <a:ea typeface="UD デジタル 教科書体 NK-B" panose="02020700000000000000" pitchFamily="18" charset="-128"/>
              </a:rPr>
              <a:t>要</a:t>
            </a:r>
          </a:p>
        </p:txBody>
      </p:sp>
      <p:sp>
        <p:nvSpPr>
          <p:cNvPr id="17" name="円/楕円 16"/>
          <p:cNvSpPr/>
          <p:nvPr/>
        </p:nvSpPr>
        <p:spPr>
          <a:xfrm>
            <a:off x="4755786" y="3645024"/>
            <a:ext cx="531935"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latin typeface="UD デジタル 教科書体 NK-B" panose="02020700000000000000" pitchFamily="18" charset="-128"/>
                <a:ea typeface="UD デジタル 教科書体 NK-B" panose="02020700000000000000" pitchFamily="18" charset="-128"/>
              </a:rPr>
              <a:t>ま</a:t>
            </a:r>
          </a:p>
        </p:txBody>
      </p:sp>
      <p:sp>
        <p:nvSpPr>
          <p:cNvPr id="18" name="円/楕円 17"/>
          <p:cNvSpPr/>
          <p:nvPr/>
        </p:nvSpPr>
        <p:spPr>
          <a:xfrm>
            <a:off x="6816115" y="3645024"/>
            <a:ext cx="531935"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latin typeface="UD デジタル 教科書体 NK-B" panose="02020700000000000000" pitchFamily="18" charset="-128"/>
                <a:ea typeface="UD デジタル 教科書体 NK-B" panose="02020700000000000000" pitchFamily="18" charset="-128"/>
              </a:rPr>
              <a:t>め</a:t>
            </a:r>
          </a:p>
        </p:txBody>
      </p:sp>
      <p:sp>
        <p:nvSpPr>
          <p:cNvPr id="19" name="円/楕円 18"/>
          <p:cNvSpPr/>
          <p:nvPr/>
        </p:nvSpPr>
        <p:spPr>
          <a:xfrm>
            <a:off x="3691915" y="3645024"/>
            <a:ext cx="531935"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latin typeface="UD デジタル 教科書体 NK-B" panose="02020700000000000000" pitchFamily="18" charset="-128"/>
                <a:ea typeface="UD デジタル 教科書体 NK-B" panose="02020700000000000000" pitchFamily="18" charset="-128"/>
              </a:rPr>
              <a:t>点</a:t>
            </a:r>
          </a:p>
        </p:txBody>
      </p:sp>
      <p:sp>
        <p:nvSpPr>
          <p:cNvPr id="20" name="円/楕円 19"/>
          <p:cNvSpPr/>
          <p:nvPr/>
        </p:nvSpPr>
        <p:spPr>
          <a:xfrm>
            <a:off x="5819655" y="3645024"/>
            <a:ext cx="530469"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latin typeface="UD デジタル 教科書体 NK-B" panose="02020700000000000000" pitchFamily="18" charset="-128"/>
                <a:ea typeface="UD デジタル 教科書体 NK-B" panose="02020700000000000000" pitchFamily="18" charset="-128"/>
              </a:rPr>
              <a:t>と</a:t>
            </a:r>
          </a:p>
        </p:txBody>
      </p:sp>
      <p:sp>
        <p:nvSpPr>
          <p:cNvPr id="2" name="テキスト ボックス 1"/>
          <p:cNvSpPr txBox="1"/>
          <p:nvPr/>
        </p:nvSpPr>
        <p:spPr>
          <a:xfrm>
            <a:off x="6156176" y="1023119"/>
            <a:ext cx="2820207" cy="461665"/>
          </a:xfrm>
          <a:prstGeom prst="rect">
            <a:avLst/>
          </a:prstGeom>
          <a:noFill/>
        </p:spPr>
        <p:txBody>
          <a:bodyPr wrap="square" rtlCol="0">
            <a:spAutoFit/>
          </a:bodyPr>
          <a:lstStyle/>
          <a:p>
            <a:pPr fontAlgn="auto">
              <a:spcBef>
                <a:spcPts val="0"/>
              </a:spcBef>
              <a:spcAft>
                <a:spcPts val="0"/>
              </a:spcAft>
            </a:pPr>
            <a:r>
              <a:rPr lang="ja-JP" altLang="en-US" sz="1200" dirty="0">
                <a:solidFill>
                  <a:srgbClr val="002060"/>
                </a:solidFill>
                <a:latin typeface="UD デジタル 教科書体 NK-B" panose="02020700000000000000" pitchFamily="18" charset="-128"/>
                <a:ea typeface="UD デジタル 教科書体 NK-B" panose="02020700000000000000" pitchFamily="18" charset="-128"/>
              </a:rPr>
              <a:t>高野文夫（ファシリテーション力が面白いほど身につく本より引用）一部加工</a:t>
            </a:r>
          </a:p>
        </p:txBody>
      </p:sp>
      <p:sp>
        <p:nvSpPr>
          <p:cNvPr id="10" name="矢印: 右 9">
            <a:extLst>
              <a:ext uri="{FF2B5EF4-FFF2-40B4-BE49-F238E27FC236}">
                <a16:creationId xmlns:a16="http://schemas.microsoft.com/office/drawing/2014/main" id="{F3688DD1-F80A-444E-9B2B-F3212CED9A7E}"/>
              </a:ext>
            </a:extLst>
          </p:cNvPr>
          <p:cNvSpPr/>
          <p:nvPr/>
        </p:nvSpPr>
        <p:spPr>
          <a:xfrm>
            <a:off x="179512" y="1138041"/>
            <a:ext cx="2418216" cy="576262"/>
          </a:xfrm>
          <a:prstGeom prst="rightArrow">
            <a:avLst>
              <a:gd name="adj1" fmla="val 76765"/>
              <a:gd name="adj2" fmla="val 50000"/>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a:solidFill>
                  <a:srgbClr val="002060"/>
                </a:solidFill>
                <a:latin typeface="UD デジタル 教科書体 NK-B" panose="02020700000000000000" pitchFamily="18" charset="-128"/>
                <a:ea typeface="UD デジタル 教科書体 NK-B" panose="02020700000000000000" pitchFamily="18" charset="-128"/>
              </a:rPr>
              <a:t>場のデザインのスキル</a:t>
            </a:r>
          </a:p>
        </p:txBody>
      </p:sp>
      <p:sp>
        <p:nvSpPr>
          <p:cNvPr id="22" name="矢印: 右 21">
            <a:extLst>
              <a:ext uri="{FF2B5EF4-FFF2-40B4-BE49-F238E27FC236}">
                <a16:creationId xmlns:a16="http://schemas.microsoft.com/office/drawing/2014/main" id="{5C636FEC-3077-40C7-8F21-29C9841F790A}"/>
              </a:ext>
            </a:extLst>
          </p:cNvPr>
          <p:cNvSpPr/>
          <p:nvPr/>
        </p:nvSpPr>
        <p:spPr>
          <a:xfrm>
            <a:off x="181468" y="2362488"/>
            <a:ext cx="2066676" cy="576262"/>
          </a:xfrm>
          <a:prstGeom prst="rightArrow">
            <a:avLst>
              <a:gd name="adj1" fmla="val 76765"/>
              <a:gd name="adj2" fmla="val 50000"/>
            </a:avLst>
          </a:prstGeom>
          <a:solidFill>
            <a:srgbClr val="FF9933"/>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a:solidFill>
                  <a:srgbClr val="002060"/>
                </a:solidFill>
                <a:latin typeface="UD デジタル 教科書体 NK-B" panose="02020700000000000000" pitchFamily="18" charset="-128"/>
                <a:ea typeface="UD デジタル 教科書体 NK-B" panose="02020700000000000000" pitchFamily="18" charset="-128"/>
              </a:rPr>
              <a:t>対人関係のスキル</a:t>
            </a:r>
          </a:p>
        </p:txBody>
      </p:sp>
      <p:sp>
        <p:nvSpPr>
          <p:cNvPr id="23" name="矢印: 右 22">
            <a:extLst>
              <a:ext uri="{FF2B5EF4-FFF2-40B4-BE49-F238E27FC236}">
                <a16:creationId xmlns:a16="http://schemas.microsoft.com/office/drawing/2014/main" id="{2BEE5C0B-8F8E-4EEA-A74B-E1C33A673BC5}"/>
              </a:ext>
            </a:extLst>
          </p:cNvPr>
          <p:cNvSpPr/>
          <p:nvPr/>
        </p:nvSpPr>
        <p:spPr>
          <a:xfrm>
            <a:off x="193371" y="3716834"/>
            <a:ext cx="1872080" cy="576262"/>
          </a:xfrm>
          <a:prstGeom prst="rightArrow">
            <a:avLst>
              <a:gd name="adj1" fmla="val 76765"/>
              <a:gd name="adj2" fmla="val 50000"/>
            </a:avLst>
          </a:prstGeom>
          <a:solidFill>
            <a:srgbClr val="66FF6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a:solidFill>
                  <a:srgbClr val="002060"/>
                </a:solidFill>
                <a:latin typeface="UD デジタル 教科書体 NK-B" panose="02020700000000000000" pitchFamily="18" charset="-128"/>
                <a:ea typeface="UD デジタル 教科書体 NK-B" panose="02020700000000000000" pitchFamily="18" charset="-128"/>
              </a:rPr>
              <a:t>構造化のスキル</a:t>
            </a:r>
          </a:p>
        </p:txBody>
      </p:sp>
      <p:sp>
        <p:nvSpPr>
          <p:cNvPr id="24" name="矢印: 右 23">
            <a:extLst>
              <a:ext uri="{FF2B5EF4-FFF2-40B4-BE49-F238E27FC236}">
                <a16:creationId xmlns:a16="http://schemas.microsoft.com/office/drawing/2014/main" id="{E9670315-255C-452B-9E43-9C9ED24C67FA}"/>
              </a:ext>
            </a:extLst>
          </p:cNvPr>
          <p:cNvSpPr/>
          <p:nvPr/>
        </p:nvSpPr>
        <p:spPr>
          <a:xfrm>
            <a:off x="210423" y="5733058"/>
            <a:ext cx="2037726" cy="576262"/>
          </a:xfrm>
          <a:prstGeom prst="rightArrow">
            <a:avLst>
              <a:gd name="adj1" fmla="val 76765"/>
              <a:gd name="adj2" fmla="val 50000"/>
            </a:avLst>
          </a:prstGeom>
          <a:solidFill>
            <a:srgbClr val="7030A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a:solidFill>
                  <a:srgbClr val="FFFFFF"/>
                </a:solidFill>
                <a:latin typeface="UD デジタル 教科書体 NK-B" panose="02020700000000000000" pitchFamily="18" charset="-128"/>
                <a:ea typeface="UD デジタル 教科書体 NK-B" panose="02020700000000000000" pitchFamily="18" charset="-128"/>
              </a:rPr>
              <a:t>合意形成のスキル</a:t>
            </a:r>
          </a:p>
        </p:txBody>
      </p:sp>
      <p:sp>
        <p:nvSpPr>
          <p:cNvPr id="2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55E3E091-00F0-4DB1-932B-C9F4C5E721CB}"/>
              </a:ext>
            </a:extLst>
          </p:cNvPr>
          <p:cNvSpPr>
            <a:spLocks noGrp="1"/>
          </p:cNvSpPr>
          <p:nvPr>
            <p:ph type="sldNum" sz="quarter" idx="12"/>
          </p:nvPr>
        </p:nvSpPr>
        <p:spPr/>
        <p:txBody>
          <a:bodyPr/>
          <a:lstStyle/>
          <a:p>
            <a:pPr>
              <a:defRPr/>
            </a:pPr>
            <a:fld id="{E272F4D6-A241-4B18-A3E3-19914EF8114A}" type="slidenum">
              <a:rPr lang="en-US" altLang="ja-JP" smtClean="0"/>
              <a:pPr>
                <a:defRPr/>
              </a:pPr>
              <a:t>14</a:t>
            </a:fld>
            <a:endParaRPr lang="en-US" altLang="ja-JP"/>
          </a:p>
        </p:txBody>
      </p:sp>
    </p:spTree>
    <p:extLst>
      <p:ext uri="{BB962C8B-B14F-4D97-AF65-F5344CB8AC3E}">
        <p14:creationId xmlns:p14="http://schemas.microsoft.com/office/powerpoint/2010/main" val="154123163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up)">
                                      <p:cBhvr>
                                        <p:cTn id="10" dur="500"/>
                                        <p:tgtEl>
                                          <p:spTgt spid="1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500"/>
                            </p:stCondLst>
                            <p:childTnLst>
                              <p:par>
                                <p:cTn id="15" presetID="22" presetClass="entr" presetSubtype="1" fill="hold" grpId="0" nodeType="afterEffect">
                                  <p:stCondLst>
                                    <p:cond delay="0"/>
                                  </p:stCondLst>
                                  <p:childTnLst>
                                    <p:set>
                                      <p:cBhvr>
                                        <p:cTn id="16" dur="1" fill="hold">
                                          <p:stCondLst>
                                            <p:cond delay="0"/>
                                          </p:stCondLst>
                                        </p:cTn>
                                        <p:tgtEl>
                                          <p:spTgt spid="48141"/>
                                        </p:tgtEl>
                                        <p:attrNameLst>
                                          <p:attrName>style.visibility</p:attrName>
                                        </p:attrNameLst>
                                      </p:cBhvr>
                                      <p:to>
                                        <p:strVal val="visible"/>
                                      </p:to>
                                    </p:set>
                                    <p:animEffect transition="in" filter="wipe(up)">
                                      <p:cBhvr>
                                        <p:cTn id="17" dur="500"/>
                                        <p:tgtEl>
                                          <p:spTgt spid="4814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dissolve">
                                      <p:cBhvr>
                                        <p:cTn id="28" dur="500"/>
                                        <p:tgtEl>
                                          <p:spTgt spid="17"/>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dissolve">
                                      <p:cBhvr>
                                        <p:cTn id="31" dur="500"/>
                                        <p:tgtEl>
                                          <p:spTgt spid="2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dissolv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8142"/>
                                        </p:tgtEl>
                                        <p:attrNameLst>
                                          <p:attrName>style.visibility</p:attrName>
                                        </p:attrNameLst>
                                      </p:cBhvr>
                                      <p:to>
                                        <p:strVal val="visible"/>
                                      </p:to>
                                    </p:set>
                                    <p:animEffect transition="in" filter="wipe(up)">
                                      <p:cBhvr>
                                        <p:cTn id="39" dur="500"/>
                                        <p:tgtEl>
                                          <p:spTgt spid="48142"/>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up)">
                                      <p:cBhvr>
                                        <p:cTn id="42" dur="500"/>
                                        <p:tgtEl>
                                          <p:spTgt spid="6"/>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up)">
                                      <p:cBhvr>
                                        <p:cTn id="45" dur="500"/>
                                        <p:tgtEl>
                                          <p:spTgt spid="13"/>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37"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barn(outVertical)">
                                      <p:cBhvr>
                                        <p:cTn id="53" dur="5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10"/>
                                        </p:tgtEl>
                                        <p:attrNameLst>
                                          <p:attrName>style.visibility</p:attrName>
                                        </p:attrNameLst>
                                      </p:cBhvr>
                                      <p:to>
                                        <p:strVal val="visible"/>
                                      </p:to>
                                    </p:set>
                                    <p:anim calcmode="lin" valueType="num">
                                      <p:cBhvr additive="base">
                                        <p:cTn id="58" dur="500" fill="hold"/>
                                        <p:tgtEl>
                                          <p:spTgt spid="10"/>
                                        </p:tgtEl>
                                        <p:attrNameLst>
                                          <p:attrName>ppt_x</p:attrName>
                                        </p:attrNameLst>
                                      </p:cBhvr>
                                      <p:tavLst>
                                        <p:tav tm="0">
                                          <p:val>
                                            <p:strVal val="0-#ppt_w/2"/>
                                          </p:val>
                                        </p:tav>
                                        <p:tav tm="100000">
                                          <p:val>
                                            <p:strVal val="#ppt_x"/>
                                          </p:val>
                                        </p:tav>
                                      </p:tavLst>
                                    </p:anim>
                                    <p:anim calcmode="lin" valueType="num">
                                      <p:cBhvr additive="base">
                                        <p:cTn id="59"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8"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additive="base">
                                        <p:cTn id="64" dur="500" fill="hold"/>
                                        <p:tgtEl>
                                          <p:spTgt spid="22"/>
                                        </p:tgtEl>
                                        <p:attrNameLst>
                                          <p:attrName>ppt_x</p:attrName>
                                        </p:attrNameLst>
                                      </p:cBhvr>
                                      <p:tavLst>
                                        <p:tav tm="0">
                                          <p:val>
                                            <p:strVal val="0-#ppt_w/2"/>
                                          </p:val>
                                        </p:tav>
                                        <p:tav tm="100000">
                                          <p:val>
                                            <p:strVal val="#ppt_x"/>
                                          </p:val>
                                        </p:tav>
                                      </p:tavLst>
                                    </p:anim>
                                    <p:anim calcmode="lin" valueType="num">
                                      <p:cBhvr additive="base">
                                        <p:cTn id="65"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8"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 calcmode="lin" valueType="num">
                                      <p:cBhvr additive="base">
                                        <p:cTn id="70" dur="500" fill="hold"/>
                                        <p:tgtEl>
                                          <p:spTgt spid="23"/>
                                        </p:tgtEl>
                                        <p:attrNameLst>
                                          <p:attrName>ppt_x</p:attrName>
                                        </p:attrNameLst>
                                      </p:cBhvr>
                                      <p:tavLst>
                                        <p:tav tm="0">
                                          <p:val>
                                            <p:strVal val="0-#ppt_w/2"/>
                                          </p:val>
                                        </p:tav>
                                        <p:tav tm="100000">
                                          <p:val>
                                            <p:strVal val="#ppt_x"/>
                                          </p:val>
                                        </p:tav>
                                      </p:tavLst>
                                    </p:anim>
                                    <p:anim calcmode="lin" valueType="num">
                                      <p:cBhvr additive="base">
                                        <p:cTn id="71"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 calcmode="lin" valueType="num">
                                      <p:cBhvr additive="base">
                                        <p:cTn id="76" dur="500" fill="hold"/>
                                        <p:tgtEl>
                                          <p:spTgt spid="24"/>
                                        </p:tgtEl>
                                        <p:attrNameLst>
                                          <p:attrName>ppt_x</p:attrName>
                                        </p:attrNameLst>
                                      </p:cBhvr>
                                      <p:tavLst>
                                        <p:tav tm="0">
                                          <p:val>
                                            <p:strVal val="0-#ppt_w/2"/>
                                          </p:val>
                                        </p:tav>
                                        <p:tav tm="100000">
                                          <p:val>
                                            <p:strVal val="#ppt_x"/>
                                          </p:val>
                                        </p:tav>
                                      </p:tavLst>
                                    </p:anim>
                                    <p:anim calcmode="lin" valueType="num">
                                      <p:cBhvr additive="base">
                                        <p:cTn id="77"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48141" grpId="0"/>
      <p:bldP spid="48142" grpId="0"/>
      <p:bldP spid="12" grpId="0" animBg="1"/>
      <p:bldP spid="13" grpId="0" animBg="1"/>
      <p:bldP spid="14" grpId="0" animBg="1"/>
      <p:bldP spid="15" grpId="0" animBg="1"/>
      <p:bldP spid="16" grpId="0" animBg="1"/>
      <p:bldP spid="17" grpId="0" animBg="1"/>
      <p:bldP spid="18" grpId="0" animBg="1"/>
      <p:bldP spid="19" grpId="0" animBg="1"/>
      <p:bldP spid="20" grpId="0" animBg="1"/>
      <p:bldP spid="10" grpId="0" animBg="1"/>
      <p:bldP spid="22" grpId="0" animBg="1"/>
      <p:bldP spid="23" grpId="0" animBg="1"/>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a:solidFill>
            <a:srgbClr val="002060"/>
          </a:solidFill>
        </p:spPr>
        <p:txBody>
          <a:bodyPr>
            <a:normAutofit/>
          </a:bodyPr>
          <a:lstStyle/>
          <a:p>
            <a:r>
              <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構造化（収束）のツボ</a:t>
            </a:r>
          </a:p>
        </p:txBody>
      </p:sp>
      <p:sp>
        <p:nvSpPr>
          <p:cNvPr id="3" name="コンテンツ プレースホルダー 2"/>
          <p:cNvSpPr>
            <a:spLocks noGrp="1"/>
          </p:cNvSpPr>
          <p:nvPr>
            <p:ph idx="1"/>
          </p:nvPr>
        </p:nvSpPr>
        <p:spPr>
          <a:xfrm>
            <a:off x="457200" y="1740882"/>
            <a:ext cx="8229600" cy="4679224"/>
          </a:xfrm>
        </p:spPr>
        <p:txBody>
          <a:bodyPr>
            <a:normAutofit/>
          </a:bodyPr>
          <a:lstStyle/>
          <a:p>
            <a:pPr marL="164127" indent="-164127">
              <a:buNone/>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「みなさん、出された意見（情報）を整理すると　　　　どうなりますか？」</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整理＝ＦＴの役割➡主体性が損なわれる！</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人は本来</a:t>
            </a:r>
            <a:r>
              <a:rPr kumimoji="1" lang="ja-JP" altLang="en-US" dirty="0">
                <a:solidFill>
                  <a:srgbClr val="FF0000"/>
                </a:solidFill>
                <a:latin typeface="UD デジタル 教科書体 NK-B" panose="02020700000000000000" pitchFamily="18" charset="-128"/>
                <a:ea typeface="UD デジタル 教科書体 NK-B" panose="02020700000000000000" pitchFamily="18" charset="-128"/>
              </a:rPr>
              <a:t>「ナゾ解き」</a:t>
            </a: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が好きです</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923"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solidFill>
                  <a:schemeClr val="bg1">
                    <a:lumMod val="50000"/>
                  </a:schemeClr>
                </a:solidFill>
                <a:latin typeface="UD デジタル 教科書体 NK-B" panose="02020700000000000000" pitchFamily="18" charset="-128"/>
                <a:ea typeface="UD デジタル 教科書体 NK-B" panose="02020700000000000000" pitchFamily="18" charset="-128"/>
              </a:rPr>
              <a:t>「皆さん、これまでの情報から●●ということや○○ということが見えてきた気がしますがいかがですか？」という投げかけフレーズで絞ることもあり。</a:t>
            </a:r>
            <a:endParaRPr lang="en-US" altLang="ja-JP" dirty="0">
              <a:solidFill>
                <a:schemeClr val="bg1">
                  <a:lumMod val="50000"/>
                </a:schemeClr>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p:txBody>
      </p:sp>
      <p:sp>
        <p:nvSpPr>
          <p:cNvPr id="4" name="十字形 3"/>
          <p:cNvSpPr/>
          <p:nvPr/>
        </p:nvSpPr>
        <p:spPr>
          <a:xfrm rot="18877086">
            <a:off x="7381103" y="3194884"/>
            <a:ext cx="1095428" cy="1066455"/>
          </a:xfrm>
          <a:prstGeom prst="plus">
            <a:avLst>
              <a:gd name="adj" fmla="val 40986"/>
            </a:avLst>
          </a:prstGeom>
          <a:solidFill>
            <a:schemeClr val="tx1">
              <a:lumMod val="65000"/>
              <a:lumOff val="3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defRPr/>
            </a:pPr>
            <a:endParaRPr lang="ja-JP" altLang="en-US" sz="1662">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p:cNvSpPr txBox="1"/>
          <p:nvPr/>
        </p:nvSpPr>
        <p:spPr>
          <a:xfrm>
            <a:off x="5635503" y="5915847"/>
            <a:ext cx="2924633" cy="546945"/>
          </a:xfrm>
          <a:prstGeom prst="rect">
            <a:avLst/>
          </a:prstGeom>
          <a:noFill/>
        </p:spPr>
        <p:txBody>
          <a:bodyPr wrap="square" rtlCol="0">
            <a:spAutoFit/>
          </a:bodyPr>
          <a:lstStyle/>
          <a:p>
            <a:pPr algn="ctr" defTabSz="844083" fontAlgn="auto">
              <a:spcBef>
                <a:spcPts val="0"/>
              </a:spcBef>
              <a:spcAft>
                <a:spcPts val="0"/>
              </a:spcAft>
              <a:defRPr/>
            </a:pPr>
            <a:r>
              <a:rPr lang="ja-JP" altLang="en-US" sz="2954" dirty="0">
                <a:solidFill>
                  <a:srgbClr val="FF0000"/>
                </a:solidFill>
                <a:latin typeface="UD デジタル 教科書体 NK-B" panose="02020700000000000000" pitchFamily="18" charset="-128"/>
                <a:ea typeface="UD デジタル 教科書体 NK-B" panose="02020700000000000000" pitchFamily="18" charset="-128"/>
              </a:rPr>
              <a:t>➡プチ論点整理</a:t>
            </a:r>
          </a:p>
        </p:txBody>
      </p:sp>
      <p:sp>
        <p:nvSpPr>
          <p:cNvPr id="6" name="Text Box 15">
            <a:extLst>
              <a:ext uri="{FF2B5EF4-FFF2-40B4-BE49-F238E27FC236}">
                <a16:creationId xmlns:a16="http://schemas.microsoft.com/office/drawing/2014/main" id="{E68D5AD9-D0AC-4261-BBB0-76D6D583FECF}"/>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id="{C634B77D-2B33-44F6-BBFB-82734FDCACF3}"/>
              </a:ext>
            </a:extLst>
          </p:cNvPr>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15</a:t>
            </a:fld>
            <a:endParaRPr lang="ja-JP" altLang="en-US">
              <a:solidFill>
                <a:prstClr val="black">
                  <a:tint val="75000"/>
                </a:prstClr>
              </a:solidFill>
            </a:endParaRPr>
          </a:p>
        </p:txBody>
      </p:sp>
    </p:spTree>
    <p:extLst>
      <p:ext uri="{BB962C8B-B14F-4D97-AF65-F5344CB8AC3E}">
        <p14:creationId xmlns:p14="http://schemas.microsoft.com/office/powerpoint/2010/main" val="428452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583865" y="2421097"/>
            <a:ext cx="4519887" cy="4031669"/>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64514" name="Rectangle 2"/>
          <p:cNvSpPr>
            <a:spLocks noGrp="1" noChangeArrowheads="1"/>
          </p:cNvSpPr>
          <p:nvPr>
            <p:ph type="title" idx="4294967295"/>
          </p:nvPr>
        </p:nvSpPr>
        <p:spPr>
          <a:xfrm>
            <a:off x="457207" y="274638"/>
            <a:ext cx="8217877" cy="1209675"/>
          </a:xfrm>
          <a:solidFill>
            <a:srgbClr val="002060"/>
          </a:solidFill>
        </p:spPr>
        <p:txBody>
          <a:bodyPr/>
          <a:lstStyle/>
          <a:p>
            <a:pPr algn="l" eaLnBrk="1" hangingPunct="1">
              <a:tabLst>
                <a:tab pos="625475" algn="l"/>
              </a:tabLst>
            </a:pP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「合意形成のスキル」と</a:t>
            </a:r>
            <a:b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b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「収束のスキル」（Ｃ</a:t>
            </a:r>
            <a: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t>losing</a:t>
            </a: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a:t>
            </a:r>
            <a:endParaRPr lang="ja-JP" altLang="en-US" sz="18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64515" name="Rectangle 3"/>
          <p:cNvSpPr>
            <a:spLocks noGrp="1" noChangeArrowheads="1"/>
          </p:cNvSpPr>
          <p:nvPr>
            <p:ph type="body" idx="4294967295"/>
          </p:nvPr>
        </p:nvSpPr>
        <p:spPr>
          <a:xfrm>
            <a:off x="251673" y="1772816"/>
            <a:ext cx="8508023" cy="4679950"/>
          </a:xfrm>
        </p:spPr>
        <p:txBody>
          <a:bodyPr/>
          <a:lstStyle/>
          <a:p>
            <a:pPr marL="625475" indent="-625475" eaLnBrk="1" hangingPunct="1">
              <a:buFontTx/>
              <a:buNone/>
              <a:tabLst>
                <a:tab pos="539750" algn="l"/>
                <a:tab pos="808038" algn="l"/>
                <a:tab pos="981075" algn="l"/>
                <a:tab pos="1077913" algn="l"/>
                <a:tab pos="1520825" algn="l"/>
                <a:tab pos="1790700" algn="l"/>
              </a:tabLst>
            </a:pPr>
            <a:r>
              <a:rPr lang="en-US" altLang="ja-JP" sz="2800" dirty="0">
                <a:solidFill>
                  <a:srgbClr val="002060"/>
                </a:solidFill>
                <a:latin typeface="UD デジタル 教科書体 NK-B" panose="02020700000000000000" pitchFamily="18" charset="-128"/>
                <a:ea typeface="UD デジタル 教科書体 NK-B" panose="02020700000000000000" pitchFamily="18" charset="-128"/>
              </a:rPr>
              <a:t>●</a:t>
            </a: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理詰めで決められない時の進め方やフレーズ</a:t>
            </a:r>
          </a:p>
        </p:txBody>
      </p:sp>
      <p:sp>
        <p:nvSpPr>
          <p:cNvPr id="2" name="ホームベース 1"/>
          <p:cNvSpPr/>
          <p:nvPr/>
        </p:nvSpPr>
        <p:spPr>
          <a:xfrm rot="5400000">
            <a:off x="2292670" y="1315842"/>
            <a:ext cx="1080120" cy="3722259"/>
          </a:xfrm>
          <a:prstGeom prst="homePlate">
            <a:avLst>
              <a:gd name="adj" fmla="val 20808"/>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4" name="テキスト ボックス 3"/>
          <p:cNvSpPr txBox="1"/>
          <p:nvPr/>
        </p:nvSpPr>
        <p:spPr>
          <a:xfrm>
            <a:off x="1139657" y="2721114"/>
            <a:ext cx="368714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限られた時間の中で僕たちは　　　熱心に議論したよね？</a:t>
            </a:r>
            <a:r>
              <a:rPr kumimoji="1" lang="ja-JP" altLang="en-US" sz="2000" b="0" i="0" u="sng"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の確認</a:t>
            </a:r>
          </a:p>
        </p:txBody>
      </p:sp>
      <p:sp>
        <p:nvSpPr>
          <p:cNvPr id="8" name="ホームベース 7"/>
          <p:cNvSpPr/>
          <p:nvPr/>
        </p:nvSpPr>
        <p:spPr>
          <a:xfrm rot="5400000">
            <a:off x="2292670" y="2611988"/>
            <a:ext cx="1080120" cy="3722259"/>
          </a:xfrm>
          <a:prstGeom prst="homePlate">
            <a:avLst>
              <a:gd name="adj" fmla="val 20808"/>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9" name="テキスト ボックス 8"/>
          <p:cNvSpPr txBox="1"/>
          <p:nvPr/>
        </p:nvSpPr>
        <p:spPr>
          <a:xfrm>
            <a:off x="1139671" y="4005064"/>
            <a:ext cx="382007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最終判断は</a:t>
            </a: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僕らの</a:t>
            </a:r>
            <a:endParaRPr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覚悟</a:t>
            </a:r>
            <a:r>
              <a:rPr kumimoji="1" lang="ja-JP" altLang="en-US"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だよね？</a:t>
            </a:r>
            <a:r>
              <a:rPr kumimoji="1" lang="ja-JP" altLang="en-US" sz="2000" b="0" i="0" u="sng"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の合意</a:t>
            </a:r>
          </a:p>
        </p:txBody>
      </p:sp>
      <p:sp>
        <p:nvSpPr>
          <p:cNvPr id="10" name="ホームベース 9"/>
          <p:cNvSpPr/>
          <p:nvPr/>
        </p:nvSpPr>
        <p:spPr>
          <a:xfrm rot="5400000">
            <a:off x="2292670" y="3908131"/>
            <a:ext cx="1080120" cy="3722259"/>
          </a:xfrm>
          <a:prstGeom prst="homePlate">
            <a:avLst>
              <a:gd name="adj" fmla="val 20808"/>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11" name="テキスト ボックス 10"/>
          <p:cNvSpPr txBox="1"/>
          <p:nvPr/>
        </p:nvSpPr>
        <p:spPr>
          <a:xfrm>
            <a:off x="1272595" y="5313402"/>
            <a:ext cx="368714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で、どうする？</a:t>
            </a:r>
            <a:endParaRPr kumimoji="1" lang="en-US" altLang="ja-JP"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で、どの選択肢にする？</a:t>
            </a:r>
            <a:endParaRPr kumimoji="1" lang="en-US" altLang="ja-JP"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6" name="角丸四角形吹き出し 5"/>
          <p:cNvSpPr/>
          <p:nvPr/>
        </p:nvSpPr>
        <p:spPr>
          <a:xfrm>
            <a:off x="5369635" y="3788844"/>
            <a:ext cx="3522853" cy="787588"/>
          </a:xfrm>
          <a:prstGeom prst="wedgeRoundRectCallout">
            <a:avLst>
              <a:gd name="adj1" fmla="val 51046"/>
              <a:gd name="adj2" fmla="val 65784"/>
              <a:gd name="adj3" fmla="val 16667"/>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これまで出たアイディアを整理すると、どうなるかしら？</a:t>
            </a:r>
          </a:p>
        </p:txBody>
      </p:sp>
      <p:sp>
        <p:nvSpPr>
          <p:cNvPr id="14" name="角丸四角形吹き出し 13"/>
          <p:cNvSpPr/>
          <p:nvPr/>
        </p:nvSpPr>
        <p:spPr>
          <a:xfrm>
            <a:off x="5369635" y="5012762"/>
            <a:ext cx="3522853" cy="900625"/>
          </a:xfrm>
          <a:prstGeom prst="wedgeRoundRectCallout">
            <a:avLst>
              <a:gd name="adj1" fmla="val 51046"/>
              <a:gd name="adj2" fmla="val 65784"/>
              <a:gd name="adj3" fmla="val 16667"/>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こんな風に整理してみたけれど、どうかしら？</a:t>
            </a:r>
          </a:p>
        </p:txBody>
      </p:sp>
      <p:sp>
        <p:nvSpPr>
          <p:cNvPr id="16" name="角丸四角形吹き出し 15"/>
          <p:cNvSpPr/>
          <p:nvPr/>
        </p:nvSpPr>
        <p:spPr>
          <a:xfrm>
            <a:off x="5369635" y="2421097"/>
            <a:ext cx="3522853" cy="900099"/>
          </a:xfrm>
          <a:prstGeom prst="wedgeRoundRectCallout">
            <a:avLst>
              <a:gd name="adj1" fmla="val 51046"/>
              <a:gd name="adj2" fmla="val 65784"/>
              <a:gd name="adj3" fmla="val 16667"/>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そろそろ、ここまで出た材料で　決めませんか？</a:t>
            </a:r>
          </a:p>
        </p:txBody>
      </p:sp>
      <p:sp>
        <p:nvSpPr>
          <p:cNvPr id="1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3" name="スライド番号プレースホルダー 2">
            <a:extLst>
              <a:ext uri="{FF2B5EF4-FFF2-40B4-BE49-F238E27FC236}">
                <a16:creationId xmlns:a16="http://schemas.microsoft.com/office/drawing/2014/main" id="{6606C05D-0BAE-4D59-A55D-D6D504BE138B}"/>
              </a:ext>
            </a:extLst>
          </p:cNvPr>
          <p:cNvSpPr>
            <a:spLocks noGrp="1"/>
          </p:cNvSpPr>
          <p:nvPr>
            <p:ph type="sldNum" sz="quarter" idx="12"/>
          </p:nvPr>
        </p:nvSpPr>
        <p:spPr/>
        <p:txBody>
          <a:bodyPr/>
          <a:lstStyle/>
          <a:p>
            <a:pPr>
              <a:defRPr/>
            </a:pPr>
            <a:fld id="{71079288-7933-497A-9AC9-8DEAA7B456B8}" type="slidenum">
              <a:rPr lang="en-US" altLang="ja-JP" smtClean="0"/>
              <a:pPr>
                <a:defRPr/>
              </a:pPr>
              <a:t>16</a:t>
            </a:fld>
            <a:endParaRPr lang="en-US" altLang="ja-JP"/>
          </a:p>
        </p:txBody>
      </p:sp>
    </p:spTree>
    <p:extLst>
      <p:ext uri="{BB962C8B-B14F-4D97-AF65-F5344CB8AC3E}">
        <p14:creationId xmlns:p14="http://schemas.microsoft.com/office/powerpoint/2010/main" val="42198348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up)">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right)">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right)">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right)">
                                      <p:cBhvr>
                                        <p:cTn id="4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8" grpId="0" animBg="1"/>
      <p:bldP spid="9" grpId="0"/>
      <p:bldP spid="10" grpId="0" animBg="1"/>
      <p:bldP spid="11" grpId="0"/>
      <p:bldP spid="6" grpId="0" animBg="1"/>
      <p:bldP spid="14"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66130"/>
          </a:xfrm>
          <a:solidFill>
            <a:srgbClr val="002060"/>
          </a:solidFill>
        </p:spPr>
        <p:txBody>
          <a:bodyPr>
            <a:normAutofit/>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合意形成のポイント</a:t>
            </a:r>
            <a:endPar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2" name="テキスト プレースホルダー 11"/>
          <p:cNvSpPr>
            <a:spLocks noGrp="1"/>
          </p:cNvSpPr>
          <p:nvPr>
            <p:ph type="body" idx="1"/>
          </p:nvPr>
        </p:nvSpPr>
        <p:spPr/>
        <p:txBody>
          <a:bodyPr anchor="ctr">
            <a:noAutofit/>
          </a:bodyPr>
          <a:lstStyle/>
          <a:p>
            <a:pPr algn="ctr"/>
            <a:r>
              <a:rPr kumimoji="1" lang="ja-JP" altLang="en-US" sz="3600" dirty="0">
                <a:solidFill>
                  <a:srgbClr val="002060"/>
                </a:solidFill>
                <a:latin typeface="UD デジタル 教科書体 NK-B" panose="02020700000000000000" pitchFamily="18" charset="-128"/>
                <a:ea typeface="UD デジタル 教科書体 NK-B" panose="02020700000000000000" pitchFamily="18" charset="-128"/>
              </a:rPr>
              <a:t>今までの会議</a:t>
            </a:r>
          </a:p>
        </p:txBody>
      </p:sp>
      <p:sp>
        <p:nvSpPr>
          <p:cNvPr id="13" name="コンテンツ プレースホルダー 12"/>
          <p:cNvSpPr>
            <a:spLocks noGrp="1"/>
          </p:cNvSpPr>
          <p:nvPr>
            <p:ph sz="half" idx="2"/>
          </p:nvPr>
        </p:nvSpPr>
        <p:spPr>
          <a:xfrm>
            <a:off x="457200" y="2174933"/>
            <a:ext cx="4040188" cy="4278413"/>
          </a:xfrm>
          <a:ln>
            <a:solidFill>
              <a:schemeClr val="tx1">
                <a:lumMod val="65000"/>
                <a:lumOff val="35000"/>
              </a:schemeClr>
            </a:solidFill>
          </a:ln>
        </p:spPr>
        <p:txBody>
          <a:bodyPr>
            <a:normAutofit/>
          </a:bodyPr>
          <a:lstStyle/>
          <a:p>
            <a:pPr marL="0" indent="0">
              <a:buNone/>
            </a:pP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gn="ctr">
              <a:buNone/>
            </a:pPr>
            <a:endParaRPr kumimoji="1"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gn="ctr">
              <a:buNone/>
            </a:pPr>
            <a:r>
              <a:rPr kumimoji="1"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実行する気がなくなってしまう</a:t>
            </a:r>
            <a:endParaRPr kumimoji="1"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14" name="テキスト プレースホルダー 13"/>
          <p:cNvSpPr>
            <a:spLocks noGrp="1"/>
          </p:cNvSpPr>
          <p:nvPr>
            <p:ph type="body" sz="quarter" idx="3"/>
          </p:nvPr>
        </p:nvSpPr>
        <p:spPr/>
        <p:txBody>
          <a:bodyPr anchor="ctr">
            <a:normAutofit lnSpcReduction="10000"/>
          </a:bodyPr>
          <a:lstStyle/>
          <a:p>
            <a:pPr algn="ctr"/>
            <a:r>
              <a:rPr kumimoji="1" lang="ja-JP" altLang="en-US" sz="3600" dirty="0">
                <a:solidFill>
                  <a:srgbClr val="002060"/>
                </a:solidFill>
                <a:latin typeface="UD デジタル 教科書体 NK-B" panose="02020700000000000000" pitchFamily="18" charset="-128"/>
                <a:ea typeface="UD デジタル 教科書体 NK-B" panose="02020700000000000000" pitchFamily="18" charset="-128"/>
              </a:rPr>
              <a:t>ＦＴ型の会議</a:t>
            </a:r>
          </a:p>
        </p:txBody>
      </p:sp>
      <p:sp>
        <p:nvSpPr>
          <p:cNvPr id="15" name="コンテンツ プレースホルダー 14"/>
          <p:cNvSpPr>
            <a:spLocks noGrp="1"/>
          </p:cNvSpPr>
          <p:nvPr>
            <p:ph sz="quarter" idx="4"/>
          </p:nvPr>
        </p:nvSpPr>
        <p:spPr>
          <a:xfrm>
            <a:off x="4645029" y="2174933"/>
            <a:ext cx="4041775" cy="4278413"/>
          </a:xfrm>
          <a:ln>
            <a:solidFill>
              <a:schemeClr val="tx1">
                <a:lumMod val="65000"/>
                <a:lumOff val="35000"/>
              </a:schemeClr>
            </a:solidFill>
          </a:ln>
        </p:spPr>
        <p:txBody>
          <a:bodyPr>
            <a:normAutofit/>
          </a:bodyPr>
          <a:lstStyle/>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sz="2000" dirty="0">
              <a:latin typeface="UD デジタル 教科書体 NK-B" panose="02020700000000000000" pitchFamily="18" charset="-128"/>
              <a:ea typeface="UD デジタル 教科書体 NK-B" panose="02020700000000000000" pitchFamily="18" charset="-128"/>
            </a:endParaRPr>
          </a:p>
          <a:p>
            <a:pPr marL="0" indent="0" algn="ctr">
              <a:buNone/>
            </a:pPr>
            <a:r>
              <a:rPr lang="ja-JP" altLang="en-US" sz="2000" b="1" dirty="0">
                <a:solidFill>
                  <a:srgbClr val="FF0000"/>
                </a:solidFill>
                <a:latin typeface="UD デジタル 教科書体 NK-B" panose="02020700000000000000" pitchFamily="18" charset="-128"/>
                <a:ea typeface="UD デジタル 教科書体 NK-B" panose="02020700000000000000" pitchFamily="18" charset="-128"/>
              </a:rPr>
              <a:t>「実行すること」自体に合意する</a:t>
            </a:r>
            <a:endParaRPr kumimoji="1" lang="ja-JP" altLang="en-US" sz="2000" b="1" dirty="0">
              <a:solidFill>
                <a:srgbClr val="FF0000"/>
              </a:solidFill>
              <a:latin typeface="UD デジタル 教科書体 NK-B" panose="02020700000000000000" pitchFamily="18" charset="-128"/>
              <a:ea typeface="UD デジタル 教科書体 NK-B" panose="02020700000000000000" pitchFamily="18" charset="-128"/>
            </a:endParaRPr>
          </a:p>
        </p:txBody>
      </p:sp>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961" y="4149080"/>
            <a:ext cx="720170" cy="1667644"/>
          </a:xfrm>
          <a:prstGeom prst="rect">
            <a:avLst/>
          </a:prstGeom>
        </p:spPr>
      </p:pic>
      <p:pic>
        <p:nvPicPr>
          <p:cNvPr id="19" name="図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107" y="4149080"/>
            <a:ext cx="720170" cy="1667644"/>
          </a:xfrm>
          <a:prstGeom prst="rect">
            <a:avLst/>
          </a:prstGeom>
        </p:spPr>
      </p:pic>
      <p:pic>
        <p:nvPicPr>
          <p:cNvPr id="20" name="図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921265" y="4149080"/>
            <a:ext cx="720170" cy="1667644"/>
          </a:xfrm>
          <a:prstGeom prst="rect">
            <a:avLst/>
          </a:prstGeom>
        </p:spPr>
      </p:pic>
      <p:pic>
        <p:nvPicPr>
          <p:cNvPr id="17" name="図 16"/>
          <p:cNvPicPr>
            <a:picLocks noChangeAspect="1"/>
          </p:cNvPicPr>
          <p:nvPr/>
        </p:nvPicPr>
        <p:blipFill>
          <a:blip r:embed="rId4">
            <a:extLst>
              <a:ext uri="{BEBA8EAE-BF5A-486C-A8C5-ECC9F3942E4B}">
                <a14:imgProps xmlns:a14="http://schemas.microsoft.com/office/drawing/2010/main">
                  <a14:imgLayer r:embed="rId5">
                    <a14:imgEffect>
                      <a14:backgroundRemoval t="8665" b="93443" l="2500" r="61406">
                        <a14:foregroundMark x1="30469" y1="45667" x2="30469" y2="45667"/>
                        <a14:foregroundMark x1="50000" y1="40515" x2="50000" y2="40515"/>
                      </a14:backgroundRemoval>
                    </a14:imgEffect>
                  </a14:imgLayer>
                </a14:imgProps>
              </a:ext>
              <a:ext uri="{28A0092B-C50C-407E-A947-70E740481C1C}">
                <a14:useLocalDpi xmlns:a14="http://schemas.microsoft.com/office/drawing/2010/main" val="0"/>
              </a:ext>
            </a:extLst>
          </a:blip>
          <a:stretch>
            <a:fillRect/>
          </a:stretch>
        </p:blipFill>
        <p:spPr>
          <a:xfrm>
            <a:off x="5303158" y="3789040"/>
            <a:ext cx="3944562" cy="2304256"/>
          </a:xfrm>
          <a:prstGeom prst="rect">
            <a:avLst/>
          </a:prstGeom>
        </p:spPr>
      </p:pic>
      <p:sp>
        <p:nvSpPr>
          <p:cNvPr id="18" name="角丸四角形吹き出し 17"/>
          <p:cNvSpPr/>
          <p:nvPr/>
        </p:nvSpPr>
        <p:spPr>
          <a:xfrm>
            <a:off x="4771408" y="2348880"/>
            <a:ext cx="3722260" cy="1142647"/>
          </a:xfrm>
          <a:prstGeom prst="wedgeRoundRectCallout">
            <a:avLst>
              <a:gd name="adj1" fmla="val -12704"/>
              <a:gd name="adj2" fmla="val 93955"/>
              <a:gd name="adj3" fmla="val 1666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fontAlgn="auto">
              <a:spcBef>
                <a:spcPts val="0"/>
              </a:spcBef>
              <a:spcAft>
                <a:spcPts val="0"/>
              </a:spcAft>
              <a:defRPr/>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いまい</a:t>
            </a:r>
            <a:r>
              <a:rPr lang="ja-JP" altLang="en-US" sz="2400" dirty="0" err="1">
                <a:solidFill>
                  <a:srgbClr val="002060"/>
                </a:solidFill>
                <a:latin typeface="UD デジタル 教科書体 NK-B" panose="02020700000000000000" pitchFamily="18" charset="-128"/>
                <a:ea typeface="UD デジタル 教科書体 NK-B" panose="02020700000000000000" pitchFamily="18" charset="-128"/>
              </a:rPr>
              <a:t>ち納</a:t>
            </a: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得いかないけど、とにかくこれでやってみよう</a:t>
            </a:r>
          </a:p>
        </p:txBody>
      </p:sp>
      <p:sp>
        <p:nvSpPr>
          <p:cNvPr id="23" name="角丸四角形吹き出し 22"/>
          <p:cNvSpPr/>
          <p:nvPr/>
        </p:nvSpPr>
        <p:spPr>
          <a:xfrm>
            <a:off x="583867" y="2348879"/>
            <a:ext cx="1224181" cy="1800201"/>
          </a:xfrm>
          <a:prstGeom prst="wedgeRoundRectCallout">
            <a:avLst>
              <a:gd name="adj1" fmla="val 26955"/>
              <a:gd name="adj2" fmla="val 73589"/>
              <a:gd name="adj3" fmla="val 1666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fontAlgn="auto">
              <a:spcBef>
                <a:spcPts val="0"/>
              </a:spcBef>
              <a:spcAft>
                <a:spcPts val="0"/>
              </a:spcAft>
              <a:defRPr/>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そっちの都合を押し付けるな！</a:t>
            </a: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24" name="角丸四角形吹き出し 23"/>
          <p:cNvSpPr/>
          <p:nvPr/>
        </p:nvSpPr>
        <p:spPr>
          <a:xfrm>
            <a:off x="1885507" y="2348879"/>
            <a:ext cx="1224181" cy="1626195"/>
          </a:xfrm>
          <a:prstGeom prst="wedgeRoundRectCallout">
            <a:avLst>
              <a:gd name="adj1" fmla="val 14132"/>
              <a:gd name="adj2" fmla="val 62557"/>
              <a:gd name="adj3" fmla="val 1666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fontAlgn="auto">
              <a:spcBef>
                <a:spcPts val="0"/>
              </a:spcBef>
              <a:spcAft>
                <a:spcPts val="0"/>
              </a:spcAft>
              <a:defRPr/>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現場は今まで通りやろう</a:t>
            </a: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25" name="角丸四角形吹き出し 24"/>
          <p:cNvSpPr/>
          <p:nvPr/>
        </p:nvSpPr>
        <p:spPr>
          <a:xfrm>
            <a:off x="3176155" y="2348879"/>
            <a:ext cx="1224181" cy="1533067"/>
          </a:xfrm>
          <a:prstGeom prst="wedgeRoundRectCallout">
            <a:avLst>
              <a:gd name="adj1" fmla="val -27684"/>
              <a:gd name="adj2" fmla="val 75928"/>
              <a:gd name="adj3" fmla="val 1666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fontAlgn="auto">
              <a:spcBef>
                <a:spcPts val="0"/>
              </a:spcBef>
              <a:spcAft>
                <a:spcPts val="0"/>
              </a:spcAft>
              <a:defRPr/>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私の意見は無視ですか・・・</a:t>
            </a: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21"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F297A4C9-1ED4-44F2-90C0-BB561DB2684E}"/>
              </a:ext>
            </a:extLst>
          </p:cNvPr>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17</a:t>
            </a:fld>
            <a:endParaRPr lang="ja-JP" altLang="en-US">
              <a:solidFill>
                <a:prstClr val="black">
                  <a:tint val="75000"/>
                </a:prstClr>
              </a:solidFill>
            </a:endParaRPr>
          </a:p>
        </p:txBody>
      </p:sp>
    </p:spTree>
    <p:extLst>
      <p:ext uri="{BB962C8B-B14F-4D97-AF65-F5344CB8AC3E}">
        <p14:creationId xmlns:p14="http://schemas.microsoft.com/office/powerpoint/2010/main" val="3754130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i="1" dirty="0">
                <a:solidFill>
                  <a:srgbClr val="002060"/>
                </a:solidFill>
                <a:latin typeface="UD デジタル 教科書体 NK-B" panose="02020700000000000000" pitchFamily="18" charset="-128"/>
                <a:ea typeface="UD デジタル 教科書体 NK-B" panose="02020700000000000000" pitchFamily="18" charset="-128"/>
              </a:rPr>
              <a:t>研修・演習の場作り</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3" name="スライド番号プレースホルダー 2">
            <a:extLst>
              <a:ext uri="{FF2B5EF4-FFF2-40B4-BE49-F238E27FC236}">
                <a16:creationId xmlns:a16="http://schemas.microsoft.com/office/drawing/2014/main" id="{D0DD0822-F5D9-4B2A-9D73-38C2487790B0}"/>
              </a:ext>
            </a:extLst>
          </p:cNvPr>
          <p:cNvSpPr>
            <a:spLocks noGrp="1"/>
          </p:cNvSpPr>
          <p:nvPr>
            <p:ph type="sldNum" sz="quarter" idx="12"/>
          </p:nvPr>
        </p:nvSpPr>
        <p:spPr/>
        <p:txBody>
          <a:bodyPr/>
          <a:lstStyle/>
          <a:p>
            <a:pPr>
              <a:defRPr/>
            </a:pPr>
            <a:fld id="{CC9AFF3B-8AB2-4C15-B6CA-167BE0C75E5E}" type="slidenum">
              <a:rPr lang="en-US" altLang="ja-JP" smtClean="0">
                <a:solidFill>
                  <a:srgbClr val="000000"/>
                </a:solidFill>
              </a:rPr>
              <a:pPr>
                <a:defRPr/>
              </a:pPr>
              <a:t>18</a:t>
            </a:fld>
            <a:endParaRPr lang="en-US" altLang="ja-JP">
              <a:solidFill>
                <a:srgbClr val="000000"/>
              </a:solidFill>
            </a:endParaRPr>
          </a:p>
        </p:txBody>
      </p:sp>
    </p:spTree>
    <p:extLst>
      <p:ext uri="{BB962C8B-B14F-4D97-AF65-F5344CB8AC3E}">
        <p14:creationId xmlns:p14="http://schemas.microsoft.com/office/powerpoint/2010/main" val="3081241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研修企画の６</a:t>
            </a:r>
            <a: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t>W</a:t>
            </a: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２</a:t>
            </a:r>
            <a: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t>H</a:t>
            </a:r>
            <a:endParaRPr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8" name="四角形: 角を丸くする 7">
            <a:extLst>
              <a:ext uri="{FF2B5EF4-FFF2-40B4-BE49-F238E27FC236}">
                <a16:creationId xmlns:a16="http://schemas.microsoft.com/office/drawing/2014/main" id="{6E4E2ACD-E031-4EFD-8E0C-913B7633D1B5}"/>
              </a:ext>
            </a:extLst>
          </p:cNvPr>
          <p:cNvSpPr/>
          <p:nvPr/>
        </p:nvSpPr>
        <p:spPr>
          <a:xfrm>
            <a:off x="405358" y="1902427"/>
            <a:ext cx="2009710" cy="201622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Why</a:t>
            </a:r>
          </a:p>
          <a:p>
            <a:pPr algn="ctr"/>
            <a:endPar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目 的</a:t>
            </a:r>
            <a:endPar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10" name="四角形: 角を丸くする 9">
            <a:extLst>
              <a:ext uri="{FF2B5EF4-FFF2-40B4-BE49-F238E27FC236}">
                <a16:creationId xmlns:a16="http://schemas.microsoft.com/office/drawing/2014/main" id="{EEF20C8C-B72C-4D29-B9FA-282194EBE060}"/>
              </a:ext>
            </a:extLst>
          </p:cNvPr>
          <p:cNvSpPr/>
          <p:nvPr/>
        </p:nvSpPr>
        <p:spPr>
          <a:xfrm>
            <a:off x="2555776" y="1916832"/>
            <a:ext cx="1951042" cy="201622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Whom</a:t>
            </a:r>
          </a:p>
          <a:p>
            <a:pPr algn="ct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対象者</a:t>
            </a:r>
          </a:p>
        </p:txBody>
      </p:sp>
      <p:sp>
        <p:nvSpPr>
          <p:cNvPr id="11" name="四角形: 角を丸くする 10">
            <a:extLst>
              <a:ext uri="{FF2B5EF4-FFF2-40B4-BE49-F238E27FC236}">
                <a16:creationId xmlns:a16="http://schemas.microsoft.com/office/drawing/2014/main" id="{73277B37-130B-4958-B4EE-633F0135B21B}"/>
              </a:ext>
            </a:extLst>
          </p:cNvPr>
          <p:cNvSpPr/>
          <p:nvPr/>
        </p:nvSpPr>
        <p:spPr>
          <a:xfrm>
            <a:off x="4644008" y="1916832"/>
            <a:ext cx="1951042" cy="201622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What</a:t>
            </a:r>
          </a:p>
          <a:p>
            <a:pPr algn="ct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内 容</a:t>
            </a:r>
          </a:p>
        </p:txBody>
      </p:sp>
      <p:sp>
        <p:nvSpPr>
          <p:cNvPr id="15" name="四角形: 角を丸くする 14">
            <a:extLst>
              <a:ext uri="{FF2B5EF4-FFF2-40B4-BE49-F238E27FC236}">
                <a16:creationId xmlns:a16="http://schemas.microsoft.com/office/drawing/2014/main" id="{7904D0AC-7F9F-48E1-95B2-EE5CDD6BA28E}"/>
              </a:ext>
            </a:extLst>
          </p:cNvPr>
          <p:cNvSpPr/>
          <p:nvPr/>
        </p:nvSpPr>
        <p:spPr>
          <a:xfrm>
            <a:off x="6735758" y="1884361"/>
            <a:ext cx="1951042" cy="201622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Who</a:t>
            </a:r>
          </a:p>
          <a:p>
            <a:pPr algn="ct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指導者</a:t>
            </a:r>
            <a:endPar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16" name="四角形: 角を丸くする 15">
            <a:extLst>
              <a:ext uri="{FF2B5EF4-FFF2-40B4-BE49-F238E27FC236}">
                <a16:creationId xmlns:a16="http://schemas.microsoft.com/office/drawing/2014/main" id="{D5ABB361-99E3-45E2-8F9B-E54612A6F9F0}"/>
              </a:ext>
            </a:extLst>
          </p:cNvPr>
          <p:cNvSpPr/>
          <p:nvPr/>
        </p:nvSpPr>
        <p:spPr>
          <a:xfrm>
            <a:off x="395536" y="4134675"/>
            <a:ext cx="2009710" cy="201622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When</a:t>
            </a:r>
          </a:p>
          <a:p>
            <a:pPr algn="ctr"/>
            <a:endPar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時期・時間</a:t>
            </a:r>
            <a:endPar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17" name="四角形: 角を丸くする 16">
            <a:extLst>
              <a:ext uri="{FF2B5EF4-FFF2-40B4-BE49-F238E27FC236}">
                <a16:creationId xmlns:a16="http://schemas.microsoft.com/office/drawing/2014/main" id="{89799389-2D0E-406C-9D62-8EF046D5902F}"/>
              </a:ext>
            </a:extLst>
          </p:cNvPr>
          <p:cNvSpPr/>
          <p:nvPr/>
        </p:nvSpPr>
        <p:spPr>
          <a:xfrm>
            <a:off x="2545954" y="4149080"/>
            <a:ext cx="1951042" cy="201622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Where</a:t>
            </a:r>
          </a:p>
          <a:p>
            <a:pPr algn="ct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会 場</a:t>
            </a:r>
          </a:p>
        </p:txBody>
      </p:sp>
      <p:sp>
        <p:nvSpPr>
          <p:cNvPr id="18" name="四角形: 角を丸くする 17">
            <a:extLst>
              <a:ext uri="{FF2B5EF4-FFF2-40B4-BE49-F238E27FC236}">
                <a16:creationId xmlns:a16="http://schemas.microsoft.com/office/drawing/2014/main" id="{5ED1BC2D-1544-4487-96FA-90449941888E}"/>
              </a:ext>
            </a:extLst>
          </p:cNvPr>
          <p:cNvSpPr/>
          <p:nvPr/>
        </p:nvSpPr>
        <p:spPr>
          <a:xfrm>
            <a:off x="4634186" y="4149080"/>
            <a:ext cx="1951042" cy="201622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How</a:t>
            </a:r>
            <a:endPar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手 段</a:t>
            </a:r>
            <a:endPar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19" name="四角形: 角を丸くする 18">
            <a:extLst>
              <a:ext uri="{FF2B5EF4-FFF2-40B4-BE49-F238E27FC236}">
                <a16:creationId xmlns:a16="http://schemas.microsoft.com/office/drawing/2014/main" id="{EDD5D34B-5ACB-4E26-B23B-CD82DB9D71B5}"/>
              </a:ext>
            </a:extLst>
          </p:cNvPr>
          <p:cNvSpPr/>
          <p:nvPr/>
        </p:nvSpPr>
        <p:spPr>
          <a:xfrm>
            <a:off x="6725936" y="4116609"/>
            <a:ext cx="1951042" cy="201622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How</a:t>
            </a: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 </a:t>
            </a:r>
            <a:r>
              <a:rPr lang="en-US" altLang="ja-JP" sz="2400" dirty="0">
                <a:solidFill>
                  <a:srgbClr val="002060"/>
                </a:solidFill>
                <a:latin typeface="UD デジタル 教科書体 NK-B" panose="02020700000000000000" pitchFamily="18" charset="-128"/>
                <a:ea typeface="UD デジタル 教科書体 NK-B" panose="02020700000000000000" pitchFamily="18" charset="-128"/>
              </a:rPr>
              <a:t>much</a:t>
            </a:r>
            <a:endPar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algn="ct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予 算</a:t>
            </a:r>
            <a:endPar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a:extLst>
              <a:ext uri="{FF2B5EF4-FFF2-40B4-BE49-F238E27FC236}">
                <a16:creationId xmlns:a16="http://schemas.microsoft.com/office/drawing/2014/main" id="{2E4C40C4-05DE-416F-8CE8-FEFA44A906C0}"/>
              </a:ext>
            </a:extLst>
          </p:cNvPr>
          <p:cNvSpPr>
            <a:spLocks noGrp="1"/>
          </p:cNvSpPr>
          <p:nvPr>
            <p:ph type="sldNum" sz="quarter" idx="12"/>
          </p:nvPr>
        </p:nvSpPr>
        <p:spPr/>
        <p:txBody>
          <a:bodyPr/>
          <a:lstStyle/>
          <a:p>
            <a:pPr>
              <a:defRPr/>
            </a:pPr>
            <a:fld id="{804D6B79-3AEB-42FE-A736-A41F7AEA0445}" type="slidenum">
              <a:rPr lang="en-US" altLang="ja-JP" smtClean="0"/>
              <a:pPr>
                <a:defRPr/>
              </a:pPr>
              <a:t>19</a:t>
            </a:fld>
            <a:endParaRPr lang="en-US" altLang="ja-JP"/>
          </a:p>
        </p:txBody>
      </p:sp>
    </p:spTree>
    <p:extLst>
      <p:ext uri="{BB962C8B-B14F-4D97-AF65-F5344CB8AC3E}">
        <p14:creationId xmlns:p14="http://schemas.microsoft.com/office/powerpoint/2010/main" val="284996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94122"/>
          </a:xfrm>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本科目のねらい</a:t>
            </a:r>
          </a:p>
        </p:txBody>
      </p:sp>
      <p:sp>
        <p:nvSpPr>
          <p:cNvPr id="3" name="コンテンツ プレースホルダー 2"/>
          <p:cNvSpPr>
            <a:spLocks noGrp="1"/>
          </p:cNvSpPr>
          <p:nvPr>
            <p:ph idx="1"/>
          </p:nvPr>
        </p:nvSpPr>
        <p:spPr>
          <a:xfrm>
            <a:off x="457202" y="1628800"/>
            <a:ext cx="8291264" cy="4536504"/>
          </a:xfrm>
        </p:spPr>
        <p:txBody>
          <a:bodyPr/>
          <a:lstStyle/>
          <a:p>
            <a:pPr marL="361950" indent="-361950">
              <a:buNone/>
            </a:pPr>
            <a:r>
              <a:rPr lang="en-US" altLang="ja-JP" sz="2800" dirty="0">
                <a:solidFill>
                  <a:srgbClr val="002060"/>
                </a:solidFill>
                <a:latin typeface="UD デジタル 教科書体 NK-B" panose="02020700000000000000" pitchFamily="18" charset="-128"/>
                <a:ea typeface="UD デジタル 教科書体 NK-B" panose="02020700000000000000" pitchFamily="18" charset="-128"/>
              </a:rPr>
              <a:t>Ⅰ</a:t>
            </a: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：ここでは、ソーシャルワークで言うところのファシリテーション技術を講義と演習を通じて学ぶ。</a:t>
            </a:r>
          </a:p>
          <a:p>
            <a:pPr marL="361950" indent="-361950">
              <a:buNone/>
            </a:pPr>
            <a:r>
              <a:rPr lang="en-US" altLang="ja-JP" sz="2800" dirty="0">
                <a:solidFill>
                  <a:srgbClr val="002060"/>
                </a:solidFill>
                <a:latin typeface="UD デジタル 教科書体 NK-B" panose="02020700000000000000" pitchFamily="18" charset="-128"/>
                <a:ea typeface="UD デジタル 教科書体 NK-B" panose="02020700000000000000" pitchFamily="18" charset="-128"/>
              </a:rPr>
              <a:t>Ⅱ</a:t>
            </a: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：ファシリテーション技術を再確認し、基幹相談支援センター等が実施する研修における企画のポイントや参加者が主体的に学ぶ場作りを理解する。</a:t>
            </a:r>
          </a:p>
          <a:p>
            <a:pPr marL="361950" indent="-361950">
              <a:buNone/>
            </a:pPr>
            <a:r>
              <a:rPr lang="en-US" altLang="ja-JP" sz="2800" dirty="0">
                <a:solidFill>
                  <a:srgbClr val="002060"/>
                </a:solidFill>
                <a:latin typeface="UD デジタル 教科書体 NK-B" panose="02020700000000000000" pitchFamily="18" charset="-128"/>
                <a:ea typeface="UD デジタル 教科書体 NK-B" panose="02020700000000000000" pitchFamily="18" charset="-128"/>
              </a:rPr>
              <a:t>Ⅲ</a:t>
            </a: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①個別の課題を解決していく力」と「②すでに必要とされている事項（拠点や包括ケア等）に対応する力」が主任には求められている。これらを推進していくためのファシリテーション技術についても演習等を通じて理解する。</a:t>
            </a:r>
          </a:p>
          <a:p>
            <a:pPr marL="361950" indent="-361950">
              <a:buNone/>
            </a:pPr>
            <a:endParaRPr lang="ja-JP" altLang="en-US" sz="28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7084AF32-0320-4888-B92B-E2A07F50D10C}"/>
              </a:ext>
            </a:extLst>
          </p:cNvPr>
          <p:cNvSpPr>
            <a:spLocks noGrp="1"/>
          </p:cNvSpPr>
          <p:nvPr>
            <p:ph type="sldNum" sz="quarter" idx="12"/>
          </p:nvPr>
        </p:nvSpPr>
        <p:spPr/>
        <p:txBody>
          <a:bodyPr/>
          <a:lstStyle/>
          <a:p>
            <a:pPr>
              <a:defRPr/>
            </a:pPr>
            <a:fld id="{804D6B79-3AEB-42FE-A736-A41F7AEA0445}" type="slidenum">
              <a:rPr lang="en-US" altLang="ja-JP" smtClean="0"/>
              <a:pPr>
                <a:defRPr/>
              </a:pPr>
              <a:t>2</a:t>
            </a:fld>
            <a:endParaRPr lang="en-US" altLang="ja-JP"/>
          </a:p>
        </p:txBody>
      </p:sp>
    </p:spTree>
    <p:extLst>
      <p:ext uri="{BB962C8B-B14F-4D97-AF65-F5344CB8AC3E}">
        <p14:creationId xmlns:p14="http://schemas.microsoft.com/office/powerpoint/2010/main" val="1961002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139698"/>
            <a:ext cx="8568218" cy="4081003"/>
          </a:xfrm>
        </p:spPr>
        <p:txBody>
          <a:bodyPr>
            <a:normAutofit lnSpcReduction="10000"/>
          </a:bodyPr>
          <a:lstStyle/>
          <a:p>
            <a:pPr marL="2483889" indent="-2483889">
              <a:lnSpc>
                <a:spcPct val="150000"/>
              </a:lnSpc>
              <a:buNone/>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①参加者の・・・「少しでもいい意見を言わなくてはいけない！」という</a:t>
            </a: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a:t>
            </a:r>
            <a:endParaRPr kumimoji="1" lang="en-US" altLang="ja-JP" u="sng" dirty="0">
              <a:solidFill>
                <a:srgbClr val="002060"/>
              </a:solidFill>
              <a:latin typeface="UD デジタル 教科書体 NK-B" panose="02020700000000000000" pitchFamily="18" charset="-128"/>
              <a:ea typeface="UD デジタル 教科書体 NK-B" panose="02020700000000000000" pitchFamily="18" charset="-128"/>
            </a:endParaRPr>
          </a:p>
          <a:p>
            <a:pPr marL="2483889" indent="-2483889">
              <a:lnSpc>
                <a:spcPct val="150000"/>
              </a:lnSpc>
              <a:buNone/>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②進行役の・・・「落としどころに落とせるかどうか？」という・・・</a:t>
            </a: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2483889" indent="-2483889">
              <a:lnSpc>
                <a:spcPct val="150000"/>
              </a:lnSpc>
              <a:buNone/>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③全員の・・・・・「演習（会議）とは真面目にやるものだ」という・・・</a:t>
            </a: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4" name="テキスト ボックス 3"/>
          <p:cNvSpPr txBox="1"/>
          <p:nvPr/>
        </p:nvSpPr>
        <p:spPr>
          <a:xfrm>
            <a:off x="987824" y="4093695"/>
            <a:ext cx="1567952" cy="546945"/>
          </a:xfrm>
          <a:prstGeom prst="rect">
            <a:avLst/>
          </a:prstGeom>
          <a:noFill/>
        </p:spPr>
        <p:txBody>
          <a:bodyPr wrap="square" rtlCol="0">
            <a:spAutoFit/>
          </a:bodyPr>
          <a:lstStyle/>
          <a:p>
            <a:pPr defTabSz="844083" fontAlgn="auto">
              <a:spcBef>
                <a:spcPts val="0"/>
              </a:spcBef>
              <a:spcAft>
                <a:spcPts val="0"/>
              </a:spcAft>
              <a:defRPr/>
            </a:pPr>
            <a:r>
              <a:rPr lang="ja-JP" altLang="en-US" sz="2954" dirty="0">
                <a:solidFill>
                  <a:srgbClr val="002060"/>
                </a:solidFill>
                <a:latin typeface="UD デジタル 教科書体 NK-B" panose="02020700000000000000" pitchFamily="18" charset="-128"/>
                <a:ea typeface="UD デジタル 教科書体 NK-B" panose="02020700000000000000" pitchFamily="18" charset="-128"/>
              </a:rPr>
              <a:t>（ＦＴ）</a:t>
            </a:r>
          </a:p>
        </p:txBody>
      </p:sp>
      <p:sp>
        <p:nvSpPr>
          <p:cNvPr id="9" name="タイトル 1">
            <a:extLst>
              <a:ext uri="{FF2B5EF4-FFF2-40B4-BE49-F238E27FC236}">
                <a16:creationId xmlns:a16="http://schemas.microsoft.com/office/drawing/2014/main" id="{35AE9585-32C2-423B-BC2C-AE169DC9D3A4}"/>
              </a:ext>
            </a:extLst>
          </p:cNvPr>
          <p:cNvSpPr>
            <a:spLocks noGrp="1"/>
          </p:cNvSpPr>
          <p:nvPr>
            <p:ph type="title"/>
          </p:nvPr>
        </p:nvSpPr>
        <p:spPr>
          <a:xfrm>
            <a:off x="755576" y="476672"/>
            <a:ext cx="7744096" cy="1055077"/>
          </a:xfrm>
          <a:solidFill>
            <a:srgbClr val="002060"/>
          </a:solidFill>
        </p:spPr>
        <p:txBody>
          <a:bodyPr>
            <a:normAutofit/>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演習（会議）が上手く行かない理由</a:t>
            </a:r>
            <a:endPar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6" name="Text Box 15">
            <a:extLst>
              <a:ext uri="{FF2B5EF4-FFF2-40B4-BE49-F238E27FC236}">
                <a16:creationId xmlns:a16="http://schemas.microsoft.com/office/drawing/2014/main" id="{32C7DBFB-4925-4AA4-8ED0-59153F9EDE7C}"/>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2" name="スライド番号プレースホルダー 1">
            <a:extLst>
              <a:ext uri="{FF2B5EF4-FFF2-40B4-BE49-F238E27FC236}">
                <a16:creationId xmlns:a16="http://schemas.microsoft.com/office/drawing/2014/main" id="{9EA457D8-9728-48AB-8355-806DD193F311}"/>
              </a:ext>
            </a:extLst>
          </p:cNvPr>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20</a:t>
            </a:fld>
            <a:endParaRPr lang="ja-JP" altLang="en-US">
              <a:solidFill>
                <a:prstClr val="black">
                  <a:tint val="75000"/>
                </a:prstClr>
              </a:solidFill>
            </a:endParaRPr>
          </a:p>
        </p:txBody>
      </p:sp>
    </p:spTree>
    <p:extLst>
      <p:ext uri="{BB962C8B-B14F-4D97-AF65-F5344CB8AC3E}">
        <p14:creationId xmlns:p14="http://schemas.microsoft.com/office/powerpoint/2010/main" val="3481649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タイトル 2"/>
          <p:cNvSpPr>
            <a:spLocks noGrp="1"/>
          </p:cNvSpPr>
          <p:nvPr>
            <p:ph type="title"/>
          </p:nvPr>
        </p:nvSpPr>
        <p:spPr>
          <a:xfrm>
            <a:off x="457200" y="332656"/>
            <a:ext cx="8229600" cy="902869"/>
          </a:xfrm>
          <a:solidFill>
            <a:srgbClr val="002060"/>
          </a:solidFill>
        </p:spPr>
        <p:txBody>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上手くいっている演習</a:t>
            </a:r>
          </a:p>
        </p:txBody>
      </p:sp>
      <p:sp>
        <p:nvSpPr>
          <p:cNvPr id="69635" name="コンテンツ プレースホルダー 3"/>
          <p:cNvSpPr>
            <a:spLocks noGrp="1"/>
          </p:cNvSpPr>
          <p:nvPr>
            <p:ph idx="1"/>
          </p:nvPr>
        </p:nvSpPr>
        <p:spPr>
          <a:xfrm>
            <a:off x="251520" y="1634339"/>
            <a:ext cx="8892480" cy="4586356"/>
          </a:xfrm>
        </p:spPr>
        <p:txBody>
          <a:bodyPr/>
          <a:lstStyle/>
          <a:p>
            <a:pPr marL="0" indent="0">
              <a:buNone/>
            </a:pPr>
            <a:r>
              <a:rPr lang="ja-JP" altLang="en-US" sz="4431" dirty="0">
                <a:solidFill>
                  <a:srgbClr val="002060"/>
                </a:solidFill>
                <a:latin typeface="UD デジタル 教科書体 NK-B" panose="02020700000000000000" pitchFamily="18" charset="-128"/>
                <a:ea typeface="UD デジタル 教科書体 NK-B" panose="02020700000000000000" pitchFamily="18" charset="-128"/>
              </a:rPr>
              <a:t>★</a:t>
            </a:r>
            <a:r>
              <a:rPr lang="ja-JP" altLang="en-US" sz="4431" u="sng" dirty="0">
                <a:solidFill>
                  <a:srgbClr val="002060"/>
                </a:solidFill>
                <a:latin typeface="UD デジタル 教科書体 NK-B" panose="02020700000000000000" pitchFamily="18" charset="-128"/>
                <a:ea typeface="UD デジタル 教科書体 NK-B" panose="02020700000000000000" pitchFamily="18" charset="-128"/>
              </a:rPr>
              <a:t>ワイワイやりながらも、実践に</a:t>
            </a:r>
            <a:endParaRPr lang="en-US" altLang="ja-JP" sz="4431" u="sng"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4431" u="sng" dirty="0">
                <a:solidFill>
                  <a:srgbClr val="002060"/>
                </a:solidFill>
                <a:latin typeface="UD デジタル 教科書体 NK-B" panose="02020700000000000000" pitchFamily="18" charset="-128"/>
                <a:ea typeface="UD デジタル 教科書体 NK-B" panose="02020700000000000000" pitchFamily="18" charset="-128"/>
              </a:rPr>
              <a:t>役立つ様々な気付きを得られること。</a:t>
            </a:r>
            <a:endParaRPr lang="en-US" altLang="ja-JP" sz="4431" u="sng"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1662" u="sng" dirty="0">
              <a:solidFill>
                <a:srgbClr val="002060"/>
              </a:solidFill>
              <a:latin typeface="UD デジタル 教科書体 NK-B" panose="02020700000000000000" pitchFamily="18" charset="-128"/>
              <a:ea typeface="UD デジタル 教科書体 NK-B" panose="02020700000000000000" pitchFamily="18" charset="-128"/>
            </a:endParaRPr>
          </a:p>
          <a:p>
            <a:pPr marL="252052" indent="-252052">
              <a:buNone/>
            </a:pPr>
            <a:r>
              <a:rPr lang="ja-JP" altLang="en-US" sz="1108" dirty="0">
                <a:solidFill>
                  <a:srgbClr val="002060"/>
                </a:solidFill>
                <a:latin typeface="UD デジタル 教科書体 NK-B" panose="02020700000000000000" pitchFamily="18" charset="-128"/>
                <a:ea typeface="UD デジタル 教科書体 NK-B" panose="02020700000000000000" pitchFamily="18" charset="-128"/>
              </a:rPr>
              <a:t>　</a:t>
            </a:r>
            <a:r>
              <a:rPr lang="ja-JP" altLang="en-US" sz="3692" dirty="0">
                <a:solidFill>
                  <a:srgbClr val="002060"/>
                </a:solidFill>
                <a:latin typeface="UD デジタル 教科書体 NK-B" panose="02020700000000000000" pitchFamily="18" charset="-128"/>
                <a:ea typeface="UD デジタル 教科書体 NK-B" panose="02020700000000000000" pitchFamily="18" charset="-128"/>
              </a:rPr>
              <a:t>そのためには、</a:t>
            </a:r>
            <a:r>
              <a:rPr lang="ja-JP" altLang="en-US" sz="3692" dirty="0">
                <a:solidFill>
                  <a:srgbClr val="FF0000"/>
                </a:solidFill>
                <a:latin typeface="UD デジタル 教科書体 NK-B" panose="02020700000000000000" pitchFamily="18" charset="-128"/>
                <a:ea typeface="UD デジタル 教科書体 NK-B" panose="02020700000000000000" pitchFamily="18" charset="-128"/>
              </a:rPr>
              <a:t>出席者全員が　</a:t>
            </a:r>
            <a:endParaRPr lang="en-US" altLang="ja-JP" sz="3692" dirty="0">
              <a:solidFill>
                <a:srgbClr val="FF0000"/>
              </a:solidFill>
              <a:latin typeface="UD デジタル 教科書体 NK-B" panose="02020700000000000000" pitchFamily="18" charset="-128"/>
              <a:ea typeface="UD デジタル 教科書体 NK-B" panose="02020700000000000000" pitchFamily="18" charset="-128"/>
            </a:endParaRPr>
          </a:p>
          <a:p>
            <a:pPr marL="252052" indent="-252052">
              <a:buNone/>
            </a:pPr>
            <a:r>
              <a:rPr lang="ja-JP" altLang="en-US" sz="3692" dirty="0">
                <a:solidFill>
                  <a:srgbClr val="FF0000"/>
                </a:solidFill>
                <a:latin typeface="UD デジタル 教科書体 NK-B" panose="02020700000000000000" pitchFamily="18" charset="-128"/>
                <a:ea typeface="UD デジタル 教科書体 NK-B" panose="02020700000000000000" pitchFamily="18" charset="-128"/>
              </a:rPr>
              <a:t> 安心して発言できる環境（場）を作る</a:t>
            </a:r>
            <a:r>
              <a:rPr lang="ja-JP" altLang="en-US" sz="3692" dirty="0">
                <a:latin typeface="UD デジタル 教科書体 NK-B" panose="02020700000000000000" pitchFamily="18" charset="-128"/>
                <a:ea typeface="UD デジタル 教科書体 NK-B" panose="02020700000000000000" pitchFamily="18" charset="-128"/>
              </a:rPr>
              <a:t>。</a:t>
            </a:r>
            <a:endParaRPr lang="en-US" altLang="ja-JP" sz="2585"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ファシリテーターは</a:t>
            </a:r>
            <a:r>
              <a:rPr lang="ja-JP" altLang="en-US" sz="6092" dirty="0">
                <a:solidFill>
                  <a:srgbClr val="FF0000"/>
                </a:solidFill>
                <a:latin typeface="UD デジタル 教科書体 NK-B" panose="02020700000000000000" pitchFamily="18" charset="-128"/>
                <a:ea typeface="UD デジタル 教科書体 NK-B" panose="02020700000000000000" pitchFamily="18" charset="-128"/>
              </a:rPr>
              <a:t>場</a:t>
            </a: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つくりに細心の注意を払う</a:t>
            </a:r>
          </a:p>
        </p:txBody>
      </p:sp>
      <p:sp>
        <p:nvSpPr>
          <p:cNvPr id="5" name="Text Box 15">
            <a:extLst>
              <a:ext uri="{FF2B5EF4-FFF2-40B4-BE49-F238E27FC236}">
                <a16:creationId xmlns:a16="http://schemas.microsoft.com/office/drawing/2014/main" id="{C7423679-3B8C-40A3-ADA8-05687BDA8F0B}"/>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3" name="スライド番号プレースホルダー 2">
            <a:extLst>
              <a:ext uri="{FF2B5EF4-FFF2-40B4-BE49-F238E27FC236}">
                <a16:creationId xmlns:a16="http://schemas.microsoft.com/office/drawing/2014/main" id="{0CDCE338-A893-4BEE-A66B-6A7267100A74}"/>
              </a:ext>
            </a:extLst>
          </p:cNvPr>
          <p:cNvSpPr>
            <a:spLocks noGrp="1"/>
          </p:cNvSpPr>
          <p:nvPr>
            <p:ph type="sldNum" sz="quarter" idx="12"/>
          </p:nvPr>
        </p:nvSpPr>
        <p:spPr/>
        <p:txBody>
          <a:bodyPr/>
          <a:lstStyle/>
          <a:p>
            <a:pPr>
              <a:defRPr/>
            </a:pPr>
            <a:fld id="{DABBE7ED-3829-451C-A3AF-EA8BDBB44496}" type="slidenum">
              <a:rPr lang="en-US" altLang="ja-JP" smtClean="0"/>
              <a:pPr>
                <a:defRPr/>
              </a:pPr>
              <a:t>21</a:t>
            </a:fld>
            <a:endParaRPr lang="en-US" altLang="ja-JP"/>
          </a:p>
        </p:txBody>
      </p:sp>
    </p:spTree>
    <p:extLst>
      <p:ext uri="{BB962C8B-B14F-4D97-AF65-F5344CB8AC3E}">
        <p14:creationId xmlns:p14="http://schemas.microsoft.com/office/powerpoint/2010/main" val="177931782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73723" y="332656"/>
            <a:ext cx="7596554" cy="1215198"/>
          </a:xfrm>
          <a:solidFill>
            <a:srgbClr val="002060"/>
          </a:solidFill>
        </p:spPr>
        <p:txBody>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研修（演習）の場つくりのポイント</a:t>
            </a:r>
            <a:endPar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 name="コンテンツ プレースホルダー 3"/>
          <p:cNvSpPr>
            <a:spLocks noGrp="1"/>
          </p:cNvSpPr>
          <p:nvPr>
            <p:ph idx="1"/>
          </p:nvPr>
        </p:nvSpPr>
        <p:spPr>
          <a:xfrm>
            <a:off x="611560" y="1772816"/>
            <a:ext cx="8118757" cy="4392488"/>
          </a:xfrm>
        </p:spPr>
        <p:txBody>
          <a:bodyPr/>
          <a:lstStyle/>
          <a:p>
            <a:pPr marL="461281" indent="-461281">
              <a:lnSpc>
                <a:spcPct val="200000"/>
              </a:lnSpc>
              <a:buNone/>
            </a:pPr>
            <a:r>
              <a:rPr lang="ja-JP" altLang="en-US" sz="4400" dirty="0">
                <a:solidFill>
                  <a:srgbClr val="002060"/>
                </a:solidFill>
                <a:latin typeface="UD デジタル 教科書体 NK-B" panose="02020700000000000000" pitchFamily="18" charset="-128"/>
                <a:ea typeface="UD デジタル 教科書体 NK-B" panose="02020700000000000000" pitchFamily="18" charset="-128"/>
              </a:rPr>
              <a:t>参加者が安心して発言できる</a:t>
            </a:r>
            <a:r>
              <a:rPr lang="ja-JP" altLang="en-US" sz="4400" dirty="0">
                <a:latin typeface="UD デジタル 教科書体 NK-B" panose="02020700000000000000" pitchFamily="18" charset="-128"/>
                <a:ea typeface="UD デジタル 教科書体 NK-B" panose="02020700000000000000" pitchFamily="18" charset="-128"/>
              </a:rPr>
              <a:t>　　　　　　</a:t>
            </a:r>
            <a:endParaRPr lang="en-US" altLang="ja-JP" sz="4400" dirty="0">
              <a:latin typeface="UD デジタル 教科書体 NK-B" panose="02020700000000000000" pitchFamily="18" charset="-128"/>
              <a:ea typeface="UD デジタル 教科書体 NK-B" panose="02020700000000000000" pitchFamily="18" charset="-128"/>
            </a:endParaRPr>
          </a:p>
          <a:p>
            <a:pPr marL="461281" indent="-461281">
              <a:lnSpc>
                <a:spcPct val="200000"/>
              </a:lnSpc>
              <a:buNone/>
            </a:pPr>
            <a:r>
              <a:rPr lang="ja-JP" altLang="en-US" sz="4400" dirty="0">
                <a:solidFill>
                  <a:srgbClr val="002060"/>
                </a:solidFill>
                <a:latin typeface="UD デジタル 教科書体 NK-B" panose="02020700000000000000" pitchFamily="18" charset="-128"/>
                <a:ea typeface="UD デジタル 教科書体 NK-B" panose="02020700000000000000" pitchFamily="18" charset="-128"/>
              </a:rPr>
              <a:t>時間を意識した　　　</a:t>
            </a:r>
            <a:endParaRPr lang="en-US" altLang="ja-JP" sz="44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nSpc>
                <a:spcPct val="200000"/>
              </a:lnSpc>
              <a:buNone/>
            </a:pPr>
            <a:r>
              <a:rPr lang="en-US" altLang="ja-JP" sz="4400" dirty="0">
                <a:solidFill>
                  <a:srgbClr val="002060"/>
                </a:solidFill>
                <a:latin typeface="UD デジタル 教科書体 NK-B" panose="02020700000000000000" pitchFamily="18" charset="-128"/>
                <a:ea typeface="UD デジタル 教科書体 NK-B" panose="02020700000000000000" pitchFamily="18" charset="-128"/>
              </a:rPr>
              <a:t>FT</a:t>
            </a:r>
            <a:r>
              <a:rPr lang="ja-JP" altLang="en-US" sz="4400" dirty="0">
                <a:solidFill>
                  <a:srgbClr val="002060"/>
                </a:solidFill>
                <a:latin typeface="UD デジタル 教科書体 NK-B" panose="02020700000000000000" pitchFamily="18" charset="-128"/>
                <a:ea typeface="UD デジタル 教科書体 NK-B" panose="02020700000000000000" pitchFamily="18" charset="-128"/>
              </a:rPr>
              <a:t>の</a:t>
            </a:r>
            <a:r>
              <a:rPr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❹スキル</a:t>
            </a:r>
            <a:r>
              <a:rPr lang="ja-JP" altLang="en-US" sz="4400" dirty="0">
                <a:solidFill>
                  <a:srgbClr val="002060"/>
                </a:solidFill>
                <a:latin typeface="UD デジタル 教科書体 NK-B" panose="02020700000000000000" pitchFamily="18" charset="-128"/>
                <a:ea typeface="UD デジタル 教科書体 NK-B" panose="02020700000000000000" pitchFamily="18" charset="-128"/>
              </a:rPr>
              <a:t>を活用</a:t>
            </a:r>
            <a:endParaRPr lang="en-US" altLang="ja-JP" sz="4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5" name="楕円 4"/>
          <p:cNvSpPr/>
          <p:nvPr/>
        </p:nvSpPr>
        <p:spPr>
          <a:xfrm>
            <a:off x="7650198" y="2204864"/>
            <a:ext cx="936104" cy="85258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defRPr/>
            </a:pPr>
            <a:r>
              <a:rPr lang="ja-JP" altLang="en-US" sz="4400" dirty="0">
                <a:solidFill>
                  <a:srgbClr val="FFFFFF"/>
                </a:solidFill>
                <a:latin typeface="UD デジタル 教科書体 NK-B" panose="02020700000000000000" pitchFamily="18" charset="-128"/>
                <a:ea typeface="UD デジタル 教科書体 NK-B" panose="02020700000000000000" pitchFamily="18" charset="-128"/>
              </a:rPr>
              <a:t>場</a:t>
            </a:r>
          </a:p>
        </p:txBody>
      </p:sp>
      <p:sp>
        <p:nvSpPr>
          <p:cNvPr id="6" name="楕円 5"/>
          <p:cNvSpPr/>
          <p:nvPr/>
        </p:nvSpPr>
        <p:spPr>
          <a:xfrm>
            <a:off x="4553854" y="3645024"/>
            <a:ext cx="936104" cy="85258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defRPr/>
            </a:pPr>
            <a:r>
              <a:rPr lang="ja-JP" altLang="en-US" sz="4400" dirty="0">
                <a:solidFill>
                  <a:srgbClr val="FFFFFF"/>
                </a:solidFill>
                <a:latin typeface="UD デジタル 教科書体 NK-B" panose="02020700000000000000" pitchFamily="18" charset="-128"/>
                <a:ea typeface="UD デジタル 教科書体 NK-B" panose="02020700000000000000" pitchFamily="18" charset="-128"/>
              </a:rPr>
              <a:t>場</a:t>
            </a:r>
          </a:p>
        </p:txBody>
      </p:sp>
      <p:sp>
        <p:nvSpPr>
          <p:cNvPr id="8"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id="{C1804D5A-A00A-4C71-9C77-BB78FC2CA9DB}"/>
              </a:ext>
            </a:extLst>
          </p:cNvPr>
          <p:cNvSpPr>
            <a:spLocks noGrp="1"/>
          </p:cNvSpPr>
          <p:nvPr>
            <p:ph type="sldNum" sz="quarter" idx="12"/>
          </p:nvPr>
        </p:nvSpPr>
        <p:spPr/>
        <p:txBody>
          <a:bodyPr/>
          <a:lstStyle/>
          <a:p>
            <a:pPr>
              <a:defRPr/>
            </a:pPr>
            <a:fld id="{DABBE7ED-3829-451C-A3AF-EA8BDBB44496}" type="slidenum">
              <a:rPr lang="en-US" altLang="ja-JP" smtClean="0"/>
              <a:pPr>
                <a:defRPr/>
              </a:pPr>
              <a:t>22</a:t>
            </a:fld>
            <a:endParaRPr lang="en-US" altLang="ja-JP"/>
          </a:p>
        </p:txBody>
      </p:sp>
    </p:spTree>
    <p:extLst>
      <p:ext uri="{BB962C8B-B14F-4D97-AF65-F5344CB8AC3E}">
        <p14:creationId xmlns:p14="http://schemas.microsoft.com/office/powerpoint/2010/main" val="204931708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78970"/>
            <a:ext cx="8424936" cy="1493846"/>
          </a:xfrm>
          <a:solidFill>
            <a:srgbClr val="002060"/>
          </a:solidFill>
        </p:spPr>
        <p:txBody>
          <a:bodyPr/>
          <a:lstStyle/>
          <a:p>
            <a:pPr marL="461281" indent="-461281" algn="l"/>
            <a:r>
              <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　　　　 参加者が安心して発言できる</a:t>
            </a:r>
            <a:br>
              <a:rPr kumimoji="1" lang="en-US" altLang="ja-JP" sz="3600" dirty="0">
                <a:solidFill>
                  <a:schemeClr val="bg1"/>
                </a:solidFill>
                <a:latin typeface="UD デジタル 教科書体 NK-B" panose="02020700000000000000" pitchFamily="18" charset="-128"/>
                <a:ea typeface="UD デジタル 教科書体 NK-B" panose="02020700000000000000" pitchFamily="18" charset="-128"/>
              </a:rPr>
            </a:br>
            <a:r>
              <a:rPr kumimoji="1" lang="en-US" altLang="ja-JP" sz="3600" dirty="0">
                <a:solidFill>
                  <a:schemeClr val="bg1"/>
                </a:solidFill>
                <a:latin typeface="UD デジタル 教科書体 NK-B" panose="02020700000000000000" pitchFamily="18" charset="-128"/>
                <a:ea typeface="UD デジタル 教科書体 NK-B" panose="02020700000000000000" pitchFamily="18" charset="-128"/>
              </a:rPr>
              <a:t>         </a:t>
            </a:r>
            <a:r>
              <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をつくること　</a:t>
            </a:r>
          </a:p>
        </p:txBody>
      </p:sp>
      <p:sp>
        <p:nvSpPr>
          <p:cNvPr id="4" name="楕円 3"/>
          <p:cNvSpPr/>
          <p:nvPr/>
        </p:nvSpPr>
        <p:spPr>
          <a:xfrm>
            <a:off x="1592829" y="980728"/>
            <a:ext cx="674915" cy="59434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defRPr/>
            </a:pPr>
            <a:r>
              <a:rPr lang="ja-JP" altLang="en-US" sz="3600" dirty="0">
                <a:solidFill>
                  <a:srgbClr val="FFFFFF"/>
                </a:solidFill>
                <a:latin typeface="UD デジタル 教科書体 NK-B" panose="02020700000000000000" pitchFamily="18" charset="-128"/>
                <a:ea typeface="UD デジタル 教科書体 NK-B" panose="02020700000000000000" pitchFamily="18" charset="-128"/>
              </a:rPr>
              <a:t>場</a:t>
            </a:r>
          </a:p>
        </p:txBody>
      </p:sp>
      <p:graphicFrame>
        <p:nvGraphicFramePr>
          <p:cNvPr id="5" name="表 4"/>
          <p:cNvGraphicFramePr>
            <a:graphicFrameLocks noGrp="1"/>
          </p:cNvGraphicFramePr>
          <p:nvPr>
            <p:extLst>
              <p:ext uri="{D42A27DB-BD31-4B8C-83A1-F6EECF244321}">
                <p14:modId xmlns:p14="http://schemas.microsoft.com/office/powerpoint/2010/main" val="1248233990"/>
              </p:ext>
            </p:extLst>
          </p:nvPr>
        </p:nvGraphicFramePr>
        <p:xfrm>
          <a:off x="395536" y="1916832"/>
          <a:ext cx="8424936" cy="4320480"/>
        </p:xfrm>
        <a:graphic>
          <a:graphicData uri="http://schemas.openxmlformats.org/drawingml/2006/table">
            <a:tbl>
              <a:tblPr firstRow="1" bandRow="1">
                <a:tableStyleId>{5C22544A-7EE6-4342-B048-85BDC9FD1C3A}</a:tableStyleId>
              </a:tblPr>
              <a:tblGrid>
                <a:gridCol w="4212468">
                  <a:extLst>
                    <a:ext uri="{9D8B030D-6E8A-4147-A177-3AD203B41FA5}">
                      <a16:colId xmlns:a16="http://schemas.microsoft.com/office/drawing/2014/main" val="2710938191"/>
                    </a:ext>
                  </a:extLst>
                </a:gridCol>
                <a:gridCol w="4212468">
                  <a:extLst>
                    <a:ext uri="{9D8B030D-6E8A-4147-A177-3AD203B41FA5}">
                      <a16:colId xmlns:a16="http://schemas.microsoft.com/office/drawing/2014/main" val="1973641994"/>
                    </a:ext>
                  </a:extLst>
                </a:gridCol>
              </a:tblGrid>
              <a:tr h="544225">
                <a:tc>
                  <a:txBody>
                    <a:bodyPr/>
                    <a:lstStyle/>
                    <a:p>
                      <a:pPr algn="ctr"/>
                      <a:r>
                        <a:rPr kumimoji="1"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開始前及びスタート直後のポイント</a:t>
                      </a:r>
                    </a:p>
                  </a:txBody>
                  <a:tcPr marL="77913" marR="77913" marT="38957" marB="38957" anchor="ctr">
                    <a:lnL w="28575" cap="flat" cmpd="sng" algn="ctr">
                      <a:solidFill>
                        <a:srgbClr val="002060"/>
                      </a:solidFill>
                      <a:prstDash val="solid"/>
                      <a:round/>
                      <a:headEnd type="none" w="med" len="med"/>
                      <a:tailEnd type="none" w="med" len="med"/>
                    </a:lnL>
                    <a:lnR w="28575"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solidFill>
                      <a:schemeClr val="accent5">
                        <a:lumMod val="90000"/>
                      </a:schemeClr>
                    </a:solidFill>
                  </a:tcPr>
                </a:tc>
                <a:tc>
                  <a:txBody>
                    <a:bodyPr/>
                    <a:lstStyle/>
                    <a:p>
                      <a:pPr algn="ctr"/>
                      <a:r>
                        <a:rPr kumimoji="1"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中盤～後半のポイント</a:t>
                      </a:r>
                    </a:p>
                  </a:txBody>
                  <a:tcPr marL="77913" marR="77913" marT="38957" marB="38957" anchor="ctr">
                    <a:lnL w="28575" cap="flat" cmpd="sng" algn="ctr">
                      <a:solidFill>
                        <a:srgbClr val="002060"/>
                      </a:solidFill>
                      <a:prstDash val="solid"/>
                      <a:round/>
                      <a:headEnd type="none" w="med" len="med"/>
                      <a:tailEnd type="none" w="med" len="med"/>
                    </a:lnL>
                    <a:lnR w="28575"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270184543"/>
                  </a:ext>
                </a:extLst>
              </a:tr>
              <a:tr h="3776255">
                <a:tc>
                  <a:txBody>
                    <a:bodyPr/>
                    <a:lstStyle/>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➊自然体　　　　　　　　</a:t>
                      </a:r>
                    </a:p>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➋グループ作り</a:t>
                      </a:r>
                      <a:endParaRPr kumimoji="1" lang="en-US" altLang="ja-JP" sz="3000" dirty="0">
                        <a:solidFill>
                          <a:srgbClr val="002060"/>
                        </a:solidFill>
                        <a:latin typeface="UD デジタル 教科書体 NK-B" panose="02020700000000000000" pitchFamily="18" charset="-128"/>
                        <a:ea typeface="UD デジタル 教科書体 NK-B" panose="02020700000000000000" pitchFamily="18" charset="-128"/>
                      </a:endParaRPr>
                    </a:p>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➌見通し</a:t>
                      </a:r>
                      <a:endParaRPr kumimoji="1" lang="en-US" altLang="ja-JP" sz="3000" dirty="0">
                        <a:solidFill>
                          <a:srgbClr val="002060"/>
                        </a:solidFill>
                        <a:latin typeface="UD デジタル 教科書体 NK-B" panose="02020700000000000000" pitchFamily="18" charset="-128"/>
                        <a:ea typeface="UD デジタル 教科書体 NK-B" panose="02020700000000000000" pitchFamily="18" charset="-128"/>
                      </a:endParaRPr>
                    </a:p>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➍グランドルール         　</a:t>
                      </a:r>
                    </a:p>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➎アイスブレイク　       　　　　</a:t>
                      </a:r>
                    </a:p>
                  </a:txBody>
                  <a:tcPr marL="77913" marR="77913" marT="38957" marB="38957">
                    <a:lnL w="28575" cap="flat" cmpd="sng" algn="ctr">
                      <a:solidFill>
                        <a:srgbClr val="002060"/>
                      </a:solidFill>
                      <a:prstDash val="solid"/>
                      <a:round/>
                      <a:headEnd type="none" w="med" len="med"/>
                      <a:tailEnd type="none" w="med" len="med"/>
                    </a:lnL>
                    <a:lnR w="28575"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noFill/>
                  </a:tcPr>
                </a:tc>
                <a:tc>
                  <a:txBody>
                    <a:bodyPr/>
                    <a:lstStyle/>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➏傾聴・応答</a:t>
                      </a:r>
                      <a:endParaRPr kumimoji="1" lang="en-US" altLang="ja-JP" sz="3000" dirty="0">
                        <a:solidFill>
                          <a:srgbClr val="002060"/>
                        </a:solidFill>
                        <a:latin typeface="UD デジタル 教科書体 NK-B" panose="02020700000000000000" pitchFamily="18" charset="-128"/>
                        <a:ea typeface="UD デジタル 教科書体 NK-B" panose="02020700000000000000" pitchFamily="18" charset="-128"/>
                      </a:endParaRPr>
                    </a:p>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➐要約</a:t>
                      </a:r>
                      <a:endParaRPr kumimoji="1" lang="en-US" altLang="ja-JP" sz="3000" dirty="0">
                        <a:solidFill>
                          <a:srgbClr val="002060"/>
                        </a:solidFill>
                        <a:latin typeface="UD デジタル 教科書体 NK-B" panose="02020700000000000000" pitchFamily="18" charset="-128"/>
                        <a:ea typeface="UD デジタル 教科書体 NK-B" panose="02020700000000000000" pitchFamily="18" charset="-128"/>
                      </a:endParaRPr>
                    </a:p>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➑公平な発言量</a:t>
                      </a:r>
                    </a:p>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➒議論を見える化</a:t>
                      </a:r>
                      <a:endParaRPr kumimoji="1" lang="en-US" altLang="ja-JP" sz="3000" dirty="0">
                        <a:solidFill>
                          <a:srgbClr val="002060"/>
                        </a:solidFill>
                        <a:latin typeface="UD デジタル 教科書体 NK-B" panose="02020700000000000000" pitchFamily="18" charset="-128"/>
                        <a:ea typeface="UD デジタル 教科書体 NK-B" panose="02020700000000000000" pitchFamily="18" charset="-128"/>
                      </a:endParaRPr>
                    </a:p>
                    <a:p>
                      <a:pPr>
                        <a:lnSpc>
                          <a:spcPct val="150000"/>
                        </a:lnSpc>
                      </a:pPr>
                      <a:r>
                        <a:rPr kumimoji="1" lang="ja-JP" altLang="en-US" sz="3000" dirty="0">
                          <a:solidFill>
                            <a:srgbClr val="002060"/>
                          </a:solidFill>
                          <a:latin typeface="UD デジタル 教科書体 NK-B" panose="02020700000000000000" pitchFamily="18" charset="-128"/>
                          <a:ea typeface="UD デジタル 教科書体 NK-B" panose="02020700000000000000" pitchFamily="18" charset="-128"/>
                        </a:rPr>
                        <a:t> ➓ヒソヒソ話　</a:t>
                      </a:r>
                    </a:p>
                  </a:txBody>
                  <a:tcPr marL="77913" marR="77913" marT="38957" marB="38957">
                    <a:lnL w="28575" cap="flat" cmpd="sng" algn="ctr">
                      <a:solidFill>
                        <a:srgbClr val="002060"/>
                      </a:solidFill>
                      <a:prstDash val="solid"/>
                      <a:round/>
                      <a:headEnd type="none" w="med" len="med"/>
                      <a:tailEnd type="none" w="med" len="med"/>
                    </a:lnL>
                    <a:lnR w="28575"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150785021"/>
                  </a:ext>
                </a:extLst>
              </a:tr>
            </a:tbl>
          </a:graphicData>
        </a:graphic>
      </p:graphicFrame>
      <p:sp>
        <p:nvSpPr>
          <p:cNvPr id="7" name="四角形: 角を丸くする 6"/>
          <p:cNvSpPr/>
          <p:nvPr/>
        </p:nvSpPr>
        <p:spPr>
          <a:xfrm>
            <a:off x="4860032" y="1065945"/>
            <a:ext cx="2945084" cy="490847"/>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defRPr/>
            </a:pPr>
            <a:r>
              <a:rPr lang="ja-JP" altLang="en-US" sz="2727" dirty="0">
                <a:solidFill>
                  <a:srgbClr val="002060"/>
                </a:solidFill>
                <a:latin typeface="UD デジタル 教科書体 NK-B" panose="02020700000000000000" pitchFamily="18" charset="-128"/>
                <a:ea typeface="UD デジタル 教科書体 NK-B" panose="02020700000000000000" pitchFamily="18" charset="-128"/>
              </a:rPr>
              <a:t>～１０のスキル～</a:t>
            </a:r>
          </a:p>
        </p:txBody>
      </p:sp>
      <p:sp>
        <p:nvSpPr>
          <p:cNvPr id="6" name="Text Box 15">
            <a:extLst>
              <a:ext uri="{FF2B5EF4-FFF2-40B4-BE49-F238E27FC236}">
                <a16:creationId xmlns:a16="http://schemas.microsoft.com/office/drawing/2014/main" id="{88F17544-1982-4826-953C-09D5191C59A0}"/>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a:extLst>
              <a:ext uri="{FF2B5EF4-FFF2-40B4-BE49-F238E27FC236}">
                <a16:creationId xmlns:a16="http://schemas.microsoft.com/office/drawing/2014/main" id="{3A5C10BE-CEC5-4FDE-8EBE-5F9CB316C031}"/>
              </a:ext>
            </a:extLst>
          </p:cNvPr>
          <p:cNvSpPr>
            <a:spLocks noGrp="1"/>
          </p:cNvSpPr>
          <p:nvPr>
            <p:ph type="sldNum" sz="quarter" idx="12"/>
          </p:nvPr>
        </p:nvSpPr>
        <p:spPr/>
        <p:txBody>
          <a:bodyPr/>
          <a:lstStyle/>
          <a:p>
            <a:pPr>
              <a:defRPr/>
            </a:pPr>
            <a:fld id="{DABBE7ED-3829-451C-A3AF-EA8BDBB44496}" type="slidenum">
              <a:rPr lang="en-US" altLang="ja-JP" smtClean="0"/>
              <a:pPr>
                <a:defRPr/>
              </a:pPr>
              <a:t>23</a:t>
            </a:fld>
            <a:endParaRPr lang="en-US" altLang="ja-JP"/>
          </a:p>
        </p:txBody>
      </p:sp>
    </p:spTree>
    <p:extLst>
      <p:ext uri="{BB962C8B-B14F-4D97-AF65-F5344CB8AC3E}">
        <p14:creationId xmlns:p14="http://schemas.microsoft.com/office/powerpoint/2010/main" val="157282251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413792"/>
            <a:ext cx="8229600" cy="1143000"/>
          </a:xfrm>
          <a:solidFill>
            <a:srgbClr val="002060"/>
          </a:solidFill>
        </p:spPr>
        <p:txBody>
          <a:bodyPr>
            <a:normAutofit/>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グループワークの人数と注意点</a:t>
            </a:r>
            <a:endPar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 name="コンテンツ プレースホルダー 4"/>
          <p:cNvSpPr>
            <a:spLocks noGrp="1"/>
          </p:cNvSpPr>
          <p:nvPr>
            <p:ph idx="1"/>
          </p:nvPr>
        </p:nvSpPr>
        <p:spPr>
          <a:xfrm>
            <a:off x="457200" y="1988840"/>
            <a:ext cx="8229600" cy="4594522"/>
          </a:xfrm>
        </p:spPr>
        <p:txBody>
          <a:bodyPr>
            <a:normAutofit/>
          </a:bodyPr>
          <a:lstStyle/>
          <a:p>
            <a:pPr marL="0" indent="0">
              <a:buNone/>
            </a:pPr>
            <a:r>
              <a:rPr kumimoji="1" lang="ja-JP" altLang="en-US" sz="3600" dirty="0">
                <a:solidFill>
                  <a:srgbClr val="002060"/>
                </a:solidFill>
                <a:latin typeface="UD デジタル 教科書体 NK-B" panose="02020700000000000000" pitchFamily="18" charset="-128"/>
                <a:ea typeface="UD デジタル 教科書体 NK-B" panose="02020700000000000000" pitchFamily="18" charset="-128"/>
              </a:rPr>
              <a:t>最適な人数＝５～６人</a:t>
            </a:r>
            <a:endParaRPr kumimoji="1" lang="en-US" altLang="ja-JP" sz="36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18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3600" dirty="0">
                <a:solidFill>
                  <a:srgbClr val="002060"/>
                </a:solidFill>
                <a:latin typeface="UD デジタル 教科書体 NK-B" panose="02020700000000000000" pitchFamily="18" charset="-128"/>
                <a:ea typeface="UD デジタル 教科書体 NK-B" panose="02020700000000000000" pitchFamily="18" charset="-128"/>
              </a:rPr>
              <a:t>注意点</a:t>
            </a:r>
            <a:endParaRPr kumimoji="1" lang="en-US" altLang="ja-JP" sz="36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nSpc>
                <a:spcPct val="150000"/>
              </a:lnSpc>
              <a:buNone/>
            </a:pPr>
            <a:r>
              <a:rPr lang="ja-JP" altLang="en-US" sz="3600" dirty="0">
                <a:solidFill>
                  <a:srgbClr val="002060"/>
                </a:solidFill>
                <a:latin typeface="UD デジタル 教科書体 NK-B" panose="02020700000000000000" pitchFamily="18" charset="-128"/>
                <a:ea typeface="UD デジタル 教科書体 NK-B" panose="02020700000000000000" pitchFamily="18" charset="-128"/>
              </a:rPr>
              <a:t>①リーダーを固定しない</a:t>
            </a:r>
            <a:endParaRPr lang="en-US" altLang="ja-JP" sz="36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nSpc>
                <a:spcPct val="150000"/>
              </a:lnSpc>
              <a:buNone/>
            </a:pPr>
            <a:r>
              <a:rPr kumimoji="1" lang="ja-JP" altLang="en-US" sz="3600" dirty="0">
                <a:solidFill>
                  <a:srgbClr val="002060"/>
                </a:solidFill>
                <a:latin typeface="UD デジタル 教科書体 NK-B" panose="02020700000000000000" pitchFamily="18" charset="-128"/>
                <a:ea typeface="UD デジタル 教科書体 NK-B" panose="02020700000000000000" pitchFamily="18" charset="-128"/>
              </a:rPr>
              <a:t>②全員が発言できるような工夫をする</a:t>
            </a:r>
            <a:endParaRPr kumimoji="1" lang="en-US" altLang="ja-JP" sz="36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nSpc>
                <a:spcPct val="150000"/>
              </a:lnSpc>
              <a:buNone/>
            </a:pPr>
            <a:r>
              <a:rPr lang="ja-JP" altLang="en-US" sz="3600" dirty="0">
                <a:solidFill>
                  <a:srgbClr val="002060"/>
                </a:solidFill>
                <a:latin typeface="UD デジタル 教科書体 NK-B" panose="02020700000000000000" pitchFamily="18" charset="-128"/>
                <a:ea typeface="UD デジタル 教科書体 NK-B" panose="02020700000000000000" pitchFamily="18" charset="-128"/>
              </a:rPr>
              <a:t>③有効に時間を使う工夫をする</a:t>
            </a:r>
            <a:endParaRPr kumimoji="1" lang="ja-JP" altLang="en-US" sz="36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6" name="Text Box 15">
            <a:extLst>
              <a:ext uri="{FF2B5EF4-FFF2-40B4-BE49-F238E27FC236}">
                <a16:creationId xmlns:a16="http://schemas.microsoft.com/office/drawing/2014/main" id="{CB198FF8-7540-439C-895E-9E354C743D7C}"/>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2" name="スライド番号プレースホルダー 1">
            <a:extLst>
              <a:ext uri="{FF2B5EF4-FFF2-40B4-BE49-F238E27FC236}">
                <a16:creationId xmlns:a16="http://schemas.microsoft.com/office/drawing/2014/main" id="{A2B8162A-A9BA-41E7-9247-75D76C1182DF}"/>
              </a:ext>
            </a:extLst>
          </p:cNvPr>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24</a:t>
            </a:fld>
            <a:endParaRPr lang="ja-JP" altLang="en-US">
              <a:solidFill>
                <a:prstClr val="black">
                  <a:tint val="75000"/>
                </a:prstClr>
              </a:solidFill>
            </a:endParaRPr>
          </a:p>
        </p:txBody>
      </p:sp>
    </p:spTree>
    <p:extLst>
      <p:ext uri="{BB962C8B-B14F-4D97-AF65-F5344CB8AC3E}">
        <p14:creationId xmlns:p14="http://schemas.microsoft.com/office/powerpoint/2010/main" val="3191232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0" name="コンテンツ プレースホルダ 5"/>
          <p:cNvSpPr>
            <a:spLocks noGrp="1"/>
          </p:cNvSpPr>
          <p:nvPr>
            <p:ph sz="quarter" idx="4"/>
          </p:nvPr>
        </p:nvSpPr>
        <p:spPr>
          <a:xfrm>
            <a:off x="4638039" y="3546956"/>
            <a:ext cx="4246685" cy="2762364"/>
          </a:xfrm>
          <a:ln>
            <a:solidFill>
              <a:srgbClr val="002060"/>
            </a:solidFill>
            <a:miter lim="800000"/>
            <a:headEnd/>
            <a:tailEnd/>
          </a:ln>
        </p:spPr>
        <p:txBody>
          <a:bodyPr anchor="ctr"/>
          <a:lstStyle/>
          <a:p>
            <a:pPr eaLnBrk="1" hangingPunct="1">
              <a:lnSpc>
                <a:spcPct val="200000"/>
              </a:lnSpc>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個人攻撃や否定はしない</a:t>
            </a: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eaLnBrk="1" hangingPunct="1">
              <a:lnSpc>
                <a:spcPct val="200000"/>
              </a:lnSpc>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一人が長く喋るとしらけるよ</a:t>
            </a: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eaLnBrk="1" hangingPunct="1">
              <a:lnSpc>
                <a:spcPct val="200000"/>
              </a:lnSpc>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腕組みとスマホはお休みね</a:t>
            </a: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7" name="円/楕円 6"/>
          <p:cNvSpPr/>
          <p:nvPr/>
        </p:nvSpPr>
        <p:spPr>
          <a:xfrm>
            <a:off x="1331640" y="3912570"/>
            <a:ext cx="1944374" cy="2031134"/>
          </a:xfrm>
          <a:prstGeom prst="ellipse">
            <a:avLst/>
          </a:prstGeom>
          <a:noFill/>
          <a:ln w="596900">
            <a:solidFill>
              <a:srgbClr val="FF0000">
                <a:alpha val="42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8" name="十字形 7"/>
          <p:cNvSpPr/>
          <p:nvPr/>
        </p:nvSpPr>
        <p:spPr>
          <a:xfrm rot="18796848">
            <a:off x="5559085" y="3750764"/>
            <a:ext cx="2474608" cy="2308801"/>
          </a:xfrm>
          <a:prstGeom prst="plus">
            <a:avLst>
              <a:gd name="adj" fmla="val 36963"/>
            </a:avLst>
          </a:prstGeom>
          <a:solidFill>
            <a:schemeClr val="tx2">
              <a:lumMod val="60000"/>
              <a:lumOff val="4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srgbClr val="FFFFFF"/>
              </a:solidFill>
              <a:effectLst/>
              <a:uLnTx/>
              <a:uFillTx/>
              <a:latin typeface="Calibri"/>
              <a:ea typeface="ＭＳ Ｐゴシック" panose="020B0600070205080204" pitchFamily="50" charset="-128"/>
              <a:cs typeface="+mn-cs"/>
            </a:endParaRPr>
          </a:p>
        </p:txBody>
      </p:sp>
      <p:sp>
        <p:nvSpPr>
          <p:cNvPr id="28676" name="タイトル 1"/>
          <p:cNvSpPr>
            <a:spLocks noGrp="1"/>
          </p:cNvSpPr>
          <p:nvPr>
            <p:ph type="title"/>
          </p:nvPr>
        </p:nvSpPr>
        <p:spPr>
          <a:xfrm>
            <a:off x="260311" y="188640"/>
            <a:ext cx="8624413" cy="778901"/>
          </a:xfrm>
          <a:solidFill>
            <a:srgbClr val="002060"/>
          </a:solidFill>
          <a:ln>
            <a:noFill/>
          </a:ln>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グランドルールの必要性</a:t>
            </a:r>
          </a:p>
        </p:txBody>
      </p:sp>
      <p:sp>
        <p:nvSpPr>
          <p:cNvPr id="28677" name="テキスト プレースホルダ 3"/>
          <p:cNvSpPr>
            <a:spLocks noGrp="1"/>
          </p:cNvSpPr>
          <p:nvPr>
            <p:ph type="body" idx="1"/>
          </p:nvPr>
        </p:nvSpPr>
        <p:spPr>
          <a:xfrm>
            <a:off x="252045" y="2956407"/>
            <a:ext cx="4253485" cy="590550"/>
          </a:xfrm>
          <a:ln>
            <a:solidFill>
              <a:srgbClr val="002060"/>
            </a:solidFill>
            <a:miter lim="800000"/>
            <a:headEnd/>
            <a:tailEnd/>
          </a:ln>
        </p:spPr>
        <p:txBody>
          <a:bodyPr anchor="ctr"/>
          <a:lstStyle/>
          <a:p>
            <a:pPr algn="ctr" eaLnBrk="1" hangingPunct="1"/>
            <a:r>
              <a:rPr lang="ja-JP" altLang="en-US" sz="2954" dirty="0">
                <a:solidFill>
                  <a:srgbClr val="002060"/>
                </a:solidFill>
                <a:latin typeface="UD デジタル 教科書体 NK-B" panose="02020700000000000000" pitchFamily="18" charset="-128"/>
                <a:ea typeface="UD デジタル 教科書体 NK-B" panose="02020700000000000000" pitchFamily="18" charset="-128"/>
              </a:rPr>
              <a:t>すべし</a:t>
            </a:r>
          </a:p>
        </p:txBody>
      </p:sp>
      <p:sp>
        <p:nvSpPr>
          <p:cNvPr id="28678" name="コンテンツ プレースホルダー 2"/>
          <p:cNvSpPr>
            <a:spLocks noGrp="1"/>
          </p:cNvSpPr>
          <p:nvPr>
            <p:ph sz="half" idx="2"/>
          </p:nvPr>
        </p:nvSpPr>
        <p:spPr>
          <a:xfrm>
            <a:off x="260311" y="3546956"/>
            <a:ext cx="4245220" cy="2762363"/>
          </a:xfrm>
          <a:ln>
            <a:solidFill>
              <a:srgbClr val="002060"/>
            </a:solidFill>
            <a:miter lim="800000"/>
            <a:headEnd/>
            <a:tailEnd/>
          </a:ln>
        </p:spPr>
        <p:txBody>
          <a:bodyPr anchor="ctr"/>
          <a:lstStyle/>
          <a:p>
            <a:pPr eaLnBrk="1" hangingPunct="1">
              <a:lnSpc>
                <a:spcPct val="150000"/>
              </a:lnSpc>
            </a:pP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思いついたらすぐ口にする</a:t>
            </a:r>
            <a:endParaRPr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a:p>
            <a:pPr eaLnBrk="1" hangingPunct="1">
              <a:lnSpc>
                <a:spcPct val="150000"/>
              </a:lnSpc>
            </a:pP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１セッション１回は発言する</a:t>
            </a:r>
            <a:endParaRPr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a:p>
            <a:pPr eaLnBrk="1" hangingPunct="1">
              <a:lnSpc>
                <a:spcPct val="150000"/>
              </a:lnSpc>
            </a:pP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他者の意見に盛るのも</a:t>
            </a:r>
            <a:r>
              <a:rPr lang="en-US" altLang="ja-JP" sz="2000" dirty="0">
                <a:solidFill>
                  <a:srgbClr val="002060"/>
                </a:solidFill>
                <a:latin typeface="UD デジタル 教科書体 NK-B" panose="02020700000000000000" pitchFamily="18" charset="-128"/>
                <a:ea typeface="UD デジタル 教科書体 NK-B" panose="02020700000000000000" pitchFamily="18" charset="-128"/>
              </a:rPr>
              <a:t>OK</a:t>
            </a:r>
          </a:p>
          <a:p>
            <a:pPr eaLnBrk="1" hangingPunct="1">
              <a:lnSpc>
                <a:spcPct val="150000"/>
              </a:lnSpc>
            </a:pP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行動につながる意見を出す</a:t>
            </a:r>
            <a:endParaRPr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a:p>
            <a:pPr eaLnBrk="1" hangingPunct="1">
              <a:lnSpc>
                <a:spcPct val="150000"/>
              </a:lnSpc>
            </a:pP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笑顔とユーモアを忘れずに</a:t>
            </a:r>
            <a:endParaRPr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28679" name="テキスト プレースホルダ 4"/>
          <p:cNvSpPr>
            <a:spLocks noGrp="1"/>
          </p:cNvSpPr>
          <p:nvPr>
            <p:ph type="body" sz="quarter" idx="3"/>
          </p:nvPr>
        </p:nvSpPr>
        <p:spPr>
          <a:xfrm>
            <a:off x="4638038" y="2956407"/>
            <a:ext cx="4253917" cy="590550"/>
          </a:xfrm>
          <a:ln>
            <a:solidFill>
              <a:srgbClr val="002060"/>
            </a:solidFill>
            <a:miter lim="800000"/>
            <a:headEnd/>
            <a:tailEnd/>
          </a:ln>
        </p:spPr>
        <p:txBody>
          <a:bodyPr anchor="ctr"/>
          <a:lstStyle/>
          <a:p>
            <a:pPr algn="ctr" eaLnBrk="1" hangingPunct="1"/>
            <a:r>
              <a:rPr lang="ja-JP" altLang="en-US" sz="2954" dirty="0">
                <a:solidFill>
                  <a:srgbClr val="002060"/>
                </a:solidFill>
                <a:latin typeface="UD デジタル 教科書体 NK-B" panose="02020700000000000000" pitchFamily="18" charset="-128"/>
                <a:ea typeface="UD デジタル 教科書体 NK-B" panose="02020700000000000000" pitchFamily="18" charset="-128"/>
              </a:rPr>
              <a:t>すべからず</a:t>
            </a:r>
          </a:p>
        </p:txBody>
      </p:sp>
      <p:sp>
        <p:nvSpPr>
          <p:cNvPr id="4" name="正方形/長方形 3">
            <a:extLst>
              <a:ext uri="{FF2B5EF4-FFF2-40B4-BE49-F238E27FC236}">
                <a16:creationId xmlns:a16="http://schemas.microsoft.com/office/drawing/2014/main" id="{7ACD7F8E-99B7-4B59-A34B-CB10FCD32EBF}"/>
              </a:ext>
            </a:extLst>
          </p:cNvPr>
          <p:cNvSpPr/>
          <p:nvPr/>
        </p:nvSpPr>
        <p:spPr>
          <a:xfrm>
            <a:off x="476335" y="1211268"/>
            <a:ext cx="8344137" cy="156966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24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グランドルールの目的</a:t>
            </a:r>
            <a:r>
              <a:rPr kumimoji="1" lang="en-US" altLang="ja-JP" sz="24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安全な場を作ることにより、参加者の多様な意見やアイデアを　　引き出す。それにより場のアウトプットをより価値の高いものに　　　する。</a:t>
            </a:r>
          </a:p>
        </p:txBody>
      </p:sp>
      <p:sp>
        <p:nvSpPr>
          <p:cNvPr id="13" name="Text Box 15">
            <a:extLst>
              <a:ext uri="{FF2B5EF4-FFF2-40B4-BE49-F238E27FC236}">
                <a16:creationId xmlns:a16="http://schemas.microsoft.com/office/drawing/2014/main" id="{98C3D118-AD23-4BF3-B7CF-FB6E17BABB96}"/>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2" name="スライド番号プレースホルダー 1">
            <a:extLst>
              <a:ext uri="{FF2B5EF4-FFF2-40B4-BE49-F238E27FC236}">
                <a16:creationId xmlns:a16="http://schemas.microsoft.com/office/drawing/2014/main" id="{2909A7B9-CEFD-4288-85D8-687CF4C8D24E}"/>
              </a:ext>
            </a:extLst>
          </p:cNvPr>
          <p:cNvSpPr>
            <a:spLocks noGrp="1"/>
          </p:cNvSpPr>
          <p:nvPr>
            <p:ph type="sldNum" sz="quarter" idx="12"/>
          </p:nvPr>
        </p:nvSpPr>
        <p:spPr/>
        <p:txBody>
          <a:bodyPr/>
          <a:lstStyle/>
          <a:p>
            <a:pPr>
              <a:defRPr/>
            </a:pPr>
            <a:fld id="{6D71B237-0564-46C1-80B2-52CF48E15396}" type="slidenum">
              <a:rPr lang="en-US" altLang="ja-JP" smtClean="0">
                <a:solidFill>
                  <a:srgbClr val="000000"/>
                </a:solidFill>
              </a:rPr>
              <a:pPr>
                <a:defRPr/>
              </a:pPr>
              <a:t>25</a:t>
            </a:fld>
            <a:endParaRPr lang="en-US" altLang="ja-JP">
              <a:solidFill>
                <a:srgbClr val="000000"/>
              </a:solidFill>
            </a:endParaRPr>
          </a:p>
        </p:txBody>
      </p:sp>
    </p:spTree>
    <p:extLst>
      <p:ext uri="{BB962C8B-B14F-4D97-AF65-F5344CB8AC3E}">
        <p14:creationId xmlns:p14="http://schemas.microsoft.com/office/powerpoint/2010/main" val="2034275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46310"/>
          </a:xfrm>
          <a:solidFill>
            <a:srgbClr val="002060"/>
          </a:solidFill>
        </p:spPr>
        <p:txBody>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研修（演習）の場で大切なこと</a:t>
            </a:r>
          </a:p>
        </p:txBody>
      </p:sp>
      <p:sp>
        <p:nvSpPr>
          <p:cNvPr id="3" name="コンテンツ プレースホルダー 2"/>
          <p:cNvSpPr>
            <a:spLocks noGrp="1"/>
          </p:cNvSpPr>
          <p:nvPr>
            <p:ph idx="1"/>
          </p:nvPr>
        </p:nvSpPr>
        <p:spPr>
          <a:xfrm>
            <a:off x="296562" y="1644058"/>
            <a:ext cx="8577490" cy="4939303"/>
          </a:xfrm>
        </p:spPr>
        <p:txBody>
          <a:bodyPr/>
          <a:lstStyle/>
          <a:p>
            <a:pPr marL="0" indent="0" algn="ctr">
              <a:buNone/>
            </a:pPr>
            <a:r>
              <a:rPr lang="en-US" altLang="ja-JP" sz="5539" dirty="0">
                <a:solidFill>
                  <a:srgbClr val="FF0000"/>
                </a:solidFill>
                <a:latin typeface="UD デジタル 教科書体 NK-B" panose="02020700000000000000" pitchFamily="18" charset="-128"/>
                <a:ea typeface="UD デジタル 教科書体 NK-B" panose="02020700000000000000" pitchFamily="18" charset="-128"/>
              </a:rPr>
              <a:t>&lt;</a:t>
            </a:r>
            <a:r>
              <a:rPr lang="ja-JP" altLang="en-US" sz="5539" dirty="0">
                <a:solidFill>
                  <a:srgbClr val="FF0000"/>
                </a:solidFill>
                <a:latin typeface="UD デジタル 教科書体 NK-B" panose="02020700000000000000" pitchFamily="18" charset="-128"/>
                <a:ea typeface="UD デジタル 教科書体 NK-B" panose="02020700000000000000" pitchFamily="18" charset="-128"/>
              </a:rPr>
              <a:t>心理的安全性</a:t>
            </a:r>
            <a:r>
              <a:rPr lang="en-US" altLang="ja-JP" sz="5539" dirty="0">
                <a:solidFill>
                  <a:srgbClr val="FF0000"/>
                </a:solidFill>
                <a:latin typeface="UD デジタル 教科書体 NK-B" panose="02020700000000000000" pitchFamily="18" charset="-128"/>
                <a:ea typeface="UD デジタル 教科書体 NK-B" panose="02020700000000000000" pitchFamily="18" charset="-128"/>
              </a:rPr>
              <a:t>&gt;</a:t>
            </a:r>
          </a:p>
          <a:p>
            <a:pPr marL="0" indent="0">
              <a:buNone/>
            </a:pPr>
            <a:r>
              <a:rPr lang="ja-JP" altLang="en-US" sz="3692" dirty="0">
                <a:solidFill>
                  <a:srgbClr val="002060"/>
                </a:solidFill>
                <a:latin typeface="UD デジタル 教科書体 NK-B" panose="02020700000000000000" pitchFamily="18" charset="-128"/>
                <a:ea typeface="UD デジタル 教科書体 NK-B" panose="02020700000000000000" pitchFamily="18" charset="-128"/>
              </a:rPr>
              <a:t>　参加者１人ひとりが安心して</a:t>
            </a:r>
            <a:r>
              <a:rPr lang="ja-JP" altLang="en-US" sz="3692" u="sng" dirty="0">
                <a:solidFill>
                  <a:srgbClr val="002060"/>
                </a:solidFill>
                <a:latin typeface="UD デジタル 教科書体 NK-B" panose="02020700000000000000" pitchFamily="18" charset="-128"/>
                <a:ea typeface="UD デジタル 教科書体 NK-B" panose="02020700000000000000" pitchFamily="18" charset="-128"/>
              </a:rPr>
              <a:t>自分らしく</a:t>
            </a:r>
            <a:r>
              <a:rPr lang="ja-JP" altLang="en-US" sz="3692" dirty="0">
                <a:solidFill>
                  <a:srgbClr val="002060"/>
                </a:solidFill>
                <a:latin typeface="UD デジタル 教科書体 NK-B" panose="02020700000000000000" pitchFamily="18" charset="-128"/>
                <a:ea typeface="UD デジタル 教科書体 NK-B" panose="02020700000000000000" pitchFamily="18" charset="-128"/>
              </a:rPr>
              <a:t>、　　　</a:t>
            </a:r>
            <a:endParaRPr lang="en-US" altLang="ja-JP" sz="3692"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692" dirty="0">
                <a:solidFill>
                  <a:srgbClr val="002060"/>
                </a:solidFill>
                <a:latin typeface="UD デジタル 教科書体 NK-B" panose="02020700000000000000" pitchFamily="18" charset="-128"/>
                <a:ea typeface="UD デジタル 教科書体 NK-B" panose="02020700000000000000" pitchFamily="18" charset="-128"/>
              </a:rPr>
              <a:t>　発言できること。</a:t>
            </a:r>
            <a:endParaRPr lang="en-US" altLang="ja-JP" sz="11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gn="ctr">
              <a:buNone/>
            </a:pPr>
            <a:r>
              <a:rPr lang="ja-JP" altLang="en-US" sz="3692" dirty="0">
                <a:solidFill>
                  <a:srgbClr val="002060"/>
                </a:solidFill>
                <a:latin typeface="UD デジタル 教科書体 NK-B" panose="02020700000000000000" pitchFamily="18" charset="-128"/>
                <a:ea typeface="UD デジタル 教科書体 NK-B" panose="02020700000000000000" pitchFamily="18" charset="-128"/>
              </a:rPr>
              <a:t>①自己認識 ②自己開示 ③自己表現</a:t>
            </a:r>
            <a:endParaRPr lang="en-US" altLang="ja-JP" sz="40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nSpc>
                <a:spcPct val="150000"/>
              </a:lnSpc>
              <a:buNone/>
            </a:pPr>
            <a:r>
              <a:rPr lang="ja-JP" altLang="en-US" sz="4000" dirty="0">
                <a:solidFill>
                  <a:srgbClr val="002060"/>
                </a:solidFill>
                <a:latin typeface="UD デジタル 教科書体 NK-B" panose="02020700000000000000" pitchFamily="18" charset="-128"/>
                <a:ea typeface="UD デジタル 教科書体 NK-B" panose="02020700000000000000" pitchFamily="18" charset="-128"/>
              </a:rPr>
              <a:t>　                                   </a:t>
            </a:r>
            <a:endParaRPr lang="en-US" altLang="ja-JP" sz="4400" b="1"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lgn="ctr">
              <a:buNone/>
            </a:pPr>
            <a:r>
              <a:rPr lang="ja-JP" altLang="en-US" sz="3692"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3692" dirty="0">
                <a:solidFill>
                  <a:srgbClr val="002060"/>
                </a:solidFill>
                <a:latin typeface="UD デジタル 教科書体 NK-B" panose="02020700000000000000" pitchFamily="18" charset="-128"/>
                <a:ea typeface="UD デジタル 教科書体 NK-B" panose="02020700000000000000" pitchFamily="18" charset="-128"/>
              </a:rPr>
              <a:t>安心して何でも言い合える雰囲気</a:t>
            </a:r>
            <a:endParaRPr lang="en-US" altLang="ja-JP" sz="3692"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5" name="左中かっこ 4">
            <a:extLst>
              <a:ext uri="{FF2B5EF4-FFF2-40B4-BE49-F238E27FC236}">
                <a16:creationId xmlns:a16="http://schemas.microsoft.com/office/drawing/2014/main" id="{9C2FDCCF-8024-427D-981B-617DF90DEC6E}"/>
              </a:ext>
            </a:extLst>
          </p:cNvPr>
          <p:cNvSpPr/>
          <p:nvPr/>
        </p:nvSpPr>
        <p:spPr>
          <a:xfrm rot="16200000">
            <a:off x="4477837" y="1030579"/>
            <a:ext cx="332345" cy="7344816"/>
          </a:xfrm>
          <a:prstGeom prst="leftBrace">
            <a:avLst>
              <a:gd name="adj1" fmla="val 94048"/>
              <a:gd name="adj2" fmla="val 50132"/>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fontAlgn="auto">
              <a:spcBef>
                <a:spcPts val="0"/>
              </a:spcBef>
              <a:spcAft>
                <a:spcPts val="0"/>
              </a:spcAft>
              <a:defRPr/>
            </a:pPr>
            <a:endParaRPr lang="ja-JP" altLang="en-US" sz="1662">
              <a:solidFill>
                <a:srgbClr val="000000"/>
              </a:solidFill>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a:extLst>
              <a:ext uri="{FF2B5EF4-FFF2-40B4-BE49-F238E27FC236}">
                <a16:creationId xmlns:a16="http://schemas.microsoft.com/office/drawing/2014/main" id="{C5BCF82F-9A3A-420B-9962-5F9712437F7F}"/>
              </a:ext>
            </a:extLst>
          </p:cNvPr>
          <p:cNvSpPr txBox="1"/>
          <p:nvPr/>
        </p:nvSpPr>
        <p:spPr>
          <a:xfrm>
            <a:off x="2334934" y="5046918"/>
            <a:ext cx="4254011" cy="490134"/>
          </a:xfrm>
          <a:prstGeom prst="rect">
            <a:avLst/>
          </a:prstGeom>
          <a:noFill/>
        </p:spPr>
        <p:txBody>
          <a:bodyPr wrap="square" rtlCol="0">
            <a:spAutoFit/>
          </a:bodyPr>
          <a:lstStyle/>
          <a:p>
            <a:pPr algn="ctr" defTabSz="844083" fontAlgn="auto">
              <a:spcBef>
                <a:spcPts val="0"/>
              </a:spcBef>
              <a:spcAft>
                <a:spcPts val="0"/>
              </a:spcAft>
              <a:defRPr/>
            </a:pPr>
            <a:r>
              <a:rPr lang="ja-JP" altLang="en-US" sz="2585" dirty="0">
                <a:solidFill>
                  <a:srgbClr val="FF0000"/>
                </a:solidFill>
                <a:latin typeface="UD デジタル 教科書体 NK-B" panose="02020700000000000000" pitchFamily="18" charset="-128"/>
                <a:ea typeface="UD デジタル 教科書体 NK-B" panose="02020700000000000000" pitchFamily="18" charset="-128"/>
              </a:rPr>
              <a:t>①～③ができる　　　をつくる</a:t>
            </a:r>
          </a:p>
        </p:txBody>
      </p:sp>
      <p:sp>
        <p:nvSpPr>
          <p:cNvPr id="7" name="楕円 6">
            <a:extLst>
              <a:ext uri="{FF2B5EF4-FFF2-40B4-BE49-F238E27FC236}">
                <a16:creationId xmlns:a16="http://schemas.microsoft.com/office/drawing/2014/main" id="{5F388017-1047-408D-B82E-E7482857EC98}"/>
              </a:ext>
            </a:extLst>
          </p:cNvPr>
          <p:cNvSpPr/>
          <p:nvPr/>
        </p:nvSpPr>
        <p:spPr>
          <a:xfrm>
            <a:off x="4716016" y="5013176"/>
            <a:ext cx="531751" cy="52387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defRPr/>
            </a:pPr>
            <a:r>
              <a:rPr lang="ja-JP" altLang="en-US" sz="2585" dirty="0">
                <a:solidFill>
                  <a:srgbClr val="FFFFFF"/>
                </a:solidFill>
                <a:latin typeface="UD デジタル 教科書体 NK-B" panose="02020700000000000000" pitchFamily="18" charset="-128"/>
                <a:ea typeface="UD デジタル 教科書体 NK-B" panose="02020700000000000000" pitchFamily="18" charset="-128"/>
              </a:rPr>
              <a:t>場</a:t>
            </a:r>
          </a:p>
        </p:txBody>
      </p:sp>
      <p:sp>
        <p:nvSpPr>
          <p:cNvPr id="8" name="Text Box 15">
            <a:extLst>
              <a:ext uri="{FF2B5EF4-FFF2-40B4-BE49-F238E27FC236}">
                <a16:creationId xmlns:a16="http://schemas.microsoft.com/office/drawing/2014/main" id="{6949C3AF-612C-4283-908E-51D71A374527}"/>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9" name="スライド番号プレースホルダー 8">
            <a:extLst>
              <a:ext uri="{FF2B5EF4-FFF2-40B4-BE49-F238E27FC236}">
                <a16:creationId xmlns:a16="http://schemas.microsoft.com/office/drawing/2014/main" id="{AF3A03E2-2B22-4F66-B0CE-4A4713444050}"/>
              </a:ext>
            </a:extLst>
          </p:cNvPr>
          <p:cNvSpPr>
            <a:spLocks noGrp="1"/>
          </p:cNvSpPr>
          <p:nvPr>
            <p:ph type="sldNum" sz="quarter" idx="12"/>
          </p:nvPr>
        </p:nvSpPr>
        <p:spPr/>
        <p:txBody>
          <a:bodyPr/>
          <a:lstStyle/>
          <a:p>
            <a:pPr>
              <a:defRPr/>
            </a:pPr>
            <a:fld id="{DABBE7ED-3829-451C-A3AF-EA8BDBB44496}" type="slidenum">
              <a:rPr lang="en-US" altLang="ja-JP" smtClean="0"/>
              <a:pPr>
                <a:defRPr/>
              </a:pPr>
              <a:t>26</a:t>
            </a:fld>
            <a:endParaRPr lang="en-US" altLang="ja-JP"/>
          </a:p>
        </p:txBody>
      </p:sp>
    </p:spTree>
    <p:extLst>
      <p:ext uri="{BB962C8B-B14F-4D97-AF65-F5344CB8AC3E}">
        <p14:creationId xmlns:p14="http://schemas.microsoft.com/office/powerpoint/2010/main" val="257736146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450927" y="1828611"/>
          <a:ext cx="8242146" cy="4341884"/>
        </p:xfrm>
        <a:graphic>
          <a:graphicData uri="http://schemas.openxmlformats.org/drawingml/2006/table">
            <a:tbl>
              <a:tblPr firstRow="1" bandRow="1">
                <a:tableStyleId>{5C22544A-7EE6-4342-B048-85BDC9FD1C3A}</a:tableStyleId>
              </a:tblPr>
              <a:tblGrid>
                <a:gridCol w="4121073">
                  <a:extLst>
                    <a:ext uri="{9D8B030D-6E8A-4147-A177-3AD203B41FA5}">
                      <a16:colId xmlns:a16="http://schemas.microsoft.com/office/drawing/2014/main" val="20000"/>
                    </a:ext>
                  </a:extLst>
                </a:gridCol>
                <a:gridCol w="4121073">
                  <a:extLst>
                    <a:ext uri="{9D8B030D-6E8A-4147-A177-3AD203B41FA5}">
                      <a16:colId xmlns:a16="http://schemas.microsoft.com/office/drawing/2014/main" val="20001"/>
                    </a:ext>
                  </a:extLst>
                </a:gridCol>
              </a:tblGrid>
              <a:tr h="598757">
                <a:tc>
                  <a:txBody>
                    <a:bodyPr/>
                    <a:lstStyle/>
                    <a:p>
                      <a:pPr algn="ctr">
                        <a:lnSpc>
                          <a:spcPct val="150000"/>
                        </a:lnSpc>
                      </a:pPr>
                      <a:r>
                        <a:rPr kumimoji="1" lang="ja-JP" altLang="en-US" sz="2600" b="0" dirty="0">
                          <a:solidFill>
                            <a:srgbClr val="002060"/>
                          </a:solidFill>
                          <a:latin typeface="UD デジタル 教科書体 NK-B" panose="02020700000000000000" pitchFamily="18" charset="-128"/>
                          <a:ea typeface="UD デジタル 教科書体 NK-B" panose="02020700000000000000" pitchFamily="18" charset="-128"/>
                        </a:rPr>
                        <a:t>すべし</a:t>
                      </a:r>
                    </a:p>
                  </a:txBody>
                  <a:tcPr marL="84406" marR="84406" marT="42203" marB="42203"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lnSpc>
                          <a:spcPct val="150000"/>
                        </a:lnSpc>
                      </a:pPr>
                      <a:r>
                        <a:rPr kumimoji="1" lang="ja-JP" altLang="en-US" sz="2600" b="0" dirty="0">
                          <a:solidFill>
                            <a:srgbClr val="002060"/>
                          </a:solidFill>
                          <a:latin typeface="UD デジタル 教科書体 NK-B" panose="02020700000000000000" pitchFamily="18" charset="-128"/>
                          <a:ea typeface="UD デジタル 教科書体 NK-B" panose="02020700000000000000" pitchFamily="18" charset="-128"/>
                        </a:rPr>
                        <a:t>すべからず</a:t>
                      </a:r>
                    </a:p>
                  </a:txBody>
                  <a:tcPr marL="84406" marR="84406" marT="42203" marB="42203"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3716839">
                <a:tc>
                  <a:txBody>
                    <a:bodyPr/>
                    <a:lstStyle/>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リラックスして、自然に振る舞う</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うなずく、あいづちを打つ</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相手の発言を</a:t>
                      </a:r>
                      <a:r>
                        <a:rPr kumimoji="1" lang="ja-JP" altLang="en-US" sz="2200" u="sng" dirty="0">
                          <a:solidFill>
                            <a:srgbClr val="FF0000"/>
                          </a:solidFill>
                          <a:latin typeface="UD デジタル 教科書体 NK-B" panose="02020700000000000000" pitchFamily="18" charset="-128"/>
                          <a:ea typeface="UD デジタル 教科書体 NK-B" panose="02020700000000000000" pitchFamily="18" charset="-128"/>
                        </a:rPr>
                        <a:t>復唱</a:t>
                      </a: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する</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相手の発言を</a:t>
                      </a:r>
                      <a:r>
                        <a:rPr kumimoji="1" lang="ja-JP" altLang="en-US" sz="2200" u="sng" dirty="0">
                          <a:solidFill>
                            <a:srgbClr val="FF0000"/>
                          </a:solidFill>
                          <a:latin typeface="UD デジタル 教科書体 NK-B" panose="02020700000000000000" pitchFamily="18" charset="-128"/>
                          <a:ea typeface="UD デジタル 教科書体 NK-B" panose="02020700000000000000" pitchFamily="18" charset="-128"/>
                        </a:rPr>
                        <a:t>要約</a:t>
                      </a: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して確認する</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大事なことは</a:t>
                      </a:r>
                      <a:r>
                        <a:rPr kumimoji="1" lang="ja-JP" altLang="en-US" sz="2200" u="sng" dirty="0">
                          <a:solidFill>
                            <a:srgbClr val="FF0000"/>
                          </a:solidFill>
                          <a:latin typeface="UD デジタル 教科書体 NK-B" panose="02020700000000000000" pitchFamily="18" charset="-128"/>
                          <a:ea typeface="UD デジタル 教科書体 NK-B" panose="02020700000000000000" pitchFamily="18" charset="-128"/>
                        </a:rPr>
                        <a:t>質問</a:t>
                      </a: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して深堀する</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ミラーリングを活用する</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リフレーミングを活用する</a:t>
                      </a:r>
                    </a:p>
                  </a:txBody>
                  <a:tcPr marL="84406" marR="84406" marT="42203" marB="42203"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無駄に緊張しない</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一問一答をしない</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キラキラしていない視線</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ピクリとも動かない</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上から目線にならない</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延々、ファシリが発言・解説</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p>
                      <a:pPr algn="l">
                        <a:lnSpc>
                          <a:spcPct val="150000"/>
                        </a:lnSpc>
                      </a:pPr>
                      <a:r>
                        <a:rPr kumimoji="1" lang="ja-JP" altLang="en-US" sz="2200" dirty="0">
                          <a:solidFill>
                            <a:srgbClr val="002060"/>
                          </a:solidFill>
                          <a:latin typeface="UD デジタル 教科書体 NK-B" panose="02020700000000000000" pitchFamily="18" charset="-128"/>
                          <a:ea typeface="UD デジタル 教科書体 NK-B" panose="02020700000000000000" pitchFamily="18" charset="-128"/>
                        </a:rPr>
                        <a:t>長い沈黙・・・・・・・・・・・・・・・</a:t>
                      </a:r>
                      <a:endParaRPr kumimoji="1" lang="en-US" altLang="ja-JP" sz="2200" dirty="0">
                        <a:solidFill>
                          <a:srgbClr val="002060"/>
                        </a:solidFill>
                        <a:latin typeface="UD デジタル 教科書体 NK-B" panose="02020700000000000000" pitchFamily="18" charset="-128"/>
                        <a:ea typeface="UD デジタル 教科書体 NK-B" panose="02020700000000000000" pitchFamily="18" charset="-128"/>
                      </a:endParaRPr>
                    </a:p>
                  </a:txBody>
                  <a:tcPr marL="84406" marR="84406" marT="42203" marB="42203"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Rectangle 2"/>
          <p:cNvSpPr txBox="1">
            <a:spLocks noChangeArrowheads="1"/>
          </p:cNvSpPr>
          <p:nvPr/>
        </p:nvSpPr>
        <p:spPr bwMode="auto">
          <a:xfrm>
            <a:off x="457206" y="332656"/>
            <a:ext cx="8217877" cy="1116623"/>
          </a:xfrm>
          <a:prstGeom prst="rect">
            <a:avLst/>
          </a:prstGeom>
          <a:solidFill>
            <a:srgbClr val="002060"/>
          </a:solidFill>
          <a:ln>
            <a:noFill/>
          </a:ln>
        </p:spPr>
        <p:txBody>
          <a:bodyPr vert="horz" wrap="square" lIns="84406" tIns="42203" rIns="84406" bIns="42203"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marL="0" marR="0" lvl="0" indent="0" algn="ctr" defTabSz="844083" rtl="0" eaLnBrk="1" fontAlgn="base" latinLnBrk="0" hangingPunct="1">
              <a:lnSpc>
                <a:spcPct val="100000"/>
              </a:lnSpc>
              <a:spcBef>
                <a:spcPct val="0"/>
              </a:spcBef>
              <a:spcAft>
                <a:spcPct val="0"/>
              </a:spcAft>
              <a:buClrTx/>
              <a:buSzTx/>
              <a:buFontTx/>
              <a:buNone/>
              <a:tabLst>
                <a:tab pos="492382" algn="l"/>
                <a:tab pos="577376" algn="l"/>
              </a:tabLst>
              <a:defRPr/>
            </a:pPr>
            <a:r>
              <a:rPr kumimoji="1" lang="ja-JP" altLang="en-US" sz="3600" b="0" i="0" u="none" strike="noStrike" kern="0" cap="none" spc="0" normalizeH="0" baseline="0" noProof="0" dirty="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cs typeface="+mj-cs"/>
              </a:rPr>
              <a:t>聞くスキル</a:t>
            </a:r>
          </a:p>
        </p:txBody>
      </p:sp>
      <p:sp>
        <p:nvSpPr>
          <p:cNvPr id="7"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2" name="スライド番号プレースホルダー 1">
            <a:extLst>
              <a:ext uri="{FF2B5EF4-FFF2-40B4-BE49-F238E27FC236}">
                <a16:creationId xmlns:a16="http://schemas.microsoft.com/office/drawing/2014/main" id="{212AB350-AD84-45EA-A15C-B766375F3464}"/>
              </a:ext>
            </a:extLst>
          </p:cNvPr>
          <p:cNvSpPr>
            <a:spLocks noGrp="1"/>
          </p:cNvSpPr>
          <p:nvPr>
            <p:ph type="sldNum" sz="quarter" idx="12"/>
          </p:nvPr>
        </p:nvSpPr>
        <p:spPr/>
        <p:txBody>
          <a:bodyPr/>
          <a:lstStyle/>
          <a:p>
            <a:pPr>
              <a:defRPr/>
            </a:pPr>
            <a:fld id="{DABBE7ED-3829-451C-A3AF-EA8BDBB44496}" type="slidenum">
              <a:rPr lang="en-US" altLang="ja-JP" smtClean="0"/>
              <a:pPr>
                <a:defRPr/>
              </a:pPr>
              <a:t>27</a:t>
            </a:fld>
            <a:endParaRPr lang="en-US" altLang="ja-JP"/>
          </a:p>
        </p:txBody>
      </p:sp>
    </p:spTree>
    <p:extLst>
      <p:ext uri="{BB962C8B-B14F-4D97-AF65-F5344CB8AC3E}">
        <p14:creationId xmlns:p14="http://schemas.microsoft.com/office/powerpoint/2010/main" val="645393144"/>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参加者が主体的に学ぶ場作りのポイント</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6" name="コンテンツ プレースホルダー 5"/>
          <p:cNvSpPr>
            <a:spLocks noGrp="1"/>
          </p:cNvSpPr>
          <p:nvPr>
            <p:ph idx="1"/>
          </p:nvPr>
        </p:nvSpPr>
        <p:spPr>
          <a:xfrm>
            <a:off x="457200" y="1844824"/>
            <a:ext cx="8507288" cy="4281345"/>
          </a:xfrm>
        </p:spPr>
        <p:txBody>
          <a:bodyPr/>
          <a:lstStyle/>
          <a:p>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参加者が自ら考える問いかけ</a:t>
            </a:r>
            <a:endParaRPr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solidFill>
                  <a:srgbClr val="FF0000"/>
                </a:solidFill>
                <a:latin typeface="UD デジタル 教科書体 NK-B" panose="02020700000000000000" pitchFamily="18" charset="-128"/>
                <a:ea typeface="UD デジタル 教科書体 NK-B" panose="02020700000000000000" pitchFamily="18" charset="-128"/>
              </a:rPr>
              <a:t>　　「皆さん、どうしましょうか？」</a:t>
            </a:r>
            <a:endParaRPr lang="en-US" altLang="ja-JP"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16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1600" dirty="0">
              <a:solidFill>
                <a:srgbClr val="FF0000"/>
              </a:solidFill>
              <a:latin typeface="UD デジタル 教科書体 NK-B" panose="02020700000000000000" pitchFamily="18" charset="-128"/>
              <a:ea typeface="UD デジタル 教科書体 NK-B" panose="02020700000000000000" pitchFamily="18" charset="-128"/>
            </a:endParaRPr>
          </a:p>
          <a:p>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思考を活性化する技の活用</a:t>
            </a:r>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　 </a:t>
            </a:r>
            <a:endParaRPr lang="en-US" altLang="ja-JP" sz="28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en-US" altLang="ja-JP"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dirty="0">
                <a:solidFill>
                  <a:srgbClr val="FF0000"/>
                </a:solidFill>
                <a:latin typeface="UD デジタル 教科書体 NK-B" panose="02020700000000000000" pitchFamily="18" charset="-128"/>
                <a:ea typeface="UD デジタル 教科書体 NK-B" panose="02020700000000000000" pitchFamily="18" charset="-128"/>
              </a:rPr>
              <a:t>付箋で考えを生み出す（時間の提示は短く）</a:t>
            </a:r>
            <a:endParaRPr lang="en-US" altLang="ja-JP" sz="12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1200" dirty="0">
                <a:solidFill>
                  <a:srgbClr val="FF0000"/>
                </a:solidFill>
                <a:latin typeface="UD デジタル 教科書体 NK-B" panose="02020700000000000000" pitchFamily="18" charset="-128"/>
                <a:ea typeface="UD デジタル 教科書体 NK-B" panose="02020700000000000000" pitchFamily="18" charset="-128"/>
              </a:rPr>
              <a:t>　　 　</a:t>
            </a:r>
            <a:endParaRPr lang="en-US" altLang="ja-JP" sz="12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solidFill>
                  <a:srgbClr val="FF0000"/>
                </a:solidFill>
                <a:latin typeface="UD デジタル 教科書体 NK-B" panose="02020700000000000000" pitchFamily="18" charset="-128"/>
                <a:ea typeface="UD デジタル 教科書体 NK-B" panose="02020700000000000000" pitchFamily="18" charset="-128"/>
              </a:rPr>
              <a:t>　　　ペアワークの活用（気づきの生成）</a:t>
            </a:r>
            <a:endParaRPr lang="en-US" altLang="ja-JP"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a:extLst>
              <a:ext uri="{FF2B5EF4-FFF2-40B4-BE49-F238E27FC236}">
                <a16:creationId xmlns:a16="http://schemas.microsoft.com/office/drawing/2014/main" id="{D0C257C0-74B2-43F3-A72B-B36621B57EE6}"/>
              </a:ext>
            </a:extLst>
          </p:cNvPr>
          <p:cNvSpPr>
            <a:spLocks noGrp="1"/>
          </p:cNvSpPr>
          <p:nvPr>
            <p:ph type="sldNum" sz="quarter" idx="12"/>
          </p:nvPr>
        </p:nvSpPr>
        <p:spPr/>
        <p:txBody>
          <a:bodyPr/>
          <a:lstStyle/>
          <a:p>
            <a:pPr>
              <a:defRPr/>
            </a:pPr>
            <a:fld id="{804D6B79-3AEB-42FE-A736-A41F7AEA0445}" type="slidenum">
              <a:rPr lang="en-US" altLang="ja-JP" smtClean="0"/>
              <a:pPr>
                <a:defRPr/>
              </a:pPr>
              <a:t>28</a:t>
            </a:fld>
            <a:endParaRPr lang="en-US" altLang="ja-JP"/>
          </a:p>
        </p:txBody>
      </p:sp>
    </p:spTree>
    <p:extLst>
      <p:ext uri="{BB962C8B-B14F-4D97-AF65-F5344CB8AC3E}">
        <p14:creationId xmlns:p14="http://schemas.microsoft.com/office/powerpoint/2010/main" val="1713410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85059" y="274638"/>
            <a:ext cx="8707429" cy="1143000"/>
          </a:xfrm>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ポストイット（付箋）は思考の活性化に利用</a:t>
            </a:r>
          </a:p>
        </p:txBody>
      </p:sp>
      <p:sp>
        <p:nvSpPr>
          <p:cNvPr id="2" name="コンテンツ プレースホルダー 1"/>
          <p:cNvSpPr>
            <a:spLocks noGrp="1"/>
          </p:cNvSpPr>
          <p:nvPr>
            <p:ph idx="1"/>
          </p:nvPr>
        </p:nvSpPr>
        <p:spPr>
          <a:xfrm>
            <a:off x="457200" y="1816224"/>
            <a:ext cx="8229600" cy="4565104"/>
          </a:xfrm>
        </p:spPr>
        <p:txBody>
          <a:bodyPr/>
          <a:lstStyle/>
          <a:p>
            <a:pPr marL="0" indent="0">
              <a:buNone/>
            </a:pPr>
            <a:r>
              <a:rPr kumimoji="1" lang="ja-JP" altLang="en-US" u="sng" dirty="0">
                <a:solidFill>
                  <a:srgbClr val="002060"/>
                </a:solidFill>
                <a:latin typeface="UD デジタル 教科書体 NK-B" panose="02020700000000000000" pitchFamily="18" charset="-128"/>
                <a:ea typeface="UD デジタル 教科書体 NK-B" panose="02020700000000000000" pitchFamily="18" charset="-128"/>
              </a:rPr>
              <a:t>活用の効果</a:t>
            </a:r>
            <a:endParaRPr kumimoji="1" lang="en-US" altLang="ja-JP" u="sng"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①平等に発言できる</a:t>
            </a:r>
            <a:endParaRPr lang="en-US" altLang="ja-JP" sz="28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　　　　②全員の意見を拾える</a:t>
            </a:r>
            <a:endParaRPr lang="en-US" altLang="ja-JP" sz="28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　　　　　　　　③時間の短縮</a:t>
            </a:r>
            <a:endParaRPr lang="en-US" altLang="ja-JP" sz="16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sz="14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sz="14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u="sng" dirty="0">
                <a:solidFill>
                  <a:srgbClr val="002060"/>
                </a:solidFill>
                <a:latin typeface="UD デジタル 教科書体 NK-B" panose="02020700000000000000" pitchFamily="18" charset="-128"/>
                <a:ea typeface="UD デジタル 教科書体 NK-B" panose="02020700000000000000" pitchFamily="18" charset="-128"/>
              </a:rPr>
              <a:t>活用方法と時短方法</a:t>
            </a:r>
            <a:endParaRPr lang="en-US" altLang="ja-JP" u="sng"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・テンポよく進めることが大事　　</a:t>
            </a:r>
            <a:r>
              <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・考える時間は短く</a:t>
            </a: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提示</a:t>
            </a:r>
            <a:endPar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・他者のアイディアから構築　　  </a:t>
            </a:r>
            <a:r>
              <a:rPr kumimoji="1"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・他者のアイディアに盛る</a:t>
            </a:r>
            <a:endParaRPr kumimoji="1"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9481" y="1340768"/>
            <a:ext cx="3350655" cy="3600400"/>
          </a:xfrm>
          <a:prstGeom prst="rect">
            <a:avLst/>
          </a:prstGeom>
        </p:spPr>
      </p:pic>
      <p:sp>
        <p:nvSpPr>
          <p:cNvPr id="5" name="正方形/長方形 4"/>
          <p:cNvSpPr/>
          <p:nvPr/>
        </p:nvSpPr>
        <p:spPr>
          <a:xfrm>
            <a:off x="5768441" y="2907122"/>
            <a:ext cx="2693366" cy="95410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n-cs"/>
              </a:rPr>
              <a:t>貼り出さなくても</a:t>
            </a:r>
            <a:endParaRPr kumimoji="1" lang="en-US" altLang="ja-JP" sz="2800" b="0" i="0" u="none" strike="noStrike" kern="1200" cap="none" spc="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n-cs"/>
              </a:rPr>
              <a:t>いいんです</a:t>
            </a:r>
          </a:p>
        </p:txBody>
      </p:sp>
      <p:sp>
        <p:nvSpPr>
          <p:cNvPr id="6"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7" name="スライド番号プレースホルダー 6">
            <a:extLst>
              <a:ext uri="{FF2B5EF4-FFF2-40B4-BE49-F238E27FC236}">
                <a16:creationId xmlns:a16="http://schemas.microsoft.com/office/drawing/2014/main" id="{02A41AAC-39D5-441D-96B4-147AD52E94AD}"/>
              </a:ext>
            </a:extLst>
          </p:cNvPr>
          <p:cNvSpPr>
            <a:spLocks noGrp="1"/>
          </p:cNvSpPr>
          <p:nvPr>
            <p:ph type="sldNum" sz="quarter" idx="12"/>
          </p:nvPr>
        </p:nvSpPr>
        <p:spPr/>
        <p:txBody>
          <a:bodyPr/>
          <a:lstStyle/>
          <a:p>
            <a:pPr>
              <a:defRPr/>
            </a:pPr>
            <a:fld id="{DABBE7ED-3829-451C-A3AF-EA8BDBB44496}" type="slidenum">
              <a:rPr lang="en-US" altLang="ja-JP" smtClean="0"/>
              <a:pPr>
                <a:defRPr/>
              </a:pPr>
              <a:t>29</a:t>
            </a:fld>
            <a:endParaRPr lang="en-US" altLang="ja-JP"/>
          </a:p>
        </p:txBody>
      </p:sp>
    </p:spTree>
    <p:extLst>
      <p:ext uri="{BB962C8B-B14F-4D97-AF65-F5344CB8AC3E}">
        <p14:creationId xmlns:p14="http://schemas.microsoft.com/office/powerpoint/2010/main" val="192205889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1520" y="274638"/>
            <a:ext cx="8640960" cy="849314"/>
          </a:xfrm>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講義と演習の流れ</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lvl="0">
              <a:defRPr/>
            </a:pPr>
            <a:r>
              <a:rPr lang="ja-JP" altLang="en-US" sz="1200" i="1" dirty="0">
                <a:solidFill>
                  <a:srgbClr val="000000"/>
                </a:solidFill>
                <a:latin typeface="ＭＳ Ｐ明朝" panose="02020600040205080304" pitchFamily="18" charset="-128"/>
                <a:ea typeface="ＭＳ Ｐ明朝" panose="02020600040205080304" pitchFamily="18" charset="-128"/>
              </a:rPr>
              <a:t>令和元年度</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877872524"/>
              </p:ext>
            </p:extLst>
          </p:nvPr>
        </p:nvGraphicFramePr>
        <p:xfrm>
          <a:off x="251520" y="1340768"/>
          <a:ext cx="8640960" cy="4968552"/>
        </p:xfrm>
        <a:graphic>
          <a:graphicData uri="http://schemas.openxmlformats.org/drawingml/2006/table">
            <a:tbl>
              <a:tblPr firstRow="1" bandRow="1">
                <a:tableStyleId>{5C22544A-7EE6-4342-B048-85BDC9FD1C3A}</a:tableStyleId>
              </a:tblPr>
              <a:tblGrid>
                <a:gridCol w="993756">
                  <a:extLst>
                    <a:ext uri="{9D8B030D-6E8A-4147-A177-3AD203B41FA5}">
                      <a16:colId xmlns:a16="http://schemas.microsoft.com/office/drawing/2014/main" val="20000"/>
                    </a:ext>
                  </a:extLst>
                </a:gridCol>
                <a:gridCol w="907288">
                  <a:extLst>
                    <a:ext uri="{9D8B030D-6E8A-4147-A177-3AD203B41FA5}">
                      <a16:colId xmlns:a16="http://schemas.microsoft.com/office/drawing/2014/main" val="20001"/>
                    </a:ext>
                  </a:extLst>
                </a:gridCol>
                <a:gridCol w="756074">
                  <a:extLst>
                    <a:ext uri="{9D8B030D-6E8A-4147-A177-3AD203B41FA5}">
                      <a16:colId xmlns:a16="http://schemas.microsoft.com/office/drawing/2014/main" val="2030400786"/>
                    </a:ext>
                  </a:extLst>
                </a:gridCol>
                <a:gridCol w="5983842">
                  <a:extLst>
                    <a:ext uri="{9D8B030D-6E8A-4147-A177-3AD203B41FA5}">
                      <a16:colId xmlns:a16="http://schemas.microsoft.com/office/drawing/2014/main" val="20002"/>
                    </a:ext>
                  </a:extLst>
                </a:gridCol>
              </a:tblGrid>
              <a:tr h="590333">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区</a:t>
                      </a:r>
                      <a:r>
                        <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rPr>
                        <a:t> </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gridSpan="2">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時</a:t>
                      </a:r>
                      <a:r>
                        <a:rPr kumimoji="1" lang="en-US" altLang="ja-JP" b="0" baseline="0" dirty="0">
                          <a:solidFill>
                            <a:srgbClr val="002060"/>
                          </a:solidFill>
                          <a:latin typeface="UD デジタル 教科書体 NK-B" panose="02020700000000000000" pitchFamily="18" charset="-128"/>
                          <a:ea typeface="UD デジタル 教科書体 NK-B" panose="02020700000000000000" pitchFamily="18" charset="-128"/>
                        </a:rPr>
                        <a:t> </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間</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hMerge="1">
                  <a:txBody>
                    <a:bodyPr/>
                    <a:lstStyle/>
                    <a:p>
                      <a:endParaRPr kumimoji="1" lang="ja-JP" altLang="en-US"/>
                    </a:p>
                  </a:txBody>
                  <a:tcPr>
                    <a:lnL w="12700" cap="flat" cmpd="sng" algn="ctr">
                      <a:solidFill>
                        <a:srgbClr val="002060"/>
                      </a:solidFill>
                      <a:prstDash val="solid"/>
                      <a:round/>
                      <a:headEnd type="none" w="med" len="med"/>
                      <a:tailEnd type="none" w="med" len="med"/>
                    </a:ln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内　　容</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537374">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導</a:t>
                      </a:r>
                      <a:r>
                        <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rPr>
                        <a:t> </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入</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１０分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rowSpan="3">
                  <a:txBody>
                    <a:bodyPr/>
                    <a:lstStyle/>
                    <a:p>
                      <a:pPr algn="ctr"/>
                      <a:r>
                        <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rPr>
                        <a:t>70</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獲得目標の確認</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790878">
                <a:tc>
                  <a:txBody>
                    <a:bodyPr/>
                    <a:lstStyle/>
                    <a:p>
                      <a:pPr algn="ctr"/>
                      <a:r>
                        <a:rPr kumimoji="1" lang="ja-JP" altLang="en-US" b="0">
                          <a:solidFill>
                            <a:srgbClr val="002060"/>
                          </a:solidFill>
                          <a:latin typeface="UD デジタル 教科書体 NK-B" panose="02020700000000000000" pitchFamily="18" charset="-128"/>
                          <a:ea typeface="UD デジタル 教科書体 NK-B" panose="02020700000000000000" pitchFamily="18" charset="-128"/>
                        </a:rPr>
                        <a:t>講</a:t>
                      </a:r>
                      <a:r>
                        <a:rPr kumimoji="1" lang="en-US" altLang="ja-JP" b="0">
                          <a:solidFill>
                            <a:srgbClr val="002060"/>
                          </a:solidFill>
                          <a:latin typeface="UD デジタル 教科書体 NK-B" panose="02020700000000000000" pitchFamily="18" charset="-128"/>
                          <a:ea typeface="UD デジタル 教科書体 NK-B" panose="02020700000000000000" pitchFamily="18" charset="-128"/>
                        </a:rPr>
                        <a:t> </a:t>
                      </a:r>
                      <a:r>
                        <a:rPr kumimoji="1" lang="ja-JP" altLang="en-US" b="0">
                          <a:solidFill>
                            <a:srgbClr val="002060"/>
                          </a:solidFill>
                          <a:latin typeface="UD デジタル 教科書体 NK-B" panose="02020700000000000000" pitchFamily="18" charset="-128"/>
                          <a:ea typeface="UD デジタル 教科書体 NK-B" panose="02020700000000000000" pitchFamily="18" charset="-128"/>
                        </a:rPr>
                        <a:t>義</a:t>
                      </a:r>
                      <a:endPar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２０分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vMerge="1">
                  <a:txBody>
                    <a:bodyPr/>
                    <a:lstStyle/>
                    <a:p>
                      <a:endParaRPr kumimoji="1" lang="ja-JP" altLang="en-US"/>
                    </a:p>
                  </a:txBody>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ファシリテーション技術を再確認</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803708745"/>
                  </a:ext>
                </a:extLst>
              </a:tr>
              <a:tr h="885501">
                <a:tc>
                  <a:txBody>
                    <a:bodyPr/>
                    <a:lstStyle/>
                    <a:p>
                      <a:pPr algn="ctr"/>
                      <a:r>
                        <a:rPr kumimoji="1" lang="ja-JP" altLang="en-US" b="0">
                          <a:solidFill>
                            <a:srgbClr val="002060"/>
                          </a:solidFill>
                          <a:latin typeface="UD デジタル 教科書体 NK-B" panose="02020700000000000000" pitchFamily="18" charset="-128"/>
                          <a:ea typeface="UD デジタル 教科書体 NK-B" panose="02020700000000000000" pitchFamily="18" charset="-128"/>
                        </a:rPr>
                        <a:t>講 義</a:t>
                      </a:r>
                      <a:endPar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４０分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vMerge="1">
                  <a:txBody>
                    <a:bodyPr/>
                    <a:lstStyle/>
                    <a:p>
                      <a:endParaRPr kumimoji="1" lang="ja-JP" altLang="en-US"/>
                    </a:p>
                  </a:txBody>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研修・演習の場つくりについて理解</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721995437"/>
                  </a:ext>
                </a:extLst>
              </a:tr>
              <a:tr h="510680">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休 憩</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１５分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hMerge="1">
                  <a:txBody>
                    <a:bodyPr/>
                    <a:lstStyle/>
                    <a:p>
                      <a:endParaRPr kumimoji="1" lang="ja-JP" altLang="en-US"/>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tcPr>
                </a:tc>
                <a:tc>
                  <a:txBody>
                    <a:bodyPr/>
                    <a:lstStyle/>
                    <a:p>
                      <a:endPar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4"/>
                  </a:ext>
                </a:extLst>
              </a:tr>
              <a:tr h="858808">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演</a:t>
                      </a:r>
                      <a:r>
                        <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rPr>
                        <a:t> </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習</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４０分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rowSpan="2">
                  <a:txBody>
                    <a:bodyPr/>
                    <a:lstStyle/>
                    <a:p>
                      <a:pPr algn="ctr"/>
                      <a:r>
                        <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rPr>
                        <a:t>80</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本人の意思を尊重した会議に関する演習</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794978">
                <a:tc>
                  <a:txBody>
                    <a:bodyPr/>
                    <a:lstStyle/>
                    <a:p>
                      <a:pPr algn="ctr"/>
                      <a:r>
                        <a:rPr kumimoji="1" lang="ja-JP" altLang="en-US" b="0">
                          <a:solidFill>
                            <a:srgbClr val="002060"/>
                          </a:solidFill>
                          <a:latin typeface="UD デジタル 教科書体 NK-B" panose="02020700000000000000" pitchFamily="18" charset="-128"/>
                          <a:ea typeface="UD デジタル 教科書体 NK-B" panose="02020700000000000000" pitchFamily="18" charset="-128"/>
                        </a:rPr>
                        <a:t>演 習</a:t>
                      </a:r>
                      <a:endPar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４０分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vMerge="1">
                  <a:txBody>
                    <a:bodyPr/>
                    <a:lstStyle/>
                    <a:p>
                      <a:pPr algn="ctr"/>
                      <a:endPar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地域課題を解決するための協議会の活用について理解</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60418878"/>
                  </a:ext>
                </a:extLst>
              </a:tr>
            </a:tbl>
          </a:graphicData>
        </a:graphic>
      </p:graphicFrame>
      <p:sp>
        <p:nvSpPr>
          <p:cNvPr id="3" name="スライド番号プレースホルダー 2">
            <a:extLst>
              <a:ext uri="{FF2B5EF4-FFF2-40B4-BE49-F238E27FC236}">
                <a16:creationId xmlns:a16="http://schemas.microsoft.com/office/drawing/2014/main" id="{7E442B98-F3E8-451E-9E64-8ACFB2E6ECC6}"/>
              </a:ext>
            </a:extLst>
          </p:cNvPr>
          <p:cNvSpPr>
            <a:spLocks noGrp="1"/>
          </p:cNvSpPr>
          <p:nvPr>
            <p:ph type="sldNum" sz="quarter" idx="12"/>
          </p:nvPr>
        </p:nvSpPr>
        <p:spPr/>
        <p:txBody>
          <a:bodyPr/>
          <a:lstStyle/>
          <a:p>
            <a:pPr>
              <a:defRPr/>
            </a:pPr>
            <a:fld id="{804D6B79-3AEB-42FE-A736-A41F7AEA0445}" type="slidenum">
              <a:rPr lang="en-US" altLang="ja-JP" smtClean="0"/>
              <a:pPr>
                <a:defRPr/>
              </a:pPr>
              <a:t>3</a:t>
            </a:fld>
            <a:endParaRPr lang="en-US" altLang="ja-JP"/>
          </a:p>
        </p:txBody>
      </p:sp>
    </p:spTree>
    <p:extLst>
      <p:ext uri="{BB962C8B-B14F-4D97-AF65-F5344CB8AC3E}">
        <p14:creationId xmlns:p14="http://schemas.microsoft.com/office/powerpoint/2010/main" val="260069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テキスト ボックス 3">
            <a:extLst>
              <a:ext uri="{FF2B5EF4-FFF2-40B4-BE49-F238E27FC236}">
                <a16:creationId xmlns:a16="http://schemas.microsoft.com/office/drawing/2014/main" id="{DE02E49F-F0FA-4073-B76F-84267B2DD1B5}"/>
              </a:ext>
            </a:extLst>
          </p:cNvPr>
          <p:cNvSpPr txBox="1">
            <a:spLocks noChangeArrowheads="1"/>
          </p:cNvSpPr>
          <p:nvPr/>
        </p:nvSpPr>
        <p:spPr bwMode="auto">
          <a:xfrm>
            <a:off x="461597" y="188640"/>
            <a:ext cx="8142851" cy="646331"/>
          </a:xfrm>
          <a:prstGeom prst="rect">
            <a:avLst/>
          </a:prstGeom>
          <a:solidFill>
            <a:srgbClr val="002060"/>
          </a:solidFill>
          <a:ln>
            <a:noFill/>
          </a:ln>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3600" b="0" i="0" u="none" strike="noStrike" kern="1200" cap="none" spc="0" normalizeH="0" baseline="0" noProof="0" dirty="0">
                <a:ln>
                  <a:noFill/>
                </a:ln>
                <a:solidFill>
                  <a:schemeClr val="bg1"/>
                </a:solidFill>
                <a:effectLst/>
                <a:uLnTx/>
                <a:uFillTx/>
                <a:latin typeface="UD デジタル 教科書体 NK-B" panose="02020700000000000000" pitchFamily="18" charset="-128"/>
                <a:ea typeface="UD デジタル 教科書体 NK-B" panose="02020700000000000000" pitchFamily="18" charset="-128"/>
                <a:cs typeface="+mn-cs"/>
              </a:rPr>
              <a:t>気付きを生成するためのシェアリング</a:t>
            </a:r>
          </a:p>
        </p:txBody>
      </p:sp>
      <p:sp>
        <p:nvSpPr>
          <p:cNvPr id="5" name="円/楕円 4">
            <a:extLst>
              <a:ext uri="{FF2B5EF4-FFF2-40B4-BE49-F238E27FC236}">
                <a16:creationId xmlns:a16="http://schemas.microsoft.com/office/drawing/2014/main" id="{8B4D54FE-FE3D-464A-BC55-A5BFAC20796E}"/>
              </a:ext>
            </a:extLst>
          </p:cNvPr>
          <p:cNvSpPr/>
          <p:nvPr/>
        </p:nvSpPr>
        <p:spPr>
          <a:xfrm>
            <a:off x="2423746" y="1036069"/>
            <a:ext cx="2883877" cy="1197219"/>
          </a:xfrm>
          <a:prstGeom prst="ellipse">
            <a:avLst/>
          </a:prstGeom>
          <a:solidFill>
            <a:srgbClr val="00B0F0">
              <a:alpha val="4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グループ活動や個人作業</a:t>
            </a:r>
          </a:p>
        </p:txBody>
      </p:sp>
      <p:sp>
        <p:nvSpPr>
          <p:cNvPr id="6" name="円/楕円 5">
            <a:extLst>
              <a:ext uri="{FF2B5EF4-FFF2-40B4-BE49-F238E27FC236}">
                <a16:creationId xmlns:a16="http://schemas.microsoft.com/office/drawing/2014/main" id="{9C9A5B19-2BD2-4446-9533-892282B57FFF}"/>
              </a:ext>
            </a:extLst>
          </p:cNvPr>
          <p:cNvSpPr/>
          <p:nvPr/>
        </p:nvSpPr>
        <p:spPr>
          <a:xfrm>
            <a:off x="1934309" y="2963016"/>
            <a:ext cx="3742592" cy="1330569"/>
          </a:xfrm>
          <a:prstGeom prst="ellipse">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662"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上記の活動や作業を通じて気付いたこと感じたことを</a:t>
            </a:r>
            <a:endParaRPr kumimoji="1" lang="en-US" altLang="ja-JP" sz="1662"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2215" b="1"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数人で共有</a:t>
            </a:r>
          </a:p>
        </p:txBody>
      </p:sp>
      <p:sp>
        <p:nvSpPr>
          <p:cNvPr id="7" name="円/楕円 6">
            <a:extLst>
              <a:ext uri="{FF2B5EF4-FFF2-40B4-BE49-F238E27FC236}">
                <a16:creationId xmlns:a16="http://schemas.microsoft.com/office/drawing/2014/main" id="{DFE8881D-07D8-4517-8E41-CDA7AE26F772}"/>
              </a:ext>
            </a:extLst>
          </p:cNvPr>
          <p:cNvSpPr/>
          <p:nvPr/>
        </p:nvSpPr>
        <p:spPr>
          <a:xfrm>
            <a:off x="1934309" y="5024806"/>
            <a:ext cx="3742592" cy="1462454"/>
          </a:xfrm>
          <a:prstGeom prst="ellipse">
            <a:avLst/>
          </a:prstGeom>
          <a:solidFill>
            <a:srgbClr val="FF000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上記の</a:t>
            </a:r>
            <a:endParaRPr kumimoji="1" lang="en-US" altLang="ja-JP"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共有活動を通しての</a:t>
            </a:r>
            <a:endParaRPr kumimoji="1" lang="en-US" altLang="ja-JP" sz="2215"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2585" b="1"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気付きの生成</a:t>
            </a:r>
          </a:p>
        </p:txBody>
      </p:sp>
      <p:cxnSp>
        <p:nvCxnSpPr>
          <p:cNvPr id="11" name="直線矢印コネクタ 10">
            <a:extLst>
              <a:ext uri="{FF2B5EF4-FFF2-40B4-BE49-F238E27FC236}">
                <a16:creationId xmlns:a16="http://schemas.microsoft.com/office/drawing/2014/main" id="{440D2E32-959D-4D3E-BE08-68701BCA8B04}"/>
              </a:ext>
            </a:extLst>
          </p:cNvPr>
          <p:cNvCxnSpPr/>
          <p:nvPr/>
        </p:nvCxnSpPr>
        <p:spPr>
          <a:xfrm>
            <a:off x="2118946" y="1036029"/>
            <a:ext cx="0" cy="1462454"/>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2776" name="テキスト ボックス 14">
            <a:extLst>
              <a:ext uri="{FF2B5EF4-FFF2-40B4-BE49-F238E27FC236}">
                <a16:creationId xmlns:a16="http://schemas.microsoft.com/office/drawing/2014/main" id="{090AB6B7-4584-4AA2-84D4-FFAC5B93F3BE}"/>
              </a:ext>
            </a:extLst>
          </p:cNvPr>
          <p:cNvSpPr txBox="1">
            <a:spLocks noChangeArrowheads="1"/>
          </p:cNvSpPr>
          <p:nvPr/>
        </p:nvSpPr>
        <p:spPr bwMode="auto">
          <a:xfrm>
            <a:off x="461597" y="1390651"/>
            <a:ext cx="1594338" cy="111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rIns="72000">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662"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通常のグループ活動はここで終わり次の作業に移る</a:t>
            </a:r>
          </a:p>
        </p:txBody>
      </p:sp>
      <p:sp>
        <p:nvSpPr>
          <p:cNvPr id="16" name="下矢印 15">
            <a:extLst>
              <a:ext uri="{FF2B5EF4-FFF2-40B4-BE49-F238E27FC236}">
                <a16:creationId xmlns:a16="http://schemas.microsoft.com/office/drawing/2014/main" id="{23844407-551D-46E8-A12B-0AE9E8125C36}"/>
              </a:ext>
            </a:extLst>
          </p:cNvPr>
          <p:cNvSpPr/>
          <p:nvPr/>
        </p:nvSpPr>
        <p:spPr>
          <a:xfrm>
            <a:off x="3405559" y="2299230"/>
            <a:ext cx="798635" cy="663819"/>
          </a:xfrm>
          <a:prstGeom prst="downArrow">
            <a:avLst>
              <a:gd name="adj1" fmla="val 50000"/>
              <a:gd name="adj2" fmla="val 3818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17" name="下矢印 16">
            <a:extLst>
              <a:ext uri="{FF2B5EF4-FFF2-40B4-BE49-F238E27FC236}">
                <a16:creationId xmlns:a16="http://schemas.microsoft.com/office/drawing/2014/main" id="{A7504E46-B573-45D3-BE5F-CF7BF5A7F7A3}"/>
              </a:ext>
            </a:extLst>
          </p:cNvPr>
          <p:cNvSpPr/>
          <p:nvPr/>
        </p:nvSpPr>
        <p:spPr>
          <a:xfrm>
            <a:off x="3405559" y="4359561"/>
            <a:ext cx="798635" cy="665285"/>
          </a:xfrm>
          <a:prstGeom prst="downArrow">
            <a:avLst>
              <a:gd name="adj1" fmla="val 50000"/>
              <a:gd name="adj2" fmla="val 3818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FFFFFF"/>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cxnSp>
        <p:nvCxnSpPr>
          <p:cNvPr id="9" name="直線コネクタ 8">
            <a:extLst>
              <a:ext uri="{FF2B5EF4-FFF2-40B4-BE49-F238E27FC236}">
                <a16:creationId xmlns:a16="http://schemas.microsoft.com/office/drawing/2014/main" id="{74E21BBF-417E-4023-BF7C-376A633C3348}"/>
              </a:ext>
            </a:extLst>
          </p:cNvPr>
          <p:cNvCxnSpPr/>
          <p:nvPr/>
        </p:nvCxnSpPr>
        <p:spPr>
          <a:xfrm flipV="1">
            <a:off x="461599" y="2498481"/>
            <a:ext cx="5092211" cy="0"/>
          </a:xfrm>
          <a:prstGeom prst="line">
            <a:avLst/>
          </a:prstGeom>
          <a:ln w="25400">
            <a:solidFill>
              <a:srgbClr val="002060"/>
            </a:solidFill>
            <a:prstDash val="sysDot"/>
          </a:ln>
        </p:spPr>
        <p:style>
          <a:lnRef idx="1">
            <a:schemeClr val="accent1"/>
          </a:lnRef>
          <a:fillRef idx="0">
            <a:schemeClr val="accent1"/>
          </a:fillRef>
          <a:effectRef idx="0">
            <a:schemeClr val="accent1"/>
          </a:effectRef>
          <a:fontRef idx="minor">
            <a:schemeClr val="tx1"/>
          </a:fontRef>
        </p:style>
      </p:cxnSp>
      <p:sp>
        <p:nvSpPr>
          <p:cNvPr id="17420" name="テキスト ボックス 18">
            <a:extLst>
              <a:ext uri="{FF2B5EF4-FFF2-40B4-BE49-F238E27FC236}">
                <a16:creationId xmlns:a16="http://schemas.microsoft.com/office/drawing/2014/main" id="{DBFA45A2-657B-47D7-BD87-0C069FE54FF9}"/>
              </a:ext>
            </a:extLst>
          </p:cNvPr>
          <p:cNvSpPr txBox="1">
            <a:spLocks noChangeArrowheads="1"/>
          </p:cNvSpPr>
          <p:nvPr/>
        </p:nvSpPr>
        <p:spPr bwMode="auto">
          <a:xfrm>
            <a:off x="6044714" y="1169377"/>
            <a:ext cx="2269880" cy="111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662" b="0" i="0" u="none" strike="noStrike" kern="1200" cap="none" spc="0" normalizeH="0" baseline="0" noProof="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複数の人が集まって、相互作用を行う中での学びや気付きを狙いとしている場合。</a:t>
            </a:r>
            <a:endParaRPr kumimoji="1" lang="en-US" altLang="ja-JP" sz="1662" b="0" i="0" u="none" strike="noStrike" kern="1200" cap="none" spc="0" normalizeH="0" baseline="0" noProof="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13" name="テキスト ボックス 18">
            <a:extLst>
              <a:ext uri="{FF2B5EF4-FFF2-40B4-BE49-F238E27FC236}">
                <a16:creationId xmlns:a16="http://schemas.microsoft.com/office/drawing/2014/main" id="{9512D951-5F53-462A-9FA6-AD52A05F0887}"/>
              </a:ext>
            </a:extLst>
          </p:cNvPr>
          <p:cNvSpPr txBox="1">
            <a:spLocks noChangeArrowheads="1"/>
          </p:cNvSpPr>
          <p:nvPr/>
        </p:nvSpPr>
        <p:spPr bwMode="auto">
          <a:xfrm>
            <a:off x="6044714" y="5246077"/>
            <a:ext cx="2269880" cy="111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662" b="0" i="0" u="none" strike="noStrike" kern="1200" cap="none" spc="0" normalizeH="0" baseline="0" noProof="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他者のそのような気付きをしっかり聴くことでさらに新しい視点に気づくことができる。</a:t>
            </a:r>
          </a:p>
        </p:txBody>
      </p:sp>
      <p:sp>
        <p:nvSpPr>
          <p:cNvPr id="15" name="テキスト ボックス 18">
            <a:extLst>
              <a:ext uri="{FF2B5EF4-FFF2-40B4-BE49-F238E27FC236}">
                <a16:creationId xmlns:a16="http://schemas.microsoft.com/office/drawing/2014/main" id="{C7457D9B-A923-4C04-80BD-3AA2BE896A02}"/>
              </a:ext>
            </a:extLst>
          </p:cNvPr>
          <p:cNvSpPr txBox="1">
            <a:spLocks noChangeArrowheads="1"/>
          </p:cNvSpPr>
          <p:nvPr/>
        </p:nvSpPr>
        <p:spPr bwMode="auto">
          <a:xfrm>
            <a:off x="6044714" y="2963014"/>
            <a:ext cx="2269880" cy="1371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662" b="0" i="0" u="none" strike="noStrike" kern="1200" cap="none" spc="0" normalizeH="0" baseline="0" noProof="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rPr>
              <a:t>グループ活動後に、どんなことに気付いたか、どんな疑問を持ったか率直に自分の考えを数人で述べあう。</a:t>
            </a:r>
            <a:endParaRPr kumimoji="1" lang="en-US" altLang="ja-JP" sz="1662" b="0" i="0" u="none" strike="noStrike" kern="1200" cap="none" spc="0" normalizeH="0" baseline="0" noProof="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18"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3" name="正方形/長方形 2">
            <a:extLst>
              <a:ext uri="{FF2B5EF4-FFF2-40B4-BE49-F238E27FC236}">
                <a16:creationId xmlns:a16="http://schemas.microsoft.com/office/drawing/2014/main" id="{236D8527-E0FC-422A-952D-404CD77F44C9}"/>
              </a:ext>
            </a:extLst>
          </p:cNvPr>
          <p:cNvSpPr/>
          <p:nvPr/>
        </p:nvSpPr>
        <p:spPr>
          <a:xfrm>
            <a:off x="6857144" y="6494689"/>
            <a:ext cx="1457450" cy="307777"/>
          </a:xfrm>
          <a:prstGeom prst="rect">
            <a:avLst/>
          </a:prstGeom>
        </p:spPr>
        <p:txBody>
          <a:bodyPr wrap="none">
            <a:spAutoFit/>
          </a:bodyPr>
          <a:lstStyle/>
          <a:p>
            <a:r>
              <a:rPr lang="ja-JP" altLang="en-US" sz="1400" dirty="0">
                <a:solidFill>
                  <a:srgbClr val="002060"/>
                </a:solidFill>
                <a:latin typeface="UD デジタル 教科書体 NK-B" panose="02020700000000000000" pitchFamily="18" charset="-128"/>
                <a:ea typeface="UD デジタル 教科書体 NK-B" panose="02020700000000000000" pitchFamily="18" charset="-128"/>
              </a:rPr>
              <a:t>（三田地</a:t>
            </a:r>
            <a:r>
              <a:rPr lang="en-US" altLang="ja-JP" sz="1400" dirty="0">
                <a:solidFill>
                  <a:srgbClr val="002060"/>
                </a:solidFill>
                <a:latin typeface="UD デジタル 教科書体 NK-B" panose="02020700000000000000" pitchFamily="18" charset="-128"/>
                <a:ea typeface="UD デジタル 教科書体 NK-B" panose="02020700000000000000" pitchFamily="18" charset="-128"/>
              </a:rPr>
              <a:t>2010</a:t>
            </a:r>
            <a:r>
              <a:rPr lang="ja-JP" altLang="en-US" sz="1400" dirty="0">
                <a:solidFill>
                  <a:srgbClr val="002060"/>
                </a:solidFill>
                <a:latin typeface="UD デジタル 教科書体 NK-B" panose="02020700000000000000" pitchFamily="18" charset="-128"/>
                <a:ea typeface="UD デジタル 教科書体 NK-B" panose="02020700000000000000" pitchFamily="18" charset="-128"/>
              </a:rPr>
              <a:t>）</a:t>
            </a:r>
          </a:p>
        </p:txBody>
      </p:sp>
      <p:sp>
        <p:nvSpPr>
          <p:cNvPr id="4" name="スライド番号プレースホルダー 3">
            <a:extLst>
              <a:ext uri="{FF2B5EF4-FFF2-40B4-BE49-F238E27FC236}">
                <a16:creationId xmlns:a16="http://schemas.microsoft.com/office/drawing/2014/main" id="{7F464E1A-C78B-465F-809A-BF067C3EC638}"/>
              </a:ext>
            </a:extLst>
          </p:cNvPr>
          <p:cNvSpPr>
            <a:spLocks noGrp="1"/>
          </p:cNvSpPr>
          <p:nvPr>
            <p:ph type="sldNum" sz="quarter" idx="12"/>
          </p:nvPr>
        </p:nvSpPr>
        <p:spPr/>
        <p:txBody>
          <a:bodyPr/>
          <a:lstStyle/>
          <a:p>
            <a:fld id="{5C78FD7F-8511-4E3E-A562-6BF2750AB60C}" type="slidenum">
              <a:rPr lang="en-US" altLang="ja-JP" smtClean="0"/>
              <a:pPr/>
              <a:t>30</a:t>
            </a:fld>
            <a:endParaRPr lang="en-US" altLang="ja-JP"/>
          </a:p>
        </p:txBody>
      </p:sp>
    </p:spTree>
    <p:extLst>
      <p:ext uri="{BB962C8B-B14F-4D97-AF65-F5344CB8AC3E}">
        <p14:creationId xmlns:p14="http://schemas.microsoft.com/office/powerpoint/2010/main" val="48967516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outVertical)">
                                      <p:cBhvr>
                                        <p:cTn id="12" dur="500"/>
                                        <p:tgtEl>
                                          <p:spTgt spid="9"/>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500"/>
                                        <p:tgtEl>
                                          <p:spTgt spid="11"/>
                                        </p:tgtEl>
                                      </p:cBhvr>
                                    </p:animEffect>
                                  </p:childTnLst>
                                </p:cTn>
                              </p:par>
                            </p:childTnLst>
                          </p:cTn>
                        </p:par>
                        <p:par>
                          <p:cTn id="17" fill="hold" nodeType="afterGroup">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2776"/>
                                        </p:tgtEl>
                                        <p:attrNameLst>
                                          <p:attrName>style.visibility</p:attrName>
                                        </p:attrNameLst>
                                      </p:cBhvr>
                                      <p:to>
                                        <p:strVal val="visible"/>
                                      </p:to>
                                    </p:set>
                                    <p:animEffect transition="in" filter="fade">
                                      <p:cBhvr>
                                        <p:cTn id="20" dur="500"/>
                                        <p:tgtEl>
                                          <p:spTgt spid="3277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up)">
                                      <p:cBhvr>
                                        <p:cTn id="25" dur="500"/>
                                        <p:tgtEl>
                                          <p:spTgt spid="1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circle(in)">
                                      <p:cBhvr>
                                        <p:cTn id="30" dur="3000"/>
                                        <p:tgtEl>
                                          <p:spTgt spid="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up)">
                                      <p:cBhvr>
                                        <p:cTn id="38" dur="500"/>
                                        <p:tgtEl>
                                          <p:spTgt spid="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circle(in)">
                                      <p:cBhvr>
                                        <p:cTn id="43" dur="5000"/>
                                        <p:tgtEl>
                                          <p:spTgt spid="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32776" grpId="0"/>
      <p:bldP spid="16" grpId="0" animBg="1"/>
      <p:bldP spid="17" grpId="0" animBg="1"/>
      <p:bldP spid="13" grpId="0"/>
      <p:bldP spid="1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413792"/>
            <a:ext cx="8229600" cy="967310"/>
          </a:xfrm>
          <a:solidFill>
            <a:srgbClr val="002060"/>
          </a:solidFill>
        </p:spPr>
        <p:txBody>
          <a:bodyPr>
            <a:normAutofit/>
          </a:bodyPr>
          <a:lstStyle/>
          <a:p>
            <a:r>
              <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研修（演習）におけるファシリテーター</a:t>
            </a:r>
          </a:p>
        </p:txBody>
      </p:sp>
      <p:sp>
        <p:nvSpPr>
          <p:cNvPr id="5" name="コンテンツ プレースホルダー 4"/>
          <p:cNvSpPr>
            <a:spLocks noGrp="1"/>
          </p:cNvSpPr>
          <p:nvPr>
            <p:ph idx="1"/>
          </p:nvPr>
        </p:nvSpPr>
        <p:spPr>
          <a:xfrm>
            <a:off x="457200" y="1600206"/>
            <a:ext cx="8229600" cy="4983156"/>
          </a:xfrm>
        </p:spPr>
        <p:txBody>
          <a:bodyPr>
            <a:normAutofit/>
          </a:bodyPr>
          <a:lstStyle/>
          <a:p>
            <a:pPr marL="0" indent="0">
              <a:lnSpc>
                <a:spcPct val="250000"/>
              </a:lnSpc>
              <a:buNone/>
            </a:pPr>
            <a:r>
              <a:rPr kumimoji="1"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最も大事な仕事は</a:t>
            </a:r>
            <a:r>
              <a:rPr kumimoji="1"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「意見</a:t>
            </a:r>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を引き出すこと</a:t>
            </a:r>
            <a:r>
              <a:rPr kumimoji="1"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a:t>
            </a:r>
            <a:endParaRPr kumimoji="1" lang="en-US" altLang="ja-JP" sz="28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lnSpc>
                <a:spcPct val="250000"/>
              </a:lnSpc>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最も大事な技術は</a:t>
            </a:r>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「楽しく自由な雰囲気を作ること」</a:t>
            </a:r>
            <a:endParaRPr lang="en-US" altLang="ja-JP" sz="28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lnSpc>
                <a:spcPct val="250000"/>
              </a:lnSpc>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最高の技術は</a:t>
            </a:r>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「はじめに意見をたくさん出すこと」</a:t>
            </a:r>
            <a:endParaRPr lang="en-US" altLang="ja-JP" sz="28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lnSpc>
                <a:spcPct val="250000"/>
              </a:lnSpc>
              <a:buNone/>
            </a:pPr>
            <a:r>
              <a:rPr kumimoji="1"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黄金の言葉は</a:t>
            </a:r>
            <a:r>
              <a:rPr kumimoji="1"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「皆さん、どうしましょうか？」</a:t>
            </a:r>
          </a:p>
        </p:txBody>
      </p:sp>
      <p:sp>
        <p:nvSpPr>
          <p:cNvPr id="6" name="Text Box 15">
            <a:extLst>
              <a:ext uri="{FF2B5EF4-FFF2-40B4-BE49-F238E27FC236}">
                <a16:creationId xmlns:a16="http://schemas.microsoft.com/office/drawing/2014/main" id="{CB198FF8-7540-439C-895E-9E354C743D7C}"/>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2" name="スライド番号プレースホルダー 1">
            <a:extLst>
              <a:ext uri="{FF2B5EF4-FFF2-40B4-BE49-F238E27FC236}">
                <a16:creationId xmlns:a16="http://schemas.microsoft.com/office/drawing/2014/main" id="{675DA2D3-D968-446A-B06A-55B54B3D2EC4}"/>
              </a:ext>
            </a:extLst>
          </p:cNvPr>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31</a:t>
            </a:fld>
            <a:endParaRPr lang="ja-JP" altLang="en-US">
              <a:solidFill>
                <a:prstClr val="black">
                  <a:tint val="75000"/>
                </a:prstClr>
              </a:solidFill>
            </a:endParaRPr>
          </a:p>
        </p:txBody>
      </p:sp>
    </p:spTree>
    <p:extLst>
      <p:ext uri="{BB962C8B-B14F-4D97-AF65-F5344CB8AC3E}">
        <p14:creationId xmlns:p14="http://schemas.microsoft.com/office/powerpoint/2010/main" val="38219554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i="1" dirty="0">
                <a:solidFill>
                  <a:srgbClr val="002060"/>
                </a:solidFill>
                <a:latin typeface="UD デジタル 教科書体 NK-B" panose="02020700000000000000" pitchFamily="18" charset="-128"/>
                <a:ea typeface="UD デジタル 教科書体 NK-B" panose="02020700000000000000" pitchFamily="18" charset="-128"/>
              </a:rPr>
              <a:t>本人の意思を尊重した会議</a:t>
            </a:r>
            <a:br>
              <a:rPr lang="en-US" altLang="ja-JP" sz="3600" i="1" dirty="0">
                <a:solidFill>
                  <a:srgbClr val="002060"/>
                </a:solidFill>
                <a:latin typeface="UD デジタル 教科書体 NK-B" panose="02020700000000000000" pitchFamily="18" charset="-128"/>
                <a:ea typeface="UD デジタル 教科書体 NK-B" panose="02020700000000000000" pitchFamily="18" charset="-128"/>
              </a:rPr>
            </a:br>
            <a:r>
              <a:rPr lang="ja-JP" altLang="en-US" sz="3600" i="1" dirty="0">
                <a:solidFill>
                  <a:srgbClr val="002060"/>
                </a:solidFill>
                <a:latin typeface="UD デジタル 教科書体 NK-B" panose="02020700000000000000" pitchFamily="18" charset="-128"/>
                <a:ea typeface="UD デジタル 教科書体 NK-B" panose="02020700000000000000" pitchFamily="18" charset="-128"/>
              </a:rPr>
              <a:t>に関する演習</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lvl="0">
              <a:defRPr/>
            </a:pPr>
            <a:r>
              <a:rPr lang="ja-JP" altLang="en-US" sz="1200" i="1" dirty="0">
                <a:solidFill>
                  <a:srgbClr val="000000"/>
                </a:solidFill>
                <a:latin typeface="ＭＳ Ｐ明朝" panose="02020600040205080304" pitchFamily="18" charset="-128"/>
                <a:ea typeface="ＭＳ Ｐ明朝" panose="02020600040205080304" pitchFamily="18" charset="-128"/>
              </a:rPr>
              <a:t>令和元年度</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3" name="スライド番号プレースホルダー 2">
            <a:extLst>
              <a:ext uri="{FF2B5EF4-FFF2-40B4-BE49-F238E27FC236}">
                <a16:creationId xmlns:a16="http://schemas.microsoft.com/office/drawing/2014/main" id="{3EC3A768-0989-4CEC-9201-E8046EB77F91}"/>
              </a:ext>
            </a:extLst>
          </p:cNvPr>
          <p:cNvSpPr>
            <a:spLocks noGrp="1"/>
          </p:cNvSpPr>
          <p:nvPr>
            <p:ph type="sldNum" sz="quarter" idx="12"/>
          </p:nvPr>
        </p:nvSpPr>
        <p:spPr/>
        <p:txBody>
          <a:bodyPr/>
          <a:lstStyle/>
          <a:p>
            <a:pPr>
              <a:defRPr/>
            </a:pPr>
            <a:fld id="{CC9AFF3B-8AB2-4C15-B6CA-167BE0C75E5E}" type="slidenum">
              <a:rPr lang="en-US" altLang="ja-JP" smtClean="0">
                <a:solidFill>
                  <a:srgbClr val="000000"/>
                </a:solidFill>
              </a:rPr>
              <a:pPr>
                <a:defRPr/>
              </a:pPr>
              <a:t>32</a:t>
            </a:fld>
            <a:endParaRPr lang="en-US" altLang="ja-JP">
              <a:solidFill>
                <a:srgbClr val="000000"/>
              </a:solidFill>
            </a:endParaRPr>
          </a:p>
        </p:txBody>
      </p:sp>
    </p:spTree>
    <p:extLst>
      <p:ext uri="{BB962C8B-B14F-4D97-AF65-F5344CB8AC3E}">
        <p14:creationId xmlns:p14="http://schemas.microsoft.com/office/powerpoint/2010/main" val="1392653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a:ln>
            <a:noFill/>
          </a:ln>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本人の意思を尊重した会議に関する演習</a:t>
            </a:r>
          </a:p>
        </p:txBody>
      </p:sp>
      <p:sp>
        <p:nvSpPr>
          <p:cNvPr id="3" name="コンテンツ プレースホルダー 2">
            <a:extLst>
              <a:ext uri="{FF2B5EF4-FFF2-40B4-BE49-F238E27FC236}">
                <a16:creationId xmlns:a16="http://schemas.microsoft.com/office/drawing/2014/main" id="{6E145A5A-359B-45DB-998B-186F7D6C25B6}"/>
              </a:ext>
            </a:extLst>
          </p:cNvPr>
          <p:cNvSpPr>
            <a:spLocks noGrp="1"/>
          </p:cNvSpPr>
          <p:nvPr>
            <p:ph idx="1"/>
          </p:nvPr>
        </p:nvSpPr>
        <p:spPr>
          <a:xfrm>
            <a:off x="457200" y="1628800"/>
            <a:ext cx="8363272" cy="4525963"/>
          </a:xfrm>
        </p:spPr>
        <p:txBody>
          <a:bodyPr/>
          <a:lstStyle/>
          <a:p>
            <a:pPr marL="0" indent="0">
              <a:buNone/>
            </a:pPr>
            <a:r>
              <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ねらい</a:t>
            </a:r>
            <a:r>
              <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p>
          <a:p>
            <a:pPr marL="0" indent="0">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主任相談支援専門員が人材育成の一環として相談　　　支援専門員が実施する意思決定支援会議等に参加した場合において、</a:t>
            </a:r>
            <a:endParaRPr lang="en-US" altLang="ja-JP" sz="9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8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800" u="sng" dirty="0">
                <a:solidFill>
                  <a:srgbClr val="FF0000"/>
                </a:solidFill>
                <a:latin typeface="UD デジタル 教科書体 NK-B" panose="02020700000000000000" pitchFamily="18" charset="-128"/>
                <a:ea typeface="UD デジタル 教科書体 NK-B" panose="02020700000000000000" pitchFamily="18" charset="-128"/>
              </a:rPr>
              <a:t>①ご本人が安心して参加するために、どのような支援がなされていたか、また他に考えられる支援はないか。</a:t>
            </a:r>
            <a:endParaRPr lang="en-US" altLang="ja-JP" sz="600"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900"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800" u="sng" dirty="0">
                <a:solidFill>
                  <a:srgbClr val="FF0000"/>
                </a:solidFill>
                <a:latin typeface="UD デジタル 教科書体 NK-B" panose="02020700000000000000" pitchFamily="18" charset="-128"/>
                <a:ea typeface="UD デジタル 教科書体 NK-B" panose="02020700000000000000" pitchFamily="18" charset="-128"/>
              </a:rPr>
              <a:t>②どのような視点を持って参加することが必要か。</a:t>
            </a:r>
            <a:endParaRPr lang="en-US" altLang="ja-JP" sz="2800" u="sng" dirty="0">
              <a:solidFill>
                <a:srgbClr val="FF0000"/>
              </a:solidFill>
              <a:latin typeface="UD デジタル 教科書体 NK-B" panose="02020700000000000000" pitchFamily="18" charset="-128"/>
              <a:ea typeface="UD デジタル 教科書体 NK-B" panose="02020700000000000000" pitchFamily="18" charset="-128"/>
            </a:endParaRPr>
          </a:p>
          <a:p>
            <a:pPr marL="361950" indent="-361950">
              <a:buNone/>
            </a:pPr>
            <a:endParaRPr lang="en-US" altLang="ja-JP" sz="800" u="sng" dirty="0">
              <a:solidFill>
                <a:srgbClr val="FF0000"/>
              </a:solidFill>
              <a:latin typeface="UD デジタル 教科書体 NK-B" panose="02020700000000000000" pitchFamily="18" charset="-128"/>
              <a:ea typeface="UD デジタル 教科書体 NK-B" panose="02020700000000000000" pitchFamily="18" charset="-128"/>
            </a:endParaRPr>
          </a:p>
          <a:p>
            <a:pPr marL="361950" indent="-361950">
              <a:buNone/>
            </a:pPr>
            <a:endParaRPr lang="en-US" altLang="ja-JP" sz="800"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ということについて、グループワークを行う。</a:t>
            </a:r>
            <a:endParaRPr kumimoji="1" lang="en-US" altLang="ja-JP" sz="28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35787485-1F2D-4B05-9AAE-2B87D9E19BF3}"/>
              </a:ext>
            </a:extLst>
          </p:cNvPr>
          <p:cNvSpPr>
            <a:spLocks noGrp="1"/>
          </p:cNvSpPr>
          <p:nvPr>
            <p:ph type="sldNum" sz="quarter" idx="12"/>
          </p:nvPr>
        </p:nvSpPr>
        <p:spPr/>
        <p:txBody>
          <a:bodyPr/>
          <a:lstStyle/>
          <a:p>
            <a:pPr>
              <a:defRPr/>
            </a:pPr>
            <a:fld id="{804D6B79-3AEB-42FE-A736-A41F7AEA0445}" type="slidenum">
              <a:rPr lang="en-US" altLang="ja-JP" smtClean="0"/>
              <a:pPr>
                <a:defRPr/>
              </a:pPr>
              <a:t>33</a:t>
            </a:fld>
            <a:endParaRPr lang="en-US" altLang="ja-JP"/>
          </a:p>
        </p:txBody>
      </p:sp>
    </p:spTree>
    <p:extLst>
      <p:ext uri="{BB962C8B-B14F-4D97-AF65-F5344CB8AC3E}">
        <p14:creationId xmlns:p14="http://schemas.microsoft.com/office/powerpoint/2010/main" val="966768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22114"/>
          </a:xfrm>
          <a:solidFill>
            <a:srgbClr val="002060"/>
          </a:solidFill>
          <a:ln>
            <a:noFill/>
          </a:ln>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演習の進め方（</a:t>
            </a:r>
            <a: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t>40</a:t>
            </a: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分）</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854238916"/>
              </p:ext>
            </p:extLst>
          </p:nvPr>
        </p:nvGraphicFramePr>
        <p:xfrm>
          <a:off x="457200" y="2089395"/>
          <a:ext cx="8229600" cy="4075909"/>
        </p:xfrm>
        <a:graphic>
          <a:graphicData uri="http://schemas.openxmlformats.org/drawingml/2006/table">
            <a:tbl>
              <a:tblPr firstRow="1" bandRow="1">
                <a:tableStyleId>{5C22544A-7EE6-4342-B048-85BDC9FD1C3A}</a:tableStyleId>
              </a:tblPr>
              <a:tblGrid>
                <a:gridCol w="586408">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6779096">
                  <a:extLst>
                    <a:ext uri="{9D8B030D-6E8A-4147-A177-3AD203B41FA5}">
                      <a16:colId xmlns:a16="http://schemas.microsoft.com/office/drawing/2014/main" val="20002"/>
                    </a:ext>
                  </a:extLst>
                </a:gridCol>
              </a:tblGrid>
              <a:tr h="504056">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１</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b="0" kern="0" dirty="0">
                          <a:solidFill>
                            <a:srgbClr val="002060"/>
                          </a:solidFill>
                          <a:latin typeface="UD デジタル 教科書体 NK-B" panose="02020700000000000000" pitchFamily="18" charset="-128"/>
                          <a:ea typeface="UD デジタル 教科書体 NK-B" panose="02020700000000000000" pitchFamily="18" charset="-128"/>
                        </a:rPr>
                        <a:t>事例を全体進行が説明する</a:t>
                      </a:r>
                      <a:endParaRPr lang="en-US" altLang="ja-JP" b="0" kern="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576064">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２</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１０分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個別ワーク</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2304256">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３</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rPr>
                        <a:t>20</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265113" indent="-265113"/>
                      <a:r>
                        <a:rPr kumimoji="1" lang="ja-JP" altLang="en-US" sz="2400" b="0" dirty="0">
                          <a:solidFill>
                            <a:srgbClr val="002060"/>
                          </a:solidFill>
                          <a:latin typeface="UD デジタル 教科書体 NK-B" panose="02020700000000000000" pitchFamily="18" charset="-128"/>
                          <a:ea typeface="UD デジタル 教科書体 NK-B" panose="02020700000000000000" pitchFamily="18" charset="-128"/>
                        </a:rPr>
                        <a:t>①ご本人が安心して参加するために、</a:t>
                      </a:r>
                      <a:endParaRPr kumimoji="1" lang="en-US" altLang="ja-JP" sz="2400" b="0" dirty="0">
                        <a:solidFill>
                          <a:srgbClr val="002060"/>
                        </a:solidFill>
                        <a:latin typeface="UD デジタル 教科書体 NK-B" panose="02020700000000000000" pitchFamily="18" charset="-128"/>
                        <a:ea typeface="UD デジタル 教科書体 NK-B" panose="02020700000000000000" pitchFamily="18" charset="-128"/>
                      </a:endParaRPr>
                    </a:p>
                    <a:p>
                      <a:pPr marL="265113" indent="-265113"/>
                      <a:r>
                        <a:rPr kumimoji="1" lang="ja-JP" altLang="en-US" sz="2400" b="0" dirty="0">
                          <a:solidFill>
                            <a:srgbClr val="002060"/>
                          </a:solidFill>
                          <a:latin typeface="UD デジタル 教科書体 NK-B" panose="02020700000000000000" pitchFamily="18" charset="-128"/>
                          <a:ea typeface="UD デジタル 教科書体 NK-B" panose="02020700000000000000" pitchFamily="18" charset="-128"/>
                        </a:rPr>
                        <a:t>　 どのような支援がなされていたか、</a:t>
                      </a:r>
                      <a:endParaRPr kumimoji="1" lang="en-US" altLang="ja-JP" sz="2400" b="0" dirty="0">
                        <a:solidFill>
                          <a:srgbClr val="002060"/>
                        </a:solidFill>
                        <a:latin typeface="UD デジタル 教科書体 NK-B" panose="02020700000000000000" pitchFamily="18" charset="-128"/>
                        <a:ea typeface="UD デジタル 教科書体 NK-B" panose="02020700000000000000" pitchFamily="18" charset="-128"/>
                      </a:endParaRPr>
                    </a:p>
                    <a:p>
                      <a:pPr marL="265113" indent="-265113"/>
                      <a:r>
                        <a:rPr kumimoji="1" lang="ja-JP" altLang="en-US" sz="2400" b="0" dirty="0">
                          <a:solidFill>
                            <a:srgbClr val="002060"/>
                          </a:solidFill>
                          <a:latin typeface="UD デジタル 教科書体 NK-B" panose="02020700000000000000" pitchFamily="18" charset="-128"/>
                          <a:ea typeface="UD デジタル 教科書体 NK-B" panose="02020700000000000000" pitchFamily="18" charset="-128"/>
                        </a:rPr>
                        <a:t>　 また他に考えられる支援はないか。</a:t>
                      </a:r>
                    </a:p>
                    <a:p>
                      <a:pPr marL="265113" indent="-265113"/>
                      <a:endParaRPr kumimoji="1" lang="ja-JP" altLang="en-US" sz="2400" b="0" dirty="0">
                        <a:solidFill>
                          <a:srgbClr val="002060"/>
                        </a:solidFill>
                        <a:latin typeface="UD デジタル 教科書体 NK-B" panose="02020700000000000000" pitchFamily="18" charset="-128"/>
                        <a:ea typeface="UD デジタル 教科書体 NK-B" panose="02020700000000000000" pitchFamily="18" charset="-128"/>
                      </a:endParaRPr>
                    </a:p>
                    <a:p>
                      <a:pPr marL="265113" indent="-265113"/>
                      <a:r>
                        <a:rPr kumimoji="1" lang="ja-JP" altLang="en-US" sz="2400" b="0" dirty="0">
                          <a:solidFill>
                            <a:srgbClr val="002060"/>
                          </a:solidFill>
                          <a:latin typeface="UD デジタル 教科書体 NK-B" panose="02020700000000000000" pitchFamily="18" charset="-128"/>
                          <a:ea typeface="UD デジタル 教科書体 NK-B" panose="02020700000000000000" pitchFamily="18" charset="-128"/>
                        </a:rPr>
                        <a:t>②どのような視点を持って参加することが必要か。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2"/>
                  </a:ext>
                </a:extLst>
              </a:tr>
              <a:tr h="691533">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４</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演習担当者のコメント</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テキスト ボックス 5">
            <a:extLst>
              <a:ext uri="{FF2B5EF4-FFF2-40B4-BE49-F238E27FC236}">
                <a16:creationId xmlns:a16="http://schemas.microsoft.com/office/drawing/2014/main" id="{5FD56A71-FFAF-41A7-AF81-7A4D91DCE3FA}"/>
              </a:ext>
            </a:extLst>
          </p:cNvPr>
          <p:cNvSpPr txBox="1"/>
          <p:nvPr/>
        </p:nvSpPr>
        <p:spPr>
          <a:xfrm>
            <a:off x="457200" y="1441323"/>
            <a:ext cx="8229600" cy="523220"/>
          </a:xfrm>
          <a:prstGeom prst="rect">
            <a:avLst/>
          </a:prstGeom>
          <a:noFill/>
        </p:spPr>
        <p:txBody>
          <a:bodyPr wrap="square" rtlCol="0">
            <a:spAutoFit/>
          </a:bodyPr>
          <a:lstStyle/>
          <a:p>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この演習はグループメンバー約６人全員で実施します。</a:t>
            </a:r>
            <a:endParaRPr kumimoji="1" lang="ja-JP" altLang="en-US" sz="28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a:extLst>
              <a:ext uri="{FF2B5EF4-FFF2-40B4-BE49-F238E27FC236}">
                <a16:creationId xmlns:a16="http://schemas.microsoft.com/office/drawing/2014/main" id="{3C83C7EB-7B18-416D-8DBB-19A210BFA293}"/>
              </a:ext>
            </a:extLst>
          </p:cNvPr>
          <p:cNvSpPr>
            <a:spLocks noGrp="1"/>
          </p:cNvSpPr>
          <p:nvPr>
            <p:ph type="sldNum" sz="quarter" idx="12"/>
          </p:nvPr>
        </p:nvSpPr>
        <p:spPr/>
        <p:txBody>
          <a:bodyPr/>
          <a:lstStyle/>
          <a:p>
            <a:pPr>
              <a:defRPr/>
            </a:pPr>
            <a:fld id="{804D6B79-3AEB-42FE-A736-A41F7AEA0445}" type="slidenum">
              <a:rPr lang="en-US" altLang="ja-JP" smtClean="0"/>
              <a:pPr>
                <a:defRPr/>
              </a:pPr>
              <a:t>34</a:t>
            </a:fld>
            <a:endParaRPr lang="en-US" altLang="ja-JP"/>
          </a:p>
        </p:txBody>
      </p:sp>
    </p:spTree>
    <p:extLst>
      <p:ext uri="{BB962C8B-B14F-4D97-AF65-F5344CB8AC3E}">
        <p14:creationId xmlns:p14="http://schemas.microsoft.com/office/powerpoint/2010/main" val="17866404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22114"/>
          </a:xfrm>
          <a:solidFill>
            <a:srgbClr val="002060"/>
          </a:solidFill>
          <a:ln>
            <a:noFill/>
          </a:ln>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演習の架空事例</a:t>
            </a:r>
            <a:b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b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（障害福祉サービス等の提供に係る意思決定ガイドラインより）</a:t>
            </a:r>
            <a:endParaRPr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コンテンツ プレースホルダー 5"/>
          <p:cNvSpPr>
            <a:spLocks noGrp="1"/>
          </p:cNvSpPr>
          <p:nvPr>
            <p:ph idx="1"/>
          </p:nvPr>
        </p:nvSpPr>
        <p:spPr>
          <a:xfrm>
            <a:off x="482866" y="1412776"/>
            <a:ext cx="8229600" cy="5170586"/>
          </a:xfrm>
        </p:spPr>
        <p:txBody>
          <a:bodyPr/>
          <a:lstStyle/>
          <a:p>
            <a:pPr marL="0" indent="0">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　施設入所支援を利用して</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15 </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年になる</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33</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歳）は、知的障害と自閉症があり、言葉によるコミュニケーションが難しい状態であった。また、家族が亡くなり、成年後見人が選任されていた。担当の相談支援専門員は、継続サービス利用支援によるモニタリングで、今後も引き続き施設入所支援を利用するのか、グループホーム等に生活の場を移行するのか、 </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さんの意思決定支援が必要であると考えていた。</a:t>
            </a:r>
          </a:p>
          <a:p>
            <a:pPr marL="0" indent="0">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　そこで、担当の相談支援専門員が意思決定支援責任者となり、</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さんと成年後見人、施設入所支援のサービス管理責任者と</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さんの担当職員、グループホームのサービス管理責任者の参加により、</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さんの意思決定支援会議を開くこととなった。</a:t>
            </a:r>
          </a:p>
          <a:p>
            <a:pPr marL="0" indent="0">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　</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さんは、いつものスケジュールとは違う会議への参加となり、落ち着きがなく不安そうにしていた。その様子を見ていた成年後見人は、</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さんが施設に慣れて落ち着いた生活を送れているのに、生活の場を変えることで</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さんが不安定な状態にならないか不安であると話した。意思決定支援責任者が、自宅での</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の様子について成年後見人に尋ねると、帰省した時は、自分でお湯を沸かしてカップラーメンを作って食べていること等が話された。施設入所支援のサービス管理責任者と担当職員はその話を聞いて、施設では自分でお湯を沸かしたり、カップラーメンを作って食べたりする場面がなかったため、施設の環境が</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さんの本来できることを狭めてしまっているのではないか、</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さんにとってよりよい生活の場について考えることが必要ではないかと思った、と話した。（次ページに続く）</a:t>
            </a:r>
            <a:endParaRPr lang="en-US" altLang="ja-JP" sz="18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a:extLst>
              <a:ext uri="{FF2B5EF4-FFF2-40B4-BE49-F238E27FC236}">
                <a16:creationId xmlns:a16="http://schemas.microsoft.com/office/drawing/2014/main" id="{3EF6834A-46E6-479A-998A-8C3621A04114}"/>
              </a:ext>
            </a:extLst>
          </p:cNvPr>
          <p:cNvSpPr>
            <a:spLocks noGrp="1"/>
          </p:cNvSpPr>
          <p:nvPr>
            <p:ph type="sldNum" sz="quarter" idx="12"/>
          </p:nvPr>
        </p:nvSpPr>
        <p:spPr/>
        <p:txBody>
          <a:bodyPr/>
          <a:lstStyle/>
          <a:p>
            <a:pPr>
              <a:defRPr/>
            </a:pPr>
            <a:fld id="{804D6B79-3AEB-42FE-A736-A41F7AEA0445}" type="slidenum">
              <a:rPr lang="en-US" altLang="ja-JP" smtClean="0"/>
              <a:pPr>
                <a:defRPr/>
              </a:pPr>
              <a:t>35</a:t>
            </a:fld>
            <a:endParaRPr lang="en-US" altLang="ja-JP"/>
          </a:p>
        </p:txBody>
      </p:sp>
    </p:spTree>
    <p:extLst>
      <p:ext uri="{BB962C8B-B14F-4D97-AF65-F5344CB8AC3E}">
        <p14:creationId xmlns:p14="http://schemas.microsoft.com/office/powerpoint/2010/main" val="86512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22114"/>
          </a:xfrm>
          <a:solidFill>
            <a:srgbClr val="002060"/>
          </a:solidFill>
          <a:ln>
            <a:noFill/>
          </a:ln>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演習の架空事例</a:t>
            </a:r>
            <a:b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b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（障害福祉サービス等の提供に係る意思決定支援ガイドラインより）</a:t>
            </a:r>
            <a:endParaRPr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コンテンツ プレースホルダー 5"/>
          <p:cNvSpPr>
            <a:spLocks noGrp="1"/>
          </p:cNvSpPr>
          <p:nvPr>
            <p:ph idx="1"/>
          </p:nvPr>
        </p:nvSpPr>
        <p:spPr>
          <a:xfrm>
            <a:off x="482866" y="1412776"/>
            <a:ext cx="8229600" cy="5170586"/>
          </a:xfrm>
        </p:spPr>
        <p:txBody>
          <a:bodyPr/>
          <a:lstStyle/>
          <a:p>
            <a:pPr marL="0" indent="0">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　Ｂさんは、目の前にある洋服や食べ物の中から自分が気に入った物を選んだり、絵カー ドや写真カードを見て、その日に行う活動を選んだりはできるが、経験したことがないグ ループホームの生活と今の施設の生活を比べて選ぶことは難しかった。</a:t>
            </a:r>
          </a:p>
          <a:p>
            <a:pPr marL="0" indent="0">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　そこで、グループ ホームのサービス管理責任者は、空き部屋のあるグループホームがあるので、体験利用をしてみて、その様子から</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さんの意思を確認してはどうかと提案した。成年後見人も、「体験してみた結果が</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さんのためになるなら」という意見であった。</a:t>
            </a:r>
          </a:p>
          <a:p>
            <a:pPr marL="0" indent="0">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　意思決定支援責任者である相談支援専門員は、意思決定支援会議の結果を踏まえてサー ビス等利用計画を変更し、地域移行支援に基づくグループホームの体験利用を行う内容に 見直した。また、</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1 </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ヶ月後に再度意思決定支援会議を開き、</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さんの体験利用の様子を共有し、</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さんが今後の生活の場について施設の利用を継続したいのか、グループホームで生活したいのかについて確認することになった。</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B</a:t>
            </a: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さんがグループホームで混乱しないように、施設で使っていた絵カードやスケジュールをグループホームでも使うことにした。</a:t>
            </a:r>
          </a:p>
          <a:p>
            <a:pPr marL="0" indent="0">
              <a:buNone/>
            </a:pPr>
            <a:endParaRPr lang="en-US" altLang="ja-JP" sz="1800" dirty="0">
              <a:solidFill>
                <a:srgbClr val="FF0000"/>
              </a:solidFill>
              <a:latin typeface="UD デジタル 教科書体 NK-B" panose="02020700000000000000" pitchFamily="18" charset="-128"/>
              <a:ea typeface="UD デジタル 教科書体 NK-B" panose="02020700000000000000" pitchFamily="18" charset="-128"/>
            </a:endParaRPr>
          </a:p>
        </p:txBody>
      </p:sp>
      <p:pic>
        <p:nvPicPr>
          <p:cNvPr id="4" name="図 3">
            <a:extLst>
              <a:ext uri="{FF2B5EF4-FFF2-40B4-BE49-F238E27FC236}">
                <a16:creationId xmlns:a16="http://schemas.microsoft.com/office/drawing/2014/main" id="{E93E7065-E8B7-49EC-A4FA-522EAFECB681}"/>
              </a:ext>
            </a:extLst>
          </p:cNvPr>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58228" y="5397228"/>
            <a:ext cx="920782" cy="920782"/>
          </a:xfrm>
          <a:prstGeom prst="rect">
            <a:avLst/>
          </a:prstGeom>
        </p:spPr>
      </p:pic>
      <p:sp>
        <p:nvSpPr>
          <p:cNvPr id="7" name="テキスト ボックス 6">
            <a:extLst>
              <a:ext uri="{FF2B5EF4-FFF2-40B4-BE49-F238E27FC236}">
                <a16:creationId xmlns:a16="http://schemas.microsoft.com/office/drawing/2014/main" id="{02114600-0DBC-4569-BB61-E97B0DDE286F}"/>
              </a:ext>
            </a:extLst>
          </p:cNvPr>
          <p:cNvSpPr txBox="1"/>
          <p:nvPr/>
        </p:nvSpPr>
        <p:spPr>
          <a:xfrm>
            <a:off x="986922" y="6237312"/>
            <a:ext cx="7977566" cy="338554"/>
          </a:xfrm>
          <a:prstGeom prst="rect">
            <a:avLst/>
          </a:prstGeom>
          <a:noFill/>
        </p:spPr>
        <p:txBody>
          <a:bodyPr wrap="square" rtlCol="0">
            <a:spAutoFit/>
          </a:bodyPr>
          <a:lstStyle/>
          <a:p>
            <a:r>
              <a:rPr kumimoji="1" lang="en-US" altLang="ja-JP" sz="1600" dirty="0">
                <a:solidFill>
                  <a:srgbClr val="002060"/>
                </a:solidFill>
                <a:latin typeface="UD デジタル 教科書体 NK-B" panose="02020700000000000000" pitchFamily="18" charset="-128"/>
                <a:ea typeface="UD デジタル 教科書体 NK-B" panose="02020700000000000000" pitchFamily="18" charset="-128"/>
              </a:rPr>
              <a:t>B</a:t>
            </a:r>
            <a:r>
              <a:rPr kumimoji="1" lang="ja-JP" altLang="en-US" sz="1600" dirty="0">
                <a:solidFill>
                  <a:srgbClr val="002060"/>
                </a:solidFill>
                <a:latin typeface="UD デジタル 教科書体 NK-B" panose="02020700000000000000" pitchFamily="18" charset="-128"/>
                <a:ea typeface="UD デジタル 教科書体 NK-B" panose="02020700000000000000" pitchFamily="18" charset="-128"/>
              </a:rPr>
              <a:t>さん　　　　　　後見人　　　　</a:t>
            </a:r>
            <a:r>
              <a:rPr lang="ja-JP" altLang="en-US" sz="1600" dirty="0">
                <a:solidFill>
                  <a:srgbClr val="002060"/>
                </a:solidFill>
                <a:latin typeface="UD デジタル 教科書体 NK-B" panose="02020700000000000000" pitchFamily="18" charset="-128"/>
                <a:ea typeface="UD デジタル 教科書体 NK-B" panose="02020700000000000000" pitchFamily="18" charset="-128"/>
              </a:rPr>
              <a:t>入所</a:t>
            </a:r>
            <a:r>
              <a:rPr kumimoji="1" lang="ja-JP" altLang="en-US" sz="1600" dirty="0">
                <a:solidFill>
                  <a:srgbClr val="002060"/>
                </a:solidFill>
                <a:latin typeface="UD デジタル 教科書体 NK-B" panose="02020700000000000000" pitchFamily="18" charset="-128"/>
                <a:ea typeface="UD デジタル 教科書体 NK-B" panose="02020700000000000000" pitchFamily="18" charset="-128"/>
              </a:rPr>
              <a:t>サビ管    　担当職員</a:t>
            </a:r>
            <a:r>
              <a:rPr lang="ja-JP" altLang="en-US" sz="1600" dirty="0">
                <a:solidFill>
                  <a:srgbClr val="002060"/>
                </a:solidFill>
                <a:latin typeface="UD デジタル 教科書体 NK-B" panose="02020700000000000000" pitchFamily="18" charset="-128"/>
                <a:ea typeface="UD デジタル 教科書体 NK-B" panose="02020700000000000000" pitchFamily="18" charset="-128"/>
              </a:rPr>
              <a:t>　　  ＧＨサビ管　　相談支援専門員　　</a:t>
            </a:r>
            <a:endParaRPr kumimoji="1" lang="en-US" altLang="ja-JP" sz="1600" dirty="0">
              <a:solidFill>
                <a:srgbClr val="002060"/>
              </a:solidFill>
              <a:latin typeface="UD デジタル 教科書体 NK-B" panose="02020700000000000000" pitchFamily="18" charset="-128"/>
              <a:ea typeface="UD デジタル 教科書体 NK-B" panose="02020700000000000000" pitchFamily="18" charset="-128"/>
            </a:endParaRPr>
          </a:p>
        </p:txBody>
      </p:sp>
      <p:pic>
        <p:nvPicPr>
          <p:cNvPr id="9" name="図 8">
            <a:extLst>
              <a:ext uri="{FF2B5EF4-FFF2-40B4-BE49-F238E27FC236}">
                <a16:creationId xmlns:a16="http://schemas.microsoft.com/office/drawing/2014/main" id="{435F753D-A8B3-497E-B09C-0D1669EC1F29}"/>
              </a:ext>
            </a:extLst>
          </p:cNvPr>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082364" y="5388538"/>
            <a:ext cx="920782" cy="920782"/>
          </a:xfrm>
          <a:prstGeom prst="rect">
            <a:avLst/>
          </a:prstGeom>
        </p:spPr>
      </p:pic>
      <p:pic>
        <p:nvPicPr>
          <p:cNvPr id="10" name="図 9">
            <a:extLst>
              <a:ext uri="{FF2B5EF4-FFF2-40B4-BE49-F238E27FC236}">
                <a16:creationId xmlns:a16="http://schemas.microsoft.com/office/drawing/2014/main" id="{A6FF576B-0166-4EC2-B0F7-0DF4FAE49220}"/>
              </a:ext>
            </a:extLst>
          </p:cNvPr>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363186" y="5388538"/>
            <a:ext cx="920782" cy="920782"/>
          </a:xfrm>
          <a:prstGeom prst="rect">
            <a:avLst/>
          </a:prstGeom>
        </p:spPr>
      </p:pic>
      <p:pic>
        <p:nvPicPr>
          <p:cNvPr id="11" name="図 10">
            <a:extLst>
              <a:ext uri="{FF2B5EF4-FFF2-40B4-BE49-F238E27FC236}">
                <a16:creationId xmlns:a16="http://schemas.microsoft.com/office/drawing/2014/main" id="{2BC38FA0-782A-451C-82E5-D71D6048F5EB}"/>
              </a:ext>
            </a:extLst>
          </p:cNvPr>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602644" y="5388761"/>
            <a:ext cx="920782" cy="920782"/>
          </a:xfrm>
          <a:prstGeom prst="rect">
            <a:avLst/>
          </a:prstGeom>
        </p:spPr>
      </p:pic>
      <p:pic>
        <p:nvPicPr>
          <p:cNvPr id="12" name="図 11">
            <a:extLst>
              <a:ext uri="{FF2B5EF4-FFF2-40B4-BE49-F238E27FC236}">
                <a16:creationId xmlns:a16="http://schemas.microsoft.com/office/drawing/2014/main" id="{BEDA4EB8-266B-43AA-BDF6-950AFEFF1AB1}"/>
              </a:ext>
            </a:extLst>
          </p:cNvPr>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826780" y="5388538"/>
            <a:ext cx="920782" cy="920782"/>
          </a:xfrm>
          <a:prstGeom prst="rect">
            <a:avLst/>
          </a:prstGeom>
        </p:spPr>
      </p:pic>
      <p:pic>
        <p:nvPicPr>
          <p:cNvPr id="13" name="図 12">
            <a:extLst>
              <a:ext uri="{FF2B5EF4-FFF2-40B4-BE49-F238E27FC236}">
                <a16:creationId xmlns:a16="http://schemas.microsoft.com/office/drawing/2014/main" id="{8C02DE2F-C0A2-4103-AB5A-140DAFFAF3EF}"/>
              </a:ext>
            </a:extLst>
          </p:cNvPr>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035594" y="5373216"/>
            <a:ext cx="920782" cy="920782"/>
          </a:xfrm>
          <a:prstGeom prst="rect">
            <a:avLst/>
          </a:prstGeom>
        </p:spPr>
      </p:pic>
      <p:sp>
        <p:nvSpPr>
          <p:cNvPr id="3" name="スライド番号プレースホルダー 2">
            <a:extLst>
              <a:ext uri="{FF2B5EF4-FFF2-40B4-BE49-F238E27FC236}">
                <a16:creationId xmlns:a16="http://schemas.microsoft.com/office/drawing/2014/main" id="{7D3D3739-8891-4DFA-9FD7-24787B6D8F2D}"/>
              </a:ext>
            </a:extLst>
          </p:cNvPr>
          <p:cNvSpPr>
            <a:spLocks noGrp="1"/>
          </p:cNvSpPr>
          <p:nvPr>
            <p:ph type="sldNum" sz="quarter" idx="12"/>
          </p:nvPr>
        </p:nvSpPr>
        <p:spPr/>
        <p:txBody>
          <a:bodyPr/>
          <a:lstStyle/>
          <a:p>
            <a:pPr>
              <a:defRPr/>
            </a:pPr>
            <a:fld id="{804D6B79-3AEB-42FE-A736-A41F7AEA0445}" type="slidenum">
              <a:rPr lang="en-US" altLang="ja-JP" smtClean="0"/>
              <a:pPr>
                <a:defRPr/>
              </a:pPr>
              <a:t>36</a:t>
            </a:fld>
            <a:endParaRPr lang="en-US" altLang="ja-JP"/>
          </a:p>
        </p:txBody>
      </p:sp>
    </p:spTree>
    <p:extLst>
      <p:ext uri="{BB962C8B-B14F-4D97-AF65-F5344CB8AC3E}">
        <p14:creationId xmlns:p14="http://schemas.microsoft.com/office/powerpoint/2010/main" val="25798261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E0BA9F16-74D2-4257-978D-C4BA46BFBF27}"/>
              </a:ext>
            </a:extLst>
          </p:cNvPr>
          <p:cNvSpPr>
            <a:spLocks noGrp="1"/>
          </p:cNvSpPr>
          <p:nvPr>
            <p:ph type="title"/>
          </p:nvPr>
        </p:nvSpPr>
        <p:spPr>
          <a:xfrm>
            <a:off x="457200" y="328335"/>
            <a:ext cx="8229600" cy="867727"/>
          </a:xfrm>
          <a:solidFill>
            <a:srgbClr val="002060"/>
          </a:solidFill>
          <a:ln>
            <a:noFill/>
          </a:ln>
        </p:spPr>
        <p:txBody>
          <a:bodyPr/>
          <a:lstStyle/>
          <a:p>
            <a:r>
              <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主任相談支援専門員として</a:t>
            </a:r>
            <a:r>
              <a:rPr kumimoji="1" lang="ja-JP" altLang="en-US" sz="3600">
                <a:solidFill>
                  <a:schemeClr val="bg1"/>
                </a:solidFill>
                <a:latin typeface="UD デジタル 教科書体 NK-B" panose="02020700000000000000" pitchFamily="18" charset="-128"/>
                <a:ea typeface="UD デジタル 教科書体 NK-B" panose="02020700000000000000" pitchFamily="18" charset="-128"/>
              </a:rPr>
              <a:t>の役割</a:t>
            </a:r>
            <a:endPar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8" name="コンテンツ プレースホルダー 7">
            <a:extLst>
              <a:ext uri="{FF2B5EF4-FFF2-40B4-BE49-F238E27FC236}">
                <a16:creationId xmlns:a16="http://schemas.microsoft.com/office/drawing/2014/main" id="{C52E9A1E-91A6-444E-A7A7-F8F5DCD5F7F6}"/>
              </a:ext>
            </a:extLst>
          </p:cNvPr>
          <p:cNvGraphicFramePr>
            <a:graphicFrameLocks noGrp="1"/>
          </p:cNvGraphicFramePr>
          <p:nvPr>
            <p:ph idx="1"/>
            <p:extLst>
              <p:ext uri="{D42A27DB-BD31-4B8C-83A1-F6EECF244321}">
                <p14:modId xmlns:p14="http://schemas.microsoft.com/office/powerpoint/2010/main" val="3121192437"/>
              </p:ext>
            </p:extLst>
          </p:nvPr>
        </p:nvGraphicFramePr>
        <p:xfrm>
          <a:off x="457200" y="1340768"/>
          <a:ext cx="8229600" cy="51206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587526861"/>
                    </a:ext>
                  </a:extLst>
                </a:gridCol>
                <a:gridCol w="4114800">
                  <a:extLst>
                    <a:ext uri="{9D8B030D-6E8A-4147-A177-3AD203B41FA5}">
                      <a16:colId xmlns:a16="http://schemas.microsoft.com/office/drawing/2014/main" val="875305648"/>
                    </a:ext>
                  </a:extLst>
                </a:gridCol>
              </a:tblGrid>
              <a:tr h="485745">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①ご本人が安心して参加するために、</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　 どのような支援がなされていたか、　　　　　  </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r>
                        <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rPr>
                        <a:t>   </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また他に考えられる支援はないか。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dash"/>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②どのような視点を持って参加すること  </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rPr>
                        <a:t>   </a:t>
                      </a: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が必要か。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dash"/>
                      <a:round/>
                      <a:headEnd type="none" w="med" len="med"/>
                      <a:tailEnd type="none" w="med" len="med"/>
                    </a:lnB>
                    <a:noFill/>
                  </a:tcPr>
                </a:tc>
                <a:extLst>
                  <a:ext uri="{0D108BD9-81ED-4DB2-BD59-A6C34878D82A}">
                    <a16:rowId xmlns:a16="http://schemas.microsoft.com/office/drawing/2014/main" val="4090160979"/>
                  </a:ext>
                </a:extLst>
              </a:tr>
              <a:tr h="768057">
                <a:tc>
                  <a:txBody>
                    <a:bodyPr/>
                    <a:lstStyle/>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endPar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dash"/>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　       本人が理解できるように工夫して　</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　　　　  情報の説明が行われているか。</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dash"/>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67323865"/>
                  </a:ext>
                </a:extLst>
              </a:tr>
            </a:tbl>
          </a:graphicData>
        </a:graphic>
      </p:graphicFrame>
      <p:sp>
        <p:nvSpPr>
          <p:cNvPr id="9" name="Text Box 15">
            <a:extLst>
              <a:ext uri="{FF2B5EF4-FFF2-40B4-BE49-F238E27FC236}">
                <a16:creationId xmlns:a16="http://schemas.microsoft.com/office/drawing/2014/main" id="{34A8D6AC-2952-4C33-888B-89FB407E1ED6}"/>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楕円 1">
            <a:extLst>
              <a:ext uri="{FF2B5EF4-FFF2-40B4-BE49-F238E27FC236}">
                <a16:creationId xmlns:a16="http://schemas.microsoft.com/office/drawing/2014/main" id="{C90F90BB-DD00-4EEA-9F8A-A9FF2E840304}"/>
              </a:ext>
            </a:extLst>
          </p:cNvPr>
          <p:cNvSpPr/>
          <p:nvPr/>
        </p:nvSpPr>
        <p:spPr>
          <a:xfrm>
            <a:off x="4716016" y="2402577"/>
            <a:ext cx="432048" cy="432048"/>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UD デジタル 教科書体 NK-B" panose="02020700000000000000" pitchFamily="18" charset="-128"/>
                <a:ea typeface="UD デジタル 教科書体 NK-B" panose="02020700000000000000" pitchFamily="18" charset="-128"/>
              </a:rPr>
              <a:t>例</a:t>
            </a:r>
          </a:p>
        </p:txBody>
      </p:sp>
      <p:sp>
        <p:nvSpPr>
          <p:cNvPr id="3" name="スライド番号プレースホルダー 2">
            <a:extLst>
              <a:ext uri="{FF2B5EF4-FFF2-40B4-BE49-F238E27FC236}">
                <a16:creationId xmlns:a16="http://schemas.microsoft.com/office/drawing/2014/main" id="{D7623CE8-D22D-47C3-A24F-6EC94B1E2105}"/>
              </a:ext>
            </a:extLst>
          </p:cNvPr>
          <p:cNvSpPr>
            <a:spLocks noGrp="1"/>
          </p:cNvSpPr>
          <p:nvPr>
            <p:ph type="sldNum" sz="quarter" idx="12"/>
          </p:nvPr>
        </p:nvSpPr>
        <p:spPr/>
        <p:txBody>
          <a:bodyPr/>
          <a:lstStyle/>
          <a:p>
            <a:pPr>
              <a:defRPr/>
            </a:pPr>
            <a:fld id="{804D6B79-3AEB-42FE-A736-A41F7AEA0445}" type="slidenum">
              <a:rPr lang="en-US" altLang="ja-JP" smtClean="0"/>
              <a:pPr>
                <a:defRPr/>
              </a:pPr>
              <a:t>37</a:t>
            </a:fld>
            <a:endParaRPr lang="en-US" altLang="ja-JP"/>
          </a:p>
        </p:txBody>
      </p:sp>
    </p:spTree>
    <p:extLst>
      <p:ext uri="{BB962C8B-B14F-4D97-AF65-F5344CB8AC3E}">
        <p14:creationId xmlns:p14="http://schemas.microsoft.com/office/powerpoint/2010/main" val="9859263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i="1" dirty="0">
                <a:solidFill>
                  <a:srgbClr val="002060"/>
                </a:solidFill>
                <a:latin typeface="UD デジタル 教科書体 NK-B" panose="02020700000000000000" pitchFamily="18" charset="-128"/>
                <a:ea typeface="UD デジタル 教科書体 NK-B" panose="02020700000000000000" pitchFamily="18" charset="-128"/>
              </a:rPr>
              <a:t>協議会に関する演習</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lvl="0">
              <a:defRPr/>
            </a:pPr>
            <a:r>
              <a:rPr lang="ja-JP" altLang="en-US" sz="1200" i="1" dirty="0">
                <a:solidFill>
                  <a:srgbClr val="000000"/>
                </a:solidFill>
                <a:latin typeface="ＭＳ Ｐ明朝" panose="02020600040205080304" pitchFamily="18" charset="-128"/>
                <a:ea typeface="ＭＳ Ｐ明朝" panose="02020600040205080304" pitchFamily="18" charset="-128"/>
              </a:rPr>
              <a:t>令和元年度</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3" name="スライド番号プレースホルダー 2">
            <a:extLst>
              <a:ext uri="{FF2B5EF4-FFF2-40B4-BE49-F238E27FC236}">
                <a16:creationId xmlns:a16="http://schemas.microsoft.com/office/drawing/2014/main" id="{51E9F3D5-F690-4323-8E83-340E19511A8D}"/>
              </a:ext>
            </a:extLst>
          </p:cNvPr>
          <p:cNvSpPr>
            <a:spLocks noGrp="1"/>
          </p:cNvSpPr>
          <p:nvPr>
            <p:ph type="sldNum" sz="quarter" idx="12"/>
          </p:nvPr>
        </p:nvSpPr>
        <p:spPr/>
        <p:txBody>
          <a:bodyPr/>
          <a:lstStyle/>
          <a:p>
            <a:pPr>
              <a:defRPr/>
            </a:pPr>
            <a:fld id="{CC9AFF3B-8AB2-4C15-B6CA-167BE0C75E5E}" type="slidenum">
              <a:rPr lang="en-US" altLang="ja-JP" smtClean="0">
                <a:solidFill>
                  <a:srgbClr val="000000"/>
                </a:solidFill>
              </a:rPr>
              <a:pPr>
                <a:defRPr/>
              </a:pPr>
              <a:t>38</a:t>
            </a:fld>
            <a:endParaRPr lang="en-US" altLang="ja-JP">
              <a:solidFill>
                <a:srgbClr val="000000"/>
              </a:solidFill>
            </a:endParaRPr>
          </a:p>
        </p:txBody>
      </p:sp>
    </p:spTree>
    <p:extLst>
      <p:ext uri="{BB962C8B-B14F-4D97-AF65-F5344CB8AC3E}">
        <p14:creationId xmlns:p14="http://schemas.microsoft.com/office/powerpoint/2010/main" val="11807844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a:ln>
            <a:noFill/>
          </a:ln>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協議会に関する演習</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6" name="コンテンツ プレースホルダー 2">
            <a:extLst>
              <a:ext uri="{FF2B5EF4-FFF2-40B4-BE49-F238E27FC236}">
                <a16:creationId xmlns:a16="http://schemas.microsoft.com/office/drawing/2014/main" id="{376A0FDB-957C-44BF-9C82-AF11CF90DC52}"/>
              </a:ext>
            </a:extLst>
          </p:cNvPr>
          <p:cNvSpPr>
            <a:spLocks noGrp="1"/>
          </p:cNvSpPr>
          <p:nvPr>
            <p:ph idx="1"/>
          </p:nvPr>
        </p:nvSpPr>
        <p:spPr>
          <a:xfrm>
            <a:off x="457200" y="1600206"/>
            <a:ext cx="8507288" cy="4925261"/>
          </a:xfrm>
        </p:spPr>
        <p:txBody>
          <a:bodyPr/>
          <a:lstStyle/>
          <a:p>
            <a:pPr marL="0" indent="0">
              <a:buNone/>
            </a:pPr>
            <a:r>
              <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ねらい</a:t>
            </a:r>
            <a:r>
              <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p>
          <a:p>
            <a:pPr marL="0" indent="0">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ここでは主任相談支援専門員として、</a:t>
            </a:r>
            <a:endParaRPr lang="en-US" altLang="ja-JP" sz="2800" dirty="0">
              <a:solidFill>
                <a:srgbClr val="002060"/>
              </a:solidFill>
              <a:latin typeface="UD デジタル 教科書体 NK-B" panose="02020700000000000000" pitchFamily="18" charset="-128"/>
              <a:ea typeface="UD デジタル 教科書体 NK-B" panose="02020700000000000000" pitchFamily="18" charset="-128"/>
            </a:endParaRPr>
          </a:p>
          <a:p>
            <a:pPr marL="265113" indent="-265113">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①すでに必要とされている事項（拠点や包括ケア等）にも対応する必要があることを理解する。</a:t>
            </a:r>
            <a:endParaRPr lang="en-US" altLang="ja-JP" sz="2800" dirty="0">
              <a:solidFill>
                <a:srgbClr val="002060"/>
              </a:solidFill>
              <a:latin typeface="UD デジタル 教科書体 NK-B" panose="02020700000000000000" pitchFamily="18" charset="-128"/>
              <a:ea typeface="UD デジタル 教科書体 NK-B" panose="02020700000000000000" pitchFamily="18" charset="-128"/>
            </a:endParaRPr>
          </a:p>
          <a:p>
            <a:pPr marL="265113" indent="-265113">
              <a:buNone/>
            </a:pPr>
            <a:endParaRPr lang="en-US" altLang="ja-JP" sz="2800" dirty="0">
              <a:solidFill>
                <a:srgbClr val="002060"/>
              </a:solidFill>
              <a:latin typeface="UD デジタル 教科書体 NK-B" panose="02020700000000000000" pitchFamily="18" charset="-128"/>
              <a:ea typeface="UD デジタル 教科書体 NK-B" panose="02020700000000000000" pitchFamily="18" charset="-128"/>
            </a:endParaRPr>
          </a:p>
          <a:p>
            <a:pPr marL="265113" indent="-265113">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②協議会を通じて地域における多職種連携を推進していくために、個別事例から見えた課題をどのように取り扱っていくか、そのための配慮や準備すべきことについて、グループワーク（実践的な情報交換）を行う。</a:t>
            </a:r>
            <a:endParaRPr kumimoji="1" lang="en-US" altLang="ja-JP" sz="28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a:extLst>
              <a:ext uri="{FF2B5EF4-FFF2-40B4-BE49-F238E27FC236}">
                <a16:creationId xmlns:a16="http://schemas.microsoft.com/office/drawing/2014/main" id="{4CE5FF01-36D4-4E28-951C-D89348EA943F}"/>
              </a:ext>
            </a:extLst>
          </p:cNvPr>
          <p:cNvSpPr>
            <a:spLocks noGrp="1"/>
          </p:cNvSpPr>
          <p:nvPr>
            <p:ph type="sldNum" sz="quarter" idx="12"/>
          </p:nvPr>
        </p:nvSpPr>
        <p:spPr/>
        <p:txBody>
          <a:bodyPr/>
          <a:lstStyle/>
          <a:p>
            <a:pPr>
              <a:defRPr/>
            </a:pPr>
            <a:fld id="{804D6B79-3AEB-42FE-A736-A41F7AEA0445}"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p14="http://schemas.microsoft.com/office/powerpoint/2010/main" val="1424679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002060"/>
          </a:solidFill>
        </p:spPr>
        <p:txBody>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チームアプローチに関する</a:t>
            </a:r>
            <a:b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b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初任者➡現任➡主任の</a:t>
            </a:r>
            <a:r>
              <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違い</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105485706"/>
              </p:ext>
            </p:extLst>
          </p:nvPr>
        </p:nvGraphicFramePr>
        <p:xfrm>
          <a:off x="466366" y="1660323"/>
          <a:ext cx="8229600" cy="4648997"/>
        </p:xfrm>
        <a:graphic>
          <a:graphicData uri="http://schemas.openxmlformats.org/drawingml/2006/table">
            <a:tbl>
              <a:tblPr firstRow="1" bandRow="1">
                <a:tableStyleId>{5C22544A-7EE6-4342-B048-85BDC9FD1C3A}</a:tableStyleId>
              </a:tblPr>
              <a:tblGrid>
                <a:gridCol w="1378496">
                  <a:extLst>
                    <a:ext uri="{9D8B030D-6E8A-4147-A177-3AD203B41FA5}">
                      <a16:colId xmlns:a16="http://schemas.microsoft.com/office/drawing/2014/main" val="20000"/>
                    </a:ext>
                  </a:extLst>
                </a:gridCol>
                <a:gridCol w="6851104">
                  <a:extLst>
                    <a:ext uri="{9D8B030D-6E8A-4147-A177-3AD203B41FA5}">
                      <a16:colId xmlns:a16="http://schemas.microsoft.com/office/drawing/2014/main" val="20001"/>
                    </a:ext>
                  </a:extLst>
                </a:gridCol>
              </a:tblGrid>
              <a:tr h="400525">
                <a:tc>
                  <a:txBody>
                    <a:bodyPr/>
                    <a:lstStyle/>
                    <a:p>
                      <a:pPr algn="ct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法定研修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各研修で求められている事項</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837795">
                <a:tc>
                  <a:txBody>
                    <a:bodyPr/>
                    <a:lstStyle/>
                    <a:p>
                      <a:pPr algn="ct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初任者研修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チームアプローチの重要性について理解し、</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サービス担当者会議を活用したチームアプローチを実践できる。</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779516">
                <a:tc>
                  <a:txBody>
                    <a:bodyPr/>
                    <a:lstStyle/>
                    <a:p>
                      <a:pPr algn="ct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現任研修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インフォーマルも含めた多職種連携の必要性を理解し、　　　　　　　　　　チームアプローチを実践できる。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2"/>
                  </a:ext>
                </a:extLst>
              </a:tr>
              <a:tr h="2631161">
                <a:tc>
                  <a:txBody>
                    <a:bodyPr/>
                    <a:lstStyle/>
                    <a:p>
                      <a:pPr algn="ct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主任研修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82563" indent="-182563">
                        <a:lnSpc>
                          <a:spcPct val="150000"/>
                        </a:lnSpc>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①基幹相談支援センター等で研修を企画する人が、参加者が主体性を持って学ぶための場づくりを理解し、実践できる。</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182563" indent="-182563">
                        <a:lnSpc>
                          <a:spcPct val="150000"/>
                        </a:lnSpc>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②現任者のファシリテーション技術の向上を図る（会議場面等）　　　　方法を理解し、現任者に助言・指導ができる。</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182563" marR="0" lvl="0" indent="-182563" algn="l" defTabSz="914400" rtl="0" eaLnBrk="1" fontAlgn="auto" latinLnBrk="0" hangingPunct="1">
                        <a:lnSpc>
                          <a:spcPct val="150000"/>
                        </a:lnSpc>
                        <a:spcBef>
                          <a:spcPts val="0"/>
                        </a:spcBef>
                        <a:spcAft>
                          <a:spcPts val="0"/>
                        </a:spcAft>
                        <a:buClrTx/>
                        <a:buSzTx/>
                        <a:buFontTx/>
                        <a:buNone/>
                        <a:tabLst/>
                        <a:defRPr/>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③協議会等において様々な価値観をもつ参加者の合意形成を図る　方法を理解し、実践できる。</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lvl="0">
              <a:defRPr/>
            </a:pPr>
            <a:r>
              <a:rPr lang="ja-JP" altLang="en-US" sz="1200" i="1" dirty="0">
                <a:solidFill>
                  <a:srgbClr val="000000"/>
                </a:solidFill>
                <a:latin typeface="ＭＳ Ｐ明朝" panose="02020600040205080304" pitchFamily="18" charset="-128"/>
                <a:ea typeface="ＭＳ Ｐ明朝" panose="02020600040205080304" pitchFamily="18" charset="-128"/>
              </a:rPr>
              <a:t>令和元年度</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3" name="スライド番号プレースホルダー 2">
            <a:extLst>
              <a:ext uri="{FF2B5EF4-FFF2-40B4-BE49-F238E27FC236}">
                <a16:creationId xmlns:a16="http://schemas.microsoft.com/office/drawing/2014/main" id="{C30282EF-2939-458B-9560-DE12421A516F}"/>
              </a:ext>
            </a:extLst>
          </p:cNvPr>
          <p:cNvSpPr>
            <a:spLocks noGrp="1"/>
          </p:cNvSpPr>
          <p:nvPr>
            <p:ph type="sldNum" sz="quarter" idx="12"/>
          </p:nvPr>
        </p:nvSpPr>
        <p:spPr/>
        <p:txBody>
          <a:bodyPr/>
          <a:lstStyle/>
          <a:p>
            <a:pPr>
              <a:defRPr/>
            </a:pPr>
            <a:fld id="{804D6B79-3AEB-42FE-A736-A41F7AEA0445}" type="slidenum">
              <a:rPr lang="en-US" altLang="ja-JP" smtClean="0"/>
              <a:pPr>
                <a:defRPr/>
              </a:pPr>
              <a:t>4</a:t>
            </a:fld>
            <a:endParaRPr lang="en-US" altLang="ja-JP"/>
          </a:p>
        </p:txBody>
      </p:sp>
    </p:spTree>
    <p:extLst>
      <p:ext uri="{BB962C8B-B14F-4D97-AF65-F5344CB8AC3E}">
        <p14:creationId xmlns:p14="http://schemas.microsoft.com/office/powerpoint/2010/main" val="36482342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0" y="105516"/>
            <a:ext cx="9144000" cy="433196"/>
          </a:xfrm>
          <a:prstGeom prst="roundRect">
            <a:avLst>
              <a:gd name="adj" fmla="val 0"/>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defTabSz="844083" fontAlgn="auto">
              <a:spcBef>
                <a:spcPts val="0"/>
              </a:spcBef>
              <a:spcAft>
                <a:spcPts val="0"/>
              </a:spcAft>
            </a:pPr>
            <a:r>
              <a:rPr lang="ja-JP" altLang="en-US" sz="2215" b="1" dirty="0">
                <a:solidFill>
                  <a:prstClr val="white"/>
                </a:solidFill>
                <a:latin typeface="ＭＳ Ｐゴシック"/>
                <a:ea typeface="ＭＳ Ｐゴシック" panose="020B0600070205080204" pitchFamily="50" charset="-128"/>
              </a:rPr>
              <a:t>第５期障害福祉計画に係る国の基本指針について</a:t>
            </a:r>
          </a:p>
        </p:txBody>
      </p:sp>
      <p:sp>
        <p:nvSpPr>
          <p:cNvPr id="2" name="正方形/長方形 1"/>
          <p:cNvSpPr/>
          <p:nvPr/>
        </p:nvSpPr>
        <p:spPr bwMode="auto">
          <a:xfrm>
            <a:off x="104515" y="956810"/>
            <a:ext cx="8952400" cy="448211"/>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3973" tIns="6793" rIns="33973" bIns="6793" numCol="1" rtlCol="0" anchor="ctr" anchorCtr="0" compatLnSpc="1">
            <a:prstTxWarp prst="textNoShape">
              <a:avLst/>
            </a:prstTxWarp>
          </a:bodyPr>
          <a:lstStyle/>
          <a:p>
            <a:pPr marL="332651" indent="-262311" defTabSz="805982" fontAlgn="auto">
              <a:spcBef>
                <a:spcPts val="0"/>
              </a:spcBef>
              <a:spcAft>
                <a:spcPts val="0"/>
              </a:spcAft>
              <a:buFont typeface="Wingdings" panose="05000000000000000000" pitchFamily="2" charset="2"/>
              <a:buChar char="l"/>
            </a:pPr>
            <a:r>
              <a:rPr lang="ja-JP" altLang="en-US" sz="1108" dirty="0">
                <a:solidFill>
                  <a:prstClr val="black"/>
                </a:solidFill>
                <a:latin typeface="ＭＳ Ｐゴシック"/>
                <a:ea typeface="ＭＳ Ｐゴシック" panose="020B0600070205080204" pitchFamily="50" charset="-128"/>
              </a:rPr>
              <a:t>「基本指針」（大臣告示）は、障害福祉施策に関する基本的事項や成果目標等を定めるもの。</a:t>
            </a:r>
            <a:endParaRPr lang="en-US" altLang="ja-JP" sz="1108" dirty="0">
              <a:solidFill>
                <a:prstClr val="black"/>
              </a:solidFill>
              <a:latin typeface="ＭＳ Ｐゴシック"/>
              <a:ea typeface="ＭＳ Ｐゴシック" panose="020B0600070205080204" pitchFamily="50" charset="-128"/>
            </a:endParaRPr>
          </a:p>
          <a:p>
            <a:pPr marL="332651" indent="-262311" defTabSz="805982" fontAlgn="auto">
              <a:spcBef>
                <a:spcPts val="0"/>
              </a:spcBef>
              <a:spcAft>
                <a:spcPts val="0"/>
              </a:spcAft>
              <a:buFont typeface="Wingdings" panose="05000000000000000000" pitchFamily="2" charset="2"/>
              <a:buChar char="l"/>
            </a:pPr>
            <a:r>
              <a:rPr lang="ja-JP" altLang="en-US" sz="1108" dirty="0">
                <a:solidFill>
                  <a:prstClr val="black"/>
                </a:solidFill>
                <a:latin typeface="ＭＳ Ｐゴシック"/>
                <a:ea typeface="ＭＳ Ｐゴシック" panose="020B0600070205080204" pitchFamily="50" charset="-128"/>
              </a:rPr>
              <a:t>都道府県・市町村は、基本指針に即して３か年の「障害福祉計画」を策定。第５期計画期間は</a:t>
            </a:r>
            <a:r>
              <a:rPr lang="en-US" altLang="ja-JP" sz="1108" dirty="0">
                <a:solidFill>
                  <a:prstClr val="black"/>
                </a:solidFill>
                <a:latin typeface="ＭＳ Ｐゴシック"/>
                <a:ea typeface="ＭＳ Ｐゴシック" panose="020B0600070205080204" pitchFamily="50" charset="-128"/>
              </a:rPr>
              <a:t>H30</a:t>
            </a:r>
            <a:r>
              <a:rPr lang="ja-JP" altLang="en-US" sz="1108" dirty="0">
                <a:solidFill>
                  <a:prstClr val="black"/>
                </a:solidFill>
                <a:latin typeface="ＭＳ Ｐゴシック"/>
                <a:ea typeface="ＭＳ Ｐゴシック" panose="020B0600070205080204" pitchFamily="50" charset="-128"/>
              </a:rPr>
              <a:t>～</a:t>
            </a:r>
            <a:r>
              <a:rPr lang="en-US" altLang="ja-JP" sz="1108" dirty="0">
                <a:solidFill>
                  <a:prstClr val="black"/>
                </a:solidFill>
                <a:latin typeface="ＭＳ Ｐゴシック"/>
                <a:ea typeface="ＭＳ Ｐゴシック" panose="020B0600070205080204" pitchFamily="50" charset="-128"/>
              </a:rPr>
              <a:t>32</a:t>
            </a:r>
            <a:r>
              <a:rPr lang="ja-JP" altLang="en-US" sz="1108" dirty="0">
                <a:solidFill>
                  <a:prstClr val="black"/>
                </a:solidFill>
                <a:latin typeface="ＭＳ Ｐゴシック"/>
                <a:ea typeface="ＭＳ Ｐゴシック" panose="020B0600070205080204" pitchFamily="50" charset="-128"/>
              </a:rPr>
              <a:t>年度。</a:t>
            </a:r>
          </a:p>
        </p:txBody>
      </p:sp>
      <p:sp>
        <p:nvSpPr>
          <p:cNvPr id="59" name="正方形/長方形 58"/>
          <p:cNvSpPr/>
          <p:nvPr/>
        </p:nvSpPr>
        <p:spPr>
          <a:xfrm>
            <a:off x="93446" y="1487056"/>
            <a:ext cx="2883311" cy="32448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defTabSz="844083" fontAlgn="auto">
              <a:spcBef>
                <a:spcPts val="0"/>
              </a:spcBef>
              <a:spcAft>
                <a:spcPts val="0"/>
              </a:spcAft>
            </a:pPr>
            <a:r>
              <a:rPr lang="ja-JP" altLang="en-US" sz="1292" b="1" dirty="0">
                <a:solidFill>
                  <a:prstClr val="black"/>
                </a:solidFill>
                <a:latin typeface="ＭＳ Ｐゴシック"/>
                <a:ea typeface="ＭＳ Ｐゴシック" panose="020B0600070205080204" pitchFamily="50" charset="-128"/>
              </a:rPr>
              <a:t>２．基本指針の主なポイント</a:t>
            </a:r>
          </a:p>
        </p:txBody>
      </p:sp>
      <p:sp>
        <p:nvSpPr>
          <p:cNvPr id="44" name="正方形/長方形 43"/>
          <p:cNvSpPr/>
          <p:nvPr/>
        </p:nvSpPr>
        <p:spPr>
          <a:xfrm>
            <a:off x="104515" y="620090"/>
            <a:ext cx="1860923" cy="33672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defTabSz="844083" fontAlgn="auto">
              <a:spcBef>
                <a:spcPts val="0"/>
              </a:spcBef>
              <a:spcAft>
                <a:spcPts val="0"/>
              </a:spcAft>
            </a:pPr>
            <a:r>
              <a:rPr lang="ja-JP" altLang="en-US" sz="1292" b="1" dirty="0">
                <a:solidFill>
                  <a:prstClr val="black"/>
                </a:solidFill>
                <a:latin typeface="ＭＳ Ｐゴシック"/>
                <a:ea typeface="ＭＳ Ｐゴシック" panose="020B0600070205080204" pitchFamily="50" charset="-128"/>
              </a:rPr>
              <a:t>１．基本指針について</a:t>
            </a:r>
          </a:p>
        </p:txBody>
      </p:sp>
      <p:sp>
        <p:nvSpPr>
          <p:cNvPr id="14" name="正方形/長方形 13"/>
          <p:cNvSpPr/>
          <p:nvPr/>
        </p:nvSpPr>
        <p:spPr bwMode="auto">
          <a:xfrm>
            <a:off x="104519" y="2661284"/>
            <a:ext cx="4384784" cy="907301"/>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lvl="1" defTabSz="805982" fontAlgn="auto">
              <a:lnSpc>
                <a:spcPct val="150000"/>
              </a:lnSpc>
              <a:spcBef>
                <a:spcPts val="554"/>
              </a:spcBef>
              <a:spcAft>
                <a:spcPts val="0"/>
              </a:spcAft>
            </a:pPr>
            <a:r>
              <a:rPr lang="ja-JP" altLang="en-US" sz="1108" spc="-65" dirty="0">
                <a:solidFill>
                  <a:prstClr val="black"/>
                </a:solidFill>
                <a:latin typeface="ＭＳ Ｐゴシック"/>
                <a:ea typeface="ＭＳ Ｐゴシック" panose="020B0600070205080204" pitchFamily="50" charset="-128"/>
              </a:rPr>
              <a:t>① 施設入所者の地域生活への移行　　</a:t>
            </a:r>
            <a:endParaRPr lang="en-US" altLang="ja-JP" sz="1108" spc="-65" dirty="0">
              <a:solidFill>
                <a:prstClr val="black"/>
              </a:solidFill>
              <a:latin typeface="ＭＳ Ｐゴシック"/>
              <a:ea typeface="ＭＳ Ｐゴシック" panose="020B0600070205080204" pitchFamily="50" charset="-128"/>
            </a:endParaRPr>
          </a:p>
          <a:p>
            <a:pPr marL="0" lvl="1" defTabSz="805982" fontAlgn="auto">
              <a:spcBef>
                <a:spcPts val="0"/>
              </a:spcBef>
              <a:spcAft>
                <a:spcPts val="0"/>
              </a:spcAft>
            </a:pPr>
            <a:r>
              <a:rPr lang="ja-JP" altLang="en-US" sz="1108" spc="-65" dirty="0">
                <a:solidFill>
                  <a:prstClr val="black"/>
                </a:solidFill>
                <a:latin typeface="ＭＳ Ｐゴシック"/>
                <a:ea typeface="ＭＳ Ｐゴシック" panose="020B0600070205080204" pitchFamily="50" charset="-128"/>
              </a:rPr>
              <a:t>・地域移行者数：</a:t>
            </a:r>
            <a:r>
              <a:rPr lang="en-US" altLang="ja-JP" sz="1108" spc="-65" dirty="0">
                <a:solidFill>
                  <a:prstClr val="black"/>
                </a:solidFill>
                <a:latin typeface="ＭＳ Ｐゴシック"/>
                <a:ea typeface="ＭＳ Ｐゴシック" panose="020B0600070205080204" pitchFamily="50" charset="-128"/>
              </a:rPr>
              <a:t>H28</a:t>
            </a:r>
            <a:r>
              <a:rPr lang="ja-JP" altLang="en-US" sz="1108" spc="-65" dirty="0">
                <a:solidFill>
                  <a:prstClr val="black"/>
                </a:solidFill>
                <a:latin typeface="ＭＳ Ｐゴシック"/>
                <a:ea typeface="ＭＳ Ｐゴシック" panose="020B0600070205080204" pitchFamily="50" charset="-128"/>
              </a:rPr>
              <a:t>年度末施設入所者の９％以上</a:t>
            </a:r>
            <a:endParaRPr lang="en-US" altLang="ja-JP" sz="1108" spc="-65" dirty="0">
              <a:solidFill>
                <a:prstClr val="black"/>
              </a:solidFill>
              <a:latin typeface="ＭＳ Ｐゴシック"/>
              <a:ea typeface="ＭＳ Ｐゴシック" panose="020B0600070205080204" pitchFamily="50" charset="-128"/>
            </a:endParaRPr>
          </a:p>
          <a:p>
            <a:pPr marL="0" lvl="1"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・施設入所者数：</a:t>
            </a:r>
            <a:r>
              <a:rPr lang="en-US" altLang="ja-JP" sz="1108" spc="-65" dirty="0">
                <a:solidFill>
                  <a:prstClr val="black"/>
                </a:solidFill>
                <a:latin typeface="ＭＳ Ｐゴシック"/>
                <a:ea typeface="ＭＳ Ｐゴシック" panose="020B0600070205080204" pitchFamily="50" charset="-128"/>
              </a:rPr>
              <a:t>H28</a:t>
            </a:r>
            <a:r>
              <a:rPr lang="ja-JP" altLang="en-US" sz="1108" spc="-65" dirty="0">
                <a:solidFill>
                  <a:prstClr val="black"/>
                </a:solidFill>
                <a:latin typeface="ＭＳ Ｐゴシック"/>
                <a:ea typeface="ＭＳ Ｐゴシック" panose="020B0600070205080204" pitchFamily="50" charset="-128"/>
              </a:rPr>
              <a:t>年度末の２％以上削減</a:t>
            </a:r>
            <a:endParaRPr lang="en-US" altLang="ja-JP" sz="1108" spc="-65" dirty="0">
              <a:solidFill>
                <a:prstClr val="black"/>
              </a:solidFill>
              <a:latin typeface="ＭＳ Ｐゴシック"/>
              <a:ea typeface="ＭＳ Ｐゴシック" panose="020B0600070205080204" pitchFamily="50" charset="-128"/>
            </a:endParaRPr>
          </a:p>
          <a:p>
            <a:pPr marL="0" lvl="1"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　</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　高齢化・重症化を背景とした目標設定 </a:t>
            </a:r>
            <a:endParaRPr lang="en-US" altLang="ja-JP" sz="1108" spc="-65" dirty="0">
              <a:solidFill>
                <a:prstClr val="black"/>
              </a:solidFill>
              <a:latin typeface="HGPｺﾞｼｯｸM" panose="020B0600000000000000" pitchFamily="50" charset="-128"/>
              <a:ea typeface="HGPｺﾞｼｯｸM" panose="020B0600000000000000" pitchFamily="50" charset="-128"/>
            </a:endParaRPr>
          </a:p>
        </p:txBody>
      </p:sp>
      <p:sp>
        <p:nvSpPr>
          <p:cNvPr id="15" name="正方形/長方形 14"/>
          <p:cNvSpPr/>
          <p:nvPr/>
        </p:nvSpPr>
        <p:spPr bwMode="auto">
          <a:xfrm>
            <a:off x="104516" y="3638381"/>
            <a:ext cx="4384784" cy="1395846"/>
          </a:xfrm>
          <a:prstGeom prst="rect">
            <a:avLst/>
          </a:prstGeom>
          <a:ln>
            <a:solidFill>
              <a:schemeClr val="accent5"/>
            </a:solidFill>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defTabSz="805982" fontAlgn="auto">
              <a:lnSpc>
                <a:spcPct val="150000"/>
              </a:lnSpc>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② 精神障害にも対応した地域包括ケアシステムの構築</a:t>
            </a:r>
            <a:r>
              <a:rPr lang="en-US" altLang="ja-JP" sz="1108" spc="-65" dirty="0">
                <a:solidFill>
                  <a:prstClr val="black"/>
                </a:solidFill>
                <a:latin typeface="ＭＳ Ｐゴシック"/>
                <a:ea typeface="ＭＳ Ｐゴシック" panose="020B0600070205080204" pitchFamily="50" charset="-128"/>
              </a:rPr>
              <a:t>【</a:t>
            </a:r>
            <a:r>
              <a:rPr lang="ja-JP" altLang="en-US" sz="1108" spc="-65" dirty="0">
                <a:solidFill>
                  <a:prstClr val="black"/>
                </a:solidFill>
                <a:latin typeface="ＭＳ Ｐゴシック"/>
                <a:ea typeface="ＭＳ Ｐゴシック" panose="020B0600070205080204" pitchFamily="50" charset="-128"/>
              </a:rPr>
              <a:t>項目の見直し</a:t>
            </a:r>
            <a:r>
              <a:rPr lang="en-US" altLang="ja-JP" sz="1108" spc="-65" dirty="0">
                <a:solidFill>
                  <a:prstClr val="black"/>
                </a:solidFill>
                <a:latin typeface="ＭＳ Ｐゴシック"/>
                <a:ea typeface="ＭＳ Ｐゴシック" panose="020B0600070205080204" pitchFamily="50" charset="-128"/>
              </a:rPr>
              <a:t>】</a:t>
            </a: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・保健・医療・福祉関係者による協議の場（各圏域、各市町村）の設置</a:t>
            </a:r>
            <a:endParaRPr lang="en-US" altLang="ja-JP" sz="1108" spc="-65" dirty="0">
              <a:solidFill>
                <a:prstClr val="black"/>
              </a:solidFill>
              <a:latin typeface="ＭＳ Ｐゴシック"/>
              <a:ea typeface="ＭＳ Ｐゴシック" panose="020B0600070205080204" pitchFamily="50" charset="-128"/>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・精神病床の</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1</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年以上入院患者数：</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14.6</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15.7</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万人に</a:t>
            </a:r>
            <a:endPar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　　（</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H26</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年度末の</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18.5</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万人と比べて</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3.9</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2.8</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万人減）</a:t>
            </a:r>
            <a:endPar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・退院率：入院後</a:t>
            </a:r>
            <a:r>
              <a:rPr lang="en-US" altLang="ja-JP" sz="1108" spc="-65" dirty="0">
                <a:solidFill>
                  <a:prstClr val="black"/>
                </a:solidFill>
                <a:latin typeface="ＭＳ Ｐゴシック"/>
                <a:ea typeface="ＭＳ Ｐゴシック" panose="020B0600070205080204" pitchFamily="50" charset="-128"/>
              </a:rPr>
              <a:t>3</a:t>
            </a:r>
            <a:r>
              <a:rPr lang="ja-JP" altLang="en-US" sz="1108" spc="-65" dirty="0">
                <a:solidFill>
                  <a:prstClr val="black"/>
                </a:solidFill>
                <a:latin typeface="ＭＳ Ｐゴシック"/>
                <a:ea typeface="ＭＳ Ｐゴシック" panose="020B0600070205080204" pitchFamily="50" charset="-128"/>
              </a:rPr>
              <a:t>ヵ月　</a:t>
            </a:r>
            <a:r>
              <a:rPr lang="en-US" altLang="ja-JP" sz="1108" spc="-65" dirty="0">
                <a:solidFill>
                  <a:prstClr val="black"/>
                </a:solidFill>
                <a:latin typeface="ＭＳ Ｐゴシック"/>
                <a:ea typeface="ＭＳ Ｐゴシック" panose="020B0600070205080204" pitchFamily="50" charset="-128"/>
              </a:rPr>
              <a:t>69</a:t>
            </a:r>
            <a:r>
              <a:rPr lang="ja-JP" altLang="en-US" sz="1108" spc="-65" dirty="0">
                <a:solidFill>
                  <a:prstClr val="black"/>
                </a:solidFill>
                <a:latin typeface="ＭＳ Ｐゴシック"/>
                <a:ea typeface="ＭＳ Ｐゴシック" panose="020B0600070205080204" pitchFamily="50" charset="-128"/>
              </a:rPr>
              <a:t>％、入院後</a:t>
            </a:r>
            <a:r>
              <a:rPr lang="en-US" altLang="ja-JP" sz="1108" spc="-65" dirty="0">
                <a:solidFill>
                  <a:prstClr val="black"/>
                </a:solidFill>
                <a:latin typeface="ＭＳ Ｐゴシック"/>
                <a:ea typeface="ＭＳ Ｐゴシック" panose="020B0600070205080204" pitchFamily="50" charset="-128"/>
              </a:rPr>
              <a:t>6</a:t>
            </a:r>
            <a:r>
              <a:rPr lang="ja-JP" altLang="en-US" sz="1108" spc="-65" dirty="0">
                <a:solidFill>
                  <a:prstClr val="black"/>
                </a:solidFill>
                <a:latin typeface="ＭＳ Ｐゴシック"/>
                <a:ea typeface="ＭＳ Ｐゴシック" panose="020B0600070205080204" pitchFamily="50" charset="-128"/>
              </a:rPr>
              <a:t>ヵ月</a:t>
            </a:r>
            <a:r>
              <a:rPr lang="en-US" altLang="ja-JP" sz="1108" spc="-65" dirty="0">
                <a:solidFill>
                  <a:prstClr val="black"/>
                </a:solidFill>
                <a:latin typeface="ＭＳ Ｐゴシック"/>
                <a:ea typeface="ＭＳ Ｐゴシック" panose="020B0600070205080204" pitchFamily="50" charset="-128"/>
              </a:rPr>
              <a:t>84</a:t>
            </a:r>
            <a:r>
              <a:rPr lang="ja-JP" altLang="en-US" sz="1108" spc="-65" dirty="0">
                <a:solidFill>
                  <a:prstClr val="black"/>
                </a:solidFill>
                <a:latin typeface="ＭＳ Ｐゴシック"/>
                <a:ea typeface="ＭＳ Ｐゴシック" panose="020B0600070205080204" pitchFamily="50" charset="-128"/>
              </a:rPr>
              <a:t>％、入院後１年</a:t>
            </a:r>
            <a:r>
              <a:rPr lang="en-US" altLang="ja-JP" sz="1108" spc="-65" dirty="0">
                <a:solidFill>
                  <a:prstClr val="black"/>
                </a:solidFill>
                <a:latin typeface="ＭＳ Ｐゴシック"/>
                <a:ea typeface="ＭＳ Ｐゴシック" panose="020B0600070205080204" pitchFamily="50" charset="-128"/>
              </a:rPr>
              <a:t>90</a:t>
            </a:r>
            <a:r>
              <a:rPr lang="ja-JP" altLang="en-US" sz="1108" spc="-65" dirty="0">
                <a:solidFill>
                  <a:prstClr val="black"/>
                </a:solidFill>
                <a:latin typeface="ＭＳ Ｐゴシック"/>
                <a:ea typeface="ＭＳ Ｐゴシック" panose="020B0600070205080204" pitchFamily="50" charset="-128"/>
              </a:rPr>
              <a:t>％</a:t>
            </a:r>
            <a:endParaRPr lang="en-US" altLang="ja-JP" sz="1108" spc="-65" dirty="0">
              <a:solidFill>
                <a:prstClr val="black"/>
              </a:solidFill>
              <a:latin typeface="ＭＳ Ｐゴシック"/>
              <a:ea typeface="ＭＳ Ｐゴシック" panose="020B0600070205080204" pitchFamily="50" charset="-128"/>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　　（</a:t>
            </a:r>
            <a:r>
              <a:rPr lang="en-US" altLang="ja-JP" sz="1108" spc="-65" dirty="0">
                <a:solidFill>
                  <a:prstClr val="black"/>
                </a:solidFill>
                <a:latin typeface="ＭＳ Ｐゴシック"/>
                <a:ea typeface="ＭＳ Ｐゴシック" panose="020B0600070205080204" pitchFamily="50" charset="-128"/>
              </a:rPr>
              <a:t>H27</a:t>
            </a:r>
            <a:r>
              <a:rPr lang="ja-JP" altLang="en-US" sz="1108" spc="-65" dirty="0">
                <a:solidFill>
                  <a:prstClr val="black"/>
                </a:solidFill>
                <a:latin typeface="ＭＳ Ｐゴシック"/>
                <a:ea typeface="ＭＳ Ｐゴシック" panose="020B0600070205080204" pitchFamily="50" charset="-128"/>
              </a:rPr>
              <a:t>年時点の上位</a:t>
            </a:r>
            <a:r>
              <a:rPr lang="en-US" altLang="ja-JP" sz="1108" spc="-65" dirty="0">
                <a:solidFill>
                  <a:prstClr val="black"/>
                </a:solidFill>
                <a:latin typeface="ＭＳ Ｐゴシック"/>
                <a:ea typeface="ＭＳ Ｐゴシック" panose="020B0600070205080204" pitchFamily="50" charset="-128"/>
              </a:rPr>
              <a:t>10%</a:t>
            </a:r>
            <a:r>
              <a:rPr lang="ja-JP" altLang="en-US" sz="1108" spc="-65" dirty="0">
                <a:solidFill>
                  <a:prstClr val="black"/>
                </a:solidFill>
                <a:latin typeface="ＭＳ Ｐゴシック"/>
                <a:ea typeface="ＭＳ Ｐゴシック" panose="020B0600070205080204" pitchFamily="50" charset="-128"/>
              </a:rPr>
              <a:t>の都道府県の水準）                </a:t>
            </a:r>
            <a:endParaRPr lang="en-US" altLang="ja-JP" sz="1108" spc="-65" dirty="0">
              <a:solidFill>
                <a:prstClr val="black"/>
              </a:solidFill>
              <a:latin typeface="ＭＳ Ｐゴシック"/>
              <a:ea typeface="ＭＳ Ｐゴシック" panose="020B0600070205080204" pitchFamily="50" charset="-128"/>
            </a:endParaRPr>
          </a:p>
        </p:txBody>
      </p:sp>
      <p:sp>
        <p:nvSpPr>
          <p:cNvPr id="16" name="正方形/長方形 15"/>
          <p:cNvSpPr/>
          <p:nvPr/>
        </p:nvSpPr>
        <p:spPr bwMode="auto">
          <a:xfrm>
            <a:off x="107506" y="5088777"/>
            <a:ext cx="4383795" cy="57358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defTabSz="805982" fontAlgn="auto">
              <a:lnSpc>
                <a:spcPct val="150000"/>
              </a:lnSpc>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③ 地域生活支援拠点等の整備</a:t>
            </a:r>
            <a:endParaRPr lang="en-US" altLang="ja-JP" sz="1108" spc="-65" dirty="0">
              <a:solidFill>
                <a:prstClr val="black"/>
              </a:solidFill>
              <a:latin typeface="ＭＳ Ｐゴシック"/>
              <a:ea typeface="ＭＳ Ｐゴシック" panose="020B0600070205080204" pitchFamily="50" charset="-128"/>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・各市町村又は各圏域に少なくとも１つ整備</a:t>
            </a:r>
            <a:endParaRPr lang="en-US" altLang="ja-JP" sz="1108" spc="-65" dirty="0">
              <a:solidFill>
                <a:prstClr val="black"/>
              </a:solidFill>
              <a:latin typeface="ＭＳ Ｐゴシック"/>
              <a:ea typeface="ＭＳ Ｐゴシック" panose="020B0600070205080204" pitchFamily="50" charset="-128"/>
            </a:endParaRPr>
          </a:p>
        </p:txBody>
      </p:sp>
      <p:sp>
        <p:nvSpPr>
          <p:cNvPr id="17" name="正方形/長方形 16"/>
          <p:cNvSpPr/>
          <p:nvPr/>
        </p:nvSpPr>
        <p:spPr bwMode="auto">
          <a:xfrm>
            <a:off x="4573331" y="2646043"/>
            <a:ext cx="4474869" cy="1395847"/>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defTabSz="805982" fontAlgn="auto">
              <a:lnSpc>
                <a:spcPct val="150000"/>
              </a:lnSpc>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④ 福祉施設から一般就労への移行</a:t>
            </a:r>
            <a:endParaRPr lang="ja-JP" altLang="en-US" sz="1108" spc="-65" dirty="0">
              <a:solidFill>
                <a:srgbClr val="92D050"/>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・一般就労への移行者数：　</a:t>
            </a:r>
            <a:r>
              <a:rPr lang="en-US" altLang="ja-JP" sz="1108" spc="-65" dirty="0">
                <a:solidFill>
                  <a:prstClr val="black"/>
                </a:solidFill>
                <a:latin typeface="ＭＳ Ｐゴシック"/>
                <a:ea typeface="ＭＳ Ｐゴシック" panose="020B0600070205080204" pitchFamily="50" charset="-128"/>
              </a:rPr>
              <a:t>H28</a:t>
            </a:r>
            <a:r>
              <a:rPr lang="ja-JP" altLang="en-US" sz="1108" spc="-65" dirty="0">
                <a:solidFill>
                  <a:prstClr val="black"/>
                </a:solidFill>
                <a:latin typeface="ＭＳ Ｐゴシック"/>
                <a:ea typeface="ＭＳ Ｐゴシック" panose="020B0600070205080204" pitchFamily="50" charset="-128"/>
              </a:rPr>
              <a:t>年度の１．５倍</a:t>
            </a:r>
            <a:endParaRPr lang="en-US" altLang="ja-JP" sz="1108" spc="-65" dirty="0">
              <a:solidFill>
                <a:prstClr val="black"/>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・就労移行支援事業利用者：</a:t>
            </a:r>
            <a:r>
              <a:rPr lang="en-US" altLang="ja-JP" sz="1108" spc="-65" dirty="0">
                <a:solidFill>
                  <a:prstClr val="black"/>
                </a:solidFill>
                <a:latin typeface="ＭＳ Ｐゴシック"/>
                <a:ea typeface="ＭＳ Ｐゴシック" panose="020B0600070205080204" pitchFamily="50" charset="-128"/>
              </a:rPr>
              <a:t>H28</a:t>
            </a:r>
            <a:r>
              <a:rPr lang="ja-JP" altLang="en-US" sz="1108" spc="-65" dirty="0">
                <a:solidFill>
                  <a:prstClr val="black"/>
                </a:solidFill>
                <a:latin typeface="ＭＳ Ｐゴシック"/>
                <a:ea typeface="ＭＳ Ｐゴシック" panose="020B0600070205080204" pitchFamily="50" charset="-128"/>
              </a:rPr>
              <a:t>年度の２割増</a:t>
            </a:r>
            <a:endParaRPr lang="en-US" altLang="ja-JP" sz="1108" spc="-65" dirty="0">
              <a:solidFill>
                <a:prstClr val="black"/>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・移行率３割以上の就労移行支援事業所：５割以上</a:t>
            </a:r>
            <a:endParaRPr lang="en-US" altLang="ja-JP" sz="1108" spc="-65" dirty="0">
              <a:solidFill>
                <a:prstClr val="black"/>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　</a:t>
            </a:r>
            <a:r>
              <a:rPr lang="en-US" altLang="ja-JP" sz="1108" spc="-65" dirty="0">
                <a:solidFill>
                  <a:prstClr val="black"/>
                </a:solidFill>
                <a:latin typeface="ＭＳ Ｐゴシック"/>
                <a:ea typeface="ＭＳ Ｐゴシック" panose="020B0600070205080204" pitchFamily="50" charset="-128"/>
              </a:rPr>
              <a:t>※</a:t>
            </a:r>
            <a:r>
              <a:rPr lang="ja-JP" altLang="en-US" sz="1108" spc="-65" dirty="0">
                <a:solidFill>
                  <a:prstClr val="black"/>
                </a:solidFill>
                <a:latin typeface="ＭＳ Ｐゴシック"/>
                <a:ea typeface="ＭＳ Ｐゴシック" panose="020B0600070205080204" pitchFamily="50" charset="-128"/>
              </a:rPr>
              <a:t>　実績を踏まえた目標設定</a:t>
            </a:r>
            <a:endParaRPr lang="en-US" altLang="ja-JP" sz="1108" spc="-65" dirty="0">
              <a:solidFill>
                <a:prstClr val="black"/>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・就労定着支援１年後の就労定着率：</a:t>
            </a:r>
            <a:r>
              <a:rPr lang="en-US" altLang="ja-JP" sz="1108" spc="-65" dirty="0">
                <a:solidFill>
                  <a:prstClr val="black"/>
                </a:solidFill>
                <a:latin typeface="ＭＳ Ｐゴシック"/>
                <a:ea typeface="ＭＳ Ｐゴシック" panose="020B0600070205080204" pitchFamily="50" charset="-128"/>
              </a:rPr>
              <a:t>80</a:t>
            </a:r>
            <a:r>
              <a:rPr lang="ja-JP" altLang="en-US" sz="1108" spc="-65" dirty="0">
                <a:solidFill>
                  <a:prstClr val="black"/>
                </a:solidFill>
                <a:latin typeface="ＭＳ Ｐゴシック"/>
                <a:ea typeface="ＭＳ Ｐゴシック" panose="020B0600070205080204" pitchFamily="50" charset="-128"/>
              </a:rPr>
              <a:t>％以上（新） </a:t>
            </a:r>
          </a:p>
        </p:txBody>
      </p:sp>
      <p:sp>
        <p:nvSpPr>
          <p:cNvPr id="18" name="正方形/長方形 17"/>
          <p:cNvSpPr/>
          <p:nvPr/>
        </p:nvSpPr>
        <p:spPr bwMode="auto">
          <a:xfrm>
            <a:off x="4573330" y="4111683"/>
            <a:ext cx="4474869" cy="1550672"/>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defTabSz="805982" fontAlgn="auto">
              <a:lnSpc>
                <a:spcPct val="150000"/>
              </a:lnSpc>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⑤ 障害児支援の提供体制の整備等</a:t>
            </a:r>
            <a:r>
              <a:rPr lang="en-US" altLang="ja-JP" sz="1108" spc="-65" dirty="0">
                <a:solidFill>
                  <a:prstClr val="black"/>
                </a:solidFill>
                <a:latin typeface="ＭＳ Ｐゴシック"/>
                <a:ea typeface="ＭＳ Ｐゴシック" panose="020B0600070205080204" pitchFamily="50" charset="-128"/>
              </a:rPr>
              <a:t>【</a:t>
            </a:r>
            <a:r>
              <a:rPr lang="ja-JP" altLang="en-US" sz="1108" spc="-65" dirty="0">
                <a:solidFill>
                  <a:prstClr val="black"/>
                </a:solidFill>
                <a:latin typeface="ＭＳ Ｐゴシック"/>
                <a:ea typeface="ＭＳ Ｐゴシック" panose="020B0600070205080204" pitchFamily="50" charset="-128"/>
              </a:rPr>
              <a:t>新たな項目</a:t>
            </a:r>
            <a:r>
              <a:rPr lang="en-US" altLang="ja-JP" sz="1108" spc="-65" dirty="0">
                <a:solidFill>
                  <a:prstClr val="black"/>
                </a:solidFill>
                <a:latin typeface="ＭＳ Ｐゴシック"/>
                <a:ea typeface="ＭＳ Ｐゴシック" panose="020B0600070205080204" pitchFamily="50" charset="-128"/>
              </a:rPr>
              <a:t>】</a:t>
            </a:r>
            <a:endParaRPr lang="ja-JP" altLang="en-US" sz="1108" spc="-65" dirty="0">
              <a:solidFill>
                <a:prstClr val="black"/>
              </a:solidFill>
              <a:latin typeface="ＭＳ Ｐゴシック"/>
              <a:ea typeface="ＭＳ Ｐゴシック" panose="020B0600070205080204" pitchFamily="50" charset="-128"/>
            </a:endParaRPr>
          </a:p>
          <a:p>
            <a:pPr marL="109907" lvl="1" indent="-109907"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・児童発達支援センターを各市町村に少なくとも</a:t>
            </a:r>
            <a:r>
              <a:rPr lang="en-US" altLang="ja-JP" sz="1108" spc="-65" dirty="0">
                <a:solidFill>
                  <a:prstClr val="black"/>
                </a:solidFill>
                <a:latin typeface="ＭＳ Ｐゴシック"/>
                <a:ea typeface="ＭＳ Ｐゴシック" panose="020B0600070205080204" pitchFamily="50" charset="-128"/>
              </a:rPr>
              <a:t>1</a:t>
            </a:r>
            <a:r>
              <a:rPr lang="ja-JP" altLang="en-US" sz="1108" spc="-65" dirty="0">
                <a:solidFill>
                  <a:prstClr val="black"/>
                </a:solidFill>
                <a:latin typeface="ＭＳ Ｐゴシック"/>
                <a:ea typeface="ＭＳ Ｐゴシック" panose="020B0600070205080204" pitchFamily="50" charset="-128"/>
              </a:rPr>
              <a:t>カ所設置</a:t>
            </a:r>
            <a:endParaRPr lang="en-US" altLang="ja-JP" sz="1108" spc="-65" dirty="0">
              <a:solidFill>
                <a:prstClr val="black"/>
              </a:solidFill>
              <a:latin typeface="ＭＳ Ｐゴシック"/>
              <a:ea typeface="ＭＳ Ｐゴシック" panose="020B0600070205080204" pitchFamily="50" charset="-128"/>
            </a:endParaRPr>
          </a:p>
          <a:p>
            <a:pPr marL="109907" lvl="1" indent="-109907"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・保育所等訪問支援を利用できる体制を各市町村で構築</a:t>
            </a:r>
            <a:endParaRPr lang="en-US" altLang="ja-JP" sz="1108" spc="-65" dirty="0">
              <a:solidFill>
                <a:prstClr val="black"/>
              </a:solidFill>
              <a:latin typeface="ＭＳ Ｐゴシック"/>
              <a:ea typeface="ＭＳ Ｐゴシック" panose="020B0600070205080204" pitchFamily="50" charset="-128"/>
            </a:endParaRPr>
          </a:p>
          <a:p>
            <a:pPr marL="66463" lvl="1" indent="-109907"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・主に重症心身障害児を支援する児童発達支援事業所、放課後等デイサービスを各市町村に少なくとも１カ所確保</a:t>
            </a:r>
            <a:endParaRPr lang="en-US" altLang="ja-JP" sz="1108" spc="-65" dirty="0">
              <a:solidFill>
                <a:prstClr val="black"/>
              </a:solidFill>
              <a:latin typeface="ＭＳ Ｐゴシック"/>
              <a:ea typeface="ＭＳ Ｐゴシック" panose="020B0600070205080204" pitchFamily="50" charset="-128"/>
            </a:endParaRPr>
          </a:p>
          <a:p>
            <a:pPr marL="66463" lvl="1" indent="-132926"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・医療的ケア児支援の協議の場（各都道府県、各圏域、各市町村）の設置（</a:t>
            </a:r>
            <a:r>
              <a:rPr lang="en-US" altLang="ja-JP" sz="1108" spc="-65" dirty="0">
                <a:solidFill>
                  <a:prstClr val="black"/>
                </a:solidFill>
                <a:latin typeface="ＭＳ Ｐゴシック"/>
                <a:ea typeface="ＭＳ Ｐゴシック" panose="020B0600070205080204" pitchFamily="50" charset="-128"/>
              </a:rPr>
              <a:t>H30</a:t>
            </a:r>
            <a:r>
              <a:rPr lang="ja-JP" altLang="en-US" sz="1108" spc="-65" dirty="0">
                <a:solidFill>
                  <a:prstClr val="black"/>
                </a:solidFill>
                <a:latin typeface="ＭＳ Ｐゴシック"/>
                <a:ea typeface="ＭＳ Ｐゴシック" panose="020B0600070205080204" pitchFamily="50" charset="-128"/>
              </a:rPr>
              <a:t>年度末まで）        </a:t>
            </a:r>
            <a:endParaRPr lang="en-US" altLang="ja-JP" sz="1108" spc="-65" dirty="0">
              <a:solidFill>
                <a:srgbClr val="FF0000"/>
              </a:solidFill>
              <a:latin typeface="ＭＳ Ｐゴシック"/>
              <a:ea typeface="ＭＳ Ｐゴシック" panose="020B0600070205080204" pitchFamily="50" charset="-128"/>
            </a:endParaRPr>
          </a:p>
        </p:txBody>
      </p:sp>
      <p:sp>
        <p:nvSpPr>
          <p:cNvPr id="19" name="正方形/長方形 18"/>
          <p:cNvSpPr/>
          <p:nvPr/>
        </p:nvSpPr>
        <p:spPr bwMode="auto">
          <a:xfrm>
            <a:off x="118584" y="6055218"/>
            <a:ext cx="8929617" cy="484033"/>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ctr" anchorCtr="0" compatLnSpc="1">
            <a:prstTxWarp prst="textNoShape">
              <a:avLst/>
            </a:prstTxWarp>
          </a:bodyPr>
          <a:lstStyle/>
          <a:p>
            <a:pPr marL="0" lvl="1" defTabSz="492382" fontAlgn="auto">
              <a:spcBef>
                <a:spcPts val="277"/>
              </a:spcBef>
              <a:spcAft>
                <a:spcPts val="0"/>
              </a:spcAft>
            </a:pPr>
            <a:r>
              <a:rPr lang="ja-JP" altLang="en-US" sz="1108" dirty="0">
                <a:solidFill>
                  <a:prstClr val="black"/>
                </a:solidFill>
                <a:latin typeface="ＭＳ Ｐゴシック"/>
                <a:ea typeface="ＭＳ Ｐゴシック" panose="020B0600070205080204" pitchFamily="50" charset="-128"/>
              </a:rPr>
              <a:t>・障害者虐待の防止、養護者に対する支援                        　　　 ・難病患者への一層の周知</a:t>
            </a:r>
            <a:endParaRPr lang="en-US" altLang="ja-JP" sz="1108" dirty="0">
              <a:solidFill>
                <a:prstClr val="black"/>
              </a:solidFill>
              <a:latin typeface="ＭＳ Ｐゴシック"/>
              <a:ea typeface="ＭＳ Ｐゴシック" panose="020B0600070205080204" pitchFamily="50" charset="-128"/>
            </a:endParaRPr>
          </a:p>
          <a:p>
            <a:pPr marL="0" lvl="1" defTabSz="492382" fontAlgn="auto">
              <a:spcBef>
                <a:spcPts val="277"/>
              </a:spcBef>
              <a:spcAft>
                <a:spcPts val="0"/>
              </a:spcAft>
            </a:pPr>
            <a:r>
              <a:rPr lang="ja-JP" altLang="en-US" sz="1108" dirty="0">
                <a:solidFill>
                  <a:prstClr val="black"/>
                </a:solidFill>
                <a:latin typeface="ＭＳ Ｐゴシック"/>
                <a:ea typeface="ＭＳ Ｐゴシック" panose="020B0600070205080204" pitchFamily="50" charset="-128"/>
              </a:rPr>
              <a:t>・障害を理由とする差別の解消の推進                              　　　  ・意思決定支援、成年後見制度の利用促進の在り方　等</a:t>
            </a:r>
            <a:endParaRPr lang="en-US" altLang="ja-JP" sz="1108" dirty="0">
              <a:solidFill>
                <a:prstClr val="black"/>
              </a:solidFill>
              <a:latin typeface="ＭＳ Ｐゴシック"/>
              <a:ea typeface="ＭＳ Ｐゴシック" panose="020B0600070205080204" pitchFamily="50" charset="-128"/>
            </a:endParaRPr>
          </a:p>
        </p:txBody>
      </p:sp>
      <p:sp>
        <p:nvSpPr>
          <p:cNvPr id="22" name="正方形/長方形 21"/>
          <p:cNvSpPr/>
          <p:nvPr/>
        </p:nvSpPr>
        <p:spPr bwMode="auto">
          <a:xfrm>
            <a:off x="95801" y="1811536"/>
            <a:ext cx="8952399" cy="380358"/>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lvl="1" defTabSz="805982" fontAlgn="auto">
              <a:spcBef>
                <a:spcPts val="0"/>
              </a:spcBef>
              <a:spcAft>
                <a:spcPts val="0"/>
              </a:spcAft>
            </a:pPr>
            <a:r>
              <a:rPr lang="ja-JP" altLang="en-US" sz="1108" spc="-74" dirty="0">
                <a:solidFill>
                  <a:prstClr val="black"/>
                </a:solidFill>
                <a:latin typeface="ＭＳ Ｐゴシック"/>
                <a:ea typeface="ＭＳ Ｐゴシック" panose="020B0600070205080204" pitchFamily="50" charset="-128"/>
              </a:rPr>
              <a:t>・ 地域における生活の維持及び継続の推進  </a:t>
            </a:r>
            <a:r>
              <a:rPr lang="en-US" altLang="ja-JP" sz="1108" spc="-74" dirty="0">
                <a:solidFill>
                  <a:prstClr val="black"/>
                </a:solidFill>
                <a:latin typeface="ＭＳ Ｐゴシック"/>
                <a:ea typeface="ＭＳ Ｐゴシック" panose="020B0600070205080204" pitchFamily="50" charset="-128"/>
              </a:rPr>
              <a:t>	</a:t>
            </a:r>
            <a:r>
              <a:rPr lang="ja-JP" altLang="en-US" sz="1108" spc="-74" dirty="0">
                <a:solidFill>
                  <a:prstClr val="black"/>
                </a:solidFill>
                <a:latin typeface="ＭＳ Ｐゴシック"/>
                <a:ea typeface="ＭＳ Ｐゴシック" panose="020B0600070205080204" pitchFamily="50" charset="-128"/>
              </a:rPr>
              <a:t>・ 就労定着に向けた支援</a:t>
            </a:r>
            <a:r>
              <a:rPr lang="en-US" altLang="ja-JP" sz="1108" spc="-74" dirty="0">
                <a:solidFill>
                  <a:prstClr val="black"/>
                </a:solidFill>
                <a:latin typeface="ＭＳ Ｐゴシック"/>
                <a:ea typeface="ＭＳ Ｐゴシック" panose="020B0600070205080204" pitchFamily="50" charset="-128"/>
              </a:rPr>
              <a:t>		         </a:t>
            </a:r>
            <a:r>
              <a:rPr lang="ja-JP" altLang="en-US" sz="1108" spc="-74" dirty="0">
                <a:solidFill>
                  <a:prstClr val="black"/>
                </a:solidFill>
                <a:latin typeface="ＭＳ Ｐゴシック"/>
                <a:ea typeface="ＭＳ Ｐゴシック" panose="020B0600070205080204" pitchFamily="50" charset="-128"/>
              </a:rPr>
              <a:t>・ 地域共生社会の実現に向けた取組</a:t>
            </a:r>
            <a:endParaRPr lang="en-US" altLang="ja-JP" sz="1108" spc="-74" dirty="0">
              <a:solidFill>
                <a:prstClr val="black"/>
              </a:solidFill>
              <a:latin typeface="ＭＳ Ｐゴシック"/>
              <a:ea typeface="ＭＳ Ｐゴシック" panose="020B0600070205080204" pitchFamily="50" charset="-128"/>
            </a:endParaRPr>
          </a:p>
          <a:p>
            <a:pPr marL="0" lvl="1" defTabSz="805982" fontAlgn="auto">
              <a:spcBef>
                <a:spcPts val="0"/>
              </a:spcBef>
              <a:spcAft>
                <a:spcPts val="0"/>
              </a:spcAft>
            </a:pPr>
            <a:r>
              <a:rPr lang="ja-JP" altLang="en-US" sz="1108" spc="-74" dirty="0">
                <a:solidFill>
                  <a:prstClr val="black"/>
                </a:solidFill>
                <a:latin typeface="ＭＳ Ｐゴシック"/>
                <a:ea typeface="ＭＳ Ｐゴシック" panose="020B0600070205080204" pitchFamily="50" charset="-128"/>
              </a:rPr>
              <a:t>・ 精神障害にも対応した地域包括ケアシステムの構築</a:t>
            </a:r>
            <a:r>
              <a:rPr lang="en-US" altLang="ja-JP" sz="1108" spc="-74" dirty="0">
                <a:solidFill>
                  <a:prstClr val="black"/>
                </a:solidFill>
                <a:latin typeface="ＭＳ Ｐゴシック"/>
                <a:ea typeface="ＭＳ Ｐゴシック" panose="020B0600070205080204" pitchFamily="50" charset="-128"/>
              </a:rPr>
              <a:t>	</a:t>
            </a:r>
            <a:r>
              <a:rPr lang="ja-JP" altLang="en-US" sz="1108" spc="-74" dirty="0">
                <a:solidFill>
                  <a:prstClr val="black"/>
                </a:solidFill>
                <a:latin typeface="ＭＳ Ｐゴシック"/>
                <a:ea typeface="ＭＳ Ｐゴシック" panose="020B0600070205080204" pitchFamily="50" charset="-128"/>
              </a:rPr>
              <a:t>・ 障害児のサービス提供体制の計画的な構築     ・ 発達障害者支援の一層の充実</a:t>
            </a:r>
            <a:endParaRPr lang="en-US" altLang="ja-JP" sz="1108" spc="-74" dirty="0">
              <a:solidFill>
                <a:prstClr val="black"/>
              </a:solidFill>
              <a:latin typeface="ＭＳ Ｐゴシック"/>
              <a:ea typeface="ＭＳ Ｐゴシック" panose="020B0600070205080204" pitchFamily="50" charset="-128"/>
            </a:endParaRPr>
          </a:p>
        </p:txBody>
      </p:sp>
      <p:sp>
        <p:nvSpPr>
          <p:cNvPr id="25" name="正方形/長方形 24"/>
          <p:cNvSpPr/>
          <p:nvPr/>
        </p:nvSpPr>
        <p:spPr>
          <a:xfrm>
            <a:off x="104516" y="2343021"/>
            <a:ext cx="4383796" cy="31827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defTabSz="844083" fontAlgn="auto">
              <a:spcBef>
                <a:spcPts val="0"/>
              </a:spcBef>
              <a:spcAft>
                <a:spcPts val="0"/>
              </a:spcAft>
            </a:pPr>
            <a:r>
              <a:rPr lang="ja-JP" altLang="en-US" sz="1292" b="1" dirty="0">
                <a:solidFill>
                  <a:prstClr val="black"/>
                </a:solidFill>
                <a:latin typeface="ＭＳ Ｐゴシック"/>
                <a:ea typeface="ＭＳ Ｐゴシック" panose="020B0600070205080204" pitchFamily="50" charset="-128"/>
              </a:rPr>
              <a:t>３．成果目標（計画期間が終了する</a:t>
            </a:r>
            <a:r>
              <a:rPr lang="en-US" altLang="ja-JP" sz="1292" b="1" dirty="0">
                <a:solidFill>
                  <a:prstClr val="black"/>
                </a:solidFill>
                <a:latin typeface="ＭＳ Ｐゴシック"/>
                <a:ea typeface="ＭＳ Ｐゴシック" panose="020B0600070205080204" pitchFamily="50" charset="-128"/>
              </a:rPr>
              <a:t>H32</a:t>
            </a:r>
            <a:r>
              <a:rPr lang="ja-JP" altLang="en-US" sz="1292" b="1" dirty="0">
                <a:solidFill>
                  <a:prstClr val="black"/>
                </a:solidFill>
                <a:latin typeface="ＭＳ Ｐゴシック"/>
                <a:ea typeface="ＭＳ Ｐゴシック" panose="020B0600070205080204" pitchFamily="50" charset="-128"/>
              </a:rPr>
              <a:t>年度末の目標）</a:t>
            </a:r>
          </a:p>
        </p:txBody>
      </p:sp>
      <p:sp>
        <p:nvSpPr>
          <p:cNvPr id="26" name="正方形/長方形 25"/>
          <p:cNvSpPr/>
          <p:nvPr/>
        </p:nvSpPr>
        <p:spPr>
          <a:xfrm>
            <a:off x="104518" y="5732148"/>
            <a:ext cx="1742260" cy="302377"/>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defTabSz="844083" fontAlgn="auto">
              <a:spcBef>
                <a:spcPts val="0"/>
              </a:spcBef>
              <a:spcAft>
                <a:spcPts val="0"/>
              </a:spcAft>
            </a:pPr>
            <a:r>
              <a:rPr lang="ja-JP" altLang="en-US" sz="1292" b="1" dirty="0">
                <a:solidFill>
                  <a:prstClr val="black"/>
                </a:solidFill>
                <a:latin typeface="ＭＳ Ｐゴシック"/>
                <a:ea typeface="ＭＳ Ｐゴシック" panose="020B0600070205080204" pitchFamily="50" charset="-128"/>
              </a:rPr>
              <a:t>４．その他の見直し</a:t>
            </a:r>
          </a:p>
        </p:txBody>
      </p:sp>
      <p:sp>
        <p:nvSpPr>
          <p:cNvPr id="20" name="テキスト ボックス 19"/>
          <p:cNvSpPr txBox="1"/>
          <p:nvPr/>
        </p:nvSpPr>
        <p:spPr>
          <a:xfrm>
            <a:off x="7895447" y="148760"/>
            <a:ext cx="1227969" cy="348044"/>
          </a:xfrm>
          <a:prstGeom prst="rect">
            <a:avLst/>
          </a:prstGeom>
        </p:spPr>
        <p:style>
          <a:lnRef idx="2">
            <a:schemeClr val="accent1"/>
          </a:lnRef>
          <a:fillRef idx="1">
            <a:schemeClr val="lt1"/>
          </a:fillRef>
          <a:effectRef idx="0">
            <a:schemeClr val="accent1"/>
          </a:effectRef>
          <a:fontRef idx="minor">
            <a:schemeClr val="dk1"/>
          </a:fontRef>
        </p:style>
        <p:txBody>
          <a:bodyPr wrap="square" lIns="36000" rIns="36000" rtlCol="0">
            <a:spAutoFit/>
          </a:bodyPr>
          <a:lstStyle/>
          <a:p>
            <a:pPr algn="ctr" defTabSz="844083" fontAlgn="auto">
              <a:spcBef>
                <a:spcPts val="0"/>
              </a:spcBef>
              <a:spcAft>
                <a:spcPts val="0"/>
              </a:spcAft>
            </a:pPr>
            <a:r>
              <a:rPr lang="ja-JP" altLang="en-US" sz="831" dirty="0">
                <a:solidFill>
                  <a:prstClr val="black"/>
                </a:solidFill>
                <a:latin typeface="Calibri"/>
                <a:ea typeface="ＭＳ Ｐゴシック" panose="020B0600070205080204" pitchFamily="50" charset="-128"/>
              </a:rPr>
              <a:t>平成</a:t>
            </a:r>
            <a:r>
              <a:rPr lang="en-US" altLang="ja-JP" sz="831" dirty="0">
                <a:solidFill>
                  <a:prstClr val="black"/>
                </a:solidFill>
                <a:latin typeface="Calibri"/>
                <a:ea typeface="ＭＳ Ｐゴシック" panose="020B0600070205080204" pitchFamily="50" charset="-128"/>
              </a:rPr>
              <a:t>30</a:t>
            </a:r>
            <a:r>
              <a:rPr lang="ja-JP" altLang="en-US" sz="831" dirty="0">
                <a:solidFill>
                  <a:prstClr val="black"/>
                </a:solidFill>
                <a:latin typeface="Calibri"/>
                <a:ea typeface="ＭＳ Ｐゴシック" panose="020B0600070205080204" pitchFamily="50" charset="-128"/>
              </a:rPr>
              <a:t>年</a:t>
            </a:r>
            <a:r>
              <a:rPr lang="en-US" altLang="ja-JP" sz="831" dirty="0">
                <a:solidFill>
                  <a:prstClr val="black"/>
                </a:solidFill>
                <a:latin typeface="Calibri"/>
                <a:ea typeface="ＭＳ Ｐゴシック" panose="020B0600070205080204" pitchFamily="50" charset="-128"/>
              </a:rPr>
              <a:t>6</a:t>
            </a:r>
            <a:r>
              <a:rPr lang="ja-JP" altLang="en-US" sz="831" dirty="0">
                <a:solidFill>
                  <a:prstClr val="black"/>
                </a:solidFill>
                <a:latin typeface="Calibri"/>
                <a:ea typeface="ＭＳ Ｐゴシック" panose="020B0600070205080204" pitchFamily="50" charset="-128"/>
              </a:rPr>
              <a:t>月</a:t>
            </a:r>
            <a:r>
              <a:rPr lang="en-US" altLang="ja-JP" sz="831" dirty="0">
                <a:solidFill>
                  <a:prstClr val="black"/>
                </a:solidFill>
                <a:latin typeface="Calibri"/>
                <a:ea typeface="ＭＳ Ｐゴシック" panose="020B0600070205080204" pitchFamily="50" charset="-128"/>
              </a:rPr>
              <a:t>27</a:t>
            </a:r>
            <a:r>
              <a:rPr lang="ja-JP" altLang="en-US" sz="831" dirty="0">
                <a:solidFill>
                  <a:prstClr val="black"/>
                </a:solidFill>
                <a:latin typeface="Calibri"/>
                <a:ea typeface="ＭＳ Ｐゴシック" panose="020B0600070205080204" pitchFamily="50" charset="-128"/>
              </a:rPr>
              <a:t>日</a:t>
            </a:r>
            <a:endParaRPr lang="en-US" altLang="ja-JP" sz="831" dirty="0">
              <a:solidFill>
                <a:prstClr val="black"/>
              </a:solidFill>
              <a:latin typeface="Calibri"/>
              <a:ea typeface="ＭＳ Ｐゴシック" panose="020B0600070205080204" pitchFamily="50" charset="-128"/>
            </a:endParaRPr>
          </a:p>
          <a:p>
            <a:pPr algn="ctr" defTabSz="844083" fontAlgn="auto">
              <a:spcBef>
                <a:spcPts val="0"/>
              </a:spcBef>
              <a:spcAft>
                <a:spcPts val="0"/>
              </a:spcAft>
            </a:pPr>
            <a:r>
              <a:rPr lang="ja-JP" altLang="en-US" sz="831" dirty="0">
                <a:solidFill>
                  <a:prstClr val="black"/>
                </a:solidFill>
                <a:latin typeface="Calibri"/>
                <a:ea typeface="ＭＳ Ｐゴシック" panose="020B0600070205080204" pitchFamily="50" charset="-128"/>
              </a:rPr>
              <a:t>第</a:t>
            </a:r>
            <a:r>
              <a:rPr lang="en-US" altLang="ja-JP" sz="831" dirty="0">
                <a:solidFill>
                  <a:prstClr val="black"/>
                </a:solidFill>
                <a:latin typeface="Calibri"/>
                <a:ea typeface="ＭＳ Ｐゴシック" panose="020B0600070205080204" pitchFamily="50" charset="-128"/>
              </a:rPr>
              <a:t>90</a:t>
            </a:r>
            <a:r>
              <a:rPr lang="ja-JP" altLang="en-US" sz="831" dirty="0">
                <a:solidFill>
                  <a:prstClr val="black"/>
                </a:solidFill>
                <a:latin typeface="Calibri"/>
                <a:ea typeface="ＭＳ Ｐゴシック" panose="020B0600070205080204" pitchFamily="50" charset="-128"/>
              </a:rPr>
              <a:t>回障害者部会資料</a:t>
            </a:r>
            <a:endParaRPr lang="en-US" altLang="ja-JP" sz="831" dirty="0">
              <a:solidFill>
                <a:prstClr val="black"/>
              </a:solidFill>
              <a:latin typeface="Calibri"/>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302CB33A-81BB-4D6C-A5BD-6021211CFFBA}"/>
              </a:ext>
            </a:extLst>
          </p:cNvPr>
          <p:cNvSpPr/>
          <p:nvPr/>
        </p:nvSpPr>
        <p:spPr>
          <a:xfrm>
            <a:off x="118584" y="3682283"/>
            <a:ext cx="4021368" cy="466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5CC4AA4A-4BE6-4862-B175-6B00AF25E003}"/>
              </a:ext>
            </a:extLst>
          </p:cNvPr>
          <p:cNvSpPr/>
          <p:nvPr/>
        </p:nvSpPr>
        <p:spPr>
          <a:xfrm>
            <a:off x="118584" y="5088777"/>
            <a:ext cx="2581208" cy="49313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AC299726-3AC9-413B-8129-1FE8286FEDFE}"/>
              </a:ext>
            </a:extLst>
          </p:cNvPr>
          <p:cNvSpPr/>
          <p:nvPr/>
        </p:nvSpPr>
        <p:spPr>
          <a:xfrm>
            <a:off x="4587021" y="5132724"/>
            <a:ext cx="4438395" cy="45309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Text Box 15">
            <a:extLst>
              <a:ext uri="{FF2B5EF4-FFF2-40B4-BE49-F238E27FC236}">
                <a16:creationId xmlns:a16="http://schemas.microsoft.com/office/drawing/2014/main" id="{17B8CDA2-0D89-4B4D-988D-8A2BFB5F2EA4}"/>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id="{3B3A28B0-333E-4160-8A43-52A8F9B4A0BD}"/>
              </a:ext>
            </a:extLst>
          </p:cNvPr>
          <p:cNvSpPr>
            <a:spLocks noGrp="1"/>
          </p:cNvSpPr>
          <p:nvPr>
            <p:ph type="sldNum" sz="quarter" idx="12"/>
          </p:nvPr>
        </p:nvSpPr>
        <p:spPr/>
        <p:txBody>
          <a:bodyPr/>
          <a:lstStyle/>
          <a:p>
            <a:fld id="{0EFE74C9-D560-4AB2-943D-5F6F8D86593B}" type="slidenum">
              <a:rPr kumimoji="1" lang="ja-JP" altLang="en-US" smtClean="0"/>
              <a:t>40</a:t>
            </a:fld>
            <a:endParaRPr kumimoji="1" lang="ja-JP" altLang="en-US"/>
          </a:p>
        </p:txBody>
      </p:sp>
    </p:spTree>
    <p:extLst>
      <p:ext uri="{BB962C8B-B14F-4D97-AF65-F5344CB8AC3E}">
        <p14:creationId xmlns:p14="http://schemas.microsoft.com/office/powerpoint/2010/main" val="13089536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22114"/>
          </a:xfrm>
          <a:solidFill>
            <a:srgbClr val="002060"/>
          </a:solidFill>
          <a:ln>
            <a:noFill/>
          </a:ln>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協議会に関する演習の進め方（</a:t>
            </a:r>
            <a:r>
              <a:rPr lang="en-US" altLang="ja-JP" sz="3600" dirty="0">
                <a:solidFill>
                  <a:schemeClr val="bg1"/>
                </a:solidFill>
                <a:latin typeface="UD デジタル 教科書体 NK-B" panose="02020700000000000000" pitchFamily="18" charset="-128"/>
                <a:ea typeface="UD デジタル 教科書体 NK-B" panose="02020700000000000000" pitchFamily="18" charset="-128"/>
              </a:rPr>
              <a:t>40</a:t>
            </a: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分）</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lvl="0">
              <a:defRPr/>
            </a:pPr>
            <a:r>
              <a:rPr lang="ja-JP" altLang="en-US" sz="1200" i="1" dirty="0">
                <a:solidFill>
                  <a:srgbClr val="000000"/>
                </a:solidFill>
                <a:latin typeface="ＭＳ Ｐ明朝" panose="02020600040205080304" pitchFamily="18" charset="-128"/>
                <a:ea typeface="ＭＳ Ｐ明朝" panose="02020600040205080304" pitchFamily="18" charset="-128"/>
              </a:rPr>
              <a:t>令和元年度</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1609883019"/>
              </p:ext>
            </p:extLst>
          </p:nvPr>
        </p:nvGraphicFramePr>
        <p:xfrm>
          <a:off x="457200" y="2089395"/>
          <a:ext cx="8229600" cy="4147918"/>
        </p:xfrm>
        <a:graphic>
          <a:graphicData uri="http://schemas.openxmlformats.org/drawingml/2006/table">
            <a:tbl>
              <a:tblPr firstRow="1" bandRow="1">
                <a:tableStyleId>{5C22544A-7EE6-4342-B048-85BDC9FD1C3A}</a:tableStyleId>
              </a:tblPr>
              <a:tblGrid>
                <a:gridCol w="586408">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6779096">
                  <a:extLst>
                    <a:ext uri="{9D8B030D-6E8A-4147-A177-3AD203B41FA5}">
                      <a16:colId xmlns:a16="http://schemas.microsoft.com/office/drawing/2014/main" val="20002"/>
                    </a:ext>
                  </a:extLst>
                </a:gridCol>
              </a:tblGrid>
              <a:tr h="720536">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１</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３分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b="0" kern="0" dirty="0">
                          <a:solidFill>
                            <a:srgbClr val="002060"/>
                          </a:solidFill>
                          <a:latin typeface="UD デジタル 教科書体 NK-B" panose="02020700000000000000" pitchFamily="18" charset="-128"/>
                          <a:ea typeface="UD デジタル 教科書体 NK-B" panose="02020700000000000000" pitchFamily="18" charset="-128"/>
                        </a:rPr>
                        <a:t>演習の主旨及び演習の流れを全体進行が説明する</a:t>
                      </a:r>
                      <a:endParaRPr lang="en-US" altLang="ja-JP" b="0" kern="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720536">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２</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３分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地域課題を考える（個別ワーク）</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720536">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３</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４分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265113" indent="-265113">
                        <a:lnSpc>
                          <a:spcPct val="100000"/>
                        </a:lnSpc>
                      </a:pP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地域課題の選択（グループワーク）</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2"/>
                  </a:ext>
                </a:extLst>
              </a:tr>
              <a:tr h="1260938">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４</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２５分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基幹相談支援センターの主任相談支援専門員として、</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どのような準備をどのような順番で行うか（グループワーク）</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511178158"/>
                  </a:ext>
                </a:extLst>
              </a:tr>
              <a:tr h="725372">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５</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演習担当者の実践等を紹介する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テキスト ボックス 5">
            <a:extLst>
              <a:ext uri="{FF2B5EF4-FFF2-40B4-BE49-F238E27FC236}">
                <a16:creationId xmlns:a16="http://schemas.microsoft.com/office/drawing/2014/main" id="{5FD56A71-FFAF-41A7-AF81-7A4D91DCE3FA}"/>
              </a:ext>
            </a:extLst>
          </p:cNvPr>
          <p:cNvSpPr txBox="1"/>
          <p:nvPr/>
        </p:nvSpPr>
        <p:spPr>
          <a:xfrm>
            <a:off x="457200" y="1441323"/>
            <a:ext cx="82296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2060"/>
                </a:solidFill>
                <a:effectLst/>
                <a:uLnTx/>
                <a:uFillTx/>
                <a:latin typeface="UD デジタル 教科書体 NK-B" panose="02020700000000000000" pitchFamily="18" charset="-128"/>
                <a:ea typeface="UD デジタル 教科書体 NK-B" panose="02020700000000000000" pitchFamily="18" charset="-128"/>
              </a:rPr>
              <a:t>この演習はグループメンバー約６人全員で実施します。</a:t>
            </a:r>
          </a:p>
        </p:txBody>
      </p:sp>
      <p:sp>
        <p:nvSpPr>
          <p:cNvPr id="3" name="スライド番号プレースホルダー 2">
            <a:extLst>
              <a:ext uri="{FF2B5EF4-FFF2-40B4-BE49-F238E27FC236}">
                <a16:creationId xmlns:a16="http://schemas.microsoft.com/office/drawing/2014/main" id="{C53759EA-6FC7-4FCD-B311-83C4D074EB9D}"/>
              </a:ext>
            </a:extLst>
          </p:cNvPr>
          <p:cNvSpPr>
            <a:spLocks noGrp="1"/>
          </p:cNvSpPr>
          <p:nvPr>
            <p:ph type="sldNum" sz="quarter" idx="12"/>
          </p:nvPr>
        </p:nvSpPr>
        <p:spPr/>
        <p:txBody>
          <a:bodyPr/>
          <a:lstStyle/>
          <a:p>
            <a:pPr>
              <a:defRPr/>
            </a:pPr>
            <a:fld id="{804D6B79-3AEB-42FE-A736-A41F7AEA0445}" type="slidenum">
              <a:rPr lang="en-US" altLang="ja-JP" smtClean="0"/>
              <a:pPr>
                <a:defRPr/>
              </a:pPr>
              <a:t>41</a:t>
            </a:fld>
            <a:endParaRPr lang="en-US" altLang="ja-JP"/>
          </a:p>
        </p:txBody>
      </p:sp>
    </p:spTree>
    <p:extLst>
      <p:ext uri="{BB962C8B-B14F-4D97-AF65-F5344CB8AC3E}">
        <p14:creationId xmlns:p14="http://schemas.microsoft.com/office/powerpoint/2010/main" val="23770673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ー 7">
            <a:extLst>
              <a:ext uri="{FF2B5EF4-FFF2-40B4-BE49-F238E27FC236}">
                <a16:creationId xmlns:a16="http://schemas.microsoft.com/office/drawing/2014/main" id="{C52E9A1E-91A6-444E-A7A7-F8F5DCD5F7F6}"/>
              </a:ext>
            </a:extLst>
          </p:cNvPr>
          <p:cNvGraphicFramePr>
            <a:graphicFrameLocks noGrp="1"/>
          </p:cNvGraphicFramePr>
          <p:nvPr>
            <p:ph idx="1"/>
            <p:extLst>
              <p:ext uri="{D42A27DB-BD31-4B8C-83A1-F6EECF244321}">
                <p14:modId xmlns:p14="http://schemas.microsoft.com/office/powerpoint/2010/main" val="1517345385"/>
              </p:ext>
            </p:extLst>
          </p:nvPr>
        </p:nvGraphicFramePr>
        <p:xfrm>
          <a:off x="457200" y="332657"/>
          <a:ext cx="8229600" cy="6048671"/>
        </p:xfrm>
        <a:graphic>
          <a:graphicData uri="http://schemas.openxmlformats.org/drawingml/2006/table">
            <a:tbl>
              <a:tblPr firstRow="1" bandRow="1">
                <a:tableStyleId>{5C22544A-7EE6-4342-B048-85BDC9FD1C3A}</a:tableStyleId>
              </a:tblPr>
              <a:tblGrid>
                <a:gridCol w="2890664">
                  <a:extLst>
                    <a:ext uri="{9D8B030D-6E8A-4147-A177-3AD203B41FA5}">
                      <a16:colId xmlns:a16="http://schemas.microsoft.com/office/drawing/2014/main" val="2587526861"/>
                    </a:ext>
                  </a:extLst>
                </a:gridCol>
                <a:gridCol w="5338936">
                  <a:extLst>
                    <a:ext uri="{9D8B030D-6E8A-4147-A177-3AD203B41FA5}">
                      <a16:colId xmlns:a16="http://schemas.microsoft.com/office/drawing/2014/main" val="875305648"/>
                    </a:ext>
                  </a:extLst>
                </a:gridCol>
              </a:tblGrid>
              <a:tr h="770156">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Ｂさんの意思決定支援会議からどのような地域課題が推測されるか（個別ワーク）</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090160979"/>
                  </a:ext>
                </a:extLst>
              </a:tr>
              <a:tr h="957807">
                <a:tc>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選択した地域課題</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（グループワーク）</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67323865"/>
                  </a:ext>
                </a:extLst>
              </a:tr>
              <a:tr h="1008112">
                <a:tc gridSpan="2">
                  <a:txBody>
                    <a:bodyPr/>
                    <a:lstStyle/>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残念ながら選択した課題に対応できる部会が皆さんの協議会にはありませんでした。</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選択した地域課題を協議会を通じて解決していくために、基幹相談支援センターの主任相談支援専門員として、どのような準備をどのような順番で行いますか。</a:t>
                      </a:r>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p>
                      <a:r>
                        <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rPr>
                        <a:t>（グループワーク）</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hMerge="1">
                  <a:txBody>
                    <a:bodyPr/>
                    <a:lstStyle/>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542271065"/>
                  </a:ext>
                </a:extLst>
              </a:tr>
              <a:tr h="2987744">
                <a:tc gridSpan="2">
                  <a:txBody>
                    <a:bodyPr/>
                    <a:lstStyle/>
                    <a:p>
                      <a:endParaRPr kumimoji="1" lang="ja-JP" altLang="en-US" b="0" dirty="0">
                        <a:solidFill>
                          <a:srgbClr val="002060"/>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hMerge="1">
                  <a:txBody>
                    <a:bodyPr/>
                    <a:lstStyle/>
                    <a:p>
                      <a:endParaRPr kumimoji="1" lang="en-US" altLang="ja-JP" b="0" dirty="0">
                        <a:solidFill>
                          <a:srgbClr val="002060"/>
                        </a:solidFill>
                        <a:latin typeface="UD デジタル 教科書体 NK-B" panose="02020700000000000000" pitchFamily="18" charset="-128"/>
                        <a:ea typeface="UD デジタル 教科書体 NK-B" panose="02020700000000000000" pitchFamily="18"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688643063"/>
                  </a:ext>
                </a:extLst>
              </a:tr>
            </a:tbl>
          </a:graphicData>
        </a:graphic>
      </p:graphicFrame>
      <p:sp>
        <p:nvSpPr>
          <p:cNvPr id="9" name="Text Box 15">
            <a:extLst>
              <a:ext uri="{FF2B5EF4-FFF2-40B4-BE49-F238E27FC236}">
                <a16:creationId xmlns:a16="http://schemas.microsoft.com/office/drawing/2014/main" id="{34A8D6AC-2952-4C33-888B-89FB407E1ED6}"/>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2" name="スライド番号プレースホルダー 1">
            <a:extLst>
              <a:ext uri="{FF2B5EF4-FFF2-40B4-BE49-F238E27FC236}">
                <a16:creationId xmlns:a16="http://schemas.microsoft.com/office/drawing/2014/main" id="{1E88F017-E4CE-4FEA-B963-DB830FCDC209}"/>
              </a:ext>
            </a:extLst>
          </p:cNvPr>
          <p:cNvSpPr>
            <a:spLocks noGrp="1"/>
          </p:cNvSpPr>
          <p:nvPr>
            <p:ph type="sldNum" sz="quarter" idx="12"/>
          </p:nvPr>
        </p:nvSpPr>
        <p:spPr/>
        <p:txBody>
          <a:bodyPr/>
          <a:lstStyle/>
          <a:p>
            <a:pPr>
              <a:defRPr/>
            </a:pPr>
            <a:fld id="{804D6B79-3AEB-42FE-A736-A41F7AEA0445}" type="slidenum">
              <a:rPr lang="en-US" altLang="ja-JP" smtClean="0"/>
              <a:pPr>
                <a:defRPr/>
              </a:pPr>
              <a:t>42</a:t>
            </a:fld>
            <a:endParaRPr lang="en-US" altLang="ja-JP"/>
          </a:p>
        </p:txBody>
      </p:sp>
    </p:spTree>
    <p:extLst>
      <p:ext uri="{BB962C8B-B14F-4D97-AF65-F5344CB8AC3E}">
        <p14:creationId xmlns:p14="http://schemas.microsoft.com/office/powerpoint/2010/main" val="13073602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274638"/>
            <a:ext cx="8229600" cy="850106"/>
          </a:xfrm>
          <a:solidFill>
            <a:srgbClr val="002060"/>
          </a:solidFill>
        </p:spPr>
        <p:txBody>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協議会におけるファシリテーション</a:t>
            </a:r>
            <a:endPar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 name="コンテンツ プレースホルダー 3"/>
          <p:cNvSpPr>
            <a:spLocks noGrp="1"/>
          </p:cNvSpPr>
          <p:nvPr>
            <p:ph idx="1"/>
          </p:nvPr>
        </p:nvSpPr>
        <p:spPr>
          <a:xfrm>
            <a:off x="457199" y="1412776"/>
            <a:ext cx="8655903" cy="4637111"/>
          </a:xfrm>
        </p:spPr>
        <p:txBody>
          <a:bodyPr/>
          <a:lstStyle/>
          <a:p>
            <a:pPr marL="0" indent="0">
              <a:buNone/>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集合➡</a:t>
            </a:r>
            <a:r>
              <a:rPr kumimoji="1" lang="ja-JP" altLang="en-US" dirty="0">
                <a:solidFill>
                  <a:srgbClr val="FF0000"/>
                </a:solidFill>
                <a:latin typeface="UD デジタル 教科書体 NK-B" panose="02020700000000000000" pitchFamily="18" charset="-128"/>
                <a:ea typeface="UD デジタル 教科書体 NK-B" panose="02020700000000000000" pitchFamily="18" charset="-128"/>
              </a:rPr>
              <a:t>チームへ変換</a:t>
            </a: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していく必要性</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1400"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チームとは？</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①お互いの顔を見て</a:t>
            </a:r>
            <a:r>
              <a:rPr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顔</a:t>
            </a:r>
            <a:r>
              <a:rPr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p>
          <a:p>
            <a:pPr marL="0" indent="0">
              <a:buNone/>
            </a:pP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②目標・モチベーション・情報を共有して</a:t>
            </a:r>
            <a:r>
              <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r>
              <a:rPr kumimoji="1" lang="ja-JP" altLang="en-US" dirty="0">
                <a:solidFill>
                  <a:srgbClr val="002060"/>
                </a:solidFill>
                <a:latin typeface="UD デジタル 教科書体 NK-B" panose="02020700000000000000" pitchFamily="18" charset="-128"/>
                <a:ea typeface="UD デジタル 教科書体 NK-B" panose="02020700000000000000" pitchFamily="18" charset="-128"/>
              </a:rPr>
              <a:t>情報</a:t>
            </a:r>
            <a:r>
              <a:rPr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endParaRPr kumimoji="1" lang="en-US" altLang="ja-JP"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③お互いに協力し、助け合う</a:t>
            </a:r>
            <a:r>
              <a:rPr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協働や支援</a:t>
            </a:r>
            <a:r>
              <a:rPr lang="en-US" altLang="ja-JP" dirty="0">
                <a:solidFill>
                  <a:srgbClr val="002060"/>
                </a:solidFill>
                <a:latin typeface="UD デジタル 教科書体 NK-B" panose="02020700000000000000" pitchFamily="18" charset="-128"/>
                <a:ea typeface="UD デジタル 教科書体 NK-B" panose="02020700000000000000" pitchFamily="18" charset="-128"/>
              </a:rPr>
              <a:t>】</a:t>
            </a:r>
          </a:p>
        </p:txBody>
      </p:sp>
      <p:sp>
        <p:nvSpPr>
          <p:cNvPr id="6"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4869160"/>
            <a:ext cx="6044320" cy="1468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a:extLst>
              <a:ext uri="{FF2B5EF4-FFF2-40B4-BE49-F238E27FC236}">
                <a16:creationId xmlns:a16="http://schemas.microsoft.com/office/drawing/2014/main" id="{D6177971-8615-445E-9CC1-6DAEFDA5746C}"/>
              </a:ext>
            </a:extLst>
          </p:cNvPr>
          <p:cNvSpPr/>
          <p:nvPr/>
        </p:nvSpPr>
        <p:spPr>
          <a:xfrm rot="21219475">
            <a:off x="4693000" y="2062990"/>
            <a:ext cx="4401272" cy="58477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3200" b="1" i="0" u="none" strike="noStrike" kern="0" cap="none" spc="0" normalizeH="0" baseline="0" noProof="0" dirty="0">
                <a:ln w="1905"/>
                <a:solidFill>
                  <a:srgbClr val="FF0000"/>
                </a:solidFill>
                <a:effectLst>
                  <a:innerShdw blurRad="69850" dist="43180" dir="5400000">
                    <a:srgbClr val="000000">
                      <a:alpha val="65000"/>
                    </a:srgbClr>
                  </a:innerShdw>
                </a:effectLst>
                <a:uLnTx/>
                <a:uFillTx/>
                <a:latin typeface="UD デジタル 教科書体 NK-B" panose="02020700000000000000" pitchFamily="18" charset="-128"/>
                <a:ea typeface="UD デジタル 教科書体 NK-B" panose="02020700000000000000" pitchFamily="18" charset="-128"/>
                <a:cs typeface="+mn-cs"/>
              </a:rPr>
              <a:t>FT</a:t>
            </a:r>
            <a:r>
              <a:rPr kumimoji="0" lang="ja-JP" altLang="en-US" sz="3200" b="1" i="0" u="none" strike="noStrike" kern="0" cap="none" spc="0" normalizeH="0" baseline="0" noProof="0" dirty="0">
                <a:ln w="1905"/>
                <a:solidFill>
                  <a:srgbClr val="FF0000"/>
                </a:solidFill>
                <a:effectLst>
                  <a:innerShdw blurRad="69850" dist="43180" dir="5400000">
                    <a:srgbClr val="000000">
                      <a:alpha val="65000"/>
                    </a:srgbClr>
                  </a:innerShdw>
                </a:effectLst>
                <a:uLnTx/>
                <a:uFillTx/>
                <a:latin typeface="UD デジタル 教科書体 NK-B" panose="02020700000000000000" pitchFamily="18" charset="-128"/>
                <a:ea typeface="UD デジタル 教科書体 NK-B" panose="02020700000000000000" pitchFamily="18" charset="-128"/>
                <a:cs typeface="+mn-cs"/>
              </a:rPr>
              <a:t>＝黒子的な活動</a:t>
            </a:r>
          </a:p>
        </p:txBody>
      </p:sp>
      <p:sp>
        <p:nvSpPr>
          <p:cNvPr id="5" name="スライド番号プレースホルダー 4">
            <a:extLst>
              <a:ext uri="{FF2B5EF4-FFF2-40B4-BE49-F238E27FC236}">
                <a16:creationId xmlns:a16="http://schemas.microsoft.com/office/drawing/2014/main" id="{F1E01DFA-ED96-401C-8668-075AA3599037}"/>
              </a:ext>
            </a:extLst>
          </p:cNvPr>
          <p:cNvSpPr>
            <a:spLocks noGrp="1"/>
          </p:cNvSpPr>
          <p:nvPr>
            <p:ph type="sldNum" sz="quarter" idx="12"/>
          </p:nvPr>
        </p:nvSpPr>
        <p:spPr/>
        <p:txBody>
          <a:bodyPr/>
          <a:lstStyle/>
          <a:p>
            <a:pPr>
              <a:defRPr/>
            </a:pPr>
            <a:fld id="{DABBE7ED-3829-451C-A3AF-EA8BDBB44496}" type="slidenum">
              <a:rPr lang="en-US" altLang="ja-JP" smtClean="0"/>
              <a:pPr>
                <a:defRPr/>
              </a:pPr>
              <a:t>43</a:t>
            </a:fld>
            <a:endParaRPr lang="en-US" altLang="ja-JP"/>
          </a:p>
        </p:txBody>
      </p:sp>
    </p:spTree>
    <p:extLst>
      <p:ext uri="{BB962C8B-B14F-4D97-AF65-F5344CB8AC3E}">
        <p14:creationId xmlns:p14="http://schemas.microsoft.com/office/powerpoint/2010/main" val="3048654174"/>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A742D1AE-A252-47F1-B1AB-9D880080A198}"/>
              </a:ext>
            </a:extLst>
          </p:cNvPr>
          <p:cNvSpPr>
            <a:spLocks noGrp="1"/>
          </p:cNvSpPr>
          <p:nvPr>
            <p:ph type="title"/>
          </p:nvPr>
        </p:nvSpPr>
        <p:spPr>
          <a:xfrm>
            <a:off x="457200" y="274638"/>
            <a:ext cx="8229600" cy="854523"/>
          </a:xfrm>
          <a:solidFill>
            <a:srgbClr val="002060"/>
          </a:solidFill>
        </p:spPr>
        <p:txBody>
          <a:bodyPr/>
          <a:lstStyle/>
          <a:p>
            <a:r>
              <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参考文献</a:t>
            </a:r>
          </a:p>
        </p:txBody>
      </p:sp>
      <p:sp>
        <p:nvSpPr>
          <p:cNvPr id="4" name="コンテンツ プレースホルダー 3">
            <a:extLst>
              <a:ext uri="{FF2B5EF4-FFF2-40B4-BE49-F238E27FC236}">
                <a16:creationId xmlns:a16="http://schemas.microsoft.com/office/drawing/2014/main" id="{DA1AAAC4-42C0-4A6F-BF89-6080A5E5E731}"/>
              </a:ext>
            </a:extLst>
          </p:cNvPr>
          <p:cNvSpPr>
            <a:spLocks noGrp="1"/>
          </p:cNvSpPr>
          <p:nvPr>
            <p:ph idx="1"/>
          </p:nvPr>
        </p:nvSpPr>
        <p:spPr>
          <a:xfrm>
            <a:off x="457200" y="1744222"/>
            <a:ext cx="8229600" cy="4205058"/>
          </a:xfrm>
        </p:spPr>
        <p:txBody>
          <a:bodyPr/>
          <a:lstStyle/>
          <a:p>
            <a:pPr marL="0" indent="0">
              <a:lnSpc>
                <a:spcPct val="150000"/>
              </a:lnSpc>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１）「ファシリテーション入門」　堀公俊（日経文庫）</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2004/7/15</a:t>
            </a:r>
          </a:p>
          <a:p>
            <a:pPr marL="0" indent="0">
              <a:lnSpc>
                <a:spcPct val="150000"/>
              </a:lnSpc>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２）「ファシリテーター養成講座」　森時彦（ダイヤモンド社）</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2007/9/28</a:t>
            </a:r>
          </a:p>
          <a:p>
            <a:pPr marL="361950" indent="-361950">
              <a:lnSpc>
                <a:spcPct val="150000"/>
              </a:lnSpc>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３）「ファシリテーション力が面白いほど身につく本」　高野文夫（中経出版）</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2008/8/17</a:t>
            </a:r>
          </a:p>
          <a:p>
            <a:pPr marL="0" indent="0">
              <a:lnSpc>
                <a:spcPct val="150000"/>
              </a:lnSpc>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４）「ワークショップ入門」　堀公俊（日経文庫）</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2008/11/14</a:t>
            </a:r>
          </a:p>
          <a:p>
            <a:pPr marL="361950" indent="-361950">
              <a:lnSpc>
                <a:spcPct val="150000"/>
              </a:lnSpc>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５）「ファシリテーター行動指南書」　三田地真美（ナカニシヤ出版）</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2013/5/20</a:t>
            </a:r>
          </a:p>
          <a:p>
            <a:pPr marL="361950" indent="-361950">
              <a:lnSpc>
                <a:spcPct val="150000"/>
              </a:lnSpc>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６）「ロジカル・ファシリテーション」　加藤彰（ＰＨＰ研究所）</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2014/5/2</a:t>
            </a:r>
          </a:p>
          <a:p>
            <a:pPr marL="361950" indent="-361950">
              <a:lnSpc>
                <a:spcPct val="150000"/>
              </a:lnSpc>
              <a:buNone/>
            </a:pPr>
            <a:r>
              <a:rPr lang="ja-JP" altLang="en-US" sz="1800" dirty="0">
                <a:solidFill>
                  <a:srgbClr val="002060"/>
                </a:solidFill>
                <a:latin typeface="UD デジタル 教科書体 NK-B" panose="02020700000000000000" pitchFamily="18" charset="-128"/>
                <a:ea typeface="UD デジタル 教科書体 NK-B" panose="02020700000000000000" pitchFamily="18" charset="-128"/>
              </a:rPr>
              <a:t>７）「研修・ファシリテーションの技術」　広江朋紀（同文舘出版株式会社）</a:t>
            </a:r>
            <a:r>
              <a:rPr lang="en-US" altLang="ja-JP" sz="1800" dirty="0">
                <a:solidFill>
                  <a:srgbClr val="002060"/>
                </a:solidFill>
                <a:latin typeface="UD デジタル 教科書体 NK-B" panose="02020700000000000000" pitchFamily="18" charset="-128"/>
                <a:ea typeface="UD デジタル 教科書体 NK-B" panose="02020700000000000000" pitchFamily="18" charset="-128"/>
              </a:rPr>
              <a:t>2016/4/12</a:t>
            </a:r>
          </a:p>
          <a:p>
            <a:pPr marL="0" indent="0">
              <a:lnSpc>
                <a:spcPct val="150000"/>
              </a:lnSpc>
              <a:buNone/>
            </a:pPr>
            <a:endParaRPr kumimoji="1" lang="ja-JP" altLang="en-US" sz="18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5" name="Text Box 15">
            <a:extLst>
              <a:ext uri="{FF2B5EF4-FFF2-40B4-BE49-F238E27FC236}">
                <a16:creationId xmlns:a16="http://schemas.microsoft.com/office/drawing/2014/main" id="{7D9C3E6C-3BB8-41E8-A313-D4BB3C17D8F5}"/>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id="{77B97535-2CEA-4101-B808-B756FEBDFC10}"/>
              </a:ext>
            </a:extLst>
          </p:cNvPr>
          <p:cNvSpPr>
            <a:spLocks noGrp="1"/>
          </p:cNvSpPr>
          <p:nvPr>
            <p:ph type="sldNum" sz="quarter" idx="12"/>
          </p:nvPr>
        </p:nvSpPr>
        <p:spPr/>
        <p:txBody>
          <a:bodyPr/>
          <a:lstStyle/>
          <a:p>
            <a:fld id="{4B71D317-03EF-42A3-87A2-FE19F1D0783A}" type="slidenum">
              <a:rPr lang="en-US" altLang="ja-JP" smtClean="0"/>
              <a:pPr/>
              <a:t>44</a:t>
            </a:fld>
            <a:endParaRPr lang="en-US" altLang="ja-JP"/>
          </a:p>
        </p:txBody>
      </p:sp>
    </p:spTree>
    <p:extLst>
      <p:ext uri="{BB962C8B-B14F-4D97-AF65-F5344CB8AC3E}">
        <p14:creationId xmlns:p14="http://schemas.microsoft.com/office/powerpoint/2010/main" val="45172378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コンテンツ プレースホルダー 2">
            <a:extLst>
              <a:ext uri="{FF2B5EF4-FFF2-40B4-BE49-F238E27FC236}">
                <a16:creationId xmlns:a16="http://schemas.microsoft.com/office/drawing/2014/main" id="{7ABFB3F0-DB53-494D-9C15-D9D68EDC7402}"/>
              </a:ext>
            </a:extLst>
          </p:cNvPr>
          <p:cNvSpPr>
            <a:spLocks noGrp="1"/>
          </p:cNvSpPr>
          <p:nvPr>
            <p:ph idx="1"/>
          </p:nvPr>
        </p:nvSpPr>
        <p:spPr>
          <a:xfrm>
            <a:off x="317990" y="1740877"/>
            <a:ext cx="8707315" cy="4613031"/>
          </a:xfrm>
        </p:spPr>
        <p:txBody>
          <a:bodyPr/>
          <a:lstStyle/>
          <a:p>
            <a:pPr marL="0" indent="0">
              <a:buNone/>
              <a:defRPr/>
            </a:pPr>
            <a:r>
              <a:rPr lang="ja-JP" altLang="en-US" u="sng" dirty="0">
                <a:solidFill>
                  <a:srgbClr val="002060"/>
                </a:solidFill>
                <a:latin typeface="UD デジタル 教科書体 NK-B" panose="02020700000000000000" pitchFamily="18" charset="-128"/>
                <a:ea typeface="UD デジタル 教科書体 NK-B" panose="02020700000000000000" pitchFamily="18" charset="-128"/>
              </a:rPr>
              <a:t>①会議の活性化を促す</a:t>
            </a:r>
            <a:endParaRPr lang="en-US" altLang="ja-JP" sz="1846" u="sng"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defRPr/>
            </a:pPr>
            <a:r>
              <a:rPr lang="ja-JP" altLang="en-US" sz="1846" dirty="0">
                <a:solidFill>
                  <a:srgbClr val="002060"/>
                </a:solidFill>
                <a:latin typeface="UD デジタル 教科書体 NK-B" panose="02020700000000000000" pitchFamily="18" charset="-128"/>
                <a:ea typeface="UD デジタル 教科書体 NK-B" panose="02020700000000000000" pitchFamily="18" charset="-128"/>
              </a:rPr>
              <a:t>　会議という場こそ、ファシリテーションが効果を発揮する代表的な機会</a:t>
            </a:r>
            <a:endParaRPr lang="en-US" altLang="ja-JP" sz="1846"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defRPr/>
            </a:pPr>
            <a:endParaRPr lang="en-US" altLang="ja-JP" sz="1846"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defRPr/>
            </a:pPr>
            <a:r>
              <a:rPr lang="ja-JP" altLang="en-US" u="sng" dirty="0">
                <a:solidFill>
                  <a:srgbClr val="002060"/>
                </a:solidFill>
                <a:latin typeface="UD デジタル 教科書体 NK-B" panose="02020700000000000000" pitchFamily="18" charset="-128"/>
                <a:ea typeface="UD デジタル 教科書体 NK-B" panose="02020700000000000000" pitchFamily="18" charset="-128"/>
              </a:rPr>
              <a:t>②チームをまとめ、改革する原動力になる</a:t>
            </a:r>
            <a:endParaRPr lang="en-US" altLang="ja-JP" sz="1846" u="sng" dirty="0">
              <a:solidFill>
                <a:srgbClr val="002060"/>
              </a:solidFill>
              <a:latin typeface="UD デジタル 教科書体 NK-B" panose="02020700000000000000" pitchFamily="18" charset="-128"/>
              <a:ea typeface="UD デジタル 教科書体 NK-B" panose="02020700000000000000" pitchFamily="18" charset="-128"/>
            </a:endParaRPr>
          </a:p>
          <a:p>
            <a:pPr marL="162662" indent="-162662">
              <a:buNone/>
              <a:defRPr/>
            </a:pPr>
            <a:r>
              <a:rPr lang="ja-JP" altLang="en-US" sz="1846" dirty="0">
                <a:solidFill>
                  <a:srgbClr val="002060"/>
                </a:solidFill>
                <a:latin typeface="UD デジタル 教科書体 NK-B" panose="02020700000000000000" pitchFamily="18" charset="-128"/>
                <a:ea typeface="UD デジタル 教科書体 NK-B" panose="02020700000000000000" pitchFamily="18" charset="-128"/>
              </a:rPr>
              <a:t>　チームがぶれずに突き進むためには、チーム全体がまとまっていなければならない。　ファシリテーションを使って人間関係を円滑にして心を一つにまとめることが可能。</a:t>
            </a:r>
            <a:endParaRPr lang="en-US" altLang="ja-JP" sz="1846" dirty="0">
              <a:solidFill>
                <a:srgbClr val="002060"/>
              </a:solidFill>
              <a:latin typeface="UD デジタル 教科書体 NK-B" panose="02020700000000000000" pitchFamily="18" charset="-128"/>
              <a:ea typeface="UD デジタル 教科書体 NK-B" panose="02020700000000000000" pitchFamily="18" charset="-128"/>
            </a:endParaRPr>
          </a:p>
          <a:p>
            <a:pPr marL="162662" indent="-162662">
              <a:buNone/>
              <a:defRPr/>
            </a:pPr>
            <a:endParaRPr lang="en-US" altLang="ja-JP" sz="1846"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defRPr/>
            </a:pPr>
            <a:r>
              <a:rPr lang="ja-JP" altLang="en-US" u="sng" dirty="0">
                <a:solidFill>
                  <a:srgbClr val="002060"/>
                </a:solidFill>
                <a:latin typeface="UD デジタル 教科書体 NK-B" panose="02020700000000000000" pitchFamily="18" charset="-128"/>
                <a:ea typeface="UD デジタル 教科書体 NK-B" panose="02020700000000000000" pitchFamily="18" charset="-128"/>
              </a:rPr>
              <a:t>③社会活動すべてに生かせる</a:t>
            </a:r>
            <a:endParaRPr lang="en-US" altLang="ja-JP" sz="1846" u="sng"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defRPr/>
            </a:pPr>
            <a:r>
              <a:rPr lang="ja-JP" altLang="en-US" sz="1846" dirty="0">
                <a:solidFill>
                  <a:srgbClr val="002060"/>
                </a:solidFill>
                <a:latin typeface="UD デジタル 教科書体 NK-B" panose="02020700000000000000" pitchFamily="18" charset="-128"/>
                <a:ea typeface="UD デジタル 教科書体 NK-B" panose="02020700000000000000" pitchFamily="18" charset="-128"/>
              </a:rPr>
              <a:t>　ファシリテーションの思想とスキルは社会活動のすべてに生かせる。</a:t>
            </a:r>
            <a:endParaRPr lang="en-US" altLang="ja-JP" sz="1846" dirty="0">
              <a:solidFill>
                <a:srgbClr val="002060"/>
              </a:solidFill>
              <a:latin typeface="UD デジタル 教科書体 NK-B" panose="02020700000000000000" pitchFamily="18" charset="-128"/>
              <a:ea typeface="UD デジタル 教科書体 NK-B" panose="02020700000000000000" pitchFamily="18" charset="-128"/>
            </a:endParaRPr>
          </a:p>
          <a:p>
            <a:pPr marL="162662" indent="-162662">
              <a:buNone/>
              <a:defRPr/>
            </a:pPr>
            <a:r>
              <a:rPr lang="ja-JP" altLang="en-US" sz="1846" dirty="0">
                <a:solidFill>
                  <a:srgbClr val="002060"/>
                </a:solidFill>
                <a:latin typeface="UD デジタル 教科書体 NK-B" panose="02020700000000000000" pitchFamily="18" charset="-128"/>
                <a:ea typeface="UD デジタル 教科書体 NK-B" panose="02020700000000000000" pitchFamily="18" charset="-128"/>
              </a:rPr>
              <a:t>　職場でも家庭でも実践することで本物のファシリテーションが身に着く。</a:t>
            </a:r>
            <a:endParaRPr lang="en-US" altLang="ja-JP" sz="1846"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defRPr/>
            </a:pPr>
            <a:r>
              <a:rPr lang="ja-JP" altLang="en-US" sz="1846" dirty="0">
                <a:solidFill>
                  <a:srgbClr val="002060"/>
                </a:solidFill>
                <a:latin typeface="UD デジタル 教科書体 NK-B" panose="02020700000000000000" pitchFamily="18" charset="-128"/>
                <a:ea typeface="UD デジタル 教科書体 NK-B" panose="02020700000000000000" pitchFamily="18" charset="-128"/>
              </a:rPr>
              <a:t>　</a:t>
            </a:r>
            <a:r>
              <a:rPr lang="en-US" altLang="ja-JP" sz="1846" dirty="0">
                <a:solidFill>
                  <a:srgbClr val="002060"/>
                </a:solidFill>
                <a:latin typeface="UD デジタル 教科書体 NK-B" panose="02020700000000000000" pitchFamily="18" charset="-128"/>
                <a:ea typeface="UD デジタル 教科書体 NK-B" panose="02020700000000000000" pitchFamily="18" charset="-128"/>
              </a:rPr>
              <a:t>24</a:t>
            </a:r>
            <a:r>
              <a:rPr lang="ja-JP" altLang="en-US" sz="1846" dirty="0">
                <a:solidFill>
                  <a:srgbClr val="002060"/>
                </a:solidFill>
                <a:latin typeface="UD デジタル 教科書体 NK-B" panose="02020700000000000000" pitchFamily="18" charset="-128"/>
                <a:ea typeface="UD デジタル 教科書体 NK-B" panose="02020700000000000000" pitchFamily="18" charset="-128"/>
              </a:rPr>
              <a:t>時間</a:t>
            </a:r>
            <a:r>
              <a:rPr lang="en-US" altLang="ja-JP" sz="1846" dirty="0">
                <a:solidFill>
                  <a:srgbClr val="002060"/>
                </a:solidFill>
                <a:latin typeface="UD デジタル 教科書体 NK-B" panose="02020700000000000000" pitchFamily="18" charset="-128"/>
                <a:ea typeface="UD デジタル 教科書体 NK-B" panose="02020700000000000000" pitchFamily="18" charset="-128"/>
              </a:rPr>
              <a:t>365</a:t>
            </a:r>
            <a:r>
              <a:rPr lang="ja-JP" altLang="en-US" sz="1846" dirty="0">
                <a:solidFill>
                  <a:srgbClr val="002060"/>
                </a:solidFill>
                <a:latin typeface="UD デジタル 教科書体 NK-B" panose="02020700000000000000" pitchFamily="18" charset="-128"/>
                <a:ea typeface="UD デジタル 教科書体 NK-B" panose="02020700000000000000" pitchFamily="18" charset="-128"/>
              </a:rPr>
              <a:t>日ファシリテーションが実践できてはじめて、本物と言える。</a:t>
            </a:r>
            <a:endParaRPr lang="en-US" altLang="ja-JP" sz="1846"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defRPr/>
            </a:pPr>
            <a:endParaRPr lang="ja-JP" altLang="en-US"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5" name="Rectangle 2">
            <a:extLst>
              <a:ext uri="{FF2B5EF4-FFF2-40B4-BE49-F238E27FC236}">
                <a16:creationId xmlns:a16="http://schemas.microsoft.com/office/drawing/2014/main" id="{6B10486F-666B-494A-A91A-2092DDE09C55}"/>
              </a:ext>
            </a:extLst>
          </p:cNvPr>
          <p:cNvSpPr txBox="1">
            <a:spLocks noChangeArrowheads="1"/>
          </p:cNvSpPr>
          <p:nvPr/>
        </p:nvSpPr>
        <p:spPr bwMode="auto">
          <a:xfrm>
            <a:off x="451338" y="332656"/>
            <a:ext cx="8229600" cy="956882"/>
          </a:xfrm>
          <a:prstGeom prst="rect">
            <a:avLst/>
          </a:prstGeom>
          <a:solidFill>
            <a:srgbClr val="002060"/>
          </a:solidFill>
          <a:ln w="9525">
            <a:noFill/>
            <a:miter lim="800000"/>
            <a:headEnd/>
            <a:tailEnd/>
          </a:ln>
        </p:spPr>
        <p:txBody>
          <a:bodyPr anchor="ctr"/>
          <a:lstStyle/>
          <a:p>
            <a:pPr algn="ctr" defTabSz="844083">
              <a:defRPr/>
            </a:pPr>
            <a:r>
              <a:rPr lang="ja-JP" altLang="en-US" sz="3600" kern="0" dirty="0">
                <a:solidFill>
                  <a:srgbClr val="FFFFFF"/>
                </a:solidFill>
                <a:latin typeface="UD デジタル 教科書体 NK-B" panose="02020700000000000000" pitchFamily="18" charset="-128"/>
                <a:ea typeface="UD デジタル 教科書体 NK-B" panose="02020700000000000000" pitchFamily="18" charset="-128"/>
              </a:rPr>
              <a:t>ファシリテーションの魅力</a:t>
            </a:r>
          </a:p>
        </p:txBody>
      </p:sp>
      <p:sp>
        <p:nvSpPr>
          <p:cNvPr id="6" name="Text Box 15">
            <a:extLst>
              <a:ext uri="{FF2B5EF4-FFF2-40B4-BE49-F238E27FC236}">
                <a16:creationId xmlns:a16="http://schemas.microsoft.com/office/drawing/2014/main" id="{B7123E1B-AD47-4FC5-B38A-6E5A86EB6AAF}"/>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2" name="スライド番号プレースホルダー 1">
            <a:extLst>
              <a:ext uri="{FF2B5EF4-FFF2-40B4-BE49-F238E27FC236}">
                <a16:creationId xmlns:a16="http://schemas.microsoft.com/office/drawing/2014/main" id="{F77294B5-80CB-4F48-A9C2-3883E5C61C25}"/>
              </a:ext>
            </a:extLst>
          </p:cNvPr>
          <p:cNvSpPr>
            <a:spLocks noGrp="1"/>
          </p:cNvSpPr>
          <p:nvPr>
            <p:ph type="sldNum" sz="quarter" idx="12"/>
          </p:nvPr>
        </p:nvSpPr>
        <p:spPr/>
        <p:txBody>
          <a:bodyPr/>
          <a:lstStyle/>
          <a:p>
            <a:fld id="{D3D9D4F3-96E5-47D4-BD52-86FA4FBFC28E}" type="slidenum">
              <a:rPr lang="en-US" altLang="ja-JP" smtClean="0"/>
              <a:pPr/>
              <a:t>5</a:t>
            </a:fld>
            <a:endParaRPr lang="en-US" altLang="ja-JP"/>
          </a:p>
        </p:txBody>
      </p:sp>
    </p:spTree>
    <p:extLst>
      <p:ext uri="{BB962C8B-B14F-4D97-AF65-F5344CB8AC3E}">
        <p14:creationId xmlns:p14="http://schemas.microsoft.com/office/powerpoint/2010/main" val="380513631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71430"/>
            <a:ext cx="8640960" cy="718244"/>
          </a:xfrm>
          <a:solidFill>
            <a:srgbClr val="002060"/>
          </a:solidFill>
          <a:ln>
            <a:noFill/>
          </a:ln>
        </p:spPr>
        <p:txBody>
          <a:bodyPr>
            <a:noAutofit/>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ファシリテーションが人・組織・社会を変える</a:t>
            </a:r>
          </a:p>
        </p:txBody>
      </p:sp>
      <p:sp>
        <p:nvSpPr>
          <p:cNvPr id="3" name="コンテンツ プレースホルダ 2"/>
          <p:cNvSpPr>
            <a:spLocks noGrp="1"/>
          </p:cNvSpPr>
          <p:nvPr>
            <p:ph idx="1"/>
          </p:nvPr>
        </p:nvSpPr>
        <p:spPr>
          <a:xfrm>
            <a:off x="251520" y="1169057"/>
            <a:ext cx="8640960" cy="797627"/>
          </a:xfrm>
        </p:spPr>
        <p:txBody>
          <a:bodyPr>
            <a:noAutofit/>
          </a:bodyPr>
          <a:lstStyle/>
          <a:p>
            <a:pPr marL="0" indent="0">
              <a:lnSpc>
                <a:spcPts val="2400"/>
              </a:lnSpc>
              <a:buNone/>
            </a:pPr>
            <a:r>
              <a:rPr lang="ja-JP" altLang="en-US" sz="2215" spc="-138" dirty="0">
                <a:solidFill>
                  <a:srgbClr val="002060"/>
                </a:solidFill>
                <a:latin typeface="UD デジタル 教科書体 NK-B" panose="02020700000000000000" pitchFamily="18" charset="-128"/>
                <a:ea typeface="UD デジタル 教科書体 NK-B" panose="02020700000000000000" pitchFamily="18" charset="-128"/>
              </a:rPr>
              <a:t> ファシリテーションの応用分野は、大きく「組織系」「社会系」「人間系」の　　　　三つに分かれます。</a:t>
            </a:r>
            <a:endParaRPr lang="en-US" altLang="ja-JP" sz="2215" spc="-138" dirty="0">
              <a:solidFill>
                <a:srgbClr val="002060"/>
              </a:solidFill>
              <a:latin typeface="UD デジタル 教科書体 NK-B" panose="02020700000000000000" pitchFamily="18" charset="-128"/>
              <a:ea typeface="UD デジタル 教科書体 NK-B" panose="020207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33202121"/>
              </p:ext>
            </p:extLst>
          </p:nvPr>
        </p:nvGraphicFramePr>
        <p:xfrm>
          <a:off x="319304" y="1947928"/>
          <a:ext cx="8505393" cy="4433400"/>
        </p:xfrm>
        <a:graphic>
          <a:graphicData uri="http://schemas.openxmlformats.org/drawingml/2006/table">
            <a:tbl>
              <a:tblPr firstRow="1" bandRow="1">
                <a:tableStyleId>{5C22544A-7EE6-4342-B048-85BDC9FD1C3A}</a:tableStyleId>
              </a:tblPr>
              <a:tblGrid>
                <a:gridCol w="2835131">
                  <a:extLst>
                    <a:ext uri="{9D8B030D-6E8A-4147-A177-3AD203B41FA5}">
                      <a16:colId xmlns:a16="http://schemas.microsoft.com/office/drawing/2014/main" val="20000"/>
                    </a:ext>
                  </a:extLst>
                </a:gridCol>
                <a:gridCol w="2835131">
                  <a:extLst>
                    <a:ext uri="{9D8B030D-6E8A-4147-A177-3AD203B41FA5}">
                      <a16:colId xmlns:a16="http://schemas.microsoft.com/office/drawing/2014/main" val="20001"/>
                    </a:ext>
                  </a:extLst>
                </a:gridCol>
                <a:gridCol w="2835131">
                  <a:extLst>
                    <a:ext uri="{9D8B030D-6E8A-4147-A177-3AD203B41FA5}">
                      <a16:colId xmlns:a16="http://schemas.microsoft.com/office/drawing/2014/main" val="20002"/>
                    </a:ext>
                  </a:extLst>
                </a:gridCol>
              </a:tblGrid>
              <a:tr h="782948">
                <a:tc>
                  <a:txBody>
                    <a:bodyPr/>
                    <a:lstStyle/>
                    <a:p>
                      <a:pPr algn="ctr"/>
                      <a:r>
                        <a:rPr kumimoji="1" lang="ja-JP" altLang="en-US" sz="3300" dirty="0">
                          <a:latin typeface="UD デジタル 教科書体 NK-B" panose="02020700000000000000" pitchFamily="18" charset="-128"/>
                          <a:ea typeface="UD デジタル 教科書体 NK-B" panose="02020700000000000000" pitchFamily="18" charset="-128"/>
                        </a:rPr>
                        <a:t>組織系</a:t>
                      </a:r>
                    </a:p>
                  </a:txBody>
                  <a:tcPr marL="84406" marR="84406" marT="42203" marB="42203"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3300" dirty="0">
                          <a:latin typeface="UD デジタル 教科書体 NK-B" panose="02020700000000000000" pitchFamily="18" charset="-128"/>
                          <a:ea typeface="UD デジタル 教科書体 NK-B" panose="02020700000000000000" pitchFamily="18" charset="-128"/>
                        </a:rPr>
                        <a:t>社会系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3300" dirty="0">
                          <a:latin typeface="UD デジタル 教科書体 NK-B" panose="02020700000000000000" pitchFamily="18" charset="-128"/>
                          <a:ea typeface="UD デジタル 教科書体 NK-B" panose="02020700000000000000" pitchFamily="18" charset="-128"/>
                        </a:rPr>
                        <a:t>教育系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0"/>
                  </a:ext>
                </a:extLst>
              </a:tr>
              <a:tr h="2737839">
                <a:tc>
                  <a:txBody>
                    <a:bodyPr/>
                    <a:lstStyle/>
                    <a:p>
                      <a:r>
                        <a:rPr lang="ja-JP" altLang="en-US" sz="1800" spc="-150" dirty="0">
                          <a:solidFill>
                            <a:srgbClr val="002060"/>
                          </a:solidFill>
                          <a:latin typeface="UD デジタル 教科書体 NK-B" panose="02020700000000000000" pitchFamily="18" charset="-128"/>
                          <a:ea typeface="UD デジタル 教科書体 NK-B" panose="02020700000000000000" pitchFamily="18" charset="-128"/>
                        </a:rPr>
                        <a:t>チーム活動の中での問題解決や組織活性化などに用いられるファシリテーション。</a:t>
                      </a:r>
                      <a:endParaRPr lang="en-US" altLang="ja-JP" sz="1800" spc="-150" dirty="0">
                        <a:solidFill>
                          <a:srgbClr val="002060"/>
                        </a:solidFill>
                        <a:latin typeface="UD デジタル 教科書体 NK-B" panose="02020700000000000000" pitchFamily="18" charset="-128"/>
                        <a:ea typeface="UD デジタル 教科書体 NK-B" panose="02020700000000000000" pitchFamily="18" charset="-128"/>
                      </a:endParaRPr>
                    </a:p>
                    <a:p>
                      <a:endParaRPr lang="en-US" altLang="ja-JP" sz="1800" spc="-150" dirty="0">
                        <a:solidFill>
                          <a:srgbClr val="002060"/>
                        </a:solidFill>
                        <a:latin typeface="UD デジタル 教科書体 NK-B" panose="02020700000000000000" pitchFamily="18" charset="-128"/>
                        <a:ea typeface="UD デジタル 教科書体 NK-B" panose="02020700000000000000" pitchFamily="18" charset="-128"/>
                      </a:endParaRPr>
                    </a:p>
                    <a:p>
                      <a:r>
                        <a:rPr lang="ja-JP" altLang="en-US" sz="1800" spc="-150" dirty="0">
                          <a:solidFill>
                            <a:srgbClr val="002060"/>
                          </a:solidFill>
                          <a:latin typeface="UD デジタル 教科書体 NK-B" panose="02020700000000000000" pitchFamily="18" charset="-128"/>
                          <a:ea typeface="UD デジタル 教科書体 NK-B" panose="02020700000000000000" pitchFamily="18" charset="-128"/>
                        </a:rPr>
                        <a:t>ビジネス活動に一番なじみが深い分野であり、合理的な成果とスピードが何よりも求められる。</a:t>
                      </a:r>
                      <a:endParaRPr kumimoji="1" lang="ja-JP" altLang="en-US" sz="1800" dirty="0">
                        <a:solidFill>
                          <a:srgbClr val="002060"/>
                        </a:solidFill>
                        <a:latin typeface="UD デジタル 教科書体 NK-B" panose="02020700000000000000" pitchFamily="18" charset="-128"/>
                        <a:ea typeface="UD デジタル 教科書体 NK-B" panose="02020700000000000000" pitchFamily="18" charset="-128"/>
                      </a:endParaRPr>
                    </a:p>
                  </a:txBody>
                  <a:tcPr marL="84406" marR="84406" marT="42203" marB="42203"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lang="ja-JP" altLang="en-US" sz="1800" u="none" spc="-150" dirty="0">
                          <a:solidFill>
                            <a:srgbClr val="002060"/>
                          </a:solidFill>
                          <a:latin typeface="UD デジタル 教科書体 NK-B" panose="02020700000000000000" pitchFamily="18" charset="-128"/>
                          <a:ea typeface="UD デジタル 教科書体 NK-B" panose="02020700000000000000" pitchFamily="18" charset="-128"/>
                        </a:rPr>
                        <a:t>まちづくり、コミュニティ、</a:t>
                      </a:r>
                      <a:r>
                        <a:rPr lang="en-US" altLang="ja-JP" sz="1800" u="none" spc="-150" dirty="0">
                          <a:solidFill>
                            <a:srgbClr val="002060"/>
                          </a:solidFill>
                          <a:latin typeface="UD デジタル 教科書体 NK-B" panose="02020700000000000000" pitchFamily="18" charset="-128"/>
                          <a:ea typeface="UD デジタル 教科書体 NK-B" panose="02020700000000000000" pitchFamily="18" charset="-128"/>
                        </a:rPr>
                        <a:t>NPO</a:t>
                      </a:r>
                      <a:r>
                        <a:rPr lang="ja-JP" altLang="en-US" sz="1800" u="none" spc="-150" dirty="0">
                          <a:solidFill>
                            <a:srgbClr val="002060"/>
                          </a:solidFill>
                          <a:latin typeface="UD デジタル 教科書体 NK-B" panose="02020700000000000000" pitchFamily="18" charset="-128"/>
                          <a:ea typeface="UD デジタル 教科書体 NK-B" panose="02020700000000000000" pitchFamily="18" charset="-128"/>
                        </a:rPr>
                        <a:t>など、社会的な合意形成が必要となる場面で用いられる。</a:t>
                      </a:r>
                      <a:endParaRPr lang="en-US" altLang="ja-JP" sz="1800" u="none" spc="-150" dirty="0">
                        <a:solidFill>
                          <a:srgbClr val="002060"/>
                        </a:solidFill>
                        <a:latin typeface="UD デジタル 教科書体 NK-B" panose="02020700000000000000" pitchFamily="18" charset="-128"/>
                        <a:ea typeface="UD デジタル 教科書体 NK-B" panose="02020700000000000000" pitchFamily="18" charset="-128"/>
                      </a:endParaRPr>
                    </a:p>
                    <a:p>
                      <a:endParaRPr lang="en-US" altLang="ja-JP" sz="1800" u="none" spc="-150" dirty="0">
                        <a:solidFill>
                          <a:srgbClr val="002060"/>
                        </a:solidFill>
                        <a:latin typeface="UD デジタル 教科書体 NK-B" panose="02020700000000000000" pitchFamily="18" charset="-128"/>
                        <a:ea typeface="UD デジタル 教科書体 NK-B" panose="02020700000000000000" pitchFamily="18" charset="-128"/>
                      </a:endParaRPr>
                    </a:p>
                    <a:p>
                      <a:r>
                        <a:rPr lang="ja-JP" altLang="en-US" sz="1800" u="none" spc="-150" dirty="0">
                          <a:solidFill>
                            <a:srgbClr val="002060"/>
                          </a:solidFill>
                          <a:latin typeface="UD デジタル 教科書体 NK-B" panose="02020700000000000000" pitchFamily="18" charset="-128"/>
                          <a:ea typeface="UD デジタル 教科書体 NK-B" panose="02020700000000000000" pitchFamily="18" charset="-128"/>
                        </a:rPr>
                        <a:t>共通の目標や課題を発見することが成果であり、</a:t>
                      </a:r>
                      <a:r>
                        <a:rPr lang="ja-JP" altLang="en-US" sz="1800" u="sng" spc="-150" dirty="0">
                          <a:solidFill>
                            <a:srgbClr val="002060"/>
                          </a:solidFill>
                          <a:latin typeface="UD デジタル 教科書体 NK-B" panose="02020700000000000000" pitchFamily="18" charset="-128"/>
                          <a:ea typeface="UD デジタル 教科書体 NK-B" panose="02020700000000000000" pitchFamily="18" charset="-128"/>
                        </a:rPr>
                        <a:t>納得感を高めるために、そこにいたるプロセスが重要</a:t>
                      </a:r>
                      <a:r>
                        <a:rPr lang="ja-JP" altLang="en-US" sz="1800" u="none" spc="-150" dirty="0">
                          <a:solidFill>
                            <a:srgbClr val="002060"/>
                          </a:solidFill>
                          <a:latin typeface="UD デジタル 教科書体 NK-B" panose="02020700000000000000" pitchFamily="18" charset="-128"/>
                          <a:ea typeface="UD デジタル 教科書体 NK-B" panose="02020700000000000000" pitchFamily="18" charset="-128"/>
                        </a:rPr>
                        <a:t>となる。</a:t>
                      </a:r>
                      <a:endParaRPr lang="en-US" altLang="ja-JP" sz="1800" u="none" spc="-150" dirty="0">
                        <a:solidFill>
                          <a:srgbClr val="002060"/>
                        </a:solidFill>
                        <a:latin typeface="UD デジタル 教科書体 NK-B" panose="02020700000000000000" pitchFamily="18" charset="-128"/>
                        <a:ea typeface="UD デジタル 教科書体 NK-B" panose="02020700000000000000" pitchFamily="18" charset="-128"/>
                      </a:endParaRPr>
                    </a:p>
                  </a:txBody>
                  <a:tcPr marL="84406" marR="84406" marT="42203" marB="42203"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lang="ja-JP" altLang="en-US" sz="1800" spc="-150" dirty="0">
                          <a:solidFill>
                            <a:srgbClr val="002060"/>
                          </a:solidFill>
                          <a:latin typeface="UD デジタル 教科書体 NK-B" panose="02020700000000000000" pitchFamily="18" charset="-128"/>
                          <a:ea typeface="UD デジタル 教科書体 NK-B" panose="02020700000000000000" pitchFamily="18" charset="-128"/>
                        </a:rPr>
                        <a:t>人間教育、社会教育、学校教育、国際教育など広範囲の分野を含むファシリテーション発祥の地。</a:t>
                      </a:r>
                      <a:endParaRPr lang="en-US" altLang="ja-JP" sz="1800" spc="-150" dirty="0">
                        <a:solidFill>
                          <a:srgbClr val="002060"/>
                        </a:solidFill>
                        <a:latin typeface="UD デジタル 教科書体 NK-B" panose="02020700000000000000" pitchFamily="18" charset="-128"/>
                        <a:ea typeface="UD デジタル 教科書体 NK-B" panose="02020700000000000000" pitchFamily="18" charset="-128"/>
                      </a:endParaRPr>
                    </a:p>
                    <a:p>
                      <a:endParaRPr lang="en-US" altLang="ja-JP" sz="1800" spc="-150" dirty="0">
                        <a:solidFill>
                          <a:srgbClr val="002060"/>
                        </a:solidFill>
                        <a:latin typeface="UD デジタル 教科書体 NK-B" panose="02020700000000000000" pitchFamily="18" charset="-128"/>
                        <a:ea typeface="UD デジタル 教科書体 NK-B" panose="02020700000000000000" pitchFamily="18" charset="-128"/>
                      </a:endParaRPr>
                    </a:p>
                    <a:p>
                      <a:r>
                        <a:rPr lang="ja-JP" altLang="en-US" sz="1800" spc="-150" dirty="0">
                          <a:solidFill>
                            <a:srgbClr val="002060"/>
                          </a:solidFill>
                          <a:latin typeface="UD デジタル 教科書体 NK-B" panose="02020700000000000000" pitchFamily="18" charset="-128"/>
                          <a:ea typeface="UD デジタル 教科書体 NK-B" panose="02020700000000000000" pitchFamily="18" charset="-128"/>
                        </a:rPr>
                        <a:t>ファシリテーターは内面的なプロセスに関わり、様々な学習のお手伝いをする。</a:t>
                      </a:r>
                      <a:endParaRPr lang="en-US" altLang="ja-JP" sz="1800" spc="-150" dirty="0">
                        <a:solidFill>
                          <a:srgbClr val="002060"/>
                        </a:solidFill>
                        <a:latin typeface="UD デジタル 教科書体 NK-B" panose="02020700000000000000" pitchFamily="18" charset="-128"/>
                        <a:ea typeface="UD デジタル 教科書体 NK-B" panose="02020700000000000000" pitchFamily="18" charset="-128"/>
                      </a:endParaRPr>
                    </a:p>
                  </a:txBody>
                  <a:tcPr marL="84406" marR="84406" marT="42203" marB="42203"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912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600" spc="-150" dirty="0">
                          <a:solidFill>
                            <a:srgbClr val="FF0000"/>
                          </a:solidFill>
                          <a:latin typeface="UD デジタル 教科書体 NK-B" panose="02020700000000000000" pitchFamily="18" charset="-128"/>
                          <a:ea typeface="UD デジタル 教科書体 NK-B" panose="02020700000000000000" pitchFamily="18" charset="-128"/>
                        </a:rPr>
                        <a:t>協議会等で活用</a:t>
                      </a:r>
                      <a:endParaRPr lang="en-US" altLang="ja-JP" sz="2600" spc="-150" dirty="0">
                        <a:solidFill>
                          <a:srgbClr val="FF0000"/>
                        </a:solidFill>
                        <a:latin typeface="UD デジタル 教科書体 NK-B" panose="02020700000000000000" pitchFamily="18" charset="-128"/>
                        <a:ea typeface="UD デジタル 教科書体 NK-B" panose="02020700000000000000" pitchFamily="18" charset="-128"/>
                      </a:endParaRPr>
                    </a:p>
                  </a:txBody>
                  <a:tcPr marL="84406" marR="84406" marT="42203" marB="42203"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600" spc="-150" dirty="0">
                          <a:solidFill>
                            <a:srgbClr val="FF0000"/>
                          </a:solidFill>
                          <a:latin typeface="UD デジタル 教科書体 NK-B" panose="02020700000000000000" pitchFamily="18" charset="-128"/>
                          <a:ea typeface="UD デジタル 教科書体 NK-B" panose="02020700000000000000" pitchFamily="18" charset="-128"/>
                        </a:rPr>
                        <a:t>街づくりに活用</a:t>
                      </a:r>
                      <a:endParaRPr lang="en-US" altLang="ja-JP" sz="2600" spc="-150" dirty="0">
                        <a:solidFill>
                          <a:srgbClr val="FF0000"/>
                        </a:solidFill>
                        <a:latin typeface="UD デジタル 教科書体 NK-B" panose="02020700000000000000" pitchFamily="18" charset="-128"/>
                        <a:ea typeface="UD デジタル 教科書体 NK-B" panose="02020700000000000000" pitchFamily="18" charset="-128"/>
                      </a:endParaRPr>
                    </a:p>
                  </a:txBody>
                  <a:tcPr marL="84406" marR="84406" marT="42203" marB="42203"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600" spc="-150" dirty="0">
                          <a:solidFill>
                            <a:srgbClr val="FF0000"/>
                          </a:solidFill>
                          <a:latin typeface="UD デジタル 教科書体 NK-B" panose="02020700000000000000" pitchFamily="18" charset="-128"/>
                          <a:ea typeface="UD デジタル 教科書体 NK-B" panose="02020700000000000000" pitchFamily="18" charset="-128"/>
                        </a:rPr>
                        <a:t>研修等で活用</a:t>
                      </a:r>
                    </a:p>
                  </a:txBody>
                  <a:tcPr marL="84406" marR="84406" marT="42203" marB="42203"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Text Box 15">
            <a:extLst>
              <a:ext uri="{FF2B5EF4-FFF2-40B4-BE49-F238E27FC236}">
                <a16:creationId xmlns:a16="http://schemas.microsoft.com/office/drawing/2014/main" id="{318CBC29-80AD-4AE2-82B2-EB2CE36BA6A0}"/>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4" name="スライド番号プレースホルダー 3">
            <a:extLst>
              <a:ext uri="{FF2B5EF4-FFF2-40B4-BE49-F238E27FC236}">
                <a16:creationId xmlns:a16="http://schemas.microsoft.com/office/drawing/2014/main" id="{8DABF71B-D161-4C46-9F1E-7404FBF0E71F}"/>
              </a:ext>
            </a:extLst>
          </p:cNvPr>
          <p:cNvSpPr>
            <a:spLocks noGrp="1"/>
          </p:cNvSpPr>
          <p:nvPr>
            <p:ph type="sldNum" sz="quarter" idx="12"/>
          </p:nvPr>
        </p:nvSpPr>
        <p:spPr/>
        <p:txBody>
          <a:bodyPr/>
          <a:lstStyle/>
          <a:p>
            <a:fld id="{BEE87AA0-4AE6-4BFB-8EF1-AE15AD0108A6}" type="slidenum">
              <a:rPr lang="ja-JP" altLang="en-US" smtClean="0">
                <a:solidFill>
                  <a:prstClr val="black">
                    <a:tint val="75000"/>
                  </a:prstClr>
                </a:solidFill>
              </a:rPr>
              <a:pPr/>
              <a:t>6</a:t>
            </a:fld>
            <a:endParaRPr lang="ja-JP" altLang="en-US">
              <a:solidFill>
                <a:prstClr val="black">
                  <a:tint val="75000"/>
                </a:prstClr>
              </a:solidFill>
            </a:endParaRPr>
          </a:p>
        </p:txBody>
      </p:sp>
    </p:spTree>
    <p:extLst>
      <p:ext uri="{BB962C8B-B14F-4D97-AF65-F5344CB8AC3E}">
        <p14:creationId xmlns:p14="http://schemas.microsoft.com/office/powerpoint/2010/main" val="1692815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9011"/>
            <a:ext cx="8229600" cy="1041153"/>
          </a:xfrm>
          <a:solidFill>
            <a:srgbClr val="002060"/>
          </a:solidFill>
        </p:spPr>
        <p:txBody>
          <a:bodyPr>
            <a:normAutofit/>
          </a:bodyPr>
          <a:lstStyle/>
          <a:p>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相談支援の質の向上</a:t>
            </a:r>
            <a:endParaRPr kumimoji="1"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 name="下矢印 3"/>
          <p:cNvSpPr/>
          <p:nvPr/>
        </p:nvSpPr>
        <p:spPr>
          <a:xfrm>
            <a:off x="4173187" y="3212976"/>
            <a:ext cx="731158" cy="50405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kern="0">
              <a:solidFill>
                <a:sysClr val="windowText" lastClr="000000"/>
              </a:solidFill>
              <a:latin typeface="UD デジタル 教科書体 NK-B" panose="02020700000000000000" pitchFamily="18" charset="-128"/>
              <a:ea typeface="UD デジタル 教科書体 NK-B" panose="02020700000000000000" pitchFamily="18" charset="-128"/>
            </a:endParaRPr>
          </a:p>
        </p:txBody>
      </p:sp>
      <p:sp>
        <p:nvSpPr>
          <p:cNvPr id="5" name="コンテンツ プレースホルダー 2"/>
          <p:cNvSpPr txBox="1">
            <a:spLocks/>
          </p:cNvSpPr>
          <p:nvPr/>
        </p:nvSpPr>
        <p:spPr>
          <a:xfrm>
            <a:off x="450927" y="1456187"/>
            <a:ext cx="8229600" cy="1684781"/>
          </a:xfrm>
          <a:prstGeom prst="rect">
            <a:avLst/>
          </a:prstGeom>
          <a:noFill/>
          <a:ln>
            <a:noFill/>
          </a:ln>
        </p:spPr>
        <p:txBody>
          <a:bodyPr vert="horz" lIns="91440" tIns="45720" rIns="91440" bIns="45720" rtlCol="0" anchor="ctr">
            <a:normAutofit/>
          </a:bodyPr>
          <a:lstStyle>
            <a:lvl1pPr marL="342875" indent="-342875" algn="l" defTabSz="914332"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95" indent="-285729" algn="l" defTabSz="914332"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15" indent="-228583" algn="l" defTabSz="914332"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82"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248"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414"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580"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746"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912"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defRPr/>
            </a:pPr>
            <a:r>
              <a:rPr lang="ja-JP" altLang="en-US" dirty="0">
                <a:solidFill>
                  <a:srgbClr val="002060"/>
                </a:solidFill>
                <a:latin typeface="UD デジタル 教科書体 NK-B" panose="02020700000000000000" pitchFamily="18" charset="-128"/>
                <a:ea typeface="UD デジタル 教科書体 NK-B" panose="02020700000000000000" pitchFamily="18" charset="-128"/>
              </a:rPr>
              <a:t>基幹相談支援センター及び主任相談支援　　専門員には、地域の相談支援専門員の　　　　人材育成を行う役割が求められている。</a:t>
            </a:r>
          </a:p>
        </p:txBody>
      </p:sp>
      <p:sp>
        <p:nvSpPr>
          <p:cNvPr id="6" name="1 つの角を切り取った四角形 5"/>
          <p:cNvSpPr/>
          <p:nvPr/>
        </p:nvSpPr>
        <p:spPr>
          <a:xfrm>
            <a:off x="5037283" y="3789040"/>
            <a:ext cx="3643244" cy="1656184"/>
          </a:xfrm>
          <a:prstGeom prst="snip1Rect">
            <a:avLst>
              <a:gd name="adj" fmla="val 37078"/>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fontAlgn="auto">
              <a:spcBef>
                <a:spcPts val="0"/>
              </a:spcBef>
              <a:spcAft>
                <a:spcPts val="0"/>
              </a:spcAft>
              <a:defRPr/>
            </a:pPr>
            <a:endParaRPr lang="en-US" altLang="ja-JP" sz="1400" kern="0" dirty="0">
              <a:solidFill>
                <a:prstClr val="white"/>
              </a:solidFill>
              <a:latin typeface="UD デジタル 教科書体 NK-B" panose="02020700000000000000" pitchFamily="18" charset="-128"/>
              <a:ea typeface="UD デジタル 教科書体 NK-B" panose="02020700000000000000" pitchFamily="18" charset="-128"/>
            </a:endParaRPr>
          </a:p>
          <a:p>
            <a:pPr algn="ctr" fontAlgn="auto">
              <a:spcBef>
                <a:spcPts val="0"/>
              </a:spcBef>
              <a:spcAft>
                <a:spcPts val="0"/>
              </a:spcAft>
              <a:defRPr/>
            </a:pPr>
            <a:r>
              <a:rPr lang="ja-JP" altLang="en-US" sz="2800" kern="0" dirty="0">
                <a:solidFill>
                  <a:prstClr val="white"/>
                </a:solidFill>
                <a:latin typeface="UD デジタル 教科書体 NK-B" panose="02020700000000000000" pitchFamily="18" charset="-128"/>
                <a:ea typeface="UD デジタル 教科書体 NK-B" panose="02020700000000000000" pitchFamily="18" charset="-128"/>
              </a:rPr>
              <a:t>  地域課題のとりまと  </a:t>
            </a:r>
            <a:endParaRPr lang="en-US" altLang="ja-JP" sz="2800" kern="0" dirty="0">
              <a:solidFill>
                <a:prstClr val="white"/>
              </a:solidFill>
              <a:latin typeface="UD デジタル 教科書体 NK-B" panose="02020700000000000000" pitchFamily="18" charset="-128"/>
              <a:ea typeface="UD デジタル 教科書体 NK-B" panose="02020700000000000000" pitchFamily="18" charset="-128"/>
            </a:endParaRPr>
          </a:p>
          <a:p>
            <a:pPr algn="ctr" fontAlgn="auto">
              <a:spcBef>
                <a:spcPts val="0"/>
              </a:spcBef>
              <a:spcAft>
                <a:spcPts val="0"/>
              </a:spcAft>
              <a:defRPr/>
            </a:pPr>
            <a:r>
              <a:rPr lang="en-US" altLang="ja-JP" sz="2800" kern="0" dirty="0">
                <a:solidFill>
                  <a:prstClr val="white"/>
                </a:solidFill>
                <a:latin typeface="UD デジタル 教科書体 NK-B" panose="02020700000000000000" pitchFamily="18" charset="-128"/>
                <a:ea typeface="UD デジタル 教科書体 NK-B" panose="02020700000000000000" pitchFamily="18" charset="-128"/>
              </a:rPr>
              <a:t>  </a:t>
            </a:r>
            <a:r>
              <a:rPr lang="ja-JP" altLang="en-US" sz="2800" kern="0" dirty="0">
                <a:solidFill>
                  <a:prstClr val="white"/>
                </a:solidFill>
                <a:latin typeface="UD デジタル 教科書体 NK-B" panose="02020700000000000000" pitchFamily="18" charset="-128"/>
                <a:ea typeface="UD デジタル 教科書体 NK-B" panose="02020700000000000000" pitchFamily="18" charset="-128"/>
              </a:rPr>
              <a:t>めと地域デザイン</a:t>
            </a:r>
          </a:p>
        </p:txBody>
      </p:sp>
      <p:sp>
        <p:nvSpPr>
          <p:cNvPr id="7" name="1 つの角を切り取った四角形 6"/>
          <p:cNvSpPr/>
          <p:nvPr/>
        </p:nvSpPr>
        <p:spPr>
          <a:xfrm flipH="1">
            <a:off x="384464" y="3789040"/>
            <a:ext cx="3709713" cy="1656184"/>
          </a:xfrm>
          <a:prstGeom prst="snip1Rect">
            <a:avLst>
              <a:gd name="adj" fmla="val 37078"/>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fontAlgn="auto">
              <a:spcBef>
                <a:spcPts val="0"/>
              </a:spcBef>
              <a:spcAft>
                <a:spcPts val="0"/>
              </a:spcAft>
              <a:defRPr/>
            </a:pPr>
            <a:r>
              <a:rPr lang="ja-JP" altLang="en-US" sz="2800" kern="0" dirty="0">
                <a:solidFill>
                  <a:prstClr val="white"/>
                </a:solidFill>
                <a:latin typeface="UD デジタル 教科書体 NK-B" panose="02020700000000000000" pitchFamily="18" charset="-128"/>
                <a:ea typeface="UD デジタル 教科書体 NK-B" panose="02020700000000000000" pitchFamily="18" charset="-128"/>
              </a:rPr>
              <a:t>本人中心の相談支援ができる人材の育成</a:t>
            </a:r>
            <a:endParaRPr lang="en-US" altLang="ja-JP" sz="2800" kern="0" dirty="0">
              <a:solidFill>
                <a:prstClr val="white"/>
              </a:solidFill>
              <a:latin typeface="UD デジタル 教科書体 NK-B" panose="02020700000000000000" pitchFamily="18" charset="-128"/>
              <a:ea typeface="UD デジタル 教科書体 NK-B" panose="02020700000000000000" pitchFamily="18" charset="-128"/>
            </a:endParaRPr>
          </a:p>
          <a:p>
            <a:pPr algn="ctr" fontAlgn="auto">
              <a:spcBef>
                <a:spcPts val="0"/>
              </a:spcBef>
              <a:spcAft>
                <a:spcPts val="0"/>
              </a:spcAft>
              <a:defRPr/>
            </a:pPr>
            <a:r>
              <a:rPr kumimoji="0" lang="ja-JP" altLang="en-US" sz="2800" kern="0" dirty="0">
                <a:solidFill>
                  <a:prstClr val="white"/>
                </a:solidFill>
                <a:latin typeface="UD デジタル 教科書体 NK-B" panose="02020700000000000000" pitchFamily="18" charset="-128"/>
                <a:ea typeface="UD デジタル 教科書体 NK-B" panose="02020700000000000000" pitchFamily="18" charset="-128"/>
              </a:rPr>
              <a:t>ＯＪＴ／ＳＶ</a:t>
            </a:r>
            <a:endParaRPr lang="ja-JP" altLang="en-US" sz="2800" kern="0" dirty="0">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8" name="加算記号 7"/>
          <p:cNvSpPr/>
          <p:nvPr/>
        </p:nvSpPr>
        <p:spPr>
          <a:xfrm>
            <a:off x="4173187" y="4221088"/>
            <a:ext cx="797627" cy="792088"/>
          </a:xfrm>
          <a:prstGeom prst="mathPlus">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kern="0">
              <a:solidFill>
                <a:sysClr val="windowText" lastClr="000000"/>
              </a:solidFill>
              <a:latin typeface="UD デジタル 教科書体 NK-B" panose="02020700000000000000" pitchFamily="18" charset="-128"/>
              <a:ea typeface="UD デジタル 教科書体 NK-B" panose="02020700000000000000" pitchFamily="18" charset="-128"/>
            </a:endParaRPr>
          </a:p>
        </p:txBody>
      </p:sp>
      <p:sp>
        <p:nvSpPr>
          <p:cNvPr id="3" name="左右矢印 2"/>
          <p:cNvSpPr/>
          <p:nvPr/>
        </p:nvSpPr>
        <p:spPr>
          <a:xfrm>
            <a:off x="463473" y="5506985"/>
            <a:ext cx="8163131" cy="946351"/>
          </a:xfrm>
          <a:prstGeom prst="leftRightArrow">
            <a:avLst>
              <a:gd name="adj1" fmla="val 78861"/>
              <a:gd name="adj2"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良好な関係性を構築するファシリテーション技術も活用して</a:t>
            </a:r>
            <a:endParaRPr lang="en-US" altLang="ja-JP" sz="2000" dirty="0">
              <a:solidFill>
                <a:schemeClr val="bg1"/>
              </a:solidFill>
              <a:latin typeface="UD デジタル 教科書体 NK-B" panose="02020700000000000000" pitchFamily="18" charset="-128"/>
              <a:ea typeface="UD デジタル 教科書体 NK-B" panose="02020700000000000000" pitchFamily="18" charset="-128"/>
            </a:endParaRPr>
          </a:p>
          <a:p>
            <a:pPr algn="ctr" fontAlgn="auto">
              <a:spcBef>
                <a:spcPts val="0"/>
              </a:spcBef>
              <a:spcAft>
                <a:spcPts val="0"/>
              </a:spcAft>
            </a:pPr>
            <a:r>
              <a:rPr lang="en-US" altLang="ja-JP" sz="2000" dirty="0">
                <a:solidFill>
                  <a:schemeClr val="bg1"/>
                </a:solidFill>
                <a:latin typeface="UD デジタル 教科書体 NK-B" panose="02020700000000000000" pitchFamily="18" charset="-128"/>
                <a:ea typeface="UD デジタル 教科書体 NK-B" panose="02020700000000000000" pitchFamily="18" charset="-128"/>
              </a:rPr>
              <a:t>OJT</a:t>
            </a: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a:t>
            </a:r>
            <a:r>
              <a:rPr lang="en-US" altLang="ja-JP" sz="2000" dirty="0">
                <a:solidFill>
                  <a:schemeClr val="bg1"/>
                </a:solidFill>
                <a:latin typeface="UD デジタル 教科書体 NK-B" panose="02020700000000000000" pitchFamily="18" charset="-128"/>
                <a:ea typeface="UD デジタル 教科書体 NK-B" panose="02020700000000000000" pitchFamily="18" charset="-128"/>
              </a:rPr>
              <a:t>SV</a:t>
            </a: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や地域作りに取り組むことが必要</a:t>
            </a:r>
          </a:p>
        </p:txBody>
      </p:sp>
      <p:sp>
        <p:nvSpPr>
          <p:cNvPr id="11" name="正方形/長方形 10"/>
          <p:cNvSpPr/>
          <p:nvPr/>
        </p:nvSpPr>
        <p:spPr>
          <a:xfrm>
            <a:off x="179512" y="3501008"/>
            <a:ext cx="391466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fontAlgn="auto">
              <a:spcBef>
                <a:spcPts val="0"/>
              </a:spcBef>
              <a:spcAft>
                <a:spcPts val="0"/>
              </a:spcAft>
            </a:pP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（１）相談支援専門員の資質の向上</a:t>
            </a:r>
            <a:endParaRPr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13" name="正方形/長方形 12"/>
          <p:cNvSpPr/>
          <p:nvPr/>
        </p:nvSpPr>
        <p:spPr>
          <a:xfrm>
            <a:off x="5037288" y="3501008"/>
            <a:ext cx="3927204"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fontAlgn="auto">
              <a:spcBef>
                <a:spcPts val="0"/>
              </a:spcBef>
              <a:spcAft>
                <a:spcPts val="0"/>
              </a:spcAft>
            </a:pPr>
            <a:r>
              <a:rPr lang="ja-JP" altLang="en-US" sz="2000" dirty="0">
                <a:solidFill>
                  <a:srgbClr val="002060"/>
                </a:solidFill>
                <a:latin typeface="UD デジタル 教科書体 NK-B" panose="02020700000000000000" pitchFamily="18" charset="-128"/>
                <a:ea typeface="UD デジタル 教科書体 NK-B" panose="02020700000000000000" pitchFamily="18" charset="-128"/>
              </a:rPr>
              <a:t>（２）相談支援体制</a:t>
            </a:r>
            <a:endParaRPr lang="en-US" altLang="ja-JP" sz="20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14"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BB1F5283-B9CA-4DEC-91F1-4ED2B1F30AB6}"/>
              </a:ext>
            </a:extLst>
          </p:cNvPr>
          <p:cNvSpPr>
            <a:spLocks noGrp="1"/>
          </p:cNvSpPr>
          <p:nvPr>
            <p:ph type="sldNum" sz="quarter" idx="12"/>
          </p:nvPr>
        </p:nvSpPr>
        <p:spPr/>
        <p:txBody>
          <a:bodyPr/>
          <a:lstStyle/>
          <a:p>
            <a:pPr>
              <a:defRPr/>
            </a:pPr>
            <a:fld id="{E1CFE558-90E7-4642-948E-8D81C9947C06}" type="slidenum">
              <a:rPr lang="en-US" altLang="ja-JP" smtClean="0">
                <a:solidFill>
                  <a:prstClr val="black">
                    <a:tint val="75000"/>
                  </a:prstClr>
                </a:solidFill>
              </a:rPr>
              <a:pPr>
                <a:defRPr/>
              </a:pPr>
              <a:t>7</a:t>
            </a:fld>
            <a:endParaRPr lang="en-US" altLang="ja-JP">
              <a:solidFill>
                <a:prstClr val="black">
                  <a:tint val="75000"/>
                </a:prstClr>
              </a:solidFill>
            </a:endParaRPr>
          </a:p>
        </p:txBody>
      </p:sp>
    </p:spTree>
    <p:extLst>
      <p:ext uri="{BB962C8B-B14F-4D97-AF65-F5344CB8AC3E}">
        <p14:creationId xmlns:p14="http://schemas.microsoft.com/office/powerpoint/2010/main" val="1979953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94122"/>
          </a:xfrm>
          <a:solidFill>
            <a:srgbClr val="002060"/>
          </a:solidFill>
        </p:spPr>
        <p:txBody>
          <a:bodyPr/>
          <a:lstStyle/>
          <a:p>
            <a:pPr eaLnBrk="1" hangingPunct="1"/>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主任に求められる</a:t>
            </a:r>
            <a:r>
              <a:rPr lang="ja-JP" altLang="en-US" sz="6000" dirty="0">
                <a:solidFill>
                  <a:schemeClr val="bg1"/>
                </a:solidFill>
                <a:latin typeface="UD デジタル 教科書体 NK-B" panose="02020700000000000000" pitchFamily="18" charset="-128"/>
                <a:ea typeface="UD デジタル 教科書体 NK-B" panose="02020700000000000000" pitchFamily="18" charset="-128"/>
              </a:rPr>
              <a:t>２</a:t>
            </a:r>
            <a:r>
              <a:rPr lang="ja-JP" altLang="en-US" sz="3600" dirty="0">
                <a:solidFill>
                  <a:schemeClr val="bg1"/>
                </a:solidFill>
                <a:latin typeface="UD デジタル 教科書体 NK-B" panose="02020700000000000000" pitchFamily="18" charset="-128"/>
                <a:ea typeface="UD デジタル 教科書体 NK-B" panose="02020700000000000000" pitchFamily="18" charset="-128"/>
              </a:rPr>
              <a:t>つの</a:t>
            </a:r>
            <a:r>
              <a:rPr lang="ja-JP" altLang="en-US" sz="6000" dirty="0">
                <a:solidFill>
                  <a:schemeClr val="bg1"/>
                </a:solidFill>
                <a:latin typeface="UD デジタル 教科書体 NK-B" panose="02020700000000000000" pitchFamily="18" charset="-128"/>
                <a:ea typeface="UD デジタル 教科書体 NK-B" panose="02020700000000000000" pitchFamily="18" charset="-128"/>
              </a:rPr>
              <a:t>力</a:t>
            </a:r>
            <a:endParaRPr lang="ja-JP" altLang="en-US" sz="36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 name="コンテンツ プレースホルダー 2"/>
          <p:cNvSpPr>
            <a:spLocks noGrp="1"/>
          </p:cNvSpPr>
          <p:nvPr>
            <p:ph idx="1"/>
          </p:nvPr>
        </p:nvSpPr>
        <p:spPr>
          <a:xfrm>
            <a:off x="323528" y="1600206"/>
            <a:ext cx="8424936" cy="4853130"/>
          </a:xfrm>
        </p:spPr>
        <p:txBody>
          <a:bodyPr/>
          <a:lstStyle/>
          <a:p>
            <a:pPr marL="0" indent="0">
              <a:buNone/>
            </a:pPr>
            <a:r>
              <a:rPr lang="ja-JP" altLang="en-US" sz="2800" b="1" dirty="0">
                <a:solidFill>
                  <a:srgbClr val="002060"/>
                </a:solidFill>
                <a:latin typeface="UD デジタル 教科書体 NK-B" panose="02020700000000000000" pitchFamily="18" charset="-128"/>
                <a:ea typeface="UD デジタル 教科書体 NK-B" panose="02020700000000000000" pitchFamily="18" charset="-128"/>
              </a:rPr>
              <a:t>①</a:t>
            </a:r>
            <a:r>
              <a:rPr lang="ja-JP" altLang="en-US" sz="2800" b="1" u="sng" dirty="0">
                <a:solidFill>
                  <a:srgbClr val="002060"/>
                </a:solidFill>
                <a:latin typeface="UD デジタル 教科書体 NK-B" panose="02020700000000000000" pitchFamily="18" charset="-128"/>
                <a:ea typeface="UD デジタル 教科書体 NK-B" panose="02020700000000000000" pitchFamily="18" charset="-128"/>
              </a:rPr>
              <a:t>個別の課題を解決していく力</a:t>
            </a:r>
            <a:endParaRPr lang="en-US" altLang="ja-JP" sz="2800" b="1" u="sng" dirty="0">
              <a:solidFill>
                <a:srgbClr val="002060"/>
              </a:solidFill>
              <a:latin typeface="UD デジタル 教科書体 NK-B" panose="02020700000000000000" pitchFamily="18" charset="-128"/>
              <a:ea typeface="UD デジタル 教科書体 NK-B" panose="02020700000000000000" pitchFamily="18" charset="-128"/>
            </a:endParaRPr>
          </a:p>
          <a:p>
            <a:pPr marL="352425" indent="-352425">
              <a:buNone/>
            </a:pPr>
            <a:r>
              <a:rPr lang="ja-JP" altLang="en-US" sz="2800" dirty="0">
                <a:solidFill>
                  <a:srgbClr val="002060"/>
                </a:solidFill>
                <a:latin typeface="UD デジタル 教科書体 NK-B" panose="02020700000000000000" pitchFamily="18" charset="-128"/>
                <a:ea typeface="UD デジタル 教科書体 NK-B" panose="02020700000000000000" pitchFamily="18" charset="-128"/>
              </a:rPr>
              <a:t>　 </a:t>
            </a: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意思決定支援会議等、個別の課題を解決するため会議を　　　実施するプロセスの中で支援チームを構築していく力。　　　　　主任においてはそういった技術を助言・指導できる力を指す。</a:t>
            </a: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1400"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800" b="1" dirty="0">
                <a:solidFill>
                  <a:srgbClr val="002060"/>
                </a:solidFill>
                <a:latin typeface="UD デジタル 教科書体 NK-B" panose="02020700000000000000" pitchFamily="18" charset="-128"/>
                <a:ea typeface="UD デジタル 教科書体 NK-B" panose="02020700000000000000" pitchFamily="18" charset="-128"/>
              </a:rPr>
              <a:t>②</a:t>
            </a:r>
            <a:r>
              <a:rPr lang="ja-JP" altLang="en-US" sz="2800" b="1" u="sng" dirty="0">
                <a:solidFill>
                  <a:srgbClr val="002060"/>
                </a:solidFill>
                <a:latin typeface="UD デジタル 教科書体 NK-B" panose="02020700000000000000" pitchFamily="18" charset="-128"/>
                <a:ea typeface="UD デジタル 教科書体 NK-B" panose="02020700000000000000" pitchFamily="18" charset="-128"/>
              </a:rPr>
              <a:t>すでに必要とされている事項（拠点や包括ケア等）  </a:t>
            </a:r>
            <a:endParaRPr lang="en-US" altLang="ja-JP" sz="2800" b="1" u="sng" dirty="0">
              <a:solidFill>
                <a:srgbClr val="002060"/>
              </a:solidFill>
              <a:latin typeface="UD デジタル 教科書体 NK-B" panose="02020700000000000000" pitchFamily="18" charset="-128"/>
              <a:ea typeface="UD デジタル 教科書体 NK-B" panose="02020700000000000000" pitchFamily="18" charset="-128"/>
            </a:endParaRPr>
          </a:p>
          <a:p>
            <a:pPr marL="0" indent="0">
              <a:buNone/>
            </a:pPr>
            <a:r>
              <a:rPr lang="en-US" altLang="ja-JP" sz="2800" b="1" dirty="0">
                <a:solidFill>
                  <a:srgbClr val="002060"/>
                </a:solidFill>
                <a:latin typeface="UD デジタル 教科書体 NK-B" panose="02020700000000000000" pitchFamily="18" charset="-128"/>
                <a:ea typeface="UD デジタル 教科書体 NK-B" panose="02020700000000000000" pitchFamily="18" charset="-128"/>
              </a:rPr>
              <a:t>    </a:t>
            </a:r>
            <a:r>
              <a:rPr lang="ja-JP" altLang="en-US" sz="2800" b="1" u="sng" dirty="0">
                <a:solidFill>
                  <a:srgbClr val="002060"/>
                </a:solidFill>
                <a:latin typeface="UD デジタル 教科書体 NK-B" panose="02020700000000000000" pitchFamily="18" charset="-128"/>
                <a:ea typeface="UD デジタル 教科書体 NK-B" panose="02020700000000000000" pitchFamily="18" charset="-128"/>
              </a:rPr>
              <a:t>に対応する力</a:t>
            </a:r>
            <a:endParaRPr lang="en-US" altLang="ja-JP" sz="2800" b="1" u="sng" dirty="0">
              <a:solidFill>
                <a:srgbClr val="002060"/>
              </a:solidFill>
              <a:latin typeface="UD デジタル 教科書体 NK-B" panose="02020700000000000000" pitchFamily="18" charset="-128"/>
              <a:ea typeface="UD デジタル 教科書体 NK-B" panose="02020700000000000000" pitchFamily="18" charset="-128"/>
            </a:endParaRPr>
          </a:p>
          <a:p>
            <a:pPr marL="352425" indent="-352425">
              <a:buNone/>
            </a:pPr>
            <a:r>
              <a:rPr lang="en-US" altLang="ja-JP" sz="2800" dirty="0">
                <a:solidFill>
                  <a:srgbClr val="002060"/>
                </a:solidFill>
                <a:latin typeface="UD デジタル 教科書体 NK-B" panose="02020700000000000000" pitchFamily="18" charset="-128"/>
                <a:ea typeface="UD デジタル 教科書体 NK-B" panose="02020700000000000000" pitchFamily="18" charset="-128"/>
              </a:rPr>
              <a:t>    </a:t>
            </a:r>
            <a:r>
              <a:rPr lang="ja-JP" altLang="en-US" sz="2400" dirty="0">
                <a:solidFill>
                  <a:srgbClr val="002060"/>
                </a:solidFill>
                <a:latin typeface="UD デジタル 教科書体 NK-B" panose="02020700000000000000" pitchFamily="18" charset="-128"/>
                <a:ea typeface="UD デジタル 教科書体 NK-B" panose="02020700000000000000" pitchFamily="18" charset="-128"/>
              </a:rPr>
              <a:t>協議会等の場面で地域の人的資源、物的資源を結び付け　その時々に地域に求められている重要施策課題を実現するために鳥瞰的視点を持ちながら、官民協働の要となって人々の力を結集する力を指す。</a:t>
            </a:r>
            <a:endParaRPr lang="en-US" altLang="ja-JP" sz="2400" dirty="0">
              <a:solidFill>
                <a:srgbClr val="002060"/>
              </a:solidFill>
              <a:latin typeface="UD デジタル 教科書体 NK-B" panose="02020700000000000000" pitchFamily="18" charset="-128"/>
              <a:ea typeface="UD デジタル 教科書体 NK-B" panose="02020700000000000000" pitchFamily="18" charset="-128"/>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4" name="スライド番号プレースホルダー 3">
            <a:extLst>
              <a:ext uri="{FF2B5EF4-FFF2-40B4-BE49-F238E27FC236}">
                <a16:creationId xmlns:a16="http://schemas.microsoft.com/office/drawing/2014/main" id="{D374D20D-D03C-4E9C-BD33-C0F25E0BD2F6}"/>
              </a:ext>
            </a:extLst>
          </p:cNvPr>
          <p:cNvSpPr>
            <a:spLocks noGrp="1"/>
          </p:cNvSpPr>
          <p:nvPr>
            <p:ph type="sldNum" sz="quarter" idx="12"/>
          </p:nvPr>
        </p:nvSpPr>
        <p:spPr/>
        <p:txBody>
          <a:bodyPr/>
          <a:lstStyle/>
          <a:p>
            <a:pPr>
              <a:defRPr/>
            </a:pPr>
            <a:fld id="{804D6B79-3AEB-42FE-A736-A41F7AEA0445}" type="slidenum">
              <a:rPr lang="en-US" altLang="ja-JP" smtClean="0">
                <a:solidFill>
                  <a:srgbClr val="000000"/>
                </a:solidFill>
              </a:rPr>
              <a:pPr>
                <a:defRPr/>
              </a:pPr>
              <a:t>8</a:t>
            </a:fld>
            <a:endParaRPr lang="en-US" altLang="ja-JP">
              <a:solidFill>
                <a:srgbClr val="000000"/>
              </a:solidFill>
            </a:endParaRPr>
          </a:p>
        </p:txBody>
      </p:sp>
    </p:spTree>
    <p:extLst>
      <p:ext uri="{BB962C8B-B14F-4D97-AF65-F5344CB8AC3E}">
        <p14:creationId xmlns:p14="http://schemas.microsoft.com/office/powerpoint/2010/main" val="3272885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i="1" dirty="0">
                <a:solidFill>
                  <a:srgbClr val="002060"/>
                </a:solidFill>
                <a:latin typeface="UD デジタル 教科書体 NK-B" panose="02020700000000000000" pitchFamily="18" charset="-128"/>
                <a:ea typeface="UD デジタル 教科書体 NK-B" panose="02020700000000000000" pitchFamily="18" charset="-128"/>
              </a:rPr>
              <a:t>ファシリテーション技術の再確認</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令和元年度主任相談支援専門員養成研修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3" name="スライド番号プレースホルダー 2">
            <a:extLst>
              <a:ext uri="{FF2B5EF4-FFF2-40B4-BE49-F238E27FC236}">
                <a16:creationId xmlns:a16="http://schemas.microsoft.com/office/drawing/2014/main" id="{C82EAB48-AD43-488D-ACC4-6D5E43A21614}"/>
              </a:ext>
            </a:extLst>
          </p:cNvPr>
          <p:cNvSpPr>
            <a:spLocks noGrp="1"/>
          </p:cNvSpPr>
          <p:nvPr>
            <p:ph type="sldNum" sz="quarter" idx="12"/>
          </p:nvPr>
        </p:nvSpPr>
        <p:spPr/>
        <p:txBody>
          <a:bodyPr/>
          <a:lstStyle/>
          <a:p>
            <a:pPr>
              <a:defRPr/>
            </a:pPr>
            <a:fld id="{CC9AFF3B-8AB2-4C15-B6CA-167BE0C75E5E}" type="slidenum">
              <a:rPr lang="en-US" altLang="ja-JP" smtClean="0"/>
              <a:pPr>
                <a:defRPr/>
              </a:pPr>
              <a:t>9</a:t>
            </a:fld>
            <a:endParaRPr lang="en-US" altLang="ja-JP"/>
          </a:p>
        </p:txBody>
      </p:sp>
    </p:spTree>
    <p:extLst>
      <p:ext uri="{BB962C8B-B14F-4D97-AF65-F5344CB8AC3E}">
        <p14:creationId xmlns:p14="http://schemas.microsoft.com/office/powerpoint/2010/main" val="4109104943"/>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0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5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8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9549</TotalTime>
  <Words>6463</Words>
  <Application>Microsoft Office PowerPoint</Application>
  <PresentationFormat>画面に合わせる (4:3)</PresentationFormat>
  <Paragraphs>681</Paragraphs>
  <Slides>44</Slides>
  <Notes>27</Notes>
  <HiddenSlides>0</HiddenSlides>
  <MMClips>0</MMClips>
  <ScaleCrop>false</ScaleCrop>
  <HeadingPairs>
    <vt:vector size="6" baseType="variant">
      <vt:variant>
        <vt:lpstr>使用されているフォント</vt:lpstr>
      </vt:variant>
      <vt:variant>
        <vt:i4>3</vt:i4>
      </vt:variant>
      <vt:variant>
        <vt:lpstr>テーマ</vt:lpstr>
      </vt:variant>
      <vt:variant>
        <vt:i4>15</vt:i4>
      </vt:variant>
      <vt:variant>
        <vt:lpstr>スライド タイトル</vt:lpstr>
      </vt:variant>
      <vt:variant>
        <vt:i4>44</vt:i4>
      </vt:variant>
    </vt:vector>
  </HeadingPairs>
  <TitlesOfParts>
    <vt:vector size="62" baseType="lpstr">
      <vt:lpstr>Calibri</vt:lpstr>
      <vt:lpstr>HGPｺﾞｼｯｸM</vt:lpstr>
      <vt:lpstr>UD デジタル 教科書体 NK-B</vt:lpstr>
      <vt:lpstr>標準デザイン</vt:lpstr>
      <vt:lpstr>12_Office ​​テーマ</vt:lpstr>
      <vt:lpstr>7_標準デザイン</vt:lpstr>
      <vt:lpstr>1_標準デザイン</vt:lpstr>
      <vt:lpstr>2_標準デザイン</vt:lpstr>
      <vt:lpstr>3_標準デザイン</vt:lpstr>
      <vt:lpstr>4_標準デザイン</vt:lpstr>
      <vt:lpstr>8_標準デザイン</vt:lpstr>
      <vt:lpstr>6_標準デザイン</vt:lpstr>
      <vt:lpstr>4_Office ​​テーマ</vt:lpstr>
      <vt:lpstr>Office ​​テーマ</vt:lpstr>
      <vt:lpstr>10_標準デザイン</vt:lpstr>
      <vt:lpstr>1_Office テーマ</vt:lpstr>
      <vt:lpstr>11_Office ​​テーマ</vt:lpstr>
      <vt:lpstr>5_標準デザイン</vt:lpstr>
      <vt:lpstr>令和元年度主任相談支援専門員養成研修</vt:lpstr>
      <vt:lpstr>本科目のねらい</vt:lpstr>
      <vt:lpstr>講義と演習の流れ</vt:lpstr>
      <vt:lpstr>チームアプローチに関する 初任者➡現任➡主任の違い</vt:lpstr>
      <vt:lpstr>PowerPoint プレゼンテーション</vt:lpstr>
      <vt:lpstr>ファシリテーションが人・組織・社会を変える</vt:lpstr>
      <vt:lpstr>相談支援の質の向上</vt:lpstr>
      <vt:lpstr>主任に求められる２つの力</vt:lpstr>
      <vt:lpstr>ファシリテーション技術の再確認</vt:lpstr>
      <vt:lpstr>ファシリテーションとは</vt:lpstr>
      <vt:lpstr>PowerPoint プレゼンテーション</vt:lpstr>
      <vt:lpstr>ファシリテーターの４つのスキル</vt:lpstr>
      <vt:lpstr>問題解決型ファシリテーションの4つのスキル</vt:lpstr>
      <vt:lpstr>PowerPoint プレゼンテーション</vt:lpstr>
      <vt:lpstr>構造化（収束）のツボ</vt:lpstr>
      <vt:lpstr>「合意形成のスキル」と 「収束のスキル」（Ｃlosing）</vt:lpstr>
      <vt:lpstr>合意形成のポイント</vt:lpstr>
      <vt:lpstr>研修・演習の場作り</vt:lpstr>
      <vt:lpstr>研修企画の６W２H</vt:lpstr>
      <vt:lpstr>演習（会議）が上手く行かない理由</vt:lpstr>
      <vt:lpstr>上手くいっている演習</vt:lpstr>
      <vt:lpstr>研修（演習）の場つくりのポイント</vt:lpstr>
      <vt:lpstr>　　　　 参加者が安心して発言できる          をつくること　</vt:lpstr>
      <vt:lpstr>グループワークの人数と注意点</vt:lpstr>
      <vt:lpstr>グランドルールの必要性</vt:lpstr>
      <vt:lpstr>研修（演習）の場で大切なこと</vt:lpstr>
      <vt:lpstr>PowerPoint プレゼンテーション</vt:lpstr>
      <vt:lpstr>参加者が主体的に学ぶ場作りのポイント</vt:lpstr>
      <vt:lpstr>ポストイット（付箋）は思考の活性化に利用</vt:lpstr>
      <vt:lpstr>PowerPoint プレゼンテーション</vt:lpstr>
      <vt:lpstr>研修（演習）におけるファシリテーター</vt:lpstr>
      <vt:lpstr>本人の意思を尊重した会議 に関する演習</vt:lpstr>
      <vt:lpstr>本人の意思を尊重した会議に関する演習</vt:lpstr>
      <vt:lpstr>演習の進め方（40分）</vt:lpstr>
      <vt:lpstr>演習の架空事例 （障害福祉サービス等の提供に係る意思決定ガイドラインより）</vt:lpstr>
      <vt:lpstr>演習の架空事例 （障害福祉サービス等の提供に係る意思決定支援ガイドラインより）</vt:lpstr>
      <vt:lpstr>主任相談支援専門員としての役割</vt:lpstr>
      <vt:lpstr>協議会に関する演習</vt:lpstr>
      <vt:lpstr>協議会に関する演習</vt:lpstr>
      <vt:lpstr>PowerPoint プレゼンテーション</vt:lpstr>
      <vt:lpstr>協議会に関する演習の進め方（40分）</vt:lpstr>
      <vt:lpstr>PowerPoint プレゼンテーション</vt:lpstr>
      <vt:lpstr>協議会におけるファシリテーション</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岡部正文</dc:creator>
  <cp:lastModifiedBy>浩彦 若山</cp:lastModifiedBy>
  <cp:revision>135</cp:revision>
  <dcterms:created xsi:type="dcterms:W3CDTF">2006-03-03T14:21:43Z</dcterms:created>
  <dcterms:modified xsi:type="dcterms:W3CDTF">2019-12-14T13:37:51Z</dcterms:modified>
</cp:coreProperties>
</file>