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3" r:id="rId2"/>
  </p:sldMasterIdLst>
  <p:notesMasterIdLst>
    <p:notesMasterId r:id="rId44"/>
  </p:notesMasterIdLst>
  <p:handoutMasterIdLst>
    <p:handoutMasterId r:id="rId45"/>
  </p:handoutMasterIdLst>
  <p:sldIdLst>
    <p:sldId id="332" r:id="rId3"/>
    <p:sldId id="495" r:id="rId4"/>
    <p:sldId id="456" r:id="rId5"/>
    <p:sldId id="443" r:id="rId6"/>
    <p:sldId id="367" r:id="rId7"/>
    <p:sldId id="483" r:id="rId8"/>
    <p:sldId id="487" r:id="rId9"/>
    <p:sldId id="489" r:id="rId10"/>
    <p:sldId id="484" r:id="rId11"/>
    <p:sldId id="465" r:id="rId12"/>
    <p:sldId id="442" r:id="rId13"/>
    <p:sldId id="481" r:id="rId14"/>
    <p:sldId id="384" r:id="rId15"/>
    <p:sldId id="358" r:id="rId16"/>
    <p:sldId id="337" r:id="rId17"/>
    <p:sldId id="493" r:id="rId18"/>
    <p:sldId id="488" r:id="rId19"/>
    <p:sldId id="444" r:id="rId20"/>
    <p:sldId id="466" r:id="rId21"/>
    <p:sldId id="405" r:id="rId22"/>
    <p:sldId id="467" r:id="rId23"/>
    <p:sldId id="475" r:id="rId24"/>
    <p:sldId id="476" r:id="rId25"/>
    <p:sldId id="490" r:id="rId26"/>
    <p:sldId id="460" r:id="rId27"/>
    <p:sldId id="448" r:id="rId28"/>
    <p:sldId id="455" r:id="rId29"/>
    <p:sldId id="491" r:id="rId30"/>
    <p:sldId id="390" r:id="rId31"/>
    <p:sldId id="375" r:id="rId32"/>
    <p:sldId id="445" r:id="rId33"/>
    <p:sldId id="402" r:id="rId34"/>
    <p:sldId id="450" r:id="rId35"/>
    <p:sldId id="461" r:id="rId36"/>
    <p:sldId id="383" r:id="rId37"/>
    <p:sldId id="369" r:id="rId38"/>
    <p:sldId id="370" r:id="rId39"/>
    <p:sldId id="361" r:id="rId40"/>
    <p:sldId id="388" r:id="rId41"/>
    <p:sldId id="385" r:id="rId42"/>
    <p:sldId id="387" r:id="rId43"/>
  </p:sldIdLst>
  <p:sldSz cx="9906000" cy="6858000" type="A4"/>
  <p:notesSz cx="6735763" cy="9872663"/>
  <p:defaultTextStyle>
    <a:defPPr>
      <a:defRPr lang="ja-JP"/>
    </a:defPPr>
    <a:lvl1pPr algn="l" rtl="0" fontAlgn="base">
      <a:spcBef>
        <a:spcPct val="0"/>
      </a:spcBef>
      <a:spcAft>
        <a:spcPct val="0"/>
      </a:spcAft>
      <a:defRPr kumimoji="1" kern="1200">
        <a:solidFill>
          <a:schemeClr val="tx1"/>
        </a:solidFill>
        <a:latin typeface="Arial" charset="0"/>
        <a:ea typeface="HGP創英角ｺﾞｼｯｸUB" pitchFamily="50" charset="-128"/>
        <a:cs typeface="+mn-cs"/>
      </a:defRPr>
    </a:lvl1pPr>
    <a:lvl2pPr marL="457200" algn="l" rtl="0" fontAlgn="base">
      <a:spcBef>
        <a:spcPct val="0"/>
      </a:spcBef>
      <a:spcAft>
        <a:spcPct val="0"/>
      </a:spcAft>
      <a:defRPr kumimoji="1" kern="1200">
        <a:solidFill>
          <a:schemeClr val="tx1"/>
        </a:solidFill>
        <a:latin typeface="Arial" charset="0"/>
        <a:ea typeface="HGP創英角ｺﾞｼｯｸUB" pitchFamily="50" charset="-128"/>
        <a:cs typeface="+mn-cs"/>
      </a:defRPr>
    </a:lvl2pPr>
    <a:lvl3pPr marL="914400" algn="l" rtl="0" fontAlgn="base">
      <a:spcBef>
        <a:spcPct val="0"/>
      </a:spcBef>
      <a:spcAft>
        <a:spcPct val="0"/>
      </a:spcAft>
      <a:defRPr kumimoji="1" kern="1200">
        <a:solidFill>
          <a:schemeClr val="tx1"/>
        </a:solidFill>
        <a:latin typeface="Arial" charset="0"/>
        <a:ea typeface="HGP創英角ｺﾞｼｯｸUB" pitchFamily="50" charset="-128"/>
        <a:cs typeface="+mn-cs"/>
      </a:defRPr>
    </a:lvl3pPr>
    <a:lvl4pPr marL="1371600" algn="l" rtl="0" fontAlgn="base">
      <a:spcBef>
        <a:spcPct val="0"/>
      </a:spcBef>
      <a:spcAft>
        <a:spcPct val="0"/>
      </a:spcAft>
      <a:defRPr kumimoji="1" kern="1200">
        <a:solidFill>
          <a:schemeClr val="tx1"/>
        </a:solidFill>
        <a:latin typeface="Arial" charset="0"/>
        <a:ea typeface="HGP創英角ｺﾞｼｯｸUB" pitchFamily="50" charset="-128"/>
        <a:cs typeface="+mn-cs"/>
      </a:defRPr>
    </a:lvl4pPr>
    <a:lvl5pPr marL="1828800" algn="l" rtl="0" fontAlgn="base">
      <a:spcBef>
        <a:spcPct val="0"/>
      </a:spcBef>
      <a:spcAft>
        <a:spcPct val="0"/>
      </a:spcAft>
      <a:defRPr kumimoji="1" kern="1200">
        <a:solidFill>
          <a:schemeClr val="tx1"/>
        </a:solidFill>
        <a:latin typeface="Arial" charset="0"/>
        <a:ea typeface="HGP創英角ｺﾞｼｯｸUB" pitchFamily="50" charset="-128"/>
        <a:cs typeface="+mn-cs"/>
      </a:defRPr>
    </a:lvl5pPr>
    <a:lvl6pPr marL="2286000" algn="l" defTabSz="914400" rtl="0" eaLnBrk="1" latinLnBrk="0" hangingPunct="1">
      <a:defRPr kumimoji="1" kern="1200">
        <a:solidFill>
          <a:schemeClr val="tx1"/>
        </a:solidFill>
        <a:latin typeface="Arial" charset="0"/>
        <a:ea typeface="HGP創英角ｺﾞｼｯｸUB" pitchFamily="50" charset="-128"/>
        <a:cs typeface="+mn-cs"/>
      </a:defRPr>
    </a:lvl6pPr>
    <a:lvl7pPr marL="2743200" algn="l" defTabSz="914400" rtl="0" eaLnBrk="1" latinLnBrk="0" hangingPunct="1">
      <a:defRPr kumimoji="1" kern="1200">
        <a:solidFill>
          <a:schemeClr val="tx1"/>
        </a:solidFill>
        <a:latin typeface="Arial" charset="0"/>
        <a:ea typeface="HGP創英角ｺﾞｼｯｸUB" pitchFamily="50" charset="-128"/>
        <a:cs typeface="+mn-cs"/>
      </a:defRPr>
    </a:lvl7pPr>
    <a:lvl8pPr marL="3200400" algn="l" defTabSz="914400" rtl="0" eaLnBrk="1" latinLnBrk="0" hangingPunct="1">
      <a:defRPr kumimoji="1" kern="1200">
        <a:solidFill>
          <a:schemeClr val="tx1"/>
        </a:solidFill>
        <a:latin typeface="Arial" charset="0"/>
        <a:ea typeface="HGP創英角ｺﾞｼｯｸUB" pitchFamily="50" charset="-128"/>
        <a:cs typeface="+mn-cs"/>
      </a:defRPr>
    </a:lvl8pPr>
    <a:lvl9pPr marL="3657600" algn="l" defTabSz="914400" rtl="0" eaLnBrk="1" latinLnBrk="0" hangingPunct="1">
      <a:defRPr kumimoji="1" kern="1200">
        <a:solidFill>
          <a:schemeClr val="tx1"/>
        </a:solidFill>
        <a:latin typeface="Arial" charset="0"/>
        <a:ea typeface="HGP創英角ｺﾞｼｯｸUB"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9900"/>
    <a:srgbClr val="FF9933"/>
    <a:srgbClr val="0000FF"/>
    <a:srgbClr val="CC3300"/>
    <a:srgbClr val="FFFFCC"/>
    <a:srgbClr val="FF9966"/>
    <a:srgbClr val="FFFF00"/>
    <a:srgbClr val="B2ECE0"/>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85405" autoAdjust="0"/>
  </p:normalViewPr>
  <p:slideViewPr>
    <p:cSldViewPr>
      <p:cViewPr varScale="1">
        <p:scale>
          <a:sx n="61" d="100"/>
          <a:sy n="61" d="100"/>
        </p:scale>
        <p:origin x="1482" y="5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7" name="Rectangle 3"/>
          <p:cNvSpPr>
            <a:spLocks noGrp="1" noChangeArrowheads="1"/>
          </p:cNvSpPr>
          <p:nvPr>
            <p:ph type="dt" sz="quarter" idx="1"/>
          </p:nvPr>
        </p:nvSpPr>
        <p:spPr bwMode="auto">
          <a:xfrm>
            <a:off x="3816350" y="0"/>
            <a:ext cx="291782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03428" name="Rectangle 4"/>
          <p:cNvSpPr>
            <a:spLocks noGrp="1" noChangeArrowheads="1"/>
          </p:cNvSpPr>
          <p:nvPr>
            <p:ph type="ftr" sz="quarter" idx="2"/>
          </p:nvPr>
        </p:nvSpPr>
        <p:spPr bwMode="auto">
          <a:xfrm>
            <a:off x="0" y="9377363"/>
            <a:ext cx="291782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9" name="Rectangle 5"/>
          <p:cNvSpPr>
            <a:spLocks noGrp="1" noChangeArrowheads="1"/>
          </p:cNvSpPr>
          <p:nvPr>
            <p:ph type="sldNum" sz="quarter" idx="3"/>
          </p:nvPr>
        </p:nvSpPr>
        <p:spPr bwMode="auto">
          <a:xfrm>
            <a:off x="3816350" y="9377363"/>
            <a:ext cx="291782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pitchFamily="50" charset="-128"/>
              </a:defRPr>
            </a:lvl1pPr>
          </a:lstStyle>
          <a:p>
            <a:pPr>
              <a:defRPr/>
            </a:pPr>
            <a:fld id="{BBE75F70-F0A7-400A-ABF9-E62E82E55DB9}" type="slidenum">
              <a:rPr lang="en-US" altLang="ja-JP"/>
              <a:pPr>
                <a:defRPr/>
              </a:pPr>
              <a:t>‹#›</a:t>
            </a:fld>
            <a:endParaRPr lang="en-US" altLang="ja-JP"/>
          </a:p>
        </p:txBody>
      </p:sp>
    </p:spTree>
    <p:extLst>
      <p:ext uri="{BB962C8B-B14F-4D97-AF65-F5344CB8AC3E}">
        <p14:creationId xmlns:p14="http://schemas.microsoft.com/office/powerpoint/2010/main" val="3905353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5" name="Rectangle 3"/>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51204" name="Rectangle 4"/>
          <p:cNvSpPr>
            <a:spLocks noGrp="1" noRot="1" noChangeAspect="1" noChangeArrowheads="1" noTextEdit="1"/>
          </p:cNvSpPr>
          <p:nvPr>
            <p:ph type="sldImg" idx="2"/>
          </p:nvPr>
        </p:nvSpPr>
        <p:spPr bwMode="auto">
          <a:xfrm>
            <a:off x="693738" y="739775"/>
            <a:ext cx="5348287"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74688" y="4691063"/>
            <a:ext cx="5387975" cy="4441825"/>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0" y="9377363"/>
            <a:ext cx="2917825" cy="493712"/>
          </a:xfrm>
          <a:prstGeom prst="rect">
            <a:avLst/>
          </a:prstGeom>
          <a:noFill/>
          <a:ln w="9525">
            <a:noFill/>
            <a:miter lim="800000"/>
            <a:headEnd/>
            <a:tailEnd/>
          </a:ln>
          <a:effectLst/>
        </p:spPr>
        <p:txBody>
          <a:bodyPr vert="horz" wrap="square" lIns="91423" tIns="45712" rIns="91423" bIns="45712"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9" name="Rectangle 7"/>
          <p:cNvSpPr>
            <a:spLocks noGrp="1" noChangeArrowheads="1"/>
          </p:cNvSpPr>
          <p:nvPr>
            <p:ph type="sldNum" sz="quarter" idx="5"/>
          </p:nvPr>
        </p:nvSpPr>
        <p:spPr bwMode="auto">
          <a:xfrm>
            <a:off x="3816350" y="9377363"/>
            <a:ext cx="2917825" cy="493712"/>
          </a:xfrm>
          <a:prstGeom prst="rect">
            <a:avLst/>
          </a:prstGeom>
          <a:noFill/>
          <a:ln w="9525">
            <a:noFill/>
            <a:miter lim="800000"/>
            <a:headEnd/>
            <a:tailEnd/>
          </a:ln>
          <a:effectLst/>
        </p:spPr>
        <p:txBody>
          <a:bodyPr vert="horz" wrap="square" lIns="91423" tIns="45712" rIns="91423" bIns="45712" numCol="1" anchor="b" anchorCtr="0" compatLnSpc="1">
            <a:prstTxWarp prst="textNoShape">
              <a:avLst/>
            </a:prstTxWarp>
          </a:bodyPr>
          <a:lstStyle>
            <a:lvl1pPr algn="r">
              <a:defRPr sz="1200">
                <a:ea typeface="ＭＳ Ｐゴシック" pitchFamily="50" charset="-128"/>
              </a:defRPr>
            </a:lvl1pPr>
          </a:lstStyle>
          <a:p>
            <a:pPr>
              <a:defRPr/>
            </a:pPr>
            <a:fld id="{7D090586-FAA2-43E8-9A90-70DD01FDD383}" type="slidenum">
              <a:rPr lang="en-US" altLang="ja-JP"/>
              <a:pPr>
                <a:defRPr/>
              </a:pPr>
              <a:t>‹#›</a:t>
            </a:fld>
            <a:endParaRPr lang="en-US" altLang="ja-JP"/>
          </a:p>
        </p:txBody>
      </p:sp>
    </p:spTree>
    <p:extLst>
      <p:ext uri="{BB962C8B-B14F-4D97-AF65-F5344CB8AC3E}">
        <p14:creationId xmlns:p14="http://schemas.microsoft.com/office/powerpoint/2010/main" val="4306723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a:t>
            </a:fld>
            <a:endParaRPr lang="en-US" altLang="ja-JP"/>
          </a:p>
        </p:txBody>
      </p:sp>
    </p:spTree>
    <p:extLst>
      <p:ext uri="{BB962C8B-B14F-4D97-AF65-F5344CB8AC3E}">
        <p14:creationId xmlns:p14="http://schemas.microsoft.com/office/powerpoint/2010/main" val="3311409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16</a:t>
            </a:fld>
            <a:endParaRPr lang="en-US" altLang="ja-JP"/>
          </a:p>
        </p:txBody>
      </p:sp>
    </p:spTree>
    <p:extLst>
      <p:ext uri="{BB962C8B-B14F-4D97-AF65-F5344CB8AC3E}">
        <p14:creationId xmlns:p14="http://schemas.microsoft.com/office/powerpoint/2010/main" val="20824678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メンバーがまあまあのところで納めてしまう可能性がある。活性化がとても重要。</a:t>
            </a:r>
            <a:endParaRPr kumimoji="1" lang="en-US" altLang="ja-JP" dirty="0"/>
          </a:p>
          <a:p>
            <a:r>
              <a:rPr kumimoji="1" lang="ja-JP" altLang="en-US" dirty="0"/>
              <a:t>独自の文化とは、暗黙の了解や役割や地位が</a:t>
            </a:r>
            <a:r>
              <a:rPr kumimoji="1" lang="ja-JP" altLang="en-US" dirty="0" err="1"/>
              <a:t>知らず知らず</a:t>
            </a:r>
            <a:r>
              <a:rPr kumimoji="1" lang="ja-JP" altLang="en-US" dirty="0"/>
              <a:t>出来ていて、それがマイナスに作用するとき話し合いが必要。</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17</a:t>
            </a:fld>
            <a:endParaRPr lang="en-US" altLang="ja-JP"/>
          </a:p>
        </p:txBody>
      </p:sp>
    </p:spTree>
    <p:extLst>
      <p:ext uri="{BB962C8B-B14F-4D97-AF65-F5344CB8AC3E}">
        <p14:creationId xmlns:p14="http://schemas.microsoft.com/office/powerpoint/2010/main" val="30349022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695325" y="741363"/>
            <a:ext cx="5346700" cy="3703637"/>
          </a:xfrm>
          <a:ln/>
        </p:spPr>
      </p:sp>
      <p:sp>
        <p:nvSpPr>
          <p:cNvPr id="57347" name="Rectangle 3"/>
          <p:cNvSpPr>
            <a:spLocks noGrp="1" noChangeArrowheads="1"/>
          </p:cNvSpPr>
          <p:nvPr>
            <p:ph type="body" idx="1"/>
          </p:nvPr>
        </p:nvSpPr>
        <p:spPr>
          <a:xfrm>
            <a:off x="673100" y="4689475"/>
            <a:ext cx="5389563" cy="4445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569" tIns="45785" rIns="91569" bIns="45785" anchor="ctr"/>
          <a:lstStyle/>
          <a:p>
            <a:pPr defTabSz="449263"/>
            <a:endParaRPr lang="ja-JP" altLang="en-US">
              <a:ea typeface="ＭＳ Ｐゴシック" charset="-128"/>
            </a:endParaRPr>
          </a:p>
        </p:txBody>
      </p:sp>
    </p:spTree>
    <p:extLst>
      <p:ext uri="{BB962C8B-B14F-4D97-AF65-F5344CB8AC3E}">
        <p14:creationId xmlns:p14="http://schemas.microsoft.com/office/powerpoint/2010/main" val="13872452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695325" y="741363"/>
            <a:ext cx="5346700" cy="3703637"/>
          </a:xfrm>
          <a:ln/>
        </p:spPr>
      </p:sp>
      <p:sp>
        <p:nvSpPr>
          <p:cNvPr id="65539" name="Rectangle 3"/>
          <p:cNvSpPr>
            <a:spLocks noGrp="1" noChangeArrowheads="1"/>
          </p:cNvSpPr>
          <p:nvPr>
            <p:ph type="body" idx="1"/>
          </p:nvPr>
        </p:nvSpPr>
        <p:spPr>
          <a:xfrm>
            <a:off x="673100" y="4689475"/>
            <a:ext cx="5389563" cy="4445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569" tIns="45785" rIns="91569" bIns="45785" anchor="ctr"/>
          <a:lstStyle/>
          <a:p>
            <a:pPr defTabSz="449263"/>
            <a:endParaRPr lang="ja-JP" altLang="en-US">
              <a:ea typeface="ＭＳ Ｐゴシック" charset="-128"/>
            </a:endParaRPr>
          </a:p>
        </p:txBody>
      </p:sp>
    </p:spTree>
    <p:extLst>
      <p:ext uri="{BB962C8B-B14F-4D97-AF65-F5344CB8AC3E}">
        <p14:creationId xmlns:p14="http://schemas.microsoft.com/office/powerpoint/2010/main" val="34559604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695325" y="741363"/>
            <a:ext cx="5346700" cy="3703637"/>
          </a:xfrm>
          <a:ln/>
        </p:spPr>
      </p:sp>
      <p:sp>
        <p:nvSpPr>
          <p:cNvPr id="66563" name="Rectangle 3"/>
          <p:cNvSpPr>
            <a:spLocks noGrp="1" noChangeArrowheads="1"/>
          </p:cNvSpPr>
          <p:nvPr>
            <p:ph type="body" idx="1"/>
          </p:nvPr>
        </p:nvSpPr>
        <p:spPr>
          <a:xfrm>
            <a:off x="673100" y="4689475"/>
            <a:ext cx="5389563" cy="4445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569" tIns="45785" rIns="91569" bIns="45785" anchor="ctr"/>
          <a:lstStyle/>
          <a:p>
            <a:pPr defTabSz="449263"/>
            <a:endParaRPr lang="ja-JP" altLang="en-US">
              <a:ea typeface="ＭＳ Ｐゴシック" charset="-128"/>
            </a:endParaRPr>
          </a:p>
        </p:txBody>
      </p:sp>
    </p:spTree>
    <p:extLst>
      <p:ext uri="{BB962C8B-B14F-4D97-AF65-F5344CB8AC3E}">
        <p14:creationId xmlns:p14="http://schemas.microsoft.com/office/powerpoint/2010/main" val="3045428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スライド イメージ プレースホルダー 1"/>
          <p:cNvSpPr>
            <a:spLocks noGrp="1" noRot="1" noChangeAspect="1" noTextEdit="1"/>
          </p:cNvSpPr>
          <p:nvPr>
            <p:ph type="sldImg"/>
          </p:nvPr>
        </p:nvSpPr>
        <p:spPr>
          <a:xfrm>
            <a:off x="693738" y="739775"/>
            <a:ext cx="5348287" cy="3703638"/>
          </a:xfrm>
          <a:ln/>
        </p:spPr>
      </p:sp>
      <p:sp>
        <p:nvSpPr>
          <p:cNvPr id="69635"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ea typeface="ＭＳ Ｐ明朝" charset="-128"/>
            </a:endParaRPr>
          </a:p>
        </p:txBody>
      </p:sp>
      <p:sp>
        <p:nvSpPr>
          <p:cNvPr id="69636"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ＭＳ Ｐ明朝" charset="-128"/>
              </a:defRPr>
            </a:lvl1pPr>
            <a:lvl2pPr marL="742950" indent="-285750" eaLnBrk="0" hangingPunct="0">
              <a:spcBef>
                <a:spcPct val="30000"/>
              </a:spcBef>
              <a:defRPr kumimoji="1" sz="1200">
                <a:solidFill>
                  <a:schemeClr val="tx1"/>
                </a:solidFill>
                <a:latin typeface="Arial" charset="0"/>
                <a:ea typeface="ＭＳ Ｐ明朝" charset="-128"/>
              </a:defRPr>
            </a:lvl2pPr>
            <a:lvl3pPr marL="1143000" indent="-228600" eaLnBrk="0" hangingPunct="0">
              <a:spcBef>
                <a:spcPct val="30000"/>
              </a:spcBef>
              <a:defRPr kumimoji="1" sz="1200">
                <a:solidFill>
                  <a:schemeClr val="tx1"/>
                </a:solidFill>
                <a:latin typeface="Arial" charset="0"/>
                <a:ea typeface="ＭＳ Ｐ明朝" charset="-128"/>
              </a:defRPr>
            </a:lvl3pPr>
            <a:lvl4pPr marL="1600200" indent="-228600" eaLnBrk="0" hangingPunct="0">
              <a:spcBef>
                <a:spcPct val="30000"/>
              </a:spcBef>
              <a:defRPr kumimoji="1" sz="1200">
                <a:solidFill>
                  <a:schemeClr val="tx1"/>
                </a:solidFill>
                <a:latin typeface="Arial" charset="0"/>
                <a:ea typeface="ＭＳ Ｐ明朝" charset="-128"/>
              </a:defRPr>
            </a:lvl4pPr>
            <a:lvl5pPr marL="2057400" indent="-228600" eaLnBrk="0" hangingPunct="0">
              <a:spcBef>
                <a:spcPct val="30000"/>
              </a:spcBef>
              <a:defRPr kumimoji="1" sz="1200">
                <a:solidFill>
                  <a:schemeClr val="tx1"/>
                </a:solidFill>
                <a:latin typeface="Arial" charset="0"/>
                <a:ea typeface="ＭＳ Ｐ明朝"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spcBef>
                <a:spcPct val="0"/>
              </a:spcBef>
            </a:pPr>
            <a:fld id="{D45E9725-46AB-48AC-AACF-7536A3E82D0B}" type="slidenum">
              <a:rPr lang="en-US" altLang="ja-JP" smtClean="0">
                <a:ea typeface="ＭＳ Ｐゴシック" charset="-128"/>
              </a:rPr>
              <a:pPr eaLnBrk="1" hangingPunct="1">
                <a:spcBef>
                  <a:spcPct val="0"/>
                </a:spcBef>
              </a:pPr>
              <a:t>33</a:t>
            </a:fld>
            <a:endParaRPr lang="en-US" altLang="ja-JP">
              <a:ea typeface="ＭＳ Ｐゴシック" charset="-128"/>
            </a:endParaRPr>
          </a:p>
        </p:txBody>
      </p:sp>
    </p:spTree>
    <p:extLst>
      <p:ext uri="{BB962C8B-B14F-4D97-AF65-F5344CB8AC3E}">
        <p14:creationId xmlns:p14="http://schemas.microsoft.com/office/powerpoint/2010/main" val="1961970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693738" y="739775"/>
            <a:ext cx="5348287" cy="3703638"/>
          </a:xfrm>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ea typeface="ＭＳ Ｐ明朝" charset="-128"/>
            </a:endParaRPr>
          </a:p>
        </p:txBody>
      </p:sp>
    </p:spTree>
    <p:extLst>
      <p:ext uri="{BB962C8B-B14F-4D97-AF65-F5344CB8AC3E}">
        <p14:creationId xmlns:p14="http://schemas.microsoft.com/office/powerpoint/2010/main" val="487174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693738" y="739775"/>
            <a:ext cx="5348287" cy="3703638"/>
          </a:xfrm>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a typeface="ＭＳ Ｐ明朝" charset="-128"/>
              </a:rPr>
              <a:t>支援者自身もその環境の一つとなってしまうので益々立ち位置がわかりにくくなる。それを客観的な目で眺めて貰う機会は必須といえる。</a:t>
            </a:r>
          </a:p>
        </p:txBody>
      </p:sp>
    </p:spTree>
    <p:extLst>
      <p:ext uri="{BB962C8B-B14F-4D97-AF65-F5344CB8AC3E}">
        <p14:creationId xmlns:p14="http://schemas.microsoft.com/office/powerpoint/2010/main" val="613037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693738" y="739775"/>
            <a:ext cx="5348287" cy="3703638"/>
          </a:xfrm>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1" lang="ja-JP" altLang="en-US" sz="1200" b="0" i="0" u="none" strike="noStrike" kern="1200" dirty="0">
                <a:solidFill>
                  <a:schemeClr val="tx1"/>
                </a:solidFill>
                <a:effectLst/>
                <a:latin typeface="Arial" charset="0"/>
                <a:ea typeface="ＭＳ Ｐ明朝" pitchFamily="18" charset="-128"/>
                <a:cs typeface="+mn-cs"/>
              </a:rPr>
              <a:t>シュルマンはカデューシンの</a:t>
            </a:r>
            <a:r>
              <a:rPr kumimoji="1" lang="en-US" altLang="ja-JP" sz="1200" b="0" i="0" u="none" strike="noStrike" kern="1200" dirty="0">
                <a:solidFill>
                  <a:schemeClr val="tx1"/>
                </a:solidFill>
                <a:effectLst/>
                <a:latin typeface="Arial" charset="0"/>
                <a:ea typeface="ＭＳ Ｐ明朝" pitchFamily="18" charset="-128"/>
                <a:cs typeface="+mn-cs"/>
              </a:rPr>
              <a:t>1976</a:t>
            </a:r>
            <a:r>
              <a:rPr kumimoji="1" lang="ja-JP" altLang="en-US" sz="1200" b="0" i="0" u="none" strike="noStrike" kern="1200" dirty="0">
                <a:solidFill>
                  <a:schemeClr val="tx1"/>
                </a:solidFill>
                <a:effectLst/>
                <a:latin typeface="Arial" charset="0"/>
                <a:ea typeface="ＭＳ Ｐ明朝" pitchFamily="18" charset="-128"/>
                <a:cs typeface="+mn-cs"/>
              </a:rPr>
              <a:t>年の定義を引き、自著の目的と合致していると述べている（</a:t>
            </a:r>
            <a:r>
              <a:rPr kumimoji="1" lang="en-US" altLang="ja-JP" sz="1200" b="0" i="0" u="none" strike="noStrike" kern="1200" dirty="0">
                <a:solidFill>
                  <a:schemeClr val="tx1"/>
                </a:solidFill>
                <a:effectLst/>
                <a:latin typeface="Arial" charset="0"/>
                <a:ea typeface="ＭＳ Ｐ明朝" pitchFamily="18" charset="-128"/>
                <a:cs typeface="+mn-cs"/>
              </a:rPr>
              <a:t>Shulman 1982)</a:t>
            </a:r>
            <a:r>
              <a:rPr kumimoji="1" lang="ja-JP" altLang="en-US" sz="1200" b="0" i="0" u="none" strike="noStrike" kern="1200" dirty="0" err="1">
                <a:solidFill>
                  <a:schemeClr val="tx1"/>
                </a:solidFill>
                <a:effectLst/>
                <a:latin typeface="Arial" charset="0"/>
                <a:ea typeface="ＭＳ Ｐ明朝" pitchFamily="18" charset="-128"/>
                <a:cs typeface="+mn-cs"/>
              </a:rPr>
              <a:t>。</a:t>
            </a:r>
            <a:endParaRPr kumimoji="1" lang="en-US" altLang="ja-JP" sz="1200" b="0" i="0" u="none" strike="noStrike" kern="1200" dirty="0">
              <a:solidFill>
                <a:schemeClr val="tx1"/>
              </a:solidFill>
              <a:effectLst/>
              <a:latin typeface="Arial" charset="0"/>
              <a:ea typeface="ＭＳ Ｐ明朝" pitchFamily="18" charset="-128"/>
              <a:cs typeface="+mn-cs"/>
            </a:endParaRPr>
          </a:p>
          <a:p>
            <a:r>
              <a:rPr kumimoji="1" lang="ja-JP" altLang="en-US" sz="1200" b="0" i="0" u="none" strike="noStrike" kern="1200" dirty="0">
                <a:solidFill>
                  <a:schemeClr val="tx1"/>
                </a:solidFill>
                <a:effectLst/>
                <a:latin typeface="Arial" charset="0"/>
                <a:ea typeface="ＭＳ Ｐ明朝" pitchFamily="18" charset="-128"/>
                <a:cs typeface="+mn-cs"/>
              </a:rPr>
              <a:t>その定義とは</a:t>
            </a:r>
            <a:endParaRPr kumimoji="1" lang="en-US" altLang="ja-JP" sz="1200" b="0" i="0" u="none" strike="noStrike" kern="1200" dirty="0">
              <a:solidFill>
                <a:schemeClr val="tx1"/>
              </a:solidFill>
              <a:effectLst/>
              <a:latin typeface="Arial" charset="0"/>
              <a:ea typeface="ＭＳ Ｐ明朝" pitchFamily="18" charset="-128"/>
              <a:cs typeface="+mn-cs"/>
            </a:endParaRPr>
          </a:p>
          <a:p>
            <a:r>
              <a:rPr kumimoji="1" lang="ja-JP" altLang="en-US" sz="1200" b="0" i="0" u="none" strike="noStrike" kern="1200" dirty="0">
                <a:solidFill>
                  <a:schemeClr val="tx1"/>
                </a:solidFill>
                <a:effectLst/>
                <a:latin typeface="Arial" charset="0"/>
                <a:ea typeface="ＭＳ Ｐ明朝" pitchFamily="18" charset="-128"/>
                <a:cs typeface="+mn-cs"/>
              </a:rPr>
              <a:t>「ソーシャルワークのスーパーバイザーは、機関のアドミニストレーションのスタッフとして、スーパーバイジーの仕事に関して、方向性を与え、調整や強化を行い、評価する権限と責任を与えられている。</a:t>
            </a:r>
            <a:endParaRPr kumimoji="1" lang="en-US" altLang="ja-JP" sz="1200" b="0" i="0" u="none" strike="noStrike" kern="1200" dirty="0">
              <a:solidFill>
                <a:schemeClr val="tx1"/>
              </a:solidFill>
              <a:effectLst/>
              <a:latin typeface="Arial" charset="0"/>
              <a:ea typeface="ＭＳ Ｐ明朝" pitchFamily="18" charset="-128"/>
              <a:cs typeface="+mn-cs"/>
            </a:endParaRPr>
          </a:p>
          <a:p>
            <a:r>
              <a:rPr kumimoji="1" lang="ja-JP" altLang="en-US" sz="1200" b="0" i="0" u="none" strike="noStrike" kern="1200" dirty="0">
                <a:solidFill>
                  <a:schemeClr val="tx1"/>
                </a:solidFill>
                <a:effectLst/>
                <a:latin typeface="Arial" charset="0"/>
                <a:ea typeface="ＭＳ Ｐ明朝" pitchFamily="18" charset="-128"/>
                <a:cs typeface="+mn-cs"/>
              </a:rPr>
              <a:t>この責任の遂行のために、スーパーバイザーは、スーパーバイジーとの相互関係において、管理的、教育的、支持的機能を果たす。</a:t>
            </a:r>
            <a:endParaRPr kumimoji="1" lang="en-US" altLang="ja-JP" sz="1200" b="0" i="0" u="none" strike="noStrike" kern="1200" dirty="0">
              <a:solidFill>
                <a:schemeClr val="tx1"/>
              </a:solidFill>
              <a:effectLst/>
              <a:latin typeface="Arial" charset="0"/>
              <a:ea typeface="ＭＳ Ｐ明朝" pitchFamily="18" charset="-128"/>
              <a:cs typeface="+mn-cs"/>
            </a:endParaRPr>
          </a:p>
          <a:p>
            <a:r>
              <a:rPr kumimoji="1" lang="ja-JP" altLang="en-US" sz="1200" b="0" i="0" u="none" strike="noStrike" kern="1200" dirty="0">
                <a:solidFill>
                  <a:schemeClr val="tx1"/>
                </a:solidFill>
                <a:effectLst/>
                <a:latin typeface="Arial" charset="0"/>
                <a:ea typeface="ＭＳ Ｐ明朝" pitchFamily="18" charset="-128"/>
                <a:cs typeface="+mn-cs"/>
              </a:rPr>
              <a:t>スーパーバイザーの究極的な目的は、機関の方針や手続きに従って、クライエントに量的、質的に最善のサービスを提供することである。」</a:t>
            </a:r>
            <a:endParaRPr kumimoji="1" lang="en-US" altLang="ja-JP" sz="1200" b="0" i="0" u="none" strike="noStrike" kern="1200" dirty="0">
              <a:solidFill>
                <a:schemeClr val="tx1"/>
              </a:solidFill>
              <a:effectLst/>
              <a:latin typeface="Arial" charset="0"/>
              <a:ea typeface="ＭＳ Ｐ明朝" pitchFamily="18" charset="-128"/>
              <a:cs typeface="+mn-cs"/>
            </a:endParaRPr>
          </a:p>
          <a:p>
            <a:endParaRPr kumimoji="1" lang="en-US" altLang="ja-JP" sz="1200" b="0" i="0" u="none" strike="noStrike" kern="1200" dirty="0">
              <a:solidFill>
                <a:schemeClr val="tx1"/>
              </a:solidFill>
              <a:effectLst/>
              <a:latin typeface="Arial" charset="0"/>
              <a:ea typeface="ＭＳ Ｐ明朝" pitchFamily="18" charset="-128"/>
              <a:cs typeface="+mn-cs"/>
            </a:endParaRPr>
          </a:p>
        </p:txBody>
      </p:sp>
    </p:spTree>
    <p:extLst>
      <p:ext uri="{BB962C8B-B14F-4D97-AF65-F5344CB8AC3E}">
        <p14:creationId xmlns:p14="http://schemas.microsoft.com/office/powerpoint/2010/main" val="2451326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693738" y="739775"/>
            <a:ext cx="5348287" cy="3703638"/>
          </a:xfrm>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a typeface="ＭＳ Ｐ明朝" charset="-128"/>
              </a:rPr>
              <a:t>重要なのは支持的機能である。</a:t>
            </a:r>
            <a:r>
              <a:rPr lang="en-US" altLang="ja-JP" dirty="0">
                <a:ea typeface="ＭＳ Ｐ明朝" charset="-128"/>
              </a:rPr>
              <a:t>SVE</a:t>
            </a:r>
            <a:r>
              <a:rPr lang="ja-JP" altLang="en-US" dirty="0">
                <a:ea typeface="ＭＳ Ｐ明朝" charset="-128"/>
              </a:rPr>
              <a:t>は迷っていたり、問題に気付かずにいるのであり、そこにいきなり上から教えていく、あるいは組織的な判断で利用者との関係を調整すれば</a:t>
            </a:r>
            <a:r>
              <a:rPr lang="en-US" altLang="ja-JP" dirty="0">
                <a:ea typeface="ＭＳ Ｐ明朝" charset="-128"/>
              </a:rPr>
              <a:t>SVE</a:t>
            </a:r>
            <a:r>
              <a:rPr lang="ja-JP" altLang="en-US" dirty="0">
                <a:ea typeface="ＭＳ Ｐ明朝" charset="-128"/>
              </a:rPr>
              <a:t>はモチベーションを下げてしまう。自ら気付き、自ら利用者や周辺とのアクセスに工夫を加えることで乗り越えを果たせるように方向付けることが</a:t>
            </a:r>
            <a:r>
              <a:rPr lang="en-US" altLang="ja-JP" dirty="0">
                <a:ea typeface="ＭＳ Ｐ明朝" charset="-128"/>
              </a:rPr>
              <a:t>SV</a:t>
            </a:r>
            <a:r>
              <a:rPr lang="ja-JP" altLang="en-US" dirty="0">
                <a:ea typeface="ＭＳ Ｐ明朝" charset="-128"/>
              </a:rPr>
              <a:t>の本質である。</a:t>
            </a:r>
          </a:p>
          <a:p>
            <a:r>
              <a:rPr lang="en-US" altLang="ja-JP" dirty="0">
                <a:ea typeface="ＭＳ Ｐ明朝" charset="-128"/>
              </a:rPr>
              <a:t>SV</a:t>
            </a:r>
            <a:r>
              <a:rPr lang="ja-JP" altLang="en-US" dirty="0">
                <a:ea typeface="ＭＳ Ｐ明朝" charset="-128"/>
              </a:rPr>
              <a:t>と</a:t>
            </a:r>
            <a:r>
              <a:rPr lang="en-US" altLang="ja-JP" dirty="0">
                <a:ea typeface="ＭＳ Ｐ明朝" charset="-128"/>
              </a:rPr>
              <a:t>SVE</a:t>
            </a:r>
            <a:r>
              <a:rPr lang="ja-JP" altLang="en-US" dirty="0">
                <a:ea typeface="ＭＳ Ｐ明朝" charset="-128"/>
              </a:rPr>
              <a:t>の関係は</a:t>
            </a:r>
            <a:r>
              <a:rPr lang="en-US" altLang="ja-JP" dirty="0">
                <a:ea typeface="ＭＳ Ｐ明朝" charset="-128"/>
              </a:rPr>
              <a:t>SVE</a:t>
            </a:r>
            <a:r>
              <a:rPr lang="ja-JP" altLang="en-US" dirty="0">
                <a:ea typeface="ＭＳ Ｐ明朝" charset="-128"/>
              </a:rPr>
              <a:t>と利用者の関係を写したものである。</a:t>
            </a:r>
            <a:r>
              <a:rPr lang="en-US" altLang="ja-JP" dirty="0">
                <a:ea typeface="ＭＳ Ｐ明朝" charset="-128"/>
              </a:rPr>
              <a:t>SV</a:t>
            </a:r>
            <a:r>
              <a:rPr lang="ja-JP" altLang="en-US" dirty="0" err="1">
                <a:ea typeface="ＭＳ Ｐ明朝" charset="-128"/>
              </a:rPr>
              <a:t>の過</a:t>
            </a:r>
            <a:r>
              <a:rPr lang="ja-JP" altLang="en-US" dirty="0">
                <a:ea typeface="ＭＳ Ｐ明朝" charset="-128"/>
              </a:rPr>
              <a:t>程で常に利用者本人から見たらどのように感じるのかを確認させることでパラレルプロセスが成立する。例として</a:t>
            </a:r>
            <a:r>
              <a:rPr lang="en-US" altLang="ja-JP" dirty="0">
                <a:ea typeface="ＭＳ Ｐ明朝" charset="-128"/>
              </a:rPr>
              <a:t>GH</a:t>
            </a:r>
            <a:r>
              <a:rPr lang="ja-JP" altLang="en-US" dirty="0">
                <a:ea typeface="ＭＳ Ｐ明朝" charset="-128"/>
              </a:rPr>
              <a:t>利用者が最近口数が少なくなったが何故かわからない</a:t>
            </a:r>
            <a:r>
              <a:rPr lang="en-US" altLang="ja-JP" dirty="0">
                <a:ea typeface="ＭＳ Ｐ明朝" charset="-128"/>
              </a:rPr>
              <a:t>GH</a:t>
            </a:r>
            <a:r>
              <a:rPr lang="ja-JP" altLang="en-US" dirty="0">
                <a:ea typeface="ＭＳ Ｐ明朝" charset="-128"/>
              </a:rPr>
              <a:t>管理者（</a:t>
            </a:r>
            <a:r>
              <a:rPr lang="en-US" altLang="ja-JP" dirty="0">
                <a:ea typeface="ＭＳ Ｐ明朝" charset="-128"/>
              </a:rPr>
              <a:t>SVE）</a:t>
            </a:r>
            <a:r>
              <a:rPr lang="ja-JP" altLang="en-US" dirty="0">
                <a:ea typeface="ＭＳ Ｐ明朝" charset="-128"/>
              </a:rPr>
              <a:t>が</a:t>
            </a:r>
            <a:r>
              <a:rPr lang="en-US" altLang="ja-JP" dirty="0">
                <a:ea typeface="ＭＳ Ｐ明朝" charset="-128"/>
              </a:rPr>
              <a:t>SV</a:t>
            </a:r>
            <a:r>
              <a:rPr lang="ja-JP" altLang="en-US" dirty="0">
                <a:ea typeface="ＭＳ Ｐ明朝" charset="-128"/>
              </a:rPr>
              <a:t>から最近の本人との会話の内容を再現するように言われ、飲み会の日に門限時間を設定したことを思い出す。職場に馴染みだした利用者が徐々に</a:t>
            </a:r>
            <a:r>
              <a:rPr lang="en-US" altLang="ja-JP" dirty="0">
                <a:ea typeface="ＭＳ Ｐ明朝" charset="-128"/>
              </a:rPr>
              <a:t>GH</a:t>
            </a:r>
            <a:r>
              <a:rPr lang="ja-JP" altLang="en-US" dirty="0">
                <a:ea typeface="ＭＳ Ｐ明朝" charset="-128"/>
              </a:rPr>
              <a:t>から距離を置いていくことに不安を感じた管理者が利用者全員の規律維持を理由に制限を設けたことが原因だが、本当は職場で受け入れられたことを評価して欲しい利用者の気持ちが汲み取れなかったことが</a:t>
            </a:r>
            <a:r>
              <a:rPr lang="en-US" altLang="ja-JP" dirty="0">
                <a:ea typeface="ＭＳ Ｐ明朝" charset="-128"/>
              </a:rPr>
              <a:t>SVE</a:t>
            </a:r>
            <a:r>
              <a:rPr lang="ja-JP" altLang="en-US" dirty="0">
                <a:ea typeface="ＭＳ Ｐ明朝" charset="-128"/>
              </a:rPr>
              <a:t>としての課題であった。</a:t>
            </a:r>
            <a:endParaRPr lang="en-US" altLang="ja-JP" dirty="0">
              <a:ea typeface="ＭＳ Ｐ明朝" charset="-128"/>
            </a:endParaRPr>
          </a:p>
          <a:p>
            <a:r>
              <a:rPr kumimoji="1" lang="ja-JP" altLang="en-US" sz="1200" b="0" i="0" u="none" strike="noStrike" kern="1200" dirty="0">
                <a:solidFill>
                  <a:schemeClr val="tx1"/>
                </a:solidFill>
                <a:effectLst/>
                <a:latin typeface="Arial" charset="0"/>
                <a:ea typeface="ＭＳ Ｐ明朝" pitchFamily="18" charset="-128"/>
                <a:cs typeface="+mn-cs"/>
              </a:rPr>
              <a:t>クライエントがワーカーに対して向ける感情や思いや考えを</a:t>
            </a:r>
            <a:r>
              <a:rPr kumimoji="1" lang="ja-JP" altLang="en-US" sz="1200" b="1" i="0" u="none" strike="noStrike" kern="1200" dirty="0">
                <a:solidFill>
                  <a:schemeClr val="tx1"/>
                </a:solidFill>
                <a:effectLst/>
                <a:latin typeface="Arial" charset="0"/>
                <a:ea typeface="ＭＳ Ｐ明朝" pitchFamily="18" charset="-128"/>
                <a:cs typeface="+mn-cs"/>
              </a:rPr>
              <a:t>転移、</a:t>
            </a:r>
            <a:r>
              <a:rPr kumimoji="1" lang="ja-JP" altLang="en-US" sz="1200" b="0" i="0" u="none" strike="noStrike" kern="1200" dirty="0">
                <a:solidFill>
                  <a:schemeClr val="tx1"/>
                </a:solidFill>
                <a:effectLst/>
                <a:latin typeface="Arial" charset="0"/>
                <a:ea typeface="ＭＳ Ｐ明朝" pitchFamily="18" charset="-128"/>
                <a:cs typeface="+mn-cs"/>
              </a:rPr>
              <a:t>反対にワーカーがクライエントに向けるものを</a:t>
            </a:r>
            <a:r>
              <a:rPr kumimoji="1" lang="ja-JP" altLang="en-US" sz="1200" b="1" i="0" u="none" strike="noStrike" kern="1200" dirty="0">
                <a:solidFill>
                  <a:schemeClr val="tx1"/>
                </a:solidFill>
                <a:effectLst/>
                <a:latin typeface="Arial" charset="0"/>
                <a:ea typeface="ＭＳ Ｐ明朝" pitchFamily="18" charset="-128"/>
                <a:cs typeface="+mn-cs"/>
              </a:rPr>
              <a:t>逆転移</a:t>
            </a:r>
            <a:r>
              <a:rPr kumimoji="1" lang="ja-JP" altLang="en-US" sz="1200" b="0" i="0" u="none" strike="noStrike" kern="1200" dirty="0">
                <a:solidFill>
                  <a:schemeClr val="tx1"/>
                </a:solidFill>
                <a:effectLst/>
                <a:latin typeface="Arial" charset="0"/>
                <a:ea typeface="ＭＳ Ｐ明朝" pitchFamily="18" charset="-128"/>
                <a:cs typeface="+mn-cs"/>
              </a:rPr>
              <a:t>という。スーパーバイザーは、転移と逆転移の様子を再現させ、ワーカーがクライアントに持っている感情に気づかせて、その原因を覚知させる。いわゆる自己覚知である。そのためにもスーパーバイザーはワーカーのパーソナリティを十分理解し、クライエントに対するワーカーの言動や態度を注意深く観察することになる。</a:t>
            </a:r>
            <a:endParaRPr kumimoji="1" lang="en-US" altLang="ja-JP" sz="1200" b="0" i="0" u="none" strike="noStrike" kern="1200" dirty="0">
              <a:solidFill>
                <a:schemeClr val="tx1"/>
              </a:solidFill>
              <a:effectLst/>
              <a:latin typeface="Arial" charset="0"/>
              <a:ea typeface="ＭＳ Ｐ明朝" pitchFamily="18" charset="-128"/>
              <a:cs typeface="+mn-cs"/>
            </a:endParaRPr>
          </a:p>
        </p:txBody>
      </p:sp>
    </p:spTree>
    <p:extLst>
      <p:ext uri="{BB962C8B-B14F-4D97-AF65-F5344CB8AC3E}">
        <p14:creationId xmlns:p14="http://schemas.microsoft.com/office/powerpoint/2010/main" val="4386445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693738" y="739775"/>
            <a:ext cx="5348287" cy="3703638"/>
          </a:xfrm>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1" lang="ja-JP" altLang="en-US" sz="1200" b="0" i="0" u="none" strike="noStrike" kern="1200" dirty="0">
                <a:solidFill>
                  <a:schemeClr val="tx1"/>
                </a:solidFill>
                <a:effectLst/>
                <a:latin typeface="Arial" charset="0"/>
                <a:ea typeface="ＭＳ Ｐ明朝" pitchFamily="18" charset="-128"/>
                <a:cs typeface="+mn-cs"/>
              </a:rPr>
              <a:t>伝統的スーパービジョンはケースワークをモデルにしてきたが、地域を基盤としたソーシャルワークの展開のためには相互作用モデルを前提にしたスーパービジョンのあり方が問われる。</a:t>
            </a:r>
            <a:endParaRPr kumimoji="1" lang="en-US" altLang="ja-JP" sz="1200" b="0" i="0" u="none" strike="noStrike" kern="1200" dirty="0">
              <a:solidFill>
                <a:schemeClr val="tx1"/>
              </a:solidFill>
              <a:effectLst/>
              <a:latin typeface="Arial" charset="0"/>
              <a:ea typeface="ＭＳ Ｐ明朝" pitchFamily="18" charset="-128"/>
              <a:cs typeface="+mn-cs"/>
            </a:endParaRPr>
          </a:p>
          <a:p>
            <a:endParaRPr kumimoji="1" lang="en-US" altLang="ja-JP" sz="1200" b="0" i="0" u="none" strike="noStrike" kern="1200" dirty="0">
              <a:solidFill>
                <a:schemeClr val="tx1"/>
              </a:solidFill>
              <a:effectLst/>
              <a:latin typeface="Arial" charset="0"/>
              <a:ea typeface="ＭＳ Ｐ明朝" pitchFamily="18" charset="-128"/>
              <a:cs typeface="+mn-cs"/>
            </a:endParaRPr>
          </a:p>
        </p:txBody>
      </p:sp>
    </p:spTree>
    <p:extLst>
      <p:ext uri="{BB962C8B-B14F-4D97-AF65-F5344CB8AC3E}">
        <p14:creationId xmlns:p14="http://schemas.microsoft.com/office/powerpoint/2010/main" val="1195643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 1"/>
          <p:cNvSpPr>
            <a:spLocks noGrp="1" noRot="1" noChangeAspect="1" noTextEdit="1"/>
          </p:cNvSpPr>
          <p:nvPr>
            <p:ph type="sldImg"/>
          </p:nvPr>
        </p:nvSpPr>
        <p:spPr>
          <a:xfrm>
            <a:off x="693738" y="739775"/>
            <a:ext cx="5348287" cy="3703638"/>
          </a:xfrm>
          <a:ln/>
        </p:spPr>
      </p:sp>
      <p:sp>
        <p:nvSpPr>
          <p:cNvPr id="5427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dirty="0">
                <a:ea typeface="ＭＳ Ｐ明朝" charset="-128"/>
              </a:rPr>
              <a:t>SV</a:t>
            </a:r>
            <a:r>
              <a:rPr lang="ja-JP" altLang="en-US" dirty="0">
                <a:ea typeface="ＭＳ Ｐ明朝" charset="-128"/>
              </a:rPr>
              <a:t>は</a:t>
            </a:r>
            <a:r>
              <a:rPr lang="en-US" altLang="ja-JP" dirty="0">
                <a:ea typeface="ＭＳ Ｐ明朝" charset="-128"/>
              </a:rPr>
              <a:t>GH</a:t>
            </a:r>
            <a:r>
              <a:rPr lang="ja-JP" altLang="en-US" dirty="0">
                <a:ea typeface="ＭＳ Ｐ明朝" charset="-128"/>
              </a:rPr>
              <a:t>管理者から最近利用者の1人が就職先とうまくいっているのに管理者とは口を聞かなくなったという話を聞いて、管理者と利用者との間であった出来事を再現させ、管理者が利用者の気持ちをうまく汲み取れていないのではないかと推測する。</a:t>
            </a:r>
          </a:p>
          <a:p>
            <a:pPr eaLnBrk="1" hangingPunct="1"/>
            <a:r>
              <a:rPr lang="en-US" altLang="ja-JP" dirty="0">
                <a:ea typeface="ＭＳ Ｐ明朝" charset="-128"/>
              </a:rPr>
              <a:t>SV</a:t>
            </a:r>
            <a:r>
              <a:rPr lang="ja-JP" altLang="en-US" dirty="0">
                <a:ea typeface="ＭＳ Ｐ明朝" charset="-128"/>
              </a:rPr>
              <a:t>は管理者自身にそれを気付いてもらうため、本人の職場での様子や同僚との過ごし方など普段あまり耳を傾けていなかったことについて利用者から聞いてみることを勧める。</a:t>
            </a:r>
          </a:p>
          <a:p>
            <a:pPr eaLnBrk="1" hangingPunct="1"/>
            <a:r>
              <a:rPr lang="ja-JP" altLang="en-US" dirty="0">
                <a:ea typeface="ＭＳ Ｐ明朝" charset="-128"/>
              </a:rPr>
              <a:t>管理者は夕食後に時間をつくり、利用者の話を聞いて、同僚同士が毎週金曜日に皆で集まってボーリングと食事会をしていること、またそのメンバーに利用者が心を寄せている人がいることを聞く。管理者は他の</a:t>
            </a:r>
            <a:r>
              <a:rPr lang="en-US" altLang="ja-JP" dirty="0">
                <a:ea typeface="ＭＳ Ｐ明朝" charset="-128"/>
              </a:rPr>
              <a:t>GH</a:t>
            </a:r>
            <a:r>
              <a:rPr lang="ja-JP" altLang="en-US" dirty="0">
                <a:ea typeface="ＭＳ Ｐ明朝" charset="-128"/>
              </a:rPr>
              <a:t>利用者の手前、この利用者だけに金曜日夜の外出を認めることを</a:t>
            </a:r>
            <a:r>
              <a:rPr lang="ja-JP" altLang="en-US" dirty="0" err="1">
                <a:ea typeface="ＭＳ Ｐ明朝" charset="-128"/>
              </a:rPr>
              <a:t>良し</a:t>
            </a:r>
            <a:r>
              <a:rPr lang="ja-JP" altLang="en-US" dirty="0">
                <a:ea typeface="ＭＳ Ｐ明朝" charset="-128"/>
              </a:rPr>
              <a:t>とせず、全員が休みとなる日曜日の前夜のみ外出を許可していた。この利用者は事情を知っているだけに言い出せず、不満を隠すため閉口していたと考えられた。</a:t>
            </a:r>
          </a:p>
          <a:p>
            <a:pPr eaLnBrk="1" hangingPunct="1"/>
            <a:r>
              <a:rPr lang="ja-JP" altLang="en-US" dirty="0">
                <a:ea typeface="ＭＳ Ｐ明朝" charset="-128"/>
              </a:rPr>
              <a:t>管理者は</a:t>
            </a:r>
            <a:r>
              <a:rPr lang="en-US" altLang="ja-JP" dirty="0">
                <a:ea typeface="ＭＳ Ｐ明朝" charset="-128"/>
              </a:rPr>
              <a:t>SV</a:t>
            </a:r>
            <a:r>
              <a:rPr lang="ja-JP" altLang="en-US" dirty="0">
                <a:ea typeface="ＭＳ Ｐ明朝" charset="-128"/>
              </a:rPr>
              <a:t>にその内容を報告。</a:t>
            </a:r>
            <a:r>
              <a:rPr lang="en-US" altLang="ja-JP" dirty="0">
                <a:ea typeface="ＭＳ Ｐ明朝" charset="-128"/>
              </a:rPr>
              <a:t>SV</a:t>
            </a:r>
            <a:r>
              <a:rPr lang="ja-JP" altLang="en-US" dirty="0">
                <a:ea typeface="ＭＳ Ｐ明朝" charset="-128"/>
              </a:rPr>
              <a:t>は話し合いを持ったことを評価し（支持的機能）、さらに管理者に利用者自身が自らその不満を解消できるように何らかの工夫をするようにアドバイスした（教育的機能）。</a:t>
            </a:r>
          </a:p>
          <a:p>
            <a:pPr eaLnBrk="1" hangingPunct="1"/>
            <a:r>
              <a:rPr lang="ja-JP" altLang="en-US" dirty="0">
                <a:ea typeface="ＭＳ Ｐ明朝" charset="-128"/>
              </a:rPr>
              <a:t>管理者は利用者会議を持ち提案者をこの利用者として外出制限の方法について議論をしてもらった。結果としてその週で予め外出予定が決まっている場合は毎週月曜朝に世話人に報告しておけば外出はお互いにＯＫとし、急なときは必ず５時までに世話人に連絡する（その場合は夕食費は負担する）ことが決まった。</a:t>
            </a:r>
            <a:endParaRPr lang="en-US" altLang="ja-JP" dirty="0">
              <a:ea typeface="ＭＳ Ｐ明朝" charset="-128"/>
            </a:endParaRPr>
          </a:p>
        </p:txBody>
      </p:sp>
      <p:sp>
        <p:nvSpPr>
          <p:cNvPr id="54276"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ＭＳ Ｐ明朝" charset="-128"/>
              </a:defRPr>
            </a:lvl1pPr>
            <a:lvl2pPr marL="742950" indent="-285750" eaLnBrk="0" hangingPunct="0">
              <a:spcBef>
                <a:spcPct val="30000"/>
              </a:spcBef>
              <a:defRPr kumimoji="1" sz="1200">
                <a:solidFill>
                  <a:schemeClr val="tx1"/>
                </a:solidFill>
                <a:latin typeface="Arial" charset="0"/>
                <a:ea typeface="ＭＳ Ｐ明朝" charset="-128"/>
              </a:defRPr>
            </a:lvl2pPr>
            <a:lvl3pPr marL="1143000" indent="-228600" eaLnBrk="0" hangingPunct="0">
              <a:spcBef>
                <a:spcPct val="30000"/>
              </a:spcBef>
              <a:defRPr kumimoji="1" sz="1200">
                <a:solidFill>
                  <a:schemeClr val="tx1"/>
                </a:solidFill>
                <a:latin typeface="Arial" charset="0"/>
                <a:ea typeface="ＭＳ Ｐ明朝" charset="-128"/>
              </a:defRPr>
            </a:lvl3pPr>
            <a:lvl4pPr marL="1600200" indent="-228600" eaLnBrk="0" hangingPunct="0">
              <a:spcBef>
                <a:spcPct val="30000"/>
              </a:spcBef>
              <a:defRPr kumimoji="1" sz="1200">
                <a:solidFill>
                  <a:schemeClr val="tx1"/>
                </a:solidFill>
                <a:latin typeface="Arial" charset="0"/>
                <a:ea typeface="ＭＳ Ｐ明朝" charset="-128"/>
              </a:defRPr>
            </a:lvl4pPr>
            <a:lvl5pPr marL="2057400" indent="-228600" eaLnBrk="0" hangingPunct="0">
              <a:spcBef>
                <a:spcPct val="30000"/>
              </a:spcBef>
              <a:defRPr kumimoji="1" sz="1200">
                <a:solidFill>
                  <a:schemeClr val="tx1"/>
                </a:solidFill>
                <a:latin typeface="Arial" charset="0"/>
                <a:ea typeface="ＭＳ Ｐ明朝"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spcBef>
                <a:spcPct val="0"/>
              </a:spcBef>
            </a:pPr>
            <a:fld id="{9A7E27E5-D5FE-4B5E-9CB4-C3DD12EDE9D3}" type="slidenum">
              <a:rPr lang="en-US" altLang="ja-JP" smtClean="0">
                <a:solidFill>
                  <a:prstClr val="black"/>
                </a:solidFill>
                <a:ea typeface="ＭＳ Ｐゴシック" charset="-128"/>
              </a:rPr>
              <a:pPr eaLnBrk="1" hangingPunct="1">
                <a:spcBef>
                  <a:spcPct val="0"/>
                </a:spcBef>
              </a:pPr>
              <a:t>10</a:t>
            </a:fld>
            <a:endParaRPr lang="en-US" altLang="ja-JP">
              <a:solidFill>
                <a:prstClr val="black"/>
              </a:solidFill>
              <a:ea typeface="ＭＳ Ｐゴシック" charset="-128"/>
            </a:endParaRPr>
          </a:p>
        </p:txBody>
      </p:sp>
    </p:spTree>
    <p:extLst>
      <p:ext uri="{BB962C8B-B14F-4D97-AF65-F5344CB8AC3E}">
        <p14:creationId xmlns:p14="http://schemas.microsoft.com/office/powerpoint/2010/main" val="21948971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693738" y="739775"/>
            <a:ext cx="5348287" cy="3703638"/>
          </a:xfrm>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a typeface="ＭＳ Ｐ明朝" charset="-128"/>
              </a:rPr>
              <a:t>テキスト通りのスーパービジョンはあり得ない。</a:t>
            </a:r>
          </a:p>
        </p:txBody>
      </p:sp>
    </p:spTree>
    <p:extLst>
      <p:ext uri="{BB962C8B-B14F-4D97-AF65-F5344CB8AC3E}">
        <p14:creationId xmlns:p14="http://schemas.microsoft.com/office/powerpoint/2010/main" val="1883316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12</a:t>
            </a:fld>
            <a:endParaRPr kumimoji="1" lang="ja-JP" altLang="en-US"/>
          </a:p>
        </p:txBody>
      </p:sp>
    </p:spTree>
    <p:extLst>
      <p:ext uri="{BB962C8B-B14F-4D97-AF65-F5344CB8AC3E}">
        <p14:creationId xmlns:p14="http://schemas.microsoft.com/office/powerpoint/2010/main" val="622043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198" indent="0" algn="ctr">
              <a:buNone/>
              <a:defRPr/>
            </a:lvl2pPr>
            <a:lvl3pPr marL="914395" indent="0" algn="ctr">
              <a:buNone/>
              <a:defRPr/>
            </a:lvl3pPr>
            <a:lvl4pPr marL="1371592" indent="0" algn="ctr">
              <a:buNone/>
              <a:defRPr/>
            </a:lvl4pPr>
            <a:lvl5pPr marL="1828789" indent="0" algn="ctr">
              <a:buNone/>
              <a:defRPr/>
            </a:lvl5pPr>
            <a:lvl6pPr marL="2285987" indent="0" algn="ctr">
              <a:buNone/>
              <a:defRPr/>
            </a:lvl6pPr>
            <a:lvl7pPr marL="2743185" indent="0" algn="ctr">
              <a:buNone/>
              <a:defRPr/>
            </a:lvl7pPr>
            <a:lvl8pPr marL="3200381" indent="0" algn="ctr">
              <a:buNone/>
              <a:defRPr/>
            </a:lvl8pPr>
            <a:lvl9pPr marL="3657579"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90A3C79-1AFD-481B-B685-7933BCD0898B}" type="slidenum">
              <a:rPr lang="en-US" altLang="ja-JP"/>
              <a:pPr>
                <a:defRPr/>
              </a:pPr>
              <a:t>‹#›</a:t>
            </a:fld>
            <a:endParaRPr lang="en-US" altLang="ja-JP"/>
          </a:p>
        </p:txBody>
      </p:sp>
    </p:spTree>
    <p:extLst>
      <p:ext uri="{BB962C8B-B14F-4D97-AF65-F5344CB8AC3E}">
        <p14:creationId xmlns:p14="http://schemas.microsoft.com/office/powerpoint/2010/main" val="1973104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301DD40-6D95-4AAE-9F5F-8E72899A2064}" type="slidenum">
              <a:rPr lang="en-US" altLang="ja-JP"/>
              <a:pPr>
                <a:defRPr/>
              </a:pPr>
              <a:t>‹#›</a:t>
            </a:fld>
            <a:endParaRPr lang="en-US" altLang="ja-JP"/>
          </a:p>
        </p:txBody>
      </p:sp>
    </p:spTree>
    <p:extLst>
      <p:ext uri="{BB962C8B-B14F-4D97-AF65-F5344CB8AC3E}">
        <p14:creationId xmlns:p14="http://schemas.microsoft.com/office/powerpoint/2010/main" val="4039586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C413247-B667-496C-B94F-D2BBE11C42D0}" type="slidenum">
              <a:rPr lang="en-US" altLang="ja-JP"/>
              <a:pPr>
                <a:defRPr/>
              </a:pPr>
              <a:t>‹#›</a:t>
            </a:fld>
            <a:endParaRPr lang="en-US" altLang="ja-JP"/>
          </a:p>
        </p:txBody>
      </p:sp>
    </p:spTree>
    <p:extLst>
      <p:ext uri="{BB962C8B-B14F-4D97-AF65-F5344CB8AC3E}">
        <p14:creationId xmlns:p14="http://schemas.microsoft.com/office/powerpoint/2010/main" val="3413077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6" name="Rectangle 6"/>
          <p:cNvSpPr>
            <a:spLocks noGrp="1" noChangeArrowheads="1"/>
          </p:cNvSpPr>
          <p:nvPr>
            <p:ph type="sldNum" sz="quarter" idx="12"/>
          </p:nvPr>
        </p:nvSpPr>
        <p:spPr>
          <a:xfrm>
            <a:off x="7099300" y="6245225"/>
            <a:ext cx="2311400" cy="476250"/>
          </a:xfrm>
          <a:prstGeom prst="rect">
            <a:avLst/>
          </a:prstGeom>
          <a:ln/>
        </p:spPr>
        <p:txBody>
          <a:bodyPr/>
          <a:lstStyle>
            <a:lvl1pPr>
              <a:defRPr/>
            </a:lvl1pPr>
          </a:lstStyle>
          <a:p>
            <a:pPr>
              <a:defRPr/>
            </a:pPr>
            <a:fld id="{82FA0060-51A4-4322-ABCA-941C3253B778}"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30706783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198" indent="0">
              <a:buNone/>
              <a:defRPr sz="1800"/>
            </a:lvl2pPr>
            <a:lvl3pPr marL="914395" indent="0">
              <a:buNone/>
              <a:defRPr sz="1600"/>
            </a:lvl3pPr>
            <a:lvl4pPr marL="1371592" indent="0">
              <a:buNone/>
              <a:defRPr sz="1400"/>
            </a:lvl4pPr>
            <a:lvl5pPr marL="1828789" indent="0">
              <a:buNone/>
              <a:defRPr sz="1400"/>
            </a:lvl5pPr>
            <a:lvl6pPr marL="2285987" indent="0">
              <a:buNone/>
              <a:defRPr sz="1400"/>
            </a:lvl6pPr>
            <a:lvl7pPr marL="2743185" indent="0">
              <a:buNone/>
              <a:defRPr sz="1400"/>
            </a:lvl7pPr>
            <a:lvl8pPr marL="3200381" indent="0">
              <a:buNone/>
              <a:defRPr sz="1400"/>
            </a:lvl8pPr>
            <a:lvl9pPr marL="3657579"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6" name="Rectangle 6"/>
          <p:cNvSpPr>
            <a:spLocks noGrp="1" noChangeArrowheads="1"/>
          </p:cNvSpPr>
          <p:nvPr>
            <p:ph type="sldNum" sz="quarter" idx="12"/>
          </p:nvPr>
        </p:nvSpPr>
        <p:spPr>
          <a:xfrm>
            <a:off x="7099300" y="6245225"/>
            <a:ext cx="2311400" cy="476250"/>
          </a:xfrm>
          <a:prstGeom prst="rect">
            <a:avLst/>
          </a:prstGeom>
          <a:ln/>
        </p:spPr>
        <p:txBody>
          <a:bodyPr/>
          <a:lstStyle>
            <a:lvl1pPr>
              <a:defRPr/>
            </a:lvl1pPr>
          </a:lstStyle>
          <a:p>
            <a:pPr>
              <a:defRPr/>
            </a:pPr>
            <a:fld id="{07104AC6-2B0F-438C-9B0B-DA0A90E6E002}"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3584125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905000"/>
            <a:ext cx="43751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05000"/>
            <a:ext cx="43751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7" name="Rectangle 6"/>
          <p:cNvSpPr>
            <a:spLocks noGrp="1" noChangeArrowheads="1"/>
          </p:cNvSpPr>
          <p:nvPr>
            <p:ph type="sldNum" sz="quarter" idx="12"/>
          </p:nvPr>
        </p:nvSpPr>
        <p:spPr>
          <a:xfrm>
            <a:off x="7099300" y="6245225"/>
            <a:ext cx="2311400" cy="476250"/>
          </a:xfrm>
          <a:prstGeom prst="rect">
            <a:avLst/>
          </a:prstGeom>
          <a:ln/>
        </p:spPr>
        <p:txBody>
          <a:bodyPr/>
          <a:lstStyle>
            <a:lvl1pPr>
              <a:defRPr/>
            </a:lvl1pPr>
          </a:lstStyle>
          <a:p>
            <a:pPr>
              <a:defRPr/>
            </a:pPr>
            <a:fld id="{6F20D881-FC79-4147-9DA1-34DB65844DDF}"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2642704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9" name="Rectangle 6"/>
          <p:cNvSpPr>
            <a:spLocks noGrp="1" noChangeArrowheads="1"/>
          </p:cNvSpPr>
          <p:nvPr>
            <p:ph type="sldNum" sz="quarter" idx="12"/>
          </p:nvPr>
        </p:nvSpPr>
        <p:spPr>
          <a:xfrm>
            <a:off x="7099300" y="6245225"/>
            <a:ext cx="2311400" cy="476250"/>
          </a:xfrm>
          <a:prstGeom prst="rect">
            <a:avLst/>
          </a:prstGeom>
          <a:ln/>
        </p:spPr>
        <p:txBody>
          <a:bodyPr/>
          <a:lstStyle>
            <a:lvl1pPr>
              <a:defRPr/>
            </a:lvl1pPr>
          </a:lstStyle>
          <a:p>
            <a:pPr>
              <a:defRPr/>
            </a:pPr>
            <a:fld id="{06FF9C71-F137-4702-B156-66920F730519}"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2570123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5" name="Rectangle 6"/>
          <p:cNvSpPr>
            <a:spLocks noGrp="1" noChangeArrowheads="1"/>
          </p:cNvSpPr>
          <p:nvPr>
            <p:ph type="sldNum" sz="quarter" idx="12"/>
          </p:nvPr>
        </p:nvSpPr>
        <p:spPr>
          <a:xfrm>
            <a:off x="7099300" y="6245225"/>
            <a:ext cx="2311400" cy="476250"/>
          </a:xfrm>
          <a:prstGeom prst="rect">
            <a:avLst/>
          </a:prstGeom>
          <a:ln/>
        </p:spPr>
        <p:txBody>
          <a:bodyPr/>
          <a:lstStyle>
            <a:lvl1pPr>
              <a:defRPr/>
            </a:lvl1pPr>
          </a:lstStyle>
          <a:p>
            <a:pPr>
              <a:defRPr/>
            </a:pPr>
            <a:fld id="{E7D3045E-1132-44F3-BAD0-0017BD14CCD2}"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9582173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4" name="Rectangle 6"/>
          <p:cNvSpPr>
            <a:spLocks noGrp="1" noChangeArrowheads="1"/>
          </p:cNvSpPr>
          <p:nvPr>
            <p:ph type="sldNum" sz="quarter" idx="12"/>
          </p:nvPr>
        </p:nvSpPr>
        <p:spPr>
          <a:xfrm>
            <a:off x="7099300" y="6245225"/>
            <a:ext cx="2311400" cy="476250"/>
          </a:xfrm>
          <a:prstGeom prst="rect">
            <a:avLst/>
          </a:prstGeom>
          <a:ln/>
        </p:spPr>
        <p:txBody>
          <a:bodyPr/>
          <a:lstStyle>
            <a:lvl1pPr>
              <a:defRPr/>
            </a:lvl1pPr>
          </a:lstStyle>
          <a:p>
            <a:pPr>
              <a:defRPr/>
            </a:pPr>
            <a:fld id="{02F9B181-65F2-4A48-9F75-90B92F26B2BE}"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1202046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7" name="Rectangle 6"/>
          <p:cNvSpPr>
            <a:spLocks noGrp="1" noChangeArrowheads="1"/>
          </p:cNvSpPr>
          <p:nvPr>
            <p:ph type="sldNum" sz="quarter" idx="12"/>
          </p:nvPr>
        </p:nvSpPr>
        <p:spPr>
          <a:xfrm>
            <a:off x="7099300" y="6245225"/>
            <a:ext cx="2311400" cy="476250"/>
          </a:xfrm>
          <a:prstGeom prst="rect">
            <a:avLst/>
          </a:prstGeom>
          <a:ln/>
        </p:spPr>
        <p:txBody>
          <a:bodyPr/>
          <a:lstStyle>
            <a:lvl1pPr>
              <a:defRPr/>
            </a:lvl1pPr>
          </a:lstStyle>
          <a:p>
            <a:pPr>
              <a:defRPr/>
            </a:pPr>
            <a:fld id="{F05CDF18-D76B-4B41-862F-FECCA8BA8390}"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9671655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7" name="Rectangle 6"/>
          <p:cNvSpPr>
            <a:spLocks noGrp="1" noChangeArrowheads="1"/>
          </p:cNvSpPr>
          <p:nvPr>
            <p:ph type="sldNum" sz="quarter" idx="12"/>
          </p:nvPr>
        </p:nvSpPr>
        <p:spPr>
          <a:xfrm>
            <a:off x="7099300" y="6245225"/>
            <a:ext cx="2311400" cy="476250"/>
          </a:xfrm>
          <a:prstGeom prst="rect">
            <a:avLst/>
          </a:prstGeom>
          <a:ln/>
        </p:spPr>
        <p:txBody>
          <a:bodyPr/>
          <a:lstStyle>
            <a:lvl1pPr>
              <a:defRPr/>
            </a:lvl1pPr>
          </a:lstStyle>
          <a:p>
            <a:pPr>
              <a:defRPr/>
            </a:pPr>
            <a:fld id="{B12C336D-B20F-4350-81E4-8450708C4DA2}"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2065509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04D6B79-3AEB-42FE-A736-A41F7AEA0445}" type="slidenum">
              <a:rPr lang="en-US" altLang="ja-JP"/>
              <a:pPr>
                <a:defRPr/>
              </a:pPr>
              <a:t>‹#›</a:t>
            </a:fld>
            <a:endParaRPr lang="en-US" altLang="ja-JP"/>
          </a:p>
        </p:txBody>
      </p:sp>
    </p:spTree>
    <p:extLst>
      <p:ext uri="{BB962C8B-B14F-4D97-AF65-F5344CB8AC3E}">
        <p14:creationId xmlns:p14="http://schemas.microsoft.com/office/powerpoint/2010/main" val="7147041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6" name="Rectangle 6"/>
          <p:cNvSpPr>
            <a:spLocks noGrp="1" noChangeArrowheads="1"/>
          </p:cNvSpPr>
          <p:nvPr>
            <p:ph type="sldNum" sz="quarter" idx="12"/>
          </p:nvPr>
        </p:nvSpPr>
        <p:spPr>
          <a:xfrm>
            <a:off x="7099300" y="6245225"/>
            <a:ext cx="2311400" cy="476250"/>
          </a:xfrm>
          <a:prstGeom prst="rect">
            <a:avLst/>
          </a:prstGeom>
          <a:ln/>
        </p:spPr>
        <p:txBody>
          <a:bodyPr/>
          <a:lstStyle>
            <a:lvl1pPr>
              <a:defRPr/>
            </a:lvl1pPr>
          </a:lstStyle>
          <a:p>
            <a:pPr>
              <a:defRPr/>
            </a:pPr>
            <a:fld id="{F8C26C66-978F-44CE-8AD6-11942A850F57}"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33267780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92100"/>
            <a:ext cx="2228850" cy="57277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92100"/>
            <a:ext cx="6521450" cy="57277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6" name="Rectangle 6"/>
          <p:cNvSpPr>
            <a:spLocks noGrp="1" noChangeArrowheads="1"/>
          </p:cNvSpPr>
          <p:nvPr>
            <p:ph type="sldNum" sz="quarter" idx="12"/>
          </p:nvPr>
        </p:nvSpPr>
        <p:spPr>
          <a:xfrm>
            <a:off x="7099300" y="6245225"/>
            <a:ext cx="2311400" cy="476250"/>
          </a:xfrm>
          <a:prstGeom prst="rect">
            <a:avLst/>
          </a:prstGeom>
          <a:ln/>
        </p:spPr>
        <p:txBody>
          <a:bodyPr/>
          <a:lstStyle>
            <a:lvl1pPr>
              <a:defRPr/>
            </a:lvl1pPr>
          </a:lstStyle>
          <a:p>
            <a:pPr>
              <a:defRPr/>
            </a:pPr>
            <a:fld id="{36BBED71-3F86-463E-ADA3-5C035EE644CC}"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3293875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198" indent="0">
              <a:buNone/>
              <a:defRPr sz="1800"/>
            </a:lvl2pPr>
            <a:lvl3pPr marL="914395" indent="0">
              <a:buNone/>
              <a:defRPr sz="1600"/>
            </a:lvl3pPr>
            <a:lvl4pPr marL="1371592" indent="0">
              <a:buNone/>
              <a:defRPr sz="1400"/>
            </a:lvl4pPr>
            <a:lvl5pPr marL="1828789" indent="0">
              <a:buNone/>
              <a:defRPr sz="1400"/>
            </a:lvl5pPr>
            <a:lvl6pPr marL="2285987" indent="0">
              <a:buNone/>
              <a:defRPr sz="1400"/>
            </a:lvl6pPr>
            <a:lvl7pPr marL="2743185" indent="0">
              <a:buNone/>
              <a:defRPr sz="1400"/>
            </a:lvl7pPr>
            <a:lvl8pPr marL="3200381" indent="0">
              <a:buNone/>
              <a:defRPr sz="1400"/>
            </a:lvl8pPr>
            <a:lvl9pPr marL="3657579"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C9AFF3B-8AB2-4C15-B6CA-167BE0C75E5E}" type="slidenum">
              <a:rPr lang="en-US" altLang="ja-JP"/>
              <a:pPr>
                <a:defRPr/>
              </a:pPr>
              <a:t>‹#›</a:t>
            </a:fld>
            <a:endParaRPr lang="en-US" altLang="ja-JP"/>
          </a:p>
        </p:txBody>
      </p:sp>
    </p:spTree>
    <p:extLst>
      <p:ext uri="{BB962C8B-B14F-4D97-AF65-F5344CB8AC3E}">
        <p14:creationId xmlns:p14="http://schemas.microsoft.com/office/powerpoint/2010/main" val="89138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B7B28A7-60F4-4F7F-BB09-F8D3068BC03B}" type="slidenum">
              <a:rPr lang="en-US" altLang="ja-JP"/>
              <a:pPr>
                <a:defRPr/>
              </a:pPr>
              <a:t>‹#›</a:t>
            </a:fld>
            <a:endParaRPr lang="en-US" altLang="ja-JP"/>
          </a:p>
        </p:txBody>
      </p:sp>
    </p:spTree>
    <p:extLst>
      <p:ext uri="{BB962C8B-B14F-4D97-AF65-F5344CB8AC3E}">
        <p14:creationId xmlns:p14="http://schemas.microsoft.com/office/powerpoint/2010/main" val="3185470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D71B237-0564-46C1-80B2-52CF48E15396}" type="slidenum">
              <a:rPr lang="en-US" altLang="ja-JP"/>
              <a:pPr>
                <a:defRPr/>
              </a:pPr>
              <a:t>‹#›</a:t>
            </a:fld>
            <a:endParaRPr lang="en-US" altLang="ja-JP"/>
          </a:p>
        </p:txBody>
      </p:sp>
    </p:spTree>
    <p:extLst>
      <p:ext uri="{BB962C8B-B14F-4D97-AF65-F5344CB8AC3E}">
        <p14:creationId xmlns:p14="http://schemas.microsoft.com/office/powerpoint/2010/main" val="785974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C602E4F-3B58-4928-9C49-10C64EE68D88}" type="slidenum">
              <a:rPr lang="en-US" altLang="ja-JP"/>
              <a:pPr>
                <a:defRPr/>
              </a:pPr>
              <a:t>‹#›</a:t>
            </a:fld>
            <a:endParaRPr lang="en-US" altLang="ja-JP"/>
          </a:p>
        </p:txBody>
      </p:sp>
    </p:spTree>
    <p:extLst>
      <p:ext uri="{BB962C8B-B14F-4D97-AF65-F5344CB8AC3E}">
        <p14:creationId xmlns:p14="http://schemas.microsoft.com/office/powerpoint/2010/main" val="320070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31CAECD-5926-4741-A906-A08E04809A27}" type="slidenum">
              <a:rPr lang="en-US" altLang="ja-JP"/>
              <a:pPr>
                <a:defRPr/>
              </a:pPr>
              <a:t>‹#›</a:t>
            </a:fld>
            <a:endParaRPr lang="en-US" altLang="ja-JP"/>
          </a:p>
        </p:txBody>
      </p:sp>
    </p:spTree>
    <p:extLst>
      <p:ext uri="{BB962C8B-B14F-4D97-AF65-F5344CB8AC3E}">
        <p14:creationId xmlns:p14="http://schemas.microsoft.com/office/powerpoint/2010/main" val="1021323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82924E4-15B2-45B7-BC77-3F18816BF1F4}" type="slidenum">
              <a:rPr lang="en-US" altLang="ja-JP"/>
              <a:pPr>
                <a:defRPr/>
              </a:pPr>
              <a:t>‹#›</a:t>
            </a:fld>
            <a:endParaRPr lang="en-US" altLang="ja-JP"/>
          </a:p>
        </p:txBody>
      </p:sp>
    </p:spTree>
    <p:extLst>
      <p:ext uri="{BB962C8B-B14F-4D97-AF65-F5344CB8AC3E}">
        <p14:creationId xmlns:p14="http://schemas.microsoft.com/office/powerpoint/2010/main" val="1267584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C3DED7B-C0A2-4430-8059-8604EA154D41}" type="slidenum">
              <a:rPr lang="en-US" altLang="ja-JP"/>
              <a:pPr>
                <a:defRPr/>
              </a:pPr>
              <a:t>‹#›</a:t>
            </a:fld>
            <a:endParaRPr lang="en-US" altLang="ja-JP"/>
          </a:p>
        </p:txBody>
      </p:sp>
    </p:spTree>
    <p:extLst>
      <p:ext uri="{BB962C8B-B14F-4D97-AF65-F5344CB8AC3E}">
        <p14:creationId xmlns:p14="http://schemas.microsoft.com/office/powerpoint/2010/main" val="2062590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3"/>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a:defRPr/>
            </a:pPr>
            <a:endParaRPr lang="en-US" altLang="ja-JP"/>
          </a:p>
        </p:txBody>
      </p:sp>
      <p:sp>
        <p:nvSpPr>
          <p:cNvPr id="1030" name="Rectangle 6"/>
          <p:cNvSpPr>
            <a:spLocks noGrp="1" noChangeArrowheads="1"/>
          </p:cNvSpPr>
          <p:nvPr>
            <p:ph type="sldNum" sz="quarter" idx="4"/>
          </p:nvPr>
        </p:nvSpPr>
        <p:spPr bwMode="auto">
          <a:xfrm>
            <a:off x="7583191" y="6589861"/>
            <a:ext cx="2311400" cy="2681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defRPr>
            </a:lvl1pPr>
          </a:lstStyle>
          <a:p>
            <a:pPr>
              <a:defRPr/>
            </a:pPr>
            <a:fld id="{C993D762-CD5B-413A-A315-DE9E2B4EBB0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98" algn="ctr" rtl="0" fontAlgn="base">
        <a:spcBef>
          <a:spcPct val="0"/>
        </a:spcBef>
        <a:spcAft>
          <a:spcPct val="0"/>
        </a:spcAft>
        <a:defRPr kumimoji="1" sz="4400">
          <a:solidFill>
            <a:schemeClr val="tx2"/>
          </a:solidFill>
          <a:latin typeface="Arial" charset="0"/>
          <a:ea typeface="ＭＳ Ｐゴシック" pitchFamily="50" charset="-128"/>
        </a:defRPr>
      </a:lvl6pPr>
      <a:lvl7pPr marL="914395" algn="ctr" rtl="0" fontAlgn="base">
        <a:spcBef>
          <a:spcPct val="0"/>
        </a:spcBef>
        <a:spcAft>
          <a:spcPct val="0"/>
        </a:spcAft>
        <a:defRPr kumimoji="1" sz="4400">
          <a:solidFill>
            <a:schemeClr val="tx2"/>
          </a:solidFill>
          <a:latin typeface="Arial" charset="0"/>
          <a:ea typeface="ＭＳ Ｐゴシック" pitchFamily="50" charset="-128"/>
        </a:defRPr>
      </a:lvl7pPr>
      <a:lvl8pPr marL="1371592" algn="ctr" rtl="0" fontAlgn="base">
        <a:spcBef>
          <a:spcPct val="0"/>
        </a:spcBef>
        <a:spcAft>
          <a:spcPct val="0"/>
        </a:spcAft>
        <a:defRPr kumimoji="1" sz="4400">
          <a:solidFill>
            <a:schemeClr val="tx2"/>
          </a:solidFill>
          <a:latin typeface="Arial" charset="0"/>
          <a:ea typeface="ＭＳ Ｐゴシック" pitchFamily="50" charset="-128"/>
        </a:defRPr>
      </a:lvl8pPr>
      <a:lvl9pPr marL="1828789"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898" indent="-342898" algn="l" rtl="0" eaLnBrk="0" fontAlgn="base" hangingPunct="0">
        <a:spcBef>
          <a:spcPct val="20000"/>
        </a:spcBef>
        <a:spcAft>
          <a:spcPct val="0"/>
        </a:spcAft>
        <a:buChar char="•"/>
        <a:defRPr kumimoji="1" sz="3200">
          <a:solidFill>
            <a:schemeClr val="tx1"/>
          </a:solidFill>
          <a:latin typeface="+mn-lt"/>
          <a:ea typeface="+mn-ea"/>
          <a:cs typeface="+mn-cs"/>
        </a:defRPr>
      </a:lvl1pPr>
      <a:lvl2pPr marL="742946" indent="-285748" algn="l" rtl="0" eaLnBrk="0" fontAlgn="base" hangingPunct="0">
        <a:spcBef>
          <a:spcPct val="20000"/>
        </a:spcBef>
        <a:spcAft>
          <a:spcPct val="0"/>
        </a:spcAft>
        <a:buChar char="–"/>
        <a:defRPr kumimoji="1" sz="2800">
          <a:solidFill>
            <a:schemeClr val="tx1"/>
          </a:solidFill>
          <a:latin typeface="+mn-lt"/>
          <a:ea typeface="+mn-ea"/>
        </a:defRPr>
      </a:lvl2pPr>
      <a:lvl3pPr marL="1142993" indent="-228598" algn="l" rtl="0" eaLnBrk="0" fontAlgn="base" hangingPunct="0">
        <a:spcBef>
          <a:spcPct val="20000"/>
        </a:spcBef>
        <a:spcAft>
          <a:spcPct val="0"/>
        </a:spcAft>
        <a:buChar char="•"/>
        <a:defRPr kumimoji="1" sz="2400">
          <a:solidFill>
            <a:schemeClr val="tx1"/>
          </a:solidFill>
          <a:latin typeface="+mn-lt"/>
          <a:ea typeface="+mn-ea"/>
        </a:defRPr>
      </a:lvl3pPr>
      <a:lvl4pPr marL="1600191" indent="-228598" algn="l" rtl="0" eaLnBrk="0" fontAlgn="base" hangingPunct="0">
        <a:spcBef>
          <a:spcPct val="20000"/>
        </a:spcBef>
        <a:spcAft>
          <a:spcPct val="0"/>
        </a:spcAft>
        <a:buChar char="–"/>
        <a:defRPr kumimoji="1" sz="2000">
          <a:solidFill>
            <a:schemeClr val="tx1"/>
          </a:solidFill>
          <a:latin typeface="+mn-lt"/>
          <a:ea typeface="+mn-ea"/>
        </a:defRPr>
      </a:lvl4pPr>
      <a:lvl5pPr marL="2057388" indent="-228598" algn="l" rtl="0" eaLnBrk="0" fontAlgn="base" hangingPunct="0">
        <a:spcBef>
          <a:spcPct val="20000"/>
        </a:spcBef>
        <a:spcAft>
          <a:spcPct val="0"/>
        </a:spcAft>
        <a:buChar char="»"/>
        <a:defRPr kumimoji="1" sz="2000">
          <a:solidFill>
            <a:schemeClr val="tx1"/>
          </a:solidFill>
          <a:latin typeface="+mn-lt"/>
          <a:ea typeface="+mn-ea"/>
        </a:defRPr>
      </a:lvl5pPr>
      <a:lvl6pPr marL="2514585" indent="-228598" algn="l" rtl="0" fontAlgn="base">
        <a:spcBef>
          <a:spcPct val="20000"/>
        </a:spcBef>
        <a:spcAft>
          <a:spcPct val="0"/>
        </a:spcAft>
        <a:buChar char="»"/>
        <a:defRPr kumimoji="1" sz="2000">
          <a:solidFill>
            <a:schemeClr val="tx1"/>
          </a:solidFill>
          <a:latin typeface="+mn-lt"/>
          <a:ea typeface="+mn-ea"/>
        </a:defRPr>
      </a:lvl6pPr>
      <a:lvl7pPr marL="2971783" indent="-228598" algn="l" rtl="0" fontAlgn="base">
        <a:spcBef>
          <a:spcPct val="20000"/>
        </a:spcBef>
        <a:spcAft>
          <a:spcPct val="0"/>
        </a:spcAft>
        <a:buChar char="»"/>
        <a:defRPr kumimoji="1" sz="2000">
          <a:solidFill>
            <a:schemeClr val="tx1"/>
          </a:solidFill>
          <a:latin typeface="+mn-lt"/>
          <a:ea typeface="+mn-ea"/>
        </a:defRPr>
      </a:lvl7pPr>
      <a:lvl8pPr marL="3428980" indent="-228598" algn="l" rtl="0" fontAlgn="base">
        <a:spcBef>
          <a:spcPct val="20000"/>
        </a:spcBef>
        <a:spcAft>
          <a:spcPct val="0"/>
        </a:spcAft>
        <a:buChar char="»"/>
        <a:defRPr kumimoji="1" sz="2000">
          <a:solidFill>
            <a:schemeClr val="tx1"/>
          </a:solidFill>
          <a:latin typeface="+mn-lt"/>
          <a:ea typeface="+mn-ea"/>
        </a:defRPr>
      </a:lvl8pPr>
      <a:lvl9pPr marL="3886177" indent="-228598"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2">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bwMode="auto">
          <a:xfrm>
            <a:off x="495300" y="292100"/>
            <a:ext cx="89154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42339" name="Rectangle 3"/>
          <p:cNvSpPr>
            <a:spLocks noGrp="1" noChangeArrowheads="1"/>
          </p:cNvSpPr>
          <p:nvPr>
            <p:ph type="body" idx="1"/>
          </p:nvPr>
        </p:nvSpPr>
        <p:spPr bwMode="auto">
          <a:xfrm>
            <a:off x="495300" y="1905000"/>
            <a:ext cx="8915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2340"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effectLst>
                  <a:outerShdw blurRad="38100" dist="38100" dir="2700000" algn="tl">
                    <a:srgbClr val="000000"/>
                  </a:outerShdw>
                </a:effectLst>
                <a:ea typeface="+mn-ea"/>
              </a:defRPr>
            </a:lvl1pPr>
          </a:lstStyle>
          <a:p>
            <a:pPr>
              <a:defRPr/>
            </a:pPr>
            <a:endParaRPr lang="en-US" altLang="ja-JP">
              <a:solidFill>
                <a:srgbClr val="FFFFFF"/>
              </a:solidFill>
            </a:endParaRPr>
          </a:p>
        </p:txBody>
      </p:sp>
      <p:sp>
        <p:nvSpPr>
          <p:cNvPr id="142341"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effectLst>
                  <a:outerShdw blurRad="38100" dist="38100" dir="2700000" algn="tl">
                    <a:srgbClr val="000000"/>
                  </a:outerShdw>
                </a:effectLst>
                <a:ea typeface="+mn-ea"/>
              </a:defRPr>
            </a:lvl1pPr>
          </a:lstStyle>
          <a:p>
            <a:pPr>
              <a:defRPr/>
            </a:pPr>
            <a:endParaRPr lang="en-US" altLang="ja-JP">
              <a:solidFill>
                <a:srgbClr val="FFFFFF"/>
              </a:solidFill>
            </a:endParaRPr>
          </a:p>
        </p:txBody>
      </p:sp>
      <p:sp>
        <p:nvSpPr>
          <p:cNvPr id="142342" name="Rectangle 6"/>
          <p:cNvSpPr>
            <a:spLocks noGrp="1" noChangeArrowheads="1"/>
          </p:cNvSpPr>
          <p:nvPr>
            <p:ph type="sldNum" sz="quarter" idx="4"/>
          </p:nvPr>
        </p:nvSpPr>
        <p:spPr bwMode="auto">
          <a:xfrm>
            <a:off x="7594600" y="6594652"/>
            <a:ext cx="2311400" cy="26813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effectLst>
                  <a:outerShdw blurRad="38100" dist="38100" dir="2700000" algn="tl">
                    <a:srgbClr val="000000"/>
                  </a:outerShdw>
                </a:effectLst>
                <a:ea typeface="+mn-ea"/>
              </a:defRPr>
            </a:lvl1pPr>
          </a:lstStyle>
          <a:p>
            <a:pPr>
              <a:defRPr/>
            </a:pPr>
            <a:fld id="{5C02BC14-E9D4-4BF2-BC5D-F3287E9F4089}"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537381797"/>
      </p:ext>
    </p:extLst>
  </p:cSld>
  <p:clrMap bg1="dk2" tx1="lt1" bg2="dk1"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Lst>
  <p:hf hdr="0" ftr="0" dt="0"/>
  <p:txStyles>
    <p:titleStyle>
      <a:lvl1pPr algn="l"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2pPr>
      <a:lvl3pPr algn="l"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3pPr>
      <a:lvl4pPr algn="l"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4pPr>
      <a:lvl5pPr algn="l"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5pPr>
      <a:lvl6pPr marL="457198" algn="l"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6pPr>
      <a:lvl7pPr marL="914395" algn="l"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7pPr>
      <a:lvl8pPr marL="1371592" algn="l"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8pPr>
      <a:lvl9pPr marL="1828789" algn="l"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9pPr>
    </p:titleStyle>
    <p:bodyStyle>
      <a:lvl1pPr marL="342898" indent="-342898" algn="l" rtl="0" eaLnBrk="0" fontAlgn="base" hangingPunct="0">
        <a:spcBef>
          <a:spcPct val="20000"/>
        </a:spcBef>
        <a:spcAft>
          <a:spcPct val="0"/>
        </a:spcAft>
        <a:buClr>
          <a:schemeClr val="hlink"/>
        </a:buClr>
        <a:buSzPct val="120000"/>
        <a:buChar char="•"/>
        <a:defRPr kumimoji="1" sz="3200">
          <a:solidFill>
            <a:schemeClr val="tx1"/>
          </a:solidFill>
          <a:effectLst>
            <a:outerShdw blurRad="38100" dist="38100" dir="2700000" algn="tl">
              <a:srgbClr val="000000"/>
            </a:outerShdw>
          </a:effectLst>
          <a:latin typeface="+mn-lt"/>
          <a:ea typeface="+mn-ea"/>
          <a:cs typeface="+mn-cs"/>
        </a:defRPr>
      </a:lvl1pPr>
      <a:lvl2pPr marL="742946" indent="-285748" algn="l" rtl="0" eaLnBrk="0" fontAlgn="base" hangingPunct="0">
        <a:spcBef>
          <a:spcPct val="20000"/>
        </a:spcBef>
        <a:spcAft>
          <a:spcPct val="0"/>
        </a:spcAft>
        <a:buFont typeface="Tahoma" pitchFamily="34" charset="0"/>
        <a:buChar char="–"/>
        <a:defRPr kumimoji="1" sz="2800">
          <a:solidFill>
            <a:schemeClr val="tx1"/>
          </a:solidFill>
          <a:effectLst>
            <a:outerShdw blurRad="38100" dist="38100" dir="2700000" algn="tl">
              <a:srgbClr val="000000"/>
            </a:outerShdw>
          </a:effectLst>
          <a:latin typeface="+mn-lt"/>
          <a:ea typeface="+mn-ea"/>
        </a:defRPr>
      </a:lvl2pPr>
      <a:lvl3pPr marL="1142993" indent="-228598" algn="l" rtl="0" eaLnBrk="0" fontAlgn="base" hangingPunct="0">
        <a:spcBef>
          <a:spcPct val="20000"/>
        </a:spcBef>
        <a:spcAft>
          <a:spcPct val="0"/>
        </a:spcAft>
        <a:buClr>
          <a:schemeClr val="hlink"/>
        </a:buClr>
        <a:buSzPct val="120000"/>
        <a:buChar char="•"/>
        <a:defRPr kumimoji="1" sz="2400">
          <a:solidFill>
            <a:schemeClr val="tx1"/>
          </a:solidFill>
          <a:effectLst>
            <a:outerShdw blurRad="38100" dist="38100" dir="2700000" algn="tl">
              <a:srgbClr val="000000"/>
            </a:outerShdw>
          </a:effectLst>
          <a:latin typeface="+mn-lt"/>
          <a:ea typeface="+mn-ea"/>
        </a:defRPr>
      </a:lvl3pPr>
      <a:lvl4pPr marL="1600191" indent="-228598" algn="l" rtl="0" eaLnBrk="0" fontAlgn="base" hangingPunct="0">
        <a:spcBef>
          <a:spcPct val="20000"/>
        </a:spcBef>
        <a:spcAft>
          <a:spcPct val="0"/>
        </a:spcAft>
        <a:buFont typeface="Tahoma" pitchFamily="34" charset="0"/>
        <a:buChar char="–"/>
        <a:defRPr kumimoji="1" sz="2000">
          <a:solidFill>
            <a:schemeClr val="tx1"/>
          </a:solidFill>
          <a:effectLst>
            <a:outerShdw blurRad="38100" dist="38100" dir="2700000" algn="tl">
              <a:srgbClr val="000000"/>
            </a:outerShdw>
          </a:effectLst>
          <a:latin typeface="+mn-lt"/>
          <a:ea typeface="+mn-ea"/>
        </a:defRPr>
      </a:lvl4pPr>
      <a:lvl5pPr marL="2057388" indent="-228598" algn="l" rtl="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effectLst>
            <a:outerShdw blurRad="38100" dist="38100" dir="2700000" algn="tl">
              <a:srgbClr val="000000"/>
            </a:outerShdw>
          </a:effectLst>
          <a:latin typeface="+mn-lt"/>
          <a:ea typeface="+mn-ea"/>
        </a:defRPr>
      </a:lvl5pPr>
      <a:lvl6pPr marL="2514585" indent="-228598" algn="l" rtl="0" fontAlgn="base">
        <a:spcBef>
          <a:spcPct val="20000"/>
        </a:spcBef>
        <a:spcAft>
          <a:spcPct val="0"/>
        </a:spcAft>
        <a:buClr>
          <a:schemeClr val="hlink"/>
        </a:buClr>
        <a:buSzPct val="80000"/>
        <a:buFont typeface="Wingdings" pitchFamily="2" charset="2"/>
        <a:buChar char="v"/>
        <a:defRPr kumimoji="1" sz="2000">
          <a:solidFill>
            <a:schemeClr val="tx1"/>
          </a:solidFill>
          <a:effectLst>
            <a:outerShdw blurRad="38100" dist="38100" dir="2700000" algn="tl">
              <a:srgbClr val="000000"/>
            </a:outerShdw>
          </a:effectLst>
          <a:latin typeface="+mn-lt"/>
          <a:ea typeface="+mn-ea"/>
        </a:defRPr>
      </a:lvl6pPr>
      <a:lvl7pPr marL="2971783" indent="-228598" algn="l" rtl="0" fontAlgn="base">
        <a:spcBef>
          <a:spcPct val="20000"/>
        </a:spcBef>
        <a:spcAft>
          <a:spcPct val="0"/>
        </a:spcAft>
        <a:buClr>
          <a:schemeClr val="hlink"/>
        </a:buClr>
        <a:buSzPct val="80000"/>
        <a:buFont typeface="Wingdings" pitchFamily="2" charset="2"/>
        <a:buChar char="v"/>
        <a:defRPr kumimoji="1" sz="2000">
          <a:solidFill>
            <a:schemeClr val="tx1"/>
          </a:solidFill>
          <a:effectLst>
            <a:outerShdw blurRad="38100" dist="38100" dir="2700000" algn="tl">
              <a:srgbClr val="000000"/>
            </a:outerShdw>
          </a:effectLst>
          <a:latin typeface="+mn-lt"/>
          <a:ea typeface="+mn-ea"/>
        </a:defRPr>
      </a:lvl7pPr>
      <a:lvl8pPr marL="3428980" indent="-228598" algn="l" rtl="0" fontAlgn="base">
        <a:spcBef>
          <a:spcPct val="20000"/>
        </a:spcBef>
        <a:spcAft>
          <a:spcPct val="0"/>
        </a:spcAft>
        <a:buClr>
          <a:schemeClr val="hlink"/>
        </a:buClr>
        <a:buSzPct val="80000"/>
        <a:buFont typeface="Wingdings" pitchFamily="2" charset="2"/>
        <a:buChar char="v"/>
        <a:defRPr kumimoji="1" sz="2000">
          <a:solidFill>
            <a:schemeClr val="tx1"/>
          </a:solidFill>
          <a:effectLst>
            <a:outerShdw blurRad="38100" dist="38100" dir="2700000" algn="tl">
              <a:srgbClr val="000000"/>
            </a:outerShdw>
          </a:effectLst>
          <a:latin typeface="+mn-lt"/>
          <a:ea typeface="+mn-ea"/>
        </a:defRPr>
      </a:lvl8pPr>
      <a:lvl9pPr marL="3886177" indent="-228598" algn="l" rtl="0" fontAlgn="base">
        <a:spcBef>
          <a:spcPct val="20000"/>
        </a:spcBef>
        <a:spcAft>
          <a:spcPct val="0"/>
        </a:spcAft>
        <a:buClr>
          <a:schemeClr val="hlink"/>
        </a:buClr>
        <a:buSzPct val="80000"/>
        <a:buFont typeface="Wingdings" pitchFamily="2" charset="2"/>
        <a:buChar char="v"/>
        <a:defRPr kumimoji="1" sz="2000">
          <a:solidFill>
            <a:schemeClr val="tx1"/>
          </a:solidFill>
          <a:effectLst>
            <a:outerShdw blurRad="38100" dist="38100" dir="2700000" algn="tl">
              <a:srgbClr val="000000"/>
            </a:outerShdw>
          </a:effectLst>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image" Target="../media/image9.wmf"/><Relationship Id="rId4" Type="http://schemas.openxmlformats.org/officeDocument/2006/relationships/image" Target="../media/image8.w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image" Target="../media/image9.wmf"/><Relationship Id="rId4" Type="http://schemas.openxmlformats.org/officeDocument/2006/relationships/image" Target="../media/image8.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7.xml"/><Relationship Id="rId4" Type="http://schemas.openxmlformats.org/officeDocument/2006/relationships/image" Target="../media/image7.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49313" y="2033590"/>
            <a:ext cx="8280400" cy="1755775"/>
          </a:xfrm>
        </p:spPr>
        <p:txBody>
          <a:bodyPr/>
          <a:lstStyle/>
          <a:p>
            <a:pPr eaLnBrk="1" hangingPunct="1"/>
            <a:r>
              <a:rPr lang="ja-JP" altLang="ja-JP" sz="4000" dirty="0">
                <a:latin typeface="HGP創英角ｺﾞｼｯｸUB" panose="020B0900000000000000" pitchFamily="50" charset="-128"/>
                <a:ea typeface="HGP創英角ｺﾞｼｯｸUB" panose="020B0900000000000000" pitchFamily="50" charset="-128"/>
              </a:rPr>
              <a:t>スーパービジョンの理論と実際</a:t>
            </a:r>
            <a:br>
              <a:rPr lang="ja-JP" altLang="en-US" sz="4000" dirty="0"/>
            </a:br>
            <a:br>
              <a:rPr lang="ja-JP" altLang="en-US" sz="4000" dirty="0"/>
            </a:br>
            <a:endParaRPr lang="ja-JP" altLang="en-US" sz="3200" dirty="0">
              <a:ea typeface="HGP創英角ｺﾞｼｯｸUB" pitchFamily="50" charset="-128"/>
            </a:endParaRPr>
          </a:p>
        </p:txBody>
      </p:sp>
      <p:sp>
        <p:nvSpPr>
          <p:cNvPr id="5" name="Rectangle 3"/>
          <p:cNvSpPr>
            <a:spLocks noGrp="1" noChangeArrowheads="1"/>
          </p:cNvSpPr>
          <p:nvPr>
            <p:ph type="subTitle" idx="1"/>
          </p:nvPr>
        </p:nvSpPr>
        <p:spPr>
          <a:xfrm>
            <a:off x="1712913" y="3983914"/>
            <a:ext cx="6400800" cy="2015249"/>
          </a:xfrm>
        </p:spPr>
        <p:txBody>
          <a:bodyPr/>
          <a:lstStyle/>
          <a:p>
            <a:pPr eaLnBrk="1" hangingPunct="1">
              <a:lnSpc>
                <a:spcPct val="80000"/>
              </a:lnSpc>
            </a:pPr>
            <a:r>
              <a:rPr lang="ja-JP" altLang="en-US" sz="2000" dirty="0">
                <a:ea typeface="HGP創英角ｺﾞｼｯｸUB" pitchFamily="50" charset="-128"/>
              </a:rPr>
              <a:t>筑波大学人間系</a:t>
            </a:r>
            <a:endParaRPr lang="en-US" altLang="ja-JP" sz="2000" dirty="0">
              <a:ea typeface="HGP創英角ｺﾞｼｯｸUB" pitchFamily="50" charset="-128"/>
            </a:endParaRPr>
          </a:p>
          <a:p>
            <a:pPr eaLnBrk="1" hangingPunct="1">
              <a:lnSpc>
                <a:spcPct val="80000"/>
              </a:lnSpc>
            </a:pPr>
            <a:r>
              <a:rPr lang="ja-JP" altLang="en-US" sz="2000" dirty="0">
                <a:ea typeface="HGP創英角ｺﾞｼｯｸUB" pitchFamily="50" charset="-128"/>
              </a:rPr>
              <a:t>小澤　温</a:t>
            </a:r>
          </a:p>
          <a:p>
            <a:pPr eaLnBrk="1" hangingPunct="1">
              <a:lnSpc>
                <a:spcPct val="80000"/>
              </a:lnSpc>
            </a:pPr>
            <a:r>
              <a:rPr lang="en-US" altLang="ja-JP" sz="2000" dirty="0">
                <a:ea typeface="HGP創英角ｺﾞｼｯｸUB" pitchFamily="50" charset="-128"/>
              </a:rPr>
              <a:t>2019</a:t>
            </a:r>
            <a:r>
              <a:rPr lang="ja-JP" altLang="en-US" sz="2000" dirty="0">
                <a:ea typeface="HGP創英角ｺﾞｼｯｸUB" pitchFamily="50" charset="-128"/>
              </a:rPr>
              <a:t>年</a:t>
            </a:r>
            <a:r>
              <a:rPr lang="en-US" altLang="ja-JP" sz="2000" dirty="0">
                <a:ea typeface="HGP創英角ｺﾞｼｯｸUB" pitchFamily="50" charset="-128"/>
              </a:rPr>
              <a:t>12</a:t>
            </a:r>
            <a:r>
              <a:rPr lang="ja-JP" altLang="en-US" sz="2000" dirty="0">
                <a:ea typeface="HGP創英角ｺﾞｼｯｸUB" pitchFamily="50" charset="-128"/>
              </a:rPr>
              <a:t>月</a:t>
            </a:r>
            <a:endParaRPr lang="en-US" altLang="ja-JP" sz="2000" dirty="0">
              <a:ea typeface="HGP創英角ｺﾞｼｯｸUB" pitchFamily="50" charset="-128"/>
            </a:endParaRPr>
          </a:p>
          <a:p>
            <a:pPr eaLnBrk="1" hangingPunct="1">
              <a:lnSpc>
                <a:spcPct val="80000"/>
              </a:lnSpc>
            </a:pPr>
            <a:endParaRPr lang="en-US" altLang="ja-JP" sz="2000" dirty="0">
              <a:ea typeface="HGP創英角ｺﾞｼｯｸUB" pitchFamily="50" charset="-128"/>
            </a:endParaRPr>
          </a:p>
          <a:p>
            <a:pPr eaLnBrk="1" hangingPunct="1">
              <a:lnSpc>
                <a:spcPct val="80000"/>
              </a:lnSpc>
            </a:pPr>
            <a:r>
              <a:rPr lang="en-US" altLang="ja-JP" sz="2000" dirty="0">
                <a:ea typeface="HGP創英角ｺﾞｼｯｸUB" pitchFamily="50" charset="-128"/>
              </a:rPr>
              <a:t>※</a:t>
            </a:r>
            <a:r>
              <a:rPr lang="ja-JP" altLang="en-US" sz="2000" dirty="0">
                <a:ea typeface="HGP創英角ｺﾞｼｯｸUB" pitchFamily="50" charset="-128"/>
              </a:rPr>
              <a:t>平成</a:t>
            </a:r>
            <a:r>
              <a:rPr lang="en-US" altLang="ja-JP" sz="2000" dirty="0">
                <a:ea typeface="HGP創英角ｺﾞｼｯｸUB" pitchFamily="50" charset="-128"/>
              </a:rPr>
              <a:t>30</a:t>
            </a:r>
            <a:r>
              <a:rPr lang="ja-JP" altLang="en-US" sz="2000" dirty="0">
                <a:ea typeface="HGP創英角ｺﾞｼｯｸUB" pitchFamily="50" charset="-128"/>
              </a:rPr>
              <a:t>年度主任相談支援専門員研修（島村聡氏作成資料）をベースに一部改変、スライドの追記を行った。</a:t>
            </a:r>
            <a:endParaRPr lang="en-US" altLang="ja-JP" sz="2000" dirty="0">
              <a:ea typeface="HGP創英角ｺﾞｼｯｸUB" pitchFamily="50" charset="-128"/>
            </a:endParaRPr>
          </a:p>
          <a:p>
            <a:pPr eaLnBrk="1" hangingPunct="1">
              <a:lnSpc>
                <a:spcPct val="80000"/>
              </a:lnSpc>
            </a:pPr>
            <a:endParaRPr lang="ja-JP" altLang="en-US" sz="2000" dirty="0">
              <a:ea typeface="HGP創英角ｺﾞｼｯｸUB" pitchFamily="50" charset="-128"/>
            </a:endParaRPr>
          </a:p>
        </p:txBody>
      </p:sp>
      <p:sp>
        <p:nvSpPr>
          <p:cNvPr id="4" name="タイトル 1"/>
          <p:cNvSpPr txBox="1">
            <a:spLocks/>
          </p:cNvSpPr>
          <p:nvPr/>
        </p:nvSpPr>
        <p:spPr bwMode="auto">
          <a:xfrm>
            <a:off x="0" y="764705"/>
            <a:ext cx="9906000" cy="64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98" algn="ctr" rtl="0" fontAlgn="base">
              <a:spcBef>
                <a:spcPct val="0"/>
              </a:spcBef>
              <a:spcAft>
                <a:spcPct val="0"/>
              </a:spcAft>
              <a:defRPr kumimoji="1" sz="4400">
                <a:solidFill>
                  <a:schemeClr val="tx2"/>
                </a:solidFill>
                <a:latin typeface="Arial" charset="0"/>
                <a:ea typeface="ＭＳ Ｐゴシック" pitchFamily="50" charset="-128"/>
              </a:defRPr>
            </a:lvl6pPr>
            <a:lvl7pPr marL="914395" algn="ctr" rtl="0" fontAlgn="base">
              <a:spcBef>
                <a:spcPct val="0"/>
              </a:spcBef>
              <a:spcAft>
                <a:spcPct val="0"/>
              </a:spcAft>
              <a:defRPr kumimoji="1" sz="4400">
                <a:solidFill>
                  <a:schemeClr val="tx2"/>
                </a:solidFill>
                <a:latin typeface="Arial" charset="0"/>
                <a:ea typeface="ＭＳ Ｐゴシック" pitchFamily="50" charset="-128"/>
              </a:defRPr>
            </a:lvl7pPr>
            <a:lvl8pPr marL="1371592" algn="ctr" rtl="0" fontAlgn="base">
              <a:spcBef>
                <a:spcPct val="0"/>
              </a:spcBef>
              <a:spcAft>
                <a:spcPct val="0"/>
              </a:spcAft>
              <a:defRPr kumimoji="1" sz="4400">
                <a:solidFill>
                  <a:schemeClr val="tx2"/>
                </a:solidFill>
                <a:latin typeface="Arial" charset="0"/>
                <a:ea typeface="ＭＳ Ｐゴシック" pitchFamily="50" charset="-128"/>
              </a:defRPr>
            </a:lvl8pPr>
            <a:lvl9pPr marL="1828789"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sz="2400" kern="0" dirty="0"/>
              <a:t>令和元年度主任相談支援専門員養成研修</a:t>
            </a:r>
            <a:endParaRPr lang="ja-JP" altLang="en-US" kern="0" dirty="0"/>
          </a:p>
        </p:txBody>
      </p:sp>
      <p:sp>
        <p:nvSpPr>
          <p:cNvPr id="6" name="スライド番号プレースホルダー 5">
            <a:extLst>
              <a:ext uri="{FF2B5EF4-FFF2-40B4-BE49-F238E27FC236}">
                <a16:creationId xmlns:a16="http://schemas.microsoft.com/office/drawing/2014/main" id="{71F21198-17CC-4F9D-A662-AA68A5440A82}"/>
              </a:ext>
            </a:extLst>
          </p:cNvPr>
          <p:cNvSpPr>
            <a:spLocks noGrp="1"/>
          </p:cNvSpPr>
          <p:nvPr>
            <p:ph type="sldNum" sz="quarter" idx="12"/>
          </p:nvPr>
        </p:nvSpPr>
        <p:spPr/>
        <p:txBody>
          <a:bodyPr/>
          <a:lstStyle/>
          <a:p>
            <a:pPr>
              <a:defRPr/>
            </a:pPr>
            <a:fld id="{F90A3C79-1AFD-481B-B685-7933BCD0898B}" type="slidenum">
              <a:rPr lang="en-US" altLang="ja-JP" smtClean="0"/>
              <a:pPr>
                <a:defRPr/>
              </a:pPr>
              <a:t>1</a:t>
            </a:fld>
            <a:endParaRPr lang="en-US" altLang="ja-JP"/>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992188" y="116632"/>
            <a:ext cx="8208962" cy="505668"/>
          </a:xfrm>
        </p:spPr>
        <p:txBody>
          <a:bodyPr/>
          <a:lstStyle/>
          <a:p>
            <a:pPr eaLnBrk="1" hangingPunct="1"/>
            <a:r>
              <a:rPr lang="ja-JP" altLang="en-US" sz="3600" dirty="0">
                <a:solidFill>
                  <a:srgbClr val="CC0000"/>
                </a:solidFill>
                <a:latin typeface="ＭＳ Ｐゴシック" charset="-128"/>
                <a:ea typeface="HGP創英角ﾎﾟｯﾌﾟ体" pitchFamily="50" charset="-128"/>
              </a:rPr>
              <a:t>スーパービジョンのプロセス</a:t>
            </a:r>
            <a:endParaRPr lang="ja-JP" altLang="en-US" sz="3600" dirty="0">
              <a:solidFill>
                <a:srgbClr val="CC0000"/>
              </a:solidFill>
              <a:ea typeface="HGP創英角ﾎﾟｯﾌﾟ体" pitchFamily="50" charset="-128"/>
            </a:endParaRPr>
          </a:p>
        </p:txBody>
      </p:sp>
      <p:sp>
        <p:nvSpPr>
          <p:cNvPr id="9219" name="Text Box 3"/>
          <p:cNvSpPr txBox="1">
            <a:spLocks noChangeArrowheads="1"/>
          </p:cNvSpPr>
          <p:nvPr/>
        </p:nvSpPr>
        <p:spPr bwMode="auto">
          <a:xfrm>
            <a:off x="1712914" y="765177"/>
            <a:ext cx="64817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2400">
                <a:solidFill>
                  <a:srgbClr val="000000"/>
                </a:solidFill>
                <a:latin typeface="Tahoma" pitchFamily="34" charset="0"/>
                <a:ea typeface="HGP創英角ｺﾞｼｯｸUB" pitchFamily="50" charset="-128"/>
              </a:rPr>
              <a:t>相談支援のプロセスと同じ</a:t>
            </a:r>
          </a:p>
        </p:txBody>
      </p:sp>
      <p:grpSp>
        <p:nvGrpSpPr>
          <p:cNvPr id="9220" name="Group 4"/>
          <p:cNvGrpSpPr>
            <a:grpSpLocks/>
          </p:cNvGrpSpPr>
          <p:nvPr/>
        </p:nvGrpSpPr>
        <p:grpSpPr bwMode="auto">
          <a:xfrm>
            <a:off x="2667000" y="2286001"/>
            <a:ext cx="4464050" cy="3149600"/>
            <a:chOff x="1299" y="755"/>
            <a:chExt cx="3168" cy="2232"/>
          </a:xfrm>
        </p:grpSpPr>
        <p:sp>
          <p:nvSpPr>
            <p:cNvPr id="9227" name="Oval 5"/>
            <p:cNvSpPr>
              <a:spLocks noChangeArrowheads="1"/>
            </p:cNvSpPr>
            <p:nvPr/>
          </p:nvSpPr>
          <p:spPr bwMode="auto">
            <a:xfrm>
              <a:off x="2379" y="755"/>
              <a:ext cx="1080" cy="576"/>
            </a:xfrm>
            <a:prstGeom prst="ellipse">
              <a:avLst/>
            </a:prstGeom>
            <a:solidFill>
              <a:srgbClr val="FFFFFF"/>
            </a:solidFill>
            <a:ln w="9525">
              <a:solidFill>
                <a:srgbClr val="000000"/>
              </a:solidFill>
              <a:round/>
              <a:headEnd/>
              <a:tailEnd/>
            </a:ln>
          </p:spPr>
          <p:txBody>
            <a:bodyPr lIns="0" tIns="8890" rIns="0" bIns="8890"/>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600">
                  <a:solidFill>
                    <a:srgbClr val="000000"/>
                  </a:solidFill>
                  <a:latin typeface="HGP創英角ｺﾞｼｯｸUB" pitchFamily="50" charset="-128"/>
                  <a:ea typeface="HGP創英角ｺﾞｼｯｸUB" pitchFamily="50" charset="-128"/>
                </a:rPr>
                <a:t>問題の発見</a:t>
              </a:r>
            </a:p>
            <a:p>
              <a:pPr algn="ctr" eaLnBrk="1" hangingPunct="1">
                <a:spcBef>
                  <a:spcPct val="0"/>
                </a:spcBef>
                <a:buFontTx/>
                <a:buNone/>
              </a:pPr>
              <a:r>
                <a:rPr lang="en-US" altLang="ja-JP" sz="1600">
                  <a:solidFill>
                    <a:srgbClr val="000000"/>
                  </a:solidFill>
                  <a:latin typeface="Impact" pitchFamily="34" charset="0"/>
                  <a:ea typeface="Arial Unicode MS" pitchFamily="50" charset="-128"/>
                  <a:cs typeface="Arial Unicode MS" pitchFamily="50" charset="-128"/>
                </a:rPr>
                <a:t>catch</a:t>
              </a:r>
              <a:endParaRPr lang="en-US" altLang="ja-JP" sz="1600">
                <a:solidFill>
                  <a:srgbClr val="000000"/>
                </a:solidFill>
                <a:latin typeface="Tahoma" pitchFamily="34" charset="0"/>
                <a:ea typeface="HG丸ｺﾞｼｯｸM-PRO" pitchFamily="50" charset="-128"/>
              </a:endParaRPr>
            </a:p>
          </p:txBody>
        </p:sp>
        <p:sp>
          <p:nvSpPr>
            <p:cNvPr id="9228" name="Oval 6"/>
            <p:cNvSpPr>
              <a:spLocks noChangeArrowheads="1"/>
            </p:cNvSpPr>
            <p:nvPr/>
          </p:nvSpPr>
          <p:spPr bwMode="auto">
            <a:xfrm>
              <a:off x="2379" y="2411"/>
              <a:ext cx="1080" cy="576"/>
            </a:xfrm>
            <a:prstGeom prst="ellipse">
              <a:avLst/>
            </a:prstGeom>
            <a:solidFill>
              <a:srgbClr val="FFFFFF"/>
            </a:solidFill>
            <a:ln w="9525">
              <a:solidFill>
                <a:srgbClr val="000000"/>
              </a:solidFill>
              <a:round/>
              <a:headEnd/>
              <a:tailEnd/>
            </a:ln>
          </p:spPr>
          <p:txBody>
            <a:bodyPr lIns="74295" tIns="8890" rIns="74295" bIns="8890"/>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600">
                  <a:solidFill>
                    <a:srgbClr val="000000"/>
                  </a:solidFill>
                  <a:latin typeface="HGP創英角ｺﾞｼｯｸUB" pitchFamily="50" charset="-128"/>
                  <a:ea typeface="HGP創英角ｺﾞｼｯｸUB" pitchFamily="50" charset="-128"/>
                </a:rPr>
                <a:t>介入</a:t>
              </a:r>
            </a:p>
            <a:p>
              <a:pPr algn="ctr" eaLnBrk="1" hangingPunct="1">
                <a:spcBef>
                  <a:spcPct val="0"/>
                </a:spcBef>
                <a:buFontTx/>
                <a:buNone/>
              </a:pPr>
              <a:r>
                <a:rPr lang="en-US" altLang="ja-JP" sz="1400">
                  <a:solidFill>
                    <a:srgbClr val="000000"/>
                  </a:solidFill>
                  <a:latin typeface="Impact" pitchFamily="34" charset="0"/>
                  <a:ea typeface="Arial Unicode MS" pitchFamily="50" charset="-128"/>
                  <a:cs typeface="Arial Unicode MS" pitchFamily="50" charset="-128"/>
                </a:rPr>
                <a:t>intervention</a:t>
              </a:r>
              <a:endParaRPr lang="en-US" altLang="ja-JP" sz="1400">
                <a:solidFill>
                  <a:srgbClr val="000000"/>
                </a:solidFill>
                <a:latin typeface="Tahoma" pitchFamily="34" charset="0"/>
                <a:ea typeface="HG丸ｺﾞｼｯｸM-PRO" pitchFamily="50" charset="-128"/>
              </a:endParaRPr>
            </a:p>
          </p:txBody>
        </p:sp>
        <p:sp>
          <p:nvSpPr>
            <p:cNvPr id="9229" name="Oval 7"/>
            <p:cNvSpPr>
              <a:spLocks noChangeArrowheads="1"/>
            </p:cNvSpPr>
            <p:nvPr/>
          </p:nvSpPr>
          <p:spPr bwMode="auto">
            <a:xfrm>
              <a:off x="3387" y="1547"/>
              <a:ext cx="1080" cy="576"/>
            </a:xfrm>
            <a:prstGeom prst="ellipse">
              <a:avLst/>
            </a:prstGeom>
            <a:solidFill>
              <a:srgbClr val="FFFFFF"/>
            </a:solidFill>
            <a:ln w="9525">
              <a:solidFill>
                <a:srgbClr val="000000"/>
              </a:solidFill>
              <a:round/>
              <a:headEnd/>
              <a:tailEnd/>
            </a:ln>
          </p:spPr>
          <p:txBody>
            <a:bodyPr lIns="74295" tIns="8890" rIns="74295" bIns="8890"/>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600">
                  <a:solidFill>
                    <a:srgbClr val="000000"/>
                  </a:solidFill>
                  <a:latin typeface="HGP創英角ｺﾞｼｯｸUB" pitchFamily="50" charset="-128"/>
                  <a:ea typeface="HGP創英角ｺﾞｼｯｸUB" pitchFamily="50" charset="-128"/>
                </a:rPr>
                <a:t>見守り</a:t>
              </a:r>
            </a:p>
            <a:p>
              <a:pPr algn="ctr" eaLnBrk="1" hangingPunct="1">
                <a:spcBef>
                  <a:spcPct val="0"/>
                </a:spcBef>
                <a:buFontTx/>
                <a:buNone/>
              </a:pPr>
              <a:r>
                <a:rPr lang="en-US" altLang="ja-JP" sz="1400">
                  <a:solidFill>
                    <a:srgbClr val="000000"/>
                  </a:solidFill>
                  <a:latin typeface="Impact" pitchFamily="34" charset="0"/>
                  <a:ea typeface="Arial Unicode MS" pitchFamily="50" charset="-128"/>
                  <a:cs typeface="Arial Unicode MS" pitchFamily="50" charset="-128"/>
                </a:rPr>
                <a:t>monitoring</a:t>
              </a:r>
              <a:endParaRPr lang="en-US" altLang="ja-JP" sz="1400">
                <a:solidFill>
                  <a:srgbClr val="000000"/>
                </a:solidFill>
                <a:latin typeface="Tahoma" pitchFamily="34" charset="0"/>
                <a:ea typeface="HG丸ｺﾞｼｯｸM-PRO" pitchFamily="50" charset="-128"/>
              </a:endParaRPr>
            </a:p>
          </p:txBody>
        </p:sp>
        <p:sp>
          <p:nvSpPr>
            <p:cNvPr id="9230" name="Oval 8"/>
            <p:cNvSpPr>
              <a:spLocks noChangeArrowheads="1"/>
            </p:cNvSpPr>
            <p:nvPr/>
          </p:nvSpPr>
          <p:spPr bwMode="auto">
            <a:xfrm>
              <a:off x="1299" y="1547"/>
              <a:ext cx="1080" cy="576"/>
            </a:xfrm>
            <a:prstGeom prst="ellipse">
              <a:avLst/>
            </a:prstGeom>
            <a:solidFill>
              <a:srgbClr val="FFFFFF"/>
            </a:solidFill>
            <a:ln w="9525">
              <a:solidFill>
                <a:srgbClr val="000000"/>
              </a:solidFill>
              <a:round/>
              <a:headEnd/>
              <a:tailEnd/>
            </a:ln>
          </p:spPr>
          <p:txBody>
            <a:bodyPr lIns="74295" tIns="8890" rIns="74295" bIns="8890"/>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600">
                  <a:solidFill>
                    <a:srgbClr val="FF0000"/>
                  </a:solidFill>
                  <a:latin typeface="HGP創英角ｺﾞｼｯｸUB" pitchFamily="50" charset="-128"/>
                  <a:ea typeface="HGP創英角ｺﾞｼｯｸUB" pitchFamily="50" charset="-128"/>
                </a:rPr>
                <a:t>協議</a:t>
              </a:r>
            </a:p>
            <a:p>
              <a:pPr algn="ctr" eaLnBrk="1" hangingPunct="1">
                <a:spcBef>
                  <a:spcPct val="0"/>
                </a:spcBef>
                <a:buFontTx/>
                <a:buNone/>
              </a:pPr>
              <a:r>
                <a:rPr lang="en-US" altLang="ja-JP" sz="1400">
                  <a:solidFill>
                    <a:srgbClr val="FF0000"/>
                  </a:solidFill>
                  <a:latin typeface="Impact" pitchFamily="34" charset="0"/>
                  <a:ea typeface="ＭＳ 明朝" charset="-128"/>
                </a:rPr>
                <a:t>conference</a:t>
              </a:r>
              <a:endParaRPr lang="en-US" altLang="ja-JP" sz="1400">
                <a:solidFill>
                  <a:srgbClr val="FF0000"/>
                </a:solidFill>
                <a:latin typeface="Tahoma" pitchFamily="34" charset="0"/>
                <a:ea typeface="HG丸ｺﾞｼｯｸM-PRO" pitchFamily="50" charset="-128"/>
              </a:endParaRPr>
            </a:p>
          </p:txBody>
        </p:sp>
        <p:sp>
          <p:nvSpPr>
            <p:cNvPr id="9231" name="AutoShape 9"/>
            <p:cNvSpPr>
              <a:spLocks noChangeArrowheads="1"/>
            </p:cNvSpPr>
            <p:nvPr/>
          </p:nvSpPr>
          <p:spPr bwMode="auto">
            <a:xfrm rot="16200000" flipV="1">
              <a:off x="3279" y="1007"/>
              <a:ext cx="864" cy="79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75 w 21600"/>
                <a:gd name="T19" fmla="*/ 3164 h 21600"/>
                <a:gd name="T20" fmla="*/ 18425 w 21600"/>
                <a:gd name="T21" fmla="*/ 18436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10785" y="5399"/>
                    <a:pt x="10771" y="5400"/>
                    <a:pt x="10757" y="5400"/>
                  </a:cubicBezTo>
                  <a:lnTo>
                    <a:pt x="10714" y="0"/>
                  </a:lnTo>
                  <a:cubicBezTo>
                    <a:pt x="10743" y="0"/>
                    <a:pt x="10771"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99CCFF"/>
            </a:solidFill>
            <a:ln w="9525">
              <a:solidFill>
                <a:srgbClr val="99CCFF"/>
              </a:solidFill>
              <a:miter lim="800000"/>
              <a:headEnd/>
              <a:tailEnd/>
            </a:ln>
          </p:spPr>
          <p:txBody>
            <a:bodyPr rot="10800000" vert="eaVert" wrap="none" anchor="ctr"/>
            <a:lstStyle/>
            <a:p>
              <a:endParaRPr lang="ja-JP" altLang="en-US">
                <a:solidFill>
                  <a:srgbClr val="000000"/>
                </a:solidFill>
              </a:endParaRPr>
            </a:p>
          </p:txBody>
        </p:sp>
        <p:sp>
          <p:nvSpPr>
            <p:cNvPr id="9232" name="AutoShape 10"/>
            <p:cNvSpPr>
              <a:spLocks noChangeArrowheads="1"/>
            </p:cNvSpPr>
            <p:nvPr/>
          </p:nvSpPr>
          <p:spPr bwMode="auto">
            <a:xfrm rot="10800000" flipV="1">
              <a:off x="1803" y="899"/>
              <a:ext cx="864" cy="79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75 w 21600"/>
                <a:gd name="T19" fmla="*/ 3164 h 21600"/>
                <a:gd name="T20" fmla="*/ 18425 w 21600"/>
                <a:gd name="T21" fmla="*/ 18436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10785" y="5399"/>
                    <a:pt x="10771" y="5400"/>
                    <a:pt x="10757" y="5400"/>
                  </a:cubicBezTo>
                  <a:lnTo>
                    <a:pt x="10714" y="0"/>
                  </a:lnTo>
                  <a:cubicBezTo>
                    <a:pt x="10743" y="0"/>
                    <a:pt x="10771"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99CCFF"/>
            </a:solidFill>
            <a:ln w="9525">
              <a:solidFill>
                <a:srgbClr val="99CCFF"/>
              </a:solidFill>
              <a:miter lim="800000"/>
              <a:headEnd/>
              <a:tailEnd/>
            </a:ln>
          </p:spPr>
          <p:txBody>
            <a:bodyPr wrap="none" anchor="ctr"/>
            <a:lstStyle/>
            <a:p>
              <a:endParaRPr lang="ja-JP" altLang="en-US">
                <a:solidFill>
                  <a:srgbClr val="000000"/>
                </a:solidFill>
              </a:endParaRPr>
            </a:p>
          </p:txBody>
        </p:sp>
        <p:sp>
          <p:nvSpPr>
            <p:cNvPr id="9233" name="AutoShape 11"/>
            <p:cNvSpPr>
              <a:spLocks noChangeArrowheads="1"/>
            </p:cNvSpPr>
            <p:nvPr/>
          </p:nvSpPr>
          <p:spPr bwMode="auto">
            <a:xfrm rot="5400000" flipV="1">
              <a:off x="1695" y="1871"/>
              <a:ext cx="864" cy="79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75 w 21600"/>
                <a:gd name="T19" fmla="*/ 3164 h 21600"/>
                <a:gd name="T20" fmla="*/ 18425 w 21600"/>
                <a:gd name="T21" fmla="*/ 18436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10785" y="5399"/>
                    <a:pt x="10771" y="5400"/>
                    <a:pt x="10757" y="5400"/>
                  </a:cubicBezTo>
                  <a:lnTo>
                    <a:pt x="10714" y="0"/>
                  </a:lnTo>
                  <a:cubicBezTo>
                    <a:pt x="10743" y="0"/>
                    <a:pt x="10771"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99CCFF"/>
            </a:solidFill>
            <a:ln w="9525">
              <a:solidFill>
                <a:srgbClr val="99CCFF"/>
              </a:solidFill>
              <a:miter lim="800000"/>
              <a:headEnd/>
              <a:tailEnd/>
            </a:ln>
          </p:spPr>
          <p:txBody>
            <a:bodyPr vert="eaVert" wrap="none" anchor="ctr"/>
            <a:lstStyle/>
            <a:p>
              <a:endParaRPr lang="ja-JP" altLang="en-US">
                <a:solidFill>
                  <a:srgbClr val="000000"/>
                </a:solidFill>
              </a:endParaRPr>
            </a:p>
          </p:txBody>
        </p:sp>
        <p:sp>
          <p:nvSpPr>
            <p:cNvPr id="9234" name="AutoShape 12"/>
            <p:cNvSpPr>
              <a:spLocks noChangeArrowheads="1"/>
            </p:cNvSpPr>
            <p:nvPr/>
          </p:nvSpPr>
          <p:spPr bwMode="auto">
            <a:xfrm rot="21464507" flipV="1">
              <a:off x="3243" y="1979"/>
              <a:ext cx="864" cy="79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75 w 21600"/>
                <a:gd name="T19" fmla="*/ 3164 h 21600"/>
                <a:gd name="T20" fmla="*/ 18425 w 21600"/>
                <a:gd name="T21" fmla="*/ 18436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10785" y="5399"/>
                    <a:pt x="10771" y="5400"/>
                    <a:pt x="10757" y="5400"/>
                  </a:cubicBezTo>
                  <a:lnTo>
                    <a:pt x="10714" y="0"/>
                  </a:lnTo>
                  <a:cubicBezTo>
                    <a:pt x="10743" y="0"/>
                    <a:pt x="10771"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99CCFF"/>
            </a:solidFill>
            <a:ln w="9525">
              <a:solidFill>
                <a:srgbClr val="99CCFF"/>
              </a:solidFill>
              <a:miter lim="800000"/>
              <a:headEnd/>
              <a:tailEnd/>
            </a:ln>
          </p:spPr>
          <p:txBody>
            <a:bodyPr rot="10800000" wrap="none" anchor="ctr"/>
            <a:lstStyle/>
            <a:p>
              <a:endParaRPr lang="ja-JP" altLang="en-US">
                <a:solidFill>
                  <a:srgbClr val="000000"/>
                </a:solidFill>
              </a:endParaRPr>
            </a:p>
          </p:txBody>
        </p:sp>
        <p:sp>
          <p:nvSpPr>
            <p:cNvPr id="9235" name="AutoShape 13"/>
            <p:cNvSpPr>
              <a:spLocks noChangeArrowheads="1"/>
            </p:cNvSpPr>
            <p:nvPr/>
          </p:nvSpPr>
          <p:spPr bwMode="auto">
            <a:xfrm>
              <a:off x="2522" y="1691"/>
              <a:ext cx="792" cy="350"/>
            </a:xfrm>
            <a:prstGeom prst="rightArrow">
              <a:avLst>
                <a:gd name="adj1" fmla="val 55556"/>
                <a:gd name="adj2" fmla="val 93270"/>
              </a:avLst>
            </a:prstGeom>
            <a:solidFill>
              <a:srgbClr val="99CCFF"/>
            </a:solidFill>
            <a:ln w="12700">
              <a:solidFill>
                <a:srgbClr val="99CCFF"/>
              </a:solidFill>
              <a:miter lim="800000"/>
              <a:headEnd/>
              <a:tailEnd/>
            </a:ln>
            <a:effectLst>
              <a:outerShdw dist="17961" dir="2700000" algn="ctr" rotWithShape="0">
                <a:srgbClr val="808080"/>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eaLnBrk="1" hangingPunct="1"/>
              <a:endParaRPr lang="ja-JP" altLang="en-US">
                <a:solidFill>
                  <a:srgbClr val="000000"/>
                </a:solidFill>
                <a:ea typeface="HG丸ｺﾞｼｯｸM-PRO" pitchFamily="50" charset="-128"/>
              </a:endParaRPr>
            </a:p>
          </p:txBody>
        </p:sp>
      </p:grpSp>
      <p:sp>
        <p:nvSpPr>
          <p:cNvPr id="9221" name="Text Box 14"/>
          <p:cNvSpPr txBox="1">
            <a:spLocks noChangeArrowheads="1"/>
          </p:cNvSpPr>
          <p:nvPr/>
        </p:nvSpPr>
        <p:spPr bwMode="auto">
          <a:xfrm>
            <a:off x="381000" y="3357563"/>
            <a:ext cx="230505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1800" dirty="0" err="1">
                <a:solidFill>
                  <a:srgbClr val="CC0000"/>
                </a:solidFill>
                <a:latin typeface="Tahoma" pitchFamily="34" charset="0"/>
                <a:ea typeface="HGP創英角ｺﾞｼｯｸUB" pitchFamily="50" charset="-128"/>
              </a:rPr>
              <a:t>Sve</a:t>
            </a:r>
            <a:r>
              <a:rPr lang="ja-JP" altLang="en-US" sz="1800" dirty="0">
                <a:solidFill>
                  <a:srgbClr val="CC0000"/>
                </a:solidFill>
                <a:latin typeface="Tahoma" pitchFamily="34" charset="0"/>
                <a:ea typeface="HGP創英角ｺﾞｼｯｸUB" pitchFamily="50" charset="-128"/>
              </a:rPr>
              <a:t>と話し合い、</a:t>
            </a:r>
            <a:r>
              <a:rPr lang="en-US" altLang="ja-JP" sz="1800" dirty="0" err="1">
                <a:solidFill>
                  <a:srgbClr val="CC0000"/>
                </a:solidFill>
                <a:latin typeface="Tahoma" pitchFamily="34" charset="0"/>
                <a:ea typeface="HGP創英角ｺﾞｼｯｸUB" pitchFamily="50" charset="-128"/>
              </a:rPr>
              <a:t>Svr</a:t>
            </a:r>
            <a:r>
              <a:rPr lang="ja-JP" altLang="en-US" sz="1800" dirty="0">
                <a:solidFill>
                  <a:srgbClr val="CC0000"/>
                </a:solidFill>
                <a:latin typeface="Tahoma" pitchFamily="34" charset="0"/>
                <a:ea typeface="HGP創英角ｺﾞｼｯｸUB" pitchFamily="50" charset="-128"/>
              </a:rPr>
              <a:t>が支援していく方法や範囲を決める</a:t>
            </a:r>
            <a:endParaRPr lang="ja-JP" altLang="en-US" sz="1800" dirty="0">
              <a:solidFill>
                <a:srgbClr val="000000"/>
              </a:solidFill>
              <a:latin typeface="Tahoma" pitchFamily="34" charset="0"/>
              <a:ea typeface="HGP創英角ｺﾞｼｯｸUB" pitchFamily="50" charset="-128"/>
            </a:endParaRPr>
          </a:p>
        </p:txBody>
      </p:sp>
      <p:sp>
        <p:nvSpPr>
          <p:cNvPr id="9222" name="Text Box 15"/>
          <p:cNvSpPr txBox="1">
            <a:spLocks noChangeArrowheads="1"/>
          </p:cNvSpPr>
          <p:nvPr/>
        </p:nvSpPr>
        <p:spPr bwMode="auto">
          <a:xfrm>
            <a:off x="3081338" y="5589591"/>
            <a:ext cx="4032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1800" dirty="0" err="1">
                <a:solidFill>
                  <a:srgbClr val="CC0000"/>
                </a:solidFill>
                <a:latin typeface="Tahoma" pitchFamily="34" charset="0"/>
                <a:ea typeface="HGP創英角ｺﾞｼｯｸUB" pitchFamily="50" charset="-128"/>
              </a:rPr>
              <a:t>Sve</a:t>
            </a:r>
            <a:r>
              <a:rPr lang="ja-JP" altLang="en-US" sz="1800" dirty="0">
                <a:solidFill>
                  <a:srgbClr val="CC0000"/>
                </a:solidFill>
                <a:latin typeface="Tahoma" pitchFamily="34" charset="0"/>
                <a:ea typeface="HGP創英角ｺﾞｼｯｸUB" pitchFamily="50" charset="-128"/>
              </a:rPr>
              <a:t>の状態を見て必要に応じた助言や同行を行う</a:t>
            </a:r>
            <a:endParaRPr lang="ja-JP" altLang="en-US" sz="1800" dirty="0">
              <a:solidFill>
                <a:srgbClr val="000000"/>
              </a:solidFill>
              <a:latin typeface="Tahoma" pitchFamily="34" charset="0"/>
              <a:ea typeface="HGP創英角ｺﾞｼｯｸUB" pitchFamily="50" charset="-128"/>
            </a:endParaRPr>
          </a:p>
        </p:txBody>
      </p:sp>
      <p:sp>
        <p:nvSpPr>
          <p:cNvPr id="9223" name="Text Box 16"/>
          <p:cNvSpPr txBox="1">
            <a:spLocks noChangeArrowheads="1"/>
          </p:cNvSpPr>
          <p:nvPr/>
        </p:nvSpPr>
        <p:spPr bwMode="auto">
          <a:xfrm>
            <a:off x="7113588" y="3500440"/>
            <a:ext cx="241141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1800" dirty="0" err="1">
                <a:solidFill>
                  <a:srgbClr val="CC0000"/>
                </a:solidFill>
                <a:latin typeface="Tahoma" pitchFamily="34" charset="0"/>
                <a:ea typeface="HGP創英角ｺﾞｼｯｸUB" pitchFamily="50" charset="-128"/>
              </a:rPr>
              <a:t>Sve</a:t>
            </a:r>
            <a:r>
              <a:rPr lang="ja-JP" altLang="en-US" sz="1800" dirty="0">
                <a:solidFill>
                  <a:srgbClr val="CC0000"/>
                </a:solidFill>
                <a:latin typeface="Tahoma" pitchFamily="34" charset="0"/>
                <a:ea typeface="HGP創英角ｺﾞｼｯｸUB" pitchFamily="50" charset="-128"/>
              </a:rPr>
              <a:t>に支援の経過など報告を求める</a:t>
            </a:r>
            <a:endParaRPr lang="ja-JP" altLang="en-US" sz="1800" dirty="0">
              <a:solidFill>
                <a:srgbClr val="000000"/>
              </a:solidFill>
              <a:latin typeface="Tahoma" pitchFamily="34" charset="0"/>
              <a:ea typeface="HGP創英角ｺﾞｼｯｸUB" pitchFamily="50" charset="-128"/>
            </a:endParaRPr>
          </a:p>
        </p:txBody>
      </p:sp>
      <p:sp>
        <p:nvSpPr>
          <p:cNvPr id="9224" name="Line 3"/>
          <p:cNvSpPr>
            <a:spLocks noChangeShapeType="1"/>
          </p:cNvSpPr>
          <p:nvPr/>
        </p:nvSpPr>
        <p:spPr bwMode="auto">
          <a:xfrm>
            <a:off x="0" y="762000"/>
            <a:ext cx="9906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solidFill>
                <a:srgbClr val="000000"/>
              </a:solidFill>
            </a:endParaRPr>
          </a:p>
        </p:txBody>
      </p:sp>
      <p:sp>
        <p:nvSpPr>
          <p:cNvPr id="9225" name="Text Box 3"/>
          <p:cNvSpPr txBox="1">
            <a:spLocks noChangeArrowheads="1"/>
          </p:cNvSpPr>
          <p:nvPr/>
        </p:nvSpPr>
        <p:spPr bwMode="auto">
          <a:xfrm>
            <a:off x="2216150" y="1844676"/>
            <a:ext cx="55451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800" dirty="0">
                <a:solidFill>
                  <a:srgbClr val="CC0000"/>
                </a:solidFill>
                <a:latin typeface="Tahoma" pitchFamily="34" charset="0"/>
                <a:ea typeface="HGP創英角ｺﾞｼｯｸUB" pitchFamily="50" charset="-128"/>
              </a:rPr>
              <a:t>躓いている点を</a:t>
            </a:r>
            <a:r>
              <a:rPr lang="en-US" altLang="ja-JP" sz="1800" dirty="0" err="1">
                <a:solidFill>
                  <a:srgbClr val="CC0000"/>
                </a:solidFill>
                <a:latin typeface="Tahoma" pitchFamily="34" charset="0"/>
                <a:ea typeface="HGP創英角ｺﾞｼｯｸUB" pitchFamily="50" charset="-128"/>
              </a:rPr>
              <a:t>Sve</a:t>
            </a:r>
            <a:r>
              <a:rPr lang="ja-JP" altLang="en-US" sz="1800" dirty="0">
                <a:solidFill>
                  <a:srgbClr val="CC0000"/>
                </a:solidFill>
                <a:latin typeface="Tahoma" pitchFamily="34" charset="0"/>
                <a:ea typeface="HGP創英角ｺﾞｼｯｸUB" pitchFamily="50" charset="-128"/>
              </a:rPr>
              <a:t>の話から想定する</a:t>
            </a:r>
          </a:p>
        </p:txBody>
      </p:sp>
      <p:sp>
        <p:nvSpPr>
          <p:cNvPr id="2" name="角丸四角形吹き出し 1"/>
          <p:cNvSpPr/>
          <p:nvPr/>
        </p:nvSpPr>
        <p:spPr>
          <a:xfrm>
            <a:off x="920553" y="2028032"/>
            <a:ext cx="1746448" cy="1019969"/>
          </a:xfrm>
          <a:prstGeom prst="wedgeRoundRectCallout">
            <a:avLst>
              <a:gd name="adj1" fmla="val -47170"/>
              <a:gd name="adj2" fmla="val 76292"/>
              <a:gd name="adj3" fmla="val 16667"/>
            </a:avLst>
          </a:prstGeom>
          <a:solidFill>
            <a:srgbClr val="FFFF00"/>
          </a:solidFill>
        </p:spPr>
        <p:style>
          <a:lnRef idx="3">
            <a:schemeClr val="lt1"/>
          </a:lnRef>
          <a:fillRef idx="1">
            <a:schemeClr val="accent5"/>
          </a:fillRef>
          <a:effectRef idx="1">
            <a:schemeClr val="accent5"/>
          </a:effectRef>
          <a:fontRef idx="minor">
            <a:schemeClr val="lt1"/>
          </a:fontRef>
        </p:style>
        <p:txBody>
          <a:bodyPr rtlCol="0" anchor="ctr"/>
          <a:lstStyle/>
          <a:p>
            <a:pPr algn="ctr"/>
            <a:r>
              <a:rPr kumimoji="1" lang="en-US" altLang="ja-JP" dirty="0" err="1">
                <a:solidFill>
                  <a:sysClr val="windowText" lastClr="000000"/>
                </a:solidFill>
              </a:rPr>
              <a:t>Sve</a:t>
            </a:r>
            <a:r>
              <a:rPr kumimoji="1" lang="ja-JP" altLang="en-US" dirty="0">
                <a:solidFill>
                  <a:sysClr val="windowText" lastClr="000000"/>
                </a:solidFill>
              </a:rPr>
              <a:t>自身の課題を明確にすることが重要</a:t>
            </a:r>
          </a:p>
        </p:txBody>
      </p:sp>
      <p:sp>
        <p:nvSpPr>
          <p:cNvPr id="21" name="角丸四角形吹き出し 20"/>
          <p:cNvSpPr/>
          <p:nvPr/>
        </p:nvSpPr>
        <p:spPr>
          <a:xfrm>
            <a:off x="7518078" y="4415633"/>
            <a:ext cx="1827410" cy="1019969"/>
          </a:xfrm>
          <a:prstGeom prst="wedgeRoundRectCallout">
            <a:avLst>
              <a:gd name="adj1" fmla="val -4529"/>
              <a:gd name="adj2" fmla="val -80349"/>
              <a:gd name="adj3" fmla="val 16667"/>
            </a:avLst>
          </a:prstGeom>
          <a:solidFill>
            <a:srgbClr val="FFFF00"/>
          </a:solidFill>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dirty="0">
                <a:solidFill>
                  <a:sysClr val="windowText" lastClr="000000"/>
                </a:solidFill>
              </a:rPr>
              <a:t>自身の課題が解決できたかどうかという視点</a:t>
            </a:r>
          </a:p>
        </p:txBody>
      </p:sp>
      <p:sp>
        <p:nvSpPr>
          <p:cNvPr id="22" name="角丸四角形吹き出し 21"/>
          <p:cNvSpPr/>
          <p:nvPr/>
        </p:nvSpPr>
        <p:spPr>
          <a:xfrm>
            <a:off x="632521" y="5245110"/>
            <a:ext cx="2115442" cy="1019969"/>
          </a:xfrm>
          <a:prstGeom prst="wedgeRoundRectCallout">
            <a:avLst>
              <a:gd name="adj1" fmla="val 68604"/>
              <a:gd name="adj2" fmla="val 11271"/>
              <a:gd name="adj3" fmla="val 16667"/>
            </a:avLst>
          </a:prstGeom>
          <a:solidFill>
            <a:srgbClr val="FFFF00"/>
          </a:solidFill>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dirty="0">
                <a:solidFill>
                  <a:sysClr val="windowText" lastClr="000000"/>
                </a:solidFill>
              </a:rPr>
              <a:t>職場で事例検討の結果が共有されていることが必要</a:t>
            </a:r>
          </a:p>
        </p:txBody>
      </p:sp>
      <p:sp>
        <p:nvSpPr>
          <p:cNvPr id="23" name="角丸四角形吹き出し 22"/>
          <p:cNvSpPr/>
          <p:nvPr/>
        </p:nvSpPr>
        <p:spPr>
          <a:xfrm>
            <a:off x="7189291" y="1469233"/>
            <a:ext cx="1628229" cy="1019969"/>
          </a:xfrm>
          <a:prstGeom prst="wedgeRoundRectCallout">
            <a:avLst>
              <a:gd name="adj1" fmla="val -68952"/>
              <a:gd name="adj2" fmla="val 434"/>
              <a:gd name="adj3" fmla="val 16667"/>
            </a:avLst>
          </a:prstGeom>
          <a:solidFill>
            <a:srgbClr val="FFFF00"/>
          </a:solidFill>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dirty="0">
                <a:solidFill>
                  <a:sysClr val="windowText" lastClr="000000"/>
                </a:solidFill>
              </a:rPr>
              <a:t>取</a:t>
            </a:r>
            <a:r>
              <a:rPr kumimoji="1" lang="ja-JP" altLang="en-US" dirty="0" err="1">
                <a:solidFill>
                  <a:sysClr val="windowText" lastClr="000000"/>
                </a:solidFill>
              </a:rPr>
              <a:t>っ</a:t>
            </a:r>
            <a:r>
              <a:rPr kumimoji="1" lang="ja-JP" altLang="en-US" dirty="0">
                <a:solidFill>
                  <a:sysClr val="windowText" lastClr="000000"/>
                </a:solidFill>
              </a:rPr>
              <a:t>掛かりは困難事例への対応となる</a:t>
            </a:r>
          </a:p>
        </p:txBody>
      </p:sp>
      <p:sp>
        <p:nvSpPr>
          <p:cNvPr id="24"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5" name="スライド番号プレースホルダー 4">
            <a:extLst>
              <a:ext uri="{FF2B5EF4-FFF2-40B4-BE49-F238E27FC236}">
                <a16:creationId xmlns:a16="http://schemas.microsoft.com/office/drawing/2014/main" id="{3FDE5FA3-0997-46B4-AB85-E1DA2FEEE93E}"/>
              </a:ext>
            </a:extLst>
          </p:cNvPr>
          <p:cNvSpPr>
            <a:spLocks noGrp="1"/>
          </p:cNvSpPr>
          <p:nvPr>
            <p:ph type="sldNum" sz="quarter" idx="12"/>
          </p:nvPr>
        </p:nvSpPr>
        <p:spPr/>
        <p:txBody>
          <a:bodyPr/>
          <a:lstStyle/>
          <a:p>
            <a:pPr>
              <a:defRPr/>
            </a:pPr>
            <a:fld id="{431CAECD-5926-4741-A906-A08E04809A27}" type="slidenum">
              <a:rPr lang="en-US" altLang="ja-JP" smtClean="0"/>
              <a:pPr>
                <a:defRPr/>
              </a:pPr>
              <a:t>10</a:t>
            </a:fld>
            <a:endParaRPr lang="en-US" altLang="ja-JP"/>
          </a:p>
        </p:txBody>
      </p:sp>
    </p:spTree>
    <p:extLst>
      <p:ext uri="{BB962C8B-B14F-4D97-AF65-F5344CB8AC3E}">
        <p14:creationId xmlns:p14="http://schemas.microsoft.com/office/powerpoint/2010/main" val="793064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717959" y="548682"/>
            <a:ext cx="8496300" cy="936625"/>
          </a:xfrm>
        </p:spPr>
        <p:txBody>
          <a:bodyPr/>
          <a:lstStyle/>
          <a:p>
            <a:pPr eaLnBrk="1" hangingPunct="1"/>
            <a:r>
              <a:rPr lang="ja-JP" altLang="en-US" sz="3200" dirty="0">
                <a:solidFill>
                  <a:srgbClr val="CC3300"/>
                </a:solidFill>
                <a:latin typeface="HGP創英角ﾎﾟｯﾌﾟ体" pitchFamily="50" charset="-128"/>
                <a:ea typeface="HGP創英角ﾎﾟｯﾌﾟ体" pitchFamily="50" charset="-128"/>
              </a:rPr>
              <a:t>スーパーバイザーが持つべき３つの要素</a:t>
            </a:r>
            <a:endParaRPr lang="ja-JP" altLang="en-US" sz="3600" dirty="0">
              <a:solidFill>
                <a:srgbClr val="CC3300"/>
              </a:solidFill>
              <a:latin typeface="HGP創英角ﾎﾟｯﾌﾟ体" pitchFamily="50" charset="-128"/>
              <a:ea typeface="HGP創英角ﾎﾟｯﾌﾟ体" pitchFamily="50" charset="-128"/>
            </a:endParaRPr>
          </a:p>
        </p:txBody>
      </p:sp>
      <p:sp>
        <p:nvSpPr>
          <p:cNvPr id="6148" name="Text Box 5"/>
          <p:cNvSpPr txBox="1">
            <a:spLocks noChangeArrowheads="1"/>
          </p:cNvSpPr>
          <p:nvPr/>
        </p:nvSpPr>
        <p:spPr bwMode="auto">
          <a:xfrm>
            <a:off x="1005669" y="1662575"/>
            <a:ext cx="7920879" cy="4058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285748" lvl="1">
              <a:lnSpc>
                <a:spcPct val="150000"/>
              </a:lnSpc>
              <a:buNone/>
            </a:pPr>
            <a:r>
              <a:rPr lang="ja-JP" altLang="en-US" dirty="0"/>
              <a:t>① 組織化する技術（スーパーバイザーとスーパーバイジー間の契約、</a:t>
            </a:r>
            <a:r>
              <a:rPr lang="ja-JP" altLang="en-US" dirty="0">
                <a:highlight>
                  <a:srgbClr val="FFFF00"/>
                </a:highlight>
              </a:rPr>
              <a:t>目標定義の共有</a:t>
            </a:r>
            <a:r>
              <a:rPr lang="ja-JP" altLang="en-US" dirty="0"/>
              <a:t>など）</a:t>
            </a:r>
            <a:endParaRPr lang="en-US" altLang="ja-JP" dirty="0"/>
          </a:p>
          <a:p>
            <a:pPr marL="285748" lvl="1">
              <a:lnSpc>
                <a:spcPct val="150000"/>
              </a:lnSpc>
              <a:buNone/>
            </a:pPr>
            <a:r>
              <a:rPr lang="ja-JP" altLang="en-US" dirty="0"/>
              <a:t>② 個人の性格（</a:t>
            </a:r>
            <a:r>
              <a:rPr lang="ja-JP" altLang="en-US" dirty="0">
                <a:highlight>
                  <a:srgbClr val="FFFF00"/>
                </a:highlight>
              </a:rPr>
              <a:t>柔軟性、オープンさ、専門性への明確なアイデンティティ、支持的態度</a:t>
            </a:r>
            <a:r>
              <a:rPr lang="ja-JP" altLang="en-US" dirty="0"/>
              <a:t>など）</a:t>
            </a:r>
            <a:endParaRPr lang="en-US" altLang="ja-JP" dirty="0"/>
          </a:p>
          <a:p>
            <a:pPr marL="285748" lvl="1">
              <a:lnSpc>
                <a:spcPct val="150000"/>
              </a:lnSpc>
              <a:buNone/>
            </a:pPr>
            <a:r>
              <a:rPr lang="ja-JP" altLang="en-US" dirty="0"/>
              <a:t>③ 知識（様々な技法、スーパービジョンやカウンセリング理論についての知識など）</a:t>
            </a:r>
            <a:endParaRPr lang="ja-JP" altLang="en-US" dirty="0">
              <a:solidFill>
                <a:schemeClr val="tx2"/>
              </a:solidFill>
              <a:ea typeface="HGP創英角ｺﾞｼｯｸUB" pitchFamily="50" charset="-128"/>
            </a:endParaRPr>
          </a:p>
        </p:txBody>
      </p:sp>
      <p:sp>
        <p:nvSpPr>
          <p:cNvPr id="2" name="正方形/長方形 1"/>
          <p:cNvSpPr/>
          <p:nvPr/>
        </p:nvSpPr>
        <p:spPr>
          <a:xfrm>
            <a:off x="3165908" y="5815342"/>
            <a:ext cx="5760640" cy="646331"/>
          </a:xfrm>
          <a:prstGeom prst="rect">
            <a:avLst/>
          </a:prstGeom>
        </p:spPr>
        <p:txBody>
          <a:bodyPr wrap="square">
            <a:spAutoFit/>
          </a:bodyPr>
          <a:lstStyle/>
          <a:p>
            <a:r>
              <a:rPr lang="ja-JP" altLang="en-US" dirty="0">
                <a:latin typeface="+mj-ea"/>
                <a:ea typeface="+mj-ea"/>
              </a:rPr>
              <a:t>塩村公子「ソーシャルワーク・スーパービジョンの諸相」に紹介されている</a:t>
            </a:r>
            <a:r>
              <a:rPr lang="en-US" altLang="ja-JP" dirty="0">
                <a:latin typeface="+mj-ea"/>
                <a:ea typeface="+mj-ea"/>
              </a:rPr>
              <a:t>Hellman </a:t>
            </a:r>
            <a:r>
              <a:rPr lang="ja-JP" altLang="en-US" dirty="0">
                <a:latin typeface="+mj-ea"/>
                <a:ea typeface="+mj-ea"/>
              </a:rPr>
              <a:t>による定義</a:t>
            </a:r>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5" name="スライド番号プレースホルダー 4">
            <a:extLst>
              <a:ext uri="{FF2B5EF4-FFF2-40B4-BE49-F238E27FC236}">
                <a16:creationId xmlns:a16="http://schemas.microsoft.com/office/drawing/2014/main" id="{A038CAF6-4AC6-4AEB-9C6E-11465B3E1230}"/>
              </a:ext>
            </a:extLst>
          </p:cNvPr>
          <p:cNvSpPr>
            <a:spLocks noGrp="1"/>
          </p:cNvSpPr>
          <p:nvPr>
            <p:ph type="sldNum" sz="quarter" idx="12"/>
          </p:nvPr>
        </p:nvSpPr>
        <p:spPr/>
        <p:txBody>
          <a:bodyPr/>
          <a:lstStyle/>
          <a:p>
            <a:pPr>
              <a:defRPr/>
            </a:pPr>
            <a:fld id="{431CAECD-5926-4741-A906-A08E04809A27}" type="slidenum">
              <a:rPr lang="en-US" altLang="ja-JP" smtClean="0"/>
              <a:pPr>
                <a:defRPr/>
              </a:pPr>
              <a:t>11</a:t>
            </a:fld>
            <a:endParaRPr lang="en-US" altLang="ja-JP"/>
          </a:p>
        </p:txBody>
      </p:sp>
    </p:spTree>
    <p:extLst>
      <p:ext uri="{BB962C8B-B14F-4D97-AF65-F5344CB8AC3E}">
        <p14:creationId xmlns:p14="http://schemas.microsoft.com/office/powerpoint/2010/main" val="3985810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83771" y="175127"/>
            <a:ext cx="8441192" cy="1325563"/>
          </a:xfrm>
        </p:spPr>
        <p:txBody>
          <a:bodyPr>
            <a:normAutofit/>
          </a:bodyPr>
          <a:lstStyle/>
          <a:p>
            <a:pPr algn="ctr"/>
            <a:r>
              <a:rPr kumimoji="1" lang="en-US" altLang="ja-JP" sz="3600" dirty="0">
                <a:solidFill>
                  <a:srgbClr val="C00000"/>
                </a:solidFill>
                <a:latin typeface="HGP創英角ﾎﾟｯﾌﾟ体" panose="040B0A00000000000000" pitchFamily="50" charset="-128"/>
                <a:ea typeface="HGP創英角ﾎﾟｯﾌﾟ体" panose="040B0A00000000000000" pitchFamily="50" charset="-128"/>
              </a:rPr>
              <a:t>SV</a:t>
            </a:r>
            <a:r>
              <a:rPr kumimoji="1" lang="ja-JP" altLang="en-US" sz="3600" dirty="0">
                <a:solidFill>
                  <a:srgbClr val="C00000"/>
                </a:solidFill>
                <a:latin typeface="HGP創英角ﾎﾟｯﾌﾟ体" panose="040B0A00000000000000" pitchFamily="50" charset="-128"/>
                <a:ea typeface="HGP創英角ﾎﾟｯﾌﾟ体" panose="040B0A00000000000000" pitchFamily="50" charset="-128"/>
              </a:rPr>
              <a:t>で見えてくる支援者の課題</a:t>
            </a:r>
          </a:p>
        </p:txBody>
      </p:sp>
      <p:sp>
        <p:nvSpPr>
          <p:cNvPr id="3" name="コンテンツ プレースホルダー 2"/>
          <p:cNvSpPr>
            <a:spLocks noGrp="1"/>
          </p:cNvSpPr>
          <p:nvPr>
            <p:ph idx="1"/>
          </p:nvPr>
        </p:nvSpPr>
        <p:spPr>
          <a:xfrm>
            <a:off x="887404" y="1628800"/>
            <a:ext cx="8530092" cy="4147309"/>
          </a:xfrm>
        </p:spPr>
        <p:txBody>
          <a:bodyPr>
            <a:normAutofit fontScale="85000" lnSpcReduction="10000"/>
          </a:bodyPr>
          <a:lstStyle/>
          <a:p>
            <a:pPr marL="0" indent="0">
              <a:lnSpc>
                <a:spcPct val="150000"/>
              </a:lnSpc>
              <a:buNone/>
            </a:pPr>
            <a:r>
              <a:rPr lang="ja-JP" altLang="ja-JP" dirty="0"/>
              <a:t>１　利用者との信頼関係重視</a:t>
            </a:r>
            <a:r>
              <a:rPr lang="ja-JP" altLang="en-US" dirty="0"/>
              <a:t>（向き合う）</a:t>
            </a:r>
            <a:r>
              <a:rPr lang="ja-JP" altLang="ja-JP" dirty="0"/>
              <a:t> </a:t>
            </a:r>
            <a:r>
              <a:rPr lang="ja-JP" altLang="en-US" dirty="0"/>
              <a:t>≠ </a:t>
            </a:r>
            <a:r>
              <a:rPr lang="ja-JP" altLang="ja-JP" dirty="0"/>
              <a:t>軽視</a:t>
            </a:r>
          </a:p>
          <a:p>
            <a:pPr marL="0" indent="0">
              <a:lnSpc>
                <a:spcPct val="150000"/>
              </a:lnSpc>
              <a:buNone/>
            </a:pPr>
            <a:r>
              <a:rPr lang="ja-JP" altLang="ja-JP" dirty="0"/>
              <a:t>２　根拠の明確化（図式化できる）</a:t>
            </a:r>
            <a:r>
              <a:rPr lang="ja-JP" altLang="en-US" dirty="0"/>
              <a:t> ≠ </a:t>
            </a:r>
            <a:r>
              <a:rPr lang="ja-JP" altLang="ja-JP" dirty="0"/>
              <a:t>思い込み</a:t>
            </a:r>
          </a:p>
          <a:p>
            <a:pPr marL="0" indent="0">
              <a:lnSpc>
                <a:spcPct val="150000"/>
              </a:lnSpc>
              <a:buNone/>
            </a:pPr>
            <a:r>
              <a:rPr lang="ja-JP" altLang="ja-JP" dirty="0"/>
              <a:t>３　省察する（言語化する）</a:t>
            </a:r>
            <a:r>
              <a:rPr lang="ja-JP" altLang="en-US" dirty="0"/>
              <a:t> ≠ </a:t>
            </a:r>
            <a:r>
              <a:rPr lang="ja-JP" altLang="ja-JP" dirty="0"/>
              <a:t>省略する</a:t>
            </a:r>
          </a:p>
          <a:p>
            <a:pPr marL="0" indent="0">
              <a:lnSpc>
                <a:spcPct val="150000"/>
              </a:lnSpc>
              <a:buNone/>
            </a:pPr>
            <a:r>
              <a:rPr lang="ja-JP" altLang="ja-JP" dirty="0"/>
              <a:t>４　論理的思考（なぜを説明する）</a:t>
            </a:r>
            <a:r>
              <a:rPr lang="ja-JP" altLang="en-US" dirty="0"/>
              <a:t> ≠ </a:t>
            </a:r>
            <a:r>
              <a:rPr lang="ja-JP" altLang="ja-JP" dirty="0"/>
              <a:t>感覚的対応</a:t>
            </a:r>
          </a:p>
          <a:p>
            <a:pPr marL="0" indent="0">
              <a:lnSpc>
                <a:spcPct val="150000"/>
              </a:lnSpc>
              <a:buNone/>
            </a:pPr>
            <a:r>
              <a:rPr lang="ja-JP" altLang="ja-JP" dirty="0"/>
              <a:t>５　多様な解決策（豊かな引き出しがある）</a:t>
            </a:r>
            <a:r>
              <a:rPr lang="ja-JP" altLang="en-US" dirty="0"/>
              <a:t> ≠ </a:t>
            </a:r>
            <a:r>
              <a:rPr lang="ja-JP" altLang="ja-JP" dirty="0"/>
              <a:t>現状の枠内</a:t>
            </a:r>
          </a:p>
          <a:p>
            <a:pPr marL="0" indent="0">
              <a:lnSpc>
                <a:spcPct val="150000"/>
              </a:lnSpc>
              <a:buNone/>
            </a:pPr>
            <a:r>
              <a:rPr lang="ja-JP" altLang="ja-JP" dirty="0"/>
              <a:t>６　利用者の想い</a:t>
            </a:r>
            <a:r>
              <a:rPr lang="ja-JP" altLang="en-US" dirty="0"/>
              <a:t>（利用者中心である） ≠ </a:t>
            </a:r>
            <a:r>
              <a:rPr lang="ja-JP" altLang="ja-JP" dirty="0"/>
              <a:t>支援者の思惑</a:t>
            </a:r>
          </a:p>
        </p:txBody>
      </p:sp>
      <p:sp>
        <p:nvSpPr>
          <p:cNvPr id="6"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7" name="スライド番号プレースホルダー 6">
            <a:extLst>
              <a:ext uri="{FF2B5EF4-FFF2-40B4-BE49-F238E27FC236}">
                <a16:creationId xmlns:a16="http://schemas.microsoft.com/office/drawing/2014/main" id="{EE900C40-95E6-4950-8A37-D064B848F2DA}"/>
              </a:ext>
            </a:extLst>
          </p:cNvPr>
          <p:cNvSpPr>
            <a:spLocks noGrp="1"/>
          </p:cNvSpPr>
          <p:nvPr>
            <p:ph type="sldNum" sz="quarter" idx="12"/>
          </p:nvPr>
        </p:nvSpPr>
        <p:spPr/>
        <p:txBody>
          <a:bodyPr/>
          <a:lstStyle/>
          <a:p>
            <a:pPr>
              <a:defRPr/>
            </a:pPr>
            <a:fld id="{804D6B79-3AEB-42FE-A736-A41F7AEA0445}" type="slidenum">
              <a:rPr lang="en-US" altLang="ja-JP" smtClean="0"/>
              <a:pPr>
                <a:defRPr/>
              </a:pPr>
              <a:t>12</a:t>
            </a:fld>
            <a:endParaRPr lang="en-US" altLang="ja-JP"/>
          </a:p>
        </p:txBody>
      </p:sp>
    </p:spTree>
    <p:extLst>
      <p:ext uri="{BB962C8B-B14F-4D97-AF65-F5344CB8AC3E}">
        <p14:creationId xmlns:p14="http://schemas.microsoft.com/office/powerpoint/2010/main" val="1094689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552419-8882-4B14-8958-BE2DDAA64D51}"/>
              </a:ext>
            </a:extLst>
          </p:cNvPr>
          <p:cNvSpPr>
            <a:spLocks noGrp="1"/>
          </p:cNvSpPr>
          <p:nvPr>
            <p:ph type="title"/>
          </p:nvPr>
        </p:nvSpPr>
        <p:spPr/>
        <p:txBody>
          <a:bodyPr/>
          <a:lstStyle/>
          <a:p>
            <a:r>
              <a:rPr kumimoji="1" lang="ja-JP" altLang="en-US" sz="4000" dirty="0"/>
              <a:t>現場でのスーパービジョンを阻む課題</a:t>
            </a:r>
          </a:p>
        </p:txBody>
      </p:sp>
      <p:sp>
        <p:nvSpPr>
          <p:cNvPr id="3" name="コンテンツ プレースホルダー 2">
            <a:extLst>
              <a:ext uri="{FF2B5EF4-FFF2-40B4-BE49-F238E27FC236}">
                <a16:creationId xmlns:a16="http://schemas.microsoft.com/office/drawing/2014/main" id="{163F63FD-4A25-43F8-9DDC-854FF05847E0}"/>
              </a:ext>
            </a:extLst>
          </p:cNvPr>
          <p:cNvSpPr>
            <a:spLocks noGrp="1"/>
          </p:cNvSpPr>
          <p:nvPr>
            <p:ph sz="quarter" idx="1"/>
          </p:nvPr>
        </p:nvSpPr>
        <p:spPr/>
        <p:txBody>
          <a:bodyPr>
            <a:normAutofit fontScale="92500" lnSpcReduction="20000"/>
          </a:bodyPr>
          <a:lstStyle/>
          <a:p>
            <a:r>
              <a:rPr kumimoji="1" lang="ja-JP" altLang="en-US" dirty="0"/>
              <a:t>スーパービジョン（</a:t>
            </a:r>
            <a:r>
              <a:rPr kumimoji="1" lang="en-US" altLang="ja-JP" dirty="0"/>
              <a:t>SV</a:t>
            </a:r>
            <a:r>
              <a:rPr kumimoji="1" lang="ja-JP" altLang="en-US" dirty="0"/>
              <a:t>）の必要性（なぜスーパービジョンが必要なのか）の理解不足</a:t>
            </a:r>
            <a:endParaRPr kumimoji="1" lang="en-US" altLang="ja-JP" dirty="0"/>
          </a:p>
          <a:p>
            <a:pPr marL="0" indent="0">
              <a:buNone/>
            </a:pPr>
            <a:r>
              <a:rPr lang="ja-JP" altLang="en-US" dirty="0"/>
              <a:t>　・相談支援専門員自身の置かれている立場の振りか　　</a:t>
            </a:r>
            <a:endParaRPr lang="en-US" altLang="ja-JP" dirty="0"/>
          </a:p>
          <a:p>
            <a:pPr marL="0" indent="0">
              <a:buNone/>
            </a:pPr>
            <a:r>
              <a:rPr lang="ja-JP" altLang="en-US" dirty="0"/>
              <a:t>　　えり（管理的機能）</a:t>
            </a:r>
            <a:endParaRPr lang="en-US" altLang="ja-JP" dirty="0"/>
          </a:p>
          <a:p>
            <a:pPr marL="0" indent="0">
              <a:buNone/>
            </a:pPr>
            <a:r>
              <a:rPr kumimoji="1" lang="ja-JP" altLang="en-US" dirty="0"/>
              <a:t>　・利用者とのかかわりの悩み（教育的機能）</a:t>
            </a:r>
            <a:endParaRPr kumimoji="1" lang="en-US" altLang="ja-JP" dirty="0"/>
          </a:p>
          <a:p>
            <a:pPr marL="0" indent="0">
              <a:buNone/>
            </a:pPr>
            <a:r>
              <a:rPr lang="ja-JP" altLang="en-US" dirty="0"/>
              <a:t>　・支援の評価、効果の共有（支持的機能）</a:t>
            </a:r>
            <a:endParaRPr lang="en-US" altLang="ja-JP" dirty="0"/>
          </a:p>
          <a:p>
            <a:endParaRPr kumimoji="1" lang="en-US" altLang="ja-JP" dirty="0"/>
          </a:p>
          <a:p>
            <a:r>
              <a:rPr lang="ja-JP" altLang="en-US" dirty="0"/>
              <a:t>福祉現場のチームアプローチの必要性の認識不足</a:t>
            </a:r>
            <a:endParaRPr lang="en-US" altLang="ja-JP" dirty="0"/>
          </a:p>
          <a:p>
            <a:r>
              <a:rPr lang="ja-JP" altLang="en-US" dirty="0"/>
              <a:t>スーパービジョン</a:t>
            </a:r>
            <a:r>
              <a:rPr kumimoji="1" lang="ja-JP" altLang="en-US" dirty="0"/>
              <a:t>が業務としてみなされない</a:t>
            </a:r>
            <a:endParaRPr kumimoji="1" lang="en-US" altLang="ja-JP" dirty="0"/>
          </a:p>
          <a:p>
            <a:r>
              <a:rPr kumimoji="1" lang="ja-JP" altLang="en-US" dirty="0"/>
              <a:t>スーパーバイザーの人材不足</a:t>
            </a:r>
            <a:endParaRPr kumimoji="1" lang="en-US" altLang="ja-JP" dirty="0"/>
          </a:p>
          <a:p>
            <a:endParaRPr kumimoji="1" lang="en-US" altLang="ja-JP" dirty="0"/>
          </a:p>
          <a:p>
            <a:pPr marL="0" indent="0">
              <a:buNone/>
            </a:pPr>
            <a:endParaRPr kumimoji="1" lang="en-US" altLang="ja-JP" dirty="0"/>
          </a:p>
          <a:p>
            <a:endParaRPr kumimoji="1" lang="ja-JP" altLang="en-US" dirty="0"/>
          </a:p>
        </p:txBody>
      </p:sp>
      <p:sp>
        <p:nvSpPr>
          <p:cNvPr id="5" name="スライド番号プレースホルダー 4">
            <a:extLst>
              <a:ext uri="{FF2B5EF4-FFF2-40B4-BE49-F238E27FC236}">
                <a16:creationId xmlns:a16="http://schemas.microsoft.com/office/drawing/2014/main" id="{756B58F5-1CA5-45D0-9876-3558CD633DB0}"/>
              </a:ext>
            </a:extLst>
          </p:cNvPr>
          <p:cNvSpPr>
            <a:spLocks noGrp="1"/>
          </p:cNvSpPr>
          <p:nvPr>
            <p:ph type="sldNum" sz="quarter" idx="12"/>
          </p:nvPr>
        </p:nvSpPr>
        <p:spPr/>
        <p:txBody>
          <a:bodyPr/>
          <a:lstStyle/>
          <a:p>
            <a:pPr>
              <a:defRPr/>
            </a:pPr>
            <a:fld id="{804D6B79-3AEB-42FE-A736-A41F7AEA0445}" type="slidenum">
              <a:rPr lang="en-US" altLang="ja-JP" smtClean="0"/>
              <a:pPr>
                <a:defRPr/>
              </a:pPr>
              <a:t>13</a:t>
            </a:fld>
            <a:endParaRPr lang="en-US" altLang="ja-JP"/>
          </a:p>
        </p:txBody>
      </p:sp>
      <p:sp>
        <p:nvSpPr>
          <p:cNvPr id="6" name="Text Box 15">
            <a:extLst>
              <a:ext uri="{FF2B5EF4-FFF2-40B4-BE49-F238E27FC236}">
                <a16:creationId xmlns:a16="http://schemas.microsoft.com/office/drawing/2014/main" id="{EA123119-20DC-4371-823E-18B654955F2F}"/>
              </a:ext>
            </a:extLst>
          </p:cNvPr>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602760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704529" y="404666"/>
            <a:ext cx="8496300" cy="936625"/>
          </a:xfrm>
        </p:spPr>
        <p:txBody>
          <a:bodyPr/>
          <a:lstStyle/>
          <a:p>
            <a:pPr eaLnBrk="1" hangingPunct="1"/>
            <a:r>
              <a:rPr lang="ja-JP" altLang="en-US" sz="3600" dirty="0">
                <a:solidFill>
                  <a:srgbClr val="CC3300"/>
                </a:solidFill>
                <a:latin typeface="HGP創英角ﾎﾟｯﾌﾟ体" pitchFamily="50" charset="-128"/>
                <a:ea typeface="HGP創英角ﾎﾟｯﾌﾟ体" pitchFamily="50" charset="-128"/>
              </a:rPr>
              <a:t>スーパービジョンを業務の一環とするために</a:t>
            </a:r>
          </a:p>
        </p:txBody>
      </p:sp>
      <p:sp>
        <p:nvSpPr>
          <p:cNvPr id="5124" name="Rectangle 5"/>
          <p:cNvSpPr>
            <a:spLocks noChangeArrowheads="1"/>
          </p:cNvSpPr>
          <p:nvPr/>
        </p:nvSpPr>
        <p:spPr bwMode="auto">
          <a:xfrm>
            <a:off x="2504729" y="1628802"/>
            <a:ext cx="5370381" cy="3637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20000"/>
              </a:lnSpc>
              <a:spcBef>
                <a:spcPct val="0"/>
              </a:spcBef>
              <a:buFontTx/>
              <a:buNone/>
            </a:pPr>
            <a:r>
              <a:rPr lang="en-US" altLang="ja-JP" dirty="0">
                <a:solidFill>
                  <a:schemeClr val="tx2"/>
                </a:solidFill>
                <a:ea typeface="HGP創英角ｺﾞｼｯｸUB" pitchFamily="50" charset="-128"/>
              </a:rPr>
              <a:t>①</a:t>
            </a:r>
            <a:r>
              <a:rPr lang="ja-JP" altLang="en-US" dirty="0">
                <a:solidFill>
                  <a:schemeClr val="tx2"/>
                </a:solidFill>
                <a:ea typeface="HGP創英角ｺﾞｼｯｸUB" pitchFamily="50" charset="-128"/>
              </a:rPr>
              <a:t>　職人芸的な高い技術</a:t>
            </a:r>
            <a:endParaRPr lang="en-US" altLang="ja-JP" dirty="0">
              <a:solidFill>
                <a:schemeClr val="tx2"/>
              </a:solidFill>
              <a:ea typeface="HGP創英角ｺﾞｼｯｸUB" pitchFamily="50" charset="-128"/>
            </a:endParaRPr>
          </a:p>
          <a:p>
            <a:pPr eaLnBrk="1" hangingPunct="1">
              <a:lnSpc>
                <a:spcPct val="120000"/>
              </a:lnSpc>
              <a:spcBef>
                <a:spcPct val="0"/>
              </a:spcBef>
              <a:buFontTx/>
              <a:buNone/>
            </a:pPr>
            <a:r>
              <a:rPr lang="ja-JP" altLang="en-US" dirty="0">
                <a:solidFill>
                  <a:srgbClr val="00B050"/>
                </a:solidFill>
                <a:ea typeface="HGP創英角ｺﾞｼｯｸUB" pitchFamily="50" charset="-128"/>
              </a:rPr>
              <a:t>　　⇒職場内で可能なレベルで</a:t>
            </a:r>
            <a:endParaRPr lang="en-US" altLang="ja-JP" dirty="0">
              <a:solidFill>
                <a:srgbClr val="00B050"/>
              </a:solidFill>
              <a:ea typeface="HGP創英角ｺﾞｼｯｸUB" pitchFamily="50" charset="-128"/>
            </a:endParaRPr>
          </a:p>
          <a:p>
            <a:pPr eaLnBrk="1" hangingPunct="1">
              <a:lnSpc>
                <a:spcPct val="120000"/>
              </a:lnSpc>
              <a:spcBef>
                <a:spcPct val="0"/>
              </a:spcBef>
              <a:buFontTx/>
              <a:buNone/>
            </a:pPr>
            <a:r>
              <a:rPr lang="ja-JP" altLang="en-US" dirty="0">
                <a:solidFill>
                  <a:schemeClr val="tx2"/>
                </a:solidFill>
                <a:ea typeface="HGP創英角ｺﾞｼｯｸUB" pitchFamily="50" charset="-128"/>
              </a:rPr>
              <a:t>②　長時間を要する</a:t>
            </a:r>
            <a:endParaRPr lang="en-US" altLang="ja-JP" dirty="0">
              <a:solidFill>
                <a:schemeClr val="tx2"/>
              </a:solidFill>
              <a:ea typeface="HGP創英角ｺﾞｼｯｸUB" pitchFamily="50" charset="-128"/>
            </a:endParaRPr>
          </a:p>
          <a:p>
            <a:pPr eaLnBrk="1" hangingPunct="1">
              <a:lnSpc>
                <a:spcPct val="120000"/>
              </a:lnSpc>
              <a:spcBef>
                <a:spcPct val="0"/>
              </a:spcBef>
              <a:buFontTx/>
              <a:buNone/>
            </a:pPr>
            <a:r>
              <a:rPr lang="ja-JP" altLang="en-US" dirty="0">
                <a:solidFill>
                  <a:srgbClr val="00B050"/>
                </a:solidFill>
                <a:ea typeface="HGP創英角ｺﾞｼｯｸUB" pitchFamily="50" charset="-128"/>
              </a:rPr>
              <a:t>　　⇒取れる時間内で</a:t>
            </a:r>
          </a:p>
          <a:p>
            <a:pPr eaLnBrk="1" hangingPunct="1">
              <a:lnSpc>
                <a:spcPct val="120000"/>
              </a:lnSpc>
              <a:spcBef>
                <a:spcPct val="0"/>
              </a:spcBef>
              <a:buFontTx/>
              <a:buNone/>
            </a:pPr>
            <a:r>
              <a:rPr lang="ja-JP" altLang="en-US" dirty="0">
                <a:solidFill>
                  <a:schemeClr val="tx2"/>
                </a:solidFill>
                <a:ea typeface="HGP創英角ｺﾞｼｯｸUB" pitchFamily="50" charset="-128"/>
              </a:rPr>
              <a:t>③　繰り返し行う必要性</a:t>
            </a:r>
            <a:endParaRPr lang="en-US" altLang="ja-JP" dirty="0">
              <a:solidFill>
                <a:schemeClr val="tx2"/>
              </a:solidFill>
              <a:ea typeface="HGP創英角ｺﾞｼｯｸUB" pitchFamily="50" charset="-128"/>
            </a:endParaRPr>
          </a:p>
          <a:p>
            <a:pPr eaLnBrk="1" hangingPunct="1">
              <a:lnSpc>
                <a:spcPct val="120000"/>
              </a:lnSpc>
              <a:spcBef>
                <a:spcPct val="0"/>
              </a:spcBef>
              <a:buFontTx/>
              <a:buNone/>
            </a:pPr>
            <a:r>
              <a:rPr lang="ja-JP" altLang="en-US" dirty="0">
                <a:solidFill>
                  <a:srgbClr val="00B050"/>
                </a:solidFill>
                <a:ea typeface="HGP創英角ｺﾞｼｯｸUB" pitchFamily="50" charset="-128"/>
              </a:rPr>
              <a:t>　　⇒負担のない頻度で</a:t>
            </a:r>
            <a:endParaRPr lang="en-US" altLang="ja-JP" dirty="0">
              <a:solidFill>
                <a:srgbClr val="00B050"/>
              </a:solidFill>
              <a:ea typeface="HGP創英角ｺﾞｼｯｸUB" pitchFamily="50" charset="-128"/>
            </a:endParaRPr>
          </a:p>
        </p:txBody>
      </p:sp>
      <p:sp>
        <p:nvSpPr>
          <p:cNvPr id="2" name="下矢印 1"/>
          <p:cNvSpPr/>
          <p:nvPr/>
        </p:nvSpPr>
        <p:spPr>
          <a:xfrm>
            <a:off x="4016897" y="5301208"/>
            <a:ext cx="122413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2288706" y="5839755"/>
            <a:ext cx="4916731" cy="584775"/>
          </a:xfrm>
          <a:prstGeom prst="rect">
            <a:avLst/>
          </a:prstGeom>
        </p:spPr>
        <p:txBody>
          <a:bodyPr wrap="none">
            <a:spAutoFit/>
          </a:bodyPr>
          <a:lstStyle/>
          <a:p>
            <a:r>
              <a:rPr lang="ja-JP" altLang="en-US" sz="3200" dirty="0">
                <a:solidFill>
                  <a:srgbClr val="FF0000"/>
                </a:solidFill>
              </a:rPr>
              <a:t>ともかく実施することが大切</a:t>
            </a:r>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6" name="スライド番号プレースホルダー 5">
            <a:extLst>
              <a:ext uri="{FF2B5EF4-FFF2-40B4-BE49-F238E27FC236}">
                <a16:creationId xmlns:a16="http://schemas.microsoft.com/office/drawing/2014/main" id="{8C85B81D-3BAD-4056-8456-25555E7D808D}"/>
              </a:ext>
            </a:extLst>
          </p:cNvPr>
          <p:cNvSpPr>
            <a:spLocks noGrp="1"/>
          </p:cNvSpPr>
          <p:nvPr>
            <p:ph type="sldNum" sz="quarter" idx="12"/>
          </p:nvPr>
        </p:nvSpPr>
        <p:spPr/>
        <p:txBody>
          <a:bodyPr/>
          <a:lstStyle/>
          <a:p>
            <a:pPr>
              <a:defRPr/>
            </a:pPr>
            <a:fld id="{431CAECD-5926-4741-A906-A08E04809A27}" type="slidenum">
              <a:rPr lang="en-US" altLang="ja-JP" smtClean="0"/>
              <a:pPr>
                <a:defRPr/>
              </a:pPr>
              <a:t>14</a:t>
            </a:fld>
            <a:endParaRPr lang="en-US" altLang="ja-JP"/>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9"/>
          <p:cNvSpPr>
            <a:spLocks noChangeArrowheads="1"/>
          </p:cNvSpPr>
          <p:nvPr/>
        </p:nvSpPr>
        <p:spPr bwMode="auto">
          <a:xfrm>
            <a:off x="1136651" y="2276477"/>
            <a:ext cx="7775575" cy="936625"/>
          </a:xfrm>
          <a:prstGeom prst="rect">
            <a:avLst/>
          </a:prstGeom>
          <a:solidFill>
            <a:schemeClr val="bg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endParaRPr lang="ja-JP" altLang="ja-JP" sz="1400">
              <a:solidFill>
                <a:srgbClr val="663300"/>
              </a:solidFill>
            </a:endParaRPr>
          </a:p>
        </p:txBody>
      </p:sp>
      <p:sp>
        <p:nvSpPr>
          <p:cNvPr id="8195" name="Rectangle 40"/>
          <p:cNvSpPr>
            <a:spLocks noChangeArrowheads="1"/>
          </p:cNvSpPr>
          <p:nvPr/>
        </p:nvSpPr>
        <p:spPr bwMode="auto">
          <a:xfrm>
            <a:off x="1136651" y="3357565"/>
            <a:ext cx="7775575" cy="936625"/>
          </a:xfrm>
          <a:prstGeom prst="rect">
            <a:avLst/>
          </a:prstGeom>
          <a:solidFill>
            <a:schemeClr val="bg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endParaRPr lang="ja-JP" altLang="ja-JP" sz="1400">
              <a:solidFill>
                <a:srgbClr val="663300"/>
              </a:solidFill>
            </a:endParaRPr>
          </a:p>
        </p:txBody>
      </p:sp>
      <p:sp>
        <p:nvSpPr>
          <p:cNvPr id="8196" name="Rectangle 41"/>
          <p:cNvSpPr>
            <a:spLocks noChangeArrowheads="1"/>
          </p:cNvSpPr>
          <p:nvPr/>
        </p:nvSpPr>
        <p:spPr bwMode="auto">
          <a:xfrm>
            <a:off x="1136651" y="4437065"/>
            <a:ext cx="7775575" cy="936625"/>
          </a:xfrm>
          <a:prstGeom prst="rect">
            <a:avLst/>
          </a:prstGeom>
          <a:solidFill>
            <a:schemeClr val="bg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endParaRPr lang="ja-JP" altLang="ja-JP" sz="1400">
              <a:solidFill>
                <a:srgbClr val="663300"/>
              </a:solidFill>
            </a:endParaRPr>
          </a:p>
        </p:txBody>
      </p:sp>
      <p:sp>
        <p:nvSpPr>
          <p:cNvPr id="8197" name="Rectangle 42"/>
          <p:cNvSpPr>
            <a:spLocks noChangeArrowheads="1"/>
          </p:cNvSpPr>
          <p:nvPr/>
        </p:nvSpPr>
        <p:spPr bwMode="auto">
          <a:xfrm>
            <a:off x="1136651" y="5516565"/>
            <a:ext cx="7775575" cy="936625"/>
          </a:xfrm>
          <a:prstGeom prst="rect">
            <a:avLst/>
          </a:prstGeom>
          <a:solidFill>
            <a:schemeClr val="bg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endParaRPr lang="ja-JP" altLang="ja-JP" sz="1400">
              <a:solidFill>
                <a:srgbClr val="663300"/>
              </a:solidFill>
            </a:endParaRPr>
          </a:p>
        </p:txBody>
      </p:sp>
      <p:sp>
        <p:nvSpPr>
          <p:cNvPr id="8198" name="Rectangle 38"/>
          <p:cNvSpPr>
            <a:spLocks noChangeArrowheads="1"/>
          </p:cNvSpPr>
          <p:nvPr/>
        </p:nvSpPr>
        <p:spPr bwMode="auto">
          <a:xfrm>
            <a:off x="1136651" y="1196977"/>
            <a:ext cx="7775575" cy="936625"/>
          </a:xfrm>
          <a:prstGeom prst="rect">
            <a:avLst/>
          </a:prstGeom>
          <a:solidFill>
            <a:schemeClr val="bg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endParaRPr lang="ja-JP" altLang="ja-JP" sz="1400">
              <a:solidFill>
                <a:srgbClr val="663300"/>
              </a:solidFill>
            </a:endParaRPr>
          </a:p>
        </p:txBody>
      </p:sp>
      <p:sp>
        <p:nvSpPr>
          <p:cNvPr id="8199" name="Rectangle 4"/>
          <p:cNvSpPr>
            <a:spLocks noGrp="1" noChangeArrowheads="1"/>
          </p:cNvSpPr>
          <p:nvPr>
            <p:ph type="title" idx="4294967295"/>
          </p:nvPr>
        </p:nvSpPr>
        <p:spPr>
          <a:xfrm>
            <a:off x="704850" y="260351"/>
            <a:ext cx="8496300" cy="936625"/>
          </a:xfrm>
        </p:spPr>
        <p:txBody>
          <a:bodyPr/>
          <a:lstStyle/>
          <a:p>
            <a:pPr eaLnBrk="1" hangingPunct="1"/>
            <a:r>
              <a:rPr lang="ja-JP" altLang="en-US" sz="3600" dirty="0">
                <a:solidFill>
                  <a:srgbClr val="CC3300"/>
                </a:solidFill>
                <a:ea typeface="HGP創英角ﾎﾟｯﾌﾟ体" pitchFamily="50" charset="-128"/>
              </a:rPr>
              <a:t>スーパービジョンの類型</a:t>
            </a:r>
          </a:p>
        </p:txBody>
      </p:sp>
      <p:sp>
        <p:nvSpPr>
          <p:cNvPr id="8200" name="Rectangle 7"/>
          <p:cNvSpPr>
            <a:spLocks noChangeArrowheads="1"/>
          </p:cNvSpPr>
          <p:nvPr/>
        </p:nvSpPr>
        <p:spPr bwMode="auto">
          <a:xfrm>
            <a:off x="1279527" y="2492377"/>
            <a:ext cx="1584325" cy="576263"/>
          </a:xfrm>
          <a:prstGeom prst="rect">
            <a:avLst/>
          </a:prstGeom>
          <a:solidFill>
            <a:schemeClr val="accent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r>
              <a:rPr lang="ja-JP" altLang="en-US" sz="2800">
                <a:solidFill>
                  <a:srgbClr val="663300"/>
                </a:solidFill>
              </a:rPr>
              <a:t>グループ</a:t>
            </a:r>
          </a:p>
        </p:txBody>
      </p:sp>
      <p:grpSp>
        <p:nvGrpSpPr>
          <p:cNvPr id="8202" name="Group 15"/>
          <p:cNvGrpSpPr>
            <a:grpSpLocks/>
          </p:cNvGrpSpPr>
          <p:nvPr/>
        </p:nvGrpSpPr>
        <p:grpSpPr bwMode="auto">
          <a:xfrm>
            <a:off x="4087813" y="3644901"/>
            <a:ext cx="431800" cy="504825"/>
            <a:chOff x="2200" y="1888"/>
            <a:chExt cx="635" cy="499"/>
          </a:xfrm>
        </p:grpSpPr>
        <p:sp>
          <p:nvSpPr>
            <p:cNvPr id="8227" name="AutoShape 16"/>
            <p:cNvSpPr>
              <a:spLocks noChangeArrowheads="1"/>
            </p:cNvSpPr>
            <p:nvPr/>
          </p:nvSpPr>
          <p:spPr bwMode="auto">
            <a:xfrm rot="16196016" flipV="1">
              <a:off x="2358"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8228" name="AutoShape 17"/>
            <p:cNvSpPr>
              <a:spLocks noChangeArrowheads="1"/>
            </p:cNvSpPr>
            <p:nvPr/>
          </p:nvSpPr>
          <p:spPr bwMode="auto">
            <a:xfrm rot="5403984" flipH="1" flipV="1">
              <a:off x="2177"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grpSp>
      <p:pic>
        <p:nvPicPr>
          <p:cNvPr id="8203" name="Picture 1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68676" y="2290765"/>
            <a:ext cx="1223963"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4" name="Picture 2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48175" y="1268413"/>
            <a:ext cx="382588"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5" name="Picture 2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51188" y="1268413"/>
            <a:ext cx="360362"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6" name="Rectangle 22"/>
          <p:cNvSpPr>
            <a:spLocks noChangeArrowheads="1"/>
          </p:cNvSpPr>
          <p:nvPr/>
        </p:nvSpPr>
        <p:spPr bwMode="auto">
          <a:xfrm>
            <a:off x="1279527" y="3573463"/>
            <a:ext cx="1584325" cy="576262"/>
          </a:xfrm>
          <a:prstGeom prst="rect">
            <a:avLst/>
          </a:prstGeom>
          <a:solidFill>
            <a:schemeClr val="accent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r>
              <a:rPr lang="ja-JP" altLang="en-US" sz="2800">
                <a:solidFill>
                  <a:srgbClr val="663300"/>
                </a:solidFill>
              </a:rPr>
              <a:t>ライブ</a:t>
            </a:r>
          </a:p>
        </p:txBody>
      </p:sp>
      <p:sp>
        <p:nvSpPr>
          <p:cNvPr id="8207" name="Rectangle 23"/>
          <p:cNvSpPr>
            <a:spLocks noChangeArrowheads="1"/>
          </p:cNvSpPr>
          <p:nvPr/>
        </p:nvSpPr>
        <p:spPr bwMode="auto">
          <a:xfrm>
            <a:off x="1279527" y="4652963"/>
            <a:ext cx="1584325" cy="576262"/>
          </a:xfrm>
          <a:prstGeom prst="rect">
            <a:avLst/>
          </a:prstGeom>
          <a:solidFill>
            <a:schemeClr val="accent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r>
              <a:rPr lang="ja-JP" altLang="en-US" sz="2800">
                <a:solidFill>
                  <a:srgbClr val="663300"/>
                </a:solidFill>
              </a:rPr>
              <a:t>ピア</a:t>
            </a:r>
          </a:p>
        </p:txBody>
      </p:sp>
      <p:sp>
        <p:nvSpPr>
          <p:cNvPr id="8208" name="Rectangle 24"/>
          <p:cNvSpPr>
            <a:spLocks noChangeArrowheads="1"/>
          </p:cNvSpPr>
          <p:nvPr/>
        </p:nvSpPr>
        <p:spPr bwMode="auto">
          <a:xfrm>
            <a:off x="1279527" y="1412877"/>
            <a:ext cx="1584325" cy="576263"/>
          </a:xfrm>
          <a:prstGeom prst="rect">
            <a:avLst/>
          </a:prstGeom>
          <a:solidFill>
            <a:schemeClr val="accent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r>
              <a:rPr lang="ja-JP" altLang="en-US" sz="2800" dirty="0">
                <a:solidFill>
                  <a:srgbClr val="663300"/>
                </a:solidFill>
              </a:rPr>
              <a:t>個人</a:t>
            </a:r>
            <a:endParaRPr lang="ja-JP" altLang="en-US" sz="1400" dirty="0">
              <a:solidFill>
                <a:srgbClr val="663300"/>
              </a:solidFill>
            </a:endParaRPr>
          </a:p>
        </p:txBody>
      </p:sp>
      <p:sp>
        <p:nvSpPr>
          <p:cNvPr id="8209" name="Rectangle 25"/>
          <p:cNvSpPr>
            <a:spLocks noChangeArrowheads="1"/>
          </p:cNvSpPr>
          <p:nvPr/>
        </p:nvSpPr>
        <p:spPr bwMode="auto">
          <a:xfrm>
            <a:off x="1279527" y="5734052"/>
            <a:ext cx="1584325" cy="576263"/>
          </a:xfrm>
          <a:prstGeom prst="rect">
            <a:avLst/>
          </a:prstGeom>
          <a:solidFill>
            <a:schemeClr val="accent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r>
              <a:rPr lang="ja-JP" altLang="en-US" sz="2800">
                <a:solidFill>
                  <a:srgbClr val="663300"/>
                </a:solidFill>
              </a:rPr>
              <a:t>セルフ</a:t>
            </a:r>
          </a:p>
        </p:txBody>
      </p:sp>
      <p:pic>
        <p:nvPicPr>
          <p:cNvPr id="8210" name="Picture 2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4213" y="3429000"/>
            <a:ext cx="360362"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1" name="Picture 2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6015" y="3429000"/>
            <a:ext cx="382587"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2" name="Picture 2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4215" y="4508501"/>
            <a:ext cx="382587"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3" name="Picture 2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48175" y="4508501"/>
            <a:ext cx="382588"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4" name="Picture 3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71915" y="5589588"/>
            <a:ext cx="382587"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5" name="Picture 3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19615" y="3429001"/>
            <a:ext cx="447675"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216" name="Group 32"/>
          <p:cNvGrpSpPr>
            <a:grpSpLocks/>
          </p:cNvGrpSpPr>
          <p:nvPr/>
        </p:nvGrpSpPr>
        <p:grpSpPr bwMode="auto">
          <a:xfrm>
            <a:off x="3656014" y="1412877"/>
            <a:ext cx="647700" cy="504825"/>
            <a:chOff x="2200" y="1888"/>
            <a:chExt cx="635" cy="499"/>
          </a:xfrm>
        </p:grpSpPr>
        <p:sp>
          <p:nvSpPr>
            <p:cNvPr id="8225" name="AutoShape 33"/>
            <p:cNvSpPr>
              <a:spLocks noChangeArrowheads="1"/>
            </p:cNvSpPr>
            <p:nvPr/>
          </p:nvSpPr>
          <p:spPr bwMode="auto">
            <a:xfrm rot="16196016" flipV="1">
              <a:off x="2358"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8226" name="AutoShape 34"/>
            <p:cNvSpPr>
              <a:spLocks noChangeArrowheads="1"/>
            </p:cNvSpPr>
            <p:nvPr/>
          </p:nvSpPr>
          <p:spPr bwMode="auto">
            <a:xfrm rot="5403984" flipH="1" flipV="1">
              <a:off x="2177"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grpSp>
      <p:grpSp>
        <p:nvGrpSpPr>
          <p:cNvPr id="8217" name="Group 35"/>
          <p:cNvGrpSpPr>
            <a:grpSpLocks/>
          </p:cNvGrpSpPr>
          <p:nvPr/>
        </p:nvGrpSpPr>
        <p:grpSpPr bwMode="auto">
          <a:xfrm>
            <a:off x="3727451" y="4652964"/>
            <a:ext cx="647700" cy="504825"/>
            <a:chOff x="2200" y="1888"/>
            <a:chExt cx="635" cy="499"/>
          </a:xfrm>
        </p:grpSpPr>
        <p:sp>
          <p:nvSpPr>
            <p:cNvPr id="8223" name="AutoShape 36"/>
            <p:cNvSpPr>
              <a:spLocks noChangeArrowheads="1"/>
            </p:cNvSpPr>
            <p:nvPr/>
          </p:nvSpPr>
          <p:spPr bwMode="auto">
            <a:xfrm rot="16196016" flipV="1">
              <a:off x="2358"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8224" name="AutoShape 37"/>
            <p:cNvSpPr>
              <a:spLocks noChangeArrowheads="1"/>
            </p:cNvSpPr>
            <p:nvPr/>
          </p:nvSpPr>
          <p:spPr bwMode="auto">
            <a:xfrm rot="5403984" flipH="1" flipV="1">
              <a:off x="2177"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grpSp>
      <p:sp>
        <p:nvSpPr>
          <p:cNvPr id="8218" name="Text Box 43"/>
          <p:cNvSpPr txBox="1">
            <a:spLocks noChangeArrowheads="1"/>
          </p:cNvSpPr>
          <p:nvPr/>
        </p:nvSpPr>
        <p:spPr bwMode="auto">
          <a:xfrm>
            <a:off x="5240338" y="1268413"/>
            <a:ext cx="360045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1800">
                <a:latin typeface="HGP創英角ｺﾞｼｯｸUB" pitchFamily="50" charset="-128"/>
                <a:ea typeface="HGP創英角ｺﾞｼｯｸUB" pitchFamily="50" charset="-128"/>
              </a:rPr>
              <a:t>○</a:t>
            </a:r>
            <a:r>
              <a:rPr lang="ja-JP" altLang="en-US" sz="1800">
                <a:latin typeface="HGP創英角ｺﾞｼｯｸUB" pitchFamily="50" charset="-128"/>
                <a:ea typeface="HGP創英角ｺﾞｼｯｸUB" pitchFamily="50" charset="-128"/>
              </a:rPr>
              <a:t>ケースの掘り下げがしやすい</a:t>
            </a:r>
          </a:p>
          <a:p>
            <a:pPr eaLnBrk="1" hangingPunct="1">
              <a:spcBef>
                <a:spcPct val="50000"/>
              </a:spcBef>
              <a:buFontTx/>
              <a:buNone/>
            </a:pPr>
            <a:r>
              <a:rPr lang="en-US" altLang="ja-JP" sz="1800">
                <a:latin typeface="HGP創英角ｺﾞｼｯｸUB" pitchFamily="50" charset="-128"/>
                <a:ea typeface="HGP創英角ｺﾞｼｯｸUB" pitchFamily="50" charset="-128"/>
              </a:rPr>
              <a:t>×</a:t>
            </a:r>
            <a:r>
              <a:rPr lang="ja-JP" altLang="en-US" sz="1800">
                <a:latin typeface="HGP創英角ｺﾞｼｯｸUB" pitchFamily="50" charset="-128"/>
                <a:ea typeface="HGP創英角ｺﾞｼｯｸUB" pitchFamily="50" charset="-128"/>
              </a:rPr>
              <a:t>専門的な</a:t>
            </a:r>
            <a:r>
              <a:rPr lang="en-US" altLang="ja-JP" sz="1800">
                <a:latin typeface="HGP創英角ｺﾞｼｯｸUB" pitchFamily="50" charset="-128"/>
                <a:ea typeface="HGP創英角ｺﾞｼｯｸUB" pitchFamily="50" charset="-128"/>
              </a:rPr>
              <a:t>SV</a:t>
            </a:r>
            <a:r>
              <a:rPr lang="ja-JP" altLang="en-US" sz="1800">
                <a:latin typeface="HGP創英角ｺﾞｼｯｸUB" pitchFamily="50" charset="-128"/>
                <a:ea typeface="HGP創英角ｺﾞｼｯｸUB" pitchFamily="50" charset="-128"/>
              </a:rPr>
              <a:t>の確保が難しい</a:t>
            </a:r>
          </a:p>
        </p:txBody>
      </p:sp>
      <p:sp>
        <p:nvSpPr>
          <p:cNvPr id="8219" name="Text Box 44"/>
          <p:cNvSpPr txBox="1">
            <a:spLocks noChangeArrowheads="1"/>
          </p:cNvSpPr>
          <p:nvPr/>
        </p:nvSpPr>
        <p:spPr bwMode="auto">
          <a:xfrm>
            <a:off x="5240338" y="2349500"/>
            <a:ext cx="360045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1800">
                <a:latin typeface="HGP創英角ｺﾞｼｯｸUB" pitchFamily="50" charset="-128"/>
                <a:ea typeface="HGP創英角ｺﾞｼｯｸUB" pitchFamily="50" charset="-128"/>
              </a:rPr>
              <a:t>○</a:t>
            </a:r>
            <a:r>
              <a:rPr lang="ja-JP" altLang="en-US" sz="1800">
                <a:latin typeface="HGP創英角ｺﾞｼｯｸUB" pitchFamily="50" charset="-128"/>
                <a:ea typeface="HGP創英角ｺﾞｼｯｸUB" pitchFamily="50" charset="-128"/>
              </a:rPr>
              <a:t>グループでの共感が生まれる</a:t>
            </a:r>
          </a:p>
          <a:p>
            <a:pPr eaLnBrk="1" hangingPunct="1">
              <a:spcBef>
                <a:spcPct val="50000"/>
              </a:spcBef>
              <a:buFontTx/>
              <a:buNone/>
            </a:pPr>
            <a:r>
              <a:rPr lang="en-US" altLang="ja-JP" sz="1800">
                <a:latin typeface="HGP創英角ｺﾞｼｯｸUB" pitchFamily="50" charset="-128"/>
                <a:ea typeface="HGP創英角ｺﾞｼｯｸUB" pitchFamily="50" charset="-128"/>
              </a:rPr>
              <a:t>×</a:t>
            </a:r>
            <a:r>
              <a:rPr lang="ja-JP" altLang="en-US" sz="1800">
                <a:latin typeface="HGP創英角ｺﾞｼｯｸUB" pitchFamily="50" charset="-128"/>
                <a:ea typeface="HGP創英角ｺﾞｼｯｸUB" pitchFamily="50" charset="-128"/>
              </a:rPr>
              <a:t>個人的感情が出しにくい</a:t>
            </a:r>
          </a:p>
        </p:txBody>
      </p:sp>
      <p:sp>
        <p:nvSpPr>
          <p:cNvPr id="8220" name="Text Box 45"/>
          <p:cNvSpPr txBox="1">
            <a:spLocks noChangeArrowheads="1"/>
          </p:cNvSpPr>
          <p:nvPr/>
        </p:nvSpPr>
        <p:spPr bwMode="auto">
          <a:xfrm>
            <a:off x="5240338" y="3429000"/>
            <a:ext cx="360045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1800">
                <a:latin typeface="HGP創英角ｺﾞｼｯｸUB" pitchFamily="50" charset="-128"/>
                <a:ea typeface="HGP創英角ｺﾞｼｯｸUB" pitchFamily="50" charset="-128"/>
              </a:rPr>
              <a:t>○</a:t>
            </a:r>
            <a:r>
              <a:rPr lang="ja-JP" altLang="en-US" sz="1800">
                <a:latin typeface="HGP創英角ｺﾞｼｯｸUB" pitchFamily="50" charset="-128"/>
                <a:ea typeface="HGP創英角ｺﾞｼｯｸUB" pitchFamily="50" charset="-128"/>
              </a:rPr>
              <a:t>具体的な助言が得られる</a:t>
            </a:r>
          </a:p>
          <a:p>
            <a:pPr eaLnBrk="1" hangingPunct="1">
              <a:spcBef>
                <a:spcPct val="50000"/>
              </a:spcBef>
              <a:buFontTx/>
              <a:buNone/>
            </a:pPr>
            <a:r>
              <a:rPr lang="en-US" altLang="ja-JP" sz="1800">
                <a:latin typeface="HGP創英角ｺﾞｼｯｸUB" pitchFamily="50" charset="-128"/>
                <a:ea typeface="HGP創英角ｺﾞｼｯｸUB" pitchFamily="50" charset="-128"/>
              </a:rPr>
              <a:t>×SV</a:t>
            </a:r>
            <a:r>
              <a:rPr lang="ja-JP" altLang="en-US" sz="1800">
                <a:latin typeface="HGP創英角ｺﾞｼｯｸUB" pitchFamily="50" charset="-128"/>
                <a:ea typeface="HGP創英角ｺﾞｼｯｸUB" pitchFamily="50" charset="-128"/>
              </a:rPr>
              <a:t>の力量が問われる</a:t>
            </a:r>
          </a:p>
        </p:txBody>
      </p:sp>
      <p:sp>
        <p:nvSpPr>
          <p:cNvPr id="8221" name="Text Box 46"/>
          <p:cNvSpPr txBox="1">
            <a:spLocks noChangeArrowheads="1"/>
          </p:cNvSpPr>
          <p:nvPr/>
        </p:nvSpPr>
        <p:spPr bwMode="auto">
          <a:xfrm>
            <a:off x="5240338" y="4508500"/>
            <a:ext cx="360045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1800">
                <a:latin typeface="HGP創英角ｺﾞｼｯｸUB" pitchFamily="50" charset="-128"/>
                <a:ea typeface="HGP創英角ｺﾞｼｯｸUB" pitchFamily="50" charset="-128"/>
              </a:rPr>
              <a:t>○</a:t>
            </a:r>
            <a:r>
              <a:rPr lang="ja-JP" altLang="en-US" sz="1800">
                <a:latin typeface="HGP創英角ｺﾞｼｯｸUB" pitchFamily="50" charset="-128"/>
                <a:ea typeface="HGP創英角ｺﾞｼｯｸUB" pitchFamily="50" charset="-128"/>
              </a:rPr>
              <a:t>親しみやすく入りやすい</a:t>
            </a:r>
          </a:p>
          <a:p>
            <a:pPr eaLnBrk="1" hangingPunct="1">
              <a:spcBef>
                <a:spcPct val="50000"/>
              </a:spcBef>
              <a:buFontTx/>
              <a:buNone/>
            </a:pPr>
            <a:r>
              <a:rPr lang="en-US" altLang="ja-JP" sz="1800">
                <a:latin typeface="HGP創英角ｺﾞｼｯｸUB" pitchFamily="50" charset="-128"/>
                <a:ea typeface="HGP創英角ｺﾞｼｯｸUB" pitchFamily="50" charset="-128"/>
              </a:rPr>
              <a:t>×</a:t>
            </a:r>
            <a:r>
              <a:rPr lang="ja-JP" altLang="en-US" sz="1800">
                <a:latin typeface="HGP創英角ｺﾞｼｯｸUB" pitchFamily="50" charset="-128"/>
                <a:ea typeface="HGP創英角ｺﾞｼｯｸUB" pitchFamily="50" charset="-128"/>
              </a:rPr>
              <a:t>単なる友人関係になりやすい</a:t>
            </a:r>
          </a:p>
        </p:txBody>
      </p:sp>
      <p:sp>
        <p:nvSpPr>
          <p:cNvPr id="8222" name="Text Box 47"/>
          <p:cNvSpPr txBox="1">
            <a:spLocks noChangeArrowheads="1"/>
          </p:cNvSpPr>
          <p:nvPr/>
        </p:nvSpPr>
        <p:spPr bwMode="auto">
          <a:xfrm>
            <a:off x="5240338" y="5589588"/>
            <a:ext cx="360045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1800">
                <a:latin typeface="HGP創英角ｺﾞｼｯｸUB" pitchFamily="50" charset="-128"/>
                <a:ea typeface="HGP創英角ｺﾞｼｯｸUB" pitchFamily="50" charset="-128"/>
              </a:rPr>
              <a:t>○</a:t>
            </a:r>
            <a:r>
              <a:rPr lang="ja-JP" altLang="en-US" sz="1800">
                <a:latin typeface="HGP創英角ｺﾞｼｯｸUB" pitchFamily="50" charset="-128"/>
                <a:ea typeface="HGP創英角ｺﾞｼｯｸUB" pitchFamily="50" charset="-128"/>
              </a:rPr>
              <a:t>すぐに取組め振り返り効果が高い</a:t>
            </a:r>
          </a:p>
          <a:p>
            <a:pPr eaLnBrk="1" hangingPunct="1">
              <a:spcBef>
                <a:spcPct val="50000"/>
              </a:spcBef>
              <a:buFontTx/>
              <a:buNone/>
            </a:pPr>
            <a:r>
              <a:rPr lang="en-US" altLang="ja-JP" sz="1800">
                <a:latin typeface="HGP創英角ｺﾞｼｯｸUB" pitchFamily="50" charset="-128"/>
                <a:ea typeface="HGP創英角ｺﾞｼｯｸUB" pitchFamily="50" charset="-128"/>
              </a:rPr>
              <a:t>×</a:t>
            </a:r>
            <a:r>
              <a:rPr lang="ja-JP" altLang="en-US" sz="1800">
                <a:latin typeface="HGP創英角ｺﾞｼｯｸUB" pitchFamily="50" charset="-128"/>
                <a:ea typeface="HGP創英角ｺﾞｼｯｸUB" pitchFamily="50" charset="-128"/>
              </a:rPr>
              <a:t>継続していく動機付けが必要</a:t>
            </a:r>
          </a:p>
        </p:txBody>
      </p:sp>
      <p:sp>
        <p:nvSpPr>
          <p:cNvPr id="3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DB1C0E4C-4F32-43C5-A8EE-776F0684B3EB}"/>
              </a:ext>
            </a:extLst>
          </p:cNvPr>
          <p:cNvSpPr>
            <a:spLocks noGrp="1"/>
          </p:cNvSpPr>
          <p:nvPr>
            <p:ph type="sldNum" sz="quarter" idx="12"/>
          </p:nvPr>
        </p:nvSpPr>
        <p:spPr/>
        <p:txBody>
          <a:bodyPr/>
          <a:lstStyle/>
          <a:p>
            <a:pPr>
              <a:defRPr/>
            </a:pPr>
            <a:fld id="{431CAECD-5926-4741-A906-A08E04809A27}" type="slidenum">
              <a:rPr lang="en-US" altLang="ja-JP" smtClean="0"/>
              <a:pPr>
                <a:defRPr/>
              </a:pPr>
              <a:t>15</a:t>
            </a:fld>
            <a:endParaRPr lang="en-US" altLang="ja-JP"/>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Rectangle 4"/>
          <p:cNvSpPr>
            <a:spLocks noGrp="1" noChangeArrowheads="1"/>
          </p:cNvSpPr>
          <p:nvPr>
            <p:ph type="title" idx="4294967295"/>
          </p:nvPr>
        </p:nvSpPr>
        <p:spPr>
          <a:xfrm>
            <a:off x="704850" y="260351"/>
            <a:ext cx="8496300" cy="936625"/>
          </a:xfrm>
        </p:spPr>
        <p:txBody>
          <a:bodyPr/>
          <a:lstStyle/>
          <a:p>
            <a:pPr eaLnBrk="1" hangingPunct="1"/>
            <a:r>
              <a:rPr lang="ja-JP" altLang="en-US" sz="3600" dirty="0">
                <a:solidFill>
                  <a:srgbClr val="CC3300"/>
                </a:solidFill>
                <a:ea typeface="HGP創英角ﾎﾟｯﾌﾟ体" pitchFamily="50" charset="-128"/>
              </a:rPr>
              <a:t>代表的スーパービジョンの特徴</a:t>
            </a:r>
          </a:p>
        </p:txBody>
      </p:sp>
      <p:sp>
        <p:nvSpPr>
          <p:cNvPr id="39" name="Rectangle 4">
            <a:extLst>
              <a:ext uri="{FF2B5EF4-FFF2-40B4-BE49-F238E27FC236}">
                <a16:creationId xmlns:a16="http://schemas.microsoft.com/office/drawing/2014/main" id="{97CD203E-09C5-44FE-88DC-31EE5F5E1D4F}"/>
              </a:ext>
            </a:extLst>
          </p:cNvPr>
          <p:cNvSpPr>
            <a:spLocks noChangeArrowheads="1"/>
          </p:cNvSpPr>
          <p:nvPr/>
        </p:nvSpPr>
        <p:spPr bwMode="auto">
          <a:xfrm>
            <a:off x="570261" y="1340768"/>
            <a:ext cx="8630889"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2800" dirty="0">
                <a:solidFill>
                  <a:schemeClr val="tx2"/>
                </a:solidFill>
                <a:ea typeface="HGP創英角ｺﾞｼｯｸUB" pitchFamily="50" charset="-128"/>
              </a:rPr>
              <a:t>①　個人スーパービジョン</a:t>
            </a:r>
            <a:endParaRPr lang="en-US" altLang="ja-JP" sz="2800" dirty="0">
              <a:solidFill>
                <a:schemeClr val="tx2"/>
              </a:solidFill>
              <a:ea typeface="HGP創英角ｺﾞｼｯｸUB" pitchFamily="50" charset="-128"/>
            </a:endParaRPr>
          </a:p>
          <a:p>
            <a:pPr eaLnBrk="1" hangingPunct="1">
              <a:spcBef>
                <a:spcPct val="0"/>
              </a:spcBef>
              <a:buFontTx/>
              <a:buNone/>
            </a:pPr>
            <a:r>
              <a:rPr lang="ja-JP" altLang="en-US" sz="2800" dirty="0">
                <a:solidFill>
                  <a:schemeClr val="tx2"/>
                </a:solidFill>
                <a:latin typeface="+mj-ea"/>
                <a:ea typeface="+mj-ea"/>
              </a:rPr>
              <a:t>　スーパーバイザーとワーカーが１対１で契約をして実施</a:t>
            </a:r>
            <a:endParaRPr lang="en-US" altLang="ja-JP" sz="2800" dirty="0">
              <a:solidFill>
                <a:schemeClr val="tx2"/>
              </a:solidFill>
              <a:latin typeface="+mj-ea"/>
              <a:ea typeface="+mj-ea"/>
            </a:endParaRPr>
          </a:p>
          <a:p>
            <a:pPr eaLnBrk="1" hangingPunct="1">
              <a:spcBef>
                <a:spcPct val="0"/>
              </a:spcBef>
              <a:buFontTx/>
              <a:buNone/>
            </a:pPr>
            <a:r>
              <a:rPr lang="ja-JP" altLang="en-US" sz="2800" dirty="0">
                <a:solidFill>
                  <a:schemeClr val="tx2"/>
                </a:solidFill>
                <a:latin typeface="+mj-ea"/>
                <a:ea typeface="+mj-ea"/>
              </a:rPr>
              <a:t>　倫理、知識、技術まで深く、細かく指導が可能だが、機</a:t>
            </a:r>
            <a:endParaRPr lang="en-US" altLang="ja-JP" sz="2800" dirty="0">
              <a:solidFill>
                <a:schemeClr val="tx2"/>
              </a:solidFill>
              <a:latin typeface="+mj-ea"/>
              <a:ea typeface="+mj-ea"/>
            </a:endParaRPr>
          </a:p>
          <a:p>
            <a:pPr eaLnBrk="1" hangingPunct="1">
              <a:spcBef>
                <a:spcPct val="0"/>
              </a:spcBef>
              <a:buFontTx/>
              <a:buNone/>
            </a:pPr>
            <a:r>
              <a:rPr lang="ja-JP" altLang="en-US" sz="2800" dirty="0">
                <a:solidFill>
                  <a:schemeClr val="tx2"/>
                </a:solidFill>
                <a:latin typeface="+mj-ea"/>
                <a:ea typeface="+mj-ea"/>
              </a:rPr>
              <a:t>　会は稀となる。</a:t>
            </a:r>
            <a:endParaRPr lang="en-US" altLang="ja-JP" sz="2800" dirty="0">
              <a:solidFill>
                <a:schemeClr val="tx2"/>
              </a:solidFill>
              <a:latin typeface="+mj-ea"/>
              <a:ea typeface="+mj-ea"/>
            </a:endParaRPr>
          </a:p>
          <a:p>
            <a:pPr eaLnBrk="1" hangingPunct="1">
              <a:spcBef>
                <a:spcPct val="0"/>
              </a:spcBef>
              <a:buFontTx/>
              <a:buNone/>
            </a:pPr>
            <a:r>
              <a:rPr lang="ja-JP" altLang="en-US" sz="2800" dirty="0">
                <a:solidFill>
                  <a:schemeClr val="tx2"/>
                </a:solidFill>
                <a:ea typeface="HGP創英角ｺﾞｼｯｸUB" pitchFamily="50" charset="-128"/>
              </a:rPr>
              <a:t>②　ピアスーパービジョン</a:t>
            </a:r>
            <a:endParaRPr lang="en-US" altLang="ja-JP" sz="2800" dirty="0">
              <a:solidFill>
                <a:schemeClr val="tx2"/>
              </a:solidFill>
              <a:ea typeface="HGP創英角ｺﾞｼｯｸUB" pitchFamily="50" charset="-128"/>
            </a:endParaRPr>
          </a:p>
          <a:p>
            <a:pPr eaLnBrk="1" hangingPunct="1">
              <a:spcBef>
                <a:spcPct val="0"/>
              </a:spcBef>
              <a:buFontTx/>
              <a:buNone/>
            </a:pPr>
            <a:r>
              <a:rPr lang="ja-JP" altLang="en-US" sz="2800" dirty="0">
                <a:solidFill>
                  <a:schemeClr val="tx2"/>
                </a:solidFill>
                <a:latin typeface="+mn-ea"/>
                <a:ea typeface="+mn-ea"/>
              </a:rPr>
              <a:t>　ワーカー同士で、ルールを設定して実施</a:t>
            </a:r>
            <a:endParaRPr lang="en-US" altLang="ja-JP" sz="2800" dirty="0">
              <a:solidFill>
                <a:schemeClr val="tx2"/>
              </a:solidFill>
              <a:latin typeface="+mn-ea"/>
              <a:ea typeface="+mn-ea"/>
            </a:endParaRPr>
          </a:p>
          <a:p>
            <a:pPr eaLnBrk="1" hangingPunct="1">
              <a:spcBef>
                <a:spcPct val="0"/>
              </a:spcBef>
              <a:buFontTx/>
              <a:buNone/>
            </a:pPr>
            <a:r>
              <a:rPr lang="ja-JP" altLang="en-US" sz="2800" dirty="0">
                <a:solidFill>
                  <a:schemeClr val="tx2"/>
                </a:solidFill>
                <a:latin typeface="+mn-ea"/>
                <a:ea typeface="+mn-ea"/>
              </a:rPr>
              <a:t>　時間を見ながら気軽にできるが、客観性の担保が課題</a:t>
            </a:r>
            <a:endParaRPr lang="en-US" altLang="ja-JP" sz="2800" dirty="0">
              <a:solidFill>
                <a:schemeClr val="tx2"/>
              </a:solidFill>
              <a:latin typeface="+mn-ea"/>
              <a:ea typeface="+mn-ea"/>
            </a:endParaRPr>
          </a:p>
          <a:p>
            <a:pPr eaLnBrk="1" hangingPunct="1">
              <a:spcBef>
                <a:spcPct val="0"/>
              </a:spcBef>
              <a:buFontTx/>
              <a:buNone/>
            </a:pPr>
            <a:r>
              <a:rPr lang="ja-JP" altLang="en-US" sz="2800" dirty="0">
                <a:solidFill>
                  <a:schemeClr val="tx2"/>
                </a:solidFill>
                <a:ea typeface="HGP創英角ｺﾞｼｯｸUB" pitchFamily="50" charset="-128"/>
              </a:rPr>
              <a:t>③　グループスーパービジョン</a:t>
            </a:r>
            <a:endParaRPr lang="en-US" altLang="ja-JP" sz="2800" dirty="0">
              <a:solidFill>
                <a:schemeClr val="tx2"/>
              </a:solidFill>
              <a:ea typeface="HGP創英角ｺﾞｼｯｸUB" pitchFamily="50" charset="-128"/>
            </a:endParaRPr>
          </a:p>
          <a:p>
            <a:pPr eaLnBrk="1" hangingPunct="1">
              <a:spcBef>
                <a:spcPct val="0"/>
              </a:spcBef>
              <a:buFontTx/>
              <a:buNone/>
            </a:pPr>
            <a:r>
              <a:rPr lang="ja-JP" altLang="en-US" sz="2800" dirty="0">
                <a:solidFill>
                  <a:schemeClr val="tx2"/>
                </a:solidFill>
                <a:latin typeface="+mn-ea"/>
                <a:ea typeface="+mn-ea"/>
              </a:rPr>
              <a:t>　スーパーバイザーと複数のワーカーが契約をして実施</a:t>
            </a:r>
            <a:endParaRPr lang="en-US" altLang="ja-JP" sz="2800" dirty="0">
              <a:solidFill>
                <a:schemeClr val="tx2"/>
              </a:solidFill>
              <a:latin typeface="+mn-ea"/>
              <a:ea typeface="+mn-ea"/>
            </a:endParaRPr>
          </a:p>
          <a:p>
            <a:pPr eaLnBrk="1" hangingPunct="1">
              <a:spcBef>
                <a:spcPct val="0"/>
              </a:spcBef>
              <a:buFontTx/>
              <a:buNone/>
            </a:pPr>
            <a:r>
              <a:rPr lang="ja-JP" altLang="en-US" sz="2800" dirty="0">
                <a:solidFill>
                  <a:schemeClr val="tx2"/>
                </a:solidFill>
                <a:latin typeface="+mn-ea"/>
                <a:ea typeface="+mn-ea"/>
              </a:rPr>
              <a:t>　複数の声や評価を聴けて効果あるが、深くは入れない</a:t>
            </a:r>
            <a:endParaRPr lang="en-US" altLang="ja-JP" sz="2800" dirty="0">
              <a:solidFill>
                <a:schemeClr val="tx2"/>
              </a:solidFill>
              <a:latin typeface="+mn-ea"/>
              <a:ea typeface="+mn-ea"/>
            </a:endParaRPr>
          </a:p>
          <a:p>
            <a:pPr eaLnBrk="1" hangingPunct="1">
              <a:spcBef>
                <a:spcPct val="0"/>
              </a:spcBef>
              <a:buFontTx/>
              <a:buNone/>
            </a:pPr>
            <a:r>
              <a:rPr lang="ja-JP" altLang="en-US" sz="2800" dirty="0">
                <a:solidFill>
                  <a:schemeClr val="tx2"/>
                </a:solidFill>
                <a:latin typeface="+mn-ea"/>
                <a:ea typeface="+mn-ea"/>
              </a:rPr>
              <a:t>④　</a:t>
            </a: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その他（メンタリングなど）</a:t>
            </a:r>
            <a:endParaRPr lang="en-US" altLang="ja-JP" sz="2800"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FC0E6B38-7D93-435C-9FC5-D71327AA6990}"/>
              </a:ext>
            </a:extLst>
          </p:cNvPr>
          <p:cNvSpPr>
            <a:spLocks noGrp="1"/>
          </p:cNvSpPr>
          <p:nvPr>
            <p:ph type="sldNum" sz="quarter" idx="12"/>
          </p:nvPr>
        </p:nvSpPr>
        <p:spPr/>
        <p:txBody>
          <a:bodyPr/>
          <a:lstStyle/>
          <a:p>
            <a:pPr>
              <a:defRPr/>
            </a:pPr>
            <a:fld id="{431CAECD-5926-4741-A906-A08E04809A27}" type="slidenum">
              <a:rPr lang="en-US" altLang="ja-JP" smtClean="0"/>
              <a:pPr>
                <a:defRPr/>
              </a:pPr>
              <a:t>16</a:t>
            </a:fld>
            <a:endParaRPr lang="en-US" altLang="ja-JP"/>
          </a:p>
        </p:txBody>
      </p:sp>
    </p:spTree>
    <p:extLst>
      <p:ext uri="{BB962C8B-B14F-4D97-AF65-F5344CB8AC3E}">
        <p14:creationId xmlns:p14="http://schemas.microsoft.com/office/powerpoint/2010/main" val="503990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Rectangle 4"/>
          <p:cNvSpPr>
            <a:spLocks noGrp="1" noChangeArrowheads="1"/>
          </p:cNvSpPr>
          <p:nvPr>
            <p:ph type="title" idx="4294967295"/>
          </p:nvPr>
        </p:nvSpPr>
        <p:spPr>
          <a:xfrm>
            <a:off x="704850" y="260351"/>
            <a:ext cx="8496300" cy="936625"/>
          </a:xfrm>
        </p:spPr>
        <p:txBody>
          <a:bodyPr/>
          <a:lstStyle/>
          <a:p>
            <a:pPr eaLnBrk="1" hangingPunct="1"/>
            <a:r>
              <a:rPr lang="ja-JP" altLang="en-US" sz="3200" dirty="0">
                <a:solidFill>
                  <a:srgbClr val="CC3300"/>
                </a:solidFill>
                <a:ea typeface="HGP創英角ﾎﾟｯﾌﾟ体" pitchFamily="50" charset="-128"/>
              </a:rPr>
              <a:t>グループスーパービジョン（</a:t>
            </a:r>
            <a:r>
              <a:rPr lang="en-US" altLang="ja-JP" sz="3200" dirty="0">
                <a:solidFill>
                  <a:srgbClr val="CC3300"/>
                </a:solidFill>
                <a:ea typeface="HGP創英角ﾎﾟｯﾌﾟ体" pitchFamily="50" charset="-128"/>
              </a:rPr>
              <a:t>GSV</a:t>
            </a:r>
            <a:r>
              <a:rPr lang="ja-JP" altLang="en-US" sz="3200" dirty="0">
                <a:solidFill>
                  <a:srgbClr val="CC3300"/>
                </a:solidFill>
                <a:ea typeface="HGP創英角ﾎﾟｯﾌﾟ体" pitchFamily="50" charset="-128"/>
              </a:rPr>
              <a:t>）の特徴</a:t>
            </a:r>
          </a:p>
        </p:txBody>
      </p:sp>
      <p:sp>
        <p:nvSpPr>
          <p:cNvPr id="39" name="Rectangle 4">
            <a:extLst>
              <a:ext uri="{FF2B5EF4-FFF2-40B4-BE49-F238E27FC236}">
                <a16:creationId xmlns:a16="http://schemas.microsoft.com/office/drawing/2014/main" id="{97CD203E-09C5-44FE-88DC-31EE5F5E1D4F}"/>
              </a:ext>
            </a:extLst>
          </p:cNvPr>
          <p:cNvSpPr>
            <a:spLocks noChangeArrowheads="1"/>
          </p:cNvSpPr>
          <p:nvPr/>
        </p:nvSpPr>
        <p:spPr bwMode="auto">
          <a:xfrm>
            <a:off x="756894" y="1412776"/>
            <a:ext cx="8468985" cy="458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600"/>
              </a:spcBef>
              <a:buFontTx/>
              <a:buNone/>
            </a:pPr>
            <a:r>
              <a:rPr lang="en-US" altLang="ja-JP" sz="2800" dirty="0">
                <a:solidFill>
                  <a:schemeClr val="tx2"/>
                </a:solidFill>
                <a:latin typeface="HGP創英角ｺﾞｼｯｸUB" panose="020B0900000000000000" pitchFamily="50" charset="-128"/>
                <a:ea typeface="HGP創英角ｺﾞｼｯｸUB" panose="020B0900000000000000" pitchFamily="50" charset="-128"/>
              </a:rPr>
              <a:t>GSV</a:t>
            </a: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はグループダイナミクス（力動性）を前提にしている</a:t>
            </a:r>
            <a:endParaRPr lang="en-US" altLang="ja-JP" sz="28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ts val="600"/>
              </a:spcBef>
              <a:buFontTx/>
              <a:buNone/>
            </a:pPr>
            <a:r>
              <a:rPr lang="ja-JP" altLang="en-US" sz="2800" dirty="0">
                <a:solidFill>
                  <a:schemeClr val="tx2"/>
                </a:solidFill>
                <a:latin typeface="+mn-ea"/>
                <a:ea typeface="+mn-ea"/>
              </a:rPr>
              <a:t>１　</a:t>
            </a:r>
            <a:r>
              <a:rPr lang="en-US" altLang="ja-JP" sz="2800" dirty="0" err="1">
                <a:solidFill>
                  <a:schemeClr val="tx2"/>
                </a:solidFill>
                <a:latin typeface="+mn-ea"/>
                <a:ea typeface="+mn-ea"/>
              </a:rPr>
              <a:t>Svr</a:t>
            </a:r>
            <a:r>
              <a:rPr lang="ja-JP" altLang="en-US" sz="2800" dirty="0">
                <a:solidFill>
                  <a:schemeClr val="tx2"/>
                </a:solidFill>
                <a:latin typeface="+mn-ea"/>
                <a:ea typeface="+mn-ea"/>
              </a:rPr>
              <a:t>はメンバー間の相互交流をうまく引き出すこと</a:t>
            </a:r>
            <a:endParaRPr lang="en-US" altLang="ja-JP" sz="2800" dirty="0">
              <a:solidFill>
                <a:schemeClr val="tx2"/>
              </a:solidFill>
              <a:latin typeface="+mn-ea"/>
              <a:ea typeface="+mn-ea"/>
            </a:endParaRPr>
          </a:p>
          <a:p>
            <a:pPr eaLnBrk="1" hangingPunct="1">
              <a:spcBef>
                <a:spcPts val="600"/>
              </a:spcBef>
              <a:buFontTx/>
              <a:buNone/>
            </a:pPr>
            <a:r>
              <a:rPr lang="ja-JP" altLang="en-US" sz="2800" dirty="0">
                <a:solidFill>
                  <a:schemeClr val="tx2"/>
                </a:solidFill>
                <a:latin typeface="+mn-ea"/>
                <a:ea typeface="+mn-ea"/>
              </a:rPr>
              <a:t>２　</a:t>
            </a:r>
            <a:r>
              <a:rPr lang="en-US" altLang="ja-JP" sz="2800" dirty="0" err="1">
                <a:solidFill>
                  <a:schemeClr val="tx2"/>
                </a:solidFill>
                <a:latin typeface="+mn-ea"/>
                <a:ea typeface="+mn-ea"/>
              </a:rPr>
              <a:t>Svr</a:t>
            </a:r>
            <a:r>
              <a:rPr lang="ja-JP" altLang="en-US" sz="2800" dirty="0">
                <a:solidFill>
                  <a:schemeClr val="tx2"/>
                </a:solidFill>
                <a:latin typeface="+mn-ea"/>
                <a:ea typeface="+mn-ea"/>
              </a:rPr>
              <a:t>は常にメンバー全員を相手に応答すること</a:t>
            </a:r>
            <a:endParaRPr lang="en-US" altLang="ja-JP" sz="2800" dirty="0">
              <a:solidFill>
                <a:schemeClr val="tx2"/>
              </a:solidFill>
              <a:latin typeface="+mn-ea"/>
              <a:ea typeface="+mn-ea"/>
            </a:endParaRPr>
          </a:p>
          <a:p>
            <a:pPr eaLnBrk="1" hangingPunct="1">
              <a:spcBef>
                <a:spcPts val="600"/>
              </a:spcBef>
              <a:buFontTx/>
              <a:buNone/>
            </a:pPr>
            <a:r>
              <a:rPr lang="ja-JP" altLang="en-US" sz="2800" dirty="0">
                <a:solidFill>
                  <a:schemeClr val="tx2"/>
                </a:solidFill>
                <a:latin typeface="+mn-ea"/>
                <a:ea typeface="+mn-ea"/>
              </a:rPr>
              <a:t>３　発言できているか、聴き合っているかを確認すること</a:t>
            </a:r>
            <a:endParaRPr lang="en-US" altLang="ja-JP" sz="2800" dirty="0">
              <a:solidFill>
                <a:schemeClr val="tx2"/>
              </a:solidFill>
              <a:latin typeface="+mn-ea"/>
              <a:ea typeface="+mn-ea"/>
            </a:endParaRPr>
          </a:p>
          <a:p>
            <a:pPr eaLnBrk="1" hangingPunct="1">
              <a:spcBef>
                <a:spcPts val="600"/>
              </a:spcBef>
              <a:buFontTx/>
              <a:buNone/>
            </a:pPr>
            <a:endParaRPr lang="en-US" altLang="ja-JP" sz="2800" dirty="0">
              <a:solidFill>
                <a:schemeClr val="tx2"/>
              </a:solidFill>
              <a:latin typeface="+mn-ea"/>
              <a:ea typeface="+mn-ea"/>
            </a:endParaRPr>
          </a:p>
          <a:p>
            <a:pPr eaLnBrk="1" hangingPunct="1">
              <a:spcBef>
                <a:spcPts val="600"/>
              </a:spcBef>
              <a:buFontTx/>
              <a:buNone/>
            </a:pPr>
            <a:r>
              <a:rPr lang="en-US" altLang="ja-JP" sz="2800" dirty="0">
                <a:solidFill>
                  <a:schemeClr val="tx2"/>
                </a:solidFill>
                <a:latin typeface="HGP創英角ｺﾞｼｯｸUB" panose="020B0900000000000000" pitchFamily="50" charset="-128"/>
                <a:ea typeface="HGP創英角ｺﾞｼｯｸUB" panose="020B0900000000000000" pitchFamily="50" charset="-128"/>
              </a:rPr>
              <a:t>GSV</a:t>
            </a: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は個人</a:t>
            </a:r>
            <a:r>
              <a:rPr lang="en-US" altLang="ja-JP" sz="2800" dirty="0">
                <a:solidFill>
                  <a:schemeClr val="tx2"/>
                </a:solidFill>
                <a:latin typeface="HGP創英角ｺﾞｼｯｸUB" panose="020B0900000000000000" pitchFamily="50" charset="-128"/>
                <a:ea typeface="HGP創英角ｺﾞｼｯｸUB" panose="020B0900000000000000" pitchFamily="50" charset="-128"/>
              </a:rPr>
              <a:t>SV</a:t>
            </a: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に比して</a:t>
            </a:r>
            <a:r>
              <a:rPr lang="en-US" altLang="ja-JP" sz="2800" dirty="0" err="1">
                <a:solidFill>
                  <a:schemeClr val="tx2"/>
                </a:solidFill>
                <a:latin typeface="HGP創英角ｺﾞｼｯｸUB" panose="020B0900000000000000" pitchFamily="50" charset="-128"/>
                <a:ea typeface="HGP創英角ｺﾞｼｯｸUB" panose="020B0900000000000000" pitchFamily="50" charset="-128"/>
              </a:rPr>
              <a:t>Svr</a:t>
            </a: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との信頼関係構築が難しい</a:t>
            </a:r>
            <a:endParaRPr lang="en-US" altLang="ja-JP" sz="28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ts val="600"/>
              </a:spcBef>
              <a:buFontTx/>
              <a:buNone/>
            </a:pPr>
            <a:r>
              <a:rPr lang="ja-JP" altLang="en-US" sz="2800" dirty="0">
                <a:solidFill>
                  <a:schemeClr val="tx2"/>
                </a:solidFill>
                <a:latin typeface="+mn-ea"/>
                <a:ea typeface="+mn-ea"/>
              </a:rPr>
              <a:t>１　</a:t>
            </a:r>
            <a:r>
              <a:rPr lang="en-US" altLang="ja-JP" sz="2800" dirty="0" err="1">
                <a:solidFill>
                  <a:schemeClr val="tx2"/>
                </a:solidFill>
                <a:latin typeface="+mn-ea"/>
                <a:ea typeface="+mn-ea"/>
              </a:rPr>
              <a:t>Svr</a:t>
            </a:r>
            <a:r>
              <a:rPr lang="ja-JP" altLang="en-US" sz="2800" dirty="0">
                <a:solidFill>
                  <a:schemeClr val="tx2"/>
                </a:solidFill>
                <a:latin typeface="+mn-ea"/>
                <a:ea typeface="+mn-ea"/>
              </a:rPr>
              <a:t>の支配を受けにくく独自の文化をつくる</a:t>
            </a:r>
            <a:endParaRPr lang="en-US" altLang="ja-JP" sz="2800" dirty="0">
              <a:solidFill>
                <a:schemeClr val="tx2"/>
              </a:solidFill>
              <a:latin typeface="+mn-ea"/>
              <a:ea typeface="+mn-ea"/>
            </a:endParaRPr>
          </a:p>
          <a:p>
            <a:pPr eaLnBrk="1" hangingPunct="1">
              <a:spcBef>
                <a:spcPts val="600"/>
              </a:spcBef>
              <a:buFontTx/>
              <a:buNone/>
            </a:pPr>
            <a:r>
              <a:rPr lang="ja-JP" altLang="en-US" sz="2800" dirty="0">
                <a:solidFill>
                  <a:schemeClr val="tx2"/>
                </a:solidFill>
                <a:latin typeface="+mn-ea"/>
                <a:ea typeface="+mn-ea"/>
              </a:rPr>
              <a:t>２　その文化がモラルの低下になるときには話し合う</a:t>
            </a:r>
            <a:endParaRPr lang="en-US" altLang="ja-JP" sz="2800" dirty="0">
              <a:solidFill>
                <a:schemeClr val="tx2"/>
              </a:solidFill>
              <a:latin typeface="+mn-ea"/>
              <a:ea typeface="+mn-ea"/>
            </a:endParaRPr>
          </a:p>
          <a:p>
            <a:pPr eaLnBrk="1" hangingPunct="1">
              <a:spcBef>
                <a:spcPts val="600"/>
              </a:spcBef>
              <a:buFontTx/>
              <a:buNone/>
            </a:pPr>
            <a:r>
              <a:rPr lang="ja-JP" altLang="en-US" sz="2800" dirty="0">
                <a:solidFill>
                  <a:schemeClr val="tx2"/>
                </a:solidFill>
                <a:latin typeface="+mn-ea"/>
                <a:ea typeface="+mn-ea"/>
              </a:rPr>
              <a:t>３　個人</a:t>
            </a:r>
            <a:r>
              <a:rPr lang="en-US" altLang="ja-JP" sz="2800" dirty="0">
                <a:solidFill>
                  <a:schemeClr val="tx2"/>
                </a:solidFill>
                <a:latin typeface="+mn-ea"/>
                <a:ea typeface="+mn-ea"/>
              </a:rPr>
              <a:t>SV</a:t>
            </a:r>
            <a:r>
              <a:rPr lang="ja-JP" altLang="en-US" sz="2800" dirty="0">
                <a:solidFill>
                  <a:schemeClr val="tx2"/>
                </a:solidFill>
                <a:latin typeface="+mn-ea"/>
                <a:ea typeface="+mn-ea"/>
              </a:rPr>
              <a:t>との組み合わせが有効</a:t>
            </a:r>
            <a:endParaRPr lang="en-US" altLang="ja-JP" sz="2800" dirty="0">
              <a:solidFill>
                <a:schemeClr val="tx2"/>
              </a:solidFill>
              <a:latin typeface="+mn-ea"/>
              <a:ea typeface="+mn-ea"/>
            </a:endParaRP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F926B245-EF61-4CD2-BCE1-AA17DDC924EF}"/>
              </a:ext>
            </a:extLst>
          </p:cNvPr>
          <p:cNvSpPr>
            <a:spLocks noGrp="1"/>
          </p:cNvSpPr>
          <p:nvPr>
            <p:ph type="sldNum" sz="quarter" idx="12"/>
          </p:nvPr>
        </p:nvSpPr>
        <p:spPr/>
        <p:txBody>
          <a:bodyPr/>
          <a:lstStyle/>
          <a:p>
            <a:pPr>
              <a:defRPr/>
            </a:pPr>
            <a:fld id="{431CAECD-5926-4741-A906-A08E04809A27}" type="slidenum">
              <a:rPr lang="en-US" altLang="ja-JP" smtClean="0"/>
              <a:pPr>
                <a:defRPr/>
              </a:pPr>
              <a:t>17</a:t>
            </a:fld>
            <a:endParaRPr lang="en-US" altLang="ja-JP"/>
          </a:p>
        </p:txBody>
      </p:sp>
    </p:spTree>
    <p:extLst>
      <p:ext uri="{BB962C8B-B14F-4D97-AF65-F5344CB8AC3E}">
        <p14:creationId xmlns:p14="http://schemas.microsoft.com/office/powerpoint/2010/main" val="2022558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704529" y="548682"/>
            <a:ext cx="8496300" cy="936625"/>
          </a:xfrm>
        </p:spPr>
        <p:txBody>
          <a:bodyPr/>
          <a:lstStyle/>
          <a:p>
            <a:pPr eaLnBrk="1" hangingPunct="1"/>
            <a:r>
              <a:rPr lang="ja-JP" altLang="en-US" sz="4000" dirty="0">
                <a:solidFill>
                  <a:srgbClr val="CC3300"/>
                </a:solidFill>
                <a:latin typeface="HGP創英角ﾎﾟｯﾌﾟ体" pitchFamily="50" charset="-128"/>
                <a:ea typeface="HGP創英角ﾎﾟｯﾌﾟ体" pitchFamily="50" charset="-128"/>
              </a:rPr>
              <a:t>グループスーパービジョン</a:t>
            </a:r>
            <a:br>
              <a:rPr lang="en-US" altLang="ja-JP" sz="4000" dirty="0">
                <a:solidFill>
                  <a:srgbClr val="CC3300"/>
                </a:solidFill>
                <a:latin typeface="HGP創英角ﾎﾟｯﾌﾟ体" pitchFamily="50" charset="-128"/>
                <a:ea typeface="HGP創英角ﾎﾟｯﾌﾟ体" pitchFamily="50" charset="-128"/>
              </a:rPr>
            </a:br>
            <a:r>
              <a:rPr lang="en-US" altLang="ja-JP" sz="4000" dirty="0">
                <a:solidFill>
                  <a:srgbClr val="CC3300"/>
                </a:solidFill>
                <a:latin typeface="HGP創英角ﾎﾟｯﾌﾟ体" pitchFamily="50" charset="-128"/>
                <a:ea typeface="HGP創英角ﾎﾟｯﾌﾟ体" pitchFamily="50" charset="-128"/>
              </a:rPr>
              <a:t>3</a:t>
            </a:r>
            <a:r>
              <a:rPr lang="ja-JP" altLang="en-US" sz="4000" dirty="0" err="1">
                <a:solidFill>
                  <a:srgbClr val="CC3300"/>
                </a:solidFill>
                <a:latin typeface="HGP創英角ﾎﾟｯﾌﾟ体" pitchFamily="50" charset="-128"/>
                <a:ea typeface="HGP創英角ﾎﾟｯﾌﾟ体" pitchFamily="50" charset="-128"/>
              </a:rPr>
              <a:t>つの</a:t>
            </a:r>
            <a:r>
              <a:rPr lang="ja-JP" altLang="en-US" sz="4000" dirty="0">
                <a:solidFill>
                  <a:srgbClr val="CC3300"/>
                </a:solidFill>
                <a:latin typeface="HGP創英角ﾎﾟｯﾌﾟ体" pitchFamily="50" charset="-128"/>
                <a:ea typeface="HGP創英角ﾎﾟｯﾌﾟ体" pitchFamily="50" charset="-128"/>
              </a:rPr>
              <a:t>方式例</a:t>
            </a:r>
          </a:p>
        </p:txBody>
      </p:sp>
      <p:graphicFrame>
        <p:nvGraphicFramePr>
          <p:cNvPr id="2" name="表 1"/>
          <p:cNvGraphicFramePr>
            <a:graphicFrameLocks noGrp="1"/>
          </p:cNvGraphicFramePr>
          <p:nvPr>
            <p:extLst>
              <p:ext uri="{D42A27DB-BD31-4B8C-83A1-F6EECF244321}">
                <p14:modId xmlns:p14="http://schemas.microsoft.com/office/powerpoint/2010/main" val="1649278710"/>
              </p:ext>
            </p:extLst>
          </p:nvPr>
        </p:nvGraphicFramePr>
        <p:xfrm>
          <a:off x="992561" y="1844824"/>
          <a:ext cx="8136904" cy="4023360"/>
        </p:xfrm>
        <a:graphic>
          <a:graphicData uri="http://schemas.openxmlformats.org/drawingml/2006/table">
            <a:tbl>
              <a:tblPr firstRow="1" bandRow="1">
                <a:tableStyleId>{9DCAF9ED-07DC-4A11-8D7F-57B35C25682E}</a:tableStyleId>
              </a:tblPr>
              <a:tblGrid>
                <a:gridCol w="1512168">
                  <a:extLst>
                    <a:ext uri="{9D8B030D-6E8A-4147-A177-3AD203B41FA5}">
                      <a16:colId xmlns:a16="http://schemas.microsoft.com/office/drawing/2014/main" val="20000"/>
                    </a:ext>
                  </a:extLst>
                </a:gridCol>
                <a:gridCol w="2664296">
                  <a:extLst>
                    <a:ext uri="{9D8B030D-6E8A-4147-A177-3AD203B41FA5}">
                      <a16:colId xmlns:a16="http://schemas.microsoft.com/office/drawing/2014/main" val="20001"/>
                    </a:ext>
                  </a:extLst>
                </a:gridCol>
                <a:gridCol w="1535016">
                  <a:extLst>
                    <a:ext uri="{9D8B030D-6E8A-4147-A177-3AD203B41FA5}">
                      <a16:colId xmlns:a16="http://schemas.microsoft.com/office/drawing/2014/main" val="20002"/>
                    </a:ext>
                  </a:extLst>
                </a:gridCol>
                <a:gridCol w="2425424">
                  <a:extLst>
                    <a:ext uri="{9D8B030D-6E8A-4147-A177-3AD203B41FA5}">
                      <a16:colId xmlns:a16="http://schemas.microsoft.com/office/drawing/2014/main" val="20003"/>
                    </a:ext>
                  </a:extLst>
                </a:gridCol>
              </a:tblGrid>
              <a:tr h="457200">
                <a:tc>
                  <a:txBody>
                    <a:bodyPr/>
                    <a:lstStyle/>
                    <a:p>
                      <a:r>
                        <a:rPr kumimoji="1" lang="ja-JP" altLang="en-US" sz="2400" dirty="0"/>
                        <a:t>方式</a:t>
                      </a:r>
                    </a:p>
                  </a:txBody>
                  <a:tcPr/>
                </a:tc>
                <a:tc>
                  <a:txBody>
                    <a:bodyPr/>
                    <a:lstStyle/>
                    <a:p>
                      <a:r>
                        <a:rPr kumimoji="1" lang="ja-JP" altLang="en-US" sz="2400" dirty="0"/>
                        <a:t>特徴</a:t>
                      </a:r>
                    </a:p>
                  </a:txBody>
                  <a:tcPr/>
                </a:tc>
                <a:tc>
                  <a:txBody>
                    <a:bodyPr/>
                    <a:lstStyle/>
                    <a:p>
                      <a:r>
                        <a:rPr kumimoji="1" lang="ja-JP" altLang="en-US" sz="2400" dirty="0"/>
                        <a:t>バイザー</a:t>
                      </a:r>
                    </a:p>
                  </a:txBody>
                  <a:tcPr/>
                </a:tc>
                <a:tc>
                  <a:txBody>
                    <a:bodyPr/>
                    <a:lstStyle/>
                    <a:p>
                      <a:r>
                        <a:rPr kumimoji="1" lang="ja-JP" altLang="en-US" sz="2400" dirty="0"/>
                        <a:t>バイジー</a:t>
                      </a:r>
                    </a:p>
                  </a:txBody>
                  <a:tcPr/>
                </a:tc>
                <a:extLst>
                  <a:ext uri="{0D108BD9-81ED-4DB2-BD59-A6C34878D82A}">
                    <a16:rowId xmlns:a16="http://schemas.microsoft.com/office/drawing/2014/main" val="10000"/>
                  </a:ext>
                </a:extLst>
              </a:tr>
              <a:tr h="1188720">
                <a:tc>
                  <a:txBody>
                    <a:bodyPr/>
                    <a:lstStyle/>
                    <a:p>
                      <a:r>
                        <a:rPr kumimoji="1" lang="ja-JP" altLang="en-US" sz="2800" dirty="0">
                          <a:latin typeface="HGP創英角ｺﾞｼｯｸUB" panose="020B0900000000000000" pitchFamily="50" charset="-128"/>
                          <a:ea typeface="HGP創英角ｺﾞｼｯｸUB" panose="020B0900000000000000" pitchFamily="50" charset="-128"/>
                        </a:rPr>
                        <a:t>事例検討会型</a:t>
                      </a:r>
                    </a:p>
                  </a:txBody>
                  <a:tcPr/>
                </a:tc>
                <a:tc>
                  <a:txBody>
                    <a:bodyPr/>
                    <a:lstStyle/>
                    <a:p>
                      <a:r>
                        <a:rPr kumimoji="1" lang="ja-JP" altLang="en-US" sz="2400" dirty="0"/>
                        <a:t>大人数でも可能</a:t>
                      </a:r>
                      <a:endParaRPr kumimoji="1" lang="en-US" altLang="ja-JP" sz="2400" dirty="0"/>
                    </a:p>
                    <a:p>
                      <a:r>
                        <a:rPr kumimoji="1" lang="en-US" altLang="ja-JP" sz="2400" dirty="0"/>
                        <a:t>1</a:t>
                      </a:r>
                      <a:r>
                        <a:rPr kumimoji="1" lang="ja-JP" altLang="en-US" sz="2400" dirty="0"/>
                        <a:t>時間半～</a:t>
                      </a:r>
                      <a:r>
                        <a:rPr kumimoji="1" lang="en-US" altLang="ja-JP" sz="2400" dirty="0"/>
                        <a:t>2</a:t>
                      </a:r>
                      <a:r>
                        <a:rPr kumimoji="1" lang="ja-JP" altLang="en-US" sz="2400" dirty="0"/>
                        <a:t>時間半</a:t>
                      </a:r>
                      <a:endParaRPr kumimoji="1" lang="en-US" altLang="ja-JP" sz="2400" dirty="0"/>
                    </a:p>
                    <a:p>
                      <a:r>
                        <a:rPr kumimoji="1" lang="ja-JP" altLang="en-US" sz="2400" dirty="0">
                          <a:solidFill>
                            <a:srgbClr val="FF0000"/>
                          </a:solidFill>
                          <a:latin typeface="+mn-ea"/>
                          <a:ea typeface="+mn-ea"/>
                        </a:rPr>
                        <a:t>困難事例の解決</a:t>
                      </a:r>
                    </a:p>
                  </a:txBody>
                  <a:tcPr/>
                </a:tc>
                <a:tc>
                  <a:txBody>
                    <a:bodyPr/>
                    <a:lstStyle/>
                    <a:p>
                      <a:r>
                        <a:rPr kumimoji="1" lang="ja-JP" altLang="en-US" sz="2400" dirty="0"/>
                        <a:t>専門性により左右</a:t>
                      </a:r>
                    </a:p>
                  </a:txBody>
                  <a:tcPr/>
                </a:tc>
                <a:tc>
                  <a:txBody>
                    <a:bodyPr/>
                    <a:lstStyle/>
                    <a:p>
                      <a:r>
                        <a:rPr kumimoji="1" lang="ja-JP" altLang="en-US" sz="2400" dirty="0"/>
                        <a:t>他職も参加可能</a:t>
                      </a:r>
                      <a:endParaRPr kumimoji="1" lang="en-US" altLang="ja-JP" sz="2400" dirty="0"/>
                    </a:p>
                    <a:p>
                      <a:r>
                        <a:rPr kumimoji="1" lang="ja-JP" altLang="en-US" sz="2400" u="sng" dirty="0">
                          <a:solidFill>
                            <a:srgbClr val="0000FF"/>
                          </a:solidFill>
                        </a:rPr>
                        <a:t>事例提供者が鍵</a:t>
                      </a:r>
                    </a:p>
                  </a:txBody>
                  <a:tcPr/>
                </a:tc>
                <a:extLst>
                  <a:ext uri="{0D108BD9-81ED-4DB2-BD59-A6C34878D82A}">
                    <a16:rowId xmlns:a16="http://schemas.microsoft.com/office/drawing/2014/main" val="10001"/>
                  </a:ext>
                </a:extLst>
              </a:tr>
              <a:tr h="1188720">
                <a:tc>
                  <a:txBody>
                    <a:bodyPr/>
                    <a:lstStyle/>
                    <a:p>
                      <a:r>
                        <a:rPr kumimoji="1" lang="ja-JP" altLang="en-US" sz="2800" dirty="0">
                          <a:latin typeface="HGP創英角ｺﾞｼｯｸUB" panose="020B0900000000000000" pitchFamily="50" charset="-128"/>
                          <a:ea typeface="HGP創英角ｺﾞｼｯｸUB" panose="020B0900000000000000" pitchFamily="50" charset="-128"/>
                        </a:rPr>
                        <a:t>振り返り参加型</a:t>
                      </a:r>
                    </a:p>
                  </a:txBody>
                  <a:tcPr/>
                </a:tc>
                <a:tc>
                  <a:txBody>
                    <a:bodyPr/>
                    <a:lstStyle/>
                    <a:p>
                      <a:r>
                        <a:rPr kumimoji="1" lang="en-US" altLang="ja-JP" sz="2400" dirty="0"/>
                        <a:t>10</a:t>
                      </a:r>
                      <a:r>
                        <a:rPr kumimoji="1" lang="ja-JP" altLang="en-US" sz="2400" dirty="0"/>
                        <a:t>人以下が適当</a:t>
                      </a:r>
                      <a:endParaRPr kumimoji="1" lang="en-US" altLang="ja-JP" sz="2400" dirty="0"/>
                    </a:p>
                    <a:p>
                      <a:r>
                        <a:rPr kumimoji="1" lang="en-US" altLang="ja-JP" sz="2400" dirty="0"/>
                        <a:t>1</a:t>
                      </a:r>
                      <a:r>
                        <a:rPr kumimoji="1" lang="ja-JP" altLang="en-US" sz="2400" dirty="0"/>
                        <a:t>時間程度</a:t>
                      </a:r>
                      <a:endParaRPr kumimoji="1" lang="en-US" altLang="ja-JP" sz="2400" dirty="0"/>
                    </a:p>
                    <a:p>
                      <a:r>
                        <a:rPr kumimoji="1" lang="ja-JP" altLang="en-US" sz="2400" dirty="0">
                          <a:solidFill>
                            <a:srgbClr val="FF0000"/>
                          </a:solidFill>
                          <a:latin typeface="+mj-ea"/>
                          <a:ea typeface="+mj-ea"/>
                        </a:rPr>
                        <a:t>技術と理念の向上</a:t>
                      </a:r>
                    </a:p>
                  </a:txBody>
                  <a:tcPr/>
                </a:tc>
                <a:tc>
                  <a:txBody>
                    <a:bodyPr/>
                    <a:lstStyle/>
                    <a:p>
                      <a:r>
                        <a:rPr kumimoji="1" lang="ja-JP" altLang="en-US" sz="2400" dirty="0"/>
                        <a:t>専門性はほどほど</a:t>
                      </a:r>
                    </a:p>
                  </a:txBody>
                  <a:tcPr/>
                </a:tc>
                <a:tc>
                  <a:txBody>
                    <a:bodyPr/>
                    <a:lstStyle/>
                    <a:p>
                      <a:r>
                        <a:rPr kumimoji="1" lang="ja-JP" altLang="en-US" sz="2400" dirty="0"/>
                        <a:t>同じ職場が適当</a:t>
                      </a:r>
                      <a:endParaRPr kumimoji="1" lang="en-US" altLang="ja-JP" sz="2400" dirty="0"/>
                    </a:p>
                    <a:p>
                      <a:r>
                        <a:rPr kumimoji="1" lang="ja-JP" altLang="en-US" sz="2400" u="sng" dirty="0">
                          <a:solidFill>
                            <a:srgbClr val="0000FF"/>
                          </a:solidFill>
                        </a:rPr>
                        <a:t>過去事例に限る</a:t>
                      </a:r>
                    </a:p>
                  </a:txBody>
                  <a:tcPr/>
                </a:tc>
                <a:extLst>
                  <a:ext uri="{0D108BD9-81ED-4DB2-BD59-A6C34878D82A}">
                    <a16:rowId xmlns:a16="http://schemas.microsoft.com/office/drawing/2014/main" val="10002"/>
                  </a:ext>
                </a:extLst>
              </a:tr>
              <a:tr h="1188720">
                <a:tc>
                  <a:txBody>
                    <a:bodyPr/>
                    <a:lstStyle/>
                    <a:p>
                      <a:r>
                        <a:rPr kumimoji="1" lang="ja-JP" altLang="en-US" sz="2800" dirty="0">
                          <a:latin typeface="HGP創英角ｺﾞｼｯｸUB" panose="020B0900000000000000" pitchFamily="50" charset="-128"/>
                          <a:ea typeface="HGP創英角ｺﾞｼｯｸUB" panose="020B0900000000000000" pitchFamily="50" charset="-128"/>
                        </a:rPr>
                        <a:t>課題焦点型</a:t>
                      </a:r>
                    </a:p>
                  </a:txBody>
                  <a:tcPr/>
                </a:tc>
                <a:tc>
                  <a:txBody>
                    <a:bodyPr/>
                    <a:lstStyle/>
                    <a:p>
                      <a:r>
                        <a:rPr kumimoji="1" lang="en-US" altLang="ja-JP" sz="2400" dirty="0"/>
                        <a:t>3</a:t>
                      </a:r>
                      <a:r>
                        <a:rPr kumimoji="1" lang="ja-JP" altLang="en-US" sz="2400" dirty="0"/>
                        <a:t>人で実施</a:t>
                      </a:r>
                      <a:endParaRPr kumimoji="1" lang="en-US" altLang="ja-JP" sz="2400" dirty="0"/>
                    </a:p>
                    <a:p>
                      <a:r>
                        <a:rPr kumimoji="1" lang="ja-JP" altLang="en-US" sz="2400" dirty="0"/>
                        <a:t>一人</a:t>
                      </a:r>
                      <a:r>
                        <a:rPr kumimoji="1" lang="en-US" altLang="ja-JP" sz="2400" dirty="0"/>
                        <a:t>20~30</a:t>
                      </a:r>
                      <a:r>
                        <a:rPr kumimoji="1" lang="ja-JP" altLang="en-US" sz="2400" dirty="0"/>
                        <a:t>分</a:t>
                      </a:r>
                      <a:endParaRPr kumimoji="1" lang="en-US" altLang="ja-JP" sz="2400" dirty="0"/>
                    </a:p>
                    <a:p>
                      <a:r>
                        <a:rPr kumimoji="1" lang="ja-JP" altLang="en-US" sz="2400" dirty="0">
                          <a:solidFill>
                            <a:srgbClr val="FF0000"/>
                          </a:solidFill>
                        </a:rPr>
                        <a:t>支持と視野の拡大</a:t>
                      </a:r>
                    </a:p>
                  </a:txBody>
                  <a:tcPr/>
                </a:tc>
                <a:tc>
                  <a:txBody>
                    <a:bodyPr/>
                    <a:lstStyle/>
                    <a:p>
                      <a:r>
                        <a:rPr kumimoji="1" lang="ja-JP" altLang="en-US" sz="2400" dirty="0"/>
                        <a:t>専門性は不要</a:t>
                      </a:r>
                    </a:p>
                  </a:txBody>
                  <a:tcPr/>
                </a:tc>
                <a:tc>
                  <a:txBody>
                    <a:bodyPr/>
                    <a:lstStyle/>
                    <a:p>
                      <a:r>
                        <a:rPr kumimoji="1" lang="ja-JP" altLang="en-US" sz="2400" dirty="0"/>
                        <a:t>普段の仲間</a:t>
                      </a:r>
                      <a:endParaRPr kumimoji="1" lang="en-US" altLang="ja-JP" sz="2400" dirty="0"/>
                    </a:p>
                    <a:p>
                      <a:r>
                        <a:rPr kumimoji="1" lang="ja-JP" altLang="en-US" sz="2400" u="sng" dirty="0">
                          <a:solidFill>
                            <a:srgbClr val="0000FF"/>
                          </a:solidFill>
                        </a:rPr>
                        <a:t>事例は使わない</a:t>
                      </a:r>
                    </a:p>
                  </a:txBody>
                  <a:tcPr/>
                </a:tc>
                <a:extLst>
                  <a:ext uri="{0D108BD9-81ED-4DB2-BD59-A6C34878D82A}">
                    <a16:rowId xmlns:a16="http://schemas.microsoft.com/office/drawing/2014/main" val="10003"/>
                  </a:ext>
                </a:extLst>
              </a:tr>
            </a:tbl>
          </a:graphicData>
        </a:graphic>
      </p:graphicFrame>
      <p:sp>
        <p:nvSpPr>
          <p:cNvPr id="6"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5" name="スライド番号プレースホルダー 4">
            <a:extLst>
              <a:ext uri="{FF2B5EF4-FFF2-40B4-BE49-F238E27FC236}">
                <a16:creationId xmlns:a16="http://schemas.microsoft.com/office/drawing/2014/main" id="{752E7790-6964-405B-8792-9DABF0035806}"/>
              </a:ext>
            </a:extLst>
          </p:cNvPr>
          <p:cNvSpPr>
            <a:spLocks noGrp="1"/>
          </p:cNvSpPr>
          <p:nvPr>
            <p:ph type="sldNum" sz="quarter" idx="12"/>
          </p:nvPr>
        </p:nvSpPr>
        <p:spPr/>
        <p:txBody>
          <a:bodyPr/>
          <a:lstStyle/>
          <a:p>
            <a:pPr>
              <a:defRPr/>
            </a:pPr>
            <a:fld id="{431CAECD-5926-4741-A906-A08E04809A27}" type="slidenum">
              <a:rPr lang="en-US" altLang="ja-JP" smtClean="0"/>
              <a:pPr>
                <a:defRPr/>
              </a:pPr>
              <a:t>18</a:t>
            </a:fld>
            <a:endParaRPr lang="en-US" altLang="ja-JP"/>
          </a:p>
        </p:txBody>
      </p:sp>
    </p:spTree>
    <p:extLst>
      <p:ext uri="{BB962C8B-B14F-4D97-AF65-F5344CB8AC3E}">
        <p14:creationId xmlns:p14="http://schemas.microsoft.com/office/powerpoint/2010/main" val="193023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704529" y="2636914"/>
            <a:ext cx="8496300" cy="936625"/>
          </a:xfrm>
        </p:spPr>
        <p:txBody>
          <a:bodyPr/>
          <a:lstStyle/>
          <a:p>
            <a:pPr eaLnBrk="1" hangingPunct="1"/>
            <a:r>
              <a:rPr lang="ja-JP" altLang="en-US" sz="3600" dirty="0">
                <a:solidFill>
                  <a:schemeClr val="tx1"/>
                </a:solidFill>
                <a:latin typeface="HGP創英角ｺﾞｼｯｸUB" panose="020B0900000000000000" pitchFamily="50" charset="-128"/>
                <a:ea typeface="HGP創英角ｺﾞｼｯｸUB" panose="020B0900000000000000" pitchFamily="50" charset="-128"/>
              </a:rPr>
              <a:t>事例を用いたスーパービジョンの</a:t>
            </a:r>
            <a:br>
              <a:rPr lang="en-US" altLang="ja-JP" sz="3600" dirty="0">
                <a:solidFill>
                  <a:schemeClr val="tx1"/>
                </a:solidFill>
                <a:latin typeface="HGP創英角ｺﾞｼｯｸUB" panose="020B0900000000000000" pitchFamily="50" charset="-128"/>
                <a:ea typeface="HGP創英角ｺﾞｼｯｸUB" panose="020B0900000000000000" pitchFamily="50" charset="-128"/>
              </a:rPr>
            </a:br>
            <a:r>
              <a:rPr lang="ja-JP" altLang="en-US" sz="3600" dirty="0">
                <a:solidFill>
                  <a:schemeClr val="tx1"/>
                </a:solidFill>
                <a:latin typeface="HGP創英角ｺﾞｼｯｸUB" panose="020B0900000000000000" pitchFamily="50" charset="-128"/>
                <a:ea typeface="HGP創英角ｺﾞｼｯｸUB" panose="020B0900000000000000" pitchFamily="50" charset="-128"/>
              </a:rPr>
              <a:t>活かし方</a:t>
            </a:r>
            <a:br>
              <a:rPr lang="en-US" altLang="ja-JP" sz="3600" dirty="0">
                <a:solidFill>
                  <a:schemeClr val="tx1"/>
                </a:solidFill>
                <a:latin typeface="HGP創英角ｺﾞｼｯｸUB" panose="020B0900000000000000" pitchFamily="50" charset="-128"/>
                <a:ea typeface="HGP創英角ｺﾞｼｯｸUB" panose="020B0900000000000000" pitchFamily="50" charset="-128"/>
              </a:rPr>
            </a:br>
            <a:br>
              <a:rPr lang="en-US" altLang="ja-JP" sz="3600" dirty="0">
                <a:solidFill>
                  <a:schemeClr val="tx1"/>
                </a:solidFill>
                <a:latin typeface="HGP創英角ｺﾞｼｯｸUB" panose="020B0900000000000000" pitchFamily="50" charset="-128"/>
                <a:ea typeface="HGP創英角ｺﾞｼｯｸUB" panose="020B0900000000000000" pitchFamily="50" charset="-128"/>
              </a:rPr>
            </a:br>
            <a:r>
              <a:rPr lang="ja-JP" altLang="en-US" sz="2800" dirty="0">
                <a:solidFill>
                  <a:srgbClr val="0000FF"/>
                </a:solidFill>
                <a:latin typeface="HGP創英角ｺﾞｼｯｸUB" panose="020B0900000000000000" pitchFamily="50" charset="-128"/>
                <a:ea typeface="HGP創英角ｺﾞｼｯｸUB" panose="020B0900000000000000" pitchFamily="50" charset="-128"/>
              </a:rPr>
              <a:t>事例の解決と</a:t>
            </a:r>
            <a:r>
              <a:rPr lang="en-US" altLang="ja-JP" sz="2800" dirty="0" err="1">
                <a:solidFill>
                  <a:srgbClr val="0000FF"/>
                </a:solidFill>
                <a:latin typeface="HGP創英角ｺﾞｼｯｸUB" panose="020B0900000000000000" pitchFamily="50" charset="-128"/>
                <a:ea typeface="HGP創英角ｺﾞｼｯｸUB" panose="020B0900000000000000" pitchFamily="50" charset="-128"/>
              </a:rPr>
              <a:t>Sve</a:t>
            </a:r>
            <a:r>
              <a:rPr lang="ja-JP" altLang="en-US" sz="2800" dirty="0">
                <a:solidFill>
                  <a:srgbClr val="0000FF"/>
                </a:solidFill>
                <a:latin typeface="HGP創英角ｺﾞｼｯｸUB" panose="020B0900000000000000" pitchFamily="50" charset="-128"/>
                <a:ea typeface="HGP創英角ｺﾞｼｯｸUB" panose="020B0900000000000000" pitchFamily="50" charset="-128"/>
              </a:rPr>
              <a:t>（バイジー）の課題の解決を</a:t>
            </a:r>
            <a:br>
              <a:rPr lang="en-US" altLang="ja-JP" sz="2800" dirty="0">
                <a:solidFill>
                  <a:srgbClr val="0000FF"/>
                </a:solidFill>
                <a:latin typeface="HGP創英角ｺﾞｼｯｸUB" panose="020B0900000000000000" pitchFamily="50" charset="-128"/>
                <a:ea typeface="HGP創英角ｺﾞｼｯｸUB" panose="020B0900000000000000" pitchFamily="50" charset="-128"/>
              </a:rPr>
            </a:br>
            <a:r>
              <a:rPr lang="ja-JP" altLang="en-US" sz="2800" dirty="0">
                <a:solidFill>
                  <a:srgbClr val="0000FF"/>
                </a:solidFill>
                <a:latin typeface="HGP創英角ｺﾞｼｯｸUB" panose="020B0900000000000000" pitchFamily="50" charset="-128"/>
                <a:ea typeface="HGP創英角ｺﾞｼｯｸUB" panose="020B0900000000000000" pitchFamily="50" charset="-128"/>
              </a:rPr>
              <a:t>並行して合理的にすすめること</a:t>
            </a:r>
          </a:p>
        </p:txBody>
      </p:sp>
      <p:sp>
        <p:nvSpPr>
          <p:cNvPr id="4"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5" name="スライド番号プレースホルダー 4">
            <a:extLst>
              <a:ext uri="{FF2B5EF4-FFF2-40B4-BE49-F238E27FC236}">
                <a16:creationId xmlns:a16="http://schemas.microsoft.com/office/drawing/2014/main" id="{1B3CB8D4-2077-48CF-8561-1A87E05E8AD6}"/>
              </a:ext>
            </a:extLst>
          </p:cNvPr>
          <p:cNvSpPr>
            <a:spLocks noGrp="1"/>
          </p:cNvSpPr>
          <p:nvPr>
            <p:ph type="sldNum" sz="quarter" idx="12"/>
          </p:nvPr>
        </p:nvSpPr>
        <p:spPr/>
        <p:txBody>
          <a:bodyPr/>
          <a:lstStyle/>
          <a:p>
            <a:pPr>
              <a:defRPr/>
            </a:pPr>
            <a:fld id="{431CAECD-5926-4741-A906-A08E04809A27}" type="slidenum">
              <a:rPr lang="en-US" altLang="ja-JP" smtClean="0"/>
              <a:pPr>
                <a:defRPr/>
              </a:pPr>
              <a:t>19</a:t>
            </a:fld>
            <a:endParaRPr lang="en-US" altLang="ja-JP"/>
          </a:p>
        </p:txBody>
      </p:sp>
    </p:spTree>
    <p:extLst>
      <p:ext uri="{BB962C8B-B14F-4D97-AF65-F5344CB8AC3E}">
        <p14:creationId xmlns:p14="http://schemas.microsoft.com/office/powerpoint/2010/main" val="170407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この科目のねらい</a:t>
            </a:r>
          </a:p>
        </p:txBody>
      </p:sp>
      <p:sp>
        <p:nvSpPr>
          <p:cNvPr id="3" name="コンテンツ プレースホルダー 2"/>
          <p:cNvSpPr>
            <a:spLocks noGrp="1"/>
          </p:cNvSpPr>
          <p:nvPr>
            <p:ph idx="1"/>
          </p:nvPr>
        </p:nvSpPr>
        <p:spPr/>
        <p:txBody>
          <a:bodyPr/>
          <a:lstStyle/>
          <a:p>
            <a:r>
              <a:rPr lang="ja-JP" altLang="ja-JP" dirty="0"/>
              <a:t>主任相談支援専門員が相談支援専門員に対して、</a:t>
            </a:r>
            <a:r>
              <a:rPr lang="ja-JP" altLang="en-US" dirty="0"/>
              <a:t>スーパービジョンの必要性を理解させ、</a:t>
            </a:r>
            <a:r>
              <a:rPr lang="ja-JP" altLang="ja-JP" dirty="0"/>
              <a:t>どのようにしてスーパービジョンを</a:t>
            </a:r>
            <a:r>
              <a:rPr lang="ja-JP" altLang="en-US" dirty="0"/>
              <a:t>実践して</a:t>
            </a:r>
            <a:r>
              <a:rPr lang="ja-JP" altLang="ja-JP" dirty="0"/>
              <a:t>いくのかを</a:t>
            </a:r>
            <a:r>
              <a:rPr lang="ja-JP" altLang="en-US" dirty="0"/>
              <a:t>説く</a:t>
            </a:r>
            <a:r>
              <a:rPr lang="ja-JP" altLang="ja-JP" dirty="0"/>
              <a:t>ことが目的である。</a:t>
            </a:r>
          </a:p>
          <a:p>
            <a:r>
              <a:rPr lang="ja-JP" altLang="ja-JP" dirty="0"/>
              <a:t>スーパービジョンの</a:t>
            </a:r>
            <a:r>
              <a:rPr lang="ja-JP" altLang="en-US" dirty="0"/>
              <a:t>考え方</a:t>
            </a:r>
            <a:r>
              <a:rPr lang="ja-JP" altLang="ja-JP" dirty="0"/>
              <a:t>に</a:t>
            </a:r>
            <a:r>
              <a:rPr lang="ja-JP" altLang="en-US" dirty="0"/>
              <a:t>そ</a:t>
            </a:r>
            <a:r>
              <a:rPr lang="ja-JP" altLang="ja-JP" dirty="0"/>
              <a:t>った具体的な展開方法を身に付けて、現場で自ら活用し、または伝達できることが求められている。</a:t>
            </a:r>
          </a:p>
        </p:txBody>
      </p:sp>
      <p:sp>
        <p:nvSpPr>
          <p:cNvPr id="6"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5" name="スライド番号プレースホルダー 4">
            <a:extLst>
              <a:ext uri="{FF2B5EF4-FFF2-40B4-BE49-F238E27FC236}">
                <a16:creationId xmlns:a16="http://schemas.microsoft.com/office/drawing/2014/main" id="{084E74A4-CB98-48BF-8CC4-3A965DEE82F6}"/>
              </a:ext>
            </a:extLst>
          </p:cNvPr>
          <p:cNvSpPr>
            <a:spLocks noGrp="1"/>
          </p:cNvSpPr>
          <p:nvPr>
            <p:ph type="sldNum" sz="quarter" idx="12"/>
          </p:nvPr>
        </p:nvSpPr>
        <p:spPr/>
        <p:txBody>
          <a:bodyPr/>
          <a:lstStyle/>
          <a:p>
            <a:pPr>
              <a:defRPr/>
            </a:pPr>
            <a:fld id="{804D6B79-3AEB-42FE-A736-A41F7AEA0445}" type="slidenum">
              <a:rPr lang="en-US" altLang="ja-JP" smtClean="0"/>
              <a:pPr>
                <a:defRPr/>
              </a:pPr>
              <a:t>2</a:t>
            </a:fld>
            <a:endParaRPr lang="en-US" altLang="ja-JP"/>
          </a:p>
        </p:txBody>
      </p:sp>
    </p:spTree>
    <p:extLst>
      <p:ext uri="{BB962C8B-B14F-4D97-AF65-F5344CB8AC3E}">
        <p14:creationId xmlns:p14="http://schemas.microsoft.com/office/powerpoint/2010/main" val="3282729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p:cNvSpPr>
            <a:spLocks noGrp="1" noChangeArrowheads="1"/>
          </p:cNvSpPr>
          <p:nvPr>
            <p:ph type="title" idx="4294967295"/>
          </p:nvPr>
        </p:nvSpPr>
        <p:spPr>
          <a:xfrm>
            <a:off x="848544" y="404666"/>
            <a:ext cx="8280400" cy="706437"/>
          </a:xfrm>
        </p:spPr>
        <p:txBody>
          <a:bodyPr/>
          <a:lstStyle/>
          <a:p>
            <a:r>
              <a:rPr lang="ja-JP" altLang="en-US" sz="4000" dirty="0">
                <a:solidFill>
                  <a:srgbClr val="CC0000"/>
                </a:solidFill>
                <a:ea typeface="HGP創英角ﾎﾟｯﾌﾟ体" pitchFamily="50" charset="-128"/>
              </a:rPr>
              <a:t>事例を用いた検討の意義</a:t>
            </a:r>
          </a:p>
        </p:txBody>
      </p:sp>
      <p:sp>
        <p:nvSpPr>
          <p:cNvPr id="20484" name="Rectangle 1028"/>
          <p:cNvSpPr>
            <a:spLocks noChangeArrowheads="1"/>
          </p:cNvSpPr>
          <p:nvPr/>
        </p:nvSpPr>
        <p:spPr bwMode="auto">
          <a:xfrm>
            <a:off x="2072679" y="1268414"/>
            <a:ext cx="6552209" cy="496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65000"/>
              </a:lnSpc>
              <a:spcBef>
                <a:spcPct val="0"/>
              </a:spcBef>
              <a:buFontTx/>
              <a:buNone/>
            </a:pPr>
            <a:r>
              <a:rPr lang="ja-JP" altLang="en-US" sz="2400" dirty="0">
                <a:latin typeface="HGP創英角ｺﾞｼｯｸUB" pitchFamily="50" charset="-128"/>
                <a:ea typeface="HGP創英角ｺﾞｼｯｸUB" pitchFamily="50" charset="-128"/>
              </a:rPr>
              <a:t>１　事例を深める</a:t>
            </a:r>
          </a:p>
          <a:p>
            <a:pPr eaLnBrk="1" hangingPunct="1">
              <a:lnSpc>
                <a:spcPct val="165000"/>
              </a:lnSpc>
              <a:spcBef>
                <a:spcPct val="0"/>
              </a:spcBef>
              <a:buFontTx/>
              <a:buNone/>
            </a:pPr>
            <a:r>
              <a:rPr lang="ja-JP" altLang="en-US" sz="2400" dirty="0">
                <a:latin typeface="HGP創英角ｺﾞｼｯｸUB" pitchFamily="50" charset="-128"/>
                <a:ea typeface="HGP創英角ｺﾞｼｯｸUB" pitchFamily="50" charset="-128"/>
              </a:rPr>
              <a:t>２　実践を追体験する</a:t>
            </a:r>
          </a:p>
          <a:p>
            <a:pPr eaLnBrk="1" hangingPunct="1">
              <a:lnSpc>
                <a:spcPct val="165000"/>
              </a:lnSpc>
              <a:spcBef>
                <a:spcPct val="0"/>
              </a:spcBef>
              <a:buFontTx/>
              <a:buNone/>
            </a:pPr>
            <a:r>
              <a:rPr lang="ja-JP" altLang="en-US" sz="2400" dirty="0">
                <a:latin typeface="HGP創英角ｺﾞｼｯｸUB" pitchFamily="50" charset="-128"/>
                <a:ea typeface="HGP創英角ｺﾞｼｯｸUB" pitchFamily="50" charset="-128"/>
              </a:rPr>
              <a:t>３　援助を向上させる</a:t>
            </a:r>
          </a:p>
          <a:p>
            <a:pPr eaLnBrk="1" hangingPunct="1">
              <a:lnSpc>
                <a:spcPct val="165000"/>
              </a:lnSpc>
              <a:spcBef>
                <a:spcPct val="0"/>
              </a:spcBef>
              <a:buFontTx/>
              <a:buNone/>
            </a:pPr>
            <a:r>
              <a:rPr lang="ja-JP" altLang="en-US" sz="2400" dirty="0">
                <a:latin typeface="HGP創英角ｺﾞｼｯｸUB" pitchFamily="50" charset="-128"/>
                <a:ea typeface="HGP創英角ｺﾞｼｯｸUB" pitchFamily="50" charset="-128"/>
              </a:rPr>
              <a:t>４　援助の原則を引き出す</a:t>
            </a:r>
          </a:p>
          <a:p>
            <a:pPr eaLnBrk="1" hangingPunct="1">
              <a:lnSpc>
                <a:spcPct val="165000"/>
              </a:lnSpc>
              <a:spcBef>
                <a:spcPct val="0"/>
              </a:spcBef>
              <a:buFontTx/>
              <a:buNone/>
            </a:pPr>
            <a:r>
              <a:rPr lang="ja-JP" altLang="en-US" sz="2400" dirty="0">
                <a:latin typeface="HGP創英角ｺﾞｼｯｸUB" pitchFamily="50" charset="-128"/>
                <a:ea typeface="HGP創英角ｺﾞｼｯｸUB" pitchFamily="50" charset="-128"/>
              </a:rPr>
              <a:t>５　実践を評価する</a:t>
            </a:r>
          </a:p>
          <a:p>
            <a:pPr eaLnBrk="1" hangingPunct="1">
              <a:lnSpc>
                <a:spcPct val="165000"/>
              </a:lnSpc>
              <a:spcBef>
                <a:spcPct val="0"/>
              </a:spcBef>
              <a:buFontTx/>
              <a:buNone/>
            </a:pPr>
            <a:r>
              <a:rPr lang="ja-JP" altLang="en-US" sz="2400" dirty="0">
                <a:latin typeface="HGP創英角ｺﾞｼｯｸUB" pitchFamily="50" charset="-128"/>
                <a:ea typeface="HGP創英角ｺﾞｼｯｸUB" pitchFamily="50" charset="-128"/>
              </a:rPr>
              <a:t>６　連携のための援助観や援助方針を形成する</a:t>
            </a:r>
          </a:p>
          <a:p>
            <a:pPr eaLnBrk="1" hangingPunct="1">
              <a:lnSpc>
                <a:spcPct val="165000"/>
              </a:lnSpc>
              <a:spcBef>
                <a:spcPct val="0"/>
              </a:spcBef>
              <a:buFontTx/>
              <a:buNone/>
            </a:pPr>
            <a:r>
              <a:rPr lang="ja-JP" altLang="en-US" sz="2400" dirty="0">
                <a:latin typeface="HGP創英角ｺﾞｼｯｸUB" pitchFamily="50" charset="-128"/>
                <a:ea typeface="HGP創英角ｺﾞｼｯｸUB" pitchFamily="50" charset="-128"/>
              </a:rPr>
              <a:t>７　援助者を育てる</a:t>
            </a:r>
          </a:p>
          <a:p>
            <a:pPr eaLnBrk="1" hangingPunct="1">
              <a:lnSpc>
                <a:spcPct val="165000"/>
              </a:lnSpc>
              <a:spcBef>
                <a:spcPct val="0"/>
              </a:spcBef>
              <a:buFontTx/>
              <a:buNone/>
            </a:pPr>
            <a:r>
              <a:rPr lang="ja-JP" altLang="en-US" sz="2400" dirty="0">
                <a:latin typeface="HGP創英角ｺﾞｼｯｸUB" pitchFamily="50" charset="-128"/>
                <a:ea typeface="HGP創英角ｺﾞｼｯｸUB" pitchFamily="50" charset="-128"/>
              </a:rPr>
              <a:t>８　組織を育てる</a:t>
            </a:r>
            <a:endParaRPr lang="ja-JP" altLang="en-US" sz="2400" dirty="0">
              <a:latin typeface="ＭＳ Ｐゴシック" charset="-128"/>
            </a:endParaRPr>
          </a:p>
        </p:txBody>
      </p:sp>
      <p:sp>
        <p:nvSpPr>
          <p:cNvPr id="20485" name="Text Box 15"/>
          <p:cNvSpPr txBox="1">
            <a:spLocks noChangeArrowheads="1"/>
          </p:cNvSpPr>
          <p:nvPr/>
        </p:nvSpPr>
        <p:spPr bwMode="auto">
          <a:xfrm>
            <a:off x="4520952" y="6100687"/>
            <a:ext cx="446442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dirty="0">
                <a:latin typeface="Times New Roman" pitchFamily="18" charset="0"/>
              </a:rPr>
              <a:t>岩間伸之「援助を深める事例研究の方法（第</a:t>
            </a:r>
            <a:r>
              <a:rPr lang="en-US" altLang="ja-JP" sz="1400" dirty="0">
                <a:latin typeface="Times New Roman" pitchFamily="18" charset="0"/>
              </a:rPr>
              <a:t>2</a:t>
            </a:r>
            <a:r>
              <a:rPr lang="ja-JP" altLang="en-US" sz="1400" dirty="0">
                <a:latin typeface="Times New Roman" pitchFamily="18" charset="0"/>
              </a:rPr>
              <a:t>版）」</a:t>
            </a:r>
            <a:r>
              <a:rPr lang="en-US" altLang="ja-JP" sz="1400" dirty="0">
                <a:latin typeface="Times New Roman" pitchFamily="18" charset="0"/>
              </a:rPr>
              <a:t>2005</a:t>
            </a:r>
          </a:p>
        </p:txBody>
      </p:sp>
      <p:sp>
        <p:nvSpPr>
          <p:cNvPr id="6"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800FF925-B3EE-4248-916D-227B4C36E3EA}"/>
              </a:ext>
            </a:extLst>
          </p:cNvPr>
          <p:cNvSpPr>
            <a:spLocks noGrp="1"/>
          </p:cNvSpPr>
          <p:nvPr>
            <p:ph type="sldNum" sz="quarter" idx="12"/>
          </p:nvPr>
        </p:nvSpPr>
        <p:spPr/>
        <p:txBody>
          <a:bodyPr/>
          <a:lstStyle/>
          <a:p>
            <a:pPr>
              <a:defRPr/>
            </a:pPr>
            <a:fld id="{431CAECD-5926-4741-A906-A08E04809A27}" type="slidenum">
              <a:rPr lang="en-US" altLang="ja-JP" smtClean="0"/>
              <a:pPr>
                <a:defRPr/>
              </a:pPr>
              <a:t>20</a:t>
            </a:fld>
            <a:endParaRPr lang="en-US" altLang="ja-JP"/>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_s1030"/>
          <p:cNvSpPr>
            <a:spLocks noChangeArrowheads="1" noTextEdit="1"/>
          </p:cNvSpPr>
          <p:nvPr/>
        </p:nvSpPr>
        <p:spPr bwMode="auto">
          <a:xfrm rot="1219814" flipH="1">
            <a:off x="4470151" y="1308308"/>
            <a:ext cx="1688000" cy="125087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pic>
        <p:nvPicPr>
          <p:cNvPr id="23564" name="Picture 12" descr="C:\Users\sima\AppData\Local\Microsoft\Windows\Temporary Internet Files\Content.IE5\4VCV9J5M\sgi01a2013092214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2562" y="1806278"/>
            <a:ext cx="1668411" cy="1387512"/>
          </a:xfrm>
          <a:prstGeom prst="rect">
            <a:avLst/>
          </a:prstGeom>
          <a:noFill/>
          <a:extLst>
            <a:ext uri="{909E8E84-426E-40DD-AFC4-6F175D3DCCD1}">
              <a14:hiddenFill xmlns:a14="http://schemas.microsoft.com/office/drawing/2010/main">
                <a:solidFill>
                  <a:srgbClr val="FFFFFF"/>
                </a:solidFill>
              </a14:hiddenFill>
            </a:ext>
          </a:extLst>
        </p:spPr>
      </p:pic>
      <p:sp>
        <p:nvSpPr>
          <p:cNvPr id="15362" name="Rectangle 2"/>
          <p:cNvSpPr>
            <a:spLocks noGrp="1" noChangeArrowheads="1"/>
          </p:cNvSpPr>
          <p:nvPr>
            <p:ph type="title" idx="4294967295"/>
          </p:nvPr>
        </p:nvSpPr>
        <p:spPr>
          <a:xfrm>
            <a:off x="719377" y="116633"/>
            <a:ext cx="8496300" cy="648072"/>
          </a:xfrm>
        </p:spPr>
        <p:txBody>
          <a:bodyPr/>
          <a:lstStyle/>
          <a:p>
            <a:pPr eaLnBrk="1" hangingPunct="1"/>
            <a:r>
              <a:rPr lang="ja-JP" altLang="en-US" sz="3600" dirty="0">
                <a:solidFill>
                  <a:srgbClr val="CC3300"/>
                </a:solidFill>
                <a:latin typeface="HGP創英角ﾎﾟｯﾌﾟ体" pitchFamily="50" charset="-128"/>
                <a:ea typeface="HGP創英角ﾎﾟｯﾌﾟ体" pitchFamily="50" charset="-128"/>
              </a:rPr>
              <a:t>事例を用いた検討型とは</a:t>
            </a:r>
          </a:p>
        </p:txBody>
      </p:sp>
      <p:pic>
        <p:nvPicPr>
          <p:cNvPr id="5" name="Picture 25" descr="presen02_cl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650150" y="3555054"/>
            <a:ext cx="898597" cy="1882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2" descr="presen02_cl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10879" y="2164538"/>
            <a:ext cx="805712" cy="1873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4" descr="presen02_cl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7632458" y="2279747"/>
            <a:ext cx="522586" cy="1710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正方形/長方形 1"/>
          <p:cNvSpPr/>
          <p:nvPr/>
        </p:nvSpPr>
        <p:spPr>
          <a:xfrm>
            <a:off x="6105129" y="1610583"/>
            <a:ext cx="3419872" cy="646331"/>
          </a:xfrm>
          <a:prstGeom prst="rect">
            <a:avLst/>
          </a:prstGeom>
        </p:spPr>
        <p:txBody>
          <a:bodyPr wrap="square">
            <a:spAutoFit/>
          </a:bodyPr>
          <a:lstStyle/>
          <a:p>
            <a:pPr lvl="0"/>
            <a:r>
              <a:rPr lang="ja-JP" altLang="en-US" dirty="0">
                <a:solidFill>
                  <a:srgbClr val="000000"/>
                </a:solidFill>
              </a:rPr>
              <a:t>①　</a:t>
            </a:r>
            <a:r>
              <a:rPr lang="en-US" altLang="ja-JP" dirty="0" err="1">
                <a:solidFill>
                  <a:srgbClr val="000000"/>
                </a:solidFill>
              </a:rPr>
              <a:t>Sve</a:t>
            </a:r>
            <a:r>
              <a:rPr lang="ja-JP" altLang="en-US" sz="1200" dirty="0">
                <a:solidFill>
                  <a:srgbClr val="000000"/>
                </a:solidFill>
              </a:rPr>
              <a:t>（バイジー）</a:t>
            </a:r>
            <a:r>
              <a:rPr lang="ja-JP" altLang="en-US" dirty="0">
                <a:solidFill>
                  <a:srgbClr val="000000"/>
                </a:solidFill>
              </a:rPr>
              <a:t>が事例を説明する</a:t>
            </a:r>
            <a:endParaRPr lang="en-US" altLang="ja-JP" dirty="0">
              <a:solidFill>
                <a:srgbClr val="000000"/>
              </a:solidFill>
            </a:endParaRPr>
          </a:p>
          <a:p>
            <a:pPr lvl="0"/>
            <a:r>
              <a:rPr lang="ja-JP" altLang="en-US" dirty="0">
                <a:solidFill>
                  <a:srgbClr val="0000FF"/>
                </a:solidFill>
              </a:rPr>
              <a:t>　☆本人のイメージが湧くように</a:t>
            </a:r>
          </a:p>
        </p:txBody>
      </p:sp>
      <p:sp>
        <p:nvSpPr>
          <p:cNvPr id="3" name="正方形/長方形 2"/>
          <p:cNvSpPr/>
          <p:nvPr/>
        </p:nvSpPr>
        <p:spPr>
          <a:xfrm>
            <a:off x="560512" y="1014880"/>
            <a:ext cx="4675898" cy="923330"/>
          </a:xfrm>
          <a:prstGeom prst="rect">
            <a:avLst/>
          </a:prstGeom>
        </p:spPr>
        <p:txBody>
          <a:bodyPr wrap="square">
            <a:spAutoFit/>
          </a:bodyPr>
          <a:lstStyle/>
          <a:p>
            <a:pPr lvl="0"/>
            <a:r>
              <a:rPr lang="ja-JP" altLang="en-US" dirty="0">
                <a:solidFill>
                  <a:srgbClr val="000000"/>
                </a:solidFill>
              </a:rPr>
              <a:t>②</a:t>
            </a:r>
            <a:r>
              <a:rPr lang="ja-JP" altLang="en-US" dirty="0">
                <a:solidFill>
                  <a:srgbClr val="000000"/>
                </a:solidFill>
                <a:latin typeface="HGP創英角ﾎﾟｯﾌﾟ体" pitchFamily="50" charset="-128"/>
                <a:ea typeface="HGP創英角ﾎﾟｯﾌﾟ体" pitchFamily="50" charset="-128"/>
              </a:rPr>
              <a:t>　</a:t>
            </a:r>
            <a:r>
              <a:rPr lang="en-US" altLang="ja-JP" dirty="0" err="1">
                <a:solidFill>
                  <a:srgbClr val="000000"/>
                </a:solidFill>
              </a:rPr>
              <a:t>Svr</a:t>
            </a:r>
            <a:r>
              <a:rPr lang="ja-JP" altLang="en-US" sz="1200" dirty="0">
                <a:solidFill>
                  <a:srgbClr val="000000"/>
                </a:solidFill>
              </a:rPr>
              <a:t>（バイザー）</a:t>
            </a:r>
            <a:r>
              <a:rPr lang="ja-JP" altLang="en-US" dirty="0">
                <a:solidFill>
                  <a:srgbClr val="000000"/>
                </a:solidFill>
              </a:rPr>
              <a:t>がボードに事例を展開する</a:t>
            </a:r>
            <a:endParaRPr lang="en-US" altLang="ja-JP" dirty="0">
              <a:solidFill>
                <a:srgbClr val="000000"/>
              </a:solidFill>
            </a:endParaRPr>
          </a:p>
          <a:p>
            <a:pPr lvl="0"/>
            <a:r>
              <a:rPr lang="ja-JP" altLang="en-US" dirty="0">
                <a:solidFill>
                  <a:srgbClr val="0000FF"/>
                </a:solidFill>
              </a:rPr>
              <a:t>　☆</a:t>
            </a:r>
            <a:r>
              <a:rPr lang="en-US" altLang="ja-JP" dirty="0">
                <a:solidFill>
                  <a:srgbClr val="0000FF"/>
                </a:solidFill>
                <a:latin typeface="+mn-lt"/>
              </a:rPr>
              <a:t>FG</a:t>
            </a:r>
            <a:r>
              <a:rPr lang="ja-JP" altLang="en-US" sz="1200" dirty="0">
                <a:solidFill>
                  <a:srgbClr val="0000FF"/>
                </a:solidFill>
                <a:latin typeface="+mn-lt"/>
              </a:rPr>
              <a:t>（</a:t>
            </a:r>
            <a:r>
              <a:rPr lang="ja-JP" altLang="en-US" sz="1200" dirty="0">
                <a:solidFill>
                  <a:srgbClr val="0000FF"/>
                </a:solidFill>
              </a:rPr>
              <a:t>ファシリテーショングラフィックス）</a:t>
            </a:r>
            <a:r>
              <a:rPr lang="ja-JP" altLang="en-US" dirty="0">
                <a:solidFill>
                  <a:srgbClr val="0000FF"/>
                </a:solidFill>
              </a:rPr>
              <a:t>により聞き漏れのないように</a:t>
            </a:r>
            <a:r>
              <a:rPr lang="en-US" altLang="ja-JP" dirty="0" err="1">
                <a:solidFill>
                  <a:srgbClr val="0000FF"/>
                </a:solidFill>
              </a:rPr>
              <a:t>Sve</a:t>
            </a:r>
            <a:r>
              <a:rPr lang="ja-JP" altLang="en-US" dirty="0">
                <a:solidFill>
                  <a:srgbClr val="0000FF"/>
                </a:solidFill>
              </a:rPr>
              <a:t>に具体的な確認を行いながら</a:t>
            </a:r>
          </a:p>
        </p:txBody>
      </p:sp>
      <p:sp>
        <p:nvSpPr>
          <p:cNvPr id="8" name="正方形/長方形 7"/>
          <p:cNvSpPr/>
          <p:nvPr/>
        </p:nvSpPr>
        <p:spPr>
          <a:xfrm>
            <a:off x="1096231" y="4252758"/>
            <a:ext cx="3719118" cy="1200329"/>
          </a:xfrm>
          <a:prstGeom prst="rect">
            <a:avLst/>
          </a:prstGeom>
        </p:spPr>
        <p:txBody>
          <a:bodyPr wrap="square">
            <a:spAutoFit/>
          </a:bodyPr>
          <a:lstStyle/>
          <a:p>
            <a:pPr lvl="0"/>
            <a:r>
              <a:rPr lang="ja-JP" altLang="en-US" dirty="0">
                <a:solidFill>
                  <a:srgbClr val="000000"/>
                </a:solidFill>
              </a:rPr>
              <a:t>⑤　参加者の質問や</a:t>
            </a:r>
            <a:r>
              <a:rPr lang="en-US" altLang="ja-JP" dirty="0" err="1">
                <a:solidFill>
                  <a:srgbClr val="000000"/>
                </a:solidFill>
              </a:rPr>
              <a:t>Sve</a:t>
            </a:r>
            <a:r>
              <a:rPr lang="ja-JP" altLang="en-US" dirty="0">
                <a:solidFill>
                  <a:srgbClr val="000000"/>
                </a:solidFill>
              </a:rPr>
              <a:t>の回答に対して</a:t>
            </a:r>
            <a:r>
              <a:rPr lang="en-US" altLang="ja-JP" dirty="0" err="1">
                <a:solidFill>
                  <a:srgbClr val="000000"/>
                </a:solidFill>
              </a:rPr>
              <a:t>Svr</a:t>
            </a:r>
            <a:r>
              <a:rPr lang="ja-JP" altLang="en-US" dirty="0">
                <a:solidFill>
                  <a:srgbClr val="000000"/>
                </a:solidFill>
              </a:rPr>
              <a:t>から</a:t>
            </a:r>
            <a:r>
              <a:rPr lang="ja-JP" altLang="en-US" dirty="0">
                <a:solidFill>
                  <a:srgbClr val="FF0000"/>
                </a:solidFill>
              </a:rPr>
              <a:t>助言</a:t>
            </a:r>
            <a:r>
              <a:rPr lang="ja-JP" altLang="en-US" dirty="0">
                <a:solidFill>
                  <a:srgbClr val="000000"/>
                </a:solidFill>
              </a:rPr>
              <a:t>する</a:t>
            </a:r>
            <a:endParaRPr lang="en-US" altLang="ja-JP" dirty="0">
              <a:solidFill>
                <a:srgbClr val="000000"/>
              </a:solidFill>
            </a:endParaRPr>
          </a:p>
          <a:p>
            <a:pPr lvl="0"/>
            <a:r>
              <a:rPr lang="ja-JP" altLang="en-US" dirty="0">
                <a:solidFill>
                  <a:srgbClr val="0000FF"/>
                </a:solidFill>
              </a:rPr>
              <a:t>　☆類似の質問を促して掘り下げる</a:t>
            </a:r>
            <a:endParaRPr lang="en-US" altLang="ja-JP" dirty="0">
              <a:solidFill>
                <a:srgbClr val="0000FF"/>
              </a:solidFill>
            </a:endParaRPr>
          </a:p>
          <a:p>
            <a:pPr lvl="0"/>
            <a:r>
              <a:rPr lang="ja-JP" altLang="en-US" dirty="0">
                <a:solidFill>
                  <a:srgbClr val="0000FF"/>
                </a:solidFill>
              </a:rPr>
              <a:t>　☆</a:t>
            </a:r>
            <a:r>
              <a:rPr lang="en-US" altLang="ja-JP" dirty="0">
                <a:solidFill>
                  <a:srgbClr val="0000FF"/>
                </a:solidFill>
              </a:rPr>
              <a:t>FG</a:t>
            </a:r>
            <a:r>
              <a:rPr lang="ja-JP" altLang="en-US" dirty="0">
                <a:solidFill>
                  <a:srgbClr val="0000FF"/>
                </a:solidFill>
              </a:rPr>
              <a:t>から違和感を伝え意見を促す</a:t>
            </a:r>
          </a:p>
        </p:txBody>
      </p:sp>
      <p:sp>
        <p:nvSpPr>
          <p:cNvPr id="9" name="正方形/長方形 8"/>
          <p:cNvSpPr/>
          <p:nvPr/>
        </p:nvSpPr>
        <p:spPr>
          <a:xfrm>
            <a:off x="6201542" y="5022169"/>
            <a:ext cx="3323458" cy="923330"/>
          </a:xfrm>
          <a:prstGeom prst="rect">
            <a:avLst/>
          </a:prstGeom>
        </p:spPr>
        <p:txBody>
          <a:bodyPr wrap="square">
            <a:spAutoFit/>
          </a:bodyPr>
          <a:lstStyle/>
          <a:p>
            <a:pPr lvl="0"/>
            <a:r>
              <a:rPr lang="ja-JP" altLang="en-US" dirty="0">
                <a:solidFill>
                  <a:srgbClr val="000000"/>
                </a:solidFill>
              </a:rPr>
              <a:t>⑦　</a:t>
            </a:r>
            <a:r>
              <a:rPr lang="en-US" altLang="ja-JP" dirty="0" err="1">
                <a:solidFill>
                  <a:srgbClr val="000000"/>
                </a:solidFill>
              </a:rPr>
              <a:t>Sve</a:t>
            </a:r>
            <a:r>
              <a:rPr lang="ja-JP" altLang="en-US" dirty="0">
                <a:solidFill>
                  <a:srgbClr val="000000"/>
                </a:solidFill>
              </a:rPr>
              <a:t>の感想で気づきの共有</a:t>
            </a:r>
            <a:endParaRPr lang="en-US" altLang="ja-JP" dirty="0">
              <a:solidFill>
                <a:srgbClr val="000000"/>
              </a:solidFill>
            </a:endParaRPr>
          </a:p>
          <a:p>
            <a:pPr lvl="0"/>
            <a:r>
              <a:rPr lang="ja-JP" altLang="en-US" dirty="0">
                <a:solidFill>
                  <a:srgbClr val="0000FF"/>
                </a:solidFill>
              </a:rPr>
              <a:t>　☆次回に繋げるよう参加者と</a:t>
            </a:r>
            <a:endParaRPr lang="en-US" altLang="ja-JP" dirty="0">
              <a:solidFill>
                <a:srgbClr val="0000FF"/>
              </a:solidFill>
            </a:endParaRPr>
          </a:p>
          <a:p>
            <a:pPr lvl="0"/>
            <a:r>
              <a:rPr lang="ja-JP" altLang="en-US" dirty="0">
                <a:solidFill>
                  <a:srgbClr val="0000FF"/>
                </a:solidFill>
              </a:rPr>
              <a:t>　　の協働的な雰囲気を確認</a:t>
            </a:r>
            <a:endParaRPr lang="en-US" altLang="ja-JP" dirty="0">
              <a:solidFill>
                <a:srgbClr val="0000FF"/>
              </a:solidFill>
            </a:endParaRPr>
          </a:p>
        </p:txBody>
      </p:sp>
      <p:sp>
        <p:nvSpPr>
          <p:cNvPr id="10" name="正方形/長方形 9"/>
          <p:cNvSpPr/>
          <p:nvPr/>
        </p:nvSpPr>
        <p:spPr>
          <a:xfrm>
            <a:off x="2891778" y="5797351"/>
            <a:ext cx="4012637" cy="923330"/>
          </a:xfrm>
          <a:prstGeom prst="rect">
            <a:avLst/>
          </a:prstGeom>
        </p:spPr>
        <p:txBody>
          <a:bodyPr wrap="none">
            <a:spAutoFit/>
          </a:bodyPr>
          <a:lstStyle/>
          <a:p>
            <a:pPr lvl="0"/>
            <a:r>
              <a:rPr lang="ja-JP" altLang="en-US" dirty="0">
                <a:solidFill>
                  <a:srgbClr val="000000"/>
                </a:solidFill>
              </a:rPr>
              <a:t>⑥　参加者全員で解決策の提示</a:t>
            </a:r>
            <a:endParaRPr lang="en-US" altLang="ja-JP" dirty="0">
              <a:solidFill>
                <a:srgbClr val="000000"/>
              </a:solidFill>
            </a:endParaRPr>
          </a:p>
          <a:p>
            <a:pPr lvl="0"/>
            <a:r>
              <a:rPr lang="ja-JP" altLang="en-US" dirty="0">
                <a:solidFill>
                  <a:srgbClr val="0000FF"/>
                </a:solidFill>
              </a:rPr>
              <a:t>　☆自由な発想であらゆる可能性を探る</a:t>
            </a:r>
            <a:endParaRPr lang="en-US" altLang="ja-JP" dirty="0">
              <a:solidFill>
                <a:srgbClr val="0000FF"/>
              </a:solidFill>
            </a:endParaRPr>
          </a:p>
          <a:p>
            <a:pPr lvl="0"/>
            <a:r>
              <a:rPr lang="ja-JP" altLang="en-US" dirty="0">
                <a:solidFill>
                  <a:srgbClr val="0000FF"/>
                </a:solidFill>
              </a:rPr>
              <a:t>　☆他の参加者の発言に盛る</a:t>
            </a:r>
          </a:p>
        </p:txBody>
      </p:sp>
      <p:sp>
        <p:nvSpPr>
          <p:cNvPr id="4" name="正方形/長方形 3"/>
          <p:cNvSpPr/>
          <p:nvPr/>
        </p:nvSpPr>
        <p:spPr>
          <a:xfrm>
            <a:off x="2912166" y="2489595"/>
            <a:ext cx="4165777" cy="923330"/>
          </a:xfrm>
          <a:prstGeom prst="rect">
            <a:avLst/>
          </a:prstGeom>
        </p:spPr>
        <p:txBody>
          <a:bodyPr wrap="square">
            <a:spAutoFit/>
          </a:bodyPr>
          <a:lstStyle/>
          <a:p>
            <a:pPr lvl="0"/>
            <a:r>
              <a:rPr lang="ja-JP" altLang="en-US" dirty="0">
                <a:solidFill>
                  <a:srgbClr val="000000"/>
                </a:solidFill>
              </a:rPr>
              <a:t>③　参加者が</a:t>
            </a:r>
            <a:r>
              <a:rPr lang="en-US" altLang="ja-JP" dirty="0" err="1">
                <a:solidFill>
                  <a:srgbClr val="000000"/>
                </a:solidFill>
              </a:rPr>
              <a:t>Sve</a:t>
            </a:r>
            <a:r>
              <a:rPr lang="ja-JP" altLang="en-US" dirty="0">
                <a:solidFill>
                  <a:srgbClr val="000000"/>
                </a:solidFill>
              </a:rPr>
              <a:t>に</a:t>
            </a:r>
            <a:r>
              <a:rPr lang="ja-JP" altLang="en-US" dirty="0">
                <a:solidFill>
                  <a:srgbClr val="FF0000"/>
                </a:solidFill>
              </a:rPr>
              <a:t>意図的な</a:t>
            </a:r>
            <a:r>
              <a:rPr lang="ja-JP" altLang="en-US" dirty="0">
                <a:solidFill>
                  <a:srgbClr val="000000"/>
                </a:solidFill>
              </a:rPr>
              <a:t>質問をする</a:t>
            </a:r>
            <a:endParaRPr lang="en-US" altLang="ja-JP" dirty="0">
              <a:solidFill>
                <a:srgbClr val="000000"/>
              </a:solidFill>
            </a:endParaRPr>
          </a:p>
          <a:p>
            <a:pPr lvl="0"/>
            <a:r>
              <a:rPr lang="ja-JP" altLang="en-US" dirty="0">
                <a:solidFill>
                  <a:srgbClr val="0000FF"/>
                </a:solidFill>
              </a:rPr>
              <a:t>　☆質問の意図を明確にしながら</a:t>
            </a:r>
            <a:endParaRPr lang="en-US" altLang="ja-JP" dirty="0">
              <a:solidFill>
                <a:srgbClr val="0000FF"/>
              </a:solidFill>
            </a:endParaRPr>
          </a:p>
          <a:p>
            <a:pPr lvl="0"/>
            <a:r>
              <a:rPr lang="ja-JP" altLang="en-US" dirty="0">
                <a:solidFill>
                  <a:srgbClr val="0000FF"/>
                </a:solidFill>
              </a:rPr>
              <a:t>　☆事柄の背景を探るように</a:t>
            </a:r>
          </a:p>
        </p:txBody>
      </p:sp>
      <p:sp>
        <p:nvSpPr>
          <p:cNvPr id="22" name="正方形/長方形 21"/>
          <p:cNvSpPr/>
          <p:nvPr/>
        </p:nvSpPr>
        <p:spPr>
          <a:xfrm>
            <a:off x="6225092" y="3967571"/>
            <a:ext cx="3241575" cy="923330"/>
          </a:xfrm>
          <a:prstGeom prst="rect">
            <a:avLst/>
          </a:prstGeom>
        </p:spPr>
        <p:txBody>
          <a:bodyPr wrap="square">
            <a:spAutoFit/>
          </a:bodyPr>
          <a:lstStyle/>
          <a:p>
            <a:pPr lvl="0"/>
            <a:r>
              <a:rPr lang="ja-JP" altLang="en-US" dirty="0">
                <a:solidFill>
                  <a:srgbClr val="000000"/>
                </a:solidFill>
              </a:rPr>
              <a:t>④　参加者の質問に</a:t>
            </a:r>
            <a:r>
              <a:rPr lang="ja-JP" altLang="en-US" dirty="0">
                <a:solidFill>
                  <a:srgbClr val="FF0000"/>
                </a:solidFill>
              </a:rPr>
              <a:t>答える</a:t>
            </a:r>
            <a:endParaRPr lang="en-US" altLang="ja-JP" dirty="0">
              <a:solidFill>
                <a:srgbClr val="FF0000"/>
              </a:solidFill>
            </a:endParaRPr>
          </a:p>
          <a:p>
            <a:pPr lvl="0"/>
            <a:r>
              <a:rPr lang="ja-JP" altLang="en-US" dirty="0">
                <a:solidFill>
                  <a:srgbClr val="0000FF"/>
                </a:solidFill>
              </a:rPr>
              <a:t>　☆具体的場面を思い起こして</a:t>
            </a:r>
            <a:endParaRPr lang="en-US" altLang="ja-JP" dirty="0">
              <a:solidFill>
                <a:srgbClr val="0000FF"/>
              </a:solidFill>
            </a:endParaRPr>
          </a:p>
          <a:p>
            <a:pPr lvl="0"/>
            <a:r>
              <a:rPr lang="ja-JP" altLang="en-US" dirty="0">
                <a:solidFill>
                  <a:srgbClr val="0000FF"/>
                </a:solidFill>
              </a:rPr>
              <a:t>　☆不明な点は取り繕わず</a:t>
            </a:r>
          </a:p>
        </p:txBody>
      </p:sp>
      <p:grpSp>
        <p:nvGrpSpPr>
          <p:cNvPr id="13" name="グループ化 12"/>
          <p:cNvGrpSpPr/>
          <p:nvPr/>
        </p:nvGrpSpPr>
        <p:grpSpPr>
          <a:xfrm rot="1728539">
            <a:off x="4732444" y="3456261"/>
            <a:ext cx="537211" cy="854570"/>
            <a:chOff x="3383159" y="3060148"/>
            <a:chExt cx="722433" cy="1298575"/>
          </a:xfrm>
          <a:effectLst>
            <a:outerShdw blurRad="50800" dist="38100" algn="l" rotWithShape="0">
              <a:prstClr val="black">
                <a:alpha val="40000"/>
              </a:prstClr>
            </a:outerShdw>
          </a:effectLst>
        </p:grpSpPr>
        <p:sp>
          <p:nvSpPr>
            <p:cNvPr id="28" name="下矢印 27"/>
            <p:cNvSpPr/>
            <p:nvPr/>
          </p:nvSpPr>
          <p:spPr>
            <a:xfrm>
              <a:off x="3383159" y="3709436"/>
              <a:ext cx="722433" cy="649287"/>
            </a:xfrm>
            <a:prstGeom prst="downArrow">
              <a:avLst/>
            </a:prstGeom>
            <a:solidFill>
              <a:srgbClr val="FF9900"/>
            </a:solidFill>
            <a:ln w="25400" cap="flat" cmpd="sng" algn="ctr">
              <a:noFill/>
              <a:prstDash val="solid"/>
            </a:ln>
            <a:effectLst/>
          </p:spPr>
          <p:txBody>
            <a:bodyPr anchor="ctr"/>
            <a:lstStyle/>
            <a:p>
              <a:pPr algn="ctr" defTabSz="914395" fontAlgn="auto">
                <a:spcBef>
                  <a:spcPts val="0"/>
                </a:spcBef>
                <a:spcAft>
                  <a:spcPts val="0"/>
                </a:spcAft>
                <a:defRPr/>
              </a:pPr>
              <a:endParaRPr kumimoji="0" lang="ja-JP" altLang="en-US" kern="0">
                <a:solidFill>
                  <a:srgbClr val="FFFFFF"/>
                </a:solidFill>
                <a:latin typeface="Tahoma"/>
                <a:ea typeface="ＭＳ Ｐゴシック"/>
              </a:endParaRPr>
            </a:p>
          </p:txBody>
        </p:sp>
        <p:sp>
          <p:nvSpPr>
            <p:cNvPr id="29" name="下矢印 28"/>
            <p:cNvSpPr/>
            <p:nvPr/>
          </p:nvSpPr>
          <p:spPr>
            <a:xfrm rot="10800000">
              <a:off x="3383159" y="3060148"/>
              <a:ext cx="722433" cy="649287"/>
            </a:xfrm>
            <a:prstGeom prst="downArrow">
              <a:avLst/>
            </a:prstGeom>
            <a:solidFill>
              <a:srgbClr val="FF9900"/>
            </a:solidFill>
            <a:ln w="25400" cap="flat" cmpd="sng" algn="ctr">
              <a:noFill/>
              <a:prstDash val="solid"/>
            </a:ln>
            <a:effectLst/>
          </p:spPr>
          <p:txBody>
            <a:bodyPr anchor="ctr"/>
            <a:lstStyle/>
            <a:p>
              <a:pPr algn="ctr" defTabSz="914395" fontAlgn="auto">
                <a:spcBef>
                  <a:spcPts val="0"/>
                </a:spcBef>
                <a:spcAft>
                  <a:spcPts val="0"/>
                </a:spcAft>
                <a:defRPr/>
              </a:pPr>
              <a:endParaRPr kumimoji="0" lang="ja-JP" altLang="en-US" kern="0">
                <a:solidFill>
                  <a:srgbClr val="FFFFFF"/>
                </a:solidFill>
                <a:latin typeface="Tahoma"/>
                <a:ea typeface="ＭＳ Ｐゴシック"/>
              </a:endParaRPr>
            </a:p>
          </p:txBody>
        </p:sp>
      </p:grpSp>
      <p:grpSp>
        <p:nvGrpSpPr>
          <p:cNvPr id="32" name="グループ化 31"/>
          <p:cNvGrpSpPr/>
          <p:nvPr/>
        </p:nvGrpSpPr>
        <p:grpSpPr>
          <a:xfrm rot="19020805">
            <a:off x="5583441" y="3385459"/>
            <a:ext cx="537211" cy="804711"/>
            <a:chOff x="3383159" y="3060148"/>
            <a:chExt cx="722433" cy="1298575"/>
          </a:xfrm>
          <a:effectLst>
            <a:outerShdw blurRad="50800" dist="38100" algn="l" rotWithShape="0">
              <a:prstClr val="black">
                <a:alpha val="40000"/>
              </a:prstClr>
            </a:outerShdw>
          </a:effectLst>
        </p:grpSpPr>
        <p:sp>
          <p:nvSpPr>
            <p:cNvPr id="33" name="下矢印 32"/>
            <p:cNvSpPr/>
            <p:nvPr/>
          </p:nvSpPr>
          <p:spPr>
            <a:xfrm>
              <a:off x="3383159" y="3709436"/>
              <a:ext cx="722433" cy="649287"/>
            </a:xfrm>
            <a:prstGeom prst="downArrow">
              <a:avLst/>
            </a:prstGeom>
            <a:solidFill>
              <a:srgbClr val="FF9900"/>
            </a:solidFill>
            <a:ln w="25400" cap="flat" cmpd="sng" algn="ctr">
              <a:noFill/>
              <a:prstDash val="solid"/>
            </a:ln>
            <a:effectLst/>
          </p:spPr>
          <p:txBody>
            <a:bodyPr anchor="ctr"/>
            <a:lstStyle/>
            <a:p>
              <a:pPr algn="ctr" defTabSz="914395" fontAlgn="auto">
                <a:spcBef>
                  <a:spcPts val="0"/>
                </a:spcBef>
                <a:spcAft>
                  <a:spcPts val="0"/>
                </a:spcAft>
                <a:defRPr/>
              </a:pPr>
              <a:endParaRPr kumimoji="0" lang="ja-JP" altLang="en-US" kern="0">
                <a:solidFill>
                  <a:srgbClr val="FFFFFF"/>
                </a:solidFill>
                <a:latin typeface="Tahoma"/>
                <a:ea typeface="ＭＳ Ｐゴシック"/>
              </a:endParaRPr>
            </a:p>
          </p:txBody>
        </p:sp>
        <p:sp>
          <p:nvSpPr>
            <p:cNvPr id="34" name="下矢印 33"/>
            <p:cNvSpPr/>
            <p:nvPr/>
          </p:nvSpPr>
          <p:spPr>
            <a:xfrm rot="10800000">
              <a:off x="3383159" y="3060148"/>
              <a:ext cx="722433" cy="649287"/>
            </a:xfrm>
            <a:prstGeom prst="downArrow">
              <a:avLst/>
            </a:prstGeom>
            <a:solidFill>
              <a:srgbClr val="FF9900"/>
            </a:solidFill>
            <a:ln w="25400" cap="flat" cmpd="sng" algn="ctr">
              <a:noFill/>
              <a:prstDash val="solid"/>
            </a:ln>
            <a:effectLst/>
          </p:spPr>
          <p:txBody>
            <a:bodyPr anchor="ctr"/>
            <a:lstStyle/>
            <a:p>
              <a:pPr algn="ctr" defTabSz="914395" fontAlgn="auto">
                <a:spcBef>
                  <a:spcPts val="0"/>
                </a:spcBef>
                <a:spcAft>
                  <a:spcPts val="0"/>
                </a:spcAft>
                <a:defRPr/>
              </a:pPr>
              <a:endParaRPr kumimoji="0" lang="ja-JP" altLang="en-US" kern="0">
                <a:solidFill>
                  <a:srgbClr val="FFFFFF"/>
                </a:solidFill>
                <a:latin typeface="Tahoma"/>
                <a:ea typeface="ＭＳ Ｐゴシック"/>
              </a:endParaRPr>
            </a:p>
          </p:txBody>
        </p:sp>
      </p:grpSp>
      <p:grpSp>
        <p:nvGrpSpPr>
          <p:cNvPr id="35" name="グループ化 34"/>
          <p:cNvGrpSpPr/>
          <p:nvPr/>
        </p:nvGrpSpPr>
        <p:grpSpPr>
          <a:xfrm rot="4817034">
            <a:off x="5211105" y="4159542"/>
            <a:ext cx="537211" cy="891438"/>
            <a:chOff x="3383159" y="3060148"/>
            <a:chExt cx="722433" cy="1298575"/>
          </a:xfrm>
          <a:effectLst>
            <a:outerShdw blurRad="50800" dist="38100" algn="l" rotWithShape="0">
              <a:prstClr val="black">
                <a:alpha val="40000"/>
              </a:prstClr>
            </a:outerShdw>
          </a:effectLst>
        </p:grpSpPr>
        <p:sp>
          <p:nvSpPr>
            <p:cNvPr id="36" name="下矢印 35"/>
            <p:cNvSpPr/>
            <p:nvPr/>
          </p:nvSpPr>
          <p:spPr>
            <a:xfrm>
              <a:off x="3383159" y="3709436"/>
              <a:ext cx="722433" cy="649287"/>
            </a:xfrm>
            <a:prstGeom prst="downArrow">
              <a:avLst/>
            </a:prstGeom>
            <a:solidFill>
              <a:srgbClr val="FF9900"/>
            </a:solidFill>
            <a:ln w="25400" cap="flat" cmpd="sng" algn="ctr">
              <a:noFill/>
              <a:prstDash val="solid"/>
            </a:ln>
            <a:effectLst/>
          </p:spPr>
          <p:txBody>
            <a:bodyPr anchor="ctr"/>
            <a:lstStyle/>
            <a:p>
              <a:pPr algn="ctr" defTabSz="914395" fontAlgn="auto">
                <a:spcBef>
                  <a:spcPts val="0"/>
                </a:spcBef>
                <a:spcAft>
                  <a:spcPts val="0"/>
                </a:spcAft>
                <a:defRPr/>
              </a:pPr>
              <a:endParaRPr kumimoji="0" lang="ja-JP" altLang="en-US" kern="0">
                <a:solidFill>
                  <a:srgbClr val="FFFFFF"/>
                </a:solidFill>
                <a:latin typeface="Tahoma"/>
                <a:ea typeface="ＭＳ Ｐゴシック"/>
              </a:endParaRPr>
            </a:p>
          </p:txBody>
        </p:sp>
        <p:sp>
          <p:nvSpPr>
            <p:cNvPr id="37" name="下矢印 36"/>
            <p:cNvSpPr/>
            <p:nvPr/>
          </p:nvSpPr>
          <p:spPr>
            <a:xfrm rot="10800000">
              <a:off x="3383159" y="3060148"/>
              <a:ext cx="722433" cy="649287"/>
            </a:xfrm>
            <a:prstGeom prst="downArrow">
              <a:avLst/>
            </a:prstGeom>
            <a:solidFill>
              <a:srgbClr val="FF9900"/>
            </a:solidFill>
            <a:ln w="25400" cap="flat" cmpd="sng" algn="ctr">
              <a:noFill/>
              <a:prstDash val="solid"/>
            </a:ln>
            <a:effectLst/>
          </p:spPr>
          <p:txBody>
            <a:bodyPr anchor="ctr"/>
            <a:lstStyle/>
            <a:p>
              <a:pPr algn="ctr" defTabSz="914395" fontAlgn="auto">
                <a:spcBef>
                  <a:spcPts val="0"/>
                </a:spcBef>
                <a:spcAft>
                  <a:spcPts val="0"/>
                </a:spcAft>
                <a:defRPr/>
              </a:pPr>
              <a:endParaRPr kumimoji="0" lang="ja-JP" altLang="en-US" kern="0">
                <a:solidFill>
                  <a:srgbClr val="FFFFFF"/>
                </a:solidFill>
                <a:latin typeface="Tahoma"/>
                <a:ea typeface="ＭＳ Ｐゴシック"/>
              </a:endParaRPr>
            </a:p>
          </p:txBody>
        </p:sp>
      </p:grpSp>
      <p:sp>
        <p:nvSpPr>
          <p:cNvPr id="38" name="_s1030"/>
          <p:cNvSpPr>
            <a:spLocks noChangeArrowheads="1" noTextEdit="1"/>
          </p:cNvSpPr>
          <p:nvPr/>
        </p:nvSpPr>
        <p:spPr bwMode="auto">
          <a:xfrm rot="13103335" flipH="1">
            <a:off x="1889486" y="4840878"/>
            <a:ext cx="1461587" cy="125087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sp>
        <p:nvSpPr>
          <p:cNvPr id="39" name="_s1030"/>
          <p:cNvSpPr>
            <a:spLocks noChangeArrowheads="1" noTextEdit="1"/>
          </p:cNvSpPr>
          <p:nvPr/>
        </p:nvSpPr>
        <p:spPr bwMode="auto">
          <a:xfrm rot="8876519" flipH="1">
            <a:off x="6253164" y="5183417"/>
            <a:ext cx="1461587" cy="125087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sp>
        <p:nvSpPr>
          <p:cNvPr id="27" name="_s1030"/>
          <p:cNvSpPr>
            <a:spLocks noChangeArrowheads="1" noTextEdit="1"/>
          </p:cNvSpPr>
          <p:nvPr/>
        </p:nvSpPr>
        <p:spPr bwMode="auto">
          <a:xfrm rot="13103335" flipH="1">
            <a:off x="3412308" y="1161454"/>
            <a:ext cx="1238258" cy="125087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sp>
        <p:nvSpPr>
          <p:cNvPr id="30" name="正方形/長方形 29"/>
          <p:cNvSpPr/>
          <p:nvPr/>
        </p:nvSpPr>
        <p:spPr>
          <a:xfrm>
            <a:off x="6117391" y="800649"/>
            <a:ext cx="3419872" cy="646331"/>
          </a:xfrm>
          <a:prstGeom prst="rect">
            <a:avLst/>
          </a:prstGeom>
        </p:spPr>
        <p:txBody>
          <a:bodyPr wrap="square">
            <a:spAutoFit/>
          </a:bodyPr>
          <a:lstStyle/>
          <a:p>
            <a:pPr lvl="0"/>
            <a:r>
              <a:rPr lang="ja-JP" altLang="en-US" dirty="0">
                <a:solidFill>
                  <a:schemeClr val="tx1">
                    <a:lumMod val="95000"/>
                    <a:lumOff val="5000"/>
                  </a:schemeClr>
                </a:solidFill>
              </a:rPr>
              <a:t>⓪アイスブレイクと説明</a:t>
            </a:r>
            <a:endParaRPr lang="en-US" altLang="ja-JP" dirty="0">
              <a:solidFill>
                <a:schemeClr val="tx1">
                  <a:lumMod val="95000"/>
                  <a:lumOff val="5000"/>
                </a:schemeClr>
              </a:solidFill>
            </a:endParaRPr>
          </a:p>
          <a:p>
            <a:pPr lvl="0"/>
            <a:r>
              <a:rPr lang="ja-JP" altLang="en-US" dirty="0">
                <a:solidFill>
                  <a:srgbClr val="0000FF"/>
                </a:solidFill>
              </a:rPr>
              <a:t>　☆開始前に入念な場づくり</a:t>
            </a:r>
          </a:p>
        </p:txBody>
      </p:sp>
      <p:sp>
        <p:nvSpPr>
          <p:cNvPr id="31"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14" name="スライド番号プレースホルダー 13">
            <a:extLst>
              <a:ext uri="{FF2B5EF4-FFF2-40B4-BE49-F238E27FC236}">
                <a16:creationId xmlns:a16="http://schemas.microsoft.com/office/drawing/2014/main" id="{76546CEE-70E7-4B9D-8001-116ABCFDC969}"/>
              </a:ext>
            </a:extLst>
          </p:cNvPr>
          <p:cNvSpPr>
            <a:spLocks noGrp="1"/>
          </p:cNvSpPr>
          <p:nvPr>
            <p:ph type="sldNum" sz="quarter" idx="12"/>
          </p:nvPr>
        </p:nvSpPr>
        <p:spPr/>
        <p:txBody>
          <a:bodyPr/>
          <a:lstStyle/>
          <a:p>
            <a:pPr>
              <a:defRPr/>
            </a:pPr>
            <a:fld id="{431CAECD-5926-4741-A906-A08E04809A27}" type="slidenum">
              <a:rPr lang="en-US" altLang="ja-JP" smtClean="0"/>
              <a:pPr>
                <a:defRPr/>
              </a:pPr>
              <a:t>21</a:t>
            </a:fld>
            <a:endParaRPr lang="en-US" altLang="ja-JP"/>
          </a:p>
        </p:txBody>
      </p:sp>
    </p:spTree>
    <p:extLst>
      <p:ext uri="{BB962C8B-B14F-4D97-AF65-F5344CB8AC3E}">
        <p14:creationId xmlns:p14="http://schemas.microsoft.com/office/powerpoint/2010/main" val="4079857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849313" y="115889"/>
            <a:ext cx="8280400" cy="706437"/>
          </a:xfrm>
        </p:spPr>
        <p:txBody>
          <a:bodyPr/>
          <a:lstStyle/>
          <a:p>
            <a:r>
              <a:rPr lang="ja-JP" altLang="en-US" sz="4000">
                <a:solidFill>
                  <a:srgbClr val="CC0000"/>
                </a:solidFill>
                <a:ea typeface="HGP創英角ﾎﾟｯﾌﾟ体" pitchFamily="50" charset="-128"/>
              </a:rPr>
              <a:t>具体策の検討方法まとめ</a:t>
            </a:r>
          </a:p>
        </p:txBody>
      </p:sp>
      <p:sp>
        <p:nvSpPr>
          <p:cNvPr id="31748" name="Rectangle 4"/>
          <p:cNvSpPr>
            <a:spLocks noChangeArrowheads="1"/>
          </p:cNvSpPr>
          <p:nvPr/>
        </p:nvSpPr>
        <p:spPr bwMode="auto">
          <a:xfrm>
            <a:off x="920750" y="1125539"/>
            <a:ext cx="82804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30000"/>
              </a:lnSpc>
              <a:spcBef>
                <a:spcPct val="0"/>
              </a:spcBef>
              <a:buFontTx/>
              <a:buNone/>
            </a:pPr>
            <a:r>
              <a:rPr lang="ja-JP" altLang="en-US" sz="2400" dirty="0">
                <a:solidFill>
                  <a:schemeClr val="accent2"/>
                </a:solidFill>
                <a:latin typeface="HGP創英角ｺﾞｼｯｸUB" pitchFamily="50" charset="-128"/>
                <a:ea typeface="HGP創英角ｺﾞｼｯｸUB" pitchFamily="50" charset="-128"/>
              </a:rPr>
              <a:t>１　現状に捉われない</a:t>
            </a:r>
          </a:p>
          <a:p>
            <a:pPr eaLnBrk="1" hangingPunct="1">
              <a:lnSpc>
                <a:spcPct val="130000"/>
              </a:lnSpc>
              <a:spcBef>
                <a:spcPct val="0"/>
              </a:spcBef>
              <a:buFontTx/>
              <a:buNone/>
            </a:pPr>
            <a:r>
              <a:rPr lang="ja-JP" altLang="en-US" sz="2400" dirty="0">
                <a:latin typeface="HGP創英角ｺﾞｼｯｸUB" pitchFamily="50" charset="-128"/>
                <a:ea typeface="HGP創英角ｺﾞｼｯｸUB" pitchFamily="50" charset="-128"/>
              </a:rPr>
              <a:t>　　　出来ないと決め付けず</a:t>
            </a:r>
            <a:r>
              <a:rPr lang="ja-JP" altLang="en-US" sz="2400" dirty="0">
                <a:solidFill>
                  <a:srgbClr val="CC0000"/>
                </a:solidFill>
                <a:latin typeface="HGP創英角ｺﾞｼｯｸUB" pitchFamily="50" charset="-128"/>
                <a:ea typeface="HGP創英角ｺﾞｼｯｸUB" pitchFamily="50" charset="-128"/>
              </a:rPr>
              <a:t>可能性</a:t>
            </a:r>
            <a:r>
              <a:rPr lang="ja-JP" altLang="en-US" sz="2400" dirty="0">
                <a:latin typeface="HGP創英角ｺﾞｼｯｸUB" pitchFamily="50" charset="-128"/>
                <a:ea typeface="HGP創英角ｺﾞｼｯｸUB" pitchFamily="50" charset="-128"/>
              </a:rPr>
              <a:t>を検討する</a:t>
            </a:r>
          </a:p>
          <a:p>
            <a:pPr eaLnBrk="1" hangingPunct="1">
              <a:lnSpc>
                <a:spcPct val="130000"/>
              </a:lnSpc>
              <a:spcBef>
                <a:spcPct val="0"/>
              </a:spcBef>
              <a:buFontTx/>
              <a:buNone/>
            </a:pPr>
            <a:r>
              <a:rPr lang="ja-JP" altLang="en-US" sz="2400" dirty="0">
                <a:solidFill>
                  <a:schemeClr val="accent2"/>
                </a:solidFill>
                <a:latin typeface="HGP創英角ｺﾞｼｯｸUB" pitchFamily="50" charset="-128"/>
                <a:ea typeface="HGP創英角ｺﾞｼｯｸUB" pitchFamily="50" charset="-128"/>
              </a:rPr>
              <a:t>２　見方を変えてみる</a:t>
            </a:r>
          </a:p>
          <a:p>
            <a:pPr eaLnBrk="1" hangingPunct="1">
              <a:lnSpc>
                <a:spcPct val="130000"/>
              </a:lnSpc>
              <a:spcBef>
                <a:spcPct val="0"/>
              </a:spcBef>
              <a:buFontTx/>
              <a:buNone/>
            </a:pPr>
            <a:r>
              <a:rPr lang="ja-JP" altLang="en-US" sz="2400" dirty="0">
                <a:latin typeface="HGP創英角ｺﾞｼｯｸUB" pitchFamily="50" charset="-128"/>
                <a:ea typeface="HGP創英角ｺﾞｼｯｸUB" pitchFamily="50" charset="-128"/>
              </a:rPr>
              <a:t>　　　</a:t>
            </a:r>
            <a:r>
              <a:rPr lang="ja-JP" altLang="en-US" sz="2400" dirty="0">
                <a:solidFill>
                  <a:srgbClr val="CC0000"/>
                </a:solidFill>
                <a:latin typeface="HGP創英角ｺﾞｼｯｸUB" pitchFamily="50" charset="-128"/>
                <a:ea typeface="HGP創英角ｺﾞｼｯｸUB" pitchFamily="50" charset="-128"/>
              </a:rPr>
              <a:t>リフレーミング</a:t>
            </a:r>
            <a:r>
              <a:rPr lang="ja-JP" altLang="en-US" sz="2400" dirty="0">
                <a:latin typeface="HGP創英角ｺﾞｼｯｸUB" pitchFamily="50" charset="-128"/>
                <a:ea typeface="HGP創英角ｺﾞｼｯｸUB" pitchFamily="50" charset="-128"/>
              </a:rPr>
              <a:t>　「神経質は細やか」、「大雑把はおおらか」</a:t>
            </a:r>
          </a:p>
          <a:p>
            <a:pPr eaLnBrk="1" hangingPunct="1">
              <a:lnSpc>
                <a:spcPct val="130000"/>
              </a:lnSpc>
              <a:spcBef>
                <a:spcPct val="0"/>
              </a:spcBef>
              <a:buFontTx/>
              <a:buNone/>
            </a:pPr>
            <a:r>
              <a:rPr lang="ja-JP" altLang="en-US" sz="2400" dirty="0">
                <a:solidFill>
                  <a:schemeClr val="accent2"/>
                </a:solidFill>
                <a:latin typeface="HGP創英角ｺﾞｼｯｸUB" pitchFamily="50" charset="-128"/>
                <a:ea typeface="HGP創英角ｺﾞｼｯｸUB" pitchFamily="50" charset="-128"/>
              </a:rPr>
              <a:t>３　複数の目線を盛り込む</a:t>
            </a:r>
          </a:p>
          <a:p>
            <a:pPr eaLnBrk="1" hangingPunct="1">
              <a:lnSpc>
                <a:spcPct val="130000"/>
              </a:lnSpc>
              <a:spcBef>
                <a:spcPct val="0"/>
              </a:spcBef>
              <a:buFontTx/>
              <a:buNone/>
            </a:pPr>
            <a:r>
              <a:rPr lang="ja-JP" altLang="en-US" sz="2400" dirty="0">
                <a:latin typeface="HGP創英角ｺﾞｼｯｸUB" pitchFamily="50" charset="-128"/>
                <a:ea typeface="HGP創英角ｺﾞｼｯｸUB" pitchFamily="50" charset="-128"/>
              </a:rPr>
              <a:t>　　　</a:t>
            </a:r>
            <a:r>
              <a:rPr lang="ja-JP" altLang="en-US" sz="2400" dirty="0">
                <a:solidFill>
                  <a:srgbClr val="CC0000"/>
                </a:solidFill>
                <a:latin typeface="HGP創英角ｺﾞｼｯｸUB" pitchFamily="50" charset="-128"/>
                <a:ea typeface="HGP創英角ｺﾞｼｯｸUB" pitchFamily="50" charset="-128"/>
              </a:rPr>
              <a:t>パーキングエリア</a:t>
            </a:r>
            <a:r>
              <a:rPr lang="ja-JP" altLang="en-US" sz="2400" dirty="0">
                <a:latin typeface="HGP創英角ｺﾞｼｯｸUB" pitchFamily="50" charset="-128"/>
                <a:ea typeface="HGP創英角ｺﾞｼｯｸUB" pitchFamily="50" charset="-128"/>
              </a:rPr>
              <a:t>　反対の意見も無視せず折り合いを付ける</a:t>
            </a:r>
          </a:p>
          <a:p>
            <a:pPr eaLnBrk="1" hangingPunct="1">
              <a:lnSpc>
                <a:spcPct val="130000"/>
              </a:lnSpc>
              <a:spcBef>
                <a:spcPct val="0"/>
              </a:spcBef>
              <a:buFontTx/>
              <a:buNone/>
            </a:pPr>
            <a:r>
              <a:rPr lang="ja-JP" altLang="en-US" sz="2400" dirty="0">
                <a:solidFill>
                  <a:schemeClr val="accent2"/>
                </a:solidFill>
                <a:latin typeface="HGP創英角ｺﾞｼｯｸUB" pitchFamily="50" charset="-128"/>
                <a:ea typeface="HGP創英角ｺﾞｼｯｸUB" pitchFamily="50" charset="-128"/>
              </a:rPr>
              <a:t>４　ない資源は創り出す</a:t>
            </a:r>
          </a:p>
          <a:p>
            <a:pPr eaLnBrk="1" hangingPunct="1">
              <a:lnSpc>
                <a:spcPct val="130000"/>
              </a:lnSpc>
              <a:spcBef>
                <a:spcPct val="0"/>
              </a:spcBef>
              <a:buFontTx/>
              <a:buNone/>
            </a:pPr>
            <a:r>
              <a:rPr lang="ja-JP" altLang="en-US" sz="2400" dirty="0">
                <a:latin typeface="HGP創英角ｺﾞｼｯｸUB" pitchFamily="50" charset="-128"/>
                <a:ea typeface="HGP創英角ｺﾞｼｯｸUB" pitchFamily="50" charset="-128"/>
              </a:rPr>
              <a:t>　　　地域の空き家、相対売りのお店、宅配業者</a:t>
            </a:r>
          </a:p>
          <a:p>
            <a:pPr eaLnBrk="1" hangingPunct="1">
              <a:lnSpc>
                <a:spcPct val="130000"/>
              </a:lnSpc>
              <a:spcBef>
                <a:spcPct val="0"/>
              </a:spcBef>
              <a:buFontTx/>
              <a:buNone/>
            </a:pPr>
            <a:r>
              <a:rPr lang="ja-JP" altLang="en-US" sz="2400" dirty="0">
                <a:solidFill>
                  <a:schemeClr val="accent2"/>
                </a:solidFill>
                <a:latin typeface="HGP創英角ｺﾞｼｯｸUB" pitchFamily="50" charset="-128"/>
                <a:ea typeface="HGP創英角ｺﾞｼｯｸUB" pitchFamily="50" charset="-128"/>
              </a:rPr>
              <a:t>５　ネットワークはどんどん活用・改善</a:t>
            </a:r>
          </a:p>
          <a:p>
            <a:pPr eaLnBrk="1" hangingPunct="1">
              <a:lnSpc>
                <a:spcPct val="130000"/>
              </a:lnSpc>
              <a:spcBef>
                <a:spcPct val="0"/>
              </a:spcBef>
              <a:buFontTx/>
              <a:buNone/>
            </a:pPr>
            <a:r>
              <a:rPr lang="ja-JP" altLang="en-US" sz="2400" dirty="0">
                <a:latin typeface="HGP創英角ｺﾞｼｯｸUB" pitchFamily="50" charset="-128"/>
                <a:ea typeface="HGP創英角ｺﾞｼｯｸUB" pitchFamily="50" charset="-128"/>
              </a:rPr>
              <a:t>　　　同級生、同郷、会議のメンバー修正、情報共有の確認</a:t>
            </a: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93334DB6-4CA8-44CC-94CA-373BF7F0346D}"/>
              </a:ext>
            </a:extLst>
          </p:cNvPr>
          <p:cNvSpPr>
            <a:spLocks noGrp="1"/>
          </p:cNvSpPr>
          <p:nvPr>
            <p:ph type="sldNum" sz="quarter" idx="12"/>
          </p:nvPr>
        </p:nvSpPr>
        <p:spPr/>
        <p:txBody>
          <a:bodyPr/>
          <a:lstStyle/>
          <a:p>
            <a:pPr>
              <a:defRPr/>
            </a:pPr>
            <a:fld id="{431CAECD-5926-4741-A906-A08E04809A27}" type="slidenum">
              <a:rPr lang="en-US" altLang="ja-JP" smtClean="0"/>
              <a:pPr>
                <a:defRPr/>
              </a:pPr>
              <a:t>22</a:t>
            </a:fld>
            <a:endParaRPr lang="en-US" altLang="ja-JP"/>
          </a:p>
        </p:txBody>
      </p:sp>
    </p:spTree>
    <p:extLst>
      <p:ext uri="{BB962C8B-B14F-4D97-AF65-F5344CB8AC3E}">
        <p14:creationId xmlns:p14="http://schemas.microsoft.com/office/powerpoint/2010/main" val="756641627"/>
      </p:ext>
    </p:extLst>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849313" y="115889"/>
            <a:ext cx="8280400" cy="706437"/>
          </a:xfrm>
        </p:spPr>
        <p:txBody>
          <a:bodyPr/>
          <a:lstStyle/>
          <a:p>
            <a:r>
              <a:rPr lang="ja-JP" altLang="en-US" sz="4000">
                <a:solidFill>
                  <a:srgbClr val="CC0000"/>
                </a:solidFill>
                <a:ea typeface="HGP創英角ﾎﾟｯﾌﾟ体" pitchFamily="50" charset="-128"/>
              </a:rPr>
              <a:t>行き詰った事例でも</a:t>
            </a:r>
          </a:p>
        </p:txBody>
      </p:sp>
      <p:sp>
        <p:nvSpPr>
          <p:cNvPr id="32772" name="Rectangle 4"/>
          <p:cNvSpPr>
            <a:spLocks noChangeArrowheads="1"/>
          </p:cNvSpPr>
          <p:nvPr/>
        </p:nvSpPr>
        <p:spPr bwMode="auto">
          <a:xfrm>
            <a:off x="1352551" y="1125540"/>
            <a:ext cx="69850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30000"/>
              </a:lnSpc>
              <a:spcBef>
                <a:spcPct val="0"/>
              </a:spcBef>
              <a:buFontTx/>
              <a:buNone/>
            </a:pPr>
            <a:r>
              <a:rPr lang="ja-JP" altLang="en-US" sz="2400">
                <a:solidFill>
                  <a:schemeClr val="accent2"/>
                </a:solidFill>
                <a:latin typeface="HGP創英角ｺﾞｼｯｸUB" pitchFamily="50" charset="-128"/>
                <a:ea typeface="HGP創英角ｺﾞｼｯｸUB" pitchFamily="50" charset="-128"/>
              </a:rPr>
              <a:t>１　顔を合わせて話し合えば状況が変わる</a:t>
            </a:r>
          </a:p>
          <a:p>
            <a:pPr eaLnBrk="1" hangingPunct="1">
              <a:lnSpc>
                <a:spcPct val="130000"/>
              </a:lnSpc>
              <a:spcBef>
                <a:spcPct val="0"/>
              </a:spcBef>
              <a:buFontTx/>
              <a:buNone/>
            </a:pPr>
            <a:r>
              <a:rPr lang="ja-JP" altLang="en-US" sz="2400">
                <a:latin typeface="HGP創英角ｺﾞｼｯｸUB" pitchFamily="50" charset="-128"/>
                <a:ea typeface="HGP創英角ｺﾞｼｯｸUB" pitchFamily="50" charset="-128"/>
              </a:rPr>
              <a:t>　　　「これだけ多くの人が前向きに考えている」</a:t>
            </a:r>
          </a:p>
          <a:p>
            <a:pPr eaLnBrk="1" hangingPunct="1">
              <a:lnSpc>
                <a:spcPct val="130000"/>
              </a:lnSpc>
              <a:spcBef>
                <a:spcPct val="0"/>
              </a:spcBef>
              <a:buFontTx/>
              <a:buNone/>
            </a:pPr>
            <a:r>
              <a:rPr lang="ja-JP" altLang="en-US" sz="2400">
                <a:solidFill>
                  <a:schemeClr val="accent2"/>
                </a:solidFill>
                <a:latin typeface="HGP創英角ｺﾞｼｯｸUB" pitchFamily="50" charset="-128"/>
                <a:ea typeface="HGP創英角ｺﾞｼｯｸUB" pitchFamily="50" charset="-128"/>
              </a:rPr>
              <a:t>２　時間が経てば考え方が変わる</a:t>
            </a:r>
          </a:p>
          <a:p>
            <a:pPr eaLnBrk="1" hangingPunct="1">
              <a:lnSpc>
                <a:spcPct val="130000"/>
              </a:lnSpc>
              <a:spcBef>
                <a:spcPct val="0"/>
              </a:spcBef>
              <a:buFontTx/>
              <a:buNone/>
            </a:pPr>
            <a:r>
              <a:rPr lang="ja-JP" altLang="en-US" sz="2400">
                <a:latin typeface="HGP創英角ｺﾞｼｯｸUB" pitchFamily="50" charset="-128"/>
                <a:ea typeface="HGP創英角ｺﾞｼｯｸUB" pitchFamily="50" charset="-128"/>
              </a:rPr>
              <a:t>　　　「もうそろそろいいのではないか」</a:t>
            </a:r>
          </a:p>
          <a:p>
            <a:pPr eaLnBrk="1" hangingPunct="1">
              <a:lnSpc>
                <a:spcPct val="130000"/>
              </a:lnSpc>
              <a:spcBef>
                <a:spcPct val="0"/>
              </a:spcBef>
              <a:buFontTx/>
              <a:buNone/>
            </a:pPr>
            <a:r>
              <a:rPr lang="ja-JP" altLang="en-US" sz="2400">
                <a:solidFill>
                  <a:schemeClr val="accent2"/>
                </a:solidFill>
                <a:latin typeface="HGP創英角ｺﾞｼｯｸUB" pitchFamily="50" charset="-128"/>
                <a:ea typeface="HGP創英角ｺﾞｼｯｸUB" pitchFamily="50" charset="-128"/>
              </a:rPr>
              <a:t>３　万策尽きれば開き直りが出てくる</a:t>
            </a:r>
          </a:p>
          <a:p>
            <a:pPr eaLnBrk="1" hangingPunct="1">
              <a:lnSpc>
                <a:spcPct val="130000"/>
              </a:lnSpc>
              <a:spcBef>
                <a:spcPct val="0"/>
              </a:spcBef>
              <a:buFontTx/>
              <a:buNone/>
            </a:pPr>
            <a:r>
              <a:rPr lang="ja-JP" altLang="en-US" sz="2400">
                <a:latin typeface="HGP創英角ｺﾞｼｯｸUB" pitchFamily="50" charset="-128"/>
                <a:ea typeface="HGP創英角ｺﾞｼｯｸUB" pitchFamily="50" charset="-128"/>
              </a:rPr>
              <a:t>　　　「今以上に悪くなることはない」</a:t>
            </a:r>
          </a:p>
          <a:p>
            <a:pPr eaLnBrk="1" hangingPunct="1">
              <a:lnSpc>
                <a:spcPct val="130000"/>
              </a:lnSpc>
              <a:spcBef>
                <a:spcPct val="0"/>
              </a:spcBef>
              <a:buFontTx/>
              <a:buNone/>
            </a:pPr>
            <a:r>
              <a:rPr lang="ja-JP" altLang="en-US" sz="2400">
                <a:solidFill>
                  <a:schemeClr val="accent2"/>
                </a:solidFill>
                <a:latin typeface="HGP創英角ｺﾞｼｯｸUB" pitchFamily="50" charset="-128"/>
                <a:ea typeface="HGP創英角ｺﾞｼｯｸUB" pitchFamily="50" charset="-128"/>
              </a:rPr>
              <a:t>４　意図しない新たな支援の道が出ることも</a:t>
            </a:r>
          </a:p>
          <a:p>
            <a:pPr eaLnBrk="1" hangingPunct="1">
              <a:lnSpc>
                <a:spcPct val="130000"/>
              </a:lnSpc>
              <a:spcBef>
                <a:spcPct val="0"/>
              </a:spcBef>
              <a:buFontTx/>
              <a:buNone/>
            </a:pPr>
            <a:r>
              <a:rPr lang="ja-JP" altLang="en-US" sz="2400">
                <a:latin typeface="HGP創英角ｺﾞｼｯｸUB" pitchFamily="50" charset="-128"/>
                <a:ea typeface="HGP創英角ｺﾞｼｯｸUB" pitchFamily="50" charset="-128"/>
              </a:rPr>
              <a:t>　　　協力的でないと考えていた親族からの申し出</a:t>
            </a:r>
          </a:p>
          <a:p>
            <a:pPr eaLnBrk="1" hangingPunct="1">
              <a:lnSpc>
                <a:spcPct val="130000"/>
              </a:lnSpc>
              <a:spcBef>
                <a:spcPct val="0"/>
              </a:spcBef>
              <a:buFontTx/>
              <a:buNone/>
            </a:pPr>
            <a:r>
              <a:rPr lang="ja-JP" altLang="en-US" sz="2400">
                <a:solidFill>
                  <a:schemeClr val="accent2"/>
                </a:solidFill>
                <a:latin typeface="HGP創英角ｺﾞｼｯｸUB" pitchFamily="50" charset="-128"/>
                <a:ea typeface="HGP創英角ｺﾞｼｯｸUB" pitchFamily="50" charset="-128"/>
              </a:rPr>
              <a:t>５　本人の僅かな変化に注目する</a:t>
            </a:r>
          </a:p>
          <a:p>
            <a:pPr eaLnBrk="1" hangingPunct="1">
              <a:lnSpc>
                <a:spcPct val="130000"/>
              </a:lnSpc>
              <a:spcBef>
                <a:spcPct val="0"/>
              </a:spcBef>
              <a:buFontTx/>
              <a:buNone/>
            </a:pPr>
            <a:r>
              <a:rPr lang="ja-JP" altLang="en-US" sz="2400">
                <a:latin typeface="HGP創英角ｺﾞｼｯｸUB" pitchFamily="50" charset="-128"/>
                <a:ea typeface="HGP創英角ｺﾞｼｯｸUB" pitchFamily="50" charset="-128"/>
              </a:rPr>
              <a:t>　　　特定の人には暴力を振わなくなった</a:t>
            </a: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5BFF8313-4E4D-4855-8B9D-4F1AEF561503}"/>
              </a:ext>
            </a:extLst>
          </p:cNvPr>
          <p:cNvSpPr>
            <a:spLocks noGrp="1"/>
          </p:cNvSpPr>
          <p:nvPr>
            <p:ph type="sldNum" sz="quarter" idx="12"/>
          </p:nvPr>
        </p:nvSpPr>
        <p:spPr/>
        <p:txBody>
          <a:bodyPr/>
          <a:lstStyle/>
          <a:p>
            <a:pPr>
              <a:defRPr/>
            </a:pPr>
            <a:fld id="{431CAECD-5926-4741-A906-A08E04809A27}" type="slidenum">
              <a:rPr lang="en-US" altLang="ja-JP" smtClean="0"/>
              <a:pPr>
                <a:defRPr/>
              </a:pPr>
              <a:t>23</a:t>
            </a:fld>
            <a:endParaRPr lang="en-US" altLang="ja-JP"/>
          </a:p>
        </p:txBody>
      </p:sp>
    </p:spTree>
    <p:extLst>
      <p:ext uri="{BB962C8B-B14F-4D97-AF65-F5344CB8AC3E}">
        <p14:creationId xmlns:p14="http://schemas.microsoft.com/office/powerpoint/2010/main" val="1835984891"/>
      </p:ext>
    </p:extLst>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704529" y="2636914"/>
            <a:ext cx="8496300" cy="936625"/>
          </a:xfrm>
        </p:spPr>
        <p:txBody>
          <a:bodyPr/>
          <a:lstStyle/>
          <a:p>
            <a:pPr eaLnBrk="1" hangingPunct="1"/>
            <a:r>
              <a:rPr lang="ja-JP" altLang="en-US" sz="3600" dirty="0">
                <a:solidFill>
                  <a:schemeClr val="tx1"/>
                </a:solidFill>
                <a:latin typeface="HGP創英角ｺﾞｼｯｸUB" panose="020B0900000000000000" pitchFamily="50" charset="-128"/>
                <a:ea typeface="HGP創英角ｺﾞｼｯｸUB" panose="020B0900000000000000" pitchFamily="50" charset="-128"/>
              </a:rPr>
              <a:t>振り返り参加型スーパービジョンの</a:t>
            </a:r>
            <a:br>
              <a:rPr lang="en-US" altLang="ja-JP" sz="3600" dirty="0">
                <a:solidFill>
                  <a:schemeClr val="tx1"/>
                </a:solidFill>
                <a:latin typeface="HGP創英角ｺﾞｼｯｸUB" panose="020B0900000000000000" pitchFamily="50" charset="-128"/>
                <a:ea typeface="HGP創英角ｺﾞｼｯｸUB" panose="020B0900000000000000" pitchFamily="50" charset="-128"/>
              </a:rPr>
            </a:br>
            <a:r>
              <a:rPr lang="ja-JP" altLang="en-US" sz="3600" dirty="0">
                <a:solidFill>
                  <a:schemeClr val="tx1"/>
                </a:solidFill>
                <a:latin typeface="HGP創英角ｺﾞｼｯｸUB" panose="020B0900000000000000" pitchFamily="50" charset="-128"/>
                <a:ea typeface="HGP創英角ｺﾞｼｯｸUB" panose="020B0900000000000000" pitchFamily="50" charset="-128"/>
              </a:rPr>
              <a:t>活かし方</a:t>
            </a:r>
            <a:br>
              <a:rPr lang="en-US" altLang="ja-JP" sz="3600" dirty="0">
                <a:solidFill>
                  <a:schemeClr val="tx1"/>
                </a:solidFill>
                <a:latin typeface="HGP創英角ｺﾞｼｯｸUB" panose="020B0900000000000000" pitchFamily="50" charset="-128"/>
                <a:ea typeface="HGP創英角ｺﾞｼｯｸUB" panose="020B0900000000000000" pitchFamily="50" charset="-128"/>
              </a:rPr>
            </a:br>
            <a:br>
              <a:rPr lang="en-US" altLang="ja-JP" sz="3600" dirty="0">
                <a:solidFill>
                  <a:schemeClr val="tx1"/>
                </a:solidFill>
                <a:latin typeface="HGP創英角ｺﾞｼｯｸUB" panose="020B0900000000000000" pitchFamily="50" charset="-128"/>
                <a:ea typeface="HGP創英角ｺﾞｼｯｸUB" panose="020B0900000000000000" pitchFamily="50" charset="-128"/>
              </a:rPr>
            </a:br>
            <a:r>
              <a:rPr lang="en-US" altLang="ja-JP" sz="2800" dirty="0" err="1">
                <a:solidFill>
                  <a:srgbClr val="0000FF"/>
                </a:solidFill>
                <a:latin typeface="HGP創英角ｺﾞｼｯｸUB" panose="020B0900000000000000" pitchFamily="50" charset="-128"/>
                <a:ea typeface="HGP創英角ｺﾞｼｯｸUB" panose="020B0900000000000000" pitchFamily="50" charset="-128"/>
              </a:rPr>
              <a:t>Sve</a:t>
            </a:r>
            <a:r>
              <a:rPr lang="ja-JP" altLang="en-US" sz="2800" dirty="0">
                <a:solidFill>
                  <a:srgbClr val="0000FF"/>
                </a:solidFill>
                <a:latin typeface="HGP創英角ｺﾞｼｯｸUB" panose="020B0900000000000000" pitchFamily="50" charset="-128"/>
                <a:ea typeface="HGP創英角ｺﾞｼｯｸUB" panose="020B0900000000000000" pitchFamily="50" charset="-128"/>
              </a:rPr>
              <a:t>の経験の共有によりメンバーの教育を</a:t>
            </a:r>
            <a:br>
              <a:rPr lang="en-US" altLang="ja-JP" sz="2800" dirty="0">
                <a:solidFill>
                  <a:srgbClr val="0000FF"/>
                </a:solidFill>
                <a:latin typeface="HGP創英角ｺﾞｼｯｸUB" panose="020B0900000000000000" pitchFamily="50" charset="-128"/>
                <a:ea typeface="HGP創英角ｺﾞｼｯｸUB" panose="020B0900000000000000" pitchFamily="50" charset="-128"/>
              </a:rPr>
            </a:br>
            <a:r>
              <a:rPr lang="ja-JP" altLang="en-US" sz="2800" dirty="0">
                <a:solidFill>
                  <a:srgbClr val="0000FF"/>
                </a:solidFill>
                <a:latin typeface="HGP創英角ｺﾞｼｯｸUB" panose="020B0900000000000000" pitchFamily="50" charset="-128"/>
                <a:ea typeface="HGP創英角ｺﾞｼｯｸUB" panose="020B0900000000000000" pitchFamily="50" charset="-128"/>
              </a:rPr>
              <a:t>合理的にすすめること</a:t>
            </a:r>
          </a:p>
        </p:txBody>
      </p:sp>
      <p:sp>
        <p:nvSpPr>
          <p:cNvPr id="4"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5" name="スライド番号プレースホルダー 4">
            <a:extLst>
              <a:ext uri="{FF2B5EF4-FFF2-40B4-BE49-F238E27FC236}">
                <a16:creationId xmlns:a16="http://schemas.microsoft.com/office/drawing/2014/main" id="{A5318AE0-4895-4938-A71D-A177E054DABD}"/>
              </a:ext>
            </a:extLst>
          </p:cNvPr>
          <p:cNvSpPr>
            <a:spLocks noGrp="1"/>
          </p:cNvSpPr>
          <p:nvPr>
            <p:ph type="sldNum" sz="quarter" idx="12"/>
          </p:nvPr>
        </p:nvSpPr>
        <p:spPr/>
        <p:txBody>
          <a:bodyPr/>
          <a:lstStyle/>
          <a:p>
            <a:pPr>
              <a:defRPr/>
            </a:pPr>
            <a:fld id="{431CAECD-5926-4741-A906-A08E04809A27}" type="slidenum">
              <a:rPr lang="en-US" altLang="ja-JP" smtClean="0"/>
              <a:pPr>
                <a:defRPr/>
              </a:pPr>
              <a:t>24</a:t>
            </a:fld>
            <a:endParaRPr lang="en-US" altLang="ja-JP"/>
          </a:p>
        </p:txBody>
      </p:sp>
    </p:spTree>
    <p:extLst>
      <p:ext uri="{BB962C8B-B14F-4D97-AF65-F5344CB8AC3E}">
        <p14:creationId xmlns:p14="http://schemas.microsoft.com/office/powerpoint/2010/main" val="26419209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704851" y="765177"/>
            <a:ext cx="8496300" cy="936625"/>
          </a:xfrm>
        </p:spPr>
        <p:txBody>
          <a:bodyPr/>
          <a:lstStyle/>
          <a:p>
            <a:pPr eaLnBrk="1" hangingPunct="1"/>
            <a:r>
              <a:rPr lang="ja-JP" altLang="en-US" sz="3600" dirty="0">
                <a:solidFill>
                  <a:srgbClr val="CC3300"/>
                </a:solidFill>
                <a:latin typeface="HGP創英角ﾎﾟｯﾌﾟ体" pitchFamily="50" charset="-128"/>
                <a:ea typeface="HGP創英角ﾎﾟｯﾌﾟ体" pitchFamily="50" charset="-128"/>
              </a:rPr>
              <a:t>振り返り参加型のスーパービジョンとは</a:t>
            </a:r>
          </a:p>
        </p:txBody>
      </p:sp>
      <p:sp>
        <p:nvSpPr>
          <p:cNvPr id="33796" name="Rectangle 4"/>
          <p:cNvSpPr>
            <a:spLocks noChangeArrowheads="1"/>
          </p:cNvSpPr>
          <p:nvPr/>
        </p:nvSpPr>
        <p:spPr bwMode="auto">
          <a:xfrm>
            <a:off x="1136576" y="1981201"/>
            <a:ext cx="7992888"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50000"/>
              </a:lnSpc>
              <a:spcBef>
                <a:spcPct val="0"/>
              </a:spcBef>
              <a:buFontTx/>
              <a:buNone/>
            </a:pPr>
            <a:r>
              <a:rPr lang="ja-JP" altLang="en-US" dirty="0">
                <a:solidFill>
                  <a:schemeClr val="tx2"/>
                </a:solidFill>
                <a:ea typeface="HGP創英角ｺﾞｼｯｸUB" pitchFamily="50" charset="-128"/>
              </a:rPr>
              <a:t>・</a:t>
            </a:r>
            <a:r>
              <a:rPr lang="en-US" altLang="ja-JP"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dirty="0">
                <a:solidFill>
                  <a:schemeClr val="tx2"/>
                </a:solidFill>
                <a:latin typeface="HGP創英角ｺﾞｼｯｸUB" panose="020B0900000000000000" pitchFamily="50" charset="-128"/>
                <a:ea typeface="HGP創英角ｺﾞｼｯｸUB" panose="020B0900000000000000" pitchFamily="50" charset="-128"/>
              </a:rPr>
              <a:t>が過去事例で引っ掛かっている点を</a:t>
            </a:r>
          </a:p>
          <a:p>
            <a:pPr eaLnBrk="1" hangingPunct="1">
              <a:lnSpc>
                <a:spcPct val="150000"/>
              </a:lnSpc>
              <a:spcBef>
                <a:spcPct val="0"/>
              </a:spcBef>
              <a:buFontTx/>
              <a:buNone/>
            </a:pPr>
            <a:r>
              <a:rPr lang="ja-JP" altLang="en-US" dirty="0">
                <a:latin typeface="HGP創英角ｺﾞｼｯｸUB" panose="020B0900000000000000" pitchFamily="50" charset="-128"/>
                <a:ea typeface="HGP創英角ｺﾞｼｯｸUB" panose="020B0900000000000000" pitchFamily="50" charset="-128"/>
              </a:rPr>
              <a:t>・参加者に対して具体的に説明し</a:t>
            </a:r>
          </a:p>
          <a:p>
            <a:pPr eaLnBrk="1" hangingPunct="1">
              <a:lnSpc>
                <a:spcPct val="150000"/>
              </a:lnSpc>
              <a:spcBef>
                <a:spcPct val="0"/>
              </a:spcBef>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・参加者の提示する方法を吟味する中から</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lnSpc>
                <a:spcPct val="150000"/>
              </a:lnSpc>
              <a:spcBef>
                <a:spcPct val="0"/>
              </a:spcBef>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a:t>
            </a:r>
            <a:r>
              <a:rPr lang="en-US" altLang="ja-JP"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dirty="0">
                <a:solidFill>
                  <a:schemeClr val="tx2"/>
                </a:solidFill>
                <a:latin typeface="HGP創英角ｺﾞｼｯｸUB" panose="020B0900000000000000" pitchFamily="50" charset="-128"/>
                <a:ea typeface="HGP創英角ｺﾞｼｯｸUB" panose="020B0900000000000000" pitchFamily="50" charset="-128"/>
              </a:rPr>
              <a:t>自身がよりよい対応の可能性に気づき</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lnSpc>
                <a:spcPct val="150000"/>
              </a:lnSpc>
              <a:spcBef>
                <a:spcPct val="0"/>
              </a:spcBef>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a:t>
            </a:r>
            <a:r>
              <a:rPr lang="en-US" altLang="ja-JP" dirty="0" err="1">
                <a:solidFill>
                  <a:schemeClr val="tx2"/>
                </a:solidFill>
                <a:latin typeface="HGP創英角ｺﾞｼｯｸUB" panose="020B0900000000000000" pitchFamily="50" charset="-128"/>
                <a:ea typeface="HGP創英角ｺﾞｼｯｸUB" panose="020B0900000000000000" pitchFamily="50" charset="-128"/>
              </a:rPr>
              <a:t>Svr</a:t>
            </a:r>
            <a:r>
              <a:rPr lang="ja-JP" altLang="en-US" dirty="0">
                <a:solidFill>
                  <a:schemeClr val="tx2"/>
                </a:solidFill>
                <a:latin typeface="HGP創英角ｺﾞｼｯｸUB" panose="020B0900000000000000" pitchFamily="50" charset="-128"/>
                <a:ea typeface="HGP創英角ｺﾞｼｯｸUB" panose="020B0900000000000000" pitchFamily="50" charset="-128"/>
              </a:rPr>
              <a:t>の問い返しで確認</a:t>
            </a:r>
            <a:r>
              <a:rPr lang="ja-JP" altLang="en-US" dirty="0">
                <a:solidFill>
                  <a:schemeClr val="tx2"/>
                </a:solidFill>
                <a:ea typeface="HGP創英角ｺﾞｼｯｸUB" pitchFamily="50" charset="-128"/>
              </a:rPr>
              <a:t>する方法である</a:t>
            </a:r>
            <a:endParaRPr lang="en-US" altLang="ja-JP" dirty="0">
              <a:solidFill>
                <a:schemeClr val="tx2"/>
              </a:solidFill>
              <a:ea typeface="HGP創英角ｺﾞｼｯｸUB" pitchFamily="50" charset="-128"/>
            </a:endParaRPr>
          </a:p>
          <a:p>
            <a:pPr eaLnBrk="1" hangingPunct="1">
              <a:spcBef>
                <a:spcPct val="0"/>
              </a:spcBef>
              <a:buFontTx/>
              <a:buNone/>
            </a:pPr>
            <a:endParaRPr lang="en-US" altLang="ja-JP" dirty="0">
              <a:solidFill>
                <a:schemeClr val="tx2"/>
              </a:solidFill>
              <a:ea typeface="HGP創英角ｺﾞｼｯｸUB" pitchFamily="50" charset="-128"/>
            </a:endParaRP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88A813BC-2191-41BD-AE2F-8C12CF485D6B}"/>
              </a:ext>
            </a:extLst>
          </p:cNvPr>
          <p:cNvSpPr>
            <a:spLocks noGrp="1"/>
          </p:cNvSpPr>
          <p:nvPr>
            <p:ph type="sldNum" sz="quarter" idx="12"/>
          </p:nvPr>
        </p:nvSpPr>
        <p:spPr/>
        <p:txBody>
          <a:bodyPr/>
          <a:lstStyle/>
          <a:p>
            <a:pPr>
              <a:defRPr/>
            </a:pPr>
            <a:fld id="{431CAECD-5926-4741-A906-A08E04809A27}" type="slidenum">
              <a:rPr lang="en-US" altLang="ja-JP" smtClean="0"/>
              <a:pPr>
                <a:defRPr/>
              </a:pPr>
              <a:t>25</a:t>
            </a:fld>
            <a:endParaRPr lang="en-US" altLang="ja-JP"/>
          </a:p>
        </p:txBody>
      </p:sp>
    </p:spTree>
    <p:extLst>
      <p:ext uri="{BB962C8B-B14F-4D97-AF65-F5344CB8AC3E}">
        <p14:creationId xmlns:p14="http://schemas.microsoft.com/office/powerpoint/2010/main" val="29620181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_s1030"/>
          <p:cNvSpPr>
            <a:spLocks noChangeArrowheads="1" noTextEdit="1"/>
          </p:cNvSpPr>
          <p:nvPr/>
        </p:nvSpPr>
        <p:spPr bwMode="auto">
          <a:xfrm flipH="1">
            <a:off x="5263604" y="915805"/>
            <a:ext cx="1341190" cy="126549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pic>
        <p:nvPicPr>
          <p:cNvPr id="23564" name="Picture 12" descr="C:\Users\sima\AppData\Local\Microsoft\Windows\Temporary Internet Files\Content.IE5\4VCV9J5M\sgi01a2013092214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1897" y="1235491"/>
            <a:ext cx="1872206" cy="1556996"/>
          </a:xfrm>
          <a:prstGeom prst="rect">
            <a:avLst/>
          </a:prstGeom>
          <a:noFill/>
          <a:extLst>
            <a:ext uri="{909E8E84-426E-40DD-AFC4-6F175D3DCCD1}">
              <a14:hiddenFill xmlns:a14="http://schemas.microsoft.com/office/drawing/2010/main">
                <a:solidFill>
                  <a:srgbClr val="FFFFFF"/>
                </a:solidFill>
              </a14:hiddenFill>
            </a:ext>
          </a:extLst>
        </p:spPr>
      </p:pic>
      <p:sp>
        <p:nvSpPr>
          <p:cNvPr id="15362" name="Rectangle 2"/>
          <p:cNvSpPr>
            <a:spLocks noGrp="1" noChangeArrowheads="1"/>
          </p:cNvSpPr>
          <p:nvPr>
            <p:ph type="title" idx="4294967295"/>
          </p:nvPr>
        </p:nvSpPr>
        <p:spPr>
          <a:xfrm>
            <a:off x="704528" y="5216"/>
            <a:ext cx="8496300" cy="687481"/>
          </a:xfrm>
        </p:spPr>
        <p:txBody>
          <a:bodyPr/>
          <a:lstStyle/>
          <a:p>
            <a:pPr eaLnBrk="1" hangingPunct="1"/>
            <a:r>
              <a:rPr lang="ja-JP" altLang="en-US" sz="3600" dirty="0">
                <a:solidFill>
                  <a:srgbClr val="CC3300"/>
                </a:solidFill>
                <a:latin typeface="HGP創英角ﾎﾟｯﾌﾟ体" pitchFamily="50" charset="-128"/>
                <a:ea typeface="HGP創英角ﾎﾟｯﾌﾟ体" pitchFamily="50" charset="-128"/>
              </a:rPr>
              <a:t>「振り返り参加」型</a:t>
            </a:r>
            <a:r>
              <a:rPr lang="en-US" altLang="ja-JP" sz="3600" dirty="0">
                <a:solidFill>
                  <a:srgbClr val="CC3300"/>
                </a:solidFill>
                <a:latin typeface="HGP創英角ﾎﾟｯﾌﾟ体" pitchFamily="50" charset="-128"/>
                <a:ea typeface="HGP創英角ﾎﾟｯﾌﾟ体" pitchFamily="50" charset="-128"/>
              </a:rPr>
              <a:t>SV</a:t>
            </a:r>
            <a:r>
              <a:rPr lang="ja-JP" altLang="en-US" sz="3600" dirty="0">
                <a:solidFill>
                  <a:srgbClr val="CC3300"/>
                </a:solidFill>
                <a:latin typeface="HGP創英角ﾎﾟｯﾌﾟ体" pitchFamily="50" charset="-128"/>
                <a:ea typeface="HGP創英角ﾎﾟｯﾌﾟ体" pitchFamily="50" charset="-128"/>
              </a:rPr>
              <a:t>の流れ</a:t>
            </a:r>
          </a:p>
        </p:txBody>
      </p:sp>
      <p:pic>
        <p:nvPicPr>
          <p:cNvPr id="5" name="Picture 25" descr="presen02_cl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2091245" y="2616983"/>
            <a:ext cx="1036043" cy="2170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2" descr="presen02_cl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16848" y="1697158"/>
            <a:ext cx="797966" cy="185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4" descr="presen02_cl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7454002" y="2176870"/>
            <a:ext cx="648072" cy="2121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正方形/長方形 1"/>
          <p:cNvSpPr/>
          <p:nvPr/>
        </p:nvSpPr>
        <p:spPr>
          <a:xfrm>
            <a:off x="6027380" y="1270780"/>
            <a:ext cx="3306476" cy="923330"/>
          </a:xfrm>
          <a:prstGeom prst="rect">
            <a:avLst/>
          </a:prstGeom>
        </p:spPr>
        <p:txBody>
          <a:bodyPr wrap="square">
            <a:spAutoFit/>
          </a:bodyPr>
          <a:lstStyle/>
          <a:p>
            <a:r>
              <a:rPr lang="ja-JP" altLang="en-US" dirty="0">
                <a:solidFill>
                  <a:schemeClr val="tx2"/>
                </a:solidFill>
              </a:rPr>
              <a:t>①　</a:t>
            </a:r>
            <a:r>
              <a:rPr lang="en-US" altLang="ja-JP" dirty="0" err="1">
                <a:solidFill>
                  <a:schemeClr val="tx2"/>
                </a:solidFill>
              </a:rPr>
              <a:t>Sve</a:t>
            </a:r>
            <a:r>
              <a:rPr lang="ja-JP" altLang="en-US" dirty="0">
                <a:solidFill>
                  <a:schemeClr val="tx2"/>
                </a:solidFill>
              </a:rPr>
              <a:t>（バイジー）が</a:t>
            </a:r>
            <a:r>
              <a:rPr lang="ja-JP" altLang="en-US" dirty="0">
                <a:solidFill>
                  <a:srgbClr val="FF0000"/>
                </a:solidFill>
              </a:rPr>
              <a:t>過去</a:t>
            </a:r>
            <a:r>
              <a:rPr lang="ja-JP" altLang="en-US" dirty="0">
                <a:solidFill>
                  <a:schemeClr val="tx2"/>
                </a:solidFill>
              </a:rPr>
              <a:t>事例を</a:t>
            </a:r>
            <a:r>
              <a:rPr lang="ja-JP" altLang="en-US" dirty="0">
                <a:solidFill>
                  <a:srgbClr val="FF0000"/>
                </a:solidFill>
              </a:rPr>
              <a:t>簡単に</a:t>
            </a:r>
            <a:r>
              <a:rPr lang="ja-JP" altLang="en-US" dirty="0">
                <a:solidFill>
                  <a:schemeClr val="tx2"/>
                </a:solidFill>
              </a:rPr>
              <a:t>説明し、当時の自分の対応でポイントになった点を話す</a:t>
            </a:r>
            <a:endParaRPr lang="ja-JP" altLang="en-US" dirty="0">
              <a:solidFill>
                <a:srgbClr val="000000"/>
              </a:solidFill>
            </a:endParaRPr>
          </a:p>
        </p:txBody>
      </p:sp>
      <p:sp>
        <p:nvSpPr>
          <p:cNvPr id="3" name="正方形/長方形 2"/>
          <p:cNvSpPr/>
          <p:nvPr/>
        </p:nvSpPr>
        <p:spPr>
          <a:xfrm>
            <a:off x="1000083" y="1050825"/>
            <a:ext cx="4731075" cy="369332"/>
          </a:xfrm>
          <a:prstGeom prst="rect">
            <a:avLst/>
          </a:prstGeom>
        </p:spPr>
        <p:txBody>
          <a:bodyPr wrap="square">
            <a:spAutoFit/>
          </a:bodyPr>
          <a:lstStyle/>
          <a:p>
            <a:pPr lvl="0"/>
            <a:r>
              <a:rPr lang="ja-JP" altLang="en-US" dirty="0">
                <a:solidFill>
                  <a:srgbClr val="000000"/>
                </a:solidFill>
              </a:rPr>
              <a:t>②</a:t>
            </a:r>
            <a:r>
              <a:rPr lang="ja-JP" altLang="en-US" dirty="0">
                <a:solidFill>
                  <a:srgbClr val="000000"/>
                </a:solidFill>
                <a:latin typeface="HGP創英角ﾎﾟｯﾌﾟ体" pitchFamily="50" charset="-128"/>
                <a:ea typeface="HGP創英角ﾎﾟｯﾌﾟ体" pitchFamily="50" charset="-128"/>
              </a:rPr>
              <a:t>　</a:t>
            </a:r>
            <a:r>
              <a:rPr lang="en-US" altLang="ja-JP" dirty="0" err="1">
                <a:solidFill>
                  <a:srgbClr val="000000"/>
                </a:solidFill>
              </a:rPr>
              <a:t>Svr</a:t>
            </a:r>
            <a:r>
              <a:rPr lang="ja-JP" altLang="en-US" dirty="0">
                <a:solidFill>
                  <a:srgbClr val="000000"/>
                </a:solidFill>
              </a:rPr>
              <a:t> （バイザー）がホワイトボードにメモをとり</a:t>
            </a:r>
          </a:p>
        </p:txBody>
      </p:sp>
      <p:sp>
        <p:nvSpPr>
          <p:cNvPr id="8" name="正方形/長方形 7"/>
          <p:cNvSpPr/>
          <p:nvPr/>
        </p:nvSpPr>
        <p:spPr>
          <a:xfrm>
            <a:off x="3190535" y="1570819"/>
            <a:ext cx="2457113" cy="646331"/>
          </a:xfrm>
          <a:prstGeom prst="rect">
            <a:avLst/>
          </a:prstGeom>
        </p:spPr>
        <p:txBody>
          <a:bodyPr wrap="square">
            <a:spAutoFit/>
          </a:bodyPr>
          <a:lstStyle/>
          <a:p>
            <a:pPr lvl="0"/>
            <a:r>
              <a:rPr lang="ja-JP" altLang="en-US" dirty="0">
                <a:solidFill>
                  <a:schemeClr val="tx2"/>
                </a:solidFill>
              </a:rPr>
              <a:t>参加者に</a:t>
            </a:r>
            <a:r>
              <a:rPr lang="ja-JP" altLang="en-US" dirty="0">
                <a:solidFill>
                  <a:srgbClr val="FF0000"/>
                </a:solidFill>
              </a:rPr>
              <a:t>自分ならどう対応したか</a:t>
            </a:r>
            <a:r>
              <a:rPr lang="ja-JP" altLang="en-US" dirty="0">
                <a:solidFill>
                  <a:schemeClr val="tx2"/>
                </a:solidFill>
              </a:rPr>
              <a:t>尋ねる</a:t>
            </a:r>
            <a:endParaRPr lang="ja-JP" altLang="en-US" dirty="0">
              <a:solidFill>
                <a:srgbClr val="000000"/>
              </a:solidFill>
            </a:endParaRPr>
          </a:p>
        </p:txBody>
      </p:sp>
      <p:sp>
        <p:nvSpPr>
          <p:cNvPr id="9" name="正方形/長方形 8"/>
          <p:cNvSpPr/>
          <p:nvPr/>
        </p:nvSpPr>
        <p:spPr>
          <a:xfrm>
            <a:off x="6248446" y="5506659"/>
            <a:ext cx="3253799" cy="369332"/>
          </a:xfrm>
          <a:prstGeom prst="rect">
            <a:avLst/>
          </a:prstGeom>
        </p:spPr>
        <p:txBody>
          <a:bodyPr wrap="square">
            <a:spAutoFit/>
          </a:bodyPr>
          <a:lstStyle/>
          <a:p>
            <a:pPr lvl="0"/>
            <a:r>
              <a:rPr lang="ja-JP" altLang="en-US" dirty="0">
                <a:solidFill>
                  <a:srgbClr val="000000"/>
                </a:solidFill>
              </a:rPr>
              <a:t>⑦　</a:t>
            </a:r>
            <a:r>
              <a:rPr lang="en-US" altLang="ja-JP" dirty="0" err="1">
                <a:solidFill>
                  <a:srgbClr val="000000"/>
                </a:solidFill>
              </a:rPr>
              <a:t>Sve</a:t>
            </a:r>
            <a:r>
              <a:rPr lang="ja-JP" altLang="en-US" dirty="0">
                <a:solidFill>
                  <a:srgbClr val="000000"/>
                </a:solidFill>
              </a:rPr>
              <a:t>の感想で気づきの共有</a:t>
            </a:r>
          </a:p>
        </p:txBody>
      </p:sp>
      <p:sp>
        <p:nvSpPr>
          <p:cNvPr id="10" name="正方形/長方形 9"/>
          <p:cNvSpPr/>
          <p:nvPr/>
        </p:nvSpPr>
        <p:spPr>
          <a:xfrm>
            <a:off x="1433715" y="4922053"/>
            <a:ext cx="3513639" cy="1200329"/>
          </a:xfrm>
          <a:prstGeom prst="rect">
            <a:avLst/>
          </a:prstGeom>
        </p:spPr>
        <p:txBody>
          <a:bodyPr wrap="square">
            <a:spAutoFit/>
          </a:bodyPr>
          <a:lstStyle/>
          <a:p>
            <a:pPr lvl="0"/>
            <a:r>
              <a:rPr lang="ja-JP" altLang="en-US" dirty="0">
                <a:solidFill>
                  <a:srgbClr val="000000"/>
                </a:solidFill>
              </a:rPr>
              <a:t>⑥　</a:t>
            </a:r>
            <a:r>
              <a:rPr lang="en-US" altLang="ja-JP" dirty="0" err="1">
                <a:solidFill>
                  <a:srgbClr val="000000"/>
                </a:solidFill>
              </a:rPr>
              <a:t>Svr</a:t>
            </a:r>
            <a:r>
              <a:rPr lang="ja-JP" altLang="en-US" dirty="0">
                <a:solidFill>
                  <a:srgbClr val="000000"/>
                </a:solidFill>
              </a:rPr>
              <a:t>は、参加者の意見が出た背景とは何かを</a:t>
            </a:r>
            <a:r>
              <a:rPr lang="ja-JP" altLang="en-US" dirty="0">
                <a:solidFill>
                  <a:srgbClr val="FF0000"/>
                </a:solidFill>
              </a:rPr>
              <a:t>参加者に投げ返し</a:t>
            </a:r>
            <a:r>
              <a:rPr lang="ja-JP" altLang="en-US" dirty="0">
                <a:solidFill>
                  <a:srgbClr val="000000"/>
                </a:solidFill>
              </a:rPr>
              <a:t>、一定の意見を得てから別のポイントに話題を移す</a:t>
            </a:r>
            <a:endParaRPr lang="en-US" altLang="ja-JP" dirty="0">
              <a:solidFill>
                <a:srgbClr val="000000"/>
              </a:solidFill>
            </a:endParaRPr>
          </a:p>
        </p:txBody>
      </p:sp>
      <p:sp>
        <p:nvSpPr>
          <p:cNvPr id="4" name="正方形/長方形 3"/>
          <p:cNvSpPr/>
          <p:nvPr/>
        </p:nvSpPr>
        <p:spPr>
          <a:xfrm>
            <a:off x="3838609" y="2678656"/>
            <a:ext cx="3197836" cy="646331"/>
          </a:xfrm>
          <a:prstGeom prst="rect">
            <a:avLst/>
          </a:prstGeom>
        </p:spPr>
        <p:txBody>
          <a:bodyPr wrap="square">
            <a:spAutoFit/>
          </a:bodyPr>
          <a:lstStyle/>
          <a:p>
            <a:pPr lvl="0"/>
            <a:r>
              <a:rPr lang="ja-JP" altLang="en-US" dirty="0">
                <a:solidFill>
                  <a:srgbClr val="000000"/>
                </a:solidFill>
              </a:rPr>
              <a:t>③　尋ねられた数名の参加者が</a:t>
            </a:r>
            <a:r>
              <a:rPr lang="ja-JP" altLang="en-US" dirty="0">
                <a:solidFill>
                  <a:srgbClr val="FF0000"/>
                </a:solidFill>
              </a:rPr>
              <a:t>自分の「対応」</a:t>
            </a:r>
            <a:r>
              <a:rPr lang="ja-JP" altLang="en-US" dirty="0">
                <a:solidFill>
                  <a:srgbClr val="000000"/>
                </a:solidFill>
              </a:rPr>
              <a:t>を答える</a:t>
            </a:r>
          </a:p>
        </p:txBody>
      </p:sp>
      <p:sp>
        <p:nvSpPr>
          <p:cNvPr id="22" name="正方形/長方形 21"/>
          <p:cNvSpPr/>
          <p:nvPr/>
        </p:nvSpPr>
        <p:spPr>
          <a:xfrm>
            <a:off x="6175924" y="4234084"/>
            <a:ext cx="3241575" cy="646331"/>
          </a:xfrm>
          <a:prstGeom prst="rect">
            <a:avLst/>
          </a:prstGeom>
        </p:spPr>
        <p:txBody>
          <a:bodyPr wrap="square">
            <a:spAutoFit/>
          </a:bodyPr>
          <a:lstStyle/>
          <a:p>
            <a:r>
              <a:rPr lang="ja-JP" altLang="en-US" dirty="0">
                <a:solidFill>
                  <a:srgbClr val="000000"/>
                </a:solidFill>
              </a:rPr>
              <a:t>④　</a:t>
            </a:r>
            <a:r>
              <a:rPr lang="ja-JP" altLang="en-US" dirty="0">
                <a:solidFill>
                  <a:schemeClr val="tx2"/>
                </a:solidFill>
              </a:rPr>
              <a:t>参加者の意見を聴き、</a:t>
            </a:r>
            <a:r>
              <a:rPr lang="en-US" altLang="ja-JP" dirty="0" err="1">
                <a:solidFill>
                  <a:schemeClr val="tx2"/>
                </a:solidFill>
              </a:rPr>
              <a:t>Sve</a:t>
            </a:r>
            <a:r>
              <a:rPr lang="ja-JP" altLang="en-US" dirty="0">
                <a:solidFill>
                  <a:schemeClr val="tx2"/>
                </a:solidFill>
              </a:rPr>
              <a:t>が自己の</a:t>
            </a:r>
            <a:r>
              <a:rPr lang="ja-JP" altLang="en-US" dirty="0">
                <a:solidFill>
                  <a:srgbClr val="FF0000"/>
                </a:solidFill>
              </a:rPr>
              <a:t>対応の意図</a:t>
            </a:r>
            <a:r>
              <a:rPr lang="ja-JP" altLang="en-US" dirty="0">
                <a:solidFill>
                  <a:schemeClr val="tx2"/>
                </a:solidFill>
              </a:rPr>
              <a:t>を説明する</a:t>
            </a:r>
            <a:endParaRPr lang="en-US" altLang="ja-JP" dirty="0">
              <a:solidFill>
                <a:schemeClr val="tx2"/>
              </a:solidFill>
            </a:endParaRPr>
          </a:p>
        </p:txBody>
      </p:sp>
      <p:sp>
        <p:nvSpPr>
          <p:cNvPr id="29" name="下矢印 28"/>
          <p:cNvSpPr/>
          <p:nvPr/>
        </p:nvSpPr>
        <p:spPr>
          <a:xfrm rot="11882331">
            <a:off x="4538353" y="3665195"/>
            <a:ext cx="537211" cy="921084"/>
          </a:xfrm>
          <a:prstGeom prst="downArrow">
            <a:avLst/>
          </a:prstGeom>
          <a:solidFill>
            <a:srgbClr val="FF9900"/>
          </a:solidFill>
          <a:ln w="25400" cap="flat" cmpd="sng" algn="ctr">
            <a:noFill/>
            <a:prstDash val="solid"/>
          </a:ln>
          <a:effectLst>
            <a:outerShdw blurRad="50800" dist="38100" dir="2700000" algn="tl" rotWithShape="0">
              <a:prstClr val="black">
                <a:alpha val="40000"/>
              </a:prstClr>
            </a:outerShdw>
          </a:effectLst>
        </p:spPr>
        <p:txBody>
          <a:bodyPr anchor="ctr"/>
          <a:lstStyle/>
          <a:p>
            <a:pPr algn="ctr" defTabSz="914395" fontAlgn="auto">
              <a:spcBef>
                <a:spcPts val="0"/>
              </a:spcBef>
              <a:spcAft>
                <a:spcPts val="0"/>
              </a:spcAft>
              <a:defRPr/>
            </a:pPr>
            <a:endParaRPr kumimoji="0" lang="ja-JP" altLang="en-US" kern="0">
              <a:solidFill>
                <a:srgbClr val="FFFFFF"/>
              </a:solidFill>
              <a:latin typeface="Tahoma"/>
              <a:ea typeface="ＭＳ Ｐゴシック"/>
            </a:endParaRPr>
          </a:p>
        </p:txBody>
      </p:sp>
      <p:sp>
        <p:nvSpPr>
          <p:cNvPr id="39" name="_s1030"/>
          <p:cNvSpPr>
            <a:spLocks noChangeArrowheads="1" noTextEdit="1"/>
          </p:cNvSpPr>
          <p:nvPr/>
        </p:nvSpPr>
        <p:spPr bwMode="auto">
          <a:xfrm rot="10149921" flipH="1">
            <a:off x="4410263" y="4821693"/>
            <a:ext cx="2054530" cy="125087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sp>
        <p:nvSpPr>
          <p:cNvPr id="42" name="下矢印 41"/>
          <p:cNvSpPr/>
          <p:nvPr/>
        </p:nvSpPr>
        <p:spPr>
          <a:xfrm rot="18789266">
            <a:off x="5566329" y="3484337"/>
            <a:ext cx="537211" cy="927129"/>
          </a:xfrm>
          <a:prstGeom prst="downArrow">
            <a:avLst/>
          </a:prstGeom>
          <a:solidFill>
            <a:srgbClr val="FF9900"/>
          </a:solidFill>
          <a:ln w="25400" cap="flat" cmpd="sng" algn="ctr">
            <a:noFill/>
            <a:prstDash val="solid"/>
          </a:ln>
          <a:effectLst>
            <a:outerShdw blurRad="50800" dist="38100" dir="8100000" algn="tr" rotWithShape="0">
              <a:prstClr val="black">
                <a:alpha val="40000"/>
              </a:prstClr>
            </a:outerShdw>
          </a:effectLst>
        </p:spPr>
        <p:txBody>
          <a:bodyPr anchor="ctr"/>
          <a:lstStyle/>
          <a:p>
            <a:pPr algn="ctr" defTabSz="914395" fontAlgn="auto">
              <a:spcBef>
                <a:spcPts val="0"/>
              </a:spcBef>
              <a:spcAft>
                <a:spcPts val="0"/>
              </a:spcAft>
              <a:defRPr/>
            </a:pPr>
            <a:endParaRPr kumimoji="0" lang="ja-JP" altLang="en-US" kern="0">
              <a:solidFill>
                <a:srgbClr val="FFFFFF"/>
              </a:solidFill>
              <a:latin typeface="Tahoma"/>
              <a:ea typeface="ＭＳ Ｐゴシック"/>
            </a:endParaRPr>
          </a:p>
        </p:txBody>
      </p:sp>
      <p:sp>
        <p:nvSpPr>
          <p:cNvPr id="43" name="下矢印 42"/>
          <p:cNvSpPr/>
          <p:nvPr/>
        </p:nvSpPr>
        <p:spPr>
          <a:xfrm rot="4133355">
            <a:off x="5209916" y="4461995"/>
            <a:ext cx="537211" cy="921084"/>
          </a:xfrm>
          <a:prstGeom prst="downArrow">
            <a:avLst/>
          </a:prstGeom>
          <a:solidFill>
            <a:srgbClr val="FF9900"/>
          </a:solidFill>
          <a:ln w="25400" cap="flat" cmpd="sng" algn="ctr">
            <a:noFill/>
            <a:prstDash val="solid"/>
          </a:ln>
          <a:effectLst>
            <a:outerShdw blurRad="50800" dist="38100" dir="8100000" algn="tr" rotWithShape="0">
              <a:prstClr val="black">
                <a:alpha val="40000"/>
              </a:prstClr>
            </a:outerShdw>
          </a:effectLst>
        </p:spPr>
        <p:txBody>
          <a:bodyPr anchor="ctr"/>
          <a:lstStyle/>
          <a:p>
            <a:pPr algn="ctr" defTabSz="914395" fontAlgn="auto">
              <a:spcBef>
                <a:spcPts val="0"/>
              </a:spcBef>
              <a:spcAft>
                <a:spcPts val="0"/>
              </a:spcAft>
              <a:defRPr/>
            </a:pPr>
            <a:endParaRPr kumimoji="0" lang="ja-JP" altLang="en-US" kern="0">
              <a:solidFill>
                <a:srgbClr val="FFFFFF"/>
              </a:solidFill>
              <a:latin typeface="Tahoma"/>
              <a:ea typeface="ＭＳ Ｐゴシック"/>
            </a:endParaRPr>
          </a:p>
        </p:txBody>
      </p:sp>
      <p:sp>
        <p:nvSpPr>
          <p:cNvPr id="44" name="_s1030"/>
          <p:cNvSpPr>
            <a:spLocks noChangeArrowheads="1" noTextEdit="1"/>
          </p:cNvSpPr>
          <p:nvPr/>
        </p:nvSpPr>
        <p:spPr bwMode="auto">
          <a:xfrm rot="16769627" flipH="1" flipV="1">
            <a:off x="1676195" y="1659630"/>
            <a:ext cx="1106626" cy="140263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sp>
        <p:nvSpPr>
          <p:cNvPr id="23"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13" name="スライド番号プレースホルダー 12">
            <a:extLst>
              <a:ext uri="{FF2B5EF4-FFF2-40B4-BE49-F238E27FC236}">
                <a16:creationId xmlns:a16="http://schemas.microsoft.com/office/drawing/2014/main" id="{793D1E6A-1D4C-45E3-A20E-A7AC2CB5DD25}"/>
              </a:ext>
            </a:extLst>
          </p:cNvPr>
          <p:cNvSpPr>
            <a:spLocks noGrp="1"/>
          </p:cNvSpPr>
          <p:nvPr>
            <p:ph type="sldNum" sz="quarter" idx="12"/>
          </p:nvPr>
        </p:nvSpPr>
        <p:spPr/>
        <p:txBody>
          <a:bodyPr/>
          <a:lstStyle/>
          <a:p>
            <a:pPr>
              <a:defRPr/>
            </a:pPr>
            <a:fld id="{431CAECD-5926-4741-A906-A08E04809A27}" type="slidenum">
              <a:rPr lang="en-US" altLang="ja-JP" smtClean="0"/>
              <a:pPr>
                <a:defRPr/>
              </a:pPr>
              <a:t>26</a:t>
            </a:fld>
            <a:endParaRPr lang="en-US" altLang="ja-JP"/>
          </a:p>
        </p:txBody>
      </p:sp>
    </p:spTree>
    <p:extLst>
      <p:ext uri="{BB962C8B-B14F-4D97-AF65-F5344CB8AC3E}">
        <p14:creationId xmlns:p14="http://schemas.microsoft.com/office/powerpoint/2010/main" val="4424585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704528" y="188641"/>
            <a:ext cx="8496300" cy="936625"/>
          </a:xfrm>
        </p:spPr>
        <p:txBody>
          <a:bodyPr/>
          <a:lstStyle/>
          <a:p>
            <a:pPr eaLnBrk="1" hangingPunct="1"/>
            <a:r>
              <a:rPr lang="ja-JP" altLang="en-US" sz="3200" dirty="0">
                <a:solidFill>
                  <a:srgbClr val="CC3300"/>
                </a:solidFill>
                <a:latin typeface="HGP創英角ﾎﾟｯﾌﾟ体" pitchFamily="50" charset="-128"/>
                <a:ea typeface="HGP創英角ﾎﾟｯﾌﾟ体" pitchFamily="50" charset="-128"/>
              </a:rPr>
              <a:t>「振り返り参加」型のスーパービジョン</a:t>
            </a:r>
            <a:br>
              <a:rPr lang="en-US" altLang="ja-JP" sz="3200" dirty="0">
                <a:solidFill>
                  <a:srgbClr val="CC3300"/>
                </a:solidFill>
                <a:latin typeface="HGP創英角ﾎﾟｯﾌﾟ体" pitchFamily="50" charset="-128"/>
                <a:ea typeface="HGP創英角ﾎﾟｯﾌﾟ体" pitchFamily="50" charset="-128"/>
              </a:rPr>
            </a:br>
            <a:r>
              <a:rPr lang="ja-JP" altLang="en-US" sz="3200" dirty="0">
                <a:solidFill>
                  <a:srgbClr val="CC3300"/>
                </a:solidFill>
                <a:latin typeface="HGP創英角ﾎﾟｯﾌﾟ体" pitchFamily="50" charset="-128"/>
                <a:ea typeface="HGP創英角ﾎﾟｯﾌﾟ体" pitchFamily="50" charset="-128"/>
              </a:rPr>
              <a:t>特徴まとめ</a:t>
            </a:r>
          </a:p>
        </p:txBody>
      </p:sp>
      <p:sp>
        <p:nvSpPr>
          <p:cNvPr id="15364" name="Rectangle 4"/>
          <p:cNvSpPr>
            <a:spLocks noChangeArrowheads="1"/>
          </p:cNvSpPr>
          <p:nvPr/>
        </p:nvSpPr>
        <p:spPr bwMode="auto">
          <a:xfrm>
            <a:off x="1064568" y="1628802"/>
            <a:ext cx="8352928" cy="4216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pPr>
            <a:r>
              <a:rPr lang="ja-JP" altLang="en-US" sz="2800" dirty="0">
                <a:solidFill>
                  <a:schemeClr val="tx2"/>
                </a:solidFill>
                <a:ea typeface="HGP創英角ｺﾞｼｯｸUB" pitchFamily="50" charset="-128"/>
              </a:rPr>
              <a:t>①</a:t>
            </a: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複数のポイントを挙げても大抵はポイントは一つ</a:t>
            </a:r>
            <a:endParaRPr lang="en-US" altLang="ja-JP" sz="28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000" dirty="0">
                <a:solidFill>
                  <a:schemeClr val="tx2"/>
                </a:solidFill>
                <a:latin typeface="HGP創英角ｺﾞｼｯｸUB" panose="020B0900000000000000" pitchFamily="50" charset="-128"/>
                <a:ea typeface="HGP創英角ｺﾞｼｯｸUB" panose="020B0900000000000000" pitchFamily="50" charset="-128"/>
              </a:rPr>
              <a:t>　</a:t>
            </a:r>
            <a:r>
              <a:rPr lang="ja-JP" altLang="en-US" sz="2000" dirty="0">
                <a:solidFill>
                  <a:srgbClr val="0000FF"/>
                </a:solidFill>
                <a:latin typeface="HGP創英角ｺﾞｼｯｸUB" panose="020B0900000000000000" pitchFamily="50" charset="-128"/>
                <a:ea typeface="HGP創英角ｺﾞｼｯｸUB" panose="020B0900000000000000" pitchFamily="50" charset="-128"/>
              </a:rPr>
              <a:t>この事例でも中間点での本人との向き合いは最初の向き合いに集約される</a:t>
            </a:r>
            <a:endParaRPr lang="en-US" altLang="ja-JP" sz="2000" dirty="0">
              <a:solidFill>
                <a:srgbClr val="0000FF"/>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8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②</a:t>
            </a:r>
            <a:r>
              <a:rPr lang="en-US" altLang="ja-JP" sz="2800"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の振り返り課題は他のメンバーにも相通じる</a:t>
            </a:r>
            <a:endParaRPr lang="en-US" altLang="ja-JP" sz="28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000" dirty="0">
                <a:solidFill>
                  <a:srgbClr val="0000FF"/>
                </a:solidFill>
                <a:latin typeface="HGP創英角ｺﾞｼｯｸUB" panose="020B0900000000000000" pitchFamily="50" charset="-128"/>
                <a:ea typeface="HGP創英角ｺﾞｼｯｸUB" panose="020B0900000000000000" pitchFamily="50" charset="-128"/>
              </a:rPr>
              <a:t>　苦手意識や不得手なところ、ありがちな見落としなど</a:t>
            </a:r>
            <a:endParaRPr lang="en-US" altLang="ja-JP" sz="2000" dirty="0">
              <a:solidFill>
                <a:srgbClr val="0000FF"/>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8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③</a:t>
            </a:r>
            <a:r>
              <a:rPr lang="en-US" altLang="ja-JP" sz="2800"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に緊張感を与えないで済む</a:t>
            </a:r>
            <a:endParaRPr lang="en-US" altLang="ja-JP" sz="28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000" dirty="0">
                <a:solidFill>
                  <a:srgbClr val="0000FF"/>
                </a:solidFill>
                <a:latin typeface="HGP創英角ｺﾞｼｯｸUB" panose="020B0900000000000000" pitchFamily="50" charset="-128"/>
                <a:ea typeface="HGP創英角ｺﾞｼｯｸUB" panose="020B0900000000000000" pitchFamily="50" charset="-128"/>
              </a:rPr>
              <a:t>　過去事例なので、Ｓｖｅはどうすべきだったか薄々分かり、答えが出しやすい</a:t>
            </a:r>
            <a:endParaRPr lang="en-US" altLang="ja-JP" sz="2000" dirty="0">
              <a:solidFill>
                <a:srgbClr val="0000FF"/>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0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④職場内の関係者向き</a:t>
            </a:r>
            <a:endParaRPr lang="en-US" altLang="ja-JP" sz="28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000" dirty="0">
                <a:solidFill>
                  <a:srgbClr val="0000FF"/>
                </a:solidFill>
                <a:latin typeface="HGP創英角ｺﾞｼｯｸUB" panose="020B0900000000000000" pitchFamily="50" charset="-128"/>
                <a:ea typeface="HGP創英角ｺﾞｼｯｸUB" panose="020B0900000000000000" pitchFamily="50" charset="-128"/>
              </a:rPr>
              <a:t>　同職場など、ある程度の関係性のあるメ</a:t>
            </a:r>
            <a:r>
              <a:rPr lang="ja-JP" altLang="en-US" sz="2000" dirty="0">
                <a:solidFill>
                  <a:srgbClr val="0000FF"/>
                </a:solidFill>
                <a:ea typeface="HGP創英角ｺﾞｼｯｸUB" pitchFamily="50" charset="-128"/>
              </a:rPr>
              <a:t>ンバーの方が言い合いがしやすい</a:t>
            </a:r>
            <a:endParaRPr lang="en-US" altLang="ja-JP" sz="2000" dirty="0">
              <a:solidFill>
                <a:srgbClr val="0000FF"/>
              </a:solidFill>
              <a:ea typeface="HGP創英角ｺﾞｼｯｸUB" pitchFamily="50" charset="-128"/>
            </a:endParaRP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14BE6AF0-F505-4F89-A91C-C4B084BDF73B}"/>
              </a:ext>
            </a:extLst>
          </p:cNvPr>
          <p:cNvSpPr>
            <a:spLocks noGrp="1"/>
          </p:cNvSpPr>
          <p:nvPr>
            <p:ph type="sldNum" sz="quarter" idx="12"/>
          </p:nvPr>
        </p:nvSpPr>
        <p:spPr/>
        <p:txBody>
          <a:bodyPr/>
          <a:lstStyle/>
          <a:p>
            <a:pPr>
              <a:defRPr/>
            </a:pPr>
            <a:fld id="{431CAECD-5926-4741-A906-A08E04809A27}" type="slidenum">
              <a:rPr lang="en-US" altLang="ja-JP" smtClean="0"/>
              <a:pPr>
                <a:defRPr/>
              </a:pPr>
              <a:t>27</a:t>
            </a:fld>
            <a:endParaRPr lang="en-US" altLang="ja-JP"/>
          </a:p>
        </p:txBody>
      </p:sp>
    </p:spTree>
    <p:extLst>
      <p:ext uri="{BB962C8B-B14F-4D97-AF65-F5344CB8AC3E}">
        <p14:creationId xmlns:p14="http://schemas.microsoft.com/office/powerpoint/2010/main" val="19000302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704529" y="2636914"/>
            <a:ext cx="8496300" cy="936625"/>
          </a:xfrm>
        </p:spPr>
        <p:txBody>
          <a:bodyPr/>
          <a:lstStyle/>
          <a:p>
            <a:pPr eaLnBrk="1" hangingPunct="1"/>
            <a:r>
              <a:rPr lang="ja-JP" altLang="en-US" sz="3600" dirty="0">
                <a:solidFill>
                  <a:schemeClr val="tx1"/>
                </a:solidFill>
                <a:latin typeface="HGP創英角ｺﾞｼｯｸUB" panose="020B0900000000000000" pitchFamily="50" charset="-128"/>
                <a:ea typeface="HGP創英角ｺﾞｼｯｸUB" panose="020B0900000000000000" pitchFamily="50" charset="-128"/>
              </a:rPr>
              <a:t>課題焦点型スーパービジョンの</a:t>
            </a:r>
            <a:br>
              <a:rPr lang="en-US" altLang="ja-JP" sz="3600" dirty="0">
                <a:solidFill>
                  <a:schemeClr val="tx1"/>
                </a:solidFill>
                <a:latin typeface="HGP創英角ｺﾞｼｯｸUB" panose="020B0900000000000000" pitchFamily="50" charset="-128"/>
                <a:ea typeface="HGP創英角ｺﾞｼｯｸUB" panose="020B0900000000000000" pitchFamily="50" charset="-128"/>
              </a:rPr>
            </a:br>
            <a:r>
              <a:rPr lang="ja-JP" altLang="en-US" sz="3600" dirty="0">
                <a:solidFill>
                  <a:schemeClr val="tx1"/>
                </a:solidFill>
                <a:latin typeface="HGP創英角ｺﾞｼｯｸUB" panose="020B0900000000000000" pitchFamily="50" charset="-128"/>
                <a:ea typeface="HGP創英角ｺﾞｼｯｸUB" panose="020B0900000000000000" pitchFamily="50" charset="-128"/>
              </a:rPr>
              <a:t>活かし方</a:t>
            </a:r>
            <a:br>
              <a:rPr lang="en-US" altLang="ja-JP" sz="3600" dirty="0">
                <a:solidFill>
                  <a:schemeClr val="tx1"/>
                </a:solidFill>
                <a:latin typeface="HGP創英角ｺﾞｼｯｸUB" panose="020B0900000000000000" pitchFamily="50" charset="-128"/>
                <a:ea typeface="HGP創英角ｺﾞｼｯｸUB" panose="020B0900000000000000" pitchFamily="50" charset="-128"/>
              </a:rPr>
            </a:br>
            <a:br>
              <a:rPr lang="en-US" altLang="ja-JP" sz="3600" dirty="0">
                <a:solidFill>
                  <a:schemeClr val="tx1"/>
                </a:solidFill>
                <a:latin typeface="HGP創英角ｺﾞｼｯｸUB" panose="020B0900000000000000" pitchFamily="50" charset="-128"/>
                <a:ea typeface="HGP創英角ｺﾞｼｯｸUB" panose="020B0900000000000000" pitchFamily="50" charset="-128"/>
              </a:rPr>
            </a:br>
            <a:r>
              <a:rPr lang="en-US" altLang="ja-JP" sz="2800" dirty="0" err="1">
                <a:solidFill>
                  <a:srgbClr val="0000FF"/>
                </a:solidFill>
                <a:latin typeface="HGP創英角ｺﾞｼｯｸUB" panose="020B0900000000000000" pitchFamily="50" charset="-128"/>
                <a:ea typeface="HGP創英角ｺﾞｼｯｸUB" panose="020B0900000000000000" pitchFamily="50" charset="-128"/>
              </a:rPr>
              <a:t>Sve</a:t>
            </a:r>
            <a:r>
              <a:rPr lang="ja-JP" altLang="en-US" sz="2800" dirty="0">
                <a:solidFill>
                  <a:srgbClr val="0000FF"/>
                </a:solidFill>
                <a:latin typeface="HGP創英角ｺﾞｼｯｸUB" panose="020B0900000000000000" pitchFamily="50" charset="-128"/>
                <a:ea typeface="HGP創英角ｺﾞｼｯｸUB" panose="020B0900000000000000" pitchFamily="50" charset="-128"/>
              </a:rPr>
              <a:t>の課題の共有によりメンバー間の</a:t>
            </a:r>
            <a:br>
              <a:rPr lang="en-US" altLang="ja-JP" sz="2800" dirty="0">
                <a:solidFill>
                  <a:srgbClr val="0000FF"/>
                </a:solidFill>
                <a:latin typeface="HGP創英角ｺﾞｼｯｸUB" panose="020B0900000000000000" pitchFamily="50" charset="-128"/>
                <a:ea typeface="HGP創英角ｺﾞｼｯｸUB" panose="020B0900000000000000" pitchFamily="50" charset="-128"/>
              </a:rPr>
            </a:br>
            <a:r>
              <a:rPr lang="ja-JP" altLang="en-US" sz="2800" dirty="0">
                <a:solidFill>
                  <a:srgbClr val="0000FF"/>
                </a:solidFill>
                <a:latin typeface="HGP創英角ｺﾞｼｯｸUB" panose="020B0900000000000000" pitchFamily="50" charset="-128"/>
                <a:ea typeface="HGP創英角ｺﾞｼｯｸUB" panose="020B0900000000000000" pitchFamily="50" charset="-128"/>
              </a:rPr>
              <a:t>支持的環境づくりをすすめること</a:t>
            </a:r>
          </a:p>
        </p:txBody>
      </p:sp>
      <p:sp>
        <p:nvSpPr>
          <p:cNvPr id="4"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5" name="スライド番号プレースホルダー 4">
            <a:extLst>
              <a:ext uri="{FF2B5EF4-FFF2-40B4-BE49-F238E27FC236}">
                <a16:creationId xmlns:a16="http://schemas.microsoft.com/office/drawing/2014/main" id="{63D372E1-5FE0-48B5-A16D-2CC9AB7328A6}"/>
              </a:ext>
            </a:extLst>
          </p:cNvPr>
          <p:cNvSpPr>
            <a:spLocks noGrp="1"/>
          </p:cNvSpPr>
          <p:nvPr>
            <p:ph type="sldNum" sz="quarter" idx="12"/>
          </p:nvPr>
        </p:nvSpPr>
        <p:spPr/>
        <p:txBody>
          <a:bodyPr/>
          <a:lstStyle/>
          <a:p>
            <a:pPr>
              <a:defRPr/>
            </a:pPr>
            <a:fld id="{431CAECD-5926-4741-A906-A08E04809A27}" type="slidenum">
              <a:rPr lang="en-US" altLang="ja-JP" smtClean="0"/>
              <a:pPr>
                <a:defRPr/>
              </a:pPr>
              <a:t>28</a:t>
            </a:fld>
            <a:endParaRPr lang="en-US" altLang="ja-JP"/>
          </a:p>
        </p:txBody>
      </p:sp>
    </p:spTree>
    <p:extLst>
      <p:ext uri="{BB962C8B-B14F-4D97-AF65-F5344CB8AC3E}">
        <p14:creationId xmlns:p14="http://schemas.microsoft.com/office/powerpoint/2010/main" val="9822416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704529" y="620690"/>
            <a:ext cx="8496300" cy="936625"/>
          </a:xfrm>
        </p:spPr>
        <p:txBody>
          <a:bodyPr/>
          <a:lstStyle/>
          <a:p>
            <a:pPr eaLnBrk="1" hangingPunct="1"/>
            <a:r>
              <a:rPr lang="ja-JP" altLang="en-US" sz="3600" dirty="0">
                <a:solidFill>
                  <a:srgbClr val="CC3300"/>
                </a:solidFill>
                <a:latin typeface="HGP創英角ﾎﾟｯﾌﾟ体" pitchFamily="50" charset="-128"/>
                <a:ea typeface="HGP創英角ﾎﾟｯﾌﾟ体" pitchFamily="50" charset="-128"/>
              </a:rPr>
              <a:t>課題焦点型のスーパービジョンとは</a:t>
            </a:r>
          </a:p>
        </p:txBody>
      </p:sp>
      <p:sp>
        <p:nvSpPr>
          <p:cNvPr id="33796" name="Rectangle 4"/>
          <p:cNvSpPr>
            <a:spLocks noChangeArrowheads="1"/>
          </p:cNvSpPr>
          <p:nvPr/>
        </p:nvSpPr>
        <p:spPr bwMode="auto">
          <a:xfrm>
            <a:off x="1122377" y="1700809"/>
            <a:ext cx="7776864"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50000"/>
              </a:lnSpc>
              <a:spcBef>
                <a:spcPct val="0"/>
              </a:spcBef>
              <a:buFontTx/>
              <a:buNone/>
            </a:pPr>
            <a:r>
              <a:rPr lang="ja-JP" altLang="en-US" dirty="0">
                <a:solidFill>
                  <a:schemeClr val="tx2"/>
                </a:solidFill>
                <a:ea typeface="HGP創英角ｺﾞｼｯｸUB" pitchFamily="50" charset="-128"/>
              </a:rPr>
              <a:t>・</a:t>
            </a:r>
            <a:r>
              <a:rPr lang="en-US" altLang="ja-JP"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dirty="0">
                <a:solidFill>
                  <a:schemeClr val="tx2"/>
                </a:solidFill>
                <a:latin typeface="HGP創英角ｺﾞｼｯｸUB" panose="020B0900000000000000" pitchFamily="50" charset="-128"/>
                <a:ea typeface="HGP創英角ｺﾞｼｯｸUB" panose="020B0900000000000000" pitchFamily="50" charset="-128"/>
              </a:rPr>
              <a:t>が悩みと感じていることを出してもらい</a:t>
            </a:r>
          </a:p>
          <a:p>
            <a:pPr eaLnBrk="1" hangingPunct="1">
              <a:lnSpc>
                <a:spcPct val="150000"/>
              </a:lnSpc>
              <a:spcBef>
                <a:spcPct val="0"/>
              </a:spcBef>
              <a:buFontTx/>
              <a:buNone/>
            </a:pPr>
            <a:r>
              <a:rPr lang="ja-JP" altLang="en-US" dirty="0">
                <a:latin typeface="HGP創英角ｺﾞｼｯｸUB" panose="020B0900000000000000" pitchFamily="50" charset="-128"/>
                <a:ea typeface="HGP創英角ｺﾞｼｯｸUB" panose="020B0900000000000000" pitchFamily="50" charset="-128"/>
              </a:rPr>
              <a:t>・</a:t>
            </a:r>
            <a:r>
              <a:rPr lang="en-US" altLang="ja-JP" dirty="0" err="1">
                <a:latin typeface="HGP創英角ｺﾞｼｯｸUB" panose="020B0900000000000000" pitchFamily="50" charset="-128"/>
                <a:ea typeface="HGP創英角ｺﾞｼｯｸUB" panose="020B0900000000000000" pitchFamily="50" charset="-128"/>
              </a:rPr>
              <a:t>Sve</a:t>
            </a:r>
            <a:r>
              <a:rPr lang="ja-JP" altLang="en-US" dirty="0">
                <a:latin typeface="HGP創英角ｺﾞｼｯｸUB" panose="020B0900000000000000" pitchFamily="50" charset="-128"/>
                <a:ea typeface="HGP創英角ｺﾞｼｯｸUB" panose="020B0900000000000000" pitchFamily="50" charset="-128"/>
              </a:rPr>
              <a:t>の課題や強みを具体的にしていき</a:t>
            </a:r>
          </a:p>
          <a:p>
            <a:pPr eaLnBrk="1" hangingPunct="1">
              <a:lnSpc>
                <a:spcPct val="150000"/>
              </a:lnSpc>
              <a:spcBef>
                <a:spcPct val="0"/>
              </a:spcBef>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・観察者の感想で気づきの共有をすることで</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lnSpc>
                <a:spcPct val="150000"/>
              </a:lnSpc>
              <a:spcBef>
                <a:spcPct val="0"/>
              </a:spcBef>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・技術的問題か、知識不足か、情緒面かを</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lnSpc>
                <a:spcPct val="150000"/>
              </a:lnSpc>
              <a:spcBef>
                <a:spcPct val="0"/>
              </a:spcBef>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a:t>
            </a:r>
            <a:r>
              <a:rPr lang="en-US" altLang="ja-JP"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dirty="0">
                <a:solidFill>
                  <a:schemeClr val="tx2"/>
                </a:solidFill>
                <a:latin typeface="HGP創英角ｺﾞｼｯｸUB" panose="020B0900000000000000" pitchFamily="50" charset="-128"/>
                <a:ea typeface="HGP創英角ｺﾞｼｯｸUB" panose="020B0900000000000000" pitchFamily="50" charset="-128"/>
              </a:rPr>
              <a:t>自身が整理する方法である</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6" name="四角形吹き出し 5"/>
          <p:cNvSpPr/>
          <p:nvPr/>
        </p:nvSpPr>
        <p:spPr>
          <a:xfrm>
            <a:off x="1856656" y="5805265"/>
            <a:ext cx="6336704" cy="504056"/>
          </a:xfrm>
          <a:prstGeom prst="wedgeRectCallout">
            <a:avLst>
              <a:gd name="adj1" fmla="val -19224"/>
              <a:gd name="adj2" fmla="val -124583"/>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2400" dirty="0">
                <a:solidFill>
                  <a:schemeClr val="tx1"/>
                </a:solidFill>
              </a:rPr>
              <a:t>ファシリテーションでも使う技法が使われている</a:t>
            </a:r>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1ED49AB1-48AB-4762-B76E-FAC85C44D851}"/>
              </a:ext>
            </a:extLst>
          </p:cNvPr>
          <p:cNvSpPr>
            <a:spLocks noGrp="1"/>
          </p:cNvSpPr>
          <p:nvPr>
            <p:ph type="sldNum" sz="quarter" idx="12"/>
          </p:nvPr>
        </p:nvSpPr>
        <p:spPr/>
        <p:txBody>
          <a:bodyPr/>
          <a:lstStyle/>
          <a:p>
            <a:pPr>
              <a:defRPr/>
            </a:pPr>
            <a:fld id="{431CAECD-5926-4741-A906-A08E04809A27}" type="slidenum">
              <a:rPr lang="en-US" altLang="ja-JP" smtClean="0"/>
              <a:pPr>
                <a:defRPr/>
              </a:pPr>
              <a:t>29</a:t>
            </a:fld>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idx="4294967295"/>
          </p:nvPr>
        </p:nvSpPr>
        <p:spPr>
          <a:xfrm>
            <a:off x="704851" y="549277"/>
            <a:ext cx="8496300" cy="936625"/>
          </a:xfrm>
        </p:spPr>
        <p:txBody>
          <a:bodyPr/>
          <a:lstStyle/>
          <a:p>
            <a:pPr eaLnBrk="1" hangingPunct="1"/>
            <a:r>
              <a:rPr lang="ja-JP" altLang="en-US" sz="3600">
                <a:solidFill>
                  <a:srgbClr val="CC3300"/>
                </a:solidFill>
                <a:ea typeface="HGP創英角ﾎﾟｯﾌﾟ体" pitchFamily="50" charset="-128"/>
              </a:rPr>
              <a:t>講義の内容</a:t>
            </a:r>
          </a:p>
        </p:txBody>
      </p:sp>
      <p:sp>
        <p:nvSpPr>
          <p:cNvPr id="4100" name="Rectangle 18"/>
          <p:cNvSpPr>
            <a:spLocks noChangeArrowheads="1"/>
          </p:cNvSpPr>
          <p:nvPr/>
        </p:nvSpPr>
        <p:spPr bwMode="auto">
          <a:xfrm>
            <a:off x="1136576" y="1963214"/>
            <a:ext cx="7344816"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542925" indent="-542925" eaLnBrk="1" hangingPunct="1">
              <a:lnSpc>
                <a:spcPct val="150000"/>
              </a:lnSpc>
              <a:spcBef>
                <a:spcPct val="0"/>
              </a:spcBef>
              <a:buFontTx/>
              <a:buNone/>
            </a:pPr>
            <a:r>
              <a:rPr lang="ja-JP" altLang="en-US" dirty="0">
                <a:solidFill>
                  <a:schemeClr val="tx2"/>
                </a:solidFill>
                <a:ea typeface="HGP創英角ｺﾞｼｯｸUB" pitchFamily="50" charset="-128"/>
              </a:rPr>
              <a:t>１　スーパービジョンの考え方</a:t>
            </a:r>
          </a:p>
          <a:p>
            <a:pPr marL="542925" indent="-542925" eaLnBrk="1" hangingPunct="1">
              <a:lnSpc>
                <a:spcPct val="150000"/>
              </a:lnSpc>
              <a:spcBef>
                <a:spcPct val="0"/>
              </a:spcBef>
              <a:buFontTx/>
              <a:buNone/>
            </a:pPr>
            <a:r>
              <a:rPr lang="ja-JP" altLang="en-US" dirty="0">
                <a:solidFill>
                  <a:schemeClr val="tx2"/>
                </a:solidFill>
                <a:ea typeface="HGP創英角ｺﾞｼｯｸUB" pitchFamily="50" charset="-128"/>
              </a:rPr>
              <a:t>２　</a:t>
            </a:r>
            <a:r>
              <a:rPr lang="ja-JP" altLang="ja-JP" dirty="0">
                <a:latin typeface="HGP創英角ｺﾞｼｯｸUB" panose="020B0900000000000000" pitchFamily="50" charset="-128"/>
                <a:ea typeface="HGP創英角ｺﾞｼｯｸUB" panose="020B0900000000000000" pitchFamily="50" charset="-128"/>
              </a:rPr>
              <a:t>スーパービジョンの</a:t>
            </a:r>
            <a:r>
              <a:rPr lang="ja-JP" altLang="en-US" dirty="0">
                <a:latin typeface="HGP創英角ｺﾞｼｯｸUB" panose="020B0900000000000000" pitchFamily="50" charset="-128"/>
                <a:ea typeface="HGP創英角ｺﾞｼｯｸUB" panose="020B0900000000000000" pitchFamily="50" charset="-128"/>
              </a:rPr>
              <a:t>類型とその</a:t>
            </a:r>
            <a:r>
              <a:rPr lang="ja-JP" altLang="ja-JP" dirty="0">
                <a:latin typeface="HGP創英角ｺﾞｼｯｸUB" panose="020B0900000000000000" pitchFamily="50" charset="-128"/>
                <a:ea typeface="HGP創英角ｺﾞｼｯｸUB" panose="020B0900000000000000" pitchFamily="50" charset="-128"/>
              </a:rPr>
              <a:t>展開</a:t>
            </a:r>
            <a:endParaRPr lang="en-US" altLang="ja-JP" dirty="0">
              <a:latin typeface="HGP創英角ｺﾞｼｯｸUB" panose="020B0900000000000000" pitchFamily="50" charset="-128"/>
              <a:ea typeface="HGP創英角ｺﾞｼｯｸUB" panose="020B0900000000000000" pitchFamily="50" charset="-128"/>
            </a:endParaRPr>
          </a:p>
          <a:p>
            <a:pPr marL="542925" indent="-542925" eaLnBrk="1" hangingPunct="1">
              <a:lnSpc>
                <a:spcPct val="150000"/>
              </a:lnSpc>
              <a:spcBef>
                <a:spcPct val="0"/>
              </a:spcBef>
              <a:buFontTx/>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３　グループスーパービジョンの展開</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1F3BB63A-5BB4-42B3-8471-21718A8ECBDD}"/>
              </a:ext>
            </a:extLst>
          </p:cNvPr>
          <p:cNvSpPr>
            <a:spLocks noGrp="1"/>
          </p:cNvSpPr>
          <p:nvPr>
            <p:ph type="sldNum" sz="quarter" idx="12"/>
          </p:nvPr>
        </p:nvSpPr>
        <p:spPr/>
        <p:txBody>
          <a:bodyPr/>
          <a:lstStyle/>
          <a:p>
            <a:pPr>
              <a:defRPr/>
            </a:pPr>
            <a:fld id="{431CAECD-5926-4741-A906-A08E04809A27}" type="slidenum">
              <a:rPr lang="en-US" altLang="ja-JP" smtClean="0"/>
              <a:pPr>
                <a:defRPr/>
              </a:pPr>
              <a:t>3</a:t>
            </a:fld>
            <a:endParaRPr lang="en-US" altLang="ja-JP"/>
          </a:p>
        </p:txBody>
      </p:sp>
    </p:spTree>
    <p:extLst>
      <p:ext uri="{BB962C8B-B14F-4D97-AF65-F5344CB8AC3E}">
        <p14:creationId xmlns:p14="http://schemas.microsoft.com/office/powerpoint/2010/main" val="12226716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34"/>
          <p:cNvSpPr>
            <a:spLocks noChangeShapeType="1"/>
          </p:cNvSpPr>
          <p:nvPr/>
        </p:nvSpPr>
        <p:spPr bwMode="auto">
          <a:xfrm flipV="1">
            <a:off x="2505077" y="3213100"/>
            <a:ext cx="2087563" cy="201453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7107" name="Line 35"/>
          <p:cNvSpPr>
            <a:spLocks noChangeShapeType="1"/>
          </p:cNvSpPr>
          <p:nvPr/>
        </p:nvSpPr>
        <p:spPr bwMode="auto">
          <a:xfrm flipV="1">
            <a:off x="2505075" y="4581526"/>
            <a:ext cx="5543550" cy="6477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7108" name="Line 36"/>
          <p:cNvSpPr>
            <a:spLocks noChangeShapeType="1"/>
          </p:cNvSpPr>
          <p:nvPr/>
        </p:nvSpPr>
        <p:spPr bwMode="auto">
          <a:xfrm flipH="1" flipV="1">
            <a:off x="4592639" y="3213101"/>
            <a:ext cx="3455987" cy="13684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7109" name="Rectangle 2"/>
          <p:cNvSpPr>
            <a:spLocks noGrp="1" noChangeArrowheads="1"/>
          </p:cNvSpPr>
          <p:nvPr>
            <p:ph type="title" idx="4294967295"/>
          </p:nvPr>
        </p:nvSpPr>
        <p:spPr>
          <a:xfrm>
            <a:off x="992188" y="0"/>
            <a:ext cx="8208962" cy="622300"/>
          </a:xfrm>
        </p:spPr>
        <p:txBody>
          <a:bodyPr/>
          <a:lstStyle/>
          <a:p>
            <a:pPr eaLnBrk="1" hangingPunct="1"/>
            <a:r>
              <a:rPr lang="ja-JP" altLang="en-US" sz="4000" dirty="0">
                <a:solidFill>
                  <a:srgbClr val="CC3300"/>
                </a:solidFill>
                <a:latin typeface="HGP創英角ﾎﾟｯﾌﾟ体" pitchFamily="50" charset="-128"/>
                <a:ea typeface="HGP創英角ﾎﾟｯﾌﾟ体" pitchFamily="50" charset="-128"/>
              </a:rPr>
              <a:t>課題焦点型のスーパービジョン</a:t>
            </a:r>
            <a:endParaRPr lang="en-US" altLang="ja-JP" sz="4000" dirty="0">
              <a:solidFill>
                <a:srgbClr val="CC0000"/>
              </a:solidFill>
              <a:ea typeface="HGP創英角ﾎﾟｯﾌﾟ体" pitchFamily="50" charset="-128"/>
            </a:endParaRPr>
          </a:p>
        </p:txBody>
      </p:sp>
      <p:sp>
        <p:nvSpPr>
          <p:cNvPr id="47110" name="Line 3"/>
          <p:cNvSpPr>
            <a:spLocks noChangeShapeType="1"/>
          </p:cNvSpPr>
          <p:nvPr/>
        </p:nvSpPr>
        <p:spPr bwMode="auto">
          <a:xfrm>
            <a:off x="381000" y="762000"/>
            <a:ext cx="9144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112" name="Text Box 15"/>
          <p:cNvSpPr txBox="1">
            <a:spLocks noChangeArrowheads="1"/>
          </p:cNvSpPr>
          <p:nvPr/>
        </p:nvSpPr>
        <p:spPr bwMode="auto">
          <a:xfrm>
            <a:off x="2856803" y="2871558"/>
            <a:ext cx="4726686" cy="1200329"/>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pPr>
            <a:r>
              <a:rPr lang="en-US" altLang="ja-JP" sz="1800" dirty="0" err="1">
                <a:solidFill>
                  <a:srgbClr val="CC0000"/>
                </a:solidFill>
                <a:latin typeface="HGP創英角ｺﾞｼｯｸUB" panose="020B0900000000000000" pitchFamily="50" charset="-128"/>
                <a:ea typeface="HGP創英角ｺﾞｼｯｸUB" panose="020B0900000000000000" pitchFamily="50" charset="-128"/>
              </a:rPr>
              <a:t>Sve</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の課題に着目して</a:t>
            </a:r>
            <a:r>
              <a:rPr lang="en-US" altLang="ja-JP" sz="1800" dirty="0">
                <a:solidFill>
                  <a:srgbClr val="CC0000"/>
                </a:solidFill>
                <a:latin typeface="HGP創英角ｺﾞｼｯｸUB" panose="020B0900000000000000" pitchFamily="50" charset="-128"/>
                <a:ea typeface="HGP創英角ｺﾞｼｯｸUB" panose="020B0900000000000000" pitchFamily="50" charset="-128"/>
              </a:rPr>
              <a:t>5W1H</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を使い具体化する（</a:t>
            </a:r>
            <a:r>
              <a:rPr lang="en-US" altLang="ja-JP" sz="1800" dirty="0">
                <a:solidFill>
                  <a:srgbClr val="CC0000"/>
                </a:solidFill>
                <a:latin typeface="HGP創英角ｺﾞｼｯｸUB" panose="020B0900000000000000" pitchFamily="50" charset="-128"/>
                <a:ea typeface="HGP創英角ｺﾞｼｯｸUB" panose="020B0900000000000000" pitchFamily="50" charset="-128"/>
              </a:rPr>
              <a:t>20</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分）その際に</a:t>
            </a:r>
            <a:r>
              <a:rPr lang="en-US" altLang="ja-JP" sz="1800" dirty="0" err="1">
                <a:solidFill>
                  <a:srgbClr val="CC0000"/>
                </a:solidFill>
                <a:latin typeface="HGP創英角ｺﾞｼｯｸUB" panose="020B0900000000000000" pitchFamily="50" charset="-128"/>
                <a:ea typeface="HGP創英角ｺﾞｼｯｸUB" panose="020B0900000000000000" pitchFamily="50" charset="-128"/>
              </a:rPr>
              <a:t>Sve</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自身の課題を</a:t>
            </a:r>
            <a:r>
              <a:rPr lang="ja-JP" altLang="en-US" sz="1800" dirty="0">
                <a:latin typeface="HGP創英角ｺﾞｼｯｸUB" panose="020B0900000000000000" pitchFamily="50" charset="-128"/>
                <a:ea typeface="HGP創英角ｺﾞｼｯｸUB" panose="020B0900000000000000" pitchFamily="50" charset="-128"/>
              </a:rPr>
              <a:t>黒色</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で、</a:t>
            </a:r>
            <a:r>
              <a:rPr lang="en-US" altLang="ja-JP" sz="1800" dirty="0">
                <a:solidFill>
                  <a:srgbClr val="CC0000"/>
                </a:solidFill>
                <a:latin typeface="HGP創英角ｺﾞｼｯｸUB" panose="020B0900000000000000" pitchFamily="50" charset="-128"/>
                <a:ea typeface="HGP創英角ｺﾞｼｯｸUB" panose="020B0900000000000000" pitchFamily="50" charset="-128"/>
              </a:rPr>
              <a:t> </a:t>
            </a:r>
            <a:r>
              <a:rPr lang="en-US" altLang="ja-JP" sz="1800" dirty="0" err="1">
                <a:solidFill>
                  <a:srgbClr val="CC0000"/>
                </a:solidFill>
                <a:latin typeface="HGP創英角ｺﾞｼｯｸUB" panose="020B0900000000000000" pitchFamily="50" charset="-128"/>
                <a:ea typeface="HGP創英角ｺﾞｼｯｸUB" panose="020B0900000000000000" pitchFamily="50" charset="-128"/>
              </a:rPr>
              <a:t>Sve</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の気持ちを赤色で、本人の転機となったことを</a:t>
            </a:r>
            <a:r>
              <a:rPr lang="ja-JP" altLang="en-US" sz="1800" dirty="0">
                <a:solidFill>
                  <a:srgbClr val="0070C0"/>
                </a:solidFill>
                <a:latin typeface="HGP創英角ｺﾞｼｯｸUB" panose="020B0900000000000000" pitchFamily="50" charset="-128"/>
                <a:ea typeface="HGP創英角ｺﾞｼｯｸUB" panose="020B0900000000000000" pitchFamily="50" charset="-128"/>
              </a:rPr>
              <a:t>青色</a:t>
            </a:r>
            <a:r>
              <a:rPr lang="ja-JP" altLang="en-US" sz="1800" dirty="0">
                <a:solidFill>
                  <a:srgbClr val="FF0000"/>
                </a:solidFill>
                <a:latin typeface="HGP創英角ｺﾞｼｯｸUB" panose="020B0900000000000000" pitchFamily="50" charset="-128"/>
                <a:ea typeface="HGP創英角ｺﾞｼｯｸUB" panose="020B0900000000000000" pitchFamily="50" charset="-128"/>
              </a:rPr>
              <a:t>のキーワードとしてホワイトボード</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に記していく</a:t>
            </a:r>
          </a:p>
        </p:txBody>
      </p:sp>
      <p:pic>
        <p:nvPicPr>
          <p:cNvPr id="47113" name="Picture 22" descr="presen02_cl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60839" y="908050"/>
            <a:ext cx="855662" cy="198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4" name="Picture 24" descr="presen02_cl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28813" y="3573463"/>
            <a:ext cx="614362" cy="201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5" name="Picture 25" descr="presen02_cl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89304" y="2590801"/>
            <a:ext cx="977900" cy="191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6" name="Text Box 15"/>
          <p:cNvSpPr txBox="1">
            <a:spLocks noChangeArrowheads="1"/>
          </p:cNvSpPr>
          <p:nvPr/>
        </p:nvSpPr>
        <p:spPr bwMode="auto">
          <a:xfrm>
            <a:off x="560390" y="5589588"/>
            <a:ext cx="4968875" cy="92333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1800" dirty="0" err="1">
                <a:solidFill>
                  <a:srgbClr val="CC0000"/>
                </a:solidFill>
                <a:latin typeface="HGP創英角ｺﾞｼｯｸUB" panose="020B0900000000000000" pitchFamily="50" charset="-128"/>
                <a:ea typeface="HGP創英角ｺﾞｼｯｸUB" panose="020B0900000000000000" pitchFamily="50" charset="-128"/>
              </a:rPr>
              <a:t>Svr</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に自分の抱える課題を端的に説明する（</a:t>
            </a:r>
            <a:r>
              <a:rPr lang="en-US" altLang="ja-JP" sz="1800" dirty="0">
                <a:solidFill>
                  <a:srgbClr val="CC0000"/>
                </a:solidFill>
                <a:latin typeface="HGP創英角ｺﾞｼｯｸUB" panose="020B0900000000000000" pitchFamily="50" charset="-128"/>
                <a:ea typeface="HGP創英角ｺﾞｼｯｸUB" panose="020B0900000000000000" pitchFamily="50" charset="-128"/>
              </a:rPr>
              <a:t>2</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分）</a:t>
            </a:r>
          </a:p>
          <a:p>
            <a:pPr eaLnBrk="1" hangingPunct="1">
              <a:spcBef>
                <a:spcPct val="0"/>
              </a:spcBef>
              <a:buFontTx/>
              <a:buNone/>
            </a:pPr>
            <a:r>
              <a:rPr lang="en-US" altLang="ja-JP" sz="1800" dirty="0" err="1">
                <a:solidFill>
                  <a:srgbClr val="CC0000"/>
                </a:solidFill>
                <a:latin typeface="HGP創英角ｺﾞｼｯｸUB" panose="020B0900000000000000" pitchFamily="50" charset="-128"/>
                <a:ea typeface="HGP創英角ｺﾞｼｯｸUB" panose="020B0900000000000000" pitchFamily="50" charset="-128"/>
              </a:rPr>
              <a:t>Svr</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からの質問に</a:t>
            </a:r>
            <a:r>
              <a:rPr lang="ja-JP" altLang="en-US" sz="1800" dirty="0">
                <a:solidFill>
                  <a:srgbClr val="CC0000"/>
                </a:solidFill>
                <a:latin typeface="Tahoma" pitchFamily="34" charset="0"/>
                <a:ea typeface="HGP創英角ｺﾞｼｯｸUB" pitchFamily="50" charset="-128"/>
              </a:rPr>
              <a:t>具体的な場面が伝わるようにかつ端的に答える。</a:t>
            </a:r>
          </a:p>
        </p:txBody>
      </p:sp>
      <p:sp>
        <p:nvSpPr>
          <p:cNvPr id="47117" name="Text Box 15"/>
          <p:cNvSpPr txBox="1">
            <a:spLocks noChangeArrowheads="1"/>
          </p:cNvSpPr>
          <p:nvPr/>
        </p:nvSpPr>
        <p:spPr bwMode="auto">
          <a:xfrm>
            <a:off x="4953000" y="4508502"/>
            <a:ext cx="4572000" cy="646331"/>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発言はせず、</a:t>
            </a:r>
            <a:r>
              <a:rPr lang="en-US" altLang="ja-JP" sz="1800" dirty="0" err="1">
                <a:solidFill>
                  <a:srgbClr val="CC0000"/>
                </a:solidFill>
                <a:latin typeface="HGP創英角ｺﾞｼｯｸUB" panose="020B0900000000000000" pitchFamily="50" charset="-128"/>
                <a:ea typeface="HGP創英角ｺﾞｼｯｸUB" panose="020B0900000000000000" pitchFamily="50" charset="-128"/>
              </a:rPr>
              <a:t>Svr</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の聴き方や</a:t>
            </a:r>
            <a:r>
              <a:rPr lang="en-US" altLang="ja-JP" sz="1800" dirty="0" err="1">
                <a:solidFill>
                  <a:srgbClr val="CC0000"/>
                </a:solidFill>
                <a:latin typeface="HGP創英角ｺﾞｼｯｸUB" panose="020B0900000000000000" pitchFamily="50" charset="-128"/>
                <a:ea typeface="HGP創英角ｺﾞｼｯｸUB" panose="020B0900000000000000" pitchFamily="50" charset="-128"/>
              </a:rPr>
              <a:t>Sve</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の答え方を観察し、終了後に気づいた点を伝える（</a:t>
            </a:r>
            <a:r>
              <a:rPr lang="en-US" altLang="ja-JP" sz="1800" dirty="0">
                <a:solidFill>
                  <a:srgbClr val="CC0000"/>
                </a:solidFill>
                <a:latin typeface="HGP創英角ｺﾞｼｯｸUB" panose="020B0900000000000000" pitchFamily="50" charset="-128"/>
                <a:ea typeface="HGP創英角ｺﾞｼｯｸUB" panose="020B0900000000000000" pitchFamily="50" charset="-128"/>
              </a:rPr>
              <a:t>8</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分）</a:t>
            </a:r>
          </a:p>
        </p:txBody>
      </p:sp>
      <p:sp>
        <p:nvSpPr>
          <p:cNvPr id="47118" name="Text Box 15"/>
          <p:cNvSpPr txBox="1">
            <a:spLocks noChangeArrowheads="1"/>
          </p:cNvSpPr>
          <p:nvPr/>
        </p:nvSpPr>
        <p:spPr bwMode="auto">
          <a:xfrm>
            <a:off x="3408946" y="1125540"/>
            <a:ext cx="71955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dirty="0" err="1">
                <a:solidFill>
                  <a:srgbClr val="CC0000"/>
                </a:solidFill>
                <a:latin typeface="Tahoma" pitchFamily="34" charset="0"/>
                <a:ea typeface="HGP創英角ｺﾞｼｯｸUB" pitchFamily="50" charset="-128"/>
              </a:rPr>
              <a:t>Svr</a:t>
            </a:r>
            <a:endParaRPr lang="ja-JP" altLang="en-US" sz="2400" dirty="0">
              <a:solidFill>
                <a:srgbClr val="CC0000"/>
              </a:solidFill>
              <a:latin typeface="Tahoma" pitchFamily="34" charset="0"/>
              <a:ea typeface="HGP創英角ｺﾞｼｯｸUB" pitchFamily="50" charset="-128"/>
            </a:endParaRPr>
          </a:p>
        </p:txBody>
      </p:sp>
      <p:sp>
        <p:nvSpPr>
          <p:cNvPr id="47119" name="Text Box 15"/>
          <p:cNvSpPr txBox="1">
            <a:spLocks noChangeArrowheads="1"/>
          </p:cNvSpPr>
          <p:nvPr/>
        </p:nvSpPr>
        <p:spPr bwMode="auto">
          <a:xfrm>
            <a:off x="1064568" y="3573465"/>
            <a:ext cx="79122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dirty="0" err="1">
                <a:solidFill>
                  <a:srgbClr val="CC0000"/>
                </a:solidFill>
                <a:latin typeface="Tahoma" pitchFamily="34" charset="0"/>
                <a:ea typeface="HGP創英角ｺﾞｼｯｸUB" pitchFamily="50" charset="-128"/>
              </a:rPr>
              <a:t>Sve</a:t>
            </a:r>
            <a:endParaRPr lang="ja-JP" altLang="en-US" sz="2400" dirty="0">
              <a:solidFill>
                <a:srgbClr val="CC0000"/>
              </a:solidFill>
              <a:latin typeface="Tahoma" pitchFamily="34" charset="0"/>
              <a:ea typeface="HGP創英角ｺﾞｼｯｸUB" pitchFamily="50" charset="-128"/>
            </a:endParaRPr>
          </a:p>
        </p:txBody>
      </p:sp>
      <p:sp>
        <p:nvSpPr>
          <p:cNvPr id="47120" name="Text Box 15"/>
          <p:cNvSpPr txBox="1">
            <a:spLocks noChangeArrowheads="1"/>
          </p:cNvSpPr>
          <p:nvPr/>
        </p:nvSpPr>
        <p:spPr bwMode="auto">
          <a:xfrm>
            <a:off x="8337550" y="2133603"/>
            <a:ext cx="11874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2400">
                <a:solidFill>
                  <a:srgbClr val="CC0000"/>
                </a:solidFill>
                <a:latin typeface="Tahoma" pitchFamily="34" charset="0"/>
                <a:ea typeface="HGP創英角ｺﾞｼｯｸUB" pitchFamily="50" charset="-128"/>
              </a:rPr>
              <a:t>観察者</a:t>
            </a:r>
          </a:p>
        </p:txBody>
      </p:sp>
      <p:sp>
        <p:nvSpPr>
          <p:cNvPr id="1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0AD9650F-C8CC-49C2-8A8C-F7145D6EAB62}"/>
              </a:ext>
            </a:extLst>
          </p:cNvPr>
          <p:cNvSpPr>
            <a:spLocks noGrp="1"/>
          </p:cNvSpPr>
          <p:nvPr>
            <p:ph type="sldNum" sz="quarter" idx="12"/>
          </p:nvPr>
        </p:nvSpPr>
        <p:spPr/>
        <p:txBody>
          <a:bodyPr/>
          <a:lstStyle/>
          <a:p>
            <a:pPr>
              <a:defRPr/>
            </a:pPr>
            <a:fld id="{431CAECD-5926-4741-A906-A08E04809A27}" type="slidenum">
              <a:rPr lang="en-US" altLang="ja-JP" smtClean="0"/>
              <a:pPr>
                <a:defRPr/>
              </a:pPr>
              <a:t>30</a:t>
            </a:fld>
            <a:endParaRPr lang="en-US" altLang="ja-JP"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992188" y="142404"/>
            <a:ext cx="8208962" cy="622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ja-JP" altLang="en-US" sz="4000" dirty="0">
                <a:solidFill>
                  <a:srgbClr val="CC0000"/>
                </a:solidFill>
                <a:effectLst/>
                <a:ea typeface="HGP創英角ﾎﾟｯﾌﾟ体" pitchFamily="50" charset="-128"/>
              </a:rPr>
              <a:t>狙いは　Ｓ</a:t>
            </a:r>
            <a:r>
              <a:rPr lang="en-US" altLang="ja-JP" sz="4000" dirty="0" err="1">
                <a:solidFill>
                  <a:srgbClr val="CC0000"/>
                </a:solidFill>
                <a:effectLst/>
                <a:latin typeface="HGP創英角ﾎﾟｯﾌﾟ体" panose="040B0A00000000000000" pitchFamily="50" charset="-128"/>
                <a:ea typeface="HGP創英角ﾎﾟｯﾌﾟ体" panose="040B0A00000000000000" pitchFamily="50" charset="-128"/>
              </a:rPr>
              <a:t>ve</a:t>
            </a:r>
            <a:r>
              <a:rPr lang="ja-JP" altLang="en-US" sz="4000" dirty="0">
                <a:solidFill>
                  <a:srgbClr val="CC0000"/>
                </a:solidFill>
                <a:effectLst/>
                <a:ea typeface="HGP創英角ﾎﾟｯﾌﾟ体" pitchFamily="50" charset="-128"/>
              </a:rPr>
              <a:t>の「癖」を掴む</a:t>
            </a:r>
          </a:p>
        </p:txBody>
      </p:sp>
      <p:sp>
        <p:nvSpPr>
          <p:cNvPr id="13315" name="Line 3"/>
          <p:cNvSpPr>
            <a:spLocks noChangeShapeType="1"/>
          </p:cNvSpPr>
          <p:nvPr/>
        </p:nvSpPr>
        <p:spPr bwMode="auto">
          <a:xfrm>
            <a:off x="381000" y="942611"/>
            <a:ext cx="9144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solidFill>
                <a:srgbClr val="FFFFFF"/>
              </a:solidFill>
            </a:endParaRPr>
          </a:p>
        </p:txBody>
      </p:sp>
      <p:sp>
        <p:nvSpPr>
          <p:cNvPr id="13316" name="Rectangle 18"/>
          <p:cNvSpPr>
            <a:spLocks noChangeArrowheads="1"/>
          </p:cNvSpPr>
          <p:nvPr/>
        </p:nvSpPr>
        <p:spPr bwMode="auto">
          <a:xfrm>
            <a:off x="1066801" y="1857013"/>
            <a:ext cx="78406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514350" indent="-514350" eaLnBrk="0" hangingPunct="0">
              <a:spcBef>
                <a:spcPct val="20000"/>
              </a:spcBef>
              <a:buClr>
                <a:schemeClr val="hlink"/>
              </a:buClr>
              <a:buSzPct val="120000"/>
              <a:buChar char="•"/>
              <a:defRPr kumimoji="1" sz="3200">
                <a:solidFill>
                  <a:schemeClr val="tx1"/>
                </a:solidFill>
                <a:latin typeface="Tahoma" pitchFamily="34" charset="0"/>
                <a:ea typeface="ＭＳ Ｐゴシック" charset="-128"/>
              </a:defRPr>
            </a:lvl1pPr>
            <a:lvl2pPr marL="742950" indent="-285750" eaLnBrk="0" hangingPunct="0">
              <a:spcBef>
                <a:spcPct val="20000"/>
              </a:spcBef>
              <a:buFont typeface="Tahoma" pitchFamily="34" charset="0"/>
              <a:buChar char="–"/>
              <a:defRPr kumimoji="1" sz="2800">
                <a:solidFill>
                  <a:schemeClr val="tx1"/>
                </a:solidFill>
                <a:latin typeface="Tahoma" pitchFamily="34" charset="0"/>
                <a:ea typeface="ＭＳ Ｐゴシック" charset="-128"/>
              </a:defRPr>
            </a:lvl2pPr>
            <a:lvl3pPr marL="1143000" indent="-228600" eaLnBrk="0" hangingPunct="0">
              <a:spcBef>
                <a:spcPct val="20000"/>
              </a:spcBef>
              <a:buClr>
                <a:schemeClr val="hlink"/>
              </a:buClr>
              <a:buSzPct val="120000"/>
              <a:buChar char="•"/>
              <a:defRPr kumimoji="1" sz="2400">
                <a:solidFill>
                  <a:schemeClr val="tx1"/>
                </a:solidFill>
                <a:latin typeface="Tahoma" pitchFamily="34" charset="0"/>
                <a:ea typeface="ＭＳ Ｐゴシック" charset="-128"/>
              </a:defRPr>
            </a:lvl3pPr>
            <a:lvl4pPr marL="1600200" indent="-228600" eaLnBrk="0" hangingPunct="0">
              <a:spcBef>
                <a:spcPct val="20000"/>
              </a:spcBef>
              <a:buFont typeface="Tahoma" pitchFamily="34" charset="0"/>
              <a:buChar char="–"/>
              <a:defRPr kumimoji="1" sz="2000">
                <a:solidFill>
                  <a:schemeClr val="tx1"/>
                </a:solidFill>
                <a:latin typeface="Tahoma" pitchFamily="34" charset="0"/>
                <a:ea typeface="ＭＳ Ｐゴシック" charset="-128"/>
              </a:defRPr>
            </a:lvl4pPr>
            <a:lvl5pPr marL="2057400" indent="-228600" eaLnBrk="0" hangingPunct="0">
              <a:spcBef>
                <a:spcPct val="20000"/>
              </a:spcBef>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5pPr>
            <a:lvl6pPr marL="25146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6pPr>
            <a:lvl7pPr marL="29718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7pPr>
            <a:lvl8pPr marL="34290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8pPr>
            <a:lvl9pPr marL="38862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9pPr>
          </a:lstStyle>
          <a:p>
            <a:pPr eaLnBrk="1" hangingPunct="1">
              <a:lnSpc>
                <a:spcPct val="150000"/>
              </a:lnSpc>
              <a:spcBef>
                <a:spcPct val="0"/>
              </a:spcBef>
              <a:buClrTx/>
              <a:buSzTx/>
              <a:buFontTx/>
              <a:buNone/>
            </a:pPr>
            <a:r>
              <a:rPr lang="ja-JP" altLang="en-US" dirty="0">
                <a:solidFill>
                  <a:srgbClr val="000000"/>
                </a:solidFill>
                <a:latin typeface="Arial" charset="0"/>
                <a:ea typeface="HGP創英角ｺﾞｼｯｸUB" pitchFamily="50" charset="-128"/>
              </a:rPr>
              <a:t>例えば</a:t>
            </a:r>
            <a:endParaRPr lang="en-US" altLang="ja-JP" dirty="0">
              <a:solidFill>
                <a:srgbClr val="000000"/>
              </a:solidFill>
              <a:latin typeface="Arial" charset="0"/>
              <a:ea typeface="HGP創英角ｺﾞｼｯｸUB" pitchFamily="50" charset="-128"/>
            </a:endParaRPr>
          </a:p>
          <a:p>
            <a:pPr eaLnBrk="1" hangingPunct="1">
              <a:lnSpc>
                <a:spcPct val="150000"/>
              </a:lnSpc>
              <a:spcBef>
                <a:spcPct val="0"/>
              </a:spcBef>
              <a:buClrTx/>
              <a:buSzTx/>
              <a:buFontTx/>
              <a:buAutoNum type="arabicPeriod"/>
            </a:pPr>
            <a:r>
              <a:rPr lang="ja-JP" altLang="en-US" dirty="0">
                <a:solidFill>
                  <a:srgbClr val="000000"/>
                </a:solidFill>
                <a:latin typeface="Arial" charset="0"/>
                <a:ea typeface="HGP創英角ｺﾞｼｯｸUB" pitchFamily="50" charset="-128"/>
              </a:rPr>
              <a:t>支援会議が苦手なので避ける傾向</a:t>
            </a:r>
            <a:endParaRPr lang="en-US" altLang="ja-JP" dirty="0">
              <a:solidFill>
                <a:srgbClr val="000000"/>
              </a:solidFill>
              <a:latin typeface="Arial" charset="0"/>
              <a:ea typeface="HGP創英角ｺﾞｼｯｸUB" pitchFamily="50" charset="-128"/>
            </a:endParaRPr>
          </a:p>
          <a:p>
            <a:pPr eaLnBrk="1" hangingPunct="1">
              <a:lnSpc>
                <a:spcPct val="150000"/>
              </a:lnSpc>
              <a:spcBef>
                <a:spcPct val="0"/>
              </a:spcBef>
              <a:buClrTx/>
              <a:buSzTx/>
              <a:buFontTx/>
              <a:buAutoNum type="arabicPeriod"/>
            </a:pPr>
            <a:r>
              <a:rPr lang="ja-JP" altLang="en-US" dirty="0">
                <a:solidFill>
                  <a:srgbClr val="000000"/>
                </a:solidFill>
                <a:latin typeface="Arial" charset="0"/>
                <a:ea typeface="HGP創英角ｺﾞｼｯｸUB" pitchFamily="50" charset="-128"/>
              </a:rPr>
              <a:t>医療知識がなく医療チームの言われたまま</a:t>
            </a:r>
            <a:endParaRPr lang="en-US" altLang="ja-JP" dirty="0">
              <a:solidFill>
                <a:srgbClr val="000000"/>
              </a:solidFill>
              <a:latin typeface="Arial" charset="0"/>
              <a:ea typeface="HGP創英角ｺﾞｼｯｸUB" pitchFamily="50" charset="-128"/>
            </a:endParaRPr>
          </a:p>
          <a:p>
            <a:pPr eaLnBrk="1" hangingPunct="1">
              <a:lnSpc>
                <a:spcPct val="150000"/>
              </a:lnSpc>
              <a:spcBef>
                <a:spcPct val="0"/>
              </a:spcBef>
              <a:buClrTx/>
              <a:buSzTx/>
              <a:buFontTx/>
              <a:buAutoNum type="arabicPeriod"/>
            </a:pPr>
            <a:r>
              <a:rPr lang="ja-JP" altLang="en-US" dirty="0">
                <a:solidFill>
                  <a:srgbClr val="000000"/>
                </a:solidFill>
                <a:latin typeface="Arial" charset="0"/>
                <a:ea typeface="HGP創英角ｺﾞｼｯｸUB" pitchFamily="50" charset="-128"/>
              </a:rPr>
              <a:t>知識の豊富な分野の問題だけ突っ込む</a:t>
            </a:r>
            <a:endParaRPr lang="en-US" altLang="ja-JP" dirty="0">
              <a:solidFill>
                <a:srgbClr val="000000"/>
              </a:solidFill>
              <a:latin typeface="Arial" charset="0"/>
              <a:ea typeface="HGP創英角ｺﾞｼｯｸUB" pitchFamily="50" charset="-128"/>
            </a:endParaRPr>
          </a:p>
          <a:p>
            <a:pPr eaLnBrk="1" hangingPunct="1">
              <a:lnSpc>
                <a:spcPct val="150000"/>
              </a:lnSpc>
              <a:spcBef>
                <a:spcPct val="0"/>
              </a:spcBef>
              <a:buClrTx/>
              <a:buSzTx/>
              <a:buFontTx/>
              <a:buAutoNum type="arabicPeriod"/>
            </a:pPr>
            <a:r>
              <a:rPr lang="ja-JP" altLang="en-US" dirty="0">
                <a:solidFill>
                  <a:srgbClr val="000000"/>
                </a:solidFill>
                <a:latin typeface="Arial" charset="0"/>
                <a:ea typeface="HGP創英角ｺﾞｼｯｸUB" pitchFamily="50" charset="-128"/>
              </a:rPr>
              <a:t>強烈な利用者に迎合したり避ける傾向</a:t>
            </a:r>
          </a:p>
          <a:p>
            <a:pPr eaLnBrk="1" hangingPunct="1">
              <a:lnSpc>
                <a:spcPct val="150000"/>
              </a:lnSpc>
              <a:spcBef>
                <a:spcPct val="0"/>
              </a:spcBef>
              <a:buClrTx/>
              <a:buSzTx/>
              <a:buFontTx/>
              <a:buAutoNum type="arabicPeriod"/>
            </a:pPr>
            <a:r>
              <a:rPr lang="ja-JP" altLang="en-US" dirty="0">
                <a:solidFill>
                  <a:srgbClr val="000000"/>
                </a:solidFill>
                <a:latin typeface="Arial" charset="0"/>
                <a:ea typeface="HGP創英角ｺﾞｼｯｸUB" pitchFamily="50" charset="-128"/>
              </a:rPr>
              <a:t>面倒なので地域の資源を遮断してしまう</a:t>
            </a:r>
            <a:endParaRPr lang="en-US" altLang="ja-JP" dirty="0">
              <a:solidFill>
                <a:srgbClr val="000000"/>
              </a:solidFill>
              <a:latin typeface="Arial" charset="0"/>
              <a:ea typeface="HGP創英角ｺﾞｼｯｸUB" pitchFamily="50" charset="-128"/>
            </a:endParaRPr>
          </a:p>
        </p:txBody>
      </p:sp>
      <p:sp>
        <p:nvSpPr>
          <p:cNvPr id="6" name="下矢印 5"/>
          <p:cNvSpPr/>
          <p:nvPr/>
        </p:nvSpPr>
        <p:spPr>
          <a:xfrm>
            <a:off x="4376738" y="1880825"/>
            <a:ext cx="1008062" cy="6492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13319" name="Rectangle 18"/>
          <p:cNvSpPr>
            <a:spLocks noChangeArrowheads="1"/>
          </p:cNvSpPr>
          <p:nvPr/>
        </p:nvSpPr>
        <p:spPr bwMode="auto">
          <a:xfrm>
            <a:off x="1600201" y="1095014"/>
            <a:ext cx="689323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spcBef>
                <a:spcPct val="20000"/>
              </a:spcBef>
              <a:buClr>
                <a:schemeClr val="hlink"/>
              </a:buClr>
              <a:buSzPct val="120000"/>
              <a:buChar char="•"/>
              <a:defRPr kumimoji="1" sz="3200">
                <a:solidFill>
                  <a:schemeClr val="tx1"/>
                </a:solidFill>
                <a:latin typeface="Tahoma" pitchFamily="34" charset="0"/>
                <a:ea typeface="ＭＳ Ｐゴシック" charset="-128"/>
              </a:defRPr>
            </a:lvl1pPr>
            <a:lvl2pPr marL="742950" indent="-285750" eaLnBrk="0" hangingPunct="0">
              <a:spcBef>
                <a:spcPct val="20000"/>
              </a:spcBef>
              <a:buFont typeface="Tahoma" pitchFamily="34" charset="0"/>
              <a:buChar char="–"/>
              <a:defRPr kumimoji="1" sz="2800">
                <a:solidFill>
                  <a:schemeClr val="tx1"/>
                </a:solidFill>
                <a:latin typeface="Tahoma" pitchFamily="34" charset="0"/>
                <a:ea typeface="ＭＳ Ｐゴシック" charset="-128"/>
              </a:defRPr>
            </a:lvl2pPr>
            <a:lvl3pPr marL="1143000" indent="-228600" eaLnBrk="0" hangingPunct="0">
              <a:spcBef>
                <a:spcPct val="20000"/>
              </a:spcBef>
              <a:buClr>
                <a:schemeClr val="hlink"/>
              </a:buClr>
              <a:buSzPct val="120000"/>
              <a:buChar char="•"/>
              <a:defRPr kumimoji="1" sz="2400">
                <a:solidFill>
                  <a:schemeClr val="tx1"/>
                </a:solidFill>
                <a:latin typeface="Tahoma" pitchFamily="34" charset="0"/>
                <a:ea typeface="ＭＳ Ｐゴシック" charset="-128"/>
              </a:defRPr>
            </a:lvl3pPr>
            <a:lvl4pPr marL="1600200" indent="-228600" eaLnBrk="0" hangingPunct="0">
              <a:spcBef>
                <a:spcPct val="20000"/>
              </a:spcBef>
              <a:buFont typeface="Tahoma" pitchFamily="34" charset="0"/>
              <a:buChar char="–"/>
              <a:defRPr kumimoji="1" sz="2000">
                <a:solidFill>
                  <a:schemeClr val="tx1"/>
                </a:solidFill>
                <a:latin typeface="Tahoma" pitchFamily="34" charset="0"/>
                <a:ea typeface="ＭＳ Ｐゴシック" charset="-128"/>
              </a:defRPr>
            </a:lvl4pPr>
            <a:lvl5pPr marL="2057400" indent="-228600" eaLnBrk="0" hangingPunct="0">
              <a:spcBef>
                <a:spcPct val="20000"/>
              </a:spcBef>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5pPr>
            <a:lvl6pPr marL="25146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6pPr>
            <a:lvl7pPr marL="29718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7pPr>
            <a:lvl8pPr marL="34290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8pPr>
            <a:lvl9pPr marL="38862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9pPr>
          </a:lstStyle>
          <a:p>
            <a:pPr eaLnBrk="1" hangingPunct="1">
              <a:spcBef>
                <a:spcPct val="0"/>
              </a:spcBef>
              <a:buClrTx/>
              <a:buSzTx/>
              <a:buFontTx/>
              <a:buNone/>
            </a:pPr>
            <a:r>
              <a:rPr lang="ja-JP" altLang="en-US" dirty="0">
                <a:solidFill>
                  <a:srgbClr val="0000FF"/>
                </a:solidFill>
                <a:latin typeface="Arial" charset="0"/>
                <a:ea typeface="HGP創英角ｺﾞｼｯｸUB" pitchFamily="50" charset="-128"/>
              </a:rPr>
              <a:t>その相談支援者自身が持つ傾向がある</a:t>
            </a:r>
            <a:endParaRPr lang="en-US" altLang="ja-JP" dirty="0">
              <a:solidFill>
                <a:srgbClr val="0000FF"/>
              </a:solidFill>
              <a:latin typeface="Arial" charset="0"/>
              <a:ea typeface="HGP創英角ｺﾞｼｯｸUB" pitchFamily="50" charset="-128"/>
            </a:endParaRPr>
          </a:p>
        </p:txBody>
      </p:sp>
      <p:sp>
        <p:nvSpPr>
          <p:cNvPr id="8"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solidFill>
                  <a:srgbClr val="000000"/>
                </a:solidFill>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solidFill>
                <a:srgbClr val="000000"/>
              </a:solidFill>
              <a:latin typeface="ＭＳ Ｐ明朝" panose="02020600040205080304" pitchFamily="18" charset="-128"/>
              <a:ea typeface="ＭＳ Ｐ明朝" panose="02020600040205080304" pitchFamily="18" charset="-128"/>
            </a:endParaRPr>
          </a:p>
        </p:txBody>
      </p:sp>
      <p:sp>
        <p:nvSpPr>
          <p:cNvPr id="11" name="スライド番号プレースホルダー 3">
            <a:extLst>
              <a:ext uri="{FF2B5EF4-FFF2-40B4-BE49-F238E27FC236}">
                <a16:creationId xmlns:a16="http://schemas.microsoft.com/office/drawing/2014/main" id="{5D796413-98E0-4DAD-BFB6-EEF121E5CD74}"/>
              </a:ext>
            </a:extLst>
          </p:cNvPr>
          <p:cNvSpPr>
            <a:spLocks noGrp="1"/>
          </p:cNvSpPr>
          <p:nvPr>
            <p:ph type="sldNum" sz="quarter" idx="12"/>
          </p:nvPr>
        </p:nvSpPr>
        <p:spPr>
          <a:xfrm>
            <a:off x="7580635" y="6581001"/>
            <a:ext cx="2311400" cy="277000"/>
          </a:xfrm>
        </p:spPr>
        <p:txBody>
          <a:bodyPr/>
          <a:lstStyle/>
          <a:p>
            <a:pPr>
              <a:defRPr/>
            </a:pPr>
            <a:fld id="{431CAECD-5926-4741-A906-A08E04809A27}" type="slidenum">
              <a:rPr lang="en-US" altLang="ja-JP" smtClean="0">
                <a:solidFill>
                  <a:srgbClr val="000000"/>
                </a:solidFill>
                <a:effectLst/>
              </a:rPr>
              <a:pPr>
                <a:defRPr/>
              </a:pPr>
              <a:t>31</a:t>
            </a:fld>
            <a:endParaRPr lang="en-US" altLang="ja-JP" dirty="0">
              <a:solidFill>
                <a:srgbClr val="000000"/>
              </a:solidFill>
              <a:effectLst/>
            </a:endParaRPr>
          </a:p>
        </p:txBody>
      </p:sp>
    </p:spTree>
    <p:extLst>
      <p:ext uri="{BB962C8B-B14F-4D97-AF65-F5344CB8AC3E}">
        <p14:creationId xmlns:p14="http://schemas.microsoft.com/office/powerpoint/2010/main" val="34198710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a:xfrm>
            <a:off x="704851" y="476252"/>
            <a:ext cx="8496300" cy="936625"/>
          </a:xfrm>
        </p:spPr>
        <p:txBody>
          <a:bodyPr/>
          <a:lstStyle/>
          <a:p>
            <a:pPr eaLnBrk="1" hangingPunct="1"/>
            <a:r>
              <a:rPr lang="ja-JP" altLang="en-US" sz="3600" dirty="0">
                <a:solidFill>
                  <a:srgbClr val="CC0000"/>
                </a:solidFill>
                <a:latin typeface="ＭＳ Ｐゴシック" charset="-128"/>
                <a:ea typeface="HGP創英角ﾎﾟｯﾌﾟ体" pitchFamily="50" charset="-128"/>
              </a:rPr>
              <a:t>課題焦点型のスーパービジョン</a:t>
            </a:r>
            <a:r>
              <a:rPr lang="ja-JP" altLang="en-US" sz="3600" dirty="0">
                <a:solidFill>
                  <a:srgbClr val="CC3300"/>
                </a:solidFill>
                <a:latin typeface="HGP創英角ﾎﾟｯﾌﾟ体" pitchFamily="50" charset="-128"/>
                <a:ea typeface="HGP創英角ﾎﾟｯﾌﾟ体" pitchFamily="50" charset="-128"/>
              </a:rPr>
              <a:t>　</a:t>
            </a:r>
            <a:r>
              <a:rPr lang="ja-JP" altLang="en-US" sz="3600" dirty="0">
                <a:solidFill>
                  <a:srgbClr val="FF0000"/>
                </a:solidFill>
                <a:latin typeface="HGP創英角ﾎﾟｯﾌﾟ体" panose="040B0A00000000000000" pitchFamily="50" charset="-128"/>
                <a:ea typeface="HGP創英角ﾎﾟｯﾌﾟ体" panose="040B0A00000000000000" pitchFamily="50" charset="-128"/>
              </a:rPr>
              <a:t>留意点</a:t>
            </a:r>
          </a:p>
        </p:txBody>
      </p:sp>
      <p:sp>
        <p:nvSpPr>
          <p:cNvPr id="26628" name="Rectangle 4"/>
          <p:cNvSpPr>
            <a:spLocks noChangeArrowheads="1"/>
          </p:cNvSpPr>
          <p:nvPr/>
        </p:nvSpPr>
        <p:spPr bwMode="auto">
          <a:xfrm>
            <a:off x="1281113" y="1628775"/>
            <a:ext cx="7416800" cy="4914166"/>
          </a:xfrm>
          <a:prstGeom prst="rect">
            <a:avLst/>
          </a:prstGeom>
          <a:noFill/>
          <a:ln w="9525">
            <a:noFill/>
            <a:miter lim="800000"/>
            <a:headEnd/>
            <a:tailEnd/>
          </a:ln>
        </p:spPr>
        <p:txBody>
          <a:bodyPr>
            <a:spAutoFit/>
          </a:bodyPr>
          <a:lstStyle/>
          <a:p>
            <a:pPr>
              <a:lnSpc>
                <a:spcPts val="4700"/>
              </a:lnSpc>
              <a:defRPr/>
            </a:pPr>
            <a:r>
              <a:rPr lang="ja-JP" altLang="en-US" sz="3200" dirty="0">
                <a:solidFill>
                  <a:srgbClr val="FF0000"/>
                </a:solidFill>
              </a:rPr>
              <a:t>・クライアントと向き合う時の自分の課題を話すこと！事例検討にならないこと！！</a:t>
            </a:r>
            <a:endParaRPr lang="en-US" altLang="ja-JP" sz="3200" dirty="0">
              <a:solidFill>
                <a:srgbClr val="FF0000"/>
              </a:solidFill>
            </a:endParaRPr>
          </a:p>
          <a:p>
            <a:pPr>
              <a:lnSpc>
                <a:spcPts val="4700"/>
              </a:lnSpc>
              <a:defRPr/>
            </a:pPr>
            <a:r>
              <a:rPr lang="ja-JP" altLang="en-US" sz="3200" dirty="0">
                <a:solidFill>
                  <a:schemeClr val="tx2"/>
                </a:solidFill>
              </a:rPr>
              <a:t>・事例は特に使わなくてよい。</a:t>
            </a:r>
            <a:endParaRPr lang="en-US" altLang="ja-JP" sz="3200" dirty="0">
              <a:solidFill>
                <a:schemeClr val="tx2"/>
              </a:solidFill>
            </a:endParaRPr>
          </a:p>
          <a:p>
            <a:pPr marL="177799" indent="-177799">
              <a:lnSpc>
                <a:spcPts val="4700"/>
              </a:lnSpc>
              <a:defRPr/>
            </a:pPr>
            <a:r>
              <a:rPr lang="ja-JP" altLang="en-US" sz="3200" dirty="0">
                <a:solidFill>
                  <a:schemeClr val="tx2"/>
                </a:solidFill>
              </a:rPr>
              <a:t>・もし思い浮かべるのなら、過去の事例や煮詰まったものがいい</a:t>
            </a:r>
            <a:endParaRPr lang="en-US" altLang="ja-JP" sz="3200" dirty="0">
              <a:solidFill>
                <a:schemeClr val="tx2"/>
              </a:solidFill>
            </a:endParaRPr>
          </a:p>
          <a:p>
            <a:pPr marL="177799" indent="-177799">
              <a:lnSpc>
                <a:spcPts val="4700"/>
              </a:lnSpc>
              <a:defRPr/>
            </a:pPr>
            <a:r>
              <a:rPr lang="ja-JP" altLang="en-US" sz="3200" dirty="0">
                <a:solidFill>
                  <a:schemeClr val="tx2"/>
                </a:solidFill>
              </a:rPr>
              <a:t>・</a:t>
            </a:r>
            <a:r>
              <a:rPr lang="en-US" altLang="ja-JP" sz="3200">
                <a:solidFill>
                  <a:schemeClr val="tx2"/>
                </a:solidFill>
              </a:rPr>
              <a:t>Svr</a:t>
            </a:r>
            <a:r>
              <a:rPr lang="ja-JP" altLang="en-US" sz="3200">
                <a:solidFill>
                  <a:schemeClr val="tx2"/>
                </a:solidFill>
              </a:rPr>
              <a:t>は</a:t>
            </a:r>
            <a:r>
              <a:rPr lang="ja-JP" altLang="en-US" sz="3200" dirty="0">
                <a:solidFill>
                  <a:schemeClr val="tx2"/>
                </a:solidFill>
              </a:rPr>
              <a:t>事例検討の流れになりかけた時点ですぐに</a:t>
            </a:r>
            <a:r>
              <a:rPr lang="en-US" altLang="ja-JP" sz="3200" dirty="0" err="1">
                <a:solidFill>
                  <a:schemeClr val="tx2"/>
                </a:solidFill>
              </a:rPr>
              <a:t>Svr</a:t>
            </a:r>
            <a:r>
              <a:rPr lang="ja-JP" altLang="en-US" sz="3200" dirty="0">
                <a:solidFill>
                  <a:schemeClr val="tx2"/>
                </a:solidFill>
              </a:rPr>
              <a:t>役に流れを戻すよう指示すること</a:t>
            </a:r>
            <a:endParaRPr lang="en-US" altLang="ja-JP" sz="3200" dirty="0">
              <a:solidFill>
                <a:schemeClr val="tx2"/>
              </a:solidFill>
            </a:endParaRP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47677423-B8C1-48CF-BFBB-8B85EE665B19}"/>
              </a:ext>
            </a:extLst>
          </p:cNvPr>
          <p:cNvSpPr>
            <a:spLocks noGrp="1"/>
          </p:cNvSpPr>
          <p:nvPr>
            <p:ph type="sldNum" sz="quarter" idx="12"/>
          </p:nvPr>
        </p:nvSpPr>
        <p:spPr/>
        <p:txBody>
          <a:bodyPr/>
          <a:lstStyle/>
          <a:p>
            <a:pPr>
              <a:defRPr/>
            </a:pPr>
            <a:fld id="{431CAECD-5926-4741-A906-A08E04809A27}" type="slidenum">
              <a:rPr lang="en-US" altLang="ja-JP" smtClean="0"/>
              <a:pPr>
                <a:defRPr/>
              </a:pPr>
              <a:t>32</a:t>
            </a:fld>
            <a:endParaRPr lang="en-US" altLang="ja-JP"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xfrm>
            <a:off x="704529" y="548680"/>
            <a:ext cx="8496300" cy="576064"/>
          </a:xfrm>
        </p:spPr>
        <p:txBody>
          <a:bodyPr/>
          <a:lstStyle/>
          <a:p>
            <a:pPr eaLnBrk="1" hangingPunct="1"/>
            <a:r>
              <a:rPr lang="ja-JP" altLang="en-US" sz="3600" dirty="0">
                <a:solidFill>
                  <a:srgbClr val="CC0000"/>
                </a:solidFill>
                <a:latin typeface="ＭＳ Ｐゴシック" charset="-128"/>
                <a:ea typeface="HGP創英角ﾎﾟｯﾌﾟ体" pitchFamily="50" charset="-128"/>
              </a:rPr>
              <a:t>課題焦点型のスーパービジョン</a:t>
            </a:r>
            <a:r>
              <a:rPr lang="ja-JP" altLang="en-US" sz="3600" dirty="0">
                <a:solidFill>
                  <a:srgbClr val="CC3300"/>
                </a:solidFill>
                <a:latin typeface="HGP創英角ﾎﾟｯﾌﾟ体" pitchFamily="50" charset="-128"/>
                <a:ea typeface="HGP創英角ﾎﾟｯﾌﾟ体" pitchFamily="50" charset="-128"/>
              </a:rPr>
              <a:t>　</a:t>
            </a:r>
            <a:r>
              <a:rPr lang="ja-JP" altLang="en-US" sz="3600" dirty="0">
                <a:solidFill>
                  <a:srgbClr val="FF0000"/>
                </a:solidFill>
                <a:latin typeface="HGP創英角ｺﾞｼｯｸUB" pitchFamily="50" charset="-128"/>
                <a:ea typeface="HGP創英角ｺﾞｼｯｸUB" pitchFamily="50" charset="-128"/>
              </a:rPr>
              <a:t>進め方</a:t>
            </a:r>
            <a:endParaRPr lang="ja-JP" altLang="en-US" sz="4000" dirty="0">
              <a:solidFill>
                <a:srgbClr val="FF0000"/>
              </a:solidFill>
              <a:latin typeface="HGP創英角ｺﾞｼｯｸUB" pitchFamily="50" charset="-128"/>
              <a:ea typeface="HGP創英角ｺﾞｼｯｸUB" pitchFamily="50" charset="-128"/>
            </a:endParaRPr>
          </a:p>
        </p:txBody>
      </p:sp>
      <p:sp>
        <p:nvSpPr>
          <p:cNvPr id="27652" name="Rectangle 4"/>
          <p:cNvSpPr>
            <a:spLocks noChangeArrowheads="1"/>
          </p:cNvSpPr>
          <p:nvPr/>
        </p:nvSpPr>
        <p:spPr bwMode="auto">
          <a:xfrm>
            <a:off x="704528" y="1412776"/>
            <a:ext cx="8525900" cy="4832092"/>
          </a:xfrm>
          <a:prstGeom prst="rect">
            <a:avLst/>
          </a:prstGeom>
          <a:noFill/>
          <a:ln w="9525">
            <a:noFill/>
            <a:miter lim="800000"/>
            <a:headEnd/>
            <a:tailEnd/>
          </a:ln>
        </p:spPr>
        <p:txBody>
          <a:bodyPr wrap="square">
            <a:spAutoFit/>
          </a:bodyPr>
          <a:lstStyle/>
          <a:p>
            <a:pPr marL="531810" indent="-531810">
              <a:defRPr/>
            </a:pPr>
            <a:r>
              <a:rPr lang="ja-JP" altLang="en-US" sz="2800" dirty="0">
                <a:solidFill>
                  <a:schemeClr val="tx2"/>
                </a:solidFill>
              </a:rPr>
              <a:t>１　</a:t>
            </a:r>
            <a:r>
              <a:rPr lang="en-US" altLang="ja-JP" sz="2800" dirty="0" err="1">
                <a:solidFill>
                  <a:schemeClr val="tx2"/>
                </a:solidFill>
                <a:latin typeface="HGP創英角ｺﾞｼｯｸUB" panose="020B0900000000000000" pitchFamily="50" charset="-128"/>
              </a:rPr>
              <a:t>Sve</a:t>
            </a:r>
            <a:r>
              <a:rPr lang="ja-JP" altLang="en-US" sz="2800" dirty="0">
                <a:solidFill>
                  <a:schemeClr val="tx2"/>
                </a:solidFill>
                <a:latin typeface="HGP創英角ｺﾞｼｯｸUB" panose="020B0900000000000000" pitchFamily="50" charset="-128"/>
              </a:rPr>
              <a:t>は３行で自分の課題</a:t>
            </a:r>
            <a:r>
              <a:rPr lang="ja-JP" altLang="en-US" sz="2800" u="sng" dirty="0">
                <a:latin typeface="HGP創英角ｺﾞｼｯｸUB" panose="020B0900000000000000" pitchFamily="50" charset="-128"/>
              </a:rPr>
              <a:t>（事例の課題ではない）</a:t>
            </a:r>
            <a:r>
              <a:rPr lang="ja-JP" altLang="en-US" sz="2800" dirty="0">
                <a:solidFill>
                  <a:schemeClr val="tx2"/>
                </a:solidFill>
                <a:latin typeface="HGP創英角ｺﾞｼｯｸUB" panose="020B0900000000000000" pitchFamily="50" charset="-128"/>
              </a:rPr>
              <a:t>を話し、</a:t>
            </a:r>
            <a:r>
              <a:rPr lang="en-US" altLang="ja-JP" sz="2800" dirty="0" err="1">
                <a:solidFill>
                  <a:schemeClr val="tx2"/>
                </a:solidFill>
                <a:latin typeface="HGP創英角ｺﾞｼｯｸUB" panose="020B0900000000000000" pitchFamily="50" charset="-128"/>
              </a:rPr>
              <a:t>Svr</a:t>
            </a:r>
            <a:r>
              <a:rPr lang="ja-JP" altLang="en-US" sz="2800" dirty="0">
                <a:solidFill>
                  <a:schemeClr val="tx2"/>
                </a:solidFill>
                <a:latin typeface="HGP創英角ｺﾞｼｯｸUB" panose="020B0900000000000000" pitchFamily="50" charset="-128"/>
              </a:rPr>
              <a:t>はそれらをホワイトボードに黒色で書く。</a:t>
            </a:r>
            <a:r>
              <a:rPr lang="ja-JP" altLang="en-US" sz="2800" dirty="0">
                <a:solidFill>
                  <a:srgbClr val="0000FF"/>
                </a:solidFill>
                <a:latin typeface="HGP創英角ｺﾞｼｯｸUB" panose="020B0900000000000000" pitchFamily="50" charset="-128"/>
              </a:rPr>
              <a:t>計２分</a:t>
            </a:r>
            <a:endParaRPr lang="en-US" altLang="ja-JP" sz="2800" dirty="0">
              <a:solidFill>
                <a:srgbClr val="0000FF"/>
              </a:solidFill>
              <a:latin typeface="HGP創英角ｺﾞｼｯｸUB" panose="020B0900000000000000" pitchFamily="50" charset="-128"/>
            </a:endParaRPr>
          </a:p>
          <a:p>
            <a:pPr marL="531810" indent="-531810">
              <a:defRPr/>
            </a:pPr>
            <a:r>
              <a:rPr lang="ja-JP" altLang="en-US" sz="2800" dirty="0">
                <a:solidFill>
                  <a:schemeClr val="tx2"/>
                </a:solidFill>
                <a:latin typeface="HGP創英角ｺﾞｼｯｸUB" panose="020B0900000000000000" pitchFamily="50" charset="-128"/>
              </a:rPr>
              <a:t>２　</a:t>
            </a:r>
            <a:r>
              <a:rPr lang="en-US" altLang="ja-JP" sz="2800" dirty="0">
                <a:solidFill>
                  <a:schemeClr val="tx2"/>
                </a:solidFill>
                <a:latin typeface="HGP創英角ｺﾞｼｯｸUB" panose="020B0900000000000000" pitchFamily="50" charset="-128"/>
              </a:rPr>
              <a:t> </a:t>
            </a:r>
            <a:r>
              <a:rPr lang="en-US" altLang="ja-JP" sz="2800" dirty="0" err="1">
                <a:solidFill>
                  <a:schemeClr val="tx2"/>
                </a:solidFill>
                <a:latin typeface="HGP創英角ｺﾞｼｯｸUB" panose="020B0900000000000000" pitchFamily="50" charset="-128"/>
              </a:rPr>
              <a:t>Svr</a:t>
            </a:r>
            <a:r>
              <a:rPr lang="ja-JP" altLang="en-US" sz="2800" dirty="0">
                <a:solidFill>
                  <a:schemeClr val="tx2"/>
                </a:solidFill>
                <a:latin typeface="HGP創英角ｺﾞｼｯｸUB" panose="020B0900000000000000" pitchFamily="50" charset="-128"/>
              </a:rPr>
              <a:t>は事例の内容に囚われず、</a:t>
            </a:r>
            <a:r>
              <a:rPr lang="en-US" altLang="ja-JP" sz="2800" dirty="0">
                <a:solidFill>
                  <a:schemeClr val="tx2"/>
                </a:solidFill>
                <a:latin typeface="HGP創英角ｺﾞｼｯｸUB" panose="020B0900000000000000" pitchFamily="50" charset="-128"/>
              </a:rPr>
              <a:t> </a:t>
            </a:r>
            <a:r>
              <a:rPr lang="en-US" altLang="ja-JP" sz="2800" u="sng" dirty="0" err="1">
                <a:solidFill>
                  <a:schemeClr val="tx2"/>
                </a:solidFill>
                <a:latin typeface="HGP創英角ｺﾞｼｯｸUB" panose="020B0900000000000000" pitchFamily="50" charset="-128"/>
              </a:rPr>
              <a:t>Sve</a:t>
            </a:r>
            <a:r>
              <a:rPr lang="ja-JP" altLang="en-US" sz="2800" u="sng" dirty="0">
                <a:solidFill>
                  <a:schemeClr val="tx2"/>
                </a:solidFill>
                <a:latin typeface="HGP創英角ｺﾞｼｯｸUB" panose="020B0900000000000000" pitchFamily="50" charset="-128"/>
              </a:rPr>
              <a:t>自身が課題と感じている点に関する本人とのやり取り</a:t>
            </a:r>
            <a:r>
              <a:rPr lang="ja-JP" altLang="en-US" sz="2800" dirty="0">
                <a:solidFill>
                  <a:schemeClr val="tx2"/>
                </a:solidFill>
                <a:latin typeface="HGP創英角ｺﾞｼｯｸUB" panose="020B0900000000000000" pitchFamily="50" charset="-128"/>
              </a:rPr>
              <a:t>の場面を再現させ、ポイントなる点を</a:t>
            </a:r>
            <a:r>
              <a:rPr lang="ja-JP" altLang="en-US" sz="2800" dirty="0">
                <a:solidFill>
                  <a:srgbClr val="FF0000"/>
                </a:solidFill>
                <a:latin typeface="HGP創英角ｺﾞｼｯｸUB" panose="020B0900000000000000" pitchFamily="50" charset="-128"/>
              </a:rPr>
              <a:t>赤色</a:t>
            </a:r>
            <a:r>
              <a:rPr lang="ja-JP" altLang="en-US" sz="2800" dirty="0">
                <a:solidFill>
                  <a:schemeClr val="tx2"/>
                </a:solidFill>
                <a:latin typeface="HGP創英角ｺﾞｼｯｸUB" panose="020B0900000000000000" pitchFamily="50" charset="-128"/>
              </a:rPr>
              <a:t>で書く。</a:t>
            </a:r>
            <a:endParaRPr lang="en-US" altLang="ja-JP" sz="2800" dirty="0">
              <a:solidFill>
                <a:schemeClr val="tx2"/>
              </a:solidFill>
              <a:latin typeface="HGP創英角ｺﾞｼｯｸUB" panose="020B0900000000000000" pitchFamily="50" charset="-128"/>
            </a:endParaRPr>
          </a:p>
          <a:p>
            <a:pPr marL="531810" indent="-531810">
              <a:defRPr/>
            </a:pPr>
            <a:r>
              <a:rPr lang="ja-JP" altLang="en-US" sz="2800" dirty="0">
                <a:solidFill>
                  <a:schemeClr val="tx2"/>
                </a:solidFill>
                <a:latin typeface="HGP創英角ｺﾞｼｯｸUB" panose="020B0900000000000000" pitchFamily="50" charset="-128"/>
              </a:rPr>
              <a:t>３　</a:t>
            </a:r>
            <a:r>
              <a:rPr lang="en-US" altLang="ja-JP" sz="2800" dirty="0">
                <a:solidFill>
                  <a:schemeClr val="tx2"/>
                </a:solidFill>
                <a:latin typeface="HGP創英角ｺﾞｼｯｸUB" panose="020B0900000000000000" pitchFamily="50" charset="-128"/>
              </a:rPr>
              <a:t> </a:t>
            </a:r>
            <a:r>
              <a:rPr lang="en-US" altLang="ja-JP" sz="2800" dirty="0" err="1">
                <a:solidFill>
                  <a:schemeClr val="tx2"/>
                </a:solidFill>
                <a:latin typeface="HGP創英角ｺﾞｼｯｸUB" panose="020B0900000000000000" pitchFamily="50" charset="-128"/>
              </a:rPr>
              <a:t>Sve</a:t>
            </a:r>
            <a:r>
              <a:rPr lang="ja-JP" altLang="en-US" sz="2800" dirty="0">
                <a:solidFill>
                  <a:schemeClr val="tx2"/>
                </a:solidFill>
                <a:latin typeface="HGP創英角ｺﾞｼｯｸUB" panose="020B0900000000000000" pitchFamily="50" charset="-128"/>
              </a:rPr>
              <a:t>は本人や事業者との会話や場面を正確に伝え、</a:t>
            </a:r>
            <a:r>
              <a:rPr lang="en-US" altLang="ja-JP" sz="2800" dirty="0">
                <a:solidFill>
                  <a:schemeClr val="tx2"/>
                </a:solidFill>
                <a:latin typeface="HGP創英角ｺﾞｼｯｸUB" panose="020B0900000000000000" pitchFamily="50" charset="-128"/>
              </a:rPr>
              <a:t> </a:t>
            </a:r>
            <a:r>
              <a:rPr lang="en-US" altLang="ja-JP" sz="2800" dirty="0" err="1">
                <a:solidFill>
                  <a:schemeClr val="tx2"/>
                </a:solidFill>
                <a:latin typeface="HGP創英角ｺﾞｼｯｸUB" panose="020B0900000000000000" pitchFamily="50" charset="-128"/>
              </a:rPr>
              <a:t>Svr</a:t>
            </a:r>
            <a:r>
              <a:rPr lang="ja-JP" altLang="en-US" sz="2800" dirty="0">
                <a:solidFill>
                  <a:schemeClr val="tx2"/>
                </a:solidFill>
                <a:latin typeface="HGP創英角ｺﾞｼｯｸUB" panose="020B0900000000000000" pitchFamily="50" charset="-128"/>
              </a:rPr>
              <a:t>は</a:t>
            </a:r>
            <a:r>
              <a:rPr lang="en-US" altLang="ja-JP" sz="2800" dirty="0" err="1">
                <a:solidFill>
                  <a:schemeClr val="tx2"/>
                </a:solidFill>
                <a:latin typeface="HGP創英角ｺﾞｼｯｸUB" panose="020B0900000000000000" pitchFamily="50" charset="-128"/>
              </a:rPr>
              <a:t>Sve</a:t>
            </a:r>
            <a:r>
              <a:rPr lang="ja-JP" altLang="en-US" sz="2800" dirty="0">
                <a:solidFill>
                  <a:schemeClr val="tx2"/>
                </a:solidFill>
                <a:latin typeface="HGP創英角ｺﾞｼｯｸUB" panose="020B0900000000000000" pitchFamily="50" charset="-128"/>
              </a:rPr>
              <a:t>の気づきや意図的な取り組みを</a:t>
            </a:r>
            <a:r>
              <a:rPr lang="ja-JP" altLang="en-US" sz="2800" dirty="0">
                <a:solidFill>
                  <a:srgbClr val="0000FF"/>
                </a:solidFill>
                <a:latin typeface="HGP創英角ｺﾞｼｯｸUB" panose="020B0900000000000000" pitchFamily="50" charset="-128"/>
              </a:rPr>
              <a:t>青色</a:t>
            </a:r>
            <a:r>
              <a:rPr lang="ja-JP" altLang="en-US" sz="2800" dirty="0">
                <a:solidFill>
                  <a:schemeClr val="tx2"/>
                </a:solidFill>
                <a:latin typeface="HGP創英角ｺﾞｼｯｸUB" panose="020B0900000000000000" pitchFamily="50" charset="-128"/>
              </a:rPr>
              <a:t>で書く。</a:t>
            </a:r>
            <a:endParaRPr lang="en-US" altLang="ja-JP" sz="2800" dirty="0">
              <a:solidFill>
                <a:schemeClr val="tx2"/>
              </a:solidFill>
              <a:latin typeface="HGP創英角ｺﾞｼｯｸUB" panose="020B0900000000000000" pitchFamily="50" charset="-128"/>
            </a:endParaRPr>
          </a:p>
          <a:p>
            <a:pPr>
              <a:defRPr/>
            </a:pPr>
            <a:r>
              <a:rPr lang="ja-JP" altLang="en-US" sz="2800" dirty="0">
                <a:solidFill>
                  <a:schemeClr val="tx2"/>
                </a:solidFill>
                <a:latin typeface="HGP創英角ｺﾞｼｯｸUB" panose="020B0900000000000000" pitchFamily="50" charset="-128"/>
              </a:rPr>
              <a:t>４　</a:t>
            </a:r>
            <a:r>
              <a:rPr lang="en-US" altLang="ja-JP" sz="2800" dirty="0">
                <a:solidFill>
                  <a:schemeClr val="tx2"/>
                </a:solidFill>
                <a:latin typeface="HGP創英角ｺﾞｼｯｸUB" panose="020B0900000000000000" pitchFamily="50" charset="-128"/>
              </a:rPr>
              <a:t> </a:t>
            </a:r>
            <a:r>
              <a:rPr lang="en-US" altLang="ja-JP" sz="2800" dirty="0" err="1">
                <a:solidFill>
                  <a:schemeClr val="tx2"/>
                </a:solidFill>
                <a:latin typeface="HGP創英角ｺﾞｼｯｸUB" panose="020B0900000000000000" pitchFamily="50" charset="-128"/>
              </a:rPr>
              <a:t>Svr</a:t>
            </a:r>
            <a:r>
              <a:rPr lang="ja-JP" altLang="en-US" sz="2800" dirty="0">
                <a:solidFill>
                  <a:schemeClr val="tx2"/>
                </a:solidFill>
                <a:latin typeface="HGP創英角ｺﾞｼｯｸUB" panose="020B0900000000000000" pitchFamily="50" charset="-128"/>
              </a:rPr>
              <a:t>はその時の本人や家族、周囲の事業者など</a:t>
            </a:r>
            <a:endParaRPr lang="en-US" altLang="ja-JP" sz="2800" dirty="0">
              <a:solidFill>
                <a:schemeClr val="tx2"/>
              </a:solidFill>
              <a:latin typeface="HGP創英角ｺﾞｼｯｸUB" panose="020B0900000000000000" pitchFamily="50" charset="-128"/>
            </a:endParaRPr>
          </a:p>
          <a:p>
            <a:pPr marL="531810">
              <a:defRPr/>
            </a:pPr>
            <a:r>
              <a:rPr lang="ja-JP" altLang="en-US" sz="2800" dirty="0">
                <a:solidFill>
                  <a:schemeClr val="tx2"/>
                </a:solidFill>
                <a:latin typeface="HGP創英角ｺﾞｼｯｸUB" panose="020B0900000000000000" pitchFamily="50" charset="-128"/>
              </a:rPr>
              <a:t>がどう感じていたかを</a:t>
            </a:r>
            <a:r>
              <a:rPr lang="en-US" altLang="ja-JP" sz="2800" dirty="0" err="1">
                <a:solidFill>
                  <a:schemeClr val="tx2"/>
                </a:solidFill>
                <a:latin typeface="HGP創英角ｺﾞｼｯｸUB" panose="020B0900000000000000" pitchFamily="50" charset="-128"/>
              </a:rPr>
              <a:t>Sve</a:t>
            </a:r>
            <a:r>
              <a:rPr lang="ja-JP" altLang="en-US" sz="2800" dirty="0">
                <a:solidFill>
                  <a:schemeClr val="tx2"/>
                </a:solidFill>
                <a:latin typeface="HGP創英角ｺﾞｼｯｸUB" panose="020B0900000000000000" pitchFamily="50" charset="-128"/>
              </a:rPr>
              <a:t>に尋ねる。</a:t>
            </a:r>
            <a:endParaRPr lang="en-US" altLang="ja-JP" sz="2800" dirty="0">
              <a:solidFill>
                <a:schemeClr val="tx2"/>
              </a:solidFill>
              <a:latin typeface="HGP創英角ｺﾞｼｯｸUB" panose="020B0900000000000000" pitchFamily="50" charset="-128"/>
            </a:endParaRPr>
          </a:p>
          <a:p>
            <a:pPr>
              <a:defRPr/>
            </a:pPr>
            <a:r>
              <a:rPr lang="ja-JP" altLang="en-US" sz="2800" dirty="0">
                <a:solidFill>
                  <a:schemeClr val="tx2"/>
                </a:solidFill>
                <a:latin typeface="HGP創英角ｺﾞｼｯｸUB" panose="020B0900000000000000" pitchFamily="50" charset="-128"/>
              </a:rPr>
              <a:t>５　観察者からコメントをもらう。</a:t>
            </a:r>
            <a:endParaRPr lang="en-US" altLang="ja-JP" sz="2800" dirty="0">
              <a:solidFill>
                <a:schemeClr val="tx2"/>
              </a:solidFill>
              <a:latin typeface="HGP創英角ｺﾞｼｯｸUB" panose="020B0900000000000000" pitchFamily="50" charset="-128"/>
            </a:endParaRPr>
          </a:p>
          <a:p>
            <a:pPr>
              <a:defRPr/>
            </a:pPr>
            <a:r>
              <a:rPr lang="ja-JP" altLang="en-US" sz="2800" dirty="0">
                <a:solidFill>
                  <a:schemeClr val="tx2"/>
                </a:solidFill>
              </a:rPr>
              <a:t>６　最後に</a:t>
            </a:r>
            <a:r>
              <a:rPr lang="en-US" altLang="ja-JP" sz="2800" dirty="0" err="1">
                <a:solidFill>
                  <a:schemeClr val="tx2"/>
                </a:solidFill>
              </a:rPr>
              <a:t>Sve</a:t>
            </a:r>
            <a:r>
              <a:rPr lang="ja-JP" altLang="en-US" sz="2800" dirty="0">
                <a:solidFill>
                  <a:schemeClr val="tx2"/>
                </a:solidFill>
              </a:rPr>
              <a:t>から何に気づいたか話してもらう。</a:t>
            </a:r>
            <a:endParaRPr lang="en-US" altLang="ja-JP" sz="2800" dirty="0">
              <a:solidFill>
                <a:schemeClr val="tx2"/>
              </a:solidFill>
            </a:endParaRPr>
          </a:p>
        </p:txBody>
      </p:sp>
      <p:sp>
        <p:nvSpPr>
          <p:cNvPr id="6"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17D4EE55-FB94-41DF-B063-A3BB2847CC78}"/>
              </a:ext>
            </a:extLst>
          </p:cNvPr>
          <p:cNvSpPr>
            <a:spLocks noGrp="1"/>
          </p:cNvSpPr>
          <p:nvPr>
            <p:ph type="sldNum" sz="quarter" idx="12"/>
          </p:nvPr>
        </p:nvSpPr>
        <p:spPr/>
        <p:txBody>
          <a:bodyPr/>
          <a:lstStyle/>
          <a:p>
            <a:pPr>
              <a:defRPr/>
            </a:pPr>
            <a:fld id="{431CAECD-5926-4741-A906-A08E04809A27}" type="slidenum">
              <a:rPr lang="en-US" altLang="ja-JP" smtClean="0"/>
              <a:pPr>
                <a:defRPr/>
              </a:pPr>
              <a:t>33</a:t>
            </a:fld>
            <a:endParaRPr lang="en-US" altLang="ja-JP"/>
          </a:p>
        </p:txBody>
      </p:sp>
    </p:spTree>
    <p:extLst>
      <p:ext uri="{BB962C8B-B14F-4D97-AF65-F5344CB8AC3E}">
        <p14:creationId xmlns:p14="http://schemas.microsoft.com/office/powerpoint/2010/main" val="9286960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992188" y="358428"/>
            <a:ext cx="8208962" cy="622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ja-JP" altLang="en-US" sz="4000" dirty="0">
                <a:solidFill>
                  <a:srgbClr val="CC0000"/>
                </a:solidFill>
                <a:ea typeface="HGP創英角ﾎﾟｯﾌﾟ体" pitchFamily="50" charset="-128"/>
              </a:rPr>
              <a:t>課題</a:t>
            </a:r>
            <a:r>
              <a:rPr lang="ja-JP" altLang="en-US" sz="4000" dirty="0">
                <a:solidFill>
                  <a:srgbClr val="CC0000"/>
                </a:solidFill>
                <a:latin typeface="HGP創英角ﾎﾟｯﾌﾟ体" panose="040B0A00000000000000" pitchFamily="50" charset="-128"/>
                <a:ea typeface="HGP創英角ﾎﾟｯﾌﾟ体" panose="040B0A00000000000000" pitchFamily="50" charset="-128"/>
              </a:rPr>
              <a:t>焦点型</a:t>
            </a:r>
            <a:r>
              <a:rPr lang="en-US" altLang="ja-JP" sz="4000" dirty="0">
                <a:solidFill>
                  <a:srgbClr val="CC0000"/>
                </a:solidFill>
                <a:latin typeface="HGP創英角ﾎﾟｯﾌﾟ体" panose="040B0A00000000000000" pitchFamily="50" charset="-128"/>
                <a:ea typeface="HGP創英角ﾎﾟｯﾌﾟ体" panose="040B0A00000000000000" pitchFamily="50" charset="-128"/>
              </a:rPr>
              <a:t>SV</a:t>
            </a:r>
            <a:r>
              <a:rPr lang="ja-JP" altLang="en-US" sz="4000" dirty="0">
                <a:solidFill>
                  <a:srgbClr val="CC0000"/>
                </a:solidFill>
                <a:latin typeface="HGP創英角ﾎﾟｯﾌﾟ体" panose="040B0A00000000000000" pitchFamily="50" charset="-128"/>
                <a:ea typeface="HGP創英角ﾎﾟｯﾌﾟ体" panose="040B0A00000000000000" pitchFamily="50" charset="-128"/>
              </a:rPr>
              <a:t>演習時の</a:t>
            </a:r>
            <a:r>
              <a:rPr lang="en-US" altLang="ja-JP" sz="4000" dirty="0" err="1">
                <a:solidFill>
                  <a:srgbClr val="CC0000"/>
                </a:solidFill>
                <a:latin typeface="HGP創英角ﾎﾟｯﾌﾟ体" panose="040B0A00000000000000" pitchFamily="50" charset="-128"/>
                <a:ea typeface="HGP創英角ﾎﾟｯﾌﾟ体" panose="040B0A00000000000000" pitchFamily="50" charset="-128"/>
              </a:rPr>
              <a:t>Svr</a:t>
            </a:r>
            <a:r>
              <a:rPr lang="ja-JP" altLang="en-US" sz="4000" dirty="0">
                <a:solidFill>
                  <a:srgbClr val="CC0000"/>
                </a:solidFill>
                <a:latin typeface="HGP創英角ﾎﾟｯﾌﾟ体" panose="040B0A00000000000000" pitchFamily="50" charset="-128"/>
                <a:ea typeface="HGP創英角ﾎﾟｯﾌﾟ体" panose="040B0A00000000000000" pitchFamily="50" charset="-128"/>
              </a:rPr>
              <a:t>の</a:t>
            </a:r>
            <a:r>
              <a:rPr lang="ja-JP" altLang="en-US" sz="4000" dirty="0">
                <a:solidFill>
                  <a:srgbClr val="CC0000"/>
                </a:solidFill>
                <a:ea typeface="HGP創英角ﾎﾟｯﾌﾟ体" pitchFamily="50" charset="-128"/>
              </a:rPr>
              <a:t>言葉</a:t>
            </a:r>
          </a:p>
        </p:txBody>
      </p:sp>
      <p:sp>
        <p:nvSpPr>
          <p:cNvPr id="13315" name="Line 3"/>
          <p:cNvSpPr>
            <a:spLocks noChangeShapeType="1"/>
          </p:cNvSpPr>
          <p:nvPr/>
        </p:nvSpPr>
        <p:spPr bwMode="auto">
          <a:xfrm>
            <a:off x="381000" y="1211058"/>
            <a:ext cx="9144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solidFill>
                <a:srgbClr val="FFFFFF"/>
              </a:solidFill>
            </a:endParaRPr>
          </a:p>
        </p:txBody>
      </p:sp>
      <p:sp>
        <p:nvSpPr>
          <p:cNvPr id="13316" name="Rectangle 18"/>
          <p:cNvSpPr>
            <a:spLocks noChangeArrowheads="1"/>
          </p:cNvSpPr>
          <p:nvPr/>
        </p:nvSpPr>
        <p:spPr bwMode="auto">
          <a:xfrm>
            <a:off x="381000" y="2411010"/>
            <a:ext cx="9098966"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514350" indent="-514350" eaLnBrk="0" hangingPunct="0">
              <a:spcBef>
                <a:spcPct val="20000"/>
              </a:spcBef>
              <a:buClr>
                <a:schemeClr val="hlink"/>
              </a:buClr>
              <a:buSzPct val="120000"/>
              <a:buChar char="•"/>
              <a:defRPr kumimoji="1" sz="3200">
                <a:solidFill>
                  <a:schemeClr val="tx1"/>
                </a:solidFill>
                <a:latin typeface="Tahoma" pitchFamily="34" charset="0"/>
                <a:ea typeface="ＭＳ Ｐゴシック" charset="-128"/>
              </a:defRPr>
            </a:lvl1pPr>
            <a:lvl2pPr marL="742950" indent="-285750" eaLnBrk="0" hangingPunct="0">
              <a:spcBef>
                <a:spcPct val="20000"/>
              </a:spcBef>
              <a:buFont typeface="Tahoma" pitchFamily="34" charset="0"/>
              <a:buChar char="–"/>
              <a:defRPr kumimoji="1" sz="2800">
                <a:solidFill>
                  <a:schemeClr val="tx1"/>
                </a:solidFill>
                <a:latin typeface="Tahoma" pitchFamily="34" charset="0"/>
                <a:ea typeface="ＭＳ Ｐゴシック" charset="-128"/>
              </a:defRPr>
            </a:lvl2pPr>
            <a:lvl3pPr marL="1143000" indent="-228600" eaLnBrk="0" hangingPunct="0">
              <a:spcBef>
                <a:spcPct val="20000"/>
              </a:spcBef>
              <a:buClr>
                <a:schemeClr val="hlink"/>
              </a:buClr>
              <a:buSzPct val="120000"/>
              <a:buChar char="•"/>
              <a:defRPr kumimoji="1" sz="2400">
                <a:solidFill>
                  <a:schemeClr val="tx1"/>
                </a:solidFill>
                <a:latin typeface="Tahoma" pitchFamily="34" charset="0"/>
                <a:ea typeface="ＭＳ Ｐゴシック" charset="-128"/>
              </a:defRPr>
            </a:lvl3pPr>
            <a:lvl4pPr marL="1600200" indent="-228600" eaLnBrk="0" hangingPunct="0">
              <a:spcBef>
                <a:spcPct val="20000"/>
              </a:spcBef>
              <a:buFont typeface="Tahoma" pitchFamily="34" charset="0"/>
              <a:buChar char="–"/>
              <a:defRPr kumimoji="1" sz="2000">
                <a:solidFill>
                  <a:schemeClr val="tx1"/>
                </a:solidFill>
                <a:latin typeface="Tahoma" pitchFamily="34" charset="0"/>
                <a:ea typeface="ＭＳ Ｐゴシック" charset="-128"/>
              </a:defRPr>
            </a:lvl4pPr>
            <a:lvl5pPr marL="2057400" indent="-228600" eaLnBrk="0" hangingPunct="0">
              <a:spcBef>
                <a:spcPct val="20000"/>
              </a:spcBef>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5pPr>
            <a:lvl6pPr marL="25146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6pPr>
            <a:lvl7pPr marL="29718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7pPr>
            <a:lvl8pPr marL="34290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8pPr>
            <a:lvl9pPr marL="38862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9pPr>
          </a:lstStyle>
          <a:p>
            <a:pPr eaLnBrk="1" hangingPunct="1">
              <a:lnSpc>
                <a:spcPct val="150000"/>
              </a:lnSpc>
              <a:spcBef>
                <a:spcPct val="0"/>
              </a:spcBef>
              <a:buClrTx/>
              <a:buSzTx/>
              <a:buFontTx/>
              <a:buAutoNum type="arabicPeriod"/>
            </a:pPr>
            <a:r>
              <a:rPr lang="ja-JP" altLang="en-US" sz="2800" dirty="0">
                <a:solidFill>
                  <a:srgbClr val="000000"/>
                </a:solidFill>
                <a:latin typeface="Arial" charset="0"/>
                <a:ea typeface="HGP創英角ｺﾞｼｯｸUB" pitchFamily="50" charset="-128"/>
              </a:rPr>
              <a:t>支援をするに当たってあなたが課題と感じていることは？</a:t>
            </a:r>
            <a:endParaRPr lang="en-US" altLang="ja-JP" sz="2800" dirty="0">
              <a:solidFill>
                <a:srgbClr val="000000"/>
              </a:solidFill>
              <a:latin typeface="Arial" charset="0"/>
              <a:ea typeface="HGP創英角ｺﾞｼｯｸUB" pitchFamily="50" charset="-128"/>
            </a:endParaRPr>
          </a:p>
          <a:p>
            <a:pPr eaLnBrk="1" hangingPunct="1">
              <a:lnSpc>
                <a:spcPct val="150000"/>
              </a:lnSpc>
              <a:spcBef>
                <a:spcPct val="0"/>
              </a:spcBef>
              <a:buClrTx/>
              <a:buSzTx/>
              <a:buFontTx/>
              <a:buAutoNum type="arabicPeriod"/>
            </a:pPr>
            <a:r>
              <a:rPr lang="ja-JP" altLang="en-US" sz="2800" dirty="0">
                <a:solidFill>
                  <a:srgbClr val="000000"/>
                </a:solidFill>
                <a:latin typeface="Arial" charset="0"/>
                <a:ea typeface="HGP創英角ｺﾞｼｯｸUB" pitchFamily="50" charset="-128"/>
              </a:rPr>
              <a:t>それはどんな時に感じますか？</a:t>
            </a:r>
            <a:endParaRPr lang="en-US" altLang="ja-JP" sz="2800" dirty="0">
              <a:solidFill>
                <a:srgbClr val="000000"/>
              </a:solidFill>
              <a:latin typeface="Arial" charset="0"/>
              <a:ea typeface="HGP創英角ｺﾞｼｯｸUB" pitchFamily="50" charset="-128"/>
            </a:endParaRPr>
          </a:p>
          <a:p>
            <a:pPr eaLnBrk="1" hangingPunct="1">
              <a:lnSpc>
                <a:spcPct val="150000"/>
              </a:lnSpc>
              <a:spcBef>
                <a:spcPct val="0"/>
              </a:spcBef>
              <a:buClrTx/>
              <a:buSzTx/>
              <a:buFontTx/>
              <a:buAutoNum type="arabicPeriod"/>
            </a:pPr>
            <a:r>
              <a:rPr lang="ja-JP" altLang="en-US" sz="2800" dirty="0">
                <a:solidFill>
                  <a:srgbClr val="000000"/>
                </a:solidFill>
                <a:latin typeface="Arial" charset="0"/>
                <a:ea typeface="HGP創英角ｺﾞｼｯｸUB" pitchFamily="50" charset="-128"/>
              </a:rPr>
              <a:t>相手が誰であってもそう感じますか？</a:t>
            </a:r>
            <a:endParaRPr lang="en-US" altLang="ja-JP" sz="2800" dirty="0">
              <a:solidFill>
                <a:srgbClr val="000000"/>
              </a:solidFill>
              <a:latin typeface="Arial" charset="0"/>
              <a:ea typeface="HGP創英角ｺﾞｼｯｸUB" pitchFamily="50" charset="-128"/>
            </a:endParaRPr>
          </a:p>
          <a:p>
            <a:pPr marL="0" indent="271462" eaLnBrk="1" hangingPunct="1">
              <a:lnSpc>
                <a:spcPct val="150000"/>
              </a:lnSpc>
              <a:spcBef>
                <a:spcPct val="0"/>
              </a:spcBef>
              <a:buClrTx/>
              <a:buSzTx/>
              <a:buFontTx/>
              <a:buAutoNum type="arabicPeriod"/>
            </a:pPr>
            <a:r>
              <a:rPr lang="ja-JP" altLang="en-US" sz="2800" dirty="0">
                <a:solidFill>
                  <a:srgbClr val="000000"/>
                </a:solidFill>
                <a:latin typeface="Arial" charset="0"/>
                <a:ea typeface="HGP創英角ｺﾞｼｯｸUB" pitchFamily="50" charset="-128"/>
              </a:rPr>
              <a:t>　その場面を思い起こしてください。相手からあなたはどう</a:t>
            </a:r>
            <a:endParaRPr lang="en-US" altLang="ja-JP" sz="2800" dirty="0">
              <a:solidFill>
                <a:srgbClr val="000000"/>
              </a:solidFill>
              <a:latin typeface="Arial" charset="0"/>
              <a:ea typeface="HGP創英角ｺﾞｼｯｸUB" pitchFamily="50" charset="-128"/>
            </a:endParaRPr>
          </a:p>
          <a:p>
            <a:pPr marL="0" indent="271462" eaLnBrk="1" hangingPunct="1">
              <a:lnSpc>
                <a:spcPct val="150000"/>
              </a:lnSpc>
              <a:spcBef>
                <a:spcPct val="0"/>
              </a:spcBef>
              <a:buClrTx/>
              <a:buSzTx/>
              <a:buNone/>
            </a:pPr>
            <a:r>
              <a:rPr lang="ja-JP" altLang="en-US" sz="2800" dirty="0">
                <a:solidFill>
                  <a:srgbClr val="000000"/>
                </a:solidFill>
                <a:latin typeface="Arial" charset="0"/>
                <a:ea typeface="HGP創英角ｺﾞｼｯｸUB" pitchFamily="50" charset="-128"/>
              </a:rPr>
              <a:t>見えていましたか？</a:t>
            </a:r>
            <a:endParaRPr lang="en-US" altLang="ja-JP" sz="2800" dirty="0">
              <a:solidFill>
                <a:srgbClr val="000000"/>
              </a:solidFill>
              <a:latin typeface="Arial" charset="0"/>
              <a:ea typeface="HGP創英角ｺﾞｼｯｸUB" pitchFamily="50" charset="-128"/>
            </a:endParaRPr>
          </a:p>
          <a:p>
            <a:pPr marL="0" indent="0" eaLnBrk="1" hangingPunct="1">
              <a:lnSpc>
                <a:spcPct val="150000"/>
              </a:lnSpc>
              <a:spcBef>
                <a:spcPct val="0"/>
              </a:spcBef>
              <a:buClrTx/>
              <a:buSzTx/>
              <a:buNone/>
            </a:pPr>
            <a:r>
              <a:rPr lang="en-US" altLang="ja-JP" sz="2800" dirty="0">
                <a:solidFill>
                  <a:srgbClr val="000000"/>
                </a:solidFill>
                <a:latin typeface="Arial" charset="0"/>
                <a:ea typeface="HGP創英角ｺﾞｼｯｸUB" pitchFamily="50" charset="-128"/>
              </a:rPr>
              <a:t>6.</a:t>
            </a:r>
            <a:r>
              <a:rPr lang="ja-JP" altLang="en-US" sz="2800" dirty="0">
                <a:solidFill>
                  <a:srgbClr val="000000"/>
                </a:solidFill>
                <a:latin typeface="Arial" charset="0"/>
                <a:ea typeface="HGP創英角ｺﾞｼｯｸUB" pitchFamily="50" charset="-128"/>
              </a:rPr>
              <a:t>　どうすれば良かったでしょうか？</a:t>
            </a:r>
            <a:endParaRPr lang="en-US" altLang="ja-JP" sz="2800" dirty="0">
              <a:solidFill>
                <a:srgbClr val="000000"/>
              </a:solidFill>
              <a:latin typeface="Arial" charset="0"/>
              <a:ea typeface="HGP創英角ｺﾞｼｯｸUB" pitchFamily="50" charset="-128"/>
            </a:endParaRPr>
          </a:p>
        </p:txBody>
      </p:sp>
      <p:sp>
        <p:nvSpPr>
          <p:cNvPr id="13319" name="Rectangle 18"/>
          <p:cNvSpPr>
            <a:spLocks noChangeArrowheads="1"/>
          </p:cNvSpPr>
          <p:nvPr/>
        </p:nvSpPr>
        <p:spPr bwMode="auto">
          <a:xfrm>
            <a:off x="852435" y="1228675"/>
            <a:ext cx="7345281"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spcBef>
                <a:spcPct val="20000"/>
              </a:spcBef>
              <a:buClr>
                <a:schemeClr val="hlink"/>
              </a:buClr>
              <a:buSzPct val="120000"/>
              <a:buChar char="•"/>
              <a:defRPr kumimoji="1" sz="3200">
                <a:solidFill>
                  <a:schemeClr val="tx1"/>
                </a:solidFill>
                <a:latin typeface="Tahoma" pitchFamily="34" charset="0"/>
                <a:ea typeface="ＭＳ Ｐゴシック" charset="-128"/>
              </a:defRPr>
            </a:lvl1pPr>
            <a:lvl2pPr marL="742950" indent="-285750" eaLnBrk="0" hangingPunct="0">
              <a:spcBef>
                <a:spcPct val="20000"/>
              </a:spcBef>
              <a:buFont typeface="Tahoma" pitchFamily="34" charset="0"/>
              <a:buChar char="–"/>
              <a:defRPr kumimoji="1" sz="2800">
                <a:solidFill>
                  <a:schemeClr val="tx1"/>
                </a:solidFill>
                <a:latin typeface="Tahoma" pitchFamily="34" charset="0"/>
                <a:ea typeface="ＭＳ Ｐゴシック" charset="-128"/>
              </a:defRPr>
            </a:lvl2pPr>
            <a:lvl3pPr marL="1143000" indent="-228600" eaLnBrk="0" hangingPunct="0">
              <a:spcBef>
                <a:spcPct val="20000"/>
              </a:spcBef>
              <a:buClr>
                <a:schemeClr val="hlink"/>
              </a:buClr>
              <a:buSzPct val="120000"/>
              <a:buChar char="•"/>
              <a:defRPr kumimoji="1" sz="2400">
                <a:solidFill>
                  <a:schemeClr val="tx1"/>
                </a:solidFill>
                <a:latin typeface="Tahoma" pitchFamily="34" charset="0"/>
                <a:ea typeface="ＭＳ Ｐゴシック" charset="-128"/>
              </a:defRPr>
            </a:lvl3pPr>
            <a:lvl4pPr marL="1600200" indent="-228600" eaLnBrk="0" hangingPunct="0">
              <a:spcBef>
                <a:spcPct val="20000"/>
              </a:spcBef>
              <a:buFont typeface="Tahoma" pitchFamily="34" charset="0"/>
              <a:buChar char="–"/>
              <a:defRPr kumimoji="1" sz="2000">
                <a:solidFill>
                  <a:schemeClr val="tx1"/>
                </a:solidFill>
                <a:latin typeface="Tahoma" pitchFamily="34" charset="0"/>
                <a:ea typeface="ＭＳ Ｐゴシック" charset="-128"/>
              </a:defRPr>
            </a:lvl4pPr>
            <a:lvl5pPr marL="2057400" indent="-228600" eaLnBrk="0" hangingPunct="0">
              <a:spcBef>
                <a:spcPct val="20000"/>
              </a:spcBef>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5pPr>
            <a:lvl6pPr marL="25146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6pPr>
            <a:lvl7pPr marL="29718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7pPr>
            <a:lvl8pPr marL="34290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8pPr>
            <a:lvl9pPr marL="38862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9pPr>
          </a:lstStyle>
          <a:p>
            <a:pPr eaLnBrk="1" hangingPunct="1">
              <a:spcBef>
                <a:spcPct val="0"/>
              </a:spcBef>
              <a:buClrTx/>
              <a:buSzTx/>
              <a:buNone/>
            </a:pPr>
            <a:r>
              <a:rPr lang="ja-JP" altLang="en-US" dirty="0">
                <a:solidFill>
                  <a:srgbClr val="0000FF"/>
                </a:solidFill>
                <a:latin typeface="Arial" charset="0"/>
                <a:ea typeface="HGP創英角ｺﾞｼｯｸUB" pitchFamily="50" charset="-128"/>
              </a:rPr>
              <a:t>ポイントは事例の検討にならないこと</a:t>
            </a:r>
            <a:endParaRPr lang="en-US" altLang="ja-JP" dirty="0">
              <a:solidFill>
                <a:srgbClr val="0000FF"/>
              </a:solidFill>
              <a:latin typeface="Arial" charset="0"/>
              <a:ea typeface="HGP創英角ｺﾞｼｯｸUB" pitchFamily="50" charset="-128"/>
            </a:endParaRPr>
          </a:p>
          <a:p>
            <a:pPr eaLnBrk="1" hangingPunct="1">
              <a:spcBef>
                <a:spcPct val="0"/>
              </a:spcBef>
              <a:buClrTx/>
              <a:buSzTx/>
              <a:buNone/>
            </a:pPr>
            <a:r>
              <a:rPr lang="ja-JP" altLang="en-US" dirty="0">
                <a:solidFill>
                  <a:srgbClr val="0000FF"/>
                </a:solidFill>
                <a:latin typeface="Arial" charset="0"/>
                <a:ea typeface="HGP創英角ｺﾞｼｯｸUB" pitchFamily="50" charset="-128"/>
              </a:rPr>
              <a:t>端的に自分の課題を言ってから始めること</a:t>
            </a:r>
            <a:endParaRPr lang="en-US" altLang="ja-JP" dirty="0">
              <a:solidFill>
                <a:srgbClr val="0000FF"/>
              </a:solidFill>
              <a:latin typeface="Arial" charset="0"/>
              <a:ea typeface="HGP創英角ｺﾞｼｯｸUB" pitchFamily="50" charset="-128"/>
            </a:endParaRPr>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8649B50D-E44D-4F5B-9337-5771D3B997E2}"/>
              </a:ext>
            </a:extLst>
          </p:cNvPr>
          <p:cNvSpPr>
            <a:spLocks noGrp="1"/>
          </p:cNvSpPr>
          <p:nvPr>
            <p:ph type="sldNum" sz="quarter" idx="12"/>
          </p:nvPr>
        </p:nvSpPr>
        <p:spPr/>
        <p:txBody>
          <a:bodyPr/>
          <a:lstStyle/>
          <a:p>
            <a:pPr>
              <a:defRPr/>
            </a:pPr>
            <a:fld id="{431CAECD-5926-4741-A906-A08E04809A27}" type="slidenum">
              <a:rPr lang="en-US" altLang="ja-JP" smtClean="0"/>
              <a:pPr>
                <a:defRPr/>
              </a:pPr>
              <a:t>34</a:t>
            </a:fld>
            <a:endParaRPr lang="en-US" altLang="ja-JP"/>
          </a:p>
        </p:txBody>
      </p:sp>
    </p:spTree>
    <p:extLst>
      <p:ext uri="{BB962C8B-B14F-4D97-AF65-F5344CB8AC3E}">
        <p14:creationId xmlns:p14="http://schemas.microsoft.com/office/powerpoint/2010/main" val="16740660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8C4752-F6A0-44DF-96D3-72A019442608}"/>
              </a:ext>
            </a:extLst>
          </p:cNvPr>
          <p:cNvSpPr>
            <a:spLocks noGrp="1"/>
          </p:cNvSpPr>
          <p:nvPr>
            <p:ph type="title"/>
          </p:nvPr>
        </p:nvSpPr>
        <p:spPr/>
        <p:txBody>
          <a:bodyPr/>
          <a:lstStyle/>
          <a:p>
            <a:r>
              <a:rPr kumimoji="1" lang="ja-JP" altLang="en-US" dirty="0"/>
              <a:t>グループスーパービジョンの２形態</a:t>
            </a:r>
          </a:p>
        </p:txBody>
      </p:sp>
      <p:sp>
        <p:nvSpPr>
          <p:cNvPr id="3" name="コンテンツ プレースホルダー 2">
            <a:extLst>
              <a:ext uri="{FF2B5EF4-FFF2-40B4-BE49-F238E27FC236}">
                <a16:creationId xmlns:a16="http://schemas.microsoft.com/office/drawing/2014/main" id="{99799086-2CF9-486C-9DB6-11F61FCF9F04}"/>
              </a:ext>
            </a:extLst>
          </p:cNvPr>
          <p:cNvSpPr>
            <a:spLocks noGrp="1"/>
          </p:cNvSpPr>
          <p:nvPr>
            <p:ph sz="quarter" idx="1"/>
          </p:nvPr>
        </p:nvSpPr>
        <p:spPr/>
        <p:txBody>
          <a:bodyPr/>
          <a:lstStyle/>
          <a:p>
            <a:r>
              <a:rPr kumimoji="1" lang="ja-JP" altLang="en-US" sz="2800" dirty="0"/>
              <a:t>スーパーバイザーが教材となるケースを提供し、スーパーバイジーとして他のメンバーが参加し、意見交換をしながら進める形態。教育効果を重視している。</a:t>
            </a:r>
            <a:endParaRPr kumimoji="1" lang="en-US" altLang="ja-JP" sz="2800" dirty="0"/>
          </a:p>
          <a:p>
            <a:r>
              <a:rPr lang="ja-JP" altLang="en-US" sz="2800" dirty="0"/>
              <a:t>スーパーバイジーが現場実践ケースを提供し、スーパーバイザーとして他のメンバーが参加し、意見交換しながら進める形態。ケースに対しての支援方法を実践的に考えるのに適している。ピアスーパービジョンの要素も入っている。→</a:t>
            </a:r>
            <a:r>
              <a:rPr lang="ja-JP" altLang="en-US" sz="2800" dirty="0">
                <a:highlight>
                  <a:srgbClr val="FFFF00"/>
                </a:highlight>
              </a:rPr>
              <a:t>ストレングスモデルのグループスーパービジョンはこの形態をとる。</a:t>
            </a:r>
            <a:endParaRPr kumimoji="1" lang="ja-JP" altLang="en-US" sz="2800" dirty="0">
              <a:highlight>
                <a:srgbClr val="FFFF00"/>
              </a:highlight>
            </a:endParaRPr>
          </a:p>
        </p:txBody>
      </p:sp>
      <p:sp>
        <p:nvSpPr>
          <p:cNvPr id="4" name="Text Box 15">
            <a:extLst>
              <a:ext uri="{FF2B5EF4-FFF2-40B4-BE49-F238E27FC236}">
                <a16:creationId xmlns:a16="http://schemas.microsoft.com/office/drawing/2014/main" id="{180C7634-A508-4A61-A599-3E9308EF0B4E}"/>
              </a:ext>
            </a:extLst>
          </p:cNvPr>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6" name="スライド番号プレースホルダー 5">
            <a:extLst>
              <a:ext uri="{FF2B5EF4-FFF2-40B4-BE49-F238E27FC236}">
                <a16:creationId xmlns:a16="http://schemas.microsoft.com/office/drawing/2014/main" id="{143F3546-6BEF-438B-8AE0-9CA99F04FB85}"/>
              </a:ext>
            </a:extLst>
          </p:cNvPr>
          <p:cNvSpPr>
            <a:spLocks noGrp="1"/>
          </p:cNvSpPr>
          <p:nvPr>
            <p:ph type="sldNum" sz="quarter" idx="12"/>
          </p:nvPr>
        </p:nvSpPr>
        <p:spPr/>
        <p:txBody>
          <a:bodyPr/>
          <a:lstStyle/>
          <a:p>
            <a:pPr>
              <a:defRPr/>
            </a:pPr>
            <a:fld id="{804D6B79-3AEB-42FE-A736-A41F7AEA0445}" type="slidenum">
              <a:rPr lang="en-US" altLang="ja-JP" smtClean="0"/>
              <a:pPr>
                <a:defRPr/>
              </a:pPr>
              <a:t>35</a:t>
            </a:fld>
            <a:endParaRPr lang="en-US" altLang="ja-JP"/>
          </a:p>
        </p:txBody>
      </p:sp>
    </p:spTree>
    <p:extLst>
      <p:ext uri="{BB962C8B-B14F-4D97-AF65-F5344CB8AC3E}">
        <p14:creationId xmlns:p14="http://schemas.microsoft.com/office/powerpoint/2010/main" val="35625715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fontAlgn="auto">
              <a:spcAft>
                <a:spcPts val="0"/>
              </a:spcAft>
              <a:defRPr/>
            </a:pPr>
            <a:r>
              <a:rPr lang="ja-JP" altLang="en-US" sz="3600" dirty="0"/>
              <a:t>グループスーパービジョンの基本的な考え方</a:t>
            </a:r>
          </a:p>
        </p:txBody>
      </p:sp>
      <p:sp>
        <p:nvSpPr>
          <p:cNvPr id="20483" name="Rectangle 3"/>
          <p:cNvSpPr>
            <a:spLocks noGrp="1" noChangeArrowheads="1"/>
          </p:cNvSpPr>
          <p:nvPr>
            <p:ph sz="quarter" idx="1"/>
          </p:nvPr>
        </p:nvSpPr>
        <p:spPr>
          <a:xfrm>
            <a:off x="495300" y="1633539"/>
            <a:ext cx="8915400" cy="4011414"/>
          </a:xfrm>
        </p:spPr>
        <p:txBody>
          <a:bodyPr/>
          <a:lstStyle/>
          <a:p>
            <a:r>
              <a:rPr lang="ja-JP" altLang="en-US" sz="2275" dirty="0"/>
              <a:t>通常のスーパービジョンと異なり、スーパーバイジー（事例報告者）とスーパーバイザー（その他メンバー）との意見交換により進めていく。</a:t>
            </a:r>
          </a:p>
          <a:p>
            <a:r>
              <a:rPr lang="ja-JP" altLang="en-US" sz="2275" dirty="0"/>
              <a:t>スーパーバイザーとスーパーバイジーの関係が上下関係（指導関係）ではなく、水平関係になる。</a:t>
            </a:r>
          </a:p>
          <a:p>
            <a:r>
              <a:rPr lang="ja-JP" altLang="en-US" sz="2275" dirty="0"/>
              <a:t>そのため、コーディネーター（ファシリテーター）による進め方が重要になる。</a:t>
            </a:r>
          </a:p>
          <a:p>
            <a:endParaRPr lang="en-US" altLang="ja-JP" sz="2275" dirty="0"/>
          </a:p>
        </p:txBody>
      </p:sp>
      <p:sp>
        <p:nvSpPr>
          <p:cNvPr id="4" name="Text Box 15">
            <a:extLst>
              <a:ext uri="{FF2B5EF4-FFF2-40B4-BE49-F238E27FC236}">
                <a16:creationId xmlns:a16="http://schemas.microsoft.com/office/drawing/2014/main" id="{5C4B5458-B14E-4305-9171-7ADABC851654}"/>
              </a:ext>
            </a:extLst>
          </p:cNvPr>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3" name="スライド番号プレースホルダー 2">
            <a:extLst>
              <a:ext uri="{FF2B5EF4-FFF2-40B4-BE49-F238E27FC236}">
                <a16:creationId xmlns:a16="http://schemas.microsoft.com/office/drawing/2014/main" id="{08ACDA54-3B5D-4D72-BFEF-5F19DBAB015A}"/>
              </a:ext>
            </a:extLst>
          </p:cNvPr>
          <p:cNvSpPr>
            <a:spLocks noGrp="1"/>
          </p:cNvSpPr>
          <p:nvPr>
            <p:ph type="sldNum" sz="quarter" idx="12"/>
          </p:nvPr>
        </p:nvSpPr>
        <p:spPr/>
        <p:txBody>
          <a:bodyPr/>
          <a:lstStyle/>
          <a:p>
            <a:pPr>
              <a:defRPr/>
            </a:pPr>
            <a:fld id="{804D6B79-3AEB-42FE-A736-A41F7AEA0445}" type="slidenum">
              <a:rPr lang="en-US" altLang="ja-JP" smtClean="0"/>
              <a:pPr>
                <a:defRPr/>
              </a:pPr>
              <a:t>36</a:t>
            </a:fld>
            <a:endParaRPr lang="en-US" altLang="ja-JP"/>
          </a:p>
        </p:txBody>
      </p:sp>
    </p:spTree>
    <p:extLst>
      <p:ext uri="{BB962C8B-B14F-4D97-AF65-F5344CB8AC3E}">
        <p14:creationId xmlns:p14="http://schemas.microsoft.com/office/powerpoint/2010/main" val="603148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Autofit/>
          </a:bodyPr>
          <a:lstStyle/>
          <a:p>
            <a:pPr fontAlgn="auto">
              <a:spcAft>
                <a:spcPts val="0"/>
              </a:spcAft>
              <a:defRPr/>
            </a:pPr>
            <a:r>
              <a:rPr lang="ja-JP" altLang="en-US" sz="3200" dirty="0"/>
              <a:t>グループスーパービジョンの進め方のポイント</a:t>
            </a:r>
          </a:p>
        </p:txBody>
      </p:sp>
      <p:sp>
        <p:nvSpPr>
          <p:cNvPr id="22531" name="Rectangle 3"/>
          <p:cNvSpPr>
            <a:spLocks noGrp="1" noChangeArrowheads="1"/>
          </p:cNvSpPr>
          <p:nvPr>
            <p:ph sz="quarter" idx="1"/>
          </p:nvPr>
        </p:nvSpPr>
        <p:spPr>
          <a:xfrm>
            <a:off x="495300" y="1633539"/>
            <a:ext cx="8915400" cy="4011414"/>
          </a:xfrm>
        </p:spPr>
        <p:txBody>
          <a:bodyPr/>
          <a:lstStyle/>
          <a:p>
            <a:r>
              <a:rPr lang="ja-JP" altLang="en-US" sz="2275" dirty="0"/>
              <a:t>アイデアを徹底的に出し合う（ブレーンストーミング）、（これまでの支援の枠にとらわれない）創造的なアイデアはたいへんよい（ファシリテーターの進行の見せどころ）</a:t>
            </a:r>
          </a:p>
          <a:p>
            <a:r>
              <a:rPr lang="ja-JP" altLang="en-US" sz="2275" dirty="0"/>
              <a:t>出された多様なアイデア、解釈、意見に対しての報告者からの応答</a:t>
            </a:r>
          </a:p>
          <a:p>
            <a:r>
              <a:rPr lang="ja-JP" altLang="en-US" sz="2275" dirty="0"/>
              <a:t>ファシリテーターによるまとめ（あるいは、アイデアから実効性の高いものをスーパーバイジーがいくつか選ぶ）</a:t>
            </a:r>
          </a:p>
          <a:p>
            <a:endParaRPr lang="ja-JP" altLang="en-US" sz="2275" dirty="0"/>
          </a:p>
          <a:p>
            <a:endParaRPr lang="ja-JP" altLang="en-US" sz="2275" dirty="0"/>
          </a:p>
          <a:p>
            <a:endParaRPr lang="en-US" altLang="ja-JP" sz="2275" dirty="0"/>
          </a:p>
        </p:txBody>
      </p:sp>
      <p:sp>
        <p:nvSpPr>
          <p:cNvPr id="4" name="Text Box 15">
            <a:extLst>
              <a:ext uri="{FF2B5EF4-FFF2-40B4-BE49-F238E27FC236}">
                <a16:creationId xmlns:a16="http://schemas.microsoft.com/office/drawing/2014/main" id="{DD4EC2D3-7978-4B9B-91F0-CE738ACB8D2D}"/>
              </a:ext>
            </a:extLst>
          </p:cNvPr>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3" name="スライド番号プレースホルダー 2">
            <a:extLst>
              <a:ext uri="{FF2B5EF4-FFF2-40B4-BE49-F238E27FC236}">
                <a16:creationId xmlns:a16="http://schemas.microsoft.com/office/drawing/2014/main" id="{30EF082F-70EC-480F-B7FC-87CD2F064A38}"/>
              </a:ext>
            </a:extLst>
          </p:cNvPr>
          <p:cNvSpPr>
            <a:spLocks noGrp="1"/>
          </p:cNvSpPr>
          <p:nvPr>
            <p:ph type="sldNum" sz="quarter" idx="12"/>
          </p:nvPr>
        </p:nvSpPr>
        <p:spPr/>
        <p:txBody>
          <a:bodyPr/>
          <a:lstStyle/>
          <a:p>
            <a:pPr>
              <a:defRPr/>
            </a:pPr>
            <a:fld id="{804D6B79-3AEB-42FE-A736-A41F7AEA0445}" type="slidenum">
              <a:rPr lang="en-US" altLang="ja-JP" smtClean="0"/>
              <a:pPr>
                <a:defRPr/>
              </a:pPr>
              <a:t>37</a:t>
            </a:fld>
            <a:endParaRPr lang="en-US" altLang="ja-JP"/>
          </a:p>
        </p:txBody>
      </p:sp>
    </p:spTree>
    <p:extLst>
      <p:ext uri="{BB962C8B-B14F-4D97-AF65-F5344CB8AC3E}">
        <p14:creationId xmlns:p14="http://schemas.microsoft.com/office/powerpoint/2010/main" val="33580228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グループスーパービジョンのプロセス</a:t>
            </a:r>
            <a:br>
              <a:rPr kumimoji="1" lang="en-US" altLang="ja-JP" dirty="0"/>
            </a:br>
            <a:r>
              <a:rPr kumimoji="1" lang="ja-JP" altLang="en-US" dirty="0"/>
              <a:t>（ストレングスモデルの場合）</a:t>
            </a:r>
          </a:p>
        </p:txBody>
      </p:sp>
      <p:sp>
        <p:nvSpPr>
          <p:cNvPr id="3" name="コンテンツ プレースホルダー 2"/>
          <p:cNvSpPr>
            <a:spLocks noGrp="1"/>
          </p:cNvSpPr>
          <p:nvPr>
            <p:ph sz="quarter" idx="1"/>
          </p:nvPr>
        </p:nvSpPr>
        <p:spPr/>
        <p:txBody>
          <a:bodyPr/>
          <a:lstStyle/>
          <a:p>
            <a:r>
              <a:rPr kumimoji="1" lang="ja-JP" altLang="en-US" sz="2400" dirty="0"/>
              <a:t>１．（ストレングス）アセスメントの作成と提出</a:t>
            </a:r>
            <a:endParaRPr kumimoji="1" lang="en-US" altLang="ja-JP" sz="2400" dirty="0"/>
          </a:p>
          <a:p>
            <a:r>
              <a:rPr lang="ja-JP" altLang="en-US" sz="2400" dirty="0"/>
              <a:t>２．利用者のゴールは何か。わたし（相談支援専門員）がグループから特に必要としている助言はなにか。</a:t>
            </a:r>
            <a:endParaRPr lang="en-US" altLang="ja-JP" sz="2400" dirty="0"/>
          </a:p>
          <a:p>
            <a:r>
              <a:rPr kumimoji="1" lang="ja-JP" altLang="en-US" sz="2400" dirty="0"/>
              <a:t>３．現状は何か、すでに取り組んだことは何か。</a:t>
            </a:r>
            <a:endParaRPr kumimoji="1" lang="en-US" altLang="ja-JP" sz="2400" dirty="0"/>
          </a:p>
          <a:p>
            <a:r>
              <a:rPr lang="ja-JP" altLang="en-US" sz="2400" dirty="0"/>
              <a:t>４．ストレングスアセスメントから明らかにされ、チームが必要としていることは何か。（質問セッション）</a:t>
            </a:r>
            <a:endParaRPr lang="en-US" altLang="ja-JP" sz="2400" dirty="0"/>
          </a:p>
          <a:p>
            <a:r>
              <a:rPr kumimoji="1" lang="ja-JP" altLang="en-US" sz="2400" dirty="0"/>
              <a:t>５．ブレーンストーミング</a:t>
            </a:r>
            <a:endParaRPr kumimoji="1" lang="en-US" altLang="ja-JP" sz="2400" dirty="0"/>
          </a:p>
          <a:p>
            <a:r>
              <a:rPr lang="ja-JP" altLang="en-US" sz="2400" dirty="0"/>
              <a:t>６．示唆されたことに基づいたわたし（相談支援専門員）のプラン（実行策）は何か。（次回までの支援）</a:t>
            </a:r>
            <a:endParaRPr lang="en-US" altLang="ja-JP" sz="2400" dirty="0"/>
          </a:p>
          <a:p>
            <a:r>
              <a:rPr kumimoji="1" lang="ja-JP" altLang="en-US" sz="2400" dirty="0"/>
              <a:t>７．フォローアップ報告でアイデアが生かされた場合（生かされなかった場合も）の分かち合い</a:t>
            </a:r>
          </a:p>
        </p:txBody>
      </p:sp>
      <p:sp>
        <p:nvSpPr>
          <p:cNvPr id="4" name="Text Box 15">
            <a:extLst>
              <a:ext uri="{FF2B5EF4-FFF2-40B4-BE49-F238E27FC236}">
                <a16:creationId xmlns:a16="http://schemas.microsoft.com/office/drawing/2014/main" id="{E14C6E4B-C3A6-4103-A762-8FE964185ECE}"/>
              </a:ext>
            </a:extLst>
          </p:cNvPr>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6" name="スライド番号プレースホルダー 5">
            <a:extLst>
              <a:ext uri="{FF2B5EF4-FFF2-40B4-BE49-F238E27FC236}">
                <a16:creationId xmlns:a16="http://schemas.microsoft.com/office/drawing/2014/main" id="{88E37569-D649-40FF-92EA-3BAE91B233F0}"/>
              </a:ext>
            </a:extLst>
          </p:cNvPr>
          <p:cNvSpPr>
            <a:spLocks noGrp="1"/>
          </p:cNvSpPr>
          <p:nvPr>
            <p:ph type="sldNum" sz="quarter" idx="12"/>
          </p:nvPr>
        </p:nvSpPr>
        <p:spPr/>
        <p:txBody>
          <a:bodyPr/>
          <a:lstStyle/>
          <a:p>
            <a:pPr>
              <a:defRPr/>
            </a:pPr>
            <a:fld id="{804D6B79-3AEB-42FE-A736-A41F7AEA0445}" type="slidenum">
              <a:rPr lang="en-US" altLang="ja-JP" smtClean="0"/>
              <a:pPr>
                <a:defRPr/>
              </a:pPr>
              <a:t>38</a:t>
            </a:fld>
            <a:endParaRPr lang="en-US" altLang="ja-JP"/>
          </a:p>
        </p:txBody>
      </p:sp>
    </p:spTree>
    <p:extLst>
      <p:ext uri="{BB962C8B-B14F-4D97-AF65-F5344CB8AC3E}">
        <p14:creationId xmlns:p14="http://schemas.microsoft.com/office/powerpoint/2010/main" val="1619304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ja-JP" kern="100" dirty="0">
                <a:solidFill>
                  <a:srgbClr val="3333CC"/>
                </a:solidFill>
                <a:latin typeface="HGP明朝E" panose="02020900000000000000" pitchFamily="18" charset="-128"/>
                <a:ea typeface="HGP明朝E" panose="02020900000000000000" pitchFamily="18" charset="-128"/>
                <a:cs typeface="Times New Roman"/>
              </a:rPr>
              <a:t>グループスーパービジョン</a:t>
            </a:r>
            <a:r>
              <a:rPr lang="ja-JP" altLang="en-US" kern="100" dirty="0">
                <a:solidFill>
                  <a:srgbClr val="3333CC"/>
                </a:solidFill>
                <a:latin typeface="HGP明朝E" panose="02020900000000000000" pitchFamily="18" charset="-128"/>
                <a:ea typeface="HGP明朝E" panose="02020900000000000000" pitchFamily="18" charset="-128"/>
                <a:cs typeface="Times New Roman"/>
              </a:rPr>
              <a:t>・メンバーのモチベーションの維持のために</a:t>
            </a:r>
            <a:endParaRPr kumimoji="1" lang="ja-JP" altLang="en-US" dirty="0"/>
          </a:p>
        </p:txBody>
      </p:sp>
      <p:sp>
        <p:nvSpPr>
          <p:cNvPr id="3" name="コンテンツ プレースホルダー 2"/>
          <p:cNvSpPr>
            <a:spLocks noGrp="1"/>
          </p:cNvSpPr>
          <p:nvPr>
            <p:ph sz="quarter" idx="1"/>
          </p:nvPr>
        </p:nvSpPr>
        <p:spPr/>
        <p:txBody>
          <a:bodyPr>
            <a:normAutofit fontScale="92500" lnSpcReduction="10000"/>
          </a:bodyPr>
          <a:lstStyle/>
          <a:p>
            <a:pPr lvl="0" algn="just">
              <a:buClr>
                <a:srgbClr val="727CA3"/>
              </a:buClr>
            </a:pPr>
            <a:r>
              <a:rPr lang="en-US" altLang="ja-JP" sz="2600" kern="100" dirty="0">
                <a:solidFill>
                  <a:prstClr val="black"/>
                </a:solidFill>
                <a:latin typeface="+mn-ea"/>
                <a:cs typeface="Times New Roman"/>
              </a:rPr>
              <a:t>GSV</a:t>
            </a:r>
            <a:r>
              <a:rPr lang="ja-JP" altLang="ja-JP" sz="2600" kern="100" dirty="0">
                <a:solidFill>
                  <a:prstClr val="black"/>
                </a:solidFill>
                <a:latin typeface="+mn-ea"/>
                <a:cs typeface="Times New Roman"/>
              </a:rPr>
              <a:t>チーム　ブレーンストーミング</a:t>
            </a:r>
            <a:r>
              <a:rPr lang="ja-JP" altLang="en-US" sz="2600" kern="100" dirty="0">
                <a:solidFill>
                  <a:prstClr val="black"/>
                </a:solidFill>
                <a:latin typeface="+mn-ea"/>
                <a:cs typeface="Times New Roman"/>
              </a:rPr>
              <a:t>でのアイデアを整理する</a:t>
            </a:r>
            <a:endParaRPr lang="en-US" altLang="ja-JP" sz="2600" kern="100" dirty="0">
              <a:solidFill>
                <a:prstClr val="black"/>
              </a:solidFill>
              <a:latin typeface="+mn-ea"/>
              <a:cs typeface="Times New Roman"/>
            </a:endParaRPr>
          </a:p>
          <a:p>
            <a:pPr lvl="0" algn="just">
              <a:buClr>
                <a:srgbClr val="727CA3"/>
              </a:buClr>
            </a:pPr>
            <a:r>
              <a:rPr lang="ja-JP" altLang="en-US" sz="2600" kern="100" dirty="0">
                <a:solidFill>
                  <a:prstClr val="black"/>
                </a:solidFill>
                <a:latin typeface="+mn-ea"/>
                <a:cs typeface="Times New Roman"/>
              </a:rPr>
              <a:t>アイデアの評価はしない。（評価をすることによって雰囲気が気まずくなる）</a:t>
            </a:r>
            <a:endParaRPr lang="en-US" altLang="ja-JP" sz="2600" kern="100" dirty="0">
              <a:solidFill>
                <a:prstClr val="black"/>
              </a:solidFill>
              <a:latin typeface="+mn-ea"/>
              <a:cs typeface="Times New Roman"/>
            </a:endParaRPr>
          </a:p>
          <a:p>
            <a:pPr lvl="0" algn="just">
              <a:buClr>
                <a:srgbClr val="727CA3"/>
              </a:buClr>
            </a:pPr>
            <a:r>
              <a:rPr lang="ja-JP" altLang="en-US" sz="2600" kern="100" dirty="0">
                <a:solidFill>
                  <a:prstClr val="black"/>
                </a:solidFill>
                <a:latin typeface="+mn-ea"/>
                <a:cs typeface="Times New Roman"/>
              </a:rPr>
              <a:t>アイデアは４つに分けて整理する。（すべてのアイデアを生かすために）</a:t>
            </a:r>
            <a:endParaRPr lang="en-US" altLang="ja-JP" sz="2600" kern="100" dirty="0">
              <a:solidFill>
                <a:prstClr val="black"/>
              </a:solidFill>
              <a:latin typeface="+mn-ea"/>
              <a:cs typeface="Times New Roman"/>
            </a:endParaRPr>
          </a:p>
          <a:p>
            <a:pPr lvl="0" algn="just">
              <a:buClr>
                <a:srgbClr val="727CA3"/>
              </a:buClr>
            </a:pPr>
            <a:r>
              <a:rPr lang="ja-JP" altLang="en-US" sz="2600" kern="100" dirty="0">
                <a:solidFill>
                  <a:prstClr val="black"/>
                </a:solidFill>
                <a:latin typeface="+mn-ea"/>
                <a:cs typeface="Times New Roman"/>
              </a:rPr>
              <a:t>すぐできそうなもの（ささやかなアイデア、提案するのもはずかしいと思われるアイデアも含む）</a:t>
            </a:r>
            <a:endParaRPr lang="en-US" altLang="ja-JP" sz="2600" kern="100" dirty="0">
              <a:solidFill>
                <a:prstClr val="black"/>
              </a:solidFill>
              <a:latin typeface="+mn-ea"/>
              <a:cs typeface="Times New Roman"/>
            </a:endParaRPr>
          </a:p>
          <a:p>
            <a:pPr lvl="0" algn="just">
              <a:buClr>
                <a:srgbClr val="727CA3"/>
              </a:buClr>
            </a:pPr>
            <a:r>
              <a:rPr lang="ja-JP" altLang="en-US" sz="2600" kern="100" dirty="0">
                <a:solidFill>
                  <a:prstClr val="black"/>
                </a:solidFill>
                <a:latin typeface="+mn-ea"/>
                <a:cs typeface="Times New Roman"/>
              </a:rPr>
              <a:t>少し時間をかけないとできそうもないもの</a:t>
            </a:r>
            <a:endParaRPr lang="en-US" altLang="ja-JP" sz="2600" kern="100" dirty="0">
              <a:solidFill>
                <a:prstClr val="black"/>
              </a:solidFill>
              <a:latin typeface="+mn-ea"/>
              <a:cs typeface="Times New Roman"/>
            </a:endParaRPr>
          </a:p>
          <a:p>
            <a:pPr lvl="0" algn="just">
              <a:buClr>
                <a:srgbClr val="727CA3"/>
              </a:buClr>
            </a:pPr>
            <a:r>
              <a:rPr lang="ja-JP" altLang="en-US" sz="2600" kern="100" dirty="0">
                <a:solidFill>
                  <a:prstClr val="black"/>
                </a:solidFill>
                <a:latin typeface="+mn-ea"/>
                <a:cs typeface="Times New Roman"/>
              </a:rPr>
              <a:t>かなり時間をかけないとできないもの</a:t>
            </a:r>
            <a:endParaRPr lang="en-US" altLang="ja-JP" sz="2600" kern="100" dirty="0">
              <a:solidFill>
                <a:prstClr val="black"/>
              </a:solidFill>
              <a:latin typeface="+mn-ea"/>
              <a:cs typeface="Times New Roman"/>
            </a:endParaRPr>
          </a:p>
          <a:p>
            <a:pPr lvl="0" algn="just">
              <a:buClr>
                <a:srgbClr val="727CA3"/>
              </a:buClr>
            </a:pPr>
            <a:r>
              <a:rPr lang="ja-JP" altLang="en-US" sz="2600" kern="100" dirty="0">
                <a:solidFill>
                  <a:prstClr val="black"/>
                </a:solidFill>
                <a:latin typeface="+mn-ea"/>
                <a:cs typeface="Times New Roman"/>
              </a:rPr>
              <a:t>事例を通しての気づきとまちづくり的なアイデアに発展しそうなもの（面白い、大胆さ、これまでの固定観念にとらわれないアイデアを含む）</a:t>
            </a:r>
            <a:endParaRPr lang="en-US" altLang="ja-JP" sz="2600" kern="100" dirty="0">
              <a:solidFill>
                <a:prstClr val="black"/>
              </a:solidFill>
              <a:latin typeface="+mn-ea"/>
              <a:cs typeface="Times New Roman"/>
            </a:endParaRPr>
          </a:p>
          <a:p>
            <a:pPr lvl="0" algn="just">
              <a:buClr>
                <a:srgbClr val="727CA3"/>
              </a:buClr>
            </a:pPr>
            <a:endParaRPr lang="ja-JP" altLang="ja-JP" sz="2600" kern="100" dirty="0">
              <a:solidFill>
                <a:prstClr val="black"/>
              </a:solidFill>
              <a:latin typeface="+mn-ea"/>
              <a:cs typeface="Times New Roman"/>
            </a:endParaRPr>
          </a:p>
          <a:p>
            <a:pPr lvl="0" algn="just">
              <a:buClr>
                <a:srgbClr val="727CA3"/>
              </a:buClr>
            </a:pPr>
            <a:endParaRPr lang="ja-JP" altLang="ja-JP" sz="7800" kern="100" dirty="0">
              <a:solidFill>
                <a:prstClr val="black"/>
              </a:solidFill>
              <a:latin typeface="+mn-ea"/>
              <a:cs typeface="Times New Roman"/>
            </a:endParaRPr>
          </a:p>
          <a:p>
            <a:endParaRPr kumimoji="1" lang="ja-JP" altLang="en-US" dirty="0"/>
          </a:p>
        </p:txBody>
      </p:sp>
      <p:sp>
        <p:nvSpPr>
          <p:cNvPr id="4" name="Text Box 15">
            <a:extLst>
              <a:ext uri="{FF2B5EF4-FFF2-40B4-BE49-F238E27FC236}">
                <a16:creationId xmlns:a16="http://schemas.microsoft.com/office/drawing/2014/main" id="{CB43211A-AAE2-472D-884F-2D872C27EAAA}"/>
              </a:ext>
            </a:extLst>
          </p:cNvPr>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6" name="スライド番号プレースホルダー 5">
            <a:extLst>
              <a:ext uri="{FF2B5EF4-FFF2-40B4-BE49-F238E27FC236}">
                <a16:creationId xmlns:a16="http://schemas.microsoft.com/office/drawing/2014/main" id="{F6D7CBDD-2ABA-4B4C-9228-99117AECAFA1}"/>
              </a:ext>
            </a:extLst>
          </p:cNvPr>
          <p:cNvSpPr>
            <a:spLocks noGrp="1"/>
          </p:cNvSpPr>
          <p:nvPr>
            <p:ph type="sldNum" sz="quarter" idx="12"/>
          </p:nvPr>
        </p:nvSpPr>
        <p:spPr/>
        <p:txBody>
          <a:bodyPr/>
          <a:lstStyle/>
          <a:p>
            <a:pPr>
              <a:defRPr/>
            </a:pPr>
            <a:fld id="{804D6B79-3AEB-42FE-A736-A41F7AEA0445}" type="slidenum">
              <a:rPr lang="en-US" altLang="ja-JP" smtClean="0"/>
              <a:pPr>
                <a:defRPr/>
              </a:pPr>
              <a:t>39</a:t>
            </a:fld>
            <a:endParaRPr lang="en-US" altLang="ja-JP"/>
          </a:p>
        </p:txBody>
      </p:sp>
    </p:spTree>
    <p:extLst>
      <p:ext uri="{BB962C8B-B14F-4D97-AF65-F5344CB8AC3E}">
        <p14:creationId xmlns:p14="http://schemas.microsoft.com/office/powerpoint/2010/main" val="38098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704850" y="44624"/>
            <a:ext cx="8496300" cy="936625"/>
          </a:xfrm>
        </p:spPr>
        <p:txBody>
          <a:bodyPr/>
          <a:lstStyle/>
          <a:p>
            <a:pPr eaLnBrk="1" hangingPunct="1"/>
            <a:r>
              <a:rPr lang="ja-JP" altLang="en-US" sz="3200" dirty="0">
                <a:solidFill>
                  <a:srgbClr val="CC3300"/>
                </a:solidFill>
                <a:latin typeface="HGP創英角ﾎﾟｯﾌﾟ体" pitchFamily="50" charset="-128"/>
                <a:ea typeface="HGP創英角ﾎﾟｯﾌﾟ体" pitchFamily="50" charset="-128"/>
              </a:rPr>
              <a:t>スーパービジョンと似た要素（似ているが異なる）をもつ活動</a:t>
            </a:r>
            <a:endParaRPr lang="ja-JP" altLang="en-US" sz="3600" dirty="0">
              <a:solidFill>
                <a:srgbClr val="CC3300"/>
              </a:solidFill>
              <a:latin typeface="HGP創英角ﾎﾟｯﾌﾟ体" pitchFamily="50" charset="-128"/>
              <a:ea typeface="HGP創英角ﾎﾟｯﾌﾟ体" pitchFamily="50" charset="-128"/>
            </a:endParaRPr>
          </a:p>
        </p:txBody>
      </p:sp>
      <p:sp>
        <p:nvSpPr>
          <p:cNvPr id="6148" name="Text Box 5"/>
          <p:cNvSpPr txBox="1">
            <a:spLocks noChangeArrowheads="1"/>
          </p:cNvSpPr>
          <p:nvPr/>
        </p:nvSpPr>
        <p:spPr bwMode="auto">
          <a:xfrm>
            <a:off x="1532731" y="1916832"/>
            <a:ext cx="6840538" cy="3143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nSpc>
                <a:spcPct val="120000"/>
              </a:lnSpc>
              <a:spcBef>
                <a:spcPts val="1200"/>
              </a:spcBef>
              <a:buNone/>
            </a:pPr>
            <a:r>
              <a:rPr lang="ja-JP" altLang="en-US" sz="2800" dirty="0"/>
              <a:t>「従来文献等で紹介されてきたようなスーパービジョンは社会福祉現場では実践されていないし、理解度も低いが、</a:t>
            </a:r>
            <a:r>
              <a:rPr lang="ja-JP" altLang="en-US" sz="2800" dirty="0">
                <a:solidFill>
                  <a:srgbClr val="FF0000"/>
                </a:solidFill>
              </a:rPr>
              <a:t>随時指導、職場内研修、ケース検討会など</a:t>
            </a:r>
            <a:r>
              <a:rPr lang="ja-JP" altLang="en-US" sz="2800" dirty="0"/>
              <a:t>スーパービジョンと似た要素をもつ活動は行われているということであった。」</a:t>
            </a:r>
            <a:endParaRPr lang="ja-JP" altLang="en-US" sz="2800" dirty="0">
              <a:solidFill>
                <a:schemeClr val="tx2"/>
              </a:solidFill>
              <a:ea typeface="HGP創英角ｺﾞｼｯｸUB" pitchFamily="50" charset="-128"/>
            </a:endParaRPr>
          </a:p>
        </p:txBody>
      </p:sp>
      <p:sp>
        <p:nvSpPr>
          <p:cNvPr id="2" name="正方形/長方形 1"/>
          <p:cNvSpPr/>
          <p:nvPr/>
        </p:nvSpPr>
        <p:spPr>
          <a:xfrm>
            <a:off x="2432720" y="5157192"/>
            <a:ext cx="6192689" cy="369332"/>
          </a:xfrm>
          <a:prstGeom prst="rect">
            <a:avLst/>
          </a:prstGeom>
        </p:spPr>
        <p:txBody>
          <a:bodyPr wrap="square">
            <a:spAutoFit/>
          </a:bodyPr>
          <a:lstStyle/>
          <a:p>
            <a:r>
              <a:rPr lang="ja-JP" altLang="en-US" dirty="0">
                <a:latin typeface="+mj-ea"/>
                <a:ea typeface="+mj-ea"/>
              </a:rPr>
              <a:t>塩村公子</a:t>
            </a:r>
            <a:r>
              <a:rPr lang="en-US" altLang="ja-JP" dirty="0">
                <a:latin typeface="+mj-ea"/>
                <a:ea typeface="+mj-ea"/>
              </a:rPr>
              <a:t>『</a:t>
            </a:r>
            <a:r>
              <a:rPr lang="ja-JP" altLang="en-US" dirty="0">
                <a:latin typeface="+mj-ea"/>
                <a:ea typeface="+mj-ea"/>
              </a:rPr>
              <a:t>ソーシャルワーク・スーパービジョンの諸相</a:t>
            </a:r>
            <a:r>
              <a:rPr lang="en-US" altLang="ja-JP" dirty="0">
                <a:latin typeface="+mj-ea"/>
                <a:ea typeface="+mj-ea"/>
              </a:rPr>
              <a:t>』</a:t>
            </a:r>
            <a:r>
              <a:rPr lang="ja-JP" altLang="en-US" dirty="0">
                <a:latin typeface="+mj-ea"/>
                <a:ea typeface="+mj-ea"/>
              </a:rPr>
              <a:t>（</a:t>
            </a:r>
            <a:r>
              <a:rPr lang="en-US" altLang="ja-JP" dirty="0">
                <a:latin typeface="+mj-ea"/>
                <a:ea typeface="+mj-ea"/>
              </a:rPr>
              <a:t>2000</a:t>
            </a:r>
            <a:r>
              <a:rPr lang="ja-JP" altLang="en-US" dirty="0">
                <a:latin typeface="+mj-ea"/>
                <a:ea typeface="+mj-ea"/>
              </a:rPr>
              <a:t>）</a:t>
            </a:r>
          </a:p>
        </p:txBody>
      </p:sp>
      <p:sp>
        <p:nvSpPr>
          <p:cNvPr id="6" name="Line 3">
            <a:extLst>
              <a:ext uri="{FF2B5EF4-FFF2-40B4-BE49-F238E27FC236}">
                <a16:creationId xmlns:a16="http://schemas.microsoft.com/office/drawing/2014/main" id="{D6E81433-850A-4F2B-AFCD-41F1A5F3C74E}"/>
              </a:ext>
            </a:extLst>
          </p:cNvPr>
          <p:cNvSpPr>
            <a:spLocks noChangeShapeType="1"/>
          </p:cNvSpPr>
          <p:nvPr/>
        </p:nvSpPr>
        <p:spPr bwMode="auto">
          <a:xfrm>
            <a:off x="0" y="980728"/>
            <a:ext cx="9906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5" name="スライド番号プレースホルダー 4">
            <a:extLst>
              <a:ext uri="{FF2B5EF4-FFF2-40B4-BE49-F238E27FC236}">
                <a16:creationId xmlns:a16="http://schemas.microsoft.com/office/drawing/2014/main" id="{26208B58-D23D-486C-A064-64B55B5A350A}"/>
              </a:ext>
            </a:extLst>
          </p:cNvPr>
          <p:cNvSpPr>
            <a:spLocks noGrp="1"/>
          </p:cNvSpPr>
          <p:nvPr>
            <p:ph type="sldNum" sz="quarter" idx="12"/>
          </p:nvPr>
        </p:nvSpPr>
        <p:spPr/>
        <p:txBody>
          <a:bodyPr/>
          <a:lstStyle/>
          <a:p>
            <a:pPr>
              <a:defRPr/>
            </a:pPr>
            <a:fld id="{431CAECD-5926-4741-A906-A08E04809A27}" type="slidenum">
              <a:rPr lang="en-US" altLang="ja-JP" smtClean="0"/>
              <a:pPr>
                <a:defRPr/>
              </a:pPr>
              <a:t>4</a:t>
            </a:fld>
            <a:endParaRPr lang="en-US" altLang="ja-JP"/>
          </a:p>
        </p:txBody>
      </p:sp>
    </p:spTree>
    <p:extLst>
      <p:ext uri="{BB962C8B-B14F-4D97-AF65-F5344CB8AC3E}">
        <p14:creationId xmlns:p14="http://schemas.microsoft.com/office/powerpoint/2010/main" val="36560610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28BE2C-EF18-4871-A368-E1D055493A66}"/>
              </a:ext>
            </a:extLst>
          </p:cNvPr>
          <p:cNvSpPr>
            <a:spLocks noGrp="1"/>
          </p:cNvSpPr>
          <p:nvPr>
            <p:ph type="title"/>
          </p:nvPr>
        </p:nvSpPr>
        <p:spPr/>
        <p:txBody>
          <a:bodyPr/>
          <a:lstStyle/>
          <a:p>
            <a:r>
              <a:rPr kumimoji="1" lang="ja-JP" altLang="en-US" sz="3600" dirty="0"/>
              <a:t>よりより</a:t>
            </a:r>
            <a:r>
              <a:rPr lang="ja-JP" altLang="en-US" sz="3600" dirty="0"/>
              <a:t>スーパービジョンのために（その１）</a:t>
            </a:r>
            <a:endParaRPr kumimoji="1" lang="ja-JP" altLang="en-US" sz="3600" dirty="0"/>
          </a:p>
        </p:txBody>
      </p:sp>
      <p:sp>
        <p:nvSpPr>
          <p:cNvPr id="3" name="コンテンツ プレースホルダー 2">
            <a:extLst>
              <a:ext uri="{FF2B5EF4-FFF2-40B4-BE49-F238E27FC236}">
                <a16:creationId xmlns:a16="http://schemas.microsoft.com/office/drawing/2014/main" id="{E84C9A10-5139-4857-9A0B-46403AD9B074}"/>
              </a:ext>
            </a:extLst>
          </p:cNvPr>
          <p:cNvSpPr>
            <a:spLocks noGrp="1"/>
          </p:cNvSpPr>
          <p:nvPr>
            <p:ph sz="quarter" idx="1"/>
          </p:nvPr>
        </p:nvSpPr>
        <p:spPr/>
        <p:txBody>
          <a:bodyPr/>
          <a:lstStyle/>
          <a:p>
            <a:r>
              <a:rPr kumimoji="1" lang="ja-JP" altLang="en-US" dirty="0"/>
              <a:t>普段から職場のチームづくり、同僚（ピア）の関係づくり。</a:t>
            </a:r>
            <a:endParaRPr kumimoji="1" lang="en-US" altLang="ja-JP" dirty="0"/>
          </a:p>
          <a:p>
            <a:r>
              <a:rPr lang="ja-JP" altLang="en-US" dirty="0">
                <a:highlight>
                  <a:srgbClr val="FFFF00"/>
                </a:highlight>
              </a:rPr>
              <a:t>指導とスーパービジョンを混同しないこと。</a:t>
            </a:r>
            <a:endParaRPr lang="en-US" altLang="ja-JP" dirty="0">
              <a:highlight>
                <a:srgbClr val="FFFF00"/>
              </a:highlight>
            </a:endParaRPr>
          </a:p>
          <a:p>
            <a:r>
              <a:rPr lang="ja-JP" altLang="en-US" dirty="0"/>
              <a:t>一人職場の場合は、事業所間のネットワークにより、ピアスーパービジョンを。</a:t>
            </a:r>
            <a:endParaRPr lang="en-US" altLang="ja-JP" dirty="0"/>
          </a:p>
          <a:p>
            <a:r>
              <a:rPr lang="en-US" altLang="ja-JP" dirty="0"/>
              <a:t>GSV</a:t>
            </a:r>
            <a:r>
              <a:rPr lang="ja-JP" altLang="en-US" dirty="0"/>
              <a:t>（実践モデル、研修モデル）を実施している相談支援事業所（基幹相談支援センター）は、フィールドメンター活動（一人職場、相談支援事業所に出向いてのスーパービジョン活動）を。</a:t>
            </a:r>
            <a:endParaRPr lang="en-US" altLang="ja-JP" dirty="0"/>
          </a:p>
          <a:p>
            <a:pPr marL="0" indent="0">
              <a:buNone/>
            </a:pPr>
            <a:endParaRPr lang="en-US" altLang="ja-JP" dirty="0"/>
          </a:p>
          <a:p>
            <a:endParaRPr kumimoji="1" lang="ja-JP" altLang="en-US" dirty="0"/>
          </a:p>
        </p:txBody>
      </p:sp>
      <p:sp>
        <p:nvSpPr>
          <p:cNvPr id="4" name="Text Box 15">
            <a:extLst>
              <a:ext uri="{FF2B5EF4-FFF2-40B4-BE49-F238E27FC236}">
                <a16:creationId xmlns:a16="http://schemas.microsoft.com/office/drawing/2014/main" id="{058139FD-D8B7-4ECD-AD98-9E9476709E95}"/>
              </a:ext>
            </a:extLst>
          </p:cNvPr>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6" name="スライド番号プレースホルダー 5">
            <a:extLst>
              <a:ext uri="{FF2B5EF4-FFF2-40B4-BE49-F238E27FC236}">
                <a16:creationId xmlns:a16="http://schemas.microsoft.com/office/drawing/2014/main" id="{298B1757-0A41-4445-AA61-DAF71DC19F7F}"/>
              </a:ext>
            </a:extLst>
          </p:cNvPr>
          <p:cNvSpPr>
            <a:spLocks noGrp="1"/>
          </p:cNvSpPr>
          <p:nvPr>
            <p:ph type="sldNum" sz="quarter" idx="12"/>
          </p:nvPr>
        </p:nvSpPr>
        <p:spPr/>
        <p:txBody>
          <a:bodyPr/>
          <a:lstStyle/>
          <a:p>
            <a:pPr>
              <a:defRPr/>
            </a:pPr>
            <a:fld id="{804D6B79-3AEB-42FE-A736-A41F7AEA0445}" type="slidenum">
              <a:rPr lang="en-US" altLang="ja-JP" smtClean="0"/>
              <a:pPr>
                <a:defRPr/>
              </a:pPr>
              <a:t>40</a:t>
            </a:fld>
            <a:endParaRPr lang="en-US" altLang="ja-JP"/>
          </a:p>
        </p:txBody>
      </p:sp>
    </p:spTree>
    <p:extLst>
      <p:ext uri="{BB962C8B-B14F-4D97-AF65-F5344CB8AC3E}">
        <p14:creationId xmlns:p14="http://schemas.microsoft.com/office/powerpoint/2010/main" val="16455265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28BE2C-EF18-4871-A368-E1D055493A66}"/>
              </a:ext>
            </a:extLst>
          </p:cNvPr>
          <p:cNvSpPr>
            <a:spLocks noGrp="1"/>
          </p:cNvSpPr>
          <p:nvPr>
            <p:ph type="title"/>
          </p:nvPr>
        </p:nvSpPr>
        <p:spPr/>
        <p:txBody>
          <a:bodyPr/>
          <a:lstStyle/>
          <a:p>
            <a:r>
              <a:rPr kumimoji="1" lang="ja-JP" altLang="en-US" sz="3600" dirty="0"/>
              <a:t>よりより</a:t>
            </a:r>
            <a:r>
              <a:rPr lang="ja-JP" altLang="en-US" sz="3600" dirty="0"/>
              <a:t>スーパービジョンのために（その２）</a:t>
            </a:r>
            <a:endParaRPr kumimoji="1" lang="ja-JP" altLang="en-US" sz="3600" dirty="0"/>
          </a:p>
        </p:txBody>
      </p:sp>
      <p:sp>
        <p:nvSpPr>
          <p:cNvPr id="3" name="コンテンツ プレースホルダー 2">
            <a:extLst>
              <a:ext uri="{FF2B5EF4-FFF2-40B4-BE49-F238E27FC236}">
                <a16:creationId xmlns:a16="http://schemas.microsoft.com/office/drawing/2014/main" id="{E84C9A10-5139-4857-9A0B-46403AD9B074}"/>
              </a:ext>
            </a:extLst>
          </p:cNvPr>
          <p:cNvSpPr>
            <a:spLocks noGrp="1"/>
          </p:cNvSpPr>
          <p:nvPr>
            <p:ph sz="quarter" idx="1"/>
          </p:nvPr>
        </p:nvSpPr>
        <p:spPr/>
        <p:txBody>
          <a:bodyPr/>
          <a:lstStyle/>
          <a:p>
            <a:r>
              <a:rPr lang="ja-JP" altLang="en-US" dirty="0"/>
              <a:t>スーパーバイジーが主人公。</a:t>
            </a:r>
            <a:endParaRPr lang="en-US" altLang="ja-JP" dirty="0"/>
          </a:p>
          <a:p>
            <a:r>
              <a:rPr lang="ja-JP" altLang="en-US" dirty="0"/>
              <a:t>スーパーバイザーは話しすぎない。</a:t>
            </a:r>
            <a:endParaRPr lang="en-US" altLang="ja-JP" dirty="0"/>
          </a:p>
          <a:p>
            <a:r>
              <a:rPr lang="ja-JP" altLang="en-US" dirty="0"/>
              <a:t>しかし、適切に、コメントし、スーパーバイジーの不安を和らげる</a:t>
            </a:r>
            <a:endParaRPr lang="en-US" altLang="ja-JP" dirty="0"/>
          </a:p>
          <a:p>
            <a:r>
              <a:rPr lang="ja-JP" altLang="en-US" dirty="0"/>
              <a:t>指導的、支持的な、（場合によっては威圧的な）態度はとらない。</a:t>
            </a:r>
            <a:endParaRPr lang="en-US" altLang="ja-JP" dirty="0"/>
          </a:p>
          <a:p>
            <a:r>
              <a:rPr lang="ja-JP" altLang="en-US" dirty="0">
                <a:highlight>
                  <a:srgbClr val="FFFF00"/>
                </a:highlight>
              </a:rPr>
              <a:t>スーパーバイザーには、成熟したメンターとしての役割が求められる。</a:t>
            </a:r>
            <a:endParaRPr lang="en-US" altLang="ja-JP" dirty="0">
              <a:highlight>
                <a:srgbClr val="FFFF00"/>
              </a:highlight>
            </a:endParaRPr>
          </a:p>
          <a:p>
            <a:endParaRPr lang="en-US" altLang="ja-JP" dirty="0"/>
          </a:p>
          <a:p>
            <a:pPr marL="0" indent="0">
              <a:buNone/>
            </a:pPr>
            <a:endParaRPr lang="en-US" altLang="ja-JP" dirty="0"/>
          </a:p>
          <a:p>
            <a:endParaRPr kumimoji="1" lang="ja-JP" altLang="en-US" dirty="0"/>
          </a:p>
        </p:txBody>
      </p:sp>
      <p:sp>
        <p:nvSpPr>
          <p:cNvPr id="4" name="Text Box 15">
            <a:extLst>
              <a:ext uri="{FF2B5EF4-FFF2-40B4-BE49-F238E27FC236}">
                <a16:creationId xmlns:a16="http://schemas.microsoft.com/office/drawing/2014/main" id="{A1935DC8-4A7C-4613-9A1D-FC463DB35312}"/>
              </a:ext>
            </a:extLst>
          </p:cNvPr>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6" name="スライド番号プレースホルダー 5">
            <a:extLst>
              <a:ext uri="{FF2B5EF4-FFF2-40B4-BE49-F238E27FC236}">
                <a16:creationId xmlns:a16="http://schemas.microsoft.com/office/drawing/2014/main" id="{0066785F-1E24-447E-9CF5-AB5ADB972BE8}"/>
              </a:ext>
            </a:extLst>
          </p:cNvPr>
          <p:cNvSpPr>
            <a:spLocks noGrp="1"/>
          </p:cNvSpPr>
          <p:nvPr>
            <p:ph type="sldNum" sz="quarter" idx="12"/>
          </p:nvPr>
        </p:nvSpPr>
        <p:spPr/>
        <p:txBody>
          <a:bodyPr/>
          <a:lstStyle/>
          <a:p>
            <a:pPr>
              <a:defRPr/>
            </a:pPr>
            <a:fld id="{804D6B79-3AEB-42FE-A736-A41F7AEA0445}" type="slidenum">
              <a:rPr lang="en-US" altLang="ja-JP" smtClean="0"/>
              <a:pPr>
                <a:defRPr/>
              </a:pPr>
              <a:t>41</a:t>
            </a:fld>
            <a:endParaRPr lang="en-US" altLang="ja-JP"/>
          </a:p>
        </p:txBody>
      </p:sp>
    </p:spTree>
    <p:extLst>
      <p:ext uri="{BB962C8B-B14F-4D97-AF65-F5344CB8AC3E}">
        <p14:creationId xmlns:p14="http://schemas.microsoft.com/office/powerpoint/2010/main" val="2819513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704850" y="146720"/>
            <a:ext cx="8496300" cy="762000"/>
          </a:xfrm>
        </p:spPr>
        <p:txBody>
          <a:bodyPr/>
          <a:lstStyle/>
          <a:p>
            <a:pPr eaLnBrk="1" hangingPunct="1"/>
            <a:r>
              <a:rPr lang="ja-JP" altLang="en-US" sz="3200" dirty="0">
                <a:solidFill>
                  <a:srgbClr val="CC3300"/>
                </a:solidFill>
                <a:latin typeface="HGP創英角ﾎﾟｯﾌﾟ体" pitchFamily="50" charset="-128"/>
                <a:ea typeface="HGP創英角ﾎﾟｯﾌﾟ体" pitchFamily="50" charset="-128"/>
              </a:rPr>
              <a:t>なぜスーパービジョンなのか</a:t>
            </a:r>
            <a:endParaRPr lang="ja-JP" altLang="en-US" sz="3600" dirty="0">
              <a:solidFill>
                <a:srgbClr val="CC3300"/>
              </a:solidFill>
              <a:latin typeface="HGP創英角ﾎﾟｯﾌﾟ体" pitchFamily="50" charset="-128"/>
              <a:ea typeface="HGP創英角ﾎﾟｯﾌﾟ体" pitchFamily="50" charset="-128"/>
            </a:endParaRPr>
          </a:p>
        </p:txBody>
      </p:sp>
      <p:sp>
        <p:nvSpPr>
          <p:cNvPr id="6148" name="Text Box 5"/>
          <p:cNvSpPr txBox="1">
            <a:spLocks noChangeArrowheads="1"/>
          </p:cNvSpPr>
          <p:nvPr/>
        </p:nvSpPr>
        <p:spPr bwMode="auto">
          <a:xfrm>
            <a:off x="1136576" y="1484313"/>
            <a:ext cx="7776864"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2800" dirty="0">
                <a:solidFill>
                  <a:schemeClr val="tx2"/>
                </a:solidFill>
                <a:ea typeface="HGP創英角ｺﾞｼｯｸUB" pitchFamily="50" charset="-128"/>
              </a:rPr>
              <a:t>対人援助を内容としたＳＷ活動は利用者の課題を環境も含めた全体としてとらえ、また、その解決方法も本人だけでなく幅広い環境への働きかけを通して見出すことになる。</a:t>
            </a:r>
          </a:p>
          <a:p>
            <a:pPr eaLnBrk="1" hangingPunct="1">
              <a:spcBef>
                <a:spcPct val="50000"/>
              </a:spcBef>
              <a:buFontTx/>
              <a:buNone/>
            </a:pPr>
            <a:r>
              <a:rPr lang="ja-JP" altLang="en-US" sz="2800" dirty="0">
                <a:solidFill>
                  <a:schemeClr val="tx2"/>
                </a:solidFill>
                <a:ea typeface="HGP創英角ｺﾞｼｯｸUB" pitchFamily="50" charset="-128"/>
              </a:rPr>
              <a:t>しかし、それはとても困難なことであり、援助がうまく行かないときに個々の力だけで打開策を見出すことは益々難しい。</a:t>
            </a:r>
          </a:p>
          <a:p>
            <a:pPr eaLnBrk="1" hangingPunct="1">
              <a:spcBef>
                <a:spcPct val="50000"/>
              </a:spcBef>
              <a:buFontTx/>
              <a:buNone/>
            </a:pPr>
            <a:r>
              <a:rPr lang="ja-JP" altLang="en-US" sz="2800" dirty="0">
                <a:solidFill>
                  <a:schemeClr val="tx2"/>
                </a:solidFill>
                <a:ea typeface="HGP創英角ｺﾞｼｯｸUB" pitchFamily="50" charset="-128"/>
              </a:rPr>
              <a:t>そこで、</a:t>
            </a:r>
            <a:r>
              <a:rPr lang="ja-JP" altLang="en-US" sz="2800" dirty="0">
                <a:solidFill>
                  <a:schemeClr val="tx2"/>
                </a:solidFill>
                <a:highlight>
                  <a:srgbClr val="FFFF00"/>
                </a:highlight>
                <a:ea typeface="HGP創英角ｺﾞｼｯｸUB" pitchFamily="50" charset="-128"/>
              </a:rPr>
              <a:t>自分の援助をスーパーバイザーの力を借りて客観的に捉え直し、知識や技術面および感情面の課題に気付きを得る</a:t>
            </a:r>
            <a:r>
              <a:rPr lang="ja-JP" altLang="en-US" sz="2800" dirty="0">
                <a:solidFill>
                  <a:schemeClr val="tx2"/>
                </a:solidFill>
                <a:ea typeface="HGP創英角ｺﾞｼｯｸUB" pitchFamily="50" charset="-128"/>
              </a:rPr>
              <a:t>必要がある。</a:t>
            </a:r>
          </a:p>
        </p:txBody>
      </p:sp>
      <p:sp>
        <p:nvSpPr>
          <p:cNvPr id="6" name="Line 3"/>
          <p:cNvSpPr>
            <a:spLocks noChangeShapeType="1"/>
          </p:cNvSpPr>
          <p:nvPr/>
        </p:nvSpPr>
        <p:spPr bwMode="auto">
          <a:xfrm>
            <a:off x="0" y="980728"/>
            <a:ext cx="9906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2FF7C5AD-2A9A-41BA-8D2E-C58A696616C7}"/>
              </a:ext>
            </a:extLst>
          </p:cNvPr>
          <p:cNvSpPr>
            <a:spLocks noGrp="1"/>
          </p:cNvSpPr>
          <p:nvPr>
            <p:ph type="sldNum" sz="quarter" idx="12"/>
          </p:nvPr>
        </p:nvSpPr>
        <p:spPr/>
        <p:txBody>
          <a:bodyPr/>
          <a:lstStyle/>
          <a:p>
            <a:pPr>
              <a:defRPr/>
            </a:pPr>
            <a:fld id="{431CAECD-5926-4741-A906-A08E04809A27}" type="slidenum">
              <a:rPr lang="en-US" altLang="ja-JP" smtClean="0"/>
              <a:pPr>
                <a:defRPr/>
              </a:pPr>
              <a:t>5</a:t>
            </a:fld>
            <a:endParaRPr lang="en-US" altLang="ja-JP"/>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704851" y="765177"/>
            <a:ext cx="8496300" cy="936625"/>
          </a:xfrm>
        </p:spPr>
        <p:txBody>
          <a:bodyPr/>
          <a:lstStyle/>
          <a:p>
            <a:pPr eaLnBrk="1" hangingPunct="1"/>
            <a:r>
              <a:rPr lang="ja-JP" altLang="en-US" sz="3200" dirty="0">
                <a:solidFill>
                  <a:srgbClr val="CC3300"/>
                </a:solidFill>
                <a:latin typeface="HGP創英角ﾎﾟｯﾌﾟ体" pitchFamily="50" charset="-128"/>
                <a:ea typeface="HGP創英角ﾎﾟｯﾌﾟ体" pitchFamily="50" charset="-128"/>
              </a:rPr>
              <a:t>１　スーパービジョンの考え方</a:t>
            </a:r>
            <a:endParaRPr lang="ja-JP" altLang="en-US" sz="3600" dirty="0">
              <a:solidFill>
                <a:srgbClr val="CC3300"/>
              </a:solidFill>
              <a:latin typeface="HGP創英角ﾎﾟｯﾌﾟ体" pitchFamily="50" charset="-128"/>
              <a:ea typeface="HGP創英角ﾎﾟｯﾌﾟ体" pitchFamily="50" charset="-128"/>
            </a:endParaRPr>
          </a:p>
        </p:txBody>
      </p:sp>
      <p:sp>
        <p:nvSpPr>
          <p:cNvPr id="5124" name="Rectangle 5"/>
          <p:cNvSpPr>
            <a:spLocks noChangeArrowheads="1"/>
          </p:cNvSpPr>
          <p:nvPr/>
        </p:nvSpPr>
        <p:spPr bwMode="auto">
          <a:xfrm>
            <a:off x="2144688" y="2348880"/>
            <a:ext cx="5573962" cy="261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80000"/>
              </a:lnSpc>
              <a:spcBef>
                <a:spcPct val="0"/>
              </a:spcBef>
              <a:buFontTx/>
              <a:buNone/>
            </a:pPr>
            <a:r>
              <a:rPr lang="ja-JP" altLang="en-US" dirty="0">
                <a:solidFill>
                  <a:schemeClr val="tx2"/>
                </a:solidFill>
                <a:ea typeface="HGP創英角ｺﾞｼｯｸUB" pitchFamily="50" charset="-128"/>
              </a:rPr>
              <a:t>①　スーパービジョンとは</a:t>
            </a:r>
            <a:endParaRPr lang="en-US" altLang="ja-JP" dirty="0">
              <a:solidFill>
                <a:schemeClr val="tx2"/>
              </a:solidFill>
              <a:ea typeface="HGP創英角ｺﾞｼｯｸUB" pitchFamily="50" charset="-128"/>
            </a:endParaRPr>
          </a:p>
          <a:p>
            <a:pPr eaLnBrk="1" hangingPunct="1">
              <a:lnSpc>
                <a:spcPct val="180000"/>
              </a:lnSpc>
              <a:spcBef>
                <a:spcPct val="0"/>
              </a:spcBef>
              <a:buFontTx/>
              <a:buNone/>
            </a:pPr>
            <a:r>
              <a:rPr lang="ja-JP" altLang="en-US" dirty="0">
                <a:solidFill>
                  <a:schemeClr val="tx2"/>
                </a:solidFill>
                <a:ea typeface="HGP創英角ｺﾞｼｯｸUB" pitchFamily="50" charset="-128"/>
              </a:rPr>
              <a:t>②　スーパービジョン関係と機能</a:t>
            </a:r>
          </a:p>
          <a:p>
            <a:pPr eaLnBrk="1" hangingPunct="1">
              <a:lnSpc>
                <a:spcPct val="180000"/>
              </a:lnSpc>
              <a:spcBef>
                <a:spcPct val="0"/>
              </a:spcBef>
              <a:buFontTx/>
              <a:buNone/>
            </a:pPr>
            <a:r>
              <a:rPr lang="ja-JP" altLang="en-US" dirty="0">
                <a:solidFill>
                  <a:schemeClr val="tx2"/>
                </a:solidFill>
                <a:ea typeface="HGP創英角ｺﾞｼｯｸUB" pitchFamily="50" charset="-128"/>
              </a:rPr>
              <a:t>③　スーパービジョンのプロセス</a:t>
            </a:r>
            <a:endParaRPr lang="en-US" altLang="ja-JP" dirty="0">
              <a:solidFill>
                <a:schemeClr val="tx2"/>
              </a:solidFill>
              <a:ea typeface="HGP創英角ｺﾞｼｯｸUB" pitchFamily="50" charset="-128"/>
            </a:endParaRPr>
          </a:p>
        </p:txBody>
      </p:sp>
      <p:sp>
        <p:nvSpPr>
          <p:cNvPr id="6"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F78C26C9-9C90-4F0D-8671-D1D9D6E2E604}"/>
              </a:ext>
            </a:extLst>
          </p:cNvPr>
          <p:cNvSpPr>
            <a:spLocks noGrp="1"/>
          </p:cNvSpPr>
          <p:nvPr>
            <p:ph type="sldNum" sz="quarter" idx="12"/>
          </p:nvPr>
        </p:nvSpPr>
        <p:spPr/>
        <p:txBody>
          <a:bodyPr/>
          <a:lstStyle/>
          <a:p>
            <a:pPr>
              <a:defRPr/>
            </a:pPr>
            <a:fld id="{431CAECD-5926-4741-A906-A08E04809A27}" type="slidenum">
              <a:rPr lang="en-US" altLang="ja-JP" smtClean="0"/>
              <a:pPr>
                <a:defRPr/>
              </a:pPr>
              <a:t>6</a:t>
            </a:fld>
            <a:endParaRPr lang="en-US" altLang="ja-JP"/>
          </a:p>
        </p:txBody>
      </p:sp>
    </p:spTree>
    <p:extLst>
      <p:ext uri="{BB962C8B-B14F-4D97-AF65-F5344CB8AC3E}">
        <p14:creationId xmlns:p14="http://schemas.microsoft.com/office/powerpoint/2010/main" val="2540484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9"/>
          <p:cNvSpPr>
            <a:spLocks noGrp="1" noChangeArrowheads="1"/>
          </p:cNvSpPr>
          <p:nvPr>
            <p:ph type="title" idx="4294967295"/>
          </p:nvPr>
        </p:nvSpPr>
        <p:spPr>
          <a:xfrm>
            <a:off x="704850" y="116633"/>
            <a:ext cx="8496300" cy="645369"/>
          </a:xfrm>
        </p:spPr>
        <p:txBody>
          <a:bodyPr/>
          <a:lstStyle/>
          <a:p>
            <a:pPr eaLnBrk="1" hangingPunct="1"/>
            <a:r>
              <a:rPr lang="ja-JP" altLang="en-US" sz="3600" dirty="0">
                <a:solidFill>
                  <a:srgbClr val="CC3300"/>
                </a:solidFill>
                <a:ea typeface="HGP創英角ﾎﾟｯﾌﾟ体" pitchFamily="50" charset="-128"/>
              </a:rPr>
              <a:t>スーパービジョンとは</a:t>
            </a:r>
          </a:p>
        </p:txBody>
      </p:sp>
      <p:sp>
        <p:nvSpPr>
          <p:cNvPr id="7182" name="Rectangle 34"/>
          <p:cNvSpPr>
            <a:spLocks noChangeArrowheads="1"/>
          </p:cNvSpPr>
          <p:nvPr/>
        </p:nvSpPr>
        <p:spPr bwMode="auto">
          <a:xfrm>
            <a:off x="704850" y="1530423"/>
            <a:ext cx="8856662" cy="3637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2400" dirty="0">
                <a:latin typeface="+mj-ea"/>
                <a:ea typeface="+mj-ea"/>
              </a:rPr>
              <a:t>　ソーシャルワークのスーパーバイザーは、機関のアドミニストレーションのスタッフとして、スーパーバイジーの仕事に関して、方向性を与え、調整や強化を行い、評価する権限と責任を与えられている。</a:t>
            </a:r>
            <a:endParaRPr lang="en-US" altLang="ja-JP" sz="2400" dirty="0">
              <a:latin typeface="+mj-ea"/>
              <a:ea typeface="+mj-ea"/>
            </a:endParaRPr>
          </a:p>
          <a:p>
            <a:pPr>
              <a:buNone/>
            </a:pPr>
            <a:r>
              <a:rPr lang="ja-JP" altLang="en-US" sz="2400" dirty="0">
                <a:latin typeface="+mj-ea"/>
                <a:ea typeface="+mj-ea"/>
              </a:rPr>
              <a:t>　この責任の遂行のために、</a:t>
            </a:r>
            <a:r>
              <a:rPr lang="ja-JP" altLang="en-US" sz="2400" dirty="0">
                <a:highlight>
                  <a:srgbClr val="FFFF00"/>
                </a:highlight>
                <a:latin typeface="+mj-ea"/>
                <a:ea typeface="+mj-ea"/>
              </a:rPr>
              <a:t>スーパーバイザーは、スーパーバイジーとの</a:t>
            </a:r>
            <a:r>
              <a:rPr lang="ja-JP" altLang="en-US" sz="2400" u="sng" dirty="0">
                <a:highlight>
                  <a:srgbClr val="FFFF00"/>
                </a:highlight>
                <a:latin typeface="+mj-ea"/>
                <a:ea typeface="+mj-ea"/>
              </a:rPr>
              <a:t>相互関係</a:t>
            </a:r>
            <a:r>
              <a:rPr lang="ja-JP" altLang="en-US" sz="2400" dirty="0">
                <a:highlight>
                  <a:srgbClr val="FFFF00"/>
                </a:highlight>
                <a:latin typeface="+mj-ea"/>
                <a:ea typeface="+mj-ea"/>
              </a:rPr>
              <a:t>において、管理的、教育的、支持的機能を果たす。</a:t>
            </a:r>
            <a:endParaRPr lang="en-US" altLang="ja-JP" sz="2400" dirty="0">
              <a:highlight>
                <a:srgbClr val="FFFF00"/>
              </a:highlight>
              <a:latin typeface="+mj-ea"/>
              <a:ea typeface="+mj-ea"/>
            </a:endParaRPr>
          </a:p>
          <a:p>
            <a:pPr>
              <a:buNone/>
            </a:pPr>
            <a:r>
              <a:rPr lang="ja-JP" altLang="en-US" sz="2400" dirty="0">
                <a:latin typeface="+mj-ea"/>
                <a:ea typeface="+mj-ea"/>
              </a:rPr>
              <a:t>　スーパーバイザーの究極的な目的は、機関の方針や手続きに従って、クライエントに量的、質的に最善のサービスを提供することである。</a:t>
            </a:r>
            <a:endParaRPr lang="en-US" altLang="ja-JP" sz="2400" dirty="0">
              <a:solidFill>
                <a:schemeClr val="tx2"/>
              </a:solidFill>
              <a:latin typeface="+mj-ea"/>
              <a:ea typeface="+mj-ea"/>
            </a:endParaRPr>
          </a:p>
          <a:p>
            <a:pPr>
              <a:buNone/>
            </a:pPr>
            <a:endParaRPr lang="ja-JP" altLang="en-US" sz="2000" dirty="0">
              <a:solidFill>
                <a:schemeClr val="tx2"/>
              </a:solidFill>
              <a:latin typeface="+mj-ea"/>
              <a:ea typeface="+mj-ea"/>
            </a:endParaRPr>
          </a:p>
        </p:txBody>
      </p:sp>
      <p:sp>
        <p:nvSpPr>
          <p:cNvPr id="19" name="Line 3"/>
          <p:cNvSpPr>
            <a:spLocks noChangeShapeType="1"/>
          </p:cNvSpPr>
          <p:nvPr/>
        </p:nvSpPr>
        <p:spPr bwMode="auto">
          <a:xfrm>
            <a:off x="0" y="762000"/>
            <a:ext cx="9906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8"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3" name="正方形/長方形 2">
            <a:extLst>
              <a:ext uri="{FF2B5EF4-FFF2-40B4-BE49-F238E27FC236}">
                <a16:creationId xmlns:a16="http://schemas.microsoft.com/office/drawing/2014/main" id="{59FE1575-EFC3-441A-8EFC-03EB89800840}"/>
              </a:ext>
            </a:extLst>
          </p:cNvPr>
          <p:cNvSpPr/>
          <p:nvPr/>
        </p:nvSpPr>
        <p:spPr>
          <a:xfrm>
            <a:off x="4088904" y="5951021"/>
            <a:ext cx="5328592" cy="646331"/>
          </a:xfrm>
          <a:prstGeom prst="rect">
            <a:avLst/>
          </a:prstGeom>
        </p:spPr>
        <p:txBody>
          <a:bodyPr wrap="square">
            <a:spAutoFit/>
          </a:bodyPr>
          <a:lstStyle/>
          <a:p>
            <a:r>
              <a:rPr lang="ja-JP" altLang="en-US" dirty="0">
                <a:latin typeface="+mj-ea"/>
                <a:ea typeface="+mj-ea"/>
              </a:rPr>
              <a:t>山辺朗子「ジェネラリスト・ソーシャルワークにもとづく社会福祉のスーパービジョン：その理論と実践」</a:t>
            </a:r>
            <a:r>
              <a:rPr lang="en-US" altLang="ja-JP" dirty="0">
                <a:latin typeface="+mj-ea"/>
                <a:ea typeface="+mj-ea"/>
              </a:rPr>
              <a:t>2015</a:t>
            </a:r>
            <a:endParaRPr lang="ja-JP" altLang="en-US" dirty="0">
              <a:latin typeface="+mj-ea"/>
              <a:ea typeface="+mj-ea"/>
            </a:endParaRPr>
          </a:p>
        </p:txBody>
      </p:sp>
      <p:sp>
        <p:nvSpPr>
          <p:cNvPr id="5" name="スライド番号プレースホルダー 4">
            <a:extLst>
              <a:ext uri="{FF2B5EF4-FFF2-40B4-BE49-F238E27FC236}">
                <a16:creationId xmlns:a16="http://schemas.microsoft.com/office/drawing/2014/main" id="{7C1CB3EC-E0D2-4449-A46D-C52CD13FA2E9}"/>
              </a:ext>
            </a:extLst>
          </p:cNvPr>
          <p:cNvSpPr>
            <a:spLocks noGrp="1"/>
          </p:cNvSpPr>
          <p:nvPr>
            <p:ph type="sldNum" sz="quarter" idx="12"/>
          </p:nvPr>
        </p:nvSpPr>
        <p:spPr/>
        <p:txBody>
          <a:bodyPr/>
          <a:lstStyle/>
          <a:p>
            <a:pPr>
              <a:defRPr/>
            </a:pPr>
            <a:fld id="{431CAECD-5926-4741-A906-A08E04809A27}" type="slidenum">
              <a:rPr lang="en-US" altLang="ja-JP" smtClean="0"/>
              <a:pPr>
                <a:defRPr/>
              </a:pPr>
              <a:t>7</a:t>
            </a:fld>
            <a:endParaRPr lang="en-US" altLang="ja-JP"/>
          </a:p>
        </p:txBody>
      </p:sp>
    </p:spTree>
    <p:extLst>
      <p:ext uri="{BB962C8B-B14F-4D97-AF65-F5344CB8AC3E}">
        <p14:creationId xmlns:p14="http://schemas.microsoft.com/office/powerpoint/2010/main" val="3963278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9"/>
          <p:cNvSpPr>
            <a:spLocks noGrp="1" noChangeArrowheads="1"/>
          </p:cNvSpPr>
          <p:nvPr>
            <p:ph type="title" idx="4294967295"/>
          </p:nvPr>
        </p:nvSpPr>
        <p:spPr>
          <a:xfrm>
            <a:off x="704850" y="116633"/>
            <a:ext cx="8496300" cy="645369"/>
          </a:xfrm>
        </p:spPr>
        <p:txBody>
          <a:bodyPr/>
          <a:lstStyle/>
          <a:p>
            <a:pPr eaLnBrk="1" hangingPunct="1"/>
            <a:r>
              <a:rPr lang="ja-JP" altLang="en-US" sz="3600" dirty="0">
                <a:solidFill>
                  <a:srgbClr val="CC3300"/>
                </a:solidFill>
                <a:ea typeface="HGP創英角ﾎﾟｯﾌﾟ体" pitchFamily="50" charset="-128"/>
              </a:rPr>
              <a:t>スーパービジョンの機能</a:t>
            </a:r>
          </a:p>
        </p:txBody>
      </p:sp>
      <p:sp>
        <p:nvSpPr>
          <p:cNvPr id="7182" name="Rectangle 34"/>
          <p:cNvSpPr>
            <a:spLocks noChangeArrowheads="1"/>
          </p:cNvSpPr>
          <p:nvPr/>
        </p:nvSpPr>
        <p:spPr bwMode="auto">
          <a:xfrm>
            <a:off x="704850" y="1340768"/>
            <a:ext cx="911179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2400" dirty="0">
                <a:solidFill>
                  <a:schemeClr val="tx2"/>
                </a:solidFill>
                <a:ea typeface="HGP創英角ｺﾞｼｯｸUB" pitchFamily="50" charset="-128"/>
              </a:rPr>
              <a:t>１　支持的機能</a:t>
            </a:r>
            <a:endParaRPr lang="en-US" altLang="ja-JP" sz="2400" dirty="0">
              <a:solidFill>
                <a:schemeClr val="tx2"/>
              </a:solidFill>
              <a:ea typeface="HGP創英角ｺﾞｼｯｸUB" pitchFamily="50" charset="-128"/>
            </a:endParaRPr>
          </a:p>
          <a:p>
            <a:pPr eaLnBrk="1" hangingPunct="1">
              <a:spcBef>
                <a:spcPct val="0"/>
              </a:spcBef>
              <a:buFontTx/>
              <a:buNone/>
            </a:pPr>
            <a:r>
              <a:rPr lang="ja-JP" altLang="en-US" sz="2400" dirty="0">
                <a:solidFill>
                  <a:schemeClr val="tx2"/>
                </a:solidFill>
                <a:latin typeface="+mj-ea"/>
                <a:ea typeface="+mj-ea"/>
              </a:rPr>
              <a:t>スーパーバイザーとワーカーの</a:t>
            </a:r>
            <a:r>
              <a:rPr lang="ja-JP" altLang="en-US" sz="2400" dirty="0">
                <a:solidFill>
                  <a:schemeClr val="tx2"/>
                </a:solidFill>
                <a:highlight>
                  <a:srgbClr val="FFFF00"/>
                </a:highlight>
                <a:latin typeface="+mj-ea"/>
                <a:ea typeface="+mj-ea"/>
              </a:rPr>
              <a:t>信頼関係を築き、受容的関係の中</a:t>
            </a:r>
            <a:r>
              <a:rPr lang="ja-JP" altLang="en-US" sz="2400" dirty="0">
                <a:solidFill>
                  <a:schemeClr val="tx2"/>
                </a:solidFill>
                <a:latin typeface="+mj-ea"/>
                <a:ea typeface="+mj-ea"/>
              </a:rPr>
              <a:t>で、</a:t>
            </a:r>
            <a:endParaRPr lang="en-US" altLang="ja-JP" sz="2400" dirty="0">
              <a:solidFill>
                <a:schemeClr val="tx2"/>
              </a:solidFill>
              <a:latin typeface="+mj-ea"/>
              <a:ea typeface="+mj-ea"/>
            </a:endParaRPr>
          </a:p>
          <a:p>
            <a:pPr eaLnBrk="1" hangingPunct="1">
              <a:spcBef>
                <a:spcPct val="0"/>
              </a:spcBef>
              <a:buFontTx/>
              <a:buNone/>
            </a:pPr>
            <a:r>
              <a:rPr lang="ja-JP" altLang="en-US" sz="2400" dirty="0">
                <a:solidFill>
                  <a:schemeClr val="tx2"/>
                </a:solidFill>
                <a:latin typeface="+mj-ea"/>
                <a:ea typeface="+mj-ea"/>
              </a:rPr>
              <a:t>知識や技術を学べるようワーカーを支えていく</a:t>
            </a:r>
            <a:endParaRPr lang="en-US" altLang="ja-JP" sz="2400" dirty="0">
              <a:solidFill>
                <a:schemeClr val="tx2"/>
              </a:solidFill>
              <a:latin typeface="+mj-ea"/>
              <a:ea typeface="+mj-ea"/>
            </a:endParaRPr>
          </a:p>
          <a:p>
            <a:pPr eaLnBrk="1" hangingPunct="1">
              <a:spcBef>
                <a:spcPct val="0"/>
              </a:spcBef>
              <a:buFontTx/>
              <a:buNone/>
            </a:pPr>
            <a:endParaRPr lang="en-US" altLang="ja-JP" sz="2400" dirty="0">
              <a:solidFill>
                <a:schemeClr val="tx2"/>
              </a:solidFill>
              <a:ea typeface="HGP創英角ｺﾞｼｯｸUB" pitchFamily="50" charset="-128"/>
            </a:endParaRPr>
          </a:p>
          <a:p>
            <a:pPr eaLnBrk="1" hangingPunct="1">
              <a:spcBef>
                <a:spcPct val="0"/>
              </a:spcBef>
              <a:buFontTx/>
              <a:buNone/>
            </a:pPr>
            <a:r>
              <a:rPr lang="ja-JP" altLang="en-US" sz="2400" dirty="0">
                <a:solidFill>
                  <a:schemeClr val="tx2"/>
                </a:solidFill>
                <a:ea typeface="HGP創英角ｺﾞｼｯｸUB" pitchFamily="50" charset="-128"/>
              </a:rPr>
              <a:t>２　教育的機能</a:t>
            </a:r>
            <a:endParaRPr lang="en-US" altLang="ja-JP" sz="2400" dirty="0">
              <a:solidFill>
                <a:schemeClr val="tx2"/>
              </a:solidFill>
              <a:ea typeface="HGP創英角ｺﾞｼｯｸUB" pitchFamily="50" charset="-128"/>
            </a:endParaRPr>
          </a:p>
          <a:p>
            <a:pPr eaLnBrk="1" hangingPunct="1">
              <a:spcBef>
                <a:spcPct val="0"/>
              </a:spcBef>
              <a:buFontTx/>
              <a:buNone/>
            </a:pPr>
            <a:r>
              <a:rPr lang="ja-JP" altLang="en-US" sz="2400" dirty="0">
                <a:solidFill>
                  <a:schemeClr val="tx2"/>
                </a:solidFill>
                <a:latin typeface="+mj-ea"/>
                <a:ea typeface="+mj-ea"/>
              </a:rPr>
              <a:t>ソーシャルワークの価値倫理、専門知識や技術を身につけさせて、</a:t>
            </a:r>
            <a:endParaRPr lang="en-US" altLang="ja-JP" sz="2400" dirty="0">
              <a:solidFill>
                <a:schemeClr val="tx2"/>
              </a:solidFill>
              <a:latin typeface="+mj-ea"/>
              <a:ea typeface="+mj-ea"/>
            </a:endParaRPr>
          </a:p>
          <a:p>
            <a:pPr eaLnBrk="1" hangingPunct="1">
              <a:spcBef>
                <a:spcPct val="0"/>
              </a:spcBef>
              <a:buFontTx/>
              <a:buNone/>
            </a:pPr>
            <a:r>
              <a:rPr lang="ja-JP" altLang="en-US" sz="2400" dirty="0">
                <a:solidFill>
                  <a:schemeClr val="tx2"/>
                </a:solidFill>
                <a:latin typeface="+mj-ea"/>
                <a:ea typeface="+mj-ea"/>
              </a:rPr>
              <a:t>業務の遂行を可能なレベルに訓練していく</a:t>
            </a:r>
            <a:endParaRPr lang="en-US" altLang="ja-JP" sz="2400" dirty="0">
              <a:solidFill>
                <a:schemeClr val="tx2"/>
              </a:solidFill>
              <a:latin typeface="+mj-ea"/>
              <a:ea typeface="+mj-ea"/>
            </a:endParaRPr>
          </a:p>
          <a:p>
            <a:pPr eaLnBrk="1" hangingPunct="1">
              <a:spcBef>
                <a:spcPct val="0"/>
              </a:spcBef>
              <a:buFontTx/>
              <a:buNone/>
            </a:pPr>
            <a:r>
              <a:rPr lang="ja-JP" altLang="en-US" sz="2400" dirty="0">
                <a:solidFill>
                  <a:schemeClr val="tx2"/>
                </a:solidFill>
                <a:highlight>
                  <a:srgbClr val="FFFF00"/>
                </a:highlight>
                <a:latin typeface="+mj-ea"/>
                <a:ea typeface="+mj-ea"/>
              </a:rPr>
              <a:t>個別的自己覚知や専門職としての自己覚知を促す</a:t>
            </a:r>
            <a:r>
              <a:rPr lang="ja-JP" altLang="en-US" sz="2400" dirty="0">
                <a:solidFill>
                  <a:schemeClr val="tx2"/>
                </a:solidFill>
                <a:latin typeface="+mj-ea"/>
                <a:ea typeface="+mj-ea"/>
              </a:rPr>
              <a:t>ことも目的となる</a:t>
            </a:r>
            <a:endParaRPr lang="en-US" altLang="ja-JP" sz="2400" dirty="0">
              <a:solidFill>
                <a:schemeClr val="tx2"/>
              </a:solidFill>
              <a:latin typeface="+mj-ea"/>
              <a:ea typeface="+mj-ea"/>
            </a:endParaRPr>
          </a:p>
          <a:p>
            <a:pPr eaLnBrk="1" hangingPunct="1">
              <a:spcBef>
                <a:spcPct val="0"/>
              </a:spcBef>
              <a:buFontTx/>
              <a:buNone/>
            </a:pPr>
            <a:endParaRPr lang="en-US" altLang="ja-JP" sz="2400" dirty="0">
              <a:solidFill>
                <a:schemeClr val="tx2"/>
              </a:solidFill>
              <a:ea typeface="HGP創英角ｺﾞｼｯｸUB" pitchFamily="50" charset="-128"/>
            </a:endParaRPr>
          </a:p>
          <a:p>
            <a:pPr eaLnBrk="1" hangingPunct="1">
              <a:spcBef>
                <a:spcPct val="0"/>
              </a:spcBef>
              <a:buFontTx/>
              <a:buNone/>
            </a:pPr>
            <a:r>
              <a:rPr lang="ja-JP" altLang="en-US" sz="2400" dirty="0">
                <a:solidFill>
                  <a:schemeClr val="tx2"/>
                </a:solidFill>
                <a:ea typeface="HGP創英角ｺﾞｼｯｸUB" pitchFamily="50" charset="-128"/>
              </a:rPr>
              <a:t>３　管理的機能</a:t>
            </a:r>
            <a:endParaRPr lang="en-US" altLang="ja-JP" sz="2400" dirty="0">
              <a:solidFill>
                <a:schemeClr val="tx2"/>
              </a:solidFill>
              <a:ea typeface="HGP創英角ｺﾞｼｯｸUB" pitchFamily="50" charset="-128"/>
            </a:endParaRPr>
          </a:p>
          <a:p>
            <a:pPr eaLnBrk="1" hangingPunct="1">
              <a:spcBef>
                <a:spcPct val="0"/>
              </a:spcBef>
              <a:buFontTx/>
              <a:buNone/>
            </a:pPr>
            <a:r>
              <a:rPr lang="ja-JP" altLang="en-US" sz="2400" dirty="0">
                <a:solidFill>
                  <a:schemeClr val="tx2"/>
                </a:solidFill>
                <a:highlight>
                  <a:srgbClr val="FFFF00"/>
                </a:highlight>
                <a:latin typeface="+mj-ea"/>
                <a:ea typeface="+mj-ea"/>
              </a:rPr>
              <a:t>当該施設（事業）の目的（ミッション）・機能を果たすべく、</a:t>
            </a:r>
            <a:endParaRPr lang="en-US" altLang="ja-JP" sz="2400" dirty="0">
              <a:solidFill>
                <a:schemeClr val="tx2"/>
              </a:solidFill>
              <a:highlight>
                <a:srgbClr val="FFFF00"/>
              </a:highlight>
              <a:latin typeface="+mj-ea"/>
              <a:ea typeface="+mj-ea"/>
            </a:endParaRPr>
          </a:p>
          <a:p>
            <a:pPr eaLnBrk="1" hangingPunct="1">
              <a:spcBef>
                <a:spcPct val="0"/>
              </a:spcBef>
              <a:buFontTx/>
              <a:buNone/>
            </a:pPr>
            <a:r>
              <a:rPr lang="ja-JP" altLang="en-US" sz="2400" dirty="0">
                <a:solidFill>
                  <a:schemeClr val="tx2"/>
                </a:solidFill>
                <a:latin typeface="+mj-ea"/>
                <a:ea typeface="+mj-ea"/>
              </a:rPr>
              <a:t>ワーカーに一定レベルの支援を求めること</a:t>
            </a:r>
            <a:endParaRPr lang="en-US" altLang="ja-JP" sz="2400" dirty="0">
              <a:solidFill>
                <a:schemeClr val="tx2"/>
              </a:solidFill>
              <a:latin typeface="+mj-ea"/>
              <a:ea typeface="+mj-ea"/>
            </a:endParaRPr>
          </a:p>
          <a:p>
            <a:pPr eaLnBrk="1" hangingPunct="1">
              <a:spcBef>
                <a:spcPct val="0"/>
              </a:spcBef>
              <a:buFontTx/>
              <a:buNone/>
            </a:pPr>
            <a:r>
              <a:rPr lang="ja-JP" altLang="en-US" sz="2400" dirty="0">
                <a:solidFill>
                  <a:schemeClr val="tx2"/>
                </a:solidFill>
                <a:latin typeface="+mj-ea"/>
                <a:ea typeface="+mj-ea"/>
              </a:rPr>
              <a:t>教育的側面や燃え尽き防止など人事管理の側面もある</a:t>
            </a:r>
          </a:p>
        </p:txBody>
      </p:sp>
      <p:sp>
        <p:nvSpPr>
          <p:cNvPr id="19" name="Line 3"/>
          <p:cNvSpPr>
            <a:spLocks noChangeShapeType="1"/>
          </p:cNvSpPr>
          <p:nvPr/>
        </p:nvSpPr>
        <p:spPr bwMode="auto">
          <a:xfrm>
            <a:off x="0" y="762000"/>
            <a:ext cx="9906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D43843A9-9444-45A3-ABC4-969FD5A7DF44}"/>
              </a:ext>
            </a:extLst>
          </p:cNvPr>
          <p:cNvSpPr>
            <a:spLocks noGrp="1"/>
          </p:cNvSpPr>
          <p:nvPr>
            <p:ph type="sldNum" sz="quarter" idx="12"/>
          </p:nvPr>
        </p:nvSpPr>
        <p:spPr/>
        <p:txBody>
          <a:bodyPr/>
          <a:lstStyle/>
          <a:p>
            <a:pPr>
              <a:defRPr/>
            </a:pPr>
            <a:fld id="{431CAECD-5926-4741-A906-A08E04809A27}" type="slidenum">
              <a:rPr lang="en-US" altLang="ja-JP" smtClean="0"/>
              <a:pPr>
                <a:defRPr/>
              </a:pPr>
              <a:t>8</a:t>
            </a:fld>
            <a:endParaRPr lang="en-US" altLang="ja-JP"/>
          </a:p>
        </p:txBody>
      </p:sp>
    </p:spTree>
    <p:extLst>
      <p:ext uri="{BB962C8B-B14F-4D97-AF65-F5344CB8AC3E}">
        <p14:creationId xmlns:p14="http://schemas.microsoft.com/office/powerpoint/2010/main" val="4294544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2">
            <a:extLst>
              <a:ext uri="{FF2B5EF4-FFF2-40B4-BE49-F238E27FC236}">
                <a16:creationId xmlns:a16="http://schemas.microsoft.com/office/drawing/2014/main" id="{5DB96205-7ADC-4BDA-9FB5-C5F77A601261}"/>
              </a:ext>
            </a:extLst>
          </p:cNvPr>
          <p:cNvSpPr>
            <a:spLocks noChangeArrowheads="1"/>
          </p:cNvSpPr>
          <p:nvPr/>
        </p:nvSpPr>
        <p:spPr bwMode="auto">
          <a:xfrm>
            <a:off x="920551" y="3311702"/>
            <a:ext cx="5827269" cy="3273998"/>
          </a:xfrm>
          <a:prstGeom prst="ellipse">
            <a:avLst/>
          </a:prstGeom>
          <a:solidFill>
            <a:srgbClr val="FFFFCC">
              <a:alpha val="50980"/>
            </a:srgbClr>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7172" name="Rectangle 9"/>
          <p:cNvSpPr>
            <a:spLocks noGrp="1" noChangeArrowheads="1"/>
          </p:cNvSpPr>
          <p:nvPr>
            <p:ph type="title" idx="4294967295"/>
          </p:nvPr>
        </p:nvSpPr>
        <p:spPr>
          <a:xfrm>
            <a:off x="704850" y="116633"/>
            <a:ext cx="8496300" cy="645369"/>
          </a:xfrm>
        </p:spPr>
        <p:txBody>
          <a:bodyPr/>
          <a:lstStyle/>
          <a:p>
            <a:pPr eaLnBrk="1" hangingPunct="1"/>
            <a:r>
              <a:rPr lang="ja-JP" altLang="en-US" sz="3600" dirty="0">
                <a:solidFill>
                  <a:srgbClr val="CC3300"/>
                </a:solidFill>
                <a:ea typeface="HGP創英角ﾎﾟｯﾌﾟ体" pitchFamily="50" charset="-128"/>
              </a:rPr>
              <a:t>スーパービジョンのシステム</a:t>
            </a:r>
          </a:p>
        </p:txBody>
      </p:sp>
      <p:sp>
        <p:nvSpPr>
          <p:cNvPr id="126986" name="Rectangle 10"/>
          <p:cNvSpPr>
            <a:spLocks noChangeArrowheads="1"/>
          </p:cNvSpPr>
          <p:nvPr/>
        </p:nvSpPr>
        <p:spPr bwMode="auto">
          <a:xfrm>
            <a:off x="2932942" y="1412776"/>
            <a:ext cx="1798638" cy="717811"/>
          </a:xfrm>
          <a:prstGeom prst="rect">
            <a:avLst/>
          </a:prstGeom>
          <a:solidFill>
            <a:srgbClr val="996633"/>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管理者</a:t>
            </a:r>
          </a:p>
        </p:txBody>
      </p:sp>
      <p:sp>
        <p:nvSpPr>
          <p:cNvPr id="126987" name="Rectangle 11"/>
          <p:cNvSpPr>
            <a:spLocks noChangeArrowheads="1"/>
          </p:cNvSpPr>
          <p:nvPr/>
        </p:nvSpPr>
        <p:spPr bwMode="auto">
          <a:xfrm>
            <a:off x="2859917" y="3273332"/>
            <a:ext cx="1871663" cy="1152525"/>
          </a:xfrm>
          <a:prstGeom prst="rect">
            <a:avLst/>
          </a:prstGeom>
          <a:solidFill>
            <a:srgbClr val="996633"/>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スーパー</a:t>
            </a:r>
          </a:p>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バイジー</a:t>
            </a:r>
            <a:endParaRPr lang="en-US" altLang="ja-JP" sz="2400" b="1" dirty="0">
              <a:solidFill>
                <a:srgbClr val="F1F5A1"/>
              </a:solidFill>
              <a:effectLst>
                <a:outerShdw blurRad="38100" dist="38100" dir="2700000" algn="tl">
                  <a:srgbClr val="000000"/>
                </a:outerShdw>
              </a:effectLst>
              <a:ea typeface="ＭＳ Ｐゴシック" pitchFamily="50" charset="-128"/>
            </a:endParaRPr>
          </a:p>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（ワーカー）</a:t>
            </a:r>
          </a:p>
        </p:txBody>
      </p:sp>
      <p:sp>
        <p:nvSpPr>
          <p:cNvPr id="126993" name="Rectangle 17"/>
          <p:cNvSpPr>
            <a:spLocks noChangeArrowheads="1"/>
          </p:cNvSpPr>
          <p:nvPr/>
        </p:nvSpPr>
        <p:spPr bwMode="auto">
          <a:xfrm>
            <a:off x="7292756" y="2337288"/>
            <a:ext cx="1727200" cy="820042"/>
          </a:xfrm>
          <a:prstGeom prst="rect">
            <a:avLst/>
          </a:prstGeom>
          <a:solidFill>
            <a:schemeClr val="accent1">
              <a:lumMod val="50000"/>
            </a:schemeClr>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スーパー</a:t>
            </a:r>
          </a:p>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バイザー</a:t>
            </a:r>
          </a:p>
        </p:txBody>
      </p:sp>
      <p:grpSp>
        <p:nvGrpSpPr>
          <p:cNvPr id="7176" name="Group 18"/>
          <p:cNvGrpSpPr>
            <a:grpSpLocks/>
          </p:cNvGrpSpPr>
          <p:nvPr/>
        </p:nvGrpSpPr>
        <p:grpSpPr bwMode="auto">
          <a:xfrm rot="20669587">
            <a:off x="4872173" y="3299521"/>
            <a:ext cx="2316413" cy="389143"/>
            <a:chOff x="2200" y="1888"/>
            <a:chExt cx="635" cy="499"/>
          </a:xfrm>
          <a:solidFill>
            <a:srgbClr val="FF9933"/>
          </a:solidFill>
        </p:grpSpPr>
        <p:sp>
          <p:nvSpPr>
            <p:cNvPr id="7185" name="AutoShape 19"/>
            <p:cNvSpPr>
              <a:spLocks noChangeArrowheads="1"/>
            </p:cNvSpPr>
            <p:nvPr/>
          </p:nvSpPr>
          <p:spPr bwMode="auto">
            <a:xfrm rot="16196016" flipV="1">
              <a:off x="2358" y="1911"/>
              <a:ext cx="499" cy="454"/>
            </a:xfrm>
            <a:prstGeom prst="upArrow">
              <a:avLst>
                <a:gd name="adj1" fmla="val 50000"/>
                <a:gd name="adj2" fmla="val 25000"/>
              </a:avLst>
            </a:prstGeom>
            <a:grpFill/>
            <a:ln w="12700" cap="sq">
              <a:solidFill>
                <a:srgbClr val="FF99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7186" name="AutoShape 20"/>
            <p:cNvSpPr>
              <a:spLocks noChangeArrowheads="1"/>
            </p:cNvSpPr>
            <p:nvPr/>
          </p:nvSpPr>
          <p:spPr bwMode="auto">
            <a:xfrm rot="5403984" flipH="1" flipV="1">
              <a:off x="2177" y="1911"/>
              <a:ext cx="499" cy="454"/>
            </a:xfrm>
            <a:prstGeom prst="upArrow">
              <a:avLst>
                <a:gd name="adj1" fmla="val 50000"/>
                <a:gd name="adj2" fmla="val 25000"/>
              </a:avLst>
            </a:prstGeom>
            <a:grpFill/>
            <a:ln w="12700" cap="sq">
              <a:solidFill>
                <a:srgbClr val="FF99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grpSp>
      <p:grpSp>
        <p:nvGrpSpPr>
          <p:cNvPr id="7181" name="Group 30"/>
          <p:cNvGrpSpPr>
            <a:grpSpLocks/>
          </p:cNvGrpSpPr>
          <p:nvPr/>
        </p:nvGrpSpPr>
        <p:grpSpPr bwMode="auto">
          <a:xfrm rot="16200000">
            <a:off x="3401255" y="2311797"/>
            <a:ext cx="862012" cy="792163"/>
            <a:chOff x="2200" y="1888"/>
            <a:chExt cx="635" cy="499"/>
          </a:xfrm>
          <a:solidFill>
            <a:srgbClr val="CC3300"/>
          </a:solidFill>
        </p:grpSpPr>
        <p:sp>
          <p:nvSpPr>
            <p:cNvPr id="7183" name="AutoShape 31"/>
            <p:cNvSpPr>
              <a:spLocks noChangeArrowheads="1"/>
            </p:cNvSpPr>
            <p:nvPr/>
          </p:nvSpPr>
          <p:spPr bwMode="auto">
            <a:xfrm rot="16196016" flipV="1">
              <a:off x="2358" y="1911"/>
              <a:ext cx="499" cy="454"/>
            </a:xfrm>
            <a:prstGeom prst="upArrow">
              <a:avLst>
                <a:gd name="adj1" fmla="val 50000"/>
                <a:gd name="adj2" fmla="val 25000"/>
              </a:avLst>
            </a:prstGeom>
            <a:grp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7184" name="AutoShape 32"/>
            <p:cNvSpPr>
              <a:spLocks noChangeArrowheads="1"/>
            </p:cNvSpPr>
            <p:nvPr/>
          </p:nvSpPr>
          <p:spPr bwMode="auto">
            <a:xfrm rot="5403984" flipH="1" flipV="1">
              <a:off x="2177" y="1911"/>
              <a:ext cx="499" cy="454"/>
            </a:xfrm>
            <a:prstGeom prst="upArrow">
              <a:avLst>
                <a:gd name="adj1" fmla="val 50000"/>
                <a:gd name="adj2" fmla="val 25000"/>
              </a:avLst>
            </a:prstGeom>
            <a:grp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dirty="0">
                <a:ea typeface="HGP創英角ｺﾞｼｯｸUB" pitchFamily="50" charset="-128"/>
              </a:endParaRPr>
            </a:p>
          </p:txBody>
        </p:sp>
      </p:grpSp>
      <p:sp>
        <p:nvSpPr>
          <p:cNvPr id="7182" name="Rectangle 34"/>
          <p:cNvSpPr>
            <a:spLocks noChangeArrowheads="1"/>
          </p:cNvSpPr>
          <p:nvPr/>
        </p:nvSpPr>
        <p:spPr bwMode="auto">
          <a:xfrm>
            <a:off x="4249260" y="2361074"/>
            <a:ext cx="350325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2000" dirty="0">
                <a:solidFill>
                  <a:schemeClr val="tx2"/>
                </a:solidFill>
                <a:latin typeface="+mj-ea"/>
                <a:ea typeface="+mj-ea"/>
              </a:rPr>
              <a:t>契約（期間、頻度、方法）</a:t>
            </a:r>
            <a:endParaRPr lang="en-US" altLang="ja-JP" sz="2000" dirty="0">
              <a:solidFill>
                <a:schemeClr val="tx2"/>
              </a:solidFill>
              <a:latin typeface="+mj-ea"/>
              <a:ea typeface="+mj-ea"/>
            </a:endParaRPr>
          </a:p>
          <a:p>
            <a:pPr eaLnBrk="1" hangingPunct="1">
              <a:spcBef>
                <a:spcPct val="0"/>
              </a:spcBef>
              <a:buFontTx/>
              <a:buNone/>
            </a:pPr>
            <a:r>
              <a:rPr lang="ja-JP" altLang="en-US" sz="2000" dirty="0">
                <a:solidFill>
                  <a:schemeClr val="tx2"/>
                </a:solidFill>
                <a:latin typeface="+mj-ea"/>
                <a:ea typeface="+mj-ea"/>
              </a:rPr>
              <a:t>実施（記録、介入、報告）</a:t>
            </a:r>
          </a:p>
        </p:txBody>
      </p:sp>
      <p:sp>
        <p:nvSpPr>
          <p:cNvPr id="19" name="Line 3"/>
          <p:cNvSpPr>
            <a:spLocks noChangeShapeType="1"/>
          </p:cNvSpPr>
          <p:nvPr/>
        </p:nvSpPr>
        <p:spPr bwMode="auto">
          <a:xfrm>
            <a:off x="0" y="908720"/>
            <a:ext cx="9906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6" name="Group 18">
            <a:extLst>
              <a:ext uri="{FF2B5EF4-FFF2-40B4-BE49-F238E27FC236}">
                <a16:creationId xmlns:a16="http://schemas.microsoft.com/office/drawing/2014/main" id="{6285251C-0216-440C-B55F-A348C6752E32}"/>
              </a:ext>
            </a:extLst>
          </p:cNvPr>
          <p:cNvGrpSpPr>
            <a:grpSpLocks/>
          </p:cNvGrpSpPr>
          <p:nvPr/>
        </p:nvGrpSpPr>
        <p:grpSpPr bwMode="auto">
          <a:xfrm rot="1019404">
            <a:off x="4844721" y="1832297"/>
            <a:ext cx="2343887" cy="370094"/>
            <a:chOff x="2200" y="1888"/>
            <a:chExt cx="635" cy="499"/>
          </a:xfrm>
          <a:solidFill>
            <a:srgbClr val="FF9933"/>
          </a:solidFill>
        </p:grpSpPr>
        <p:sp>
          <p:nvSpPr>
            <p:cNvPr id="27" name="AutoShape 19">
              <a:extLst>
                <a:ext uri="{FF2B5EF4-FFF2-40B4-BE49-F238E27FC236}">
                  <a16:creationId xmlns:a16="http://schemas.microsoft.com/office/drawing/2014/main" id="{CBA16760-E455-430D-8D72-DAC75B4B9467}"/>
                </a:ext>
              </a:extLst>
            </p:cNvPr>
            <p:cNvSpPr>
              <a:spLocks noChangeArrowheads="1"/>
            </p:cNvSpPr>
            <p:nvPr/>
          </p:nvSpPr>
          <p:spPr bwMode="auto">
            <a:xfrm rot="16196016" flipV="1">
              <a:off x="2358" y="1911"/>
              <a:ext cx="499" cy="454"/>
            </a:xfrm>
            <a:prstGeom prst="upArrow">
              <a:avLst>
                <a:gd name="adj1" fmla="val 50000"/>
                <a:gd name="adj2" fmla="val 25000"/>
              </a:avLst>
            </a:prstGeom>
            <a:grpFill/>
            <a:ln w="12700" cap="sq">
              <a:solidFill>
                <a:srgbClr val="FF99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dirty="0">
                <a:ea typeface="HGP創英角ｺﾞｼｯｸUB" pitchFamily="50" charset="-128"/>
              </a:endParaRPr>
            </a:p>
          </p:txBody>
        </p:sp>
        <p:sp>
          <p:nvSpPr>
            <p:cNvPr id="28" name="AutoShape 20">
              <a:extLst>
                <a:ext uri="{FF2B5EF4-FFF2-40B4-BE49-F238E27FC236}">
                  <a16:creationId xmlns:a16="http://schemas.microsoft.com/office/drawing/2014/main" id="{4F28F758-A303-4FE9-9B1A-672AA5D16548}"/>
                </a:ext>
              </a:extLst>
            </p:cNvPr>
            <p:cNvSpPr>
              <a:spLocks noChangeArrowheads="1"/>
            </p:cNvSpPr>
            <p:nvPr/>
          </p:nvSpPr>
          <p:spPr bwMode="auto">
            <a:xfrm rot="5403984" flipH="1" flipV="1">
              <a:off x="2177" y="1911"/>
              <a:ext cx="499" cy="454"/>
            </a:xfrm>
            <a:prstGeom prst="upArrow">
              <a:avLst>
                <a:gd name="adj1" fmla="val 50000"/>
                <a:gd name="adj2" fmla="val 25000"/>
              </a:avLst>
            </a:prstGeom>
            <a:grpFill/>
            <a:ln w="12700" cap="sq">
              <a:solidFill>
                <a:srgbClr val="FF99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grpSp>
      <p:sp>
        <p:nvSpPr>
          <p:cNvPr id="20" name="Rectangle 10">
            <a:extLst>
              <a:ext uri="{FF2B5EF4-FFF2-40B4-BE49-F238E27FC236}">
                <a16:creationId xmlns:a16="http://schemas.microsoft.com/office/drawing/2014/main" id="{1EEF4FDD-8810-4081-815E-B5C62741A215}"/>
              </a:ext>
            </a:extLst>
          </p:cNvPr>
          <p:cNvSpPr>
            <a:spLocks noChangeArrowheads="1"/>
          </p:cNvSpPr>
          <p:nvPr/>
        </p:nvSpPr>
        <p:spPr bwMode="auto">
          <a:xfrm>
            <a:off x="1424608" y="5519137"/>
            <a:ext cx="1798638" cy="717811"/>
          </a:xfrm>
          <a:prstGeom prst="rect">
            <a:avLst/>
          </a:prstGeom>
          <a:solidFill>
            <a:srgbClr val="996633"/>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クライアント</a:t>
            </a:r>
          </a:p>
        </p:txBody>
      </p:sp>
      <p:grpSp>
        <p:nvGrpSpPr>
          <p:cNvPr id="21" name="Group 30">
            <a:extLst>
              <a:ext uri="{FF2B5EF4-FFF2-40B4-BE49-F238E27FC236}">
                <a16:creationId xmlns:a16="http://schemas.microsoft.com/office/drawing/2014/main" id="{275B21E0-54D8-4063-A243-5C576861109D}"/>
              </a:ext>
            </a:extLst>
          </p:cNvPr>
          <p:cNvGrpSpPr>
            <a:grpSpLocks/>
          </p:cNvGrpSpPr>
          <p:nvPr/>
        </p:nvGrpSpPr>
        <p:grpSpPr bwMode="auto">
          <a:xfrm rot="18445274">
            <a:off x="2581004" y="4697984"/>
            <a:ext cx="862012" cy="676370"/>
            <a:chOff x="2200" y="1888"/>
            <a:chExt cx="635" cy="499"/>
          </a:xfrm>
          <a:solidFill>
            <a:srgbClr val="CC3300"/>
          </a:solidFill>
        </p:grpSpPr>
        <p:sp>
          <p:nvSpPr>
            <p:cNvPr id="22" name="AutoShape 31">
              <a:extLst>
                <a:ext uri="{FF2B5EF4-FFF2-40B4-BE49-F238E27FC236}">
                  <a16:creationId xmlns:a16="http://schemas.microsoft.com/office/drawing/2014/main" id="{AB84DF79-D742-4172-8A89-19099463F598}"/>
                </a:ext>
              </a:extLst>
            </p:cNvPr>
            <p:cNvSpPr>
              <a:spLocks noChangeArrowheads="1"/>
            </p:cNvSpPr>
            <p:nvPr/>
          </p:nvSpPr>
          <p:spPr bwMode="auto">
            <a:xfrm rot="16196016" flipV="1">
              <a:off x="2358" y="1911"/>
              <a:ext cx="499" cy="454"/>
            </a:xfrm>
            <a:prstGeom prst="upArrow">
              <a:avLst>
                <a:gd name="adj1" fmla="val 50000"/>
                <a:gd name="adj2" fmla="val 25000"/>
              </a:avLst>
            </a:prstGeom>
            <a:grp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23" name="AutoShape 32">
              <a:extLst>
                <a:ext uri="{FF2B5EF4-FFF2-40B4-BE49-F238E27FC236}">
                  <a16:creationId xmlns:a16="http://schemas.microsoft.com/office/drawing/2014/main" id="{F7B1C2F3-8A9D-444F-AD1D-EEDBFF66EEEE}"/>
                </a:ext>
              </a:extLst>
            </p:cNvPr>
            <p:cNvSpPr>
              <a:spLocks noChangeArrowheads="1"/>
            </p:cNvSpPr>
            <p:nvPr/>
          </p:nvSpPr>
          <p:spPr bwMode="auto">
            <a:xfrm rot="5403984" flipH="1" flipV="1">
              <a:off x="2177" y="1911"/>
              <a:ext cx="499" cy="454"/>
            </a:xfrm>
            <a:prstGeom prst="upArrow">
              <a:avLst>
                <a:gd name="adj1" fmla="val 50000"/>
                <a:gd name="adj2" fmla="val 25000"/>
              </a:avLst>
            </a:prstGeom>
            <a:grp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grpSp>
      <p:sp>
        <p:nvSpPr>
          <p:cNvPr id="24" name="Rectangle 10">
            <a:extLst>
              <a:ext uri="{FF2B5EF4-FFF2-40B4-BE49-F238E27FC236}">
                <a16:creationId xmlns:a16="http://schemas.microsoft.com/office/drawing/2014/main" id="{E0C79094-77E6-4F89-B48C-9B8052327DEC}"/>
              </a:ext>
            </a:extLst>
          </p:cNvPr>
          <p:cNvSpPr>
            <a:spLocks noChangeArrowheads="1"/>
          </p:cNvSpPr>
          <p:nvPr/>
        </p:nvSpPr>
        <p:spPr bwMode="auto">
          <a:xfrm>
            <a:off x="4664968" y="5519136"/>
            <a:ext cx="1798638" cy="717811"/>
          </a:xfrm>
          <a:prstGeom prst="rect">
            <a:avLst/>
          </a:prstGeom>
          <a:solidFill>
            <a:srgbClr val="996633"/>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外部環境</a:t>
            </a:r>
          </a:p>
        </p:txBody>
      </p:sp>
      <p:grpSp>
        <p:nvGrpSpPr>
          <p:cNvPr id="25" name="Group 30">
            <a:extLst>
              <a:ext uri="{FF2B5EF4-FFF2-40B4-BE49-F238E27FC236}">
                <a16:creationId xmlns:a16="http://schemas.microsoft.com/office/drawing/2014/main" id="{0D8E52B8-2F40-49BD-BF93-75C6009F2A0C}"/>
              </a:ext>
            </a:extLst>
          </p:cNvPr>
          <p:cNvGrpSpPr>
            <a:grpSpLocks/>
          </p:cNvGrpSpPr>
          <p:nvPr/>
        </p:nvGrpSpPr>
        <p:grpSpPr bwMode="auto">
          <a:xfrm rot="14027327">
            <a:off x="4349691" y="4688691"/>
            <a:ext cx="862012" cy="688409"/>
            <a:chOff x="2200" y="1888"/>
            <a:chExt cx="635" cy="499"/>
          </a:xfrm>
          <a:solidFill>
            <a:srgbClr val="CC3300"/>
          </a:solidFill>
        </p:grpSpPr>
        <p:sp>
          <p:nvSpPr>
            <p:cNvPr id="31" name="AutoShape 31">
              <a:extLst>
                <a:ext uri="{FF2B5EF4-FFF2-40B4-BE49-F238E27FC236}">
                  <a16:creationId xmlns:a16="http://schemas.microsoft.com/office/drawing/2014/main" id="{B9880973-BD81-4A9C-BB2D-444DAFCD43E1}"/>
                </a:ext>
              </a:extLst>
            </p:cNvPr>
            <p:cNvSpPr>
              <a:spLocks noChangeArrowheads="1"/>
            </p:cNvSpPr>
            <p:nvPr/>
          </p:nvSpPr>
          <p:spPr bwMode="auto">
            <a:xfrm rot="16196016" flipV="1">
              <a:off x="2358" y="1911"/>
              <a:ext cx="499" cy="454"/>
            </a:xfrm>
            <a:prstGeom prst="upArrow">
              <a:avLst>
                <a:gd name="adj1" fmla="val 50000"/>
                <a:gd name="adj2" fmla="val 25000"/>
              </a:avLst>
            </a:prstGeom>
            <a:grp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32" name="AutoShape 32">
              <a:extLst>
                <a:ext uri="{FF2B5EF4-FFF2-40B4-BE49-F238E27FC236}">
                  <a16:creationId xmlns:a16="http://schemas.microsoft.com/office/drawing/2014/main" id="{DA695982-47C4-4655-B9BE-51C02A00E059}"/>
                </a:ext>
              </a:extLst>
            </p:cNvPr>
            <p:cNvSpPr>
              <a:spLocks noChangeArrowheads="1"/>
            </p:cNvSpPr>
            <p:nvPr/>
          </p:nvSpPr>
          <p:spPr bwMode="auto">
            <a:xfrm rot="5403984" flipH="1" flipV="1">
              <a:off x="2177" y="1911"/>
              <a:ext cx="499" cy="454"/>
            </a:xfrm>
            <a:prstGeom prst="upArrow">
              <a:avLst>
                <a:gd name="adj1" fmla="val 50000"/>
                <a:gd name="adj2" fmla="val 25000"/>
              </a:avLst>
            </a:prstGeom>
            <a:grp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grpSp>
      <p:grpSp>
        <p:nvGrpSpPr>
          <p:cNvPr id="33" name="Group 30">
            <a:extLst>
              <a:ext uri="{FF2B5EF4-FFF2-40B4-BE49-F238E27FC236}">
                <a16:creationId xmlns:a16="http://schemas.microsoft.com/office/drawing/2014/main" id="{69E78DC6-F196-4319-98BF-25356084D3FD}"/>
              </a:ext>
            </a:extLst>
          </p:cNvPr>
          <p:cNvGrpSpPr>
            <a:grpSpLocks/>
          </p:cNvGrpSpPr>
          <p:nvPr/>
        </p:nvGrpSpPr>
        <p:grpSpPr bwMode="auto">
          <a:xfrm rot="10800000">
            <a:off x="3513101" y="5762083"/>
            <a:ext cx="862012" cy="231916"/>
            <a:chOff x="2200" y="1888"/>
            <a:chExt cx="635" cy="499"/>
          </a:xfrm>
          <a:solidFill>
            <a:srgbClr val="CC3300"/>
          </a:solidFill>
        </p:grpSpPr>
        <p:sp>
          <p:nvSpPr>
            <p:cNvPr id="34" name="AutoShape 31">
              <a:extLst>
                <a:ext uri="{FF2B5EF4-FFF2-40B4-BE49-F238E27FC236}">
                  <a16:creationId xmlns:a16="http://schemas.microsoft.com/office/drawing/2014/main" id="{8F60E0EF-7E45-42C2-8F66-79F0C7BD0E01}"/>
                </a:ext>
              </a:extLst>
            </p:cNvPr>
            <p:cNvSpPr>
              <a:spLocks noChangeArrowheads="1"/>
            </p:cNvSpPr>
            <p:nvPr/>
          </p:nvSpPr>
          <p:spPr bwMode="auto">
            <a:xfrm rot="16196016" flipV="1">
              <a:off x="2358" y="1911"/>
              <a:ext cx="499" cy="454"/>
            </a:xfrm>
            <a:prstGeom prst="upArrow">
              <a:avLst>
                <a:gd name="adj1" fmla="val 50000"/>
                <a:gd name="adj2" fmla="val 25000"/>
              </a:avLst>
            </a:prstGeom>
            <a:grp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35" name="AutoShape 32">
              <a:extLst>
                <a:ext uri="{FF2B5EF4-FFF2-40B4-BE49-F238E27FC236}">
                  <a16:creationId xmlns:a16="http://schemas.microsoft.com/office/drawing/2014/main" id="{EA8432E3-001C-460A-B807-F466F079A191}"/>
                </a:ext>
              </a:extLst>
            </p:cNvPr>
            <p:cNvSpPr>
              <a:spLocks noChangeArrowheads="1"/>
            </p:cNvSpPr>
            <p:nvPr/>
          </p:nvSpPr>
          <p:spPr bwMode="auto">
            <a:xfrm rot="5403984" flipH="1" flipV="1">
              <a:off x="2177" y="1911"/>
              <a:ext cx="499" cy="454"/>
            </a:xfrm>
            <a:prstGeom prst="upArrow">
              <a:avLst>
                <a:gd name="adj1" fmla="val 50000"/>
                <a:gd name="adj2" fmla="val 25000"/>
              </a:avLst>
            </a:prstGeom>
            <a:grp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grpSp>
      <p:sp>
        <p:nvSpPr>
          <p:cNvPr id="30"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zh-TW" altLang="en-US" sz="1200" i="1" dirty="0">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a:extLst>
              <a:ext uri="{FF2B5EF4-FFF2-40B4-BE49-F238E27FC236}">
                <a16:creationId xmlns:a16="http://schemas.microsoft.com/office/drawing/2014/main" id="{2C9E9B3D-56C4-4570-9CDC-D6A51FF592A7}"/>
              </a:ext>
            </a:extLst>
          </p:cNvPr>
          <p:cNvSpPr>
            <a:spLocks noGrp="1"/>
          </p:cNvSpPr>
          <p:nvPr>
            <p:ph type="sldNum" sz="quarter" idx="12"/>
          </p:nvPr>
        </p:nvSpPr>
        <p:spPr/>
        <p:txBody>
          <a:bodyPr/>
          <a:lstStyle/>
          <a:p>
            <a:pPr>
              <a:defRPr/>
            </a:pPr>
            <a:fld id="{431CAECD-5926-4741-A906-A08E04809A27}" type="slidenum">
              <a:rPr lang="en-US" altLang="ja-JP" smtClean="0"/>
              <a:pPr>
                <a:defRPr/>
              </a:pPr>
              <a:t>9</a:t>
            </a:fld>
            <a:endParaRPr lang="en-US" altLang="ja-JP"/>
          </a:p>
        </p:txBody>
      </p:sp>
    </p:spTree>
    <p:extLst>
      <p:ext uri="{BB962C8B-B14F-4D97-AF65-F5344CB8AC3E}">
        <p14:creationId xmlns:p14="http://schemas.microsoft.com/office/powerpoint/2010/main" val="3830029717"/>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9578</TotalTime>
  <Words>4705</Words>
  <Application>Microsoft Office PowerPoint</Application>
  <PresentationFormat>A4 210 x 297 mm</PresentationFormat>
  <Paragraphs>442</Paragraphs>
  <Slides>41</Slides>
  <Notes>15</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41</vt:i4>
      </vt:variant>
    </vt:vector>
  </HeadingPairs>
  <TitlesOfParts>
    <vt:vector size="48" baseType="lpstr">
      <vt:lpstr>HGP創英角ｺﾞｼｯｸUB</vt:lpstr>
      <vt:lpstr>HGP創英角ﾎﾟｯﾌﾟ体</vt:lpstr>
      <vt:lpstr>HGP明朝E</vt:lpstr>
      <vt:lpstr>Impact</vt:lpstr>
      <vt:lpstr>Tahoma</vt:lpstr>
      <vt:lpstr>標準デザイン</vt:lpstr>
      <vt:lpstr>Ocean</vt:lpstr>
      <vt:lpstr>スーパービジョンの理論と実際  </vt:lpstr>
      <vt:lpstr>この科目のねらい</vt:lpstr>
      <vt:lpstr>講義の内容</vt:lpstr>
      <vt:lpstr>スーパービジョンと似た要素（似ているが異なる）をもつ活動</vt:lpstr>
      <vt:lpstr>なぜスーパービジョンなのか</vt:lpstr>
      <vt:lpstr>１　スーパービジョンの考え方</vt:lpstr>
      <vt:lpstr>スーパービジョンとは</vt:lpstr>
      <vt:lpstr>スーパービジョンの機能</vt:lpstr>
      <vt:lpstr>スーパービジョンのシステム</vt:lpstr>
      <vt:lpstr>スーパービジョンのプロセス</vt:lpstr>
      <vt:lpstr>スーパーバイザーが持つべき３つの要素</vt:lpstr>
      <vt:lpstr>SVで見えてくる支援者の課題</vt:lpstr>
      <vt:lpstr>現場でのスーパービジョンを阻む課題</vt:lpstr>
      <vt:lpstr>スーパービジョンを業務の一環とするために</vt:lpstr>
      <vt:lpstr>スーパービジョンの類型</vt:lpstr>
      <vt:lpstr>代表的スーパービジョンの特徴</vt:lpstr>
      <vt:lpstr>グループスーパービジョン（GSV）の特徴</vt:lpstr>
      <vt:lpstr>グループスーパービジョン 3つの方式例</vt:lpstr>
      <vt:lpstr>事例を用いたスーパービジョンの 活かし方  事例の解決とSve（バイジー）の課題の解決を 並行して合理的にすすめること</vt:lpstr>
      <vt:lpstr>事例を用いた検討の意義</vt:lpstr>
      <vt:lpstr>事例を用いた検討型とは</vt:lpstr>
      <vt:lpstr>具体策の検討方法まとめ</vt:lpstr>
      <vt:lpstr>行き詰った事例でも</vt:lpstr>
      <vt:lpstr>振り返り参加型スーパービジョンの 活かし方  Sveの経験の共有によりメンバーの教育を 合理的にすすめること</vt:lpstr>
      <vt:lpstr>振り返り参加型のスーパービジョンとは</vt:lpstr>
      <vt:lpstr>「振り返り参加」型SVの流れ</vt:lpstr>
      <vt:lpstr>「振り返り参加」型のスーパービジョン 特徴まとめ</vt:lpstr>
      <vt:lpstr>課題焦点型スーパービジョンの 活かし方  Sveの課題の共有によりメンバー間の 支持的環境づくりをすすめること</vt:lpstr>
      <vt:lpstr>課題焦点型のスーパービジョンとは</vt:lpstr>
      <vt:lpstr>課題焦点型のスーパービジョン</vt:lpstr>
      <vt:lpstr>狙いは　Ｓveの「癖」を掴む</vt:lpstr>
      <vt:lpstr>課題焦点型のスーパービジョン　留意点</vt:lpstr>
      <vt:lpstr>課題焦点型のスーパービジョン　進め方</vt:lpstr>
      <vt:lpstr>課題焦点型SV演習時のSvrの言葉</vt:lpstr>
      <vt:lpstr>グループスーパービジョンの２形態</vt:lpstr>
      <vt:lpstr>グループスーパービジョンの基本的な考え方</vt:lpstr>
      <vt:lpstr>グループスーパービジョンの進め方のポイント</vt:lpstr>
      <vt:lpstr>グループスーパービジョンのプロセス （ストレングスモデルの場合）</vt:lpstr>
      <vt:lpstr>グループスーパービジョン・メンバーのモチベーションの維持のために</vt:lpstr>
      <vt:lpstr>よりよりスーパービジョンのために（その１）</vt:lpstr>
      <vt:lpstr>よりよりスーパービジョンのために（その２）</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沖縄県社会福祉士会</dc:creator>
  <cp:lastModifiedBy>浩彦 若山</cp:lastModifiedBy>
  <cp:revision>512</cp:revision>
  <dcterms:created xsi:type="dcterms:W3CDTF">2006-03-03T14:21:43Z</dcterms:created>
  <dcterms:modified xsi:type="dcterms:W3CDTF">2019-12-14T13:38:17Z</dcterms:modified>
</cp:coreProperties>
</file>