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89" r:id="rId3"/>
    <p:sldMasterId id="2147483701" r:id="rId4"/>
    <p:sldMasterId id="2147483713" r:id="rId5"/>
    <p:sldMasterId id="2147483725" r:id="rId6"/>
  </p:sldMasterIdLst>
  <p:notesMasterIdLst>
    <p:notesMasterId r:id="rId43"/>
  </p:notesMasterIdLst>
  <p:handoutMasterIdLst>
    <p:handoutMasterId r:id="rId44"/>
  </p:handoutMasterIdLst>
  <p:sldIdLst>
    <p:sldId id="480" r:id="rId7"/>
    <p:sldId id="479" r:id="rId8"/>
    <p:sldId id="1025" r:id="rId9"/>
    <p:sldId id="502" r:id="rId10"/>
    <p:sldId id="1022" r:id="rId11"/>
    <p:sldId id="1021" r:id="rId12"/>
    <p:sldId id="1018" r:id="rId13"/>
    <p:sldId id="1023" r:id="rId14"/>
    <p:sldId id="724" r:id="rId15"/>
    <p:sldId id="485" r:id="rId16"/>
    <p:sldId id="310" r:id="rId17"/>
    <p:sldId id="1026" r:id="rId18"/>
    <p:sldId id="490" r:id="rId19"/>
    <p:sldId id="1016" r:id="rId20"/>
    <p:sldId id="1027" r:id="rId21"/>
    <p:sldId id="271" r:id="rId22"/>
    <p:sldId id="273" r:id="rId23"/>
    <p:sldId id="276" r:id="rId24"/>
    <p:sldId id="277" r:id="rId25"/>
    <p:sldId id="613" r:id="rId26"/>
    <p:sldId id="300" r:id="rId27"/>
    <p:sldId id="618" r:id="rId28"/>
    <p:sldId id="1028" r:id="rId29"/>
    <p:sldId id="620" r:id="rId30"/>
    <p:sldId id="280" r:id="rId31"/>
    <p:sldId id="305" r:id="rId32"/>
    <p:sldId id="614" r:id="rId33"/>
    <p:sldId id="1029" r:id="rId34"/>
    <p:sldId id="621" r:id="rId35"/>
    <p:sldId id="288" r:id="rId36"/>
    <p:sldId id="317" r:id="rId37"/>
    <p:sldId id="489" r:id="rId38"/>
    <p:sldId id="495" r:id="rId39"/>
    <p:sldId id="496" r:id="rId40"/>
    <p:sldId id="1024" r:id="rId41"/>
    <p:sldId id="503" r:id="rId42"/>
  </p:sldIdLst>
  <p:sldSz cx="9144000" cy="6858000" type="screen4x3"/>
  <p:notesSz cx="6858000" cy="9874250"/>
  <p:defaultTextStyle>
    <a:defPPr>
      <a:defRPr lang="ja-JP"/>
    </a:defPPr>
    <a:lvl1pPr algn="l" rtl="0" fontAlgn="base">
      <a:spcBef>
        <a:spcPct val="0"/>
      </a:spcBef>
      <a:spcAft>
        <a:spcPct val="0"/>
      </a:spcAft>
      <a:defRPr kumimoji="1" kern="1200">
        <a:solidFill>
          <a:schemeClr val="tx1"/>
        </a:solidFill>
        <a:latin typeface="Arial" charset="0"/>
        <a:ea typeface="HGP創英角ｺﾞｼｯｸUB" pitchFamily="50" charset="-128"/>
        <a:cs typeface="+mn-cs"/>
      </a:defRPr>
    </a:lvl1pPr>
    <a:lvl2pPr marL="457200" algn="l" rtl="0" fontAlgn="base">
      <a:spcBef>
        <a:spcPct val="0"/>
      </a:spcBef>
      <a:spcAft>
        <a:spcPct val="0"/>
      </a:spcAft>
      <a:defRPr kumimoji="1" kern="1200">
        <a:solidFill>
          <a:schemeClr val="tx1"/>
        </a:solidFill>
        <a:latin typeface="Arial" charset="0"/>
        <a:ea typeface="HGP創英角ｺﾞｼｯｸUB" pitchFamily="50" charset="-128"/>
        <a:cs typeface="+mn-cs"/>
      </a:defRPr>
    </a:lvl2pPr>
    <a:lvl3pPr marL="914400" algn="l" rtl="0" fontAlgn="base">
      <a:spcBef>
        <a:spcPct val="0"/>
      </a:spcBef>
      <a:spcAft>
        <a:spcPct val="0"/>
      </a:spcAft>
      <a:defRPr kumimoji="1" kern="1200">
        <a:solidFill>
          <a:schemeClr val="tx1"/>
        </a:solidFill>
        <a:latin typeface="Arial" charset="0"/>
        <a:ea typeface="HGP創英角ｺﾞｼｯｸUB" pitchFamily="50" charset="-128"/>
        <a:cs typeface="+mn-cs"/>
      </a:defRPr>
    </a:lvl3pPr>
    <a:lvl4pPr marL="1371600" algn="l" rtl="0" fontAlgn="base">
      <a:spcBef>
        <a:spcPct val="0"/>
      </a:spcBef>
      <a:spcAft>
        <a:spcPct val="0"/>
      </a:spcAft>
      <a:defRPr kumimoji="1" kern="1200">
        <a:solidFill>
          <a:schemeClr val="tx1"/>
        </a:solidFill>
        <a:latin typeface="Arial" charset="0"/>
        <a:ea typeface="HGP創英角ｺﾞｼｯｸUB" pitchFamily="50" charset="-128"/>
        <a:cs typeface="+mn-cs"/>
      </a:defRPr>
    </a:lvl4pPr>
    <a:lvl5pPr marL="1828800" algn="l" rtl="0" fontAlgn="base">
      <a:spcBef>
        <a:spcPct val="0"/>
      </a:spcBef>
      <a:spcAft>
        <a:spcPct val="0"/>
      </a:spcAft>
      <a:defRPr kumimoji="1" kern="1200">
        <a:solidFill>
          <a:schemeClr val="tx1"/>
        </a:solidFill>
        <a:latin typeface="Arial" charset="0"/>
        <a:ea typeface="HGP創英角ｺﾞｼｯｸUB" pitchFamily="50" charset="-128"/>
        <a:cs typeface="+mn-cs"/>
      </a:defRPr>
    </a:lvl5pPr>
    <a:lvl6pPr marL="2286000" algn="l" defTabSz="914400" rtl="0" eaLnBrk="1" latinLnBrk="0" hangingPunct="1">
      <a:defRPr kumimoji="1" kern="1200">
        <a:solidFill>
          <a:schemeClr val="tx1"/>
        </a:solidFill>
        <a:latin typeface="Arial" charset="0"/>
        <a:ea typeface="HGP創英角ｺﾞｼｯｸUB" pitchFamily="50" charset="-128"/>
        <a:cs typeface="+mn-cs"/>
      </a:defRPr>
    </a:lvl6pPr>
    <a:lvl7pPr marL="2743200" algn="l" defTabSz="914400" rtl="0" eaLnBrk="1" latinLnBrk="0" hangingPunct="1">
      <a:defRPr kumimoji="1" kern="1200">
        <a:solidFill>
          <a:schemeClr val="tx1"/>
        </a:solidFill>
        <a:latin typeface="Arial" charset="0"/>
        <a:ea typeface="HGP創英角ｺﾞｼｯｸUB" pitchFamily="50" charset="-128"/>
        <a:cs typeface="+mn-cs"/>
      </a:defRPr>
    </a:lvl7pPr>
    <a:lvl8pPr marL="3200400" algn="l" defTabSz="914400" rtl="0" eaLnBrk="1" latinLnBrk="0" hangingPunct="1">
      <a:defRPr kumimoji="1" kern="1200">
        <a:solidFill>
          <a:schemeClr val="tx1"/>
        </a:solidFill>
        <a:latin typeface="Arial" charset="0"/>
        <a:ea typeface="HGP創英角ｺﾞｼｯｸUB" pitchFamily="50" charset="-128"/>
        <a:cs typeface="+mn-cs"/>
      </a:defRPr>
    </a:lvl8pPr>
    <a:lvl9pPr marL="3657600" algn="l" defTabSz="914400" rtl="0" eaLnBrk="1" latinLnBrk="0" hangingPunct="1">
      <a:defRPr kumimoji="1" kern="1200">
        <a:solidFill>
          <a:schemeClr val="tx1"/>
        </a:solidFill>
        <a:latin typeface="Arial" charset="0"/>
        <a:ea typeface="HGP創英角ｺﾞｼｯｸUB"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スペース空" initials="ス" lastIdx="0" clrIdx="0">
    <p:extLst>
      <p:ext uri="{19B8F6BF-5375-455C-9EA6-DF929625EA0E}">
        <p15:presenceInfo xmlns:p15="http://schemas.microsoft.com/office/powerpoint/2012/main" userId="スペース空"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B2ECE0"/>
    <a:srgbClr val="CC3300"/>
    <a:srgbClr val="FFFFCC"/>
    <a:srgbClr val="FF9900"/>
    <a:srgbClr val="FF9933"/>
    <a:srgbClr val="FF9966"/>
    <a:srgbClr val="FFFF00"/>
    <a:srgbClr val="9966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96" autoAdjust="0"/>
    <p:restoredTop sz="94238" autoAdjust="0"/>
  </p:normalViewPr>
  <p:slideViewPr>
    <p:cSldViewPr>
      <p:cViewPr varScale="1">
        <p:scale>
          <a:sx n="68" d="100"/>
          <a:sy n="68" d="100"/>
        </p:scale>
        <p:origin x="142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1" y="1"/>
            <a:ext cx="2970776" cy="493792"/>
          </a:xfrm>
          <a:prstGeom prst="rect">
            <a:avLst/>
          </a:prstGeom>
          <a:noFill/>
          <a:ln w="9525">
            <a:noFill/>
            <a:miter lim="800000"/>
            <a:headEnd/>
            <a:tailEnd/>
          </a:ln>
          <a:effectLst/>
        </p:spPr>
        <p:txBody>
          <a:bodyPr vert="horz" wrap="square" lIns="92117" tIns="46058" rIns="92117" bIns="46058"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7" name="Rectangle 3"/>
          <p:cNvSpPr>
            <a:spLocks noGrp="1" noChangeArrowheads="1"/>
          </p:cNvSpPr>
          <p:nvPr>
            <p:ph type="dt" sz="quarter" idx="1"/>
          </p:nvPr>
        </p:nvSpPr>
        <p:spPr bwMode="auto">
          <a:xfrm>
            <a:off x="3885608" y="1"/>
            <a:ext cx="2970776" cy="493792"/>
          </a:xfrm>
          <a:prstGeom prst="rect">
            <a:avLst/>
          </a:prstGeom>
          <a:noFill/>
          <a:ln w="9525">
            <a:noFill/>
            <a:miter lim="800000"/>
            <a:headEnd/>
            <a:tailEnd/>
          </a:ln>
          <a:effectLst/>
        </p:spPr>
        <p:txBody>
          <a:bodyPr vert="horz" wrap="square" lIns="92117" tIns="46058" rIns="92117" bIns="46058"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03428" name="Rectangle 4"/>
          <p:cNvSpPr>
            <a:spLocks noGrp="1" noChangeArrowheads="1"/>
          </p:cNvSpPr>
          <p:nvPr>
            <p:ph type="ftr" sz="quarter" idx="2"/>
          </p:nvPr>
        </p:nvSpPr>
        <p:spPr bwMode="auto">
          <a:xfrm>
            <a:off x="1" y="9378871"/>
            <a:ext cx="2970776" cy="493791"/>
          </a:xfrm>
          <a:prstGeom prst="rect">
            <a:avLst/>
          </a:prstGeom>
          <a:noFill/>
          <a:ln w="9525">
            <a:noFill/>
            <a:miter lim="800000"/>
            <a:headEnd/>
            <a:tailEnd/>
          </a:ln>
          <a:effectLst/>
        </p:spPr>
        <p:txBody>
          <a:bodyPr vert="horz" wrap="square" lIns="92117" tIns="46058" rIns="92117" bIns="46058"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9" name="Rectangle 5"/>
          <p:cNvSpPr>
            <a:spLocks noGrp="1" noChangeArrowheads="1"/>
          </p:cNvSpPr>
          <p:nvPr>
            <p:ph type="sldNum" sz="quarter" idx="3"/>
          </p:nvPr>
        </p:nvSpPr>
        <p:spPr bwMode="auto">
          <a:xfrm>
            <a:off x="3885608" y="9378871"/>
            <a:ext cx="2970776" cy="493791"/>
          </a:xfrm>
          <a:prstGeom prst="rect">
            <a:avLst/>
          </a:prstGeom>
          <a:noFill/>
          <a:ln w="9525">
            <a:noFill/>
            <a:miter lim="800000"/>
            <a:headEnd/>
            <a:tailEnd/>
          </a:ln>
          <a:effectLst/>
        </p:spPr>
        <p:txBody>
          <a:bodyPr vert="horz" wrap="square" lIns="92117" tIns="46058" rIns="92117" bIns="46058" numCol="1" anchor="b" anchorCtr="0" compatLnSpc="1">
            <a:prstTxWarp prst="textNoShape">
              <a:avLst/>
            </a:prstTxWarp>
          </a:bodyPr>
          <a:lstStyle>
            <a:lvl1pPr algn="r">
              <a:defRPr sz="1200">
                <a:ea typeface="ＭＳ Ｐゴシック" pitchFamily="50" charset="-128"/>
              </a:defRPr>
            </a:lvl1pPr>
          </a:lstStyle>
          <a:p>
            <a:pPr>
              <a:defRPr/>
            </a:pPr>
            <a:fld id="{BBE75F70-F0A7-400A-ABF9-E62E82E55DB9}" type="slidenum">
              <a:rPr lang="en-US" altLang="ja-JP"/>
              <a:pPr>
                <a:defRPr/>
              </a:pPr>
              <a:t>‹#›</a:t>
            </a:fld>
            <a:endParaRPr lang="en-US" altLang="ja-JP"/>
          </a:p>
        </p:txBody>
      </p:sp>
    </p:spTree>
    <p:extLst>
      <p:ext uri="{BB962C8B-B14F-4D97-AF65-F5344CB8AC3E}">
        <p14:creationId xmlns:p14="http://schemas.microsoft.com/office/powerpoint/2010/main" val="3905353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1"/>
            <a:ext cx="2970776" cy="493792"/>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5" name="Rectangle 3"/>
          <p:cNvSpPr>
            <a:spLocks noGrp="1" noChangeArrowheads="1"/>
          </p:cNvSpPr>
          <p:nvPr>
            <p:ph type="dt" idx="1"/>
          </p:nvPr>
        </p:nvSpPr>
        <p:spPr bwMode="auto">
          <a:xfrm>
            <a:off x="3885608" y="1"/>
            <a:ext cx="2970776" cy="493792"/>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51204" name="Rectangle 4"/>
          <p:cNvSpPr>
            <a:spLocks noGrp="1" noRot="1" noChangeAspect="1" noChangeArrowheads="1" noTextEdit="1"/>
          </p:cNvSpPr>
          <p:nvPr>
            <p:ph type="sldImg" idx="2"/>
          </p:nvPr>
        </p:nvSpPr>
        <p:spPr bwMode="auto">
          <a:xfrm>
            <a:off x="960438" y="739775"/>
            <a:ext cx="4937125"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86932" y="4691818"/>
            <a:ext cx="5485753" cy="4442539"/>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1" y="9378871"/>
            <a:ext cx="2970776" cy="493791"/>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9" name="Rectangle 7"/>
          <p:cNvSpPr>
            <a:spLocks noGrp="1" noChangeArrowheads="1"/>
          </p:cNvSpPr>
          <p:nvPr>
            <p:ph type="sldNum" sz="quarter" idx="5"/>
          </p:nvPr>
        </p:nvSpPr>
        <p:spPr bwMode="auto">
          <a:xfrm>
            <a:off x="3885608" y="9378871"/>
            <a:ext cx="2970776" cy="493791"/>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a:defRPr sz="1200">
                <a:ea typeface="ＭＳ Ｐゴシック" pitchFamily="50" charset="-128"/>
              </a:defRPr>
            </a:lvl1pPr>
          </a:lstStyle>
          <a:p>
            <a:pPr>
              <a:defRPr/>
            </a:pPr>
            <a:fld id="{7D090586-FAA2-43E8-9A90-70DD01FDD383}" type="slidenum">
              <a:rPr lang="en-US" altLang="ja-JP"/>
              <a:pPr>
                <a:defRPr/>
              </a:pPr>
              <a:t>‹#›</a:t>
            </a:fld>
            <a:endParaRPr lang="en-US" altLang="ja-JP"/>
          </a:p>
        </p:txBody>
      </p:sp>
    </p:spTree>
    <p:extLst>
      <p:ext uri="{BB962C8B-B14F-4D97-AF65-F5344CB8AC3E}">
        <p14:creationId xmlns:p14="http://schemas.microsoft.com/office/powerpoint/2010/main" val="4306723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1</a:t>
            </a:fld>
            <a:endParaRPr lang="en-US" altLang="ja-JP"/>
          </a:p>
        </p:txBody>
      </p:sp>
    </p:spTree>
    <p:extLst>
      <p:ext uri="{BB962C8B-B14F-4D97-AF65-F5344CB8AC3E}">
        <p14:creationId xmlns:p14="http://schemas.microsoft.com/office/powerpoint/2010/main" val="27471346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56ADB22-2640-4703-9D88-EA3D662CF611}" type="slidenum">
              <a:rPr kumimoji="0" lang="ja-JP" altLang="en-US" sz="1200" b="0" i="0" u="none" strike="noStrike" kern="1200" cap="none" spc="0" normalizeH="0" baseline="0" noProof="0" smtClean="0">
                <a:ln>
                  <a:noFill/>
                </a:ln>
                <a:solidFill>
                  <a:prstClr val="black"/>
                </a:solidFill>
                <a:effectLst/>
                <a:uLnTx/>
                <a:uFillTx/>
                <a:latin typeface="Calibri"/>
                <a:ea typeface="ＭＳ Ｐゴシック"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ja-JP" altLang="en-US" sz="1200" b="0" i="0" u="none" strike="noStrike" kern="1200" cap="none" spc="0" normalizeH="0" baseline="0" noProof="0">
              <a:ln>
                <a:noFill/>
              </a:ln>
              <a:solidFill>
                <a:prstClr val="black"/>
              </a:solidFill>
              <a:effectLst/>
              <a:uLnTx/>
              <a:uFillTx/>
              <a:latin typeface="Calibri"/>
              <a:ea typeface="ＭＳ Ｐゴシック" pitchFamily="50" charset="-128"/>
              <a:cs typeface="+mn-cs"/>
            </a:endParaRPr>
          </a:p>
        </p:txBody>
      </p:sp>
    </p:spTree>
    <p:extLst>
      <p:ext uri="{BB962C8B-B14F-4D97-AF65-F5344CB8AC3E}">
        <p14:creationId xmlns:p14="http://schemas.microsoft.com/office/powerpoint/2010/main" val="335787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21</a:t>
            </a:fld>
            <a:endParaRPr lang="en-US" altLang="ja-JP"/>
          </a:p>
        </p:txBody>
      </p:sp>
    </p:spTree>
    <p:extLst>
      <p:ext uri="{BB962C8B-B14F-4D97-AF65-F5344CB8AC3E}">
        <p14:creationId xmlns:p14="http://schemas.microsoft.com/office/powerpoint/2010/main" val="1628989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B238DC9-B30E-4E1E-9716-5CCE11499133}" type="slidenum">
              <a:rPr kumimoji="0" lang="ja-JP" altLang="en-US" sz="1200" b="0" i="0" u="none" strike="noStrike" kern="1200" cap="none" spc="0" normalizeH="0" baseline="0" noProof="0" smtClean="0">
                <a:ln>
                  <a:noFill/>
                </a:ln>
                <a:solidFill>
                  <a:prstClr val="black"/>
                </a:solidFill>
                <a:effectLst/>
                <a:uLnTx/>
                <a:uFillTx/>
                <a:latin typeface="Calibri"/>
                <a:ea typeface="ＭＳ Ｐゴシック"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ja-JP" altLang="en-US" sz="1200" b="0" i="0" u="none" strike="noStrike" kern="1200" cap="none" spc="0" normalizeH="0" baseline="0" noProof="0">
              <a:ln>
                <a:noFill/>
              </a:ln>
              <a:solidFill>
                <a:prstClr val="black"/>
              </a:solidFill>
              <a:effectLst/>
              <a:uLnTx/>
              <a:uFillTx/>
              <a:latin typeface="Calibri"/>
              <a:ea typeface="ＭＳ Ｐゴシック" pitchFamily="50" charset="-128"/>
              <a:cs typeface="+mn-cs"/>
            </a:endParaRPr>
          </a:p>
        </p:txBody>
      </p:sp>
    </p:spTree>
    <p:extLst>
      <p:ext uri="{BB962C8B-B14F-4D97-AF65-F5344CB8AC3E}">
        <p14:creationId xmlns:p14="http://schemas.microsoft.com/office/powerpoint/2010/main" val="976767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25</a:t>
            </a:fld>
            <a:endParaRPr lang="en-US" altLang="ja-JP"/>
          </a:p>
        </p:txBody>
      </p:sp>
    </p:spTree>
    <p:extLst>
      <p:ext uri="{BB962C8B-B14F-4D97-AF65-F5344CB8AC3E}">
        <p14:creationId xmlns:p14="http://schemas.microsoft.com/office/powerpoint/2010/main" val="39732688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3000" y="685800"/>
            <a:ext cx="4572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4F95FC-9EB5-4F04-9022-4BD781DDA248}"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3999469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lang="ja-JP" altLang="en-US" dirty="0"/>
              <a:t>共感力の高い地域＝相手の状況を察すること</a:t>
            </a:r>
            <a:endParaRPr lang="en-US" altLang="ja-JP" dirty="0"/>
          </a:p>
          <a:p>
            <a:pPr marL="0" indent="0">
              <a:buNone/>
            </a:pPr>
            <a:endParaRPr kumimoji="1" lang="en-US" altLang="ja-JP" dirty="0"/>
          </a:p>
          <a:p>
            <a:pPr marL="0" indent="0">
              <a:buNone/>
            </a:pPr>
            <a:r>
              <a:rPr kumimoji="1" lang="ja-JP" altLang="en-US" dirty="0"/>
              <a:t>行動力のある地域＝まず動いてから考える</a:t>
            </a:r>
            <a:endParaRPr kumimoji="1" lang="en-US" altLang="ja-JP" dirty="0"/>
          </a:p>
          <a:p>
            <a:pPr marL="0" indent="0">
              <a:buNone/>
            </a:pPr>
            <a:endParaRPr kumimoji="1" lang="en-US" altLang="ja-JP" dirty="0"/>
          </a:p>
          <a:p>
            <a:pPr marL="0" indent="0">
              <a:buNone/>
            </a:pPr>
            <a:r>
              <a:rPr kumimoji="1" lang="ja-JP" altLang="en-US" dirty="0"/>
              <a:t>改善力のある地域＝すぐ見直しすぐ反映させる</a:t>
            </a:r>
          </a:p>
          <a:p>
            <a:endParaRPr kumimoji="1" lang="en-US" altLang="ja-JP" dirty="0"/>
          </a:p>
          <a:p>
            <a:r>
              <a:rPr kumimoji="1" lang="ja-JP" altLang="en-US" dirty="0"/>
              <a:t>地域は個人個人と同じで、それぞれの顔があり、ある意味わがままである。そこに外圧をかけて何かを無理に仕向けようとすると頑なになる。</a:t>
            </a:r>
            <a:endParaRPr kumimoji="1" lang="en-US" altLang="ja-JP" dirty="0"/>
          </a:p>
          <a:p>
            <a:r>
              <a:rPr kumimoji="1" lang="ja-JP" altLang="en-US" dirty="0"/>
              <a:t>自分で気付き、自ら対応をしていくことしかない。それはただ放置をするということではなく、上手な関わりにより変化を促すことが重要だということ。</a:t>
            </a:r>
            <a:endParaRPr kumimoji="1" lang="en-US" altLang="ja-JP" dirty="0"/>
          </a:p>
          <a:p>
            <a:r>
              <a:rPr kumimoji="1" lang="ja-JP" altLang="en-US" dirty="0"/>
              <a:t>サムガクの生徒たちが災害支援には全く遅刻せず早起きして取り組み終了後に嬉々としている姿は何なのか？</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35</a:t>
            </a:fld>
            <a:endParaRPr lang="en-US" altLang="ja-JP"/>
          </a:p>
        </p:txBody>
      </p:sp>
    </p:spTree>
    <p:extLst>
      <p:ext uri="{BB962C8B-B14F-4D97-AF65-F5344CB8AC3E}">
        <p14:creationId xmlns:p14="http://schemas.microsoft.com/office/powerpoint/2010/main" val="3538388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a:t>
            </a:fld>
            <a:endParaRPr lang="en-US" altLang="ja-JP"/>
          </a:p>
        </p:txBody>
      </p:sp>
    </p:spTree>
    <p:extLst>
      <p:ext uri="{BB962C8B-B14F-4D97-AF65-F5344CB8AC3E}">
        <p14:creationId xmlns:p14="http://schemas.microsoft.com/office/powerpoint/2010/main" val="49126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a:t>
            </a:fld>
            <a:endParaRPr lang="en-US" altLang="ja-JP"/>
          </a:p>
        </p:txBody>
      </p:sp>
    </p:spTree>
    <p:extLst>
      <p:ext uri="{BB962C8B-B14F-4D97-AF65-F5344CB8AC3E}">
        <p14:creationId xmlns:p14="http://schemas.microsoft.com/office/powerpoint/2010/main" val="97836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中間</a:t>
            </a:r>
            <a:r>
              <a:rPr kumimoji="1" lang="en-US" altLang="ja-JP" dirty="0"/>
              <a:t>model</a:t>
            </a:r>
            <a:r>
              <a:rPr kumimoji="1" lang="ja-JP" altLang="en-US" dirty="0"/>
              <a:t>として統合モデル（</a:t>
            </a:r>
            <a:r>
              <a:rPr kumimoji="1" lang="en-US" altLang="ja-JP" dirty="0"/>
              <a:t>ICF</a:t>
            </a:r>
            <a:r>
              <a:rPr kumimoji="1" lang="ja-JP" altLang="en-US" dirty="0"/>
              <a:t>）がある。</a:t>
            </a:r>
            <a:endParaRPr kumimoji="1"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3F2E3B-FA7B-4173-92F7-3F16823A91ED}"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itchFamily="50" charset="-128"/>
              <a:cs typeface="+mn-cs"/>
            </a:endParaRPr>
          </a:p>
        </p:txBody>
      </p:sp>
    </p:spTree>
    <p:extLst>
      <p:ext uri="{BB962C8B-B14F-4D97-AF65-F5344CB8AC3E}">
        <p14:creationId xmlns:p14="http://schemas.microsoft.com/office/powerpoint/2010/main" val="1424830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アメリカ　１９８８年、ＡＤＡの制定（１９９０）前に、公正住宅修正法を制定。４戸以上の集合住宅を供給する場合に、障がいを事由とした住宅の供給差別を禁止する。</a:t>
            </a:r>
            <a:endParaRPr lang="en-US" altLang="ja-JP" dirty="0"/>
          </a:p>
          <a:p>
            <a:r>
              <a:rPr lang="ja-JP" altLang="en-US" dirty="0"/>
              <a:t>スウェーデン　ノーマライゼーションの理念のもと１９７０年代初頭の施設解体。全国で地域社会に統合可能な共同住宅（サービス・フラット）やグループホーム、戸建て住宅を建設し２４時間ホームヘルプサービスを市町村がセット。</a:t>
            </a:r>
            <a:endParaRPr lang="en-US" altLang="ja-JP" dirty="0"/>
          </a:p>
          <a:p>
            <a:r>
              <a:rPr lang="ja-JP" altLang="en-US" dirty="0"/>
              <a:t>デンマーク　社会サービス法および住宅法に規定。スタッフが常駐しない住宅と</a:t>
            </a:r>
            <a:r>
              <a:rPr lang="en-US" altLang="ja-JP" dirty="0"/>
              <a:t>24</a:t>
            </a:r>
            <a:r>
              <a:rPr lang="ja-JP" altLang="en-US" dirty="0"/>
              <a:t>時間常駐する住宅（グループホーム形式）がある。高齢者、障害者を一元化。特養がなくなりケア付き住宅へ。サービスの提供量に上限なし。</a:t>
            </a:r>
            <a:endParaRPr lang="en-US" altLang="ja-JP" dirty="0"/>
          </a:p>
          <a:p>
            <a:endParaRPr kumimoji="1" lang="en-US" altLang="ja-JP" sz="1200" b="0" i="0" u="none" strike="noStrike" kern="1200" dirty="0">
              <a:solidFill>
                <a:schemeClr val="tx1"/>
              </a:solidFill>
              <a:effectLst/>
              <a:latin typeface="Arial" charset="0"/>
              <a:ea typeface="ＭＳ Ｐ明朝" pitchFamily="18" charset="-128"/>
              <a:cs typeface="+mn-cs"/>
            </a:endParaRPr>
          </a:p>
          <a:p>
            <a:r>
              <a:rPr kumimoji="1" lang="ja-JP" altLang="en-US" sz="1200" b="0" i="0" u="none" strike="noStrike" kern="1200" dirty="0">
                <a:solidFill>
                  <a:schemeClr val="tx1"/>
                </a:solidFill>
                <a:effectLst/>
                <a:latin typeface="Arial" charset="0"/>
                <a:ea typeface="ＭＳ Ｐ明朝" pitchFamily="18" charset="-128"/>
                <a:cs typeface="+mn-cs"/>
              </a:rPr>
              <a:t>デンマーク　自宅に帰って生活ができない状況の場合、適切な住居を用意する責任が市にある。もし適切な住居が無く、退院を延期せざるをえない場合には、法律によってペナルティを市が病院に対して</a:t>
            </a:r>
            <a:r>
              <a:rPr kumimoji="1" lang="en-US" altLang="ja-JP" sz="1200" b="0" i="0" u="none" strike="noStrike" kern="1200" dirty="0">
                <a:solidFill>
                  <a:schemeClr val="tx1"/>
                </a:solidFill>
                <a:effectLst/>
                <a:latin typeface="Arial" charset="0"/>
                <a:ea typeface="ＭＳ Ｐ明朝" pitchFamily="18" charset="-128"/>
                <a:cs typeface="+mn-cs"/>
              </a:rPr>
              <a:t>1</a:t>
            </a:r>
            <a:r>
              <a:rPr kumimoji="1" lang="ja-JP" altLang="en-US" sz="1200" b="0" i="0" u="none" strike="noStrike" kern="1200" dirty="0">
                <a:solidFill>
                  <a:schemeClr val="tx1"/>
                </a:solidFill>
                <a:effectLst/>
                <a:latin typeface="Arial" charset="0"/>
                <a:ea typeface="ＭＳ Ｐ明朝" pitchFamily="18" charset="-128"/>
                <a:cs typeface="+mn-cs"/>
              </a:rPr>
              <a:t>日大体</a:t>
            </a:r>
            <a:r>
              <a:rPr kumimoji="1" lang="en-US" altLang="ja-JP" sz="1200" b="0" i="0" u="none" strike="noStrike" kern="1200" dirty="0">
                <a:solidFill>
                  <a:schemeClr val="tx1"/>
                </a:solidFill>
                <a:effectLst/>
                <a:latin typeface="Arial" charset="0"/>
                <a:ea typeface="ＭＳ Ｐ明朝" pitchFamily="18" charset="-128"/>
                <a:cs typeface="+mn-cs"/>
              </a:rPr>
              <a:t>3</a:t>
            </a:r>
            <a:r>
              <a:rPr kumimoji="1" lang="ja-JP" altLang="en-US" sz="1200" b="0" i="0" u="none" strike="noStrike" kern="1200" dirty="0">
                <a:solidFill>
                  <a:schemeClr val="tx1"/>
                </a:solidFill>
                <a:effectLst/>
                <a:latin typeface="Arial" charset="0"/>
                <a:ea typeface="ＭＳ Ｐ明朝" pitchFamily="18" charset="-128"/>
                <a:cs typeface="+mn-cs"/>
              </a:rPr>
              <a:t>万円の割合で払う。市は</a:t>
            </a:r>
            <a:r>
              <a:rPr kumimoji="1" lang="en-US" altLang="ja-JP" sz="1200" b="0" i="0" u="none" strike="noStrike" kern="1200" dirty="0">
                <a:solidFill>
                  <a:schemeClr val="tx1"/>
                </a:solidFill>
                <a:effectLst/>
                <a:latin typeface="Arial" charset="0"/>
                <a:ea typeface="ＭＳ Ｐ明朝" pitchFamily="18" charset="-128"/>
                <a:cs typeface="+mn-cs"/>
              </a:rPr>
              <a:t>2</a:t>
            </a:r>
            <a:r>
              <a:rPr kumimoji="1" lang="ja-JP" altLang="en-US" sz="1200" b="0" i="0" u="none" strike="noStrike" kern="1200" dirty="0">
                <a:solidFill>
                  <a:schemeClr val="tx1"/>
                </a:solidFill>
                <a:effectLst/>
                <a:latin typeface="Arial" charset="0"/>
                <a:ea typeface="ＭＳ Ｐ明朝" pitchFamily="18" charset="-128"/>
                <a:cs typeface="+mn-cs"/>
              </a:rPr>
              <a:t>ヶ月以内に適切な住居を用意しなくてならない。 </a:t>
            </a:r>
            <a:endParaRPr kumimoji="1" lang="en-US" altLang="ja-JP" sz="1200" b="0" i="0" u="none" strike="noStrike" kern="1200" dirty="0">
              <a:solidFill>
                <a:schemeClr val="tx1"/>
              </a:solidFill>
              <a:effectLst/>
              <a:latin typeface="Arial" charset="0"/>
              <a:ea typeface="ＭＳ Ｐ明朝" pitchFamily="18" charset="-128"/>
              <a:cs typeface="+mn-cs"/>
            </a:endParaRPr>
          </a:p>
          <a:p>
            <a:r>
              <a:rPr kumimoji="1" lang="ja-JP" altLang="en-US" dirty="0"/>
              <a:t>松岡によると「住宅政策は，大きくユニタリズム（普遍主義）とデュアリズム（二元主義）に分けられる。ユニタリズムはすべての国民を対象に質の高い公的住宅を供給する普遍主義的な政策で，北欧諸国，オランダがこれに属する。デュアリズムは，持ち家促進などで民間主導とし，そこから落ちこぼれた層に救貧策として公的住宅を提供する政策である。イギリス，南欧諸国，日本などがこれに属する。」</a:t>
            </a:r>
          </a:p>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126125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i="0" u="none" strike="noStrike" kern="1200" dirty="0">
                <a:solidFill>
                  <a:schemeClr val="tx1"/>
                </a:solidFill>
                <a:effectLst/>
                <a:latin typeface="Arial" charset="0"/>
                <a:ea typeface="ＭＳ Ｐ明朝" pitchFamily="18" charset="-128"/>
                <a:cs typeface="+mn-cs"/>
              </a:rPr>
              <a:t>デンマークの</a:t>
            </a:r>
            <a:r>
              <a:rPr kumimoji="1" lang="ja-JP" altLang="en-US" sz="1200" b="1" i="0" u="none" strike="noStrike" kern="1200" dirty="0">
                <a:solidFill>
                  <a:schemeClr val="tx1"/>
                </a:solidFill>
                <a:effectLst/>
                <a:latin typeface="Arial" charset="0"/>
                <a:ea typeface="ＭＳ Ｐ明朝" pitchFamily="18" charset="-128"/>
                <a:cs typeface="+mn-cs"/>
              </a:rPr>
              <a:t>フレックス・ジョブ</a:t>
            </a:r>
            <a:r>
              <a:rPr kumimoji="1" lang="en-US" altLang="ja-JP" sz="1200" b="1" i="0" u="none" strike="noStrike" kern="1200" dirty="0">
                <a:solidFill>
                  <a:schemeClr val="tx1"/>
                </a:solidFill>
                <a:effectLst/>
                <a:latin typeface="Arial" charset="0"/>
                <a:ea typeface="ＭＳ Ｐ明朝" pitchFamily="18" charset="-128"/>
                <a:cs typeface="+mn-cs"/>
              </a:rPr>
              <a:t>Flex job</a:t>
            </a:r>
            <a:endParaRPr kumimoji="1" lang="en-US" altLang="ja-JP" sz="1200" b="0" i="0" u="none" strike="noStrike" kern="1200" dirty="0">
              <a:solidFill>
                <a:schemeClr val="tx1"/>
              </a:solidFill>
              <a:effectLst/>
              <a:latin typeface="Arial" charset="0"/>
              <a:ea typeface="ＭＳ Ｐ明朝" pitchFamily="18" charset="-128"/>
              <a:cs typeface="+mn-cs"/>
            </a:endParaRPr>
          </a:p>
          <a:p>
            <a:r>
              <a:rPr kumimoji="1" lang="ja-JP" altLang="en-US" sz="1200" b="0" i="0" u="none" strike="noStrike" kern="1200" dirty="0">
                <a:solidFill>
                  <a:schemeClr val="tx1"/>
                </a:solidFill>
                <a:effectLst/>
                <a:latin typeface="Arial" charset="0"/>
                <a:ea typeface="ＭＳ Ｐ明朝" pitchFamily="18" charset="-128"/>
                <a:cs typeface="+mn-cs"/>
              </a:rPr>
              <a:t>障がいを理由に週に</a:t>
            </a:r>
            <a:r>
              <a:rPr kumimoji="1" lang="en-US" altLang="ja-JP" sz="1200" b="0" i="0" u="none" strike="noStrike" kern="1200" dirty="0">
                <a:solidFill>
                  <a:schemeClr val="tx1"/>
                </a:solidFill>
                <a:effectLst/>
                <a:latin typeface="Arial" charset="0"/>
                <a:ea typeface="ＭＳ Ｐ明朝" pitchFamily="18" charset="-128"/>
                <a:cs typeface="+mn-cs"/>
              </a:rPr>
              <a:t>20</a:t>
            </a:r>
            <a:r>
              <a:rPr kumimoji="1" lang="ja-JP" altLang="en-US" sz="1200" b="0" i="0" u="none" strike="noStrike" kern="1200" dirty="0">
                <a:solidFill>
                  <a:schemeClr val="tx1"/>
                </a:solidFill>
                <a:effectLst/>
                <a:latin typeface="Arial" charset="0"/>
                <a:ea typeface="ＭＳ Ｐ明朝" pitchFamily="18" charset="-128"/>
                <a:cs typeface="+mn-cs"/>
              </a:rPr>
              <a:t>時間しか働けない労働者がいたとする。その場合、企業は週</a:t>
            </a:r>
            <a:r>
              <a:rPr kumimoji="1" lang="en-US" altLang="ja-JP" sz="1200" b="0" i="0" u="none" strike="noStrike" kern="1200" dirty="0">
                <a:solidFill>
                  <a:schemeClr val="tx1"/>
                </a:solidFill>
                <a:effectLst/>
                <a:latin typeface="Arial" charset="0"/>
                <a:ea typeface="ＭＳ Ｐ明朝" pitchFamily="18" charset="-128"/>
                <a:cs typeface="+mn-cs"/>
              </a:rPr>
              <a:t>20</a:t>
            </a:r>
            <a:r>
              <a:rPr kumimoji="1" lang="ja-JP" altLang="en-US" sz="1200" b="0" i="0" u="none" strike="noStrike" kern="1200" dirty="0">
                <a:solidFill>
                  <a:schemeClr val="tx1"/>
                </a:solidFill>
                <a:effectLst/>
                <a:latin typeface="Arial" charset="0"/>
                <a:ea typeface="ＭＳ Ｐ明朝" pitchFamily="18" charset="-128"/>
                <a:cs typeface="+mn-cs"/>
              </a:rPr>
              <a:t>時間分の給与を労働者に支払い、デンマークのフルタイムと規定される週</a:t>
            </a:r>
            <a:r>
              <a:rPr kumimoji="1" lang="en-US" altLang="ja-JP" sz="1200" b="0" i="0" u="none" strike="noStrike" kern="1200" dirty="0">
                <a:solidFill>
                  <a:schemeClr val="tx1"/>
                </a:solidFill>
                <a:effectLst/>
                <a:latin typeface="Arial" charset="0"/>
                <a:ea typeface="ＭＳ Ｐ明朝" pitchFamily="18" charset="-128"/>
                <a:cs typeface="+mn-cs"/>
              </a:rPr>
              <a:t>37</a:t>
            </a:r>
            <a:r>
              <a:rPr kumimoji="1" lang="ja-JP" altLang="en-US" sz="1200" b="0" i="0" u="none" strike="noStrike" kern="1200" dirty="0">
                <a:solidFill>
                  <a:schemeClr val="tx1"/>
                </a:solidFill>
                <a:effectLst/>
                <a:latin typeface="Arial" charset="0"/>
                <a:ea typeface="ＭＳ Ｐ明朝" pitchFamily="18" charset="-128"/>
                <a:cs typeface="+mn-cs"/>
              </a:rPr>
              <a:t>時間労働からその時間を差し引く。残った</a:t>
            </a:r>
            <a:r>
              <a:rPr kumimoji="1" lang="en-US" altLang="ja-JP" sz="1200" b="0" i="0" u="none" strike="noStrike" kern="1200" dirty="0">
                <a:solidFill>
                  <a:schemeClr val="tx1"/>
                </a:solidFill>
                <a:effectLst/>
                <a:latin typeface="Arial" charset="0"/>
                <a:ea typeface="ＭＳ Ｐ明朝" pitchFamily="18" charset="-128"/>
                <a:cs typeface="+mn-cs"/>
              </a:rPr>
              <a:t>17</a:t>
            </a:r>
            <a:r>
              <a:rPr kumimoji="1" lang="ja-JP" altLang="en-US" sz="1200" b="0" i="0" u="none" strike="noStrike" kern="1200" dirty="0">
                <a:solidFill>
                  <a:schemeClr val="tx1"/>
                </a:solidFill>
                <a:effectLst/>
                <a:latin typeface="Arial" charset="0"/>
                <a:ea typeface="ＭＳ Ｐ明朝" pitchFamily="18" charset="-128"/>
                <a:cs typeface="+mn-cs"/>
              </a:rPr>
              <a:t>時間分の給与額が自治体から労働者に支払われる。そのため、フレックス・ジョブ制度を利用する労働者はパートタイムの勤務で、フルタイムで労働する健常者の給与と同等の報酬を受け取ることが可能になる。</a:t>
            </a:r>
            <a:endParaRPr kumimoji="1" lang="en-US" altLang="ja-JP" sz="1200" b="0" i="0" u="none" strike="noStrike" kern="1200" dirty="0">
              <a:solidFill>
                <a:schemeClr val="tx1"/>
              </a:solidFill>
              <a:effectLst/>
              <a:latin typeface="Arial" charset="0"/>
              <a:ea typeface="ＭＳ Ｐ明朝" pitchFamily="18" charset="-128"/>
              <a:cs typeface="+mn-cs"/>
            </a:endParaRPr>
          </a:p>
          <a:p>
            <a:r>
              <a:rPr kumimoji="1" lang="ja-JP" altLang="en-US" sz="1200" b="0" i="0" u="none" strike="noStrike" kern="1200" dirty="0">
                <a:solidFill>
                  <a:schemeClr val="tx1"/>
                </a:solidFill>
                <a:effectLst/>
                <a:latin typeface="Arial" charset="0"/>
                <a:ea typeface="ＭＳ Ｐ明朝" pitchFamily="18" charset="-128"/>
                <a:cs typeface="+mn-cs"/>
              </a:rPr>
              <a:t>当該労働者がフレックス・ジョブの制度利用の資格を持つかどうか、週に何時間の労働が可能か、どの程度の生産性があるか、給料はどれくらいか 、今後もフレックス・ジョブの制度の利用資格を継続するかといったことに関しては、労働者・労働組合、雇用者、自治体ヘルスケア、社会、労働市場の専門家も含む三者で密接にコミュニケーションが図られて決定される。実際に就労し、労働能力などを把握した上で、迅速に給料や労働時間の調整なども行われる。</a:t>
            </a:r>
            <a:br>
              <a:rPr lang="ja-JP" altLang="en-US" dirty="0"/>
            </a:br>
            <a:r>
              <a:rPr kumimoji="1" lang="ja-JP" altLang="en-US" sz="1200" b="0" i="0" u="none" strike="noStrike" kern="1200" dirty="0">
                <a:solidFill>
                  <a:schemeClr val="tx1"/>
                </a:solidFill>
                <a:effectLst/>
                <a:latin typeface="Arial" charset="0"/>
                <a:ea typeface="ＭＳ Ｐ明朝" pitchFamily="18" charset="-128"/>
                <a:cs typeface="+mn-cs"/>
              </a:rPr>
              <a:t>なお、フレックス・ジョブ制度の利用資格があるかどうかは、当該労働者が</a:t>
            </a:r>
            <a:r>
              <a:rPr kumimoji="1" lang="en-US" altLang="ja-JP" sz="1200" b="0" i="0" u="none" strike="noStrike" kern="1200" dirty="0">
                <a:solidFill>
                  <a:schemeClr val="tx1"/>
                </a:solidFill>
                <a:effectLst/>
                <a:latin typeface="Arial" charset="0"/>
                <a:ea typeface="ＭＳ Ｐ明朝" pitchFamily="18" charset="-128"/>
                <a:cs typeface="+mn-cs"/>
              </a:rPr>
              <a:t>18</a:t>
            </a:r>
            <a:r>
              <a:rPr kumimoji="1" lang="ja-JP" altLang="en-US" sz="1200" b="0" i="0" u="none" strike="noStrike" kern="1200" dirty="0">
                <a:solidFill>
                  <a:schemeClr val="tx1"/>
                </a:solidFill>
                <a:effectLst/>
                <a:latin typeface="Arial" charset="0"/>
                <a:ea typeface="ＭＳ Ｐ明朝" pitchFamily="18" charset="-128"/>
                <a:cs typeface="+mn-cs"/>
              </a:rPr>
              <a:t>歳になってから</a:t>
            </a:r>
            <a:r>
              <a:rPr kumimoji="1" lang="en-US" altLang="ja-JP" sz="1200" b="0" i="0" u="none" strike="noStrike" kern="1200" dirty="0">
                <a:solidFill>
                  <a:schemeClr val="tx1"/>
                </a:solidFill>
                <a:effectLst/>
                <a:latin typeface="Arial" charset="0"/>
                <a:ea typeface="ＭＳ Ｐ明朝" pitchFamily="18" charset="-128"/>
                <a:cs typeface="+mn-cs"/>
              </a:rPr>
              <a:t>40</a:t>
            </a:r>
            <a:r>
              <a:rPr kumimoji="1" lang="ja-JP" altLang="en-US" sz="1200" b="0" i="0" u="none" strike="noStrike" kern="1200" dirty="0">
                <a:solidFill>
                  <a:schemeClr val="tx1"/>
                </a:solidFill>
                <a:effectLst/>
                <a:latin typeface="Arial" charset="0"/>
                <a:ea typeface="ＭＳ Ｐ明朝" pitchFamily="18" charset="-128"/>
                <a:cs typeface="+mn-cs"/>
              </a:rPr>
              <a:t>歳に達するまで、</a:t>
            </a:r>
            <a:r>
              <a:rPr kumimoji="1" lang="en-US" altLang="ja-JP" sz="1200" b="0" i="0" u="none" strike="noStrike" kern="1200" dirty="0">
                <a:solidFill>
                  <a:schemeClr val="tx1"/>
                </a:solidFill>
                <a:effectLst/>
                <a:latin typeface="Arial" charset="0"/>
                <a:ea typeface="ＭＳ Ｐ明朝" pitchFamily="18" charset="-128"/>
                <a:cs typeface="+mn-cs"/>
              </a:rPr>
              <a:t>5</a:t>
            </a:r>
            <a:r>
              <a:rPr kumimoji="1" lang="ja-JP" altLang="en-US" sz="1200" b="0" i="0" u="none" strike="noStrike" kern="1200" dirty="0">
                <a:solidFill>
                  <a:schemeClr val="tx1"/>
                </a:solidFill>
                <a:effectLst/>
                <a:latin typeface="Arial" charset="0"/>
                <a:ea typeface="ＭＳ Ｐ明朝" pitchFamily="18" charset="-128"/>
                <a:cs typeface="+mn-cs"/>
              </a:rPr>
              <a:t>年おきに審査が繰り返される。その後、</a:t>
            </a:r>
            <a:r>
              <a:rPr kumimoji="1" lang="en-US" altLang="ja-JP" sz="1200" b="0" i="0" u="none" strike="noStrike" kern="1200" dirty="0">
                <a:solidFill>
                  <a:schemeClr val="tx1"/>
                </a:solidFill>
                <a:effectLst/>
                <a:latin typeface="Arial" charset="0"/>
                <a:ea typeface="ＭＳ Ｐ明朝" pitchFamily="18" charset="-128"/>
                <a:cs typeface="+mn-cs"/>
              </a:rPr>
              <a:t>40</a:t>
            </a:r>
            <a:r>
              <a:rPr kumimoji="1" lang="ja-JP" altLang="en-US" sz="1200" b="0" i="0" u="none" strike="noStrike" kern="1200" dirty="0">
                <a:solidFill>
                  <a:schemeClr val="tx1"/>
                </a:solidFill>
                <a:effectLst/>
                <a:latin typeface="Arial" charset="0"/>
                <a:ea typeface="ＭＳ Ｐ明朝" pitchFamily="18" charset="-128"/>
                <a:cs typeface="+mn-cs"/>
              </a:rPr>
              <a:t>歳に達してからの最初の</a:t>
            </a:r>
            <a:r>
              <a:rPr kumimoji="1" lang="en-US" altLang="ja-JP" sz="1200" b="0" i="0" u="none" strike="noStrike" kern="1200" dirty="0">
                <a:solidFill>
                  <a:schemeClr val="tx1"/>
                </a:solidFill>
                <a:effectLst/>
                <a:latin typeface="Arial" charset="0"/>
                <a:ea typeface="ＭＳ Ｐ明朝" pitchFamily="18" charset="-128"/>
                <a:cs typeface="+mn-cs"/>
              </a:rPr>
              <a:t>5</a:t>
            </a:r>
            <a:r>
              <a:rPr kumimoji="1" lang="ja-JP" altLang="en-US" sz="1200" b="0" i="0" u="none" strike="noStrike" kern="1200" dirty="0">
                <a:solidFill>
                  <a:schemeClr val="tx1"/>
                </a:solidFill>
                <a:effectLst/>
                <a:latin typeface="Arial" charset="0"/>
                <a:ea typeface="ＭＳ Ｐ明朝" pitchFamily="18" charset="-128"/>
                <a:cs typeface="+mn-cs"/>
              </a:rPr>
              <a:t>年間の利用資格後は再び審査を受けることなく資格を保持することが可能になる。</a:t>
            </a:r>
            <a:br>
              <a:rPr lang="ja-JP" altLang="en-US" dirty="0"/>
            </a:br>
            <a:r>
              <a:rPr kumimoji="1" lang="ja-JP" altLang="en-US" sz="1200" b="0" i="0" u="none" strike="noStrike" kern="1200" dirty="0">
                <a:solidFill>
                  <a:schemeClr val="tx1"/>
                </a:solidFill>
                <a:effectLst/>
                <a:latin typeface="Arial" charset="0"/>
                <a:ea typeface="ＭＳ Ｐ明朝" pitchFamily="18" charset="-128"/>
                <a:cs typeface="+mn-cs"/>
              </a:rPr>
              <a:t>また、フレックス・ジョブ利用の資格を所有する人が失業した場合には、失業保険が適用される。これは一般の労働者が受給できるものと類似のシステムで、ジョブネット</a:t>
            </a:r>
            <a:r>
              <a:rPr kumimoji="1" lang="en-US" altLang="ja-JP" sz="1200" b="0" i="0" u="none" strike="noStrike" kern="1200" dirty="0">
                <a:solidFill>
                  <a:schemeClr val="tx1"/>
                </a:solidFill>
                <a:effectLst/>
                <a:latin typeface="Arial" charset="0"/>
                <a:ea typeface="ＭＳ Ｐ明朝" pitchFamily="18" charset="-128"/>
                <a:cs typeface="+mn-cs"/>
              </a:rPr>
              <a:t>(</a:t>
            </a:r>
            <a:r>
              <a:rPr kumimoji="1" lang="ja-JP" altLang="en-US" sz="1200" b="0" i="0" u="none" strike="noStrike" kern="1200" dirty="0">
                <a:solidFill>
                  <a:schemeClr val="tx1"/>
                </a:solidFill>
                <a:effectLst/>
                <a:latin typeface="Arial" charset="0"/>
                <a:ea typeface="ＭＳ Ｐ明朝" pitchFamily="18" charset="-128"/>
                <a:cs typeface="+mn-cs"/>
              </a:rPr>
              <a:t>ジョブセンターの運営する求人サイト</a:t>
            </a:r>
            <a:r>
              <a:rPr kumimoji="1" lang="en-US" altLang="ja-JP" sz="1200" b="0" i="0" u="none" strike="noStrike" kern="1200" dirty="0">
                <a:solidFill>
                  <a:schemeClr val="tx1"/>
                </a:solidFill>
                <a:effectLst/>
                <a:latin typeface="Arial" charset="0"/>
                <a:ea typeface="ＭＳ Ｐ明朝" pitchFamily="18" charset="-128"/>
                <a:cs typeface="+mn-cs"/>
              </a:rPr>
              <a:t>)</a:t>
            </a:r>
            <a:r>
              <a:rPr kumimoji="1" lang="ja-JP" altLang="en-US" sz="1200" b="0" i="0" u="none" strike="noStrike" kern="1200" dirty="0">
                <a:solidFill>
                  <a:schemeClr val="tx1"/>
                </a:solidFill>
                <a:effectLst/>
                <a:latin typeface="Arial" charset="0"/>
                <a:ea typeface="ＭＳ Ｐ明朝" pitchFamily="18" charset="-128"/>
                <a:cs typeface="+mn-cs"/>
              </a:rPr>
              <a:t>に履歴書を掲載し、アクティブに職探しをする自治体が支援することなどが条件になる。</a:t>
            </a:r>
            <a:endParaRPr kumimoji="1" lang="en-US" altLang="ja-JP" sz="1200" b="0" i="0" u="none" strike="noStrike" kern="1200" dirty="0">
              <a:solidFill>
                <a:schemeClr val="tx1"/>
              </a:solidFill>
              <a:effectLst/>
              <a:latin typeface="Arial" charset="0"/>
              <a:ea typeface="ＭＳ Ｐ明朝" pitchFamily="18" charset="-128"/>
              <a:cs typeface="+mn-cs"/>
            </a:endParaRPr>
          </a:p>
          <a:p>
            <a:r>
              <a:rPr kumimoji="1" lang="ja-JP" altLang="en-US" sz="1200" b="1" i="0" u="none" strike="noStrike" kern="1200" dirty="0">
                <a:solidFill>
                  <a:schemeClr val="tx1"/>
                </a:solidFill>
                <a:effectLst/>
                <a:latin typeface="Arial" charset="0"/>
                <a:ea typeface="ＭＳ Ｐ明朝" pitchFamily="18" charset="-128"/>
                <a:cs typeface="+mn-cs"/>
              </a:rPr>
              <a:t>スコーネ・ジョブ</a:t>
            </a:r>
            <a:r>
              <a:rPr kumimoji="1" lang="en-US" altLang="ja-JP" sz="1200" b="1" i="0" u="none" strike="noStrike" kern="1200" dirty="0" err="1">
                <a:solidFill>
                  <a:schemeClr val="tx1"/>
                </a:solidFill>
                <a:effectLst/>
                <a:latin typeface="Arial" charset="0"/>
                <a:ea typeface="ＭＳ Ｐ明朝" pitchFamily="18" charset="-128"/>
                <a:cs typeface="+mn-cs"/>
              </a:rPr>
              <a:t>Skånejob</a:t>
            </a:r>
            <a:br>
              <a:rPr kumimoji="1" lang="en-US" altLang="ja-JP" sz="1200" b="1" i="0" u="none" strike="noStrike" kern="1200" dirty="0">
                <a:solidFill>
                  <a:schemeClr val="tx1"/>
                </a:solidFill>
                <a:effectLst/>
                <a:latin typeface="Arial" charset="0"/>
                <a:ea typeface="ＭＳ Ｐ明朝" pitchFamily="18" charset="-128"/>
                <a:cs typeface="+mn-cs"/>
              </a:rPr>
            </a:br>
            <a:r>
              <a:rPr kumimoji="1" lang="ja-JP" altLang="en-US" sz="1200" b="0" i="0" u="none" strike="noStrike" kern="1200" dirty="0">
                <a:solidFill>
                  <a:schemeClr val="tx1"/>
                </a:solidFill>
                <a:effectLst/>
                <a:latin typeface="Arial" charset="0"/>
                <a:ea typeface="ＭＳ Ｐ明朝" pitchFamily="18" charset="-128"/>
                <a:cs typeface="+mn-cs"/>
              </a:rPr>
              <a:t>障がい者年金を受給している者で、ごく簡単な作業、かつ勤務時間等に融通がきく仕事をするという選択肢もある。これは、一般の労働者とは異なる賃金体系一般と比較して、時給は半分弱で、ゴミ出しや、店舗前の清掃などの作業を行うというものだ。年間</a:t>
            </a:r>
            <a:r>
              <a:rPr kumimoji="1" lang="en-US" altLang="ja-JP" sz="1200" b="0" i="0" u="none" strike="noStrike" kern="1200" dirty="0">
                <a:solidFill>
                  <a:schemeClr val="tx1"/>
                </a:solidFill>
                <a:effectLst/>
                <a:latin typeface="Arial" charset="0"/>
                <a:ea typeface="ＭＳ Ｐ明朝" pitchFamily="18" charset="-128"/>
                <a:cs typeface="+mn-cs"/>
              </a:rPr>
              <a:t>70,000</a:t>
            </a:r>
            <a:r>
              <a:rPr kumimoji="1" lang="ja-JP" altLang="en-US" sz="1200" b="0" i="0" u="none" strike="noStrike" kern="1200" dirty="0">
                <a:solidFill>
                  <a:schemeClr val="tx1"/>
                </a:solidFill>
                <a:effectLst/>
                <a:latin typeface="Arial" charset="0"/>
                <a:ea typeface="ＭＳ Ｐ明朝" pitchFamily="18" charset="-128"/>
                <a:cs typeface="+mn-cs"/>
              </a:rPr>
              <a:t>クローネまでの給与であれば障がい者年金の受給額を減額されることなく労働が可能だ。障がい者の社会参加を促す役割を持つが、現在この制度の利用者は</a:t>
            </a:r>
            <a:r>
              <a:rPr kumimoji="1" lang="en-US" altLang="ja-JP" sz="1200" b="0" i="0" u="none" strike="noStrike" kern="1200" dirty="0">
                <a:solidFill>
                  <a:schemeClr val="tx1"/>
                </a:solidFill>
                <a:effectLst/>
                <a:latin typeface="Arial" charset="0"/>
                <a:ea typeface="ＭＳ Ｐ明朝" pitchFamily="18" charset="-128"/>
                <a:cs typeface="+mn-cs"/>
              </a:rPr>
              <a:t>5,000</a:t>
            </a:r>
            <a:r>
              <a:rPr kumimoji="1" lang="ja-JP" altLang="en-US" sz="1200" b="0" i="0" u="none" strike="noStrike" kern="1200" dirty="0">
                <a:solidFill>
                  <a:schemeClr val="tx1"/>
                </a:solidFill>
                <a:effectLst/>
                <a:latin typeface="Arial" charset="0"/>
                <a:ea typeface="ＭＳ Ｐ明朝" pitchFamily="18" charset="-128"/>
                <a:cs typeface="+mn-cs"/>
              </a:rPr>
              <a:t>人ほどにとどまっている</a:t>
            </a:r>
            <a:endParaRPr kumimoji="1" lang="en-US" altLang="ja-JP" sz="1200" b="0" i="0" u="none" strike="noStrike" kern="1200" dirty="0">
              <a:solidFill>
                <a:schemeClr val="tx1"/>
              </a:solidFill>
              <a:effectLst/>
              <a:latin typeface="Arial" charset="0"/>
              <a:ea typeface="ＭＳ Ｐ明朝" pitchFamily="18" charset="-128"/>
              <a:cs typeface="+mn-cs"/>
            </a:endParaRPr>
          </a:p>
          <a:p>
            <a:endParaRPr kumimoji="1" lang="en-US" altLang="ja-JP" sz="1200" b="0" i="0" u="none" strike="noStrike" kern="1200" dirty="0">
              <a:solidFill>
                <a:schemeClr val="tx1"/>
              </a:solidFill>
              <a:effectLst/>
              <a:latin typeface="Arial" charset="0"/>
              <a:ea typeface="ＭＳ Ｐ明朝" pitchFamily="18" charset="-128"/>
              <a:cs typeface="+mn-cs"/>
            </a:endParaRPr>
          </a:p>
          <a:p>
            <a:r>
              <a:rPr kumimoji="1" lang="ja-JP" altLang="en-US" dirty="0"/>
              <a:t>アメリカ　</a:t>
            </a:r>
            <a:r>
              <a:rPr kumimoji="1" lang="en-US" altLang="ja-JP" dirty="0"/>
              <a:t>ADA</a:t>
            </a:r>
          </a:p>
          <a:p>
            <a:r>
              <a:rPr kumimoji="1" lang="ja-JP" altLang="en-US" sz="1200" b="0" i="0" u="none" strike="noStrike" kern="1200" dirty="0">
                <a:solidFill>
                  <a:schemeClr val="tx1"/>
                </a:solidFill>
                <a:effectLst/>
                <a:latin typeface="Arial" charset="0"/>
                <a:ea typeface="ＭＳ Ｐ明朝" pitchFamily="18" charset="-128"/>
                <a:cs typeface="+mn-cs"/>
              </a:rPr>
              <a:t>週の労働時間が</a:t>
            </a:r>
            <a:r>
              <a:rPr kumimoji="1" lang="en-US" altLang="ja-JP" sz="1200" b="0" i="0" u="none" strike="noStrike" kern="1200" dirty="0">
                <a:solidFill>
                  <a:schemeClr val="tx1"/>
                </a:solidFill>
                <a:effectLst/>
                <a:latin typeface="Arial" charset="0"/>
                <a:ea typeface="ＭＳ Ｐ明朝" pitchFamily="18" charset="-128"/>
                <a:cs typeface="+mn-cs"/>
              </a:rPr>
              <a:t>20</a:t>
            </a:r>
            <a:r>
              <a:rPr kumimoji="1" lang="ja-JP" altLang="en-US" sz="1200" b="0" i="0" u="none" strike="noStrike" kern="1200" dirty="0">
                <a:solidFill>
                  <a:schemeClr val="tx1"/>
                </a:solidFill>
                <a:effectLst/>
                <a:latin typeface="Arial" charset="0"/>
                <a:ea typeface="ＭＳ Ｐ明朝" pitchFamily="18" charset="-128"/>
                <a:cs typeface="+mn-cs"/>
              </a:rPr>
              <a:t>時間以上かつ</a:t>
            </a:r>
            <a:r>
              <a:rPr kumimoji="1" lang="en-US" altLang="ja-JP" sz="1200" b="0" i="0" u="none" strike="noStrike" kern="1200" dirty="0">
                <a:solidFill>
                  <a:schemeClr val="tx1"/>
                </a:solidFill>
                <a:effectLst/>
                <a:latin typeface="Arial" charset="0"/>
                <a:ea typeface="ＭＳ Ｐ明朝" pitchFamily="18" charset="-128"/>
                <a:cs typeface="+mn-cs"/>
              </a:rPr>
              <a:t>15</a:t>
            </a:r>
            <a:r>
              <a:rPr kumimoji="1" lang="ja-JP" altLang="en-US" sz="1200" b="0" i="0" u="none" strike="noStrike" kern="1200" dirty="0">
                <a:solidFill>
                  <a:schemeClr val="tx1"/>
                </a:solidFill>
                <a:effectLst/>
                <a:latin typeface="Arial" charset="0"/>
                <a:ea typeface="ＭＳ Ｐ明朝" pitchFamily="18" charset="-128"/>
                <a:cs typeface="+mn-cs"/>
              </a:rPr>
              <a:t>人以上の従業員を雇用する事業者に対して、「求人」「採用」「昇進」「解雇」「給与」「職業訓練」「その他規定や条件」といった雇用上の差別を禁じる条文です。</a:t>
            </a:r>
          </a:p>
          <a:p>
            <a:r>
              <a:rPr kumimoji="1" lang="ja-JP" altLang="en-US" sz="1200" b="0" i="0" u="none" strike="noStrike" kern="1200" dirty="0">
                <a:solidFill>
                  <a:schemeClr val="tx1"/>
                </a:solidFill>
                <a:effectLst/>
                <a:latin typeface="Arial" charset="0"/>
                <a:ea typeface="ＭＳ Ｐ明朝" pitchFamily="18" charset="-128"/>
                <a:cs typeface="+mn-cs"/>
              </a:rPr>
              <a:t>意識的に行われる差別だけでなく、結果として差別になることに関しても禁止しています。</a:t>
            </a:r>
          </a:p>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512690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障がい者は</a:t>
            </a:r>
            <a:r>
              <a:rPr kumimoji="1" lang="en-US" altLang="ja-JP" dirty="0"/>
              <a:t>1960</a:t>
            </a:r>
            <a:r>
              <a:rPr kumimoji="1" lang="ja-JP" altLang="en-US" dirty="0"/>
              <a:t>年代から運動理念として共生を訴えてきた。親からの離脱をするためには社会との共存が絶対条件であった。</a:t>
            </a:r>
            <a:endParaRPr kumimoji="1" lang="en-US" altLang="ja-JP" dirty="0"/>
          </a:p>
          <a:p>
            <a:r>
              <a:rPr kumimoji="1" lang="ja-JP" altLang="en-US" dirty="0"/>
              <a:t>ノーマライゼーションはその格好の理念であったし、国連の完全参加と平等は大きな追い風であった。</a:t>
            </a:r>
            <a:endParaRPr kumimoji="1" lang="en-US" altLang="ja-JP" dirty="0"/>
          </a:p>
          <a:p>
            <a:r>
              <a:rPr kumimoji="1" lang="ja-JP" altLang="en-US" dirty="0"/>
              <a:t>その後、サービス制度が整うにつれ運動は低下し、サービス要求活動に変化した。社会に向けられる要求は行政にのみ向かった。</a:t>
            </a:r>
            <a:endParaRPr kumimoji="1" lang="en-US" altLang="ja-JP" dirty="0"/>
          </a:p>
          <a:p>
            <a:r>
              <a:rPr kumimoji="1" lang="ja-JP" altLang="en-US" dirty="0"/>
              <a:t>地域は障がい者に無関心なまま、匿名化が進み逆に排除の方向に向かっている。</a:t>
            </a:r>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9</a:t>
            </a:fld>
            <a:endParaRPr lang="en-US" altLang="ja-JP"/>
          </a:p>
        </p:txBody>
      </p:sp>
    </p:spTree>
    <p:extLst>
      <p:ext uri="{BB962C8B-B14F-4D97-AF65-F5344CB8AC3E}">
        <p14:creationId xmlns:p14="http://schemas.microsoft.com/office/powerpoint/2010/main" val="4242252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844083" fontAlgn="auto">
              <a:spcBef>
                <a:spcPts val="0"/>
              </a:spcBef>
              <a:spcAft>
                <a:spcPts val="0"/>
              </a:spcAft>
            </a:pPr>
            <a:r>
              <a:rPr lang="ja-JP" altLang="en-US" sz="1200" dirty="0">
                <a:solidFill>
                  <a:prstClr val="black"/>
                </a:solidFill>
                <a:latin typeface="Calibri"/>
                <a:ea typeface="ＭＳ Ｐゴシック" panose="020B0600070205080204" pitchFamily="50" charset="-128"/>
              </a:rPr>
              <a:t>◆　地域共生が</a:t>
            </a:r>
            <a:r>
              <a:rPr lang="ja-JP" altLang="en-US" sz="1200" dirty="0">
                <a:solidFill>
                  <a:srgbClr val="FF0000"/>
                </a:solidFill>
                <a:latin typeface="Calibri"/>
                <a:ea typeface="ＭＳ Ｐゴシック" panose="020B0600070205080204" pitchFamily="50" charset="-128"/>
              </a:rPr>
              <a:t>文化として定着</a:t>
            </a:r>
            <a:r>
              <a:rPr lang="ja-JP" altLang="en-US" sz="1200" dirty="0">
                <a:solidFill>
                  <a:prstClr val="black"/>
                </a:solidFill>
                <a:latin typeface="Calibri"/>
                <a:ea typeface="ＭＳ Ｐゴシック" panose="020B0600070205080204" pitchFamily="50" charset="-128"/>
              </a:rPr>
              <a:t>する挑戦</a:t>
            </a:r>
            <a:endParaRPr lang="en-US" altLang="ja-JP" sz="1200" dirty="0">
              <a:solidFill>
                <a:prstClr val="black"/>
              </a:solidFill>
              <a:latin typeface="Calibri"/>
              <a:ea typeface="ＭＳ Ｐゴシック" panose="020B0600070205080204" pitchFamily="50" charset="-128"/>
            </a:endParaRPr>
          </a:p>
          <a:p>
            <a:pPr defTabSz="844083" fontAlgn="auto">
              <a:spcBef>
                <a:spcPts val="0"/>
              </a:spcBef>
              <a:spcAft>
                <a:spcPts val="0"/>
              </a:spcAft>
            </a:pPr>
            <a:r>
              <a:rPr lang="ja-JP" altLang="en-US" sz="1200" dirty="0">
                <a:solidFill>
                  <a:prstClr val="black"/>
                </a:solidFill>
                <a:latin typeface="Calibri"/>
                <a:ea typeface="ＭＳ Ｐゴシック" panose="020B0600070205080204" pitchFamily="50" charset="-128"/>
              </a:rPr>
              <a:t>◆　「待ち」の姿勢から、</a:t>
            </a:r>
            <a:r>
              <a:rPr lang="ja-JP" altLang="en-US" sz="1200" dirty="0">
                <a:solidFill>
                  <a:srgbClr val="FF0000"/>
                </a:solidFill>
                <a:uFill>
                  <a:solidFill>
                    <a:srgbClr val="00B050"/>
                  </a:solidFill>
                </a:uFill>
                <a:latin typeface="Calibri"/>
                <a:ea typeface="ＭＳ Ｐゴシック" panose="020B0600070205080204" pitchFamily="50" charset="-128"/>
              </a:rPr>
              <a:t>「予防」の視点</a:t>
            </a:r>
            <a:r>
              <a:rPr lang="ja-JP" altLang="en-US" sz="1200" dirty="0">
                <a:solidFill>
                  <a:prstClr val="black"/>
                </a:solidFill>
                <a:uFill>
                  <a:solidFill>
                    <a:srgbClr val="00B050"/>
                  </a:solidFill>
                </a:uFill>
                <a:latin typeface="Calibri"/>
                <a:ea typeface="ＭＳ Ｐゴシック" panose="020B0600070205080204" pitchFamily="50" charset="-128"/>
              </a:rPr>
              <a:t>に基づく、</a:t>
            </a:r>
            <a:r>
              <a:rPr lang="ja-JP" altLang="en-US" sz="1200" dirty="0">
                <a:solidFill>
                  <a:srgbClr val="FF0000"/>
                </a:solidFill>
                <a:uFill>
                  <a:solidFill>
                    <a:srgbClr val="00B050"/>
                  </a:solidFill>
                </a:uFill>
                <a:latin typeface="Calibri"/>
                <a:ea typeface="ＭＳ Ｐゴシック" panose="020B0600070205080204" pitchFamily="50" charset="-128"/>
              </a:rPr>
              <a:t>早期発見、早期支援</a:t>
            </a:r>
            <a:r>
              <a:rPr lang="ja-JP" altLang="en-US" sz="1200" dirty="0">
                <a:solidFill>
                  <a:prstClr val="black"/>
                </a:solidFill>
                <a:uFill>
                  <a:solidFill>
                    <a:srgbClr val="00B050"/>
                  </a:solidFill>
                </a:uFill>
                <a:latin typeface="Calibri"/>
                <a:ea typeface="ＭＳ Ｐゴシック" panose="020B0600070205080204" pitchFamily="50" charset="-128"/>
              </a:rPr>
              <a:t>へ</a:t>
            </a:r>
            <a:r>
              <a:rPr lang="ja-JP" altLang="en-US" sz="1200" dirty="0">
                <a:solidFill>
                  <a:prstClr val="black"/>
                </a:solidFill>
                <a:latin typeface="Calibri"/>
                <a:ea typeface="ＭＳ Ｐゴシック" panose="020B0600070205080204" pitchFamily="50" charset="-128"/>
              </a:rPr>
              <a:t>　</a:t>
            </a:r>
            <a:endParaRPr lang="en-US" altLang="ja-JP" sz="1200" dirty="0">
              <a:solidFill>
                <a:prstClr val="black"/>
              </a:solidFill>
              <a:latin typeface="Calibri"/>
              <a:ea typeface="ＭＳ Ｐゴシック" panose="020B0600070205080204" pitchFamily="50" charset="-128"/>
            </a:endParaRPr>
          </a:p>
          <a:p>
            <a:pPr defTabSz="844083" fontAlgn="auto">
              <a:spcBef>
                <a:spcPts val="0"/>
              </a:spcBef>
              <a:spcAft>
                <a:spcPts val="0"/>
              </a:spcAft>
            </a:pPr>
            <a:r>
              <a:rPr lang="ja-JP" altLang="en-US" sz="1200" dirty="0">
                <a:solidFill>
                  <a:prstClr val="black"/>
                </a:solidFill>
                <a:latin typeface="Calibri"/>
                <a:ea typeface="ＭＳ Ｐゴシック" panose="020B0600070205080204" pitchFamily="50" charset="-128"/>
              </a:rPr>
              <a:t>◆　専門職による</a:t>
            </a:r>
            <a:r>
              <a:rPr lang="ja-JP" altLang="en-US" sz="1200" dirty="0">
                <a:solidFill>
                  <a:srgbClr val="FF0000"/>
                </a:solidFill>
                <a:latin typeface="Calibri"/>
                <a:ea typeface="ＭＳ Ｐゴシック" panose="020B0600070205080204" pitchFamily="50" charset="-128"/>
              </a:rPr>
              <a:t>多職種連携</a:t>
            </a:r>
            <a:r>
              <a:rPr lang="ja-JP" altLang="en-US" sz="1200" dirty="0">
                <a:solidFill>
                  <a:prstClr val="black"/>
                </a:solidFill>
                <a:latin typeface="Calibri"/>
                <a:ea typeface="ＭＳ Ｐゴシック" panose="020B0600070205080204" pitchFamily="50" charset="-128"/>
              </a:rPr>
              <a:t>、地域住民等と</a:t>
            </a:r>
            <a:r>
              <a:rPr lang="ja-JP" altLang="en-US" sz="1200" dirty="0">
                <a:solidFill>
                  <a:prstClr val="black"/>
                </a:solidFill>
                <a:uFill>
                  <a:solidFill>
                    <a:srgbClr val="00B050"/>
                  </a:solidFill>
                </a:uFill>
                <a:latin typeface="Calibri"/>
                <a:ea typeface="ＭＳ Ｐゴシック" panose="020B0600070205080204" pitchFamily="50" charset="-128"/>
              </a:rPr>
              <a:t>の</a:t>
            </a:r>
            <a:r>
              <a:rPr lang="ja-JP" altLang="en-US" sz="1200" dirty="0">
                <a:solidFill>
                  <a:prstClr val="black"/>
                </a:solidFill>
                <a:latin typeface="Calibri"/>
                <a:ea typeface="ＭＳ Ｐゴシック" panose="020B0600070205080204" pitchFamily="50" charset="-128"/>
              </a:rPr>
              <a:t>協働による</a:t>
            </a:r>
            <a:r>
              <a:rPr lang="ja-JP" altLang="en-US" sz="1200" dirty="0">
                <a:solidFill>
                  <a:srgbClr val="FF0000"/>
                </a:solidFill>
                <a:latin typeface="Calibri"/>
                <a:ea typeface="ＭＳ Ｐゴシック" panose="020B0600070205080204" pitchFamily="50" charset="-128"/>
              </a:rPr>
              <a:t>地域連携</a:t>
            </a:r>
            <a:endParaRPr lang="en-US" altLang="ja-JP" sz="1200" dirty="0">
              <a:solidFill>
                <a:srgbClr val="FF0000"/>
              </a:solidFill>
              <a:latin typeface="Calibri"/>
              <a:ea typeface="ＭＳ Ｐゴシック" panose="020B0600070205080204" pitchFamily="50" charset="-128"/>
            </a:endParaRPr>
          </a:p>
          <a:p>
            <a:pPr defTabSz="844083" fontAlgn="auto">
              <a:spcBef>
                <a:spcPts val="0"/>
              </a:spcBef>
              <a:spcAft>
                <a:spcPts val="0"/>
              </a:spcAft>
            </a:pPr>
            <a:r>
              <a:rPr lang="ja-JP" altLang="en-US" sz="1200" dirty="0">
                <a:solidFill>
                  <a:prstClr val="black"/>
                </a:solidFill>
                <a:latin typeface="Calibri"/>
                <a:ea typeface="ＭＳ Ｐゴシック" panose="020B0600070205080204" pitchFamily="50" charset="-128"/>
              </a:rPr>
              <a:t>◆　「支え手」「受け手」が固定されない、</a:t>
            </a:r>
            <a:r>
              <a:rPr lang="ja-JP" altLang="en-US" sz="1200" dirty="0">
                <a:solidFill>
                  <a:srgbClr val="FF0000"/>
                </a:solidFill>
                <a:latin typeface="Calibri"/>
                <a:ea typeface="ＭＳ Ｐゴシック" panose="020B0600070205080204" pitchFamily="50" charset="-128"/>
              </a:rPr>
              <a:t>多様な参加の場、働く場</a:t>
            </a:r>
            <a:r>
              <a:rPr lang="ja-JP" altLang="en-US" sz="1200" dirty="0">
                <a:solidFill>
                  <a:prstClr val="black"/>
                </a:solidFill>
                <a:latin typeface="Calibri"/>
                <a:ea typeface="ＭＳ Ｐゴシック" panose="020B0600070205080204" pitchFamily="50" charset="-128"/>
              </a:rPr>
              <a:t>の創造</a:t>
            </a:r>
            <a:endParaRPr lang="en-US" altLang="ja-JP" sz="1200" dirty="0">
              <a:solidFill>
                <a:prstClr val="black"/>
              </a:solidFill>
              <a:latin typeface="Calibri"/>
              <a:ea typeface="ＭＳ Ｐゴシック" panose="020B0600070205080204" pitchFamily="50" charset="-128"/>
            </a:endParaRPr>
          </a:p>
          <a:p>
            <a:pPr defTabSz="844083" fontAlgn="auto">
              <a:spcBef>
                <a:spcPts val="0"/>
              </a:spcBef>
              <a:spcAft>
                <a:spcPts val="0"/>
              </a:spcAft>
            </a:pPr>
            <a:r>
              <a:rPr lang="ja-JP" altLang="en-US" sz="1200" dirty="0">
                <a:solidFill>
                  <a:prstClr val="black"/>
                </a:solidFill>
                <a:latin typeface="Calibri"/>
                <a:ea typeface="ＭＳ Ｐゴシック" panose="020B0600070205080204" pitchFamily="50" charset="-128"/>
              </a:rPr>
              <a:t>◆　「点」としての取組から、有機的に連携・協働する</a:t>
            </a:r>
            <a:r>
              <a:rPr lang="ja-JP" altLang="en-US" sz="1200" dirty="0">
                <a:solidFill>
                  <a:srgbClr val="FF0000"/>
                </a:solidFill>
                <a:latin typeface="Calibri"/>
                <a:ea typeface="ＭＳ Ｐゴシック" panose="020B0600070205080204" pitchFamily="50" charset="-128"/>
              </a:rPr>
              <a:t>「面」としての取組</a:t>
            </a:r>
            <a:r>
              <a:rPr lang="ja-JP" altLang="en-US" sz="1200" dirty="0">
                <a:solidFill>
                  <a:prstClr val="black"/>
                </a:solidFill>
                <a:latin typeface="Calibri"/>
                <a:ea typeface="ＭＳ Ｐゴシック" panose="020B0600070205080204" pitchFamily="50" charset="-128"/>
              </a:rPr>
              <a:t>へ</a:t>
            </a:r>
          </a:p>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13</a:t>
            </a:fld>
            <a:endParaRPr lang="en-US" altLang="ja-JP"/>
          </a:p>
        </p:txBody>
      </p:sp>
    </p:spTree>
    <p:extLst>
      <p:ext uri="{BB962C8B-B14F-4D97-AF65-F5344CB8AC3E}">
        <p14:creationId xmlns:p14="http://schemas.microsoft.com/office/powerpoint/2010/main" val="2197750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地域は個人個人と同じで、それぞれの顔があり、ある意味わがままである。そこに外圧をかけて何かを無理に仕向けようとすると頑なになる。</a:t>
            </a:r>
            <a:endParaRPr kumimoji="1" lang="en-US" altLang="ja-JP" dirty="0"/>
          </a:p>
          <a:p>
            <a:r>
              <a:rPr kumimoji="1" lang="ja-JP" altLang="en-US" dirty="0"/>
              <a:t>自分で気付き、自ら対応をしていくことしかない。それはただ放置をするということではなく、上手な関わりにより変化を促すことが重要だということ。</a:t>
            </a:r>
            <a:endParaRPr kumimoji="1" lang="en-US" altLang="ja-JP" dirty="0"/>
          </a:p>
          <a:p>
            <a:r>
              <a:rPr kumimoji="1" lang="ja-JP" altLang="en-US" dirty="0"/>
              <a:t>サムガクの生徒たちが災害支援には全く遅刻せず早起きして取り組み終了後に嬉々としている姿は何なのか？</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14</a:t>
            </a:fld>
            <a:endParaRPr lang="en-US" altLang="ja-JP"/>
          </a:p>
        </p:txBody>
      </p:sp>
    </p:spTree>
    <p:extLst>
      <p:ext uri="{BB962C8B-B14F-4D97-AF65-F5344CB8AC3E}">
        <p14:creationId xmlns:p14="http://schemas.microsoft.com/office/powerpoint/2010/main" val="2675850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2D0722D1-7F37-4C98-98C7-ADCE6D1B832A}"/>
              </a:ext>
            </a:extLst>
          </p:cNvPr>
          <p:cNvSpPr>
            <a:spLocks noGrp="1" noChangeArrowheads="1"/>
          </p:cNvSpPr>
          <p:nvPr>
            <p:ph type="ftr" sz="quarter" idx="3"/>
          </p:nvPr>
        </p:nvSpPr>
        <p:spPr bwMode="auto">
          <a:xfrm>
            <a:off x="0" y="6577881"/>
            <a:ext cx="3103984" cy="2801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a typeface="+mn-ea"/>
              </a:defRPr>
            </a:lvl1pPr>
          </a:lstStyle>
          <a:p>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0A981632-014F-44B7-973E-D5E59B78EBD9}"/>
              </a:ext>
            </a:extLst>
          </p:cNvPr>
          <p:cNvSpPr>
            <a:spLocks noGrp="1" noChangeArrowheads="1"/>
          </p:cNvSpPr>
          <p:nvPr>
            <p:ph type="sldNum" sz="quarter" idx="4"/>
          </p:nvPr>
        </p:nvSpPr>
        <p:spPr bwMode="auto">
          <a:xfrm>
            <a:off x="7010400" y="6577881"/>
            <a:ext cx="2133600" cy="2801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C993D762-CD5B-413A-A315-DE9E2B4EBB0A}" type="slidenum">
              <a:rPr lang="en-US" altLang="ja-JP"/>
              <a:pPr>
                <a:defRPr/>
              </a:pPr>
              <a:t>‹#›</a:t>
            </a:fld>
            <a:endParaRPr lang="en-US" altLang="ja-JP" dirty="0"/>
          </a:p>
        </p:txBody>
      </p:sp>
    </p:spTree>
    <p:extLst>
      <p:ext uri="{BB962C8B-B14F-4D97-AF65-F5344CB8AC3E}">
        <p14:creationId xmlns:p14="http://schemas.microsoft.com/office/powerpoint/2010/main" val="1973104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6" name="Rectangle 6"/>
          <p:cNvSpPr>
            <a:spLocks noGrp="1" noChangeArrowheads="1"/>
          </p:cNvSpPr>
          <p:nvPr>
            <p:ph type="sldNum" sz="quarter" idx="12"/>
          </p:nvPr>
        </p:nvSpPr>
        <p:spPr>
          <a:ln/>
        </p:spPr>
        <p:txBody>
          <a:bodyPr/>
          <a:lstStyle>
            <a:lvl1pPr>
              <a:defRPr/>
            </a:lvl1pPr>
          </a:lstStyle>
          <a:p>
            <a:pPr>
              <a:defRPr/>
            </a:pPr>
            <a:fld id="{0301DD40-6D95-4AAE-9F5F-8E72899A2064}" type="slidenum">
              <a:rPr lang="en-US" altLang="ja-JP"/>
              <a:pPr>
                <a:defRPr/>
              </a:pPr>
              <a:t>‹#›</a:t>
            </a:fld>
            <a:endParaRPr lang="en-US" altLang="ja-JP"/>
          </a:p>
        </p:txBody>
      </p:sp>
    </p:spTree>
    <p:extLst>
      <p:ext uri="{BB962C8B-B14F-4D97-AF65-F5344CB8AC3E}">
        <p14:creationId xmlns:p14="http://schemas.microsoft.com/office/powerpoint/2010/main" val="4039586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6" name="Rectangle 6"/>
          <p:cNvSpPr>
            <a:spLocks noGrp="1" noChangeArrowheads="1"/>
          </p:cNvSpPr>
          <p:nvPr>
            <p:ph type="sldNum" sz="quarter" idx="12"/>
          </p:nvPr>
        </p:nvSpPr>
        <p:spPr>
          <a:ln/>
        </p:spPr>
        <p:txBody>
          <a:bodyPr/>
          <a:lstStyle>
            <a:lvl1pPr>
              <a:defRPr/>
            </a:lvl1pPr>
          </a:lstStyle>
          <a:p>
            <a:pPr>
              <a:defRPr/>
            </a:pPr>
            <a:fld id="{0C413247-B667-496C-B94F-D2BBE11C42D0}" type="slidenum">
              <a:rPr lang="en-US" altLang="ja-JP"/>
              <a:pPr>
                <a:defRPr/>
              </a:pPr>
              <a:t>‹#›</a:t>
            </a:fld>
            <a:endParaRPr lang="en-US" altLang="ja-JP" dirty="0"/>
          </a:p>
        </p:txBody>
      </p:sp>
    </p:spTree>
    <p:extLst>
      <p:ext uri="{BB962C8B-B14F-4D97-AF65-F5344CB8AC3E}">
        <p14:creationId xmlns:p14="http://schemas.microsoft.com/office/powerpoint/2010/main" val="3413077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7" name="Rectangle 5">
            <a:extLst>
              <a:ext uri="{FF2B5EF4-FFF2-40B4-BE49-F238E27FC236}">
                <a16:creationId xmlns:a16="http://schemas.microsoft.com/office/drawing/2014/main" id="{802A2C66-F321-4A79-9BDB-2B1B804A8C15}"/>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3C8004FC-2E13-41B4-A6D3-48D383BBBB76}"/>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19103018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7" name="Rectangle 5">
            <a:extLst>
              <a:ext uri="{FF2B5EF4-FFF2-40B4-BE49-F238E27FC236}">
                <a16:creationId xmlns:a16="http://schemas.microsoft.com/office/drawing/2014/main" id="{8039E23A-15EC-48CD-A0F6-8EB7BC099C46}"/>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FC1FAA6A-528E-4DFF-B04F-8C875F79B16F}"/>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1440851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7" name="Rectangle 5">
            <a:extLst>
              <a:ext uri="{FF2B5EF4-FFF2-40B4-BE49-F238E27FC236}">
                <a16:creationId xmlns:a16="http://schemas.microsoft.com/office/drawing/2014/main" id="{C1FF747C-21C6-42EC-8EEE-6FA749DB03A1}"/>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A845BD80-BAA6-4896-816D-E486E0A037C2}"/>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30291121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8" name="Rectangle 5">
            <a:extLst>
              <a:ext uri="{FF2B5EF4-FFF2-40B4-BE49-F238E27FC236}">
                <a16:creationId xmlns:a16="http://schemas.microsoft.com/office/drawing/2014/main" id="{FB675FCF-E761-4A23-A8F7-3A31D308E799}"/>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Rectangle 6">
            <a:extLst>
              <a:ext uri="{FF2B5EF4-FFF2-40B4-BE49-F238E27FC236}">
                <a16:creationId xmlns:a16="http://schemas.microsoft.com/office/drawing/2014/main" id="{8BCA00B1-15CD-422A-A98D-62E2A44EBD9C}"/>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1788919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10" name="Rectangle 5">
            <a:extLst>
              <a:ext uri="{FF2B5EF4-FFF2-40B4-BE49-F238E27FC236}">
                <a16:creationId xmlns:a16="http://schemas.microsoft.com/office/drawing/2014/main" id="{A60BF8D8-105C-47DF-A964-727245EAEE1B}"/>
              </a:ext>
            </a:extLst>
          </p:cNvPr>
          <p:cNvSpPr>
            <a:spLocks noGrp="1" noChangeArrowheads="1"/>
          </p:cNvSpPr>
          <p:nvPr>
            <p:ph type="ftr" sz="quarter" idx="11"/>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1" name="Rectangle 6">
            <a:extLst>
              <a:ext uri="{FF2B5EF4-FFF2-40B4-BE49-F238E27FC236}">
                <a16:creationId xmlns:a16="http://schemas.microsoft.com/office/drawing/2014/main" id="{7BF79C90-4832-4AF0-96B4-7FF6FCFF48AB}"/>
              </a:ext>
            </a:extLst>
          </p:cNvPr>
          <p:cNvSpPr>
            <a:spLocks noGrp="1" noChangeArrowheads="1"/>
          </p:cNvSpPr>
          <p:nvPr>
            <p:ph type="sldNum" sz="quarter" idx="12"/>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34866435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6" name="Rectangle 5">
            <a:extLst>
              <a:ext uri="{FF2B5EF4-FFF2-40B4-BE49-F238E27FC236}">
                <a16:creationId xmlns:a16="http://schemas.microsoft.com/office/drawing/2014/main" id="{8520BE32-FCBF-41B7-A853-8E033465CD49}"/>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Rectangle 6">
            <a:extLst>
              <a:ext uri="{FF2B5EF4-FFF2-40B4-BE49-F238E27FC236}">
                <a16:creationId xmlns:a16="http://schemas.microsoft.com/office/drawing/2014/main" id="{BAA8DED7-2157-40EA-AEA3-BD7A8E6E868D}"/>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29188927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p>
        </p:txBody>
      </p:sp>
      <p:sp>
        <p:nvSpPr>
          <p:cNvPr id="5" name="Rectangle 5">
            <a:extLst>
              <a:ext uri="{FF2B5EF4-FFF2-40B4-BE49-F238E27FC236}">
                <a16:creationId xmlns:a16="http://schemas.microsoft.com/office/drawing/2014/main" id="{A86A29E8-80E3-4ADA-A951-922F6A5B36D3}"/>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6" name="Rectangle 6">
            <a:extLst>
              <a:ext uri="{FF2B5EF4-FFF2-40B4-BE49-F238E27FC236}">
                <a16:creationId xmlns:a16="http://schemas.microsoft.com/office/drawing/2014/main" id="{BE56DE9F-A0F1-48CC-BDC9-E14CA71E1AEA}"/>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26720671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8" name="Rectangle 5">
            <a:extLst>
              <a:ext uri="{FF2B5EF4-FFF2-40B4-BE49-F238E27FC236}">
                <a16:creationId xmlns:a16="http://schemas.microsoft.com/office/drawing/2014/main" id="{9283C404-28FA-4EA4-94ED-D0C129B39969}"/>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Rectangle 6">
            <a:extLst>
              <a:ext uri="{FF2B5EF4-FFF2-40B4-BE49-F238E27FC236}">
                <a16:creationId xmlns:a16="http://schemas.microsoft.com/office/drawing/2014/main" id="{E47FFCAE-16ED-4DDB-ACAB-D52B682F793F}"/>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899544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F73DA31A-B304-4CF0-92CE-94C311F7BB7E}"/>
              </a:ext>
            </a:extLst>
          </p:cNvPr>
          <p:cNvSpPr>
            <a:spLocks noGrp="1" noChangeArrowheads="1"/>
          </p:cNvSpPr>
          <p:nvPr>
            <p:ph type="ftr" sz="quarter" idx="3"/>
          </p:nvPr>
        </p:nvSpPr>
        <p:spPr bwMode="auto">
          <a:xfrm>
            <a:off x="0" y="6577881"/>
            <a:ext cx="3103984" cy="2801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a typeface="+mn-ea"/>
              </a:defRPr>
            </a:lvl1pPr>
          </a:lstStyle>
          <a:p>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09968389-1E09-4297-B547-312F977DEAC0}"/>
              </a:ext>
            </a:extLst>
          </p:cNvPr>
          <p:cNvSpPr>
            <a:spLocks noGrp="1" noChangeArrowheads="1"/>
          </p:cNvSpPr>
          <p:nvPr>
            <p:ph type="sldNum" sz="quarter" idx="4"/>
          </p:nvPr>
        </p:nvSpPr>
        <p:spPr bwMode="auto">
          <a:xfrm>
            <a:off x="7010400" y="6577881"/>
            <a:ext cx="2133600" cy="2801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C993D762-CD5B-413A-A315-DE9E2B4EBB0A}" type="slidenum">
              <a:rPr lang="en-US" altLang="ja-JP"/>
              <a:pPr>
                <a:defRPr/>
              </a:pPr>
              <a:t>‹#›</a:t>
            </a:fld>
            <a:endParaRPr lang="en-US" altLang="ja-JP" dirty="0"/>
          </a:p>
        </p:txBody>
      </p:sp>
    </p:spTree>
    <p:extLst>
      <p:ext uri="{BB962C8B-B14F-4D97-AF65-F5344CB8AC3E}">
        <p14:creationId xmlns:p14="http://schemas.microsoft.com/office/powerpoint/2010/main" val="7147041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8" name="Rectangle 5">
            <a:extLst>
              <a:ext uri="{FF2B5EF4-FFF2-40B4-BE49-F238E27FC236}">
                <a16:creationId xmlns:a16="http://schemas.microsoft.com/office/drawing/2014/main" id="{E8D07840-DA5F-4940-9392-0A1BBD4180BC}"/>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Rectangle 6">
            <a:extLst>
              <a:ext uri="{FF2B5EF4-FFF2-40B4-BE49-F238E27FC236}">
                <a16:creationId xmlns:a16="http://schemas.microsoft.com/office/drawing/2014/main" id="{A956072D-1FB2-4D9F-A8D6-BC8F53CDDEE8}"/>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17709615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7" name="Rectangle 5">
            <a:extLst>
              <a:ext uri="{FF2B5EF4-FFF2-40B4-BE49-F238E27FC236}">
                <a16:creationId xmlns:a16="http://schemas.microsoft.com/office/drawing/2014/main" id="{630752D2-AACB-4B2D-B995-43AB67EEFB6B}"/>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D4F32C63-AC9A-4045-896A-209E2BBEC74A}"/>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9620227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7" name="Rectangle 5">
            <a:extLst>
              <a:ext uri="{FF2B5EF4-FFF2-40B4-BE49-F238E27FC236}">
                <a16:creationId xmlns:a16="http://schemas.microsoft.com/office/drawing/2014/main" id="{07966E3C-0869-437F-99C2-151233637654}"/>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DB197790-847F-4BBE-AFA0-BE573A990B74}"/>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32692538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日付プレースホルダ 3"/>
          <p:cNvSpPr>
            <a:spLocks noGrp="1" noChangeArrowheads="1"/>
          </p:cNvSpPr>
          <p:nvPr>
            <p:ph type="dt" sz="half" idx="10"/>
          </p:nvPr>
        </p:nvSpPr>
        <p:spPr>
          <a:ln/>
        </p:spPr>
        <p:txBody>
          <a:bodyPr/>
          <a:lstStyle>
            <a:lvl1pPr>
              <a:defRPr/>
            </a:lvl1pPr>
          </a:lstStyle>
          <a:p>
            <a:pPr>
              <a:defRPr/>
            </a:pPr>
            <a:endParaRPr lang="ja-JP" altLang="en-US" sz="1662">
              <a:solidFill>
                <a:schemeClr val="tx1"/>
              </a:solidFill>
            </a:endParaRPr>
          </a:p>
        </p:txBody>
      </p:sp>
      <p:sp>
        <p:nvSpPr>
          <p:cNvPr id="6" name="Rectangle 5">
            <a:extLst>
              <a:ext uri="{FF2B5EF4-FFF2-40B4-BE49-F238E27FC236}">
                <a16:creationId xmlns:a16="http://schemas.microsoft.com/office/drawing/2014/main" id="{2E630017-8692-43FA-8C25-859D7C2A8A6E}"/>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Rectangle 6">
            <a:extLst>
              <a:ext uri="{FF2B5EF4-FFF2-40B4-BE49-F238E27FC236}">
                <a16:creationId xmlns:a16="http://schemas.microsoft.com/office/drawing/2014/main" id="{8C271E0A-56E8-46D6-B361-AEEB939BB972}"/>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24743063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44"/>
            <a:ext cx="82296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prstClr val="black"/>
              </a:solidFill>
            </a:endParaRPr>
          </a:p>
        </p:txBody>
      </p:sp>
      <p:sp>
        <p:nvSpPr>
          <p:cNvPr id="6" name="Rectangle 5">
            <a:extLst>
              <a:ext uri="{FF2B5EF4-FFF2-40B4-BE49-F238E27FC236}">
                <a16:creationId xmlns:a16="http://schemas.microsoft.com/office/drawing/2014/main" id="{2C5C10BD-05C6-4993-9A68-EE8FA5D2EFAB}"/>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Rectangle 6">
            <a:extLst>
              <a:ext uri="{FF2B5EF4-FFF2-40B4-BE49-F238E27FC236}">
                <a16:creationId xmlns:a16="http://schemas.microsoft.com/office/drawing/2014/main" id="{05E82773-B01D-4EA0-BF4F-3EC236C7B6CD}"/>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23783758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7" name="Rectangle 5">
            <a:extLst>
              <a:ext uri="{FF2B5EF4-FFF2-40B4-BE49-F238E27FC236}">
                <a16:creationId xmlns:a16="http://schemas.microsoft.com/office/drawing/2014/main" id="{F5F7F934-CCA4-4DC4-9863-9D3E1DA1822B}"/>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BD07EE02-C7F9-490B-9A85-D546BE7EEF4D}"/>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39197385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7" name="Rectangle 5">
            <a:extLst>
              <a:ext uri="{FF2B5EF4-FFF2-40B4-BE49-F238E27FC236}">
                <a16:creationId xmlns:a16="http://schemas.microsoft.com/office/drawing/2014/main" id="{5632CF28-301F-4575-B84C-D39128770786}"/>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17A90692-5F2D-4410-9ADF-4D8E8AD32EDF}"/>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21352915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369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7" name="Rectangle 5">
            <a:extLst>
              <a:ext uri="{FF2B5EF4-FFF2-40B4-BE49-F238E27FC236}">
                <a16:creationId xmlns:a16="http://schemas.microsoft.com/office/drawing/2014/main" id="{3AFC86A5-8A2C-4230-BA41-D45261185AED}"/>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FDBAF1A7-A808-403F-8371-D9FE1D79FF47}"/>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1246820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2"/>
            <a:ext cx="43815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600202"/>
            <a:ext cx="43815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8" name="Rectangle 5">
            <a:extLst>
              <a:ext uri="{FF2B5EF4-FFF2-40B4-BE49-F238E27FC236}">
                <a16:creationId xmlns:a16="http://schemas.microsoft.com/office/drawing/2014/main" id="{A6C445CD-B747-4563-B0CE-C41800D2B263}"/>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Rectangle 6">
            <a:extLst>
              <a:ext uri="{FF2B5EF4-FFF2-40B4-BE49-F238E27FC236}">
                <a16:creationId xmlns:a16="http://schemas.microsoft.com/office/drawing/2014/main" id="{71AE2B7E-7774-4F30-9785-C97647F67F59}"/>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35015445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a:xfrm>
            <a:off x="3124200" y="6356352"/>
            <a:ext cx="2895600" cy="365125"/>
          </a:xfrm>
          <a:prstGeom prst="rect">
            <a:avLst/>
          </a:prstGeom>
        </p:spPr>
        <p:txBody>
          <a:bodyPr/>
          <a:lstStyle/>
          <a:p>
            <a:r>
              <a:rPr lang="zh-TW" altLang="en-US" dirty="0">
                <a:solidFill>
                  <a:prstClr val="black">
                    <a:tint val="75000"/>
                  </a:prstClr>
                </a:solidFill>
              </a:rPr>
              <a:t>令和元年度主任相談支援専門員養成研修</a:t>
            </a:r>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a:xfrm>
            <a:off x="6553200" y="6356352"/>
            <a:ext cx="2133600" cy="365125"/>
          </a:xfrm>
          <a:prstGeom prst="rect">
            <a:avLst/>
          </a:prstGeom>
        </p:spPr>
        <p:txBody>
          <a:bodyPr/>
          <a:lstStyle/>
          <a:p>
            <a:fld id="{614EF66B-4D7C-4AAD-818A-EDBB9DCD1BD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64763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9" name="Rectangle 5">
            <a:extLst>
              <a:ext uri="{FF2B5EF4-FFF2-40B4-BE49-F238E27FC236}">
                <a16:creationId xmlns:a16="http://schemas.microsoft.com/office/drawing/2014/main" id="{A99A912E-B029-47B2-9DBC-60F38CF2A7F4}"/>
              </a:ext>
            </a:extLst>
          </p:cNvPr>
          <p:cNvSpPr>
            <a:spLocks noGrp="1" noChangeArrowheads="1"/>
          </p:cNvSpPr>
          <p:nvPr>
            <p:ph type="ftr" sz="quarter" idx="3"/>
          </p:nvPr>
        </p:nvSpPr>
        <p:spPr bwMode="auto">
          <a:xfrm>
            <a:off x="0" y="6577881"/>
            <a:ext cx="3103984" cy="2801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a typeface="+mn-ea"/>
              </a:defRPr>
            </a:lvl1pPr>
          </a:lstStyle>
          <a:p>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Rectangle 6">
            <a:extLst>
              <a:ext uri="{FF2B5EF4-FFF2-40B4-BE49-F238E27FC236}">
                <a16:creationId xmlns:a16="http://schemas.microsoft.com/office/drawing/2014/main" id="{5B6E0F06-EC69-431A-BD75-9AC2F75CA7AB}"/>
              </a:ext>
            </a:extLst>
          </p:cNvPr>
          <p:cNvSpPr>
            <a:spLocks noGrp="1" noChangeArrowheads="1"/>
          </p:cNvSpPr>
          <p:nvPr>
            <p:ph type="sldNum" sz="quarter" idx="4"/>
          </p:nvPr>
        </p:nvSpPr>
        <p:spPr bwMode="auto">
          <a:xfrm>
            <a:off x="7010400" y="6577881"/>
            <a:ext cx="2133600" cy="2801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C993D762-CD5B-413A-A315-DE9E2B4EBB0A}" type="slidenum">
              <a:rPr lang="en-US" altLang="ja-JP"/>
              <a:pPr>
                <a:defRPr/>
              </a:pPr>
              <a:t>‹#›</a:t>
            </a:fld>
            <a:endParaRPr lang="en-US" altLang="ja-JP" dirty="0"/>
          </a:p>
        </p:txBody>
      </p:sp>
    </p:spTree>
    <p:extLst>
      <p:ext uri="{BB962C8B-B14F-4D97-AF65-F5344CB8AC3E}">
        <p14:creationId xmlns:p14="http://schemas.microsoft.com/office/powerpoint/2010/main" val="891385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a:xfrm>
            <a:off x="3124200" y="6356352"/>
            <a:ext cx="2895600" cy="365125"/>
          </a:xfrm>
          <a:prstGeom prst="rect">
            <a:avLst/>
          </a:prstGeom>
        </p:spPr>
        <p:txBody>
          <a:bodyPr/>
          <a:lstStyle/>
          <a:p>
            <a:r>
              <a:rPr lang="zh-TW" altLang="en-US">
                <a:solidFill>
                  <a:prstClr val="black">
                    <a:tint val="75000"/>
                  </a:prstClr>
                </a:solidFill>
              </a:rPr>
              <a:t>令和元年度主任相談支援専門員養成研修</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a:xfrm>
            <a:off x="6553200" y="6356352"/>
            <a:ext cx="2133600" cy="365125"/>
          </a:xfrm>
          <a:prstGeom prst="rect">
            <a:avLst/>
          </a:prstGeom>
        </p:spPr>
        <p:txBody>
          <a:bodyPr/>
          <a:lstStyle/>
          <a:p>
            <a:fld id="{614EF66B-4D7C-4AAD-818A-EDBB9DCD1BD5}" type="slidenum">
              <a:rPr lang="ja-JP" altLang="en-US" smtClean="0">
                <a:solidFill>
                  <a:prstClr val="black">
                    <a:tint val="75000"/>
                  </a:prstClr>
                </a:solidFill>
              </a:rPr>
              <a:pPr/>
              <a:t>‹#›</a:t>
            </a:fld>
            <a:endParaRPr lang="ja-JP" altLang="en-US">
              <a:solidFill>
                <a:prstClr val="black">
                  <a:tint val="75000"/>
                </a:prstClr>
              </a:solidFill>
            </a:endParaRPr>
          </a:p>
        </p:txBody>
      </p:sp>
      <p:sp>
        <p:nvSpPr>
          <p:cNvPr id="6" name="Rectangle 5">
            <a:extLst>
              <a:ext uri="{FF2B5EF4-FFF2-40B4-BE49-F238E27FC236}">
                <a16:creationId xmlns:a16="http://schemas.microsoft.com/office/drawing/2014/main" id="{2758A83A-4593-4A46-A3A4-E080086FB82A}"/>
              </a:ext>
            </a:extLst>
          </p:cNvPr>
          <p:cNvSpPr txBox="1">
            <a:spLocks noChangeArrowheads="1"/>
          </p:cNvSpPr>
          <p:nvPr userDrawn="1"/>
        </p:nvSpPr>
        <p:spPr>
          <a:xfrm>
            <a:off x="0" y="6577881"/>
            <a:ext cx="3103984" cy="280119"/>
          </a:xfrm>
          <a:prstGeom prst="rect">
            <a:avLst/>
          </a:prstGeom>
          <a:ln/>
        </p:spPr>
        <p:txBody>
          <a:bodyPr/>
          <a:lstStyle>
            <a:defPPr>
              <a:defRPr lang="ja-JP"/>
            </a:defPPr>
            <a:lvl1pPr algn="l" rtl="0" fontAlgn="base">
              <a:spcBef>
                <a:spcPct val="0"/>
              </a:spcBef>
              <a:spcAft>
                <a:spcPct val="0"/>
              </a:spcAft>
              <a:defRPr kumimoji="1" sz="1200" kern="1200">
                <a:solidFill>
                  <a:schemeClr val="tx1"/>
                </a:solidFill>
                <a:latin typeface="Arial" charset="0"/>
                <a:ea typeface="HGP創英角ｺﾞｼｯｸUB" pitchFamily="50" charset="-128"/>
                <a:cs typeface="+mn-cs"/>
              </a:defRPr>
            </a:lvl1pPr>
            <a:lvl2pPr marL="457200" algn="l" rtl="0" fontAlgn="base">
              <a:spcBef>
                <a:spcPct val="0"/>
              </a:spcBef>
              <a:spcAft>
                <a:spcPct val="0"/>
              </a:spcAft>
              <a:defRPr kumimoji="1" kern="1200">
                <a:solidFill>
                  <a:schemeClr val="tx1"/>
                </a:solidFill>
                <a:latin typeface="Arial" charset="0"/>
                <a:ea typeface="HGP創英角ｺﾞｼｯｸUB" pitchFamily="50" charset="-128"/>
                <a:cs typeface="+mn-cs"/>
              </a:defRPr>
            </a:lvl2pPr>
            <a:lvl3pPr marL="914400" algn="l" rtl="0" fontAlgn="base">
              <a:spcBef>
                <a:spcPct val="0"/>
              </a:spcBef>
              <a:spcAft>
                <a:spcPct val="0"/>
              </a:spcAft>
              <a:defRPr kumimoji="1" kern="1200">
                <a:solidFill>
                  <a:schemeClr val="tx1"/>
                </a:solidFill>
                <a:latin typeface="Arial" charset="0"/>
                <a:ea typeface="HGP創英角ｺﾞｼｯｸUB" pitchFamily="50" charset="-128"/>
                <a:cs typeface="+mn-cs"/>
              </a:defRPr>
            </a:lvl3pPr>
            <a:lvl4pPr marL="1371600" algn="l" rtl="0" fontAlgn="base">
              <a:spcBef>
                <a:spcPct val="0"/>
              </a:spcBef>
              <a:spcAft>
                <a:spcPct val="0"/>
              </a:spcAft>
              <a:defRPr kumimoji="1" kern="1200">
                <a:solidFill>
                  <a:schemeClr val="tx1"/>
                </a:solidFill>
                <a:latin typeface="Arial" charset="0"/>
                <a:ea typeface="HGP創英角ｺﾞｼｯｸUB" pitchFamily="50" charset="-128"/>
                <a:cs typeface="+mn-cs"/>
              </a:defRPr>
            </a:lvl4pPr>
            <a:lvl5pPr marL="1828800" algn="l" rtl="0" fontAlgn="base">
              <a:spcBef>
                <a:spcPct val="0"/>
              </a:spcBef>
              <a:spcAft>
                <a:spcPct val="0"/>
              </a:spcAft>
              <a:defRPr kumimoji="1" kern="1200">
                <a:solidFill>
                  <a:schemeClr val="tx1"/>
                </a:solidFill>
                <a:latin typeface="Arial" charset="0"/>
                <a:ea typeface="HGP創英角ｺﾞｼｯｸUB" pitchFamily="50" charset="-128"/>
                <a:cs typeface="+mn-cs"/>
              </a:defRPr>
            </a:lvl5pPr>
            <a:lvl6pPr marL="2286000" algn="l" defTabSz="914400" rtl="0" eaLnBrk="1" latinLnBrk="0" hangingPunct="1">
              <a:defRPr kumimoji="1" kern="1200">
                <a:solidFill>
                  <a:schemeClr val="tx1"/>
                </a:solidFill>
                <a:latin typeface="Arial" charset="0"/>
                <a:ea typeface="HGP創英角ｺﾞｼｯｸUB" pitchFamily="50" charset="-128"/>
                <a:cs typeface="+mn-cs"/>
              </a:defRPr>
            </a:lvl6pPr>
            <a:lvl7pPr marL="2743200" algn="l" defTabSz="914400" rtl="0" eaLnBrk="1" latinLnBrk="0" hangingPunct="1">
              <a:defRPr kumimoji="1" kern="1200">
                <a:solidFill>
                  <a:schemeClr val="tx1"/>
                </a:solidFill>
                <a:latin typeface="Arial" charset="0"/>
                <a:ea typeface="HGP創英角ｺﾞｼｯｸUB" pitchFamily="50" charset="-128"/>
                <a:cs typeface="+mn-cs"/>
              </a:defRPr>
            </a:lvl7pPr>
            <a:lvl8pPr marL="3200400" algn="l" defTabSz="914400" rtl="0" eaLnBrk="1" latinLnBrk="0" hangingPunct="1">
              <a:defRPr kumimoji="1" kern="1200">
                <a:solidFill>
                  <a:schemeClr val="tx1"/>
                </a:solidFill>
                <a:latin typeface="Arial" charset="0"/>
                <a:ea typeface="HGP創英角ｺﾞｼｯｸUB" pitchFamily="50" charset="-128"/>
                <a:cs typeface="+mn-cs"/>
              </a:defRPr>
            </a:lvl8pPr>
            <a:lvl9pPr marL="3657600" algn="l" defTabSz="914400" rtl="0" eaLnBrk="1" latinLnBrk="0" hangingPunct="1">
              <a:defRPr kumimoji="1" kern="1200">
                <a:solidFill>
                  <a:schemeClr val="tx1"/>
                </a:solidFill>
                <a:latin typeface="Arial" charset="0"/>
                <a:ea typeface="HGP創英角ｺﾞｼｯｸUB" pitchFamily="50" charset="-128"/>
                <a:cs typeface="+mn-cs"/>
              </a:defRPr>
            </a:lvl9p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Rectangle 6">
            <a:extLst>
              <a:ext uri="{FF2B5EF4-FFF2-40B4-BE49-F238E27FC236}">
                <a16:creationId xmlns:a16="http://schemas.microsoft.com/office/drawing/2014/main" id="{9E83CD02-68FA-4457-9D87-96E3F7428731}"/>
              </a:ext>
            </a:extLst>
          </p:cNvPr>
          <p:cNvSpPr txBox="1">
            <a:spLocks noChangeArrowheads="1"/>
          </p:cNvSpPr>
          <p:nvPr userDrawn="1"/>
        </p:nvSpPr>
        <p:spPr>
          <a:xfrm>
            <a:off x="7010400" y="6577881"/>
            <a:ext cx="2133600" cy="280120"/>
          </a:xfrm>
          <a:prstGeom prst="rect">
            <a:avLst/>
          </a:prstGeom>
          <a:ln/>
        </p:spPr>
        <p:txBody>
          <a:bodyPr/>
          <a:lstStyle>
            <a:defPPr>
              <a:defRPr lang="ja-JP"/>
            </a:defPPr>
            <a:lvl1pPr algn="r" rtl="0" fontAlgn="base">
              <a:spcBef>
                <a:spcPct val="0"/>
              </a:spcBef>
              <a:spcAft>
                <a:spcPct val="0"/>
              </a:spcAft>
              <a:defRPr kumimoji="1" sz="1400" kern="1200">
                <a:solidFill>
                  <a:schemeClr val="tx1"/>
                </a:solidFill>
                <a:latin typeface="Arial" charset="0"/>
                <a:ea typeface="HGP創英角ｺﾞｼｯｸUB" pitchFamily="50" charset="-128"/>
                <a:cs typeface="+mn-cs"/>
              </a:defRPr>
            </a:lvl1pPr>
            <a:lvl2pPr marL="457200" algn="l" rtl="0" fontAlgn="base">
              <a:spcBef>
                <a:spcPct val="0"/>
              </a:spcBef>
              <a:spcAft>
                <a:spcPct val="0"/>
              </a:spcAft>
              <a:defRPr kumimoji="1" kern="1200">
                <a:solidFill>
                  <a:schemeClr val="tx1"/>
                </a:solidFill>
                <a:latin typeface="Arial" charset="0"/>
                <a:ea typeface="HGP創英角ｺﾞｼｯｸUB" pitchFamily="50" charset="-128"/>
                <a:cs typeface="+mn-cs"/>
              </a:defRPr>
            </a:lvl2pPr>
            <a:lvl3pPr marL="914400" algn="l" rtl="0" fontAlgn="base">
              <a:spcBef>
                <a:spcPct val="0"/>
              </a:spcBef>
              <a:spcAft>
                <a:spcPct val="0"/>
              </a:spcAft>
              <a:defRPr kumimoji="1" kern="1200">
                <a:solidFill>
                  <a:schemeClr val="tx1"/>
                </a:solidFill>
                <a:latin typeface="Arial" charset="0"/>
                <a:ea typeface="HGP創英角ｺﾞｼｯｸUB" pitchFamily="50" charset="-128"/>
                <a:cs typeface="+mn-cs"/>
              </a:defRPr>
            </a:lvl3pPr>
            <a:lvl4pPr marL="1371600" algn="l" rtl="0" fontAlgn="base">
              <a:spcBef>
                <a:spcPct val="0"/>
              </a:spcBef>
              <a:spcAft>
                <a:spcPct val="0"/>
              </a:spcAft>
              <a:defRPr kumimoji="1" kern="1200">
                <a:solidFill>
                  <a:schemeClr val="tx1"/>
                </a:solidFill>
                <a:latin typeface="Arial" charset="0"/>
                <a:ea typeface="HGP創英角ｺﾞｼｯｸUB" pitchFamily="50" charset="-128"/>
                <a:cs typeface="+mn-cs"/>
              </a:defRPr>
            </a:lvl4pPr>
            <a:lvl5pPr marL="1828800" algn="l" rtl="0" fontAlgn="base">
              <a:spcBef>
                <a:spcPct val="0"/>
              </a:spcBef>
              <a:spcAft>
                <a:spcPct val="0"/>
              </a:spcAft>
              <a:defRPr kumimoji="1" kern="1200">
                <a:solidFill>
                  <a:schemeClr val="tx1"/>
                </a:solidFill>
                <a:latin typeface="Arial" charset="0"/>
                <a:ea typeface="HGP創英角ｺﾞｼｯｸUB" pitchFamily="50" charset="-128"/>
                <a:cs typeface="+mn-cs"/>
              </a:defRPr>
            </a:lvl5pPr>
            <a:lvl6pPr marL="2286000" algn="l" defTabSz="914400" rtl="0" eaLnBrk="1" latinLnBrk="0" hangingPunct="1">
              <a:defRPr kumimoji="1" kern="1200">
                <a:solidFill>
                  <a:schemeClr val="tx1"/>
                </a:solidFill>
                <a:latin typeface="Arial" charset="0"/>
                <a:ea typeface="HGP創英角ｺﾞｼｯｸUB" pitchFamily="50" charset="-128"/>
                <a:cs typeface="+mn-cs"/>
              </a:defRPr>
            </a:lvl6pPr>
            <a:lvl7pPr marL="2743200" algn="l" defTabSz="914400" rtl="0" eaLnBrk="1" latinLnBrk="0" hangingPunct="1">
              <a:defRPr kumimoji="1" kern="1200">
                <a:solidFill>
                  <a:schemeClr val="tx1"/>
                </a:solidFill>
                <a:latin typeface="Arial" charset="0"/>
                <a:ea typeface="HGP創英角ｺﾞｼｯｸUB" pitchFamily="50" charset="-128"/>
                <a:cs typeface="+mn-cs"/>
              </a:defRPr>
            </a:lvl7pPr>
            <a:lvl8pPr marL="3200400" algn="l" defTabSz="914400" rtl="0" eaLnBrk="1" latinLnBrk="0" hangingPunct="1">
              <a:defRPr kumimoji="1" kern="1200">
                <a:solidFill>
                  <a:schemeClr val="tx1"/>
                </a:solidFill>
                <a:latin typeface="Arial" charset="0"/>
                <a:ea typeface="HGP創英角ｺﾞｼｯｸUB" pitchFamily="50" charset="-128"/>
                <a:cs typeface="+mn-cs"/>
              </a:defRPr>
            </a:lvl8pPr>
            <a:lvl9pPr marL="3657600" algn="l" defTabSz="914400" rtl="0" eaLnBrk="1" latinLnBrk="0" hangingPunct="1">
              <a:defRPr kumimoji="1" kern="1200">
                <a:solidFill>
                  <a:schemeClr val="tx1"/>
                </a:solidFill>
                <a:latin typeface="Arial" charset="0"/>
                <a:ea typeface="HGP創英角ｺﾞｼｯｸUB" pitchFamily="50" charset="-128"/>
                <a:cs typeface="+mn-cs"/>
              </a:defRPr>
            </a:lvl9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29789125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5" name="Rectangle 5">
            <a:extLst>
              <a:ext uri="{FF2B5EF4-FFF2-40B4-BE49-F238E27FC236}">
                <a16:creationId xmlns:a16="http://schemas.microsoft.com/office/drawing/2014/main" id="{EC3AEE5C-7848-44EC-9920-034B044E4672}"/>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6" name="Rectangle 6">
            <a:extLst>
              <a:ext uri="{FF2B5EF4-FFF2-40B4-BE49-F238E27FC236}">
                <a16:creationId xmlns:a16="http://schemas.microsoft.com/office/drawing/2014/main" id="{D1C42E2B-86BC-4A6E-A784-47C3F67CFE4D}"/>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4333640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8" name="Rectangle 5">
            <a:extLst>
              <a:ext uri="{FF2B5EF4-FFF2-40B4-BE49-F238E27FC236}">
                <a16:creationId xmlns:a16="http://schemas.microsoft.com/office/drawing/2014/main" id="{417DB5A8-3B34-4EE3-9A5F-516BCC6A9257}"/>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Rectangle 6">
            <a:extLst>
              <a:ext uri="{FF2B5EF4-FFF2-40B4-BE49-F238E27FC236}">
                <a16:creationId xmlns:a16="http://schemas.microsoft.com/office/drawing/2014/main" id="{8386B71A-0CDF-43F6-B1F4-2126C3932B46}"/>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3995545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8" name="Rectangle 5">
            <a:extLst>
              <a:ext uri="{FF2B5EF4-FFF2-40B4-BE49-F238E27FC236}">
                <a16:creationId xmlns:a16="http://schemas.microsoft.com/office/drawing/2014/main" id="{130853F5-4811-4733-8C8F-35D165AD32D3}"/>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Rectangle 6">
            <a:extLst>
              <a:ext uri="{FF2B5EF4-FFF2-40B4-BE49-F238E27FC236}">
                <a16:creationId xmlns:a16="http://schemas.microsoft.com/office/drawing/2014/main" id="{FED5E74F-95C1-4410-9A41-E27A6B8AD8AF}"/>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12351686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7" name="Rectangle 5">
            <a:extLst>
              <a:ext uri="{FF2B5EF4-FFF2-40B4-BE49-F238E27FC236}">
                <a16:creationId xmlns:a16="http://schemas.microsoft.com/office/drawing/2014/main" id="{B9A48C60-C859-4F6F-970F-CFFEB08ADCB8}"/>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ED04F7C3-6B95-49E9-A0E5-067A227105B6}"/>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14975227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1" y="274640"/>
            <a:ext cx="65341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7" name="Rectangle 5">
            <a:extLst>
              <a:ext uri="{FF2B5EF4-FFF2-40B4-BE49-F238E27FC236}">
                <a16:creationId xmlns:a16="http://schemas.microsoft.com/office/drawing/2014/main" id="{6C9ED3FA-5522-4740-A51E-7B94CF9A1DB0}"/>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4269E278-654E-4019-B214-C6D61C9E244F}"/>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286354999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7" name="Rectangle 5">
            <a:extLst>
              <a:ext uri="{FF2B5EF4-FFF2-40B4-BE49-F238E27FC236}">
                <a16:creationId xmlns:a16="http://schemas.microsoft.com/office/drawing/2014/main" id="{835D8A33-9F3F-4A36-B32D-13A5E00AD770}"/>
              </a:ext>
            </a:extLst>
          </p:cNvPr>
          <p:cNvSpPr txBox="1">
            <a:spLocks noChangeArrowheads="1"/>
          </p:cNvSpPr>
          <p:nvPr userDrawn="1"/>
        </p:nvSpPr>
        <p:spPr>
          <a:xfrm>
            <a:off x="0" y="6577881"/>
            <a:ext cx="3103984" cy="280119"/>
          </a:xfrm>
          <a:prstGeom prst="rect">
            <a:avLst/>
          </a:prstGeom>
          <a:ln/>
        </p:spPr>
        <p:txBody>
          <a:bodyPr vert="horz" lIns="91440" tIns="45720" rIns="91440" bIns="45720" rtlCol="0" anchor="ctr"/>
          <a:lstStyle>
            <a:defPPr>
              <a:defRPr lang="ja-JP"/>
            </a:defPPr>
            <a:lvl1pPr algn="ctr" rtl="0" fontAlgn="base">
              <a:spcBef>
                <a:spcPct val="0"/>
              </a:spcBef>
              <a:spcAft>
                <a:spcPct val="0"/>
              </a:spcAft>
              <a:defRPr kumimoji="1" sz="1200" kern="1200">
                <a:solidFill>
                  <a:schemeClr val="tx1">
                    <a:tint val="75000"/>
                  </a:schemeClr>
                </a:solidFill>
                <a:latin typeface="Arial" charset="0"/>
                <a:ea typeface="HGP創英角ｺﾞｼｯｸUB" pitchFamily="50" charset="-128"/>
                <a:cs typeface="+mn-cs"/>
              </a:defRPr>
            </a:lvl1pPr>
            <a:lvl2pPr marL="457200" algn="l" rtl="0" fontAlgn="base">
              <a:spcBef>
                <a:spcPct val="0"/>
              </a:spcBef>
              <a:spcAft>
                <a:spcPct val="0"/>
              </a:spcAft>
              <a:defRPr kumimoji="1" kern="1200">
                <a:solidFill>
                  <a:schemeClr val="tx1"/>
                </a:solidFill>
                <a:latin typeface="Arial" charset="0"/>
                <a:ea typeface="HGP創英角ｺﾞｼｯｸUB" pitchFamily="50" charset="-128"/>
                <a:cs typeface="+mn-cs"/>
              </a:defRPr>
            </a:lvl2pPr>
            <a:lvl3pPr marL="914400" algn="l" rtl="0" fontAlgn="base">
              <a:spcBef>
                <a:spcPct val="0"/>
              </a:spcBef>
              <a:spcAft>
                <a:spcPct val="0"/>
              </a:spcAft>
              <a:defRPr kumimoji="1" kern="1200">
                <a:solidFill>
                  <a:schemeClr val="tx1"/>
                </a:solidFill>
                <a:latin typeface="Arial" charset="0"/>
                <a:ea typeface="HGP創英角ｺﾞｼｯｸUB" pitchFamily="50" charset="-128"/>
                <a:cs typeface="+mn-cs"/>
              </a:defRPr>
            </a:lvl3pPr>
            <a:lvl4pPr marL="1371600" algn="l" rtl="0" fontAlgn="base">
              <a:spcBef>
                <a:spcPct val="0"/>
              </a:spcBef>
              <a:spcAft>
                <a:spcPct val="0"/>
              </a:spcAft>
              <a:defRPr kumimoji="1" kern="1200">
                <a:solidFill>
                  <a:schemeClr val="tx1"/>
                </a:solidFill>
                <a:latin typeface="Arial" charset="0"/>
                <a:ea typeface="HGP創英角ｺﾞｼｯｸUB" pitchFamily="50" charset="-128"/>
                <a:cs typeface="+mn-cs"/>
              </a:defRPr>
            </a:lvl4pPr>
            <a:lvl5pPr marL="1828800" algn="l" rtl="0" fontAlgn="base">
              <a:spcBef>
                <a:spcPct val="0"/>
              </a:spcBef>
              <a:spcAft>
                <a:spcPct val="0"/>
              </a:spcAft>
              <a:defRPr kumimoji="1" kern="1200">
                <a:solidFill>
                  <a:schemeClr val="tx1"/>
                </a:solidFill>
                <a:latin typeface="Arial" charset="0"/>
                <a:ea typeface="HGP創英角ｺﾞｼｯｸUB" pitchFamily="50" charset="-128"/>
                <a:cs typeface="+mn-cs"/>
              </a:defRPr>
            </a:lvl5pPr>
            <a:lvl6pPr marL="2286000" algn="l" defTabSz="914400" rtl="0" eaLnBrk="1" latinLnBrk="0" hangingPunct="1">
              <a:defRPr kumimoji="1" kern="1200">
                <a:solidFill>
                  <a:schemeClr val="tx1"/>
                </a:solidFill>
                <a:latin typeface="Arial" charset="0"/>
                <a:ea typeface="HGP創英角ｺﾞｼｯｸUB" pitchFamily="50" charset="-128"/>
                <a:cs typeface="+mn-cs"/>
              </a:defRPr>
            </a:lvl6pPr>
            <a:lvl7pPr marL="2743200" algn="l" defTabSz="914400" rtl="0" eaLnBrk="1" latinLnBrk="0" hangingPunct="1">
              <a:defRPr kumimoji="1" kern="1200">
                <a:solidFill>
                  <a:schemeClr val="tx1"/>
                </a:solidFill>
                <a:latin typeface="Arial" charset="0"/>
                <a:ea typeface="HGP創英角ｺﾞｼｯｸUB" pitchFamily="50" charset="-128"/>
                <a:cs typeface="+mn-cs"/>
              </a:defRPr>
            </a:lvl7pPr>
            <a:lvl8pPr marL="3200400" algn="l" defTabSz="914400" rtl="0" eaLnBrk="1" latinLnBrk="0" hangingPunct="1">
              <a:defRPr kumimoji="1" kern="1200">
                <a:solidFill>
                  <a:schemeClr val="tx1"/>
                </a:solidFill>
                <a:latin typeface="Arial" charset="0"/>
                <a:ea typeface="HGP創英角ｺﾞｼｯｸUB" pitchFamily="50" charset="-128"/>
                <a:cs typeface="+mn-cs"/>
              </a:defRPr>
            </a:lvl8pPr>
            <a:lvl9pPr marL="3657600" algn="l" defTabSz="914400" rtl="0" eaLnBrk="1" latinLnBrk="0" hangingPunct="1">
              <a:defRPr kumimoji="1" kern="1200">
                <a:solidFill>
                  <a:schemeClr val="tx1"/>
                </a:solidFill>
                <a:latin typeface="Arial" charset="0"/>
                <a:ea typeface="HGP創英角ｺﾞｼｯｸUB" pitchFamily="50" charset="-128"/>
                <a:cs typeface="+mn-cs"/>
              </a:defRPr>
            </a:lvl9p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A39DB1F6-CEB5-4F88-A4F1-ABB0102CCE29}"/>
              </a:ext>
            </a:extLst>
          </p:cNvPr>
          <p:cNvSpPr txBox="1">
            <a:spLocks noChangeArrowheads="1"/>
          </p:cNvSpPr>
          <p:nvPr userDrawn="1"/>
        </p:nvSpPr>
        <p:spPr>
          <a:xfrm>
            <a:off x="7010400" y="6577881"/>
            <a:ext cx="2133600" cy="280120"/>
          </a:xfrm>
          <a:prstGeom prst="rect">
            <a:avLst/>
          </a:prstGeom>
          <a:ln/>
        </p:spPr>
        <p:txBody>
          <a:bodyPr vert="horz" lIns="91440" tIns="45720" rIns="91440" bIns="45720" rtlCol="0" anchor="ctr"/>
          <a:lstStyle>
            <a:defPPr>
              <a:defRPr lang="ja-JP"/>
            </a:defPPr>
            <a:lvl1pPr algn="r" rtl="0" fontAlgn="base">
              <a:spcBef>
                <a:spcPct val="0"/>
              </a:spcBef>
              <a:spcAft>
                <a:spcPct val="0"/>
              </a:spcAft>
              <a:defRPr kumimoji="1" sz="1400" kern="1200">
                <a:solidFill>
                  <a:schemeClr val="tx1">
                    <a:tint val="75000"/>
                  </a:schemeClr>
                </a:solidFill>
                <a:latin typeface="Arial" charset="0"/>
                <a:ea typeface="HGP創英角ｺﾞｼｯｸUB" pitchFamily="50" charset="-128"/>
                <a:cs typeface="+mn-cs"/>
              </a:defRPr>
            </a:lvl1pPr>
            <a:lvl2pPr marL="457200" algn="l" rtl="0" fontAlgn="base">
              <a:spcBef>
                <a:spcPct val="0"/>
              </a:spcBef>
              <a:spcAft>
                <a:spcPct val="0"/>
              </a:spcAft>
              <a:defRPr kumimoji="1" kern="1200">
                <a:solidFill>
                  <a:schemeClr val="tx1"/>
                </a:solidFill>
                <a:latin typeface="Arial" charset="0"/>
                <a:ea typeface="HGP創英角ｺﾞｼｯｸUB" pitchFamily="50" charset="-128"/>
                <a:cs typeface="+mn-cs"/>
              </a:defRPr>
            </a:lvl2pPr>
            <a:lvl3pPr marL="914400" algn="l" rtl="0" fontAlgn="base">
              <a:spcBef>
                <a:spcPct val="0"/>
              </a:spcBef>
              <a:spcAft>
                <a:spcPct val="0"/>
              </a:spcAft>
              <a:defRPr kumimoji="1" kern="1200">
                <a:solidFill>
                  <a:schemeClr val="tx1"/>
                </a:solidFill>
                <a:latin typeface="Arial" charset="0"/>
                <a:ea typeface="HGP創英角ｺﾞｼｯｸUB" pitchFamily="50" charset="-128"/>
                <a:cs typeface="+mn-cs"/>
              </a:defRPr>
            </a:lvl3pPr>
            <a:lvl4pPr marL="1371600" algn="l" rtl="0" fontAlgn="base">
              <a:spcBef>
                <a:spcPct val="0"/>
              </a:spcBef>
              <a:spcAft>
                <a:spcPct val="0"/>
              </a:spcAft>
              <a:defRPr kumimoji="1" kern="1200">
                <a:solidFill>
                  <a:schemeClr val="tx1"/>
                </a:solidFill>
                <a:latin typeface="Arial" charset="0"/>
                <a:ea typeface="HGP創英角ｺﾞｼｯｸUB" pitchFamily="50" charset="-128"/>
                <a:cs typeface="+mn-cs"/>
              </a:defRPr>
            </a:lvl4pPr>
            <a:lvl5pPr marL="1828800" algn="l" rtl="0" fontAlgn="base">
              <a:spcBef>
                <a:spcPct val="0"/>
              </a:spcBef>
              <a:spcAft>
                <a:spcPct val="0"/>
              </a:spcAft>
              <a:defRPr kumimoji="1" kern="1200">
                <a:solidFill>
                  <a:schemeClr val="tx1"/>
                </a:solidFill>
                <a:latin typeface="Arial" charset="0"/>
                <a:ea typeface="HGP創英角ｺﾞｼｯｸUB" pitchFamily="50" charset="-128"/>
                <a:cs typeface="+mn-cs"/>
              </a:defRPr>
            </a:lvl5pPr>
            <a:lvl6pPr marL="2286000" algn="l" defTabSz="914400" rtl="0" eaLnBrk="1" latinLnBrk="0" hangingPunct="1">
              <a:defRPr kumimoji="1" kern="1200">
                <a:solidFill>
                  <a:schemeClr val="tx1"/>
                </a:solidFill>
                <a:latin typeface="Arial" charset="0"/>
                <a:ea typeface="HGP創英角ｺﾞｼｯｸUB" pitchFamily="50" charset="-128"/>
                <a:cs typeface="+mn-cs"/>
              </a:defRPr>
            </a:lvl6pPr>
            <a:lvl7pPr marL="2743200" algn="l" defTabSz="914400" rtl="0" eaLnBrk="1" latinLnBrk="0" hangingPunct="1">
              <a:defRPr kumimoji="1" kern="1200">
                <a:solidFill>
                  <a:schemeClr val="tx1"/>
                </a:solidFill>
                <a:latin typeface="Arial" charset="0"/>
                <a:ea typeface="HGP創英角ｺﾞｼｯｸUB" pitchFamily="50" charset="-128"/>
                <a:cs typeface="+mn-cs"/>
              </a:defRPr>
            </a:lvl7pPr>
            <a:lvl8pPr marL="3200400" algn="l" defTabSz="914400" rtl="0" eaLnBrk="1" latinLnBrk="0" hangingPunct="1">
              <a:defRPr kumimoji="1" kern="1200">
                <a:solidFill>
                  <a:schemeClr val="tx1"/>
                </a:solidFill>
                <a:latin typeface="Arial" charset="0"/>
                <a:ea typeface="HGP創英角ｺﾞｼｯｸUB" pitchFamily="50" charset="-128"/>
                <a:cs typeface="+mn-cs"/>
              </a:defRPr>
            </a:lvl8pPr>
            <a:lvl9pPr marL="3657600" algn="l" defTabSz="914400" rtl="0" eaLnBrk="1" latinLnBrk="0" hangingPunct="1">
              <a:defRPr kumimoji="1" kern="1200">
                <a:solidFill>
                  <a:schemeClr val="tx1"/>
                </a:solidFill>
                <a:latin typeface="Arial" charset="0"/>
                <a:ea typeface="HGP創英角ｺﾞｼｯｸUB" pitchFamily="50" charset="-128"/>
                <a:cs typeface="+mn-cs"/>
              </a:defRPr>
            </a:lvl9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16147342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7" name="Rectangle 5">
            <a:extLst>
              <a:ext uri="{FF2B5EF4-FFF2-40B4-BE49-F238E27FC236}">
                <a16:creationId xmlns:a16="http://schemas.microsoft.com/office/drawing/2014/main" id="{5AF82065-6F9F-4446-9A36-4BF73F17D287}"/>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6B8AA375-95D0-43CA-8F9B-DC6BE209A1B7}"/>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140745650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369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7" name="Rectangle 5">
            <a:extLst>
              <a:ext uri="{FF2B5EF4-FFF2-40B4-BE49-F238E27FC236}">
                <a16:creationId xmlns:a16="http://schemas.microsoft.com/office/drawing/2014/main" id="{1F3F4103-9568-43FA-BF58-2C84214E3A3F}"/>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8FCB0F97-D659-444D-879B-85553B27C25A}"/>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114676501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2"/>
            <a:ext cx="43815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600202"/>
            <a:ext cx="43815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8" name="Rectangle 5">
            <a:extLst>
              <a:ext uri="{FF2B5EF4-FFF2-40B4-BE49-F238E27FC236}">
                <a16:creationId xmlns:a16="http://schemas.microsoft.com/office/drawing/2014/main" id="{6F206B63-7F2C-4A87-89BF-5DDE2FC1231D}"/>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Rectangle 6">
            <a:extLst>
              <a:ext uri="{FF2B5EF4-FFF2-40B4-BE49-F238E27FC236}">
                <a16:creationId xmlns:a16="http://schemas.microsoft.com/office/drawing/2014/main" id="{64466E1D-DCDF-4C40-8A01-EA3848BCCEF2}"/>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2621461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74E79413-A619-472D-A754-168B213BB85C}"/>
              </a:ext>
            </a:extLst>
          </p:cNvPr>
          <p:cNvSpPr>
            <a:spLocks noGrp="1" noChangeArrowheads="1"/>
          </p:cNvSpPr>
          <p:nvPr>
            <p:ph type="ftr" sz="quarter" idx="3"/>
          </p:nvPr>
        </p:nvSpPr>
        <p:spPr bwMode="auto">
          <a:xfrm>
            <a:off x="0" y="6577881"/>
            <a:ext cx="3103984" cy="2801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a typeface="+mn-ea"/>
              </a:defRPr>
            </a:lvl1pPr>
          </a:lstStyle>
          <a:p>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Rectangle 6">
            <a:extLst>
              <a:ext uri="{FF2B5EF4-FFF2-40B4-BE49-F238E27FC236}">
                <a16:creationId xmlns:a16="http://schemas.microsoft.com/office/drawing/2014/main" id="{96F1073A-207D-46BA-A4E9-243FF8647DDF}"/>
              </a:ext>
            </a:extLst>
          </p:cNvPr>
          <p:cNvSpPr>
            <a:spLocks noGrp="1" noChangeArrowheads="1"/>
          </p:cNvSpPr>
          <p:nvPr>
            <p:ph type="sldNum" sz="quarter" idx="4"/>
          </p:nvPr>
        </p:nvSpPr>
        <p:spPr bwMode="auto">
          <a:xfrm>
            <a:off x="7010400" y="6577881"/>
            <a:ext cx="2133600" cy="2801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C993D762-CD5B-413A-A315-DE9E2B4EBB0A}" type="slidenum">
              <a:rPr lang="en-US" altLang="ja-JP"/>
              <a:pPr>
                <a:defRPr/>
              </a:pPr>
              <a:t>‹#›</a:t>
            </a:fld>
            <a:endParaRPr lang="en-US" altLang="ja-JP" dirty="0"/>
          </a:p>
        </p:txBody>
      </p:sp>
    </p:spTree>
    <p:extLst>
      <p:ext uri="{BB962C8B-B14F-4D97-AF65-F5344CB8AC3E}">
        <p14:creationId xmlns:p14="http://schemas.microsoft.com/office/powerpoint/2010/main" val="31854705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10" name="Rectangle 5">
            <a:extLst>
              <a:ext uri="{FF2B5EF4-FFF2-40B4-BE49-F238E27FC236}">
                <a16:creationId xmlns:a16="http://schemas.microsoft.com/office/drawing/2014/main" id="{66B98CC5-309D-4137-A157-ABD42BC71EA4}"/>
              </a:ext>
            </a:extLst>
          </p:cNvPr>
          <p:cNvSpPr>
            <a:spLocks noGrp="1" noChangeArrowheads="1"/>
          </p:cNvSpPr>
          <p:nvPr>
            <p:ph type="ftr" sz="quarter" idx="11"/>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1" name="Rectangle 6">
            <a:extLst>
              <a:ext uri="{FF2B5EF4-FFF2-40B4-BE49-F238E27FC236}">
                <a16:creationId xmlns:a16="http://schemas.microsoft.com/office/drawing/2014/main" id="{E96600A0-1CE6-46A2-91F8-A162297DA91E}"/>
              </a:ext>
            </a:extLst>
          </p:cNvPr>
          <p:cNvSpPr>
            <a:spLocks noGrp="1" noChangeArrowheads="1"/>
          </p:cNvSpPr>
          <p:nvPr>
            <p:ph type="sldNum" sz="quarter" idx="12"/>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248244180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6" name="Rectangle 5">
            <a:extLst>
              <a:ext uri="{FF2B5EF4-FFF2-40B4-BE49-F238E27FC236}">
                <a16:creationId xmlns:a16="http://schemas.microsoft.com/office/drawing/2014/main" id="{DAC57454-37A8-4C07-838F-D5734146BCA9}"/>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Rectangle 6">
            <a:extLst>
              <a:ext uri="{FF2B5EF4-FFF2-40B4-BE49-F238E27FC236}">
                <a16:creationId xmlns:a16="http://schemas.microsoft.com/office/drawing/2014/main" id="{20D5E9BE-47CB-4B08-BE20-3D129E7328CC}"/>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96516001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5" name="Rectangle 5">
            <a:extLst>
              <a:ext uri="{FF2B5EF4-FFF2-40B4-BE49-F238E27FC236}">
                <a16:creationId xmlns:a16="http://schemas.microsoft.com/office/drawing/2014/main" id="{EAB0B2B8-15B3-4702-A700-8D40BE7F8359}"/>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6" name="Rectangle 6">
            <a:extLst>
              <a:ext uri="{FF2B5EF4-FFF2-40B4-BE49-F238E27FC236}">
                <a16:creationId xmlns:a16="http://schemas.microsoft.com/office/drawing/2014/main" id="{9F6C32EF-824D-4B86-AED5-B2E9CBB9B396}"/>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8455771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8" name="Rectangle 5">
            <a:extLst>
              <a:ext uri="{FF2B5EF4-FFF2-40B4-BE49-F238E27FC236}">
                <a16:creationId xmlns:a16="http://schemas.microsoft.com/office/drawing/2014/main" id="{4A5DFC21-B2C4-487E-9D27-C750EF1729D5}"/>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Rectangle 6">
            <a:extLst>
              <a:ext uri="{FF2B5EF4-FFF2-40B4-BE49-F238E27FC236}">
                <a16:creationId xmlns:a16="http://schemas.microsoft.com/office/drawing/2014/main" id="{7638FFB4-DE69-4A6C-853A-D2E42B55E447}"/>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10814528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8" name="Rectangle 5">
            <a:extLst>
              <a:ext uri="{FF2B5EF4-FFF2-40B4-BE49-F238E27FC236}">
                <a16:creationId xmlns:a16="http://schemas.microsoft.com/office/drawing/2014/main" id="{B96FA1D3-0C4D-4B1F-BE2F-F7B580BBB227}"/>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Rectangle 6">
            <a:extLst>
              <a:ext uri="{FF2B5EF4-FFF2-40B4-BE49-F238E27FC236}">
                <a16:creationId xmlns:a16="http://schemas.microsoft.com/office/drawing/2014/main" id="{6C8A7BE7-80C3-4273-B4A0-248185B65D99}"/>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69053613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7" name="Rectangle 5">
            <a:extLst>
              <a:ext uri="{FF2B5EF4-FFF2-40B4-BE49-F238E27FC236}">
                <a16:creationId xmlns:a16="http://schemas.microsoft.com/office/drawing/2014/main" id="{9FC7AB7C-8F2B-4095-9E0E-E6FB9DA39502}"/>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15A93285-E23F-4193-96EF-5095FAE4F7EF}"/>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167611571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1" y="274640"/>
            <a:ext cx="65341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7" name="Rectangle 5">
            <a:extLst>
              <a:ext uri="{FF2B5EF4-FFF2-40B4-BE49-F238E27FC236}">
                <a16:creationId xmlns:a16="http://schemas.microsoft.com/office/drawing/2014/main" id="{B79B6728-92AF-4E03-A28A-A9F9AA94600E}"/>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16DC60C7-0D70-423B-A980-44009875C1CB}"/>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259409617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7" name="Rectangle 5">
            <a:extLst>
              <a:ext uri="{FF2B5EF4-FFF2-40B4-BE49-F238E27FC236}">
                <a16:creationId xmlns:a16="http://schemas.microsoft.com/office/drawing/2014/main" id="{F6F2BEF7-59AA-4EF5-99B8-A58334FC1FD5}"/>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DF7BE8DC-5518-429C-9CBB-98D4B48C818C}"/>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354150067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7" name="Rectangle 5">
            <a:extLst>
              <a:ext uri="{FF2B5EF4-FFF2-40B4-BE49-F238E27FC236}">
                <a16:creationId xmlns:a16="http://schemas.microsoft.com/office/drawing/2014/main" id="{2C634E3B-195E-4942-879F-A2139F788C0F}"/>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3EC42F1B-7AD1-485A-B772-AEEEBAD95623}"/>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110140361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369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a:xfrm>
            <a:off x="3124200" y="6356352"/>
            <a:ext cx="2895600" cy="365125"/>
          </a:xfrm>
          <a:prstGeom prst="rect">
            <a:avLst/>
          </a:prstGeom>
        </p:spPr>
        <p:txBody>
          <a:bodyPr/>
          <a:lstStyle/>
          <a:p>
            <a:r>
              <a:rPr kumimoji="1" lang="zh-TW" altLang="en-US"/>
              <a:t>令和元年度主任相談支援専門員養成研修</a:t>
            </a:r>
            <a:endParaRPr kumimoji="1" lang="ja-JP" altLang="en-US"/>
          </a:p>
        </p:txBody>
      </p:sp>
      <p:sp>
        <p:nvSpPr>
          <p:cNvPr id="6" name="スライド番号プレースホルダー 5"/>
          <p:cNvSpPr>
            <a:spLocks noGrp="1"/>
          </p:cNvSpPr>
          <p:nvPr>
            <p:ph type="sldNum" sz="quarter" idx="12"/>
          </p:nvPr>
        </p:nvSpPr>
        <p:spPr>
          <a:xfrm>
            <a:off x="6553200" y="6356352"/>
            <a:ext cx="2133600" cy="365125"/>
          </a:xfrm>
          <a:prstGeom prst="rect">
            <a:avLst/>
          </a:prstGeom>
        </p:spPr>
        <p:txBody>
          <a:bodyPr/>
          <a:lstStyle/>
          <a:p>
            <a:fld id="{614EF66B-4D7C-4AAD-818A-EDBB9DCD1BD5}" type="slidenum">
              <a:rPr kumimoji="1" lang="ja-JP" altLang="en-US" smtClean="0"/>
              <a:t>‹#›</a:t>
            </a:fld>
            <a:endParaRPr kumimoji="1" lang="ja-JP" altLang="en-US"/>
          </a:p>
        </p:txBody>
      </p:sp>
    </p:spTree>
    <p:extLst>
      <p:ext uri="{BB962C8B-B14F-4D97-AF65-F5344CB8AC3E}">
        <p14:creationId xmlns:p14="http://schemas.microsoft.com/office/powerpoint/2010/main" val="1759123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Rectangle 6"/>
          <p:cNvSpPr>
            <a:spLocks noGrp="1" noChangeArrowheads="1"/>
          </p:cNvSpPr>
          <p:nvPr>
            <p:ph type="sldNum" sz="quarter" idx="12"/>
          </p:nvPr>
        </p:nvSpPr>
        <p:spPr>
          <a:ln/>
        </p:spPr>
        <p:txBody>
          <a:bodyPr/>
          <a:lstStyle>
            <a:lvl1pPr>
              <a:defRPr/>
            </a:lvl1pPr>
          </a:lstStyle>
          <a:p>
            <a:pPr>
              <a:defRPr/>
            </a:pPr>
            <a:fld id="{6D71B237-0564-46C1-80B2-52CF48E15396}" type="slidenum">
              <a:rPr lang="en-US" altLang="ja-JP"/>
              <a:pPr>
                <a:defRPr/>
              </a:pPr>
              <a:t>‹#›</a:t>
            </a:fld>
            <a:endParaRPr lang="en-US" altLang="ja-JP"/>
          </a:p>
        </p:txBody>
      </p:sp>
    </p:spTree>
    <p:extLst>
      <p:ext uri="{BB962C8B-B14F-4D97-AF65-F5344CB8AC3E}">
        <p14:creationId xmlns:p14="http://schemas.microsoft.com/office/powerpoint/2010/main" val="78597418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2"/>
            <a:ext cx="43815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600202"/>
            <a:ext cx="43815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8" name="Rectangle 5">
            <a:extLst>
              <a:ext uri="{FF2B5EF4-FFF2-40B4-BE49-F238E27FC236}">
                <a16:creationId xmlns:a16="http://schemas.microsoft.com/office/drawing/2014/main" id="{ACF8EC09-ABA6-4242-94E1-696C058EFBE3}"/>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Rectangle 6">
            <a:extLst>
              <a:ext uri="{FF2B5EF4-FFF2-40B4-BE49-F238E27FC236}">
                <a16:creationId xmlns:a16="http://schemas.microsoft.com/office/drawing/2014/main" id="{CC0091CD-E777-4A8F-8A64-56B0CA68043F}"/>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217914725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10" name="Rectangle 5">
            <a:extLst>
              <a:ext uri="{FF2B5EF4-FFF2-40B4-BE49-F238E27FC236}">
                <a16:creationId xmlns:a16="http://schemas.microsoft.com/office/drawing/2014/main" id="{067DF796-493F-4571-A2C2-CDD093F861BE}"/>
              </a:ext>
            </a:extLst>
          </p:cNvPr>
          <p:cNvSpPr>
            <a:spLocks noGrp="1" noChangeArrowheads="1"/>
          </p:cNvSpPr>
          <p:nvPr>
            <p:ph type="ftr" sz="quarter" idx="11"/>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1" name="Rectangle 6">
            <a:extLst>
              <a:ext uri="{FF2B5EF4-FFF2-40B4-BE49-F238E27FC236}">
                <a16:creationId xmlns:a16="http://schemas.microsoft.com/office/drawing/2014/main" id="{015FB65E-4F0E-4032-8B65-89AA8917ABE9}"/>
              </a:ext>
            </a:extLst>
          </p:cNvPr>
          <p:cNvSpPr>
            <a:spLocks noGrp="1" noChangeArrowheads="1"/>
          </p:cNvSpPr>
          <p:nvPr>
            <p:ph type="sldNum" sz="quarter" idx="12"/>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50550704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6" name="Rectangle 5">
            <a:extLst>
              <a:ext uri="{FF2B5EF4-FFF2-40B4-BE49-F238E27FC236}">
                <a16:creationId xmlns:a16="http://schemas.microsoft.com/office/drawing/2014/main" id="{9CB1989C-D205-4A56-9584-8B618975CFB3}"/>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Rectangle 6">
            <a:extLst>
              <a:ext uri="{FF2B5EF4-FFF2-40B4-BE49-F238E27FC236}">
                <a16:creationId xmlns:a16="http://schemas.microsoft.com/office/drawing/2014/main" id="{63151EE1-715B-472A-AF95-988B98337975}"/>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78898130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5" name="Rectangle 5">
            <a:extLst>
              <a:ext uri="{FF2B5EF4-FFF2-40B4-BE49-F238E27FC236}">
                <a16:creationId xmlns:a16="http://schemas.microsoft.com/office/drawing/2014/main" id="{77B135F9-B538-49CF-81A8-7E7E8A982DD6}"/>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6" name="Rectangle 6">
            <a:extLst>
              <a:ext uri="{FF2B5EF4-FFF2-40B4-BE49-F238E27FC236}">
                <a16:creationId xmlns:a16="http://schemas.microsoft.com/office/drawing/2014/main" id="{DDB8332D-7416-4017-B0D1-4C0ADF3E0555}"/>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61100692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8" name="Rectangle 5">
            <a:extLst>
              <a:ext uri="{FF2B5EF4-FFF2-40B4-BE49-F238E27FC236}">
                <a16:creationId xmlns:a16="http://schemas.microsoft.com/office/drawing/2014/main" id="{B75D51FC-DDB6-482C-BF62-5970BA4042CC}"/>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Rectangle 6">
            <a:extLst>
              <a:ext uri="{FF2B5EF4-FFF2-40B4-BE49-F238E27FC236}">
                <a16:creationId xmlns:a16="http://schemas.microsoft.com/office/drawing/2014/main" id="{F6356399-9B83-4A6A-BCF3-FEE92D92C7FB}"/>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269757390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8" name="Rectangle 5">
            <a:extLst>
              <a:ext uri="{FF2B5EF4-FFF2-40B4-BE49-F238E27FC236}">
                <a16:creationId xmlns:a16="http://schemas.microsoft.com/office/drawing/2014/main" id="{FA8F9A2F-C021-436F-939F-55E495830A33}"/>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Rectangle 6">
            <a:extLst>
              <a:ext uri="{FF2B5EF4-FFF2-40B4-BE49-F238E27FC236}">
                <a16:creationId xmlns:a16="http://schemas.microsoft.com/office/drawing/2014/main" id="{3511F7C9-38BD-45E5-86B7-EEF690EF592A}"/>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377906184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7" name="Rectangle 5">
            <a:extLst>
              <a:ext uri="{FF2B5EF4-FFF2-40B4-BE49-F238E27FC236}">
                <a16:creationId xmlns:a16="http://schemas.microsoft.com/office/drawing/2014/main" id="{43B5B277-EC62-4839-A66D-89A3E319FAC1}"/>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0B02097D-8371-4798-8365-2FAA37A4BD38}"/>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175274415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1" y="274640"/>
            <a:ext cx="65341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7" name="Rectangle 5">
            <a:extLst>
              <a:ext uri="{FF2B5EF4-FFF2-40B4-BE49-F238E27FC236}">
                <a16:creationId xmlns:a16="http://schemas.microsoft.com/office/drawing/2014/main" id="{AAB893FC-38D3-4326-8EF9-AE999451123F}"/>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06F7BC0D-152F-4B66-A931-539A47A3FF5F}"/>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354439440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539"/>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215"/>
            </a:lvl1pPr>
            <a:lvl2pPr marL="422041" indent="0" algn="ctr">
              <a:buNone/>
              <a:defRPr sz="1846"/>
            </a:lvl2pPr>
            <a:lvl3pPr marL="844083" indent="0" algn="ctr">
              <a:buNone/>
              <a:defRPr sz="1662"/>
            </a:lvl3pPr>
            <a:lvl4pPr marL="1266124" indent="0" algn="ctr">
              <a:buNone/>
              <a:defRPr sz="1477"/>
            </a:lvl4pPr>
            <a:lvl5pPr marL="1688165" indent="0" algn="ctr">
              <a:buNone/>
              <a:defRPr sz="1477"/>
            </a:lvl5pPr>
            <a:lvl6pPr marL="2110207" indent="0" algn="ctr">
              <a:buNone/>
              <a:defRPr sz="1477"/>
            </a:lvl6pPr>
            <a:lvl7pPr marL="2532248" indent="0" algn="ctr">
              <a:buNone/>
              <a:defRPr sz="1477"/>
            </a:lvl7pPr>
            <a:lvl8pPr marL="2954289" indent="0" algn="ctr">
              <a:buNone/>
              <a:defRPr sz="1477"/>
            </a:lvl8pPr>
            <a:lvl9pPr marL="3376331" indent="0" algn="ctr">
              <a:buNone/>
              <a:defRPr sz="147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7" name="Rectangle 5">
            <a:extLst>
              <a:ext uri="{FF2B5EF4-FFF2-40B4-BE49-F238E27FC236}">
                <a16:creationId xmlns:a16="http://schemas.microsoft.com/office/drawing/2014/main" id="{B7DE2663-43CD-41EF-A7E4-A7B018044AE4}"/>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12BBD040-2E0A-41F5-890B-B2DCB1837BCA}"/>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31510751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7" name="Rectangle 5">
            <a:extLst>
              <a:ext uri="{FF2B5EF4-FFF2-40B4-BE49-F238E27FC236}">
                <a16:creationId xmlns:a16="http://schemas.microsoft.com/office/drawing/2014/main" id="{E84CB03B-53B6-42C4-91D8-6D738031A67E}"/>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82C329C9-A92C-492B-BC48-9AB642D5372E}"/>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701741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5" name="Rectangle 6"/>
          <p:cNvSpPr>
            <a:spLocks noGrp="1" noChangeArrowheads="1"/>
          </p:cNvSpPr>
          <p:nvPr>
            <p:ph type="sldNum" sz="quarter" idx="12"/>
          </p:nvPr>
        </p:nvSpPr>
        <p:spPr>
          <a:ln/>
        </p:spPr>
        <p:txBody>
          <a:bodyPr/>
          <a:lstStyle>
            <a:lvl1pPr>
              <a:defRPr/>
            </a:lvl1pPr>
          </a:lstStyle>
          <a:p>
            <a:pPr>
              <a:defRPr/>
            </a:pPr>
            <a:fld id="{EC602E4F-3B58-4928-9C49-10C64EE68D88}" type="slidenum">
              <a:rPr lang="en-US" altLang="ja-JP"/>
              <a:pPr>
                <a:defRPr/>
              </a:pPr>
              <a:t>‹#›</a:t>
            </a:fld>
            <a:endParaRPr lang="en-US" altLang="ja-JP"/>
          </a:p>
        </p:txBody>
      </p:sp>
    </p:spTree>
    <p:extLst>
      <p:ext uri="{BB962C8B-B14F-4D97-AF65-F5344CB8AC3E}">
        <p14:creationId xmlns:p14="http://schemas.microsoft.com/office/powerpoint/2010/main" val="32007096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1"/>
            <a:ext cx="7886700" cy="2852737"/>
          </a:xfrm>
        </p:spPr>
        <p:txBody>
          <a:bodyPr anchor="b"/>
          <a:lstStyle>
            <a:lvl1pPr>
              <a:defRPr sz="553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9" y="4589466"/>
            <a:ext cx="7886700" cy="1500187"/>
          </a:xfrm>
        </p:spPr>
        <p:txBody>
          <a:bodyPr/>
          <a:lstStyle>
            <a:lvl1pPr marL="0" indent="0">
              <a:buNone/>
              <a:defRPr sz="2215">
                <a:solidFill>
                  <a:schemeClr val="tx1"/>
                </a:solidFill>
              </a:defRPr>
            </a:lvl1pPr>
            <a:lvl2pPr marL="422041" indent="0">
              <a:buNone/>
              <a:defRPr sz="1846">
                <a:solidFill>
                  <a:schemeClr val="tx1">
                    <a:tint val="75000"/>
                  </a:schemeClr>
                </a:solidFill>
              </a:defRPr>
            </a:lvl2pPr>
            <a:lvl3pPr marL="844083" indent="0">
              <a:buNone/>
              <a:defRPr sz="1662">
                <a:solidFill>
                  <a:schemeClr val="tx1">
                    <a:tint val="75000"/>
                  </a:schemeClr>
                </a:solidFill>
              </a:defRPr>
            </a:lvl3pPr>
            <a:lvl4pPr marL="1266124" indent="0">
              <a:buNone/>
              <a:defRPr sz="1477">
                <a:solidFill>
                  <a:schemeClr val="tx1">
                    <a:tint val="75000"/>
                  </a:schemeClr>
                </a:solidFill>
              </a:defRPr>
            </a:lvl4pPr>
            <a:lvl5pPr marL="1688165" indent="0">
              <a:buNone/>
              <a:defRPr sz="1477">
                <a:solidFill>
                  <a:schemeClr val="tx1">
                    <a:tint val="75000"/>
                  </a:schemeClr>
                </a:solidFill>
              </a:defRPr>
            </a:lvl5pPr>
            <a:lvl6pPr marL="2110207" indent="0">
              <a:buNone/>
              <a:defRPr sz="1477">
                <a:solidFill>
                  <a:schemeClr val="tx1">
                    <a:tint val="75000"/>
                  </a:schemeClr>
                </a:solidFill>
              </a:defRPr>
            </a:lvl6pPr>
            <a:lvl7pPr marL="2532248" indent="0">
              <a:buNone/>
              <a:defRPr sz="1477">
                <a:solidFill>
                  <a:schemeClr val="tx1">
                    <a:tint val="75000"/>
                  </a:schemeClr>
                </a:solidFill>
              </a:defRPr>
            </a:lvl7pPr>
            <a:lvl8pPr marL="2954289" indent="0">
              <a:buNone/>
              <a:defRPr sz="1477">
                <a:solidFill>
                  <a:schemeClr val="tx1">
                    <a:tint val="75000"/>
                  </a:schemeClr>
                </a:solidFill>
              </a:defRPr>
            </a:lvl8pPr>
            <a:lvl9pPr marL="3376331" indent="0">
              <a:buNone/>
              <a:defRPr sz="147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7" name="Rectangle 5">
            <a:extLst>
              <a:ext uri="{FF2B5EF4-FFF2-40B4-BE49-F238E27FC236}">
                <a16:creationId xmlns:a16="http://schemas.microsoft.com/office/drawing/2014/main" id="{32302993-CFB5-42F4-90F6-41F5D7833634}"/>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3C73D93D-72C0-40F0-860F-90E0DF958D2A}"/>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243359633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8" name="Rectangle 5">
            <a:extLst>
              <a:ext uri="{FF2B5EF4-FFF2-40B4-BE49-F238E27FC236}">
                <a16:creationId xmlns:a16="http://schemas.microsoft.com/office/drawing/2014/main" id="{2DED32BE-3136-4123-BE09-E4289441E1D6}"/>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Rectangle 6">
            <a:extLst>
              <a:ext uri="{FF2B5EF4-FFF2-40B4-BE49-F238E27FC236}">
                <a16:creationId xmlns:a16="http://schemas.microsoft.com/office/drawing/2014/main" id="{17F2E26F-8781-4075-917B-F46BDA354498}"/>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80279625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8"/>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10" name="Rectangle 5">
            <a:extLst>
              <a:ext uri="{FF2B5EF4-FFF2-40B4-BE49-F238E27FC236}">
                <a16:creationId xmlns:a16="http://schemas.microsoft.com/office/drawing/2014/main" id="{29F6B0C8-4F10-4125-A568-8B22A85E02D6}"/>
              </a:ext>
            </a:extLst>
          </p:cNvPr>
          <p:cNvSpPr>
            <a:spLocks noGrp="1" noChangeArrowheads="1"/>
          </p:cNvSpPr>
          <p:nvPr>
            <p:ph type="ftr" sz="quarter" idx="11"/>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1" name="Rectangle 6">
            <a:extLst>
              <a:ext uri="{FF2B5EF4-FFF2-40B4-BE49-F238E27FC236}">
                <a16:creationId xmlns:a16="http://schemas.microsoft.com/office/drawing/2014/main" id="{99CBF7F3-BDB0-400D-8915-482F95931CA6}"/>
              </a:ext>
            </a:extLst>
          </p:cNvPr>
          <p:cNvSpPr>
            <a:spLocks noGrp="1" noChangeArrowheads="1"/>
          </p:cNvSpPr>
          <p:nvPr>
            <p:ph type="sldNum" sz="quarter" idx="12"/>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154460436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6" name="Rectangle 5">
            <a:extLst>
              <a:ext uri="{FF2B5EF4-FFF2-40B4-BE49-F238E27FC236}">
                <a16:creationId xmlns:a16="http://schemas.microsoft.com/office/drawing/2014/main" id="{83BE8448-D6F2-403D-8221-4F9F707857DD}"/>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Rectangle 6">
            <a:extLst>
              <a:ext uri="{FF2B5EF4-FFF2-40B4-BE49-F238E27FC236}">
                <a16:creationId xmlns:a16="http://schemas.microsoft.com/office/drawing/2014/main" id="{F410B2DB-2025-402B-B6C2-779532CF27E5}"/>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310957068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5" name="Rectangle 5">
            <a:extLst>
              <a:ext uri="{FF2B5EF4-FFF2-40B4-BE49-F238E27FC236}">
                <a16:creationId xmlns:a16="http://schemas.microsoft.com/office/drawing/2014/main" id="{6D1C81CB-1B26-4A61-AD3D-00F50B3673D6}"/>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6" name="Rectangle 6">
            <a:extLst>
              <a:ext uri="{FF2B5EF4-FFF2-40B4-BE49-F238E27FC236}">
                <a16:creationId xmlns:a16="http://schemas.microsoft.com/office/drawing/2014/main" id="{7C8C343A-6E97-4712-BEA9-37DA537B3880}"/>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13880131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954"/>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8" name="Rectangle 5">
            <a:extLst>
              <a:ext uri="{FF2B5EF4-FFF2-40B4-BE49-F238E27FC236}">
                <a16:creationId xmlns:a16="http://schemas.microsoft.com/office/drawing/2014/main" id="{940C1DF6-77B6-4ACF-A04D-56A4ABBD4428}"/>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Rectangle 6">
            <a:extLst>
              <a:ext uri="{FF2B5EF4-FFF2-40B4-BE49-F238E27FC236}">
                <a16:creationId xmlns:a16="http://schemas.microsoft.com/office/drawing/2014/main" id="{F46FA5A0-397B-44EB-BA7E-2463A121FE06}"/>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315757762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95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r>
              <a:rPr lang="ja-JP" altLang="en-US"/>
              <a:t>図を追加</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8" name="Rectangle 5">
            <a:extLst>
              <a:ext uri="{FF2B5EF4-FFF2-40B4-BE49-F238E27FC236}">
                <a16:creationId xmlns:a16="http://schemas.microsoft.com/office/drawing/2014/main" id="{942868FB-D83B-4890-BD54-2DAE6CEBD356}"/>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Rectangle 6">
            <a:extLst>
              <a:ext uri="{FF2B5EF4-FFF2-40B4-BE49-F238E27FC236}">
                <a16:creationId xmlns:a16="http://schemas.microsoft.com/office/drawing/2014/main" id="{F944C335-0792-4622-862A-1EA23802BAF8}"/>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367012436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7" name="Rectangle 5">
            <a:extLst>
              <a:ext uri="{FF2B5EF4-FFF2-40B4-BE49-F238E27FC236}">
                <a16:creationId xmlns:a16="http://schemas.microsoft.com/office/drawing/2014/main" id="{6BEE798D-AB64-46E8-AF50-E0CFB63FD3BB}"/>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F086C84C-3B21-4378-A3EA-807F4B721797}"/>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291247658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7" name="Rectangle 5">
            <a:extLst>
              <a:ext uri="{FF2B5EF4-FFF2-40B4-BE49-F238E27FC236}">
                <a16:creationId xmlns:a16="http://schemas.microsoft.com/office/drawing/2014/main" id="{6CACFDD3-30BA-4104-ACF2-8E4936D012A1}"/>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2B66223E-3AC1-410C-B8E5-4058CDA926DA}"/>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4134919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4" name="Rectangle 6"/>
          <p:cNvSpPr>
            <a:spLocks noGrp="1" noChangeArrowheads="1"/>
          </p:cNvSpPr>
          <p:nvPr>
            <p:ph type="sldNum" sz="quarter" idx="12"/>
          </p:nvPr>
        </p:nvSpPr>
        <p:spPr>
          <a:ln/>
        </p:spPr>
        <p:txBody>
          <a:bodyPr/>
          <a:lstStyle>
            <a:lvl1pPr>
              <a:defRPr/>
            </a:lvl1pPr>
          </a:lstStyle>
          <a:p>
            <a:pPr>
              <a:defRPr/>
            </a:pPr>
            <a:fld id="{431CAECD-5926-4741-A906-A08E04809A27}" type="slidenum">
              <a:rPr lang="en-US" altLang="ja-JP"/>
              <a:pPr>
                <a:defRPr/>
              </a:pPr>
              <a:t>‹#›</a:t>
            </a:fld>
            <a:endParaRPr lang="en-US" altLang="ja-JP"/>
          </a:p>
        </p:txBody>
      </p:sp>
    </p:spTree>
    <p:extLst>
      <p:ext uri="{BB962C8B-B14F-4D97-AF65-F5344CB8AC3E}">
        <p14:creationId xmlns:p14="http://schemas.microsoft.com/office/powerpoint/2010/main" val="102132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2924E4-15B2-45B7-BC77-3F18816BF1F4}" type="slidenum">
              <a:rPr lang="en-US" altLang="ja-JP"/>
              <a:pPr>
                <a:defRPr/>
              </a:pPr>
              <a:t>‹#›</a:t>
            </a:fld>
            <a:endParaRPr lang="en-US" altLang="ja-JP"/>
          </a:p>
        </p:txBody>
      </p:sp>
    </p:spTree>
    <p:extLst>
      <p:ext uri="{BB962C8B-B14F-4D97-AF65-F5344CB8AC3E}">
        <p14:creationId xmlns:p14="http://schemas.microsoft.com/office/powerpoint/2010/main" val="1267584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Rectangle 6"/>
          <p:cNvSpPr>
            <a:spLocks noGrp="1" noChangeArrowheads="1"/>
          </p:cNvSpPr>
          <p:nvPr>
            <p:ph type="sldNum" sz="quarter" idx="12"/>
          </p:nvPr>
        </p:nvSpPr>
        <p:spPr>
          <a:ln/>
        </p:spPr>
        <p:txBody>
          <a:bodyPr/>
          <a:lstStyle>
            <a:lvl1pPr>
              <a:defRPr/>
            </a:lvl1pPr>
          </a:lstStyle>
          <a:p>
            <a:pPr>
              <a:defRPr/>
            </a:pPr>
            <a:fld id="{9C3DED7B-C0A2-4430-8059-8604EA154D41}" type="slidenum">
              <a:rPr lang="en-US" altLang="ja-JP"/>
              <a:pPr>
                <a:defRPr/>
              </a:pPr>
              <a:t>‹#›</a:t>
            </a:fld>
            <a:endParaRPr lang="en-US" altLang="ja-JP"/>
          </a:p>
        </p:txBody>
      </p:sp>
    </p:spTree>
    <p:extLst>
      <p:ext uri="{BB962C8B-B14F-4D97-AF65-F5344CB8AC3E}">
        <p14:creationId xmlns:p14="http://schemas.microsoft.com/office/powerpoint/2010/main" val="2062590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en-US" altLang="ja-JP"/>
          </a:p>
        </p:txBody>
      </p:sp>
      <p:sp>
        <p:nvSpPr>
          <p:cNvPr id="1029" name="Rectangle 5"/>
          <p:cNvSpPr>
            <a:spLocks noGrp="1" noChangeArrowheads="1"/>
          </p:cNvSpPr>
          <p:nvPr>
            <p:ph type="ftr" sz="quarter" idx="3"/>
          </p:nvPr>
        </p:nvSpPr>
        <p:spPr bwMode="auto">
          <a:xfrm>
            <a:off x="0" y="6577881"/>
            <a:ext cx="3103984" cy="2801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a typeface="+mn-ea"/>
              </a:defRPr>
            </a:lvl1pPr>
          </a:lstStyle>
          <a:p>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30" name="Rectangle 6"/>
          <p:cNvSpPr>
            <a:spLocks noGrp="1" noChangeArrowheads="1"/>
          </p:cNvSpPr>
          <p:nvPr>
            <p:ph type="sldNum" sz="quarter" idx="4"/>
          </p:nvPr>
        </p:nvSpPr>
        <p:spPr bwMode="auto">
          <a:xfrm>
            <a:off x="7010400" y="6577881"/>
            <a:ext cx="2133600" cy="2801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C993D762-CD5B-413A-A315-DE9E2B4EBB0A}"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11" name="Rectangle 5">
            <a:extLst>
              <a:ext uri="{FF2B5EF4-FFF2-40B4-BE49-F238E27FC236}">
                <a16:creationId xmlns:a16="http://schemas.microsoft.com/office/drawing/2014/main" id="{FC3561C2-F637-4F81-8933-3936D6C30582}"/>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2" name="Rectangle 6">
            <a:extLst>
              <a:ext uri="{FF2B5EF4-FFF2-40B4-BE49-F238E27FC236}">
                <a16:creationId xmlns:a16="http://schemas.microsoft.com/office/drawing/2014/main" id="{EE48C3A2-D637-4628-B3CC-C2EACD91A05E}"/>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328594918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7" name="Rectangle 5">
            <a:extLst>
              <a:ext uri="{FF2B5EF4-FFF2-40B4-BE49-F238E27FC236}">
                <a16:creationId xmlns:a16="http://schemas.microsoft.com/office/drawing/2014/main" id="{1A519E8C-9058-43B1-8B1C-BBC6024DB5F8}"/>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BA857656-6944-4B6D-B2D4-5F920DB4DB23}"/>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118683809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anose="020B0604020202020204"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anose="020B0604020202020204"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7" name="Rectangle 5">
            <a:extLst>
              <a:ext uri="{FF2B5EF4-FFF2-40B4-BE49-F238E27FC236}">
                <a16:creationId xmlns:a16="http://schemas.microsoft.com/office/drawing/2014/main" id="{46C711A3-41CA-4A89-8E4D-3B1E33C29CF8}"/>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6CF271B4-7110-4F5D-8A7F-82BF4A9D3A20}"/>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3222590669"/>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anose="020B0604020202020204"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anose="020B0604020202020204"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endParaRPr kumimoji="1" lang="ja-JP" altLang="en-US"/>
          </a:p>
        </p:txBody>
      </p:sp>
      <p:sp>
        <p:nvSpPr>
          <p:cNvPr id="7" name="Rectangle 5">
            <a:extLst>
              <a:ext uri="{FF2B5EF4-FFF2-40B4-BE49-F238E27FC236}">
                <a16:creationId xmlns:a16="http://schemas.microsoft.com/office/drawing/2014/main" id="{C51AA74E-57D1-44E8-8845-398F506DF531}"/>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A1EDDA3D-89DF-4E3E-B70F-0AC8306B37CB}"/>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678139673"/>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hf hd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anose="020B0604020202020204"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anose="020B0604020202020204"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8"/>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endParaRPr kumimoji="1" lang="ja-JP" altLang="en-US"/>
          </a:p>
        </p:txBody>
      </p:sp>
      <p:sp>
        <p:nvSpPr>
          <p:cNvPr id="7" name="Rectangle 5">
            <a:extLst>
              <a:ext uri="{FF2B5EF4-FFF2-40B4-BE49-F238E27FC236}">
                <a16:creationId xmlns:a16="http://schemas.microsoft.com/office/drawing/2014/main" id="{B9BFC559-E7A9-4325-BB3D-5A95AEA4D77A}"/>
              </a:ext>
            </a:extLst>
          </p:cNvPr>
          <p:cNvSpPr>
            <a:spLocks noGrp="1" noChangeArrowheads="1"/>
          </p:cNvSpPr>
          <p:nvPr>
            <p:ph type="ftr" sz="quarter" idx="3"/>
          </p:nvPr>
        </p:nvSpPr>
        <p:spPr>
          <a:xfrm>
            <a:off x="0" y="6577881"/>
            <a:ext cx="3103984" cy="280119"/>
          </a:xfrm>
          <a:prstGeom prst="rect">
            <a:avLst/>
          </a:prstGeom>
          <a:ln/>
        </p:spPr>
        <p:txBody>
          <a:bodyPr/>
          <a:lstStyle>
            <a:lvl1pPr>
              <a:defRPr sz="1200"/>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Rectangle 6">
            <a:extLst>
              <a:ext uri="{FF2B5EF4-FFF2-40B4-BE49-F238E27FC236}">
                <a16:creationId xmlns:a16="http://schemas.microsoft.com/office/drawing/2014/main" id="{E78DF71D-003B-429F-8A2A-92B7E683DDEA}"/>
              </a:ext>
            </a:extLst>
          </p:cNvPr>
          <p:cNvSpPr>
            <a:spLocks noGrp="1" noChangeArrowheads="1"/>
          </p:cNvSpPr>
          <p:nvPr>
            <p:ph type="sldNum" sz="quarter" idx="4"/>
          </p:nvPr>
        </p:nvSpPr>
        <p:spPr>
          <a:xfrm>
            <a:off x="7010400" y="6577881"/>
            <a:ext cx="2133600" cy="280120"/>
          </a:xfrm>
          <a:prstGeom prst="rect">
            <a:avLst/>
          </a:prstGeom>
          <a:ln/>
        </p:spPr>
        <p:txBody>
          <a:bodyPr/>
          <a:lstStyle>
            <a:lvl1pPr algn="r">
              <a:defRPr sz="1400"/>
            </a:lvl1pPr>
          </a:lstStyle>
          <a:p>
            <a:pPr>
              <a:defRPr/>
            </a:pPr>
            <a:fld id="{0C413247-B667-496C-B94F-D2BBE11C42D0}" type="slidenum">
              <a:rPr lang="en-US" altLang="ja-JP" smtClean="0"/>
              <a:pPr>
                <a:defRPr/>
              </a:pPr>
              <a:t>‹#›</a:t>
            </a:fld>
            <a:endParaRPr lang="en-US" altLang="ja-JP" dirty="0"/>
          </a:p>
        </p:txBody>
      </p:sp>
    </p:spTree>
    <p:extLst>
      <p:ext uri="{BB962C8B-B14F-4D97-AF65-F5344CB8AC3E}">
        <p14:creationId xmlns:p14="http://schemas.microsoft.com/office/powerpoint/2010/main" val="3197426264"/>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hf hdr="0" dt="0"/>
  <p:txStyles>
    <p:titleStyle>
      <a:lvl1pPr algn="l" defTabSz="844083" rtl="0" eaLnBrk="1" latinLnBrk="0" hangingPunct="1">
        <a:lnSpc>
          <a:spcPct val="90000"/>
        </a:lnSpc>
        <a:spcBef>
          <a:spcPct val="0"/>
        </a:spcBef>
        <a:buNone/>
        <a:defRPr kumimoji="1" sz="4062" kern="1200">
          <a:solidFill>
            <a:schemeClr val="tx1"/>
          </a:solidFill>
          <a:latin typeface="+mj-lt"/>
          <a:ea typeface="+mj-ea"/>
          <a:cs typeface="+mj-cs"/>
        </a:defRPr>
      </a:lvl1pPr>
    </p:titleStyle>
    <p:bodyStyle>
      <a:lvl1pPr marL="211021" indent="-211021" algn="l" defTabSz="844083" rtl="0" eaLnBrk="1" latinLnBrk="0" hangingPunct="1">
        <a:lnSpc>
          <a:spcPct val="90000"/>
        </a:lnSpc>
        <a:spcBef>
          <a:spcPts val="923"/>
        </a:spcBef>
        <a:buFont typeface="Arial" panose="020B0604020202020204" pitchFamily="34" charset="0"/>
        <a:buChar char="•"/>
        <a:defRPr kumimoji="1" sz="2585" kern="1200">
          <a:solidFill>
            <a:schemeClr val="tx1"/>
          </a:solidFill>
          <a:latin typeface="+mn-lt"/>
          <a:ea typeface="+mn-ea"/>
          <a:cs typeface="+mn-cs"/>
        </a:defRPr>
      </a:lvl1pPr>
      <a:lvl2pPr marL="633062" indent="-211021" algn="l" defTabSz="844083" rtl="0" eaLnBrk="1" latinLnBrk="0" hangingPunct="1">
        <a:lnSpc>
          <a:spcPct val="90000"/>
        </a:lnSpc>
        <a:spcBef>
          <a:spcPts val="462"/>
        </a:spcBef>
        <a:buFont typeface="Arial" panose="020B0604020202020204" pitchFamily="34" charset="0"/>
        <a:buChar char="•"/>
        <a:defRPr kumimoji="1" sz="2215" kern="1200">
          <a:solidFill>
            <a:schemeClr val="tx1"/>
          </a:solidFill>
          <a:latin typeface="+mn-lt"/>
          <a:ea typeface="+mn-ea"/>
          <a:cs typeface="+mn-cs"/>
        </a:defRPr>
      </a:lvl2pPr>
      <a:lvl3pPr marL="1055103" indent="-211021" algn="l" defTabSz="844083" rtl="0" eaLnBrk="1" latinLnBrk="0" hangingPunct="1">
        <a:lnSpc>
          <a:spcPct val="90000"/>
        </a:lnSpc>
        <a:spcBef>
          <a:spcPts val="462"/>
        </a:spcBef>
        <a:buFont typeface="Arial" panose="020B0604020202020204" pitchFamily="34" charset="0"/>
        <a:buChar char="•"/>
        <a:defRPr kumimoji="1" sz="1846" kern="1200">
          <a:solidFill>
            <a:schemeClr val="tx1"/>
          </a:solidFill>
          <a:latin typeface="+mn-lt"/>
          <a:ea typeface="+mn-ea"/>
          <a:cs typeface="+mn-cs"/>
        </a:defRPr>
      </a:lvl3pPr>
      <a:lvl4pPr marL="1477145"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4pPr>
      <a:lvl5pPr marL="1899186"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p:bodyStyle>
    <p:otherStyle>
      <a:defPPr>
        <a:defRPr lang="en-US"/>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4.bp.blogspot.com/-_uiP7snuyhA/Us_Ng2k41sI/AAAAAAAAdK8/DBs2ee1iNPo/s800/kaisya_nakayoshi.png" TargetMode="External"/><Relationship Id="rId1" Type="http://schemas.openxmlformats.org/officeDocument/2006/relationships/slideLayout" Target="../slideLayouts/slideLayout47.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8.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5.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3.xml"/></Relationships>
</file>

<file path=ppt/slides/_rels/slide2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6.png"/><Relationship Id="rId7" Type="http://schemas.openxmlformats.org/officeDocument/2006/relationships/image" Target="../media/image8.png"/><Relationship Id="rId12" Type="http://schemas.openxmlformats.org/officeDocument/2006/relationships/image" Target="../media/image12.png"/><Relationship Id="rId2" Type="http://schemas.openxmlformats.org/officeDocument/2006/relationships/hyperlink" Target="http://www.google.co.jp/url?sa=i&amp;rct=j&amp;q=&amp;esrc=s&amp;source=images&amp;cd=&amp;cad=rja&amp;uact=8&amp;ved=0ahUKEwiyxqPms9LPAhUO1GMKHfPkBgQQjRwIBw&amp;url=http://www.irasutoya.com/2014/01/blog-post_7416.html&amp;bvm=bv.135475266,d.cGc&amp;psig=AFQjCNFpZfcCO7TP3oqaZ6w0iFn8rp3vtA&amp;ust=1476263270359199" TargetMode="External"/><Relationship Id="rId1" Type="http://schemas.openxmlformats.org/officeDocument/2006/relationships/slideLayout" Target="../slideLayouts/slideLayout12.xml"/><Relationship Id="rId6" Type="http://schemas.openxmlformats.org/officeDocument/2006/relationships/hyperlink" Target="http://www.google.co.jp/url?sa=i&amp;rct=j&amp;q=&amp;esrc=s&amp;source=images&amp;cd=&amp;cad=rja&amp;uact=8&amp;ved=0ahUKEwi20LmVs9LPAhUL-GMKHQtaBj8QjRwIBw&amp;url=http://www.irasutoya.com/2014/09/blog-post_912.html&amp;bvm=bv.135475266,d.cGc&amp;psig=AFQjCNF1KSCbK_1YsCGfSnYCU_IbXPqitQ&amp;ust=1476263208745115" TargetMode="External"/><Relationship Id="rId11" Type="http://schemas.openxmlformats.org/officeDocument/2006/relationships/image" Target="../media/image11.png"/><Relationship Id="rId5" Type="http://schemas.openxmlformats.org/officeDocument/2006/relationships/image" Target="../media/image7.png"/><Relationship Id="rId10" Type="http://schemas.openxmlformats.org/officeDocument/2006/relationships/hyperlink" Target="http://4.bp.blogspot.com/-_uiP7snuyhA/Us_Ng2k41sI/AAAAAAAAdK8/DBs2ee1iNPo/s800/kaisya_nakayoshi.png" TargetMode="External"/><Relationship Id="rId4" Type="http://schemas.openxmlformats.org/officeDocument/2006/relationships/hyperlink" Target="http://www.google.co.jp/url?sa=i&amp;rct=j&amp;q=&amp;esrc=s&amp;source=images&amp;cd=&amp;cad=rja&amp;uact=8&amp;ved=0ahUKEwi4nO_nt8fPAhUBmZQKHZW8Ck8QjRwIBw&amp;url=http://kids.wanpug.com/illust99.html&amp;bvm=bv.135258522,d.dGo&amp;psig=AFQjCNG8hIox9vzaFd6G3JPfiKE8F-3RHA&amp;ust=1475886498149968" TargetMode="External"/><Relationship Id="rId9" Type="http://schemas.openxmlformats.org/officeDocument/2006/relationships/image" Target="../media/image10.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73864" y="764705"/>
            <a:ext cx="7772400" cy="648072"/>
          </a:xfrm>
        </p:spPr>
        <p:txBody>
          <a:bodyPr/>
          <a:lstStyle/>
          <a:p>
            <a:r>
              <a:rPr kumimoji="1" lang="ja-JP" altLang="en-US" sz="2400" dirty="0"/>
              <a:t>令和元年度主任相談支援専門員養成研修</a:t>
            </a:r>
            <a:endParaRPr kumimoji="1" lang="ja-JP" altLang="en-US" dirty="0"/>
          </a:p>
        </p:txBody>
      </p:sp>
      <p:sp>
        <p:nvSpPr>
          <p:cNvPr id="3" name="サブタイトル 2"/>
          <p:cNvSpPr>
            <a:spLocks noGrp="1"/>
          </p:cNvSpPr>
          <p:nvPr>
            <p:ph type="subTitle" idx="1"/>
          </p:nvPr>
        </p:nvSpPr>
        <p:spPr>
          <a:xfrm>
            <a:off x="1371600" y="4365104"/>
            <a:ext cx="6400800" cy="1273696"/>
          </a:xfrm>
        </p:spPr>
        <p:txBody>
          <a:bodyPr/>
          <a:lstStyle/>
          <a:p>
            <a:r>
              <a:rPr lang="ja-JP" altLang="en-US" sz="2000" dirty="0"/>
              <a:t>沖縄大学人文学部福祉文化学科</a:t>
            </a:r>
            <a:endParaRPr lang="en-US" altLang="ja-JP" sz="2000" dirty="0"/>
          </a:p>
          <a:p>
            <a:r>
              <a:rPr lang="ja-JP" altLang="en-US" sz="2000" dirty="0"/>
              <a:t>准教授　島村　聡</a:t>
            </a:r>
            <a:endParaRPr lang="en-US" altLang="ja-JP" sz="2000" dirty="0"/>
          </a:p>
          <a:p>
            <a:r>
              <a:rPr lang="ja-JP" altLang="en-US" sz="2000" dirty="0"/>
              <a:t>（おきなわ障がい者相談支援ネットワーク）</a:t>
            </a:r>
            <a:endParaRPr lang="en-US" altLang="ja-JP" sz="2000" dirty="0"/>
          </a:p>
          <a:p>
            <a:r>
              <a:rPr lang="ja-JP" altLang="en-US" sz="2000" dirty="0"/>
              <a:t>令和元</a:t>
            </a:r>
            <a:r>
              <a:rPr lang="zh-CN" altLang="en-US" sz="2000" dirty="0"/>
              <a:t>年</a:t>
            </a:r>
            <a:r>
              <a:rPr lang="en-US" altLang="ja-JP" sz="2000" dirty="0"/>
              <a:t>12</a:t>
            </a:r>
            <a:r>
              <a:rPr lang="zh-CN" altLang="en-US" sz="2000" dirty="0"/>
              <a:t>月</a:t>
            </a:r>
          </a:p>
          <a:p>
            <a:endParaRPr kumimoji="1" lang="ja-JP" altLang="en-US" dirty="0"/>
          </a:p>
        </p:txBody>
      </p:sp>
      <p:sp>
        <p:nvSpPr>
          <p:cNvPr id="5" name="タイトル 1"/>
          <p:cNvSpPr txBox="1">
            <a:spLocks/>
          </p:cNvSpPr>
          <p:nvPr/>
        </p:nvSpPr>
        <p:spPr bwMode="auto">
          <a:xfrm>
            <a:off x="685800" y="1916832"/>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kern="0" dirty="0"/>
              <a:t>地域共生社会の実現</a:t>
            </a:r>
          </a:p>
        </p:txBody>
      </p:sp>
      <p:sp>
        <p:nvSpPr>
          <p:cNvPr id="9" name="スライド番号プレースホルダー 8">
            <a:extLst>
              <a:ext uri="{FF2B5EF4-FFF2-40B4-BE49-F238E27FC236}">
                <a16:creationId xmlns:a16="http://schemas.microsoft.com/office/drawing/2014/main" id="{6BC237C2-646F-40CD-90A3-5690EA49B089}"/>
              </a:ext>
            </a:extLst>
          </p:cNvPr>
          <p:cNvSpPr>
            <a:spLocks noGrp="1"/>
          </p:cNvSpPr>
          <p:nvPr>
            <p:ph type="sldNum" sz="quarter" idx="4"/>
          </p:nvPr>
        </p:nvSpPr>
        <p:spPr/>
        <p:txBody>
          <a:bodyPr/>
          <a:lstStyle/>
          <a:p>
            <a:pPr>
              <a:defRPr/>
            </a:pPr>
            <a:fld id="{C993D762-CD5B-413A-A315-DE9E2B4EBB0A}" type="slidenum">
              <a:rPr lang="en-US" altLang="ja-JP" smtClean="0"/>
              <a:pPr>
                <a:defRPr/>
              </a:pPr>
              <a:t>1</a:t>
            </a:fld>
            <a:endParaRPr lang="en-US" altLang="ja-JP" dirty="0"/>
          </a:p>
        </p:txBody>
      </p:sp>
    </p:spTree>
    <p:extLst>
      <p:ext uri="{BB962C8B-B14F-4D97-AF65-F5344CB8AC3E}">
        <p14:creationId xmlns:p14="http://schemas.microsoft.com/office/powerpoint/2010/main" val="1240237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0CEC69-1528-41A4-ACBF-3584FD726EE1}"/>
              </a:ext>
            </a:extLst>
          </p:cNvPr>
          <p:cNvSpPr>
            <a:spLocks noGrp="1"/>
          </p:cNvSpPr>
          <p:nvPr>
            <p:ph type="title"/>
          </p:nvPr>
        </p:nvSpPr>
        <p:spPr/>
        <p:txBody>
          <a:bodyPr/>
          <a:lstStyle/>
          <a:p>
            <a:r>
              <a:rPr kumimoji="1" lang="en-US" altLang="ja-JP" sz="3600" b="1" dirty="0">
                <a:latin typeface="+mj-ea"/>
              </a:rPr>
              <a:t>2-2 </a:t>
            </a:r>
            <a:r>
              <a:rPr kumimoji="1" lang="ja-JP" altLang="en-US" sz="3600" b="1" dirty="0"/>
              <a:t>地域共生社会とは</a:t>
            </a:r>
          </a:p>
        </p:txBody>
      </p:sp>
      <p:sp>
        <p:nvSpPr>
          <p:cNvPr id="3" name="コンテンツ プレースホルダー 2">
            <a:extLst>
              <a:ext uri="{FF2B5EF4-FFF2-40B4-BE49-F238E27FC236}">
                <a16:creationId xmlns:a16="http://schemas.microsoft.com/office/drawing/2014/main" id="{F0E47472-803F-4CD2-BC46-90107B3D9EAE}"/>
              </a:ext>
            </a:extLst>
          </p:cNvPr>
          <p:cNvSpPr>
            <a:spLocks noGrp="1"/>
          </p:cNvSpPr>
          <p:nvPr>
            <p:ph idx="1"/>
          </p:nvPr>
        </p:nvSpPr>
        <p:spPr/>
        <p:txBody>
          <a:bodyPr/>
          <a:lstStyle/>
          <a:p>
            <a:pPr marL="0" indent="0">
              <a:lnSpc>
                <a:spcPct val="120000"/>
              </a:lnSpc>
              <a:buNone/>
            </a:pPr>
            <a:r>
              <a:rPr kumimoji="1" lang="ja-JP" altLang="en-US" dirty="0"/>
              <a:t>制度・分野ごとの</a:t>
            </a:r>
            <a:r>
              <a:rPr kumimoji="1" lang="en-US" altLang="ja-JP" dirty="0"/>
              <a:t>『</a:t>
            </a:r>
            <a:r>
              <a:rPr kumimoji="1" lang="ja-JP" altLang="en-US" dirty="0"/>
              <a:t>縦割り</a:t>
            </a:r>
            <a:r>
              <a:rPr kumimoji="1" lang="en-US" altLang="ja-JP" dirty="0"/>
              <a:t>』</a:t>
            </a:r>
            <a:r>
              <a:rPr kumimoji="1" lang="ja-JP" altLang="en-US" dirty="0"/>
              <a:t>や「支え手」「受け手」という関係を超えて、地域住民や地域の多様な主体が</a:t>
            </a:r>
            <a:r>
              <a:rPr kumimoji="1" lang="en-US" altLang="ja-JP" dirty="0"/>
              <a:t>『</a:t>
            </a:r>
            <a:r>
              <a:rPr kumimoji="1" lang="ja-JP" altLang="en-US" dirty="0"/>
              <a:t>我が事</a:t>
            </a:r>
            <a:r>
              <a:rPr kumimoji="1" lang="en-US" altLang="ja-JP" dirty="0"/>
              <a:t>』</a:t>
            </a:r>
            <a:r>
              <a:rPr kumimoji="1" lang="ja-JP" altLang="en-US" dirty="0"/>
              <a:t>として参画し、人と人、人と資源が世代や分野を超えて</a:t>
            </a:r>
            <a:r>
              <a:rPr kumimoji="1" lang="en-US" altLang="ja-JP" dirty="0"/>
              <a:t>『</a:t>
            </a:r>
            <a:r>
              <a:rPr kumimoji="1" lang="ja-JP" altLang="en-US" dirty="0"/>
              <a:t>丸ごと</a:t>
            </a:r>
            <a:r>
              <a:rPr kumimoji="1" lang="en-US" altLang="ja-JP" dirty="0"/>
              <a:t>』</a:t>
            </a:r>
            <a:r>
              <a:rPr kumimoji="1" lang="ja-JP" altLang="en-US" dirty="0"/>
              <a:t>つながることで、住民一人ひとりの暮らしと生きがい、地域とともに創っていく社会</a:t>
            </a:r>
          </a:p>
        </p:txBody>
      </p:sp>
      <p:sp>
        <p:nvSpPr>
          <p:cNvPr id="6" name="正方形/長方形 5">
            <a:extLst>
              <a:ext uri="{FF2B5EF4-FFF2-40B4-BE49-F238E27FC236}">
                <a16:creationId xmlns:a16="http://schemas.microsoft.com/office/drawing/2014/main" id="{564A42C4-0A99-401E-9EBD-CFC3549457AE}"/>
              </a:ext>
            </a:extLst>
          </p:cNvPr>
          <p:cNvSpPr/>
          <p:nvPr/>
        </p:nvSpPr>
        <p:spPr>
          <a:xfrm>
            <a:off x="731486" y="5517232"/>
            <a:ext cx="7955314" cy="369332"/>
          </a:xfrm>
          <a:prstGeom prst="rect">
            <a:avLst/>
          </a:prstGeom>
        </p:spPr>
        <p:txBody>
          <a:bodyPr wrap="square">
            <a:spAutoFit/>
          </a:bodyPr>
          <a:lstStyle/>
          <a:p>
            <a:pPr algn="ctr" defTabSz="457200" fontAlgn="auto">
              <a:spcBef>
                <a:spcPts val="0"/>
              </a:spcBef>
              <a:spcAft>
                <a:spcPts val="0"/>
              </a:spcAft>
              <a:defRPr/>
            </a:pPr>
            <a:r>
              <a:rPr kumimoji="0" lang="ja-JP" altLang="en-US" dirty="0">
                <a:solidFill>
                  <a:prstClr val="black"/>
                </a:solidFill>
                <a:latin typeface="ＭＳ Ｐゴシック"/>
                <a:ea typeface="ＭＳ Ｐゴシック"/>
              </a:rPr>
              <a:t>平成</a:t>
            </a:r>
            <a:r>
              <a:rPr kumimoji="0" lang="en-US" altLang="ja-JP" dirty="0">
                <a:solidFill>
                  <a:prstClr val="black"/>
                </a:solidFill>
                <a:latin typeface="ＭＳ Ｐゴシック"/>
                <a:ea typeface="ＭＳ Ｐゴシック"/>
              </a:rPr>
              <a:t>29</a:t>
            </a:r>
            <a:r>
              <a:rPr kumimoji="0" lang="ja-JP" altLang="en-US" dirty="0">
                <a:solidFill>
                  <a:prstClr val="black"/>
                </a:solidFill>
                <a:latin typeface="ＭＳ Ｐゴシック"/>
                <a:ea typeface="ＭＳ Ｐゴシック"/>
              </a:rPr>
              <a:t>年</a:t>
            </a:r>
            <a:r>
              <a:rPr kumimoji="0" lang="en-US" altLang="ja-JP" dirty="0">
                <a:solidFill>
                  <a:prstClr val="black"/>
                </a:solidFill>
                <a:latin typeface="ＭＳ Ｐゴシック"/>
                <a:ea typeface="ＭＳ Ｐゴシック"/>
              </a:rPr>
              <a:t>2</a:t>
            </a:r>
            <a:r>
              <a:rPr kumimoji="0" lang="ja-JP" altLang="en-US" dirty="0">
                <a:solidFill>
                  <a:prstClr val="black"/>
                </a:solidFill>
                <a:latin typeface="ＭＳ Ｐゴシック"/>
                <a:ea typeface="ＭＳ Ｐゴシック"/>
              </a:rPr>
              <a:t>月</a:t>
            </a:r>
            <a:r>
              <a:rPr kumimoji="0" lang="en-US" altLang="ja-JP" dirty="0">
                <a:solidFill>
                  <a:prstClr val="black"/>
                </a:solidFill>
                <a:latin typeface="ＭＳ Ｐゴシック"/>
                <a:ea typeface="ＭＳ Ｐゴシック"/>
              </a:rPr>
              <a:t>7</a:t>
            </a:r>
            <a:r>
              <a:rPr kumimoji="0" lang="ja-JP" altLang="en-US" dirty="0">
                <a:solidFill>
                  <a:prstClr val="black"/>
                </a:solidFill>
                <a:latin typeface="ＭＳ Ｐゴシック"/>
                <a:ea typeface="ＭＳ Ｐゴシック"/>
              </a:rPr>
              <a:t>日　厚生労働省　「我が事・丸ごと」地域共生社会実現本部決定</a:t>
            </a:r>
          </a:p>
        </p:txBody>
      </p:sp>
      <p:sp>
        <p:nvSpPr>
          <p:cNvPr id="9" name="フッター プレースホルダー 8">
            <a:extLst>
              <a:ext uri="{FF2B5EF4-FFF2-40B4-BE49-F238E27FC236}">
                <a16:creationId xmlns:a16="http://schemas.microsoft.com/office/drawing/2014/main" id="{437C15DD-3705-4B9E-9F87-9F84EAD444DA}"/>
              </a:ext>
            </a:extLst>
          </p:cNvPr>
          <p:cNvSpPr>
            <a:spLocks noGrp="1"/>
          </p:cNvSpPr>
          <p:nvPr>
            <p:ph type="ftr" sz="quarter" idx="3"/>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id="{B24AB415-FFF4-4D8C-9B5B-637BF38CC3B4}"/>
              </a:ext>
            </a:extLst>
          </p:cNvPr>
          <p:cNvSpPr>
            <a:spLocks noGrp="1"/>
          </p:cNvSpPr>
          <p:nvPr>
            <p:ph type="sldNum" sz="quarter" idx="4"/>
          </p:nvPr>
        </p:nvSpPr>
        <p:spPr/>
        <p:txBody>
          <a:bodyPr/>
          <a:lstStyle/>
          <a:p>
            <a:pPr>
              <a:defRPr/>
            </a:pPr>
            <a:fld id="{C993D762-CD5B-413A-A315-DE9E2B4EBB0A}" type="slidenum">
              <a:rPr lang="en-US" altLang="ja-JP" smtClean="0"/>
              <a:pPr>
                <a:defRPr/>
              </a:pPr>
              <a:t>10</a:t>
            </a:fld>
            <a:endParaRPr lang="en-US" altLang="ja-JP" dirty="0"/>
          </a:p>
        </p:txBody>
      </p:sp>
    </p:spTree>
    <p:extLst>
      <p:ext uri="{BB962C8B-B14F-4D97-AF65-F5344CB8AC3E}">
        <p14:creationId xmlns:p14="http://schemas.microsoft.com/office/powerpoint/2010/main" val="4071426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0927" y="371430"/>
            <a:ext cx="8229600" cy="1055077"/>
          </a:xfrm>
        </p:spPr>
        <p:txBody>
          <a:bodyPr>
            <a:normAutofit/>
          </a:bodyPr>
          <a:lstStyle/>
          <a:p>
            <a:r>
              <a:rPr kumimoji="1" lang="en-US" altLang="ja-JP" sz="3600" b="1" dirty="0">
                <a:latin typeface="+mj-ea"/>
              </a:rPr>
              <a:t>2-3 </a:t>
            </a:r>
            <a:r>
              <a:rPr kumimoji="1" lang="ja-JP" altLang="en-US" sz="3600" b="1" dirty="0"/>
              <a:t>地域共生社会の理念</a:t>
            </a:r>
          </a:p>
        </p:txBody>
      </p:sp>
      <p:sp>
        <p:nvSpPr>
          <p:cNvPr id="3" name="コンテンツ プレースホルダー 2"/>
          <p:cNvSpPr>
            <a:spLocks noGrp="1"/>
          </p:cNvSpPr>
          <p:nvPr>
            <p:ph idx="1"/>
          </p:nvPr>
        </p:nvSpPr>
        <p:spPr>
          <a:xfrm>
            <a:off x="755577" y="1426507"/>
            <a:ext cx="7937496" cy="5051639"/>
          </a:xfrm>
        </p:spPr>
        <p:txBody>
          <a:bodyPr>
            <a:noAutofit/>
          </a:bodyPr>
          <a:lstStyle/>
          <a:p>
            <a:pPr marL="0" indent="0">
              <a:buNone/>
            </a:pPr>
            <a:r>
              <a:rPr lang="ja-JP" altLang="en-US" sz="3200" dirty="0"/>
              <a:t>全ての人々が地域、暮らし、生きがいを共に創り、高め合うことができる「地域共生社会」を実現する。このため、支え手側と受け手側に分かれるのではなく、</a:t>
            </a:r>
            <a:r>
              <a:rPr lang="ja-JP" altLang="en-US" sz="3200" dirty="0">
                <a:solidFill>
                  <a:srgbClr val="0000FF"/>
                </a:solidFill>
              </a:rPr>
              <a:t>地域のあらゆる住民</a:t>
            </a:r>
            <a:r>
              <a:rPr lang="ja-JP" altLang="en-US" sz="3200" dirty="0"/>
              <a:t>が役割を持ち、支え合いながら、自分らしく活躍できる地域コミュニティを育成し、福祉などの地域の公的サービスと協働して助け合いながら暮らすことのできる仕組みを構築する。</a:t>
            </a:r>
            <a:endParaRPr lang="en-US" altLang="ja-JP" sz="3200" dirty="0"/>
          </a:p>
          <a:p>
            <a:pPr marL="0" indent="0">
              <a:buNone/>
            </a:pPr>
            <a:r>
              <a:rPr lang="ja-JP" altLang="en-US" sz="3200" dirty="0"/>
              <a:t>　</a:t>
            </a:r>
          </a:p>
          <a:p>
            <a:pPr marL="0" indent="0">
              <a:buNone/>
            </a:pPr>
            <a:r>
              <a:rPr lang="ja-JP" altLang="en-US" sz="3200" dirty="0"/>
              <a:t>→　</a:t>
            </a:r>
            <a:r>
              <a:rPr lang="ja-JP" altLang="en-US" sz="3200" u="sng" dirty="0"/>
              <a:t>権利としての地域共生社会へ</a:t>
            </a:r>
            <a:r>
              <a:rPr lang="ja-JP" altLang="en-US" sz="3200" dirty="0"/>
              <a:t>　　　　　　　　　　　　　</a:t>
            </a:r>
            <a:endParaRPr lang="en-US" altLang="ja-JP" sz="3200" dirty="0"/>
          </a:p>
          <a:p>
            <a:pPr marL="0" indent="0">
              <a:buNone/>
            </a:pPr>
            <a:br>
              <a:rPr lang="ja-JP" altLang="en-US" sz="3200" dirty="0"/>
            </a:br>
            <a:endParaRPr kumimoji="1" lang="ja-JP" altLang="en-US" sz="3200" dirty="0"/>
          </a:p>
        </p:txBody>
      </p:sp>
      <p:sp>
        <p:nvSpPr>
          <p:cNvPr id="4" name="正方形/長方形 3">
            <a:extLst>
              <a:ext uri="{FF2B5EF4-FFF2-40B4-BE49-F238E27FC236}">
                <a16:creationId xmlns:a16="http://schemas.microsoft.com/office/drawing/2014/main" id="{2065047B-B5E3-4D7D-B6CC-A733AD0B9F26}"/>
              </a:ext>
            </a:extLst>
          </p:cNvPr>
          <p:cNvSpPr/>
          <p:nvPr/>
        </p:nvSpPr>
        <p:spPr>
          <a:xfrm>
            <a:off x="588070" y="5431493"/>
            <a:ext cx="7955314" cy="369332"/>
          </a:xfrm>
          <a:prstGeom prst="rect">
            <a:avLst/>
          </a:prstGeom>
        </p:spPr>
        <p:txBody>
          <a:bodyPr wrap="square">
            <a:spAutoFit/>
          </a:bodyPr>
          <a:lstStyle/>
          <a:p>
            <a:pPr algn="ctr" defTabSz="457200" fontAlgn="auto">
              <a:spcBef>
                <a:spcPts val="0"/>
              </a:spcBef>
              <a:spcAft>
                <a:spcPts val="0"/>
              </a:spcAft>
              <a:defRPr/>
            </a:pPr>
            <a:r>
              <a:rPr kumimoji="0" lang="ja-JP" altLang="en-US" dirty="0">
                <a:solidFill>
                  <a:prstClr val="black"/>
                </a:solidFill>
                <a:latin typeface="ＭＳ Ｐゴシック"/>
                <a:ea typeface="ＭＳ Ｐゴシック"/>
              </a:rPr>
              <a:t>平成</a:t>
            </a:r>
            <a:r>
              <a:rPr kumimoji="0" lang="en-US" altLang="ja-JP" dirty="0">
                <a:solidFill>
                  <a:prstClr val="black"/>
                </a:solidFill>
                <a:latin typeface="ＭＳ Ｐゴシック"/>
                <a:ea typeface="ＭＳ Ｐゴシック"/>
              </a:rPr>
              <a:t>29</a:t>
            </a:r>
            <a:r>
              <a:rPr kumimoji="0" lang="ja-JP" altLang="en-US" dirty="0">
                <a:solidFill>
                  <a:prstClr val="black"/>
                </a:solidFill>
                <a:latin typeface="ＭＳ Ｐゴシック"/>
                <a:ea typeface="ＭＳ Ｐゴシック"/>
              </a:rPr>
              <a:t>年</a:t>
            </a:r>
            <a:r>
              <a:rPr kumimoji="0" lang="en-US" altLang="ja-JP" dirty="0">
                <a:solidFill>
                  <a:prstClr val="black"/>
                </a:solidFill>
                <a:latin typeface="ＭＳ Ｐゴシック"/>
                <a:ea typeface="ＭＳ Ｐゴシック"/>
              </a:rPr>
              <a:t>2</a:t>
            </a:r>
            <a:r>
              <a:rPr kumimoji="0" lang="ja-JP" altLang="en-US" dirty="0">
                <a:solidFill>
                  <a:prstClr val="black"/>
                </a:solidFill>
                <a:latin typeface="ＭＳ Ｐゴシック"/>
                <a:ea typeface="ＭＳ Ｐゴシック"/>
              </a:rPr>
              <a:t>月</a:t>
            </a:r>
            <a:r>
              <a:rPr kumimoji="0" lang="en-US" altLang="ja-JP" dirty="0">
                <a:solidFill>
                  <a:prstClr val="black"/>
                </a:solidFill>
                <a:latin typeface="ＭＳ Ｐゴシック"/>
                <a:ea typeface="ＭＳ Ｐゴシック"/>
              </a:rPr>
              <a:t>7</a:t>
            </a:r>
            <a:r>
              <a:rPr kumimoji="0" lang="ja-JP" altLang="en-US" dirty="0">
                <a:solidFill>
                  <a:prstClr val="black"/>
                </a:solidFill>
                <a:latin typeface="ＭＳ Ｐゴシック"/>
                <a:ea typeface="ＭＳ Ｐゴシック"/>
              </a:rPr>
              <a:t>日　厚生労働省　「我が事・丸ごと」地域共生社会実現本部決定</a:t>
            </a:r>
          </a:p>
        </p:txBody>
      </p:sp>
      <p:sp>
        <p:nvSpPr>
          <p:cNvPr id="8" name="フッター プレースホルダー 7">
            <a:extLst>
              <a:ext uri="{FF2B5EF4-FFF2-40B4-BE49-F238E27FC236}">
                <a16:creationId xmlns:a16="http://schemas.microsoft.com/office/drawing/2014/main" id="{47D28D45-BD72-4B5D-96B8-77C580636C57}"/>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id="{A692E1BC-F315-4C53-802F-52B5CFC76679}"/>
              </a:ext>
            </a:extLst>
          </p:cNvPr>
          <p:cNvSpPr>
            <a:spLocks noGrp="1"/>
          </p:cNvSpPr>
          <p:nvPr>
            <p:ph type="sldNum" sz="quarter" idx="4"/>
          </p:nvPr>
        </p:nvSpPr>
        <p:spPr/>
        <p:txBody>
          <a:bodyPr/>
          <a:lstStyle/>
          <a:p>
            <a:pPr>
              <a:defRPr/>
            </a:pPr>
            <a:fld id="{0C413247-B667-496C-B94F-D2BBE11C42D0}" type="slidenum">
              <a:rPr lang="en-US" altLang="ja-JP" smtClean="0"/>
              <a:pPr>
                <a:defRPr/>
              </a:pPr>
              <a:t>11</a:t>
            </a:fld>
            <a:endParaRPr lang="en-US" altLang="ja-JP" dirty="0"/>
          </a:p>
        </p:txBody>
      </p:sp>
    </p:spTree>
    <p:extLst>
      <p:ext uri="{BB962C8B-B14F-4D97-AF65-F5344CB8AC3E}">
        <p14:creationId xmlns:p14="http://schemas.microsoft.com/office/powerpoint/2010/main" val="3523946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4761929" y="1287795"/>
            <a:ext cx="4347359" cy="3811641"/>
          </a:xfrm>
          <a:prstGeom prst="rect">
            <a:avLst/>
          </a:prstGeom>
          <a:solidFill>
            <a:schemeClr val="accent4">
              <a:lumMod val="20000"/>
              <a:lumOff val="80000"/>
              <a:alpha val="3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41" name="正方形/長方形 40"/>
          <p:cNvSpPr/>
          <p:nvPr/>
        </p:nvSpPr>
        <p:spPr>
          <a:xfrm>
            <a:off x="4778176" y="5300644"/>
            <a:ext cx="4336554" cy="1120074"/>
          </a:xfrm>
          <a:prstGeom prst="rect">
            <a:avLst/>
          </a:prstGeom>
          <a:solidFill>
            <a:schemeClr val="accent3">
              <a:lumMod val="20000"/>
              <a:lumOff val="80000"/>
              <a:alpha val="3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12" name="正方形/長方形 11"/>
          <p:cNvSpPr/>
          <p:nvPr/>
        </p:nvSpPr>
        <p:spPr>
          <a:xfrm>
            <a:off x="73627" y="1322718"/>
            <a:ext cx="4586014" cy="5097999"/>
          </a:xfrm>
          <a:prstGeom prst="rect">
            <a:avLst/>
          </a:prstGeom>
          <a:solidFill>
            <a:schemeClr val="accent6">
              <a:lumMod val="20000"/>
              <a:lumOff val="80000"/>
              <a:alpha val="3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9" name="角丸四角形 8"/>
          <p:cNvSpPr/>
          <p:nvPr/>
        </p:nvSpPr>
        <p:spPr>
          <a:xfrm>
            <a:off x="73626" y="556638"/>
            <a:ext cx="8954334" cy="622286"/>
          </a:xfrm>
          <a:prstGeom prst="roundRect">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4" name="角丸四角形 3"/>
          <p:cNvSpPr/>
          <p:nvPr/>
        </p:nvSpPr>
        <p:spPr>
          <a:xfrm>
            <a:off x="1201002" y="116632"/>
            <a:ext cx="6741997" cy="413908"/>
          </a:xfrm>
          <a:prstGeom prst="roundRect">
            <a:avLst/>
          </a:prstGeom>
          <a:gradFill flip="none" rotWithShape="1">
            <a:gsLst>
              <a:gs pos="0">
                <a:schemeClr val="accent5">
                  <a:lumMod val="60000"/>
                  <a:lumOff val="40000"/>
                </a:schemeClr>
              </a:gs>
              <a:gs pos="51000">
                <a:schemeClr val="bg1"/>
              </a:gs>
              <a:gs pos="100000">
                <a:schemeClr val="accent5">
                  <a:lumMod val="60000"/>
                  <a:lumOff val="40000"/>
                </a:schemeClr>
              </a:gs>
            </a:gsLst>
            <a:lin ang="16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lnSpc>
                <a:spcPts val="1939"/>
              </a:lnSpc>
              <a:spcBef>
                <a:spcPts val="0"/>
              </a:spcBef>
              <a:spcAft>
                <a:spcPts val="0"/>
              </a:spcAft>
            </a:pPr>
            <a:r>
              <a:rPr lang="ja-JP" altLang="en-US" sz="1477" b="1" dirty="0">
                <a:solidFill>
                  <a:prstClr val="black"/>
                </a:solidFill>
                <a:latin typeface="Calibri"/>
                <a:ea typeface="ＭＳ Ｐゴシック" panose="020B0600070205080204" pitchFamily="50" charset="-128"/>
              </a:rPr>
              <a:t>地域力強化検討会最終とりまとめ（</a:t>
            </a:r>
            <a:r>
              <a:rPr lang="ja-JP" altLang="en-US" sz="1477" b="1" dirty="0">
                <a:solidFill>
                  <a:prstClr val="black"/>
                </a:solidFill>
                <a:latin typeface="ＭＳ Ｐゴシック" panose="020B0600070205080204" pitchFamily="50" charset="-128"/>
                <a:ea typeface="ＭＳ Ｐゴシック" panose="020B0600070205080204" pitchFamily="50" charset="-128"/>
              </a:rPr>
              <a:t>平成</a:t>
            </a:r>
            <a:r>
              <a:rPr lang="en-US" altLang="ja-JP" sz="1477" b="1" dirty="0">
                <a:solidFill>
                  <a:prstClr val="black"/>
                </a:solidFill>
                <a:latin typeface="ＭＳ Ｐゴシック" panose="020B0600070205080204" pitchFamily="50" charset="-128"/>
                <a:ea typeface="ＭＳ Ｐゴシック" panose="020B0600070205080204" pitchFamily="50" charset="-128"/>
              </a:rPr>
              <a:t>29</a:t>
            </a:r>
            <a:r>
              <a:rPr lang="ja-JP" altLang="en-US" sz="1477" b="1" dirty="0">
                <a:solidFill>
                  <a:prstClr val="black"/>
                </a:solidFill>
                <a:latin typeface="ＭＳ Ｐゴシック" panose="020B0600070205080204" pitchFamily="50" charset="-128"/>
                <a:ea typeface="ＭＳ Ｐゴシック" panose="020B0600070205080204" pitchFamily="50" charset="-128"/>
              </a:rPr>
              <a:t>年９月</a:t>
            </a:r>
            <a:r>
              <a:rPr lang="en-US" altLang="ja-JP" sz="1477" b="1" dirty="0">
                <a:solidFill>
                  <a:prstClr val="black"/>
                </a:solidFill>
                <a:latin typeface="ＭＳ Ｐゴシック" panose="020B0600070205080204" pitchFamily="50" charset="-128"/>
                <a:ea typeface="ＭＳ Ｐゴシック" panose="020B0600070205080204" pitchFamily="50" charset="-128"/>
              </a:rPr>
              <a:t>12</a:t>
            </a:r>
            <a:r>
              <a:rPr lang="ja-JP" altLang="en-US" sz="1477" b="1" dirty="0">
                <a:solidFill>
                  <a:prstClr val="black"/>
                </a:solidFill>
                <a:latin typeface="ＭＳ Ｐゴシック" panose="020B0600070205080204" pitchFamily="50" charset="-128"/>
                <a:ea typeface="ＭＳ Ｐゴシック" panose="020B0600070205080204" pitchFamily="50" charset="-128"/>
              </a:rPr>
              <a:t>日</a:t>
            </a:r>
            <a:r>
              <a:rPr lang="ja-JP" altLang="en-US" sz="1477" b="1" dirty="0">
                <a:solidFill>
                  <a:prstClr val="black"/>
                </a:solidFill>
                <a:latin typeface="Calibri"/>
                <a:ea typeface="ＭＳ Ｐゴシック" panose="020B0600070205080204" pitchFamily="50" charset="-128"/>
              </a:rPr>
              <a:t>）の概要</a:t>
            </a:r>
            <a:endParaRPr lang="en-US" altLang="ja-JP" sz="1477" b="1" dirty="0">
              <a:solidFill>
                <a:prstClr val="black"/>
              </a:solidFill>
              <a:latin typeface="Calibri"/>
              <a:ea typeface="ＭＳ Ｐゴシック" panose="020B0600070205080204" pitchFamily="50" charset="-128"/>
            </a:endParaRPr>
          </a:p>
          <a:p>
            <a:pPr algn="ctr" defTabSz="844083" fontAlgn="auto">
              <a:lnSpc>
                <a:spcPts val="1292"/>
              </a:lnSpc>
              <a:spcBef>
                <a:spcPts val="0"/>
              </a:spcBef>
              <a:spcAft>
                <a:spcPts val="0"/>
              </a:spcAft>
            </a:pPr>
            <a:r>
              <a:rPr lang="ja-JP" altLang="en-US" sz="1477" b="1" dirty="0">
                <a:solidFill>
                  <a:prstClr val="black"/>
                </a:solidFill>
                <a:latin typeface="Calibri"/>
                <a:ea typeface="ＭＳ Ｐゴシック" panose="020B0600070205080204" pitchFamily="50" charset="-128"/>
              </a:rPr>
              <a:t>～地域共生社会の実現に向けた新たなステージへ～</a:t>
            </a:r>
            <a:endParaRPr lang="ja-JP" altLang="en-US" sz="1477" dirty="0">
              <a:solidFill>
                <a:prstClr val="white"/>
              </a:solidFill>
              <a:latin typeface="Calibri"/>
              <a:ea typeface="ＭＳ Ｐゴシック" panose="020B0600070205080204" pitchFamily="50" charset="-128"/>
            </a:endParaRPr>
          </a:p>
        </p:txBody>
      </p:sp>
      <p:sp>
        <p:nvSpPr>
          <p:cNvPr id="3" name="角丸四角形 2"/>
          <p:cNvSpPr/>
          <p:nvPr/>
        </p:nvSpPr>
        <p:spPr>
          <a:xfrm>
            <a:off x="40012" y="490168"/>
            <a:ext cx="1677732" cy="171447"/>
          </a:xfrm>
          <a:prstGeom prst="roundRect">
            <a:avLst/>
          </a:prstGeom>
          <a:solidFill>
            <a:srgbClr val="FFE389"/>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fontAlgn="auto">
              <a:spcBef>
                <a:spcPts val="0"/>
              </a:spcBef>
              <a:spcAft>
                <a:spcPts val="0"/>
              </a:spcAft>
            </a:pPr>
            <a:r>
              <a:rPr lang="ja-JP" altLang="en-US" sz="1200" b="1" dirty="0">
                <a:solidFill>
                  <a:prstClr val="black"/>
                </a:solidFill>
                <a:latin typeface="Calibri"/>
                <a:ea typeface="ＭＳ Ｐゴシック" panose="020B0600070205080204" pitchFamily="50" charset="-128"/>
              </a:rPr>
              <a:t>総論（今後の方向性）</a:t>
            </a:r>
          </a:p>
        </p:txBody>
      </p:sp>
      <p:sp>
        <p:nvSpPr>
          <p:cNvPr id="34" name="正方形/長方形 33"/>
          <p:cNvSpPr/>
          <p:nvPr/>
        </p:nvSpPr>
        <p:spPr>
          <a:xfrm>
            <a:off x="4744496" y="1406955"/>
            <a:ext cx="4353829" cy="369248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65593" indent="-165593" defTabSz="844083" fontAlgn="auto">
              <a:lnSpc>
                <a:spcPts val="1292"/>
              </a:lnSpc>
              <a:spcBef>
                <a:spcPts val="0"/>
              </a:spcBef>
              <a:spcAft>
                <a:spcPts val="0"/>
              </a:spcAft>
            </a:pPr>
            <a:r>
              <a:rPr lang="ja-JP" altLang="en-US" sz="1015" dirty="0">
                <a:solidFill>
                  <a:prstClr val="black"/>
                </a:solidFill>
                <a:latin typeface="Calibri"/>
                <a:ea typeface="ＭＳ Ｐゴシック" panose="020B0600070205080204" pitchFamily="50" charset="-128"/>
              </a:rPr>
              <a:t>○各福祉分野に共通して取</a:t>
            </a:r>
            <a:r>
              <a:rPr lang="ja-JP" altLang="en-US" sz="1015" dirty="0">
                <a:solidFill>
                  <a:prstClr val="black"/>
                </a:solidFill>
                <a:uFill>
                  <a:solidFill>
                    <a:srgbClr val="00B050"/>
                  </a:solidFill>
                </a:uFill>
                <a:latin typeface="Calibri"/>
                <a:ea typeface="ＭＳ Ｐゴシック" panose="020B0600070205080204" pitchFamily="50" charset="-128"/>
              </a:rPr>
              <a:t>り</a:t>
            </a:r>
            <a:r>
              <a:rPr lang="ja-JP" altLang="en-US" sz="1015" dirty="0">
                <a:solidFill>
                  <a:prstClr val="black"/>
                </a:solidFill>
                <a:latin typeface="Calibri"/>
                <a:ea typeface="ＭＳ Ｐゴシック" panose="020B0600070205080204" pitchFamily="50" charset="-128"/>
              </a:rPr>
              <a:t>組むべき事項の例</a:t>
            </a:r>
            <a:endParaRPr lang="en-US" altLang="ja-JP" sz="1015" dirty="0">
              <a:solidFill>
                <a:prstClr val="black"/>
              </a:solidFill>
              <a:latin typeface="Calibri"/>
              <a:ea typeface="ＭＳ Ｐゴシック" panose="020B0600070205080204" pitchFamily="50" charset="-128"/>
            </a:endParaRPr>
          </a:p>
          <a:p>
            <a:pPr marL="252052" indent="-252052" defTabSz="844083" fontAlgn="auto">
              <a:lnSpc>
                <a:spcPts val="1292"/>
              </a:lnSpc>
              <a:spcBef>
                <a:spcPts val="0"/>
              </a:spcBef>
              <a:spcAft>
                <a:spcPts val="0"/>
              </a:spcAft>
            </a:pPr>
            <a:r>
              <a:rPr lang="ja-JP" altLang="en-US" sz="1015" dirty="0">
                <a:solidFill>
                  <a:prstClr val="black"/>
                </a:solidFill>
                <a:latin typeface="Calibri"/>
                <a:ea typeface="ＭＳ Ｐゴシック" panose="020B0600070205080204" pitchFamily="50" charset="-128"/>
              </a:rPr>
              <a:t>　・　福祉以外の様々な分野（まちおこし、産業、農林水産、土木、防犯・防災、社会教育、環境、交通、都市計画等）との連携に関する事項</a:t>
            </a:r>
          </a:p>
          <a:p>
            <a:pPr marL="252052" indent="-252052" defTabSz="844083" fontAlgn="auto">
              <a:lnSpc>
                <a:spcPts val="1292"/>
              </a:lnSpc>
              <a:spcBef>
                <a:spcPts val="0"/>
              </a:spcBef>
              <a:spcAft>
                <a:spcPts val="0"/>
              </a:spcAft>
            </a:pPr>
            <a:r>
              <a:rPr lang="ja-JP" altLang="en-US" sz="1015" dirty="0">
                <a:solidFill>
                  <a:prstClr val="black"/>
                </a:solidFill>
                <a:latin typeface="Calibri"/>
                <a:ea typeface="ＭＳ Ｐゴシック" panose="020B0600070205080204" pitchFamily="50" charset="-128"/>
              </a:rPr>
              <a:t>   ・　高齢、障害、子ども</a:t>
            </a:r>
            <a:r>
              <a:rPr lang="ja-JP" altLang="en-US" sz="1015" dirty="0">
                <a:solidFill>
                  <a:prstClr val="black"/>
                </a:solidFill>
                <a:uFill>
                  <a:solidFill>
                    <a:srgbClr val="00B050"/>
                  </a:solidFill>
                </a:uFill>
                <a:latin typeface="Calibri"/>
                <a:ea typeface="ＭＳ Ｐゴシック" panose="020B0600070205080204" pitchFamily="50" charset="-128"/>
              </a:rPr>
              <a:t>等</a:t>
            </a:r>
            <a:r>
              <a:rPr lang="ja-JP" altLang="en-US" sz="1015" dirty="0">
                <a:solidFill>
                  <a:prstClr val="black"/>
                </a:solidFill>
                <a:latin typeface="Calibri"/>
                <a:ea typeface="ＭＳ Ｐゴシック" panose="020B0600070205080204" pitchFamily="50" charset="-128"/>
              </a:rPr>
              <a:t>の各福祉分野のうち、特に重点的に取り組む</a:t>
            </a:r>
            <a:r>
              <a:rPr lang="ja-JP" altLang="en-US" sz="1015" dirty="0">
                <a:solidFill>
                  <a:prstClr val="black"/>
                </a:solidFill>
                <a:uFill>
                  <a:solidFill>
                    <a:srgbClr val="00B050"/>
                  </a:solidFill>
                </a:uFill>
                <a:latin typeface="Calibri"/>
                <a:ea typeface="ＭＳ Ｐゴシック" panose="020B0600070205080204" pitchFamily="50" charset="-128"/>
              </a:rPr>
              <a:t>分野</a:t>
            </a:r>
          </a:p>
          <a:p>
            <a:pPr marL="252052" indent="-252052" defTabSz="844083" fontAlgn="auto">
              <a:lnSpc>
                <a:spcPts val="1292"/>
              </a:lnSpc>
              <a:spcBef>
                <a:spcPts val="0"/>
              </a:spcBef>
              <a:spcAft>
                <a:spcPts val="0"/>
              </a:spcAft>
            </a:pPr>
            <a:r>
              <a:rPr lang="ja-JP" altLang="en-US" sz="1015" dirty="0">
                <a:solidFill>
                  <a:prstClr val="black"/>
                </a:solidFill>
                <a:latin typeface="Calibri"/>
                <a:ea typeface="ＭＳ Ｐゴシック" panose="020B0600070205080204" pitchFamily="50" charset="-128"/>
              </a:rPr>
              <a:t>　・　制度の狭間の問題への対応のあり方</a:t>
            </a:r>
          </a:p>
          <a:p>
            <a:pPr marL="252052" indent="-252052" defTabSz="844083" fontAlgn="auto">
              <a:lnSpc>
                <a:spcPts val="1292"/>
              </a:lnSpc>
              <a:spcBef>
                <a:spcPts val="0"/>
              </a:spcBef>
              <a:spcAft>
                <a:spcPts val="0"/>
              </a:spcAft>
            </a:pPr>
            <a:r>
              <a:rPr lang="ja-JP" altLang="en-US" sz="1015" dirty="0">
                <a:solidFill>
                  <a:prstClr val="black"/>
                </a:solidFill>
                <a:latin typeface="Calibri"/>
                <a:ea typeface="ＭＳ Ｐゴシック" panose="020B0600070205080204" pitchFamily="50" charset="-128"/>
              </a:rPr>
              <a:t>　・　共生型サービスなどの分野横断的な福祉サービスの展開</a:t>
            </a:r>
          </a:p>
          <a:p>
            <a:pPr marL="252052" indent="-252052" defTabSz="844083" fontAlgn="auto">
              <a:lnSpc>
                <a:spcPts val="1292"/>
              </a:lnSpc>
              <a:spcBef>
                <a:spcPts val="0"/>
              </a:spcBef>
              <a:spcAft>
                <a:spcPts val="0"/>
              </a:spcAft>
            </a:pPr>
            <a:r>
              <a:rPr lang="ja-JP" altLang="en-US" sz="1015" dirty="0">
                <a:solidFill>
                  <a:prstClr val="black"/>
                </a:solidFill>
                <a:latin typeface="Calibri"/>
                <a:ea typeface="ＭＳ Ｐゴシック" panose="020B0600070205080204" pitchFamily="50" charset="-128"/>
              </a:rPr>
              <a:t>　・　居住に課題を抱える者・世帯への横断的な支援のあり方</a:t>
            </a:r>
          </a:p>
          <a:p>
            <a:pPr marL="252052" indent="-252052" defTabSz="844083" fontAlgn="auto">
              <a:lnSpc>
                <a:spcPts val="1292"/>
              </a:lnSpc>
              <a:spcBef>
                <a:spcPts val="0"/>
              </a:spcBef>
              <a:spcAft>
                <a:spcPts val="0"/>
              </a:spcAft>
            </a:pPr>
            <a:r>
              <a:rPr lang="ja-JP" altLang="en-US" sz="1015" dirty="0">
                <a:solidFill>
                  <a:prstClr val="black"/>
                </a:solidFill>
                <a:latin typeface="Calibri"/>
                <a:ea typeface="ＭＳ Ｐゴシック" panose="020B0600070205080204" pitchFamily="50" charset="-128"/>
              </a:rPr>
              <a:t>　・　市民後見人の養成や活動支援、判断能力に不安がある人への金銭管理、身元保証人など、権利擁護のあり方</a:t>
            </a:r>
          </a:p>
          <a:p>
            <a:pPr marL="252052" indent="-252052" defTabSz="844083" fontAlgn="auto">
              <a:lnSpc>
                <a:spcPts val="1292"/>
              </a:lnSpc>
              <a:spcBef>
                <a:spcPts val="0"/>
              </a:spcBef>
              <a:spcAft>
                <a:spcPts val="0"/>
              </a:spcAft>
            </a:pPr>
            <a:r>
              <a:rPr lang="ja-JP" altLang="en-US" sz="1015" dirty="0">
                <a:solidFill>
                  <a:prstClr val="black"/>
                </a:solidFill>
                <a:latin typeface="Calibri"/>
                <a:ea typeface="ＭＳ Ｐゴシック" panose="020B0600070205080204" pitchFamily="50" charset="-128"/>
              </a:rPr>
              <a:t>　・　</a:t>
            </a:r>
            <a:r>
              <a:rPr lang="ja-JP" altLang="en-US" sz="1015" dirty="0">
                <a:solidFill>
                  <a:prstClr val="black"/>
                </a:solidFill>
                <a:uFill>
                  <a:solidFill>
                    <a:srgbClr val="00B050"/>
                  </a:solidFill>
                </a:uFill>
                <a:latin typeface="Calibri"/>
                <a:ea typeface="ＭＳ Ｐゴシック" panose="020B0600070205080204" pitchFamily="50" charset="-128"/>
              </a:rPr>
              <a:t>高齢者、障害者、児童に対する</a:t>
            </a:r>
            <a:r>
              <a:rPr lang="ja-JP" altLang="en-US" sz="1015" dirty="0">
                <a:solidFill>
                  <a:prstClr val="black"/>
                </a:solidFill>
                <a:latin typeface="Calibri"/>
                <a:ea typeface="ＭＳ Ｐゴシック" panose="020B0600070205080204" pitchFamily="50" charset="-128"/>
              </a:rPr>
              <a:t>統一的な虐待への対応や、家庭内で虐待を行った介護者・養育者が抱えている課題にも着目した支援のあり方</a:t>
            </a:r>
          </a:p>
          <a:p>
            <a:pPr marL="252052" indent="-252052" defTabSz="844083" fontAlgn="auto">
              <a:lnSpc>
                <a:spcPts val="1292"/>
              </a:lnSpc>
              <a:spcBef>
                <a:spcPts val="0"/>
              </a:spcBef>
              <a:spcAft>
                <a:spcPts val="0"/>
              </a:spcAft>
            </a:pPr>
            <a:r>
              <a:rPr lang="ja-JP" altLang="en-US" sz="1015" dirty="0">
                <a:solidFill>
                  <a:prstClr val="black"/>
                </a:solidFill>
                <a:latin typeface="Calibri"/>
                <a:ea typeface="ＭＳ Ｐゴシック" panose="020B0600070205080204" pitchFamily="50" charset="-128"/>
              </a:rPr>
              <a:t>　・　</a:t>
            </a:r>
            <a:r>
              <a:rPr lang="ja-JP" altLang="en-US" sz="1015" dirty="0">
                <a:solidFill>
                  <a:prstClr val="black"/>
                </a:solidFill>
                <a:uFill>
                  <a:solidFill>
                    <a:srgbClr val="00B050"/>
                  </a:solidFill>
                </a:uFill>
                <a:latin typeface="Calibri"/>
                <a:ea typeface="ＭＳ Ｐゴシック" panose="020B0600070205080204" pitchFamily="50" charset="-128"/>
              </a:rPr>
              <a:t>各福祉分野・福祉以外の分野の</a:t>
            </a:r>
            <a:r>
              <a:rPr lang="ja-JP" altLang="en-US" sz="1015" dirty="0">
                <a:solidFill>
                  <a:prstClr val="black"/>
                </a:solidFill>
                <a:latin typeface="Calibri"/>
                <a:ea typeface="ＭＳ Ｐゴシック" panose="020B0600070205080204" pitchFamily="50" charset="-128"/>
              </a:rPr>
              <a:t>圏域</a:t>
            </a:r>
            <a:r>
              <a:rPr lang="ja-JP" altLang="en-US" sz="1015" dirty="0">
                <a:solidFill>
                  <a:prstClr val="black"/>
                </a:solidFill>
                <a:uFill>
                  <a:solidFill>
                    <a:srgbClr val="00B050"/>
                  </a:solidFill>
                </a:uFill>
                <a:latin typeface="Calibri"/>
                <a:ea typeface="ＭＳ Ｐゴシック" panose="020B0600070205080204" pitchFamily="50" charset="-128"/>
              </a:rPr>
              <a:t>の</a:t>
            </a:r>
            <a:r>
              <a:rPr lang="ja-JP" altLang="en-US" sz="1015" dirty="0">
                <a:solidFill>
                  <a:prstClr val="black"/>
                </a:solidFill>
                <a:latin typeface="Calibri"/>
                <a:ea typeface="ＭＳ Ｐゴシック" panose="020B0600070205080204" pitchFamily="50" charset="-128"/>
              </a:rPr>
              <a:t>考え方・関係の整理</a:t>
            </a:r>
          </a:p>
          <a:p>
            <a:pPr marL="252052" indent="-252052" defTabSz="844083" fontAlgn="auto">
              <a:lnSpc>
                <a:spcPts val="1292"/>
              </a:lnSpc>
              <a:spcBef>
                <a:spcPts val="0"/>
              </a:spcBef>
              <a:spcAft>
                <a:spcPts val="0"/>
              </a:spcAft>
            </a:pPr>
            <a:r>
              <a:rPr lang="ja-JP" altLang="en-US" sz="1015" dirty="0">
                <a:solidFill>
                  <a:prstClr val="black"/>
                </a:solidFill>
                <a:latin typeface="Calibri"/>
                <a:ea typeface="ＭＳ Ｐゴシック" panose="020B0600070205080204" pitchFamily="50" charset="-128"/>
              </a:rPr>
              <a:t>　・　地域づくりに資する複数の事業を一体的に実施していくための補助事業等を有効に活用した連携体制</a:t>
            </a:r>
          </a:p>
          <a:p>
            <a:pPr marL="252052" indent="-252052" defTabSz="844083" fontAlgn="auto">
              <a:lnSpc>
                <a:spcPts val="1292"/>
              </a:lnSpc>
              <a:spcBef>
                <a:spcPts val="0"/>
              </a:spcBef>
              <a:spcAft>
                <a:spcPts val="0"/>
              </a:spcAft>
            </a:pPr>
            <a:r>
              <a:rPr lang="ja-JP" altLang="en-US" sz="1015" dirty="0">
                <a:solidFill>
                  <a:prstClr val="black"/>
                </a:solidFill>
                <a:latin typeface="Calibri"/>
                <a:ea typeface="ＭＳ Ｐゴシック" panose="020B0600070205080204" pitchFamily="50" charset="-128"/>
              </a:rPr>
              <a:t>　・　役所内の全庁的な体制整備　　　　　　　　　　　　　　　　　　　　　　　　　　</a:t>
            </a:r>
            <a:r>
              <a:rPr lang="ja-JP" altLang="en-US" sz="1015" dirty="0">
                <a:solidFill>
                  <a:prstClr val="black"/>
                </a:solidFill>
                <a:uFill>
                  <a:solidFill>
                    <a:srgbClr val="00B050"/>
                  </a:solidFill>
                </a:uFill>
                <a:latin typeface="Calibri"/>
                <a:ea typeface="ＭＳ Ｐゴシック" panose="020B0600070205080204" pitchFamily="50" charset="-128"/>
              </a:rPr>
              <a:t>等</a:t>
            </a:r>
            <a:endParaRPr lang="en-US" altLang="ja-JP" sz="1015" dirty="0">
              <a:solidFill>
                <a:prstClr val="black"/>
              </a:solidFill>
              <a:uFill>
                <a:solidFill>
                  <a:srgbClr val="00B050"/>
                </a:solidFill>
              </a:uFill>
              <a:latin typeface="Calibri"/>
              <a:ea typeface="ＭＳ Ｐゴシック" panose="020B0600070205080204" pitchFamily="50" charset="-128"/>
            </a:endParaRPr>
          </a:p>
          <a:p>
            <a:pPr marL="252052" indent="-252052" defTabSz="844083" fontAlgn="auto">
              <a:lnSpc>
                <a:spcPts val="1292"/>
              </a:lnSpc>
              <a:spcBef>
                <a:spcPts val="0"/>
              </a:spcBef>
              <a:spcAft>
                <a:spcPts val="0"/>
              </a:spcAft>
            </a:pPr>
            <a:r>
              <a:rPr lang="ja-JP" altLang="en-US" sz="1015" dirty="0">
                <a:solidFill>
                  <a:prstClr val="black"/>
                </a:solidFill>
                <a:latin typeface="Calibri"/>
                <a:ea typeface="ＭＳ Ｐゴシック" panose="020B0600070205080204" pitchFamily="50" charset="-128"/>
              </a:rPr>
              <a:t>○計画策定に</a:t>
            </a:r>
            <a:r>
              <a:rPr lang="ja-JP" altLang="en-US" sz="1015" dirty="0">
                <a:solidFill>
                  <a:prstClr val="black"/>
                </a:solidFill>
                <a:uFill>
                  <a:solidFill>
                    <a:srgbClr val="00B050"/>
                  </a:solidFill>
                </a:uFill>
                <a:latin typeface="Calibri"/>
                <a:ea typeface="ＭＳ Ｐゴシック" panose="020B0600070205080204" pitchFamily="50" charset="-128"/>
              </a:rPr>
              <a:t>当</a:t>
            </a:r>
            <a:r>
              <a:rPr lang="ja-JP" altLang="en-US" sz="1015" dirty="0">
                <a:solidFill>
                  <a:prstClr val="black"/>
                </a:solidFill>
                <a:latin typeface="Calibri"/>
                <a:ea typeface="ＭＳ Ｐゴシック" panose="020B0600070205080204" pitchFamily="50" charset="-128"/>
              </a:rPr>
              <a:t>たっての留意点</a:t>
            </a:r>
            <a:endParaRPr lang="en-US" altLang="ja-JP" sz="1015" dirty="0">
              <a:solidFill>
                <a:prstClr val="black"/>
              </a:solidFill>
              <a:latin typeface="Calibri"/>
              <a:ea typeface="ＭＳ Ｐゴシック" panose="020B0600070205080204" pitchFamily="50" charset="-128"/>
            </a:endParaRPr>
          </a:p>
          <a:p>
            <a:pPr marL="252052" indent="-252052" defTabSz="844083" fontAlgn="auto">
              <a:lnSpc>
                <a:spcPts val="1292"/>
              </a:lnSpc>
              <a:spcBef>
                <a:spcPts val="0"/>
              </a:spcBef>
              <a:spcAft>
                <a:spcPts val="0"/>
              </a:spcAft>
            </a:pPr>
            <a:r>
              <a:rPr lang="ja-JP" altLang="en-US" sz="1015" dirty="0">
                <a:solidFill>
                  <a:prstClr val="black"/>
                </a:solidFill>
                <a:latin typeface="Calibri"/>
                <a:ea typeface="ＭＳ Ｐゴシック" panose="020B0600070205080204" pitchFamily="50" charset="-128"/>
              </a:rPr>
              <a:t>　・　狭義の地域福祉計画の担当部局のみならず、</a:t>
            </a:r>
            <a:r>
              <a:rPr lang="ja-JP" altLang="en-US" sz="1015" dirty="0">
                <a:solidFill>
                  <a:prstClr val="black"/>
                </a:solidFill>
                <a:uFill>
                  <a:solidFill>
                    <a:srgbClr val="00B050"/>
                  </a:solidFill>
                </a:uFill>
                <a:latin typeface="Calibri"/>
                <a:ea typeface="ＭＳ Ｐゴシック" panose="020B0600070205080204" pitchFamily="50" charset="-128"/>
              </a:rPr>
              <a:t>計画策定を通して、</a:t>
            </a:r>
            <a:r>
              <a:rPr lang="ja-JP" altLang="en-US" sz="1015" dirty="0">
                <a:solidFill>
                  <a:prstClr val="black"/>
                </a:solidFill>
                <a:latin typeface="Calibri"/>
                <a:ea typeface="ＭＳ Ｐゴシック" panose="020B0600070205080204" pitchFamily="50" charset="-128"/>
              </a:rPr>
              <a:t>部局を超えた協働の仕組みができるような体制をとる。</a:t>
            </a:r>
            <a:endParaRPr lang="en-US" altLang="ja-JP" sz="1015" dirty="0">
              <a:solidFill>
                <a:prstClr val="black"/>
              </a:solidFill>
              <a:latin typeface="Calibri"/>
              <a:ea typeface="ＭＳ Ｐゴシック" panose="020B0600070205080204" pitchFamily="50" charset="-128"/>
            </a:endParaRPr>
          </a:p>
          <a:p>
            <a:pPr marL="252052" indent="-252052" defTabSz="844083" fontAlgn="auto">
              <a:lnSpc>
                <a:spcPts val="1292"/>
              </a:lnSpc>
              <a:spcBef>
                <a:spcPts val="0"/>
              </a:spcBef>
              <a:spcAft>
                <a:spcPts val="0"/>
              </a:spcAft>
            </a:pPr>
            <a:r>
              <a:rPr lang="ja-JP" altLang="en-US" sz="1015" dirty="0">
                <a:solidFill>
                  <a:prstClr val="black"/>
                </a:solidFill>
                <a:latin typeface="Calibri"/>
                <a:ea typeface="ＭＳ Ｐゴシック" panose="020B0600070205080204" pitchFamily="50" charset="-128"/>
              </a:rPr>
              <a:t>　・　</a:t>
            </a:r>
            <a:r>
              <a:rPr lang="ja-JP" altLang="en-US" sz="1015" dirty="0">
                <a:solidFill>
                  <a:prstClr val="black"/>
                </a:solidFill>
                <a:uFill>
                  <a:solidFill>
                    <a:srgbClr val="00B050"/>
                  </a:solidFill>
                </a:uFill>
                <a:latin typeface="Calibri"/>
                <a:ea typeface="ＭＳ Ｐゴシック" panose="020B0600070205080204" pitchFamily="50" charset="-128"/>
              </a:rPr>
              <a:t>他の福祉に関する計画との調和を図る方法として、</a:t>
            </a:r>
            <a:r>
              <a:rPr lang="ja-JP" altLang="en-US" sz="1015" dirty="0">
                <a:solidFill>
                  <a:prstClr val="black"/>
                </a:solidFill>
                <a:latin typeface="Calibri"/>
                <a:ea typeface="ＭＳ Ｐゴシック" panose="020B0600070205080204" pitchFamily="50" charset="-128"/>
              </a:rPr>
              <a:t>計画期間をそろえる、一体的に策定する</a:t>
            </a:r>
            <a:r>
              <a:rPr lang="ja-JP" altLang="en-US" sz="1015" dirty="0">
                <a:solidFill>
                  <a:prstClr val="black"/>
                </a:solidFill>
                <a:uFill>
                  <a:solidFill>
                    <a:srgbClr val="00B050"/>
                  </a:solidFill>
                </a:uFill>
                <a:latin typeface="Calibri"/>
                <a:ea typeface="ＭＳ Ｐゴシック" panose="020B0600070205080204" pitchFamily="50" charset="-128"/>
              </a:rPr>
              <a:t>などの方法が考えられる。</a:t>
            </a:r>
            <a:endParaRPr lang="en-US" altLang="ja-JP" sz="1015" dirty="0">
              <a:solidFill>
                <a:prstClr val="black"/>
              </a:solidFill>
              <a:uFill>
                <a:solidFill>
                  <a:srgbClr val="00B050"/>
                </a:solidFill>
              </a:uFill>
              <a:latin typeface="Calibri"/>
              <a:ea typeface="ＭＳ Ｐゴシック" panose="020B0600070205080204" pitchFamily="50" charset="-128"/>
            </a:endParaRPr>
          </a:p>
          <a:p>
            <a:pPr marL="252052" indent="-252052" defTabSz="844083" fontAlgn="auto">
              <a:lnSpc>
                <a:spcPts val="1292"/>
              </a:lnSpc>
              <a:spcBef>
                <a:spcPts val="0"/>
              </a:spcBef>
              <a:spcAft>
                <a:spcPts val="0"/>
              </a:spcAft>
            </a:pPr>
            <a:r>
              <a:rPr lang="ja-JP" altLang="en-US" sz="1015" dirty="0">
                <a:solidFill>
                  <a:prstClr val="black"/>
                </a:solidFill>
                <a:latin typeface="Calibri"/>
                <a:ea typeface="ＭＳ Ｐゴシック" panose="020B0600070205080204" pitchFamily="50" charset="-128"/>
              </a:rPr>
              <a:t>　・　成年後見、住まい、自殺対策、再犯防止等の計画と一体的に策定</a:t>
            </a:r>
            <a:r>
              <a:rPr lang="ja-JP" altLang="en-US" sz="1015" dirty="0">
                <a:solidFill>
                  <a:prstClr val="black"/>
                </a:solidFill>
                <a:uFill>
                  <a:solidFill>
                    <a:srgbClr val="00B050"/>
                  </a:solidFill>
                </a:uFill>
                <a:latin typeface="Calibri"/>
                <a:ea typeface="ＭＳ Ｐゴシック" panose="020B0600070205080204" pitchFamily="50" charset="-128"/>
              </a:rPr>
              <a:t>することも考えられる。</a:t>
            </a:r>
            <a:endParaRPr lang="en-US" altLang="ja-JP" sz="1015" dirty="0">
              <a:solidFill>
                <a:prstClr val="black"/>
              </a:solidFill>
              <a:uFill>
                <a:solidFill>
                  <a:srgbClr val="00B050"/>
                </a:solidFill>
              </a:uFill>
              <a:latin typeface="Calibri"/>
              <a:ea typeface="ＭＳ Ｐゴシック" panose="020B0600070205080204" pitchFamily="50" charset="-128"/>
            </a:endParaRPr>
          </a:p>
          <a:p>
            <a:pPr marL="252052" indent="-252052" defTabSz="844083" fontAlgn="auto">
              <a:lnSpc>
                <a:spcPts val="1292"/>
              </a:lnSpc>
              <a:spcBef>
                <a:spcPts val="0"/>
              </a:spcBef>
              <a:spcAft>
                <a:spcPts val="0"/>
              </a:spcAft>
            </a:pPr>
            <a:r>
              <a:rPr lang="ja-JP" altLang="en-US" sz="1108" dirty="0">
                <a:solidFill>
                  <a:prstClr val="black"/>
                </a:solidFill>
                <a:latin typeface="Calibri"/>
                <a:ea typeface="ＭＳ Ｐゴシック" panose="020B0600070205080204" pitchFamily="50" charset="-128"/>
              </a:rPr>
              <a:t>　</a:t>
            </a:r>
            <a:endParaRPr lang="en-US" altLang="ja-JP" sz="1108" dirty="0">
              <a:solidFill>
                <a:prstClr val="black"/>
              </a:solidFill>
              <a:latin typeface="Calibri"/>
              <a:ea typeface="ＭＳ Ｐゴシック" panose="020B0600070205080204" pitchFamily="50" charset="-128"/>
            </a:endParaRPr>
          </a:p>
        </p:txBody>
      </p:sp>
      <p:sp>
        <p:nvSpPr>
          <p:cNvPr id="2" name="テキスト ボックス 1"/>
          <p:cNvSpPr txBox="1"/>
          <p:nvPr/>
        </p:nvSpPr>
        <p:spPr>
          <a:xfrm>
            <a:off x="70806" y="689576"/>
            <a:ext cx="8752384" cy="560923"/>
          </a:xfrm>
          <a:prstGeom prst="rect">
            <a:avLst/>
          </a:prstGeom>
          <a:noFill/>
        </p:spPr>
        <p:txBody>
          <a:bodyPr wrap="square" rtlCol="0">
            <a:spAutoFit/>
          </a:bodyPr>
          <a:lstStyle/>
          <a:p>
            <a:pPr defTabSz="844083" fontAlgn="auto">
              <a:spcBef>
                <a:spcPts val="0"/>
              </a:spcBef>
              <a:spcAft>
                <a:spcPts val="0"/>
              </a:spcAft>
            </a:pPr>
            <a:r>
              <a:rPr lang="ja-JP" altLang="en-US" sz="1015" dirty="0">
                <a:solidFill>
                  <a:prstClr val="black"/>
                </a:solidFill>
                <a:latin typeface="Calibri"/>
                <a:ea typeface="ＭＳ Ｐゴシック" panose="020B0600070205080204" pitchFamily="50" charset="-128"/>
              </a:rPr>
              <a:t>◆　地域共生が</a:t>
            </a:r>
            <a:r>
              <a:rPr lang="ja-JP" altLang="en-US" sz="1015" dirty="0">
                <a:solidFill>
                  <a:srgbClr val="FF0000"/>
                </a:solidFill>
                <a:latin typeface="Calibri"/>
                <a:ea typeface="ＭＳ Ｐゴシック" panose="020B0600070205080204" pitchFamily="50" charset="-128"/>
              </a:rPr>
              <a:t>文化として定着</a:t>
            </a:r>
            <a:r>
              <a:rPr lang="ja-JP" altLang="en-US" sz="1015" dirty="0">
                <a:solidFill>
                  <a:prstClr val="black"/>
                </a:solidFill>
                <a:latin typeface="Calibri"/>
                <a:ea typeface="ＭＳ Ｐゴシック" panose="020B0600070205080204" pitchFamily="50" charset="-128"/>
              </a:rPr>
              <a:t>する挑戦　　　　　　　　　　　　　　　　　　　　　　　　 ◆　「待ち」の姿勢から、</a:t>
            </a:r>
            <a:r>
              <a:rPr lang="ja-JP" altLang="en-US" sz="1015" dirty="0">
                <a:solidFill>
                  <a:srgbClr val="FF0000"/>
                </a:solidFill>
                <a:uFill>
                  <a:solidFill>
                    <a:srgbClr val="00B050"/>
                  </a:solidFill>
                </a:uFill>
                <a:latin typeface="Calibri"/>
                <a:ea typeface="ＭＳ Ｐゴシック" panose="020B0600070205080204" pitchFamily="50" charset="-128"/>
              </a:rPr>
              <a:t>「予防」の視点</a:t>
            </a:r>
            <a:r>
              <a:rPr lang="ja-JP" altLang="en-US" sz="1015" dirty="0">
                <a:solidFill>
                  <a:prstClr val="black"/>
                </a:solidFill>
                <a:uFill>
                  <a:solidFill>
                    <a:srgbClr val="00B050"/>
                  </a:solidFill>
                </a:uFill>
                <a:latin typeface="Calibri"/>
                <a:ea typeface="ＭＳ Ｐゴシック" panose="020B0600070205080204" pitchFamily="50" charset="-128"/>
              </a:rPr>
              <a:t>に基づく、</a:t>
            </a:r>
            <a:r>
              <a:rPr lang="ja-JP" altLang="en-US" sz="1015" dirty="0">
                <a:solidFill>
                  <a:srgbClr val="FF0000"/>
                </a:solidFill>
                <a:uFill>
                  <a:solidFill>
                    <a:srgbClr val="00B050"/>
                  </a:solidFill>
                </a:uFill>
                <a:latin typeface="Calibri"/>
                <a:ea typeface="ＭＳ Ｐゴシック" panose="020B0600070205080204" pitchFamily="50" charset="-128"/>
              </a:rPr>
              <a:t>早期発見、早期支援</a:t>
            </a:r>
            <a:r>
              <a:rPr lang="ja-JP" altLang="en-US" sz="1015" dirty="0">
                <a:solidFill>
                  <a:prstClr val="black"/>
                </a:solidFill>
                <a:uFill>
                  <a:solidFill>
                    <a:srgbClr val="00B050"/>
                  </a:solidFill>
                </a:uFill>
                <a:latin typeface="Calibri"/>
                <a:ea typeface="ＭＳ Ｐゴシック" panose="020B0600070205080204" pitchFamily="50" charset="-128"/>
              </a:rPr>
              <a:t>へ</a:t>
            </a:r>
            <a:r>
              <a:rPr lang="ja-JP" altLang="en-US" sz="1015" dirty="0">
                <a:solidFill>
                  <a:prstClr val="black"/>
                </a:solidFill>
                <a:latin typeface="Calibri"/>
                <a:ea typeface="ＭＳ Ｐゴシック" panose="020B0600070205080204" pitchFamily="50" charset="-128"/>
              </a:rPr>
              <a:t>　</a:t>
            </a:r>
            <a:endParaRPr lang="en-US" altLang="ja-JP" sz="1015" dirty="0">
              <a:solidFill>
                <a:prstClr val="black"/>
              </a:solidFill>
              <a:latin typeface="Calibri"/>
              <a:ea typeface="ＭＳ Ｐゴシック" panose="020B0600070205080204" pitchFamily="50" charset="-128"/>
            </a:endParaRPr>
          </a:p>
          <a:p>
            <a:pPr defTabSz="844083" fontAlgn="auto">
              <a:spcBef>
                <a:spcPts val="0"/>
              </a:spcBef>
              <a:spcAft>
                <a:spcPts val="0"/>
              </a:spcAft>
            </a:pPr>
            <a:r>
              <a:rPr lang="ja-JP" altLang="en-US" sz="1015" dirty="0">
                <a:solidFill>
                  <a:prstClr val="black"/>
                </a:solidFill>
                <a:latin typeface="Calibri"/>
                <a:ea typeface="ＭＳ Ｐゴシック" panose="020B0600070205080204" pitchFamily="50" charset="-128"/>
              </a:rPr>
              <a:t>◆　専門職による</a:t>
            </a:r>
            <a:r>
              <a:rPr lang="ja-JP" altLang="en-US" sz="1015" dirty="0">
                <a:solidFill>
                  <a:srgbClr val="FF0000"/>
                </a:solidFill>
                <a:latin typeface="Calibri"/>
                <a:ea typeface="ＭＳ Ｐゴシック" panose="020B0600070205080204" pitchFamily="50" charset="-128"/>
              </a:rPr>
              <a:t>多職種連携</a:t>
            </a:r>
            <a:r>
              <a:rPr lang="ja-JP" altLang="en-US" sz="1015" dirty="0">
                <a:solidFill>
                  <a:prstClr val="black"/>
                </a:solidFill>
                <a:latin typeface="Calibri"/>
                <a:ea typeface="ＭＳ Ｐゴシック" panose="020B0600070205080204" pitchFamily="50" charset="-128"/>
              </a:rPr>
              <a:t>、地域住民等と</a:t>
            </a:r>
            <a:r>
              <a:rPr lang="ja-JP" altLang="en-US" sz="1015" dirty="0">
                <a:solidFill>
                  <a:prstClr val="black"/>
                </a:solidFill>
                <a:uFill>
                  <a:solidFill>
                    <a:srgbClr val="00B050"/>
                  </a:solidFill>
                </a:uFill>
                <a:latin typeface="Calibri"/>
                <a:ea typeface="ＭＳ Ｐゴシック" panose="020B0600070205080204" pitchFamily="50" charset="-128"/>
              </a:rPr>
              <a:t>の</a:t>
            </a:r>
            <a:r>
              <a:rPr lang="ja-JP" altLang="en-US" sz="1015" dirty="0">
                <a:solidFill>
                  <a:prstClr val="black"/>
                </a:solidFill>
                <a:latin typeface="Calibri"/>
                <a:ea typeface="ＭＳ Ｐゴシック" panose="020B0600070205080204" pitchFamily="50" charset="-128"/>
              </a:rPr>
              <a:t>協働による</a:t>
            </a:r>
            <a:r>
              <a:rPr lang="ja-JP" altLang="en-US" sz="1015" dirty="0">
                <a:solidFill>
                  <a:srgbClr val="FF0000"/>
                </a:solidFill>
                <a:latin typeface="Calibri"/>
                <a:ea typeface="ＭＳ Ｐゴシック" panose="020B0600070205080204" pitchFamily="50" charset="-128"/>
              </a:rPr>
              <a:t>地域連携　　　　　　　</a:t>
            </a:r>
            <a:r>
              <a:rPr lang="ja-JP" altLang="en-US" sz="1015" dirty="0">
                <a:solidFill>
                  <a:prstClr val="black"/>
                </a:solidFill>
                <a:latin typeface="Calibri"/>
                <a:ea typeface="ＭＳ Ｐゴシック" panose="020B0600070205080204" pitchFamily="50" charset="-128"/>
              </a:rPr>
              <a:t>◆　「支え手」「受け手」が固定されない、</a:t>
            </a:r>
            <a:r>
              <a:rPr lang="ja-JP" altLang="en-US" sz="1015" dirty="0">
                <a:solidFill>
                  <a:srgbClr val="FF0000"/>
                </a:solidFill>
                <a:latin typeface="Calibri"/>
                <a:ea typeface="ＭＳ Ｐゴシック" panose="020B0600070205080204" pitchFamily="50" charset="-128"/>
              </a:rPr>
              <a:t>多様な参加の場、働く場</a:t>
            </a:r>
            <a:r>
              <a:rPr lang="ja-JP" altLang="en-US" sz="1015" dirty="0">
                <a:solidFill>
                  <a:prstClr val="black"/>
                </a:solidFill>
                <a:latin typeface="Calibri"/>
                <a:ea typeface="ＭＳ Ｐゴシック" panose="020B0600070205080204" pitchFamily="50" charset="-128"/>
              </a:rPr>
              <a:t>の創造</a:t>
            </a:r>
            <a:endParaRPr lang="en-US" altLang="ja-JP" sz="1015" dirty="0">
              <a:solidFill>
                <a:prstClr val="black"/>
              </a:solidFill>
              <a:latin typeface="Calibri"/>
              <a:ea typeface="ＭＳ Ｐゴシック" panose="020B0600070205080204" pitchFamily="50" charset="-128"/>
            </a:endParaRPr>
          </a:p>
          <a:p>
            <a:pPr defTabSz="844083" fontAlgn="auto">
              <a:spcBef>
                <a:spcPts val="0"/>
              </a:spcBef>
              <a:spcAft>
                <a:spcPts val="0"/>
              </a:spcAft>
            </a:pPr>
            <a:r>
              <a:rPr lang="ja-JP" altLang="en-US" sz="1015" dirty="0">
                <a:solidFill>
                  <a:prstClr val="black"/>
                </a:solidFill>
                <a:latin typeface="Calibri"/>
                <a:ea typeface="ＭＳ Ｐゴシック" panose="020B0600070205080204" pitchFamily="50" charset="-128"/>
              </a:rPr>
              <a:t>◆　「点」としての取組から、有機的に連携・協働する</a:t>
            </a:r>
            <a:r>
              <a:rPr lang="ja-JP" altLang="en-US" sz="1015" dirty="0">
                <a:solidFill>
                  <a:srgbClr val="FF0000"/>
                </a:solidFill>
                <a:latin typeface="Calibri"/>
                <a:ea typeface="ＭＳ Ｐゴシック" panose="020B0600070205080204" pitchFamily="50" charset="-128"/>
              </a:rPr>
              <a:t>「面」としての取組</a:t>
            </a:r>
            <a:r>
              <a:rPr lang="ja-JP" altLang="en-US" sz="1015" dirty="0">
                <a:solidFill>
                  <a:prstClr val="black"/>
                </a:solidFill>
                <a:latin typeface="Calibri"/>
                <a:ea typeface="ＭＳ Ｐゴシック" panose="020B0600070205080204" pitchFamily="50" charset="-128"/>
              </a:rPr>
              <a:t>へ</a:t>
            </a:r>
          </a:p>
        </p:txBody>
      </p:sp>
      <p:sp>
        <p:nvSpPr>
          <p:cNvPr id="17" name="角丸四角形 16"/>
          <p:cNvSpPr/>
          <p:nvPr/>
        </p:nvSpPr>
        <p:spPr>
          <a:xfrm>
            <a:off x="33076" y="1221326"/>
            <a:ext cx="3570155" cy="166385"/>
          </a:xfrm>
          <a:prstGeom prst="roundRect">
            <a:avLst/>
          </a:prstGeom>
          <a:solidFill>
            <a:srgbClr val="FFE389"/>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fontAlgn="auto">
              <a:spcBef>
                <a:spcPts val="0"/>
              </a:spcBef>
              <a:spcAft>
                <a:spcPts val="0"/>
              </a:spcAft>
            </a:pPr>
            <a:r>
              <a:rPr lang="ja-JP" altLang="en-US" sz="1200" b="1" dirty="0">
                <a:solidFill>
                  <a:prstClr val="black"/>
                </a:solidFill>
                <a:latin typeface="Calibri"/>
                <a:ea typeface="ＭＳ Ｐゴシック" panose="020B0600070205080204" pitchFamily="50" charset="-128"/>
              </a:rPr>
              <a:t>各論１  市町村における包括的な支援体制の構築</a:t>
            </a:r>
          </a:p>
        </p:txBody>
      </p:sp>
      <p:sp>
        <p:nvSpPr>
          <p:cNvPr id="19" name="角丸四角形 18"/>
          <p:cNvSpPr/>
          <p:nvPr/>
        </p:nvSpPr>
        <p:spPr>
          <a:xfrm>
            <a:off x="70805" y="1462826"/>
            <a:ext cx="4376192" cy="157314"/>
          </a:xfrm>
          <a:prstGeom prst="roundRect">
            <a:avLst/>
          </a:prstGeom>
          <a:solidFill>
            <a:srgbClr val="FFFF99"/>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fontAlgn="auto">
              <a:spcBef>
                <a:spcPts val="0"/>
              </a:spcBef>
              <a:spcAft>
                <a:spcPts val="0"/>
              </a:spcAft>
            </a:pPr>
            <a:r>
              <a:rPr lang="en-US" altLang="ja-JP" sz="1015" b="1" dirty="0">
                <a:solidFill>
                  <a:prstClr val="black"/>
                </a:solidFill>
                <a:latin typeface="Calibri"/>
                <a:ea typeface="ＭＳ Ｐゴシック" panose="020B0600070205080204" pitchFamily="50" charset="-128"/>
              </a:rPr>
              <a:t>【1】</a:t>
            </a:r>
            <a:r>
              <a:rPr lang="ja-JP" altLang="en-US" sz="1015" b="1" dirty="0">
                <a:solidFill>
                  <a:prstClr val="black"/>
                </a:solidFill>
                <a:latin typeface="Calibri"/>
                <a:ea typeface="ＭＳ Ｐゴシック" panose="020B0600070205080204" pitchFamily="50" charset="-128"/>
              </a:rPr>
              <a:t>他人事を「我が事」に変えていくような働きかけをする機能</a:t>
            </a:r>
          </a:p>
        </p:txBody>
      </p:sp>
      <p:sp>
        <p:nvSpPr>
          <p:cNvPr id="22" name="角丸四角形 21"/>
          <p:cNvSpPr/>
          <p:nvPr/>
        </p:nvSpPr>
        <p:spPr>
          <a:xfrm>
            <a:off x="70805" y="3709908"/>
            <a:ext cx="4396477" cy="170176"/>
          </a:xfrm>
          <a:prstGeom prst="roundRect">
            <a:avLst/>
          </a:prstGeom>
          <a:solidFill>
            <a:srgbClr val="FFFF99"/>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fontAlgn="auto">
              <a:spcBef>
                <a:spcPts val="0"/>
              </a:spcBef>
              <a:spcAft>
                <a:spcPts val="0"/>
              </a:spcAft>
            </a:pPr>
            <a:r>
              <a:rPr lang="en-US" altLang="ja-JP" sz="1015" b="1" dirty="0">
                <a:solidFill>
                  <a:prstClr val="black"/>
                </a:solidFill>
                <a:latin typeface="Calibri"/>
                <a:ea typeface="ＭＳ Ｐゴシック" panose="020B0600070205080204" pitchFamily="50" charset="-128"/>
              </a:rPr>
              <a:t>【2】</a:t>
            </a:r>
            <a:r>
              <a:rPr lang="ja-JP" altLang="en-US" sz="1015" b="1" dirty="0">
                <a:solidFill>
                  <a:prstClr val="black"/>
                </a:solidFill>
                <a:latin typeface="Calibri"/>
                <a:ea typeface="ＭＳ Ｐゴシック" panose="020B0600070205080204" pitchFamily="50" charset="-128"/>
              </a:rPr>
              <a:t>「複合課題丸ごと」「世帯丸ごと」「とりあえず丸ごと」受け止める場</a:t>
            </a:r>
          </a:p>
        </p:txBody>
      </p:sp>
      <p:sp>
        <p:nvSpPr>
          <p:cNvPr id="6" name="テキスト ボックス 5"/>
          <p:cNvSpPr txBox="1"/>
          <p:nvPr/>
        </p:nvSpPr>
        <p:spPr>
          <a:xfrm>
            <a:off x="49002" y="1630590"/>
            <a:ext cx="4695494" cy="2122889"/>
          </a:xfrm>
          <a:prstGeom prst="rect">
            <a:avLst/>
          </a:prstGeom>
          <a:noFill/>
        </p:spPr>
        <p:txBody>
          <a:bodyPr wrap="square" rtlCol="0">
            <a:spAutoFit/>
          </a:bodyPr>
          <a:lstStyle/>
          <a:p>
            <a:pPr defTabSz="844083" fontAlgn="auto">
              <a:spcBef>
                <a:spcPts val="0"/>
              </a:spcBef>
              <a:spcAft>
                <a:spcPts val="0"/>
              </a:spcAft>
            </a:pPr>
            <a:r>
              <a:rPr lang="ja-JP" altLang="en-US" sz="1015" dirty="0">
                <a:solidFill>
                  <a:prstClr val="black"/>
                </a:solidFill>
                <a:latin typeface="Calibri"/>
                <a:ea typeface="ＭＳ Ｐゴシック" panose="020B0600070205080204" pitchFamily="50" charset="-128"/>
              </a:rPr>
              <a:t>○３つの地域づくり</a:t>
            </a:r>
            <a:r>
              <a:rPr lang="ja-JP" altLang="en-US" sz="1015" dirty="0">
                <a:solidFill>
                  <a:prstClr val="black"/>
                </a:solidFill>
                <a:uFill>
                  <a:solidFill>
                    <a:srgbClr val="00B050"/>
                  </a:solidFill>
                </a:uFill>
                <a:latin typeface="Calibri"/>
                <a:ea typeface="ＭＳ Ｐゴシック" panose="020B0600070205080204" pitchFamily="50" charset="-128"/>
              </a:rPr>
              <a:t>の方向性</a:t>
            </a:r>
            <a:r>
              <a:rPr lang="ja-JP" altLang="en-US" sz="1015" dirty="0">
                <a:solidFill>
                  <a:prstClr val="black"/>
                </a:solidFill>
                <a:latin typeface="Calibri"/>
                <a:ea typeface="ＭＳ Ｐゴシック" panose="020B0600070205080204" pitchFamily="50" charset="-128"/>
              </a:rPr>
              <a:t>の促進に</a:t>
            </a:r>
            <a:r>
              <a:rPr lang="ja-JP" altLang="en-US" sz="1015" dirty="0">
                <a:solidFill>
                  <a:prstClr val="black"/>
                </a:solidFill>
                <a:uFill>
                  <a:solidFill>
                    <a:srgbClr val="00B050"/>
                  </a:solidFill>
                </a:uFill>
                <a:latin typeface="Calibri"/>
                <a:ea typeface="ＭＳ Ｐゴシック" panose="020B0600070205080204" pitchFamily="50" charset="-128"/>
              </a:rPr>
              <a:t>向</a:t>
            </a:r>
            <a:r>
              <a:rPr lang="ja-JP" altLang="en-US" sz="1015" dirty="0">
                <a:solidFill>
                  <a:prstClr val="black"/>
                </a:solidFill>
                <a:latin typeface="Calibri"/>
                <a:ea typeface="ＭＳ Ｐゴシック" panose="020B0600070205080204" pitchFamily="50" charset="-128"/>
              </a:rPr>
              <a:t>けた取組の例</a:t>
            </a:r>
            <a:endParaRPr lang="en-US" altLang="ja-JP" sz="1015" dirty="0">
              <a:solidFill>
                <a:prstClr val="black"/>
              </a:solidFill>
              <a:latin typeface="Calibri"/>
              <a:ea typeface="ＭＳ Ｐゴシック" panose="020B0600070205080204" pitchFamily="50" charset="-128"/>
            </a:endParaRPr>
          </a:p>
          <a:p>
            <a:pPr marL="246191" indent="-246191" defTabSz="844083" fontAlgn="auto">
              <a:spcBef>
                <a:spcPts val="0"/>
              </a:spcBef>
              <a:spcAft>
                <a:spcPts val="0"/>
              </a:spcAft>
            </a:pPr>
            <a:r>
              <a:rPr lang="ja-JP" altLang="en-US" sz="1015" dirty="0">
                <a:solidFill>
                  <a:prstClr val="black"/>
                </a:solidFill>
                <a:latin typeface="Calibri"/>
                <a:ea typeface="ＭＳ Ｐゴシック" panose="020B0600070205080204" pitchFamily="50" charset="-128"/>
              </a:rPr>
              <a:t>　・　福祉、医療、教育、環境、農林水産、観光などの各分野における場や人材（地域の宝）とつながる。分野を超えた協働を進める</a:t>
            </a:r>
            <a:r>
              <a:rPr lang="ja-JP" altLang="en-US" sz="1015" dirty="0">
                <a:solidFill>
                  <a:prstClr val="black"/>
                </a:solidFill>
                <a:uFill>
                  <a:solidFill>
                    <a:srgbClr val="00B050"/>
                  </a:solidFill>
                </a:uFill>
                <a:latin typeface="Calibri"/>
                <a:ea typeface="ＭＳ Ｐゴシック" panose="020B0600070205080204" pitchFamily="50" charset="-128"/>
              </a:rPr>
              <a:t>とともに、</a:t>
            </a:r>
            <a:r>
              <a:rPr lang="ja-JP" altLang="en-US" sz="1015" dirty="0">
                <a:solidFill>
                  <a:prstClr val="black"/>
                </a:solidFill>
                <a:latin typeface="Calibri"/>
                <a:ea typeface="ＭＳ Ｐゴシック" panose="020B0600070205080204" pitchFamily="50" charset="-128"/>
              </a:rPr>
              <a:t>分野を超えた協働を進めていく役割を果たす人を地域の中から多く見つけていく。</a:t>
            </a:r>
            <a:endParaRPr lang="en-US" altLang="ja-JP" sz="1015" dirty="0">
              <a:solidFill>
                <a:prstClr val="black"/>
              </a:solidFill>
              <a:latin typeface="Calibri"/>
              <a:ea typeface="ＭＳ Ｐゴシック" panose="020B0600070205080204" pitchFamily="50" charset="-128"/>
            </a:endParaRPr>
          </a:p>
          <a:p>
            <a:pPr marL="246191" indent="-246191" defTabSz="844083" fontAlgn="auto">
              <a:spcBef>
                <a:spcPts val="0"/>
              </a:spcBef>
              <a:spcAft>
                <a:spcPts val="0"/>
              </a:spcAft>
            </a:pPr>
            <a:r>
              <a:rPr lang="ja-JP" altLang="en-US" sz="1015" dirty="0">
                <a:solidFill>
                  <a:prstClr val="black"/>
                </a:solidFill>
                <a:latin typeface="Calibri"/>
                <a:ea typeface="ＭＳ Ｐゴシック" panose="020B0600070205080204" pitchFamily="50" charset="-128"/>
              </a:rPr>
              <a:t>　・　障害や認知症、社会的孤立</a:t>
            </a:r>
            <a:r>
              <a:rPr lang="ja-JP" altLang="en-US" sz="1015" dirty="0">
                <a:solidFill>
                  <a:prstClr val="black"/>
                </a:solidFill>
                <a:uFill>
                  <a:solidFill>
                    <a:srgbClr val="00B050"/>
                  </a:solidFill>
                </a:uFill>
                <a:latin typeface="Calibri"/>
                <a:ea typeface="ＭＳ Ｐゴシック" panose="020B0600070205080204" pitchFamily="50" charset="-128"/>
              </a:rPr>
              <a:t>等に関して学ぶことを通じ、</a:t>
            </a:r>
            <a:r>
              <a:rPr lang="ja-JP" altLang="en-US" sz="1015" dirty="0">
                <a:solidFill>
                  <a:prstClr val="black"/>
                </a:solidFill>
                <a:latin typeface="Calibri"/>
                <a:ea typeface="ＭＳ Ｐゴシック" panose="020B0600070205080204" pitchFamily="50" charset="-128"/>
              </a:rPr>
              <a:t>地域や福祉を身近なものとして考える福祉教育の機会を提供する。　</a:t>
            </a:r>
            <a:endParaRPr lang="en-US" altLang="ja-JP" sz="1015" dirty="0">
              <a:solidFill>
                <a:prstClr val="black"/>
              </a:solidFill>
              <a:latin typeface="Calibri"/>
              <a:ea typeface="ＭＳ Ｐゴシック" panose="020B0600070205080204" pitchFamily="50" charset="-128"/>
            </a:endParaRPr>
          </a:p>
          <a:p>
            <a:pPr marL="246191" indent="-246191" defTabSz="844083" fontAlgn="auto">
              <a:spcBef>
                <a:spcPts val="0"/>
              </a:spcBef>
              <a:spcAft>
                <a:spcPts val="0"/>
              </a:spcAft>
            </a:pPr>
            <a:r>
              <a:rPr lang="ja-JP" altLang="en-US" sz="1015" dirty="0">
                <a:solidFill>
                  <a:prstClr val="black"/>
                </a:solidFill>
                <a:latin typeface="Calibri"/>
                <a:ea typeface="ＭＳ Ｐゴシック" panose="020B0600070205080204" pitchFamily="50" charset="-128"/>
              </a:rPr>
              <a:t>　・　</a:t>
            </a:r>
            <a:r>
              <a:rPr lang="ja-JP" altLang="en-US" sz="1015" dirty="0">
                <a:solidFill>
                  <a:prstClr val="black"/>
                </a:solidFill>
                <a:uFill>
                  <a:solidFill>
                    <a:srgbClr val="00B050"/>
                  </a:solidFill>
                </a:uFill>
                <a:latin typeface="Calibri"/>
                <a:ea typeface="ＭＳ Ｐゴシック" panose="020B0600070205080204" pitchFamily="50" charset="-128"/>
              </a:rPr>
              <a:t>地域から</a:t>
            </a:r>
            <a:r>
              <a:rPr lang="ja-JP" altLang="en-US" sz="1015" dirty="0">
                <a:solidFill>
                  <a:prstClr val="black"/>
                </a:solidFill>
                <a:latin typeface="Calibri"/>
                <a:ea typeface="ＭＳ Ｐゴシック" panose="020B0600070205080204" pitchFamily="50" charset="-128"/>
              </a:rPr>
              <a:t>排除されがちな課題であっても、ソーシャルワーカーが専門的な対応を</a:t>
            </a:r>
            <a:r>
              <a:rPr lang="ja-JP" altLang="en-US" sz="1015" dirty="0">
                <a:solidFill>
                  <a:prstClr val="black"/>
                </a:solidFill>
                <a:uFill>
                  <a:solidFill>
                    <a:srgbClr val="00B050"/>
                  </a:solidFill>
                </a:uFill>
                <a:latin typeface="Calibri"/>
                <a:ea typeface="ＭＳ Ｐゴシック" panose="020B0600070205080204" pitchFamily="50" charset="-128"/>
              </a:rPr>
              <a:t>行う中で、</a:t>
            </a:r>
            <a:r>
              <a:rPr lang="ja-JP" altLang="en-US" sz="1015" dirty="0">
                <a:solidFill>
                  <a:prstClr val="black"/>
                </a:solidFill>
                <a:latin typeface="Calibri"/>
                <a:ea typeface="ＭＳ Ｐゴシック" panose="020B0600070205080204" pitchFamily="50" charset="-128"/>
              </a:rPr>
              <a:t>徐々に地域住民と協働</a:t>
            </a:r>
            <a:r>
              <a:rPr lang="ja-JP" altLang="en-US" sz="1015" dirty="0">
                <a:solidFill>
                  <a:prstClr val="black"/>
                </a:solidFill>
                <a:uFill>
                  <a:solidFill>
                    <a:srgbClr val="00B050"/>
                  </a:solidFill>
                </a:uFill>
                <a:latin typeface="Calibri"/>
                <a:ea typeface="ＭＳ Ｐゴシック" panose="020B0600070205080204" pitchFamily="50" charset="-128"/>
              </a:rPr>
              <a:t>していくといった</a:t>
            </a:r>
            <a:r>
              <a:rPr lang="ja-JP" altLang="en-US" sz="1015" dirty="0">
                <a:solidFill>
                  <a:prstClr val="black"/>
                </a:solidFill>
                <a:latin typeface="Calibri"/>
                <a:ea typeface="ＭＳ Ｐゴシック" panose="020B0600070205080204" pitchFamily="50" charset="-128"/>
              </a:rPr>
              <a:t>取組を積み重ねる。そうした取組を当事者のプライバシー等に配慮した上で広く知ってもらう。</a:t>
            </a:r>
            <a:endParaRPr lang="en-US" altLang="ja-JP" sz="1015" dirty="0">
              <a:solidFill>
                <a:prstClr val="black"/>
              </a:solidFill>
              <a:uFill>
                <a:solidFill>
                  <a:srgbClr val="00B050"/>
                </a:solidFill>
              </a:uFill>
              <a:latin typeface="Calibri"/>
              <a:ea typeface="ＭＳ Ｐゴシック" panose="020B0600070205080204" pitchFamily="50" charset="-128"/>
            </a:endParaRPr>
          </a:p>
          <a:p>
            <a:pPr marL="252052" indent="-252052" defTabSz="844083" fontAlgn="auto">
              <a:spcBef>
                <a:spcPts val="0"/>
              </a:spcBef>
              <a:spcAft>
                <a:spcPts val="0"/>
              </a:spcAft>
            </a:pPr>
            <a:r>
              <a:rPr lang="ja-JP" altLang="en-US" sz="1015" dirty="0">
                <a:solidFill>
                  <a:prstClr val="black"/>
                </a:solidFill>
                <a:latin typeface="Calibri"/>
                <a:ea typeface="ＭＳ Ｐゴシック" panose="020B0600070205080204" pitchFamily="50" charset="-128"/>
              </a:rPr>
              <a:t>○地域づくりを推進する財源等の例</a:t>
            </a:r>
            <a:endParaRPr lang="en-US" altLang="ja-JP" sz="1015" dirty="0">
              <a:solidFill>
                <a:prstClr val="black"/>
              </a:solidFill>
              <a:latin typeface="Calibri"/>
              <a:ea typeface="ＭＳ Ｐゴシック" panose="020B0600070205080204" pitchFamily="50" charset="-128"/>
            </a:endParaRPr>
          </a:p>
          <a:p>
            <a:pPr marL="252052" indent="-252052" defTabSz="844083" fontAlgn="auto">
              <a:spcBef>
                <a:spcPts val="0"/>
              </a:spcBef>
              <a:spcAft>
                <a:spcPts val="0"/>
              </a:spcAft>
            </a:pPr>
            <a:r>
              <a:rPr lang="ja-JP" altLang="en-US" sz="1015" dirty="0">
                <a:solidFill>
                  <a:prstClr val="black"/>
                </a:solidFill>
                <a:latin typeface="Calibri"/>
                <a:ea typeface="ＭＳ Ｐゴシック" panose="020B0600070205080204" pitchFamily="50" charset="-128"/>
              </a:rPr>
              <a:t>　・　</a:t>
            </a:r>
            <a:r>
              <a:rPr lang="ja-JP" altLang="en-US" sz="1015" dirty="0">
                <a:solidFill>
                  <a:prstClr val="black"/>
                </a:solidFill>
                <a:uFill>
                  <a:solidFill>
                    <a:srgbClr val="00B050"/>
                  </a:solidFill>
                </a:uFill>
                <a:latin typeface="Calibri"/>
                <a:ea typeface="ＭＳ Ｐゴシック" panose="020B0600070205080204" pitchFamily="50" charset="-128"/>
              </a:rPr>
              <a:t>事業の一体的な実施による各分野の補助金等の柔軟な活用、</a:t>
            </a:r>
            <a:r>
              <a:rPr lang="ja-JP" altLang="en-US" sz="1015" dirty="0">
                <a:solidFill>
                  <a:prstClr val="black"/>
                </a:solidFill>
                <a:latin typeface="Calibri"/>
                <a:ea typeface="ＭＳ Ｐゴシック" panose="020B0600070205080204" pitchFamily="50" charset="-128"/>
              </a:rPr>
              <a:t>共同募金におけるテーマ型募金や市町村共同募金委員会の活用、クラウドファンディング、ＳＩＢ、ふるさと納税、社会福祉法人の地域公益的取組、企業の社会貢献活動等</a:t>
            </a:r>
            <a:endParaRPr lang="en-US" altLang="ja-JP" sz="1015" dirty="0">
              <a:solidFill>
                <a:prstClr val="black"/>
              </a:solidFill>
              <a:latin typeface="Calibri"/>
              <a:ea typeface="ＭＳ Ｐゴシック" panose="020B0600070205080204" pitchFamily="50" charset="-128"/>
            </a:endParaRPr>
          </a:p>
        </p:txBody>
      </p:sp>
      <p:sp>
        <p:nvSpPr>
          <p:cNvPr id="27" name="テキスト ボックス 26"/>
          <p:cNvSpPr txBox="1"/>
          <p:nvPr/>
        </p:nvSpPr>
        <p:spPr>
          <a:xfrm>
            <a:off x="77665" y="3880083"/>
            <a:ext cx="4666832" cy="1245982"/>
          </a:xfrm>
          <a:prstGeom prst="rect">
            <a:avLst/>
          </a:prstGeom>
          <a:noFill/>
        </p:spPr>
        <p:txBody>
          <a:bodyPr wrap="square" rtlCol="0">
            <a:spAutoFit/>
          </a:bodyPr>
          <a:lstStyle/>
          <a:p>
            <a:pPr marL="164127" indent="-164127" defTabSz="844083" fontAlgn="auto">
              <a:spcBef>
                <a:spcPts val="0"/>
              </a:spcBef>
              <a:spcAft>
                <a:spcPts val="0"/>
              </a:spcAft>
            </a:pPr>
            <a:r>
              <a:rPr lang="ja-JP" altLang="en-US" sz="1015" dirty="0">
                <a:solidFill>
                  <a:prstClr val="black"/>
                </a:solidFill>
                <a:latin typeface="Calibri"/>
                <a:ea typeface="ＭＳ Ｐゴシック" panose="020B0600070205080204" pitchFamily="50" charset="-128"/>
              </a:rPr>
              <a:t>○住民に身近な圏域での「丸ごと」受け止める場の整備にあたっての留意点</a:t>
            </a:r>
            <a:endParaRPr lang="en-US" altLang="ja-JP" sz="1015" dirty="0">
              <a:solidFill>
                <a:prstClr val="black"/>
              </a:solidFill>
              <a:latin typeface="Calibri"/>
              <a:ea typeface="ＭＳ Ｐゴシック" panose="020B0600070205080204" pitchFamily="50" charset="-128"/>
            </a:endParaRPr>
          </a:p>
          <a:p>
            <a:pPr marL="252052" indent="-252052" defTabSz="844083" fontAlgn="auto">
              <a:spcBef>
                <a:spcPts val="0"/>
              </a:spcBef>
              <a:spcAft>
                <a:spcPts val="277"/>
              </a:spcAft>
            </a:pPr>
            <a:r>
              <a:rPr lang="ja-JP" altLang="en-US" sz="1015" dirty="0">
                <a:solidFill>
                  <a:prstClr val="black"/>
                </a:solidFill>
                <a:latin typeface="Calibri"/>
                <a:ea typeface="ＭＳ Ｐゴシック" panose="020B0600070205080204" pitchFamily="50" charset="-128"/>
              </a:rPr>
              <a:t>　・　担い手を定め、分かりやすい名称を付けるなどして、広く住民等に周知。</a:t>
            </a:r>
            <a:endParaRPr lang="en-US" altLang="ja-JP" sz="1015" dirty="0">
              <a:solidFill>
                <a:prstClr val="black"/>
              </a:solidFill>
              <a:latin typeface="Calibri"/>
              <a:ea typeface="ＭＳ Ｐゴシック" panose="020B0600070205080204" pitchFamily="50" charset="-128"/>
            </a:endParaRPr>
          </a:p>
          <a:p>
            <a:pPr marL="334116" indent="-334116" defTabSz="844083" fontAlgn="auto">
              <a:spcBef>
                <a:spcPts val="0"/>
              </a:spcBef>
              <a:spcAft>
                <a:spcPts val="277"/>
              </a:spcAft>
            </a:pPr>
            <a:r>
              <a:rPr lang="ja-JP" altLang="en-US" sz="738" dirty="0">
                <a:solidFill>
                  <a:prstClr val="black"/>
                </a:solidFill>
                <a:latin typeface="ＭＳ Ｐゴシック" panose="020B0600070205080204" pitchFamily="50" charset="-128"/>
                <a:ea typeface="ＭＳ Ｐゴシック" panose="020B0600070205080204" pitchFamily="50" charset="-128"/>
              </a:rPr>
              <a:t>例１：地域住民による相談窓口を設置し、社会福祉協議会のＣＳＷが専門的観点からサポートする方法</a:t>
            </a:r>
            <a:endParaRPr lang="en-US" altLang="ja-JP" sz="738" dirty="0">
              <a:solidFill>
                <a:prstClr val="black"/>
              </a:solidFill>
              <a:latin typeface="ＭＳ Ｐゴシック" panose="020B0600070205080204" pitchFamily="50" charset="-128"/>
              <a:ea typeface="ＭＳ Ｐゴシック" panose="020B0600070205080204" pitchFamily="50" charset="-128"/>
            </a:endParaRPr>
          </a:p>
          <a:p>
            <a:pPr marL="334116" indent="-334116" defTabSz="844083" fontAlgn="auto">
              <a:spcBef>
                <a:spcPts val="0"/>
              </a:spcBef>
              <a:spcAft>
                <a:spcPts val="277"/>
              </a:spcAft>
            </a:pPr>
            <a:r>
              <a:rPr lang="ja-JP" altLang="en-US" sz="738" dirty="0">
                <a:solidFill>
                  <a:prstClr val="black"/>
                </a:solidFill>
                <a:latin typeface="ＭＳ Ｐゴシック" panose="020B0600070205080204" pitchFamily="50" charset="-128"/>
                <a:ea typeface="ＭＳ Ｐゴシック" panose="020B0600070205080204" pitchFamily="50" charset="-128"/>
              </a:rPr>
              <a:t>例２：地域包括支援センターのブランチを拠点とした相談窓口を設置するとともに、民生委員等と協働していく方法</a:t>
            </a:r>
            <a:endParaRPr lang="en-US" altLang="ja-JP" sz="738" dirty="0">
              <a:solidFill>
                <a:prstClr val="black"/>
              </a:solidFill>
              <a:latin typeface="ＭＳ Ｐゴシック" panose="020B0600070205080204" pitchFamily="50" charset="-128"/>
              <a:ea typeface="ＭＳ Ｐゴシック" panose="020B0600070205080204" pitchFamily="50" charset="-128"/>
            </a:endParaRPr>
          </a:p>
          <a:p>
            <a:pPr marL="334116" indent="-334116" defTabSz="844083" fontAlgn="auto">
              <a:spcBef>
                <a:spcPts val="0"/>
              </a:spcBef>
              <a:spcAft>
                <a:spcPts val="277"/>
              </a:spcAft>
            </a:pPr>
            <a:r>
              <a:rPr lang="ja-JP" altLang="en-US" sz="738" dirty="0">
                <a:solidFill>
                  <a:prstClr val="black"/>
                </a:solidFill>
                <a:latin typeface="ＭＳ Ｐゴシック" panose="020B0600070205080204" pitchFamily="50" charset="-128"/>
                <a:ea typeface="ＭＳ Ｐゴシック" panose="020B0600070205080204" pitchFamily="50" charset="-128"/>
              </a:rPr>
              <a:t>例３：自治体等において各種の相談窓口を集約し、各専門職が地域担当として、チームで活動していく方法</a:t>
            </a:r>
            <a:endParaRPr lang="en-US" altLang="ja-JP" sz="738" dirty="0">
              <a:solidFill>
                <a:prstClr val="black"/>
              </a:solidFill>
              <a:latin typeface="ＭＳ Ｐゴシック" panose="020B0600070205080204" pitchFamily="50" charset="-128"/>
              <a:ea typeface="ＭＳ Ｐゴシック" panose="020B0600070205080204" pitchFamily="50" charset="-128"/>
            </a:endParaRPr>
          </a:p>
          <a:p>
            <a:pPr marL="167058" indent="-167058" defTabSz="844083" fontAlgn="auto">
              <a:spcBef>
                <a:spcPts val="0"/>
              </a:spcBef>
              <a:spcAft>
                <a:spcPts val="554"/>
              </a:spcAft>
            </a:pPr>
            <a:r>
              <a:rPr lang="ja-JP" altLang="en-US" sz="738" dirty="0">
                <a:solidFill>
                  <a:prstClr val="black"/>
                </a:solidFill>
                <a:latin typeface="ＭＳ Ｐゴシック" panose="020B0600070205080204" pitchFamily="50" charset="-128"/>
                <a:ea typeface="ＭＳ Ｐゴシック" panose="020B0600070205080204" pitchFamily="50" charset="-128"/>
              </a:rPr>
              <a:t>例４：診療所や病院のソーシャルワーカーなどが退院調整等だけでなく、地域の様々な相談を受け止めていく方法</a:t>
            </a:r>
            <a:endParaRPr lang="en-US" altLang="ja-JP" sz="1015" dirty="0">
              <a:solidFill>
                <a:prstClr val="black"/>
              </a:solidFill>
              <a:latin typeface="Calibri"/>
              <a:ea typeface="ＭＳ Ｐゴシック" panose="020B0600070205080204" pitchFamily="50" charset="-128"/>
            </a:endParaRPr>
          </a:p>
          <a:p>
            <a:pPr marL="252052" indent="-252052" defTabSz="844083" fontAlgn="auto">
              <a:spcBef>
                <a:spcPts val="0"/>
              </a:spcBef>
              <a:spcAft>
                <a:spcPts val="0"/>
              </a:spcAft>
            </a:pPr>
            <a:r>
              <a:rPr lang="ja-JP" altLang="en-US" sz="1015" dirty="0">
                <a:solidFill>
                  <a:prstClr val="black"/>
                </a:solidFill>
                <a:latin typeface="Calibri"/>
                <a:ea typeface="ＭＳ Ｐゴシック" panose="020B0600070205080204" pitchFamily="50" charset="-128"/>
              </a:rPr>
              <a:t>　・　民生委員、保護司等の地域の関係者から、情報が入る体制を構築する。</a:t>
            </a:r>
            <a:endParaRPr lang="en-US" altLang="ja-JP" sz="1015" dirty="0">
              <a:solidFill>
                <a:prstClr val="black"/>
              </a:solidFill>
              <a:latin typeface="Calibri"/>
              <a:ea typeface="ＭＳ Ｐゴシック" panose="020B0600070205080204" pitchFamily="50" charset="-128"/>
            </a:endParaRPr>
          </a:p>
        </p:txBody>
      </p:sp>
      <p:sp>
        <p:nvSpPr>
          <p:cNvPr id="30" name="角丸四角形 29"/>
          <p:cNvSpPr/>
          <p:nvPr/>
        </p:nvSpPr>
        <p:spPr>
          <a:xfrm>
            <a:off x="70413" y="5076524"/>
            <a:ext cx="4418288" cy="178229"/>
          </a:xfrm>
          <a:prstGeom prst="roundRect">
            <a:avLst/>
          </a:prstGeom>
          <a:solidFill>
            <a:srgbClr val="FFFF99"/>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fontAlgn="auto">
              <a:spcBef>
                <a:spcPts val="0"/>
              </a:spcBef>
              <a:spcAft>
                <a:spcPts val="0"/>
              </a:spcAft>
            </a:pPr>
            <a:r>
              <a:rPr lang="en-US" altLang="ja-JP" sz="1108" b="1" dirty="0">
                <a:solidFill>
                  <a:prstClr val="black"/>
                </a:solidFill>
                <a:latin typeface="Calibri"/>
                <a:ea typeface="ＭＳ Ｐゴシック" panose="020B0600070205080204" pitchFamily="50" charset="-128"/>
              </a:rPr>
              <a:t>【3】</a:t>
            </a:r>
            <a:r>
              <a:rPr lang="ja-JP" altLang="en-US" sz="1108" b="1" dirty="0">
                <a:solidFill>
                  <a:prstClr val="black"/>
                </a:solidFill>
                <a:latin typeface="Calibri"/>
                <a:ea typeface="ＭＳ Ｐゴシック" panose="020B0600070205080204" pitchFamily="50" charset="-128"/>
              </a:rPr>
              <a:t>市町村における包括的な相談支援体制</a:t>
            </a:r>
          </a:p>
        </p:txBody>
      </p:sp>
      <p:sp>
        <p:nvSpPr>
          <p:cNvPr id="32" name="テキスト ボックス 31"/>
          <p:cNvSpPr txBox="1"/>
          <p:nvPr/>
        </p:nvSpPr>
        <p:spPr>
          <a:xfrm>
            <a:off x="49002" y="5275931"/>
            <a:ext cx="4633765" cy="1185709"/>
          </a:xfrm>
          <a:prstGeom prst="rect">
            <a:avLst/>
          </a:prstGeom>
          <a:noFill/>
        </p:spPr>
        <p:txBody>
          <a:bodyPr wrap="square" rtlCol="0">
            <a:spAutoFit/>
          </a:bodyPr>
          <a:lstStyle/>
          <a:p>
            <a:pPr marL="164127" indent="-164127" defTabSz="844083" fontAlgn="auto">
              <a:spcBef>
                <a:spcPts val="0"/>
              </a:spcBef>
              <a:spcAft>
                <a:spcPts val="0"/>
              </a:spcAft>
            </a:pPr>
            <a:r>
              <a:rPr lang="ja-JP" altLang="en-US" sz="1015" dirty="0">
                <a:solidFill>
                  <a:prstClr val="black"/>
                </a:solidFill>
                <a:latin typeface="Calibri"/>
                <a:ea typeface="ＭＳ Ｐゴシック" panose="020B0600070205080204" pitchFamily="50" charset="-128"/>
              </a:rPr>
              <a:t>○市町村における包括的な相談支援体制の構築にあたっての留意点</a:t>
            </a:r>
            <a:endParaRPr lang="en-US" altLang="ja-JP" sz="1015" dirty="0">
              <a:solidFill>
                <a:prstClr val="black"/>
              </a:solidFill>
              <a:latin typeface="Calibri"/>
              <a:ea typeface="ＭＳ Ｐゴシック" panose="020B0600070205080204" pitchFamily="50" charset="-128"/>
            </a:endParaRPr>
          </a:p>
          <a:p>
            <a:pPr marL="252052" indent="-252052" defTabSz="844083" fontAlgn="auto">
              <a:spcBef>
                <a:spcPts val="0"/>
              </a:spcBef>
              <a:spcAft>
                <a:spcPts val="0"/>
              </a:spcAft>
              <a:tabLst>
                <a:tab pos="252052" algn="l"/>
              </a:tabLst>
            </a:pPr>
            <a:r>
              <a:rPr lang="ja-JP" altLang="en-US" sz="1015" dirty="0">
                <a:solidFill>
                  <a:prstClr val="black"/>
                </a:solidFill>
                <a:latin typeface="Calibri"/>
                <a:ea typeface="ＭＳ Ｐゴシック" panose="020B0600070205080204" pitchFamily="50" charset="-128"/>
              </a:rPr>
              <a:t>　・　支援チームの</a:t>
            </a:r>
            <a:r>
              <a:rPr lang="ja-JP" altLang="en-US" sz="1015" dirty="0">
                <a:solidFill>
                  <a:prstClr val="black"/>
                </a:solidFill>
                <a:uFill>
                  <a:solidFill>
                    <a:srgbClr val="00B050"/>
                  </a:solidFill>
                </a:uFill>
                <a:latin typeface="Calibri"/>
                <a:ea typeface="ＭＳ Ｐゴシック" panose="020B0600070205080204" pitchFamily="50" charset="-128"/>
              </a:rPr>
              <a:t>編成は</a:t>
            </a:r>
            <a:r>
              <a:rPr lang="ja-JP" altLang="en-US" sz="1015" dirty="0">
                <a:solidFill>
                  <a:prstClr val="black"/>
                </a:solidFill>
                <a:latin typeface="Calibri"/>
                <a:ea typeface="ＭＳ Ｐゴシック" panose="020B0600070205080204" pitchFamily="50" charset="-128"/>
              </a:rPr>
              <a:t>、本人の</a:t>
            </a:r>
            <a:r>
              <a:rPr lang="ja-JP" altLang="en-US" sz="1015" dirty="0">
                <a:solidFill>
                  <a:prstClr val="black"/>
                </a:solidFill>
                <a:uFill>
                  <a:solidFill>
                    <a:srgbClr val="00B050"/>
                  </a:solidFill>
                </a:uFill>
                <a:latin typeface="Calibri"/>
                <a:ea typeface="ＭＳ Ｐゴシック" panose="020B0600070205080204" pitchFamily="50" charset="-128"/>
              </a:rPr>
              <a:t>意思</a:t>
            </a:r>
            <a:r>
              <a:rPr lang="ja-JP" altLang="en-US" sz="1015" dirty="0">
                <a:solidFill>
                  <a:prstClr val="black"/>
                </a:solidFill>
                <a:latin typeface="Calibri"/>
                <a:ea typeface="ＭＳ Ｐゴシック" panose="020B0600070205080204" pitchFamily="50" charset="-128"/>
              </a:rPr>
              <a:t>やニーズに応じて新たな支援者を巻き込む。</a:t>
            </a:r>
            <a:endParaRPr lang="en-US" altLang="ja-JP" sz="1015" dirty="0">
              <a:solidFill>
                <a:prstClr val="black"/>
              </a:solidFill>
              <a:latin typeface="Calibri"/>
              <a:ea typeface="ＭＳ Ｐゴシック" panose="020B0600070205080204" pitchFamily="50" charset="-128"/>
            </a:endParaRPr>
          </a:p>
          <a:p>
            <a:pPr marL="252052" indent="-252052" defTabSz="844083" fontAlgn="auto">
              <a:spcBef>
                <a:spcPts val="0"/>
              </a:spcBef>
              <a:spcAft>
                <a:spcPts val="0"/>
              </a:spcAft>
              <a:tabLst>
                <a:tab pos="252052" algn="l"/>
              </a:tabLst>
            </a:pPr>
            <a:r>
              <a:rPr lang="ja-JP" altLang="en-US" sz="1015" dirty="0">
                <a:solidFill>
                  <a:prstClr val="black"/>
                </a:solidFill>
                <a:latin typeface="Calibri"/>
                <a:ea typeface="ＭＳ Ｐゴシック" panose="020B0600070205080204" pitchFamily="50" charset="-128"/>
              </a:rPr>
              <a:t>　・　支援チームによる個別事案の検討や、資源開発のための検討の場</a:t>
            </a:r>
            <a:r>
              <a:rPr lang="ja-JP" altLang="en-US" sz="1015" dirty="0">
                <a:solidFill>
                  <a:prstClr val="black"/>
                </a:solidFill>
                <a:uFill>
                  <a:solidFill>
                    <a:srgbClr val="00B050"/>
                  </a:solidFill>
                </a:uFill>
                <a:latin typeface="Calibri"/>
                <a:ea typeface="ＭＳ Ｐゴシック" panose="020B0600070205080204" pitchFamily="50" charset="-128"/>
              </a:rPr>
              <a:t>について</a:t>
            </a:r>
            <a:r>
              <a:rPr lang="ja-JP" altLang="en-US" sz="1015" dirty="0">
                <a:solidFill>
                  <a:prstClr val="black"/>
                </a:solidFill>
                <a:latin typeface="Calibri"/>
                <a:ea typeface="ＭＳ Ｐゴシック" panose="020B0600070205080204" pitchFamily="50" charset="-128"/>
              </a:rPr>
              <a:t>は、①地域ケア会議などの既存の場の機能拡充、②協働の中核を担う者が既存の場に出向く、③新設する等</a:t>
            </a:r>
            <a:r>
              <a:rPr lang="ja-JP" altLang="en-US" sz="1015" dirty="0">
                <a:solidFill>
                  <a:prstClr val="black"/>
                </a:solidFill>
                <a:uFill>
                  <a:solidFill>
                    <a:srgbClr val="00B050"/>
                  </a:solidFill>
                </a:uFill>
                <a:latin typeface="Calibri"/>
                <a:ea typeface="ＭＳ Ｐゴシック" panose="020B0600070205080204" pitchFamily="50" charset="-128"/>
              </a:rPr>
              <a:t>の対応が考えられる。</a:t>
            </a:r>
            <a:endParaRPr lang="en-US" altLang="ja-JP" sz="1015" dirty="0">
              <a:solidFill>
                <a:prstClr val="black"/>
              </a:solidFill>
              <a:uFill>
                <a:solidFill>
                  <a:srgbClr val="00B050"/>
                </a:solidFill>
              </a:uFill>
              <a:latin typeface="Calibri"/>
              <a:ea typeface="ＭＳ Ｐゴシック" panose="020B0600070205080204" pitchFamily="50" charset="-128"/>
            </a:endParaRPr>
          </a:p>
          <a:p>
            <a:pPr marL="252052" indent="-252052" defTabSz="844083" fontAlgn="auto">
              <a:spcBef>
                <a:spcPts val="0"/>
              </a:spcBef>
              <a:spcAft>
                <a:spcPts val="0"/>
              </a:spcAft>
              <a:tabLst>
                <a:tab pos="252052" algn="l"/>
              </a:tabLst>
            </a:pPr>
            <a:r>
              <a:rPr lang="ja-JP" altLang="en-US" sz="1015" dirty="0">
                <a:solidFill>
                  <a:prstClr val="black"/>
                </a:solidFill>
                <a:latin typeface="Calibri"/>
                <a:ea typeface="ＭＳ Ｐゴシック" panose="020B0600070205080204" pitchFamily="50" charset="-128"/>
              </a:rPr>
              <a:t>　・　生活困窮者支援の実践で培われた、</a:t>
            </a:r>
            <a:r>
              <a:rPr lang="ja-JP" altLang="en-US" sz="1015" dirty="0">
                <a:solidFill>
                  <a:prstClr val="black"/>
                </a:solidFill>
                <a:uFill>
                  <a:solidFill>
                    <a:srgbClr val="00B050"/>
                  </a:solidFill>
                </a:uFill>
                <a:latin typeface="Calibri"/>
                <a:ea typeface="ＭＳ Ｐゴシック" panose="020B0600070205080204" pitchFamily="50" charset="-128"/>
              </a:rPr>
              <a:t>働く場や参加の場を地域に見出していく、福祉の領域を超えた地域づくりを推進</a:t>
            </a:r>
            <a:endParaRPr lang="en-US" altLang="ja-JP" sz="1015" dirty="0">
              <a:solidFill>
                <a:prstClr val="black"/>
              </a:solidFill>
              <a:latin typeface="Calibri"/>
              <a:ea typeface="ＭＳ Ｐゴシック" panose="020B0600070205080204" pitchFamily="50" charset="-128"/>
            </a:endParaRPr>
          </a:p>
        </p:txBody>
      </p:sp>
      <p:pic>
        <p:nvPicPr>
          <p:cNvPr id="35" name="Picture 5" descr="仲の良い会社のイラスト">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90815" y="5142095"/>
            <a:ext cx="438933" cy="278285"/>
          </a:xfrm>
          <a:prstGeom prst="rect">
            <a:avLst/>
          </a:prstGeom>
          <a:noFill/>
          <a:extLst>
            <a:ext uri="{909E8E84-426E-40DD-AFC4-6F175D3DCCD1}">
              <a14:hiddenFill xmlns:a14="http://schemas.microsoft.com/office/drawing/2010/main">
                <a:solidFill>
                  <a:srgbClr val="FFFFFF"/>
                </a:solidFill>
              </a14:hiddenFill>
            </a:ext>
          </a:extLst>
        </p:spPr>
      </p:pic>
      <p:sp>
        <p:nvSpPr>
          <p:cNvPr id="36" name="角丸四角形 35"/>
          <p:cNvSpPr/>
          <p:nvPr/>
        </p:nvSpPr>
        <p:spPr>
          <a:xfrm>
            <a:off x="4724184" y="1221326"/>
            <a:ext cx="2405487" cy="166385"/>
          </a:xfrm>
          <a:prstGeom prst="roundRect">
            <a:avLst/>
          </a:prstGeom>
          <a:solidFill>
            <a:srgbClr val="FFE389"/>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fontAlgn="auto">
              <a:spcBef>
                <a:spcPts val="0"/>
              </a:spcBef>
              <a:spcAft>
                <a:spcPts val="0"/>
              </a:spcAft>
            </a:pPr>
            <a:r>
              <a:rPr lang="ja-JP" altLang="en-US" sz="1200" b="1" dirty="0">
                <a:solidFill>
                  <a:prstClr val="black"/>
                </a:solidFill>
                <a:latin typeface="Calibri"/>
                <a:ea typeface="ＭＳ Ｐゴシック" panose="020B0600070205080204" pitchFamily="50" charset="-128"/>
              </a:rPr>
              <a:t>各論２「地域福祉（支援）計画」</a:t>
            </a:r>
          </a:p>
        </p:txBody>
      </p:sp>
      <p:sp>
        <p:nvSpPr>
          <p:cNvPr id="37" name="角丸四角形 36"/>
          <p:cNvSpPr/>
          <p:nvPr/>
        </p:nvSpPr>
        <p:spPr>
          <a:xfrm>
            <a:off x="4715834" y="5222640"/>
            <a:ext cx="2217351" cy="156005"/>
          </a:xfrm>
          <a:prstGeom prst="roundRect">
            <a:avLst/>
          </a:prstGeom>
          <a:solidFill>
            <a:srgbClr val="FFE389"/>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fontAlgn="auto">
              <a:spcBef>
                <a:spcPts val="0"/>
              </a:spcBef>
              <a:spcAft>
                <a:spcPts val="0"/>
              </a:spcAft>
            </a:pPr>
            <a:r>
              <a:rPr lang="ja-JP" altLang="en-US" sz="1200" b="1" dirty="0">
                <a:solidFill>
                  <a:prstClr val="black"/>
                </a:solidFill>
                <a:latin typeface="Calibri"/>
                <a:ea typeface="ＭＳ Ｐゴシック" panose="020B0600070205080204" pitchFamily="50" charset="-128"/>
              </a:rPr>
              <a:t>各論３「自治体、国の役割」</a:t>
            </a:r>
          </a:p>
        </p:txBody>
      </p:sp>
      <p:sp>
        <p:nvSpPr>
          <p:cNvPr id="39" name="正方形/長方形 38"/>
          <p:cNvSpPr/>
          <p:nvPr/>
        </p:nvSpPr>
        <p:spPr>
          <a:xfrm>
            <a:off x="4749181" y="5401646"/>
            <a:ext cx="4376582" cy="61720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64127" indent="-164127" defTabSz="844083" fontAlgn="auto">
              <a:spcBef>
                <a:spcPts val="0"/>
              </a:spcBef>
              <a:spcAft>
                <a:spcPts val="0"/>
              </a:spcAft>
            </a:pPr>
            <a:r>
              <a:rPr lang="ja-JP" altLang="en-US" sz="1015" dirty="0">
                <a:solidFill>
                  <a:prstClr val="black"/>
                </a:solidFill>
                <a:latin typeface="Calibri"/>
                <a:ea typeface="ＭＳ Ｐゴシック" panose="020B0600070205080204" pitchFamily="50" charset="-128"/>
              </a:rPr>
              <a:t>○市町村→包括的な支援体制の整備について、責任をもって進めていく。地域福祉計画として関係者と合意し、計画的に推進していく</a:t>
            </a:r>
            <a:r>
              <a:rPr lang="ja-JP" altLang="en-US" sz="1015" dirty="0">
                <a:solidFill>
                  <a:prstClr val="black"/>
                </a:solidFill>
                <a:uFill>
                  <a:solidFill>
                    <a:srgbClr val="00B050"/>
                  </a:solidFill>
                </a:uFill>
                <a:latin typeface="Calibri"/>
                <a:ea typeface="ＭＳ Ｐゴシック" panose="020B0600070205080204" pitchFamily="50" charset="-128"/>
              </a:rPr>
              <a:t>ことが有効</a:t>
            </a:r>
            <a:r>
              <a:rPr lang="ja-JP" altLang="en-US" sz="1015" dirty="0">
                <a:solidFill>
                  <a:prstClr val="black"/>
                </a:solidFill>
                <a:latin typeface="Calibri"/>
                <a:ea typeface="ＭＳ Ｐゴシック" panose="020B0600070205080204" pitchFamily="50" charset="-128"/>
              </a:rPr>
              <a:t>。</a:t>
            </a:r>
            <a:endParaRPr lang="en-US" altLang="ja-JP" sz="1015" dirty="0">
              <a:solidFill>
                <a:prstClr val="black"/>
              </a:solidFill>
              <a:latin typeface="Calibri"/>
              <a:ea typeface="ＭＳ Ｐゴシック" panose="020B0600070205080204" pitchFamily="50" charset="-128"/>
            </a:endParaRPr>
          </a:p>
          <a:p>
            <a:pPr marL="164127" indent="-164127" defTabSz="844083" fontAlgn="auto">
              <a:spcBef>
                <a:spcPts val="0"/>
              </a:spcBef>
              <a:spcAft>
                <a:spcPts val="0"/>
              </a:spcAft>
            </a:pPr>
            <a:r>
              <a:rPr lang="ja-JP" altLang="en-US" sz="1015" dirty="0">
                <a:solidFill>
                  <a:prstClr val="black"/>
                </a:solidFill>
                <a:latin typeface="Calibri"/>
                <a:ea typeface="ＭＳ Ｐゴシック" panose="020B0600070205080204" pitchFamily="50" charset="-128"/>
              </a:rPr>
              <a:t>○都道府県→単独の市町村では</a:t>
            </a:r>
            <a:r>
              <a:rPr lang="ja-JP" altLang="en-US" sz="1015" dirty="0">
                <a:solidFill>
                  <a:prstClr val="black"/>
                </a:solidFill>
                <a:uFill>
                  <a:solidFill>
                    <a:srgbClr val="00B050"/>
                  </a:solidFill>
                </a:uFill>
                <a:latin typeface="Calibri"/>
                <a:ea typeface="ＭＳ Ｐゴシック" panose="020B0600070205080204" pitchFamily="50" charset="-128"/>
              </a:rPr>
              <a:t>解決が難しい課題への支援体制の構築</a:t>
            </a:r>
            <a:r>
              <a:rPr lang="ja-JP" altLang="en-US" sz="1015" dirty="0">
                <a:solidFill>
                  <a:prstClr val="black"/>
                </a:solidFill>
                <a:latin typeface="Calibri"/>
                <a:ea typeface="ＭＳ Ｐゴシック" panose="020B0600070205080204" pitchFamily="50" charset="-128"/>
              </a:rPr>
              <a:t>、都道府県域の独自施策の企画・立案、市町村への技術的</a:t>
            </a:r>
            <a:r>
              <a:rPr lang="ja-JP" altLang="en-US" sz="1015" dirty="0">
                <a:solidFill>
                  <a:prstClr val="black"/>
                </a:solidFill>
                <a:uFill>
                  <a:solidFill>
                    <a:srgbClr val="00B050"/>
                  </a:solidFill>
                </a:uFill>
                <a:latin typeface="Calibri"/>
                <a:ea typeface="ＭＳ Ｐゴシック" panose="020B0600070205080204" pitchFamily="50" charset="-128"/>
              </a:rPr>
              <a:t>助言</a:t>
            </a:r>
            <a:endParaRPr lang="en-US" altLang="ja-JP" sz="1015" dirty="0">
              <a:solidFill>
                <a:prstClr val="black"/>
              </a:solidFill>
              <a:uFill>
                <a:solidFill>
                  <a:srgbClr val="00B050"/>
                </a:solidFill>
              </a:uFill>
              <a:latin typeface="Calibri"/>
              <a:ea typeface="ＭＳ Ｐゴシック" panose="020B0600070205080204" pitchFamily="50" charset="-128"/>
            </a:endParaRPr>
          </a:p>
          <a:p>
            <a:pPr marL="164127" indent="-164127" defTabSz="844083" fontAlgn="auto">
              <a:spcBef>
                <a:spcPts val="0"/>
              </a:spcBef>
              <a:spcAft>
                <a:spcPts val="0"/>
              </a:spcAft>
            </a:pPr>
            <a:r>
              <a:rPr lang="ja-JP" altLang="en-US" sz="1015" dirty="0">
                <a:solidFill>
                  <a:prstClr val="black"/>
                </a:solidFill>
                <a:latin typeface="Calibri"/>
                <a:ea typeface="ＭＳ Ｐゴシック" panose="020B0600070205080204" pitchFamily="50" charset="-128"/>
              </a:rPr>
              <a:t>○国→指針等の作成で終わることなく、「我が事・丸ごと」の</a:t>
            </a:r>
            <a:r>
              <a:rPr lang="ja-JP" altLang="en-US" sz="1015" dirty="0">
                <a:solidFill>
                  <a:prstClr val="black"/>
                </a:solidFill>
                <a:uFill>
                  <a:solidFill>
                    <a:srgbClr val="00B050"/>
                  </a:solidFill>
                </a:uFill>
                <a:latin typeface="Calibri"/>
                <a:ea typeface="ＭＳ Ｐゴシック" panose="020B0600070205080204" pitchFamily="50" charset="-128"/>
              </a:rPr>
              <a:t>人材育成</a:t>
            </a:r>
            <a:r>
              <a:rPr lang="ja-JP" altLang="en-US" sz="1015" dirty="0">
                <a:solidFill>
                  <a:prstClr val="black"/>
                </a:solidFill>
                <a:latin typeface="Calibri"/>
                <a:ea typeface="ＭＳ Ｐゴシック" panose="020B0600070205080204" pitchFamily="50" charset="-128"/>
              </a:rPr>
              <a:t>、プロセスを重視した</a:t>
            </a:r>
            <a:r>
              <a:rPr lang="ja-JP" altLang="en-US" sz="1015" dirty="0">
                <a:solidFill>
                  <a:prstClr val="black"/>
                </a:solidFill>
                <a:uFill>
                  <a:solidFill>
                    <a:srgbClr val="00B050"/>
                  </a:solidFill>
                </a:uFill>
                <a:latin typeface="Calibri"/>
                <a:ea typeface="ＭＳ Ｐゴシック" panose="020B0600070205080204" pitchFamily="50" charset="-128"/>
              </a:rPr>
              <a:t>評価指標</a:t>
            </a:r>
            <a:r>
              <a:rPr lang="ja-JP" altLang="en-US" sz="1015" dirty="0">
                <a:solidFill>
                  <a:prstClr val="black"/>
                </a:solidFill>
                <a:latin typeface="Calibri"/>
                <a:ea typeface="ＭＳ Ｐゴシック" panose="020B0600070205080204" pitchFamily="50" charset="-128"/>
              </a:rPr>
              <a:t>の検討、財源の確保・あり方</a:t>
            </a:r>
            <a:r>
              <a:rPr lang="ja-JP" altLang="en-US" sz="1015" dirty="0">
                <a:solidFill>
                  <a:prstClr val="black"/>
                </a:solidFill>
                <a:uFill>
                  <a:solidFill>
                    <a:srgbClr val="00B050"/>
                  </a:solidFill>
                </a:uFill>
                <a:latin typeface="Calibri"/>
                <a:ea typeface="ＭＳ Ｐゴシック" panose="020B0600070205080204" pitchFamily="50" charset="-128"/>
              </a:rPr>
              <a:t>についての検討</a:t>
            </a:r>
            <a:endParaRPr lang="en-US" altLang="ja-JP" sz="1015" dirty="0">
              <a:solidFill>
                <a:prstClr val="black"/>
              </a:solidFill>
              <a:uFill>
                <a:solidFill>
                  <a:srgbClr val="00B050"/>
                </a:solidFill>
              </a:uFill>
              <a:latin typeface="Calibri"/>
              <a:ea typeface="ＭＳ Ｐゴシック" panose="020B0600070205080204" pitchFamily="50" charset="-128"/>
            </a:endParaRPr>
          </a:p>
        </p:txBody>
      </p:sp>
      <p:grpSp>
        <p:nvGrpSpPr>
          <p:cNvPr id="7" name="グループ化 6"/>
          <p:cNvGrpSpPr/>
          <p:nvPr/>
        </p:nvGrpSpPr>
        <p:grpSpPr>
          <a:xfrm>
            <a:off x="3565311" y="1435653"/>
            <a:ext cx="755939" cy="250133"/>
            <a:chOff x="392987" y="165428"/>
            <a:chExt cx="818934" cy="270977"/>
          </a:xfrm>
        </p:grpSpPr>
        <p:sp>
          <p:nvSpPr>
            <p:cNvPr id="28" name="テキスト ボックス 27"/>
            <p:cNvSpPr txBox="1"/>
            <p:nvPr/>
          </p:nvSpPr>
          <p:spPr>
            <a:xfrm>
              <a:off x="392987" y="190250"/>
              <a:ext cx="810308" cy="189566"/>
            </a:xfrm>
            <a:prstGeom prst="rect">
              <a:avLst/>
            </a:prstGeom>
            <a:solidFill>
              <a:schemeClr val="tx2">
                <a:lumMod val="20000"/>
                <a:lumOff val="80000"/>
              </a:schemeClr>
            </a:solidFill>
            <a:ln>
              <a:solidFill>
                <a:schemeClr val="accent1"/>
              </a:solidFill>
            </a:ln>
          </p:spPr>
          <p:txBody>
            <a:bodyPr wrap="square" rtlCol="0">
              <a:spAutoFit/>
            </a:bodyPr>
            <a:lstStyle/>
            <a:p>
              <a:pPr defTabSz="844083" fontAlgn="auto">
                <a:lnSpc>
                  <a:spcPts val="646"/>
                </a:lnSpc>
                <a:spcBef>
                  <a:spcPts val="0"/>
                </a:spcBef>
                <a:spcAft>
                  <a:spcPts val="0"/>
                </a:spcAft>
              </a:pPr>
              <a:endParaRPr lang="ja-JP" altLang="en-US" sz="738" b="1" dirty="0">
                <a:solidFill>
                  <a:prstClr val="black"/>
                </a:solidFill>
                <a:latin typeface="Calibri"/>
                <a:ea typeface="ＭＳ Ｐゴシック" panose="020B0600070205080204" pitchFamily="50" charset="-128"/>
              </a:endParaRPr>
            </a:p>
          </p:txBody>
        </p:sp>
        <p:sp>
          <p:nvSpPr>
            <p:cNvPr id="5" name="テキスト ボックス 4"/>
            <p:cNvSpPr txBox="1"/>
            <p:nvPr/>
          </p:nvSpPr>
          <p:spPr>
            <a:xfrm>
              <a:off x="401613" y="165428"/>
              <a:ext cx="810308" cy="270977"/>
            </a:xfrm>
            <a:prstGeom prst="rect">
              <a:avLst/>
            </a:prstGeom>
            <a:noFill/>
            <a:ln>
              <a:noFill/>
            </a:ln>
          </p:spPr>
          <p:txBody>
            <a:bodyPr wrap="square" rtlCol="0">
              <a:spAutoFit/>
            </a:bodyPr>
            <a:lstStyle/>
            <a:p>
              <a:pPr defTabSz="844083" fontAlgn="auto">
                <a:lnSpc>
                  <a:spcPts val="646"/>
                </a:lnSpc>
                <a:spcBef>
                  <a:spcPts val="0"/>
                </a:spcBef>
                <a:spcAft>
                  <a:spcPts val="0"/>
                </a:spcAft>
              </a:pPr>
              <a:r>
                <a:rPr lang="ja-JP" altLang="en-US" sz="738" b="1" dirty="0">
                  <a:solidFill>
                    <a:prstClr val="black"/>
                  </a:solidFill>
                  <a:latin typeface="Calibri"/>
                  <a:ea typeface="ＭＳ Ｐゴシック" panose="020B0600070205080204" pitchFamily="50" charset="-128"/>
                </a:rPr>
                <a:t>第１０６条の３</a:t>
              </a:r>
              <a:endParaRPr lang="en-US" altLang="ja-JP" sz="738" b="1" dirty="0">
                <a:solidFill>
                  <a:prstClr val="black"/>
                </a:solidFill>
                <a:latin typeface="Calibri"/>
                <a:ea typeface="ＭＳ Ｐゴシック" panose="020B0600070205080204" pitchFamily="50" charset="-128"/>
              </a:endParaRPr>
            </a:p>
            <a:p>
              <a:pPr defTabSz="844083" fontAlgn="auto">
                <a:lnSpc>
                  <a:spcPts val="646"/>
                </a:lnSpc>
                <a:spcBef>
                  <a:spcPts val="0"/>
                </a:spcBef>
                <a:spcAft>
                  <a:spcPts val="0"/>
                </a:spcAft>
              </a:pPr>
              <a:r>
                <a:rPr lang="ja-JP" altLang="en-US" sz="738" b="1" dirty="0">
                  <a:solidFill>
                    <a:prstClr val="black"/>
                  </a:solidFill>
                  <a:latin typeface="Calibri"/>
                  <a:ea typeface="ＭＳ Ｐゴシック" panose="020B0600070205080204" pitchFamily="50" charset="-128"/>
                </a:rPr>
                <a:t>第１項第１号</a:t>
              </a:r>
            </a:p>
          </p:txBody>
        </p:sp>
      </p:grpSp>
      <p:grpSp>
        <p:nvGrpSpPr>
          <p:cNvPr id="33" name="グループ化 32"/>
          <p:cNvGrpSpPr/>
          <p:nvPr/>
        </p:nvGrpSpPr>
        <p:grpSpPr>
          <a:xfrm>
            <a:off x="3907311" y="3695597"/>
            <a:ext cx="755939" cy="250133"/>
            <a:chOff x="392987" y="179581"/>
            <a:chExt cx="818934" cy="270977"/>
          </a:xfrm>
        </p:grpSpPr>
        <p:sp>
          <p:nvSpPr>
            <p:cNvPr id="38" name="テキスト ボックス 37"/>
            <p:cNvSpPr txBox="1"/>
            <p:nvPr/>
          </p:nvSpPr>
          <p:spPr>
            <a:xfrm>
              <a:off x="392987" y="190250"/>
              <a:ext cx="810308" cy="189566"/>
            </a:xfrm>
            <a:prstGeom prst="rect">
              <a:avLst/>
            </a:prstGeom>
            <a:solidFill>
              <a:schemeClr val="tx2">
                <a:lumMod val="20000"/>
                <a:lumOff val="80000"/>
              </a:schemeClr>
            </a:solidFill>
            <a:ln>
              <a:solidFill>
                <a:schemeClr val="accent1"/>
              </a:solidFill>
            </a:ln>
          </p:spPr>
          <p:txBody>
            <a:bodyPr wrap="square" rtlCol="0">
              <a:spAutoFit/>
            </a:bodyPr>
            <a:lstStyle/>
            <a:p>
              <a:pPr defTabSz="844083" fontAlgn="auto">
                <a:lnSpc>
                  <a:spcPts val="646"/>
                </a:lnSpc>
                <a:spcBef>
                  <a:spcPts val="0"/>
                </a:spcBef>
                <a:spcAft>
                  <a:spcPts val="0"/>
                </a:spcAft>
              </a:pPr>
              <a:endParaRPr lang="ja-JP" altLang="en-US" sz="738" b="1" dirty="0">
                <a:solidFill>
                  <a:prstClr val="black"/>
                </a:solidFill>
                <a:latin typeface="Calibri"/>
                <a:ea typeface="ＭＳ Ｐゴシック" panose="020B0600070205080204" pitchFamily="50" charset="-128"/>
              </a:endParaRPr>
            </a:p>
          </p:txBody>
        </p:sp>
        <p:sp>
          <p:nvSpPr>
            <p:cNvPr id="42" name="テキスト ボックス 41"/>
            <p:cNvSpPr txBox="1"/>
            <p:nvPr/>
          </p:nvSpPr>
          <p:spPr>
            <a:xfrm>
              <a:off x="401613" y="179581"/>
              <a:ext cx="810308" cy="270977"/>
            </a:xfrm>
            <a:prstGeom prst="rect">
              <a:avLst/>
            </a:prstGeom>
            <a:noFill/>
            <a:ln>
              <a:noFill/>
            </a:ln>
          </p:spPr>
          <p:txBody>
            <a:bodyPr wrap="square" rtlCol="0">
              <a:spAutoFit/>
            </a:bodyPr>
            <a:lstStyle/>
            <a:p>
              <a:pPr defTabSz="844083" fontAlgn="auto">
                <a:lnSpc>
                  <a:spcPts val="646"/>
                </a:lnSpc>
                <a:spcBef>
                  <a:spcPts val="0"/>
                </a:spcBef>
                <a:spcAft>
                  <a:spcPts val="0"/>
                </a:spcAft>
              </a:pPr>
              <a:r>
                <a:rPr lang="ja-JP" altLang="en-US" sz="738" b="1" dirty="0">
                  <a:solidFill>
                    <a:prstClr val="black"/>
                  </a:solidFill>
                  <a:latin typeface="Calibri"/>
                  <a:ea typeface="ＭＳ Ｐゴシック" panose="020B0600070205080204" pitchFamily="50" charset="-128"/>
                </a:rPr>
                <a:t>第１０６条の３</a:t>
              </a:r>
              <a:endParaRPr lang="en-US" altLang="ja-JP" sz="738" b="1" dirty="0">
                <a:solidFill>
                  <a:prstClr val="black"/>
                </a:solidFill>
                <a:latin typeface="Calibri"/>
                <a:ea typeface="ＭＳ Ｐゴシック" panose="020B0600070205080204" pitchFamily="50" charset="-128"/>
              </a:endParaRPr>
            </a:p>
            <a:p>
              <a:pPr defTabSz="844083" fontAlgn="auto">
                <a:lnSpc>
                  <a:spcPts val="646"/>
                </a:lnSpc>
                <a:spcBef>
                  <a:spcPts val="0"/>
                </a:spcBef>
                <a:spcAft>
                  <a:spcPts val="0"/>
                </a:spcAft>
              </a:pPr>
              <a:r>
                <a:rPr lang="ja-JP" altLang="en-US" sz="738" b="1" dirty="0">
                  <a:solidFill>
                    <a:prstClr val="black"/>
                  </a:solidFill>
                  <a:latin typeface="Calibri"/>
                  <a:ea typeface="ＭＳ Ｐゴシック" panose="020B0600070205080204" pitchFamily="50" charset="-128"/>
                </a:rPr>
                <a:t>第１項第２号</a:t>
              </a:r>
            </a:p>
          </p:txBody>
        </p:sp>
      </p:grpSp>
      <p:grpSp>
        <p:nvGrpSpPr>
          <p:cNvPr id="43" name="グループ化 42"/>
          <p:cNvGrpSpPr/>
          <p:nvPr/>
        </p:nvGrpSpPr>
        <p:grpSpPr>
          <a:xfrm>
            <a:off x="2932998" y="5076524"/>
            <a:ext cx="755939" cy="250133"/>
            <a:chOff x="392987" y="165428"/>
            <a:chExt cx="818934" cy="270977"/>
          </a:xfrm>
        </p:grpSpPr>
        <p:sp>
          <p:nvSpPr>
            <p:cNvPr id="44" name="テキスト ボックス 43"/>
            <p:cNvSpPr txBox="1"/>
            <p:nvPr/>
          </p:nvSpPr>
          <p:spPr>
            <a:xfrm>
              <a:off x="392987" y="190250"/>
              <a:ext cx="810308" cy="189566"/>
            </a:xfrm>
            <a:prstGeom prst="rect">
              <a:avLst/>
            </a:prstGeom>
            <a:solidFill>
              <a:schemeClr val="tx2">
                <a:lumMod val="20000"/>
                <a:lumOff val="80000"/>
              </a:schemeClr>
            </a:solidFill>
            <a:ln>
              <a:solidFill>
                <a:schemeClr val="accent1"/>
              </a:solidFill>
            </a:ln>
          </p:spPr>
          <p:txBody>
            <a:bodyPr wrap="square" rtlCol="0">
              <a:spAutoFit/>
            </a:bodyPr>
            <a:lstStyle/>
            <a:p>
              <a:pPr defTabSz="844083" fontAlgn="auto">
                <a:lnSpc>
                  <a:spcPts val="646"/>
                </a:lnSpc>
                <a:spcBef>
                  <a:spcPts val="0"/>
                </a:spcBef>
                <a:spcAft>
                  <a:spcPts val="0"/>
                </a:spcAft>
              </a:pPr>
              <a:endParaRPr lang="ja-JP" altLang="en-US" sz="738" b="1" dirty="0">
                <a:solidFill>
                  <a:prstClr val="black"/>
                </a:solidFill>
                <a:latin typeface="Calibri"/>
                <a:ea typeface="ＭＳ Ｐゴシック" panose="020B0600070205080204" pitchFamily="50" charset="-128"/>
              </a:endParaRPr>
            </a:p>
          </p:txBody>
        </p:sp>
        <p:sp>
          <p:nvSpPr>
            <p:cNvPr id="45" name="テキスト ボックス 44"/>
            <p:cNvSpPr txBox="1"/>
            <p:nvPr/>
          </p:nvSpPr>
          <p:spPr>
            <a:xfrm>
              <a:off x="401613" y="165428"/>
              <a:ext cx="810308" cy="270977"/>
            </a:xfrm>
            <a:prstGeom prst="rect">
              <a:avLst/>
            </a:prstGeom>
            <a:noFill/>
            <a:ln>
              <a:noFill/>
            </a:ln>
          </p:spPr>
          <p:txBody>
            <a:bodyPr wrap="square" rtlCol="0">
              <a:spAutoFit/>
            </a:bodyPr>
            <a:lstStyle/>
            <a:p>
              <a:pPr defTabSz="844083" fontAlgn="auto">
                <a:lnSpc>
                  <a:spcPts val="646"/>
                </a:lnSpc>
                <a:spcBef>
                  <a:spcPts val="0"/>
                </a:spcBef>
                <a:spcAft>
                  <a:spcPts val="0"/>
                </a:spcAft>
              </a:pPr>
              <a:r>
                <a:rPr lang="ja-JP" altLang="en-US" sz="738" b="1" dirty="0">
                  <a:solidFill>
                    <a:prstClr val="black"/>
                  </a:solidFill>
                  <a:latin typeface="Calibri"/>
                  <a:ea typeface="ＭＳ Ｐゴシック" panose="020B0600070205080204" pitchFamily="50" charset="-128"/>
                </a:rPr>
                <a:t>第１０６条の３</a:t>
              </a:r>
              <a:endParaRPr lang="en-US" altLang="ja-JP" sz="738" b="1" dirty="0">
                <a:solidFill>
                  <a:prstClr val="black"/>
                </a:solidFill>
                <a:latin typeface="Calibri"/>
                <a:ea typeface="ＭＳ Ｐゴシック" panose="020B0600070205080204" pitchFamily="50" charset="-128"/>
              </a:endParaRPr>
            </a:p>
            <a:p>
              <a:pPr defTabSz="844083" fontAlgn="auto">
                <a:lnSpc>
                  <a:spcPts val="646"/>
                </a:lnSpc>
                <a:spcBef>
                  <a:spcPts val="0"/>
                </a:spcBef>
                <a:spcAft>
                  <a:spcPts val="0"/>
                </a:spcAft>
              </a:pPr>
              <a:r>
                <a:rPr lang="ja-JP" altLang="en-US" sz="738" b="1" dirty="0">
                  <a:solidFill>
                    <a:prstClr val="black"/>
                  </a:solidFill>
                  <a:latin typeface="Calibri"/>
                  <a:ea typeface="ＭＳ Ｐゴシック" panose="020B0600070205080204" pitchFamily="50" charset="-128"/>
                </a:rPr>
                <a:t>第１項第３号</a:t>
              </a:r>
            </a:p>
          </p:txBody>
        </p:sp>
      </p:grpSp>
      <p:pic>
        <p:nvPicPr>
          <p:cNvPr id="26" name="Picture 14" descr="http://kids.wanpug.com/illust/illust280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23826" y="1354264"/>
            <a:ext cx="322392" cy="315467"/>
          </a:xfrm>
          <a:prstGeom prst="rect">
            <a:avLst/>
          </a:prstGeom>
          <a:noFill/>
          <a:extLst>
            <a:ext uri="{909E8E84-426E-40DD-AFC4-6F175D3DCCD1}">
              <a14:hiddenFill xmlns:a14="http://schemas.microsoft.com/office/drawing/2010/main">
                <a:solidFill>
                  <a:srgbClr val="FFFFFF"/>
                </a:solidFill>
              </a14:hiddenFill>
            </a:ext>
          </a:extLst>
        </p:spPr>
      </p:pic>
      <p:sp>
        <p:nvSpPr>
          <p:cNvPr id="8" name="正方形/長方形 7"/>
          <p:cNvSpPr/>
          <p:nvPr/>
        </p:nvSpPr>
        <p:spPr>
          <a:xfrm>
            <a:off x="118582" y="4245732"/>
            <a:ext cx="4519385" cy="631385"/>
          </a:xfrm>
          <a:prstGeom prst="rect">
            <a:avLst/>
          </a:prstGeom>
          <a:noFill/>
          <a:ln w="190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pic>
        <p:nvPicPr>
          <p:cNvPr id="29" name="Picture 2" descr="https://sozai-good.com/img/214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11579" y="3867529"/>
            <a:ext cx="326890" cy="344899"/>
          </a:xfrm>
          <a:prstGeom prst="rect">
            <a:avLst/>
          </a:prstGeom>
          <a:noFill/>
          <a:extLst>
            <a:ext uri="{909E8E84-426E-40DD-AFC4-6F175D3DCCD1}">
              <a14:hiddenFill xmlns:a14="http://schemas.microsoft.com/office/drawing/2010/main">
                <a:solidFill>
                  <a:srgbClr val="FFFFFF"/>
                </a:solidFill>
              </a14:hiddenFill>
            </a:ext>
          </a:extLst>
        </p:spPr>
      </p:pic>
      <p:sp>
        <p:nvSpPr>
          <p:cNvPr id="47" name="Text Box 18">
            <a:extLst>
              <a:ext uri="{FF2B5EF4-FFF2-40B4-BE49-F238E27FC236}">
                <a16:creationId xmlns:a16="http://schemas.microsoft.com/office/drawing/2014/main" id="{C75F42AB-7A09-4343-A9B1-A55479CAFB0D}"/>
              </a:ext>
            </a:extLst>
          </p:cNvPr>
          <p:cNvSpPr txBox="1">
            <a:spLocks noChangeArrowheads="1"/>
          </p:cNvSpPr>
          <p:nvPr/>
        </p:nvSpPr>
        <p:spPr bwMode="auto">
          <a:xfrm>
            <a:off x="89501" y="6378207"/>
            <a:ext cx="9541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厚労省資料</a:t>
            </a:r>
            <a:endParaRPr kumimoji="1" lang="en-US" altLang="ja-JP" sz="1200" b="0" i="1"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p:txBody>
      </p:sp>
      <p:sp>
        <p:nvSpPr>
          <p:cNvPr id="13" name="フッター プレースホルダー 12">
            <a:extLst>
              <a:ext uri="{FF2B5EF4-FFF2-40B4-BE49-F238E27FC236}">
                <a16:creationId xmlns:a16="http://schemas.microsoft.com/office/drawing/2014/main" id="{90F7E0A0-B739-410A-9B80-7779B3F172B2}"/>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4" name="スライド番号プレースホルダー 13">
            <a:extLst>
              <a:ext uri="{FF2B5EF4-FFF2-40B4-BE49-F238E27FC236}">
                <a16:creationId xmlns:a16="http://schemas.microsoft.com/office/drawing/2014/main" id="{0BAF424C-2794-4BBD-AB38-1F6F933BAA97}"/>
              </a:ext>
            </a:extLst>
          </p:cNvPr>
          <p:cNvSpPr>
            <a:spLocks noGrp="1"/>
          </p:cNvSpPr>
          <p:nvPr>
            <p:ph type="sldNum" sz="quarter" idx="4"/>
          </p:nvPr>
        </p:nvSpPr>
        <p:spPr/>
        <p:txBody>
          <a:bodyPr/>
          <a:lstStyle/>
          <a:p>
            <a:pPr>
              <a:defRPr/>
            </a:pPr>
            <a:fld id="{0C413247-B667-496C-B94F-D2BBE11C42D0}" type="slidenum">
              <a:rPr lang="en-US" altLang="ja-JP" smtClean="0"/>
              <a:pPr>
                <a:defRPr/>
              </a:pPr>
              <a:t>12</a:t>
            </a:fld>
            <a:endParaRPr lang="en-US" altLang="ja-JP" dirty="0"/>
          </a:p>
        </p:txBody>
      </p:sp>
    </p:spTree>
    <p:extLst>
      <p:ext uri="{BB962C8B-B14F-4D97-AF65-F5344CB8AC3E}">
        <p14:creationId xmlns:p14="http://schemas.microsoft.com/office/powerpoint/2010/main" val="734095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21C52E-73A5-459C-AAA2-D891F733E7A0}"/>
              </a:ext>
            </a:extLst>
          </p:cNvPr>
          <p:cNvSpPr>
            <a:spLocks noGrp="1"/>
          </p:cNvSpPr>
          <p:nvPr>
            <p:ph type="title"/>
          </p:nvPr>
        </p:nvSpPr>
        <p:spPr>
          <a:xfrm>
            <a:off x="457200" y="477838"/>
            <a:ext cx="8229600" cy="418058"/>
          </a:xfrm>
        </p:spPr>
        <p:txBody>
          <a:bodyPr/>
          <a:lstStyle/>
          <a:p>
            <a:r>
              <a:rPr kumimoji="1" lang="en-US" altLang="ja-JP" sz="3600" b="1" dirty="0">
                <a:latin typeface="+mj-ea"/>
              </a:rPr>
              <a:t>2-4</a:t>
            </a:r>
            <a:r>
              <a:rPr kumimoji="1" lang="ja-JP" altLang="en-US" sz="3600" b="1" dirty="0">
                <a:latin typeface="+mj-ea"/>
              </a:rPr>
              <a:t>　</a:t>
            </a:r>
            <a:r>
              <a:rPr kumimoji="1" lang="ja-JP" altLang="en-US" sz="3600" b="1" dirty="0"/>
              <a:t>地域共生社会の</a:t>
            </a:r>
            <a:r>
              <a:rPr kumimoji="1" lang="en-US" altLang="ja-JP" sz="3600" b="1" dirty="0"/>
              <a:t>5</a:t>
            </a:r>
            <a:r>
              <a:rPr kumimoji="1" lang="ja-JP" altLang="en-US" sz="3600" b="1" dirty="0"/>
              <a:t>つの方向性</a:t>
            </a:r>
          </a:p>
        </p:txBody>
      </p:sp>
      <p:sp>
        <p:nvSpPr>
          <p:cNvPr id="3" name="コンテンツ プレースホルダー 2">
            <a:extLst>
              <a:ext uri="{FF2B5EF4-FFF2-40B4-BE49-F238E27FC236}">
                <a16:creationId xmlns:a16="http://schemas.microsoft.com/office/drawing/2014/main" id="{D82614D2-28B7-4C9E-A378-6956D2C0CB1E}"/>
              </a:ext>
            </a:extLst>
          </p:cNvPr>
          <p:cNvSpPr>
            <a:spLocks noGrp="1"/>
          </p:cNvSpPr>
          <p:nvPr>
            <p:ph idx="1"/>
          </p:nvPr>
        </p:nvSpPr>
        <p:spPr>
          <a:xfrm>
            <a:off x="683568" y="1226667"/>
            <a:ext cx="7776864" cy="4708525"/>
          </a:xfrm>
        </p:spPr>
        <p:txBody>
          <a:bodyPr/>
          <a:lstStyle/>
          <a:p>
            <a:pPr marL="0" indent="0">
              <a:buNone/>
            </a:pPr>
            <a:r>
              <a:rPr kumimoji="1" lang="ja-JP" altLang="en-US" sz="2800" dirty="0">
                <a:latin typeface="+mj-ea"/>
                <a:ea typeface="+mj-ea"/>
              </a:rPr>
              <a:t>①それぞれの地域で共生の文化を創出する挑戦</a:t>
            </a:r>
            <a:r>
              <a:rPr kumimoji="1" lang="en-US" altLang="ja-JP" sz="2800" dirty="0">
                <a:latin typeface="+mj-ea"/>
                <a:ea typeface="+mj-ea"/>
              </a:rPr>
              <a:t>〈</a:t>
            </a:r>
            <a:r>
              <a:rPr kumimoji="1" lang="ja-JP" altLang="en-US" sz="2800" dirty="0">
                <a:latin typeface="+mj-ea"/>
                <a:ea typeface="+mj-ea"/>
              </a:rPr>
              <a:t>共生文化</a:t>
            </a:r>
            <a:r>
              <a:rPr kumimoji="1" lang="en-US" altLang="ja-JP" sz="2800" dirty="0">
                <a:latin typeface="+mj-ea"/>
                <a:ea typeface="+mj-ea"/>
              </a:rPr>
              <a:t>〉</a:t>
            </a:r>
          </a:p>
          <a:p>
            <a:pPr marL="0" indent="0">
              <a:buNone/>
            </a:pPr>
            <a:r>
              <a:rPr kumimoji="1" lang="ja-JP" altLang="en-US" sz="2800" dirty="0">
                <a:latin typeface="+mj-ea"/>
                <a:ea typeface="+mj-ea"/>
              </a:rPr>
              <a:t>②アウトリーチ可能な重層的なセーフティネットの構築</a:t>
            </a:r>
            <a:r>
              <a:rPr kumimoji="1" lang="en-US" altLang="ja-JP" sz="2800" dirty="0">
                <a:latin typeface="+mj-ea"/>
                <a:ea typeface="+mj-ea"/>
              </a:rPr>
              <a:t>〈</a:t>
            </a:r>
            <a:r>
              <a:rPr kumimoji="1" lang="ja-JP" altLang="en-US" sz="2800" dirty="0">
                <a:latin typeface="+mj-ea"/>
                <a:ea typeface="+mj-ea"/>
              </a:rPr>
              <a:t>予防的福祉の推進</a:t>
            </a:r>
            <a:r>
              <a:rPr kumimoji="1" lang="en-US" altLang="ja-JP" sz="2800" dirty="0">
                <a:latin typeface="+mj-ea"/>
                <a:ea typeface="+mj-ea"/>
              </a:rPr>
              <a:t>〉</a:t>
            </a:r>
          </a:p>
          <a:p>
            <a:pPr marL="0" indent="0">
              <a:buNone/>
            </a:pPr>
            <a:r>
              <a:rPr kumimoji="1" lang="ja-JP" altLang="en-US" sz="2800" dirty="0">
                <a:latin typeface="+mj-ea"/>
                <a:ea typeface="+mj-ea"/>
              </a:rPr>
              <a:t>③専門職のみならず、すべての地域の構成員が参加・協働する段階へ</a:t>
            </a:r>
            <a:r>
              <a:rPr kumimoji="1" lang="en-US" altLang="ja-JP" sz="2800" dirty="0">
                <a:latin typeface="+mj-ea"/>
                <a:ea typeface="+mj-ea"/>
              </a:rPr>
              <a:t>〈</a:t>
            </a:r>
            <a:r>
              <a:rPr kumimoji="1" lang="ja-JP" altLang="en-US" sz="2800" dirty="0">
                <a:latin typeface="+mj-ea"/>
                <a:ea typeface="+mj-ea"/>
              </a:rPr>
              <a:t>多職種連携と住民の協働</a:t>
            </a:r>
            <a:r>
              <a:rPr kumimoji="1" lang="en-US" altLang="ja-JP" sz="2800" dirty="0">
                <a:latin typeface="+mj-ea"/>
                <a:ea typeface="+mj-ea"/>
              </a:rPr>
              <a:t>〉</a:t>
            </a:r>
          </a:p>
          <a:p>
            <a:pPr marL="0" indent="0">
              <a:buNone/>
            </a:pPr>
            <a:r>
              <a:rPr lang="ja-JP" altLang="en-US" sz="2800" dirty="0">
                <a:latin typeface="+mj-ea"/>
                <a:ea typeface="+mj-ea"/>
              </a:rPr>
              <a:t>④福祉以外の分野との協働を通じた、「支え手」「受け手」が固定されない参加の場、働く場の創造</a:t>
            </a:r>
            <a:r>
              <a:rPr lang="en-US" altLang="ja-JP" sz="2800" dirty="0">
                <a:latin typeface="+mj-ea"/>
                <a:ea typeface="+mj-ea"/>
              </a:rPr>
              <a:t>〈</a:t>
            </a:r>
            <a:r>
              <a:rPr lang="ja-JP" altLang="en-US" sz="2800" dirty="0">
                <a:latin typeface="+mj-ea"/>
                <a:ea typeface="+mj-ea"/>
              </a:rPr>
              <a:t>多様な場の創造</a:t>
            </a:r>
            <a:r>
              <a:rPr lang="en-US" altLang="ja-JP" sz="2800" dirty="0">
                <a:latin typeface="+mj-ea"/>
                <a:ea typeface="+mj-ea"/>
              </a:rPr>
              <a:t>〉</a:t>
            </a:r>
          </a:p>
          <a:p>
            <a:pPr marL="0" indent="0">
              <a:buNone/>
            </a:pPr>
            <a:r>
              <a:rPr lang="ja-JP" altLang="en-US" sz="2800" dirty="0">
                <a:latin typeface="+mj-ea"/>
                <a:ea typeface="+mj-ea"/>
              </a:rPr>
              <a:t>⑤包括的な支援体制の整備</a:t>
            </a:r>
            <a:r>
              <a:rPr lang="en-US" altLang="ja-JP" sz="2800" dirty="0">
                <a:latin typeface="+mj-ea"/>
                <a:ea typeface="+mj-ea"/>
              </a:rPr>
              <a:t>〈</a:t>
            </a:r>
            <a:r>
              <a:rPr lang="ja-JP" altLang="en-US" sz="2800" dirty="0">
                <a:latin typeface="+mj-ea"/>
                <a:ea typeface="+mj-ea"/>
              </a:rPr>
              <a:t>包括的支援体制</a:t>
            </a:r>
            <a:r>
              <a:rPr lang="en-US" altLang="ja-JP" sz="2800" dirty="0">
                <a:latin typeface="+mj-ea"/>
                <a:ea typeface="+mj-ea"/>
              </a:rPr>
              <a:t>〉</a:t>
            </a:r>
          </a:p>
          <a:p>
            <a:pPr marL="0" indent="0">
              <a:buNone/>
            </a:pPr>
            <a:endParaRPr kumimoji="1" lang="en-US" altLang="ja-JP" sz="2800" dirty="0">
              <a:latin typeface="+mj-ea"/>
              <a:ea typeface="+mj-ea"/>
            </a:endParaRPr>
          </a:p>
        </p:txBody>
      </p:sp>
      <p:sp>
        <p:nvSpPr>
          <p:cNvPr id="6" name="正方形/長方形 5">
            <a:extLst>
              <a:ext uri="{FF2B5EF4-FFF2-40B4-BE49-F238E27FC236}">
                <a16:creationId xmlns:a16="http://schemas.microsoft.com/office/drawing/2014/main" id="{983A5A91-1A4A-4177-B661-5F40C99A3B56}"/>
              </a:ext>
            </a:extLst>
          </p:cNvPr>
          <p:cNvSpPr/>
          <p:nvPr/>
        </p:nvSpPr>
        <p:spPr>
          <a:xfrm>
            <a:off x="1691680" y="6155071"/>
            <a:ext cx="6624736" cy="369332"/>
          </a:xfrm>
          <a:prstGeom prst="rect">
            <a:avLst/>
          </a:prstGeom>
        </p:spPr>
        <p:txBody>
          <a:bodyPr wrap="square">
            <a:spAutoFit/>
          </a:bodyPr>
          <a:lstStyle/>
          <a:p>
            <a:r>
              <a:rPr lang="ja-JP" altLang="en-US" dirty="0">
                <a:latin typeface="+mj-ea"/>
                <a:ea typeface="+mj-ea"/>
              </a:rPr>
              <a:t>＊地域力強化検討会最終とりまとめ</a:t>
            </a:r>
            <a:r>
              <a:rPr lang="ja-JP" altLang="en-US" b="1" dirty="0">
                <a:solidFill>
                  <a:prstClr val="black"/>
                </a:solidFill>
                <a:latin typeface="Calibri"/>
                <a:ea typeface="ＭＳ Ｐゴシック" panose="020B0600070205080204" pitchFamily="50" charset="-128"/>
              </a:rPr>
              <a:t>（</a:t>
            </a:r>
            <a:r>
              <a:rPr lang="ja-JP" altLang="en-US" b="1" dirty="0">
                <a:solidFill>
                  <a:prstClr val="black"/>
                </a:solidFill>
                <a:latin typeface="ＭＳ Ｐゴシック" panose="020B0600070205080204" pitchFamily="50" charset="-128"/>
                <a:ea typeface="ＭＳ Ｐゴシック" panose="020B0600070205080204" pitchFamily="50" charset="-128"/>
              </a:rPr>
              <a:t>平成</a:t>
            </a:r>
            <a:r>
              <a:rPr lang="en-US" altLang="ja-JP" b="1" dirty="0">
                <a:solidFill>
                  <a:prstClr val="black"/>
                </a:solidFill>
                <a:latin typeface="ＭＳ Ｐゴシック" panose="020B0600070205080204" pitchFamily="50" charset="-128"/>
                <a:ea typeface="ＭＳ Ｐゴシック" panose="020B0600070205080204" pitchFamily="50" charset="-128"/>
              </a:rPr>
              <a:t>29</a:t>
            </a:r>
            <a:r>
              <a:rPr lang="ja-JP" altLang="en-US" b="1" dirty="0">
                <a:solidFill>
                  <a:prstClr val="black"/>
                </a:solidFill>
                <a:latin typeface="ＭＳ Ｐゴシック" panose="020B0600070205080204" pitchFamily="50" charset="-128"/>
                <a:ea typeface="ＭＳ Ｐゴシック" panose="020B0600070205080204" pitchFamily="50" charset="-128"/>
              </a:rPr>
              <a:t>年９月</a:t>
            </a:r>
            <a:r>
              <a:rPr lang="en-US" altLang="ja-JP" b="1" dirty="0">
                <a:solidFill>
                  <a:prstClr val="black"/>
                </a:solidFill>
                <a:latin typeface="ＭＳ Ｐゴシック" panose="020B0600070205080204" pitchFamily="50" charset="-128"/>
                <a:ea typeface="ＭＳ Ｐゴシック" panose="020B0600070205080204" pitchFamily="50" charset="-128"/>
              </a:rPr>
              <a:t>12</a:t>
            </a:r>
            <a:r>
              <a:rPr lang="ja-JP" altLang="en-US" b="1" dirty="0">
                <a:solidFill>
                  <a:prstClr val="black"/>
                </a:solidFill>
                <a:latin typeface="ＭＳ Ｐゴシック" panose="020B0600070205080204" pitchFamily="50" charset="-128"/>
                <a:ea typeface="ＭＳ Ｐゴシック" panose="020B0600070205080204" pitchFamily="50" charset="-128"/>
              </a:rPr>
              <a:t>日</a:t>
            </a:r>
            <a:r>
              <a:rPr lang="ja-JP" altLang="en-US" b="1" dirty="0">
                <a:solidFill>
                  <a:prstClr val="black"/>
                </a:solidFill>
                <a:latin typeface="Calibri"/>
                <a:ea typeface="ＭＳ Ｐゴシック" panose="020B0600070205080204" pitchFamily="50" charset="-128"/>
              </a:rPr>
              <a:t>）を改編</a:t>
            </a:r>
            <a:endParaRPr lang="ja-JP" altLang="en-US" dirty="0">
              <a:latin typeface="+mj-ea"/>
              <a:ea typeface="+mj-ea"/>
            </a:endParaRPr>
          </a:p>
        </p:txBody>
      </p:sp>
      <p:sp>
        <p:nvSpPr>
          <p:cNvPr id="9" name="フッター プレースホルダー 8">
            <a:extLst>
              <a:ext uri="{FF2B5EF4-FFF2-40B4-BE49-F238E27FC236}">
                <a16:creationId xmlns:a16="http://schemas.microsoft.com/office/drawing/2014/main" id="{1CD54791-42E3-4D75-941D-5584857C7F19}"/>
              </a:ext>
            </a:extLst>
          </p:cNvPr>
          <p:cNvSpPr>
            <a:spLocks noGrp="1"/>
          </p:cNvSpPr>
          <p:nvPr>
            <p:ph type="ftr" sz="quarter" idx="3"/>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id="{7842A16C-BCFE-4606-BA50-A3A5115DAE6F}"/>
              </a:ext>
            </a:extLst>
          </p:cNvPr>
          <p:cNvSpPr>
            <a:spLocks noGrp="1"/>
          </p:cNvSpPr>
          <p:nvPr>
            <p:ph type="sldNum" sz="quarter" idx="4"/>
          </p:nvPr>
        </p:nvSpPr>
        <p:spPr/>
        <p:txBody>
          <a:bodyPr/>
          <a:lstStyle/>
          <a:p>
            <a:pPr>
              <a:defRPr/>
            </a:pPr>
            <a:fld id="{C993D762-CD5B-413A-A315-DE9E2B4EBB0A}" type="slidenum">
              <a:rPr lang="en-US" altLang="ja-JP" smtClean="0"/>
              <a:pPr>
                <a:defRPr/>
              </a:pPr>
              <a:t>13</a:t>
            </a:fld>
            <a:endParaRPr lang="en-US" altLang="ja-JP" dirty="0"/>
          </a:p>
        </p:txBody>
      </p:sp>
    </p:spTree>
    <p:extLst>
      <p:ext uri="{BB962C8B-B14F-4D97-AF65-F5344CB8AC3E}">
        <p14:creationId xmlns:p14="http://schemas.microsoft.com/office/powerpoint/2010/main" val="1590355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B8F11D-F08B-4E96-80D5-A779329018D0}"/>
              </a:ext>
            </a:extLst>
          </p:cNvPr>
          <p:cNvSpPr>
            <a:spLocks noGrp="1"/>
          </p:cNvSpPr>
          <p:nvPr>
            <p:ph type="title"/>
          </p:nvPr>
        </p:nvSpPr>
        <p:spPr>
          <a:xfrm>
            <a:off x="470168" y="411772"/>
            <a:ext cx="8229600" cy="1055077"/>
          </a:xfrm>
        </p:spPr>
        <p:txBody>
          <a:bodyPr>
            <a:normAutofit/>
          </a:bodyPr>
          <a:lstStyle/>
          <a:p>
            <a:r>
              <a:rPr lang="en-US" altLang="ja-JP" sz="3600" b="1" dirty="0">
                <a:latin typeface="+mj-ea"/>
              </a:rPr>
              <a:t>2-5 </a:t>
            </a:r>
            <a:r>
              <a:rPr lang="ja-JP" altLang="en-US" sz="3600" b="1" dirty="0"/>
              <a:t>共生の文化とは</a:t>
            </a:r>
            <a:endParaRPr kumimoji="1" lang="ja-JP" altLang="en-US" sz="3600" b="1" dirty="0"/>
          </a:p>
        </p:txBody>
      </p:sp>
      <p:sp>
        <p:nvSpPr>
          <p:cNvPr id="3" name="コンテンツ プレースホルダー 2">
            <a:extLst>
              <a:ext uri="{FF2B5EF4-FFF2-40B4-BE49-F238E27FC236}">
                <a16:creationId xmlns:a16="http://schemas.microsoft.com/office/drawing/2014/main" id="{BBF07B75-7DB4-45EA-BAEF-173AE4417671}"/>
              </a:ext>
            </a:extLst>
          </p:cNvPr>
          <p:cNvSpPr>
            <a:spLocks noGrp="1"/>
          </p:cNvSpPr>
          <p:nvPr>
            <p:ph idx="1"/>
          </p:nvPr>
        </p:nvSpPr>
        <p:spPr>
          <a:xfrm>
            <a:off x="683568" y="1772816"/>
            <a:ext cx="7848872" cy="4673412"/>
          </a:xfrm>
        </p:spPr>
        <p:txBody>
          <a:bodyPr>
            <a:normAutofit lnSpcReduction="10000"/>
          </a:bodyPr>
          <a:lstStyle/>
          <a:p>
            <a:pPr marL="0" indent="0">
              <a:buNone/>
            </a:pPr>
            <a:r>
              <a:rPr lang="ja-JP" altLang="en-US" dirty="0"/>
              <a:t>  「我が事」の意識は、誰かに押し付けられるものではない。 「共生」は「強制」されることで画一的になってしまう。地域には二つの顔がある。従来の封建的な側面を残した地域に縛り付けるものでもない。多様性を認め合い、包括的な地域社会をつくり出していくこと。それは 住民自治による地域づくりを高めていくことである。社会的孤立をなくし、誰もが役割を持ち、相互に支え合っていくことができる地域共生社会を創出することは、地域に共生の文化を根付かせていく過程である。 </a:t>
            </a:r>
          </a:p>
          <a:p>
            <a:pPr marL="0" indent="0">
              <a:buNone/>
            </a:pPr>
            <a:r>
              <a:rPr kumimoji="1" lang="ja-JP" altLang="en-US" dirty="0"/>
              <a:t>　　　　               </a:t>
            </a:r>
            <a:r>
              <a:rPr kumimoji="1" lang="ja-JP" altLang="en-US" sz="2400" dirty="0"/>
              <a:t>　</a:t>
            </a:r>
            <a:r>
              <a:rPr kumimoji="1" lang="en-US" altLang="ja-JP" sz="2400" dirty="0"/>
              <a:t>【</a:t>
            </a:r>
            <a:r>
              <a:rPr kumimoji="1" lang="ja-JP" altLang="en-US" sz="2400" dirty="0"/>
              <a:t>地域力強化検討会　最終とりまとめ</a:t>
            </a:r>
            <a:r>
              <a:rPr kumimoji="1" lang="en-US" altLang="ja-JP" sz="2400" dirty="0"/>
              <a:t>】</a:t>
            </a:r>
            <a:endParaRPr kumimoji="1" lang="ja-JP" altLang="en-US" sz="2400" dirty="0"/>
          </a:p>
        </p:txBody>
      </p:sp>
      <p:sp>
        <p:nvSpPr>
          <p:cNvPr id="7" name="フッター プレースホルダー 6">
            <a:extLst>
              <a:ext uri="{FF2B5EF4-FFF2-40B4-BE49-F238E27FC236}">
                <a16:creationId xmlns:a16="http://schemas.microsoft.com/office/drawing/2014/main" id="{63C5A301-F060-4E5B-A6FD-B9D82275986A}"/>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id="{6D808CE9-D98B-4294-8AD7-48110DDE44D1}"/>
              </a:ext>
            </a:extLst>
          </p:cNvPr>
          <p:cNvSpPr>
            <a:spLocks noGrp="1"/>
          </p:cNvSpPr>
          <p:nvPr>
            <p:ph type="sldNum" sz="quarter" idx="4"/>
          </p:nvPr>
        </p:nvSpPr>
        <p:spPr/>
        <p:txBody>
          <a:bodyPr/>
          <a:lstStyle/>
          <a:p>
            <a:pPr>
              <a:defRPr/>
            </a:pPr>
            <a:fld id="{0C413247-B667-496C-B94F-D2BBE11C42D0}" type="slidenum">
              <a:rPr lang="en-US" altLang="ja-JP" smtClean="0"/>
              <a:pPr>
                <a:defRPr/>
              </a:pPr>
              <a:t>14</a:t>
            </a:fld>
            <a:endParaRPr lang="en-US" altLang="ja-JP" dirty="0"/>
          </a:p>
        </p:txBody>
      </p:sp>
    </p:spTree>
    <p:extLst>
      <p:ext uri="{BB962C8B-B14F-4D97-AF65-F5344CB8AC3E}">
        <p14:creationId xmlns:p14="http://schemas.microsoft.com/office/powerpoint/2010/main" val="2836806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0927" y="371430"/>
            <a:ext cx="8229600" cy="1055077"/>
          </a:xfrm>
        </p:spPr>
        <p:txBody>
          <a:bodyPr>
            <a:normAutofit/>
          </a:bodyPr>
          <a:lstStyle/>
          <a:p>
            <a:r>
              <a:rPr kumimoji="1" lang="en-US" altLang="ja-JP" sz="3600" b="1" dirty="0">
                <a:latin typeface="+mj-ea"/>
              </a:rPr>
              <a:t>2-6</a:t>
            </a:r>
            <a:r>
              <a:rPr kumimoji="1" lang="ja-JP" altLang="en-US" sz="3600" b="1" dirty="0">
                <a:latin typeface="+mj-ea"/>
              </a:rPr>
              <a:t>　</a:t>
            </a:r>
            <a:r>
              <a:rPr kumimoji="1" lang="ja-JP" altLang="en-US" sz="3600" b="1" dirty="0"/>
              <a:t>地域共生社会に向けた法整備</a:t>
            </a:r>
          </a:p>
        </p:txBody>
      </p:sp>
      <p:sp>
        <p:nvSpPr>
          <p:cNvPr id="3" name="コンテンツ プレースホルダー 2"/>
          <p:cNvSpPr>
            <a:spLocks noGrp="1"/>
          </p:cNvSpPr>
          <p:nvPr>
            <p:ph idx="1"/>
          </p:nvPr>
        </p:nvSpPr>
        <p:spPr>
          <a:xfrm>
            <a:off x="1043608" y="1694427"/>
            <a:ext cx="7937496" cy="4777338"/>
          </a:xfrm>
        </p:spPr>
        <p:txBody>
          <a:bodyPr>
            <a:noAutofit/>
          </a:bodyPr>
          <a:lstStyle/>
          <a:p>
            <a:pPr marL="0" indent="0">
              <a:lnSpc>
                <a:spcPct val="120000"/>
              </a:lnSpc>
              <a:buNone/>
            </a:pPr>
            <a:r>
              <a:rPr lang="ja-JP" altLang="en-US" sz="3200" dirty="0"/>
              <a:t>社会福祉法の改正</a:t>
            </a:r>
            <a:r>
              <a:rPr lang="ja-JP" altLang="en-US" sz="2800" dirty="0"/>
              <a:t>（平成 </a:t>
            </a:r>
            <a:r>
              <a:rPr lang="en-US" altLang="ja-JP" sz="2800" dirty="0"/>
              <a:t>29 </a:t>
            </a:r>
            <a:r>
              <a:rPr lang="ja-JP" altLang="en-US" sz="2800" dirty="0"/>
              <a:t>年</a:t>
            </a:r>
            <a:r>
              <a:rPr lang="en-US" altLang="ja-JP" sz="2800" dirty="0"/>
              <a:t>6</a:t>
            </a:r>
            <a:r>
              <a:rPr lang="ja-JP" altLang="en-US" sz="2800" dirty="0"/>
              <a:t>月</a:t>
            </a:r>
            <a:r>
              <a:rPr lang="en-US" altLang="ja-JP" sz="2800" dirty="0"/>
              <a:t>2</a:t>
            </a:r>
            <a:r>
              <a:rPr lang="ja-JP" altLang="en-US" sz="2800" dirty="0"/>
              <a:t>日公布）</a:t>
            </a:r>
            <a:endParaRPr lang="en-US" altLang="ja-JP" sz="2800" dirty="0"/>
          </a:p>
          <a:p>
            <a:pPr marL="0" indent="0">
              <a:lnSpc>
                <a:spcPct val="120000"/>
              </a:lnSpc>
              <a:buNone/>
            </a:pPr>
            <a:r>
              <a:rPr lang="ja-JP" altLang="en-US" sz="3200" dirty="0"/>
              <a:t>　第</a:t>
            </a:r>
            <a:r>
              <a:rPr lang="en-US" altLang="ja-JP" sz="3200" dirty="0"/>
              <a:t>4</a:t>
            </a:r>
            <a:r>
              <a:rPr lang="ja-JP" altLang="en-US" sz="3200" dirty="0"/>
              <a:t>条（地域福祉の推進）</a:t>
            </a:r>
            <a:endParaRPr lang="en-US" altLang="ja-JP" sz="3200" dirty="0"/>
          </a:p>
          <a:p>
            <a:pPr marL="0" indent="0">
              <a:lnSpc>
                <a:spcPct val="120000"/>
              </a:lnSpc>
              <a:buNone/>
            </a:pPr>
            <a:r>
              <a:rPr lang="ja-JP" altLang="en-US" sz="3200" dirty="0"/>
              <a:t>　第</a:t>
            </a:r>
            <a:r>
              <a:rPr lang="en-US" altLang="ja-JP" sz="3200" dirty="0"/>
              <a:t>5</a:t>
            </a:r>
            <a:r>
              <a:rPr lang="ja-JP" altLang="en-US" sz="3200" dirty="0"/>
              <a:t>条（福祉サービス提供の原則）</a:t>
            </a:r>
            <a:endParaRPr lang="en-US" altLang="ja-JP" sz="3200" dirty="0"/>
          </a:p>
          <a:p>
            <a:pPr marL="0" indent="0">
              <a:lnSpc>
                <a:spcPct val="120000"/>
              </a:lnSpc>
              <a:buNone/>
            </a:pPr>
            <a:r>
              <a:rPr lang="ja-JP" altLang="en-US" sz="3200" dirty="0">
                <a:latin typeface="+mj-ea"/>
                <a:ea typeface="+mj-ea"/>
              </a:rPr>
              <a:t>　第</a:t>
            </a:r>
            <a:r>
              <a:rPr lang="en-US" altLang="ja-JP" sz="3200" dirty="0">
                <a:latin typeface="+mj-ea"/>
                <a:ea typeface="+mj-ea"/>
              </a:rPr>
              <a:t>6</a:t>
            </a:r>
            <a:r>
              <a:rPr lang="ja-JP" altLang="en-US" sz="3200" dirty="0">
                <a:latin typeface="+mj-ea"/>
                <a:ea typeface="+mj-ea"/>
              </a:rPr>
              <a:t>条（国及び地方公共団体の責務）</a:t>
            </a:r>
            <a:endParaRPr lang="en-US" altLang="ja-JP" sz="3200" dirty="0">
              <a:latin typeface="+mj-ea"/>
              <a:ea typeface="+mj-ea"/>
            </a:endParaRPr>
          </a:p>
          <a:p>
            <a:pPr marL="0" indent="0">
              <a:lnSpc>
                <a:spcPct val="120000"/>
              </a:lnSpc>
              <a:buNone/>
            </a:pPr>
            <a:r>
              <a:rPr lang="ja-JP" altLang="en-US" sz="3200" dirty="0">
                <a:latin typeface="+mj-ea"/>
                <a:ea typeface="+mj-ea"/>
              </a:rPr>
              <a:t>　第</a:t>
            </a:r>
            <a:r>
              <a:rPr lang="en-US" altLang="ja-JP" sz="3200" dirty="0">
                <a:latin typeface="+mj-ea"/>
                <a:ea typeface="+mj-ea"/>
              </a:rPr>
              <a:t>106</a:t>
            </a:r>
            <a:r>
              <a:rPr lang="ja-JP" altLang="en-US" sz="3200" dirty="0">
                <a:latin typeface="+mj-ea"/>
                <a:ea typeface="+mj-ea"/>
              </a:rPr>
              <a:t>条の</a:t>
            </a:r>
            <a:r>
              <a:rPr lang="en-US" altLang="ja-JP" sz="3200" dirty="0">
                <a:latin typeface="+mj-ea"/>
                <a:ea typeface="+mj-ea"/>
              </a:rPr>
              <a:t>3</a:t>
            </a:r>
            <a:r>
              <a:rPr lang="ja-JP" altLang="en-US" sz="3200" dirty="0"/>
              <a:t>（包括的な支援体制の整備）</a:t>
            </a:r>
            <a:endParaRPr lang="en-US" altLang="ja-JP" sz="3200" dirty="0"/>
          </a:p>
          <a:p>
            <a:pPr marL="0" indent="0">
              <a:lnSpc>
                <a:spcPct val="120000"/>
              </a:lnSpc>
              <a:buNone/>
            </a:pPr>
            <a:r>
              <a:rPr lang="ja-JP" altLang="en-US" sz="3200" dirty="0"/>
              <a:t>　第</a:t>
            </a:r>
            <a:r>
              <a:rPr lang="en-US" altLang="ja-JP" sz="3200" dirty="0"/>
              <a:t>107</a:t>
            </a:r>
            <a:r>
              <a:rPr lang="ja-JP" altLang="en-US" sz="3200" dirty="0"/>
              <a:t>条（市町村地域福祉計画）</a:t>
            </a:r>
            <a:endParaRPr lang="en-US" altLang="ja-JP" sz="3200" dirty="0"/>
          </a:p>
        </p:txBody>
      </p:sp>
      <p:sp>
        <p:nvSpPr>
          <p:cNvPr id="7" name="フッター プレースホルダー 6">
            <a:extLst>
              <a:ext uri="{FF2B5EF4-FFF2-40B4-BE49-F238E27FC236}">
                <a16:creationId xmlns:a16="http://schemas.microsoft.com/office/drawing/2014/main" id="{A613CC28-D51B-4D15-A762-0052A371B4AB}"/>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id="{9118374C-C3B9-47C2-836D-6C990FA9BBA5}"/>
              </a:ext>
            </a:extLst>
          </p:cNvPr>
          <p:cNvSpPr>
            <a:spLocks noGrp="1"/>
          </p:cNvSpPr>
          <p:nvPr>
            <p:ph type="sldNum" sz="quarter" idx="4"/>
          </p:nvPr>
        </p:nvSpPr>
        <p:spPr/>
        <p:txBody>
          <a:bodyPr/>
          <a:lstStyle/>
          <a:p>
            <a:pPr>
              <a:defRPr/>
            </a:pPr>
            <a:fld id="{0C413247-B667-496C-B94F-D2BBE11C42D0}" type="slidenum">
              <a:rPr lang="en-US" altLang="ja-JP" smtClean="0"/>
              <a:pPr>
                <a:defRPr/>
              </a:pPr>
              <a:t>15</a:t>
            </a:fld>
            <a:endParaRPr lang="en-US" altLang="ja-JP" dirty="0"/>
          </a:p>
        </p:txBody>
      </p:sp>
    </p:spTree>
    <p:extLst>
      <p:ext uri="{BB962C8B-B14F-4D97-AF65-F5344CB8AC3E}">
        <p14:creationId xmlns:p14="http://schemas.microsoft.com/office/powerpoint/2010/main" val="3029312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251521" y="839956"/>
            <a:ext cx="8559250" cy="5580145"/>
          </a:xfrm>
        </p:spPr>
        <p:txBody>
          <a:bodyPr>
            <a:normAutofit fontScale="77500" lnSpcReduction="20000"/>
          </a:bodyPr>
          <a:lstStyle/>
          <a:p>
            <a:pPr marL="246191" indent="-246191" algn="l"/>
            <a:r>
              <a:rPr lang="ja-JP" altLang="en-US" b="1" dirty="0">
                <a:solidFill>
                  <a:schemeClr val="tx1"/>
                </a:solidFill>
              </a:rPr>
              <a:t>（地域福祉の推進）</a:t>
            </a:r>
            <a:endParaRPr lang="en-US" altLang="ja-JP" b="1" dirty="0">
              <a:solidFill>
                <a:schemeClr val="tx1"/>
              </a:solidFill>
            </a:endParaRPr>
          </a:p>
          <a:p>
            <a:pPr marL="246191" indent="-246191" algn="l"/>
            <a:r>
              <a:rPr lang="ja-JP" altLang="en-US" sz="3139" dirty="0">
                <a:solidFill>
                  <a:schemeClr val="tx1"/>
                </a:solidFill>
              </a:rPr>
              <a:t>第４条　地域住民、社会福祉を目的とする事業を経営する者及び社会福祉に関する活動を行う者</a:t>
            </a:r>
            <a:r>
              <a:rPr lang="ja-JP" altLang="en-US" sz="3139" b="1" u="sng" dirty="0">
                <a:solidFill>
                  <a:srgbClr val="FF0000"/>
                </a:solidFill>
              </a:rPr>
              <a:t>（以下「地域住民等」という。）</a:t>
            </a:r>
            <a:r>
              <a:rPr lang="ja-JP" altLang="en-US" sz="3139" dirty="0">
                <a:solidFill>
                  <a:schemeClr val="tx1"/>
                </a:solidFill>
              </a:rPr>
              <a:t>は、相互に協力し、福祉サービスを必要とする地域住民が地域社会を構成する一員として日常生活を営み、社会、経済、文化その他あらゆる分野の活動に参加する機会が</a:t>
            </a:r>
            <a:r>
              <a:rPr lang="ja-JP" altLang="en-US" sz="3139" b="1" u="sng" dirty="0">
                <a:solidFill>
                  <a:srgbClr val="FF0000"/>
                </a:solidFill>
              </a:rPr>
              <a:t>確保される</a:t>
            </a:r>
            <a:r>
              <a:rPr lang="ja-JP" altLang="en-US" sz="3139" dirty="0">
                <a:solidFill>
                  <a:schemeClr val="tx1"/>
                </a:solidFill>
              </a:rPr>
              <a:t>ように、地域福祉の推進に努めなければならない。</a:t>
            </a:r>
          </a:p>
          <a:p>
            <a:pPr marL="246191" indent="-246191" algn="l"/>
            <a:r>
              <a:rPr lang="ja-JP" altLang="en-US" sz="3139" dirty="0">
                <a:solidFill>
                  <a:schemeClr val="tx1"/>
                </a:solidFill>
              </a:rPr>
              <a:t>２　地域住民等は、地域福祉の推進に当</a:t>
            </a:r>
            <a:r>
              <a:rPr lang="ja-JP" altLang="en-US" sz="3139" dirty="0" err="1">
                <a:solidFill>
                  <a:schemeClr val="tx1"/>
                </a:solidFill>
              </a:rPr>
              <a:t>たつては</a:t>
            </a:r>
            <a:r>
              <a:rPr lang="ja-JP" altLang="en-US" sz="3139" dirty="0">
                <a:solidFill>
                  <a:schemeClr val="tx1"/>
                </a:solidFill>
              </a:rPr>
              <a:t>、福祉サービスを必要とする</a:t>
            </a:r>
            <a:r>
              <a:rPr lang="ja-JP" altLang="en-US" sz="3139" dirty="0">
                <a:solidFill>
                  <a:srgbClr val="FF0000"/>
                </a:solidFill>
              </a:rPr>
              <a:t>地域住民及びその世帯が抱える</a:t>
            </a:r>
            <a:r>
              <a:rPr lang="ja-JP" altLang="en-US" sz="3139" dirty="0">
                <a:solidFill>
                  <a:schemeClr val="tx1"/>
                </a:solidFill>
              </a:rPr>
              <a:t>福祉、介護、介護予防（要介護状態若しくは要支援状態となることの予防又は要介護状態若しくは要支援状態の軽減若しくは悪化の防止をいう。）、保健医療、住まい、就労及び教育に関する課題、福祉サービスを必要とする地域住民の</a:t>
            </a:r>
            <a:r>
              <a:rPr lang="ja-JP" altLang="en-US" sz="3139" dirty="0">
                <a:solidFill>
                  <a:srgbClr val="FF0000"/>
                </a:solidFill>
              </a:rPr>
              <a:t>地域社会からの孤立</a:t>
            </a:r>
            <a:r>
              <a:rPr lang="ja-JP" altLang="en-US" sz="3139" dirty="0">
                <a:solidFill>
                  <a:schemeClr val="tx1"/>
                </a:solidFill>
              </a:rPr>
              <a:t>その他の福祉サービスを必要とする地域住民が日常生活を営み、あらゆる分野の活動に</a:t>
            </a:r>
            <a:r>
              <a:rPr lang="ja-JP" altLang="en-US" sz="3139" dirty="0">
                <a:solidFill>
                  <a:srgbClr val="FF0000"/>
                </a:solidFill>
              </a:rPr>
              <a:t>参加する機会</a:t>
            </a:r>
            <a:r>
              <a:rPr lang="ja-JP" altLang="en-US" sz="3139" dirty="0">
                <a:solidFill>
                  <a:schemeClr val="tx1"/>
                </a:solidFill>
              </a:rPr>
              <a:t>が確保される上での各般の課題（以下「</a:t>
            </a:r>
            <a:r>
              <a:rPr lang="ja-JP" altLang="en-US" sz="3139" dirty="0">
                <a:solidFill>
                  <a:srgbClr val="FF0000"/>
                </a:solidFill>
              </a:rPr>
              <a:t>地域生活課題</a:t>
            </a:r>
            <a:r>
              <a:rPr lang="ja-JP" altLang="en-US" sz="3139" dirty="0">
                <a:solidFill>
                  <a:schemeClr val="tx1"/>
                </a:solidFill>
              </a:rPr>
              <a:t>」という。）を把握し、地域生活課題の解決に資する支援を行う関係機関（以下「支援関係機関」という。）との連携等によりその解決を図るよう特に留意するものとする。</a:t>
            </a:r>
          </a:p>
          <a:p>
            <a:pPr algn="l"/>
            <a:endParaRPr kumimoji="1" lang="ja-JP" altLang="en-US" dirty="0">
              <a:solidFill>
                <a:schemeClr val="tx1"/>
              </a:solidFill>
            </a:endParaRPr>
          </a:p>
        </p:txBody>
      </p:sp>
      <p:sp>
        <p:nvSpPr>
          <p:cNvPr id="5" name="テキスト ボックス 15"/>
          <p:cNvSpPr txBox="1">
            <a:spLocks noChangeArrowheads="1"/>
          </p:cNvSpPr>
          <p:nvPr/>
        </p:nvSpPr>
        <p:spPr bwMode="auto">
          <a:xfrm>
            <a:off x="-30604" y="275855"/>
            <a:ext cx="9174604" cy="340657"/>
          </a:xfrm>
          <a:prstGeom prst="rect">
            <a:avLst/>
          </a:prstGeom>
          <a:solidFill>
            <a:srgbClr val="00206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84396" tIns="33231" rIns="84396" bIns="33231" anchor="ctr">
            <a:no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defTabSz="844083" fontAlgn="auto">
              <a:spcBef>
                <a:spcPct val="50000"/>
              </a:spcBef>
              <a:spcAft>
                <a:spcPts val="0"/>
              </a:spcAft>
            </a:pPr>
            <a:r>
              <a:rPr lang="ja-JP" altLang="en-US" b="1" dirty="0">
                <a:solidFill>
                  <a:prstClr val="white"/>
                </a:solidFill>
                <a:latin typeface="メイリオ" panose="020B0604030504040204" pitchFamily="50" charset="-128"/>
                <a:ea typeface="メイリオ" panose="020B0604030504040204" pitchFamily="50" charset="-128"/>
              </a:rPr>
              <a:t>社会福祉法改正（第４条）</a:t>
            </a:r>
          </a:p>
        </p:txBody>
      </p:sp>
      <p:sp>
        <p:nvSpPr>
          <p:cNvPr id="8" name="フッター プレースホルダー 7">
            <a:extLst>
              <a:ext uri="{FF2B5EF4-FFF2-40B4-BE49-F238E27FC236}">
                <a16:creationId xmlns:a16="http://schemas.microsoft.com/office/drawing/2014/main" id="{BAA6B663-080E-4049-BF67-A5CA9F2515CA}"/>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id="{998D20A0-4C2B-4741-B594-20F79BACA1DB}"/>
              </a:ext>
            </a:extLst>
          </p:cNvPr>
          <p:cNvSpPr>
            <a:spLocks noGrp="1"/>
          </p:cNvSpPr>
          <p:nvPr>
            <p:ph type="sldNum" sz="quarter" idx="4"/>
          </p:nvPr>
        </p:nvSpPr>
        <p:spPr/>
        <p:txBody>
          <a:bodyPr/>
          <a:lstStyle/>
          <a:p>
            <a:pPr>
              <a:defRPr/>
            </a:pPr>
            <a:fld id="{0C413247-B667-496C-B94F-D2BBE11C42D0}" type="slidenum">
              <a:rPr lang="en-US" altLang="ja-JP" smtClean="0"/>
              <a:pPr>
                <a:defRPr/>
              </a:pPr>
              <a:t>16</a:t>
            </a:fld>
            <a:endParaRPr lang="en-US" altLang="ja-JP" dirty="0"/>
          </a:p>
        </p:txBody>
      </p:sp>
    </p:spTree>
    <p:extLst>
      <p:ext uri="{BB962C8B-B14F-4D97-AF65-F5344CB8AC3E}">
        <p14:creationId xmlns:p14="http://schemas.microsoft.com/office/powerpoint/2010/main" val="4210172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317989" y="839956"/>
            <a:ext cx="8492781" cy="5580145"/>
          </a:xfrm>
        </p:spPr>
        <p:txBody>
          <a:bodyPr>
            <a:normAutofit fontScale="92500" lnSpcReduction="10000"/>
          </a:bodyPr>
          <a:lstStyle/>
          <a:p>
            <a:pPr marL="246191" indent="-246191" algn="l"/>
            <a:r>
              <a:rPr lang="ja-JP" altLang="en-US" sz="2031" b="1" dirty="0">
                <a:solidFill>
                  <a:schemeClr val="tx1"/>
                </a:solidFill>
              </a:rPr>
              <a:t>（</a:t>
            </a:r>
            <a:r>
              <a:rPr lang="ja-JP" altLang="en-US" sz="2585" b="1" dirty="0">
                <a:solidFill>
                  <a:schemeClr val="tx1"/>
                </a:solidFill>
              </a:rPr>
              <a:t>福祉サービスの提供の原則）</a:t>
            </a:r>
            <a:endParaRPr lang="en-US" altLang="ja-JP" sz="2585" b="1" dirty="0">
              <a:solidFill>
                <a:schemeClr val="tx1"/>
              </a:solidFill>
            </a:endParaRPr>
          </a:p>
          <a:p>
            <a:pPr marL="246191" indent="-246191" algn="l"/>
            <a:r>
              <a:rPr lang="ja-JP" altLang="en-US" sz="2585" dirty="0">
                <a:solidFill>
                  <a:schemeClr val="tx1"/>
                </a:solidFill>
              </a:rPr>
              <a:t>第５条　社会福祉を目的とする事業を経営する者は、その提供する多様な福祉サービスについて、利用者の意向を十分に尊重し、</a:t>
            </a:r>
            <a:r>
              <a:rPr lang="ja-JP" altLang="en-US" sz="2585" b="1" u="sng" dirty="0">
                <a:solidFill>
                  <a:srgbClr val="FF0000"/>
                </a:solidFill>
              </a:rPr>
              <a:t>地域福祉の推進に係る取組を行う他の地域住民等との連携を図り、</a:t>
            </a:r>
            <a:r>
              <a:rPr lang="ja-JP" altLang="en-US" sz="2585" dirty="0">
                <a:solidFill>
                  <a:schemeClr val="tx1"/>
                </a:solidFill>
              </a:rPr>
              <a:t>かつ、保健医療サービスその他の関連するサービスとの有機的な連携を図るよう創意工夫を行いつつ、これを総合的に提供することができるようにその事業の実施に努めなければならない。</a:t>
            </a:r>
            <a:endParaRPr lang="en-US" altLang="ja-JP" sz="2585" dirty="0">
              <a:solidFill>
                <a:schemeClr val="tx1"/>
              </a:solidFill>
            </a:endParaRPr>
          </a:p>
          <a:p>
            <a:pPr marL="246191" indent="-246191" algn="l"/>
            <a:endParaRPr lang="ja-JP" altLang="en-US" sz="2585" dirty="0">
              <a:solidFill>
                <a:schemeClr val="tx1"/>
              </a:solidFill>
            </a:endParaRPr>
          </a:p>
          <a:p>
            <a:pPr marL="246191" indent="-246191" algn="l"/>
            <a:r>
              <a:rPr lang="ja-JP" altLang="en-US" sz="2585" b="1" dirty="0">
                <a:solidFill>
                  <a:schemeClr val="tx1"/>
                </a:solidFill>
              </a:rPr>
              <a:t>（国及び地方公共団体の責務）</a:t>
            </a:r>
            <a:endParaRPr lang="en-US" altLang="ja-JP" sz="2585" b="1" dirty="0">
              <a:solidFill>
                <a:schemeClr val="tx1"/>
              </a:solidFill>
            </a:endParaRPr>
          </a:p>
          <a:p>
            <a:pPr marL="246191" indent="-246191" algn="l"/>
            <a:r>
              <a:rPr lang="ja-JP" altLang="en-US" sz="2585" dirty="0">
                <a:solidFill>
                  <a:schemeClr val="tx1"/>
                </a:solidFill>
              </a:rPr>
              <a:t>第６条　（略）</a:t>
            </a:r>
          </a:p>
          <a:p>
            <a:pPr marL="246191" indent="-246191" algn="l"/>
            <a:r>
              <a:rPr lang="ja-JP" altLang="en-US" sz="2585" dirty="0">
                <a:solidFill>
                  <a:srgbClr val="FF0000"/>
                </a:solidFill>
              </a:rPr>
              <a:t>２</a:t>
            </a:r>
            <a:r>
              <a:rPr lang="ja-JP" altLang="en-US" sz="2585" dirty="0">
                <a:solidFill>
                  <a:schemeClr val="tx1"/>
                </a:solidFill>
              </a:rPr>
              <a:t>　</a:t>
            </a:r>
            <a:r>
              <a:rPr lang="ja-JP" altLang="en-US" sz="2585" dirty="0">
                <a:solidFill>
                  <a:srgbClr val="FF0000"/>
                </a:solidFill>
              </a:rPr>
              <a:t>国及び地方公共団体は、地域住民等が地域生活課題を把握し、支援関係機関との連携等によりその解決を図ることを促進する施策その他地域福祉の推進のために必要な各般の措置を講ずるよう努めなければならない。</a:t>
            </a:r>
          </a:p>
          <a:p>
            <a:pPr algn="l"/>
            <a:endParaRPr lang="ja-JP" altLang="en-US" sz="2585" dirty="0">
              <a:solidFill>
                <a:schemeClr val="tx1"/>
              </a:solidFill>
            </a:endParaRPr>
          </a:p>
        </p:txBody>
      </p:sp>
      <p:sp>
        <p:nvSpPr>
          <p:cNvPr id="5" name="テキスト ボックス 15"/>
          <p:cNvSpPr txBox="1">
            <a:spLocks noChangeArrowheads="1"/>
          </p:cNvSpPr>
          <p:nvPr/>
        </p:nvSpPr>
        <p:spPr bwMode="auto">
          <a:xfrm>
            <a:off x="-30604" y="275855"/>
            <a:ext cx="9174604" cy="340657"/>
          </a:xfrm>
          <a:prstGeom prst="rect">
            <a:avLst/>
          </a:prstGeom>
          <a:solidFill>
            <a:srgbClr val="00206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84396" tIns="33231" rIns="84396" bIns="33231" anchor="ctr">
            <a:no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defTabSz="844083" fontAlgn="auto">
              <a:spcBef>
                <a:spcPct val="50000"/>
              </a:spcBef>
              <a:spcAft>
                <a:spcPts val="0"/>
              </a:spcAft>
            </a:pPr>
            <a:r>
              <a:rPr lang="ja-JP" altLang="en-US" b="1" dirty="0">
                <a:solidFill>
                  <a:prstClr val="white"/>
                </a:solidFill>
                <a:latin typeface="メイリオ" panose="020B0604030504040204" pitchFamily="50" charset="-128"/>
                <a:ea typeface="メイリオ" panose="020B0604030504040204" pitchFamily="50" charset="-128"/>
              </a:rPr>
              <a:t>社会福祉法改正（第５条、第６条）</a:t>
            </a:r>
          </a:p>
        </p:txBody>
      </p:sp>
      <p:sp>
        <p:nvSpPr>
          <p:cNvPr id="8" name="フッター プレースホルダー 7">
            <a:extLst>
              <a:ext uri="{FF2B5EF4-FFF2-40B4-BE49-F238E27FC236}">
                <a16:creationId xmlns:a16="http://schemas.microsoft.com/office/drawing/2014/main" id="{A7DD61A8-5EA0-44D0-890E-50B081DFEE8E}"/>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id="{62D08E0E-F450-49BD-96CA-50E9FD648E58}"/>
              </a:ext>
            </a:extLst>
          </p:cNvPr>
          <p:cNvSpPr>
            <a:spLocks noGrp="1"/>
          </p:cNvSpPr>
          <p:nvPr>
            <p:ph type="sldNum" sz="quarter" idx="4"/>
          </p:nvPr>
        </p:nvSpPr>
        <p:spPr/>
        <p:txBody>
          <a:bodyPr/>
          <a:lstStyle/>
          <a:p>
            <a:pPr>
              <a:defRPr/>
            </a:pPr>
            <a:fld id="{0C413247-B667-496C-B94F-D2BBE11C42D0}" type="slidenum">
              <a:rPr lang="en-US" altLang="ja-JP" smtClean="0"/>
              <a:pPr>
                <a:defRPr/>
              </a:pPr>
              <a:t>17</a:t>
            </a:fld>
            <a:endParaRPr lang="en-US" altLang="ja-JP" dirty="0"/>
          </a:p>
        </p:txBody>
      </p:sp>
    </p:spTree>
    <p:extLst>
      <p:ext uri="{BB962C8B-B14F-4D97-AF65-F5344CB8AC3E}">
        <p14:creationId xmlns:p14="http://schemas.microsoft.com/office/powerpoint/2010/main" val="3766702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302626" y="839956"/>
            <a:ext cx="8508144" cy="5754275"/>
          </a:xfrm>
        </p:spPr>
        <p:txBody>
          <a:bodyPr>
            <a:normAutofit lnSpcReduction="10000"/>
          </a:bodyPr>
          <a:lstStyle/>
          <a:p>
            <a:pPr marL="246191" indent="-246191" algn="l"/>
            <a:r>
              <a:rPr lang="ja-JP" altLang="en-US" sz="2031" b="1" dirty="0">
                <a:solidFill>
                  <a:schemeClr val="tx1"/>
                </a:solidFill>
              </a:rPr>
              <a:t>（包括的な支援体制の整備）</a:t>
            </a:r>
            <a:endParaRPr lang="en-US" altLang="ja-JP" sz="2031" b="1" dirty="0">
              <a:solidFill>
                <a:schemeClr val="tx1"/>
              </a:solidFill>
            </a:endParaRPr>
          </a:p>
          <a:p>
            <a:pPr marL="246191" indent="-246191" algn="l"/>
            <a:r>
              <a:rPr lang="ja-JP" altLang="en-US" sz="2031" b="1" dirty="0">
                <a:solidFill>
                  <a:schemeClr val="tx1"/>
                </a:solidFill>
              </a:rPr>
              <a:t>第１０６条の３　</a:t>
            </a:r>
            <a:r>
              <a:rPr lang="ja-JP" altLang="en-US" sz="2031" b="1" dirty="0">
                <a:solidFill>
                  <a:srgbClr val="FF0000"/>
                </a:solidFill>
              </a:rPr>
              <a:t>市町村</a:t>
            </a:r>
            <a:r>
              <a:rPr lang="ja-JP" altLang="en-US" sz="2031" b="1" dirty="0">
                <a:solidFill>
                  <a:schemeClr val="tx1"/>
                </a:solidFill>
              </a:rPr>
              <a:t>は、次に掲げる事業の実施その他の各般の措置を通じ、地域住民等及び支援関係機関による、地域福祉の推進のための相互の協力が円滑に行われ、</a:t>
            </a:r>
            <a:r>
              <a:rPr lang="ja-JP" altLang="en-US" sz="2031" b="1" dirty="0">
                <a:solidFill>
                  <a:srgbClr val="FF0000"/>
                </a:solidFill>
              </a:rPr>
              <a:t>地域生活課題の解決に資する支援が包括的に提供される体制を整備する</a:t>
            </a:r>
            <a:r>
              <a:rPr lang="ja-JP" altLang="en-US" sz="2031" b="1" dirty="0">
                <a:solidFill>
                  <a:schemeClr val="tx1"/>
                </a:solidFill>
              </a:rPr>
              <a:t>よう努めるものとする。</a:t>
            </a:r>
            <a:endParaRPr lang="en-US" altLang="ja-JP" sz="2031" b="1" dirty="0">
              <a:solidFill>
                <a:schemeClr val="tx1"/>
              </a:solidFill>
            </a:endParaRPr>
          </a:p>
          <a:p>
            <a:pPr marL="490917" indent="-244726" algn="l"/>
            <a:r>
              <a:rPr lang="ja-JP" altLang="en-US" sz="2031" b="1" dirty="0">
                <a:solidFill>
                  <a:schemeClr val="tx1"/>
                </a:solidFill>
              </a:rPr>
              <a:t>一　地域福祉に関する活動への地域住民の参加を促す活動を行う者に対する支援、地域住民等が相互に交流を図ることができる拠点の整備、地域住民等に対する研修の実施その他の地域住民等が地域福祉を推進するために必要な環境の整備に関する事業</a:t>
            </a:r>
            <a:endParaRPr lang="en-US" altLang="ja-JP" sz="2031" b="1" dirty="0">
              <a:solidFill>
                <a:schemeClr val="tx1"/>
              </a:solidFill>
            </a:endParaRPr>
          </a:p>
          <a:p>
            <a:pPr marL="490917" indent="-244726" algn="l"/>
            <a:r>
              <a:rPr lang="ja-JP" altLang="en-US" sz="2031" b="1" dirty="0">
                <a:solidFill>
                  <a:schemeClr val="tx1"/>
                </a:solidFill>
              </a:rPr>
              <a:t>二　地域住民等が自ら他の地域住民が抱える地域生活課題に関する相談に応じ、必要な情報の提供及び助言を行い、必要に応じて、支援関係機関に対し、協力を求めることができる体制の整備に関する事業</a:t>
            </a:r>
            <a:endParaRPr lang="en-US" altLang="ja-JP" sz="2031" b="1" dirty="0">
              <a:solidFill>
                <a:schemeClr val="tx1"/>
              </a:solidFill>
            </a:endParaRPr>
          </a:p>
          <a:p>
            <a:pPr marL="490917" indent="-244726" algn="l"/>
            <a:r>
              <a:rPr lang="ja-JP" altLang="en-US" sz="2031" b="1" dirty="0">
                <a:solidFill>
                  <a:schemeClr val="tx1"/>
                </a:solidFill>
              </a:rPr>
              <a:t>三　生活困窮者自立支援法第二条第二項に規定する生活困窮者自立相談支援事業を行う者その他の支援関係機関が、地域生活課題を解決するために、相互の有機的な連携の下、その解決に資する支援を一体的かつ計画的に行う体制の整備に関する事業</a:t>
            </a:r>
            <a:endParaRPr lang="en-US" altLang="ja-JP" sz="2031" b="1" dirty="0">
              <a:solidFill>
                <a:schemeClr val="tx1"/>
              </a:solidFill>
            </a:endParaRPr>
          </a:p>
          <a:p>
            <a:pPr marL="246191" indent="-246191" algn="l"/>
            <a:r>
              <a:rPr lang="ja-JP" altLang="en-US" sz="2031" b="1" dirty="0">
                <a:solidFill>
                  <a:schemeClr val="tx1"/>
                </a:solidFill>
              </a:rPr>
              <a:t>２　厚生労働大臣は、前項各号に掲げる事業に関して、その</a:t>
            </a:r>
            <a:r>
              <a:rPr lang="ja-JP" altLang="en-US" sz="2031" b="1" dirty="0">
                <a:solidFill>
                  <a:srgbClr val="FF0000"/>
                </a:solidFill>
              </a:rPr>
              <a:t>適切かつ有効な実施を図るため必要な指針を公表する</a:t>
            </a:r>
            <a:r>
              <a:rPr lang="ja-JP" altLang="en-US" sz="2031" b="1" dirty="0">
                <a:solidFill>
                  <a:schemeClr val="tx1"/>
                </a:solidFill>
              </a:rPr>
              <a:t>ものとする。</a:t>
            </a:r>
          </a:p>
        </p:txBody>
      </p:sp>
      <p:sp>
        <p:nvSpPr>
          <p:cNvPr id="5" name="テキスト ボックス 15"/>
          <p:cNvSpPr txBox="1">
            <a:spLocks noChangeArrowheads="1"/>
          </p:cNvSpPr>
          <p:nvPr/>
        </p:nvSpPr>
        <p:spPr bwMode="auto">
          <a:xfrm>
            <a:off x="-30604" y="275855"/>
            <a:ext cx="9174604" cy="340657"/>
          </a:xfrm>
          <a:prstGeom prst="rect">
            <a:avLst/>
          </a:prstGeom>
          <a:solidFill>
            <a:srgbClr val="00206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84396" tIns="33231" rIns="84396" bIns="33231" anchor="ctr">
            <a:no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defTabSz="844083" fontAlgn="auto">
              <a:spcBef>
                <a:spcPct val="50000"/>
              </a:spcBef>
              <a:spcAft>
                <a:spcPts val="0"/>
              </a:spcAft>
            </a:pPr>
            <a:r>
              <a:rPr lang="ja-JP" altLang="en-US" b="1" dirty="0">
                <a:solidFill>
                  <a:prstClr val="white"/>
                </a:solidFill>
                <a:latin typeface="メイリオ" panose="020B0604030504040204" pitchFamily="50" charset="-128"/>
                <a:ea typeface="メイリオ" panose="020B0604030504040204" pitchFamily="50" charset="-128"/>
              </a:rPr>
              <a:t>社会福祉法改正（第</a:t>
            </a:r>
            <a:r>
              <a:rPr lang="en-US" altLang="ja-JP" b="1" dirty="0">
                <a:solidFill>
                  <a:prstClr val="white"/>
                </a:solidFill>
                <a:latin typeface="メイリオ" panose="020B0604030504040204" pitchFamily="50" charset="-128"/>
                <a:ea typeface="メイリオ" panose="020B0604030504040204" pitchFamily="50" charset="-128"/>
              </a:rPr>
              <a:t>106</a:t>
            </a:r>
            <a:r>
              <a:rPr lang="ja-JP" altLang="en-US" b="1" dirty="0">
                <a:solidFill>
                  <a:prstClr val="white"/>
                </a:solidFill>
                <a:latin typeface="メイリオ" panose="020B0604030504040204" pitchFamily="50" charset="-128"/>
                <a:ea typeface="メイリオ" panose="020B0604030504040204" pitchFamily="50" charset="-128"/>
              </a:rPr>
              <a:t>条の３）</a:t>
            </a:r>
          </a:p>
        </p:txBody>
      </p:sp>
      <p:sp>
        <p:nvSpPr>
          <p:cNvPr id="8" name="フッター プレースホルダー 7">
            <a:extLst>
              <a:ext uri="{FF2B5EF4-FFF2-40B4-BE49-F238E27FC236}">
                <a16:creationId xmlns:a16="http://schemas.microsoft.com/office/drawing/2014/main" id="{29984FE9-3E49-4167-B20E-0915EE336A5D}"/>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id="{52C1119F-8CC2-436A-9DC1-C0E4A5315C93}"/>
              </a:ext>
            </a:extLst>
          </p:cNvPr>
          <p:cNvSpPr>
            <a:spLocks noGrp="1"/>
          </p:cNvSpPr>
          <p:nvPr>
            <p:ph type="sldNum" sz="quarter" idx="4"/>
          </p:nvPr>
        </p:nvSpPr>
        <p:spPr/>
        <p:txBody>
          <a:bodyPr/>
          <a:lstStyle/>
          <a:p>
            <a:pPr>
              <a:defRPr/>
            </a:pPr>
            <a:fld id="{0C413247-B667-496C-B94F-D2BBE11C42D0}" type="slidenum">
              <a:rPr lang="en-US" altLang="ja-JP" smtClean="0"/>
              <a:pPr>
                <a:defRPr/>
              </a:pPr>
              <a:t>18</a:t>
            </a:fld>
            <a:endParaRPr lang="en-US" altLang="ja-JP" dirty="0"/>
          </a:p>
        </p:txBody>
      </p:sp>
    </p:spTree>
    <p:extLst>
      <p:ext uri="{BB962C8B-B14F-4D97-AF65-F5344CB8AC3E}">
        <p14:creationId xmlns:p14="http://schemas.microsoft.com/office/powerpoint/2010/main" val="1643913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302626" y="839956"/>
            <a:ext cx="8508144" cy="5754275"/>
          </a:xfrm>
        </p:spPr>
        <p:txBody>
          <a:bodyPr>
            <a:normAutofit lnSpcReduction="10000"/>
          </a:bodyPr>
          <a:lstStyle/>
          <a:p>
            <a:pPr marL="246191" indent="-246191" algn="l"/>
            <a:r>
              <a:rPr lang="ja-JP" altLang="en-US" sz="2031" b="1" dirty="0">
                <a:solidFill>
                  <a:schemeClr val="tx1"/>
                </a:solidFill>
              </a:rPr>
              <a:t>（市町村地域福祉計画）</a:t>
            </a:r>
            <a:endParaRPr lang="en-US" altLang="ja-JP" sz="2031" b="1" dirty="0">
              <a:solidFill>
                <a:schemeClr val="tx1"/>
              </a:solidFill>
            </a:endParaRPr>
          </a:p>
          <a:p>
            <a:pPr marL="246191" indent="-246191" algn="l"/>
            <a:r>
              <a:rPr lang="ja-JP" altLang="en-US" sz="2031" dirty="0">
                <a:solidFill>
                  <a:schemeClr val="tx1"/>
                </a:solidFill>
              </a:rPr>
              <a:t>第１０７条　市町村は、地域福祉の推進に関する事項として次に掲げる事項を一体的に定める計画（以下「市町村地域福祉計画」という。）を策定</a:t>
            </a:r>
            <a:r>
              <a:rPr lang="ja-JP" altLang="en-US" sz="2031" b="1" u="sng" dirty="0">
                <a:solidFill>
                  <a:srgbClr val="FF0000"/>
                </a:solidFill>
              </a:rPr>
              <a:t>するよう努めるものとする。</a:t>
            </a:r>
            <a:endParaRPr lang="en-US" altLang="ja-JP" sz="2031" b="1" u="sng" dirty="0">
              <a:solidFill>
                <a:srgbClr val="FF0000"/>
              </a:solidFill>
            </a:endParaRPr>
          </a:p>
          <a:p>
            <a:pPr marL="668232" indent="-339978" algn="l"/>
            <a:r>
              <a:rPr lang="ja-JP" altLang="en-US" sz="2031" b="1" u="sng" dirty="0">
                <a:solidFill>
                  <a:srgbClr val="FF0000"/>
                </a:solidFill>
              </a:rPr>
              <a:t>一　地域における高齢者の福祉、障害者の福祉、児童の福祉その他の福祉に関し、共通して取り組むべき事項</a:t>
            </a:r>
            <a:endParaRPr lang="en-US" altLang="ja-JP" sz="2031" b="1" u="sng" dirty="0">
              <a:solidFill>
                <a:srgbClr val="FF0000"/>
              </a:solidFill>
            </a:endParaRPr>
          </a:p>
          <a:p>
            <a:pPr marL="668232" indent="-339978" algn="l"/>
            <a:r>
              <a:rPr lang="ja-JP" altLang="en-US" sz="2031" b="1" u="sng" dirty="0">
                <a:solidFill>
                  <a:srgbClr val="FF0000"/>
                </a:solidFill>
              </a:rPr>
              <a:t>二</a:t>
            </a:r>
            <a:r>
              <a:rPr lang="ja-JP" altLang="en-US" sz="2031" dirty="0">
                <a:solidFill>
                  <a:srgbClr val="FF0000"/>
                </a:solidFill>
              </a:rPr>
              <a:t>　</a:t>
            </a:r>
            <a:r>
              <a:rPr lang="ja-JP" altLang="en-US" sz="2031" dirty="0">
                <a:solidFill>
                  <a:schemeClr val="tx1"/>
                </a:solidFill>
              </a:rPr>
              <a:t>地域における福祉サービスの適切な利用の推進に関する事項</a:t>
            </a:r>
            <a:endParaRPr lang="en-US" altLang="ja-JP" sz="2031" dirty="0">
              <a:solidFill>
                <a:schemeClr val="tx1"/>
              </a:solidFill>
            </a:endParaRPr>
          </a:p>
          <a:p>
            <a:pPr marL="668232" indent="-339978" algn="l"/>
            <a:r>
              <a:rPr lang="ja-JP" altLang="en-US" sz="2031" b="1" u="sng" dirty="0">
                <a:solidFill>
                  <a:srgbClr val="FF0000"/>
                </a:solidFill>
              </a:rPr>
              <a:t>三</a:t>
            </a:r>
            <a:r>
              <a:rPr lang="ja-JP" altLang="en-US" sz="2031" dirty="0">
                <a:solidFill>
                  <a:srgbClr val="FF0000"/>
                </a:solidFill>
              </a:rPr>
              <a:t>　</a:t>
            </a:r>
            <a:r>
              <a:rPr lang="ja-JP" altLang="en-US" sz="2031" dirty="0">
                <a:solidFill>
                  <a:schemeClr val="tx1"/>
                </a:solidFill>
              </a:rPr>
              <a:t>地域における社会福祉を目的とする事業の健全な発達に関する事項</a:t>
            </a:r>
            <a:endParaRPr lang="en-US" altLang="ja-JP" sz="2031" dirty="0">
              <a:solidFill>
                <a:schemeClr val="tx1"/>
              </a:solidFill>
            </a:endParaRPr>
          </a:p>
          <a:p>
            <a:pPr marL="668232" indent="-339978" algn="l"/>
            <a:r>
              <a:rPr lang="ja-JP" altLang="en-US" sz="2031" b="1" u="sng" dirty="0">
                <a:solidFill>
                  <a:srgbClr val="FF0000"/>
                </a:solidFill>
              </a:rPr>
              <a:t>四</a:t>
            </a:r>
            <a:r>
              <a:rPr lang="ja-JP" altLang="en-US" sz="2031" dirty="0">
                <a:solidFill>
                  <a:srgbClr val="FF0000"/>
                </a:solidFill>
              </a:rPr>
              <a:t>　</a:t>
            </a:r>
            <a:r>
              <a:rPr lang="ja-JP" altLang="en-US" sz="2031" dirty="0">
                <a:solidFill>
                  <a:schemeClr val="tx1"/>
                </a:solidFill>
              </a:rPr>
              <a:t>地域福祉に関する活動への住民の参加の促進に関する事項</a:t>
            </a:r>
            <a:endParaRPr lang="en-US" altLang="ja-JP" sz="2031" dirty="0">
              <a:solidFill>
                <a:schemeClr val="tx1"/>
              </a:solidFill>
            </a:endParaRPr>
          </a:p>
          <a:p>
            <a:pPr marL="668232" indent="-339978" algn="l"/>
            <a:r>
              <a:rPr lang="ja-JP" altLang="en-US" sz="2031" b="1" u="sng" dirty="0">
                <a:solidFill>
                  <a:srgbClr val="FF0000"/>
                </a:solidFill>
              </a:rPr>
              <a:t>五　</a:t>
            </a:r>
            <a:r>
              <a:rPr lang="ja-JP" altLang="en-US" sz="2031" dirty="0">
                <a:solidFill>
                  <a:schemeClr val="tx1"/>
                </a:solidFill>
              </a:rPr>
              <a:t>前条第一項各号に掲げる事業を実施する場合には、同項各号に掲げる事業に関する事項</a:t>
            </a:r>
          </a:p>
          <a:p>
            <a:pPr marL="246191" indent="-246191" algn="l"/>
            <a:r>
              <a:rPr lang="ja-JP" altLang="en-US" sz="2031" b="1" u="sng" dirty="0">
                <a:solidFill>
                  <a:srgbClr val="FF0000"/>
                </a:solidFill>
              </a:rPr>
              <a:t>２　</a:t>
            </a:r>
            <a:r>
              <a:rPr lang="ja-JP" altLang="en-US" sz="2031" dirty="0">
                <a:solidFill>
                  <a:schemeClr val="tx1"/>
                </a:solidFill>
              </a:rPr>
              <a:t>市町村は、市町村地域福祉計画を策定し、又は変更しようとするときは、あらかじめ、</a:t>
            </a:r>
            <a:r>
              <a:rPr lang="ja-JP" altLang="en-US" sz="2031" b="1" u="sng" dirty="0">
                <a:solidFill>
                  <a:srgbClr val="FF0000"/>
                </a:solidFill>
              </a:rPr>
              <a:t>地域住民等</a:t>
            </a:r>
            <a:r>
              <a:rPr lang="ja-JP" altLang="en-US" sz="2031" dirty="0">
                <a:solidFill>
                  <a:schemeClr val="tx1"/>
                </a:solidFill>
              </a:rPr>
              <a:t>の意見を反映させるよう努めるとともに、その内容を公表するよう努めるものとする。</a:t>
            </a:r>
          </a:p>
          <a:p>
            <a:pPr marL="246191" indent="-246191" algn="l"/>
            <a:r>
              <a:rPr lang="ja-JP" altLang="en-US" sz="2031" b="1" u="sng" dirty="0">
                <a:solidFill>
                  <a:srgbClr val="FF0000"/>
                </a:solidFill>
              </a:rPr>
              <a:t>３　市町村は、定期的に、その策定した市町村地域福祉計画について、調査、分析及び評価を行うよう努めるとともに、必要があると認めるときは、当該市町村地域福祉計画を変更するものとする。</a:t>
            </a:r>
          </a:p>
        </p:txBody>
      </p:sp>
      <p:sp>
        <p:nvSpPr>
          <p:cNvPr id="5" name="テキスト ボックス 15"/>
          <p:cNvSpPr txBox="1">
            <a:spLocks noChangeArrowheads="1"/>
          </p:cNvSpPr>
          <p:nvPr/>
        </p:nvSpPr>
        <p:spPr bwMode="auto">
          <a:xfrm>
            <a:off x="-30604" y="275855"/>
            <a:ext cx="9174604" cy="340657"/>
          </a:xfrm>
          <a:prstGeom prst="rect">
            <a:avLst/>
          </a:prstGeom>
          <a:solidFill>
            <a:srgbClr val="00206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84396" tIns="33231" rIns="84396" bIns="33231" anchor="ctr">
            <a:no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defTabSz="844083" fontAlgn="auto">
              <a:spcBef>
                <a:spcPct val="50000"/>
              </a:spcBef>
              <a:spcAft>
                <a:spcPts val="0"/>
              </a:spcAft>
            </a:pPr>
            <a:r>
              <a:rPr lang="ja-JP" altLang="en-US" b="1" dirty="0">
                <a:solidFill>
                  <a:prstClr val="white"/>
                </a:solidFill>
                <a:latin typeface="メイリオ" panose="020B0604030504040204" pitchFamily="50" charset="-128"/>
                <a:ea typeface="メイリオ" panose="020B0604030504040204" pitchFamily="50" charset="-128"/>
              </a:rPr>
              <a:t>社会福祉法改正（第</a:t>
            </a:r>
            <a:r>
              <a:rPr lang="en-US" altLang="ja-JP" b="1" dirty="0">
                <a:solidFill>
                  <a:prstClr val="white"/>
                </a:solidFill>
                <a:latin typeface="メイリオ" panose="020B0604030504040204" pitchFamily="50" charset="-128"/>
                <a:ea typeface="メイリオ" panose="020B0604030504040204" pitchFamily="50" charset="-128"/>
              </a:rPr>
              <a:t>107</a:t>
            </a:r>
            <a:r>
              <a:rPr lang="ja-JP" altLang="en-US" b="1" dirty="0">
                <a:solidFill>
                  <a:prstClr val="white"/>
                </a:solidFill>
                <a:latin typeface="メイリオ" panose="020B0604030504040204" pitchFamily="50" charset="-128"/>
                <a:ea typeface="メイリオ" panose="020B0604030504040204" pitchFamily="50" charset="-128"/>
              </a:rPr>
              <a:t>条）</a:t>
            </a:r>
          </a:p>
        </p:txBody>
      </p:sp>
      <p:sp>
        <p:nvSpPr>
          <p:cNvPr id="8" name="フッター プレースホルダー 7">
            <a:extLst>
              <a:ext uri="{FF2B5EF4-FFF2-40B4-BE49-F238E27FC236}">
                <a16:creationId xmlns:a16="http://schemas.microsoft.com/office/drawing/2014/main" id="{515A8799-9813-4283-9551-D87690F8CAE7}"/>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id="{16446C3A-590B-4709-9F8B-3D02E6D890FC}"/>
              </a:ext>
            </a:extLst>
          </p:cNvPr>
          <p:cNvSpPr>
            <a:spLocks noGrp="1"/>
          </p:cNvSpPr>
          <p:nvPr>
            <p:ph type="sldNum" sz="quarter" idx="4"/>
          </p:nvPr>
        </p:nvSpPr>
        <p:spPr/>
        <p:txBody>
          <a:bodyPr/>
          <a:lstStyle/>
          <a:p>
            <a:pPr>
              <a:defRPr/>
            </a:pPr>
            <a:fld id="{0C413247-B667-496C-B94F-D2BBE11C42D0}" type="slidenum">
              <a:rPr lang="en-US" altLang="ja-JP" smtClean="0"/>
              <a:pPr>
                <a:defRPr/>
              </a:pPr>
              <a:t>19</a:t>
            </a:fld>
            <a:endParaRPr lang="en-US" altLang="ja-JP" dirty="0"/>
          </a:p>
        </p:txBody>
      </p:sp>
    </p:spTree>
    <p:extLst>
      <p:ext uri="{BB962C8B-B14F-4D97-AF65-F5344CB8AC3E}">
        <p14:creationId xmlns:p14="http://schemas.microsoft.com/office/powerpoint/2010/main" val="1093261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本科目のねらい</a:t>
            </a:r>
          </a:p>
        </p:txBody>
      </p:sp>
      <p:sp>
        <p:nvSpPr>
          <p:cNvPr id="3" name="コンテンツ プレースホルダー 2"/>
          <p:cNvSpPr>
            <a:spLocks noGrp="1"/>
          </p:cNvSpPr>
          <p:nvPr>
            <p:ph idx="1"/>
          </p:nvPr>
        </p:nvSpPr>
        <p:spPr>
          <a:xfrm>
            <a:off x="678396" y="1684505"/>
            <a:ext cx="7787208" cy="4525963"/>
          </a:xfrm>
        </p:spPr>
        <p:txBody>
          <a:bodyPr/>
          <a:lstStyle/>
          <a:p>
            <a:r>
              <a:rPr lang="ja-JP" altLang="ja-JP" dirty="0"/>
              <a:t>主任相談支援専門員は障がいのある人たちが差別や偏見を受けずに社会に貢献できる真の共生社会の実現を目指すべきである。</a:t>
            </a:r>
            <a:endParaRPr lang="en-US" altLang="ja-JP" dirty="0"/>
          </a:p>
          <a:p>
            <a:r>
              <a:rPr lang="ja-JP" altLang="ja-JP" dirty="0"/>
              <a:t>本講では地域共生社会の意義と障害者の権利に関する条約の理念との関係から包括的相談支援体制への展開、地域を基盤としたソーシャルワークの機能について学ぶ。</a:t>
            </a:r>
          </a:p>
        </p:txBody>
      </p:sp>
      <p:sp>
        <p:nvSpPr>
          <p:cNvPr id="7" name="フッター プレースホルダー 6">
            <a:extLst>
              <a:ext uri="{FF2B5EF4-FFF2-40B4-BE49-F238E27FC236}">
                <a16:creationId xmlns:a16="http://schemas.microsoft.com/office/drawing/2014/main" id="{7506F3CF-53DB-4800-AB1F-8EDA6E7C18F2}"/>
              </a:ext>
            </a:extLst>
          </p:cNvPr>
          <p:cNvSpPr>
            <a:spLocks noGrp="1"/>
          </p:cNvSpPr>
          <p:nvPr>
            <p:ph type="ftr" sz="quarter" idx="3"/>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id="{4882C86B-E4E3-4516-A61E-ED22D8673308}"/>
              </a:ext>
            </a:extLst>
          </p:cNvPr>
          <p:cNvSpPr>
            <a:spLocks noGrp="1"/>
          </p:cNvSpPr>
          <p:nvPr>
            <p:ph type="sldNum" sz="quarter" idx="4"/>
          </p:nvPr>
        </p:nvSpPr>
        <p:spPr/>
        <p:txBody>
          <a:bodyPr/>
          <a:lstStyle/>
          <a:p>
            <a:pPr>
              <a:defRPr/>
            </a:pPr>
            <a:fld id="{C993D762-CD5B-413A-A315-DE9E2B4EBB0A}" type="slidenum">
              <a:rPr lang="en-US" altLang="ja-JP" smtClean="0"/>
              <a:pPr>
                <a:defRPr/>
              </a:pPr>
              <a:t>2</a:t>
            </a:fld>
            <a:endParaRPr lang="en-US" altLang="ja-JP" dirty="0"/>
          </a:p>
        </p:txBody>
      </p:sp>
    </p:spTree>
    <p:extLst>
      <p:ext uri="{BB962C8B-B14F-4D97-AF65-F5344CB8AC3E}">
        <p14:creationId xmlns:p14="http://schemas.microsoft.com/office/powerpoint/2010/main" val="1961002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正方形/長方形 65"/>
          <p:cNvSpPr/>
          <p:nvPr/>
        </p:nvSpPr>
        <p:spPr>
          <a:xfrm>
            <a:off x="4576339" y="1741677"/>
            <a:ext cx="4495919" cy="632610"/>
          </a:xfrm>
          <a:prstGeom prst="rect">
            <a:avLst/>
          </a:prstGeom>
          <a:solidFill>
            <a:schemeClr val="accent5">
              <a:lumMod val="20000"/>
              <a:lumOff val="80000"/>
              <a:alpha val="50000"/>
            </a:schemeClr>
          </a:solidFill>
          <a:ln w="9525">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○住民の主体的な支え合いを育み、暮らしに安心感と生きがいを生み出す</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○地域の資源を活かし、暮らしと地域社会に豊かさを生み出す</a:t>
            </a:r>
          </a:p>
        </p:txBody>
      </p:sp>
      <p:sp>
        <p:nvSpPr>
          <p:cNvPr id="11" name="正方形/長方形 10"/>
          <p:cNvSpPr/>
          <p:nvPr/>
        </p:nvSpPr>
        <p:spPr>
          <a:xfrm>
            <a:off x="64805" y="1741677"/>
            <a:ext cx="4440726" cy="632610"/>
          </a:xfrm>
          <a:prstGeom prst="rect">
            <a:avLst/>
          </a:prstGeom>
          <a:solidFill>
            <a:schemeClr val="accent5">
              <a:lumMod val="20000"/>
              <a:lumOff val="80000"/>
              <a:alpha val="50000"/>
            </a:schemeClr>
          </a:solidFill>
          <a:ln w="9525">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○個人や世帯の抱える複合的課題などへの包括的な支援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○人口減少に対応する、分野をまたがる総合的サービス提供の支援</a:t>
            </a:r>
          </a:p>
        </p:txBody>
      </p:sp>
      <p:sp>
        <p:nvSpPr>
          <p:cNvPr id="65" name="角丸四角形 64"/>
          <p:cNvSpPr/>
          <p:nvPr/>
        </p:nvSpPr>
        <p:spPr>
          <a:xfrm>
            <a:off x="4576338" y="1574440"/>
            <a:ext cx="4495920" cy="3305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 name="角丸四角形 5"/>
          <p:cNvSpPr/>
          <p:nvPr/>
        </p:nvSpPr>
        <p:spPr>
          <a:xfrm>
            <a:off x="64806" y="1567425"/>
            <a:ext cx="4440726" cy="3305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0" name="角丸四角形 9"/>
          <p:cNvSpPr/>
          <p:nvPr/>
        </p:nvSpPr>
        <p:spPr>
          <a:xfrm>
            <a:off x="64806" y="764704"/>
            <a:ext cx="9007452" cy="436775"/>
          </a:xfrm>
          <a:prstGeom prst="roundRect">
            <a:avLst/>
          </a:prstGeom>
          <a:solidFill>
            <a:srgbClr val="FCFDFE"/>
          </a:solidFill>
          <a:ln w="158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marR="0" lvl="0" indent="-180975"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◆制度・分野ごとの</a:t>
            </a:r>
            <a:r>
              <a:rPr kumimoji="0" lang="en-US" altLang="ja-JP"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縦割り</a:t>
            </a:r>
            <a:r>
              <a:rPr kumimoji="0" lang="en-US" altLang="ja-JP"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や「支え手」「受け手」という関係を超えて、地域住民や地域の多様な主体が　</a:t>
            </a:r>
            <a:r>
              <a:rPr kumimoji="0" lang="en-US" altLang="ja-JP"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我が事</a:t>
            </a:r>
            <a:r>
              <a:rPr kumimoji="0" lang="en-US" altLang="ja-JP"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として参画し、人と人、人と資源が世代や分野を超えて</a:t>
            </a:r>
            <a:r>
              <a:rPr kumimoji="0" lang="en-US" altLang="ja-JP"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丸ごと</a:t>
            </a:r>
            <a:r>
              <a:rPr kumimoji="0" lang="en-US" altLang="ja-JP"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つながることで、住民一人ひとりの暮らしと生きがい、地域をともに創っていく社会</a:t>
            </a:r>
          </a:p>
        </p:txBody>
      </p:sp>
      <p:sp>
        <p:nvSpPr>
          <p:cNvPr id="4" name="額縁 3"/>
          <p:cNvSpPr/>
          <p:nvPr/>
        </p:nvSpPr>
        <p:spPr>
          <a:xfrm>
            <a:off x="1176047" y="48160"/>
            <a:ext cx="6852337" cy="356504"/>
          </a:xfrm>
          <a:prstGeom prst="bevel">
            <a:avLst>
              <a:gd name="adj" fmla="val 10713"/>
            </a:avLst>
          </a:prstGeom>
          <a:solidFill>
            <a:srgbClr val="FFFF99"/>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ＤＦＰ特太ゴシック体" panose="020B0A00010101010101" pitchFamily="50" charset="-128"/>
                <a:ea typeface="ＤＦＰ特太ゴシック体" panose="020B0A00010101010101" pitchFamily="50" charset="-128"/>
                <a:cs typeface="+mn-cs"/>
              </a:rPr>
              <a:t>「地域共生社会」の実現に向けて（当面の改革工程）</a:t>
            </a:r>
            <a:r>
              <a:rPr kumimoji="0" lang="en-US" altLang="ja-JP" sz="1800" b="0" i="0" u="none" strike="noStrike" kern="1200" cap="none" spc="0" normalizeH="0" baseline="0" noProof="0" dirty="0">
                <a:ln>
                  <a:noFill/>
                </a:ln>
                <a:solidFill>
                  <a:prstClr val="black"/>
                </a:solidFill>
                <a:effectLst/>
                <a:uLnTx/>
                <a:uFillTx/>
                <a:latin typeface="ＤＦＰ特太ゴシック体" panose="020B0A00010101010101" pitchFamily="50" charset="-128"/>
                <a:ea typeface="ＤＦＰ特太ゴシック体" panose="020B0A00010101010101" pitchFamily="50" charset="-128"/>
                <a:cs typeface="+mn-cs"/>
              </a:rPr>
              <a:t>【</a:t>
            </a:r>
            <a:r>
              <a:rPr kumimoji="0" lang="ja-JP" altLang="en-US" sz="1800" b="0" i="0" u="none" strike="noStrike" kern="1200" cap="none" spc="0" normalizeH="0" baseline="0" noProof="0" dirty="0">
                <a:ln>
                  <a:noFill/>
                </a:ln>
                <a:solidFill>
                  <a:prstClr val="black"/>
                </a:solidFill>
                <a:effectLst/>
                <a:uLnTx/>
                <a:uFillTx/>
                <a:latin typeface="ＤＦＰ特太ゴシック体" panose="020B0A00010101010101" pitchFamily="50" charset="-128"/>
                <a:ea typeface="ＤＦＰ特太ゴシック体" panose="020B0A00010101010101" pitchFamily="50" charset="-128"/>
                <a:cs typeface="+mn-cs"/>
              </a:rPr>
              <a:t>概要</a:t>
            </a:r>
            <a:r>
              <a:rPr kumimoji="0" lang="en-US" altLang="ja-JP" sz="1800" b="0" i="0" u="none" strike="noStrike" kern="1200" cap="none" spc="0" normalizeH="0" baseline="0" noProof="0" dirty="0">
                <a:ln>
                  <a:noFill/>
                </a:ln>
                <a:solidFill>
                  <a:prstClr val="black"/>
                </a:solidFill>
                <a:effectLst/>
                <a:uLnTx/>
                <a:uFillTx/>
                <a:latin typeface="ＤＦＰ特太ゴシック体" panose="020B0A00010101010101" pitchFamily="50" charset="-128"/>
                <a:ea typeface="ＤＦＰ特太ゴシック体" panose="020B0A00010101010101" pitchFamily="50" charset="-128"/>
                <a:cs typeface="+mn-cs"/>
              </a:rPr>
              <a:t>】</a:t>
            </a:r>
            <a:endParaRPr kumimoji="0" lang="ja-JP" altLang="en-US" sz="1800" b="0" i="0" u="none" strike="noStrike" kern="1200" cap="none" spc="0" normalizeH="0" baseline="0" noProof="0" dirty="0">
              <a:ln>
                <a:noFill/>
              </a:ln>
              <a:solidFill>
                <a:prstClr val="black"/>
              </a:solidFill>
              <a:effectLst/>
              <a:uLnTx/>
              <a:uFillTx/>
              <a:latin typeface="ＤＦＰ特太ゴシック体" panose="020B0A00010101010101" pitchFamily="50" charset="-128"/>
              <a:ea typeface="ＤＦＰ特太ゴシック体" panose="020B0A00010101010101" pitchFamily="50" charset="-128"/>
              <a:cs typeface="+mn-cs"/>
            </a:endParaRPr>
          </a:p>
        </p:txBody>
      </p:sp>
      <p:sp>
        <p:nvSpPr>
          <p:cNvPr id="31" name="横巻き 30"/>
          <p:cNvSpPr/>
          <p:nvPr/>
        </p:nvSpPr>
        <p:spPr>
          <a:xfrm>
            <a:off x="25544" y="440704"/>
            <a:ext cx="2242199" cy="324000"/>
          </a:xfrm>
          <a:prstGeom prst="horizontalScroll">
            <a:avLst/>
          </a:prstGeom>
          <a:solidFill>
            <a:schemeClr val="accent1">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500" b="0" i="0" u="none" strike="noStrike" kern="1200" cap="none" spc="0" normalizeH="0" baseline="0" noProof="0" dirty="0">
                <a:ln>
                  <a:noFill/>
                </a:ln>
                <a:solidFill>
                  <a:prstClr val="white"/>
                </a:solidFill>
                <a:effectLst/>
                <a:uLnTx/>
                <a:uFillTx/>
                <a:latin typeface="ＤＦＰ特太ゴシック体" panose="020B0A00010101010101" pitchFamily="50" charset="-128"/>
                <a:ea typeface="ＤＦＰ特太ゴシック体" panose="020B0A00010101010101" pitchFamily="50" charset="-128"/>
                <a:cs typeface="+mn-cs"/>
              </a:rPr>
              <a:t>「地域共生社会」とは</a:t>
            </a:r>
          </a:p>
        </p:txBody>
      </p:sp>
      <p:sp>
        <p:nvSpPr>
          <p:cNvPr id="35" name="ホームベース 34"/>
          <p:cNvSpPr/>
          <p:nvPr/>
        </p:nvSpPr>
        <p:spPr>
          <a:xfrm>
            <a:off x="97463" y="5568580"/>
            <a:ext cx="8994425" cy="873381"/>
          </a:xfrm>
          <a:prstGeom prst="homePlate">
            <a:avLst>
              <a:gd name="adj" fmla="val 24301"/>
            </a:avLst>
          </a:prstGeom>
          <a:gradFill>
            <a:gsLst>
              <a:gs pos="1000">
                <a:srgbClr val="FF4343"/>
              </a:gs>
              <a:gs pos="100000">
                <a:sysClr val="window" lastClr="FFFFFF"/>
              </a:gs>
              <a:gs pos="100000">
                <a:sysClr val="window" lastClr="FFFFFF"/>
              </a:gs>
            </a:gsLst>
            <a:lin ang="10800000" scaled="1"/>
          </a:gradFill>
          <a:ln w="25400" cap="flat" cmpd="sng" algn="ctr">
            <a:no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prstClr val="white"/>
                </a:solidFill>
                <a:effectLst/>
                <a:uLnTx/>
                <a:uFillTx/>
                <a:latin typeface="Calibri"/>
                <a:ea typeface="ＭＳ Ｐゴシック"/>
                <a:cs typeface="+mn-cs"/>
              </a:rPr>
              <a:t>　</a:t>
            </a:r>
            <a:r>
              <a:rPr kumimoji="0" lang="en-US" altLang="ja-JP" sz="1800" b="0" i="0" u="none" strike="noStrike" kern="0" cap="none" spc="0" normalizeH="0" baseline="0" noProof="0" dirty="0">
                <a:ln>
                  <a:noFill/>
                </a:ln>
                <a:solidFill>
                  <a:prstClr val="white"/>
                </a:solidFill>
                <a:effectLst/>
                <a:uLnTx/>
                <a:uFillTx/>
                <a:latin typeface="Calibri"/>
                <a:ea typeface="ＭＳ Ｐゴシック"/>
                <a:cs typeface="+mn-cs"/>
              </a:rPr>
              <a:t>	</a:t>
            </a:r>
            <a:endParaRPr kumimoji="0" lang="ja-JP" altLang="en-US" sz="1800" b="0"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36" name="正方形/長方形 35"/>
          <p:cNvSpPr/>
          <p:nvPr/>
        </p:nvSpPr>
        <p:spPr>
          <a:xfrm>
            <a:off x="118582" y="5609113"/>
            <a:ext cx="3090462" cy="580534"/>
          </a:xfrm>
          <a:prstGeom prst="rect">
            <a:avLst/>
          </a:prstGeom>
          <a:solidFill>
            <a:schemeClr val="bg1">
              <a:alpha val="25000"/>
            </a:schemeClr>
          </a:solidFill>
        </p:spPr>
        <p:txBody>
          <a:bodyPr wrap="square" lIns="36000" tIns="36000" rIns="36000" bIns="3600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30" normalizeH="0" baseline="0" noProof="0" dirty="0">
                <a:ln>
                  <a:noFill/>
                </a:ln>
                <a:solidFill>
                  <a:prstClr val="black"/>
                </a:solidFill>
                <a:effectLst/>
                <a:uLnTx/>
                <a:uFillTx/>
                <a:latin typeface="Calibri"/>
                <a:ea typeface="ＭＳ Ｐゴシック"/>
                <a:cs typeface="+mn-cs"/>
              </a:rPr>
              <a:t>平成</a:t>
            </a:r>
            <a:r>
              <a:rPr kumimoji="0" lang="en-US" altLang="ja-JP" sz="1100" b="0" i="0" u="none" strike="noStrike" kern="1200" cap="none" spc="-30" normalizeH="0" baseline="0" noProof="0" dirty="0">
                <a:ln>
                  <a:noFill/>
                </a:ln>
                <a:solidFill>
                  <a:prstClr val="black"/>
                </a:solidFill>
                <a:effectLst/>
                <a:uLnTx/>
                <a:uFillTx/>
                <a:latin typeface="Calibri"/>
                <a:ea typeface="ＭＳ Ｐゴシック"/>
                <a:cs typeface="+mn-cs"/>
              </a:rPr>
              <a:t>29</a:t>
            </a:r>
            <a:r>
              <a:rPr kumimoji="0" lang="ja-JP" altLang="en-US" sz="1100" b="0" i="0" u="none" strike="noStrike" kern="1200" cap="none" spc="-30" normalizeH="0" baseline="0" noProof="0" dirty="0">
                <a:ln>
                  <a:noFill/>
                </a:ln>
                <a:solidFill>
                  <a:prstClr val="black"/>
                </a:solidFill>
                <a:effectLst/>
                <a:uLnTx/>
                <a:uFillTx/>
                <a:latin typeface="Calibri"/>
                <a:ea typeface="ＭＳ Ｐゴシック"/>
                <a:cs typeface="+mn-cs"/>
              </a:rPr>
              <a:t>（</a:t>
            </a:r>
            <a:r>
              <a:rPr kumimoji="0" lang="en-US" altLang="ja-JP" sz="1100" b="0" i="0" u="none" strike="noStrike" kern="1200" cap="none" spc="-30" normalizeH="0" baseline="0" noProof="0" dirty="0">
                <a:ln>
                  <a:noFill/>
                </a:ln>
                <a:solidFill>
                  <a:prstClr val="black"/>
                </a:solidFill>
                <a:effectLst/>
                <a:uLnTx/>
                <a:uFillTx/>
                <a:latin typeface="Calibri"/>
                <a:ea typeface="ＭＳ Ｐゴシック"/>
                <a:cs typeface="+mn-cs"/>
              </a:rPr>
              <a:t>2017</a:t>
            </a:r>
            <a:r>
              <a:rPr kumimoji="0" lang="ja-JP" altLang="en-US" sz="1100" b="0" i="0" u="none" strike="noStrike" kern="1200" cap="none" spc="-30" normalizeH="0" baseline="0" noProof="0" dirty="0">
                <a:ln>
                  <a:noFill/>
                </a:ln>
                <a:solidFill>
                  <a:prstClr val="black"/>
                </a:solidFill>
                <a:effectLst/>
                <a:uLnTx/>
                <a:uFillTx/>
                <a:latin typeface="Calibri"/>
                <a:ea typeface="ＭＳ Ｐゴシック"/>
                <a:cs typeface="+mn-cs"/>
              </a:rPr>
              <a:t>）年：介護保険法・社会福祉法等の改正</a:t>
            </a:r>
            <a:endParaRPr kumimoji="0" lang="en-US" altLang="ja-JP" sz="1100" b="0" i="0" u="none" strike="noStrike" kern="1200" cap="none" spc="-30" normalizeH="0" baseline="0" noProof="0" dirty="0">
              <a:ln>
                <a:noFill/>
              </a:ln>
              <a:solidFill>
                <a:prstClr val="black"/>
              </a:solidFill>
              <a:effectLst/>
              <a:uLnTx/>
              <a:uFillTx/>
              <a:latin typeface="Calibri"/>
              <a:ea typeface="ＭＳ Ｐゴシック"/>
              <a:cs typeface="+mn-cs"/>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0" lang="ja-JP" altLang="en-US" sz="1100" b="0" i="0" u="none" strike="noStrike" kern="1200" cap="none" spc="0" normalizeH="0" baseline="0" noProof="0" dirty="0">
                <a:ln>
                  <a:noFill/>
                </a:ln>
                <a:solidFill>
                  <a:prstClr val="black"/>
                </a:solidFill>
                <a:effectLst/>
                <a:uLnTx/>
                <a:uFillTx/>
                <a:latin typeface="Calibri"/>
                <a:ea typeface="ＭＳ Ｐゴシック"/>
                <a:cs typeface="+mn-cs"/>
              </a:rPr>
              <a:t>市町村による包括的支援体制の制度化</a:t>
            </a:r>
            <a:endParaRPr kumimoji="0" lang="en-US" altLang="ja-JP" sz="1100" b="0" i="0" u="none" strike="noStrike" kern="1200" cap="none" spc="0" normalizeH="0" baseline="0" noProof="0" dirty="0">
              <a:ln>
                <a:noFill/>
              </a:ln>
              <a:solidFill>
                <a:prstClr val="black"/>
              </a:solidFill>
              <a:effectLst/>
              <a:uLnTx/>
              <a:uFillTx/>
              <a:latin typeface="Calibri"/>
              <a:ea typeface="ＭＳ Ｐゴシック"/>
              <a:cs typeface="+mn-cs"/>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0" lang="ja-JP" altLang="en-US" sz="1100" b="0" i="0" u="none" strike="noStrike" kern="1200" cap="none" spc="0" normalizeH="0" baseline="0" noProof="0" dirty="0">
                <a:ln>
                  <a:noFill/>
                </a:ln>
                <a:solidFill>
                  <a:prstClr val="black"/>
                </a:solidFill>
                <a:effectLst/>
                <a:uLnTx/>
                <a:uFillTx/>
                <a:latin typeface="Calibri"/>
                <a:ea typeface="ＭＳ Ｐゴシック"/>
                <a:cs typeface="+mn-cs"/>
              </a:rPr>
              <a:t>共生型サービスの創設　　など</a:t>
            </a:r>
            <a:endParaRPr kumimoji="0" lang="en-US" altLang="ja-JP" sz="1100" b="0" i="0" u="none" strike="noStrike" kern="1200" cap="none" spc="0" normalizeH="0" baseline="0" noProof="0" dirty="0">
              <a:ln>
                <a:noFill/>
              </a:ln>
              <a:solidFill>
                <a:prstClr val="black"/>
              </a:solidFill>
              <a:effectLst/>
              <a:uLnTx/>
              <a:uFillTx/>
              <a:latin typeface="Calibri"/>
              <a:ea typeface="ＭＳ Ｐゴシック"/>
              <a:cs typeface="+mn-cs"/>
            </a:endParaRPr>
          </a:p>
        </p:txBody>
      </p:sp>
      <p:sp>
        <p:nvSpPr>
          <p:cNvPr id="37" name="正方形/長方形 36"/>
          <p:cNvSpPr/>
          <p:nvPr/>
        </p:nvSpPr>
        <p:spPr>
          <a:xfrm>
            <a:off x="3255035" y="5599588"/>
            <a:ext cx="3256615" cy="580534"/>
          </a:xfrm>
          <a:prstGeom prst="rect">
            <a:avLst/>
          </a:prstGeom>
          <a:solidFill>
            <a:schemeClr val="bg1">
              <a:alpha val="25000"/>
            </a:schemeClr>
          </a:solidFill>
        </p:spPr>
        <p:txBody>
          <a:bodyPr wrap="square" lIns="36000" tIns="36000" rIns="36000" bIns="3600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Calibri"/>
                <a:ea typeface="ＭＳ Ｐゴシック"/>
                <a:cs typeface="+mn-cs"/>
              </a:rPr>
              <a:t>平成</a:t>
            </a:r>
            <a:r>
              <a:rPr kumimoji="0" lang="en-US" altLang="ja-JP" sz="1100" b="0" i="0" u="none" strike="noStrike" kern="1200" cap="none" spc="0" normalizeH="0" baseline="0" noProof="0" dirty="0">
                <a:ln>
                  <a:noFill/>
                </a:ln>
                <a:solidFill>
                  <a:prstClr val="black"/>
                </a:solidFill>
                <a:effectLst/>
                <a:uLnTx/>
                <a:uFillTx/>
                <a:latin typeface="Calibri"/>
                <a:ea typeface="ＭＳ Ｐゴシック"/>
                <a:cs typeface="+mn-cs"/>
              </a:rPr>
              <a:t>30</a:t>
            </a:r>
            <a:r>
              <a:rPr kumimoji="0" lang="ja-JP" altLang="en-US" sz="1100" b="0" i="0" u="none" strike="noStrike" kern="1200" cap="none" spc="0" normalizeH="0" baseline="0" noProof="0" dirty="0">
                <a:ln>
                  <a:noFill/>
                </a:ln>
                <a:solidFill>
                  <a:prstClr val="black"/>
                </a:solidFill>
                <a:effectLst/>
                <a:uLnTx/>
                <a:uFillTx/>
                <a:latin typeface="Calibri"/>
                <a:ea typeface="ＭＳ Ｐゴシック"/>
                <a:cs typeface="+mn-cs"/>
              </a:rPr>
              <a:t>（</a:t>
            </a:r>
            <a:r>
              <a:rPr kumimoji="0" lang="en-US" altLang="ja-JP" sz="1100" b="0" i="0" u="none" strike="noStrike" kern="1200" cap="none" spc="0" normalizeH="0" baseline="0" noProof="0" dirty="0">
                <a:ln>
                  <a:noFill/>
                </a:ln>
                <a:solidFill>
                  <a:prstClr val="black"/>
                </a:solidFill>
                <a:effectLst/>
                <a:uLnTx/>
                <a:uFillTx/>
                <a:latin typeface="Calibri"/>
                <a:ea typeface="ＭＳ Ｐゴシック"/>
                <a:cs typeface="+mn-cs"/>
              </a:rPr>
              <a:t>2018</a:t>
            </a:r>
            <a:r>
              <a:rPr kumimoji="0" lang="ja-JP" altLang="en-US" sz="1100" b="0" i="0" u="none" strike="noStrike" kern="1200" cap="none" spc="0" normalizeH="0" baseline="0" noProof="0" dirty="0">
                <a:ln>
                  <a:noFill/>
                </a:ln>
                <a:solidFill>
                  <a:prstClr val="black"/>
                </a:solidFill>
                <a:effectLst/>
                <a:uLnTx/>
                <a:uFillTx/>
                <a:latin typeface="Calibri"/>
                <a:ea typeface="ＭＳ Ｐゴシック"/>
                <a:cs typeface="+mn-cs"/>
              </a:rPr>
              <a:t>）年：　</a:t>
            </a:r>
            <a:endParaRPr kumimoji="0" lang="en-US" altLang="ja-JP" sz="1100" b="0" i="0" u="none" strike="noStrike" kern="1200" cap="none" spc="0" normalizeH="0" baseline="0" noProof="0" dirty="0">
              <a:ln>
                <a:noFill/>
              </a:ln>
              <a:solidFill>
                <a:prstClr val="black"/>
              </a:solidFill>
              <a:effectLst/>
              <a:uLnTx/>
              <a:uFillTx/>
              <a:latin typeface="Calibri"/>
              <a:ea typeface="ＭＳ Ｐゴシック"/>
              <a:cs typeface="+mn-cs"/>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0" lang="ja-JP" altLang="en-US" sz="1100" b="0" i="0" u="none" strike="noStrike" kern="1200" cap="none" spc="0" normalizeH="0" baseline="0" noProof="0" dirty="0">
                <a:ln>
                  <a:noFill/>
                </a:ln>
                <a:solidFill>
                  <a:prstClr val="black"/>
                </a:solidFill>
                <a:effectLst/>
                <a:uLnTx/>
                <a:uFillTx/>
                <a:latin typeface="Calibri"/>
                <a:ea typeface="ＭＳ Ｐゴシック"/>
                <a:cs typeface="+mn-cs"/>
              </a:rPr>
              <a:t>介護・障害報酬改定：共生型サービスの評価 など</a:t>
            </a:r>
            <a:endParaRPr kumimoji="0" lang="en-US" altLang="ja-JP" sz="1100" b="0" i="0" u="none" strike="noStrike" kern="1200" cap="none" spc="0" normalizeH="0" baseline="0" noProof="0" dirty="0">
              <a:ln>
                <a:noFill/>
              </a:ln>
              <a:solidFill>
                <a:prstClr val="black"/>
              </a:solidFill>
              <a:effectLst/>
              <a:uLnTx/>
              <a:uFillTx/>
              <a:latin typeface="Calibri"/>
              <a:ea typeface="ＭＳ Ｐゴシック"/>
              <a:cs typeface="+mn-cs"/>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0" lang="ja-JP" altLang="en-US" sz="1100" b="0" i="0" u="none" strike="noStrike" kern="1200" cap="none" spc="0" normalizeH="0" baseline="0" noProof="0" dirty="0">
                <a:ln>
                  <a:noFill/>
                </a:ln>
                <a:solidFill>
                  <a:prstClr val="black"/>
                </a:solidFill>
                <a:effectLst/>
                <a:uLnTx/>
                <a:uFillTx/>
                <a:latin typeface="Calibri"/>
                <a:ea typeface="ＭＳ Ｐゴシック"/>
                <a:cs typeface="+mn-cs"/>
              </a:rPr>
              <a:t>生活困窮者自立支援制度の強化</a:t>
            </a:r>
            <a:endParaRPr kumimoji="0" lang="en-US" altLang="ja-JP" sz="1100" b="0" i="0" u="none" strike="noStrike" kern="1200" cap="none" spc="0" normalizeH="0" baseline="0" noProof="0" dirty="0">
              <a:ln>
                <a:noFill/>
              </a:ln>
              <a:solidFill>
                <a:prstClr val="black"/>
              </a:solidFill>
              <a:effectLst/>
              <a:uLnTx/>
              <a:uFillTx/>
              <a:latin typeface="Calibri"/>
              <a:ea typeface="ＭＳ Ｐゴシック"/>
              <a:cs typeface="+mn-cs"/>
            </a:endParaRPr>
          </a:p>
        </p:txBody>
      </p:sp>
      <p:sp>
        <p:nvSpPr>
          <p:cNvPr id="38" name="正方形/長方形 37"/>
          <p:cNvSpPr/>
          <p:nvPr/>
        </p:nvSpPr>
        <p:spPr>
          <a:xfrm>
            <a:off x="7962026" y="5784254"/>
            <a:ext cx="996923" cy="411257"/>
          </a:xfrm>
          <a:prstGeom prst="rect">
            <a:avLst/>
          </a:prstGeom>
          <a:solidFill>
            <a:schemeClr val="bg1"/>
          </a:solidFill>
        </p:spPr>
        <p:txBody>
          <a:bodyPr wrap="square" lIns="36000" tIns="36000" rIns="36000" bIns="3600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100" b="0" i="0" u="none" strike="noStrike" kern="1200" cap="none" spc="0" normalizeH="0" baseline="0" noProof="0" dirty="0">
                <a:ln>
                  <a:noFill/>
                </a:ln>
                <a:solidFill>
                  <a:prstClr val="black"/>
                </a:solidFill>
                <a:effectLst/>
                <a:uLnTx/>
                <a:uFillTx/>
                <a:latin typeface="Calibri"/>
                <a:ea typeface="ＭＳ Ｐゴシック"/>
                <a:cs typeface="+mn-cs"/>
              </a:rPr>
              <a:t>2020</a:t>
            </a:r>
            <a:r>
              <a:rPr kumimoji="0" lang="ja-JP" altLang="en-US" sz="1100" b="0" i="0" u="none" strike="noStrike" kern="1200" cap="none" spc="0" normalizeH="0" baseline="0" noProof="0" dirty="0">
                <a:ln>
                  <a:noFill/>
                </a:ln>
                <a:solidFill>
                  <a:prstClr val="black"/>
                </a:solidFill>
                <a:effectLst/>
                <a:uLnTx/>
                <a:uFillTx/>
                <a:latin typeface="Calibri"/>
                <a:ea typeface="ＭＳ Ｐゴシック"/>
                <a:cs typeface="+mn-cs"/>
              </a:rPr>
              <a:t>年代初頭：</a:t>
            </a:r>
            <a:endParaRPr kumimoji="0" lang="en-US" altLang="ja-JP" sz="1100" b="0" i="0" u="none" strike="noStrike" kern="1200" cap="none" spc="0" normalizeH="0" baseline="0" noProof="0" dirty="0">
              <a:ln>
                <a:noFill/>
              </a:ln>
              <a:solidFill>
                <a:prstClr val="black"/>
              </a:solidFill>
              <a:effectLst/>
              <a:uLnTx/>
              <a:uFillTx/>
              <a:latin typeface="Calibri"/>
              <a:ea typeface="ＭＳ Ｐゴシック"/>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srgbClr val="FF0000"/>
                </a:solidFill>
                <a:effectLst/>
                <a:uLnTx/>
                <a:uFillTx/>
                <a:latin typeface="Calibri"/>
                <a:ea typeface="ＭＳ Ｐゴシック"/>
                <a:cs typeface="+mn-cs"/>
              </a:rPr>
              <a:t>全面展開　</a:t>
            </a:r>
            <a:endParaRPr kumimoji="0" lang="en-US" altLang="ja-JP" sz="1100" b="1" i="0" u="none" strike="noStrike" kern="1200" cap="none" spc="0" normalizeH="0" baseline="0" noProof="0" dirty="0">
              <a:ln>
                <a:noFill/>
              </a:ln>
              <a:solidFill>
                <a:srgbClr val="FF0000"/>
              </a:solidFill>
              <a:effectLst/>
              <a:uLnTx/>
              <a:uFillTx/>
              <a:latin typeface="Calibri"/>
              <a:ea typeface="ＭＳ Ｐゴシック"/>
              <a:cs typeface="+mn-cs"/>
            </a:endParaRPr>
          </a:p>
        </p:txBody>
      </p:sp>
      <p:sp>
        <p:nvSpPr>
          <p:cNvPr id="39" name="正方形/長方形 38"/>
          <p:cNvSpPr/>
          <p:nvPr/>
        </p:nvSpPr>
        <p:spPr>
          <a:xfrm>
            <a:off x="198768" y="6151775"/>
            <a:ext cx="6749496" cy="503083"/>
          </a:xfrm>
          <a:prstGeom prst="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検討課題</a:t>
            </a:r>
            <a:r>
              <a:rPr kumimoji="0" lang="en-US" altLang="ja-JP" sz="11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①地域課題の解決力強化のための体制の全国的な整備のための支援方策（制度のあり方を含む）</a:t>
            </a:r>
            <a:endParaRPr kumimoji="0" lang="en-US" altLang="ja-JP"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②保健福祉行政横断的な包括的支援のあり方　　　　　　　③共通基礎課程の創設　　　　　等</a:t>
            </a:r>
            <a:endParaRPr kumimoji="0" lang="en-US" altLang="ja-JP"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8" name="正方形/長方形 27"/>
          <p:cNvSpPr/>
          <p:nvPr/>
        </p:nvSpPr>
        <p:spPr>
          <a:xfrm>
            <a:off x="6536778" y="5599733"/>
            <a:ext cx="1395692" cy="430887"/>
          </a:xfrm>
          <a:prstGeom prst="rect">
            <a:avLst/>
          </a:prstGeom>
          <a:solidFill>
            <a:schemeClr val="bg1">
              <a:alpha val="50000"/>
            </a:schemeClr>
          </a:solidFill>
        </p:spPr>
        <p:txBody>
          <a:bodyPr wrap="square" lIns="36000" rIns="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Calibri"/>
                <a:ea typeface="ＭＳ Ｐゴシック"/>
                <a:cs typeface="+mn-cs"/>
              </a:rPr>
              <a:t>平成</a:t>
            </a:r>
            <a:r>
              <a:rPr kumimoji="0" lang="en-US" altLang="ja-JP" sz="1100" b="0" i="0" u="none" strike="noStrike" kern="1200" cap="none" spc="0" normalizeH="0" baseline="0" noProof="0" dirty="0">
                <a:ln>
                  <a:noFill/>
                </a:ln>
                <a:solidFill>
                  <a:prstClr val="black"/>
                </a:solidFill>
                <a:effectLst/>
                <a:uLnTx/>
                <a:uFillTx/>
                <a:latin typeface="Calibri"/>
                <a:ea typeface="ＭＳ Ｐゴシック"/>
                <a:cs typeface="+mn-cs"/>
              </a:rPr>
              <a:t>31</a:t>
            </a:r>
            <a:r>
              <a:rPr kumimoji="0" lang="ja-JP" altLang="en-US" sz="1100" b="0" i="0" u="none" strike="noStrike" kern="1200" cap="none" spc="0" normalizeH="0" baseline="0" noProof="0" dirty="0">
                <a:ln>
                  <a:noFill/>
                </a:ln>
                <a:solidFill>
                  <a:prstClr val="black"/>
                </a:solidFill>
                <a:effectLst/>
                <a:uLnTx/>
                <a:uFillTx/>
                <a:latin typeface="Calibri"/>
                <a:ea typeface="ＭＳ Ｐゴシック"/>
                <a:cs typeface="+mn-cs"/>
              </a:rPr>
              <a:t>（</a:t>
            </a:r>
            <a:r>
              <a:rPr kumimoji="0" lang="en-US" altLang="ja-JP" sz="1100" b="0" i="0" u="none" strike="noStrike" kern="1200" cap="none" spc="0" normalizeH="0" baseline="0" noProof="0" dirty="0">
                <a:ln>
                  <a:noFill/>
                </a:ln>
                <a:solidFill>
                  <a:prstClr val="black"/>
                </a:solidFill>
                <a:effectLst/>
                <a:uLnTx/>
                <a:uFillTx/>
                <a:latin typeface="Calibri"/>
                <a:ea typeface="ＭＳ Ｐゴシック"/>
                <a:cs typeface="+mn-cs"/>
              </a:rPr>
              <a:t>2019</a:t>
            </a:r>
            <a:r>
              <a:rPr kumimoji="0" lang="ja-JP" altLang="en-US" sz="1100" b="0" i="0" u="none" strike="noStrike" kern="1200" cap="none" spc="0" normalizeH="0" baseline="0" noProof="0" dirty="0">
                <a:ln>
                  <a:noFill/>
                </a:ln>
                <a:solidFill>
                  <a:prstClr val="black"/>
                </a:solidFill>
                <a:effectLst/>
                <a:uLnTx/>
                <a:uFillTx/>
                <a:latin typeface="Calibri"/>
                <a:ea typeface="ＭＳ Ｐゴシック"/>
                <a:cs typeface="+mn-cs"/>
              </a:rPr>
              <a:t>）年以降：</a:t>
            </a:r>
            <a:br>
              <a:rPr kumimoji="0" lang="en-US" altLang="ja-JP" sz="1100" b="0" i="0" u="none" strike="noStrike" kern="1200" cap="none" spc="0" normalizeH="0" baseline="0" noProof="0" dirty="0">
                <a:ln>
                  <a:noFill/>
                </a:ln>
                <a:solidFill>
                  <a:prstClr val="black"/>
                </a:solidFill>
                <a:effectLst/>
                <a:uLnTx/>
                <a:uFillTx/>
                <a:latin typeface="Calibri"/>
                <a:ea typeface="ＭＳ Ｐゴシック"/>
                <a:cs typeface="+mn-cs"/>
              </a:rPr>
            </a:br>
            <a:r>
              <a:rPr kumimoji="0" lang="ja-JP" altLang="en-US" sz="1100" b="0" i="0" u="none" strike="noStrike" kern="1200" cap="none" spc="0" normalizeH="0" baseline="0" noProof="0" dirty="0">
                <a:ln>
                  <a:noFill/>
                </a:ln>
                <a:solidFill>
                  <a:prstClr val="black"/>
                </a:solidFill>
                <a:effectLst/>
                <a:uLnTx/>
                <a:uFillTx/>
                <a:latin typeface="Calibri"/>
                <a:ea typeface="ＭＳ Ｐゴシック"/>
                <a:cs typeface="+mn-cs"/>
              </a:rPr>
              <a:t>　更なる制度見直し　</a:t>
            </a:r>
            <a:endParaRPr kumimoji="0" lang="en-US" altLang="ja-JP" sz="1100" b="0" i="0" u="none" strike="noStrike" kern="1200" cap="none" spc="0" normalizeH="0" baseline="0" noProof="0" dirty="0">
              <a:ln>
                <a:noFill/>
              </a:ln>
              <a:solidFill>
                <a:prstClr val="black"/>
              </a:solidFill>
              <a:effectLst/>
              <a:uLnTx/>
              <a:uFillTx/>
              <a:latin typeface="Calibri"/>
              <a:ea typeface="ＭＳ Ｐゴシック"/>
              <a:cs typeface="+mn-cs"/>
            </a:endParaRPr>
          </a:p>
        </p:txBody>
      </p:sp>
      <p:sp>
        <p:nvSpPr>
          <p:cNvPr id="2" name="上矢印 1"/>
          <p:cNvSpPr/>
          <p:nvPr/>
        </p:nvSpPr>
        <p:spPr>
          <a:xfrm rot="2763160">
            <a:off x="6641930" y="6044169"/>
            <a:ext cx="380024" cy="376025"/>
          </a:xfrm>
          <a:prstGeom prst="upArrow">
            <a:avLst/>
          </a:prstGeom>
          <a:solidFill>
            <a:srgbClr val="FFCC6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 name="正方形/長方形 4"/>
          <p:cNvSpPr/>
          <p:nvPr/>
        </p:nvSpPr>
        <p:spPr>
          <a:xfrm>
            <a:off x="3703176" y="467650"/>
            <a:ext cx="5723066" cy="261610"/>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mn-cs"/>
              </a:rPr>
              <a:t>平成</a:t>
            </a:r>
            <a:r>
              <a:rPr kumimoji="0"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mn-cs"/>
              </a:rPr>
              <a:t>29</a:t>
            </a:r>
            <a:r>
              <a:rPr kumimoji="0"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mn-cs"/>
              </a:rPr>
              <a:t>年</a:t>
            </a:r>
            <a:r>
              <a:rPr kumimoji="0"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mn-cs"/>
              </a:rPr>
              <a:t>2</a:t>
            </a:r>
            <a:r>
              <a:rPr kumimoji="0"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mn-cs"/>
              </a:rPr>
              <a:t>月</a:t>
            </a:r>
            <a:r>
              <a:rPr kumimoji="0" lang="en-US" altLang="ja-JP" sz="1100" b="0" i="0" u="none" strike="noStrike" kern="1200" cap="none" spc="0" normalizeH="0" baseline="0" noProof="0" dirty="0">
                <a:ln>
                  <a:noFill/>
                </a:ln>
                <a:solidFill>
                  <a:prstClr val="black"/>
                </a:solidFill>
                <a:effectLst/>
                <a:uLnTx/>
                <a:uFillTx/>
                <a:latin typeface="ＭＳ Ｐゴシック"/>
                <a:ea typeface="ＭＳ Ｐゴシック"/>
                <a:cs typeface="+mn-cs"/>
              </a:rPr>
              <a:t>7</a:t>
            </a:r>
            <a:r>
              <a:rPr kumimoji="0" lang="ja-JP" altLang="en-US" sz="1100" b="0" i="0" u="none" strike="noStrike" kern="1200" cap="none" spc="0" normalizeH="0" baseline="0" noProof="0" dirty="0">
                <a:ln>
                  <a:noFill/>
                </a:ln>
                <a:solidFill>
                  <a:prstClr val="black"/>
                </a:solidFill>
                <a:effectLst/>
                <a:uLnTx/>
                <a:uFillTx/>
                <a:latin typeface="ＭＳ Ｐゴシック"/>
                <a:ea typeface="ＭＳ Ｐゴシック"/>
                <a:cs typeface="+mn-cs"/>
              </a:rPr>
              <a:t>日　厚生労働省　「我が事・丸ごと」地域共生社会実現本部決定</a:t>
            </a:r>
          </a:p>
        </p:txBody>
      </p:sp>
      <p:sp>
        <p:nvSpPr>
          <p:cNvPr id="43" name="コンテンツ プレースホルダー 2"/>
          <p:cNvSpPr txBox="1">
            <a:spLocks/>
          </p:cNvSpPr>
          <p:nvPr/>
        </p:nvSpPr>
        <p:spPr>
          <a:xfrm>
            <a:off x="5236691" y="801082"/>
            <a:ext cx="3256976" cy="363113"/>
          </a:xfrm>
          <a:prstGeom prst="rect">
            <a:avLst/>
          </a:prstGeom>
          <a:ln w="19050" cmpd="sng">
            <a:noFill/>
            <a:prstDash val="solid"/>
          </a:ln>
        </p:spPr>
        <p:txBody>
          <a:bodyPr vert="horz" lIns="36000" tIns="36000" rIns="36000" bIns="3600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sz="1300" b="0" i="0" u="none" strike="noStrike" kern="1200" cap="none" spc="0" normalizeH="0" baseline="0" noProof="0" dirty="0">
              <a:ln>
                <a:noFill/>
              </a:ln>
              <a:solidFill>
                <a:prstClr val="black"/>
              </a:solidFill>
              <a:effectLst/>
              <a:uLnTx/>
              <a:uFillTx/>
              <a:latin typeface="ＭＳ Ｐゴシック"/>
              <a:ea typeface="游ゴシック" panose="020B0400000000000000" pitchFamily="50" charset="-128"/>
              <a:cs typeface="+mn-cs"/>
            </a:endParaRPr>
          </a:p>
        </p:txBody>
      </p:sp>
      <p:sp>
        <p:nvSpPr>
          <p:cNvPr id="32" name="横巻き 31"/>
          <p:cNvSpPr/>
          <p:nvPr/>
        </p:nvSpPr>
        <p:spPr>
          <a:xfrm>
            <a:off x="74620" y="5303901"/>
            <a:ext cx="1994068" cy="324000"/>
          </a:xfrm>
          <a:prstGeom prst="horizontalScroll">
            <a:avLst/>
          </a:prstGeom>
          <a:solidFill>
            <a:schemeClr val="accent1">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500" b="0" i="0" u="none" strike="noStrike" kern="1200" cap="none" spc="0" normalizeH="0" baseline="0" noProof="0" dirty="0">
                <a:ln>
                  <a:noFill/>
                </a:ln>
                <a:solidFill>
                  <a:prstClr val="white"/>
                </a:solidFill>
                <a:effectLst/>
                <a:uLnTx/>
                <a:uFillTx/>
                <a:latin typeface="ＤＦＰ特太ゴシック体" panose="020B0A00010101010101" pitchFamily="50" charset="-128"/>
                <a:ea typeface="ＤＦＰ特太ゴシック体" panose="020B0A00010101010101" pitchFamily="50" charset="-128"/>
                <a:cs typeface="+mn-cs"/>
              </a:rPr>
              <a:t>実現に向けた工程</a:t>
            </a:r>
          </a:p>
        </p:txBody>
      </p:sp>
      <p:sp>
        <p:nvSpPr>
          <p:cNvPr id="41" name="横巻き 40"/>
          <p:cNvSpPr/>
          <p:nvPr/>
        </p:nvSpPr>
        <p:spPr>
          <a:xfrm>
            <a:off x="37406" y="2412841"/>
            <a:ext cx="2031283" cy="324000"/>
          </a:xfrm>
          <a:prstGeom prst="horizontalScroll">
            <a:avLst/>
          </a:prstGeom>
          <a:solidFill>
            <a:schemeClr val="accent1">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500" b="0" i="0" u="none" strike="noStrike" kern="1200" cap="none" spc="0" normalizeH="0" baseline="0" noProof="0" dirty="0">
                <a:ln>
                  <a:noFill/>
                </a:ln>
                <a:solidFill>
                  <a:prstClr val="white"/>
                </a:solidFill>
                <a:effectLst/>
                <a:uLnTx/>
                <a:uFillTx/>
                <a:latin typeface="ＤＦＰ特太ゴシック体" panose="020B0A00010101010101" pitchFamily="50" charset="-128"/>
                <a:ea typeface="ＤＦＰ特太ゴシック体" panose="020B0A00010101010101" pitchFamily="50" charset="-128"/>
                <a:cs typeface="+mn-cs"/>
              </a:rPr>
              <a:t>改革の骨格</a:t>
            </a:r>
          </a:p>
        </p:txBody>
      </p:sp>
      <p:sp>
        <p:nvSpPr>
          <p:cNvPr id="44" name="円/楕円 43"/>
          <p:cNvSpPr/>
          <p:nvPr/>
        </p:nvSpPr>
        <p:spPr>
          <a:xfrm>
            <a:off x="4270841" y="3915966"/>
            <a:ext cx="4821046" cy="1349210"/>
          </a:xfrm>
          <a:prstGeom prst="ellipse">
            <a:avLst/>
          </a:prstGeom>
          <a:solidFill>
            <a:schemeClr val="accent3">
              <a:lumMod val="40000"/>
              <a:lumOff val="60000"/>
            </a:schemeClr>
          </a:solidFill>
          <a:ln w="25400" cap="flat" cmpd="sng" algn="ctr">
            <a:noFill/>
            <a:prstDash val="solid"/>
          </a:ln>
          <a:effectLst/>
        </p:spPr>
        <p:txBody>
          <a:bodyPr rtlCol="0" anchor="ctr"/>
          <a:lstStyle/>
          <a:p>
            <a:pPr marL="504000" marR="0" lvl="0" indent="-216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en-US" altLang="ja-JP" sz="1300" b="0" i="0" u="none" strike="noStrike" kern="1200" cap="none" spc="0" normalizeH="0" baseline="0" noProof="0" dirty="0">
              <a:ln>
                <a:noFill/>
              </a:ln>
              <a:solidFill>
                <a:prstClr val="black"/>
              </a:solidFill>
              <a:effectLst/>
              <a:uLnTx/>
              <a:uFillTx/>
              <a:latin typeface="Calibri"/>
              <a:ea typeface="ＭＳ Ｐゴシック"/>
              <a:cs typeface="+mn-cs"/>
            </a:endParaRPr>
          </a:p>
          <a:p>
            <a:pPr marL="504000" marR="0" lvl="0" indent="-216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en-US" altLang="ja-JP" sz="1300" b="0" i="0" u="none" strike="noStrike" kern="1200" cap="none" spc="0" normalizeH="0" baseline="0" noProof="0" dirty="0">
              <a:ln>
                <a:noFill/>
              </a:ln>
              <a:solidFill>
                <a:prstClr val="black"/>
              </a:solidFill>
              <a:effectLst/>
              <a:uLnTx/>
              <a:uFillTx/>
              <a:latin typeface="Calibri"/>
              <a:ea typeface="ＭＳ Ｐゴシック"/>
              <a:cs typeface="+mn-cs"/>
            </a:endParaRPr>
          </a:p>
          <a:p>
            <a:pPr marL="504000" marR="0" lvl="0" indent="-216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en-US" altLang="ja-JP" sz="1300" b="0" i="0" u="none" strike="noStrike" kern="1200" cap="none" spc="0" normalizeH="0" baseline="0" noProof="0" dirty="0">
              <a:ln>
                <a:noFill/>
              </a:ln>
              <a:solidFill>
                <a:prstClr val="black"/>
              </a:solidFill>
              <a:effectLst/>
              <a:uLnTx/>
              <a:uFillTx/>
              <a:latin typeface="Calibri"/>
              <a:ea typeface="ＭＳ Ｐゴシック"/>
              <a:cs typeface="+mn-cs"/>
            </a:endParaRPr>
          </a:p>
          <a:p>
            <a:pPr marL="504000" marR="0" lvl="0" indent="-216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en-US" altLang="ja-JP" sz="1300" b="0" i="0" u="none" strike="noStrike" kern="1200" cap="none" spc="0" normalizeH="0" baseline="0" noProof="0" dirty="0">
              <a:ln>
                <a:noFill/>
              </a:ln>
              <a:solidFill>
                <a:prstClr val="black"/>
              </a:solidFill>
              <a:effectLst/>
              <a:uLnTx/>
              <a:uFillTx/>
              <a:latin typeface="Calibri"/>
              <a:ea typeface="ＭＳ Ｐゴシック"/>
              <a:cs typeface="+mn-cs"/>
            </a:endParaRPr>
          </a:p>
          <a:p>
            <a:pPr marL="504000" marR="0" lvl="0" indent="-216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en-US" altLang="ja-JP" sz="1300" b="0" i="0" u="none" strike="noStrike" kern="1200" cap="none" spc="0" normalizeH="0" baseline="0" noProof="0" dirty="0">
              <a:ln>
                <a:noFill/>
              </a:ln>
              <a:solidFill>
                <a:prstClr val="black"/>
              </a:solidFill>
              <a:effectLst/>
              <a:uLnTx/>
              <a:uFillTx/>
              <a:latin typeface="Calibri"/>
              <a:ea typeface="ＭＳ Ｐゴシック"/>
              <a:cs typeface="+mn-cs"/>
            </a:endParaRPr>
          </a:p>
          <a:p>
            <a:pPr marL="504000" marR="0" lvl="0" indent="-216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en-US" altLang="ja-JP" sz="1300" b="0" i="0" u="none" strike="noStrike" kern="1200" cap="none" spc="0" normalizeH="0" baseline="0" noProof="0" dirty="0">
              <a:ln>
                <a:noFill/>
              </a:ln>
              <a:solidFill>
                <a:prstClr val="black"/>
              </a:solidFill>
              <a:effectLst/>
              <a:uLnTx/>
              <a:uFillTx/>
              <a:latin typeface="Calibri"/>
              <a:ea typeface="ＭＳ Ｐゴシック"/>
              <a:cs typeface="+mn-cs"/>
            </a:endParaRPr>
          </a:p>
          <a:p>
            <a:pPr marL="504000" marR="0" lvl="0" indent="-216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en-US" altLang="ja-JP" sz="1300" b="0" i="0" u="none" strike="noStrike" kern="1200" cap="none" spc="0" normalizeH="0" baseline="0" noProof="0" dirty="0">
              <a:ln>
                <a:noFill/>
              </a:ln>
              <a:solidFill>
                <a:prstClr val="black"/>
              </a:solidFill>
              <a:effectLst/>
              <a:uLnTx/>
              <a:uFillTx/>
              <a:latin typeface="Calibri"/>
              <a:ea typeface="ＭＳ Ｐゴシック"/>
              <a:cs typeface="+mn-cs"/>
            </a:endParaRPr>
          </a:p>
          <a:p>
            <a:pPr marL="504000" marR="0" lvl="0" indent="-216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ja-JP" altLang="en-US" sz="13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45" name="角丸四角形 44"/>
          <p:cNvSpPr/>
          <p:nvPr/>
        </p:nvSpPr>
        <p:spPr>
          <a:xfrm>
            <a:off x="5024023" y="5013176"/>
            <a:ext cx="3270237" cy="25200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5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専門人材の機能強化・最大活用</a:t>
            </a:r>
            <a:endParaRPr kumimoji="0" lang="ja-JP" altLang="en-US" sz="15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46" name="グループ化 45"/>
          <p:cNvGrpSpPr/>
          <p:nvPr/>
        </p:nvGrpSpPr>
        <p:grpSpPr>
          <a:xfrm>
            <a:off x="4270840" y="2736841"/>
            <a:ext cx="4821047" cy="1512000"/>
            <a:chOff x="4626743" y="2348879"/>
            <a:chExt cx="5222801" cy="1858833"/>
          </a:xfrm>
        </p:grpSpPr>
        <p:grpSp>
          <p:nvGrpSpPr>
            <p:cNvPr id="47" name="グループ化 46"/>
            <p:cNvGrpSpPr/>
            <p:nvPr/>
          </p:nvGrpSpPr>
          <p:grpSpPr>
            <a:xfrm>
              <a:off x="4626743" y="2348879"/>
              <a:ext cx="5222801" cy="1858833"/>
              <a:chOff x="4626743" y="2348879"/>
              <a:chExt cx="5222801" cy="1858833"/>
            </a:xfrm>
          </p:grpSpPr>
          <p:sp>
            <p:nvSpPr>
              <p:cNvPr id="49" name="円/楕円 48"/>
              <p:cNvSpPr/>
              <p:nvPr/>
            </p:nvSpPr>
            <p:spPr>
              <a:xfrm>
                <a:off x="4626743" y="2348879"/>
                <a:ext cx="5222801" cy="1858833"/>
              </a:xfrm>
              <a:prstGeom prst="ellipse">
                <a:avLst/>
              </a:prstGeom>
              <a:solidFill>
                <a:schemeClr val="accent5">
                  <a:lumMod val="20000"/>
                  <a:lumOff val="80000"/>
                </a:schemeClr>
              </a:solidFill>
              <a:ln w="25400" cap="flat" cmpd="sng" algn="ctr">
                <a:noFill/>
                <a:prstDash val="solid"/>
              </a:ln>
              <a:effectLst/>
            </p:spPr>
            <p:txBody>
              <a:bodyPr lIns="36000" rIns="36000" rtlCol="0" anchor="ctr"/>
              <a:lstStyle/>
              <a:p>
                <a:pPr marL="504000" marR="0" lvl="0" indent="-180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en-US" altLang="ja-JP" sz="1300" b="0" i="0" u="none" strike="noStrike" kern="0" cap="none" spc="0" normalizeH="0" baseline="0" noProof="0" dirty="0">
                  <a:ln>
                    <a:noFill/>
                  </a:ln>
                  <a:solidFill>
                    <a:prstClr val="black"/>
                  </a:solidFill>
                  <a:effectLst/>
                  <a:uLnTx/>
                  <a:uFillTx/>
                  <a:latin typeface="Calibri"/>
                  <a:ea typeface="ＭＳ Ｐゴシック"/>
                  <a:cs typeface="+mn-cs"/>
                </a:endParaRPr>
              </a:p>
              <a:p>
                <a:pPr marL="504000" marR="0" lvl="0" indent="-180000" algn="l" defTabSz="457200" rtl="0" eaLnBrk="1" fontAlgn="auto" latinLnBrk="0" hangingPunct="1">
                  <a:lnSpc>
                    <a:spcPct val="100000"/>
                  </a:lnSpc>
                  <a:spcBef>
                    <a:spcPts val="300"/>
                  </a:spcBef>
                  <a:spcAft>
                    <a:spcPts val="0"/>
                  </a:spcAft>
                  <a:buClr>
                    <a:srgbClr val="FF0000"/>
                  </a:buClr>
                  <a:buSzTx/>
                  <a:buFont typeface="Wingdings" panose="05000000000000000000" pitchFamily="2" charset="2"/>
                  <a:buChar char="l"/>
                  <a:tabLst/>
                  <a:defRPr/>
                </a:pPr>
                <a:endParaRPr kumimoji="0" lang="en-US" altLang="ja-JP" sz="1300" b="0" i="0" u="none" strike="noStrike" kern="1200" cap="none" spc="0" normalizeH="0" baseline="0" noProof="0" dirty="0">
                  <a:ln>
                    <a:noFill/>
                  </a:ln>
                  <a:solidFill>
                    <a:prstClr val="black"/>
                  </a:solidFill>
                  <a:effectLst/>
                  <a:uLnTx/>
                  <a:uFillTx/>
                  <a:latin typeface="Calibri"/>
                  <a:ea typeface="ＭＳ Ｐゴシック"/>
                  <a:cs typeface="+mn-cs"/>
                </a:endParaRPr>
              </a:p>
              <a:p>
                <a:pPr marL="504000" marR="0" lvl="0" indent="-180000" algn="l" defTabSz="457200" rtl="0" eaLnBrk="1" fontAlgn="auto" latinLnBrk="0" hangingPunct="1">
                  <a:lnSpc>
                    <a:spcPct val="100000"/>
                  </a:lnSpc>
                  <a:spcBef>
                    <a:spcPts val="300"/>
                  </a:spcBef>
                  <a:spcAft>
                    <a:spcPts val="0"/>
                  </a:spcAft>
                  <a:buClr>
                    <a:srgbClr val="FF0000"/>
                  </a:buClr>
                  <a:buSzTx/>
                  <a:buFont typeface="Wingdings" panose="05000000000000000000" pitchFamily="2" charset="2"/>
                  <a:buChar char="l"/>
                  <a:tabLst/>
                  <a:defRPr/>
                </a:pPr>
                <a:endParaRPr kumimoji="0" lang="en-US" altLang="ja-JP" sz="1300" b="0" i="0" u="none" strike="noStrike" kern="1200" cap="none" spc="0" normalizeH="0" baseline="0" noProof="0" dirty="0">
                  <a:ln>
                    <a:noFill/>
                  </a:ln>
                  <a:solidFill>
                    <a:prstClr val="black"/>
                  </a:solidFill>
                  <a:effectLst/>
                  <a:uLnTx/>
                  <a:uFillTx/>
                  <a:latin typeface="Calibri"/>
                  <a:ea typeface="ＭＳ Ｐゴシック"/>
                  <a:cs typeface="+mn-cs"/>
                </a:endParaRPr>
              </a:p>
              <a:p>
                <a:pPr marL="504000" marR="0" lvl="0" indent="-180000" algn="l" defTabSz="457200" rtl="0" eaLnBrk="1" fontAlgn="auto" latinLnBrk="0" hangingPunct="1">
                  <a:lnSpc>
                    <a:spcPct val="100000"/>
                  </a:lnSpc>
                  <a:spcBef>
                    <a:spcPts val="300"/>
                  </a:spcBef>
                  <a:spcAft>
                    <a:spcPts val="0"/>
                  </a:spcAft>
                  <a:buClr>
                    <a:srgbClr val="FF0000"/>
                  </a:buClr>
                  <a:buSzTx/>
                  <a:buFont typeface="Wingdings" panose="05000000000000000000" pitchFamily="2" charset="2"/>
                  <a:buChar char="l"/>
                  <a:tabLst/>
                  <a:defRPr/>
                </a:pPr>
                <a:endParaRPr kumimoji="0" lang="en-US" altLang="ja-JP" sz="1300" b="0" i="0" u="none" strike="noStrike" kern="1200" cap="none" spc="0" normalizeH="0" baseline="0" noProof="0" dirty="0">
                  <a:ln>
                    <a:noFill/>
                  </a:ln>
                  <a:solidFill>
                    <a:prstClr val="black"/>
                  </a:solidFill>
                  <a:effectLst/>
                  <a:uLnTx/>
                  <a:uFillTx/>
                  <a:latin typeface="Calibri"/>
                  <a:ea typeface="ＭＳ Ｐゴシック"/>
                  <a:cs typeface="+mn-cs"/>
                </a:endParaRPr>
              </a:p>
              <a:p>
                <a:pPr marL="504000" marR="0" lvl="0" indent="-180000" algn="l" defTabSz="457200" rtl="0" eaLnBrk="1" fontAlgn="auto" latinLnBrk="0" hangingPunct="1">
                  <a:lnSpc>
                    <a:spcPct val="100000"/>
                  </a:lnSpc>
                  <a:spcBef>
                    <a:spcPts val="300"/>
                  </a:spcBef>
                  <a:spcAft>
                    <a:spcPts val="0"/>
                  </a:spcAft>
                  <a:buClr>
                    <a:srgbClr val="FF0000"/>
                  </a:buClr>
                  <a:buSzTx/>
                  <a:buFont typeface="Wingdings" panose="05000000000000000000" pitchFamily="2" charset="2"/>
                  <a:buChar char="l"/>
                  <a:tabLst/>
                  <a:defRPr/>
                </a:pPr>
                <a:endParaRPr kumimoji="0" lang="en-US" altLang="ja-JP" sz="1300" b="0" i="0" u="none" strike="noStrike" kern="1200" cap="none" spc="0" normalizeH="0" baseline="0" noProof="0" dirty="0">
                  <a:ln>
                    <a:noFill/>
                  </a:ln>
                  <a:solidFill>
                    <a:prstClr val="black"/>
                  </a:solidFill>
                  <a:effectLst/>
                  <a:uLnTx/>
                  <a:uFillTx/>
                  <a:latin typeface="Calibri"/>
                  <a:ea typeface="ＭＳ Ｐゴシック"/>
                  <a:cs typeface="+mn-cs"/>
                </a:endParaRPr>
              </a:p>
            </p:txBody>
          </p:sp>
          <p:sp>
            <p:nvSpPr>
              <p:cNvPr id="50" name="角丸四角形 49"/>
              <p:cNvSpPr/>
              <p:nvPr/>
            </p:nvSpPr>
            <p:spPr>
              <a:xfrm>
                <a:off x="5442691" y="2348880"/>
                <a:ext cx="3542757" cy="30260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5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地域を基盤とする包括的支援の強化</a:t>
                </a:r>
              </a:p>
            </p:txBody>
          </p:sp>
        </p:grpSp>
        <p:sp>
          <p:nvSpPr>
            <p:cNvPr id="48" name="正方形/長方形 47"/>
            <p:cNvSpPr/>
            <p:nvPr/>
          </p:nvSpPr>
          <p:spPr>
            <a:xfrm>
              <a:off x="5322466" y="2668656"/>
              <a:ext cx="4513730" cy="1343237"/>
            </a:xfrm>
            <a:prstGeom prst="rect">
              <a:avLst/>
            </a:prstGeom>
          </p:spPr>
          <p:txBody>
            <a:bodyPr wrap="square" lIns="36000" rIns="36000">
              <a:spAutoFit/>
            </a:bodyPr>
            <a:lstStyle/>
            <a:p>
              <a:pPr marL="0" marR="0" lvl="0" indent="0" algn="l" defTabSz="457200" rtl="0" eaLnBrk="1" fontAlgn="auto" latinLnBrk="0" hangingPunct="1">
                <a:lnSpc>
                  <a:spcPct val="100000"/>
                </a:lnSpc>
                <a:spcBef>
                  <a:spcPts val="300"/>
                </a:spcBef>
                <a:spcAft>
                  <a:spcPts val="0"/>
                </a:spcAft>
                <a:buClr>
                  <a:srgbClr val="FF0000"/>
                </a:buClr>
                <a:buSzTx/>
                <a:buFont typeface="Wingdings" panose="05000000000000000000" pitchFamily="2" charset="2"/>
                <a:buChar char="l"/>
                <a:tabLst/>
                <a:defRPr/>
              </a:pPr>
              <a:r>
                <a:rPr kumimoji="0" lang="ja-JP" altLang="en-US" sz="1200" b="0" i="0" u="none" strike="noStrike" kern="1200" cap="none" spc="0" normalizeH="0" baseline="0" noProof="0" dirty="0">
                  <a:ln>
                    <a:noFill/>
                  </a:ln>
                  <a:solidFill>
                    <a:prstClr val="black"/>
                  </a:solidFill>
                  <a:effectLst/>
                  <a:uLnTx/>
                  <a:uFillTx/>
                  <a:latin typeface="Calibri"/>
                  <a:ea typeface="ＭＳ Ｐゴシック"/>
                  <a:cs typeface="+mn-cs"/>
                </a:rPr>
                <a:t>地域包括ケアの理念の普遍化：高齢者だけでなく、</a:t>
              </a:r>
              <a:br>
                <a:rPr kumimoji="0" lang="en-US" altLang="ja-JP" sz="1200" b="0" i="0" u="none" strike="noStrike" kern="1200" cap="none" spc="0" normalizeH="0" baseline="0" noProof="0" dirty="0">
                  <a:ln>
                    <a:noFill/>
                  </a:ln>
                  <a:solidFill>
                    <a:prstClr val="black"/>
                  </a:solidFill>
                  <a:effectLst/>
                  <a:uLnTx/>
                  <a:uFillTx/>
                  <a:latin typeface="Calibri"/>
                  <a:ea typeface="ＭＳ Ｐゴシック"/>
                  <a:cs typeface="+mn-cs"/>
                </a:rPr>
              </a:br>
              <a:r>
                <a:rPr kumimoji="0" lang="ja-JP" altLang="en-US" sz="1200" b="0" i="0" u="none" strike="noStrike" kern="1200" cap="none" spc="0" normalizeH="0" baseline="0" noProof="0" dirty="0">
                  <a:ln>
                    <a:noFill/>
                  </a:ln>
                  <a:solidFill>
                    <a:prstClr val="black"/>
                  </a:solidFill>
                  <a:effectLst/>
                  <a:uLnTx/>
                  <a:uFillTx/>
                  <a:latin typeface="Calibri"/>
                  <a:ea typeface="ＭＳ Ｐゴシック"/>
                  <a:cs typeface="+mn-cs"/>
                </a:rPr>
                <a:t>　　　　　生活上の困難を抱える方への包括的支援体制の構築</a:t>
              </a: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a:cs typeface="+mn-cs"/>
              </a:endParaRPr>
            </a:p>
            <a:p>
              <a:pPr marL="0" marR="0" lvl="0" indent="0" algn="l" defTabSz="457200" rtl="0" eaLnBrk="1" fontAlgn="auto" latinLnBrk="0" hangingPunct="1">
                <a:lnSpc>
                  <a:spcPct val="100000"/>
                </a:lnSpc>
                <a:spcBef>
                  <a:spcPts val="300"/>
                </a:spcBef>
                <a:spcAft>
                  <a:spcPts val="0"/>
                </a:spcAft>
                <a:buClr>
                  <a:srgbClr val="FF0000"/>
                </a:buClr>
                <a:buSzTx/>
                <a:buFont typeface="Wingdings" panose="05000000000000000000" pitchFamily="2" charset="2"/>
                <a:buChar char="l"/>
                <a:tabLst/>
                <a:defRPr/>
              </a:pPr>
              <a:r>
                <a:rPr kumimoji="0" lang="ja-JP" altLang="en-US" sz="1200" b="0" i="0" u="none" strike="noStrike" kern="1200" cap="none" spc="0" normalizeH="0" baseline="0" noProof="0" dirty="0">
                  <a:ln>
                    <a:noFill/>
                  </a:ln>
                  <a:solidFill>
                    <a:prstClr val="black"/>
                  </a:solidFill>
                  <a:effectLst/>
                  <a:uLnTx/>
                  <a:uFillTx/>
                  <a:latin typeface="Calibri"/>
                  <a:ea typeface="ＭＳ Ｐゴシック"/>
                  <a:cs typeface="+mn-cs"/>
                </a:rPr>
                <a:t>共生型サービスの創設　</a:t>
              </a:r>
              <a:r>
                <a:rPr kumimoji="0" lang="en-US" altLang="ja-JP" sz="1200" b="1" i="0" u="none" strike="noStrike" kern="0" cap="none" spc="0" normalizeH="0" baseline="0" noProof="0" dirty="0">
                  <a:ln>
                    <a:noFill/>
                  </a:ln>
                  <a:solidFill>
                    <a:srgbClr val="FF0000"/>
                  </a:solidFill>
                  <a:effectLst/>
                  <a:uLnTx/>
                  <a:uFillTx/>
                  <a:latin typeface="Calibri"/>
                  <a:ea typeface="ＭＳ Ｐゴシック"/>
                  <a:cs typeface="+mn-cs"/>
                </a:rPr>
                <a:t>【29</a:t>
              </a:r>
              <a:r>
                <a:rPr kumimoji="0" lang="ja-JP" altLang="en-US" sz="1200" b="1" i="0" u="none" strike="noStrike" kern="0" cap="none" spc="0" normalizeH="0" baseline="0" noProof="0" dirty="0">
                  <a:ln>
                    <a:noFill/>
                  </a:ln>
                  <a:solidFill>
                    <a:srgbClr val="FF0000"/>
                  </a:solidFill>
                  <a:effectLst/>
                  <a:uLnTx/>
                  <a:uFillTx/>
                  <a:latin typeface="Calibri"/>
                  <a:ea typeface="ＭＳ Ｐゴシック"/>
                  <a:cs typeface="+mn-cs"/>
                </a:rPr>
                <a:t>年制度改正・</a:t>
              </a:r>
              <a:r>
                <a:rPr kumimoji="0" lang="en-US" altLang="ja-JP" sz="1200" b="1" i="0" u="none" strike="noStrike" kern="0" cap="none" spc="0" normalizeH="0" baseline="0" noProof="0" dirty="0">
                  <a:ln>
                    <a:noFill/>
                  </a:ln>
                  <a:solidFill>
                    <a:srgbClr val="FF0000"/>
                  </a:solidFill>
                  <a:effectLst/>
                  <a:uLnTx/>
                  <a:uFillTx/>
                  <a:latin typeface="Calibri"/>
                  <a:ea typeface="ＭＳ Ｐゴシック"/>
                  <a:cs typeface="+mn-cs"/>
                </a:rPr>
                <a:t>30</a:t>
              </a:r>
              <a:r>
                <a:rPr kumimoji="0" lang="ja-JP" altLang="en-US" sz="1200" b="1" i="0" u="none" strike="noStrike" kern="0" cap="none" spc="0" normalizeH="0" baseline="0" noProof="0" dirty="0">
                  <a:ln>
                    <a:noFill/>
                  </a:ln>
                  <a:solidFill>
                    <a:srgbClr val="FF0000"/>
                  </a:solidFill>
                  <a:effectLst/>
                  <a:uLnTx/>
                  <a:uFillTx/>
                  <a:latin typeface="Calibri"/>
                  <a:ea typeface="ＭＳ Ｐゴシック"/>
                  <a:cs typeface="+mn-cs"/>
                </a:rPr>
                <a:t>年報酬改定</a:t>
              </a:r>
              <a:r>
                <a:rPr kumimoji="0" lang="en-US" altLang="ja-JP" sz="1200" b="1" i="0" u="none" strike="noStrike" kern="0" cap="none" spc="0" normalizeH="0" baseline="0" noProof="0" dirty="0">
                  <a:ln>
                    <a:noFill/>
                  </a:ln>
                  <a:solidFill>
                    <a:srgbClr val="FF0000"/>
                  </a:solidFill>
                  <a:effectLst/>
                  <a:uLnTx/>
                  <a:uFillTx/>
                  <a:latin typeface="Calibri"/>
                  <a:ea typeface="ＭＳ Ｐゴシック"/>
                  <a:cs typeface="+mn-cs"/>
                </a:rPr>
                <a:t>】</a:t>
              </a:r>
              <a:endPar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endParaRPr>
            </a:p>
            <a:p>
              <a:pPr marL="0" marR="0" lvl="0" indent="0" algn="l" defTabSz="457200" rtl="0" eaLnBrk="1" fontAlgn="auto" latinLnBrk="0" hangingPunct="1">
                <a:lnSpc>
                  <a:spcPct val="100000"/>
                </a:lnSpc>
                <a:spcBef>
                  <a:spcPts val="300"/>
                </a:spcBef>
                <a:spcAft>
                  <a:spcPts val="0"/>
                </a:spcAft>
                <a:buClr>
                  <a:srgbClr val="FF0000"/>
                </a:buClr>
                <a:buSzTx/>
                <a:buFont typeface="Wingdings" panose="05000000000000000000" pitchFamily="2" charset="2"/>
                <a:buChar char="l"/>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市町村の地域保健の推進機能の強化、保健福祉横断的な</a:t>
              </a:r>
              <a:br>
                <a:rPr kumimoji="0" lang="en-US" altLang="ja-JP" sz="1200" b="0" i="0" u="none" strike="noStrike" kern="0" cap="none" spc="0" normalizeH="0" baseline="0" noProof="0" dirty="0">
                  <a:ln>
                    <a:noFill/>
                  </a:ln>
                  <a:solidFill>
                    <a:prstClr val="black"/>
                  </a:solidFill>
                  <a:effectLst/>
                  <a:uLnTx/>
                  <a:uFillTx/>
                  <a:latin typeface="Calibri"/>
                  <a:ea typeface="ＭＳ Ｐゴシック"/>
                  <a:cs typeface="+mn-cs"/>
                </a:rPr>
              </a:b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　　　　　　　　　　　　　包括的支援のあり方の検討</a:t>
              </a:r>
            </a:p>
          </p:txBody>
        </p:sp>
      </p:grpSp>
      <p:grpSp>
        <p:nvGrpSpPr>
          <p:cNvPr id="51" name="グループ化 50"/>
          <p:cNvGrpSpPr/>
          <p:nvPr/>
        </p:nvGrpSpPr>
        <p:grpSpPr>
          <a:xfrm>
            <a:off x="6389" y="2736841"/>
            <a:ext cx="4906657" cy="1512000"/>
            <a:chOff x="6921" y="2348879"/>
            <a:chExt cx="5315545" cy="1696370"/>
          </a:xfrm>
        </p:grpSpPr>
        <p:grpSp>
          <p:nvGrpSpPr>
            <p:cNvPr id="52" name="グループ化 51"/>
            <p:cNvGrpSpPr/>
            <p:nvPr/>
          </p:nvGrpSpPr>
          <p:grpSpPr>
            <a:xfrm>
              <a:off x="6921" y="2348879"/>
              <a:ext cx="5315545" cy="1696370"/>
              <a:chOff x="6921" y="2348879"/>
              <a:chExt cx="5315545" cy="1696370"/>
            </a:xfrm>
          </p:grpSpPr>
          <p:sp>
            <p:nvSpPr>
              <p:cNvPr id="54" name="円/楕円 53"/>
              <p:cNvSpPr/>
              <p:nvPr/>
            </p:nvSpPr>
            <p:spPr>
              <a:xfrm>
                <a:off x="6921" y="2348879"/>
                <a:ext cx="5315545" cy="1696370"/>
              </a:xfrm>
              <a:prstGeom prst="ellipse">
                <a:avLst/>
              </a:prstGeom>
              <a:solidFill>
                <a:schemeClr val="accent6">
                  <a:lumMod val="40000"/>
                  <a:lumOff val="60000"/>
                </a:schemeClr>
              </a:solidFill>
              <a:ln w="25400" cap="flat" cmpd="sng" algn="ctr">
                <a:noFill/>
                <a:prstDash val="solid"/>
              </a:ln>
              <a:effectLst/>
            </p:spPr>
            <p:txBody>
              <a:bodyPr rtlCol="0" anchor="ctr"/>
              <a:lstStyle/>
              <a:p>
                <a:pPr marL="180000" marR="0" lvl="0" indent="-180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en-US" altLang="ja-JP" sz="900" b="0" i="0" u="none" strike="noStrike" kern="0" cap="none" spc="0" normalizeH="0" baseline="0" noProof="0" dirty="0">
                  <a:ln>
                    <a:noFill/>
                  </a:ln>
                  <a:solidFill>
                    <a:prstClr val="black"/>
                  </a:solidFill>
                  <a:effectLst/>
                  <a:uLnTx/>
                  <a:uFillTx/>
                  <a:latin typeface="Calibri"/>
                  <a:ea typeface="ＭＳ Ｐゴシック"/>
                  <a:cs typeface="+mn-cs"/>
                </a:endParaRPr>
              </a:p>
              <a:p>
                <a:pPr marL="180000" marR="0" lvl="0" indent="-180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en-US" altLang="ja-JP" sz="1300" b="0" i="0" u="none" strike="noStrike" kern="0" cap="none" spc="0" normalizeH="0" baseline="0" noProof="0" dirty="0">
                  <a:ln>
                    <a:noFill/>
                  </a:ln>
                  <a:solidFill>
                    <a:prstClr val="black"/>
                  </a:solidFill>
                  <a:effectLst/>
                  <a:uLnTx/>
                  <a:uFillTx/>
                  <a:latin typeface="Calibri"/>
                  <a:ea typeface="ＭＳ Ｐゴシック"/>
                  <a:cs typeface="+mn-cs"/>
                </a:endParaRPr>
              </a:p>
              <a:p>
                <a:pPr marL="180000" marR="0" lvl="0" indent="-180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en-US" altLang="ja-JP" sz="1300" b="0" i="0" u="none" strike="noStrike" kern="0" cap="none" spc="0" normalizeH="0" baseline="0" noProof="0" dirty="0">
                  <a:ln>
                    <a:noFill/>
                  </a:ln>
                  <a:solidFill>
                    <a:prstClr val="black"/>
                  </a:solidFill>
                  <a:effectLst/>
                  <a:uLnTx/>
                  <a:uFillTx/>
                  <a:latin typeface="Calibri"/>
                  <a:ea typeface="ＭＳ Ｐゴシック"/>
                  <a:cs typeface="+mn-cs"/>
                </a:endParaRPr>
              </a:p>
              <a:p>
                <a:pPr marL="180000" marR="0" lvl="0" indent="-180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ja-JP" altLang="en-US" sz="14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55" name="正方形/長方形 54"/>
              <p:cNvSpPr/>
              <p:nvPr/>
            </p:nvSpPr>
            <p:spPr>
              <a:xfrm>
                <a:off x="128463" y="2676821"/>
                <a:ext cx="5150493" cy="1018653"/>
              </a:xfrm>
              <a:prstGeom prst="rect">
                <a:avLst/>
              </a:prstGeom>
            </p:spPr>
            <p:txBody>
              <a:bodyPr wrap="square">
                <a:spAutoFit/>
              </a:bodyPr>
              <a:lstStyle/>
              <a:p>
                <a:pPr marL="180000" marR="0" lvl="0" indent="-180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住民相互の支え合い機能を強化、公的支援と協働して、地域</a:t>
                </a:r>
                <a:br>
                  <a:rPr kumimoji="0" lang="en-US" altLang="ja-JP" sz="1200" b="0" i="0" u="none" strike="noStrike" kern="0" cap="none" spc="0" normalizeH="0" baseline="0" noProof="0" dirty="0">
                    <a:ln>
                      <a:noFill/>
                    </a:ln>
                    <a:solidFill>
                      <a:prstClr val="black"/>
                    </a:solidFill>
                    <a:effectLst/>
                    <a:uLnTx/>
                    <a:uFillTx/>
                    <a:latin typeface="Calibri"/>
                    <a:ea typeface="ＭＳ Ｐゴシック"/>
                    <a:cs typeface="+mn-cs"/>
                  </a:rPr>
                </a:b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課題の解決を試みる体制を整備</a:t>
                </a:r>
                <a:r>
                  <a:rPr kumimoji="0" lang="en-US" altLang="ja-JP" sz="1200" b="1" i="0" u="none" strike="noStrike" kern="0" cap="none" spc="0" normalizeH="0" baseline="0" noProof="0" dirty="0">
                    <a:ln>
                      <a:noFill/>
                    </a:ln>
                    <a:solidFill>
                      <a:srgbClr val="FF0000"/>
                    </a:solidFill>
                    <a:effectLst/>
                    <a:uLnTx/>
                    <a:uFillTx/>
                    <a:latin typeface="Calibri"/>
                    <a:ea typeface="ＭＳ Ｐゴシック"/>
                    <a:cs typeface="+mn-cs"/>
                  </a:rPr>
                  <a:t>【29</a:t>
                </a:r>
                <a:r>
                  <a:rPr kumimoji="0" lang="ja-JP" altLang="en-US" sz="1200" b="1" i="0" u="none" strike="noStrike" kern="0" cap="none" spc="0" normalizeH="0" baseline="0" noProof="0" dirty="0">
                    <a:ln>
                      <a:noFill/>
                    </a:ln>
                    <a:solidFill>
                      <a:srgbClr val="FF0000"/>
                    </a:solidFill>
                    <a:effectLst/>
                    <a:uLnTx/>
                    <a:uFillTx/>
                    <a:latin typeface="Calibri"/>
                    <a:ea typeface="ＭＳ Ｐゴシック"/>
                    <a:cs typeface="+mn-cs"/>
                  </a:rPr>
                  <a:t>年制度改正</a:t>
                </a:r>
                <a:r>
                  <a:rPr kumimoji="0" lang="en-US" altLang="ja-JP" sz="1200" b="1" i="0" u="none" strike="noStrike" kern="0" cap="none" spc="0" normalizeH="0" baseline="0" noProof="0" dirty="0">
                    <a:ln>
                      <a:noFill/>
                    </a:ln>
                    <a:solidFill>
                      <a:srgbClr val="FF0000"/>
                    </a:solidFill>
                    <a:effectLst/>
                    <a:uLnTx/>
                    <a:uFillTx/>
                    <a:latin typeface="Calibri"/>
                    <a:ea typeface="ＭＳ Ｐゴシック"/>
                    <a:cs typeface="+mn-cs"/>
                  </a:rPr>
                  <a:t>】</a:t>
                </a:r>
              </a:p>
              <a:p>
                <a:pPr marL="180000" marR="0" lvl="0" indent="-180000" algn="l" defTabSz="457200" rtl="0" eaLnBrk="1" fontAlgn="auto" latinLnBrk="0" hangingPunct="1">
                  <a:lnSpc>
                    <a:spcPct val="100000"/>
                  </a:lnSpc>
                  <a:spcBef>
                    <a:spcPts val="300"/>
                  </a:spcBef>
                  <a:spcAft>
                    <a:spcPts val="0"/>
                  </a:spcAft>
                  <a:buClr>
                    <a:srgbClr val="FF0000"/>
                  </a:buClr>
                  <a:buSzTx/>
                  <a:buFont typeface="Wingdings" panose="05000000000000000000" pitchFamily="2" charset="2"/>
                  <a:buChar char="l"/>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複合課題に対応する包括的相談支援体制の構築</a:t>
                </a:r>
                <a:r>
                  <a:rPr kumimoji="0" lang="en-US" altLang="ja-JP" sz="1200" b="1" i="0" u="none" strike="noStrike" kern="0" cap="none" spc="0" normalizeH="0" baseline="0" noProof="0" dirty="0">
                    <a:ln>
                      <a:noFill/>
                    </a:ln>
                    <a:solidFill>
                      <a:srgbClr val="FF0000"/>
                    </a:solidFill>
                    <a:effectLst/>
                    <a:uLnTx/>
                    <a:uFillTx/>
                    <a:latin typeface="Calibri"/>
                    <a:ea typeface="ＭＳ Ｐゴシック"/>
                    <a:cs typeface="+mn-cs"/>
                  </a:rPr>
                  <a:t>【29</a:t>
                </a:r>
                <a:r>
                  <a:rPr kumimoji="0" lang="ja-JP" altLang="en-US" sz="1200" b="1" i="0" u="none" strike="noStrike" kern="0" cap="none" spc="0" normalizeH="0" baseline="0" noProof="0" dirty="0">
                    <a:ln>
                      <a:noFill/>
                    </a:ln>
                    <a:solidFill>
                      <a:srgbClr val="FF0000"/>
                    </a:solidFill>
                    <a:effectLst/>
                    <a:uLnTx/>
                    <a:uFillTx/>
                    <a:latin typeface="Calibri"/>
                    <a:ea typeface="ＭＳ Ｐゴシック"/>
                    <a:cs typeface="+mn-cs"/>
                  </a:rPr>
                  <a:t>年制度改正</a:t>
                </a:r>
                <a:r>
                  <a:rPr kumimoji="0" lang="en-US" altLang="ja-JP" sz="1200" b="1" i="0" u="none" strike="noStrike" kern="0" cap="none" spc="0" normalizeH="0" baseline="0" noProof="0" dirty="0">
                    <a:ln>
                      <a:noFill/>
                    </a:ln>
                    <a:solidFill>
                      <a:srgbClr val="FF0000"/>
                    </a:solidFill>
                    <a:effectLst/>
                    <a:uLnTx/>
                    <a:uFillTx/>
                    <a:latin typeface="Calibri"/>
                    <a:ea typeface="ＭＳ Ｐゴシック"/>
                    <a:cs typeface="+mn-cs"/>
                  </a:rPr>
                  <a:t>】</a:t>
                </a:r>
              </a:p>
              <a:p>
                <a:pPr marL="180000" marR="0" lvl="0" indent="-180000" algn="l" defTabSz="457200" rtl="0" eaLnBrk="1" fontAlgn="auto" latinLnBrk="0" hangingPunct="1">
                  <a:lnSpc>
                    <a:spcPct val="100000"/>
                  </a:lnSpc>
                  <a:spcBef>
                    <a:spcPts val="300"/>
                  </a:spcBef>
                  <a:spcAft>
                    <a:spcPts val="0"/>
                  </a:spcAft>
                  <a:buClr>
                    <a:srgbClr val="FF0000"/>
                  </a:buClr>
                  <a:buSzTx/>
                  <a:buFont typeface="Wingdings" panose="05000000000000000000" pitchFamily="2" charset="2"/>
                  <a:buChar char="l"/>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地域福祉計画の充実</a:t>
                </a:r>
                <a:r>
                  <a:rPr kumimoji="0" lang="en-US" altLang="ja-JP" sz="1200" b="1" i="0" u="none" strike="noStrike" kern="0" cap="none" spc="0" normalizeH="0" baseline="0" noProof="0" dirty="0">
                    <a:ln>
                      <a:noFill/>
                    </a:ln>
                    <a:solidFill>
                      <a:srgbClr val="FF0000"/>
                    </a:solidFill>
                    <a:effectLst/>
                    <a:uLnTx/>
                    <a:uFillTx/>
                    <a:latin typeface="Calibri"/>
                    <a:ea typeface="ＭＳ Ｐゴシック"/>
                    <a:cs typeface="+mn-cs"/>
                  </a:rPr>
                  <a:t>【29</a:t>
                </a:r>
                <a:r>
                  <a:rPr kumimoji="0" lang="ja-JP" altLang="en-US" sz="1200" b="1" i="0" u="none" strike="noStrike" kern="0" cap="none" spc="0" normalizeH="0" baseline="0" noProof="0" dirty="0">
                    <a:ln>
                      <a:noFill/>
                    </a:ln>
                    <a:solidFill>
                      <a:srgbClr val="FF0000"/>
                    </a:solidFill>
                    <a:effectLst/>
                    <a:uLnTx/>
                    <a:uFillTx/>
                    <a:latin typeface="Calibri"/>
                    <a:ea typeface="ＭＳ Ｐゴシック"/>
                    <a:cs typeface="+mn-cs"/>
                  </a:rPr>
                  <a:t>年制度改正</a:t>
                </a:r>
                <a:r>
                  <a:rPr kumimoji="0" lang="en-US" altLang="ja-JP" sz="1200" b="1" i="0" u="none" strike="noStrike" kern="0" cap="none" spc="0" normalizeH="0" baseline="0" noProof="0" dirty="0">
                    <a:ln>
                      <a:noFill/>
                    </a:ln>
                    <a:solidFill>
                      <a:srgbClr val="FF0000"/>
                    </a:solidFill>
                    <a:effectLst/>
                    <a:uLnTx/>
                    <a:uFillTx/>
                    <a:latin typeface="Calibri"/>
                    <a:ea typeface="ＭＳ Ｐゴシック"/>
                    <a:cs typeface="+mn-cs"/>
                  </a:rPr>
                  <a:t>】</a:t>
                </a:r>
              </a:p>
            </p:txBody>
          </p:sp>
        </p:grpSp>
        <p:sp>
          <p:nvSpPr>
            <p:cNvPr id="53" name="角丸四角形 52"/>
            <p:cNvSpPr/>
            <p:nvPr/>
          </p:nvSpPr>
          <p:spPr>
            <a:xfrm>
              <a:off x="848544" y="2348880"/>
              <a:ext cx="3662758" cy="276153"/>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5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地域課題の解決力の強化</a:t>
              </a:r>
              <a:endParaRPr kumimoji="0" lang="ja-JP" altLang="en-US" sz="15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sp>
        <p:nvSpPr>
          <p:cNvPr id="59" name="円/楕円 58"/>
          <p:cNvSpPr/>
          <p:nvPr/>
        </p:nvSpPr>
        <p:spPr>
          <a:xfrm>
            <a:off x="6390" y="3915967"/>
            <a:ext cx="4906656" cy="1370967"/>
          </a:xfrm>
          <a:prstGeom prst="ellipse">
            <a:avLst/>
          </a:prstGeom>
          <a:solidFill>
            <a:srgbClr val="FFCCFF"/>
          </a:solidFill>
          <a:ln w="25400" cap="flat" cmpd="sng" algn="ctr">
            <a:noFill/>
            <a:prstDash val="solid"/>
          </a:ln>
          <a:effectLst/>
        </p:spPr>
        <p:txBody>
          <a:bodyPr rtlCol="0" anchor="ctr"/>
          <a:lstStyle/>
          <a:p>
            <a:pPr marL="180000" marR="0" lvl="0" indent="-180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ja-JP" altLang="en-US" sz="13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58" name="角丸四角形 57"/>
          <p:cNvSpPr/>
          <p:nvPr/>
        </p:nvSpPr>
        <p:spPr>
          <a:xfrm>
            <a:off x="778855" y="5021794"/>
            <a:ext cx="3416292" cy="24882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5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地域丸ごとのつながりの強化</a:t>
            </a:r>
            <a:endParaRPr kumimoji="0" lang="ja-JP" altLang="en-US" sz="15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1" name="円/楕円 60"/>
          <p:cNvSpPr/>
          <p:nvPr/>
        </p:nvSpPr>
        <p:spPr>
          <a:xfrm>
            <a:off x="4367670" y="4162592"/>
            <a:ext cx="1063503" cy="850584"/>
          </a:xfrm>
          <a:prstGeom prst="ellipse">
            <a:avLst/>
          </a:prstGeom>
          <a:solidFill>
            <a:schemeClr val="accent3">
              <a:lumMod val="40000"/>
              <a:lumOff val="60000"/>
            </a:schemeClr>
          </a:solidFill>
          <a:ln w="25400" cap="flat" cmpd="sng" algn="ctr">
            <a:noFill/>
            <a:prstDash val="solid"/>
          </a:ln>
          <a:effectLst/>
        </p:spPr>
        <p:txBody>
          <a:bodyPr rtlCol="0" anchor="ctr"/>
          <a:lstStyle/>
          <a:p>
            <a:pPr marL="504000" marR="0" lvl="0" indent="-216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en-US" altLang="ja-JP" sz="1300" b="0" i="0" u="none" strike="noStrike" kern="1200" cap="none" spc="0" normalizeH="0" baseline="0" noProof="0" dirty="0">
              <a:ln>
                <a:noFill/>
              </a:ln>
              <a:solidFill>
                <a:prstClr val="black"/>
              </a:solidFill>
              <a:effectLst/>
              <a:uLnTx/>
              <a:uFillTx/>
              <a:latin typeface="Calibri"/>
              <a:ea typeface="ＭＳ Ｐゴシック"/>
              <a:cs typeface="+mn-cs"/>
            </a:endParaRPr>
          </a:p>
          <a:p>
            <a:pPr marL="504000" marR="0" lvl="0" indent="-216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en-US" altLang="ja-JP" sz="1300" b="0" i="0" u="none" strike="noStrike" kern="1200" cap="none" spc="0" normalizeH="0" baseline="0" noProof="0" dirty="0">
              <a:ln>
                <a:noFill/>
              </a:ln>
              <a:solidFill>
                <a:prstClr val="black"/>
              </a:solidFill>
              <a:effectLst/>
              <a:uLnTx/>
              <a:uFillTx/>
              <a:latin typeface="Calibri"/>
              <a:ea typeface="ＭＳ Ｐゴシック"/>
              <a:cs typeface="+mn-cs"/>
            </a:endParaRPr>
          </a:p>
          <a:p>
            <a:pPr marL="504000" marR="0" lvl="0" indent="-216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en-US" altLang="ja-JP" sz="1300" b="0" i="0" u="none" strike="noStrike" kern="1200" cap="none" spc="0" normalizeH="0" baseline="0" noProof="0" dirty="0">
              <a:ln>
                <a:noFill/>
              </a:ln>
              <a:solidFill>
                <a:prstClr val="black"/>
              </a:solidFill>
              <a:effectLst/>
              <a:uLnTx/>
              <a:uFillTx/>
              <a:latin typeface="Calibri"/>
              <a:ea typeface="ＭＳ Ｐゴシック"/>
              <a:cs typeface="+mn-cs"/>
            </a:endParaRPr>
          </a:p>
          <a:p>
            <a:pPr marL="504000" marR="0" lvl="0" indent="-216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en-US" altLang="ja-JP" sz="1300" b="0" i="0" u="none" strike="noStrike" kern="1200" cap="none" spc="0" normalizeH="0" baseline="0" noProof="0" dirty="0">
              <a:ln>
                <a:noFill/>
              </a:ln>
              <a:solidFill>
                <a:prstClr val="black"/>
              </a:solidFill>
              <a:effectLst/>
              <a:uLnTx/>
              <a:uFillTx/>
              <a:latin typeface="Calibri"/>
              <a:ea typeface="ＭＳ Ｐゴシック"/>
              <a:cs typeface="+mn-cs"/>
            </a:endParaRPr>
          </a:p>
          <a:p>
            <a:pPr marL="504000" marR="0" lvl="0" indent="-216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en-US" altLang="ja-JP" sz="1300" b="0" i="0" u="none" strike="noStrike" kern="1200" cap="none" spc="0" normalizeH="0" baseline="0" noProof="0" dirty="0">
              <a:ln>
                <a:noFill/>
              </a:ln>
              <a:solidFill>
                <a:prstClr val="black"/>
              </a:solidFill>
              <a:effectLst/>
              <a:uLnTx/>
              <a:uFillTx/>
              <a:latin typeface="Calibri"/>
              <a:ea typeface="ＭＳ Ｐゴシック"/>
              <a:cs typeface="+mn-cs"/>
            </a:endParaRPr>
          </a:p>
          <a:p>
            <a:pPr marL="961200" marR="0" lvl="1" indent="-216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en-US" altLang="ja-JP" sz="1300" b="0" i="0" u="none" strike="noStrike" kern="1200" cap="none" spc="0" normalizeH="0" baseline="0" noProof="0" dirty="0">
              <a:ln>
                <a:noFill/>
              </a:ln>
              <a:solidFill>
                <a:prstClr val="black"/>
              </a:solidFill>
              <a:effectLst/>
              <a:uLnTx/>
              <a:uFillTx/>
              <a:latin typeface="Calibri"/>
              <a:ea typeface="ＭＳ Ｐゴシック"/>
              <a:cs typeface="+mn-cs"/>
            </a:endParaRPr>
          </a:p>
          <a:p>
            <a:pPr marL="504000" marR="0" lvl="0" indent="-216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en-US" altLang="ja-JP" sz="1300" b="0" i="0" u="none" strike="noStrike" kern="1200" cap="none" spc="0" normalizeH="0" baseline="0" noProof="0" dirty="0">
              <a:ln>
                <a:noFill/>
              </a:ln>
              <a:solidFill>
                <a:prstClr val="black"/>
              </a:solidFill>
              <a:effectLst/>
              <a:uLnTx/>
              <a:uFillTx/>
              <a:latin typeface="Calibri"/>
              <a:ea typeface="ＭＳ Ｐゴシック"/>
              <a:cs typeface="+mn-cs"/>
            </a:endParaRPr>
          </a:p>
          <a:p>
            <a:pPr marL="504000" marR="0" lvl="0" indent="-216000" algn="l" defTabSz="457200" rtl="0" eaLnBrk="1" fontAlgn="auto" latinLnBrk="0" hangingPunct="1">
              <a:lnSpc>
                <a:spcPct val="100000"/>
              </a:lnSpc>
              <a:spcBef>
                <a:spcPts val="0"/>
              </a:spcBef>
              <a:spcAft>
                <a:spcPts val="0"/>
              </a:spcAft>
              <a:buClr>
                <a:srgbClr val="FF0000"/>
              </a:buClr>
              <a:buSzTx/>
              <a:buFont typeface="Wingdings" panose="05000000000000000000" pitchFamily="2" charset="2"/>
              <a:buChar char="l"/>
              <a:tabLst/>
              <a:defRPr/>
            </a:pPr>
            <a:endParaRPr kumimoji="0" lang="ja-JP" altLang="en-US" sz="13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84" name="正方形/長方形 83"/>
          <p:cNvSpPr/>
          <p:nvPr/>
        </p:nvSpPr>
        <p:spPr>
          <a:xfrm>
            <a:off x="4872884" y="4359903"/>
            <a:ext cx="4215476" cy="684803"/>
          </a:xfrm>
          <a:prstGeom prst="rect">
            <a:avLst/>
          </a:prstGeom>
        </p:spPr>
        <p:txBody>
          <a:bodyPr wrap="square">
            <a:spAutoFit/>
          </a:bodyPr>
          <a:lstStyle/>
          <a:p>
            <a:pPr marL="0" marR="0" lvl="0" indent="0" algn="l" defTabSz="457200" rtl="0" eaLnBrk="1" fontAlgn="auto" latinLnBrk="0" hangingPunct="1">
              <a:lnSpc>
                <a:spcPct val="100000"/>
              </a:lnSpc>
              <a:spcBef>
                <a:spcPts val="300"/>
              </a:spcBef>
              <a:spcAft>
                <a:spcPts val="0"/>
              </a:spcAft>
              <a:buClr>
                <a:srgbClr val="FF0000"/>
              </a:buClr>
              <a:buSzTx/>
              <a:buFont typeface="Wingdings" panose="05000000000000000000" pitchFamily="2" charset="2"/>
              <a:buChar char="l"/>
              <a:tabLst/>
              <a:defRPr/>
            </a:pPr>
            <a:r>
              <a:rPr kumimoji="0" lang="ja-JP" altLang="en-US" sz="1200" b="0" i="0" u="none" strike="noStrike" kern="1200" cap="none" spc="0" normalizeH="0" baseline="0" noProof="0" dirty="0">
                <a:ln>
                  <a:noFill/>
                </a:ln>
                <a:solidFill>
                  <a:prstClr val="black"/>
                </a:solidFill>
                <a:effectLst/>
                <a:uLnTx/>
                <a:uFillTx/>
                <a:latin typeface="Calibri"/>
                <a:ea typeface="ＭＳ Ｐゴシック"/>
                <a:cs typeface="+mn-cs"/>
              </a:rPr>
              <a:t>対人支援を行う専門資格に共通の基礎課程創設の検討</a:t>
            </a: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a:cs typeface="+mn-cs"/>
            </a:endParaRPr>
          </a:p>
          <a:p>
            <a:pPr marL="0" marR="0" lvl="0" indent="0" algn="l" defTabSz="457200" rtl="0" eaLnBrk="1" fontAlgn="auto" latinLnBrk="0" hangingPunct="1">
              <a:lnSpc>
                <a:spcPct val="100000"/>
              </a:lnSpc>
              <a:spcBef>
                <a:spcPts val="300"/>
              </a:spcBef>
              <a:spcAft>
                <a:spcPts val="0"/>
              </a:spcAft>
              <a:buClr>
                <a:srgbClr val="FF0000"/>
              </a:buClr>
              <a:buSzTx/>
              <a:buFont typeface="Wingdings" panose="05000000000000000000" pitchFamily="2" charset="2"/>
              <a:buChar char="l"/>
              <a:tabLst/>
              <a:defRPr/>
            </a:pPr>
            <a:r>
              <a:rPr kumimoji="0" lang="ja-JP" altLang="en-US" sz="1200" b="0" i="0" u="none" strike="noStrike" kern="1200" cap="none" spc="0" normalizeH="0" baseline="0" noProof="0" dirty="0">
                <a:ln>
                  <a:noFill/>
                </a:ln>
                <a:solidFill>
                  <a:prstClr val="black"/>
                </a:solidFill>
                <a:effectLst/>
                <a:uLnTx/>
                <a:uFillTx/>
                <a:latin typeface="Calibri"/>
                <a:ea typeface="ＭＳ Ｐゴシック"/>
                <a:cs typeface="+mn-cs"/>
              </a:rPr>
              <a:t>福祉系国家資格を持つ場合の保育士養成課程・試験科目の</a:t>
            </a:r>
            <a:br>
              <a:rPr kumimoji="0" lang="en-US" altLang="ja-JP" sz="1200" b="0" i="0" u="none" strike="noStrike" kern="1200" cap="none" spc="0" normalizeH="0" baseline="0" noProof="0" dirty="0">
                <a:ln>
                  <a:noFill/>
                </a:ln>
                <a:solidFill>
                  <a:prstClr val="black"/>
                </a:solidFill>
                <a:effectLst/>
                <a:uLnTx/>
                <a:uFillTx/>
                <a:latin typeface="Calibri"/>
                <a:ea typeface="ＭＳ Ｐゴシック"/>
                <a:cs typeface="+mn-cs"/>
              </a:rPr>
            </a:br>
            <a:r>
              <a:rPr kumimoji="0" lang="ja-JP" altLang="en-US" sz="1200" b="0" i="0" u="none" strike="noStrike" kern="1200" cap="none" spc="0" normalizeH="0" baseline="0" noProof="0" dirty="0">
                <a:ln>
                  <a:noFill/>
                </a:ln>
                <a:solidFill>
                  <a:prstClr val="black"/>
                </a:solidFill>
                <a:effectLst/>
                <a:uLnTx/>
                <a:uFillTx/>
                <a:latin typeface="Calibri"/>
                <a:ea typeface="ＭＳ Ｐゴシック"/>
                <a:cs typeface="+mn-cs"/>
              </a:rPr>
              <a:t>　一部免除の検討</a:t>
            </a:r>
            <a:endParaRPr kumimoji="0" lang="en-US" altLang="ja-JP" sz="1200" b="0" i="0" u="none" strike="noStrike" kern="1200" cap="none" spc="0" normalizeH="0" baseline="0" noProof="0" dirty="0">
              <a:ln>
                <a:noFill/>
              </a:ln>
              <a:solidFill>
                <a:prstClr val="black"/>
              </a:solidFill>
              <a:effectLst/>
              <a:uLnTx/>
              <a:uFillTx/>
              <a:latin typeface="Calibri"/>
              <a:ea typeface="ＭＳ Ｐゴシック"/>
              <a:cs typeface="+mn-cs"/>
            </a:endParaRPr>
          </a:p>
        </p:txBody>
      </p:sp>
      <p:sp>
        <p:nvSpPr>
          <p:cNvPr id="85" name="円/楕円 84"/>
          <p:cNvSpPr/>
          <p:nvPr/>
        </p:nvSpPr>
        <p:spPr>
          <a:xfrm>
            <a:off x="2567925" y="3816961"/>
            <a:ext cx="3692348" cy="542941"/>
          </a:xfrm>
          <a:prstGeom prst="ellipse">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6" name="正方形/長方形 85"/>
          <p:cNvSpPr/>
          <p:nvPr/>
        </p:nvSpPr>
        <p:spPr>
          <a:xfrm>
            <a:off x="2686789" y="3992875"/>
            <a:ext cx="3422257" cy="246671"/>
          </a:xfrm>
          <a:prstGeom prst="rect">
            <a:avLst/>
          </a:prstGeom>
        </p:spPr>
        <p:txBody>
          <a:bodyPr wrap="square">
            <a:spAutoFit/>
          </a:bodyPr>
          <a:lstStyle/>
          <a:p>
            <a:pPr marL="0" marR="0" lvl="0" indent="0" algn="ctr" defTabSz="457200" rtl="0" eaLnBrk="1" fontAlgn="auto" latinLnBrk="0" hangingPunct="1">
              <a:lnSpc>
                <a:spcPts val="12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srgbClr val="F79646"/>
                </a:solidFill>
                <a:effectLst/>
                <a:uLnTx/>
                <a:uFillTx/>
                <a:latin typeface="ＤＦＰ特太ゴシック体" panose="020B0A00010101010101" pitchFamily="50" charset="-128"/>
                <a:ea typeface="ＤＦＰ特太ゴシック体" panose="020B0A00010101010101" pitchFamily="50" charset="-128"/>
                <a:cs typeface="+mn-cs"/>
              </a:rPr>
              <a:t>「地域共生社会」の実現</a:t>
            </a:r>
            <a:endParaRPr kumimoji="0" lang="en-US" altLang="ja-JP" sz="1800" b="0" i="0" u="none" strike="noStrike" kern="1200" cap="none" spc="0" normalizeH="0" baseline="0" noProof="0" dirty="0">
              <a:ln>
                <a:noFill/>
              </a:ln>
              <a:solidFill>
                <a:srgbClr val="F79646"/>
              </a:solidFill>
              <a:effectLst/>
              <a:uLnTx/>
              <a:uFillTx/>
              <a:latin typeface="ＤＦＰ特太ゴシック体" panose="020B0A00010101010101" pitchFamily="50" charset="-128"/>
              <a:ea typeface="ＤＦＰ特太ゴシック体" panose="020B0A00010101010101" pitchFamily="50" charset="-128"/>
              <a:cs typeface="+mn-cs"/>
            </a:endParaRPr>
          </a:p>
        </p:txBody>
      </p:sp>
      <p:sp>
        <p:nvSpPr>
          <p:cNvPr id="40" name="横巻き 39"/>
          <p:cNvSpPr/>
          <p:nvPr/>
        </p:nvSpPr>
        <p:spPr>
          <a:xfrm>
            <a:off x="42299" y="1232792"/>
            <a:ext cx="2225445" cy="324000"/>
          </a:xfrm>
          <a:prstGeom prst="horizontalScroll">
            <a:avLst/>
          </a:prstGeom>
          <a:solidFill>
            <a:schemeClr val="accent1">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500" b="0" i="0" u="none" strike="noStrike" kern="1200" cap="none" spc="0" normalizeH="0" baseline="0" noProof="0" dirty="0">
                <a:ln>
                  <a:noFill/>
                </a:ln>
                <a:solidFill>
                  <a:prstClr val="white"/>
                </a:solidFill>
                <a:effectLst/>
                <a:uLnTx/>
                <a:uFillTx/>
                <a:latin typeface="ＤＦＰ特太ゴシック体" panose="020B0A00010101010101" pitchFamily="50" charset="-128"/>
                <a:ea typeface="ＤＦＰ特太ゴシック体" panose="020B0A00010101010101" pitchFamily="50" charset="-128"/>
                <a:cs typeface="+mn-cs"/>
              </a:rPr>
              <a:t>改革の背景と方向性</a:t>
            </a:r>
          </a:p>
        </p:txBody>
      </p:sp>
      <p:sp>
        <p:nvSpPr>
          <p:cNvPr id="7" name="角丸四角形 6"/>
          <p:cNvSpPr/>
          <p:nvPr/>
        </p:nvSpPr>
        <p:spPr>
          <a:xfrm>
            <a:off x="-18829" y="1897989"/>
            <a:ext cx="4759110" cy="54009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200" b="0" i="0" u="sng"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8" name="テキスト ボックス 7"/>
          <p:cNvSpPr txBox="1"/>
          <p:nvPr/>
        </p:nvSpPr>
        <p:spPr>
          <a:xfrm>
            <a:off x="97462" y="1578058"/>
            <a:ext cx="4408069"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ＭＳ Ｐゴシック"/>
                <a:ea typeface="ＭＳ Ｐゴシック"/>
                <a:cs typeface="+mn-cs"/>
              </a:rPr>
              <a:t>公的支援の</a:t>
            </a:r>
            <a:r>
              <a:rPr kumimoji="0" lang="en-US" altLang="ja-JP" sz="1400" b="1" i="0"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0" lang="ja-JP" altLang="en-US" sz="1400" b="1" i="0" u="none" strike="noStrike" kern="1200" cap="none" spc="0" normalizeH="0" baseline="0" noProof="0" dirty="0">
                <a:ln>
                  <a:noFill/>
                </a:ln>
                <a:solidFill>
                  <a:srgbClr val="FF0000"/>
                </a:solidFill>
                <a:effectLst/>
                <a:uLnTx/>
                <a:uFillTx/>
                <a:latin typeface="ＭＳ Ｐゴシック"/>
                <a:ea typeface="ＭＳ Ｐゴシック"/>
                <a:cs typeface="+mn-cs"/>
              </a:rPr>
              <a:t>縦割り</a:t>
            </a:r>
            <a:r>
              <a:rPr kumimoji="0" lang="en-US" altLang="ja-JP" sz="1400" b="1" i="0"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0" lang="ja-JP" altLang="en-US" sz="1400" b="1" i="0" u="none" strike="noStrike" kern="1200" cap="none" spc="0" normalizeH="0" baseline="0" noProof="0" dirty="0">
                <a:ln>
                  <a:noFill/>
                </a:ln>
                <a:solidFill>
                  <a:srgbClr val="FF0000"/>
                </a:solidFill>
                <a:effectLst/>
                <a:uLnTx/>
                <a:uFillTx/>
                <a:latin typeface="ＭＳ Ｐゴシック"/>
                <a:ea typeface="ＭＳ Ｐゴシック"/>
                <a:cs typeface="+mn-cs"/>
              </a:rPr>
              <a:t>から</a:t>
            </a:r>
            <a:r>
              <a:rPr kumimoji="0" lang="en-US" altLang="ja-JP" sz="1400" b="1" i="0"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0" lang="ja-JP" altLang="en-US" sz="1400" b="1" i="0" u="none" strike="noStrike" kern="1200" cap="none" spc="0" normalizeH="0" baseline="0" noProof="0" dirty="0">
                <a:ln>
                  <a:noFill/>
                </a:ln>
                <a:solidFill>
                  <a:srgbClr val="FF0000"/>
                </a:solidFill>
                <a:effectLst/>
                <a:uLnTx/>
                <a:uFillTx/>
                <a:latin typeface="ＭＳ Ｐゴシック"/>
                <a:ea typeface="ＭＳ Ｐゴシック"/>
                <a:cs typeface="+mn-cs"/>
              </a:rPr>
              <a:t>丸ごと</a:t>
            </a:r>
            <a:r>
              <a:rPr kumimoji="0" lang="en-US" altLang="ja-JP" sz="1400" b="1" i="0"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0" lang="ja-JP" altLang="en-US" sz="1400" b="1" i="0" u="none" strike="noStrike" kern="1200" cap="none" spc="0" normalizeH="0" baseline="0" noProof="0" dirty="0" err="1">
                <a:ln>
                  <a:noFill/>
                </a:ln>
                <a:solidFill>
                  <a:srgbClr val="FF0000"/>
                </a:solidFill>
                <a:effectLst/>
                <a:uLnTx/>
                <a:uFillTx/>
                <a:latin typeface="ＭＳ Ｐゴシック"/>
                <a:ea typeface="ＭＳ Ｐゴシック"/>
                <a:cs typeface="+mn-cs"/>
              </a:rPr>
              <a:t>へ</a:t>
            </a:r>
            <a:r>
              <a:rPr kumimoji="0" lang="ja-JP" altLang="en-US" sz="1400" b="1" i="0" u="none" strike="noStrike" kern="1200" cap="none" spc="0" normalizeH="0" baseline="0" noProof="0" dirty="0" err="1">
                <a:ln>
                  <a:noFill/>
                </a:ln>
                <a:solidFill>
                  <a:prstClr val="black"/>
                </a:solidFill>
                <a:effectLst/>
                <a:uLnTx/>
                <a:uFillTx/>
                <a:latin typeface="ＭＳ Ｐゴシック"/>
                <a:ea typeface="ＭＳ Ｐゴシック"/>
                <a:cs typeface="+mn-cs"/>
              </a:rPr>
              <a:t>の</a:t>
            </a:r>
            <a:r>
              <a:rPr kumimoji="0" lang="ja-JP" altLang="en-US" sz="1400" b="1" i="0" u="none" strike="noStrike" kern="1200" cap="none" spc="0" normalizeH="0" baseline="0" noProof="0" dirty="0">
                <a:ln>
                  <a:noFill/>
                </a:ln>
                <a:solidFill>
                  <a:prstClr val="black"/>
                </a:solidFill>
                <a:effectLst/>
                <a:uLnTx/>
                <a:uFillTx/>
                <a:latin typeface="ＭＳ Ｐゴシック"/>
                <a:ea typeface="ＭＳ Ｐゴシック"/>
                <a:cs typeface="+mn-cs"/>
              </a:rPr>
              <a:t>転換</a:t>
            </a:r>
            <a:endParaRPr kumimoji="0" lang="en-US" altLang="ja-JP" sz="1400" b="1" i="0" u="none" strike="noStrike" kern="1200" cap="none" spc="0" normalizeH="0" baseline="0" noProof="0" dirty="0">
              <a:ln>
                <a:noFill/>
              </a:ln>
              <a:solidFill>
                <a:prstClr val="black"/>
              </a:solidFill>
              <a:effectLst/>
              <a:uLnTx/>
              <a:uFillTx/>
              <a:latin typeface="ＭＳ Ｐゴシック"/>
              <a:ea typeface="ＭＳ Ｐゴシック"/>
              <a:cs typeface="+mn-cs"/>
            </a:endParaRPr>
          </a:p>
        </p:txBody>
      </p:sp>
      <p:sp>
        <p:nvSpPr>
          <p:cNvPr id="62" name="テキスト ボックス 61"/>
          <p:cNvSpPr txBox="1"/>
          <p:nvPr/>
        </p:nvSpPr>
        <p:spPr>
          <a:xfrm>
            <a:off x="4704938" y="1587789"/>
            <a:ext cx="4054604" cy="29238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1" i="0"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0" lang="ja-JP" altLang="en-US" sz="1300" b="1" i="0" u="none" strike="noStrike" kern="1200" cap="none" spc="0" normalizeH="0" baseline="0" noProof="0" dirty="0">
                <a:ln>
                  <a:noFill/>
                </a:ln>
                <a:solidFill>
                  <a:srgbClr val="FF0000"/>
                </a:solidFill>
                <a:effectLst/>
                <a:uLnTx/>
                <a:uFillTx/>
                <a:latin typeface="ＭＳ Ｐゴシック"/>
                <a:ea typeface="ＭＳ Ｐゴシック"/>
                <a:cs typeface="+mn-cs"/>
              </a:rPr>
              <a:t>我が事</a:t>
            </a:r>
            <a:r>
              <a:rPr kumimoji="0" lang="en-US" altLang="ja-JP" sz="1300" b="1" i="0"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0" lang="ja-JP" altLang="en-US" sz="1300" b="1" i="0"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0" lang="en-US" altLang="ja-JP" sz="1300" b="1" i="0"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0" lang="ja-JP" altLang="en-US" sz="1300" b="1" i="0" u="none" strike="noStrike" kern="1200" cap="none" spc="0" normalizeH="0" baseline="0" noProof="0" dirty="0">
                <a:ln>
                  <a:noFill/>
                </a:ln>
                <a:solidFill>
                  <a:srgbClr val="FF0000"/>
                </a:solidFill>
                <a:effectLst/>
                <a:uLnTx/>
                <a:uFillTx/>
                <a:latin typeface="ＭＳ Ｐゴシック"/>
                <a:ea typeface="ＭＳ Ｐゴシック"/>
                <a:cs typeface="+mn-cs"/>
              </a:rPr>
              <a:t>丸ごと</a:t>
            </a:r>
            <a:r>
              <a:rPr kumimoji="0" lang="en-US" altLang="ja-JP" sz="1300" b="1" i="0"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0" lang="ja-JP" altLang="en-US" sz="1300" b="1" i="0" u="none" strike="noStrike" kern="1200" cap="none" spc="0" normalizeH="0" baseline="0" noProof="0" dirty="0">
                <a:ln>
                  <a:noFill/>
                </a:ln>
                <a:solidFill>
                  <a:srgbClr val="FF0000"/>
                </a:solidFill>
                <a:effectLst/>
                <a:uLnTx/>
                <a:uFillTx/>
                <a:latin typeface="ＭＳ Ｐゴシック"/>
                <a:ea typeface="ＭＳ Ｐゴシック"/>
                <a:cs typeface="+mn-cs"/>
              </a:rPr>
              <a:t>の地域づくり</a:t>
            </a:r>
            <a:r>
              <a:rPr kumimoji="0" lang="ja-JP" altLang="en-US" sz="1300" b="1" i="0" u="none" strike="noStrike" kern="1200" cap="none" spc="0" normalizeH="0" baseline="0" noProof="0" dirty="0">
                <a:ln>
                  <a:noFill/>
                </a:ln>
                <a:solidFill>
                  <a:prstClr val="black"/>
                </a:solidFill>
                <a:effectLst/>
                <a:uLnTx/>
                <a:uFillTx/>
                <a:latin typeface="ＭＳ Ｐゴシック"/>
                <a:ea typeface="ＭＳ Ｐゴシック"/>
                <a:cs typeface="+mn-cs"/>
              </a:rPr>
              <a:t>を育む仕組みへの転換</a:t>
            </a:r>
            <a:endParaRPr kumimoji="0" lang="en-US" altLang="ja-JP" sz="1300" b="1" i="0" u="none" strike="noStrike" kern="1200" cap="none" spc="0" normalizeH="0" baseline="0" noProof="0" dirty="0">
              <a:ln>
                <a:noFill/>
              </a:ln>
              <a:solidFill>
                <a:prstClr val="black"/>
              </a:solidFill>
              <a:effectLst/>
              <a:uLnTx/>
              <a:uFillTx/>
              <a:latin typeface="ＭＳ Ｐゴシック"/>
              <a:ea typeface="ＭＳ Ｐゴシック"/>
              <a:cs typeface="+mn-cs"/>
            </a:endParaRPr>
          </a:p>
        </p:txBody>
      </p:sp>
      <p:sp>
        <p:nvSpPr>
          <p:cNvPr id="60" name="正方形/長方形 59"/>
          <p:cNvSpPr/>
          <p:nvPr/>
        </p:nvSpPr>
        <p:spPr>
          <a:xfrm>
            <a:off x="-18829" y="4192148"/>
            <a:ext cx="4679259" cy="848950"/>
          </a:xfrm>
          <a:prstGeom prst="rect">
            <a:avLst/>
          </a:prstGeom>
        </p:spPr>
        <p:txBody>
          <a:bodyPr wrap="square">
            <a:spAutoFit/>
          </a:bodyPr>
          <a:lstStyle/>
          <a:p>
            <a:pPr marL="180000" marR="0" lvl="0" indent="-180000" algn="l" defTabSz="457200" rtl="0" eaLnBrk="1" fontAlgn="auto" latinLnBrk="0" hangingPunct="1">
              <a:lnSpc>
                <a:spcPts val="1440"/>
              </a:lnSpc>
              <a:spcBef>
                <a:spcPts val="0"/>
              </a:spcBef>
              <a:spcAft>
                <a:spcPts val="0"/>
              </a:spcAft>
              <a:buClr>
                <a:srgbClr val="FF0000"/>
              </a:buClr>
              <a:buSzTx/>
              <a:buFont typeface="Wingdings" panose="05000000000000000000" pitchFamily="2" charset="2"/>
              <a:buChar char="l"/>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多様な担い手の育成・参画、</a:t>
            </a:r>
            <a:br>
              <a:rPr kumimoji="0" lang="en-US" altLang="ja-JP" sz="1200" b="0" i="0" u="none" strike="noStrike" kern="0" cap="none" spc="0" normalizeH="0" baseline="0" noProof="0" dirty="0">
                <a:ln>
                  <a:noFill/>
                </a:ln>
                <a:solidFill>
                  <a:prstClr val="black"/>
                </a:solidFill>
                <a:effectLst/>
                <a:uLnTx/>
                <a:uFillTx/>
                <a:latin typeface="Calibri"/>
                <a:ea typeface="ＭＳ Ｐゴシック"/>
                <a:cs typeface="+mn-cs"/>
              </a:rPr>
            </a:b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民間資金活用の推進、多様な就労・社会参加の場の整備</a:t>
            </a:r>
            <a:endParaRPr kumimoji="0" lang="en-US" altLang="ja-JP" sz="1200" b="0" i="0" u="none" strike="noStrike" kern="0" cap="none" spc="0" normalizeH="0" baseline="0" noProof="0" dirty="0">
              <a:ln>
                <a:noFill/>
              </a:ln>
              <a:solidFill>
                <a:prstClr val="black"/>
              </a:solidFill>
              <a:effectLst/>
              <a:uLnTx/>
              <a:uFillTx/>
              <a:latin typeface="Calibri"/>
              <a:ea typeface="ＭＳ Ｐゴシック"/>
              <a:cs typeface="+mn-cs"/>
            </a:endParaRPr>
          </a:p>
          <a:p>
            <a:pPr marL="180000" marR="0" lvl="0" indent="-180000" algn="l" defTabSz="457200" rtl="0" eaLnBrk="1" fontAlgn="auto" latinLnBrk="0" hangingPunct="1">
              <a:lnSpc>
                <a:spcPts val="1440"/>
              </a:lnSpc>
              <a:spcBef>
                <a:spcPts val="300"/>
              </a:spcBef>
              <a:spcAft>
                <a:spcPts val="0"/>
              </a:spcAft>
              <a:buClr>
                <a:srgbClr val="FF0000"/>
              </a:buClr>
              <a:buSzTx/>
              <a:buFont typeface="Wingdings" panose="05000000000000000000" pitchFamily="2" charset="2"/>
              <a:buChar char="l"/>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社会保障の枠を超え、地域資源（耕作放棄地、環境保全など）と</a:t>
            </a:r>
            <a:br>
              <a:rPr kumimoji="0" lang="en-US" altLang="ja-JP" sz="1200" b="0" i="0" u="none" strike="noStrike" kern="0" cap="none" spc="0" normalizeH="0" baseline="0" noProof="0" dirty="0">
                <a:ln>
                  <a:noFill/>
                </a:ln>
                <a:solidFill>
                  <a:prstClr val="black"/>
                </a:solidFill>
                <a:effectLst/>
                <a:uLnTx/>
                <a:uFillTx/>
                <a:latin typeface="Calibri"/>
                <a:ea typeface="ＭＳ Ｐゴシック"/>
                <a:cs typeface="+mn-cs"/>
              </a:rPr>
            </a:br>
            <a:r>
              <a:rPr kumimoji="0" lang="ja-JP" altLang="en-US" sz="1200" b="0" i="0" u="none" strike="noStrike" kern="0" cap="none" spc="0" normalizeH="0" baseline="0" noProof="0" dirty="0">
                <a:ln>
                  <a:noFill/>
                </a:ln>
                <a:solidFill>
                  <a:prstClr val="black"/>
                </a:solidFill>
                <a:effectLst/>
                <a:uLnTx/>
                <a:uFillTx/>
                <a:latin typeface="Calibri"/>
                <a:ea typeface="ＭＳ Ｐゴシック"/>
                <a:cs typeface="+mn-cs"/>
              </a:rPr>
              <a:t>丸ごとつながることで地域に「循環」を生み出す、先進的取組を支援</a:t>
            </a:r>
          </a:p>
        </p:txBody>
      </p:sp>
      <p:sp>
        <p:nvSpPr>
          <p:cNvPr id="56" name="Text Box 18">
            <a:extLst>
              <a:ext uri="{FF2B5EF4-FFF2-40B4-BE49-F238E27FC236}">
                <a16:creationId xmlns:a16="http://schemas.microsoft.com/office/drawing/2014/main" id="{B7D68EDA-6DE7-4EF3-866A-F829E6295D15}"/>
              </a:ext>
            </a:extLst>
          </p:cNvPr>
          <p:cNvSpPr txBox="1">
            <a:spLocks noChangeArrowheads="1"/>
          </p:cNvSpPr>
          <p:nvPr/>
        </p:nvSpPr>
        <p:spPr bwMode="auto">
          <a:xfrm>
            <a:off x="7434317" y="6525344"/>
            <a:ext cx="9541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厚労省資料</a:t>
            </a:r>
            <a:endParaRPr kumimoji="1" lang="en-US" altLang="ja-JP" sz="1200" b="0" i="1"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p:txBody>
      </p:sp>
      <p:sp>
        <p:nvSpPr>
          <p:cNvPr id="13" name="フッター プレースホルダー 12">
            <a:extLst>
              <a:ext uri="{FF2B5EF4-FFF2-40B4-BE49-F238E27FC236}">
                <a16:creationId xmlns:a16="http://schemas.microsoft.com/office/drawing/2014/main" id="{1D4537EE-5885-4AA3-B854-F41E8C5164FE}"/>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4" name="スライド番号プレースホルダー 13">
            <a:extLst>
              <a:ext uri="{FF2B5EF4-FFF2-40B4-BE49-F238E27FC236}">
                <a16:creationId xmlns:a16="http://schemas.microsoft.com/office/drawing/2014/main" id="{B051E4B1-1EBF-4B37-9A7F-050717867FB1}"/>
              </a:ext>
            </a:extLst>
          </p:cNvPr>
          <p:cNvSpPr>
            <a:spLocks noGrp="1"/>
          </p:cNvSpPr>
          <p:nvPr>
            <p:ph type="sldNum" sz="quarter" idx="4"/>
          </p:nvPr>
        </p:nvSpPr>
        <p:spPr/>
        <p:txBody>
          <a:bodyPr/>
          <a:lstStyle/>
          <a:p>
            <a:pPr>
              <a:defRPr/>
            </a:pPr>
            <a:fld id="{0C413247-B667-496C-B94F-D2BBE11C42D0}" type="slidenum">
              <a:rPr lang="en-US" altLang="ja-JP" smtClean="0"/>
              <a:pPr>
                <a:defRPr/>
              </a:pPr>
              <a:t>20</a:t>
            </a:fld>
            <a:endParaRPr lang="en-US" altLang="ja-JP" dirty="0"/>
          </a:p>
        </p:txBody>
      </p:sp>
    </p:spTree>
    <p:extLst>
      <p:ext uri="{BB962C8B-B14F-4D97-AF65-F5344CB8AC3E}">
        <p14:creationId xmlns:p14="http://schemas.microsoft.com/office/powerpoint/2010/main" val="33328796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890950" y="764200"/>
            <a:ext cx="7336264" cy="4522854"/>
          </a:xfrm>
          <a:prstGeom prst="roundRect">
            <a:avLst/>
          </a:prstGeom>
          <a:pattFill prst="pct25">
            <a:fgClr>
              <a:schemeClr val="accent6">
                <a:lumMod val="40000"/>
                <a:lumOff val="60000"/>
              </a:schemeClr>
            </a:fgClr>
            <a:bgClr>
              <a:schemeClr val="bg1"/>
            </a:bgClr>
          </a:pattFill>
          <a:ln w="76200" cmpd="thickThi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93" name="テキスト ボックス 92"/>
          <p:cNvSpPr txBox="1"/>
          <p:nvPr/>
        </p:nvSpPr>
        <p:spPr>
          <a:xfrm>
            <a:off x="185756" y="6060619"/>
            <a:ext cx="8772492" cy="340996"/>
          </a:xfrm>
          <a:prstGeom prst="rect">
            <a:avLst/>
          </a:prstGeom>
          <a:solidFill>
            <a:schemeClr val="accent6">
              <a:lumMod val="40000"/>
              <a:lumOff val="60000"/>
            </a:schemeClr>
          </a:solidFill>
          <a:ln w="57150" cmpd="dbl">
            <a:solidFill>
              <a:schemeClr val="accent6">
                <a:lumMod val="75000"/>
              </a:schemeClr>
            </a:solidFill>
          </a:ln>
        </p:spPr>
        <p:txBody>
          <a:bodyPr vert="horz" wrap="square" lIns="84394" tIns="42198" rIns="84394" bIns="42198" rtlCol="0" anchor="ctr">
            <a:spAutoFit/>
          </a:bodyPr>
          <a:lstStyle/>
          <a:p>
            <a:pPr algn="ctr" defTabSz="843756" fontAlgn="auto">
              <a:spcBef>
                <a:spcPts val="0"/>
              </a:spcBef>
              <a:spcAft>
                <a:spcPts val="0"/>
              </a:spcAft>
            </a:pPr>
            <a:r>
              <a:rPr lang="ja-JP" altLang="en-US" sz="1662" dirty="0">
                <a:solidFill>
                  <a:prstClr val="black"/>
                </a:solidFill>
                <a:latin typeface="ＤＦ特太ゴシック体" panose="020B0509000000000000" pitchFamily="49" charset="-128"/>
                <a:ea typeface="ＤＦ特太ゴシック体" panose="020B0509000000000000" pitchFamily="49" charset="-128"/>
              </a:rPr>
              <a:t>　地域住民の参画と協働により、誰もが支え合う共生社会の実現</a:t>
            </a:r>
          </a:p>
        </p:txBody>
      </p:sp>
      <p:sp>
        <p:nvSpPr>
          <p:cNvPr id="28" name="Rectangle 2"/>
          <p:cNvSpPr>
            <a:spLocks noChangeArrowheads="1"/>
          </p:cNvSpPr>
          <p:nvPr/>
        </p:nvSpPr>
        <p:spPr bwMode="auto">
          <a:xfrm>
            <a:off x="741" y="-99392"/>
            <a:ext cx="170525" cy="341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4406" tIns="42203" rIns="84406" bIns="42203" numCol="1" anchor="ctr" anchorCtr="0" compatLnSpc="1">
            <a:prstTxWarp prst="textNoShape">
              <a:avLst/>
            </a:prstTxWarp>
            <a:spAutoFit/>
          </a:bodyPr>
          <a:lstStyle/>
          <a:p>
            <a:pPr defTabSz="844083" fontAlgn="auto">
              <a:spcBef>
                <a:spcPts val="0"/>
              </a:spcBef>
              <a:spcAft>
                <a:spcPts val="0"/>
              </a:spcAft>
            </a:pPr>
            <a:endParaRPr lang="ja-JP" altLang="en-US" sz="1662">
              <a:solidFill>
                <a:prstClr val="black"/>
              </a:solidFill>
              <a:latin typeface="Calibri"/>
              <a:ea typeface="ＭＳ Ｐゴシック" panose="020B0600070205080204" pitchFamily="50" charset="-128"/>
            </a:endParaRPr>
          </a:p>
        </p:txBody>
      </p:sp>
      <p:sp>
        <p:nvSpPr>
          <p:cNvPr id="97" name="角丸四角形 96"/>
          <p:cNvSpPr/>
          <p:nvPr/>
        </p:nvSpPr>
        <p:spPr>
          <a:xfrm>
            <a:off x="3575127" y="618099"/>
            <a:ext cx="2031293" cy="358314"/>
          </a:xfrm>
          <a:prstGeom prst="roundRect">
            <a:avLst/>
          </a:prstGeom>
          <a:solidFill>
            <a:srgbClr val="FFFFCC"/>
          </a:solidFill>
          <a:ln w="57150" cmpd="sng">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r>
              <a:rPr lang="ja-JP" altLang="en-US" sz="1662" b="1" dirty="0">
                <a:solidFill>
                  <a:prstClr val="black"/>
                </a:solidFill>
                <a:latin typeface="HGｺﾞｼｯｸM" panose="020B0609000000000000" pitchFamily="49" charset="-128"/>
                <a:ea typeface="HGｺﾞｼｯｸM" panose="020B0609000000000000" pitchFamily="49" charset="-128"/>
              </a:rPr>
              <a:t>４つの改革</a:t>
            </a:r>
            <a:endParaRPr lang="en-US" altLang="ja-JP" sz="1662" b="1" dirty="0">
              <a:solidFill>
                <a:prstClr val="black"/>
              </a:solidFill>
              <a:latin typeface="HGｺﾞｼｯｸM" panose="020B0609000000000000" pitchFamily="49" charset="-128"/>
              <a:ea typeface="HGｺﾞｼｯｸM" panose="020B0609000000000000" pitchFamily="49" charset="-128"/>
            </a:endParaRPr>
          </a:p>
        </p:txBody>
      </p:sp>
      <p:sp>
        <p:nvSpPr>
          <p:cNvPr id="60" name="正方形/長方形 59"/>
          <p:cNvSpPr/>
          <p:nvPr/>
        </p:nvSpPr>
        <p:spPr>
          <a:xfrm>
            <a:off x="148885" y="1109902"/>
            <a:ext cx="4873513" cy="1551331"/>
          </a:xfrm>
          <a:prstGeom prst="rect">
            <a:avLst/>
          </a:prstGeom>
          <a:ln w="12700">
            <a:solidFill>
              <a:srgbClr val="C00000"/>
            </a:solidFill>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defTabSz="844083" fontAlgn="auto">
              <a:spcBef>
                <a:spcPts val="0"/>
              </a:spcBef>
              <a:spcAft>
                <a:spcPts val="0"/>
              </a:spcAft>
            </a:pPr>
            <a:endParaRPr lang="ja-JP" altLang="en-US" sz="1662">
              <a:solidFill>
                <a:prstClr val="black"/>
              </a:solidFill>
              <a:latin typeface="Calibri"/>
              <a:ea typeface="ＭＳ Ｐゴシック" panose="020B0600070205080204" pitchFamily="50" charset="-128"/>
            </a:endParaRPr>
          </a:p>
        </p:txBody>
      </p:sp>
      <p:sp>
        <p:nvSpPr>
          <p:cNvPr id="12" name="正方形/長方形 11"/>
          <p:cNvSpPr/>
          <p:nvPr/>
        </p:nvSpPr>
        <p:spPr>
          <a:xfrm>
            <a:off x="536015" y="2999101"/>
            <a:ext cx="8010154" cy="1188944"/>
          </a:xfrm>
          <a:prstGeom prst="rect">
            <a:avLst/>
          </a:prstGeom>
          <a:solidFill>
            <a:schemeClr val="accent5">
              <a:lumMod val="20000"/>
              <a:lumOff val="80000"/>
            </a:schemeClr>
          </a:solidFill>
          <a:ln w="12700">
            <a:solidFill>
              <a:srgbClr val="00B0F0"/>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844083" fontAlgn="auto">
              <a:spcBef>
                <a:spcPts val="0"/>
              </a:spcBef>
              <a:spcAft>
                <a:spcPts val="0"/>
              </a:spcAft>
            </a:pPr>
            <a:endParaRPr lang="ja-JP" altLang="en-US" sz="1662">
              <a:solidFill>
                <a:prstClr val="black"/>
              </a:solidFill>
              <a:latin typeface="Calibri"/>
              <a:ea typeface="ＭＳ Ｐゴシック" panose="020B0600070205080204" pitchFamily="50" charset="-128"/>
            </a:endParaRPr>
          </a:p>
        </p:txBody>
      </p:sp>
      <p:sp>
        <p:nvSpPr>
          <p:cNvPr id="5" name="テキスト ボックス 4"/>
          <p:cNvSpPr txBox="1"/>
          <p:nvPr/>
        </p:nvSpPr>
        <p:spPr>
          <a:xfrm>
            <a:off x="597824" y="3118013"/>
            <a:ext cx="2691261" cy="1086516"/>
          </a:xfrm>
          <a:prstGeom prst="rect">
            <a:avLst/>
          </a:prstGeom>
          <a:noFill/>
        </p:spPr>
        <p:txBody>
          <a:bodyPr wrap="square" rtlCol="0">
            <a:spAutoFit/>
          </a:bodyPr>
          <a:lstStyle/>
          <a:p>
            <a:pPr marL="164127" indent="-164127" defTabSz="844083" fontAlgn="auto">
              <a:spcBef>
                <a:spcPts val="0"/>
              </a:spcBef>
              <a:spcAft>
                <a:spcPts val="0"/>
              </a:spcAft>
            </a:pPr>
            <a:r>
              <a:rPr lang="ja-JP" altLang="en-US" sz="1292" b="1" u="sng" dirty="0">
                <a:solidFill>
                  <a:prstClr val="black"/>
                </a:solidFill>
                <a:latin typeface="ＭＳ Ｐゴシック" panose="020B0600070205080204" pitchFamily="50" charset="-128"/>
                <a:ea typeface="ＭＳ Ｐゴシック" panose="020B0600070205080204" pitchFamily="50" charset="-128"/>
              </a:rPr>
              <a:t>①福祉ニーズの多様化・複雑化</a:t>
            </a:r>
            <a:endParaRPr lang="en-US" altLang="ja-JP" sz="1292" b="1" u="sng" dirty="0">
              <a:solidFill>
                <a:prstClr val="black"/>
              </a:solidFill>
              <a:latin typeface="ＭＳ Ｐゴシック" panose="020B0600070205080204" pitchFamily="50" charset="-128"/>
              <a:ea typeface="ＭＳ Ｐゴシック" panose="020B0600070205080204" pitchFamily="50" charset="-128"/>
            </a:endParaRPr>
          </a:p>
          <a:p>
            <a:pPr marL="164127" indent="-164127" defTabSz="844083" fontAlgn="auto">
              <a:spcBef>
                <a:spcPts val="0"/>
              </a:spcBef>
              <a:spcAft>
                <a:spcPts val="0"/>
              </a:spcAft>
            </a:pPr>
            <a:endParaRPr lang="en-US" altLang="ja-JP" sz="1292" b="1" u="sng" dirty="0">
              <a:solidFill>
                <a:prstClr val="black"/>
              </a:solidFill>
              <a:latin typeface="ＭＳ Ｐゴシック" panose="020B0600070205080204" pitchFamily="50" charset="-128"/>
              <a:ea typeface="ＭＳ Ｐゴシック" panose="020B0600070205080204" pitchFamily="50" charset="-128"/>
            </a:endParaRPr>
          </a:p>
          <a:p>
            <a:pPr marL="82064" indent="-82064" defTabSz="844083" fontAlgn="auto">
              <a:spcBef>
                <a:spcPts val="0"/>
              </a:spcBef>
              <a:spcAft>
                <a:spcPts val="0"/>
              </a:spcAft>
            </a:pPr>
            <a:r>
              <a:rPr lang="ja-JP" altLang="en-US" sz="1292" dirty="0">
                <a:solidFill>
                  <a:prstClr val="black"/>
                </a:solidFill>
                <a:latin typeface="ＭＳ Ｐゴシック" panose="020B0600070205080204" pitchFamily="50" charset="-128"/>
                <a:ea typeface="ＭＳ Ｐゴシック" panose="020B0600070205080204" pitchFamily="50" charset="-128"/>
              </a:rPr>
              <a:t>　複合的な課題を有する場合や分野横断的な対応等に課題</a:t>
            </a:r>
            <a:endParaRPr lang="en-US" altLang="ja-JP" sz="1292" dirty="0">
              <a:solidFill>
                <a:prstClr val="black"/>
              </a:solidFill>
              <a:latin typeface="ＭＳ Ｐゴシック" panose="020B0600070205080204" pitchFamily="50" charset="-128"/>
              <a:ea typeface="ＭＳ Ｐゴシック" panose="020B0600070205080204" pitchFamily="50" charset="-128"/>
            </a:endParaRPr>
          </a:p>
          <a:p>
            <a:pPr defTabSz="844083" fontAlgn="auto">
              <a:spcBef>
                <a:spcPts val="0"/>
              </a:spcBef>
              <a:spcAft>
                <a:spcPts val="0"/>
              </a:spcAft>
            </a:pPr>
            <a:r>
              <a:rPr lang="ja-JP" altLang="en-US" sz="1292" dirty="0">
                <a:solidFill>
                  <a:prstClr val="black"/>
                </a:solidFill>
                <a:latin typeface="ＭＳ Ｐゴシック" panose="020B0600070205080204" pitchFamily="50" charset="-128"/>
                <a:ea typeface="ＭＳ Ｐゴシック" panose="020B0600070205080204" pitchFamily="50" charset="-128"/>
              </a:rPr>
              <a:t>　　　</a:t>
            </a:r>
          </a:p>
        </p:txBody>
      </p:sp>
      <p:sp>
        <p:nvSpPr>
          <p:cNvPr id="36" name="テキスト ボックス 35"/>
          <p:cNvSpPr txBox="1"/>
          <p:nvPr/>
        </p:nvSpPr>
        <p:spPr>
          <a:xfrm>
            <a:off x="3408983" y="3026696"/>
            <a:ext cx="2159894" cy="241476"/>
          </a:xfrm>
          <a:prstGeom prst="rect">
            <a:avLst/>
          </a:prstGeom>
          <a:noFill/>
        </p:spPr>
        <p:txBody>
          <a:bodyPr wrap="square" rtlCol="0">
            <a:spAutoFit/>
          </a:bodyPr>
          <a:lstStyle/>
          <a:p>
            <a:pPr defTabSz="844083" fontAlgn="auto">
              <a:spcBef>
                <a:spcPts val="0"/>
              </a:spcBef>
              <a:spcAft>
                <a:spcPts val="0"/>
              </a:spcAft>
            </a:pPr>
            <a:r>
              <a:rPr lang="en-US" altLang="ja-JP" sz="969" dirty="0">
                <a:solidFill>
                  <a:prstClr val="black"/>
                </a:solidFill>
                <a:latin typeface="HGｺﾞｼｯｸM" panose="020B0609000000000000" pitchFamily="49" charset="-128"/>
                <a:ea typeface="HGｺﾞｼｯｸM" panose="020B0609000000000000" pitchFamily="49" charset="-128"/>
              </a:rPr>
              <a:t>〔</a:t>
            </a:r>
            <a:r>
              <a:rPr lang="ja-JP" altLang="en-US" sz="969" dirty="0">
                <a:solidFill>
                  <a:prstClr val="black"/>
                </a:solidFill>
                <a:latin typeface="HGｺﾞｼｯｸM" panose="020B0609000000000000" pitchFamily="49" charset="-128"/>
                <a:ea typeface="HGｺﾞｼｯｸM" panose="020B0609000000000000" pitchFamily="49" charset="-128"/>
              </a:rPr>
              <a:t>制度ごとのサービス提供</a:t>
            </a:r>
            <a:r>
              <a:rPr lang="en-US" altLang="ja-JP" sz="969" dirty="0">
                <a:solidFill>
                  <a:prstClr val="black"/>
                </a:solidFill>
                <a:latin typeface="HGｺﾞｼｯｸM" panose="020B0609000000000000" pitchFamily="49" charset="-128"/>
                <a:ea typeface="HGｺﾞｼｯｸM" panose="020B0609000000000000" pitchFamily="49" charset="-128"/>
              </a:rPr>
              <a:t>〕</a:t>
            </a:r>
            <a:endParaRPr lang="ja-JP" altLang="en-US" sz="969" dirty="0">
              <a:solidFill>
                <a:prstClr val="black"/>
              </a:solidFill>
              <a:latin typeface="HGｺﾞｼｯｸM" panose="020B0609000000000000" pitchFamily="49" charset="-128"/>
              <a:ea typeface="HGｺﾞｼｯｸM" panose="020B0609000000000000" pitchFamily="49" charset="-128"/>
            </a:endParaRPr>
          </a:p>
        </p:txBody>
      </p:sp>
      <p:sp>
        <p:nvSpPr>
          <p:cNvPr id="42" name="テキスト ボックス 41"/>
          <p:cNvSpPr txBox="1"/>
          <p:nvPr/>
        </p:nvSpPr>
        <p:spPr>
          <a:xfrm>
            <a:off x="5855495" y="3103145"/>
            <a:ext cx="2690677" cy="887679"/>
          </a:xfrm>
          <a:prstGeom prst="rect">
            <a:avLst/>
          </a:prstGeom>
          <a:noFill/>
        </p:spPr>
        <p:txBody>
          <a:bodyPr wrap="square" rtlCol="0">
            <a:spAutoFit/>
          </a:bodyPr>
          <a:lstStyle/>
          <a:p>
            <a:pPr defTabSz="844083" fontAlgn="auto">
              <a:spcBef>
                <a:spcPts val="0"/>
              </a:spcBef>
              <a:spcAft>
                <a:spcPts val="0"/>
              </a:spcAft>
            </a:pPr>
            <a:r>
              <a:rPr lang="ja-JP" altLang="en-US" sz="1292" b="1" u="sng" dirty="0">
                <a:solidFill>
                  <a:prstClr val="black"/>
                </a:solidFill>
                <a:latin typeface="ＭＳ Ｐゴシック" panose="020B0600070205080204" pitchFamily="50" charset="-128"/>
                <a:ea typeface="ＭＳ Ｐゴシック" panose="020B0600070205080204" pitchFamily="50" charset="-128"/>
              </a:rPr>
              <a:t>②高齢化の中で人口減少が進行</a:t>
            </a:r>
            <a:endParaRPr lang="en-US" altLang="ja-JP" sz="1292" b="1" u="sng" dirty="0">
              <a:solidFill>
                <a:prstClr val="black"/>
              </a:solidFill>
              <a:latin typeface="ＭＳ Ｐゴシック" panose="020B0600070205080204" pitchFamily="50" charset="-128"/>
              <a:ea typeface="ＭＳ Ｐゴシック" panose="020B0600070205080204" pitchFamily="50" charset="-128"/>
            </a:endParaRPr>
          </a:p>
          <a:p>
            <a:pPr defTabSz="844083" fontAlgn="auto">
              <a:spcBef>
                <a:spcPts val="0"/>
              </a:spcBef>
              <a:spcAft>
                <a:spcPts val="0"/>
              </a:spcAft>
            </a:pPr>
            <a:endParaRPr lang="en-US" altLang="ja-JP" sz="1292" dirty="0">
              <a:solidFill>
                <a:prstClr val="black"/>
              </a:solidFill>
              <a:latin typeface="ＭＳ Ｐゴシック" panose="020B0600070205080204" pitchFamily="50" charset="-128"/>
              <a:ea typeface="ＭＳ Ｐゴシック" panose="020B0600070205080204" pitchFamily="50" charset="-128"/>
            </a:endParaRPr>
          </a:p>
          <a:p>
            <a:pPr marL="82064" indent="-82064" defTabSz="844083" fontAlgn="auto">
              <a:spcBef>
                <a:spcPts val="0"/>
              </a:spcBef>
              <a:spcAft>
                <a:spcPts val="0"/>
              </a:spcAft>
            </a:pPr>
            <a:r>
              <a:rPr lang="ja-JP" altLang="en-US" sz="1292" dirty="0">
                <a:solidFill>
                  <a:prstClr val="black"/>
                </a:solidFill>
                <a:latin typeface="ＭＳ Ｐゴシック" panose="020B0600070205080204" pitchFamily="50" charset="-128"/>
                <a:ea typeface="ＭＳ Ｐゴシック" panose="020B0600070205080204" pitchFamily="50" charset="-128"/>
              </a:rPr>
              <a:t>　地域の実情に応じた体制整備や人材確保が課題</a:t>
            </a:r>
          </a:p>
        </p:txBody>
      </p:sp>
      <p:sp>
        <p:nvSpPr>
          <p:cNvPr id="96" name="角丸四角形 95"/>
          <p:cNvSpPr/>
          <p:nvPr/>
        </p:nvSpPr>
        <p:spPr>
          <a:xfrm>
            <a:off x="385133" y="2786879"/>
            <a:ext cx="1664556" cy="320748"/>
          </a:xfrm>
          <a:prstGeom prst="round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defTabSz="844083" fontAlgn="auto">
              <a:spcBef>
                <a:spcPts val="0"/>
              </a:spcBef>
              <a:spcAft>
                <a:spcPts val="0"/>
              </a:spcAft>
            </a:pPr>
            <a:r>
              <a:rPr lang="ja-JP" altLang="en-US" sz="1477" b="1" dirty="0">
                <a:solidFill>
                  <a:prstClr val="black"/>
                </a:solidFill>
                <a:latin typeface="HGｺﾞｼｯｸM" panose="020B0609000000000000" pitchFamily="49" charset="-128"/>
                <a:ea typeface="HGｺﾞｼｯｸM" panose="020B0609000000000000" pitchFamily="49" charset="-128"/>
              </a:rPr>
              <a:t>背景・課題</a:t>
            </a:r>
            <a:endParaRPr lang="en-US" altLang="ja-JP" sz="1477" b="1" dirty="0">
              <a:solidFill>
                <a:prstClr val="black"/>
              </a:solidFill>
              <a:latin typeface="HGｺﾞｼｯｸM" panose="020B0609000000000000" pitchFamily="49" charset="-128"/>
              <a:ea typeface="HGｺﾞｼｯｸM" panose="020B0609000000000000" pitchFamily="49" charset="-128"/>
            </a:endParaRPr>
          </a:p>
        </p:txBody>
      </p:sp>
      <p:sp>
        <p:nvSpPr>
          <p:cNvPr id="4" name="下矢印 3"/>
          <p:cNvSpPr/>
          <p:nvPr/>
        </p:nvSpPr>
        <p:spPr>
          <a:xfrm>
            <a:off x="1356302" y="3397922"/>
            <a:ext cx="748920" cy="104297"/>
          </a:xfrm>
          <a:prstGeom prst="downArrow">
            <a:avLst>
              <a:gd name="adj1" fmla="val 50000"/>
              <a:gd name="adj2" fmla="val 100000"/>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b="1">
              <a:ln w="18000">
                <a:solidFill>
                  <a:srgbClr val="C0504D">
                    <a:satMod val="140000"/>
                  </a:srgbClr>
                </a:solidFill>
                <a:prstDash val="solid"/>
                <a:miter lim="800000"/>
              </a:ln>
              <a:noFill/>
              <a:effectLst>
                <a:outerShdw blurRad="25500" dist="23000" dir="7020000" algn="tl">
                  <a:srgbClr val="000000">
                    <a:alpha val="50000"/>
                  </a:srgbClr>
                </a:outerShdw>
              </a:effectLst>
              <a:latin typeface="Calibri"/>
              <a:ea typeface="ＭＳ Ｐゴシック" panose="020B0600070205080204" pitchFamily="50" charset="-128"/>
            </a:endParaRPr>
          </a:p>
        </p:txBody>
      </p:sp>
      <p:sp>
        <p:nvSpPr>
          <p:cNvPr id="58" name="下矢印 57"/>
          <p:cNvSpPr/>
          <p:nvPr/>
        </p:nvSpPr>
        <p:spPr>
          <a:xfrm>
            <a:off x="6870339" y="3397922"/>
            <a:ext cx="748920" cy="104297"/>
          </a:xfrm>
          <a:prstGeom prst="downArrow">
            <a:avLst>
              <a:gd name="adj1" fmla="val 50000"/>
              <a:gd name="adj2" fmla="val 100000"/>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b="1">
              <a:ln w="18000">
                <a:solidFill>
                  <a:srgbClr val="C0504D">
                    <a:satMod val="140000"/>
                  </a:srgbClr>
                </a:solidFill>
                <a:prstDash val="solid"/>
                <a:miter lim="800000"/>
              </a:ln>
              <a:noFill/>
              <a:effectLst>
                <a:outerShdw blurRad="25500" dist="23000" dir="7020000" algn="tl">
                  <a:srgbClr val="000000">
                    <a:alpha val="50000"/>
                  </a:srgbClr>
                </a:outerShdw>
              </a:effectLst>
              <a:latin typeface="Calibri"/>
              <a:ea typeface="ＭＳ Ｐゴシック" panose="020B0600070205080204" pitchFamily="50" charset="-128"/>
            </a:endParaRPr>
          </a:p>
        </p:txBody>
      </p:sp>
      <p:cxnSp>
        <p:nvCxnSpPr>
          <p:cNvPr id="61" name="直線コネクタ 60"/>
          <p:cNvCxnSpPr/>
          <p:nvPr/>
        </p:nvCxnSpPr>
        <p:spPr>
          <a:xfrm>
            <a:off x="5855490" y="3065604"/>
            <a:ext cx="0" cy="1068587"/>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p:nvPr/>
        </p:nvSpPr>
        <p:spPr>
          <a:xfrm>
            <a:off x="2918938" y="1242279"/>
            <a:ext cx="2103461" cy="1356910"/>
          </a:xfrm>
          <a:prstGeom prst="rect">
            <a:avLst/>
          </a:prstGeom>
          <a:noFill/>
          <a:ln>
            <a:noFill/>
            <a:prstDash val="sysDash"/>
          </a:ln>
        </p:spPr>
        <p:txBody>
          <a:bodyPr wrap="square" rtlCol="0">
            <a:spAutoFit/>
          </a:bodyPr>
          <a:lstStyle/>
          <a:p>
            <a:pPr defTabSz="844083" fontAlgn="auto">
              <a:spcBef>
                <a:spcPts val="0"/>
              </a:spcBef>
              <a:spcAft>
                <a:spcPts val="0"/>
              </a:spcAft>
            </a:pPr>
            <a:r>
              <a:rPr lang="ja-JP" altLang="en-US" sz="1108" dirty="0">
                <a:solidFill>
                  <a:prstClr val="black"/>
                </a:solidFill>
                <a:latin typeface="ＭＳ Ｐゴシック" panose="020B0600070205080204" pitchFamily="50" charset="-128"/>
                <a:ea typeface="ＭＳ Ｐゴシック" panose="020B0600070205080204" pitchFamily="50" charset="-128"/>
              </a:rPr>
              <a:t>○地域により</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defTabSz="844083" fontAlgn="auto">
              <a:spcBef>
                <a:spcPts val="0"/>
              </a:spcBef>
              <a:spcAft>
                <a:spcPts val="0"/>
              </a:spcAft>
            </a:pPr>
            <a:r>
              <a:rPr lang="ja-JP" altLang="en-US" sz="1108" dirty="0">
                <a:solidFill>
                  <a:prstClr val="black"/>
                </a:solidFill>
                <a:latin typeface="ＭＳ Ｐゴシック" panose="020B0600070205080204" pitchFamily="50" charset="-128"/>
                <a:ea typeface="ＭＳ Ｐゴシック" panose="020B0600070205080204" pitchFamily="50" charset="-128"/>
              </a:rPr>
              <a:t>　・ワンストップ型</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defTabSz="844083" fontAlgn="auto">
              <a:spcBef>
                <a:spcPts val="0"/>
              </a:spcBef>
              <a:spcAft>
                <a:spcPts val="0"/>
              </a:spcAft>
            </a:pPr>
            <a:r>
              <a:rPr lang="ja-JP" altLang="en-US" sz="1108" dirty="0">
                <a:solidFill>
                  <a:prstClr val="black"/>
                </a:solidFill>
                <a:latin typeface="ＭＳ Ｐゴシック" panose="020B0600070205080204" pitchFamily="50" charset="-128"/>
                <a:ea typeface="ＭＳ Ｐゴシック" panose="020B0600070205080204" pitchFamily="50" charset="-128"/>
              </a:rPr>
              <a:t>　・連携強化型</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marL="162662" indent="-162662" defTabSz="844083" fontAlgn="auto">
              <a:spcBef>
                <a:spcPts val="0"/>
              </a:spcBef>
              <a:spcAft>
                <a:spcPts val="0"/>
              </a:spcAft>
            </a:pPr>
            <a:endParaRPr lang="en-US" altLang="ja-JP" sz="462" dirty="0">
              <a:solidFill>
                <a:prstClr val="black"/>
              </a:solidFill>
              <a:latin typeface="ＭＳ Ｐゴシック" panose="020B0600070205080204" pitchFamily="50" charset="-128"/>
              <a:ea typeface="ＭＳ Ｐゴシック" panose="020B0600070205080204" pitchFamily="50" charset="-128"/>
            </a:endParaRPr>
          </a:p>
          <a:p>
            <a:pPr marL="162662" indent="-162662" defTabSz="844083" fontAlgn="auto">
              <a:spcBef>
                <a:spcPts val="0"/>
              </a:spcBef>
              <a:spcAft>
                <a:spcPts val="0"/>
              </a:spcAft>
            </a:pPr>
            <a:r>
              <a:rPr lang="ja-JP" altLang="en-US" sz="1108" dirty="0">
                <a:solidFill>
                  <a:prstClr val="black"/>
                </a:solidFill>
                <a:latin typeface="ＭＳ Ｐゴシック" panose="020B0600070205080204" pitchFamily="50" charset="-128"/>
                <a:ea typeface="ＭＳ Ｐゴシック" panose="020B0600070205080204" pitchFamily="50" charset="-128"/>
              </a:rPr>
              <a:t>○地域をフィールドに、</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marL="162662" indent="-162662" defTabSz="844083" fontAlgn="auto">
              <a:spcBef>
                <a:spcPts val="0"/>
              </a:spcBef>
              <a:spcAft>
                <a:spcPts val="0"/>
              </a:spcAft>
            </a:pPr>
            <a:r>
              <a:rPr lang="ja-JP" altLang="en-US" sz="1108" dirty="0">
                <a:solidFill>
                  <a:prstClr val="black"/>
                </a:solidFill>
                <a:latin typeface="ＭＳ Ｐゴシック" panose="020B0600070205080204" pitchFamily="50" charset="-128"/>
                <a:ea typeface="ＭＳ Ｐゴシック" panose="020B0600070205080204" pitchFamily="50" charset="-128"/>
              </a:rPr>
              <a:t>　 保健福祉と雇用や</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marL="162662" indent="-162662" defTabSz="844083" fontAlgn="auto">
              <a:spcBef>
                <a:spcPts val="0"/>
              </a:spcBef>
              <a:spcAft>
                <a:spcPts val="0"/>
              </a:spcAft>
            </a:pPr>
            <a:r>
              <a:rPr lang="ja-JP" altLang="en-US" sz="1108" dirty="0">
                <a:solidFill>
                  <a:prstClr val="black"/>
                </a:solidFill>
                <a:latin typeface="ＭＳ Ｐゴシック" panose="020B0600070205080204" pitchFamily="50" charset="-128"/>
                <a:ea typeface="ＭＳ Ｐゴシック" panose="020B0600070205080204" pitchFamily="50" charset="-128"/>
              </a:rPr>
              <a:t>　 農業、教育など</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marL="162662" indent="-162662" defTabSz="844083" fontAlgn="auto">
              <a:spcBef>
                <a:spcPts val="0"/>
              </a:spcBef>
              <a:spcAft>
                <a:spcPts val="0"/>
              </a:spcAft>
            </a:pPr>
            <a:r>
              <a:rPr lang="ja-JP" altLang="en-US" sz="1108" dirty="0">
                <a:solidFill>
                  <a:prstClr val="black"/>
                </a:solidFill>
                <a:latin typeface="ＭＳ Ｐゴシック" panose="020B0600070205080204" pitchFamily="50" charset="-128"/>
                <a:ea typeface="ＭＳ Ｐゴシック" panose="020B0600070205080204" pitchFamily="50" charset="-128"/>
              </a:rPr>
              <a:t>　 異分野とも連携</a:t>
            </a:r>
          </a:p>
        </p:txBody>
      </p:sp>
      <p:sp>
        <p:nvSpPr>
          <p:cNvPr id="15" name="テキスト ボックス 14"/>
          <p:cNvSpPr txBox="1"/>
          <p:nvPr/>
        </p:nvSpPr>
        <p:spPr>
          <a:xfrm>
            <a:off x="4066065" y="1518350"/>
            <a:ext cx="977190" cy="262829"/>
          </a:xfrm>
          <a:prstGeom prst="rect">
            <a:avLst/>
          </a:prstGeom>
          <a:noFill/>
        </p:spPr>
        <p:txBody>
          <a:bodyPr wrap="square" rtlCol="0">
            <a:spAutoFit/>
          </a:bodyPr>
          <a:lstStyle/>
          <a:p>
            <a:pPr defTabSz="844083" fontAlgn="auto">
              <a:spcBef>
                <a:spcPts val="0"/>
              </a:spcBef>
              <a:spcAft>
                <a:spcPts val="0"/>
              </a:spcAft>
            </a:pPr>
            <a:r>
              <a:rPr lang="ja-JP" altLang="en-US" sz="1108" dirty="0">
                <a:solidFill>
                  <a:prstClr val="black"/>
                </a:solidFill>
                <a:latin typeface="Calibri"/>
                <a:ea typeface="ＭＳ Ｐゴシック" panose="020B0600070205080204" pitchFamily="50" charset="-128"/>
              </a:rPr>
              <a:t>による対応</a:t>
            </a:r>
          </a:p>
        </p:txBody>
      </p:sp>
      <p:sp>
        <p:nvSpPr>
          <p:cNvPr id="72" name="正方形/長方形 71"/>
          <p:cNvSpPr/>
          <p:nvPr/>
        </p:nvSpPr>
        <p:spPr>
          <a:xfrm>
            <a:off x="262804" y="1375228"/>
            <a:ext cx="2496056" cy="461665"/>
          </a:xfrm>
          <a:prstGeom prst="rect">
            <a:avLst/>
          </a:prstGeom>
          <a:solidFill>
            <a:srgbClr val="FFFFCC"/>
          </a:solidFill>
          <a:ln/>
        </p:spPr>
        <p:style>
          <a:lnRef idx="1">
            <a:schemeClr val="accent6"/>
          </a:lnRef>
          <a:fillRef idx="2">
            <a:schemeClr val="accent6"/>
          </a:fillRef>
          <a:effectRef idx="1">
            <a:schemeClr val="accent6"/>
          </a:effectRef>
          <a:fontRef idx="minor">
            <a:schemeClr val="dk1"/>
          </a:fontRef>
        </p:style>
        <p:txBody>
          <a:bodyPr wrap="square">
            <a:spAutoFit/>
          </a:bodyPr>
          <a:lstStyle/>
          <a:p>
            <a:pPr algn="ctr" defTabSz="844083" fontAlgn="auto">
              <a:spcBef>
                <a:spcPts val="0"/>
              </a:spcBef>
              <a:spcAft>
                <a:spcPts val="0"/>
              </a:spcAft>
            </a:pPr>
            <a:r>
              <a:rPr lang="ja-JP" altLang="en-US" sz="1200" dirty="0">
                <a:solidFill>
                  <a:prstClr val="black"/>
                </a:solidFill>
                <a:latin typeface="ＤＦ特太ゴシック体" panose="020B0509000000000000" pitchFamily="49" charset="-128"/>
                <a:ea typeface="ＤＦ特太ゴシック体" panose="020B0509000000000000" pitchFamily="49" charset="-128"/>
              </a:rPr>
              <a:t>１ 包括的な相談から見立て、</a:t>
            </a:r>
            <a:endParaRPr lang="en-US" altLang="ja-JP" sz="1200" dirty="0">
              <a:solidFill>
                <a:prstClr val="black"/>
              </a:solidFill>
              <a:latin typeface="ＤＦ特太ゴシック体" panose="020B0509000000000000" pitchFamily="49" charset="-128"/>
              <a:ea typeface="ＤＦ特太ゴシック体" panose="020B0509000000000000" pitchFamily="49" charset="-128"/>
            </a:endParaRPr>
          </a:p>
          <a:p>
            <a:pPr algn="ctr" defTabSz="844083" fontAlgn="auto">
              <a:spcBef>
                <a:spcPts val="0"/>
              </a:spcBef>
              <a:spcAft>
                <a:spcPts val="0"/>
              </a:spcAft>
            </a:pPr>
            <a:r>
              <a:rPr lang="ja-JP" altLang="en-US" sz="1200" dirty="0">
                <a:solidFill>
                  <a:prstClr val="black"/>
                </a:solidFill>
                <a:latin typeface="ＤＦ特太ゴシック体" panose="020B0509000000000000" pitchFamily="49" charset="-128"/>
                <a:ea typeface="ＤＦ特太ゴシック体" panose="020B0509000000000000" pitchFamily="49" charset="-128"/>
              </a:rPr>
              <a:t>支援調整の組み立て＋資源開発</a:t>
            </a:r>
          </a:p>
        </p:txBody>
      </p:sp>
      <p:sp>
        <p:nvSpPr>
          <p:cNvPr id="18" name="右大かっこ 17"/>
          <p:cNvSpPr/>
          <p:nvPr/>
        </p:nvSpPr>
        <p:spPr>
          <a:xfrm>
            <a:off x="4055988" y="1465792"/>
            <a:ext cx="42196" cy="308234"/>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defTabSz="844083" fontAlgn="auto">
              <a:spcBef>
                <a:spcPts val="0"/>
              </a:spcBef>
              <a:spcAft>
                <a:spcPts val="0"/>
              </a:spcAft>
            </a:pPr>
            <a:endParaRPr lang="ja-JP" altLang="en-US" sz="1662">
              <a:solidFill>
                <a:prstClr val="black"/>
              </a:solidFill>
              <a:latin typeface="Calibri"/>
              <a:ea typeface="ＭＳ Ｐゴシック" panose="020B0600070205080204" pitchFamily="50" charset="-128"/>
            </a:endParaRPr>
          </a:p>
        </p:txBody>
      </p:sp>
      <p:cxnSp>
        <p:nvCxnSpPr>
          <p:cNvPr id="6" name="直線コネクタ 5"/>
          <p:cNvCxnSpPr/>
          <p:nvPr/>
        </p:nvCxnSpPr>
        <p:spPr>
          <a:xfrm>
            <a:off x="2865233" y="1343769"/>
            <a:ext cx="0" cy="1206864"/>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4" name="正方形/長方形 73"/>
          <p:cNvSpPr/>
          <p:nvPr/>
        </p:nvSpPr>
        <p:spPr>
          <a:xfrm>
            <a:off x="5103676" y="1109902"/>
            <a:ext cx="3848840" cy="1537341"/>
          </a:xfrm>
          <a:prstGeom prst="rect">
            <a:avLst/>
          </a:prstGeom>
          <a:solidFill>
            <a:schemeClr val="bg1"/>
          </a:solidFill>
          <a:ln w="127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47" name="正方形/長方形 46"/>
          <p:cNvSpPr/>
          <p:nvPr/>
        </p:nvSpPr>
        <p:spPr>
          <a:xfrm>
            <a:off x="5103669" y="1175806"/>
            <a:ext cx="3785229" cy="276999"/>
          </a:xfrm>
          <a:prstGeom prst="rect">
            <a:avLst/>
          </a:prstGeom>
          <a:solidFill>
            <a:srgbClr val="FFFFCC"/>
          </a:solidFill>
          <a:ln/>
        </p:spPr>
        <p:style>
          <a:lnRef idx="1">
            <a:schemeClr val="accent6"/>
          </a:lnRef>
          <a:fillRef idx="2">
            <a:schemeClr val="accent6"/>
          </a:fillRef>
          <a:effectRef idx="1">
            <a:schemeClr val="accent6"/>
          </a:effectRef>
          <a:fontRef idx="minor">
            <a:schemeClr val="dk1"/>
          </a:fontRef>
        </p:style>
        <p:txBody>
          <a:bodyPr wrap="square">
            <a:spAutoFit/>
          </a:bodyPr>
          <a:lstStyle/>
          <a:p>
            <a:pPr algn="ctr" defTabSz="844083" fontAlgn="auto">
              <a:spcBef>
                <a:spcPts val="0"/>
              </a:spcBef>
              <a:spcAft>
                <a:spcPts val="0"/>
              </a:spcAft>
            </a:pPr>
            <a:r>
              <a:rPr lang="ja-JP" altLang="en-US" sz="1200" dirty="0">
                <a:solidFill>
                  <a:prstClr val="black"/>
                </a:solidFill>
                <a:latin typeface="ＤＦ特太ゴシック体" panose="020B0509000000000000" pitchFamily="49" charset="-128"/>
                <a:ea typeface="ＤＦ特太ゴシック体" panose="020B0509000000000000" pitchFamily="49" charset="-128"/>
              </a:rPr>
              <a:t>２ 高齢、障害、児童等への総合的な支援の提供</a:t>
            </a:r>
          </a:p>
        </p:txBody>
      </p:sp>
      <p:sp>
        <p:nvSpPr>
          <p:cNvPr id="69" name="テキスト ボックス 68"/>
          <p:cNvSpPr txBox="1"/>
          <p:nvPr/>
        </p:nvSpPr>
        <p:spPr>
          <a:xfrm>
            <a:off x="5384705" y="1657977"/>
            <a:ext cx="3573550" cy="1005147"/>
          </a:xfrm>
          <a:prstGeom prst="rect">
            <a:avLst/>
          </a:prstGeom>
          <a:noFill/>
        </p:spPr>
        <p:txBody>
          <a:bodyPr wrap="square" rtlCol="0">
            <a:spAutoFit/>
          </a:bodyPr>
          <a:lstStyle/>
          <a:p>
            <a:pPr defTabSz="844083" fontAlgn="auto">
              <a:spcBef>
                <a:spcPts val="0"/>
              </a:spcBef>
              <a:spcAft>
                <a:spcPts val="0"/>
              </a:spcAft>
            </a:pPr>
            <a:r>
              <a:rPr lang="ja-JP" altLang="en-US" sz="1108" dirty="0">
                <a:solidFill>
                  <a:prstClr val="black"/>
                </a:solidFill>
                <a:latin typeface="ＭＳ Ｐゴシック" panose="020B0600070205080204" pitchFamily="50" charset="-128"/>
                <a:ea typeface="ＭＳ Ｐゴシック" panose="020B0600070205080204" pitchFamily="50" charset="-128"/>
              </a:rPr>
              <a:t>○ 多世代交流・多機能型の福祉拠点の整備推進</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defTabSz="844083" fontAlgn="auto">
              <a:spcBef>
                <a:spcPts val="554"/>
              </a:spcBef>
              <a:spcAft>
                <a:spcPts val="0"/>
              </a:spcAft>
            </a:pPr>
            <a:r>
              <a:rPr lang="ja-JP" altLang="en-US" sz="1108" dirty="0">
                <a:solidFill>
                  <a:prstClr val="black"/>
                </a:solidFill>
                <a:latin typeface="ＭＳ Ｐゴシック" panose="020B0600070205080204" pitchFamily="50" charset="-128"/>
                <a:ea typeface="ＭＳ Ｐゴシック" panose="020B0600070205080204" pitchFamily="50" charset="-128"/>
              </a:rPr>
              <a:t>　・ 運営ノウハウの共有</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defTabSz="844083" fontAlgn="auto">
              <a:spcBef>
                <a:spcPts val="554"/>
              </a:spcBef>
              <a:spcAft>
                <a:spcPts val="0"/>
              </a:spcAft>
            </a:pPr>
            <a:r>
              <a:rPr lang="ja-JP" altLang="en-US" sz="1108" dirty="0">
                <a:solidFill>
                  <a:prstClr val="black"/>
                </a:solidFill>
                <a:latin typeface="ＭＳ Ｐゴシック" panose="020B0600070205080204" pitchFamily="50" charset="-128"/>
                <a:ea typeface="ＭＳ Ｐゴシック" panose="020B0600070205080204" pitchFamily="50" charset="-128"/>
              </a:rPr>
              <a:t>　・ 規制緩和の検討  　等</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defTabSz="844083" fontAlgn="auto">
              <a:spcBef>
                <a:spcPts val="554"/>
              </a:spcBef>
              <a:spcAft>
                <a:spcPts val="0"/>
              </a:spcAft>
            </a:pPr>
            <a:r>
              <a:rPr lang="ja-JP" altLang="en-US" sz="1108" dirty="0">
                <a:solidFill>
                  <a:prstClr val="black"/>
                </a:solidFill>
                <a:latin typeface="ＭＳ Ｐゴシック" panose="020B0600070205080204" pitchFamily="50" charset="-128"/>
                <a:ea typeface="ＭＳ Ｐゴシック" panose="020B0600070205080204" pitchFamily="50" charset="-128"/>
              </a:rPr>
              <a:t>○ １を通じた総合的な支援の提供</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p:txBody>
      </p:sp>
      <p:sp>
        <p:nvSpPr>
          <p:cNvPr id="77" name="正方形/長方形 76"/>
          <p:cNvSpPr/>
          <p:nvPr/>
        </p:nvSpPr>
        <p:spPr>
          <a:xfrm>
            <a:off x="190219" y="4569686"/>
            <a:ext cx="4330650" cy="1129846"/>
          </a:xfrm>
          <a:prstGeom prst="rect">
            <a:avLst/>
          </a:prstGeom>
          <a:solidFill>
            <a:schemeClr val="bg1"/>
          </a:solidFill>
          <a:ln w="12700">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39" name="テキスト ボックス 38"/>
          <p:cNvSpPr txBox="1"/>
          <p:nvPr/>
        </p:nvSpPr>
        <p:spPr>
          <a:xfrm>
            <a:off x="367032" y="4734041"/>
            <a:ext cx="4022110" cy="291170"/>
          </a:xfrm>
          <a:prstGeom prst="rect">
            <a:avLst/>
          </a:prstGeom>
          <a:solidFill>
            <a:srgbClr val="FFFFCC"/>
          </a:solidFill>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defTabSz="844083" fontAlgn="auto">
              <a:spcBef>
                <a:spcPts val="0"/>
              </a:spcBef>
              <a:spcAft>
                <a:spcPts val="0"/>
              </a:spcAft>
            </a:pPr>
            <a:r>
              <a:rPr lang="ja-JP" altLang="en-US" sz="1292" dirty="0">
                <a:solidFill>
                  <a:prstClr val="black"/>
                </a:solidFill>
                <a:latin typeface="ＤＦ特太ゴシック体" panose="020B0509000000000000" pitchFamily="49" charset="-128"/>
                <a:ea typeface="ＤＦ特太ゴシック体" panose="020B0509000000000000" pitchFamily="49" charset="-128"/>
              </a:rPr>
              <a:t>４ 総合的な人材の育成・確保</a:t>
            </a:r>
          </a:p>
        </p:txBody>
      </p:sp>
      <p:sp>
        <p:nvSpPr>
          <p:cNvPr id="59" name="テキスト ボックス 58"/>
          <p:cNvSpPr txBox="1"/>
          <p:nvPr/>
        </p:nvSpPr>
        <p:spPr>
          <a:xfrm>
            <a:off x="445632" y="5033075"/>
            <a:ext cx="3429402" cy="707886"/>
          </a:xfrm>
          <a:prstGeom prst="rect">
            <a:avLst/>
          </a:prstGeom>
          <a:noFill/>
        </p:spPr>
        <p:txBody>
          <a:bodyPr wrap="square" rtlCol="0">
            <a:spAutoFit/>
          </a:bodyPr>
          <a:lstStyle/>
          <a:p>
            <a:pPr defTabSz="844083" fontAlgn="auto">
              <a:lnSpc>
                <a:spcPts val="1200"/>
              </a:lnSpc>
              <a:spcBef>
                <a:spcPts val="0"/>
              </a:spcBef>
              <a:spcAft>
                <a:spcPts val="0"/>
              </a:spcAft>
            </a:pPr>
            <a:r>
              <a:rPr lang="ja-JP" altLang="en-US" sz="1108" dirty="0">
                <a:solidFill>
                  <a:prstClr val="black"/>
                </a:solidFill>
                <a:latin typeface="ＭＳ Ｐゴシック" panose="020B0600070205080204" pitchFamily="50" charset="-128"/>
                <a:ea typeface="ＭＳ Ｐゴシック" panose="020B0600070205080204" pitchFamily="50" charset="-128"/>
              </a:rPr>
              <a:t>○ １を可能とするコーディネート人材の育成</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defTabSz="844083" fontAlgn="auto">
              <a:lnSpc>
                <a:spcPts val="1200"/>
              </a:lnSpc>
              <a:spcBef>
                <a:spcPts val="554"/>
              </a:spcBef>
              <a:spcAft>
                <a:spcPts val="0"/>
              </a:spcAft>
            </a:pPr>
            <a:r>
              <a:rPr lang="ja-JP" altLang="en-US" sz="1108" dirty="0">
                <a:solidFill>
                  <a:prstClr val="black"/>
                </a:solidFill>
                <a:latin typeface="ＭＳ Ｐゴシック" panose="020B0600070205080204" pitchFamily="50" charset="-128"/>
                <a:ea typeface="ＭＳ Ｐゴシック" panose="020B0600070205080204" pitchFamily="50" charset="-128"/>
              </a:rPr>
              <a:t>○ 福祉分野横断的な研修の実施</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defTabSz="844083" fontAlgn="auto">
              <a:lnSpc>
                <a:spcPts val="1200"/>
              </a:lnSpc>
              <a:spcBef>
                <a:spcPts val="554"/>
              </a:spcBef>
              <a:spcAft>
                <a:spcPts val="0"/>
              </a:spcAft>
            </a:pPr>
            <a:r>
              <a:rPr lang="ja-JP" altLang="en-US" sz="1108" dirty="0">
                <a:solidFill>
                  <a:prstClr val="black"/>
                </a:solidFill>
                <a:latin typeface="ＭＳ Ｐゴシック" panose="020B0600070205080204" pitchFamily="50" charset="-128"/>
                <a:ea typeface="ＭＳ Ｐゴシック" panose="020B0600070205080204" pitchFamily="50" charset="-128"/>
              </a:rPr>
              <a:t>○ 人材の移動促進　　等</a:t>
            </a:r>
          </a:p>
        </p:txBody>
      </p:sp>
      <p:sp>
        <p:nvSpPr>
          <p:cNvPr id="80" name="正方形/長方形 79"/>
          <p:cNvSpPr/>
          <p:nvPr/>
        </p:nvSpPr>
        <p:spPr>
          <a:xfrm>
            <a:off x="4611688" y="4578776"/>
            <a:ext cx="4359554" cy="1129846"/>
          </a:xfrm>
          <a:prstGeom prst="rect">
            <a:avLst/>
          </a:prstGeom>
          <a:solidFill>
            <a:schemeClr val="bg1"/>
          </a:solidFill>
          <a:ln w="12700">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40" name="テキスト ボックス 39"/>
          <p:cNvSpPr txBox="1"/>
          <p:nvPr/>
        </p:nvSpPr>
        <p:spPr>
          <a:xfrm>
            <a:off x="4704919" y="4743353"/>
            <a:ext cx="4266324" cy="276999"/>
          </a:xfrm>
          <a:prstGeom prst="rect">
            <a:avLst/>
          </a:prstGeom>
          <a:solidFill>
            <a:srgbClr val="FFFFCC"/>
          </a:solidFill>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defTabSz="844083" fontAlgn="auto">
              <a:spcBef>
                <a:spcPts val="0"/>
              </a:spcBef>
              <a:spcAft>
                <a:spcPts val="0"/>
              </a:spcAft>
            </a:pPr>
            <a:r>
              <a:rPr lang="ja-JP" altLang="en-US" sz="1200" dirty="0">
                <a:solidFill>
                  <a:prstClr val="black"/>
                </a:solidFill>
                <a:latin typeface="ＤＦ特太ゴシック体" panose="020B0509000000000000" pitchFamily="49" charset="-128"/>
                <a:ea typeface="ＤＦ特太ゴシック体" panose="020B0509000000000000" pitchFamily="49" charset="-128"/>
              </a:rPr>
              <a:t>３ 効果的・効率的なサービス提供のための生産性向上</a:t>
            </a:r>
          </a:p>
        </p:txBody>
      </p:sp>
      <p:sp>
        <p:nvSpPr>
          <p:cNvPr id="95" name="テキスト ボックス 94"/>
          <p:cNvSpPr txBox="1"/>
          <p:nvPr/>
        </p:nvSpPr>
        <p:spPr>
          <a:xfrm>
            <a:off x="4876488" y="5033075"/>
            <a:ext cx="4057430" cy="707886"/>
          </a:xfrm>
          <a:prstGeom prst="rect">
            <a:avLst/>
          </a:prstGeom>
          <a:noFill/>
        </p:spPr>
        <p:txBody>
          <a:bodyPr wrap="square" rIns="0" rtlCol="0">
            <a:spAutoFit/>
          </a:bodyPr>
          <a:lstStyle/>
          <a:p>
            <a:pPr defTabSz="844083" fontAlgn="auto">
              <a:lnSpc>
                <a:spcPts val="1200"/>
              </a:lnSpc>
              <a:spcBef>
                <a:spcPts val="0"/>
              </a:spcBef>
              <a:spcAft>
                <a:spcPts val="0"/>
              </a:spcAft>
            </a:pPr>
            <a:r>
              <a:rPr lang="ja-JP" altLang="en-US" sz="1108" dirty="0">
                <a:solidFill>
                  <a:prstClr val="black"/>
                </a:solidFill>
                <a:latin typeface="ＭＳ Ｐゴシック" panose="020B0600070205080204" pitchFamily="50" charset="-128"/>
                <a:ea typeface="ＭＳ Ｐゴシック" panose="020B0600070205080204" pitchFamily="50" charset="-128"/>
              </a:rPr>
              <a:t>○ 先進的な技術等を用いたサービス提供手法の効率化</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defTabSz="844083" fontAlgn="auto">
              <a:lnSpc>
                <a:spcPts val="1200"/>
              </a:lnSpc>
              <a:spcBef>
                <a:spcPts val="554"/>
              </a:spcBef>
              <a:spcAft>
                <a:spcPts val="0"/>
              </a:spcAft>
            </a:pPr>
            <a:r>
              <a:rPr lang="ja-JP" altLang="en-US" sz="1108" dirty="0">
                <a:solidFill>
                  <a:prstClr val="black"/>
                </a:solidFill>
                <a:latin typeface="ＭＳ Ｐゴシック" panose="020B0600070205080204" pitchFamily="50" charset="-128"/>
                <a:ea typeface="ＭＳ Ｐゴシック" panose="020B0600070205080204" pitchFamily="50" charset="-128"/>
              </a:rPr>
              <a:t>○ 業務の流れの見直しなど効率的なサービスの促進</a:t>
            </a:r>
            <a:endParaRPr lang="en-US" altLang="ja-JP" sz="1108" dirty="0">
              <a:solidFill>
                <a:prstClr val="black"/>
              </a:solidFill>
              <a:latin typeface="ＭＳ Ｐゴシック" panose="020B0600070205080204" pitchFamily="50" charset="-128"/>
              <a:ea typeface="ＭＳ Ｐゴシック" panose="020B0600070205080204" pitchFamily="50" charset="-128"/>
            </a:endParaRPr>
          </a:p>
          <a:p>
            <a:pPr defTabSz="844083" fontAlgn="auto">
              <a:lnSpc>
                <a:spcPts val="1200"/>
              </a:lnSpc>
              <a:spcBef>
                <a:spcPts val="554"/>
              </a:spcBef>
              <a:spcAft>
                <a:spcPts val="0"/>
              </a:spcAft>
            </a:pPr>
            <a:r>
              <a:rPr lang="ja-JP" altLang="en-US" sz="1108" dirty="0">
                <a:solidFill>
                  <a:prstClr val="black"/>
                </a:solidFill>
                <a:latin typeface="ＭＳ Ｐゴシック" panose="020B0600070205080204" pitchFamily="50" charset="-128"/>
                <a:ea typeface="ＭＳ Ｐゴシック" panose="020B0600070205080204" pitchFamily="50" charset="-128"/>
              </a:rPr>
              <a:t>○ 人材の機能分化など良質で効果的なサービスの促進　等</a:t>
            </a:r>
          </a:p>
        </p:txBody>
      </p:sp>
      <p:sp>
        <p:nvSpPr>
          <p:cNvPr id="73" name="角丸四角形 72"/>
          <p:cNvSpPr/>
          <p:nvPr/>
        </p:nvSpPr>
        <p:spPr>
          <a:xfrm>
            <a:off x="3242679" y="3756064"/>
            <a:ext cx="751989" cy="277905"/>
          </a:xfrm>
          <a:prstGeom prst="roundRect">
            <a:avLst/>
          </a:prstGeom>
          <a:solidFill>
            <a:srgbClr val="0070C0"/>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r>
              <a:rPr lang="ja-JP" altLang="en-US" sz="923" dirty="0">
                <a:solidFill>
                  <a:prstClr val="black"/>
                </a:solidFill>
                <a:latin typeface="Calibri"/>
                <a:ea typeface="ＭＳ Ｐゴシック" panose="020B0600070205080204" pitchFamily="50" charset="-128"/>
              </a:rPr>
              <a:t>高齢者</a:t>
            </a:r>
          </a:p>
        </p:txBody>
      </p:sp>
      <p:sp>
        <p:nvSpPr>
          <p:cNvPr id="85" name="角丸四角形 84"/>
          <p:cNvSpPr/>
          <p:nvPr/>
        </p:nvSpPr>
        <p:spPr>
          <a:xfrm>
            <a:off x="4073405" y="3756064"/>
            <a:ext cx="730336" cy="277905"/>
          </a:xfrm>
          <a:prstGeom prst="round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r>
              <a:rPr lang="ja-JP" altLang="en-US" sz="969" dirty="0">
                <a:solidFill>
                  <a:prstClr val="black"/>
                </a:solidFill>
                <a:latin typeface="Calibri"/>
                <a:ea typeface="ＭＳ Ｐゴシック" panose="020B0600070205080204" pitchFamily="50" charset="-128"/>
              </a:rPr>
              <a:t>障害者</a:t>
            </a:r>
          </a:p>
        </p:txBody>
      </p:sp>
      <p:sp>
        <p:nvSpPr>
          <p:cNvPr id="86" name="角丸四角形 85"/>
          <p:cNvSpPr/>
          <p:nvPr/>
        </p:nvSpPr>
        <p:spPr>
          <a:xfrm>
            <a:off x="4874698" y="3756064"/>
            <a:ext cx="709571" cy="277905"/>
          </a:xfrm>
          <a:prstGeom prst="roundRect">
            <a:avLst/>
          </a:prstGeom>
          <a:solidFill>
            <a:srgbClr val="FFC00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r>
              <a:rPr lang="ja-JP" altLang="en-US" sz="969" dirty="0">
                <a:solidFill>
                  <a:prstClr val="black"/>
                </a:solidFill>
                <a:latin typeface="Calibri"/>
                <a:ea typeface="ＭＳ Ｐゴシック" panose="020B0600070205080204" pitchFamily="50" charset="-128"/>
              </a:rPr>
              <a:t>子ども</a:t>
            </a:r>
          </a:p>
        </p:txBody>
      </p:sp>
      <p:grpSp>
        <p:nvGrpSpPr>
          <p:cNvPr id="20" name="グループ化 19"/>
          <p:cNvGrpSpPr/>
          <p:nvPr/>
        </p:nvGrpSpPr>
        <p:grpSpPr>
          <a:xfrm>
            <a:off x="3237909" y="3258970"/>
            <a:ext cx="2343382" cy="277908"/>
            <a:chOff x="3512668" y="4045852"/>
            <a:chExt cx="2539071" cy="301066"/>
          </a:xfrm>
        </p:grpSpPr>
        <p:sp>
          <p:nvSpPr>
            <p:cNvPr id="90" name="角丸四角形 89"/>
            <p:cNvSpPr/>
            <p:nvPr/>
          </p:nvSpPr>
          <p:spPr>
            <a:xfrm>
              <a:off x="3512668" y="4045854"/>
              <a:ext cx="814786" cy="301064"/>
            </a:xfrm>
            <a:prstGeom prst="roundRect">
              <a:avLst/>
            </a:prstGeom>
            <a:solidFill>
              <a:srgbClr val="0070C0"/>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r>
                <a:rPr lang="ja-JP" altLang="en-US" sz="923" dirty="0">
                  <a:solidFill>
                    <a:prstClr val="black"/>
                  </a:solidFill>
                  <a:latin typeface="Calibri"/>
                  <a:ea typeface="ＭＳ Ｐゴシック" panose="020B0600070205080204" pitchFamily="50" charset="-128"/>
                </a:rPr>
                <a:t>介護</a:t>
              </a:r>
              <a:endParaRPr lang="en-US" altLang="ja-JP" sz="923" dirty="0">
                <a:solidFill>
                  <a:prstClr val="black"/>
                </a:solidFill>
                <a:latin typeface="Calibri"/>
                <a:ea typeface="ＭＳ Ｐゴシック" panose="020B0600070205080204" pitchFamily="50" charset="-128"/>
              </a:endParaRPr>
            </a:p>
            <a:p>
              <a:pPr algn="ctr" defTabSz="844083" fontAlgn="auto">
                <a:spcBef>
                  <a:spcPts val="0"/>
                </a:spcBef>
                <a:spcAft>
                  <a:spcPts val="0"/>
                </a:spcAft>
              </a:pPr>
              <a:r>
                <a:rPr lang="ja-JP" altLang="en-US" sz="969" dirty="0">
                  <a:solidFill>
                    <a:prstClr val="black"/>
                  </a:solidFill>
                  <a:latin typeface="Calibri"/>
                  <a:ea typeface="ＭＳ Ｐゴシック" panose="020B0600070205080204" pitchFamily="50" charset="-128"/>
                </a:rPr>
                <a:t>サービス</a:t>
              </a:r>
            </a:p>
          </p:txBody>
        </p:sp>
        <p:sp>
          <p:nvSpPr>
            <p:cNvPr id="91" name="角丸四角形 90"/>
            <p:cNvSpPr/>
            <p:nvPr/>
          </p:nvSpPr>
          <p:spPr>
            <a:xfrm>
              <a:off x="4404337" y="4045853"/>
              <a:ext cx="799745" cy="301064"/>
            </a:xfrm>
            <a:prstGeom prst="round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r>
                <a:rPr lang="ja-JP" altLang="en-US" sz="923" dirty="0">
                  <a:solidFill>
                    <a:prstClr val="black"/>
                  </a:solidFill>
                  <a:latin typeface="Calibri"/>
                  <a:ea typeface="ＭＳ Ｐゴシック" panose="020B0600070205080204" pitchFamily="50" charset="-128"/>
                </a:rPr>
                <a:t>障害福祉</a:t>
              </a:r>
              <a:r>
                <a:rPr lang="ja-JP" altLang="en-US" sz="969" dirty="0">
                  <a:solidFill>
                    <a:prstClr val="black"/>
                  </a:solidFill>
                  <a:latin typeface="Calibri"/>
                  <a:ea typeface="ＭＳ Ｐゴシック" panose="020B0600070205080204" pitchFamily="50" charset="-128"/>
                </a:rPr>
                <a:t>サービス</a:t>
              </a:r>
            </a:p>
          </p:txBody>
        </p:sp>
        <p:sp>
          <p:nvSpPr>
            <p:cNvPr id="92" name="角丸四角形 91"/>
            <p:cNvSpPr/>
            <p:nvPr/>
          </p:nvSpPr>
          <p:spPr>
            <a:xfrm>
              <a:off x="5282914" y="4045852"/>
              <a:ext cx="768825" cy="301064"/>
            </a:xfrm>
            <a:prstGeom prst="roundRect">
              <a:avLst/>
            </a:prstGeom>
            <a:solidFill>
              <a:srgbClr val="FFC00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r>
                <a:rPr lang="ja-JP" altLang="en-US" sz="969" dirty="0">
                  <a:solidFill>
                    <a:prstClr val="black"/>
                  </a:solidFill>
                  <a:latin typeface="Calibri"/>
                  <a:ea typeface="ＭＳ Ｐゴシック" panose="020B0600070205080204" pitchFamily="50" charset="-128"/>
                </a:rPr>
                <a:t>子育て</a:t>
              </a:r>
              <a:endParaRPr lang="en-US" altLang="ja-JP" sz="969" dirty="0">
                <a:solidFill>
                  <a:prstClr val="black"/>
                </a:solidFill>
                <a:latin typeface="Calibri"/>
                <a:ea typeface="ＭＳ Ｐゴシック" panose="020B0600070205080204" pitchFamily="50" charset="-128"/>
              </a:endParaRPr>
            </a:p>
            <a:p>
              <a:pPr algn="ctr" defTabSz="844083" fontAlgn="auto">
                <a:spcBef>
                  <a:spcPts val="0"/>
                </a:spcBef>
                <a:spcAft>
                  <a:spcPts val="0"/>
                </a:spcAft>
              </a:pPr>
              <a:r>
                <a:rPr lang="ja-JP" altLang="en-US" sz="969" dirty="0">
                  <a:solidFill>
                    <a:prstClr val="black"/>
                  </a:solidFill>
                  <a:latin typeface="Calibri"/>
                  <a:ea typeface="ＭＳ Ｐゴシック" panose="020B0600070205080204" pitchFamily="50" charset="-128"/>
                </a:rPr>
                <a:t>支援</a:t>
              </a:r>
            </a:p>
          </p:txBody>
        </p:sp>
      </p:grpSp>
      <p:cxnSp>
        <p:nvCxnSpPr>
          <p:cNvPr id="94" name="直線矢印コネクタ 93"/>
          <p:cNvCxnSpPr>
            <a:stCxn id="73" idx="0"/>
            <a:endCxn id="90" idx="2"/>
          </p:cNvCxnSpPr>
          <p:nvPr/>
        </p:nvCxnSpPr>
        <p:spPr>
          <a:xfrm flipH="1" flipV="1">
            <a:off x="3613906" y="3536885"/>
            <a:ext cx="4774" cy="21918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a:stCxn id="85" idx="0"/>
          </p:cNvCxnSpPr>
          <p:nvPr/>
        </p:nvCxnSpPr>
        <p:spPr>
          <a:xfrm flipV="1">
            <a:off x="4438564" y="3536885"/>
            <a:ext cx="0" cy="219189"/>
          </a:xfrm>
          <a:prstGeom prst="straightConnector1">
            <a:avLst/>
          </a:prstGeom>
          <a:ln w="28575">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a:stCxn id="86" idx="0"/>
            <a:endCxn id="92" idx="2"/>
          </p:cNvCxnSpPr>
          <p:nvPr/>
        </p:nvCxnSpPr>
        <p:spPr>
          <a:xfrm flipH="1" flipV="1">
            <a:off x="5226503" y="3536874"/>
            <a:ext cx="2975" cy="219191"/>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p:nvPr/>
        </p:nvCxnSpPr>
        <p:spPr>
          <a:xfrm flipH="1" flipV="1">
            <a:off x="2378075" y="1878383"/>
            <a:ext cx="2" cy="337482"/>
          </a:xfrm>
          <a:prstGeom prst="straightConnector1">
            <a:avLst/>
          </a:prstGeom>
          <a:ln w="28575">
            <a:solidFill>
              <a:schemeClr val="bg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2" name="角丸四角形 61"/>
          <p:cNvSpPr/>
          <p:nvPr/>
        </p:nvSpPr>
        <p:spPr>
          <a:xfrm>
            <a:off x="2002531" y="2150891"/>
            <a:ext cx="755507" cy="496365"/>
          </a:xfrm>
          <a:prstGeom prst="roundRect">
            <a:avLst/>
          </a:prstGeom>
          <a:solidFill>
            <a:srgbClr val="FFFFCC"/>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738" dirty="0">
              <a:solidFill>
                <a:prstClr val="black"/>
              </a:solidFill>
              <a:latin typeface="Calibri"/>
              <a:ea typeface="ＭＳ Ｐゴシック" panose="020B0600070205080204" pitchFamily="50" charset="-128"/>
            </a:endParaRPr>
          </a:p>
        </p:txBody>
      </p:sp>
      <p:sp>
        <p:nvSpPr>
          <p:cNvPr id="64" name="テキスト ボックス 63"/>
          <p:cNvSpPr txBox="1"/>
          <p:nvPr/>
        </p:nvSpPr>
        <p:spPr>
          <a:xfrm>
            <a:off x="1624320" y="2097163"/>
            <a:ext cx="1511926" cy="589264"/>
          </a:xfrm>
          <a:prstGeom prst="rect">
            <a:avLst/>
          </a:prstGeom>
          <a:noFill/>
        </p:spPr>
        <p:txBody>
          <a:bodyPr wrap="square" rtlCol="0">
            <a:spAutoFit/>
          </a:bodyPr>
          <a:lstStyle/>
          <a:p>
            <a:pPr algn="ctr" defTabSz="844083" fontAlgn="auto">
              <a:spcBef>
                <a:spcPts val="0"/>
              </a:spcBef>
              <a:spcAft>
                <a:spcPts val="0"/>
              </a:spcAft>
            </a:pPr>
            <a:r>
              <a:rPr lang="ja-JP" altLang="en-US" sz="646" dirty="0">
                <a:solidFill>
                  <a:prstClr val="black"/>
                </a:solidFill>
                <a:latin typeface="Calibri"/>
                <a:ea typeface="ＭＳ Ｐゴシック" panose="020B0600070205080204" pitchFamily="50" charset="-128"/>
              </a:rPr>
              <a:t>引きこもり</a:t>
            </a:r>
            <a:endParaRPr lang="en-US" altLang="ja-JP" sz="646" dirty="0">
              <a:solidFill>
                <a:prstClr val="black"/>
              </a:solidFill>
              <a:latin typeface="Calibri"/>
              <a:ea typeface="ＭＳ Ｐゴシック" panose="020B0600070205080204" pitchFamily="50" charset="-128"/>
            </a:endParaRPr>
          </a:p>
          <a:p>
            <a:pPr algn="ctr" defTabSz="844083" fontAlgn="auto">
              <a:spcBef>
                <a:spcPts val="0"/>
              </a:spcBef>
              <a:spcAft>
                <a:spcPts val="0"/>
              </a:spcAft>
            </a:pPr>
            <a:r>
              <a:rPr lang="ja-JP" altLang="en-US" sz="646" dirty="0">
                <a:solidFill>
                  <a:prstClr val="black"/>
                </a:solidFill>
                <a:latin typeface="Calibri"/>
                <a:ea typeface="ＭＳ Ｐゴシック" panose="020B0600070205080204" pitchFamily="50" charset="-128"/>
              </a:rPr>
              <a:t>障害のある困窮者</a:t>
            </a:r>
            <a:endParaRPr lang="en-US" altLang="ja-JP" sz="646" dirty="0">
              <a:solidFill>
                <a:prstClr val="black"/>
              </a:solidFill>
              <a:latin typeface="Calibri"/>
              <a:ea typeface="ＭＳ Ｐゴシック" panose="020B0600070205080204" pitchFamily="50" charset="-128"/>
            </a:endParaRPr>
          </a:p>
          <a:p>
            <a:pPr algn="ctr" defTabSz="844083" fontAlgn="auto">
              <a:spcBef>
                <a:spcPts val="0"/>
              </a:spcBef>
              <a:spcAft>
                <a:spcPts val="0"/>
              </a:spcAft>
            </a:pPr>
            <a:r>
              <a:rPr lang="ja-JP" altLang="en-US" sz="646" dirty="0">
                <a:solidFill>
                  <a:prstClr val="black"/>
                </a:solidFill>
                <a:latin typeface="Calibri"/>
                <a:ea typeface="ＭＳ Ｐゴシック" panose="020B0600070205080204" pitchFamily="50" charset="-128"/>
              </a:rPr>
              <a:t>若年認知症</a:t>
            </a:r>
            <a:endParaRPr lang="en-US" altLang="ja-JP" sz="646" dirty="0">
              <a:solidFill>
                <a:prstClr val="black"/>
              </a:solidFill>
              <a:latin typeface="Calibri"/>
              <a:ea typeface="ＭＳ Ｐゴシック" panose="020B0600070205080204" pitchFamily="50" charset="-128"/>
            </a:endParaRPr>
          </a:p>
          <a:p>
            <a:pPr algn="ctr" defTabSz="844083" fontAlgn="auto">
              <a:spcBef>
                <a:spcPts val="0"/>
              </a:spcBef>
              <a:spcAft>
                <a:spcPts val="0"/>
              </a:spcAft>
            </a:pPr>
            <a:r>
              <a:rPr lang="ja-JP" altLang="en-US" sz="646" dirty="0">
                <a:solidFill>
                  <a:prstClr val="black"/>
                </a:solidFill>
                <a:latin typeface="Calibri"/>
                <a:ea typeface="ＭＳ Ｐゴシック" panose="020B0600070205080204" pitchFamily="50" charset="-128"/>
              </a:rPr>
              <a:t>難病患者・がん患者</a:t>
            </a:r>
            <a:endParaRPr lang="en-US" altLang="ja-JP" sz="646" dirty="0">
              <a:solidFill>
                <a:prstClr val="black"/>
              </a:solidFill>
              <a:latin typeface="Calibri"/>
              <a:ea typeface="ＭＳ Ｐゴシック" panose="020B0600070205080204" pitchFamily="50" charset="-128"/>
            </a:endParaRPr>
          </a:p>
          <a:p>
            <a:pPr algn="ctr" defTabSz="844083" fontAlgn="auto">
              <a:spcBef>
                <a:spcPts val="0"/>
              </a:spcBef>
              <a:spcAft>
                <a:spcPts val="0"/>
              </a:spcAft>
            </a:pPr>
            <a:r>
              <a:rPr lang="ja-JP" altLang="en-US" sz="646" dirty="0">
                <a:solidFill>
                  <a:prstClr val="black"/>
                </a:solidFill>
                <a:latin typeface="Calibri"/>
                <a:ea typeface="ＭＳ Ｐゴシック" panose="020B0600070205080204" pitchFamily="50" charset="-128"/>
              </a:rPr>
              <a:t>　　　　　　　　など</a:t>
            </a:r>
          </a:p>
        </p:txBody>
      </p:sp>
      <p:cxnSp>
        <p:nvCxnSpPr>
          <p:cNvPr id="75" name="直線矢印コネクタ 74"/>
          <p:cNvCxnSpPr/>
          <p:nvPr/>
        </p:nvCxnSpPr>
        <p:spPr>
          <a:xfrm flipV="1">
            <a:off x="508943" y="1906707"/>
            <a:ext cx="0" cy="35463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flipV="1">
            <a:off x="1001296" y="1903662"/>
            <a:ext cx="0" cy="456775"/>
          </a:xfrm>
          <a:prstGeom prst="straightConnector1">
            <a:avLst/>
          </a:prstGeom>
          <a:ln w="28575">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p:nvPr/>
        </p:nvCxnSpPr>
        <p:spPr>
          <a:xfrm flipV="1">
            <a:off x="1481360" y="1906968"/>
            <a:ext cx="0" cy="382199"/>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65" name="加算記号 64"/>
          <p:cNvSpPr/>
          <p:nvPr/>
        </p:nvSpPr>
        <p:spPr>
          <a:xfrm>
            <a:off x="1698273" y="2361399"/>
            <a:ext cx="235790" cy="183522"/>
          </a:xfrm>
          <a:prstGeom prst="mathPlus">
            <a:avLst>
              <a:gd name="adj1" fmla="val 1536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b="1" dirty="0">
              <a:solidFill>
                <a:srgbClr val="0070C0"/>
              </a:solidFill>
              <a:latin typeface="Calibri"/>
              <a:ea typeface="ＭＳ Ｐゴシック" panose="020B0600070205080204" pitchFamily="50" charset="-128"/>
            </a:endParaRPr>
          </a:p>
        </p:txBody>
      </p:sp>
      <p:grpSp>
        <p:nvGrpSpPr>
          <p:cNvPr id="106" name="グループ化 105"/>
          <p:cNvGrpSpPr/>
          <p:nvPr/>
        </p:nvGrpSpPr>
        <p:grpSpPr>
          <a:xfrm>
            <a:off x="281443" y="2261339"/>
            <a:ext cx="1439898" cy="356864"/>
            <a:chOff x="3455755" y="1628800"/>
            <a:chExt cx="1560139" cy="386602"/>
          </a:xfrm>
        </p:grpSpPr>
        <p:grpSp>
          <p:nvGrpSpPr>
            <p:cNvPr id="107" name="グループ化 106"/>
            <p:cNvGrpSpPr/>
            <p:nvPr/>
          </p:nvGrpSpPr>
          <p:grpSpPr>
            <a:xfrm>
              <a:off x="3455755" y="1628800"/>
              <a:ext cx="1535147" cy="386602"/>
              <a:chOff x="179512" y="2826374"/>
              <a:chExt cx="2376264" cy="386602"/>
            </a:xfrm>
          </p:grpSpPr>
          <p:sp>
            <p:nvSpPr>
              <p:cNvPr id="111" name="角丸四角形 110"/>
              <p:cNvSpPr/>
              <p:nvPr/>
            </p:nvSpPr>
            <p:spPr>
              <a:xfrm>
                <a:off x="1022534" y="2826375"/>
                <a:ext cx="741153" cy="386601"/>
              </a:xfrm>
              <a:prstGeom prst="round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554" dirty="0">
                  <a:solidFill>
                    <a:prstClr val="black"/>
                  </a:solidFill>
                  <a:latin typeface="Calibri"/>
                  <a:ea typeface="ＭＳ Ｐゴシック" panose="020B0600070205080204" pitchFamily="50" charset="-128"/>
                </a:endParaRPr>
              </a:p>
            </p:txBody>
          </p:sp>
          <p:sp>
            <p:nvSpPr>
              <p:cNvPr id="112" name="角丸四角形 111"/>
              <p:cNvSpPr/>
              <p:nvPr/>
            </p:nvSpPr>
            <p:spPr>
              <a:xfrm>
                <a:off x="1835696" y="2826374"/>
                <a:ext cx="720080" cy="386601"/>
              </a:xfrm>
              <a:prstGeom prst="roundRect">
                <a:avLst/>
              </a:prstGeom>
              <a:solidFill>
                <a:srgbClr val="FFC00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554" dirty="0">
                  <a:solidFill>
                    <a:prstClr val="black"/>
                  </a:solidFill>
                  <a:latin typeface="Calibri"/>
                  <a:ea typeface="ＭＳ Ｐゴシック" panose="020B0600070205080204" pitchFamily="50" charset="-128"/>
                </a:endParaRPr>
              </a:p>
            </p:txBody>
          </p:sp>
          <p:sp>
            <p:nvSpPr>
              <p:cNvPr id="113" name="角丸四角形 112"/>
              <p:cNvSpPr/>
              <p:nvPr/>
            </p:nvSpPr>
            <p:spPr>
              <a:xfrm>
                <a:off x="179512" y="2826375"/>
                <a:ext cx="763127" cy="386601"/>
              </a:xfrm>
              <a:prstGeom prst="roundRect">
                <a:avLst/>
              </a:prstGeom>
              <a:solidFill>
                <a:schemeClr val="accent5">
                  <a:lumMod val="60000"/>
                  <a:lumOff val="4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554" dirty="0">
                  <a:solidFill>
                    <a:prstClr val="black"/>
                  </a:solidFill>
                  <a:latin typeface="Calibri"/>
                  <a:ea typeface="ＭＳ Ｐゴシック" panose="020B0600070205080204" pitchFamily="50" charset="-128"/>
                </a:endParaRPr>
              </a:p>
            </p:txBody>
          </p:sp>
        </p:grpSp>
        <p:sp>
          <p:nvSpPr>
            <p:cNvPr id="108" name="テキスト ボックス 107"/>
            <p:cNvSpPr txBox="1"/>
            <p:nvPr/>
          </p:nvSpPr>
          <p:spPr>
            <a:xfrm>
              <a:off x="3455755" y="1700808"/>
              <a:ext cx="511927" cy="207695"/>
            </a:xfrm>
            <a:prstGeom prst="rect">
              <a:avLst/>
            </a:prstGeom>
            <a:noFill/>
          </p:spPr>
          <p:txBody>
            <a:bodyPr wrap="square" rtlCol="0">
              <a:spAutoFit/>
            </a:bodyPr>
            <a:lstStyle/>
            <a:p>
              <a:pPr algn="ctr" defTabSz="844083" fontAlgn="auto">
                <a:spcBef>
                  <a:spcPts val="0"/>
                </a:spcBef>
                <a:spcAft>
                  <a:spcPts val="0"/>
                </a:spcAft>
              </a:pPr>
              <a:r>
                <a:rPr lang="ja-JP" altLang="en-US" sz="646" dirty="0">
                  <a:solidFill>
                    <a:prstClr val="black"/>
                  </a:solidFill>
                  <a:latin typeface="Calibri"/>
                  <a:ea typeface="ＭＳ Ｐゴシック" panose="020B0600070205080204" pitchFamily="50" charset="-128"/>
                </a:rPr>
                <a:t>高齢者</a:t>
              </a:r>
            </a:p>
          </p:txBody>
        </p:sp>
        <p:sp>
          <p:nvSpPr>
            <p:cNvPr id="109" name="テキスト ボックス 108"/>
            <p:cNvSpPr txBox="1"/>
            <p:nvPr/>
          </p:nvSpPr>
          <p:spPr>
            <a:xfrm>
              <a:off x="3985450" y="1700808"/>
              <a:ext cx="519092" cy="207695"/>
            </a:xfrm>
            <a:prstGeom prst="rect">
              <a:avLst/>
            </a:prstGeom>
            <a:noFill/>
          </p:spPr>
          <p:txBody>
            <a:bodyPr wrap="square" rtlCol="0">
              <a:spAutoFit/>
            </a:bodyPr>
            <a:lstStyle/>
            <a:p>
              <a:pPr algn="ctr" defTabSz="844083" fontAlgn="auto">
                <a:spcBef>
                  <a:spcPts val="0"/>
                </a:spcBef>
                <a:spcAft>
                  <a:spcPts val="0"/>
                </a:spcAft>
              </a:pPr>
              <a:r>
                <a:rPr lang="ja-JP" altLang="en-US" sz="646" dirty="0">
                  <a:solidFill>
                    <a:prstClr val="black"/>
                  </a:solidFill>
                  <a:latin typeface="Calibri"/>
                  <a:ea typeface="ＭＳ Ｐゴシック" panose="020B0600070205080204" pitchFamily="50" charset="-128"/>
                </a:rPr>
                <a:t>障害者</a:t>
              </a:r>
            </a:p>
          </p:txBody>
        </p:sp>
        <p:sp>
          <p:nvSpPr>
            <p:cNvPr id="110" name="テキスト ボックス 109"/>
            <p:cNvSpPr txBox="1"/>
            <p:nvPr/>
          </p:nvSpPr>
          <p:spPr>
            <a:xfrm>
              <a:off x="4504541" y="1700808"/>
              <a:ext cx="511353" cy="223047"/>
            </a:xfrm>
            <a:prstGeom prst="rect">
              <a:avLst/>
            </a:prstGeom>
            <a:noFill/>
          </p:spPr>
          <p:txBody>
            <a:bodyPr wrap="square" rtlCol="0">
              <a:spAutoFit/>
            </a:bodyPr>
            <a:lstStyle/>
            <a:p>
              <a:pPr algn="ctr" defTabSz="844083" fontAlgn="auto">
                <a:spcBef>
                  <a:spcPts val="0"/>
                </a:spcBef>
                <a:spcAft>
                  <a:spcPts val="0"/>
                </a:spcAft>
              </a:pPr>
              <a:r>
                <a:rPr lang="ja-JP" altLang="en-US" sz="738" dirty="0">
                  <a:solidFill>
                    <a:prstClr val="black"/>
                  </a:solidFill>
                  <a:latin typeface="Calibri"/>
                  <a:ea typeface="ＭＳ Ｐゴシック" panose="020B0600070205080204" pitchFamily="50" charset="-128"/>
                </a:rPr>
                <a:t>子ども</a:t>
              </a:r>
            </a:p>
          </p:txBody>
        </p:sp>
      </p:grpSp>
      <p:sp>
        <p:nvSpPr>
          <p:cNvPr id="7" name="正方形/長方形 6"/>
          <p:cNvSpPr/>
          <p:nvPr/>
        </p:nvSpPr>
        <p:spPr>
          <a:xfrm>
            <a:off x="85510" y="1075808"/>
            <a:ext cx="8939985" cy="1693061"/>
          </a:xfrm>
          <a:prstGeom prst="rect">
            <a:avLst/>
          </a:prstGeom>
          <a:noFill/>
          <a:ln>
            <a:solidFill>
              <a:schemeClr val="accent2"/>
            </a:solidFill>
          </a:ln>
        </p:spPr>
        <p:style>
          <a:lnRef idx="2">
            <a:schemeClr val="accent3"/>
          </a:lnRef>
          <a:fillRef idx="1">
            <a:schemeClr val="lt1"/>
          </a:fillRef>
          <a:effectRef idx="0">
            <a:schemeClr val="accent3"/>
          </a:effectRef>
          <a:fontRef idx="minor">
            <a:schemeClr val="dk1"/>
          </a:fontRef>
        </p:style>
        <p:txBody>
          <a:bodyPr rtlCol="0" anchor="ctr"/>
          <a:lstStyle/>
          <a:p>
            <a:pPr algn="ctr" defTabSz="844083" fontAlgn="auto">
              <a:spcBef>
                <a:spcPts val="0"/>
              </a:spcBef>
              <a:spcAft>
                <a:spcPts val="0"/>
              </a:spcAft>
            </a:pPr>
            <a:endParaRPr lang="ja-JP" altLang="en-US" sz="1662">
              <a:solidFill>
                <a:prstClr val="black"/>
              </a:solidFill>
              <a:latin typeface="Calibri"/>
              <a:ea typeface="ＭＳ Ｐゴシック" panose="020B0600070205080204" pitchFamily="50" charset="-128"/>
            </a:endParaRPr>
          </a:p>
        </p:txBody>
      </p:sp>
      <p:sp>
        <p:nvSpPr>
          <p:cNvPr id="115" name="正方形/長方形 114"/>
          <p:cNvSpPr/>
          <p:nvPr/>
        </p:nvSpPr>
        <p:spPr>
          <a:xfrm>
            <a:off x="120779" y="4506385"/>
            <a:ext cx="8939985" cy="1393118"/>
          </a:xfrm>
          <a:prstGeom prst="rect">
            <a:avLst/>
          </a:prstGeom>
          <a:noFill/>
          <a:ln>
            <a:solidFill>
              <a:srgbClr val="00B050"/>
            </a:solidFill>
          </a:ln>
        </p:spPr>
        <p:style>
          <a:lnRef idx="2">
            <a:schemeClr val="accent3"/>
          </a:lnRef>
          <a:fillRef idx="1">
            <a:schemeClr val="lt1"/>
          </a:fillRef>
          <a:effectRef idx="0">
            <a:schemeClr val="accent3"/>
          </a:effectRef>
          <a:fontRef idx="minor">
            <a:schemeClr val="dk1"/>
          </a:fontRef>
        </p:style>
        <p:txBody>
          <a:bodyPr rtlCol="0" anchor="ctr"/>
          <a:lstStyle/>
          <a:p>
            <a:pPr algn="ctr" defTabSz="844083" fontAlgn="auto">
              <a:spcBef>
                <a:spcPts val="0"/>
              </a:spcBef>
              <a:spcAft>
                <a:spcPts val="0"/>
              </a:spcAft>
            </a:pPr>
            <a:endParaRPr lang="ja-JP" altLang="en-US" sz="1662">
              <a:solidFill>
                <a:prstClr val="black"/>
              </a:solidFill>
              <a:latin typeface="Calibri"/>
              <a:ea typeface="ＭＳ Ｐゴシック" panose="020B0600070205080204" pitchFamily="50" charset="-128"/>
            </a:endParaRPr>
          </a:p>
        </p:txBody>
      </p:sp>
      <p:sp>
        <p:nvSpPr>
          <p:cNvPr id="114" name="テキスト ボックス 113"/>
          <p:cNvSpPr txBox="1"/>
          <p:nvPr/>
        </p:nvSpPr>
        <p:spPr>
          <a:xfrm>
            <a:off x="148398" y="4314063"/>
            <a:ext cx="3260588" cy="291170"/>
          </a:xfrm>
          <a:prstGeom prst="rect">
            <a:avLst/>
          </a:prstGeom>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defTabSz="844083" fontAlgn="auto">
              <a:spcBef>
                <a:spcPts val="0"/>
              </a:spcBef>
              <a:spcAft>
                <a:spcPts val="0"/>
              </a:spcAft>
            </a:pPr>
            <a:r>
              <a:rPr lang="ja-JP" altLang="en-US" sz="1292" dirty="0">
                <a:solidFill>
                  <a:prstClr val="black"/>
                </a:solidFill>
                <a:latin typeface="ＤＦ特太ゴシック体" panose="020B0509000000000000" pitchFamily="49" charset="-128"/>
                <a:ea typeface="ＤＦ特太ゴシック体" panose="020B0509000000000000" pitchFamily="49" charset="-128"/>
              </a:rPr>
              <a:t>新しい支援体制を支える環境の整備</a:t>
            </a:r>
          </a:p>
        </p:txBody>
      </p:sp>
      <p:sp>
        <p:nvSpPr>
          <p:cNvPr id="43" name="テキスト ボックス 42"/>
          <p:cNvSpPr txBox="1"/>
          <p:nvPr/>
        </p:nvSpPr>
        <p:spPr>
          <a:xfrm>
            <a:off x="133847" y="791706"/>
            <a:ext cx="3289685" cy="291170"/>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defTabSz="844083" fontAlgn="auto">
              <a:spcBef>
                <a:spcPts val="0"/>
              </a:spcBef>
              <a:spcAft>
                <a:spcPts val="0"/>
              </a:spcAft>
            </a:pPr>
            <a:r>
              <a:rPr lang="ja-JP" altLang="en-US" sz="1292" dirty="0">
                <a:solidFill>
                  <a:prstClr val="black"/>
                </a:solidFill>
                <a:latin typeface="ＤＦ特太ゴシック体" panose="020B0509000000000000" pitchFamily="49" charset="-128"/>
                <a:ea typeface="ＤＦ特太ゴシック体" panose="020B0509000000000000" pitchFamily="49" charset="-128"/>
              </a:rPr>
              <a:t>新しい地域包括支援体制</a:t>
            </a:r>
          </a:p>
        </p:txBody>
      </p:sp>
      <p:sp>
        <p:nvSpPr>
          <p:cNvPr id="81" name="上矢印 80"/>
          <p:cNvSpPr/>
          <p:nvPr/>
        </p:nvSpPr>
        <p:spPr>
          <a:xfrm>
            <a:off x="3593060" y="2661229"/>
            <a:ext cx="447282" cy="365538"/>
          </a:xfrm>
          <a:prstGeom prst="upArrow">
            <a:avLst>
              <a:gd name="adj1" fmla="val 44759"/>
              <a:gd name="adj2" fmla="val 47531"/>
            </a:avLst>
          </a:prstGeom>
          <a:solidFill>
            <a:schemeClr val="accent5"/>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82" name="上矢印 81"/>
          <p:cNvSpPr/>
          <p:nvPr/>
        </p:nvSpPr>
        <p:spPr>
          <a:xfrm>
            <a:off x="6184933" y="2661229"/>
            <a:ext cx="447282" cy="365538"/>
          </a:xfrm>
          <a:prstGeom prst="upArrow">
            <a:avLst>
              <a:gd name="adj1" fmla="val 44759"/>
              <a:gd name="adj2" fmla="val 47531"/>
            </a:avLst>
          </a:prstGeom>
          <a:solidFill>
            <a:schemeClr val="accent5"/>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84" name="上矢印 83"/>
          <p:cNvSpPr/>
          <p:nvPr/>
        </p:nvSpPr>
        <p:spPr>
          <a:xfrm rot="10800000">
            <a:off x="6233466" y="4164524"/>
            <a:ext cx="447282" cy="433640"/>
          </a:xfrm>
          <a:prstGeom prst="upArrow">
            <a:avLst>
              <a:gd name="adj1" fmla="val 44759"/>
              <a:gd name="adj2" fmla="val 47531"/>
            </a:avLst>
          </a:prstGeom>
          <a:solidFill>
            <a:schemeClr val="accent5"/>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83" name="上矢印 82"/>
          <p:cNvSpPr/>
          <p:nvPr/>
        </p:nvSpPr>
        <p:spPr>
          <a:xfrm rot="10800000">
            <a:off x="3593060" y="4166922"/>
            <a:ext cx="447282" cy="431004"/>
          </a:xfrm>
          <a:prstGeom prst="upArrow">
            <a:avLst>
              <a:gd name="adj1" fmla="val 44759"/>
              <a:gd name="adj2" fmla="val 47531"/>
            </a:avLst>
          </a:prstGeom>
          <a:solidFill>
            <a:schemeClr val="accent5"/>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16" name="下矢印 15"/>
          <p:cNvSpPr/>
          <p:nvPr/>
        </p:nvSpPr>
        <p:spPr>
          <a:xfrm>
            <a:off x="3297418" y="5738330"/>
            <a:ext cx="2525415" cy="322347"/>
          </a:xfrm>
          <a:prstGeom prst="downArrow">
            <a:avLst>
              <a:gd name="adj1" fmla="val 50000"/>
              <a:gd name="adj2" fmla="val 32438"/>
            </a:avLst>
          </a:prstGeom>
          <a:solidFill>
            <a:srgbClr val="FF99FF"/>
          </a:solidFill>
          <a:ln w="12700">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101" name="上矢印 100"/>
          <p:cNvSpPr/>
          <p:nvPr/>
        </p:nvSpPr>
        <p:spPr>
          <a:xfrm rot="15355003">
            <a:off x="5084202" y="3464213"/>
            <a:ext cx="284610" cy="1694732"/>
          </a:xfrm>
          <a:prstGeom prst="upArrow">
            <a:avLst>
              <a:gd name="adj1" fmla="val 44759"/>
              <a:gd name="adj2" fmla="val 47531"/>
            </a:avLst>
          </a:prstGeom>
          <a:solidFill>
            <a:schemeClr val="accent5"/>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66" name="テキスト ボックス 65"/>
          <p:cNvSpPr txBox="1"/>
          <p:nvPr/>
        </p:nvSpPr>
        <p:spPr>
          <a:xfrm>
            <a:off x="262804" y="1140828"/>
            <a:ext cx="2496056" cy="241476"/>
          </a:xfrm>
          <a:prstGeom prst="rect">
            <a:avLst/>
          </a:prstGeom>
          <a:noFill/>
        </p:spPr>
        <p:txBody>
          <a:bodyPr wrap="square" rtlCol="0">
            <a:spAutoFit/>
          </a:bodyPr>
          <a:lstStyle/>
          <a:p>
            <a:pPr algn="ctr" defTabSz="844083" fontAlgn="auto">
              <a:spcBef>
                <a:spcPts val="0"/>
              </a:spcBef>
              <a:spcAft>
                <a:spcPts val="0"/>
              </a:spcAft>
            </a:pPr>
            <a:r>
              <a:rPr lang="en-US" altLang="ja-JP" sz="969" dirty="0">
                <a:solidFill>
                  <a:prstClr val="black"/>
                </a:solidFill>
                <a:latin typeface="HGｺﾞｼｯｸM" panose="020B0609000000000000" pitchFamily="49" charset="-128"/>
                <a:ea typeface="HGｺﾞｼｯｸM" panose="020B0609000000000000" pitchFamily="49" charset="-128"/>
              </a:rPr>
              <a:t>〔</a:t>
            </a:r>
            <a:r>
              <a:rPr lang="ja-JP" altLang="en-US" sz="969" dirty="0">
                <a:solidFill>
                  <a:prstClr val="black"/>
                </a:solidFill>
                <a:latin typeface="HGｺﾞｼｯｸM" panose="020B0609000000000000" pitchFamily="49" charset="-128"/>
                <a:ea typeface="HGｺﾞｼｯｸM" panose="020B0609000000000000" pitchFamily="49" charset="-128"/>
              </a:rPr>
              <a:t>包括的な相談支援システム</a:t>
            </a:r>
            <a:r>
              <a:rPr lang="en-US" altLang="ja-JP" sz="969" dirty="0">
                <a:solidFill>
                  <a:prstClr val="black"/>
                </a:solidFill>
                <a:latin typeface="HGｺﾞｼｯｸM" panose="020B0609000000000000" pitchFamily="49" charset="-128"/>
                <a:ea typeface="HGｺﾞｼｯｸM" panose="020B0609000000000000" pitchFamily="49" charset="-128"/>
              </a:rPr>
              <a:t>〕</a:t>
            </a:r>
            <a:endParaRPr lang="ja-JP" altLang="en-US" sz="969" dirty="0">
              <a:solidFill>
                <a:prstClr val="black"/>
              </a:solidFill>
              <a:latin typeface="HGｺﾞｼｯｸM" panose="020B0609000000000000" pitchFamily="49" charset="-128"/>
              <a:ea typeface="HGｺﾞｼｯｸM" panose="020B0609000000000000" pitchFamily="49" charset="-128"/>
            </a:endParaRPr>
          </a:p>
        </p:txBody>
      </p:sp>
      <p:sp>
        <p:nvSpPr>
          <p:cNvPr id="9" name="角丸四角形吹き出し 8"/>
          <p:cNvSpPr/>
          <p:nvPr/>
        </p:nvSpPr>
        <p:spPr>
          <a:xfrm>
            <a:off x="7695540" y="1906965"/>
            <a:ext cx="1193357" cy="569058"/>
          </a:xfrm>
          <a:prstGeom prst="wedgeRoundRectCallout">
            <a:avLst>
              <a:gd name="adj1" fmla="val -21789"/>
              <a:gd name="adj2" fmla="val -79312"/>
              <a:gd name="adj3" fmla="val 16667"/>
            </a:avLst>
          </a:prstGeom>
          <a:ln>
            <a:solidFill>
              <a:schemeClr val="accent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t"/>
          <a:lstStyle/>
          <a:p>
            <a:pPr defTabSz="844083" fontAlgn="auto">
              <a:spcBef>
                <a:spcPts val="0"/>
              </a:spcBef>
              <a:spcAft>
                <a:spcPts val="0"/>
              </a:spcAft>
            </a:pPr>
            <a:r>
              <a:rPr lang="ja-JP" altLang="en-US" sz="923" dirty="0">
                <a:solidFill>
                  <a:prstClr val="black"/>
                </a:solidFill>
                <a:latin typeface="Calibri"/>
                <a:ea typeface="ＭＳ Ｐゴシック" panose="020B0600070205080204" pitchFamily="50" charset="-128"/>
              </a:rPr>
              <a:t>サービス提供のほか地域づくりの拠点としても活用</a:t>
            </a:r>
          </a:p>
        </p:txBody>
      </p:sp>
      <p:sp>
        <p:nvSpPr>
          <p:cNvPr id="10" name="角丸四角形 9"/>
          <p:cNvSpPr/>
          <p:nvPr/>
        </p:nvSpPr>
        <p:spPr>
          <a:xfrm>
            <a:off x="4354802" y="1799049"/>
            <a:ext cx="1081166" cy="905545"/>
          </a:xfrm>
          <a:prstGeom prst="roundRect">
            <a:avLst/>
          </a:prstGeom>
          <a:solidFill>
            <a:srgbClr val="FFFFD9"/>
          </a:solidFill>
          <a:ln>
            <a:solidFill>
              <a:schemeClr val="accent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defTabSz="844083" fontAlgn="auto">
              <a:spcBef>
                <a:spcPts val="0"/>
              </a:spcBef>
              <a:spcAft>
                <a:spcPts val="0"/>
              </a:spcAft>
            </a:pPr>
            <a:r>
              <a:rPr lang="ja-JP" altLang="en-US" sz="1108" dirty="0">
                <a:solidFill>
                  <a:prstClr val="black"/>
                </a:solidFill>
                <a:latin typeface="Calibri"/>
                <a:ea typeface="ＭＳ Ｐゴシック" panose="020B0600070205080204" pitchFamily="50" charset="-128"/>
              </a:rPr>
              <a:t>誰もがそのニーズに合った支援を受けられる地域づくり</a:t>
            </a:r>
          </a:p>
        </p:txBody>
      </p:sp>
      <p:sp>
        <p:nvSpPr>
          <p:cNvPr id="70" name="テキスト ボックス 69"/>
          <p:cNvSpPr txBox="1"/>
          <p:nvPr/>
        </p:nvSpPr>
        <p:spPr>
          <a:xfrm>
            <a:off x="-86806" y="45834"/>
            <a:ext cx="9147577" cy="603691"/>
          </a:xfrm>
          <a:prstGeom prst="rect">
            <a:avLst/>
          </a:prstGeom>
          <a:noFill/>
        </p:spPr>
        <p:txBody>
          <a:bodyPr wrap="square" rtlCol="0">
            <a:spAutoFit/>
          </a:bodyPr>
          <a:lstStyle/>
          <a:p>
            <a:pPr algn="ctr" defTabSz="844083" fontAlgn="auto">
              <a:spcBef>
                <a:spcPts val="0"/>
              </a:spcBef>
              <a:spcAft>
                <a:spcPts val="0"/>
              </a:spcAft>
            </a:pPr>
            <a:r>
              <a:rPr lang="ja-JP" altLang="en-US" sz="2031" b="1" dirty="0">
                <a:solidFill>
                  <a:prstClr val="black"/>
                </a:solidFill>
                <a:latin typeface="ＤＦ特太ゴシック体" panose="020B0509000000000000" pitchFamily="49" charset="-128"/>
                <a:ea typeface="ＤＦ特太ゴシック体" panose="020B0509000000000000" pitchFamily="49" charset="-128"/>
              </a:rPr>
              <a:t>「新たな時代に対応した福祉の提供ビジョン」</a:t>
            </a:r>
            <a:endParaRPr lang="en-US" altLang="ja-JP" sz="2031" b="1" dirty="0">
              <a:solidFill>
                <a:prstClr val="black"/>
              </a:solidFill>
              <a:latin typeface="ＤＦ特太ゴシック体" panose="020B0509000000000000" pitchFamily="49" charset="-128"/>
              <a:ea typeface="ＤＦ特太ゴシック体" panose="020B0509000000000000" pitchFamily="49" charset="-128"/>
            </a:endParaRPr>
          </a:p>
          <a:p>
            <a:pPr algn="ctr" defTabSz="844083" fontAlgn="auto">
              <a:spcBef>
                <a:spcPts val="0"/>
              </a:spcBef>
              <a:spcAft>
                <a:spcPts val="0"/>
              </a:spcAft>
            </a:pPr>
            <a:r>
              <a:rPr lang="ja-JP" altLang="en-US" sz="1292" dirty="0">
                <a:solidFill>
                  <a:prstClr val="black"/>
                </a:solidFill>
                <a:latin typeface="ＤＦ特太ゴシック体" panose="020B0509000000000000" pitchFamily="49" charset="-128"/>
                <a:ea typeface="ＤＦ特太ゴシック体" panose="020B0509000000000000" pitchFamily="49" charset="-128"/>
              </a:rPr>
              <a:t>（平成２７年９月　厚生労働省「新たな福祉サービスのシステム等のあり方検討ＰＴ」報告）</a:t>
            </a:r>
          </a:p>
        </p:txBody>
      </p:sp>
      <p:sp>
        <p:nvSpPr>
          <p:cNvPr id="78" name="スライド番号プレースホルダー 1"/>
          <p:cNvSpPr txBox="1">
            <a:spLocks/>
          </p:cNvSpPr>
          <p:nvPr/>
        </p:nvSpPr>
        <p:spPr>
          <a:xfrm>
            <a:off x="7039141" y="6080615"/>
            <a:ext cx="2104134" cy="320973"/>
          </a:xfrm>
          <a:prstGeom prst="rect">
            <a:avLst/>
          </a:prstGeom>
        </p:spPr>
        <p:txBody>
          <a:bodyPr vert="horz" lIns="78130" tIns="39065" rIns="78130" bIns="39065" rtlCol="0" anchor="ctr"/>
          <a:lstStyle>
            <a:defPPr>
              <a:defRPr lang="ja-JP"/>
            </a:defPPr>
            <a:lvl1pPr marL="0" algn="r" defTabSz="914400" rtl="0" eaLnBrk="1" latinLnBrk="0" hangingPunct="1">
              <a:defRPr kumimoji="1" sz="11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844083" fontAlgn="auto">
              <a:spcBef>
                <a:spcPts val="0"/>
              </a:spcBef>
              <a:spcAft>
                <a:spcPts val="0"/>
              </a:spcAft>
            </a:pPr>
            <a:endParaRPr lang="ja-JP" altLang="en-US" sz="1477" dirty="0">
              <a:solidFill>
                <a:prstClr val="black"/>
              </a:solidFill>
              <a:latin typeface="Bodoni MT Black" panose="02070A03080606020203" pitchFamily="18" charset="0"/>
              <a:ea typeface="ＭＳ Ｐゴシック" panose="020B0600070205080204" pitchFamily="50" charset="-128"/>
            </a:endParaRPr>
          </a:p>
        </p:txBody>
      </p:sp>
      <p:sp>
        <p:nvSpPr>
          <p:cNvPr id="89" name="Text Box 18">
            <a:extLst>
              <a:ext uri="{FF2B5EF4-FFF2-40B4-BE49-F238E27FC236}">
                <a16:creationId xmlns:a16="http://schemas.microsoft.com/office/drawing/2014/main" id="{1F94B0A5-AB14-4C27-A3A5-3B7C5A25EC4F}"/>
              </a:ext>
            </a:extLst>
          </p:cNvPr>
          <p:cNvSpPr txBox="1">
            <a:spLocks noChangeArrowheads="1"/>
          </p:cNvSpPr>
          <p:nvPr/>
        </p:nvSpPr>
        <p:spPr bwMode="auto">
          <a:xfrm>
            <a:off x="89501" y="6381328"/>
            <a:ext cx="9541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厚労省資料</a:t>
            </a:r>
            <a:endParaRPr kumimoji="1" lang="en-US" altLang="ja-JP" sz="1200" b="0" i="1"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p:txBody>
      </p:sp>
      <p:sp>
        <p:nvSpPr>
          <p:cNvPr id="8" name="フッター プレースホルダー 7">
            <a:extLst>
              <a:ext uri="{FF2B5EF4-FFF2-40B4-BE49-F238E27FC236}">
                <a16:creationId xmlns:a16="http://schemas.microsoft.com/office/drawing/2014/main" id="{C73717A1-799C-4A47-8DB4-4BD324F0D7F5}"/>
              </a:ext>
            </a:extLst>
          </p:cNvPr>
          <p:cNvSpPr>
            <a:spLocks noGrp="1"/>
          </p:cNvSpPr>
          <p:nvPr>
            <p:ph type="ftr" sz="quarter" idx="3"/>
          </p:nvPr>
        </p:nvSpPr>
        <p:spPr/>
        <p:txBody>
          <a:body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1" name="スライド番号プレースホルダー 10">
            <a:extLst>
              <a:ext uri="{FF2B5EF4-FFF2-40B4-BE49-F238E27FC236}">
                <a16:creationId xmlns:a16="http://schemas.microsoft.com/office/drawing/2014/main" id="{542345BD-D37C-4E52-9B88-C6755876AB52}"/>
              </a:ext>
            </a:extLst>
          </p:cNvPr>
          <p:cNvSpPr>
            <a:spLocks noGrp="1"/>
          </p:cNvSpPr>
          <p:nvPr>
            <p:ph type="sldNum" sz="quarter" idx="4"/>
          </p:nvPr>
        </p:nvSpPr>
        <p:spPr/>
        <p:txBody>
          <a:bodyPr/>
          <a:lstStyle/>
          <a:p>
            <a:pPr>
              <a:defRPr/>
            </a:pPr>
            <a:fld id="{0C413247-B667-496C-B94F-D2BBE11C42D0}" type="slidenum">
              <a:rPr lang="en-US" altLang="ja-JP" smtClean="0"/>
              <a:pPr>
                <a:defRPr/>
              </a:pPr>
              <a:t>21</a:t>
            </a:fld>
            <a:endParaRPr lang="en-US" altLang="ja-JP" dirty="0"/>
          </a:p>
        </p:txBody>
      </p:sp>
    </p:spTree>
    <p:extLst>
      <p:ext uri="{BB962C8B-B14F-4D97-AF65-F5344CB8AC3E}">
        <p14:creationId xmlns:p14="http://schemas.microsoft.com/office/powerpoint/2010/main" val="16459236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テキスト ボックス 104"/>
          <p:cNvSpPr txBox="1"/>
          <p:nvPr/>
        </p:nvSpPr>
        <p:spPr>
          <a:xfrm>
            <a:off x="4720463" y="5445265"/>
            <a:ext cx="2308609" cy="892540"/>
          </a:xfrm>
          <a:prstGeom prst="rect">
            <a:avLst/>
          </a:prstGeom>
          <a:solidFill>
            <a:schemeClr val="accent2">
              <a:lumMod val="40000"/>
              <a:lumOff val="60000"/>
            </a:schemeClr>
          </a:solidFill>
          <a:ln w="57150" cmpd="dbl">
            <a:solidFill>
              <a:schemeClr val="accent2"/>
            </a:solidFill>
          </a:ln>
        </p:spPr>
        <p:txBody>
          <a:bodyPr vert="horz" wrap="square" lIns="91427" tIns="45714" rIns="91427" bIns="45714"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rPr>
              <a:t>　</a:t>
            </a:r>
            <a:endParaRPr kumimoji="0" lang="en-US" altLang="ja-JP" sz="1100" b="0" i="0" u="none" strike="noStrike" kern="1200" cap="none" spc="0" normalizeH="0" baseline="0" noProof="0" dirty="0">
              <a:ln>
                <a:noFill/>
              </a:ln>
              <a:solidFill>
                <a:prstClr val="black"/>
              </a:solidFill>
              <a:effectLst/>
              <a:uLnTx/>
              <a:uFillTx/>
              <a:latin typeface="ＤＦ特太ゴシック体" panose="020B0509000000000000" pitchFamily="49" charset="-128"/>
              <a:ea typeface="ＤＦ特太ゴシック体" panose="020B0509000000000000" pitchFamily="49"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sng" strike="noStrike" kern="1200" cap="none" spc="0" normalizeH="0" baseline="0" noProof="0" dirty="0">
                <a:ln>
                  <a:noFill/>
                </a:ln>
                <a:solidFill>
                  <a:srgbClr val="00B050"/>
                </a:solidFill>
                <a:effectLst/>
                <a:uLnTx/>
                <a:uFillTx/>
                <a:latin typeface="ＭＳ Ｐゴシック"/>
                <a:ea typeface="游ゴシック" panose="020B0400000000000000" pitchFamily="50" charset="-128"/>
                <a:cs typeface="+mn-cs"/>
              </a:rPr>
              <a:t>障害</a:t>
            </a:r>
            <a:r>
              <a:rPr kumimoji="0" lang="ja-JP" altLang="en-US" sz="1100" b="0" i="0" u="none" strike="noStrike" kern="1200" cap="none" spc="0" normalizeH="0" baseline="0" noProof="0" dirty="0">
                <a:ln>
                  <a:noFill/>
                </a:ln>
                <a:solidFill>
                  <a:prstClr val="black"/>
                </a:solidFill>
                <a:effectLst/>
                <a:uLnTx/>
                <a:uFillTx/>
                <a:latin typeface="ＭＳ Ｐゴシック"/>
                <a:ea typeface="游ゴシック" panose="020B0400000000000000" pitchFamily="50" charset="-128"/>
                <a:cs typeface="+mn-cs"/>
              </a:rPr>
              <a:t>福祉サービス事業所等</a:t>
            </a:r>
            <a:endParaRPr kumimoji="0" lang="en-US" altLang="ja-JP" sz="1100" b="0" i="0" u="none" strike="noStrike" kern="1200" cap="none" spc="0" normalizeH="0" baseline="0" noProof="0" dirty="0">
              <a:ln>
                <a:noFill/>
              </a:ln>
              <a:solidFill>
                <a:prstClr val="black"/>
              </a:solidFill>
              <a:effectLst/>
              <a:uLnTx/>
              <a:uFillTx/>
              <a:latin typeface="ＭＳ Ｐゴシック"/>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altLang="ja-JP" sz="900" b="0" i="0" u="none" strike="noStrike" kern="1200" cap="none" spc="0" normalizeH="0" baseline="0" noProof="0" dirty="0">
              <a:ln>
                <a:noFill/>
              </a:ln>
              <a:solidFill>
                <a:prstClr val="white"/>
              </a:solidFill>
              <a:effectLst/>
              <a:uLnTx/>
              <a:uFillTx/>
              <a:latin typeface="ＭＳ Ｐゴシック"/>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sng" strike="noStrike" kern="1200" cap="none" spc="0" normalizeH="0" baseline="0" noProof="0" dirty="0">
                <a:ln>
                  <a:noFill/>
                </a:ln>
                <a:solidFill>
                  <a:srgbClr val="5B9BD5">
                    <a:lumMod val="75000"/>
                  </a:srgbClr>
                </a:solidFill>
                <a:effectLst/>
                <a:uLnTx/>
                <a:uFillTx/>
                <a:latin typeface="ＭＳ Ｐゴシック"/>
                <a:ea typeface="游ゴシック" panose="020B0400000000000000" pitchFamily="50" charset="-128"/>
                <a:cs typeface="+mn-cs"/>
              </a:rPr>
              <a:t>介護</a:t>
            </a:r>
            <a:r>
              <a:rPr kumimoji="0" lang="ja-JP" altLang="en-US" sz="1100" b="0" i="0" u="none" strike="noStrike" kern="1200" cap="none" spc="0" normalizeH="0" baseline="0" noProof="0" dirty="0">
                <a:ln>
                  <a:noFill/>
                </a:ln>
                <a:solidFill>
                  <a:prstClr val="black"/>
                </a:solidFill>
                <a:effectLst/>
                <a:uLnTx/>
                <a:uFillTx/>
                <a:latin typeface="ＭＳ Ｐゴシック"/>
                <a:ea typeface="游ゴシック" panose="020B0400000000000000" pitchFamily="50" charset="-128"/>
                <a:cs typeface="+mn-cs"/>
              </a:rPr>
              <a:t>保険事業所</a:t>
            </a:r>
          </a:p>
        </p:txBody>
      </p:sp>
      <p:sp>
        <p:nvSpPr>
          <p:cNvPr id="24" name="テキスト ボックス 23"/>
          <p:cNvSpPr txBox="1"/>
          <p:nvPr/>
        </p:nvSpPr>
        <p:spPr>
          <a:xfrm>
            <a:off x="-3146" y="-4278"/>
            <a:ext cx="9144000" cy="441434"/>
          </a:xfrm>
          <a:prstGeom prst="rect">
            <a:avLst/>
          </a:prstGeom>
          <a:solidFill>
            <a:srgbClr val="000066"/>
          </a:solidFill>
        </p:spPr>
        <p:style>
          <a:lnRef idx="2">
            <a:schemeClr val="dk1"/>
          </a:lnRef>
          <a:fillRef idx="1">
            <a:schemeClr val="lt1"/>
          </a:fillRef>
          <a:effectRef idx="0">
            <a:schemeClr val="dk1"/>
          </a:effectRef>
          <a:fontRef idx="minor">
            <a:schemeClr val="dk1"/>
          </a:fontRef>
        </p:style>
        <p:txBody>
          <a:bodyPr wrap="square" lIns="91424" tIns="45712" rIns="91424" bIns="45712"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地域共生社会の実現に向けた取組の推進</a:t>
            </a:r>
            <a:endParaRPr kumimoji="0"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38114" y="3697010"/>
            <a:ext cx="4984615" cy="280590"/>
          </a:xfrm>
          <a:prstGeom prst="rect">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2813" rtl="0" eaLnBrk="1" fontAlgn="base" latinLnBrk="0" hangingPunct="1">
              <a:lnSpc>
                <a:spcPct val="100000"/>
              </a:lnSpc>
              <a:spcBef>
                <a:spcPct val="0"/>
              </a:spcBef>
              <a:spcAft>
                <a:spcPct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新たに共生型サービスを位置づけ</a:t>
            </a:r>
          </a:p>
        </p:txBody>
      </p:sp>
      <p:sp>
        <p:nvSpPr>
          <p:cNvPr id="6" name="正方形/長方形 5"/>
          <p:cNvSpPr/>
          <p:nvPr/>
        </p:nvSpPr>
        <p:spPr>
          <a:xfrm>
            <a:off x="39894" y="3977600"/>
            <a:ext cx="9072000" cy="648000"/>
          </a:xfrm>
          <a:prstGeom prst="rect">
            <a:avLst/>
          </a:prstGeom>
          <a:ln/>
        </p:spPr>
        <p:style>
          <a:lnRef idx="2">
            <a:schemeClr val="dk1"/>
          </a:lnRef>
          <a:fillRef idx="1">
            <a:schemeClr val="lt1"/>
          </a:fillRef>
          <a:effectRef idx="0">
            <a:schemeClr val="dk1"/>
          </a:effectRef>
          <a:fontRef idx="minor">
            <a:schemeClr val="dk1"/>
          </a:fontRef>
        </p:style>
        <p:txBody>
          <a:bodyPr lIns="97733" tIns="48866" rIns="97733" bIns="48866" rtlCol="0" anchor="ctr"/>
          <a:lstStyle/>
          <a:p>
            <a:pPr marL="173038" marR="0" lvl="0" indent="-173038" algn="l" defTabSz="914238"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メイリオ" panose="020B0604030504040204" pitchFamily="50" charset="-128"/>
              </a:rPr>
              <a:t>○　高齢者と障害児者が</a:t>
            </a:r>
            <a:r>
              <a:rPr kumimoji="0" lang="ja-JP" altLang="ja-JP"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同一の事業所でサービスを</a:t>
            </a:r>
            <a:r>
              <a:rPr kumimoji="0" lang="ja-JP" altLang="en-US"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受けやすく</a:t>
            </a:r>
            <a:r>
              <a:rPr kumimoji="0" lang="ja-JP" altLang="ja-JP"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す</a:t>
            </a:r>
            <a:r>
              <a:rPr kumimoji="0" lang="ja-JP" altLang="en-US"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るため、 </a:t>
            </a:r>
            <a:r>
              <a:rPr kumimoji="0" lang="ja-JP" altLang="ja-JP"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介護保険</a:t>
            </a:r>
            <a:r>
              <a:rPr kumimoji="0" lang="ja-JP" altLang="en-US"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と障害福祉両方の制度に　</a:t>
            </a:r>
            <a:r>
              <a:rPr kumimoji="0" lang="ja-JP" altLang="ja-JP" sz="1200" b="0" i="0" u="sng" strike="noStrike" kern="1200" cap="none" spc="0" normalizeH="0" baseline="0" noProof="0" dirty="0">
                <a:ln>
                  <a:noFill/>
                </a:ln>
                <a:solidFill>
                  <a:srgbClr val="FF0000"/>
                </a:solidFill>
                <a:effectLst/>
                <a:uLnTx/>
                <a:uFillTx/>
                <a:latin typeface="游ゴシック Light" panose="020B0300000000000000" pitchFamily="50" charset="-128"/>
                <a:ea typeface="游ゴシック Light" panose="020B0300000000000000" pitchFamily="50" charset="-128"/>
                <a:cs typeface="+mn-cs"/>
              </a:rPr>
              <a:t>新たに共生型サービスを位置付け</a:t>
            </a:r>
            <a:r>
              <a:rPr kumimoji="0" lang="ja-JP" altLang="en-US" sz="1200" b="0" i="0" u="sng" strike="noStrike" kern="1200" cap="none" spc="0" normalizeH="0" baseline="0" noProof="0" dirty="0">
                <a:ln>
                  <a:noFill/>
                </a:ln>
                <a:solidFill>
                  <a:srgbClr val="FF0000"/>
                </a:solidFill>
                <a:effectLst/>
                <a:uLnTx/>
                <a:uFillTx/>
                <a:latin typeface="游ゴシック Light" panose="020B0300000000000000" pitchFamily="50" charset="-128"/>
                <a:ea typeface="游ゴシック Light" panose="020B0300000000000000" pitchFamily="50" charset="-128"/>
                <a:cs typeface="+mn-cs"/>
              </a:rPr>
              <a:t>る</a:t>
            </a:r>
            <a:r>
              <a:rPr kumimoji="0" lang="ja-JP" altLang="en-US"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a:t>
            </a:r>
            <a:r>
              <a:rPr kumimoji="0" lang="ja-JP" altLang="en-US" sz="11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a:t>
            </a:r>
            <a:r>
              <a:rPr kumimoji="0" lang="ja-JP" altLang="ja-JP" sz="11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指定基準等は、平成</a:t>
            </a:r>
            <a:r>
              <a:rPr kumimoji="0" lang="en-US" altLang="ja-JP" sz="11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30</a:t>
            </a:r>
            <a:r>
              <a:rPr kumimoji="0" lang="ja-JP" altLang="ja-JP" sz="11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年度介護報酬改定</a:t>
            </a:r>
            <a:r>
              <a:rPr kumimoji="0" lang="ja-JP" altLang="en-US" sz="11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及び障害福祉サービス等報酬改定時に検討）</a:t>
            </a:r>
            <a:endParaRPr kumimoji="0" lang="en-US" altLang="ja-JP"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p:txBody>
      </p:sp>
      <p:sp>
        <p:nvSpPr>
          <p:cNvPr id="28" name="テキスト ボックス 27"/>
          <p:cNvSpPr txBox="1"/>
          <p:nvPr/>
        </p:nvSpPr>
        <p:spPr>
          <a:xfrm>
            <a:off x="714187" y="5095523"/>
            <a:ext cx="2057613" cy="646331"/>
          </a:xfrm>
          <a:prstGeom prst="rect">
            <a:avLst/>
          </a:prstGeom>
          <a:noFill/>
        </p:spPr>
        <p:txBody>
          <a:bodyPr wrap="square" rtlCol="0">
            <a:sp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サービスを提供する場合、</a:t>
            </a:r>
            <a:endParaRPr kumimoji="0" lang="en-US" altLang="ja-JP"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それぞれ指定基準を</a:t>
            </a:r>
            <a:endParaRPr kumimoji="0" lang="en-US" altLang="ja-JP"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満たす必要がある</a:t>
            </a:r>
          </a:p>
        </p:txBody>
      </p:sp>
      <p:sp>
        <p:nvSpPr>
          <p:cNvPr id="42" name="角丸四角形 41"/>
          <p:cNvSpPr/>
          <p:nvPr/>
        </p:nvSpPr>
        <p:spPr>
          <a:xfrm>
            <a:off x="4872812" y="5167530"/>
            <a:ext cx="2147460" cy="388936"/>
          </a:xfrm>
          <a:prstGeom prst="roundRect">
            <a:avLst>
              <a:gd name="adj" fmla="val 3555"/>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87313" marR="0" lvl="0" indent="-87313"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srgbClr val="FF0000"/>
                </a:solidFill>
                <a:effectLst/>
                <a:uLnTx/>
                <a:uFillTx/>
                <a:latin typeface="ＭＳ Ｐゴシック"/>
                <a:ea typeface="游ゴシック" panose="020B0400000000000000" pitchFamily="50" charset="-128"/>
                <a:cs typeface="+mn-cs"/>
              </a:rPr>
              <a:t>共生型サービス事業所</a:t>
            </a:r>
            <a:endParaRPr kumimoji="0" lang="en-US" altLang="ja-JP" sz="1400" b="1" i="0" u="none" strike="noStrike" kern="1200" cap="none" spc="0" normalizeH="0" baseline="0" noProof="0" dirty="0">
              <a:ln>
                <a:noFill/>
              </a:ln>
              <a:solidFill>
                <a:srgbClr val="FF0000"/>
              </a:solidFill>
              <a:effectLst/>
              <a:uLnTx/>
              <a:uFillTx/>
              <a:latin typeface="ＭＳ Ｐゴシック"/>
              <a:ea typeface="游ゴシック" panose="020B0400000000000000" pitchFamily="50" charset="-128"/>
              <a:cs typeface="+mn-cs"/>
            </a:endParaRPr>
          </a:p>
        </p:txBody>
      </p:sp>
      <p:sp>
        <p:nvSpPr>
          <p:cNvPr id="65" name="円/楕円 64"/>
          <p:cNvSpPr/>
          <p:nvPr/>
        </p:nvSpPr>
        <p:spPr>
          <a:xfrm>
            <a:off x="4439062" y="5095522"/>
            <a:ext cx="531751" cy="297894"/>
          </a:xfrm>
          <a:prstGeom prst="ellipse">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rPr>
              <a:t>新</a:t>
            </a:r>
            <a:endParaRPr kumimoji="1" lang="ja-JP" altLang="en-US" sz="1400" b="1" i="0" u="none" strike="noStrike" kern="1200" cap="none" spc="0" normalizeH="0" baseline="0" noProof="0" dirty="0">
              <a:ln>
                <a:noFill/>
              </a:ln>
              <a:solidFill>
                <a:srgbClr val="FF0000"/>
              </a:solidFill>
              <a:effectLst/>
              <a:uLnTx/>
              <a:uFillTx/>
              <a:latin typeface="Calibri" panose="020F0502020204030204"/>
              <a:ea typeface="游ゴシック" panose="020B0400000000000000" pitchFamily="50" charset="-128"/>
              <a:cs typeface="+mn-cs"/>
            </a:endParaRPr>
          </a:p>
        </p:txBody>
      </p:sp>
      <p:sp>
        <p:nvSpPr>
          <p:cNvPr id="68" name="正方形/長方形 67"/>
          <p:cNvSpPr/>
          <p:nvPr/>
        </p:nvSpPr>
        <p:spPr>
          <a:xfrm>
            <a:off x="148378" y="5850322"/>
            <a:ext cx="1818666" cy="466869"/>
          </a:xfrm>
          <a:prstGeom prst="rect">
            <a:avLst/>
          </a:prstGeom>
          <a:solidFill>
            <a:schemeClr val="bg1"/>
          </a:solidFill>
          <a:ln w="127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9" name="正方形/長方形 68"/>
          <p:cNvSpPr/>
          <p:nvPr/>
        </p:nvSpPr>
        <p:spPr>
          <a:xfrm>
            <a:off x="2179119" y="5833128"/>
            <a:ext cx="1495385" cy="486530"/>
          </a:xfrm>
          <a:prstGeom prst="rect">
            <a:avLst/>
          </a:prstGeom>
          <a:solidFill>
            <a:schemeClr val="bg1"/>
          </a:solidFill>
          <a:ln w="127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sng" strike="noStrike" kern="1200" cap="none" spc="0" normalizeH="0" baseline="0" noProof="0" dirty="0">
                <a:ln>
                  <a:noFill/>
                </a:ln>
                <a:solidFill>
                  <a:srgbClr val="5B9BD5">
                    <a:lumMod val="75000"/>
                  </a:srgbClr>
                </a:solidFill>
                <a:effectLst/>
                <a:uLnTx/>
                <a:uFillTx/>
                <a:latin typeface="ＭＳ Ｐゴシック"/>
                <a:ea typeface="游ゴシック" panose="020B0400000000000000" pitchFamily="50" charset="-128"/>
                <a:cs typeface="+mn-cs"/>
              </a:rPr>
              <a:t>介護</a:t>
            </a:r>
            <a:r>
              <a:rPr kumimoji="0" lang="ja-JP" altLang="en-US" sz="1100" b="0" i="0" u="none" strike="noStrike" kern="1200" cap="none" spc="0" normalizeH="0" baseline="0" noProof="0" dirty="0">
                <a:ln>
                  <a:noFill/>
                </a:ln>
                <a:solidFill>
                  <a:prstClr val="black"/>
                </a:solidFill>
                <a:effectLst/>
                <a:uLnTx/>
                <a:uFillTx/>
                <a:latin typeface="ＭＳ Ｐゴシック"/>
                <a:ea typeface="游ゴシック" panose="020B0400000000000000" pitchFamily="50" charset="-128"/>
                <a:cs typeface="+mn-cs"/>
              </a:rPr>
              <a:t>保険事業所</a:t>
            </a:r>
            <a:endParaRPr kumimoji="0" lang="en-US" altLang="ja-JP" sz="1100" b="0" i="0" u="none" strike="noStrike" kern="1200" cap="none" spc="0" normalizeH="0" baseline="0" noProof="0" dirty="0">
              <a:ln>
                <a:noFill/>
              </a:ln>
              <a:solidFill>
                <a:prstClr val="black"/>
              </a:solidFill>
              <a:effectLst/>
              <a:uLnTx/>
              <a:uFillTx/>
              <a:latin typeface="ＭＳ Ｐゴシック"/>
              <a:ea typeface="游ゴシック" panose="020B0400000000000000" pitchFamily="50" charset="-128"/>
              <a:cs typeface="+mn-cs"/>
            </a:endParaRPr>
          </a:p>
        </p:txBody>
      </p:sp>
      <p:pic>
        <p:nvPicPr>
          <p:cNvPr id="70" name="Picture 3" descr="C:\Users\YSIOY\AppData\Local\Microsoft\Windows\Temporary Internet Files\Content.IE5\1CTOWRQ0\house-illustration-clipart[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7375" y="5622105"/>
            <a:ext cx="935720" cy="416963"/>
          </a:xfrm>
          <a:prstGeom prst="rect">
            <a:avLst/>
          </a:prstGeom>
          <a:noFill/>
          <a:extLst>
            <a:ext uri="{909E8E84-426E-40dd-AFC4-6F175D3DCCD1}">
              <a14:hiddenFill xmlns="" xmlns:a14="http://schemas.microsoft.com/office/drawing/2010/main">
                <a:solidFill>
                  <a:srgbClr val="FFFFFF"/>
                </a:solidFill>
              </a14:hiddenFill>
            </a:ext>
          </a:extLst>
        </p:spPr>
      </p:pic>
      <p:sp>
        <p:nvSpPr>
          <p:cNvPr id="72" name="テキスト ボックス 71"/>
          <p:cNvSpPr txBox="1"/>
          <p:nvPr/>
        </p:nvSpPr>
        <p:spPr>
          <a:xfrm>
            <a:off x="146530" y="5799930"/>
            <a:ext cx="1977198"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altLang="ja-JP" sz="800" b="0" i="0" u="none" strike="noStrike" kern="1200" cap="none" spc="0" normalizeH="0" baseline="0" noProof="0" dirty="0">
              <a:ln>
                <a:noFill/>
              </a:ln>
              <a:solidFill>
                <a:prstClr val="black"/>
              </a:solidFill>
              <a:effectLst/>
              <a:uLnTx/>
              <a:uFillTx/>
              <a:latin typeface="ＭＳ Ｐゴシック"/>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sng" strike="noStrike" kern="1200" cap="none" spc="0" normalizeH="0" baseline="0" noProof="0" dirty="0">
                <a:ln>
                  <a:noFill/>
                </a:ln>
                <a:solidFill>
                  <a:srgbClr val="00B050"/>
                </a:solidFill>
                <a:effectLst/>
                <a:uLnTx/>
                <a:uFillTx/>
                <a:latin typeface="ＭＳ Ｐゴシック"/>
                <a:ea typeface="游ゴシック" panose="020B0400000000000000" pitchFamily="50" charset="-128"/>
                <a:cs typeface="+mn-cs"/>
              </a:rPr>
              <a:t>障害</a:t>
            </a:r>
            <a:r>
              <a:rPr kumimoji="0" lang="ja-JP" altLang="en-US" sz="1000" b="0" i="0" u="none" strike="noStrike" kern="1200" cap="none" spc="0" normalizeH="0" baseline="0" noProof="0" dirty="0">
                <a:ln>
                  <a:noFill/>
                </a:ln>
                <a:solidFill>
                  <a:prstClr val="black"/>
                </a:solidFill>
                <a:effectLst/>
                <a:uLnTx/>
                <a:uFillTx/>
                <a:latin typeface="ＭＳ Ｐゴシック"/>
                <a:ea typeface="游ゴシック" panose="020B0400000000000000" pitchFamily="50" charset="-128"/>
                <a:cs typeface="+mn-cs"/>
              </a:rPr>
              <a:t>福祉サービス事業所等</a:t>
            </a:r>
            <a:endParaRPr kumimoji="0" lang="en-US" altLang="ja-JP" sz="1000" b="0" i="0" u="none" strike="noStrike" kern="1200" cap="none" spc="0" normalizeH="0" baseline="0" noProof="0" dirty="0">
              <a:ln>
                <a:noFill/>
              </a:ln>
              <a:solidFill>
                <a:prstClr val="black"/>
              </a:solidFill>
              <a:effectLst/>
              <a:uLnTx/>
              <a:uFillTx/>
              <a:latin typeface="ＭＳ Ｐゴシック"/>
              <a:ea typeface="游ゴシック" panose="020B0400000000000000" pitchFamily="50" charset="-128"/>
              <a:cs typeface="+mn-cs"/>
            </a:endParaRPr>
          </a:p>
        </p:txBody>
      </p:sp>
      <p:pic>
        <p:nvPicPr>
          <p:cNvPr id="73" name="Picture 7" descr="C:\Users\KKKPH\AppData\Local\Microsoft\Windows\Temporary Internet Files\Content.IE5\WHB5SLS6\lgi01c201402250000[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8258" y="5622105"/>
            <a:ext cx="979661" cy="359229"/>
          </a:xfrm>
          <a:prstGeom prst="rect">
            <a:avLst/>
          </a:prstGeom>
          <a:noFill/>
          <a:extLst>
            <a:ext uri="{909E8E84-426E-40dd-AFC4-6F175D3DCCD1}">
              <a14:hiddenFill xmlns="" xmlns:a14="http://schemas.microsoft.com/office/drawing/2010/main">
                <a:solidFill>
                  <a:srgbClr val="FFFFFF"/>
                </a:solidFill>
              </a14:hiddenFill>
            </a:ext>
          </a:extLst>
        </p:spPr>
      </p:pic>
      <p:sp>
        <p:nvSpPr>
          <p:cNvPr id="75" name="角丸四角形 74"/>
          <p:cNvSpPr/>
          <p:nvPr/>
        </p:nvSpPr>
        <p:spPr>
          <a:xfrm>
            <a:off x="2461196" y="4797120"/>
            <a:ext cx="752110" cy="282734"/>
          </a:xfrm>
          <a:prstGeom prst="roundRect">
            <a:avLst/>
          </a:prstGeom>
          <a:solidFill>
            <a:srgbClr val="B2ECE0"/>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高齢者</a:t>
            </a:r>
          </a:p>
        </p:txBody>
      </p:sp>
      <p:sp>
        <p:nvSpPr>
          <p:cNvPr id="76" name="角丸四角形 75"/>
          <p:cNvSpPr/>
          <p:nvPr/>
        </p:nvSpPr>
        <p:spPr>
          <a:xfrm>
            <a:off x="251520" y="4807490"/>
            <a:ext cx="875723" cy="288032"/>
          </a:xfrm>
          <a:prstGeom prst="roundRect">
            <a:avLst/>
          </a:prstGeom>
          <a:solidFill>
            <a:schemeClr val="accent6">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障害児者</a:t>
            </a:r>
          </a:p>
        </p:txBody>
      </p:sp>
      <p:cxnSp>
        <p:nvCxnSpPr>
          <p:cNvPr id="77" name="直線矢印コネクタ 76"/>
          <p:cNvCxnSpPr>
            <a:stCxn id="75" idx="2"/>
            <a:endCxn id="70" idx="0"/>
          </p:cNvCxnSpPr>
          <p:nvPr/>
        </p:nvCxnSpPr>
        <p:spPr>
          <a:xfrm>
            <a:off x="2837252" y="5079854"/>
            <a:ext cx="7984" cy="3600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a:stCxn id="76" idx="2"/>
            <a:endCxn id="73" idx="0"/>
          </p:cNvCxnSpPr>
          <p:nvPr/>
        </p:nvCxnSpPr>
        <p:spPr>
          <a:xfrm flipH="1">
            <a:off x="668089" y="5095522"/>
            <a:ext cx="21293" cy="526583"/>
          </a:xfrm>
          <a:prstGeom prst="straightConnector1">
            <a:avLst/>
          </a:prstGeom>
          <a:ln w="28575">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79" name="角丸四角形 78"/>
          <p:cNvSpPr/>
          <p:nvPr/>
        </p:nvSpPr>
        <p:spPr>
          <a:xfrm>
            <a:off x="5904207" y="4693380"/>
            <a:ext cx="752110" cy="301064"/>
          </a:xfrm>
          <a:prstGeom prst="roundRect">
            <a:avLst/>
          </a:prstGeom>
          <a:solidFill>
            <a:srgbClr val="B2ECE0"/>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高齢者</a:t>
            </a:r>
          </a:p>
        </p:txBody>
      </p:sp>
      <p:sp>
        <p:nvSpPr>
          <p:cNvPr id="80" name="角丸四角形 79"/>
          <p:cNvSpPr/>
          <p:nvPr/>
        </p:nvSpPr>
        <p:spPr>
          <a:xfrm>
            <a:off x="5004048" y="4707217"/>
            <a:ext cx="854453" cy="316297"/>
          </a:xfrm>
          <a:prstGeom prst="roundRect">
            <a:avLst/>
          </a:prstGeom>
          <a:solidFill>
            <a:schemeClr val="accent6">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障害児者</a:t>
            </a:r>
          </a:p>
        </p:txBody>
      </p:sp>
      <p:cxnSp>
        <p:nvCxnSpPr>
          <p:cNvPr id="81" name="直線矢印コネクタ 80"/>
          <p:cNvCxnSpPr>
            <a:stCxn id="79" idx="2"/>
          </p:cNvCxnSpPr>
          <p:nvPr/>
        </p:nvCxnSpPr>
        <p:spPr>
          <a:xfrm>
            <a:off x="6280262" y="4994445"/>
            <a:ext cx="0" cy="229861"/>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2" name="直線矢印コネクタ 81"/>
          <p:cNvCxnSpPr/>
          <p:nvPr/>
        </p:nvCxnSpPr>
        <p:spPr>
          <a:xfrm>
            <a:off x="5502497" y="5008282"/>
            <a:ext cx="0" cy="200749"/>
          </a:xfrm>
          <a:prstGeom prst="straightConnector1">
            <a:avLst/>
          </a:prstGeom>
          <a:ln w="28575">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00" name="角丸四角形吹き出し 99"/>
          <p:cNvSpPr/>
          <p:nvPr/>
        </p:nvSpPr>
        <p:spPr>
          <a:xfrm>
            <a:off x="7395710" y="4661352"/>
            <a:ext cx="1628308" cy="972000"/>
          </a:xfrm>
          <a:prstGeom prst="wedgeRoundRectCallout">
            <a:avLst>
              <a:gd name="adj1" fmla="val -86376"/>
              <a:gd name="adj2" fmla="val 31194"/>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障害福祉サービス事業所等であれば、介護保険事業所の指定も受けやすくする特例を設ける。</a:t>
            </a:r>
            <a:endParaRPr kumimoji="0" lang="en-US" altLang="ja-JP"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ja-JP" altLang="en-US"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逆も同じ</a:t>
            </a:r>
            <a:endParaRPr kumimoji="0" lang="en-US" altLang="ja-JP" sz="105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103" name="加算記号 102"/>
          <p:cNvSpPr/>
          <p:nvPr/>
        </p:nvSpPr>
        <p:spPr>
          <a:xfrm>
            <a:off x="5665551" y="5909761"/>
            <a:ext cx="235828" cy="198816"/>
          </a:xfrm>
          <a:prstGeom prst="mathPlus">
            <a:avLst>
              <a:gd name="adj1" fmla="val 1536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ja-JP" altLang="en-US" sz="1600" b="1" i="0" u="none" strike="noStrike" kern="1200" cap="none" spc="0" normalizeH="0" baseline="0" noProof="0" dirty="0">
              <a:ln>
                <a:noFill/>
              </a:ln>
              <a:solidFill>
                <a:srgbClr val="0070C0"/>
              </a:solidFill>
              <a:effectLst/>
              <a:uLnTx/>
              <a:uFillTx/>
              <a:latin typeface="Calibri" panose="020F0502020204030204"/>
              <a:ea typeface="游ゴシック" panose="020B0400000000000000" pitchFamily="50" charset="-128"/>
              <a:cs typeface="+mn-cs"/>
            </a:endParaRPr>
          </a:p>
        </p:txBody>
      </p:sp>
      <p:sp>
        <p:nvSpPr>
          <p:cNvPr id="111" name="テキスト ボックス 110"/>
          <p:cNvSpPr txBox="1"/>
          <p:nvPr/>
        </p:nvSpPr>
        <p:spPr>
          <a:xfrm>
            <a:off x="7191965" y="5770901"/>
            <a:ext cx="1685077" cy="656590"/>
          </a:xfrm>
          <a:prstGeom prst="rect">
            <a:avLst/>
          </a:prstGeom>
          <a:noFill/>
        </p:spPr>
        <p:txBody>
          <a:bodyPr wrap="none" rtlCol="0">
            <a:spAutoFit/>
          </a:bodyPr>
          <a:lstStyle/>
          <a:p>
            <a:pPr marL="0" marR="0" lvl="0" indent="0" algn="l" defTabSz="457200" rtl="0" eaLnBrk="1" fontAlgn="auto" latinLnBrk="0" hangingPunct="1">
              <a:lnSpc>
                <a:spcPts val="1100"/>
              </a:lnSpc>
              <a:spcBef>
                <a:spcPts val="0"/>
              </a:spcBef>
              <a:spcAft>
                <a:spcPts val="0"/>
              </a:spcAft>
              <a:buClrTx/>
              <a:buSzTx/>
              <a:buFontTx/>
              <a:buNone/>
              <a:tabLst/>
              <a:defRPr/>
            </a:pPr>
            <a:r>
              <a:rPr kumimoji="0"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対象サービスは、</a:t>
            </a:r>
            <a:endParaRPr kumimoji="0"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1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①ホームヘルプサービス、</a:t>
            </a:r>
            <a:endParaRPr kumimoji="0"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1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②デイサービス、</a:t>
            </a:r>
            <a:endParaRPr kumimoji="0" lang="en-US" altLang="ja-JP"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ts val="11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③ショートステイ等を想定</a:t>
            </a:r>
          </a:p>
        </p:txBody>
      </p:sp>
      <p:sp>
        <p:nvSpPr>
          <p:cNvPr id="112" name="十字形 111"/>
          <p:cNvSpPr/>
          <p:nvPr/>
        </p:nvSpPr>
        <p:spPr>
          <a:xfrm>
            <a:off x="4173818" y="5456178"/>
            <a:ext cx="331713" cy="359424"/>
          </a:xfrm>
          <a:prstGeom prst="plus">
            <a:avLst>
              <a:gd name="adj" fmla="val 38434"/>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 name="正方形/長方形 2"/>
          <p:cNvSpPr/>
          <p:nvPr/>
        </p:nvSpPr>
        <p:spPr>
          <a:xfrm>
            <a:off x="90939" y="4724416"/>
            <a:ext cx="3828440" cy="1656000"/>
          </a:xfrm>
          <a:prstGeom prst="rect">
            <a:avLst/>
          </a:prstGeom>
          <a:noFill/>
          <a:ln w="19050">
            <a:solidFill>
              <a:schemeClr val="tx1"/>
            </a:solidFill>
            <a:prstDash val="lgDash"/>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50" name="テキスト ボックス 49"/>
          <p:cNvSpPr txBox="1"/>
          <p:nvPr/>
        </p:nvSpPr>
        <p:spPr>
          <a:xfrm>
            <a:off x="1483364" y="4784870"/>
            <a:ext cx="598154" cy="261610"/>
          </a:xfrm>
          <a:prstGeom prst="rect">
            <a:avLst/>
          </a:prstGeom>
          <a:solidFill>
            <a:schemeClr val="accent5">
              <a:lumMod val="20000"/>
              <a:lumOff val="80000"/>
            </a:schemeClr>
          </a:solidFill>
          <a:ln>
            <a:solidFill>
              <a:schemeClr val="tx1"/>
            </a:solidFill>
          </a:ln>
        </p:spPr>
        <p:style>
          <a:lnRef idx="1">
            <a:schemeClr val="accent3"/>
          </a:lnRef>
          <a:fillRef idx="3">
            <a:schemeClr val="accent3"/>
          </a:fillRef>
          <a:effectRef idx="2">
            <a:schemeClr val="accent3"/>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ＭＳ Ｐゴシック"/>
                <a:ea typeface="游ゴシック" panose="020B0400000000000000" pitchFamily="50" charset="-128"/>
                <a:cs typeface="+mn-cs"/>
              </a:rPr>
              <a:t>現行</a:t>
            </a:r>
          </a:p>
        </p:txBody>
      </p:sp>
      <p:sp>
        <p:nvSpPr>
          <p:cNvPr id="51" name="正方形/長方形 50"/>
          <p:cNvSpPr/>
          <p:nvPr/>
        </p:nvSpPr>
        <p:spPr>
          <a:xfrm>
            <a:off x="43857" y="476672"/>
            <a:ext cx="5680271" cy="260567"/>
          </a:xfrm>
          <a:prstGeom prst="rect">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2813" rtl="0" eaLnBrk="1" fontAlgn="base" latinLnBrk="0" hangingPunct="1">
              <a:lnSpc>
                <a:spcPct val="100000"/>
              </a:lnSpc>
              <a:spcBef>
                <a:spcPct val="0"/>
              </a:spcBef>
              <a:spcAft>
                <a:spcPct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「我が事・丸ごと」の地域作り・包括的な支援体制の整備</a:t>
            </a:r>
          </a:p>
        </p:txBody>
      </p:sp>
      <p:sp>
        <p:nvSpPr>
          <p:cNvPr id="52" name="正方形/長方形 51"/>
          <p:cNvSpPr/>
          <p:nvPr/>
        </p:nvSpPr>
        <p:spPr>
          <a:xfrm>
            <a:off x="46190" y="737240"/>
            <a:ext cx="9038769" cy="2664079"/>
          </a:xfrm>
          <a:prstGeom prst="rect">
            <a:avLst/>
          </a:prstGeom>
          <a:ln/>
        </p:spPr>
        <p:style>
          <a:lnRef idx="2">
            <a:schemeClr val="dk1"/>
          </a:lnRef>
          <a:fillRef idx="1">
            <a:schemeClr val="lt1"/>
          </a:fillRef>
          <a:effectRef idx="0">
            <a:schemeClr val="dk1"/>
          </a:effectRef>
          <a:fontRef idx="minor">
            <a:schemeClr val="dk1"/>
          </a:fontRef>
        </p:style>
        <p:txBody>
          <a:bodyPr lIns="97733" tIns="48866" rIns="72000" bIns="48866" rtlCol="0" anchor="t"/>
          <a:lstStyle/>
          <a:p>
            <a:pPr marL="173038" marR="0" lvl="0" indent="-173038" algn="l" defTabSz="914238" rtl="0" eaLnBrk="1" fontAlgn="auto" latinLnBrk="0" hangingPunct="1">
              <a:lnSpc>
                <a:spcPct val="100000"/>
              </a:lnSpc>
              <a:spcBef>
                <a:spcPts val="0"/>
              </a:spcBef>
              <a:spcAft>
                <a:spcPts val="0"/>
              </a:spcAft>
              <a:buClrTx/>
              <a:buSzTx/>
              <a:buFontTx/>
              <a:buNone/>
              <a:tabLst/>
              <a:defRPr/>
            </a:pPr>
            <a:r>
              <a:rPr kumimoji="0"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１．「我が事・丸ごと」の地域福祉推進の理念を規定</a:t>
            </a:r>
            <a:endParaRPr kumimoji="0" lang="en-US" altLang="ja-JP"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73038" marR="0" lvl="0" indent="173038" algn="l" defTabSz="914238"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panose="020B0400000000000000" pitchFamily="50" charset="-128"/>
                <a:cs typeface="+mn-cs"/>
              </a:rPr>
              <a:t>地域福祉の推進の理念として、支援を必要とする住民（世帯）が抱える多様で複合的な地域生活課題について、住民や福祉関係者による①把握及び②関係機関との連携等による解決 が図られることを目指す旨を明記。</a:t>
            </a:r>
          </a:p>
          <a:p>
            <a:pPr marL="173038" marR="0" lvl="0" indent="-173038" algn="l" defTabSz="914238" rtl="0" eaLnBrk="1" fontAlgn="auto" latinLnBrk="0" hangingPunct="1">
              <a:lnSpc>
                <a:spcPct val="100000"/>
              </a:lnSpc>
              <a:spcBef>
                <a:spcPts val="1200"/>
              </a:spcBef>
              <a:spcAft>
                <a:spcPts val="0"/>
              </a:spcAft>
              <a:buClrTx/>
              <a:buSzTx/>
              <a:buFontTx/>
              <a:buNone/>
              <a:tabLst/>
              <a:defRPr/>
            </a:pPr>
            <a:r>
              <a:rPr kumimoji="0"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２．この理念を実現するため、市町村が以下の包括的な支援体制づくりに努める旨を規定</a:t>
            </a:r>
          </a:p>
          <a:p>
            <a:pPr marL="173038" marR="0" lvl="0" indent="-173038" algn="l" defTabSz="914238"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   ○　地域住民の地域福祉活動への参加を促進するための環境整備</a:t>
            </a:r>
          </a:p>
          <a:p>
            <a:pPr marL="173038" marR="0" lvl="0" indent="-173038" algn="l" defTabSz="914238" rtl="0" eaLnBrk="1" fontAlgn="auto" latinLnBrk="0" hangingPunct="1">
              <a:lnSpc>
                <a:spcPct val="100000"/>
              </a:lnSpc>
              <a:spcBef>
                <a:spcPts val="0"/>
              </a:spcBef>
              <a:spcAft>
                <a:spcPts val="0"/>
              </a:spcAft>
              <a:buClrTx/>
              <a:buSzTx/>
              <a:buFontTx/>
              <a:buNone/>
              <a:tabLst/>
              <a:defRPr/>
            </a:pPr>
            <a:r>
              <a:rPr kumimoji="0" lang="en-US" altLang="ja-JP" sz="11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   ○</a:t>
            </a:r>
            <a:r>
              <a:rPr kumimoji="0" lang="ja-JP" altLang="en-US" sz="11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　</a:t>
            </a:r>
            <a:r>
              <a:rPr kumimoji="0" lang="ja-JP" altLang="en-US" sz="1100" b="0" i="0" u="none" strike="noStrike" kern="1200" cap="none" spc="0" normalizeH="0" baseline="0" noProof="0" dirty="0">
                <a:ln>
                  <a:noFill/>
                </a:ln>
                <a:solidFill>
                  <a:srgbClr val="FF0000"/>
                </a:solidFill>
                <a:effectLst/>
                <a:uLnTx/>
                <a:uFillTx/>
                <a:latin typeface="游ゴシック Light" panose="020B0300000000000000" pitchFamily="50" charset="-128"/>
                <a:ea typeface="游ゴシック Light" panose="020B0300000000000000" pitchFamily="50" charset="-128"/>
                <a:cs typeface="+mn-cs"/>
              </a:rPr>
              <a:t>住民に身近な圏域において、分野を超えて地域生活課題について総合的に相談に応じ、関係機関と連絡調整等を行う体制（＊）</a:t>
            </a:r>
            <a:endParaRPr kumimoji="0" lang="en-US" altLang="ja-JP" sz="1100" b="0" i="0" u="none" strike="noStrike" kern="1200" cap="none" spc="0" normalizeH="0" baseline="0" noProof="0" dirty="0">
              <a:ln>
                <a:noFill/>
              </a:ln>
              <a:solidFill>
                <a:srgbClr val="FF0000"/>
              </a:solidFill>
              <a:effectLst/>
              <a:uLnTx/>
              <a:uFillTx/>
              <a:latin typeface="游ゴシック Light" panose="020B0300000000000000" pitchFamily="50" charset="-128"/>
              <a:ea typeface="游ゴシック Light" panose="020B0300000000000000" pitchFamily="50" charset="-128"/>
              <a:cs typeface="+mn-cs"/>
            </a:endParaRPr>
          </a:p>
          <a:p>
            <a:pPr marL="173038" marR="0" lvl="0" indent="-173038" algn="l" defTabSz="914238" rtl="0" eaLnBrk="1" fontAlgn="auto" latinLnBrk="0" hangingPunct="1">
              <a:lnSpc>
                <a:spcPct val="100000"/>
              </a:lnSpc>
              <a:spcBef>
                <a:spcPts val="0"/>
              </a:spcBef>
              <a:spcAft>
                <a:spcPts val="0"/>
              </a:spcAft>
              <a:buClrTx/>
              <a:buSzTx/>
              <a:buFontTx/>
              <a:buNone/>
              <a:tabLst/>
              <a:defRPr/>
            </a:pPr>
            <a:endParaRPr kumimoji="0" lang="en-US" altLang="ja-JP" sz="6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marL="173038" marR="0" lvl="0" indent="-173038" algn="l" defTabSz="914238"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　</a:t>
            </a:r>
            <a:endParaRPr kumimoji="0" lang="en-US" altLang="ja-JP" sz="11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marL="173038" marR="0" lvl="0" indent="-173038" algn="l" defTabSz="914238" rtl="0" eaLnBrk="1" fontAlgn="auto" latinLnBrk="0" hangingPunct="1">
              <a:lnSpc>
                <a:spcPct val="100000"/>
              </a:lnSpc>
              <a:spcBef>
                <a:spcPts val="0"/>
              </a:spcBef>
              <a:spcAft>
                <a:spcPts val="0"/>
              </a:spcAft>
              <a:buClrTx/>
              <a:buSzTx/>
              <a:buFontTx/>
              <a:buNone/>
              <a:tabLst/>
              <a:defRPr/>
            </a:pPr>
            <a:r>
              <a:rPr kumimoji="0" lang="en-US" altLang="ja-JP" sz="11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    </a:t>
            </a:r>
          </a:p>
          <a:p>
            <a:pPr marL="173038" marR="0" lvl="0" indent="-173038" algn="l" defTabSz="914238"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   ○　主に市町村圏域において、生活困窮者自立相談支援機関等の関係機関が協働して、複合化した地域生活課題を解決するための体制</a:t>
            </a:r>
            <a:endParaRPr kumimoji="0" lang="en-US" altLang="ja-JP" sz="11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marL="173038" marR="0" lvl="0" indent="-173038" algn="l" defTabSz="914238" rtl="0" eaLnBrk="1" fontAlgn="auto" latinLnBrk="0" hangingPunct="1">
              <a:lnSpc>
                <a:spcPct val="100000"/>
              </a:lnSpc>
              <a:spcBef>
                <a:spcPts val="1200"/>
              </a:spcBef>
              <a:spcAft>
                <a:spcPts val="0"/>
              </a:spcAft>
              <a:buClrTx/>
              <a:buSzTx/>
              <a:buFontTx/>
              <a:buNone/>
              <a:tabLst/>
              <a:defRPr/>
            </a:pPr>
            <a:r>
              <a:rPr kumimoji="0"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３．地域福祉計画の充実</a:t>
            </a:r>
          </a:p>
          <a:p>
            <a:pPr marL="173038" marR="0" lvl="0" indent="-173038" algn="l" defTabSz="914238"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   </a:t>
            </a:r>
            <a:r>
              <a:rPr kumimoji="0" lang="ja-JP" altLang="en-US" sz="11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　市町村が地域福祉計画を策定するよう努めるとともに、福祉の各分野における共通事項を定め、上位計画として位置づける。     </a:t>
            </a:r>
            <a:endParaRPr kumimoji="0" lang="en-US" altLang="ja-JP" sz="11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endParaRPr>
          </a:p>
          <a:p>
            <a:pPr marL="173038" marR="0" lvl="0" indent="-173038" algn="l" defTabSz="914238" rtl="0" eaLnBrk="1" fontAlgn="auto" latinLnBrk="0" hangingPunct="1">
              <a:lnSpc>
                <a:spcPct val="100000"/>
              </a:lnSpc>
              <a:spcBef>
                <a:spcPts val="0"/>
              </a:spcBef>
              <a:spcAft>
                <a:spcPts val="0"/>
              </a:spcAft>
              <a:buClrTx/>
              <a:buSzTx/>
              <a:buFontTx/>
              <a:buNone/>
              <a:tabLst/>
              <a:defRPr/>
            </a:pPr>
            <a:r>
              <a:rPr kumimoji="0" lang="en-US" altLang="ja-JP" sz="11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Light" panose="020B0300000000000000" pitchFamily="50" charset="-128"/>
                <a:cs typeface="+mn-cs"/>
              </a:rPr>
              <a:t>       </a:t>
            </a:r>
            <a:r>
              <a:rPr kumimoji="0" lang="ja-JP" altLang="en-US" sz="1100" b="0" i="0" u="none" strike="noStrike" kern="1200" cap="none" spc="0" normalizeH="0" baseline="0" noProof="0" dirty="0">
                <a:ln>
                  <a:noFill/>
                </a:ln>
                <a:solidFill>
                  <a:prstClr val="black"/>
                </a:solidFill>
                <a:effectLst/>
                <a:uLnTx/>
                <a:uFillTx/>
                <a:latin typeface="游ゴシック Light" panose="020B0300000000000000" pitchFamily="50" charset="-128"/>
                <a:ea typeface="游ゴシック" panose="020B0400000000000000" pitchFamily="50" charset="-128"/>
                <a:cs typeface="+mn-cs"/>
              </a:rPr>
              <a:t>（都道府県が策定する地域福祉支援計画についても同様。）</a:t>
            </a:r>
          </a:p>
        </p:txBody>
      </p:sp>
      <p:sp>
        <p:nvSpPr>
          <p:cNvPr id="56" name="正方形/長方形 55"/>
          <p:cNvSpPr/>
          <p:nvPr/>
        </p:nvSpPr>
        <p:spPr>
          <a:xfrm>
            <a:off x="251520" y="2102574"/>
            <a:ext cx="8242146" cy="400110"/>
          </a:xfrm>
          <a:prstGeom prst="rect">
            <a:avLst/>
          </a:prstGeom>
        </p:spPr>
        <p:txBody>
          <a:bodyPr wrap="square">
            <a:spAutoFit/>
          </a:bodyPr>
          <a:lstStyle/>
          <a:p>
            <a:pPr marL="336550" marR="0" lvl="0" indent="-407988"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（＊）例えば、地区社協、市区町村社協の地区担当、地域包括支援センター、相談支援事業所、地域子育て支援拠点、利用者支援事業、社会福祉法人、ＮＰＯ法人等</a:t>
            </a:r>
          </a:p>
        </p:txBody>
      </p:sp>
      <p:sp>
        <p:nvSpPr>
          <p:cNvPr id="57" name="テキスト ボックス 56"/>
          <p:cNvSpPr txBox="1"/>
          <p:nvPr/>
        </p:nvSpPr>
        <p:spPr>
          <a:xfrm>
            <a:off x="-21356" y="3409255"/>
            <a:ext cx="9452586" cy="307777"/>
          </a:xfrm>
          <a:prstGeom prst="rect">
            <a:avLst/>
          </a:prstGeom>
          <a:noFill/>
        </p:spPr>
        <p:txBody>
          <a:bodyPr wrap="square" rtlCol="0">
            <a:spAutoFit/>
          </a:bodyPr>
          <a:lstStyle/>
          <a:p>
            <a:pPr marL="180975" marR="0" lvl="0" indent="-95250" algn="l" defTabSz="457200" rtl="0" eaLnBrk="1" fontAlgn="auto" latinLnBrk="0" hangingPunct="1">
              <a:lnSpc>
                <a:spcPts val="1800"/>
              </a:lnSpc>
              <a:spcBef>
                <a:spcPts val="0"/>
              </a:spcBef>
              <a:spcAft>
                <a:spcPts val="0"/>
              </a:spcAft>
              <a:buClrTx/>
              <a:buSzTx/>
              <a:buFontTx/>
              <a:buNone/>
              <a:tabLst/>
              <a:defRPr/>
            </a:pPr>
            <a:r>
              <a:rPr kumimoji="0" lang="en-US" altLang="ja-JP"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a:t>
            </a:r>
            <a:r>
              <a:rPr kumimoji="0" lang="ja-JP" altLang="en-US" sz="9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法律の公布後３年を目途として、２の体制を全国的に整備するための方策について検討を加え、必要があると認めるときは、その結果に基づいて所要の措置を講ずる旨の附則を置く。</a:t>
            </a:r>
          </a:p>
        </p:txBody>
      </p:sp>
      <p:sp>
        <p:nvSpPr>
          <p:cNvPr id="33" name="Text Box 18">
            <a:extLst>
              <a:ext uri="{FF2B5EF4-FFF2-40B4-BE49-F238E27FC236}">
                <a16:creationId xmlns:a16="http://schemas.microsoft.com/office/drawing/2014/main" id="{756A02CF-93DD-48B0-A9AC-888CEA3A187A}"/>
              </a:ext>
            </a:extLst>
          </p:cNvPr>
          <p:cNvSpPr txBox="1">
            <a:spLocks noChangeArrowheads="1"/>
          </p:cNvSpPr>
          <p:nvPr/>
        </p:nvSpPr>
        <p:spPr bwMode="auto">
          <a:xfrm>
            <a:off x="89501" y="6381328"/>
            <a:ext cx="9541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厚労省資料</a:t>
            </a:r>
            <a:endParaRPr kumimoji="1" lang="en-US" altLang="ja-JP" sz="1200" b="0" i="1"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p:txBody>
      </p:sp>
      <p:sp>
        <p:nvSpPr>
          <p:cNvPr id="8" name="フッター プレースホルダー 7">
            <a:extLst>
              <a:ext uri="{FF2B5EF4-FFF2-40B4-BE49-F238E27FC236}">
                <a16:creationId xmlns:a16="http://schemas.microsoft.com/office/drawing/2014/main" id="{357D6DA6-D452-4D92-8752-1AD29CD1E8E3}"/>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id="{D9279E07-D365-4F7B-ABF6-E22A6F56FB12}"/>
              </a:ext>
            </a:extLst>
          </p:cNvPr>
          <p:cNvSpPr>
            <a:spLocks noGrp="1"/>
          </p:cNvSpPr>
          <p:nvPr>
            <p:ph type="sldNum" sz="quarter" idx="4"/>
          </p:nvPr>
        </p:nvSpPr>
        <p:spPr/>
        <p:txBody>
          <a:bodyPr/>
          <a:lstStyle/>
          <a:p>
            <a:pPr>
              <a:defRPr/>
            </a:pPr>
            <a:fld id="{0C413247-B667-496C-B94F-D2BBE11C42D0}" type="slidenum">
              <a:rPr lang="en-US" altLang="ja-JP" smtClean="0"/>
              <a:pPr>
                <a:defRPr/>
              </a:pPr>
              <a:t>22</a:t>
            </a:fld>
            <a:endParaRPr lang="en-US" altLang="ja-JP" dirty="0"/>
          </a:p>
        </p:txBody>
      </p:sp>
    </p:spTree>
    <p:extLst>
      <p:ext uri="{BB962C8B-B14F-4D97-AF65-F5344CB8AC3E}">
        <p14:creationId xmlns:p14="http://schemas.microsoft.com/office/powerpoint/2010/main" val="32573441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0927" y="371430"/>
            <a:ext cx="8229600" cy="1055077"/>
          </a:xfrm>
        </p:spPr>
        <p:txBody>
          <a:bodyPr>
            <a:normAutofit/>
          </a:bodyPr>
          <a:lstStyle/>
          <a:p>
            <a:r>
              <a:rPr kumimoji="1" lang="en-US" altLang="ja-JP" sz="3600" b="1" dirty="0">
                <a:latin typeface="+mj-ea"/>
              </a:rPr>
              <a:t>3-1</a:t>
            </a:r>
            <a:r>
              <a:rPr kumimoji="1" lang="ja-JP" altLang="en-US" sz="3600" b="1" dirty="0">
                <a:latin typeface="+mj-ea"/>
              </a:rPr>
              <a:t>　</a:t>
            </a:r>
            <a:r>
              <a:rPr kumimoji="1" lang="ja-JP" altLang="en-US" sz="3600" b="1" dirty="0"/>
              <a:t>包括的支援体制とは</a:t>
            </a:r>
          </a:p>
        </p:txBody>
      </p:sp>
      <p:sp>
        <p:nvSpPr>
          <p:cNvPr id="3" name="コンテンツ プレースホルダー 2"/>
          <p:cNvSpPr>
            <a:spLocks noGrp="1"/>
          </p:cNvSpPr>
          <p:nvPr>
            <p:ph idx="1"/>
          </p:nvPr>
        </p:nvSpPr>
        <p:spPr>
          <a:xfrm>
            <a:off x="755576" y="1702405"/>
            <a:ext cx="8064895" cy="4777338"/>
          </a:xfrm>
        </p:spPr>
        <p:txBody>
          <a:bodyPr>
            <a:noAutofit/>
          </a:bodyPr>
          <a:lstStyle/>
          <a:p>
            <a:pPr marL="0" indent="0">
              <a:lnSpc>
                <a:spcPct val="120000"/>
              </a:lnSpc>
              <a:buNone/>
            </a:pPr>
            <a:r>
              <a:rPr lang="ja-JP" altLang="en-US" sz="3200" dirty="0"/>
              <a:t>１　対象者を選ばず対応すること</a:t>
            </a:r>
            <a:endParaRPr lang="en-US" altLang="ja-JP" sz="3200" dirty="0"/>
          </a:p>
          <a:p>
            <a:pPr marL="0" indent="0">
              <a:lnSpc>
                <a:spcPct val="120000"/>
              </a:lnSpc>
              <a:buNone/>
            </a:pPr>
            <a:r>
              <a:rPr lang="ja-JP" altLang="en-US" sz="3200" dirty="0"/>
              <a:t>２　問題を選ばず受け付けること</a:t>
            </a:r>
            <a:endParaRPr lang="en-US" altLang="ja-JP" sz="3200" dirty="0"/>
          </a:p>
          <a:p>
            <a:pPr marL="0" indent="0">
              <a:lnSpc>
                <a:spcPct val="120000"/>
              </a:lnSpc>
              <a:buNone/>
            </a:pPr>
            <a:r>
              <a:rPr lang="ja-JP" altLang="en-US" sz="3200" dirty="0"/>
              <a:t>３　重層的であること</a:t>
            </a:r>
            <a:endParaRPr lang="en-US" altLang="ja-JP" sz="3200" dirty="0"/>
          </a:p>
          <a:p>
            <a:pPr marL="0" indent="0">
              <a:lnSpc>
                <a:spcPct val="120000"/>
              </a:lnSpc>
              <a:buNone/>
            </a:pPr>
            <a:r>
              <a:rPr lang="ja-JP" altLang="en-US" sz="3200" dirty="0"/>
              <a:t>４　多機関協働が随時行えること</a:t>
            </a:r>
            <a:endParaRPr lang="en-US" altLang="ja-JP" sz="3200" dirty="0"/>
          </a:p>
          <a:p>
            <a:pPr marL="0" indent="0">
              <a:lnSpc>
                <a:spcPct val="120000"/>
              </a:lnSpc>
              <a:buNone/>
            </a:pPr>
            <a:r>
              <a:rPr lang="ja-JP" altLang="en-US" sz="3200" dirty="0"/>
              <a:t>５　地域（住民）との協働関係を構築できること</a:t>
            </a:r>
            <a:endParaRPr lang="en-US" altLang="ja-JP" sz="3200" dirty="0"/>
          </a:p>
        </p:txBody>
      </p:sp>
      <p:sp>
        <p:nvSpPr>
          <p:cNvPr id="5" name="Text Box 9">
            <a:extLst>
              <a:ext uri="{FF2B5EF4-FFF2-40B4-BE49-F238E27FC236}">
                <a16:creationId xmlns:a16="http://schemas.microsoft.com/office/drawing/2014/main" id="{8E063374-096A-4652-A1F2-5F0A79E250E8}"/>
              </a:ext>
            </a:extLst>
          </p:cNvPr>
          <p:cNvSpPr txBox="1">
            <a:spLocks noChangeArrowheads="1"/>
          </p:cNvSpPr>
          <p:nvPr/>
        </p:nvSpPr>
        <p:spPr bwMode="auto">
          <a:xfrm>
            <a:off x="3059832" y="6478642"/>
            <a:ext cx="2771800" cy="276999"/>
          </a:xfrm>
          <a:prstGeom prst="rect">
            <a:avLst/>
          </a:prstGeom>
          <a:noFill/>
          <a:ln w="9525">
            <a:noFill/>
            <a:miter lim="800000"/>
            <a:headEnd/>
            <a:tailEnd/>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1" u="none" strike="noStrike" kern="1200" cap="none" spc="0" normalizeH="0" baseline="0" noProof="0" dirty="0" err="1">
                <a:ln>
                  <a:noFill/>
                </a:ln>
                <a:solidFill>
                  <a:prstClr val="black"/>
                </a:solidFill>
                <a:effectLst/>
                <a:uLnTx/>
                <a:uFillTx/>
                <a:latin typeface="Century" panose="02040604050505020304" pitchFamily="18" charset="0"/>
                <a:ea typeface="ＭＳ Ｐゴシック"/>
                <a:cs typeface="Times New Roman" panose="02020603050405020304" pitchFamily="18" charset="0"/>
              </a:rPr>
              <a:t>S.Shimamura</a:t>
            </a:r>
            <a:r>
              <a:rPr kumimoji="1" lang="en-US" altLang="ja-JP" sz="1200" b="0" i="1" u="none" strike="noStrike" kern="1200" cap="none" spc="0" normalizeH="0" baseline="0" noProof="0" dirty="0">
                <a:ln>
                  <a:noFill/>
                </a:ln>
                <a:solidFill>
                  <a:prstClr val="black"/>
                </a:solidFill>
                <a:effectLst/>
                <a:uLnTx/>
                <a:uFillTx/>
                <a:latin typeface="Century" panose="02040604050505020304" pitchFamily="18" charset="0"/>
                <a:ea typeface="ＭＳ Ｐゴシック"/>
                <a:cs typeface="Times New Roman" panose="02020603050405020304" pitchFamily="18" charset="0"/>
              </a:rPr>
              <a:t> / Okinawa univ.2019</a:t>
            </a:r>
          </a:p>
        </p:txBody>
      </p:sp>
      <p:sp>
        <p:nvSpPr>
          <p:cNvPr id="8" name="フッター プレースホルダー 7">
            <a:extLst>
              <a:ext uri="{FF2B5EF4-FFF2-40B4-BE49-F238E27FC236}">
                <a16:creationId xmlns:a16="http://schemas.microsoft.com/office/drawing/2014/main" id="{BBA29558-DA3D-4401-896D-DA44DFD4B100}"/>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id="{8475EEE1-D927-40DE-86DE-B0CF03CC49B9}"/>
              </a:ext>
            </a:extLst>
          </p:cNvPr>
          <p:cNvSpPr>
            <a:spLocks noGrp="1"/>
          </p:cNvSpPr>
          <p:nvPr>
            <p:ph type="sldNum" sz="quarter" idx="4"/>
          </p:nvPr>
        </p:nvSpPr>
        <p:spPr/>
        <p:txBody>
          <a:bodyPr/>
          <a:lstStyle/>
          <a:p>
            <a:pPr>
              <a:defRPr/>
            </a:pPr>
            <a:fld id="{0C413247-B667-496C-B94F-D2BBE11C42D0}" type="slidenum">
              <a:rPr lang="en-US" altLang="ja-JP" smtClean="0"/>
              <a:pPr>
                <a:defRPr/>
              </a:pPr>
              <a:t>23</a:t>
            </a:fld>
            <a:endParaRPr lang="en-US" altLang="ja-JP" dirty="0"/>
          </a:p>
        </p:txBody>
      </p:sp>
    </p:spTree>
    <p:extLst>
      <p:ext uri="{BB962C8B-B14F-4D97-AF65-F5344CB8AC3E}">
        <p14:creationId xmlns:p14="http://schemas.microsoft.com/office/powerpoint/2010/main" val="750093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円/楕円 4"/>
          <p:cNvSpPr/>
          <p:nvPr/>
        </p:nvSpPr>
        <p:spPr>
          <a:xfrm>
            <a:off x="323531" y="1127784"/>
            <a:ext cx="4240088" cy="204422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r>
              <a:rPr lang="ja-JP" altLang="en-US" sz="3323" dirty="0">
                <a:solidFill>
                  <a:prstClr val="black"/>
                </a:solidFill>
              </a:rPr>
              <a:t>高齢者</a:t>
            </a:r>
            <a:endParaRPr lang="en-US" altLang="ja-JP" sz="3323" dirty="0">
              <a:solidFill>
                <a:prstClr val="black"/>
              </a:solidFill>
            </a:endParaRPr>
          </a:p>
          <a:p>
            <a:pPr algn="ctr" defTabSz="843987" fontAlgn="auto">
              <a:lnSpc>
                <a:spcPct val="50000"/>
              </a:lnSpc>
              <a:spcBef>
                <a:spcPts val="0"/>
              </a:spcBef>
              <a:spcAft>
                <a:spcPts val="0"/>
              </a:spcAft>
            </a:pPr>
            <a:endParaRPr lang="en-US" altLang="ja-JP" dirty="0">
              <a:solidFill>
                <a:prstClr val="black"/>
              </a:solidFill>
            </a:endParaRPr>
          </a:p>
          <a:p>
            <a:pPr algn="ctr" defTabSz="843987" fontAlgn="auto">
              <a:spcBef>
                <a:spcPts val="0"/>
              </a:spcBef>
              <a:spcAft>
                <a:spcPts val="0"/>
              </a:spcAft>
            </a:pPr>
            <a:r>
              <a:rPr lang="ja-JP" altLang="en-US" sz="2215" dirty="0">
                <a:solidFill>
                  <a:srgbClr val="FF0000"/>
                </a:solidFill>
              </a:rPr>
              <a:t>地域包括ケアシステム</a:t>
            </a:r>
            <a:endParaRPr lang="en-US" altLang="ja-JP" sz="2215" dirty="0">
              <a:solidFill>
                <a:srgbClr val="FF0000"/>
              </a:solidFill>
            </a:endParaRPr>
          </a:p>
          <a:p>
            <a:pPr algn="ctr" defTabSz="843987" fontAlgn="auto">
              <a:spcBef>
                <a:spcPts val="0"/>
              </a:spcBef>
              <a:spcAft>
                <a:spcPts val="0"/>
              </a:spcAft>
            </a:pPr>
            <a:r>
              <a:rPr lang="ja-JP" altLang="en-US" sz="1292" dirty="0">
                <a:solidFill>
                  <a:prstClr val="black"/>
                </a:solidFill>
              </a:rPr>
              <a:t>［地域医療介護確保法第２条］</a:t>
            </a:r>
            <a:endParaRPr lang="en-US" altLang="ja-JP" sz="1292" dirty="0">
              <a:solidFill>
                <a:prstClr val="black"/>
              </a:solidFill>
            </a:endParaRPr>
          </a:p>
          <a:p>
            <a:pPr algn="ctr" defTabSz="843987" fontAlgn="auto">
              <a:lnSpc>
                <a:spcPct val="50000"/>
              </a:lnSpc>
              <a:spcBef>
                <a:spcPts val="0"/>
              </a:spcBef>
              <a:spcAft>
                <a:spcPts val="0"/>
              </a:spcAft>
            </a:pPr>
            <a:endParaRPr lang="en-US" altLang="ja-JP" dirty="0">
              <a:solidFill>
                <a:prstClr val="black"/>
              </a:solidFill>
            </a:endParaRPr>
          </a:p>
          <a:p>
            <a:pPr defTabSz="843987" fontAlgn="auto">
              <a:spcBef>
                <a:spcPts val="0"/>
              </a:spcBef>
              <a:spcAft>
                <a:spcPts val="0"/>
              </a:spcAft>
            </a:pPr>
            <a:r>
              <a:rPr lang="ja-JP" altLang="en-US" sz="1108" dirty="0">
                <a:solidFill>
                  <a:prstClr val="black"/>
                </a:solidFill>
              </a:rPr>
              <a:t>　　　</a:t>
            </a:r>
            <a:r>
              <a:rPr lang="en-US" altLang="ja-JP" sz="1108" dirty="0">
                <a:solidFill>
                  <a:prstClr val="black"/>
                </a:solidFill>
              </a:rPr>
              <a:t>【</a:t>
            </a:r>
            <a:r>
              <a:rPr lang="ja-JP" altLang="en-US" sz="1108" dirty="0">
                <a:solidFill>
                  <a:prstClr val="black"/>
                </a:solidFill>
              </a:rPr>
              <a:t>高齢者を対象にした相談機関</a:t>
            </a:r>
            <a:r>
              <a:rPr lang="en-US" altLang="ja-JP" sz="1108" dirty="0">
                <a:solidFill>
                  <a:prstClr val="black"/>
                </a:solidFill>
              </a:rPr>
              <a:t>】</a:t>
            </a:r>
          </a:p>
          <a:p>
            <a:pPr algn="ctr" defTabSz="843987" fontAlgn="auto">
              <a:spcBef>
                <a:spcPts val="0"/>
              </a:spcBef>
              <a:spcAft>
                <a:spcPts val="0"/>
              </a:spcAft>
            </a:pPr>
            <a:r>
              <a:rPr lang="ja-JP" altLang="en-US" dirty="0">
                <a:solidFill>
                  <a:prstClr val="black"/>
                </a:solidFill>
              </a:rPr>
              <a:t>地域包括支援センター</a:t>
            </a:r>
          </a:p>
        </p:txBody>
      </p:sp>
      <p:sp>
        <p:nvSpPr>
          <p:cNvPr id="6" name="円/楕円 5"/>
          <p:cNvSpPr/>
          <p:nvPr/>
        </p:nvSpPr>
        <p:spPr>
          <a:xfrm>
            <a:off x="4496901" y="3231065"/>
            <a:ext cx="4467589" cy="219299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r>
              <a:rPr lang="ja-JP" altLang="en-US" sz="3323" dirty="0">
                <a:solidFill>
                  <a:prstClr val="black"/>
                </a:solidFill>
              </a:rPr>
              <a:t>子ども・子育て家庭</a:t>
            </a:r>
            <a:endParaRPr lang="en-US" altLang="ja-JP" sz="1292" dirty="0">
              <a:solidFill>
                <a:prstClr val="black"/>
              </a:solidFill>
            </a:endParaRPr>
          </a:p>
          <a:p>
            <a:pPr algn="ctr" defTabSz="843987" fontAlgn="auto">
              <a:lnSpc>
                <a:spcPct val="50000"/>
              </a:lnSpc>
              <a:spcBef>
                <a:spcPts val="0"/>
              </a:spcBef>
              <a:spcAft>
                <a:spcPts val="0"/>
              </a:spcAft>
            </a:pPr>
            <a:endParaRPr lang="en-US" altLang="ja-JP" dirty="0">
              <a:solidFill>
                <a:prstClr val="black"/>
              </a:solidFill>
            </a:endParaRPr>
          </a:p>
          <a:p>
            <a:pPr algn="ctr" defTabSz="843987" fontAlgn="auto">
              <a:spcBef>
                <a:spcPts val="0"/>
              </a:spcBef>
              <a:spcAft>
                <a:spcPts val="0"/>
              </a:spcAft>
            </a:pPr>
            <a:r>
              <a:rPr lang="en-US" altLang="ja-JP" sz="1108" dirty="0">
                <a:solidFill>
                  <a:prstClr val="black"/>
                </a:solidFill>
              </a:rPr>
              <a:t>【</a:t>
            </a:r>
            <a:r>
              <a:rPr lang="ja-JP" altLang="en-US" sz="1108" dirty="0">
                <a:solidFill>
                  <a:prstClr val="black"/>
                </a:solidFill>
              </a:rPr>
              <a:t>子ども・子育て家庭を対象にした相談機関</a:t>
            </a:r>
            <a:r>
              <a:rPr lang="en-US" altLang="ja-JP" sz="1108" dirty="0">
                <a:solidFill>
                  <a:prstClr val="black"/>
                </a:solidFill>
              </a:rPr>
              <a:t>】</a:t>
            </a:r>
          </a:p>
          <a:p>
            <a:pPr algn="ctr" defTabSz="843987" fontAlgn="auto">
              <a:spcBef>
                <a:spcPts val="0"/>
              </a:spcBef>
              <a:spcAft>
                <a:spcPts val="0"/>
              </a:spcAft>
            </a:pPr>
            <a:r>
              <a:rPr lang="ja-JP" altLang="en-US" dirty="0">
                <a:solidFill>
                  <a:prstClr val="black"/>
                </a:solidFill>
              </a:rPr>
              <a:t>地域子育て支援拠点</a:t>
            </a:r>
            <a:endParaRPr lang="en-US" altLang="ja-JP" dirty="0">
              <a:solidFill>
                <a:prstClr val="black"/>
              </a:solidFill>
            </a:endParaRPr>
          </a:p>
          <a:p>
            <a:pPr algn="ctr" defTabSz="843987" fontAlgn="auto">
              <a:spcBef>
                <a:spcPts val="0"/>
              </a:spcBef>
              <a:spcAft>
                <a:spcPts val="0"/>
              </a:spcAft>
            </a:pPr>
            <a:r>
              <a:rPr lang="ja-JP" altLang="en-US" dirty="0">
                <a:solidFill>
                  <a:prstClr val="black"/>
                </a:solidFill>
              </a:rPr>
              <a:t>子育て世代包括支援センタ等</a:t>
            </a:r>
          </a:p>
        </p:txBody>
      </p:sp>
      <p:grpSp>
        <p:nvGrpSpPr>
          <p:cNvPr id="14" name="グループ化 13"/>
          <p:cNvGrpSpPr/>
          <p:nvPr/>
        </p:nvGrpSpPr>
        <p:grpSpPr>
          <a:xfrm>
            <a:off x="5236689" y="1144939"/>
            <a:ext cx="4256856" cy="1926589"/>
            <a:chOff x="4860032" y="673507"/>
            <a:chExt cx="4104456" cy="2087136"/>
          </a:xfrm>
        </p:grpSpPr>
        <p:sp>
          <p:nvSpPr>
            <p:cNvPr id="7" name="正方形/長方形 6"/>
            <p:cNvSpPr/>
            <p:nvPr/>
          </p:nvSpPr>
          <p:spPr>
            <a:xfrm>
              <a:off x="4860032" y="673507"/>
              <a:ext cx="3096344" cy="4041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7" fontAlgn="auto">
                <a:spcBef>
                  <a:spcPts val="0"/>
                </a:spcBef>
                <a:spcAft>
                  <a:spcPts val="0"/>
                </a:spcAft>
              </a:pPr>
              <a:r>
                <a:rPr lang="ja-JP" altLang="en-US" b="1" dirty="0">
                  <a:solidFill>
                    <a:prstClr val="white"/>
                  </a:solidFill>
                </a:rPr>
                <a:t>課題の複合化</a:t>
              </a:r>
            </a:p>
          </p:txBody>
        </p:sp>
        <p:sp>
          <p:nvSpPr>
            <p:cNvPr id="8" name="正方形/長方形 7"/>
            <p:cNvSpPr/>
            <p:nvPr/>
          </p:nvSpPr>
          <p:spPr>
            <a:xfrm>
              <a:off x="4860032" y="1869765"/>
              <a:ext cx="3096344" cy="3665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987" fontAlgn="auto">
                <a:spcBef>
                  <a:spcPts val="0"/>
                </a:spcBef>
                <a:spcAft>
                  <a:spcPts val="0"/>
                </a:spcAft>
              </a:pPr>
              <a:r>
                <a:rPr lang="ja-JP" altLang="en-US" b="1" dirty="0">
                  <a:solidFill>
                    <a:prstClr val="white"/>
                  </a:solidFill>
                </a:rPr>
                <a:t>制度の狭間</a:t>
              </a:r>
            </a:p>
          </p:txBody>
        </p:sp>
        <p:sp>
          <p:nvSpPr>
            <p:cNvPr id="9" name="テキスト ボックス 8"/>
            <p:cNvSpPr txBox="1"/>
            <p:nvPr/>
          </p:nvSpPr>
          <p:spPr>
            <a:xfrm>
              <a:off x="4932040" y="1077677"/>
              <a:ext cx="4032448" cy="746246"/>
            </a:xfrm>
            <a:prstGeom prst="rect">
              <a:avLst/>
            </a:prstGeom>
            <a:noFill/>
          </p:spPr>
          <p:txBody>
            <a:bodyPr wrap="square" rtlCol="0">
              <a:spAutoFit/>
            </a:bodyPr>
            <a:lstStyle/>
            <a:p>
              <a:pPr defTabSz="843987" fontAlgn="auto">
                <a:spcBef>
                  <a:spcPts val="0"/>
                </a:spcBef>
                <a:spcAft>
                  <a:spcPts val="0"/>
                </a:spcAft>
              </a:pPr>
              <a:r>
                <a:rPr lang="ja-JP" altLang="en-US" sz="1292" dirty="0">
                  <a:solidFill>
                    <a:prstClr val="black"/>
                  </a:solidFill>
                  <a:latin typeface="Calibri"/>
                  <a:ea typeface="ＭＳ Ｐゴシック" panose="020B0600070205080204" pitchFamily="50" charset="-128"/>
                </a:rPr>
                <a:t>・高齢の親と無職独身の５０代の子が同居（８０５０）</a:t>
              </a:r>
              <a:endParaRPr lang="en-US" altLang="ja-JP" sz="1292" dirty="0">
                <a:solidFill>
                  <a:prstClr val="black"/>
                </a:solidFill>
                <a:latin typeface="Calibri"/>
                <a:ea typeface="ＭＳ Ｐゴシック" panose="020B0600070205080204" pitchFamily="50" charset="-128"/>
              </a:endParaRPr>
            </a:p>
            <a:p>
              <a:pPr defTabSz="843987" fontAlgn="auto">
                <a:spcBef>
                  <a:spcPts val="0"/>
                </a:spcBef>
                <a:spcAft>
                  <a:spcPts val="0"/>
                </a:spcAft>
              </a:pPr>
              <a:r>
                <a:rPr lang="ja-JP" altLang="en-US" sz="1292" dirty="0">
                  <a:solidFill>
                    <a:prstClr val="black"/>
                  </a:solidFill>
                  <a:latin typeface="Calibri"/>
                  <a:ea typeface="ＭＳ Ｐゴシック" panose="020B0600070205080204" pitchFamily="50" charset="-128"/>
                </a:rPr>
                <a:t>・介護と育児に同時に直面する世帯（ダブルケア）　等</a:t>
              </a:r>
              <a:endParaRPr lang="en-US" altLang="ja-JP" sz="1292" dirty="0">
                <a:solidFill>
                  <a:prstClr val="black"/>
                </a:solidFill>
                <a:latin typeface="Calibri"/>
                <a:ea typeface="ＭＳ Ｐゴシック" panose="020B0600070205080204" pitchFamily="50" charset="-128"/>
              </a:endParaRPr>
            </a:p>
            <a:p>
              <a:pPr defTabSz="843987" fontAlgn="auto">
                <a:spcBef>
                  <a:spcPts val="0"/>
                </a:spcBef>
                <a:spcAft>
                  <a:spcPts val="0"/>
                </a:spcAft>
              </a:pPr>
              <a:r>
                <a:rPr lang="ja-JP" altLang="en-US" sz="1292" b="1" u="sng" dirty="0">
                  <a:solidFill>
                    <a:srgbClr val="FF0000"/>
                  </a:solidFill>
                  <a:latin typeface="Calibri"/>
                  <a:ea typeface="ＭＳ Ｐゴシック" panose="020B0600070205080204" pitchFamily="50" charset="-128"/>
                </a:rPr>
                <a:t>⇒各分野の関係機関の連携が必要</a:t>
              </a:r>
            </a:p>
          </p:txBody>
        </p:sp>
        <p:sp>
          <p:nvSpPr>
            <p:cNvPr id="10" name="テキスト ボックス 9"/>
            <p:cNvSpPr txBox="1"/>
            <p:nvPr/>
          </p:nvSpPr>
          <p:spPr>
            <a:xfrm>
              <a:off x="4932040" y="2229804"/>
              <a:ext cx="4032448" cy="530839"/>
            </a:xfrm>
            <a:prstGeom prst="rect">
              <a:avLst/>
            </a:prstGeom>
            <a:noFill/>
          </p:spPr>
          <p:txBody>
            <a:bodyPr wrap="square" rtlCol="0">
              <a:spAutoFit/>
            </a:bodyPr>
            <a:lstStyle/>
            <a:p>
              <a:pPr defTabSz="843987" fontAlgn="auto">
                <a:spcBef>
                  <a:spcPts val="0"/>
                </a:spcBef>
                <a:spcAft>
                  <a:spcPts val="0"/>
                </a:spcAft>
              </a:pPr>
              <a:r>
                <a:rPr lang="ja-JP" altLang="en-US" sz="1292" dirty="0">
                  <a:solidFill>
                    <a:prstClr val="black"/>
                  </a:solidFill>
                  <a:latin typeface="Calibri"/>
                  <a:ea typeface="ＭＳ Ｐゴシック" panose="020B0600070205080204" pitchFamily="50" charset="-128"/>
                </a:rPr>
                <a:t>・いわゆる「ごみ屋敷」</a:t>
              </a:r>
              <a:endParaRPr lang="en-US" altLang="ja-JP" sz="1292" dirty="0">
                <a:solidFill>
                  <a:prstClr val="black"/>
                </a:solidFill>
                <a:latin typeface="Calibri"/>
                <a:ea typeface="ＭＳ Ｐゴシック" panose="020B0600070205080204" pitchFamily="50" charset="-128"/>
              </a:endParaRPr>
            </a:p>
            <a:p>
              <a:pPr defTabSz="843987" fontAlgn="auto">
                <a:spcBef>
                  <a:spcPts val="0"/>
                </a:spcBef>
                <a:spcAft>
                  <a:spcPts val="0"/>
                </a:spcAft>
              </a:pPr>
              <a:r>
                <a:rPr lang="ja-JP" altLang="en-US" sz="1292" dirty="0">
                  <a:solidFill>
                    <a:prstClr val="black"/>
                  </a:solidFill>
                  <a:latin typeface="Calibri"/>
                  <a:ea typeface="ＭＳ Ｐゴシック" panose="020B0600070205080204" pitchFamily="50" charset="-128"/>
                </a:rPr>
                <a:t>・障害の疑いがあるが手帳申請を拒否　等</a:t>
              </a:r>
            </a:p>
          </p:txBody>
        </p:sp>
      </p:grpSp>
      <p:sp>
        <p:nvSpPr>
          <p:cNvPr id="11" name="正方形/長方形 10"/>
          <p:cNvSpPr/>
          <p:nvPr/>
        </p:nvSpPr>
        <p:spPr>
          <a:xfrm>
            <a:off x="323531" y="5506154"/>
            <a:ext cx="8496944" cy="7311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r>
              <a:rPr lang="ja-JP" altLang="en-US" sz="2954" dirty="0">
                <a:solidFill>
                  <a:prstClr val="white"/>
                </a:solidFill>
              </a:rPr>
              <a:t>土台としての地域力の強化</a:t>
            </a:r>
            <a:endParaRPr lang="en-US" altLang="ja-JP" sz="2954" dirty="0">
              <a:solidFill>
                <a:prstClr val="white"/>
              </a:solidFill>
            </a:endParaRPr>
          </a:p>
          <a:p>
            <a:pPr algn="ctr" defTabSz="843987" fontAlgn="auto">
              <a:spcBef>
                <a:spcPts val="0"/>
              </a:spcBef>
              <a:spcAft>
                <a:spcPts val="0"/>
              </a:spcAft>
            </a:pPr>
            <a:r>
              <a:rPr lang="ja-JP" altLang="en-US" dirty="0">
                <a:solidFill>
                  <a:prstClr val="white"/>
                </a:solidFill>
              </a:rPr>
              <a:t>「他人事」ではなく「我が事」と考える地域づくり</a:t>
            </a:r>
            <a:endParaRPr lang="en-US" altLang="ja-JP" dirty="0">
              <a:solidFill>
                <a:prstClr val="white"/>
              </a:solidFill>
            </a:endParaRPr>
          </a:p>
        </p:txBody>
      </p:sp>
      <p:sp>
        <p:nvSpPr>
          <p:cNvPr id="12" name="正方形/長方形 11"/>
          <p:cNvSpPr/>
          <p:nvPr/>
        </p:nvSpPr>
        <p:spPr>
          <a:xfrm>
            <a:off x="52113" y="388046"/>
            <a:ext cx="9036497" cy="598220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endParaRPr lang="ja-JP" altLang="en-US">
              <a:solidFill>
                <a:prstClr val="white"/>
              </a:solidFill>
            </a:endParaRPr>
          </a:p>
        </p:txBody>
      </p:sp>
      <p:sp>
        <p:nvSpPr>
          <p:cNvPr id="13" name="正方形/長方形 12"/>
          <p:cNvSpPr/>
          <p:nvPr/>
        </p:nvSpPr>
        <p:spPr>
          <a:xfrm>
            <a:off x="251522" y="188640"/>
            <a:ext cx="8712968" cy="531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r>
              <a:rPr lang="en-US" altLang="ja-JP" sz="2954" dirty="0">
                <a:solidFill>
                  <a:prstClr val="white"/>
                </a:solidFill>
              </a:rPr>
              <a:t>3-2 </a:t>
            </a:r>
            <a:r>
              <a:rPr lang="ja-JP" altLang="en-US" sz="2954" dirty="0">
                <a:solidFill>
                  <a:prstClr val="white"/>
                </a:solidFill>
              </a:rPr>
              <a:t>地域共生社会の実現に向けた包括的支援体制</a:t>
            </a:r>
          </a:p>
        </p:txBody>
      </p:sp>
      <p:sp>
        <p:nvSpPr>
          <p:cNvPr id="20" name="円/楕円 19"/>
          <p:cNvSpPr/>
          <p:nvPr/>
        </p:nvSpPr>
        <p:spPr>
          <a:xfrm>
            <a:off x="3065374" y="2714462"/>
            <a:ext cx="2304256" cy="146729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r>
              <a:rPr lang="ja-JP" altLang="en-US" sz="2585" dirty="0">
                <a:solidFill>
                  <a:prstClr val="black"/>
                </a:solidFill>
              </a:rPr>
              <a:t>生活困窮者支援</a:t>
            </a:r>
          </a:p>
        </p:txBody>
      </p:sp>
      <p:sp>
        <p:nvSpPr>
          <p:cNvPr id="2" name="フリーフォーム 1"/>
          <p:cNvSpPr/>
          <p:nvPr/>
        </p:nvSpPr>
        <p:spPr>
          <a:xfrm>
            <a:off x="896497" y="2610262"/>
            <a:ext cx="201940" cy="1237186"/>
          </a:xfrm>
          <a:custGeom>
            <a:avLst/>
            <a:gdLst>
              <a:gd name="connsiteX0" fmla="*/ 218768 w 218768"/>
              <a:gd name="connsiteY0" fmla="*/ 0 h 1340285"/>
              <a:gd name="connsiteX1" fmla="*/ 5825 w 218768"/>
              <a:gd name="connsiteY1" fmla="*/ 563671 h 1340285"/>
              <a:gd name="connsiteX2" fmla="*/ 80981 w 218768"/>
              <a:gd name="connsiteY2" fmla="*/ 1340285 h 1340285"/>
            </a:gdLst>
            <a:ahLst/>
            <a:cxnLst>
              <a:cxn ang="0">
                <a:pos x="connsiteX0" y="connsiteY0"/>
              </a:cxn>
              <a:cxn ang="0">
                <a:pos x="connsiteX1" y="connsiteY1"/>
              </a:cxn>
              <a:cxn ang="0">
                <a:pos x="connsiteX2" y="connsiteY2"/>
              </a:cxn>
            </a:cxnLst>
            <a:rect l="l" t="t" r="r" b="b"/>
            <a:pathLst>
              <a:path w="218768" h="1340285">
                <a:moveTo>
                  <a:pt x="218768" y="0"/>
                </a:moveTo>
                <a:cubicBezTo>
                  <a:pt x="123778" y="170145"/>
                  <a:pt x="28789" y="340290"/>
                  <a:pt x="5825" y="563671"/>
                </a:cubicBezTo>
                <a:cubicBezTo>
                  <a:pt x="-17140" y="787052"/>
                  <a:pt x="31920" y="1063668"/>
                  <a:pt x="80981" y="1340285"/>
                </a:cubicBezTo>
              </a:path>
            </a:pathLst>
          </a:custGeom>
          <a:noFill/>
          <a:ln>
            <a:prstDash val="sysDot"/>
            <a:tailEnd type="arrow"/>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endParaRPr lang="ja-JP" altLang="en-US">
              <a:solidFill>
                <a:prstClr val="white"/>
              </a:solidFill>
            </a:endParaRPr>
          </a:p>
        </p:txBody>
      </p:sp>
      <p:sp>
        <p:nvSpPr>
          <p:cNvPr id="16" name="テキスト ボックス 15"/>
          <p:cNvSpPr txBox="1"/>
          <p:nvPr/>
        </p:nvSpPr>
        <p:spPr>
          <a:xfrm>
            <a:off x="52113" y="2888133"/>
            <a:ext cx="1462316" cy="553810"/>
          </a:xfrm>
          <a:prstGeom prst="rect">
            <a:avLst/>
          </a:prstGeom>
          <a:noFill/>
        </p:spPr>
        <p:txBody>
          <a:bodyPr wrap="square" lIns="84397" tIns="42198" rIns="84397" bIns="42198" rtlCol="0">
            <a:spAutoFit/>
          </a:bodyPr>
          <a:lstStyle/>
          <a:p>
            <a:pPr defTabSz="843987" fontAlgn="auto">
              <a:spcBef>
                <a:spcPts val="0"/>
              </a:spcBef>
              <a:spcAft>
                <a:spcPts val="0"/>
              </a:spcAft>
            </a:pPr>
            <a:r>
              <a:rPr lang="ja-JP" altLang="en-US" sz="1015" dirty="0">
                <a:solidFill>
                  <a:prstClr val="black"/>
                </a:solidFill>
                <a:latin typeface="Calibri"/>
                <a:ea typeface="ＭＳ Ｐゴシック" panose="020B0600070205080204" pitchFamily="50" charset="-128"/>
              </a:rPr>
              <a:t>「必要な支援を包括的に確保する」という理念を普遍化</a:t>
            </a:r>
          </a:p>
        </p:txBody>
      </p:sp>
      <p:sp>
        <p:nvSpPr>
          <p:cNvPr id="19" name="フリーフォーム 18"/>
          <p:cNvSpPr/>
          <p:nvPr/>
        </p:nvSpPr>
        <p:spPr>
          <a:xfrm>
            <a:off x="3838746" y="2494636"/>
            <a:ext cx="2000310" cy="832500"/>
          </a:xfrm>
          <a:custGeom>
            <a:avLst/>
            <a:gdLst>
              <a:gd name="connsiteX0" fmla="*/ 0 w 2167003"/>
              <a:gd name="connsiteY0" fmla="*/ 0 h 901874"/>
              <a:gd name="connsiteX1" fmla="*/ 1102291 w 2167003"/>
              <a:gd name="connsiteY1" fmla="*/ 187890 h 901874"/>
              <a:gd name="connsiteX2" fmla="*/ 2167003 w 2167003"/>
              <a:gd name="connsiteY2" fmla="*/ 901874 h 901874"/>
            </a:gdLst>
            <a:ahLst/>
            <a:cxnLst>
              <a:cxn ang="0">
                <a:pos x="connsiteX0" y="connsiteY0"/>
              </a:cxn>
              <a:cxn ang="0">
                <a:pos x="connsiteX1" y="connsiteY1"/>
              </a:cxn>
              <a:cxn ang="0">
                <a:pos x="connsiteX2" y="connsiteY2"/>
              </a:cxn>
            </a:cxnLst>
            <a:rect l="l" t="t" r="r" b="b"/>
            <a:pathLst>
              <a:path w="2167003" h="901874">
                <a:moveTo>
                  <a:pt x="0" y="0"/>
                </a:moveTo>
                <a:cubicBezTo>
                  <a:pt x="370562" y="18789"/>
                  <a:pt x="741124" y="37578"/>
                  <a:pt x="1102291" y="187890"/>
                </a:cubicBezTo>
                <a:cubicBezTo>
                  <a:pt x="1463458" y="338202"/>
                  <a:pt x="1815230" y="620038"/>
                  <a:pt x="2167003" y="901874"/>
                </a:cubicBezTo>
              </a:path>
            </a:pathLst>
          </a:custGeom>
          <a:noFill/>
          <a:ln>
            <a:prstDash val="sysDot"/>
            <a:tailEnd type="arrow"/>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endParaRPr lang="ja-JP" altLang="en-US">
              <a:solidFill>
                <a:prstClr val="white"/>
              </a:solidFill>
            </a:endParaRPr>
          </a:p>
        </p:txBody>
      </p:sp>
      <p:sp>
        <p:nvSpPr>
          <p:cNvPr id="3" name="テキスト ボックス 2"/>
          <p:cNvSpPr txBox="1"/>
          <p:nvPr/>
        </p:nvSpPr>
        <p:spPr>
          <a:xfrm>
            <a:off x="4045890" y="1994799"/>
            <a:ext cx="1249744" cy="553810"/>
          </a:xfrm>
          <a:prstGeom prst="rect">
            <a:avLst/>
          </a:prstGeom>
          <a:noFill/>
        </p:spPr>
        <p:txBody>
          <a:bodyPr wrap="square" lIns="84397" tIns="42198" rIns="84397" bIns="42198" rtlCol="0">
            <a:spAutoFit/>
          </a:bodyPr>
          <a:lstStyle/>
          <a:p>
            <a:pPr defTabSz="843987" fontAlgn="auto">
              <a:spcBef>
                <a:spcPts val="0"/>
              </a:spcBef>
              <a:spcAft>
                <a:spcPts val="0"/>
              </a:spcAft>
            </a:pPr>
            <a:r>
              <a:rPr lang="ja-JP" altLang="en-US" sz="1015" dirty="0">
                <a:solidFill>
                  <a:prstClr val="black"/>
                </a:solidFill>
                <a:latin typeface="Calibri"/>
                <a:ea typeface="ＭＳ Ｐゴシック" panose="020B0600070205080204" pitchFamily="50" charset="-128"/>
              </a:rPr>
              <a:t>「必要な支援を包括的に確保する」という理念を普遍化</a:t>
            </a:r>
          </a:p>
        </p:txBody>
      </p:sp>
      <p:sp>
        <p:nvSpPr>
          <p:cNvPr id="17" name="テキスト ボックス 16"/>
          <p:cNvSpPr txBox="1"/>
          <p:nvPr/>
        </p:nvSpPr>
        <p:spPr>
          <a:xfrm>
            <a:off x="4838900" y="786864"/>
            <a:ext cx="4125590" cy="362219"/>
          </a:xfrm>
          <a:prstGeom prst="rect">
            <a:avLst/>
          </a:prstGeom>
          <a:noFill/>
        </p:spPr>
        <p:txBody>
          <a:bodyPr wrap="square" lIns="84397" tIns="42198" rIns="84397" bIns="42198" rtlCol="0">
            <a:spAutoFit/>
          </a:bodyPr>
          <a:lstStyle/>
          <a:p>
            <a:pPr defTabSz="843987" fontAlgn="auto">
              <a:spcBef>
                <a:spcPts val="0"/>
              </a:spcBef>
              <a:spcAft>
                <a:spcPts val="0"/>
              </a:spcAft>
            </a:pPr>
            <a:r>
              <a:rPr lang="ja-JP" altLang="en-US" dirty="0">
                <a:solidFill>
                  <a:prstClr val="black"/>
                </a:solidFill>
                <a:latin typeface="Calibri"/>
                <a:ea typeface="ＭＳ Ｐゴシック" panose="020B0600070205080204" pitchFamily="50" charset="-128"/>
              </a:rPr>
              <a:t>○既存の制度による解決が困難な課題</a:t>
            </a:r>
          </a:p>
        </p:txBody>
      </p:sp>
      <p:sp>
        <p:nvSpPr>
          <p:cNvPr id="18" name="フリーフォーム 17"/>
          <p:cNvSpPr/>
          <p:nvPr/>
        </p:nvSpPr>
        <p:spPr>
          <a:xfrm>
            <a:off x="3468746" y="2575574"/>
            <a:ext cx="555000" cy="439374"/>
          </a:xfrm>
          <a:custGeom>
            <a:avLst/>
            <a:gdLst>
              <a:gd name="connsiteX0" fmla="*/ 0 w 601250"/>
              <a:gd name="connsiteY0" fmla="*/ 0 h 475989"/>
              <a:gd name="connsiteX1" fmla="*/ 475989 w 601250"/>
              <a:gd name="connsiteY1" fmla="*/ 162838 h 475989"/>
              <a:gd name="connsiteX2" fmla="*/ 601250 w 601250"/>
              <a:gd name="connsiteY2" fmla="*/ 475989 h 475989"/>
            </a:gdLst>
            <a:ahLst/>
            <a:cxnLst>
              <a:cxn ang="0">
                <a:pos x="connsiteX0" y="connsiteY0"/>
              </a:cxn>
              <a:cxn ang="0">
                <a:pos x="connsiteX1" y="connsiteY1"/>
              </a:cxn>
              <a:cxn ang="0">
                <a:pos x="connsiteX2" y="connsiteY2"/>
              </a:cxn>
            </a:cxnLst>
            <a:rect l="l" t="t" r="r" b="b"/>
            <a:pathLst>
              <a:path w="601250" h="475989">
                <a:moveTo>
                  <a:pt x="0" y="0"/>
                </a:moveTo>
                <a:cubicBezTo>
                  <a:pt x="187890" y="41753"/>
                  <a:pt x="375781" y="83507"/>
                  <a:pt x="475989" y="162838"/>
                </a:cubicBezTo>
                <a:cubicBezTo>
                  <a:pt x="576197" y="242169"/>
                  <a:pt x="601250" y="475989"/>
                  <a:pt x="601250" y="475989"/>
                </a:cubicBezTo>
              </a:path>
            </a:pathLst>
          </a:custGeom>
          <a:noFill/>
          <a:ln>
            <a:prstDash val="sysDot"/>
            <a:tailEnd type="arrow"/>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endParaRPr lang="ja-JP" altLang="en-US">
              <a:solidFill>
                <a:prstClr val="white"/>
              </a:solidFill>
            </a:endParaRPr>
          </a:p>
        </p:txBody>
      </p:sp>
      <p:sp>
        <p:nvSpPr>
          <p:cNvPr id="23" name="円/楕円 22"/>
          <p:cNvSpPr/>
          <p:nvPr/>
        </p:nvSpPr>
        <p:spPr>
          <a:xfrm>
            <a:off x="323528" y="816147"/>
            <a:ext cx="648072" cy="63540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endParaRPr lang="ja-JP" altLang="en-US">
              <a:solidFill>
                <a:prstClr val="white"/>
              </a:solidFill>
            </a:endParaRPr>
          </a:p>
        </p:txBody>
      </p:sp>
      <p:sp>
        <p:nvSpPr>
          <p:cNvPr id="24" name="円/楕円 23"/>
          <p:cNvSpPr/>
          <p:nvPr/>
        </p:nvSpPr>
        <p:spPr>
          <a:xfrm>
            <a:off x="4273507" y="4846344"/>
            <a:ext cx="648072" cy="63540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endParaRPr lang="ja-JP" altLang="en-US">
              <a:solidFill>
                <a:prstClr val="white"/>
              </a:solidFill>
            </a:endParaRPr>
          </a:p>
        </p:txBody>
      </p:sp>
      <p:sp>
        <p:nvSpPr>
          <p:cNvPr id="25" name="円/楕円 24"/>
          <p:cNvSpPr/>
          <p:nvPr/>
        </p:nvSpPr>
        <p:spPr>
          <a:xfrm>
            <a:off x="4071037" y="839368"/>
            <a:ext cx="648072" cy="63540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endParaRPr lang="ja-JP" altLang="en-US">
              <a:solidFill>
                <a:prstClr val="white"/>
              </a:solidFill>
            </a:endParaRPr>
          </a:p>
        </p:txBody>
      </p:sp>
      <p:sp>
        <p:nvSpPr>
          <p:cNvPr id="26" name="円/楕円 25"/>
          <p:cNvSpPr/>
          <p:nvPr/>
        </p:nvSpPr>
        <p:spPr>
          <a:xfrm>
            <a:off x="8360729" y="2888133"/>
            <a:ext cx="648072" cy="63540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endParaRPr lang="ja-JP" altLang="en-US">
              <a:solidFill>
                <a:prstClr val="white"/>
              </a:solidFill>
            </a:endParaRPr>
          </a:p>
        </p:txBody>
      </p:sp>
      <p:sp>
        <p:nvSpPr>
          <p:cNvPr id="4" name="円/楕円 3"/>
          <p:cNvSpPr/>
          <p:nvPr/>
        </p:nvSpPr>
        <p:spPr>
          <a:xfrm>
            <a:off x="251522" y="3064494"/>
            <a:ext cx="4467589" cy="233744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endParaRPr lang="en-US" altLang="ja-JP" sz="3323" dirty="0">
              <a:solidFill>
                <a:prstClr val="black"/>
              </a:solidFill>
            </a:endParaRPr>
          </a:p>
          <a:p>
            <a:pPr algn="ctr" defTabSz="843987" fontAlgn="auto">
              <a:spcBef>
                <a:spcPts val="0"/>
              </a:spcBef>
              <a:spcAft>
                <a:spcPts val="0"/>
              </a:spcAft>
            </a:pPr>
            <a:r>
              <a:rPr lang="ja-JP" altLang="en-US" sz="3323" dirty="0">
                <a:solidFill>
                  <a:prstClr val="black"/>
                </a:solidFill>
              </a:rPr>
              <a:t>障害者</a:t>
            </a:r>
            <a:endParaRPr lang="en-US" altLang="ja-JP" sz="3323" dirty="0">
              <a:solidFill>
                <a:prstClr val="black"/>
              </a:solidFill>
            </a:endParaRPr>
          </a:p>
          <a:p>
            <a:pPr algn="ctr" defTabSz="843987" fontAlgn="auto">
              <a:lnSpc>
                <a:spcPct val="50000"/>
              </a:lnSpc>
              <a:spcBef>
                <a:spcPts val="0"/>
              </a:spcBef>
              <a:spcAft>
                <a:spcPts val="0"/>
              </a:spcAft>
            </a:pPr>
            <a:endParaRPr lang="en-US" altLang="ja-JP" dirty="0">
              <a:solidFill>
                <a:prstClr val="black"/>
              </a:solidFill>
            </a:endParaRPr>
          </a:p>
          <a:p>
            <a:pPr algn="ctr" defTabSz="843987" fontAlgn="auto">
              <a:spcBef>
                <a:spcPts val="0"/>
              </a:spcBef>
              <a:spcAft>
                <a:spcPts val="0"/>
              </a:spcAft>
            </a:pPr>
            <a:r>
              <a:rPr lang="ja-JP" altLang="en-US" dirty="0">
                <a:solidFill>
                  <a:prstClr val="black"/>
                </a:solidFill>
              </a:rPr>
              <a:t>地域移行、地域生活支援</a:t>
            </a:r>
            <a:endParaRPr lang="en-US" altLang="ja-JP" sz="1292" dirty="0">
              <a:solidFill>
                <a:prstClr val="black"/>
              </a:solidFill>
            </a:endParaRPr>
          </a:p>
          <a:p>
            <a:pPr algn="ctr" defTabSz="843987" fontAlgn="auto">
              <a:lnSpc>
                <a:spcPct val="50000"/>
              </a:lnSpc>
              <a:spcBef>
                <a:spcPts val="0"/>
              </a:spcBef>
              <a:spcAft>
                <a:spcPts val="0"/>
              </a:spcAft>
            </a:pPr>
            <a:endParaRPr lang="en-US" altLang="ja-JP" dirty="0">
              <a:solidFill>
                <a:prstClr val="black"/>
              </a:solidFill>
            </a:endParaRPr>
          </a:p>
          <a:p>
            <a:pPr algn="ctr" defTabSz="843987" fontAlgn="auto">
              <a:spcBef>
                <a:spcPts val="0"/>
              </a:spcBef>
              <a:spcAft>
                <a:spcPts val="0"/>
              </a:spcAft>
            </a:pPr>
            <a:r>
              <a:rPr lang="en-US" altLang="ja-JP" sz="1108" dirty="0">
                <a:solidFill>
                  <a:prstClr val="black"/>
                </a:solidFill>
              </a:rPr>
              <a:t>【</a:t>
            </a:r>
            <a:r>
              <a:rPr lang="ja-JP" altLang="en-US" sz="1108" dirty="0">
                <a:solidFill>
                  <a:prstClr val="black"/>
                </a:solidFill>
              </a:rPr>
              <a:t>障害者を対象にした相談機関</a:t>
            </a:r>
            <a:r>
              <a:rPr lang="en-US" altLang="ja-JP" sz="1108" dirty="0">
                <a:solidFill>
                  <a:prstClr val="black"/>
                </a:solidFill>
              </a:rPr>
              <a:t>】</a:t>
            </a:r>
          </a:p>
          <a:p>
            <a:pPr algn="ctr" defTabSz="843987" fontAlgn="auto">
              <a:spcBef>
                <a:spcPts val="0"/>
              </a:spcBef>
              <a:spcAft>
                <a:spcPts val="0"/>
              </a:spcAft>
            </a:pPr>
            <a:r>
              <a:rPr lang="ja-JP" altLang="en-US" dirty="0">
                <a:solidFill>
                  <a:prstClr val="black"/>
                </a:solidFill>
              </a:rPr>
              <a:t>基幹相談支援センター　等</a:t>
            </a:r>
          </a:p>
        </p:txBody>
      </p:sp>
      <p:sp>
        <p:nvSpPr>
          <p:cNvPr id="15" name="正方形/長方形 14"/>
          <p:cNvSpPr/>
          <p:nvPr/>
        </p:nvSpPr>
        <p:spPr>
          <a:xfrm>
            <a:off x="2051720" y="3023679"/>
            <a:ext cx="864096" cy="5317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r>
              <a:rPr lang="ja-JP" altLang="en-US" sz="1292" dirty="0">
                <a:solidFill>
                  <a:prstClr val="white"/>
                </a:solidFill>
              </a:rPr>
              <a:t>共生型サービス</a:t>
            </a:r>
          </a:p>
        </p:txBody>
      </p:sp>
      <p:sp>
        <p:nvSpPr>
          <p:cNvPr id="27" name="Text Box 18">
            <a:extLst>
              <a:ext uri="{FF2B5EF4-FFF2-40B4-BE49-F238E27FC236}">
                <a16:creationId xmlns:a16="http://schemas.microsoft.com/office/drawing/2014/main" id="{709D293F-C89B-452B-A005-EE6BD777C42E}"/>
              </a:ext>
            </a:extLst>
          </p:cNvPr>
          <p:cNvSpPr txBox="1">
            <a:spLocks noChangeArrowheads="1"/>
          </p:cNvSpPr>
          <p:nvPr/>
        </p:nvSpPr>
        <p:spPr bwMode="auto">
          <a:xfrm>
            <a:off x="89501" y="6409023"/>
            <a:ext cx="9541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厚労省資料</a:t>
            </a:r>
            <a:endParaRPr kumimoji="1" lang="en-US" altLang="ja-JP" sz="1200" b="0" i="1"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p:txBody>
      </p:sp>
      <p:sp>
        <p:nvSpPr>
          <p:cNvPr id="29" name="フッター プレースホルダー 28">
            <a:extLst>
              <a:ext uri="{FF2B5EF4-FFF2-40B4-BE49-F238E27FC236}">
                <a16:creationId xmlns:a16="http://schemas.microsoft.com/office/drawing/2014/main" id="{CB455BDB-17B1-4E87-B60C-AC3C6DC8CF57}"/>
              </a:ext>
            </a:extLst>
          </p:cNvPr>
          <p:cNvSpPr>
            <a:spLocks noGrp="1"/>
          </p:cNvSpPr>
          <p:nvPr>
            <p:ph type="ftr" sz="quarter" idx="3"/>
          </p:nvPr>
        </p:nvSpPr>
        <p:spPr/>
        <p:txBody>
          <a:body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30" name="スライド番号プレースホルダー 29">
            <a:extLst>
              <a:ext uri="{FF2B5EF4-FFF2-40B4-BE49-F238E27FC236}">
                <a16:creationId xmlns:a16="http://schemas.microsoft.com/office/drawing/2014/main" id="{9102456D-C90F-49CB-B696-C51B6CF555AC}"/>
              </a:ext>
            </a:extLst>
          </p:cNvPr>
          <p:cNvSpPr>
            <a:spLocks noGrp="1"/>
          </p:cNvSpPr>
          <p:nvPr>
            <p:ph type="sldNum" sz="quarter" idx="4"/>
          </p:nvPr>
        </p:nvSpPr>
        <p:spPr/>
        <p:txBody>
          <a:bodyPr/>
          <a:lstStyle/>
          <a:p>
            <a:pPr>
              <a:defRPr/>
            </a:pPr>
            <a:fld id="{0C413247-B667-496C-B94F-D2BBE11C42D0}" type="slidenum">
              <a:rPr lang="en-US" altLang="ja-JP" smtClean="0"/>
              <a:pPr>
                <a:defRPr/>
              </a:pPr>
              <a:t>24</a:t>
            </a:fld>
            <a:endParaRPr lang="en-US" altLang="ja-JP" dirty="0"/>
          </a:p>
        </p:txBody>
      </p:sp>
    </p:spTree>
    <p:extLst>
      <p:ext uri="{BB962C8B-B14F-4D97-AF65-F5344CB8AC3E}">
        <p14:creationId xmlns:p14="http://schemas.microsoft.com/office/powerpoint/2010/main" val="1845298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角丸四角形 34"/>
          <p:cNvSpPr/>
          <p:nvPr/>
        </p:nvSpPr>
        <p:spPr>
          <a:xfrm>
            <a:off x="632252" y="3614208"/>
            <a:ext cx="2392621" cy="2801937"/>
          </a:xfrm>
          <a:prstGeom prst="roundRect">
            <a:avLst>
              <a:gd name="adj" fmla="val 9588"/>
            </a:avLst>
          </a:prstGeom>
          <a:solidFill>
            <a:srgbClr val="F2DBDA"/>
          </a:solidFill>
          <a:ln>
            <a:no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25" name="角丸四角形 24"/>
          <p:cNvSpPr/>
          <p:nvPr/>
        </p:nvSpPr>
        <p:spPr>
          <a:xfrm>
            <a:off x="632251" y="2069527"/>
            <a:ext cx="2417850" cy="1478333"/>
          </a:xfrm>
          <a:prstGeom prst="roundRect">
            <a:avLst>
              <a:gd name="adj" fmla="val 11909"/>
            </a:avLst>
          </a:prstGeom>
          <a:solidFill>
            <a:srgbClr val="F2DBDA"/>
          </a:solidFill>
          <a:ln>
            <a:no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21" name="角丸四角形 20"/>
          <p:cNvSpPr/>
          <p:nvPr/>
        </p:nvSpPr>
        <p:spPr>
          <a:xfrm>
            <a:off x="1848895" y="2085423"/>
            <a:ext cx="1175976" cy="1462316"/>
          </a:xfrm>
          <a:prstGeom prst="roundRect">
            <a:avLst>
              <a:gd name="adj" fmla="val 12836"/>
            </a:avLst>
          </a:prstGeom>
          <a:solidFill>
            <a:schemeClr val="accent3">
              <a:lumMod val="40000"/>
              <a:lumOff val="60000"/>
            </a:schemeClr>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4" name="タイトル 3"/>
          <p:cNvSpPr>
            <a:spLocks noGrp="1"/>
          </p:cNvSpPr>
          <p:nvPr>
            <p:ph type="title"/>
          </p:nvPr>
        </p:nvSpPr>
        <p:spPr>
          <a:xfrm>
            <a:off x="0" y="116632"/>
            <a:ext cx="9144000" cy="37353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ja-JP" altLang="en-US" sz="1846" b="1" dirty="0"/>
              <a:t>「我が事・丸ごと」の地域づくり・包括的な支援体制の整備</a:t>
            </a:r>
          </a:p>
        </p:txBody>
      </p:sp>
      <p:sp>
        <p:nvSpPr>
          <p:cNvPr id="5" name="テキスト ボックス 4"/>
          <p:cNvSpPr txBox="1"/>
          <p:nvPr/>
        </p:nvSpPr>
        <p:spPr>
          <a:xfrm>
            <a:off x="141911" y="613317"/>
            <a:ext cx="8906835" cy="1449055"/>
          </a:xfrm>
          <a:prstGeom prst="rect">
            <a:avLst/>
          </a:prstGeom>
          <a:noFill/>
        </p:spPr>
        <p:txBody>
          <a:bodyPr wrap="square" lIns="84397" tIns="42198" rIns="84397" bIns="42198" rtlCol="0">
            <a:spAutoFit/>
          </a:bodyPr>
          <a:lstStyle/>
          <a:p>
            <a:pPr marL="263745" indent="-263745" defTabSz="843987" fontAlgn="auto">
              <a:spcBef>
                <a:spcPts val="0"/>
              </a:spcBef>
              <a:spcAft>
                <a:spcPts val="0"/>
              </a:spcAft>
              <a:buFont typeface="Wingdings" panose="05000000000000000000" pitchFamily="2" charset="2"/>
              <a:buChar char="u"/>
            </a:pPr>
            <a:r>
              <a:rPr lang="ja-JP" altLang="en-US" sz="1477" dirty="0">
                <a:solidFill>
                  <a:prstClr val="black"/>
                </a:solidFill>
                <a:latin typeface="ＭＳ Ｐゴシック"/>
                <a:ea typeface="ＭＳ Ｐゴシック" panose="020B0600070205080204" pitchFamily="50" charset="-128"/>
              </a:rPr>
              <a:t>高齢、障害、児童等の各分野ごとの相談体制では対応が困難な、世帯の中で課題が複合化・複雑化しているケース、制度の狭間にあるケース、支援を必要とする人が自ら相談に行く力がなく、地域の中で孤立（時には排除）しているケースなどを確実に支援につなげる。かつ、生活支援や就労支援等を一体的に行うことで、支援を必要としていた人自身が地域を支える側にもなりうるような仕組みづくりを行う。</a:t>
            </a:r>
          </a:p>
          <a:p>
            <a:pPr marL="263745" indent="-263745" defTabSz="843987" fontAlgn="auto">
              <a:spcBef>
                <a:spcPts val="0"/>
              </a:spcBef>
              <a:spcAft>
                <a:spcPts val="0"/>
              </a:spcAft>
              <a:buFont typeface="Wingdings" panose="05000000000000000000" pitchFamily="2" charset="2"/>
              <a:buChar char="u"/>
            </a:pPr>
            <a:r>
              <a:rPr lang="ja-JP" altLang="en-US" sz="1477" dirty="0">
                <a:solidFill>
                  <a:prstClr val="black"/>
                </a:solidFill>
                <a:latin typeface="ＭＳ Ｐゴシック"/>
                <a:ea typeface="ＭＳ Ｐゴシック" panose="020B0600070205080204" pitchFamily="50" charset="-128"/>
              </a:rPr>
              <a:t>既存の相談支援機関を活用し、これらの機関が連携する体制づくりを行う。</a:t>
            </a:r>
          </a:p>
          <a:p>
            <a:pPr defTabSz="843987" fontAlgn="auto">
              <a:spcBef>
                <a:spcPts val="0"/>
              </a:spcBef>
              <a:spcAft>
                <a:spcPts val="0"/>
              </a:spcAft>
            </a:pPr>
            <a:endParaRPr lang="ja-JP" altLang="en-US" sz="1477" dirty="0">
              <a:solidFill>
                <a:prstClr val="black"/>
              </a:solidFill>
              <a:latin typeface="ＭＳ Ｐゴシック"/>
              <a:ea typeface="ＭＳ Ｐゴシック" panose="020B0600070205080204" pitchFamily="50" charset="-128"/>
            </a:endParaRPr>
          </a:p>
        </p:txBody>
      </p:sp>
      <p:sp>
        <p:nvSpPr>
          <p:cNvPr id="16" name="テキスト ボックス 15"/>
          <p:cNvSpPr txBox="1"/>
          <p:nvPr/>
        </p:nvSpPr>
        <p:spPr>
          <a:xfrm>
            <a:off x="1" y="4609483"/>
            <a:ext cx="633046" cy="767202"/>
          </a:xfrm>
          <a:prstGeom prst="rect">
            <a:avLst/>
          </a:prstGeom>
          <a:noFill/>
        </p:spPr>
        <p:txBody>
          <a:bodyPr wrap="square" lIns="84397" tIns="42198" rIns="84397" bIns="42198" rtlCol="0">
            <a:spAutoFit/>
          </a:bodyPr>
          <a:lstStyle/>
          <a:p>
            <a:pPr defTabSz="843987" fontAlgn="auto">
              <a:spcBef>
                <a:spcPts val="0"/>
              </a:spcBef>
              <a:spcAft>
                <a:spcPts val="0"/>
              </a:spcAft>
            </a:pPr>
            <a:r>
              <a:rPr lang="ja-JP" altLang="en-US" sz="1108" b="1" dirty="0">
                <a:solidFill>
                  <a:prstClr val="black"/>
                </a:solidFill>
                <a:latin typeface="Calibri"/>
                <a:ea typeface="ＭＳ Ｐゴシック" panose="020B0600070205080204" pitchFamily="50" charset="-128"/>
              </a:rPr>
              <a:t>対応ができていないニーズ</a:t>
            </a:r>
          </a:p>
        </p:txBody>
      </p:sp>
      <p:sp>
        <p:nvSpPr>
          <p:cNvPr id="20" name="テキスト ボックス 19"/>
          <p:cNvSpPr txBox="1"/>
          <p:nvPr/>
        </p:nvSpPr>
        <p:spPr>
          <a:xfrm>
            <a:off x="620711" y="3680687"/>
            <a:ext cx="2422504" cy="2573145"/>
          </a:xfrm>
          <a:prstGeom prst="rect">
            <a:avLst/>
          </a:prstGeom>
          <a:noFill/>
        </p:spPr>
        <p:txBody>
          <a:bodyPr wrap="square" lIns="84397" tIns="42198" rIns="84397" bIns="42198" rtlCol="0">
            <a:spAutoFit/>
          </a:bodyPr>
          <a:lstStyle/>
          <a:p>
            <a:pPr defTabSz="843987" fontAlgn="auto">
              <a:lnSpc>
                <a:spcPts val="1338"/>
              </a:lnSpc>
              <a:spcBef>
                <a:spcPts val="0"/>
              </a:spcBef>
              <a:spcAft>
                <a:spcPts val="0"/>
              </a:spcAft>
            </a:pPr>
            <a:r>
              <a:rPr lang="ja-JP" altLang="en-US" sz="1200" b="1" dirty="0">
                <a:solidFill>
                  <a:srgbClr val="FF0000"/>
                </a:solidFill>
                <a:latin typeface="Calibri"/>
                <a:ea typeface="ＭＳ Ｐゴシック" panose="020B0600070205080204" pitchFamily="50" charset="-128"/>
              </a:rPr>
              <a:t>●世帯の複合課題</a:t>
            </a:r>
            <a:endParaRPr lang="en-US" altLang="ja-JP" sz="1200" b="1" dirty="0">
              <a:solidFill>
                <a:srgbClr val="FF0000"/>
              </a:solidFill>
              <a:latin typeface="Calibri"/>
              <a:ea typeface="ＭＳ Ｐゴシック" panose="020B0600070205080204" pitchFamily="50" charset="-128"/>
            </a:endParaRPr>
          </a:p>
          <a:p>
            <a:pPr marL="164109" indent="-164109" defTabSz="843987" fontAlgn="auto">
              <a:lnSpc>
                <a:spcPts val="1338"/>
              </a:lnSpc>
              <a:spcBef>
                <a:spcPts val="0"/>
              </a:spcBef>
              <a:spcAft>
                <a:spcPts val="0"/>
              </a:spcAft>
              <a:buFont typeface="Wingdings" panose="05000000000000000000" pitchFamily="2" charset="2"/>
              <a:buChar char="Ø"/>
            </a:pPr>
            <a:r>
              <a:rPr lang="ja-JP" altLang="en-US" sz="1200" dirty="0">
                <a:solidFill>
                  <a:prstClr val="black"/>
                </a:solidFill>
                <a:latin typeface="Calibri"/>
                <a:ea typeface="ＭＳ Ｐゴシック" panose="020B0600070205080204" pitchFamily="50" charset="-128"/>
              </a:rPr>
              <a:t>本人又は世帯の課題が複合</a:t>
            </a:r>
            <a:endParaRPr lang="en-US" altLang="ja-JP" sz="1200" dirty="0">
              <a:solidFill>
                <a:prstClr val="black"/>
              </a:solidFill>
              <a:latin typeface="Calibri"/>
              <a:ea typeface="ＭＳ Ｐゴシック" panose="020B0600070205080204" pitchFamily="50" charset="-128"/>
            </a:endParaRPr>
          </a:p>
          <a:p>
            <a:pPr defTabSz="843987" fontAlgn="auto">
              <a:lnSpc>
                <a:spcPts val="1338"/>
              </a:lnSpc>
              <a:spcBef>
                <a:spcPts val="0"/>
              </a:spcBef>
              <a:spcAft>
                <a:spcPts val="0"/>
              </a:spcAft>
            </a:pPr>
            <a:r>
              <a:rPr lang="ja-JP" altLang="en-US" sz="1200" dirty="0">
                <a:solidFill>
                  <a:prstClr val="black"/>
                </a:solidFill>
                <a:latin typeface="Calibri"/>
                <a:ea typeface="ＭＳ Ｐゴシック" panose="020B0600070205080204" pitchFamily="50" charset="-128"/>
              </a:rPr>
              <a:t>　（８０５０、ダブルケア等）</a:t>
            </a:r>
            <a:endParaRPr lang="en-US" altLang="ja-JP" sz="1200" dirty="0">
              <a:solidFill>
                <a:prstClr val="black"/>
              </a:solidFill>
              <a:latin typeface="Calibri"/>
              <a:ea typeface="ＭＳ Ｐゴシック" panose="020B0600070205080204" pitchFamily="50" charset="-128"/>
            </a:endParaRPr>
          </a:p>
          <a:p>
            <a:pPr defTabSz="843987" fontAlgn="auto">
              <a:lnSpc>
                <a:spcPts val="1338"/>
              </a:lnSpc>
              <a:spcBef>
                <a:spcPts val="0"/>
              </a:spcBef>
              <a:spcAft>
                <a:spcPts val="0"/>
              </a:spcAft>
            </a:pPr>
            <a:endParaRPr lang="en-US" altLang="ja-JP" sz="1200" b="1" dirty="0">
              <a:solidFill>
                <a:srgbClr val="FF0000"/>
              </a:solidFill>
              <a:latin typeface="Calibri"/>
              <a:ea typeface="ＭＳ Ｐゴシック" panose="020B0600070205080204" pitchFamily="50" charset="-128"/>
            </a:endParaRPr>
          </a:p>
          <a:p>
            <a:pPr defTabSz="843987" fontAlgn="auto">
              <a:lnSpc>
                <a:spcPts val="1338"/>
              </a:lnSpc>
              <a:spcBef>
                <a:spcPts val="0"/>
              </a:spcBef>
              <a:spcAft>
                <a:spcPts val="0"/>
              </a:spcAft>
            </a:pPr>
            <a:r>
              <a:rPr lang="ja-JP" altLang="en-US" sz="1200" b="1" dirty="0">
                <a:solidFill>
                  <a:srgbClr val="FF0000"/>
                </a:solidFill>
                <a:latin typeface="Calibri"/>
                <a:ea typeface="ＭＳ Ｐゴシック" panose="020B0600070205080204" pitchFamily="50" charset="-128"/>
              </a:rPr>
              <a:t>●制度の狭間</a:t>
            </a:r>
            <a:endParaRPr lang="en-US" altLang="ja-JP" sz="1200" b="1" dirty="0">
              <a:solidFill>
                <a:srgbClr val="FF0000"/>
              </a:solidFill>
              <a:latin typeface="Calibri"/>
              <a:ea typeface="ＭＳ Ｐゴシック" panose="020B0600070205080204" pitchFamily="50" charset="-128"/>
            </a:endParaRPr>
          </a:p>
          <a:p>
            <a:pPr marL="164109" indent="-164109" defTabSz="843987" fontAlgn="auto">
              <a:lnSpc>
                <a:spcPts val="1338"/>
              </a:lnSpc>
              <a:spcBef>
                <a:spcPts val="0"/>
              </a:spcBef>
              <a:spcAft>
                <a:spcPts val="0"/>
              </a:spcAft>
              <a:buFont typeface="Wingdings" panose="05000000000000000000" pitchFamily="2" charset="2"/>
              <a:buChar char="Ø"/>
            </a:pPr>
            <a:r>
              <a:rPr lang="ja-JP" altLang="en-US" sz="1200" dirty="0">
                <a:solidFill>
                  <a:prstClr val="black"/>
                </a:solidFill>
                <a:latin typeface="Calibri"/>
                <a:ea typeface="ＭＳ Ｐゴシック" panose="020B0600070205080204" pitchFamily="50" charset="-128"/>
              </a:rPr>
              <a:t>制度の対象外、基準外、一時的なケース。</a:t>
            </a:r>
            <a:endParaRPr lang="en-US" altLang="ja-JP" sz="1200" dirty="0">
              <a:solidFill>
                <a:prstClr val="black"/>
              </a:solidFill>
              <a:latin typeface="Calibri"/>
              <a:ea typeface="ＭＳ Ｐゴシック" panose="020B0600070205080204" pitchFamily="50" charset="-128"/>
            </a:endParaRPr>
          </a:p>
          <a:p>
            <a:pPr defTabSz="843987" fontAlgn="auto">
              <a:lnSpc>
                <a:spcPts val="1338"/>
              </a:lnSpc>
              <a:spcBef>
                <a:spcPts val="0"/>
              </a:spcBef>
              <a:spcAft>
                <a:spcPts val="0"/>
              </a:spcAft>
            </a:pPr>
            <a:endParaRPr lang="en-US" altLang="ja-JP" sz="1200" b="1" dirty="0">
              <a:solidFill>
                <a:srgbClr val="FF0000"/>
              </a:solidFill>
              <a:latin typeface="Calibri"/>
              <a:ea typeface="ＭＳ Ｐゴシック" panose="020B0600070205080204" pitchFamily="50" charset="-128"/>
            </a:endParaRPr>
          </a:p>
          <a:p>
            <a:pPr defTabSz="843987" fontAlgn="auto">
              <a:lnSpc>
                <a:spcPts val="1338"/>
              </a:lnSpc>
              <a:spcBef>
                <a:spcPts val="0"/>
              </a:spcBef>
              <a:spcAft>
                <a:spcPts val="0"/>
              </a:spcAft>
            </a:pPr>
            <a:r>
              <a:rPr lang="ja-JP" altLang="en-US" sz="1200" b="1" dirty="0">
                <a:solidFill>
                  <a:srgbClr val="FF0000"/>
                </a:solidFill>
                <a:latin typeface="Calibri"/>
                <a:ea typeface="ＭＳ Ｐゴシック" panose="020B0600070205080204" pitchFamily="50" charset="-128"/>
              </a:rPr>
              <a:t>●自ら相談に行く力がない</a:t>
            </a:r>
            <a:endParaRPr lang="en-US" altLang="ja-JP" sz="1200" b="1" dirty="0">
              <a:solidFill>
                <a:srgbClr val="FF0000"/>
              </a:solidFill>
              <a:latin typeface="Calibri"/>
              <a:ea typeface="ＭＳ Ｐゴシック" panose="020B0600070205080204" pitchFamily="50" charset="-128"/>
            </a:endParaRPr>
          </a:p>
          <a:p>
            <a:pPr marL="164109" indent="-164109" defTabSz="843987" fontAlgn="auto">
              <a:lnSpc>
                <a:spcPts val="1338"/>
              </a:lnSpc>
              <a:spcBef>
                <a:spcPts val="0"/>
              </a:spcBef>
              <a:spcAft>
                <a:spcPts val="0"/>
              </a:spcAft>
              <a:buFont typeface="Wingdings" panose="05000000000000000000" pitchFamily="2" charset="2"/>
              <a:buChar char="Ø"/>
            </a:pPr>
            <a:r>
              <a:rPr lang="ja-JP" altLang="en-US" sz="1200" dirty="0">
                <a:solidFill>
                  <a:prstClr val="black"/>
                </a:solidFill>
                <a:latin typeface="Calibri"/>
                <a:ea typeface="ＭＳ Ｐゴシック" panose="020B0600070205080204" pitchFamily="50" charset="-128"/>
              </a:rPr>
              <a:t>頼る人がいない、自ら相談に行くことが困難。社会的孤立・排除</a:t>
            </a:r>
            <a:endParaRPr lang="en-US" altLang="ja-JP" sz="1200" dirty="0">
              <a:solidFill>
                <a:prstClr val="black"/>
              </a:solidFill>
              <a:latin typeface="Calibri"/>
              <a:ea typeface="ＭＳ Ｐゴシック" panose="020B0600070205080204" pitchFamily="50" charset="-128"/>
            </a:endParaRPr>
          </a:p>
          <a:p>
            <a:pPr marL="164109" indent="-164109" defTabSz="843987" fontAlgn="auto">
              <a:lnSpc>
                <a:spcPts val="1338"/>
              </a:lnSpc>
              <a:spcBef>
                <a:spcPts val="0"/>
              </a:spcBef>
              <a:spcAft>
                <a:spcPts val="0"/>
              </a:spcAft>
              <a:buFont typeface="Wingdings" panose="05000000000000000000" pitchFamily="2" charset="2"/>
              <a:buChar char="Ø"/>
            </a:pPr>
            <a:r>
              <a:rPr lang="ja-JP" altLang="en-US" sz="1200" dirty="0">
                <a:solidFill>
                  <a:prstClr val="black"/>
                </a:solidFill>
                <a:latin typeface="Calibri"/>
                <a:ea typeface="ＭＳ Ｐゴシック" panose="020B0600070205080204" pitchFamily="50" charset="-128"/>
              </a:rPr>
              <a:t>周囲が気づいていても対応が分からない、見て見ぬ振り（地域の福祉力の脆弱化）</a:t>
            </a:r>
            <a:endParaRPr lang="en-US" altLang="ja-JP" sz="1200" dirty="0">
              <a:solidFill>
                <a:prstClr val="black"/>
              </a:solidFill>
              <a:latin typeface="Calibri"/>
              <a:ea typeface="ＭＳ Ｐゴシック" panose="020B0600070205080204" pitchFamily="50" charset="-128"/>
            </a:endParaRPr>
          </a:p>
          <a:p>
            <a:pPr marL="87915" indent="-87915" defTabSz="843987" fontAlgn="auto">
              <a:lnSpc>
                <a:spcPts val="1338"/>
              </a:lnSpc>
              <a:spcBef>
                <a:spcPts val="0"/>
              </a:spcBef>
              <a:spcAft>
                <a:spcPts val="0"/>
              </a:spcAft>
            </a:pPr>
            <a:r>
              <a:rPr lang="en-US" altLang="ja-JP" sz="923" dirty="0">
                <a:solidFill>
                  <a:prstClr val="black"/>
                </a:solidFill>
                <a:latin typeface="Calibri"/>
                <a:ea typeface="ＭＳ Ｐゴシック" panose="020B0600070205080204" pitchFamily="50" charset="-128"/>
              </a:rPr>
              <a:t>※</a:t>
            </a:r>
            <a:r>
              <a:rPr lang="ja-JP" altLang="en-US" sz="923" dirty="0">
                <a:solidFill>
                  <a:prstClr val="black"/>
                </a:solidFill>
                <a:latin typeface="Calibri"/>
                <a:ea typeface="ＭＳ Ｐゴシック" panose="020B0600070205080204" pitchFamily="50" charset="-128"/>
              </a:rPr>
              <a:t>「貧困」「生活困窮」が絡むケースも多い</a:t>
            </a:r>
          </a:p>
        </p:txBody>
      </p:sp>
      <p:sp>
        <p:nvSpPr>
          <p:cNvPr id="29" name="角丸四角形 28"/>
          <p:cNvSpPr/>
          <p:nvPr/>
        </p:nvSpPr>
        <p:spPr>
          <a:xfrm>
            <a:off x="92624" y="593626"/>
            <a:ext cx="8958750" cy="1241329"/>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32" name="テキスト ボックス 31"/>
          <p:cNvSpPr txBox="1"/>
          <p:nvPr/>
        </p:nvSpPr>
        <p:spPr>
          <a:xfrm>
            <a:off x="12424" y="2484357"/>
            <a:ext cx="666772" cy="767202"/>
          </a:xfrm>
          <a:prstGeom prst="rect">
            <a:avLst/>
          </a:prstGeom>
          <a:noFill/>
        </p:spPr>
        <p:txBody>
          <a:bodyPr wrap="square" lIns="84397" tIns="42198" rIns="84397" bIns="42198" rtlCol="0">
            <a:spAutoFit/>
          </a:bodyPr>
          <a:lstStyle/>
          <a:p>
            <a:pPr defTabSz="843987" fontAlgn="auto">
              <a:spcBef>
                <a:spcPts val="0"/>
              </a:spcBef>
              <a:spcAft>
                <a:spcPts val="0"/>
              </a:spcAft>
            </a:pPr>
            <a:r>
              <a:rPr lang="ja-JP" altLang="en-US" sz="1108" b="1" dirty="0">
                <a:solidFill>
                  <a:prstClr val="black"/>
                </a:solidFill>
                <a:latin typeface="Calibri"/>
                <a:ea typeface="ＭＳ Ｐゴシック" panose="020B0600070205080204" pitchFamily="50" charset="-128"/>
              </a:rPr>
              <a:t>対応ができているニーズ</a:t>
            </a:r>
          </a:p>
        </p:txBody>
      </p:sp>
      <p:sp>
        <p:nvSpPr>
          <p:cNvPr id="41" name="右矢印 40"/>
          <p:cNvSpPr/>
          <p:nvPr/>
        </p:nvSpPr>
        <p:spPr>
          <a:xfrm>
            <a:off x="3226134" y="2617174"/>
            <a:ext cx="212103" cy="2759374"/>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r>
              <a:rPr lang="ja-JP" altLang="en-US" sz="1477" dirty="0">
                <a:solidFill>
                  <a:prstClr val="white"/>
                </a:solidFill>
                <a:latin typeface="Calibri"/>
                <a:ea typeface="ＭＳ Ｐゴシック" panose="020B0600070205080204" pitchFamily="50" charset="-128"/>
              </a:rPr>
              <a:t>改正法施行後</a:t>
            </a:r>
          </a:p>
        </p:txBody>
      </p:sp>
      <p:grpSp>
        <p:nvGrpSpPr>
          <p:cNvPr id="6" name="グループ化 5"/>
          <p:cNvGrpSpPr/>
          <p:nvPr/>
        </p:nvGrpSpPr>
        <p:grpSpPr>
          <a:xfrm>
            <a:off x="611510" y="1838706"/>
            <a:ext cx="7862461" cy="1649946"/>
            <a:chOff x="662465" y="2163815"/>
            <a:chExt cx="8517666" cy="1787442"/>
          </a:xfrm>
        </p:grpSpPr>
        <p:sp>
          <p:nvSpPr>
            <p:cNvPr id="12" name="テキスト ボックス 11"/>
            <p:cNvSpPr txBox="1"/>
            <p:nvPr/>
          </p:nvSpPr>
          <p:spPr>
            <a:xfrm>
              <a:off x="662465" y="2432979"/>
              <a:ext cx="1407271" cy="1500412"/>
            </a:xfrm>
            <a:prstGeom prst="rect">
              <a:avLst/>
            </a:prstGeom>
            <a:noFill/>
          </p:spPr>
          <p:txBody>
            <a:bodyPr wrap="square" rtlCol="0">
              <a:spAutoFit/>
            </a:bodyPr>
            <a:lstStyle/>
            <a:p>
              <a:pPr marL="164109" indent="-164109" defTabSz="843987" fontAlgn="auto">
                <a:spcBef>
                  <a:spcPts val="0"/>
                </a:spcBef>
                <a:spcAft>
                  <a:spcPts val="0"/>
                </a:spcAft>
                <a:buFont typeface="Wingdings" panose="05000000000000000000" pitchFamily="2" charset="2"/>
                <a:buChar char="Ø"/>
              </a:pPr>
              <a:endParaRPr lang="en-US" altLang="ja-JP" sz="1200" dirty="0">
                <a:solidFill>
                  <a:prstClr val="black"/>
                </a:solidFill>
                <a:latin typeface="Calibri"/>
                <a:ea typeface="ＭＳ Ｐゴシック" panose="020B0600070205080204" pitchFamily="50" charset="-128"/>
              </a:endParaRPr>
            </a:p>
            <a:p>
              <a:pPr marL="164109" indent="-164109" defTabSz="843987" fontAlgn="auto">
                <a:spcBef>
                  <a:spcPts val="0"/>
                </a:spcBef>
                <a:spcAft>
                  <a:spcPts val="0"/>
                </a:spcAft>
                <a:buFont typeface="Wingdings" panose="05000000000000000000" pitchFamily="2" charset="2"/>
                <a:buChar char="Ø"/>
              </a:pPr>
              <a:r>
                <a:rPr lang="ja-JP" altLang="en-US" sz="1200" dirty="0">
                  <a:solidFill>
                    <a:prstClr val="black"/>
                  </a:solidFill>
                  <a:latin typeface="Calibri"/>
                  <a:ea typeface="ＭＳ Ｐゴシック" panose="020B0600070205080204" pitchFamily="50" charset="-128"/>
                </a:rPr>
                <a:t>相談する先がわかっている</a:t>
              </a:r>
              <a:endParaRPr lang="en-US" altLang="ja-JP" sz="1200" dirty="0">
                <a:solidFill>
                  <a:prstClr val="black"/>
                </a:solidFill>
                <a:latin typeface="Calibri"/>
                <a:ea typeface="ＭＳ Ｐゴシック" panose="020B0600070205080204" pitchFamily="50" charset="-128"/>
              </a:endParaRPr>
            </a:p>
            <a:p>
              <a:pPr defTabSz="843987" fontAlgn="auto">
                <a:spcBef>
                  <a:spcPts val="0"/>
                </a:spcBef>
                <a:spcAft>
                  <a:spcPts val="0"/>
                </a:spcAft>
              </a:pPr>
              <a:r>
                <a:rPr lang="ja-JP" altLang="en-US" sz="1200" dirty="0">
                  <a:solidFill>
                    <a:prstClr val="black"/>
                  </a:solidFill>
                  <a:latin typeface="Calibri"/>
                  <a:ea typeface="ＭＳ Ｐゴシック" panose="020B0600070205080204" pitchFamily="50" charset="-128"/>
                </a:rPr>
                <a:t>　　課題</a:t>
              </a:r>
              <a:endParaRPr lang="en-US" altLang="ja-JP" sz="1200" dirty="0">
                <a:solidFill>
                  <a:prstClr val="black"/>
                </a:solidFill>
                <a:latin typeface="Calibri"/>
                <a:ea typeface="ＭＳ Ｐゴシック" panose="020B0600070205080204" pitchFamily="50" charset="-128"/>
              </a:endParaRPr>
            </a:p>
            <a:p>
              <a:pPr defTabSz="843987" fontAlgn="auto">
                <a:spcBef>
                  <a:spcPts val="0"/>
                </a:spcBef>
                <a:spcAft>
                  <a:spcPts val="0"/>
                </a:spcAft>
              </a:pPr>
              <a:endParaRPr lang="en-US" altLang="ja-JP" sz="1200" dirty="0">
                <a:solidFill>
                  <a:prstClr val="black"/>
                </a:solidFill>
                <a:latin typeface="Calibri"/>
                <a:ea typeface="ＭＳ Ｐゴシック" panose="020B0600070205080204" pitchFamily="50" charset="-128"/>
              </a:endParaRPr>
            </a:p>
            <a:p>
              <a:pPr marL="164109" indent="-164109" defTabSz="843987" fontAlgn="auto">
                <a:spcBef>
                  <a:spcPts val="0"/>
                </a:spcBef>
                <a:spcAft>
                  <a:spcPts val="0"/>
                </a:spcAft>
                <a:buFont typeface="Wingdings" panose="05000000000000000000" pitchFamily="2" charset="2"/>
                <a:buChar char="Ø"/>
              </a:pPr>
              <a:r>
                <a:rPr lang="ja-JP" altLang="en-US" sz="1200" dirty="0">
                  <a:solidFill>
                    <a:prstClr val="black"/>
                  </a:solidFill>
                  <a:latin typeface="Calibri"/>
                  <a:ea typeface="ＭＳ Ｐゴシック" panose="020B0600070205080204" pitchFamily="50" charset="-128"/>
                </a:rPr>
                <a:t>自ら相談に行く力がある</a:t>
              </a:r>
              <a:endParaRPr lang="en-US" altLang="ja-JP" sz="1200" dirty="0">
                <a:solidFill>
                  <a:prstClr val="black"/>
                </a:solidFill>
                <a:latin typeface="Calibri"/>
                <a:ea typeface="ＭＳ Ｐゴシック" panose="020B0600070205080204" pitchFamily="50" charset="-128"/>
              </a:endParaRPr>
            </a:p>
          </p:txBody>
        </p:sp>
        <p:sp>
          <p:nvSpPr>
            <p:cNvPr id="13" name="テキスト ボックス 12"/>
            <p:cNvSpPr txBox="1"/>
            <p:nvPr/>
          </p:nvSpPr>
          <p:spPr>
            <a:xfrm>
              <a:off x="2031804" y="2373602"/>
              <a:ext cx="1314342" cy="1577655"/>
            </a:xfrm>
            <a:prstGeom prst="rect">
              <a:avLst/>
            </a:prstGeom>
            <a:noFill/>
          </p:spPr>
          <p:txBody>
            <a:bodyPr wrap="square" rtlCol="0">
              <a:spAutoFit/>
            </a:bodyPr>
            <a:lstStyle/>
            <a:p>
              <a:pPr defTabSz="843987" fontAlgn="auto">
                <a:spcBef>
                  <a:spcPts val="0"/>
                </a:spcBef>
                <a:spcAft>
                  <a:spcPts val="0"/>
                </a:spcAft>
              </a:pPr>
              <a:endParaRPr lang="en-US" altLang="ja-JP" sz="1108" dirty="0">
                <a:solidFill>
                  <a:prstClr val="black"/>
                </a:solidFill>
                <a:latin typeface="Calibri"/>
                <a:ea typeface="ＭＳ Ｐゴシック" panose="020B0600070205080204" pitchFamily="50" charset="-128"/>
              </a:endParaRPr>
            </a:p>
            <a:p>
              <a:pPr defTabSz="843987" fontAlgn="auto">
                <a:spcBef>
                  <a:spcPts val="0"/>
                </a:spcBef>
                <a:spcAft>
                  <a:spcPts val="0"/>
                </a:spcAft>
              </a:pPr>
              <a:r>
                <a:rPr lang="ja-JP" altLang="en-US" sz="1108" dirty="0">
                  <a:solidFill>
                    <a:prstClr val="black"/>
                  </a:solidFill>
                  <a:latin typeface="Calibri"/>
                  <a:ea typeface="ＭＳ Ｐゴシック" panose="020B0600070205080204" pitchFamily="50" charset="-128"/>
                </a:rPr>
                <a:t>各分野の相談機関で対応</a:t>
              </a:r>
              <a:endParaRPr lang="en-US" altLang="ja-JP" sz="1108" dirty="0">
                <a:solidFill>
                  <a:prstClr val="black"/>
                </a:solidFill>
                <a:latin typeface="Calibri"/>
                <a:ea typeface="ＭＳ Ｐゴシック" panose="020B0600070205080204" pitchFamily="50" charset="-128"/>
              </a:endParaRPr>
            </a:p>
            <a:p>
              <a:pPr defTabSz="843987" fontAlgn="auto">
                <a:spcBef>
                  <a:spcPts val="0"/>
                </a:spcBef>
                <a:spcAft>
                  <a:spcPts val="0"/>
                </a:spcAft>
              </a:pPr>
              <a:r>
                <a:rPr lang="ja-JP" altLang="en-US" sz="1108" dirty="0">
                  <a:solidFill>
                    <a:prstClr val="black"/>
                  </a:solidFill>
                  <a:latin typeface="Calibri"/>
                  <a:ea typeface="ＭＳ Ｐゴシック" panose="020B0600070205080204" pitchFamily="50" charset="-128"/>
                </a:rPr>
                <a:t>・地域包括支援</a:t>
              </a:r>
              <a:endParaRPr lang="en-US" altLang="ja-JP" sz="1108" dirty="0">
                <a:solidFill>
                  <a:prstClr val="black"/>
                </a:solidFill>
                <a:latin typeface="Calibri"/>
                <a:ea typeface="ＭＳ Ｐゴシック" panose="020B0600070205080204" pitchFamily="50" charset="-128"/>
              </a:endParaRPr>
            </a:p>
            <a:p>
              <a:pPr defTabSz="843987" fontAlgn="auto">
                <a:spcBef>
                  <a:spcPts val="0"/>
                </a:spcBef>
                <a:spcAft>
                  <a:spcPts val="0"/>
                </a:spcAft>
              </a:pPr>
              <a:r>
                <a:rPr lang="ja-JP" altLang="en-US" sz="1108" dirty="0">
                  <a:solidFill>
                    <a:prstClr val="black"/>
                  </a:solidFill>
                  <a:latin typeface="Calibri"/>
                  <a:ea typeface="ＭＳ Ｐゴシック" panose="020B0600070205080204" pitchFamily="50" charset="-128"/>
                </a:rPr>
                <a:t>　センター</a:t>
              </a:r>
              <a:endParaRPr lang="en-US" altLang="ja-JP" sz="1108" dirty="0">
                <a:solidFill>
                  <a:prstClr val="black"/>
                </a:solidFill>
                <a:latin typeface="Calibri"/>
                <a:ea typeface="ＭＳ Ｐゴシック" panose="020B0600070205080204" pitchFamily="50" charset="-128"/>
              </a:endParaRPr>
            </a:p>
            <a:p>
              <a:pPr defTabSz="843987" fontAlgn="auto">
                <a:spcBef>
                  <a:spcPts val="0"/>
                </a:spcBef>
                <a:spcAft>
                  <a:spcPts val="0"/>
                </a:spcAft>
              </a:pPr>
              <a:r>
                <a:rPr lang="ja-JP" altLang="en-US" sz="1108" dirty="0">
                  <a:solidFill>
                    <a:prstClr val="black"/>
                  </a:solidFill>
                  <a:latin typeface="Calibri"/>
                  <a:ea typeface="ＭＳ Ｐゴシック" panose="020B0600070205080204" pitchFamily="50" charset="-128"/>
                </a:rPr>
                <a:t>・相談支援事業所（障害）</a:t>
              </a:r>
              <a:endParaRPr lang="en-US" altLang="ja-JP" sz="1108" dirty="0">
                <a:solidFill>
                  <a:prstClr val="black"/>
                </a:solidFill>
                <a:latin typeface="Calibri"/>
                <a:ea typeface="ＭＳ Ｐゴシック" panose="020B0600070205080204" pitchFamily="50" charset="-128"/>
              </a:endParaRPr>
            </a:p>
            <a:p>
              <a:pPr defTabSz="843987" fontAlgn="auto">
                <a:spcBef>
                  <a:spcPts val="0"/>
                </a:spcBef>
                <a:spcAft>
                  <a:spcPts val="0"/>
                </a:spcAft>
              </a:pPr>
              <a:r>
                <a:rPr lang="ja-JP" altLang="en-US" sz="1108" dirty="0">
                  <a:solidFill>
                    <a:prstClr val="black"/>
                  </a:solidFill>
                  <a:latin typeface="Calibri"/>
                  <a:ea typeface="ＭＳ Ｐゴシック" panose="020B0600070205080204" pitchFamily="50" charset="-128"/>
                </a:rPr>
                <a:t>等</a:t>
              </a:r>
              <a:endParaRPr lang="en-US" altLang="ja-JP" sz="1108" dirty="0">
                <a:solidFill>
                  <a:prstClr val="black"/>
                </a:solidFill>
                <a:latin typeface="Calibri"/>
                <a:ea typeface="ＭＳ Ｐゴシック" panose="020B0600070205080204" pitchFamily="50" charset="-128"/>
              </a:endParaRPr>
            </a:p>
          </p:txBody>
        </p:sp>
        <p:sp>
          <p:nvSpPr>
            <p:cNvPr id="7" name="テキスト ボックス 6"/>
            <p:cNvSpPr txBox="1"/>
            <p:nvPr/>
          </p:nvSpPr>
          <p:spPr>
            <a:xfrm>
              <a:off x="1020798" y="2163815"/>
              <a:ext cx="1809505" cy="284731"/>
            </a:xfrm>
            <a:prstGeom prst="rect">
              <a:avLst/>
            </a:prstGeom>
            <a:noFill/>
          </p:spPr>
          <p:txBody>
            <a:bodyPr wrap="square" rtlCol="0">
              <a:spAutoFit/>
            </a:bodyPr>
            <a:lstStyle/>
            <a:p>
              <a:pPr algn="ctr" defTabSz="843987" fontAlgn="auto">
                <a:spcBef>
                  <a:spcPts val="0"/>
                </a:spcBef>
                <a:spcAft>
                  <a:spcPts val="0"/>
                </a:spcAft>
              </a:pPr>
              <a:r>
                <a:rPr lang="ja-JP" altLang="en-US" sz="1108" b="1" dirty="0">
                  <a:solidFill>
                    <a:prstClr val="black"/>
                  </a:solidFill>
                  <a:latin typeface="Calibri"/>
                  <a:ea typeface="ＭＳ Ｐゴシック" panose="020B0600070205080204" pitchFamily="50" charset="-128"/>
                </a:rPr>
                <a:t>＜現在＞</a:t>
              </a:r>
            </a:p>
          </p:txBody>
        </p:sp>
        <p:sp>
          <p:nvSpPr>
            <p:cNvPr id="49" name="テキスト ボックス 48"/>
            <p:cNvSpPr txBox="1"/>
            <p:nvPr/>
          </p:nvSpPr>
          <p:spPr>
            <a:xfrm>
              <a:off x="4126606" y="2163815"/>
              <a:ext cx="1809505" cy="284731"/>
            </a:xfrm>
            <a:prstGeom prst="rect">
              <a:avLst/>
            </a:prstGeom>
            <a:noFill/>
          </p:spPr>
          <p:txBody>
            <a:bodyPr wrap="square" rtlCol="0">
              <a:spAutoFit/>
            </a:bodyPr>
            <a:lstStyle/>
            <a:p>
              <a:pPr algn="ctr" defTabSz="843987" fontAlgn="auto">
                <a:spcBef>
                  <a:spcPts val="0"/>
                </a:spcBef>
                <a:spcAft>
                  <a:spcPts val="0"/>
                </a:spcAft>
              </a:pPr>
              <a:r>
                <a:rPr lang="ja-JP" altLang="en-US" sz="1108" b="1" dirty="0">
                  <a:solidFill>
                    <a:prstClr val="black"/>
                  </a:solidFill>
                  <a:latin typeface="Calibri"/>
                  <a:ea typeface="ＭＳ Ｐゴシック" panose="020B0600070205080204" pitchFamily="50" charset="-128"/>
                </a:rPr>
                <a:t>＜対応＞</a:t>
              </a:r>
            </a:p>
          </p:txBody>
        </p:sp>
        <p:sp>
          <p:nvSpPr>
            <p:cNvPr id="50" name="テキスト ボックス 49"/>
            <p:cNvSpPr txBox="1"/>
            <p:nvPr/>
          </p:nvSpPr>
          <p:spPr>
            <a:xfrm>
              <a:off x="7370626" y="2167624"/>
              <a:ext cx="1809505" cy="284731"/>
            </a:xfrm>
            <a:prstGeom prst="rect">
              <a:avLst/>
            </a:prstGeom>
            <a:noFill/>
          </p:spPr>
          <p:txBody>
            <a:bodyPr wrap="square" rtlCol="0">
              <a:spAutoFit/>
            </a:bodyPr>
            <a:lstStyle/>
            <a:p>
              <a:pPr algn="ctr" defTabSz="843987" fontAlgn="auto">
                <a:spcBef>
                  <a:spcPts val="0"/>
                </a:spcBef>
                <a:spcAft>
                  <a:spcPts val="0"/>
                </a:spcAft>
              </a:pPr>
              <a:r>
                <a:rPr lang="ja-JP" altLang="en-US" sz="1108" b="1" dirty="0">
                  <a:solidFill>
                    <a:prstClr val="black"/>
                  </a:solidFill>
                  <a:latin typeface="Calibri"/>
                  <a:ea typeface="ＭＳ Ｐゴシック" panose="020B0600070205080204" pitchFamily="50" charset="-128"/>
                </a:rPr>
                <a:t>＜できるようになること＞</a:t>
              </a:r>
            </a:p>
          </p:txBody>
        </p:sp>
      </p:grpSp>
      <p:sp>
        <p:nvSpPr>
          <p:cNvPr id="66" name="テキスト ボックス 65"/>
          <p:cNvSpPr txBox="1"/>
          <p:nvPr/>
        </p:nvSpPr>
        <p:spPr>
          <a:xfrm>
            <a:off x="3693928" y="2029805"/>
            <a:ext cx="1942636" cy="454552"/>
          </a:xfrm>
          <a:prstGeom prst="rect">
            <a:avLst/>
          </a:prstGeom>
          <a:noFill/>
        </p:spPr>
        <p:txBody>
          <a:bodyPr wrap="square" lIns="84397" tIns="42198" rIns="84397" bIns="42198" rtlCol="0">
            <a:spAutoFit/>
          </a:bodyPr>
          <a:lstStyle/>
          <a:p>
            <a:pPr algn="ctr" defTabSz="843987" fontAlgn="auto">
              <a:spcBef>
                <a:spcPts val="0"/>
              </a:spcBef>
              <a:spcAft>
                <a:spcPts val="0"/>
              </a:spcAft>
            </a:pPr>
            <a:r>
              <a:rPr lang="ja-JP" altLang="en-US" sz="1200" b="1" dirty="0">
                <a:solidFill>
                  <a:prstClr val="black"/>
                </a:solidFill>
                <a:latin typeface="Calibri"/>
                <a:ea typeface="ＭＳ Ｐゴシック" panose="020B0600070205080204" pitchFamily="50" charset="-128"/>
              </a:rPr>
              <a:t>市町村における</a:t>
            </a:r>
            <a:endParaRPr lang="en-US" altLang="ja-JP" sz="1200" b="1" dirty="0">
              <a:solidFill>
                <a:prstClr val="black"/>
              </a:solidFill>
              <a:latin typeface="Calibri"/>
              <a:ea typeface="ＭＳ Ｐゴシック" panose="020B0600070205080204" pitchFamily="50" charset="-128"/>
            </a:endParaRPr>
          </a:p>
          <a:p>
            <a:pPr algn="ctr" defTabSz="843987" fontAlgn="auto">
              <a:spcBef>
                <a:spcPts val="0"/>
              </a:spcBef>
              <a:spcAft>
                <a:spcPts val="0"/>
              </a:spcAft>
            </a:pPr>
            <a:r>
              <a:rPr lang="ja-JP" altLang="en-US" sz="1200" b="1" dirty="0">
                <a:solidFill>
                  <a:prstClr val="black"/>
                </a:solidFill>
                <a:latin typeface="Calibri"/>
                <a:ea typeface="ＭＳ Ｐゴシック" panose="020B0600070205080204" pitchFamily="50" charset="-128"/>
              </a:rPr>
              <a:t>包括的な支援体制の整備</a:t>
            </a:r>
          </a:p>
        </p:txBody>
      </p:sp>
      <p:sp>
        <p:nvSpPr>
          <p:cNvPr id="68" name="正方形/長方形 67"/>
          <p:cNvSpPr/>
          <p:nvPr/>
        </p:nvSpPr>
        <p:spPr>
          <a:xfrm>
            <a:off x="3650388" y="2433197"/>
            <a:ext cx="1985161" cy="3692814"/>
          </a:xfrm>
          <a:prstGeom prst="rect">
            <a:avLst/>
          </a:prstGeom>
          <a:solidFill>
            <a:srgbClr val="FFD653"/>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69" name="テキスト ボックス 68"/>
          <p:cNvSpPr txBox="1">
            <a:spLocks noChangeAspect="1"/>
          </p:cNvSpPr>
          <p:nvPr/>
        </p:nvSpPr>
        <p:spPr>
          <a:xfrm>
            <a:off x="3650341" y="2417767"/>
            <a:ext cx="1985162" cy="4009371"/>
          </a:xfrm>
          <a:prstGeom prst="rect">
            <a:avLst/>
          </a:prstGeom>
          <a:noFill/>
        </p:spPr>
        <p:txBody>
          <a:bodyPr wrap="square" lIns="84397" tIns="42198" rIns="84397" bIns="42198" rtlCol="0">
            <a:spAutoFit/>
          </a:bodyPr>
          <a:lstStyle/>
          <a:p>
            <a:pPr marL="167039" indent="-167039" defTabSz="843987" fontAlgn="auto">
              <a:spcBef>
                <a:spcPts val="0"/>
              </a:spcBef>
              <a:spcAft>
                <a:spcPts val="0"/>
              </a:spcAft>
            </a:pPr>
            <a:r>
              <a:rPr lang="en-US" altLang="ja-JP" sz="1200" b="1" dirty="0">
                <a:solidFill>
                  <a:prstClr val="black"/>
                </a:solidFill>
                <a:latin typeface="Calibri"/>
                <a:ea typeface="ＭＳ Ｐゴシック" panose="020B0600070205080204" pitchFamily="50" charset="-128"/>
              </a:rPr>
              <a:t>【1】</a:t>
            </a:r>
            <a:r>
              <a:rPr lang="ja-JP" altLang="en-US" sz="1200" b="1" dirty="0">
                <a:solidFill>
                  <a:prstClr val="black"/>
                </a:solidFill>
                <a:latin typeface="Calibri"/>
                <a:ea typeface="ＭＳ Ｐゴシック" panose="020B0600070205080204" pitchFamily="50" charset="-128"/>
              </a:rPr>
              <a:t>「他人事」が「我が事」になるような環境整備</a:t>
            </a:r>
            <a:endParaRPr lang="en-US" altLang="ja-JP" sz="1200" b="1" dirty="0">
              <a:solidFill>
                <a:prstClr val="black"/>
              </a:solidFill>
              <a:latin typeface="Calibri"/>
              <a:ea typeface="ＭＳ Ｐゴシック" panose="020B0600070205080204" pitchFamily="50" charset="-128"/>
            </a:endParaRPr>
          </a:p>
          <a:p>
            <a:pPr marL="167039" indent="-167039" defTabSz="843987" fontAlgn="auto">
              <a:spcBef>
                <a:spcPts val="0"/>
              </a:spcBef>
              <a:spcAft>
                <a:spcPts val="0"/>
              </a:spcAft>
            </a:pPr>
            <a:r>
              <a:rPr lang="ja-JP" altLang="en-US" sz="1200" dirty="0">
                <a:solidFill>
                  <a:prstClr val="black"/>
                </a:solidFill>
                <a:latin typeface="Calibri"/>
                <a:ea typeface="ＭＳ Ｐゴシック" panose="020B0600070205080204" pitchFamily="50" charset="-128"/>
              </a:rPr>
              <a:t>　・住民参加を促す人への支援</a:t>
            </a:r>
            <a:endParaRPr lang="en-US" altLang="ja-JP" sz="1200" dirty="0">
              <a:solidFill>
                <a:prstClr val="black"/>
              </a:solidFill>
              <a:latin typeface="Calibri"/>
              <a:ea typeface="ＭＳ Ｐゴシック" panose="020B0600070205080204" pitchFamily="50" charset="-128"/>
            </a:endParaRPr>
          </a:p>
          <a:p>
            <a:pPr marL="167039" indent="-167039" defTabSz="843987" fontAlgn="auto">
              <a:spcBef>
                <a:spcPts val="0"/>
              </a:spcBef>
              <a:spcAft>
                <a:spcPts val="0"/>
              </a:spcAft>
            </a:pPr>
            <a:r>
              <a:rPr lang="ja-JP" altLang="en-US" sz="1200" dirty="0">
                <a:solidFill>
                  <a:prstClr val="black"/>
                </a:solidFill>
                <a:latin typeface="Calibri"/>
                <a:ea typeface="ＭＳ Ｐゴシック" panose="020B0600070205080204" pitchFamily="50" charset="-128"/>
              </a:rPr>
              <a:t>　・住民の交流拠点や機会づくり</a:t>
            </a:r>
            <a:endParaRPr lang="en-US" altLang="ja-JP" sz="1200" dirty="0">
              <a:solidFill>
                <a:prstClr val="black"/>
              </a:solidFill>
              <a:latin typeface="Calibri"/>
              <a:ea typeface="ＭＳ Ｐゴシック" panose="020B0600070205080204" pitchFamily="50" charset="-128"/>
            </a:endParaRPr>
          </a:p>
          <a:p>
            <a:pPr marL="167039" indent="-167039" defTabSz="843987" fontAlgn="auto">
              <a:spcBef>
                <a:spcPts val="554"/>
              </a:spcBef>
              <a:spcAft>
                <a:spcPts val="0"/>
              </a:spcAft>
            </a:pPr>
            <a:r>
              <a:rPr lang="en-US" altLang="ja-JP" sz="1200" b="1" dirty="0">
                <a:solidFill>
                  <a:prstClr val="black"/>
                </a:solidFill>
                <a:latin typeface="Calibri"/>
                <a:ea typeface="ＭＳ Ｐゴシック" panose="020B0600070205080204" pitchFamily="50" charset="-128"/>
              </a:rPr>
              <a:t>【2】</a:t>
            </a:r>
            <a:r>
              <a:rPr lang="ja-JP" altLang="en-US" sz="1200" b="1" dirty="0">
                <a:solidFill>
                  <a:prstClr val="black"/>
                </a:solidFill>
                <a:latin typeface="Calibri"/>
                <a:ea typeface="ＭＳ Ｐゴシック" panose="020B0600070205080204" pitchFamily="50" charset="-128"/>
              </a:rPr>
              <a:t>住民に身近な圏域で、分野を超えた課題に総合的に相談に応じる体制づくり</a:t>
            </a:r>
            <a:endParaRPr lang="en-US" altLang="ja-JP" sz="1200" b="1" dirty="0">
              <a:solidFill>
                <a:prstClr val="black"/>
              </a:solidFill>
              <a:latin typeface="Calibri"/>
              <a:ea typeface="ＭＳ Ｐゴシック" panose="020B0600070205080204" pitchFamily="50" charset="-128"/>
            </a:endParaRPr>
          </a:p>
          <a:p>
            <a:pPr marL="166140" indent="-421993" defTabSz="843987" fontAlgn="auto">
              <a:spcBef>
                <a:spcPts val="0"/>
              </a:spcBef>
              <a:spcAft>
                <a:spcPts val="0"/>
              </a:spcAft>
            </a:pPr>
            <a:r>
              <a:rPr lang="ja-JP" altLang="en-US" sz="1200" dirty="0">
                <a:solidFill>
                  <a:prstClr val="black"/>
                </a:solidFill>
                <a:latin typeface="Calibri"/>
                <a:ea typeface="ＭＳ Ｐゴシック" panose="020B0600070205080204" pitchFamily="50" charset="-128"/>
              </a:rPr>
              <a:t>　・地区社協、地域包括支援センター、相談支援事業所、地域子育て支援拠点　等で実施</a:t>
            </a:r>
            <a:endParaRPr lang="en-US" altLang="ja-JP" sz="1200" dirty="0">
              <a:solidFill>
                <a:prstClr val="black"/>
              </a:solidFill>
              <a:latin typeface="Calibri"/>
              <a:ea typeface="ＭＳ Ｐゴシック" panose="020B0600070205080204" pitchFamily="50" charset="-128"/>
            </a:endParaRPr>
          </a:p>
          <a:p>
            <a:pPr marL="167039" indent="-167039" defTabSz="843987" fontAlgn="auto">
              <a:spcBef>
                <a:spcPts val="554"/>
              </a:spcBef>
              <a:spcAft>
                <a:spcPts val="0"/>
              </a:spcAft>
            </a:pPr>
            <a:r>
              <a:rPr lang="en-US" altLang="ja-JP" sz="1200" b="1" dirty="0">
                <a:solidFill>
                  <a:prstClr val="black"/>
                </a:solidFill>
                <a:latin typeface="Calibri"/>
                <a:ea typeface="ＭＳ Ｐゴシック" panose="020B0600070205080204" pitchFamily="50" charset="-128"/>
              </a:rPr>
              <a:t>【3】</a:t>
            </a:r>
            <a:r>
              <a:rPr lang="ja-JP" altLang="en-US" sz="1200" b="1" dirty="0">
                <a:solidFill>
                  <a:prstClr val="black"/>
                </a:solidFill>
                <a:latin typeface="Calibri"/>
                <a:ea typeface="ＭＳ Ｐゴシック" panose="020B0600070205080204" pitchFamily="50" charset="-128"/>
              </a:rPr>
              <a:t>公的な関係機関が協働して課題を解決するための体制づくり</a:t>
            </a:r>
            <a:endParaRPr lang="en-US" altLang="ja-JP" sz="1200" b="1" dirty="0">
              <a:solidFill>
                <a:prstClr val="black"/>
              </a:solidFill>
              <a:latin typeface="Calibri"/>
              <a:ea typeface="ＭＳ Ｐゴシック" panose="020B0600070205080204" pitchFamily="50" charset="-128"/>
            </a:endParaRPr>
          </a:p>
          <a:p>
            <a:pPr marL="166140" indent="-167039" defTabSz="843987" fontAlgn="auto">
              <a:spcBef>
                <a:spcPts val="0"/>
              </a:spcBef>
              <a:spcAft>
                <a:spcPts val="0"/>
              </a:spcAft>
            </a:pPr>
            <a:r>
              <a:rPr lang="ja-JP" altLang="en-US" sz="1200" dirty="0">
                <a:solidFill>
                  <a:prstClr val="black"/>
                </a:solidFill>
                <a:latin typeface="Calibri"/>
                <a:ea typeface="ＭＳ Ｐゴシック" panose="020B0600070205080204" pitchFamily="50" charset="-128"/>
              </a:rPr>
              <a:t>　・生活困窮者自立支援機関などが中核</a:t>
            </a:r>
            <a:endParaRPr lang="en-US" altLang="ja-JP" sz="1200" dirty="0">
              <a:solidFill>
                <a:prstClr val="black"/>
              </a:solidFill>
              <a:latin typeface="Calibri"/>
              <a:ea typeface="ＭＳ Ｐゴシック" panose="020B0600070205080204" pitchFamily="50" charset="-128"/>
            </a:endParaRPr>
          </a:p>
          <a:p>
            <a:pPr marL="167039" indent="-167039" algn="ctr" defTabSz="843987" fontAlgn="auto">
              <a:spcBef>
                <a:spcPts val="554"/>
              </a:spcBef>
              <a:spcAft>
                <a:spcPts val="0"/>
              </a:spcAft>
            </a:pPr>
            <a:r>
              <a:rPr lang="ja-JP" altLang="en-US" sz="1200" b="1" dirty="0">
                <a:solidFill>
                  <a:prstClr val="black"/>
                </a:solidFill>
                <a:latin typeface="Calibri"/>
                <a:ea typeface="ＭＳ Ｐゴシック" panose="020B0600070205080204" pitchFamily="50" charset="-128"/>
              </a:rPr>
              <a:t>＜第１０６条の３＞</a:t>
            </a:r>
          </a:p>
        </p:txBody>
      </p:sp>
      <p:sp>
        <p:nvSpPr>
          <p:cNvPr id="70" name="正方形/長方形 69"/>
          <p:cNvSpPr/>
          <p:nvPr/>
        </p:nvSpPr>
        <p:spPr>
          <a:xfrm>
            <a:off x="5635511" y="2417768"/>
            <a:ext cx="232615" cy="2474744"/>
          </a:xfrm>
          <a:prstGeom prst="rect">
            <a:avLst/>
          </a:prstGeom>
          <a:solidFill>
            <a:srgbClr val="FFEAA7"/>
          </a:solidFill>
          <a:ln>
            <a:solidFill>
              <a:srgbClr val="FFD653"/>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84397" tIns="42198" rIns="84397" bIns="42198" rtlCol="0" anchor="ctr"/>
          <a:lstStyle/>
          <a:p>
            <a:pPr algn="ctr" defTabSz="843987" fontAlgn="auto">
              <a:spcBef>
                <a:spcPts val="0"/>
              </a:spcBef>
              <a:spcAft>
                <a:spcPts val="0"/>
              </a:spcAft>
            </a:pPr>
            <a:r>
              <a:rPr lang="ja-JP" altLang="en-US" sz="1015" b="1" dirty="0">
                <a:solidFill>
                  <a:prstClr val="black"/>
                </a:solidFill>
                <a:latin typeface="Calibri"/>
                <a:ea typeface="ＭＳ Ｐゴシック" panose="020B0600070205080204" pitchFamily="50" charset="-128"/>
              </a:rPr>
              <a:t>小中学校区等の圏域</a:t>
            </a:r>
          </a:p>
        </p:txBody>
      </p:sp>
      <p:sp>
        <p:nvSpPr>
          <p:cNvPr id="71" name="正方形/長方形 70"/>
          <p:cNvSpPr/>
          <p:nvPr/>
        </p:nvSpPr>
        <p:spPr>
          <a:xfrm>
            <a:off x="5635511" y="4892508"/>
            <a:ext cx="232615" cy="1207695"/>
          </a:xfrm>
          <a:prstGeom prst="rect">
            <a:avLst/>
          </a:prstGeom>
          <a:solidFill>
            <a:srgbClr val="FFEAA7"/>
          </a:solidFill>
          <a:ln w="25400" cmpd="sng">
            <a:solidFill>
              <a:srgbClr val="FFD653"/>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84397" tIns="42198" rIns="84397" bIns="42198" rtlCol="0" anchor="ctr"/>
          <a:lstStyle/>
          <a:p>
            <a:pPr algn="ctr" defTabSz="843987" fontAlgn="auto">
              <a:spcBef>
                <a:spcPts val="0"/>
              </a:spcBef>
              <a:spcAft>
                <a:spcPts val="0"/>
              </a:spcAft>
            </a:pPr>
            <a:r>
              <a:rPr lang="ja-JP" altLang="en-US" sz="1015" b="1" dirty="0">
                <a:solidFill>
                  <a:prstClr val="black"/>
                </a:solidFill>
                <a:latin typeface="Calibri"/>
                <a:ea typeface="ＭＳ Ｐゴシック" panose="020B0600070205080204" pitchFamily="50" charset="-128"/>
              </a:rPr>
              <a:t>市町村域等</a:t>
            </a:r>
          </a:p>
        </p:txBody>
      </p:sp>
      <p:sp>
        <p:nvSpPr>
          <p:cNvPr id="73" name="角丸四角形 72"/>
          <p:cNvSpPr>
            <a:spLocks noChangeAspect="1"/>
          </p:cNvSpPr>
          <p:nvPr/>
        </p:nvSpPr>
        <p:spPr>
          <a:xfrm>
            <a:off x="6584551" y="2235835"/>
            <a:ext cx="2108522" cy="4087632"/>
          </a:xfrm>
          <a:prstGeom prst="roundRect">
            <a:avLst>
              <a:gd name="adj" fmla="val 8138"/>
            </a:avLst>
          </a:prstGeom>
          <a:solidFill>
            <a:srgbClr val="E2F56F"/>
          </a:solidFill>
          <a:ln>
            <a:no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endParaRPr lang="ja-JP" altLang="en-US" sz="923">
              <a:solidFill>
                <a:prstClr val="white"/>
              </a:solidFill>
              <a:latin typeface="Calibri"/>
              <a:ea typeface="ＭＳ Ｐゴシック" panose="020B0600070205080204" pitchFamily="50" charset="-128"/>
            </a:endParaRPr>
          </a:p>
        </p:txBody>
      </p:sp>
      <p:sp>
        <p:nvSpPr>
          <p:cNvPr id="74" name="テキスト ボックス 73"/>
          <p:cNvSpPr txBox="1">
            <a:spLocks noChangeAspect="1"/>
          </p:cNvSpPr>
          <p:nvPr/>
        </p:nvSpPr>
        <p:spPr>
          <a:xfrm>
            <a:off x="6584551" y="2235839"/>
            <a:ext cx="2108522" cy="3701595"/>
          </a:xfrm>
          <a:prstGeom prst="rect">
            <a:avLst/>
          </a:prstGeom>
          <a:noFill/>
        </p:spPr>
        <p:txBody>
          <a:bodyPr wrap="square" lIns="84397" tIns="42198" rIns="84397" bIns="42198" rtlCol="0">
            <a:spAutoFit/>
          </a:bodyPr>
          <a:lstStyle/>
          <a:p>
            <a:pPr marL="164109" indent="-164109" defTabSz="843987" fontAlgn="auto">
              <a:lnSpc>
                <a:spcPts val="1440"/>
              </a:lnSpc>
              <a:spcBef>
                <a:spcPts val="554"/>
              </a:spcBef>
              <a:spcAft>
                <a:spcPts val="0"/>
              </a:spcAft>
              <a:buFont typeface="Wingdings" panose="05000000000000000000" pitchFamily="2" charset="2"/>
              <a:buChar char="u"/>
            </a:pPr>
            <a:endParaRPr lang="en-US" altLang="ja-JP" sz="1200" dirty="0">
              <a:solidFill>
                <a:prstClr val="black"/>
              </a:solidFill>
              <a:latin typeface="Calibri"/>
              <a:ea typeface="ＭＳ Ｐゴシック" panose="020B0600070205080204" pitchFamily="50" charset="-128"/>
            </a:endParaRPr>
          </a:p>
          <a:p>
            <a:pPr marL="164109" indent="-164109" defTabSz="843987" fontAlgn="auto">
              <a:lnSpc>
                <a:spcPts val="1440"/>
              </a:lnSpc>
              <a:spcBef>
                <a:spcPts val="554"/>
              </a:spcBef>
              <a:spcAft>
                <a:spcPts val="0"/>
              </a:spcAft>
              <a:buFont typeface="Wingdings" panose="05000000000000000000" pitchFamily="2" charset="2"/>
              <a:buChar char="u"/>
            </a:pPr>
            <a:r>
              <a:rPr lang="ja-JP" altLang="en-US" sz="1200" dirty="0">
                <a:solidFill>
                  <a:prstClr val="black"/>
                </a:solidFill>
                <a:latin typeface="Calibri"/>
                <a:ea typeface="ＭＳ Ｐゴシック" panose="020B0600070205080204" pitchFamily="50" charset="-128"/>
              </a:rPr>
              <a:t>地域住民が課題を抱えた人や世帯に、「安心して気づく」ことができる</a:t>
            </a:r>
            <a:endParaRPr lang="en-US" altLang="ja-JP" sz="1200" dirty="0">
              <a:solidFill>
                <a:prstClr val="black"/>
              </a:solidFill>
              <a:latin typeface="Calibri"/>
              <a:ea typeface="ＭＳ Ｐゴシック" panose="020B0600070205080204" pitchFamily="50" charset="-128"/>
            </a:endParaRPr>
          </a:p>
          <a:p>
            <a:pPr marL="164109" indent="-164109" defTabSz="843987" fontAlgn="auto">
              <a:lnSpc>
                <a:spcPts val="1440"/>
              </a:lnSpc>
              <a:spcBef>
                <a:spcPts val="554"/>
              </a:spcBef>
              <a:spcAft>
                <a:spcPts val="0"/>
              </a:spcAft>
              <a:buFont typeface="Wingdings" panose="05000000000000000000" pitchFamily="2" charset="2"/>
              <a:buChar char="u"/>
            </a:pPr>
            <a:r>
              <a:rPr lang="ja-JP" altLang="en-US" sz="1200" dirty="0">
                <a:solidFill>
                  <a:prstClr val="black"/>
                </a:solidFill>
                <a:latin typeface="Calibri"/>
                <a:ea typeface="ＭＳ Ｐゴシック" panose="020B0600070205080204" pitchFamily="50" charset="-128"/>
              </a:rPr>
              <a:t>課題の早期発見により、深刻化する前に解決することができる</a:t>
            </a:r>
          </a:p>
          <a:p>
            <a:pPr marL="164109" indent="-164109" defTabSz="843987" fontAlgn="auto">
              <a:lnSpc>
                <a:spcPts val="1440"/>
              </a:lnSpc>
              <a:spcBef>
                <a:spcPts val="554"/>
              </a:spcBef>
              <a:spcAft>
                <a:spcPts val="0"/>
              </a:spcAft>
              <a:buFont typeface="Wingdings" panose="05000000000000000000" pitchFamily="2" charset="2"/>
              <a:buChar char="u"/>
            </a:pPr>
            <a:r>
              <a:rPr lang="ja-JP" altLang="en-US" sz="1200" dirty="0">
                <a:solidFill>
                  <a:prstClr val="black"/>
                </a:solidFill>
                <a:latin typeface="Calibri"/>
                <a:ea typeface="ＭＳ Ｐゴシック" panose="020B0600070205080204" pitchFamily="50" charset="-128"/>
              </a:rPr>
              <a:t>世帯の複合課題や制度の対象にならない課題も含めて、適切な関係機関につなぎ、連携しながら、解決することができる</a:t>
            </a:r>
          </a:p>
          <a:p>
            <a:pPr marL="164109" indent="-164109" defTabSz="843987" fontAlgn="auto">
              <a:lnSpc>
                <a:spcPts val="1440"/>
              </a:lnSpc>
              <a:spcBef>
                <a:spcPts val="554"/>
              </a:spcBef>
              <a:spcAft>
                <a:spcPts val="0"/>
              </a:spcAft>
              <a:buFont typeface="Wingdings" panose="05000000000000000000" pitchFamily="2" charset="2"/>
              <a:buChar char="u"/>
            </a:pPr>
            <a:r>
              <a:rPr lang="ja-JP" altLang="en-US" sz="1200" dirty="0">
                <a:solidFill>
                  <a:prstClr val="black"/>
                </a:solidFill>
                <a:latin typeface="Calibri"/>
                <a:ea typeface="ＭＳ Ｐゴシック" panose="020B0600070205080204" pitchFamily="50" charset="-128"/>
              </a:rPr>
              <a:t>地域住民と協働して新たな社会資源を作り出すことができる</a:t>
            </a:r>
          </a:p>
          <a:p>
            <a:pPr marL="164109" indent="-164109" defTabSz="843987" fontAlgn="auto">
              <a:lnSpc>
                <a:spcPts val="1440"/>
              </a:lnSpc>
              <a:spcBef>
                <a:spcPts val="554"/>
              </a:spcBef>
              <a:spcAft>
                <a:spcPts val="0"/>
              </a:spcAft>
              <a:buFont typeface="Wingdings" panose="05000000000000000000" pitchFamily="2" charset="2"/>
              <a:buChar char="u"/>
            </a:pPr>
            <a:r>
              <a:rPr lang="ja-JP" altLang="en-US" sz="1200" dirty="0">
                <a:solidFill>
                  <a:prstClr val="black"/>
                </a:solidFill>
                <a:latin typeface="Calibri"/>
                <a:ea typeface="ＭＳ Ｐゴシック" panose="020B0600070205080204" pitchFamily="50" charset="-128"/>
              </a:rPr>
              <a:t>本人も支える側（担い手）にもなり、生活の張りや生きがいを見出すことができる </a:t>
            </a:r>
            <a:endParaRPr lang="en-US" altLang="ja-JP" sz="1200" dirty="0">
              <a:solidFill>
                <a:prstClr val="black"/>
              </a:solidFill>
              <a:latin typeface="Calibri"/>
              <a:ea typeface="ＭＳ Ｐゴシック" panose="020B0600070205080204" pitchFamily="50" charset="-128"/>
            </a:endParaRPr>
          </a:p>
        </p:txBody>
      </p:sp>
      <p:sp>
        <p:nvSpPr>
          <p:cNvPr id="76" name="右矢印 75"/>
          <p:cNvSpPr/>
          <p:nvPr/>
        </p:nvSpPr>
        <p:spPr>
          <a:xfrm>
            <a:off x="6038905" y="3153691"/>
            <a:ext cx="213864" cy="1058748"/>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397" tIns="42198" rIns="84397" bIns="42198" rtlCol="0" anchor="ctr"/>
          <a:lstStyle/>
          <a:p>
            <a:pPr algn="ctr" defTabSz="843987" fontAlgn="auto">
              <a:spcBef>
                <a:spcPts val="0"/>
              </a:spcBef>
              <a:spcAft>
                <a:spcPts val="0"/>
              </a:spcAft>
            </a:pPr>
            <a:endParaRPr lang="ja-JP" altLang="en-US" sz="1477" dirty="0">
              <a:solidFill>
                <a:prstClr val="white"/>
              </a:solidFill>
              <a:latin typeface="Calibri"/>
              <a:ea typeface="ＭＳ Ｐゴシック" panose="020B0600070205080204" pitchFamily="50" charset="-128"/>
            </a:endParaRPr>
          </a:p>
        </p:txBody>
      </p:sp>
      <p:sp>
        <p:nvSpPr>
          <p:cNvPr id="28" name="Text Box 18">
            <a:extLst>
              <a:ext uri="{FF2B5EF4-FFF2-40B4-BE49-F238E27FC236}">
                <a16:creationId xmlns:a16="http://schemas.microsoft.com/office/drawing/2014/main" id="{6514E392-D90D-4EC2-BACE-62239BDC136B}"/>
              </a:ext>
            </a:extLst>
          </p:cNvPr>
          <p:cNvSpPr txBox="1">
            <a:spLocks noChangeArrowheads="1"/>
          </p:cNvSpPr>
          <p:nvPr/>
        </p:nvSpPr>
        <p:spPr bwMode="auto">
          <a:xfrm>
            <a:off x="89501" y="6378207"/>
            <a:ext cx="9541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厚労省資料</a:t>
            </a:r>
            <a:endParaRPr kumimoji="1" lang="en-US" altLang="ja-JP" sz="1200" b="0" i="1"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p:txBody>
      </p:sp>
      <p:sp>
        <p:nvSpPr>
          <p:cNvPr id="8" name="フッター プレースホルダー 7">
            <a:extLst>
              <a:ext uri="{FF2B5EF4-FFF2-40B4-BE49-F238E27FC236}">
                <a16:creationId xmlns:a16="http://schemas.microsoft.com/office/drawing/2014/main" id="{1533B5D5-5F2F-4752-AF74-DE29EAE9ADEA}"/>
              </a:ext>
            </a:extLst>
          </p:cNvPr>
          <p:cNvSpPr>
            <a:spLocks noGrp="1"/>
          </p:cNvSpPr>
          <p:nvPr>
            <p:ph type="ftr" sz="quarter" idx="3"/>
          </p:nvPr>
        </p:nvSpPr>
        <p:spPr>
          <a:xfrm>
            <a:off x="0" y="6577881"/>
            <a:ext cx="3103984" cy="280119"/>
          </a:xfrm>
        </p:spPr>
        <p:txBody>
          <a:body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id="{443A2333-7A5B-44F9-8728-21072347D58E}"/>
              </a:ext>
            </a:extLst>
          </p:cNvPr>
          <p:cNvSpPr>
            <a:spLocks noGrp="1"/>
          </p:cNvSpPr>
          <p:nvPr>
            <p:ph type="sldNum" sz="quarter" idx="4"/>
          </p:nvPr>
        </p:nvSpPr>
        <p:spPr>
          <a:xfrm>
            <a:off x="7010400" y="6533256"/>
            <a:ext cx="2133600" cy="280120"/>
          </a:xfrm>
        </p:spPr>
        <p:txBody>
          <a:bodyPr/>
          <a:lstStyle/>
          <a:p>
            <a:pPr>
              <a:defRPr/>
            </a:pPr>
            <a:fld id="{0C413247-B667-496C-B94F-D2BBE11C42D0}" type="slidenum">
              <a:rPr lang="en-US" altLang="ja-JP" smtClean="0"/>
              <a:pPr>
                <a:defRPr/>
              </a:pPr>
              <a:t>25</a:t>
            </a:fld>
            <a:endParaRPr lang="en-US" altLang="ja-JP" dirty="0"/>
          </a:p>
        </p:txBody>
      </p:sp>
    </p:spTree>
    <p:extLst>
      <p:ext uri="{BB962C8B-B14F-4D97-AF65-F5344CB8AC3E}">
        <p14:creationId xmlns:p14="http://schemas.microsoft.com/office/powerpoint/2010/main" val="23029164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16632"/>
            <a:ext cx="9144000" cy="506474"/>
          </a:xfrm>
          <a:prstGeom prst="rect">
            <a:avLst/>
          </a:prstGeom>
          <a:solidFill>
            <a:srgbClr val="002060"/>
          </a:solidFill>
          <a:ln w="25400" cap="flat" cmpd="sng" algn="ctr">
            <a:noFill/>
            <a:prstDash val="solid"/>
          </a:ln>
          <a:effectLst/>
        </p:spPr>
        <p:txBody>
          <a:bodyPr rtlCol="0" anchor="ctr"/>
          <a:lstStyle/>
          <a:p>
            <a:pPr algn="ctr" defTabSz="844083" fontAlgn="auto">
              <a:lnSpc>
                <a:spcPts val="1569"/>
              </a:lnSpc>
              <a:spcBef>
                <a:spcPts val="0"/>
              </a:spcBef>
              <a:spcAft>
                <a:spcPts val="0"/>
              </a:spcAft>
            </a:pPr>
            <a:r>
              <a:rPr lang="ja-JP" altLang="en-US" sz="1662" b="1" dirty="0">
                <a:solidFill>
                  <a:prstClr val="white"/>
                </a:solidFill>
                <a:latin typeface="Calibri"/>
                <a:ea typeface="ＭＳ Ｐゴシック" panose="020B0600070205080204" pitchFamily="50" charset="-128"/>
              </a:rPr>
              <a:t>社会福祉法に基づく市町村における包括的な支援体制の整備に関する指針</a:t>
            </a:r>
            <a:endParaRPr lang="en-US" altLang="ja-JP" sz="1662" b="1" dirty="0">
              <a:solidFill>
                <a:prstClr val="white"/>
              </a:solidFill>
              <a:latin typeface="Calibri"/>
              <a:ea typeface="ＭＳ Ｐゴシック" panose="020B0600070205080204" pitchFamily="50" charset="-128"/>
            </a:endParaRPr>
          </a:p>
          <a:p>
            <a:pPr algn="ctr" defTabSz="844083" fontAlgn="auto">
              <a:lnSpc>
                <a:spcPts val="1569"/>
              </a:lnSpc>
              <a:spcBef>
                <a:spcPts val="0"/>
              </a:spcBef>
              <a:spcAft>
                <a:spcPts val="0"/>
              </a:spcAft>
            </a:pPr>
            <a:r>
              <a:rPr lang="ja-JP" altLang="en-US" sz="1292" b="1" dirty="0">
                <a:solidFill>
                  <a:prstClr val="white"/>
                </a:solidFill>
                <a:latin typeface="Calibri"/>
                <a:ea typeface="ＭＳ Ｐゴシック" panose="020B0600070205080204" pitchFamily="50" charset="-128"/>
              </a:rPr>
              <a:t>（</a:t>
            </a:r>
            <a:r>
              <a:rPr lang="ja-JP" altLang="en-US" sz="1292" b="1" dirty="0">
                <a:solidFill>
                  <a:prstClr val="white"/>
                </a:solidFill>
                <a:latin typeface="ＭＳ Ｐゴシック" panose="020B0600070205080204" pitchFamily="50" charset="-128"/>
                <a:ea typeface="ＭＳ Ｐゴシック" panose="020B0600070205080204" pitchFamily="50" charset="-128"/>
              </a:rPr>
              <a:t>平成</a:t>
            </a:r>
            <a:r>
              <a:rPr lang="en-US" altLang="ja-JP" sz="1292" b="1" dirty="0">
                <a:solidFill>
                  <a:prstClr val="white"/>
                </a:solidFill>
                <a:latin typeface="ＭＳ Ｐゴシック" panose="020B0600070205080204" pitchFamily="50" charset="-128"/>
                <a:ea typeface="ＭＳ Ｐゴシック" panose="020B0600070205080204" pitchFamily="50" charset="-128"/>
              </a:rPr>
              <a:t>29</a:t>
            </a:r>
            <a:r>
              <a:rPr lang="ja-JP" altLang="en-US" sz="1292" b="1" dirty="0">
                <a:solidFill>
                  <a:prstClr val="white"/>
                </a:solidFill>
                <a:latin typeface="ＭＳ Ｐゴシック" panose="020B0600070205080204" pitchFamily="50" charset="-128"/>
                <a:ea typeface="ＭＳ Ｐゴシック" panose="020B0600070205080204" pitchFamily="50" charset="-128"/>
              </a:rPr>
              <a:t>年厚生労働省告示第</a:t>
            </a:r>
            <a:r>
              <a:rPr lang="en-US" altLang="ja-JP" sz="1292" b="1" dirty="0">
                <a:solidFill>
                  <a:prstClr val="white"/>
                </a:solidFill>
                <a:latin typeface="ＭＳ Ｐゴシック" panose="020B0600070205080204" pitchFamily="50" charset="-128"/>
                <a:ea typeface="ＭＳ Ｐゴシック" panose="020B0600070205080204" pitchFamily="50" charset="-128"/>
              </a:rPr>
              <a:t>355</a:t>
            </a:r>
            <a:r>
              <a:rPr lang="ja-JP" altLang="en-US" sz="1292" b="1" dirty="0">
                <a:solidFill>
                  <a:prstClr val="white"/>
                </a:solidFill>
                <a:latin typeface="ＭＳ Ｐゴシック" panose="020B0600070205080204" pitchFamily="50" charset="-128"/>
                <a:ea typeface="ＭＳ Ｐゴシック" panose="020B0600070205080204" pitchFamily="50" charset="-128"/>
              </a:rPr>
              <a:t>号）</a:t>
            </a:r>
            <a:r>
              <a:rPr lang="ja-JP" altLang="en-US" sz="1662" b="1" dirty="0">
                <a:solidFill>
                  <a:prstClr val="white"/>
                </a:solidFill>
                <a:latin typeface="ＭＳ Ｐゴシック" panose="020B0600070205080204" pitchFamily="50" charset="-128"/>
                <a:ea typeface="ＭＳ Ｐゴシック" panose="020B0600070205080204" pitchFamily="50" charset="-128"/>
              </a:rPr>
              <a:t>の概要</a:t>
            </a:r>
            <a:endParaRPr lang="en-US" altLang="ja-JP" sz="1477" b="1" kern="100" dirty="0">
              <a:solidFill>
                <a:prstClr val="white"/>
              </a:solidFill>
              <a:latin typeface="ＭＳ Ｐゴシック" panose="020B0600070205080204" pitchFamily="50" charset="-128"/>
              <a:ea typeface="ＭＳ Ｐゴシック" panose="020B0600070205080204" pitchFamily="50" charset="-128"/>
            </a:endParaRPr>
          </a:p>
        </p:txBody>
      </p:sp>
      <p:sp>
        <p:nvSpPr>
          <p:cNvPr id="6" name="正方形/長方形 5"/>
          <p:cNvSpPr/>
          <p:nvPr/>
        </p:nvSpPr>
        <p:spPr>
          <a:xfrm>
            <a:off x="2976746" y="1819547"/>
            <a:ext cx="6079984" cy="1063503"/>
          </a:xfrm>
          <a:prstGeom prst="rect">
            <a:avLst/>
          </a:prstGeom>
        </p:spPr>
        <p:style>
          <a:lnRef idx="2">
            <a:schemeClr val="dk1"/>
          </a:lnRef>
          <a:fillRef idx="1">
            <a:schemeClr val="lt1"/>
          </a:fillRef>
          <a:effectRef idx="0">
            <a:schemeClr val="dk1"/>
          </a:effectRef>
          <a:fontRef idx="minor">
            <a:schemeClr val="dk1"/>
          </a:fontRef>
        </p:style>
        <p:txBody>
          <a:bodyPr lIns="66462" rtlCol="0" anchor="ctr"/>
          <a:lstStyle/>
          <a:p>
            <a:pPr marL="263776" indent="-263776" defTabSz="844083" fontAlgn="auto">
              <a:spcBef>
                <a:spcPts val="0"/>
              </a:spcBef>
              <a:spcAft>
                <a:spcPts val="0"/>
              </a:spcAft>
              <a:buFont typeface="Wingdings" panose="05000000000000000000" pitchFamily="2" charset="2"/>
              <a:buChar char="l"/>
            </a:pPr>
            <a:r>
              <a:rPr lang="ja-JP" altLang="en-US" sz="1108" dirty="0">
                <a:solidFill>
                  <a:prstClr val="black"/>
                </a:solidFill>
                <a:latin typeface="Calibri"/>
                <a:ea typeface="ＭＳ Ｐゴシック" panose="020B0600070205080204" pitchFamily="50" charset="-128"/>
              </a:rPr>
              <a:t>地域福祉に関する活動への地域住民の参加を促す活動を行う者に対する支援</a:t>
            </a:r>
          </a:p>
          <a:p>
            <a:pPr marL="263776" indent="-263776" defTabSz="844083" fontAlgn="auto">
              <a:spcBef>
                <a:spcPts val="0"/>
              </a:spcBef>
              <a:spcAft>
                <a:spcPts val="0"/>
              </a:spcAft>
              <a:buFont typeface="Wingdings" panose="05000000000000000000" pitchFamily="2" charset="2"/>
              <a:buChar char="l"/>
            </a:pPr>
            <a:r>
              <a:rPr lang="ja-JP" altLang="ja-JP" sz="1108" dirty="0">
                <a:solidFill>
                  <a:prstClr val="black"/>
                </a:solidFill>
                <a:latin typeface="Calibri"/>
                <a:ea typeface="ＭＳ Ｐゴシック" panose="020B0600070205080204" pitchFamily="50" charset="-128"/>
              </a:rPr>
              <a:t>地域住民等が相互に交流を図ることができる拠点の整備</a:t>
            </a:r>
            <a:endParaRPr lang="en-US" altLang="ja-JP" sz="1108" dirty="0">
              <a:solidFill>
                <a:prstClr val="black"/>
              </a:solidFill>
              <a:latin typeface="Calibri"/>
              <a:ea typeface="ＭＳ Ｐゴシック" panose="020B0600070205080204" pitchFamily="50" charset="-128"/>
            </a:endParaRPr>
          </a:p>
          <a:p>
            <a:pPr marL="263776" indent="-263776" defTabSz="844083" fontAlgn="auto">
              <a:spcBef>
                <a:spcPts val="0"/>
              </a:spcBef>
              <a:spcAft>
                <a:spcPts val="0"/>
              </a:spcAft>
              <a:buFont typeface="Wingdings" panose="05000000000000000000" pitchFamily="2" charset="2"/>
              <a:buChar char="l"/>
            </a:pPr>
            <a:r>
              <a:rPr lang="ja-JP" altLang="ja-JP" sz="1108" dirty="0">
                <a:solidFill>
                  <a:prstClr val="black"/>
                </a:solidFill>
                <a:latin typeface="Calibri"/>
                <a:ea typeface="ＭＳ Ｐゴシック" panose="020B0600070205080204" pitchFamily="50" charset="-128"/>
              </a:rPr>
              <a:t>地域住民等に対する研修の実施</a:t>
            </a:r>
            <a:r>
              <a:rPr lang="ja-JP" altLang="en-US" sz="1108" dirty="0">
                <a:solidFill>
                  <a:prstClr val="black"/>
                </a:solidFill>
                <a:latin typeface="Calibri"/>
                <a:ea typeface="ＭＳ Ｐゴシック" panose="020B0600070205080204" pitchFamily="50" charset="-128"/>
              </a:rPr>
              <a:t>（地域福祉活動への関心の向上及び参加を促すとともに、活動を更に活性化）</a:t>
            </a:r>
            <a:endParaRPr lang="en-US" altLang="ja-JP" sz="1108" dirty="0">
              <a:solidFill>
                <a:prstClr val="black"/>
              </a:solidFill>
              <a:latin typeface="Calibri"/>
              <a:ea typeface="ＭＳ Ｐゴシック" panose="020B0600070205080204" pitchFamily="50" charset="-128"/>
            </a:endParaRPr>
          </a:p>
          <a:p>
            <a:pPr marL="263776" indent="-263776" defTabSz="844083" fontAlgn="auto">
              <a:spcBef>
                <a:spcPts val="0"/>
              </a:spcBef>
              <a:spcAft>
                <a:spcPts val="0"/>
              </a:spcAft>
              <a:buFont typeface="Wingdings" panose="05000000000000000000" pitchFamily="2" charset="2"/>
              <a:buChar char="l"/>
            </a:pPr>
            <a:r>
              <a:rPr lang="ja-JP" altLang="en-US" sz="1108" dirty="0">
                <a:solidFill>
                  <a:prstClr val="black"/>
                </a:solidFill>
                <a:latin typeface="Calibri"/>
                <a:ea typeface="ＭＳ Ｐゴシック" panose="020B0600070205080204" pitchFamily="50" charset="-128"/>
              </a:rPr>
              <a:t>地域の課題を地域で解決していくための財源（地域づくりに資する事業の一体的実施、共同募金によるテーマ型募金、クラウドファンディングやソーシャル・インパクト・ボンド等）</a:t>
            </a:r>
            <a:endParaRPr lang="en-US" altLang="ja-JP" sz="1108" dirty="0">
              <a:solidFill>
                <a:prstClr val="black"/>
              </a:solidFill>
              <a:latin typeface="Calibri"/>
              <a:ea typeface="ＭＳ Ｐゴシック" panose="020B0600070205080204" pitchFamily="50" charset="-128"/>
            </a:endParaRPr>
          </a:p>
        </p:txBody>
      </p:sp>
      <p:sp>
        <p:nvSpPr>
          <p:cNvPr id="3" name="正方形/長方形 2"/>
          <p:cNvSpPr/>
          <p:nvPr/>
        </p:nvSpPr>
        <p:spPr>
          <a:xfrm>
            <a:off x="457976" y="1841913"/>
            <a:ext cx="2342773" cy="1107606"/>
          </a:xfrm>
          <a:prstGeom prst="rect">
            <a:avLst/>
          </a:prstGeom>
          <a:solidFill>
            <a:srgbClr val="00206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166158" indent="-166158" defTabSz="844083" fontAlgn="auto">
              <a:spcBef>
                <a:spcPts val="0"/>
              </a:spcBef>
              <a:spcAft>
                <a:spcPts val="0"/>
              </a:spcAft>
            </a:pPr>
            <a:r>
              <a:rPr lang="ja-JP" altLang="en-US" sz="969" b="1" dirty="0">
                <a:solidFill>
                  <a:prstClr val="white"/>
                </a:solidFill>
                <a:latin typeface="Calibri"/>
                <a:ea typeface="ＭＳ Ｐゴシック" panose="020B0600070205080204" pitchFamily="50" charset="-128"/>
              </a:rPr>
              <a:t>第一　地域福祉に関する活動への地域住民の参加を促す活動を行う者に対する支援、地域住民等が相互に交流を図ることができる拠点の整備、地域住民等に対する研修の実施その他の地域住民等が地域福祉を推進するために必要な環境の整備に関する事業　</a:t>
            </a:r>
            <a:endParaRPr lang="en-US" altLang="ja-JP" sz="969" b="1" dirty="0">
              <a:solidFill>
                <a:prstClr val="white"/>
              </a:solidFill>
              <a:latin typeface="Calibri"/>
              <a:ea typeface="ＭＳ Ｐゴシック" panose="020B0600070205080204" pitchFamily="50" charset="-128"/>
            </a:endParaRPr>
          </a:p>
        </p:txBody>
      </p:sp>
      <p:sp>
        <p:nvSpPr>
          <p:cNvPr id="14" name="正方形/長方形 13"/>
          <p:cNvSpPr/>
          <p:nvPr/>
        </p:nvSpPr>
        <p:spPr>
          <a:xfrm>
            <a:off x="2976746" y="2947626"/>
            <a:ext cx="6079984" cy="1331271"/>
          </a:xfrm>
          <a:prstGeom prst="rect">
            <a:avLst/>
          </a:prstGeom>
        </p:spPr>
        <p:style>
          <a:lnRef idx="2">
            <a:schemeClr val="dk1"/>
          </a:lnRef>
          <a:fillRef idx="1">
            <a:schemeClr val="lt1"/>
          </a:fillRef>
          <a:effectRef idx="0">
            <a:schemeClr val="dk1"/>
          </a:effectRef>
          <a:fontRef idx="minor">
            <a:schemeClr val="dk1"/>
          </a:fontRef>
        </p:style>
        <p:txBody>
          <a:bodyPr lIns="66462" rtlCol="0" anchor="ctr"/>
          <a:lstStyle/>
          <a:p>
            <a:pPr marL="263776" indent="-263776" defTabSz="844083" fontAlgn="auto">
              <a:spcBef>
                <a:spcPts val="0"/>
              </a:spcBef>
              <a:spcAft>
                <a:spcPts val="0"/>
              </a:spcAft>
              <a:buFont typeface="Wingdings" panose="05000000000000000000" pitchFamily="2" charset="2"/>
              <a:buChar char="l"/>
            </a:pPr>
            <a:r>
              <a:rPr lang="ja-JP" altLang="en-US" sz="1108" dirty="0">
                <a:solidFill>
                  <a:prstClr val="black"/>
                </a:solidFill>
                <a:latin typeface="Calibri"/>
                <a:ea typeface="ＭＳ Ｐゴシック" panose="020B0600070205080204" pitchFamily="50" charset="-128"/>
              </a:rPr>
              <a:t>地域住民の相談を包括的に受け止める場の整備（担い手については、地域の実情に応じて協議）</a:t>
            </a:r>
            <a:endParaRPr lang="en-US" altLang="ja-JP" sz="1108" dirty="0">
              <a:solidFill>
                <a:prstClr val="black"/>
              </a:solidFill>
              <a:latin typeface="Calibri"/>
              <a:ea typeface="ＭＳ Ｐゴシック" panose="020B0600070205080204" pitchFamily="50" charset="-128"/>
            </a:endParaRPr>
          </a:p>
          <a:p>
            <a:pPr marL="332651" indent="-167058" defTabSz="844083" fontAlgn="auto">
              <a:lnSpc>
                <a:spcPts val="923"/>
              </a:lnSpc>
              <a:spcBef>
                <a:spcPts val="0"/>
              </a:spcBef>
              <a:spcAft>
                <a:spcPts val="0"/>
              </a:spcAft>
            </a:pPr>
            <a:r>
              <a:rPr lang="ja-JP" altLang="en-US" sz="923" dirty="0">
                <a:solidFill>
                  <a:prstClr val="black"/>
                </a:solidFill>
                <a:latin typeface="Calibri"/>
                <a:ea typeface="ＭＳ Ｐゴシック" panose="020B0600070205080204" pitchFamily="50" charset="-128"/>
              </a:rPr>
              <a:t>　</a:t>
            </a:r>
            <a:r>
              <a:rPr lang="en-US" altLang="ja-JP" sz="923" dirty="0">
                <a:solidFill>
                  <a:prstClr val="black"/>
                </a:solidFill>
                <a:latin typeface="Calibri"/>
                <a:ea typeface="ＭＳ Ｐゴシック" panose="020B0600070205080204" pitchFamily="50" charset="-128"/>
              </a:rPr>
              <a:t>※</a:t>
            </a:r>
            <a:r>
              <a:rPr lang="ja-JP" altLang="ja-JP" sz="923" dirty="0">
                <a:solidFill>
                  <a:prstClr val="black"/>
                </a:solidFill>
                <a:latin typeface="Calibri"/>
                <a:ea typeface="ＭＳ Ｐゴシック" panose="020B0600070205080204" pitchFamily="50" charset="-128"/>
              </a:rPr>
              <a:t>地域住民のボランティア、市町村社会福祉協議会の地区担当、地域包括支援センター、障害者の相談支援事業所、地域子育て支援拠点、利用者支援事業の実施事業所等の福祉各制度に基づく相談支援機関、社会福祉法人、ＮＰＯ等が考えられる</a:t>
            </a:r>
            <a:endParaRPr lang="en-US" altLang="ja-JP" sz="923" dirty="0">
              <a:solidFill>
                <a:prstClr val="black"/>
              </a:solidFill>
              <a:latin typeface="Calibri"/>
              <a:ea typeface="ＭＳ Ｐゴシック" panose="020B0600070205080204" pitchFamily="50" charset="-128"/>
            </a:endParaRPr>
          </a:p>
          <a:p>
            <a:pPr marL="263776" indent="-263776" defTabSz="844083" fontAlgn="auto">
              <a:spcBef>
                <a:spcPts val="0"/>
              </a:spcBef>
              <a:spcAft>
                <a:spcPts val="0"/>
              </a:spcAft>
              <a:buFont typeface="Wingdings" panose="05000000000000000000" pitchFamily="2" charset="2"/>
              <a:buChar char="l"/>
            </a:pPr>
            <a:r>
              <a:rPr lang="ja-JP" altLang="en-US" sz="1108" dirty="0">
                <a:solidFill>
                  <a:prstClr val="black"/>
                </a:solidFill>
                <a:latin typeface="Calibri"/>
                <a:ea typeface="ＭＳ Ｐゴシック" panose="020B0600070205080204" pitchFamily="50" charset="-128"/>
              </a:rPr>
              <a:t>地域住民の相談を包括的に受け止める場の周知（名称、所在地、担い手、役割等）</a:t>
            </a:r>
          </a:p>
          <a:p>
            <a:pPr marL="263776" indent="-263776" defTabSz="844083" fontAlgn="auto">
              <a:spcBef>
                <a:spcPts val="0"/>
              </a:spcBef>
              <a:spcAft>
                <a:spcPts val="0"/>
              </a:spcAft>
              <a:buFont typeface="Wingdings" panose="05000000000000000000" pitchFamily="2" charset="2"/>
              <a:buChar char="l"/>
            </a:pPr>
            <a:r>
              <a:rPr lang="ja-JP" altLang="en-US" sz="1108" dirty="0">
                <a:solidFill>
                  <a:prstClr val="black"/>
                </a:solidFill>
                <a:latin typeface="Calibri"/>
                <a:ea typeface="ＭＳ Ｐゴシック" panose="020B0600070205080204" pitchFamily="50" charset="-128"/>
              </a:rPr>
              <a:t>地域の関係者（民生委員児童委員、保護司等）等との連携による地域生活課題の早期把握</a:t>
            </a:r>
          </a:p>
          <a:p>
            <a:pPr marL="263776" indent="-263776" defTabSz="844083" fontAlgn="auto">
              <a:spcBef>
                <a:spcPts val="0"/>
              </a:spcBef>
              <a:spcAft>
                <a:spcPts val="0"/>
              </a:spcAft>
              <a:buFont typeface="Wingdings" panose="05000000000000000000" pitchFamily="2" charset="2"/>
              <a:buChar char="l"/>
            </a:pPr>
            <a:r>
              <a:rPr lang="ja-JP" altLang="en-US" sz="1108" dirty="0">
                <a:solidFill>
                  <a:prstClr val="black"/>
                </a:solidFill>
                <a:latin typeface="Calibri"/>
                <a:ea typeface="ＭＳ Ｐゴシック" panose="020B0600070205080204" pitchFamily="50" charset="-128"/>
              </a:rPr>
              <a:t>地域住民の相談を包括的に受け止める場のバックアップ体制の構築（３の支援体制と連携）</a:t>
            </a:r>
            <a:endParaRPr lang="en-US" altLang="ja-JP" sz="1108" dirty="0">
              <a:solidFill>
                <a:prstClr val="black"/>
              </a:solidFill>
              <a:latin typeface="Calibri"/>
              <a:ea typeface="ＭＳ Ｐゴシック" panose="020B0600070205080204" pitchFamily="50" charset="-128"/>
            </a:endParaRPr>
          </a:p>
        </p:txBody>
      </p:sp>
      <p:sp>
        <p:nvSpPr>
          <p:cNvPr id="13" name="正方形/長方形 12"/>
          <p:cNvSpPr/>
          <p:nvPr/>
        </p:nvSpPr>
        <p:spPr>
          <a:xfrm>
            <a:off x="457976" y="3015987"/>
            <a:ext cx="2342773" cy="1092984"/>
          </a:xfrm>
          <a:prstGeom prst="rect">
            <a:avLst/>
          </a:prstGeom>
          <a:solidFill>
            <a:srgbClr val="00206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166158" indent="-166158" defTabSz="844083" fontAlgn="auto">
              <a:spcBef>
                <a:spcPts val="0"/>
              </a:spcBef>
              <a:spcAft>
                <a:spcPts val="0"/>
              </a:spcAft>
            </a:pPr>
            <a:r>
              <a:rPr lang="ja-JP" altLang="en-US" sz="969" b="1" dirty="0">
                <a:solidFill>
                  <a:prstClr val="white"/>
                </a:solidFill>
                <a:latin typeface="Calibri"/>
                <a:ea typeface="ＭＳ Ｐゴシック" panose="020B0600070205080204" pitchFamily="50" charset="-128"/>
              </a:rPr>
              <a:t>第二　地域住民等が自ら他の地域住民が抱える地域生活課題に関する相談に応じ、必要な情報の提供及び助言を行い、必要に応じて、支援関係機関に対し、協力を求めることができる体制の整備に関する事業</a:t>
            </a:r>
            <a:endParaRPr lang="en-US" altLang="ja-JP" sz="831" b="1" dirty="0">
              <a:solidFill>
                <a:prstClr val="white"/>
              </a:solidFill>
              <a:latin typeface="Calibri"/>
              <a:ea typeface="ＭＳ Ｐゴシック" panose="020B0600070205080204" pitchFamily="50" charset="-128"/>
            </a:endParaRPr>
          </a:p>
        </p:txBody>
      </p:sp>
      <p:sp>
        <p:nvSpPr>
          <p:cNvPr id="16" name="正方形/長方形 15"/>
          <p:cNvSpPr/>
          <p:nvPr/>
        </p:nvSpPr>
        <p:spPr>
          <a:xfrm>
            <a:off x="2976745" y="4411835"/>
            <a:ext cx="6079985" cy="1133594"/>
          </a:xfrm>
          <a:prstGeom prst="rect">
            <a:avLst/>
          </a:prstGeom>
        </p:spPr>
        <p:style>
          <a:lnRef idx="2">
            <a:schemeClr val="dk1"/>
          </a:lnRef>
          <a:fillRef idx="1">
            <a:schemeClr val="lt1"/>
          </a:fillRef>
          <a:effectRef idx="0">
            <a:schemeClr val="dk1"/>
          </a:effectRef>
          <a:fontRef idx="minor">
            <a:schemeClr val="dk1"/>
          </a:fontRef>
        </p:style>
        <p:txBody>
          <a:bodyPr lIns="66462" rtlCol="0" anchor="ctr"/>
          <a:lstStyle/>
          <a:p>
            <a:pPr marL="263776" indent="-263776" defTabSz="844083" fontAlgn="auto">
              <a:spcBef>
                <a:spcPts val="0"/>
              </a:spcBef>
              <a:spcAft>
                <a:spcPts val="0"/>
              </a:spcAft>
              <a:buFont typeface="Wingdings" panose="05000000000000000000" pitchFamily="2" charset="2"/>
              <a:buChar char="l"/>
            </a:pPr>
            <a:r>
              <a:rPr lang="ja-JP" altLang="en-US" sz="1108" dirty="0">
                <a:solidFill>
                  <a:prstClr val="black"/>
                </a:solidFill>
                <a:latin typeface="Calibri"/>
                <a:ea typeface="ＭＳ Ｐゴシック" panose="020B0600070205080204" pitchFamily="50" charset="-128"/>
              </a:rPr>
              <a:t>複合的で複雑な課題等の解決のため、支援関係機関が支援チームを編成し、協働して支援</a:t>
            </a:r>
          </a:p>
          <a:p>
            <a:pPr marL="263776" indent="-263776" defTabSz="844083" fontAlgn="auto">
              <a:spcBef>
                <a:spcPts val="0"/>
              </a:spcBef>
              <a:spcAft>
                <a:spcPts val="0"/>
              </a:spcAft>
              <a:buFont typeface="Wingdings" panose="05000000000000000000" pitchFamily="2" charset="2"/>
              <a:buChar char="l"/>
            </a:pPr>
            <a:r>
              <a:rPr lang="ja-JP" altLang="en-US" sz="1108" dirty="0">
                <a:solidFill>
                  <a:prstClr val="black"/>
                </a:solidFill>
                <a:latin typeface="Calibri"/>
                <a:ea typeface="ＭＳ Ｐゴシック" panose="020B0600070205080204" pitchFamily="50" charset="-128"/>
              </a:rPr>
              <a:t>その際、協働の中核を担う機能が必要（担い手については、地域の実情に応じて協議）</a:t>
            </a:r>
            <a:endParaRPr lang="en-US" altLang="ja-JP" sz="1108" dirty="0">
              <a:solidFill>
                <a:prstClr val="black"/>
              </a:solidFill>
              <a:latin typeface="Calibri"/>
              <a:ea typeface="ＭＳ Ｐゴシック" panose="020B0600070205080204" pitchFamily="50" charset="-128"/>
            </a:endParaRPr>
          </a:p>
          <a:p>
            <a:pPr marL="408853" indent="-408853" defTabSz="844083" fontAlgn="auto">
              <a:lnSpc>
                <a:spcPts val="923"/>
              </a:lnSpc>
              <a:spcBef>
                <a:spcPts val="0"/>
              </a:spcBef>
              <a:spcAft>
                <a:spcPts val="0"/>
              </a:spcAft>
            </a:pPr>
            <a:r>
              <a:rPr lang="ja-JP" altLang="en-US" sz="1108" dirty="0">
                <a:solidFill>
                  <a:prstClr val="black"/>
                </a:solidFill>
                <a:latin typeface="Calibri"/>
                <a:ea typeface="ＭＳ Ｐゴシック" panose="020B0600070205080204" pitchFamily="50" charset="-128"/>
              </a:rPr>
              <a:t>　　　</a:t>
            </a:r>
            <a:r>
              <a:rPr lang="en-US" altLang="ja-JP" sz="923" dirty="0">
                <a:solidFill>
                  <a:prstClr val="black"/>
                </a:solidFill>
                <a:latin typeface="Calibri"/>
                <a:ea typeface="ＭＳ Ｐゴシック" panose="020B0600070205080204" pitchFamily="50" charset="-128"/>
              </a:rPr>
              <a:t>※</a:t>
            </a:r>
            <a:r>
              <a:rPr lang="ja-JP" altLang="ja-JP" sz="923" dirty="0">
                <a:solidFill>
                  <a:prstClr val="black"/>
                </a:solidFill>
                <a:latin typeface="Calibri"/>
                <a:ea typeface="ＭＳ Ｐゴシック" panose="020B0600070205080204" pitchFamily="50" charset="-128"/>
              </a:rPr>
              <a:t>生活困窮者自立支援制度</a:t>
            </a:r>
            <a:r>
              <a:rPr lang="ja-JP" altLang="en-US" sz="923" dirty="0">
                <a:solidFill>
                  <a:prstClr val="black"/>
                </a:solidFill>
                <a:latin typeface="Calibri"/>
                <a:ea typeface="ＭＳ Ｐゴシック" panose="020B0600070205080204" pitchFamily="50" charset="-128"/>
              </a:rPr>
              <a:t>の</a:t>
            </a:r>
            <a:r>
              <a:rPr lang="ja-JP" altLang="ja-JP" sz="923" dirty="0">
                <a:solidFill>
                  <a:prstClr val="black"/>
                </a:solidFill>
                <a:latin typeface="Calibri"/>
                <a:ea typeface="ＭＳ Ｐゴシック" panose="020B0600070205080204" pitchFamily="50" charset="-128"/>
              </a:rPr>
              <a:t>自立相談支援機関</a:t>
            </a:r>
            <a:r>
              <a:rPr lang="ja-JP" altLang="en-US" sz="923" dirty="0">
                <a:solidFill>
                  <a:prstClr val="black"/>
                </a:solidFill>
                <a:latin typeface="Calibri"/>
                <a:ea typeface="ＭＳ Ｐゴシック" panose="020B0600070205080204" pitchFamily="50" charset="-128"/>
              </a:rPr>
              <a:t>、</a:t>
            </a:r>
            <a:r>
              <a:rPr lang="ja-JP" altLang="ja-JP" sz="923" dirty="0">
                <a:solidFill>
                  <a:prstClr val="black"/>
                </a:solidFill>
                <a:latin typeface="Calibri"/>
                <a:ea typeface="ＭＳ Ｐゴシック" panose="020B0600070205080204" pitchFamily="50" charset="-128"/>
              </a:rPr>
              <a:t>地域包括支援センター、基幹相談支援センター、社会福祉協議会、社会福祉法人、医療法人、ＮＰＯ、行政など様々な機関</a:t>
            </a:r>
            <a:r>
              <a:rPr lang="ja-JP" altLang="en-US" sz="923" dirty="0">
                <a:solidFill>
                  <a:prstClr val="black"/>
                </a:solidFill>
                <a:latin typeface="Calibri"/>
                <a:ea typeface="ＭＳ Ｐゴシック" panose="020B0600070205080204" pitchFamily="50" charset="-128"/>
              </a:rPr>
              <a:t>が考えられる</a:t>
            </a:r>
          </a:p>
          <a:p>
            <a:pPr marL="263776" indent="-263776" defTabSz="844083" fontAlgn="auto">
              <a:spcBef>
                <a:spcPts val="0"/>
              </a:spcBef>
              <a:spcAft>
                <a:spcPts val="0"/>
              </a:spcAft>
              <a:buFont typeface="Wingdings" panose="05000000000000000000" pitchFamily="2" charset="2"/>
              <a:buChar char="l"/>
            </a:pPr>
            <a:r>
              <a:rPr lang="ja-JP" altLang="en-US" sz="1108" dirty="0">
                <a:solidFill>
                  <a:prstClr val="black"/>
                </a:solidFill>
                <a:latin typeface="Calibri"/>
                <a:ea typeface="ＭＳ Ｐゴシック" panose="020B0600070205080204" pitchFamily="50" charset="-128"/>
              </a:rPr>
              <a:t>支援に関する協議及び検討の場（既存の場の機能の拡充、新たな場の設置等）</a:t>
            </a:r>
          </a:p>
          <a:p>
            <a:pPr marL="263776" indent="-263776" defTabSz="844083" fontAlgn="auto">
              <a:spcBef>
                <a:spcPts val="0"/>
              </a:spcBef>
              <a:spcAft>
                <a:spcPts val="0"/>
              </a:spcAft>
              <a:buFont typeface="Wingdings" panose="05000000000000000000" pitchFamily="2" charset="2"/>
              <a:buChar char="l"/>
            </a:pPr>
            <a:r>
              <a:rPr lang="ja-JP" altLang="en-US" sz="1108" dirty="0">
                <a:solidFill>
                  <a:prstClr val="black"/>
                </a:solidFill>
                <a:latin typeface="Calibri"/>
                <a:ea typeface="ＭＳ Ｐゴシック" panose="020B0600070205080204" pitchFamily="50" charset="-128"/>
              </a:rPr>
              <a:t>支援を必要とする者の早期把握（２の体制や地域の関係者、関係機関との連携）</a:t>
            </a:r>
          </a:p>
          <a:p>
            <a:pPr marL="263776" indent="-263776" defTabSz="844083" fontAlgn="auto">
              <a:spcBef>
                <a:spcPts val="0"/>
              </a:spcBef>
              <a:spcAft>
                <a:spcPts val="0"/>
              </a:spcAft>
              <a:buFont typeface="Wingdings" panose="05000000000000000000" pitchFamily="2" charset="2"/>
              <a:buChar char="l"/>
            </a:pPr>
            <a:r>
              <a:rPr lang="ja-JP" altLang="en-US" sz="1108" dirty="0">
                <a:solidFill>
                  <a:prstClr val="black"/>
                </a:solidFill>
                <a:latin typeface="Calibri"/>
                <a:ea typeface="ＭＳ Ｐゴシック" panose="020B0600070205080204" pitchFamily="50" charset="-128"/>
              </a:rPr>
              <a:t>地域住民等との連携（公的制度による支援と地域住民・ボランティアとの協働）</a:t>
            </a:r>
            <a:endParaRPr lang="en-US" altLang="ja-JP" sz="1108" dirty="0">
              <a:solidFill>
                <a:prstClr val="black"/>
              </a:solidFill>
              <a:latin typeface="Calibri"/>
              <a:ea typeface="ＭＳ Ｐゴシック" panose="020B0600070205080204" pitchFamily="50" charset="-128"/>
            </a:endParaRPr>
          </a:p>
        </p:txBody>
      </p:sp>
      <p:sp>
        <p:nvSpPr>
          <p:cNvPr id="17" name="正方形/長方形 16"/>
          <p:cNvSpPr/>
          <p:nvPr/>
        </p:nvSpPr>
        <p:spPr>
          <a:xfrm>
            <a:off x="467545" y="4478303"/>
            <a:ext cx="2333205" cy="1129972"/>
          </a:xfrm>
          <a:prstGeom prst="rect">
            <a:avLst/>
          </a:prstGeom>
          <a:solidFill>
            <a:srgbClr val="00206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166158" indent="-166158" defTabSz="844083" fontAlgn="auto">
              <a:spcBef>
                <a:spcPts val="0"/>
              </a:spcBef>
              <a:spcAft>
                <a:spcPts val="0"/>
              </a:spcAft>
            </a:pPr>
            <a:r>
              <a:rPr lang="ja-JP" altLang="en-US" sz="969" b="1" dirty="0">
                <a:solidFill>
                  <a:prstClr val="white"/>
                </a:solidFill>
                <a:latin typeface="ＭＳ Ｐゴシック" panose="020B0600070205080204" pitchFamily="50" charset="-128"/>
                <a:ea typeface="ＭＳ Ｐゴシック" panose="020B0600070205080204" pitchFamily="50" charset="-128"/>
              </a:rPr>
              <a:t>第三　生活困窮者自立支援法第二条第二項に規定する生活困窮者自立相談支援事業を行う者その他の支援関係機関が、地域生活課題を解決するために、相互の有機的な連携の下、その解決に資する支援を一体的かつ計画的に行う体制の整備に関する事業</a:t>
            </a:r>
          </a:p>
        </p:txBody>
      </p:sp>
      <p:sp>
        <p:nvSpPr>
          <p:cNvPr id="4" name="右矢印 3"/>
          <p:cNvSpPr/>
          <p:nvPr/>
        </p:nvSpPr>
        <p:spPr>
          <a:xfrm>
            <a:off x="2778202" y="1886016"/>
            <a:ext cx="198544" cy="7976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30" name="右矢印 29"/>
          <p:cNvSpPr/>
          <p:nvPr/>
        </p:nvSpPr>
        <p:spPr>
          <a:xfrm>
            <a:off x="2778202" y="3148925"/>
            <a:ext cx="198544" cy="7976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31" name="右矢印 30"/>
          <p:cNvSpPr/>
          <p:nvPr/>
        </p:nvSpPr>
        <p:spPr>
          <a:xfrm>
            <a:off x="2778202" y="4544773"/>
            <a:ext cx="198544" cy="7976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7" name="テキスト ボックス 6"/>
          <p:cNvSpPr txBox="1"/>
          <p:nvPr/>
        </p:nvSpPr>
        <p:spPr>
          <a:xfrm>
            <a:off x="49666" y="1841913"/>
            <a:ext cx="355162" cy="2503453"/>
          </a:xfrm>
          <a:prstGeom prst="rect">
            <a:avLst/>
          </a:prstGeom>
          <a:solidFill>
            <a:schemeClr val="bg1"/>
          </a:solidFill>
          <a:ln>
            <a:solidFill>
              <a:schemeClr val="tx1"/>
            </a:solidFill>
          </a:ln>
        </p:spPr>
        <p:txBody>
          <a:bodyPr vert="eaVert" wrap="square" rtlCol="0">
            <a:spAutoFit/>
          </a:bodyPr>
          <a:lstStyle/>
          <a:p>
            <a:pPr algn="ctr" defTabSz="844083" fontAlgn="auto">
              <a:spcBef>
                <a:spcPts val="0"/>
              </a:spcBef>
              <a:spcAft>
                <a:spcPts val="0"/>
              </a:spcAft>
            </a:pPr>
            <a:r>
              <a:rPr lang="ja-JP" altLang="en-US" sz="1108" dirty="0">
                <a:solidFill>
                  <a:prstClr val="black"/>
                </a:solidFill>
                <a:latin typeface="Calibri"/>
                <a:ea typeface="ＭＳ Ｐゴシック" panose="020B0600070205080204" pitchFamily="50" charset="-128"/>
              </a:rPr>
              <a:t>住民に身近な圏域</a:t>
            </a:r>
            <a:r>
              <a:rPr lang="ja-JP" altLang="en-US" sz="738" dirty="0">
                <a:solidFill>
                  <a:prstClr val="black"/>
                </a:solidFill>
                <a:latin typeface="Calibri"/>
                <a:ea typeface="ＭＳ Ｐゴシック" panose="020B0600070205080204" pitchFamily="50" charset="-128"/>
              </a:rPr>
              <a:t>（</a:t>
            </a:r>
            <a:r>
              <a:rPr lang="en-US" altLang="ja-JP" sz="738" dirty="0">
                <a:solidFill>
                  <a:prstClr val="black"/>
                </a:solidFill>
                <a:latin typeface="Calibri"/>
                <a:ea typeface="ＭＳ Ｐゴシック" panose="020B0600070205080204" pitchFamily="50" charset="-128"/>
              </a:rPr>
              <a:t>※</a:t>
            </a:r>
            <a:r>
              <a:rPr lang="ja-JP" altLang="en-US" sz="738" dirty="0">
                <a:solidFill>
                  <a:prstClr val="black"/>
                </a:solidFill>
                <a:latin typeface="Calibri"/>
                <a:ea typeface="ＭＳ Ｐゴシック" panose="020B0600070205080204" pitchFamily="50" charset="-128"/>
              </a:rPr>
              <a:t>）</a:t>
            </a:r>
          </a:p>
        </p:txBody>
      </p:sp>
      <p:sp>
        <p:nvSpPr>
          <p:cNvPr id="32" name="テキスト ボックス 31"/>
          <p:cNvSpPr txBox="1"/>
          <p:nvPr/>
        </p:nvSpPr>
        <p:spPr>
          <a:xfrm>
            <a:off x="40375" y="4478304"/>
            <a:ext cx="355162" cy="1063503"/>
          </a:xfrm>
          <a:prstGeom prst="rect">
            <a:avLst/>
          </a:prstGeom>
          <a:solidFill>
            <a:schemeClr val="bg1"/>
          </a:solidFill>
          <a:ln>
            <a:solidFill>
              <a:schemeClr val="tx1"/>
            </a:solidFill>
          </a:ln>
        </p:spPr>
        <p:txBody>
          <a:bodyPr vert="eaVert" wrap="square" rtlCol="0">
            <a:spAutoFit/>
          </a:bodyPr>
          <a:lstStyle/>
          <a:p>
            <a:pPr algn="ctr" defTabSz="844083" fontAlgn="auto">
              <a:spcBef>
                <a:spcPts val="0"/>
              </a:spcBef>
              <a:spcAft>
                <a:spcPts val="0"/>
              </a:spcAft>
            </a:pPr>
            <a:r>
              <a:rPr lang="ja-JP" altLang="en-US" sz="1108" dirty="0">
                <a:solidFill>
                  <a:prstClr val="black"/>
                </a:solidFill>
                <a:latin typeface="Calibri"/>
                <a:ea typeface="ＭＳ Ｐゴシック" panose="020B0600070205080204" pitchFamily="50" charset="-128"/>
              </a:rPr>
              <a:t>市町村域</a:t>
            </a:r>
          </a:p>
        </p:txBody>
      </p:sp>
      <p:sp>
        <p:nvSpPr>
          <p:cNvPr id="33" name="正方形/長方形 32"/>
          <p:cNvSpPr/>
          <p:nvPr/>
        </p:nvSpPr>
        <p:spPr>
          <a:xfrm>
            <a:off x="485977" y="5674744"/>
            <a:ext cx="2292226" cy="731158"/>
          </a:xfrm>
          <a:prstGeom prst="rect">
            <a:avLst/>
          </a:prstGeom>
          <a:solidFill>
            <a:srgbClr val="00206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165593" indent="-165593" defTabSz="844083" fontAlgn="auto">
              <a:spcBef>
                <a:spcPts val="0"/>
              </a:spcBef>
              <a:spcAft>
                <a:spcPts val="0"/>
              </a:spcAft>
            </a:pPr>
            <a:r>
              <a:rPr lang="ja-JP" altLang="en-US" sz="969" b="1" dirty="0">
                <a:solidFill>
                  <a:prstClr val="white"/>
                </a:solidFill>
                <a:latin typeface="Calibri"/>
                <a:ea typeface="ＭＳ Ｐゴシック" panose="020B0600070205080204" pitchFamily="50" charset="-128"/>
              </a:rPr>
              <a:t>第四　市町村における包括的な支援体制の整備に対する都道府県の支援について</a:t>
            </a:r>
            <a:endParaRPr lang="en-US" altLang="ja-JP" sz="969" b="1" dirty="0">
              <a:solidFill>
                <a:prstClr val="white"/>
              </a:solidFill>
              <a:latin typeface="Calibri"/>
              <a:ea typeface="ＭＳ Ｐゴシック" panose="020B0600070205080204" pitchFamily="50" charset="-128"/>
            </a:endParaRPr>
          </a:p>
        </p:txBody>
      </p:sp>
      <p:sp>
        <p:nvSpPr>
          <p:cNvPr id="34" name="テキスト ボックス 33"/>
          <p:cNvSpPr txBox="1"/>
          <p:nvPr/>
        </p:nvSpPr>
        <p:spPr>
          <a:xfrm>
            <a:off x="49666" y="5608275"/>
            <a:ext cx="355162" cy="868793"/>
          </a:xfrm>
          <a:prstGeom prst="rect">
            <a:avLst/>
          </a:prstGeom>
          <a:solidFill>
            <a:schemeClr val="bg1"/>
          </a:solidFill>
          <a:ln>
            <a:solidFill>
              <a:schemeClr val="tx1"/>
            </a:solidFill>
          </a:ln>
        </p:spPr>
        <p:txBody>
          <a:bodyPr vert="eaVert" wrap="square" rtlCol="0">
            <a:spAutoFit/>
          </a:bodyPr>
          <a:lstStyle/>
          <a:p>
            <a:pPr algn="ctr" defTabSz="844083" fontAlgn="auto">
              <a:spcBef>
                <a:spcPts val="0"/>
              </a:spcBef>
              <a:spcAft>
                <a:spcPts val="0"/>
              </a:spcAft>
            </a:pPr>
            <a:r>
              <a:rPr lang="ja-JP" altLang="en-US" sz="1108" dirty="0">
                <a:solidFill>
                  <a:prstClr val="black"/>
                </a:solidFill>
                <a:latin typeface="Calibri"/>
                <a:ea typeface="ＭＳ Ｐゴシック" panose="020B0600070205080204" pitchFamily="50" charset="-128"/>
              </a:rPr>
              <a:t>都道府県域</a:t>
            </a:r>
          </a:p>
        </p:txBody>
      </p:sp>
      <p:sp>
        <p:nvSpPr>
          <p:cNvPr id="35" name="右矢印 34"/>
          <p:cNvSpPr/>
          <p:nvPr/>
        </p:nvSpPr>
        <p:spPr>
          <a:xfrm>
            <a:off x="2778202" y="5608275"/>
            <a:ext cx="198544" cy="7976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4083" fontAlgn="auto">
              <a:spcBef>
                <a:spcPts val="0"/>
              </a:spcBef>
              <a:spcAft>
                <a:spcPts val="0"/>
              </a:spcAft>
            </a:pPr>
            <a:endParaRPr lang="ja-JP" altLang="en-US" sz="1662">
              <a:solidFill>
                <a:prstClr val="white"/>
              </a:solidFill>
              <a:latin typeface="Calibri"/>
              <a:ea typeface="ＭＳ Ｐゴシック" panose="020B0600070205080204" pitchFamily="50" charset="-128"/>
            </a:endParaRPr>
          </a:p>
        </p:txBody>
      </p:sp>
      <p:sp>
        <p:nvSpPr>
          <p:cNvPr id="36" name="正方形/長方形 35"/>
          <p:cNvSpPr/>
          <p:nvPr/>
        </p:nvSpPr>
        <p:spPr>
          <a:xfrm>
            <a:off x="2976746" y="5674744"/>
            <a:ext cx="6079986" cy="731158"/>
          </a:xfrm>
          <a:prstGeom prst="rect">
            <a:avLst/>
          </a:prstGeom>
        </p:spPr>
        <p:style>
          <a:lnRef idx="2">
            <a:schemeClr val="dk1"/>
          </a:lnRef>
          <a:fillRef idx="1">
            <a:schemeClr val="lt1"/>
          </a:fillRef>
          <a:effectRef idx="0">
            <a:schemeClr val="dk1"/>
          </a:effectRef>
          <a:fontRef idx="minor">
            <a:schemeClr val="dk1"/>
          </a:fontRef>
        </p:style>
        <p:txBody>
          <a:bodyPr lIns="66462" rtlCol="0" anchor="ctr"/>
          <a:lstStyle/>
          <a:p>
            <a:pPr marL="263776" indent="-263776" defTabSz="844083" fontAlgn="auto">
              <a:spcBef>
                <a:spcPts val="0"/>
              </a:spcBef>
              <a:spcAft>
                <a:spcPts val="0"/>
              </a:spcAft>
              <a:buFont typeface="Wingdings" panose="05000000000000000000" pitchFamily="2" charset="2"/>
              <a:buChar char="l"/>
            </a:pPr>
            <a:r>
              <a:rPr lang="ja-JP" altLang="en-US" sz="1108" dirty="0">
                <a:solidFill>
                  <a:prstClr val="black"/>
                </a:solidFill>
                <a:latin typeface="Calibri"/>
                <a:ea typeface="ＭＳ Ｐゴシック" panose="020B0600070205080204" pitchFamily="50" charset="-128"/>
              </a:rPr>
              <a:t>単独の市町村では解決が難しい課題を抱える者等（医療的ケア児、難病・がん患者、配偶者からの暴力を受けた者、刑務所出所者等）への支援体制を市町村と連携して構築</a:t>
            </a:r>
          </a:p>
          <a:p>
            <a:pPr marL="263776" indent="-263776" defTabSz="844083" fontAlgn="auto">
              <a:spcBef>
                <a:spcPts val="0"/>
              </a:spcBef>
              <a:spcAft>
                <a:spcPts val="0"/>
              </a:spcAft>
              <a:buFont typeface="Wingdings" panose="05000000000000000000" pitchFamily="2" charset="2"/>
              <a:buChar char="l"/>
            </a:pPr>
            <a:r>
              <a:rPr lang="ja-JP" altLang="en-US" sz="1108" dirty="0">
                <a:solidFill>
                  <a:prstClr val="black"/>
                </a:solidFill>
                <a:latin typeface="Calibri"/>
                <a:ea typeface="ＭＳ Ｐゴシック" panose="020B0600070205080204" pitchFamily="50" charset="-128"/>
              </a:rPr>
              <a:t>都道府県域で推進していく独自施策の企画・立案、市町村間の情報共有の場づくり、市町村への技術的助言等</a:t>
            </a:r>
          </a:p>
        </p:txBody>
      </p:sp>
      <p:sp>
        <p:nvSpPr>
          <p:cNvPr id="11" name="テキスト ボックス 10"/>
          <p:cNvSpPr txBox="1"/>
          <p:nvPr/>
        </p:nvSpPr>
        <p:spPr>
          <a:xfrm>
            <a:off x="428771" y="4108972"/>
            <a:ext cx="2243757" cy="376385"/>
          </a:xfrm>
          <a:prstGeom prst="rect">
            <a:avLst/>
          </a:prstGeom>
          <a:noFill/>
        </p:spPr>
        <p:txBody>
          <a:bodyPr wrap="square" rtlCol="0">
            <a:spAutoFit/>
          </a:bodyPr>
          <a:lstStyle/>
          <a:p>
            <a:pPr defTabSz="844083" fontAlgn="auto">
              <a:spcBef>
                <a:spcPts val="0"/>
              </a:spcBef>
              <a:spcAft>
                <a:spcPts val="0"/>
              </a:spcAft>
            </a:pPr>
            <a:r>
              <a:rPr lang="ja-JP" altLang="en-US" sz="923" dirty="0">
                <a:solidFill>
                  <a:prstClr val="black"/>
                </a:solidFill>
                <a:latin typeface="Calibri"/>
                <a:ea typeface="ＭＳ Ｐゴシック" panose="020B0600070205080204" pitchFamily="50" charset="-128"/>
              </a:rPr>
              <a:t>（</a:t>
            </a:r>
            <a:r>
              <a:rPr lang="en-US" altLang="ja-JP" sz="923" dirty="0">
                <a:solidFill>
                  <a:prstClr val="black"/>
                </a:solidFill>
                <a:latin typeface="Calibri"/>
                <a:ea typeface="ＭＳ Ｐゴシック" panose="020B0600070205080204" pitchFamily="50" charset="-128"/>
              </a:rPr>
              <a:t>※</a:t>
            </a:r>
            <a:r>
              <a:rPr lang="ja-JP" altLang="en-US" sz="923" dirty="0">
                <a:solidFill>
                  <a:prstClr val="black"/>
                </a:solidFill>
                <a:latin typeface="Calibri"/>
                <a:ea typeface="ＭＳ Ｐゴシック" panose="020B0600070205080204" pitchFamily="50" charset="-128"/>
              </a:rPr>
              <a:t>）地域の実情に応じて異なると考えられ、地域で協議し、決めていく過程が必要</a:t>
            </a:r>
          </a:p>
        </p:txBody>
      </p:sp>
      <p:sp>
        <p:nvSpPr>
          <p:cNvPr id="23" name="正方形/長方形 22"/>
          <p:cNvSpPr/>
          <p:nvPr/>
        </p:nvSpPr>
        <p:spPr>
          <a:xfrm>
            <a:off x="63908" y="689576"/>
            <a:ext cx="8992822" cy="1063504"/>
          </a:xfrm>
          <a:prstGeom prst="rect">
            <a:avLst/>
          </a:prstGeom>
          <a:ln w="19050"/>
        </p:spPr>
        <p:style>
          <a:lnRef idx="2">
            <a:schemeClr val="dk1"/>
          </a:lnRef>
          <a:fillRef idx="1">
            <a:schemeClr val="lt1"/>
          </a:fillRef>
          <a:effectRef idx="0">
            <a:schemeClr val="dk1"/>
          </a:effectRef>
          <a:fontRef idx="minor">
            <a:schemeClr val="dk1"/>
          </a:fontRef>
        </p:style>
        <p:txBody>
          <a:bodyPr lIns="66462" rtlCol="0" anchor="ctr"/>
          <a:lstStyle/>
          <a:p>
            <a:pPr marL="263776" indent="-263776" defTabSz="844083" fontAlgn="auto">
              <a:spcBef>
                <a:spcPts val="0"/>
              </a:spcBef>
              <a:spcAft>
                <a:spcPts val="0"/>
              </a:spcAft>
              <a:buFont typeface="Wingdings" panose="05000000000000000000" pitchFamily="2" charset="2"/>
              <a:buChar char="l"/>
            </a:pPr>
            <a:r>
              <a:rPr lang="ja-JP" altLang="en-US" sz="1108" dirty="0">
                <a:solidFill>
                  <a:prstClr val="black"/>
                </a:solidFill>
                <a:latin typeface="Calibri"/>
                <a:ea typeface="ＭＳ Ｐゴシック" panose="020B0600070205080204" pitchFamily="50" charset="-128"/>
              </a:rPr>
              <a:t>市町村は、社会福祉法第</a:t>
            </a:r>
            <a:r>
              <a:rPr lang="en-US" altLang="ja-JP" sz="1108" dirty="0">
                <a:solidFill>
                  <a:prstClr val="black"/>
                </a:solidFill>
                <a:latin typeface="Calibri"/>
                <a:ea typeface="ＭＳ Ｐゴシック" panose="020B0600070205080204" pitchFamily="50" charset="-128"/>
              </a:rPr>
              <a:t>106</a:t>
            </a:r>
            <a:r>
              <a:rPr lang="ja-JP" altLang="en-US" sz="1108" dirty="0">
                <a:solidFill>
                  <a:prstClr val="black"/>
                </a:solidFill>
                <a:latin typeface="Calibri"/>
                <a:ea typeface="ＭＳ Ｐゴシック" panose="020B0600070205080204" pitchFamily="50" charset="-128"/>
              </a:rPr>
              <a:t>条の３第</a:t>
            </a:r>
            <a:r>
              <a:rPr lang="en-US" altLang="ja-JP" sz="1108" dirty="0">
                <a:solidFill>
                  <a:prstClr val="black"/>
                </a:solidFill>
                <a:latin typeface="Calibri"/>
                <a:ea typeface="ＭＳ Ｐゴシック" panose="020B0600070205080204" pitchFamily="50" charset="-128"/>
              </a:rPr>
              <a:t>1</a:t>
            </a:r>
            <a:r>
              <a:rPr lang="ja-JP" altLang="en-US" sz="1108" dirty="0">
                <a:solidFill>
                  <a:prstClr val="black"/>
                </a:solidFill>
                <a:latin typeface="Calibri"/>
                <a:ea typeface="ＭＳ Ｐゴシック" panose="020B0600070205080204" pitchFamily="50" charset="-128"/>
              </a:rPr>
              <a:t>項各号に掲げる事業の実施を通じ、包括的な支援体制の整備を推進。本指針は、その適切かつ有効な実施を図るため、事業内容、留意点等を示すもの。各事業については、「点」ではなく、「面」としてそれぞれを連携させて実施していくことが必要。</a:t>
            </a:r>
            <a:endParaRPr lang="en-US" altLang="ja-JP" sz="1108" dirty="0">
              <a:solidFill>
                <a:prstClr val="black"/>
              </a:solidFill>
              <a:latin typeface="Calibri"/>
              <a:ea typeface="ＭＳ Ｐゴシック" panose="020B0600070205080204" pitchFamily="50" charset="-128"/>
            </a:endParaRPr>
          </a:p>
          <a:p>
            <a:pPr marL="263776" indent="-263776" defTabSz="844083" fontAlgn="auto">
              <a:spcBef>
                <a:spcPts val="0"/>
              </a:spcBef>
              <a:spcAft>
                <a:spcPts val="0"/>
              </a:spcAft>
              <a:buFont typeface="Wingdings" panose="05000000000000000000" pitchFamily="2" charset="2"/>
              <a:buChar char="l"/>
            </a:pPr>
            <a:r>
              <a:rPr lang="ja-JP" altLang="en-US" sz="1108" dirty="0">
                <a:solidFill>
                  <a:prstClr val="black"/>
                </a:solidFill>
                <a:latin typeface="Calibri"/>
                <a:ea typeface="ＭＳ Ｐゴシック" panose="020B0600070205080204" pitchFamily="50" charset="-128"/>
              </a:rPr>
              <a:t>第一から第三までの内容は、地域において必要となる機能・取組であり、同一の機関が担うこともあれば、別々の機関が担うこともあるなど、地域の実情に応じて、様々な方法が考えられる。</a:t>
            </a:r>
            <a:endParaRPr lang="en-US" altLang="ja-JP" sz="1108" dirty="0">
              <a:solidFill>
                <a:prstClr val="black"/>
              </a:solidFill>
              <a:latin typeface="Calibri"/>
              <a:ea typeface="ＭＳ Ｐゴシック" panose="020B0600070205080204" pitchFamily="50" charset="-128"/>
            </a:endParaRPr>
          </a:p>
          <a:p>
            <a:pPr marL="263776" indent="-263776" defTabSz="844083" fontAlgn="auto">
              <a:spcBef>
                <a:spcPts val="0"/>
              </a:spcBef>
              <a:spcAft>
                <a:spcPts val="0"/>
              </a:spcAft>
              <a:buFont typeface="Wingdings" panose="05000000000000000000" pitchFamily="2" charset="2"/>
              <a:buChar char="l"/>
            </a:pPr>
            <a:r>
              <a:rPr lang="ja-JP" altLang="en-US" sz="1108" dirty="0">
                <a:solidFill>
                  <a:prstClr val="black"/>
                </a:solidFill>
                <a:latin typeface="Calibri"/>
                <a:ea typeface="ＭＳ Ｐゴシック" panose="020B0600070205080204" pitchFamily="50" charset="-128"/>
              </a:rPr>
              <a:t>市町村における包括的な支援体制の整備について、地域の関係者が話し合い、共通認識を持ちながら計画的に推進していくことが求められるが、市町村地域福祉計画の策定過程を活用することも有効な方策の一つ。</a:t>
            </a:r>
            <a:endParaRPr lang="en-US" altLang="ja-JP" sz="1108" dirty="0">
              <a:solidFill>
                <a:prstClr val="black"/>
              </a:solidFill>
              <a:latin typeface="Calibri"/>
              <a:ea typeface="ＭＳ Ｐゴシック" panose="020B0600070205080204" pitchFamily="50" charset="-128"/>
            </a:endParaRPr>
          </a:p>
        </p:txBody>
      </p:sp>
      <p:sp>
        <p:nvSpPr>
          <p:cNvPr id="21" name="Text Box 18">
            <a:extLst>
              <a:ext uri="{FF2B5EF4-FFF2-40B4-BE49-F238E27FC236}">
                <a16:creationId xmlns:a16="http://schemas.microsoft.com/office/drawing/2014/main" id="{EBFCB39D-AA4F-4DF8-A79D-AAB4343D0302}"/>
              </a:ext>
            </a:extLst>
          </p:cNvPr>
          <p:cNvSpPr txBox="1">
            <a:spLocks noChangeArrowheads="1"/>
          </p:cNvSpPr>
          <p:nvPr/>
        </p:nvSpPr>
        <p:spPr bwMode="auto">
          <a:xfrm>
            <a:off x="89501" y="6378207"/>
            <a:ext cx="9541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厚労省資料</a:t>
            </a:r>
            <a:endParaRPr kumimoji="1" lang="en-US" altLang="ja-JP" sz="1200" b="0" i="1"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p:txBody>
      </p:sp>
      <p:sp>
        <p:nvSpPr>
          <p:cNvPr id="9" name="フッター プレースホルダー 8">
            <a:extLst>
              <a:ext uri="{FF2B5EF4-FFF2-40B4-BE49-F238E27FC236}">
                <a16:creationId xmlns:a16="http://schemas.microsoft.com/office/drawing/2014/main" id="{3166106E-E7EB-4DCA-96F3-E8F25A19ED7B}"/>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id="{A32AECCC-B181-4DA4-AD0D-41B65844677E}"/>
              </a:ext>
            </a:extLst>
          </p:cNvPr>
          <p:cNvSpPr>
            <a:spLocks noGrp="1"/>
          </p:cNvSpPr>
          <p:nvPr>
            <p:ph type="sldNum" sz="quarter" idx="4"/>
          </p:nvPr>
        </p:nvSpPr>
        <p:spPr>
          <a:xfrm>
            <a:off x="7010400" y="6577881"/>
            <a:ext cx="2133600" cy="280120"/>
          </a:xfrm>
        </p:spPr>
        <p:txBody>
          <a:bodyPr/>
          <a:lstStyle/>
          <a:p>
            <a:pPr>
              <a:defRPr/>
            </a:pPr>
            <a:fld id="{0C413247-B667-496C-B94F-D2BBE11C42D0}" type="slidenum">
              <a:rPr lang="en-US" altLang="ja-JP" smtClean="0"/>
              <a:pPr>
                <a:defRPr/>
              </a:pPr>
              <a:t>26</a:t>
            </a:fld>
            <a:endParaRPr lang="en-US" altLang="ja-JP" dirty="0"/>
          </a:p>
        </p:txBody>
      </p:sp>
    </p:spTree>
    <p:extLst>
      <p:ext uri="{BB962C8B-B14F-4D97-AF65-F5344CB8AC3E}">
        <p14:creationId xmlns:p14="http://schemas.microsoft.com/office/powerpoint/2010/main" val="2639636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正方形/長方形 51"/>
          <p:cNvSpPr/>
          <p:nvPr/>
        </p:nvSpPr>
        <p:spPr>
          <a:xfrm>
            <a:off x="54448" y="260648"/>
            <a:ext cx="8886876" cy="4571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3" name="テキスト ボックス 52"/>
          <p:cNvSpPr txBox="1"/>
          <p:nvPr/>
        </p:nvSpPr>
        <p:spPr>
          <a:xfrm>
            <a:off x="-21627" y="-50530"/>
            <a:ext cx="9176298" cy="369310"/>
          </a:xfrm>
          <a:prstGeom prst="rect">
            <a:avLst/>
          </a:prstGeom>
          <a:noFill/>
        </p:spPr>
        <p:txBody>
          <a:bodyPr wrap="square" lIns="91419" tIns="45709" rIns="91419" bIns="45709"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3-3 </a:t>
            </a:r>
            <a:r>
              <a:rPr kumimoji="0"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地域における住民主体の課題解決力強化・包括的な相談支援体制のイメージ</a:t>
            </a:r>
            <a:endParaRPr kumimoji="0"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 name="テキスト ボックス 4"/>
          <p:cNvSpPr txBox="1"/>
          <p:nvPr/>
        </p:nvSpPr>
        <p:spPr>
          <a:xfrm>
            <a:off x="7376931" y="5985495"/>
            <a:ext cx="1715276" cy="244178"/>
          </a:xfrm>
          <a:prstGeom prst="rect">
            <a:avLst/>
          </a:prstGeom>
          <a:noFill/>
        </p:spPr>
        <p:txBody>
          <a:bodyPr wrap="square" lIns="91419" tIns="45709" rIns="91419" bIns="45709"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H28</a:t>
            </a: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多機関協働事業</a:t>
            </a:r>
          </a:p>
        </p:txBody>
      </p:sp>
      <p:pic>
        <p:nvPicPr>
          <p:cNvPr id="36" name="Picture 8" descr="「認知症　イラスト　無料」の画像検索結果">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50861" y="978572"/>
            <a:ext cx="480114" cy="436757"/>
          </a:xfrm>
          <a:prstGeom prst="rect">
            <a:avLst/>
          </a:prstGeom>
          <a:noFill/>
          <a:extLst>
            <a:ext uri="{909E8E84-426E-40dd-AFC4-6F175D3DCCD1}">
              <a14:hiddenFill xmlns="" xmlns:a14="http://schemas.microsoft.com/office/drawing/2010/main">
                <a:solidFill>
                  <a:srgbClr val="FFFFFF"/>
                </a:solidFill>
              </a14:hiddenFill>
            </a:ext>
          </a:extLst>
        </p:spPr>
      </p:pic>
      <p:pic>
        <p:nvPicPr>
          <p:cNvPr id="1030" name="Picture 6" descr="「悩む　イラスト」の画像検索結果">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39028" y="1021397"/>
            <a:ext cx="385043" cy="38573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テキスト ボックス 5"/>
          <p:cNvSpPr txBox="1"/>
          <p:nvPr/>
        </p:nvSpPr>
        <p:spPr>
          <a:xfrm>
            <a:off x="3984985" y="868898"/>
            <a:ext cx="1555760" cy="430887"/>
          </a:xfrm>
          <a:prstGeom prst="rect">
            <a:avLst/>
          </a:prstGeom>
          <a:noFill/>
        </p:spPr>
        <p:txBody>
          <a:bodyPr wrap="square" lIns="91419" tIns="45709" rIns="91419" bIns="45709"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様々な課題を</a:t>
            </a:r>
            <a:endParaRPr kumimoji="0" lang="en-US" altLang="ja-JP"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抱える住民</a:t>
            </a:r>
          </a:p>
        </p:txBody>
      </p:sp>
      <p:sp>
        <p:nvSpPr>
          <p:cNvPr id="37" name="円/楕円 36"/>
          <p:cNvSpPr/>
          <p:nvPr/>
        </p:nvSpPr>
        <p:spPr>
          <a:xfrm>
            <a:off x="2639437" y="4728994"/>
            <a:ext cx="4147747" cy="1147869"/>
          </a:xfrm>
          <a:prstGeom prst="ellipse">
            <a:avLst/>
          </a:prstGeom>
          <a:solidFill>
            <a:schemeClr val="accent6">
              <a:lumMod val="40000"/>
              <a:lumOff val="60000"/>
              <a:alpha val="49000"/>
            </a:schemeClr>
          </a:solidFill>
          <a:ln w="57150" cmpd="dbl">
            <a:solidFill>
              <a:schemeClr val="accent6">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64" name="下矢印 63"/>
          <p:cNvSpPr/>
          <p:nvPr/>
        </p:nvSpPr>
        <p:spPr>
          <a:xfrm>
            <a:off x="3981727" y="4048154"/>
            <a:ext cx="620268" cy="426684"/>
          </a:xfrm>
          <a:prstGeom prst="downArrow">
            <a:avLst/>
          </a:prstGeom>
          <a:solidFill>
            <a:srgbClr val="FFC000"/>
          </a:solid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80" name="円/楕円 79"/>
          <p:cNvSpPr/>
          <p:nvPr/>
        </p:nvSpPr>
        <p:spPr>
          <a:xfrm>
            <a:off x="4801926" y="5140844"/>
            <a:ext cx="1175694" cy="409955"/>
          </a:xfrm>
          <a:prstGeom prst="ellipse">
            <a:avLst/>
          </a:prstGeom>
          <a:solidFill>
            <a:srgbClr val="FFC000">
              <a:alpha val="37000"/>
            </a:srgbClr>
          </a:solidFill>
          <a:ln>
            <a:solidFill>
              <a:schemeClr val="accent1">
                <a:shade val="50000"/>
                <a:alpha val="84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8" name="角丸四角形 37"/>
          <p:cNvSpPr/>
          <p:nvPr/>
        </p:nvSpPr>
        <p:spPr>
          <a:xfrm>
            <a:off x="3113103" y="4681253"/>
            <a:ext cx="792340" cy="2059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高齢関係</a:t>
            </a:r>
          </a:p>
        </p:txBody>
      </p:sp>
      <p:sp>
        <p:nvSpPr>
          <p:cNvPr id="42" name="角丸四角形 41"/>
          <p:cNvSpPr/>
          <p:nvPr/>
        </p:nvSpPr>
        <p:spPr>
          <a:xfrm>
            <a:off x="5939355" y="5616355"/>
            <a:ext cx="792340" cy="2059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障害関係</a:t>
            </a:r>
          </a:p>
        </p:txBody>
      </p:sp>
      <p:sp>
        <p:nvSpPr>
          <p:cNvPr id="81" name="右矢印 80"/>
          <p:cNvSpPr/>
          <p:nvPr/>
        </p:nvSpPr>
        <p:spPr>
          <a:xfrm rot="24060000">
            <a:off x="5788614" y="5467486"/>
            <a:ext cx="145250" cy="271868"/>
          </a:xfrm>
          <a:prstGeom prst="rightArrow">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 name="円/楕円 1"/>
          <p:cNvSpPr/>
          <p:nvPr/>
        </p:nvSpPr>
        <p:spPr>
          <a:xfrm>
            <a:off x="3391796" y="5117355"/>
            <a:ext cx="1775221" cy="473441"/>
          </a:xfrm>
          <a:prstGeom prst="ellipse">
            <a:avLst/>
          </a:prstGeom>
          <a:solidFill>
            <a:srgbClr val="FFC0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自立相談</a:t>
            </a:r>
            <a:endParaRPr kumimoji="0" lang="en-US" altLang="ja-JP"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支援機関</a:t>
            </a:r>
          </a:p>
        </p:txBody>
      </p:sp>
      <p:sp>
        <p:nvSpPr>
          <p:cNvPr id="69" name="角丸四角形 68"/>
          <p:cNvSpPr/>
          <p:nvPr/>
        </p:nvSpPr>
        <p:spPr>
          <a:xfrm>
            <a:off x="2755307" y="5939349"/>
            <a:ext cx="792340" cy="2059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児相</a:t>
            </a:r>
          </a:p>
        </p:txBody>
      </p:sp>
      <p:sp>
        <p:nvSpPr>
          <p:cNvPr id="39" name="角丸四角形 38"/>
          <p:cNvSpPr/>
          <p:nvPr/>
        </p:nvSpPr>
        <p:spPr>
          <a:xfrm>
            <a:off x="3008207" y="5722824"/>
            <a:ext cx="792340" cy="2059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児童関係</a:t>
            </a:r>
          </a:p>
        </p:txBody>
      </p:sp>
      <p:sp>
        <p:nvSpPr>
          <p:cNvPr id="71" name="角丸四角形 70"/>
          <p:cNvSpPr/>
          <p:nvPr/>
        </p:nvSpPr>
        <p:spPr>
          <a:xfrm>
            <a:off x="6449608" y="4739730"/>
            <a:ext cx="792340" cy="2059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79" name="右矢印 78"/>
          <p:cNvSpPr/>
          <p:nvPr/>
        </p:nvSpPr>
        <p:spPr>
          <a:xfrm rot="10200000">
            <a:off x="3249630" y="5378919"/>
            <a:ext cx="135803" cy="206899"/>
          </a:xfrm>
          <a:prstGeom prst="rightArrow">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3" name="角丸四角形 82"/>
          <p:cNvSpPr/>
          <p:nvPr/>
        </p:nvSpPr>
        <p:spPr>
          <a:xfrm>
            <a:off x="5174480" y="5979649"/>
            <a:ext cx="792340" cy="188541"/>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病院</a:t>
            </a:r>
          </a:p>
        </p:txBody>
      </p:sp>
      <p:sp>
        <p:nvSpPr>
          <p:cNvPr id="20" name="角丸四角形 19"/>
          <p:cNvSpPr/>
          <p:nvPr/>
        </p:nvSpPr>
        <p:spPr>
          <a:xfrm>
            <a:off x="4970084" y="5750808"/>
            <a:ext cx="792340" cy="188541"/>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医療関係</a:t>
            </a:r>
          </a:p>
        </p:txBody>
      </p:sp>
      <p:sp>
        <p:nvSpPr>
          <p:cNvPr id="84" name="角丸四角形 83"/>
          <p:cNvSpPr/>
          <p:nvPr/>
        </p:nvSpPr>
        <p:spPr>
          <a:xfrm>
            <a:off x="6458792" y="5278146"/>
            <a:ext cx="792340" cy="2059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教育関係</a:t>
            </a:r>
          </a:p>
        </p:txBody>
      </p:sp>
      <p:sp>
        <p:nvSpPr>
          <p:cNvPr id="70" name="角丸四角形 69"/>
          <p:cNvSpPr/>
          <p:nvPr/>
        </p:nvSpPr>
        <p:spPr>
          <a:xfrm>
            <a:off x="6167738" y="4974331"/>
            <a:ext cx="792340" cy="2059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保健関係</a:t>
            </a:r>
          </a:p>
        </p:txBody>
      </p:sp>
      <p:grpSp>
        <p:nvGrpSpPr>
          <p:cNvPr id="9" name="グループ化 8"/>
          <p:cNvGrpSpPr/>
          <p:nvPr/>
        </p:nvGrpSpPr>
        <p:grpSpPr>
          <a:xfrm>
            <a:off x="3841322" y="5805624"/>
            <a:ext cx="1029200" cy="247665"/>
            <a:chOff x="5765069" y="1367482"/>
            <a:chExt cx="1114967" cy="254040"/>
          </a:xfrm>
        </p:grpSpPr>
        <p:sp>
          <p:nvSpPr>
            <p:cNvPr id="41" name="角丸四角形 40"/>
            <p:cNvSpPr/>
            <p:nvPr/>
          </p:nvSpPr>
          <p:spPr>
            <a:xfrm>
              <a:off x="5910834" y="1380510"/>
              <a:ext cx="858368" cy="2112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 name="テキスト ボックス 2"/>
            <p:cNvSpPr txBox="1"/>
            <p:nvPr/>
          </p:nvSpPr>
          <p:spPr>
            <a:xfrm>
              <a:off x="5765069" y="1367482"/>
              <a:ext cx="1114967" cy="25404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家計支援関係</a:t>
              </a:r>
            </a:p>
          </p:txBody>
        </p:sp>
      </p:grpSp>
      <p:sp>
        <p:nvSpPr>
          <p:cNvPr id="85" name="テキスト ボックス 84"/>
          <p:cNvSpPr txBox="1"/>
          <p:nvPr/>
        </p:nvSpPr>
        <p:spPr>
          <a:xfrm>
            <a:off x="6229142" y="4715092"/>
            <a:ext cx="1229208" cy="246221"/>
          </a:xfrm>
          <a:prstGeom prst="rect">
            <a:avLst/>
          </a:prstGeom>
          <a:noFill/>
        </p:spPr>
        <p:txBody>
          <a:bodyPr wrap="square" lIns="91419" tIns="45709" rIns="91419" bIns="45709"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がん･難病関係</a:t>
            </a:r>
          </a:p>
        </p:txBody>
      </p:sp>
      <p:grpSp>
        <p:nvGrpSpPr>
          <p:cNvPr id="10" name="グループ化 9"/>
          <p:cNvGrpSpPr/>
          <p:nvPr/>
        </p:nvGrpSpPr>
        <p:grpSpPr>
          <a:xfrm>
            <a:off x="6069595" y="5800892"/>
            <a:ext cx="1229208" cy="246221"/>
            <a:chOff x="8266500" y="2395107"/>
            <a:chExt cx="1331642" cy="252559"/>
          </a:xfrm>
        </p:grpSpPr>
        <p:sp>
          <p:nvSpPr>
            <p:cNvPr id="89" name="角丸四角形 88"/>
            <p:cNvSpPr/>
            <p:nvPr/>
          </p:nvSpPr>
          <p:spPr>
            <a:xfrm>
              <a:off x="8503804" y="2411517"/>
              <a:ext cx="858368" cy="2112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87" name="テキスト ボックス 86"/>
            <p:cNvSpPr txBox="1"/>
            <p:nvPr/>
          </p:nvSpPr>
          <p:spPr>
            <a:xfrm>
              <a:off x="8266500" y="2395107"/>
              <a:ext cx="1331642" cy="25255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発達障害関係</a:t>
              </a:r>
            </a:p>
          </p:txBody>
        </p:sp>
      </p:grpSp>
      <p:sp>
        <p:nvSpPr>
          <p:cNvPr id="21" name="右矢印 20"/>
          <p:cNvSpPr/>
          <p:nvPr/>
        </p:nvSpPr>
        <p:spPr>
          <a:xfrm rot="19873194" flipV="1">
            <a:off x="5972334" y="5046581"/>
            <a:ext cx="153749" cy="216291"/>
          </a:xfrm>
          <a:prstGeom prst="rightArrow">
            <a:avLst/>
          </a:prstGeom>
          <a:solidFill>
            <a:srgbClr val="FFFF00"/>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0" name="右矢印 89"/>
          <p:cNvSpPr/>
          <p:nvPr/>
        </p:nvSpPr>
        <p:spPr>
          <a:xfrm rot="300000">
            <a:off x="6120000" y="5292732"/>
            <a:ext cx="208027" cy="196709"/>
          </a:xfrm>
          <a:prstGeom prst="rightArrow">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8" name="右矢印 67"/>
          <p:cNvSpPr/>
          <p:nvPr/>
        </p:nvSpPr>
        <p:spPr>
          <a:xfrm rot="12840000" flipV="1">
            <a:off x="3537859" y="4931312"/>
            <a:ext cx="180154" cy="159883"/>
          </a:xfrm>
          <a:prstGeom prst="rightArrow">
            <a:avLst/>
          </a:prstGeom>
          <a:solidFill>
            <a:srgbClr val="FFFF00"/>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1" name="右矢印 90"/>
          <p:cNvSpPr/>
          <p:nvPr/>
        </p:nvSpPr>
        <p:spPr>
          <a:xfrm rot="5400000">
            <a:off x="4213890" y="5595099"/>
            <a:ext cx="155941" cy="227791"/>
          </a:xfrm>
          <a:prstGeom prst="rightArrow">
            <a:avLst/>
          </a:prstGeom>
          <a:solidFill>
            <a:srgbClr val="FFFF00"/>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8" name="右カーブ矢印 27"/>
          <p:cNvSpPr/>
          <p:nvPr/>
        </p:nvSpPr>
        <p:spPr>
          <a:xfrm flipV="1">
            <a:off x="2390422" y="4046139"/>
            <a:ext cx="406622" cy="800249"/>
          </a:xfrm>
          <a:prstGeom prst="curvedRightArrow">
            <a:avLst/>
          </a:prstGeom>
          <a:solidFill>
            <a:schemeClr val="accent3">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0" name="テキスト ボックス 29"/>
          <p:cNvSpPr txBox="1"/>
          <p:nvPr/>
        </p:nvSpPr>
        <p:spPr>
          <a:xfrm>
            <a:off x="1875281" y="4326118"/>
            <a:ext cx="1162957" cy="341880"/>
          </a:xfrm>
          <a:prstGeom prst="rect">
            <a:avLst/>
          </a:prstGeom>
          <a:noFill/>
        </p:spPr>
        <p:txBody>
          <a:bodyPr wrap="square" lIns="91419" tIns="45709" rIns="91419" bIns="45709"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自治体によっては</a:t>
            </a:r>
            <a:endParaRPr kumimoji="0" lang="en-US" altLang="ja-JP" sz="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一体的</a:t>
            </a:r>
            <a:endParaRPr kumimoji="0" lang="en-US" altLang="ja-JP" sz="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77" name="右矢印 76"/>
          <p:cNvSpPr/>
          <p:nvPr/>
        </p:nvSpPr>
        <p:spPr>
          <a:xfrm rot="8206866">
            <a:off x="3501293" y="5513884"/>
            <a:ext cx="164583" cy="230185"/>
          </a:xfrm>
          <a:prstGeom prst="rightArrow">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6" name="右矢印 75"/>
          <p:cNvSpPr/>
          <p:nvPr/>
        </p:nvSpPr>
        <p:spPr>
          <a:xfrm rot="5400000">
            <a:off x="5208188" y="5542961"/>
            <a:ext cx="163922" cy="231344"/>
          </a:xfrm>
          <a:prstGeom prst="rightArrow">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1" name="テキスト ボックス 30"/>
          <p:cNvSpPr txBox="1"/>
          <p:nvPr/>
        </p:nvSpPr>
        <p:spPr>
          <a:xfrm>
            <a:off x="4711735" y="5120216"/>
            <a:ext cx="1473510" cy="646331"/>
          </a:xfrm>
          <a:prstGeom prst="rect">
            <a:avLst/>
          </a:prstGeom>
          <a:noFill/>
        </p:spPr>
        <p:txBody>
          <a:bodyPr wrap="square" lIns="91419" tIns="45709" rIns="91419" bIns="45709"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相談支援</a:t>
            </a:r>
            <a:endParaRPr kumimoji="0" lang="en-US" altLang="ja-JP"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包括化推進員</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1200" cap="none" spc="0" normalizeH="0" baseline="0" noProof="0" dirty="0">
              <a:ln>
                <a:noFill/>
              </a:ln>
              <a:solidFill>
                <a:prstClr val="black"/>
              </a:solidFill>
              <a:effectLst/>
              <a:uLnTx/>
              <a:uFillTx/>
              <a:latin typeface="Calibri"/>
              <a:ea typeface="ＭＳ Ｐゴシック"/>
              <a:cs typeface="+mn-cs"/>
            </a:endParaRPr>
          </a:p>
        </p:txBody>
      </p:sp>
      <p:sp>
        <p:nvSpPr>
          <p:cNvPr id="94" name="下矢印 93"/>
          <p:cNvSpPr/>
          <p:nvPr/>
        </p:nvSpPr>
        <p:spPr>
          <a:xfrm flipV="1">
            <a:off x="4890447" y="4013170"/>
            <a:ext cx="620268" cy="461666"/>
          </a:xfrm>
          <a:prstGeom prst="downArrow">
            <a:avLst/>
          </a:prstGeom>
          <a:solidFill>
            <a:srgbClr val="FFC000"/>
          </a:solid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19" name="角丸四角形 118"/>
          <p:cNvSpPr/>
          <p:nvPr/>
        </p:nvSpPr>
        <p:spPr>
          <a:xfrm>
            <a:off x="2143161" y="804001"/>
            <a:ext cx="865045" cy="201562"/>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20" name="角丸四角形 119"/>
          <p:cNvSpPr/>
          <p:nvPr/>
        </p:nvSpPr>
        <p:spPr>
          <a:xfrm>
            <a:off x="3578037" y="1592719"/>
            <a:ext cx="598220" cy="188572"/>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ご近所</a:t>
            </a:r>
          </a:p>
        </p:txBody>
      </p:sp>
      <p:grpSp>
        <p:nvGrpSpPr>
          <p:cNvPr id="7" name="グループ化 6"/>
          <p:cNvGrpSpPr/>
          <p:nvPr/>
        </p:nvGrpSpPr>
        <p:grpSpPr>
          <a:xfrm>
            <a:off x="4190530" y="1674811"/>
            <a:ext cx="1042656" cy="608763"/>
            <a:chOff x="1070114" y="-143149"/>
            <a:chExt cx="1129544" cy="555082"/>
          </a:xfrm>
        </p:grpSpPr>
        <p:sp>
          <p:nvSpPr>
            <p:cNvPr id="121" name="角丸四角形 120"/>
            <p:cNvSpPr/>
            <p:nvPr/>
          </p:nvSpPr>
          <p:spPr>
            <a:xfrm>
              <a:off x="1381128" y="-111304"/>
              <a:ext cx="648072" cy="313121"/>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3" name="テキスト ボックス 32"/>
            <p:cNvSpPr txBox="1"/>
            <p:nvPr/>
          </p:nvSpPr>
          <p:spPr>
            <a:xfrm>
              <a:off x="1070114" y="-143149"/>
              <a:ext cx="1129544" cy="55508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民生委員・</a:t>
              </a:r>
              <a:endParaRPr kumimoji="0"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児童委員</a:t>
              </a:r>
            </a:p>
          </p:txBody>
        </p:sp>
      </p:grpSp>
      <p:sp>
        <p:nvSpPr>
          <p:cNvPr id="122" name="角丸四角形 121"/>
          <p:cNvSpPr/>
          <p:nvPr/>
        </p:nvSpPr>
        <p:spPr>
          <a:xfrm>
            <a:off x="6731695" y="1171204"/>
            <a:ext cx="598220" cy="188572"/>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PTA</a:t>
            </a:r>
            <a:endPar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grpSp>
        <p:nvGrpSpPr>
          <p:cNvPr id="8" name="グループ化 7"/>
          <p:cNvGrpSpPr/>
          <p:nvPr/>
        </p:nvGrpSpPr>
        <p:grpSpPr>
          <a:xfrm>
            <a:off x="6732239" y="780679"/>
            <a:ext cx="882346" cy="246221"/>
            <a:chOff x="3263021" y="1746571"/>
            <a:chExt cx="955875" cy="341589"/>
          </a:xfrm>
        </p:grpSpPr>
        <p:sp>
          <p:nvSpPr>
            <p:cNvPr id="123" name="角丸四角形 122"/>
            <p:cNvSpPr/>
            <p:nvPr/>
          </p:nvSpPr>
          <p:spPr>
            <a:xfrm>
              <a:off x="3322111" y="1811677"/>
              <a:ext cx="648072" cy="261610"/>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24" name="テキスト ボックス 123"/>
            <p:cNvSpPr txBox="1"/>
            <p:nvPr/>
          </p:nvSpPr>
          <p:spPr>
            <a:xfrm>
              <a:off x="3263021" y="1746571"/>
              <a:ext cx="955875" cy="34158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子ども会</a:t>
              </a:r>
            </a:p>
          </p:txBody>
        </p:sp>
      </p:grpSp>
      <p:pic>
        <p:nvPicPr>
          <p:cNvPr id="32" name="Picture 2" descr="「父子家庭　イラスト　無料」の画像検索結果">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960597" y="907635"/>
            <a:ext cx="361537" cy="457538"/>
          </a:xfrm>
          <a:prstGeom prst="rect">
            <a:avLst/>
          </a:prstGeom>
          <a:noFill/>
          <a:extLst>
            <a:ext uri="{909E8E84-426E-40dd-AFC4-6F175D3DCCD1}">
              <a14:hiddenFill xmlns="" xmlns:a14="http://schemas.microsoft.com/office/drawing/2010/main">
                <a:solidFill>
                  <a:srgbClr val="FFFFFF"/>
                </a:solidFill>
              </a14:hiddenFill>
            </a:ext>
          </a:extLst>
        </p:spPr>
      </p:pic>
      <p:pic>
        <p:nvPicPr>
          <p:cNvPr id="1026" name="Picture 2" descr="車椅子の女性のイラスト"/>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144124" y="884943"/>
            <a:ext cx="262007" cy="480556"/>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フローチャート : 手操作入力 10"/>
          <p:cNvSpPr/>
          <p:nvPr/>
        </p:nvSpPr>
        <p:spPr>
          <a:xfrm rot="10800000">
            <a:off x="52220" y="460366"/>
            <a:ext cx="482457" cy="4113436"/>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1106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1106 h 10000"/>
              <a:gd name="connsiteX0" fmla="*/ 0 w 10000"/>
              <a:gd name="connsiteY0" fmla="*/ 1003 h 9897"/>
              <a:gd name="connsiteX1" fmla="*/ 10000 w 10000"/>
              <a:gd name="connsiteY1" fmla="*/ 0 h 9897"/>
              <a:gd name="connsiteX2" fmla="*/ 10000 w 10000"/>
              <a:gd name="connsiteY2" fmla="*/ 9897 h 9897"/>
              <a:gd name="connsiteX3" fmla="*/ 0 w 10000"/>
              <a:gd name="connsiteY3" fmla="*/ 9897 h 9897"/>
              <a:gd name="connsiteX4" fmla="*/ 0 w 10000"/>
              <a:gd name="connsiteY4" fmla="*/ 1003 h 9897"/>
              <a:gd name="connsiteX0" fmla="*/ 0 w 10263"/>
              <a:gd name="connsiteY0" fmla="*/ 880 h 10000"/>
              <a:gd name="connsiteX1" fmla="*/ 10263 w 10263"/>
              <a:gd name="connsiteY1" fmla="*/ 0 h 10000"/>
              <a:gd name="connsiteX2" fmla="*/ 10263 w 10263"/>
              <a:gd name="connsiteY2" fmla="*/ 10000 h 10000"/>
              <a:gd name="connsiteX3" fmla="*/ 263 w 10263"/>
              <a:gd name="connsiteY3" fmla="*/ 10000 h 10000"/>
              <a:gd name="connsiteX4" fmla="*/ 0 w 10263"/>
              <a:gd name="connsiteY4" fmla="*/ 880 h 10000"/>
              <a:gd name="connsiteX0" fmla="*/ 0 w 10058"/>
              <a:gd name="connsiteY0" fmla="*/ 1009 h 10000"/>
              <a:gd name="connsiteX1" fmla="*/ 10058 w 10058"/>
              <a:gd name="connsiteY1" fmla="*/ 0 h 10000"/>
              <a:gd name="connsiteX2" fmla="*/ 10058 w 10058"/>
              <a:gd name="connsiteY2" fmla="*/ 10000 h 10000"/>
              <a:gd name="connsiteX3" fmla="*/ 58 w 10058"/>
              <a:gd name="connsiteY3" fmla="*/ 10000 h 10000"/>
              <a:gd name="connsiteX4" fmla="*/ 0 w 10058"/>
              <a:gd name="connsiteY4" fmla="*/ 1009 h 10000"/>
              <a:gd name="connsiteX0" fmla="*/ 0 w 10267"/>
              <a:gd name="connsiteY0" fmla="*/ 957 h 10000"/>
              <a:gd name="connsiteX1" fmla="*/ 10267 w 10267"/>
              <a:gd name="connsiteY1" fmla="*/ 0 h 10000"/>
              <a:gd name="connsiteX2" fmla="*/ 10267 w 10267"/>
              <a:gd name="connsiteY2" fmla="*/ 10000 h 10000"/>
              <a:gd name="connsiteX3" fmla="*/ 267 w 10267"/>
              <a:gd name="connsiteY3" fmla="*/ 10000 h 10000"/>
              <a:gd name="connsiteX4" fmla="*/ 0 w 10267"/>
              <a:gd name="connsiteY4" fmla="*/ 957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67" h="10000">
                <a:moveTo>
                  <a:pt x="0" y="957"/>
                </a:moveTo>
                <a:lnTo>
                  <a:pt x="10267" y="0"/>
                </a:lnTo>
                <a:lnTo>
                  <a:pt x="10267" y="10000"/>
                </a:lnTo>
                <a:lnTo>
                  <a:pt x="267" y="10000"/>
                </a:lnTo>
                <a:cubicBezTo>
                  <a:pt x="179" y="6960"/>
                  <a:pt x="88" y="3997"/>
                  <a:pt x="0" y="957"/>
                </a:cubicBezTo>
                <a:close/>
              </a:path>
            </a:pathLst>
          </a:cu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6" name="角丸四角形 105"/>
          <p:cNvSpPr/>
          <p:nvPr/>
        </p:nvSpPr>
        <p:spPr>
          <a:xfrm>
            <a:off x="151982" y="1343206"/>
            <a:ext cx="287626" cy="1930755"/>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住民に身近な圏域</a:t>
            </a:r>
            <a:endParaRPr kumimoji="0"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08" name="フローチャート : 手操作入力 107"/>
          <p:cNvSpPr/>
          <p:nvPr/>
        </p:nvSpPr>
        <p:spPr>
          <a:xfrm>
            <a:off x="46375" y="4268848"/>
            <a:ext cx="478493" cy="1949209"/>
          </a:xfrm>
          <a:prstGeom prst="flowChartManualInput">
            <a:avLst/>
          </a:prstGeom>
          <a:solidFill>
            <a:schemeClr val="accent6">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3" name="角丸四角形 112"/>
          <p:cNvSpPr/>
          <p:nvPr/>
        </p:nvSpPr>
        <p:spPr>
          <a:xfrm>
            <a:off x="121264" y="4702024"/>
            <a:ext cx="318326" cy="1277625"/>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市町村域等</a:t>
            </a:r>
            <a:endParaRPr kumimoji="0"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25" name="角丸四角形 124"/>
          <p:cNvSpPr/>
          <p:nvPr/>
        </p:nvSpPr>
        <p:spPr>
          <a:xfrm>
            <a:off x="5290694" y="1601501"/>
            <a:ext cx="598220" cy="188572"/>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自治会</a:t>
            </a:r>
          </a:p>
        </p:txBody>
      </p:sp>
      <p:sp>
        <p:nvSpPr>
          <p:cNvPr id="35" name="角丸四角形 34"/>
          <p:cNvSpPr/>
          <p:nvPr/>
        </p:nvSpPr>
        <p:spPr>
          <a:xfrm>
            <a:off x="2232080" y="1166748"/>
            <a:ext cx="598220" cy="188572"/>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NPO</a:t>
            </a:r>
            <a:endPar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2" name="角丸四角形 11"/>
          <p:cNvSpPr/>
          <p:nvPr/>
        </p:nvSpPr>
        <p:spPr>
          <a:xfrm>
            <a:off x="3439824" y="376752"/>
            <a:ext cx="2704282" cy="455273"/>
          </a:xfrm>
          <a:prstGeom prst="roundRect">
            <a:avLst/>
          </a:prstGeom>
          <a:solidFill>
            <a:schemeClr val="accent6">
              <a:lumMod val="40000"/>
              <a:lumOff val="60000"/>
            </a:schemeClr>
          </a:solidFill>
          <a:ln w="50800" cmpd="dbl">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住民が主体的に地域課題を把握して</a:t>
            </a:r>
            <a:endParaRPr kumimoji="0" lang="en-US" altLang="ja-JP"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解決を試みる体制づくり</a:t>
            </a:r>
          </a:p>
        </p:txBody>
      </p:sp>
      <p:sp>
        <p:nvSpPr>
          <p:cNvPr id="135" name="角丸四角形 134"/>
          <p:cNvSpPr/>
          <p:nvPr/>
        </p:nvSpPr>
        <p:spPr>
          <a:xfrm>
            <a:off x="7927560" y="1641831"/>
            <a:ext cx="685641" cy="378890"/>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53" name="角丸四角形 152"/>
          <p:cNvSpPr/>
          <p:nvPr/>
        </p:nvSpPr>
        <p:spPr>
          <a:xfrm>
            <a:off x="8103441" y="2744269"/>
            <a:ext cx="700437" cy="378890"/>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環境</a:t>
            </a:r>
          </a:p>
        </p:txBody>
      </p:sp>
      <p:sp>
        <p:nvSpPr>
          <p:cNvPr id="155" name="角丸四角形 154"/>
          <p:cNvSpPr/>
          <p:nvPr/>
        </p:nvSpPr>
        <p:spPr>
          <a:xfrm>
            <a:off x="7695856" y="649481"/>
            <a:ext cx="917345" cy="343092"/>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58" name="角丸四角形 157"/>
          <p:cNvSpPr/>
          <p:nvPr/>
        </p:nvSpPr>
        <p:spPr>
          <a:xfrm>
            <a:off x="878792" y="1809682"/>
            <a:ext cx="700436" cy="378890"/>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産業</a:t>
            </a:r>
          </a:p>
        </p:txBody>
      </p:sp>
      <p:sp>
        <p:nvSpPr>
          <p:cNvPr id="164" name="角丸四角形 163"/>
          <p:cNvSpPr/>
          <p:nvPr/>
        </p:nvSpPr>
        <p:spPr>
          <a:xfrm>
            <a:off x="6328234" y="543652"/>
            <a:ext cx="836054" cy="177460"/>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grpSp>
        <p:nvGrpSpPr>
          <p:cNvPr id="23" name="グループ化 22"/>
          <p:cNvGrpSpPr/>
          <p:nvPr/>
        </p:nvGrpSpPr>
        <p:grpSpPr>
          <a:xfrm>
            <a:off x="2268221" y="495868"/>
            <a:ext cx="1057645" cy="246221"/>
            <a:chOff x="2685199" y="687549"/>
            <a:chExt cx="887706" cy="246221"/>
          </a:xfrm>
        </p:grpSpPr>
        <p:sp>
          <p:nvSpPr>
            <p:cNvPr id="175" name="角丸四角形 174"/>
            <p:cNvSpPr/>
            <p:nvPr/>
          </p:nvSpPr>
          <p:spPr>
            <a:xfrm>
              <a:off x="2859321" y="735470"/>
              <a:ext cx="648072" cy="188572"/>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3" name="テキスト ボックス 12"/>
            <p:cNvSpPr txBox="1"/>
            <p:nvPr/>
          </p:nvSpPr>
          <p:spPr>
            <a:xfrm>
              <a:off x="2685199" y="687549"/>
              <a:ext cx="887706" cy="24622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地区社協</a:t>
              </a:r>
            </a:p>
          </p:txBody>
        </p:sp>
      </p:grpSp>
      <p:sp>
        <p:nvSpPr>
          <p:cNvPr id="181" name="角丸四角形 180"/>
          <p:cNvSpPr/>
          <p:nvPr/>
        </p:nvSpPr>
        <p:spPr>
          <a:xfrm>
            <a:off x="2345762" y="5402868"/>
            <a:ext cx="792340" cy="2059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司法関係</a:t>
            </a:r>
          </a:p>
        </p:txBody>
      </p:sp>
      <p:sp>
        <p:nvSpPr>
          <p:cNvPr id="182" name="角丸四角形 181"/>
          <p:cNvSpPr/>
          <p:nvPr/>
        </p:nvSpPr>
        <p:spPr>
          <a:xfrm>
            <a:off x="5286040" y="4640594"/>
            <a:ext cx="841890" cy="151865"/>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住まい関係</a:t>
            </a:r>
          </a:p>
        </p:txBody>
      </p:sp>
      <p:sp>
        <p:nvSpPr>
          <p:cNvPr id="185" name="右矢印 184"/>
          <p:cNvSpPr/>
          <p:nvPr/>
        </p:nvSpPr>
        <p:spPr>
          <a:xfrm rot="12480000">
            <a:off x="3171946" y="5127901"/>
            <a:ext cx="174665" cy="193053"/>
          </a:xfrm>
          <a:prstGeom prst="rightArrow">
            <a:avLst/>
          </a:prstGeom>
          <a:solidFill>
            <a:srgbClr val="FFFF00"/>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86" name="右矢印 185"/>
          <p:cNvSpPr/>
          <p:nvPr/>
        </p:nvSpPr>
        <p:spPr>
          <a:xfrm rot="18060000">
            <a:off x="5531199" y="4915657"/>
            <a:ext cx="155941" cy="227791"/>
          </a:xfrm>
          <a:prstGeom prst="rightArrow">
            <a:avLst/>
          </a:prstGeom>
          <a:solidFill>
            <a:srgbClr val="FFFF00"/>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6" name="角丸四角形 85"/>
          <p:cNvSpPr/>
          <p:nvPr/>
        </p:nvSpPr>
        <p:spPr>
          <a:xfrm>
            <a:off x="452888" y="6214587"/>
            <a:ext cx="8572536" cy="263090"/>
          </a:xfrm>
          <a:prstGeom prst="roundRect">
            <a:avLst>
              <a:gd name="adj" fmla="val 0"/>
            </a:avLst>
          </a:prstGeom>
          <a:solidFill>
            <a:srgbClr val="B9EDFF"/>
          </a:solidFill>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市町村</a:t>
            </a:r>
          </a:p>
        </p:txBody>
      </p:sp>
      <p:sp>
        <p:nvSpPr>
          <p:cNvPr id="133" name="角丸四角形 132"/>
          <p:cNvSpPr/>
          <p:nvPr/>
        </p:nvSpPr>
        <p:spPr>
          <a:xfrm>
            <a:off x="6376062" y="3987714"/>
            <a:ext cx="1499395" cy="664512"/>
          </a:xfrm>
          <a:prstGeom prst="roundRect">
            <a:avLst>
              <a:gd name="adj" fmla="val 6836"/>
            </a:avLst>
          </a:prstGeom>
          <a:solidFill>
            <a:schemeClr val="accent6">
              <a:lumMod val="40000"/>
              <a:lumOff val="60000"/>
            </a:schemeClr>
          </a:solidFill>
          <a:ln w="50800" cmpd="dbl">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市町村における</a:t>
            </a:r>
            <a:endParaRPr kumimoji="0" lang="en-US" altLang="ja-JP"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総合的な</a:t>
            </a:r>
            <a:endParaRPr kumimoji="0" lang="en-US" altLang="ja-JP"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相談支援体制作り</a:t>
            </a:r>
          </a:p>
        </p:txBody>
      </p:sp>
      <p:sp>
        <p:nvSpPr>
          <p:cNvPr id="4" name="テキスト ボックス 3"/>
          <p:cNvSpPr txBox="1"/>
          <p:nvPr/>
        </p:nvSpPr>
        <p:spPr>
          <a:xfrm>
            <a:off x="2830311" y="4096709"/>
            <a:ext cx="1771635" cy="430887"/>
          </a:xfrm>
          <a:prstGeom prst="rect">
            <a:avLst/>
          </a:prstGeom>
          <a:noFill/>
        </p:spPr>
        <p:txBody>
          <a:bodyPr wrap="square" lIns="91419" tIns="45709" rIns="91419" bIns="45709"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ＭＳ Ｐゴシック"/>
                <a:ea typeface="ＭＳ Ｐゴシック"/>
                <a:cs typeface="+mn-cs"/>
              </a:rPr>
              <a:t>明らかになったニーズに、</a:t>
            </a:r>
            <a:endParaRPr kumimoji="0" lang="en-US" altLang="ja-JP" sz="1100" b="1" i="0" u="none" strike="noStrike" kern="1200" cap="none" spc="0" normalizeH="0" baseline="0" noProof="0" dirty="0">
              <a:ln>
                <a:noFill/>
              </a:ln>
              <a:solidFill>
                <a:prstClr val="black"/>
              </a:solidFill>
              <a:effectLst/>
              <a:uLnTx/>
              <a:uFillTx/>
              <a:latin typeface="ＭＳ Ｐゴシック"/>
              <a:ea typeface="ＭＳ Ｐゴシック"/>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ＭＳ Ｐゴシック"/>
                <a:ea typeface="ＭＳ Ｐゴシック"/>
                <a:cs typeface="+mn-cs"/>
              </a:rPr>
              <a:t>寄り添いつつ、つなぐ</a:t>
            </a:r>
          </a:p>
        </p:txBody>
      </p:sp>
      <p:sp>
        <p:nvSpPr>
          <p:cNvPr id="15" name="テキスト ボックス 14"/>
          <p:cNvSpPr txBox="1"/>
          <p:nvPr/>
        </p:nvSpPr>
        <p:spPr>
          <a:xfrm>
            <a:off x="4997228" y="4154154"/>
            <a:ext cx="1026842" cy="261610"/>
          </a:xfrm>
          <a:prstGeom prst="rect">
            <a:avLst/>
          </a:prstGeom>
          <a:noFill/>
        </p:spPr>
        <p:txBody>
          <a:bodyPr wrap="square" lIns="91419" tIns="45709" rIns="91419" bIns="45709"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ＭＳ Ｐゴシック"/>
                <a:ea typeface="ＭＳ Ｐゴシック"/>
                <a:cs typeface="+mn-cs"/>
              </a:rPr>
              <a:t>バックアップ</a:t>
            </a:r>
          </a:p>
        </p:txBody>
      </p:sp>
      <p:sp>
        <p:nvSpPr>
          <p:cNvPr id="114" name="角丸四角形 113"/>
          <p:cNvSpPr/>
          <p:nvPr/>
        </p:nvSpPr>
        <p:spPr>
          <a:xfrm>
            <a:off x="8103378" y="3900994"/>
            <a:ext cx="700434" cy="378890"/>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交通</a:t>
            </a:r>
          </a:p>
        </p:txBody>
      </p:sp>
      <p:sp>
        <p:nvSpPr>
          <p:cNvPr id="115" name="角丸四角形 114"/>
          <p:cNvSpPr/>
          <p:nvPr/>
        </p:nvSpPr>
        <p:spPr>
          <a:xfrm>
            <a:off x="937587" y="4147271"/>
            <a:ext cx="685641" cy="357688"/>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土木</a:t>
            </a:r>
          </a:p>
        </p:txBody>
      </p:sp>
      <p:grpSp>
        <p:nvGrpSpPr>
          <p:cNvPr id="126" name="グループ化 125"/>
          <p:cNvGrpSpPr/>
          <p:nvPr/>
        </p:nvGrpSpPr>
        <p:grpSpPr>
          <a:xfrm>
            <a:off x="6059829" y="1431535"/>
            <a:ext cx="878665" cy="246221"/>
            <a:chOff x="1468741" y="-1170"/>
            <a:chExt cx="951887" cy="341589"/>
          </a:xfrm>
        </p:grpSpPr>
        <p:sp>
          <p:nvSpPr>
            <p:cNvPr id="127" name="角丸四角形 126"/>
            <p:cNvSpPr/>
            <p:nvPr/>
          </p:nvSpPr>
          <p:spPr>
            <a:xfrm>
              <a:off x="1480976" y="39483"/>
              <a:ext cx="648072" cy="261609"/>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30" name="テキスト ボックス 129"/>
            <p:cNvSpPr txBox="1"/>
            <p:nvPr/>
          </p:nvSpPr>
          <p:spPr>
            <a:xfrm>
              <a:off x="1468741" y="-1170"/>
              <a:ext cx="951887" cy="34158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老人ｸﾗﾌﾞ</a:t>
              </a:r>
            </a:p>
          </p:txBody>
        </p:sp>
      </p:grpSp>
      <p:sp>
        <p:nvSpPr>
          <p:cNvPr id="51" name="角丸四角形 50"/>
          <p:cNvSpPr/>
          <p:nvPr/>
        </p:nvSpPr>
        <p:spPr>
          <a:xfrm>
            <a:off x="716821" y="5243313"/>
            <a:ext cx="1426354" cy="1223072"/>
          </a:xfrm>
          <a:prstGeom prst="roundRect">
            <a:avLst/>
          </a:prstGeom>
          <a:solidFill>
            <a:schemeClr val="bg1"/>
          </a:solid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DV</a:t>
            </a:r>
            <a:r>
              <a:rPr kumimoji="0" lang="ja-JP" altLang="en-US"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や触法、医療的ケアを要する子どもや難病患者など、身近な圏域で対応しがたい、もしくは本人が望まない課題にも留意。</a:t>
            </a:r>
          </a:p>
        </p:txBody>
      </p:sp>
      <p:sp>
        <p:nvSpPr>
          <p:cNvPr id="19" name="円/楕円 18"/>
          <p:cNvSpPr/>
          <p:nvPr/>
        </p:nvSpPr>
        <p:spPr>
          <a:xfrm>
            <a:off x="3071150" y="2112210"/>
            <a:ext cx="3412435" cy="493426"/>
          </a:xfrm>
          <a:prstGeom prst="ellips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1" name="下矢印 130"/>
          <p:cNvSpPr/>
          <p:nvPr/>
        </p:nvSpPr>
        <p:spPr>
          <a:xfrm rot="16200000">
            <a:off x="4628670" y="1922009"/>
            <a:ext cx="337593" cy="380427"/>
          </a:xfrm>
          <a:prstGeom prst="downArrow">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4" name="下矢印 153"/>
          <p:cNvSpPr/>
          <p:nvPr/>
        </p:nvSpPr>
        <p:spPr>
          <a:xfrm rot="5400000">
            <a:off x="4604819" y="2405893"/>
            <a:ext cx="337593" cy="380427"/>
          </a:xfrm>
          <a:prstGeom prst="downArrow">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45" name="グループ化 44"/>
          <p:cNvGrpSpPr/>
          <p:nvPr/>
        </p:nvGrpSpPr>
        <p:grpSpPr>
          <a:xfrm>
            <a:off x="677775" y="3002790"/>
            <a:ext cx="931141" cy="363810"/>
            <a:chOff x="8785068" y="2476142"/>
            <a:chExt cx="1008736" cy="363810"/>
          </a:xfrm>
        </p:grpSpPr>
        <p:sp>
          <p:nvSpPr>
            <p:cNvPr id="152" name="角丸四角形 151"/>
            <p:cNvSpPr/>
            <p:nvPr/>
          </p:nvSpPr>
          <p:spPr>
            <a:xfrm>
              <a:off x="8904389" y="2476142"/>
              <a:ext cx="758808" cy="363810"/>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3" name="テキスト ボックス 42"/>
            <p:cNvSpPr txBox="1"/>
            <p:nvPr/>
          </p:nvSpPr>
          <p:spPr>
            <a:xfrm>
              <a:off x="8785068" y="2504684"/>
              <a:ext cx="1008736"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農林水産</a:t>
              </a:r>
            </a:p>
          </p:txBody>
        </p:sp>
      </p:grpSp>
      <p:grpSp>
        <p:nvGrpSpPr>
          <p:cNvPr id="156" name="グループ化 155"/>
          <p:cNvGrpSpPr/>
          <p:nvPr/>
        </p:nvGrpSpPr>
        <p:grpSpPr>
          <a:xfrm>
            <a:off x="7830696" y="4909640"/>
            <a:ext cx="931141" cy="363810"/>
            <a:chOff x="8795991" y="2476142"/>
            <a:chExt cx="1008736" cy="363810"/>
          </a:xfrm>
        </p:grpSpPr>
        <p:sp>
          <p:nvSpPr>
            <p:cNvPr id="157" name="角丸四角形 156"/>
            <p:cNvSpPr/>
            <p:nvPr/>
          </p:nvSpPr>
          <p:spPr>
            <a:xfrm>
              <a:off x="8904389" y="2476142"/>
              <a:ext cx="758808" cy="363810"/>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59" name="テキスト ボックス 158"/>
            <p:cNvSpPr txBox="1"/>
            <p:nvPr/>
          </p:nvSpPr>
          <p:spPr>
            <a:xfrm>
              <a:off x="8795991" y="2514172"/>
              <a:ext cx="1008736"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都市計画</a:t>
              </a:r>
            </a:p>
          </p:txBody>
        </p:sp>
      </p:grpSp>
      <p:grpSp>
        <p:nvGrpSpPr>
          <p:cNvPr id="160" name="グループ化 159"/>
          <p:cNvGrpSpPr/>
          <p:nvPr/>
        </p:nvGrpSpPr>
        <p:grpSpPr>
          <a:xfrm>
            <a:off x="787917" y="763851"/>
            <a:ext cx="1183681" cy="363810"/>
            <a:chOff x="8501140" y="2476142"/>
            <a:chExt cx="1282321" cy="363810"/>
          </a:xfrm>
        </p:grpSpPr>
        <p:sp>
          <p:nvSpPr>
            <p:cNvPr id="161" name="角丸四角形 160"/>
            <p:cNvSpPr/>
            <p:nvPr/>
          </p:nvSpPr>
          <p:spPr>
            <a:xfrm>
              <a:off x="8652281" y="2476142"/>
              <a:ext cx="1010916" cy="363810"/>
            </a:xfrm>
            <a:prstGeom prst="roundRect">
              <a:avLst/>
            </a:prstGeom>
            <a:pattFill prst="pct20">
              <a:fgClr>
                <a:srgbClr val="FFC000"/>
              </a:fgClr>
              <a:bgClr>
                <a:schemeClr val="bg1"/>
              </a:bgClr>
            </a:pattFill>
            <a:ln w="38100" cmpd="dbl">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62" name="テキスト ボックス 161"/>
            <p:cNvSpPr txBox="1"/>
            <p:nvPr/>
          </p:nvSpPr>
          <p:spPr>
            <a:xfrm>
              <a:off x="8501140" y="2503540"/>
              <a:ext cx="1282321"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まちおこし</a:t>
              </a:r>
            </a:p>
          </p:txBody>
        </p:sp>
      </p:grpSp>
      <p:sp>
        <p:nvSpPr>
          <p:cNvPr id="168" name="下矢印 167"/>
          <p:cNvSpPr/>
          <p:nvPr/>
        </p:nvSpPr>
        <p:spPr>
          <a:xfrm>
            <a:off x="3017377" y="1982285"/>
            <a:ext cx="199407" cy="652537"/>
          </a:xfrm>
          <a:prstGeom prst="downArrow">
            <a:avLst/>
          </a:prstGeom>
          <a:solidFill>
            <a:srgbClr val="FFC000"/>
          </a:solidFill>
          <a:ln w="12700"/>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0" name="下矢印 169"/>
          <p:cNvSpPr/>
          <p:nvPr/>
        </p:nvSpPr>
        <p:spPr>
          <a:xfrm rot="10800000">
            <a:off x="3406381" y="1939906"/>
            <a:ext cx="189064" cy="682200"/>
          </a:xfrm>
          <a:prstGeom prst="downArrow">
            <a:avLst/>
          </a:prstGeom>
          <a:solidFill>
            <a:srgbClr val="FFC000"/>
          </a:solidFill>
          <a:ln w="12700"/>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9" name="円/楕円 28"/>
          <p:cNvSpPr/>
          <p:nvPr/>
        </p:nvSpPr>
        <p:spPr>
          <a:xfrm>
            <a:off x="2173986" y="2794260"/>
            <a:ext cx="5186330" cy="1292354"/>
          </a:xfrm>
          <a:prstGeom prst="ellipse">
            <a:avLst/>
          </a:prstGeom>
          <a:solidFill>
            <a:srgbClr val="ABDFFF">
              <a:alpha val="69804"/>
            </a:srgbClr>
          </a:solidFill>
          <a:ln w="41275" cmpd="thickThin">
            <a:solidFill>
              <a:schemeClr val="tx1">
                <a:lumMod val="75000"/>
                <a:lumOff val="25000"/>
              </a:schemeClr>
            </a:solidFill>
          </a:ln>
          <a:scene3d>
            <a:camera prst="orthographicFront">
              <a:rot lat="300000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3" name="角丸四角形 92"/>
          <p:cNvSpPr/>
          <p:nvPr/>
        </p:nvSpPr>
        <p:spPr>
          <a:xfrm>
            <a:off x="3371244" y="3265151"/>
            <a:ext cx="2800131" cy="406050"/>
          </a:xfrm>
          <a:prstGeom prst="roundRect">
            <a:avLst>
              <a:gd name="adj" fmla="val 6836"/>
            </a:avLst>
          </a:prstGeom>
          <a:solidFill>
            <a:schemeClr val="accent6">
              <a:lumMod val="40000"/>
              <a:lumOff val="60000"/>
            </a:schemeClr>
          </a:solidFill>
          <a:ln w="50800" cmpd="dbl">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住民が主体的に地域課題を把握して解決を試みる体制づくりを支援する</a:t>
            </a:r>
          </a:p>
        </p:txBody>
      </p:sp>
      <p:grpSp>
        <p:nvGrpSpPr>
          <p:cNvPr id="14" name="グループ化 13"/>
          <p:cNvGrpSpPr/>
          <p:nvPr/>
        </p:nvGrpSpPr>
        <p:grpSpPr>
          <a:xfrm>
            <a:off x="2465761" y="2690990"/>
            <a:ext cx="4249757" cy="358107"/>
            <a:chOff x="-3543944" y="3987926"/>
            <a:chExt cx="2545943" cy="368301"/>
          </a:xfrm>
        </p:grpSpPr>
        <p:sp>
          <p:nvSpPr>
            <p:cNvPr id="109" name="大かっこ 108"/>
            <p:cNvSpPr/>
            <p:nvPr/>
          </p:nvSpPr>
          <p:spPr>
            <a:xfrm>
              <a:off x="-3543944" y="3987926"/>
              <a:ext cx="745744" cy="368301"/>
            </a:xfrm>
            <a:prstGeom prst="bracketPair">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複合課題の丸ごと</a:t>
              </a:r>
            </a:p>
          </p:txBody>
        </p:sp>
        <p:sp>
          <p:nvSpPr>
            <p:cNvPr id="128" name="大かっこ 127"/>
            <p:cNvSpPr/>
            <p:nvPr/>
          </p:nvSpPr>
          <p:spPr>
            <a:xfrm>
              <a:off x="-2623404" y="3996349"/>
              <a:ext cx="714963" cy="312247"/>
            </a:xfrm>
            <a:prstGeom prst="bracketPair">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世帯の</a:t>
              </a:r>
              <a:endParaRPr kumimoji="0"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丸ごと</a:t>
              </a:r>
            </a:p>
          </p:txBody>
        </p:sp>
        <p:sp>
          <p:nvSpPr>
            <p:cNvPr id="129" name="大かっこ 128"/>
            <p:cNvSpPr/>
            <p:nvPr/>
          </p:nvSpPr>
          <p:spPr>
            <a:xfrm>
              <a:off x="-1719775" y="3996348"/>
              <a:ext cx="721774" cy="335756"/>
            </a:xfrm>
            <a:prstGeom prst="bracketPair">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とりあえずの</a:t>
              </a:r>
              <a:endParaRPr kumimoji="0" lang="en-US" altLang="ja-JP"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丸ごと</a:t>
              </a:r>
            </a:p>
          </p:txBody>
        </p:sp>
      </p:grpSp>
      <p:sp>
        <p:nvSpPr>
          <p:cNvPr id="112" name="テキスト ボックス 111"/>
          <p:cNvSpPr txBox="1"/>
          <p:nvPr/>
        </p:nvSpPr>
        <p:spPr>
          <a:xfrm>
            <a:off x="3498489" y="2156856"/>
            <a:ext cx="765594" cy="276999"/>
          </a:xfrm>
          <a:prstGeom prst="rect">
            <a:avLst/>
          </a:prstGeom>
          <a:noFill/>
        </p:spPr>
        <p:txBody>
          <a:bodyPr wrap="square" lIns="91419" tIns="45709" rIns="91419" bIns="45709"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解決</a:t>
            </a:r>
          </a:p>
        </p:txBody>
      </p:sp>
      <p:pic>
        <p:nvPicPr>
          <p:cNvPr id="3074" name="Picture 2" descr="https://sozai-good.com/img/2142.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976556" y="2782816"/>
            <a:ext cx="522139" cy="596814"/>
          </a:xfrm>
          <a:prstGeom prst="rect">
            <a:avLst/>
          </a:prstGeom>
          <a:noFill/>
          <a:extLst>
            <a:ext uri="{909E8E84-426E-40dd-AFC4-6F175D3DCCD1}">
              <a14:hiddenFill xmlns="" xmlns:a14="http://schemas.microsoft.com/office/drawing/2010/main">
                <a:solidFill>
                  <a:srgbClr val="FFFFFF"/>
                </a:solidFill>
              </a14:hiddenFill>
            </a:ext>
          </a:extLst>
        </p:spPr>
      </p:pic>
      <p:sp>
        <p:nvSpPr>
          <p:cNvPr id="136" name="下矢印 135"/>
          <p:cNvSpPr/>
          <p:nvPr/>
        </p:nvSpPr>
        <p:spPr>
          <a:xfrm rot="10800000">
            <a:off x="6049586" y="1955159"/>
            <a:ext cx="189064" cy="682200"/>
          </a:xfrm>
          <a:prstGeom prst="downArrow">
            <a:avLst/>
          </a:prstGeom>
          <a:solidFill>
            <a:srgbClr val="FFC000"/>
          </a:solidFill>
          <a:ln w="12700"/>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4" name="テキスト ボックス 53"/>
          <p:cNvSpPr txBox="1"/>
          <p:nvPr/>
        </p:nvSpPr>
        <p:spPr>
          <a:xfrm>
            <a:off x="2188762" y="2047308"/>
            <a:ext cx="1059749" cy="461643"/>
          </a:xfrm>
          <a:prstGeom prst="rect">
            <a:avLst/>
          </a:prstGeom>
          <a:noFill/>
        </p:spPr>
        <p:txBody>
          <a:bodyPr wrap="square" lIns="91419" tIns="45709" rIns="91419" bIns="45709"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課題把握</a:t>
            </a:r>
            <a:endParaRPr kumimoji="0" lang="en-US" altLang="ja-JP"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受け止め</a:t>
            </a:r>
          </a:p>
        </p:txBody>
      </p:sp>
      <p:sp>
        <p:nvSpPr>
          <p:cNvPr id="137" name="下矢印 136"/>
          <p:cNvSpPr/>
          <p:nvPr/>
        </p:nvSpPr>
        <p:spPr>
          <a:xfrm>
            <a:off x="6454107" y="1982285"/>
            <a:ext cx="199407" cy="652537"/>
          </a:xfrm>
          <a:prstGeom prst="downArrow">
            <a:avLst/>
          </a:prstGeom>
          <a:solidFill>
            <a:srgbClr val="FFC000"/>
          </a:solidFill>
          <a:ln w="12700"/>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0" name="テキスト ボックス 139"/>
          <p:cNvSpPr txBox="1"/>
          <p:nvPr/>
        </p:nvSpPr>
        <p:spPr>
          <a:xfrm>
            <a:off x="5682226" y="2170212"/>
            <a:ext cx="1469276" cy="276977"/>
          </a:xfrm>
          <a:prstGeom prst="rect">
            <a:avLst/>
          </a:prstGeom>
          <a:noFill/>
        </p:spPr>
        <p:txBody>
          <a:bodyPr wrap="square" lIns="91419" tIns="45709" rIns="91419" bIns="45709"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地域の基盤づくり</a:t>
            </a:r>
            <a:endParaRPr kumimoji="0" lang="en-US" altLang="ja-JP"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1029" name="Picture 5" descr="仲の良い会社のイラスト">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126688" y="4415764"/>
            <a:ext cx="709063" cy="487008"/>
          </a:xfrm>
          <a:prstGeom prst="rect">
            <a:avLst/>
          </a:prstGeom>
          <a:noFill/>
          <a:extLst>
            <a:ext uri="{909E8E84-426E-40dd-AFC4-6F175D3DCCD1}">
              <a14:hiddenFill xmlns="" xmlns:a14="http://schemas.microsoft.com/office/drawing/2010/main">
                <a:solidFill>
                  <a:srgbClr val="FFFFFF"/>
                </a:solidFill>
              </a14:hiddenFill>
            </a:ext>
          </a:extLst>
        </p:spPr>
      </p:pic>
      <p:sp>
        <p:nvSpPr>
          <p:cNvPr id="34" name="線吹き出し 2 33"/>
          <p:cNvSpPr/>
          <p:nvPr/>
        </p:nvSpPr>
        <p:spPr>
          <a:xfrm>
            <a:off x="8248227" y="6231390"/>
            <a:ext cx="328788" cy="429511"/>
          </a:xfrm>
          <a:prstGeom prst="callout2">
            <a:avLst>
              <a:gd name="adj1" fmla="val -13713"/>
              <a:gd name="adj2" fmla="val -259954"/>
              <a:gd name="adj3" fmla="val -18599"/>
              <a:gd name="adj4" fmla="val -520238"/>
              <a:gd name="adj5" fmla="val -158900"/>
              <a:gd name="adj6" fmla="val -838461"/>
            </a:avLst>
          </a:prstGeom>
          <a:noFill/>
          <a:ln w="12700">
            <a:solidFill>
              <a:schemeClr val="accent1">
                <a:shade val="50000"/>
              </a:schemeClr>
            </a:solidFill>
            <a:prstDash val="sysDot"/>
            <a:tailEnd type="triangle"/>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 name="左右矢印 137"/>
          <p:cNvSpPr/>
          <p:nvPr/>
        </p:nvSpPr>
        <p:spPr>
          <a:xfrm>
            <a:off x="1778592" y="1704676"/>
            <a:ext cx="214096" cy="550077"/>
          </a:xfrm>
          <a:prstGeom prst="leftRightArrow">
            <a:avLst>
              <a:gd name="adj1" fmla="val 43209"/>
              <a:gd name="adj2" fmla="val 40608"/>
            </a:avLst>
          </a:prstGeom>
          <a:solidFill>
            <a:srgbClr val="C6F7AB"/>
          </a:soli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1" name="左右矢印 140"/>
          <p:cNvSpPr/>
          <p:nvPr/>
        </p:nvSpPr>
        <p:spPr>
          <a:xfrm>
            <a:off x="7723657" y="2852093"/>
            <a:ext cx="214096" cy="550077"/>
          </a:xfrm>
          <a:prstGeom prst="leftRightArrow">
            <a:avLst>
              <a:gd name="adj1" fmla="val 43209"/>
              <a:gd name="adj2" fmla="val 40608"/>
            </a:avLst>
          </a:prstGeom>
          <a:solidFill>
            <a:srgbClr val="C6F7AB"/>
          </a:soli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2" name="左右矢印 141"/>
          <p:cNvSpPr/>
          <p:nvPr/>
        </p:nvSpPr>
        <p:spPr>
          <a:xfrm>
            <a:off x="7321431" y="1724094"/>
            <a:ext cx="214096" cy="550077"/>
          </a:xfrm>
          <a:prstGeom prst="leftRightArrow">
            <a:avLst>
              <a:gd name="adj1" fmla="val 43209"/>
              <a:gd name="adj2" fmla="val 40608"/>
            </a:avLst>
          </a:prstGeom>
          <a:solidFill>
            <a:srgbClr val="C6F7AB"/>
          </a:soli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3" name="左右矢印 142"/>
          <p:cNvSpPr/>
          <p:nvPr/>
        </p:nvSpPr>
        <p:spPr>
          <a:xfrm>
            <a:off x="1711758" y="4480351"/>
            <a:ext cx="214096" cy="550077"/>
          </a:xfrm>
          <a:prstGeom prst="leftRightArrow">
            <a:avLst>
              <a:gd name="adj1" fmla="val 43209"/>
              <a:gd name="adj2" fmla="val 40608"/>
            </a:avLst>
          </a:prstGeom>
          <a:solidFill>
            <a:srgbClr val="C6F7AB"/>
          </a:soli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4" name="左右矢印 143"/>
          <p:cNvSpPr/>
          <p:nvPr/>
        </p:nvSpPr>
        <p:spPr>
          <a:xfrm>
            <a:off x="1646494" y="2816658"/>
            <a:ext cx="214096" cy="550077"/>
          </a:xfrm>
          <a:prstGeom prst="leftRightArrow">
            <a:avLst>
              <a:gd name="adj1" fmla="val 43209"/>
              <a:gd name="adj2" fmla="val 40608"/>
            </a:avLst>
          </a:prstGeom>
          <a:solidFill>
            <a:srgbClr val="C6F7AB"/>
          </a:soli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5" name="左右矢印 144"/>
          <p:cNvSpPr/>
          <p:nvPr/>
        </p:nvSpPr>
        <p:spPr>
          <a:xfrm>
            <a:off x="7438102" y="4887194"/>
            <a:ext cx="214096" cy="550077"/>
          </a:xfrm>
          <a:prstGeom prst="leftRightArrow">
            <a:avLst>
              <a:gd name="adj1" fmla="val 43209"/>
              <a:gd name="adj2" fmla="val 40608"/>
            </a:avLst>
          </a:prstGeom>
          <a:solidFill>
            <a:srgbClr val="C6F7AB"/>
          </a:soli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132" name="グループ化 131"/>
          <p:cNvGrpSpPr/>
          <p:nvPr/>
        </p:nvGrpSpPr>
        <p:grpSpPr>
          <a:xfrm>
            <a:off x="2143160" y="4923836"/>
            <a:ext cx="1090967" cy="251776"/>
            <a:chOff x="5793618" y="1369061"/>
            <a:chExt cx="1095542" cy="222662"/>
          </a:xfrm>
        </p:grpSpPr>
        <p:sp>
          <p:nvSpPr>
            <p:cNvPr id="134" name="角丸四角形 133"/>
            <p:cNvSpPr/>
            <p:nvPr/>
          </p:nvSpPr>
          <p:spPr>
            <a:xfrm>
              <a:off x="5910834" y="1380510"/>
              <a:ext cx="858368" cy="211213"/>
            </a:xfrm>
            <a:prstGeom prst="roundRect">
              <a:avLst/>
            </a:prstGeom>
            <a:pattFill prst="pct20">
              <a:fgClr>
                <a:srgbClr val="66FFFF"/>
              </a:fgClr>
              <a:bgClr>
                <a:schemeClr val="bg1"/>
              </a:bgClr>
            </a:pattFill>
            <a:ln w="38100" cmpd="dbl">
              <a:solidFill>
                <a:srgbClr val="00FF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46" name="テキスト ボックス 145"/>
            <p:cNvSpPr txBox="1"/>
            <p:nvPr/>
          </p:nvSpPr>
          <p:spPr>
            <a:xfrm>
              <a:off x="5793618" y="1369061"/>
              <a:ext cx="1095542" cy="21774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雇用･就労関係</a:t>
              </a:r>
            </a:p>
          </p:txBody>
        </p:sp>
      </p:grpSp>
      <p:sp>
        <p:nvSpPr>
          <p:cNvPr id="147" name="テキスト ボックス 146"/>
          <p:cNvSpPr txBox="1"/>
          <p:nvPr/>
        </p:nvSpPr>
        <p:spPr>
          <a:xfrm>
            <a:off x="867715" y="3394229"/>
            <a:ext cx="2760221" cy="615531"/>
          </a:xfrm>
          <a:prstGeom prst="rect">
            <a:avLst/>
          </a:prstGeom>
          <a:noFill/>
        </p:spPr>
        <p:txBody>
          <a:bodyPr wrap="square" lIns="91419" tIns="45709" rIns="91419" bIns="45709"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「丸ごと」受け止める場</a:t>
            </a:r>
            <a:endParaRPr kumimoji="0" lang="en-US" altLang="ja-JP" sz="10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（地区社協、市区町村社協の地区担当、地域包括支援センター、相談支援事業所、地域子育て支援拠点、利用者支援事業、社会福祉法人、ＮＰＯ法人等）</a:t>
            </a:r>
          </a:p>
        </p:txBody>
      </p:sp>
      <p:sp>
        <p:nvSpPr>
          <p:cNvPr id="148" name="テキスト ボックス 147"/>
          <p:cNvSpPr txBox="1"/>
          <p:nvPr/>
        </p:nvSpPr>
        <p:spPr>
          <a:xfrm>
            <a:off x="3908663" y="4858015"/>
            <a:ext cx="1528785" cy="244178"/>
          </a:xfrm>
          <a:prstGeom prst="rect">
            <a:avLst/>
          </a:prstGeom>
          <a:noFill/>
        </p:spPr>
        <p:txBody>
          <a:bodyPr wrap="square" lIns="91419" tIns="45709" rIns="91419" bIns="45709"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協働の中核を担う人</a:t>
            </a:r>
          </a:p>
        </p:txBody>
      </p:sp>
      <p:sp>
        <p:nvSpPr>
          <p:cNvPr id="22" name="テキスト ボックス 21"/>
          <p:cNvSpPr txBox="1"/>
          <p:nvPr/>
        </p:nvSpPr>
        <p:spPr>
          <a:xfrm>
            <a:off x="6192240" y="3492694"/>
            <a:ext cx="1962373" cy="397711"/>
          </a:xfrm>
          <a:prstGeom prst="rect">
            <a:avLst/>
          </a:prstGeom>
          <a:noFill/>
        </p:spPr>
        <p:txBody>
          <a:bodyPr wrap="square" lIns="91419" tIns="45709" rIns="91419" bIns="45709"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ja-JP" sz="10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他人事を「我が事」に変えて</a:t>
            </a:r>
            <a:endParaRPr kumimoji="0" lang="en-US" altLang="ja-JP" sz="10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ja-JP" sz="10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いくような働きかけをする</a:t>
            </a:r>
            <a:r>
              <a:rPr kumimoji="0" lang="ja-JP" altLang="en-US" sz="10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機能</a:t>
            </a:r>
          </a:p>
        </p:txBody>
      </p:sp>
      <p:sp>
        <p:nvSpPr>
          <p:cNvPr id="16" name="テキスト ボックス 15"/>
          <p:cNvSpPr txBox="1"/>
          <p:nvPr/>
        </p:nvSpPr>
        <p:spPr>
          <a:xfrm>
            <a:off x="7615690" y="690155"/>
            <a:ext cx="1077675" cy="276977"/>
          </a:xfrm>
          <a:prstGeom prst="rect">
            <a:avLst/>
          </a:prstGeom>
          <a:noFill/>
        </p:spPr>
        <p:txBody>
          <a:bodyPr wrap="square" lIns="91419" tIns="45709" rIns="91419" bIns="45709"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防犯・防災</a:t>
            </a:r>
          </a:p>
        </p:txBody>
      </p:sp>
      <p:sp>
        <p:nvSpPr>
          <p:cNvPr id="149" name="テキスト ボックス 148"/>
          <p:cNvSpPr txBox="1"/>
          <p:nvPr/>
        </p:nvSpPr>
        <p:spPr>
          <a:xfrm>
            <a:off x="7766814" y="1674053"/>
            <a:ext cx="995037" cy="276999"/>
          </a:xfrm>
          <a:prstGeom prst="rect">
            <a:avLst/>
          </a:prstGeom>
          <a:noFill/>
        </p:spPr>
        <p:txBody>
          <a:bodyPr wrap="square" lIns="91419" tIns="45709" rIns="91419" bIns="45709"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社会教育</a:t>
            </a:r>
          </a:p>
        </p:txBody>
      </p:sp>
      <p:sp>
        <p:nvSpPr>
          <p:cNvPr id="150" name="角丸四角形 149"/>
          <p:cNvSpPr/>
          <p:nvPr/>
        </p:nvSpPr>
        <p:spPr>
          <a:xfrm>
            <a:off x="2844140" y="1431444"/>
            <a:ext cx="598220" cy="188572"/>
          </a:xfrm>
          <a:prstGeom prst="roundRect">
            <a:avLst/>
          </a:prstGeom>
          <a:pattFill prst="pct5">
            <a:fgClr>
              <a:schemeClr val="accent1"/>
            </a:fgClr>
            <a:bgClr>
              <a:schemeClr val="bg1"/>
            </a:bgClr>
          </a:patt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5" name="テキスト ボックス 24"/>
          <p:cNvSpPr txBox="1"/>
          <p:nvPr/>
        </p:nvSpPr>
        <p:spPr>
          <a:xfrm>
            <a:off x="2108263" y="793906"/>
            <a:ext cx="976227" cy="246221"/>
          </a:xfrm>
          <a:prstGeom prst="rect">
            <a:avLst/>
          </a:prstGeom>
          <a:noFill/>
        </p:spPr>
        <p:txBody>
          <a:bodyPr wrap="square" lIns="91419" tIns="45709" rIns="91419" bIns="45709"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ボランティア</a:t>
            </a:r>
          </a:p>
        </p:txBody>
      </p:sp>
      <p:sp>
        <p:nvSpPr>
          <p:cNvPr id="151" name="テキスト ボックス 150"/>
          <p:cNvSpPr txBox="1"/>
          <p:nvPr/>
        </p:nvSpPr>
        <p:spPr>
          <a:xfrm>
            <a:off x="2743646" y="1427962"/>
            <a:ext cx="793383" cy="400087"/>
          </a:xfrm>
          <a:prstGeom prst="rect">
            <a:avLst/>
          </a:prstGeom>
          <a:noFill/>
        </p:spPr>
        <p:txBody>
          <a:bodyPr wrap="square" lIns="91419" tIns="45709" rIns="91419" bIns="45709"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企業・商店</a:t>
            </a:r>
          </a:p>
        </p:txBody>
      </p:sp>
      <p:sp>
        <p:nvSpPr>
          <p:cNvPr id="165" name="テキスト ボックス 164"/>
          <p:cNvSpPr txBox="1"/>
          <p:nvPr/>
        </p:nvSpPr>
        <p:spPr>
          <a:xfrm>
            <a:off x="3779912" y="1320105"/>
            <a:ext cx="1899378" cy="230810"/>
          </a:xfrm>
          <a:prstGeom prst="rect">
            <a:avLst/>
          </a:prstGeom>
          <a:noFill/>
        </p:spPr>
        <p:txBody>
          <a:bodyPr wrap="square" lIns="91419" tIns="45709" rIns="91419" bIns="45709"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受け手　　　　 　　　　支え手</a:t>
            </a:r>
            <a:endParaRPr kumimoji="0" lang="en-US" altLang="ja-JP" sz="9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66" name="テキスト ボックス 165"/>
          <p:cNvSpPr txBox="1"/>
          <p:nvPr/>
        </p:nvSpPr>
        <p:spPr>
          <a:xfrm>
            <a:off x="6275127" y="509235"/>
            <a:ext cx="976227" cy="246221"/>
          </a:xfrm>
          <a:prstGeom prst="rect">
            <a:avLst/>
          </a:prstGeom>
          <a:noFill/>
        </p:spPr>
        <p:txBody>
          <a:bodyPr wrap="square" lIns="91419" tIns="45709" rIns="91419" bIns="45709"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社会福祉法人</a:t>
            </a:r>
          </a:p>
        </p:txBody>
      </p:sp>
      <p:cxnSp>
        <p:nvCxnSpPr>
          <p:cNvPr id="40" name="直線矢印コネクタ 39"/>
          <p:cNvCxnSpPr/>
          <p:nvPr/>
        </p:nvCxnSpPr>
        <p:spPr>
          <a:xfrm>
            <a:off x="4415528" y="1447088"/>
            <a:ext cx="67014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6779295" y="2865969"/>
            <a:ext cx="664372" cy="369310"/>
          </a:xfrm>
          <a:prstGeom prst="rect">
            <a:avLst/>
          </a:prstGeom>
          <a:noFill/>
        </p:spPr>
        <p:txBody>
          <a:bodyPr wrap="square" lIns="91419" tIns="45709" rIns="91419" bIns="45709"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800" b="1" i="0" u="none" strike="noStrike" kern="1200" cap="none" spc="0" normalizeH="0" baseline="0" noProof="0" dirty="0">
                <a:ln>
                  <a:noFill/>
                </a:ln>
                <a:solidFill>
                  <a:srgbClr val="FF0000"/>
                </a:solidFill>
                <a:effectLst/>
                <a:uLnTx/>
                <a:uFillTx/>
                <a:latin typeface="Calibri"/>
                <a:ea typeface="ＭＳ Ｐゴシック"/>
                <a:cs typeface="+mn-cs"/>
              </a:rPr>
              <a:t>【</a:t>
            </a:r>
            <a:r>
              <a:rPr kumimoji="0" lang="ja-JP" altLang="en-US" sz="1800" b="1" i="0" u="none" strike="noStrike" kern="1200" cap="none" spc="0" normalizeH="0" baseline="0" noProof="0" dirty="0">
                <a:ln>
                  <a:noFill/>
                </a:ln>
                <a:solidFill>
                  <a:srgbClr val="FF0000"/>
                </a:solidFill>
                <a:effectLst/>
                <a:uLnTx/>
                <a:uFillTx/>
                <a:latin typeface="Calibri"/>
                <a:ea typeface="ＭＳ Ｐゴシック"/>
                <a:cs typeface="+mn-cs"/>
              </a:rPr>
              <a:t>１</a:t>
            </a:r>
            <a:r>
              <a:rPr kumimoji="0" lang="en-US" altLang="ja-JP" sz="1800" b="1" i="0" u="none" strike="noStrike" kern="1200" cap="none" spc="0" normalizeH="0" baseline="0" noProof="0" dirty="0">
                <a:ln>
                  <a:noFill/>
                </a:ln>
                <a:solidFill>
                  <a:srgbClr val="FF0000"/>
                </a:solidFill>
                <a:effectLst/>
                <a:uLnTx/>
                <a:uFillTx/>
                <a:latin typeface="Calibri"/>
                <a:ea typeface="ＭＳ Ｐゴシック"/>
                <a:cs typeface="+mn-cs"/>
              </a:rPr>
              <a:t>】</a:t>
            </a:r>
            <a:endParaRPr kumimoji="0" lang="ja-JP" altLang="en-US" sz="1800" b="1" i="0" u="none" strike="noStrike" kern="1200" cap="none" spc="0" normalizeH="0" baseline="0" noProof="0" dirty="0">
              <a:ln>
                <a:noFill/>
              </a:ln>
              <a:solidFill>
                <a:srgbClr val="FF0000"/>
              </a:solidFill>
              <a:effectLst/>
              <a:uLnTx/>
              <a:uFillTx/>
              <a:latin typeface="Calibri"/>
              <a:ea typeface="ＭＳ Ｐゴシック"/>
              <a:cs typeface="+mn-cs"/>
            </a:endParaRPr>
          </a:p>
        </p:txBody>
      </p:sp>
      <p:sp>
        <p:nvSpPr>
          <p:cNvPr id="163" name="テキスト ボックス 162"/>
          <p:cNvSpPr txBox="1"/>
          <p:nvPr/>
        </p:nvSpPr>
        <p:spPr>
          <a:xfrm>
            <a:off x="2498111" y="3118811"/>
            <a:ext cx="664372" cy="369310"/>
          </a:xfrm>
          <a:prstGeom prst="rect">
            <a:avLst/>
          </a:prstGeom>
          <a:noFill/>
        </p:spPr>
        <p:txBody>
          <a:bodyPr wrap="square" lIns="91419" tIns="45709" rIns="91419" bIns="45709"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800" b="1" i="0" u="none" strike="noStrike" kern="1200" cap="none" spc="0" normalizeH="0" baseline="0" noProof="0" dirty="0">
                <a:ln>
                  <a:noFill/>
                </a:ln>
                <a:solidFill>
                  <a:srgbClr val="FF0000"/>
                </a:solidFill>
                <a:effectLst/>
                <a:uLnTx/>
                <a:uFillTx/>
                <a:latin typeface="Calibri"/>
                <a:ea typeface="ＭＳ Ｐゴシック"/>
                <a:cs typeface="+mn-cs"/>
              </a:rPr>
              <a:t>【</a:t>
            </a:r>
            <a:r>
              <a:rPr kumimoji="0" lang="ja-JP" altLang="en-US" sz="1800" b="1" i="0" u="none" strike="noStrike" kern="1200" cap="none" spc="0" normalizeH="0" baseline="0" noProof="0" dirty="0">
                <a:ln>
                  <a:noFill/>
                </a:ln>
                <a:solidFill>
                  <a:srgbClr val="FF0000"/>
                </a:solidFill>
                <a:effectLst/>
                <a:uLnTx/>
                <a:uFillTx/>
                <a:latin typeface="Calibri"/>
                <a:ea typeface="ＭＳ Ｐゴシック"/>
                <a:cs typeface="+mn-cs"/>
              </a:rPr>
              <a:t>２</a:t>
            </a:r>
            <a:r>
              <a:rPr kumimoji="0" lang="en-US" altLang="ja-JP" sz="1800" b="1" i="0" u="none" strike="noStrike" kern="1200" cap="none" spc="0" normalizeH="0" baseline="0" noProof="0" dirty="0">
                <a:ln>
                  <a:noFill/>
                </a:ln>
                <a:solidFill>
                  <a:srgbClr val="FF0000"/>
                </a:solidFill>
                <a:effectLst/>
                <a:uLnTx/>
                <a:uFillTx/>
                <a:latin typeface="Calibri"/>
                <a:ea typeface="ＭＳ Ｐゴシック"/>
                <a:cs typeface="+mn-cs"/>
              </a:rPr>
              <a:t>】</a:t>
            </a:r>
            <a:endParaRPr kumimoji="0" lang="ja-JP" altLang="en-US" sz="1800" b="1" i="0" u="none" strike="noStrike" kern="1200" cap="none" spc="0" normalizeH="0" baseline="0" noProof="0" dirty="0">
              <a:ln>
                <a:noFill/>
              </a:ln>
              <a:solidFill>
                <a:srgbClr val="FF0000"/>
              </a:solidFill>
              <a:effectLst/>
              <a:uLnTx/>
              <a:uFillTx/>
              <a:latin typeface="Calibri"/>
              <a:ea typeface="ＭＳ Ｐゴシック"/>
              <a:cs typeface="+mn-cs"/>
            </a:endParaRPr>
          </a:p>
        </p:txBody>
      </p:sp>
      <p:sp>
        <p:nvSpPr>
          <p:cNvPr id="167" name="テキスト ボックス 166"/>
          <p:cNvSpPr txBox="1"/>
          <p:nvPr/>
        </p:nvSpPr>
        <p:spPr>
          <a:xfrm>
            <a:off x="4692359" y="4455792"/>
            <a:ext cx="664372" cy="369310"/>
          </a:xfrm>
          <a:prstGeom prst="rect">
            <a:avLst/>
          </a:prstGeom>
          <a:noFill/>
        </p:spPr>
        <p:txBody>
          <a:bodyPr wrap="square" lIns="91419" tIns="45709" rIns="91419" bIns="45709"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800" b="1" i="0" u="none" strike="noStrike" kern="1200" cap="none" spc="0" normalizeH="0" baseline="0" noProof="0" dirty="0">
                <a:ln>
                  <a:noFill/>
                </a:ln>
                <a:solidFill>
                  <a:srgbClr val="FF0000"/>
                </a:solidFill>
                <a:effectLst/>
                <a:uLnTx/>
                <a:uFillTx/>
                <a:latin typeface="Calibri"/>
                <a:ea typeface="ＭＳ Ｐゴシック"/>
                <a:cs typeface="+mn-cs"/>
              </a:rPr>
              <a:t>【</a:t>
            </a:r>
            <a:r>
              <a:rPr kumimoji="0" lang="ja-JP" altLang="en-US" sz="1800" b="1" i="0" u="none" strike="noStrike" kern="1200" cap="none" spc="0" normalizeH="0" baseline="0" noProof="0" dirty="0">
                <a:ln>
                  <a:noFill/>
                </a:ln>
                <a:solidFill>
                  <a:srgbClr val="FF0000"/>
                </a:solidFill>
                <a:effectLst/>
                <a:uLnTx/>
                <a:uFillTx/>
                <a:latin typeface="Calibri"/>
                <a:ea typeface="ＭＳ Ｐゴシック"/>
                <a:cs typeface="+mn-cs"/>
              </a:rPr>
              <a:t>３</a:t>
            </a:r>
            <a:r>
              <a:rPr kumimoji="0" lang="en-US" altLang="ja-JP" sz="1800" b="1" i="0" u="none" strike="noStrike" kern="1200" cap="none" spc="0" normalizeH="0" baseline="0" noProof="0" dirty="0">
                <a:ln>
                  <a:noFill/>
                </a:ln>
                <a:solidFill>
                  <a:srgbClr val="FF0000"/>
                </a:solidFill>
                <a:effectLst/>
                <a:uLnTx/>
                <a:uFillTx/>
                <a:latin typeface="Calibri"/>
                <a:ea typeface="ＭＳ Ｐゴシック"/>
                <a:cs typeface="+mn-cs"/>
              </a:rPr>
              <a:t>】</a:t>
            </a:r>
            <a:endParaRPr kumimoji="0" lang="ja-JP" altLang="en-US" sz="1800" b="1" i="0" u="none" strike="noStrike" kern="1200" cap="none" spc="0" normalizeH="0" baseline="0" noProof="0" dirty="0">
              <a:ln>
                <a:noFill/>
              </a:ln>
              <a:solidFill>
                <a:srgbClr val="FF0000"/>
              </a:solidFill>
              <a:effectLst/>
              <a:uLnTx/>
              <a:uFillTx/>
              <a:latin typeface="Calibri"/>
              <a:ea typeface="ＭＳ Ｐゴシック"/>
              <a:cs typeface="+mn-cs"/>
            </a:endParaRPr>
          </a:p>
        </p:txBody>
      </p:sp>
      <p:pic>
        <p:nvPicPr>
          <p:cNvPr id="1038" name="Picture 14" descr="http://kids.wanpug.com/illust/illust2801.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368115" y="2933714"/>
            <a:ext cx="490835" cy="520316"/>
          </a:xfrm>
          <a:prstGeom prst="rect">
            <a:avLst/>
          </a:prstGeom>
          <a:noFill/>
          <a:extLst>
            <a:ext uri="{909E8E84-426E-40dd-AFC4-6F175D3DCCD1}">
              <a14:hiddenFill xmlns="" xmlns:a14="http://schemas.microsoft.com/office/drawing/2010/main">
                <a:solidFill>
                  <a:srgbClr val="FFFFFF"/>
                </a:solidFill>
              </a14:hiddenFill>
            </a:ext>
          </a:extLst>
        </p:spPr>
      </p:pic>
      <p:sp>
        <p:nvSpPr>
          <p:cNvPr id="139" name="Text Box 18">
            <a:extLst>
              <a:ext uri="{FF2B5EF4-FFF2-40B4-BE49-F238E27FC236}">
                <a16:creationId xmlns:a16="http://schemas.microsoft.com/office/drawing/2014/main" id="{4D3292C8-16D1-4ECC-9CCD-B6552CBA4C6F}"/>
              </a:ext>
            </a:extLst>
          </p:cNvPr>
          <p:cNvSpPr txBox="1">
            <a:spLocks noChangeArrowheads="1"/>
          </p:cNvSpPr>
          <p:nvPr/>
        </p:nvSpPr>
        <p:spPr bwMode="auto">
          <a:xfrm>
            <a:off x="89501" y="6430611"/>
            <a:ext cx="9541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rPr>
              <a:t>厚労省資料</a:t>
            </a:r>
            <a:endParaRPr kumimoji="1" lang="en-US" altLang="ja-JP" sz="1200" b="0" i="1" u="none" strike="noStrike" kern="1200" cap="none" spc="0" normalizeH="0" baseline="0" noProof="0" dirty="0">
              <a:ln>
                <a:noFill/>
              </a:ln>
              <a:solidFill>
                <a:srgbClr val="000000"/>
              </a:solidFill>
              <a:effectLst/>
              <a:uLnTx/>
              <a:uFillTx/>
              <a:latin typeface="Times New Roman" pitchFamily="18" charset="0"/>
              <a:ea typeface="ＭＳ Ｐゴシック" pitchFamily="50" charset="-128"/>
              <a:cs typeface="+mn-cs"/>
            </a:endParaRPr>
          </a:p>
        </p:txBody>
      </p:sp>
      <p:sp>
        <p:nvSpPr>
          <p:cNvPr id="27" name="フッター プレースホルダー 26">
            <a:extLst>
              <a:ext uri="{FF2B5EF4-FFF2-40B4-BE49-F238E27FC236}">
                <a16:creationId xmlns:a16="http://schemas.microsoft.com/office/drawing/2014/main" id="{F5D81539-FED2-42F4-8F8B-BC7C3DFEA712}"/>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44" name="スライド番号プレースホルダー 43">
            <a:extLst>
              <a:ext uri="{FF2B5EF4-FFF2-40B4-BE49-F238E27FC236}">
                <a16:creationId xmlns:a16="http://schemas.microsoft.com/office/drawing/2014/main" id="{4680E1CE-CB25-4C81-95C7-026BD8FA16CE}"/>
              </a:ext>
            </a:extLst>
          </p:cNvPr>
          <p:cNvSpPr>
            <a:spLocks noGrp="1"/>
          </p:cNvSpPr>
          <p:nvPr>
            <p:ph type="sldNum" sz="quarter" idx="4"/>
          </p:nvPr>
        </p:nvSpPr>
        <p:spPr/>
        <p:txBody>
          <a:bodyPr/>
          <a:lstStyle/>
          <a:p>
            <a:pPr>
              <a:defRPr/>
            </a:pPr>
            <a:fld id="{0C413247-B667-496C-B94F-D2BBE11C42D0}" type="slidenum">
              <a:rPr lang="en-US" altLang="ja-JP" smtClean="0"/>
              <a:pPr>
                <a:defRPr/>
              </a:pPr>
              <a:t>27</a:t>
            </a:fld>
            <a:endParaRPr lang="en-US" altLang="ja-JP" dirty="0"/>
          </a:p>
        </p:txBody>
      </p:sp>
    </p:spTree>
    <p:extLst>
      <p:ext uri="{BB962C8B-B14F-4D97-AF65-F5344CB8AC3E}">
        <p14:creationId xmlns:p14="http://schemas.microsoft.com/office/powerpoint/2010/main" val="18566112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02402"/>
            <a:ext cx="8229600" cy="924239"/>
          </a:xfrm>
        </p:spPr>
        <p:txBody>
          <a:bodyPr>
            <a:normAutofit/>
          </a:bodyPr>
          <a:lstStyle/>
          <a:p>
            <a:r>
              <a:rPr lang="en-US" altLang="ja-JP" sz="3600" b="1" dirty="0">
                <a:latin typeface="+mj-ea"/>
              </a:rPr>
              <a:t>4-1 </a:t>
            </a:r>
            <a:r>
              <a:rPr lang="ja-JP" altLang="en-US" sz="3600" b="1" dirty="0">
                <a:latin typeface="+mj-ea"/>
              </a:rPr>
              <a:t>地域共生社会と</a:t>
            </a:r>
            <a:r>
              <a:rPr kumimoji="1" lang="ja-JP" altLang="en-US" sz="3600" b="1" dirty="0"/>
              <a:t>「地域づくり」</a:t>
            </a:r>
          </a:p>
        </p:txBody>
      </p:sp>
      <p:sp>
        <p:nvSpPr>
          <p:cNvPr id="3" name="コンテンツ プレースホルダー 2"/>
          <p:cNvSpPr>
            <a:spLocks noGrp="1"/>
          </p:cNvSpPr>
          <p:nvPr>
            <p:ph idx="1"/>
          </p:nvPr>
        </p:nvSpPr>
        <p:spPr>
          <a:xfrm>
            <a:off x="251520" y="1045294"/>
            <a:ext cx="8621321" cy="5092829"/>
          </a:xfrm>
        </p:spPr>
        <p:txBody>
          <a:bodyPr>
            <a:normAutofit/>
          </a:bodyPr>
          <a:lstStyle/>
          <a:p>
            <a:pPr marL="0" indent="0" fontAlgn="auto">
              <a:spcBef>
                <a:spcPts val="0"/>
              </a:spcBef>
              <a:spcAft>
                <a:spcPts val="0"/>
              </a:spcAft>
              <a:buNone/>
            </a:pPr>
            <a:r>
              <a:rPr lang="ja-JP" altLang="en-US" sz="2800" dirty="0">
                <a:solidFill>
                  <a:prstClr val="black"/>
                </a:solidFill>
              </a:rPr>
              <a:t>住民が主体的に地域課題を把握して解決を試みる体制づくり</a:t>
            </a:r>
            <a:endParaRPr lang="en-US" altLang="ja-JP" sz="2800"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2200" dirty="0">
                <a:solidFill>
                  <a:prstClr val="black"/>
                </a:solidFill>
              </a:rPr>
              <a:t>地域特性、社会資源、地域住民の意識等の把握</a:t>
            </a:r>
            <a:endParaRPr lang="en-US" altLang="ja-JP" sz="2200"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2200" dirty="0">
                <a:solidFill>
                  <a:prstClr val="black"/>
                </a:solidFill>
              </a:rPr>
              <a:t>福祉課題に対する関心や問題意識の醸成、理解促進、課題の普遍化</a:t>
            </a:r>
            <a:endParaRPr lang="en-US" altLang="ja-JP" sz="2200"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2200" dirty="0">
                <a:solidFill>
                  <a:prstClr val="black"/>
                </a:solidFill>
              </a:rPr>
              <a:t>地域住民のエンパワメントの実現</a:t>
            </a:r>
            <a:endParaRPr lang="en-US" altLang="ja-JP" sz="2200"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2200" dirty="0">
                <a:solidFill>
                  <a:prstClr val="black"/>
                </a:solidFill>
              </a:rPr>
              <a:t>住民主体の地域課題の解決体制の構築・運営にかかる助言・支援</a:t>
            </a:r>
            <a:endParaRPr lang="en-US" altLang="ja-JP" sz="2200"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2200" dirty="0">
                <a:solidFill>
                  <a:prstClr val="black"/>
                </a:solidFill>
              </a:rPr>
              <a:t>住民主体の地域課題の解決体制を構成する地域住民と団体等との連絡・調整</a:t>
            </a:r>
            <a:endParaRPr lang="en-US" altLang="ja-JP" sz="2200"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2200" dirty="0">
                <a:solidFill>
                  <a:prstClr val="black"/>
                </a:solidFill>
              </a:rPr>
              <a:t>地域住民と社会資源との関係形成</a:t>
            </a:r>
            <a:endParaRPr lang="en-US" altLang="ja-JP" sz="2200"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2200" dirty="0">
                <a:solidFill>
                  <a:prstClr val="black"/>
                </a:solidFill>
              </a:rPr>
              <a:t>新たな社会資源を開発するための提案</a:t>
            </a:r>
            <a:endParaRPr lang="en-US" altLang="ja-JP" sz="2200"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2200" dirty="0">
                <a:solidFill>
                  <a:prstClr val="black"/>
                </a:solidFill>
              </a:rPr>
              <a:t>包括的な相談支援体制と住民主体の地域課題の解決体制との関係性や役割等に関する理解促進</a:t>
            </a:r>
          </a:p>
        </p:txBody>
      </p:sp>
      <p:sp>
        <p:nvSpPr>
          <p:cNvPr id="5" name="正方形/長方形 4">
            <a:extLst>
              <a:ext uri="{FF2B5EF4-FFF2-40B4-BE49-F238E27FC236}">
                <a16:creationId xmlns:a16="http://schemas.microsoft.com/office/drawing/2014/main" id="{AD51CD2D-6ECF-43BE-9D5A-9280C5AA29CC}"/>
              </a:ext>
            </a:extLst>
          </p:cNvPr>
          <p:cNvSpPr/>
          <p:nvPr/>
        </p:nvSpPr>
        <p:spPr>
          <a:xfrm>
            <a:off x="5543934" y="6380214"/>
            <a:ext cx="3090911" cy="369332"/>
          </a:xfrm>
          <a:prstGeom prst="rect">
            <a:avLst/>
          </a:prstGeom>
        </p:spPr>
        <p:txBody>
          <a:bodyPr wrap="none">
            <a:spAutoFit/>
          </a:bodyPr>
          <a:lstStyle/>
          <a:p>
            <a:r>
              <a:rPr lang="ja-JP" altLang="en-US" dirty="0"/>
              <a:t>社会保障制度審議会資料より</a:t>
            </a:r>
          </a:p>
        </p:txBody>
      </p:sp>
      <p:sp>
        <p:nvSpPr>
          <p:cNvPr id="6" name="矢印: 下 5">
            <a:extLst>
              <a:ext uri="{FF2B5EF4-FFF2-40B4-BE49-F238E27FC236}">
                <a16:creationId xmlns:a16="http://schemas.microsoft.com/office/drawing/2014/main" id="{5C08C90A-4255-4867-B79E-DBA274848360}"/>
              </a:ext>
            </a:extLst>
          </p:cNvPr>
          <p:cNvSpPr/>
          <p:nvPr/>
        </p:nvSpPr>
        <p:spPr>
          <a:xfrm>
            <a:off x="3563888" y="5391698"/>
            <a:ext cx="1008112" cy="4616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7" name="正方形/長方形 6">
            <a:extLst>
              <a:ext uri="{FF2B5EF4-FFF2-40B4-BE49-F238E27FC236}">
                <a16:creationId xmlns:a16="http://schemas.microsoft.com/office/drawing/2014/main" id="{3C953B4F-EAD7-431F-8B59-395421C125BD}"/>
              </a:ext>
            </a:extLst>
          </p:cNvPr>
          <p:cNvSpPr/>
          <p:nvPr/>
        </p:nvSpPr>
        <p:spPr>
          <a:xfrm>
            <a:off x="1712497" y="5853363"/>
            <a:ext cx="4964821" cy="461665"/>
          </a:xfrm>
          <a:prstGeom prst="rect">
            <a:avLst/>
          </a:prstGeom>
        </p:spPr>
        <p:txBody>
          <a:bodyPr wrap="none">
            <a:spAutoFit/>
          </a:bodyPr>
          <a:lstStyle/>
          <a:p>
            <a:r>
              <a:rPr lang="ja-JP" altLang="en-US" sz="2400" dirty="0"/>
              <a:t>コミュニティ・ソーシャルワークの考え方</a:t>
            </a:r>
          </a:p>
        </p:txBody>
      </p:sp>
      <p:sp>
        <p:nvSpPr>
          <p:cNvPr id="11" name="フッター プレースホルダー 10">
            <a:extLst>
              <a:ext uri="{FF2B5EF4-FFF2-40B4-BE49-F238E27FC236}">
                <a16:creationId xmlns:a16="http://schemas.microsoft.com/office/drawing/2014/main" id="{ECCE0250-26F9-4C01-9169-BDAFC53054AD}"/>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2" name="スライド番号プレースホルダー 11">
            <a:extLst>
              <a:ext uri="{FF2B5EF4-FFF2-40B4-BE49-F238E27FC236}">
                <a16:creationId xmlns:a16="http://schemas.microsoft.com/office/drawing/2014/main" id="{BEDDD030-8373-421A-9853-C8F6C4C8C7C6}"/>
              </a:ext>
            </a:extLst>
          </p:cNvPr>
          <p:cNvSpPr>
            <a:spLocks noGrp="1"/>
          </p:cNvSpPr>
          <p:nvPr>
            <p:ph type="sldNum" sz="quarter" idx="4"/>
          </p:nvPr>
        </p:nvSpPr>
        <p:spPr/>
        <p:txBody>
          <a:bodyPr/>
          <a:lstStyle/>
          <a:p>
            <a:pPr>
              <a:defRPr/>
            </a:pPr>
            <a:fld id="{0C413247-B667-496C-B94F-D2BBE11C42D0}" type="slidenum">
              <a:rPr lang="en-US" altLang="ja-JP" smtClean="0"/>
              <a:pPr>
                <a:defRPr/>
              </a:pPr>
              <a:t>28</a:t>
            </a:fld>
            <a:endParaRPr lang="en-US" altLang="ja-JP" dirty="0"/>
          </a:p>
        </p:txBody>
      </p:sp>
    </p:spTree>
    <p:extLst>
      <p:ext uri="{BB962C8B-B14F-4D97-AF65-F5344CB8AC3E}">
        <p14:creationId xmlns:p14="http://schemas.microsoft.com/office/powerpoint/2010/main" val="3079828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304997"/>
            <a:ext cx="9144000" cy="3323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2215" b="1" dirty="0">
                <a:solidFill>
                  <a:prstClr val="black"/>
                </a:solidFill>
              </a:rPr>
              <a:t>今後、求められるソーシャルワークの機能</a:t>
            </a:r>
            <a:r>
              <a:rPr lang="ja-JP" altLang="en-US" sz="2215" dirty="0">
                <a:solidFill>
                  <a:prstClr val="black"/>
                </a:solidFill>
              </a:rPr>
              <a:t>　　</a:t>
            </a:r>
            <a:r>
              <a:rPr lang="en-US" altLang="ja-JP" sz="1477" dirty="0">
                <a:solidFill>
                  <a:prstClr val="black"/>
                </a:solidFill>
              </a:rPr>
              <a:t>【</a:t>
            </a:r>
            <a:r>
              <a:rPr lang="ja-JP" altLang="en-US" sz="1477" dirty="0">
                <a:solidFill>
                  <a:prstClr val="black"/>
                </a:solidFill>
              </a:rPr>
              <a:t>社会保障審議会資料</a:t>
            </a:r>
            <a:r>
              <a:rPr lang="en-US" altLang="ja-JP" sz="1477" dirty="0">
                <a:solidFill>
                  <a:prstClr val="black"/>
                </a:solidFill>
              </a:rPr>
              <a:t>】</a:t>
            </a:r>
            <a:endParaRPr lang="ja-JP" altLang="en-US" sz="1477" dirty="0">
              <a:solidFill>
                <a:prstClr val="black"/>
              </a:solidFill>
            </a:endParaRPr>
          </a:p>
        </p:txBody>
      </p:sp>
      <p:sp>
        <p:nvSpPr>
          <p:cNvPr id="5" name="正方形/長方形 4"/>
          <p:cNvSpPr/>
          <p:nvPr/>
        </p:nvSpPr>
        <p:spPr>
          <a:xfrm>
            <a:off x="116441" y="2797601"/>
            <a:ext cx="4362370" cy="46523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fontAlgn="auto">
              <a:spcBef>
                <a:spcPts val="0"/>
              </a:spcBef>
              <a:spcAft>
                <a:spcPts val="0"/>
              </a:spcAft>
            </a:pPr>
            <a:r>
              <a:rPr lang="ja-JP" altLang="en-US" sz="1292" dirty="0">
                <a:solidFill>
                  <a:prstClr val="black"/>
                </a:solidFill>
              </a:rPr>
              <a:t>包括的な相談支援体制の構築</a:t>
            </a:r>
          </a:p>
        </p:txBody>
      </p:sp>
      <p:sp>
        <p:nvSpPr>
          <p:cNvPr id="7" name="正方形/長方形 6"/>
          <p:cNvSpPr/>
          <p:nvPr/>
        </p:nvSpPr>
        <p:spPr>
          <a:xfrm>
            <a:off x="4682053" y="2797601"/>
            <a:ext cx="4362371" cy="46523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fontAlgn="auto">
              <a:spcBef>
                <a:spcPts val="0"/>
              </a:spcBef>
              <a:spcAft>
                <a:spcPts val="0"/>
              </a:spcAft>
            </a:pPr>
            <a:r>
              <a:rPr lang="ja-JP" altLang="en-US" sz="1292" dirty="0">
                <a:solidFill>
                  <a:prstClr val="black"/>
                </a:solidFill>
              </a:rPr>
              <a:t>住民が主体的に地域課題を把握して解決を試みる体制づくり</a:t>
            </a:r>
          </a:p>
        </p:txBody>
      </p:sp>
      <p:sp>
        <p:nvSpPr>
          <p:cNvPr id="8" name="正方形/長方形 7"/>
          <p:cNvSpPr/>
          <p:nvPr/>
        </p:nvSpPr>
        <p:spPr>
          <a:xfrm>
            <a:off x="116441" y="3728424"/>
            <a:ext cx="4362370" cy="28246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3776" indent="-263776" fontAlgn="auto">
              <a:spcBef>
                <a:spcPts val="0"/>
              </a:spcBef>
              <a:spcAft>
                <a:spcPts val="0"/>
              </a:spcAft>
              <a:buFont typeface="Wingdings" panose="05000000000000000000" pitchFamily="2" charset="2"/>
              <a:buChar char="l"/>
            </a:pPr>
            <a:endParaRPr lang="en-US" altLang="ja-JP" sz="1292"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1292" dirty="0">
                <a:solidFill>
                  <a:prstClr val="black"/>
                </a:solidFill>
              </a:rPr>
              <a:t>支援が必要な個人や家族の発見</a:t>
            </a:r>
            <a:endParaRPr lang="en-US" altLang="ja-JP" sz="1292"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1292" dirty="0">
                <a:solidFill>
                  <a:prstClr val="black"/>
                </a:solidFill>
              </a:rPr>
              <a:t>相談者の社会的・心理的・身体的・経済的・文化的側面のアセスメント</a:t>
            </a:r>
            <a:endParaRPr lang="en-US" altLang="ja-JP" sz="1292"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1292" dirty="0">
                <a:solidFill>
                  <a:prstClr val="black"/>
                </a:solidFill>
              </a:rPr>
              <a:t>問題解決やニーズの充足、社会資源につなぐための仲介・調整</a:t>
            </a:r>
            <a:endParaRPr lang="en-US" altLang="ja-JP" sz="1292"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1292" dirty="0">
                <a:solidFill>
                  <a:prstClr val="black"/>
                </a:solidFill>
              </a:rPr>
              <a:t>社会資源との関係形成や関係者の組織化</a:t>
            </a:r>
            <a:endParaRPr lang="en-US" altLang="ja-JP" sz="1292"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1292" dirty="0">
                <a:solidFill>
                  <a:prstClr val="black"/>
                </a:solidFill>
              </a:rPr>
              <a:t>地域アセスメント及び評価</a:t>
            </a:r>
            <a:endParaRPr lang="en-US" altLang="ja-JP" sz="1292"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1292" dirty="0">
                <a:solidFill>
                  <a:prstClr val="black"/>
                </a:solidFill>
              </a:rPr>
              <a:t>情報や意識の共有化</a:t>
            </a:r>
            <a:endParaRPr lang="en-US" altLang="ja-JP" sz="1292"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1292" dirty="0">
                <a:solidFill>
                  <a:prstClr val="black"/>
                </a:solidFill>
              </a:rPr>
              <a:t>新たな社会資源の開発や施策の改善に向けた提案</a:t>
            </a:r>
            <a:endParaRPr lang="en-US" altLang="ja-JP" sz="1292"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1292" dirty="0">
                <a:solidFill>
                  <a:prstClr val="black"/>
                </a:solidFill>
              </a:rPr>
              <a:t>団体や組織等の機能や役割等の調整</a:t>
            </a:r>
            <a:endParaRPr lang="en-US" altLang="ja-JP" sz="1292"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1292" dirty="0">
                <a:solidFill>
                  <a:prstClr val="black"/>
                </a:solidFill>
              </a:rPr>
              <a:t>相談者の権利擁護や意思の尊重にかかる支援方法等の整備</a:t>
            </a:r>
            <a:endParaRPr lang="en-US" altLang="ja-JP" sz="1292"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1292" dirty="0">
                <a:solidFill>
                  <a:prstClr val="black"/>
                </a:solidFill>
              </a:rPr>
              <a:t>人材の育成に向けた意識の醸成</a:t>
            </a:r>
          </a:p>
        </p:txBody>
      </p:sp>
      <p:sp>
        <p:nvSpPr>
          <p:cNvPr id="9" name="正方形/長方形 8"/>
          <p:cNvSpPr/>
          <p:nvPr/>
        </p:nvSpPr>
        <p:spPr>
          <a:xfrm>
            <a:off x="4682055" y="3728424"/>
            <a:ext cx="4362370" cy="28246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3776" indent="-263776" fontAlgn="auto">
              <a:spcBef>
                <a:spcPts val="0"/>
              </a:spcBef>
              <a:spcAft>
                <a:spcPts val="0"/>
              </a:spcAft>
              <a:buFont typeface="Wingdings" panose="05000000000000000000" pitchFamily="2" charset="2"/>
              <a:buChar char="l"/>
            </a:pPr>
            <a:r>
              <a:rPr lang="ja-JP" altLang="en-US" sz="1292" dirty="0">
                <a:solidFill>
                  <a:prstClr val="black"/>
                </a:solidFill>
              </a:rPr>
              <a:t>地域特性、社会資源、地域住民の意識等の把握</a:t>
            </a:r>
            <a:endParaRPr lang="en-US" altLang="ja-JP" sz="1292"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1292" dirty="0">
                <a:solidFill>
                  <a:prstClr val="black"/>
                </a:solidFill>
              </a:rPr>
              <a:t>福祉課題に対する関心や問題意識の醸成、理解促進、課題の普遍化</a:t>
            </a:r>
            <a:endParaRPr lang="en-US" altLang="ja-JP" sz="1292"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1292" dirty="0">
                <a:solidFill>
                  <a:prstClr val="black"/>
                </a:solidFill>
              </a:rPr>
              <a:t>地域住民のエンパワメントの実現</a:t>
            </a:r>
            <a:endParaRPr lang="en-US" altLang="ja-JP" sz="1292"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1292" dirty="0">
                <a:solidFill>
                  <a:prstClr val="black"/>
                </a:solidFill>
              </a:rPr>
              <a:t>住民主体の地域課題の解決体制の構築・運営にかかる助言・支援</a:t>
            </a:r>
            <a:endParaRPr lang="en-US" altLang="ja-JP" sz="1292"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1292" dirty="0">
                <a:solidFill>
                  <a:prstClr val="black"/>
                </a:solidFill>
              </a:rPr>
              <a:t>住民主体の地域課題の解決体制を構成する地域住民と団体等との連絡・調整</a:t>
            </a:r>
            <a:endParaRPr lang="en-US" altLang="ja-JP" sz="1292"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1292" dirty="0">
                <a:solidFill>
                  <a:prstClr val="black"/>
                </a:solidFill>
              </a:rPr>
              <a:t>地域住民と社会資源との関係形成</a:t>
            </a:r>
            <a:endParaRPr lang="en-US" altLang="ja-JP" sz="1292"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1292" dirty="0">
                <a:solidFill>
                  <a:prstClr val="black"/>
                </a:solidFill>
              </a:rPr>
              <a:t>新たな社会資源を開発するための提案</a:t>
            </a:r>
            <a:endParaRPr lang="en-US" altLang="ja-JP" sz="1292" dirty="0">
              <a:solidFill>
                <a:prstClr val="black"/>
              </a:solidFill>
            </a:endParaRPr>
          </a:p>
          <a:p>
            <a:pPr marL="263776" indent="-263776" fontAlgn="auto">
              <a:spcBef>
                <a:spcPts val="0"/>
              </a:spcBef>
              <a:spcAft>
                <a:spcPts val="0"/>
              </a:spcAft>
              <a:buFont typeface="Wingdings" panose="05000000000000000000" pitchFamily="2" charset="2"/>
              <a:buChar char="l"/>
            </a:pPr>
            <a:r>
              <a:rPr lang="ja-JP" altLang="en-US" sz="1292" dirty="0">
                <a:solidFill>
                  <a:prstClr val="black"/>
                </a:solidFill>
              </a:rPr>
              <a:t>包括的な相談支援体制と住民主体の地域課題の解決体制との関係性や役割等に関する理解促進</a:t>
            </a:r>
          </a:p>
        </p:txBody>
      </p:sp>
      <p:sp>
        <p:nvSpPr>
          <p:cNvPr id="10" name="円/楕円 9"/>
          <p:cNvSpPr/>
          <p:nvPr/>
        </p:nvSpPr>
        <p:spPr>
          <a:xfrm>
            <a:off x="179529" y="1434932"/>
            <a:ext cx="8784944" cy="96369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fontAlgn="auto">
              <a:spcBef>
                <a:spcPts val="0"/>
              </a:spcBef>
              <a:spcAft>
                <a:spcPts val="0"/>
              </a:spcAft>
            </a:pPr>
            <a:endParaRPr lang="ja-JP" altLang="en-US" b="1" dirty="0">
              <a:solidFill>
                <a:prstClr val="black"/>
              </a:solidFill>
            </a:endParaRPr>
          </a:p>
        </p:txBody>
      </p:sp>
      <p:sp>
        <p:nvSpPr>
          <p:cNvPr id="11" name="正方形/長方形 10"/>
          <p:cNvSpPr/>
          <p:nvPr/>
        </p:nvSpPr>
        <p:spPr>
          <a:xfrm>
            <a:off x="1206000" y="1791121"/>
            <a:ext cx="6732000" cy="374934"/>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108" dirty="0">
                <a:solidFill>
                  <a:prstClr val="black"/>
                </a:solidFill>
              </a:rPr>
              <a:t>制度が対象としない生活課題への対応や複合的な課題を抱える世帯への対応等、多様化・複雑化するニーズへの対応や、全ての地域住民が地域、暮らし、生きがいを共に創り、高め合うことができる社会</a:t>
            </a:r>
            <a:endParaRPr lang="en-US" altLang="ja-JP" sz="1108" dirty="0">
              <a:solidFill>
                <a:prstClr val="black"/>
              </a:solidFill>
            </a:endParaRPr>
          </a:p>
        </p:txBody>
      </p:sp>
      <p:sp>
        <p:nvSpPr>
          <p:cNvPr id="12" name="正方形/長方形 11"/>
          <p:cNvSpPr/>
          <p:nvPr/>
        </p:nvSpPr>
        <p:spPr>
          <a:xfrm>
            <a:off x="179512" y="1434932"/>
            <a:ext cx="8784944" cy="3988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b="1" dirty="0">
                <a:solidFill>
                  <a:prstClr val="black"/>
                </a:solidFill>
              </a:rPr>
              <a:t>地域共生社会の実現</a:t>
            </a:r>
            <a:endParaRPr lang="en-US" altLang="ja-JP" b="1" dirty="0">
              <a:solidFill>
                <a:prstClr val="black"/>
              </a:solidFill>
            </a:endParaRPr>
          </a:p>
        </p:txBody>
      </p:sp>
      <p:sp>
        <p:nvSpPr>
          <p:cNvPr id="13" name="右矢印 12"/>
          <p:cNvSpPr/>
          <p:nvPr/>
        </p:nvSpPr>
        <p:spPr>
          <a:xfrm rot="16200000">
            <a:off x="2098241" y="2042920"/>
            <a:ext cx="398769" cy="1044016"/>
          </a:xfrm>
          <a:prstGeom prst="rightArrow">
            <a:avLst>
              <a:gd name="adj1" fmla="val 50000"/>
              <a:gd name="adj2" fmla="val 32682"/>
            </a:avLst>
          </a:prstGeom>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ja-JP" altLang="en-US" dirty="0">
              <a:solidFill>
                <a:prstClr val="white"/>
              </a:solidFill>
            </a:endParaRPr>
          </a:p>
        </p:txBody>
      </p:sp>
      <p:sp>
        <p:nvSpPr>
          <p:cNvPr id="15" name="正方形/長方形 14"/>
          <p:cNvSpPr/>
          <p:nvPr/>
        </p:nvSpPr>
        <p:spPr>
          <a:xfrm>
            <a:off x="2627785" y="2498465"/>
            <a:ext cx="3888432" cy="2658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292" dirty="0">
                <a:solidFill>
                  <a:prstClr val="black"/>
                </a:solidFill>
              </a:rPr>
              <a:t>地域共生社会の実現に必要な体制の構築</a:t>
            </a:r>
            <a:endParaRPr lang="en-US" altLang="ja-JP" sz="1292" dirty="0">
              <a:solidFill>
                <a:prstClr val="black"/>
              </a:solidFill>
            </a:endParaRPr>
          </a:p>
        </p:txBody>
      </p:sp>
      <p:sp>
        <p:nvSpPr>
          <p:cNvPr id="16" name="右矢印 15"/>
          <p:cNvSpPr/>
          <p:nvPr/>
        </p:nvSpPr>
        <p:spPr>
          <a:xfrm rot="16200000">
            <a:off x="6663854" y="2042926"/>
            <a:ext cx="398769" cy="1044000"/>
          </a:xfrm>
          <a:prstGeom prst="rightArrow">
            <a:avLst>
              <a:gd name="adj1" fmla="val 50000"/>
              <a:gd name="adj2" fmla="val 32682"/>
            </a:avLst>
          </a:prstGeom>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ja-JP" altLang="en-US" dirty="0">
              <a:solidFill>
                <a:prstClr val="white"/>
              </a:solidFill>
            </a:endParaRPr>
          </a:p>
        </p:txBody>
      </p:sp>
      <p:sp>
        <p:nvSpPr>
          <p:cNvPr id="17" name="右矢印 16"/>
          <p:cNvSpPr/>
          <p:nvPr/>
        </p:nvSpPr>
        <p:spPr>
          <a:xfrm rot="16200000">
            <a:off x="2131471" y="2940202"/>
            <a:ext cx="332308" cy="1044016"/>
          </a:xfrm>
          <a:prstGeom prst="rightArrow">
            <a:avLst>
              <a:gd name="adj1" fmla="val 50000"/>
              <a:gd name="adj2" fmla="val 32682"/>
            </a:avLst>
          </a:prstGeom>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ja-JP" altLang="en-US" dirty="0">
              <a:solidFill>
                <a:prstClr val="white"/>
              </a:solidFill>
            </a:endParaRPr>
          </a:p>
        </p:txBody>
      </p:sp>
      <p:sp>
        <p:nvSpPr>
          <p:cNvPr id="18" name="右矢印 17"/>
          <p:cNvSpPr/>
          <p:nvPr/>
        </p:nvSpPr>
        <p:spPr>
          <a:xfrm rot="16200000">
            <a:off x="6697084" y="2940202"/>
            <a:ext cx="332308" cy="1044016"/>
          </a:xfrm>
          <a:prstGeom prst="rightArrow">
            <a:avLst>
              <a:gd name="adj1" fmla="val 50000"/>
              <a:gd name="adj2" fmla="val 32682"/>
            </a:avLst>
          </a:prstGeom>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lang="ja-JP" altLang="en-US" dirty="0">
              <a:solidFill>
                <a:prstClr val="white"/>
              </a:solidFill>
            </a:endParaRPr>
          </a:p>
        </p:txBody>
      </p:sp>
      <p:sp>
        <p:nvSpPr>
          <p:cNvPr id="19" name="正方形/長方形 18"/>
          <p:cNvSpPr/>
          <p:nvPr/>
        </p:nvSpPr>
        <p:spPr>
          <a:xfrm>
            <a:off x="116441" y="3628407"/>
            <a:ext cx="8927984" cy="299077"/>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fontAlgn="auto">
              <a:spcBef>
                <a:spcPts val="0"/>
              </a:spcBef>
              <a:spcAft>
                <a:spcPts val="0"/>
              </a:spcAft>
            </a:pPr>
            <a:r>
              <a:rPr lang="ja-JP" altLang="en-US" sz="1477" b="1" dirty="0">
                <a:solidFill>
                  <a:prstClr val="white"/>
                </a:solidFill>
              </a:rPr>
              <a:t>ソーシャルワークの機能を発揮することによる体制づくりの推進</a:t>
            </a:r>
          </a:p>
        </p:txBody>
      </p:sp>
      <p:sp>
        <p:nvSpPr>
          <p:cNvPr id="20" name="正方形/長方形 19"/>
          <p:cNvSpPr/>
          <p:nvPr/>
        </p:nvSpPr>
        <p:spPr>
          <a:xfrm>
            <a:off x="35497" y="670588"/>
            <a:ext cx="9072000" cy="6646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32926" indent="-422041" fontAlgn="auto">
              <a:spcBef>
                <a:spcPts val="0"/>
              </a:spcBef>
              <a:spcAft>
                <a:spcPts val="0"/>
              </a:spcAft>
            </a:pPr>
            <a:r>
              <a:rPr lang="ja-JP" altLang="en-US" sz="1477" dirty="0">
                <a:solidFill>
                  <a:prstClr val="black"/>
                </a:solidFill>
              </a:rPr>
              <a:t>○　ソーシャルワークには様々な機能があり、地域共生社会の実現に資する「包括的な相談支援体制の構築」や「住民が主体的に地域課題を把握して解決を試みる体制づくり」を推進するにあたっては、こうした機能の発揮がますます期待される。</a:t>
            </a:r>
          </a:p>
        </p:txBody>
      </p:sp>
      <p:sp>
        <p:nvSpPr>
          <p:cNvPr id="21" name="スライド番号プレースホルダー 1"/>
          <p:cNvSpPr txBox="1">
            <a:spLocks noGrp="1"/>
          </p:cNvSpPr>
          <p:nvPr/>
        </p:nvSpPr>
        <p:spPr bwMode="auto">
          <a:xfrm>
            <a:off x="8695055" y="6287165"/>
            <a:ext cx="391682" cy="337038"/>
          </a:xfrm>
          <a:prstGeom prst="rect">
            <a:avLst/>
          </a:prstGeom>
          <a:noFill/>
          <a:ln>
            <a:miter lim="800000"/>
            <a:headEnd/>
            <a:tailEnd/>
          </a:ln>
        </p:spPr>
        <p:txBody>
          <a:bodyPr lIns="84381" tIns="42191" rIns="84381" bIns="42191" anchor="ctr"/>
          <a:lstStyle/>
          <a:p>
            <a:pPr algn="r" fontAlgn="auto">
              <a:spcBef>
                <a:spcPts val="0"/>
              </a:spcBef>
              <a:spcAft>
                <a:spcPts val="0"/>
              </a:spcAft>
              <a:defRPr/>
            </a:pPr>
            <a:endParaRPr lang="ja-JP" altLang="en-US" dirty="0">
              <a:solidFill>
                <a:srgbClr val="000000"/>
              </a:solidFill>
              <a:latin typeface="Calibri"/>
              <a:ea typeface="ＭＳ Ｐゴシック" panose="020B0600070205080204" pitchFamily="50" charset="-128"/>
            </a:endParaRPr>
          </a:p>
          <a:p>
            <a:pPr algn="r" fontAlgn="auto">
              <a:spcBef>
                <a:spcPts val="0"/>
              </a:spcBef>
              <a:spcAft>
                <a:spcPts val="0"/>
              </a:spcAft>
              <a:defRPr/>
            </a:pPr>
            <a:endParaRPr lang="en-US" altLang="ja-JP" dirty="0">
              <a:solidFill>
                <a:srgbClr val="000000"/>
              </a:solidFill>
              <a:latin typeface="Calibri"/>
              <a:ea typeface="ＭＳ Ｐゴシック" panose="020B0600070205080204" pitchFamily="50" charset="-128"/>
            </a:endParaRPr>
          </a:p>
        </p:txBody>
      </p:sp>
      <p:sp>
        <p:nvSpPr>
          <p:cNvPr id="6" name="フッター プレースホルダー 5">
            <a:extLst>
              <a:ext uri="{FF2B5EF4-FFF2-40B4-BE49-F238E27FC236}">
                <a16:creationId xmlns:a16="http://schemas.microsoft.com/office/drawing/2014/main" id="{77D3B25B-B0A0-44B5-98D3-A1D4A7312352}"/>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4" name="スライド番号プレースホルダー 13">
            <a:extLst>
              <a:ext uri="{FF2B5EF4-FFF2-40B4-BE49-F238E27FC236}">
                <a16:creationId xmlns:a16="http://schemas.microsoft.com/office/drawing/2014/main" id="{EE3EDDFE-A3C0-494B-9D6A-E53E4AB603CF}"/>
              </a:ext>
            </a:extLst>
          </p:cNvPr>
          <p:cNvSpPr>
            <a:spLocks noGrp="1"/>
          </p:cNvSpPr>
          <p:nvPr>
            <p:ph type="sldNum" sz="quarter" idx="4"/>
          </p:nvPr>
        </p:nvSpPr>
        <p:spPr/>
        <p:txBody>
          <a:bodyPr/>
          <a:lstStyle/>
          <a:p>
            <a:pPr>
              <a:defRPr/>
            </a:pPr>
            <a:fld id="{0C413247-B667-496C-B94F-D2BBE11C42D0}" type="slidenum">
              <a:rPr lang="en-US" altLang="ja-JP" smtClean="0"/>
              <a:pPr>
                <a:defRPr/>
              </a:pPr>
              <a:t>29</a:t>
            </a:fld>
            <a:endParaRPr lang="en-US" altLang="ja-JP" dirty="0"/>
          </a:p>
        </p:txBody>
      </p:sp>
    </p:spTree>
    <p:extLst>
      <p:ext uri="{BB962C8B-B14F-4D97-AF65-F5344CB8AC3E}">
        <p14:creationId xmlns:p14="http://schemas.microsoft.com/office/powerpoint/2010/main" val="2294509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本科目の獲得目標</a:t>
            </a:r>
          </a:p>
        </p:txBody>
      </p:sp>
      <p:sp>
        <p:nvSpPr>
          <p:cNvPr id="3" name="コンテンツ プレースホルダー 2"/>
          <p:cNvSpPr>
            <a:spLocks noGrp="1"/>
          </p:cNvSpPr>
          <p:nvPr>
            <p:ph idx="1"/>
          </p:nvPr>
        </p:nvSpPr>
        <p:spPr>
          <a:xfrm>
            <a:off x="678396" y="1484784"/>
            <a:ext cx="7787208" cy="4525963"/>
          </a:xfrm>
        </p:spPr>
        <p:txBody>
          <a:bodyPr/>
          <a:lstStyle/>
          <a:p>
            <a:r>
              <a:rPr lang="ja-JP" altLang="en-US" dirty="0"/>
              <a:t>権利条約の理念の実現と地域共生社会の関係を理解する。</a:t>
            </a:r>
            <a:endParaRPr lang="en-US" altLang="ja-JP" dirty="0"/>
          </a:p>
          <a:p>
            <a:r>
              <a:rPr lang="ja-JP" altLang="en-US" dirty="0"/>
              <a:t>地域共生社会の実現に向けた主任相談支援専門員の使命を理解する。</a:t>
            </a:r>
            <a:endParaRPr lang="en-US" altLang="ja-JP" dirty="0"/>
          </a:p>
          <a:p>
            <a:r>
              <a:rPr lang="ja-JP" altLang="en-US" dirty="0"/>
              <a:t>基幹相談支援センターが包括的相談支援体制の構築に果たす役割について理解する。</a:t>
            </a:r>
            <a:endParaRPr lang="en-US" altLang="ja-JP" dirty="0"/>
          </a:p>
          <a:p>
            <a:r>
              <a:rPr lang="ja-JP" altLang="en-US" dirty="0"/>
              <a:t>主任相談支援専門員が行う地域づくりの意義について具体的に理解する。</a:t>
            </a:r>
            <a:endParaRPr lang="en-US" altLang="ja-JP" dirty="0"/>
          </a:p>
          <a:p>
            <a:endParaRPr lang="en-US" altLang="ja-JP" dirty="0"/>
          </a:p>
          <a:p>
            <a:endParaRPr lang="en-US" altLang="ja-JP" dirty="0"/>
          </a:p>
        </p:txBody>
      </p:sp>
      <p:sp>
        <p:nvSpPr>
          <p:cNvPr id="7" name="フッター プレースホルダー 6">
            <a:extLst>
              <a:ext uri="{FF2B5EF4-FFF2-40B4-BE49-F238E27FC236}">
                <a16:creationId xmlns:a16="http://schemas.microsoft.com/office/drawing/2014/main" id="{A6740B85-6347-4379-ABCD-9FDF6365783F}"/>
              </a:ext>
            </a:extLst>
          </p:cNvPr>
          <p:cNvSpPr>
            <a:spLocks noGrp="1"/>
          </p:cNvSpPr>
          <p:nvPr>
            <p:ph type="ftr" sz="quarter" idx="3"/>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id="{0A50DC91-E316-4C80-BD34-2E4B4CBF4A5C}"/>
              </a:ext>
            </a:extLst>
          </p:cNvPr>
          <p:cNvSpPr>
            <a:spLocks noGrp="1"/>
          </p:cNvSpPr>
          <p:nvPr>
            <p:ph type="sldNum" sz="quarter" idx="4"/>
          </p:nvPr>
        </p:nvSpPr>
        <p:spPr/>
        <p:txBody>
          <a:bodyPr/>
          <a:lstStyle/>
          <a:p>
            <a:pPr>
              <a:defRPr/>
            </a:pPr>
            <a:fld id="{C993D762-CD5B-413A-A315-DE9E2B4EBB0A}" type="slidenum">
              <a:rPr lang="en-US" altLang="ja-JP" smtClean="0"/>
              <a:pPr>
                <a:defRPr/>
              </a:pPr>
              <a:t>3</a:t>
            </a:fld>
            <a:endParaRPr lang="en-US" altLang="ja-JP" dirty="0"/>
          </a:p>
        </p:txBody>
      </p:sp>
    </p:spTree>
    <p:extLst>
      <p:ext uri="{BB962C8B-B14F-4D97-AF65-F5344CB8AC3E}">
        <p14:creationId xmlns:p14="http://schemas.microsoft.com/office/powerpoint/2010/main" val="456461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2" y="371429"/>
            <a:ext cx="8229600" cy="385900"/>
          </a:xfrm>
          <a:solidFill>
            <a:schemeClr val="tx2">
              <a:lumMod val="20000"/>
              <a:lumOff val="80000"/>
            </a:schemeClr>
          </a:solidFill>
        </p:spPr>
        <p:txBody>
          <a:bodyPr>
            <a:noAutofit/>
          </a:bodyPr>
          <a:lstStyle/>
          <a:p>
            <a:r>
              <a:rPr lang="ja-JP" altLang="en-US" sz="2585" b="1" dirty="0"/>
              <a:t>「地域づくりに資する事業の一体的な実施について」</a:t>
            </a:r>
          </a:p>
        </p:txBody>
      </p:sp>
      <p:sp>
        <p:nvSpPr>
          <p:cNvPr id="3" name="Content Placeholder 2"/>
          <p:cNvSpPr>
            <a:spLocks noGrp="1"/>
          </p:cNvSpPr>
          <p:nvPr>
            <p:ph idx="1"/>
          </p:nvPr>
        </p:nvSpPr>
        <p:spPr>
          <a:xfrm>
            <a:off x="85770" y="1395628"/>
            <a:ext cx="8939742" cy="4958005"/>
          </a:xfrm>
          <a:solidFill>
            <a:srgbClr val="FFFFCC">
              <a:alpha val="50196"/>
            </a:srgbClr>
          </a:solidFill>
          <a:ln w="25400">
            <a:solidFill>
              <a:schemeClr val="tx1"/>
            </a:solidFill>
          </a:ln>
        </p:spPr>
        <p:txBody>
          <a:bodyPr>
            <a:noAutofit/>
          </a:bodyPr>
          <a:lstStyle/>
          <a:p>
            <a:pPr marL="0" indent="0">
              <a:lnSpc>
                <a:spcPct val="120000"/>
              </a:lnSpc>
              <a:buNone/>
            </a:pPr>
            <a:r>
              <a:rPr lang="ja-JP" altLang="en-US" sz="1846" b="1" dirty="0"/>
              <a:t>１ 地域づくりに資する事業の一体的実施について</a:t>
            </a:r>
          </a:p>
          <a:p>
            <a:pPr marL="334090" indent="-174372">
              <a:lnSpc>
                <a:spcPct val="120000"/>
              </a:lnSpc>
              <a:buNone/>
            </a:pPr>
            <a:r>
              <a:rPr lang="ja-JP" altLang="en-US" sz="1846" dirty="0"/>
              <a:t>○　市区町村は、地域づくりに資する事業について、事業の効果、効率性や対象者の生活の質を高めるために、複数の事業を連携して一体的に実施できる。</a:t>
            </a:r>
            <a:endParaRPr lang="en-US" altLang="ja-JP" sz="1846" dirty="0"/>
          </a:p>
          <a:p>
            <a:pPr marL="669645" indent="-335556">
              <a:lnSpc>
                <a:spcPct val="120000"/>
              </a:lnSpc>
              <a:spcBef>
                <a:spcPts val="0"/>
              </a:spcBef>
            </a:pPr>
            <a:r>
              <a:rPr lang="ja-JP" altLang="en-US" sz="1846" dirty="0"/>
              <a:t>介護保険制度の地域支援事業</a:t>
            </a:r>
            <a:endParaRPr lang="en-US" altLang="ja-JP" sz="1846" dirty="0"/>
          </a:p>
          <a:p>
            <a:pPr marL="669645" indent="-335556">
              <a:lnSpc>
                <a:spcPct val="120000"/>
              </a:lnSpc>
              <a:spcBef>
                <a:spcPts val="0"/>
              </a:spcBef>
            </a:pPr>
            <a:r>
              <a:rPr lang="ja-JP" altLang="en-US" sz="1846" dirty="0"/>
              <a:t>障害者総合支援制度の地域生活支援事業</a:t>
            </a:r>
            <a:endParaRPr lang="en-US" altLang="ja-JP" sz="1846" dirty="0"/>
          </a:p>
          <a:p>
            <a:pPr marL="669645" indent="-335556">
              <a:lnSpc>
                <a:spcPct val="120000"/>
              </a:lnSpc>
              <a:spcBef>
                <a:spcPts val="0"/>
              </a:spcBef>
            </a:pPr>
            <a:r>
              <a:rPr lang="ja-JP" altLang="en-US" sz="1846" dirty="0"/>
              <a:t>子ども・子育て支援制度の地域子育て支援拠点事業</a:t>
            </a:r>
            <a:endParaRPr lang="en-US" altLang="ja-JP" sz="1846" dirty="0"/>
          </a:p>
          <a:p>
            <a:pPr marL="669645" indent="-335556">
              <a:lnSpc>
                <a:spcPct val="120000"/>
              </a:lnSpc>
              <a:spcBef>
                <a:spcPts val="0"/>
              </a:spcBef>
            </a:pPr>
            <a:r>
              <a:rPr lang="ja-JP" altLang="en-US" sz="1846" dirty="0"/>
              <a:t>健康増進事業</a:t>
            </a:r>
            <a:endParaRPr lang="en-US" altLang="ja-JP" sz="1846" dirty="0"/>
          </a:p>
          <a:p>
            <a:pPr marL="669645" indent="-335556">
              <a:lnSpc>
                <a:spcPct val="120000"/>
              </a:lnSpc>
              <a:spcBef>
                <a:spcPts val="0"/>
              </a:spcBef>
            </a:pPr>
            <a:r>
              <a:rPr lang="ja-JP" altLang="en-US" sz="1846" dirty="0"/>
              <a:t>その他の国庫補助事業</a:t>
            </a:r>
            <a:endParaRPr lang="en-US" altLang="ja-JP" sz="1846" dirty="0"/>
          </a:p>
          <a:p>
            <a:pPr marL="669645" indent="-335556">
              <a:lnSpc>
                <a:spcPct val="120000"/>
              </a:lnSpc>
              <a:spcBef>
                <a:spcPts val="0"/>
              </a:spcBef>
            </a:pPr>
            <a:r>
              <a:rPr lang="ja-JP" altLang="en-US" sz="1846" dirty="0"/>
              <a:t>市区町村の単独事業</a:t>
            </a:r>
          </a:p>
          <a:p>
            <a:pPr marL="0" indent="0">
              <a:spcBef>
                <a:spcPts val="0"/>
              </a:spcBef>
              <a:buNone/>
            </a:pPr>
            <a:endParaRPr lang="en-US" altLang="ja-JP" sz="1846" dirty="0"/>
          </a:p>
          <a:p>
            <a:pPr marL="0" indent="0">
              <a:lnSpc>
                <a:spcPct val="120000"/>
              </a:lnSpc>
              <a:buNone/>
            </a:pPr>
            <a:r>
              <a:rPr lang="ja-JP" altLang="en-US" sz="1846" b="1" dirty="0"/>
              <a:t>２ 費用の計上について</a:t>
            </a:r>
          </a:p>
          <a:p>
            <a:pPr marL="334090" indent="-174372">
              <a:lnSpc>
                <a:spcPct val="120000"/>
              </a:lnSpc>
              <a:buNone/>
            </a:pPr>
            <a:r>
              <a:rPr lang="ja-JP" altLang="en-US" sz="1846" dirty="0"/>
              <a:t>○　市区町村が地域づくりに資する事業のうち、複数のものを連携して一体的に実施する場合は、その実施に要する総費用を事業間で合理的な方法により按分できる。</a:t>
            </a:r>
            <a:endParaRPr lang="en-US" altLang="ja-JP" sz="1846" dirty="0"/>
          </a:p>
          <a:p>
            <a:pPr marL="0" indent="159718">
              <a:lnSpc>
                <a:spcPct val="120000"/>
              </a:lnSpc>
              <a:buNone/>
            </a:pPr>
            <a:r>
              <a:rPr lang="ja-JP" altLang="en-US" sz="1846" dirty="0"/>
              <a:t>○　その方法は、国が例示するもののほか、市区町村の実情に応じて設定できる。</a:t>
            </a:r>
          </a:p>
        </p:txBody>
      </p:sp>
      <p:sp>
        <p:nvSpPr>
          <p:cNvPr id="5" name="Rectangle 4"/>
          <p:cNvSpPr/>
          <p:nvPr/>
        </p:nvSpPr>
        <p:spPr>
          <a:xfrm>
            <a:off x="218621" y="836716"/>
            <a:ext cx="8574491" cy="539834"/>
          </a:xfrm>
          <a:prstGeom prst="rect">
            <a:avLst/>
          </a:prstGeom>
        </p:spPr>
        <p:txBody>
          <a:bodyPr wrap="square" lIns="84400" tIns="42199" rIns="84400" bIns="42199">
            <a:spAutoFit/>
          </a:bodyPr>
          <a:lstStyle/>
          <a:p>
            <a:pPr defTabSz="844083"/>
            <a:r>
              <a:rPr lang="ja-JP" altLang="en-US" sz="1477" dirty="0">
                <a:solidFill>
                  <a:prstClr val="black"/>
                </a:solidFill>
                <a:ea typeface="ＭＳ Ｐゴシック" panose="020B0600070205080204" pitchFamily="50" charset="-128"/>
              </a:rPr>
              <a:t>（平成</a:t>
            </a:r>
            <a:r>
              <a:rPr lang="en-US" altLang="ja-JP" sz="1477" dirty="0">
                <a:solidFill>
                  <a:prstClr val="black"/>
                </a:solidFill>
                <a:ea typeface="ＭＳ Ｐゴシック" panose="020B0600070205080204" pitchFamily="50" charset="-128"/>
              </a:rPr>
              <a:t>29</a:t>
            </a:r>
            <a:r>
              <a:rPr lang="ja-JP" altLang="en-US" sz="1477" dirty="0">
                <a:solidFill>
                  <a:prstClr val="black"/>
                </a:solidFill>
                <a:ea typeface="ＭＳ Ｐゴシック" panose="020B0600070205080204" pitchFamily="50" charset="-128"/>
              </a:rPr>
              <a:t>年</a:t>
            </a:r>
            <a:r>
              <a:rPr lang="en-US" altLang="ja-JP" sz="1477" dirty="0">
                <a:solidFill>
                  <a:prstClr val="black"/>
                </a:solidFill>
                <a:ea typeface="ＭＳ Ｐゴシック" panose="020B0600070205080204" pitchFamily="50" charset="-128"/>
              </a:rPr>
              <a:t>3</a:t>
            </a:r>
            <a:r>
              <a:rPr lang="ja-JP" altLang="en-US" sz="1477" dirty="0">
                <a:solidFill>
                  <a:prstClr val="black"/>
                </a:solidFill>
                <a:ea typeface="ＭＳ Ｐゴシック" panose="020B0600070205080204" pitchFamily="50" charset="-128"/>
              </a:rPr>
              <a:t>月</a:t>
            </a:r>
            <a:r>
              <a:rPr lang="en-US" altLang="ja-JP" sz="1477" dirty="0">
                <a:solidFill>
                  <a:prstClr val="black"/>
                </a:solidFill>
                <a:ea typeface="ＭＳ Ｐゴシック" panose="020B0600070205080204" pitchFamily="50" charset="-128"/>
              </a:rPr>
              <a:t>31</a:t>
            </a:r>
            <a:r>
              <a:rPr lang="ja-JP" altLang="en-US" sz="1477" dirty="0">
                <a:solidFill>
                  <a:prstClr val="black"/>
                </a:solidFill>
                <a:ea typeface="ＭＳ Ｐゴシック" panose="020B0600070205080204" pitchFamily="50" charset="-128"/>
              </a:rPr>
              <a:t>日　健康局健康課長、雇用均等・児童家庭局総務課長、社会・援護局地域福祉課長、障害保健福祉部企画課長、老健局振興課長　連名通知）</a:t>
            </a:r>
          </a:p>
        </p:txBody>
      </p:sp>
      <p:sp>
        <p:nvSpPr>
          <p:cNvPr id="9" name="フッター プレースホルダー 8">
            <a:extLst>
              <a:ext uri="{FF2B5EF4-FFF2-40B4-BE49-F238E27FC236}">
                <a16:creationId xmlns:a16="http://schemas.microsoft.com/office/drawing/2014/main" id="{15244611-9600-4DB0-93C6-DA59D5B12DBB}"/>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id="{40D29A4C-2DC4-4BE3-BD51-5C27867CAD88}"/>
              </a:ext>
            </a:extLst>
          </p:cNvPr>
          <p:cNvSpPr>
            <a:spLocks noGrp="1"/>
          </p:cNvSpPr>
          <p:nvPr>
            <p:ph type="sldNum" sz="quarter" idx="4"/>
          </p:nvPr>
        </p:nvSpPr>
        <p:spPr/>
        <p:txBody>
          <a:bodyPr/>
          <a:lstStyle/>
          <a:p>
            <a:pPr>
              <a:defRPr/>
            </a:pPr>
            <a:fld id="{0C413247-B667-496C-B94F-D2BBE11C42D0}" type="slidenum">
              <a:rPr lang="en-US" altLang="ja-JP" smtClean="0"/>
              <a:pPr>
                <a:defRPr/>
              </a:pPr>
              <a:t>30</a:t>
            </a:fld>
            <a:endParaRPr lang="en-US" altLang="ja-JP" dirty="0"/>
          </a:p>
        </p:txBody>
      </p:sp>
    </p:spTree>
    <p:extLst>
      <p:ext uri="{BB962C8B-B14F-4D97-AF65-F5344CB8AC3E}">
        <p14:creationId xmlns:p14="http://schemas.microsoft.com/office/powerpoint/2010/main" val="2417953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b="1" dirty="0">
                <a:latin typeface="+mj-ea"/>
              </a:rPr>
              <a:t>4-2 </a:t>
            </a:r>
            <a:r>
              <a:rPr kumimoji="1" lang="ja-JP" altLang="en-US" sz="3600" b="1" dirty="0"/>
              <a:t>「地域づくり」の３つの方向性</a:t>
            </a:r>
          </a:p>
        </p:txBody>
      </p:sp>
      <p:sp>
        <p:nvSpPr>
          <p:cNvPr id="3" name="コンテンツ プレースホルダー 2"/>
          <p:cNvSpPr>
            <a:spLocks noGrp="1"/>
          </p:cNvSpPr>
          <p:nvPr>
            <p:ph idx="1"/>
          </p:nvPr>
        </p:nvSpPr>
        <p:spPr>
          <a:xfrm>
            <a:off x="899592" y="1144483"/>
            <a:ext cx="7787208" cy="5092829"/>
          </a:xfrm>
        </p:spPr>
        <p:txBody>
          <a:bodyPr/>
          <a:lstStyle/>
          <a:p>
            <a:pPr marL="0" indent="0">
              <a:buNone/>
            </a:pPr>
            <a:r>
              <a:rPr kumimoji="1" lang="ja-JP" altLang="en-US" dirty="0"/>
              <a:t>①</a:t>
            </a:r>
            <a:r>
              <a:rPr kumimoji="1" lang="ja-JP" altLang="en-US" b="1" dirty="0"/>
              <a:t>まちづくりにつながる「地域づくり」</a:t>
            </a:r>
          </a:p>
          <a:p>
            <a:pPr marL="0" indent="0">
              <a:buNone/>
            </a:pPr>
            <a:r>
              <a:rPr lang="ja-JP" altLang="en-US" dirty="0"/>
              <a:t>　　　　地域の産業や文化、地方創生との連携</a:t>
            </a:r>
          </a:p>
          <a:p>
            <a:pPr marL="0" indent="0">
              <a:buNone/>
            </a:pPr>
            <a:r>
              <a:rPr kumimoji="1" lang="ja-JP" altLang="en-US" dirty="0"/>
              <a:t>　　　　福祉分野以外との連携と基盤構築</a:t>
            </a:r>
          </a:p>
          <a:p>
            <a:pPr marL="0" indent="0">
              <a:buNone/>
            </a:pPr>
            <a:r>
              <a:rPr lang="ja-JP" altLang="en-US" dirty="0"/>
              <a:t>②</a:t>
            </a:r>
            <a:r>
              <a:rPr lang="ja-JP" altLang="en-US" b="1" dirty="0"/>
              <a:t>福祉コミュニティとしての「地域づくり」</a:t>
            </a:r>
          </a:p>
          <a:p>
            <a:pPr marL="0" indent="0">
              <a:buNone/>
            </a:pPr>
            <a:r>
              <a:rPr lang="ja-JP" altLang="en-US" dirty="0"/>
              <a:t>　　　　福祉関係者のネットワーク</a:t>
            </a:r>
          </a:p>
          <a:p>
            <a:pPr marL="0" indent="0">
              <a:buNone/>
            </a:pPr>
            <a:r>
              <a:rPr lang="ja-JP" altLang="en-US" dirty="0"/>
              <a:t>　　　　対人援助の多職種連携</a:t>
            </a:r>
          </a:p>
          <a:p>
            <a:pPr marL="0" indent="0">
              <a:buNone/>
            </a:pPr>
            <a:r>
              <a:rPr kumimoji="1" lang="ja-JP" altLang="en-US" dirty="0"/>
              <a:t>③</a:t>
            </a:r>
            <a:r>
              <a:rPr kumimoji="1" lang="ja-JP" altLang="en-US" b="1" dirty="0"/>
              <a:t>一人を支えることができる「地域づくり」</a:t>
            </a:r>
          </a:p>
          <a:p>
            <a:pPr marL="0" indent="0">
              <a:buNone/>
            </a:pPr>
            <a:r>
              <a:rPr lang="ja-JP" altLang="en-US" dirty="0"/>
              <a:t>　　　　近隣のソーシャルサポートネットワーク</a:t>
            </a:r>
            <a:endParaRPr kumimoji="1" lang="ja-JP" altLang="en-US" dirty="0"/>
          </a:p>
          <a:p>
            <a:pPr marL="0" indent="0">
              <a:buNone/>
            </a:pPr>
            <a:r>
              <a:rPr kumimoji="1" lang="ja-JP" altLang="en-US" dirty="0"/>
              <a:t>　　　　見守り、生活支援、居場所づくり</a:t>
            </a:r>
          </a:p>
        </p:txBody>
      </p:sp>
      <p:sp>
        <p:nvSpPr>
          <p:cNvPr id="5" name="正方形/長方形 4">
            <a:extLst>
              <a:ext uri="{FF2B5EF4-FFF2-40B4-BE49-F238E27FC236}">
                <a16:creationId xmlns:a16="http://schemas.microsoft.com/office/drawing/2014/main" id="{AD51CD2D-6ECF-43BE-9D5A-9280C5AA29CC}"/>
              </a:ext>
            </a:extLst>
          </p:cNvPr>
          <p:cNvSpPr/>
          <p:nvPr/>
        </p:nvSpPr>
        <p:spPr>
          <a:xfrm>
            <a:off x="2267744" y="6093296"/>
            <a:ext cx="6118983" cy="369332"/>
          </a:xfrm>
          <a:prstGeom prst="rect">
            <a:avLst/>
          </a:prstGeom>
        </p:spPr>
        <p:txBody>
          <a:bodyPr wrap="none">
            <a:spAutoFit/>
          </a:bodyPr>
          <a:lstStyle/>
          <a:p>
            <a:r>
              <a:rPr lang="ja-JP" altLang="en-US" dirty="0"/>
              <a:t>地域力強化検討委員会「中間取りまとめ」（</a:t>
            </a:r>
            <a:r>
              <a:rPr lang="en-US" altLang="ja-JP" dirty="0"/>
              <a:t>2016</a:t>
            </a:r>
            <a:r>
              <a:rPr lang="ja-JP" altLang="en-US" dirty="0"/>
              <a:t>年</a:t>
            </a:r>
            <a:r>
              <a:rPr lang="en-US" altLang="ja-JP" dirty="0"/>
              <a:t>12</a:t>
            </a:r>
            <a:r>
              <a:rPr lang="ja-JP" altLang="en-US" dirty="0"/>
              <a:t>月</a:t>
            </a:r>
            <a:r>
              <a:rPr lang="en-US" altLang="ja-JP" dirty="0"/>
              <a:t>26</a:t>
            </a:r>
            <a:r>
              <a:rPr lang="ja-JP" altLang="en-US" dirty="0"/>
              <a:t>日）</a:t>
            </a:r>
          </a:p>
        </p:txBody>
      </p:sp>
      <p:sp>
        <p:nvSpPr>
          <p:cNvPr id="9" name="フッター プレースホルダー 8">
            <a:extLst>
              <a:ext uri="{FF2B5EF4-FFF2-40B4-BE49-F238E27FC236}">
                <a16:creationId xmlns:a16="http://schemas.microsoft.com/office/drawing/2014/main" id="{BAC9A3EC-0736-470C-820F-883934B9E588}"/>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id="{DA081BBD-EFD7-49B2-AA8E-76BDB98216AC}"/>
              </a:ext>
            </a:extLst>
          </p:cNvPr>
          <p:cNvSpPr>
            <a:spLocks noGrp="1"/>
          </p:cNvSpPr>
          <p:nvPr>
            <p:ph type="sldNum" sz="quarter" idx="4"/>
          </p:nvPr>
        </p:nvSpPr>
        <p:spPr/>
        <p:txBody>
          <a:bodyPr/>
          <a:lstStyle/>
          <a:p>
            <a:pPr>
              <a:defRPr/>
            </a:pPr>
            <a:fld id="{0C413247-B667-496C-B94F-D2BBE11C42D0}" type="slidenum">
              <a:rPr lang="en-US" altLang="ja-JP" smtClean="0"/>
              <a:pPr>
                <a:defRPr/>
              </a:pPr>
              <a:t>31</a:t>
            </a:fld>
            <a:endParaRPr lang="en-US" altLang="ja-JP" dirty="0"/>
          </a:p>
        </p:txBody>
      </p:sp>
    </p:spTree>
    <p:extLst>
      <p:ext uri="{BB962C8B-B14F-4D97-AF65-F5344CB8AC3E}">
        <p14:creationId xmlns:p14="http://schemas.microsoft.com/office/powerpoint/2010/main" val="16135032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DFA9C0-34C1-4EC9-B769-F0B59AEFDAE0}"/>
              </a:ext>
            </a:extLst>
          </p:cNvPr>
          <p:cNvSpPr>
            <a:spLocks noGrp="1"/>
          </p:cNvSpPr>
          <p:nvPr>
            <p:ph type="title"/>
          </p:nvPr>
        </p:nvSpPr>
        <p:spPr>
          <a:xfrm>
            <a:off x="457200" y="116632"/>
            <a:ext cx="8229600" cy="1143000"/>
          </a:xfrm>
        </p:spPr>
        <p:txBody>
          <a:bodyPr/>
          <a:lstStyle/>
          <a:p>
            <a:r>
              <a:rPr kumimoji="1" lang="en-US" altLang="ja-JP" sz="3600" b="1" dirty="0">
                <a:latin typeface="+mj-ea"/>
              </a:rPr>
              <a:t>4-3</a:t>
            </a:r>
            <a:r>
              <a:rPr kumimoji="1" lang="ja-JP" altLang="en-US" sz="3600" b="1" dirty="0">
                <a:latin typeface="+mj-ea"/>
              </a:rPr>
              <a:t>　主任相談支援専門員の役割</a:t>
            </a:r>
          </a:p>
        </p:txBody>
      </p:sp>
      <p:sp>
        <p:nvSpPr>
          <p:cNvPr id="3" name="コンテンツ プレースホルダー 2">
            <a:extLst>
              <a:ext uri="{FF2B5EF4-FFF2-40B4-BE49-F238E27FC236}">
                <a16:creationId xmlns:a16="http://schemas.microsoft.com/office/drawing/2014/main" id="{159F5A8B-648E-4671-A68B-CFE70E9FEC64}"/>
              </a:ext>
            </a:extLst>
          </p:cNvPr>
          <p:cNvSpPr>
            <a:spLocks noGrp="1"/>
          </p:cNvSpPr>
          <p:nvPr>
            <p:ph idx="1"/>
          </p:nvPr>
        </p:nvSpPr>
        <p:spPr>
          <a:xfrm>
            <a:off x="755576" y="1246615"/>
            <a:ext cx="7931224" cy="5081984"/>
          </a:xfrm>
        </p:spPr>
        <p:txBody>
          <a:bodyPr/>
          <a:lstStyle/>
          <a:p>
            <a:pPr marL="0" indent="0">
              <a:buNone/>
            </a:pPr>
            <a:r>
              <a:rPr kumimoji="1" lang="ja-JP" altLang="en-US" sz="2800" b="1" dirty="0"/>
              <a:t>①中立公正（利用者中心）な業務指針の作成</a:t>
            </a:r>
            <a:endParaRPr kumimoji="1" lang="en-US" altLang="ja-JP" sz="2800" b="1" dirty="0"/>
          </a:p>
          <a:p>
            <a:pPr marL="0" indent="0">
              <a:buNone/>
            </a:pPr>
            <a:r>
              <a:rPr kumimoji="1" lang="ja-JP" altLang="en-US" sz="2400" dirty="0"/>
              <a:t>　・域内相談支援事業所の業務の改善を支援する</a:t>
            </a:r>
            <a:endParaRPr kumimoji="1" lang="en-US" altLang="ja-JP" sz="2400" dirty="0"/>
          </a:p>
          <a:p>
            <a:pPr marL="0" indent="0">
              <a:buNone/>
            </a:pPr>
            <a:r>
              <a:rPr lang="ja-JP" altLang="en-US" sz="2800" b="1" dirty="0"/>
              <a:t>②相談支援専門員に対する現場での実地教育</a:t>
            </a:r>
            <a:endParaRPr lang="en-US" altLang="ja-JP" sz="2800" b="1" dirty="0"/>
          </a:p>
          <a:p>
            <a:pPr marL="173038" indent="-173038">
              <a:buNone/>
            </a:pPr>
            <a:r>
              <a:rPr lang="ja-JP" altLang="en-US" sz="2400" dirty="0"/>
              <a:t>　・基本</a:t>
            </a:r>
            <a:r>
              <a:rPr kumimoji="1" lang="ja-JP" altLang="en-US" sz="2400" dirty="0"/>
              <a:t>相談支援を基盤にして、適切なサービス等利用計画案を作成できるよう支援する</a:t>
            </a:r>
            <a:endParaRPr kumimoji="1" lang="en-US" altLang="ja-JP" sz="2400" dirty="0"/>
          </a:p>
          <a:p>
            <a:pPr marL="0" indent="0">
              <a:buNone/>
            </a:pPr>
            <a:r>
              <a:rPr kumimoji="1" lang="ja-JP" altLang="en-US" sz="2400" dirty="0"/>
              <a:t>　・初任者や現任者の実習の受け入れを行う</a:t>
            </a:r>
            <a:endParaRPr kumimoji="1" lang="en-US" altLang="ja-JP" sz="2400" dirty="0"/>
          </a:p>
          <a:p>
            <a:pPr marL="0" indent="0">
              <a:buNone/>
            </a:pPr>
            <a:r>
              <a:rPr lang="ja-JP" altLang="en-US" sz="2800" b="1" dirty="0"/>
              <a:t>③域内の要望や苦情を受け改善を図るキーマン</a:t>
            </a:r>
            <a:endParaRPr lang="en-US" altLang="ja-JP" sz="2800" b="1" dirty="0"/>
          </a:p>
          <a:p>
            <a:pPr marL="173038" indent="-173038">
              <a:buNone/>
            </a:pPr>
            <a:r>
              <a:rPr kumimoji="1" lang="ja-JP" altLang="en-US" sz="2400" dirty="0"/>
              <a:t>　・自立支援協議会の効果的な運営でメンバーとともに域内で起こる課題と向き合う</a:t>
            </a:r>
            <a:endParaRPr kumimoji="1" lang="en-US" altLang="ja-JP" sz="2400" dirty="0"/>
          </a:p>
          <a:p>
            <a:pPr marL="0" indent="0">
              <a:buNone/>
            </a:pPr>
            <a:r>
              <a:rPr kumimoji="1" lang="ja-JP" altLang="en-US" sz="2800" b="1" dirty="0"/>
              <a:t>④相談支援体制の強化と地域づくりの推進役</a:t>
            </a:r>
            <a:endParaRPr kumimoji="1" lang="en-US" altLang="ja-JP" sz="2800" b="1" dirty="0"/>
          </a:p>
          <a:p>
            <a:pPr marL="0" indent="0">
              <a:buNone/>
            </a:pPr>
            <a:r>
              <a:rPr kumimoji="1" lang="ja-JP" altLang="en-US" sz="2400" dirty="0"/>
              <a:t>　・分野を越えて相談支援が行える環境づくりを行う</a:t>
            </a:r>
          </a:p>
        </p:txBody>
      </p:sp>
      <p:sp>
        <p:nvSpPr>
          <p:cNvPr id="5" name="Text Box 9">
            <a:extLst>
              <a:ext uri="{FF2B5EF4-FFF2-40B4-BE49-F238E27FC236}">
                <a16:creationId xmlns:a16="http://schemas.microsoft.com/office/drawing/2014/main" id="{BEB59054-1F99-4724-A852-2B286B3EF158}"/>
              </a:ext>
            </a:extLst>
          </p:cNvPr>
          <p:cNvSpPr txBox="1">
            <a:spLocks noChangeArrowheads="1"/>
          </p:cNvSpPr>
          <p:nvPr/>
        </p:nvSpPr>
        <p:spPr bwMode="auto">
          <a:xfrm>
            <a:off x="3186100" y="6464369"/>
            <a:ext cx="2771800" cy="276999"/>
          </a:xfrm>
          <a:prstGeom prst="rect">
            <a:avLst/>
          </a:prstGeom>
          <a:noFill/>
          <a:ln w="9525">
            <a:noFill/>
            <a:miter lim="800000"/>
            <a:headEnd/>
            <a:tailEnd/>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1" u="none" strike="noStrike" kern="1200" cap="none" spc="0" normalizeH="0" baseline="0" noProof="0" dirty="0" err="1">
                <a:ln>
                  <a:noFill/>
                </a:ln>
                <a:solidFill>
                  <a:prstClr val="black"/>
                </a:solidFill>
                <a:effectLst/>
                <a:uLnTx/>
                <a:uFillTx/>
                <a:latin typeface="Century" panose="02040604050505020304" pitchFamily="18" charset="0"/>
                <a:ea typeface="ＭＳ Ｐゴシック"/>
                <a:cs typeface="Times New Roman" panose="02020603050405020304" pitchFamily="18" charset="0"/>
              </a:rPr>
              <a:t>S.Shimamura</a:t>
            </a:r>
            <a:r>
              <a:rPr kumimoji="1" lang="en-US" altLang="ja-JP" sz="1200" b="0" i="1" u="none" strike="noStrike" kern="1200" cap="none" spc="0" normalizeH="0" baseline="0" noProof="0" dirty="0">
                <a:ln>
                  <a:noFill/>
                </a:ln>
                <a:solidFill>
                  <a:prstClr val="black"/>
                </a:solidFill>
                <a:effectLst/>
                <a:uLnTx/>
                <a:uFillTx/>
                <a:latin typeface="Century" panose="02040604050505020304" pitchFamily="18" charset="0"/>
                <a:ea typeface="ＭＳ Ｐゴシック"/>
                <a:cs typeface="Times New Roman" panose="02020603050405020304" pitchFamily="18" charset="0"/>
              </a:rPr>
              <a:t> / Okinawa univ.2019</a:t>
            </a:r>
          </a:p>
        </p:txBody>
      </p:sp>
      <p:sp>
        <p:nvSpPr>
          <p:cNvPr id="9" name="フッター プレースホルダー 8">
            <a:extLst>
              <a:ext uri="{FF2B5EF4-FFF2-40B4-BE49-F238E27FC236}">
                <a16:creationId xmlns:a16="http://schemas.microsoft.com/office/drawing/2014/main" id="{9552970E-C538-4749-8153-D6F6B1478B34}"/>
              </a:ext>
            </a:extLst>
          </p:cNvPr>
          <p:cNvSpPr>
            <a:spLocks noGrp="1"/>
          </p:cNvSpPr>
          <p:nvPr>
            <p:ph type="ftr" sz="quarter" idx="3"/>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id="{42EB725A-B127-42CE-A043-9C1407B06D0B}"/>
              </a:ext>
            </a:extLst>
          </p:cNvPr>
          <p:cNvSpPr>
            <a:spLocks noGrp="1"/>
          </p:cNvSpPr>
          <p:nvPr>
            <p:ph type="sldNum" sz="quarter" idx="4"/>
          </p:nvPr>
        </p:nvSpPr>
        <p:spPr/>
        <p:txBody>
          <a:bodyPr/>
          <a:lstStyle/>
          <a:p>
            <a:pPr>
              <a:defRPr/>
            </a:pPr>
            <a:fld id="{C993D762-CD5B-413A-A315-DE9E2B4EBB0A}" type="slidenum">
              <a:rPr lang="en-US" altLang="ja-JP" smtClean="0"/>
              <a:pPr>
                <a:defRPr/>
              </a:pPr>
              <a:t>32</a:t>
            </a:fld>
            <a:endParaRPr lang="en-US" altLang="ja-JP" dirty="0"/>
          </a:p>
        </p:txBody>
      </p:sp>
    </p:spTree>
    <p:extLst>
      <p:ext uri="{BB962C8B-B14F-4D97-AF65-F5344CB8AC3E}">
        <p14:creationId xmlns:p14="http://schemas.microsoft.com/office/powerpoint/2010/main" val="26310373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1E4DA9-2DA7-449C-9DAF-0EBC288AE5B0}"/>
              </a:ext>
            </a:extLst>
          </p:cNvPr>
          <p:cNvSpPr>
            <a:spLocks noGrp="1"/>
          </p:cNvSpPr>
          <p:nvPr>
            <p:ph type="title"/>
          </p:nvPr>
        </p:nvSpPr>
        <p:spPr>
          <a:xfrm>
            <a:off x="457200" y="413792"/>
            <a:ext cx="8229600" cy="1143000"/>
          </a:xfrm>
        </p:spPr>
        <p:txBody>
          <a:bodyPr/>
          <a:lstStyle/>
          <a:p>
            <a:r>
              <a:rPr lang="en-US" altLang="ja-JP" sz="3200" b="1" dirty="0"/>
              <a:t>4-4</a:t>
            </a:r>
            <a:r>
              <a:rPr lang="ja-JP" altLang="en-US" sz="3200" b="1" dirty="0"/>
              <a:t>　主任相談支援専門員に求められる力①</a:t>
            </a:r>
            <a:endParaRPr kumimoji="1" lang="ja-JP" altLang="en-US" sz="3200" b="1" dirty="0"/>
          </a:p>
        </p:txBody>
      </p:sp>
      <p:sp>
        <p:nvSpPr>
          <p:cNvPr id="3" name="コンテンツ プレースホルダー 2">
            <a:extLst>
              <a:ext uri="{FF2B5EF4-FFF2-40B4-BE49-F238E27FC236}">
                <a16:creationId xmlns:a16="http://schemas.microsoft.com/office/drawing/2014/main" id="{88FE85DC-D841-405A-839D-9DCE15B12716}"/>
              </a:ext>
            </a:extLst>
          </p:cNvPr>
          <p:cNvSpPr>
            <a:spLocks noGrp="1"/>
          </p:cNvSpPr>
          <p:nvPr>
            <p:ph idx="1"/>
          </p:nvPr>
        </p:nvSpPr>
        <p:spPr>
          <a:xfrm>
            <a:off x="683568" y="1934141"/>
            <a:ext cx="7776864" cy="4177581"/>
          </a:xfrm>
        </p:spPr>
        <p:txBody>
          <a:bodyPr/>
          <a:lstStyle/>
          <a:p>
            <a:r>
              <a:rPr kumimoji="1" lang="ja-JP" altLang="en-US" sz="2800" dirty="0"/>
              <a:t>ニーズのある住民を支える</a:t>
            </a:r>
            <a:endParaRPr kumimoji="1" lang="en-US" altLang="ja-JP" sz="2800" dirty="0"/>
          </a:p>
          <a:p>
            <a:pPr marL="266700" indent="-266700">
              <a:buNone/>
            </a:pPr>
            <a:r>
              <a:rPr kumimoji="1" lang="ja-JP" altLang="en-US" sz="2800" dirty="0">
                <a:solidFill>
                  <a:srgbClr val="FF0000"/>
                </a:solidFill>
              </a:rPr>
              <a:t>　：相談支援専門員としての専門的な個別支援や基本相談力を活かして分野を問わず応談できる</a:t>
            </a:r>
            <a:endParaRPr lang="en-US" altLang="ja-JP" sz="2800" dirty="0">
              <a:solidFill>
                <a:srgbClr val="FF0000"/>
              </a:solidFill>
            </a:endParaRPr>
          </a:p>
          <a:p>
            <a:pPr marL="0" indent="0">
              <a:buNone/>
            </a:pPr>
            <a:endParaRPr kumimoji="1" lang="en-US" altLang="ja-JP" sz="2800" dirty="0">
              <a:solidFill>
                <a:srgbClr val="FF0000"/>
              </a:solidFill>
            </a:endParaRPr>
          </a:p>
          <a:p>
            <a:r>
              <a:rPr kumimoji="1" lang="ja-JP" altLang="en-US" sz="2800" dirty="0"/>
              <a:t>地域の相談支援体制を支える</a:t>
            </a:r>
            <a:endParaRPr kumimoji="1" lang="en-US" altLang="ja-JP" sz="2800" dirty="0"/>
          </a:p>
          <a:p>
            <a:pPr marL="266700" indent="-266700">
              <a:buNone/>
              <a:tabLst>
                <a:tab pos="266700" algn="l"/>
              </a:tabLst>
            </a:pPr>
            <a:r>
              <a:rPr kumimoji="1" lang="ja-JP" altLang="en-US" sz="2800" dirty="0">
                <a:solidFill>
                  <a:srgbClr val="FF0000"/>
                </a:solidFill>
              </a:rPr>
              <a:t>　：相談支援専門員の相談（</a:t>
            </a:r>
            <a:r>
              <a:rPr kumimoji="1" lang="en-US" altLang="ja-JP" sz="2800" dirty="0">
                <a:solidFill>
                  <a:srgbClr val="FF0000"/>
                </a:solidFill>
              </a:rPr>
              <a:t>SV</a:t>
            </a:r>
            <a:r>
              <a:rPr kumimoji="1" lang="ja-JP" altLang="en-US" sz="2800" dirty="0">
                <a:solidFill>
                  <a:srgbClr val="FF0000"/>
                </a:solidFill>
              </a:rPr>
              <a:t>）役として、相談業務運営の先導者となり、研修などの人材育成を主導することができる</a:t>
            </a:r>
            <a:endParaRPr kumimoji="1" lang="en-US" altLang="ja-JP" sz="2800" dirty="0">
              <a:solidFill>
                <a:srgbClr val="FF0000"/>
              </a:solidFill>
            </a:endParaRPr>
          </a:p>
        </p:txBody>
      </p:sp>
      <p:sp>
        <p:nvSpPr>
          <p:cNvPr id="5" name="Text Box 9">
            <a:extLst>
              <a:ext uri="{FF2B5EF4-FFF2-40B4-BE49-F238E27FC236}">
                <a16:creationId xmlns:a16="http://schemas.microsoft.com/office/drawing/2014/main" id="{FFE9CB45-9BB8-495C-A7C4-73DBEC02AB68}"/>
              </a:ext>
            </a:extLst>
          </p:cNvPr>
          <p:cNvSpPr txBox="1">
            <a:spLocks noChangeArrowheads="1"/>
          </p:cNvSpPr>
          <p:nvPr/>
        </p:nvSpPr>
        <p:spPr bwMode="auto">
          <a:xfrm>
            <a:off x="3186100" y="6525345"/>
            <a:ext cx="2771800" cy="276999"/>
          </a:xfrm>
          <a:prstGeom prst="rect">
            <a:avLst/>
          </a:prstGeom>
          <a:noFill/>
          <a:ln w="9525">
            <a:noFill/>
            <a:miter lim="800000"/>
            <a:headEnd/>
            <a:tailEnd/>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1" u="none" strike="noStrike" kern="1200" cap="none" spc="0" normalizeH="0" baseline="0" noProof="0" dirty="0" err="1">
                <a:ln>
                  <a:noFill/>
                </a:ln>
                <a:solidFill>
                  <a:prstClr val="black"/>
                </a:solidFill>
                <a:effectLst/>
                <a:uLnTx/>
                <a:uFillTx/>
                <a:latin typeface="Century" panose="02040604050505020304" pitchFamily="18" charset="0"/>
                <a:ea typeface="ＭＳ Ｐゴシック"/>
                <a:cs typeface="Times New Roman" panose="02020603050405020304" pitchFamily="18" charset="0"/>
              </a:rPr>
              <a:t>S.Shimamura</a:t>
            </a:r>
            <a:r>
              <a:rPr kumimoji="1" lang="en-US" altLang="ja-JP" sz="1200" b="0" i="1" u="none" strike="noStrike" kern="1200" cap="none" spc="0" normalizeH="0" baseline="0" noProof="0" dirty="0">
                <a:ln>
                  <a:noFill/>
                </a:ln>
                <a:solidFill>
                  <a:prstClr val="black"/>
                </a:solidFill>
                <a:effectLst/>
                <a:uLnTx/>
                <a:uFillTx/>
                <a:latin typeface="Century" panose="02040604050505020304" pitchFamily="18" charset="0"/>
                <a:ea typeface="ＭＳ Ｐゴシック"/>
                <a:cs typeface="Times New Roman" panose="02020603050405020304" pitchFamily="18" charset="0"/>
              </a:rPr>
              <a:t> / Okinawa univ.2019</a:t>
            </a:r>
          </a:p>
        </p:txBody>
      </p:sp>
      <p:sp>
        <p:nvSpPr>
          <p:cNvPr id="9" name="フッター プレースホルダー 8">
            <a:extLst>
              <a:ext uri="{FF2B5EF4-FFF2-40B4-BE49-F238E27FC236}">
                <a16:creationId xmlns:a16="http://schemas.microsoft.com/office/drawing/2014/main" id="{F5847686-FA68-4AC2-9887-421DD18B43F8}"/>
              </a:ext>
            </a:extLst>
          </p:cNvPr>
          <p:cNvSpPr>
            <a:spLocks noGrp="1"/>
          </p:cNvSpPr>
          <p:nvPr>
            <p:ph type="ftr" sz="quarter" idx="3"/>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id="{E698384B-6F5C-4FEB-8615-53592D7AB6AA}"/>
              </a:ext>
            </a:extLst>
          </p:cNvPr>
          <p:cNvSpPr>
            <a:spLocks noGrp="1"/>
          </p:cNvSpPr>
          <p:nvPr>
            <p:ph type="sldNum" sz="quarter" idx="4"/>
          </p:nvPr>
        </p:nvSpPr>
        <p:spPr/>
        <p:txBody>
          <a:bodyPr/>
          <a:lstStyle/>
          <a:p>
            <a:pPr>
              <a:defRPr/>
            </a:pPr>
            <a:fld id="{C993D762-CD5B-413A-A315-DE9E2B4EBB0A}" type="slidenum">
              <a:rPr lang="en-US" altLang="ja-JP" smtClean="0"/>
              <a:pPr>
                <a:defRPr/>
              </a:pPr>
              <a:t>33</a:t>
            </a:fld>
            <a:endParaRPr lang="en-US" altLang="ja-JP" dirty="0"/>
          </a:p>
        </p:txBody>
      </p:sp>
    </p:spTree>
    <p:extLst>
      <p:ext uri="{BB962C8B-B14F-4D97-AF65-F5344CB8AC3E}">
        <p14:creationId xmlns:p14="http://schemas.microsoft.com/office/powerpoint/2010/main" val="19909064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F23E9C-6DEC-4DA8-BDDC-2E764CCEF0FF}"/>
              </a:ext>
            </a:extLst>
          </p:cNvPr>
          <p:cNvSpPr>
            <a:spLocks noGrp="1"/>
          </p:cNvSpPr>
          <p:nvPr>
            <p:ph type="title"/>
          </p:nvPr>
        </p:nvSpPr>
        <p:spPr/>
        <p:txBody>
          <a:bodyPr/>
          <a:lstStyle/>
          <a:p>
            <a:r>
              <a:rPr lang="en-US" altLang="ja-JP" sz="3200" b="1" dirty="0"/>
              <a:t>4-5</a:t>
            </a:r>
            <a:r>
              <a:rPr lang="ja-JP" altLang="en-US" sz="3200" b="1" dirty="0"/>
              <a:t>　主任相談支援専門員に求められる力②</a:t>
            </a:r>
            <a:endParaRPr kumimoji="1" lang="ja-JP" altLang="en-US" sz="3200" b="1" dirty="0"/>
          </a:p>
        </p:txBody>
      </p:sp>
      <p:sp>
        <p:nvSpPr>
          <p:cNvPr id="3" name="コンテンツ プレースホルダー 2">
            <a:extLst>
              <a:ext uri="{FF2B5EF4-FFF2-40B4-BE49-F238E27FC236}">
                <a16:creationId xmlns:a16="http://schemas.microsoft.com/office/drawing/2014/main" id="{B5B5CCC7-6B97-4327-8635-66E600430453}"/>
              </a:ext>
            </a:extLst>
          </p:cNvPr>
          <p:cNvSpPr>
            <a:spLocks noGrp="1"/>
          </p:cNvSpPr>
          <p:nvPr>
            <p:ph idx="1"/>
          </p:nvPr>
        </p:nvSpPr>
        <p:spPr>
          <a:xfrm>
            <a:off x="626976" y="1844824"/>
            <a:ext cx="7890048" cy="4525963"/>
          </a:xfrm>
        </p:spPr>
        <p:txBody>
          <a:bodyPr/>
          <a:lstStyle/>
          <a:p>
            <a:r>
              <a:rPr lang="ja-JP" altLang="en-US" sz="2800" dirty="0"/>
              <a:t>一人の思いを地域の思いへと高める</a:t>
            </a:r>
            <a:endParaRPr lang="en-US" altLang="ja-JP" sz="2800" dirty="0"/>
          </a:p>
          <a:p>
            <a:pPr marL="266700" indent="-266700">
              <a:buNone/>
            </a:pPr>
            <a:r>
              <a:rPr lang="ja-JP" altLang="en-US" sz="2800" dirty="0">
                <a:solidFill>
                  <a:srgbClr val="FF0000"/>
                </a:solidFill>
              </a:rPr>
              <a:t>　：住民ネットワークや他職種連携など福祉コミュニティとしての地域づくりができる</a:t>
            </a:r>
            <a:endParaRPr lang="en-US" altLang="ja-JP" sz="2800" dirty="0">
              <a:solidFill>
                <a:srgbClr val="FF0000"/>
              </a:solidFill>
            </a:endParaRPr>
          </a:p>
          <a:p>
            <a:endParaRPr lang="en-US" altLang="ja-JP" sz="2800" dirty="0">
              <a:solidFill>
                <a:srgbClr val="FF0000"/>
              </a:solidFill>
            </a:endParaRPr>
          </a:p>
          <a:p>
            <a:r>
              <a:rPr lang="ja-JP" altLang="en-US" sz="2800" dirty="0"/>
              <a:t>だれもが暮らしやすいまちづくりを目指す</a:t>
            </a:r>
            <a:endParaRPr lang="en-US" altLang="ja-JP" sz="2800" dirty="0"/>
          </a:p>
          <a:p>
            <a:pPr marL="266700" indent="-266700">
              <a:buNone/>
            </a:pPr>
            <a:r>
              <a:rPr lang="ja-JP" altLang="en-US" sz="2800" dirty="0">
                <a:solidFill>
                  <a:srgbClr val="FF0000"/>
                </a:solidFill>
              </a:rPr>
              <a:t>　：地域の文化や産業、その地域の特性を生かしたまちづくりにつながる地域づくりに取り組む</a:t>
            </a:r>
            <a:endParaRPr lang="en-US" altLang="ja-JP" sz="2800" dirty="0">
              <a:solidFill>
                <a:srgbClr val="FF0000"/>
              </a:solidFill>
            </a:endParaRPr>
          </a:p>
          <a:p>
            <a:endParaRPr kumimoji="1" lang="ja-JP" altLang="en-US" sz="2800" dirty="0"/>
          </a:p>
        </p:txBody>
      </p:sp>
      <p:sp>
        <p:nvSpPr>
          <p:cNvPr id="6" name="Text Box 9">
            <a:extLst>
              <a:ext uri="{FF2B5EF4-FFF2-40B4-BE49-F238E27FC236}">
                <a16:creationId xmlns:a16="http://schemas.microsoft.com/office/drawing/2014/main" id="{556BCE1F-2EA0-49AA-A848-6C903E8B2DDE}"/>
              </a:ext>
            </a:extLst>
          </p:cNvPr>
          <p:cNvSpPr txBox="1">
            <a:spLocks noChangeArrowheads="1"/>
          </p:cNvSpPr>
          <p:nvPr/>
        </p:nvSpPr>
        <p:spPr bwMode="auto">
          <a:xfrm>
            <a:off x="3186100" y="6518910"/>
            <a:ext cx="2771800" cy="276999"/>
          </a:xfrm>
          <a:prstGeom prst="rect">
            <a:avLst/>
          </a:prstGeom>
          <a:noFill/>
          <a:ln w="9525">
            <a:noFill/>
            <a:miter lim="800000"/>
            <a:headEnd/>
            <a:tailEnd/>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1" u="none" strike="noStrike" kern="1200" cap="none" spc="0" normalizeH="0" baseline="0" noProof="0" dirty="0" err="1">
                <a:ln>
                  <a:noFill/>
                </a:ln>
                <a:solidFill>
                  <a:prstClr val="black"/>
                </a:solidFill>
                <a:effectLst/>
                <a:uLnTx/>
                <a:uFillTx/>
                <a:latin typeface="Century" panose="02040604050505020304" pitchFamily="18" charset="0"/>
                <a:ea typeface="ＭＳ Ｐゴシック"/>
                <a:cs typeface="Times New Roman" panose="02020603050405020304" pitchFamily="18" charset="0"/>
              </a:rPr>
              <a:t>S.Shimamura</a:t>
            </a:r>
            <a:r>
              <a:rPr kumimoji="1" lang="en-US" altLang="ja-JP" sz="1200" b="0" i="1" u="none" strike="noStrike" kern="1200" cap="none" spc="0" normalizeH="0" baseline="0" noProof="0" dirty="0">
                <a:ln>
                  <a:noFill/>
                </a:ln>
                <a:solidFill>
                  <a:prstClr val="black"/>
                </a:solidFill>
                <a:effectLst/>
                <a:uLnTx/>
                <a:uFillTx/>
                <a:latin typeface="Century" panose="02040604050505020304" pitchFamily="18" charset="0"/>
                <a:ea typeface="ＭＳ Ｐゴシック"/>
                <a:cs typeface="Times New Roman" panose="02020603050405020304" pitchFamily="18" charset="0"/>
              </a:rPr>
              <a:t> / Okinawa univ.2019</a:t>
            </a:r>
          </a:p>
        </p:txBody>
      </p:sp>
      <p:sp>
        <p:nvSpPr>
          <p:cNvPr id="9" name="フッター プレースホルダー 8">
            <a:extLst>
              <a:ext uri="{FF2B5EF4-FFF2-40B4-BE49-F238E27FC236}">
                <a16:creationId xmlns:a16="http://schemas.microsoft.com/office/drawing/2014/main" id="{FE21ACBE-1F0D-4C32-BC45-F51B9D4627BA}"/>
              </a:ext>
            </a:extLst>
          </p:cNvPr>
          <p:cNvSpPr>
            <a:spLocks noGrp="1"/>
          </p:cNvSpPr>
          <p:nvPr>
            <p:ph type="ftr" sz="quarter" idx="3"/>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id="{60F0D0D5-D16A-47BF-B287-5628A1EB4238}"/>
              </a:ext>
            </a:extLst>
          </p:cNvPr>
          <p:cNvSpPr>
            <a:spLocks noGrp="1"/>
          </p:cNvSpPr>
          <p:nvPr>
            <p:ph type="sldNum" sz="quarter" idx="4"/>
          </p:nvPr>
        </p:nvSpPr>
        <p:spPr/>
        <p:txBody>
          <a:bodyPr/>
          <a:lstStyle/>
          <a:p>
            <a:pPr>
              <a:defRPr/>
            </a:pPr>
            <a:fld id="{C993D762-CD5B-413A-A315-DE9E2B4EBB0A}" type="slidenum">
              <a:rPr lang="en-US" altLang="ja-JP" smtClean="0"/>
              <a:pPr>
                <a:defRPr/>
              </a:pPr>
              <a:t>34</a:t>
            </a:fld>
            <a:endParaRPr lang="en-US" altLang="ja-JP" dirty="0"/>
          </a:p>
        </p:txBody>
      </p:sp>
    </p:spTree>
    <p:extLst>
      <p:ext uri="{BB962C8B-B14F-4D97-AF65-F5344CB8AC3E}">
        <p14:creationId xmlns:p14="http://schemas.microsoft.com/office/powerpoint/2010/main" val="32256501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B8F11D-F08B-4E96-80D5-A779329018D0}"/>
              </a:ext>
            </a:extLst>
          </p:cNvPr>
          <p:cNvSpPr>
            <a:spLocks noGrp="1"/>
          </p:cNvSpPr>
          <p:nvPr>
            <p:ph type="title"/>
          </p:nvPr>
        </p:nvSpPr>
        <p:spPr>
          <a:xfrm>
            <a:off x="470168" y="411772"/>
            <a:ext cx="8229600" cy="1055077"/>
          </a:xfrm>
        </p:spPr>
        <p:txBody>
          <a:bodyPr>
            <a:normAutofit/>
          </a:bodyPr>
          <a:lstStyle/>
          <a:p>
            <a:r>
              <a:rPr lang="en-US" altLang="ja-JP" b="1" dirty="0"/>
              <a:t>5</a:t>
            </a:r>
            <a:r>
              <a:rPr lang="ja-JP" altLang="en-US" b="1" dirty="0"/>
              <a:t>　まとめ　目指すべき「地域」とは</a:t>
            </a:r>
            <a:endParaRPr kumimoji="1" lang="ja-JP" altLang="en-US" b="1" dirty="0"/>
          </a:p>
        </p:txBody>
      </p:sp>
      <p:sp>
        <p:nvSpPr>
          <p:cNvPr id="3" name="コンテンツ プレースホルダー 2">
            <a:extLst>
              <a:ext uri="{FF2B5EF4-FFF2-40B4-BE49-F238E27FC236}">
                <a16:creationId xmlns:a16="http://schemas.microsoft.com/office/drawing/2014/main" id="{BBF07B75-7DB4-45EA-BAEF-173AE4417671}"/>
              </a:ext>
            </a:extLst>
          </p:cNvPr>
          <p:cNvSpPr>
            <a:spLocks noGrp="1"/>
          </p:cNvSpPr>
          <p:nvPr>
            <p:ph idx="1"/>
          </p:nvPr>
        </p:nvSpPr>
        <p:spPr>
          <a:xfrm>
            <a:off x="899592" y="1916832"/>
            <a:ext cx="7859950" cy="4529396"/>
          </a:xfrm>
        </p:spPr>
        <p:txBody>
          <a:bodyPr>
            <a:normAutofit/>
          </a:bodyPr>
          <a:lstStyle/>
          <a:p>
            <a:pPr marL="0" indent="0">
              <a:buNone/>
            </a:pPr>
            <a:endParaRPr kumimoji="1" lang="ja-JP" altLang="en-US" dirty="0"/>
          </a:p>
        </p:txBody>
      </p:sp>
      <p:sp>
        <p:nvSpPr>
          <p:cNvPr id="8" name="フッター プレースホルダー 7">
            <a:extLst>
              <a:ext uri="{FF2B5EF4-FFF2-40B4-BE49-F238E27FC236}">
                <a16:creationId xmlns:a16="http://schemas.microsoft.com/office/drawing/2014/main" id="{A5243982-9B1C-4CD3-853A-792E1AD777F7}"/>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id="{CD4E43DE-13C9-4416-B175-F28745E07F98}"/>
              </a:ext>
            </a:extLst>
          </p:cNvPr>
          <p:cNvSpPr>
            <a:spLocks noGrp="1"/>
          </p:cNvSpPr>
          <p:nvPr>
            <p:ph type="sldNum" sz="quarter" idx="4"/>
          </p:nvPr>
        </p:nvSpPr>
        <p:spPr/>
        <p:txBody>
          <a:bodyPr/>
          <a:lstStyle/>
          <a:p>
            <a:pPr>
              <a:defRPr/>
            </a:pPr>
            <a:fld id="{0C413247-B667-496C-B94F-D2BBE11C42D0}" type="slidenum">
              <a:rPr lang="en-US" altLang="ja-JP" smtClean="0"/>
              <a:pPr>
                <a:defRPr/>
              </a:pPr>
              <a:t>35</a:t>
            </a:fld>
            <a:endParaRPr lang="en-US" altLang="ja-JP" dirty="0"/>
          </a:p>
        </p:txBody>
      </p:sp>
    </p:spTree>
    <p:extLst>
      <p:ext uri="{BB962C8B-B14F-4D97-AF65-F5344CB8AC3E}">
        <p14:creationId xmlns:p14="http://schemas.microsoft.com/office/powerpoint/2010/main" val="24509821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B449C9-101F-4C8B-9ADB-F323B3798A4F}"/>
              </a:ext>
            </a:extLst>
          </p:cNvPr>
          <p:cNvSpPr>
            <a:spLocks noGrp="1"/>
          </p:cNvSpPr>
          <p:nvPr>
            <p:ph type="title"/>
          </p:nvPr>
        </p:nvSpPr>
        <p:spPr>
          <a:xfrm>
            <a:off x="395536" y="320266"/>
            <a:ext cx="8229600" cy="1143000"/>
          </a:xfrm>
        </p:spPr>
        <p:txBody>
          <a:bodyPr/>
          <a:lstStyle/>
          <a:p>
            <a:r>
              <a:rPr kumimoji="1" lang="ja-JP" altLang="en-US" dirty="0"/>
              <a:t>参考文献</a:t>
            </a:r>
          </a:p>
        </p:txBody>
      </p:sp>
      <p:sp>
        <p:nvSpPr>
          <p:cNvPr id="3" name="コンテンツ プレースホルダー 2">
            <a:extLst>
              <a:ext uri="{FF2B5EF4-FFF2-40B4-BE49-F238E27FC236}">
                <a16:creationId xmlns:a16="http://schemas.microsoft.com/office/drawing/2014/main" id="{8C40AE70-E9E5-4C54-AF4E-E9F8863C49D6}"/>
              </a:ext>
            </a:extLst>
          </p:cNvPr>
          <p:cNvSpPr>
            <a:spLocks noGrp="1"/>
          </p:cNvSpPr>
          <p:nvPr>
            <p:ph idx="1"/>
          </p:nvPr>
        </p:nvSpPr>
        <p:spPr/>
        <p:txBody>
          <a:bodyPr/>
          <a:lstStyle/>
          <a:p>
            <a:pPr eaLnBrk="1" hangingPunct="1"/>
            <a:r>
              <a:rPr lang="ja-JP" altLang="ja-JP" sz="2000" dirty="0"/>
              <a:t>地域における住民主体の課題解決力強化・相談支援体制のあり方に関する検討会（</a:t>
            </a:r>
            <a:r>
              <a:rPr lang="en-US" altLang="ja-JP" sz="2000" dirty="0"/>
              <a:t>2017</a:t>
            </a:r>
            <a:r>
              <a:rPr lang="ja-JP" altLang="ja-JP" sz="2000" dirty="0"/>
              <a:t>）「地域力強化検討委員会最終とりまとめ～地域共生社会の実現に向けた新しいステージへ」厚生労働省</a:t>
            </a:r>
          </a:p>
          <a:p>
            <a:pPr eaLnBrk="1" hangingPunct="1"/>
            <a:r>
              <a:rPr lang="ja-JP" altLang="ja-JP" sz="2000" dirty="0"/>
              <a:t>社会保障審議会福祉部会福祉人材確保専門員会第</a:t>
            </a:r>
            <a:r>
              <a:rPr lang="en-US" altLang="ja-JP" sz="2000" dirty="0"/>
              <a:t>10</a:t>
            </a:r>
            <a:r>
              <a:rPr lang="ja-JP" altLang="ja-JP" sz="2000" dirty="0"/>
              <a:t>回資料（</a:t>
            </a:r>
            <a:r>
              <a:rPr lang="en-US" altLang="ja-JP" sz="2000" dirty="0"/>
              <a:t>2017</a:t>
            </a:r>
            <a:r>
              <a:rPr lang="ja-JP" altLang="ja-JP" sz="2000" dirty="0"/>
              <a:t>）「ソーシャルワーク専門職である社会福祉士に求められる役割等について」厚生労働省</a:t>
            </a:r>
          </a:p>
          <a:p>
            <a:pPr eaLnBrk="1" hangingPunct="1"/>
            <a:r>
              <a:rPr lang="ja-JP" altLang="ja-JP" sz="2000" dirty="0"/>
              <a:t>公益社団法人日本社会福祉士会</a:t>
            </a:r>
            <a:r>
              <a:rPr lang="en-US" altLang="ja-JP" sz="2000" dirty="0"/>
              <a:t>(2018)</a:t>
            </a:r>
            <a:r>
              <a:rPr lang="ja-JP" altLang="ja-JP" sz="2000" dirty="0"/>
              <a:t>「平成２９年度社会福祉推進事業　地域共生社会の実現に資する体制構築を推進するソーシャルワークのあり方に関する実証的調査研究」</a:t>
            </a:r>
          </a:p>
          <a:p>
            <a:pPr eaLnBrk="1" hangingPunct="1"/>
            <a:r>
              <a:rPr lang="ja-JP" altLang="ja-JP" sz="2000" dirty="0"/>
              <a:t>公益社団法人日本社会福祉士会編</a:t>
            </a:r>
            <a:r>
              <a:rPr lang="en-US" altLang="ja-JP" sz="2000" dirty="0"/>
              <a:t>(2018)</a:t>
            </a:r>
            <a:r>
              <a:rPr lang="ja-JP" altLang="ja-JP" sz="2000" dirty="0"/>
              <a:t>「地域共生社会に向けたソーシャルワーク～社会福祉士による実践事例から」中央法規</a:t>
            </a:r>
          </a:p>
          <a:p>
            <a:endParaRPr kumimoji="1" lang="ja-JP" altLang="en-US" dirty="0"/>
          </a:p>
        </p:txBody>
      </p:sp>
      <p:sp>
        <p:nvSpPr>
          <p:cNvPr id="8" name="フッター プレースホルダー 7">
            <a:extLst>
              <a:ext uri="{FF2B5EF4-FFF2-40B4-BE49-F238E27FC236}">
                <a16:creationId xmlns:a16="http://schemas.microsoft.com/office/drawing/2014/main" id="{F51AE3B9-4D86-450D-A38B-5269BD8C3831}"/>
              </a:ext>
            </a:extLst>
          </p:cNvPr>
          <p:cNvSpPr>
            <a:spLocks noGrp="1"/>
          </p:cNvSpPr>
          <p:nvPr>
            <p:ph type="ftr" sz="quarter" idx="3"/>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id="{8E8F1B9A-1E2C-4C7D-9CA3-B8F4520C5CCD}"/>
              </a:ext>
            </a:extLst>
          </p:cNvPr>
          <p:cNvSpPr>
            <a:spLocks noGrp="1"/>
          </p:cNvSpPr>
          <p:nvPr>
            <p:ph type="sldNum" sz="quarter" idx="4"/>
          </p:nvPr>
        </p:nvSpPr>
        <p:spPr/>
        <p:txBody>
          <a:bodyPr/>
          <a:lstStyle/>
          <a:p>
            <a:pPr>
              <a:defRPr/>
            </a:pPr>
            <a:fld id="{C993D762-CD5B-413A-A315-DE9E2B4EBB0A}" type="slidenum">
              <a:rPr lang="en-US" altLang="ja-JP" smtClean="0"/>
              <a:pPr>
                <a:defRPr/>
              </a:pPr>
              <a:t>36</a:t>
            </a:fld>
            <a:endParaRPr lang="en-US" altLang="ja-JP" dirty="0"/>
          </a:p>
        </p:txBody>
      </p:sp>
    </p:spTree>
    <p:extLst>
      <p:ext uri="{BB962C8B-B14F-4D97-AF65-F5344CB8AC3E}">
        <p14:creationId xmlns:p14="http://schemas.microsoft.com/office/powerpoint/2010/main" val="88187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13DB78-6291-4A1C-ABAC-91EB6DE6E5F1}"/>
              </a:ext>
            </a:extLst>
          </p:cNvPr>
          <p:cNvSpPr>
            <a:spLocks noGrp="1"/>
          </p:cNvSpPr>
          <p:nvPr>
            <p:ph type="title"/>
          </p:nvPr>
        </p:nvSpPr>
        <p:spPr/>
        <p:txBody>
          <a:bodyPr/>
          <a:lstStyle/>
          <a:p>
            <a:r>
              <a:rPr kumimoji="1" lang="ja-JP" altLang="en-US" sz="4000" dirty="0"/>
              <a:t>講義の流れ</a:t>
            </a:r>
          </a:p>
        </p:txBody>
      </p:sp>
      <p:sp>
        <p:nvSpPr>
          <p:cNvPr id="3" name="コンテンツ プレースホルダー 2">
            <a:extLst>
              <a:ext uri="{FF2B5EF4-FFF2-40B4-BE49-F238E27FC236}">
                <a16:creationId xmlns:a16="http://schemas.microsoft.com/office/drawing/2014/main" id="{FD2EB799-1F8A-465E-8219-823AF745D8C1}"/>
              </a:ext>
            </a:extLst>
          </p:cNvPr>
          <p:cNvSpPr>
            <a:spLocks noGrp="1"/>
          </p:cNvSpPr>
          <p:nvPr>
            <p:ph idx="1"/>
          </p:nvPr>
        </p:nvSpPr>
        <p:spPr>
          <a:xfrm>
            <a:off x="1115616" y="1646811"/>
            <a:ext cx="7133964" cy="4525963"/>
          </a:xfrm>
        </p:spPr>
        <p:txBody>
          <a:bodyPr/>
          <a:lstStyle/>
          <a:p>
            <a:pPr marL="452438" indent="-452438">
              <a:buNone/>
            </a:pPr>
            <a:r>
              <a:rPr kumimoji="1" lang="en-US" altLang="ja-JP" dirty="0"/>
              <a:t>1</a:t>
            </a:r>
            <a:r>
              <a:rPr kumimoji="1" lang="ja-JP" altLang="en-US" dirty="0"/>
              <a:t>．障がいの社会モデルと地域共生社会</a:t>
            </a:r>
            <a:endParaRPr kumimoji="1" lang="en-US" altLang="ja-JP" dirty="0"/>
          </a:p>
          <a:p>
            <a:pPr marL="452438" indent="-452438">
              <a:buNone/>
            </a:pPr>
            <a:r>
              <a:rPr kumimoji="1" lang="en-US" altLang="ja-JP" dirty="0"/>
              <a:t>2.</a:t>
            </a:r>
            <a:r>
              <a:rPr lang="ja-JP" altLang="en-US" dirty="0"/>
              <a:t> 地域共生社会の意義</a:t>
            </a:r>
            <a:endParaRPr kumimoji="1" lang="en-US" altLang="ja-JP" dirty="0"/>
          </a:p>
          <a:p>
            <a:pPr marL="452438" indent="-452438">
              <a:buNone/>
            </a:pPr>
            <a:r>
              <a:rPr lang="en-US" altLang="ja-JP" dirty="0"/>
              <a:t>3</a:t>
            </a:r>
            <a:r>
              <a:rPr kumimoji="1" lang="ja-JP" altLang="en-US" dirty="0"/>
              <a:t>．包括的相談支援体制と基幹相談支援センター</a:t>
            </a:r>
            <a:endParaRPr kumimoji="1" lang="en-US" altLang="ja-JP" dirty="0"/>
          </a:p>
          <a:p>
            <a:pPr marL="452438" indent="-452438">
              <a:buNone/>
            </a:pPr>
            <a:r>
              <a:rPr lang="en-US" altLang="ja-JP" dirty="0"/>
              <a:t>4</a:t>
            </a:r>
            <a:r>
              <a:rPr kumimoji="1" lang="ja-JP" altLang="en-US" dirty="0"/>
              <a:t>．主任相談支援専門員が目指す地域づくりとソーシャルワーク活動</a:t>
            </a:r>
            <a:endParaRPr kumimoji="1" lang="en-US" altLang="ja-JP" dirty="0"/>
          </a:p>
          <a:p>
            <a:pPr marL="452438" indent="-452438">
              <a:buNone/>
            </a:pPr>
            <a:r>
              <a:rPr kumimoji="1" lang="en-US" altLang="ja-JP" dirty="0"/>
              <a:t>5</a:t>
            </a:r>
            <a:r>
              <a:rPr kumimoji="1" lang="ja-JP" altLang="en-US" dirty="0"/>
              <a:t>．まとめ</a:t>
            </a:r>
            <a:endParaRPr kumimoji="1" lang="en-US" altLang="ja-JP" dirty="0"/>
          </a:p>
          <a:p>
            <a:pPr marL="0" indent="0">
              <a:buNone/>
            </a:pPr>
            <a:endParaRPr kumimoji="1" lang="ja-JP" altLang="en-US" dirty="0"/>
          </a:p>
        </p:txBody>
      </p:sp>
      <p:sp>
        <p:nvSpPr>
          <p:cNvPr id="8" name="フッター プレースホルダー 7">
            <a:extLst>
              <a:ext uri="{FF2B5EF4-FFF2-40B4-BE49-F238E27FC236}">
                <a16:creationId xmlns:a16="http://schemas.microsoft.com/office/drawing/2014/main" id="{B90D6FB8-AEAC-4933-A0AF-CB304BE926AC}"/>
              </a:ext>
            </a:extLst>
          </p:cNvPr>
          <p:cNvSpPr>
            <a:spLocks noGrp="1"/>
          </p:cNvSpPr>
          <p:nvPr>
            <p:ph type="ftr" sz="quarter" idx="3"/>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id="{A41F87E8-7FD7-4F3D-B47C-D191E2702EE3}"/>
              </a:ext>
            </a:extLst>
          </p:cNvPr>
          <p:cNvSpPr>
            <a:spLocks noGrp="1"/>
          </p:cNvSpPr>
          <p:nvPr>
            <p:ph type="sldNum" sz="quarter" idx="4"/>
          </p:nvPr>
        </p:nvSpPr>
        <p:spPr/>
        <p:txBody>
          <a:bodyPr/>
          <a:lstStyle/>
          <a:p>
            <a:pPr>
              <a:defRPr/>
            </a:pPr>
            <a:fld id="{C993D762-CD5B-413A-A315-DE9E2B4EBB0A}" type="slidenum">
              <a:rPr lang="en-US" altLang="ja-JP" smtClean="0"/>
              <a:pPr>
                <a:defRPr/>
              </a:pPr>
              <a:t>4</a:t>
            </a:fld>
            <a:endParaRPr lang="en-US" altLang="ja-JP" dirty="0"/>
          </a:p>
        </p:txBody>
      </p:sp>
    </p:spTree>
    <p:extLst>
      <p:ext uri="{BB962C8B-B14F-4D97-AF65-F5344CB8AC3E}">
        <p14:creationId xmlns:p14="http://schemas.microsoft.com/office/powerpoint/2010/main" val="1486745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8"/>
            <a:ext cx="8119813" cy="1325563"/>
          </a:xfrm>
        </p:spPr>
        <p:txBody>
          <a:bodyPr>
            <a:normAutofit/>
          </a:bodyPr>
          <a:lstStyle/>
          <a:p>
            <a:r>
              <a:rPr lang="en-US" altLang="ja-JP" sz="3323" b="1" dirty="0">
                <a:latin typeface="ＭＳ Ｐゴシック" panose="020B0600070205080204" pitchFamily="50" charset="-128"/>
                <a:ea typeface="ＭＳ Ｐゴシック" panose="020B0600070205080204" pitchFamily="50" charset="-128"/>
              </a:rPr>
              <a:t>1-1 </a:t>
            </a:r>
            <a:r>
              <a:rPr lang="ja-JP" altLang="en-US" sz="3323" b="1" dirty="0">
                <a:latin typeface="ＭＳ Ｐゴシック" panose="020B0600070205080204" pitchFamily="50" charset="-128"/>
                <a:ea typeface="ＭＳ Ｐゴシック" panose="020B0600070205080204" pitchFamily="50" charset="-128"/>
              </a:rPr>
              <a:t>障がいの社会モデル</a:t>
            </a:r>
            <a:r>
              <a:rPr lang="ja-JP" altLang="en-US" sz="2800" dirty="0"/>
              <a:t>（権利条約の趣旨）</a:t>
            </a:r>
            <a:endParaRPr lang="en-US" altLang="ja-JP" sz="2800" dirty="0"/>
          </a:p>
        </p:txBody>
      </p:sp>
      <p:sp>
        <p:nvSpPr>
          <p:cNvPr id="3" name="コンテンツ プレースホルダー 2"/>
          <p:cNvSpPr>
            <a:spLocks noGrp="1"/>
          </p:cNvSpPr>
          <p:nvPr>
            <p:ph idx="1"/>
          </p:nvPr>
        </p:nvSpPr>
        <p:spPr>
          <a:xfrm>
            <a:off x="755576" y="1603471"/>
            <a:ext cx="7560840" cy="1103605"/>
          </a:xfrm>
        </p:spPr>
        <p:txBody>
          <a:bodyPr>
            <a:normAutofit lnSpcReduction="10000"/>
          </a:bodyPr>
          <a:lstStyle/>
          <a:p>
            <a:pPr marL="0" indent="0">
              <a:buNone/>
            </a:pPr>
            <a:r>
              <a:rPr lang="ja-JP" altLang="en-US" dirty="0"/>
              <a:t>障がい者自身に問題があるのではなく、包摂できない社会に原因がある。社会が最低限準備しなければならないものを明確にした。</a:t>
            </a:r>
            <a:endParaRPr lang="en-US" altLang="ja-JP" dirty="0"/>
          </a:p>
        </p:txBody>
      </p:sp>
      <p:sp>
        <p:nvSpPr>
          <p:cNvPr id="10" name="矢印: 右 9">
            <a:extLst>
              <a:ext uri="{FF2B5EF4-FFF2-40B4-BE49-F238E27FC236}">
                <a16:creationId xmlns:a16="http://schemas.microsoft.com/office/drawing/2014/main" id="{4EE75A71-ED53-4888-839C-2D4862C529DE}"/>
              </a:ext>
            </a:extLst>
          </p:cNvPr>
          <p:cNvSpPr/>
          <p:nvPr/>
        </p:nvSpPr>
        <p:spPr>
          <a:xfrm rot="4033976">
            <a:off x="4551107" y="4400506"/>
            <a:ext cx="1054469" cy="424771"/>
          </a:xfrm>
          <a:prstGeom prst="rightArrow">
            <a:avLst/>
          </a:prstGeom>
          <a:solidFill>
            <a:schemeClr val="accent6">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1" name="矢印: 右 10">
            <a:extLst>
              <a:ext uri="{FF2B5EF4-FFF2-40B4-BE49-F238E27FC236}">
                <a16:creationId xmlns:a16="http://schemas.microsoft.com/office/drawing/2014/main" id="{FF04007A-00F7-4F53-83EA-36776507ECCE}"/>
              </a:ext>
            </a:extLst>
          </p:cNvPr>
          <p:cNvSpPr/>
          <p:nvPr/>
        </p:nvSpPr>
        <p:spPr>
          <a:xfrm rot="18031826">
            <a:off x="3568803" y="4314900"/>
            <a:ext cx="1103517" cy="424771"/>
          </a:xfrm>
          <a:prstGeom prst="rightArrow">
            <a:avLst/>
          </a:prstGeom>
          <a:solidFill>
            <a:schemeClr val="accent2">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2" name="正方形/長方形 11">
            <a:extLst>
              <a:ext uri="{FF2B5EF4-FFF2-40B4-BE49-F238E27FC236}">
                <a16:creationId xmlns:a16="http://schemas.microsoft.com/office/drawing/2014/main" id="{9AA84A4F-8A41-4F38-96FD-2BC64BD4E10A}"/>
              </a:ext>
            </a:extLst>
          </p:cNvPr>
          <p:cNvSpPr/>
          <p:nvPr/>
        </p:nvSpPr>
        <p:spPr>
          <a:xfrm rot="17785514">
            <a:off x="3057764" y="4337343"/>
            <a:ext cx="1250663" cy="348109"/>
          </a:xfrm>
          <a:prstGeom prst="rect">
            <a:avLst/>
          </a:prstGeom>
        </p:spPr>
        <p:txBody>
          <a:bodyPr wrap="non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本人が努力</a:t>
            </a:r>
          </a:p>
        </p:txBody>
      </p:sp>
      <p:sp>
        <p:nvSpPr>
          <p:cNvPr id="13" name="正方形/長方形 12">
            <a:extLst>
              <a:ext uri="{FF2B5EF4-FFF2-40B4-BE49-F238E27FC236}">
                <a16:creationId xmlns:a16="http://schemas.microsoft.com/office/drawing/2014/main" id="{9FAAFC5C-6D1D-49E2-9C8A-FA4111A69738}"/>
              </a:ext>
            </a:extLst>
          </p:cNvPr>
          <p:cNvSpPr/>
          <p:nvPr/>
        </p:nvSpPr>
        <p:spPr>
          <a:xfrm rot="3971291">
            <a:off x="4769721" y="4326695"/>
            <a:ext cx="1435008" cy="348109"/>
          </a:xfrm>
          <a:prstGeom prst="rect">
            <a:avLst/>
          </a:prstGeom>
        </p:spPr>
        <p:txBody>
          <a:bodyPr wrap="none">
            <a:spAutoFit/>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社会が変わる</a:t>
            </a:r>
          </a:p>
        </p:txBody>
      </p:sp>
      <p:sp>
        <p:nvSpPr>
          <p:cNvPr id="14" name="正方形/長方形 13">
            <a:extLst>
              <a:ext uri="{FF2B5EF4-FFF2-40B4-BE49-F238E27FC236}">
                <a16:creationId xmlns:a16="http://schemas.microsoft.com/office/drawing/2014/main" id="{171BD295-97BD-457D-986C-7D7E6CCC2179}"/>
              </a:ext>
            </a:extLst>
          </p:cNvPr>
          <p:cNvSpPr/>
          <p:nvPr/>
        </p:nvSpPr>
        <p:spPr>
          <a:xfrm>
            <a:off x="1268328" y="4092455"/>
            <a:ext cx="1863512" cy="576660"/>
          </a:xfrm>
          <a:prstGeom prst="rect">
            <a:avLst/>
          </a:prstGeom>
          <a:gradFill>
            <a:gsLst>
              <a:gs pos="100000">
                <a:schemeClr val="accent2">
                  <a:lumMod val="60000"/>
                  <a:lumOff val="40000"/>
                </a:schemeClr>
              </a:gs>
              <a:gs pos="100000">
                <a:schemeClr val="accent4">
                  <a:satMod val="110000"/>
                  <a:lumMod val="100000"/>
                  <a:shade val="100000"/>
                </a:schemeClr>
              </a:gs>
              <a:gs pos="100000">
                <a:schemeClr val="accent4">
                  <a:lumMod val="99000"/>
                  <a:satMod val="120000"/>
                  <a:shade val="78000"/>
                </a:schemeClr>
              </a:gs>
            </a:gsLst>
          </a:gradFill>
          <a:ln w="50800">
            <a:solidFill>
              <a:srgbClr val="FF9900"/>
            </a:solidFill>
          </a:ln>
        </p:spPr>
        <p:style>
          <a:lnRef idx="0">
            <a:schemeClr val="accent4"/>
          </a:lnRef>
          <a:fillRef idx="3">
            <a:schemeClr val="accent4"/>
          </a:fillRef>
          <a:effectRef idx="3">
            <a:schemeClr val="accent4"/>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215" b="0" i="0" u="none" strike="noStrike" kern="1200" cap="none" spc="0" normalizeH="0" baseline="0" noProof="0" dirty="0">
                <a:ln>
                  <a:noFill/>
                </a:ln>
                <a:solidFill>
                  <a:srgbClr val="FFC000">
                    <a:lumMod val="50000"/>
                  </a:srgbClr>
                </a:solidFill>
                <a:effectLst/>
                <a:uLnTx/>
                <a:uFillTx/>
                <a:latin typeface="Calibri" panose="020F0502020204030204"/>
                <a:ea typeface="ＭＳ Ｐゴシック" panose="020B0600070205080204" pitchFamily="50" charset="-128"/>
                <a:cs typeface="+mn-cs"/>
              </a:rPr>
              <a:t>医学モデル</a:t>
            </a:r>
          </a:p>
        </p:txBody>
      </p:sp>
      <p:sp>
        <p:nvSpPr>
          <p:cNvPr id="15" name="正方形/長方形 14">
            <a:extLst>
              <a:ext uri="{FF2B5EF4-FFF2-40B4-BE49-F238E27FC236}">
                <a16:creationId xmlns:a16="http://schemas.microsoft.com/office/drawing/2014/main" id="{C3A627E4-7041-4C53-8C0E-C01A145D1806}"/>
              </a:ext>
            </a:extLst>
          </p:cNvPr>
          <p:cNvSpPr/>
          <p:nvPr/>
        </p:nvSpPr>
        <p:spPr>
          <a:xfrm>
            <a:off x="6045250" y="4088345"/>
            <a:ext cx="1863512" cy="576660"/>
          </a:xfrm>
          <a:prstGeom prst="rect">
            <a:avLst/>
          </a:prstGeom>
          <a:gradFill>
            <a:gsLst>
              <a:gs pos="100000">
                <a:schemeClr val="accent6">
                  <a:lumMod val="40000"/>
                  <a:lumOff val="60000"/>
                </a:schemeClr>
              </a:gs>
              <a:gs pos="100000">
                <a:schemeClr val="accent4">
                  <a:satMod val="110000"/>
                  <a:lumMod val="100000"/>
                  <a:shade val="100000"/>
                </a:schemeClr>
              </a:gs>
              <a:gs pos="100000">
                <a:schemeClr val="accent4">
                  <a:lumMod val="99000"/>
                  <a:satMod val="120000"/>
                  <a:shade val="78000"/>
                </a:schemeClr>
              </a:gs>
            </a:gsLst>
          </a:gradFill>
          <a:ln w="50800">
            <a:solidFill>
              <a:schemeClr val="accent6">
                <a:lumMod val="60000"/>
                <a:lumOff val="40000"/>
              </a:schemeClr>
            </a:solidFill>
          </a:ln>
        </p:spPr>
        <p:style>
          <a:lnRef idx="0">
            <a:schemeClr val="accent4"/>
          </a:lnRef>
          <a:fillRef idx="3">
            <a:schemeClr val="accent4"/>
          </a:fillRef>
          <a:effectRef idx="3">
            <a:schemeClr val="accent4"/>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215" b="0" i="0" u="none" strike="noStrike" kern="1200" cap="none" spc="0" normalizeH="0" baseline="0" noProof="0" dirty="0">
                <a:ln>
                  <a:noFill/>
                </a:ln>
                <a:solidFill>
                  <a:srgbClr val="FFC000">
                    <a:lumMod val="50000"/>
                  </a:srgbClr>
                </a:solidFill>
                <a:effectLst/>
                <a:uLnTx/>
                <a:uFillTx/>
                <a:latin typeface="Calibri" panose="020F0502020204030204"/>
                <a:ea typeface="ＭＳ Ｐゴシック" panose="020B0600070205080204" pitchFamily="50" charset="-128"/>
                <a:cs typeface="+mn-cs"/>
              </a:rPr>
              <a:t>社会モデル</a:t>
            </a:r>
          </a:p>
        </p:txBody>
      </p:sp>
      <p:sp>
        <p:nvSpPr>
          <p:cNvPr id="17" name="円/楕円 22">
            <a:extLst>
              <a:ext uri="{FF2B5EF4-FFF2-40B4-BE49-F238E27FC236}">
                <a16:creationId xmlns:a16="http://schemas.microsoft.com/office/drawing/2014/main" id="{8C607FB4-00F7-441E-A854-AD743AF602B0}"/>
              </a:ext>
            </a:extLst>
          </p:cNvPr>
          <p:cNvSpPr/>
          <p:nvPr/>
        </p:nvSpPr>
        <p:spPr>
          <a:xfrm>
            <a:off x="3215380" y="5148151"/>
            <a:ext cx="2713241" cy="777086"/>
          </a:xfrm>
          <a:prstGeom prst="ellipse">
            <a:avLst/>
          </a:prstGeom>
          <a:solidFill>
            <a:schemeClr val="accent4">
              <a:lumMod val="40000"/>
              <a:lumOff val="60000"/>
            </a:schemeClr>
          </a:solidFill>
          <a:ln w="38100" cap="flat" cmpd="sng" algn="ctr">
            <a:solidFill>
              <a:srgbClr val="FFFFFF"/>
            </a:solidFill>
            <a:prstDash val="solid"/>
          </a:ln>
          <a:effectLst>
            <a:outerShdw blurRad="40000" dist="20000" dir="5400000" rotWithShape="0">
              <a:srgbClr val="000000">
                <a:alpha val="38000"/>
              </a:srgbClr>
            </a:outerShdw>
          </a:effectLst>
          <a:scene3d>
            <a:camera prst="orthographicFront"/>
            <a:lightRig rig="flat" dir="t"/>
          </a:scene3d>
        </p:spPr>
        <p:txBody>
          <a:bodyPr lIns="0" tIns="0" rIns="0" bIns="0" anchor="ctr"/>
          <a:lstStyle/>
          <a:p>
            <a:pPr marL="0" marR="0" lvl="0" indent="0" algn="ctr" defTabSz="844083" rtl="0" eaLnBrk="1" fontAlgn="auto" latinLnBrk="0" hangingPunct="1">
              <a:lnSpc>
                <a:spcPts val="1662"/>
              </a:lnSpc>
              <a:spcBef>
                <a:spcPts val="0"/>
              </a:spcBef>
              <a:spcAft>
                <a:spcPts val="0"/>
              </a:spcAft>
              <a:buClrTx/>
              <a:buSzTx/>
              <a:buFontTx/>
              <a:buNone/>
              <a:tabLst/>
              <a:defRPr/>
            </a:pPr>
            <a:endParaRPr kumimoji="1" lang="en-US" altLang="ja-JP" sz="2800" b="0" i="0" u="none" strike="noStrike" kern="1200" cap="none" spc="0" normalizeH="0" baseline="0" noProof="0" dirty="0">
              <a:ln>
                <a:noFill/>
              </a:ln>
              <a:solidFill>
                <a:srgbClr val="FFC000">
                  <a:lumMod val="50000"/>
                </a:srgbClr>
              </a:solidFill>
              <a:effectLst/>
              <a:uLnTx/>
              <a:uFillTx/>
              <a:latin typeface="Calibri" panose="020F0502020204030204"/>
              <a:ea typeface="ＭＳ Ｐゴシック" panose="020B0600070205080204" pitchFamily="50" charset="-128"/>
              <a:cs typeface="+mn-cs"/>
            </a:endParaRPr>
          </a:p>
          <a:p>
            <a:pPr marL="0" marR="0" lvl="0" indent="0" algn="ctr" defTabSz="844083" rtl="0" eaLnBrk="1" fontAlgn="auto" latinLnBrk="0" hangingPunct="1">
              <a:lnSpc>
                <a:spcPts val="1662"/>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srgbClr val="FFC000">
                    <a:lumMod val="50000"/>
                  </a:srgbClr>
                </a:solidFill>
                <a:effectLst/>
                <a:uLnTx/>
                <a:uFillTx/>
                <a:latin typeface="Calibri" panose="020F0502020204030204"/>
                <a:ea typeface="ＭＳ Ｐゴシック" panose="020B0600070205080204" pitchFamily="50" charset="-128"/>
                <a:cs typeface="+mn-cs"/>
              </a:rPr>
              <a:t>社会</a:t>
            </a:r>
            <a:endParaRPr kumimoji="1" lang="ja-JP" altLang="en-US" sz="2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grpSp>
        <p:nvGrpSpPr>
          <p:cNvPr id="19" name="グループ化 18">
            <a:extLst>
              <a:ext uri="{FF2B5EF4-FFF2-40B4-BE49-F238E27FC236}">
                <a16:creationId xmlns:a16="http://schemas.microsoft.com/office/drawing/2014/main" id="{CC4DDA67-10AB-4153-A39E-6D40188E4428}"/>
              </a:ext>
            </a:extLst>
          </p:cNvPr>
          <p:cNvGrpSpPr/>
          <p:nvPr/>
        </p:nvGrpSpPr>
        <p:grpSpPr>
          <a:xfrm>
            <a:off x="3726083" y="3068960"/>
            <a:ext cx="1565284" cy="805683"/>
            <a:chOff x="4860630" y="1863585"/>
            <a:chExt cx="2149869" cy="1362807"/>
          </a:xfrm>
          <a:solidFill>
            <a:schemeClr val="accent5">
              <a:lumMod val="40000"/>
              <a:lumOff val="60000"/>
            </a:schemeClr>
          </a:solidFill>
          <a:scene3d>
            <a:camera prst="orthographicFront"/>
            <a:lightRig rig="flat" dir="t"/>
          </a:scene3d>
        </p:grpSpPr>
        <p:sp>
          <p:nvSpPr>
            <p:cNvPr id="20" name="円/楕円 22">
              <a:extLst>
                <a:ext uri="{FF2B5EF4-FFF2-40B4-BE49-F238E27FC236}">
                  <a16:creationId xmlns:a16="http://schemas.microsoft.com/office/drawing/2014/main" id="{2F5AB9F9-833B-442C-AA9B-623CD7E5B721}"/>
                </a:ext>
              </a:extLst>
            </p:cNvPr>
            <p:cNvSpPr/>
            <p:nvPr/>
          </p:nvSpPr>
          <p:spPr>
            <a:xfrm>
              <a:off x="4860630" y="1863585"/>
              <a:ext cx="2149869" cy="1362807"/>
            </a:xfrm>
            <a:prstGeom prst="ellipse">
              <a:avLst/>
            </a:prstGeom>
            <a:grpFill/>
            <a:ln w="38100" cap="flat" cmpd="sng" algn="ctr">
              <a:solidFill>
                <a:srgbClr val="FFFFFF"/>
              </a:solidFill>
              <a:prstDash val="solid"/>
            </a:ln>
            <a:effectLst>
              <a:outerShdw blurRad="40000" dist="20000" dir="5400000" rotWithShape="0">
                <a:srgbClr val="000000">
                  <a:alpha val="38000"/>
                </a:srgbClr>
              </a:outerShdw>
            </a:effectLst>
          </p:spPr>
          <p: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1" name="円/楕円 4">
              <a:extLst>
                <a:ext uri="{FF2B5EF4-FFF2-40B4-BE49-F238E27FC236}">
                  <a16:creationId xmlns:a16="http://schemas.microsoft.com/office/drawing/2014/main" id="{9CBC04EC-33D8-4F74-B348-D3E04611C852}"/>
                </a:ext>
              </a:extLst>
            </p:cNvPr>
            <p:cNvSpPr/>
            <p:nvPr/>
          </p:nvSpPr>
          <p:spPr>
            <a:xfrm>
              <a:off x="5209173" y="2242439"/>
              <a:ext cx="1546376" cy="591119"/>
            </a:xfrm>
            <a:prstGeom prst="rect">
              <a:avLst/>
            </a:prstGeom>
            <a:grpFill/>
            <a:ln>
              <a:noFill/>
            </a:ln>
            <a:effectLst/>
            <a:sp3d/>
          </p:spPr>
          <p:txBody>
            <a:bodyPr spcFirstLastPara="0" vert="horz" wrap="square" lIns="21102" tIns="21102" rIns="21102" bIns="21102" numCol="1" spcCol="1270" anchor="ctr" anchorCtr="0">
              <a:noAutofit/>
            </a:bodyPr>
            <a:lstStyle/>
            <a:p>
              <a:pPr marL="0" marR="0" lvl="0" indent="0" algn="ctr" defTabSz="738572" rtl="0" eaLnBrk="1" fontAlgn="base" latinLnBrk="0" hangingPunct="1">
                <a:lnSpc>
                  <a:spcPct val="90000"/>
                </a:lnSpc>
                <a:spcBef>
                  <a:spcPct val="0"/>
                </a:spcBef>
                <a:spcAft>
                  <a:spcPct val="35000"/>
                </a:spcAft>
                <a:buClrTx/>
                <a:buSzTx/>
                <a:buFontTx/>
                <a:buNone/>
                <a:tabLst/>
                <a:defRPr/>
              </a:pPr>
              <a:r>
                <a:rPr kumimoji="0" lang="ja-JP" altLang="en-US" sz="1846" b="0" i="0" u="none" strike="noStrike" kern="0" cap="none" spc="0" normalizeH="0" baseline="0" noProof="0" dirty="0" err="1">
                  <a:ln>
                    <a:noFill/>
                  </a:ln>
                  <a:solidFill>
                    <a:srgbClr val="4472C4">
                      <a:lumMod val="75000"/>
                    </a:srgbClr>
                  </a:solidFill>
                  <a:effectLst/>
                  <a:uLnTx/>
                  <a:uFillTx/>
                  <a:latin typeface="HGP創英角ｺﾞｼｯｸUB" panose="020B0900000000000000" pitchFamily="50" charset="-128"/>
                  <a:ea typeface="HGP創英角ｺﾞｼｯｸUB" pitchFamily="50" charset="-128"/>
                  <a:cs typeface="+mn-cs"/>
                </a:rPr>
                <a:t>障がい</a:t>
              </a:r>
              <a:r>
                <a:rPr kumimoji="0" lang="ja-JP" altLang="en-US" sz="1846" b="0" i="0" u="none" strike="noStrike" kern="0" cap="none" spc="0" normalizeH="0" baseline="0" noProof="0" dirty="0">
                  <a:ln>
                    <a:noFill/>
                  </a:ln>
                  <a:solidFill>
                    <a:srgbClr val="4472C4">
                      <a:lumMod val="75000"/>
                    </a:srgbClr>
                  </a:solidFill>
                  <a:effectLst/>
                  <a:uLnTx/>
                  <a:uFillTx/>
                  <a:latin typeface="HGP創英角ｺﾞｼｯｸUB" panose="020B0900000000000000" pitchFamily="50" charset="-128"/>
                  <a:ea typeface="HGP創英角ｺﾞｼｯｸUB" pitchFamily="50" charset="-128"/>
                  <a:cs typeface="+mn-cs"/>
                </a:rPr>
                <a:t>者</a:t>
              </a:r>
            </a:p>
          </p:txBody>
        </p:sp>
      </p:grpSp>
      <p:sp>
        <p:nvSpPr>
          <p:cNvPr id="18" name="Text Box 9">
            <a:extLst>
              <a:ext uri="{FF2B5EF4-FFF2-40B4-BE49-F238E27FC236}">
                <a16:creationId xmlns:a16="http://schemas.microsoft.com/office/drawing/2014/main" id="{3F76E7F5-8810-48D8-B942-AEE7D317FE23}"/>
              </a:ext>
            </a:extLst>
          </p:cNvPr>
          <p:cNvSpPr txBox="1">
            <a:spLocks noChangeArrowheads="1"/>
          </p:cNvSpPr>
          <p:nvPr/>
        </p:nvSpPr>
        <p:spPr bwMode="auto">
          <a:xfrm>
            <a:off x="3197893" y="6492872"/>
            <a:ext cx="2771800" cy="276999"/>
          </a:xfrm>
          <a:prstGeom prst="rect">
            <a:avLst/>
          </a:prstGeom>
          <a:noFill/>
          <a:ln w="9525">
            <a:noFill/>
            <a:miter lim="800000"/>
            <a:headEnd/>
            <a:tailEnd/>
          </a:ln>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en-US" altLang="ja-JP" sz="1200" b="0" i="1" u="none" strike="noStrike" kern="1200" cap="none" spc="0" normalizeH="0" baseline="0" noProof="0" dirty="0" err="1">
                <a:ln>
                  <a:noFill/>
                </a:ln>
                <a:solidFill>
                  <a:prstClr val="black"/>
                </a:solidFill>
                <a:effectLst/>
                <a:uLnTx/>
                <a:uFillTx/>
                <a:latin typeface="Century" panose="02040604050505020304" pitchFamily="18" charset="0"/>
                <a:ea typeface="ＭＳ Ｐゴシック"/>
                <a:cs typeface="Times New Roman" panose="02020603050405020304" pitchFamily="18" charset="0"/>
              </a:rPr>
              <a:t>S.Shimamura</a:t>
            </a:r>
            <a:r>
              <a:rPr kumimoji="1" lang="en-US" altLang="ja-JP" sz="1200" b="0" i="1" u="none" strike="noStrike" kern="1200" cap="none" spc="0" normalizeH="0" baseline="0" noProof="0" dirty="0">
                <a:ln>
                  <a:noFill/>
                </a:ln>
                <a:solidFill>
                  <a:prstClr val="black"/>
                </a:solidFill>
                <a:effectLst/>
                <a:uLnTx/>
                <a:uFillTx/>
                <a:latin typeface="Century" panose="02040604050505020304" pitchFamily="18" charset="0"/>
                <a:ea typeface="ＭＳ Ｐゴシック"/>
                <a:cs typeface="Times New Roman" panose="02020603050405020304" pitchFamily="18" charset="0"/>
              </a:rPr>
              <a:t> / Okinawa univ.2019</a:t>
            </a:r>
          </a:p>
        </p:txBody>
      </p:sp>
      <p:sp>
        <p:nvSpPr>
          <p:cNvPr id="7" name="フッター プレースホルダー 6">
            <a:extLst>
              <a:ext uri="{FF2B5EF4-FFF2-40B4-BE49-F238E27FC236}">
                <a16:creationId xmlns:a16="http://schemas.microsoft.com/office/drawing/2014/main" id="{84CA3841-7DF2-4C28-8975-D5AD47B9EFFC}"/>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id="{4841BD78-859B-4F7E-991B-1A05DBC07E35}"/>
              </a:ext>
            </a:extLst>
          </p:cNvPr>
          <p:cNvSpPr>
            <a:spLocks noGrp="1"/>
          </p:cNvSpPr>
          <p:nvPr>
            <p:ph type="sldNum" sz="quarter" idx="4"/>
          </p:nvPr>
        </p:nvSpPr>
        <p:spPr/>
        <p:txBody>
          <a:bodyPr/>
          <a:lstStyle/>
          <a:p>
            <a:pPr>
              <a:defRPr/>
            </a:pPr>
            <a:fld id="{0C413247-B667-496C-B94F-D2BBE11C42D0}" type="slidenum">
              <a:rPr lang="en-US" altLang="ja-JP" smtClean="0"/>
              <a:pPr>
                <a:defRPr/>
              </a:pPr>
              <a:t>5</a:t>
            </a:fld>
            <a:endParaRPr lang="en-US" altLang="ja-JP" dirty="0"/>
          </a:p>
        </p:txBody>
      </p:sp>
    </p:spTree>
    <p:extLst>
      <p:ext uri="{BB962C8B-B14F-4D97-AF65-F5344CB8AC3E}">
        <p14:creationId xmlns:p14="http://schemas.microsoft.com/office/powerpoint/2010/main" val="2745865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251520" y="391468"/>
            <a:ext cx="8568952" cy="1143000"/>
          </a:xfrm>
        </p:spPr>
        <p:txBody>
          <a:bodyPr/>
          <a:lstStyle/>
          <a:p>
            <a:pPr eaLnBrk="1" hangingPunct="1"/>
            <a:r>
              <a:rPr lang="en-US" altLang="ja-JP" sz="3200" b="1" dirty="0">
                <a:solidFill>
                  <a:schemeClr val="tx1"/>
                </a:solidFill>
                <a:latin typeface="ＭＳ Ｐゴシック" panose="020B0600070205080204" pitchFamily="50" charset="-128"/>
                <a:ea typeface="ＭＳ Ｐゴシック" panose="020B0600070205080204" pitchFamily="50" charset="-128"/>
              </a:rPr>
              <a:t>1-2 </a:t>
            </a:r>
            <a:r>
              <a:rPr lang="ja-JP" altLang="en-US" sz="3200" b="1" dirty="0">
                <a:solidFill>
                  <a:schemeClr val="tx1"/>
                </a:solidFill>
                <a:latin typeface="ＭＳ Ｐゴシック" panose="020B0600070205080204" pitchFamily="50" charset="-128"/>
                <a:ea typeface="ＭＳ Ｐゴシック" panose="020B0600070205080204" pitchFamily="50" charset="-128"/>
              </a:rPr>
              <a:t>例えば「住宅」　どこに住みたいか？</a:t>
            </a:r>
          </a:p>
        </p:txBody>
      </p:sp>
      <p:sp>
        <p:nvSpPr>
          <p:cNvPr id="3" name="コンテンツ プレースホルダー 2"/>
          <p:cNvSpPr>
            <a:spLocks noGrp="1"/>
          </p:cNvSpPr>
          <p:nvPr>
            <p:ph idx="1"/>
          </p:nvPr>
        </p:nvSpPr>
        <p:spPr>
          <a:xfrm>
            <a:off x="755576" y="1764720"/>
            <a:ext cx="7905304" cy="4525963"/>
          </a:xfrm>
        </p:spPr>
        <p:txBody>
          <a:bodyPr/>
          <a:lstStyle/>
          <a:p>
            <a:r>
              <a:rPr lang="ja-JP" altLang="en-US" sz="2800" dirty="0"/>
              <a:t>住みたい住宅はどんなものですか？（意思決定）</a:t>
            </a:r>
            <a:endParaRPr lang="en-US" altLang="ja-JP" sz="2800" dirty="0"/>
          </a:p>
          <a:p>
            <a:endParaRPr lang="en-US" altLang="ja-JP" sz="2800" dirty="0"/>
          </a:p>
          <a:p>
            <a:r>
              <a:rPr lang="ja-JP" altLang="en-US" sz="2800" dirty="0"/>
              <a:t>どのようにして確保しますか？（アクセス）</a:t>
            </a:r>
            <a:endParaRPr lang="en-US" altLang="ja-JP" sz="2800" dirty="0"/>
          </a:p>
          <a:p>
            <a:endParaRPr lang="en-US" altLang="ja-JP" sz="2800" dirty="0"/>
          </a:p>
          <a:p>
            <a:r>
              <a:rPr lang="ja-JP" altLang="en-US" sz="2800" dirty="0"/>
              <a:t>家賃支払いは出来ますか？（継続保障）</a:t>
            </a:r>
            <a:endParaRPr lang="en-US" altLang="ja-JP" sz="2800" dirty="0"/>
          </a:p>
          <a:p>
            <a:endParaRPr lang="en-US" altLang="ja-JP" sz="2800" dirty="0"/>
          </a:p>
          <a:p>
            <a:pPr marL="0" indent="0">
              <a:buNone/>
            </a:pPr>
            <a:r>
              <a:rPr lang="ja-JP" altLang="en-US" sz="2800" u="sng" dirty="0"/>
              <a:t>　環境や支援も含めた「住まい」という思想が弱い</a:t>
            </a:r>
            <a:endParaRPr lang="en-US" altLang="ja-JP" sz="2800" u="sng" dirty="0"/>
          </a:p>
        </p:txBody>
      </p:sp>
      <p:sp>
        <p:nvSpPr>
          <p:cNvPr id="6" name="Text Box 9">
            <a:extLst>
              <a:ext uri="{FF2B5EF4-FFF2-40B4-BE49-F238E27FC236}">
                <a16:creationId xmlns:a16="http://schemas.microsoft.com/office/drawing/2014/main" id="{6AA2B07E-1A54-43A7-A489-ECCFB8050503}"/>
              </a:ext>
            </a:extLst>
          </p:cNvPr>
          <p:cNvSpPr txBox="1">
            <a:spLocks noChangeArrowheads="1"/>
          </p:cNvSpPr>
          <p:nvPr/>
        </p:nvSpPr>
        <p:spPr bwMode="auto">
          <a:xfrm>
            <a:off x="3150096" y="6466532"/>
            <a:ext cx="2771800" cy="276999"/>
          </a:xfrm>
          <a:prstGeom prst="rect">
            <a:avLst/>
          </a:prstGeom>
          <a:noFill/>
          <a:ln w="9525">
            <a:noFill/>
            <a:miter lim="800000"/>
            <a:headEnd/>
            <a:tailEnd/>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1" u="none" strike="noStrike" kern="1200" cap="none" spc="0" normalizeH="0" baseline="0" noProof="0" dirty="0" err="1">
                <a:ln>
                  <a:noFill/>
                </a:ln>
                <a:solidFill>
                  <a:prstClr val="black"/>
                </a:solidFill>
                <a:effectLst/>
                <a:uLnTx/>
                <a:uFillTx/>
                <a:latin typeface="Century" panose="02040604050505020304" pitchFamily="18" charset="0"/>
                <a:ea typeface="ＭＳ Ｐゴシック"/>
                <a:cs typeface="Times New Roman" panose="02020603050405020304" pitchFamily="18" charset="0"/>
              </a:rPr>
              <a:t>S.Shimamura</a:t>
            </a:r>
            <a:r>
              <a:rPr kumimoji="1" lang="en-US" altLang="ja-JP" sz="1200" b="0" i="1" u="none" strike="noStrike" kern="1200" cap="none" spc="0" normalizeH="0" baseline="0" noProof="0" dirty="0">
                <a:ln>
                  <a:noFill/>
                </a:ln>
                <a:solidFill>
                  <a:prstClr val="black"/>
                </a:solidFill>
                <a:effectLst/>
                <a:uLnTx/>
                <a:uFillTx/>
                <a:latin typeface="Century" panose="02040604050505020304" pitchFamily="18" charset="0"/>
                <a:ea typeface="ＭＳ Ｐゴシック"/>
                <a:cs typeface="Times New Roman" panose="02020603050405020304" pitchFamily="18" charset="0"/>
              </a:rPr>
              <a:t> / Okinawa univ.2019</a:t>
            </a:r>
          </a:p>
        </p:txBody>
      </p:sp>
      <p:sp>
        <p:nvSpPr>
          <p:cNvPr id="8" name="フッター プレースホルダー 7">
            <a:extLst>
              <a:ext uri="{FF2B5EF4-FFF2-40B4-BE49-F238E27FC236}">
                <a16:creationId xmlns:a16="http://schemas.microsoft.com/office/drawing/2014/main" id="{BD0F825D-1CE8-4022-9A60-B31AE8418E6E}"/>
              </a:ext>
            </a:extLst>
          </p:cNvPr>
          <p:cNvSpPr>
            <a:spLocks noGrp="1"/>
          </p:cNvSpPr>
          <p:nvPr>
            <p:ph type="ftr" sz="quarter" idx="3"/>
          </p:nvPr>
        </p:nvSpPr>
        <p:spPr/>
        <p:txBody>
          <a:bodyPr/>
          <a:lstStyle/>
          <a:p>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id="{3D61C2F7-2A87-4897-9BD9-A55B2F484E1C}"/>
              </a:ext>
            </a:extLst>
          </p:cNvPr>
          <p:cNvSpPr>
            <a:spLocks noGrp="1"/>
          </p:cNvSpPr>
          <p:nvPr>
            <p:ph type="sldNum" sz="quarter" idx="4"/>
          </p:nvPr>
        </p:nvSpPr>
        <p:spPr/>
        <p:txBody>
          <a:bodyPr/>
          <a:lstStyle/>
          <a:p>
            <a:pPr>
              <a:defRPr/>
            </a:pPr>
            <a:fld id="{C993D762-CD5B-413A-A315-DE9E2B4EBB0A}" type="slidenum">
              <a:rPr lang="en-US" altLang="ja-JP" smtClean="0"/>
              <a:pPr>
                <a:defRPr/>
              </a:pPr>
              <a:t>6</a:t>
            </a:fld>
            <a:endParaRPr lang="en-US" altLang="ja-JP" dirty="0"/>
          </a:p>
        </p:txBody>
      </p:sp>
    </p:spTree>
    <p:extLst>
      <p:ext uri="{BB962C8B-B14F-4D97-AF65-F5344CB8AC3E}">
        <p14:creationId xmlns:p14="http://schemas.microsoft.com/office/powerpoint/2010/main" val="294649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0" y="274638"/>
            <a:ext cx="9144000" cy="1143000"/>
          </a:xfrm>
        </p:spPr>
        <p:txBody>
          <a:bodyPr/>
          <a:lstStyle/>
          <a:p>
            <a:pPr eaLnBrk="1" hangingPunct="1"/>
            <a:r>
              <a:rPr lang="en-US" altLang="ja-JP" sz="3200" b="1" dirty="0">
                <a:solidFill>
                  <a:schemeClr val="tx1"/>
                </a:solidFill>
                <a:latin typeface="ＭＳ Ｐゴシック" panose="020B0600070205080204" pitchFamily="50" charset="-128"/>
                <a:ea typeface="ＭＳ Ｐゴシック" panose="020B0600070205080204" pitchFamily="50" charset="-128"/>
              </a:rPr>
              <a:t>1-3 </a:t>
            </a:r>
            <a:r>
              <a:rPr lang="ja-JP" altLang="en-US" sz="3200" b="1" dirty="0">
                <a:solidFill>
                  <a:schemeClr val="tx1"/>
                </a:solidFill>
                <a:latin typeface="ＭＳ Ｐゴシック" panose="020B0600070205080204" pitchFamily="50" charset="-128"/>
                <a:ea typeface="ＭＳ Ｐゴシック" panose="020B0600070205080204" pitchFamily="50" charset="-128"/>
              </a:rPr>
              <a:t>例えば「仕事」　どんな仕事をしたいのか？</a:t>
            </a:r>
          </a:p>
        </p:txBody>
      </p:sp>
      <p:sp>
        <p:nvSpPr>
          <p:cNvPr id="6" name="コンテンツ プレースホルダー 2">
            <a:extLst>
              <a:ext uri="{FF2B5EF4-FFF2-40B4-BE49-F238E27FC236}">
                <a16:creationId xmlns:a16="http://schemas.microsoft.com/office/drawing/2014/main" id="{3F6315E6-7AEF-4DE7-A1C3-36BFA19F2369}"/>
              </a:ext>
            </a:extLst>
          </p:cNvPr>
          <p:cNvSpPr txBox="1">
            <a:spLocks/>
          </p:cNvSpPr>
          <p:nvPr/>
        </p:nvSpPr>
        <p:spPr bwMode="auto">
          <a:xfrm>
            <a:off x="611560" y="1706305"/>
            <a:ext cx="804440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1" lang="ja-JP" altLang="en-US" sz="2800" b="0" i="0" u="none" strike="noStrike" kern="0" cap="none" spc="0" normalizeH="0" baseline="0" noProof="0" dirty="0">
                <a:ln>
                  <a:noFill/>
                </a:ln>
                <a:solidFill>
                  <a:srgbClr val="000000"/>
                </a:solidFill>
                <a:effectLst/>
                <a:uLnTx/>
                <a:uFillTx/>
                <a:latin typeface="Arial"/>
                <a:ea typeface="ＭＳ Ｐゴシック"/>
                <a:cs typeface="+mn-cs"/>
              </a:rPr>
              <a:t>やりたい仕事はどんなものですか？（意思決定）</a:t>
            </a:r>
            <a:endParaRPr kumimoji="1" lang="en-US" altLang="ja-JP" sz="2800" b="0"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1" lang="en-US" altLang="ja-JP" sz="2800" b="0"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1" lang="ja-JP" altLang="en-US" sz="2800" b="0" i="0" u="none" strike="noStrike" kern="0" cap="none" spc="0" normalizeH="0" baseline="0" noProof="0" dirty="0">
                <a:ln>
                  <a:noFill/>
                </a:ln>
                <a:solidFill>
                  <a:srgbClr val="000000"/>
                </a:solidFill>
                <a:effectLst/>
                <a:uLnTx/>
                <a:uFillTx/>
                <a:latin typeface="Arial"/>
                <a:ea typeface="ＭＳ Ｐゴシック"/>
                <a:cs typeface="+mn-cs"/>
              </a:rPr>
              <a:t>どのようにして就職しますか？（アクセス）</a:t>
            </a:r>
            <a:endParaRPr kumimoji="1" lang="en-US" altLang="ja-JP" sz="2800" b="0"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1" lang="en-US" altLang="ja-JP" sz="2800" b="0"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1" lang="ja-JP" altLang="en-US" sz="2800" b="0" i="0" u="none" strike="noStrike" kern="0" cap="none" spc="0" normalizeH="0" baseline="0" noProof="0" dirty="0">
                <a:ln>
                  <a:noFill/>
                </a:ln>
                <a:solidFill>
                  <a:srgbClr val="000000"/>
                </a:solidFill>
                <a:effectLst/>
                <a:uLnTx/>
                <a:uFillTx/>
                <a:latin typeface="Arial"/>
                <a:ea typeface="ＭＳ Ｐゴシック"/>
                <a:cs typeface="+mn-cs"/>
              </a:rPr>
              <a:t>仕事が続けられる職場ですか？（継続保障）</a:t>
            </a:r>
            <a:endParaRPr kumimoji="1" lang="en-US" altLang="ja-JP" sz="2800" b="0"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1" lang="en-US" altLang="ja-JP" sz="2800" b="0" i="0" u="none" strike="noStrike" kern="0" cap="none" spc="0" normalizeH="0" baseline="0" noProof="0" dirty="0">
              <a:ln>
                <a:noFill/>
              </a:ln>
              <a:solidFill>
                <a:srgbClr val="000000"/>
              </a:solidFill>
              <a:effectLst/>
              <a:uLnTx/>
              <a:uFillTx/>
              <a:latin typeface="Arial"/>
              <a:ea typeface="ＭＳ Ｐゴシック"/>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2800" b="0" i="0" u="none" strike="noStrike" kern="0" cap="none" spc="0" normalizeH="0" baseline="0" noProof="0" dirty="0">
                <a:ln>
                  <a:noFill/>
                </a:ln>
                <a:solidFill>
                  <a:srgbClr val="000000"/>
                </a:solidFill>
                <a:effectLst/>
                <a:uLnTx/>
                <a:uFillTx/>
                <a:latin typeface="Arial"/>
                <a:ea typeface="ＭＳ Ｐゴシック"/>
                <a:cs typeface="+mn-cs"/>
              </a:rPr>
              <a:t>　</a:t>
            </a:r>
            <a:r>
              <a:rPr kumimoji="1" lang="ja-JP" altLang="en-US" sz="2800" b="0" i="0" u="sng" strike="noStrike" kern="0" cap="none" spc="0" normalizeH="0" baseline="0" noProof="0" dirty="0">
                <a:ln>
                  <a:noFill/>
                </a:ln>
                <a:solidFill>
                  <a:srgbClr val="000000"/>
                </a:solidFill>
                <a:effectLst/>
                <a:uLnTx/>
                <a:uFillTx/>
                <a:latin typeface="Arial"/>
                <a:ea typeface="ＭＳ Ｐゴシック"/>
                <a:cs typeface="+mn-cs"/>
              </a:rPr>
              <a:t>障がいがあるからこそ労働は人生の源泉としての価値がある</a:t>
            </a:r>
            <a:endParaRPr kumimoji="1" lang="en-US" altLang="ja-JP" sz="2800" b="0"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5" name="Text Box 9">
            <a:extLst>
              <a:ext uri="{FF2B5EF4-FFF2-40B4-BE49-F238E27FC236}">
                <a16:creationId xmlns:a16="http://schemas.microsoft.com/office/drawing/2014/main" id="{B3D6D453-846F-4B06-A554-E4AC6372B951}"/>
              </a:ext>
            </a:extLst>
          </p:cNvPr>
          <p:cNvSpPr txBox="1">
            <a:spLocks noChangeArrowheads="1"/>
          </p:cNvSpPr>
          <p:nvPr/>
        </p:nvSpPr>
        <p:spPr bwMode="auto">
          <a:xfrm>
            <a:off x="3186100" y="6487395"/>
            <a:ext cx="2771800" cy="276999"/>
          </a:xfrm>
          <a:prstGeom prst="rect">
            <a:avLst/>
          </a:prstGeom>
          <a:noFill/>
          <a:ln w="9525">
            <a:noFill/>
            <a:miter lim="800000"/>
            <a:headEnd/>
            <a:tailEnd/>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1" u="none" strike="noStrike" kern="1200" cap="none" spc="0" normalizeH="0" baseline="0" noProof="0" dirty="0" err="1">
                <a:ln>
                  <a:noFill/>
                </a:ln>
                <a:solidFill>
                  <a:prstClr val="black"/>
                </a:solidFill>
                <a:effectLst/>
                <a:uLnTx/>
                <a:uFillTx/>
                <a:latin typeface="Century" panose="02040604050505020304" pitchFamily="18" charset="0"/>
                <a:ea typeface="ＭＳ Ｐゴシック"/>
                <a:cs typeface="Times New Roman" panose="02020603050405020304" pitchFamily="18" charset="0"/>
              </a:rPr>
              <a:t>S.Shimamura</a:t>
            </a:r>
            <a:r>
              <a:rPr kumimoji="1" lang="en-US" altLang="ja-JP" sz="1200" b="0" i="1" u="none" strike="noStrike" kern="1200" cap="none" spc="0" normalizeH="0" baseline="0" noProof="0" dirty="0">
                <a:ln>
                  <a:noFill/>
                </a:ln>
                <a:solidFill>
                  <a:prstClr val="black"/>
                </a:solidFill>
                <a:effectLst/>
                <a:uLnTx/>
                <a:uFillTx/>
                <a:latin typeface="Century" panose="02040604050505020304" pitchFamily="18" charset="0"/>
                <a:ea typeface="ＭＳ Ｐゴシック"/>
                <a:cs typeface="Times New Roman" panose="02020603050405020304" pitchFamily="18" charset="0"/>
              </a:rPr>
              <a:t> / Okinawa univ.2019</a:t>
            </a:r>
          </a:p>
        </p:txBody>
      </p:sp>
      <p:sp>
        <p:nvSpPr>
          <p:cNvPr id="8" name="フッター プレースホルダー 7">
            <a:extLst>
              <a:ext uri="{FF2B5EF4-FFF2-40B4-BE49-F238E27FC236}">
                <a16:creationId xmlns:a16="http://schemas.microsoft.com/office/drawing/2014/main" id="{1DAB0D49-14C3-451B-91B8-EE2EA2FE9B3A}"/>
              </a:ext>
            </a:extLst>
          </p:cNvPr>
          <p:cNvSpPr>
            <a:spLocks noGrp="1"/>
          </p:cNvSpPr>
          <p:nvPr>
            <p:ph type="ftr" sz="quarter" idx="3"/>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id="{BFA35C08-1231-478F-A0DD-431F58EB118C}"/>
              </a:ext>
            </a:extLst>
          </p:cNvPr>
          <p:cNvSpPr>
            <a:spLocks noGrp="1"/>
          </p:cNvSpPr>
          <p:nvPr>
            <p:ph type="sldNum" sz="quarter" idx="4"/>
          </p:nvPr>
        </p:nvSpPr>
        <p:spPr/>
        <p:txBody>
          <a:bodyPr/>
          <a:lstStyle/>
          <a:p>
            <a:pPr>
              <a:defRPr/>
            </a:pPr>
            <a:fld id="{C993D762-CD5B-413A-A315-DE9E2B4EBB0A}" type="slidenum">
              <a:rPr lang="en-US" altLang="ja-JP" smtClean="0"/>
              <a:pPr>
                <a:defRPr/>
              </a:pPr>
              <a:t>7</a:t>
            </a:fld>
            <a:endParaRPr lang="en-US" altLang="ja-JP" dirty="0"/>
          </a:p>
        </p:txBody>
      </p:sp>
    </p:spTree>
    <p:extLst>
      <p:ext uri="{BB962C8B-B14F-4D97-AF65-F5344CB8AC3E}">
        <p14:creationId xmlns:p14="http://schemas.microsoft.com/office/powerpoint/2010/main" val="4118627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0CEC69-1528-41A4-ACBF-3584FD726EE1}"/>
              </a:ext>
            </a:extLst>
          </p:cNvPr>
          <p:cNvSpPr>
            <a:spLocks noGrp="1"/>
          </p:cNvSpPr>
          <p:nvPr>
            <p:ph type="title"/>
          </p:nvPr>
        </p:nvSpPr>
        <p:spPr/>
        <p:txBody>
          <a:bodyPr/>
          <a:lstStyle/>
          <a:p>
            <a:r>
              <a:rPr kumimoji="1" lang="en-US" altLang="ja-JP" sz="3200" b="1" dirty="0">
                <a:latin typeface="ＭＳ Ｐゴシック" panose="020B0600070205080204" pitchFamily="50" charset="-128"/>
                <a:ea typeface="ＭＳ Ｐゴシック" panose="020B0600070205080204" pitchFamily="50" charset="-128"/>
              </a:rPr>
              <a:t>1-4</a:t>
            </a:r>
            <a:r>
              <a:rPr kumimoji="1" lang="en-US" altLang="ja-JP" sz="3600" b="1" dirty="0">
                <a:latin typeface="ＭＳ Ｐゴシック" panose="020B0600070205080204" pitchFamily="50" charset="-128"/>
                <a:ea typeface="ＭＳ Ｐゴシック" panose="020B0600070205080204" pitchFamily="50" charset="-128"/>
              </a:rPr>
              <a:t> </a:t>
            </a:r>
            <a:r>
              <a:rPr kumimoji="1" lang="ja-JP" altLang="en-US" sz="3600" b="1" dirty="0">
                <a:latin typeface="ＭＳ Ｐゴシック" panose="020B0600070205080204" pitchFamily="50" charset="-128"/>
                <a:ea typeface="ＭＳ Ｐゴシック" panose="020B0600070205080204" pitchFamily="50" charset="-128"/>
              </a:rPr>
              <a:t>「地域」づくりとは何か</a:t>
            </a:r>
          </a:p>
        </p:txBody>
      </p:sp>
      <p:sp>
        <p:nvSpPr>
          <p:cNvPr id="3" name="コンテンツ プレースホルダー 2">
            <a:extLst>
              <a:ext uri="{FF2B5EF4-FFF2-40B4-BE49-F238E27FC236}">
                <a16:creationId xmlns:a16="http://schemas.microsoft.com/office/drawing/2014/main" id="{F0E47472-803F-4CD2-BC46-90107B3D9EAE}"/>
              </a:ext>
            </a:extLst>
          </p:cNvPr>
          <p:cNvSpPr>
            <a:spLocks noGrp="1"/>
          </p:cNvSpPr>
          <p:nvPr>
            <p:ph idx="1"/>
          </p:nvPr>
        </p:nvSpPr>
        <p:spPr/>
        <p:txBody>
          <a:bodyPr/>
          <a:lstStyle/>
          <a:p>
            <a:pPr marL="0" indent="0">
              <a:buNone/>
            </a:pPr>
            <a:endParaRPr lang="en-US" altLang="ja-JP" sz="2800" dirty="0"/>
          </a:p>
          <a:p>
            <a:pPr marL="0" indent="0" algn="ctr">
              <a:buNone/>
            </a:pPr>
            <a:r>
              <a:rPr kumimoji="1" lang="ja-JP" altLang="en-US" sz="2800" dirty="0">
                <a:solidFill>
                  <a:srgbClr val="0000FF"/>
                </a:solidFill>
              </a:rPr>
              <a:t>本人が主体</a:t>
            </a:r>
            <a:r>
              <a:rPr kumimoji="1" lang="ja-JP" altLang="en-US" sz="2800" dirty="0"/>
              <a:t>であるという理解のもと</a:t>
            </a:r>
            <a:endParaRPr kumimoji="1" lang="en-US" altLang="ja-JP" sz="2800" dirty="0"/>
          </a:p>
          <a:p>
            <a:pPr marL="0" indent="0">
              <a:buNone/>
            </a:pPr>
            <a:r>
              <a:rPr kumimoji="1" lang="ja-JP" altLang="en-US" sz="2800" dirty="0">
                <a:solidFill>
                  <a:srgbClr val="0000FF"/>
                </a:solidFill>
              </a:rPr>
              <a:t>意思決定支援・アクセス方法の確立・継続性の保障</a:t>
            </a:r>
            <a:endParaRPr kumimoji="1" lang="en-US" altLang="ja-JP" sz="2800" dirty="0">
              <a:solidFill>
                <a:srgbClr val="0000FF"/>
              </a:solidFill>
            </a:endParaRPr>
          </a:p>
          <a:p>
            <a:pPr marL="0" indent="0" algn="ctr">
              <a:buNone/>
            </a:pPr>
            <a:r>
              <a:rPr kumimoji="1" lang="ja-JP" altLang="en-US" sz="2800" dirty="0"/>
              <a:t>（権利条約の理念を実現することが前提）</a:t>
            </a:r>
            <a:endParaRPr kumimoji="1" lang="en-US" altLang="ja-JP" sz="2800" dirty="0"/>
          </a:p>
          <a:p>
            <a:pPr marL="0" indent="0" algn="ctr">
              <a:buNone/>
            </a:pPr>
            <a:endParaRPr lang="en-US" altLang="ja-JP" sz="2800" dirty="0"/>
          </a:p>
          <a:p>
            <a:pPr marL="0" indent="0" algn="ctr">
              <a:buNone/>
            </a:pPr>
            <a:endParaRPr lang="en-US" altLang="ja-JP" sz="2800" dirty="0"/>
          </a:p>
          <a:p>
            <a:pPr marL="0" indent="0" algn="ctr">
              <a:buNone/>
            </a:pPr>
            <a:r>
              <a:rPr kumimoji="1" lang="ja-JP" altLang="en-US" sz="2800" dirty="0"/>
              <a:t>それらの条件を整えることが「地域づくり」である</a:t>
            </a:r>
            <a:endParaRPr kumimoji="1" lang="en-US" altLang="ja-JP" sz="2800" dirty="0"/>
          </a:p>
          <a:p>
            <a:pPr marL="0" indent="0" algn="ctr">
              <a:buNone/>
            </a:pPr>
            <a:r>
              <a:rPr kumimoji="1" lang="ja-JP" altLang="en-US" sz="3600" dirty="0"/>
              <a:t>主任のミッション</a:t>
            </a:r>
          </a:p>
        </p:txBody>
      </p:sp>
      <p:sp>
        <p:nvSpPr>
          <p:cNvPr id="5" name="矢印: 下 4">
            <a:extLst>
              <a:ext uri="{FF2B5EF4-FFF2-40B4-BE49-F238E27FC236}">
                <a16:creationId xmlns:a16="http://schemas.microsoft.com/office/drawing/2014/main" id="{D8F77FF8-EEC8-4736-9595-5CF800FF4DAB}"/>
              </a:ext>
            </a:extLst>
          </p:cNvPr>
          <p:cNvSpPr/>
          <p:nvPr/>
        </p:nvSpPr>
        <p:spPr>
          <a:xfrm>
            <a:off x="3347864" y="3789040"/>
            <a:ext cx="864096"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8" name="矢印: 下 7">
            <a:extLst>
              <a:ext uri="{FF2B5EF4-FFF2-40B4-BE49-F238E27FC236}">
                <a16:creationId xmlns:a16="http://schemas.microsoft.com/office/drawing/2014/main" id="{1E4CB979-77DD-465B-BB09-F1AFD9058899}"/>
              </a:ext>
            </a:extLst>
          </p:cNvPr>
          <p:cNvSpPr/>
          <p:nvPr/>
        </p:nvSpPr>
        <p:spPr>
          <a:xfrm rot="10800000">
            <a:off x="4932042" y="3789040"/>
            <a:ext cx="864096"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9" name="Text Box 9">
            <a:extLst>
              <a:ext uri="{FF2B5EF4-FFF2-40B4-BE49-F238E27FC236}">
                <a16:creationId xmlns:a16="http://schemas.microsoft.com/office/drawing/2014/main" id="{36372F56-F05E-4873-8EEA-56A673FF991E}"/>
              </a:ext>
            </a:extLst>
          </p:cNvPr>
          <p:cNvSpPr txBox="1">
            <a:spLocks noChangeArrowheads="1"/>
          </p:cNvSpPr>
          <p:nvPr/>
        </p:nvSpPr>
        <p:spPr bwMode="auto">
          <a:xfrm>
            <a:off x="3186100" y="6519185"/>
            <a:ext cx="2771800" cy="276999"/>
          </a:xfrm>
          <a:prstGeom prst="rect">
            <a:avLst/>
          </a:prstGeom>
          <a:noFill/>
          <a:ln w="9525">
            <a:noFill/>
            <a:miter lim="800000"/>
            <a:headEnd/>
            <a:tailEnd/>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1" u="none" strike="noStrike" kern="1200" cap="none" spc="0" normalizeH="0" baseline="0" noProof="0" dirty="0" err="1">
                <a:ln>
                  <a:noFill/>
                </a:ln>
                <a:solidFill>
                  <a:prstClr val="black"/>
                </a:solidFill>
                <a:effectLst/>
                <a:uLnTx/>
                <a:uFillTx/>
                <a:latin typeface="Century" panose="02040604050505020304" pitchFamily="18" charset="0"/>
                <a:ea typeface="ＭＳ Ｐゴシック"/>
                <a:cs typeface="Times New Roman" panose="02020603050405020304" pitchFamily="18" charset="0"/>
              </a:rPr>
              <a:t>S.Shimamura</a:t>
            </a:r>
            <a:r>
              <a:rPr kumimoji="1" lang="en-US" altLang="ja-JP" sz="1200" b="0" i="1" u="none" strike="noStrike" kern="1200" cap="none" spc="0" normalizeH="0" baseline="0" noProof="0" dirty="0">
                <a:ln>
                  <a:noFill/>
                </a:ln>
                <a:solidFill>
                  <a:prstClr val="black"/>
                </a:solidFill>
                <a:effectLst/>
                <a:uLnTx/>
                <a:uFillTx/>
                <a:latin typeface="Century" panose="02040604050505020304" pitchFamily="18" charset="0"/>
                <a:ea typeface="ＭＳ Ｐゴシック"/>
                <a:cs typeface="Times New Roman" panose="02020603050405020304" pitchFamily="18" charset="0"/>
              </a:rPr>
              <a:t> / Okinawa univ.2019</a:t>
            </a:r>
          </a:p>
        </p:txBody>
      </p:sp>
      <p:sp>
        <p:nvSpPr>
          <p:cNvPr id="11" name="フッター プレースホルダー 10">
            <a:extLst>
              <a:ext uri="{FF2B5EF4-FFF2-40B4-BE49-F238E27FC236}">
                <a16:creationId xmlns:a16="http://schemas.microsoft.com/office/drawing/2014/main" id="{2587CD91-3E82-470A-BEB2-36380D699084}"/>
              </a:ext>
            </a:extLst>
          </p:cNvPr>
          <p:cNvSpPr>
            <a:spLocks noGrp="1"/>
          </p:cNvSpPr>
          <p:nvPr>
            <p:ph type="ftr" sz="quarter" idx="3"/>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2" name="スライド番号プレースホルダー 11">
            <a:extLst>
              <a:ext uri="{FF2B5EF4-FFF2-40B4-BE49-F238E27FC236}">
                <a16:creationId xmlns:a16="http://schemas.microsoft.com/office/drawing/2014/main" id="{600FEDB7-76C4-4184-ACB5-181262B7491F}"/>
              </a:ext>
            </a:extLst>
          </p:cNvPr>
          <p:cNvSpPr>
            <a:spLocks noGrp="1"/>
          </p:cNvSpPr>
          <p:nvPr>
            <p:ph type="sldNum" sz="quarter" idx="4"/>
          </p:nvPr>
        </p:nvSpPr>
        <p:spPr/>
        <p:txBody>
          <a:bodyPr/>
          <a:lstStyle/>
          <a:p>
            <a:pPr>
              <a:defRPr/>
            </a:pPr>
            <a:fld id="{C993D762-CD5B-413A-A315-DE9E2B4EBB0A}" type="slidenum">
              <a:rPr lang="en-US" altLang="ja-JP" smtClean="0"/>
              <a:pPr>
                <a:defRPr/>
              </a:pPr>
              <a:t>8</a:t>
            </a:fld>
            <a:endParaRPr lang="en-US" altLang="ja-JP" dirty="0"/>
          </a:p>
        </p:txBody>
      </p:sp>
    </p:spTree>
    <p:extLst>
      <p:ext uri="{BB962C8B-B14F-4D97-AF65-F5344CB8AC3E}">
        <p14:creationId xmlns:p14="http://schemas.microsoft.com/office/powerpoint/2010/main" val="3642280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89982"/>
            <a:ext cx="8229600" cy="1143000"/>
          </a:xfrm>
        </p:spPr>
        <p:txBody>
          <a:bodyPr>
            <a:normAutofit/>
          </a:bodyPr>
          <a:lstStyle/>
          <a:p>
            <a:r>
              <a:rPr kumimoji="1" lang="en-US" altLang="ja-JP" sz="3600" b="1" dirty="0">
                <a:latin typeface="+mj-ea"/>
              </a:rPr>
              <a:t>2-1 </a:t>
            </a:r>
            <a:r>
              <a:rPr kumimoji="1" lang="ja-JP" altLang="en-US" sz="4000" b="1" dirty="0"/>
              <a:t>自立と共生はどう語られてきたか</a:t>
            </a:r>
          </a:p>
        </p:txBody>
      </p:sp>
      <p:sp>
        <p:nvSpPr>
          <p:cNvPr id="3" name="コンテンツ プレースホルダー 2"/>
          <p:cNvSpPr>
            <a:spLocks noGrp="1"/>
          </p:cNvSpPr>
          <p:nvPr>
            <p:ph idx="1"/>
          </p:nvPr>
        </p:nvSpPr>
        <p:spPr>
          <a:xfrm>
            <a:off x="611560" y="1196752"/>
            <a:ext cx="8075240" cy="5589240"/>
          </a:xfrm>
        </p:spPr>
        <p:txBody>
          <a:bodyPr>
            <a:normAutofit lnSpcReduction="10000"/>
          </a:bodyPr>
          <a:lstStyle/>
          <a:p>
            <a:pPr marL="0" indent="0">
              <a:buNone/>
            </a:pPr>
            <a:r>
              <a:rPr lang="en-US" altLang="ja-JP" dirty="0"/>
              <a:t>1970</a:t>
            </a:r>
            <a:r>
              <a:rPr lang="ja-JP" altLang="en-US" dirty="0"/>
              <a:t>年代～反優生思想（青い芝の会）、発達保障</a:t>
            </a:r>
            <a:endParaRPr lang="en-US" altLang="ja-JP" dirty="0"/>
          </a:p>
          <a:p>
            <a:pPr marL="0" indent="0">
              <a:buNone/>
            </a:pPr>
            <a:r>
              <a:rPr lang="ja-JP" altLang="en-US" dirty="0"/>
              <a:t>　　　　　　自立は主体的な自己決定である</a:t>
            </a:r>
            <a:endParaRPr lang="en-US" altLang="ja-JP" dirty="0"/>
          </a:p>
          <a:p>
            <a:pPr marL="0" indent="0">
              <a:buNone/>
            </a:pPr>
            <a:r>
              <a:rPr lang="en-US" altLang="ja-JP" dirty="0"/>
              <a:t>1980</a:t>
            </a:r>
            <a:r>
              <a:rPr lang="ja-JP" altLang="en-US" dirty="0"/>
              <a:t>年代～ノーマライゼーション</a:t>
            </a:r>
            <a:endParaRPr lang="en-US" altLang="ja-JP" dirty="0"/>
          </a:p>
          <a:p>
            <a:pPr marL="0" indent="0">
              <a:buNone/>
            </a:pPr>
            <a:r>
              <a:rPr lang="ja-JP" altLang="en-US" dirty="0"/>
              <a:t>　　　　　　</a:t>
            </a:r>
            <a:r>
              <a:rPr lang="en-US" altLang="ja-JP" dirty="0"/>
              <a:t>VS</a:t>
            </a:r>
            <a:r>
              <a:rPr lang="ja-JP" altLang="en-US" dirty="0"/>
              <a:t>　自立生活運動→</a:t>
            </a:r>
            <a:r>
              <a:rPr lang="en-US" altLang="ja-JP" dirty="0"/>
              <a:t>1990</a:t>
            </a:r>
            <a:r>
              <a:rPr lang="ja-JP" altLang="en-US" dirty="0"/>
              <a:t>年</a:t>
            </a:r>
            <a:r>
              <a:rPr lang="en-US" altLang="ja-JP" dirty="0"/>
              <a:t>ADA</a:t>
            </a:r>
          </a:p>
          <a:p>
            <a:pPr marL="0" indent="0">
              <a:buNone/>
            </a:pPr>
            <a:r>
              <a:rPr lang="en-US" altLang="ja-JP" dirty="0"/>
              <a:t>1990</a:t>
            </a:r>
            <a:r>
              <a:rPr lang="ja-JP" altLang="en-US" dirty="0"/>
              <a:t>年代～リカバリー</a:t>
            </a:r>
            <a:endParaRPr lang="en-US" altLang="ja-JP" dirty="0"/>
          </a:p>
          <a:p>
            <a:pPr marL="0" indent="0">
              <a:buNone/>
            </a:pPr>
            <a:r>
              <a:rPr lang="ja-JP" altLang="en-US" dirty="0"/>
              <a:t>　　　　　　昔の自分から新しい自分の発見へ</a:t>
            </a:r>
          </a:p>
          <a:p>
            <a:pPr marL="0" indent="0">
              <a:buNone/>
            </a:pPr>
            <a:r>
              <a:rPr lang="en-US" altLang="ja-JP" dirty="0"/>
              <a:t>2000</a:t>
            </a:r>
            <a:r>
              <a:rPr lang="ja-JP" altLang="en-US" dirty="0"/>
              <a:t>年代～ソーシャルインクルージョン</a:t>
            </a:r>
            <a:endParaRPr lang="en-US" altLang="ja-JP" dirty="0"/>
          </a:p>
          <a:p>
            <a:pPr marL="0" indent="0">
              <a:buNone/>
            </a:pPr>
            <a:r>
              <a:rPr lang="ja-JP" altLang="en-US" dirty="0"/>
              <a:t>　　　　　　弱さもそのまま包摂する社会</a:t>
            </a:r>
          </a:p>
          <a:p>
            <a:pPr marL="0" indent="0">
              <a:buNone/>
            </a:pPr>
            <a:r>
              <a:rPr kumimoji="1" lang="en-US" altLang="ja-JP" dirty="0"/>
              <a:t>2010</a:t>
            </a:r>
            <a:r>
              <a:rPr kumimoji="1" lang="ja-JP" altLang="en-US" dirty="0"/>
              <a:t>年代～相互実現的自立、共助</a:t>
            </a:r>
            <a:endParaRPr kumimoji="1" lang="en-US" altLang="ja-JP" dirty="0"/>
          </a:p>
          <a:p>
            <a:pPr marL="0" indent="0">
              <a:buNone/>
            </a:pPr>
            <a:r>
              <a:rPr kumimoji="1" lang="ja-JP" altLang="en-US" dirty="0"/>
              <a:t>　　　　　　自立とは多くの依存先を持つこと（熊谷）</a:t>
            </a:r>
            <a:endParaRPr kumimoji="1" lang="en-US" altLang="ja-JP" dirty="0"/>
          </a:p>
          <a:p>
            <a:pPr marL="0" indent="0">
              <a:buNone/>
            </a:pPr>
            <a:r>
              <a:rPr lang="ja-JP" altLang="en-US" dirty="0"/>
              <a:t>　　　　　　意思決定支援の普遍主義（同）</a:t>
            </a:r>
            <a:endParaRPr lang="en-US" altLang="ja-JP" dirty="0"/>
          </a:p>
          <a:p>
            <a:pPr marL="0" indent="0">
              <a:buNone/>
            </a:pPr>
            <a:endParaRPr lang="ja-JP" altLang="en-US" dirty="0"/>
          </a:p>
          <a:p>
            <a:pPr marL="0" indent="0">
              <a:buNone/>
            </a:pPr>
            <a:endParaRPr kumimoji="1" lang="ja-JP" altLang="en-US" dirty="0"/>
          </a:p>
        </p:txBody>
      </p:sp>
      <p:sp>
        <p:nvSpPr>
          <p:cNvPr id="4" name="Text Box 9">
            <a:extLst>
              <a:ext uri="{FF2B5EF4-FFF2-40B4-BE49-F238E27FC236}">
                <a16:creationId xmlns:a16="http://schemas.microsoft.com/office/drawing/2014/main" id="{B5C7D7AC-1BAC-49BF-90A1-ADEAFC25AA0A}"/>
              </a:ext>
            </a:extLst>
          </p:cNvPr>
          <p:cNvSpPr txBox="1">
            <a:spLocks noChangeArrowheads="1"/>
          </p:cNvSpPr>
          <p:nvPr/>
        </p:nvSpPr>
        <p:spPr bwMode="auto">
          <a:xfrm>
            <a:off x="3186100" y="6581001"/>
            <a:ext cx="2771800" cy="276999"/>
          </a:xfrm>
          <a:prstGeom prst="rect">
            <a:avLst/>
          </a:prstGeom>
          <a:noFill/>
          <a:ln w="9525">
            <a:noFill/>
            <a:miter lim="800000"/>
            <a:headEnd/>
            <a:tailEnd/>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1" u="none" strike="noStrike" kern="1200" cap="none" spc="0" normalizeH="0" baseline="0" noProof="0" dirty="0" err="1">
                <a:ln>
                  <a:noFill/>
                </a:ln>
                <a:solidFill>
                  <a:prstClr val="black"/>
                </a:solidFill>
                <a:effectLst/>
                <a:uLnTx/>
                <a:uFillTx/>
                <a:latin typeface="Century" panose="02040604050505020304" pitchFamily="18" charset="0"/>
                <a:ea typeface="ＭＳ Ｐゴシック"/>
                <a:cs typeface="Times New Roman" panose="02020603050405020304" pitchFamily="18" charset="0"/>
              </a:rPr>
              <a:t>S.Shimamura</a:t>
            </a:r>
            <a:r>
              <a:rPr kumimoji="1" lang="en-US" altLang="ja-JP" sz="1200" b="0" i="1" u="none" strike="noStrike" kern="1200" cap="none" spc="0" normalizeH="0" baseline="0" noProof="0" dirty="0">
                <a:ln>
                  <a:noFill/>
                </a:ln>
                <a:solidFill>
                  <a:prstClr val="black"/>
                </a:solidFill>
                <a:effectLst/>
                <a:uLnTx/>
                <a:uFillTx/>
                <a:latin typeface="Century" panose="02040604050505020304" pitchFamily="18" charset="0"/>
                <a:ea typeface="ＭＳ Ｐゴシック"/>
                <a:cs typeface="Times New Roman" panose="02020603050405020304" pitchFamily="18" charset="0"/>
              </a:rPr>
              <a:t> / Okinawa univ.2019</a:t>
            </a:r>
          </a:p>
        </p:txBody>
      </p:sp>
      <p:sp>
        <p:nvSpPr>
          <p:cNvPr id="8" name="フッター プレースホルダー 7">
            <a:extLst>
              <a:ext uri="{FF2B5EF4-FFF2-40B4-BE49-F238E27FC236}">
                <a16:creationId xmlns:a16="http://schemas.microsoft.com/office/drawing/2014/main" id="{266638A0-727B-496E-A699-9FB46B7D0FE6}"/>
              </a:ext>
            </a:extLst>
          </p:cNvPr>
          <p:cNvSpPr>
            <a:spLocks noGrp="1"/>
          </p:cNvSpPr>
          <p:nvPr>
            <p:ph type="ftr" sz="quarter" idx="3"/>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id="{8594FF8C-2A6D-407A-9AA3-B902FDD68D0F}"/>
              </a:ext>
            </a:extLst>
          </p:cNvPr>
          <p:cNvSpPr>
            <a:spLocks noGrp="1"/>
          </p:cNvSpPr>
          <p:nvPr>
            <p:ph type="sldNum" sz="quarter" idx="4"/>
          </p:nvPr>
        </p:nvSpPr>
        <p:spPr/>
        <p:txBody>
          <a:bodyPr/>
          <a:lstStyle/>
          <a:p>
            <a:pPr>
              <a:defRPr/>
            </a:pPr>
            <a:fld id="{0C413247-B667-496C-B94F-D2BBE11C42D0}" type="slidenum">
              <a:rPr lang="en-US" altLang="ja-JP" smtClean="0"/>
              <a:pPr>
                <a:defRPr/>
              </a:pPr>
              <a:t>9</a:t>
            </a:fld>
            <a:endParaRPr lang="en-US" altLang="ja-JP" dirty="0"/>
          </a:p>
        </p:txBody>
      </p:sp>
    </p:spTree>
    <p:extLst>
      <p:ext uri="{BB962C8B-B14F-4D97-AF65-F5344CB8AC3E}">
        <p14:creationId xmlns:p14="http://schemas.microsoft.com/office/powerpoint/2010/main" val="3777332689"/>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11044</TotalTime>
  <Words>9876</Words>
  <Application>Microsoft Office PowerPoint</Application>
  <PresentationFormat>画面に合わせる (4:3)</PresentationFormat>
  <Paragraphs>759</Paragraphs>
  <Slides>36</Slides>
  <Notes>15</Notes>
  <HiddenSlides>0</HiddenSlides>
  <MMClips>0</MMClips>
  <ScaleCrop>false</ScaleCrop>
  <HeadingPairs>
    <vt:vector size="6" baseType="variant">
      <vt:variant>
        <vt:lpstr>使用されているフォント</vt:lpstr>
      </vt:variant>
      <vt:variant>
        <vt:i4>13</vt:i4>
      </vt:variant>
      <vt:variant>
        <vt:lpstr>テーマ</vt:lpstr>
      </vt:variant>
      <vt:variant>
        <vt:i4>6</vt:i4>
      </vt:variant>
      <vt:variant>
        <vt:lpstr>スライド タイトル</vt:lpstr>
      </vt:variant>
      <vt:variant>
        <vt:i4>36</vt:i4>
      </vt:variant>
    </vt:vector>
  </HeadingPairs>
  <TitlesOfParts>
    <vt:vector size="55" baseType="lpstr">
      <vt:lpstr>ＤＦＰ特太ゴシック体</vt:lpstr>
      <vt:lpstr>ＤＦ特太ゴシック体</vt:lpstr>
      <vt:lpstr>HGPｺﾞｼｯｸM</vt:lpstr>
      <vt:lpstr>HGP創英角ｺﾞｼｯｸUB</vt:lpstr>
      <vt:lpstr>HGｺﾞｼｯｸM</vt:lpstr>
      <vt:lpstr>HG丸ｺﾞｼｯｸM-PRO</vt:lpstr>
      <vt:lpstr>メイリオ</vt:lpstr>
      <vt:lpstr>游ゴシック</vt:lpstr>
      <vt:lpstr>游ゴシック Light</vt:lpstr>
      <vt:lpstr>Bodoni MT Black</vt:lpstr>
      <vt:lpstr>Calibri</vt:lpstr>
      <vt:lpstr>Calibri Light</vt:lpstr>
      <vt:lpstr>Century</vt:lpstr>
      <vt:lpstr>標準デザイン</vt:lpstr>
      <vt:lpstr>Office Theme</vt:lpstr>
      <vt:lpstr>Office ​​テーマ</vt:lpstr>
      <vt:lpstr>1_Office ​​テーマ</vt:lpstr>
      <vt:lpstr>2_Office ​​テーマ</vt:lpstr>
      <vt:lpstr>Office テーマ</vt:lpstr>
      <vt:lpstr>令和元年度主任相談支援専門員養成研修</vt:lpstr>
      <vt:lpstr>本科目のねらい</vt:lpstr>
      <vt:lpstr>本科目の獲得目標</vt:lpstr>
      <vt:lpstr>講義の流れ</vt:lpstr>
      <vt:lpstr>1-1 障がいの社会モデル（権利条約の趣旨）</vt:lpstr>
      <vt:lpstr>1-2 例えば「住宅」　どこに住みたいか？</vt:lpstr>
      <vt:lpstr>1-3 例えば「仕事」　どんな仕事をしたいのか？</vt:lpstr>
      <vt:lpstr>1-4 「地域」づくりとは何か</vt:lpstr>
      <vt:lpstr>2-1 自立と共生はどう語られてきたか</vt:lpstr>
      <vt:lpstr>2-2 地域共生社会とは</vt:lpstr>
      <vt:lpstr>2-3 地域共生社会の理念</vt:lpstr>
      <vt:lpstr>PowerPoint プレゼンテーション</vt:lpstr>
      <vt:lpstr>2-4　地域共生社会の5つの方向性</vt:lpstr>
      <vt:lpstr>2-5 共生の文化とは</vt:lpstr>
      <vt:lpstr>2-6　地域共生社会に向けた法整備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3-1　包括的支援体制とは</vt:lpstr>
      <vt:lpstr>PowerPoint プレゼンテーション</vt:lpstr>
      <vt:lpstr>「我が事・丸ごと」の地域づくり・包括的な支援体制の整備</vt:lpstr>
      <vt:lpstr>PowerPoint プレゼンテーション</vt:lpstr>
      <vt:lpstr>PowerPoint プレゼンテーション</vt:lpstr>
      <vt:lpstr>4-1 地域共生社会と「地域づくり」</vt:lpstr>
      <vt:lpstr>PowerPoint プレゼンテーション</vt:lpstr>
      <vt:lpstr>「地域づくりに資する事業の一体的な実施について」</vt:lpstr>
      <vt:lpstr>4-2 「地域づくり」の３つの方向性</vt:lpstr>
      <vt:lpstr>4-3　主任相談支援専門員の役割</vt:lpstr>
      <vt:lpstr>4-4　主任相談支援専門員に求められる力①</vt:lpstr>
      <vt:lpstr>4-5　主任相談支援専門員に求められる力②</vt:lpstr>
      <vt:lpstr>5　まとめ　目指すべき「地域」とは</vt:lpstr>
      <vt:lpstr>参考文献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コマ名</dc:title>
  <dc:creator>PC04</dc:creator>
  <cp:lastModifiedBy>浩彦 若山</cp:lastModifiedBy>
  <cp:revision>147</cp:revision>
  <cp:lastPrinted>2019-01-04T17:25:49Z</cp:lastPrinted>
  <dcterms:created xsi:type="dcterms:W3CDTF">2006-03-03T14:21:43Z</dcterms:created>
  <dcterms:modified xsi:type="dcterms:W3CDTF">2019-12-14T13:38:45Z</dcterms:modified>
</cp:coreProperties>
</file>