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480" r:id="rId2"/>
    <p:sldId id="479" r:id="rId3"/>
    <p:sldId id="2887" r:id="rId4"/>
    <p:sldId id="2874" r:id="rId5"/>
    <p:sldId id="274" r:id="rId6"/>
    <p:sldId id="5048" r:id="rId7"/>
    <p:sldId id="5047" r:id="rId8"/>
    <p:sldId id="614" r:id="rId9"/>
    <p:sldId id="2886" r:id="rId10"/>
    <p:sldId id="661" r:id="rId11"/>
    <p:sldId id="2873" r:id="rId12"/>
    <p:sldId id="2890" r:id="rId13"/>
    <p:sldId id="2875" r:id="rId14"/>
    <p:sldId id="2876" r:id="rId15"/>
    <p:sldId id="2877" r:id="rId16"/>
    <p:sldId id="2871" r:id="rId17"/>
    <p:sldId id="2878" r:id="rId18"/>
    <p:sldId id="2879" r:id="rId19"/>
    <p:sldId id="5012" r:id="rId20"/>
    <p:sldId id="4993" r:id="rId21"/>
    <p:sldId id="966" r:id="rId22"/>
    <p:sldId id="963" r:id="rId23"/>
    <p:sldId id="1164" r:id="rId24"/>
    <p:sldId id="1210" r:id="rId25"/>
    <p:sldId id="1212" r:id="rId26"/>
    <p:sldId id="1243" r:id="rId27"/>
    <p:sldId id="1233" r:id="rId28"/>
    <p:sldId id="1237" r:id="rId29"/>
    <p:sldId id="1220" r:id="rId30"/>
    <p:sldId id="5023" r:id="rId31"/>
    <p:sldId id="5024" r:id="rId32"/>
    <p:sldId id="1879" r:id="rId33"/>
    <p:sldId id="2888" r:id="rId34"/>
    <p:sldId id="2880" r:id="rId35"/>
    <p:sldId id="2892" r:id="rId36"/>
    <p:sldId id="2895" r:id="rId37"/>
    <p:sldId id="2883" r:id="rId38"/>
    <p:sldId id="2885" r:id="rId39"/>
    <p:sldId id="2884" r:id="rId40"/>
    <p:sldId id="2891" r:id="rId41"/>
    <p:sldId id="2896" r:id="rId42"/>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HGP創英角ｺﾞｼｯｸUB" pitchFamily="50" charset="-128"/>
        <a:cs typeface="+mn-cs"/>
      </a:defRPr>
    </a:lvl1pPr>
    <a:lvl2pPr marL="457200" algn="l" rtl="0" fontAlgn="base">
      <a:spcBef>
        <a:spcPct val="0"/>
      </a:spcBef>
      <a:spcAft>
        <a:spcPct val="0"/>
      </a:spcAft>
      <a:defRPr kumimoji="1" kern="1200">
        <a:solidFill>
          <a:schemeClr val="tx1"/>
        </a:solidFill>
        <a:latin typeface="Arial" charset="0"/>
        <a:ea typeface="HGP創英角ｺﾞｼｯｸUB" pitchFamily="50" charset="-128"/>
        <a:cs typeface="+mn-cs"/>
      </a:defRPr>
    </a:lvl2pPr>
    <a:lvl3pPr marL="914400" algn="l" rtl="0" fontAlgn="base">
      <a:spcBef>
        <a:spcPct val="0"/>
      </a:spcBef>
      <a:spcAft>
        <a:spcPct val="0"/>
      </a:spcAft>
      <a:defRPr kumimoji="1" kern="1200">
        <a:solidFill>
          <a:schemeClr val="tx1"/>
        </a:solidFill>
        <a:latin typeface="Arial" charset="0"/>
        <a:ea typeface="HGP創英角ｺﾞｼｯｸUB" pitchFamily="50" charset="-128"/>
        <a:cs typeface="+mn-cs"/>
      </a:defRPr>
    </a:lvl3pPr>
    <a:lvl4pPr marL="1371600" algn="l" rtl="0" fontAlgn="base">
      <a:spcBef>
        <a:spcPct val="0"/>
      </a:spcBef>
      <a:spcAft>
        <a:spcPct val="0"/>
      </a:spcAft>
      <a:defRPr kumimoji="1" kern="1200">
        <a:solidFill>
          <a:schemeClr val="tx1"/>
        </a:solidFill>
        <a:latin typeface="Arial" charset="0"/>
        <a:ea typeface="HGP創英角ｺﾞｼｯｸUB" pitchFamily="50" charset="-128"/>
        <a:cs typeface="+mn-cs"/>
      </a:defRPr>
    </a:lvl4pPr>
    <a:lvl5pPr marL="1828800" algn="l" rtl="0" fontAlgn="base">
      <a:spcBef>
        <a:spcPct val="0"/>
      </a:spcBef>
      <a:spcAft>
        <a:spcPct val="0"/>
      </a:spcAft>
      <a:defRPr kumimoji="1" kern="1200">
        <a:solidFill>
          <a:schemeClr val="tx1"/>
        </a:solidFill>
        <a:latin typeface="Arial" charset="0"/>
        <a:ea typeface="HGP創英角ｺﾞｼｯｸUB" pitchFamily="50" charset="-128"/>
        <a:cs typeface="+mn-cs"/>
      </a:defRPr>
    </a:lvl5pPr>
    <a:lvl6pPr marL="2286000" algn="l" defTabSz="914400" rtl="0" eaLnBrk="1" latinLnBrk="0" hangingPunct="1">
      <a:defRPr kumimoji="1" kern="1200">
        <a:solidFill>
          <a:schemeClr val="tx1"/>
        </a:solidFill>
        <a:latin typeface="Arial" charset="0"/>
        <a:ea typeface="HGP創英角ｺﾞｼｯｸUB" pitchFamily="50" charset="-128"/>
        <a:cs typeface="+mn-cs"/>
      </a:defRPr>
    </a:lvl6pPr>
    <a:lvl7pPr marL="2743200" algn="l" defTabSz="914400" rtl="0" eaLnBrk="1" latinLnBrk="0" hangingPunct="1">
      <a:defRPr kumimoji="1" kern="1200">
        <a:solidFill>
          <a:schemeClr val="tx1"/>
        </a:solidFill>
        <a:latin typeface="Arial" charset="0"/>
        <a:ea typeface="HGP創英角ｺﾞｼｯｸUB" pitchFamily="50" charset="-128"/>
        <a:cs typeface="+mn-cs"/>
      </a:defRPr>
    </a:lvl7pPr>
    <a:lvl8pPr marL="3200400" algn="l" defTabSz="914400" rtl="0" eaLnBrk="1" latinLnBrk="0" hangingPunct="1">
      <a:defRPr kumimoji="1" kern="1200">
        <a:solidFill>
          <a:schemeClr val="tx1"/>
        </a:solidFill>
        <a:latin typeface="Arial" charset="0"/>
        <a:ea typeface="HGP創英角ｺﾞｼｯｸUB" pitchFamily="50" charset="-128"/>
        <a:cs typeface="+mn-cs"/>
      </a:defRPr>
    </a:lvl8pPr>
    <a:lvl9pPr marL="3657600" algn="l" defTabSz="914400" rtl="0" eaLnBrk="1" latinLnBrk="0" hangingPunct="1">
      <a:defRPr kumimoji="1" kern="1200">
        <a:solidFill>
          <a:schemeClr val="tx1"/>
        </a:solidFill>
        <a:latin typeface="Arial" charset="0"/>
        <a:ea typeface="HGP創英角ｺﾞｼｯｸUB"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B08600"/>
    <a:srgbClr val="0000FF"/>
    <a:srgbClr val="CC3300"/>
    <a:srgbClr val="FFFFCC"/>
    <a:srgbClr val="FF9900"/>
    <a:srgbClr val="FF9933"/>
    <a:srgbClr val="FF9966"/>
    <a:srgbClr val="FFFF00"/>
    <a:srgbClr val="B2EC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2155" autoAdjust="0"/>
  </p:normalViewPr>
  <p:slideViewPr>
    <p:cSldViewPr>
      <p:cViewPr varScale="1">
        <p:scale>
          <a:sx n="59" d="100"/>
          <a:sy n="59" d="100"/>
        </p:scale>
        <p:origin x="168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8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0&#22320;&#22495;&#31227;&#34892;&#25903;&#25588;&#65288;&#20849;&#26377;&#65289;\H30&#22269;&#20445;&#36899;&#12487;&#12540;&#12479;&#26356;&#26032;&#36039;&#26009;\&#22269;&#20445;&#36899;&#12487;&#12540;&#12479;&#26376;&#27425;&#26356;&#26032;&#20316;&#26989;&#12510;&#12491;&#12517;&#12450;&#12523;&#12539;&#20803;&#12487;&#12540;&#12479;\01%20&#26356;&#26032;&#29992;&#20803;&#12487;&#12540;&#12479;\&#26376;&#26356;&#26032;&#65306;&#20803;&#12487;&#12540;&#1247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0&#22320;&#22495;&#31227;&#34892;&#25903;&#25588;&#65288;&#20849;&#26377;&#65289;\H30&#22269;&#20445;&#36899;&#12487;&#12540;&#12479;&#26356;&#26032;&#36039;&#26009;\&#22269;&#20445;&#36899;&#12487;&#12540;&#12479;&#26376;&#27425;&#26356;&#26032;&#20316;&#26989;&#12510;&#12491;&#12517;&#12450;&#12523;&#12539;&#20803;&#12487;&#12540;&#12479;\01%20&#26356;&#26032;&#29992;&#20803;&#12487;&#12540;&#12479;\&#26376;&#26356;&#26032;&#65306;&#20803;&#12487;&#12540;&#1247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1"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1&#22320;&#22495;&#31227;&#34892;&#25903;&#25588;&#65288;&#20849;&#26377;&#65289;\H31&#22269;&#20445;&#36899;&#12487;&#12540;&#12479;&#26356;&#26032;&#36039;&#26009;\&#22269;&#20445;&#36899;&#12487;&#12540;&#12479;&#26376;&#27425;&#26356;&#26032;&#20316;&#26989;&#12510;&#12491;&#12517;&#12450;&#12523;&#12539;&#20803;&#12487;&#12540;&#12479;\01%20&#26356;&#26032;&#29992;&#20803;&#12487;&#12540;&#12479;\&#26376;&#26356;&#26032;&#65306;&#20803;&#12487;&#12540;&#1247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1&#22320;&#22495;&#31227;&#34892;&#25903;&#25588;&#65288;&#20849;&#26377;&#65289;\H31&#22269;&#20445;&#36899;&#12487;&#12540;&#12479;&#26356;&#26032;&#36039;&#26009;\&#22269;&#20445;&#36899;&#12487;&#12540;&#12479;&#26376;&#27425;&#26356;&#26032;&#20316;&#26989;&#12510;&#12491;&#12517;&#12450;&#12523;&#12539;&#20803;&#12487;&#12540;&#12479;\01%20&#26356;&#26032;&#29992;&#20803;&#12487;&#12540;&#12479;\&#26376;&#26356;&#26032;&#65306;&#20803;&#12487;&#12540;&#12479;.xlsx" TargetMode="Externa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file3.inside.mhlw.go.jp\&#35506;&#23460;&#38936;&#22495;3\12204550_&#31038;&#20250;&#12539;&#25588;&#35703;&#23616;&#38556;&#23475;&#20445;&#20581;&#31119;&#31049;&#37096;&#12288;&#22320;&#22495;&#29983;&#27963;&#25903;&#25588;&#25512;&#36914;&#23460;\&#22320;&#22495;&#31227;&#34892;&#25903;&#25588;&#20418;\H31&#22320;&#22495;&#31227;&#34892;&#25903;&#25588;&#65288;&#20849;&#26377;&#65289;\H31&#22269;&#20445;&#36899;&#12487;&#12540;&#12479;&#26356;&#26032;&#36039;&#26009;\&#22269;&#20445;&#36899;&#12487;&#12540;&#12479;&#26376;&#27425;&#26356;&#26032;&#20316;&#26989;&#12510;&#12491;&#12517;&#12450;&#12523;&#12539;&#20803;&#12487;&#12540;&#12479;\01%20&#26356;&#26032;&#29992;&#20803;&#12487;&#12540;&#12479;\&#26376;&#26356;&#26032;&#65306;&#20803;&#12487;&#12540;&#12479;.xlsx"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91957507366904E-2"/>
          <c:y val="0.11240100607750912"/>
          <c:w val="0.90761608498526614"/>
          <c:h val="0.73754365080901618"/>
        </c:manualLayout>
      </c:layout>
      <c:barChart>
        <c:barDir val="col"/>
        <c:grouping val="clustered"/>
        <c:varyColors val="0"/>
        <c:ser>
          <c:idx val="0"/>
          <c:order val="0"/>
          <c:tx>
            <c:strRef>
              <c:f>⑨地域相談見込みと実績!$B$2</c:f>
              <c:strCache>
                <c:ptCount val="1"/>
                <c:pt idx="0">
                  <c:v>見込み量</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77E6-4BD8-9CAE-F0294BAB42E0}"/>
              </c:ext>
            </c:extLst>
          </c:dPt>
          <c:dPt>
            <c:idx val="2"/>
            <c:invertIfNegative val="0"/>
            <c:bubble3D val="0"/>
            <c:extLst>
              <c:ext xmlns:c16="http://schemas.microsoft.com/office/drawing/2014/chart" uri="{C3380CC4-5D6E-409C-BE32-E72D297353CC}">
                <c16:uniqueId val="{00000001-77E6-4BD8-9CAE-F0294BAB42E0}"/>
              </c:ext>
            </c:extLst>
          </c:dPt>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⑨地域相談見込みと実績!$A$3:$A$7</c:f>
              <c:strCache>
                <c:ptCount val="5"/>
                <c:pt idx="0">
                  <c:v>H28.3</c:v>
                </c:pt>
                <c:pt idx="1">
                  <c:v>H29.3</c:v>
                </c:pt>
                <c:pt idx="2">
                  <c:v>H30.3</c:v>
                </c:pt>
                <c:pt idx="3">
                  <c:v>H31.3</c:v>
                </c:pt>
                <c:pt idx="4">
                  <c:v>R1.6</c:v>
                </c:pt>
              </c:strCache>
            </c:strRef>
          </c:cat>
          <c:val>
            <c:numRef>
              <c:f>⑨地域相談見込みと実績!$B$3:$B$7</c:f>
              <c:numCache>
                <c:formatCode>#,##0_);[Red]\(#,##0\)</c:formatCode>
                <c:ptCount val="5"/>
                <c:pt idx="0">
                  <c:v>3146</c:v>
                </c:pt>
                <c:pt idx="1">
                  <c:v>3736</c:v>
                </c:pt>
                <c:pt idx="2">
                  <c:v>4375</c:v>
                </c:pt>
                <c:pt idx="3">
                  <c:v>2715</c:v>
                </c:pt>
                <c:pt idx="4">
                  <c:v>3170</c:v>
                </c:pt>
              </c:numCache>
            </c:numRef>
          </c:val>
          <c:extLst>
            <c:ext xmlns:c16="http://schemas.microsoft.com/office/drawing/2014/chart" uri="{C3380CC4-5D6E-409C-BE32-E72D297353CC}">
              <c16:uniqueId val="{00000002-77E6-4BD8-9CAE-F0294BAB42E0}"/>
            </c:ext>
          </c:extLst>
        </c:ser>
        <c:ser>
          <c:idx val="1"/>
          <c:order val="1"/>
          <c:tx>
            <c:strRef>
              <c:f>⑨地域相談見込みと実績!$C$2</c:f>
              <c:strCache>
                <c:ptCount val="1"/>
                <c:pt idx="0">
                  <c:v>実績</c:v>
                </c:pt>
              </c:strCache>
            </c:strRef>
          </c:tx>
          <c:spPr>
            <a:solidFill>
              <a:schemeClr val="accent2"/>
            </a:solidFill>
            <a:ln>
              <a:noFill/>
            </a:ln>
            <a:effectLst/>
          </c:spPr>
          <c:invertIfNegative val="0"/>
          <c:dLbls>
            <c:dLbl>
              <c:idx val="3"/>
              <c:tx>
                <c:rich>
                  <a:bodyPr/>
                  <a:lstStyle/>
                  <a:p>
                    <a:fld id="{B61E705B-D1C7-4092-9430-9313E1695A2F}"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26B-47F5-BDB2-9203712B480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⑨地域相談見込みと実績!$A$3:$A$7</c:f>
              <c:strCache>
                <c:ptCount val="5"/>
                <c:pt idx="0">
                  <c:v>H28.3</c:v>
                </c:pt>
                <c:pt idx="1">
                  <c:v>H29.3</c:v>
                </c:pt>
                <c:pt idx="2">
                  <c:v>H30.3</c:v>
                </c:pt>
                <c:pt idx="3">
                  <c:v>H31.3</c:v>
                </c:pt>
                <c:pt idx="4">
                  <c:v>R1.6</c:v>
                </c:pt>
              </c:strCache>
            </c:strRef>
          </c:cat>
          <c:val>
            <c:numRef>
              <c:f>⑨地域相談見込みと実績!$C$3:$C$7</c:f>
              <c:numCache>
                <c:formatCode>#,##0_);[Red]\(#,##0\)</c:formatCode>
                <c:ptCount val="5"/>
                <c:pt idx="0">
                  <c:v>495</c:v>
                </c:pt>
                <c:pt idx="1">
                  <c:v>552</c:v>
                </c:pt>
                <c:pt idx="2">
                  <c:v>576</c:v>
                </c:pt>
                <c:pt idx="3">
                  <c:v>729</c:v>
                </c:pt>
                <c:pt idx="4">
                  <c:v>712</c:v>
                </c:pt>
              </c:numCache>
            </c:numRef>
          </c:val>
          <c:extLst>
            <c:ext xmlns:c16="http://schemas.microsoft.com/office/drawing/2014/chart" uri="{C3380CC4-5D6E-409C-BE32-E72D297353CC}">
              <c16:uniqueId val="{00000003-77E6-4BD8-9CAE-F0294BAB42E0}"/>
            </c:ext>
          </c:extLst>
        </c:ser>
        <c:dLbls>
          <c:showLegendKey val="0"/>
          <c:showVal val="1"/>
          <c:showCatName val="0"/>
          <c:showSerName val="0"/>
          <c:showPercent val="0"/>
          <c:showBubbleSize val="0"/>
        </c:dLbls>
        <c:gapWidth val="219"/>
        <c:overlap val="-27"/>
        <c:axId val="30431872"/>
        <c:axId val="30463872"/>
      </c:barChart>
      <c:catAx>
        <c:axId val="3043187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463872"/>
        <c:crosses val="autoZero"/>
        <c:auto val="1"/>
        <c:lblAlgn val="ctr"/>
        <c:lblOffset val="100"/>
        <c:noMultiLvlLbl val="0"/>
      </c:catAx>
      <c:valAx>
        <c:axId val="3046387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431872"/>
        <c:crosses val="autoZero"/>
        <c:crossBetween val="between"/>
      </c:valAx>
      <c:spPr>
        <a:noFill/>
        <a:ln>
          <a:noFill/>
        </a:ln>
        <a:effectLst/>
      </c:spPr>
    </c:plotArea>
    <c:legend>
      <c:legendPos val="l"/>
      <c:layout>
        <c:manualLayout>
          <c:xMode val="edge"/>
          <c:yMode val="edge"/>
          <c:x val="3.3594150914448659E-2"/>
          <c:y val="7.2182404949603762E-2"/>
          <c:w val="0.2178855127208088"/>
          <c:h val="0.2196028041333454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92045266340707E-2"/>
          <c:y val="8.8184412268708476E-2"/>
          <c:w val="0.90761605443841376"/>
          <c:h val="0.79408885123875128"/>
        </c:manualLayout>
      </c:layout>
      <c:barChart>
        <c:barDir val="col"/>
        <c:grouping val="clustered"/>
        <c:varyColors val="0"/>
        <c:ser>
          <c:idx val="0"/>
          <c:order val="0"/>
          <c:tx>
            <c:strRef>
              <c:f>⑨地域相談見込みと実績!$H$2</c:f>
              <c:strCache>
                <c:ptCount val="1"/>
                <c:pt idx="0">
                  <c:v>見込み量</c:v>
                </c:pt>
              </c:strCache>
            </c:strRef>
          </c:tx>
          <c:spPr>
            <a:solidFill>
              <a:schemeClr val="accent1"/>
            </a:solidFill>
            <a:ln>
              <a:noFill/>
            </a:ln>
            <a:effectLst/>
          </c:spPr>
          <c:invertIfNegative val="0"/>
          <c:dPt>
            <c:idx val="1"/>
            <c:invertIfNegative val="0"/>
            <c:bubble3D val="0"/>
            <c:extLst>
              <c:ext xmlns:c16="http://schemas.microsoft.com/office/drawing/2014/chart" uri="{C3380CC4-5D6E-409C-BE32-E72D297353CC}">
                <c16:uniqueId val="{00000000-EB9F-43AE-A3D2-C786136F2D1C}"/>
              </c:ext>
            </c:extLst>
          </c:dPt>
          <c:dPt>
            <c:idx val="2"/>
            <c:invertIfNegative val="0"/>
            <c:bubble3D val="0"/>
            <c:extLst>
              <c:ext xmlns:c16="http://schemas.microsoft.com/office/drawing/2014/chart" uri="{C3380CC4-5D6E-409C-BE32-E72D297353CC}">
                <c16:uniqueId val="{00000001-EB9F-43AE-A3D2-C786136F2D1C}"/>
              </c:ext>
            </c:extLst>
          </c:dPt>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⑨地域相談見込みと実績!$A$3:$A$7</c:f>
              <c:strCache>
                <c:ptCount val="5"/>
                <c:pt idx="0">
                  <c:v>H28.3</c:v>
                </c:pt>
                <c:pt idx="1">
                  <c:v>H29.3</c:v>
                </c:pt>
                <c:pt idx="2">
                  <c:v>H30.3</c:v>
                </c:pt>
                <c:pt idx="3">
                  <c:v>H31.3</c:v>
                </c:pt>
                <c:pt idx="4">
                  <c:v>R1.6</c:v>
                </c:pt>
              </c:strCache>
            </c:strRef>
          </c:cat>
          <c:val>
            <c:numRef>
              <c:f>⑨地域相談見込みと実績!$H$3:$H$7</c:f>
              <c:numCache>
                <c:formatCode>#,##0_);[Red]\(#,##0\)</c:formatCode>
                <c:ptCount val="5"/>
                <c:pt idx="0">
                  <c:v>4309</c:v>
                </c:pt>
                <c:pt idx="1">
                  <c:v>5418</c:v>
                </c:pt>
                <c:pt idx="2">
                  <c:v>6648</c:v>
                </c:pt>
                <c:pt idx="3">
                  <c:v>5481</c:v>
                </c:pt>
                <c:pt idx="4">
                  <c:v>6250</c:v>
                </c:pt>
              </c:numCache>
            </c:numRef>
          </c:val>
          <c:extLst>
            <c:ext xmlns:c16="http://schemas.microsoft.com/office/drawing/2014/chart" uri="{C3380CC4-5D6E-409C-BE32-E72D297353CC}">
              <c16:uniqueId val="{00000002-EB9F-43AE-A3D2-C786136F2D1C}"/>
            </c:ext>
          </c:extLst>
        </c:ser>
        <c:ser>
          <c:idx val="1"/>
          <c:order val="1"/>
          <c:tx>
            <c:strRef>
              <c:f>⑨地域相談見込みと実績!$I$2</c:f>
              <c:strCache>
                <c:ptCount val="1"/>
                <c:pt idx="0">
                  <c:v>実績</c:v>
                </c:pt>
              </c:strCache>
            </c:strRef>
          </c:tx>
          <c:spPr>
            <a:solidFill>
              <a:schemeClr val="accent2"/>
            </a:solidFill>
            <a:ln>
              <a:noFill/>
            </a:ln>
            <a:effectLst/>
          </c:spPr>
          <c:invertIfNegative val="0"/>
          <c:dLbls>
            <c:dLbl>
              <c:idx val="3"/>
              <c:tx>
                <c:rich>
                  <a:bodyPr/>
                  <a:lstStyle/>
                  <a:p>
                    <a:fld id="{24E4963F-090D-4FB5-BA3E-E492D4A5A0E2}" type="VALUE">
                      <a:rPr lang="en-US" altLang="ja-JP" smtClean="0"/>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496-4224-ADB9-E2B43ACCF0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⑨地域相談見込みと実績!$A$3:$A$7</c:f>
              <c:strCache>
                <c:ptCount val="5"/>
                <c:pt idx="0">
                  <c:v>H28.3</c:v>
                </c:pt>
                <c:pt idx="1">
                  <c:v>H29.3</c:v>
                </c:pt>
                <c:pt idx="2">
                  <c:v>H30.3</c:v>
                </c:pt>
                <c:pt idx="3">
                  <c:v>H31.3</c:v>
                </c:pt>
                <c:pt idx="4">
                  <c:v>R1.6</c:v>
                </c:pt>
              </c:strCache>
            </c:strRef>
          </c:cat>
          <c:val>
            <c:numRef>
              <c:f>⑨地域相談見込みと実績!$I$3:$I$7</c:f>
              <c:numCache>
                <c:formatCode>#,##0_);[Red]\(#,##0\)</c:formatCode>
                <c:ptCount val="5"/>
                <c:pt idx="0">
                  <c:v>2419</c:v>
                </c:pt>
                <c:pt idx="1">
                  <c:v>2738</c:v>
                </c:pt>
                <c:pt idx="2">
                  <c:v>3024</c:v>
                </c:pt>
                <c:pt idx="3">
                  <c:v>3215</c:v>
                </c:pt>
                <c:pt idx="4">
                  <c:v>3236</c:v>
                </c:pt>
              </c:numCache>
            </c:numRef>
          </c:val>
          <c:extLst>
            <c:ext xmlns:c16="http://schemas.microsoft.com/office/drawing/2014/chart" uri="{C3380CC4-5D6E-409C-BE32-E72D297353CC}">
              <c16:uniqueId val="{00000003-EB9F-43AE-A3D2-C786136F2D1C}"/>
            </c:ext>
          </c:extLst>
        </c:ser>
        <c:dLbls>
          <c:showLegendKey val="0"/>
          <c:showVal val="1"/>
          <c:showCatName val="0"/>
          <c:showSerName val="0"/>
          <c:showPercent val="0"/>
          <c:showBubbleSize val="0"/>
        </c:dLbls>
        <c:gapWidth val="219"/>
        <c:overlap val="-27"/>
        <c:axId val="30417280"/>
        <c:axId val="30420352"/>
      </c:barChart>
      <c:catAx>
        <c:axId val="3041728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420352"/>
        <c:crosses val="autoZero"/>
        <c:auto val="1"/>
        <c:lblAlgn val="ctr"/>
        <c:lblOffset val="100"/>
        <c:noMultiLvlLbl val="0"/>
      </c:catAx>
      <c:valAx>
        <c:axId val="3042035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30417280"/>
        <c:crosses val="autoZero"/>
        <c:crossBetween val="between"/>
      </c:valAx>
      <c:spPr>
        <a:noFill/>
        <a:ln>
          <a:noFill/>
        </a:ln>
        <a:effectLst/>
      </c:spPr>
    </c:plotArea>
    <c:legend>
      <c:legendPos val="l"/>
      <c:layout>
        <c:manualLayout>
          <c:xMode val="edge"/>
          <c:yMode val="edge"/>
          <c:x val="2.8381274488426728E-2"/>
          <c:y val="3.342569421868738E-2"/>
          <c:w val="0.21037228633992339"/>
          <c:h val="0.202533057132704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97462817147859"/>
          <c:y val="0.21694421681452714"/>
          <c:w val="0.82956891179969405"/>
          <c:h val="0.61785394472749733"/>
        </c:manualLayout>
      </c:layout>
      <c:lineChart>
        <c:grouping val="standard"/>
        <c:varyColors val="0"/>
        <c:ser>
          <c:idx val="0"/>
          <c:order val="0"/>
          <c:tx>
            <c:strRef>
              <c:f>'⑤-2地域定着'!$V$1</c:f>
              <c:strCache>
                <c:ptCount val="1"/>
                <c:pt idx="0">
                  <c:v>身体障害者</c:v>
                </c:pt>
              </c:strCache>
            </c:strRef>
          </c:tx>
          <c:spPr>
            <a:ln w="19050"/>
          </c:spPr>
          <c:marker>
            <c:symbol val="diamond"/>
            <c:size val="3"/>
          </c:marker>
          <c:dLbls>
            <c:dLbl>
              <c:idx val="0"/>
              <c:layout>
                <c:manualLayout>
                  <c:x val="-4.2249289048666629E-2"/>
                  <c:y val="1.55301154907091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F8-4B4A-A643-80EAB39F7B5E}"/>
                </c:ext>
              </c:extLst>
            </c:dLbl>
            <c:dLbl>
              <c:idx val="1"/>
              <c:layout>
                <c:manualLayout>
                  <c:x val="-4.4333694200972801E-2"/>
                  <c:y val="2.13629795923241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7F8-4B4A-A643-80EAB39F7B5E}"/>
                </c:ext>
              </c:extLst>
            </c:dLbl>
            <c:dLbl>
              <c:idx val="2"/>
              <c:layout>
                <c:manualLayout>
                  <c:x val="-4.8342165647715332E-2"/>
                  <c:y val="3.30287077955539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F8-4B4A-A643-80EAB39F7B5E}"/>
                </c:ext>
              </c:extLst>
            </c:dLbl>
            <c:dLbl>
              <c:idx val="3"/>
              <c:layout>
                <c:manualLayout>
                  <c:x val="-4.4333694200972835E-2"/>
                  <c:y val="3.3028707795553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F8-4B4A-A643-80EAB39F7B5E}"/>
                </c:ext>
              </c:extLst>
            </c:dLbl>
            <c:dLbl>
              <c:idx val="4"/>
              <c:layout>
                <c:manualLayout>
                  <c:x val="-4.8342165647715332E-2"/>
                  <c:y val="3.88615718971687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7F8-4B4A-A643-80EAB39F7B5E}"/>
                </c:ext>
              </c:extLst>
            </c:dLbl>
            <c:dLbl>
              <c:idx val="5"/>
              <c:layout>
                <c:manualLayout>
                  <c:x val="-4.4333694200972766E-2"/>
                  <c:y val="5.0527300100398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7F8-4B4A-A643-80EAB39F7B5E}"/>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'⑤-2地域定着'!$U$2:$U$17</c:f>
              <c:strCache>
                <c:ptCount val="16"/>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H30.10月</c:v>
                </c:pt>
                <c:pt idx="14">
                  <c:v>H31,4月</c:v>
                </c:pt>
                <c:pt idx="15">
                  <c:v>R1.6月</c:v>
                </c:pt>
              </c:strCache>
            </c:strRef>
          </c:cat>
          <c:val>
            <c:numRef>
              <c:f>'⑤-2地域定着'!$V$2:$V$17</c:f>
              <c:numCache>
                <c:formatCode>0_);[Red]\(0\)</c:formatCode>
                <c:ptCount val="16"/>
                <c:pt idx="0">
                  <c:v>68</c:v>
                </c:pt>
                <c:pt idx="1">
                  <c:v>149</c:v>
                </c:pt>
                <c:pt idx="2">
                  <c:v>199</c:v>
                </c:pt>
                <c:pt idx="3">
                  <c:v>247</c:v>
                </c:pt>
                <c:pt idx="4">
                  <c:v>291</c:v>
                </c:pt>
                <c:pt idx="5" formatCode="#,##0_);[Red]\(#,##0\)">
                  <c:v>334</c:v>
                </c:pt>
                <c:pt idx="6" formatCode="#,##0_ ">
                  <c:v>331</c:v>
                </c:pt>
                <c:pt idx="7" formatCode="#,##0_ ">
                  <c:v>346</c:v>
                </c:pt>
                <c:pt idx="8" formatCode="#,##0_ ">
                  <c:v>371</c:v>
                </c:pt>
                <c:pt idx="9" formatCode="#,##0_ ">
                  <c:v>381</c:v>
                </c:pt>
                <c:pt idx="10" formatCode="#,##0_ ">
                  <c:v>382</c:v>
                </c:pt>
                <c:pt idx="11" formatCode="#,##0_ ">
                  <c:v>403</c:v>
                </c:pt>
                <c:pt idx="12" formatCode="#,##0_ ">
                  <c:v>430</c:v>
                </c:pt>
                <c:pt idx="13">
                  <c:v>439</c:v>
                </c:pt>
                <c:pt idx="14" formatCode="General">
                  <c:v>436</c:v>
                </c:pt>
                <c:pt idx="15" formatCode="General">
                  <c:v>451</c:v>
                </c:pt>
              </c:numCache>
            </c:numRef>
          </c:val>
          <c:smooth val="0"/>
          <c:extLst>
            <c:ext xmlns:c16="http://schemas.microsoft.com/office/drawing/2014/chart" uri="{C3380CC4-5D6E-409C-BE32-E72D297353CC}">
              <c16:uniqueId val="{00000006-97F8-4B4A-A643-80EAB39F7B5E}"/>
            </c:ext>
          </c:extLst>
        </c:ser>
        <c:ser>
          <c:idx val="1"/>
          <c:order val="1"/>
          <c:tx>
            <c:strRef>
              <c:f>'⑤-2地域定着'!$W$1</c:f>
              <c:strCache>
                <c:ptCount val="1"/>
                <c:pt idx="0">
                  <c:v>知的障害者</c:v>
                </c:pt>
              </c:strCache>
            </c:strRef>
          </c:tx>
          <c:spPr>
            <a:ln w="19050"/>
          </c:spPr>
          <c:dLbls>
            <c:dLbl>
              <c:idx val="1"/>
              <c:layout>
                <c:manualLayout>
                  <c:x val="-5.2350637094457891E-2"/>
                  <c:y val="-2.71958436939391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7F8-4B4A-A643-80EAB39F7B5E}"/>
                </c:ext>
              </c:extLst>
            </c:dLbl>
            <c:dLbl>
              <c:idx val="2"/>
              <c:layout>
                <c:manualLayout>
                  <c:x val="-5.6359108541200492E-2"/>
                  <c:y val="7.801340915750478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7F8-4B4A-A643-80EAB39F7B5E}"/>
                </c:ext>
              </c:extLst>
            </c:dLbl>
            <c:dLbl>
              <c:idx val="3"/>
              <c:layout>
                <c:manualLayout>
                  <c:x val="-5.2350637094457933E-2"/>
                  <c:y val="-9.697251389094290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7F8-4B4A-A643-80EAB39F7B5E}"/>
                </c:ext>
              </c:extLst>
            </c:dLbl>
            <c:dLbl>
              <c:idx val="4"/>
              <c:layout>
                <c:manualLayout>
                  <c:x val="-5.2350637094457891E-2"/>
                  <c:y val="-2.71958436939390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7F8-4B4A-A643-80EAB39F7B5E}"/>
                </c:ext>
              </c:extLst>
            </c:dLbl>
            <c:dLbl>
              <c:idx val="5"/>
              <c:layout>
                <c:manualLayout>
                  <c:x val="-4.8342165647715332E-2"/>
                  <c:y val="-4.46944359987838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7F8-4B4A-A643-80EAB39F7B5E}"/>
                </c:ext>
              </c:extLst>
            </c:dLbl>
            <c:dLbl>
              <c:idx val="6"/>
              <c:layout>
                <c:manualLayout>
                  <c:x val="-5.2350637094457891E-2"/>
                  <c:y val="-3.886157189716889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7F8-4B4A-A643-80EAB39F7B5E}"/>
                </c:ext>
              </c:extLst>
            </c:dLbl>
            <c:dLbl>
              <c:idx val="7"/>
              <c:layout>
                <c:manualLayout>
                  <c:x val="-5.2350637094457968E-2"/>
                  <c:y val="-4.4694435998783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7F8-4B4A-A643-80EAB39F7B5E}"/>
                </c:ext>
              </c:extLst>
            </c:dLbl>
            <c:dLbl>
              <c:idx val="8"/>
              <c:layout>
                <c:manualLayout>
                  <c:x val="-4.8342165647715332E-2"/>
                  <c:y val="-4.4694435998783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7F8-4B4A-A643-80EAB39F7B5E}"/>
                </c:ext>
              </c:extLst>
            </c:dLbl>
            <c:dLbl>
              <c:idx val="9"/>
              <c:layout>
                <c:manualLayout>
                  <c:x val="-5.2350637094457891E-2"/>
                  <c:y val="-5.05273001003987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7F8-4B4A-A643-80EAB39F7B5E}"/>
                </c:ext>
              </c:extLst>
            </c:dLbl>
            <c:dLbl>
              <c:idx val="10"/>
              <c:layout>
                <c:manualLayout>
                  <c:x val="-5.2350637094457891E-2"/>
                  <c:y val="-5.052730010039874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7F8-4B4A-A643-80EAB39F7B5E}"/>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'⑤-2地域定着'!$U$2:$U$17</c:f>
              <c:strCache>
                <c:ptCount val="16"/>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H30.10月</c:v>
                </c:pt>
                <c:pt idx="14">
                  <c:v>H31,4月</c:v>
                </c:pt>
                <c:pt idx="15">
                  <c:v>R1.6月</c:v>
                </c:pt>
              </c:strCache>
            </c:strRef>
          </c:cat>
          <c:val>
            <c:numRef>
              <c:f>'⑤-2地域定着'!$W$2:$W$17</c:f>
              <c:numCache>
                <c:formatCode>0_);[Red]\(0\)</c:formatCode>
                <c:ptCount val="16"/>
                <c:pt idx="0">
                  <c:v>120</c:v>
                </c:pt>
                <c:pt idx="1">
                  <c:v>338</c:v>
                </c:pt>
                <c:pt idx="2">
                  <c:v>468</c:v>
                </c:pt>
                <c:pt idx="3">
                  <c:v>512</c:v>
                </c:pt>
                <c:pt idx="4">
                  <c:v>564</c:v>
                </c:pt>
                <c:pt idx="5" formatCode="#,##0_);[Red]\(#,##0\)">
                  <c:v>612</c:v>
                </c:pt>
                <c:pt idx="6" formatCode="#,##0_ ">
                  <c:v>635</c:v>
                </c:pt>
                <c:pt idx="7" formatCode="#,##0_ ">
                  <c:v>667</c:v>
                </c:pt>
                <c:pt idx="8" formatCode="#,##0_ ">
                  <c:v>719</c:v>
                </c:pt>
                <c:pt idx="9" formatCode="#,##0_ ">
                  <c:v>786</c:v>
                </c:pt>
                <c:pt idx="10" formatCode="#,##0_ ">
                  <c:v>820</c:v>
                </c:pt>
                <c:pt idx="11" formatCode="#,##0_ ">
                  <c:v>835</c:v>
                </c:pt>
                <c:pt idx="12" formatCode="#,##0_ ">
                  <c:v>862</c:v>
                </c:pt>
                <c:pt idx="13">
                  <c:v>912</c:v>
                </c:pt>
                <c:pt idx="14" formatCode="General">
                  <c:v>905</c:v>
                </c:pt>
                <c:pt idx="15" formatCode="General">
                  <c:v>906</c:v>
                </c:pt>
              </c:numCache>
            </c:numRef>
          </c:val>
          <c:smooth val="0"/>
          <c:extLst>
            <c:ext xmlns:c16="http://schemas.microsoft.com/office/drawing/2014/chart" uri="{C3380CC4-5D6E-409C-BE32-E72D297353CC}">
              <c16:uniqueId val="{00000011-97F8-4B4A-A643-80EAB39F7B5E}"/>
            </c:ext>
          </c:extLst>
        </c:ser>
        <c:ser>
          <c:idx val="2"/>
          <c:order val="2"/>
          <c:tx>
            <c:strRef>
              <c:f>'⑤-2地域定着'!$X$1</c:f>
              <c:strCache>
                <c:ptCount val="1"/>
                <c:pt idx="0">
                  <c:v>精神障害者</c:v>
                </c:pt>
              </c:strCache>
            </c:strRef>
          </c:tx>
          <c:spPr>
            <a:ln w="19050"/>
          </c:spPr>
          <c:dLbls>
            <c:dLbl>
              <c:idx val="0"/>
              <c:layout>
                <c:manualLayout>
                  <c:x val="-4.6257760495409195E-2"/>
                  <c:y val="-3.88615718971691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7F8-4B4A-A643-80EAB39F7B5E}"/>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'⑤-2地域定着'!$U$2:$U$17</c:f>
              <c:strCache>
                <c:ptCount val="16"/>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H30.10月</c:v>
                </c:pt>
                <c:pt idx="14">
                  <c:v>H31,4月</c:v>
                </c:pt>
                <c:pt idx="15">
                  <c:v>R1.6月</c:v>
                </c:pt>
              </c:strCache>
            </c:strRef>
          </c:cat>
          <c:val>
            <c:numRef>
              <c:f>'⑤-2地域定着'!$X$2:$X$17</c:f>
              <c:numCache>
                <c:formatCode>0_);[Red]\(0\)</c:formatCode>
                <c:ptCount val="16"/>
                <c:pt idx="0">
                  <c:v>95</c:v>
                </c:pt>
                <c:pt idx="1">
                  <c:v>430</c:v>
                </c:pt>
                <c:pt idx="2">
                  <c:v>624</c:v>
                </c:pt>
                <c:pt idx="3">
                  <c:v>806</c:v>
                </c:pt>
                <c:pt idx="4">
                  <c:v>927</c:v>
                </c:pt>
                <c:pt idx="5" formatCode="#,##0_);[Red]\(#,##0\)">
                  <c:v>1095</c:v>
                </c:pt>
                <c:pt idx="6" formatCode="#,##0_ ">
                  <c:v>1173</c:v>
                </c:pt>
                <c:pt idx="7" formatCode="#,##0_ ">
                  <c:v>1215</c:v>
                </c:pt>
                <c:pt idx="8" formatCode="#,##0_ ">
                  <c:v>1342</c:v>
                </c:pt>
                <c:pt idx="9" formatCode="#,##0_ ">
                  <c:v>1500</c:v>
                </c:pt>
                <c:pt idx="10" formatCode="#,##0_ ">
                  <c:v>1498</c:v>
                </c:pt>
                <c:pt idx="11" formatCode="#,##0_ ">
                  <c:v>1685</c:v>
                </c:pt>
                <c:pt idx="12" formatCode="#,##0_ ">
                  <c:v>1780</c:v>
                </c:pt>
                <c:pt idx="13" formatCode="#,##0_ ">
                  <c:v>1817</c:v>
                </c:pt>
                <c:pt idx="14" formatCode="General">
                  <c:v>1835</c:v>
                </c:pt>
                <c:pt idx="15" formatCode="General">
                  <c:v>1863</c:v>
                </c:pt>
              </c:numCache>
            </c:numRef>
          </c:val>
          <c:smooth val="0"/>
          <c:extLst>
            <c:ext xmlns:c16="http://schemas.microsoft.com/office/drawing/2014/chart" uri="{C3380CC4-5D6E-409C-BE32-E72D297353CC}">
              <c16:uniqueId val="{00000013-97F8-4B4A-A643-80EAB39F7B5E}"/>
            </c:ext>
          </c:extLst>
        </c:ser>
        <c:ser>
          <c:idx val="3"/>
          <c:order val="3"/>
          <c:tx>
            <c:strRef>
              <c:f>'⑤-2地域定着'!$AA$1</c:f>
              <c:strCache>
                <c:ptCount val="1"/>
                <c:pt idx="0">
                  <c:v>合計（障害児及び難病等対象者を含む）</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'⑤-2地域定着'!$U$2:$U$17</c:f>
              <c:strCache>
                <c:ptCount val="16"/>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H30.10月</c:v>
                </c:pt>
                <c:pt idx="14">
                  <c:v>H31,4月</c:v>
                </c:pt>
                <c:pt idx="15">
                  <c:v>R1.6月</c:v>
                </c:pt>
              </c:strCache>
            </c:strRef>
          </c:cat>
          <c:val>
            <c:numRef>
              <c:f>'⑤-2地域定着'!$AA$2:$AA$17</c:f>
              <c:numCache>
                <c:formatCode>#,##0_);[Red]\(#,##0\)</c:formatCode>
                <c:ptCount val="16"/>
                <c:pt idx="0">
                  <c:v>283</c:v>
                </c:pt>
                <c:pt idx="1">
                  <c:v>918</c:v>
                </c:pt>
                <c:pt idx="2">
                  <c:v>1291</c:v>
                </c:pt>
                <c:pt idx="3">
                  <c:v>1567</c:v>
                </c:pt>
                <c:pt idx="4">
                  <c:v>1785</c:v>
                </c:pt>
                <c:pt idx="5">
                  <c:v>2044</c:v>
                </c:pt>
                <c:pt idx="6">
                  <c:v>2143</c:v>
                </c:pt>
                <c:pt idx="7">
                  <c:v>2232</c:v>
                </c:pt>
                <c:pt idx="8">
                  <c:v>2435</c:v>
                </c:pt>
                <c:pt idx="9">
                  <c:v>2673</c:v>
                </c:pt>
                <c:pt idx="10">
                  <c:v>2707</c:v>
                </c:pt>
                <c:pt idx="11">
                  <c:v>2935</c:v>
                </c:pt>
                <c:pt idx="12">
                  <c:v>3084</c:v>
                </c:pt>
                <c:pt idx="13">
                  <c:v>3184</c:v>
                </c:pt>
                <c:pt idx="14" formatCode="#,##0">
                  <c:v>3193</c:v>
                </c:pt>
                <c:pt idx="15">
                  <c:v>3236</c:v>
                </c:pt>
              </c:numCache>
            </c:numRef>
          </c:val>
          <c:smooth val="0"/>
          <c:extLst>
            <c:ext xmlns:c16="http://schemas.microsoft.com/office/drawing/2014/chart" uri="{C3380CC4-5D6E-409C-BE32-E72D297353CC}">
              <c16:uniqueId val="{00000014-97F8-4B4A-A643-80EAB39F7B5E}"/>
            </c:ext>
          </c:extLst>
        </c:ser>
        <c:dLbls>
          <c:dLblPos val="t"/>
          <c:showLegendKey val="0"/>
          <c:showVal val="1"/>
          <c:showCatName val="0"/>
          <c:showSerName val="0"/>
          <c:showPercent val="0"/>
          <c:showBubbleSize val="0"/>
        </c:dLbls>
        <c:marker val="1"/>
        <c:smooth val="0"/>
        <c:axId val="123222272"/>
        <c:axId val="123228160"/>
      </c:lineChart>
      <c:catAx>
        <c:axId val="123222272"/>
        <c:scaling>
          <c:orientation val="minMax"/>
        </c:scaling>
        <c:delete val="0"/>
        <c:axPos val="b"/>
        <c:numFmt formatCode="General" sourceLinked="0"/>
        <c:majorTickMark val="out"/>
        <c:minorTickMark val="none"/>
        <c:tickLblPos val="nextTo"/>
        <c:txPr>
          <a:bodyPr/>
          <a:lstStyle/>
          <a:p>
            <a:pPr>
              <a:defRPr sz="500"/>
            </a:pPr>
            <a:endParaRPr lang="ja-JP"/>
          </a:p>
        </c:txPr>
        <c:crossAx val="123228160"/>
        <c:crosses val="autoZero"/>
        <c:auto val="1"/>
        <c:lblAlgn val="ctr"/>
        <c:lblOffset val="100"/>
        <c:noMultiLvlLbl val="0"/>
      </c:catAx>
      <c:valAx>
        <c:axId val="123228160"/>
        <c:scaling>
          <c:orientation val="minMax"/>
        </c:scaling>
        <c:delete val="0"/>
        <c:axPos val="l"/>
        <c:majorGridlines>
          <c:spPr>
            <a:ln>
              <a:noFill/>
            </a:ln>
          </c:spPr>
        </c:majorGridlines>
        <c:title>
          <c:tx>
            <c:rich>
              <a:bodyPr rot="0" vert="horz"/>
              <a:lstStyle/>
              <a:p>
                <a:pPr>
                  <a:defRPr/>
                </a:pPr>
                <a:r>
                  <a:rPr lang="ja-JP"/>
                  <a:t>利用者数</a:t>
                </a:r>
                <a:endParaRPr lang="en-US"/>
              </a:p>
              <a:p>
                <a:pPr>
                  <a:defRPr/>
                </a:pPr>
                <a:r>
                  <a:rPr lang="ja-JP"/>
                  <a:t>（人）</a:t>
                </a:r>
              </a:p>
            </c:rich>
          </c:tx>
          <c:layout>
            <c:manualLayout>
              <c:xMode val="edge"/>
              <c:yMode val="edge"/>
              <c:x val="1.1426465024386127E-2"/>
              <c:y val="8.1814705288535766E-2"/>
            </c:manualLayout>
          </c:layout>
          <c:overlay val="0"/>
        </c:title>
        <c:numFmt formatCode="0_);[Red]\(0\)" sourceLinked="1"/>
        <c:majorTickMark val="out"/>
        <c:minorTickMark val="none"/>
        <c:tickLblPos val="nextTo"/>
        <c:crossAx val="123222272"/>
        <c:crosses val="autoZero"/>
        <c:crossBetween val="between"/>
      </c:valAx>
    </c:plotArea>
    <c:legend>
      <c:legendPos val="l"/>
      <c:layout>
        <c:manualLayout>
          <c:xMode val="edge"/>
          <c:yMode val="edge"/>
          <c:x val="0.13650001281176261"/>
          <c:y val="1.9420036282968935E-2"/>
          <c:w val="0.41434525941953654"/>
          <c:h val="0.32592154503371229"/>
        </c:manualLayout>
      </c:layout>
      <c:overlay val="1"/>
    </c:legend>
    <c:plotVisOnly val="1"/>
    <c:dispBlanksAs val="gap"/>
    <c:showDLblsOverMax val="0"/>
  </c:chart>
  <c:spPr>
    <a:ln>
      <a:noFill/>
    </a:ln>
  </c:spPr>
  <c:txPr>
    <a:bodyPr/>
    <a:lstStyle/>
    <a:p>
      <a:pPr>
        <a:defRPr sz="6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41059687863498E-2"/>
          <c:y val="0.23230635378093145"/>
          <c:w val="0.88337270341207352"/>
          <c:h val="0.59449862458247571"/>
        </c:manualLayout>
      </c:layout>
      <c:lineChart>
        <c:grouping val="standard"/>
        <c:varyColors val="0"/>
        <c:ser>
          <c:idx val="0"/>
          <c:order val="0"/>
          <c:tx>
            <c:strRef>
              <c:f>'⑤-1地域移行'!$S$1</c:f>
              <c:strCache>
                <c:ptCount val="1"/>
                <c:pt idx="0">
                  <c:v>身体障害者</c:v>
                </c:pt>
              </c:strCache>
            </c:strRef>
          </c:tx>
          <c:marker>
            <c:symbol val="diamond"/>
            <c:size val="3"/>
          </c:marker>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'⑤-1地域移行'!$R$2:$R$17</c:f>
              <c:strCache>
                <c:ptCount val="16"/>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H30.10月</c:v>
                </c:pt>
                <c:pt idx="14">
                  <c:v>H31.4月</c:v>
                </c:pt>
                <c:pt idx="15">
                  <c:v>R1.6月</c:v>
                </c:pt>
              </c:strCache>
            </c:strRef>
          </c:cat>
          <c:val>
            <c:numRef>
              <c:f>'⑤-1地域移行'!$S$2:$S$17</c:f>
              <c:numCache>
                <c:formatCode>0_);[Red]\(0\)</c:formatCode>
                <c:ptCount val="16"/>
                <c:pt idx="0">
                  <c:v>12</c:v>
                </c:pt>
                <c:pt idx="1">
                  <c:v>21</c:v>
                </c:pt>
                <c:pt idx="2">
                  <c:v>25</c:v>
                </c:pt>
                <c:pt idx="3">
                  <c:v>32</c:v>
                </c:pt>
                <c:pt idx="4">
                  <c:v>29</c:v>
                </c:pt>
                <c:pt idx="5" formatCode="#,##0_);[Red]\(#,##0\)">
                  <c:v>34</c:v>
                </c:pt>
                <c:pt idx="6" formatCode="#,##0_ ">
                  <c:v>38</c:v>
                </c:pt>
                <c:pt idx="7" formatCode="#,##0_ ">
                  <c:v>26</c:v>
                </c:pt>
                <c:pt idx="8" formatCode="#,##0_ ">
                  <c:v>19</c:v>
                </c:pt>
                <c:pt idx="9" formatCode="#,##0_ ">
                  <c:v>15</c:v>
                </c:pt>
                <c:pt idx="10" formatCode="#,##0_ ">
                  <c:v>14</c:v>
                </c:pt>
                <c:pt idx="11" formatCode="#,##0_ ">
                  <c:v>27</c:v>
                </c:pt>
                <c:pt idx="12" formatCode="0_ ">
                  <c:v>24</c:v>
                </c:pt>
                <c:pt idx="13" formatCode="0_ ">
                  <c:v>24</c:v>
                </c:pt>
                <c:pt idx="14">
                  <c:v>33</c:v>
                </c:pt>
                <c:pt idx="15">
                  <c:v>34</c:v>
                </c:pt>
              </c:numCache>
            </c:numRef>
          </c:val>
          <c:smooth val="0"/>
          <c:extLst>
            <c:ext xmlns:c16="http://schemas.microsoft.com/office/drawing/2014/chart" uri="{C3380CC4-5D6E-409C-BE32-E72D297353CC}">
              <c16:uniqueId val="{00000000-19D0-4896-B388-BBE83A945D07}"/>
            </c:ext>
          </c:extLst>
        </c:ser>
        <c:ser>
          <c:idx val="1"/>
          <c:order val="1"/>
          <c:tx>
            <c:strRef>
              <c:f>'⑤-1地域移行'!$T$1</c:f>
              <c:strCache>
                <c:ptCount val="1"/>
                <c:pt idx="0">
                  <c:v>知的障害者</c:v>
                </c:pt>
              </c:strCache>
            </c:strRef>
          </c:tx>
          <c:marker>
            <c:symbol val="square"/>
            <c:size val="3"/>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'⑤-1地域移行'!$R$2:$R$17</c:f>
              <c:strCache>
                <c:ptCount val="16"/>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H30.10月</c:v>
                </c:pt>
                <c:pt idx="14">
                  <c:v>H31.4月</c:v>
                </c:pt>
                <c:pt idx="15">
                  <c:v>R1.6月</c:v>
                </c:pt>
              </c:strCache>
            </c:strRef>
          </c:cat>
          <c:val>
            <c:numRef>
              <c:f>'⑤-1地域移行'!$T$2:$T$17</c:f>
              <c:numCache>
                <c:formatCode>0_);[Red]\(0\)</c:formatCode>
                <c:ptCount val="16"/>
                <c:pt idx="0">
                  <c:v>16</c:v>
                </c:pt>
                <c:pt idx="1">
                  <c:v>55</c:v>
                </c:pt>
                <c:pt idx="2">
                  <c:v>56</c:v>
                </c:pt>
                <c:pt idx="3">
                  <c:v>52</c:v>
                </c:pt>
                <c:pt idx="4">
                  <c:v>47</c:v>
                </c:pt>
                <c:pt idx="5" formatCode="#,##0_);[Red]\(#,##0\)">
                  <c:v>57</c:v>
                </c:pt>
                <c:pt idx="6" formatCode="#,##0_ ">
                  <c:v>46</c:v>
                </c:pt>
                <c:pt idx="7" formatCode="#,##0_ ">
                  <c:v>56</c:v>
                </c:pt>
                <c:pt idx="8" formatCode="#,##0_ ">
                  <c:v>55</c:v>
                </c:pt>
                <c:pt idx="9" formatCode="#,##0_ ">
                  <c:v>67</c:v>
                </c:pt>
                <c:pt idx="10" formatCode="#,##0_ ">
                  <c:v>64</c:v>
                </c:pt>
                <c:pt idx="11" formatCode="#,##0_ ">
                  <c:v>68</c:v>
                </c:pt>
                <c:pt idx="12" formatCode="0_ ">
                  <c:v>93</c:v>
                </c:pt>
                <c:pt idx="13" formatCode="0_ ">
                  <c:v>89</c:v>
                </c:pt>
                <c:pt idx="14">
                  <c:v>73</c:v>
                </c:pt>
                <c:pt idx="15">
                  <c:v>65</c:v>
                </c:pt>
              </c:numCache>
            </c:numRef>
          </c:val>
          <c:smooth val="0"/>
          <c:extLst>
            <c:ext xmlns:c16="http://schemas.microsoft.com/office/drawing/2014/chart" uri="{C3380CC4-5D6E-409C-BE32-E72D297353CC}">
              <c16:uniqueId val="{00000001-19D0-4896-B388-BBE83A945D07}"/>
            </c:ext>
          </c:extLst>
        </c:ser>
        <c:ser>
          <c:idx val="2"/>
          <c:order val="2"/>
          <c:tx>
            <c:strRef>
              <c:f>'⑤-1地域移行'!$U$1</c:f>
              <c:strCache>
                <c:ptCount val="1"/>
                <c:pt idx="0">
                  <c:v>精神障害者</c:v>
                </c:pt>
              </c:strCache>
            </c:strRef>
          </c:tx>
          <c:spPr>
            <a:ln w="19050"/>
          </c:spPr>
          <c:marker>
            <c:symbol val="triangle"/>
            <c:size val="3"/>
          </c:marker>
          <c:dLbls>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'⑤-1地域移行'!$R$2:$R$17</c:f>
              <c:strCache>
                <c:ptCount val="16"/>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H30.10月</c:v>
                </c:pt>
                <c:pt idx="14">
                  <c:v>H31.4月</c:v>
                </c:pt>
                <c:pt idx="15">
                  <c:v>R1.6月</c:v>
                </c:pt>
              </c:strCache>
            </c:strRef>
          </c:cat>
          <c:val>
            <c:numRef>
              <c:f>'⑤-1地域移行'!$U$2:$U$17</c:f>
              <c:numCache>
                <c:formatCode>0_);[Red]\(0\)</c:formatCode>
                <c:ptCount val="16"/>
                <c:pt idx="0">
                  <c:v>188</c:v>
                </c:pt>
                <c:pt idx="1">
                  <c:v>386</c:v>
                </c:pt>
                <c:pt idx="2">
                  <c:v>389</c:v>
                </c:pt>
                <c:pt idx="3">
                  <c:v>427</c:v>
                </c:pt>
                <c:pt idx="4">
                  <c:v>382</c:v>
                </c:pt>
                <c:pt idx="5" formatCode="#,##0_);[Red]\(#,##0\)">
                  <c:v>404</c:v>
                </c:pt>
                <c:pt idx="6" formatCode="#,##0_ ">
                  <c:v>364</c:v>
                </c:pt>
                <c:pt idx="7" formatCode="#,##0_ ">
                  <c:v>393</c:v>
                </c:pt>
                <c:pt idx="8" formatCode="#,##0_ ">
                  <c:v>386</c:v>
                </c:pt>
                <c:pt idx="9" formatCode="#,##0_ ">
                  <c:v>421</c:v>
                </c:pt>
                <c:pt idx="10" formatCode="#,##0_ ">
                  <c:v>432</c:v>
                </c:pt>
                <c:pt idx="11" formatCode="#,##0_ ">
                  <c:v>489</c:v>
                </c:pt>
                <c:pt idx="12" formatCode="0_ ">
                  <c:v>486</c:v>
                </c:pt>
                <c:pt idx="13" formatCode="0_ ">
                  <c:v>536</c:v>
                </c:pt>
                <c:pt idx="14">
                  <c:v>570</c:v>
                </c:pt>
                <c:pt idx="15">
                  <c:v>612</c:v>
                </c:pt>
              </c:numCache>
            </c:numRef>
          </c:val>
          <c:smooth val="0"/>
          <c:extLst>
            <c:ext xmlns:c16="http://schemas.microsoft.com/office/drawing/2014/chart" uri="{C3380CC4-5D6E-409C-BE32-E72D297353CC}">
              <c16:uniqueId val="{00000002-19D0-4896-B388-BBE83A945D07}"/>
            </c:ext>
          </c:extLst>
        </c:ser>
        <c:ser>
          <c:idx val="3"/>
          <c:order val="3"/>
          <c:tx>
            <c:strRef>
              <c:f>'⑤-1地域移行'!$X$1</c:f>
              <c:strCache>
                <c:ptCount val="1"/>
                <c:pt idx="0">
                  <c:v>合計（障害児及び難病等対象者を含む）</c:v>
                </c:pt>
              </c:strCache>
            </c:strRef>
          </c:tx>
          <c:spPr>
            <a:ln w="19050"/>
          </c:spP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'⑤-1地域移行'!$R$2:$R$17</c:f>
              <c:strCache>
                <c:ptCount val="16"/>
                <c:pt idx="0">
                  <c:v>H24.4月</c:v>
                </c:pt>
                <c:pt idx="1">
                  <c:v>H24.10月</c:v>
                </c:pt>
                <c:pt idx="2">
                  <c:v>H25.4月</c:v>
                </c:pt>
                <c:pt idx="3">
                  <c:v>H25.10月</c:v>
                </c:pt>
                <c:pt idx="4">
                  <c:v>H26.4月</c:v>
                </c:pt>
                <c:pt idx="5">
                  <c:v>H26.10月</c:v>
                </c:pt>
                <c:pt idx="6">
                  <c:v>H27.4月</c:v>
                </c:pt>
                <c:pt idx="7">
                  <c:v>H27.10月</c:v>
                </c:pt>
                <c:pt idx="8">
                  <c:v>H28.4月</c:v>
                </c:pt>
                <c:pt idx="9">
                  <c:v>H28.10月</c:v>
                </c:pt>
                <c:pt idx="10">
                  <c:v>H29.4月</c:v>
                </c:pt>
                <c:pt idx="11">
                  <c:v>H29.10月</c:v>
                </c:pt>
                <c:pt idx="12">
                  <c:v>H30.4月</c:v>
                </c:pt>
                <c:pt idx="13">
                  <c:v>H30.10月</c:v>
                </c:pt>
                <c:pt idx="14">
                  <c:v>H31.4月</c:v>
                </c:pt>
                <c:pt idx="15">
                  <c:v>R1.6月</c:v>
                </c:pt>
              </c:strCache>
            </c:strRef>
          </c:cat>
          <c:val>
            <c:numRef>
              <c:f>'⑤-1地域移行'!$X$2:$X$17</c:f>
              <c:numCache>
                <c:formatCode>0_);[Red]\(0\)</c:formatCode>
                <c:ptCount val="16"/>
                <c:pt idx="0">
                  <c:v>216</c:v>
                </c:pt>
                <c:pt idx="1">
                  <c:v>462</c:v>
                </c:pt>
                <c:pt idx="2">
                  <c:v>471</c:v>
                </c:pt>
                <c:pt idx="3">
                  <c:v>511</c:v>
                </c:pt>
                <c:pt idx="4">
                  <c:v>458</c:v>
                </c:pt>
                <c:pt idx="5">
                  <c:v>495</c:v>
                </c:pt>
                <c:pt idx="6">
                  <c:v>448</c:v>
                </c:pt>
                <c:pt idx="7">
                  <c:v>475</c:v>
                </c:pt>
                <c:pt idx="8">
                  <c:v>460</c:v>
                </c:pt>
                <c:pt idx="9">
                  <c:v>503</c:v>
                </c:pt>
                <c:pt idx="10">
                  <c:v>510</c:v>
                </c:pt>
                <c:pt idx="11">
                  <c:v>584</c:v>
                </c:pt>
                <c:pt idx="12">
                  <c:v>603</c:v>
                </c:pt>
                <c:pt idx="13">
                  <c:v>649</c:v>
                </c:pt>
                <c:pt idx="14">
                  <c:v>677</c:v>
                </c:pt>
                <c:pt idx="15">
                  <c:v>712</c:v>
                </c:pt>
              </c:numCache>
            </c:numRef>
          </c:val>
          <c:smooth val="0"/>
          <c:extLst>
            <c:ext xmlns:c16="http://schemas.microsoft.com/office/drawing/2014/chart" uri="{C3380CC4-5D6E-409C-BE32-E72D297353CC}">
              <c16:uniqueId val="{00000003-19D0-4896-B388-BBE83A945D07}"/>
            </c:ext>
          </c:extLst>
        </c:ser>
        <c:dLbls>
          <c:dLblPos val="t"/>
          <c:showLegendKey val="0"/>
          <c:showVal val="1"/>
          <c:showCatName val="0"/>
          <c:showSerName val="0"/>
          <c:showPercent val="0"/>
          <c:showBubbleSize val="0"/>
        </c:dLbls>
        <c:marker val="1"/>
        <c:smooth val="0"/>
        <c:axId val="119992704"/>
        <c:axId val="119994240"/>
      </c:lineChart>
      <c:catAx>
        <c:axId val="119992704"/>
        <c:scaling>
          <c:orientation val="minMax"/>
        </c:scaling>
        <c:delete val="0"/>
        <c:axPos val="b"/>
        <c:numFmt formatCode="General" sourceLinked="0"/>
        <c:majorTickMark val="out"/>
        <c:minorTickMark val="none"/>
        <c:tickLblPos val="nextTo"/>
        <c:txPr>
          <a:bodyPr/>
          <a:lstStyle/>
          <a:p>
            <a:pPr>
              <a:defRPr sz="500"/>
            </a:pPr>
            <a:endParaRPr lang="ja-JP"/>
          </a:p>
        </c:txPr>
        <c:crossAx val="119994240"/>
        <c:crosses val="autoZero"/>
        <c:auto val="1"/>
        <c:lblAlgn val="ctr"/>
        <c:lblOffset val="100"/>
        <c:noMultiLvlLbl val="0"/>
      </c:catAx>
      <c:valAx>
        <c:axId val="119994240"/>
        <c:scaling>
          <c:orientation val="minMax"/>
        </c:scaling>
        <c:delete val="0"/>
        <c:axPos val="l"/>
        <c:majorGridlines>
          <c:spPr>
            <a:ln>
              <a:noFill/>
            </a:ln>
          </c:spPr>
        </c:majorGridlines>
        <c:title>
          <c:tx>
            <c:rich>
              <a:bodyPr rot="0" vert="horz"/>
              <a:lstStyle/>
              <a:p>
                <a:pPr>
                  <a:defRPr/>
                </a:pPr>
                <a:r>
                  <a:rPr lang="ja-JP"/>
                  <a:t>利用者数</a:t>
                </a:r>
                <a:endParaRPr lang="en-US"/>
              </a:p>
              <a:p>
                <a:pPr>
                  <a:defRPr/>
                </a:pPr>
                <a:r>
                  <a:rPr lang="ja-JP"/>
                  <a:t>（人）</a:t>
                </a:r>
              </a:p>
            </c:rich>
          </c:tx>
          <c:layout>
            <c:manualLayout>
              <c:xMode val="edge"/>
              <c:yMode val="edge"/>
              <c:x val="0"/>
              <c:y val="1.0980550508109563E-2"/>
            </c:manualLayout>
          </c:layout>
          <c:overlay val="0"/>
        </c:title>
        <c:numFmt formatCode="0_);[Red]\(0\)" sourceLinked="1"/>
        <c:majorTickMark val="out"/>
        <c:minorTickMark val="none"/>
        <c:tickLblPos val="nextTo"/>
        <c:crossAx val="119992704"/>
        <c:crosses val="autoZero"/>
        <c:crossBetween val="between"/>
      </c:valAx>
    </c:plotArea>
    <c:legend>
      <c:legendPos val="l"/>
      <c:layout>
        <c:manualLayout>
          <c:xMode val="edge"/>
          <c:yMode val="edge"/>
          <c:x val="0.14689145202767107"/>
          <c:y val="5.5086390640099511E-3"/>
          <c:w val="0.58577149914743198"/>
          <c:h val="0.28170802835990616"/>
        </c:manualLayout>
      </c:layout>
      <c:overlay val="1"/>
    </c:legend>
    <c:plotVisOnly val="1"/>
    <c:dispBlanksAs val="gap"/>
    <c:showDLblsOverMax val="0"/>
  </c:chart>
  <c:spPr>
    <a:ln>
      <a:noFill/>
    </a:ln>
  </c:spPr>
  <c:txPr>
    <a:bodyPr/>
    <a:lstStyle/>
    <a:p>
      <a:pPr>
        <a:defRPr sz="600"/>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678924831599409"/>
          <c:y val="2.5323883294718755E-2"/>
          <c:w val="0.82707351616108837"/>
          <c:h val="0.96037084004458639"/>
        </c:manualLayout>
      </c:layout>
      <c:barChart>
        <c:barDir val="bar"/>
        <c:grouping val="clustered"/>
        <c:varyColors val="0"/>
        <c:ser>
          <c:idx val="0"/>
          <c:order val="0"/>
          <c:tx>
            <c:strRef>
              <c:f>⑥都道府県別!$B$3</c:f>
              <c:strCache>
                <c:ptCount val="1"/>
                <c:pt idx="0">
                  <c:v>地域移行支援</c:v>
                </c:pt>
              </c:strCache>
            </c:strRef>
          </c:tx>
          <c:spPr>
            <a:solidFill>
              <a:schemeClr val="bg1"/>
            </a:solidFill>
            <a:ln>
              <a:solidFill>
                <a:schemeClr val="tx1">
                  <a:lumMod val="50000"/>
                  <a:lumOff val="50000"/>
                </a:schemeClr>
              </a:solidFill>
            </a:ln>
          </c:spPr>
          <c:invertIfNegative val="0"/>
          <c:dLbls>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⑥都道府県別!$A$4:$A$27</c:f>
              <c:strCache>
                <c:ptCount val="24"/>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strCache>
            </c:strRef>
          </c:cat>
          <c:val>
            <c:numRef>
              <c:f>⑥都道府県別!$B$4:$B$27</c:f>
              <c:numCache>
                <c:formatCode>#,##0_);[Red]\(#,##0\)</c:formatCode>
                <c:ptCount val="24"/>
                <c:pt idx="0">
                  <c:v>31</c:v>
                </c:pt>
                <c:pt idx="1">
                  <c:v>18</c:v>
                </c:pt>
                <c:pt idx="2">
                  <c:v>8</c:v>
                </c:pt>
                <c:pt idx="3">
                  <c:v>2</c:v>
                </c:pt>
                <c:pt idx="4">
                  <c:v>2</c:v>
                </c:pt>
                <c:pt idx="5">
                  <c:v>3</c:v>
                </c:pt>
                <c:pt idx="6">
                  <c:v>0</c:v>
                </c:pt>
                <c:pt idx="7">
                  <c:v>2</c:v>
                </c:pt>
                <c:pt idx="8">
                  <c:v>14</c:v>
                </c:pt>
                <c:pt idx="9">
                  <c:v>2</c:v>
                </c:pt>
                <c:pt idx="10">
                  <c:v>15</c:v>
                </c:pt>
                <c:pt idx="11">
                  <c:v>29</c:v>
                </c:pt>
                <c:pt idx="12">
                  <c:v>135</c:v>
                </c:pt>
                <c:pt idx="13">
                  <c:v>20</c:v>
                </c:pt>
                <c:pt idx="14">
                  <c:v>9</c:v>
                </c:pt>
                <c:pt idx="15">
                  <c:v>2</c:v>
                </c:pt>
                <c:pt idx="16">
                  <c:v>21</c:v>
                </c:pt>
                <c:pt idx="17">
                  <c:v>2</c:v>
                </c:pt>
                <c:pt idx="18">
                  <c:v>16</c:v>
                </c:pt>
                <c:pt idx="19">
                  <c:v>13</c:v>
                </c:pt>
                <c:pt idx="20">
                  <c:v>5</c:v>
                </c:pt>
                <c:pt idx="21">
                  <c:v>18</c:v>
                </c:pt>
                <c:pt idx="22">
                  <c:v>54</c:v>
                </c:pt>
                <c:pt idx="23">
                  <c:v>16</c:v>
                </c:pt>
              </c:numCache>
            </c:numRef>
          </c:val>
          <c:extLst>
            <c:ext xmlns:c16="http://schemas.microsoft.com/office/drawing/2014/chart" uri="{C3380CC4-5D6E-409C-BE32-E72D297353CC}">
              <c16:uniqueId val="{00000000-4754-4A7C-ADC7-247223A775E7}"/>
            </c:ext>
          </c:extLst>
        </c:ser>
        <c:ser>
          <c:idx val="1"/>
          <c:order val="1"/>
          <c:tx>
            <c:strRef>
              <c:f>⑥都道府県別!$C$3</c:f>
              <c:strCache>
                <c:ptCount val="1"/>
                <c:pt idx="0">
                  <c:v>地域定着支援</c:v>
                </c:pt>
              </c:strCache>
            </c:strRef>
          </c:tx>
          <c:spPr>
            <a:solidFill>
              <a:srgbClr val="FFC000"/>
            </a:solidFill>
            <a:ln>
              <a:solidFill>
                <a:schemeClr val="tx1">
                  <a:lumMod val="50000"/>
                  <a:lumOff val="50000"/>
                </a:schemeClr>
              </a:solidFill>
            </a:ln>
          </c:spPr>
          <c:invertIfNegative val="0"/>
          <c:dLbls>
            <c:dLbl>
              <c:idx val="11"/>
              <c:layout>
                <c:manualLayout>
                  <c:x val="-3.7037037037037035E-2"/>
                  <c:y val="4.5481569666706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54-4A7C-ADC7-247223A775E7}"/>
                </c:ext>
              </c:extLst>
            </c:dLbl>
            <c:dLbl>
              <c:idx val="12"/>
              <c:layout>
                <c:manualLayout>
                  <c:x val="-3.09653836269680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54-4A7C-ADC7-247223A775E7}"/>
                </c:ext>
              </c:extLst>
            </c:dLbl>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⑥都道府県別!$A$4:$A$27</c:f>
              <c:strCache>
                <c:ptCount val="24"/>
                <c:pt idx="0">
                  <c:v>北 海 道</c:v>
                </c:pt>
                <c:pt idx="1">
                  <c:v>青 森 県</c:v>
                </c:pt>
                <c:pt idx="2">
                  <c:v>岩 手 県</c:v>
                </c:pt>
                <c:pt idx="3">
                  <c:v>宮 城 県</c:v>
                </c:pt>
                <c:pt idx="4">
                  <c:v>秋 田 県</c:v>
                </c:pt>
                <c:pt idx="5">
                  <c:v>山 形 県</c:v>
                </c:pt>
                <c:pt idx="6">
                  <c:v>福 島 県</c:v>
                </c:pt>
                <c:pt idx="7">
                  <c:v>茨 城 県</c:v>
                </c:pt>
                <c:pt idx="8">
                  <c:v>栃 木 県</c:v>
                </c:pt>
                <c:pt idx="9">
                  <c:v>群 馬 県</c:v>
                </c:pt>
                <c:pt idx="10">
                  <c:v>埼 玉 県</c:v>
                </c:pt>
                <c:pt idx="11">
                  <c:v>千 葉 県</c:v>
                </c:pt>
                <c:pt idx="12">
                  <c:v>東 京 都</c:v>
                </c:pt>
                <c:pt idx="13">
                  <c:v>神奈川県</c:v>
                </c:pt>
                <c:pt idx="14">
                  <c:v>新 潟 県</c:v>
                </c:pt>
                <c:pt idx="15">
                  <c:v>富 山 県</c:v>
                </c:pt>
                <c:pt idx="16">
                  <c:v>石 川 県</c:v>
                </c:pt>
                <c:pt idx="17">
                  <c:v>福 井 県</c:v>
                </c:pt>
                <c:pt idx="18">
                  <c:v>山 梨 県</c:v>
                </c:pt>
                <c:pt idx="19">
                  <c:v>長 野 県</c:v>
                </c:pt>
                <c:pt idx="20">
                  <c:v>岐 阜 県</c:v>
                </c:pt>
                <c:pt idx="21">
                  <c:v>静 岡 県</c:v>
                </c:pt>
                <c:pt idx="22">
                  <c:v>愛 知 県</c:v>
                </c:pt>
                <c:pt idx="23">
                  <c:v>三 重 県</c:v>
                </c:pt>
              </c:strCache>
            </c:strRef>
          </c:cat>
          <c:val>
            <c:numRef>
              <c:f>⑥都道府県別!$C$4:$C$27</c:f>
              <c:numCache>
                <c:formatCode>General</c:formatCode>
                <c:ptCount val="24"/>
                <c:pt idx="0">
                  <c:v>139</c:v>
                </c:pt>
                <c:pt idx="1">
                  <c:v>30</c:v>
                </c:pt>
                <c:pt idx="2">
                  <c:v>24</c:v>
                </c:pt>
                <c:pt idx="3">
                  <c:v>26</c:v>
                </c:pt>
                <c:pt idx="4">
                  <c:v>45</c:v>
                </c:pt>
                <c:pt idx="5">
                  <c:v>13</c:v>
                </c:pt>
                <c:pt idx="6">
                  <c:v>63</c:v>
                </c:pt>
                <c:pt idx="7">
                  <c:v>45</c:v>
                </c:pt>
                <c:pt idx="8">
                  <c:v>23</c:v>
                </c:pt>
                <c:pt idx="9">
                  <c:v>31</c:v>
                </c:pt>
                <c:pt idx="10">
                  <c:v>77</c:v>
                </c:pt>
                <c:pt idx="11">
                  <c:v>127</c:v>
                </c:pt>
                <c:pt idx="12">
                  <c:v>257</c:v>
                </c:pt>
                <c:pt idx="13">
                  <c:v>34</c:v>
                </c:pt>
                <c:pt idx="14">
                  <c:v>76</c:v>
                </c:pt>
                <c:pt idx="15">
                  <c:v>48</c:v>
                </c:pt>
                <c:pt idx="16">
                  <c:v>58</c:v>
                </c:pt>
                <c:pt idx="17">
                  <c:v>20</c:v>
                </c:pt>
                <c:pt idx="18">
                  <c:v>30</c:v>
                </c:pt>
                <c:pt idx="19">
                  <c:v>171</c:v>
                </c:pt>
                <c:pt idx="20">
                  <c:v>2</c:v>
                </c:pt>
                <c:pt idx="21">
                  <c:v>102</c:v>
                </c:pt>
                <c:pt idx="22">
                  <c:v>104</c:v>
                </c:pt>
                <c:pt idx="23">
                  <c:v>13</c:v>
                </c:pt>
              </c:numCache>
            </c:numRef>
          </c:val>
          <c:extLst>
            <c:ext xmlns:c16="http://schemas.microsoft.com/office/drawing/2014/chart" uri="{C3380CC4-5D6E-409C-BE32-E72D297353CC}">
              <c16:uniqueId val="{00000003-4754-4A7C-ADC7-247223A775E7}"/>
            </c:ext>
          </c:extLst>
        </c:ser>
        <c:dLbls>
          <c:showLegendKey val="0"/>
          <c:showVal val="0"/>
          <c:showCatName val="0"/>
          <c:showSerName val="0"/>
          <c:showPercent val="0"/>
          <c:showBubbleSize val="0"/>
        </c:dLbls>
        <c:gapWidth val="80"/>
        <c:axId val="124572032"/>
        <c:axId val="124573568"/>
      </c:barChart>
      <c:catAx>
        <c:axId val="124572032"/>
        <c:scaling>
          <c:orientation val="maxMin"/>
        </c:scaling>
        <c:delete val="0"/>
        <c:axPos val="l"/>
        <c:numFmt formatCode="General" sourceLinked="0"/>
        <c:majorTickMark val="out"/>
        <c:minorTickMark val="none"/>
        <c:tickLblPos val="nextTo"/>
        <c:txPr>
          <a:bodyPr/>
          <a:lstStyle/>
          <a:p>
            <a:pPr>
              <a:defRPr sz="900"/>
            </a:pPr>
            <a:endParaRPr lang="ja-JP"/>
          </a:p>
        </c:txPr>
        <c:crossAx val="124573568"/>
        <c:crosses val="autoZero"/>
        <c:auto val="1"/>
        <c:lblAlgn val="ctr"/>
        <c:lblOffset val="100"/>
        <c:noMultiLvlLbl val="0"/>
      </c:catAx>
      <c:valAx>
        <c:axId val="124573568"/>
        <c:scaling>
          <c:orientation val="minMax"/>
          <c:max val="200"/>
          <c:min val="0"/>
        </c:scaling>
        <c:delete val="0"/>
        <c:axPos val="t"/>
        <c:majorGridlines/>
        <c:numFmt formatCode="#,##0_);[Red]\(#,##0\)" sourceLinked="1"/>
        <c:majorTickMark val="out"/>
        <c:minorTickMark val="none"/>
        <c:tickLblPos val="nextTo"/>
        <c:txPr>
          <a:bodyPr/>
          <a:lstStyle/>
          <a:p>
            <a:pPr>
              <a:defRPr sz="800"/>
            </a:pPr>
            <a:endParaRPr lang="ja-JP"/>
          </a:p>
        </c:txPr>
        <c:crossAx val="124572032"/>
        <c:crosses val="autoZero"/>
        <c:crossBetween val="between"/>
        <c:majorUnit val="50"/>
      </c:valAx>
      <c:spPr>
        <a:solidFill>
          <a:schemeClr val="bg2"/>
        </a:solidFill>
      </c:spPr>
    </c:plotArea>
    <c:plotVisOnly val="1"/>
    <c:dispBlanksAs val="gap"/>
    <c:showDLblsOverMax val="0"/>
  </c:chart>
  <c:spPr>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678924831599409"/>
          <c:y val="2.5323883294718755E-2"/>
          <c:w val="0.82707351616108837"/>
          <c:h val="0.8730652311299818"/>
        </c:manualLayout>
      </c:layout>
      <c:barChart>
        <c:barDir val="bar"/>
        <c:grouping val="clustered"/>
        <c:varyColors val="0"/>
        <c:ser>
          <c:idx val="0"/>
          <c:order val="0"/>
          <c:tx>
            <c:strRef>
              <c:f>⑥都道府県別!$B$3</c:f>
              <c:strCache>
                <c:ptCount val="1"/>
                <c:pt idx="0">
                  <c:v>地域移行支援</c:v>
                </c:pt>
              </c:strCache>
            </c:strRef>
          </c:tx>
          <c:spPr>
            <a:solidFill>
              <a:schemeClr val="bg1"/>
            </a:solidFill>
            <a:ln>
              <a:solidFill>
                <a:schemeClr val="tx1">
                  <a:lumMod val="50000"/>
                  <a:lumOff val="50000"/>
                </a:schemeClr>
              </a:solidFill>
            </a:ln>
          </c:spPr>
          <c:invertIfNegative val="0"/>
          <c:dLbls>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⑥都道府県別!$A$28:$A$50</c:f>
              <c:strCache>
                <c:ptCount val="23"/>
                <c:pt idx="0">
                  <c:v>滋 賀 県</c:v>
                </c:pt>
                <c:pt idx="1">
                  <c:v>京 都 府</c:v>
                </c:pt>
                <c:pt idx="2">
                  <c:v>大 阪 府</c:v>
                </c:pt>
                <c:pt idx="3">
                  <c:v>兵 庫 県</c:v>
                </c:pt>
                <c:pt idx="4">
                  <c:v>奈 良 県</c:v>
                </c:pt>
                <c:pt idx="5">
                  <c:v>和歌山県</c:v>
                </c:pt>
                <c:pt idx="6">
                  <c:v>鳥 取 県</c:v>
                </c:pt>
                <c:pt idx="7">
                  <c:v>島 根 県</c:v>
                </c:pt>
                <c:pt idx="8">
                  <c:v>岡 山 県</c:v>
                </c:pt>
                <c:pt idx="9">
                  <c:v>広 島 県</c:v>
                </c:pt>
                <c:pt idx="10">
                  <c:v>山 口 県</c:v>
                </c:pt>
                <c:pt idx="11">
                  <c:v>徳 島 県</c:v>
                </c:pt>
                <c:pt idx="12">
                  <c:v>香 川 県</c:v>
                </c:pt>
                <c:pt idx="13">
                  <c:v>愛 媛 県</c:v>
                </c:pt>
                <c:pt idx="14">
                  <c:v>高 知 県</c:v>
                </c:pt>
                <c:pt idx="15">
                  <c:v>福 岡 県</c:v>
                </c:pt>
                <c:pt idx="16">
                  <c:v>佐 賀 県</c:v>
                </c:pt>
                <c:pt idx="17">
                  <c:v>長 崎 県</c:v>
                </c:pt>
                <c:pt idx="18">
                  <c:v>熊 本 県</c:v>
                </c:pt>
                <c:pt idx="19">
                  <c:v>大 分 県</c:v>
                </c:pt>
                <c:pt idx="20">
                  <c:v>宮 崎 県</c:v>
                </c:pt>
                <c:pt idx="21">
                  <c:v>鹿児島県</c:v>
                </c:pt>
                <c:pt idx="22">
                  <c:v>沖 縄 県</c:v>
                </c:pt>
              </c:strCache>
            </c:strRef>
          </c:cat>
          <c:val>
            <c:numRef>
              <c:f>⑥都道府県別!$B$28:$B$50</c:f>
              <c:numCache>
                <c:formatCode>#,##0_);[Red]\(#,##0\)</c:formatCode>
                <c:ptCount val="23"/>
                <c:pt idx="0">
                  <c:v>5</c:v>
                </c:pt>
                <c:pt idx="1">
                  <c:v>13</c:v>
                </c:pt>
                <c:pt idx="2">
                  <c:v>38</c:v>
                </c:pt>
                <c:pt idx="3">
                  <c:v>53</c:v>
                </c:pt>
                <c:pt idx="4">
                  <c:v>2</c:v>
                </c:pt>
                <c:pt idx="5">
                  <c:v>14</c:v>
                </c:pt>
                <c:pt idx="6">
                  <c:v>8</c:v>
                </c:pt>
                <c:pt idx="7">
                  <c:v>10</c:v>
                </c:pt>
                <c:pt idx="8">
                  <c:v>14</c:v>
                </c:pt>
                <c:pt idx="9">
                  <c:v>3</c:v>
                </c:pt>
                <c:pt idx="10">
                  <c:v>1</c:v>
                </c:pt>
                <c:pt idx="11">
                  <c:v>5</c:v>
                </c:pt>
                <c:pt idx="12">
                  <c:v>1</c:v>
                </c:pt>
                <c:pt idx="13">
                  <c:v>27</c:v>
                </c:pt>
                <c:pt idx="14">
                  <c:v>13</c:v>
                </c:pt>
                <c:pt idx="15">
                  <c:v>21</c:v>
                </c:pt>
                <c:pt idx="16">
                  <c:v>5</c:v>
                </c:pt>
                <c:pt idx="17">
                  <c:v>7</c:v>
                </c:pt>
                <c:pt idx="18">
                  <c:v>2</c:v>
                </c:pt>
                <c:pt idx="19">
                  <c:v>9</c:v>
                </c:pt>
                <c:pt idx="20">
                  <c:v>7</c:v>
                </c:pt>
                <c:pt idx="21">
                  <c:v>11</c:v>
                </c:pt>
                <c:pt idx="22">
                  <c:v>6</c:v>
                </c:pt>
              </c:numCache>
            </c:numRef>
          </c:val>
          <c:extLst>
            <c:ext xmlns:c16="http://schemas.microsoft.com/office/drawing/2014/chart" uri="{C3380CC4-5D6E-409C-BE32-E72D297353CC}">
              <c16:uniqueId val="{00000000-0227-4C9A-A16B-86326804C729}"/>
            </c:ext>
          </c:extLst>
        </c:ser>
        <c:ser>
          <c:idx val="1"/>
          <c:order val="1"/>
          <c:tx>
            <c:strRef>
              <c:f>⑥都道府県別!$C$3</c:f>
              <c:strCache>
                <c:ptCount val="1"/>
                <c:pt idx="0">
                  <c:v>地域定着支援</c:v>
                </c:pt>
              </c:strCache>
            </c:strRef>
          </c:tx>
          <c:spPr>
            <a:solidFill>
              <a:srgbClr val="FFC000"/>
            </a:solidFill>
            <a:ln>
              <a:solidFill>
                <a:schemeClr val="tx1">
                  <a:lumMod val="50000"/>
                  <a:lumOff val="50000"/>
                </a:schemeClr>
              </a:solidFill>
            </a:ln>
          </c:spPr>
          <c:invertIfNegative val="0"/>
          <c:dLbls>
            <c:dLbl>
              <c:idx val="2"/>
              <c:layout>
                <c:manualLayout>
                  <c:x val="-8.6545188988142244E-2"/>
                  <c:y val="-2.36759155266382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27-4C9A-A16B-86326804C729}"/>
                </c:ext>
              </c:extLst>
            </c:dLbl>
            <c:spPr>
              <a:noFill/>
              <a:ln>
                <a:noFill/>
              </a:ln>
              <a:effectLst/>
            </c:spPr>
            <c:txPr>
              <a:bodyPr/>
              <a:lstStyle/>
              <a:p>
                <a:pPr>
                  <a:defRPr sz="8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⑥都道府県別!$A$28:$A$50</c:f>
              <c:strCache>
                <c:ptCount val="23"/>
                <c:pt idx="0">
                  <c:v>滋 賀 県</c:v>
                </c:pt>
                <c:pt idx="1">
                  <c:v>京 都 府</c:v>
                </c:pt>
                <c:pt idx="2">
                  <c:v>大 阪 府</c:v>
                </c:pt>
                <c:pt idx="3">
                  <c:v>兵 庫 県</c:v>
                </c:pt>
                <c:pt idx="4">
                  <c:v>奈 良 県</c:v>
                </c:pt>
                <c:pt idx="5">
                  <c:v>和歌山県</c:v>
                </c:pt>
                <c:pt idx="6">
                  <c:v>鳥 取 県</c:v>
                </c:pt>
                <c:pt idx="7">
                  <c:v>島 根 県</c:v>
                </c:pt>
                <c:pt idx="8">
                  <c:v>岡 山 県</c:v>
                </c:pt>
                <c:pt idx="9">
                  <c:v>広 島 県</c:v>
                </c:pt>
                <c:pt idx="10">
                  <c:v>山 口 県</c:v>
                </c:pt>
                <c:pt idx="11">
                  <c:v>徳 島 県</c:v>
                </c:pt>
                <c:pt idx="12">
                  <c:v>香 川 県</c:v>
                </c:pt>
                <c:pt idx="13">
                  <c:v>愛 媛 県</c:v>
                </c:pt>
                <c:pt idx="14">
                  <c:v>高 知 県</c:v>
                </c:pt>
                <c:pt idx="15">
                  <c:v>福 岡 県</c:v>
                </c:pt>
                <c:pt idx="16">
                  <c:v>佐 賀 県</c:v>
                </c:pt>
                <c:pt idx="17">
                  <c:v>長 崎 県</c:v>
                </c:pt>
                <c:pt idx="18">
                  <c:v>熊 本 県</c:v>
                </c:pt>
                <c:pt idx="19">
                  <c:v>大 分 県</c:v>
                </c:pt>
                <c:pt idx="20">
                  <c:v>宮 崎 県</c:v>
                </c:pt>
                <c:pt idx="21">
                  <c:v>鹿児島県</c:v>
                </c:pt>
                <c:pt idx="22">
                  <c:v>沖 縄 県</c:v>
                </c:pt>
              </c:strCache>
            </c:strRef>
          </c:cat>
          <c:val>
            <c:numRef>
              <c:f>⑥都道府県別!$C$28:$C$50</c:f>
              <c:numCache>
                <c:formatCode>General</c:formatCode>
                <c:ptCount val="23"/>
                <c:pt idx="0">
                  <c:v>13</c:v>
                </c:pt>
                <c:pt idx="1">
                  <c:v>82</c:v>
                </c:pt>
                <c:pt idx="2">
                  <c:v>796</c:v>
                </c:pt>
                <c:pt idx="3">
                  <c:v>120</c:v>
                </c:pt>
                <c:pt idx="4">
                  <c:v>3</c:v>
                </c:pt>
                <c:pt idx="5">
                  <c:v>53</c:v>
                </c:pt>
                <c:pt idx="6">
                  <c:v>1</c:v>
                </c:pt>
                <c:pt idx="7">
                  <c:v>93</c:v>
                </c:pt>
                <c:pt idx="8">
                  <c:v>201</c:v>
                </c:pt>
                <c:pt idx="9">
                  <c:v>48</c:v>
                </c:pt>
                <c:pt idx="10">
                  <c:v>9</c:v>
                </c:pt>
                <c:pt idx="11">
                  <c:v>1</c:v>
                </c:pt>
                <c:pt idx="12">
                  <c:v>6</c:v>
                </c:pt>
                <c:pt idx="13">
                  <c:v>73</c:v>
                </c:pt>
                <c:pt idx="14">
                  <c:v>8</c:v>
                </c:pt>
                <c:pt idx="15">
                  <c:v>71</c:v>
                </c:pt>
                <c:pt idx="16">
                  <c:v>7</c:v>
                </c:pt>
                <c:pt idx="17">
                  <c:v>16</c:v>
                </c:pt>
                <c:pt idx="18">
                  <c:v>8</c:v>
                </c:pt>
                <c:pt idx="19">
                  <c:v>46</c:v>
                </c:pt>
                <c:pt idx="20">
                  <c:v>17</c:v>
                </c:pt>
                <c:pt idx="21">
                  <c:v>6</c:v>
                </c:pt>
                <c:pt idx="22">
                  <c:v>0</c:v>
                </c:pt>
              </c:numCache>
            </c:numRef>
          </c:val>
          <c:extLst>
            <c:ext xmlns:c16="http://schemas.microsoft.com/office/drawing/2014/chart" uri="{C3380CC4-5D6E-409C-BE32-E72D297353CC}">
              <c16:uniqueId val="{00000002-0227-4C9A-A16B-86326804C729}"/>
            </c:ext>
          </c:extLst>
        </c:ser>
        <c:dLbls>
          <c:showLegendKey val="0"/>
          <c:showVal val="0"/>
          <c:showCatName val="0"/>
          <c:showSerName val="0"/>
          <c:showPercent val="0"/>
          <c:showBubbleSize val="0"/>
        </c:dLbls>
        <c:gapWidth val="80"/>
        <c:axId val="124536320"/>
        <c:axId val="124537856"/>
      </c:barChart>
      <c:catAx>
        <c:axId val="124536320"/>
        <c:scaling>
          <c:orientation val="maxMin"/>
        </c:scaling>
        <c:delete val="0"/>
        <c:axPos val="l"/>
        <c:numFmt formatCode="General" sourceLinked="1"/>
        <c:majorTickMark val="out"/>
        <c:minorTickMark val="none"/>
        <c:tickLblPos val="nextTo"/>
        <c:txPr>
          <a:bodyPr/>
          <a:lstStyle/>
          <a:p>
            <a:pPr>
              <a:defRPr sz="900"/>
            </a:pPr>
            <a:endParaRPr lang="ja-JP"/>
          </a:p>
        </c:txPr>
        <c:crossAx val="124537856"/>
        <c:crosses val="autoZero"/>
        <c:auto val="1"/>
        <c:lblAlgn val="ctr"/>
        <c:lblOffset val="100"/>
        <c:noMultiLvlLbl val="0"/>
      </c:catAx>
      <c:valAx>
        <c:axId val="124537856"/>
        <c:scaling>
          <c:orientation val="minMax"/>
          <c:max val="200"/>
          <c:min val="0"/>
        </c:scaling>
        <c:delete val="0"/>
        <c:axPos val="t"/>
        <c:majorGridlines/>
        <c:numFmt formatCode="#,##0_);[Red]\(#,##0\)" sourceLinked="1"/>
        <c:majorTickMark val="out"/>
        <c:minorTickMark val="none"/>
        <c:tickLblPos val="nextTo"/>
        <c:txPr>
          <a:bodyPr/>
          <a:lstStyle/>
          <a:p>
            <a:pPr>
              <a:defRPr sz="800"/>
            </a:pPr>
            <a:endParaRPr lang="ja-JP"/>
          </a:p>
        </c:txPr>
        <c:crossAx val="124536320"/>
        <c:crosses val="autoZero"/>
        <c:crossBetween val="between"/>
        <c:majorUnit val="50"/>
      </c:valAx>
      <c:spPr>
        <a:solidFill>
          <a:schemeClr val="bg2"/>
        </a:solidFill>
      </c:spPr>
    </c:plotArea>
    <c:legend>
      <c:legendPos val="r"/>
      <c:layout>
        <c:manualLayout>
          <c:xMode val="edge"/>
          <c:yMode val="edge"/>
          <c:x val="0.39220611648537923"/>
          <c:y val="0.92904614532537944"/>
          <c:w val="0.45211138559736302"/>
          <c:h val="5.1625359227361833E-2"/>
        </c:manualLayout>
      </c:layout>
      <c:overlay val="0"/>
      <c:spPr>
        <a:ln>
          <a:solidFill>
            <a:schemeClr val="tx1"/>
          </a:solidFill>
        </a:ln>
      </c:spPr>
      <c:txPr>
        <a:bodyPr/>
        <a:lstStyle/>
        <a:p>
          <a:pPr>
            <a:defRPr sz="800">
              <a:latin typeface="ＭＳ ゴシック" panose="020B0609070205080204" pitchFamily="49" charset="-128"/>
              <a:ea typeface="ＭＳ ゴシック" panose="020B0609070205080204" pitchFamily="49" charset="-128"/>
            </a:defRPr>
          </a:pPr>
          <a:endParaRPr lang="ja-JP"/>
        </a:p>
      </c:txPr>
    </c:legend>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ln>
              <a:solidFill>
                <a:schemeClr val="accent1"/>
              </a:solidFill>
            </a:ln>
          </c:spPr>
          <c:invertIfNegative val="0"/>
          <c:dPt>
            <c:idx val="0"/>
            <c:invertIfNegative val="0"/>
            <c:bubble3D val="0"/>
            <c:spPr>
              <a:pattFill prst="ltDnDiag">
                <a:fgClr>
                  <a:schemeClr val="accent5"/>
                </a:fgClr>
                <a:bgClr>
                  <a:schemeClr val="bg1"/>
                </a:bgClr>
              </a:pattFill>
              <a:ln>
                <a:solidFill>
                  <a:schemeClr val="accent1"/>
                </a:solidFill>
              </a:ln>
            </c:spPr>
            <c:extLst>
              <c:ext xmlns:c16="http://schemas.microsoft.com/office/drawing/2014/chart" uri="{C3380CC4-5D6E-409C-BE32-E72D297353CC}">
                <c16:uniqueId val="{00000001-9F1A-461B-AE8C-8A1ABEB6D82D}"/>
              </c:ext>
            </c:extLst>
          </c:dPt>
          <c:dLbls>
            <c:dLbl>
              <c:idx val="10"/>
              <c:numFmt formatCode="#,##0_);[Red]\(#,##0\)" sourceLinked="0"/>
              <c:spPr>
                <a:ln>
                  <a:solidFill>
                    <a:srgbClr val="FF0000"/>
                  </a:solidFill>
                </a:ln>
              </c:spPr>
              <c:txPr>
                <a:bodyPr/>
                <a:lstStyle/>
                <a:p>
                  <a:pPr>
                    <a:defRPr sz="1100"/>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9F1A-461B-AE8C-8A1ABEB6D82D}"/>
                </c:ext>
              </c:extLst>
            </c:dLbl>
            <c:numFmt formatCode="#,##0_);[Red]\(#,##0\)" sourceLinked="0"/>
            <c:spPr>
              <a:ln>
                <a:noFill/>
              </a:ln>
            </c:spPr>
            <c:txPr>
              <a:bodyPr/>
              <a:lstStyle/>
              <a:p>
                <a:pPr>
                  <a:defRPr sz="11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平成17年度</c:v>
                </c:pt>
                <c:pt idx="1">
                  <c:v>平成20年10月</c:v>
                </c:pt>
                <c:pt idx="2">
                  <c:v>平成21年10月</c:v>
                </c:pt>
                <c:pt idx="3">
                  <c:v>平成22年10月</c:v>
                </c:pt>
                <c:pt idx="4">
                  <c:v>平成23年10月</c:v>
                </c:pt>
                <c:pt idx="5">
                  <c:v>平成24年10月</c:v>
                </c:pt>
                <c:pt idx="6">
                  <c:v>平成25年10月</c:v>
                </c:pt>
                <c:pt idx="7">
                  <c:v>平成26年10月</c:v>
                </c:pt>
                <c:pt idx="8">
                  <c:v>平成27年10月</c:v>
                </c:pt>
                <c:pt idx="9">
                  <c:v>平成28年10月</c:v>
                </c:pt>
                <c:pt idx="10">
                  <c:v>平成29年10月</c:v>
                </c:pt>
              </c:strCache>
            </c:strRef>
          </c:cat>
          <c:val>
            <c:numRef>
              <c:f>Sheet1!$B$2:$B$12</c:f>
              <c:numCache>
                <c:formatCode>General</c:formatCode>
                <c:ptCount val="11"/>
                <c:pt idx="0">
                  <c:v>146001</c:v>
                </c:pt>
                <c:pt idx="1">
                  <c:v>144425</c:v>
                </c:pt>
                <c:pt idx="2">
                  <c:v>139851</c:v>
                </c:pt>
                <c:pt idx="3">
                  <c:v>139859</c:v>
                </c:pt>
                <c:pt idx="4">
                  <c:v>136653</c:v>
                </c:pt>
                <c:pt idx="5">
                  <c:v>134573</c:v>
                </c:pt>
                <c:pt idx="6">
                  <c:v>133362</c:v>
                </c:pt>
                <c:pt idx="7">
                  <c:v>132558</c:v>
                </c:pt>
                <c:pt idx="8">
                  <c:v>131881</c:v>
                </c:pt>
                <c:pt idx="9">
                  <c:v>131032</c:v>
                </c:pt>
                <c:pt idx="10">
                  <c:v>130161</c:v>
                </c:pt>
              </c:numCache>
            </c:numRef>
          </c:val>
          <c:extLst>
            <c:ext xmlns:c16="http://schemas.microsoft.com/office/drawing/2014/chart" uri="{C3380CC4-5D6E-409C-BE32-E72D297353CC}">
              <c16:uniqueId val="{00000003-9F1A-461B-AE8C-8A1ABEB6D82D}"/>
            </c:ext>
          </c:extLst>
        </c:ser>
        <c:dLbls>
          <c:showLegendKey val="0"/>
          <c:showVal val="0"/>
          <c:showCatName val="0"/>
          <c:showSerName val="0"/>
          <c:showPercent val="0"/>
          <c:showBubbleSize val="0"/>
        </c:dLbls>
        <c:gapWidth val="100"/>
        <c:axId val="102226176"/>
        <c:axId val="102232064"/>
      </c:barChart>
      <c:catAx>
        <c:axId val="102226176"/>
        <c:scaling>
          <c:orientation val="minMax"/>
        </c:scaling>
        <c:delete val="0"/>
        <c:axPos val="b"/>
        <c:numFmt formatCode="General" sourceLinked="0"/>
        <c:majorTickMark val="out"/>
        <c:minorTickMark val="none"/>
        <c:tickLblPos val="nextTo"/>
        <c:txPr>
          <a:bodyPr/>
          <a:lstStyle/>
          <a:p>
            <a:pPr>
              <a:defRPr sz="900"/>
            </a:pPr>
            <a:endParaRPr lang="ja-JP"/>
          </a:p>
        </c:txPr>
        <c:crossAx val="102232064"/>
        <c:crosses val="autoZero"/>
        <c:auto val="1"/>
        <c:lblAlgn val="ctr"/>
        <c:lblOffset val="100"/>
        <c:noMultiLvlLbl val="0"/>
      </c:catAx>
      <c:valAx>
        <c:axId val="102232064"/>
        <c:scaling>
          <c:orientation val="minMax"/>
          <c:max val="150000"/>
          <c:min val="0"/>
        </c:scaling>
        <c:delete val="0"/>
        <c:axPos val="l"/>
        <c:majorGridlines/>
        <c:numFmt formatCode="General" sourceLinked="1"/>
        <c:majorTickMark val="out"/>
        <c:minorTickMark val="none"/>
        <c:tickLblPos val="nextTo"/>
        <c:txPr>
          <a:bodyPr/>
          <a:lstStyle/>
          <a:p>
            <a:pPr>
              <a:defRPr sz="1200"/>
            </a:pPr>
            <a:endParaRPr lang="ja-JP"/>
          </a:p>
        </c:txPr>
        <c:crossAx val="102226176"/>
        <c:crosses val="autoZero"/>
        <c:crossBetween val="between"/>
        <c:majorUnit val="30000"/>
      </c:valAx>
    </c:plotArea>
    <c:plotVisOnly val="1"/>
    <c:dispBlanksAs val="gap"/>
    <c:showDLblsOverMax val="0"/>
  </c:chart>
  <c:txPr>
    <a:bodyPr/>
    <a:lstStyle/>
    <a:p>
      <a:pPr>
        <a:defRPr sz="1800"/>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99CC"/>
            </a:solidFill>
            <a:ln>
              <a:solidFill>
                <a:schemeClr val="bg1">
                  <a:lumMod val="65000"/>
                </a:schemeClr>
              </a:solidFill>
            </a:ln>
          </c:spPr>
          <c:invertIfNegative val="0"/>
          <c:dPt>
            <c:idx val="0"/>
            <c:invertIfNegative val="0"/>
            <c:bubble3D val="0"/>
            <c:spPr>
              <a:pattFill prst="ltDnDiag">
                <a:fgClr>
                  <a:srgbClr val="FF99CC"/>
                </a:fgClr>
                <a:bgClr>
                  <a:schemeClr val="bg1"/>
                </a:bgClr>
              </a:pattFill>
              <a:ln>
                <a:solidFill>
                  <a:schemeClr val="bg1">
                    <a:lumMod val="65000"/>
                  </a:schemeClr>
                </a:solidFill>
              </a:ln>
            </c:spPr>
            <c:extLst>
              <c:ext xmlns:c16="http://schemas.microsoft.com/office/drawing/2014/chart" uri="{C3380CC4-5D6E-409C-BE32-E72D297353CC}">
                <c16:uniqueId val="{00000001-2361-4554-B777-2BD934F409EF}"/>
              </c:ext>
            </c:extLst>
          </c:dPt>
          <c:dLbls>
            <c:dLbl>
              <c:idx val="10"/>
              <c:numFmt formatCode="#,##0_);[Red]\(#,##0\)" sourceLinked="0"/>
              <c:spPr>
                <a:ln>
                  <a:solidFill>
                    <a:srgbClr val="FF0000"/>
                  </a:solidFill>
                </a:ln>
              </c:spPr>
              <c:txPr>
                <a:bodyPr/>
                <a:lstStyle/>
                <a:p>
                  <a:pPr>
                    <a:defRPr sz="1100"/>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2361-4554-B777-2BD934F409EF}"/>
                </c:ext>
              </c:extLst>
            </c:dLbl>
            <c:numFmt formatCode="#,##0_);[Red]\(#,##0\)" sourceLinked="0"/>
            <c:spPr>
              <a:ln>
                <a:noFill/>
              </a:ln>
            </c:spPr>
            <c:txPr>
              <a:bodyPr/>
              <a:lstStyle/>
              <a:p>
                <a:pPr>
                  <a:defRPr sz="1100"/>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平成17年度</c:v>
                </c:pt>
                <c:pt idx="1">
                  <c:v>平成20年10月</c:v>
                </c:pt>
                <c:pt idx="2">
                  <c:v>平成21年10月</c:v>
                </c:pt>
                <c:pt idx="3">
                  <c:v>平成22年10月</c:v>
                </c:pt>
                <c:pt idx="4">
                  <c:v>平成23年10月</c:v>
                </c:pt>
                <c:pt idx="5">
                  <c:v>平成24年10月</c:v>
                </c:pt>
                <c:pt idx="6">
                  <c:v>平成25年10月</c:v>
                </c:pt>
                <c:pt idx="7">
                  <c:v>平成26年10月</c:v>
                </c:pt>
                <c:pt idx="8">
                  <c:v>平成27年10月</c:v>
                </c:pt>
                <c:pt idx="9">
                  <c:v>平成28年10月</c:v>
                </c:pt>
                <c:pt idx="10">
                  <c:v>平成29年10月</c:v>
                </c:pt>
              </c:strCache>
            </c:strRef>
          </c:cat>
          <c:val>
            <c:numRef>
              <c:f>Sheet1!$B$2:$B$12</c:f>
              <c:numCache>
                <c:formatCode>General</c:formatCode>
                <c:ptCount val="11"/>
                <c:pt idx="0">
                  <c:v>34085</c:v>
                </c:pt>
                <c:pt idx="1">
                  <c:v>46485</c:v>
                </c:pt>
                <c:pt idx="2">
                  <c:v>53306</c:v>
                </c:pt>
                <c:pt idx="3">
                  <c:v>61288</c:v>
                </c:pt>
                <c:pt idx="4">
                  <c:v>68306</c:v>
                </c:pt>
                <c:pt idx="5">
                  <c:v>79523</c:v>
                </c:pt>
                <c:pt idx="6">
                  <c:v>86607</c:v>
                </c:pt>
                <c:pt idx="7">
                  <c:v>93451</c:v>
                </c:pt>
                <c:pt idx="8">
                  <c:v>100314</c:v>
                </c:pt>
                <c:pt idx="9">
                  <c:v>106325</c:v>
                </c:pt>
                <c:pt idx="10">
                  <c:v>112432</c:v>
                </c:pt>
              </c:numCache>
            </c:numRef>
          </c:val>
          <c:extLst>
            <c:ext xmlns:c16="http://schemas.microsoft.com/office/drawing/2014/chart" uri="{C3380CC4-5D6E-409C-BE32-E72D297353CC}">
              <c16:uniqueId val="{00000003-2361-4554-B777-2BD934F409EF}"/>
            </c:ext>
          </c:extLst>
        </c:ser>
        <c:dLbls>
          <c:dLblPos val="outEnd"/>
          <c:showLegendKey val="0"/>
          <c:showVal val="1"/>
          <c:showCatName val="0"/>
          <c:showSerName val="0"/>
          <c:showPercent val="0"/>
          <c:showBubbleSize val="0"/>
        </c:dLbls>
        <c:gapWidth val="100"/>
        <c:axId val="103318656"/>
        <c:axId val="103320192"/>
      </c:barChart>
      <c:catAx>
        <c:axId val="103318656"/>
        <c:scaling>
          <c:orientation val="minMax"/>
        </c:scaling>
        <c:delete val="0"/>
        <c:axPos val="b"/>
        <c:numFmt formatCode="General" sourceLinked="0"/>
        <c:majorTickMark val="out"/>
        <c:minorTickMark val="none"/>
        <c:tickLblPos val="nextTo"/>
        <c:txPr>
          <a:bodyPr/>
          <a:lstStyle/>
          <a:p>
            <a:pPr>
              <a:defRPr sz="900"/>
            </a:pPr>
            <a:endParaRPr lang="ja-JP"/>
          </a:p>
        </c:txPr>
        <c:crossAx val="103320192"/>
        <c:crosses val="autoZero"/>
        <c:auto val="1"/>
        <c:lblAlgn val="ctr"/>
        <c:lblOffset val="100"/>
        <c:noMultiLvlLbl val="0"/>
      </c:catAx>
      <c:valAx>
        <c:axId val="103320192"/>
        <c:scaling>
          <c:orientation val="minMax"/>
          <c:max val="150000"/>
        </c:scaling>
        <c:delete val="0"/>
        <c:axPos val="l"/>
        <c:majorGridlines/>
        <c:numFmt formatCode="General" sourceLinked="1"/>
        <c:majorTickMark val="out"/>
        <c:minorTickMark val="none"/>
        <c:tickLblPos val="nextTo"/>
        <c:txPr>
          <a:bodyPr/>
          <a:lstStyle/>
          <a:p>
            <a:pPr>
              <a:defRPr sz="1200"/>
            </a:pPr>
            <a:endParaRPr lang="ja-JP"/>
          </a:p>
        </c:txPr>
        <c:crossAx val="103318656"/>
        <c:crosses val="autoZero"/>
        <c:crossBetween val="between"/>
        <c:majorUnit val="30000"/>
      </c:valAx>
    </c:plotArea>
    <c:plotVisOnly val="1"/>
    <c:dispBlanksAs val="gap"/>
    <c:showDLblsOverMax val="0"/>
  </c:chart>
  <c:txPr>
    <a:bodyPr/>
    <a:lstStyle/>
    <a:p>
      <a:pPr>
        <a:defRPr sz="18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931E1-CA22-4A0F-9EA1-F88BE18D0C8D}" type="doc">
      <dgm:prSet loTypeId="urn:microsoft.com/office/officeart/2005/8/layout/hChevron3" loCatId="process" qsTypeId="urn:microsoft.com/office/officeart/2005/8/quickstyle/simple1" qsCatId="simple" csTypeId="urn:microsoft.com/office/officeart/2005/8/colors/accent1_3" csCatId="accent1" phldr="1"/>
      <dgm:spPr/>
    </dgm:pt>
    <dgm:pt modelId="{3B479FBB-0895-454C-9A2F-11DB6FF2761D}">
      <dgm:prSet phldrT="[テキスト]"/>
      <dgm:spPr>
        <a:solidFill>
          <a:srgbClr val="92D050"/>
        </a:solidFill>
        <a:ln>
          <a:solidFill>
            <a:srgbClr val="00B050"/>
          </a:solidFill>
        </a:ln>
      </dgm:spPr>
      <dgm:t>
        <a:bodyPr/>
        <a:lstStyle/>
        <a:p>
          <a:pPr algn="l"/>
          <a:r>
            <a:rPr kumimoji="1" lang="ja-JP" altLang="en-US" b="1" u="sng" dirty="0">
              <a:solidFill>
                <a:schemeClr val="tx1"/>
              </a:solidFill>
            </a:rPr>
            <a:t>初期</a:t>
          </a:r>
          <a:r>
            <a:rPr kumimoji="1" lang="ja-JP" altLang="en-US" b="1" dirty="0">
              <a:solidFill>
                <a:schemeClr val="tx1"/>
              </a:solidFill>
            </a:rPr>
            <a:t>　　</a:t>
          </a:r>
          <a:endParaRPr kumimoji="1" lang="en-US" altLang="ja-JP" b="1" dirty="0">
            <a:solidFill>
              <a:schemeClr val="tx1"/>
            </a:solidFill>
          </a:endParaRPr>
        </a:p>
        <a:p>
          <a:pPr algn="l"/>
          <a:r>
            <a:rPr kumimoji="1" lang="ja-JP" altLang="en-US" b="1" dirty="0">
              <a:solidFill>
                <a:schemeClr val="tx1"/>
              </a:solidFill>
            </a:rPr>
            <a:t>〇計画作成　</a:t>
          </a:r>
          <a:endParaRPr kumimoji="1" lang="en-US" altLang="ja-JP" b="1" dirty="0">
            <a:solidFill>
              <a:schemeClr val="tx1"/>
            </a:solidFill>
          </a:endParaRPr>
        </a:p>
        <a:p>
          <a:pPr algn="l"/>
          <a:r>
            <a:rPr kumimoji="1" lang="ja-JP" altLang="en-US" b="1" dirty="0">
              <a:solidFill>
                <a:schemeClr val="tx1"/>
              </a:solidFill>
            </a:rPr>
            <a:t>〇訪問相談　</a:t>
          </a:r>
          <a:endParaRPr kumimoji="1" lang="en-US" altLang="ja-JP" b="1" dirty="0">
            <a:solidFill>
              <a:schemeClr val="tx1"/>
            </a:solidFill>
          </a:endParaRPr>
        </a:p>
        <a:p>
          <a:pPr algn="l"/>
          <a:r>
            <a:rPr kumimoji="1" lang="ja-JP" altLang="en-US" b="1" dirty="0">
              <a:solidFill>
                <a:schemeClr val="tx1"/>
              </a:solidFill>
            </a:rPr>
            <a:t>〇情報提供</a:t>
          </a:r>
          <a:endParaRPr kumimoji="1" lang="en-US" altLang="ja-JP" b="1" dirty="0">
            <a:solidFill>
              <a:schemeClr val="tx1"/>
            </a:solidFill>
          </a:endParaRPr>
        </a:p>
        <a:p>
          <a:pPr algn="l"/>
          <a:endParaRPr kumimoji="1" lang="ja-JP" altLang="en-US" b="1" dirty="0">
            <a:solidFill>
              <a:schemeClr val="tx1"/>
            </a:solidFill>
          </a:endParaRPr>
        </a:p>
      </dgm:t>
    </dgm:pt>
    <dgm:pt modelId="{AF4E9DB7-F1D0-4BF7-8E11-FA5125735961}" type="parTrans" cxnId="{5DF082F3-9C8B-46FC-9FBB-3BDB89440273}">
      <dgm:prSet/>
      <dgm:spPr/>
      <dgm:t>
        <a:bodyPr/>
        <a:lstStyle/>
        <a:p>
          <a:endParaRPr kumimoji="1" lang="ja-JP" altLang="en-US"/>
        </a:p>
      </dgm:t>
    </dgm:pt>
    <dgm:pt modelId="{30B1DCF0-BA41-4588-8DC6-A2F4FC8C6CAC}" type="sibTrans" cxnId="{5DF082F3-9C8B-46FC-9FBB-3BDB89440273}">
      <dgm:prSet/>
      <dgm:spPr/>
      <dgm:t>
        <a:bodyPr/>
        <a:lstStyle/>
        <a:p>
          <a:endParaRPr kumimoji="1" lang="ja-JP" altLang="en-US"/>
        </a:p>
      </dgm:t>
    </dgm:pt>
    <dgm:pt modelId="{7C364D2B-0984-4951-8C90-097AC405DF90}">
      <dgm:prSet phldrT="[テキスト]"/>
      <dgm:spPr>
        <a:solidFill>
          <a:srgbClr val="96F73D"/>
        </a:solidFill>
        <a:ln>
          <a:solidFill>
            <a:srgbClr val="00B050"/>
          </a:solidFill>
        </a:ln>
      </dgm:spPr>
      <dgm:t>
        <a:bodyPr/>
        <a:lstStyle/>
        <a:p>
          <a:pPr algn="l"/>
          <a:r>
            <a:rPr kumimoji="1" lang="ja-JP" altLang="en-US" b="1" u="sng" dirty="0">
              <a:solidFill>
                <a:schemeClr val="tx1"/>
              </a:solidFill>
            </a:rPr>
            <a:t>中期</a:t>
          </a:r>
          <a:r>
            <a:rPr kumimoji="1" lang="ja-JP" altLang="en-US" b="1" dirty="0">
              <a:solidFill>
                <a:schemeClr val="tx1"/>
              </a:solidFill>
            </a:rPr>
            <a:t>　　　　　　　　　</a:t>
          </a:r>
          <a:endParaRPr kumimoji="1" lang="en-US" altLang="ja-JP" b="1" dirty="0">
            <a:solidFill>
              <a:schemeClr val="tx1"/>
            </a:solidFill>
          </a:endParaRPr>
        </a:p>
        <a:p>
          <a:pPr algn="l"/>
          <a:r>
            <a:rPr kumimoji="1" lang="ja-JP" altLang="en-US" b="1" dirty="0">
              <a:solidFill>
                <a:schemeClr val="tx1"/>
              </a:solidFill>
            </a:rPr>
            <a:t>〇訪問相談　</a:t>
          </a:r>
          <a:endParaRPr kumimoji="1" lang="en-US" altLang="ja-JP" b="1" dirty="0">
            <a:solidFill>
              <a:schemeClr val="tx1"/>
            </a:solidFill>
          </a:endParaRPr>
        </a:p>
        <a:p>
          <a:pPr algn="l"/>
          <a:r>
            <a:rPr kumimoji="1" lang="ja-JP" altLang="en-US" b="1" dirty="0">
              <a:solidFill>
                <a:schemeClr val="tx1"/>
              </a:solidFill>
            </a:rPr>
            <a:t>〇同行支援　</a:t>
          </a:r>
          <a:endParaRPr kumimoji="1" lang="en-US" altLang="ja-JP" b="1" dirty="0">
            <a:solidFill>
              <a:schemeClr val="tx1"/>
            </a:solidFill>
          </a:endParaRPr>
        </a:p>
        <a:p>
          <a:pPr algn="l"/>
          <a:r>
            <a:rPr kumimoji="1" lang="ja-JP" altLang="en-US" b="1" dirty="0">
              <a:solidFill>
                <a:schemeClr val="tx1"/>
              </a:solidFill>
            </a:rPr>
            <a:t>〇日中活動の体験利用　</a:t>
          </a:r>
          <a:endParaRPr kumimoji="1" lang="en-US" altLang="ja-JP" b="1" dirty="0">
            <a:solidFill>
              <a:schemeClr val="tx1"/>
            </a:solidFill>
          </a:endParaRPr>
        </a:p>
        <a:p>
          <a:pPr algn="l"/>
          <a:r>
            <a:rPr kumimoji="1" lang="ja-JP" altLang="en-US" b="1" dirty="0">
              <a:solidFill>
                <a:schemeClr val="tx1"/>
              </a:solidFill>
            </a:rPr>
            <a:t>〇宿泊体験</a:t>
          </a:r>
        </a:p>
      </dgm:t>
    </dgm:pt>
    <dgm:pt modelId="{3A95C95C-5A28-483F-8525-8E3D059D4389}" type="parTrans" cxnId="{A3528122-D487-443E-AEAB-5BFE5DDC6F26}">
      <dgm:prSet/>
      <dgm:spPr/>
      <dgm:t>
        <a:bodyPr/>
        <a:lstStyle/>
        <a:p>
          <a:endParaRPr kumimoji="1" lang="ja-JP" altLang="en-US"/>
        </a:p>
      </dgm:t>
    </dgm:pt>
    <dgm:pt modelId="{8332252F-69F8-4AFF-BEAD-AB184A5F84EF}" type="sibTrans" cxnId="{A3528122-D487-443E-AEAB-5BFE5DDC6F26}">
      <dgm:prSet/>
      <dgm:spPr/>
      <dgm:t>
        <a:bodyPr/>
        <a:lstStyle/>
        <a:p>
          <a:endParaRPr kumimoji="1" lang="ja-JP" altLang="en-US"/>
        </a:p>
      </dgm:t>
    </dgm:pt>
    <dgm:pt modelId="{470F8585-9CFD-4CD0-8C77-1E063A55685F}">
      <dgm:prSet phldrT="[テキスト]"/>
      <dgm:spPr>
        <a:solidFill>
          <a:srgbClr val="C4FC7A"/>
        </a:solidFill>
        <a:ln>
          <a:solidFill>
            <a:srgbClr val="00B050"/>
          </a:solidFill>
        </a:ln>
      </dgm:spPr>
      <dgm:t>
        <a:bodyPr/>
        <a:lstStyle/>
        <a:p>
          <a:pPr algn="l"/>
          <a:r>
            <a:rPr kumimoji="1" lang="ja-JP" altLang="en-US" b="1" u="sng" dirty="0">
              <a:solidFill>
                <a:schemeClr val="tx1"/>
              </a:solidFill>
            </a:rPr>
            <a:t>後期　</a:t>
          </a:r>
          <a:r>
            <a:rPr kumimoji="1" lang="ja-JP" altLang="en-US" b="1" dirty="0">
              <a:solidFill>
                <a:schemeClr val="tx1"/>
              </a:solidFill>
            </a:rPr>
            <a:t>　　　　　　　　</a:t>
          </a:r>
          <a:endParaRPr kumimoji="1" lang="en-US" altLang="ja-JP" b="1" dirty="0">
            <a:solidFill>
              <a:schemeClr val="tx1"/>
            </a:solidFill>
          </a:endParaRPr>
        </a:p>
        <a:p>
          <a:pPr algn="l"/>
          <a:r>
            <a:rPr kumimoji="1" lang="ja-JP" altLang="en-US" b="1" dirty="0">
              <a:solidFill>
                <a:schemeClr val="tx1"/>
              </a:solidFill>
            </a:rPr>
            <a:t>〇住居の確保等　</a:t>
          </a:r>
          <a:endParaRPr kumimoji="1" lang="en-US" altLang="ja-JP" b="1" dirty="0">
            <a:solidFill>
              <a:schemeClr val="tx1"/>
            </a:solidFill>
          </a:endParaRPr>
        </a:p>
        <a:p>
          <a:pPr algn="l"/>
          <a:r>
            <a:rPr kumimoji="1" lang="ja-JP" altLang="en-US" b="1" dirty="0">
              <a:solidFill>
                <a:schemeClr val="tx1"/>
              </a:solidFill>
            </a:rPr>
            <a:t>〇同行支援　</a:t>
          </a:r>
          <a:endParaRPr kumimoji="1" lang="en-US" altLang="ja-JP" b="1" dirty="0">
            <a:solidFill>
              <a:schemeClr val="tx1"/>
            </a:solidFill>
          </a:endParaRPr>
        </a:p>
        <a:p>
          <a:pPr algn="l"/>
          <a:r>
            <a:rPr kumimoji="1" lang="ja-JP" altLang="en-US" b="1" dirty="0">
              <a:solidFill>
                <a:schemeClr val="tx1"/>
              </a:solidFill>
            </a:rPr>
            <a:t>〇関係機関との調整</a:t>
          </a:r>
          <a:endParaRPr kumimoji="1" lang="en-US" altLang="ja-JP" b="1" dirty="0">
            <a:solidFill>
              <a:schemeClr val="tx1"/>
            </a:solidFill>
          </a:endParaRPr>
        </a:p>
        <a:p>
          <a:pPr algn="l"/>
          <a:endParaRPr kumimoji="1" lang="ja-JP" altLang="en-US" b="1" dirty="0">
            <a:solidFill>
              <a:schemeClr val="tx1"/>
            </a:solidFill>
          </a:endParaRPr>
        </a:p>
      </dgm:t>
    </dgm:pt>
    <dgm:pt modelId="{6B197582-FD76-44B6-A743-1C7EDDA09EFF}" type="parTrans" cxnId="{5651893B-F5E9-4470-8A50-B1C98EA9AF4B}">
      <dgm:prSet/>
      <dgm:spPr/>
      <dgm:t>
        <a:bodyPr/>
        <a:lstStyle/>
        <a:p>
          <a:endParaRPr kumimoji="1" lang="ja-JP" altLang="en-US"/>
        </a:p>
      </dgm:t>
    </dgm:pt>
    <dgm:pt modelId="{F4F30970-6CB7-42C0-AD09-3C6A2F0FC08E}" type="sibTrans" cxnId="{5651893B-F5E9-4470-8A50-B1C98EA9AF4B}">
      <dgm:prSet/>
      <dgm:spPr/>
      <dgm:t>
        <a:bodyPr/>
        <a:lstStyle/>
        <a:p>
          <a:endParaRPr kumimoji="1" lang="ja-JP" altLang="en-US"/>
        </a:p>
      </dgm:t>
    </dgm:pt>
    <dgm:pt modelId="{FD950B52-DE86-4E8E-8A55-E91052B2FA58}" type="pres">
      <dgm:prSet presAssocID="{D01931E1-CA22-4A0F-9EA1-F88BE18D0C8D}" presName="Name0" presStyleCnt="0">
        <dgm:presLayoutVars>
          <dgm:dir/>
          <dgm:resizeHandles val="exact"/>
        </dgm:presLayoutVars>
      </dgm:prSet>
      <dgm:spPr/>
    </dgm:pt>
    <dgm:pt modelId="{16B634E1-B871-4BE0-8A49-965B6FC44202}" type="pres">
      <dgm:prSet presAssocID="{3B479FBB-0895-454C-9A2F-11DB6FF2761D}" presName="parTxOnly" presStyleLbl="node1" presStyleIdx="0" presStyleCnt="3" custScaleX="67792" custLinFactNeighborX="-2856" custLinFactNeighborY="1079">
        <dgm:presLayoutVars>
          <dgm:bulletEnabled val="1"/>
        </dgm:presLayoutVars>
      </dgm:prSet>
      <dgm:spPr/>
    </dgm:pt>
    <dgm:pt modelId="{21D4396A-B20D-49F9-A866-359458B4D020}" type="pres">
      <dgm:prSet presAssocID="{30B1DCF0-BA41-4588-8DC6-A2F4FC8C6CAC}" presName="parSpace" presStyleCnt="0"/>
      <dgm:spPr/>
    </dgm:pt>
    <dgm:pt modelId="{E9A79F62-4808-4A14-A681-CAB6B9BC47E0}" type="pres">
      <dgm:prSet presAssocID="{7C364D2B-0984-4951-8C90-097AC405DF90}" presName="parTxOnly" presStyleLbl="node1" presStyleIdx="1" presStyleCnt="3" custScaleX="85686">
        <dgm:presLayoutVars>
          <dgm:bulletEnabled val="1"/>
        </dgm:presLayoutVars>
      </dgm:prSet>
      <dgm:spPr/>
    </dgm:pt>
    <dgm:pt modelId="{7F92E472-AB69-4BBF-8972-59B70D0D7166}" type="pres">
      <dgm:prSet presAssocID="{8332252F-69F8-4AFF-BEAD-AB184A5F84EF}" presName="parSpace" presStyleCnt="0"/>
      <dgm:spPr/>
    </dgm:pt>
    <dgm:pt modelId="{4AE20FD2-B9AC-49DD-A4AA-27B5B03203D6}" type="pres">
      <dgm:prSet presAssocID="{470F8585-9CFD-4CD0-8C77-1E063A55685F}" presName="parTxOnly" presStyleLbl="node1" presStyleIdx="2" presStyleCnt="3" custScaleX="85326">
        <dgm:presLayoutVars>
          <dgm:bulletEnabled val="1"/>
        </dgm:presLayoutVars>
      </dgm:prSet>
      <dgm:spPr/>
    </dgm:pt>
  </dgm:ptLst>
  <dgm:cxnLst>
    <dgm:cxn modelId="{43745A02-6478-459D-B9A2-24A901640EF6}" type="presOf" srcId="{D01931E1-CA22-4A0F-9EA1-F88BE18D0C8D}" destId="{FD950B52-DE86-4E8E-8A55-E91052B2FA58}" srcOrd="0" destOrd="0" presId="urn:microsoft.com/office/officeart/2005/8/layout/hChevron3"/>
    <dgm:cxn modelId="{A3528122-D487-443E-AEAB-5BFE5DDC6F26}" srcId="{D01931E1-CA22-4A0F-9EA1-F88BE18D0C8D}" destId="{7C364D2B-0984-4951-8C90-097AC405DF90}" srcOrd="1" destOrd="0" parTransId="{3A95C95C-5A28-483F-8525-8E3D059D4389}" sibTransId="{8332252F-69F8-4AFF-BEAD-AB184A5F84EF}"/>
    <dgm:cxn modelId="{50BD8530-A730-4C46-8935-797279614EA9}" type="presOf" srcId="{3B479FBB-0895-454C-9A2F-11DB6FF2761D}" destId="{16B634E1-B871-4BE0-8A49-965B6FC44202}" srcOrd="0" destOrd="0" presId="urn:microsoft.com/office/officeart/2005/8/layout/hChevron3"/>
    <dgm:cxn modelId="{5651893B-F5E9-4470-8A50-B1C98EA9AF4B}" srcId="{D01931E1-CA22-4A0F-9EA1-F88BE18D0C8D}" destId="{470F8585-9CFD-4CD0-8C77-1E063A55685F}" srcOrd="2" destOrd="0" parTransId="{6B197582-FD76-44B6-A743-1C7EDDA09EFF}" sibTransId="{F4F30970-6CB7-42C0-AD09-3C6A2F0FC08E}"/>
    <dgm:cxn modelId="{615207E2-5C24-4D18-BF0C-C11E2B38F9F1}" type="presOf" srcId="{470F8585-9CFD-4CD0-8C77-1E063A55685F}" destId="{4AE20FD2-B9AC-49DD-A4AA-27B5B03203D6}" srcOrd="0" destOrd="0" presId="urn:microsoft.com/office/officeart/2005/8/layout/hChevron3"/>
    <dgm:cxn modelId="{5DF082F3-9C8B-46FC-9FBB-3BDB89440273}" srcId="{D01931E1-CA22-4A0F-9EA1-F88BE18D0C8D}" destId="{3B479FBB-0895-454C-9A2F-11DB6FF2761D}" srcOrd="0" destOrd="0" parTransId="{AF4E9DB7-F1D0-4BF7-8E11-FA5125735961}" sibTransId="{30B1DCF0-BA41-4588-8DC6-A2F4FC8C6CAC}"/>
    <dgm:cxn modelId="{61DC30F7-12C8-46BB-A8C9-7D9D3906C4B8}" type="presOf" srcId="{7C364D2B-0984-4951-8C90-097AC405DF90}" destId="{E9A79F62-4808-4A14-A681-CAB6B9BC47E0}" srcOrd="0" destOrd="0" presId="urn:microsoft.com/office/officeart/2005/8/layout/hChevron3"/>
    <dgm:cxn modelId="{4CDC14E7-0505-45DE-B7F9-93AC212E8AA4}" type="presParOf" srcId="{FD950B52-DE86-4E8E-8A55-E91052B2FA58}" destId="{16B634E1-B871-4BE0-8A49-965B6FC44202}" srcOrd="0" destOrd="0" presId="urn:microsoft.com/office/officeart/2005/8/layout/hChevron3"/>
    <dgm:cxn modelId="{95E1ACFE-BCD1-4A6E-BBEE-BAC0560D8B2C}" type="presParOf" srcId="{FD950B52-DE86-4E8E-8A55-E91052B2FA58}" destId="{21D4396A-B20D-49F9-A866-359458B4D020}" srcOrd="1" destOrd="0" presId="urn:microsoft.com/office/officeart/2005/8/layout/hChevron3"/>
    <dgm:cxn modelId="{0A83E736-6DD1-4B0E-A64A-4BF901AD5120}" type="presParOf" srcId="{FD950B52-DE86-4E8E-8A55-E91052B2FA58}" destId="{E9A79F62-4808-4A14-A681-CAB6B9BC47E0}" srcOrd="2" destOrd="0" presId="urn:microsoft.com/office/officeart/2005/8/layout/hChevron3"/>
    <dgm:cxn modelId="{37CFB299-0DE7-45BF-AE19-E335EB32FD47}" type="presParOf" srcId="{FD950B52-DE86-4E8E-8A55-E91052B2FA58}" destId="{7F92E472-AB69-4BBF-8972-59B70D0D7166}" srcOrd="3" destOrd="0" presId="urn:microsoft.com/office/officeart/2005/8/layout/hChevron3"/>
    <dgm:cxn modelId="{867B8E79-9B4A-43CA-8ECA-73BF66EC4135}" type="presParOf" srcId="{FD950B52-DE86-4E8E-8A55-E91052B2FA58}" destId="{4AE20FD2-B9AC-49DD-A4AA-27B5B03203D6}" srcOrd="4"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7DB90-D163-4824-B98B-AE5521E786DF}" type="doc">
      <dgm:prSet loTypeId="urn:microsoft.com/office/officeart/2005/8/layout/funnel1" loCatId="relationship" qsTypeId="urn:microsoft.com/office/officeart/2005/8/quickstyle/simple1" qsCatId="simple" csTypeId="urn:microsoft.com/office/officeart/2005/8/colors/accent1_1" csCatId="accent1" phldr="1"/>
      <dgm:spPr/>
      <dgm:t>
        <a:bodyPr/>
        <a:lstStyle/>
        <a:p>
          <a:endParaRPr kumimoji="1" lang="ja-JP" altLang="en-US"/>
        </a:p>
      </dgm:t>
    </dgm:pt>
    <dgm:pt modelId="{E88EB174-C900-4C79-9A06-E40BE9647DF7}">
      <dgm:prSet phldrT="[テキスト]"/>
      <dgm:spPr>
        <a:solidFill>
          <a:schemeClr val="accent6">
            <a:lumMod val="60000"/>
            <a:lumOff val="40000"/>
          </a:schemeClr>
        </a:solidFill>
      </dgm:spPr>
      <dgm:t>
        <a:bodyPr/>
        <a:lstStyle/>
        <a:p>
          <a:r>
            <a:rPr lang="ja-JP" altLang="en-US" dirty="0"/>
            <a:t>哲学</a:t>
          </a:r>
        </a:p>
      </dgm:t>
    </dgm:pt>
    <dgm:pt modelId="{407DD9E9-FA0E-4362-92DE-7E21A520A667}" type="parTrans" cxnId="{5850B4AB-DE1B-4FFE-8837-26273B2DE603}">
      <dgm:prSet/>
      <dgm:spPr/>
      <dgm:t>
        <a:bodyPr/>
        <a:lstStyle/>
        <a:p>
          <a:endParaRPr lang="ja-JP" altLang="en-US"/>
        </a:p>
      </dgm:t>
    </dgm:pt>
    <dgm:pt modelId="{E8862008-58B9-4188-867D-C11D610DD9F6}" type="sibTrans" cxnId="{5850B4AB-DE1B-4FFE-8837-26273B2DE603}">
      <dgm:prSet/>
      <dgm:spPr/>
      <dgm:t>
        <a:bodyPr/>
        <a:lstStyle/>
        <a:p>
          <a:endParaRPr lang="ja-JP" altLang="en-US"/>
        </a:p>
      </dgm:t>
    </dgm:pt>
    <dgm:pt modelId="{4C0AC4AC-0EB9-432F-B924-9211CFBE43FA}">
      <dgm:prSet phldrT="[テキスト]"/>
      <dgm:spPr>
        <a:solidFill>
          <a:schemeClr val="accent2">
            <a:lumMod val="60000"/>
            <a:lumOff val="40000"/>
          </a:schemeClr>
        </a:solidFill>
      </dgm:spPr>
      <dgm:t>
        <a:bodyPr/>
        <a:lstStyle/>
        <a:p>
          <a:r>
            <a:rPr lang="ja-JP" altLang="en-US" dirty="0"/>
            <a:t>理念</a:t>
          </a:r>
        </a:p>
      </dgm:t>
    </dgm:pt>
    <dgm:pt modelId="{DEA97EC2-5647-4B8B-9517-C7C0B2FAD11F}" type="parTrans" cxnId="{5A69C2A9-E3F0-45B0-8DA8-D96C42D5A017}">
      <dgm:prSet/>
      <dgm:spPr/>
      <dgm:t>
        <a:bodyPr/>
        <a:lstStyle/>
        <a:p>
          <a:endParaRPr lang="ja-JP" altLang="en-US"/>
        </a:p>
      </dgm:t>
    </dgm:pt>
    <dgm:pt modelId="{824DD691-994C-4446-8439-01BC4FEBFC0B}" type="sibTrans" cxnId="{5A69C2A9-E3F0-45B0-8DA8-D96C42D5A017}">
      <dgm:prSet/>
      <dgm:spPr/>
      <dgm:t>
        <a:bodyPr/>
        <a:lstStyle/>
        <a:p>
          <a:endParaRPr lang="ja-JP" altLang="en-US"/>
        </a:p>
      </dgm:t>
    </dgm:pt>
    <dgm:pt modelId="{5BDF5159-7B36-4C97-BD4D-4413450BC913}">
      <dgm:prSet phldrT="[テキスト]"/>
      <dgm:spPr>
        <a:solidFill>
          <a:schemeClr val="accent5">
            <a:lumMod val="60000"/>
            <a:lumOff val="40000"/>
          </a:schemeClr>
        </a:solidFill>
      </dgm:spPr>
      <dgm:t>
        <a:bodyPr/>
        <a:lstStyle/>
        <a:p>
          <a:r>
            <a:rPr lang="ja-JP" altLang="en-US" dirty="0"/>
            <a:t>人材</a:t>
          </a:r>
        </a:p>
      </dgm:t>
    </dgm:pt>
    <dgm:pt modelId="{139FC8E4-AB3F-4C06-8425-EC8005CBE134}" type="parTrans" cxnId="{7E93BFCC-E34F-4C5F-AFB4-A2FDDA6BF178}">
      <dgm:prSet/>
      <dgm:spPr/>
      <dgm:t>
        <a:bodyPr/>
        <a:lstStyle/>
        <a:p>
          <a:endParaRPr lang="ja-JP" altLang="en-US"/>
        </a:p>
      </dgm:t>
    </dgm:pt>
    <dgm:pt modelId="{7E89C63E-6E95-47DA-B307-87FA6033EAA5}" type="sibTrans" cxnId="{7E93BFCC-E34F-4C5F-AFB4-A2FDDA6BF178}">
      <dgm:prSet/>
      <dgm:spPr/>
      <dgm:t>
        <a:bodyPr/>
        <a:lstStyle/>
        <a:p>
          <a:endParaRPr lang="ja-JP" altLang="en-US"/>
        </a:p>
      </dgm:t>
    </dgm:pt>
    <dgm:pt modelId="{009790D3-7043-4240-A4C1-F96AC432382F}">
      <dgm:prSet phldrT="[テキスト]"/>
      <dgm:spPr/>
      <dgm:t>
        <a:bodyPr/>
        <a:lstStyle/>
        <a:p>
          <a:endParaRPr lang="ja-JP" altLang="en-US" dirty="0"/>
        </a:p>
      </dgm:t>
    </dgm:pt>
    <dgm:pt modelId="{11524269-91F4-48A4-8F50-AB90F1E25E33}" type="sibTrans" cxnId="{E1AAD789-9AD6-4492-903B-4832F56BD76A}">
      <dgm:prSet/>
      <dgm:spPr/>
      <dgm:t>
        <a:bodyPr/>
        <a:lstStyle/>
        <a:p>
          <a:endParaRPr lang="ja-JP" altLang="en-US"/>
        </a:p>
      </dgm:t>
    </dgm:pt>
    <dgm:pt modelId="{FC86D59A-D914-4E5F-99BA-8FE14A54BE00}" type="parTrans" cxnId="{E1AAD789-9AD6-4492-903B-4832F56BD76A}">
      <dgm:prSet/>
      <dgm:spPr/>
      <dgm:t>
        <a:bodyPr/>
        <a:lstStyle/>
        <a:p>
          <a:endParaRPr lang="ja-JP" altLang="en-US"/>
        </a:p>
      </dgm:t>
    </dgm:pt>
    <dgm:pt modelId="{2A350AF5-1F1C-493E-BDEE-A05C83A9BBAD}" type="pres">
      <dgm:prSet presAssocID="{C937DB90-D163-4824-B98B-AE5521E786DF}" presName="Name0" presStyleCnt="0">
        <dgm:presLayoutVars>
          <dgm:chMax val="4"/>
          <dgm:resizeHandles val="exact"/>
        </dgm:presLayoutVars>
      </dgm:prSet>
      <dgm:spPr/>
    </dgm:pt>
    <dgm:pt modelId="{29A971BE-315E-4266-89EA-DE7E378E9269}" type="pres">
      <dgm:prSet presAssocID="{C937DB90-D163-4824-B98B-AE5521E786DF}" presName="ellipse" presStyleLbl="trBgShp" presStyleIdx="0" presStyleCnt="1"/>
      <dgm:spPr/>
    </dgm:pt>
    <dgm:pt modelId="{EF767C90-400B-45ED-87ED-425AE7E03FA8}" type="pres">
      <dgm:prSet presAssocID="{C937DB90-D163-4824-B98B-AE5521E786DF}" presName="arrow1" presStyleLbl="fgShp" presStyleIdx="0" presStyleCnt="1" custAng="16200000" custScaleX="192000" custScaleY="197501" custLinFactX="120978" custLinFactY="-148472" custLinFactNeighborX="200000" custLinFactNeighborY="-200000"/>
      <dgm:spPr>
        <a:solidFill>
          <a:srgbClr val="0066FF"/>
        </a:solidFill>
      </dgm:spPr>
    </dgm:pt>
    <dgm:pt modelId="{19702421-02C7-4C69-8E22-7F7CA8A0E943}" type="pres">
      <dgm:prSet presAssocID="{C937DB90-D163-4824-B98B-AE5521E786DF}" presName="rectangle" presStyleLbl="revTx" presStyleIdx="0" presStyleCnt="1">
        <dgm:presLayoutVars>
          <dgm:bulletEnabled val="1"/>
        </dgm:presLayoutVars>
      </dgm:prSet>
      <dgm:spPr/>
    </dgm:pt>
    <dgm:pt modelId="{CB2ADFF2-3823-4882-8679-105398AD3939}" type="pres">
      <dgm:prSet presAssocID="{4C0AC4AC-0EB9-432F-B924-9211CFBE43FA}" presName="item1" presStyleLbl="node1" presStyleIdx="0" presStyleCnt="3">
        <dgm:presLayoutVars>
          <dgm:bulletEnabled val="1"/>
        </dgm:presLayoutVars>
      </dgm:prSet>
      <dgm:spPr/>
    </dgm:pt>
    <dgm:pt modelId="{602C063D-82E4-4A4B-88B5-DAEE5A3F41DB}" type="pres">
      <dgm:prSet presAssocID="{5BDF5159-7B36-4C97-BD4D-4413450BC913}" presName="item2" presStyleLbl="node1" presStyleIdx="1" presStyleCnt="3">
        <dgm:presLayoutVars>
          <dgm:bulletEnabled val="1"/>
        </dgm:presLayoutVars>
      </dgm:prSet>
      <dgm:spPr/>
    </dgm:pt>
    <dgm:pt modelId="{9F1CEF63-205E-4648-91A9-6A36E07C0D8F}" type="pres">
      <dgm:prSet presAssocID="{009790D3-7043-4240-A4C1-F96AC432382F}" presName="item3" presStyleLbl="node1" presStyleIdx="2" presStyleCnt="3" custLinFactNeighborX="17778" custLinFactNeighborY="21956">
        <dgm:presLayoutVars>
          <dgm:bulletEnabled val="1"/>
        </dgm:presLayoutVars>
      </dgm:prSet>
      <dgm:spPr/>
    </dgm:pt>
    <dgm:pt modelId="{29ABFD82-FB5A-449F-955D-7701C0819BED}" type="pres">
      <dgm:prSet presAssocID="{C937DB90-D163-4824-B98B-AE5521E786DF}" presName="funnel" presStyleLbl="trAlignAcc1" presStyleIdx="0" presStyleCnt="1"/>
      <dgm:spPr/>
    </dgm:pt>
  </dgm:ptLst>
  <dgm:cxnLst>
    <dgm:cxn modelId="{7CD01618-158C-4C6F-9E8D-77E6A747BEAB}" type="presOf" srcId="{4C0AC4AC-0EB9-432F-B924-9211CFBE43FA}" destId="{602C063D-82E4-4A4B-88B5-DAEE5A3F41DB}" srcOrd="0" destOrd="0" presId="urn:microsoft.com/office/officeart/2005/8/layout/funnel1"/>
    <dgm:cxn modelId="{B8DB6F46-A548-487D-9144-33BEC2974632}" type="presOf" srcId="{5BDF5159-7B36-4C97-BD4D-4413450BC913}" destId="{CB2ADFF2-3823-4882-8679-105398AD3939}" srcOrd="0" destOrd="0" presId="urn:microsoft.com/office/officeart/2005/8/layout/funnel1"/>
    <dgm:cxn modelId="{32C8AB57-56B4-4814-9B6D-D3BE8FDAC0E8}" type="presOf" srcId="{009790D3-7043-4240-A4C1-F96AC432382F}" destId="{19702421-02C7-4C69-8E22-7F7CA8A0E943}" srcOrd="0" destOrd="0" presId="urn:microsoft.com/office/officeart/2005/8/layout/funnel1"/>
    <dgm:cxn modelId="{FC7CF083-5A4F-4041-95BB-89966E36514E}" type="presOf" srcId="{C937DB90-D163-4824-B98B-AE5521E786DF}" destId="{2A350AF5-1F1C-493E-BDEE-A05C83A9BBAD}" srcOrd="0" destOrd="0" presId="urn:microsoft.com/office/officeart/2005/8/layout/funnel1"/>
    <dgm:cxn modelId="{E1AAD789-9AD6-4492-903B-4832F56BD76A}" srcId="{C937DB90-D163-4824-B98B-AE5521E786DF}" destId="{009790D3-7043-4240-A4C1-F96AC432382F}" srcOrd="3" destOrd="0" parTransId="{FC86D59A-D914-4E5F-99BA-8FE14A54BE00}" sibTransId="{11524269-91F4-48A4-8F50-AB90F1E25E33}"/>
    <dgm:cxn modelId="{5A69C2A9-E3F0-45B0-8DA8-D96C42D5A017}" srcId="{C937DB90-D163-4824-B98B-AE5521E786DF}" destId="{4C0AC4AC-0EB9-432F-B924-9211CFBE43FA}" srcOrd="1" destOrd="0" parTransId="{DEA97EC2-5647-4B8B-9517-C7C0B2FAD11F}" sibTransId="{824DD691-994C-4446-8439-01BC4FEBFC0B}"/>
    <dgm:cxn modelId="{5850B4AB-DE1B-4FFE-8837-26273B2DE603}" srcId="{C937DB90-D163-4824-B98B-AE5521E786DF}" destId="{E88EB174-C900-4C79-9A06-E40BE9647DF7}" srcOrd="0" destOrd="0" parTransId="{407DD9E9-FA0E-4362-92DE-7E21A520A667}" sibTransId="{E8862008-58B9-4188-867D-C11D610DD9F6}"/>
    <dgm:cxn modelId="{7E93BFCC-E34F-4C5F-AFB4-A2FDDA6BF178}" srcId="{C937DB90-D163-4824-B98B-AE5521E786DF}" destId="{5BDF5159-7B36-4C97-BD4D-4413450BC913}" srcOrd="2" destOrd="0" parTransId="{139FC8E4-AB3F-4C06-8425-EC8005CBE134}" sibTransId="{7E89C63E-6E95-47DA-B307-87FA6033EAA5}"/>
    <dgm:cxn modelId="{0EC348E0-AD67-4AE2-89B8-C51D0C5CCEF1}" type="presOf" srcId="{E88EB174-C900-4C79-9A06-E40BE9647DF7}" destId="{9F1CEF63-205E-4648-91A9-6A36E07C0D8F}" srcOrd="0" destOrd="0" presId="urn:microsoft.com/office/officeart/2005/8/layout/funnel1"/>
    <dgm:cxn modelId="{29E6435C-F7C0-4B74-B848-F4D60A6E1044}" type="presParOf" srcId="{2A350AF5-1F1C-493E-BDEE-A05C83A9BBAD}" destId="{29A971BE-315E-4266-89EA-DE7E378E9269}" srcOrd="0" destOrd="0" presId="urn:microsoft.com/office/officeart/2005/8/layout/funnel1"/>
    <dgm:cxn modelId="{AB6B2388-7208-4D56-8BA5-38EC3D778B93}" type="presParOf" srcId="{2A350AF5-1F1C-493E-BDEE-A05C83A9BBAD}" destId="{EF767C90-400B-45ED-87ED-425AE7E03FA8}" srcOrd="1" destOrd="0" presId="urn:microsoft.com/office/officeart/2005/8/layout/funnel1"/>
    <dgm:cxn modelId="{9B20E99E-3A1C-4139-803B-B3D9AA5A4186}" type="presParOf" srcId="{2A350AF5-1F1C-493E-BDEE-A05C83A9BBAD}" destId="{19702421-02C7-4C69-8E22-7F7CA8A0E943}" srcOrd="2" destOrd="0" presId="urn:microsoft.com/office/officeart/2005/8/layout/funnel1"/>
    <dgm:cxn modelId="{78368E4E-A8DF-4154-83B5-A7C29C56DFDB}" type="presParOf" srcId="{2A350AF5-1F1C-493E-BDEE-A05C83A9BBAD}" destId="{CB2ADFF2-3823-4882-8679-105398AD3939}" srcOrd="3" destOrd="0" presId="urn:microsoft.com/office/officeart/2005/8/layout/funnel1"/>
    <dgm:cxn modelId="{43D73DF0-F8FA-4D11-907F-0070EE90AC42}" type="presParOf" srcId="{2A350AF5-1F1C-493E-BDEE-A05C83A9BBAD}" destId="{602C063D-82E4-4A4B-88B5-DAEE5A3F41DB}" srcOrd="4" destOrd="0" presId="urn:microsoft.com/office/officeart/2005/8/layout/funnel1"/>
    <dgm:cxn modelId="{6BD283DC-113B-4E70-B9C3-42FFFE115D11}" type="presParOf" srcId="{2A350AF5-1F1C-493E-BDEE-A05C83A9BBAD}" destId="{9F1CEF63-205E-4648-91A9-6A36E07C0D8F}" srcOrd="5" destOrd="0" presId="urn:microsoft.com/office/officeart/2005/8/layout/funnel1"/>
    <dgm:cxn modelId="{24D381B6-BD24-40BF-8DD9-2845E0C7FEE5}" type="presParOf" srcId="{2A350AF5-1F1C-493E-BDEE-A05C83A9BBAD}" destId="{29ABFD82-FB5A-449F-955D-7701C0819BE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7E646A5-40F7-49B3-9FDB-1E9EFD21607C}" type="doc">
      <dgm:prSet loTypeId="urn:microsoft.com/office/officeart/2005/8/layout/radial6" loCatId="cycle" qsTypeId="urn:microsoft.com/office/officeart/2005/8/quickstyle/simple2" qsCatId="simple" csTypeId="urn:microsoft.com/office/officeart/2005/8/colors/accent2_1" csCatId="accent2" phldr="1"/>
      <dgm:spPr/>
      <dgm:t>
        <a:bodyPr/>
        <a:lstStyle/>
        <a:p>
          <a:endParaRPr kumimoji="1" lang="ja-JP" altLang="en-US"/>
        </a:p>
      </dgm:t>
    </dgm:pt>
    <dgm:pt modelId="{29E5D88D-6EDD-4B76-8463-E955711C2C91}">
      <dgm:prSet phldrT="[テキスト]" custT="1"/>
      <dgm:spPr>
        <a:ln>
          <a:solidFill>
            <a:srgbClr val="0070C0"/>
          </a:solidFill>
        </a:ln>
      </dgm:spPr>
      <dgm:t>
        <a:bodyPr/>
        <a:lstStyle/>
        <a:p>
          <a:r>
            <a:rPr kumimoji="1" lang="ja-JP" altLang="en-US" sz="800" dirty="0"/>
            <a:t>本人</a:t>
          </a:r>
        </a:p>
      </dgm:t>
    </dgm:pt>
    <dgm:pt modelId="{AB7C907D-E457-463E-BA02-1EC5675A1E6A}" type="parTrans" cxnId="{6FAC36A6-C2F9-47D1-AD7A-010472616886}">
      <dgm:prSet/>
      <dgm:spPr/>
      <dgm:t>
        <a:bodyPr/>
        <a:lstStyle/>
        <a:p>
          <a:endParaRPr kumimoji="1" lang="ja-JP" altLang="en-US" sz="800"/>
        </a:p>
      </dgm:t>
    </dgm:pt>
    <dgm:pt modelId="{4F30711B-A420-4A7B-A006-041CB8298F72}" type="sibTrans" cxnId="{6FAC36A6-C2F9-47D1-AD7A-010472616886}">
      <dgm:prSet/>
      <dgm:spPr/>
      <dgm:t>
        <a:bodyPr/>
        <a:lstStyle/>
        <a:p>
          <a:endParaRPr kumimoji="1" lang="ja-JP" altLang="en-US" sz="800"/>
        </a:p>
      </dgm:t>
    </dgm:pt>
    <dgm:pt modelId="{EC018D3E-6BB3-46C4-A992-E430D5C95508}">
      <dgm:prSet phldrT="[テキスト]" custT="1"/>
      <dgm:spPr>
        <a:solidFill>
          <a:schemeClr val="accent4">
            <a:lumMod val="40000"/>
            <a:lumOff val="60000"/>
          </a:schemeClr>
        </a:solidFill>
        <a:ln>
          <a:solidFill>
            <a:srgbClr val="0070C0"/>
          </a:solidFill>
        </a:ln>
      </dgm:spPr>
      <dgm:t>
        <a:bodyPr/>
        <a:lstStyle/>
        <a:p>
          <a:r>
            <a:rPr kumimoji="1" lang="ja-JP" altLang="en-US" sz="800" dirty="0"/>
            <a:t>救護施設</a:t>
          </a:r>
        </a:p>
      </dgm:t>
    </dgm:pt>
    <dgm:pt modelId="{7CE6B11F-5D67-45AC-B87F-DD109DAB9740}" type="parTrans" cxnId="{83224998-0784-4C2D-8521-04A17FFD2B61}">
      <dgm:prSet/>
      <dgm:spPr/>
      <dgm:t>
        <a:bodyPr/>
        <a:lstStyle/>
        <a:p>
          <a:endParaRPr kumimoji="1" lang="ja-JP" altLang="en-US" sz="800"/>
        </a:p>
      </dgm:t>
    </dgm:pt>
    <dgm:pt modelId="{4C75F14B-4233-4032-979D-B30A287A3A6C}" type="sibTrans" cxnId="{83224998-0784-4C2D-8521-04A17FFD2B61}">
      <dgm:prSet/>
      <dgm:spPr>
        <a:solidFill>
          <a:schemeClr val="accent1"/>
        </a:solidFill>
        <a:ln>
          <a:solidFill>
            <a:srgbClr val="0070C0"/>
          </a:solidFill>
        </a:ln>
      </dgm:spPr>
      <dgm:t>
        <a:bodyPr/>
        <a:lstStyle/>
        <a:p>
          <a:endParaRPr kumimoji="1" lang="ja-JP" altLang="en-US" sz="800"/>
        </a:p>
      </dgm:t>
    </dgm:pt>
    <dgm:pt modelId="{D794267D-9FE7-44CB-A32D-791A7C580A54}">
      <dgm:prSet phldrT="[テキスト]" custT="1"/>
      <dgm:spPr>
        <a:solidFill>
          <a:srgbClr val="FFCC99"/>
        </a:solidFill>
        <a:ln>
          <a:solidFill>
            <a:srgbClr val="0070C0"/>
          </a:solidFill>
        </a:ln>
      </dgm:spPr>
      <dgm:t>
        <a:bodyPr/>
        <a:lstStyle/>
        <a:p>
          <a:r>
            <a:rPr kumimoji="1" lang="ja-JP" altLang="en-US" sz="800" dirty="0"/>
            <a:t>基幹相談支援センター</a:t>
          </a:r>
        </a:p>
      </dgm:t>
    </dgm:pt>
    <dgm:pt modelId="{01D85933-D5A8-4C87-A332-D99F2E61262E}" type="parTrans" cxnId="{A3A27AC8-0B61-4647-88D7-1F8027BDA27E}">
      <dgm:prSet/>
      <dgm:spPr/>
      <dgm:t>
        <a:bodyPr/>
        <a:lstStyle/>
        <a:p>
          <a:endParaRPr kumimoji="1" lang="ja-JP" altLang="en-US" sz="800"/>
        </a:p>
      </dgm:t>
    </dgm:pt>
    <dgm:pt modelId="{2E06841F-633A-48B2-B550-79A6F43EA936}" type="sibTrans" cxnId="{A3A27AC8-0B61-4647-88D7-1F8027BDA27E}">
      <dgm:prSet/>
      <dgm:spPr>
        <a:solidFill>
          <a:schemeClr val="accent1"/>
        </a:solidFill>
        <a:ln>
          <a:solidFill>
            <a:srgbClr val="0070C0"/>
          </a:solidFill>
        </a:ln>
      </dgm:spPr>
      <dgm:t>
        <a:bodyPr/>
        <a:lstStyle/>
        <a:p>
          <a:endParaRPr kumimoji="1" lang="ja-JP" altLang="en-US" sz="800"/>
        </a:p>
      </dgm:t>
    </dgm:pt>
    <dgm:pt modelId="{EC18B904-4C6D-473C-83FB-814278324DBD}">
      <dgm:prSet phldrT="[テキスト]" custT="1"/>
      <dgm:spPr>
        <a:solidFill>
          <a:srgbClr val="99FF99"/>
        </a:solidFill>
        <a:ln>
          <a:solidFill>
            <a:srgbClr val="0070C0"/>
          </a:solidFill>
        </a:ln>
      </dgm:spPr>
      <dgm:t>
        <a:bodyPr/>
        <a:lstStyle/>
        <a:p>
          <a:r>
            <a:rPr kumimoji="1" lang="ja-JP" altLang="en-US" sz="800" dirty="0"/>
            <a:t>市町村　　障害福祉担当</a:t>
          </a:r>
        </a:p>
      </dgm:t>
    </dgm:pt>
    <dgm:pt modelId="{C28B2B19-A2BF-443A-ABAF-41D7715EA1B2}" type="parTrans" cxnId="{22DCF1AF-A9D9-47A3-98A0-1CE3E2C7969C}">
      <dgm:prSet/>
      <dgm:spPr/>
      <dgm:t>
        <a:bodyPr/>
        <a:lstStyle/>
        <a:p>
          <a:endParaRPr kumimoji="1" lang="ja-JP" altLang="en-US" sz="800"/>
        </a:p>
      </dgm:t>
    </dgm:pt>
    <dgm:pt modelId="{64097335-E749-4FF1-8D4C-41976F28EDC2}" type="sibTrans" cxnId="{22DCF1AF-A9D9-47A3-98A0-1CE3E2C7969C}">
      <dgm:prSet/>
      <dgm:spPr>
        <a:solidFill>
          <a:schemeClr val="accent1"/>
        </a:solidFill>
        <a:ln>
          <a:solidFill>
            <a:srgbClr val="0070C0"/>
          </a:solidFill>
        </a:ln>
      </dgm:spPr>
      <dgm:t>
        <a:bodyPr/>
        <a:lstStyle/>
        <a:p>
          <a:endParaRPr kumimoji="1" lang="ja-JP" altLang="en-US" sz="800"/>
        </a:p>
      </dgm:t>
    </dgm:pt>
    <dgm:pt modelId="{00C66489-B3A2-4085-8624-4BFDBEA2948F}">
      <dgm:prSet phldrT="[テキスト]" custT="1"/>
      <dgm:spPr>
        <a:solidFill>
          <a:srgbClr val="CCCCFF"/>
        </a:solidFill>
        <a:ln>
          <a:solidFill>
            <a:srgbClr val="0070C0"/>
          </a:solidFill>
        </a:ln>
      </dgm:spPr>
      <dgm:t>
        <a:bodyPr/>
        <a:lstStyle/>
        <a:p>
          <a:r>
            <a:rPr kumimoji="1" lang="ja-JP" altLang="en-US" sz="800" dirty="0"/>
            <a:t>福祉事務所</a:t>
          </a:r>
        </a:p>
      </dgm:t>
    </dgm:pt>
    <dgm:pt modelId="{80CB2951-9646-4B4C-9559-5054F7D9498F}" type="parTrans" cxnId="{34F84353-D313-4816-A086-1470965B15EA}">
      <dgm:prSet/>
      <dgm:spPr/>
      <dgm:t>
        <a:bodyPr/>
        <a:lstStyle/>
        <a:p>
          <a:endParaRPr kumimoji="1" lang="ja-JP" altLang="en-US" sz="800"/>
        </a:p>
      </dgm:t>
    </dgm:pt>
    <dgm:pt modelId="{2B9F656C-FE2B-4513-97A9-FE56E27C4C52}" type="sibTrans" cxnId="{34F84353-D313-4816-A086-1470965B15EA}">
      <dgm:prSet/>
      <dgm:spPr>
        <a:solidFill>
          <a:schemeClr val="accent1"/>
        </a:solidFill>
        <a:ln>
          <a:solidFill>
            <a:srgbClr val="0070C0"/>
          </a:solidFill>
        </a:ln>
      </dgm:spPr>
      <dgm:t>
        <a:bodyPr/>
        <a:lstStyle/>
        <a:p>
          <a:endParaRPr kumimoji="1" lang="ja-JP" altLang="en-US" sz="800"/>
        </a:p>
      </dgm:t>
    </dgm:pt>
    <dgm:pt modelId="{84FB1EF2-C260-4AEE-8AC4-315E7637639D}">
      <dgm:prSet phldrT="[テキスト]"/>
      <dgm:spPr/>
      <dgm:t>
        <a:bodyPr/>
        <a:lstStyle/>
        <a:p>
          <a:endParaRPr kumimoji="1" lang="ja-JP" altLang="en-US" sz="800" dirty="0"/>
        </a:p>
      </dgm:t>
    </dgm:pt>
    <dgm:pt modelId="{3E0CB7C4-012E-4F5B-8BB1-83739962830E}" type="parTrans" cxnId="{9C7B016C-423E-4554-ABED-5B0752B46BA3}">
      <dgm:prSet/>
      <dgm:spPr/>
      <dgm:t>
        <a:bodyPr/>
        <a:lstStyle/>
        <a:p>
          <a:endParaRPr kumimoji="1" lang="ja-JP" altLang="en-US" sz="800"/>
        </a:p>
      </dgm:t>
    </dgm:pt>
    <dgm:pt modelId="{F36A969C-3612-4827-B692-C4A813759EA2}" type="sibTrans" cxnId="{9C7B016C-423E-4554-ABED-5B0752B46BA3}">
      <dgm:prSet/>
      <dgm:spPr/>
      <dgm:t>
        <a:bodyPr/>
        <a:lstStyle/>
        <a:p>
          <a:endParaRPr kumimoji="1" lang="ja-JP" altLang="en-US" sz="800"/>
        </a:p>
      </dgm:t>
    </dgm:pt>
    <dgm:pt modelId="{1CB06400-A85A-4CD5-8C10-899CF68D4447}">
      <dgm:prSet phldrT="[テキスト]"/>
      <dgm:spPr/>
      <dgm:t>
        <a:bodyPr/>
        <a:lstStyle/>
        <a:p>
          <a:endParaRPr kumimoji="1" lang="ja-JP" altLang="en-US" sz="800"/>
        </a:p>
      </dgm:t>
    </dgm:pt>
    <dgm:pt modelId="{B5E92C3F-6327-4411-B289-D0CACF1DD15D}" type="parTrans" cxnId="{7BCA177A-8BF4-4742-BD20-70297AFE951F}">
      <dgm:prSet/>
      <dgm:spPr/>
      <dgm:t>
        <a:bodyPr/>
        <a:lstStyle/>
        <a:p>
          <a:endParaRPr kumimoji="1" lang="ja-JP" altLang="en-US" sz="800"/>
        </a:p>
      </dgm:t>
    </dgm:pt>
    <dgm:pt modelId="{57B4423B-FB1C-4F5F-9EC0-BE51D319221F}" type="sibTrans" cxnId="{7BCA177A-8BF4-4742-BD20-70297AFE951F}">
      <dgm:prSet/>
      <dgm:spPr/>
      <dgm:t>
        <a:bodyPr/>
        <a:lstStyle/>
        <a:p>
          <a:endParaRPr kumimoji="1" lang="ja-JP" altLang="en-US" sz="800"/>
        </a:p>
      </dgm:t>
    </dgm:pt>
    <dgm:pt modelId="{8BAE9E9F-22F2-43F5-8571-238186CCDDA4}">
      <dgm:prSet phldrT="[テキスト]"/>
      <dgm:spPr/>
      <dgm:t>
        <a:bodyPr/>
        <a:lstStyle/>
        <a:p>
          <a:endParaRPr kumimoji="1" lang="ja-JP" altLang="en-US" sz="800"/>
        </a:p>
      </dgm:t>
    </dgm:pt>
    <dgm:pt modelId="{4108B0CC-6767-437F-9FB7-810FE739A299}" type="parTrans" cxnId="{2B9D047E-A35F-4CA3-B145-56C440C0477F}">
      <dgm:prSet/>
      <dgm:spPr/>
      <dgm:t>
        <a:bodyPr/>
        <a:lstStyle/>
        <a:p>
          <a:endParaRPr kumimoji="1" lang="ja-JP" altLang="en-US" sz="800"/>
        </a:p>
      </dgm:t>
    </dgm:pt>
    <dgm:pt modelId="{A0E934D9-60B0-4C6F-8CE4-02BC62B46E19}" type="sibTrans" cxnId="{2B9D047E-A35F-4CA3-B145-56C440C0477F}">
      <dgm:prSet/>
      <dgm:spPr/>
      <dgm:t>
        <a:bodyPr/>
        <a:lstStyle/>
        <a:p>
          <a:endParaRPr kumimoji="1" lang="ja-JP" altLang="en-US" sz="800"/>
        </a:p>
      </dgm:t>
    </dgm:pt>
    <dgm:pt modelId="{946CA410-B258-4015-96A7-0840B29B7DAF}">
      <dgm:prSet/>
      <dgm:spPr/>
      <dgm:t>
        <a:bodyPr/>
        <a:lstStyle/>
        <a:p>
          <a:endParaRPr kumimoji="1" lang="ja-JP" altLang="en-US" sz="800"/>
        </a:p>
      </dgm:t>
    </dgm:pt>
    <dgm:pt modelId="{4D19C09E-1AB4-4FF6-9531-9F45FB6BAA9D}" type="parTrans" cxnId="{734FFEAE-F968-43B6-A614-AAFB8DE9ADBC}">
      <dgm:prSet/>
      <dgm:spPr/>
      <dgm:t>
        <a:bodyPr/>
        <a:lstStyle/>
        <a:p>
          <a:endParaRPr kumimoji="1" lang="ja-JP" altLang="en-US" sz="800"/>
        </a:p>
      </dgm:t>
    </dgm:pt>
    <dgm:pt modelId="{E6153048-EE9A-4ED7-9E05-D44B5A06E1B6}" type="sibTrans" cxnId="{734FFEAE-F968-43B6-A614-AAFB8DE9ADBC}">
      <dgm:prSet/>
      <dgm:spPr/>
      <dgm:t>
        <a:bodyPr/>
        <a:lstStyle/>
        <a:p>
          <a:endParaRPr kumimoji="1" lang="ja-JP" altLang="en-US" sz="800"/>
        </a:p>
      </dgm:t>
    </dgm:pt>
    <dgm:pt modelId="{43A515A4-853F-470F-A3E3-71DA0146A7D2}" type="pres">
      <dgm:prSet presAssocID="{A7E646A5-40F7-49B3-9FDB-1E9EFD21607C}" presName="Name0" presStyleCnt="0">
        <dgm:presLayoutVars>
          <dgm:chMax val="1"/>
          <dgm:dir/>
          <dgm:animLvl val="ctr"/>
          <dgm:resizeHandles val="exact"/>
        </dgm:presLayoutVars>
      </dgm:prSet>
      <dgm:spPr/>
    </dgm:pt>
    <dgm:pt modelId="{F2B346A3-457F-40A6-BB9D-FC2F1210296F}" type="pres">
      <dgm:prSet presAssocID="{29E5D88D-6EDD-4B76-8463-E955711C2C91}" presName="centerShape" presStyleLbl="node0" presStyleIdx="0" presStyleCnt="1" custScaleX="76444" custScaleY="67849" custLinFactNeighborX="1157" custLinFactNeighborY="2305"/>
      <dgm:spPr/>
    </dgm:pt>
    <dgm:pt modelId="{1D9C8DEA-DDB1-4EBE-9ABC-98D3FD1153FE}" type="pres">
      <dgm:prSet presAssocID="{EC018D3E-6BB3-46C4-A992-E430D5C95508}" presName="node" presStyleLbl="node1" presStyleIdx="0" presStyleCnt="4" custScaleX="133284" custScaleY="127169" custRadScaleRad="78905" custRadScaleInc="10267">
        <dgm:presLayoutVars>
          <dgm:bulletEnabled val="1"/>
        </dgm:presLayoutVars>
      </dgm:prSet>
      <dgm:spPr/>
    </dgm:pt>
    <dgm:pt modelId="{76AD40E6-1956-4437-BAC6-377B6B9A9521}" type="pres">
      <dgm:prSet presAssocID="{EC018D3E-6BB3-46C4-A992-E430D5C95508}" presName="dummy" presStyleCnt="0"/>
      <dgm:spPr/>
    </dgm:pt>
    <dgm:pt modelId="{8F60AA38-21C1-45D6-99D2-C4778821B609}" type="pres">
      <dgm:prSet presAssocID="{4C75F14B-4233-4032-979D-B30A287A3A6C}" presName="sibTrans" presStyleLbl="sibTrans2D1" presStyleIdx="0" presStyleCnt="4"/>
      <dgm:spPr/>
    </dgm:pt>
    <dgm:pt modelId="{CDE61BF0-D77D-4681-82E5-07C33233299E}" type="pres">
      <dgm:prSet presAssocID="{D794267D-9FE7-44CB-A32D-791A7C580A54}" presName="node" presStyleLbl="node1" presStyleIdx="1" presStyleCnt="4" custScaleX="137410" custScaleY="128838" custRadScaleRad="92832" custRadScaleInc="5086">
        <dgm:presLayoutVars>
          <dgm:bulletEnabled val="1"/>
        </dgm:presLayoutVars>
      </dgm:prSet>
      <dgm:spPr/>
    </dgm:pt>
    <dgm:pt modelId="{C15091D3-3F4E-4481-B939-5571294B7D43}" type="pres">
      <dgm:prSet presAssocID="{D794267D-9FE7-44CB-A32D-791A7C580A54}" presName="dummy" presStyleCnt="0"/>
      <dgm:spPr/>
    </dgm:pt>
    <dgm:pt modelId="{A040BCDB-F187-4392-922A-0EC8F3C8F28C}" type="pres">
      <dgm:prSet presAssocID="{2E06841F-633A-48B2-B550-79A6F43EA936}" presName="sibTrans" presStyleLbl="sibTrans2D1" presStyleIdx="1" presStyleCnt="4"/>
      <dgm:spPr/>
    </dgm:pt>
    <dgm:pt modelId="{E4045213-F8DD-4A12-943A-8CFDA0E6E287}" type="pres">
      <dgm:prSet presAssocID="{EC18B904-4C6D-473C-83FB-814278324DBD}" presName="node" presStyleLbl="node1" presStyleIdx="2" presStyleCnt="4" custScaleX="143962" custScaleY="119602" custRadScaleRad="92314" custRadScaleInc="-1478">
        <dgm:presLayoutVars>
          <dgm:bulletEnabled val="1"/>
        </dgm:presLayoutVars>
      </dgm:prSet>
      <dgm:spPr/>
    </dgm:pt>
    <dgm:pt modelId="{9D83454F-7301-4059-9561-344028D2A575}" type="pres">
      <dgm:prSet presAssocID="{EC18B904-4C6D-473C-83FB-814278324DBD}" presName="dummy" presStyleCnt="0"/>
      <dgm:spPr/>
    </dgm:pt>
    <dgm:pt modelId="{87F79C7E-6DCC-48D6-B86D-A27C10DE3FCB}" type="pres">
      <dgm:prSet presAssocID="{64097335-E749-4FF1-8D4C-41976F28EDC2}" presName="sibTrans" presStyleLbl="sibTrans2D1" presStyleIdx="2" presStyleCnt="4"/>
      <dgm:spPr/>
    </dgm:pt>
    <dgm:pt modelId="{2ECD613F-4DB4-40F6-87CC-71139F7320A1}" type="pres">
      <dgm:prSet presAssocID="{00C66489-B3A2-4085-8624-4BFDBEA2948F}" presName="node" presStyleLbl="node1" presStyleIdx="3" presStyleCnt="4" custScaleX="136123" custScaleY="130325" custRadScaleRad="91947" custRadScaleInc="-5194">
        <dgm:presLayoutVars>
          <dgm:bulletEnabled val="1"/>
        </dgm:presLayoutVars>
      </dgm:prSet>
      <dgm:spPr/>
    </dgm:pt>
    <dgm:pt modelId="{54BC36ED-1B10-4002-92B6-47C56E9A6B6A}" type="pres">
      <dgm:prSet presAssocID="{00C66489-B3A2-4085-8624-4BFDBEA2948F}" presName="dummy" presStyleCnt="0"/>
      <dgm:spPr/>
    </dgm:pt>
    <dgm:pt modelId="{1CA374A5-7F1A-4F2A-B22E-F25178874251}" type="pres">
      <dgm:prSet presAssocID="{2B9F656C-FE2B-4513-97A9-FE56E27C4C52}" presName="sibTrans" presStyleLbl="sibTrans2D1" presStyleIdx="3" presStyleCnt="4"/>
      <dgm:spPr/>
    </dgm:pt>
  </dgm:ptLst>
  <dgm:cxnLst>
    <dgm:cxn modelId="{42757E18-A5A4-4D7C-8F38-57CA4480EFE2}" type="presOf" srcId="{D794267D-9FE7-44CB-A32D-791A7C580A54}" destId="{CDE61BF0-D77D-4681-82E5-07C33233299E}" srcOrd="0" destOrd="0" presId="urn:microsoft.com/office/officeart/2005/8/layout/radial6"/>
    <dgm:cxn modelId="{0C26DA38-111A-48ED-8A77-95E494060D95}" type="presOf" srcId="{EC18B904-4C6D-473C-83FB-814278324DBD}" destId="{E4045213-F8DD-4A12-943A-8CFDA0E6E287}" srcOrd="0" destOrd="0" presId="urn:microsoft.com/office/officeart/2005/8/layout/radial6"/>
    <dgm:cxn modelId="{D0CD7E3C-179A-445C-BCCE-661061445F87}" type="presOf" srcId="{A7E646A5-40F7-49B3-9FDB-1E9EFD21607C}" destId="{43A515A4-853F-470F-A3E3-71DA0146A7D2}" srcOrd="0" destOrd="0" presId="urn:microsoft.com/office/officeart/2005/8/layout/radial6"/>
    <dgm:cxn modelId="{2EFA5C60-AAAB-428D-BE44-EB4CB5158D62}" type="presOf" srcId="{29E5D88D-6EDD-4B76-8463-E955711C2C91}" destId="{F2B346A3-457F-40A6-BB9D-FC2F1210296F}" srcOrd="0" destOrd="0" presId="urn:microsoft.com/office/officeart/2005/8/layout/radial6"/>
    <dgm:cxn modelId="{9C7B016C-423E-4554-ABED-5B0752B46BA3}" srcId="{A7E646A5-40F7-49B3-9FDB-1E9EFD21607C}" destId="{84FB1EF2-C260-4AEE-8AC4-315E7637639D}" srcOrd="1" destOrd="0" parTransId="{3E0CB7C4-012E-4F5B-8BB1-83739962830E}" sibTransId="{F36A969C-3612-4827-B692-C4A813759EA2}"/>
    <dgm:cxn modelId="{34F84353-D313-4816-A086-1470965B15EA}" srcId="{29E5D88D-6EDD-4B76-8463-E955711C2C91}" destId="{00C66489-B3A2-4085-8624-4BFDBEA2948F}" srcOrd="3" destOrd="0" parTransId="{80CB2951-9646-4B4C-9559-5054F7D9498F}" sibTransId="{2B9F656C-FE2B-4513-97A9-FE56E27C4C52}"/>
    <dgm:cxn modelId="{1A849D55-0988-4EF6-9CFA-8E61967AFD13}" type="presOf" srcId="{64097335-E749-4FF1-8D4C-41976F28EDC2}" destId="{87F79C7E-6DCC-48D6-B86D-A27C10DE3FCB}" srcOrd="0" destOrd="0" presId="urn:microsoft.com/office/officeart/2005/8/layout/radial6"/>
    <dgm:cxn modelId="{1BBA017A-3ADC-43F2-94AE-D043736AA514}" type="presOf" srcId="{4C75F14B-4233-4032-979D-B30A287A3A6C}" destId="{8F60AA38-21C1-45D6-99D2-C4778821B609}" srcOrd="0" destOrd="0" presId="urn:microsoft.com/office/officeart/2005/8/layout/radial6"/>
    <dgm:cxn modelId="{7BCA177A-8BF4-4742-BD20-70297AFE951F}" srcId="{A7E646A5-40F7-49B3-9FDB-1E9EFD21607C}" destId="{1CB06400-A85A-4CD5-8C10-899CF68D4447}" srcOrd="2" destOrd="0" parTransId="{B5E92C3F-6327-4411-B289-D0CACF1DD15D}" sibTransId="{57B4423B-FB1C-4F5F-9EC0-BE51D319221F}"/>
    <dgm:cxn modelId="{2B9D047E-A35F-4CA3-B145-56C440C0477F}" srcId="{A7E646A5-40F7-49B3-9FDB-1E9EFD21607C}" destId="{8BAE9E9F-22F2-43F5-8571-238186CCDDA4}" srcOrd="3" destOrd="0" parTransId="{4108B0CC-6767-437F-9FB7-810FE739A299}" sibTransId="{A0E934D9-60B0-4C6F-8CE4-02BC62B46E19}"/>
    <dgm:cxn modelId="{83224998-0784-4C2D-8521-04A17FFD2B61}" srcId="{29E5D88D-6EDD-4B76-8463-E955711C2C91}" destId="{EC018D3E-6BB3-46C4-A992-E430D5C95508}" srcOrd="0" destOrd="0" parTransId="{7CE6B11F-5D67-45AC-B87F-DD109DAB9740}" sibTransId="{4C75F14B-4233-4032-979D-B30A287A3A6C}"/>
    <dgm:cxn modelId="{F5B8AB98-870A-4A92-83A7-20088DD3BACC}" type="presOf" srcId="{00C66489-B3A2-4085-8624-4BFDBEA2948F}" destId="{2ECD613F-4DB4-40F6-87CC-71139F7320A1}" srcOrd="0" destOrd="0" presId="urn:microsoft.com/office/officeart/2005/8/layout/radial6"/>
    <dgm:cxn modelId="{EC161BA1-E624-4DA4-8368-71BDC681A51D}" type="presOf" srcId="{EC018D3E-6BB3-46C4-A992-E430D5C95508}" destId="{1D9C8DEA-DDB1-4EBE-9ABC-98D3FD1153FE}" srcOrd="0" destOrd="0" presId="urn:microsoft.com/office/officeart/2005/8/layout/radial6"/>
    <dgm:cxn modelId="{6FAC36A6-C2F9-47D1-AD7A-010472616886}" srcId="{A7E646A5-40F7-49B3-9FDB-1E9EFD21607C}" destId="{29E5D88D-6EDD-4B76-8463-E955711C2C91}" srcOrd="0" destOrd="0" parTransId="{AB7C907D-E457-463E-BA02-1EC5675A1E6A}" sibTransId="{4F30711B-A420-4A7B-A006-041CB8298F72}"/>
    <dgm:cxn modelId="{734FFEAE-F968-43B6-A614-AAFB8DE9ADBC}" srcId="{A7E646A5-40F7-49B3-9FDB-1E9EFD21607C}" destId="{946CA410-B258-4015-96A7-0840B29B7DAF}" srcOrd="4" destOrd="0" parTransId="{4D19C09E-1AB4-4FF6-9531-9F45FB6BAA9D}" sibTransId="{E6153048-EE9A-4ED7-9E05-D44B5A06E1B6}"/>
    <dgm:cxn modelId="{22DCF1AF-A9D9-47A3-98A0-1CE3E2C7969C}" srcId="{29E5D88D-6EDD-4B76-8463-E955711C2C91}" destId="{EC18B904-4C6D-473C-83FB-814278324DBD}" srcOrd="2" destOrd="0" parTransId="{C28B2B19-A2BF-443A-ABAF-41D7715EA1B2}" sibTransId="{64097335-E749-4FF1-8D4C-41976F28EDC2}"/>
    <dgm:cxn modelId="{A3A27AC8-0B61-4647-88D7-1F8027BDA27E}" srcId="{29E5D88D-6EDD-4B76-8463-E955711C2C91}" destId="{D794267D-9FE7-44CB-A32D-791A7C580A54}" srcOrd="1" destOrd="0" parTransId="{01D85933-D5A8-4C87-A332-D99F2E61262E}" sibTransId="{2E06841F-633A-48B2-B550-79A6F43EA936}"/>
    <dgm:cxn modelId="{154AACCA-89A4-4657-9516-21967A112133}" type="presOf" srcId="{2B9F656C-FE2B-4513-97A9-FE56E27C4C52}" destId="{1CA374A5-7F1A-4F2A-B22E-F25178874251}" srcOrd="0" destOrd="0" presId="urn:microsoft.com/office/officeart/2005/8/layout/radial6"/>
    <dgm:cxn modelId="{C12A17D6-CEC5-4AC0-BA57-B11706CD7003}" type="presOf" srcId="{2E06841F-633A-48B2-B550-79A6F43EA936}" destId="{A040BCDB-F187-4392-922A-0EC8F3C8F28C}" srcOrd="0" destOrd="0" presId="urn:microsoft.com/office/officeart/2005/8/layout/radial6"/>
    <dgm:cxn modelId="{8856BF15-A48E-48B3-BBB0-45369FAC694D}" type="presParOf" srcId="{43A515A4-853F-470F-A3E3-71DA0146A7D2}" destId="{F2B346A3-457F-40A6-BB9D-FC2F1210296F}" srcOrd="0" destOrd="0" presId="urn:microsoft.com/office/officeart/2005/8/layout/radial6"/>
    <dgm:cxn modelId="{AE2CFEBB-F77D-4B91-A152-624BD7BC9894}" type="presParOf" srcId="{43A515A4-853F-470F-A3E3-71DA0146A7D2}" destId="{1D9C8DEA-DDB1-4EBE-9ABC-98D3FD1153FE}" srcOrd="1" destOrd="0" presId="urn:microsoft.com/office/officeart/2005/8/layout/radial6"/>
    <dgm:cxn modelId="{0F3BF1C0-F5BF-40AB-B8AF-12FA148BF0FB}" type="presParOf" srcId="{43A515A4-853F-470F-A3E3-71DA0146A7D2}" destId="{76AD40E6-1956-4437-BAC6-377B6B9A9521}" srcOrd="2" destOrd="0" presId="urn:microsoft.com/office/officeart/2005/8/layout/radial6"/>
    <dgm:cxn modelId="{DCC94C69-E259-4A82-B211-F7A2408A7FB8}" type="presParOf" srcId="{43A515A4-853F-470F-A3E3-71DA0146A7D2}" destId="{8F60AA38-21C1-45D6-99D2-C4778821B609}" srcOrd="3" destOrd="0" presId="urn:microsoft.com/office/officeart/2005/8/layout/radial6"/>
    <dgm:cxn modelId="{43E7D894-22C8-4701-8BC6-750CFD9B4480}" type="presParOf" srcId="{43A515A4-853F-470F-A3E3-71DA0146A7D2}" destId="{CDE61BF0-D77D-4681-82E5-07C33233299E}" srcOrd="4" destOrd="0" presId="urn:microsoft.com/office/officeart/2005/8/layout/radial6"/>
    <dgm:cxn modelId="{C51BE359-DF08-4554-9909-EA9E1141B73D}" type="presParOf" srcId="{43A515A4-853F-470F-A3E3-71DA0146A7D2}" destId="{C15091D3-3F4E-4481-B939-5571294B7D43}" srcOrd="5" destOrd="0" presId="urn:microsoft.com/office/officeart/2005/8/layout/radial6"/>
    <dgm:cxn modelId="{1CEE246A-5A7F-448C-AD83-BA46E66C441A}" type="presParOf" srcId="{43A515A4-853F-470F-A3E3-71DA0146A7D2}" destId="{A040BCDB-F187-4392-922A-0EC8F3C8F28C}" srcOrd="6" destOrd="0" presId="urn:microsoft.com/office/officeart/2005/8/layout/radial6"/>
    <dgm:cxn modelId="{62255359-2BE8-428A-8F0C-C7294086286C}" type="presParOf" srcId="{43A515A4-853F-470F-A3E3-71DA0146A7D2}" destId="{E4045213-F8DD-4A12-943A-8CFDA0E6E287}" srcOrd="7" destOrd="0" presId="urn:microsoft.com/office/officeart/2005/8/layout/radial6"/>
    <dgm:cxn modelId="{77A1315D-9ADF-44AB-A44F-B20820C0C605}" type="presParOf" srcId="{43A515A4-853F-470F-A3E3-71DA0146A7D2}" destId="{9D83454F-7301-4059-9561-344028D2A575}" srcOrd="8" destOrd="0" presId="urn:microsoft.com/office/officeart/2005/8/layout/radial6"/>
    <dgm:cxn modelId="{E22DFB57-0A22-4B24-AE64-853A710C6424}" type="presParOf" srcId="{43A515A4-853F-470F-A3E3-71DA0146A7D2}" destId="{87F79C7E-6DCC-48D6-B86D-A27C10DE3FCB}" srcOrd="9" destOrd="0" presId="urn:microsoft.com/office/officeart/2005/8/layout/radial6"/>
    <dgm:cxn modelId="{F0035630-D601-4945-BEDE-FF0FD7B74930}" type="presParOf" srcId="{43A515A4-853F-470F-A3E3-71DA0146A7D2}" destId="{2ECD613F-4DB4-40F6-87CC-71139F7320A1}" srcOrd="10" destOrd="0" presId="urn:microsoft.com/office/officeart/2005/8/layout/radial6"/>
    <dgm:cxn modelId="{0DA6A3B2-4CDB-44AC-9A03-2FCE040EF605}" type="presParOf" srcId="{43A515A4-853F-470F-A3E3-71DA0146A7D2}" destId="{54BC36ED-1B10-4002-92B6-47C56E9A6B6A}" srcOrd="11" destOrd="0" presId="urn:microsoft.com/office/officeart/2005/8/layout/radial6"/>
    <dgm:cxn modelId="{2729BE90-8CD4-4DFA-B54A-4C674CEAF88A}" type="presParOf" srcId="{43A515A4-853F-470F-A3E3-71DA0146A7D2}" destId="{1CA374A5-7F1A-4F2A-B22E-F25178874251}" srcOrd="12" destOrd="0" presId="urn:microsoft.com/office/officeart/2005/8/layout/radial6"/>
  </dgm:cxnLst>
  <dgm:bg>
    <a:solidFill>
      <a:schemeClr val="bg1"/>
    </a:solidFill>
  </dgm:bg>
  <dgm:whole>
    <a:ln>
      <a:solidFill>
        <a:srgbClr val="99CCFF"/>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7E646A5-40F7-49B3-9FDB-1E9EFD21607C}" type="doc">
      <dgm:prSet loTypeId="urn:microsoft.com/office/officeart/2005/8/layout/radial6" loCatId="cycle" qsTypeId="urn:microsoft.com/office/officeart/2005/8/quickstyle/simple2" qsCatId="simple" csTypeId="urn:microsoft.com/office/officeart/2005/8/colors/accent2_1" csCatId="accent2" phldr="1"/>
      <dgm:spPr/>
      <dgm:t>
        <a:bodyPr/>
        <a:lstStyle/>
        <a:p>
          <a:endParaRPr kumimoji="1" lang="ja-JP" altLang="en-US"/>
        </a:p>
      </dgm:t>
    </dgm:pt>
    <dgm:pt modelId="{29E5D88D-6EDD-4B76-8463-E955711C2C91}">
      <dgm:prSet phldrT="[テキスト]" custT="1"/>
      <dgm:spPr>
        <a:ln>
          <a:solidFill>
            <a:srgbClr val="0070C0"/>
          </a:solidFill>
        </a:ln>
      </dgm:spPr>
      <dgm:t>
        <a:bodyPr/>
        <a:lstStyle/>
        <a:p>
          <a:r>
            <a:rPr kumimoji="1" lang="ja-JP" altLang="en-US" sz="900" dirty="0"/>
            <a:t>本人</a:t>
          </a:r>
        </a:p>
      </dgm:t>
    </dgm:pt>
    <dgm:pt modelId="{AB7C907D-E457-463E-BA02-1EC5675A1E6A}" type="parTrans" cxnId="{6FAC36A6-C2F9-47D1-AD7A-010472616886}">
      <dgm:prSet/>
      <dgm:spPr/>
      <dgm:t>
        <a:bodyPr/>
        <a:lstStyle/>
        <a:p>
          <a:endParaRPr kumimoji="1" lang="ja-JP" altLang="en-US" sz="900"/>
        </a:p>
      </dgm:t>
    </dgm:pt>
    <dgm:pt modelId="{4F30711B-A420-4A7B-A006-041CB8298F72}" type="sibTrans" cxnId="{6FAC36A6-C2F9-47D1-AD7A-010472616886}">
      <dgm:prSet/>
      <dgm:spPr/>
      <dgm:t>
        <a:bodyPr/>
        <a:lstStyle/>
        <a:p>
          <a:endParaRPr kumimoji="1" lang="ja-JP" altLang="en-US" sz="900"/>
        </a:p>
      </dgm:t>
    </dgm:pt>
    <dgm:pt modelId="{EC018D3E-6BB3-46C4-A992-E430D5C95508}">
      <dgm:prSet phldrT="[テキスト]" custT="1"/>
      <dgm:spPr>
        <a:solidFill>
          <a:schemeClr val="accent4">
            <a:lumMod val="40000"/>
            <a:lumOff val="60000"/>
          </a:schemeClr>
        </a:solidFill>
        <a:ln>
          <a:solidFill>
            <a:srgbClr val="0070C0"/>
          </a:solidFill>
        </a:ln>
      </dgm:spPr>
      <dgm:t>
        <a:bodyPr/>
        <a:lstStyle/>
        <a:p>
          <a:r>
            <a:rPr kumimoji="1" lang="ja-JP" altLang="en-US" sz="900" dirty="0"/>
            <a:t>障害者支援施設</a:t>
          </a:r>
        </a:p>
      </dgm:t>
    </dgm:pt>
    <dgm:pt modelId="{7CE6B11F-5D67-45AC-B87F-DD109DAB9740}" type="parTrans" cxnId="{83224998-0784-4C2D-8521-04A17FFD2B61}">
      <dgm:prSet/>
      <dgm:spPr/>
      <dgm:t>
        <a:bodyPr/>
        <a:lstStyle/>
        <a:p>
          <a:endParaRPr kumimoji="1" lang="ja-JP" altLang="en-US" sz="900"/>
        </a:p>
      </dgm:t>
    </dgm:pt>
    <dgm:pt modelId="{4C75F14B-4233-4032-979D-B30A287A3A6C}" type="sibTrans" cxnId="{83224998-0784-4C2D-8521-04A17FFD2B61}">
      <dgm:prSet/>
      <dgm:spPr>
        <a:solidFill>
          <a:schemeClr val="accent1"/>
        </a:solidFill>
        <a:ln>
          <a:solidFill>
            <a:srgbClr val="0070C0"/>
          </a:solidFill>
        </a:ln>
      </dgm:spPr>
      <dgm:t>
        <a:bodyPr/>
        <a:lstStyle/>
        <a:p>
          <a:endParaRPr kumimoji="1" lang="ja-JP" altLang="en-US" sz="900"/>
        </a:p>
      </dgm:t>
    </dgm:pt>
    <dgm:pt modelId="{D794267D-9FE7-44CB-A32D-791A7C580A54}">
      <dgm:prSet phldrT="[テキスト]" custT="1"/>
      <dgm:spPr>
        <a:solidFill>
          <a:srgbClr val="FF99FF"/>
        </a:solidFill>
        <a:ln>
          <a:solidFill>
            <a:srgbClr val="FF00FF"/>
          </a:solidFill>
        </a:ln>
      </dgm:spPr>
      <dgm:t>
        <a:bodyPr/>
        <a:lstStyle/>
        <a:p>
          <a:r>
            <a:rPr kumimoji="1" lang="ja-JP" altLang="en-US" sz="900" dirty="0"/>
            <a:t>計画相談支援　</a:t>
          </a:r>
          <a:endParaRPr kumimoji="1" lang="en-US" altLang="ja-JP" sz="900" dirty="0"/>
        </a:p>
        <a:p>
          <a:r>
            <a:rPr kumimoji="1" lang="ja-JP" altLang="en-US" sz="900" dirty="0"/>
            <a:t>指定特定</a:t>
          </a:r>
        </a:p>
      </dgm:t>
    </dgm:pt>
    <dgm:pt modelId="{01D85933-D5A8-4C87-A332-D99F2E61262E}" type="parTrans" cxnId="{A3A27AC8-0B61-4647-88D7-1F8027BDA27E}">
      <dgm:prSet/>
      <dgm:spPr/>
      <dgm:t>
        <a:bodyPr/>
        <a:lstStyle/>
        <a:p>
          <a:endParaRPr kumimoji="1" lang="ja-JP" altLang="en-US" sz="900"/>
        </a:p>
      </dgm:t>
    </dgm:pt>
    <dgm:pt modelId="{2E06841F-633A-48B2-B550-79A6F43EA936}" type="sibTrans" cxnId="{A3A27AC8-0B61-4647-88D7-1F8027BDA27E}">
      <dgm:prSet/>
      <dgm:spPr>
        <a:solidFill>
          <a:schemeClr val="accent1"/>
        </a:solidFill>
        <a:ln>
          <a:solidFill>
            <a:srgbClr val="0070C0"/>
          </a:solidFill>
        </a:ln>
      </dgm:spPr>
      <dgm:t>
        <a:bodyPr/>
        <a:lstStyle/>
        <a:p>
          <a:endParaRPr kumimoji="1" lang="ja-JP" altLang="en-US" sz="900"/>
        </a:p>
      </dgm:t>
    </dgm:pt>
    <dgm:pt modelId="{EC18B904-4C6D-473C-83FB-814278324DBD}">
      <dgm:prSet phldrT="[テキスト]" custT="1"/>
      <dgm:spPr>
        <a:solidFill>
          <a:srgbClr val="FFCC99"/>
        </a:solidFill>
        <a:ln>
          <a:solidFill>
            <a:srgbClr val="0070C0"/>
          </a:solidFill>
        </a:ln>
      </dgm:spPr>
      <dgm:t>
        <a:bodyPr/>
        <a:lstStyle/>
        <a:p>
          <a:r>
            <a:rPr kumimoji="1" lang="ja-JP" altLang="en-US" sz="900" dirty="0"/>
            <a:t>基幹相談支援センター</a:t>
          </a:r>
        </a:p>
      </dgm:t>
    </dgm:pt>
    <dgm:pt modelId="{C28B2B19-A2BF-443A-ABAF-41D7715EA1B2}" type="parTrans" cxnId="{22DCF1AF-A9D9-47A3-98A0-1CE3E2C7969C}">
      <dgm:prSet/>
      <dgm:spPr/>
      <dgm:t>
        <a:bodyPr/>
        <a:lstStyle/>
        <a:p>
          <a:endParaRPr kumimoji="1" lang="ja-JP" altLang="en-US" sz="900"/>
        </a:p>
      </dgm:t>
    </dgm:pt>
    <dgm:pt modelId="{64097335-E749-4FF1-8D4C-41976F28EDC2}" type="sibTrans" cxnId="{22DCF1AF-A9D9-47A3-98A0-1CE3E2C7969C}">
      <dgm:prSet/>
      <dgm:spPr>
        <a:solidFill>
          <a:schemeClr val="accent1"/>
        </a:solidFill>
        <a:ln>
          <a:solidFill>
            <a:srgbClr val="0070C0"/>
          </a:solidFill>
        </a:ln>
      </dgm:spPr>
      <dgm:t>
        <a:bodyPr/>
        <a:lstStyle/>
        <a:p>
          <a:endParaRPr kumimoji="1" lang="ja-JP" altLang="en-US" sz="900"/>
        </a:p>
      </dgm:t>
    </dgm:pt>
    <dgm:pt modelId="{00C66489-B3A2-4085-8624-4BFDBEA2948F}">
      <dgm:prSet phldrT="[テキスト]" custT="1"/>
      <dgm:spPr>
        <a:solidFill>
          <a:srgbClr val="99FF99"/>
        </a:solidFill>
        <a:ln>
          <a:solidFill>
            <a:srgbClr val="0070C0"/>
          </a:solidFill>
        </a:ln>
      </dgm:spPr>
      <dgm:t>
        <a:bodyPr/>
        <a:lstStyle/>
        <a:p>
          <a:r>
            <a:rPr kumimoji="1" lang="ja-JP" altLang="en-US" sz="900" dirty="0"/>
            <a:t>市町村</a:t>
          </a:r>
        </a:p>
      </dgm:t>
    </dgm:pt>
    <dgm:pt modelId="{80CB2951-9646-4B4C-9559-5054F7D9498F}" type="parTrans" cxnId="{34F84353-D313-4816-A086-1470965B15EA}">
      <dgm:prSet/>
      <dgm:spPr/>
      <dgm:t>
        <a:bodyPr/>
        <a:lstStyle/>
        <a:p>
          <a:endParaRPr kumimoji="1" lang="ja-JP" altLang="en-US" sz="900"/>
        </a:p>
      </dgm:t>
    </dgm:pt>
    <dgm:pt modelId="{2B9F656C-FE2B-4513-97A9-FE56E27C4C52}" type="sibTrans" cxnId="{34F84353-D313-4816-A086-1470965B15EA}">
      <dgm:prSet/>
      <dgm:spPr>
        <a:solidFill>
          <a:schemeClr val="accent1"/>
        </a:solidFill>
        <a:ln>
          <a:solidFill>
            <a:srgbClr val="0070C0"/>
          </a:solidFill>
        </a:ln>
      </dgm:spPr>
      <dgm:t>
        <a:bodyPr/>
        <a:lstStyle/>
        <a:p>
          <a:endParaRPr kumimoji="1" lang="ja-JP" altLang="en-US" sz="900"/>
        </a:p>
      </dgm:t>
    </dgm:pt>
    <dgm:pt modelId="{84FB1EF2-C260-4AEE-8AC4-315E7637639D}">
      <dgm:prSet phldrT="[テキスト]"/>
      <dgm:spPr/>
      <dgm:t>
        <a:bodyPr/>
        <a:lstStyle/>
        <a:p>
          <a:endParaRPr kumimoji="1" lang="ja-JP" altLang="en-US" sz="900" dirty="0"/>
        </a:p>
      </dgm:t>
    </dgm:pt>
    <dgm:pt modelId="{3E0CB7C4-012E-4F5B-8BB1-83739962830E}" type="parTrans" cxnId="{9C7B016C-423E-4554-ABED-5B0752B46BA3}">
      <dgm:prSet/>
      <dgm:spPr/>
      <dgm:t>
        <a:bodyPr/>
        <a:lstStyle/>
        <a:p>
          <a:endParaRPr kumimoji="1" lang="ja-JP" altLang="en-US" sz="900"/>
        </a:p>
      </dgm:t>
    </dgm:pt>
    <dgm:pt modelId="{F36A969C-3612-4827-B692-C4A813759EA2}" type="sibTrans" cxnId="{9C7B016C-423E-4554-ABED-5B0752B46BA3}">
      <dgm:prSet/>
      <dgm:spPr/>
      <dgm:t>
        <a:bodyPr/>
        <a:lstStyle/>
        <a:p>
          <a:endParaRPr kumimoji="1" lang="ja-JP" altLang="en-US" sz="900"/>
        </a:p>
      </dgm:t>
    </dgm:pt>
    <dgm:pt modelId="{1CB06400-A85A-4CD5-8C10-899CF68D4447}">
      <dgm:prSet phldrT="[テキスト]"/>
      <dgm:spPr/>
      <dgm:t>
        <a:bodyPr/>
        <a:lstStyle/>
        <a:p>
          <a:endParaRPr kumimoji="1" lang="ja-JP" altLang="en-US" sz="900"/>
        </a:p>
      </dgm:t>
    </dgm:pt>
    <dgm:pt modelId="{B5E92C3F-6327-4411-B289-D0CACF1DD15D}" type="parTrans" cxnId="{7BCA177A-8BF4-4742-BD20-70297AFE951F}">
      <dgm:prSet/>
      <dgm:spPr/>
      <dgm:t>
        <a:bodyPr/>
        <a:lstStyle/>
        <a:p>
          <a:endParaRPr kumimoji="1" lang="ja-JP" altLang="en-US" sz="900"/>
        </a:p>
      </dgm:t>
    </dgm:pt>
    <dgm:pt modelId="{57B4423B-FB1C-4F5F-9EC0-BE51D319221F}" type="sibTrans" cxnId="{7BCA177A-8BF4-4742-BD20-70297AFE951F}">
      <dgm:prSet/>
      <dgm:spPr/>
      <dgm:t>
        <a:bodyPr/>
        <a:lstStyle/>
        <a:p>
          <a:endParaRPr kumimoji="1" lang="ja-JP" altLang="en-US" sz="900"/>
        </a:p>
      </dgm:t>
    </dgm:pt>
    <dgm:pt modelId="{8BAE9E9F-22F2-43F5-8571-238186CCDDA4}">
      <dgm:prSet phldrT="[テキスト]"/>
      <dgm:spPr/>
      <dgm:t>
        <a:bodyPr/>
        <a:lstStyle/>
        <a:p>
          <a:endParaRPr kumimoji="1" lang="ja-JP" altLang="en-US" sz="900"/>
        </a:p>
      </dgm:t>
    </dgm:pt>
    <dgm:pt modelId="{4108B0CC-6767-437F-9FB7-810FE739A299}" type="parTrans" cxnId="{2B9D047E-A35F-4CA3-B145-56C440C0477F}">
      <dgm:prSet/>
      <dgm:spPr/>
      <dgm:t>
        <a:bodyPr/>
        <a:lstStyle/>
        <a:p>
          <a:endParaRPr kumimoji="1" lang="ja-JP" altLang="en-US" sz="900"/>
        </a:p>
      </dgm:t>
    </dgm:pt>
    <dgm:pt modelId="{A0E934D9-60B0-4C6F-8CE4-02BC62B46E19}" type="sibTrans" cxnId="{2B9D047E-A35F-4CA3-B145-56C440C0477F}">
      <dgm:prSet/>
      <dgm:spPr/>
      <dgm:t>
        <a:bodyPr/>
        <a:lstStyle/>
        <a:p>
          <a:endParaRPr kumimoji="1" lang="ja-JP" altLang="en-US" sz="900"/>
        </a:p>
      </dgm:t>
    </dgm:pt>
    <dgm:pt modelId="{946CA410-B258-4015-96A7-0840B29B7DAF}">
      <dgm:prSet/>
      <dgm:spPr/>
      <dgm:t>
        <a:bodyPr/>
        <a:lstStyle/>
        <a:p>
          <a:endParaRPr kumimoji="1" lang="ja-JP" altLang="en-US" sz="900"/>
        </a:p>
      </dgm:t>
    </dgm:pt>
    <dgm:pt modelId="{4D19C09E-1AB4-4FF6-9531-9F45FB6BAA9D}" type="parTrans" cxnId="{734FFEAE-F968-43B6-A614-AAFB8DE9ADBC}">
      <dgm:prSet/>
      <dgm:spPr/>
      <dgm:t>
        <a:bodyPr/>
        <a:lstStyle/>
        <a:p>
          <a:endParaRPr kumimoji="1" lang="ja-JP" altLang="en-US" sz="900"/>
        </a:p>
      </dgm:t>
    </dgm:pt>
    <dgm:pt modelId="{E6153048-EE9A-4ED7-9E05-D44B5A06E1B6}" type="sibTrans" cxnId="{734FFEAE-F968-43B6-A614-AAFB8DE9ADBC}">
      <dgm:prSet/>
      <dgm:spPr/>
      <dgm:t>
        <a:bodyPr/>
        <a:lstStyle/>
        <a:p>
          <a:endParaRPr kumimoji="1" lang="ja-JP" altLang="en-US" sz="900"/>
        </a:p>
      </dgm:t>
    </dgm:pt>
    <dgm:pt modelId="{43A515A4-853F-470F-A3E3-71DA0146A7D2}" type="pres">
      <dgm:prSet presAssocID="{A7E646A5-40F7-49B3-9FDB-1E9EFD21607C}" presName="Name0" presStyleCnt="0">
        <dgm:presLayoutVars>
          <dgm:chMax val="1"/>
          <dgm:dir/>
          <dgm:animLvl val="ctr"/>
          <dgm:resizeHandles val="exact"/>
        </dgm:presLayoutVars>
      </dgm:prSet>
      <dgm:spPr/>
    </dgm:pt>
    <dgm:pt modelId="{F2B346A3-457F-40A6-BB9D-FC2F1210296F}" type="pres">
      <dgm:prSet presAssocID="{29E5D88D-6EDD-4B76-8463-E955711C2C91}" presName="centerShape" presStyleLbl="node0" presStyleIdx="0" presStyleCnt="1" custScaleX="76444" custScaleY="67849" custLinFactNeighborX="1157" custLinFactNeighborY="2305"/>
      <dgm:spPr/>
    </dgm:pt>
    <dgm:pt modelId="{1D9C8DEA-DDB1-4EBE-9ABC-98D3FD1153FE}" type="pres">
      <dgm:prSet presAssocID="{EC018D3E-6BB3-46C4-A992-E430D5C95508}" presName="node" presStyleLbl="node1" presStyleIdx="0" presStyleCnt="4" custScaleX="133284" custScaleY="127169" custRadScaleRad="78905" custRadScaleInc="10267">
        <dgm:presLayoutVars>
          <dgm:bulletEnabled val="1"/>
        </dgm:presLayoutVars>
      </dgm:prSet>
      <dgm:spPr/>
    </dgm:pt>
    <dgm:pt modelId="{76AD40E6-1956-4437-BAC6-377B6B9A9521}" type="pres">
      <dgm:prSet presAssocID="{EC018D3E-6BB3-46C4-A992-E430D5C95508}" presName="dummy" presStyleCnt="0"/>
      <dgm:spPr/>
    </dgm:pt>
    <dgm:pt modelId="{8F60AA38-21C1-45D6-99D2-C4778821B609}" type="pres">
      <dgm:prSet presAssocID="{4C75F14B-4233-4032-979D-B30A287A3A6C}" presName="sibTrans" presStyleLbl="sibTrans2D1" presStyleIdx="0" presStyleCnt="4"/>
      <dgm:spPr/>
    </dgm:pt>
    <dgm:pt modelId="{CDE61BF0-D77D-4681-82E5-07C33233299E}" type="pres">
      <dgm:prSet presAssocID="{D794267D-9FE7-44CB-A32D-791A7C580A54}" presName="node" presStyleLbl="node1" presStyleIdx="1" presStyleCnt="4" custScaleX="137410" custScaleY="128838" custRadScaleRad="92832" custRadScaleInc="5086">
        <dgm:presLayoutVars>
          <dgm:bulletEnabled val="1"/>
        </dgm:presLayoutVars>
      </dgm:prSet>
      <dgm:spPr/>
    </dgm:pt>
    <dgm:pt modelId="{C15091D3-3F4E-4481-B939-5571294B7D43}" type="pres">
      <dgm:prSet presAssocID="{D794267D-9FE7-44CB-A32D-791A7C580A54}" presName="dummy" presStyleCnt="0"/>
      <dgm:spPr/>
    </dgm:pt>
    <dgm:pt modelId="{A040BCDB-F187-4392-922A-0EC8F3C8F28C}" type="pres">
      <dgm:prSet presAssocID="{2E06841F-633A-48B2-B550-79A6F43EA936}" presName="sibTrans" presStyleLbl="sibTrans2D1" presStyleIdx="1" presStyleCnt="4"/>
      <dgm:spPr/>
    </dgm:pt>
    <dgm:pt modelId="{E4045213-F8DD-4A12-943A-8CFDA0E6E287}" type="pres">
      <dgm:prSet presAssocID="{EC18B904-4C6D-473C-83FB-814278324DBD}" presName="node" presStyleLbl="node1" presStyleIdx="2" presStyleCnt="4" custScaleX="143962" custScaleY="119602" custRadScaleRad="92314" custRadScaleInc="-1478">
        <dgm:presLayoutVars>
          <dgm:bulletEnabled val="1"/>
        </dgm:presLayoutVars>
      </dgm:prSet>
      <dgm:spPr/>
    </dgm:pt>
    <dgm:pt modelId="{9D83454F-7301-4059-9561-344028D2A575}" type="pres">
      <dgm:prSet presAssocID="{EC18B904-4C6D-473C-83FB-814278324DBD}" presName="dummy" presStyleCnt="0"/>
      <dgm:spPr/>
    </dgm:pt>
    <dgm:pt modelId="{87F79C7E-6DCC-48D6-B86D-A27C10DE3FCB}" type="pres">
      <dgm:prSet presAssocID="{64097335-E749-4FF1-8D4C-41976F28EDC2}" presName="sibTrans" presStyleLbl="sibTrans2D1" presStyleIdx="2" presStyleCnt="4"/>
      <dgm:spPr/>
    </dgm:pt>
    <dgm:pt modelId="{2ECD613F-4DB4-40F6-87CC-71139F7320A1}" type="pres">
      <dgm:prSet presAssocID="{00C66489-B3A2-4085-8624-4BFDBEA2948F}" presName="node" presStyleLbl="node1" presStyleIdx="3" presStyleCnt="4" custScaleX="136123" custScaleY="130325" custRadScaleRad="91947" custRadScaleInc="-5194">
        <dgm:presLayoutVars>
          <dgm:bulletEnabled val="1"/>
        </dgm:presLayoutVars>
      </dgm:prSet>
      <dgm:spPr/>
    </dgm:pt>
    <dgm:pt modelId="{54BC36ED-1B10-4002-92B6-47C56E9A6B6A}" type="pres">
      <dgm:prSet presAssocID="{00C66489-B3A2-4085-8624-4BFDBEA2948F}" presName="dummy" presStyleCnt="0"/>
      <dgm:spPr/>
    </dgm:pt>
    <dgm:pt modelId="{1CA374A5-7F1A-4F2A-B22E-F25178874251}" type="pres">
      <dgm:prSet presAssocID="{2B9F656C-FE2B-4513-97A9-FE56E27C4C52}" presName="sibTrans" presStyleLbl="sibTrans2D1" presStyleIdx="3" presStyleCnt="4"/>
      <dgm:spPr/>
    </dgm:pt>
  </dgm:ptLst>
  <dgm:cxnLst>
    <dgm:cxn modelId="{42757E18-A5A4-4D7C-8F38-57CA4480EFE2}" type="presOf" srcId="{D794267D-9FE7-44CB-A32D-791A7C580A54}" destId="{CDE61BF0-D77D-4681-82E5-07C33233299E}" srcOrd="0" destOrd="0" presId="urn:microsoft.com/office/officeart/2005/8/layout/radial6"/>
    <dgm:cxn modelId="{0C26DA38-111A-48ED-8A77-95E494060D95}" type="presOf" srcId="{EC18B904-4C6D-473C-83FB-814278324DBD}" destId="{E4045213-F8DD-4A12-943A-8CFDA0E6E287}" srcOrd="0" destOrd="0" presId="urn:microsoft.com/office/officeart/2005/8/layout/radial6"/>
    <dgm:cxn modelId="{D0CD7E3C-179A-445C-BCCE-661061445F87}" type="presOf" srcId="{A7E646A5-40F7-49B3-9FDB-1E9EFD21607C}" destId="{43A515A4-853F-470F-A3E3-71DA0146A7D2}" srcOrd="0" destOrd="0" presId="urn:microsoft.com/office/officeart/2005/8/layout/radial6"/>
    <dgm:cxn modelId="{2EFA5C60-AAAB-428D-BE44-EB4CB5158D62}" type="presOf" srcId="{29E5D88D-6EDD-4B76-8463-E955711C2C91}" destId="{F2B346A3-457F-40A6-BB9D-FC2F1210296F}" srcOrd="0" destOrd="0" presId="urn:microsoft.com/office/officeart/2005/8/layout/radial6"/>
    <dgm:cxn modelId="{9C7B016C-423E-4554-ABED-5B0752B46BA3}" srcId="{A7E646A5-40F7-49B3-9FDB-1E9EFD21607C}" destId="{84FB1EF2-C260-4AEE-8AC4-315E7637639D}" srcOrd="1" destOrd="0" parTransId="{3E0CB7C4-012E-4F5B-8BB1-83739962830E}" sibTransId="{F36A969C-3612-4827-B692-C4A813759EA2}"/>
    <dgm:cxn modelId="{34F84353-D313-4816-A086-1470965B15EA}" srcId="{29E5D88D-6EDD-4B76-8463-E955711C2C91}" destId="{00C66489-B3A2-4085-8624-4BFDBEA2948F}" srcOrd="3" destOrd="0" parTransId="{80CB2951-9646-4B4C-9559-5054F7D9498F}" sibTransId="{2B9F656C-FE2B-4513-97A9-FE56E27C4C52}"/>
    <dgm:cxn modelId="{1A849D55-0988-4EF6-9CFA-8E61967AFD13}" type="presOf" srcId="{64097335-E749-4FF1-8D4C-41976F28EDC2}" destId="{87F79C7E-6DCC-48D6-B86D-A27C10DE3FCB}" srcOrd="0" destOrd="0" presId="urn:microsoft.com/office/officeart/2005/8/layout/radial6"/>
    <dgm:cxn modelId="{1BBA017A-3ADC-43F2-94AE-D043736AA514}" type="presOf" srcId="{4C75F14B-4233-4032-979D-B30A287A3A6C}" destId="{8F60AA38-21C1-45D6-99D2-C4778821B609}" srcOrd="0" destOrd="0" presId="urn:microsoft.com/office/officeart/2005/8/layout/radial6"/>
    <dgm:cxn modelId="{7BCA177A-8BF4-4742-BD20-70297AFE951F}" srcId="{A7E646A5-40F7-49B3-9FDB-1E9EFD21607C}" destId="{1CB06400-A85A-4CD5-8C10-899CF68D4447}" srcOrd="2" destOrd="0" parTransId="{B5E92C3F-6327-4411-B289-D0CACF1DD15D}" sibTransId="{57B4423B-FB1C-4F5F-9EC0-BE51D319221F}"/>
    <dgm:cxn modelId="{2B9D047E-A35F-4CA3-B145-56C440C0477F}" srcId="{A7E646A5-40F7-49B3-9FDB-1E9EFD21607C}" destId="{8BAE9E9F-22F2-43F5-8571-238186CCDDA4}" srcOrd="3" destOrd="0" parTransId="{4108B0CC-6767-437F-9FB7-810FE739A299}" sibTransId="{A0E934D9-60B0-4C6F-8CE4-02BC62B46E19}"/>
    <dgm:cxn modelId="{83224998-0784-4C2D-8521-04A17FFD2B61}" srcId="{29E5D88D-6EDD-4B76-8463-E955711C2C91}" destId="{EC018D3E-6BB3-46C4-A992-E430D5C95508}" srcOrd="0" destOrd="0" parTransId="{7CE6B11F-5D67-45AC-B87F-DD109DAB9740}" sibTransId="{4C75F14B-4233-4032-979D-B30A287A3A6C}"/>
    <dgm:cxn modelId="{F5B8AB98-870A-4A92-83A7-20088DD3BACC}" type="presOf" srcId="{00C66489-B3A2-4085-8624-4BFDBEA2948F}" destId="{2ECD613F-4DB4-40F6-87CC-71139F7320A1}" srcOrd="0" destOrd="0" presId="urn:microsoft.com/office/officeart/2005/8/layout/radial6"/>
    <dgm:cxn modelId="{EC161BA1-E624-4DA4-8368-71BDC681A51D}" type="presOf" srcId="{EC018D3E-6BB3-46C4-A992-E430D5C95508}" destId="{1D9C8DEA-DDB1-4EBE-9ABC-98D3FD1153FE}" srcOrd="0" destOrd="0" presId="urn:microsoft.com/office/officeart/2005/8/layout/radial6"/>
    <dgm:cxn modelId="{6FAC36A6-C2F9-47D1-AD7A-010472616886}" srcId="{A7E646A5-40F7-49B3-9FDB-1E9EFD21607C}" destId="{29E5D88D-6EDD-4B76-8463-E955711C2C91}" srcOrd="0" destOrd="0" parTransId="{AB7C907D-E457-463E-BA02-1EC5675A1E6A}" sibTransId="{4F30711B-A420-4A7B-A006-041CB8298F72}"/>
    <dgm:cxn modelId="{734FFEAE-F968-43B6-A614-AAFB8DE9ADBC}" srcId="{A7E646A5-40F7-49B3-9FDB-1E9EFD21607C}" destId="{946CA410-B258-4015-96A7-0840B29B7DAF}" srcOrd="4" destOrd="0" parTransId="{4D19C09E-1AB4-4FF6-9531-9F45FB6BAA9D}" sibTransId="{E6153048-EE9A-4ED7-9E05-D44B5A06E1B6}"/>
    <dgm:cxn modelId="{22DCF1AF-A9D9-47A3-98A0-1CE3E2C7969C}" srcId="{29E5D88D-6EDD-4B76-8463-E955711C2C91}" destId="{EC18B904-4C6D-473C-83FB-814278324DBD}" srcOrd="2" destOrd="0" parTransId="{C28B2B19-A2BF-443A-ABAF-41D7715EA1B2}" sibTransId="{64097335-E749-4FF1-8D4C-41976F28EDC2}"/>
    <dgm:cxn modelId="{A3A27AC8-0B61-4647-88D7-1F8027BDA27E}" srcId="{29E5D88D-6EDD-4B76-8463-E955711C2C91}" destId="{D794267D-9FE7-44CB-A32D-791A7C580A54}" srcOrd="1" destOrd="0" parTransId="{01D85933-D5A8-4C87-A332-D99F2E61262E}" sibTransId="{2E06841F-633A-48B2-B550-79A6F43EA936}"/>
    <dgm:cxn modelId="{154AACCA-89A4-4657-9516-21967A112133}" type="presOf" srcId="{2B9F656C-FE2B-4513-97A9-FE56E27C4C52}" destId="{1CA374A5-7F1A-4F2A-B22E-F25178874251}" srcOrd="0" destOrd="0" presId="urn:microsoft.com/office/officeart/2005/8/layout/radial6"/>
    <dgm:cxn modelId="{C12A17D6-CEC5-4AC0-BA57-B11706CD7003}" type="presOf" srcId="{2E06841F-633A-48B2-B550-79A6F43EA936}" destId="{A040BCDB-F187-4392-922A-0EC8F3C8F28C}" srcOrd="0" destOrd="0" presId="urn:microsoft.com/office/officeart/2005/8/layout/radial6"/>
    <dgm:cxn modelId="{8856BF15-A48E-48B3-BBB0-45369FAC694D}" type="presParOf" srcId="{43A515A4-853F-470F-A3E3-71DA0146A7D2}" destId="{F2B346A3-457F-40A6-BB9D-FC2F1210296F}" srcOrd="0" destOrd="0" presId="urn:microsoft.com/office/officeart/2005/8/layout/radial6"/>
    <dgm:cxn modelId="{AE2CFEBB-F77D-4B91-A152-624BD7BC9894}" type="presParOf" srcId="{43A515A4-853F-470F-A3E3-71DA0146A7D2}" destId="{1D9C8DEA-DDB1-4EBE-9ABC-98D3FD1153FE}" srcOrd="1" destOrd="0" presId="urn:microsoft.com/office/officeart/2005/8/layout/radial6"/>
    <dgm:cxn modelId="{0F3BF1C0-F5BF-40AB-B8AF-12FA148BF0FB}" type="presParOf" srcId="{43A515A4-853F-470F-A3E3-71DA0146A7D2}" destId="{76AD40E6-1956-4437-BAC6-377B6B9A9521}" srcOrd="2" destOrd="0" presId="urn:microsoft.com/office/officeart/2005/8/layout/radial6"/>
    <dgm:cxn modelId="{DCC94C69-E259-4A82-B211-F7A2408A7FB8}" type="presParOf" srcId="{43A515A4-853F-470F-A3E3-71DA0146A7D2}" destId="{8F60AA38-21C1-45D6-99D2-C4778821B609}" srcOrd="3" destOrd="0" presId="urn:microsoft.com/office/officeart/2005/8/layout/radial6"/>
    <dgm:cxn modelId="{43E7D894-22C8-4701-8BC6-750CFD9B4480}" type="presParOf" srcId="{43A515A4-853F-470F-A3E3-71DA0146A7D2}" destId="{CDE61BF0-D77D-4681-82E5-07C33233299E}" srcOrd="4" destOrd="0" presId="urn:microsoft.com/office/officeart/2005/8/layout/radial6"/>
    <dgm:cxn modelId="{C51BE359-DF08-4554-9909-EA9E1141B73D}" type="presParOf" srcId="{43A515A4-853F-470F-A3E3-71DA0146A7D2}" destId="{C15091D3-3F4E-4481-B939-5571294B7D43}" srcOrd="5" destOrd="0" presId="urn:microsoft.com/office/officeart/2005/8/layout/radial6"/>
    <dgm:cxn modelId="{1CEE246A-5A7F-448C-AD83-BA46E66C441A}" type="presParOf" srcId="{43A515A4-853F-470F-A3E3-71DA0146A7D2}" destId="{A040BCDB-F187-4392-922A-0EC8F3C8F28C}" srcOrd="6" destOrd="0" presId="urn:microsoft.com/office/officeart/2005/8/layout/radial6"/>
    <dgm:cxn modelId="{62255359-2BE8-428A-8F0C-C7294086286C}" type="presParOf" srcId="{43A515A4-853F-470F-A3E3-71DA0146A7D2}" destId="{E4045213-F8DD-4A12-943A-8CFDA0E6E287}" srcOrd="7" destOrd="0" presId="urn:microsoft.com/office/officeart/2005/8/layout/radial6"/>
    <dgm:cxn modelId="{77A1315D-9ADF-44AB-A44F-B20820C0C605}" type="presParOf" srcId="{43A515A4-853F-470F-A3E3-71DA0146A7D2}" destId="{9D83454F-7301-4059-9561-344028D2A575}" srcOrd="8" destOrd="0" presId="urn:microsoft.com/office/officeart/2005/8/layout/radial6"/>
    <dgm:cxn modelId="{E22DFB57-0A22-4B24-AE64-853A710C6424}" type="presParOf" srcId="{43A515A4-853F-470F-A3E3-71DA0146A7D2}" destId="{87F79C7E-6DCC-48D6-B86D-A27C10DE3FCB}" srcOrd="9" destOrd="0" presId="urn:microsoft.com/office/officeart/2005/8/layout/radial6"/>
    <dgm:cxn modelId="{F0035630-D601-4945-BEDE-FF0FD7B74930}" type="presParOf" srcId="{43A515A4-853F-470F-A3E3-71DA0146A7D2}" destId="{2ECD613F-4DB4-40F6-87CC-71139F7320A1}" srcOrd="10" destOrd="0" presId="urn:microsoft.com/office/officeart/2005/8/layout/radial6"/>
    <dgm:cxn modelId="{0DA6A3B2-4CDB-44AC-9A03-2FCE040EF605}" type="presParOf" srcId="{43A515A4-853F-470F-A3E3-71DA0146A7D2}" destId="{54BC36ED-1B10-4002-92B6-47C56E9A6B6A}" srcOrd="11" destOrd="0" presId="urn:microsoft.com/office/officeart/2005/8/layout/radial6"/>
    <dgm:cxn modelId="{2729BE90-8CD4-4DFA-B54A-4C674CEAF88A}" type="presParOf" srcId="{43A515A4-853F-470F-A3E3-71DA0146A7D2}" destId="{1CA374A5-7F1A-4F2A-B22E-F25178874251}" srcOrd="12" destOrd="0" presId="urn:microsoft.com/office/officeart/2005/8/layout/radial6"/>
  </dgm:cxnLst>
  <dgm:bg>
    <a:solidFill>
      <a:schemeClr val="bg1"/>
    </a:solidFill>
  </dgm:bg>
  <dgm:whole>
    <a:ln>
      <a:solidFill>
        <a:srgbClr val="99CCFF"/>
      </a:solidFill>
    </a:ln>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7E646A5-40F7-49B3-9FDB-1E9EFD21607C}" type="doc">
      <dgm:prSet loTypeId="urn:microsoft.com/office/officeart/2005/8/layout/radial6" loCatId="cycle" qsTypeId="urn:microsoft.com/office/officeart/2005/8/quickstyle/simple2" qsCatId="simple" csTypeId="urn:microsoft.com/office/officeart/2005/8/colors/accent2_1" csCatId="accent2" phldr="1"/>
      <dgm:spPr/>
      <dgm:t>
        <a:bodyPr/>
        <a:lstStyle/>
        <a:p>
          <a:endParaRPr kumimoji="1" lang="ja-JP" altLang="en-US"/>
        </a:p>
      </dgm:t>
    </dgm:pt>
    <dgm:pt modelId="{29E5D88D-6EDD-4B76-8463-E955711C2C91}">
      <dgm:prSet phldrT="[テキスト]" custT="1"/>
      <dgm:spPr>
        <a:ln>
          <a:solidFill>
            <a:srgbClr val="0070C0"/>
          </a:solidFill>
        </a:ln>
      </dgm:spPr>
      <dgm:t>
        <a:bodyPr/>
        <a:lstStyle/>
        <a:p>
          <a:r>
            <a:rPr kumimoji="1" lang="ja-JP" altLang="en-US" sz="1050" dirty="0"/>
            <a:t>本人</a:t>
          </a:r>
        </a:p>
      </dgm:t>
    </dgm:pt>
    <dgm:pt modelId="{AB7C907D-E457-463E-BA02-1EC5675A1E6A}" type="parTrans" cxnId="{6FAC36A6-C2F9-47D1-AD7A-010472616886}">
      <dgm:prSet/>
      <dgm:spPr/>
      <dgm:t>
        <a:bodyPr/>
        <a:lstStyle/>
        <a:p>
          <a:endParaRPr kumimoji="1" lang="ja-JP" altLang="en-US" sz="1050"/>
        </a:p>
      </dgm:t>
    </dgm:pt>
    <dgm:pt modelId="{4F30711B-A420-4A7B-A006-041CB8298F72}" type="sibTrans" cxnId="{6FAC36A6-C2F9-47D1-AD7A-010472616886}">
      <dgm:prSet/>
      <dgm:spPr/>
      <dgm:t>
        <a:bodyPr/>
        <a:lstStyle/>
        <a:p>
          <a:endParaRPr kumimoji="1" lang="ja-JP" altLang="en-US" sz="1050"/>
        </a:p>
      </dgm:t>
    </dgm:pt>
    <dgm:pt modelId="{EC018D3E-6BB3-46C4-A992-E430D5C95508}">
      <dgm:prSet phldrT="[テキスト]" custT="1"/>
      <dgm:spPr>
        <a:solidFill>
          <a:schemeClr val="accent4">
            <a:lumMod val="40000"/>
            <a:lumOff val="60000"/>
          </a:schemeClr>
        </a:solidFill>
        <a:ln>
          <a:solidFill>
            <a:srgbClr val="0070C0"/>
          </a:solidFill>
        </a:ln>
      </dgm:spPr>
      <dgm:t>
        <a:bodyPr/>
        <a:lstStyle/>
        <a:p>
          <a:r>
            <a:rPr kumimoji="1" lang="ja-JP" altLang="en-US" sz="1050" dirty="0"/>
            <a:t>矯正施設等</a:t>
          </a:r>
        </a:p>
      </dgm:t>
    </dgm:pt>
    <dgm:pt modelId="{7CE6B11F-5D67-45AC-B87F-DD109DAB9740}" type="parTrans" cxnId="{83224998-0784-4C2D-8521-04A17FFD2B61}">
      <dgm:prSet/>
      <dgm:spPr/>
      <dgm:t>
        <a:bodyPr/>
        <a:lstStyle/>
        <a:p>
          <a:endParaRPr kumimoji="1" lang="ja-JP" altLang="en-US" sz="1050"/>
        </a:p>
      </dgm:t>
    </dgm:pt>
    <dgm:pt modelId="{4C75F14B-4233-4032-979D-B30A287A3A6C}" type="sibTrans" cxnId="{83224998-0784-4C2D-8521-04A17FFD2B61}">
      <dgm:prSet/>
      <dgm:spPr>
        <a:solidFill>
          <a:schemeClr val="accent1"/>
        </a:solidFill>
        <a:ln>
          <a:solidFill>
            <a:srgbClr val="0070C0"/>
          </a:solidFill>
        </a:ln>
      </dgm:spPr>
      <dgm:t>
        <a:bodyPr/>
        <a:lstStyle/>
        <a:p>
          <a:endParaRPr kumimoji="1" lang="ja-JP" altLang="en-US" sz="1050"/>
        </a:p>
      </dgm:t>
    </dgm:pt>
    <dgm:pt modelId="{D794267D-9FE7-44CB-A32D-791A7C580A54}">
      <dgm:prSet phldrT="[テキスト]" custT="1"/>
      <dgm:spPr>
        <a:solidFill>
          <a:srgbClr val="DDDDDD"/>
        </a:solidFill>
        <a:ln>
          <a:solidFill>
            <a:srgbClr val="0070C0"/>
          </a:solidFill>
        </a:ln>
      </dgm:spPr>
      <dgm:t>
        <a:bodyPr/>
        <a:lstStyle/>
        <a:p>
          <a:r>
            <a:rPr kumimoji="1" lang="ja-JP" altLang="en-US" sz="1050" dirty="0"/>
            <a:t>地域定着支援</a:t>
          </a:r>
          <a:r>
            <a:rPr kumimoji="1" lang="ja-JP" altLang="en-US" sz="900" dirty="0"/>
            <a:t>センター</a:t>
          </a:r>
        </a:p>
      </dgm:t>
    </dgm:pt>
    <dgm:pt modelId="{01D85933-D5A8-4C87-A332-D99F2E61262E}" type="parTrans" cxnId="{A3A27AC8-0B61-4647-88D7-1F8027BDA27E}">
      <dgm:prSet/>
      <dgm:spPr/>
      <dgm:t>
        <a:bodyPr/>
        <a:lstStyle/>
        <a:p>
          <a:endParaRPr kumimoji="1" lang="ja-JP" altLang="en-US" sz="1050"/>
        </a:p>
      </dgm:t>
    </dgm:pt>
    <dgm:pt modelId="{2E06841F-633A-48B2-B550-79A6F43EA936}" type="sibTrans" cxnId="{A3A27AC8-0B61-4647-88D7-1F8027BDA27E}">
      <dgm:prSet/>
      <dgm:spPr>
        <a:solidFill>
          <a:schemeClr val="accent1"/>
        </a:solidFill>
        <a:ln>
          <a:solidFill>
            <a:srgbClr val="0070C0"/>
          </a:solidFill>
        </a:ln>
      </dgm:spPr>
      <dgm:t>
        <a:bodyPr/>
        <a:lstStyle/>
        <a:p>
          <a:endParaRPr kumimoji="1" lang="ja-JP" altLang="en-US" sz="1050"/>
        </a:p>
      </dgm:t>
    </dgm:pt>
    <dgm:pt modelId="{EC18B904-4C6D-473C-83FB-814278324DBD}">
      <dgm:prSet phldrT="[テキスト]" custT="1"/>
      <dgm:spPr>
        <a:solidFill>
          <a:srgbClr val="FFCC99"/>
        </a:solidFill>
        <a:ln>
          <a:solidFill>
            <a:srgbClr val="0070C0"/>
          </a:solidFill>
        </a:ln>
      </dgm:spPr>
      <dgm:t>
        <a:bodyPr/>
        <a:lstStyle/>
        <a:p>
          <a:r>
            <a:rPr kumimoji="1" lang="ja-JP" altLang="en-US" sz="1050" dirty="0"/>
            <a:t>基幹相談支援センター</a:t>
          </a:r>
        </a:p>
      </dgm:t>
    </dgm:pt>
    <dgm:pt modelId="{C28B2B19-A2BF-443A-ABAF-41D7715EA1B2}" type="parTrans" cxnId="{22DCF1AF-A9D9-47A3-98A0-1CE3E2C7969C}">
      <dgm:prSet/>
      <dgm:spPr/>
      <dgm:t>
        <a:bodyPr/>
        <a:lstStyle/>
        <a:p>
          <a:endParaRPr kumimoji="1" lang="ja-JP" altLang="en-US" sz="1050"/>
        </a:p>
      </dgm:t>
    </dgm:pt>
    <dgm:pt modelId="{64097335-E749-4FF1-8D4C-41976F28EDC2}" type="sibTrans" cxnId="{22DCF1AF-A9D9-47A3-98A0-1CE3E2C7969C}">
      <dgm:prSet/>
      <dgm:spPr>
        <a:solidFill>
          <a:schemeClr val="accent1"/>
        </a:solidFill>
        <a:ln>
          <a:solidFill>
            <a:srgbClr val="0070C0"/>
          </a:solidFill>
        </a:ln>
      </dgm:spPr>
      <dgm:t>
        <a:bodyPr/>
        <a:lstStyle/>
        <a:p>
          <a:endParaRPr kumimoji="1" lang="ja-JP" altLang="en-US" sz="1050"/>
        </a:p>
      </dgm:t>
    </dgm:pt>
    <dgm:pt modelId="{84FB1EF2-C260-4AEE-8AC4-315E7637639D}">
      <dgm:prSet phldrT="[テキスト]"/>
      <dgm:spPr/>
      <dgm:t>
        <a:bodyPr/>
        <a:lstStyle/>
        <a:p>
          <a:endParaRPr kumimoji="1" lang="ja-JP" altLang="en-US" sz="1050" dirty="0"/>
        </a:p>
      </dgm:t>
    </dgm:pt>
    <dgm:pt modelId="{3E0CB7C4-012E-4F5B-8BB1-83739962830E}" type="parTrans" cxnId="{9C7B016C-423E-4554-ABED-5B0752B46BA3}">
      <dgm:prSet/>
      <dgm:spPr/>
      <dgm:t>
        <a:bodyPr/>
        <a:lstStyle/>
        <a:p>
          <a:endParaRPr kumimoji="1" lang="ja-JP" altLang="en-US" sz="1050"/>
        </a:p>
      </dgm:t>
    </dgm:pt>
    <dgm:pt modelId="{F36A969C-3612-4827-B692-C4A813759EA2}" type="sibTrans" cxnId="{9C7B016C-423E-4554-ABED-5B0752B46BA3}">
      <dgm:prSet/>
      <dgm:spPr/>
      <dgm:t>
        <a:bodyPr/>
        <a:lstStyle/>
        <a:p>
          <a:endParaRPr kumimoji="1" lang="ja-JP" altLang="en-US" sz="1050"/>
        </a:p>
      </dgm:t>
    </dgm:pt>
    <dgm:pt modelId="{1CB06400-A85A-4CD5-8C10-899CF68D4447}">
      <dgm:prSet phldrT="[テキスト]"/>
      <dgm:spPr/>
      <dgm:t>
        <a:bodyPr/>
        <a:lstStyle/>
        <a:p>
          <a:endParaRPr kumimoji="1" lang="ja-JP" altLang="en-US" sz="1050"/>
        </a:p>
      </dgm:t>
    </dgm:pt>
    <dgm:pt modelId="{B5E92C3F-6327-4411-B289-D0CACF1DD15D}" type="parTrans" cxnId="{7BCA177A-8BF4-4742-BD20-70297AFE951F}">
      <dgm:prSet/>
      <dgm:spPr/>
      <dgm:t>
        <a:bodyPr/>
        <a:lstStyle/>
        <a:p>
          <a:endParaRPr kumimoji="1" lang="ja-JP" altLang="en-US" sz="1050"/>
        </a:p>
      </dgm:t>
    </dgm:pt>
    <dgm:pt modelId="{57B4423B-FB1C-4F5F-9EC0-BE51D319221F}" type="sibTrans" cxnId="{7BCA177A-8BF4-4742-BD20-70297AFE951F}">
      <dgm:prSet/>
      <dgm:spPr/>
      <dgm:t>
        <a:bodyPr/>
        <a:lstStyle/>
        <a:p>
          <a:endParaRPr kumimoji="1" lang="ja-JP" altLang="en-US" sz="1050"/>
        </a:p>
      </dgm:t>
    </dgm:pt>
    <dgm:pt modelId="{8BAE9E9F-22F2-43F5-8571-238186CCDDA4}">
      <dgm:prSet phldrT="[テキスト]"/>
      <dgm:spPr/>
      <dgm:t>
        <a:bodyPr/>
        <a:lstStyle/>
        <a:p>
          <a:endParaRPr kumimoji="1" lang="ja-JP" altLang="en-US" sz="1050"/>
        </a:p>
      </dgm:t>
    </dgm:pt>
    <dgm:pt modelId="{4108B0CC-6767-437F-9FB7-810FE739A299}" type="parTrans" cxnId="{2B9D047E-A35F-4CA3-B145-56C440C0477F}">
      <dgm:prSet/>
      <dgm:spPr/>
      <dgm:t>
        <a:bodyPr/>
        <a:lstStyle/>
        <a:p>
          <a:endParaRPr kumimoji="1" lang="ja-JP" altLang="en-US" sz="1050"/>
        </a:p>
      </dgm:t>
    </dgm:pt>
    <dgm:pt modelId="{A0E934D9-60B0-4C6F-8CE4-02BC62B46E19}" type="sibTrans" cxnId="{2B9D047E-A35F-4CA3-B145-56C440C0477F}">
      <dgm:prSet/>
      <dgm:spPr/>
      <dgm:t>
        <a:bodyPr/>
        <a:lstStyle/>
        <a:p>
          <a:endParaRPr kumimoji="1" lang="ja-JP" altLang="en-US" sz="1050"/>
        </a:p>
      </dgm:t>
    </dgm:pt>
    <dgm:pt modelId="{946CA410-B258-4015-96A7-0840B29B7DAF}">
      <dgm:prSet/>
      <dgm:spPr/>
      <dgm:t>
        <a:bodyPr/>
        <a:lstStyle/>
        <a:p>
          <a:endParaRPr kumimoji="1" lang="ja-JP" altLang="en-US" sz="1050"/>
        </a:p>
      </dgm:t>
    </dgm:pt>
    <dgm:pt modelId="{4D19C09E-1AB4-4FF6-9531-9F45FB6BAA9D}" type="parTrans" cxnId="{734FFEAE-F968-43B6-A614-AAFB8DE9ADBC}">
      <dgm:prSet/>
      <dgm:spPr/>
      <dgm:t>
        <a:bodyPr/>
        <a:lstStyle/>
        <a:p>
          <a:endParaRPr kumimoji="1" lang="ja-JP" altLang="en-US" sz="1050"/>
        </a:p>
      </dgm:t>
    </dgm:pt>
    <dgm:pt modelId="{E6153048-EE9A-4ED7-9E05-D44B5A06E1B6}" type="sibTrans" cxnId="{734FFEAE-F968-43B6-A614-AAFB8DE9ADBC}">
      <dgm:prSet/>
      <dgm:spPr/>
      <dgm:t>
        <a:bodyPr/>
        <a:lstStyle/>
        <a:p>
          <a:endParaRPr kumimoji="1" lang="ja-JP" altLang="en-US" sz="1050"/>
        </a:p>
      </dgm:t>
    </dgm:pt>
    <dgm:pt modelId="{00C66489-B3A2-4085-8624-4BFDBEA2948F}">
      <dgm:prSet phldrT="[テキスト]" custT="1"/>
      <dgm:spPr>
        <a:solidFill>
          <a:srgbClr val="99FF99"/>
        </a:solidFill>
        <a:ln>
          <a:solidFill>
            <a:srgbClr val="0070C0"/>
          </a:solidFill>
        </a:ln>
      </dgm:spPr>
      <dgm:t>
        <a:bodyPr/>
        <a:lstStyle/>
        <a:p>
          <a:r>
            <a:rPr kumimoji="1" lang="ja-JP" altLang="en-US" sz="1050" dirty="0"/>
            <a:t>市町村</a:t>
          </a:r>
        </a:p>
      </dgm:t>
    </dgm:pt>
    <dgm:pt modelId="{2B9F656C-FE2B-4513-97A9-FE56E27C4C52}" type="sibTrans" cxnId="{34F84353-D313-4816-A086-1470965B15EA}">
      <dgm:prSet/>
      <dgm:spPr>
        <a:solidFill>
          <a:schemeClr val="accent1"/>
        </a:solidFill>
        <a:ln>
          <a:solidFill>
            <a:srgbClr val="0070C0"/>
          </a:solidFill>
        </a:ln>
      </dgm:spPr>
      <dgm:t>
        <a:bodyPr/>
        <a:lstStyle/>
        <a:p>
          <a:endParaRPr kumimoji="1" lang="ja-JP" altLang="en-US" sz="1050"/>
        </a:p>
      </dgm:t>
    </dgm:pt>
    <dgm:pt modelId="{80CB2951-9646-4B4C-9559-5054F7D9498F}" type="parTrans" cxnId="{34F84353-D313-4816-A086-1470965B15EA}">
      <dgm:prSet/>
      <dgm:spPr/>
      <dgm:t>
        <a:bodyPr/>
        <a:lstStyle/>
        <a:p>
          <a:endParaRPr kumimoji="1" lang="ja-JP" altLang="en-US" sz="1050"/>
        </a:p>
      </dgm:t>
    </dgm:pt>
    <dgm:pt modelId="{43A515A4-853F-470F-A3E3-71DA0146A7D2}" type="pres">
      <dgm:prSet presAssocID="{A7E646A5-40F7-49B3-9FDB-1E9EFD21607C}" presName="Name0" presStyleCnt="0">
        <dgm:presLayoutVars>
          <dgm:chMax val="1"/>
          <dgm:dir/>
          <dgm:animLvl val="ctr"/>
          <dgm:resizeHandles val="exact"/>
        </dgm:presLayoutVars>
      </dgm:prSet>
      <dgm:spPr/>
    </dgm:pt>
    <dgm:pt modelId="{F2B346A3-457F-40A6-BB9D-FC2F1210296F}" type="pres">
      <dgm:prSet presAssocID="{29E5D88D-6EDD-4B76-8463-E955711C2C91}" presName="centerShape" presStyleLbl="node0" presStyleIdx="0" presStyleCnt="1" custScaleX="76444" custScaleY="67849" custLinFactNeighborX="1157" custLinFactNeighborY="2305"/>
      <dgm:spPr/>
    </dgm:pt>
    <dgm:pt modelId="{1D9C8DEA-DDB1-4EBE-9ABC-98D3FD1153FE}" type="pres">
      <dgm:prSet presAssocID="{EC018D3E-6BB3-46C4-A992-E430D5C95508}" presName="node" presStyleLbl="node1" presStyleIdx="0" presStyleCnt="4" custScaleX="133284" custScaleY="127169" custRadScaleRad="78905" custRadScaleInc="10267">
        <dgm:presLayoutVars>
          <dgm:bulletEnabled val="1"/>
        </dgm:presLayoutVars>
      </dgm:prSet>
      <dgm:spPr/>
    </dgm:pt>
    <dgm:pt modelId="{76AD40E6-1956-4437-BAC6-377B6B9A9521}" type="pres">
      <dgm:prSet presAssocID="{EC018D3E-6BB3-46C4-A992-E430D5C95508}" presName="dummy" presStyleCnt="0"/>
      <dgm:spPr/>
    </dgm:pt>
    <dgm:pt modelId="{8F60AA38-21C1-45D6-99D2-C4778821B609}" type="pres">
      <dgm:prSet presAssocID="{4C75F14B-4233-4032-979D-B30A287A3A6C}" presName="sibTrans" presStyleLbl="sibTrans2D1" presStyleIdx="0" presStyleCnt="4"/>
      <dgm:spPr/>
    </dgm:pt>
    <dgm:pt modelId="{CDE61BF0-D77D-4681-82E5-07C33233299E}" type="pres">
      <dgm:prSet presAssocID="{D794267D-9FE7-44CB-A32D-791A7C580A54}" presName="node" presStyleLbl="node1" presStyleIdx="1" presStyleCnt="4" custScaleX="137410" custScaleY="128838" custRadScaleRad="92832" custRadScaleInc="5086">
        <dgm:presLayoutVars>
          <dgm:bulletEnabled val="1"/>
        </dgm:presLayoutVars>
      </dgm:prSet>
      <dgm:spPr/>
    </dgm:pt>
    <dgm:pt modelId="{C15091D3-3F4E-4481-B939-5571294B7D43}" type="pres">
      <dgm:prSet presAssocID="{D794267D-9FE7-44CB-A32D-791A7C580A54}" presName="dummy" presStyleCnt="0"/>
      <dgm:spPr/>
    </dgm:pt>
    <dgm:pt modelId="{A040BCDB-F187-4392-922A-0EC8F3C8F28C}" type="pres">
      <dgm:prSet presAssocID="{2E06841F-633A-48B2-B550-79A6F43EA936}" presName="sibTrans" presStyleLbl="sibTrans2D1" presStyleIdx="1" presStyleCnt="4"/>
      <dgm:spPr/>
    </dgm:pt>
    <dgm:pt modelId="{E4045213-F8DD-4A12-943A-8CFDA0E6E287}" type="pres">
      <dgm:prSet presAssocID="{EC18B904-4C6D-473C-83FB-814278324DBD}" presName="node" presStyleLbl="node1" presStyleIdx="2" presStyleCnt="4" custScaleX="143962" custScaleY="119602" custRadScaleRad="92314" custRadScaleInc="-1478">
        <dgm:presLayoutVars>
          <dgm:bulletEnabled val="1"/>
        </dgm:presLayoutVars>
      </dgm:prSet>
      <dgm:spPr/>
    </dgm:pt>
    <dgm:pt modelId="{9D83454F-7301-4059-9561-344028D2A575}" type="pres">
      <dgm:prSet presAssocID="{EC18B904-4C6D-473C-83FB-814278324DBD}" presName="dummy" presStyleCnt="0"/>
      <dgm:spPr/>
    </dgm:pt>
    <dgm:pt modelId="{87F79C7E-6DCC-48D6-B86D-A27C10DE3FCB}" type="pres">
      <dgm:prSet presAssocID="{64097335-E749-4FF1-8D4C-41976F28EDC2}" presName="sibTrans" presStyleLbl="sibTrans2D1" presStyleIdx="2" presStyleCnt="4"/>
      <dgm:spPr/>
    </dgm:pt>
    <dgm:pt modelId="{2ECD613F-4DB4-40F6-87CC-71139F7320A1}" type="pres">
      <dgm:prSet presAssocID="{00C66489-B3A2-4085-8624-4BFDBEA2948F}" presName="node" presStyleLbl="node1" presStyleIdx="3" presStyleCnt="4" custScaleX="136123" custScaleY="130325" custRadScaleRad="91947" custRadScaleInc="-5194">
        <dgm:presLayoutVars>
          <dgm:bulletEnabled val="1"/>
        </dgm:presLayoutVars>
      </dgm:prSet>
      <dgm:spPr/>
    </dgm:pt>
    <dgm:pt modelId="{54BC36ED-1B10-4002-92B6-47C56E9A6B6A}" type="pres">
      <dgm:prSet presAssocID="{00C66489-B3A2-4085-8624-4BFDBEA2948F}" presName="dummy" presStyleCnt="0"/>
      <dgm:spPr/>
    </dgm:pt>
    <dgm:pt modelId="{1CA374A5-7F1A-4F2A-B22E-F25178874251}" type="pres">
      <dgm:prSet presAssocID="{2B9F656C-FE2B-4513-97A9-FE56E27C4C52}" presName="sibTrans" presStyleLbl="sibTrans2D1" presStyleIdx="3" presStyleCnt="4"/>
      <dgm:spPr/>
    </dgm:pt>
  </dgm:ptLst>
  <dgm:cxnLst>
    <dgm:cxn modelId="{42757E18-A5A4-4D7C-8F38-57CA4480EFE2}" type="presOf" srcId="{D794267D-9FE7-44CB-A32D-791A7C580A54}" destId="{CDE61BF0-D77D-4681-82E5-07C33233299E}" srcOrd="0" destOrd="0" presId="urn:microsoft.com/office/officeart/2005/8/layout/radial6"/>
    <dgm:cxn modelId="{0C26DA38-111A-48ED-8A77-95E494060D95}" type="presOf" srcId="{EC18B904-4C6D-473C-83FB-814278324DBD}" destId="{E4045213-F8DD-4A12-943A-8CFDA0E6E287}" srcOrd="0" destOrd="0" presId="urn:microsoft.com/office/officeart/2005/8/layout/radial6"/>
    <dgm:cxn modelId="{D0CD7E3C-179A-445C-BCCE-661061445F87}" type="presOf" srcId="{A7E646A5-40F7-49B3-9FDB-1E9EFD21607C}" destId="{43A515A4-853F-470F-A3E3-71DA0146A7D2}" srcOrd="0" destOrd="0" presId="urn:microsoft.com/office/officeart/2005/8/layout/radial6"/>
    <dgm:cxn modelId="{2EFA5C60-AAAB-428D-BE44-EB4CB5158D62}" type="presOf" srcId="{29E5D88D-6EDD-4B76-8463-E955711C2C91}" destId="{F2B346A3-457F-40A6-BB9D-FC2F1210296F}" srcOrd="0" destOrd="0" presId="urn:microsoft.com/office/officeart/2005/8/layout/radial6"/>
    <dgm:cxn modelId="{9C7B016C-423E-4554-ABED-5B0752B46BA3}" srcId="{A7E646A5-40F7-49B3-9FDB-1E9EFD21607C}" destId="{84FB1EF2-C260-4AEE-8AC4-315E7637639D}" srcOrd="1" destOrd="0" parTransId="{3E0CB7C4-012E-4F5B-8BB1-83739962830E}" sibTransId="{F36A969C-3612-4827-B692-C4A813759EA2}"/>
    <dgm:cxn modelId="{34F84353-D313-4816-A086-1470965B15EA}" srcId="{29E5D88D-6EDD-4B76-8463-E955711C2C91}" destId="{00C66489-B3A2-4085-8624-4BFDBEA2948F}" srcOrd="3" destOrd="0" parTransId="{80CB2951-9646-4B4C-9559-5054F7D9498F}" sibTransId="{2B9F656C-FE2B-4513-97A9-FE56E27C4C52}"/>
    <dgm:cxn modelId="{1A849D55-0988-4EF6-9CFA-8E61967AFD13}" type="presOf" srcId="{64097335-E749-4FF1-8D4C-41976F28EDC2}" destId="{87F79C7E-6DCC-48D6-B86D-A27C10DE3FCB}" srcOrd="0" destOrd="0" presId="urn:microsoft.com/office/officeart/2005/8/layout/radial6"/>
    <dgm:cxn modelId="{1BBA017A-3ADC-43F2-94AE-D043736AA514}" type="presOf" srcId="{4C75F14B-4233-4032-979D-B30A287A3A6C}" destId="{8F60AA38-21C1-45D6-99D2-C4778821B609}" srcOrd="0" destOrd="0" presId="urn:microsoft.com/office/officeart/2005/8/layout/radial6"/>
    <dgm:cxn modelId="{7BCA177A-8BF4-4742-BD20-70297AFE951F}" srcId="{A7E646A5-40F7-49B3-9FDB-1E9EFD21607C}" destId="{1CB06400-A85A-4CD5-8C10-899CF68D4447}" srcOrd="2" destOrd="0" parTransId="{B5E92C3F-6327-4411-B289-D0CACF1DD15D}" sibTransId="{57B4423B-FB1C-4F5F-9EC0-BE51D319221F}"/>
    <dgm:cxn modelId="{2B9D047E-A35F-4CA3-B145-56C440C0477F}" srcId="{A7E646A5-40F7-49B3-9FDB-1E9EFD21607C}" destId="{8BAE9E9F-22F2-43F5-8571-238186CCDDA4}" srcOrd="3" destOrd="0" parTransId="{4108B0CC-6767-437F-9FB7-810FE739A299}" sibTransId="{A0E934D9-60B0-4C6F-8CE4-02BC62B46E19}"/>
    <dgm:cxn modelId="{83224998-0784-4C2D-8521-04A17FFD2B61}" srcId="{29E5D88D-6EDD-4B76-8463-E955711C2C91}" destId="{EC018D3E-6BB3-46C4-A992-E430D5C95508}" srcOrd="0" destOrd="0" parTransId="{7CE6B11F-5D67-45AC-B87F-DD109DAB9740}" sibTransId="{4C75F14B-4233-4032-979D-B30A287A3A6C}"/>
    <dgm:cxn modelId="{F5B8AB98-870A-4A92-83A7-20088DD3BACC}" type="presOf" srcId="{00C66489-B3A2-4085-8624-4BFDBEA2948F}" destId="{2ECD613F-4DB4-40F6-87CC-71139F7320A1}" srcOrd="0" destOrd="0" presId="urn:microsoft.com/office/officeart/2005/8/layout/radial6"/>
    <dgm:cxn modelId="{EC161BA1-E624-4DA4-8368-71BDC681A51D}" type="presOf" srcId="{EC018D3E-6BB3-46C4-A992-E430D5C95508}" destId="{1D9C8DEA-DDB1-4EBE-9ABC-98D3FD1153FE}" srcOrd="0" destOrd="0" presId="urn:microsoft.com/office/officeart/2005/8/layout/radial6"/>
    <dgm:cxn modelId="{6FAC36A6-C2F9-47D1-AD7A-010472616886}" srcId="{A7E646A5-40F7-49B3-9FDB-1E9EFD21607C}" destId="{29E5D88D-6EDD-4B76-8463-E955711C2C91}" srcOrd="0" destOrd="0" parTransId="{AB7C907D-E457-463E-BA02-1EC5675A1E6A}" sibTransId="{4F30711B-A420-4A7B-A006-041CB8298F72}"/>
    <dgm:cxn modelId="{734FFEAE-F968-43B6-A614-AAFB8DE9ADBC}" srcId="{A7E646A5-40F7-49B3-9FDB-1E9EFD21607C}" destId="{946CA410-B258-4015-96A7-0840B29B7DAF}" srcOrd="4" destOrd="0" parTransId="{4D19C09E-1AB4-4FF6-9531-9F45FB6BAA9D}" sibTransId="{E6153048-EE9A-4ED7-9E05-D44B5A06E1B6}"/>
    <dgm:cxn modelId="{22DCF1AF-A9D9-47A3-98A0-1CE3E2C7969C}" srcId="{29E5D88D-6EDD-4B76-8463-E955711C2C91}" destId="{EC18B904-4C6D-473C-83FB-814278324DBD}" srcOrd="2" destOrd="0" parTransId="{C28B2B19-A2BF-443A-ABAF-41D7715EA1B2}" sibTransId="{64097335-E749-4FF1-8D4C-41976F28EDC2}"/>
    <dgm:cxn modelId="{A3A27AC8-0B61-4647-88D7-1F8027BDA27E}" srcId="{29E5D88D-6EDD-4B76-8463-E955711C2C91}" destId="{D794267D-9FE7-44CB-A32D-791A7C580A54}" srcOrd="1" destOrd="0" parTransId="{01D85933-D5A8-4C87-A332-D99F2E61262E}" sibTransId="{2E06841F-633A-48B2-B550-79A6F43EA936}"/>
    <dgm:cxn modelId="{154AACCA-89A4-4657-9516-21967A112133}" type="presOf" srcId="{2B9F656C-FE2B-4513-97A9-FE56E27C4C52}" destId="{1CA374A5-7F1A-4F2A-B22E-F25178874251}" srcOrd="0" destOrd="0" presId="urn:microsoft.com/office/officeart/2005/8/layout/radial6"/>
    <dgm:cxn modelId="{C12A17D6-CEC5-4AC0-BA57-B11706CD7003}" type="presOf" srcId="{2E06841F-633A-48B2-B550-79A6F43EA936}" destId="{A040BCDB-F187-4392-922A-0EC8F3C8F28C}" srcOrd="0" destOrd="0" presId="urn:microsoft.com/office/officeart/2005/8/layout/radial6"/>
    <dgm:cxn modelId="{8856BF15-A48E-48B3-BBB0-45369FAC694D}" type="presParOf" srcId="{43A515A4-853F-470F-A3E3-71DA0146A7D2}" destId="{F2B346A3-457F-40A6-BB9D-FC2F1210296F}" srcOrd="0" destOrd="0" presId="urn:microsoft.com/office/officeart/2005/8/layout/radial6"/>
    <dgm:cxn modelId="{AE2CFEBB-F77D-4B91-A152-624BD7BC9894}" type="presParOf" srcId="{43A515A4-853F-470F-A3E3-71DA0146A7D2}" destId="{1D9C8DEA-DDB1-4EBE-9ABC-98D3FD1153FE}" srcOrd="1" destOrd="0" presId="urn:microsoft.com/office/officeart/2005/8/layout/radial6"/>
    <dgm:cxn modelId="{0F3BF1C0-F5BF-40AB-B8AF-12FA148BF0FB}" type="presParOf" srcId="{43A515A4-853F-470F-A3E3-71DA0146A7D2}" destId="{76AD40E6-1956-4437-BAC6-377B6B9A9521}" srcOrd="2" destOrd="0" presId="urn:microsoft.com/office/officeart/2005/8/layout/radial6"/>
    <dgm:cxn modelId="{DCC94C69-E259-4A82-B211-F7A2408A7FB8}" type="presParOf" srcId="{43A515A4-853F-470F-A3E3-71DA0146A7D2}" destId="{8F60AA38-21C1-45D6-99D2-C4778821B609}" srcOrd="3" destOrd="0" presId="urn:microsoft.com/office/officeart/2005/8/layout/radial6"/>
    <dgm:cxn modelId="{43E7D894-22C8-4701-8BC6-750CFD9B4480}" type="presParOf" srcId="{43A515A4-853F-470F-A3E3-71DA0146A7D2}" destId="{CDE61BF0-D77D-4681-82E5-07C33233299E}" srcOrd="4" destOrd="0" presId="urn:microsoft.com/office/officeart/2005/8/layout/radial6"/>
    <dgm:cxn modelId="{C51BE359-DF08-4554-9909-EA9E1141B73D}" type="presParOf" srcId="{43A515A4-853F-470F-A3E3-71DA0146A7D2}" destId="{C15091D3-3F4E-4481-B939-5571294B7D43}" srcOrd="5" destOrd="0" presId="urn:microsoft.com/office/officeart/2005/8/layout/radial6"/>
    <dgm:cxn modelId="{1CEE246A-5A7F-448C-AD83-BA46E66C441A}" type="presParOf" srcId="{43A515A4-853F-470F-A3E3-71DA0146A7D2}" destId="{A040BCDB-F187-4392-922A-0EC8F3C8F28C}" srcOrd="6" destOrd="0" presId="urn:microsoft.com/office/officeart/2005/8/layout/radial6"/>
    <dgm:cxn modelId="{62255359-2BE8-428A-8F0C-C7294086286C}" type="presParOf" srcId="{43A515A4-853F-470F-A3E3-71DA0146A7D2}" destId="{E4045213-F8DD-4A12-943A-8CFDA0E6E287}" srcOrd="7" destOrd="0" presId="urn:microsoft.com/office/officeart/2005/8/layout/radial6"/>
    <dgm:cxn modelId="{77A1315D-9ADF-44AB-A44F-B20820C0C605}" type="presParOf" srcId="{43A515A4-853F-470F-A3E3-71DA0146A7D2}" destId="{9D83454F-7301-4059-9561-344028D2A575}" srcOrd="8" destOrd="0" presId="urn:microsoft.com/office/officeart/2005/8/layout/radial6"/>
    <dgm:cxn modelId="{E22DFB57-0A22-4B24-AE64-853A710C6424}" type="presParOf" srcId="{43A515A4-853F-470F-A3E3-71DA0146A7D2}" destId="{87F79C7E-6DCC-48D6-B86D-A27C10DE3FCB}" srcOrd="9" destOrd="0" presId="urn:microsoft.com/office/officeart/2005/8/layout/radial6"/>
    <dgm:cxn modelId="{F0035630-D601-4945-BEDE-FF0FD7B74930}" type="presParOf" srcId="{43A515A4-853F-470F-A3E3-71DA0146A7D2}" destId="{2ECD613F-4DB4-40F6-87CC-71139F7320A1}" srcOrd="10" destOrd="0" presId="urn:microsoft.com/office/officeart/2005/8/layout/radial6"/>
    <dgm:cxn modelId="{0DA6A3B2-4CDB-44AC-9A03-2FCE040EF605}" type="presParOf" srcId="{43A515A4-853F-470F-A3E3-71DA0146A7D2}" destId="{54BC36ED-1B10-4002-92B6-47C56E9A6B6A}" srcOrd="11" destOrd="0" presId="urn:microsoft.com/office/officeart/2005/8/layout/radial6"/>
    <dgm:cxn modelId="{2729BE90-8CD4-4DFA-B54A-4C674CEAF88A}" type="presParOf" srcId="{43A515A4-853F-470F-A3E3-71DA0146A7D2}" destId="{1CA374A5-7F1A-4F2A-B22E-F25178874251}" srcOrd="12" destOrd="0" presId="urn:microsoft.com/office/officeart/2005/8/layout/radial6"/>
  </dgm:cxnLst>
  <dgm:bg>
    <a:solidFill>
      <a:schemeClr val="bg1"/>
    </a:solidFill>
  </dgm:bg>
  <dgm:whole>
    <a:ln>
      <a:solidFill>
        <a:srgbClr val="99CCFF"/>
      </a:solidFill>
    </a:ln>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E646A5-40F7-49B3-9FDB-1E9EFD21607C}" type="doc">
      <dgm:prSet loTypeId="urn:microsoft.com/office/officeart/2005/8/layout/radial6" loCatId="cycle" qsTypeId="urn:microsoft.com/office/officeart/2005/8/quickstyle/simple2" qsCatId="simple" csTypeId="urn:microsoft.com/office/officeart/2005/8/colors/accent2_1" csCatId="accent2" phldr="1"/>
      <dgm:spPr/>
      <dgm:t>
        <a:bodyPr/>
        <a:lstStyle/>
        <a:p>
          <a:endParaRPr kumimoji="1" lang="ja-JP" altLang="en-US"/>
        </a:p>
      </dgm:t>
    </dgm:pt>
    <dgm:pt modelId="{29E5D88D-6EDD-4B76-8463-E955711C2C91}">
      <dgm:prSet phldrT="[テキスト]" custT="1"/>
      <dgm:spPr>
        <a:ln>
          <a:solidFill>
            <a:srgbClr val="0070C0"/>
          </a:solidFill>
        </a:ln>
      </dgm:spPr>
      <dgm:t>
        <a:bodyPr/>
        <a:lstStyle/>
        <a:p>
          <a:r>
            <a:rPr kumimoji="1" lang="ja-JP" altLang="en-US" sz="1050" dirty="0"/>
            <a:t>本人</a:t>
          </a:r>
        </a:p>
      </dgm:t>
    </dgm:pt>
    <dgm:pt modelId="{AB7C907D-E457-463E-BA02-1EC5675A1E6A}" type="parTrans" cxnId="{6FAC36A6-C2F9-47D1-AD7A-010472616886}">
      <dgm:prSet/>
      <dgm:spPr/>
      <dgm:t>
        <a:bodyPr/>
        <a:lstStyle/>
        <a:p>
          <a:endParaRPr kumimoji="1" lang="ja-JP" altLang="en-US" sz="1050"/>
        </a:p>
      </dgm:t>
    </dgm:pt>
    <dgm:pt modelId="{4F30711B-A420-4A7B-A006-041CB8298F72}" type="sibTrans" cxnId="{6FAC36A6-C2F9-47D1-AD7A-010472616886}">
      <dgm:prSet/>
      <dgm:spPr/>
      <dgm:t>
        <a:bodyPr/>
        <a:lstStyle/>
        <a:p>
          <a:endParaRPr kumimoji="1" lang="ja-JP" altLang="en-US" sz="1050"/>
        </a:p>
      </dgm:t>
    </dgm:pt>
    <dgm:pt modelId="{EC018D3E-6BB3-46C4-A992-E430D5C95508}">
      <dgm:prSet phldrT="[テキスト]" custT="1"/>
      <dgm:spPr>
        <a:solidFill>
          <a:schemeClr val="accent4">
            <a:lumMod val="40000"/>
            <a:lumOff val="60000"/>
          </a:schemeClr>
        </a:solidFill>
        <a:ln>
          <a:solidFill>
            <a:srgbClr val="0070C0"/>
          </a:solidFill>
        </a:ln>
      </dgm:spPr>
      <dgm:t>
        <a:bodyPr/>
        <a:lstStyle/>
        <a:p>
          <a:r>
            <a:rPr kumimoji="1" lang="ja-JP" altLang="en-US" sz="1050" dirty="0"/>
            <a:t>医療機関</a:t>
          </a:r>
        </a:p>
      </dgm:t>
    </dgm:pt>
    <dgm:pt modelId="{7CE6B11F-5D67-45AC-B87F-DD109DAB9740}" type="parTrans" cxnId="{83224998-0784-4C2D-8521-04A17FFD2B61}">
      <dgm:prSet/>
      <dgm:spPr/>
      <dgm:t>
        <a:bodyPr/>
        <a:lstStyle/>
        <a:p>
          <a:endParaRPr kumimoji="1" lang="ja-JP" altLang="en-US" sz="1050"/>
        </a:p>
      </dgm:t>
    </dgm:pt>
    <dgm:pt modelId="{4C75F14B-4233-4032-979D-B30A287A3A6C}" type="sibTrans" cxnId="{83224998-0784-4C2D-8521-04A17FFD2B61}">
      <dgm:prSet/>
      <dgm:spPr>
        <a:solidFill>
          <a:schemeClr val="accent1"/>
        </a:solidFill>
        <a:ln>
          <a:solidFill>
            <a:srgbClr val="0070C0"/>
          </a:solidFill>
        </a:ln>
      </dgm:spPr>
      <dgm:t>
        <a:bodyPr/>
        <a:lstStyle/>
        <a:p>
          <a:endParaRPr kumimoji="1" lang="ja-JP" altLang="en-US" sz="1050"/>
        </a:p>
      </dgm:t>
    </dgm:pt>
    <dgm:pt modelId="{D794267D-9FE7-44CB-A32D-791A7C580A54}">
      <dgm:prSet phldrT="[テキスト]" custT="1"/>
      <dgm:spPr>
        <a:solidFill>
          <a:srgbClr val="FFCC99"/>
        </a:solidFill>
        <a:ln>
          <a:solidFill>
            <a:srgbClr val="0070C0"/>
          </a:solidFill>
        </a:ln>
      </dgm:spPr>
      <dgm:t>
        <a:bodyPr/>
        <a:lstStyle/>
        <a:p>
          <a:r>
            <a:rPr kumimoji="1" lang="ja-JP" altLang="en-US" sz="1050" dirty="0"/>
            <a:t>基幹相談支援センター</a:t>
          </a:r>
        </a:p>
      </dgm:t>
    </dgm:pt>
    <dgm:pt modelId="{01D85933-D5A8-4C87-A332-D99F2E61262E}" type="parTrans" cxnId="{A3A27AC8-0B61-4647-88D7-1F8027BDA27E}">
      <dgm:prSet/>
      <dgm:spPr/>
      <dgm:t>
        <a:bodyPr/>
        <a:lstStyle/>
        <a:p>
          <a:endParaRPr kumimoji="1" lang="ja-JP" altLang="en-US" sz="1050"/>
        </a:p>
      </dgm:t>
    </dgm:pt>
    <dgm:pt modelId="{2E06841F-633A-48B2-B550-79A6F43EA936}" type="sibTrans" cxnId="{A3A27AC8-0B61-4647-88D7-1F8027BDA27E}">
      <dgm:prSet/>
      <dgm:spPr>
        <a:solidFill>
          <a:schemeClr val="accent1"/>
        </a:solidFill>
        <a:ln>
          <a:solidFill>
            <a:srgbClr val="0070C0"/>
          </a:solidFill>
        </a:ln>
      </dgm:spPr>
      <dgm:t>
        <a:bodyPr/>
        <a:lstStyle/>
        <a:p>
          <a:endParaRPr kumimoji="1" lang="ja-JP" altLang="en-US" sz="1050"/>
        </a:p>
      </dgm:t>
    </dgm:pt>
    <dgm:pt modelId="{EC18B904-4C6D-473C-83FB-814278324DBD}">
      <dgm:prSet phldrT="[テキスト]" custT="1"/>
      <dgm:spPr>
        <a:solidFill>
          <a:srgbClr val="99FF99"/>
        </a:solidFill>
        <a:ln>
          <a:solidFill>
            <a:srgbClr val="0070C0"/>
          </a:solidFill>
        </a:ln>
      </dgm:spPr>
      <dgm:t>
        <a:bodyPr/>
        <a:lstStyle/>
        <a:p>
          <a:r>
            <a:rPr kumimoji="1" lang="ja-JP" altLang="en-US" sz="1050" dirty="0"/>
            <a:t>市町村</a:t>
          </a:r>
        </a:p>
      </dgm:t>
    </dgm:pt>
    <dgm:pt modelId="{C28B2B19-A2BF-443A-ABAF-41D7715EA1B2}" type="parTrans" cxnId="{22DCF1AF-A9D9-47A3-98A0-1CE3E2C7969C}">
      <dgm:prSet/>
      <dgm:spPr/>
      <dgm:t>
        <a:bodyPr/>
        <a:lstStyle/>
        <a:p>
          <a:endParaRPr kumimoji="1" lang="ja-JP" altLang="en-US" sz="1050"/>
        </a:p>
      </dgm:t>
    </dgm:pt>
    <dgm:pt modelId="{64097335-E749-4FF1-8D4C-41976F28EDC2}" type="sibTrans" cxnId="{22DCF1AF-A9D9-47A3-98A0-1CE3E2C7969C}">
      <dgm:prSet/>
      <dgm:spPr>
        <a:solidFill>
          <a:schemeClr val="accent1"/>
        </a:solidFill>
        <a:ln>
          <a:solidFill>
            <a:srgbClr val="0070C0"/>
          </a:solidFill>
        </a:ln>
      </dgm:spPr>
      <dgm:t>
        <a:bodyPr/>
        <a:lstStyle/>
        <a:p>
          <a:endParaRPr kumimoji="1" lang="ja-JP" altLang="en-US" sz="1050"/>
        </a:p>
      </dgm:t>
    </dgm:pt>
    <dgm:pt modelId="{00C66489-B3A2-4085-8624-4BFDBEA2948F}">
      <dgm:prSet phldrT="[テキスト]" custT="1"/>
      <dgm:spPr>
        <a:solidFill>
          <a:srgbClr val="CCFFFF"/>
        </a:solidFill>
        <a:ln>
          <a:solidFill>
            <a:srgbClr val="0070C0"/>
          </a:solidFill>
        </a:ln>
      </dgm:spPr>
      <dgm:t>
        <a:bodyPr/>
        <a:lstStyle/>
        <a:p>
          <a:r>
            <a:rPr kumimoji="1" lang="ja-JP" altLang="en-US" sz="1050" dirty="0"/>
            <a:t>保健所</a:t>
          </a:r>
        </a:p>
      </dgm:t>
    </dgm:pt>
    <dgm:pt modelId="{80CB2951-9646-4B4C-9559-5054F7D9498F}" type="parTrans" cxnId="{34F84353-D313-4816-A086-1470965B15EA}">
      <dgm:prSet/>
      <dgm:spPr/>
      <dgm:t>
        <a:bodyPr/>
        <a:lstStyle/>
        <a:p>
          <a:endParaRPr kumimoji="1" lang="ja-JP" altLang="en-US" sz="1050"/>
        </a:p>
      </dgm:t>
    </dgm:pt>
    <dgm:pt modelId="{2B9F656C-FE2B-4513-97A9-FE56E27C4C52}" type="sibTrans" cxnId="{34F84353-D313-4816-A086-1470965B15EA}">
      <dgm:prSet/>
      <dgm:spPr>
        <a:solidFill>
          <a:schemeClr val="accent1"/>
        </a:solidFill>
        <a:ln>
          <a:solidFill>
            <a:srgbClr val="0070C0"/>
          </a:solidFill>
        </a:ln>
      </dgm:spPr>
      <dgm:t>
        <a:bodyPr/>
        <a:lstStyle/>
        <a:p>
          <a:endParaRPr kumimoji="1" lang="ja-JP" altLang="en-US" sz="1050"/>
        </a:p>
      </dgm:t>
    </dgm:pt>
    <dgm:pt modelId="{84FB1EF2-C260-4AEE-8AC4-315E7637639D}">
      <dgm:prSet phldrT="[テキスト]"/>
      <dgm:spPr/>
      <dgm:t>
        <a:bodyPr/>
        <a:lstStyle/>
        <a:p>
          <a:endParaRPr kumimoji="1" lang="ja-JP" altLang="en-US" sz="1050" dirty="0"/>
        </a:p>
      </dgm:t>
    </dgm:pt>
    <dgm:pt modelId="{3E0CB7C4-012E-4F5B-8BB1-83739962830E}" type="parTrans" cxnId="{9C7B016C-423E-4554-ABED-5B0752B46BA3}">
      <dgm:prSet/>
      <dgm:spPr/>
      <dgm:t>
        <a:bodyPr/>
        <a:lstStyle/>
        <a:p>
          <a:endParaRPr kumimoji="1" lang="ja-JP" altLang="en-US" sz="1050"/>
        </a:p>
      </dgm:t>
    </dgm:pt>
    <dgm:pt modelId="{F36A969C-3612-4827-B692-C4A813759EA2}" type="sibTrans" cxnId="{9C7B016C-423E-4554-ABED-5B0752B46BA3}">
      <dgm:prSet/>
      <dgm:spPr/>
      <dgm:t>
        <a:bodyPr/>
        <a:lstStyle/>
        <a:p>
          <a:endParaRPr kumimoji="1" lang="ja-JP" altLang="en-US" sz="1050"/>
        </a:p>
      </dgm:t>
    </dgm:pt>
    <dgm:pt modelId="{1CB06400-A85A-4CD5-8C10-899CF68D4447}">
      <dgm:prSet phldrT="[テキスト]"/>
      <dgm:spPr/>
      <dgm:t>
        <a:bodyPr/>
        <a:lstStyle/>
        <a:p>
          <a:endParaRPr kumimoji="1" lang="ja-JP" altLang="en-US" sz="1050"/>
        </a:p>
      </dgm:t>
    </dgm:pt>
    <dgm:pt modelId="{B5E92C3F-6327-4411-B289-D0CACF1DD15D}" type="parTrans" cxnId="{7BCA177A-8BF4-4742-BD20-70297AFE951F}">
      <dgm:prSet/>
      <dgm:spPr/>
      <dgm:t>
        <a:bodyPr/>
        <a:lstStyle/>
        <a:p>
          <a:endParaRPr kumimoji="1" lang="ja-JP" altLang="en-US" sz="1050"/>
        </a:p>
      </dgm:t>
    </dgm:pt>
    <dgm:pt modelId="{57B4423B-FB1C-4F5F-9EC0-BE51D319221F}" type="sibTrans" cxnId="{7BCA177A-8BF4-4742-BD20-70297AFE951F}">
      <dgm:prSet/>
      <dgm:spPr/>
      <dgm:t>
        <a:bodyPr/>
        <a:lstStyle/>
        <a:p>
          <a:endParaRPr kumimoji="1" lang="ja-JP" altLang="en-US" sz="1050"/>
        </a:p>
      </dgm:t>
    </dgm:pt>
    <dgm:pt modelId="{8BAE9E9F-22F2-43F5-8571-238186CCDDA4}">
      <dgm:prSet phldrT="[テキスト]"/>
      <dgm:spPr/>
      <dgm:t>
        <a:bodyPr/>
        <a:lstStyle/>
        <a:p>
          <a:endParaRPr kumimoji="1" lang="ja-JP" altLang="en-US" sz="1050"/>
        </a:p>
      </dgm:t>
    </dgm:pt>
    <dgm:pt modelId="{4108B0CC-6767-437F-9FB7-810FE739A299}" type="parTrans" cxnId="{2B9D047E-A35F-4CA3-B145-56C440C0477F}">
      <dgm:prSet/>
      <dgm:spPr/>
      <dgm:t>
        <a:bodyPr/>
        <a:lstStyle/>
        <a:p>
          <a:endParaRPr kumimoji="1" lang="ja-JP" altLang="en-US" sz="1050"/>
        </a:p>
      </dgm:t>
    </dgm:pt>
    <dgm:pt modelId="{A0E934D9-60B0-4C6F-8CE4-02BC62B46E19}" type="sibTrans" cxnId="{2B9D047E-A35F-4CA3-B145-56C440C0477F}">
      <dgm:prSet/>
      <dgm:spPr/>
      <dgm:t>
        <a:bodyPr/>
        <a:lstStyle/>
        <a:p>
          <a:endParaRPr kumimoji="1" lang="ja-JP" altLang="en-US" sz="1050"/>
        </a:p>
      </dgm:t>
    </dgm:pt>
    <dgm:pt modelId="{946CA410-B258-4015-96A7-0840B29B7DAF}">
      <dgm:prSet/>
      <dgm:spPr/>
      <dgm:t>
        <a:bodyPr/>
        <a:lstStyle/>
        <a:p>
          <a:endParaRPr kumimoji="1" lang="ja-JP" altLang="en-US" sz="1050"/>
        </a:p>
      </dgm:t>
    </dgm:pt>
    <dgm:pt modelId="{4D19C09E-1AB4-4FF6-9531-9F45FB6BAA9D}" type="parTrans" cxnId="{734FFEAE-F968-43B6-A614-AAFB8DE9ADBC}">
      <dgm:prSet/>
      <dgm:spPr/>
      <dgm:t>
        <a:bodyPr/>
        <a:lstStyle/>
        <a:p>
          <a:endParaRPr kumimoji="1" lang="ja-JP" altLang="en-US" sz="1050"/>
        </a:p>
      </dgm:t>
    </dgm:pt>
    <dgm:pt modelId="{E6153048-EE9A-4ED7-9E05-D44B5A06E1B6}" type="sibTrans" cxnId="{734FFEAE-F968-43B6-A614-AAFB8DE9ADBC}">
      <dgm:prSet/>
      <dgm:spPr/>
      <dgm:t>
        <a:bodyPr/>
        <a:lstStyle/>
        <a:p>
          <a:endParaRPr kumimoji="1" lang="ja-JP" altLang="en-US" sz="1050"/>
        </a:p>
      </dgm:t>
    </dgm:pt>
    <dgm:pt modelId="{43A515A4-853F-470F-A3E3-71DA0146A7D2}" type="pres">
      <dgm:prSet presAssocID="{A7E646A5-40F7-49B3-9FDB-1E9EFD21607C}" presName="Name0" presStyleCnt="0">
        <dgm:presLayoutVars>
          <dgm:chMax val="1"/>
          <dgm:dir/>
          <dgm:animLvl val="ctr"/>
          <dgm:resizeHandles val="exact"/>
        </dgm:presLayoutVars>
      </dgm:prSet>
      <dgm:spPr/>
    </dgm:pt>
    <dgm:pt modelId="{F2B346A3-457F-40A6-BB9D-FC2F1210296F}" type="pres">
      <dgm:prSet presAssocID="{29E5D88D-6EDD-4B76-8463-E955711C2C91}" presName="centerShape" presStyleLbl="node0" presStyleIdx="0" presStyleCnt="1" custScaleX="76444" custScaleY="67849" custLinFactNeighborX="1157" custLinFactNeighborY="2305"/>
      <dgm:spPr/>
    </dgm:pt>
    <dgm:pt modelId="{1D9C8DEA-DDB1-4EBE-9ABC-98D3FD1153FE}" type="pres">
      <dgm:prSet presAssocID="{EC018D3E-6BB3-46C4-A992-E430D5C95508}" presName="node" presStyleLbl="node1" presStyleIdx="0" presStyleCnt="4" custScaleX="133284" custScaleY="127169" custRadScaleRad="78905" custRadScaleInc="10267">
        <dgm:presLayoutVars>
          <dgm:bulletEnabled val="1"/>
        </dgm:presLayoutVars>
      </dgm:prSet>
      <dgm:spPr/>
    </dgm:pt>
    <dgm:pt modelId="{76AD40E6-1956-4437-BAC6-377B6B9A9521}" type="pres">
      <dgm:prSet presAssocID="{EC018D3E-6BB3-46C4-A992-E430D5C95508}" presName="dummy" presStyleCnt="0"/>
      <dgm:spPr/>
    </dgm:pt>
    <dgm:pt modelId="{8F60AA38-21C1-45D6-99D2-C4778821B609}" type="pres">
      <dgm:prSet presAssocID="{4C75F14B-4233-4032-979D-B30A287A3A6C}" presName="sibTrans" presStyleLbl="sibTrans2D1" presStyleIdx="0" presStyleCnt="4"/>
      <dgm:spPr/>
    </dgm:pt>
    <dgm:pt modelId="{CDE61BF0-D77D-4681-82E5-07C33233299E}" type="pres">
      <dgm:prSet presAssocID="{D794267D-9FE7-44CB-A32D-791A7C580A54}" presName="node" presStyleLbl="node1" presStyleIdx="1" presStyleCnt="4" custScaleX="137410" custScaleY="128838" custRadScaleRad="92832" custRadScaleInc="5086">
        <dgm:presLayoutVars>
          <dgm:bulletEnabled val="1"/>
        </dgm:presLayoutVars>
      </dgm:prSet>
      <dgm:spPr/>
    </dgm:pt>
    <dgm:pt modelId="{C15091D3-3F4E-4481-B939-5571294B7D43}" type="pres">
      <dgm:prSet presAssocID="{D794267D-9FE7-44CB-A32D-791A7C580A54}" presName="dummy" presStyleCnt="0"/>
      <dgm:spPr/>
    </dgm:pt>
    <dgm:pt modelId="{A040BCDB-F187-4392-922A-0EC8F3C8F28C}" type="pres">
      <dgm:prSet presAssocID="{2E06841F-633A-48B2-B550-79A6F43EA936}" presName="sibTrans" presStyleLbl="sibTrans2D1" presStyleIdx="1" presStyleCnt="4"/>
      <dgm:spPr/>
    </dgm:pt>
    <dgm:pt modelId="{E4045213-F8DD-4A12-943A-8CFDA0E6E287}" type="pres">
      <dgm:prSet presAssocID="{EC18B904-4C6D-473C-83FB-814278324DBD}" presName="node" presStyleLbl="node1" presStyleIdx="2" presStyleCnt="4" custScaleX="143962" custScaleY="119602" custRadScaleRad="92314" custRadScaleInc="-1478">
        <dgm:presLayoutVars>
          <dgm:bulletEnabled val="1"/>
        </dgm:presLayoutVars>
      </dgm:prSet>
      <dgm:spPr/>
    </dgm:pt>
    <dgm:pt modelId="{9D83454F-7301-4059-9561-344028D2A575}" type="pres">
      <dgm:prSet presAssocID="{EC18B904-4C6D-473C-83FB-814278324DBD}" presName="dummy" presStyleCnt="0"/>
      <dgm:spPr/>
    </dgm:pt>
    <dgm:pt modelId="{87F79C7E-6DCC-48D6-B86D-A27C10DE3FCB}" type="pres">
      <dgm:prSet presAssocID="{64097335-E749-4FF1-8D4C-41976F28EDC2}" presName="sibTrans" presStyleLbl="sibTrans2D1" presStyleIdx="2" presStyleCnt="4"/>
      <dgm:spPr/>
    </dgm:pt>
    <dgm:pt modelId="{2ECD613F-4DB4-40F6-87CC-71139F7320A1}" type="pres">
      <dgm:prSet presAssocID="{00C66489-B3A2-4085-8624-4BFDBEA2948F}" presName="node" presStyleLbl="node1" presStyleIdx="3" presStyleCnt="4" custScaleX="136123" custScaleY="130325" custRadScaleRad="91947" custRadScaleInc="-5194">
        <dgm:presLayoutVars>
          <dgm:bulletEnabled val="1"/>
        </dgm:presLayoutVars>
      </dgm:prSet>
      <dgm:spPr/>
    </dgm:pt>
    <dgm:pt modelId="{54BC36ED-1B10-4002-92B6-47C56E9A6B6A}" type="pres">
      <dgm:prSet presAssocID="{00C66489-B3A2-4085-8624-4BFDBEA2948F}" presName="dummy" presStyleCnt="0"/>
      <dgm:spPr/>
    </dgm:pt>
    <dgm:pt modelId="{1CA374A5-7F1A-4F2A-B22E-F25178874251}" type="pres">
      <dgm:prSet presAssocID="{2B9F656C-FE2B-4513-97A9-FE56E27C4C52}" presName="sibTrans" presStyleLbl="sibTrans2D1" presStyleIdx="3" presStyleCnt="4"/>
      <dgm:spPr/>
    </dgm:pt>
  </dgm:ptLst>
  <dgm:cxnLst>
    <dgm:cxn modelId="{42757E18-A5A4-4D7C-8F38-57CA4480EFE2}" type="presOf" srcId="{D794267D-9FE7-44CB-A32D-791A7C580A54}" destId="{CDE61BF0-D77D-4681-82E5-07C33233299E}" srcOrd="0" destOrd="0" presId="urn:microsoft.com/office/officeart/2005/8/layout/radial6"/>
    <dgm:cxn modelId="{0C26DA38-111A-48ED-8A77-95E494060D95}" type="presOf" srcId="{EC18B904-4C6D-473C-83FB-814278324DBD}" destId="{E4045213-F8DD-4A12-943A-8CFDA0E6E287}" srcOrd="0" destOrd="0" presId="urn:microsoft.com/office/officeart/2005/8/layout/radial6"/>
    <dgm:cxn modelId="{D0CD7E3C-179A-445C-BCCE-661061445F87}" type="presOf" srcId="{A7E646A5-40F7-49B3-9FDB-1E9EFD21607C}" destId="{43A515A4-853F-470F-A3E3-71DA0146A7D2}" srcOrd="0" destOrd="0" presId="urn:microsoft.com/office/officeart/2005/8/layout/radial6"/>
    <dgm:cxn modelId="{2EFA5C60-AAAB-428D-BE44-EB4CB5158D62}" type="presOf" srcId="{29E5D88D-6EDD-4B76-8463-E955711C2C91}" destId="{F2B346A3-457F-40A6-BB9D-FC2F1210296F}" srcOrd="0" destOrd="0" presId="urn:microsoft.com/office/officeart/2005/8/layout/radial6"/>
    <dgm:cxn modelId="{9C7B016C-423E-4554-ABED-5B0752B46BA3}" srcId="{A7E646A5-40F7-49B3-9FDB-1E9EFD21607C}" destId="{84FB1EF2-C260-4AEE-8AC4-315E7637639D}" srcOrd="1" destOrd="0" parTransId="{3E0CB7C4-012E-4F5B-8BB1-83739962830E}" sibTransId="{F36A969C-3612-4827-B692-C4A813759EA2}"/>
    <dgm:cxn modelId="{34F84353-D313-4816-A086-1470965B15EA}" srcId="{29E5D88D-6EDD-4B76-8463-E955711C2C91}" destId="{00C66489-B3A2-4085-8624-4BFDBEA2948F}" srcOrd="3" destOrd="0" parTransId="{80CB2951-9646-4B4C-9559-5054F7D9498F}" sibTransId="{2B9F656C-FE2B-4513-97A9-FE56E27C4C52}"/>
    <dgm:cxn modelId="{1A849D55-0988-4EF6-9CFA-8E61967AFD13}" type="presOf" srcId="{64097335-E749-4FF1-8D4C-41976F28EDC2}" destId="{87F79C7E-6DCC-48D6-B86D-A27C10DE3FCB}" srcOrd="0" destOrd="0" presId="urn:microsoft.com/office/officeart/2005/8/layout/radial6"/>
    <dgm:cxn modelId="{1BBA017A-3ADC-43F2-94AE-D043736AA514}" type="presOf" srcId="{4C75F14B-4233-4032-979D-B30A287A3A6C}" destId="{8F60AA38-21C1-45D6-99D2-C4778821B609}" srcOrd="0" destOrd="0" presId="urn:microsoft.com/office/officeart/2005/8/layout/radial6"/>
    <dgm:cxn modelId="{7BCA177A-8BF4-4742-BD20-70297AFE951F}" srcId="{A7E646A5-40F7-49B3-9FDB-1E9EFD21607C}" destId="{1CB06400-A85A-4CD5-8C10-899CF68D4447}" srcOrd="2" destOrd="0" parTransId="{B5E92C3F-6327-4411-B289-D0CACF1DD15D}" sibTransId="{57B4423B-FB1C-4F5F-9EC0-BE51D319221F}"/>
    <dgm:cxn modelId="{2B9D047E-A35F-4CA3-B145-56C440C0477F}" srcId="{A7E646A5-40F7-49B3-9FDB-1E9EFD21607C}" destId="{8BAE9E9F-22F2-43F5-8571-238186CCDDA4}" srcOrd="3" destOrd="0" parTransId="{4108B0CC-6767-437F-9FB7-810FE739A299}" sibTransId="{A0E934D9-60B0-4C6F-8CE4-02BC62B46E19}"/>
    <dgm:cxn modelId="{83224998-0784-4C2D-8521-04A17FFD2B61}" srcId="{29E5D88D-6EDD-4B76-8463-E955711C2C91}" destId="{EC018D3E-6BB3-46C4-A992-E430D5C95508}" srcOrd="0" destOrd="0" parTransId="{7CE6B11F-5D67-45AC-B87F-DD109DAB9740}" sibTransId="{4C75F14B-4233-4032-979D-B30A287A3A6C}"/>
    <dgm:cxn modelId="{F5B8AB98-870A-4A92-83A7-20088DD3BACC}" type="presOf" srcId="{00C66489-B3A2-4085-8624-4BFDBEA2948F}" destId="{2ECD613F-4DB4-40F6-87CC-71139F7320A1}" srcOrd="0" destOrd="0" presId="urn:microsoft.com/office/officeart/2005/8/layout/radial6"/>
    <dgm:cxn modelId="{EC161BA1-E624-4DA4-8368-71BDC681A51D}" type="presOf" srcId="{EC018D3E-6BB3-46C4-A992-E430D5C95508}" destId="{1D9C8DEA-DDB1-4EBE-9ABC-98D3FD1153FE}" srcOrd="0" destOrd="0" presId="urn:microsoft.com/office/officeart/2005/8/layout/radial6"/>
    <dgm:cxn modelId="{6FAC36A6-C2F9-47D1-AD7A-010472616886}" srcId="{A7E646A5-40F7-49B3-9FDB-1E9EFD21607C}" destId="{29E5D88D-6EDD-4B76-8463-E955711C2C91}" srcOrd="0" destOrd="0" parTransId="{AB7C907D-E457-463E-BA02-1EC5675A1E6A}" sibTransId="{4F30711B-A420-4A7B-A006-041CB8298F72}"/>
    <dgm:cxn modelId="{734FFEAE-F968-43B6-A614-AAFB8DE9ADBC}" srcId="{A7E646A5-40F7-49B3-9FDB-1E9EFD21607C}" destId="{946CA410-B258-4015-96A7-0840B29B7DAF}" srcOrd="4" destOrd="0" parTransId="{4D19C09E-1AB4-4FF6-9531-9F45FB6BAA9D}" sibTransId="{E6153048-EE9A-4ED7-9E05-D44B5A06E1B6}"/>
    <dgm:cxn modelId="{22DCF1AF-A9D9-47A3-98A0-1CE3E2C7969C}" srcId="{29E5D88D-6EDD-4B76-8463-E955711C2C91}" destId="{EC18B904-4C6D-473C-83FB-814278324DBD}" srcOrd="2" destOrd="0" parTransId="{C28B2B19-A2BF-443A-ABAF-41D7715EA1B2}" sibTransId="{64097335-E749-4FF1-8D4C-41976F28EDC2}"/>
    <dgm:cxn modelId="{A3A27AC8-0B61-4647-88D7-1F8027BDA27E}" srcId="{29E5D88D-6EDD-4B76-8463-E955711C2C91}" destId="{D794267D-9FE7-44CB-A32D-791A7C580A54}" srcOrd="1" destOrd="0" parTransId="{01D85933-D5A8-4C87-A332-D99F2E61262E}" sibTransId="{2E06841F-633A-48B2-B550-79A6F43EA936}"/>
    <dgm:cxn modelId="{154AACCA-89A4-4657-9516-21967A112133}" type="presOf" srcId="{2B9F656C-FE2B-4513-97A9-FE56E27C4C52}" destId="{1CA374A5-7F1A-4F2A-B22E-F25178874251}" srcOrd="0" destOrd="0" presId="urn:microsoft.com/office/officeart/2005/8/layout/radial6"/>
    <dgm:cxn modelId="{C12A17D6-CEC5-4AC0-BA57-B11706CD7003}" type="presOf" srcId="{2E06841F-633A-48B2-B550-79A6F43EA936}" destId="{A040BCDB-F187-4392-922A-0EC8F3C8F28C}" srcOrd="0" destOrd="0" presId="urn:microsoft.com/office/officeart/2005/8/layout/radial6"/>
    <dgm:cxn modelId="{8856BF15-A48E-48B3-BBB0-45369FAC694D}" type="presParOf" srcId="{43A515A4-853F-470F-A3E3-71DA0146A7D2}" destId="{F2B346A3-457F-40A6-BB9D-FC2F1210296F}" srcOrd="0" destOrd="0" presId="urn:microsoft.com/office/officeart/2005/8/layout/radial6"/>
    <dgm:cxn modelId="{AE2CFEBB-F77D-4B91-A152-624BD7BC9894}" type="presParOf" srcId="{43A515A4-853F-470F-A3E3-71DA0146A7D2}" destId="{1D9C8DEA-DDB1-4EBE-9ABC-98D3FD1153FE}" srcOrd="1" destOrd="0" presId="urn:microsoft.com/office/officeart/2005/8/layout/radial6"/>
    <dgm:cxn modelId="{0F3BF1C0-F5BF-40AB-B8AF-12FA148BF0FB}" type="presParOf" srcId="{43A515A4-853F-470F-A3E3-71DA0146A7D2}" destId="{76AD40E6-1956-4437-BAC6-377B6B9A9521}" srcOrd="2" destOrd="0" presId="urn:microsoft.com/office/officeart/2005/8/layout/radial6"/>
    <dgm:cxn modelId="{DCC94C69-E259-4A82-B211-F7A2408A7FB8}" type="presParOf" srcId="{43A515A4-853F-470F-A3E3-71DA0146A7D2}" destId="{8F60AA38-21C1-45D6-99D2-C4778821B609}" srcOrd="3" destOrd="0" presId="urn:microsoft.com/office/officeart/2005/8/layout/radial6"/>
    <dgm:cxn modelId="{43E7D894-22C8-4701-8BC6-750CFD9B4480}" type="presParOf" srcId="{43A515A4-853F-470F-A3E3-71DA0146A7D2}" destId="{CDE61BF0-D77D-4681-82E5-07C33233299E}" srcOrd="4" destOrd="0" presId="urn:microsoft.com/office/officeart/2005/8/layout/radial6"/>
    <dgm:cxn modelId="{C51BE359-DF08-4554-9909-EA9E1141B73D}" type="presParOf" srcId="{43A515A4-853F-470F-A3E3-71DA0146A7D2}" destId="{C15091D3-3F4E-4481-B939-5571294B7D43}" srcOrd="5" destOrd="0" presId="urn:microsoft.com/office/officeart/2005/8/layout/radial6"/>
    <dgm:cxn modelId="{1CEE246A-5A7F-448C-AD83-BA46E66C441A}" type="presParOf" srcId="{43A515A4-853F-470F-A3E3-71DA0146A7D2}" destId="{A040BCDB-F187-4392-922A-0EC8F3C8F28C}" srcOrd="6" destOrd="0" presId="urn:microsoft.com/office/officeart/2005/8/layout/radial6"/>
    <dgm:cxn modelId="{62255359-2BE8-428A-8F0C-C7294086286C}" type="presParOf" srcId="{43A515A4-853F-470F-A3E3-71DA0146A7D2}" destId="{E4045213-F8DD-4A12-943A-8CFDA0E6E287}" srcOrd="7" destOrd="0" presId="urn:microsoft.com/office/officeart/2005/8/layout/radial6"/>
    <dgm:cxn modelId="{77A1315D-9ADF-44AB-A44F-B20820C0C605}" type="presParOf" srcId="{43A515A4-853F-470F-A3E3-71DA0146A7D2}" destId="{9D83454F-7301-4059-9561-344028D2A575}" srcOrd="8" destOrd="0" presId="urn:microsoft.com/office/officeart/2005/8/layout/radial6"/>
    <dgm:cxn modelId="{E22DFB57-0A22-4B24-AE64-853A710C6424}" type="presParOf" srcId="{43A515A4-853F-470F-A3E3-71DA0146A7D2}" destId="{87F79C7E-6DCC-48D6-B86D-A27C10DE3FCB}" srcOrd="9" destOrd="0" presId="urn:microsoft.com/office/officeart/2005/8/layout/radial6"/>
    <dgm:cxn modelId="{F0035630-D601-4945-BEDE-FF0FD7B74930}" type="presParOf" srcId="{43A515A4-853F-470F-A3E3-71DA0146A7D2}" destId="{2ECD613F-4DB4-40F6-87CC-71139F7320A1}" srcOrd="10" destOrd="0" presId="urn:microsoft.com/office/officeart/2005/8/layout/radial6"/>
    <dgm:cxn modelId="{0DA6A3B2-4CDB-44AC-9A03-2FCE040EF605}" type="presParOf" srcId="{43A515A4-853F-470F-A3E3-71DA0146A7D2}" destId="{54BC36ED-1B10-4002-92B6-47C56E9A6B6A}" srcOrd="11" destOrd="0" presId="urn:microsoft.com/office/officeart/2005/8/layout/radial6"/>
    <dgm:cxn modelId="{2729BE90-8CD4-4DFA-B54A-4C674CEAF88A}" type="presParOf" srcId="{43A515A4-853F-470F-A3E3-71DA0146A7D2}" destId="{1CA374A5-7F1A-4F2A-B22E-F25178874251}" srcOrd="12" destOrd="0" presId="urn:microsoft.com/office/officeart/2005/8/layout/radial6"/>
  </dgm:cxnLst>
  <dgm:bg>
    <a:solidFill>
      <a:schemeClr val="bg1"/>
    </a:solidFill>
  </dgm:bg>
  <dgm:whole>
    <a:ln>
      <a:solidFill>
        <a:srgbClr val="99CCFF"/>
      </a:solidFill>
    </a:ln>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B634E1-B871-4BE0-8A49-965B6FC44202}">
      <dsp:nvSpPr>
        <dsp:cNvPr id="0" name=""/>
        <dsp:cNvSpPr/>
      </dsp:nvSpPr>
      <dsp:spPr>
        <a:xfrm>
          <a:off x="0" y="219228"/>
          <a:ext cx="1177528" cy="694789"/>
        </a:xfrm>
        <a:prstGeom prst="homePlate">
          <a:avLst/>
        </a:prstGeom>
        <a:solidFill>
          <a:srgbClr val="92D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3335" rIns="6668" bIns="13335" numCol="1" spcCol="1270" anchor="ctr" anchorCtr="0">
          <a:noAutofit/>
        </a:bodyPr>
        <a:lstStyle/>
        <a:p>
          <a:pPr marL="0" lvl="0" indent="0" algn="l" defTabSz="222250">
            <a:lnSpc>
              <a:spcPct val="90000"/>
            </a:lnSpc>
            <a:spcBef>
              <a:spcPct val="0"/>
            </a:spcBef>
            <a:spcAft>
              <a:spcPct val="35000"/>
            </a:spcAft>
            <a:buNone/>
          </a:pPr>
          <a:r>
            <a:rPr kumimoji="1" lang="ja-JP" altLang="en-US" sz="500" b="1" u="sng" kern="1200" dirty="0">
              <a:solidFill>
                <a:schemeClr val="tx1"/>
              </a:solidFill>
            </a:rPr>
            <a:t>初期</a:t>
          </a:r>
          <a:r>
            <a:rPr kumimoji="1" lang="ja-JP" altLang="en-US" sz="500" b="1" kern="1200" dirty="0">
              <a:solidFill>
                <a:schemeClr val="tx1"/>
              </a:solidFill>
            </a:rPr>
            <a:t>　　</a:t>
          </a:r>
          <a:endParaRPr kumimoji="1" lang="en-US" altLang="ja-JP" sz="500" b="1" kern="1200" dirty="0">
            <a:solidFill>
              <a:schemeClr val="tx1"/>
            </a:solidFill>
          </a:endParaRPr>
        </a:p>
        <a:p>
          <a:pPr marL="0" lvl="0" indent="0" algn="l" defTabSz="222250">
            <a:lnSpc>
              <a:spcPct val="90000"/>
            </a:lnSpc>
            <a:spcBef>
              <a:spcPct val="0"/>
            </a:spcBef>
            <a:spcAft>
              <a:spcPct val="35000"/>
            </a:spcAft>
            <a:buNone/>
          </a:pPr>
          <a:r>
            <a:rPr kumimoji="1" lang="ja-JP" altLang="en-US" sz="500" b="1" kern="1200" dirty="0">
              <a:solidFill>
                <a:schemeClr val="tx1"/>
              </a:solidFill>
            </a:rPr>
            <a:t>〇計画作成　</a:t>
          </a:r>
          <a:endParaRPr kumimoji="1" lang="en-US" altLang="ja-JP" sz="500" b="1" kern="1200" dirty="0">
            <a:solidFill>
              <a:schemeClr val="tx1"/>
            </a:solidFill>
          </a:endParaRPr>
        </a:p>
        <a:p>
          <a:pPr marL="0" lvl="0" indent="0" algn="l" defTabSz="222250">
            <a:lnSpc>
              <a:spcPct val="90000"/>
            </a:lnSpc>
            <a:spcBef>
              <a:spcPct val="0"/>
            </a:spcBef>
            <a:spcAft>
              <a:spcPct val="35000"/>
            </a:spcAft>
            <a:buNone/>
          </a:pPr>
          <a:r>
            <a:rPr kumimoji="1" lang="ja-JP" altLang="en-US" sz="500" b="1" kern="1200" dirty="0">
              <a:solidFill>
                <a:schemeClr val="tx1"/>
              </a:solidFill>
            </a:rPr>
            <a:t>〇訪問相談　</a:t>
          </a:r>
          <a:endParaRPr kumimoji="1" lang="en-US" altLang="ja-JP" sz="500" b="1" kern="1200" dirty="0">
            <a:solidFill>
              <a:schemeClr val="tx1"/>
            </a:solidFill>
          </a:endParaRPr>
        </a:p>
        <a:p>
          <a:pPr marL="0" lvl="0" indent="0" algn="l" defTabSz="222250">
            <a:lnSpc>
              <a:spcPct val="90000"/>
            </a:lnSpc>
            <a:spcBef>
              <a:spcPct val="0"/>
            </a:spcBef>
            <a:spcAft>
              <a:spcPct val="35000"/>
            </a:spcAft>
            <a:buNone/>
          </a:pPr>
          <a:r>
            <a:rPr kumimoji="1" lang="ja-JP" altLang="en-US" sz="500" b="1" kern="1200" dirty="0">
              <a:solidFill>
                <a:schemeClr val="tx1"/>
              </a:solidFill>
            </a:rPr>
            <a:t>〇情報提供</a:t>
          </a:r>
          <a:endParaRPr kumimoji="1" lang="en-US" altLang="ja-JP" sz="500" b="1" kern="1200" dirty="0">
            <a:solidFill>
              <a:schemeClr val="tx1"/>
            </a:solidFill>
          </a:endParaRPr>
        </a:p>
        <a:p>
          <a:pPr marL="0" lvl="0" indent="0" algn="l" defTabSz="222250">
            <a:lnSpc>
              <a:spcPct val="90000"/>
            </a:lnSpc>
            <a:spcBef>
              <a:spcPct val="0"/>
            </a:spcBef>
            <a:spcAft>
              <a:spcPct val="35000"/>
            </a:spcAft>
            <a:buNone/>
          </a:pPr>
          <a:endParaRPr kumimoji="1" lang="ja-JP" altLang="en-US" sz="500" b="1" kern="1200" dirty="0">
            <a:solidFill>
              <a:schemeClr val="tx1"/>
            </a:solidFill>
          </a:endParaRPr>
        </a:p>
      </dsp:txBody>
      <dsp:txXfrm>
        <a:off x="0" y="219228"/>
        <a:ext cx="1003831" cy="694789"/>
      </dsp:txXfrm>
    </dsp:sp>
    <dsp:sp modelId="{E9A79F62-4808-4A14-A681-CAB6B9BC47E0}">
      <dsp:nvSpPr>
        <dsp:cNvPr id="0" name=""/>
        <dsp:cNvSpPr/>
      </dsp:nvSpPr>
      <dsp:spPr>
        <a:xfrm>
          <a:off x="830402" y="211731"/>
          <a:ext cx="1488342" cy="694789"/>
        </a:xfrm>
        <a:prstGeom prst="chevron">
          <a:avLst/>
        </a:prstGeom>
        <a:solidFill>
          <a:srgbClr val="96F73D"/>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l" defTabSz="222250">
            <a:lnSpc>
              <a:spcPct val="90000"/>
            </a:lnSpc>
            <a:spcBef>
              <a:spcPct val="0"/>
            </a:spcBef>
            <a:spcAft>
              <a:spcPct val="35000"/>
            </a:spcAft>
            <a:buNone/>
          </a:pPr>
          <a:r>
            <a:rPr kumimoji="1" lang="ja-JP" altLang="en-US" sz="500" b="1" u="sng" kern="1200" dirty="0">
              <a:solidFill>
                <a:schemeClr val="tx1"/>
              </a:solidFill>
            </a:rPr>
            <a:t>中期</a:t>
          </a:r>
          <a:r>
            <a:rPr kumimoji="1" lang="ja-JP" altLang="en-US" sz="500" b="1" kern="1200" dirty="0">
              <a:solidFill>
                <a:schemeClr val="tx1"/>
              </a:solidFill>
            </a:rPr>
            <a:t>　　　　　　　　　</a:t>
          </a:r>
          <a:endParaRPr kumimoji="1" lang="en-US" altLang="ja-JP" sz="500" b="1" kern="1200" dirty="0">
            <a:solidFill>
              <a:schemeClr val="tx1"/>
            </a:solidFill>
          </a:endParaRPr>
        </a:p>
        <a:p>
          <a:pPr marL="0" lvl="0" indent="0" algn="l" defTabSz="222250">
            <a:lnSpc>
              <a:spcPct val="90000"/>
            </a:lnSpc>
            <a:spcBef>
              <a:spcPct val="0"/>
            </a:spcBef>
            <a:spcAft>
              <a:spcPct val="35000"/>
            </a:spcAft>
            <a:buNone/>
          </a:pPr>
          <a:r>
            <a:rPr kumimoji="1" lang="ja-JP" altLang="en-US" sz="500" b="1" kern="1200" dirty="0">
              <a:solidFill>
                <a:schemeClr val="tx1"/>
              </a:solidFill>
            </a:rPr>
            <a:t>〇訪問相談　</a:t>
          </a:r>
          <a:endParaRPr kumimoji="1" lang="en-US" altLang="ja-JP" sz="500" b="1" kern="1200" dirty="0">
            <a:solidFill>
              <a:schemeClr val="tx1"/>
            </a:solidFill>
          </a:endParaRPr>
        </a:p>
        <a:p>
          <a:pPr marL="0" lvl="0" indent="0" algn="l" defTabSz="222250">
            <a:lnSpc>
              <a:spcPct val="90000"/>
            </a:lnSpc>
            <a:spcBef>
              <a:spcPct val="0"/>
            </a:spcBef>
            <a:spcAft>
              <a:spcPct val="35000"/>
            </a:spcAft>
            <a:buNone/>
          </a:pPr>
          <a:r>
            <a:rPr kumimoji="1" lang="ja-JP" altLang="en-US" sz="500" b="1" kern="1200" dirty="0">
              <a:solidFill>
                <a:schemeClr val="tx1"/>
              </a:solidFill>
            </a:rPr>
            <a:t>〇同行支援　</a:t>
          </a:r>
          <a:endParaRPr kumimoji="1" lang="en-US" altLang="ja-JP" sz="500" b="1" kern="1200" dirty="0">
            <a:solidFill>
              <a:schemeClr val="tx1"/>
            </a:solidFill>
          </a:endParaRPr>
        </a:p>
        <a:p>
          <a:pPr marL="0" lvl="0" indent="0" algn="l" defTabSz="222250">
            <a:lnSpc>
              <a:spcPct val="90000"/>
            </a:lnSpc>
            <a:spcBef>
              <a:spcPct val="0"/>
            </a:spcBef>
            <a:spcAft>
              <a:spcPct val="35000"/>
            </a:spcAft>
            <a:buNone/>
          </a:pPr>
          <a:r>
            <a:rPr kumimoji="1" lang="ja-JP" altLang="en-US" sz="500" b="1" kern="1200" dirty="0">
              <a:solidFill>
                <a:schemeClr val="tx1"/>
              </a:solidFill>
            </a:rPr>
            <a:t>〇日中活動の体験利用　</a:t>
          </a:r>
          <a:endParaRPr kumimoji="1" lang="en-US" altLang="ja-JP" sz="500" b="1" kern="1200" dirty="0">
            <a:solidFill>
              <a:schemeClr val="tx1"/>
            </a:solidFill>
          </a:endParaRPr>
        </a:p>
        <a:p>
          <a:pPr marL="0" lvl="0" indent="0" algn="l" defTabSz="222250">
            <a:lnSpc>
              <a:spcPct val="90000"/>
            </a:lnSpc>
            <a:spcBef>
              <a:spcPct val="0"/>
            </a:spcBef>
            <a:spcAft>
              <a:spcPct val="35000"/>
            </a:spcAft>
            <a:buNone/>
          </a:pPr>
          <a:r>
            <a:rPr kumimoji="1" lang="ja-JP" altLang="en-US" sz="500" b="1" kern="1200" dirty="0">
              <a:solidFill>
                <a:schemeClr val="tx1"/>
              </a:solidFill>
            </a:rPr>
            <a:t>〇宿泊体験</a:t>
          </a:r>
        </a:p>
      </dsp:txBody>
      <dsp:txXfrm>
        <a:off x="1177797" y="211731"/>
        <a:ext cx="793553" cy="694789"/>
      </dsp:txXfrm>
    </dsp:sp>
    <dsp:sp modelId="{4AE20FD2-B9AC-49DD-A4AA-27B5B03203D6}">
      <dsp:nvSpPr>
        <dsp:cNvPr id="0" name=""/>
        <dsp:cNvSpPr/>
      </dsp:nvSpPr>
      <dsp:spPr>
        <a:xfrm>
          <a:off x="1971350" y="211731"/>
          <a:ext cx="1482089" cy="694789"/>
        </a:xfrm>
        <a:prstGeom prst="chevron">
          <a:avLst/>
        </a:prstGeom>
        <a:solidFill>
          <a:srgbClr val="C4FC7A"/>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003" tIns="13335" rIns="6668" bIns="13335" numCol="1" spcCol="1270" anchor="ctr" anchorCtr="0">
          <a:noAutofit/>
        </a:bodyPr>
        <a:lstStyle/>
        <a:p>
          <a:pPr marL="0" lvl="0" indent="0" algn="l" defTabSz="222250">
            <a:lnSpc>
              <a:spcPct val="90000"/>
            </a:lnSpc>
            <a:spcBef>
              <a:spcPct val="0"/>
            </a:spcBef>
            <a:spcAft>
              <a:spcPct val="35000"/>
            </a:spcAft>
            <a:buNone/>
          </a:pPr>
          <a:r>
            <a:rPr kumimoji="1" lang="ja-JP" altLang="en-US" sz="500" b="1" u="sng" kern="1200" dirty="0">
              <a:solidFill>
                <a:schemeClr val="tx1"/>
              </a:solidFill>
            </a:rPr>
            <a:t>後期　</a:t>
          </a:r>
          <a:r>
            <a:rPr kumimoji="1" lang="ja-JP" altLang="en-US" sz="500" b="1" kern="1200" dirty="0">
              <a:solidFill>
                <a:schemeClr val="tx1"/>
              </a:solidFill>
            </a:rPr>
            <a:t>　　　　　　　　</a:t>
          </a:r>
          <a:endParaRPr kumimoji="1" lang="en-US" altLang="ja-JP" sz="500" b="1" kern="1200" dirty="0">
            <a:solidFill>
              <a:schemeClr val="tx1"/>
            </a:solidFill>
          </a:endParaRPr>
        </a:p>
        <a:p>
          <a:pPr marL="0" lvl="0" indent="0" algn="l" defTabSz="222250">
            <a:lnSpc>
              <a:spcPct val="90000"/>
            </a:lnSpc>
            <a:spcBef>
              <a:spcPct val="0"/>
            </a:spcBef>
            <a:spcAft>
              <a:spcPct val="35000"/>
            </a:spcAft>
            <a:buNone/>
          </a:pPr>
          <a:r>
            <a:rPr kumimoji="1" lang="ja-JP" altLang="en-US" sz="500" b="1" kern="1200" dirty="0">
              <a:solidFill>
                <a:schemeClr val="tx1"/>
              </a:solidFill>
            </a:rPr>
            <a:t>〇住居の確保等　</a:t>
          </a:r>
          <a:endParaRPr kumimoji="1" lang="en-US" altLang="ja-JP" sz="500" b="1" kern="1200" dirty="0">
            <a:solidFill>
              <a:schemeClr val="tx1"/>
            </a:solidFill>
          </a:endParaRPr>
        </a:p>
        <a:p>
          <a:pPr marL="0" lvl="0" indent="0" algn="l" defTabSz="222250">
            <a:lnSpc>
              <a:spcPct val="90000"/>
            </a:lnSpc>
            <a:spcBef>
              <a:spcPct val="0"/>
            </a:spcBef>
            <a:spcAft>
              <a:spcPct val="35000"/>
            </a:spcAft>
            <a:buNone/>
          </a:pPr>
          <a:r>
            <a:rPr kumimoji="1" lang="ja-JP" altLang="en-US" sz="500" b="1" kern="1200" dirty="0">
              <a:solidFill>
                <a:schemeClr val="tx1"/>
              </a:solidFill>
            </a:rPr>
            <a:t>〇同行支援　</a:t>
          </a:r>
          <a:endParaRPr kumimoji="1" lang="en-US" altLang="ja-JP" sz="500" b="1" kern="1200" dirty="0">
            <a:solidFill>
              <a:schemeClr val="tx1"/>
            </a:solidFill>
          </a:endParaRPr>
        </a:p>
        <a:p>
          <a:pPr marL="0" lvl="0" indent="0" algn="l" defTabSz="222250">
            <a:lnSpc>
              <a:spcPct val="90000"/>
            </a:lnSpc>
            <a:spcBef>
              <a:spcPct val="0"/>
            </a:spcBef>
            <a:spcAft>
              <a:spcPct val="35000"/>
            </a:spcAft>
            <a:buNone/>
          </a:pPr>
          <a:r>
            <a:rPr kumimoji="1" lang="ja-JP" altLang="en-US" sz="500" b="1" kern="1200" dirty="0">
              <a:solidFill>
                <a:schemeClr val="tx1"/>
              </a:solidFill>
            </a:rPr>
            <a:t>〇関係機関との調整</a:t>
          </a:r>
          <a:endParaRPr kumimoji="1" lang="en-US" altLang="ja-JP" sz="500" b="1" kern="1200" dirty="0">
            <a:solidFill>
              <a:schemeClr val="tx1"/>
            </a:solidFill>
          </a:endParaRPr>
        </a:p>
        <a:p>
          <a:pPr marL="0" lvl="0" indent="0" algn="l" defTabSz="222250">
            <a:lnSpc>
              <a:spcPct val="90000"/>
            </a:lnSpc>
            <a:spcBef>
              <a:spcPct val="0"/>
            </a:spcBef>
            <a:spcAft>
              <a:spcPct val="35000"/>
            </a:spcAft>
            <a:buNone/>
          </a:pPr>
          <a:endParaRPr kumimoji="1" lang="ja-JP" altLang="en-US" sz="500" b="1" kern="1200" dirty="0">
            <a:solidFill>
              <a:schemeClr val="tx1"/>
            </a:solidFill>
          </a:endParaRPr>
        </a:p>
      </dsp:txBody>
      <dsp:txXfrm>
        <a:off x="2318745" y="211731"/>
        <a:ext cx="787300" cy="694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A971BE-315E-4266-89EA-DE7E378E9269}">
      <dsp:nvSpPr>
        <dsp:cNvPr id="0" name=""/>
        <dsp:cNvSpPr/>
      </dsp:nvSpPr>
      <dsp:spPr>
        <a:xfrm>
          <a:off x="527929" y="97210"/>
          <a:ext cx="1929260" cy="67000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767C90-400B-45ED-87ED-425AE7E03FA8}">
      <dsp:nvSpPr>
        <dsp:cNvPr id="0" name=""/>
        <dsp:cNvSpPr/>
      </dsp:nvSpPr>
      <dsp:spPr>
        <a:xfrm rot="16200000">
          <a:off x="2336715" y="787323"/>
          <a:ext cx="717864" cy="472596"/>
        </a:xfrm>
        <a:prstGeom prst="downArrow">
          <a:avLst/>
        </a:prstGeom>
        <a:solidFill>
          <a:srgbClr val="0066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702421-02C7-4C69-8E22-7F7CA8A0E943}">
      <dsp:nvSpPr>
        <dsp:cNvPr id="0" name=""/>
        <dsp:cNvSpPr/>
      </dsp:nvSpPr>
      <dsp:spPr>
        <a:xfrm>
          <a:off x="598220" y="1929260"/>
          <a:ext cx="1794660" cy="44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endParaRPr lang="ja-JP" altLang="en-US" sz="1600" kern="1200" dirty="0"/>
        </a:p>
      </dsp:txBody>
      <dsp:txXfrm>
        <a:off x="598220" y="1929260"/>
        <a:ext cx="1794660" cy="448665"/>
      </dsp:txXfrm>
    </dsp:sp>
    <dsp:sp modelId="{CB2ADFF2-3823-4882-8679-105398AD3939}">
      <dsp:nvSpPr>
        <dsp:cNvPr id="0" name=""/>
        <dsp:cNvSpPr/>
      </dsp:nvSpPr>
      <dsp:spPr>
        <a:xfrm>
          <a:off x="1229342" y="818963"/>
          <a:ext cx="672997" cy="672997"/>
        </a:xfrm>
        <a:prstGeom prst="ellipse">
          <a:avLst/>
        </a:prstGeom>
        <a:solidFill>
          <a:schemeClr val="accent5">
            <a:lumMod val="60000"/>
            <a:lumOff val="4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ja-JP" altLang="en-US" sz="1700" kern="1200" dirty="0"/>
            <a:t>人材</a:t>
          </a:r>
        </a:p>
      </dsp:txBody>
      <dsp:txXfrm>
        <a:off x="1327900" y="917521"/>
        <a:ext cx="475881" cy="475881"/>
      </dsp:txXfrm>
    </dsp:sp>
    <dsp:sp modelId="{602C063D-82E4-4A4B-88B5-DAEE5A3F41DB}">
      <dsp:nvSpPr>
        <dsp:cNvPr id="0" name=""/>
        <dsp:cNvSpPr/>
      </dsp:nvSpPr>
      <dsp:spPr>
        <a:xfrm>
          <a:off x="747775" y="314065"/>
          <a:ext cx="672997" cy="672997"/>
        </a:xfrm>
        <a:prstGeom prst="ellipse">
          <a:avLst/>
        </a:prstGeom>
        <a:solidFill>
          <a:schemeClr val="accent2">
            <a:lumMod val="60000"/>
            <a:lumOff val="4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ja-JP" altLang="en-US" sz="1700" kern="1200" dirty="0"/>
            <a:t>理念</a:t>
          </a:r>
        </a:p>
      </dsp:txBody>
      <dsp:txXfrm>
        <a:off x="846333" y="412623"/>
        <a:ext cx="475881" cy="475881"/>
      </dsp:txXfrm>
    </dsp:sp>
    <dsp:sp modelId="{9F1CEF63-205E-4648-91A9-6A36E07C0D8F}">
      <dsp:nvSpPr>
        <dsp:cNvPr id="0" name=""/>
        <dsp:cNvSpPr/>
      </dsp:nvSpPr>
      <dsp:spPr>
        <a:xfrm>
          <a:off x="1555374" y="299113"/>
          <a:ext cx="672997" cy="672997"/>
        </a:xfrm>
        <a:prstGeom prst="ellipse">
          <a:avLst/>
        </a:prstGeom>
        <a:solidFill>
          <a:schemeClr val="accent6">
            <a:lumMod val="60000"/>
            <a:lumOff val="40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ja-JP" altLang="en-US" sz="1700" kern="1200" dirty="0"/>
            <a:t>哲学</a:t>
          </a:r>
        </a:p>
      </dsp:txBody>
      <dsp:txXfrm>
        <a:off x="1653932" y="397671"/>
        <a:ext cx="475881" cy="475881"/>
      </dsp:txXfrm>
    </dsp:sp>
    <dsp:sp modelId="{29ABFD82-FB5A-449F-955D-7701C0819BED}">
      <dsp:nvSpPr>
        <dsp:cNvPr id="0" name=""/>
        <dsp:cNvSpPr/>
      </dsp:nvSpPr>
      <dsp:spPr>
        <a:xfrm>
          <a:off x="448665" y="14955"/>
          <a:ext cx="2093770" cy="1675016"/>
        </a:xfrm>
        <a:prstGeom prst="funnel">
          <a:avLst/>
        </a:prstGeom>
        <a:solidFill>
          <a:schemeClr val="accent1">
            <a:alpha val="40000"/>
            <a:tint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74A5-7F1A-4F2A-B22E-F25178874251}">
      <dsp:nvSpPr>
        <dsp:cNvPr id="0" name=""/>
        <dsp:cNvSpPr/>
      </dsp:nvSpPr>
      <dsp:spPr>
        <a:xfrm>
          <a:off x="276011" y="730611"/>
          <a:ext cx="1533623" cy="1533623"/>
        </a:xfrm>
        <a:prstGeom prst="blockArc">
          <a:avLst>
            <a:gd name="adj1" fmla="val 11446210"/>
            <a:gd name="adj2" fmla="val 16128292"/>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7F79C7E-6DCC-48D6-B86D-A27C10DE3FCB}">
      <dsp:nvSpPr>
        <dsp:cNvPr id="0" name=""/>
        <dsp:cNvSpPr/>
      </dsp:nvSpPr>
      <dsp:spPr>
        <a:xfrm>
          <a:off x="285487" y="516096"/>
          <a:ext cx="1533623" cy="1533623"/>
        </a:xfrm>
        <a:prstGeom prst="blockArc">
          <a:avLst>
            <a:gd name="adj1" fmla="val 5636571"/>
            <a:gd name="adj2" fmla="val 10457297"/>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040BCDB-F187-4392-922A-0EC8F3C8F28C}">
      <dsp:nvSpPr>
        <dsp:cNvPr id="0" name=""/>
        <dsp:cNvSpPr/>
      </dsp:nvSpPr>
      <dsp:spPr>
        <a:xfrm>
          <a:off x="178364" y="516392"/>
          <a:ext cx="1533623" cy="1533623"/>
        </a:xfrm>
        <a:prstGeom prst="blockArc">
          <a:avLst>
            <a:gd name="adj1" fmla="val 340361"/>
            <a:gd name="adj2" fmla="val 5144492"/>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F60AA38-21C1-45D6-99D2-C4778821B609}">
      <dsp:nvSpPr>
        <dsp:cNvPr id="0" name=""/>
        <dsp:cNvSpPr/>
      </dsp:nvSpPr>
      <dsp:spPr>
        <a:xfrm>
          <a:off x="187288" y="727199"/>
          <a:ext cx="1533623" cy="1533623"/>
        </a:xfrm>
        <a:prstGeom prst="blockArc">
          <a:avLst>
            <a:gd name="adj1" fmla="val 16536039"/>
            <a:gd name="adj2" fmla="val 20968734"/>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2B346A3-457F-40A6-BB9D-FC2F1210296F}">
      <dsp:nvSpPr>
        <dsp:cNvPr id="0" name=""/>
        <dsp:cNvSpPr/>
      </dsp:nvSpPr>
      <dsp:spPr>
        <a:xfrm>
          <a:off x="742964" y="1133780"/>
          <a:ext cx="539624" cy="478951"/>
        </a:xfrm>
        <a:prstGeom prst="ellipse">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t>本人</a:t>
          </a:r>
        </a:p>
      </dsp:txBody>
      <dsp:txXfrm>
        <a:off x="821990" y="1203921"/>
        <a:ext cx="381572" cy="338669"/>
      </dsp:txXfrm>
    </dsp:sp>
    <dsp:sp modelId="{1D9C8DEA-DDB1-4EBE-9ABC-98D3FD1153FE}">
      <dsp:nvSpPr>
        <dsp:cNvPr id="0" name=""/>
        <dsp:cNvSpPr/>
      </dsp:nvSpPr>
      <dsp:spPr>
        <a:xfrm>
          <a:off x="697898" y="434370"/>
          <a:ext cx="658603" cy="628387"/>
        </a:xfrm>
        <a:prstGeom prst="ellipse">
          <a:avLst/>
        </a:prstGeom>
        <a:solidFill>
          <a:schemeClr val="accent4">
            <a:lumMod val="40000"/>
            <a:lumOff val="6000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t>救護施設</a:t>
          </a:r>
        </a:p>
      </dsp:txBody>
      <dsp:txXfrm>
        <a:off x="794348" y="526395"/>
        <a:ext cx="465703" cy="444337"/>
      </dsp:txXfrm>
    </dsp:sp>
    <dsp:sp modelId="{CDE61BF0-D77D-4681-82E5-07C33233299E}">
      <dsp:nvSpPr>
        <dsp:cNvPr id="0" name=""/>
        <dsp:cNvSpPr/>
      </dsp:nvSpPr>
      <dsp:spPr>
        <a:xfrm>
          <a:off x="1351034" y="1038923"/>
          <a:ext cx="678991" cy="636634"/>
        </a:xfrm>
        <a:prstGeom prst="ellipse">
          <a:avLst/>
        </a:prstGeom>
        <a:solidFill>
          <a:srgbClr val="FFCC99"/>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t>基幹相談支援センター</a:t>
          </a:r>
        </a:p>
      </dsp:txBody>
      <dsp:txXfrm>
        <a:off x="1450470" y="1132156"/>
        <a:ext cx="480119" cy="450168"/>
      </dsp:txXfrm>
    </dsp:sp>
    <dsp:sp modelId="{E4045213-F8DD-4A12-943A-8CFDA0E6E287}">
      <dsp:nvSpPr>
        <dsp:cNvPr id="0" name=""/>
        <dsp:cNvSpPr/>
      </dsp:nvSpPr>
      <dsp:spPr>
        <a:xfrm>
          <a:off x="645111" y="1734660"/>
          <a:ext cx="711367" cy="590995"/>
        </a:xfrm>
        <a:prstGeom prst="ellipse">
          <a:avLst/>
        </a:prstGeom>
        <a:solidFill>
          <a:srgbClr val="99FF99"/>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t>市町村　　障害福祉担当</a:t>
          </a:r>
        </a:p>
      </dsp:txBody>
      <dsp:txXfrm>
        <a:off x="749288" y="1821209"/>
        <a:ext cx="503013" cy="417897"/>
      </dsp:txXfrm>
    </dsp:sp>
    <dsp:sp modelId="{2ECD613F-4DB4-40F6-87CC-71139F7320A1}">
      <dsp:nvSpPr>
        <dsp:cNvPr id="0" name=""/>
        <dsp:cNvSpPr/>
      </dsp:nvSpPr>
      <dsp:spPr>
        <a:xfrm>
          <a:off x="-29321" y="1035462"/>
          <a:ext cx="672632" cy="643982"/>
        </a:xfrm>
        <a:prstGeom prst="ellipse">
          <a:avLst/>
        </a:prstGeom>
        <a:solidFill>
          <a:srgbClr val="CCCCFF"/>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kumimoji="1" lang="ja-JP" altLang="en-US" sz="800" kern="1200" dirty="0"/>
            <a:t>福祉事務所</a:t>
          </a:r>
        </a:p>
      </dsp:txBody>
      <dsp:txXfrm>
        <a:off x="69184" y="1129771"/>
        <a:ext cx="475622" cy="4553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74A5-7F1A-4F2A-B22E-F25178874251}">
      <dsp:nvSpPr>
        <dsp:cNvPr id="0" name=""/>
        <dsp:cNvSpPr/>
      </dsp:nvSpPr>
      <dsp:spPr>
        <a:xfrm>
          <a:off x="285212" y="710653"/>
          <a:ext cx="1584743" cy="1584743"/>
        </a:xfrm>
        <a:prstGeom prst="blockArc">
          <a:avLst>
            <a:gd name="adj1" fmla="val 11446210"/>
            <a:gd name="adj2" fmla="val 16128292"/>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7F79C7E-6DCC-48D6-B86D-A27C10DE3FCB}">
      <dsp:nvSpPr>
        <dsp:cNvPr id="0" name=""/>
        <dsp:cNvSpPr/>
      </dsp:nvSpPr>
      <dsp:spPr>
        <a:xfrm>
          <a:off x="295003" y="488987"/>
          <a:ext cx="1584743" cy="1584743"/>
        </a:xfrm>
        <a:prstGeom prst="blockArc">
          <a:avLst>
            <a:gd name="adj1" fmla="val 5636571"/>
            <a:gd name="adj2" fmla="val 10457297"/>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040BCDB-F187-4392-922A-0EC8F3C8F28C}">
      <dsp:nvSpPr>
        <dsp:cNvPr id="0" name=""/>
        <dsp:cNvSpPr/>
      </dsp:nvSpPr>
      <dsp:spPr>
        <a:xfrm>
          <a:off x="184309" y="489292"/>
          <a:ext cx="1584743" cy="1584743"/>
        </a:xfrm>
        <a:prstGeom prst="blockArc">
          <a:avLst>
            <a:gd name="adj1" fmla="val 340361"/>
            <a:gd name="adj2" fmla="val 5144492"/>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F60AA38-21C1-45D6-99D2-C4778821B609}">
      <dsp:nvSpPr>
        <dsp:cNvPr id="0" name=""/>
        <dsp:cNvSpPr/>
      </dsp:nvSpPr>
      <dsp:spPr>
        <a:xfrm>
          <a:off x="193531" y="707126"/>
          <a:ext cx="1584743" cy="1584743"/>
        </a:xfrm>
        <a:prstGeom prst="blockArc">
          <a:avLst>
            <a:gd name="adj1" fmla="val 16536039"/>
            <a:gd name="adj2" fmla="val 20968734"/>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2B346A3-457F-40A6-BB9D-FC2F1210296F}">
      <dsp:nvSpPr>
        <dsp:cNvPr id="0" name=""/>
        <dsp:cNvSpPr/>
      </dsp:nvSpPr>
      <dsp:spPr>
        <a:xfrm>
          <a:off x="767729" y="1127260"/>
          <a:ext cx="557611" cy="494916"/>
        </a:xfrm>
        <a:prstGeom prst="ellipse">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本人</a:t>
          </a:r>
        </a:p>
      </dsp:txBody>
      <dsp:txXfrm>
        <a:off x="849389" y="1199739"/>
        <a:ext cx="394291" cy="349958"/>
      </dsp:txXfrm>
    </dsp:sp>
    <dsp:sp modelId="{1D9C8DEA-DDB1-4EBE-9ABC-98D3FD1153FE}">
      <dsp:nvSpPr>
        <dsp:cNvPr id="0" name=""/>
        <dsp:cNvSpPr/>
      </dsp:nvSpPr>
      <dsp:spPr>
        <a:xfrm>
          <a:off x="721161" y="404536"/>
          <a:ext cx="680556" cy="649333"/>
        </a:xfrm>
        <a:prstGeom prst="ellipse">
          <a:avLst/>
        </a:prstGeom>
        <a:solidFill>
          <a:schemeClr val="accent4">
            <a:lumMod val="40000"/>
            <a:lumOff val="6000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障害者支援施設</a:t>
          </a:r>
        </a:p>
      </dsp:txBody>
      <dsp:txXfrm>
        <a:off x="820826" y="499629"/>
        <a:ext cx="481226" cy="459147"/>
      </dsp:txXfrm>
    </dsp:sp>
    <dsp:sp modelId="{CDE61BF0-D77D-4681-82E5-07C33233299E}">
      <dsp:nvSpPr>
        <dsp:cNvPr id="0" name=""/>
        <dsp:cNvSpPr/>
      </dsp:nvSpPr>
      <dsp:spPr>
        <a:xfrm>
          <a:off x="1396068" y="1029242"/>
          <a:ext cx="701624" cy="657855"/>
        </a:xfrm>
        <a:prstGeom prst="ellipse">
          <a:avLst/>
        </a:prstGeom>
        <a:solidFill>
          <a:srgbClr val="FF99FF"/>
        </a:solidFill>
        <a:ln w="38100" cap="flat" cmpd="sng" algn="ctr">
          <a:solidFill>
            <a:srgbClr val="FF00FF"/>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計画相談支援　</a:t>
          </a:r>
          <a:endParaRPr kumimoji="1" lang="en-US" altLang="ja-JP" sz="900" kern="1200" dirty="0"/>
        </a:p>
        <a:p>
          <a:pPr marL="0" lvl="0" indent="0" algn="ctr" defTabSz="400050">
            <a:lnSpc>
              <a:spcPct val="90000"/>
            </a:lnSpc>
            <a:spcBef>
              <a:spcPct val="0"/>
            </a:spcBef>
            <a:spcAft>
              <a:spcPct val="35000"/>
            </a:spcAft>
            <a:buNone/>
          </a:pPr>
          <a:r>
            <a:rPr kumimoji="1" lang="ja-JP" altLang="en-US" sz="900" kern="1200" dirty="0"/>
            <a:t>指定特定</a:t>
          </a:r>
        </a:p>
      </dsp:txBody>
      <dsp:txXfrm>
        <a:off x="1498818" y="1125583"/>
        <a:ext cx="496124" cy="465173"/>
      </dsp:txXfrm>
    </dsp:sp>
    <dsp:sp modelId="{E4045213-F8DD-4A12-943A-8CFDA0E6E287}">
      <dsp:nvSpPr>
        <dsp:cNvPr id="0" name=""/>
        <dsp:cNvSpPr/>
      </dsp:nvSpPr>
      <dsp:spPr>
        <a:xfrm>
          <a:off x="666614" y="1748169"/>
          <a:ext cx="735079" cy="610695"/>
        </a:xfrm>
        <a:prstGeom prst="ellipse">
          <a:avLst/>
        </a:prstGeom>
        <a:solidFill>
          <a:srgbClr val="FFCC99"/>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基幹相談支援センター</a:t>
          </a:r>
        </a:p>
      </dsp:txBody>
      <dsp:txXfrm>
        <a:off x="774264" y="1837603"/>
        <a:ext cx="519779" cy="431827"/>
      </dsp:txXfrm>
    </dsp:sp>
    <dsp:sp modelId="{2ECD613F-4DB4-40F6-87CC-71139F7320A1}">
      <dsp:nvSpPr>
        <dsp:cNvPr id="0" name=""/>
        <dsp:cNvSpPr/>
      </dsp:nvSpPr>
      <dsp:spPr>
        <a:xfrm>
          <a:off x="-30298" y="1025665"/>
          <a:ext cx="695052" cy="665447"/>
        </a:xfrm>
        <a:prstGeom prst="ellipse">
          <a:avLst/>
        </a:prstGeom>
        <a:solidFill>
          <a:srgbClr val="99FF99"/>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kumimoji="1" lang="ja-JP" altLang="en-US" sz="900" kern="1200" dirty="0"/>
            <a:t>市町村</a:t>
          </a:r>
        </a:p>
      </dsp:txBody>
      <dsp:txXfrm>
        <a:off x="71490" y="1123117"/>
        <a:ext cx="491476" cy="4705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74A5-7F1A-4F2A-B22E-F25178874251}">
      <dsp:nvSpPr>
        <dsp:cNvPr id="0" name=""/>
        <dsp:cNvSpPr/>
      </dsp:nvSpPr>
      <dsp:spPr>
        <a:xfrm>
          <a:off x="296399" y="686383"/>
          <a:ext cx="1646905" cy="1646905"/>
        </a:xfrm>
        <a:prstGeom prst="blockArc">
          <a:avLst>
            <a:gd name="adj1" fmla="val 11446210"/>
            <a:gd name="adj2" fmla="val 16128292"/>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7F79C7E-6DCC-48D6-B86D-A27C10DE3FCB}">
      <dsp:nvSpPr>
        <dsp:cNvPr id="0" name=""/>
        <dsp:cNvSpPr/>
      </dsp:nvSpPr>
      <dsp:spPr>
        <a:xfrm>
          <a:off x="306574" y="456023"/>
          <a:ext cx="1646905" cy="1646905"/>
        </a:xfrm>
        <a:prstGeom prst="blockArc">
          <a:avLst>
            <a:gd name="adj1" fmla="val 5636571"/>
            <a:gd name="adj2" fmla="val 10457297"/>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040BCDB-F187-4392-922A-0EC8F3C8F28C}">
      <dsp:nvSpPr>
        <dsp:cNvPr id="0" name=""/>
        <dsp:cNvSpPr/>
      </dsp:nvSpPr>
      <dsp:spPr>
        <a:xfrm>
          <a:off x="191539" y="456340"/>
          <a:ext cx="1646905" cy="1646905"/>
        </a:xfrm>
        <a:prstGeom prst="blockArc">
          <a:avLst>
            <a:gd name="adj1" fmla="val 340361"/>
            <a:gd name="adj2" fmla="val 5144492"/>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F60AA38-21C1-45D6-99D2-C4778821B609}">
      <dsp:nvSpPr>
        <dsp:cNvPr id="0" name=""/>
        <dsp:cNvSpPr/>
      </dsp:nvSpPr>
      <dsp:spPr>
        <a:xfrm>
          <a:off x="201123" y="682718"/>
          <a:ext cx="1646905" cy="1646905"/>
        </a:xfrm>
        <a:prstGeom prst="blockArc">
          <a:avLst>
            <a:gd name="adj1" fmla="val 16536039"/>
            <a:gd name="adj2" fmla="val 20968734"/>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2B346A3-457F-40A6-BB9D-FC2F1210296F}">
      <dsp:nvSpPr>
        <dsp:cNvPr id="0" name=""/>
        <dsp:cNvSpPr/>
      </dsp:nvSpPr>
      <dsp:spPr>
        <a:xfrm>
          <a:off x="797843" y="1119332"/>
          <a:ext cx="579483" cy="514329"/>
        </a:xfrm>
        <a:prstGeom prst="ellipse">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kumimoji="1" lang="ja-JP" altLang="en-US" sz="1050" kern="1200" dirty="0"/>
            <a:t>本人</a:t>
          </a:r>
        </a:p>
      </dsp:txBody>
      <dsp:txXfrm>
        <a:off x="882706" y="1194654"/>
        <a:ext cx="409757" cy="363685"/>
      </dsp:txXfrm>
    </dsp:sp>
    <dsp:sp modelId="{1D9C8DEA-DDB1-4EBE-9ABC-98D3FD1153FE}">
      <dsp:nvSpPr>
        <dsp:cNvPr id="0" name=""/>
        <dsp:cNvSpPr/>
      </dsp:nvSpPr>
      <dsp:spPr>
        <a:xfrm>
          <a:off x="749449" y="368259"/>
          <a:ext cx="707251" cy="674803"/>
        </a:xfrm>
        <a:prstGeom prst="ellipse">
          <a:avLst/>
        </a:prstGeom>
        <a:solidFill>
          <a:schemeClr val="accent4">
            <a:lumMod val="40000"/>
            <a:lumOff val="6000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kumimoji="1" lang="ja-JP" altLang="en-US" sz="1050" kern="1200" dirty="0"/>
            <a:t>矯正施設等</a:t>
          </a:r>
        </a:p>
      </dsp:txBody>
      <dsp:txXfrm>
        <a:off x="853024" y="467082"/>
        <a:ext cx="500101" cy="477157"/>
      </dsp:txXfrm>
    </dsp:sp>
    <dsp:sp modelId="{CDE61BF0-D77D-4681-82E5-07C33233299E}">
      <dsp:nvSpPr>
        <dsp:cNvPr id="0" name=""/>
        <dsp:cNvSpPr/>
      </dsp:nvSpPr>
      <dsp:spPr>
        <a:xfrm>
          <a:off x="1450829" y="1017469"/>
          <a:ext cx="729145" cy="683659"/>
        </a:xfrm>
        <a:prstGeom prst="ellipse">
          <a:avLst/>
        </a:prstGeom>
        <a:solidFill>
          <a:srgbClr val="DDDDDD"/>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kumimoji="1" lang="ja-JP" altLang="en-US" sz="1050" kern="1200" dirty="0"/>
            <a:t>地域定着支援</a:t>
          </a:r>
          <a:r>
            <a:rPr kumimoji="1" lang="ja-JP" altLang="en-US" sz="900" kern="1200" dirty="0"/>
            <a:t>センター</a:t>
          </a:r>
        </a:p>
      </dsp:txBody>
      <dsp:txXfrm>
        <a:off x="1557610" y="1117589"/>
        <a:ext cx="515583" cy="483419"/>
      </dsp:txXfrm>
    </dsp:sp>
    <dsp:sp modelId="{E4045213-F8DD-4A12-943A-8CFDA0E6E287}">
      <dsp:nvSpPr>
        <dsp:cNvPr id="0" name=""/>
        <dsp:cNvSpPr/>
      </dsp:nvSpPr>
      <dsp:spPr>
        <a:xfrm>
          <a:off x="692762" y="1764596"/>
          <a:ext cx="763912" cy="634650"/>
        </a:xfrm>
        <a:prstGeom prst="ellipse">
          <a:avLst/>
        </a:prstGeom>
        <a:solidFill>
          <a:srgbClr val="FFCC99"/>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kumimoji="1" lang="ja-JP" altLang="en-US" sz="1050" kern="1200" dirty="0"/>
            <a:t>基幹相談支援センター</a:t>
          </a:r>
        </a:p>
      </dsp:txBody>
      <dsp:txXfrm>
        <a:off x="804634" y="1857538"/>
        <a:ext cx="540168" cy="448766"/>
      </dsp:txXfrm>
    </dsp:sp>
    <dsp:sp modelId="{2ECD613F-4DB4-40F6-87CC-71139F7320A1}">
      <dsp:nvSpPr>
        <dsp:cNvPr id="0" name=""/>
        <dsp:cNvSpPr/>
      </dsp:nvSpPr>
      <dsp:spPr>
        <a:xfrm>
          <a:off x="-31486" y="1013752"/>
          <a:ext cx="722316" cy="691550"/>
        </a:xfrm>
        <a:prstGeom prst="ellipse">
          <a:avLst/>
        </a:prstGeom>
        <a:solidFill>
          <a:srgbClr val="99FF99"/>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kumimoji="1" lang="ja-JP" altLang="en-US" sz="1050" kern="1200" dirty="0"/>
            <a:t>市町村</a:t>
          </a:r>
        </a:p>
      </dsp:txBody>
      <dsp:txXfrm>
        <a:off x="74295" y="1115027"/>
        <a:ext cx="510754" cy="489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374A5-7F1A-4F2A-B22E-F25178874251}">
      <dsp:nvSpPr>
        <dsp:cNvPr id="0" name=""/>
        <dsp:cNvSpPr/>
      </dsp:nvSpPr>
      <dsp:spPr>
        <a:xfrm>
          <a:off x="301731" y="674817"/>
          <a:ext cx="1676529" cy="1676529"/>
        </a:xfrm>
        <a:prstGeom prst="blockArc">
          <a:avLst>
            <a:gd name="adj1" fmla="val 11446210"/>
            <a:gd name="adj2" fmla="val 16128292"/>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7F79C7E-6DCC-48D6-B86D-A27C10DE3FCB}">
      <dsp:nvSpPr>
        <dsp:cNvPr id="0" name=""/>
        <dsp:cNvSpPr/>
      </dsp:nvSpPr>
      <dsp:spPr>
        <a:xfrm>
          <a:off x="312089" y="440313"/>
          <a:ext cx="1676529" cy="1676529"/>
        </a:xfrm>
        <a:prstGeom prst="blockArc">
          <a:avLst>
            <a:gd name="adj1" fmla="val 5636571"/>
            <a:gd name="adj2" fmla="val 10457297"/>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A040BCDB-F187-4392-922A-0EC8F3C8F28C}">
      <dsp:nvSpPr>
        <dsp:cNvPr id="0" name=""/>
        <dsp:cNvSpPr/>
      </dsp:nvSpPr>
      <dsp:spPr>
        <a:xfrm>
          <a:off x="194984" y="440636"/>
          <a:ext cx="1676529" cy="1676529"/>
        </a:xfrm>
        <a:prstGeom prst="blockArc">
          <a:avLst>
            <a:gd name="adj1" fmla="val 340361"/>
            <a:gd name="adj2" fmla="val 5144492"/>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F60AA38-21C1-45D6-99D2-C4778821B609}">
      <dsp:nvSpPr>
        <dsp:cNvPr id="0" name=""/>
        <dsp:cNvSpPr/>
      </dsp:nvSpPr>
      <dsp:spPr>
        <a:xfrm>
          <a:off x="204740" y="671086"/>
          <a:ext cx="1676529" cy="1676529"/>
        </a:xfrm>
        <a:prstGeom prst="blockArc">
          <a:avLst>
            <a:gd name="adj1" fmla="val 16536039"/>
            <a:gd name="adj2" fmla="val 20968734"/>
            <a:gd name="adj3" fmla="val 4640"/>
          </a:avLst>
        </a:prstGeom>
        <a:solidFill>
          <a:schemeClr val="accent1"/>
        </a:solidFill>
        <a:ln>
          <a:solidFill>
            <a:srgbClr val="0070C0"/>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2B346A3-457F-40A6-BB9D-FC2F1210296F}">
      <dsp:nvSpPr>
        <dsp:cNvPr id="0" name=""/>
        <dsp:cNvSpPr/>
      </dsp:nvSpPr>
      <dsp:spPr>
        <a:xfrm>
          <a:off x="812195" y="1115554"/>
          <a:ext cx="589907" cy="523581"/>
        </a:xfrm>
        <a:prstGeom prst="ellipse">
          <a:avLst/>
        </a:prstGeom>
        <a:solidFill>
          <a:schemeClr val="lt1">
            <a:hueOff val="0"/>
            <a:satOff val="0"/>
            <a:lumOff val="0"/>
            <a:alphaOff val="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kumimoji="1" lang="ja-JP" altLang="en-US" sz="1050" kern="1200" dirty="0"/>
            <a:t>本人</a:t>
          </a:r>
        </a:p>
      </dsp:txBody>
      <dsp:txXfrm>
        <a:off x="898585" y="1192231"/>
        <a:ext cx="417127" cy="370227"/>
      </dsp:txXfrm>
    </dsp:sp>
    <dsp:sp modelId="{1D9C8DEA-DDB1-4EBE-9ABC-98D3FD1153FE}">
      <dsp:nvSpPr>
        <dsp:cNvPr id="0" name=""/>
        <dsp:cNvSpPr/>
      </dsp:nvSpPr>
      <dsp:spPr>
        <a:xfrm>
          <a:off x="762930" y="350971"/>
          <a:ext cx="719973" cy="686941"/>
        </a:xfrm>
        <a:prstGeom prst="ellipse">
          <a:avLst/>
        </a:prstGeom>
        <a:solidFill>
          <a:schemeClr val="accent4">
            <a:lumMod val="40000"/>
            <a:lumOff val="60000"/>
          </a:schemeClr>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kumimoji="1" lang="ja-JP" altLang="en-US" sz="1050" kern="1200" dirty="0"/>
            <a:t>医療機関</a:t>
          </a:r>
        </a:p>
      </dsp:txBody>
      <dsp:txXfrm>
        <a:off x="868368" y="451571"/>
        <a:ext cx="509097" cy="485741"/>
      </dsp:txXfrm>
    </dsp:sp>
    <dsp:sp modelId="{CDE61BF0-D77D-4681-82E5-07C33233299E}">
      <dsp:nvSpPr>
        <dsp:cNvPr id="0" name=""/>
        <dsp:cNvSpPr/>
      </dsp:nvSpPr>
      <dsp:spPr>
        <a:xfrm>
          <a:off x="1476927" y="1011858"/>
          <a:ext cx="742261" cy="695957"/>
        </a:xfrm>
        <a:prstGeom prst="ellipse">
          <a:avLst/>
        </a:prstGeom>
        <a:solidFill>
          <a:srgbClr val="FFCC99"/>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kumimoji="1" lang="ja-JP" altLang="en-US" sz="1050" kern="1200" dirty="0"/>
            <a:t>基幹相談支援センター</a:t>
          </a:r>
        </a:p>
      </dsp:txBody>
      <dsp:txXfrm>
        <a:off x="1585629" y="1113779"/>
        <a:ext cx="524857" cy="492115"/>
      </dsp:txXfrm>
    </dsp:sp>
    <dsp:sp modelId="{E4045213-F8DD-4A12-943A-8CFDA0E6E287}">
      <dsp:nvSpPr>
        <dsp:cNvPr id="0" name=""/>
        <dsp:cNvSpPr/>
      </dsp:nvSpPr>
      <dsp:spPr>
        <a:xfrm>
          <a:off x="705224" y="1772425"/>
          <a:ext cx="777654" cy="646066"/>
        </a:xfrm>
        <a:prstGeom prst="ellipse">
          <a:avLst/>
        </a:prstGeom>
        <a:solidFill>
          <a:srgbClr val="99FF99"/>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kumimoji="1" lang="ja-JP" altLang="en-US" sz="1050" kern="1200" dirty="0"/>
            <a:t>市町村</a:t>
          </a:r>
        </a:p>
      </dsp:txBody>
      <dsp:txXfrm>
        <a:off x="819109" y="1867039"/>
        <a:ext cx="549884" cy="456838"/>
      </dsp:txXfrm>
    </dsp:sp>
    <dsp:sp modelId="{2ECD613F-4DB4-40F6-87CC-71139F7320A1}">
      <dsp:nvSpPr>
        <dsp:cNvPr id="0" name=""/>
        <dsp:cNvSpPr/>
      </dsp:nvSpPr>
      <dsp:spPr>
        <a:xfrm>
          <a:off x="-32053" y="1008074"/>
          <a:ext cx="735309" cy="703989"/>
        </a:xfrm>
        <a:prstGeom prst="ellipse">
          <a:avLst/>
        </a:prstGeom>
        <a:solidFill>
          <a:srgbClr val="CCFFFF"/>
        </a:solidFill>
        <a:ln w="38100" cap="flat" cmpd="sng" algn="ctr">
          <a:solidFill>
            <a:srgbClr val="0070C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66725">
            <a:lnSpc>
              <a:spcPct val="90000"/>
            </a:lnSpc>
            <a:spcBef>
              <a:spcPct val="0"/>
            </a:spcBef>
            <a:spcAft>
              <a:spcPct val="35000"/>
            </a:spcAft>
            <a:buNone/>
          </a:pPr>
          <a:r>
            <a:rPr kumimoji="1" lang="ja-JP" altLang="en-US" sz="1050" kern="1200" dirty="0"/>
            <a:t>保健所</a:t>
          </a:r>
        </a:p>
      </dsp:txBody>
      <dsp:txXfrm>
        <a:off x="75631" y="1111171"/>
        <a:ext cx="519941" cy="49779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0.79039</cdr:x>
      <cdr:y>0.02206</cdr:y>
    </cdr:from>
    <cdr:to>
      <cdr:x>0.98087</cdr:x>
      <cdr:y>0.13244</cdr:y>
    </cdr:to>
    <cdr:sp macro="" textlink="">
      <cdr:nvSpPr>
        <cdr:cNvPr id="3" name="テキスト ボックス 34"/>
        <cdr:cNvSpPr txBox="1"/>
      </cdr:nvSpPr>
      <cdr:spPr>
        <a:xfrm xmlns:a="http://schemas.openxmlformats.org/drawingml/2006/main">
          <a:off x="2209978" y="35723"/>
          <a:ext cx="532593" cy="17874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sz="1200" kern="1200">
              <a:solidFill>
                <a:sysClr val="windowText" lastClr="000000"/>
              </a:solidFill>
              <a:latin typeface="Arial" charset="0"/>
              <a:ea typeface="ＭＳ Ｐゴシック" pitchFamily="50" charset="-128"/>
            </a:defRPr>
          </a:lvl1pPr>
          <a:lvl2pPr marL="457200" algn="l" rtl="0" fontAlgn="base">
            <a:spcBef>
              <a:spcPct val="0"/>
            </a:spcBef>
            <a:spcAft>
              <a:spcPct val="0"/>
            </a:spcAft>
            <a:defRPr kumimoji="1" sz="1200" kern="1200">
              <a:solidFill>
                <a:sysClr val="windowText" lastClr="000000"/>
              </a:solidFill>
              <a:latin typeface="Arial" charset="0"/>
              <a:ea typeface="ＭＳ Ｐゴシック" pitchFamily="50" charset="-128"/>
            </a:defRPr>
          </a:lvl2pPr>
          <a:lvl3pPr marL="914400" algn="l" rtl="0" fontAlgn="base">
            <a:spcBef>
              <a:spcPct val="0"/>
            </a:spcBef>
            <a:spcAft>
              <a:spcPct val="0"/>
            </a:spcAft>
            <a:defRPr kumimoji="1" sz="1200" kern="1200">
              <a:solidFill>
                <a:sysClr val="windowText" lastClr="000000"/>
              </a:solidFill>
              <a:latin typeface="Arial" charset="0"/>
              <a:ea typeface="ＭＳ Ｐゴシック" pitchFamily="50" charset="-128"/>
            </a:defRPr>
          </a:lvl3pPr>
          <a:lvl4pPr marL="1371600" algn="l" rtl="0" fontAlgn="base">
            <a:spcBef>
              <a:spcPct val="0"/>
            </a:spcBef>
            <a:spcAft>
              <a:spcPct val="0"/>
            </a:spcAft>
            <a:defRPr kumimoji="1" sz="1200" kern="1200">
              <a:solidFill>
                <a:sysClr val="windowText" lastClr="000000"/>
              </a:solidFill>
              <a:latin typeface="Arial" charset="0"/>
              <a:ea typeface="ＭＳ Ｐゴシック" pitchFamily="50" charset="-128"/>
            </a:defRPr>
          </a:lvl4pPr>
          <a:lvl5pPr marL="1828800" algn="l" rtl="0" fontAlgn="base">
            <a:spcBef>
              <a:spcPct val="0"/>
            </a:spcBef>
            <a:spcAft>
              <a:spcPct val="0"/>
            </a:spcAft>
            <a:defRPr kumimoji="1" sz="1200" kern="1200">
              <a:solidFill>
                <a:sysClr val="windowText" lastClr="000000"/>
              </a:solidFill>
              <a:latin typeface="Arial" charset="0"/>
              <a:ea typeface="ＭＳ Ｐゴシック" pitchFamily="50" charset="-128"/>
            </a:defRPr>
          </a:lvl5pPr>
          <a:lvl6pPr marL="2286000" algn="l" defTabSz="914400" rtl="0" eaLnBrk="1" latinLnBrk="0" hangingPunct="1">
            <a:defRPr kumimoji="1" sz="1200" kern="1200">
              <a:solidFill>
                <a:sysClr val="windowText" lastClr="000000"/>
              </a:solidFill>
              <a:latin typeface="Arial" charset="0"/>
              <a:ea typeface="ＭＳ Ｐゴシック" pitchFamily="50" charset="-128"/>
            </a:defRPr>
          </a:lvl6pPr>
          <a:lvl7pPr marL="2743200" algn="l" defTabSz="914400" rtl="0" eaLnBrk="1" latinLnBrk="0" hangingPunct="1">
            <a:defRPr kumimoji="1" sz="1200" kern="1200">
              <a:solidFill>
                <a:sysClr val="windowText" lastClr="000000"/>
              </a:solidFill>
              <a:latin typeface="Arial" charset="0"/>
              <a:ea typeface="ＭＳ Ｐゴシック" pitchFamily="50" charset="-128"/>
            </a:defRPr>
          </a:lvl7pPr>
          <a:lvl8pPr marL="3200400" algn="l" defTabSz="914400" rtl="0" eaLnBrk="1" latinLnBrk="0" hangingPunct="1">
            <a:defRPr kumimoji="1" sz="1200" kern="1200">
              <a:solidFill>
                <a:sysClr val="windowText" lastClr="000000"/>
              </a:solidFill>
              <a:latin typeface="Arial" charset="0"/>
              <a:ea typeface="ＭＳ Ｐゴシック" pitchFamily="50" charset="-128"/>
            </a:defRPr>
          </a:lvl8pPr>
          <a:lvl9pPr marL="3657600" algn="l" defTabSz="914400" rtl="0" eaLnBrk="1" latinLnBrk="0" hangingPunct="1">
            <a:defRPr kumimoji="1" sz="1200" kern="1200">
              <a:solidFill>
                <a:sysClr val="windowText" lastClr="000000"/>
              </a:solidFill>
              <a:latin typeface="Arial" charset="0"/>
              <a:ea typeface="ＭＳ Ｐゴシック" pitchFamily="50" charset="-128"/>
            </a:defRPr>
          </a:lvl9pPr>
        </a:lstStyle>
        <a:p xmlns:a="http://schemas.openxmlformats.org/drawingml/2006/main">
          <a:pPr algn="ctr"/>
          <a:r>
            <a:rPr lang="ja-JP" altLang="en-US" sz="800" dirty="0">
              <a:solidFill>
                <a:prstClr val="black"/>
              </a:solidFill>
              <a:latin typeface="HGPｺﾞｼｯｸM" pitchFamily="50" charset="-128"/>
              <a:ea typeface="HGPｺﾞｼｯｸM" pitchFamily="50" charset="-128"/>
            </a:rPr>
            <a:t>単位：人</a:t>
          </a:r>
        </a:p>
      </cdr:txBody>
    </cdr:sp>
  </cdr:relSizeAnchor>
</c:userShapes>
</file>

<file path=ppt/drawings/drawing2.xml><?xml version="1.0" encoding="utf-8"?>
<c:userShapes xmlns:c="http://schemas.openxmlformats.org/drawingml/2006/chart">
  <cdr:relSizeAnchor xmlns:cdr="http://schemas.openxmlformats.org/drawingml/2006/chartDrawing">
    <cdr:from>
      <cdr:x>0.81609</cdr:x>
      <cdr:y>0</cdr:y>
    </cdr:from>
    <cdr:to>
      <cdr:x>1</cdr:x>
      <cdr:y>0.0935</cdr:y>
    </cdr:to>
    <cdr:sp macro="" textlink="">
      <cdr:nvSpPr>
        <cdr:cNvPr id="3" name="テキスト ボックス 34"/>
        <cdr:cNvSpPr txBox="1"/>
      </cdr:nvSpPr>
      <cdr:spPr>
        <a:xfrm xmlns:a="http://schemas.openxmlformats.org/drawingml/2006/main">
          <a:off x="2447597" y="0"/>
          <a:ext cx="551579" cy="1653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algn="l" rtl="0" fontAlgn="base">
            <a:spcBef>
              <a:spcPct val="0"/>
            </a:spcBef>
            <a:spcAft>
              <a:spcPct val="0"/>
            </a:spcAft>
            <a:defRPr kumimoji="1" sz="1200" kern="1200">
              <a:solidFill>
                <a:sysClr val="windowText" lastClr="000000"/>
              </a:solidFill>
              <a:latin typeface="Arial" charset="0"/>
              <a:ea typeface="ＭＳ Ｐゴシック" pitchFamily="50" charset="-128"/>
            </a:defRPr>
          </a:lvl1pPr>
          <a:lvl2pPr marL="457200" algn="l" rtl="0" fontAlgn="base">
            <a:spcBef>
              <a:spcPct val="0"/>
            </a:spcBef>
            <a:spcAft>
              <a:spcPct val="0"/>
            </a:spcAft>
            <a:defRPr kumimoji="1" sz="1200" kern="1200">
              <a:solidFill>
                <a:sysClr val="windowText" lastClr="000000"/>
              </a:solidFill>
              <a:latin typeface="Arial" charset="0"/>
              <a:ea typeface="ＭＳ Ｐゴシック" pitchFamily="50" charset="-128"/>
            </a:defRPr>
          </a:lvl2pPr>
          <a:lvl3pPr marL="914400" algn="l" rtl="0" fontAlgn="base">
            <a:spcBef>
              <a:spcPct val="0"/>
            </a:spcBef>
            <a:spcAft>
              <a:spcPct val="0"/>
            </a:spcAft>
            <a:defRPr kumimoji="1" sz="1200" kern="1200">
              <a:solidFill>
                <a:sysClr val="windowText" lastClr="000000"/>
              </a:solidFill>
              <a:latin typeface="Arial" charset="0"/>
              <a:ea typeface="ＭＳ Ｐゴシック" pitchFamily="50" charset="-128"/>
            </a:defRPr>
          </a:lvl3pPr>
          <a:lvl4pPr marL="1371600" algn="l" rtl="0" fontAlgn="base">
            <a:spcBef>
              <a:spcPct val="0"/>
            </a:spcBef>
            <a:spcAft>
              <a:spcPct val="0"/>
            </a:spcAft>
            <a:defRPr kumimoji="1" sz="1200" kern="1200">
              <a:solidFill>
                <a:sysClr val="windowText" lastClr="000000"/>
              </a:solidFill>
              <a:latin typeface="Arial" charset="0"/>
              <a:ea typeface="ＭＳ Ｐゴシック" pitchFamily="50" charset="-128"/>
            </a:defRPr>
          </a:lvl4pPr>
          <a:lvl5pPr marL="1828800" algn="l" rtl="0" fontAlgn="base">
            <a:spcBef>
              <a:spcPct val="0"/>
            </a:spcBef>
            <a:spcAft>
              <a:spcPct val="0"/>
            </a:spcAft>
            <a:defRPr kumimoji="1" sz="1200" kern="1200">
              <a:solidFill>
                <a:sysClr val="windowText" lastClr="000000"/>
              </a:solidFill>
              <a:latin typeface="Arial" charset="0"/>
              <a:ea typeface="ＭＳ Ｐゴシック" pitchFamily="50" charset="-128"/>
            </a:defRPr>
          </a:lvl5pPr>
          <a:lvl6pPr marL="2286000" algn="l" defTabSz="914400" rtl="0" eaLnBrk="1" latinLnBrk="0" hangingPunct="1">
            <a:defRPr kumimoji="1" sz="1200" kern="1200">
              <a:solidFill>
                <a:sysClr val="windowText" lastClr="000000"/>
              </a:solidFill>
              <a:latin typeface="Arial" charset="0"/>
              <a:ea typeface="ＭＳ Ｐゴシック" pitchFamily="50" charset="-128"/>
            </a:defRPr>
          </a:lvl6pPr>
          <a:lvl7pPr marL="2743200" algn="l" defTabSz="914400" rtl="0" eaLnBrk="1" latinLnBrk="0" hangingPunct="1">
            <a:defRPr kumimoji="1" sz="1200" kern="1200">
              <a:solidFill>
                <a:sysClr val="windowText" lastClr="000000"/>
              </a:solidFill>
              <a:latin typeface="Arial" charset="0"/>
              <a:ea typeface="ＭＳ Ｐゴシック" pitchFamily="50" charset="-128"/>
            </a:defRPr>
          </a:lvl7pPr>
          <a:lvl8pPr marL="3200400" algn="l" defTabSz="914400" rtl="0" eaLnBrk="1" latinLnBrk="0" hangingPunct="1">
            <a:defRPr kumimoji="1" sz="1200" kern="1200">
              <a:solidFill>
                <a:sysClr val="windowText" lastClr="000000"/>
              </a:solidFill>
              <a:latin typeface="Arial" charset="0"/>
              <a:ea typeface="ＭＳ Ｐゴシック" pitchFamily="50" charset="-128"/>
            </a:defRPr>
          </a:lvl8pPr>
          <a:lvl9pPr marL="3657600" algn="l" defTabSz="914400" rtl="0" eaLnBrk="1" latinLnBrk="0" hangingPunct="1">
            <a:defRPr kumimoji="1" sz="1200" kern="1200">
              <a:solidFill>
                <a:sysClr val="windowText" lastClr="000000"/>
              </a:solidFill>
              <a:latin typeface="Arial" charset="0"/>
              <a:ea typeface="ＭＳ Ｐゴシック" pitchFamily="50" charset="-128"/>
            </a:defRPr>
          </a:lvl9pPr>
        </a:lstStyle>
        <a:p xmlns:a="http://schemas.openxmlformats.org/drawingml/2006/main">
          <a:pPr algn="ctr"/>
          <a:r>
            <a:rPr lang="ja-JP" altLang="en-US" sz="800" dirty="0">
              <a:solidFill>
                <a:prstClr val="black"/>
              </a:solidFill>
              <a:latin typeface="HGPｺﾞｼｯｸM" pitchFamily="50" charset="-128"/>
              <a:ea typeface="HGPｺﾞｼｯｸM" pitchFamily="50" charset="-128"/>
            </a:rPr>
            <a:t>単位：人</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1" y="1"/>
            <a:ext cx="2917825" cy="4933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103427" name="Rectangle 3"/>
          <p:cNvSpPr>
            <a:spLocks noGrp="1" noChangeArrowheads="1"/>
          </p:cNvSpPr>
          <p:nvPr>
            <p:ph type="dt" sz="quarter" idx="1"/>
          </p:nvPr>
        </p:nvSpPr>
        <p:spPr bwMode="auto">
          <a:xfrm>
            <a:off x="3816351" y="1"/>
            <a:ext cx="2917825" cy="4933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103428" name="Rectangle 4"/>
          <p:cNvSpPr>
            <a:spLocks noGrp="1" noChangeArrowheads="1"/>
          </p:cNvSpPr>
          <p:nvPr>
            <p:ph type="ftr" sz="quarter" idx="2"/>
          </p:nvPr>
        </p:nvSpPr>
        <p:spPr bwMode="auto">
          <a:xfrm>
            <a:off x="1" y="9371332"/>
            <a:ext cx="2917825" cy="4933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50" charset="-128"/>
              </a:defRPr>
            </a:lvl1pPr>
          </a:lstStyle>
          <a:p>
            <a:pPr>
              <a:defRPr/>
            </a:pPr>
            <a:r>
              <a:rPr lang="zh-TW" altLang="en-US"/>
              <a:t>令和元年度主任相談支援専門員養成研修</a:t>
            </a:r>
            <a:endParaRPr lang="en-US" altLang="ja-JP"/>
          </a:p>
        </p:txBody>
      </p:sp>
      <p:sp>
        <p:nvSpPr>
          <p:cNvPr id="103429" name="Rectangle 5"/>
          <p:cNvSpPr>
            <a:spLocks noGrp="1" noChangeArrowheads="1"/>
          </p:cNvSpPr>
          <p:nvPr>
            <p:ph type="sldNum" sz="quarter" idx="3"/>
          </p:nvPr>
        </p:nvSpPr>
        <p:spPr bwMode="auto">
          <a:xfrm>
            <a:off x="3816351" y="9371332"/>
            <a:ext cx="2917825" cy="4933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50" charset="-128"/>
              </a:defRPr>
            </a:lvl1pPr>
          </a:lstStyle>
          <a:p>
            <a:pPr>
              <a:defRPr/>
            </a:pPr>
            <a:fld id="{BBE75F70-F0A7-400A-ABF9-E62E82E55DB9}" type="slidenum">
              <a:rPr lang="en-US" altLang="ja-JP"/>
              <a:pPr>
                <a:defRPr/>
              </a:pPr>
              <a:t>‹#›</a:t>
            </a:fld>
            <a:endParaRPr lang="en-US" altLang="ja-JP"/>
          </a:p>
        </p:txBody>
      </p:sp>
    </p:spTree>
    <p:extLst>
      <p:ext uri="{BB962C8B-B14F-4D97-AF65-F5344CB8AC3E}">
        <p14:creationId xmlns:p14="http://schemas.microsoft.com/office/powerpoint/2010/main" val="39053534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1"/>
            <a:ext cx="2917825" cy="49339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ea typeface="ＭＳ Ｐゴシック" pitchFamily="50" charset="-128"/>
              </a:defRPr>
            </a:lvl1pPr>
          </a:lstStyle>
          <a:p>
            <a:pPr>
              <a:defRPr/>
            </a:pPr>
            <a:endParaRPr lang="en-US" altLang="ja-JP"/>
          </a:p>
        </p:txBody>
      </p:sp>
      <p:sp>
        <p:nvSpPr>
          <p:cNvPr id="8195" name="Rectangle 3"/>
          <p:cNvSpPr>
            <a:spLocks noGrp="1" noChangeArrowheads="1"/>
          </p:cNvSpPr>
          <p:nvPr>
            <p:ph type="dt" idx="1"/>
          </p:nvPr>
        </p:nvSpPr>
        <p:spPr bwMode="auto">
          <a:xfrm>
            <a:off x="3816351" y="1"/>
            <a:ext cx="2917825" cy="49339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ea typeface="ＭＳ Ｐゴシック" pitchFamily="50" charset="-128"/>
              </a:defRPr>
            </a:lvl1pPr>
          </a:lstStyle>
          <a:p>
            <a:pPr>
              <a:defRPr/>
            </a:pPr>
            <a:endParaRPr lang="en-US" altLang="ja-JP"/>
          </a:p>
        </p:txBody>
      </p:sp>
      <p:sp>
        <p:nvSpPr>
          <p:cNvPr id="51204" name="Rectangle 4"/>
          <p:cNvSpPr>
            <a:spLocks noGrp="1" noRot="1" noChangeAspect="1" noChangeArrowheads="1" noTextEdit="1"/>
          </p:cNvSpPr>
          <p:nvPr>
            <p:ph type="sldImg" idx="2"/>
          </p:nvPr>
        </p:nvSpPr>
        <p:spPr bwMode="auto">
          <a:xfrm>
            <a:off x="900113" y="739775"/>
            <a:ext cx="4935537"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74689" y="4688046"/>
            <a:ext cx="5387975" cy="443896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8198" name="Rectangle 6"/>
          <p:cNvSpPr>
            <a:spLocks noGrp="1" noChangeArrowheads="1"/>
          </p:cNvSpPr>
          <p:nvPr>
            <p:ph type="ftr" sz="quarter" idx="4"/>
          </p:nvPr>
        </p:nvSpPr>
        <p:spPr bwMode="auto">
          <a:xfrm>
            <a:off x="1" y="9371332"/>
            <a:ext cx="2917825" cy="493394"/>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ea typeface="ＭＳ Ｐゴシック" pitchFamily="50" charset="-128"/>
              </a:defRPr>
            </a:lvl1pPr>
          </a:lstStyle>
          <a:p>
            <a:pPr>
              <a:defRPr/>
            </a:pPr>
            <a:r>
              <a:rPr lang="zh-TW" altLang="en-US"/>
              <a:t>令和元年度主任相談支援専門員養成研修</a:t>
            </a:r>
            <a:endParaRPr lang="en-US" altLang="ja-JP"/>
          </a:p>
        </p:txBody>
      </p:sp>
      <p:sp>
        <p:nvSpPr>
          <p:cNvPr id="8199" name="Rectangle 7"/>
          <p:cNvSpPr>
            <a:spLocks noGrp="1" noChangeArrowheads="1"/>
          </p:cNvSpPr>
          <p:nvPr>
            <p:ph type="sldNum" sz="quarter" idx="5"/>
          </p:nvPr>
        </p:nvSpPr>
        <p:spPr bwMode="auto">
          <a:xfrm>
            <a:off x="3816351" y="9371332"/>
            <a:ext cx="2917825" cy="493394"/>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ea typeface="ＭＳ Ｐゴシック" pitchFamily="50" charset="-128"/>
              </a:defRPr>
            </a:lvl1pPr>
          </a:lstStyle>
          <a:p>
            <a:pPr>
              <a:defRPr/>
            </a:pPr>
            <a:fld id="{7D090586-FAA2-43E8-9A90-70DD01FDD383}" type="slidenum">
              <a:rPr lang="en-US" altLang="ja-JP"/>
              <a:pPr>
                <a:defRPr/>
              </a:pPr>
              <a:t>‹#›</a:t>
            </a:fld>
            <a:endParaRPr lang="en-US" altLang="ja-JP"/>
          </a:p>
        </p:txBody>
      </p:sp>
    </p:spTree>
    <p:extLst>
      <p:ext uri="{BB962C8B-B14F-4D97-AF65-F5344CB8AC3E}">
        <p14:creationId xmlns:p14="http://schemas.microsoft.com/office/powerpoint/2010/main" val="43067235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2</a:t>
            </a:fld>
            <a:endParaRPr lang="en-US" altLang="ja-JP"/>
          </a:p>
        </p:txBody>
      </p:sp>
      <p:sp>
        <p:nvSpPr>
          <p:cNvPr id="6" name="フッター プレースホルダー 5">
            <a:extLst>
              <a:ext uri="{FF2B5EF4-FFF2-40B4-BE49-F238E27FC236}">
                <a16:creationId xmlns:a16="http://schemas.microsoft.com/office/drawing/2014/main" id="{968D05EA-42A2-410D-BA73-D1ABB65DDF11}"/>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49126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13</a:t>
            </a:fld>
            <a:endParaRPr lang="en-US" altLang="ja-JP"/>
          </a:p>
        </p:txBody>
      </p:sp>
      <p:sp>
        <p:nvSpPr>
          <p:cNvPr id="6" name="フッター プレースホルダー 5">
            <a:extLst>
              <a:ext uri="{FF2B5EF4-FFF2-40B4-BE49-F238E27FC236}">
                <a16:creationId xmlns:a16="http://schemas.microsoft.com/office/drawing/2014/main" id="{C92EBF8B-6C9E-466D-A1F6-1023514269A4}"/>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934124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14</a:t>
            </a:fld>
            <a:endParaRPr lang="en-US" altLang="ja-JP"/>
          </a:p>
        </p:txBody>
      </p:sp>
      <p:sp>
        <p:nvSpPr>
          <p:cNvPr id="6" name="フッター プレースホルダー 5">
            <a:extLst>
              <a:ext uri="{FF2B5EF4-FFF2-40B4-BE49-F238E27FC236}">
                <a16:creationId xmlns:a16="http://schemas.microsoft.com/office/drawing/2014/main" id="{3B67E7AF-4F95-4677-B6FA-07EA6CE79FA4}"/>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688985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15</a:t>
            </a:fld>
            <a:endParaRPr lang="en-US" altLang="ja-JP"/>
          </a:p>
        </p:txBody>
      </p:sp>
      <p:sp>
        <p:nvSpPr>
          <p:cNvPr id="6" name="フッター プレースホルダー 5">
            <a:extLst>
              <a:ext uri="{FF2B5EF4-FFF2-40B4-BE49-F238E27FC236}">
                <a16:creationId xmlns:a16="http://schemas.microsoft.com/office/drawing/2014/main" id="{4016FB16-2105-4CED-AFD6-C04035460896}"/>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1715342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491C29F3-6A3A-4ED3-87DD-190008DCF418}" type="slidenum">
              <a:rPr kumimoji="1" lang="ja-JP" altLang="en-US" smtClean="0"/>
              <a:t>16</a:t>
            </a:fld>
            <a:endParaRPr kumimoji="1" lang="ja-JP" altLang="en-US"/>
          </a:p>
        </p:txBody>
      </p:sp>
      <p:sp>
        <p:nvSpPr>
          <p:cNvPr id="5" name="日付プレースホルダー 4"/>
          <p:cNvSpPr>
            <a:spLocks noGrp="1"/>
          </p:cNvSpPr>
          <p:nvPr>
            <p:ph type="dt" idx="11"/>
          </p:nvPr>
        </p:nvSpPr>
        <p:spPr/>
        <p:txBody>
          <a:bodyPr/>
          <a:lstStyle/>
          <a:p>
            <a:endParaRPr kumimoji="1" lang="ja-JP" altLang="en-US"/>
          </a:p>
        </p:txBody>
      </p:sp>
      <p:sp>
        <p:nvSpPr>
          <p:cNvPr id="7" name="フッター プレースホルダー 6">
            <a:extLst>
              <a:ext uri="{FF2B5EF4-FFF2-40B4-BE49-F238E27FC236}">
                <a16:creationId xmlns:a16="http://schemas.microsoft.com/office/drawing/2014/main" id="{2233785A-52BE-427E-BC11-D205DE0D7A69}"/>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2260891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17</a:t>
            </a:fld>
            <a:endParaRPr lang="en-US" altLang="ja-JP"/>
          </a:p>
        </p:txBody>
      </p:sp>
      <p:sp>
        <p:nvSpPr>
          <p:cNvPr id="6" name="フッター プレースホルダー 5">
            <a:extLst>
              <a:ext uri="{FF2B5EF4-FFF2-40B4-BE49-F238E27FC236}">
                <a16:creationId xmlns:a16="http://schemas.microsoft.com/office/drawing/2014/main" id="{D01AC8C0-DE82-4560-8FF4-F50990FD923D}"/>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455826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18</a:t>
            </a:fld>
            <a:endParaRPr lang="en-US" altLang="ja-JP"/>
          </a:p>
        </p:txBody>
      </p:sp>
      <p:sp>
        <p:nvSpPr>
          <p:cNvPr id="6" name="フッター プレースホルダー 5">
            <a:extLst>
              <a:ext uri="{FF2B5EF4-FFF2-40B4-BE49-F238E27FC236}">
                <a16:creationId xmlns:a16="http://schemas.microsoft.com/office/drawing/2014/main" id="{E7AF5E96-9219-4D35-BDB8-8A41295DC5A4}"/>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329344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7575" rtl="0" eaLnBrk="1" fontAlgn="base" latinLnBrk="0" hangingPunct="1">
              <a:lnSpc>
                <a:spcPct val="100000"/>
              </a:lnSpc>
              <a:spcBef>
                <a:spcPct val="0"/>
              </a:spcBef>
              <a:spcAft>
                <a:spcPct val="0"/>
              </a:spcAft>
              <a:buClrTx/>
              <a:buSzTx/>
              <a:buFontTx/>
              <a:buNone/>
              <a:tabLst/>
              <a:defRPr/>
            </a:pPr>
            <a:fld id="{543D0D03-380A-4002-BBFC-DA2D1F74DEF2}" type="slidenum">
              <a:rPr kumimoji="1" lang="en-US" altLang="ja-JP"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7575" rtl="0" eaLnBrk="1" fontAlgn="base" latinLnBrk="0" hangingPunct="1">
                <a:lnSpc>
                  <a:spcPct val="100000"/>
                </a:lnSpc>
                <a:spcBef>
                  <a:spcPct val="0"/>
                </a:spcBef>
                <a:spcAft>
                  <a:spcPct val="0"/>
                </a:spcAft>
                <a:buClrTx/>
                <a:buSzTx/>
                <a:buFontTx/>
                <a:buNone/>
                <a:tabLst/>
                <a:defRPr/>
              </a:pPr>
              <a:t>21</a:t>
            </a:fld>
            <a:endParaRPr kumimoji="1" lang="en-US" altLang="ja-JP" sz="1200" b="0" i="0" u="none" strike="noStrike" kern="1200" cap="none" spc="0" normalizeH="0" baseline="0" noProof="0" dirty="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144568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3270250" y="509588"/>
            <a:ext cx="3403600" cy="2552700"/>
          </a:xfrm>
          <a:noFill/>
          <a:ln>
            <a:solidFill>
              <a:srgbClr val="000000"/>
            </a:solidFill>
            <a:miter lim="800000"/>
            <a:headEnd/>
            <a:tailEnd/>
          </a:ln>
        </p:spPr>
      </p:sp>
      <p:sp>
        <p:nvSpPr>
          <p:cNvPr id="38915" name="Rectangle 3"/>
          <p:cNvSpPr>
            <a:spLocks noGrp="1" noChangeArrowheads="1"/>
          </p:cNvSpPr>
          <p:nvPr>
            <p:ph type="body" idx="1"/>
          </p:nvPr>
        </p:nvSpPr>
        <p:spPr bwMode="auto">
          <a:xfrm>
            <a:off x="994641" y="3233456"/>
            <a:ext cx="7950077" cy="3064925"/>
          </a:xfrm>
          <a:noFill/>
        </p:spPr>
        <p:txBody>
          <a:bodyPr wrap="square" numCol="1" anchor="t" anchorCtr="0" compatLnSpc="1">
            <a:prstTxWarp prst="textNoShape">
              <a:avLst/>
            </a:prstTxWarp>
          </a:bodyPr>
          <a:lstStyle/>
          <a:p>
            <a:pPr eaLnBrk="1" hangingPunct="1"/>
            <a:endParaRPr lang="ja-JP" altLang="ja-JP" dirty="0">
              <a:ea typeface="ＭＳ Ｐ明朝"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4538"/>
            <a:ext cx="4975225" cy="3730625"/>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CC6E6145-E342-49EF-A36E-3D5C35CCF238}" type="slidenum">
              <a:rPr lang="ja-JP" altLang="en-US" smtClean="0">
                <a:solidFill>
                  <a:prstClr val="black"/>
                </a:solidFill>
              </a:rPr>
              <a:pPr>
                <a:defRPr/>
              </a:pPr>
              <a:t>23</a:t>
            </a:fld>
            <a:endParaRPr lang="ja-JP"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4538"/>
            <a:ext cx="4970462" cy="372745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8656A4A-807E-4367-8C2D-57E31EE9ACE1}"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1986636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a:t>
            </a:fld>
            <a:endParaRPr lang="en-US" altLang="ja-JP"/>
          </a:p>
        </p:txBody>
      </p:sp>
      <p:sp>
        <p:nvSpPr>
          <p:cNvPr id="6" name="フッター プレースホルダー 5">
            <a:extLst>
              <a:ext uri="{FF2B5EF4-FFF2-40B4-BE49-F238E27FC236}">
                <a16:creationId xmlns:a16="http://schemas.microsoft.com/office/drawing/2014/main" id="{5FC3DA91-7918-4722-8B94-2A6257520173}"/>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32105888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スライド イメージ プレースホルダ 1"/>
          <p:cNvSpPr>
            <a:spLocks noGrp="1" noRot="1" noChangeAspect="1" noTextEdit="1"/>
          </p:cNvSpPr>
          <p:nvPr>
            <p:ph type="sldImg"/>
          </p:nvPr>
        </p:nvSpPr>
        <p:spPr bwMode="auto">
          <a:xfrm>
            <a:off x="1141413" y="685800"/>
            <a:ext cx="4575175" cy="34305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ノート プレースホルダ 2"/>
          <p:cNvSpPr>
            <a:spLocks noGrp="1"/>
          </p:cNvSpPr>
          <p:nvPr>
            <p:ph type="body" idx="1"/>
          </p:nvPr>
        </p:nvSpPr>
        <p:spPr bwMode="auto">
          <a:xfrm>
            <a:off x="456711" y="4171584"/>
            <a:ext cx="5904881" cy="442866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199" tIns="46100" rIns="92199" bIns="46100" numCol="1" anchor="t" anchorCtr="0" compatLnSpc="1">
            <a:prstTxWarp prst="textNoShape">
              <a:avLst/>
            </a:prstTxWarp>
          </a:bodyPr>
          <a:lstStyle/>
          <a:p>
            <a:endParaRPr lang="ja-JP" altLang="en-US"/>
          </a:p>
        </p:txBody>
      </p:sp>
      <p:sp>
        <p:nvSpPr>
          <p:cNvPr id="72708" name="スライド番号プレースホルダ 3"/>
          <p:cNvSpPr>
            <a:spLocks noGrp="1"/>
          </p:cNvSpPr>
          <p:nvPr>
            <p:ph type="sldNum" sz="quarter" idx="5"/>
          </p:nvPr>
        </p:nvSpPr>
        <p:spPr bwMode="auto">
          <a:xfrm>
            <a:off x="3884617"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9" tIns="46100" rIns="92199" bIns="46100"/>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9116" indent="-288121" eaLnBrk="0" hangingPunct="0">
              <a:defRPr kumimoji="1">
                <a:solidFill>
                  <a:schemeClr val="tx1"/>
                </a:solidFill>
                <a:latin typeface="Arial" panose="020B0604020202020204" pitchFamily="34" charset="0"/>
                <a:ea typeface="ＭＳ Ｐゴシック" panose="020B0600070205080204" pitchFamily="50" charset="-128"/>
              </a:defRPr>
            </a:lvl2pPr>
            <a:lvl3pPr marL="1152486" indent="-230497" eaLnBrk="0" hangingPunct="0">
              <a:defRPr kumimoji="1">
                <a:solidFill>
                  <a:schemeClr val="tx1"/>
                </a:solidFill>
                <a:latin typeface="Arial" panose="020B0604020202020204" pitchFamily="34" charset="0"/>
                <a:ea typeface="ＭＳ Ｐゴシック" panose="020B0600070205080204" pitchFamily="50" charset="-128"/>
              </a:defRPr>
            </a:lvl3pPr>
            <a:lvl4pPr marL="1613479" indent="-230497" eaLnBrk="0" hangingPunct="0">
              <a:defRPr kumimoji="1">
                <a:solidFill>
                  <a:schemeClr val="tx1"/>
                </a:solidFill>
                <a:latin typeface="Arial" panose="020B0604020202020204" pitchFamily="34" charset="0"/>
                <a:ea typeface="ＭＳ Ｐゴシック" panose="020B0600070205080204" pitchFamily="50" charset="-128"/>
              </a:defRPr>
            </a:lvl4pPr>
            <a:lvl5pPr marL="2074474" indent="-230497" eaLnBrk="0" hangingPunct="0">
              <a:defRPr kumimoji="1">
                <a:solidFill>
                  <a:schemeClr val="tx1"/>
                </a:solidFill>
                <a:latin typeface="Arial" panose="020B0604020202020204" pitchFamily="34" charset="0"/>
                <a:ea typeface="ＭＳ Ｐゴシック" panose="020B0600070205080204" pitchFamily="50" charset="-128"/>
              </a:defRPr>
            </a:lvl5pPr>
            <a:lvl6pPr marL="2535467" indent="-2304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6461" indent="-2304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7456" indent="-2304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8449" indent="-230497"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848D1EB-A052-4238-9A20-2416D3DC0F63}" type="slidenum">
              <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057497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7288"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CC6E6145-E342-49EF-A36E-3D5C35CCF238}" type="slidenum">
              <a:rPr lang="ja-JP" altLang="en-US" smtClean="0">
                <a:solidFill>
                  <a:prstClr val="black"/>
                </a:solidFill>
              </a:rPr>
              <a:pPr>
                <a:defRPr/>
              </a:pPr>
              <a:t>29</a:t>
            </a:fld>
            <a:endParaRPr lang="ja-JP"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33</a:t>
            </a:fld>
            <a:endParaRPr lang="en-US" altLang="ja-JP"/>
          </a:p>
        </p:txBody>
      </p:sp>
      <p:sp>
        <p:nvSpPr>
          <p:cNvPr id="6" name="フッター プレースホルダー 5">
            <a:extLst>
              <a:ext uri="{FF2B5EF4-FFF2-40B4-BE49-F238E27FC236}">
                <a16:creationId xmlns:a16="http://schemas.microsoft.com/office/drawing/2014/main" id="{06E6829E-8DB3-4E23-B28D-9A84C50E7D63}"/>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3169479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34</a:t>
            </a:fld>
            <a:endParaRPr lang="en-US" altLang="ja-JP"/>
          </a:p>
        </p:txBody>
      </p:sp>
      <p:sp>
        <p:nvSpPr>
          <p:cNvPr id="6" name="フッター プレースホルダー 5">
            <a:extLst>
              <a:ext uri="{FF2B5EF4-FFF2-40B4-BE49-F238E27FC236}">
                <a16:creationId xmlns:a16="http://schemas.microsoft.com/office/drawing/2014/main" id="{7CED61EF-D933-4696-89F9-25BABEB0D532}"/>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3851821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36</a:t>
            </a:fld>
            <a:endParaRPr lang="en-US" altLang="ja-JP"/>
          </a:p>
        </p:txBody>
      </p:sp>
      <p:sp>
        <p:nvSpPr>
          <p:cNvPr id="6" name="フッター プレースホルダー 5">
            <a:extLst>
              <a:ext uri="{FF2B5EF4-FFF2-40B4-BE49-F238E27FC236}">
                <a16:creationId xmlns:a16="http://schemas.microsoft.com/office/drawing/2014/main" id="{6E510FED-5353-43CD-8023-5379336B6C56}"/>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1916362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37</a:t>
            </a:fld>
            <a:endParaRPr lang="en-US" altLang="ja-JP"/>
          </a:p>
        </p:txBody>
      </p:sp>
      <p:sp>
        <p:nvSpPr>
          <p:cNvPr id="6" name="フッター プレースホルダー 5">
            <a:extLst>
              <a:ext uri="{FF2B5EF4-FFF2-40B4-BE49-F238E27FC236}">
                <a16:creationId xmlns:a16="http://schemas.microsoft.com/office/drawing/2014/main" id="{B519E63D-2583-4481-BF10-C3FFB3235958}"/>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1142314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38</a:t>
            </a:fld>
            <a:endParaRPr lang="en-US" altLang="ja-JP"/>
          </a:p>
        </p:txBody>
      </p:sp>
      <p:sp>
        <p:nvSpPr>
          <p:cNvPr id="6" name="フッター プレースホルダー 5">
            <a:extLst>
              <a:ext uri="{FF2B5EF4-FFF2-40B4-BE49-F238E27FC236}">
                <a16:creationId xmlns:a16="http://schemas.microsoft.com/office/drawing/2014/main" id="{5C2CB926-3850-4C9E-9FB1-BFEE0A1431D9}"/>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22267241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39</a:t>
            </a:fld>
            <a:endParaRPr lang="en-US" altLang="ja-JP"/>
          </a:p>
        </p:txBody>
      </p:sp>
      <p:sp>
        <p:nvSpPr>
          <p:cNvPr id="6" name="フッター プレースホルダー 5">
            <a:extLst>
              <a:ext uri="{FF2B5EF4-FFF2-40B4-BE49-F238E27FC236}">
                <a16:creationId xmlns:a16="http://schemas.microsoft.com/office/drawing/2014/main" id="{EC5260F8-ECD6-4936-A5B1-F2A376F4CE36}"/>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158289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40</a:t>
            </a:fld>
            <a:endParaRPr lang="en-US" altLang="ja-JP"/>
          </a:p>
        </p:txBody>
      </p:sp>
      <p:sp>
        <p:nvSpPr>
          <p:cNvPr id="6" name="フッター プレースホルダー 5">
            <a:extLst>
              <a:ext uri="{FF2B5EF4-FFF2-40B4-BE49-F238E27FC236}">
                <a16:creationId xmlns:a16="http://schemas.microsoft.com/office/drawing/2014/main" id="{A07C8DB9-09AA-456F-84DA-82C9830603C1}"/>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3971857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4</a:t>
            </a:fld>
            <a:endParaRPr lang="en-US" altLang="ja-JP"/>
          </a:p>
        </p:txBody>
      </p:sp>
      <p:sp>
        <p:nvSpPr>
          <p:cNvPr id="6" name="フッター プレースホルダー 5">
            <a:extLst>
              <a:ext uri="{FF2B5EF4-FFF2-40B4-BE49-F238E27FC236}">
                <a16:creationId xmlns:a16="http://schemas.microsoft.com/office/drawing/2014/main" id="{F3271E24-C156-4F60-AFB4-B2E548F8EB49}"/>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226967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6</a:t>
            </a:fld>
            <a:endParaRPr lang="en-US" altLang="ja-JP"/>
          </a:p>
        </p:txBody>
      </p:sp>
      <p:sp>
        <p:nvSpPr>
          <p:cNvPr id="6" name="フッター プレースホルダー 5">
            <a:extLst>
              <a:ext uri="{FF2B5EF4-FFF2-40B4-BE49-F238E27FC236}">
                <a16:creationId xmlns:a16="http://schemas.microsoft.com/office/drawing/2014/main" id="{F3271E24-C156-4F60-AFB4-B2E548F8EB49}"/>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1760541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7</a:t>
            </a:fld>
            <a:endParaRPr lang="en-US" altLang="ja-JP"/>
          </a:p>
        </p:txBody>
      </p:sp>
    </p:spTree>
    <p:extLst>
      <p:ext uri="{BB962C8B-B14F-4D97-AF65-F5344CB8AC3E}">
        <p14:creationId xmlns:p14="http://schemas.microsoft.com/office/powerpoint/2010/main" val="171657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9</a:t>
            </a:fld>
            <a:endParaRPr lang="en-US" altLang="ja-JP"/>
          </a:p>
        </p:txBody>
      </p:sp>
      <p:sp>
        <p:nvSpPr>
          <p:cNvPr id="6" name="フッター プレースホルダー 5">
            <a:extLst>
              <a:ext uri="{FF2B5EF4-FFF2-40B4-BE49-F238E27FC236}">
                <a16:creationId xmlns:a16="http://schemas.microsoft.com/office/drawing/2014/main" id="{775EFD80-56D0-4D00-ACF9-0D235F25C304}"/>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2556375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Rot="1" noChangeAspect="1" noChangeArrowheads="1" noTextEdit="1"/>
          </p:cNvSpPr>
          <p:nvPr>
            <p:ph type="sldImg"/>
          </p:nvPr>
        </p:nvSpPr>
        <p:spPr>
          <a:xfrm>
            <a:off x="920750" y="746125"/>
            <a:ext cx="4968875" cy="3725863"/>
          </a:xfrm>
          <a:ln/>
        </p:spPr>
      </p:sp>
      <p:sp>
        <p:nvSpPr>
          <p:cNvPr id="87044" name="Rectangle 3"/>
          <p:cNvSpPr>
            <a:spLocks noGrp="1" noChangeArrowheads="1"/>
          </p:cNvSpPr>
          <p:nvPr>
            <p:ph type="body" idx="1"/>
          </p:nvPr>
        </p:nvSpPr>
        <p:spPr>
          <a:xfrm>
            <a:off x="906676" y="4719638"/>
            <a:ext cx="4993851" cy="4473575"/>
          </a:xfrm>
          <a:noFill/>
          <a:ln/>
        </p:spPr>
        <p:txBody>
          <a:bodyPr/>
          <a:lstStyle/>
          <a:p>
            <a:endParaRPr lang="ja-JP" altLang="ja-JP">
              <a:ea typeface="ＭＳ Ｐ明朝" charset="-128"/>
            </a:endParaRPr>
          </a:p>
        </p:txBody>
      </p:sp>
    </p:spTree>
    <p:extLst>
      <p:ext uri="{BB962C8B-B14F-4D97-AF65-F5344CB8AC3E}">
        <p14:creationId xmlns:p14="http://schemas.microsoft.com/office/powerpoint/2010/main" val="154521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11</a:t>
            </a:fld>
            <a:endParaRPr lang="en-US" altLang="ja-JP"/>
          </a:p>
        </p:txBody>
      </p:sp>
      <p:sp>
        <p:nvSpPr>
          <p:cNvPr id="6" name="フッター プレースホルダー 5">
            <a:extLst>
              <a:ext uri="{FF2B5EF4-FFF2-40B4-BE49-F238E27FC236}">
                <a16:creationId xmlns:a16="http://schemas.microsoft.com/office/drawing/2014/main" id="{B474B637-FD0E-4478-A061-F425B7E3CBCB}"/>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983151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7D090586-FAA2-43E8-9A90-70DD01FDD383}" type="slidenum">
              <a:rPr lang="en-US" altLang="ja-JP" smtClean="0"/>
              <a:pPr>
                <a:defRPr/>
              </a:pPr>
              <a:t>12</a:t>
            </a:fld>
            <a:endParaRPr lang="en-US" altLang="ja-JP"/>
          </a:p>
        </p:txBody>
      </p:sp>
      <p:sp>
        <p:nvSpPr>
          <p:cNvPr id="6" name="フッター プレースホルダー 5">
            <a:extLst>
              <a:ext uri="{FF2B5EF4-FFF2-40B4-BE49-F238E27FC236}">
                <a16:creationId xmlns:a16="http://schemas.microsoft.com/office/drawing/2014/main" id="{BCF5DA24-3662-4290-8104-2972C5172EA5}"/>
              </a:ext>
            </a:extLst>
          </p:cNvPr>
          <p:cNvSpPr>
            <a:spLocks noGrp="1"/>
          </p:cNvSpPr>
          <p:nvPr>
            <p:ph type="ftr" sz="quarter" idx="4"/>
          </p:nvPr>
        </p:nvSpPr>
        <p:spPr/>
        <p:txBody>
          <a:bodyPr/>
          <a:lstStyle/>
          <a:p>
            <a:pPr>
              <a:defRPr/>
            </a:pPr>
            <a:r>
              <a:rPr lang="zh-TW" altLang="en-US"/>
              <a:t>令和元年度主任相談支援専門員養成研修</a:t>
            </a:r>
            <a:endParaRPr lang="en-US" altLang="ja-JP"/>
          </a:p>
        </p:txBody>
      </p:sp>
    </p:spTree>
    <p:extLst>
      <p:ext uri="{BB962C8B-B14F-4D97-AF65-F5344CB8AC3E}">
        <p14:creationId xmlns:p14="http://schemas.microsoft.com/office/powerpoint/2010/main" val="354750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90A3C79-1AFD-481B-B685-7933BCD0898B}" type="slidenum">
              <a:rPr lang="en-US" altLang="ja-JP"/>
              <a:pPr>
                <a:defRPr/>
              </a:pPr>
              <a:t>‹#›</a:t>
            </a:fld>
            <a:endParaRPr lang="en-US" altLang="ja-JP"/>
          </a:p>
        </p:txBody>
      </p:sp>
    </p:spTree>
    <p:extLst>
      <p:ext uri="{BB962C8B-B14F-4D97-AF65-F5344CB8AC3E}">
        <p14:creationId xmlns:p14="http://schemas.microsoft.com/office/powerpoint/2010/main" val="197310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301DD40-6D95-4AAE-9F5F-8E72899A2064}" type="slidenum">
              <a:rPr lang="en-US" altLang="ja-JP"/>
              <a:pPr>
                <a:defRPr/>
              </a:pPr>
              <a:t>‹#›</a:t>
            </a:fld>
            <a:endParaRPr lang="en-US" altLang="ja-JP"/>
          </a:p>
        </p:txBody>
      </p:sp>
    </p:spTree>
    <p:extLst>
      <p:ext uri="{BB962C8B-B14F-4D97-AF65-F5344CB8AC3E}">
        <p14:creationId xmlns:p14="http://schemas.microsoft.com/office/powerpoint/2010/main" val="403958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C413247-B667-496C-B94F-D2BBE11C42D0}" type="slidenum">
              <a:rPr lang="en-US" altLang="ja-JP"/>
              <a:pPr>
                <a:defRPr/>
              </a:pPr>
              <a:t>‹#›</a:t>
            </a:fld>
            <a:endParaRPr lang="en-US" altLang="ja-JP"/>
          </a:p>
        </p:txBody>
      </p:sp>
    </p:spTree>
    <p:extLst>
      <p:ext uri="{BB962C8B-B14F-4D97-AF65-F5344CB8AC3E}">
        <p14:creationId xmlns:p14="http://schemas.microsoft.com/office/powerpoint/2010/main" val="3413077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04D6B79-3AEB-42FE-A736-A41F7AEA0445}" type="slidenum">
              <a:rPr lang="en-US" altLang="ja-JP"/>
              <a:pPr>
                <a:defRPr/>
              </a:pPr>
              <a:t>‹#›</a:t>
            </a:fld>
            <a:endParaRPr lang="en-US" altLang="ja-JP"/>
          </a:p>
        </p:txBody>
      </p:sp>
    </p:spTree>
    <p:extLst>
      <p:ext uri="{BB962C8B-B14F-4D97-AF65-F5344CB8AC3E}">
        <p14:creationId xmlns:p14="http://schemas.microsoft.com/office/powerpoint/2010/main" val="714704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C9AFF3B-8AB2-4C15-B6CA-167BE0C75E5E}" type="slidenum">
              <a:rPr lang="en-US" altLang="ja-JP"/>
              <a:pPr>
                <a:defRPr/>
              </a:pPr>
              <a:t>‹#›</a:t>
            </a:fld>
            <a:endParaRPr lang="en-US" altLang="ja-JP"/>
          </a:p>
        </p:txBody>
      </p:sp>
    </p:spTree>
    <p:extLst>
      <p:ext uri="{BB962C8B-B14F-4D97-AF65-F5344CB8AC3E}">
        <p14:creationId xmlns:p14="http://schemas.microsoft.com/office/powerpoint/2010/main" val="891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8B7B28A7-60F4-4F7F-BB09-F8D3068BC03B}" type="slidenum">
              <a:rPr lang="en-US" altLang="ja-JP"/>
              <a:pPr>
                <a:defRPr/>
              </a:pPr>
              <a:t>‹#›</a:t>
            </a:fld>
            <a:endParaRPr lang="en-US" altLang="ja-JP"/>
          </a:p>
        </p:txBody>
      </p:sp>
    </p:spTree>
    <p:extLst>
      <p:ext uri="{BB962C8B-B14F-4D97-AF65-F5344CB8AC3E}">
        <p14:creationId xmlns:p14="http://schemas.microsoft.com/office/powerpoint/2010/main" val="3185470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6D71B237-0564-46C1-80B2-52CF48E15396}" type="slidenum">
              <a:rPr lang="en-US" altLang="ja-JP"/>
              <a:pPr>
                <a:defRPr/>
              </a:pPr>
              <a:t>‹#›</a:t>
            </a:fld>
            <a:endParaRPr lang="en-US" altLang="ja-JP"/>
          </a:p>
        </p:txBody>
      </p:sp>
    </p:spTree>
    <p:extLst>
      <p:ext uri="{BB962C8B-B14F-4D97-AF65-F5344CB8AC3E}">
        <p14:creationId xmlns:p14="http://schemas.microsoft.com/office/powerpoint/2010/main" val="785974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EC602E4F-3B58-4928-9C49-10C64EE68D88}" type="slidenum">
              <a:rPr lang="en-US" altLang="ja-JP"/>
              <a:pPr>
                <a:defRPr/>
              </a:pPr>
              <a:t>‹#›</a:t>
            </a:fld>
            <a:endParaRPr lang="en-US" altLang="ja-JP"/>
          </a:p>
        </p:txBody>
      </p:sp>
    </p:spTree>
    <p:extLst>
      <p:ext uri="{BB962C8B-B14F-4D97-AF65-F5344CB8AC3E}">
        <p14:creationId xmlns:p14="http://schemas.microsoft.com/office/powerpoint/2010/main" val="320070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31CAECD-5926-4741-A906-A08E04809A27}" type="slidenum">
              <a:rPr lang="en-US" altLang="ja-JP"/>
              <a:pPr>
                <a:defRPr/>
              </a:pPr>
              <a:t>‹#›</a:t>
            </a:fld>
            <a:endParaRPr lang="en-US" altLang="ja-JP"/>
          </a:p>
        </p:txBody>
      </p:sp>
    </p:spTree>
    <p:extLst>
      <p:ext uri="{BB962C8B-B14F-4D97-AF65-F5344CB8AC3E}">
        <p14:creationId xmlns:p14="http://schemas.microsoft.com/office/powerpoint/2010/main" val="102132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82924E4-15B2-45B7-BC77-3F18816BF1F4}" type="slidenum">
              <a:rPr lang="en-US" altLang="ja-JP"/>
              <a:pPr>
                <a:defRPr/>
              </a:pPr>
              <a:t>‹#›</a:t>
            </a:fld>
            <a:endParaRPr lang="en-US" altLang="ja-JP"/>
          </a:p>
        </p:txBody>
      </p:sp>
    </p:spTree>
    <p:extLst>
      <p:ext uri="{BB962C8B-B14F-4D97-AF65-F5344CB8AC3E}">
        <p14:creationId xmlns:p14="http://schemas.microsoft.com/office/powerpoint/2010/main" val="1267584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3DED7B-C0A2-4430-8059-8604EA154D41}" type="slidenum">
              <a:rPr lang="en-US" altLang="ja-JP"/>
              <a:pPr>
                <a:defRPr/>
              </a:pPr>
              <a:t>‹#›</a:t>
            </a:fld>
            <a:endParaRPr lang="en-US" altLang="ja-JP"/>
          </a:p>
        </p:txBody>
      </p:sp>
    </p:spTree>
    <p:extLst>
      <p:ext uri="{BB962C8B-B14F-4D97-AF65-F5344CB8AC3E}">
        <p14:creationId xmlns:p14="http://schemas.microsoft.com/office/powerpoint/2010/main" val="2062590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583362"/>
            <a:ext cx="2133600" cy="2681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defRPr>
            </a:lvl1pPr>
          </a:lstStyle>
          <a:p>
            <a:pPr>
              <a:defRPr/>
            </a:pPr>
            <a:fld id="{C993D762-CD5B-413A-A315-DE9E2B4EBB0A}"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1.bp.blogspot.com/-f4cRl6azU08/V9vCGWazNAI/AAAAAAAA97c/x4V132XbBqkKlIgZoRyKZqsRNEVFBGYnwCLcB/s800/company_character2_wakai.pn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4.png"/><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gif"/><Relationship Id="rId9" Type="http://schemas.openxmlformats.org/officeDocument/2006/relationships/diagramColors" Target="../diagrams/colors1.xml"/></Relationships>
</file>

<file path=ppt/slides/_rels/slide2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wmf"/><Relationship Id="rId5" Type="http://schemas.openxmlformats.org/officeDocument/2006/relationships/image" Target="../media/image8.png"/><Relationship Id="rId10" Type="http://schemas.microsoft.com/office/2007/relationships/hdphoto" Target="../media/hdphoto1.wdp"/><Relationship Id="rId4" Type="http://schemas.openxmlformats.org/officeDocument/2006/relationships/image" Target="../media/image7.png"/><Relationship Id="rId9"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0.png"/><Relationship Id="rId3" Type="http://schemas.openxmlformats.org/officeDocument/2006/relationships/image" Target="../media/image13.jpeg"/><Relationship Id="rId7" Type="http://schemas.openxmlformats.org/officeDocument/2006/relationships/image" Target="../media/image16.gif"/><Relationship Id="rId12" Type="http://schemas.openxmlformats.org/officeDocument/2006/relationships/image" Target="../media/image19.wmf"/><Relationship Id="rId17" Type="http://schemas.openxmlformats.org/officeDocument/2006/relationships/image" Target="../media/image23.gif"/><Relationship Id="rId2" Type="http://schemas.openxmlformats.org/officeDocument/2006/relationships/notesSlide" Target="../notesSlides/notesSlide21.xml"/><Relationship Id="rId16" Type="http://schemas.openxmlformats.org/officeDocument/2006/relationships/image" Target="../media/image2.gif"/><Relationship Id="rId1" Type="http://schemas.openxmlformats.org/officeDocument/2006/relationships/slideLayout" Target="../slideLayouts/slideLayout7.xml"/><Relationship Id="rId6" Type="http://schemas.openxmlformats.org/officeDocument/2006/relationships/image" Target="../media/image15.gif"/><Relationship Id="rId11" Type="http://schemas.openxmlformats.org/officeDocument/2006/relationships/image" Target="../media/image18.gif"/><Relationship Id="rId5" Type="http://schemas.openxmlformats.org/officeDocument/2006/relationships/image" Target="../media/image14.png"/><Relationship Id="rId15" Type="http://schemas.openxmlformats.org/officeDocument/2006/relationships/image" Target="../media/image22.jpeg"/><Relationship Id="rId10" Type="http://schemas.openxmlformats.org/officeDocument/2006/relationships/image" Target="../media/image17.jpeg"/><Relationship Id="rId4" Type="http://schemas.openxmlformats.org/officeDocument/2006/relationships/image" Target="../media/image5.png"/><Relationship Id="rId9" Type="http://schemas.openxmlformats.org/officeDocument/2006/relationships/image" Target="../media/image8.png"/><Relationship Id="rId14" Type="http://schemas.openxmlformats.org/officeDocument/2006/relationships/image" Target="../media/image21.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8.jpeg"/><Relationship Id="rId3" Type="http://schemas.microsoft.com/office/2007/relationships/hdphoto" Target="../media/hdphoto2.wdp"/><Relationship Id="rId7" Type="http://schemas.openxmlformats.org/officeDocument/2006/relationships/image" Target="../media/image27.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4.bp.blogspot.com/-Bu4fl7rnORg/UYtwzjheoDI/AAAAAAAARxM/XbK9UFqJdZM/s800/walk_woman.png" TargetMode="External"/><Relationship Id="rId10" Type="http://schemas.microsoft.com/office/2007/relationships/hdphoto" Target="../media/hdphoto3.wdp"/><Relationship Id="rId4" Type="http://schemas.openxmlformats.org/officeDocument/2006/relationships/image" Target="../media/image25.jpeg"/><Relationship Id="rId9" Type="http://schemas.openxmlformats.org/officeDocument/2006/relationships/image" Target="../media/image29.png"/></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26" Type="http://schemas.microsoft.com/office/2007/relationships/diagramDrawing" Target="../diagrams/drawing6.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5" Type="http://schemas.openxmlformats.org/officeDocument/2006/relationships/diagramColors" Target="../diagrams/colors6.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24" Type="http://schemas.openxmlformats.org/officeDocument/2006/relationships/diagramQuickStyle" Target="../diagrams/quickStyle6.xml"/><Relationship Id="rId5" Type="http://schemas.openxmlformats.org/officeDocument/2006/relationships/diagramColors" Target="../diagrams/colors2.xml"/><Relationship Id="rId15" Type="http://schemas.openxmlformats.org/officeDocument/2006/relationships/diagramColors" Target="../diagrams/colors4.xml"/><Relationship Id="rId23" Type="http://schemas.openxmlformats.org/officeDocument/2006/relationships/diagramLayout" Target="../diagrams/layout6.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 Id="rId22" Type="http://schemas.openxmlformats.org/officeDocument/2006/relationships/diagramData" Target="../diagrams/data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73864" y="764705"/>
            <a:ext cx="7772400" cy="648072"/>
          </a:xfrm>
        </p:spPr>
        <p:txBody>
          <a:bodyPr/>
          <a:lstStyle/>
          <a:p>
            <a:r>
              <a:rPr lang="ja-JP" altLang="en-US" sz="2400" dirty="0"/>
              <a:t>令和元</a:t>
            </a:r>
            <a:r>
              <a:rPr kumimoji="1" lang="ja-JP" altLang="en-US" sz="2400" dirty="0"/>
              <a:t>年度主任相談支援専門員養成研修</a:t>
            </a:r>
            <a:endParaRPr kumimoji="1" lang="ja-JP" altLang="en-US" dirty="0"/>
          </a:p>
        </p:txBody>
      </p:sp>
      <p:sp>
        <p:nvSpPr>
          <p:cNvPr id="3" name="サブタイトル 2"/>
          <p:cNvSpPr>
            <a:spLocks noGrp="1"/>
          </p:cNvSpPr>
          <p:nvPr>
            <p:ph type="subTitle" idx="1"/>
          </p:nvPr>
        </p:nvSpPr>
        <p:spPr>
          <a:xfrm>
            <a:off x="1371600" y="4365104"/>
            <a:ext cx="6400800" cy="1273696"/>
          </a:xfrm>
        </p:spPr>
        <p:txBody>
          <a:bodyPr/>
          <a:lstStyle/>
          <a:p>
            <a:r>
              <a:rPr lang="ja-JP" altLang="en-US" sz="2000" dirty="0"/>
              <a:t>特定非営利活動法人　藤沢相談支援ネットワーク</a:t>
            </a:r>
            <a:endParaRPr lang="zh-TW" altLang="en-US" sz="2000" dirty="0"/>
          </a:p>
          <a:p>
            <a:r>
              <a:rPr lang="ja-JP" altLang="en-US" sz="2000" dirty="0"/>
              <a:t>ふじさわ基幹相談支援センター　所長　吉田展章</a:t>
            </a:r>
            <a:endParaRPr lang="zh-TW" altLang="en-US" sz="2000" dirty="0"/>
          </a:p>
          <a:p>
            <a:r>
              <a:rPr lang="ja-JP" altLang="en-US" sz="2000" dirty="0"/>
              <a:t>令和元</a:t>
            </a:r>
            <a:r>
              <a:rPr lang="zh-CN" altLang="en-US" sz="2000" dirty="0"/>
              <a:t>年</a:t>
            </a:r>
            <a:r>
              <a:rPr lang="ja-JP" altLang="en-US" sz="2000" dirty="0"/>
              <a:t>１２</a:t>
            </a:r>
            <a:r>
              <a:rPr lang="zh-CN" altLang="en-US" sz="2000" dirty="0"/>
              <a:t>月</a:t>
            </a:r>
            <a:r>
              <a:rPr lang="en-US" altLang="ja-JP" sz="2000" dirty="0"/>
              <a:t>1</a:t>
            </a:r>
            <a:r>
              <a:rPr lang="ja-JP" altLang="en-US" sz="2000" dirty="0"/>
              <a:t>２日</a:t>
            </a:r>
            <a:endParaRPr lang="zh-CN" altLang="en-US" sz="2000" dirty="0"/>
          </a:p>
          <a:p>
            <a:endParaRPr kumimoji="1" lang="ja-JP" altLang="en-US" dirty="0"/>
          </a:p>
        </p:txBody>
      </p:sp>
      <p:sp>
        <p:nvSpPr>
          <p:cNvPr id="5" name="タイトル 1"/>
          <p:cNvSpPr txBox="1">
            <a:spLocks/>
          </p:cNvSpPr>
          <p:nvPr/>
        </p:nvSpPr>
        <p:spPr bwMode="auto">
          <a:xfrm>
            <a:off x="685800" y="1916832"/>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r>
              <a:rPr lang="ja-JP" altLang="en-US" kern="0" dirty="0"/>
              <a:t>基幹相談支援センターにおける地域連携</a:t>
            </a:r>
          </a:p>
        </p:txBody>
      </p:sp>
      <p:sp>
        <p:nvSpPr>
          <p:cNvPr id="6" name="スライド番号プレースホルダー 5">
            <a:extLst>
              <a:ext uri="{FF2B5EF4-FFF2-40B4-BE49-F238E27FC236}">
                <a16:creationId xmlns:a16="http://schemas.microsoft.com/office/drawing/2014/main" id="{1BE7468B-8667-48F0-9620-3019AEA38C71}"/>
              </a:ext>
            </a:extLst>
          </p:cNvPr>
          <p:cNvSpPr>
            <a:spLocks noGrp="1"/>
          </p:cNvSpPr>
          <p:nvPr>
            <p:ph type="sldNum" sz="quarter" idx="12"/>
          </p:nvPr>
        </p:nvSpPr>
        <p:spPr/>
        <p:txBody>
          <a:bodyPr/>
          <a:lstStyle/>
          <a:p>
            <a:pPr>
              <a:defRPr/>
            </a:pPr>
            <a:fld id="{F90A3C79-1AFD-481B-B685-7933BCD0898B}" type="slidenum">
              <a:rPr lang="en-US" altLang="ja-JP" smtClean="0"/>
              <a:pPr>
                <a:defRPr/>
              </a:pPr>
              <a:t>1</a:t>
            </a:fld>
            <a:endParaRPr lang="en-US" altLang="ja-JP"/>
          </a:p>
        </p:txBody>
      </p:sp>
    </p:spTree>
    <p:extLst>
      <p:ext uri="{BB962C8B-B14F-4D97-AF65-F5344CB8AC3E}">
        <p14:creationId xmlns:p14="http://schemas.microsoft.com/office/powerpoint/2010/main" val="124023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円/楕円 43"/>
          <p:cNvSpPr>
            <a:spLocks noChangeArrowheads="1"/>
          </p:cNvSpPr>
          <p:nvPr/>
        </p:nvSpPr>
        <p:spPr bwMode="auto">
          <a:xfrm>
            <a:off x="14" y="2056726"/>
            <a:ext cx="9144000" cy="3919680"/>
          </a:xfrm>
          <a:prstGeom prst="ellipse">
            <a:avLst/>
          </a:prstGeom>
          <a:solidFill>
            <a:srgbClr val="FFFF99"/>
          </a:solidFill>
          <a:ln w="9525" algn="ctr">
            <a:noFill/>
            <a:round/>
            <a:headEnd/>
            <a:tailEnd/>
          </a:ln>
        </p:spPr>
        <p:txBody>
          <a:bodyPr lIns="81628" tIns="42447" rIns="81628" bIns="42447"/>
          <a:lstStyle/>
          <a:p>
            <a:pPr defTabSz="829452">
              <a:defRPr/>
            </a:pPr>
            <a:endParaRPr lang="ja-JP" altLang="en-US" sz="1089">
              <a:solidFill>
                <a:srgbClr val="000000"/>
              </a:solidFill>
              <a:latin typeface="Calibri"/>
              <a:ea typeface="HG丸ｺﾞｼｯｸM-PRO" pitchFamily="50" charset="-128"/>
            </a:endParaRPr>
          </a:p>
        </p:txBody>
      </p:sp>
      <p:sp>
        <p:nvSpPr>
          <p:cNvPr id="69635" name="正方形/長方形 44"/>
          <p:cNvSpPr>
            <a:spLocks noChangeArrowheads="1"/>
          </p:cNvSpPr>
          <p:nvPr/>
        </p:nvSpPr>
        <p:spPr bwMode="auto">
          <a:xfrm>
            <a:off x="185058" y="816307"/>
            <a:ext cx="8840366" cy="1110397"/>
          </a:xfrm>
          <a:prstGeom prst="rect">
            <a:avLst/>
          </a:prstGeom>
          <a:solidFill>
            <a:schemeClr val="bg1"/>
          </a:solidFill>
          <a:ln w="12700" algn="ctr">
            <a:solidFill>
              <a:schemeClr val="tx1"/>
            </a:solidFill>
            <a:round/>
            <a:headEnd/>
            <a:tailEnd/>
          </a:ln>
        </p:spPr>
        <p:txBody>
          <a:bodyPr lIns="81628" tIns="42447" rIns="81628" bIns="42447"/>
          <a:lstStyle/>
          <a:p>
            <a:pPr marL="161264" indent="-161264" defTabSz="829452">
              <a:spcBef>
                <a:spcPts val="544"/>
              </a:spcBef>
              <a:defRPr/>
            </a:pPr>
            <a:r>
              <a:rPr lang="ja-JP" altLang="en-US" sz="1451" dirty="0">
                <a:solidFill>
                  <a:srgbClr val="000000"/>
                </a:solidFill>
                <a:latin typeface="HG丸ｺﾞｼｯｸM-PRO" pitchFamily="50" charset="-128"/>
                <a:ea typeface="HG丸ｺﾞｼｯｸM-PRO" pitchFamily="50" charset="-128"/>
              </a:rPr>
              <a:t>　   基幹相談支援センターは、地域の相談支援の拠点として総合的な相談業務（身体障害・知的障害・精神障害）及び成年後見制度利用支援事業を実施し、地域の実情に応じて以下の業務を行う。</a:t>
            </a:r>
            <a:endParaRPr lang="en-US" altLang="ja-JP" sz="726" dirty="0">
              <a:solidFill>
                <a:srgbClr val="000000"/>
              </a:solidFill>
              <a:latin typeface="HG丸ｺﾞｼｯｸM-PRO" pitchFamily="50" charset="-128"/>
              <a:ea typeface="HG丸ｺﾞｼｯｸM-PRO" pitchFamily="50" charset="-128"/>
            </a:endParaRPr>
          </a:p>
          <a:p>
            <a:pPr marL="403160" indent="-403160" defTabSz="829452">
              <a:spcBef>
                <a:spcPts val="544"/>
              </a:spcBef>
              <a:defRPr/>
            </a:pPr>
            <a:r>
              <a:rPr lang="ja-JP" altLang="en-US" sz="726" dirty="0">
                <a:solidFill>
                  <a:srgbClr val="000000"/>
                </a:solidFill>
                <a:latin typeface="HG丸ｺﾞｼｯｸM-PRO" pitchFamily="50" charset="-128"/>
                <a:ea typeface="HG丸ｺﾞｼｯｸM-PRO" pitchFamily="50" charset="-128"/>
              </a:rPr>
              <a:t>　　　</a:t>
            </a:r>
            <a:r>
              <a:rPr lang="en-US" altLang="ja-JP" sz="998" dirty="0">
                <a:solidFill>
                  <a:srgbClr val="000000"/>
                </a:solidFill>
                <a:latin typeface="HG丸ｺﾞｼｯｸM-PRO" pitchFamily="50" charset="-128"/>
                <a:ea typeface="HG丸ｺﾞｼｯｸM-PRO" pitchFamily="50" charset="-128"/>
              </a:rPr>
              <a:t>※</a:t>
            </a:r>
            <a:r>
              <a:rPr lang="ja-JP" altLang="en-US" sz="998" dirty="0">
                <a:solidFill>
                  <a:srgbClr val="000000"/>
                </a:solidFill>
                <a:latin typeface="HG丸ｺﾞｼｯｸM-PRO" pitchFamily="50" charset="-128"/>
                <a:ea typeface="HG丸ｺﾞｼｯｸM-PRO" pitchFamily="50" charset="-128"/>
              </a:rPr>
              <a:t>　平成２４年度予算において、</a:t>
            </a:r>
            <a:r>
              <a:rPr lang="ja-JP" altLang="ja-JP" sz="998" dirty="0">
                <a:solidFill>
                  <a:prstClr val="black"/>
                </a:solidFill>
                <a:latin typeface="HG丸ｺﾞｼｯｸM-PRO" pitchFamily="50" charset="-128"/>
                <a:ea typeface="HG丸ｺﾞｼｯｸM-PRO" pitchFamily="50" charset="-128"/>
              </a:rPr>
              <a:t>地域生活支援事業費補助金</a:t>
            </a:r>
            <a:r>
              <a:rPr lang="ja-JP" altLang="en-US" sz="998" dirty="0">
                <a:solidFill>
                  <a:prstClr val="black"/>
                </a:solidFill>
                <a:latin typeface="HG丸ｺﾞｼｯｸM-PRO" pitchFamily="50" charset="-128"/>
                <a:ea typeface="HG丸ｺﾞｼｯｸM-PRO" pitchFamily="50" charset="-128"/>
              </a:rPr>
              <a:t>により、基幹相談支援センターの機能強化を図るための、①</a:t>
            </a:r>
            <a:r>
              <a:rPr lang="ja-JP" altLang="ja-JP" sz="998" dirty="0">
                <a:solidFill>
                  <a:prstClr val="black"/>
                </a:solidFill>
                <a:latin typeface="HG丸ｺﾞｼｯｸM-PRO" pitchFamily="50" charset="-128"/>
                <a:ea typeface="HG丸ｺﾞｼｯｸM-PRO" pitchFamily="50" charset="-128"/>
              </a:rPr>
              <a:t>専門的職員の配置、</a:t>
            </a:r>
            <a:r>
              <a:rPr lang="ja-JP" altLang="en-US" sz="998" dirty="0">
                <a:solidFill>
                  <a:prstClr val="black"/>
                </a:solidFill>
                <a:latin typeface="HG丸ｺﾞｼｯｸM-PRO" pitchFamily="50" charset="-128"/>
                <a:ea typeface="HG丸ｺﾞｼｯｸM-PRO" pitchFamily="50" charset="-128"/>
              </a:rPr>
              <a:t>②地域 移行・地域定着の取組、③地域の相談支援体制の強化の取組に係る</a:t>
            </a:r>
            <a:r>
              <a:rPr lang="ja-JP" altLang="ja-JP" sz="998" dirty="0">
                <a:solidFill>
                  <a:prstClr val="black"/>
                </a:solidFill>
                <a:latin typeface="HG丸ｺﾞｼｯｸM-PRO" pitchFamily="50" charset="-128"/>
                <a:ea typeface="HG丸ｺﾞｼｯｸM-PRO" pitchFamily="50" charset="-128"/>
              </a:rPr>
              <a:t>事業費について、国庫補助対象と</a:t>
            </a:r>
            <a:r>
              <a:rPr lang="ja-JP" altLang="en-US" sz="998" dirty="0">
                <a:solidFill>
                  <a:prstClr val="black"/>
                </a:solidFill>
                <a:latin typeface="HG丸ｺﾞｼｯｸM-PRO" pitchFamily="50" charset="-128"/>
                <a:ea typeface="HG丸ｺﾞｼｯｸM-PRO" pitchFamily="50" charset="-128"/>
              </a:rPr>
              <a:t>した。</a:t>
            </a:r>
            <a:endParaRPr lang="en-US" altLang="ja-JP" sz="998" dirty="0">
              <a:solidFill>
                <a:prstClr val="black"/>
              </a:solidFill>
              <a:latin typeface="HG丸ｺﾞｼｯｸM-PRO" pitchFamily="50" charset="-128"/>
              <a:ea typeface="HG丸ｺﾞｼｯｸM-PRO" pitchFamily="50" charset="-128"/>
            </a:endParaRPr>
          </a:p>
          <a:p>
            <a:pPr defTabSz="829452">
              <a:spcBef>
                <a:spcPts val="272"/>
              </a:spcBef>
              <a:defRPr/>
            </a:pPr>
            <a:r>
              <a:rPr lang="ja-JP" altLang="en-US" sz="998" dirty="0">
                <a:solidFill>
                  <a:prstClr val="black"/>
                </a:solidFill>
                <a:latin typeface="HG丸ｺﾞｼｯｸM-PRO" pitchFamily="50" charset="-128"/>
                <a:ea typeface="HG丸ｺﾞｼｯｸM-PRO" pitchFamily="50" charset="-128"/>
              </a:rPr>
              <a:t>　　　   また、社会福祉施設等施設整備費補助金等により、施設整備費について国庫補助対象とした。</a:t>
            </a:r>
            <a:endParaRPr lang="en-US" altLang="ja-JP" sz="998" dirty="0">
              <a:solidFill>
                <a:prstClr val="black"/>
              </a:solidFill>
              <a:latin typeface="HG丸ｺﾞｼｯｸM-PRO" pitchFamily="50" charset="-128"/>
              <a:ea typeface="HG丸ｺﾞｼｯｸM-PRO" pitchFamily="50" charset="-128"/>
            </a:endParaRPr>
          </a:p>
          <a:p>
            <a:pPr marL="161264" indent="-161264" defTabSz="829452">
              <a:defRPr/>
            </a:pPr>
            <a:endParaRPr lang="en-US" altLang="ja-JP" sz="1451" dirty="0">
              <a:solidFill>
                <a:srgbClr val="000000"/>
              </a:solidFill>
              <a:latin typeface="HG丸ｺﾞｼｯｸM-PRO" pitchFamily="50" charset="-128"/>
              <a:ea typeface="HG丸ｺﾞｼｯｸM-PRO" pitchFamily="50" charset="-128"/>
            </a:endParaRPr>
          </a:p>
          <a:p>
            <a:pPr marL="161264" indent="-161264" defTabSz="829452">
              <a:defRPr/>
            </a:pPr>
            <a:r>
              <a:rPr lang="ja-JP" altLang="en-US" sz="1451" dirty="0">
                <a:solidFill>
                  <a:srgbClr val="000000"/>
                </a:solidFill>
                <a:latin typeface="HG丸ｺﾞｼｯｸM-PRO" pitchFamily="50" charset="-128"/>
                <a:ea typeface="HG丸ｺﾞｼｯｸM-PRO" pitchFamily="50" charset="-128"/>
              </a:rPr>
              <a:t>　　</a:t>
            </a:r>
            <a:endParaRPr lang="en-US" altLang="ja-JP" sz="1451" dirty="0">
              <a:solidFill>
                <a:srgbClr val="000000"/>
              </a:solidFill>
              <a:latin typeface="HG丸ｺﾞｼｯｸM-PRO" pitchFamily="50" charset="-128"/>
              <a:ea typeface="HG丸ｺﾞｼｯｸM-PRO" pitchFamily="50" charset="-128"/>
            </a:endParaRPr>
          </a:p>
        </p:txBody>
      </p:sp>
      <p:sp>
        <p:nvSpPr>
          <p:cNvPr id="58373" name="Rectangle 15"/>
          <p:cNvSpPr>
            <a:spLocks noChangeArrowheads="1"/>
          </p:cNvSpPr>
          <p:nvPr/>
        </p:nvSpPr>
        <p:spPr bwMode="auto">
          <a:xfrm>
            <a:off x="1513836" y="284815"/>
            <a:ext cx="6248400" cy="434643"/>
          </a:xfrm>
          <a:prstGeom prst="rect">
            <a:avLst/>
          </a:prstGeom>
          <a:noFill/>
          <a:ln w="9525">
            <a:noFill/>
            <a:miter lim="800000"/>
            <a:headEnd/>
            <a:tailEnd/>
          </a:ln>
        </p:spPr>
        <p:txBody>
          <a:bodyPr wrap="square" lIns="84807" tIns="42404" rIns="84807" bIns="42404" anchor="ctr">
            <a:spAutoFit/>
          </a:bodyPr>
          <a:lstStyle/>
          <a:p>
            <a:pPr algn="ctr" defTabSz="848074">
              <a:spcBef>
                <a:spcPct val="30000"/>
              </a:spcBef>
              <a:defRPr/>
            </a:pPr>
            <a:r>
              <a:rPr lang="ja-JP" altLang="en-US" sz="2268" b="1" dirty="0">
                <a:solidFill>
                  <a:srgbClr val="000000"/>
                </a:solidFill>
                <a:latin typeface="ＭＳ Ｐゴシック"/>
                <a:ea typeface="ＭＳ Ｐゴシック" panose="020B0600070205080204" pitchFamily="50" charset="-128"/>
              </a:rPr>
              <a:t>基幹相談支援センターの役割のイメージ</a:t>
            </a:r>
          </a:p>
        </p:txBody>
      </p:sp>
      <p:grpSp>
        <p:nvGrpSpPr>
          <p:cNvPr id="2" name="グループ化 39"/>
          <p:cNvGrpSpPr>
            <a:grpSpLocks/>
          </p:cNvGrpSpPr>
          <p:nvPr/>
        </p:nvGrpSpPr>
        <p:grpSpPr bwMode="auto">
          <a:xfrm>
            <a:off x="850648" y="2554909"/>
            <a:ext cx="7710854" cy="3584160"/>
            <a:chOff x="28576" y="509878"/>
            <a:chExt cx="9463794" cy="6118619"/>
          </a:xfrm>
        </p:grpSpPr>
        <p:sp>
          <p:nvSpPr>
            <p:cNvPr id="69651" name="Oval 2"/>
            <p:cNvSpPr>
              <a:spLocks noChangeArrowheads="1"/>
            </p:cNvSpPr>
            <p:nvPr/>
          </p:nvSpPr>
          <p:spPr bwMode="auto">
            <a:xfrm>
              <a:off x="28576" y="732953"/>
              <a:ext cx="9072700" cy="5130721"/>
            </a:xfrm>
            <a:prstGeom prst="ellipse">
              <a:avLst/>
            </a:prstGeom>
            <a:solidFill>
              <a:srgbClr val="FFFFCC"/>
            </a:solidFill>
            <a:ln w="12700">
              <a:solidFill>
                <a:schemeClr val="tx1"/>
              </a:solidFill>
              <a:prstDash val="dash"/>
              <a:round/>
              <a:headEnd/>
              <a:tailEnd/>
            </a:ln>
          </p:spPr>
          <p:txBody>
            <a:bodyPr wrap="none" lIns="81638" tIns="42452" rIns="81638" bIns="42452" anchor="ctr"/>
            <a:lstStyle/>
            <a:p>
              <a:pPr defTabSz="829452">
                <a:defRPr/>
              </a:pPr>
              <a:endParaRPr lang="ja-JP" altLang="en-US" sz="1089">
                <a:solidFill>
                  <a:srgbClr val="000000"/>
                </a:solidFill>
                <a:latin typeface="Calibri"/>
                <a:ea typeface="HG丸ｺﾞｼｯｸM-PRO" pitchFamily="50" charset="-128"/>
              </a:endParaRPr>
            </a:p>
          </p:txBody>
        </p:sp>
        <p:sp>
          <p:nvSpPr>
            <p:cNvPr id="69652" name="Oval 3" descr="25%"/>
            <p:cNvSpPr>
              <a:spLocks noChangeArrowheads="1"/>
            </p:cNvSpPr>
            <p:nvPr/>
          </p:nvSpPr>
          <p:spPr bwMode="auto">
            <a:xfrm>
              <a:off x="2878847" y="2204757"/>
              <a:ext cx="3138178" cy="1979766"/>
            </a:xfrm>
            <a:prstGeom prst="ellipse">
              <a:avLst/>
            </a:prstGeom>
            <a:pattFill prst="pct25">
              <a:fgClr>
                <a:srgbClr val="99CCFF"/>
              </a:fgClr>
              <a:bgClr>
                <a:schemeClr val="bg1"/>
              </a:bgClr>
            </a:pattFill>
            <a:ln w="12700">
              <a:solidFill>
                <a:schemeClr val="tx1"/>
              </a:solidFill>
              <a:round/>
              <a:headEnd/>
              <a:tailEnd/>
            </a:ln>
          </p:spPr>
          <p:txBody>
            <a:bodyPr wrap="none" lIns="81638" tIns="42452" rIns="81638" bIns="42452" anchor="ctr"/>
            <a:lstStyle/>
            <a:p>
              <a:pPr algn="ctr" defTabSz="829452">
                <a:defRPr/>
              </a:pPr>
              <a:endParaRPr lang="en-US" altLang="ja-JP" sz="1089" dirty="0">
                <a:solidFill>
                  <a:srgbClr val="000000"/>
                </a:solidFill>
                <a:latin typeface="Calibri"/>
                <a:ea typeface="HG丸ｺﾞｼｯｸM-PRO" pitchFamily="50" charset="-128"/>
              </a:endParaRPr>
            </a:p>
            <a:p>
              <a:pPr algn="ctr" defTabSz="829452">
                <a:defRPr/>
              </a:pPr>
              <a:r>
                <a:rPr lang="ja-JP" altLang="en-US" sz="1089" dirty="0">
                  <a:solidFill>
                    <a:srgbClr val="000000"/>
                  </a:solidFill>
                  <a:latin typeface="Calibri"/>
                  <a:ea typeface="HG丸ｺﾞｼｯｸM-PRO" pitchFamily="50" charset="-128"/>
                </a:rPr>
                <a:t>主任相談支援専門員、相談支援専門員、</a:t>
              </a:r>
              <a:endParaRPr lang="en-US" altLang="ja-JP" sz="1089" dirty="0">
                <a:solidFill>
                  <a:srgbClr val="000000"/>
                </a:solidFill>
                <a:latin typeface="Calibri"/>
                <a:ea typeface="HG丸ｺﾞｼｯｸM-PRO" pitchFamily="50" charset="-128"/>
              </a:endParaRPr>
            </a:p>
            <a:p>
              <a:pPr algn="ctr" defTabSz="829452">
                <a:defRPr/>
              </a:pPr>
              <a:r>
                <a:rPr lang="ja-JP" altLang="en-US" sz="1089" dirty="0">
                  <a:solidFill>
                    <a:srgbClr val="000000"/>
                  </a:solidFill>
                  <a:latin typeface="Calibri"/>
                  <a:ea typeface="HG丸ｺﾞｼｯｸM-PRO" pitchFamily="50" charset="-128"/>
                </a:rPr>
                <a:t>社会福祉士、精神保健福祉士、</a:t>
              </a:r>
              <a:endParaRPr lang="en-US" altLang="ja-JP" sz="1089" dirty="0">
                <a:solidFill>
                  <a:srgbClr val="000000"/>
                </a:solidFill>
                <a:latin typeface="Calibri"/>
                <a:ea typeface="HG丸ｺﾞｼｯｸM-PRO" pitchFamily="50" charset="-128"/>
              </a:endParaRPr>
            </a:p>
            <a:p>
              <a:pPr algn="ctr" defTabSz="829452">
                <a:defRPr/>
              </a:pPr>
              <a:r>
                <a:rPr lang="ja-JP" altLang="en-US" sz="1089" dirty="0">
                  <a:solidFill>
                    <a:srgbClr val="000000"/>
                  </a:solidFill>
                  <a:latin typeface="Calibri"/>
                  <a:ea typeface="HG丸ｺﾞｼｯｸM-PRO" pitchFamily="50" charset="-128"/>
                </a:rPr>
                <a:t>保健師等</a:t>
              </a:r>
            </a:p>
          </p:txBody>
        </p:sp>
        <p:sp>
          <p:nvSpPr>
            <p:cNvPr id="64532" name="Rectangle 8"/>
            <p:cNvSpPr>
              <a:spLocks noChangeArrowheads="1"/>
            </p:cNvSpPr>
            <p:nvPr/>
          </p:nvSpPr>
          <p:spPr bwMode="auto">
            <a:xfrm>
              <a:off x="3373817" y="509878"/>
              <a:ext cx="2249945" cy="376115"/>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84817" tIns="42408" rIns="84817" bIns="42408" anchor="ctr"/>
            <a:lstStyle/>
            <a:p>
              <a:pPr algn="ctr" defTabSz="848074">
                <a:defRPr/>
              </a:pPr>
              <a:r>
                <a:rPr lang="ja-JP" altLang="en-US" sz="1270" dirty="0">
                  <a:solidFill>
                    <a:srgbClr val="000000"/>
                  </a:solidFill>
                  <a:latin typeface="Calibri"/>
                  <a:ea typeface="ＭＳ Ｐゴシック" panose="020B0600070205080204" pitchFamily="50" charset="-128"/>
                </a:rPr>
                <a:t>総合相談・専門相談</a:t>
              </a:r>
            </a:p>
          </p:txBody>
        </p:sp>
        <p:sp>
          <p:nvSpPr>
            <p:cNvPr id="64533" name="Rectangle 67"/>
            <p:cNvSpPr>
              <a:spLocks noChangeArrowheads="1"/>
            </p:cNvSpPr>
            <p:nvPr/>
          </p:nvSpPr>
          <p:spPr bwMode="auto">
            <a:xfrm>
              <a:off x="6024830" y="2304410"/>
              <a:ext cx="2579073" cy="420364"/>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84817" tIns="42408" rIns="84817" bIns="42408" anchor="ctr"/>
            <a:lstStyle/>
            <a:p>
              <a:pPr algn="ctr" defTabSz="848074">
                <a:defRPr/>
              </a:pPr>
              <a:r>
                <a:rPr lang="ja-JP" altLang="en-US" sz="1270" dirty="0">
                  <a:solidFill>
                    <a:srgbClr val="000000"/>
                  </a:solidFill>
                  <a:latin typeface="Calibri"/>
                  <a:ea typeface="ＭＳ Ｐゴシック" panose="020B0600070205080204" pitchFamily="50" charset="-128"/>
                </a:rPr>
                <a:t>地域移行・地域定着</a:t>
              </a:r>
            </a:p>
          </p:txBody>
        </p:sp>
        <p:sp>
          <p:nvSpPr>
            <p:cNvPr id="64534" name="Rectangle 8"/>
            <p:cNvSpPr>
              <a:spLocks noChangeArrowheads="1"/>
            </p:cNvSpPr>
            <p:nvPr/>
          </p:nvSpPr>
          <p:spPr bwMode="auto">
            <a:xfrm>
              <a:off x="206630" y="2223289"/>
              <a:ext cx="2535908" cy="422821"/>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84817" tIns="42408" rIns="84817" bIns="42408" anchor="ctr"/>
            <a:lstStyle/>
            <a:p>
              <a:pPr algn="ctr" defTabSz="848074">
                <a:defRPr/>
              </a:pPr>
              <a:r>
                <a:rPr lang="ja-JP" altLang="en-US" sz="1270" dirty="0">
                  <a:solidFill>
                    <a:srgbClr val="000000"/>
                  </a:solidFill>
                  <a:latin typeface="Calibri"/>
                  <a:ea typeface="ＭＳ Ｐゴシック" panose="020B0600070205080204" pitchFamily="50" charset="-128"/>
                </a:rPr>
                <a:t>権利擁護・虐待防止</a:t>
              </a:r>
            </a:p>
          </p:txBody>
        </p:sp>
        <p:sp>
          <p:nvSpPr>
            <p:cNvPr id="64535" name="Rectangle 8"/>
            <p:cNvSpPr>
              <a:spLocks noChangeArrowheads="1"/>
            </p:cNvSpPr>
            <p:nvPr/>
          </p:nvSpPr>
          <p:spPr bwMode="auto">
            <a:xfrm>
              <a:off x="2882822" y="4189899"/>
              <a:ext cx="3541278" cy="361364"/>
            </a:xfrm>
            <a:prstGeom prst="rect">
              <a:avLst/>
            </a:prstGeom>
            <a:solidFill>
              <a:schemeClr val="accent1">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lIns="84817" tIns="42408" rIns="84817" bIns="42408" anchor="ctr"/>
            <a:lstStyle/>
            <a:p>
              <a:pPr algn="ctr" defTabSz="848074">
                <a:defRPr/>
              </a:pPr>
              <a:r>
                <a:rPr lang="ja-JP" altLang="en-US" sz="1270" dirty="0">
                  <a:solidFill>
                    <a:srgbClr val="000000"/>
                  </a:solidFill>
                  <a:latin typeface="Calibri"/>
                  <a:ea typeface="ＭＳ Ｐゴシック" panose="020B0600070205080204" pitchFamily="50" charset="-128"/>
                </a:rPr>
                <a:t>地域の相談支援体制の強化の取組</a:t>
              </a:r>
            </a:p>
          </p:txBody>
        </p:sp>
        <p:grpSp>
          <p:nvGrpSpPr>
            <p:cNvPr id="3" name="Group 59"/>
            <p:cNvGrpSpPr>
              <a:grpSpLocks/>
            </p:cNvGrpSpPr>
            <p:nvPr/>
          </p:nvGrpSpPr>
          <p:grpSpPr bwMode="auto">
            <a:xfrm>
              <a:off x="4409953" y="2073431"/>
              <a:ext cx="295275" cy="638178"/>
              <a:chOff x="2692" y="1619"/>
              <a:chExt cx="186" cy="402"/>
            </a:xfrm>
          </p:grpSpPr>
          <p:sp>
            <p:nvSpPr>
              <p:cNvPr id="69668" name="Oval 60"/>
              <p:cNvSpPr>
                <a:spLocks noChangeArrowheads="1"/>
              </p:cNvSpPr>
              <p:nvPr/>
            </p:nvSpPr>
            <p:spPr bwMode="auto">
              <a:xfrm>
                <a:off x="2693" y="1619"/>
                <a:ext cx="148" cy="145"/>
              </a:xfrm>
              <a:prstGeom prst="ellipse">
                <a:avLst/>
              </a:prstGeom>
              <a:solidFill>
                <a:srgbClr val="66FF33"/>
              </a:solidFill>
              <a:ln w="9525">
                <a:solidFill>
                  <a:schemeClr val="tx1"/>
                </a:solidFill>
                <a:round/>
                <a:headEnd/>
                <a:tailEnd/>
              </a:ln>
            </p:spPr>
            <p:txBody>
              <a:bodyPr wrap="none" anchor="ctr"/>
              <a:lstStyle/>
              <a:p>
                <a:pPr defTabSz="829452">
                  <a:defRPr/>
                </a:pPr>
                <a:endParaRPr lang="ja-JP" altLang="en-US" sz="1089">
                  <a:solidFill>
                    <a:srgbClr val="000000"/>
                  </a:solidFill>
                  <a:latin typeface="Calibri"/>
                  <a:ea typeface="HG丸ｺﾞｼｯｸM-PRO" pitchFamily="50" charset="-128"/>
                </a:endParaRPr>
              </a:p>
            </p:txBody>
          </p:sp>
          <p:sp>
            <p:nvSpPr>
              <p:cNvPr id="69669" name="AutoShape 61"/>
              <p:cNvSpPr>
                <a:spLocks noChangeArrowheads="1"/>
              </p:cNvSpPr>
              <p:nvPr/>
            </p:nvSpPr>
            <p:spPr bwMode="auto">
              <a:xfrm rot="-5400000">
                <a:off x="2657" y="1801"/>
                <a:ext cx="255" cy="186"/>
              </a:xfrm>
              <a:prstGeom prst="flowChartDelay">
                <a:avLst/>
              </a:prstGeom>
              <a:solidFill>
                <a:srgbClr val="66FF33"/>
              </a:solidFill>
              <a:ln w="9525">
                <a:solidFill>
                  <a:schemeClr val="tx1"/>
                </a:solidFill>
                <a:miter lim="800000"/>
                <a:headEnd/>
                <a:tailEnd/>
              </a:ln>
            </p:spPr>
            <p:txBody>
              <a:bodyPr wrap="none" anchor="ctr"/>
              <a:lstStyle/>
              <a:p>
                <a:pPr defTabSz="829452">
                  <a:defRPr/>
                </a:pPr>
                <a:endParaRPr lang="ja-JP" altLang="en-US" sz="1089">
                  <a:solidFill>
                    <a:srgbClr val="000000"/>
                  </a:solidFill>
                  <a:latin typeface="Calibri"/>
                  <a:ea typeface="HG丸ｺﾞｼｯｸM-PRO" pitchFamily="50" charset="-128"/>
                </a:endParaRPr>
              </a:p>
            </p:txBody>
          </p:sp>
        </p:grpSp>
        <p:grpSp>
          <p:nvGrpSpPr>
            <p:cNvPr id="4" name="Group 55"/>
            <p:cNvGrpSpPr>
              <a:grpSpLocks/>
            </p:cNvGrpSpPr>
            <p:nvPr/>
          </p:nvGrpSpPr>
          <p:grpSpPr bwMode="auto">
            <a:xfrm>
              <a:off x="3803206" y="2223476"/>
              <a:ext cx="331348" cy="517206"/>
              <a:chOff x="1884" y="3410"/>
              <a:chExt cx="136" cy="216"/>
            </a:xfrm>
          </p:grpSpPr>
          <p:sp>
            <p:nvSpPr>
              <p:cNvPr id="69666" name="Oval 56"/>
              <p:cNvSpPr>
                <a:spLocks noChangeArrowheads="1"/>
              </p:cNvSpPr>
              <p:nvPr/>
            </p:nvSpPr>
            <p:spPr bwMode="auto">
              <a:xfrm>
                <a:off x="1892" y="3410"/>
                <a:ext cx="100" cy="96"/>
              </a:xfrm>
              <a:prstGeom prst="ellipse">
                <a:avLst/>
              </a:prstGeom>
              <a:solidFill>
                <a:srgbClr val="0066FF"/>
              </a:solidFill>
              <a:ln w="9525">
                <a:solidFill>
                  <a:schemeClr val="tx1"/>
                </a:solidFill>
                <a:round/>
                <a:headEnd/>
                <a:tailEnd/>
              </a:ln>
            </p:spPr>
            <p:txBody>
              <a:bodyPr wrap="none" anchor="ctr"/>
              <a:lstStyle/>
              <a:p>
                <a:pPr defTabSz="829452">
                  <a:defRPr/>
                </a:pPr>
                <a:endParaRPr lang="ja-JP" altLang="en-US" sz="1089">
                  <a:solidFill>
                    <a:srgbClr val="000000"/>
                  </a:solidFill>
                  <a:latin typeface="Calibri"/>
                  <a:ea typeface="HG丸ｺﾞｼｯｸM-PRO" pitchFamily="50" charset="-128"/>
                </a:endParaRPr>
              </a:p>
            </p:txBody>
          </p:sp>
          <p:sp>
            <p:nvSpPr>
              <p:cNvPr id="69667" name="AutoShape 57"/>
              <p:cNvSpPr>
                <a:spLocks noChangeArrowheads="1"/>
              </p:cNvSpPr>
              <p:nvPr/>
            </p:nvSpPr>
            <p:spPr bwMode="auto">
              <a:xfrm rot="-5400000">
                <a:off x="1890" y="3496"/>
                <a:ext cx="124" cy="136"/>
              </a:xfrm>
              <a:prstGeom prst="flowChartDelay">
                <a:avLst/>
              </a:prstGeom>
              <a:solidFill>
                <a:srgbClr val="0066FF"/>
              </a:solidFill>
              <a:ln w="9525">
                <a:solidFill>
                  <a:schemeClr val="tx1"/>
                </a:solidFill>
                <a:miter lim="800000"/>
                <a:headEnd/>
                <a:tailEnd/>
              </a:ln>
            </p:spPr>
            <p:txBody>
              <a:bodyPr wrap="none" anchor="ctr"/>
              <a:lstStyle/>
              <a:p>
                <a:pPr defTabSz="829452">
                  <a:defRPr/>
                </a:pPr>
                <a:endParaRPr lang="ja-JP" altLang="en-US" sz="1089">
                  <a:solidFill>
                    <a:srgbClr val="000000"/>
                  </a:solidFill>
                  <a:latin typeface="Calibri"/>
                  <a:ea typeface="HG丸ｺﾞｼｯｸM-PRO" pitchFamily="50" charset="-128"/>
                </a:endParaRPr>
              </a:p>
            </p:txBody>
          </p:sp>
        </p:grpSp>
        <p:grpSp>
          <p:nvGrpSpPr>
            <p:cNvPr id="5" name="Group 51"/>
            <p:cNvGrpSpPr>
              <a:grpSpLocks/>
            </p:cNvGrpSpPr>
            <p:nvPr/>
          </p:nvGrpSpPr>
          <p:grpSpPr bwMode="auto">
            <a:xfrm>
              <a:off x="4957489" y="2198966"/>
              <a:ext cx="292365" cy="549208"/>
              <a:chOff x="1944" y="3400"/>
              <a:chExt cx="120" cy="230"/>
            </a:xfrm>
          </p:grpSpPr>
          <p:sp>
            <p:nvSpPr>
              <p:cNvPr id="69664" name="Oval 52"/>
              <p:cNvSpPr>
                <a:spLocks noChangeArrowheads="1"/>
              </p:cNvSpPr>
              <p:nvPr/>
            </p:nvSpPr>
            <p:spPr bwMode="auto">
              <a:xfrm>
                <a:off x="1944" y="3400"/>
                <a:ext cx="94" cy="96"/>
              </a:xfrm>
              <a:prstGeom prst="ellipse">
                <a:avLst/>
              </a:prstGeom>
              <a:solidFill>
                <a:srgbClr val="FFCC00"/>
              </a:solidFill>
              <a:ln w="9525">
                <a:solidFill>
                  <a:schemeClr val="tx1"/>
                </a:solidFill>
                <a:round/>
                <a:headEnd/>
                <a:tailEnd/>
              </a:ln>
            </p:spPr>
            <p:txBody>
              <a:bodyPr wrap="none" anchor="ctr"/>
              <a:lstStyle/>
              <a:p>
                <a:pPr defTabSz="829452">
                  <a:defRPr/>
                </a:pPr>
                <a:endParaRPr lang="ja-JP" altLang="en-US" sz="1089">
                  <a:solidFill>
                    <a:srgbClr val="000000"/>
                  </a:solidFill>
                  <a:latin typeface="Calibri"/>
                  <a:ea typeface="HG丸ｺﾞｼｯｸM-PRO" pitchFamily="50" charset="-128"/>
                </a:endParaRPr>
              </a:p>
            </p:txBody>
          </p:sp>
          <p:sp>
            <p:nvSpPr>
              <p:cNvPr id="69665" name="AutoShape 53"/>
              <p:cNvSpPr>
                <a:spLocks noChangeArrowheads="1"/>
              </p:cNvSpPr>
              <p:nvPr/>
            </p:nvSpPr>
            <p:spPr bwMode="auto">
              <a:xfrm rot="-5400000">
                <a:off x="1933" y="3499"/>
                <a:ext cx="142" cy="120"/>
              </a:xfrm>
              <a:prstGeom prst="flowChartDelay">
                <a:avLst/>
              </a:prstGeom>
              <a:solidFill>
                <a:srgbClr val="FFCC00"/>
              </a:solidFill>
              <a:ln w="9525">
                <a:solidFill>
                  <a:schemeClr val="tx1"/>
                </a:solidFill>
                <a:miter lim="800000"/>
                <a:headEnd/>
                <a:tailEnd/>
              </a:ln>
            </p:spPr>
            <p:txBody>
              <a:bodyPr wrap="none" anchor="ctr"/>
              <a:lstStyle/>
              <a:p>
                <a:pPr defTabSz="829452">
                  <a:defRPr/>
                </a:pPr>
                <a:endParaRPr lang="ja-JP" altLang="en-US" sz="1089">
                  <a:solidFill>
                    <a:srgbClr val="000000"/>
                  </a:solidFill>
                  <a:latin typeface="Calibri"/>
                  <a:ea typeface="HG丸ｺﾞｼｯｸM-PRO" pitchFamily="50" charset="-128"/>
                </a:endParaRPr>
              </a:p>
            </p:txBody>
          </p:sp>
        </p:grpSp>
        <p:sp>
          <p:nvSpPr>
            <p:cNvPr id="41" name="AutoShape 6"/>
            <p:cNvSpPr>
              <a:spLocks noChangeArrowheads="1"/>
            </p:cNvSpPr>
            <p:nvPr/>
          </p:nvSpPr>
          <p:spPr bwMode="auto">
            <a:xfrm>
              <a:off x="78934" y="2562257"/>
              <a:ext cx="3564661" cy="1418963"/>
            </a:xfrm>
            <a:prstGeom prst="roundRect">
              <a:avLst>
                <a:gd name="adj" fmla="val 16667"/>
              </a:avLst>
            </a:prstGeom>
            <a:noFill/>
            <a:ln w="9525">
              <a:noFill/>
              <a:round/>
              <a:headEnd/>
              <a:tailEnd/>
            </a:ln>
            <a:effectLst/>
          </p:spPr>
          <p:txBody>
            <a:bodyPr lIns="84817" tIns="42408" rIns="84817" bIns="42408" anchor="ctr">
              <a:spAutoFit/>
            </a:bodyPr>
            <a:lstStyle/>
            <a:p>
              <a:pPr marL="86391" indent="-86391" defTabSz="848074">
                <a:spcBef>
                  <a:spcPts val="544"/>
                </a:spcBef>
                <a:spcAft>
                  <a:spcPts val="363"/>
                </a:spcAft>
                <a:defRPr/>
              </a:pPr>
              <a:r>
                <a:rPr lang="ja-JP" altLang="en-US" sz="1089" dirty="0">
                  <a:solidFill>
                    <a:srgbClr val="000000"/>
                  </a:solidFill>
                  <a:latin typeface="Calibri"/>
                  <a:ea typeface="ＭＳ Ｐゴシック" panose="020B0600070205080204" pitchFamily="50" charset="-128"/>
                </a:rPr>
                <a:t>・成年後見制度利用支援事業</a:t>
              </a:r>
              <a:endParaRPr lang="en-US" altLang="ja-JP" sz="1089" dirty="0">
                <a:solidFill>
                  <a:srgbClr val="000000"/>
                </a:solidFill>
                <a:latin typeface="Calibri"/>
                <a:ea typeface="ＭＳ Ｐゴシック" panose="020B0600070205080204" pitchFamily="50" charset="-128"/>
              </a:endParaRPr>
            </a:p>
            <a:p>
              <a:pPr marL="86391" indent="-86391" defTabSz="848074">
                <a:defRPr/>
              </a:pPr>
              <a:r>
                <a:rPr lang="ja-JP" altLang="en-US" sz="1089" dirty="0">
                  <a:solidFill>
                    <a:srgbClr val="000000"/>
                  </a:solidFill>
                  <a:latin typeface="Calibri"/>
                  <a:ea typeface="ＭＳ Ｐゴシック" panose="020B0600070205080204" pitchFamily="50" charset="-128"/>
                </a:rPr>
                <a:t>・虐待防止</a:t>
              </a:r>
              <a:endParaRPr lang="en-US" altLang="ja-JP" sz="1089" dirty="0">
                <a:solidFill>
                  <a:srgbClr val="000000"/>
                </a:solidFill>
                <a:latin typeface="Calibri"/>
                <a:ea typeface="ＭＳ Ｐゴシック" panose="020B0600070205080204" pitchFamily="50" charset="-128"/>
              </a:endParaRPr>
            </a:p>
            <a:p>
              <a:pPr marL="86391" indent="-86391" defTabSz="848074">
                <a:defRPr/>
              </a:pPr>
              <a:r>
                <a:rPr lang="ja-JP" altLang="en-US" sz="998" dirty="0">
                  <a:solidFill>
                    <a:srgbClr val="000000"/>
                  </a:solidFill>
                  <a:latin typeface="Calibri"/>
                  <a:ea typeface="ＭＳ Ｐゴシック" panose="020B0600070205080204" pitchFamily="50" charset="-128"/>
                </a:rPr>
                <a:t>　</a:t>
              </a:r>
              <a:r>
                <a:rPr lang="en-US" altLang="ja-JP" sz="816" dirty="0">
                  <a:solidFill>
                    <a:srgbClr val="000000"/>
                  </a:solidFill>
                  <a:latin typeface="Calibri"/>
                  <a:ea typeface="ＭＳ Ｐゴシック" panose="020B0600070205080204" pitchFamily="50" charset="-128"/>
                </a:rPr>
                <a:t>※  </a:t>
              </a:r>
              <a:r>
                <a:rPr lang="ja-JP" altLang="en-US" sz="816" dirty="0">
                  <a:solidFill>
                    <a:srgbClr val="000000"/>
                  </a:solidFill>
                  <a:latin typeface="Calibri"/>
                  <a:ea typeface="ＭＳ Ｐゴシック" panose="020B0600070205080204" pitchFamily="50" charset="-128"/>
                </a:rPr>
                <a:t>市町村障害者虐待防止センター（通報受理、</a:t>
              </a:r>
              <a:endParaRPr lang="en-US" altLang="ja-JP" sz="816" dirty="0">
                <a:solidFill>
                  <a:srgbClr val="000000"/>
                </a:solidFill>
                <a:latin typeface="Calibri"/>
                <a:ea typeface="ＭＳ Ｐゴシック" panose="020B0600070205080204" pitchFamily="50" charset="-128"/>
              </a:endParaRPr>
            </a:p>
            <a:p>
              <a:pPr marL="86391" indent="-86391" defTabSz="848074">
                <a:defRPr/>
              </a:pPr>
              <a:r>
                <a:rPr lang="ja-JP" altLang="en-US" sz="816" dirty="0">
                  <a:solidFill>
                    <a:srgbClr val="000000"/>
                  </a:solidFill>
                  <a:latin typeface="Calibri"/>
                  <a:ea typeface="ＭＳ Ｐゴシック" panose="020B0600070205080204" pitchFamily="50" charset="-128"/>
                </a:rPr>
                <a:t>　　 相談等）を兼ねることができる。</a:t>
              </a:r>
              <a:endParaRPr lang="en-US" altLang="ja-JP" sz="816" dirty="0">
                <a:solidFill>
                  <a:srgbClr val="000000"/>
                </a:solidFill>
                <a:latin typeface="Calibri"/>
                <a:ea typeface="ＭＳ Ｐゴシック" panose="020B0600070205080204" pitchFamily="50" charset="-128"/>
              </a:endParaRPr>
            </a:p>
          </p:txBody>
        </p:sp>
        <p:sp>
          <p:nvSpPr>
            <p:cNvPr id="69661" name="AutoShape 6"/>
            <p:cNvSpPr>
              <a:spLocks noChangeArrowheads="1"/>
            </p:cNvSpPr>
            <p:nvPr/>
          </p:nvSpPr>
          <p:spPr bwMode="auto">
            <a:xfrm>
              <a:off x="2878847" y="886520"/>
              <a:ext cx="4513466" cy="1256801"/>
            </a:xfrm>
            <a:prstGeom prst="roundRect">
              <a:avLst>
                <a:gd name="adj" fmla="val 16667"/>
              </a:avLst>
            </a:prstGeom>
            <a:noFill/>
            <a:ln w="9525">
              <a:noFill/>
              <a:round/>
              <a:headEnd/>
              <a:tailEnd/>
            </a:ln>
          </p:spPr>
          <p:txBody>
            <a:bodyPr lIns="84817" tIns="42408" rIns="84817" bIns="42408" anchor="ctr">
              <a:spAutoFit/>
            </a:bodyPr>
            <a:lstStyle/>
            <a:p>
              <a:pPr marL="86391" indent="-86391" defTabSz="848074">
                <a:spcAft>
                  <a:spcPts val="272"/>
                </a:spcAft>
                <a:defRPr/>
              </a:pPr>
              <a:r>
                <a:rPr lang="ja-JP" altLang="en-US" sz="1089" dirty="0">
                  <a:solidFill>
                    <a:srgbClr val="000000"/>
                  </a:solidFill>
                  <a:latin typeface="Calibri"/>
                  <a:ea typeface="ＭＳ Ｐゴシック" panose="020B0600070205080204" pitchFamily="50" charset="-128"/>
                </a:rPr>
                <a:t>　　障害の種別や各種ニーズに対応する</a:t>
              </a:r>
              <a:endParaRPr lang="en-US" altLang="ja-JP" sz="1089" dirty="0">
                <a:solidFill>
                  <a:srgbClr val="000000"/>
                </a:solidFill>
                <a:latin typeface="Calibri"/>
                <a:ea typeface="ＭＳ Ｐゴシック" panose="020B0600070205080204" pitchFamily="50" charset="-128"/>
              </a:endParaRPr>
            </a:p>
            <a:p>
              <a:pPr marL="86391" indent="-86391" defTabSz="848074">
                <a:spcAft>
                  <a:spcPts val="272"/>
                </a:spcAft>
                <a:defRPr/>
              </a:pPr>
              <a:r>
                <a:rPr lang="ja-JP" altLang="en-US" sz="1089" dirty="0">
                  <a:solidFill>
                    <a:srgbClr val="000000"/>
                  </a:solidFill>
                  <a:latin typeface="Calibri"/>
                  <a:ea typeface="ＭＳ Ｐゴシック" panose="020B0600070205080204" pitchFamily="50" charset="-128"/>
                </a:rPr>
                <a:t>　　・　総合的な相談支援（３障害対応）の実施</a:t>
              </a:r>
              <a:endParaRPr lang="en-US" altLang="ja-JP" sz="1089" dirty="0">
                <a:solidFill>
                  <a:srgbClr val="000000"/>
                </a:solidFill>
                <a:latin typeface="Calibri"/>
                <a:ea typeface="ＭＳ Ｐゴシック" panose="020B0600070205080204" pitchFamily="50" charset="-128"/>
              </a:endParaRPr>
            </a:p>
            <a:p>
              <a:pPr marL="86391" indent="-86391" defTabSz="848074">
                <a:spcAft>
                  <a:spcPts val="272"/>
                </a:spcAft>
                <a:defRPr/>
              </a:pPr>
              <a:r>
                <a:rPr lang="ja-JP" altLang="en-US" sz="1089" dirty="0">
                  <a:solidFill>
                    <a:srgbClr val="000000"/>
                  </a:solidFill>
                  <a:latin typeface="Calibri"/>
                  <a:ea typeface="ＭＳ Ｐゴシック" panose="020B0600070205080204" pitchFamily="50" charset="-128"/>
                </a:rPr>
                <a:t>　　・　専門的な相談支援の実施</a:t>
              </a:r>
            </a:p>
          </p:txBody>
        </p:sp>
        <p:sp>
          <p:nvSpPr>
            <p:cNvPr id="69662" name="AutoShape 6"/>
            <p:cNvSpPr>
              <a:spLocks noChangeArrowheads="1"/>
            </p:cNvSpPr>
            <p:nvPr/>
          </p:nvSpPr>
          <p:spPr bwMode="auto">
            <a:xfrm>
              <a:off x="5952369" y="2739324"/>
              <a:ext cx="3540001" cy="891786"/>
            </a:xfrm>
            <a:prstGeom prst="roundRect">
              <a:avLst>
                <a:gd name="adj" fmla="val 16667"/>
              </a:avLst>
            </a:prstGeom>
            <a:noFill/>
            <a:ln w="9525">
              <a:noFill/>
              <a:round/>
              <a:headEnd/>
              <a:tailEnd/>
            </a:ln>
          </p:spPr>
          <p:txBody>
            <a:bodyPr lIns="84817" tIns="42408" rIns="84817" bIns="42408" anchor="ctr">
              <a:spAutoFit/>
            </a:bodyPr>
            <a:lstStyle/>
            <a:p>
              <a:pPr marL="86391" indent="-86391" defTabSz="848074">
                <a:spcAft>
                  <a:spcPts val="363"/>
                </a:spcAft>
                <a:defRPr/>
              </a:pPr>
              <a:r>
                <a:rPr lang="ja-JP" altLang="en-US" sz="1089" dirty="0">
                  <a:solidFill>
                    <a:srgbClr val="000000"/>
                  </a:solidFill>
                  <a:latin typeface="Calibri"/>
                  <a:ea typeface="ＭＳ Ｐゴシック" panose="020B0600070205080204" pitchFamily="50" charset="-128"/>
                </a:rPr>
                <a:t>・入所施設や精神科病院への働きかけ</a:t>
              </a:r>
              <a:endParaRPr lang="en-US" altLang="ja-JP" sz="1089" dirty="0">
                <a:solidFill>
                  <a:srgbClr val="000000"/>
                </a:solidFill>
                <a:latin typeface="Calibri"/>
                <a:ea typeface="ＭＳ Ｐゴシック" panose="020B0600070205080204" pitchFamily="50" charset="-128"/>
              </a:endParaRPr>
            </a:p>
            <a:p>
              <a:pPr marL="86391" indent="-86391" defTabSz="848074">
                <a:spcAft>
                  <a:spcPts val="363"/>
                </a:spcAft>
                <a:defRPr/>
              </a:pPr>
              <a:r>
                <a:rPr lang="ja-JP" altLang="en-US" sz="1089" dirty="0">
                  <a:solidFill>
                    <a:srgbClr val="000000"/>
                  </a:solidFill>
                  <a:latin typeface="Calibri"/>
                  <a:ea typeface="ＭＳ Ｐゴシック" panose="020B0600070205080204" pitchFamily="50" charset="-128"/>
                </a:rPr>
                <a:t>・地域の体制整備に係るコーディネート</a:t>
              </a:r>
              <a:endParaRPr lang="en-US" altLang="ja-JP" sz="1089" dirty="0">
                <a:solidFill>
                  <a:srgbClr val="000000"/>
                </a:solidFill>
                <a:latin typeface="Calibri"/>
                <a:ea typeface="ＭＳ Ｐゴシック" panose="020B0600070205080204" pitchFamily="50" charset="-128"/>
              </a:endParaRPr>
            </a:p>
          </p:txBody>
        </p:sp>
        <p:sp>
          <p:nvSpPr>
            <p:cNvPr id="64542" name="上矢印 28"/>
            <p:cNvSpPr>
              <a:spLocks noChangeArrowheads="1"/>
            </p:cNvSpPr>
            <p:nvPr/>
          </p:nvSpPr>
          <p:spPr bwMode="auto">
            <a:xfrm>
              <a:off x="3618415" y="5974599"/>
              <a:ext cx="2050309" cy="653898"/>
            </a:xfrm>
            <a:prstGeom prst="upArrow">
              <a:avLst>
                <a:gd name="adj1" fmla="val 50000"/>
                <a:gd name="adj2" fmla="val 50000"/>
              </a:avLst>
            </a:prstGeom>
            <a:solidFill>
              <a:schemeClr val="accent6">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lIns="81638" tIns="42452" rIns="81638" bIns="42452"/>
            <a:lstStyle/>
            <a:p>
              <a:pPr algn="ctr" defTabSz="829452">
                <a:defRPr/>
              </a:pPr>
              <a:r>
                <a:rPr lang="ja-JP" altLang="en-US" sz="816" dirty="0">
                  <a:solidFill>
                    <a:srgbClr val="000000"/>
                  </a:solidFill>
                  <a:latin typeface="Calibri"/>
                  <a:ea typeface="HG丸ｺﾞｼｯｸM-PRO" pitchFamily="50" charset="-128"/>
                </a:rPr>
                <a:t>運営委託等</a:t>
              </a:r>
            </a:p>
          </p:txBody>
        </p:sp>
      </p:grpSp>
      <p:sp>
        <p:nvSpPr>
          <p:cNvPr id="46" name="円/楕円 45"/>
          <p:cNvSpPr/>
          <p:nvPr/>
        </p:nvSpPr>
        <p:spPr bwMode="auto">
          <a:xfrm>
            <a:off x="384486" y="2514375"/>
            <a:ext cx="1079989" cy="52272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1628" tIns="42447" rIns="81628" bIns="42447" anchor="ctr"/>
          <a:lstStyle/>
          <a:p>
            <a:pPr algn="ctr" defTabSz="829452">
              <a:defRPr/>
            </a:pPr>
            <a:r>
              <a:rPr lang="ja-JP" altLang="en-US" sz="998" dirty="0">
                <a:solidFill>
                  <a:srgbClr val="000000"/>
                </a:solidFill>
                <a:latin typeface="Calibri"/>
                <a:ea typeface="HG丸ｺﾞｼｯｸM-PRO" pitchFamily="50" charset="-128"/>
              </a:rPr>
              <a:t>相談支援事業者</a:t>
            </a:r>
          </a:p>
        </p:txBody>
      </p:sp>
      <p:sp>
        <p:nvSpPr>
          <p:cNvPr id="47" name="円/楕円 46"/>
          <p:cNvSpPr/>
          <p:nvPr/>
        </p:nvSpPr>
        <p:spPr bwMode="auto">
          <a:xfrm>
            <a:off x="318352" y="5168509"/>
            <a:ext cx="1079988" cy="52272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1628" tIns="42447" rIns="81628" bIns="42447" anchor="ctr"/>
          <a:lstStyle/>
          <a:p>
            <a:pPr algn="ctr" defTabSz="829452">
              <a:defRPr/>
            </a:pPr>
            <a:r>
              <a:rPr lang="ja-JP" altLang="en-US" sz="998" dirty="0">
                <a:solidFill>
                  <a:srgbClr val="000000"/>
                </a:solidFill>
                <a:latin typeface="Calibri"/>
                <a:ea typeface="HG丸ｺﾞｼｯｸM-PRO" pitchFamily="50" charset="-128"/>
              </a:rPr>
              <a:t>相談支援事業者</a:t>
            </a:r>
          </a:p>
        </p:txBody>
      </p:sp>
      <p:sp>
        <p:nvSpPr>
          <p:cNvPr id="48" name="円/楕円 47"/>
          <p:cNvSpPr/>
          <p:nvPr/>
        </p:nvSpPr>
        <p:spPr bwMode="auto">
          <a:xfrm>
            <a:off x="7696937" y="2514375"/>
            <a:ext cx="1079989" cy="522720"/>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lIns="81628" tIns="42447" rIns="81628" bIns="42447" anchor="ctr"/>
          <a:lstStyle/>
          <a:p>
            <a:pPr algn="ctr" defTabSz="829452">
              <a:defRPr/>
            </a:pPr>
            <a:r>
              <a:rPr lang="ja-JP" altLang="en-US" sz="998" dirty="0">
                <a:solidFill>
                  <a:srgbClr val="000000"/>
                </a:solidFill>
                <a:latin typeface="Calibri"/>
                <a:ea typeface="HG丸ｺﾞｼｯｸM-PRO" pitchFamily="50" charset="-128"/>
              </a:rPr>
              <a:t>相談支援事業者</a:t>
            </a:r>
          </a:p>
        </p:txBody>
      </p:sp>
      <p:sp>
        <p:nvSpPr>
          <p:cNvPr id="69641" name="円/楕円 48"/>
          <p:cNvSpPr>
            <a:spLocks noChangeArrowheads="1"/>
          </p:cNvSpPr>
          <p:nvPr/>
        </p:nvSpPr>
        <p:spPr bwMode="auto">
          <a:xfrm>
            <a:off x="7236489" y="5299386"/>
            <a:ext cx="1655885" cy="849600"/>
          </a:xfrm>
          <a:prstGeom prst="ellipse">
            <a:avLst/>
          </a:prstGeom>
          <a:solidFill>
            <a:schemeClr val="bg1"/>
          </a:solidFill>
          <a:ln w="9525" algn="ctr">
            <a:solidFill>
              <a:schemeClr val="tx1"/>
            </a:solidFill>
            <a:round/>
            <a:headEnd/>
            <a:tailEnd/>
          </a:ln>
        </p:spPr>
        <p:txBody>
          <a:bodyPr lIns="81628" tIns="42447" rIns="81628" bIns="42447" anchor="ctr"/>
          <a:lstStyle/>
          <a:p>
            <a:pPr algn="ctr" defTabSz="829452">
              <a:defRPr/>
            </a:pPr>
            <a:r>
              <a:rPr lang="ja-JP" altLang="en-US" sz="998" dirty="0">
                <a:solidFill>
                  <a:srgbClr val="000000"/>
                </a:solidFill>
                <a:latin typeface="HG丸ｺﾞｼｯｸM-PRO" pitchFamily="50" charset="-128"/>
                <a:ea typeface="HG丸ｺﾞｼｯｸM-PRO" pitchFamily="50" charset="-128"/>
              </a:rPr>
              <a:t>児童発達</a:t>
            </a:r>
            <a:endParaRPr lang="en-US" altLang="ja-JP" sz="998" dirty="0">
              <a:solidFill>
                <a:srgbClr val="000000"/>
              </a:solidFill>
              <a:latin typeface="HG丸ｺﾞｼｯｸM-PRO" pitchFamily="50" charset="-128"/>
              <a:ea typeface="HG丸ｺﾞｼｯｸM-PRO" pitchFamily="50" charset="-128"/>
            </a:endParaRPr>
          </a:p>
          <a:p>
            <a:pPr algn="ctr" defTabSz="829452">
              <a:defRPr/>
            </a:pPr>
            <a:r>
              <a:rPr lang="ja-JP" altLang="en-US" sz="998" dirty="0">
                <a:solidFill>
                  <a:srgbClr val="000000"/>
                </a:solidFill>
                <a:latin typeface="HG丸ｺﾞｼｯｸM-PRO" pitchFamily="50" charset="-128"/>
                <a:ea typeface="HG丸ｺﾞｼｯｸM-PRO" pitchFamily="50" charset="-128"/>
              </a:rPr>
              <a:t>支援センター</a:t>
            </a:r>
            <a:endParaRPr lang="en-US" altLang="ja-JP" sz="998" dirty="0">
              <a:solidFill>
                <a:srgbClr val="000000"/>
              </a:solidFill>
              <a:latin typeface="HG丸ｺﾞｼｯｸM-PRO" pitchFamily="50" charset="-128"/>
              <a:ea typeface="HG丸ｺﾞｼｯｸM-PRO" pitchFamily="50" charset="-128"/>
            </a:endParaRPr>
          </a:p>
          <a:p>
            <a:pPr algn="ctr" defTabSz="829452">
              <a:defRPr/>
            </a:pPr>
            <a:endParaRPr lang="en-US" altLang="ja-JP" sz="998" dirty="0">
              <a:solidFill>
                <a:srgbClr val="000000"/>
              </a:solidFill>
              <a:latin typeface="HG丸ｺﾞｼｯｸM-PRO" pitchFamily="50" charset="-128"/>
              <a:ea typeface="HG丸ｺﾞｼｯｸM-PRO" pitchFamily="50" charset="-128"/>
            </a:endParaRPr>
          </a:p>
        </p:txBody>
      </p:sp>
      <p:sp>
        <p:nvSpPr>
          <p:cNvPr id="51" name="左右矢印 50"/>
          <p:cNvSpPr/>
          <p:nvPr/>
        </p:nvSpPr>
        <p:spPr bwMode="auto">
          <a:xfrm rot="2700000">
            <a:off x="1179161" y="2963123"/>
            <a:ext cx="457222" cy="360040"/>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1628" tIns="42447" rIns="81628" bIns="42447" anchor="ctr"/>
          <a:lstStyle/>
          <a:p>
            <a:pPr algn="ctr" defTabSz="829452">
              <a:defRPr/>
            </a:pPr>
            <a:r>
              <a:rPr lang="ja-JP" altLang="en-US" sz="816" dirty="0">
                <a:solidFill>
                  <a:srgbClr val="000000"/>
                </a:solidFill>
                <a:latin typeface="Calibri"/>
                <a:ea typeface="HG丸ｺﾞｼｯｸM-PRO" pitchFamily="50" charset="-128"/>
              </a:rPr>
              <a:t>連携</a:t>
            </a:r>
          </a:p>
        </p:txBody>
      </p:sp>
      <p:sp>
        <p:nvSpPr>
          <p:cNvPr id="52" name="左右矢印 51"/>
          <p:cNvSpPr/>
          <p:nvPr/>
        </p:nvSpPr>
        <p:spPr bwMode="auto">
          <a:xfrm rot="8100000">
            <a:off x="7613925" y="3040433"/>
            <a:ext cx="504056" cy="326587"/>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1628" tIns="42447" rIns="81628" bIns="42447" anchor="ctr"/>
          <a:lstStyle/>
          <a:p>
            <a:pPr algn="ctr" defTabSz="829452">
              <a:defRPr/>
            </a:pPr>
            <a:r>
              <a:rPr lang="ja-JP" altLang="en-US" sz="816" dirty="0">
                <a:solidFill>
                  <a:srgbClr val="000000"/>
                </a:solidFill>
                <a:latin typeface="Calibri"/>
                <a:ea typeface="HG丸ｺﾞｼｯｸM-PRO" pitchFamily="50" charset="-128"/>
              </a:rPr>
              <a:t>連携</a:t>
            </a:r>
          </a:p>
        </p:txBody>
      </p:sp>
      <p:sp>
        <p:nvSpPr>
          <p:cNvPr id="53" name="左右矢印 52"/>
          <p:cNvSpPr/>
          <p:nvPr/>
        </p:nvSpPr>
        <p:spPr bwMode="auto">
          <a:xfrm rot="8100000">
            <a:off x="1021833" y="4850461"/>
            <a:ext cx="539801" cy="326587"/>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1628" tIns="42447" rIns="81628" bIns="42447" anchor="ctr"/>
          <a:lstStyle/>
          <a:p>
            <a:pPr algn="ctr" defTabSz="829452">
              <a:defRPr/>
            </a:pPr>
            <a:r>
              <a:rPr lang="ja-JP" altLang="en-US" sz="816" dirty="0">
                <a:solidFill>
                  <a:srgbClr val="000000"/>
                </a:solidFill>
                <a:latin typeface="Calibri"/>
                <a:ea typeface="HG丸ｺﾞｼｯｸM-PRO" pitchFamily="50" charset="-128"/>
              </a:rPr>
              <a:t>連携</a:t>
            </a:r>
          </a:p>
        </p:txBody>
      </p:sp>
      <p:sp>
        <p:nvSpPr>
          <p:cNvPr id="54" name="左右矢印 53"/>
          <p:cNvSpPr/>
          <p:nvPr/>
        </p:nvSpPr>
        <p:spPr bwMode="auto">
          <a:xfrm rot="2700000">
            <a:off x="7492651" y="4888142"/>
            <a:ext cx="469708" cy="360040"/>
          </a:xfrm>
          <a:prstGeom prst="leftRightArrow">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vert270" lIns="81628" tIns="42447" rIns="81628" bIns="42447" anchor="ctr"/>
          <a:lstStyle/>
          <a:p>
            <a:pPr algn="ctr" defTabSz="829452">
              <a:defRPr/>
            </a:pPr>
            <a:r>
              <a:rPr lang="ja-JP" altLang="en-US" sz="816" dirty="0">
                <a:solidFill>
                  <a:srgbClr val="000000"/>
                </a:solidFill>
                <a:latin typeface="Calibri"/>
                <a:ea typeface="HG丸ｺﾞｼｯｸM-PRO" pitchFamily="50" charset="-128"/>
              </a:rPr>
              <a:t>連携</a:t>
            </a:r>
          </a:p>
        </p:txBody>
      </p:sp>
      <p:sp>
        <p:nvSpPr>
          <p:cNvPr id="55" name="正方形/長方形 54"/>
          <p:cNvSpPr/>
          <p:nvPr/>
        </p:nvSpPr>
        <p:spPr bwMode="auto">
          <a:xfrm>
            <a:off x="2977394" y="2057379"/>
            <a:ext cx="3096357" cy="326880"/>
          </a:xfrm>
          <a:prstGeom prst="rect">
            <a:avLst/>
          </a:prstGeom>
          <a:solidFill>
            <a:schemeClr val="accent5">
              <a:lumMod val="20000"/>
              <a:lumOff val="80000"/>
            </a:schemeClr>
          </a:solidFill>
          <a:ln w="57150" cmpd="dbl">
            <a:solidFill>
              <a:schemeClr val="tx2">
                <a:lumMod val="60000"/>
                <a:lumOff val="40000"/>
              </a:schemeClr>
            </a:solidFill>
            <a:headEnd type="none" w="med" len="med"/>
            <a:tailEnd type="none" w="med" len="med"/>
          </a:ln>
          <a:effectLst>
            <a:outerShdw blurRad="40000" dist="20000" dir="5400000" rotWithShape="0">
              <a:srgbClr val="000000">
                <a:alpha val="62000"/>
              </a:srgbClr>
            </a:outerShdw>
          </a:effectLst>
        </p:spPr>
        <p:style>
          <a:lnRef idx="1">
            <a:schemeClr val="accent3"/>
          </a:lnRef>
          <a:fillRef idx="2">
            <a:schemeClr val="accent3"/>
          </a:fillRef>
          <a:effectRef idx="1">
            <a:schemeClr val="accent3"/>
          </a:effectRef>
          <a:fontRef idx="minor">
            <a:schemeClr val="dk1"/>
          </a:fontRef>
        </p:style>
        <p:txBody>
          <a:bodyPr lIns="81628" tIns="42447" rIns="81628" bIns="42447"/>
          <a:lstStyle/>
          <a:p>
            <a:pPr algn="ctr" defTabSz="829452">
              <a:defRPr/>
            </a:pPr>
            <a:r>
              <a:rPr lang="ja-JP" altLang="en-US" sz="1089" b="1" dirty="0">
                <a:solidFill>
                  <a:prstClr val="black"/>
                </a:solidFill>
                <a:latin typeface="ＭＳ Ｐゴシック"/>
                <a:ea typeface="ＭＳ Ｐゴシック" panose="020B0600070205080204" pitchFamily="50" charset="-128"/>
              </a:rPr>
              <a:t>基幹相談支援センター</a:t>
            </a:r>
          </a:p>
        </p:txBody>
      </p:sp>
      <p:sp>
        <p:nvSpPr>
          <p:cNvPr id="69647" name="正方形/長方形 56"/>
          <p:cNvSpPr>
            <a:spLocks noChangeArrowheads="1"/>
          </p:cNvSpPr>
          <p:nvPr/>
        </p:nvSpPr>
        <p:spPr bwMode="auto">
          <a:xfrm>
            <a:off x="7364573" y="5689789"/>
            <a:ext cx="1526931" cy="326880"/>
          </a:xfrm>
          <a:prstGeom prst="rect">
            <a:avLst/>
          </a:prstGeom>
          <a:noFill/>
          <a:ln w="9525" algn="ctr">
            <a:noFill/>
            <a:round/>
            <a:headEnd/>
            <a:tailEnd/>
          </a:ln>
        </p:spPr>
        <p:txBody>
          <a:bodyPr lIns="81628" tIns="42447" rIns="81628" bIns="42447" anchor="ctr"/>
          <a:lstStyle/>
          <a:p>
            <a:pPr defTabSz="829452">
              <a:defRPr/>
            </a:pPr>
            <a:r>
              <a:rPr lang="ja-JP" altLang="en-US" sz="998" dirty="0">
                <a:solidFill>
                  <a:srgbClr val="000000"/>
                </a:solidFill>
                <a:latin typeface="Calibri"/>
                <a:ea typeface="HG丸ｺﾞｼｯｸM-PRO" pitchFamily="50" charset="-128"/>
              </a:rPr>
              <a:t> （相談支援事業者）</a:t>
            </a:r>
          </a:p>
        </p:txBody>
      </p:sp>
      <p:sp>
        <p:nvSpPr>
          <p:cNvPr id="57" name="AutoShape 13"/>
          <p:cNvSpPr>
            <a:spLocks noChangeArrowheads="1"/>
          </p:cNvSpPr>
          <p:nvPr/>
        </p:nvSpPr>
        <p:spPr bwMode="auto">
          <a:xfrm>
            <a:off x="3508557" y="6189026"/>
            <a:ext cx="2259624" cy="326880"/>
          </a:xfrm>
          <a:prstGeom prst="roundRect">
            <a:avLst>
              <a:gd name="adj" fmla="val 16667"/>
            </a:avLst>
          </a:prstGeom>
          <a:solidFill>
            <a:schemeClr val="accent6">
              <a:lumMod val="20000"/>
              <a:lumOff val="80000"/>
            </a:schemeClr>
          </a:solidFill>
          <a:ln>
            <a:headEnd/>
            <a:tailEnd/>
          </a:ln>
        </p:spPr>
        <p:style>
          <a:lnRef idx="1">
            <a:schemeClr val="accent2"/>
          </a:lnRef>
          <a:fillRef idx="2">
            <a:schemeClr val="accent2"/>
          </a:fillRef>
          <a:effectRef idx="1">
            <a:schemeClr val="accent2"/>
          </a:effectRef>
          <a:fontRef idx="minor">
            <a:schemeClr val="dk1"/>
          </a:fontRef>
        </p:style>
        <p:txBody>
          <a:bodyPr lIns="52976" tIns="42401" rIns="52976" bIns="42401" anchor="ctr"/>
          <a:lstStyle/>
          <a:p>
            <a:pPr algn="ctr" defTabSz="846634">
              <a:spcBef>
                <a:spcPct val="40000"/>
              </a:spcBef>
              <a:defRPr/>
            </a:pPr>
            <a:r>
              <a:rPr lang="ja-JP" altLang="en-US" sz="1451" dirty="0">
                <a:solidFill>
                  <a:srgbClr val="000000"/>
                </a:solidFill>
                <a:latin typeface="Calibri"/>
                <a:ea typeface="HG丸ｺﾞｼｯｸM-PRO" pitchFamily="50" charset="-128"/>
              </a:rPr>
              <a:t>協　　議　　会</a:t>
            </a:r>
          </a:p>
        </p:txBody>
      </p:sp>
      <p:sp>
        <p:nvSpPr>
          <p:cNvPr id="69649" name="AutoShape 6"/>
          <p:cNvSpPr>
            <a:spLocks noChangeArrowheads="1"/>
          </p:cNvSpPr>
          <p:nvPr/>
        </p:nvSpPr>
        <p:spPr bwMode="auto">
          <a:xfrm>
            <a:off x="3243627" y="4900702"/>
            <a:ext cx="3056792" cy="764575"/>
          </a:xfrm>
          <a:prstGeom prst="roundRect">
            <a:avLst>
              <a:gd name="adj" fmla="val 16667"/>
            </a:avLst>
          </a:prstGeom>
          <a:noFill/>
          <a:ln w="9525">
            <a:noFill/>
            <a:round/>
            <a:headEnd/>
            <a:tailEnd/>
          </a:ln>
        </p:spPr>
        <p:txBody>
          <a:bodyPr lIns="84807" tIns="42404" rIns="84807" bIns="42404" anchor="ctr">
            <a:spAutoFit/>
          </a:bodyPr>
          <a:lstStyle/>
          <a:p>
            <a:pPr marL="86391" indent="-86391" defTabSz="848074">
              <a:spcAft>
                <a:spcPts val="363"/>
              </a:spcAft>
              <a:defRPr/>
            </a:pPr>
            <a:r>
              <a:rPr lang="ja-JP" altLang="en-US" sz="1089" dirty="0">
                <a:solidFill>
                  <a:srgbClr val="000000"/>
                </a:solidFill>
                <a:latin typeface="Calibri"/>
                <a:ea typeface="ＭＳ Ｐゴシック" panose="020B0600070205080204" pitchFamily="50" charset="-128"/>
              </a:rPr>
              <a:t>・相談支援事業者への専門的指導、助言</a:t>
            </a:r>
            <a:endParaRPr lang="en-US" altLang="ja-JP" sz="1089" dirty="0">
              <a:solidFill>
                <a:srgbClr val="000000"/>
              </a:solidFill>
              <a:latin typeface="Calibri"/>
              <a:ea typeface="ＭＳ Ｐゴシック" panose="020B0600070205080204" pitchFamily="50" charset="-128"/>
            </a:endParaRPr>
          </a:p>
          <a:p>
            <a:pPr marL="86391" indent="-86391" defTabSz="848074">
              <a:spcAft>
                <a:spcPts val="363"/>
              </a:spcAft>
              <a:defRPr/>
            </a:pPr>
            <a:r>
              <a:rPr lang="ja-JP" altLang="en-US" sz="1089" dirty="0">
                <a:solidFill>
                  <a:srgbClr val="000000"/>
                </a:solidFill>
                <a:latin typeface="Calibri"/>
                <a:ea typeface="ＭＳ Ｐゴシック" panose="020B0600070205080204" pitchFamily="50" charset="-128"/>
              </a:rPr>
              <a:t>・相談支援事業者の人材育成</a:t>
            </a:r>
            <a:endParaRPr lang="en-US" altLang="ja-JP" sz="1089" dirty="0">
              <a:solidFill>
                <a:srgbClr val="000000"/>
              </a:solidFill>
              <a:latin typeface="Calibri"/>
              <a:ea typeface="ＭＳ Ｐゴシック" panose="020B0600070205080204" pitchFamily="50" charset="-128"/>
            </a:endParaRPr>
          </a:p>
          <a:p>
            <a:pPr marL="86391" indent="-86391" defTabSz="848074">
              <a:spcAft>
                <a:spcPts val="363"/>
              </a:spcAft>
              <a:defRPr/>
            </a:pPr>
            <a:r>
              <a:rPr lang="ja-JP" altLang="en-US" sz="1089" dirty="0">
                <a:solidFill>
                  <a:srgbClr val="000000"/>
                </a:solidFill>
                <a:latin typeface="Calibri"/>
                <a:ea typeface="ＭＳ Ｐゴシック" panose="020B0600070205080204" pitchFamily="50" charset="-128"/>
              </a:rPr>
              <a:t>・相談機関との連携強化の取組</a:t>
            </a:r>
            <a:endParaRPr lang="en-US" altLang="ja-JP" sz="1089" dirty="0">
              <a:solidFill>
                <a:srgbClr val="000000"/>
              </a:solidFill>
              <a:latin typeface="Calibri"/>
              <a:ea typeface="ＭＳ Ｐゴシック" panose="020B0600070205080204" pitchFamily="50" charset="-128"/>
            </a:endParaRPr>
          </a:p>
        </p:txBody>
      </p:sp>
      <p:sp>
        <p:nvSpPr>
          <p:cNvPr id="6" name="テキスト ボックス 5"/>
          <p:cNvSpPr txBox="1"/>
          <p:nvPr/>
        </p:nvSpPr>
        <p:spPr>
          <a:xfrm>
            <a:off x="6167256" y="2011515"/>
            <a:ext cx="2858170" cy="483209"/>
          </a:xfrm>
          <a:prstGeom prst="rect">
            <a:avLst/>
          </a:prstGeom>
          <a:noFill/>
        </p:spPr>
        <p:txBody>
          <a:bodyPr wrap="square" rtlCol="0">
            <a:spAutoFit/>
          </a:bodyPr>
          <a:lstStyle/>
          <a:p>
            <a:pPr algn="ctr" defTabSz="829452">
              <a:defRPr/>
            </a:pPr>
            <a:r>
              <a:rPr lang="en-US" altLang="ja-JP" sz="1451" dirty="0">
                <a:solidFill>
                  <a:srgbClr val="000000"/>
                </a:solidFill>
                <a:latin typeface="Calibri"/>
                <a:ea typeface="ＭＳ Ｐゴシック" panose="020B0600070205080204" pitchFamily="50" charset="-128"/>
              </a:rPr>
              <a:t>【</a:t>
            </a:r>
            <a:r>
              <a:rPr lang="ja-JP" altLang="en-US" sz="1451" dirty="0">
                <a:solidFill>
                  <a:prstClr val="black"/>
                </a:solidFill>
                <a:latin typeface="Calibri"/>
                <a:ea typeface="ＭＳ Ｐゴシック" panose="020B0600070205080204" pitchFamily="50" charset="-128"/>
              </a:rPr>
              <a:t>平成</a:t>
            </a:r>
            <a:r>
              <a:rPr lang="en-US" altLang="ja-JP" sz="1451" dirty="0">
                <a:solidFill>
                  <a:prstClr val="black"/>
                </a:solidFill>
                <a:latin typeface="Calibri"/>
                <a:ea typeface="ＭＳ Ｐゴシック" panose="020B0600070205080204" pitchFamily="50" charset="-128"/>
              </a:rPr>
              <a:t>30</a:t>
            </a:r>
            <a:r>
              <a:rPr lang="ja-JP" altLang="en-US" sz="1451" dirty="0">
                <a:solidFill>
                  <a:prstClr val="black"/>
                </a:solidFill>
                <a:latin typeface="Calibri"/>
                <a:ea typeface="ＭＳ Ｐゴシック" panose="020B0600070205080204" pitchFamily="50" charset="-128"/>
              </a:rPr>
              <a:t>年度設置市町村数：</a:t>
            </a:r>
            <a:r>
              <a:rPr lang="en-US" altLang="ja-JP" sz="1451" dirty="0">
                <a:solidFill>
                  <a:prstClr val="black"/>
                </a:solidFill>
                <a:latin typeface="Calibri"/>
                <a:ea typeface="ＭＳ Ｐゴシック" panose="020B0600070205080204" pitchFamily="50" charset="-128"/>
              </a:rPr>
              <a:t>650</a:t>
            </a:r>
            <a:r>
              <a:rPr lang="en-US" altLang="ja-JP" sz="1451" dirty="0">
                <a:solidFill>
                  <a:srgbClr val="000000"/>
                </a:solidFill>
                <a:latin typeface="Calibri"/>
                <a:ea typeface="ＭＳ Ｐゴシック" panose="020B0600070205080204" pitchFamily="50" charset="-128"/>
              </a:rPr>
              <a:t>】</a:t>
            </a:r>
          </a:p>
          <a:p>
            <a:pPr algn="ctr" defTabSz="829452">
              <a:defRPr/>
            </a:pPr>
            <a:r>
              <a:rPr lang="ja-JP" altLang="en-US" sz="1089" dirty="0">
                <a:solidFill>
                  <a:srgbClr val="000000"/>
                </a:solidFill>
                <a:latin typeface="Calibri"/>
                <a:ea typeface="ＭＳ Ｐゴシック" panose="020B0600070205080204" pitchFamily="50" charset="-128"/>
              </a:rPr>
              <a:t>（一部共同設置）</a:t>
            </a:r>
          </a:p>
        </p:txBody>
      </p:sp>
      <p:sp>
        <p:nvSpPr>
          <p:cNvPr id="39" name="Text Box 15">
            <a:extLst>
              <a:ext uri="{FF2B5EF4-FFF2-40B4-BE49-F238E27FC236}">
                <a16:creationId xmlns:a16="http://schemas.microsoft.com/office/drawing/2014/main" id="{13D6DE2A-AD39-4851-A8AF-939FA9933EBE}"/>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7" name="スライド番号プレースホルダー 6">
            <a:extLst>
              <a:ext uri="{FF2B5EF4-FFF2-40B4-BE49-F238E27FC236}">
                <a16:creationId xmlns:a16="http://schemas.microsoft.com/office/drawing/2014/main" id="{19B1752F-7DD9-4ACB-A89B-14D41EB4AABF}"/>
              </a:ext>
            </a:extLst>
          </p:cNvPr>
          <p:cNvSpPr>
            <a:spLocks noGrp="1"/>
          </p:cNvSpPr>
          <p:nvPr>
            <p:ph type="sldNum" sz="quarter" idx="12"/>
          </p:nvPr>
        </p:nvSpPr>
        <p:spPr/>
        <p:txBody>
          <a:bodyPr/>
          <a:lstStyle/>
          <a:p>
            <a:pPr>
              <a:defRPr/>
            </a:pPr>
            <a:fld id="{F90A3C79-1AFD-481B-B685-7933BCD0898B}" type="slidenum">
              <a:rPr lang="en-US" altLang="ja-JP" smtClean="0"/>
              <a:pPr>
                <a:defRPr/>
              </a:pPr>
              <a:t>10</a:t>
            </a:fld>
            <a:endParaRPr lang="en-US" altLang="ja-JP"/>
          </a:p>
        </p:txBody>
      </p:sp>
    </p:spTree>
    <p:extLst>
      <p:ext uri="{BB962C8B-B14F-4D97-AF65-F5344CB8AC3E}">
        <p14:creationId xmlns:p14="http://schemas.microsoft.com/office/powerpoint/2010/main" val="1551222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32898"/>
            <a:ext cx="8229600" cy="706090"/>
          </a:xfrm>
        </p:spPr>
        <p:txBody>
          <a:bodyPr/>
          <a:lstStyle/>
          <a:p>
            <a:pPr eaLnBrk="1" hangingPunct="1"/>
            <a:r>
              <a:rPr lang="ja-JP" altLang="en-US" sz="3600" dirty="0">
                <a:solidFill>
                  <a:schemeClr val="tx1"/>
                </a:solidFill>
                <a:latin typeface="+mj-ea"/>
              </a:rPr>
              <a:t>基幹相談支援センターに求められる役割</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四角形: 角を丸くする 3">
            <a:extLst>
              <a:ext uri="{FF2B5EF4-FFF2-40B4-BE49-F238E27FC236}">
                <a16:creationId xmlns:a16="http://schemas.microsoft.com/office/drawing/2014/main" id="{CFEDB29E-B28F-48D0-83DE-05CEDE6CED79}"/>
              </a:ext>
            </a:extLst>
          </p:cNvPr>
          <p:cNvSpPr/>
          <p:nvPr/>
        </p:nvSpPr>
        <p:spPr>
          <a:xfrm>
            <a:off x="2541562" y="1619506"/>
            <a:ext cx="3960440" cy="1083783"/>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950BE62-49F5-4A4D-8903-69F869778526}"/>
              </a:ext>
            </a:extLst>
          </p:cNvPr>
          <p:cNvSpPr/>
          <p:nvPr/>
        </p:nvSpPr>
        <p:spPr>
          <a:xfrm>
            <a:off x="2439653" y="1676928"/>
            <a:ext cx="4139952" cy="923330"/>
          </a:xfrm>
          <a:prstGeom prst="rect">
            <a:avLst/>
          </a:prstGeom>
        </p:spPr>
        <p:txBody>
          <a:bodyPr wrap="square">
            <a:spAutoFit/>
          </a:bodyPr>
          <a:lstStyle/>
          <a:p>
            <a:pPr marL="0" indent="0">
              <a:buNone/>
            </a:pPr>
            <a:r>
              <a:rPr lang="ja-JP" altLang="en-US" dirty="0" err="1"/>
              <a:t>障がい</a:t>
            </a:r>
            <a:r>
              <a:rPr lang="ja-JP" altLang="en-US" dirty="0"/>
              <a:t>者の個別や各種ニーズに対応する</a:t>
            </a:r>
            <a:endParaRPr lang="en-US" altLang="ja-JP" dirty="0"/>
          </a:p>
          <a:p>
            <a:pPr marL="0" indent="0">
              <a:buNone/>
            </a:pPr>
            <a:r>
              <a:rPr lang="ja-JP" altLang="en-US" dirty="0"/>
              <a:t>総合的な相談支援（</a:t>
            </a:r>
            <a:r>
              <a:rPr lang="en-US" altLang="ja-JP" dirty="0"/>
              <a:t>3</a:t>
            </a:r>
            <a:r>
              <a:rPr lang="ja-JP" altLang="en-US" dirty="0"/>
              <a:t>障害対応）の実施</a:t>
            </a:r>
            <a:endParaRPr lang="en-US" altLang="ja-JP" dirty="0"/>
          </a:p>
          <a:p>
            <a:pPr marL="0" indent="0">
              <a:buNone/>
            </a:pPr>
            <a:r>
              <a:rPr lang="ja-JP" altLang="en-US" dirty="0"/>
              <a:t>専門的な相談支援の実施</a:t>
            </a:r>
            <a:endParaRPr lang="en-US" altLang="ja-JP" dirty="0"/>
          </a:p>
        </p:txBody>
      </p:sp>
      <p:sp>
        <p:nvSpPr>
          <p:cNvPr id="8" name="四角形: 角を丸くする 7">
            <a:extLst>
              <a:ext uri="{FF2B5EF4-FFF2-40B4-BE49-F238E27FC236}">
                <a16:creationId xmlns:a16="http://schemas.microsoft.com/office/drawing/2014/main" id="{CE23ED47-B482-4598-BC5C-E07462A4A0E5}"/>
              </a:ext>
            </a:extLst>
          </p:cNvPr>
          <p:cNvSpPr/>
          <p:nvPr/>
        </p:nvSpPr>
        <p:spPr>
          <a:xfrm>
            <a:off x="4948683" y="3497010"/>
            <a:ext cx="3672408" cy="733987"/>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43D22C9-EE1B-4033-A09D-9CD97D5614C8}"/>
              </a:ext>
            </a:extLst>
          </p:cNvPr>
          <p:cNvSpPr/>
          <p:nvPr/>
        </p:nvSpPr>
        <p:spPr>
          <a:xfrm>
            <a:off x="4948683" y="3505340"/>
            <a:ext cx="3816424" cy="587574"/>
          </a:xfrm>
          <a:prstGeom prst="rect">
            <a:avLst/>
          </a:prstGeom>
        </p:spPr>
        <p:txBody>
          <a:bodyPr wrap="square">
            <a:spAutoFit/>
          </a:bodyPr>
          <a:lstStyle/>
          <a:p>
            <a:pPr marL="0" indent="0">
              <a:buNone/>
            </a:pPr>
            <a:r>
              <a:rPr lang="ja-JP" altLang="en-US" dirty="0"/>
              <a:t>入所施設や精神科病院への働きかけ</a:t>
            </a:r>
            <a:endParaRPr lang="en-US" altLang="ja-JP" dirty="0"/>
          </a:p>
          <a:p>
            <a:pPr marL="0" indent="0">
              <a:buNone/>
            </a:pPr>
            <a:r>
              <a:rPr lang="ja-JP" altLang="en-US" dirty="0"/>
              <a:t>地域の体制整備に係るコーディネート</a:t>
            </a:r>
            <a:endParaRPr lang="en-US" altLang="ja-JP" dirty="0"/>
          </a:p>
        </p:txBody>
      </p:sp>
      <p:sp>
        <p:nvSpPr>
          <p:cNvPr id="9" name="正方形/長方形 8">
            <a:extLst>
              <a:ext uri="{FF2B5EF4-FFF2-40B4-BE49-F238E27FC236}">
                <a16:creationId xmlns:a16="http://schemas.microsoft.com/office/drawing/2014/main" id="{DA35CE45-E20B-43BE-A125-5A6DC0541023}"/>
              </a:ext>
            </a:extLst>
          </p:cNvPr>
          <p:cNvSpPr/>
          <p:nvPr/>
        </p:nvSpPr>
        <p:spPr>
          <a:xfrm>
            <a:off x="3566865" y="1154997"/>
            <a:ext cx="2146742" cy="369332"/>
          </a:xfrm>
          <a:prstGeom prst="rect">
            <a:avLst/>
          </a:prstGeom>
        </p:spPr>
        <p:txBody>
          <a:bodyPr wrap="none">
            <a:spAutoFit/>
          </a:bodyPr>
          <a:lstStyle/>
          <a:p>
            <a:r>
              <a:rPr lang="ja-JP" altLang="en-US" dirty="0"/>
              <a:t>総合相談・専門相談</a:t>
            </a:r>
          </a:p>
        </p:txBody>
      </p:sp>
      <p:sp>
        <p:nvSpPr>
          <p:cNvPr id="10" name="正方形/長方形 9">
            <a:extLst>
              <a:ext uri="{FF2B5EF4-FFF2-40B4-BE49-F238E27FC236}">
                <a16:creationId xmlns:a16="http://schemas.microsoft.com/office/drawing/2014/main" id="{488CB200-D81C-4537-9875-E1D125E32CF3}"/>
              </a:ext>
            </a:extLst>
          </p:cNvPr>
          <p:cNvSpPr/>
          <p:nvPr/>
        </p:nvSpPr>
        <p:spPr>
          <a:xfrm>
            <a:off x="5658453" y="3027069"/>
            <a:ext cx="2185214" cy="335757"/>
          </a:xfrm>
          <a:prstGeom prst="rect">
            <a:avLst/>
          </a:prstGeom>
        </p:spPr>
        <p:txBody>
          <a:bodyPr wrap="none">
            <a:spAutoFit/>
          </a:bodyPr>
          <a:lstStyle/>
          <a:p>
            <a:pPr marL="0" indent="0">
              <a:buNone/>
            </a:pPr>
            <a:r>
              <a:rPr lang="ja-JP" altLang="en-US" dirty="0"/>
              <a:t>地域移行、地域定着</a:t>
            </a:r>
            <a:endParaRPr lang="en-US" altLang="ja-JP" dirty="0"/>
          </a:p>
        </p:txBody>
      </p:sp>
      <p:sp>
        <p:nvSpPr>
          <p:cNvPr id="12" name="四角形: 角を丸くする 11">
            <a:extLst>
              <a:ext uri="{FF2B5EF4-FFF2-40B4-BE49-F238E27FC236}">
                <a16:creationId xmlns:a16="http://schemas.microsoft.com/office/drawing/2014/main" id="{9537C454-C728-45C8-A28A-EAE66DB07ACF}"/>
              </a:ext>
            </a:extLst>
          </p:cNvPr>
          <p:cNvSpPr/>
          <p:nvPr/>
        </p:nvSpPr>
        <p:spPr>
          <a:xfrm>
            <a:off x="328513" y="3523296"/>
            <a:ext cx="4333352" cy="844440"/>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5B050300-AA98-4660-85B8-31C104FA4AFA}"/>
              </a:ext>
            </a:extLst>
          </p:cNvPr>
          <p:cNvSpPr/>
          <p:nvPr/>
        </p:nvSpPr>
        <p:spPr>
          <a:xfrm>
            <a:off x="1300335" y="3031668"/>
            <a:ext cx="2185214" cy="369332"/>
          </a:xfrm>
          <a:prstGeom prst="rect">
            <a:avLst/>
          </a:prstGeom>
        </p:spPr>
        <p:txBody>
          <a:bodyPr wrap="none">
            <a:spAutoFit/>
          </a:bodyPr>
          <a:lstStyle/>
          <a:p>
            <a:pPr marL="0" indent="0">
              <a:buNone/>
            </a:pPr>
            <a:r>
              <a:rPr lang="ja-JP" altLang="en-US" dirty="0"/>
              <a:t>権利擁護、虐待防止</a:t>
            </a:r>
            <a:endParaRPr lang="en-US" altLang="ja-JP" dirty="0"/>
          </a:p>
        </p:txBody>
      </p:sp>
      <p:sp>
        <p:nvSpPr>
          <p:cNvPr id="14" name="正方形/長方形 13">
            <a:extLst>
              <a:ext uri="{FF2B5EF4-FFF2-40B4-BE49-F238E27FC236}">
                <a16:creationId xmlns:a16="http://schemas.microsoft.com/office/drawing/2014/main" id="{DD8501B6-9201-45F0-9F9A-85DE97C72235}"/>
              </a:ext>
            </a:extLst>
          </p:cNvPr>
          <p:cNvSpPr/>
          <p:nvPr/>
        </p:nvSpPr>
        <p:spPr>
          <a:xfrm>
            <a:off x="431200" y="3500377"/>
            <a:ext cx="4333352" cy="861774"/>
          </a:xfrm>
          <a:prstGeom prst="rect">
            <a:avLst/>
          </a:prstGeom>
        </p:spPr>
        <p:txBody>
          <a:bodyPr wrap="square">
            <a:spAutoFit/>
          </a:bodyPr>
          <a:lstStyle/>
          <a:p>
            <a:pPr marL="0" indent="0">
              <a:buNone/>
            </a:pPr>
            <a:r>
              <a:rPr lang="ja-JP" altLang="en-US" dirty="0"/>
              <a:t>成年後見制度利用支援事業</a:t>
            </a:r>
            <a:endParaRPr lang="en-US" altLang="ja-JP" dirty="0"/>
          </a:p>
          <a:p>
            <a:pPr marL="0" indent="0">
              <a:buNone/>
            </a:pPr>
            <a:r>
              <a:rPr lang="ja-JP" altLang="en-US" dirty="0"/>
              <a:t>虐待防止</a:t>
            </a:r>
            <a:endParaRPr lang="en-US" altLang="ja-JP" dirty="0"/>
          </a:p>
          <a:p>
            <a:pPr marL="0" indent="0">
              <a:buNone/>
            </a:pPr>
            <a:r>
              <a:rPr lang="ja-JP" altLang="en-US" sz="1400" dirty="0"/>
              <a:t>（市町村障害者虐待防止センターを兼ねることができる）</a:t>
            </a:r>
            <a:endParaRPr lang="en-US" altLang="ja-JP" sz="1400" dirty="0"/>
          </a:p>
        </p:txBody>
      </p:sp>
      <p:sp>
        <p:nvSpPr>
          <p:cNvPr id="17" name="正方形/長方形 16">
            <a:extLst>
              <a:ext uri="{FF2B5EF4-FFF2-40B4-BE49-F238E27FC236}">
                <a16:creationId xmlns:a16="http://schemas.microsoft.com/office/drawing/2014/main" id="{CAD32C28-7F9C-4715-A550-CB13FB19125A}"/>
              </a:ext>
            </a:extLst>
          </p:cNvPr>
          <p:cNvSpPr/>
          <p:nvPr/>
        </p:nvSpPr>
        <p:spPr>
          <a:xfrm>
            <a:off x="2712502" y="4775778"/>
            <a:ext cx="3594254" cy="369332"/>
          </a:xfrm>
          <a:prstGeom prst="rect">
            <a:avLst/>
          </a:prstGeom>
        </p:spPr>
        <p:txBody>
          <a:bodyPr wrap="none">
            <a:spAutoFit/>
          </a:bodyPr>
          <a:lstStyle/>
          <a:p>
            <a:pPr marL="0" indent="0">
              <a:buNone/>
            </a:pPr>
            <a:r>
              <a:rPr lang="ja-JP" altLang="en-US" dirty="0"/>
              <a:t>地域の相談支援体制の強化の取組</a:t>
            </a:r>
            <a:endParaRPr lang="en-US" altLang="ja-JP" dirty="0"/>
          </a:p>
        </p:txBody>
      </p:sp>
      <p:sp>
        <p:nvSpPr>
          <p:cNvPr id="18" name="四角形: 角を丸くする 17">
            <a:extLst>
              <a:ext uri="{FF2B5EF4-FFF2-40B4-BE49-F238E27FC236}">
                <a16:creationId xmlns:a16="http://schemas.microsoft.com/office/drawing/2014/main" id="{49FE470F-7D01-4E86-B6FF-27BB65AB7C8A}"/>
              </a:ext>
            </a:extLst>
          </p:cNvPr>
          <p:cNvSpPr/>
          <p:nvPr/>
        </p:nvSpPr>
        <p:spPr>
          <a:xfrm>
            <a:off x="2495189" y="5202229"/>
            <a:ext cx="4028880" cy="1041494"/>
          </a:xfrm>
          <a:prstGeom prst="roundRect">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正方形/長方形 18">
            <a:extLst>
              <a:ext uri="{FF2B5EF4-FFF2-40B4-BE49-F238E27FC236}">
                <a16:creationId xmlns:a16="http://schemas.microsoft.com/office/drawing/2014/main" id="{C03E6F7F-6DAE-4C6A-A1E8-62BE0AC57BDE}"/>
              </a:ext>
            </a:extLst>
          </p:cNvPr>
          <p:cNvSpPr/>
          <p:nvPr/>
        </p:nvSpPr>
        <p:spPr>
          <a:xfrm>
            <a:off x="2597876" y="5261311"/>
            <a:ext cx="4084721" cy="923330"/>
          </a:xfrm>
          <a:prstGeom prst="rect">
            <a:avLst/>
          </a:prstGeom>
        </p:spPr>
        <p:txBody>
          <a:bodyPr wrap="square">
            <a:spAutoFit/>
          </a:bodyPr>
          <a:lstStyle/>
          <a:p>
            <a:pPr marL="0" indent="0">
              <a:buNone/>
            </a:pPr>
            <a:r>
              <a:rPr lang="ja-JP" altLang="en-US" dirty="0"/>
              <a:t>相談支援事業者への専門的指導、助言</a:t>
            </a:r>
            <a:endParaRPr lang="en-US" altLang="ja-JP" dirty="0"/>
          </a:p>
          <a:p>
            <a:pPr marL="0" indent="0">
              <a:buNone/>
            </a:pPr>
            <a:r>
              <a:rPr lang="ja-JP" altLang="en-US" dirty="0"/>
              <a:t>相談支援事業者の人材育成</a:t>
            </a:r>
            <a:endParaRPr lang="en-US" altLang="ja-JP" dirty="0"/>
          </a:p>
          <a:p>
            <a:pPr marL="0" indent="0">
              <a:buNone/>
            </a:pPr>
            <a:r>
              <a:rPr lang="ja-JP" altLang="en-US" dirty="0"/>
              <a:t>相談機関との連携強化の取組</a:t>
            </a:r>
            <a:endParaRPr lang="en-US" altLang="ja-JP" dirty="0"/>
          </a:p>
        </p:txBody>
      </p:sp>
      <p:sp>
        <p:nvSpPr>
          <p:cNvPr id="3" name="スライド番号プレースホルダー 2">
            <a:extLst>
              <a:ext uri="{FF2B5EF4-FFF2-40B4-BE49-F238E27FC236}">
                <a16:creationId xmlns:a16="http://schemas.microsoft.com/office/drawing/2014/main" id="{F71F50FF-B4DC-4F08-857A-B6EA5D0850EC}"/>
              </a:ext>
            </a:extLst>
          </p:cNvPr>
          <p:cNvSpPr>
            <a:spLocks noGrp="1"/>
          </p:cNvSpPr>
          <p:nvPr>
            <p:ph type="sldNum" sz="quarter" idx="12"/>
          </p:nvPr>
        </p:nvSpPr>
        <p:spPr/>
        <p:txBody>
          <a:bodyPr/>
          <a:lstStyle/>
          <a:p>
            <a:pPr>
              <a:defRPr/>
            </a:pPr>
            <a:fld id="{804D6B79-3AEB-42FE-A736-A41F7AEA0445}" type="slidenum">
              <a:rPr lang="en-US" altLang="ja-JP" smtClean="0"/>
              <a:pPr>
                <a:defRPr/>
              </a:pPr>
              <a:t>11</a:t>
            </a:fld>
            <a:endParaRPr lang="en-US" altLang="ja-JP"/>
          </a:p>
        </p:txBody>
      </p:sp>
    </p:spTree>
    <p:extLst>
      <p:ext uri="{BB962C8B-B14F-4D97-AF65-F5344CB8AC3E}">
        <p14:creationId xmlns:p14="http://schemas.microsoft.com/office/powerpoint/2010/main" val="1279611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基幹相談支援センターに求められる役割</a:t>
            </a:r>
          </a:p>
        </p:txBody>
      </p:sp>
      <p:sp>
        <p:nvSpPr>
          <p:cNvPr id="3" name="コンテンツ プレースホルダー 2"/>
          <p:cNvSpPr>
            <a:spLocks noGrp="1"/>
          </p:cNvSpPr>
          <p:nvPr>
            <p:ph idx="1"/>
          </p:nvPr>
        </p:nvSpPr>
        <p:spPr>
          <a:xfrm>
            <a:off x="457200" y="1600199"/>
            <a:ext cx="8229600" cy="4709121"/>
          </a:xfrm>
        </p:spPr>
        <p:txBody>
          <a:bodyPr/>
          <a:lstStyle/>
          <a:p>
            <a:pPr marL="0" indent="0">
              <a:buNone/>
            </a:pPr>
            <a:r>
              <a:rPr lang="en-US" altLang="ja-JP" sz="2400" dirty="0"/>
              <a:t>【</a:t>
            </a:r>
            <a:r>
              <a:rPr lang="ja-JP" altLang="en-US" sz="2400" dirty="0"/>
              <a:t>　総合相談・専門相談　</a:t>
            </a:r>
            <a:r>
              <a:rPr lang="en-US" altLang="ja-JP" sz="2400" dirty="0"/>
              <a:t>】</a:t>
            </a:r>
          </a:p>
          <a:p>
            <a:pPr marL="0" indent="0">
              <a:buNone/>
            </a:pPr>
            <a:r>
              <a:rPr lang="ja-JP" altLang="en-US" sz="2400" dirty="0"/>
              <a:t>　　・ワンストップ機能（受け止め、つなぐ）と側面（後方）的支援</a:t>
            </a:r>
            <a:endParaRPr lang="en-US" altLang="ja-JP" sz="2400" dirty="0"/>
          </a:p>
          <a:p>
            <a:pPr marL="0" indent="0">
              <a:buNone/>
            </a:pPr>
            <a:r>
              <a:rPr lang="ja-JP" altLang="en-US" sz="2400" dirty="0"/>
              <a:t>　　　の整理　（断らない相談って・・・？）</a:t>
            </a:r>
            <a:endParaRPr lang="en-US" altLang="ja-JP" sz="2400" dirty="0"/>
          </a:p>
          <a:p>
            <a:pPr marL="0" indent="0">
              <a:buNone/>
            </a:pPr>
            <a:r>
              <a:rPr lang="ja-JP" altLang="en-US" sz="2400" dirty="0"/>
              <a:t>　　・支援者が困難と感じている（世帯や家族、支援拒否、など）</a:t>
            </a:r>
            <a:endParaRPr lang="en-US" altLang="ja-JP" sz="2400" dirty="0"/>
          </a:p>
          <a:p>
            <a:pPr marL="0" indent="0">
              <a:buNone/>
            </a:pPr>
            <a:r>
              <a:rPr lang="ja-JP" altLang="en-US" sz="2400" dirty="0"/>
              <a:t>　　  方への入り口や広域調整が必要な相談支援の在り方</a:t>
            </a:r>
            <a:endParaRPr lang="en-US" altLang="ja-JP" sz="2400" dirty="0"/>
          </a:p>
          <a:p>
            <a:pPr marL="0" indent="0">
              <a:buNone/>
            </a:pPr>
            <a:r>
              <a:rPr lang="ja-JP" altLang="en-US" sz="2400" dirty="0"/>
              <a:t>　　・ライフステージに沿った伴奏型の相談支援</a:t>
            </a:r>
            <a:endParaRPr lang="en-US" altLang="ja-JP" sz="2400" dirty="0"/>
          </a:p>
          <a:p>
            <a:pPr marL="0" indent="0">
              <a:buNone/>
            </a:pPr>
            <a:r>
              <a:rPr lang="ja-JP" altLang="en-US" sz="2400" dirty="0"/>
              <a:t>　　・発達障がいや医療的ケアを伴う方への支援</a:t>
            </a:r>
            <a:endParaRPr lang="en-US" altLang="ja-JP" sz="2400" dirty="0"/>
          </a:p>
          <a:p>
            <a:pPr marL="0" indent="0">
              <a:buNone/>
            </a:pPr>
            <a:r>
              <a:rPr lang="ja-JP" altLang="en-US" sz="2400" dirty="0"/>
              <a:t>　　・共生社会の実現へ向けた架け橋となる相談支援</a:t>
            </a:r>
            <a:endParaRPr lang="en-US" altLang="ja-JP" sz="2400" dirty="0"/>
          </a:p>
          <a:p>
            <a:pPr marL="0" indent="0">
              <a:buNone/>
            </a:pPr>
            <a:r>
              <a:rPr lang="ja-JP" altLang="en-US" sz="2400" dirty="0"/>
              <a:t>　　・災害時における支援の在り方</a:t>
            </a:r>
            <a:endParaRPr lang="en-US" altLang="ja-JP" sz="2400" dirty="0"/>
          </a:p>
          <a:p>
            <a:pPr marL="0" indent="0">
              <a:buNone/>
            </a:pPr>
            <a:r>
              <a:rPr lang="ja-JP" altLang="en-US" sz="2400" dirty="0"/>
              <a:t>　　　　　　　　　　　　　　　　　　　　　　　　　　　　　　　などなど・・・</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endParaRPr lang="en-US" altLang="ja-JP" sz="2400" dirty="0"/>
          </a:p>
          <a:p>
            <a:endParaRPr lang="en-US" altLang="ja-JP" sz="24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910738C0-5CF3-4D83-9BD6-517B6AE497F8}"/>
              </a:ext>
            </a:extLst>
          </p:cNvPr>
          <p:cNvSpPr>
            <a:spLocks noGrp="1"/>
          </p:cNvSpPr>
          <p:nvPr>
            <p:ph type="sldNum" sz="quarter" idx="12"/>
          </p:nvPr>
        </p:nvSpPr>
        <p:spPr/>
        <p:txBody>
          <a:bodyPr/>
          <a:lstStyle/>
          <a:p>
            <a:pPr>
              <a:defRPr/>
            </a:pPr>
            <a:fld id="{804D6B79-3AEB-42FE-A736-A41F7AEA0445}" type="slidenum">
              <a:rPr lang="en-US" altLang="ja-JP" smtClean="0"/>
              <a:pPr>
                <a:defRPr/>
              </a:pPr>
              <a:t>12</a:t>
            </a:fld>
            <a:endParaRPr lang="en-US" altLang="ja-JP"/>
          </a:p>
        </p:txBody>
      </p:sp>
    </p:spTree>
    <p:extLst>
      <p:ext uri="{BB962C8B-B14F-4D97-AF65-F5344CB8AC3E}">
        <p14:creationId xmlns:p14="http://schemas.microsoft.com/office/powerpoint/2010/main" val="2304951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基幹相談支援センターに求められる役割</a:t>
            </a:r>
          </a:p>
        </p:txBody>
      </p:sp>
      <p:sp>
        <p:nvSpPr>
          <p:cNvPr id="3" name="コンテンツ プレースホルダー 2"/>
          <p:cNvSpPr>
            <a:spLocks noGrp="1"/>
          </p:cNvSpPr>
          <p:nvPr>
            <p:ph idx="1"/>
          </p:nvPr>
        </p:nvSpPr>
        <p:spPr>
          <a:xfrm>
            <a:off x="457200" y="1600199"/>
            <a:ext cx="8229600" cy="4825519"/>
          </a:xfrm>
        </p:spPr>
        <p:txBody>
          <a:bodyPr/>
          <a:lstStyle/>
          <a:p>
            <a:pPr marL="0" indent="0">
              <a:buNone/>
            </a:pPr>
            <a:r>
              <a:rPr lang="en-US" altLang="ja-JP" sz="2400" dirty="0"/>
              <a:t>【</a:t>
            </a:r>
            <a:r>
              <a:rPr lang="ja-JP" altLang="en-US" sz="2400" dirty="0"/>
              <a:t>　地域の相談支援体制の強化の取組　</a:t>
            </a:r>
            <a:r>
              <a:rPr lang="en-US" altLang="ja-JP" sz="2400" dirty="0"/>
              <a:t>】</a:t>
            </a:r>
          </a:p>
          <a:p>
            <a:pPr marL="0" indent="0">
              <a:buNone/>
            </a:pPr>
            <a:r>
              <a:rPr lang="ja-JP" altLang="en-US" sz="2400" dirty="0"/>
              <a:t>　　相談支援事業者への専門的指導、助言</a:t>
            </a:r>
            <a:endParaRPr lang="en-US" altLang="ja-JP" sz="2400" dirty="0"/>
          </a:p>
          <a:p>
            <a:pPr marL="0" indent="0">
              <a:buNone/>
            </a:pPr>
            <a:r>
              <a:rPr lang="ja-JP" altLang="en-US" sz="2400" dirty="0"/>
              <a:t>　　　・個別支援を通した（面接場面やケア会議、など）関わり</a:t>
            </a:r>
            <a:endParaRPr lang="en-US" altLang="ja-JP" sz="2400" dirty="0"/>
          </a:p>
          <a:p>
            <a:pPr marL="0" indent="0">
              <a:buNone/>
            </a:pPr>
            <a:r>
              <a:rPr lang="ja-JP" altLang="en-US" sz="2400" dirty="0"/>
              <a:t>　　　・サービス等利用計画及び障害児支援利用計画を通した</a:t>
            </a:r>
            <a:endParaRPr lang="en-US" altLang="ja-JP" sz="2400" dirty="0"/>
          </a:p>
          <a:p>
            <a:pPr marL="0" indent="0">
              <a:buNone/>
            </a:pPr>
            <a:r>
              <a:rPr lang="ja-JP" altLang="en-US" sz="2400" dirty="0"/>
              <a:t>　　　　関わり</a:t>
            </a:r>
            <a:endParaRPr lang="en-US" altLang="ja-JP" sz="2400" dirty="0"/>
          </a:p>
          <a:p>
            <a:pPr marL="0" indent="0">
              <a:buNone/>
            </a:pPr>
            <a:r>
              <a:rPr lang="ja-JP" altLang="en-US" sz="2400" dirty="0"/>
              <a:t>　　　・相談支援事業者が集える場の設置と活用</a:t>
            </a:r>
            <a:endParaRPr lang="en-US" altLang="ja-JP" sz="2400" dirty="0"/>
          </a:p>
          <a:p>
            <a:pPr marL="0" indent="0">
              <a:buNone/>
            </a:pPr>
            <a:r>
              <a:rPr lang="ja-JP" altLang="en-US" sz="2400" dirty="0"/>
              <a:t>　　　・制度の理解と啓発活動（報酬改定、自立生活援助など）</a:t>
            </a:r>
            <a:endParaRPr lang="en-US" altLang="ja-JP" sz="2400" dirty="0"/>
          </a:p>
          <a:p>
            <a:pPr marL="0" indent="0">
              <a:buNone/>
            </a:pPr>
            <a:r>
              <a:rPr lang="ja-JP" altLang="en-US" sz="2400" dirty="0"/>
              <a:t>　　　・新たな事業所の設置促進に関する取り組み</a:t>
            </a:r>
            <a:endParaRPr lang="en-US" altLang="ja-JP" sz="2400" dirty="0"/>
          </a:p>
          <a:p>
            <a:pPr marL="0" indent="0">
              <a:buNone/>
            </a:pPr>
            <a:r>
              <a:rPr lang="ja-JP" altLang="en-US" sz="2400" dirty="0"/>
              <a:t>　　　・重層的な相談支援や多職種多領域との協働を意識した</a:t>
            </a:r>
            <a:endParaRPr lang="en-US" altLang="ja-JP" sz="2400" dirty="0"/>
          </a:p>
          <a:p>
            <a:pPr marL="0" indent="0">
              <a:buNone/>
            </a:pPr>
            <a:r>
              <a:rPr lang="ja-JP" altLang="en-US" sz="2400" dirty="0"/>
              <a:t>　　　　（地域の実情に沿った）相談支援体制の構築</a:t>
            </a:r>
            <a:endParaRPr lang="en-US" altLang="ja-JP" sz="2400" dirty="0"/>
          </a:p>
          <a:p>
            <a:pPr marL="0" indent="0">
              <a:buNone/>
            </a:pPr>
            <a:r>
              <a:rPr lang="ja-JP" altLang="en-US" sz="2400" dirty="0"/>
              <a:t>　　　　　　　　　　　　　　　　　　　　　　　　　　　　　　　などなど・・・</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endParaRPr lang="en-US" altLang="ja-JP" sz="2400" dirty="0"/>
          </a:p>
          <a:p>
            <a:endParaRPr lang="en-US" altLang="ja-JP" sz="24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408D79C8-F57F-4A24-BC6C-D0E16D5E1EFC}"/>
              </a:ext>
            </a:extLst>
          </p:cNvPr>
          <p:cNvSpPr>
            <a:spLocks noGrp="1"/>
          </p:cNvSpPr>
          <p:nvPr>
            <p:ph type="sldNum" sz="quarter" idx="12"/>
          </p:nvPr>
        </p:nvSpPr>
        <p:spPr/>
        <p:txBody>
          <a:bodyPr/>
          <a:lstStyle/>
          <a:p>
            <a:pPr>
              <a:defRPr/>
            </a:pPr>
            <a:fld id="{804D6B79-3AEB-42FE-A736-A41F7AEA0445}" type="slidenum">
              <a:rPr lang="en-US" altLang="ja-JP" smtClean="0"/>
              <a:pPr>
                <a:defRPr/>
              </a:pPr>
              <a:t>13</a:t>
            </a:fld>
            <a:endParaRPr lang="en-US" altLang="ja-JP"/>
          </a:p>
        </p:txBody>
      </p:sp>
    </p:spTree>
    <p:extLst>
      <p:ext uri="{BB962C8B-B14F-4D97-AF65-F5344CB8AC3E}">
        <p14:creationId xmlns:p14="http://schemas.microsoft.com/office/powerpoint/2010/main" val="2769863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基幹相談支援センターに求められる役割</a:t>
            </a:r>
          </a:p>
        </p:txBody>
      </p:sp>
      <p:sp>
        <p:nvSpPr>
          <p:cNvPr id="3" name="コンテンツ プレースホルダー 2"/>
          <p:cNvSpPr>
            <a:spLocks noGrp="1"/>
          </p:cNvSpPr>
          <p:nvPr>
            <p:ph idx="1"/>
          </p:nvPr>
        </p:nvSpPr>
        <p:spPr>
          <a:xfrm>
            <a:off x="457200" y="1600200"/>
            <a:ext cx="8229600" cy="4709120"/>
          </a:xfrm>
        </p:spPr>
        <p:txBody>
          <a:bodyPr/>
          <a:lstStyle/>
          <a:p>
            <a:pPr marL="0" indent="0">
              <a:buNone/>
            </a:pPr>
            <a:r>
              <a:rPr lang="en-US" altLang="ja-JP" sz="2400" dirty="0"/>
              <a:t>【</a:t>
            </a:r>
            <a:r>
              <a:rPr lang="ja-JP" altLang="en-US" sz="2400" dirty="0"/>
              <a:t>　地域の相談支援体制の強化の取組　</a:t>
            </a:r>
            <a:r>
              <a:rPr lang="en-US" altLang="ja-JP" sz="2400" dirty="0"/>
              <a:t>】</a:t>
            </a:r>
          </a:p>
          <a:p>
            <a:pPr marL="0" indent="0">
              <a:buNone/>
            </a:pPr>
            <a:r>
              <a:rPr lang="ja-JP" altLang="en-US" sz="2400" dirty="0"/>
              <a:t>　　相談支援事業者の人材育成</a:t>
            </a:r>
            <a:endParaRPr lang="en-US" altLang="ja-JP" sz="2400" dirty="0"/>
          </a:p>
          <a:p>
            <a:pPr marL="0" indent="0">
              <a:buNone/>
            </a:pPr>
            <a:r>
              <a:rPr lang="ja-JP" altLang="en-US" sz="2400" dirty="0"/>
              <a:t>　　　・基幹相談支援センターの設置促進と主任相談支援専門</a:t>
            </a:r>
            <a:endParaRPr lang="en-US" altLang="ja-JP" sz="2400" dirty="0"/>
          </a:p>
          <a:p>
            <a:pPr marL="0" indent="0">
              <a:buNone/>
            </a:pPr>
            <a:r>
              <a:rPr lang="ja-JP" altLang="en-US" sz="2400" dirty="0"/>
              <a:t>　　　  員の配置</a:t>
            </a:r>
            <a:endParaRPr lang="en-US" altLang="ja-JP" sz="2400" dirty="0"/>
          </a:p>
          <a:p>
            <a:pPr marL="0" indent="0">
              <a:buNone/>
            </a:pPr>
            <a:r>
              <a:rPr lang="ja-JP" altLang="en-US" sz="2400" dirty="0"/>
              <a:t>　　　・事業所や法人を超えた、定期的な小グループによる</a:t>
            </a:r>
            <a:endParaRPr lang="en-US" altLang="ja-JP" sz="2400" dirty="0"/>
          </a:p>
          <a:p>
            <a:pPr marL="0" indent="0">
              <a:buNone/>
            </a:pPr>
            <a:r>
              <a:rPr lang="ja-JP" altLang="en-US" sz="2400" dirty="0"/>
              <a:t>　　　　スーパービジョンや事例検討</a:t>
            </a:r>
            <a:endParaRPr lang="en-US" altLang="ja-JP" sz="2400" dirty="0"/>
          </a:p>
          <a:p>
            <a:pPr marL="0" indent="0">
              <a:buNone/>
            </a:pPr>
            <a:r>
              <a:rPr lang="ja-JP" altLang="en-US" sz="2400" dirty="0"/>
              <a:t>　　　・地域における実地教育（ＯＪＴ）やスーパーバイズの啓発　　　</a:t>
            </a:r>
            <a:endParaRPr lang="en-US" altLang="ja-JP" sz="2400" dirty="0"/>
          </a:p>
          <a:p>
            <a:pPr marL="0" indent="0">
              <a:buNone/>
            </a:pPr>
            <a:r>
              <a:rPr lang="ja-JP" altLang="en-US" sz="2400" dirty="0"/>
              <a:t>　　　・相談支援従事者養成研修の新カリキュラムにおける基幹</a:t>
            </a:r>
            <a:endParaRPr lang="en-US" altLang="ja-JP" sz="2400" dirty="0"/>
          </a:p>
          <a:p>
            <a:pPr marL="0" indent="0">
              <a:buNone/>
            </a:pPr>
            <a:r>
              <a:rPr lang="ja-JP" altLang="en-US" sz="2400" dirty="0"/>
              <a:t>　　　　相談支援センターの役割</a:t>
            </a:r>
            <a:endParaRPr lang="en-US" altLang="ja-JP" sz="2400" dirty="0"/>
          </a:p>
          <a:p>
            <a:pPr marL="0" indent="0">
              <a:buNone/>
            </a:pPr>
            <a:r>
              <a:rPr lang="ja-JP" altLang="en-US" sz="2400" dirty="0"/>
              <a:t>　　　・地域に応じた研修の開催</a:t>
            </a:r>
            <a:endParaRPr lang="en-US" altLang="ja-JP" sz="2400" dirty="0"/>
          </a:p>
          <a:p>
            <a:pPr marL="0" indent="0">
              <a:buNone/>
            </a:pPr>
            <a:r>
              <a:rPr lang="ja-JP" altLang="en-US" sz="2400" dirty="0"/>
              <a:t>　　　　　　　　　　　　　　　　　　　　　　　　　　　　　　　などなど・・・</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endParaRPr lang="en-US" altLang="ja-JP" sz="2400" dirty="0"/>
          </a:p>
          <a:p>
            <a:endParaRPr lang="en-US" altLang="ja-JP" sz="24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BDC26F25-1087-4674-AC41-CB43D039BD91}"/>
              </a:ext>
            </a:extLst>
          </p:cNvPr>
          <p:cNvSpPr>
            <a:spLocks noGrp="1"/>
          </p:cNvSpPr>
          <p:nvPr>
            <p:ph type="sldNum" sz="quarter" idx="12"/>
          </p:nvPr>
        </p:nvSpPr>
        <p:spPr/>
        <p:txBody>
          <a:bodyPr/>
          <a:lstStyle/>
          <a:p>
            <a:pPr>
              <a:defRPr/>
            </a:pPr>
            <a:fld id="{804D6B79-3AEB-42FE-A736-A41F7AEA0445}" type="slidenum">
              <a:rPr lang="en-US" altLang="ja-JP" smtClean="0"/>
              <a:pPr>
                <a:defRPr/>
              </a:pPr>
              <a:t>14</a:t>
            </a:fld>
            <a:endParaRPr lang="en-US" altLang="ja-JP"/>
          </a:p>
        </p:txBody>
      </p:sp>
    </p:spTree>
    <p:extLst>
      <p:ext uri="{BB962C8B-B14F-4D97-AF65-F5344CB8AC3E}">
        <p14:creationId xmlns:p14="http://schemas.microsoft.com/office/powerpoint/2010/main" val="3361830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136525"/>
            <a:ext cx="8229600" cy="778098"/>
          </a:xfrm>
        </p:spPr>
        <p:txBody>
          <a:bodyPr/>
          <a:lstStyle/>
          <a:p>
            <a:pPr eaLnBrk="1" hangingPunct="1"/>
            <a:r>
              <a:rPr lang="ja-JP" altLang="en-US" sz="3600" dirty="0">
                <a:solidFill>
                  <a:schemeClr val="tx1"/>
                </a:solidFill>
                <a:latin typeface="+mj-ea"/>
              </a:rPr>
              <a:t>基幹相談支援センターに求められる役割</a:t>
            </a:r>
          </a:p>
        </p:txBody>
      </p:sp>
      <p:sp>
        <p:nvSpPr>
          <p:cNvPr id="3" name="コンテンツ プレースホルダー 2"/>
          <p:cNvSpPr>
            <a:spLocks noGrp="1"/>
          </p:cNvSpPr>
          <p:nvPr>
            <p:ph idx="1"/>
          </p:nvPr>
        </p:nvSpPr>
        <p:spPr>
          <a:xfrm>
            <a:off x="457200" y="1052736"/>
            <a:ext cx="8229600" cy="5400600"/>
          </a:xfrm>
        </p:spPr>
        <p:txBody>
          <a:bodyPr/>
          <a:lstStyle/>
          <a:p>
            <a:pPr marL="0" indent="0">
              <a:buNone/>
            </a:pPr>
            <a:r>
              <a:rPr lang="en-US" altLang="ja-JP" sz="2400" dirty="0"/>
              <a:t>【</a:t>
            </a:r>
            <a:r>
              <a:rPr lang="ja-JP" altLang="en-US" sz="2400" dirty="0"/>
              <a:t>　地域の相談支援体制の強化の取組　</a:t>
            </a:r>
            <a:r>
              <a:rPr lang="en-US" altLang="ja-JP" sz="2400" dirty="0"/>
              <a:t>】</a:t>
            </a:r>
            <a:r>
              <a:rPr lang="ja-JP" altLang="en-US" sz="2400" dirty="0"/>
              <a:t>　　</a:t>
            </a:r>
            <a:endParaRPr lang="en-US" altLang="ja-JP" sz="2400" dirty="0"/>
          </a:p>
          <a:p>
            <a:pPr marL="0" indent="0">
              <a:buNone/>
            </a:pPr>
            <a:r>
              <a:rPr lang="ja-JP" altLang="en-US" sz="2400" dirty="0"/>
              <a:t>相談機関との連携強化の取組</a:t>
            </a:r>
            <a:endParaRPr lang="en-US" altLang="ja-JP" sz="2400" dirty="0"/>
          </a:p>
          <a:p>
            <a:pPr marL="0" indent="0">
              <a:buNone/>
            </a:pPr>
            <a:r>
              <a:rPr lang="ja-JP" altLang="en-US" sz="2400" dirty="0"/>
              <a:t>　　　・他職種、他領域、とのネットワーク構築</a:t>
            </a:r>
            <a:endParaRPr lang="en-US" altLang="ja-JP" sz="2400" dirty="0"/>
          </a:p>
          <a:p>
            <a:pPr marL="0" indent="0">
              <a:buNone/>
            </a:pPr>
            <a:r>
              <a:rPr lang="ja-JP" altLang="en-US" sz="2400" dirty="0"/>
              <a:t>　　　　日常業務の中で、子ども、子育て、教育、医療、就労、</a:t>
            </a:r>
            <a:endParaRPr lang="en-US" altLang="ja-JP" sz="2400" dirty="0"/>
          </a:p>
          <a:p>
            <a:pPr marL="0" indent="0">
              <a:buNone/>
            </a:pPr>
            <a:r>
              <a:rPr lang="ja-JP" altLang="en-US" sz="2400" dirty="0"/>
              <a:t>　　　　法律、などの機関との関係性が取れているか</a:t>
            </a:r>
            <a:endParaRPr lang="en-US" altLang="ja-JP" sz="2400" dirty="0"/>
          </a:p>
          <a:p>
            <a:pPr marL="0" indent="0">
              <a:buNone/>
            </a:pPr>
            <a:r>
              <a:rPr lang="ja-JP" altLang="en-US" sz="2400" dirty="0"/>
              <a:t>　　　・地域共生社会（包括的な相談支援体制）の実現に向けた</a:t>
            </a:r>
            <a:endParaRPr lang="en-US" altLang="ja-JP" sz="2400" dirty="0"/>
          </a:p>
          <a:p>
            <a:pPr marL="0" indent="0">
              <a:buNone/>
            </a:pPr>
            <a:r>
              <a:rPr lang="ja-JP" altLang="en-US" sz="2400" dirty="0"/>
              <a:t>　　　　取り組み・・・断らない相談って？</a:t>
            </a:r>
            <a:endParaRPr lang="en-US" altLang="ja-JP" sz="2400" dirty="0"/>
          </a:p>
          <a:p>
            <a:pPr marL="0" indent="0">
              <a:buNone/>
            </a:pPr>
            <a:r>
              <a:rPr lang="ja-JP" altLang="en-US" sz="2400" dirty="0"/>
              <a:t>　　　・地域生活支援拠点等の整備</a:t>
            </a:r>
            <a:endParaRPr lang="en-US" altLang="ja-JP" sz="2400" dirty="0"/>
          </a:p>
          <a:p>
            <a:pPr marL="0" indent="0">
              <a:buNone/>
            </a:pPr>
            <a:r>
              <a:rPr lang="ja-JP" altLang="en-US" sz="2400" dirty="0"/>
              <a:t>　　　・地域のありふれた資源の活用</a:t>
            </a:r>
            <a:endParaRPr lang="en-US" altLang="ja-JP" sz="2400" dirty="0"/>
          </a:p>
          <a:p>
            <a:pPr marL="0" indent="0">
              <a:buNone/>
            </a:pPr>
            <a:r>
              <a:rPr lang="ja-JP" altLang="en-US" sz="2400" dirty="0"/>
              <a:t>　　　・災害時における支援体制</a:t>
            </a:r>
            <a:endParaRPr lang="en-US" altLang="ja-JP" sz="2400" dirty="0"/>
          </a:p>
          <a:p>
            <a:pPr marL="0" indent="0">
              <a:buNone/>
            </a:pPr>
            <a:r>
              <a:rPr lang="ja-JP" altLang="en-US" sz="2400" dirty="0"/>
              <a:t>　　　・基幹相談支援センター同士の連携　</a:t>
            </a:r>
            <a:endParaRPr lang="en-US" altLang="ja-JP" sz="2400" dirty="0"/>
          </a:p>
          <a:p>
            <a:pPr marL="0" indent="0">
              <a:buNone/>
            </a:pPr>
            <a:r>
              <a:rPr lang="ja-JP" altLang="en-US" sz="2400" dirty="0"/>
              <a:t>　　　　　　　　　　　　　　　　　　　　　　　　　　　　　　　などなど・・・　　　　　　　　　　　　　　　　　　　　　　</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endParaRPr lang="en-US" altLang="ja-JP" sz="2400" dirty="0"/>
          </a:p>
          <a:p>
            <a:endParaRPr lang="en-US" altLang="ja-JP" sz="24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8747B7CF-7304-420F-B54F-E847CBBE608D}"/>
              </a:ext>
            </a:extLst>
          </p:cNvPr>
          <p:cNvSpPr>
            <a:spLocks noGrp="1"/>
          </p:cNvSpPr>
          <p:nvPr>
            <p:ph type="sldNum" sz="quarter" idx="12"/>
          </p:nvPr>
        </p:nvSpPr>
        <p:spPr/>
        <p:txBody>
          <a:bodyPr/>
          <a:lstStyle/>
          <a:p>
            <a:pPr>
              <a:defRPr/>
            </a:pPr>
            <a:fld id="{804D6B79-3AEB-42FE-A736-A41F7AEA0445}" type="slidenum">
              <a:rPr lang="en-US" altLang="ja-JP" smtClean="0"/>
              <a:pPr>
                <a:defRPr/>
              </a:pPr>
              <a:t>15</a:t>
            </a:fld>
            <a:endParaRPr lang="en-US" altLang="ja-JP"/>
          </a:p>
        </p:txBody>
      </p:sp>
    </p:spTree>
    <p:extLst>
      <p:ext uri="{BB962C8B-B14F-4D97-AF65-F5344CB8AC3E}">
        <p14:creationId xmlns:p14="http://schemas.microsoft.com/office/powerpoint/2010/main" val="3892236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つの角を切り取った四角形 11"/>
          <p:cNvSpPr/>
          <p:nvPr/>
        </p:nvSpPr>
        <p:spPr>
          <a:xfrm flipH="1">
            <a:off x="2739614" y="789326"/>
            <a:ext cx="6146729" cy="5697246"/>
          </a:xfrm>
          <a:prstGeom prst="snip1Rect">
            <a:avLst>
              <a:gd name="adj" fmla="val 25642"/>
            </a:avLst>
          </a:prstGeom>
          <a:no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56998" y="225000"/>
            <a:ext cx="8229600" cy="545244"/>
          </a:xfrm>
        </p:spPr>
        <p:txBody>
          <a:bodyPr>
            <a:noAutofit/>
          </a:bodyPr>
          <a:lstStyle/>
          <a:p>
            <a:r>
              <a:rPr lang="ja-JP" altLang="en-US" sz="2769" b="1" dirty="0">
                <a:solidFill>
                  <a:schemeClr val="tx1">
                    <a:lumMod val="85000"/>
                    <a:lumOff val="15000"/>
                  </a:schemeClr>
                </a:solidFill>
              </a:rPr>
              <a:t>重層的な相談支援体制</a:t>
            </a:r>
          </a:p>
        </p:txBody>
      </p:sp>
      <p:sp>
        <p:nvSpPr>
          <p:cNvPr id="26" name="テキスト ボックス 25"/>
          <p:cNvSpPr txBox="1"/>
          <p:nvPr/>
        </p:nvSpPr>
        <p:spPr>
          <a:xfrm>
            <a:off x="133984" y="4994439"/>
            <a:ext cx="1629586" cy="433196"/>
          </a:xfrm>
          <a:prstGeom prst="rect">
            <a:avLst/>
          </a:prstGeom>
          <a:noFill/>
        </p:spPr>
        <p:txBody>
          <a:bodyPr wrap="square" rtlCol="0">
            <a:spAutoFit/>
          </a:bodyPr>
          <a:lstStyle/>
          <a:p>
            <a:r>
              <a:rPr lang="ja-JP" altLang="en-US" sz="2215" b="1" dirty="0"/>
              <a:t>＜第１層＞</a:t>
            </a:r>
          </a:p>
        </p:txBody>
      </p:sp>
      <p:sp>
        <p:nvSpPr>
          <p:cNvPr id="27" name="テキスト ボックス 26"/>
          <p:cNvSpPr txBox="1"/>
          <p:nvPr/>
        </p:nvSpPr>
        <p:spPr>
          <a:xfrm>
            <a:off x="180666" y="2897250"/>
            <a:ext cx="1783177" cy="433196"/>
          </a:xfrm>
          <a:prstGeom prst="rect">
            <a:avLst/>
          </a:prstGeom>
          <a:noFill/>
        </p:spPr>
        <p:txBody>
          <a:bodyPr wrap="square" rtlCol="0">
            <a:spAutoFit/>
          </a:bodyPr>
          <a:lstStyle/>
          <a:p>
            <a:r>
              <a:rPr lang="ja-JP" altLang="en-US" sz="2215" b="1" dirty="0"/>
              <a:t>＜第２層＞</a:t>
            </a:r>
          </a:p>
        </p:txBody>
      </p:sp>
      <p:sp>
        <p:nvSpPr>
          <p:cNvPr id="28" name="テキスト ボックス 27"/>
          <p:cNvSpPr txBox="1"/>
          <p:nvPr/>
        </p:nvSpPr>
        <p:spPr>
          <a:xfrm>
            <a:off x="133984" y="809374"/>
            <a:ext cx="2739761" cy="433196"/>
          </a:xfrm>
          <a:prstGeom prst="rect">
            <a:avLst/>
          </a:prstGeom>
          <a:noFill/>
        </p:spPr>
        <p:txBody>
          <a:bodyPr wrap="square" rtlCol="0">
            <a:spAutoFit/>
          </a:bodyPr>
          <a:lstStyle/>
          <a:p>
            <a:r>
              <a:rPr lang="ja-JP" altLang="en-US" sz="2215" b="1" dirty="0"/>
              <a:t>＜第３層＞</a:t>
            </a:r>
          </a:p>
        </p:txBody>
      </p:sp>
      <p:sp>
        <p:nvSpPr>
          <p:cNvPr id="29" name="テキスト ボックス 28"/>
          <p:cNvSpPr txBox="1"/>
          <p:nvPr/>
        </p:nvSpPr>
        <p:spPr>
          <a:xfrm>
            <a:off x="2931681" y="2266309"/>
            <a:ext cx="5616624" cy="338554"/>
          </a:xfrm>
          <a:prstGeom prst="rect">
            <a:avLst/>
          </a:prstGeom>
          <a:ln>
            <a:solidFill>
              <a:schemeClr val="tx1"/>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r>
              <a:rPr kumimoji="1" lang="ja-JP" altLang="en-US" sz="1600" b="1" dirty="0">
                <a:solidFill>
                  <a:schemeClr val="tx1"/>
                </a:solidFill>
              </a:rPr>
              <a:t>主な担い手⇒基幹相談支援センター、地域（自立支援）協議会</a:t>
            </a:r>
          </a:p>
        </p:txBody>
      </p:sp>
      <p:sp>
        <p:nvSpPr>
          <p:cNvPr id="8" name="正方形/長方形 7"/>
          <p:cNvSpPr/>
          <p:nvPr/>
        </p:nvSpPr>
        <p:spPr>
          <a:xfrm>
            <a:off x="180666" y="5368390"/>
            <a:ext cx="2285280" cy="923330"/>
          </a:xfrm>
          <a:prstGeom prst="rect">
            <a:avLst/>
          </a:prstGeom>
        </p:spPr>
        <p:txBody>
          <a:bodyPr wrap="square">
            <a:spAutoFit/>
          </a:bodyPr>
          <a:lstStyle/>
          <a:p>
            <a:pPr marL="422041" indent="-422041">
              <a:buFont typeface="+mj-lt"/>
              <a:buAutoNum type="alphaLcPeriod"/>
            </a:pPr>
            <a:r>
              <a:rPr lang="ja-JP" altLang="en-US" b="1" dirty="0"/>
              <a:t>基本相談支援を基盤とした計画相談支援</a:t>
            </a:r>
            <a:endParaRPr lang="en-US" altLang="ja-JP" b="1" dirty="0"/>
          </a:p>
        </p:txBody>
      </p:sp>
      <p:sp>
        <p:nvSpPr>
          <p:cNvPr id="9" name="正方形/長方形 8"/>
          <p:cNvSpPr/>
          <p:nvPr/>
        </p:nvSpPr>
        <p:spPr>
          <a:xfrm>
            <a:off x="180665" y="3221016"/>
            <a:ext cx="2447119" cy="369332"/>
          </a:xfrm>
          <a:prstGeom prst="rect">
            <a:avLst/>
          </a:prstGeom>
        </p:spPr>
        <p:txBody>
          <a:bodyPr wrap="square">
            <a:spAutoFit/>
          </a:bodyPr>
          <a:lstStyle/>
          <a:p>
            <a:pPr marL="422041" indent="-422041">
              <a:buFont typeface="+mj-lt"/>
              <a:buAutoNum type="alphaLcPeriod" startAt="2"/>
            </a:pPr>
            <a:r>
              <a:rPr lang="ja-JP" altLang="en-US" b="1" dirty="0"/>
              <a:t>一般的な相談支援</a:t>
            </a:r>
            <a:endParaRPr lang="en-US" altLang="ja-JP" b="1" dirty="0"/>
          </a:p>
        </p:txBody>
      </p:sp>
      <p:sp>
        <p:nvSpPr>
          <p:cNvPr id="10" name="正方形/長方形 9"/>
          <p:cNvSpPr/>
          <p:nvPr/>
        </p:nvSpPr>
        <p:spPr>
          <a:xfrm>
            <a:off x="207809" y="1169058"/>
            <a:ext cx="3418706" cy="646331"/>
          </a:xfrm>
          <a:prstGeom prst="rect">
            <a:avLst/>
          </a:prstGeom>
        </p:spPr>
        <p:txBody>
          <a:bodyPr wrap="square">
            <a:spAutoFit/>
          </a:bodyPr>
          <a:lstStyle/>
          <a:p>
            <a:pPr marL="316531" indent="-316531">
              <a:buFont typeface="+mj-lt"/>
              <a:buAutoNum type="alphaLcPeriod" startAt="3"/>
            </a:pPr>
            <a:r>
              <a:rPr lang="ja-JP" altLang="en-US" b="1" dirty="0"/>
              <a:t>地域における相談支援体制の　整備や社会資源の開発など</a:t>
            </a:r>
          </a:p>
        </p:txBody>
      </p:sp>
      <p:sp>
        <p:nvSpPr>
          <p:cNvPr id="13" name="テキスト ボックス 12"/>
          <p:cNvSpPr txBox="1"/>
          <p:nvPr/>
        </p:nvSpPr>
        <p:spPr>
          <a:xfrm>
            <a:off x="4146274" y="911806"/>
            <a:ext cx="4540324" cy="128535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263776" indent="-263776">
              <a:buFont typeface="Wingdings" charset="2"/>
              <a:buChar char="l"/>
            </a:pPr>
            <a:r>
              <a:rPr lang="ja-JP" altLang="en-US" sz="1292" dirty="0"/>
              <a:t>総合的・専門的な相談の実施</a:t>
            </a:r>
            <a:endParaRPr lang="en-US" altLang="ja-JP" sz="1292" dirty="0"/>
          </a:p>
          <a:p>
            <a:pPr marL="263776" indent="-263776">
              <a:buFont typeface="Wingdings" charset="2"/>
              <a:buChar char="l"/>
            </a:pPr>
            <a:r>
              <a:rPr lang="ja-JP" altLang="en-US" sz="1292" dirty="0"/>
              <a:t>地域の相談支援体制強化の取組</a:t>
            </a:r>
            <a:endParaRPr lang="en-US" altLang="ja-JP" sz="1292" dirty="0"/>
          </a:p>
          <a:p>
            <a:pPr marL="263776" indent="-263776">
              <a:buFont typeface="Wingdings" charset="2"/>
              <a:buChar char="l"/>
            </a:pPr>
            <a:r>
              <a:rPr lang="ja-JP" altLang="en-US" sz="1292" dirty="0"/>
              <a:t>地域の相談事業者への専門的な指導助言、人材育成</a:t>
            </a:r>
            <a:endParaRPr lang="en-US" altLang="ja-JP" sz="1292" dirty="0"/>
          </a:p>
          <a:p>
            <a:pPr marL="263776" indent="-263776">
              <a:buFont typeface="Wingdings" charset="2"/>
              <a:buChar char="l"/>
            </a:pPr>
            <a:r>
              <a:rPr lang="ja-JP" altLang="en-US" sz="1292" dirty="0"/>
              <a:t>地域の相談機関との連携強化</a:t>
            </a:r>
            <a:endParaRPr lang="en-US" altLang="ja-JP" sz="1292" dirty="0"/>
          </a:p>
          <a:p>
            <a:pPr marL="263776" indent="-263776">
              <a:buFont typeface="Wingdings" charset="2"/>
              <a:buChar char="l"/>
            </a:pPr>
            <a:r>
              <a:rPr lang="ja-JP" altLang="en-US" sz="1292" dirty="0"/>
              <a:t>地域移行・地域定着の促進の取組</a:t>
            </a:r>
            <a:endParaRPr lang="en-US" altLang="ja-JP" sz="1292" dirty="0"/>
          </a:p>
          <a:p>
            <a:pPr marL="263776" indent="-263776">
              <a:buFont typeface="Wingdings" charset="2"/>
              <a:buChar char="l"/>
            </a:pPr>
            <a:r>
              <a:rPr lang="ja-JP" altLang="en-US" sz="1292" dirty="0"/>
              <a:t>権利擁護・虐待の防止</a:t>
            </a:r>
          </a:p>
        </p:txBody>
      </p:sp>
      <p:sp>
        <p:nvSpPr>
          <p:cNvPr id="21" name="1 つの角を切り取った四角形 20"/>
          <p:cNvSpPr/>
          <p:nvPr/>
        </p:nvSpPr>
        <p:spPr>
          <a:xfrm>
            <a:off x="2838582" y="2753494"/>
            <a:ext cx="4740174" cy="3722260"/>
          </a:xfrm>
          <a:prstGeom prst="snip1Rect">
            <a:avLst>
              <a:gd name="adj" fmla="val 25642"/>
            </a:avLst>
          </a:prstGeom>
          <a:no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2864639" y="2886462"/>
            <a:ext cx="3939609" cy="1484189"/>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63776" indent="-263776">
              <a:buFont typeface="Wingdings" charset="2"/>
              <a:buChar char="l"/>
            </a:pPr>
            <a:r>
              <a:rPr lang="ja-JP" altLang="en-US" sz="1292" dirty="0"/>
              <a:t>福祉サービスの利用援助（情報提供、相談等）</a:t>
            </a:r>
            <a:endParaRPr lang="en-US" altLang="ja-JP" sz="1292" dirty="0"/>
          </a:p>
          <a:p>
            <a:pPr marL="263776" indent="-263776">
              <a:buFont typeface="Wingdings" charset="2"/>
              <a:buChar char="l"/>
            </a:pPr>
            <a:r>
              <a:rPr lang="ja-JP" altLang="en-US" sz="1292" dirty="0"/>
              <a:t>社会資源を活用するための支援（各種支援施策に関する助言・指導）</a:t>
            </a:r>
            <a:endParaRPr lang="en-US" altLang="ja-JP" sz="1292" dirty="0"/>
          </a:p>
          <a:p>
            <a:pPr marL="263776" indent="-263776">
              <a:buFont typeface="Wingdings" charset="2"/>
              <a:buChar char="l"/>
            </a:pPr>
            <a:r>
              <a:rPr lang="ja-JP" altLang="en-US" sz="1292" dirty="0"/>
              <a:t>社会生活力を高めるための支援</a:t>
            </a:r>
            <a:endParaRPr lang="en-US" altLang="ja-JP" sz="1292" dirty="0"/>
          </a:p>
          <a:p>
            <a:pPr marL="263776" indent="-263776">
              <a:buFont typeface="Wingdings" charset="2"/>
              <a:buChar char="l"/>
            </a:pPr>
            <a:r>
              <a:rPr lang="ja-JP" altLang="en-US" sz="1292" dirty="0"/>
              <a:t>ピアカウンセリング</a:t>
            </a:r>
            <a:endParaRPr lang="en-US" altLang="ja-JP" sz="1292" dirty="0"/>
          </a:p>
          <a:p>
            <a:pPr marL="263776" indent="-263776">
              <a:buFont typeface="Wingdings" charset="2"/>
              <a:buChar char="l"/>
            </a:pPr>
            <a:r>
              <a:rPr lang="ja-JP" altLang="en-US" sz="1292" dirty="0"/>
              <a:t>権利擁護のために必要な援助</a:t>
            </a:r>
            <a:endParaRPr lang="en-US" altLang="ja-JP" sz="1292" dirty="0"/>
          </a:p>
          <a:p>
            <a:pPr marL="263776" indent="-263776">
              <a:buFont typeface="Wingdings" charset="2"/>
              <a:buChar char="l"/>
            </a:pPr>
            <a:r>
              <a:rPr lang="ja-JP" altLang="en-US" sz="1292" dirty="0"/>
              <a:t>専門機関の紹介　　　　　　　</a:t>
            </a:r>
          </a:p>
        </p:txBody>
      </p:sp>
      <p:sp>
        <p:nvSpPr>
          <p:cNvPr id="37" name="テキスト ボックス 36"/>
          <p:cNvSpPr txBox="1"/>
          <p:nvPr/>
        </p:nvSpPr>
        <p:spPr>
          <a:xfrm>
            <a:off x="2931681" y="4389733"/>
            <a:ext cx="3790997" cy="369332"/>
          </a:xfrm>
          <a:prstGeom prst="rect">
            <a:avLst/>
          </a:prstGeom>
          <a:noFill/>
          <a:ln>
            <a:solidFill>
              <a:schemeClr val="tx1"/>
            </a:solidFill>
          </a:ln>
        </p:spPr>
        <p:style>
          <a:lnRef idx="3">
            <a:schemeClr val="lt1"/>
          </a:lnRef>
          <a:fillRef idx="1">
            <a:schemeClr val="accent1"/>
          </a:fillRef>
          <a:effectRef idx="1">
            <a:schemeClr val="accent1"/>
          </a:effectRef>
          <a:fontRef idx="minor">
            <a:schemeClr val="lt1"/>
          </a:fontRef>
        </p:style>
        <p:txBody>
          <a:bodyPr wrap="square" rtlCol="0">
            <a:spAutoFit/>
          </a:bodyPr>
          <a:lstStyle/>
          <a:p>
            <a:r>
              <a:rPr kumimoji="1" lang="ja-JP" altLang="en-US" b="1" dirty="0">
                <a:solidFill>
                  <a:schemeClr val="tx1"/>
                </a:solidFill>
              </a:rPr>
              <a:t>主な担い手⇒市町村相談支援事業</a:t>
            </a:r>
          </a:p>
        </p:txBody>
      </p:sp>
      <p:sp>
        <p:nvSpPr>
          <p:cNvPr id="33" name="片側の 2 つの角を切り取った四角形 32"/>
          <p:cNvSpPr/>
          <p:nvPr/>
        </p:nvSpPr>
        <p:spPr>
          <a:xfrm>
            <a:off x="2522546" y="4941638"/>
            <a:ext cx="6363799" cy="1544934"/>
          </a:xfrm>
          <a:prstGeom prst="snip2SameRect">
            <a:avLst>
              <a:gd name="adj1" fmla="val 50000"/>
              <a:gd name="adj2" fmla="val 0"/>
            </a:avLst>
          </a:prstGeom>
          <a:no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5" name="テキスト ボックス 14"/>
          <p:cNvSpPr txBox="1"/>
          <p:nvPr/>
        </p:nvSpPr>
        <p:spPr>
          <a:xfrm>
            <a:off x="3626515" y="5098192"/>
            <a:ext cx="3684354" cy="688843"/>
          </a:xfrm>
          <a:prstGeom prst="rect">
            <a:avLst/>
          </a:prstGeom>
          <a:noFill/>
          <a:ln>
            <a:solidFill>
              <a:schemeClr val="tx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158265" indent="-158265">
              <a:buFont typeface="Wingdings" charset="2"/>
              <a:buChar char="l"/>
            </a:pPr>
            <a:r>
              <a:rPr lang="ja-JP" altLang="en-US" sz="1292" dirty="0"/>
              <a:t>基本相談支援</a:t>
            </a:r>
            <a:endParaRPr lang="en-US" altLang="ja-JP" sz="1292" dirty="0"/>
          </a:p>
          <a:p>
            <a:pPr marL="158265" indent="-158265">
              <a:buFont typeface="Wingdings" charset="2"/>
              <a:buChar char="l"/>
            </a:pPr>
            <a:r>
              <a:rPr lang="ja-JP" altLang="en-US" sz="1292" dirty="0"/>
              <a:t>計画相談支援等</a:t>
            </a:r>
            <a:endParaRPr lang="en-US" altLang="ja-JP" sz="1292" dirty="0"/>
          </a:p>
          <a:p>
            <a:r>
              <a:rPr lang="ja-JP" altLang="en-US" sz="1292" dirty="0"/>
              <a:t>　・サービス利用支援　・継続サービス利用支援</a:t>
            </a:r>
            <a:endParaRPr lang="en-US" altLang="ja-JP" sz="1292" dirty="0"/>
          </a:p>
        </p:txBody>
      </p:sp>
      <p:sp>
        <p:nvSpPr>
          <p:cNvPr id="38" name="テキスト ボックス 37"/>
          <p:cNvSpPr txBox="1"/>
          <p:nvPr/>
        </p:nvSpPr>
        <p:spPr>
          <a:xfrm>
            <a:off x="3524119" y="5943589"/>
            <a:ext cx="3889146" cy="369332"/>
          </a:xfrm>
          <a:prstGeom prst="rect">
            <a:avLst/>
          </a:prstGeom>
          <a:noFill/>
          <a:ln>
            <a:solidFill>
              <a:schemeClr val="tx1"/>
            </a:solidFill>
          </a:ln>
        </p:spPr>
        <p:style>
          <a:lnRef idx="3">
            <a:schemeClr val="lt1"/>
          </a:lnRef>
          <a:fillRef idx="1">
            <a:schemeClr val="accent2"/>
          </a:fillRef>
          <a:effectRef idx="1">
            <a:schemeClr val="accent2"/>
          </a:effectRef>
          <a:fontRef idx="minor">
            <a:schemeClr val="lt1"/>
          </a:fontRef>
        </p:style>
        <p:txBody>
          <a:bodyPr wrap="square" rtlCol="0">
            <a:spAutoFit/>
          </a:bodyPr>
          <a:lstStyle/>
          <a:p>
            <a:r>
              <a:rPr kumimoji="1" lang="ja-JP" altLang="en-US" b="1" dirty="0">
                <a:solidFill>
                  <a:schemeClr val="tx1"/>
                </a:solidFill>
              </a:rPr>
              <a:t>主な担い手⇒指定特定相談支援事業</a:t>
            </a:r>
          </a:p>
        </p:txBody>
      </p:sp>
      <p:cxnSp>
        <p:nvCxnSpPr>
          <p:cNvPr id="19" name="直線コネクタ 18"/>
          <p:cNvCxnSpPr/>
          <p:nvPr/>
        </p:nvCxnSpPr>
        <p:spPr>
          <a:xfrm>
            <a:off x="207809" y="4921982"/>
            <a:ext cx="8936192" cy="0"/>
          </a:xfrm>
          <a:prstGeom prst="line">
            <a:avLst/>
          </a:prstGeom>
          <a:ln w="38100">
            <a:solidFill>
              <a:schemeClr val="tx1">
                <a:lumMod val="75000"/>
                <a:lumOff val="2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180665" y="2764311"/>
            <a:ext cx="8963335" cy="0"/>
          </a:xfrm>
          <a:prstGeom prst="line">
            <a:avLst/>
          </a:prstGeom>
          <a:ln w="38100">
            <a:solidFill>
              <a:schemeClr val="tx1">
                <a:lumMod val="65000"/>
                <a:lumOff val="3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0" y="703774"/>
            <a:ext cx="9144000" cy="0"/>
          </a:xfrm>
          <a:prstGeom prst="line">
            <a:avLst/>
          </a:prstGeom>
          <a:ln/>
        </p:spPr>
        <p:style>
          <a:lnRef idx="3">
            <a:schemeClr val="accent1"/>
          </a:lnRef>
          <a:fillRef idx="0">
            <a:schemeClr val="accent1"/>
          </a:fillRef>
          <a:effectRef idx="2">
            <a:schemeClr val="accent1"/>
          </a:effectRef>
          <a:fontRef idx="minor">
            <a:schemeClr val="tx1"/>
          </a:fontRef>
        </p:style>
      </p:cxnSp>
      <p:sp>
        <p:nvSpPr>
          <p:cNvPr id="23" name="Text Box 15">
            <a:extLst>
              <a:ext uri="{FF2B5EF4-FFF2-40B4-BE49-F238E27FC236}">
                <a16:creationId xmlns:a16="http://schemas.microsoft.com/office/drawing/2014/main" id="{5BB16BF3-A7AC-4F40-AFC8-93F286797C8F}"/>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8FEFDBD1-935F-47D8-AABD-C42BB273448E}"/>
              </a:ext>
            </a:extLst>
          </p:cNvPr>
          <p:cNvSpPr>
            <a:spLocks noGrp="1"/>
          </p:cNvSpPr>
          <p:nvPr>
            <p:ph type="sldNum" sz="quarter" idx="12"/>
          </p:nvPr>
        </p:nvSpPr>
        <p:spPr/>
        <p:txBody>
          <a:bodyPr/>
          <a:lstStyle/>
          <a:p>
            <a:pPr>
              <a:defRPr/>
            </a:pPr>
            <a:fld id="{804D6B79-3AEB-42FE-A736-A41F7AEA0445}" type="slidenum">
              <a:rPr lang="en-US" altLang="ja-JP" smtClean="0"/>
              <a:pPr>
                <a:defRPr/>
              </a:pPr>
              <a:t>16</a:t>
            </a:fld>
            <a:endParaRPr lang="en-US" altLang="ja-JP"/>
          </a:p>
        </p:txBody>
      </p:sp>
    </p:spTree>
    <p:extLst>
      <p:ext uri="{BB962C8B-B14F-4D97-AF65-F5344CB8AC3E}">
        <p14:creationId xmlns:p14="http://schemas.microsoft.com/office/powerpoint/2010/main" val="341219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基幹相談支援センターに求められる役割</a:t>
            </a:r>
          </a:p>
        </p:txBody>
      </p:sp>
      <p:sp>
        <p:nvSpPr>
          <p:cNvPr id="3" name="コンテンツ プレースホルダー 2"/>
          <p:cNvSpPr>
            <a:spLocks noGrp="1"/>
          </p:cNvSpPr>
          <p:nvPr>
            <p:ph idx="1"/>
          </p:nvPr>
        </p:nvSpPr>
        <p:spPr>
          <a:xfrm>
            <a:off x="251520" y="1600200"/>
            <a:ext cx="8568952" cy="4525963"/>
          </a:xfrm>
        </p:spPr>
        <p:txBody>
          <a:bodyPr/>
          <a:lstStyle/>
          <a:p>
            <a:pPr marL="0" indent="0">
              <a:buNone/>
            </a:pPr>
            <a:r>
              <a:rPr lang="en-US" altLang="ja-JP" sz="2400" dirty="0"/>
              <a:t>【</a:t>
            </a:r>
            <a:r>
              <a:rPr lang="ja-JP" altLang="en-US" sz="2400" dirty="0"/>
              <a:t>　権利擁護・虐待防止　（支援を受けた意思決定）　</a:t>
            </a:r>
            <a:r>
              <a:rPr lang="en-US" altLang="ja-JP" sz="2400" dirty="0"/>
              <a:t>】</a:t>
            </a:r>
          </a:p>
          <a:p>
            <a:pPr marL="0" indent="0">
              <a:buNone/>
            </a:pPr>
            <a:endParaRPr lang="en-US" altLang="ja-JP" sz="2400" dirty="0"/>
          </a:p>
          <a:p>
            <a:pPr marL="0" indent="0">
              <a:buNone/>
            </a:pPr>
            <a:r>
              <a:rPr lang="ja-JP" altLang="en-US" sz="2400" dirty="0"/>
              <a:t>相談支援＝相談支援を駆使した生活支援＝権利擁護・虐待防止</a:t>
            </a:r>
            <a:endParaRPr lang="en-US" altLang="ja-JP" sz="2400" dirty="0"/>
          </a:p>
          <a:p>
            <a:pPr marL="0" indent="0">
              <a:buNone/>
            </a:pPr>
            <a:endParaRPr lang="en-US" altLang="ja-JP" sz="2400" dirty="0"/>
          </a:p>
          <a:p>
            <a:pPr marL="0" indent="0">
              <a:buNone/>
            </a:pPr>
            <a:r>
              <a:rPr lang="ja-JP" altLang="en-US" sz="2400" dirty="0"/>
              <a:t>　　成年後見制度利用支援事業</a:t>
            </a:r>
            <a:endParaRPr lang="en-US" altLang="ja-JP" sz="2400" dirty="0"/>
          </a:p>
          <a:p>
            <a:pPr marL="0" indent="0">
              <a:buNone/>
            </a:pPr>
            <a:r>
              <a:rPr lang="ja-JP" altLang="en-US" sz="2400" dirty="0"/>
              <a:t>　　　・成年後見制度の活用と後見人とのチーム作り　　　　</a:t>
            </a:r>
            <a:endParaRPr lang="en-US" altLang="ja-JP" sz="2400" dirty="0"/>
          </a:p>
          <a:p>
            <a:pPr marL="0" indent="0">
              <a:buNone/>
            </a:pPr>
            <a:r>
              <a:rPr lang="ja-JP" altLang="en-US" sz="2400" dirty="0"/>
              <a:t>　　虐待防止</a:t>
            </a:r>
            <a:endParaRPr lang="en-US" altLang="ja-JP" sz="2400" dirty="0"/>
          </a:p>
          <a:p>
            <a:pPr marL="0" indent="0">
              <a:buNone/>
            </a:pPr>
            <a:r>
              <a:rPr lang="ja-JP" altLang="en-US" sz="2400" dirty="0"/>
              <a:t>　　　・虐待防止センターの評価と、虐待の背景や状況の分析</a:t>
            </a:r>
            <a:endParaRPr lang="en-US" altLang="ja-JP" sz="2400" dirty="0"/>
          </a:p>
          <a:p>
            <a:pPr marL="0" indent="0">
              <a:buNone/>
            </a:pPr>
            <a:r>
              <a:rPr lang="ja-JP" altLang="en-US" sz="2400" dirty="0"/>
              <a:t>　　　　を行い、具体的な防止に向けた取り組み</a:t>
            </a:r>
            <a:endParaRPr lang="en-US" altLang="ja-JP" sz="2400" dirty="0"/>
          </a:p>
          <a:p>
            <a:pPr marL="0" indent="0">
              <a:buNone/>
            </a:pPr>
            <a:r>
              <a:rPr lang="ja-JP" altLang="en-US" sz="2400" dirty="0"/>
              <a:t>　　　・日常生活自立支援事業の活用</a:t>
            </a:r>
            <a:endParaRPr lang="en-US" altLang="ja-JP" sz="2400" dirty="0"/>
          </a:p>
          <a:p>
            <a:pPr marL="0" indent="0">
              <a:buNone/>
            </a:pPr>
            <a:r>
              <a:rPr lang="ja-JP" altLang="en-US" sz="2400" dirty="0"/>
              <a:t>　　　　　　　　　　　　　　　　　　　　　　　　　　　　　　　　　などなど・・・</a:t>
            </a:r>
            <a:endParaRPr lang="en-US" altLang="ja-JP" sz="2400" dirty="0"/>
          </a:p>
          <a:p>
            <a:pPr marL="0" indent="0">
              <a:buNone/>
            </a:pP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　　</a:t>
            </a:r>
            <a:endParaRPr lang="en-US" altLang="ja-JP" sz="2400" dirty="0"/>
          </a:p>
          <a:p>
            <a:endParaRPr lang="en-US" altLang="ja-JP" sz="24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097B6ED3-5648-4749-A1CC-BBB4250B8221}"/>
              </a:ext>
            </a:extLst>
          </p:cNvPr>
          <p:cNvSpPr>
            <a:spLocks noGrp="1"/>
          </p:cNvSpPr>
          <p:nvPr>
            <p:ph type="sldNum" sz="quarter" idx="12"/>
          </p:nvPr>
        </p:nvSpPr>
        <p:spPr/>
        <p:txBody>
          <a:bodyPr/>
          <a:lstStyle/>
          <a:p>
            <a:pPr>
              <a:defRPr/>
            </a:pPr>
            <a:fld id="{804D6B79-3AEB-42FE-A736-A41F7AEA0445}" type="slidenum">
              <a:rPr lang="en-US" altLang="ja-JP" smtClean="0"/>
              <a:pPr>
                <a:defRPr/>
              </a:pPr>
              <a:t>17</a:t>
            </a:fld>
            <a:endParaRPr lang="en-US" altLang="ja-JP"/>
          </a:p>
        </p:txBody>
      </p:sp>
    </p:spTree>
    <p:extLst>
      <p:ext uri="{BB962C8B-B14F-4D97-AF65-F5344CB8AC3E}">
        <p14:creationId xmlns:p14="http://schemas.microsoft.com/office/powerpoint/2010/main" val="722838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基幹相談支援センターに求められる役割</a:t>
            </a:r>
          </a:p>
        </p:txBody>
      </p:sp>
      <p:sp>
        <p:nvSpPr>
          <p:cNvPr id="3" name="コンテンツ プレースホルダー 2"/>
          <p:cNvSpPr>
            <a:spLocks noGrp="1"/>
          </p:cNvSpPr>
          <p:nvPr>
            <p:ph idx="1"/>
          </p:nvPr>
        </p:nvSpPr>
        <p:spPr>
          <a:xfrm>
            <a:off x="107504" y="1340768"/>
            <a:ext cx="8902352" cy="4824536"/>
          </a:xfrm>
        </p:spPr>
        <p:txBody>
          <a:bodyPr/>
          <a:lstStyle/>
          <a:p>
            <a:pPr marL="0" indent="0">
              <a:buNone/>
            </a:pPr>
            <a:r>
              <a:rPr lang="en-US" altLang="ja-JP" sz="2400" dirty="0">
                <a:latin typeface="+mn-ea"/>
              </a:rPr>
              <a:t>【</a:t>
            </a:r>
            <a:r>
              <a:rPr lang="ja-JP" altLang="en-US" sz="2400" dirty="0">
                <a:latin typeface="+mn-ea"/>
              </a:rPr>
              <a:t>　地域移行・地域定着　</a:t>
            </a:r>
            <a:r>
              <a:rPr lang="en-US" altLang="ja-JP" sz="2400" dirty="0">
                <a:latin typeface="+mn-ea"/>
              </a:rPr>
              <a:t>】</a:t>
            </a:r>
          </a:p>
          <a:p>
            <a:pPr marL="0" indent="0" algn="just" defTabSz="685817" fontAlgn="auto">
              <a:spcBef>
                <a:spcPts val="0"/>
              </a:spcBef>
              <a:spcAft>
                <a:spcPts val="0"/>
              </a:spcAft>
              <a:buNone/>
              <a:defRPr/>
            </a:pPr>
            <a:endParaRPr lang="en-US" altLang="ja-JP" sz="2000" kern="100" dirty="0">
              <a:solidFill>
                <a:prstClr val="black"/>
              </a:solidFill>
              <a:latin typeface="+mn-ea"/>
              <a:cs typeface="Times New Roman" panose="02020603050405020304" pitchFamily="18" charset="0"/>
            </a:endParaRPr>
          </a:p>
          <a:p>
            <a:pPr marL="0" indent="0" algn="just" defTabSz="685817" fontAlgn="auto">
              <a:spcBef>
                <a:spcPts val="0"/>
              </a:spcBef>
              <a:spcAft>
                <a:spcPts val="0"/>
              </a:spcAft>
              <a:buNone/>
              <a:defRPr/>
            </a:pPr>
            <a:r>
              <a:rPr lang="ja-JP" altLang="en-US" sz="2000" kern="100" dirty="0">
                <a:solidFill>
                  <a:prstClr val="black"/>
                </a:solidFill>
                <a:latin typeface="+mn-ea"/>
                <a:cs typeface="Times New Roman" panose="02020603050405020304" pitchFamily="18" charset="0"/>
              </a:rPr>
              <a:t>①　</a:t>
            </a:r>
            <a:r>
              <a:rPr lang="ja-JP" altLang="ja-JP" sz="2000" kern="100" dirty="0">
                <a:latin typeface="+mn-ea"/>
                <a:cs typeface="Times New Roman" panose="02020603050405020304" pitchFamily="18" charset="0"/>
              </a:rPr>
              <a:t>基幹相談支援センターは、</a:t>
            </a:r>
            <a:r>
              <a:rPr lang="ja-JP" altLang="en-US" sz="2000" kern="100" dirty="0">
                <a:latin typeface="+mn-ea"/>
                <a:cs typeface="Times New Roman" panose="02020603050405020304" pitchFamily="18" charset="0"/>
              </a:rPr>
              <a:t>地域相談支援を</a:t>
            </a:r>
            <a:r>
              <a:rPr lang="ja-JP" altLang="ja-JP" sz="2000" kern="100" dirty="0">
                <a:solidFill>
                  <a:srgbClr val="FF0000"/>
                </a:solidFill>
                <a:latin typeface="+mn-ea"/>
                <a:cs typeface="Times New Roman" panose="02020603050405020304" pitchFamily="18" charset="0"/>
              </a:rPr>
              <a:t>重要</a:t>
            </a:r>
            <a:r>
              <a:rPr lang="ja-JP" altLang="en-US" sz="2000" kern="100" dirty="0">
                <a:solidFill>
                  <a:srgbClr val="FF0000"/>
                </a:solidFill>
                <a:latin typeface="+mn-ea"/>
                <a:cs typeface="Times New Roman" panose="02020603050405020304" pitchFamily="18" charset="0"/>
              </a:rPr>
              <a:t>な業務</a:t>
            </a:r>
            <a:r>
              <a:rPr lang="ja-JP" altLang="ja-JP" sz="2000" kern="100" dirty="0">
                <a:latin typeface="+mn-ea"/>
                <a:cs typeface="Times New Roman" panose="02020603050405020304" pitchFamily="18" charset="0"/>
              </a:rPr>
              <a:t>と位置づけている。</a:t>
            </a:r>
            <a:endParaRPr lang="en-US" altLang="ja-JP" sz="2000" kern="100" dirty="0">
              <a:latin typeface="+mn-ea"/>
              <a:cs typeface="Times New Roman" panose="02020603050405020304" pitchFamily="18" charset="0"/>
            </a:endParaRPr>
          </a:p>
          <a:p>
            <a:pPr marL="0" indent="0" algn="just" defTabSz="685817" fontAlgn="auto">
              <a:spcBef>
                <a:spcPts val="0"/>
              </a:spcBef>
              <a:spcAft>
                <a:spcPts val="0"/>
              </a:spcAft>
              <a:buNone/>
              <a:defRPr/>
            </a:pPr>
            <a:r>
              <a:rPr lang="ja-JP" altLang="en-US" sz="2000" kern="100" dirty="0">
                <a:latin typeface="+mn-ea"/>
                <a:cs typeface="Times New Roman" panose="02020603050405020304" pitchFamily="18" charset="0"/>
              </a:rPr>
              <a:t>②　</a:t>
            </a:r>
            <a:r>
              <a:rPr lang="ja-JP" altLang="ja-JP" sz="2000" kern="100" dirty="0">
                <a:latin typeface="+mn-ea"/>
                <a:cs typeface="Times New Roman" panose="02020603050405020304" pitchFamily="18" charset="0"/>
              </a:rPr>
              <a:t>総合支援法における市町村の</a:t>
            </a:r>
            <a:r>
              <a:rPr lang="ja-JP" altLang="ja-JP" sz="2000" kern="100" dirty="0">
                <a:solidFill>
                  <a:srgbClr val="FF0000"/>
                </a:solidFill>
                <a:latin typeface="+mn-ea"/>
                <a:cs typeface="Times New Roman" panose="02020603050405020304" pitchFamily="18" charset="0"/>
              </a:rPr>
              <a:t>「協議の場」</a:t>
            </a:r>
            <a:r>
              <a:rPr lang="ja-JP" altLang="ja-JP" sz="2000" kern="100" dirty="0">
                <a:latin typeface="+mn-ea"/>
                <a:cs typeface="Times New Roman" panose="02020603050405020304" pitchFamily="18" charset="0"/>
              </a:rPr>
              <a:t>を活用して</a:t>
            </a:r>
            <a:r>
              <a:rPr lang="ja-JP" altLang="en-US" sz="2000" kern="100" dirty="0">
                <a:latin typeface="+mn-ea"/>
                <a:cs typeface="Times New Roman" panose="02020603050405020304" pitchFamily="18" charset="0"/>
              </a:rPr>
              <a:t>計画的に</a:t>
            </a:r>
            <a:r>
              <a:rPr lang="ja-JP" altLang="en-US" sz="2000" kern="100" dirty="0">
                <a:solidFill>
                  <a:srgbClr val="FF0000"/>
                </a:solidFill>
                <a:latin typeface="+mn-ea"/>
                <a:cs typeface="Times New Roman" panose="02020603050405020304" pitchFamily="18" charset="0"/>
              </a:rPr>
              <a:t>地域の基盤を</a:t>
            </a:r>
            <a:endParaRPr lang="en-US" altLang="ja-JP" sz="2000" kern="100" dirty="0">
              <a:solidFill>
                <a:srgbClr val="FF0000"/>
              </a:solidFill>
              <a:latin typeface="+mn-ea"/>
              <a:cs typeface="Times New Roman" panose="02020603050405020304" pitchFamily="18" charset="0"/>
            </a:endParaRPr>
          </a:p>
          <a:p>
            <a:pPr marL="0" indent="0" algn="just" defTabSz="685817" fontAlgn="auto">
              <a:spcBef>
                <a:spcPts val="0"/>
              </a:spcBef>
              <a:spcAft>
                <a:spcPts val="0"/>
              </a:spcAft>
              <a:buNone/>
              <a:defRPr/>
            </a:pPr>
            <a:r>
              <a:rPr lang="ja-JP" altLang="en-US" sz="2000" kern="100" dirty="0">
                <a:solidFill>
                  <a:srgbClr val="FF0000"/>
                </a:solidFill>
                <a:latin typeface="+mn-ea"/>
                <a:cs typeface="Times New Roman" panose="02020603050405020304" pitchFamily="18" charset="0"/>
              </a:rPr>
              <a:t>　　 整備する</a:t>
            </a:r>
            <a:endParaRPr lang="en-US" altLang="ja-JP" sz="2000" kern="100" dirty="0">
              <a:solidFill>
                <a:srgbClr val="FF0000"/>
              </a:solidFill>
              <a:latin typeface="+mn-ea"/>
              <a:cs typeface="Times New Roman" panose="02020603050405020304" pitchFamily="18" charset="0"/>
            </a:endParaRPr>
          </a:p>
          <a:p>
            <a:pPr marL="0" indent="0" algn="just" defTabSz="685817" fontAlgn="auto">
              <a:spcBef>
                <a:spcPts val="0"/>
              </a:spcBef>
              <a:spcAft>
                <a:spcPts val="0"/>
              </a:spcAft>
              <a:buNone/>
              <a:defRPr/>
            </a:pPr>
            <a:r>
              <a:rPr lang="ja-JP" altLang="en-US" sz="2000" kern="100" dirty="0">
                <a:latin typeface="+mn-ea"/>
                <a:cs typeface="Times New Roman" panose="02020603050405020304" pitchFamily="18" charset="0"/>
              </a:rPr>
              <a:t>③　</a:t>
            </a:r>
            <a:r>
              <a:rPr lang="ja-JP" altLang="ja-JP" sz="2000" kern="100" dirty="0">
                <a:latin typeface="+mn-ea"/>
                <a:cs typeface="Times New Roman" panose="02020603050405020304" pitchFamily="18" charset="0"/>
              </a:rPr>
              <a:t>地域の相談支援体制を整備し、人員確保、質の向上等、</a:t>
            </a:r>
            <a:r>
              <a:rPr lang="ja-JP" altLang="ja-JP" sz="2000" kern="100" dirty="0">
                <a:solidFill>
                  <a:srgbClr val="FF0000"/>
                </a:solidFill>
                <a:latin typeface="+mn-ea"/>
                <a:cs typeface="Times New Roman" panose="02020603050405020304" pitchFamily="18" charset="0"/>
              </a:rPr>
              <a:t>相談支援体制の充実</a:t>
            </a:r>
            <a:endParaRPr lang="en-US" altLang="ja-JP" sz="2000" kern="100" dirty="0">
              <a:solidFill>
                <a:srgbClr val="FF0000"/>
              </a:solidFill>
              <a:latin typeface="+mn-ea"/>
              <a:cs typeface="Times New Roman" panose="02020603050405020304" pitchFamily="18" charset="0"/>
            </a:endParaRPr>
          </a:p>
          <a:p>
            <a:pPr marL="0" indent="0" algn="just" defTabSz="685817" fontAlgn="auto">
              <a:spcBef>
                <a:spcPts val="0"/>
              </a:spcBef>
              <a:spcAft>
                <a:spcPts val="0"/>
              </a:spcAft>
              <a:buNone/>
              <a:defRPr/>
            </a:pPr>
            <a:r>
              <a:rPr lang="ja-JP" altLang="en-US" sz="2000" kern="100" dirty="0">
                <a:latin typeface="+mn-ea"/>
                <a:cs typeface="Times New Roman" panose="02020603050405020304" pitchFamily="18" charset="0"/>
              </a:rPr>
              <a:t>　　 </a:t>
            </a:r>
            <a:r>
              <a:rPr lang="ja-JP" altLang="ja-JP" sz="2000" kern="100" dirty="0">
                <a:latin typeface="+mn-ea"/>
                <a:cs typeface="Times New Roman" panose="02020603050405020304" pitchFamily="18" charset="0"/>
              </a:rPr>
              <a:t>を図る。</a:t>
            </a:r>
            <a:endParaRPr lang="en-US" altLang="ja-JP" sz="2000" kern="100" dirty="0">
              <a:latin typeface="+mn-ea"/>
              <a:cs typeface="Times New Roman" panose="02020603050405020304" pitchFamily="18" charset="0"/>
            </a:endParaRPr>
          </a:p>
          <a:p>
            <a:pPr marL="0" indent="0" algn="just" defTabSz="685817" fontAlgn="auto">
              <a:spcBef>
                <a:spcPts val="0"/>
              </a:spcBef>
              <a:spcAft>
                <a:spcPts val="0"/>
              </a:spcAft>
              <a:buNone/>
              <a:defRPr/>
            </a:pPr>
            <a:r>
              <a:rPr lang="ja-JP" altLang="en-US" sz="2000" kern="100" dirty="0">
                <a:latin typeface="+mn-ea"/>
                <a:cs typeface="Times New Roman" panose="02020603050405020304" pitchFamily="18" charset="0"/>
              </a:rPr>
              <a:t>④　</a:t>
            </a:r>
            <a:r>
              <a:rPr lang="ja-JP" altLang="en-US" sz="2000" kern="100" dirty="0">
                <a:solidFill>
                  <a:srgbClr val="FF0000"/>
                </a:solidFill>
                <a:latin typeface="+mn-ea"/>
                <a:cs typeface="Times New Roman" panose="02020603050405020304" pitchFamily="18" charset="0"/>
              </a:rPr>
              <a:t>関係機関と連携</a:t>
            </a:r>
            <a:r>
              <a:rPr lang="ja-JP" altLang="en-US" sz="2000" kern="100" dirty="0">
                <a:latin typeface="+mn-ea"/>
                <a:cs typeface="Times New Roman" panose="02020603050405020304" pitchFamily="18" charset="0"/>
              </a:rPr>
              <a:t>して、</a:t>
            </a:r>
            <a:r>
              <a:rPr lang="ja-JP" altLang="en-US" sz="2000" kern="100" dirty="0">
                <a:solidFill>
                  <a:srgbClr val="FF0000"/>
                </a:solidFill>
                <a:latin typeface="+mn-ea"/>
                <a:cs typeface="Times New Roman" panose="02020603050405020304" pitchFamily="18" charset="0"/>
              </a:rPr>
              <a:t>相補的、重層的な支援体制</a:t>
            </a:r>
            <a:r>
              <a:rPr lang="ja-JP" altLang="en-US" sz="2000" kern="100" dirty="0">
                <a:latin typeface="+mn-ea"/>
                <a:cs typeface="Times New Roman" panose="02020603050405020304" pitchFamily="18" charset="0"/>
              </a:rPr>
              <a:t>を構築する。</a:t>
            </a:r>
            <a:endParaRPr lang="en-US" altLang="ja-JP" sz="2000" kern="100" dirty="0">
              <a:latin typeface="+mn-ea"/>
              <a:cs typeface="Times New Roman" panose="02020603050405020304" pitchFamily="18" charset="0"/>
            </a:endParaRPr>
          </a:p>
          <a:p>
            <a:pPr marL="0" indent="0" algn="just" defTabSz="685817" fontAlgn="auto">
              <a:spcBef>
                <a:spcPts val="0"/>
              </a:spcBef>
              <a:spcAft>
                <a:spcPts val="0"/>
              </a:spcAft>
              <a:buNone/>
              <a:defRPr/>
            </a:pPr>
            <a:r>
              <a:rPr lang="ja-JP" altLang="en-US" sz="2000" kern="100" dirty="0">
                <a:latin typeface="+mn-ea"/>
                <a:cs typeface="Times New Roman" panose="02020603050405020304" pitchFamily="18" charset="0"/>
              </a:rPr>
              <a:t>⑤　指定特定相談支援事業所、指定一般相談支援事業所への</a:t>
            </a:r>
            <a:r>
              <a:rPr lang="ja-JP" altLang="en-US" sz="2000" kern="100" dirty="0">
                <a:solidFill>
                  <a:srgbClr val="FF0000"/>
                </a:solidFill>
                <a:latin typeface="+mn-ea"/>
                <a:cs typeface="Times New Roman" panose="02020603050405020304" pitchFamily="18" charset="0"/>
              </a:rPr>
              <a:t>技術支援</a:t>
            </a:r>
            <a:r>
              <a:rPr lang="ja-JP" altLang="en-US" sz="2000" kern="100" dirty="0">
                <a:latin typeface="+mn-ea"/>
                <a:cs typeface="Times New Roman" panose="02020603050405020304" pitchFamily="18" charset="0"/>
              </a:rPr>
              <a:t>を行う。</a:t>
            </a:r>
            <a:endParaRPr lang="en-US" altLang="ja-JP" sz="2000" kern="100" dirty="0">
              <a:latin typeface="+mn-ea"/>
              <a:cs typeface="Times New Roman" panose="02020603050405020304" pitchFamily="18" charset="0"/>
            </a:endParaRPr>
          </a:p>
          <a:p>
            <a:pPr marL="0" indent="0" algn="just" defTabSz="685817" fontAlgn="auto">
              <a:spcBef>
                <a:spcPts val="0"/>
              </a:spcBef>
              <a:spcAft>
                <a:spcPts val="0"/>
              </a:spcAft>
              <a:buNone/>
            </a:pPr>
            <a:r>
              <a:rPr lang="ja-JP" altLang="en-US" sz="2000" kern="100" dirty="0">
                <a:latin typeface="+mn-ea"/>
                <a:cs typeface="Times New Roman" panose="02020603050405020304" pitchFamily="18" charset="0"/>
              </a:rPr>
              <a:t>⑥　</a:t>
            </a:r>
            <a:r>
              <a:rPr lang="ja-JP" altLang="en-US" sz="2000" kern="100" dirty="0">
                <a:solidFill>
                  <a:srgbClr val="FF0000"/>
                </a:solidFill>
                <a:latin typeface="+mn-ea"/>
                <a:cs typeface="Times New Roman" panose="02020603050405020304" pitchFamily="18" charset="0"/>
              </a:rPr>
              <a:t>地域生活支援拠点</a:t>
            </a:r>
            <a:r>
              <a:rPr lang="ja-JP" altLang="en-US" sz="2000" kern="100" dirty="0">
                <a:latin typeface="+mn-ea"/>
                <a:cs typeface="Times New Roman" panose="02020603050405020304" pitchFamily="18" charset="0"/>
              </a:rPr>
              <a:t>は、地域移行支援と連動させて整備する。</a:t>
            </a:r>
            <a:endParaRPr lang="en-US" altLang="ja-JP" sz="2000" kern="100" dirty="0">
              <a:latin typeface="+mn-ea"/>
              <a:cs typeface="Times New Roman" panose="02020603050405020304" pitchFamily="18" charset="0"/>
            </a:endParaRPr>
          </a:p>
          <a:p>
            <a:pPr marL="0" indent="0" algn="just" defTabSz="685817" fontAlgn="auto">
              <a:spcBef>
                <a:spcPts val="0"/>
              </a:spcBef>
              <a:spcAft>
                <a:spcPts val="0"/>
              </a:spcAft>
              <a:buNone/>
              <a:defRPr/>
            </a:pPr>
            <a:endParaRPr lang="en-US" altLang="ja-JP" sz="2000" kern="100" dirty="0">
              <a:solidFill>
                <a:prstClr val="black"/>
              </a:solidFill>
              <a:latin typeface="+mn-ea"/>
              <a:cs typeface="Times New Roman" panose="02020603050405020304" pitchFamily="18" charset="0"/>
            </a:endParaRPr>
          </a:p>
          <a:p>
            <a:pPr marL="0" indent="0" algn="just" defTabSz="685817" fontAlgn="auto">
              <a:spcBef>
                <a:spcPts val="0"/>
              </a:spcBef>
              <a:spcAft>
                <a:spcPts val="0"/>
              </a:spcAft>
              <a:buNone/>
              <a:defRPr/>
            </a:pPr>
            <a:r>
              <a:rPr lang="ja-JP" altLang="en-US" sz="2000" kern="100" dirty="0">
                <a:solidFill>
                  <a:prstClr val="black"/>
                </a:solidFill>
                <a:latin typeface="+mn-ea"/>
                <a:cs typeface="Times New Roman" panose="02020603050405020304" pitchFamily="18" charset="0"/>
              </a:rPr>
              <a:t>＊　</a:t>
            </a:r>
            <a:r>
              <a:rPr lang="ja-JP" altLang="ja-JP" sz="2000" kern="100" dirty="0">
                <a:solidFill>
                  <a:srgbClr val="FF0000"/>
                </a:solidFill>
                <a:latin typeface="+mn-ea"/>
                <a:cs typeface="Times New Roman" panose="02020603050405020304" pitchFamily="18" charset="0"/>
              </a:rPr>
              <a:t>地域に基幹相談支援センターがない場合は、</a:t>
            </a:r>
            <a:r>
              <a:rPr lang="ja-JP" altLang="ja-JP" sz="2000" kern="100" dirty="0">
                <a:solidFill>
                  <a:prstClr val="black"/>
                </a:solidFill>
                <a:latin typeface="+mn-ea"/>
                <a:cs typeface="Times New Roman" panose="02020603050405020304" pitchFamily="18" charset="0"/>
              </a:rPr>
              <a:t>総合支援法にお</a:t>
            </a:r>
            <a:r>
              <a:rPr lang="ja-JP" altLang="en-US" sz="2000" kern="100" dirty="0">
                <a:solidFill>
                  <a:prstClr val="black"/>
                </a:solidFill>
                <a:latin typeface="+mn-ea"/>
                <a:cs typeface="Times New Roman" panose="02020603050405020304" pitchFamily="18" charset="0"/>
              </a:rPr>
              <a:t>け</a:t>
            </a:r>
            <a:r>
              <a:rPr lang="ja-JP" altLang="ja-JP" sz="2000" kern="100" dirty="0">
                <a:solidFill>
                  <a:prstClr val="black"/>
                </a:solidFill>
                <a:latin typeface="+mn-ea"/>
                <a:cs typeface="Times New Roman" panose="02020603050405020304" pitchFamily="18" charset="0"/>
              </a:rPr>
              <a:t>る市町村の</a:t>
            </a:r>
            <a:r>
              <a:rPr lang="ja-JP" altLang="en-US" sz="2000" kern="100" dirty="0">
                <a:solidFill>
                  <a:prstClr val="black"/>
                </a:solidFill>
                <a:latin typeface="+mn-ea"/>
                <a:cs typeface="Times New Roman" panose="02020603050405020304" pitchFamily="18" charset="0"/>
              </a:rPr>
              <a:t>　</a:t>
            </a:r>
            <a:endParaRPr lang="en-US" altLang="ja-JP" sz="2000" kern="100" dirty="0">
              <a:solidFill>
                <a:prstClr val="black"/>
              </a:solidFill>
              <a:latin typeface="+mn-ea"/>
              <a:cs typeface="Times New Roman" panose="02020603050405020304" pitchFamily="18" charset="0"/>
            </a:endParaRPr>
          </a:p>
          <a:p>
            <a:pPr marL="0" indent="0" algn="just" defTabSz="685817" fontAlgn="auto">
              <a:spcBef>
                <a:spcPts val="0"/>
              </a:spcBef>
              <a:spcAft>
                <a:spcPts val="0"/>
              </a:spcAft>
              <a:buNone/>
              <a:defRPr/>
            </a:pPr>
            <a:r>
              <a:rPr lang="ja-JP" altLang="en-US" sz="2000" kern="100" dirty="0">
                <a:solidFill>
                  <a:prstClr val="black"/>
                </a:solidFill>
                <a:latin typeface="+mn-ea"/>
                <a:cs typeface="Times New Roman" panose="02020603050405020304" pitchFamily="18" charset="0"/>
              </a:rPr>
              <a:t>   　</a:t>
            </a:r>
            <a:r>
              <a:rPr lang="ja-JP" altLang="ja-JP" sz="2000" kern="100" dirty="0">
                <a:solidFill>
                  <a:prstClr val="black"/>
                </a:solidFill>
                <a:latin typeface="+mn-ea"/>
                <a:cs typeface="Times New Roman" panose="02020603050405020304" pitchFamily="18" charset="0"/>
              </a:rPr>
              <a:t>「協議の場」を活用して、その役割を担う体制（例えば、市町村の一般的な相</a:t>
            </a:r>
            <a:r>
              <a:rPr lang="ja-JP" altLang="en-US" sz="2000" kern="100" dirty="0">
                <a:solidFill>
                  <a:prstClr val="black"/>
                </a:solidFill>
                <a:latin typeface="+mn-ea"/>
                <a:cs typeface="Times New Roman" panose="02020603050405020304" pitchFamily="18" charset="0"/>
              </a:rPr>
              <a:t>　</a:t>
            </a:r>
            <a:endParaRPr lang="en-US" altLang="ja-JP" sz="2000" kern="100" dirty="0">
              <a:solidFill>
                <a:prstClr val="black"/>
              </a:solidFill>
              <a:latin typeface="+mn-ea"/>
              <a:cs typeface="Times New Roman" panose="02020603050405020304" pitchFamily="18" charset="0"/>
            </a:endParaRPr>
          </a:p>
          <a:p>
            <a:pPr marL="0" indent="0" algn="just" defTabSz="685817" fontAlgn="auto">
              <a:spcBef>
                <a:spcPts val="0"/>
              </a:spcBef>
              <a:spcAft>
                <a:spcPts val="0"/>
              </a:spcAft>
              <a:buNone/>
              <a:defRPr/>
            </a:pPr>
            <a:r>
              <a:rPr lang="ja-JP" altLang="en-US" sz="2000" kern="100" dirty="0">
                <a:solidFill>
                  <a:prstClr val="black"/>
                </a:solidFill>
                <a:latin typeface="+mn-ea"/>
                <a:cs typeface="Times New Roman" panose="02020603050405020304" pitchFamily="18" charset="0"/>
              </a:rPr>
              <a:t>   　</a:t>
            </a:r>
            <a:r>
              <a:rPr lang="ja-JP" altLang="ja-JP" sz="2000" kern="100" dirty="0">
                <a:solidFill>
                  <a:prstClr val="black"/>
                </a:solidFill>
                <a:latin typeface="+mn-ea"/>
                <a:cs typeface="Times New Roman" panose="02020603050405020304" pitchFamily="18" charset="0"/>
              </a:rPr>
              <a:t>談を受託している相談支援事業所を中心に据える等）を構築</a:t>
            </a:r>
            <a:r>
              <a:rPr lang="ja-JP" altLang="en-US" sz="2000" kern="100" dirty="0">
                <a:solidFill>
                  <a:prstClr val="black"/>
                </a:solidFill>
                <a:latin typeface="+mn-ea"/>
                <a:cs typeface="Times New Roman" panose="02020603050405020304" pitchFamily="18" charset="0"/>
              </a:rPr>
              <a:t>する</a:t>
            </a:r>
            <a:r>
              <a:rPr lang="ja-JP" altLang="ja-JP" sz="2000" kern="100" dirty="0">
                <a:solidFill>
                  <a:prstClr val="black"/>
                </a:solidFill>
                <a:latin typeface="+mn-ea"/>
                <a:cs typeface="Times New Roman" panose="02020603050405020304" pitchFamily="18" charset="0"/>
              </a:rPr>
              <a:t>必要</a:t>
            </a:r>
            <a:r>
              <a:rPr lang="ja-JP" altLang="en-US" sz="2000" kern="100" dirty="0">
                <a:solidFill>
                  <a:prstClr val="black"/>
                </a:solidFill>
                <a:latin typeface="+mn-ea"/>
                <a:cs typeface="Times New Roman" panose="02020603050405020304" pitchFamily="18" charset="0"/>
              </a:rPr>
              <a:t>が</a:t>
            </a:r>
            <a:r>
              <a:rPr lang="ja-JP" altLang="ja-JP" sz="2000" kern="100" dirty="0">
                <a:solidFill>
                  <a:prstClr val="black"/>
                </a:solidFill>
                <a:latin typeface="+mn-ea"/>
                <a:cs typeface="Times New Roman" panose="02020603050405020304" pitchFamily="18" charset="0"/>
              </a:rPr>
              <a:t>あ</a:t>
            </a:r>
            <a:r>
              <a:rPr lang="ja-JP" altLang="en-US" sz="2000" kern="100" dirty="0">
                <a:solidFill>
                  <a:prstClr val="black"/>
                </a:solidFill>
                <a:latin typeface="+mn-ea"/>
                <a:cs typeface="Times New Roman" panose="02020603050405020304" pitchFamily="18" charset="0"/>
              </a:rPr>
              <a:t>る。</a:t>
            </a:r>
            <a:endParaRPr lang="en-US" altLang="ja-JP" sz="2000" kern="100" dirty="0">
              <a:solidFill>
                <a:prstClr val="black"/>
              </a:solidFill>
              <a:latin typeface="+mn-ea"/>
              <a:cs typeface="Times New Roman" panose="02020603050405020304" pitchFamily="18" charset="0"/>
            </a:endParaRPr>
          </a:p>
          <a:p>
            <a:pPr marL="0" indent="0">
              <a:buNone/>
            </a:pPr>
            <a:endParaRPr lang="en-US" altLang="ja-JP" sz="2400" dirty="0">
              <a:latin typeface="+mn-ea"/>
            </a:endParaRPr>
          </a:p>
          <a:p>
            <a:pPr marL="0" indent="0">
              <a:buNone/>
            </a:pPr>
            <a:r>
              <a:rPr lang="ja-JP" altLang="en-US" sz="2400" dirty="0">
                <a:latin typeface="+mn-ea"/>
              </a:rPr>
              <a:t>　　</a:t>
            </a:r>
            <a:endParaRPr lang="en-US" altLang="ja-JP" sz="2000" dirty="0"/>
          </a:p>
          <a:p>
            <a:pPr marL="0" indent="0">
              <a:buNone/>
            </a:pPr>
            <a:endParaRPr lang="en-US" altLang="ja-JP" sz="2000" dirty="0"/>
          </a:p>
          <a:p>
            <a:pPr marL="0" indent="0">
              <a:buNone/>
            </a:pPr>
            <a:endParaRPr lang="en-US" altLang="ja-JP" sz="2000" dirty="0"/>
          </a:p>
          <a:p>
            <a:pPr marL="0" indent="0">
              <a:buNone/>
            </a:pPr>
            <a:r>
              <a:rPr lang="ja-JP" altLang="en-US" sz="2000" dirty="0"/>
              <a:t>　　</a:t>
            </a:r>
            <a:endParaRPr lang="en-US" altLang="ja-JP" sz="2000" dirty="0"/>
          </a:p>
          <a:p>
            <a:endParaRPr lang="en-US" altLang="ja-JP" sz="20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DE2DC198-7529-475B-9A3C-760965578750}"/>
              </a:ext>
            </a:extLst>
          </p:cNvPr>
          <p:cNvSpPr>
            <a:spLocks noGrp="1"/>
          </p:cNvSpPr>
          <p:nvPr>
            <p:ph type="sldNum" sz="quarter" idx="12"/>
          </p:nvPr>
        </p:nvSpPr>
        <p:spPr/>
        <p:txBody>
          <a:bodyPr/>
          <a:lstStyle/>
          <a:p>
            <a:pPr>
              <a:defRPr/>
            </a:pPr>
            <a:fld id="{804D6B79-3AEB-42FE-A736-A41F7AEA0445}" type="slidenum">
              <a:rPr lang="en-US" altLang="ja-JP" smtClean="0"/>
              <a:pPr>
                <a:defRPr/>
              </a:pPr>
              <a:t>18</a:t>
            </a:fld>
            <a:endParaRPr lang="en-US" altLang="ja-JP"/>
          </a:p>
        </p:txBody>
      </p:sp>
    </p:spTree>
    <p:extLst>
      <p:ext uri="{BB962C8B-B14F-4D97-AF65-F5344CB8AC3E}">
        <p14:creationId xmlns:p14="http://schemas.microsoft.com/office/powerpoint/2010/main" val="3686564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77CBCE-F357-44F7-9484-95EE0481D202}"/>
              </a:ext>
            </a:extLst>
          </p:cNvPr>
          <p:cNvSpPr>
            <a:spLocks noGrp="1"/>
          </p:cNvSpPr>
          <p:nvPr>
            <p:ph type="title"/>
          </p:nvPr>
        </p:nvSpPr>
        <p:spPr/>
        <p:txBody>
          <a:bodyPr/>
          <a:lstStyle/>
          <a:p>
            <a:r>
              <a:rPr lang="ja-JP" altLang="en-US" sz="2585" dirty="0"/>
              <a:t>地域相談支援（地域移行支援・地域定着支援）の誤解</a:t>
            </a:r>
          </a:p>
        </p:txBody>
      </p:sp>
      <p:sp>
        <p:nvSpPr>
          <p:cNvPr id="3" name="コンテンツ プレースホルダー 2">
            <a:extLst>
              <a:ext uri="{FF2B5EF4-FFF2-40B4-BE49-F238E27FC236}">
                <a16:creationId xmlns:a16="http://schemas.microsoft.com/office/drawing/2014/main" id="{EF1EDC93-1D60-468A-B618-631357CAD0D4}"/>
              </a:ext>
            </a:extLst>
          </p:cNvPr>
          <p:cNvSpPr>
            <a:spLocks noGrp="1"/>
          </p:cNvSpPr>
          <p:nvPr>
            <p:ph idx="1"/>
          </p:nvPr>
        </p:nvSpPr>
        <p:spPr>
          <a:xfrm>
            <a:off x="650334" y="1501402"/>
            <a:ext cx="8314154" cy="2359646"/>
          </a:xfrm>
          <a:ln>
            <a:solidFill>
              <a:schemeClr val="accent1"/>
            </a:solidFill>
          </a:ln>
        </p:spPr>
        <p:txBody>
          <a:bodyPr/>
          <a:lstStyle/>
          <a:p>
            <a:r>
              <a:rPr lang="ja-JP" altLang="en-US" sz="2215" dirty="0"/>
              <a:t>地域移行支援や地域定着支援は、市町村の一般的な相談（委託相談）で行っている。</a:t>
            </a:r>
            <a:endParaRPr lang="en-US" altLang="ja-JP" sz="2215" dirty="0"/>
          </a:p>
          <a:p>
            <a:r>
              <a:rPr lang="ja-JP" altLang="en-US" sz="2215" dirty="0"/>
              <a:t>地域移行支援は、煩雑だ。</a:t>
            </a:r>
            <a:endParaRPr lang="en-US" altLang="ja-JP" sz="2215" dirty="0"/>
          </a:p>
          <a:p>
            <a:r>
              <a:rPr lang="ja-JP" altLang="en-US" sz="2215" dirty="0"/>
              <a:t>地域移行支援は、精神科病院や入所施設等の責任で行うべきだ。</a:t>
            </a:r>
            <a:endParaRPr lang="en-US" altLang="ja-JP" sz="2215" dirty="0"/>
          </a:p>
          <a:p>
            <a:r>
              <a:rPr lang="ja-JP" altLang="en-US" sz="2215" dirty="0"/>
              <a:t>地域定着支援は、</a:t>
            </a:r>
            <a:r>
              <a:rPr lang="en-US" altLang="ja-JP" sz="2215" dirty="0"/>
              <a:t>24</a:t>
            </a:r>
            <a:r>
              <a:rPr lang="ja-JP" altLang="en-US" sz="2215" dirty="0"/>
              <a:t>時間相談を受ける。</a:t>
            </a:r>
            <a:endParaRPr lang="en-US" altLang="ja-JP" sz="2215" dirty="0"/>
          </a:p>
          <a:p>
            <a:pPr marL="0" indent="0">
              <a:buNone/>
            </a:pPr>
            <a:endParaRPr lang="en-US" altLang="ja-JP" sz="2215" dirty="0"/>
          </a:p>
          <a:p>
            <a:pPr marL="0" indent="0">
              <a:buNone/>
            </a:pPr>
            <a:r>
              <a:rPr lang="ja-JP" altLang="en-US" sz="2215" dirty="0"/>
              <a:t>　　　　　　　　　　　　　　　　　　　　　　　　　　誤解</a:t>
            </a:r>
            <a:endParaRPr lang="en-US" altLang="ja-JP" sz="2215" dirty="0"/>
          </a:p>
          <a:p>
            <a:pPr marL="0" indent="0">
              <a:buNone/>
            </a:pPr>
            <a:r>
              <a:rPr lang="ja-JP" altLang="en-US" sz="2215" dirty="0"/>
              <a:t>　　今さらですが上記の考え方はすべて　　　　　　です。</a:t>
            </a:r>
            <a:endParaRPr lang="en-US" altLang="ja-JP" sz="2215" dirty="0"/>
          </a:p>
          <a:p>
            <a:pPr marL="0" indent="0">
              <a:buNone/>
            </a:pPr>
            <a:endParaRPr lang="en-US" altLang="ja-JP" sz="2215" dirty="0"/>
          </a:p>
          <a:p>
            <a:pPr marL="0" indent="0">
              <a:buNone/>
            </a:pPr>
            <a:r>
              <a:rPr lang="ja-JP" altLang="en-US" sz="2215" dirty="0"/>
              <a:t>　</a:t>
            </a:r>
            <a:endParaRPr lang="en-US" altLang="ja-JP" sz="2215" dirty="0"/>
          </a:p>
          <a:p>
            <a:pPr marL="0" indent="0">
              <a:buNone/>
            </a:pPr>
            <a:r>
              <a:rPr lang="ja-JP" altLang="en-US" sz="2215" dirty="0"/>
              <a:t>　地域相談が活用されない最大に要因は、脆弱な相談支援体制と相談支援専門員の実力不足にあります。</a:t>
            </a:r>
          </a:p>
        </p:txBody>
      </p:sp>
      <p:sp>
        <p:nvSpPr>
          <p:cNvPr id="6" name="乗算記号 5">
            <a:extLst>
              <a:ext uri="{FF2B5EF4-FFF2-40B4-BE49-F238E27FC236}">
                <a16:creationId xmlns:a16="http://schemas.microsoft.com/office/drawing/2014/main" id="{AA402F91-9F6A-4595-BE27-4E06B44B7558}"/>
              </a:ext>
            </a:extLst>
          </p:cNvPr>
          <p:cNvSpPr/>
          <p:nvPr/>
        </p:nvSpPr>
        <p:spPr>
          <a:xfrm>
            <a:off x="5170220" y="4027221"/>
            <a:ext cx="1528785" cy="1395847"/>
          </a:xfrm>
          <a:prstGeom prst="mathMultiply">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844083" fontAlgn="auto">
              <a:spcBef>
                <a:spcPts val="0"/>
              </a:spcBef>
              <a:spcAft>
                <a:spcPts val="0"/>
              </a:spcAft>
              <a:defRPr/>
            </a:pPr>
            <a:endParaRPr lang="ja-JP" altLang="en-US" sz="1662" dirty="0">
              <a:solidFill>
                <a:prstClr val="black"/>
              </a:solidFill>
              <a:highlight>
                <a:srgbClr val="FF0000"/>
              </a:highlight>
              <a:latin typeface="Arial"/>
              <a:ea typeface="ＭＳ Ｐゴシック"/>
            </a:endParaRPr>
          </a:p>
        </p:txBody>
      </p:sp>
      <p:sp>
        <p:nvSpPr>
          <p:cNvPr id="8" name="矢印: 上 7">
            <a:extLst>
              <a:ext uri="{FF2B5EF4-FFF2-40B4-BE49-F238E27FC236}">
                <a16:creationId xmlns:a16="http://schemas.microsoft.com/office/drawing/2014/main" id="{9552FA96-D6A0-4375-942F-41A23C26A6AD}"/>
              </a:ext>
            </a:extLst>
          </p:cNvPr>
          <p:cNvSpPr/>
          <p:nvPr/>
        </p:nvSpPr>
        <p:spPr>
          <a:xfrm>
            <a:off x="3109684" y="3362531"/>
            <a:ext cx="864096" cy="903146"/>
          </a:xfrm>
          <a:prstGeom prst="upArrow">
            <a:avLst/>
          </a:prstGeom>
          <a:solidFill>
            <a:srgbClr val="FF0000"/>
          </a:solidFill>
        </p:spPr>
        <p:style>
          <a:lnRef idx="1">
            <a:schemeClr val="accent5"/>
          </a:lnRef>
          <a:fillRef idx="2">
            <a:schemeClr val="accent5"/>
          </a:fillRef>
          <a:effectRef idx="1">
            <a:schemeClr val="accent5"/>
          </a:effectRef>
          <a:fontRef idx="minor">
            <a:schemeClr val="dk1"/>
          </a:fontRef>
        </p:style>
        <p:txBody>
          <a:bodyPr rtlCol="0" anchor="ctr"/>
          <a:lstStyle/>
          <a:p>
            <a:pPr algn="ctr" defTabSz="844083" fontAlgn="auto">
              <a:spcBef>
                <a:spcPts val="0"/>
              </a:spcBef>
              <a:spcAft>
                <a:spcPts val="0"/>
              </a:spcAft>
              <a:defRPr/>
            </a:pPr>
            <a:endParaRPr lang="ja-JP" altLang="en-US" sz="1662" dirty="0">
              <a:solidFill>
                <a:prstClr val="black"/>
              </a:solidFill>
              <a:latin typeface="Arial"/>
              <a:ea typeface="ＭＳ Ｐゴシック"/>
            </a:endParaRPr>
          </a:p>
        </p:txBody>
      </p:sp>
      <p:sp>
        <p:nvSpPr>
          <p:cNvPr id="10" name="Text Box 15">
            <a:extLst>
              <a:ext uri="{FF2B5EF4-FFF2-40B4-BE49-F238E27FC236}">
                <a16:creationId xmlns:a16="http://schemas.microsoft.com/office/drawing/2014/main" id="{706DD234-5657-4CC2-B671-D4221109D0C6}"/>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5" name="スライド番号プレースホルダー 4">
            <a:extLst>
              <a:ext uri="{FF2B5EF4-FFF2-40B4-BE49-F238E27FC236}">
                <a16:creationId xmlns:a16="http://schemas.microsoft.com/office/drawing/2014/main" id="{03413005-C822-46EF-A304-3629B951D6EE}"/>
              </a:ext>
            </a:extLst>
          </p:cNvPr>
          <p:cNvSpPr>
            <a:spLocks noGrp="1"/>
          </p:cNvSpPr>
          <p:nvPr>
            <p:ph type="sldNum" sz="quarter" idx="12"/>
          </p:nvPr>
        </p:nvSpPr>
        <p:spPr/>
        <p:txBody>
          <a:bodyPr/>
          <a:lstStyle/>
          <a:p>
            <a:pPr>
              <a:defRPr/>
            </a:pPr>
            <a:fld id="{804D6B79-3AEB-42FE-A736-A41F7AEA0445}" type="slidenum">
              <a:rPr lang="en-US" altLang="ja-JP" smtClean="0"/>
              <a:pPr>
                <a:defRPr/>
              </a:pPr>
              <a:t>19</a:t>
            </a:fld>
            <a:endParaRPr lang="en-US" altLang="ja-JP"/>
          </a:p>
        </p:txBody>
      </p:sp>
    </p:spTree>
    <p:extLst>
      <p:ext uri="{BB962C8B-B14F-4D97-AF65-F5344CB8AC3E}">
        <p14:creationId xmlns:p14="http://schemas.microsoft.com/office/powerpoint/2010/main" val="2392319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850106"/>
          </a:xfrm>
        </p:spPr>
        <p:txBody>
          <a:bodyPr/>
          <a:lstStyle/>
          <a:p>
            <a:pPr eaLnBrk="1" hangingPunct="1"/>
            <a:r>
              <a:rPr lang="ja-JP" altLang="en-US" sz="3600" dirty="0">
                <a:solidFill>
                  <a:schemeClr val="tx1"/>
                </a:solidFill>
                <a:latin typeface="+mj-ea"/>
              </a:rPr>
              <a:t>本科目のねらい</a:t>
            </a:r>
          </a:p>
        </p:txBody>
      </p:sp>
      <p:sp>
        <p:nvSpPr>
          <p:cNvPr id="3" name="コンテンツ プレースホルダー 2"/>
          <p:cNvSpPr>
            <a:spLocks noGrp="1"/>
          </p:cNvSpPr>
          <p:nvPr>
            <p:ph idx="1"/>
          </p:nvPr>
        </p:nvSpPr>
        <p:spPr>
          <a:xfrm>
            <a:off x="251520" y="1268761"/>
            <a:ext cx="8640960" cy="5052420"/>
          </a:xfrm>
        </p:spPr>
        <p:txBody>
          <a:bodyPr/>
          <a:lstStyle/>
          <a:p>
            <a:pPr marL="0" indent="0">
              <a:buNone/>
            </a:pPr>
            <a:r>
              <a:rPr kumimoji="1" lang="ja-JP" altLang="en-US" sz="2800" dirty="0"/>
              <a:t>１．基幹相談支援センター設置</a:t>
            </a:r>
            <a:r>
              <a:rPr lang="ja-JP" altLang="en-US" sz="2800" dirty="0"/>
              <a:t>経緯や運営形態を</a:t>
            </a:r>
            <a:r>
              <a:rPr kumimoji="1" lang="ja-JP" altLang="en-US" sz="2800" dirty="0"/>
              <a:t>理解す</a:t>
            </a:r>
            <a:endParaRPr kumimoji="1" lang="en-US" altLang="ja-JP" sz="2800" dirty="0"/>
          </a:p>
          <a:p>
            <a:pPr marL="0" indent="0">
              <a:buNone/>
            </a:pPr>
            <a:r>
              <a:rPr lang="ja-JP" altLang="en-US" sz="2800" dirty="0"/>
              <a:t>　　</a:t>
            </a:r>
            <a:r>
              <a:rPr kumimoji="1" lang="ja-JP" altLang="en-US" sz="2800" dirty="0"/>
              <a:t>ることで、さらなる設置促進と地域の中での基幹相談</a:t>
            </a:r>
            <a:endParaRPr kumimoji="1" lang="en-US" altLang="ja-JP" sz="2800" dirty="0"/>
          </a:p>
          <a:p>
            <a:pPr marL="0" indent="0">
              <a:buNone/>
            </a:pPr>
            <a:r>
              <a:rPr lang="ja-JP" altLang="en-US" sz="2800" dirty="0"/>
              <a:t>　　</a:t>
            </a:r>
            <a:r>
              <a:rPr kumimoji="1" lang="ja-JP" altLang="en-US" sz="2800" dirty="0"/>
              <a:t>支援センターの役割や機能を明確化する取り組みに</a:t>
            </a:r>
            <a:endParaRPr kumimoji="1" lang="en-US" altLang="ja-JP" sz="2800" dirty="0"/>
          </a:p>
          <a:p>
            <a:pPr marL="0" indent="0">
              <a:buNone/>
            </a:pPr>
            <a:r>
              <a:rPr lang="ja-JP" altLang="en-US" sz="2800" dirty="0"/>
              <a:t>　　</a:t>
            </a:r>
            <a:r>
              <a:rPr kumimoji="1" lang="ja-JP" altLang="en-US" sz="2800" dirty="0"/>
              <a:t>繋げる。</a:t>
            </a:r>
            <a:endParaRPr kumimoji="1" lang="en-US" altLang="ja-JP" sz="2800" dirty="0"/>
          </a:p>
          <a:p>
            <a:pPr marL="0" indent="0">
              <a:buNone/>
            </a:pPr>
            <a:r>
              <a:rPr lang="ja-JP" altLang="en-US" sz="2800" dirty="0"/>
              <a:t>２．基幹相談支援センターの役割を理解することで、各事</a:t>
            </a:r>
            <a:endParaRPr lang="en-US" altLang="ja-JP" sz="2800" dirty="0"/>
          </a:p>
          <a:p>
            <a:pPr marL="0" indent="0">
              <a:buNone/>
            </a:pPr>
            <a:r>
              <a:rPr lang="ja-JP" altLang="en-US" sz="2800" dirty="0"/>
              <a:t>　　業の推進と地域での浸透に繋げていく。地域相談の</a:t>
            </a:r>
            <a:endParaRPr lang="en-US" altLang="ja-JP" sz="2800" dirty="0"/>
          </a:p>
          <a:p>
            <a:pPr marL="0" indent="0">
              <a:buNone/>
            </a:pPr>
            <a:r>
              <a:rPr lang="ja-JP" altLang="en-US" sz="2800" dirty="0"/>
              <a:t>　　理解と推進に関しては具体的な手法を提示。</a:t>
            </a:r>
            <a:endParaRPr lang="en-US" altLang="ja-JP" sz="2800" dirty="0"/>
          </a:p>
          <a:p>
            <a:pPr marL="0" indent="0">
              <a:buNone/>
            </a:pPr>
            <a:r>
              <a:rPr lang="ja-JP" altLang="en-US" sz="2800" dirty="0"/>
              <a:t>３．相談支援従事者養成研修の中での主任相談支援専</a:t>
            </a:r>
            <a:endParaRPr lang="en-US" altLang="ja-JP" sz="2800" dirty="0"/>
          </a:p>
          <a:p>
            <a:pPr marL="0" indent="0">
              <a:buNone/>
            </a:pPr>
            <a:r>
              <a:rPr lang="ja-JP" altLang="en-US" sz="2800" dirty="0"/>
              <a:t>　　門員及び基幹相談支援センターの役割の理解を促進</a:t>
            </a:r>
            <a:endParaRPr lang="en-US" altLang="ja-JP" sz="2800" dirty="0"/>
          </a:p>
          <a:p>
            <a:pPr marL="0" indent="0">
              <a:buNone/>
            </a:pPr>
            <a:r>
              <a:rPr lang="ja-JP" altLang="en-US" sz="2800" dirty="0"/>
              <a:t>　　する。</a:t>
            </a:r>
            <a:endParaRPr lang="en-US" altLang="ja-JP" sz="28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8CD5A259-F95A-4C1E-B031-8A51AFB5A522}"/>
              </a:ext>
            </a:extLst>
          </p:cNvPr>
          <p:cNvSpPr>
            <a:spLocks noGrp="1"/>
          </p:cNvSpPr>
          <p:nvPr>
            <p:ph type="sldNum" sz="quarter" idx="12"/>
          </p:nvPr>
        </p:nvSpPr>
        <p:spPr/>
        <p:txBody>
          <a:bodyPr/>
          <a:lstStyle/>
          <a:p>
            <a:pPr>
              <a:defRPr/>
            </a:pPr>
            <a:fld id="{804D6B79-3AEB-42FE-A736-A41F7AEA0445}" type="slidenum">
              <a:rPr lang="en-US" altLang="ja-JP" smtClean="0"/>
              <a:pPr>
                <a:defRPr/>
              </a:pPr>
              <a:t>2</a:t>
            </a:fld>
            <a:endParaRPr lang="en-US" altLang="ja-JP"/>
          </a:p>
        </p:txBody>
      </p:sp>
    </p:spTree>
    <p:extLst>
      <p:ext uri="{BB962C8B-B14F-4D97-AF65-F5344CB8AC3E}">
        <p14:creationId xmlns:p14="http://schemas.microsoft.com/office/powerpoint/2010/main" val="1961002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会社のキャラクター（元気）">
            <a:hlinkClick r:id="rId2"/>
          </p:cNvPr>
          <p:cNvSpPr>
            <a:spLocks noChangeAspect="1" noChangeArrowheads="1"/>
          </p:cNvSpPr>
          <p:nvPr/>
        </p:nvSpPr>
        <p:spPr bwMode="auto">
          <a:xfrm>
            <a:off x="4423997" y="130419"/>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a:solidFill>
                <a:prstClr val="black"/>
              </a:solidFill>
              <a:latin typeface="Calibri"/>
              <a:ea typeface="ＭＳ Ｐゴシック" panose="020B0600070205080204" pitchFamily="50" charset="-128"/>
            </a:endParaRPr>
          </a:p>
        </p:txBody>
      </p:sp>
      <p:sp>
        <p:nvSpPr>
          <p:cNvPr id="107" name="正方形/長方形 106"/>
          <p:cNvSpPr/>
          <p:nvPr/>
        </p:nvSpPr>
        <p:spPr>
          <a:xfrm>
            <a:off x="185051" y="570836"/>
            <a:ext cx="8773898" cy="433196"/>
          </a:xfrm>
          <a:prstGeom prst="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defTabSz="844083" fontAlgn="auto">
              <a:spcBef>
                <a:spcPts val="0"/>
              </a:spcBef>
              <a:spcAft>
                <a:spcPts val="0"/>
              </a:spcAft>
              <a:defRPr/>
            </a:pPr>
            <a:r>
              <a:rPr lang="ja-JP" altLang="en-US" sz="22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地域相談支援</a:t>
            </a:r>
            <a:r>
              <a:rPr lang="ja-JP" altLang="en-US" sz="22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における対象者を明確にするための通知改正</a:t>
            </a:r>
          </a:p>
        </p:txBody>
      </p:sp>
      <p:sp>
        <p:nvSpPr>
          <p:cNvPr id="108" name="正方形/長方形 107"/>
          <p:cNvSpPr/>
          <p:nvPr/>
        </p:nvSpPr>
        <p:spPr>
          <a:xfrm>
            <a:off x="185051" y="1235526"/>
            <a:ext cx="8715186" cy="660502"/>
          </a:xfrm>
          <a:prstGeom prst="rect">
            <a:avLst/>
          </a:prstGeom>
        </p:spPr>
        <p:txBody>
          <a:bodyPr wrap="square" lIns="0" rIns="0">
            <a:spAutoFit/>
          </a:bodyPr>
          <a:lstStyle/>
          <a:p>
            <a:pPr defTabSz="844083" fontAlgn="auto">
              <a:spcBef>
                <a:spcPts val="0"/>
              </a:spcBef>
              <a:spcAft>
                <a:spcPts val="0"/>
              </a:spcAft>
              <a:defRPr/>
            </a:pPr>
            <a:r>
              <a:rPr lang="ja-JP" altLang="en-US" sz="2215"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7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入院の期間や形態に関わらず支援の対象であることを明確にするため、「介護給付費等の支給決定等について</a:t>
            </a:r>
            <a:r>
              <a:rPr lang="en-US" altLang="ja-JP" sz="147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47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平成</a:t>
            </a:r>
            <a:r>
              <a:rPr lang="en-US" altLang="ja-JP" sz="147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19</a:t>
            </a:r>
            <a:r>
              <a:rPr lang="ja-JP" altLang="en-US" sz="147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年</a:t>
            </a:r>
            <a:r>
              <a:rPr lang="en-US" altLang="ja-JP" sz="147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3</a:t>
            </a:r>
            <a:r>
              <a:rPr lang="ja-JP" altLang="en-US" sz="147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月</a:t>
            </a:r>
            <a:r>
              <a:rPr lang="en-US" altLang="ja-JP" sz="147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23</a:t>
            </a:r>
            <a:r>
              <a:rPr lang="ja-JP" altLang="en-US" sz="147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日</a:t>
            </a:r>
            <a:r>
              <a:rPr lang="en-US" altLang="ja-JP" sz="147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47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障発第</a:t>
            </a:r>
            <a:r>
              <a:rPr lang="en-US" altLang="ja-JP" sz="147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0323002</a:t>
            </a:r>
            <a:r>
              <a:rPr lang="ja-JP" altLang="en-US" sz="147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号　障害保健福祉部長通知</a:t>
            </a:r>
            <a:r>
              <a:rPr lang="en-US" altLang="ja-JP" sz="147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r>
              <a:rPr lang="ja-JP" altLang="en-US" sz="1477"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」の一部を削除。</a:t>
            </a:r>
          </a:p>
        </p:txBody>
      </p:sp>
      <p:sp>
        <p:nvSpPr>
          <p:cNvPr id="109" name="正方形/長方形 108"/>
          <p:cNvSpPr/>
          <p:nvPr/>
        </p:nvSpPr>
        <p:spPr>
          <a:xfrm>
            <a:off x="251520" y="2099622"/>
            <a:ext cx="8552462" cy="2658757"/>
          </a:xfrm>
          <a:prstGeom prst="rect">
            <a:avLst/>
          </a:prstGeom>
          <a:ln w="12700">
            <a:solidFill>
              <a:schemeClr val="tx1"/>
            </a:solidFill>
          </a:ln>
        </p:spPr>
        <p:txBody>
          <a:bodyPr wrap="none" rIns="0" anchor="t" anchorCtr="0">
            <a:noAutofit/>
          </a:bodyPr>
          <a:lstStyle/>
          <a:p>
            <a:pPr defTabSz="844083" fontAlgn="auto">
              <a:spcBef>
                <a:spcPts val="0"/>
              </a:spcBef>
              <a:spcAft>
                <a:spcPts val="0"/>
              </a:spcAft>
              <a:defRPr/>
            </a:pPr>
            <a:r>
              <a:rPr lang="ja-JP" altLang="en-US" sz="184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第五－</a:t>
            </a:r>
            <a:r>
              <a:rPr lang="en-US" altLang="ja-JP" sz="184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84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en-US" altLang="ja-JP" sz="184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p>
          <a:p>
            <a:pPr defTabSz="844083" fontAlgn="auto">
              <a:spcBef>
                <a:spcPts val="0"/>
              </a:spcBef>
              <a:spcAft>
                <a:spcPts val="0"/>
              </a:spcAft>
              <a:defRPr/>
            </a:pPr>
            <a:r>
              <a:rPr lang="ja-JP" altLang="en-US" sz="184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申請者が地域相談支援基準第</a:t>
            </a:r>
            <a:r>
              <a:rPr lang="en-US" altLang="ja-JP" sz="184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84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条第</a:t>
            </a:r>
            <a:r>
              <a:rPr lang="en-US" altLang="ja-JP" sz="184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2</a:t>
            </a:r>
            <a:r>
              <a:rPr lang="ja-JP" altLang="en-US" sz="184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号から第</a:t>
            </a:r>
            <a:r>
              <a:rPr lang="en-US" altLang="ja-JP" sz="184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4</a:t>
            </a:r>
            <a:r>
              <a:rPr lang="ja-JP" altLang="en-US" sz="184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号までに規定する施設等に入所して</a:t>
            </a:r>
            <a:endParaRPr lang="en-US" altLang="ja-JP" sz="184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defTabSz="844083" fontAlgn="auto">
              <a:spcBef>
                <a:spcPts val="0"/>
              </a:spcBef>
              <a:spcAft>
                <a:spcPts val="0"/>
              </a:spcAft>
              <a:defRPr/>
            </a:pPr>
            <a:r>
              <a:rPr lang="ja-JP" altLang="en-US" sz="184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いる障害者又は精神科病院に入院している精神障害者であることを確認する。</a:t>
            </a:r>
            <a:endParaRPr lang="en-US" altLang="ja-JP" sz="184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defTabSz="844083" fontAlgn="auto">
              <a:spcBef>
                <a:spcPts val="0"/>
              </a:spcBef>
              <a:spcAft>
                <a:spcPts val="0"/>
              </a:spcAft>
              <a:defRPr/>
            </a:pPr>
            <a:r>
              <a:rPr lang="ja-JP" altLang="en-US" sz="1846" dirty="0">
                <a:solidFill>
                  <a:prstClr val="black"/>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lang="ja-JP" altLang="en-US" sz="1846" strike="dblStrike"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rPr>
              <a:t>なお、申請者が精神科病院に入院する精神障害者の場合については、長期に入院し</a:t>
            </a:r>
            <a:endParaRPr lang="en-US" altLang="ja-JP" sz="1846" strike="dblStrike"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defTabSz="844083" fontAlgn="auto">
              <a:spcBef>
                <a:spcPts val="0"/>
              </a:spcBef>
              <a:spcAft>
                <a:spcPts val="0"/>
              </a:spcAft>
              <a:defRPr/>
            </a:pPr>
            <a:r>
              <a:rPr lang="ja-JP" altLang="en-US" sz="1846" strike="dblStrike"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rPr>
              <a:t>ていることから地域移行に向けた支援の必要性が相対的に高いと見込まれる直近の入</a:t>
            </a:r>
            <a:endParaRPr lang="en-US" altLang="ja-JP" sz="1846" strike="dblStrike"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defTabSz="844083" fontAlgn="auto">
              <a:spcBef>
                <a:spcPts val="0"/>
              </a:spcBef>
              <a:spcAft>
                <a:spcPts val="0"/>
              </a:spcAft>
              <a:defRPr/>
            </a:pPr>
            <a:r>
              <a:rPr lang="ja-JP" altLang="en-US" sz="1846" strike="dblStrike"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rPr>
              <a:t>院期間が</a:t>
            </a:r>
            <a:r>
              <a:rPr lang="en-US" altLang="ja-JP" sz="1846" strike="dblStrike"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846" strike="dblStrike"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rPr>
              <a:t>年以上の者を中心に対象とすることとするが、直近の入院期間が</a:t>
            </a:r>
            <a:r>
              <a:rPr lang="en-US" altLang="ja-JP" sz="1846" strike="dblStrike"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rPr>
              <a:t>1</a:t>
            </a:r>
            <a:r>
              <a:rPr lang="ja-JP" altLang="en-US" sz="1846" strike="dblStrike"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rPr>
              <a:t>年未満で</a:t>
            </a:r>
            <a:endParaRPr lang="en-US" altLang="ja-JP" sz="1846" strike="dblStrike"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defTabSz="844083" fontAlgn="auto">
              <a:spcBef>
                <a:spcPts val="0"/>
              </a:spcBef>
              <a:spcAft>
                <a:spcPts val="0"/>
              </a:spcAft>
              <a:defRPr/>
            </a:pPr>
            <a:r>
              <a:rPr lang="ja-JP" altLang="en-US" sz="1846" strike="dblStrike"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rPr>
              <a:t>ある者であっても、例えば、措置入院者や医療保護入院者で住居の確保などの支援を</a:t>
            </a:r>
            <a:endParaRPr lang="en-US" altLang="ja-JP" sz="1846" strike="dblStrike"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defTabSz="844083" fontAlgn="auto">
              <a:spcBef>
                <a:spcPts val="0"/>
              </a:spcBef>
              <a:spcAft>
                <a:spcPts val="0"/>
              </a:spcAft>
              <a:defRPr/>
            </a:pPr>
            <a:r>
              <a:rPr lang="ja-JP" altLang="en-US" sz="1846" strike="dblStrike"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rPr>
              <a:t>必要とする者や、地域移行支援を行わなければ入院の長期化が見込まれる者につい</a:t>
            </a:r>
            <a:endParaRPr lang="en-US" altLang="ja-JP" sz="1846" strike="dblStrike"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endParaRPr>
          </a:p>
          <a:p>
            <a:pPr defTabSz="844083" fontAlgn="auto">
              <a:spcBef>
                <a:spcPts val="0"/>
              </a:spcBef>
              <a:spcAft>
                <a:spcPts val="0"/>
              </a:spcAft>
              <a:defRPr/>
            </a:pPr>
            <a:r>
              <a:rPr lang="ja-JP" altLang="en-US" sz="1846" strike="dblStrike" dirty="0" err="1">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rPr>
              <a:t>ても</a:t>
            </a:r>
            <a:r>
              <a:rPr lang="ja-JP" altLang="en-US" sz="1846" strike="dblStrike"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rPr>
              <a:t>対象となるので留意すること</a:t>
            </a:r>
            <a:r>
              <a:rPr lang="ja-JP" altLang="en-US" sz="1846" dirty="0">
                <a:solidFill>
                  <a:srgbClr val="FF0000"/>
                </a:solidFill>
                <a:latin typeface="ＭＳ Ｐゴシック" panose="020B0600070205080204" pitchFamily="50" charset="-128"/>
                <a:ea typeface="ＭＳ Ｐゴシック" panose="020B0600070205080204" pitchFamily="50" charset="-128"/>
                <a:cs typeface="メイリオ" panose="020B0604030504040204" pitchFamily="50" charset="-128"/>
              </a:rPr>
              <a:t>。</a:t>
            </a:r>
          </a:p>
        </p:txBody>
      </p:sp>
      <p:sp>
        <p:nvSpPr>
          <p:cNvPr id="4" name="テキスト ボックス 3">
            <a:extLst>
              <a:ext uri="{FF2B5EF4-FFF2-40B4-BE49-F238E27FC236}">
                <a16:creationId xmlns:a16="http://schemas.microsoft.com/office/drawing/2014/main" id="{B368BEF1-38A7-4DB9-8390-BE2C3B8468EE}"/>
              </a:ext>
            </a:extLst>
          </p:cNvPr>
          <p:cNvSpPr txBox="1"/>
          <p:nvPr/>
        </p:nvSpPr>
        <p:spPr>
          <a:xfrm>
            <a:off x="251520" y="4835823"/>
            <a:ext cx="8574491" cy="1228863"/>
          </a:xfrm>
          <a:prstGeom prst="rect">
            <a:avLst/>
          </a:prstGeom>
          <a:noFill/>
          <a:ln>
            <a:solidFill>
              <a:schemeClr val="accent1"/>
            </a:solidFill>
          </a:ln>
        </p:spPr>
        <p:txBody>
          <a:bodyPr wrap="square" rtlCol="0">
            <a:spAutoFit/>
          </a:bodyPr>
          <a:lstStyle/>
          <a:p>
            <a:pPr defTabSz="844083" fontAlgn="auto">
              <a:spcBef>
                <a:spcPts val="0"/>
              </a:spcBef>
              <a:spcAft>
                <a:spcPts val="0"/>
              </a:spcAft>
              <a:defRPr/>
            </a:pPr>
            <a:r>
              <a:rPr lang="ja-JP" altLang="en-US" sz="1477" dirty="0">
                <a:solidFill>
                  <a:prstClr val="black"/>
                </a:solidFill>
                <a:latin typeface="Calibri"/>
                <a:ea typeface="ＭＳ Ｐゴシック" panose="020B0600070205080204" pitchFamily="50" charset="-128"/>
              </a:rPr>
              <a:t>⇒　地域相談支援（地域移行支援）は、</a:t>
            </a:r>
            <a:r>
              <a:rPr lang="ja-JP" altLang="en-US" sz="1477" dirty="0">
                <a:solidFill>
                  <a:srgbClr val="FF0000"/>
                </a:solidFill>
                <a:latin typeface="Calibri"/>
                <a:ea typeface="ＭＳ Ｐゴシック" panose="020B0600070205080204" pitchFamily="50" charset="-128"/>
              </a:rPr>
              <a:t>入院期間によらず利用できる。</a:t>
            </a:r>
            <a:r>
              <a:rPr lang="ja-JP" altLang="en-US" sz="1477" dirty="0">
                <a:solidFill>
                  <a:prstClr val="black"/>
                </a:solidFill>
                <a:latin typeface="Calibri"/>
                <a:ea typeface="ＭＳ Ｐゴシック" panose="020B0600070205080204" pitchFamily="50" charset="-128"/>
              </a:rPr>
              <a:t>・・・医療機関の適切なアセスメントと地域との連携が重要となる。</a:t>
            </a:r>
            <a:endParaRPr lang="en-US" altLang="ja-JP" sz="1477" dirty="0">
              <a:solidFill>
                <a:prstClr val="black"/>
              </a:solidFill>
              <a:latin typeface="Calibri"/>
              <a:ea typeface="ＭＳ Ｐゴシック" panose="020B0600070205080204" pitchFamily="50" charset="-128"/>
            </a:endParaRPr>
          </a:p>
          <a:p>
            <a:pPr fontAlgn="auto">
              <a:spcBef>
                <a:spcPts val="0"/>
              </a:spcBef>
              <a:spcAft>
                <a:spcPts val="0"/>
              </a:spcAft>
              <a:defRPr/>
            </a:pPr>
            <a:r>
              <a:rPr lang="ja-JP" altLang="en-US" sz="1477" dirty="0">
                <a:solidFill>
                  <a:prstClr val="black"/>
                </a:solidFill>
                <a:latin typeface="Calibri"/>
                <a:ea typeface="ＭＳ Ｐゴシック" panose="020B0600070205080204" pitchFamily="50" charset="-128"/>
              </a:rPr>
              <a:t>⇒　地域相談支援は、</a:t>
            </a:r>
            <a:r>
              <a:rPr lang="ja-JP" altLang="en-US" sz="1477" dirty="0">
                <a:solidFill>
                  <a:srgbClr val="0066FF"/>
                </a:solidFill>
                <a:latin typeface="Calibri"/>
                <a:ea typeface="ＭＳ Ｐゴシック" panose="020B0600070205080204" pitchFamily="50" charset="-128"/>
              </a:rPr>
              <a:t>医療・保健・福祉・行政の連携</a:t>
            </a:r>
            <a:r>
              <a:rPr lang="ja-JP" altLang="en-US" sz="1477" dirty="0">
                <a:solidFill>
                  <a:prstClr val="black"/>
                </a:solidFill>
                <a:latin typeface="Calibri"/>
                <a:ea typeface="ＭＳ Ｐゴシック" panose="020B0600070205080204" pitchFamily="50" charset="-128"/>
              </a:rPr>
              <a:t>のうえで成り立ち、</a:t>
            </a:r>
            <a:r>
              <a:rPr lang="ja-JP" altLang="en-US" sz="1477" dirty="0">
                <a:solidFill>
                  <a:srgbClr val="0066FF"/>
                </a:solidFill>
                <a:latin typeface="Calibri"/>
                <a:ea typeface="ＭＳ Ｐゴシック" panose="020B0600070205080204" pitchFamily="50" charset="-128"/>
              </a:rPr>
              <a:t>計画的な基盤整備</a:t>
            </a:r>
            <a:r>
              <a:rPr lang="ja-JP" altLang="en-US" sz="1477" dirty="0">
                <a:solidFill>
                  <a:prstClr val="black"/>
                </a:solidFill>
                <a:latin typeface="Calibri"/>
                <a:ea typeface="ＭＳ Ｐゴシック" panose="020B0600070205080204" pitchFamily="50" charset="-128"/>
              </a:rPr>
              <a:t>を伴うものである</a:t>
            </a:r>
            <a:r>
              <a:rPr lang="ja-JP" altLang="en-US" sz="1477" dirty="0">
                <a:solidFill>
                  <a:prstClr val="black"/>
                </a:solidFill>
                <a:latin typeface="Calibri"/>
              </a:rPr>
              <a:t>。</a:t>
            </a:r>
            <a:endParaRPr lang="en-US" altLang="ja-JP" sz="1477" dirty="0">
              <a:solidFill>
                <a:prstClr val="black"/>
              </a:solidFill>
              <a:latin typeface="Calibri"/>
            </a:endParaRPr>
          </a:p>
          <a:p>
            <a:pPr fontAlgn="auto">
              <a:spcBef>
                <a:spcPts val="0"/>
              </a:spcBef>
              <a:spcAft>
                <a:spcPts val="0"/>
              </a:spcAft>
              <a:defRPr/>
            </a:pPr>
            <a:r>
              <a:rPr lang="ja-JP" altLang="en-US" sz="1477" dirty="0">
                <a:solidFill>
                  <a:prstClr val="black"/>
                </a:solidFill>
                <a:latin typeface="Calibri"/>
              </a:rPr>
              <a:t>⇒　地域相談支援を</a:t>
            </a:r>
            <a:r>
              <a:rPr lang="ja-JP" altLang="en-US" sz="1477" dirty="0">
                <a:solidFill>
                  <a:srgbClr val="FF0000"/>
                </a:solidFill>
                <a:latin typeface="Calibri"/>
              </a:rPr>
              <a:t>地域連携支援の強化</a:t>
            </a:r>
            <a:r>
              <a:rPr lang="ja-JP" altLang="en-US" sz="1477" dirty="0">
                <a:solidFill>
                  <a:prstClr val="black"/>
                </a:solidFill>
                <a:latin typeface="Calibri"/>
              </a:rPr>
              <a:t>と</a:t>
            </a:r>
            <a:r>
              <a:rPr lang="ja-JP" altLang="en-US" sz="1477" dirty="0">
                <a:solidFill>
                  <a:srgbClr val="0070C0"/>
                </a:solidFill>
                <a:latin typeface="Calibri"/>
              </a:rPr>
              <a:t>地域体制基盤の整備</a:t>
            </a:r>
            <a:r>
              <a:rPr lang="ja-JP" altLang="en-US" sz="1477" dirty="0">
                <a:solidFill>
                  <a:prstClr val="black"/>
                </a:solidFill>
                <a:latin typeface="Calibri"/>
              </a:rPr>
              <a:t>という認識に改めて、取り組まれることが重要である。</a:t>
            </a:r>
          </a:p>
        </p:txBody>
      </p:sp>
      <p:sp>
        <p:nvSpPr>
          <p:cNvPr id="11" name="Text Box 15">
            <a:extLst>
              <a:ext uri="{FF2B5EF4-FFF2-40B4-BE49-F238E27FC236}">
                <a16:creationId xmlns:a16="http://schemas.microsoft.com/office/drawing/2014/main" id="{5BACD98E-39A3-4035-9CEF-9BAF9E7A0748}"/>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C51867DD-4673-4387-B329-98A215584725}"/>
              </a:ext>
            </a:extLst>
          </p:cNvPr>
          <p:cNvSpPr>
            <a:spLocks noGrp="1"/>
          </p:cNvSpPr>
          <p:nvPr>
            <p:ph type="sldNum" sz="quarter" idx="12"/>
          </p:nvPr>
        </p:nvSpPr>
        <p:spPr/>
        <p:txBody>
          <a:bodyPr/>
          <a:lstStyle/>
          <a:p>
            <a:pPr>
              <a:defRPr/>
            </a:pPr>
            <a:fld id="{431CAECD-5926-4741-A906-A08E04809A27}" type="slidenum">
              <a:rPr lang="en-US" altLang="ja-JP" smtClean="0"/>
              <a:pPr>
                <a:defRPr/>
              </a:pPr>
              <a:t>20</a:t>
            </a:fld>
            <a:endParaRPr lang="en-US" altLang="ja-JP"/>
          </a:p>
        </p:txBody>
      </p:sp>
    </p:spTree>
    <p:extLst>
      <p:ext uri="{BB962C8B-B14F-4D97-AF65-F5344CB8AC3E}">
        <p14:creationId xmlns:p14="http://schemas.microsoft.com/office/powerpoint/2010/main" val="3808470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52113" y="1804527"/>
            <a:ext cx="4904345" cy="232040"/>
          </a:xfrm>
          <a:prstGeom prst="round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3231" rIns="33231" anchor="ctr"/>
          <a:lstStyle/>
          <a:p>
            <a:pPr indent="152404" defTabSz="844083" eaLnBrk="0" hangingPunct="0">
              <a:defRPr/>
            </a:pPr>
            <a:r>
              <a:rPr lang="ja-JP" altLang="en-US" sz="923" dirty="0">
                <a:solidFill>
                  <a:prstClr val="black"/>
                </a:solidFill>
                <a:latin typeface="メイリオ" pitchFamily="50" charset="-128"/>
                <a:ea typeface="メイリオ" pitchFamily="50" charset="-128"/>
              </a:rPr>
              <a:t>（参考）　地域生活への移行に向けた支援の流れ（イメージ）</a:t>
            </a:r>
            <a:endParaRPr lang="en-US" altLang="ja-JP" sz="923" dirty="0">
              <a:solidFill>
                <a:prstClr val="black"/>
              </a:solidFill>
              <a:latin typeface="メイリオ" pitchFamily="50" charset="-128"/>
              <a:ea typeface="メイリオ" pitchFamily="50" charset="-128"/>
            </a:endParaRPr>
          </a:p>
        </p:txBody>
      </p:sp>
      <p:sp>
        <p:nvSpPr>
          <p:cNvPr id="9" name="AutoShape 2"/>
          <p:cNvSpPr>
            <a:spLocks noChangeArrowheads="1"/>
          </p:cNvSpPr>
          <p:nvPr/>
        </p:nvSpPr>
        <p:spPr bwMode="auto">
          <a:xfrm>
            <a:off x="251082" y="474125"/>
            <a:ext cx="8707429" cy="500148"/>
          </a:xfrm>
          <a:prstGeom prst="bevel">
            <a:avLst>
              <a:gd name="adj" fmla="val 12500"/>
            </a:avLst>
          </a:prstGeom>
          <a:solidFill>
            <a:srgbClr val="FFFF66">
              <a:alpha val="47843"/>
            </a:srgbClr>
          </a:solidFill>
          <a:ln w="9525">
            <a:solidFill>
              <a:schemeClr val="tx1"/>
            </a:solidFill>
            <a:miter lim="800000"/>
            <a:headEnd/>
            <a:tailEnd/>
          </a:ln>
        </p:spPr>
        <p:txBody>
          <a:bodyPr wrap="square" anchor="ctr">
            <a:spAutoFit/>
          </a:bodyPr>
          <a:lstStyle/>
          <a:p>
            <a:pPr algn="ctr" defTabSz="844083">
              <a:defRPr/>
            </a:pPr>
            <a:r>
              <a:rPr lang="ja-JP" altLang="en-US" sz="1846" dirty="0">
                <a:solidFill>
                  <a:srgbClr val="1F497D">
                    <a:lumMod val="50000"/>
                  </a:srgbClr>
                </a:solidFill>
                <a:ea typeface="ＤＦＰ特太ゴシック体" panose="020B0A00010101010101" pitchFamily="50" charset="-128"/>
              </a:rPr>
              <a:t>地域相談支援（地域移行支援・地域定着支援）の概要</a:t>
            </a:r>
          </a:p>
        </p:txBody>
      </p:sp>
      <p:sp>
        <p:nvSpPr>
          <p:cNvPr id="10" name="角丸四角形 9"/>
          <p:cNvSpPr/>
          <p:nvPr/>
        </p:nvSpPr>
        <p:spPr>
          <a:xfrm>
            <a:off x="251082" y="1036119"/>
            <a:ext cx="8574930" cy="727408"/>
          </a:xfrm>
          <a:prstGeom prst="roundRect">
            <a:avLst/>
          </a:prstGeom>
          <a:solidFill>
            <a:schemeClr val="bg1"/>
          </a:solidFill>
          <a:ln w="3175">
            <a:solidFill>
              <a:schemeClr val="tx2">
                <a:lumMod val="50000"/>
              </a:schemeClr>
            </a:solidFill>
            <a:headEnd type="none" w="med" len="med"/>
            <a:tailEnd type="arrow" w="med" len="med"/>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txBody>
          <a:bodyPr vert="horz" rtlCol="0" anchor="ctr"/>
          <a:lstStyle/>
          <a:p>
            <a:pPr defTabSz="844083">
              <a:defRPr/>
            </a:pPr>
            <a:r>
              <a:rPr lang="ja-JP" altLang="en-US" sz="1108" b="1" dirty="0">
                <a:solidFill>
                  <a:srgbClr val="1F497D">
                    <a:lumMod val="50000"/>
                  </a:srgbClr>
                </a:solidFill>
                <a:latin typeface="メイリオ" pitchFamily="50" charset="-128"/>
                <a:ea typeface="メイリオ" pitchFamily="50" charset="-128"/>
              </a:rPr>
              <a:t>　</a:t>
            </a:r>
            <a:r>
              <a:rPr lang="ja-JP" altLang="en-US" sz="1015" b="1" dirty="0">
                <a:solidFill>
                  <a:srgbClr val="1F497D">
                    <a:lumMod val="50000"/>
                  </a:srgbClr>
                </a:solidFill>
                <a:latin typeface="メイリオ" pitchFamily="50" charset="-128"/>
                <a:ea typeface="メイリオ" pitchFamily="50" charset="-128"/>
              </a:rPr>
              <a:t>地域移行支援</a:t>
            </a:r>
            <a:r>
              <a:rPr lang="ja-JP" altLang="en-US" sz="1015" dirty="0">
                <a:solidFill>
                  <a:srgbClr val="1F497D">
                    <a:lumMod val="50000"/>
                  </a:srgbClr>
                </a:solidFill>
                <a:latin typeface="メイリオ" pitchFamily="50" charset="-128"/>
                <a:ea typeface="メイリオ" pitchFamily="50" charset="-128"/>
              </a:rPr>
              <a:t>・・・障害者支援施設、精神科病院、救護施設・更生施設、矯正施設等に入所又は入院している障害者を対象に住居の</a:t>
            </a:r>
            <a:endParaRPr lang="en-US" altLang="ja-JP" sz="1015" dirty="0">
              <a:solidFill>
                <a:srgbClr val="1F497D">
                  <a:lumMod val="50000"/>
                </a:srgbClr>
              </a:solidFill>
              <a:latin typeface="メイリオ" pitchFamily="50" charset="-128"/>
              <a:ea typeface="メイリオ" pitchFamily="50" charset="-128"/>
            </a:endParaRPr>
          </a:p>
          <a:p>
            <a:pPr defTabSz="844083">
              <a:defRPr/>
            </a:pPr>
            <a:r>
              <a:rPr lang="ja-JP" altLang="en-US" sz="1015" dirty="0">
                <a:solidFill>
                  <a:srgbClr val="1F497D">
                    <a:lumMod val="50000"/>
                  </a:srgbClr>
                </a:solidFill>
                <a:latin typeface="メイリオ" pitchFamily="50" charset="-128"/>
                <a:ea typeface="メイリオ" pitchFamily="50" charset="-128"/>
              </a:rPr>
              <a:t>　　　　　　　　　　確保その他の地域生活へ移行するための支援を行う。 </a:t>
            </a:r>
            <a:endParaRPr lang="en-US" altLang="ja-JP" sz="1015" dirty="0">
              <a:solidFill>
                <a:srgbClr val="1F497D">
                  <a:lumMod val="50000"/>
                </a:srgbClr>
              </a:solidFill>
              <a:latin typeface="メイリオ" pitchFamily="50" charset="-128"/>
              <a:ea typeface="メイリオ" pitchFamily="50" charset="-128"/>
            </a:endParaRPr>
          </a:p>
          <a:p>
            <a:pPr defTabSz="844083">
              <a:defRPr/>
            </a:pPr>
            <a:r>
              <a:rPr lang="ja-JP" altLang="en-US" sz="1015" b="1" dirty="0">
                <a:solidFill>
                  <a:srgbClr val="1F497D">
                    <a:lumMod val="50000"/>
                  </a:srgbClr>
                </a:solidFill>
                <a:latin typeface="メイリオ" pitchFamily="50" charset="-128"/>
                <a:ea typeface="メイリオ" pitchFamily="50" charset="-128"/>
              </a:rPr>
              <a:t>　地域定着支援</a:t>
            </a:r>
            <a:r>
              <a:rPr lang="ja-JP" altLang="en-US" sz="1015" dirty="0">
                <a:solidFill>
                  <a:srgbClr val="1F497D">
                    <a:lumMod val="50000"/>
                  </a:srgbClr>
                </a:solidFill>
                <a:latin typeface="メイリオ" pitchFamily="50" charset="-128"/>
                <a:ea typeface="メイリオ" pitchFamily="50" charset="-128"/>
              </a:rPr>
              <a:t>・・・居宅において単身で生活している障害者等を対象に常時の連絡体制を確保し、緊急時には必要な支援を行う。</a:t>
            </a:r>
            <a:endParaRPr lang="en-US" altLang="ja-JP" sz="1015" dirty="0">
              <a:solidFill>
                <a:srgbClr val="1F497D">
                  <a:lumMod val="50000"/>
                </a:srgbClr>
              </a:solidFill>
              <a:latin typeface="メイリオ" pitchFamily="50" charset="-128"/>
              <a:ea typeface="メイリオ" pitchFamily="50" charset="-128"/>
            </a:endParaRPr>
          </a:p>
        </p:txBody>
      </p:sp>
      <p:graphicFrame>
        <p:nvGraphicFramePr>
          <p:cNvPr id="11" name="表 10"/>
          <p:cNvGraphicFramePr>
            <a:graphicFrameLocks noGrp="1"/>
          </p:cNvGraphicFramePr>
          <p:nvPr/>
        </p:nvGraphicFramePr>
        <p:xfrm>
          <a:off x="366270" y="5987786"/>
          <a:ext cx="6677179" cy="590844"/>
        </p:xfrm>
        <a:graphic>
          <a:graphicData uri="http://schemas.openxmlformats.org/drawingml/2006/table">
            <a:tbl>
              <a:tblPr firstRow="1" bandRow="1">
                <a:tableStyleId>{BC89EF96-8CEA-46FF-86C4-4CE0E7609802}</a:tableStyleId>
              </a:tblPr>
              <a:tblGrid>
                <a:gridCol w="1708113">
                  <a:extLst>
                    <a:ext uri="{9D8B030D-6E8A-4147-A177-3AD203B41FA5}">
                      <a16:colId xmlns:a16="http://schemas.microsoft.com/office/drawing/2014/main" val="20000"/>
                    </a:ext>
                  </a:extLst>
                </a:gridCol>
                <a:gridCol w="2484533">
                  <a:extLst>
                    <a:ext uri="{9D8B030D-6E8A-4147-A177-3AD203B41FA5}">
                      <a16:colId xmlns:a16="http://schemas.microsoft.com/office/drawing/2014/main" val="20001"/>
                    </a:ext>
                  </a:extLst>
                </a:gridCol>
                <a:gridCol w="2484533">
                  <a:extLst>
                    <a:ext uri="{9D8B030D-6E8A-4147-A177-3AD203B41FA5}">
                      <a16:colId xmlns:a16="http://schemas.microsoft.com/office/drawing/2014/main" val="20002"/>
                    </a:ext>
                  </a:extLst>
                </a:gridCol>
              </a:tblGrid>
              <a:tr h="196948">
                <a:tc>
                  <a:txBody>
                    <a:bodyPr/>
                    <a:lstStyle/>
                    <a:p>
                      <a:endParaRPr kumimoji="1" lang="ja-JP" altLang="en-US" sz="700" b="1" dirty="0">
                        <a:solidFill>
                          <a:schemeClr val="bg1"/>
                        </a:solidFill>
                        <a:latin typeface="メイリオ" pitchFamily="50" charset="-128"/>
                        <a:ea typeface="メイリオ" pitchFamily="50" charset="-128"/>
                      </a:endParaRPr>
                    </a:p>
                  </a:txBody>
                  <a:tcPr marL="84406" marR="84406" marT="42203" marB="42203" anchor="ctr">
                    <a:solidFill>
                      <a:schemeClr val="tx2">
                        <a:lumMod val="60000"/>
                        <a:lumOff val="40000"/>
                      </a:schemeClr>
                    </a:solidFill>
                  </a:tcPr>
                </a:tc>
                <a:tc>
                  <a:txBody>
                    <a:bodyPr/>
                    <a:lstStyle/>
                    <a:p>
                      <a:pPr algn="ctr"/>
                      <a:r>
                        <a:rPr kumimoji="1" lang="ja-JP" altLang="en-US" sz="700" b="1" dirty="0">
                          <a:solidFill>
                            <a:schemeClr val="bg1"/>
                          </a:solidFill>
                          <a:latin typeface="メイリオ" pitchFamily="50" charset="-128"/>
                          <a:ea typeface="メイリオ" pitchFamily="50" charset="-128"/>
                        </a:rPr>
                        <a:t>地域移行支援</a:t>
                      </a:r>
                    </a:p>
                  </a:txBody>
                  <a:tcPr marL="84406" marR="84406" marT="42203" marB="42203" anchor="ctr">
                    <a:solidFill>
                      <a:schemeClr val="tx2">
                        <a:lumMod val="60000"/>
                        <a:lumOff val="40000"/>
                      </a:schemeClr>
                    </a:solidFill>
                  </a:tcPr>
                </a:tc>
                <a:tc>
                  <a:txBody>
                    <a:bodyPr/>
                    <a:lstStyle/>
                    <a:p>
                      <a:pPr algn="ctr"/>
                      <a:r>
                        <a:rPr kumimoji="1" lang="ja-JP" altLang="en-US" sz="700" b="1" dirty="0">
                          <a:solidFill>
                            <a:schemeClr val="bg1"/>
                          </a:solidFill>
                          <a:latin typeface="メイリオ" pitchFamily="50" charset="-128"/>
                          <a:ea typeface="メイリオ" pitchFamily="50" charset="-128"/>
                        </a:rPr>
                        <a:t>地域定着支援</a:t>
                      </a:r>
                    </a:p>
                  </a:txBody>
                  <a:tcPr marL="84406" marR="84406" marT="42203" marB="42203" anchor="ctr">
                    <a:solidFill>
                      <a:schemeClr val="tx2">
                        <a:lumMod val="60000"/>
                        <a:lumOff val="40000"/>
                      </a:schemeClr>
                    </a:solidFill>
                  </a:tcPr>
                </a:tc>
                <a:extLst>
                  <a:ext uri="{0D108BD9-81ED-4DB2-BD59-A6C34878D82A}">
                    <a16:rowId xmlns:a16="http://schemas.microsoft.com/office/drawing/2014/main" val="10000"/>
                  </a:ext>
                </a:extLst>
              </a:tr>
              <a:tr h="196948">
                <a:tc>
                  <a:txBody>
                    <a:bodyPr/>
                    <a:lstStyle/>
                    <a:p>
                      <a:pPr algn="ctr"/>
                      <a:r>
                        <a:rPr kumimoji="1" lang="ja-JP" altLang="en-US" sz="700" b="1" dirty="0">
                          <a:latin typeface="メイリオ" pitchFamily="50" charset="-128"/>
                          <a:ea typeface="メイリオ" pitchFamily="50" charset="-128"/>
                        </a:rPr>
                        <a:t>事業所数</a:t>
                      </a:r>
                    </a:p>
                  </a:txBody>
                  <a:tcPr marL="84406" marR="84406" marT="42203" marB="42203" anchor="ctr">
                    <a:solidFill>
                      <a:schemeClr val="bg1"/>
                    </a:solidFill>
                  </a:tcPr>
                </a:tc>
                <a:tc>
                  <a:txBody>
                    <a:bodyPr/>
                    <a:lstStyle/>
                    <a:p>
                      <a:pPr algn="r"/>
                      <a:r>
                        <a:rPr kumimoji="1" lang="ja-JP" altLang="en-US" sz="700" b="1" dirty="0">
                          <a:latin typeface="メイリオ" pitchFamily="50" charset="-128"/>
                          <a:ea typeface="メイリオ" pitchFamily="50" charset="-128"/>
                        </a:rPr>
                        <a:t>３８０事業所</a:t>
                      </a:r>
                    </a:p>
                  </a:txBody>
                  <a:tcPr marL="84406" marR="84406" marT="42203" marB="42203" anchor="ctr">
                    <a:solidFill>
                      <a:schemeClr val="bg1"/>
                    </a:solidFill>
                  </a:tcPr>
                </a:tc>
                <a:tc>
                  <a:txBody>
                    <a:bodyPr/>
                    <a:lstStyle/>
                    <a:p>
                      <a:pPr algn="r"/>
                      <a:r>
                        <a:rPr kumimoji="1" lang="ja-JP" altLang="en-US" sz="700" b="1" dirty="0">
                          <a:latin typeface="メイリオ" pitchFamily="50" charset="-128"/>
                          <a:ea typeface="メイリオ" pitchFamily="50" charset="-128"/>
                        </a:rPr>
                        <a:t>５２５事業所</a:t>
                      </a:r>
                    </a:p>
                  </a:txBody>
                  <a:tcPr marL="84406" marR="84406" marT="42203" marB="42203" anchor="ctr">
                    <a:solidFill>
                      <a:schemeClr val="bg1"/>
                    </a:solidFill>
                  </a:tcPr>
                </a:tc>
                <a:extLst>
                  <a:ext uri="{0D108BD9-81ED-4DB2-BD59-A6C34878D82A}">
                    <a16:rowId xmlns:a16="http://schemas.microsoft.com/office/drawing/2014/main" val="10001"/>
                  </a:ext>
                </a:extLst>
              </a:tr>
              <a:tr h="196948">
                <a:tc>
                  <a:txBody>
                    <a:bodyPr/>
                    <a:lstStyle/>
                    <a:p>
                      <a:pPr algn="ctr"/>
                      <a:r>
                        <a:rPr kumimoji="1" lang="ja-JP" altLang="en-US" sz="700" b="1" dirty="0">
                          <a:latin typeface="メイリオ" pitchFamily="50" charset="-128"/>
                          <a:ea typeface="メイリオ" pitchFamily="50" charset="-128"/>
                        </a:rPr>
                        <a:t>利用者数</a:t>
                      </a:r>
                    </a:p>
                  </a:txBody>
                  <a:tcPr marL="84406" marR="84406" marT="42203" marB="42203" anchor="ctr">
                    <a:solidFill>
                      <a:schemeClr val="bg1"/>
                    </a:solidFill>
                  </a:tcPr>
                </a:tc>
                <a:tc>
                  <a:txBody>
                    <a:bodyPr/>
                    <a:lstStyle/>
                    <a:p>
                      <a:pPr algn="r"/>
                      <a:r>
                        <a:rPr kumimoji="1" lang="ja-JP" altLang="en-US" sz="700" b="1" dirty="0">
                          <a:latin typeface="メイリオ" pitchFamily="50" charset="-128"/>
                          <a:ea typeface="メイリオ" pitchFamily="50" charset="-128"/>
                        </a:rPr>
                        <a:t>７１２人</a:t>
                      </a:r>
                    </a:p>
                  </a:txBody>
                  <a:tcPr marL="84406" marR="84406" marT="42203" marB="42203" anchor="ctr">
                    <a:solidFill>
                      <a:schemeClr val="bg1"/>
                    </a:solidFill>
                  </a:tcPr>
                </a:tc>
                <a:tc>
                  <a:txBody>
                    <a:bodyPr/>
                    <a:lstStyle/>
                    <a:p>
                      <a:pPr algn="r"/>
                      <a:r>
                        <a:rPr kumimoji="1" lang="ja-JP" altLang="en-US" sz="700" b="1" dirty="0">
                          <a:latin typeface="メイリオ" pitchFamily="50" charset="-128"/>
                          <a:ea typeface="メイリオ" pitchFamily="50" charset="-128"/>
                        </a:rPr>
                        <a:t>３，２３６人</a:t>
                      </a:r>
                    </a:p>
                  </a:txBody>
                  <a:tcPr marL="84406" marR="84406" marT="42203" marB="42203" anchor="ctr">
                    <a:solidFill>
                      <a:schemeClr val="bg1"/>
                    </a:solidFill>
                  </a:tcPr>
                </a:tc>
                <a:extLst>
                  <a:ext uri="{0D108BD9-81ED-4DB2-BD59-A6C34878D82A}">
                    <a16:rowId xmlns:a16="http://schemas.microsoft.com/office/drawing/2014/main" val="10002"/>
                  </a:ext>
                </a:extLst>
              </a:tr>
            </a:tbl>
          </a:graphicData>
        </a:graphic>
      </p:graphicFrame>
      <p:sp>
        <p:nvSpPr>
          <p:cNvPr id="12" name="テキスト ボックス 11"/>
          <p:cNvSpPr txBox="1"/>
          <p:nvPr/>
        </p:nvSpPr>
        <p:spPr>
          <a:xfrm>
            <a:off x="7428234" y="6063020"/>
            <a:ext cx="1397778" cy="220188"/>
          </a:xfrm>
          <a:prstGeom prst="rect">
            <a:avLst/>
          </a:prstGeom>
          <a:noFill/>
        </p:spPr>
        <p:txBody>
          <a:bodyPr wrap="square" rtlCol="0">
            <a:spAutoFit/>
          </a:bodyPr>
          <a:lstStyle/>
          <a:p>
            <a:pPr defTabSz="844083">
              <a:defRPr/>
            </a:pPr>
            <a:r>
              <a:rPr lang="ja-JP" altLang="en-US" sz="831" dirty="0">
                <a:solidFill>
                  <a:prstClr val="black"/>
                </a:solidFill>
                <a:ea typeface="ＭＳ Ｐゴシック" charset="-128"/>
              </a:rPr>
              <a:t>国保連令和元年６月実績</a:t>
            </a:r>
          </a:p>
        </p:txBody>
      </p:sp>
      <p:sp>
        <p:nvSpPr>
          <p:cNvPr id="4" name="テキスト ボックス 3"/>
          <p:cNvSpPr txBox="1"/>
          <p:nvPr/>
        </p:nvSpPr>
        <p:spPr>
          <a:xfrm>
            <a:off x="162246" y="2028187"/>
            <a:ext cx="1927599" cy="376385"/>
          </a:xfrm>
          <a:prstGeom prst="rect">
            <a:avLst/>
          </a:prstGeom>
          <a:noFill/>
          <a:ln w="19050">
            <a:solidFill>
              <a:srgbClr val="92D050"/>
            </a:solidFill>
          </a:ln>
        </p:spPr>
        <p:txBody>
          <a:bodyPr wrap="square" rtlCol="0">
            <a:spAutoFit/>
          </a:bodyPr>
          <a:lstStyle/>
          <a:p>
            <a:pPr defTabSz="844083">
              <a:defRPr/>
            </a:pPr>
            <a:r>
              <a:rPr lang="ja-JP" altLang="en-US" sz="923" b="1" dirty="0">
                <a:solidFill>
                  <a:prstClr val="black"/>
                </a:solidFill>
                <a:latin typeface="メイリオ" panose="020B0604030504040204" pitchFamily="50" charset="-128"/>
                <a:ea typeface="メイリオ" panose="020B0604030504040204" pitchFamily="50" charset="-128"/>
              </a:rPr>
              <a:t>障害者支援施設、精神科病院　等</a:t>
            </a:r>
          </a:p>
        </p:txBody>
      </p:sp>
      <p:sp>
        <p:nvSpPr>
          <p:cNvPr id="5" name="テキスト ボックス 4"/>
          <p:cNvSpPr txBox="1"/>
          <p:nvPr/>
        </p:nvSpPr>
        <p:spPr>
          <a:xfrm>
            <a:off x="148120" y="2264606"/>
            <a:ext cx="3133840" cy="1157881"/>
          </a:xfrm>
          <a:prstGeom prst="rect">
            <a:avLst/>
          </a:prstGeom>
          <a:noFill/>
          <a:ln w="12700">
            <a:solidFill>
              <a:srgbClr val="92D050"/>
            </a:solidFill>
          </a:ln>
        </p:spPr>
        <p:txBody>
          <a:bodyPr wrap="square" rtlCol="0">
            <a:spAutoFit/>
          </a:bodyPr>
          <a:lstStyle/>
          <a:p>
            <a:pPr defTabSz="844083">
              <a:defRPr/>
            </a:pPr>
            <a:r>
              <a:rPr lang="ja-JP" altLang="en-US" sz="1108" dirty="0">
                <a:solidFill>
                  <a:prstClr val="black"/>
                </a:solidFill>
                <a:ea typeface="ＭＳ Ｐゴシック" pitchFamily="50" charset="-128"/>
              </a:rPr>
              <a:t>　　　　　　　　　</a:t>
            </a:r>
            <a:endParaRPr lang="en-US" altLang="ja-JP" sz="1108" dirty="0">
              <a:solidFill>
                <a:prstClr val="black"/>
              </a:solidFill>
              <a:ea typeface="ＭＳ Ｐゴシック" pitchFamily="50" charset="-128"/>
            </a:endParaRPr>
          </a:p>
          <a:p>
            <a:pPr defTabSz="844083">
              <a:defRPr/>
            </a:pPr>
            <a:endParaRPr lang="en-US" altLang="ja-JP" sz="1108" dirty="0">
              <a:solidFill>
                <a:srgbClr val="FF0000"/>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a:p>
            <a:pPr defTabSz="844083">
              <a:defRPr/>
            </a:pPr>
            <a:r>
              <a:rPr lang="ja-JP" altLang="en-US" sz="831" b="1" u="sng" dirty="0">
                <a:solidFill>
                  <a:prstClr val="black"/>
                </a:solidFill>
                <a:latin typeface="メイリオ" panose="020B0604030504040204" pitchFamily="50" charset="-128"/>
                <a:ea typeface="メイリオ" panose="020B0604030504040204" pitchFamily="50" charset="-128"/>
              </a:rPr>
              <a:t>施設・病院における取り組み</a:t>
            </a:r>
            <a:endParaRPr lang="en-US" altLang="ja-JP" sz="831" b="1" u="sng" dirty="0">
              <a:solidFill>
                <a:prstClr val="black"/>
              </a:solidFill>
              <a:latin typeface="メイリオ" panose="020B0604030504040204" pitchFamily="50" charset="-128"/>
              <a:ea typeface="メイリオ" panose="020B0604030504040204" pitchFamily="50" charset="-128"/>
            </a:endParaRPr>
          </a:p>
          <a:p>
            <a:pPr defTabSz="844083">
              <a:defRPr/>
            </a:pPr>
            <a:r>
              <a:rPr lang="ja-JP" altLang="en-US" sz="831" b="1" dirty="0">
                <a:solidFill>
                  <a:prstClr val="black"/>
                </a:solidFill>
                <a:latin typeface="メイリオ" panose="020B0604030504040204" pitchFamily="50" charset="-128"/>
                <a:ea typeface="メイリオ" panose="020B0604030504040204" pitchFamily="50" charset="-128"/>
              </a:rPr>
              <a:t>〇地域移行にかかる支援の周知　　〇意向の聴取</a:t>
            </a:r>
            <a:endParaRPr lang="en-US" altLang="ja-JP" sz="831" b="1" dirty="0">
              <a:solidFill>
                <a:prstClr val="black"/>
              </a:solidFill>
              <a:latin typeface="メイリオ" panose="020B0604030504040204" pitchFamily="50" charset="-128"/>
              <a:ea typeface="メイリオ" panose="020B0604030504040204" pitchFamily="50" charset="-128"/>
            </a:endParaRPr>
          </a:p>
          <a:p>
            <a:pPr defTabSz="844083">
              <a:defRPr/>
            </a:pPr>
            <a:r>
              <a:rPr lang="ja-JP" altLang="en-US" sz="831" b="1" dirty="0">
                <a:solidFill>
                  <a:prstClr val="black"/>
                </a:solidFill>
                <a:latin typeface="メイリオ" panose="020B0604030504040204" pitchFamily="50" charset="-128"/>
                <a:ea typeface="メイリオ" panose="020B0604030504040204" pitchFamily="50" charset="-128"/>
              </a:rPr>
              <a:t>〇相談支援事業との連携による地域移行に向けた支援の実施</a:t>
            </a:r>
            <a:endParaRPr lang="en-US" altLang="ja-JP" sz="831" b="1" dirty="0">
              <a:solidFill>
                <a:prstClr val="black"/>
              </a:solidFill>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stretch>
            <a:fillRect/>
          </a:stretch>
        </p:blipFill>
        <p:spPr>
          <a:xfrm>
            <a:off x="453841" y="2364273"/>
            <a:ext cx="656301" cy="501047"/>
          </a:xfrm>
          <a:prstGeom prst="rect">
            <a:avLst/>
          </a:prstGeom>
        </p:spPr>
      </p:pic>
      <p:pic>
        <p:nvPicPr>
          <p:cNvPr id="18" name="Picture 4" descr="11"/>
          <p:cNvPicPr>
            <a:picLocks noChangeAspect="1" noChangeArrowheads="1"/>
          </p:cNvPicPr>
          <p:nvPr/>
        </p:nvPicPr>
        <p:blipFill>
          <a:blip r:embed="rId4" cstate="print"/>
          <a:srcRect/>
          <a:stretch>
            <a:fillRect/>
          </a:stretch>
        </p:blipFill>
        <p:spPr bwMode="auto">
          <a:xfrm>
            <a:off x="1172407" y="2387827"/>
            <a:ext cx="438889" cy="486154"/>
          </a:xfrm>
          <a:prstGeom prst="rect">
            <a:avLst/>
          </a:prstGeom>
          <a:noFill/>
        </p:spPr>
      </p:pic>
      <p:sp>
        <p:nvSpPr>
          <p:cNvPr id="7" name="角丸四角形吹き出し 6"/>
          <p:cNvSpPr/>
          <p:nvPr/>
        </p:nvSpPr>
        <p:spPr>
          <a:xfrm>
            <a:off x="1653923" y="2391070"/>
            <a:ext cx="997034" cy="275096"/>
          </a:xfrm>
          <a:prstGeom prst="wedgeRoundRectCallout">
            <a:avLst>
              <a:gd name="adj1" fmla="val -45083"/>
              <a:gd name="adj2" fmla="val 95136"/>
              <a:gd name="adj3" fmla="val 16667"/>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738" dirty="0">
                <a:solidFill>
                  <a:prstClr val="black"/>
                </a:solidFill>
                <a:latin typeface="Calibri"/>
                <a:ea typeface="ＭＳ Ｐゴシック" panose="020B0600070205080204" pitchFamily="50" charset="-128"/>
              </a:rPr>
              <a:t>地域で生活したい</a:t>
            </a:r>
          </a:p>
        </p:txBody>
      </p:sp>
      <p:sp>
        <p:nvSpPr>
          <p:cNvPr id="20" name="右矢印 19"/>
          <p:cNvSpPr/>
          <p:nvPr/>
        </p:nvSpPr>
        <p:spPr>
          <a:xfrm>
            <a:off x="3350208" y="2236430"/>
            <a:ext cx="987746" cy="1064008"/>
          </a:xfrm>
          <a:prstGeom prst="rightArrow">
            <a:avLst>
              <a:gd name="adj1" fmla="val 50000"/>
              <a:gd name="adj2" fmla="val 49186"/>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738" b="1" dirty="0">
                <a:solidFill>
                  <a:prstClr val="black"/>
                </a:solidFill>
                <a:latin typeface="Calibri"/>
                <a:ea typeface="ＭＳ Ｐゴシック" panose="020B0600070205080204" pitchFamily="50" charset="-128"/>
              </a:rPr>
              <a:t>地域生活への移行</a:t>
            </a:r>
            <a:endParaRPr lang="en-US" altLang="ja-JP" sz="738" b="1" dirty="0">
              <a:solidFill>
                <a:prstClr val="black"/>
              </a:solidFill>
              <a:latin typeface="Calibri"/>
              <a:ea typeface="ＭＳ Ｐゴシック" panose="020B0600070205080204" pitchFamily="50" charset="-128"/>
            </a:endParaRPr>
          </a:p>
          <a:p>
            <a:pPr algn="ctr" defTabSz="844083">
              <a:defRPr/>
            </a:pPr>
            <a:r>
              <a:rPr lang="ja-JP" altLang="en-US" sz="738" b="1" dirty="0">
                <a:solidFill>
                  <a:prstClr val="black"/>
                </a:solidFill>
                <a:latin typeface="Calibri"/>
                <a:ea typeface="ＭＳ Ｐゴシック" panose="020B0600070205080204" pitchFamily="50" charset="-128"/>
              </a:rPr>
              <a:t>（退所・退院）</a:t>
            </a:r>
          </a:p>
        </p:txBody>
      </p:sp>
      <p:sp>
        <p:nvSpPr>
          <p:cNvPr id="21" name="テキスト ボックス 20"/>
          <p:cNvSpPr txBox="1"/>
          <p:nvPr/>
        </p:nvSpPr>
        <p:spPr>
          <a:xfrm>
            <a:off x="4398550" y="2010473"/>
            <a:ext cx="1262910" cy="234360"/>
          </a:xfrm>
          <a:prstGeom prst="rect">
            <a:avLst/>
          </a:prstGeom>
          <a:noFill/>
          <a:ln w="19050">
            <a:solidFill>
              <a:srgbClr val="00B0F0"/>
            </a:solidFill>
          </a:ln>
        </p:spPr>
        <p:txBody>
          <a:bodyPr wrap="square" rtlCol="0">
            <a:spAutoFit/>
          </a:bodyPr>
          <a:lstStyle/>
          <a:p>
            <a:pPr defTabSz="844083">
              <a:defRPr/>
            </a:pPr>
            <a:r>
              <a:rPr lang="ja-JP" altLang="en-US" sz="923" b="1" dirty="0">
                <a:solidFill>
                  <a:prstClr val="black"/>
                </a:solidFill>
                <a:latin typeface="メイリオ" panose="020B0604030504040204" pitchFamily="50" charset="-128"/>
                <a:ea typeface="メイリオ" panose="020B0604030504040204" pitchFamily="50" charset="-128"/>
              </a:rPr>
              <a:t>自宅、アパート　等</a:t>
            </a:r>
          </a:p>
        </p:txBody>
      </p:sp>
      <p:sp>
        <p:nvSpPr>
          <p:cNvPr id="22" name="テキスト ボックス 21"/>
          <p:cNvSpPr txBox="1"/>
          <p:nvPr/>
        </p:nvSpPr>
        <p:spPr>
          <a:xfrm>
            <a:off x="4397990" y="2245903"/>
            <a:ext cx="2068752" cy="916148"/>
          </a:xfrm>
          <a:prstGeom prst="rect">
            <a:avLst/>
          </a:prstGeom>
          <a:noFill/>
          <a:ln w="12700">
            <a:solidFill>
              <a:srgbClr val="00B0F0"/>
            </a:solidFill>
          </a:ln>
        </p:spPr>
        <p:txBody>
          <a:bodyPr wrap="square" rtlCol="0">
            <a:spAutoFit/>
          </a:bodyPr>
          <a:lstStyle/>
          <a:p>
            <a:pPr defTabSz="844083">
              <a:defRPr/>
            </a:pPr>
            <a:r>
              <a:rPr lang="ja-JP" altLang="en-US" sz="831" b="1" dirty="0">
                <a:solidFill>
                  <a:prstClr val="black"/>
                </a:solidFill>
                <a:latin typeface="メイリオ" panose="020B0604030504040204" pitchFamily="50" charset="-128"/>
                <a:ea typeface="メイリオ" panose="020B0604030504040204" pitchFamily="50" charset="-128"/>
              </a:rPr>
              <a:t>〇日中活動、居住サービスの利用</a:t>
            </a:r>
            <a:endParaRPr lang="en-US" altLang="ja-JP" sz="831" b="1" dirty="0">
              <a:solidFill>
                <a:prstClr val="black"/>
              </a:solidFill>
              <a:latin typeface="メイリオ" panose="020B0604030504040204" pitchFamily="50" charset="-128"/>
              <a:ea typeface="メイリオ" panose="020B0604030504040204" pitchFamily="50" charset="-128"/>
            </a:endParaRPr>
          </a:p>
          <a:p>
            <a:pPr defTabSz="844083">
              <a:defRPr/>
            </a:pPr>
            <a:r>
              <a:rPr lang="ja-JP" altLang="en-US" sz="831" b="1" dirty="0">
                <a:solidFill>
                  <a:prstClr val="black"/>
                </a:solidFill>
                <a:latin typeface="メイリオ" panose="020B0604030504040204" pitchFamily="50" charset="-128"/>
                <a:ea typeface="メイリオ" panose="020B0604030504040204" pitchFamily="50" charset="-128"/>
              </a:rPr>
              <a:t>〇通院、デイケア、訪問介護</a:t>
            </a:r>
            <a:endParaRPr lang="en-US" altLang="ja-JP" sz="831" b="1" dirty="0">
              <a:solidFill>
                <a:prstClr val="black"/>
              </a:solidFill>
              <a:latin typeface="メイリオ" panose="020B0604030504040204" pitchFamily="50" charset="-128"/>
              <a:ea typeface="メイリオ" panose="020B0604030504040204" pitchFamily="50" charset="-128"/>
            </a:endParaRPr>
          </a:p>
          <a:p>
            <a:pPr defTabSz="844083">
              <a:defRPr/>
            </a:pPr>
            <a:endParaRPr lang="en-US" altLang="ja-JP" sz="923" b="1" dirty="0">
              <a:solidFill>
                <a:prstClr val="black"/>
              </a:solidFill>
              <a:latin typeface="メイリオ" panose="020B0604030504040204" pitchFamily="50" charset="-128"/>
              <a:ea typeface="メイリオ" panose="020B0604030504040204" pitchFamily="50" charset="-128"/>
            </a:endParaRPr>
          </a:p>
          <a:p>
            <a:pPr defTabSz="844083">
              <a:defRPr/>
            </a:pPr>
            <a:endParaRPr lang="en-US" altLang="ja-JP" sz="923" b="1" dirty="0">
              <a:solidFill>
                <a:prstClr val="black"/>
              </a:solidFill>
              <a:latin typeface="メイリオ" panose="020B0604030504040204" pitchFamily="50" charset="-128"/>
              <a:ea typeface="メイリオ" panose="020B0604030504040204" pitchFamily="50" charset="-128"/>
            </a:endParaRPr>
          </a:p>
          <a:p>
            <a:pPr defTabSz="844083">
              <a:defRPr/>
            </a:pPr>
            <a:endParaRPr lang="en-US" altLang="ja-JP" sz="923" b="1" dirty="0">
              <a:solidFill>
                <a:prstClr val="black"/>
              </a:solidFill>
              <a:latin typeface="メイリオ" panose="020B0604030504040204" pitchFamily="50" charset="-128"/>
              <a:ea typeface="メイリオ" panose="020B0604030504040204" pitchFamily="50" charset="-128"/>
            </a:endParaRPr>
          </a:p>
          <a:p>
            <a:pPr defTabSz="844083">
              <a:defRPr/>
            </a:pPr>
            <a:endParaRPr lang="en-US" altLang="ja-JP" sz="923" b="1" dirty="0">
              <a:solidFill>
                <a:prstClr val="black"/>
              </a:solidFill>
              <a:latin typeface="メイリオ" panose="020B0604030504040204" pitchFamily="50" charset="-128"/>
              <a:ea typeface="メイリオ" panose="020B0604030504040204" pitchFamily="50" charset="-128"/>
            </a:endParaRPr>
          </a:p>
        </p:txBody>
      </p:sp>
      <p:grpSp>
        <p:nvGrpSpPr>
          <p:cNvPr id="23" name="Group 1191"/>
          <p:cNvGrpSpPr>
            <a:grpSpLocks noChangeAspect="1"/>
          </p:cNvGrpSpPr>
          <p:nvPr/>
        </p:nvGrpSpPr>
        <p:grpSpPr bwMode="auto">
          <a:xfrm>
            <a:off x="4514654" y="2654871"/>
            <a:ext cx="516414" cy="361887"/>
            <a:chOff x="1346" y="3223"/>
            <a:chExt cx="328" cy="239"/>
          </a:xfrm>
        </p:grpSpPr>
        <p:sp>
          <p:nvSpPr>
            <p:cNvPr id="24" name="Freeform 1098"/>
            <p:cNvSpPr>
              <a:spLocks/>
            </p:cNvSpPr>
            <p:nvPr/>
          </p:nvSpPr>
          <p:spPr bwMode="auto">
            <a:xfrm>
              <a:off x="1346" y="3369"/>
              <a:ext cx="328" cy="93"/>
            </a:xfrm>
            <a:custGeom>
              <a:avLst/>
              <a:gdLst>
                <a:gd name="T0" fmla="*/ 80 w 328"/>
                <a:gd name="T1" fmla="*/ 93 h 93"/>
                <a:gd name="T2" fmla="*/ 0 w 328"/>
                <a:gd name="T3" fmla="*/ 13 h 93"/>
                <a:gd name="T4" fmla="*/ 229 w 328"/>
                <a:gd name="T5" fmla="*/ 0 h 93"/>
                <a:gd name="T6" fmla="*/ 328 w 328"/>
                <a:gd name="T7" fmla="*/ 80 h 93"/>
                <a:gd name="T8" fmla="*/ 80 w 328"/>
                <a:gd name="T9" fmla="*/ 93 h 93"/>
              </a:gdLst>
              <a:ahLst/>
              <a:cxnLst>
                <a:cxn ang="0">
                  <a:pos x="T0" y="T1"/>
                </a:cxn>
                <a:cxn ang="0">
                  <a:pos x="T2" y="T3"/>
                </a:cxn>
                <a:cxn ang="0">
                  <a:pos x="T4" y="T5"/>
                </a:cxn>
                <a:cxn ang="0">
                  <a:pos x="T6" y="T7"/>
                </a:cxn>
                <a:cxn ang="0">
                  <a:pos x="T8" y="T9"/>
                </a:cxn>
              </a:cxnLst>
              <a:rect l="0" t="0" r="r" b="b"/>
              <a:pathLst>
                <a:path w="328" h="93">
                  <a:moveTo>
                    <a:pt x="80" y="93"/>
                  </a:moveTo>
                  <a:lnTo>
                    <a:pt x="0" y="13"/>
                  </a:lnTo>
                  <a:lnTo>
                    <a:pt x="229" y="0"/>
                  </a:lnTo>
                  <a:lnTo>
                    <a:pt x="328" y="80"/>
                  </a:lnTo>
                  <a:lnTo>
                    <a:pt x="80" y="93"/>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5" name="Freeform 1099"/>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6" name="Freeform 1100"/>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lnTo>
                    <a:pt x="35"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7" name="Freeform 1101"/>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8" name="Freeform 1102"/>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9" name="Freeform 1103"/>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30" name="Freeform 1104"/>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31" name="Freeform 1105"/>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32" name="Freeform 1106"/>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33" name="Freeform 1107"/>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34" name="Freeform 1108"/>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35" name="Freeform 1109"/>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36" name="Freeform 1110"/>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37" name="Freeform 1111"/>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38" name="Freeform 1112"/>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39" name="Freeform 1113"/>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40" name="Freeform 1114"/>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41" name="Freeform 1115"/>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42" name="Freeform 1116"/>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43" name="Freeform 1117"/>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44" name="Freeform 1118"/>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45" name="Freeform 1119"/>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46" name="Freeform 1120"/>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47" name="Freeform 1121"/>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48" name="Freeform 1122"/>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49" name="Freeform 1123"/>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50" name="Freeform 1124"/>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 name="T28" fmla="*/ 0 w 5"/>
                <a:gd name="T2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lnTo>
                    <a:pt x="0" y="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51" name="Freeform 1125"/>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close/>
                </a:path>
              </a:pathLst>
            </a:custGeom>
            <a:solidFill>
              <a:srgbClr val="409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52" name="Freeform 1126"/>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53" name="Freeform 1127"/>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2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2"/>
                  </a:lnTo>
                  <a:lnTo>
                    <a:pt x="2" y="2"/>
                  </a:lnTo>
                  <a:lnTo>
                    <a:pt x="1" y="2"/>
                  </a:lnTo>
                  <a:lnTo>
                    <a:pt x="1" y="2"/>
                  </a:lnTo>
                  <a:lnTo>
                    <a:pt x="0" y="2"/>
                  </a:lnTo>
                  <a:lnTo>
                    <a:pt x="0" y="23"/>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54" name="Freeform 1128"/>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1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1"/>
                  </a:lnTo>
                  <a:lnTo>
                    <a:pt x="2" y="2"/>
                  </a:lnTo>
                  <a:lnTo>
                    <a:pt x="1" y="2"/>
                  </a:lnTo>
                  <a:lnTo>
                    <a:pt x="1" y="2"/>
                  </a:lnTo>
                  <a:lnTo>
                    <a:pt x="0" y="2"/>
                  </a:lnTo>
                  <a:lnTo>
                    <a:pt x="0" y="2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55" name="Freeform 1129"/>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56" name="Freeform 1130"/>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57" name="Freeform 1131"/>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58" name="Freeform 1132"/>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 name="T96" fmla="*/ 1 w 20"/>
                <a:gd name="T9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59" name="Freeform 1133"/>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60" name="Freeform 1134"/>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61" name="Freeform 1135"/>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62" name="Freeform 1136"/>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63" name="Freeform 1137"/>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64" name="Freeform 1138"/>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65" name="Freeform 1139"/>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66" name="Freeform 1140"/>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67" name="Freeform 1141"/>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68" name="Freeform 1142"/>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69" name="Freeform 1143"/>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70" name="Freeform 1144"/>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71" name="Freeform 1145"/>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72" name="Freeform 1146"/>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73" name="Freeform 1147"/>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74" name="Freeform 1148"/>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75" name="Freeform 1149"/>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76" name="Freeform 1150"/>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77" name="Freeform 1151"/>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78" name="Freeform 1152"/>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79" name="Freeform 1153"/>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80" name="Freeform 1154"/>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81" name="Freeform 1155"/>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82" name="Freeform 1156"/>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83" name="Freeform 1157"/>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6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6"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84" name="Freeform 1158"/>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5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5"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85" name="Freeform 1159"/>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86" name="Freeform 1160"/>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87" name="Freeform 1161"/>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88" name="Freeform 1162"/>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89" name="Freeform 1163"/>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90" name="Freeform 1164"/>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91" name="Freeform 1165"/>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92" name="Freeform 1166"/>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 name="T86" fmla="*/ 18 w 261"/>
                <a:gd name="T8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lnTo>
                    <a:pt x="18"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93" name="Freeform 1167"/>
            <p:cNvSpPr>
              <a:spLocks/>
            </p:cNvSpPr>
            <p:nvPr/>
          </p:nvSpPr>
          <p:spPr bwMode="auto">
            <a:xfrm>
              <a:off x="1479" y="3376"/>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94" name="Freeform 1168"/>
            <p:cNvSpPr>
              <a:spLocks/>
            </p:cNvSpPr>
            <p:nvPr/>
          </p:nvSpPr>
          <p:spPr bwMode="auto">
            <a:xfrm>
              <a:off x="1479" y="3268"/>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95" name="Freeform 1169"/>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96" name="Freeform 1170"/>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97" name="Freeform 1171"/>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98" name="Freeform 1172"/>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99" name="Freeform 1173"/>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00" name="Freeform 1174"/>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01" name="Freeform 1175"/>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02" name="Freeform 1176"/>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03" name="Freeform 1177"/>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04" name="Freeform 1178"/>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05" name="Freeform 1179"/>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06" name="Freeform 1180"/>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07" name="Freeform 1181"/>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08" name="Freeform 1182"/>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09" name="Freeform 1183"/>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10" name="Freeform 1184"/>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11" name="Freeform 1185"/>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12" name="Freeform 1186"/>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13" name="Freeform 1187"/>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14" name="Freeform 1188"/>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15" name="Freeform 1189"/>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16" name="Freeform 1190"/>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grpSp>
      <p:pic>
        <p:nvPicPr>
          <p:cNvPr id="117" name="Picture 4" descr="11"/>
          <p:cNvPicPr>
            <a:picLocks noChangeAspect="1" noChangeArrowheads="1"/>
          </p:cNvPicPr>
          <p:nvPr/>
        </p:nvPicPr>
        <p:blipFill>
          <a:blip r:embed="rId4" cstate="print"/>
          <a:srcRect/>
          <a:stretch>
            <a:fillRect/>
          </a:stretch>
        </p:blipFill>
        <p:spPr bwMode="auto">
          <a:xfrm>
            <a:off x="5221286" y="2550236"/>
            <a:ext cx="438889" cy="480752"/>
          </a:xfrm>
          <a:prstGeom prst="rect">
            <a:avLst/>
          </a:prstGeom>
          <a:noFill/>
        </p:spPr>
      </p:pic>
      <p:pic>
        <p:nvPicPr>
          <p:cNvPr id="118" name="Picture 5" descr="C:\Users\YSIOY\AppData\Local\Microsoft\Windows\Temporary Internet Files\Content.IE5\XKGTVJGM\cc-library010005419[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06175" y="2549199"/>
            <a:ext cx="611771" cy="502064"/>
          </a:xfrm>
          <a:prstGeom prst="rect">
            <a:avLst/>
          </a:prstGeom>
          <a:noFill/>
          <a:extLst>
            <a:ext uri="{909E8E84-426E-40DD-AFC4-6F175D3DCCD1}">
              <a14:hiddenFill xmlns:a14="http://schemas.microsoft.com/office/drawing/2010/main">
                <a:solidFill>
                  <a:srgbClr val="FFFFFF"/>
                </a:solidFill>
              </a14:hiddenFill>
            </a:ext>
          </a:extLst>
        </p:spPr>
      </p:pic>
      <p:sp>
        <p:nvSpPr>
          <p:cNvPr id="119" name="テキスト ボックス 118"/>
          <p:cNvSpPr txBox="1"/>
          <p:nvPr/>
        </p:nvSpPr>
        <p:spPr>
          <a:xfrm>
            <a:off x="139518" y="3504091"/>
            <a:ext cx="3665817" cy="1967783"/>
          </a:xfrm>
          <a:prstGeom prst="rect">
            <a:avLst/>
          </a:prstGeom>
          <a:noFill/>
          <a:ln w="38100">
            <a:solidFill>
              <a:srgbClr val="92D050"/>
            </a:solidFill>
          </a:ln>
        </p:spPr>
        <p:txBody>
          <a:bodyPr wrap="square" rtlCol="0">
            <a:spAutoFit/>
          </a:bodyPr>
          <a:lstStyle/>
          <a:p>
            <a:pPr defTabSz="844083">
              <a:defRPr/>
            </a:pPr>
            <a:endParaRPr lang="en-US" altLang="ja-JP" sz="1108" dirty="0">
              <a:solidFill>
                <a:prstClr val="black"/>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a:p>
            <a:pPr defTabSz="844083">
              <a:defRPr/>
            </a:pPr>
            <a:r>
              <a:rPr lang="ja-JP" altLang="en-US" sz="1108" dirty="0">
                <a:solidFill>
                  <a:prstClr val="black"/>
                </a:solidFill>
                <a:ea typeface="ＭＳ Ｐゴシック" pitchFamily="50" charset="-128"/>
              </a:rPr>
              <a:t>　　　　　　　　　</a:t>
            </a:r>
            <a:endParaRPr lang="en-US" altLang="ja-JP" sz="1108" dirty="0">
              <a:solidFill>
                <a:prstClr val="black"/>
              </a:solidFill>
              <a:ea typeface="ＭＳ Ｐゴシック" pitchFamily="50" charset="-128"/>
            </a:endParaRPr>
          </a:p>
          <a:p>
            <a:pPr defTabSz="844083">
              <a:defRPr/>
            </a:pPr>
            <a:endParaRPr lang="en-US" altLang="ja-JP" sz="1108" dirty="0">
              <a:solidFill>
                <a:srgbClr val="FF0000"/>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p:txBody>
      </p:sp>
      <p:sp>
        <p:nvSpPr>
          <p:cNvPr id="120" name="正方形/長方形 119"/>
          <p:cNvSpPr/>
          <p:nvPr/>
        </p:nvSpPr>
        <p:spPr>
          <a:xfrm>
            <a:off x="1035706" y="3568953"/>
            <a:ext cx="1656184" cy="219353"/>
          </a:xfrm>
          <a:prstGeom prst="rect">
            <a:avLst/>
          </a:prstGeom>
          <a:solidFill>
            <a:srgbClr val="96F73D"/>
          </a:solidFill>
          <a:ln>
            <a:solidFill>
              <a:srgbClr val="99CCFF"/>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844083" fontAlgn="auto">
              <a:spcBef>
                <a:spcPts val="0"/>
              </a:spcBef>
              <a:spcAft>
                <a:spcPts val="0"/>
              </a:spcAft>
              <a:defRPr/>
            </a:pPr>
            <a:r>
              <a:rPr lang="ja-JP" altLang="en-US" sz="1292" dirty="0">
                <a:solidFill>
                  <a:prstClr val="black"/>
                </a:solidFill>
                <a:latin typeface="HGS創英角ｺﾞｼｯｸUB" pitchFamily="50" charset="-128"/>
                <a:ea typeface="HGS創英角ｺﾞｼｯｸUB" pitchFamily="50" charset="-128"/>
              </a:rPr>
              <a:t> </a:t>
            </a:r>
            <a:r>
              <a:rPr lang="ja-JP" altLang="en-US" sz="923" dirty="0">
                <a:solidFill>
                  <a:prstClr val="black"/>
                </a:solidFill>
                <a:latin typeface="HGS創英角ｺﾞｼｯｸUB" pitchFamily="50" charset="-128"/>
                <a:ea typeface="HGS創英角ｺﾞｼｯｸUB" pitchFamily="50" charset="-128"/>
              </a:rPr>
              <a:t>地域移行支援</a:t>
            </a:r>
          </a:p>
        </p:txBody>
      </p:sp>
      <p:graphicFrame>
        <p:nvGraphicFramePr>
          <p:cNvPr id="121" name="図表 120"/>
          <p:cNvGraphicFramePr/>
          <p:nvPr/>
        </p:nvGraphicFramePr>
        <p:xfrm>
          <a:off x="268705" y="3672600"/>
          <a:ext cx="3453709" cy="11182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22" name="テキスト ボックス 121"/>
          <p:cNvSpPr txBox="1"/>
          <p:nvPr/>
        </p:nvSpPr>
        <p:spPr>
          <a:xfrm>
            <a:off x="700591" y="4606000"/>
            <a:ext cx="2326412" cy="376385"/>
          </a:xfrm>
          <a:prstGeom prst="rect">
            <a:avLst/>
          </a:prstGeom>
          <a:noFill/>
          <a:ln w="12700">
            <a:solidFill>
              <a:srgbClr val="FFC000"/>
            </a:solidFill>
          </a:ln>
        </p:spPr>
        <p:txBody>
          <a:bodyPr wrap="square" rtlCol="0">
            <a:spAutoFit/>
          </a:bodyPr>
          <a:lstStyle/>
          <a:p>
            <a:pPr defTabSz="844083">
              <a:defRPr/>
            </a:pPr>
            <a:r>
              <a:rPr lang="ja-JP" altLang="en-US" sz="1108" dirty="0">
                <a:solidFill>
                  <a:prstClr val="black"/>
                </a:solidFill>
                <a:ea typeface="ＭＳ Ｐゴシック" pitchFamily="50" charset="-128"/>
              </a:rPr>
              <a:t>　　　　　　　</a:t>
            </a:r>
            <a:r>
              <a:rPr lang="ja-JP" altLang="en-US" sz="738" dirty="0">
                <a:solidFill>
                  <a:prstClr val="black"/>
                </a:solidFill>
                <a:ea typeface="ＭＳ Ｐゴシック" pitchFamily="50" charset="-128"/>
              </a:rPr>
              <a:t>日中活動の体験利用　</a:t>
            </a:r>
            <a:endParaRPr lang="en-US" altLang="ja-JP" sz="738" dirty="0">
              <a:solidFill>
                <a:prstClr val="black"/>
              </a:solidFill>
              <a:ea typeface="ＭＳ Ｐゴシック" pitchFamily="50" charset="-128"/>
            </a:endParaRPr>
          </a:p>
          <a:p>
            <a:pPr defTabSz="844083">
              <a:defRPr/>
            </a:pPr>
            <a:r>
              <a:rPr lang="ja-JP" altLang="en-US" sz="738" dirty="0">
                <a:solidFill>
                  <a:prstClr val="black"/>
                </a:solidFill>
                <a:ea typeface="ＭＳ Ｐゴシック" pitchFamily="50" charset="-128"/>
              </a:rPr>
              <a:t>　　　　　　　　　　</a:t>
            </a:r>
            <a:r>
              <a:rPr lang="en-US" altLang="ja-JP" sz="738" dirty="0">
                <a:solidFill>
                  <a:prstClr val="black"/>
                </a:solidFill>
                <a:ea typeface="ＭＳ Ｐゴシック" pitchFamily="50" charset="-128"/>
              </a:rPr>
              <a:t>【</a:t>
            </a:r>
            <a:r>
              <a:rPr lang="ja-JP" altLang="en-US" sz="738" dirty="0">
                <a:solidFill>
                  <a:prstClr val="black"/>
                </a:solidFill>
                <a:ea typeface="ＭＳ Ｐゴシック" pitchFamily="50" charset="-128"/>
              </a:rPr>
              <a:t>障害福祉サービス事業所</a:t>
            </a:r>
            <a:r>
              <a:rPr lang="en-US" altLang="ja-JP" sz="738" dirty="0">
                <a:solidFill>
                  <a:prstClr val="black"/>
                </a:solidFill>
                <a:ea typeface="ＭＳ Ｐゴシック" pitchFamily="50" charset="-128"/>
              </a:rPr>
              <a:t>】</a:t>
            </a:r>
          </a:p>
        </p:txBody>
      </p:sp>
      <p:grpSp>
        <p:nvGrpSpPr>
          <p:cNvPr id="123" name="Group 1191"/>
          <p:cNvGrpSpPr>
            <a:grpSpLocks noChangeAspect="1"/>
          </p:cNvGrpSpPr>
          <p:nvPr/>
        </p:nvGrpSpPr>
        <p:grpSpPr bwMode="auto">
          <a:xfrm>
            <a:off x="906200" y="4665440"/>
            <a:ext cx="439691" cy="308121"/>
            <a:chOff x="1346" y="3223"/>
            <a:chExt cx="328" cy="239"/>
          </a:xfrm>
        </p:grpSpPr>
        <p:sp>
          <p:nvSpPr>
            <p:cNvPr id="124" name="Freeform 1098"/>
            <p:cNvSpPr>
              <a:spLocks/>
            </p:cNvSpPr>
            <p:nvPr/>
          </p:nvSpPr>
          <p:spPr bwMode="auto">
            <a:xfrm>
              <a:off x="1346" y="3369"/>
              <a:ext cx="328" cy="93"/>
            </a:xfrm>
            <a:custGeom>
              <a:avLst/>
              <a:gdLst>
                <a:gd name="T0" fmla="*/ 80 w 328"/>
                <a:gd name="T1" fmla="*/ 93 h 93"/>
                <a:gd name="T2" fmla="*/ 0 w 328"/>
                <a:gd name="T3" fmla="*/ 13 h 93"/>
                <a:gd name="T4" fmla="*/ 229 w 328"/>
                <a:gd name="T5" fmla="*/ 0 h 93"/>
                <a:gd name="T6" fmla="*/ 328 w 328"/>
                <a:gd name="T7" fmla="*/ 80 h 93"/>
                <a:gd name="T8" fmla="*/ 80 w 328"/>
                <a:gd name="T9" fmla="*/ 93 h 93"/>
              </a:gdLst>
              <a:ahLst/>
              <a:cxnLst>
                <a:cxn ang="0">
                  <a:pos x="T0" y="T1"/>
                </a:cxn>
                <a:cxn ang="0">
                  <a:pos x="T2" y="T3"/>
                </a:cxn>
                <a:cxn ang="0">
                  <a:pos x="T4" y="T5"/>
                </a:cxn>
                <a:cxn ang="0">
                  <a:pos x="T6" y="T7"/>
                </a:cxn>
                <a:cxn ang="0">
                  <a:pos x="T8" y="T9"/>
                </a:cxn>
              </a:cxnLst>
              <a:rect l="0" t="0" r="r" b="b"/>
              <a:pathLst>
                <a:path w="328" h="93">
                  <a:moveTo>
                    <a:pt x="80" y="93"/>
                  </a:moveTo>
                  <a:lnTo>
                    <a:pt x="0" y="13"/>
                  </a:lnTo>
                  <a:lnTo>
                    <a:pt x="229" y="0"/>
                  </a:lnTo>
                  <a:lnTo>
                    <a:pt x="328" y="80"/>
                  </a:lnTo>
                  <a:lnTo>
                    <a:pt x="80" y="93"/>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25" name="Freeform 1099"/>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26" name="Freeform 1100"/>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lnTo>
                    <a:pt x="35"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27" name="Freeform 1101"/>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28" name="Freeform 1102"/>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29" name="Freeform 1103"/>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30" name="Freeform 1104"/>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31" name="Freeform 1105"/>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32" name="Freeform 1106"/>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33" name="Freeform 1107"/>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34" name="Freeform 1108"/>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35" name="Freeform 1109"/>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36" name="Freeform 1110"/>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37" name="Freeform 1111"/>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38" name="Freeform 1112"/>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39" name="Freeform 1113"/>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40" name="Freeform 1114"/>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41" name="Freeform 1115"/>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42" name="Freeform 1116"/>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43" name="Freeform 1117"/>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44" name="Freeform 1118"/>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45" name="Freeform 1119"/>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46" name="Freeform 1120"/>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47" name="Freeform 1121"/>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48" name="Freeform 1122"/>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49" name="Freeform 1123"/>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50" name="Freeform 1124"/>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 name="T28" fmla="*/ 0 w 5"/>
                <a:gd name="T2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lnTo>
                    <a:pt x="0" y="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51" name="Freeform 1125"/>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close/>
                </a:path>
              </a:pathLst>
            </a:custGeom>
            <a:solidFill>
              <a:srgbClr val="409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52" name="Freeform 1126"/>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53" name="Freeform 1127"/>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2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2"/>
                  </a:lnTo>
                  <a:lnTo>
                    <a:pt x="2" y="2"/>
                  </a:lnTo>
                  <a:lnTo>
                    <a:pt x="1" y="2"/>
                  </a:lnTo>
                  <a:lnTo>
                    <a:pt x="1" y="2"/>
                  </a:lnTo>
                  <a:lnTo>
                    <a:pt x="0" y="2"/>
                  </a:lnTo>
                  <a:lnTo>
                    <a:pt x="0" y="23"/>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54" name="Freeform 1128"/>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1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1"/>
                  </a:lnTo>
                  <a:lnTo>
                    <a:pt x="2" y="2"/>
                  </a:lnTo>
                  <a:lnTo>
                    <a:pt x="1" y="2"/>
                  </a:lnTo>
                  <a:lnTo>
                    <a:pt x="1" y="2"/>
                  </a:lnTo>
                  <a:lnTo>
                    <a:pt x="0" y="2"/>
                  </a:lnTo>
                  <a:lnTo>
                    <a:pt x="0" y="2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55" name="Freeform 1129"/>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56" name="Freeform 1130"/>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57" name="Freeform 1131"/>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58" name="Freeform 1132"/>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 name="T96" fmla="*/ 1 w 20"/>
                <a:gd name="T9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59" name="Freeform 1133"/>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60" name="Freeform 1134"/>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61" name="Freeform 1135"/>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62" name="Freeform 1136"/>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63" name="Freeform 1137"/>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64" name="Freeform 1138"/>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65" name="Freeform 1139"/>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66" name="Freeform 1140"/>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67" name="Freeform 1141"/>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68" name="Freeform 1142"/>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69" name="Freeform 1143"/>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70" name="Freeform 1144"/>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71" name="Freeform 1145"/>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72" name="Freeform 1146"/>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73" name="Freeform 1147"/>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74" name="Freeform 1148"/>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75" name="Freeform 1149"/>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76" name="Freeform 1150"/>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77" name="Freeform 1151"/>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78" name="Freeform 1152"/>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79" name="Freeform 1153"/>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80" name="Freeform 1154"/>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81" name="Freeform 1155"/>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82" name="Freeform 1156"/>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83" name="Freeform 1157"/>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6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6"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84" name="Freeform 1158"/>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5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5"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85" name="Freeform 1159"/>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86" name="Freeform 1160"/>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87" name="Freeform 1161"/>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88" name="Freeform 1162"/>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89" name="Freeform 1163"/>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90" name="Freeform 1164"/>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91" name="Freeform 1165"/>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92" name="Freeform 1166"/>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 name="T86" fmla="*/ 18 w 261"/>
                <a:gd name="T8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lnTo>
                    <a:pt x="18"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93" name="Freeform 1167"/>
            <p:cNvSpPr>
              <a:spLocks/>
            </p:cNvSpPr>
            <p:nvPr/>
          </p:nvSpPr>
          <p:spPr bwMode="auto">
            <a:xfrm>
              <a:off x="1479" y="3376"/>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94" name="Freeform 1168"/>
            <p:cNvSpPr>
              <a:spLocks/>
            </p:cNvSpPr>
            <p:nvPr/>
          </p:nvSpPr>
          <p:spPr bwMode="auto">
            <a:xfrm>
              <a:off x="1479" y="3268"/>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95" name="Freeform 1169"/>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96" name="Freeform 1170"/>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97" name="Freeform 1171"/>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98" name="Freeform 1172"/>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199" name="Freeform 1173"/>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00" name="Freeform 1174"/>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01" name="Freeform 1175"/>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02" name="Freeform 1176"/>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03" name="Freeform 1177"/>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04" name="Freeform 1178"/>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05" name="Freeform 1179"/>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06" name="Freeform 1180"/>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07" name="Freeform 1181"/>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08" name="Freeform 1182"/>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09" name="Freeform 1183"/>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10" name="Freeform 1184"/>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11" name="Freeform 1185"/>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12" name="Freeform 1186"/>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13" name="Freeform 1187"/>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14" name="Freeform 1188"/>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15" name="Freeform 1189"/>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sp>
          <p:nvSpPr>
            <p:cNvPr id="216" name="Freeform 1190"/>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pPr defTabSz="844083" fontAlgn="auto">
                <a:spcBef>
                  <a:spcPts val="0"/>
                </a:spcBef>
                <a:spcAft>
                  <a:spcPts val="0"/>
                </a:spcAft>
                <a:defRPr/>
              </a:pPr>
              <a:endParaRPr lang="ja-JP" altLang="en-US" sz="1662" dirty="0">
                <a:solidFill>
                  <a:prstClr val="black"/>
                </a:solidFill>
                <a:latin typeface="Calibri"/>
                <a:ea typeface="ＭＳ Ｐゴシック"/>
              </a:endParaRPr>
            </a:p>
          </p:txBody>
        </p:sp>
      </p:grpSp>
      <p:sp>
        <p:nvSpPr>
          <p:cNvPr id="217" name="テキスト ボックス 216"/>
          <p:cNvSpPr txBox="1"/>
          <p:nvPr/>
        </p:nvSpPr>
        <p:spPr>
          <a:xfrm>
            <a:off x="697191" y="5016348"/>
            <a:ext cx="2326412" cy="376385"/>
          </a:xfrm>
          <a:prstGeom prst="rect">
            <a:avLst/>
          </a:prstGeom>
          <a:noFill/>
          <a:ln w="12700">
            <a:solidFill>
              <a:srgbClr val="FFC000"/>
            </a:solidFill>
          </a:ln>
        </p:spPr>
        <p:txBody>
          <a:bodyPr wrap="square" rtlCol="0">
            <a:spAutoFit/>
          </a:bodyPr>
          <a:lstStyle/>
          <a:p>
            <a:pPr defTabSz="844083">
              <a:defRPr/>
            </a:pPr>
            <a:r>
              <a:rPr lang="ja-JP" altLang="en-US" sz="1108" dirty="0">
                <a:solidFill>
                  <a:prstClr val="black"/>
                </a:solidFill>
                <a:ea typeface="ＭＳ Ｐゴシック" pitchFamily="50" charset="-128"/>
              </a:rPr>
              <a:t>　　　　　　　</a:t>
            </a:r>
            <a:r>
              <a:rPr lang="ja-JP" altLang="en-US" sz="738" dirty="0">
                <a:solidFill>
                  <a:prstClr val="black"/>
                </a:solidFill>
                <a:ea typeface="ＭＳ Ｐゴシック" pitchFamily="50" charset="-128"/>
              </a:rPr>
              <a:t>外泊・宿泊体験　</a:t>
            </a:r>
            <a:endParaRPr lang="en-US" altLang="ja-JP" sz="738" dirty="0">
              <a:solidFill>
                <a:prstClr val="black"/>
              </a:solidFill>
              <a:ea typeface="ＭＳ Ｐゴシック" pitchFamily="50" charset="-128"/>
            </a:endParaRPr>
          </a:p>
          <a:p>
            <a:pPr defTabSz="844083">
              <a:defRPr/>
            </a:pPr>
            <a:r>
              <a:rPr lang="ja-JP" altLang="en-US" sz="738" dirty="0">
                <a:solidFill>
                  <a:prstClr val="black"/>
                </a:solidFill>
                <a:ea typeface="ＭＳ Ｐゴシック" pitchFamily="50" charset="-128"/>
              </a:rPr>
              <a:t>　　　　　　　　　　</a:t>
            </a:r>
            <a:r>
              <a:rPr lang="en-US" altLang="ja-JP" sz="738" dirty="0">
                <a:solidFill>
                  <a:prstClr val="black"/>
                </a:solidFill>
                <a:ea typeface="ＭＳ Ｐゴシック" pitchFamily="50" charset="-128"/>
              </a:rPr>
              <a:t>【</a:t>
            </a:r>
            <a:r>
              <a:rPr lang="ja-JP" altLang="en-US" sz="738" dirty="0">
                <a:solidFill>
                  <a:prstClr val="black"/>
                </a:solidFill>
                <a:ea typeface="ＭＳ Ｐゴシック" pitchFamily="50" charset="-128"/>
              </a:rPr>
              <a:t>自宅、アパート、グループホーム等</a:t>
            </a:r>
            <a:r>
              <a:rPr lang="en-US" altLang="ja-JP" sz="738" dirty="0">
                <a:solidFill>
                  <a:prstClr val="black"/>
                </a:solidFill>
                <a:ea typeface="ＭＳ Ｐゴシック" pitchFamily="50" charset="-128"/>
              </a:rPr>
              <a:t>】</a:t>
            </a:r>
          </a:p>
        </p:txBody>
      </p:sp>
      <p:pic>
        <p:nvPicPr>
          <p:cNvPr id="218" name="Picture 5" descr="C:\Users\YSIOY\AppData\Local\Microsoft\Windows\Temporary Internet Files\Content.IE5\XKGTVJGM\cc-library010005419[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67194" y="5019820"/>
            <a:ext cx="373123" cy="306212"/>
          </a:xfrm>
          <a:prstGeom prst="rect">
            <a:avLst/>
          </a:prstGeom>
          <a:noFill/>
          <a:extLst>
            <a:ext uri="{909E8E84-426E-40DD-AFC4-6F175D3DCCD1}">
              <a14:hiddenFill xmlns:a14="http://schemas.microsoft.com/office/drawing/2010/main">
                <a:solidFill>
                  <a:srgbClr val="FFFFFF"/>
                </a:solidFill>
              </a14:hiddenFill>
            </a:ext>
          </a:extLst>
        </p:spPr>
      </p:pic>
      <p:sp>
        <p:nvSpPr>
          <p:cNvPr id="219" name="テキスト ボックス 218"/>
          <p:cNvSpPr txBox="1"/>
          <p:nvPr/>
        </p:nvSpPr>
        <p:spPr>
          <a:xfrm>
            <a:off x="4301828" y="3499268"/>
            <a:ext cx="2246752" cy="1285801"/>
          </a:xfrm>
          <a:prstGeom prst="rect">
            <a:avLst/>
          </a:prstGeom>
          <a:noFill/>
          <a:ln w="38100">
            <a:solidFill>
              <a:srgbClr val="00B0F0"/>
            </a:solidFill>
          </a:ln>
        </p:spPr>
        <p:txBody>
          <a:bodyPr wrap="square" rtlCol="0">
            <a:spAutoFit/>
          </a:bodyPr>
          <a:lstStyle/>
          <a:p>
            <a:pPr defTabSz="844083">
              <a:defRPr/>
            </a:pPr>
            <a:endParaRPr lang="en-US" altLang="ja-JP" sz="1108" dirty="0">
              <a:solidFill>
                <a:prstClr val="black"/>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a:p>
            <a:pPr defTabSz="844083">
              <a:defRPr/>
            </a:pPr>
            <a:endParaRPr lang="en-US" altLang="ja-JP" sz="1108" dirty="0">
              <a:solidFill>
                <a:prstClr val="black"/>
              </a:solidFill>
              <a:ea typeface="ＭＳ Ｐゴシック" pitchFamily="50" charset="-128"/>
            </a:endParaRPr>
          </a:p>
        </p:txBody>
      </p:sp>
      <p:sp>
        <p:nvSpPr>
          <p:cNvPr id="220" name="正方形/長方形 219"/>
          <p:cNvSpPr/>
          <p:nvPr/>
        </p:nvSpPr>
        <p:spPr>
          <a:xfrm>
            <a:off x="4597111" y="3565287"/>
            <a:ext cx="1656184" cy="219353"/>
          </a:xfrm>
          <a:prstGeom prst="rect">
            <a:avLst/>
          </a:prstGeom>
          <a:solidFill>
            <a:srgbClr val="00B0F0"/>
          </a:solidFill>
          <a:ln>
            <a:solidFill>
              <a:srgbClr val="99CCFF"/>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844083" fontAlgn="auto">
              <a:spcBef>
                <a:spcPts val="0"/>
              </a:spcBef>
              <a:spcAft>
                <a:spcPts val="0"/>
              </a:spcAft>
              <a:defRPr/>
            </a:pPr>
            <a:r>
              <a:rPr lang="ja-JP" altLang="en-US" sz="1292" dirty="0">
                <a:solidFill>
                  <a:prstClr val="black"/>
                </a:solidFill>
                <a:latin typeface="HGS創英角ｺﾞｼｯｸUB" pitchFamily="50" charset="-128"/>
                <a:ea typeface="HGS創英角ｺﾞｼｯｸUB" pitchFamily="50" charset="-128"/>
              </a:rPr>
              <a:t> </a:t>
            </a:r>
            <a:r>
              <a:rPr lang="ja-JP" altLang="en-US" sz="923" dirty="0">
                <a:solidFill>
                  <a:prstClr val="black"/>
                </a:solidFill>
                <a:latin typeface="HGS創英角ｺﾞｼｯｸUB" pitchFamily="50" charset="-128"/>
                <a:ea typeface="HGS創英角ｺﾞｼｯｸUB" pitchFamily="50" charset="-128"/>
              </a:rPr>
              <a:t>地域定着支援</a:t>
            </a:r>
          </a:p>
        </p:txBody>
      </p:sp>
      <p:sp>
        <p:nvSpPr>
          <p:cNvPr id="221" name="テキスト ボックス 220"/>
          <p:cNvSpPr txBox="1"/>
          <p:nvPr/>
        </p:nvSpPr>
        <p:spPr>
          <a:xfrm>
            <a:off x="4465273" y="3855806"/>
            <a:ext cx="1919860" cy="802271"/>
          </a:xfrm>
          <a:prstGeom prst="rect">
            <a:avLst/>
          </a:prstGeom>
          <a:solidFill>
            <a:schemeClr val="tx2">
              <a:lumMod val="20000"/>
              <a:lumOff val="80000"/>
            </a:schemeClr>
          </a:solidFill>
          <a:ln w="3175">
            <a:solidFill>
              <a:schemeClr val="tx1"/>
            </a:solidFill>
          </a:ln>
        </p:spPr>
        <p:txBody>
          <a:bodyPr wrap="square" rtlCol="0">
            <a:spAutoFit/>
          </a:bodyPr>
          <a:lstStyle/>
          <a:p>
            <a:pPr algn="ctr" defTabSz="844083">
              <a:defRPr/>
            </a:pPr>
            <a:r>
              <a:rPr lang="ja-JP" altLang="en-US" sz="831" b="1" u="sng" dirty="0">
                <a:solidFill>
                  <a:prstClr val="black"/>
                </a:solidFill>
                <a:latin typeface="ＭＳ Ｐゴシック" panose="020B0600070205080204" pitchFamily="50" charset="-128"/>
                <a:ea typeface="メイリオ" panose="020B0604030504040204" pitchFamily="50" charset="-128"/>
              </a:rPr>
              <a:t>退所・退院後の支援</a:t>
            </a:r>
            <a:endParaRPr lang="en-US" altLang="ja-JP" sz="831" b="1" u="sng" dirty="0">
              <a:solidFill>
                <a:prstClr val="black"/>
              </a:solidFill>
              <a:latin typeface="ＭＳ Ｐゴシック" panose="020B0600070205080204" pitchFamily="50" charset="-128"/>
              <a:ea typeface="メイリオ" panose="020B0604030504040204" pitchFamily="50" charset="-128"/>
            </a:endParaRPr>
          </a:p>
          <a:p>
            <a:pPr algn="ctr" defTabSz="844083">
              <a:defRPr/>
            </a:pPr>
            <a:endParaRPr lang="en-US" altLang="ja-JP" sz="831" b="1" u="sng" dirty="0">
              <a:solidFill>
                <a:prstClr val="black"/>
              </a:solidFill>
              <a:latin typeface="ＭＳ Ｐゴシック" panose="020B0600070205080204" pitchFamily="50" charset="-128"/>
              <a:ea typeface="メイリオ" panose="020B0604030504040204" pitchFamily="50" charset="-128"/>
            </a:endParaRPr>
          </a:p>
          <a:p>
            <a:pPr defTabSz="844083">
              <a:defRPr/>
            </a:pPr>
            <a:r>
              <a:rPr lang="ja-JP" altLang="en-US" sz="738" b="1" dirty="0">
                <a:solidFill>
                  <a:prstClr val="black"/>
                </a:solidFill>
                <a:latin typeface="ＭＳ Ｐゴシック" panose="020B0600070205080204" pitchFamily="50" charset="-128"/>
                <a:ea typeface="メイリオ" panose="020B0604030504040204" pitchFamily="50" charset="-128"/>
              </a:rPr>
              <a:t>〇居宅で単身生活する障害者等との常時の連絡体制の確保</a:t>
            </a:r>
            <a:endParaRPr lang="en-US" altLang="ja-JP" sz="738" b="1" dirty="0">
              <a:solidFill>
                <a:prstClr val="black"/>
              </a:solidFill>
              <a:latin typeface="ＭＳ Ｐゴシック" panose="020B0600070205080204" pitchFamily="50" charset="-128"/>
              <a:ea typeface="メイリオ" panose="020B0604030504040204" pitchFamily="50" charset="-128"/>
            </a:endParaRPr>
          </a:p>
          <a:p>
            <a:pPr defTabSz="844083">
              <a:defRPr/>
            </a:pPr>
            <a:r>
              <a:rPr lang="ja-JP" altLang="en-US" sz="738" b="1" dirty="0">
                <a:solidFill>
                  <a:prstClr val="black"/>
                </a:solidFill>
                <a:latin typeface="ＭＳ Ｐゴシック" panose="020B0600070205080204" pitchFamily="50" charset="-128"/>
                <a:ea typeface="メイリオ" panose="020B0604030504040204" pitchFamily="50" charset="-128"/>
              </a:rPr>
              <a:t>〇障害特性に起因して生じる緊急事態における居宅訪問等による相談支援</a:t>
            </a:r>
            <a:endParaRPr lang="en-US" altLang="ja-JP" sz="738" b="1" dirty="0">
              <a:solidFill>
                <a:prstClr val="black"/>
              </a:solidFill>
              <a:latin typeface="ＭＳ Ｐゴシック" panose="020B0600070205080204" pitchFamily="50" charset="-128"/>
              <a:ea typeface="メイリオ" panose="020B0604030504040204" pitchFamily="50" charset="-128"/>
            </a:endParaRPr>
          </a:p>
        </p:txBody>
      </p:sp>
      <p:sp>
        <p:nvSpPr>
          <p:cNvPr id="222" name="上下矢印 221"/>
          <p:cNvSpPr/>
          <p:nvPr/>
        </p:nvSpPr>
        <p:spPr>
          <a:xfrm>
            <a:off x="1572421" y="5493148"/>
            <a:ext cx="800010" cy="217514"/>
          </a:xfrm>
          <a:prstGeom prst="upDownArrow">
            <a:avLst>
              <a:gd name="adj1" fmla="val 50000"/>
              <a:gd name="adj2" fmla="val 2701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738" dirty="0">
                <a:solidFill>
                  <a:prstClr val="black"/>
                </a:solidFill>
                <a:latin typeface="Calibri"/>
                <a:ea typeface="ＭＳ Ｐゴシック" panose="020B0600070205080204" pitchFamily="50" charset="-128"/>
              </a:rPr>
              <a:t>連携</a:t>
            </a:r>
          </a:p>
        </p:txBody>
      </p:sp>
      <p:sp>
        <p:nvSpPr>
          <p:cNvPr id="223" name="テキスト ボックス 222"/>
          <p:cNvSpPr txBox="1"/>
          <p:nvPr/>
        </p:nvSpPr>
        <p:spPr>
          <a:xfrm>
            <a:off x="4279928" y="4871331"/>
            <a:ext cx="2326412" cy="688586"/>
          </a:xfrm>
          <a:prstGeom prst="rect">
            <a:avLst/>
          </a:prstGeom>
          <a:noFill/>
          <a:ln w="12700">
            <a:solidFill>
              <a:srgbClr val="00B0F0"/>
            </a:solidFill>
          </a:ln>
        </p:spPr>
        <p:txBody>
          <a:bodyPr wrap="square" rtlCol="0">
            <a:spAutoFit/>
          </a:bodyPr>
          <a:lstStyle/>
          <a:p>
            <a:pPr defTabSz="844083">
              <a:defRPr/>
            </a:pPr>
            <a:r>
              <a:rPr lang="en-US" altLang="ja-JP" sz="923" b="1" dirty="0">
                <a:solidFill>
                  <a:prstClr val="black"/>
                </a:solidFill>
                <a:latin typeface="メイリオ" panose="020B0604030504040204" pitchFamily="50" charset="-128"/>
                <a:ea typeface="メイリオ" panose="020B0604030504040204" pitchFamily="50" charset="-128"/>
              </a:rPr>
              <a:t>【</a:t>
            </a:r>
            <a:r>
              <a:rPr lang="ja-JP" altLang="en-US" sz="923" b="1" dirty="0">
                <a:solidFill>
                  <a:prstClr val="black"/>
                </a:solidFill>
                <a:latin typeface="メイリオ" panose="020B0604030504040204" pitchFamily="50" charset="-128"/>
                <a:ea typeface="メイリオ" panose="020B0604030504040204" pitchFamily="50" charset="-128"/>
              </a:rPr>
              <a:t>自立生活援助</a:t>
            </a:r>
            <a:r>
              <a:rPr lang="en-US" altLang="ja-JP" sz="923" b="1" dirty="0">
                <a:solidFill>
                  <a:prstClr val="black"/>
                </a:solidFill>
                <a:latin typeface="メイリオ" panose="020B0604030504040204" pitchFamily="50" charset="-128"/>
                <a:ea typeface="メイリオ" panose="020B0604030504040204" pitchFamily="50" charset="-128"/>
              </a:rPr>
              <a:t>】</a:t>
            </a:r>
          </a:p>
          <a:p>
            <a:pPr defTabSz="844083">
              <a:defRPr/>
            </a:pPr>
            <a:r>
              <a:rPr lang="ja-JP" altLang="en-US" sz="738" b="1" dirty="0">
                <a:solidFill>
                  <a:prstClr val="black"/>
                </a:solidFill>
                <a:latin typeface="メイリオ" panose="020B0604030504040204" pitchFamily="50" charset="-128"/>
                <a:ea typeface="メイリオ" panose="020B0604030504040204" pitchFamily="50" charset="-128"/>
              </a:rPr>
              <a:t>〇理解力や生活力に不安のある障害者の居宅への定期的な訪問や常時の連絡体制の確保によって把握した日常生活の課題について情報提供や助言等の実施</a:t>
            </a:r>
            <a:endParaRPr lang="en-US" altLang="ja-JP" sz="738" b="1" dirty="0">
              <a:solidFill>
                <a:prstClr val="black"/>
              </a:solidFill>
              <a:latin typeface="メイリオ" panose="020B0604030504040204" pitchFamily="50" charset="-128"/>
              <a:ea typeface="メイリオ" panose="020B0604030504040204" pitchFamily="50" charset="-128"/>
            </a:endParaRPr>
          </a:p>
        </p:txBody>
      </p:sp>
      <p:sp>
        <p:nvSpPr>
          <p:cNvPr id="224" name="上下矢印 223"/>
          <p:cNvSpPr/>
          <p:nvPr/>
        </p:nvSpPr>
        <p:spPr>
          <a:xfrm>
            <a:off x="5096774" y="5489184"/>
            <a:ext cx="800010" cy="225442"/>
          </a:xfrm>
          <a:prstGeom prst="upDownArrow">
            <a:avLst>
              <a:gd name="adj1" fmla="val 50000"/>
              <a:gd name="adj2" fmla="val 27010"/>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defRPr/>
            </a:pPr>
            <a:r>
              <a:rPr lang="ja-JP" altLang="en-US" sz="738" dirty="0">
                <a:solidFill>
                  <a:prstClr val="black"/>
                </a:solidFill>
                <a:latin typeface="Calibri"/>
                <a:ea typeface="ＭＳ Ｐゴシック" panose="020B0600070205080204" pitchFamily="50" charset="-128"/>
              </a:rPr>
              <a:t>連携</a:t>
            </a:r>
          </a:p>
        </p:txBody>
      </p:sp>
      <p:sp>
        <p:nvSpPr>
          <p:cNvPr id="225" name="テキスト ボックス 224"/>
          <p:cNvSpPr txBox="1"/>
          <p:nvPr/>
        </p:nvSpPr>
        <p:spPr>
          <a:xfrm>
            <a:off x="139518" y="5739421"/>
            <a:ext cx="6528426" cy="191719"/>
          </a:xfrm>
          <a:prstGeom prst="rect">
            <a:avLst/>
          </a:prstGeom>
          <a:noFill/>
          <a:ln w="12700">
            <a:solidFill>
              <a:schemeClr val="tx1"/>
            </a:solidFill>
          </a:ln>
        </p:spPr>
        <p:txBody>
          <a:bodyPr wrap="square" rtlCol="0">
            <a:spAutoFit/>
          </a:bodyPr>
          <a:lstStyle/>
          <a:p>
            <a:pPr algn="ctr" defTabSz="844083">
              <a:defRPr/>
            </a:pPr>
            <a:r>
              <a:rPr lang="en-US" altLang="ja-JP" sz="646" b="1" dirty="0">
                <a:solidFill>
                  <a:prstClr val="black"/>
                </a:solidFill>
                <a:ea typeface="ＭＳ Ｐゴシック" pitchFamily="50" charset="-128"/>
              </a:rPr>
              <a:t>【</a:t>
            </a:r>
            <a:r>
              <a:rPr lang="ja-JP" altLang="en-US" sz="646" b="1" dirty="0">
                <a:solidFill>
                  <a:prstClr val="black"/>
                </a:solidFill>
                <a:ea typeface="ＭＳ Ｐゴシック" pitchFamily="50" charset="-128"/>
              </a:rPr>
              <a:t>障害者総合支援法に基づく協議会によるネットワーク化</a:t>
            </a:r>
            <a:r>
              <a:rPr lang="en-US" altLang="ja-JP" sz="646" b="1" dirty="0">
                <a:solidFill>
                  <a:prstClr val="black"/>
                </a:solidFill>
                <a:ea typeface="ＭＳ Ｐゴシック" pitchFamily="50" charset="-128"/>
              </a:rPr>
              <a:t>】</a:t>
            </a:r>
            <a:r>
              <a:rPr lang="ja-JP" altLang="en-US" sz="646" b="1" dirty="0">
                <a:solidFill>
                  <a:prstClr val="black"/>
                </a:solidFill>
                <a:ea typeface="ＭＳ Ｐゴシック" pitchFamily="50" charset="-128"/>
              </a:rPr>
              <a:t>　市町村、保健所、精神保健福祉センター、福祉事務所、障害福祉サービス事業所、障害者就業、生活支援センター　等</a:t>
            </a:r>
            <a:endParaRPr lang="en-US" altLang="ja-JP" sz="646" b="1" dirty="0">
              <a:solidFill>
                <a:prstClr val="black"/>
              </a:solidFill>
              <a:ea typeface="ＭＳ Ｐゴシック" pitchFamily="50" charset="-128"/>
            </a:endParaRPr>
          </a:p>
        </p:txBody>
      </p:sp>
      <p:sp>
        <p:nvSpPr>
          <p:cNvPr id="226" name="正方形/長方形 225"/>
          <p:cNvSpPr/>
          <p:nvPr/>
        </p:nvSpPr>
        <p:spPr bwMode="auto">
          <a:xfrm>
            <a:off x="6708043" y="2124113"/>
            <a:ext cx="2384242" cy="3498362"/>
          </a:xfrm>
          <a:prstGeom prst="rect">
            <a:avLst/>
          </a:prstGeom>
          <a:solidFill>
            <a:srgbClr val="DBEEF4"/>
          </a:solidFill>
          <a:ln w="9525" cap="flat" cmpd="sng" algn="ctr">
            <a:solidFill>
              <a:schemeClr val="tx1"/>
            </a:solidFill>
            <a:prstDash val="dash"/>
            <a:round/>
            <a:headEnd type="none" w="med" len="med"/>
            <a:tailEnd type="none" w="med" len="med"/>
          </a:ln>
          <a:effectLst>
            <a:innerShdw blurRad="114300">
              <a:prstClr val="black"/>
            </a:innerShdw>
          </a:effectLst>
        </p:spPr>
        <p:txBody>
          <a:bodyPr vert="horz" wrap="square" lIns="0" tIns="6793" rIns="0" bIns="6793" numCol="1" rtlCol="0" anchor="t" anchorCtr="0" compatLnSpc="1">
            <a:prstTxWarp prst="textNoShape">
              <a:avLst/>
            </a:prstTxWarp>
          </a:bodyPr>
          <a:lstStyle/>
          <a:p>
            <a:pPr marL="109907" indent="-109907" defTabSz="805982">
              <a:defRPr/>
            </a:pPr>
            <a:endParaRPr lang="en-US" altLang="ja-JP" sz="738" dirty="0">
              <a:solidFill>
                <a:prstClr val="black"/>
              </a:solidFill>
              <a:latin typeface="HGｺﾞｼｯｸM" pitchFamily="49" charset="-128"/>
              <a:ea typeface="ＤＦＰ特太ゴシック体" panose="020B0A00010101010101" pitchFamily="50" charset="-128"/>
            </a:endParaRPr>
          </a:p>
          <a:p>
            <a:pPr marL="109907" indent="-109907" defTabSz="805982">
              <a:lnSpc>
                <a:spcPts val="554"/>
              </a:lnSpc>
              <a:defRPr/>
            </a:pPr>
            <a:endParaRPr lang="en-US" altLang="ja-JP" sz="646" dirty="0">
              <a:solidFill>
                <a:prstClr val="black"/>
              </a:solidFill>
              <a:latin typeface="HGｺﾞｼｯｸM" pitchFamily="49" charset="-128"/>
              <a:ea typeface="ＤＦＰ特太ゴシック体" panose="020B0A00010101010101" pitchFamily="50" charset="-128"/>
            </a:endParaRPr>
          </a:p>
          <a:p>
            <a:pPr marL="109907" indent="-109907" defTabSz="805982">
              <a:defRPr/>
            </a:pPr>
            <a:r>
              <a:rPr lang="ja-JP" altLang="en-US" sz="646" dirty="0">
                <a:solidFill>
                  <a:prstClr val="black"/>
                </a:solidFill>
                <a:latin typeface="HGｺﾞｼｯｸM" pitchFamily="49" charset="-128"/>
                <a:ea typeface="ＤＦＰ特太ゴシック体" panose="020B0A00010101010101" pitchFamily="50" charset="-128"/>
              </a:rPr>
              <a:t>（地域移行支援）</a:t>
            </a:r>
            <a:endParaRPr lang="en-US" altLang="ja-JP" sz="646" dirty="0">
              <a:solidFill>
                <a:prstClr val="black"/>
              </a:solidFill>
              <a:latin typeface="HGｺﾞｼｯｸM" pitchFamily="49" charset="-128"/>
              <a:ea typeface="ＤＦＰ特太ゴシック体" panose="020B0A00010101010101" pitchFamily="50"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・地域移行支援ｻｰﾋﾞｽ費</a:t>
            </a:r>
            <a:r>
              <a:rPr lang="en-US" altLang="ja-JP" sz="646" dirty="0">
                <a:solidFill>
                  <a:prstClr val="black"/>
                </a:solidFill>
                <a:latin typeface="HGｺﾞｼｯｸM" pitchFamily="49" charset="-128"/>
                <a:ea typeface="HGｺﾞｼｯｸM" pitchFamily="49" charset="-128"/>
              </a:rPr>
              <a:t>(Ⅰ)</a:t>
            </a:r>
            <a:r>
              <a:rPr lang="ja-JP" altLang="en-US" sz="646" dirty="0">
                <a:solidFill>
                  <a:prstClr val="black"/>
                </a:solidFill>
                <a:latin typeface="HGｺﾞｼｯｸM" pitchFamily="49" charset="-128"/>
                <a:ea typeface="HGｺﾞｼｯｸM" pitchFamily="49" charset="-128"/>
              </a:rPr>
              <a:t>　</a:t>
            </a:r>
            <a:r>
              <a:rPr lang="en-US" altLang="ja-JP" sz="646" u="sng" dirty="0">
                <a:solidFill>
                  <a:prstClr val="black"/>
                </a:solidFill>
                <a:latin typeface="HGｺﾞｼｯｸM" pitchFamily="49" charset="-128"/>
                <a:ea typeface="HGｺﾞｼｯｸM" pitchFamily="49" charset="-128"/>
              </a:rPr>
              <a:t>3,044</a:t>
            </a:r>
            <a:r>
              <a:rPr lang="ja-JP" altLang="en-US" sz="646" u="sng" dirty="0">
                <a:solidFill>
                  <a:prstClr val="black"/>
                </a:solidFill>
                <a:latin typeface="HGｺﾞｼｯｸM" pitchFamily="49" charset="-128"/>
                <a:ea typeface="HGｺﾞｼｯｸM" pitchFamily="49" charset="-128"/>
              </a:rPr>
              <a:t>単位</a:t>
            </a:r>
            <a:r>
              <a:rPr lang="en-US" altLang="ja-JP" sz="646" u="sng" dirty="0">
                <a:solidFill>
                  <a:prstClr val="black"/>
                </a:solidFill>
                <a:latin typeface="HGｺﾞｼｯｸM" pitchFamily="49" charset="-128"/>
                <a:ea typeface="HGｺﾞｼｯｸM" pitchFamily="49" charset="-128"/>
              </a:rPr>
              <a:t>/</a:t>
            </a:r>
            <a:r>
              <a:rPr lang="ja-JP" altLang="en-US" sz="646" u="sng" dirty="0">
                <a:solidFill>
                  <a:prstClr val="black"/>
                </a:solidFill>
                <a:latin typeface="HGｺﾞｼｯｸM" pitchFamily="49" charset="-128"/>
                <a:ea typeface="HGｺﾞｼｯｸM" pitchFamily="49" charset="-128"/>
              </a:rPr>
              <a:t>月</a:t>
            </a:r>
            <a:endParaRPr lang="en-US" altLang="ja-JP" sz="646" u="sng"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a:t>
            </a:r>
            <a:r>
              <a:rPr lang="en-US" altLang="ja-JP" sz="646" dirty="0">
                <a:solidFill>
                  <a:prstClr val="black"/>
                </a:solidFill>
                <a:latin typeface="HGｺﾞｼｯｸM" pitchFamily="49" charset="-128"/>
                <a:ea typeface="HGｺﾞｼｯｸM" pitchFamily="49" charset="-128"/>
              </a:rPr>
              <a:t>〃</a:t>
            </a:r>
            <a:r>
              <a:rPr lang="ja-JP" altLang="en-US" sz="646" dirty="0">
                <a:solidFill>
                  <a:prstClr val="black"/>
                </a:solidFill>
                <a:latin typeface="HGｺﾞｼｯｸM" pitchFamily="49" charset="-128"/>
                <a:ea typeface="HGｺﾞｼｯｸM" pitchFamily="49" charset="-128"/>
              </a:rPr>
              <a:t>　　　　</a:t>
            </a:r>
            <a:r>
              <a:rPr lang="en-US" altLang="zh-TW" sz="646" dirty="0">
                <a:solidFill>
                  <a:prstClr val="black"/>
                </a:solidFill>
                <a:latin typeface="HGｺﾞｼｯｸM" pitchFamily="49" charset="-128"/>
                <a:ea typeface="HGｺﾞｼｯｸM" pitchFamily="49" charset="-128"/>
              </a:rPr>
              <a:t>(</a:t>
            </a:r>
            <a:r>
              <a:rPr lang="en-US" altLang="ja-JP" sz="646" dirty="0">
                <a:solidFill>
                  <a:prstClr val="black"/>
                </a:solidFill>
                <a:latin typeface="HGｺﾞｼｯｸM" pitchFamily="49" charset="-128"/>
                <a:ea typeface="HGｺﾞｼｯｸM" pitchFamily="49" charset="-128"/>
              </a:rPr>
              <a:t>Ⅱ</a:t>
            </a:r>
            <a:r>
              <a:rPr lang="en-US" altLang="zh-TW" sz="646" dirty="0">
                <a:solidFill>
                  <a:prstClr val="black"/>
                </a:solidFill>
                <a:latin typeface="HGｺﾞｼｯｸM" pitchFamily="49" charset="-128"/>
                <a:ea typeface="HGｺﾞｼｯｸM" pitchFamily="49" charset="-128"/>
              </a:rPr>
              <a:t>)</a:t>
            </a:r>
            <a:r>
              <a:rPr lang="zh-TW" altLang="en-US" sz="646" dirty="0">
                <a:solidFill>
                  <a:prstClr val="black"/>
                </a:solidFill>
                <a:latin typeface="HGｺﾞｼｯｸM" pitchFamily="49" charset="-128"/>
                <a:ea typeface="HGｺﾞｼｯｸM" pitchFamily="49" charset="-128"/>
              </a:rPr>
              <a:t>　</a:t>
            </a:r>
            <a:r>
              <a:rPr lang="en-US" altLang="zh-TW" sz="646" u="sng" dirty="0">
                <a:solidFill>
                  <a:prstClr val="black"/>
                </a:solidFill>
                <a:latin typeface="HGｺﾞｼｯｸM" pitchFamily="49" charset="-128"/>
                <a:ea typeface="HGｺﾞｼｯｸM" pitchFamily="49" charset="-128"/>
              </a:rPr>
              <a:t>2,3</a:t>
            </a:r>
            <a:r>
              <a:rPr lang="en-US" altLang="ja-JP" sz="646" u="sng" dirty="0">
                <a:solidFill>
                  <a:prstClr val="black"/>
                </a:solidFill>
                <a:latin typeface="HGｺﾞｼｯｸM" pitchFamily="49" charset="-128"/>
                <a:ea typeface="HGｺﾞｼｯｸM" pitchFamily="49" charset="-128"/>
              </a:rPr>
              <a:t>36</a:t>
            </a:r>
            <a:r>
              <a:rPr lang="zh-TW" altLang="en-US" sz="646" u="sng" dirty="0">
                <a:solidFill>
                  <a:prstClr val="black"/>
                </a:solidFill>
                <a:latin typeface="HGｺﾞｼｯｸM" pitchFamily="49" charset="-128"/>
                <a:ea typeface="HGｺﾞｼｯｸM" pitchFamily="49" charset="-128"/>
              </a:rPr>
              <a:t>単位</a:t>
            </a:r>
            <a:r>
              <a:rPr lang="en-US" altLang="zh-TW" sz="646" u="sng" dirty="0">
                <a:solidFill>
                  <a:prstClr val="black"/>
                </a:solidFill>
                <a:latin typeface="HGｺﾞｼｯｸM" pitchFamily="49" charset="-128"/>
                <a:ea typeface="HGｺﾞｼｯｸM" pitchFamily="49" charset="-128"/>
              </a:rPr>
              <a:t>/</a:t>
            </a:r>
            <a:r>
              <a:rPr lang="zh-TW" altLang="en-US" sz="646" u="sng" dirty="0">
                <a:solidFill>
                  <a:prstClr val="black"/>
                </a:solidFill>
                <a:latin typeface="HGｺﾞｼｯｸM" pitchFamily="49" charset="-128"/>
                <a:ea typeface="HGｺﾞｼｯｸM" pitchFamily="49" charset="-128"/>
              </a:rPr>
              <a:t>月</a:t>
            </a:r>
          </a:p>
          <a:p>
            <a:pPr marL="109907" indent="-109907" defTabSz="805982">
              <a:defRPr/>
            </a:pPr>
            <a:r>
              <a:rPr lang="en-US" altLang="ja-JP" sz="646" dirty="0">
                <a:solidFill>
                  <a:prstClr val="black"/>
                </a:solidFill>
                <a:latin typeface="HGｺﾞｼｯｸM" pitchFamily="49" charset="-128"/>
                <a:ea typeface="HGｺﾞｼｯｸM" pitchFamily="49" charset="-128"/>
              </a:rPr>
              <a:t> </a:t>
            </a:r>
          </a:p>
          <a:p>
            <a:pPr marL="109907" indent="-109907" defTabSz="805982">
              <a:defRPr/>
            </a:pPr>
            <a:r>
              <a:rPr lang="en-US" altLang="ja-JP" sz="646" dirty="0">
                <a:solidFill>
                  <a:prstClr val="black"/>
                </a:solidFill>
                <a:latin typeface="HGｺﾞｼｯｸM" pitchFamily="49" charset="-128"/>
                <a:ea typeface="HGｺﾞｼｯｸM" pitchFamily="49" charset="-128"/>
              </a:rPr>
              <a:t> </a:t>
            </a:r>
            <a:r>
              <a:rPr lang="ja-JP" altLang="en-US" sz="646" dirty="0">
                <a:solidFill>
                  <a:prstClr val="black"/>
                </a:solidFill>
                <a:latin typeface="HGｺﾞｼｯｸM" pitchFamily="49" charset="-128"/>
                <a:ea typeface="HGｺﾞｼｯｸM" pitchFamily="49" charset="-128"/>
              </a:rPr>
              <a:t>・初回加算　　　　　　　 　　</a:t>
            </a:r>
            <a:r>
              <a:rPr lang="en-US" altLang="ja-JP" sz="646" u="sng" dirty="0">
                <a:solidFill>
                  <a:prstClr val="black"/>
                </a:solidFill>
                <a:latin typeface="HGｺﾞｼｯｸM" pitchFamily="49" charset="-128"/>
                <a:ea typeface="HGｺﾞｼｯｸM" pitchFamily="49" charset="-128"/>
              </a:rPr>
              <a:t>500</a:t>
            </a:r>
            <a:r>
              <a:rPr lang="ja-JP" altLang="en-US" sz="646" u="sng" dirty="0">
                <a:solidFill>
                  <a:prstClr val="black"/>
                </a:solidFill>
                <a:latin typeface="HGｺﾞｼｯｸM" pitchFamily="49" charset="-128"/>
                <a:ea typeface="HGｺﾞｼｯｸM" pitchFamily="49" charset="-128"/>
              </a:rPr>
              <a:t>単位</a:t>
            </a:r>
            <a:r>
              <a:rPr lang="en-US" altLang="ja-JP" sz="646" u="sng" dirty="0">
                <a:solidFill>
                  <a:prstClr val="black"/>
                </a:solidFill>
                <a:latin typeface="HGｺﾞｼｯｸM" pitchFamily="49" charset="-128"/>
                <a:ea typeface="HGｺﾞｼｯｸM" pitchFamily="49" charset="-128"/>
              </a:rPr>
              <a:t>/</a:t>
            </a:r>
            <a:r>
              <a:rPr lang="ja-JP" altLang="en-US" sz="646" u="sng" dirty="0">
                <a:solidFill>
                  <a:prstClr val="black"/>
                </a:solidFill>
                <a:latin typeface="HGｺﾞｼｯｸM" pitchFamily="49" charset="-128"/>
                <a:ea typeface="HGｺﾞｼｯｸM" pitchFamily="49" charset="-128"/>
              </a:rPr>
              <a:t>月</a:t>
            </a:r>
            <a:endParaRPr lang="en-US" altLang="ja-JP" sz="646"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（利用を開始した月に加算）</a:t>
            </a:r>
            <a:endParaRPr lang="en-US" altLang="ja-JP" sz="646" dirty="0">
              <a:solidFill>
                <a:prstClr val="black"/>
              </a:solidFill>
              <a:latin typeface="HGｺﾞｼｯｸM" pitchFamily="49" charset="-128"/>
              <a:ea typeface="HGｺﾞｼｯｸM" pitchFamily="49" charset="-128"/>
            </a:endParaRPr>
          </a:p>
          <a:p>
            <a:pPr marL="109907" indent="-109907" defTabSz="805982">
              <a:defRPr/>
            </a:pPr>
            <a:endParaRPr lang="en-US" altLang="ja-JP" sz="646"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・集中支援加算　　　　　 　　</a:t>
            </a:r>
            <a:r>
              <a:rPr lang="en-US" altLang="ja-JP" sz="646" u="sng" dirty="0">
                <a:solidFill>
                  <a:prstClr val="black"/>
                </a:solidFill>
                <a:latin typeface="HGｺﾞｼｯｸM" pitchFamily="49" charset="-128"/>
                <a:ea typeface="HGｺﾞｼｯｸM" pitchFamily="49" charset="-128"/>
              </a:rPr>
              <a:t>500</a:t>
            </a:r>
            <a:r>
              <a:rPr lang="ja-JP" altLang="en-US" sz="646" u="sng" dirty="0">
                <a:solidFill>
                  <a:prstClr val="black"/>
                </a:solidFill>
                <a:latin typeface="HGｺﾞｼｯｸM" pitchFamily="49" charset="-128"/>
                <a:ea typeface="HGｺﾞｼｯｸM" pitchFamily="49" charset="-128"/>
              </a:rPr>
              <a:t>単位</a:t>
            </a:r>
            <a:r>
              <a:rPr lang="en-US" altLang="ja-JP" sz="646" u="sng" dirty="0">
                <a:solidFill>
                  <a:prstClr val="black"/>
                </a:solidFill>
                <a:latin typeface="HGｺﾞｼｯｸM" pitchFamily="49" charset="-128"/>
                <a:ea typeface="HGｺﾞｼｯｸM" pitchFamily="49" charset="-128"/>
              </a:rPr>
              <a:t>/</a:t>
            </a:r>
            <a:r>
              <a:rPr lang="ja-JP" altLang="en-US" sz="646" u="sng" dirty="0">
                <a:solidFill>
                  <a:prstClr val="black"/>
                </a:solidFill>
                <a:latin typeface="HGｺﾞｼｯｸM" pitchFamily="49" charset="-128"/>
                <a:ea typeface="HGｺﾞｼｯｸM" pitchFamily="49" charset="-128"/>
              </a:rPr>
              <a:t>月</a:t>
            </a:r>
            <a:endParaRPr lang="en-US" altLang="ja-JP" sz="646" dirty="0">
              <a:solidFill>
                <a:prstClr val="black"/>
              </a:solidFill>
              <a:latin typeface="HGｺﾞｼｯｸM" pitchFamily="49" charset="-128"/>
              <a:ea typeface="HGｺﾞｼｯｸM" pitchFamily="49" charset="-128"/>
            </a:endParaRPr>
          </a:p>
          <a:p>
            <a:pPr marL="109907" indent="-109907" defTabSz="805982">
              <a:defRPr/>
            </a:pPr>
            <a:r>
              <a:rPr lang="en-US" altLang="ja-JP" sz="646" dirty="0">
                <a:solidFill>
                  <a:prstClr val="black"/>
                </a:solidFill>
                <a:latin typeface="HGｺﾞｼｯｸM" pitchFamily="49" charset="-128"/>
                <a:ea typeface="HGｺﾞｼｯｸM" pitchFamily="49" charset="-128"/>
              </a:rPr>
              <a:t>   </a:t>
            </a:r>
            <a:r>
              <a:rPr lang="ja-JP" altLang="en-US" sz="646" dirty="0">
                <a:solidFill>
                  <a:prstClr val="black"/>
                </a:solidFill>
                <a:latin typeface="HGｺﾞｼｯｸM" pitchFamily="49" charset="-128"/>
                <a:ea typeface="HGｺﾞｼｯｸM" pitchFamily="49" charset="-128"/>
              </a:rPr>
              <a:t>（月</a:t>
            </a:r>
            <a:r>
              <a:rPr lang="en-US" altLang="ja-JP" sz="646" dirty="0">
                <a:solidFill>
                  <a:prstClr val="black"/>
                </a:solidFill>
                <a:latin typeface="HGｺﾞｼｯｸM" pitchFamily="49" charset="-128"/>
                <a:ea typeface="HGｺﾞｼｯｸM" pitchFamily="49" charset="-128"/>
              </a:rPr>
              <a:t>6</a:t>
            </a:r>
            <a:r>
              <a:rPr lang="ja-JP" altLang="en-US" sz="646" dirty="0">
                <a:solidFill>
                  <a:prstClr val="black"/>
                </a:solidFill>
                <a:latin typeface="HGｺﾞｼｯｸM" pitchFamily="49" charset="-128"/>
                <a:ea typeface="HGｺﾞｼｯｸM" pitchFamily="49" charset="-128"/>
              </a:rPr>
              <a:t>日以上面接・同行による支援を行った場合に加算）</a:t>
            </a:r>
            <a:endParaRPr lang="en-US" altLang="ja-JP" sz="646" dirty="0">
              <a:solidFill>
                <a:prstClr val="black"/>
              </a:solidFill>
              <a:latin typeface="HGｺﾞｼｯｸM" pitchFamily="49" charset="-128"/>
              <a:ea typeface="HGｺﾞｼｯｸM" pitchFamily="49" charset="-128"/>
            </a:endParaRPr>
          </a:p>
          <a:p>
            <a:pPr marL="109907" indent="-109907" defTabSz="805982">
              <a:defRPr/>
            </a:pPr>
            <a:endParaRPr lang="en-US" altLang="ja-JP" sz="646"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・退院・退所月加算　　 　　</a:t>
            </a:r>
            <a:r>
              <a:rPr lang="en-US" altLang="ja-JP" sz="646" u="sng" dirty="0">
                <a:solidFill>
                  <a:prstClr val="black"/>
                </a:solidFill>
                <a:latin typeface="HGｺﾞｼｯｸM" pitchFamily="49" charset="-128"/>
                <a:ea typeface="HGｺﾞｼｯｸM" pitchFamily="49" charset="-128"/>
              </a:rPr>
              <a:t>2,700</a:t>
            </a:r>
            <a:r>
              <a:rPr lang="ja-JP" altLang="en-US" sz="646" u="sng" dirty="0">
                <a:solidFill>
                  <a:prstClr val="black"/>
                </a:solidFill>
                <a:latin typeface="HGｺﾞｼｯｸM" pitchFamily="49" charset="-128"/>
                <a:ea typeface="HGｺﾞｼｯｸM" pitchFamily="49" charset="-128"/>
              </a:rPr>
              <a:t>単位</a:t>
            </a:r>
            <a:r>
              <a:rPr lang="en-US" altLang="ja-JP" sz="646" u="sng" dirty="0">
                <a:solidFill>
                  <a:prstClr val="black"/>
                </a:solidFill>
                <a:latin typeface="HGｺﾞｼｯｸM" pitchFamily="49" charset="-128"/>
                <a:ea typeface="HGｺﾞｼｯｸM" pitchFamily="49" charset="-128"/>
              </a:rPr>
              <a:t>/</a:t>
            </a:r>
            <a:r>
              <a:rPr lang="ja-JP" altLang="en-US" sz="646" u="sng" dirty="0">
                <a:solidFill>
                  <a:prstClr val="black"/>
                </a:solidFill>
                <a:latin typeface="HGｺﾞｼｯｸM" pitchFamily="49" charset="-128"/>
                <a:ea typeface="HGｺﾞｼｯｸM" pitchFamily="49" charset="-128"/>
              </a:rPr>
              <a:t>月</a:t>
            </a:r>
            <a:endParaRPr lang="en-US" altLang="ja-JP" sz="646"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（退院・退所月に加算）</a:t>
            </a:r>
            <a:endParaRPr lang="en-US" altLang="ja-JP" sz="646"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a:t>
            </a:r>
            <a:endParaRPr lang="en-US" altLang="ja-JP" sz="646"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・障害福祉サービス事業の体験利用加算</a:t>
            </a:r>
            <a:endParaRPr lang="en-US" altLang="ja-JP" sz="646"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（障害福祉ｻｰﾋﾞｽの体験的な利用支援を行った場合に加算）</a:t>
            </a:r>
            <a:endParaRPr lang="en-US" altLang="ja-JP" sz="646"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a:t>
            </a:r>
            <a:r>
              <a:rPr lang="zh-TW" altLang="en-US" sz="646" dirty="0">
                <a:solidFill>
                  <a:prstClr val="black"/>
                </a:solidFill>
                <a:latin typeface="HGｺﾞｼｯｸM" pitchFamily="49" charset="-128"/>
                <a:ea typeface="HGｺﾞｼｯｸM" pitchFamily="49" charset="-128"/>
              </a:rPr>
              <a:t>開始日～</a:t>
            </a:r>
            <a:r>
              <a:rPr lang="en-US" altLang="zh-TW" sz="646" dirty="0">
                <a:solidFill>
                  <a:prstClr val="black"/>
                </a:solidFill>
                <a:latin typeface="HGｺﾞｼｯｸM" pitchFamily="49" charset="-128"/>
                <a:ea typeface="HGｺﾞｼｯｸM" pitchFamily="49" charset="-128"/>
              </a:rPr>
              <a:t>5</a:t>
            </a:r>
            <a:r>
              <a:rPr lang="zh-TW" altLang="en-US" sz="646" dirty="0">
                <a:solidFill>
                  <a:prstClr val="black"/>
                </a:solidFill>
                <a:latin typeface="HGｺﾞｼｯｸM" pitchFamily="49" charset="-128"/>
                <a:ea typeface="HGｺﾞｼｯｸM" pitchFamily="49" charset="-128"/>
              </a:rPr>
              <a:t>日目　　</a:t>
            </a:r>
            <a:r>
              <a:rPr lang="en-US" altLang="zh-TW" sz="646" u="sng" dirty="0">
                <a:solidFill>
                  <a:prstClr val="black"/>
                </a:solidFill>
                <a:latin typeface="HGｺﾞｼｯｸM" pitchFamily="49" charset="-128"/>
                <a:ea typeface="HGｺﾞｼｯｸM" pitchFamily="49" charset="-128"/>
              </a:rPr>
              <a:t>500</a:t>
            </a:r>
            <a:r>
              <a:rPr lang="zh-TW" altLang="en-US" sz="646" u="sng" dirty="0">
                <a:solidFill>
                  <a:prstClr val="black"/>
                </a:solidFill>
                <a:latin typeface="HGｺﾞｼｯｸM" pitchFamily="49" charset="-128"/>
                <a:ea typeface="HGｺﾞｼｯｸM" pitchFamily="49" charset="-128"/>
              </a:rPr>
              <a:t>単位</a:t>
            </a:r>
            <a:r>
              <a:rPr lang="en-US" altLang="ja-JP" sz="646" u="sng" dirty="0">
                <a:solidFill>
                  <a:prstClr val="black"/>
                </a:solidFill>
                <a:latin typeface="HGｺﾞｼｯｸM" pitchFamily="49" charset="-128"/>
                <a:ea typeface="HGｺﾞｼｯｸM" pitchFamily="49" charset="-128"/>
              </a:rPr>
              <a:t>/</a:t>
            </a:r>
            <a:r>
              <a:rPr lang="ja-JP" altLang="en-US" sz="646" u="sng" dirty="0">
                <a:solidFill>
                  <a:prstClr val="black"/>
                </a:solidFill>
                <a:latin typeface="HGｺﾞｼｯｸM" pitchFamily="49" charset="-128"/>
                <a:ea typeface="HGｺﾞｼｯｸM" pitchFamily="49" charset="-128"/>
              </a:rPr>
              <a:t>日</a:t>
            </a:r>
            <a:endParaRPr lang="zh-TW" altLang="en-US" sz="646" dirty="0">
              <a:solidFill>
                <a:prstClr val="black"/>
              </a:solidFill>
              <a:latin typeface="HGｺﾞｼｯｸM" pitchFamily="49" charset="-128"/>
              <a:ea typeface="HGｺﾞｼｯｸM" pitchFamily="49" charset="-128"/>
            </a:endParaRPr>
          </a:p>
          <a:p>
            <a:pPr marL="109907" indent="-109907" defTabSz="805982">
              <a:defRPr/>
            </a:pPr>
            <a:r>
              <a:rPr lang="zh-TW" altLang="en-US" sz="646" dirty="0">
                <a:solidFill>
                  <a:prstClr val="black"/>
                </a:solidFill>
                <a:latin typeface="HGｺﾞｼｯｸM" pitchFamily="49" charset="-128"/>
                <a:ea typeface="HGｺﾞｼｯｸM" pitchFamily="49" charset="-128"/>
              </a:rPr>
              <a:t>　</a:t>
            </a:r>
            <a:r>
              <a:rPr lang="ja-JP" altLang="en-US" sz="646" dirty="0">
                <a:solidFill>
                  <a:prstClr val="black"/>
                </a:solidFill>
                <a:latin typeface="HGｺﾞｼｯｸM" pitchFamily="49" charset="-128"/>
                <a:ea typeface="HGｺﾞｼｯｸM" pitchFamily="49" charset="-128"/>
              </a:rPr>
              <a:t>　　　</a:t>
            </a:r>
            <a:r>
              <a:rPr lang="zh-TW" altLang="en-US" sz="646" dirty="0">
                <a:solidFill>
                  <a:prstClr val="black"/>
                </a:solidFill>
                <a:latin typeface="HGｺﾞｼｯｸM" pitchFamily="49" charset="-128"/>
                <a:ea typeface="HGｺﾞｼｯｸM" pitchFamily="49" charset="-128"/>
              </a:rPr>
              <a:t>　 　</a:t>
            </a:r>
            <a:r>
              <a:rPr lang="en-US" altLang="zh-TW" sz="646" dirty="0">
                <a:solidFill>
                  <a:prstClr val="black"/>
                </a:solidFill>
                <a:latin typeface="HGｺﾞｼｯｸM" pitchFamily="49" charset="-128"/>
                <a:ea typeface="HGｺﾞｼｯｸM" pitchFamily="49" charset="-128"/>
              </a:rPr>
              <a:t>6</a:t>
            </a:r>
            <a:r>
              <a:rPr lang="zh-TW" altLang="en-US" sz="646" dirty="0">
                <a:solidFill>
                  <a:prstClr val="black"/>
                </a:solidFill>
                <a:latin typeface="HGｺﾞｼｯｸM" pitchFamily="49" charset="-128"/>
                <a:ea typeface="HGｺﾞｼｯｸM" pitchFamily="49" charset="-128"/>
              </a:rPr>
              <a:t>日目～</a:t>
            </a:r>
            <a:r>
              <a:rPr lang="en-US" altLang="zh-TW" sz="646" dirty="0">
                <a:solidFill>
                  <a:prstClr val="black"/>
                </a:solidFill>
                <a:latin typeface="HGｺﾞｼｯｸM" pitchFamily="49" charset="-128"/>
                <a:ea typeface="HGｺﾞｼｯｸM" pitchFamily="49" charset="-128"/>
              </a:rPr>
              <a:t>15</a:t>
            </a:r>
            <a:r>
              <a:rPr lang="zh-TW" altLang="en-US" sz="646" dirty="0">
                <a:solidFill>
                  <a:prstClr val="black"/>
                </a:solidFill>
                <a:latin typeface="HGｺﾞｼｯｸM" pitchFamily="49" charset="-128"/>
                <a:ea typeface="HGｺﾞｼｯｸM" pitchFamily="49" charset="-128"/>
              </a:rPr>
              <a:t>日目　　</a:t>
            </a:r>
            <a:r>
              <a:rPr lang="en-US" altLang="zh-TW" sz="646" u="sng" dirty="0">
                <a:solidFill>
                  <a:prstClr val="black"/>
                </a:solidFill>
                <a:latin typeface="HGｺﾞｼｯｸM" pitchFamily="49" charset="-128"/>
                <a:ea typeface="HGｺﾞｼｯｸM" pitchFamily="49" charset="-128"/>
              </a:rPr>
              <a:t>250</a:t>
            </a:r>
            <a:r>
              <a:rPr lang="zh-TW" altLang="en-US" sz="646" u="sng" dirty="0">
                <a:solidFill>
                  <a:prstClr val="black"/>
                </a:solidFill>
                <a:latin typeface="HGｺﾞｼｯｸM" pitchFamily="49" charset="-128"/>
                <a:ea typeface="HGｺﾞｼｯｸM" pitchFamily="49" charset="-128"/>
              </a:rPr>
              <a:t>単位</a:t>
            </a:r>
            <a:r>
              <a:rPr lang="en-US" altLang="ja-JP" sz="646" u="sng" dirty="0">
                <a:solidFill>
                  <a:prstClr val="black"/>
                </a:solidFill>
                <a:latin typeface="HGｺﾞｼｯｸM" pitchFamily="49" charset="-128"/>
                <a:ea typeface="HGｺﾞｼｯｸM" pitchFamily="49" charset="-128"/>
              </a:rPr>
              <a:t>/</a:t>
            </a:r>
            <a:r>
              <a:rPr lang="ja-JP" altLang="en-US" sz="646" u="sng" dirty="0">
                <a:solidFill>
                  <a:prstClr val="black"/>
                </a:solidFill>
                <a:latin typeface="HGｺﾞｼｯｸM" pitchFamily="49" charset="-128"/>
                <a:ea typeface="HGｺﾞｼｯｸM" pitchFamily="49" charset="-128"/>
              </a:rPr>
              <a:t>日</a:t>
            </a:r>
            <a:endParaRPr lang="zh-TW" altLang="en-US" sz="646"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a:t>
            </a:r>
            <a:endParaRPr lang="en-US" altLang="ja-JP" sz="646"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・体験宿泊加算（</a:t>
            </a:r>
            <a:r>
              <a:rPr lang="en-US" altLang="ja-JP" sz="646" dirty="0">
                <a:solidFill>
                  <a:prstClr val="black"/>
                </a:solidFill>
                <a:latin typeface="HGｺﾞｼｯｸM" pitchFamily="49" charset="-128"/>
                <a:ea typeface="HGｺﾞｼｯｸM" pitchFamily="49" charset="-128"/>
              </a:rPr>
              <a:t>Ⅰ</a:t>
            </a:r>
            <a:r>
              <a:rPr lang="ja-JP" altLang="en-US" sz="646" dirty="0">
                <a:solidFill>
                  <a:prstClr val="black"/>
                </a:solidFill>
                <a:latin typeface="HGｺﾞｼｯｸM" pitchFamily="49" charset="-128"/>
                <a:ea typeface="HGｺﾞｼｯｸM" pitchFamily="49" charset="-128"/>
              </a:rPr>
              <a:t>）　 　　　</a:t>
            </a:r>
            <a:r>
              <a:rPr lang="en-US" altLang="ja-JP" sz="646" u="sng" dirty="0">
                <a:solidFill>
                  <a:prstClr val="black"/>
                </a:solidFill>
                <a:latin typeface="HGｺﾞｼｯｸM" pitchFamily="49" charset="-128"/>
                <a:ea typeface="HGｺﾞｼｯｸM" pitchFamily="49" charset="-128"/>
              </a:rPr>
              <a:t>300</a:t>
            </a:r>
            <a:r>
              <a:rPr lang="ja-JP" altLang="en-US" sz="646" u="sng" dirty="0">
                <a:solidFill>
                  <a:prstClr val="black"/>
                </a:solidFill>
                <a:latin typeface="HGｺﾞｼｯｸM" pitchFamily="49" charset="-128"/>
                <a:ea typeface="HGｺﾞｼｯｸM" pitchFamily="49" charset="-128"/>
              </a:rPr>
              <a:t>単位</a:t>
            </a:r>
            <a:r>
              <a:rPr lang="en-US" altLang="ja-JP" sz="646" u="sng" dirty="0">
                <a:solidFill>
                  <a:prstClr val="black"/>
                </a:solidFill>
                <a:latin typeface="HGｺﾞｼｯｸM" pitchFamily="49" charset="-128"/>
                <a:ea typeface="HGｺﾞｼｯｸM" pitchFamily="49" charset="-128"/>
              </a:rPr>
              <a:t>/</a:t>
            </a:r>
            <a:r>
              <a:rPr lang="ja-JP" altLang="en-US" sz="646" u="sng" dirty="0">
                <a:solidFill>
                  <a:prstClr val="black"/>
                </a:solidFill>
                <a:latin typeface="HGｺﾞｼｯｸM" pitchFamily="49" charset="-128"/>
                <a:ea typeface="HGｺﾞｼｯｸM" pitchFamily="49" charset="-128"/>
              </a:rPr>
              <a:t>日</a:t>
            </a:r>
            <a:endParaRPr lang="en-US" altLang="ja-JP" sz="646" u="sng"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a:t>
            </a:r>
            <a:r>
              <a:rPr lang="en-US" altLang="ja-JP" sz="646" dirty="0">
                <a:solidFill>
                  <a:prstClr val="black"/>
                </a:solidFill>
                <a:latin typeface="HGｺﾞｼｯｸM" pitchFamily="49" charset="-128"/>
                <a:ea typeface="HGｺﾞｼｯｸM" pitchFamily="49" charset="-128"/>
              </a:rPr>
              <a:t>〃</a:t>
            </a:r>
            <a:r>
              <a:rPr lang="ja-JP" altLang="en-US" sz="646" dirty="0">
                <a:solidFill>
                  <a:prstClr val="black"/>
                </a:solidFill>
                <a:latin typeface="HGｺﾞｼｯｸM" pitchFamily="49" charset="-128"/>
                <a:ea typeface="HGｺﾞｼｯｸM" pitchFamily="49" charset="-128"/>
              </a:rPr>
              <a:t>　　 （</a:t>
            </a:r>
            <a:r>
              <a:rPr lang="en-US" altLang="ja-JP" sz="646" dirty="0">
                <a:solidFill>
                  <a:prstClr val="black"/>
                </a:solidFill>
                <a:latin typeface="HGｺﾞｼｯｸM" pitchFamily="49" charset="-128"/>
                <a:ea typeface="HGｺﾞｼｯｸM" pitchFamily="49" charset="-128"/>
              </a:rPr>
              <a:t>Ⅱ</a:t>
            </a:r>
            <a:r>
              <a:rPr lang="ja-JP" altLang="en-US" sz="646" dirty="0">
                <a:solidFill>
                  <a:prstClr val="black"/>
                </a:solidFill>
                <a:latin typeface="HGｺﾞｼｯｸM" pitchFamily="49" charset="-128"/>
                <a:ea typeface="HGｺﾞｼｯｸM" pitchFamily="49" charset="-128"/>
              </a:rPr>
              <a:t>）　　 　　</a:t>
            </a:r>
            <a:r>
              <a:rPr lang="en-US" altLang="ja-JP" sz="646" u="sng" dirty="0">
                <a:solidFill>
                  <a:prstClr val="black"/>
                </a:solidFill>
                <a:latin typeface="HGｺﾞｼｯｸM" pitchFamily="49" charset="-128"/>
                <a:ea typeface="HGｺﾞｼｯｸM" pitchFamily="49" charset="-128"/>
              </a:rPr>
              <a:t>700</a:t>
            </a:r>
            <a:r>
              <a:rPr lang="ja-JP" altLang="en-US" sz="646" u="sng" dirty="0">
                <a:solidFill>
                  <a:prstClr val="black"/>
                </a:solidFill>
                <a:latin typeface="HGｺﾞｼｯｸM" pitchFamily="49" charset="-128"/>
                <a:ea typeface="HGｺﾞｼｯｸM" pitchFamily="49" charset="-128"/>
              </a:rPr>
              <a:t>単位</a:t>
            </a:r>
            <a:r>
              <a:rPr lang="en-US" altLang="ja-JP" sz="646" u="sng" dirty="0">
                <a:solidFill>
                  <a:prstClr val="black"/>
                </a:solidFill>
                <a:latin typeface="HGｺﾞｼｯｸM" pitchFamily="49" charset="-128"/>
                <a:ea typeface="HGｺﾞｼｯｸM" pitchFamily="49" charset="-128"/>
              </a:rPr>
              <a:t>/</a:t>
            </a:r>
            <a:r>
              <a:rPr lang="ja-JP" altLang="en-US" sz="646" u="sng" dirty="0">
                <a:solidFill>
                  <a:prstClr val="black"/>
                </a:solidFill>
                <a:latin typeface="HGｺﾞｼｯｸM" pitchFamily="49" charset="-128"/>
                <a:ea typeface="HGｺﾞｼｯｸM" pitchFamily="49" charset="-128"/>
              </a:rPr>
              <a:t>日</a:t>
            </a:r>
            <a:endParaRPr lang="en-US" altLang="ja-JP" sz="646" u="sng"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（一人暮らしに向けた体験的な宿泊支援を行った場合）</a:t>
            </a:r>
          </a:p>
          <a:p>
            <a:pPr marL="109907" indent="-109907" defTabSz="805982">
              <a:defRPr/>
            </a:pPr>
            <a:r>
              <a:rPr lang="ja-JP" altLang="en-US" sz="646" dirty="0">
                <a:solidFill>
                  <a:prstClr val="black"/>
                </a:solidFill>
                <a:latin typeface="HGｺﾞｼｯｸM" pitchFamily="49" charset="-128"/>
                <a:ea typeface="HGｺﾞｼｯｸM" pitchFamily="49" charset="-128"/>
              </a:rPr>
              <a:t>　</a:t>
            </a:r>
            <a:endParaRPr lang="en-US" altLang="ja-JP" sz="646"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・特別地域加算　　　　　　　　</a:t>
            </a:r>
            <a:r>
              <a:rPr lang="ja-JP" altLang="en-US" sz="646" u="sng" dirty="0">
                <a:solidFill>
                  <a:prstClr val="black"/>
                </a:solidFill>
                <a:latin typeface="HGｺﾞｼｯｸM" pitchFamily="49" charset="-128"/>
                <a:ea typeface="HGｺﾞｼｯｸM" pitchFamily="49" charset="-128"/>
              </a:rPr>
              <a:t>＋</a:t>
            </a:r>
            <a:r>
              <a:rPr lang="en-US" altLang="ja-JP" sz="646" u="sng" dirty="0">
                <a:solidFill>
                  <a:prstClr val="black"/>
                </a:solidFill>
                <a:latin typeface="HGｺﾞｼｯｸM" pitchFamily="49" charset="-128"/>
                <a:ea typeface="HGｺﾞｼｯｸM" pitchFamily="49" charset="-128"/>
              </a:rPr>
              <a:t>15/100</a:t>
            </a:r>
          </a:p>
          <a:p>
            <a:pPr marL="109907" indent="-109907" defTabSz="805982">
              <a:defRPr/>
            </a:pPr>
            <a:r>
              <a:rPr lang="ja-JP" altLang="en-US" sz="646" dirty="0">
                <a:solidFill>
                  <a:prstClr val="black"/>
                </a:solidFill>
                <a:latin typeface="HGｺﾞｼｯｸM" pitchFamily="49" charset="-128"/>
                <a:ea typeface="HGｺﾞｼｯｸM" pitchFamily="49" charset="-128"/>
              </a:rPr>
              <a:t>　　（中山間地域等に居住している者に対して支援した場合）</a:t>
            </a:r>
          </a:p>
          <a:p>
            <a:pPr marL="109907" indent="-109907" defTabSz="805982">
              <a:defRPr/>
            </a:pPr>
            <a:endParaRPr lang="en-US" altLang="ja-JP" sz="646"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ＤＦＰ特太ゴシック体" panose="020B0A00010101010101" pitchFamily="50" charset="-128"/>
              </a:rPr>
              <a:t>（地域定着支援）</a:t>
            </a:r>
            <a:endParaRPr lang="en-US" altLang="ja-JP" sz="646" dirty="0">
              <a:solidFill>
                <a:prstClr val="black"/>
              </a:solidFill>
              <a:latin typeface="HGｺﾞｼｯｸM" pitchFamily="49" charset="-128"/>
              <a:ea typeface="ＤＦＰ特太ゴシック体" panose="020B0A00010101010101" pitchFamily="50"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・地域定着支援サービス費</a:t>
            </a:r>
            <a:endParaRPr lang="en-US" altLang="ja-JP" sz="646"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体制確保費　　　　　 　</a:t>
            </a:r>
            <a:r>
              <a:rPr lang="en-US" altLang="ja-JP" sz="646" u="sng" dirty="0">
                <a:solidFill>
                  <a:prstClr val="black"/>
                </a:solidFill>
                <a:latin typeface="HGｺﾞｼｯｸM" pitchFamily="49" charset="-128"/>
                <a:ea typeface="HGｺﾞｼｯｸM" pitchFamily="49" charset="-128"/>
              </a:rPr>
              <a:t>304</a:t>
            </a:r>
            <a:r>
              <a:rPr lang="ja-JP" altLang="en-US" sz="646" u="sng" dirty="0">
                <a:solidFill>
                  <a:prstClr val="black"/>
                </a:solidFill>
                <a:latin typeface="HGｺﾞｼｯｸM" pitchFamily="49" charset="-128"/>
                <a:ea typeface="HGｺﾞｼｯｸM" pitchFamily="49" charset="-128"/>
              </a:rPr>
              <a:t>単位</a:t>
            </a:r>
            <a:r>
              <a:rPr lang="en-US" altLang="ja-JP" sz="646" u="sng" dirty="0">
                <a:solidFill>
                  <a:prstClr val="black"/>
                </a:solidFill>
                <a:latin typeface="HGｺﾞｼｯｸM" pitchFamily="49" charset="-128"/>
                <a:ea typeface="HGｺﾞｼｯｸM" pitchFamily="49" charset="-128"/>
              </a:rPr>
              <a:t>/</a:t>
            </a:r>
            <a:r>
              <a:rPr lang="ja-JP" altLang="en-US" sz="646" u="sng" dirty="0">
                <a:solidFill>
                  <a:prstClr val="black"/>
                </a:solidFill>
                <a:latin typeface="HGｺﾞｼｯｸM" pitchFamily="49" charset="-128"/>
                <a:ea typeface="HGｺﾞｼｯｸM" pitchFamily="49" charset="-128"/>
              </a:rPr>
              <a:t>月</a:t>
            </a:r>
            <a:endParaRPr lang="en-US" altLang="ja-JP" sz="646" u="sng"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緊急時支援費（</a:t>
            </a:r>
            <a:r>
              <a:rPr lang="en-US" altLang="ja-JP" sz="646" dirty="0">
                <a:solidFill>
                  <a:prstClr val="black"/>
                </a:solidFill>
                <a:latin typeface="HGｺﾞｼｯｸM" pitchFamily="49" charset="-128"/>
                <a:ea typeface="HGｺﾞｼｯｸM" pitchFamily="49" charset="-128"/>
              </a:rPr>
              <a:t>Ⅰ</a:t>
            </a:r>
            <a:r>
              <a:rPr lang="ja-JP" altLang="en-US" sz="646" dirty="0">
                <a:solidFill>
                  <a:prstClr val="black"/>
                </a:solidFill>
                <a:latin typeface="HGｺﾞｼｯｸM" pitchFamily="49" charset="-128"/>
                <a:ea typeface="HGｺﾞｼｯｸM" pitchFamily="49" charset="-128"/>
              </a:rPr>
              <a:t>）　　 </a:t>
            </a:r>
            <a:r>
              <a:rPr lang="en-US" altLang="ja-JP" sz="646" u="sng" dirty="0">
                <a:solidFill>
                  <a:prstClr val="black"/>
                </a:solidFill>
                <a:latin typeface="HGｺﾞｼｯｸM" pitchFamily="49" charset="-128"/>
                <a:ea typeface="HGｺﾞｼｯｸM" pitchFamily="49" charset="-128"/>
              </a:rPr>
              <a:t>709</a:t>
            </a:r>
            <a:r>
              <a:rPr lang="ja-JP" altLang="en-US" sz="646" u="sng" dirty="0">
                <a:solidFill>
                  <a:prstClr val="black"/>
                </a:solidFill>
                <a:latin typeface="HGｺﾞｼｯｸM" pitchFamily="49" charset="-128"/>
                <a:ea typeface="HGｺﾞｼｯｸM" pitchFamily="49" charset="-128"/>
              </a:rPr>
              <a:t>単位</a:t>
            </a:r>
            <a:r>
              <a:rPr lang="en-US" altLang="ja-JP" sz="646" u="sng" dirty="0">
                <a:solidFill>
                  <a:prstClr val="black"/>
                </a:solidFill>
                <a:latin typeface="HGｺﾞｼｯｸM" pitchFamily="49" charset="-128"/>
                <a:ea typeface="HGｺﾞｼｯｸM" pitchFamily="49" charset="-128"/>
              </a:rPr>
              <a:t>/</a:t>
            </a:r>
            <a:r>
              <a:rPr lang="ja-JP" altLang="en-US" sz="646" u="sng" dirty="0">
                <a:solidFill>
                  <a:prstClr val="black"/>
                </a:solidFill>
                <a:latin typeface="HGｺﾞｼｯｸM" pitchFamily="49" charset="-128"/>
                <a:ea typeface="HGｺﾞｼｯｸM" pitchFamily="49" charset="-128"/>
              </a:rPr>
              <a:t>日</a:t>
            </a:r>
            <a:endParaRPr lang="en-US" altLang="ja-JP" sz="646" u="sng" dirty="0">
              <a:solidFill>
                <a:prstClr val="black"/>
              </a:solidFill>
              <a:latin typeface="HGｺﾞｼｯｸM" pitchFamily="49" charset="-128"/>
              <a:ea typeface="HGｺﾞｼｯｸM" pitchFamily="49" charset="-128"/>
            </a:endParaRPr>
          </a:p>
          <a:p>
            <a:pPr marL="109907" indent="-109907" defTabSz="805982">
              <a:defRPr/>
            </a:pPr>
            <a:r>
              <a:rPr lang="en-US" altLang="ja-JP" sz="646" dirty="0">
                <a:solidFill>
                  <a:prstClr val="black"/>
                </a:solidFill>
                <a:latin typeface="HGｺﾞｼｯｸM" pitchFamily="49" charset="-128"/>
                <a:ea typeface="HGｺﾞｼｯｸM" pitchFamily="49" charset="-128"/>
              </a:rPr>
              <a:t>       </a:t>
            </a:r>
            <a:r>
              <a:rPr lang="ja-JP" altLang="en-US" sz="646" dirty="0">
                <a:solidFill>
                  <a:prstClr val="black"/>
                </a:solidFill>
                <a:latin typeface="HGｺﾞｼｯｸM" pitchFamily="49" charset="-128"/>
                <a:ea typeface="HGｺﾞｼｯｸM" pitchFamily="49" charset="-128"/>
              </a:rPr>
              <a:t>　　 </a:t>
            </a:r>
            <a:r>
              <a:rPr lang="en-US" altLang="ja-JP" sz="646" dirty="0">
                <a:solidFill>
                  <a:prstClr val="black"/>
                </a:solidFill>
                <a:latin typeface="HGｺﾞｼｯｸM" pitchFamily="49" charset="-128"/>
                <a:ea typeface="HGｺﾞｼｯｸM" pitchFamily="49" charset="-128"/>
              </a:rPr>
              <a:t>〃</a:t>
            </a:r>
            <a:r>
              <a:rPr lang="ja-JP" altLang="en-US" sz="646" dirty="0">
                <a:solidFill>
                  <a:prstClr val="black"/>
                </a:solidFill>
                <a:latin typeface="HGｺﾞｼｯｸM" pitchFamily="49" charset="-128"/>
                <a:ea typeface="HGｺﾞｼｯｸM" pitchFamily="49" charset="-128"/>
              </a:rPr>
              <a:t>　　 （</a:t>
            </a:r>
            <a:r>
              <a:rPr lang="en-US" altLang="ja-JP" sz="646" dirty="0">
                <a:solidFill>
                  <a:prstClr val="black"/>
                </a:solidFill>
                <a:latin typeface="HGｺﾞｼｯｸM" pitchFamily="49" charset="-128"/>
                <a:ea typeface="HGｺﾞｼｯｸM" pitchFamily="49" charset="-128"/>
              </a:rPr>
              <a:t>Ⅱ</a:t>
            </a:r>
            <a:r>
              <a:rPr lang="ja-JP" altLang="en-US" sz="646" dirty="0">
                <a:solidFill>
                  <a:prstClr val="black"/>
                </a:solidFill>
                <a:latin typeface="HGｺﾞｼｯｸM" pitchFamily="49" charset="-128"/>
                <a:ea typeface="HGｺﾞｼｯｸM" pitchFamily="49" charset="-128"/>
              </a:rPr>
              <a:t>）　　 </a:t>
            </a:r>
            <a:r>
              <a:rPr lang="en-US" altLang="ja-JP" sz="646" dirty="0">
                <a:solidFill>
                  <a:prstClr val="black"/>
                </a:solidFill>
                <a:latin typeface="HGｺﾞｼｯｸM" pitchFamily="49" charset="-128"/>
                <a:ea typeface="HGｺﾞｼｯｸM" pitchFamily="49" charset="-128"/>
              </a:rPr>
              <a:t> </a:t>
            </a:r>
            <a:r>
              <a:rPr lang="en-US" altLang="ja-JP" sz="646" u="sng" dirty="0">
                <a:solidFill>
                  <a:prstClr val="black"/>
                </a:solidFill>
                <a:latin typeface="HGｺﾞｼｯｸM" pitchFamily="49" charset="-128"/>
                <a:ea typeface="HGｺﾞｼｯｸM" pitchFamily="49" charset="-128"/>
              </a:rPr>
              <a:t>94</a:t>
            </a:r>
            <a:r>
              <a:rPr lang="ja-JP" altLang="en-US" sz="646" u="sng" dirty="0">
                <a:solidFill>
                  <a:prstClr val="black"/>
                </a:solidFill>
                <a:latin typeface="HGｺﾞｼｯｸM" pitchFamily="49" charset="-128"/>
                <a:ea typeface="HGｺﾞｼｯｸM" pitchFamily="49" charset="-128"/>
              </a:rPr>
              <a:t>単位</a:t>
            </a:r>
            <a:r>
              <a:rPr lang="en-US" altLang="ja-JP" sz="646" u="sng" dirty="0">
                <a:solidFill>
                  <a:prstClr val="black"/>
                </a:solidFill>
                <a:latin typeface="HGｺﾞｼｯｸM" pitchFamily="49" charset="-128"/>
                <a:ea typeface="HGｺﾞｼｯｸM" pitchFamily="49" charset="-128"/>
              </a:rPr>
              <a:t>/</a:t>
            </a:r>
            <a:r>
              <a:rPr lang="ja-JP" altLang="en-US" sz="646" u="sng" dirty="0">
                <a:solidFill>
                  <a:prstClr val="black"/>
                </a:solidFill>
                <a:latin typeface="HGｺﾞｼｯｸM" pitchFamily="49" charset="-128"/>
                <a:ea typeface="HGｺﾞｼｯｸM" pitchFamily="49" charset="-128"/>
              </a:rPr>
              <a:t>日</a:t>
            </a:r>
          </a:p>
          <a:p>
            <a:pPr marL="109907" indent="-109907" defTabSz="805982">
              <a:defRPr/>
            </a:pPr>
            <a:r>
              <a:rPr lang="ja-JP" altLang="en-US" sz="646" dirty="0">
                <a:solidFill>
                  <a:prstClr val="black"/>
                </a:solidFill>
                <a:latin typeface="HGｺﾞｼｯｸM" pitchFamily="49" charset="-128"/>
                <a:ea typeface="HGｺﾞｼｯｸM" pitchFamily="49" charset="-128"/>
              </a:rPr>
              <a:t>　</a:t>
            </a:r>
            <a:endParaRPr lang="en-US" altLang="ja-JP" sz="646" dirty="0">
              <a:solidFill>
                <a:prstClr val="black"/>
              </a:solidFill>
              <a:latin typeface="HGｺﾞｼｯｸM" pitchFamily="49" charset="-128"/>
              <a:ea typeface="HGｺﾞｼｯｸM" pitchFamily="49" charset="-128"/>
            </a:endParaRPr>
          </a:p>
          <a:p>
            <a:pPr marL="109907" indent="-109907" defTabSz="805982">
              <a:defRPr/>
            </a:pPr>
            <a:r>
              <a:rPr lang="ja-JP" altLang="en-US" sz="646" dirty="0">
                <a:solidFill>
                  <a:prstClr val="black"/>
                </a:solidFill>
                <a:latin typeface="HGｺﾞｼｯｸM" pitchFamily="49" charset="-128"/>
                <a:ea typeface="HGｺﾞｼｯｸM" pitchFamily="49" charset="-128"/>
              </a:rPr>
              <a:t> ・特別地域加算　　　　　　　　</a:t>
            </a:r>
            <a:r>
              <a:rPr lang="ja-JP" altLang="en-US" sz="646" u="sng" dirty="0">
                <a:solidFill>
                  <a:prstClr val="black"/>
                </a:solidFill>
                <a:latin typeface="HGｺﾞｼｯｸM" pitchFamily="49" charset="-128"/>
                <a:ea typeface="HGｺﾞｼｯｸM" pitchFamily="49" charset="-128"/>
              </a:rPr>
              <a:t>＋</a:t>
            </a:r>
            <a:r>
              <a:rPr lang="en-US" altLang="ja-JP" sz="646" u="sng" dirty="0">
                <a:solidFill>
                  <a:prstClr val="black"/>
                </a:solidFill>
                <a:latin typeface="HGｺﾞｼｯｸM" pitchFamily="49" charset="-128"/>
                <a:ea typeface="HGｺﾞｼｯｸM" pitchFamily="49" charset="-128"/>
              </a:rPr>
              <a:t>15/100</a:t>
            </a:r>
          </a:p>
          <a:p>
            <a:pPr marL="109907" indent="-109907" defTabSz="805982">
              <a:defRPr/>
            </a:pPr>
            <a:endParaRPr lang="en-US" altLang="ja-JP" sz="646" u="sng" dirty="0">
              <a:solidFill>
                <a:prstClr val="black"/>
              </a:solidFill>
              <a:latin typeface="HGｺﾞｼｯｸM" pitchFamily="49" charset="-128"/>
              <a:ea typeface="HGｺﾞｼｯｸM" pitchFamily="49" charset="-128"/>
            </a:endParaRPr>
          </a:p>
          <a:p>
            <a:pPr marL="109907" indent="-109907" defTabSz="805982">
              <a:defRPr/>
            </a:pPr>
            <a:endParaRPr lang="en-US" altLang="ja-JP" sz="646" dirty="0">
              <a:solidFill>
                <a:prstClr val="black"/>
              </a:solidFill>
              <a:latin typeface="HGｺﾞｼｯｸM" pitchFamily="49" charset="-128"/>
              <a:ea typeface="HGｺﾞｼｯｸM" pitchFamily="49" charset="-128"/>
            </a:endParaRPr>
          </a:p>
          <a:p>
            <a:pPr marL="109907" indent="-109907" defTabSz="805982">
              <a:defRPr/>
            </a:pPr>
            <a:endParaRPr lang="en-US" altLang="ja-JP" sz="646" dirty="0">
              <a:solidFill>
                <a:prstClr val="black"/>
              </a:solidFill>
              <a:latin typeface="HGｺﾞｼｯｸM" pitchFamily="49" charset="-128"/>
              <a:ea typeface="HGｺﾞｼｯｸM" pitchFamily="49" charset="-128"/>
            </a:endParaRPr>
          </a:p>
          <a:p>
            <a:pPr marL="109907" indent="-109907" defTabSz="805982">
              <a:defRPr/>
            </a:pPr>
            <a:endParaRPr lang="ja-JP" altLang="en-US" sz="646" dirty="0">
              <a:solidFill>
                <a:prstClr val="black"/>
              </a:solidFill>
              <a:latin typeface="HGｺﾞｼｯｸM" pitchFamily="49" charset="-128"/>
              <a:ea typeface="HGｺﾞｼｯｸM" pitchFamily="49" charset="-128"/>
            </a:endParaRPr>
          </a:p>
        </p:txBody>
      </p:sp>
      <p:sp>
        <p:nvSpPr>
          <p:cNvPr id="227" name="角丸四角形 226"/>
          <p:cNvSpPr/>
          <p:nvPr/>
        </p:nvSpPr>
        <p:spPr bwMode="auto">
          <a:xfrm>
            <a:off x="7180083" y="1993077"/>
            <a:ext cx="1440160" cy="210683"/>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33973" tIns="6793" rIns="33973" bIns="6793" numCol="1" rtlCol="0" anchor="ctr" anchorCtr="0" compatLnSpc="1">
            <a:prstTxWarp prst="textNoShape">
              <a:avLst/>
            </a:prstTxWarp>
          </a:bodyPr>
          <a:lstStyle/>
          <a:p>
            <a:pPr marL="109907" indent="-109907" algn="ctr" defTabSz="805982">
              <a:defRPr/>
            </a:pPr>
            <a:r>
              <a:rPr lang="ja-JP" altLang="en-US" sz="969" dirty="0">
                <a:solidFill>
                  <a:prstClr val="black"/>
                </a:solidFill>
                <a:latin typeface="HGS創英角ﾎﾟｯﾌﾟ体" pitchFamily="50" charset="-128"/>
                <a:ea typeface="ＤＦＰ特太ゴシック体" panose="020B0A00010101010101" pitchFamily="50" charset="-128"/>
              </a:rPr>
              <a:t>報 酬 単 価</a:t>
            </a:r>
          </a:p>
        </p:txBody>
      </p:sp>
      <p:sp>
        <p:nvSpPr>
          <p:cNvPr id="229" name="Text Box 15">
            <a:extLst>
              <a:ext uri="{FF2B5EF4-FFF2-40B4-BE49-F238E27FC236}">
                <a16:creationId xmlns:a16="http://schemas.microsoft.com/office/drawing/2014/main" id="{9FE22A89-7422-45D5-A188-9BB479A569D4}"/>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44A66BBA-B316-4FCE-A1E6-C7754CBD5802}"/>
              </a:ext>
            </a:extLst>
          </p:cNvPr>
          <p:cNvSpPr>
            <a:spLocks noGrp="1"/>
          </p:cNvSpPr>
          <p:nvPr>
            <p:ph type="sldNum" sz="quarter" idx="12"/>
          </p:nvPr>
        </p:nvSpPr>
        <p:spPr/>
        <p:txBody>
          <a:bodyPr/>
          <a:lstStyle/>
          <a:p>
            <a:pPr>
              <a:defRPr/>
            </a:pPr>
            <a:fld id="{804D6B79-3AEB-42FE-A736-A41F7AEA0445}" type="slidenum">
              <a:rPr lang="en-US" altLang="ja-JP" smtClean="0"/>
              <a:pPr>
                <a:defRPr/>
              </a:pPr>
              <a:t>21</a:t>
            </a:fld>
            <a:endParaRPr lang="en-US" altLang="ja-JP"/>
          </a:p>
        </p:txBody>
      </p:sp>
    </p:spTree>
    <p:extLst>
      <p:ext uri="{BB962C8B-B14F-4D97-AF65-F5344CB8AC3E}">
        <p14:creationId xmlns:p14="http://schemas.microsoft.com/office/powerpoint/2010/main" val="1540832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56"/>
          <p:cNvSpPr>
            <a:spLocks noChangeArrowheads="1"/>
          </p:cNvSpPr>
          <p:nvPr/>
        </p:nvSpPr>
        <p:spPr bwMode="auto">
          <a:xfrm>
            <a:off x="118582" y="1059896"/>
            <a:ext cx="5782796" cy="2392881"/>
          </a:xfrm>
          <a:prstGeom prst="rect">
            <a:avLst/>
          </a:prstGeom>
          <a:solidFill>
            <a:schemeClr val="bg1">
              <a:alpha val="50196"/>
            </a:schemeClr>
          </a:solidFill>
          <a:ln w="38100" cmpd="dbl" algn="ctr">
            <a:solidFill>
              <a:schemeClr val="bg1">
                <a:lumMod val="65000"/>
              </a:schemeClr>
            </a:solidFill>
            <a:miter lim="800000"/>
            <a:headEnd/>
            <a:tailEnd/>
          </a:ln>
        </p:spPr>
        <p:txBody>
          <a:bodyPr lIns="84374" tIns="42187" rIns="84374" bIns="42187" anchor="ctr"/>
          <a:lstStyle/>
          <a:p>
            <a:pPr algn="ctr" defTabSz="843839"/>
            <a:endParaRPr lang="ja-JP" altLang="en-US" sz="1662" dirty="0">
              <a:solidFill>
                <a:srgbClr val="000000"/>
              </a:solidFill>
              <a:ea typeface="ＭＳ Ｐゴシック" charset="-128"/>
            </a:endParaRPr>
          </a:p>
        </p:txBody>
      </p:sp>
      <p:sp>
        <p:nvSpPr>
          <p:cNvPr id="43" name="AutoShape 2"/>
          <p:cNvSpPr>
            <a:spLocks noChangeArrowheads="1"/>
          </p:cNvSpPr>
          <p:nvPr/>
        </p:nvSpPr>
        <p:spPr bwMode="auto">
          <a:xfrm>
            <a:off x="118582" y="300275"/>
            <a:ext cx="8892480" cy="500148"/>
          </a:xfrm>
          <a:prstGeom prst="bevel">
            <a:avLst>
              <a:gd name="adj" fmla="val 12500"/>
            </a:avLst>
          </a:prstGeom>
          <a:solidFill>
            <a:srgbClr val="FFFF99"/>
          </a:solidFill>
          <a:ln w="9525">
            <a:solidFill>
              <a:schemeClr val="tx1"/>
            </a:solidFill>
            <a:miter lim="800000"/>
            <a:headEnd/>
            <a:tailEnd/>
          </a:ln>
        </p:spPr>
        <p:txBody>
          <a:bodyPr wrap="square" anchor="ctr">
            <a:spAutoFit/>
          </a:bodyPr>
          <a:lstStyle/>
          <a:p>
            <a:pPr algn="ctr"/>
            <a:r>
              <a:rPr lang="ja-JP" altLang="en-US" sz="1846" dirty="0">
                <a:solidFill>
                  <a:srgbClr val="2D2D8A">
                    <a:lumMod val="75000"/>
                  </a:srgbClr>
                </a:solidFill>
                <a:ea typeface="ＤＦＰ特太ゴシック体" panose="020B0A00010101010101" pitchFamily="50" charset="-128"/>
              </a:rPr>
              <a:t>地域相談支援（地域移行支援・地域定着支援）の利用者数実績等</a:t>
            </a:r>
          </a:p>
        </p:txBody>
      </p:sp>
      <p:sp>
        <p:nvSpPr>
          <p:cNvPr id="71" name="角丸四角形 70"/>
          <p:cNvSpPr/>
          <p:nvPr/>
        </p:nvSpPr>
        <p:spPr>
          <a:xfrm>
            <a:off x="99667" y="891292"/>
            <a:ext cx="4054604" cy="332345"/>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52404" eaLnBrk="0" hangingPunct="0">
              <a:defRPr/>
            </a:pPr>
            <a:r>
              <a:rPr lang="ja-JP" altLang="en-US" sz="1385" dirty="0">
                <a:solidFill>
                  <a:srgbClr val="333399">
                    <a:lumMod val="75000"/>
                  </a:srgbClr>
                </a:solidFill>
                <a:latin typeface="HGPｺﾞｼｯｸM" pitchFamily="50" charset="-128"/>
                <a:ea typeface="ＤＦＰ特太ゴシック体" panose="020B0A00010101010101" pitchFamily="50" charset="-128"/>
              </a:rPr>
              <a:t>◆ 障害福祉計画における見込量と実績</a:t>
            </a:r>
            <a:endParaRPr lang="en-US" altLang="ja-JP" sz="1385" dirty="0">
              <a:solidFill>
                <a:srgbClr val="333399">
                  <a:lumMod val="75000"/>
                </a:srgbClr>
              </a:solidFill>
              <a:latin typeface="HGPｺﾞｼｯｸM" pitchFamily="50" charset="-128"/>
              <a:ea typeface="ＤＦＰ特太ゴシック体" panose="020B0A00010101010101" pitchFamily="50" charset="-128"/>
            </a:endParaRPr>
          </a:p>
        </p:txBody>
      </p:sp>
      <p:sp>
        <p:nvSpPr>
          <p:cNvPr id="73" name="角丸四角形 72"/>
          <p:cNvSpPr/>
          <p:nvPr/>
        </p:nvSpPr>
        <p:spPr>
          <a:xfrm>
            <a:off x="3225791" y="1291100"/>
            <a:ext cx="1661538" cy="199407"/>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969" dirty="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rPr>
              <a:t>地域定着支援</a:t>
            </a:r>
          </a:p>
        </p:txBody>
      </p:sp>
      <p:sp>
        <p:nvSpPr>
          <p:cNvPr id="79" name="角丸四角形 78"/>
          <p:cNvSpPr/>
          <p:nvPr/>
        </p:nvSpPr>
        <p:spPr>
          <a:xfrm>
            <a:off x="106694" y="3561938"/>
            <a:ext cx="4054604" cy="332345"/>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52404" eaLnBrk="0" hangingPunct="0">
              <a:defRPr/>
            </a:pPr>
            <a:r>
              <a:rPr lang="ja-JP" altLang="en-US" sz="1385" dirty="0">
                <a:solidFill>
                  <a:srgbClr val="333399">
                    <a:lumMod val="75000"/>
                  </a:srgbClr>
                </a:solidFill>
                <a:latin typeface="HGPｺﾞｼｯｸM" pitchFamily="50" charset="-128"/>
                <a:ea typeface="ＤＦＰ特太ゴシック体" panose="020B0A00010101010101" pitchFamily="50" charset="-128"/>
              </a:rPr>
              <a:t>◆ 障害別利用者数の推移（Ｈ２４</a:t>
            </a:r>
            <a:r>
              <a:rPr lang="en-US" altLang="ja-JP" sz="1385" dirty="0">
                <a:solidFill>
                  <a:srgbClr val="333399">
                    <a:lumMod val="75000"/>
                  </a:srgbClr>
                </a:solidFill>
                <a:latin typeface="HGPｺﾞｼｯｸM" pitchFamily="50" charset="-128"/>
                <a:ea typeface="ＤＦＰ特太ゴシック体" panose="020B0A00010101010101" pitchFamily="50" charset="-128"/>
              </a:rPr>
              <a:t>.</a:t>
            </a:r>
            <a:r>
              <a:rPr lang="ja-JP" altLang="en-US" sz="1385" dirty="0">
                <a:solidFill>
                  <a:srgbClr val="333399">
                    <a:lumMod val="75000"/>
                  </a:srgbClr>
                </a:solidFill>
                <a:latin typeface="HGPｺﾞｼｯｸM" pitchFamily="50" charset="-128"/>
                <a:ea typeface="ＤＦＰ特太ゴシック体" panose="020B0A00010101010101" pitchFamily="50" charset="-128"/>
              </a:rPr>
              <a:t>４～</a:t>
            </a:r>
            <a:r>
              <a:rPr lang="en-US" altLang="ja-JP" sz="1385" dirty="0">
                <a:solidFill>
                  <a:srgbClr val="333399">
                    <a:lumMod val="75000"/>
                  </a:srgbClr>
                </a:solidFill>
                <a:latin typeface="ＤＦＰ特太ゴシック体" panose="020B0A00010101010101" pitchFamily="50" charset="-128"/>
                <a:ea typeface="ＤＦＰ特太ゴシック体" panose="020B0A00010101010101" pitchFamily="50" charset="-128"/>
              </a:rPr>
              <a:t>R</a:t>
            </a:r>
            <a:r>
              <a:rPr lang="ja-JP" altLang="en-US" sz="1385" dirty="0">
                <a:solidFill>
                  <a:srgbClr val="333399">
                    <a:lumMod val="75000"/>
                  </a:srgbClr>
                </a:solidFill>
                <a:latin typeface="HGPｺﾞｼｯｸM" pitchFamily="50" charset="-128"/>
                <a:ea typeface="ＤＦＰ特太ゴシック体" panose="020B0A00010101010101" pitchFamily="50" charset="-128"/>
              </a:rPr>
              <a:t>１</a:t>
            </a:r>
            <a:r>
              <a:rPr lang="en-US" altLang="ja-JP" sz="1385" dirty="0">
                <a:solidFill>
                  <a:srgbClr val="333399">
                    <a:lumMod val="75000"/>
                  </a:srgbClr>
                </a:solidFill>
                <a:latin typeface="HGPｺﾞｼｯｸM" pitchFamily="50" charset="-128"/>
                <a:ea typeface="ＤＦＰ特太ゴシック体" panose="020B0A00010101010101" pitchFamily="50" charset="-128"/>
              </a:rPr>
              <a:t>.</a:t>
            </a:r>
            <a:r>
              <a:rPr lang="ja-JP" altLang="en-US" sz="1385" dirty="0">
                <a:solidFill>
                  <a:srgbClr val="333399">
                    <a:lumMod val="75000"/>
                  </a:srgbClr>
                </a:solidFill>
                <a:latin typeface="HGPｺﾞｼｯｸM" pitchFamily="50" charset="-128"/>
                <a:ea typeface="ＤＦＰ特太ゴシック体" panose="020B0A00010101010101" pitchFamily="50" charset="-128"/>
              </a:rPr>
              <a:t>６）</a:t>
            </a:r>
            <a:endParaRPr lang="en-US" altLang="ja-JP" sz="1385" dirty="0">
              <a:solidFill>
                <a:srgbClr val="333399">
                  <a:lumMod val="75000"/>
                </a:srgbClr>
              </a:solidFill>
              <a:latin typeface="HGPｺﾞｼｯｸM" pitchFamily="50" charset="-128"/>
              <a:ea typeface="ＤＦＰ特太ゴシック体" panose="020B0A00010101010101" pitchFamily="50" charset="-128"/>
            </a:endParaRPr>
          </a:p>
        </p:txBody>
      </p:sp>
      <p:sp>
        <p:nvSpPr>
          <p:cNvPr id="80" name="角丸四角形 79"/>
          <p:cNvSpPr/>
          <p:nvPr/>
        </p:nvSpPr>
        <p:spPr>
          <a:xfrm>
            <a:off x="5977305" y="893724"/>
            <a:ext cx="3033757" cy="332345"/>
          </a:xfrm>
          <a:prstGeom prst="roundRect">
            <a:avLst/>
          </a:prstGeom>
          <a:solidFill>
            <a:srgbClr val="FFFFCC"/>
          </a:solidFill>
          <a:ln w="3175">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3231" rIns="33231" anchor="ctr"/>
          <a:lstStyle/>
          <a:p>
            <a:pPr indent="152404" eaLnBrk="0" hangingPunct="0">
              <a:defRPr/>
            </a:pPr>
            <a:r>
              <a:rPr lang="ja-JP" altLang="en-US" sz="1385" dirty="0">
                <a:solidFill>
                  <a:srgbClr val="333399">
                    <a:lumMod val="75000"/>
                  </a:srgbClr>
                </a:solidFill>
                <a:latin typeface="HGPｺﾞｼｯｸM" pitchFamily="50" charset="-128"/>
                <a:ea typeface="ＤＦＰ特太ゴシック体" panose="020B0A00010101010101" pitchFamily="50" charset="-128"/>
              </a:rPr>
              <a:t>◆ 都道府県別利用者数（</a:t>
            </a:r>
            <a:r>
              <a:rPr lang="en-US" altLang="ja-JP" sz="1385" dirty="0">
                <a:solidFill>
                  <a:srgbClr val="333399">
                    <a:lumMod val="75000"/>
                  </a:srgbClr>
                </a:solidFill>
                <a:latin typeface="ＤＦＰ特太ゴシック体" panose="020B0A00010101010101" pitchFamily="50" charset="-128"/>
                <a:ea typeface="ＤＦＰ特太ゴシック体" panose="020B0A00010101010101" pitchFamily="50" charset="-128"/>
              </a:rPr>
              <a:t>R</a:t>
            </a:r>
            <a:r>
              <a:rPr lang="ja-JP" altLang="en-US" sz="1385" dirty="0">
                <a:solidFill>
                  <a:srgbClr val="333399">
                    <a:lumMod val="75000"/>
                  </a:srgbClr>
                </a:solidFill>
                <a:latin typeface="HGPｺﾞｼｯｸM" pitchFamily="50" charset="-128"/>
                <a:ea typeface="ＤＦＰ特太ゴシック体" panose="020B0A00010101010101" pitchFamily="50" charset="-128"/>
              </a:rPr>
              <a:t>１</a:t>
            </a:r>
            <a:r>
              <a:rPr lang="en-US" altLang="ja-JP" sz="1385" dirty="0">
                <a:solidFill>
                  <a:srgbClr val="333399">
                    <a:lumMod val="75000"/>
                  </a:srgbClr>
                </a:solidFill>
                <a:latin typeface="HGPｺﾞｼｯｸM" pitchFamily="50" charset="-128"/>
                <a:ea typeface="ＤＦＰ特太ゴシック体" panose="020B0A00010101010101" pitchFamily="50" charset="-128"/>
              </a:rPr>
              <a:t>.</a:t>
            </a:r>
            <a:r>
              <a:rPr lang="ja-JP" altLang="en-US" sz="1385" dirty="0">
                <a:solidFill>
                  <a:srgbClr val="333399">
                    <a:lumMod val="75000"/>
                  </a:srgbClr>
                </a:solidFill>
                <a:latin typeface="HGPｺﾞｼｯｸM" pitchFamily="50" charset="-128"/>
                <a:ea typeface="ＤＦＰ特太ゴシック体" panose="020B0A00010101010101" pitchFamily="50" charset="-128"/>
              </a:rPr>
              <a:t>６）</a:t>
            </a:r>
            <a:endParaRPr lang="en-US" altLang="ja-JP" sz="1385" dirty="0">
              <a:solidFill>
                <a:srgbClr val="333399">
                  <a:lumMod val="75000"/>
                </a:srgbClr>
              </a:solidFill>
              <a:latin typeface="HGPｺﾞｼｯｸM" pitchFamily="50" charset="-128"/>
              <a:ea typeface="ＤＦＰ特太ゴシック体" panose="020B0A00010101010101" pitchFamily="50" charset="-128"/>
            </a:endParaRPr>
          </a:p>
        </p:txBody>
      </p:sp>
      <p:sp>
        <p:nvSpPr>
          <p:cNvPr id="90" name="角丸四角形 89"/>
          <p:cNvSpPr/>
          <p:nvPr/>
        </p:nvSpPr>
        <p:spPr>
          <a:xfrm>
            <a:off x="317989" y="1288390"/>
            <a:ext cx="1661538" cy="199407"/>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969" dirty="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rPr>
              <a:t>地域移行支援</a:t>
            </a:r>
          </a:p>
        </p:txBody>
      </p:sp>
      <p:sp>
        <p:nvSpPr>
          <p:cNvPr id="91" name="角丸四角形 90"/>
          <p:cNvSpPr/>
          <p:nvPr/>
        </p:nvSpPr>
        <p:spPr>
          <a:xfrm>
            <a:off x="3907311" y="4027220"/>
            <a:ext cx="1329378" cy="199407"/>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969"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969" dirty="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rPr>
              <a:t>地域定着支援</a:t>
            </a:r>
          </a:p>
        </p:txBody>
      </p:sp>
      <p:sp>
        <p:nvSpPr>
          <p:cNvPr id="92" name="角丸四角形 91"/>
          <p:cNvSpPr/>
          <p:nvPr/>
        </p:nvSpPr>
        <p:spPr>
          <a:xfrm>
            <a:off x="916209" y="4027220"/>
            <a:ext cx="1329378" cy="199407"/>
          </a:xfrm>
          <a:prstGeom prst="roundRect">
            <a:avLst/>
          </a:prstGeom>
          <a:solidFill>
            <a:schemeClr val="accent2">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969"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　</a:t>
            </a:r>
            <a:r>
              <a:rPr lang="ja-JP" altLang="en-US" sz="969" dirty="0">
                <a:solidFill>
                  <a:schemeClr val="tx1"/>
                </a:solidFill>
                <a:effectLst>
                  <a:outerShdw blurRad="38100" dist="38100" dir="2700000" algn="tl">
                    <a:srgbClr val="000000">
                      <a:alpha val="43137"/>
                    </a:srgbClr>
                  </a:outerShdw>
                </a:effectLst>
                <a:latin typeface="HGPｺﾞｼｯｸE" pitchFamily="50" charset="-128"/>
                <a:ea typeface="HGPｺﾞｼｯｸE" pitchFamily="50" charset="-128"/>
              </a:rPr>
              <a:t>地域移行支援</a:t>
            </a:r>
          </a:p>
        </p:txBody>
      </p:sp>
      <p:sp>
        <p:nvSpPr>
          <p:cNvPr id="28" name="テキスト ボックス 27"/>
          <p:cNvSpPr txBox="1"/>
          <p:nvPr/>
        </p:nvSpPr>
        <p:spPr>
          <a:xfrm>
            <a:off x="8360728" y="1240789"/>
            <a:ext cx="650334" cy="205890"/>
          </a:xfrm>
          <a:prstGeom prst="rect">
            <a:avLst/>
          </a:prstGeom>
          <a:noFill/>
        </p:spPr>
        <p:txBody>
          <a:bodyPr wrap="square" rtlCol="0">
            <a:spAutoFit/>
          </a:bodyPr>
          <a:lstStyle/>
          <a:p>
            <a:r>
              <a:rPr lang="ja-JP" altLang="en-US" sz="738" dirty="0">
                <a:latin typeface="+mn-ea"/>
                <a:ea typeface="+mn-ea"/>
              </a:rPr>
              <a:t>（単位：人）</a:t>
            </a:r>
          </a:p>
        </p:txBody>
      </p:sp>
      <p:sp>
        <p:nvSpPr>
          <p:cNvPr id="34" name="左右矢印 33"/>
          <p:cNvSpPr/>
          <p:nvPr/>
        </p:nvSpPr>
        <p:spPr>
          <a:xfrm>
            <a:off x="156880" y="3089931"/>
            <a:ext cx="1472542" cy="325422"/>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738" dirty="0"/>
              <a:t>第４期障害福祉計画</a:t>
            </a:r>
          </a:p>
        </p:txBody>
      </p:sp>
      <p:sp>
        <p:nvSpPr>
          <p:cNvPr id="37" name="左右矢印 36"/>
          <p:cNvSpPr/>
          <p:nvPr/>
        </p:nvSpPr>
        <p:spPr>
          <a:xfrm>
            <a:off x="1667720" y="3072310"/>
            <a:ext cx="1114249" cy="343043"/>
          </a:xfrm>
          <a:prstGeom prst="leftRightArrow">
            <a:avLst>
              <a:gd name="adj1" fmla="val 50000"/>
              <a:gd name="adj2" fmla="val 1938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738" dirty="0"/>
              <a:t>第５期障害福祉計画</a:t>
            </a:r>
          </a:p>
        </p:txBody>
      </p:sp>
      <p:sp>
        <p:nvSpPr>
          <p:cNvPr id="39" name="左右矢印 38"/>
          <p:cNvSpPr/>
          <p:nvPr/>
        </p:nvSpPr>
        <p:spPr>
          <a:xfrm>
            <a:off x="3172802" y="3127356"/>
            <a:ext cx="1498424" cy="325422"/>
          </a:xfrm>
          <a:prstGeom prst="lef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738" dirty="0"/>
              <a:t>第４期障害福祉計画</a:t>
            </a:r>
          </a:p>
        </p:txBody>
      </p:sp>
      <p:sp>
        <p:nvSpPr>
          <p:cNvPr id="44" name="左右矢印 43"/>
          <p:cNvSpPr/>
          <p:nvPr/>
        </p:nvSpPr>
        <p:spPr>
          <a:xfrm>
            <a:off x="4707800" y="3148262"/>
            <a:ext cx="1073226" cy="283000"/>
          </a:xfrm>
          <a:prstGeom prst="leftRightArrow">
            <a:avLst>
              <a:gd name="adj1" fmla="val 66882"/>
              <a:gd name="adj2" fmla="val 1938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ja-JP" altLang="en-US" sz="738" dirty="0"/>
              <a:t>第５期障害福祉計画</a:t>
            </a:r>
          </a:p>
        </p:txBody>
      </p:sp>
      <p:cxnSp>
        <p:nvCxnSpPr>
          <p:cNvPr id="45" name="直線コネクタ 44"/>
          <p:cNvCxnSpPr/>
          <p:nvPr/>
        </p:nvCxnSpPr>
        <p:spPr>
          <a:xfrm flipH="1">
            <a:off x="2112650" y="1567870"/>
            <a:ext cx="7658" cy="1467016"/>
          </a:xfrm>
          <a:prstGeom prst="line">
            <a:avLst/>
          </a:prstGeom>
          <a:ln w="38100"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a:off x="5170220" y="1464866"/>
            <a:ext cx="4305" cy="1607444"/>
          </a:xfrm>
          <a:prstGeom prst="line">
            <a:avLst/>
          </a:prstGeom>
          <a:ln w="38100"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30" name="グラフ 29"/>
          <p:cNvGraphicFramePr>
            <a:graphicFrameLocks/>
          </p:cNvGraphicFramePr>
          <p:nvPr/>
        </p:nvGraphicFramePr>
        <p:xfrm>
          <a:off x="63423" y="1620735"/>
          <a:ext cx="2647448" cy="15304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グラフ 30"/>
          <p:cNvGraphicFramePr>
            <a:graphicFrameLocks/>
          </p:cNvGraphicFramePr>
          <p:nvPr/>
        </p:nvGraphicFramePr>
        <p:xfrm>
          <a:off x="3045611" y="1530979"/>
          <a:ext cx="2735414" cy="1569621"/>
        </p:xfrm>
        <a:graphic>
          <a:graphicData uri="http://schemas.openxmlformats.org/drawingml/2006/chart">
            <c:chart xmlns:c="http://schemas.openxmlformats.org/drawingml/2006/chart" xmlns:r="http://schemas.openxmlformats.org/officeDocument/2006/relationships" r:id="rId4"/>
          </a:graphicData>
        </a:graphic>
      </p:graphicFrame>
      <p:sp>
        <p:nvSpPr>
          <p:cNvPr id="59" name="テキスト ボックス 10"/>
          <p:cNvSpPr txBox="1"/>
          <p:nvPr/>
        </p:nvSpPr>
        <p:spPr>
          <a:xfrm>
            <a:off x="8749442" y="3235728"/>
            <a:ext cx="412311" cy="2842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738" dirty="0"/>
              <a:t>201</a:t>
            </a:r>
            <a:endParaRPr lang="ja-JP" altLang="en-US" sz="738" dirty="0"/>
          </a:p>
        </p:txBody>
      </p:sp>
      <p:sp>
        <p:nvSpPr>
          <p:cNvPr id="60" name="テキスト ボックス 1"/>
          <p:cNvSpPr txBox="1"/>
          <p:nvPr/>
        </p:nvSpPr>
        <p:spPr>
          <a:xfrm>
            <a:off x="8765562" y="2016429"/>
            <a:ext cx="412311" cy="2842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738" dirty="0"/>
              <a:t>796</a:t>
            </a:r>
            <a:endParaRPr lang="ja-JP" altLang="en-US" sz="738" dirty="0"/>
          </a:p>
        </p:txBody>
      </p:sp>
      <p:graphicFrame>
        <p:nvGraphicFramePr>
          <p:cNvPr id="33" name="グラフ 32"/>
          <p:cNvGraphicFramePr>
            <a:graphicFrameLocks/>
          </p:cNvGraphicFramePr>
          <p:nvPr/>
        </p:nvGraphicFramePr>
        <p:xfrm>
          <a:off x="3063124" y="4338789"/>
          <a:ext cx="2824615" cy="19938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グラフ 34"/>
          <p:cNvGraphicFramePr>
            <a:graphicFrameLocks/>
          </p:cNvGraphicFramePr>
          <p:nvPr/>
        </p:nvGraphicFramePr>
        <p:xfrm>
          <a:off x="248560" y="4379896"/>
          <a:ext cx="2838318" cy="19527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グラフ 50"/>
          <p:cNvGraphicFramePr>
            <a:graphicFrameLocks/>
          </p:cNvGraphicFramePr>
          <p:nvPr/>
        </p:nvGraphicFramePr>
        <p:xfrm>
          <a:off x="6018687" y="1388094"/>
          <a:ext cx="1510302" cy="5126758"/>
        </p:xfrm>
        <a:graphic>
          <a:graphicData uri="http://schemas.openxmlformats.org/drawingml/2006/chart">
            <c:chart xmlns:c="http://schemas.openxmlformats.org/drawingml/2006/chart" xmlns:r="http://schemas.openxmlformats.org/officeDocument/2006/relationships" r:id="rId7"/>
          </a:graphicData>
        </a:graphic>
      </p:graphicFrame>
      <p:sp>
        <p:nvSpPr>
          <p:cNvPr id="52" name="テキスト ボックス 1"/>
          <p:cNvSpPr txBox="1"/>
          <p:nvPr/>
        </p:nvSpPr>
        <p:spPr>
          <a:xfrm>
            <a:off x="7233536" y="3956598"/>
            <a:ext cx="412311" cy="2842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738" dirty="0"/>
              <a:t>257</a:t>
            </a:r>
            <a:endParaRPr lang="ja-JP" altLang="en-US" sz="738" dirty="0"/>
          </a:p>
        </p:txBody>
      </p:sp>
      <p:graphicFrame>
        <p:nvGraphicFramePr>
          <p:cNvPr id="53" name="グラフ 52"/>
          <p:cNvGraphicFramePr>
            <a:graphicFrameLocks/>
          </p:cNvGraphicFramePr>
          <p:nvPr/>
        </p:nvGraphicFramePr>
        <p:xfrm>
          <a:off x="7424888" y="1392843"/>
          <a:ext cx="1513340" cy="5239803"/>
        </p:xfrm>
        <a:graphic>
          <a:graphicData uri="http://schemas.openxmlformats.org/drawingml/2006/chart">
            <c:chart xmlns:c="http://schemas.openxmlformats.org/drawingml/2006/chart" xmlns:r="http://schemas.openxmlformats.org/officeDocument/2006/relationships" r:id="rId8"/>
          </a:graphicData>
        </a:graphic>
      </p:graphicFrame>
      <p:sp>
        <p:nvSpPr>
          <p:cNvPr id="29" name="Text Box 15">
            <a:extLst>
              <a:ext uri="{FF2B5EF4-FFF2-40B4-BE49-F238E27FC236}">
                <a16:creationId xmlns:a16="http://schemas.microsoft.com/office/drawing/2014/main" id="{434F8484-603C-4D07-8907-12457FEA9B2A}"/>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F4878EB1-FE85-446E-822F-FFBEFD86D652}"/>
              </a:ext>
            </a:extLst>
          </p:cNvPr>
          <p:cNvSpPr>
            <a:spLocks noGrp="1"/>
          </p:cNvSpPr>
          <p:nvPr>
            <p:ph type="sldNum" sz="quarter" idx="12"/>
          </p:nvPr>
        </p:nvSpPr>
        <p:spPr/>
        <p:txBody>
          <a:bodyPr/>
          <a:lstStyle/>
          <a:p>
            <a:pPr>
              <a:defRPr/>
            </a:pPr>
            <a:fld id="{F90A3C79-1AFD-481B-B685-7933BCD0898B}" type="slidenum">
              <a:rPr lang="en-US" altLang="ja-JP" smtClean="0"/>
              <a:pPr>
                <a:defRPr/>
              </a:pPr>
              <a:t>22</a:t>
            </a:fld>
            <a:endParaRPr lang="en-US" altLang="ja-JP"/>
          </a:p>
        </p:txBody>
      </p:sp>
    </p:spTree>
    <p:extLst>
      <p:ext uri="{BB962C8B-B14F-4D97-AF65-F5344CB8AC3E}">
        <p14:creationId xmlns:p14="http://schemas.microsoft.com/office/powerpoint/2010/main" val="860560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テキスト ボックス 221"/>
          <p:cNvSpPr>
            <a:spLocks noChangeArrowheads="1"/>
          </p:cNvSpPr>
          <p:nvPr/>
        </p:nvSpPr>
        <p:spPr bwMode="auto">
          <a:xfrm>
            <a:off x="-23633" y="240031"/>
            <a:ext cx="9144000" cy="460422"/>
          </a:xfrm>
          <a:prstGeom prst="bevel">
            <a:avLst>
              <a:gd name="adj" fmla="val 12500"/>
            </a:avLst>
          </a:prstGeom>
          <a:noFill/>
          <a:ln w="9525">
            <a:noFill/>
            <a:miter lim="800000"/>
            <a:headEnd/>
            <a:tailEnd/>
          </a:ln>
        </p:spPr>
        <p:txBody>
          <a:bodyPr wrap="none" lIns="0" tIns="0" rIns="0" bIns="0" anchor="ctr"/>
          <a:lstStyle/>
          <a:p>
            <a:pPr algn="ctr" defTabSz="1223627"/>
            <a:r>
              <a:rPr lang="ja-JP" altLang="en-US" sz="2215" dirty="0">
                <a:solidFill>
                  <a:srgbClr val="333399">
                    <a:lumMod val="75000"/>
                  </a:srgbClr>
                </a:solidFill>
                <a:latin typeface="Arial"/>
                <a:ea typeface="ＤＦＰ特太ゴシック体" panose="020B0A00010101010101" pitchFamily="50" charset="-128"/>
              </a:rPr>
              <a:t>１．地域移行支援の対象拡大について</a:t>
            </a:r>
            <a:endParaRPr lang="ja-JP" altLang="en-US" sz="923" dirty="0">
              <a:solidFill>
                <a:srgbClr val="333399">
                  <a:lumMod val="75000"/>
                </a:srgbClr>
              </a:solidFill>
              <a:latin typeface="Arial"/>
              <a:ea typeface="ＤＦＰ特太ゴシック体" panose="020B0A00010101010101" pitchFamily="50" charset="-128"/>
            </a:endParaRPr>
          </a:p>
        </p:txBody>
      </p:sp>
      <p:sp>
        <p:nvSpPr>
          <p:cNvPr id="4" name="正方形/長方形 3"/>
          <p:cNvSpPr/>
          <p:nvPr/>
        </p:nvSpPr>
        <p:spPr>
          <a:xfrm>
            <a:off x="99889" y="1806074"/>
            <a:ext cx="8964490" cy="4639531"/>
          </a:xfrm>
          <a:prstGeom prst="rect">
            <a:avLst/>
          </a:prstGeom>
          <a:solidFill>
            <a:srgbClr val="FFFFFF">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fontAlgn="auto">
              <a:lnSpc>
                <a:spcPts val="1385"/>
              </a:lnSpc>
              <a:spcBef>
                <a:spcPts val="0"/>
              </a:spcBef>
              <a:spcAft>
                <a:spcPts val="0"/>
              </a:spcAft>
            </a:pPr>
            <a:endParaRPr lang="en-US" altLang="ja-JP" sz="1846" dirty="0">
              <a:solidFill>
                <a:srgbClr val="FF0000"/>
              </a:solidFill>
              <a:effectLst>
                <a:outerShdw blurRad="38100" dist="38100" dir="2700000" algn="tl">
                  <a:srgbClr val="000000">
                    <a:alpha val="43137"/>
                  </a:srgbClr>
                </a:outerShdw>
              </a:effectLst>
              <a:latin typeface="HGPｺﾞｼｯｸM" pitchFamily="50" charset="-128"/>
              <a:ea typeface="ＤＦＰ特太ゴシック体" panose="020B0A00010101010101" pitchFamily="50" charset="-128"/>
            </a:endParaRPr>
          </a:p>
          <a:p>
            <a:pPr fontAlgn="auto">
              <a:spcBef>
                <a:spcPts val="0"/>
              </a:spcBef>
              <a:spcAft>
                <a:spcPts val="0"/>
              </a:spcAft>
            </a:pPr>
            <a:r>
              <a:rPr lang="ja-JP" altLang="en-US" sz="1846" dirty="0">
                <a:solidFill>
                  <a:srgbClr val="FF0000"/>
                </a:solidFill>
                <a:effectLst>
                  <a:outerShdw blurRad="38100" dist="38100" dir="2700000" algn="tl">
                    <a:srgbClr val="000000">
                      <a:alpha val="43137"/>
                    </a:srgbClr>
                  </a:outerShdw>
                </a:effectLst>
                <a:latin typeface="HGPｺﾞｼｯｸM" pitchFamily="50" charset="-128"/>
                <a:ea typeface="ＤＦＰ特太ゴシック体" panose="020B0A00010101010101" pitchFamily="50" charset="-128"/>
              </a:rPr>
              <a:t>　</a:t>
            </a:r>
            <a:r>
              <a:rPr lang="ja-JP" altLang="en-US" sz="1846" dirty="0">
                <a:solidFill>
                  <a:srgbClr val="FF0000"/>
                </a:solidFill>
                <a:effectLst>
                  <a:outerShdw blurRad="38100" dist="38100" dir="2700000" algn="tl">
                    <a:srgbClr val="000000">
                      <a:alpha val="43137"/>
                    </a:srgbClr>
                  </a:outerShdw>
                </a:effectLst>
                <a:latin typeface="ＤＦＰ特太ゴシック体" panose="020B0A00010101010101" pitchFamily="50" charset="-128"/>
                <a:ea typeface="ＤＦＰ特太ゴシック体" panose="020B0A00010101010101" pitchFamily="50" charset="-128"/>
              </a:rPr>
              <a:t>１．</a:t>
            </a:r>
            <a:r>
              <a:rPr lang="ja-JP" altLang="ja-JP" sz="1846" dirty="0">
                <a:solidFill>
                  <a:srgbClr val="FF0000"/>
                </a:solidFill>
                <a:effectLst>
                  <a:outerShdw blurRad="38100" dist="38100" dir="2700000" algn="tl">
                    <a:srgbClr val="000000">
                      <a:alpha val="43137"/>
                    </a:srgbClr>
                  </a:outerShdw>
                </a:effectLst>
                <a:latin typeface="ＤＦＰ特太ゴシック体" panose="020B0A00010101010101" pitchFamily="50" charset="-128"/>
                <a:ea typeface="ＤＦＰ特太ゴシック体" panose="020B0A00010101010101" pitchFamily="50" charset="-128"/>
              </a:rPr>
              <a:t>基本的な考え方に関すること</a:t>
            </a:r>
            <a:endParaRPr lang="en-US" altLang="ja-JP" sz="1846" dirty="0">
              <a:solidFill>
                <a:srgbClr val="FF0000"/>
              </a:solidFill>
              <a:effectLst>
                <a:outerShdw blurRad="38100" dist="38100" dir="2700000" algn="tl">
                  <a:srgbClr val="000000">
                    <a:alpha val="43137"/>
                  </a:srgbClr>
                </a:outerShdw>
              </a:effectLst>
              <a:latin typeface="ＤＦＰ特太ゴシック体" panose="020B0A00010101010101" pitchFamily="50" charset="-128"/>
              <a:ea typeface="ＤＦＰ特太ゴシック体" panose="020B0A00010101010101" pitchFamily="50" charset="-128"/>
            </a:endParaRPr>
          </a:p>
          <a:p>
            <a:pPr>
              <a:lnSpc>
                <a:spcPts val="1551"/>
              </a:lnSpc>
            </a:pPr>
            <a:r>
              <a:rPr lang="ja-JP" altLang="en-US" sz="1292" dirty="0">
                <a:solidFill>
                  <a:srgbClr val="2D2D8A"/>
                </a:solidFill>
                <a:latin typeface="HGPｺﾞｼｯｸM" pitchFamily="50" charset="-128"/>
                <a:ea typeface="HGPｺﾞｼｯｸM" pitchFamily="50" charset="-128"/>
              </a:rPr>
              <a:t>　　　　</a:t>
            </a:r>
            <a:r>
              <a:rPr lang="ja-JP" altLang="ja-JP" sz="1292" dirty="0">
                <a:solidFill>
                  <a:srgbClr val="2D2D8A"/>
                </a:solidFill>
                <a:latin typeface="HGPｺﾞｼｯｸM" pitchFamily="50" charset="-128"/>
                <a:ea typeface="HGPｺﾞｼｯｸM" pitchFamily="50" charset="-128"/>
              </a:rPr>
              <a:t>○　重点的な支援を行うことで地域生活に円滑に移行できることが期待される者として、</a:t>
            </a:r>
          </a:p>
          <a:p>
            <a:pPr>
              <a:lnSpc>
                <a:spcPts val="1551"/>
              </a:lnSpc>
            </a:pPr>
            <a:r>
              <a:rPr lang="ja-JP" altLang="ja-JP" sz="1292" dirty="0">
                <a:solidFill>
                  <a:srgbClr val="2D2D8A"/>
                </a:solidFill>
                <a:latin typeface="HGPｺﾞｼｯｸM" pitchFamily="50" charset="-128"/>
                <a:ea typeface="HGPｺﾞｼｯｸM" pitchFamily="50" charset="-128"/>
              </a:rPr>
              <a:t>　</a:t>
            </a:r>
            <a:r>
              <a:rPr lang="ja-JP" altLang="en-US" sz="1292" dirty="0">
                <a:solidFill>
                  <a:srgbClr val="2D2D8A"/>
                </a:solidFill>
                <a:latin typeface="HGPｺﾞｼｯｸM" pitchFamily="50" charset="-128"/>
                <a:ea typeface="HGPｺﾞｼｯｸM" pitchFamily="50" charset="-128"/>
              </a:rPr>
              <a:t>　　　　　</a:t>
            </a:r>
            <a:r>
              <a:rPr lang="ja-JP" altLang="ja-JP" sz="1292" dirty="0">
                <a:solidFill>
                  <a:srgbClr val="2D2D8A"/>
                </a:solidFill>
                <a:latin typeface="HGPｺﾞｼｯｸM" pitchFamily="50" charset="-128"/>
                <a:ea typeface="HGPｺﾞｼｯｸM" pitchFamily="50" charset="-128"/>
              </a:rPr>
              <a:t>①　入所期間の長期化や高齢化が進んでいる</a:t>
            </a:r>
            <a:r>
              <a:rPr lang="ja-JP" altLang="ja-JP" sz="1292" u="sng" dirty="0">
                <a:solidFill>
                  <a:srgbClr val="2D2D8A"/>
                </a:solidFill>
                <a:latin typeface="HGPｺﾞｼｯｸM" pitchFamily="50" charset="-128"/>
                <a:ea typeface="HGPｺﾞｼｯｸM" pitchFamily="50" charset="-128"/>
              </a:rPr>
              <a:t>保護施設に入所している障害者</a:t>
            </a:r>
            <a:r>
              <a:rPr lang="ja-JP" altLang="ja-JP" sz="1292" dirty="0">
                <a:solidFill>
                  <a:srgbClr val="2D2D8A"/>
                </a:solidFill>
                <a:latin typeface="HGPｺﾞｼｯｸM" pitchFamily="50" charset="-128"/>
                <a:ea typeface="HGPｺﾞｼｯｸM" pitchFamily="50" charset="-128"/>
              </a:rPr>
              <a:t>、</a:t>
            </a:r>
          </a:p>
          <a:p>
            <a:pPr>
              <a:lnSpc>
                <a:spcPts val="1551"/>
              </a:lnSpc>
            </a:pPr>
            <a:r>
              <a:rPr lang="ja-JP" altLang="ja-JP" sz="1292" dirty="0">
                <a:solidFill>
                  <a:srgbClr val="2D2D8A"/>
                </a:solidFill>
                <a:latin typeface="HGPｺﾞｼｯｸM" pitchFamily="50" charset="-128"/>
                <a:ea typeface="HGPｺﾞｼｯｸM" pitchFamily="50" charset="-128"/>
              </a:rPr>
              <a:t>　</a:t>
            </a:r>
            <a:r>
              <a:rPr lang="ja-JP" altLang="en-US" sz="1292" dirty="0">
                <a:solidFill>
                  <a:srgbClr val="2D2D8A"/>
                </a:solidFill>
                <a:latin typeface="HGPｺﾞｼｯｸM" pitchFamily="50" charset="-128"/>
                <a:ea typeface="HGPｺﾞｼｯｸM" pitchFamily="50" charset="-128"/>
              </a:rPr>
              <a:t>　　　　　</a:t>
            </a:r>
            <a:r>
              <a:rPr lang="ja-JP" altLang="ja-JP" sz="1292" dirty="0">
                <a:solidFill>
                  <a:srgbClr val="2D2D8A"/>
                </a:solidFill>
                <a:latin typeface="HGPｺﾞｼｯｸM" pitchFamily="50" charset="-128"/>
                <a:ea typeface="HGPｺﾞｼｯｸM" pitchFamily="50" charset="-128"/>
              </a:rPr>
              <a:t>②　退所後の住居を確保し、円滑に福祉サービス等につなげることで再犯防止が期待される</a:t>
            </a:r>
            <a:r>
              <a:rPr lang="ja-JP" altLang="ja-JP" sz="1292" u="sng" dirty="0">
                <a:solidFill>
                  <a:srgbClr val="2D2D8A"/>
                </a:solidFill>
                <a:latin typeface="HGPｺﾞｼｯｸM" pitchFamily="50" charset="-128"/>
                <a:ea typeface="HGPｺﾞｼｯｸM" pitchFamily="50" charset="-128"/>
              </a:rPr>
              <a:t>矯正施設等に入所している</a:t>
            </a:r>
            <a:endParaRPr lang="en-US" altLang="ja-JP" sz="1292" u="sng" dirty="0">
              <a:solidFill>
                <a:srgbClr val="2D2D8A"/>
              </a:solidFill>
              <a:latin typeface="HGPｺﾞｼｯｸM" pitchFamily="50" charset="-128"/>
              <a:ea typeface="HGPｺﾞｼｯｸM" pitchFamily="50" charset="-128"/>
            </a:endParaRPr>
          </a:p>
          <a:p>
            <a:pPr>
              <a:lnSpc>
                <a:spcPts val="1551"/>
              </a:lnSpc>
            </a:pPr>
            <a:r>
              <a:rPr lang="ja-JP" altLang="en-US" sz="1292" dirty="0">
                <a:solidFill>
                  <a:srgbClr val="2D2D8A"/>
                </a:solidFill>
                <a:latin typeface="HGPｺﾞｼｯｸM" pitchFamily="50" charset="-128"/>
                <a:ea typeface="HGPｺﾞｼｯｸM" pitchFamily="50" charset="-128"/>
              </a:rPr>
              <a:t>　　　　　　　　</a:t>
            </a:r>
            <a:r>
              <a:rPr lang="ja-JP" altLang="ja-JP" sz="1292" u="sng" dirty="0">
                <a:solidFill>
                  <a:srgbClr val="2D2D8A"/>
                </a:solidFill>
                <a:latin typeface="HGPｺﾞｼｯｸM" pitchFamily="50" charset="-128"/>
                <a:ea typeface="HGPｺﾞｼｯｸM" pitchFamily="50" charset="-128"/>
              </a:rPr>
              <a:t>障害者</a:t>
            </a:r>
            <a:r>
              <a:rPr lang="ja-JP" altLang="ja-JP" sz="1292" dirty="0">
                <a:solidFill>
                  <a:srgbClr val="2D2D8A"/>
                </a:solidFill>
                <a:latin typeface="HGPｺﾞｼｯｸM" pitchFamily="50" charset="-128"/>
                <a:ea typeface="HGPｺﾞｼｯｸM" pitchFamily="50" charset="-128"/>
              </a:rPr>
              <a:t>を新たに地域移行支援の対象とする。</a:t>
            </a:r>
            <a:endParaRPr lang="en-US" altLang="ja-JP" sz="1292" dirty="0">
              <a:solidFill>
                <a:srgbClr val="2D2D8A"/>
              </a:solidFill>
              <a:latin typeface="HGPｺﾞｼｯｸM" pitchFamily="50" charset="-128"/>
              <a:ea typeface="HGPｺﾞｼｯｸM" pitchFamily="50" charset="-128"/>
            </a:endParaRPr>
          </a:p>
          <a:p>
            <a:pPr>
              <a:lnSpc>
                <a:spcPts val="1551"/>
              </a:lnSpc>
            </a:pPr>
            <a:endParaRPr lang="en-US" altLang="ja-JP" sz="1292" dirty="0">
              <a:solidFill>
                <a:srgbClr val="2D2D8A"/>
              </a:solidFill>
              <a:latin typeface="HGPｺﾞｼｯｸM" pitchFamily="50" charset="-128"/>
              <a:ea typeface="HGPｺﾞｼｯｸM" pitchFamily="50" charset="-128"/>
              <a:cs typeface="Times New Roman"/>
            </a:endParaRPr>
          </a:p>
          <a:p>
            <a:pPr fontAlgn="auto">
              <a:spcBef>
                <a:spcPts val="0"/>
              </a:spcBef>
              <a:spcAft>
                <a:spcPts val="0"/>
              </a:spcAft>
            </a:pPr>
            <a:r>
              <a:rPr lang="ja-JP" altLang="en-US" sz="1846" dirty="0">
                <a:solidFill>
                  <a:srgbClr val="FFC000"/>
                </a:solidFill>
                <a:effectLst>
                  <a:outerShdw blurRad="38100" dist="38100" dir="2700000" algn="tl">
                    <a:srgbClr val="000000">
                      <a:alpha val="43137"/>
                    </a:srgbClr>
                  </a:outerShdw>
                </a:effectLst>
                <a:latin typeface="ＤＦＰ特太ゴシック体" panose="020B0A00010101010101" pitchFamily="50" charset="-128"/>
                <a:ea typeface="ＤＦＰ特太ゴシック体" panose="020B0A00010101010101" pitchFamily="50" charset="-128"/>
              </a:rPr>
              <a:t>　</a:t>
            </a:r>
            <a:r>
              <a:rPr lang="ja-JP" altLang="en-US" sz="1846" dirty="0">
                <a:solidFill>
                  <a:srgbClr val="FF0000"/>
                </a:solidFill>
                <a:effectLst>
                  <a:outerShdw blurRad="38100" dist="38100" dir="2700000" algn="tl">
                    <a:srgbClr val="000000">
                      <a:alpha val="43137"/>
                    </a:srgbClr>
                  </a:outerShdw>
                </a:effectLst>
                <a:latin typeface="ＤＦＰ特太ゴシック体" panose="020B0A00010101010101" pitchFamily="50" charset="-128"/>
                <a:ea typeface="ＤＦＰ特太ゴシック体" panose="020B0A00010101010101" pitchFamily="50" charset="-128"/>
              </a:rPr>
              <a:t>２．</a:t>
            </a:r>
            <a:r>
              <a:rPr lang="ja-JP" altLang="ja-JP" sz="1846" dirty="0">
                <a:solidFill>
                  <a:srgbClr val="FF0000"/>
                </a:solidFill>
                <a:effectLst>
                  <a:outerShdw blurRad="38100" dist="38100" dir="2700000" algn="tl">
                    <a:srgbClr val="000000">
                      <a:alpha val="43137"/>
                    </a:srgbClr>
                  </a:outerShdw>
                </a:effectLst>
                <a:latin typeface="ＤＦＰ特太ゴシック体" panose="020B0A00010101010101" pitchFamily="50" charset="-128"/>
                <a:ea typeface="ＤＦＰ特太ゴシック体" panose="020B0A00010101010101" pitchFamily="50" charset="-128"/>
              </a:rPr>
              <a:t>保護施設に入所している障害者に関すること</a:t>
            </a:r>
            <a:endParaRPr lang="en-US" altLang="ja-JP" sz="1846" dirty="0">
              <a:solidFill>
                <a:srgbClr val="FF0000"/>
              </a:solidFill>
              <a:effectLst>
                <a:outerShdw blurRad="38100" dist="38100" dir="2700000" algn="tl">
                  <a:srgbClr val="000000">
                    <a:alpha val="43137"/>
                  </a:srgbClr>
                </a:outerShdw>
              </a:effectLst>
              <a:latin typeface="ＤＦＰ特太ゴシック体" panose="020B0A00010101010101" pitchFamily="50" charset="-128"/>
              <a:ea typeface="ＤＦＰ特太ゴシック体" panose="020B0A00010101010101" pitchFamily="50" charset="-128"/>
            </a:endParaRPr>
          </a:p>
          <a:p>
            <a:r>
              <a:rPr lang="ja-JP" altLang="en-US" sz="1292" dirty="0">
                <a:solidFill>
                  <a:srgbClr val="2D2D8A"/>
                </a:solidFill>
                <a:latin typeface="HGPｺﾞｼｯｸM" pitchFamily="50" charset="-128"/>
                <a:ea typeface="HGPｺﾞｼｯｸM" pitchFamily="50" charset="-128"/>
              </a:rPr>
              <a:t>　　　　</a:t>
            </a:r>
            <a:r>
              <a:rPr lang="ja-JP" altLang="ja-JP" sz="1292" dirty="0">
                <a:solidFill>
                  <a:srgbClr val="2D2D8A"/>
                </a:solidFill>
                <a:latin typeface="HGPｺﾞｼｯｸM" pitchFamily="50" charset="-128"/>
                <a:ea typeface="HGPｺﾞｼｯｸM" pitchFamily="50" charset="-128"/>
              </a:rPr>
              <a:t>○　保護施設のうち、</a:t>
            </a:r>
            <a:r>
              <a:rPr lang="ja-JP" altLang="ja-JP" sz="1292" u="sng" dirty="0">
                <a:solidFill>
                  <a:srgbClr val="2D2D8A"/>
                </a:solidFill>
                <a:latin typeface="HGPｺﾞｼｯｸM" pitchFamily="50" charset="-128"/>
                <a:ea typeface="HGPｺﾞｼｯｸM" pitchFamily="50" charset="-128"/>
              </a:rPr>
              <a:t>「身体上又は精神上の理由」が入所の要件となっている「救護施設」及び「更生施設」に入所している</a:t>
            </a:r>
            <a:endParaRPr lang="en-US" altLang="ja-JP" sz="1292" u="sng" dirty="0">
              <a:solidFill>
                <a:srgbClr val="2D2D8A"/>
              </a:solidFill>
              <a:latin typeface="HGPｺﾞｼｯｸM" pitchFamily="50" charset="-128"/>
              <a:ea typeface="HGPｺﾞｼｯｸM" pitchFamily="50" charset="-128"/>
            </a:endParaRPr>
          </a:p>
          <a:p>
            <a:r>
              <a:rPr lang="ja-JP" altLang="en-US" sz="1292" dirty="0">
                <a:solidFill>
                  <a:srgbClr val="2D2D8A"/>
                </a:solidFill>
                <a:latin typeface="HGPｺﾞｼｯｸM" pitchFamily="50" charset="-128"/>
                <a:ea typeface="HGPｺﾞｼｯｸM" pitchFamily="50" charset="-128"/>
              </a:rPr>
              <a:t>　　　　　　</a:t>
            </a:r>
            <a:r>
              <a:rPr lang="ja-JP" altLang="ja-JP" sz="1292" u="sng" dirty="0">
                <a:solidFill>
                  <a:srgbClr val="2D2D8A"/>
                </a:solidFill>
                <a:latin typeface="HGPｺﾞｼｯｸM" pitchFamily="50" charset="-128"/>
                <a:ea typeface="HGPｺﾞｼｯｸM" pitchFamily="50" charset="-128"/>
              </a:rPr>
              <a:t>障害者</a:t>
            </a:r>
            <a:r>
              <a:rPr lang="ja-JP" altLang="ja-JP" sz="1292" dirty="0">
                <a:solidFill>
                  <a:srgbClr val="2D2D8A"/>
                </a:solidFill>
                <a:latin typeface="HGPｺﾞｼｯｸM" pitchFamily="50" charset="-128"/>
                <a:ea typeface="HGPｺﾞｼｯｸM" pitchFamily="50" charset="-128"/>
              </a:rPr>
              <a:t>を地域移行支援の対象とする。</a:t>
            </a:r>
            <a:endParaRPr lang="en-US" altLang="ja-JP" sz="1292" dirty="0">
              <a:solidFill>
                <a:srgbClr val="2D2D8A"/>
              </a:solidFill>
              <a:latin typeface="HGPｺﾞｼｯｸM" pitchFamily="50" charset="-128"/>
              <a:ea typeface="HGPｺﾞｼｯｸM" pitchFamily="50" charset="-128"/>
            </a:endParaRPr>
          </a:p>
          <a:p>
            <a:endParaRPr lang="ja-JP" altLang="ja-JP" sz="1846" dirty="0">
              <a:solidFill>
                <a:srgbClr val="2D2D8A"/>
              </a:solidFill>
              <a:latin typeface="ＤＦＰ特太ゴシック体" panose="020B0A00010101010101" pitchFamily="50" charset="-128"/>
              <a:ea typeface="ＤＦＰ特太ゴシック体" panose="020B0A00010101010101" pitchFamily="50" charset="-128"/>
            </a:endParaRPr>
          </a:p>
          <a:p>
            <a:pPr fontAlgn="auto">
              <a:spcBef>
                <a:spcPts val="0"/>
              </a:spcBef>
              <a:spcAft>
                <a:spcPts val="0"/>
              </a:spcAft>
            </a:pPr>
            <a:r>
              <a:rPr lang="ja-JP" altLang="en-US" sz="1846" dirty="0">
                <a:solidFill>
                  <a:srgbClr val="FFC000"/>
                </a:solidFill>
                <a:effectLst>
                  <a:outerShdw blurRad="38100" dist="38100" dir="2700000" algn="tl">
                    <a:srgbClr val="000000">
                      <a:alpha val="43137"/>
                    </a:srgbClr>
                  </a:outerShdw>
                </a:effectLst>
                <a:latin typeface="ＤＦＰ特太ゴシック体" panose="020B0A00010101010101" pitchFamily="50" charset="-128"/>
                <a:ea typeface="ＤＦＰ特太ゴシック体" panose="020B0A00010101010101" pitchFamily="50" charset="-128"/>
              </a:rPr>
              <a:t>　</a:t>
            </a:r>
            <a:r>
              <a:rPr lang="ja-JP" altLang="en-US" sz="1846" dirty="0">
                <a:solidFill>
                  <a:srgbClr val="FF0000"/>
                </a:solidFill>
                <a:effectLst>
                  <a:outerShdw blurRad="38100" dist="38100" dir="2700000" algn="tl">
                    <a:srgbClr val="000000">
                      <a:alpha val="43137"/>
                    </a:srgbClr>
                  </a:outerShdw>
                </a:effectLst>
                <a:latin typeface="ＤＦＰ特太ゴシック体" panose="020B0A00010101010101" pitchFamily="50" charset="-128"/>
                <a:ea typeface="ＤＦＰ特太ゴシック体" panose="020B0A00010101010101" pitchFamily="50" charset="-128"/>
              </a:rPr>
              <a:t>３．</a:t>
            </a:r>
            <a:r>
              <a:rPr lang="ja-JP" altLang="ja-JP" sz="1846" dirty="0">
                <a:solidFill>
                  <a:srgbClr val="FF0000"/>
                </a:solidFill>
                <a:effectLst>
                  <a:outerShdw blurRad="38100" dist="38100" dir="2700000" algn="tl">
                    <a:srgbClr val="000000">
                      <a:alpha val="43137"/>
                    </a:srgbClr>
                  </a:outerShdw>
                </a:effectLst>
                <a:latin typeface="ＤＦＰ特太ゴシック体" panose="020B0A00010101010101" pitchFamily="50" charset="-128"/>
                <a:ea typeface="ＤＦＰ特太ゴシック体" panose="020B0A00010101010101" pitchFamily="50" charset="-128"/>
              </a:rPr>
              <a:t>矯正施設等に入所している障害者に関すること</a:t>
            </a:r>
          </a:p>
          <a:p>
            <a:r>
              <a:rPr lang="ja-JP" altLang="en-US" sz="1292" dirty="0">
                <a:solidFill>
                  <a:srgbClr val="2D2D8A"/>
                </a:solidFill>
                <a:latin typeface="HGPｺﾞｼｯｸM" pitchFamily="50" charset="-128"/>
                <a:ea typeface="HGPｺﾞｼｯｸM" pitchFamily="50" charset="-128"/>
              </a:rPr>
              <a:t>　　　　</a:t>
            </a:r>
            <a:r>
              <a:rPr lang="ja-JP" altLang="ja-JP" sz="1292" dirty="0">
                <a:solidFill>
                  <a:srgbClr val="2D2D8A"/>
                </a:solidFill>
                <a:latin typeface="HGPｺﾞｼｯｸM" pitchFamily="50" charset="-128"/>
                <a:ea typeface="HGPｺﾞｼｯｸM" pitchFamily="50" charset="-128"/>
              </a:rPr>
              <a:t>○</a:t>
            </a:r>
            <a:r>
              <a:rPr lang="en-US" altLang="ja-JP" sz="1292" dirty="0">
                <a:solidFill>
                  <a:srgbClr val="2D2D8A"/>
                </a:solidFill>
                <a:latin typeface="HGPｺﾞｼｯｸM" pitchFamily="50" charset="-128"/>
                <a:ea typeface="HGPｺﾞｼｯｸM" pitchFamily="50" charset="-128"/>
              </a:rPr>
              <a:t>  </a:t>
            </a:r>
            <a:r>
              <a:rPr lang="ja-JP" altLang="ja-JP" sz="1292" dirty="0">
                <a:solidFill>
                  <a:srgbClr val="2D2D8A"/>
                </a:solidFill>
                <a:latin typeface="HGPｺﾞｼｯｸM" pitchFamily="50" charset="-128"/>
                <a:ea typeface="HGPｺﾞｼｯｸM" pitchFamily="50" charset="-128"/>
              </a:rPr>
              <a:t>対象とする矯正施設の種類は、</a:t>
            </a:r>
            <a:r>
              <a:rPr lang="ja-JP" altLang="ja-JP" sz="1292" u="sng" dirty="0">
                <a:solidFill>
                  <a:srgbClr val="2D2D8A"/>
                </a:solidFill>
                <a:latin typeface="HGPｺﾞｼｯｸM" pitchFamily="50" charset="-128"/>
                <a:ea typeface="HGPｺﾞｼｯｸM" pitchFamily="50" charset="-128"/>
              </a:rPr>
              <a:t>刑事施設（刑務所、少年刑務所及び拘置所）及び少年院</a:t>
            </a:r>
            <a:r>
              <a:rPr lang="ja-JP" altLang="ja-JP" sz="1292" dirty="0">
                <a:solidFill>
                  <a:srgbClr val="2D2D8A"/>
                </a:solidFill>
                <a:latin typeface="HGPｺﾞｼｯｸM" pitchFamily="50" charset="-128"/>
                <a:ea typeface="HGPｺﾞｼｯｸM" pitchFamily="50" charset="-128"/>
              </a:rPr>
              <a:t>とする。</a:t>
            </a:r>
            <a:endParaRPr lang="en-US" altLang="ja-JP" sz="1292" dirty="0">
              <a:solidFill>
                <a:srgbClr val="2D2D8A"/>
              </a:solidFill>
              <a:latin typeface="HGPｺﾞｼｯｸM" pitchFamily="50" charset="-128"/>
              <a:ea typeface="HGPｺﾞｼｯｸM" pitchFamily="50" charset="-128"/>
            </a:endParaRPr>
          </a:p>
          <a:p>
            <a:r>
              <a:rPr lang="ja-JP" altLang="en-US" sz="1292" dirty="0">
                <a:solidFill>
                  <a:srgbClr val="2D2D8A"/>
                </a:solidFill>
                <a:latin typeface="HGPｺﾞｼｯｸM" pitchFamily="50" charset="-128"/>
                <a:ea typeface="HGPｺﾞｼｯｸM" pitchFamily="50" charset="-128"/>
              </a:rPr>
              <a:t>　　　　</a:t>
            </a:r>
            <a:r>
              <a:rPr lang="ja-JP" altLang="ja-JP" sz="1292" dirty="0">
                <a:solidFill>
                  <a:srgbClr val="2D2D8A"/>
                </a:solidFill>
                <a:latin typeface="HGPｺﾞｼｯｸM" pitchFamily="50" charset="-128"/>
                <a:ea typeface="HGPｺﾞｼｯｸM" pitchFamily="50" charset="-128"/>
              </a:rPr>
              <a:t>○</a:t>
            </a:r>
            <a:r>
              <a:rPr lang="en-US" altLang="ja-JP" sz="1292" dirty="0">
                <a:solidFill>
                  <a:srgbClr val="2D2D8A"/>
                </a:solidFill>
                <a:latin typeface="HGPｺﾞｼｯｸM" pitchFamily="50" charset="-128"/>
                <a:ea typeface="HGPｺﾞｼｯｸM" pitchFamily="50" charset="-128"/>
              </a:rPr>
              <a:t>  </a:t>
            </a:r>
            <a:r>
              <a:rPr lang="ja-JP" altLang="ja-JP" sz="1292" dirty="0">
                <a:solidFill>
                  <a:srgbClr val="2D2D8A"/>
                </a:solidFill>
                <a:latin typeface="HGPｺﾞｼｯｸM" pitchFamily="50" charset="-128"/>
                <a:ea typeface="HGPｺﾞｼｯｸM" pitchFamily="50" charset="-128"/>
              </a:rPr>
              <a:t>対象とする障害者は、</a:t>
            </a:r>
            <a:r>
              <a:rPr lang="ja-JP" altLang="en-US" sz="1292" dirty="0">
                <a:solidFill>
                  <a:srgbClr val="2D2D8A"/>
                </a:solidFill>
                <a:latin typeface="HGPｺﾞｼｯｸM" pitchFamily="50" charset="-128"/>
                <a:ea typeface="HGPｺﾞｼｯｸM" pitchFamily="50" charset="-128"/>
              </a:rPr>
              <a:t>矯正施設から退所するまでの間に</a:t>
            </a:r>
            <a:r>
              <a:rPr lang="ja-JP" altLang="en-US" sz="1292" u="sng" dirty="0">
                <a:solidFill>
                  <a:srgbClr val="2D2D8A"/>
                </a:solidFill>
                <a:latin typeface="HGPｺﾞｼｯｸM" pitchFamily="50" charset="-128"/>
                <a:ea typeface="HGPｺﾞｼｯｸM" pitchFamily="50" charset="-128"/>
              </a:rPr>
              <a:t>地域相談支援事業者が実施する障害福祉サービスの体験</a:t>
            </a:r>
            <a:endParaRPr lang="en-US" altLang="ja-JP" sz="1292" u="sng" dirty="0">
              <a:solidFill>
                <a:srgbClr val="2D2D8A"/>
              </a:solidFill>
              <a:latin typeface="HGPｺﾞｼｯｸM" pitchFamily="50" charset="-128"/>
              <a:ea typeface="HGPｺﾞｼｯｸM" pitchFamily="50" charset="-128"/>
            </a:endParaRPr>
          </a:p>
          <a:p>
            <a:r>
              <a:rPr lang="ja-JP" altLang="en-US" sz="1292" dirty="0">
                <a:solidFill>
                  <a:srgbClr val="2D2D8A"/>
                </a:solidFill>
                <a:latin typeface="HGPｺﾞｼｯｸM" pitchFamily="50" charset="-128"/>
                <a:ea typeface="HGPｺﾞｼｯｸM" pitchFamily="50" charset="-128"/>
              </a:rPr>
              <a:t>　　　　　　</a:t>
            </a:r>
            <a:r>
              <a:rPr lang="ja-JP" altLang="en-US" sz="1292" u="sng" dirty="0">
                <a:solidFill>
                  <a:srgbClr val="2D2D8A"/>
                </a:solidFill>
                <a:latin typeface="HGPｺﾞｼｯｸM" pitchFamily="50" charset="-128"/>
                <a:ea typeface="HGPｺﾞｼｯｸM" pitchFamily="50" charset="-128"/>
              </a:rPr>
              <a:t>利用や体験宿泊など矯正施設外で行う支援の提供が可能であると見込まれる障害者を中心に支援の対象</a:t>
            </a:r>
            <a:r>
              <a:rPr lang="ja-JP" altLang="en-US" sz="1292" dirty="0">
                <a:solidFill>
                  <a:srgbClr val="2D2D8A"/>
                </a:solidFill>
                <a:latin typeface="HGPｺﾞｼｯｸM" pitchFamily="50" charset="-128"/>
                <a:ea typeface="HGPｺﾞｼｯｸM" pitchFamily="50" charset="-128"/>
              </a:rPr>
              <a:t>とする。</a:t>
            </a:r>
            <a:endParaRPr lang="ja-JP" altLang="ja-JP" sz="1292" dirty="0">
              <a:solidFill>
                <a:srgbClr val="2D2D8A"/>
              </a:solidFill>
              <a:latin typeface="HGPｺﾞｼｯｸM" pitchFamily="50" charset="-128"/>
              <a:ea typeface="HGPｺﾞｼｯｸM" pitchFamily="50" charset="-128"/>
            </a:endParaRPr>
          </a:p>
          <a:p>
            <a:r>
              <a:rPr lang="ja-JP" altLang="ja-JP" dirty="0">
                <a:solidFill>
                  <a:srgbClr val="2D2D8A"/>
                </a:solidFill>
                <a:latin typeface="HGPｺﾞｼｯｸM" pitchFamily="50" charset="-128"/>
                <a:ea typeface="HGPｺﾞｼｯｸM" pitchFamily="50" charset="-128"/>
              </a:rPr>
              <a:t>※</a:t>
            </a:r>
            <a:r>
              <a:rPr lang="ja-JP" altLang="en-US" dirty="0">
                <a:solidFill>
                  <a:srgbClr val="2D2D8A"/>
                </a:solidFill>
                <a:latin typeface="HGPｺﾞｼｯｸM" pitchFamily="50" charset="-128"/>
                <a:ea typeface="HGPｺﾞｼｯｸM" pitchFamily="50" charset="-128"/>
              </a:rPr>
              <a:t>　</a:t>
            </a:r>
            <a:r>
              <a:rPr lang="ja-JP" altLang="ja-JP" dirty="0">
                <a:solidFill>
                  <a:srgbClr val="2D2D8A"/>
                </a:solidFill>
                <a:latin typeface="HGPｺﾞｼｯｸM" pitchFamily="50" charset="-128"/>
                <a:ea typeface="HGPｺﾞｼｯｸM" pitchFamily="50" charset="-128"/>
              </a:rPr>
              <a:t>「矯正施設内で行う支援」（入所している障害者に対する面談、支援計画の作成、住居の確保等）は、現在も保護観察所、地域生活定着支援センターとの連携により実施。</a:t>
            </a:r>
          </a:p>
          <a:p>
            <a:r>
              <a:rPr lang="ja-JP" altLang="en-US" sz="1292" dirty="0">
                <a:solidFill>
                  <a:srgbClr val="2D2D8A"/>
                </a:solidFill>
                <a:latin typeface="HGPｺﾞｼｯｸM" pitchFamily="50" charset="-128"/>
                <a:ea typeface="HGPｺﾞｼｯｸM" pitchFamily="50" charset="-128"/>
              </a:rPr>
              <a:t>　　　　　　</a:t>
            </a:r>
            <a:endParaRPr lang="en-US" altLang="ja-JP" sz="1292" dirty="0">
              <a:solidFill>
                <a:srgbClr val="2D2D8A"/>
              </a:solidFill>
              <a:latin typeface="HGPｺﾞｼｯｸM" pitchFamily="50" charset="-128"/>
              <a:ea typeface="HGPｺﾞｼｯｸM" pitchFamily="50" charset="-128"/>
            </a:endParaRPr>
          </a:p>
          <a:p>
            <a:r>
              <a:rPr lang="ja-JP" altLang="en-US" sz="1292" dirty="0">
                <a:solidFill>
                  <a:srgbClr val="2D2D8A"/>
                </a:solidFill>
                <a:latin typeface="HGPｺﾞｼｯｸM" pitchFamily="50" charset="-128"/>
                <a:ea typeface="HGPｺﾞｼｯｸM" pitchFamily="50" charset="-128"/>
              </a:rPr>
              <a:t>　　　　</a:t>
            </a:r>
            <a:r>
              <a:rPr lang="ja-JP" altLang="ja-JP" sz="1292" dirty="0">
                <a:solidFill>
                  <a:srgbClr val="2D2D8A"/>
                </a:solidFill>
                <a:latin typeface="HGPｺﾞｼｯｸM" pitchFamily="50" charset="-128"/>
                <a:ea typeface="HGPｺﾞｼｯｸM" pitchFamily="50" charset="-128"/>
              </a:rPr>
              <a:t>○</a:t>
            </a:r>
            <a:r>
              <a:rPr lang="en-US" altLang="ja-JP" sz="1292" dirty="0">
                <a:solidFill>
                  <a:srgbClr val="2D2D8A"/>
                </a:solidFill>
                <a:latin typeface="HGPｺﾞｼｯｸM" pitchFamily="50" charset="-128"/>
                <a:ea typeface="HGPｺﾞｼｯｸM" pitchFamily="50" charset="-128"/>
              </a:rPr>
              <a:t>  </a:t>
            </a:r>
            <a:r>
              <a:rPr lang="ja-JP" altLang="ja-JP" sz="1292" dirty="0">
                <a:solidFill>
                  <a:srgbClr val="2D2D8A"/>
                </a:solidFill>
                <a:latin typeface="HGPｺﾞｼｯｸM" pitchFamily="50" charset="-128"/>
                <a:ea typeface="HGPｺﾞｼｯｸM" pitchFamily="50" charset="-128"/>
              </a:rPr>
              <a:t>また、矯正施設を出所した障害者は、出所後の一定期間、更生保護施設等を利用するケースが少なくないことから、</a:t>
            </a:r>
            <a:endParaRPr lang="en-US" altLang="ja-JP" sz="1292" dirty="0">
              <a:solidFill>
                <a:srgbClr val="2D2D8A"/>
              </a:solidFill>
              <a:latin typeface="HGPｺﾞｼｯｸM" pitchFamily="50" charset="-128"/>
              <a:ea typeface="HGPｺﾞｼｯｸM" pitchFamily="50" charset="-128"/>
            </a:endParaRPr>
          </a:p>
          <a:p>
            <a:r>
              <a:rPr lang="ja-JP" altLang="en-US" sz="1292" dirty="0">
                <a:solidFill>
                  <a:srgbClr val="2D2D8A"/>
                </a:solidFill>
                <a:latin typeface="HGPｺﾞｼｯｸM" pitchFamily="50" charset="-128"/>
                <a:ea typeface="HGPｺﾞｼｯｸM" pitchFamily="50" charset="-128"/>
              </a:rPr>
              <a:t>　　　　　　</a:t>
            </a:r>
            <a:r>
              <a:rPr lang="ja-JP" altLang="ja-JP" sz="1292" u="sng" dirty="0">
                <a:solidFill>
                  <a:srgbClr val="2D2D8A"/>
                </a:solidFill>
                <a:latin typeface="HGPｺﾞｼｯｸM" pitchFamily="50" charset="-128"/>
                <a:ea typeface="HGPｺﾞｼｯｸM" pitchFamily="50" charset="-128"/>
              </a:rPr>
              <a:t>更生保護施設等に入所した障害者</a:t>
            </a:r>
            <a:r>
              <a:rPr lang="ja-JP" altLang="ja-JP" sz="1292" dirty="0">
                <a:solidFill>
                  <a:srgbClr val="2D2D8A"/>
                </a:solidFill>
                <a:latin typeface="HGPｺﾞｼｯｸM" pitchFamily="50" charset="-128"/>
                <a:ea typeface="HGPｺﾞｼｯｸM" pitchFamily="50" charset="-128"/>
              </a:rPr>
              <a:t>についても支援の対象とする。</a:t>
            </a:r>
            <a:endParaRPr lang="ja-JP" altLang="en-US" sz="1292" dirty="0">
              <a:solidFill>
                <a:srgbClr val="2D2D8A"/>
              </a:solidFill>
              <a:latin typeface="HGPｺﾞｼｯｸM" pitchFamily="50" charset="-128"/>
              <a:ea typeface="HGPｺﾞｼｯｸM" pitchFamily="50" charset="-128"/>
            </a:endParaRPr>
          </a:p>
        </p:txBody>
      </p:sp>
      <p:sp>
        <p:nvSpPr>
          <p:cNvPr id="7" name="角丸四角形 6"/>
          <p:cNvSpPr/>
          <p:nvPr/>
        </p:nvSpPr>
        <p:spPr>
          <a:xfrm>
            <a:off x="118596" y="761969"/>
            <a:ext cx="8937625" cy="997034"/>
          </a:xfrm>
          <a:prstGeom prst="roundRect">
            <a:avLst>
              <a:gd name="adj" fmla="val 11376"/>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indent="152404" eaLnBrk="0" hangingPunct="0">
              <a:defRPr/>
            </a:pPr>
            <a:r>
              <a:rPr lang="ja-JP" altLang="en-US" sz="1292" dirty="0">
                <a:solidFill>
                  <a:srgbClr val="333399">
                    <a:lumMod val="75000"/>
                  </a:srgbClr>
                </a:solidFill>
                <a:latin typeface="HGPｺﾞｼｯｸM" pitchFamily="50" charset="-128"/>
                <a:ea typeface="HGPｺﾞｼｯｸM" pitchFamily="50" charset="-128"/>
              </a:rPr>
              <a:t>地域生活への移行のために支援を必要とする者を広く地域移行支援の対象とする観点から、現行の障害者支援施設等に入所している障害者又は精神科病院に入院している精神障害者に加えて、</a:t>
            </a:r>
            <a:r>
              <a:rPr lang="ja-JP" altLang="en-US" sz="1292" u="sng" dirty="0">
                <a:solidFill>
                  <a:srgbClr val="333399">
                    <a:lumMod val="75000"/>
                  </a:srgbClr>
                </a:solidFill>
                <a:latin typeface="HGPｺﾞｼｯｸM" pitchFamily="50" charset="-128"/>
                <a:ea typeface="ＤＦＰ特太ゴシック体" panose="020B0A00010101010101" pitchFamily="50" charset="-128"/>
              </a:rPr>
              <a:t>その他の地域における生活に移行するために重点的な支援を必要とする者であって厚生労働省令で定めるもの</a:t>
            </a:r>
            <a:r>
              <a:rPr lang="ja-JP" altLang="en-US" sz="1292" dirty="0">
                <a:solidFill>
                  <a:srgbClr val="333399">
                    <a:lumMod val="75000"/>
                  </a:srgbClr>
                </a:solidFill>
                <a:latin typeface="HGPｺﾞｼｯｸM" pitchFamily="50" charset="-128"/>
                <a:ea typeface="HGPｺﾞｼｯｸM" pitchFamily="50" charset="-128"/>
              </a:rPr>
              <a:t>を追加。　　　　　　　　　　　　　　　　　　　　　</a:t>
            </a:r>
            <a:r>
              <a:rPr lang="en-US" altLang="ja-JP" sz="1292" dirty="0">
                <a:solidFill>
                  <a:srgbClr val="333399">
                    <a:lumMod val="75000"/>
                  </a:srgbClr>
                </a:solidFill>
                <a:latin typeface="HGPｺﾞｼｯｸM" pitchFamily="50" charset="-128"/>
                <a:ea typeface="HGPｺﾞｼｯｸM" pitchFamily="50" charset="-128"/>
              </a:rPr>
              <a:t>【</a:t>
            </a:r>
            <a:r>
              <a:rPr lang="ja-JP" altLang="en-US" sz="1292" dirty="0">
                <a:solidFill>
                  <a:srgbClr val="333399">
                    <a:lumMod val="75000"/>
                  </a:srgbClr>
                </a:solidFill>
                <a:latin typeface="HGPｺﾞｼｯｸM" pitchFamily="50" charset="-128"/>
                <a:ea typeface="HGPｺﾞｼｯｸM" pitchFamily="50" charset="-128"/>
              </a:rPr>
              <a:t>平成２６年４月１日施行</a:t>
            </a:r>
            <a:r>
              <a:rPr lang="en-US" altLang="ja-JP" sz="1292" dirty="0">
                <a:solidFill>
                  <a:srgbClr val="333399">
                    <a:lumMod val="75000"/>
                  </a:srgbClr>
                </a:solidFill>
                <a:latin typeface="HGPｺﾞｼｯｸM" pitchFamily="50" charset="-128"/>
                <a:ea typeface="HGPｺﾞｼｯｸM" pitchFamily="50" charset="-128"/>
              </a:rPr>
              <a:t>】</a:t>
            </a:r>
            <a:r>
              <a:rPr lang="ja-JP" altLang="en-US" sz="1292" dirty="0">
                <a:solidFill>
                  <a:srgbClr val="333399">
                    <a:lumMod val="75000"/>
                  </a:srgbClr>
                </a:solidFill>
                <a:latin typeface="HGPｺﾞｼｯｸM" pitchFamily="50" charset="-128"/>
                <a:ea typeface="HGPｺﾞｼｯｸM" pitchFamily="50" charset="-128"/>
              </a:rPr>
              <a:t>　　　　</a:t>
            </a:r>
            <a:r>
              <a:rPr lang="ja-JP" altLang="en-US" sz="1292" u="sng" dirty="0">
                <a:solidFill>
                  <a:srgbClr val="333399">
                    <a:lumMod val="75000"/>
                  </a:srgbClr>
                </a:solidFill>
                <a:latin typeface="HGPｺﾞｼｯｸM" panose="020B0600000000000000" pitchFamily="50" charset="-128"/>
                <a:ea typeface="HGPｺﾞｼｯｸM" panose="020B0600000000000000" pitchFamily="50" charset="-128"/>
              </a:rPr>
              <a:t>保護施設、矯正施設等を退所する障害者</a:t>
            </a:r>
            <a:r>
              <a:rPr lang="ja-JP" altLang="en-US" sz="1292" dirty="0">
                <a:solidFill>
                  <a:srgbClr val="333399">
                    <a:lumMod val="75000"/>
                  </a:srgbClr>
                </a:solidFill>
                <a:latin typeface="HGPｺﾞｼｯｸM" pitchFamily="50" charset="-128"/>
                <a:ea typeface="HGPｺﾞｼｯｸM" pitchFamily="50" charset="-128"/>
              </a:rPr>
              <a:t>などに対象拡大</a:t>
            </a:r>
            <a:endParaRPr lang="en-US" altLang="ja-JP" sz="1292" dirty="0">
              <a:solidFill>
                <a:srgbClr val="333399">
                  <a:lumMod val="75000"/>
                </a:srgbClr>
              </a:solidFill>
              <a:latin typeface="HGPｺﾞｼｯｸM" pitchFamily="50" charset="-128"/>
              <a:ea typeface="HGPｺﾞｼｯｸM" pitchFamily="50" charset="-128"/>
            </a:endParaRPr>
          </a:p>
        </p:txBody>
      </p:sp>
      <p:sp>
        <p:nvSpPr>
          <p:cNvPr id="8" name="右矢印 7"/>
          <p:cNvSpPr/>
          <p:nvPr/>
        </p:nvSpPr>
        <p:spPr bwMode="auto">
          <a:xfrm>
            <a:off x="384458" y="1476662"/>
            <a:ext cx="265876" cy="157864"/>
          </a:xfrm>
          <a:prstGeom prst="rightArrow">
            <a:avLst/>
          </a:prstGeom>
          <a:solidFill>
            <a:srgbClr val="FFFF99"/>
          </a:solidFill>
          <a:ln w="9525" cap="flat" cmpd="sng" algn="ctr">
            <a:solidFill>
              <a:schemeClr val="tx1"/>
            </a:solidFill>
            <a:prstDash val="solid"/>
            <a:round/>
            <a:headEnd type="none" w="med" len="med"/>
            <a:tailEnd type="none" w="med" len="med"/>
          </a:ln>
          <a:effectLst/>
        </p:spPr>
        <p:txBody>
          <a:bodyPr vert="horz" wrap="square" lIns="33973" tIns="6793" rIns="33973" bIns="6793" numCol="1" rtlCol="0" anchor="t" anchorCtr="0" compatLnSpc="1">
            <a:prstTxWarp prst="textNoShape">
              <a:avLst/>
            </a:prstTxWarp>
          </a:bodyPr>
          <a:lstStyle/>
          <a:p>
            <a:pPr marL="109907" indent="-109907" defTabSz="805982"/>
            <a:endParaRPr lang="ja-JP" altLang="en-US">
              <a:solidFill>
                <a:srgbClr val="000000"/>
              </a:solidFill>
            </a:endParaRPr>
          </a:p>
        </p:txBody>
      </p:sp>
      <p:sp>
        <p:nvSpPr>
          <p:cNvPr id="6" name="下矢印 5"/>
          <p:cNvSpPr/>
          <p:nvPr/>
        </p:nvSpPr>
        <p:spPr>
          <a:xfrm>
            <a:off x="3109684" y="1720287"/>
            <a:ext cx="3015750" cy="379335"/>
          </a:xfrm>
          <a:prstGeom prst="downArrow">
            <a:avLst/>
          </a:prstGeom>
          <a:solidFill>
            <a:srgbClr val="FFCCFF"/>
          </a:solidFill>
          <a:ln w="317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9" name="グループ化 32"/>
          <p:cNvGrpSpPr/>
          <p:nvPr/>
        </p:nvGrpSpPr>
        <p:grpSpPr>
          <a:xfrm>
            <a:off x="0" y="628938"/>
            <a:ext cx="9144000" cy="66469"/>
            <a:chOff x="0" y="188640"/>
            <a:chExt cx="9144000" cy="72008"/>
          </a:xfrm>
        </p:grpSpPr>
        <p:cxnSp>
          <p:nvCxnSpPr>
            <p:cNvPr id="10" name="直線コネクタ 9"/>
            <p:cNvCxnSpPr/>
            <p:nvPr/>
          </p:nvCxnSpPr>
          <p:spPr>
            <a:xfrm>
              <a:off x="0" y="188640"/>
              <a:ext cx="9144000" cy="0"/>
            </a:xfrm>
            <a:prstGeom prst="line">
              <a:avLst/>
            </a:prstGeom>
            <a:noFill/>
            <a:ln w="9525" cap="flat" cmpd="sng" algn="ctr">
              <a:solidFill>
                <a:srgbClr val="4F81BD">
                  <a:lumMod val="60000"/>
                  <a:lumOff val="40000"/>
                </a:srgbClr>
              </a:solidFill>
              <a:prstDash val="solid"/>
            </a:ln>
            <a:effectLst/>
          </p:spPr>
        </p:cxnSp>
        <p:cxnSp>
          <p:nvCxnSpPr>
            <p:cNvPr id="11" name="直線コネクタ 10"/>
            <p:cNvCxnSpPr/>
            <p:nvPr/>
          </p:nvCxnSpPr>
          <p:spPr>
            <a:xfrm>
              <a:off x="0" y="260648"/>
              <a:ext cx="9144000" cy="0"/>
            </a:xfrm>
            <a:prstGeom prst="line">
              <a:avLst/>
            </a:prstGeom>
            <a:noFill/>
            <a:ln w="57150" cap="flat" cmpd="sng" algn="ctr">
              <a:solidFill>
                <a:srgbClr val="4F81BD">
                  <a:lumMod val="60000"/>
                  <a:lumOff val="40000"/>
                </a:srgbClr>
              </a:solidFill>
              <a:prstDash val="solid"/>
            </a:ln>
            <a:effectLst/>
          </p:spPr>
        </p:cxnSp>
      </p:grpSp>
      <p:sp>
        <p:nvSpPr>
          <p:cNvPr id="15" name="Text Box 15">
            <a:extLst>
              <a:ext uri="{FF2B5EF4-FFF2-40B4-BE49-F238E27FC236}">
                <a16:creationId xmlns:a16="http://schemas.microsoft.com/office/drawing/2014/main" id="{89416351-CE94-45F6-81EF-DD4FD47FAE27}"/>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CB9ADA5D-CCDA-42B5-96D7-1B21D8EEF507}"/>
              </a:ext>
            </a:extLst>
          </p:cNvPr>
          <p:cNvSpPr>
            <a:spLocks noGrp="1"/>
          </p:cNvSpPr>
          <p:nvPr>
            <p:ph type="sldNum" sz="quarter" idx="12"/>
          </p:nvPr>
        </p:nvSpPr>
        <p:spPr/>
        <p:txBody>
          <a:bodyPr/>
          <a:lstStyle/>
          <a:p>
            <a:pPr>
              <a:defRPr/>
            </a:pPr>
            <a:fld id="{431CAECD-5926-4741-A906-A08E04809A27}" type="slidenum">
              <a:rPr lang="en-US" altLang="ja-JP" smtClean="0"/>
              <a:pPr>
                <a:defRPr/>
              </a:pPr>
              <a:t>23</a:t>
            </a:fld>
            <a:endParaRPr lang="en-US" altLang="ja-JP"/>
          </a:p>
        </p:txBody>
      </p:sp>
    </p:spTree>
    <p:extLst>
      <p:ext uri="{BB962C8B-B14F-4D97-AF65-F5344CB8AC3E}">
        <p14:creationId xmlns:p14="http://schemas.microsoft.com/office/powerpoint/2010/main" val="275096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角丸四角形 25"/>
          <p:cNvSpPr/>
          <p:nvPr/>
        </p:nvSpPr>
        <p:spPr>
          <a:xfrm>
            <a:off x="182653" y="1301994"/>
            <a:ext cx="3736031" cy="332345"/>
          </a:xfrm>
          <a:prstGeom prst="round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defRPr/>
            </a:pPr>
            <a:r>
              <a:rPr lang="ja-JP" altLang="en-US" sz="1477"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保護施設の種類（生活保護法第</a:t>
            </a:r>
            <a:r>
              <a:rPr lang="en-US" altLang="ja-JP" sz="1477"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38</a:t>
            </a:r>
            <a:r>
              <a:rPr lang="ja-JP" altLang="en-US" sz="1477"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条）</a:t>
            </a:r>
          </a:p>
        </p:txBody>
      </p:sp>
      <p:grpSp>
        <p:nvGrpSpPr>
          <p:cNvPr id="15" name="グループ化 32"/>
          <p:cNvGrpSpPr/>
          <p:nvPr/>
        </p:nvGrpSpPr>
        <p:grpSpPr>
          <a:xfrm>
            <a:off x="0" y="710802"/>
            <a:ext cx="9144000" cy="66469"/>
            <a:chOff x="0" y="188640"/>
            <a:chExt cx="9144000" cy="72008"/>
          </a:xfrm>
        </p:grpSpPr>
        <p:cxnSp>
          <p:nvCxnSpPr>
            <p:cNvPr id="16" name="直線コネクタ 15"/>
            <p:cNvCxnSpPr/>
            <p:nvPr/>
          </p:nvCxnSpPr>
          <p:spPr>
            <a:xfrm>
              <a:off x="0" y="188640"/>
              <a:ext cx="9144000" cy="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0" y="260648"/>
              <a:ext cx="914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2"/>
          <p:cNvSpPr>
            <a:spLocks noChangeArrowheads="1"/>
          </p:cNvSpPr>
          <p:nvPr/>
        </p:nvSpPr>
        <p:spPr bwMode="auto">
          <a:xfrm>
            <a:off x="0" y="269296"/>
            <a:ext cx="9144000" cy="481196"/>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anchor="t"/>
          <a:lstStyle/>
          <a:p>
            <a:pPr algn="ctr" defTabSz="844083">
              <a:defRPr/>
            </a:pPr>
            <a:r>
              <a:rPr lang="ja-JP" altLang="en-US" sz="2215" dirty="0">
                <a:solidFill>
                  <a:srgbClr val="4F81BD">
                    <a:lumMod val="50000"/>
                  </a:srgbClr>
                </a:solidFill>
                <a:latin typeface="ＤＦＰ特太ゴシック体" panose="020B0A00010101010101" pitchFamily="50" charset="-128"/>
                <a:ea typeface="ＤＦＰ特太ゴシック体" panose="020B0A00010101010101" pitchFamily="50" charset="-128"/>
              </a:rPr>
              <a:t>保護施設の種類等</a:t>
            </a:r>
            <a:endParaRPr lang="en-US" altLang="ja-JP" sz="2215" dirty="0">
              <a:solidFill>
                <a:srgbClr val="4F81BD">
                  <a:lumMod val="50000"/>
                </a:srgbClr>
              </a:solidFill>
              <a:latin typeface="ＤＦＰ特太ゴシック体" panose="020B0A00010101010101" pitchFamily="50" charset="-128"/>
              <a:ea typeface="ＤＦＰ特太ゴシック体" panose="020B0A00010101010101" pitchFamily="50" charset="-128"/>
            </a:endParaRPr>
          </a:p>
        </p:txBody>
      </p:sp>
      <p:graphicFrame>
        <p:nvGraphicFramePr>
          <p:cNvPr id="3" name="表 2"/>
          <p:cNvGraphicFramePr>
            <a:graphicFrameLocks noGrp="1"/>
          </p:cNvGraphicFramePr>
          <p:nvPr/>
        </p:nvGraphicFramePr>
        <p:xfrm>
          <a:off x="477692" y="1799772"/>
          <a:ext cx="8394925" cy="2461847"/>
        </p:xfrm>
        <a:graphic>
          <a:graphicData uri="http://schemas.openxmlformats.org/drawingml/2006/table">
            <a:tbl>
              <a:tblPr firstRow="1" bandRow="1">
                <a:tableStyleId>{5940675A-B579-460E-94D1-54222C63F5DA}</a:tableStyleId>
              </a:tblPr>
              <a:tblGrid>
                <a:gridCol w="1302613">
                  <a:extLst>
                    <a:ext uri="{9D8B030D-6E8A-4147-A177-3AD203B41FA5}">
                      <a16:colId xmlns:a16="http://schemas.microsoft.com/office/drawing/2014/main" val="20000"/>
                    </a:ext>
                  </a:extLst>
                </a:gridCol>
                <a:gridCol w="4852231">
                  <a:extLst>
                    <a:ext uri="{9D8B030D-6E8A-4147-A177-3AD203B41FA5}">
                      <a16:colId xmlns:a16="http://schemas.microsoft.com/office/drawing/2014/main" val="20001"/>
                    </a:ext>
                  </a:extLst>
                </a:gridCol>
                <a:gridCol w="2240081">
                  <a:extLst>
                    <a:ext uri="{9D8B030D-6E8A-4147-A177-3AD203B41FA5}">
                      <a16:colId xmlns:a16="http://schemas.microsoft.com/office/drawing/2014/main" val="20002"/>
                    </a:ext>
                  </a:extLst>
                </a:gridCol>
              </a:tblGrid>
              <a:tr h="342314">
                <a:tc>
                  <a:txBody>
                    <a:bodyPr/>
                    <a:lstStyle/>
                    <a:p>
                      <a:pPr algn="ctr"/>
                      <a:r>
                        <a:rPr kumimoji="1" lang="ja-JP" altLang="en-US" sz="1100" baseline="0" dirty="0">
                          <a:solidFill>
                            <a:schemeClr val="bg1"/>
                          </a:solidFill>
                        </a:rPr>
                        <a:t>施設種別</a:t>
                      </a:r>
                    </a:p>
                  </a:txBody>
                  <a:tcPr marL="84406" marR="84406" marT="42203" marB="42203" anchor="ctr">
                    <a:solidFill>
                      <a:schemeClr val="tx2">
                        <a:lumMod val="40000"/>
                        <a:lumOff val="60000"/>
                      </a:schemeClr>
                    </a:solidFill>
                  </a:tcPr>
                </a:tc>
                <a:tc>
                  <a:txBody>
                    <a:bodyPr/>
                    <a:lstStyle/>
                    <a:p>
                      <a:pPr algn="ctr"/>
                      <a:r>
                        <a:rPr kumimoji="1" lang="ja-JP" altLang="en-US" sz="1100" baseline="0" dirty="0">
                          <a:solidFill>
                            <a:schemeClr val="bg1"/>
                          </a:solidFill>
                        </a:rPr>
                        <a:t>概        要</a:t>
                      </a:r>
                    </a:p>
                  </a:txBody>
                  <a:tcPr marL="84406" marR="84406" marT="42203" marB="42203" anchor="ctr">
                    <a:solidFill>
                      <a:schemeClr val="tx2">
                        <a:lumMod val="40000"/>
                        <a:lumOff val="60000"/>
                      </a:schemeClr>
                    </a:solidFill>
                  </a:tcPr>
                </a:tc>
                <a:tc>
                  <a:txBody>
                    <a:bodyPr/>
                    <a:lstStyle/>
                    <a:p>
                      <a:pPr algn="ctr"/>
                      <a:r>
                        <a:rPr kumimoji="1" lang="ja-JP" altLang="en-US" sz="1100" baseline="0" dirty="0">
                          <a:solidFill>
                            <a:schemeClr val="bg1"/>
                          </a:solidFill>
                        </a:rPr>
                        <a:t>根拠法令</a:t>
                      </a:r>
                    </a:p>
                  </a:txBody>
                  <a:tcPr marL="84406" marR="84406" marT="42203" marB="42203" anchor="ctr">
                    <a:solidFill>
                      <a:schemeClr val="tx2">
                        <a:lumMod val="40000"/>
                        <a:lumOff val="60000"/>
                      </a:schemeClr>
                    </a:solidFill>
                  </a:tcPr>
                </a:tc>
                <a:extLst>
                  <a:ext uri="{0D108BD9-81ED-4DB2-BD59-A6C34878D82A}">
                    <a16:rowId xmlns:a16="http://schemas.microsoft.com/office/drawing/2014/main" val="10000"/>
                  </a:ext>
                </a:extLst>
              </a:tr>
              <a:tr h="422031">
                <a:tc>
                  <a:txBody>
                    <a:bodyPr/>
                    <a:lstStyle/>
                    <a:p>
                      <a:pPr algn="ctr"/>
                      <a:r>
                        <a:rPr kumimoji="1" lang="ja-JP" altLang="en-US" sz="1100" dirty="0"/>
                        <a:t>救護施設</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100" dirty="0"/>
                        <a:t>　</a:t>
                      </a:r>
                      <a:r>
                        <a:rPr kumimoji="1" lang="ja-JP" altLang="en-US" sz="1100" u="sng" baseline="0" dirty="0">
                          <a:solidFill>
                            <a:srgbClr val="FF0000"/>
                          </a:solidFill>
                          <a:uFill>
                            <a:solidFill>
                              <a:srgbClr val="FF0000"/>
                            </a:solidFill>
                          </a:uFill>
                        </a:rPr>
                        <a:t>身体上又は精神上著しい障害があるために</a:t>
                      </a:r>
                      <a:r>
                        <a:rPr kumimoji="1" lang="ja-JP" altLang="en-US" sz="1100" dirty="0"/>
                        <a:t>日常生活を営むことが困難な要保護者を入所させて、生活扶助を行う施設</a:t>
                      </a:r>
                    </a:p>
                  </a:txBody>
                  <a:tcPr marL="84406" marR="84406" marT="42203" marB="42203">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100" dirty="0"/>
                        <a:t>生活保護法第３８条第１項第１号</a:t>
                      </a:r>
                    </a:p>
                  </a:txBody>
                  <a:tcPr marL="84406" marR="84406" marT="42203" marB="42203">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1"/>
                  </a:ext>
                </a:extLst>
              </a:tr>
              <a:tr h="422031">
                <a:tc>
                  <a:txBody>
                    <a:bodyPr/>
                    <a:lstStyle/>
                    <a:p>
                      <a:pPr algn="ctr"/>
                      <a:r>
                        <a:rPr kumimoji="1" lang="ja-JP" altLang="en-US" sz="1100" dirty="0"/>
                        <a:t>更生施設</a:t>
                      </a: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100" dirty="0"/>
                        <a:t>　</a:t>
                      </a:r>
                      <a:r>
                        <a:rPr kumimoji="1" lang="ja-JP" altLang="en-US" sz="1100" u="sng" baseline="0" dirty="0">
                          <a:solidFill>
                            <a:srgbClr val="FF0000"/>
                          </a:solidFill>
                          <a:uFill>
                            <a:solidFill>
                              <a:srgbClr val="FF0000"/>
                            </a:solidFill>
                          </a:uFill>
                        </a:rPr>
                        <a:t>身体上又は精神上の理由により</a:t>
                      </a:r>
                      <a:r>
                        <a:rPr kumimoji="1" lang="ja-JP" altLang="en-US" sz="1100" dirty="0"/>
                        <a:t>養護及び生活指導を必要とする要保護者を入所させて、生活扶助を行う施設</a:t>
                      </a:r>
                    </a:p>
                  </a:txBody>
                  <a:tcPr marL="84406" marR="84406" marT="42203" marB="42203">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100" dirty="0"/>
                        <a:t>生活保護法第３８条第１項第２号</a:t>
                      </a:r>
                    </a:p>
                  </a:txBody>
                  <a:tcPr marL="84406" marR="84406" marT="42203" marB="42203">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2"/>
                  </a:ext>
                </a:extLst>
              </a:tr>
              <a:tr h="342314">
                <a:tc>
                  <a:txBody>
                    <a:bodyPr/>
                    <a:lstStyle/>
                    <a:p>
                      <a:pPr algn="ctr"/>
                      <a:r>
                        <a:rPr kumimoji="1" lang="ja-JP" altLang="en-US" sz="1100" dirty="0"/>
                        <a:t>医療保護施設</a:t>
                      </a: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100" dirty="0"/>
                        <a:t>　医療を必要とする要保護者に対して医療の給付を行う施設</a:t>
                      </a: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生活保護法第３８条第１項第３号</a:t>
                      </a:r>
                    </a:p>
                  </a:txBody>
                  <a:tcPr marL="84406" marR="84406" marT="42203" marB="42203">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590843">
                <a:tc>
                  <a:txBody>
                    <a:bodyPr/>
                    <a:lstStyle/>
                    <a:p>
                      <a:pPr algn="ctr"/>
                      <a:r>
                        <a:rPr kumimoji="1" lang="ja-JP" altLang="en-US" sz="1100" dirty="0"/>
                        <a:t>授産施設</a:t>
                      </a: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r>
                        <a:rPr kumimoji="1" lang="ja-JP" altLang="en-US" sz="1100" dirty="0"/>
                        <a:t>　</a:t>
                      </a:r>
                      <a:r>
                        <a:rPr kumimoji="1" lang="ja-JP" altLang="en-US" sz="1100" u="sng" baseline="0" dirty="0">
                          <a:solidFill>
                            <a:srgbClr val="FF0000"/>
                          </a:solidFill>
                          <a:uFill>
                            <a:solidFill>
                              <a:srgbClr val="FF0000"/>
                            </a:solidFill>
                          </a:uFill>
                        </a:rPr>
                        <a:t>身体上若しくは精神上の理由</a:t>
                      </a:r>
                      <a:r>
                        <a:rPr kumimoji="1" lang="ja-JP" altLang="en-US" sz="1100" dirty="0"/>
                        <a:t>又は世帯の事情</a:t>
                      </a:r>
                      <a:r>
                        <a:rPr kumimoji="1" lang="ja-JP" altLang="en-US" sz="1100" u="sng" baseline="0" dirty="0">
                          <a:solidFill>
                            <a:srgbClr val="FF0000"/>
                          </a:solidFill>
                          <a:uFill>
                            <a:solidFill>
                              <a:srgbClr val="FF0000"/>
                            </a:solidFill>
                          </a:uFill>
                        </a:rPr>
                        <a:t>により</a:t>
                      </a:r>
                      <a:r>
                        <a:rPr kumimoji="1" lang="ja-JP" altLang="en-US" sz="1100" dirty="0"/>
                        <a:t>就業能力の限られている要保護者に対して、就労又は技能の習得のために必要な機会及び便宜を与えて、その自立を助長する施設</a:t>
                      </a:r>
                    </a:p>
                  </a:txBody>
                  <a:tcPr marL="84406" marR="84406" marT="42203" marB="42203">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生活保護法第３８条第１項第４号</a:t>
                      </a: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4"/>
                  </a:ext>
                </a:extLst>
              </a:tr>
              <a:tr h="342314">
                <a:tc>
                  <a:txBody>
                    <a:bodyPr/>
                    <a:lstStyle/>
                    <a:p>
                      <a:pPr algn="ctr"/>
                      <a:r>
                        <a:rPr kumimoji="1" lang="ja-JP" altLang="en-US" sz="1100" dirty="0"/>
                        <a:t>宿所提供施設</a:t>
                      </a: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tc>
                  <a:txBody>
                    <a:bodyPr/>
                    <a:lstStyle/>
                    <a:p>
                      <a:r>
                        <a:rPr kumimoji="1" lang="ja-JP" altLang="en-US" sz="1100" dirty="0"/>
                        <a:t>　住居のない要保護者の世帯に対して、住宅扶助を行う施設</a:t>
                      </a: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t>生活保護法第３８条第１項第５号</a:t>
                      </a:r>
                    </a:p>
                  </a:txBody>
                  <a:tcPr marL="84406" marR="84406" marT="42203" marB="42203">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10005"/>
                  </a:ext>
                </a:extLst>
              </a:tr>
            </a:tbl>
          </a:graphicData>
        </a:graphic>
      </p:graphicFrame>
      <p:sp>
        <p:nvSpPr>
          <p:cNvPr id="11" name="Text Box 15">
            <a:extLst>
              <a:ext uri="{FF2B5EF4-FFF2-40B4-BE49-F238E27FC236}">
                <a16:creationId xmlns:a16="http://schemas.microsoft.com/office/drawing/2014/main" id="{B7EBAC30-8762-40CE-8C78-579A2ADF2251}"/>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E1787D10-22DD-4055-B9BD-79362CF3CBD0}"/>
              </a:ext>
            </a:extLst>
          </p:cNvPr>
          <p:cNvSpPr>
            <a:spLocks noGrp="1"/>
          </p:cNvSpPr>
          <p:nvPr>
            <p:ph type="sldNum" sz="quarter" idx="12"/>
          </p:nvPr>
        </p:nvSpPr>
        <p:spPr/>
        <p:txBody>
          <a:bodyPr/>
          <a:lstStyle/>
          <a:p>
            <a:pPr>
              <a:defRPr/>
            </a:pPr>
            <a:fld id="{804D6B79-3AEB-42FE-A736-A41F7AEA0445}" type="slidenum">
              <a:rPr lang="en-US" altLang="ja-JP" smtClean="0"/>
              <a:pPr>
                <a:defRPr/>
              </a:pPr>
              <a:t>24</a:t>
            </a:fld>
            <a:endParaRPr lang="en-US" altLang="ja-JP"/>
          </a:p>
        </p:txBody>
      </p:sp>
    </p:spTree>
    <p:extLst>
      <p:ext uri="{BB962C8B-B14F-4D97-AF65-F5344CB8AC3E}">
        <p14:creationId xmlns:p14="http://schemas.microsoft.com/office/powerpoint/2010/main" val="1504995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角丸四角形 43"/>
          <p:cNvSpPr/>
          <p:nvPr/>
        </p:nvSpPr>
        <p:spPr>
          <a:xfrm>
            <a:off x="107523" y="751482"/>
            <a:ext cx="8949486" cy="5735089"/>
          </a:xfrm>
          <a:prstGeom prst="roundRect">
            <a:avLst>
              <a:gd name="adj" fmla="val 3116"/>
            </a:avLst>
          </a:prstGeom>
          <a:solidFill>
            <a:schemeClr val="accent5">
              <a:lumMod val="20000"/>
              <a:lumOff val="80000"/>
            </a:schemeClr>
          </a:solidFill>
          <a:ln w="3175"/>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indent="152404" defTabSz="844083" eaLnBrk="0" hangingPunct="0">
              <a:defRPr/>
            </a:pPr>
            <a:endParaRPr lang="en-US" altLang="ja-JP" sz="1292" dirty="0">
              <a:solidFill>
                <a:prstClr val="black"/>
              </a:solidFill>
              <a:latin typeface="HGPｺﾞｼｯｸM" pitchFamily="50" charset="-128"/>
              <a:ea typeface="HGPｺﾞｼｯｸM" pitchFamily="50" charset="-128"/>
            </a:endParaRPr>
          </a:p>
        </p:txBody>
      </p:sp>
      <p:sp>
        <p:nvSpPr>
          <p:cNvPr id="26" name="角丸四角形 25"/>
          <p:cNvSpPr/>
          <p:nvPr/>
        </p:nvSpPr>
        <p:spPr>
          <a:xfrm>
            <a:off x="182653" y="801426"/>
            <a:ext cx="3736031" cy="232615"/>
          </a:xfrm>
          <a:prstGeom prst="roundRect">
            <a:avLst/>
          </a:prstGeom>
          <a:solidFill>
            <a:schemeClr val="tx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defRPr/>
            </a:pPr>
            <a:r>
              <a:rPr lang="ja-JP" altLang="en-US" sz="1477"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矯正施設の種類、</a:t>
            </a:r>
            <a:r>
              <a:rPr lang="ja-JP" altLang="en-US" sz="1477" dirty="0" err="1">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か</a:t>
            </a:r>
            <a:r>
              <a:rPr lang="ja-JP" altLang="en-US" sz="1477" dirty="0">
                <a:solidFill>
                  <a:prstClr val="white"/>
                </a:solidFill>
                <a:effectLst>
                  <a:outerShdw blurRad="38100" dist="38100" dir="2700000" algn="tl">
                    <a:srgbClr val="000000">
                      <a:alpha val="43137"/>
                    </a:srgbClr>
                  </a:outerShdw>
                </a:effectLst>
                <a:latin typeface="HGPｺﾞｼｯｸE" pitchFamily="50" charset="-128"/>
                <a:ea typeface="HGPｺﾞｼｯｸE" pitchFamily="50" charset="-128"/>
              </a:rPr>
              <a:t>所数、収容人員</a:t>
            </a:r>
          </a:p>
        </p:txBody>
      </p:sp>
      <p:grpSp>
        <p:nvGrpSpPr>
          <p:cNvPr id="15" name="グループ化 32"/>
          <p:cNvGrpSpPr/>
          <p:nvPr/>
        </p:nvGrpSpPr>
        <p:grpSpPr>
          <a:xfrm>
            <a:off x="0" y="622466"/>
            <a:ext cx="9144000" cy="66469"/>
            <a:chOff x="0" y="188640"/>
            <a:chExt cx="9144000" cy="72008"/>
          </a:xfrm>
        </p:grpSpPr>
        <p:cxnSp>
          <p:nvCxnSpPr>
            <p:cNvPr id="16" name="直線コネクタ 15"/>
            <p:cNvCxnSpPr/>
            <p:nvPr/>
          </p:nvCxnSpPr>
          <p:spPr>
            <a:xfrm>
              <a:off x="0" y="188640"/>
              <a:ext cx="9144000" cy="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0" y="260648"/>
              <a:ext cx="9144000" cy="0"/>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8" name="Rectangle 2"/>
          <p:cNvSpPr>
            <a:spLocks noChangeArrowheads="1"/>
          </p:cNvSpPr>
          <p:nvPr/>
        </p:nvSpPr>
        <p:spPr bwMode="auto">
          <a:xfrm>
            <a:off x="0" y="259481"/>
            <a:ext cx="9144000" cy="481196"/>
          </a:xfrm>
          <a:prstGeom prst="rect">
            <a:avLst/>
          </a:prstGeom>
          <a:noFill/>
          <a:ln w="57150" cmpd="thickThin">
            <a:noFill/>
            <a:headEnd/>
            <a:tailEnd/>
          </a:ln>
        </p:spPr>
        <p:style>
          <a:lnRef idx="2">
            <a:schemeClr val="accent1"/>
          </a:lnRef>
          <a:fillRef idx="1">
            <a:schemeClr val="lt1"/>
          </a:fillRef>
          <a:effectRef idx="0">
            <a:schemeClr val="accent1"/>
          </a:effectRef>
          <a:fontRef idx="minor">
            <a:schemeClr val="dk1"/>
          </a:fontRef>
        </p:style>
        <p:txBody>
          <a:bodyPr wrap="none" anchor="t"/>
          <a:lstStyle/>
          <a:p>
            <a:pPr algn="ctr" defTabSz="844083">
              <a:defRPr/>
            </a:pPr>
            <a:r>
              <a:rPr lang="ja-JP" altLang="en-US" sz="2215" dirty="0">
                <a:solidFill>
                  <a:srgbClr val="4F81BD">
                    <a:lumMod val="50000"/>
                  </a:srgbClr>
                </a:solidFill>
                <a:latin typeface="ＤＦＰ特太ゴシック体" panose="020B0A00010101010101" pitchFamily="50" charset="-128"/>
                <a:ea typeface="ＤＦＰ特太ゴシック体" panose="020B0A00010101010101" pitchFamily="50" charset="-128"/>
              </a:rPr>
              <a:t>矯正施設の種類等</a:t>
            </a:r>
            <a:endParaRPr lang="en-US" altLang="ja-JP" sz="2215" dirty="0">
              <a:solidFill>
                <a:srgbClr val="4F81BD">
                  <a:lumMod val="50000"/>
                </a:srgbClr>
              </a:solidFill>
              <a:latin typeface="ＤＦＰ特太ゴシック体" panose="020B0A00010101010101" pitchFamily="50" charset="-128"/>
              <a:ea typeface="ＤＦＰ特太ゴシック体" panose="020B0A00010101010101" pitchFamily="50" charset="-128"/>
            </a:endParaRPr>
          </a:p>
        </p:txBody>
      </p:sp>
      <p:graphicFrame>
        <p:nvGraphicFramePr>
          <p:cNvPr id="3" name="表 2"/>
          <p:cNvGraphicFramePr>
            <a:graphicFrameLocks noGrp="1"/>
          </p:cNvGraphicFramePr>
          <p:nvPr/>
        </p:nvGraphicFramePr>
        <p:xfrm>
          <a:off x="237414" y="1102588"/>
          <a:ext cx="8736144" cy="3896750"/>
        </p:xfrm>
        <a:graphic>
          <a:graphicData uri="http://schemas.openxmlformats.org/drawingml/2006/table">
            <a:tbl>
              <a:tblPr firstRow="1" bandRow="1">
                <a:tableStyleId>{21E4AEA4-8DFA-4A89-87EB-49C32662AFE0}</a:tableStyleId>
              </a:tblPr>
              <a:tblGrid>
                <a:gridCol w="391154">
                  <a:extLst>
                    <a:ext uri="{9D8B030D-6E8A-4147-A177-3AD203B41FA5}">
                      <a16:colId xmlns:a16="http://schemas.microsoft.com/office/drawing/2014/main" val="20000"/>
                    </a:ext>
                  </a:extLst>
                </a:gridCol>
                <a:gridCol w="391154">
                  <a:extLst>
                    <a:ext uri="{9D8B030D-6E8A-4147-A177-3AD203B41FA5}">
                      <a16:colId xmlns:a16="http://schemas.microsoft.com/office/drawing/2014/main" val="20001"/>
                    </a:ext>
                  </a:extLst>
                </a:gridCol>
                <a:gridCol w="978071">
                  <a:extLst>
                    <a:ext uri="{9D8B030D-6E8A-4147-A177-3AD203B41FA5}">
                      <a16:colId xmlns:a16="http://schemas.microsoft.com/office/drawing/2014/main" val="20002"/>
                    </a:ext>
                  </a:extLst>
                </a:gridCol>
                <a:gridCol w="5498839">
                  <a:extLst>
                    <a:ext uri="{9D8B030D-6E8A-4147-A177-3AD203B41FA5}">
                      <a16:colId xmlns:a16="http://schemas.microsoft.com/office/drawing/2014/main" val="20003"/>
                    </a:ext>
                  </a:extLst>
                </a:gridCol>
                <a:gridCol w="1476926">
                  <a:extLst>
                    <a:ext uri="{9D8B030D-6E8A-4147-A177-3AD203B41FA5}">
                      <a16:colId xmlns:a16="http://schemas.microsoft.com/office/drawing/2014/main" val="20004"/>
                    </a:ext>
                  </a:extLst>
                </a:gridCol>
              </a:tblGrid>
              <a:tr h="342314">
                <a:tc gridSpan="3">
                  <a:txBody>
                    <a:bodyPr/>
                    <a:lstStyle/>
                    <a:p>
                      <a:pPr algn="ctr"/>
                      <a:r>
                        <a:rPr kumimoji="1" lang="ja-JP" altLang="en-US" sz="1100" dirty="0"/>
                        <a:t>施設種別</a:t>
                      </a:r>
                    </a:p>
                  </a:txBody>
                  <a:tcPr marL="86007" marR="86007" marT="42203" marB="42203" anchor="ctr"/>
                </a:tc>
                <a:tc hMerge="1">
                  <a:txBody>
                    <a:bodyPr/>
                    <a:lstStyle/>
                    <a:p>
                      <a:endParaRPr kumimoji="1" lang="ja-JP" altLang="en-US" dirty="0"/>
                    </a:p>
                  </a:txBody>
                  <a:tcPr/>
                </a:tc>
                <a:tc hMerge="1">
                  <a:txBody>
                    <a:bodyPr/>
                    <a:lstStyle/>
                    <a:p>
                      <a:endParaRPr kumimoji="1" lang="ja-JP" altLang="en-US" dirty="0"/>
                    </a:p>
                  </a:txBody>
                  <a:tcPr/>
                </a:tc>
                <a:tc>
                  <a:txBody>
                    <a:bodyPr/>
                    <a:lstStyle/>
                    <a:p>
                      <a:pPr algn="ctr"/>
                      <a:r>
                        <a:rPr kumimoji="1" lang="ja-JP" altLang="en-US" sz="1100" dirty="0"/>
                        <a:t>概要</a:t>
                      </a:r>
                    </a:p>
                  </a:txBody>
                  <a:tcPr marL="86007" marR="86007" marT="42203" marB="42203" anchor="ctr"/>
                </a:tc>
                <a:tc>
                  <a:txBody>
                    <a:bodyPr/>
                    <a:lstStyle/>
                    <a:p>
                      <a:r>
                        <a:rPr kumimoji="1" lang="ja-JP" altLang="en-US" sz="1100" dirty="0"/>
                        <a:t>根拠法令</a:t>
                      </a:r>
                    </a:p>
                  </a:txBody>
                  <a:tcPr marL="86007" marR="86007" marT="42203" marB="42203" anchor="ctr"/>
                </a:tc>
                <a:extLst>
                  <a:ext uri="{0D108BD9-81ED-4DB2-BD59-A6C34878D82A}">
                    <a16:rowId xmlns:a16="http://schemas.microsoft.com/office/drawing/2014/main" val="10000"/>
                  </a:ext>
                </a:extLst>
              </a:tr>
              <a:tr h="342314">
                <a:tc rowSpan="6">
                  <a:txBody>
                    <a:bodyPr/>
                    <a:lstStyle/>
                    <a:p>
                      <a:pPr algn="ctr"/>
                      <a:r>
                        <a:rPr kumimoji="1" lang="ja-JP" altLang="en-US" sz="1100" dirty="0"/>
                        <a:t>矯　　正　　施　　設</a:t>
                      </a:r>
                    </a:p>
                  </a:txBody>
                  <a:tcPr marL="86007" marR="86007" marT="42203" marB="42203" vert="wordArtVertRtl" anchor="ctr"/>
                </a:tc>
                <a:tc rowSpan="3">
                  <a:txBody>
                    <a:bodyPr/>
                    <a:lstStyle/>
                    <a:p>
                      <a:pPr algn="ctr"/>
                      <a:r>
                        <a:rPr kumimoji="1" lang="ja-JP" altLang="en-US" sz="1100" dirty="0"/>
                        <a:t>刑事施設</a:t>
                      </a:r>
                    </a:p>
                  </a:txBody>
                  <a:tcPr marL="86007" marR="86007" marT="42203" marB="42203" vert="wordArtVertRtl" anchor="ctr"/>
                </a:tc>
                <a:tc>
                  <a:txBody>
                    <a:bodyPr/>
                    <a:lstStyle/>
                    <a:p>
                      <a:r>
                        <a:rPr kumimoji="1" lang="ja-JP" altLang="en-US" sz="1100" dirty="0"/>
                        <a:t>刑務所</a:t>
                      </a:r>
                    </a:p>
                  </a:txBody>
                  <a:tcPr marL="86007" marR="86007" marT="42203" marB="42203" anchor="ctr"/>
                </a:tc>
                <a:tc>
                  <a:txBody>
                    <a:bodyPr/>
                    <a:lstStyle/>
                    <a:p>
                      <a:r>
                        <a:rPr kumimoji="1" lang="ja-JP" altLang="en-US" sz="1100" dirty="0"/>
                        <a:t>法令に違反し、裁判などの結果、刑罰に服することとなった者を収容する刑事施設</a:t>
                      </a:r>
                    </a:p>
                  </a:txBody>
                  <a:tcPr marL="86007" marR="86007" marT="42203" marB="42203"/>
                </a:tc>
                <a:tc rowSpan="3">
                  <a:txBody>
                    <a:bodyPr/>
                    <a:lstStyle/>
                    <a:p>
                      <a:r>
                        <a:rPr kumimoji="1" lang="ja-JP" altLang="en-US" sz="1100" dirty="0"/>
                        <a:t>刑事収容施設及び被収容者等の処遇に関する法律第３条</a:t>
                      </a:r>
                    </a:p>
                  </a:txBody>
                  <a:tcPr marL="86007" marR="86007" marT="42203" marB="42203"/>
                </a:tc>
                <a:extLst>
                  <a:ext uri="{0D108BD9-81ED-4DB2-BD59-A6C34878D82A}">
                    <a16:rowId xmlns:a16="http://schemas.microsoft.com/office/drawing/2014/main" val="10001"/>
                  </a:ext>
                </a:extLst>
              </a:tr>
              <a:tr h="759655">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100" dirty="0"/>
                        <a:t>少年刑務所</a:t>
                      </a:r>
                    </a:p>
                  </a:txBody>
                  <a:tcPr marL="86007" marR="86007" marT="42203" marB="42203" anchor="ctr"/>
                </a:tc>
                <a:tc>
                  <a:txBody>
                    <a:bodyPr/>
                    <a:lstStyle/>
                    <a:p>
                      <a:r>
                        <a:rPr kumimoji="1" lang="ja-JP" altLang="en-US" sz="1100" dirty="0"/>
                        <a:t>　少年受刑者を収容する刑務所</a:t>
                      </a:r>
                    </a:p>
                    <a:p>
                      <a:r>
                        <a:rPr kumimoji="1" lang="ja-JP" altLang="en-US" sz="1100" dirty="0"/>
                        <a:t>少年受刑者を成人受刑者から分離して拘禁し、悪風感染を防止するとともに、特別な教育的処遇を行うことを目的とする。</a:t>
                      </a:r>
                    </a:p>
                    <a:p>
                      <a:r>
                        <a:rPr kumimoji="1" lang="ja-JP" altLang="en-US" sz="1100" dirty="0"/>
                        <a:t>対象年齢：</a:t>
                      </a:r>
                      <a:r>
                        <a:rPr kumimoji="1" lang="en-US" altLang="ja-JP" sz="1100" dirty="0"/>
                        <a:t>16</a:t>
                      </a:r>
                      <a:r>
                        <a:rPr kumimoji="1" lang="ja-JP" altLang="en-US" sz="1100" dirty="0"/>
                        <a:t>歳以上</a:t>
                      </a:r>
                      <a:r>
                        <a:rPr kumimoji="1" lang="en-US" altLang="ja-JP" sz="1100" dirty="0"/>
                        <a:t>26</a:t>
                      </a:r>
                      <a:r>
                        <a:rPr kumimoji="1" lang="ja-JP" altLang="en-US" sz="1100" dirty="0"/>
                        <a:t>歳未満</a:t>
                      </a:r>
                    </a:p>
                  </a:txBody>
                  <a:tcPr marL="86007" marR="86007" marT="42203" marB="42203"/>
                </a:tc>
                <a:tc vMerge="1">
                  <a:txBody>
                    <a:bodyPr/>
                    <a:lstStyle/>
                    <a:p>
                      <a:endParaRPr kumimoji="1" lang="ja-JP" altLang="en-US" dirty="0"/>
                    </a:p>
                  </a:txBody>
                  <a:tcPr/>
                </a:tc>
                <a:extLst>
                  <a:ext uri="{0D108BD9-81ED-4DB2-BD59-A6C34878D82A}">
                    <a16:rowId xmlns:a16="http://schemas.microsoft.com/office/drawing/2014/main" val="10002"/>
                  </a:ext>
                </a:extLst>
              </a:tr>
              <a:tr h="342314">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100" dirty="0"/>
                        <a:t>拘置所</a:t>
                      </a:r>
                    </a:p>
                  </a:txBody>
                  <a:tcPr marL="86007" marR="86007" marT="42203" marB="42203" anchor="ctr"/>
                </a:tc>
                <a:tc>
                  <a:txBody>
                    <a:bodyPr/>
                    <a:lstStyle/>
                    <a:p>
                      <a:r>
                        <a:rPr kumimoji="1" lang="ja-JP" altLang="en-US" sz="1100" dirty="0"/>
                        <a:t>未決拘禁者（被疑者、刑事被告人）、死刑確定者を収容する施設</a:t>
                      </a:r>
                    </a:p>
                  </a:txBody>
                  <a:tcPr marL="86007" marR="86007" marT="42203" marB="42203"/>
                </a:tc>
                <a:tc vMerge="1">
                  <a:txBody>
                    <a:bodyPr/>
                    <a:lstStyle/>
                    <a:p>
                      <a:endParaRPr kumimoji="1" lang="ja-JP" altLang="en-US" dirty="0"/>
                    </a:p>
                  </a:txBody>
                  <a:tcPr/>
                </a:tc>
                <a:extLst>
                  <a:ext uri="{0D108BD9-81ED-4DB2-BD59-A6C34878D82A}">
                    <a16:rowId xmlns:a16="http://schemas.microsoft.com/office/drawing/2014/main" val="10003"/>
                  </a:ext>
                </a:extLst>
              </a:tr>
              <a:tr h="590843">
                <a:tc vMerge="1">
                  <a:txBody>
                    <a:bodyPr/>
                    <a:lstStyle/>
                    <a:p>
                      <a:endParaRPr kumimoji="1" lang="ja-JP" altLang="en-US" dirty="0"/>
                    </a:p>
                  </a:txBody>
                  <a:tcPr/>
                </a:tc>
                <a:tc gridSpan="2">
                  <a:txBody>
                    <a:bodyPr/>
                    <a:lstStyle/>
                    <a:p>
                      <a:pPr algn="ctr"/>
                      <a:r>
                        <a:rPr kumimoji="1" lang="ja-JP" altLang="en-US" sz="1100" dirty="0"/>
                        <a:t>少年院</a:t>
                      </a:r>
                    </a:p>
                  </a:txBody>
                  <a:tcPr marL="86007" marR="86007" marT="42203" marB="42203" anchor="ctr"/>
                </a:tc>
                <a:tc hMerge="1">
                  <a:txBody>
                    <a:bodyPr/>
                    <a:lstStyle/>
                    <a:p>
                      <a:endParaRPr kumimoji="1" lang="ja-JP" altLang="en-US" dirty="0"/>
                    </a:p>
                  </a:txBody>
                  <a:tcPr/>
                </a:tc>
                <a:tc>
                  <a:txBody>
                    <a:bodyPr/>
                    <a:lstStyle/>
                    <a:p>
                      <a:r>
                        <a:rPr kumimoji="1" lang="ja-JP" altLang="en-US" sz="1100" dirty="0"/>
                        <a:t>家庭裁判所から保護処分として送致された少年及び少年院において刑の執行を受けるものを収容し、これに矯正教育を授ける施設</a:t>
                      </a:r>
                    </a:p>
                    <a:p>
                      <a:r>
                        <a:rPr kumimoji="1" lang="ja-JP" altLang="en-US" sz="1100" dirty="0"/>
                        <a:t>対象年齢：</a:t>
                      </a:r>
                      <a:r>
                        <a:rPr kumimoji="1" lang="en-US" altLang="ja-JP" sz="1100" dirty="0"/>
                        <a:t>12</a:t>
                      </a:r>
                      <a:r>
                        <a:rPr kumimoji="1" lang="ja-JP" altLang="en-US" sz="1100" dirty="0"/>
                        <a:t>歳以上</a:t>
                      </a:r>
                      <a:r>
                        <a:rPr kumimoji="1" lang="en-US" altLang="ja-JP" sz="1100" dirty="0"/>
                        <a:t>23</a:t>
                      </a:r>
                      <a:r>
                        <a:rPr kumimoji="1" lang="ja-JP" altLang="en-US" sz="1100" dirty="0"/>
                        <a:t>歳未満（医療少年院は</a:t>
                      </a:r>
                      <a:r>
                        <a:rPr kumimoji="1" lang="en-US" altLang="ja-JP" sz="1100" dirty="0"/>
                        <a:t>12</a:t>
                      </a:r>
                      <a:r>
                        <a:rPr kumimoji="1" lang="ja-JP" altLang="en-US" sz="1100" dirty="0"/>
                        <a:t>歳以上</a:t>
                      </a:r>
                      <a:r>
                        <a:rPr kumimoji="1" lang="en-US" altLang="ja-JP" sz="1100" dirty="0"/>
                        <a:t>26</a:t>
                      </a:r>
                      <a:r>
                        <a:rPr kumimoji="1" lang="ja-JP" altLang="en-US" sz="1100" dirty="0"/>
                        <a:t>歳未満）</a:t>
                      </a:r>
                    </a:p>
                  </a:txBody>
                  <a:tcPr marL="86007" marR="86007" marT="42203" marB="42203"/>
                </a:tc>
                <a:tc>
                  <a:txBody>
                    <a:bodyPr/>
                    <a:lstStyle/>
                    <a:p>
                      <a:r>
                        <a:rPr kumimoji="1" lang="ja-JP" altLang="en-US" sz="1100" dirty="0"/>
                        <a:t>少年院法第１条</a:t>
                      </a:r>
                    </a:p>
                  </a:txBody>
                  <a:tcPr marL="86007" marR="86007" marT="42203" marB="42203"/>
                </a:tc>
                <a:extLst>
                  <a:ext uri="{0D108BD9-81ED-4DB2-BD59-A6C34878D82A}">
                    <a16:rowId xmlns:a16="http://schemas.microsoft.com/office/drawing/2014/main" val="10004"/>
                  </a:ext>
                </a:extLst>
              </a:tr>
              <a:tr h="759655">
                <a:tc vMerge="1">
                  <a:txBody>
                    <a:bodyPr/>
                    <a:lstStyle/>
                    <a:p>
                      <a:endParaRPr kumimoji="1" lang="ja-JP" altLang="en-US" dirty="0"/>
                    </a:p>
                  </a:txBody>
                  <a:tcPr/>
                </a:tc>
                <a:tc gridSpan="2">
                  <a:txBody>
                    <a:bodyPr/>
                    <a:lstStyle/>
                    <a:p>
                      <a:pPr algn="ctr"/>
                      <a:r>
                        <a:rPr kumimoji="1" lang="ja-JP" altLang="en-US" sz="1100" dirty="0"/>
                        <a:t>少年鑑別所</a:t>
                      </a:r>
                    </a:p>
                  </a:txBody>
                  <a:tcPr marL="86007" marR="86007" marT="42203" marB="42203" anchor="ctr"/>
                </a:tc>
                <a:tc hMerge="1">
                  <a:txBody>
                    <a:bodyPr/>
                    <a:lstStyle/>
                    <a:p>
                      <a:endParaRPr kumimoji="1" lang="ja-JP" altLang="en-US" dirty="0"/>
                    </a:p>
                  </a:txBody>
                  <a:tcPr/>
                </a:tc>
                <a:tc>
                  <a:txBody>
                    <a:bodyPr/>
                    <a:lstStyle/>
                    <a:p>
                      <a:r>
                        <a:rPr kumimoji="1" lang="ja-JP" altLang="en-US" sz="1100" dirty="0"/>
                        <a:t>家庭裁判所から観護措置の決定によって送致された少年を収容し、専門的な調査や診断を行う施設</a:t>
                      </a:r>
                    </a:p>
                    <a:p>
                      <a:r>
                        <a:rPr kumimoji="1" lang="ja-JP" altLang="en-US" sz="1100" dirty="0"/>
                        <a:t>対象年齢：</a:t>
                      </a:r>
                      <a:r>
                        <a:rPr kumimoji="1" lang="en-US" altLang="ja-JP" sz="1100" dirty="0"/>
                        <a:t>20</a:t>
                      </a:r>
                      <a:r>
                        <a:rPr kumimoji="1" lang="ja-JP" altLang="en-US" sz="1100" dirty="0"/>
                        <a:t>歳未満</a:t>
                      </a:r>
                    </a:p>
                    <a:p>
                      <a:r>
                        <a:rPr kumimoji="1" lang="ja-JP" altLang="en-US" sz="1100" dirty="0"/>
                        <a:t>観護措置期間：２週間まで（１回まで更新可）</a:t>
                      </a:r>
                    </a:p>
                  </a:txBody>
                  <a:tcPr marL="86007" marR="86007" marT="42203" marB="42203"/>
                </a:tc>
                <a:tc>
                  <a:txBody>
                    <a:bodyPr/>
                    <a:lstStyle/>
                    <a:p>
                      <a:r>
                        <a:rPr kumimoji="1" lang="ja-JP" altLang="en-US" sz="1100" dirty="0"/>
                        <a:t>少年院法第</a:t>
                      </a:r>
                      <a:r>
                        <a:rPr kumimoji="1" lang="en-US" altLang="ja-JP" sz="1100" dirty="0"/>
                        <a:t>16</a:t>
                      </a:r>
                      <a:r>
                        <a:rPr kumimoji="1" lang="ja-JP" altLang="en-US" sz="1100" dirty="0"/>
                        <a:t>条</a:t>
                      </a:r>
                    </a:p>
                  </a:txBody>
                  <a:tcPr marL="86007" marR="86007" marT="42203" marB="42203"/>
                </a:tc>
                <a:extLst>
                  <a:ext uri="{0D108BD9-81ED-4DB2-BD59-A6C34878D82A}">
                    <a16:rowId xmlns:a16="http://schemas.microsoft.com/office/drawing/2014/main" val="10005"/>
                  </a:ext>
                </a:extLst>
              </a:tr>
              <a:tr h="759655">
                <a:tc vMerge="1">
                  <a:txBody>
                    <a:bodyPr/>
                    <a:lstStyle/>
                    <a:p>
                      <a:endParaRPr kumimoji="1" lang="ja-JP" altLang="en-US" dirty="0"/>
                    </a:p>
                  </a:txBody>
                  <a:tcPr/>
                </a:tc>
                <a:tc gridSpan="2">
                  <a:txBody>
                    <a:bodyPr/>
                    <a:lstStyle/>
                    <a:p>
                      <a:pPr algn="ctr"/>
                      <a:r>
                        <a:rPr kumimoji="1" lang="ja-JP" altLang="en-US" sz="1100" dirty="0"/>
                        <a:t>婦人補導院</a:t>
                      </a:r>
                    </a:p>
                  </a:txBody>
                  <a:tcPr marL="86007" marR="86007" marT="42203" marB="42203" anchor="ctr"/>
                </a:tc>
                <a:tc hMerge="1">
                  <a:txBody>
                    <a:bodyPr/>
                    <a:lstStyle/>
                    <a:p>
                      <a:endParaRPr kumimoji="1" lang="ja-JP" altLang="en-US" dirty="0"/>
                    </a:p>
                  </a:txBody>
                  <a:tcPr/>
                </a:tc>
                <a:tc>
                  <a:txBody>
                    <a:bodyPr/>
                    <a:lstStyle/>
                    <a:p>
                      <a:r>
                        <a:rPr kumimoji="1" lang="ja-JP" altLang="en-US" sz="1100" dirty="0"/>
                        <a:t>売春防止法第５条（勧誘等）の罪を犯して補導処分に付された満</a:t>
                      </a:r>
                      <a:r>
                        <a:rPr kumimoji="1" lang="en-US" altLang="ja-JP" sz="1100" dirty="0"/>
                        <a:t>20</a:t>
                      </a:r>
                      <a:r>
                        <a:rPr kumimoji="1" lang="ja-JP" altLang="en-US" sz="1100" dirty="0"/>
                        <a:t>歳以上の女子を収容し、更生をさせるために必要な補導を行う施設</a:t>
                      </a:r>
                    </a:p>
                    <a:p>
                      <a:r>
                        <a:rPr kumimoji="1" lang="ja-JP" altLang="en-US" sz="1100" dirty="0"/>
                        <a:t>対象年齢：満</a:t>
                      </a:r>
                      <a:r>
                        <a:rPr kumimoji="1" lang="en-US" altLang="ja-JP" sz="1100" dirty="0"/>
                        <a:t>20</a:t>
                      </a:r>
                      <a:r>
                        <a:rPr kumimoji="1" lang="ja-JP" altLang="en-US" sz="1100" dirty="0"/>
                        <a:t>歳以上</a:t>
                      </a:r>
                    </a:p>
                    <a:p>
                      <a:r>
                        <a:rPr kumimoji="1" lang="ja-JP" altLang="en-US" sz="1100" dirty="0"/>
                        <a:t>期間：６ヶ月</a:t>
                      </a:r>
                    </a:p>
                  </a:txBody>
                  <a:tcPr marL="86007" marR="86007" marT="42203" marB="42203"/>
                </a:tc>
                <a:tc>
                  <a:txBody>
                    <a:bodyPr/>
                    <a:lstStyle/>
                    <a:p>
                      <a:r>
                        <a:rPr kumimoji="1" lang="ja-JP" altLang="en-US" sz="1100" dirty="0"/>
                        <a:t>婦人補導院法第１条</a:t>
                      </a:r>
                    </a:p>
                  </a:txBody>
                  <a:tcPr marL="86007" marR="86007" marT="42203" marB="42203"/>
                </a:tc>
                <a:extLst>
                  <a:ext uri="{0D108BD9-81ED-4DB2-BD59-A6C34878D82A}">
                    <a16:rowId xmlns:a16="http://schemas.microsoft.com/office/drawing/2014/main" val="10006"/>
                  </a:ext>
                </a:extLst>
              </a:tr>
            </a:tbl>
          </a:graphicData>
        </a:graphic>
      </p:graphicFrame>
      <p:graphicFrame>
        <p:nvGraphicFramePr>
          <p:cNvPr id="20" name="表 19"/>
          <p:cNvGraphicFramePr>
            <a:graphicFrameLocks noGrp="1"/>
          </p:cNvGraphicFramePr>
          <p:nvPr/>
        </p:nvGraphicFramePr>
        <p:xfrm>
          <a:off x="251520" y="5090723"/>
          <a:ext cx="8736132" cy="1125415"/>
        </p:xfrm>
        <a:graphic>
          <a:graphicData uri="http://schemas.openxmlformats.org/drawingml/2006/table">
            <a:tbl>
              <a:tblPr firstRow="1" bandRow="1">
                <a:tableStyleId>{5C22544A-7EE6-4342-B048-85BDC9FD1C3A}</a:tableStyleId>
              </a:tblPr>
              <a:tblGrid>
                <a:gridCol w="1219194">
                  <a:extLst>
                    <a:ext uri="{9D8B030D-6E8A-4147-A177-3AD203B41FA5}">
                      <a16:colId xmlns:a16="http://schemas.microsoft.com/office/drawing/2014/main" val="20000"/>
                    </a:ext>
                  </a:extLst>
                </a:gridCol>
                <a:gridCol w="6013551">
                  <a:extLst>
                    <a:ext uri="{9D8B030D-6E8A-4147-A177-3AD203B41FA5}">
                      <a16:colId xmlns:a16="http://schemas.microsoft.com/office/drawing/2014/main" val="20001"/>
                    </a:ext>
                  </a:extLst>
                </a:gridCol>
                <a:gridCol w="1503387">
                  <a:extLst>
                    <a:ext uri="{9D8B030D-6E8A-4147-A177-3AD203B41FA5}">
                      <a16:colId xmlns:a16="http://schemas.microsoft.com/office/drawing/2014/main" val="20002"/>
                    </a:ext>
                  </a:extLst>
                </a:gridCol>
              </a:tblGrid>
              <a:tr h="253218">
                <a:tc>
                  <a:txBody>
                    <a:bodyPr/>
                    <a:lstStyle/>
                    <a:p>
                      <a:pPr algn="ctr"/>
                      <a:r>
                        <a:rPr kumimoji="1" lang="ja-JP" altLang="en-US" sz="1100" b="0" dirty="0">
                          <a:solidFill>
                            <a:schemeClr val="tx1"/>
                          </a:solidFill>
                        </a:rPr>
                        <a:t>施設種別</a:t>
                      </a:r>
                    </a:p>
                  </a:txBody>
                  <a:tcPr marL="86007" marR="86007" marT="42203" marB="42203" anchor="ctr">
                    <a:solidFill>
                      <a:schemeClr val="bg1">
                        <a:lumMod val="95000"/>
                      </a:schemeClr>
                    </a:solidFill>
                  </a:tcPr>
                </a:tc>
                <a:tc>
                  <a:txBody>
                    <a:bodyPr/>
                    <a:lstStyle/>
                    <a:p>
                      <a:pPr algn="ctr"/>
                      <a:r>
                        <a:rPr kumimoji="1" lang="ja-JP" altLang="en-US" sz="1100" b="0" dirty="0">
                          <a:solidFill>
                            <a:schemeClr val="tx1"/>
                          </a:solidFill>
                        </a:rPr>
                        <a:t>概要</a:t>
                      </a:r>
                    </a:p>
                  </a:txBody>
                  <a:tcPr marL="86007" marR="86007" marT="42203" marB="42203" anchor="ctr">
                    <a:solidFill>
                      <a:schemeClr val="bg1">
                        <a:lumMod val="95000"/>
                      </a:schemeClr>
                    </a:solidFill>
                  </a:tcPr>
                </a:tc>
                <a:tc>
                  <a:txBody>
                    <a:bodyPr/>
                    <a:lstStyle/>
                    <a:p>
                      <a:pPr algn="ctr"/>
                      <a:r>
                        <a:rPr kumimoji="1" lang="ja-JP" altLang="en-US" sz="1100" b="0" dirty="0">
                          <a:solidFill>
                            <a:schemeClr val="tx1"/>
                          </a:solidFill>
                        </a:rPr>
                        <a:t>根拠法令</a:t>
                      </a:r>
                    </a:p>
                  </a:txBody>
                  <a:tcPr marL="86007" marR="86007" marT="42203" marB="42203" anchor="ctr">
                    <a:solidFill>
                      <a:schemeClr val="bg1">
                        <a:lumMod val="95000"/>
                      </a:schemeClr>
                    </a:solidFill>
                  </a:tcPr>
                </a:tc>
                <a:extLst>
                  <a:ext uri="{0D108BD9-81ED-4DB2-BD59-A6C34878D82A}">
                    <a16:rowId xmlns:a16="http://schemas.microsoft.com/office/drawing/2014/main" val="10000"/>
                  </a:ext>
                </a:extLst>
              </a:tr>
              <a:tr h="506437">
                <a:tc>
                  <a:txBody>
                    <a:bodyPr/>
                    <a:lstStyle/>
                    <a:p>
                      <a:r>
                        <a:rPr kumimoji="1" lang="ja-JP" altLang="en-US" sz="900" b="0" dirty="0">
                          <a:solidFill>
                            <a:schemeClr val="tx1"/>
                          </a:solidFill>
                        </a:rPr>
                        <a:t>更生保護施設</a:t>
                      </a:r>
                    </a:p>
                  </a:txBody>
                  <a:tcPr marL="86007" marR="86007" marT="42203" marB="42203">
                    <a:solidFill>
                      <a:schemeClr val="bg1">
                        <a:lumMod val="95000"/>
                      </a:schemeClr>
                    </a:solidFill>
                  </a:tcPr>
                </a:tc>
                <a:tc>
                  <a:txBody>
                    <a:bodyPr/>
                    <a:lstStyle/>
                    <a:p>
                      <a:r>
                        <a:rPr kumimoji="1" lang="ja-JP" altLang="en-US" sz="900" b="0" dirty="0">
                          <a:solidFill>
                            <a:schemeClr val="tx1"/>
                          </a:solidFill>
                        </a:rPr>
                        <a:t>刑務所の満期釈放や、保護観察中の仮釈放者など、すぐに自立更生できない者を一定期間保護し、出所直後の食事や宿泊、就労相談を行い、その円滑な社会復帰を助け、再犯を防止する施設</a:t>
                      </a:r>
                    </a:p>
                    <a:p>
                      <a:r>
                        <a:rPr kumimoji="1" lang="ja-JP" altLang="en-US" sz="900" b="0" dirty="0">
                          <a:solidFill>
                            <a:schemeClr val="tx1"/>
                          </a:solidFill>
                        </a:rPr>
                        <a:t>期間（更生緊急保護の場合）：６ヶ月まで（１回まで更新可）</a:t>
                      </a:r>
                    </a:p>
                  </a:txBody>
                  <a:tcPr marL="86007" marR="86007" marT="42203" marB="42203">
                    <a:solidFill>
                      <a:schemeClr val="bg1">
                        <a:lumMod val="95000"/>
                      </a:schemeClr>
                    </a:solidFill>
                  </a:tcPr>
                </a:tc>
                <a:tc>
                  <a:txBody>
                    <a:bodyPr/>
                    <a:lstStyle/>
                    <a:p>
                      <a:r>
                        <a:rPr kumimoji="1" lang="ja-JP" altLang="en-US" sz="900" b="0" dirty="0">
                          <a:solidFill>
                            <a:schemeClr val="tx1"/>
                          </a:solidFill>
                        </a:rPr>
                        <a:t>更生保護事業法第２条第７項</a:t>
                      </a:r>
                    </a:p>
                  </a:txBody>
                  <a:tcPr marL="86007" marR="86007" marT="42203" marB="42203">
                    <a:solidFill>
                      <a:schemeClr val="bg1">
                        <a:lumMod val="95000"/>
                      </a:schemeClr>
                    </a:solidFill>
                  </a:tcPr>
                </a:tc>
                <a:extLst>
                  <a:ext uri="{0D108BD9-81ED-4DB2-BD59-A6C34878D82A}">
                    <a16:rowId xmlns:a16="http://schemas.microsoft.com/office/drawing/2014/main" val="10001"/>
                  </a:ext>
                </a:extLst>
              </a:tr>
              <a:tr h="365760">
                <a:tc>
                  <a:txBody>
                    <a:bodyPr/>
                    <a:lstStyle/>
                    <a:p>
                      <a:r>
                        <a:rPr kumimoji="1" lang="ja-JP" altLang="en-US" sz="900" dirty="0"/>
                        <a:t>自立準備ホーム</a:t>
                      </a:r>
                    </a:p>
                  </a:txBody>
                  <a:tcPr marL="86007" marR="86007" marT="42203" marB="42203"/>
                </a:tc>
                <a:tc>
                  <a:txBody>
                    <a:bodyPr/>
                    <a:lstStyle/>
                    <a:p>
                      <a:r>
                        <a:rPr kumimoji="1" lang="ja-JP" altLang="en-US" sz="900" dirty="0"/>
                        <a:t>あらかじめ保護観察所に登録されたＮＰＯ法人、社会福祉法人などが、それぞれの特徴を生かして自立に向けた生活指導などを行うもの。期間は２ヶ月</a:t>
                      </a:r>
                    </a:p>
                  </a:txBody>
                  <a:tcPr marL="86007" marR="86007" marT="42203" marB="42203"/>
                </a:tc>
                <a:tc>
                  <a:txBody>
                    <a:bodyPr/>
                    <a:lstStyle/>
                    <a:p>
                      <a:r>
                        <a:rPr kumimoji="1" lang="ja-JP" altLang="en-US" sz="900" dirty="0"/>
                        <a:t>緊急的住居確保・自立支援対策実施要領</a:t>
                      </a:r>
                    </a:p>
                  </a:txBody>
                  <a:tcPr marL="86007" marR="86007" marT="42203" marB="42203"/>
                </a:tc>
                <a:extLst>
                  <a:ext uri="{0D108BD9-81ED-4DB2-BD59-A6C34878D82A}">
                    <a16:rowId xmlns:a16="http://schemas.microsoft.com/office/drawing/2014/main" val="10002"/>
                  </a:ext>
                </a:extLst>
              </a:tr>
            </a:tbl>
          </a:graphicData>
        </a:graphic>
      </p:graphicFrame>
      <p:sp>
        <p:nvSpPr>
          <p:cNvPr id="21" name="テキスト ボックス 20"/>
          <p:cNvSpPr txBox="1"/>
          <p:nvPr/>
        </p:nvSpPr>
        <p:spPr>
          <a:xfrm>
            <a:off x="185051" y="4957786"/>
            <a:ext cx="812736" cy="262829"/>
          </a:xfrm>
          <a:prstGeom prst="rect">
            <a:avLst/>
          </a:prstGeom>
          <a:noFill/>
        </p:spPr>
        <p:txBody>
          <a:bodyPr wrap="square" rtlCol="0">
            <a:spAutoFit/>
          </a:bodyPr>
          <a:lstStyle/>
          <a:p>
            <a:pPr defTabSz="844083">
              <a:defRPr/>
            </a:pPr>
            <a:r>
              <a:rPr lang="ja-JP" altLang="en-US" sz="1108" dirty="0">
                <a:solidFill>
                  <a:prstClr val="black"/>
                </a:solidFill>
                <a:ea typeface="ＭＳ Ｐゴシック" pitchFamily="50" charset="-128"/>
              </a:rPr>
              <a:t>（参　考）</a:t>
            </a:r>
          </a:p>
        </p:txBody>
      </p:sp>
      <p:sp>
        <p:nvSpPr>
          <p:cNvPr id="19" name="Text Box 15">
            <a:extLst>
              <a:ext uri="{FF2B5EF4-FFF2-40B4-BE49-F238E27FC236}">
                <a16:creationId xmlns:a16="http://schemas.microsoft.com/office/drawing/2014/main" id="{1513A2A6-0A42-425C-9029-DBA2CED63B0F}"/>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610ACC00-C4EE-490E-B19F-63FE25D54FEF}"/>
              </a:ext>
            </a:extLst>
          </p:cNvPr>
          <p:cNvSpPr>
            <a:spLocks noGrp="1"/>
          </p:cNvSpPr>
          <p:nvPr>
            <p:ph type="sldNum" sz="quarter" idx="12"/>
          </p:nvPr>
        </p:nvSpPr>
        <p:spPr/>
        <p:txBody>
          <a:bodyPr/>
          <a:lstStyle/>
          <a:p>
            <a:pPr>
              <a:defRPr/>
            </a:pPr>
            <a:fld id="{804D6B79-3AEB-42FE-A736-A41F7AEA0445}" type="slidenum">
              <a:rPr lang="en-US" altLang="ja-JP" smtClean="0"/>
              <a:pPr>
                <a:defRPr/>
              </a:pPr>
              <a:t>25</a:t>
            </a:fld>
            <a:endParaRPr lang="en-US" altLang="ja-JP"/>
          </a:p>
        </p:txBody>
      </p:sp>
    </p:spTree>
    <p:extLst>
      <p:ext uri="{BB962C8B-B14F-4D97-AF65-F5344CB8AC3E}">
        <p14:creationId xmlns:p14="http://schemas.microsoft.com/office/powerpoint/2010/main" val="607683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bwMode="auto">
          <a:xfrm>
            <a:off x="0" y="263777"/>
            <a:ext cx="9144000" cy="433196"/>
          </a:xfrm>
          <a:prstGeom prst="roundRect">
            <a:avLst>
              <a:gd name="adj" fmla="val 0"/>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fontAlgn="auto">
              <a:spcBef>
                <a:spcPts val="0"/>
              </a:spcBef>
              <a:spcAft>
                <a:spcPts val="0"/>
              </a:spcAft>
            </a:pPr>
            <a:r>
              <a:rPr lang="ja-JP" altLang="en-US" sz="2215" b="1" dirty="0">
                <a:solidFill>
                  <a:schemeClr val="tx1"/>
                </a:solidFill>
                <a:latin typeface="ＭＳ Ｐゴシック"/>
              </a:rPr>
              <a:t>第５期障害福祉計画に係る国の基本指針の見直しについて</a:t>
            </a:r>
          </a:p>
        </p:txBody>
      </p:sp>
      <p:sp>
        <p:nvSpPr>
          <p:cNvPr id="2" name="正方形/長方形 1"/>
          <p:cNvSpPr/>
          <p:nvPr/>
        </p:nvSpPr>
        <p:spPr bwMode="auto">
          <a:xfrm>
            <a:off x="104515" y="1074533"/>
            <a:ext cx="8952400" cy="42686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33973" tIns="6793" rIns="33973" bIns="6793" numCol="1" rtlCol="0" anchor="ctr" anchorCtr="0" compatLnSpc="1">
            <a:prstTxWarp prst="textNoShape">
              <a:avLst/>
            </a:prstTxWarp>
          </a:bodyPr>
          <a:lstStyle/>
          <a:p>
            <a:pPr marL="332651" indent="-262311" defTabSz="805982">
              <a:buFont typeface="Wingdings" panose="05000000000000000000" pitchFamily="2" charset="2"/>
              <a:buChar char="l"/>
            </a:pPr>
            <a:r>
              <a:rPr lang="ja-JP" altLang="en-US" sz="1108" dirty="0">
                <a:solidFill>
                  <a:prstClr val="black"/>
                </a:solidFill>
                <a:latin typeface="ＭＳ Ｐゴシック"/>
              </a:rPr>
              <a:t>「基本指針」（大臣告示）は、障害福祉施策に関する基本的事項や成果目標等を定めるもの。今年度中に新たな指針を示す。</a:t>
            </a:r>
          </a:p>
          <a:p>
            <a:pPr marL="332651" indent="-262311" defTabSz="805982">
              <a:buFont typeface="Wingdings" panose="05000000000000000000" pitchFamily="2" charset="2"/>
              <a:buChar char="l"/>
            </a:pPr>
            <a:r>
              <a:rPr lang="ja-JP" altLang="en-US" sz="1108" dirty="0">
                <a:solidFill>
                  <a:prstClr val="black"/>
                </a:solidFill>
                <a:latin typeface="ＭＳ Ｐゴシック"/>
              </a:rPr>
              <a:t>都道府県・市町村は、基本指針に即して３か年の「障害福祉計画」を策定。次期計画期間は</a:t>
            </a:r>
            <a:r>
              <a:rPr lang="en-US" altLang="ja-JP" sz="1108" dirty="0">
                <a:solidFill>
                  <a:prstClr val="black"/>
                </a:solidFill>
                <a:latin typeface="ＭＳ Ｐゴシック"/>
              </a:rPr>
              <a:t>H30</a:t>
            </a:r>
            <a:r>
              <a:rPr lang="ja-JP" altLang="en-US" sz="1108" dirty="0">
                <a:solidFill>
                  <a:prstClr val="black"/>
                </a:solidFill>
                <a:latin typeface="ＭＳ Ｐゴシック"/>
              </a:rPr>
              <a:t>～</a:t>
            </a:r>
            <a:r>
              <a:rPr lang="en-US" altLang="ja-JP" sz="1108" dirty="0">
                <a:solidFill>
                  <a:prstClr val="black"/>
                </a:solidFill>
                <a:latin typeface="ＭＳ Ｐゴシック"/>
              </a:rPr>
              <a:t>32</a:t>
            </a:r>
            <a:r>
              <a:rPr lang="ja-JP" altLang="en-US" sz="1108" dirty="0">
                <a:solidFill>
                  <a:prstClr val="black"/>
                </a:solidFill>
                <a:latin typeface="ＭＳ Ｐゴシック"/>
              </a:rPr>
              <a:t>年度</a:t>
            </a:r>
          </a:p>
        </p:txBody>
      </p:sp>
      <p:sp>
        <p:nvSpPr>
          <p:cNvPr id="59" name="正方形/長方形 58"/>
          <p:cNvSpPr/>
          <p:nvPr/>
        </p:nvSpPr>
        <p:spPr>
          <a:xfrm>
            <a:off x="93446" y="1579529"/>
            <a:ext cx="2883311" cy="32068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auto">
              <a:spcBef>
                <a:spcPts val="0"/>
              </a:spcBef>
              <a:spcAft>
                <a:spcPts val="0"/>
              </a:spcAft>
            </a:pPr>
            <a:r>
              <a:rPr lang="ja-JP" altLang="en-US" sz="1292" b="1" dirty="0">
                <a:solidFill>
                  <a:prstClr val="black"/>
                </a:solidFill>
                <a:latin typeface="ＭＳ Ｐゴシック"/>
              </a:rPr>
              <a:t>２．基本指針見直しの主なポイント</a:t>
            </a:r>
          </a:p>
        </p:txBody>
      </p:sp>
      <p:sp>
        <p:nvSpPr>
          <p:cNvPr id="44" name="正方形/長方形 43"/>
          <p:cNvSpPr/>
          <p:nvPr/>
        </p:nvSpPr>
        <p:spPr>
          <a:xfrm>
            <a:off x="104515" y="753847"/>
            <a:ext cx="1860923" cy="32068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auto">
              <a:spcBef>
                <a:spcPts val="0"/>
              </a:spcBef>
              <a:spcAft>
                <a:spcPts val="0"/>
              </a:spcAft>
            </a:pPr>
            <a:r>
              <a:rPr lang="ja-JP" altLang="en-US" sz="1292" b="1" dirty="0">
                <a:solidFill>
                  <a:prstClr val="black"/>
                </a:solidFill>
                <a:latin typeface="ＭＳ Ｐゴシック"/>
              </a:rPr>
              <a:t>１．基本指針について</a:t>
            </a:r>
          </a:p>
        </p:txBody>
      </p:sp>
      <p:sp>
        <p:nvSpPr>
          <p:cNvPr id="14" name="正方形/長方形 13"/>
          <p:cNvSpPr/>
          <p:nvPr/>
        </p:nvSpPr>
        <p:spPr bwMode="auto">
          <a:xfrm>
            <a:off x="104519" y="2697841"/>
            <a:ext cx="4384784" cy="864096"/>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marL="0" lvl="1" defTabSz="805982">
              <a:lnSpc>
                <a:spcPct val="150000"/>
              </a:lnSpc>
              <a:spcBef>
                <a:spcPts val="554"/>
              </a:spcBef>
            </a:pPr>
            <a:r>
              <a:rPr lang="ja-JP" altLang="en-US" sz="1108" spc="-65" dirty="0">
                <a:solidFill>
                  <a:prstClr val="black"/>
                </a:solidFill>
                <a:latin typeface="ＭＳ Ｐゴシック"/>
              </a:rPr>
              <a:t>① 施設入所者の地域生活への移行　　</a:t>
            </a:r>
            <a:endParaRPr lang="en-US" altLang="ja-JP" sz="1108" spc="-65" dirty="0">
              <a:solidFill>
                <a:prstClr val="black"/>
              </a:solidFill>
              <a:latin typeface="ＭＳ Ｐゴシック"/>
            </a:endParaRPr>
          </a:p>
          <a:p>
            <a:pPr marL="0" lvl="1" defTabSz="805982">
              <a:spcBef>
                <a:spcPts val="0"/>
              </a:spcBef>
            </a:pPr>
            <a:r>
              <a:rPr lang="ja-JP" altLang="en-US" sz="1108" spc="-65" dirty="0">
                <a:solidFill>
                  <a:prstClr val="black"/>
                </a:solidFill>
                <a:latin typeface="ＭＳ Ｐゴシック"/>
              </a:rPr>
              <a:t>・地域移行者数：</a:t>
            </a:r>
            <a:r>
              <a:rPr lang="en-US" altLang="ja-JP" sz="1108" spc="-65" dirty="0">
                <a:solidFill>
                  <a:prstClr val="black"/>
                </a:solidFill>
                <a:latin typeface="ＭＳ Ｐゴシック"/>
              </a:rPr>
              <a:t>H28</a:t>
            </a:r>
            <a:r>
              <a:rPr lang="ja-JP" altLang="en-US" sz="1108" spc="-65" dirty="0">
                <a:solidFill>
                  <a:prstClr val="black"/>
                </a:solidFill>
                <a:latin typeface="ＭＳ Ｐゴシック"/>
              </a:rPr>
              <a:t>年度末施設入所者の９％以上</a:t>
            </a:r>
            <a:endParaRPr lang="en-US" altLang="ja-JP" sz="1108" spc="-65" dirty="0">
              <a:solidFill>
                <a:prstClr val="black"/>
              </a:solidFill>
              <a:latin typeface="ＭＳ Ｐゴシック"/>
            </a:endParaRPr>
          </a:p>
          <a:p>
            <a:pPr marL="0" lvl="1" defTabSz="805982">
              <a:spcBef>
                <a:spcPts val="277"/>
              </a:spcBef>
            </a:pPr>
            <a:r>
              <a:rPr lang="ja-JP" altLang="en-US" sz="1108" spc="-65" dirty="0">
                <a:solidFill>
                  <a:prstClr val="black"/>
                </a:solidFill>
                <a:latin typeface="ＭＳ Ｐゴシック"/>
              </a:rPr>
              <a:t>・施設入所者数：</a:t>
            </a:r>
            <a:r>
              <a:rPr lang="en-US" altLang="ja-JP" sz="1108" spc="-65" dirty="0">
                <a:solidFill>
                  <a:prstClr val="black"/>
                </a:solidFill>
                <a:latin typeface="ＭＳ Ｐゴシック"/>
              </a:rPr>
              <a:t>H28</a:t>
            </a:r>
            <a:r>
              <a:rPr lang="ja-JP" altLang="en-US" sz="1108" spc="-65" dirty="0">
                <a:solidFill>
                  <a:prstClr val="black"/>
                </a:solidFill>
                <a:latin typeface="ＭＳ Ｐゴシック"/>
              </a:rPr>
              <a:t>年度末の２％以上削減</a:t>
            </a:r>
            <a:endParaRPr lang="en-US" altLang="ja-JP" sz="1108" spc="-65" dirty="0">
              <a:solidFill>
                <a:prstClr val="black"/>
              </a:solidFill>
              <a:latin typeface="ＭＳ Ｐゴシック"/>
            </a:endParaRPr>
          </a:p>
          <a:p>
            <a:pPr marL="0" lvl="1" defTabSz="805982">
              <a:spcBef>
                <a:spcPts val="277"/>
              </a:spcBef>
            </a:pPr>
            <a:r>
              <a:rPr lang="ja-JP" altLang="en-US" sz="1108" spc="-65" dirty="0">
                <a:solidFill>
                  <a:prstClr val="black"/>
                </a:solidFill>
                <a:latin typeface="ＭＳ Ｐゴシック"/>
                <a:sym typeface="Wingdings" panose="05000000000000000000" pitchFamily="2" charset="2"/>
              </a:rPr>
              <a:t>　</a:t>
            </a:r>
            <a:r>
              <a:rPr lang="en-US" altLang="ja-JP" sz="1108" spc="-65" dirty="0">
                <a:solidFill>
                  <a:prstClr val="black"/>
                </a:solidFill>
                <a:latin typeface="ＭＳ Ｐゴシック"/>
                <a:sym typeface="Wingdings" panose="05000000000000000000" pitchFamily="2" charset="2"/>
              </a:rPr>
              <a:t>※</a:t>
            </a:r>
            <a:r>
              <a:rPr lang="ja-JP" altLang="en-US" sz="1108" spc="-65" dirty="0">
                <a:solidFill>
                  <a:prstClr val="black"/>
                </a:solidFill>
                <a:latin typeface="ＭＳ Ｐゴシック"/>
                <a:sym typeface="Wingdings" panose="05000000000000000000" pitchFamily="2" charset="2"/>
              </a:rPr>
              <a:t>　高齢化・重症化を背景とした目標設定 </a:t>
            </a:r>
            <a:endParaRPr lang="en-US" altLang="ja-JP" sz="1108" spc="-65" dirty="0">
              <a:solidFill>
                <a:prstClr val="black"/>
              </a:solidFill>
              <a:latin typeface="HGPｺﾞｼｯｸM" panose="020B0600000000000000" pitchFamily="50" charset="-128"/>
              <a:ea typeface="HGPｺﾞｼｯｸM" panose="020B0600000000000000" pitchFamily="50" charset="-128"/>
            </a:endParaRPr>
          </a:p>
        </p:txBody>
      </p:sp>
      <p:sp>
        <p:nvSpPr>
          <p:cNvPr id="15" name="正方形/長方形 14"/>
          <p:cNvSpPr/>
          <p:nvPr/>
        </p:nvSpPr>
        <p:spPr bwMode="auto">
          <a:xfrm>
            <a:off x="104516" y="3628410"/>
            <a:ext cx="4384784" cy="1329378"/>
          </a:xfrm>
          <a:prstGeom prst="rect">
            <a:avLst/>
          </a:prstGeom>
          <a:ln>
            <a:solidFill>
              <a:schemeClr val="accent5"/>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a:lnSpc>
                <a:spcPct val="150000"/>
              </a:lnSpc>
              <a:spcBef>
                <a:spcPts val="277"/>
              </a:spcBef>
            </a:pPr>
            <a:r>
              <a:rPr lang="ja-JP" altLang="en-US" sz="1108" spc="-65" dirty="0">
                <a:solidFill>
                  <a:prstClr val="black"/>
                </a:solidFill>
                <a:latin typeface="ＭＳ Ｐゴシック"/>
              </a:rPr>
              <a:t>② 精神障害にも対応した地域包括ケアシステムの構築</a:t>
            </a:r>
            <a:r>
              <a:rPr lang="en-US" altLang="ja-JP" sz="1108" spc="-65" dirty="0">
                <a:solidFill>
                  <a:prstClr val="black"/>
                </a:solidFill>
                <a:latin typeface="ＭＳ Ｐゴシック"/>
              </a:rPr>
              <a:t>【</a:t>
            </a:r>
            <a:r>
              <a:rPr lang="ja-JP" altLang="en-US" sz="1108" spc="-65" dirty="0">
                <a:solidFill>
                  <a:prstClr val="black"/>
                </a:solidFill>
                <a:latin typeface="ＭＳ Ｐゴシック"/>
              </a:rPr>
              <a:t>項目の見直し</a:t>
            </a:r>
            <a:r>
              <a:rPr lang="en-US" altLang="ja-JP" sz="1108" spc="-65" dirty="0">
                <a:solidFill>
                  <a:prstClr val="black"/>
                </a:solidFill>
                <a:latin typeface="ＭＳ Ｐゴシック"/>
              </a:rPr>
              <a:t>】</a:t>
            </a:r>
          </a:p>
          <a:p>
            <a:pPr defTabSz="805982">
              <a:spcBef>
                <a:spcPts val="277"/>
              </a:spcBef>
            </a:pPr>
            <a:r>
              <a:rPr lang="ja-JP" altLang="en-US" sz="1108" spc="-65" dirty="0">
                <a:solidFill>
                  <a:prstClr val="black"/>
                </a:solidFill>
                <a:latin typeface="ＭＳ Ｐゴシック"/>
              </a:rPr>
              <a:t>・保健・医療・福祉関係者による協議の場（各圏域、各市町村）の設置</a:t>
            </a:r>
            <a:endParaRPr lang="en-US" altLang="ja-JP" sz="1108" spc="-65" dirty="0">
              <a:solidFill>
                <a:prstClr val="black"/>
              </a:solidFill>
              <a:latin typeface="ＭＳ Ｐゴシック"/>
            </a:endParaRPr>
          </a:p>
          <a:p>
            <a:pPr defTabSz="805982">
              <a:spcBef>
                <a:spcPts val="277"/>
              </a:spcBef>
            </a:pPr>
            <a:r>
              <a:rPr lang="ja-JP" altLang="en-US" sz="1108" spc="-65" dirty="0">
                <a:solidFill>
                  <a:prstClr val="black"/>
                </a:solidFill>
                <a:latin typeface="ＭＳ Ｐゴシック"/>
                <a:sym typeface="Wingdings" panose="05000000000000000000" pitchFamily="2" charset="2"/>
              </a:rPr>
              <a:t>・精神病床の</a:t>
            </a:r>
            <a:r>
              <a:rPr lang="en-US" altLang="ja-JP" sz="1108" spc="-65" dirty="0">
                <a:solidFill>
                  <a:prstClr val="black"/>
                </a:solidFill>
                <a:latin typeface="ＭＳ Ｐゴシック"/>
                <a:sym typeface="Wingdings" panose="05000000000000000000" pitchFamily="2" charset="2"/>
              </a:rPr>
              <a:t>1</a:t>
            </a:r>
            <a:r>
              <a:rPr lang="ja-JP" altLang="en-US" sz="1108" spc="-65" dirty="0">
                <a:solidFill>
                  <a:prstClr val="black"/>
                </a:solidFill>
                <a:latin typeface="ＭＳ Ｐゴシック"/>
                <a:sym typeface="Wingdings" panose="05000000000000000000" pitchFamily="2" charset="2"/>
              </a:rPr>
              <a:t>年以上入院患者数：</a:t>
            </a:r>
            <a:r>
              <a:rPr lang="en-US" altLang="ja-JP" sz="1108" spc="-65" dirty="0">
                <a:solidFill>
                  <a:prstClr val="black"/>
                </a:solidFill>
                <a:latin typeface="ＭＳ Ｐゴシック"/>
                <a:sym typeface="Wingdings" panose="05000000000000000000" pitchFamily="2" charset="2"/>
              </a:rPr>
              <a:t>14.6</a:t>
            </a:r>
            <a:r>
              <a:rPr lang="ja-JP" altLang="en-US" sz="1108" spc="-65" dirty="0">
                <a:solidFill>
                  <a:prstClr val="black"/>
                </a:solidFill>
                <a:latin typeface="ＭＳ Ｐゴシック"/>
                <a:sym typeface="Wingdings" panose="05000000000000000000" pitchFamily="2" charset="2"/>
              </a:rPr>
              <a:t>万人～</a:t>
            </a:r>
            <a:r>
              <a:rPr lang="en-US" altLang="ja-JP" sz="1108" spc="-65" dirty="0">
                <a:solidFill>
                  <a:prstClr val="black"/>
                </a:solidFill>
                <a:latin typeface="ＭＳ Ｐゴシック"/>
                <a:sym typeface="Wingdings" panose="05000000000000000000" pitchFamily="2" charset="2"/>
              </a:rPr>
              <a:t>15.7</a:t>
            </a:r>
            <a:r>
              <a:rPr lang="ja-JP" altLang="en-US" sz="1108" spc="-65" dirty="0">
                <a:solidFill>
                  <a:prstClr val="black"/>
                </a:solidFill>
                <a:latin typeface="ＭＳ Ｐゴシック"/>
                <a:sym typeface="Wingdings" panose="05000000000000000000" pitchFamily="2" charset="2"/>
              </a:rPr>
              <a:t>万人に</a:t>
            </a:r>
            <a:endParaRPr lang="en-US" altLang="ja-JP" sz="1108" spc="-65" dirty="0">
              <a:solidFill>
                <a:prstClr val="black"/>
              </a:solidFill>
              <a:latin typeface="ＭＳ Ｐゴシック"/>
              <a:sym typeface="Wingdings" panose="05000000000000000000" pitchFamily="2" charset="2"/>
            </a:endParaRPr>
          </a:p>
          <a:p>
            <a:pPr defTabSz="805982">
              <a:spcBef>
                <a:spcPts val="277"/>
              </a:spcBef>
            </a:pPr>
            <a:r>
              <a:rPr lang="ja-JP" altLang="en-US" sz="1108" spc="-65" dirty="0">
                <a:solidFill>
                  <a:prstClr val="black"/>
                </a:solidFill>
                <a:latin typeface="ＭＳ Ｐゴシック"/>
                <a:sym typeface="Wingdings" panose="05000000000000000000" pitchFamily="2" charset="2"/>
              </a:rPr>
              <a:t>　　（</a:t>
            </a:r>
            <a:r>
              <a:rPr lang="en-US" altLang="ja-JP" sz="1108" spc="-65" dirty="0">
                <a:solidFill>
                  <a:prstClr val="black"/>
                </a:solidFill>
                <a:latin typeface="ＭＳ Ｐゴシック"/>
                <a:sym typeface="Wingdings" panose="05000000000000000000" pitchFamily="2" charset="2"/>
              </a:rPr>
              <a:t>H26</a:t>
            </a:r>
            <a:r>
              <a:rPr lang="ja-JP" altLang="en-US" sz="1108" spc="-65" dirty="0">
                <a:solidFill>
                  <a:prstClr val="black"/>
                </a:solidFill>
                <a:latin typeface="ＭＳ Ｐゴシック"/>
                <a:sym typeface="Wingdings" panose="05000000000000000000" pitchFamily="2" charset="2"/>
              </a:rPr>
              <a:t>年度末の</a:t>
            </a:r>
            <a:r>
              <a:rPr lang="en-US" altLang="ja-JP" sz="1108" spc="-65" dirty="0">
                <a:solidFill>
                  <a:prstClr val="black"/>
                </a:solidFill>
                <a:latin typeface="ＭＳ Ｐゴシック"/>
                <a:sym typeface="Wingdings" panose="05000000000000000000" pitchFamily="2" charset="2"/>
              </a:rPr>
              <a:t>18.5</a:t>
            </a:r>
            <a:r>
              <a:rPr lang="ja-JP" altLang="en-US" sz="1108" spc="-65" dirty="0">
                <a:solidFill>
                  <a:prstClr val="black"/>
                </a:solidFill>
                <a:latin typeface="ＭＳ Ｐゴシック"/>
                <a:sym typeface="Wingdings" panose="05000000000000000000" pitchFamily="2" charset="2"/>
              </a:rPr>
              <a:t>万人と比べて</a:t>
            </a:r>
            <a:r>
              <a:rPr lang="en-US" altLang="ja-JP" sz="1108" spc="-65" dirty="0">
                <a:solidFill>
                  <a:prstClr val="black"/>
                </a:solidFill>
                <a:latin typeface="ＭＳ Ｐゴシック"/>
                <a:sym typeface="Wingdings" panose="05000000000000000000" pitchFamily="2" charset="2"/>
              </a:rPr>
              <a:t>3.9</a:t>
            </a:r>
            <a:r>
              <a:rPr lang="ja-JP" altLang="en-US" sz="1108" spc="-65" dirty="0">
                <a:solidFill>
                  <a:prstClr val="black"/>
                </a:solidFill>
                <a:latin typeface="ＭＳ Ｐゴシック"/>
                <a:sym typeface="Wingdings" panose="05000000000000000000" pitchFamily="2" charset="2"/>
              </a:rPr>
              <a:t>万人～</a:t>
            </a:r>
            <a:r>
              <a:rPr lang="en-US" altLang="ja-JP" sz="1108" spc="-65" dirty="0">
                <a:solidFill>
                  <a:prstClr val="black"/>
                </a:solidFill>
                <a:latin typeface="ＭＳ Ｐゴシック"/>
                <a:sym typeface="Wingdings" panose="05000000000000000000" pitchFamily="2" charset="2"/>
              </a:rPr>
              <a:t>2.8</a:t>
            </a:r>
            <a:r>
              <a:rPr lang="ja-JP" altLang="en-US" sz="1108" spc="-65" dirty="0">
                <a:solidFill>
                  <a:prstClr val="black"/>
                </a:solidFill>
                <a:latin typeface="ＭＳ Ｐゴシック"/>
                <a:sym typeface="Wingdings" panose="05000000000000000000" pitchFamily="2" charset="2"/>
              </a:rPr>
              <a:t>万人減）</a:t>
            </a:r>
            <a:endParaRPr lang="en-US" altLang="ja-JP" sz="1108" spc="-65" dirty="0">
              <a:solidFill>
                <a:prstClr val="black"/>
              </a:solidFill>
              <a:latin typeface="ＭＳ Ｐゴシック"/>
              <a:sym typeface="Wingdings" panose="05000000000000000000" pitchFamily="2" charset="2"/>
            </a:endParaRPr>
          </a:p>
          <a:p>
            <a:pPr defTabSz="805982">
              <a:spcBef>
                <a:spcPts val="277"/>
              </a:spcBef>
            </a:pPr>
            <a:r>
              <a:rPr lang="ja-JP" altLang="en-US" sz="1108" spc="-65" dirty="0">
                <a:solidFill>
                  <a:prstClr val="black"/>
                </a:solidFill>
                <a:latin typeface="ＭＳ Ｐゴシック"/>
              </a:rPr>
              <a:t>・退院率：入院後</a:t>
            </a:r>
            <a:r>
              <a:rPr lang="en-US" altLang="ja-JP" sz="1108" spc="-65" dirty="0">
                <a:solidFill>
                  <a:prstClr val="black"/>
                </a:solidFill>
                <a:latin typeface="ＭＳ Ｐゴシック"/>
              </a:rPr>
              <a:t>3</a:t>
            </a:r>
            <a:r>
              <a:rPr lang="ja-JP" altLang="en-US" sz="1108" spc="-65" dirty="0">
                <a:solidFill>
                  <a:prstClr val="black"/>
                </a:solidFill>
                <a:latin typeface="ＭＳ Ｐゴシック"/>
              </a:rPr>
              <a:t>ヵ月　</a:t>
            </a:r>
            <a:r>
              <a:rPr lang="en-US" altLang="ja-JP" sz="1108" spc="-65" dirty="0">
                <a:solidFill>
                  <a:prstClr val="black"/>
                </a:solidFill>
                <a:latin typeface="ＭＳ Ｐゴシック"/>
              </a:rPr>
              <a:t>69</a:t>
            </a:r>
            <a:r>
              <a:rPr lang="ja-JP" altLang="en-US" sz="1108" spc="-65" dirty="0">
                <a:solidFill>
                  <a:prstClr val="black"/>
                </a:solidFill>
                <a:latin typeface="ＭＳ Ｐゴシック"/>
              </a:rPr>
              <a:t>％、入院後</a:t>
            </a:r>
            <a:r>
              <a:rPr lang="en-US" altLang="ja-JP" sz="1108" spc="-65" dirty="0">
                <a:solidFill>
                  <a:prstClr val="black"/>
                </a:solidFill>
                <a:latin typeface="ＭＳ Ｐゴシック"/>
              </a:rPr>
              <a:t>6</a:t>
            </a:r>
            <a:r>
              <a:rPr lang="ja-JP" altLang="en-US" sz="1108" spc="-65" dirty="0">
                <a:solidFill>
                  <a:prstClr val="black"/>
                </a:solidFill>
                <a:latin typeface="ＭＳ Ｐゴシック"/>
              </a:rPr>
              <a:t>ヵ月</a:t>
            </a:r>
            <a:r>
              <a:rPr lang="en-US" altLang="ja-JP" sz="1108" spc="-65" dirty="0">
                <a:solidFill>
                  <a:prstClr val="black"/>
                </a:solidFill>
                <a:latin typeface="ＭＳ Ｐゴシック"/>
              </a:rPr>
              <a:t>84</a:t>
            </a:r>
            <a:r>
              <a:rPr lang="ja-JP" altLang="en-US" sz="1108" spc="-65" dirty="0">
                <a:solidFill>
                  <a:prstClr val="black"/>
                </a:solidFill>
                <a:latin typeface="ＭＳ Ｐゴシック"/>
              </a:rPr>
              <a:t>％、入院後１年</a:t>
            </a:r>
            <a:r>
              <a:rPr lang="en-US" altLang="ja-JP" sz="1108" spc="-65" dirty="0">
                <a:solidFill>
                  <a:prstClr val="black"/>
                </a:solidFill>
                <a:latin typeface="ＭＳ Ｐゴシック"/>
              </a:rPr>
              <a:t>90</a:t>
            </a:r>
            <a:r>
              <a:rPr lang="ja-JP" altLang="en-US" sz="1108" spc="-65" dirty="0">
                <a:solidFill>
                  <a:prstClr val="black"/>
                </a:solidFill>
                <a:latin typeface="ＭＳ Ｐゴシック"/>
              </a:rPr>
              <a:t>％</a:t>
            </a:r>
            <a:endParaRPr lang="en-US" altLang="ja-JP" sz="1108" spc="-65" dirty="0">
              <a:solidFill>
                <a:prstClr val="black"/>
              </a:solidFill>
              <a:latin typeface="ＭＳ Ｐゴシック"/>
            </a:endParaRPr>
          </a:p>
          <a:p>
            <a:pPr defTabSz="805982">
              <a:spcBef>
                <a:spcPts val="277"/>
              </a:spcBef>
            </a:pPr>
            <a:r>
              <a:rPr lang="ja-JP" altLang="en-US" sz="1108" spc="-65" dirty="0">
                <a:solidFill>
                  <a:prstClr val="black"/>
                </a:solidFill>
                <a:latin typeface="ＭＳ Ｐゴシック"/>
              </a:rPr>
              <a:t>　　（</a:t>
            </a:r>
            <a:r>
              <a:rPr lang="en-US" altLang="ja-JP" sz="1108" spc="-65" dirty="0">
                <a:solidFill>
                  <a:prstClr val="black"/>
                </a:solidFill>
                <a:latin typeface="ＭＳ Ｐゴシック"/>
              </a:rPr>
              <a:t>H27</a:t>
            </a:r>
            <a:r>
              <a:rPr lang="ja-JP" altLang="en-US" sz="1108" spc="-65" dirty="0">
                <a:solidFill>
                  <a:prstClr val="black"/>
                </a:solidFill>
                <a:latin typeface="ＭＳ Ｐゴシック"/>
              </a:rPr>
              <a:t>年時点の上位</a:t>
            </a:r>
            <a:r>
              <a:rPr lang="en-US" altLang="ja-JP" sz="1108" spc="-65" dirty="0">
                <a:solidFill>
                  <a:prstClr val="black"/>
                </a:solidFill>
                <a:latin typeface="ＭＳ Ｐゴシック"/>
              </a:rPr>
              <a:t>10%</a:t>
            </a:r>
            <a:r>
              <a:rPr lang="ja-JP" altLang="en-US" sz="1108" spc="-65" dirty="0">
                <a:solidFill>
                  <a:prstClr val="black"/>
                </a:solidFill>
                <a:latin typeface="ＭＳ Ｐゴシック"/>
              </a:rPr>
              <a:t>の都道府県の水準）                </a:t>
            </a:r>
            <a:endParaRPr lang="en-US" altLang="ja-JP" sz="1108" spc="-65" dirty="0">
              <a:solidFill>
                <a:prstClr val="black"/>
              </a:solidFill>
              <a:latin typeface="ＭＳ Ｐゴシック"/>
            </a:endParaRPr>
          </a:p>
        </p:txBody>
      </p:sp>
      <p:sp>
        <p:nvSpPr>
          <p:cNvPr id="16" name="正方形/長方形 15"/>
          <p:cNvSpPr/>
          <p:nvPr/>
        </p:nvSpPr>
        <p:spPr bwMode="auto">
          <a:xfrm>
            <a:off x="107506" y="5009741"/>
            <a:ext cx="4383795" cy="546267"/>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a:lnSpc>
                <a:spcPct val="150000"/>
              </a:lnSpc>
              <a:spcBef>
                <a:spcPts val="277"/>
              </a:spcBef>
            </a:pPr>
            <a:r>
              <a:rPr lang="ja-JP" altLang="en-US" sz="1108" spc="-65" dirty="0">
                <a:solidFill>
                  <a:prstClr val="black"/>
                </a:solidFill>
                <a:latin typeface="ＭＳ Ｐゴシック"/>
              </a:rPr>
              <a:t>③ 地域生活支援拠点等の整備</a:t>
            </a:r>
            <a:endParaRPr lang="en-US" altLang="ja-JP" sz="1108" spc="-65" dirty="0">
              <a:solidFill>
                <a:prstClr val="black"/>
              </a:solidFill>
              <a:latin typeface="ＭＳ Ｐゴシック"/>
            </a:endParaRPr>
          </a:p>
          <a:p>
            <a:pPr defTabSz="805982">
              <a:spcBef>
                <a:spcPts val="277"/>
              </a:spcBef>
            </a:pPr>
            <a:r>
              <a:rPr lang="ja-JP" altLang="en-US" sz="1108" spc="-65" dirty="0">
                <a:solidFill>
                  <a:prstClr val="black"/>
                </a:solidFill>
                <a:latin typeface="ＭＳ Ｐゴシック"/>
              </a:rPr>
              <a:t>・各市町村又は各圏域に少なくとも１つ整備</a:t>
            </a:r>
            <a:endParaRPr lang="en-US" altLang="ja-JP" sz="1108" spc="-65" dirty="0">
              <a:solidFill>
                <a:prstClr val="black"/>
              </a:solidFill>
              <a:latin typeface="ＭＳ Ｐゴシック"/>
            </a:endParaRPr>
          </a:p>
        </p:txBody>
      </p:sp>
      <p:sp>
        <p:nvSpPr>
          <p:cNvPr id="17" name="正方形/長方形 16"/>
          <p:cNvSpPr/>
          <p:nvPr/>
        </p:nvSpPr>
        <p:spPr bwMode="auto">
          <a:xfrm>
            <a:off x="4573331" y="2683327"/>
            <a:ext cx="4535175" cy="1329378"/>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a:lnSpc>
                <a:spcPct val="150000"/>
              </a:lnSpc>
              <a:spcBef>
                <a:spcPts val="277"/>
              </a:spcBef>
            </a:pPr>
            <a:r>
              <a:rPr lang="ja-JP" altLang="en-US" sz="1108" spc="-65" dirty="0">
                <a:solidFill>
                  <a:prstClr val="black"/>
                </a:solidFill>
                <a:latin typeface="ＭＳ Ｐゴシック"/>
              </a:rPr>
              <a:t>④ 福祉施設から一般就労への移行</a:t>
            </a:r>
            <a:endParaRPr lang="ja-JP" altLang="en-US" sz="1108" spc="-65" dirty="0">
              <a:solidFill>
                <a:srgbClr val="92D050"/>
              </a:solidFill>
              <a:latin typeface="ＭＳ Ｐゴシック"/>
            </a:endParaRPr>
          </a:p>
          <a:p>
            <a:pPr marL="0" lvl="1" indent="-82064" defTabSz="805982">
              <a:spcBef>
                <a:spcPts val="277"/>
              </a:spcBef>
            </a:pPr>
            <a:r>
              <a:rPr lang="ja-JP" altLang="en-US" sz="1108" spc="-65" dirty="0">
                <a:solidFill>
                  <a:prstClr val="black"/>
                </a:solidFill>
                <a:latin typeface="ＭＳ Ｐゴシック"/>
              </a:rPr>
              <a:t>・一般就労への移行者数：　</a:t>
            </a:r>
            <a:r>
              <a:rPr lang="en-US" altLang="ja-JP" sz="1108" spc="-65" dirty="0">
                <a:solidFill>
                  <a:prstClr val="black"/>
                </a:solidFill>
                <a:latin typeface="ＭＳ Ｐゴシック"/>
              </a:rPr>
              <a:t>H28</a:t>
            </a:r>
            <a:r>
              <a:rPr lang="ja-JP" altLang="en-US" sz="1108" spc="-65" dirty="0">
                <a:solidFill>
                  <a:prstClr val="black"/>
                </a:solidFill>
                <a:latin typeface="ＭＳ Ｐゴシック"/>
              </a:rPr>
              <a:t>年度の１．５倍</a:t>
            </a:r>
            <a:endParaRPr lang="en-US" altLang="ja-JP" sz="1108" spc="-65" dirty="0">
              <a:solidFill>
                <a:prstClr val="black"/>
              </a:solidFill>
              <a:latin typeface="ＭＳ Ｐゴシック"/>
            </a:endParaRPr>
          </a:p>
          <a:p>
            <a:pPr marL="0" lvl="1" indent="-82064" defTabSz="805982">
              <a:spcBef>
                <a:spcPts val="277"/>
              </a:spcBef>
            </a:pPr>
            <a:r>
              <a:rPr lang="ja-JP" altLang="en-US" sz="1108" spc="-65" dirty="0">
                <a:solidFill>
                  <a:prstClr val="black"/>
                </a:solidFill>
                <a:latin typeface="ＭＳ Ｐゴシック"/>
              </a:rPr>
              <a:t>・就労移行支援事業利用者：</a:t>
            </a:r>
            <a:r>
              <a:rPr lang="en-US" altLang="ja-JP" sz="1108" spc="-65" dirty="0">
                <a:solidFill>
                  <a:prstClr val="black"/>
                </a:solidFill>
                <a:latin typeface="ＭＳ Ｐゴシック"/>
              </a:rPr>
              <a:t>H28</a:t>
            </a:r>
            <a:r>
              <a:rPr lang="ja-JP" altLang="en-US" sz="1108" spc="-65" dirty="0">
                <a:solidFill>
                  <a:prstClr val="black"/>
                </a:solidFill>
                <a:latin typeface="ＭＳ Ｐゴシック"/>
              </a:rPr>
              <a:t>年度の２割増</a:t>
            </a:r>
            <a:endParaRPr lang="en-US" altLang="ja-JP" sz="1108" spc="-65" dirty="0">
              <a:solidFill>
                <a:prstClr val="black"/>
              </a:solidFill>
              <a:latin typeface="ＭＳ Ｐゴシック"/>
            </a:endParaRPr>
          </a:p>
          <a:p>
            <a:pPr marL="0" lvl="1" indent="-82064" defTabSz="805982">
              <a:spcBef>
                <a:spcPts val="277"/>
              </a:spcBef>
            </a:pPr>
            <a:r>
              <a:rPr lang="ja-JP" altLang="en-US" sz="1108" spc="-65" dirty="0">
                <a:solidFill>
                  <a:prstClr val="black"/>
                </a:solidFill>
                <a:latin typeface="ＭＳ Ｐゴシック"/>
              </a:rPr>
              <a:t>・移行率３割以上の就労移行支援事業所：５割以上</a:t>
            </a:r>
            <a:endParaRPr lang="en-US" altLang="ja-JP" sz="1108" spc="-65" dirty="0">
              <a:solidFill>
                <a:prstClr val="black"/>
              </a:solidFill>
              <a:latin typeface="ＭＳ Ｐゴシック"/>
            </a:endParaRPr>
          </a:p>
          <a:p>
            <a:pPr marL="0" lvl="1" indent="-82064" defTabSz="805982">
              <a:spcBef>
                <a:spcPts val="277"/>
              </a:spcBef>
            </a:pPr>
            <a:r>
              <a:rPr lang="ja-JP" altLang="en-US" sz="1108" spc="-65" dirty="0">
                <a:solidFill>
                  <a:prstClr val="black"/>
                </a:solidFill>
                <a:latin typeface="ＭＳ Ｐゴシック"/>
              </a:rPr>
              <a:t>　</a:t>
            </a:r>
            <a:r>
              <a:rPr lang="en-US" altLang="ja-JP" sz="1108" spc="-65" dirty="0">
                <a:solidFill>
                  <a:prstClr val="black"/>
                </a:solidFill>
                <a:latin typeface="ＭＳ Ｐゴシック"/>
              </a:rPr>
              <a:t>※</a:t>
            </a:r>
            <a:r>
              <a:rPr lang="ja-JP" altLang="en-US" sz="1108" spc="-65" dirty="0">
                <a:solidFill>
                  <a:prstClr val="black"/>
                </a:solidFill>
                <a:latin typeface="ＭＳ Ｐゴシック"/>
              </a:rPr>
              <a:t>　実績を踏まえた目標設定</a:t>
            </a:r>
            <a:endParaRPr lang="en-US" altLang="ja-JP" sz="1108" spc="-65" dirty="0">
              <a:solidFill>
                <a:prstClr val="black"/>
              </a:solidFill>
              <a:latin typeface="ＭＳ Ｐゴシック"/>
            </a:endParaRPr>
          </a:p>
          <a:p>
            <a:pPr marL="0" lvl="1" indent="-82064" defTabSz="805982">
              <a:spcBef>
                <a:spcPts val="277"/>
              </a:spcBef>
            </a:pPr>
            <a:r>
              <a:rPr lang="ja-JP" altLang="en-US" sz="1108" spc="-65" dirty="0">
                <a:solidFill>
                  <a:prstClr val="black"/>
                </a:solidFill>
                <a:latin typeface="ＭＳ Ｐゴシック"/>
              </a:rPr>
              <a:t>・就労定着支援１年後の就労定着率：</a:t>
            </a:r>
            <a:r>
              <a:rPr lang="en-US" altLang="ja-JP" sz="1108" spc="-65" dirty="0">
                <a:solidFill>
                  <a:prstClr val="black"/>
                </a:solidFill>
                <a:latin typeface="ＭＳ Ｐゴシック"/>
              </a:rPr>
              <a:t>80</a:t>
            </a:r>
            <a:r>
              <a:rPr lang="ja-JP" altLang="en-US" sz="1108" spc="-65" dirty="0">
                <a:solidFill>
                  <a:prstClr val="black"/>
                </a:solidFill>
                <a:latin typeface="ＭＳ Ｐゴシック"/>
              </a:rPr>
              <a:t>％以上（新） </a:t>
            </a:r>
          </a:p>
        </p:txBody>
      </p:sp>
      <p:sp>
        <p:nvSpPr>
          <p:cNvPr id="18" name="正方形/長方形 17"/>
          <p:cNvSpPr/>
          <p:nvPr/>
        </p:nvSpPr>
        <p:spPr bwMode="auto">
          <a:xfrm>
            <a:off x="4573330" y="4079174"/>
            <a:ext cx="4535176" cy="1476831"/>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defTabSz="805982">
              <a:lnSpc>
                <a:spcPct val="150000"/>
              </a:lnSpc>
              <a:spcBef>
                <a:spcPts val="277"/>
              </a:spcBef>
            </a:pPr>
            <a:r>
              <a:rPr lang="ja-JP" altLang="en-US" sz="1108" spc="-65" dirty="0">
                <a:solidFill>
                  <a:prstClr val="black"/>
                </a:solidFill>
                <a:latin typeface="ＭＳ Ｐゴシック"/>
              </a:rPr>
              <a:t>⑤ 障害児支援の提供体制の整備等</a:t>
            </a:r>
            <a:r>
              <a:rPr lang="en-US" altLang="ja-JP" sz="1108" spc="-65" dirty="0">
                <a:solidFill>
                  <a:prstClr val="black"/>
                </a:solidFill>
                <a:latin typeface="ＭＳ Ｐゴシック"/>
              </a:rPr>
              <a:t>【</a:t>
            </a:r>
            <a:r>
              <a:rPr lang="ja-JP" altLang="en-US" sz="1108" spc="-65" dirty="0">
                <a:solidFill>
                  <a:prstClr val="black"/>
                </a:solidFill>
                <a:latin typeface="ＭＳ Ｐゴシック"/>
              </a:rPr>
              <a:t>新たな項目</a:t>
            </a:r>
            <a:r>
              <a:rPr lang="en-US" altLang="ja-JP" sz="1108" spc="-65" dirty="0">
                <a:solidFill>
                  <a:prstClr val="black"/>
                </a:solidFill>
                <a:latin typeface="ＭＳ Ｐゴシック"/>
              </a:rPr>
              <a:t>】</a:t>
            </a:r>
            <a:endParaRPr lang="ja-JP" altLang="en-US" sz="1108" spc="-65" dirty="0">
              <a:solidFill>
                <a:prstClr val="black"/>
              </a:solidFill>
              <a:latin typeface="ＭＳ Ｐゴシック"/>
            </a:endParaRPr>
          </a:p>
          <a:p>
            <a:pPr marL="109907" lvl="1" indent="-109907" defTabSz="805982">
              <a:spcBef>
                <a:spcPts val="277"/>
              </a:spcBef>
            </a:pPr>
            <a:r>
              <a:rPr lang="ja-JP" altLang="en-US" sz="1108" spc="-65" dirty="0">
                <a:solidFill>
                  <a:prstClr val="black"/>
                </a:solidFill>
                <a:latin typeface="ＭＳ Ｐゴシック"/>
              </a:rPr>
              <a:t>・児童発達支援センターを各市町村に少なくとも</a:t>
            </a:r>
            <a:r>
              <a:rPr lang="en-US" altLang="ja-JP" sz="1108" spc="-65" dirty="0">
                <a:solidFill>
                  <a:prstClr val="black"/>
                </a:solidFill>
                <a:latin typeface="ＭＳ Ｐゴシック"/>
              </a:rPr>
              <a:t>1</a:t>
            </a:r>
            <a:r>
              <a:rPr lang="ja-JP" altLang="en-US" sz="1108" spc="-65" dirty="0">
                <a:solidFill>
                  <a:prstClr val="black"/>
                </a:solidFill>
                <a:latin typeface="ＭＳ Ｐゴシック"/>
              </a:rPr>
              <a:t>カ所設置</a:t>
            </a:r>
            <a:endParaRPr lang="en-US" altLang="ja-JP" sz="1108" spc="-65" dirty="0">
              <a:solidFill>
                <a:prstClr val="black"/>
              </a:solidFill>
              <a:latin typeface="ＭＳ Ｐゴシック"/>
            </a:endParaRPr>
          </a:p>
          <a:p>
            <a:pPr marL="109907" lvl="1" indent="-109907" defTabSz="805982">
              <a:spcBef>
                <a:spcPts val="277"/>
              </a:spcBef>
            </a:pPr>
            <a:r>
              <a:rPr lang="ja-JP" altLang="en-US" sz="1108" spc="-65" dirty="0">
                <a:solidFill>
                  <a:prstClr val="black"/>
                </a:solidFill>
                <a:latin typeface="ＭＳ Ｐゴシック"/>
              </a:rPr>
              <a:t>・保育所等訪問支援を利用できる体制を各市町村で構築</a:t>
            </a:r>
            <a:endParaRPr lang="en-US" altLang="ja-JP" sz="1108" spc="-65" dirty="0">
              <a:solidFill>
                <a:prstClr val="black"/>
              </a:solidFill>
              <a:latin typeface="ＭＳ Ｐゴシック"/>
            </a:endParaRPr>
          </a:p>
          <a:p>
            <a:pPr marL="66463" lvl="1" indent="-109907" defTabSz="805982">
              <a:spcBef>
                <a:spcPts val="277"/>
              </a:spcBef>
            </a:pPr>
            <a:r>
              <a:rPr lang="ja-JP" altLang="en-US" sz="1108" spc="-65" dirty="0">
                <a:solidFill>
                  <a:prstClr val="black"/>
                </a:solidFill>
                <a:latin typeface="ＭＳ Ｐゴシック"/>
              </a:rPr>
              <a:t>・主に重症心身障害児を支援する児童発達支援事業所、放課後等デイサービスを各市町村に少なくとも１カ所確保</a:t>
            </a:r>
            <a:endParaRPr lang="en-US" altLang="ja-JP" sz="1108" spc="-65" dirty="0">
              <a:solidFill>
                <a:prstClr val="black"/>
              </a:solidFill>
              <a:latin typeface="ＭＳ Ｐゴシック"/>
            </a:endParaRPr>
          </a:p>
          <a:p>
            <a:pPr marL="66463" lvl="1" indent="-132926" defTabSz="805982">
              <a:spcBef>
                <a:spcPts val="277"/>
              </a:spcBef>
            </a:pPr>
            <a:r>
              <a:rPr lang="ja-JP" altLang="en-US" sz="1108" spc="-65" dirty="0">
                <a:solidFill>
                  <a:prstClr val="black"/>
                </a:solidFill>
                <a:latin typeface="ＭＳ Ｐゴシック"/>
              </a:rPr>
              <a:t>・医療的ケア児支援の協議の場（各都道府県、各圏域、各市町村）の設置（</a:t>
            </a:r>
            <a:r>
              <a:rPr lang="en-US" altLang="ja-JP" sz="1108" spc="-65" dirty="0">
                <a:solidFill>
                  <a:prstClr val="black"/>
                </a:solidFill>
                <a:latin typeface="ＭＳ Ｐゴシック"/>
              </a:rPr>
              <a:t>H30</a:t>
            </a:r>
            <a:r>
              <a:rPr lang="ja-JP" altLang="en-US" sz="1108" spc="-65" dirty="0">
                <a:solidFill>
                  <a:prstClr val="black"/>
                </a:solidFill>
                <a:latin typeface="ＭＳ Ｐゴシック"/>
              </a:rPr>
              <a:t>年度末まで）        </a:t>
            </a:r>
            <a:endParaRPr lang="en-US" altLang="ja-JP" sz="1108" spc="-65" dirty="0">
              <a:solidFill>
                <a:srgbClr val="FF0000"/>
              </a:solidFill>
              <a:latin typeface="ＭＳ Ｐゴシック"/>
            </a:endParaRPr>
          </a:p>
        </p:txBody>
      </p:sp>
      <p:sp>
        <p:nvSpPr>
          <p:cNvPr id="19" name="正方形/長方形 18"/>
          <p:cNvSpPr/>
          <p:nvPr/>
        </p:nvSpPr>
        <p:spPr bwMode="auto">
          <a:xfrm>
            <a:off x="118582" y="5821882"/>
            <a:ext cx="8929617" cy="460984"/>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ctr" anchorCtr="0" compatLnSpc="1">
            <a:prstTxWarp prst="textNoShape">
              <a:avLst/>
            </a:prstTxWarp>
          </a:bodyPr>
          <a:lstStyle/>
          <a:p>
            <a:pPr marL="0" lvl="1" defTabSz="492382" fontAlgn="auto">
              <a:spcBef>
                <a:spcPts val="277"/>
              </a:spcBef>
              <a:spcAft>
                <a:spcPts val="0"/>
              </a:spcAft>
            </a:pPr>
            <a:r>
              <a:rPr lang="ja-JP" altLang="en-US" sz="1108" dirty="0">
                <a:solidFill>
                  <a:prstClr val="black"/>
                </a:solidFill>
                <a:latin typeface="ＭＳ Ｐゴシック"/>
              </a:rPr>
              <a:t>・障害者虐待の防止、養護者に対する支援                        　　　 ・難病患者への一層の周知</a:t>
            </a:r>
            <a:endParaRPr lang="en-US" altLang="ja-JP" sz="1108" dirty="0">
              <a:solidFill>
                <a:prstClr val="black"/>
              </a:solidFill>
              <a:latin typeface="ＭＳ Ｐゴシック"/>
            </a:endParaRPr>
          </a:p>
          <a:p>
            <a:pPr marL="0" lvl="1" defTabSz="492382" fontAlgn="auto">
              <a:spcBef>
                <a:spcPts val="277"/>
              </a:spcBef>
              <a:spcAft>
                <a:spcPts val="0"/>
              </a:spcAft>
            </a:pPr>
            <a:r>
              <a:rPr lang="ja-JP" altLang="en-US" sz="1108" dirty="0">
                <a:solidFill>
                  <a:prstClr val="black"/>
                </a:solidFill>
                <a:latin typeface="ＭＳ Ｐゴシック"/>
              </a:rPr>
              <a:t>・障害を理由とする差別の解消の推進                              　　　  ・意思決定支援、成年後見制度の利用促進の在り方　等</a:t>
            </a:r>
            <a:endParaRPr lang="en-US" altLang="ja-JP" sz="1108" dirty="0">
              <a:solidFill>
                <a:prstClr val="black"/>
              </a:solidFill>
              <a:latin typeface="ＭＳ Ｐゴシック"/>
            </a:endParaRPr>
          </a:p>
        </p:txBody>
      </p:sp>
      <p:sp>
        <p:nvSpPr>
          <p:cNvPr id="22" name="正方形/長方形 21"/>
          <p:cNvSpPr/>
          <p:nvPr/>
        </p:nvSpPr>
        <p:spPr bwMode="auto">
          <a:xfrm>
            <a:off x="95801" y="1888557"/>
            <a:ext cx="8952399" cy="410472"/>
          </a:xfrm>
          <a:prstGeom prst="rect">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33973" tIns="6793" rIns="33973" bIns="6793" numCol="1" rtlCol="0" anchor="t" anchorCtr="0" compatLnSpc="1">
            <a:prstTxWarp prst="textNoShape">
              <a:avLst/>
            </a:prstTxWarp>
          </a:bodyPr>
          <a:lstStyle/>
          <a:p>
            <a:pPr marL="0" lvl="1" defTabSz="805982">
              <a:spcBef>
                <a:spcPts val="0"/>
              </a:spcBef>
            </a:pPr>
            <a:r>
              <a:rPr lang="ja-JP" altLang="en-US" sz="1108" spc="-74" dirty="0">
                <a:solidFill>
                  <a:prstClr val="black"/>
                </a:solidFill>
                <a:latin typeface="ＭＳ Ｐゴシック"/>
              </a:rPr>
              <a:t>・ 地域における生活の維持及び継続の推進  </a:t>
            </a:r>
            <a:r>
              <a:rPr lang="en-US" altLang="ja-JP" sz="1108" spc="-74" dirty="0">
                <a:solidFill>
                  <a:prstClr val="black"/>
                </a:solidFill>
                <a:latin typeface="ＭＳ Ｐゴシック"/>
              </a:rPr>
              <a:t>	</a:t>
            </a:r>
            <a:r>
              <a:rPr lang="ja-JP" altLang="en-US" sz="1108" spc="-74" dirty="0">
                <a:solidFill>
                  <a:prstClr val="black"/>
                </a:solidFill>
                <a:latin typeface="ＭＳ Ｐゴシック"/>
              </a:rPr>
              <a:t>・ 就労定着に向けた支援</a:t>
            </a:r>
            <a:r>
              <a:rPr lang="en-US" altLang="ja-JP" sz="1108" spc="-74" dirty="0">
                <a:solidFill>
                  <a:prstClr val="black"/>
                </a:solidFill>
                <a:latin typeface="ＭＳ Ｐゴシック"/>
              </a:rPr>
              <a:t>		         </a:t>
            </a:r>
            <a:r>
              <a:rPr lang="ja-JP" altLang="en-US" sz="1108" spc="-74" dirty="0">
                <a:solidFill>
                  <a:prstClr val="black"/>
                </a:solidFill>
                <a:latin typeface="ＭＳ Ｐゴシック"/>
              </a:rPr>
              <a:t>・ 地域共生社会の実現に向けた取組</a:t>
            </a:r>
            <a:endParaRPr lang="en-US" altLang="ja-JP" sz="1108" spc="-74" dirty="0">
              <a:solidFill>
                <a:prstClr val="black"/>
              </a:solidFill>
              <a:latin typeface="ＭＳ Ｐゴシック"/>
            </a:endParaRPr>
          </a:p>
          <a:p>
            <a:pPr marL="0" lvl="1" defTabSz="805982">
              <a:spcBef>
                <a:spcPts val="0"/>
              </a:spcBef>
            </a:pPr>
            <a:r>
              <a:rPr lang="ja-JP" altLang="en-US" sz="1108" spc="-74" dirty="0">
                <a:solidFill>
                  <a:prstClr val="black"/>
                </a:solidFill>
                <a:latin typeface="ＭＳ Ｐゴシック"/>
              </a:rPr>
              <a:t>・ 精神障害にも対応した地域包括ケアシステムの構築</a:t>
            </a:r>
            <a:r>
              <a:rPr lang="en-US" altLang="ja-JP" sz="1108" spc="-74" dirty="0">
                <a:solidFill>
                  <a:prstClr val="black"/>
                </a:solidFill>
                <a:latin typeface="ＭＳ Ｐゴシック"/>
              </a:rPr>
              <a:t>	</a:t>
            </a:r>
            <a:r>
              <a:rPr lang="ja-JP" altLang="en-US" sz="1108" spc="-74" dirty="0">
                <a:solidFill>
                  <a:prstClr val="black"/>
                </a:solidFill>
                <a:latin typeface="ＭＳ Ｐゴシック"/>
              </a:rPr>
              <a:t>・ 障害児のサービス提供体制の計画的な構築     ・ 発達障害者支援の一層の充実</a:t>
            </a:r>
            <a:endParaRPr lang="en-US" altLang="ja-JP" sz="1108" spc="-74" dirty="0">
              <a:solidFill>
                <a:prstClr val="black"/>
              </a:solidFill>
              <a:latin typeface="ＭＳ Ｐゴシック"/>
            </a:endParaRPr>
          </a:p>
        </p:txBody>
      </p:sp>
      <p:sp>
        <p:nvSpPr>
          <p:cNvPr id="25" name="正方形/長方形 24"/>
          <p:cNvSpPr/>
          <p:nvPr/>
        </p:nvSpPr>
        <p:spPr>
          <a:xfrm>
            <a:off x="104516" y="2394735"/>
            <a:ext cx="4383796" cy="303115"/>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auto">
              <a:spcBef>
                <a:spcPts val="0"/>
              </a:spcBef>
              <a:spcAft>
                <a:spcPts val="0"/>
              </a:spcAft>
            </a:pPr>
            <a:r>
              <a:rPr lang="ja-JP" altLang="en-US" sz="1292" b="1" dirty="0">
                <a:solidFill>
                  <a:prstClr val="black"/>
                </a:solidFill>
                <a:latin typeface="ＭＳ Ｐゴシック"/>
              </a:rPr>
              <a:t>３．成果目標（計画期間が終了する</a:t>
            </a:r>
            <a:r>
              <a:rPr lang="en-US" altLang="ja-JP" sz="1292" b="1" dirty="0">
                <a:solidFill>
                  <a:prstClr val="black"/>
                </a:solidFill>
                <a:latin typeface="ＭＳ Ｐゴシック"/>
              </a:rPr>
              <a:t>H32</a:t>
            </a:r>
            <a:r>
              <a:rPr lang="ja-JP" altLang="en-US" sz="1292" b="1" dirty="0">
                <a:solidFill>
                  <a:prstClr val="black"/>
                </a:solidFill>
                <a:latin typeface="ＭＳ Ｐゴシック"/>
              </a:rPr>
              <a:t>年度末の目標）</a:t>
            </a:r>
          </a:p>
        </p:txBody>
      </p:sp>
      <p:sp>
        <p:nvSpPr>
          <p:cNvPr id="26" name="正方形/長方形 25"/>
          <p:cNvSpPr/>
          <p:nvPr/>
        </p:nvSpPr>
        <p:spPr>
          <a:xfrm>
            <a:off x="118582" y="5556005"/>
            <a:ext cx="1742260" cy="287978"/>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auto">
              <a:spcBef>
                <a:spcPts val="0"/>
              </a:spcBef>
              <a:spcAft>
                <a:spcPts val="0"/>
              </a:spcAft>
            </a:pPr>
            <a:r>
              <a:rPr lang="ja-JP" altLang="en-US" sz="1292" b="1" dirty="0">
                <a:solidFill>
                  <a:prstClr val="black"/>
                </a:solidFill>
                <a:latin typeface="ＭＳ Ｐゴシック"/>
              </a:rPr>
              <a:t>４．その他の見直し</a:t>
            </a:r>
          </a:p>
        </p:txBody>
      </p:sp>
      <p:sp>
        <p:nvSpPr>
          <p:cNvPr id="24" name="Text Box 15">
            <a:extLst>
              <a:ext uri="{FF2B5EF4-FFF2-40B4-BE49-F238E27FC236}">
                <a16:creationId xmlns:a16="http://schemas.microsoft.com/office/drawing/2014/main" id="{7E014B42-B8B6-4DC3-940C-15B5EEE358C7}"/>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6B17C890-2F21-4317-9AB7-0180E74265E6}"/>
              </a:ext>
            </a:extLst>
          </p:cNvPr>
          <p:cNvSpPr>
            <a:spLocks noGrp="1"/>
          </p:cNvSpPr>
          <p:nvPr>
            <p:ph type="sldNum" sz="quarter" idx="12"/>
          </p:nvPr>
        </p:nvSpPr>
        <p:spPr/>
        <p:txBody>
          <a:bodyPr/>
          <a:lstStyle/>
          <a:p>
            <a:pPr>
              <a:defRPr/>
            </a:pPr>
            <a:fld id="{804D6B79-3AEB-42FE-A736-A41F7AEA0445}" type="slidenum">
              <a:rPr lang="en-US" altLang="ja-JP" smtClean="0"/>
              <a:pPr>
                <a:defRPr/>
              </a:pPr>
              <a:t>26</a:t>
            </a:fld>
            <a:endParaRPr lang="en-US" altLang="ja-JP"/>
          </a:p>
        </p:txBody>
      </p:sp>
    </p:spTree>
    <p:extLst>
      <p:ext uri="{BB962C8B-B14F-4D97-AF65-F5344CB8AC3E}">
        <p14:creationId xmlns:p14="http://schemas.microsoft.com/office/powerpoint/2010/main" val="2070881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p:cNvGraphicFramePr/>
          <p:nvPr>
            <p:extLst>
              <p:ext uri="{D42A27DB-BD31-4B8C-83A1-F6EECF244321}">
                <p14:modId xmlns:p14="http://schemas.microsoft.com/office/powerpoint/2010/main" val="905222322"/>
              </p:ext>
            </p:extLst>
          </p:nvPr>
        </p:nvGraphicFramePr>
        <p:xfrm>
          <a:off x="648676" y="2111925"/>
          <a:ext cx="7776000" cy="19938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1" name="グラフ 150"/>
          <p:cNvGraphicFramePr/>
          <p:nvPr/>
        </p:nvGraphicFramePr>
        <p:xfrm>
          <a:off x="648676" y="4502683"/>
          <a:ext cx="7776000" cy="1993846"/>
        </p:xfrm>
        <a:graphic>
          <a:graphicData uri="http://schemas.openxmlformats.org/drawingml/2006/chart">
            <c:chart xmlns:c="http://schemas.openxmlformats.org/drawingml/2006/chart" xmlns:r="http://schemas.openxmlformats.org/officeDocument/2006/relationships" r:id="rId4"/>
          </a:graphicData>
        </a:graphic>
      </p:graphicFrame>
      <p:sp>
        <p:nvSpPr>
          <p:cNvPr id="2" name="タイトル 1"/>
          <p:cNvSpPr>
            <a:spLocks noGrp="1"/>
          </p:cNvSpPr>
          <p:nvPr>
            <p:ph type="title"/>
          </p:nvPr>
        </p:nvSpPr>
        <p:spPr>
          <a:xfrm>
            <a:off x="457200" y="274638"/>
            <a:ext cx="8229600" cy="623485"/>
          </a:xfrm>
        </p:spPr>
        <p:txBody>
          <a:bodyPr/>
          <a:lstStyle/>
          <a:p>
            <a:pPr algn="ctr"/>
            <a:r>
              <a:rPr lang="ja-JP" altLang="en-US" dirty="0"/>
              <a:t>施設から地域への移行推進</a:t>
            </a:r>
            <a:endParaRPr kumimoji="1" lang="ja-JP" altLang="en-US" dirty="0"/>
          </a:p>
        </p:txBody>
      </p:sp>
      <p:sp>
        <p:nvSpPr>
          <p:cNvPr id="54" name="テキスト ボックス 53"/>
          <p:cNvSpPr txBox="1"/>
          <p:nvPr/>
        </p:nvSpPr>
        <p:spPr>
          <a:xfrm>
            <a:off x="597316" y="4069206"/>
            <a:ext cx="3243527" cy="29117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US" altLang="ja-JP" sz="1292" b="1" dirty="0">
                <a:solidFill>
                  <a:srgbClr val="000000"/>
                </a:solidFill>
                <a:latin typeface="ＭＳ Ｐゴシック"/>
                <a:ea typeface="ＭＳ Ｐゴシック"/>
              </a:rPr>
              <a:t>【</a:t>
            </a:r>
            <a:r>
              <a:rPr lang="ja-JP" altLang="en-US" sz="1292" b="1" dirty="0">
                <a:solidFill>
                  <a:srgbClr val="000000"/>
                </a:solidFill>
                <a:latin typeface="ＭＳ Ｐゴシック"/>
                <a:ea typeface="ＭＳ Ｐゴシック"/>
              </a:rPr>
              <a:t>グループホーム利用者数の推移</a:t>
            </a:r>
            <a:r>
              <a:rPr lang="en-US" altLang="ja-JP" sz="1292" b="1" dirty="0">
                <a:solidFill>
                  <a:srgbClr val="000000"/>
                </a:solidFill>
                <a:latin typeface="ＭＳ Ｐゴシック"/>
                <a:ea typeface="ＭＳ Ｐゴシック"/>
              </a:rPr>
              <a:t>】</a:t>
            </a:r>
            <a:endParaRPr lang="ja-JP" altLang="en-US" sz="1292" b="1" dirty="0">
              <a:solidFill>
                <a:srgbClr val="000000"/>
              </a:solidFill>
              <a:latin typeface="ＭＳ Ｐゴシック"/>
              <a:ea typeface="ＭＳ Ｐゴシック"/>
            </a:endParaRPr>
          </a:p>
        </p:txBody>
      </p:sp>
      <p:sp>
        <p:nvSpPr>
          <p:cNvPr id="55" name="テキスト ボックス 54"/>
          <p:cNvSpPr txBox="1"/>
          <p:nvPr/>
        </p:nvSpPr>
        <p:spPr>
          <a:xfrm>
            <a:off x="550730" y="1594734"/>
            <a:ext cx="2331990" cy="29117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fontAlgn="auto">
              <a:spcBef>
                <a:spcPts val="0"/>
              </a:spcBef>
              <a:spcAft>
                <a:spcPts val="0"/>
              </a:spcAft>
              <a:defRPr/>
            </a:pPr>
            <a:r>
              <a:rPr lang="en-US" altLang="ja-JP" sz="1292" b="1" dirty="0">
                <a:solidFill>
                  <a:srgbClr val="000000"/>
                </a:solidFill>
                <a:latin typeface="ＭＳ Ｐゴシック"/>
                <a:ea typeface="ＭＳ Ｐゴシック"/>
              </a:rPr>
              <a:t>【</a:t>
            </a:r>
            <a:r>
              <a:rPr lang="ja-JP" altLang="en-US" sz="1292" b="1" dirty="0">
                <a:solidFill>
                  <a:srgbClr val="000000"/>
                </a:solidFill>
                <a:latin typeface="ＭＳ Ｐゴシック"/>
                <a:ea typeface="ＭＳ Ｐゴシック"/>
              </a:rPr>
              <a:t>施設入所者数の推移</a:t>
            </a:r>
            <a:r>
              <a:rPr lang="en-US" altLang="ja-JP" sz="1292" b="1" dirty="0">
                <a:solidFill>
                  <a:srgbClr val="000000"/>
                </a:solidFill>
                <a:latin typeface="ＭＳ Ｐゴシック"/>
                <a:ea typeface="ＭＳ Ｐゴシック"/>
              </a:rPr>
              <a:t>】</a:t>
            </a:r>
            <a:r>
              <a:rPr lang="ja-JP" altLang="en-US" sz="1292" b="1" dirty="0">
                <a:solidFill>
                  <a:srgbClr val="000000"/>
                </a:solidFill>
                <a:latin typeface="ＭＳ Ｐゴシック"/>
                <a:ea typeface="ＭＳ Ｐゴシック"/>
              </a:rPr>
              <a:t>　</a:t>
            </a:r>
          </a:p>
        </p:txBody>
      </p:sp>
      <p:sp>
        <p:nvSpPr>
          <p:cNvPr id="2084" name="テキスト ボックス 54"/>
          <p:cNvSpPr txBox="1">
            <a:spLocks noChangeArrowheads="1"/>
          </p:cNvSpPr>
          <p:nvPr/>
        </p:nvSpPr>
        <p:spPr bwMode="auto">
          <a:xfrm>
            <a:off x="562986" y="1899632"/>
            <a:ext cx="1029377" cy="24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auto" hangingPunct="1">
              <a:spcBef>
                <a:spcPts val="0"/>
              </a:spcBef>
              <a:spcAft>
                <a:spcPts val="0"/>
              </a:spcAft>
              <a:defRPr/>
            </a:pPr>
            <a:r>
              <a:rPr lang="ja-JP" altLang="en-US" sz="1015" dirty="0">
                <a:solidFill>
                  <a:srgbClr val="000000"/>
                </a:solidFill>
                <a:latin typeface="Calibri" panose="020F0502020204030204" pitchFamily="34" charset="0"/>
              </a:rPr>
              <a:t>利用者数（人）</a:t>
            </a:r>
          </a:p>
        </p:txBody>
      </p:sp>
      <p:sp>
        <p:nvSpPr>
          <p:cNvPr id="2089" name="テキスト ボックス 55"/>
          <p:cNvSpPr txBox="1">
            <a:spLocks noChangeArrowheads="1"/>
          </p:cNvSpPr>
          <p:nvPr/>
        </p:nvSpPr>
        <p:spPr bwMode="auto">
          <a:xfrm>
            <a:off x="6737051" y="1646252"/>
            <a:ext cx="1657012" cy="20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fontAlgn="auto" hangingPunct="1">
              <a:spcBef>
                <a:spcPts val="0"/>
              </a:spcBef>
              <a:spcAft>
                <a:spcPts val="0"/>
              </a:spcAft>
              <a:defRPr/>
            </a:pPr>
            <a:r>
              <a:rPr lang="ja-JP" altLang="en-US" sz="738" dirty="0">
                <a:solidFill>
                  <a:srgbClr val="000000"/>
                </a:solidFill>
                <a:latin typeface="Calibri" panose="020F0502020204030204" pitchFamily="34" charset="0"/>
              </a:rPr>
              <a:t>出典：国保連データ速報値</a:t>
            </a:r>
          </a:p>
        </p:txBody>
      </p:sp>
      <p:sp>
        <p:nvSpPr>
          <p:cNvPr id="74" name="Text Box 3"/>
          <p:cNvSpPr txBox="1">
            <a:spLocks noChangeArrowheads="1"/>
          </p:cNvSpPr>
          <p:nvPr/>
        </p:nvSpPr>
        <p:spPr bwMode="auto">
          <a:xfrm>
            <a:off x="583864" y="1046952"/>
            <a:ext cx="7976271" cy="516946"/>
          </a:xfrm>
          <a:prstGeom prst="rect">
            <a:avLst/>
          </a:prstGeom>
          <a:solidFill>
            <a:srgbClr val="FFFF99"/>
          </a:solidFill>
          <a:ln w="12700">
            <a:solidFill>
              <a:srgbClr val="000000"/>
            </a:solidFill>
            <a:miter lim="800000"/>
            <a:headEnd/>
            <a:tailEnd/>
          </a:ln>
          <a:effectLst>
            <a:outerShdw dist="35921" dir="2700000" algn="ctr" rotWithShape="0">
              <a:srgbClr val="808080"/>
            </a:outerShdw>
          </a:effectLst>
        </p:spPr>
        <p:txBody>
          <a:bodyPr wrap="square" lIns="118119" tIns="59060" rIns="118119" bIns="59060">
            <a:spAutoFit/>
          </a:bodyPr>
          <a:lstStyle/>
          <a:p>
            <a:pPr fontAlgn="auto">
              <a:spcBef>
                <a:spcPts val="0"/>
              </a:spcBef>
              <a:spcAft>
                <a:spcPts val="0"/>
              </a:spcAft>
              <a:defRPr/>
            </a:pPr>
            <a:r>
              <a:rPr lang="ja-JP" altLang="en-US" sz="1292" dirty="0">
                <a:solidFill>
                  <a:srgbClr val="000000"/>
                </a:solidFill>
                <a:latin typeface="HGSｺﾞｼｯｸM" pitchFamily="50" charset="-128"/>
                <a:ea typeface="HGSｺﾞｼｯｸM" pitchFamily="50" charset="-128"/>
              </a:rPr>
              <a:t>○入所施設の利用者数は、障害者自立支援法前から着実に減少している。</a:t>
            </a:r>
            <a:endParaRPr lang="en-US" altLang="ja-JP" sz="1292" dirty="0">
              <a:solidFill>
                <a:srgbClr val="000000"/>
              </a:solidFill>
              <a:latin typeface="HGSｺﾞｼｯｸM" pitchFamily="50" charset="-128"/>
              <a:ea typeface="HGSｺﾞｼｯｸM" pitchFamily="50" charset="-128"/>
            </a:endParaRPr>
          </a:p>
          <a:p>
            <a:pPr fontAlgn="auto">
              <a:spcBef>
                <a:spcPts val="0"/>
              </a:spcBef>
              <a:spcAft>
                <a:spcPts val="0"/>
              </a:spcAft>
              <a:defRPr/>
            </a:pPr>
            <a:r>
              <a:rPr lang="ja-JP" altLang="en-US" sz="1292" dirty="0">
                <a:solidFill>
                  <a:srgbClr val="000000"/>
                </a:solidFill>
                <a:latin typeface="HGSｺﾞｼｯｸM" pitchFamily="50" charset="-128"/>
                <a:ea typeface="HGSｺﾞｼｯｸM" pitchFamily="50" charset="-128"/>
              </a:rPr>
              <a:t>○グループホーム利用者は着実に増加している。</a:t>
            </a:r>
          </a:p>
        </p:txBody>
      </p:sp>
      <p:sp>
        <p:nvSpPr>
          <p:cNvPr id="98" name="Text Box 20"/>
          <p:cNvSpPr txBox="1">
            <a:spLocks noChangeArrowheads="1"/>
          </p:cNvSpPr>
          <p:nvPr/>
        </p:nvSpPr>
        <p:spPr bwMode="auto">
          <a:xfrm>
            <a:off x="550730" y="4315509"/>
            <a:ext cx="1096638" cy="248530"/>
          </a:xfrm>
          <a:prstGeom prst="rect">
            <a:avLst/>
          </a:prstGeom>
          <a:noFill/>
          <a:ln w="9525">
            <a:noFill/>
            <a:miter lim="800000"/>
            <a:headEnd/>
            <a:tailEnd/>
          </a:ln>
        </p:spPr>
        <p:txBody>
          <a:bodyPr wrap="square">
            <a:spAutoFit/>
          </a:bodyPr>
          <a:lstStyle/>
          <a:p>
            <a:pPr algn="ctr">
              <a:spcBef>
                <a:spcPct val="50000"/>
              </a:spcBef>
              <a:defRPr/>
            </a:pPr>
            <a:r>
              <a:rPr lang="ja-JP" altLang="en-US" sz="1015" dirty="0">
                <a:solidFill>
                  <a:srgbClr val="000000"/>
                </a:solidFill>
                <a:latin typeface="Arial"/>
                <a:ea typeface="ＭＳ Ｐゴシック"/>
              </a:rPr>
              <a:t>利用者数（人）</a:t>
            </a:r>
          </a:p>
        </p:txBody>
      </p:sp>
      <p:sp>
        <p:nvSpPr>
          <p:cNvPr id="122" name="テキスト ボックス 55"/>
          <p:cNvSpPr txBox="1">
            <a:spLocks noChangeArrowheads="1"/>
          </p:cNvSpPr>
          <p:nvPr/>
        </p:nvSpPr>
        <p:spPr bwMode="auto">
          <a:xfrm>
            <a:off x="7200122" y="4207716"/>
            <a:ext cx="1657012" cy="205890"/>
          </a:xfrm>
          <a:prstGeom prst="rect">
            <a:avLst/>
          </a:prstGeom>
          <a:noFill/>
          <a:ln w="9525">
            <a:noFill/>
            <a:miter lim="800000"/>
            <a:headEnd/>
            <a:tailEnd/>
          </a:ln>
        </p:spPr>
        <p:txBody>
          <a:bodyPr>
            <a:spAutoFit/>
          </a:bodyPr>
          <a:lstStyle/>
          <a:p>
            <a:pPr>
              <a:defRPr/>
            </a:pPr>
            <a:r>
              <a:rPr lang="ja-JP" altLang="en-US" sz="738" dirty="0">
                <a:solidFill>
                  <a:srgbClr val="000000"/>
                </a:solidFill>
                <a:latin typeface="Calibri" pitchFamily="34" charset="0"/>
                <a:ea typeface="ＭＳ Ｐゴシック"/>
              </a:rPr>
              <a:t>出典：国保連データ速報値</a:t>
            </a:r>
          </a:p>
        </p:txBody>
      </p:sp>
      <p:cxnSp>
        <p:nvCxnSpPr>
          <p:cNvPr id="5" name="直線コネクタ 4"/>
          <p:cNvCxnSpPr/>
          <p:nvPr/>
        </p:nvCxnSpPr>
        <p:spPr>
          <a:xfrm>
            <a:off x="1913243" y="1845123"/>
            <a:ext cx="0" cy="153021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flipH="1">
            <a:off x="1913243" y="4502685"/>
            <a:ext cx="2" cy="14521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7" name="Text Box 15">
            <a:extLst>
              <a:ext uri="{FF2B5EF4-FFF2-40B4-BE49-F238E27FC236}">
                <a16:creationId xmlns:a16="http://schemas.microsoft.com/office/drawing/2014/main" id="{D42D373A-F3E6-4AC1-95B3-A3FBF7DC6EB6}"/>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a:extLst>
              <a:ext uri="{FF2B5EF4-FFF2-40B4-BE49-F238E27FC236}">
                <a16:creationId xmlns:a16="http://schemas.microsoft.com/office/drawing/2014/main" id="{0E09B3B4-1658-4DCC-9328-476879570954}"/>
              </a:ext>
            </a:extLst>
          </p:cNvPr>
          <p:cNvSpPr>
            <a:spLocks noGrp="1"/>
          </p:cNvSpPr>
          <p:nvPr>
            <p:ph type="sldNum" sz="quarter" idx="12"/>
          </p:nvPr>
        </p:nvSpPr>
        <p:spPr/>
        <p:txBody>
          <a:bodyPr/>
          <a:lstStyle/>
          <a:p>
            <a:pPr>
              <a:defRPr/>
            </a:pPr>
            <a:fld id="{EC602E4F-3B58-4928-9C49-10C64EE68D88}" type="slidenum">
              <a:rPr lang="en-US" altLang="ja-JP" smtClean="0"/>
              <a:pPr>
                <a:defRPr/>
              </a:pPr>
              <a:t>27</a:t>
            </a:fld>
            <a:endParaRPr lang="en-US" altLang="ja-JP"/>
          </a:p>
        </p:txBody>
      </p:sp>
    </p:spTree>
    <p:extLst>
      <p:ext uri="{BB962C8B-B14F-4D97-AF65-F5344CB8AC3E}">
        <p14:creationId xmlns:p14="http://schemas.microsoft.com/office/powerpoint/2010/main" val="29501658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5594210" y="4501963"/>
          <a:ext cx="3466876" cy="2008553"/>
        </p:xfrm>
        <a:graphic>
          <a:graphicData uri="http://schemas.openxmlformats.org/drawingml/2006/table">
            <a:tbl>
              <a:tblPr/>
              <a:tblGrid>
                <a:gridCol w="574080">
                  <a:extLst>
                    <a:ext uri="{9D8B030D-6E8A-4147-A177-3AD203B41FA5}">
                      <a16:colId xmlns:a16="http://schemas.microsoft.com/office/drawing/2014/main" val="777749970"/>
                    </a:ext>
                  </a:extLst>
                </a:gridCol>
                <a:gridCol w="125042">
                  <a:extLst>
                    <a:ext uri="{9D8B030D-6E8A-4147-A177-3AD203B41FA5}">
                      <a16:colId xmlns:a16="http://schemas.microsoft.com/office/drawing/2014/main" val="2182829336"/>
                    </a:ext>
                  </a:extLst>
                </a:gridCol>
                <a:gridCol w="757605">
                  <a:extLst>
                    <a:ext uri="{9D8B030D-6E8A-4147-A177-3AD203B41FA5}">
                      <a16:colId xmlns:a16="http://schemas.microsoft.com/office/drawing/2014/main" val="4075224534"/>
                    </a:ext>
                  </a:extLst>
                </a:gridCol>
                <a:gridCol w="458675">
                  <a:extLst>
                    <a:ext uri="{9D8B030D-6E8A-4147-A177-3AD203B41FA5}">
                      <a16:colId xmlns:a16="http://schemas.microsoft.com/office/drawing/2014/main" val="1371709986"/>
                    </a:ext>
                  </a:extLst>
                </a:gridCol>
                <a:gridCol w="517158">
                  <a:extLst>
                    <a:ext uri="{9D8B030D-6E8A-4147-A177-3AD203B41FA5}">
                      <a16:colId xmlns:a16="http://schemas.microsoft.com/office/drawing/2014/main" val="3889900334"/>
                    </a:ext>
                  </a:extLst>
                </a:gridCol>
                <a:gridCol w="517158">
                  <a:extLst>
                    <a:ext uri="{9D8B030D-6E8A-4147-A177-3AD203B41FA5}">
                      <a16:colId xmlns:a16="http://schemas.microsoft.com/office/drawing/2014/main" val="1838902684"/>
                    </a:ext>
                  </a:extLst>
                </a:gridCol>
                <a:gridCol w="517158">
                  <a:extLst>
                    <a:ext uri="{9D8B030D-6E8A-4147-A177-3AD203B41FA5}">
                      <a16:colId xmlns:a16="http://schemas.microsoft.com/office/drawing/2014/main" val="2503376554"/>
                    </a:ext>
                  </a:extLst>
                </a:gridCol>
              </a:tblGrid>
              <a:tr h="163537">
                <a:tc gridSpan="2">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92" marR="8792" marT="8792" marB="0" anchor="ctr">
                    <a:lnL>
                      <a:noFill/>
                    </a:lnL>
                    <a:lnR>
                      <a:noFill/>
                    </a:lnR>
                    <a:lnT>
                      <a:noFill/>
                    </a:lnT>
                    <a:lnB w="12700" cap="flat" cmpd="sng" algn="ctr">
                      <a:solidFill>
                        <a:srgbClr val="2D2D8A"/>
                      </a:solidFill>
                      <a:prstDash val="solid"/>
                      <a:round/>
                      <a:headEnd type="none" w="med" len="med"/>
                      <a:tailEnd type="none" w="med" len="med"/>
                    </a:lnB>
                  </a:tcPr>
                </a:tc>
                <a:tc>
                  <a:txBody>
                    <a:bodyPr/>
                    <a:lstStyle/>
                    <a:p>
                      <a:pPr algn="r" fontAlgn="b"/>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（単位：人）</a:t>
                      </a:r>
                    </a:p>
                  </a:txBody>
                  <a:tcPr marL="8792" marR="8792" marT="8792" marB="0" anchor="b">
                    <a:lnL>
                      <a:noFill/>
                    </a:lnL>
                    <a:lnR>
                      <a:noFill/>
                    </a:lnR>
                    <a:lnT>
                      <a:noFill/>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820281835"/>
                  </a:ext>
                </a:extLst>
              </a:tr>
              <a:tr h="262011">
                <a:tc gridSpan="3">
                  <a:txBody>
                    <a:bodyPr/>
                    <a:lstStyle/>
                    <a:p>
                      <a:pPr algn="l" fontAlgn="ctr"/>
                      <a:r>
                        <a:rPr lang="ja-JP" altLang="en-US" sz="1700" b="0" i="0" u="none" strike="noStrike">
                          <a:solidFill>
                            <a:srgbClr val="000000"/>
                          </a:solidFill>
                          <a:effectLst/>
                          <a:latin typeface="Arial" panose="020B0604020202020204" pitchFamily="34" charset="0"/>
                          <a:ea typeface="ＭＳ Ｐゴシック" panose="020B0600070205080204" pitchFamily="50" charset="-128"/>
                        </a:rPr>
                        <a:t>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r>
                        <a:rPr lang="en-US" sz="600" b="0" i="0" u="none" strike="noStrike">
                          <a:solidFill>
                            <a:srgbClr val="000000"/>
                          </a:solidFill>
                          <a:effectLst/>
                          <a:latin typeface="メイリオ" panose="020B0604030504040204" pitchFamily="50" charset="-128"/>
                          <a:ea typeface="メイリオ" panose="020B0604030504040204" pitchFamily="50" charset="-128"/>
                        </a:rPr>
                        <a:t>H27.8</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600" b="0" i="0" u="none" strike="noStrike">
                          <a:solidFill>
                            <a:srgbClr val="000000"/>
                          </a:solidFill>
                          <a:effectLst/>
                          <a:latin typeface="メイリオ" panose="020B0604030504040204" pitchFamily="50" charset="-128"/>
                          <a:ea typeface="メイリオ" panose="020B0604030504040204" pitchFamily="50" charset="-128"/>
                        </a:rPr>
                        <a:t>H28.8</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600" b="0" i="0" u="none" strike="noStrike">
                          <a:solidFill>
                            <a:srgbClr val="000000"/>
                          </a:solidFill>
                          <a:effectLst/>
                          <a:latin typeface="メイリオ" panose="020B0604030504040204" pitchFamily="50" charset="-128"/>
                          <a:ea typeface="メイリオ" panose="020B0604030504040204" pitchFamily="50" charset="-128"/>
                        </a:rPr>
                        <a:t>H29.8</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tc>
                  <a:txBody>
                    <a:bodyPr/>
                    <a:lstStyle/>
                    <a:p>
                      <a:pPr algn="ctr" rtl="0" fontAlgn="ctr"/>
                      <a:r>
                        <a:rPr lang="en-US" sz="600" b="0" i="0" u="none" strike="noStrike">
                          <a:solidFill>
                            <a:srgbClr val="000000"/>
                          </a:solidFill>
                          <a:effectLst/>
                          <a:latin typeface="メイリオ" panose="020B0604030504040204" pitchFamily="50" charset="-128"/>
                          <a:ea typeface="メイリオ" panose="020B0604030504040204" pitchFamily="50" charset="-128"/>
                        </a:rPr>
                        <a:t>H30.8</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E8E8ED"/>
                    </a:solidFill>
                  </a:tcPr>
                </a:tc>
                <a:extLst>
                  <a:ext uri="{0D108BD9-81ED-4DB2-BD59-A6C34878D82A}">
                    <a16:rowId xmlns:a16="http://schemas.microsoft.com/office/drawing/2014/main" val="498443396"/>
                  </a:ext>
                </a:extLst>
              </a:tr>
              <a:tr h="250014">
                <a:tc rowSpan="3">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グループホームの体験入居</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FF66CC"/>
                    </a:solidFill>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介護サービス包括型</a:t>
                      </a:r>
                      <a:br>
                        <a:rPr lang="ja-JP" altLang="en-US" sz="600" b="0" i="0" u="none" strike="noStrike">
                          <a:solidFill>
                            <a:srgbClr val="000000"/>
                          </a:solidFill>
                          <a:effectLst/>
                          <a:latin typeface="メイリオ" panose="020B0604030504040204" pitchFamily="50" charset="-128"/>
                          <a:ea typeface="メイリオ" panose="020B0604030504040204" pitchFamily="50" charset="-128"/>
                        </a:rPr>
                      </a:b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共同生活援助</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1,102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1,128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1,210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967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87184860"/>
                  </a:ext>
                </a:extLst>
              </a:tr>
              <a:tr h="250014">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日中サービス支援型</a:t>
                      </a:r>
                      <a:br>
                        <a:rPr lang="ja-JP" altLang="en-US" sz="600" b="0" i="0" u="none" strike="noStrike">
                          <a:solidFill>
                            <a:srgbClr val="000000"/>
                          </a:solidFill>
                          <a:effectLst/>
                          <a:latin typeface="メイリオ" panose="020B0604030504040204" pitchFamily="50" charset="-128"/>
                          <a:ea typeface="メイリオ" panose="020B0604030504040204" pitchFamily="50" charset="-128"/>
                        </a:rPr>
                      </a:b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共同生活援助</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ー</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ー</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ー</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01397000"/>
                  </a:ext>
                </a:extLst>
              </a:tr>
              <a:tr h="250014">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外部サービス利用型</a:t>
                      </a:r>
                      <a:br>
                        <a:rPr lang="ja-JP" altLang="en-US" sz="600" b="0" i="0" u="none" strike="noStrike">
                          <a:solidFill>
                            <a:srgbClr val="000000"/>
                          </a:solidFill>
                          <a:effectLst/>
                          <a:latin typeface="メイリオ" panose="020B0604030504040204" pitchFamily="50" charset="-128"/>
                          <a:ea typeface="メイリオ" panose="020B0604030504040204" pitchFamily="50" charset="-128"/>
                        </a:rPr>
                      </a:b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共同生活援助</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116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116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110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99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293193403"/>
                  </a:ext>
                </a:extLst>
              </a:tr>
              <a:tr h="250014">
                <a:tc rowSpan="4">
                  <a:txBody>
                    <a:bodyPr/>
                    <a:lstStyle/>
                    <a:p>
                      <a:pPr algn="l"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地域移行支援</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12700" cap="flat" cmpd="sng" algn="ctr">
                      <a:solidFill>
                        <a:srgbClr val="2D2D8A"/>
                      </a:solidFill>
                      <a:prstDash val="solid"/>
                      <a:round/>
                      <a:headEnd type="none" w="med" len="med"/>
                      <a:tailEnd type="none" w="med" len="med"/>
                    </a:lnB>
                    <a:solidFill>
                      <a:srgbClr val="FFC000"/>
                    </a:solidFill>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障害福祉サービスの体験利用（</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5</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日目）</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41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62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51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64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12700" cap="flat" cmpd="sng" algn="ctr">
                      <a:solidFill>
                        <a:srgbClr val="2D2D8A"/>
                      </a:solidFill>
                      <a:prstDash val="solid"/>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36921990"/>
                  </a:ext>
                </a:extLst>
              </a:tr>
              <a:tr h="250014">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障害福祉サービスの体験利用（</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6</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a:t>
                      </a:r>
                      <a:r>
                        <a:rPr lang="en-US" altLang="ja-JP" sz="600" b="0" i="0" u="none" strike="noStrike">
                          <a:solidFill>
                            <a:srgbClr val="000000"/>
                          </a:solidFill>
                          <a:effectLst/>
                          <a:latin typeface="メイリオ" panose="020B0604030504040204" pitchFamily="50" charset="-128"/>
                          <a:ea typeface="メイリオ" panose="020B0604030504040204" pitchFamily="50" charset="-128"/>
                        </a:rPr>
                        <a:t>15</a:t>
                      </a: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日目）</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ー</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ー</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ja-JP" altLang="en-US" sz="700" b="0" i="0" u="none" strike="noStrike">
                          <a:solidFill>
                            <a:srgbClr val="000000"/>
                          </a:solidFill>
                          <a:effectLst/>
                          <a:latin typeface="メイリオ" panose="020B0604030504040204" pitchFamily="50" charset="-128"/>
                          <a:ea typeface="メイリオ" panose="020B0604030504040204" pitchFamily="50" charset="-128"/>
                        </a:rPr>
                        <a:t>ー</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17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23698449"/>
                  </a:ext>
                </a:extLst>
              </a:tr>
              <a:tr h="121334">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体験宿泊</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17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26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32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28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55840686"/>
                  </a:ext>
                </a:extLst>
              </a:tr>
              <a:tr h="205740">
                <a:tc vMerge="1">
                  <a:txBody>
                    <a:bodyPr/>
                    <a:lstStyle/>
                    <a:p>
                      <a:endParaRPr kumimoji="1" lang="ja-JP" altLang="en-US"/>
                    </a:p>
                  </a:txBody>
                  <a:tcPr/>
                </a:tc>
                <a:tc gridSpan="2">
                  <a:txBody>
                    <a:bodyPr/>
                    <a:lstStyle/>
                    <a:p>
                      <a:pPr algn="l" rtl="0" fontAlgn="ctr"/>
                      <a:r>
                        <a:rPr lang="ja-JP" altLang="en-US" sz="600" b="0" i="0" u="none" strike="noStrike">
                          <a:solidFill>
                            <a:srgbClr val="000000"/>
                          </a:solidFill>
                          <a:effectLst/>
                          <a:latin typeface="メイリオ" panose="020B0604030504040204" pitchFamily="50" charset="-128"/>
                          <a:ea typeface="メイリオ" panose="020B0604030504040204" pitchFamily="50" charset="-128"/>
                        </a:rPr>
                        <a:t>体験宿泊（夜間支援を行う場合）</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hMerge="1">
                  <a:txBody>
                    <a:bodyPr/>
                    <a:lstStyle/>
                    <a:p>
                      <a:pPr algn="l" rtl="0" fontAlgn="ctr"/>
                      <a:endParaRPr lang="ja-JP" altLang="en-US" sz="7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24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32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a:solidFill>
                            <a:srgbClr val="000000"/>
                          </a:solidFill>
                          <a:effectLst/>
                          <a:latin typeface="メイリオ" panose="020B0604030504040204" pitchFamily="50" charset="-128"/>
                          <a:ea typeface="メイリオ" panose="020B0604030504040204" pitchFamily="50" charset="-128"/>
                        </a:rPr>
                        <a:t>29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tc>
                  <a:txBody>
                    <a:bodyPr/>
                    <a:lstStyle/>
                    <a:p>
                      <a:pPr algn="r" rtl="0" fontAlgn="ctr"/>
                      <a:r>
                        <a:rPr lang="en-US" altLang="ja-JP" sz="700" b="0" i="0" u="none" strike="noStrike" dirty="0">
                          <a:solidFill>
                            <a:srgbClr val="000000"/>
                          </a:solidFill>
                          <a:effectLst/>
                          <a:latin typeface="メイリオ" panose="020B0604030504040204" pitchFamily="50" charset="-128"/>
                          <a:ea typeface="メイリオ" panose="020B0604030504040204" pitchFamily="50" charset="-128"/>
                        </a:rPr>
                        <a:t>39 </a:t>
                      </a:r>
                    </a:p>
                  </a:txBody>
                  <a:tcPr marL="8792" marR="8792" marT="8792" marB="0" anchor="ctr">
                    <a:lnL w="12700" cap="flat" cmpd="sng" algn="ctr">
                      <a:solidFill>
                        <a:srgbClr val="2D2D8A"/>
                      </a:solidFill>
                      <a:prstDash val="solid"/>
                      <a:round/>
                      <a:headEnd type="none" w="med" len="med"/>
                      <a:tailEnd type="none" w="med" len="med"/>
                    </a:lnL>
                    <a:lnR w="12700" cap="flat" cmpd="sng" algn="ctr">
                      <a:solidFill>
                        <a:srgbClr val="2D2D8A"/>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2D2D8A"/>
                      </a:solidFill>
                      <a:prstDash val="solid"/>
                      <a:round/>
                      <a:headEnd type="none" w="med" len="med"/>
                      <a:tailEnd type="none" w="med" len="med"/>
                    </a:lnB>
                  </a:tcPr>
                </a:tc>
                <a:extLst>
                  <a:ext uri="{0D108BD9-81ED-4DB2-BD59-A6C34878D82A}">
                    <a16:rowId xmlns:a16="http://schemas.microsoft.com/office/drawing/2014/main" val="3240019883"/>
                  </a:ext>
                </a:extLst>
              </a:tr>
            </a:tbl>
          </a:graphicData>
        </a:graphic>
      </p:graphicFrame>
      <p:sp>
        <p:nvSpPr>
          <p:cNvPr id="161" name="円/楕円 160"/>
          <p:cNvSpPr/>
          <p:nvPr/>
        </p:nvSpPr>
        <p:spPr>
          <a:xfrm rot="5400000">
            <a:off x="-236853" y="1908853"/>
            <a:ext cx="2726393" cy="2182814"/>
          </a:xfrm>
          <a:prstGeom prst="ellipse">
            <a:avLst/>
          </a:prstGeom>
          <a:solidFill>
            <a:srgbClr val="CCFF99">
              <a:alpha val="29020"/>
            </a:srgbClr>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85314" tIns="42658" rIns="85314" bIns="42658" anchor="ctr"/>
          <a:lstStyle/>
          <a:p>
            <a:pPr algn="ctr" defTabSz="853172">
              <a:defRPr/>
            </a:pPr>
            <a:endParaRPr lang="ja-JP" altLang="en-US" sz="1754" dirty="0">
              <a:solidFill>
                <a:srgbClr val="FFFFFF"/>
              </a:solidFill>
              <a:latin typeface="Calibri"/>
              <a:ea typeface="ＭＳ Ｐゴシック" panose="020B0600070205080204" pitchFamily="50" charset="-128"/>
            </a:endParaRPr>
          </a:p>
        </p:txBody>
      </p:sp>
      <p:sp>
        <p:nvSpPr>
          <p:cNvPr id="3076" name="Text Box 9"/>
          <p:cNvSpPr txBox="1">
            <a:spLocks noChangeArrowheads="1"/>
          </p:cNvSpPr>
          <p:nvPr/>
        </p:nvSpPr>
        <p:spPr bwMode="auto">
          <a:xfrm>
            <a:off x="8222023" y="2266275"/>
            <a:ext cx="641350" cy="317989"/>
          </a:xfrm>
          <a:prstGeom prst="rect">
            <a:avLst/>
          </a:prstGeom>
          <a:noFill/>
          <a:ln w="9525">
            <a:noFill/>
            <a:miter lim="800000"/>
            <a:headEnd/>
            <a:tailEnd/>
          </a:ln>
        </p:spPr>
        <p:txBody>
          <a:bodyPr lIns="85285" tIns="42642" rIns="85285" bIns="42642"/>
          <a:lstStyle/>
          <a:p>
            <a:pPr algn="ctr" defTabSz="853172" eaLnBrk="0" hangingPunct="0">
              <a:defRPr/>
            </a:pPr>
            <a:r>
              <a:rPr kumimoji="0" lang="ja-JP" altLang="en-US" sz="1108" dirty="0">
                <a:solidFill>
                  <a:srgbClr val="000000"/>
                </a:solidFill>
                <a:latin typeface="Century" pitchFamily="18" charset="0"/>
                <a:ea typeface="HGPｺﾞｼｯｸM" pitchFamily="50" charset="-128"/>
              </a:rPr>
              <a:t>自宅</a:t>
            </a:r>
          </a:p>
        </p:txBody>
      </p:sp>
      <p:pic>
        <p:nvPicPr>
          <p:cNvPr id="3077" name="Picture 12"/>
          <p:cNvPicPr>
            <a:picLocks noChangeAspect="1" noChangeArrowheads="1"/>
          </p:cNvPicPr>
          <p:nvPr/>
        </p:nvPicPr>
        <p:blipFill>
          <a:blip r:embed="rId2" cstate="print"/>
          <a:srcRect/>
          <a:stretch>
            <a:fillRect/>
          </a:stretch>
        </p:blipFill>
        <p:spPr bwMode="auto">
          <a:xfrm>
            <a:off x="8161703" y="1707221"/>
            <a:ext cx="863586" cy="541165"/>
          </a:xfrm>
          <a:prstGeom prst="rect">
            <a:avLst/>
          </a:prstGeom>
          <a:noFill/>
          <a:ln w="9525">
            <a:noFill/>
            <a:miter lim="800000"/>
            <a:headEnd/>
            <a:tailEnd/>
          </a:ln>
        </p:spPr>
      </p:pic>
      <p:sp>
        <p:nvSpPr>
          <p:cNvPr id="3078" name="Text Box 8"/>
          <p:cNvSpPr txBox="1">
            <a:spLocks noChangeArrowheads="1"/>
          </p:cNvSpPr>
          <p:nvPr/>
        </p:nvSpPr>
        <p:spPr bwMode="auto">
          <a:xfrm>
            <a:off x="5594843" y="2362626"/>
            <a:ext cx="1295400" cy="281320"/>
          </a:xfrm>
          <a:prstGeom prst="rect">
            <a:avLst/>
          </a:prstGeom>
          <a:noFill/>
          <a:ln w="9525">
            <a:noFill/>
            <a:miter lim="800000"/>
            <a:headEnd/>
            <a:tailEnd/>
          </a:ln>
        </p:spPr>
        <p:txBody>
          <a:bodyPr lIns="85285" tIns="42642" rIns="85285" bIns="42642"/>
          <a:lstStyle/>
          <a:p>
            <a:pPr algn="ctr" defTabSz="853172" eaLnBrk="0" hangingPunct="0">
              <a:defRPr/>
            </a:pPr>
            <a:r>
              <a:rPr kumimoji="0" lang="ja-JP" altLang="en-US" sz="1108" dirty="0">
                <a:solidFill>
                  <a:srgbClr val="000000"/>
                </a:solidFill>
                <a:latin typeface="Century" pitchFamily="18" charset="0"/>
                <a:ea typeface="HGPｺﾞｼｯｸM" pitchFamily="50" charset="-128"/>
              </a:rPr>
              <a:t>グループホーム</a:t>
            </a:r>
            <a:endParaRPr kumimoji="0" lang="en-US" altLang="ja-JP" sz="1108" dirty="0">
              <a:solidFill>
                <a:srgbClr val="000000"/>
              </a:solidFill>
              <a:latin typeface="Century" pitchFamily="18" charset="0"/>
              <a:ea typeface="HGPｺﾞｼｯｸM" pitchFamily="50" charset="-128"/>
            </a:endParaRPr>
          </a:p>
        </p:txBody>
      </p:sp>
      <p:sp>
        <p:nvSpPr>
          <p:cNvPr id="3079" name="Text Box 8"/>
          <p:cNvSpPr txBox="1">
            <a:spLocks noChangeArrowheads="1"/>
          </p:cNvSpPr>
          <p:nvPr/>
        </p:nvSpPr>
        <p:spPr bwMode="auto">
          <a:xfrm>
            <a:off x="468321" y="2593902"/>
            <a:ext cx="1223963" cy="376603"/>
          </a:xfrm>
          <a:prstGeom prst="rect">
            <a:avLst/>
          </a:prstGeom>
          <a:noFill/>
          <a:ln w="9525">
            <a:noFill/>
            <a:miter lim="800000"/>
            <a:headEnd/>
            <a:tailEnd/>
          </a:ln>
        </p:spPr>
        <p:txBody>
          <a:bodyPr lIns="85285" tIns="42642" rIns="85285" bIns="42642"/>
          <a:lstStyle/>
          <a:p>
            <a:pPr algn="just" defTabSz="853172" eaLnBrk="0" hangingPunct="0">
              <a:defRPr/>
            </a:pPr>
            <a:r>
              <a:rPr kumimoji="0" lang="ja-JP" altLang="en-US" sz="1108" dirty="0">
                <a:solidFill>
                  <a:srgbClr val="000000"/>
                </a:solidFill>
                <a:latin typeface="Century" pitchFamily="18" charset="0"/>
                <a:ea typeface="HGPｺﾞｼｯｸM" pitchFamily="50" charset="-128"/>
              </a:rPr>
              <a:t>　精神科病院等</a:t>
            </a:r>
          </a:p>
        </p:txBody>
      </p:sp>
      <p:pic>
        <p:nvPicPr>
          <p:cNvPr id="3080" name="Picture 13"/>
          <p:cNvPicPr>
            <a:picLocks noChangeAspect="1" noChangeArrowheads="1"/>
          </p:cNvPicPr>
          <p:nvPr/>
        </p:nvPicPr>
        <p:blipFill>
          <a:blip r:embed="rId3" cstate="print"/>
          <a:srcRect/>
          <a:stretch>
            <a:fillRect/>
          </a:stretch>
        </p:blipFill>
        <p:spPr bwMode="auto">
          <a:xfrm>
            <a:off x="5630529" y="1611246"/>
            <a:ext cx="1173498" cy="760768"/>
          </a:xfrm>
          <a:prstGeom prst="rect">
            <a:avLst/>
          </a:prstGeom>
          <a:noFill/>
          <a:ln w="9525">
            <a:noFill/>
            <a:miter lim="800000"/>
            <a:headEnd/>
            <a:tailEnd/>
          </a:ln>
        </p:spPr>
      </p:pic>
      <p:cxnSp>
        <p:nvCxnSpPr>
          <p:cNvPr id="187" name="直線矢印コネクタ 186"/>
          <p:cNvCxnSpPr/>
          <p:nvPr/>
        </p:nvCxnSpPr>
        <p:spPr>
          <a:xfrm>
            <a:off x="1908176" y="1970475"/>
            <a:ext cx="3793796" cy="0"/>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9490" name="Picture 45" descr="http://www.printout.jp/clipart/clipart_d/11_keikan/01_street/gif/keikan_0017.gif"/>
          <p:cNvPicPr>
            <a:picLocks noChangeAspect="1" noChangeArrowheads="1"/>
          </p:cNvPicPr>
          <p:nvPr/>
        </p:nvPicPr>
        <p:blipFill>
          <a:blip r:embed="rId4" cstate="print"/>
          <a:srcRect/>
          <a:stretch>
            <a:fillRect/>
          </a:stretch>
        </p:blipFill>
        <p:spPr bwMode="auto">
          <a:xfrm>
            <a:off x="3680157" y="5532471"/>
            <a:ext cx="1668504" cy="694981"/>
          </a:xfrm>
          <a:prstGeom prst="rect">
            <a:avLst/>
          </a:prstGeom>
          <a:ln>
            <a:noFill/>
          </a:ln>
          <a:effectLst>
            <a:softEdge rad="112500"/>
          </a:effectLst>
        </p:spPr>
      </p:pic>
      <p:sp>
        <p:nvSpPr>
          <p:cNvPr id="72" name="Text Box 8"/>
          <p:cNvSpPr txBox="1">
            <a:spLocks noChangeArrowheads="1"/>
          </p:cNvSpPr>
          <p:nvPr/>
        </p:nvSpPr>
        <p:spPr bwMode="auto">
          <a:xfrm>
            <a:off x="3749268" y="6116634"/>
            <a:ext cx="1530282" cy="283379"/>
          </a:xfrm>
          <a:prstGeom prst="rect">
            <a:avLst/>
          </a:prstGeom>
          <a:noFill/>
          <a:ln w="9525">
            <a:noFill/>
            <a:miter lim="800000"/>
            <a:headEnd/>
            <a:tailEnd/>
          </a:ln>
        </p:spPr>
        <p:txBody>
          <a:bodyPr lIns="85285" tIns="42642" rIns="85285" bIns="42642"/>
          <a:lstStyle/>
          <a:p>
            <a:pPr algn="ctr" defTabSz="853172" eaLnBrk="0" hangingPunct="0">
              <a:defRPr/>
            </a:pPr>
            <a:r>
              <a:rPr kumimoji="0" lang="ja-JP" altLang="en-US" sz="1015" dirty="0">
                <a:solidFill>
                  <a:srgbClr val="000000"/>
                </a:solidFill>
                <a:latin typeface="Century" pitchFamily="18" charset="0"/>
                <a:ea typeface="HGPｺﾞｼｯｸM" pitchFamily="50" charset="-128"/>
              </a:rPr>
              <a:t>障害福祉サービス事業所</a:t>
            </a:r>
          </a:p>
        </p:txBody>
      </p:sp>
      <p:pic>
        <p:nvPicPr>
          <p:cNvPr id="3084" name="Picture 46" descr="http://www.printout.jp/clipart/clipart_d/11_keikan/01_street/gif/keikan_0015.gif"/>
          <p:cNvPicPr>
            <a:picLocks noChangeAspect="1" noChangeArrowheads="1"/>
          </p:cNvPicPr>
          <p:nvPr/>
        </p:nvPicPr>
        <p:blipFill>
          <a:blip r:embed="rId5" cstate="print"/>
          <a:srcRect/>
          <a:stretch>
            <a:fillRect/>
          </a:stretch>
        </p:blipFill>
        <p:spPr bwMode="auto">
          <a:xfrm>
            <a:off x="323851" y="2989616"/>
            <a:ext cx="1388579" cy="576666"/>
          </a:xfrm>
          <a:prstGeom prst="rect">
            <a:avLst/>
          </a:prstGeom>
          <a:noFill/>
          <a:ln w="9525">
            <a:noFill/>
            <a:miter lim="800000"/>
            <a:headEnd/>
            <a:tailEnd/>
          </a:ln>
        </p:spPr>
      </p:pic>
      <p:sp>
        <p:nvSpPr>
          <p:cNvPr id="3085" name="Text Box 8"/>
          <p:cNvSpPr txBox="1">
            <a:spLocks noChangeArrowheads="1"/>
          </p:cNvSpPr>
          <p:nvPr/>
        </p:nvSpPr>
        <p:spPr bwMode="auto">
          <a:xfrm>
            <a:off x="323859" y="3509863"/>
            <a:ext cx="1368426" cy="376604"/>
          </a:xfrm>
          <a:prstGeom prst="rect">
            <a:avLst/>
          </a:prstGeom>
          <a:noFill/>
          <a:ln w="9525">
            <a:noFill/>
            <a:miter lim="800000"/>
            <a:headEnd/>
            <a:tailEnd/>
          </a:ln>
        </p:spPr>
        <p:txBody>
          <a:bodyPr lIns="85285" tIns="42642" rIns="85285" bIns="42642"/>
          <a:lstStyle/>
          <a:p>
            <a:pPr algn="ctr" defTabSz="853172" eaLnBrk="0" hangingPunct="0">
              <a:defRPr/>
            </a:pPr>
            <a:r>
              <a:rPr kumimoji="0" lang="ja-JP" altLang="en-US" sz="1108" dirty="0">
                <a:solidFill>
                  <a:srgbClr val="000000"/>
                </a:solidFill>
                <a:latin typeface="Century" pitchFamily="18" charset="0"/>
                <a:ea typeface="HGPｺﾞｼｯｸM" pitchFamily="50" charset="-128"/>
              </a:rPr>
              <a:t>入所施設</a:t>
            </a:r>
            <a:endParaRPr kumimoji="0" lang="en-US" altLang="ja-JP" sz="1108" dirty="0">
              <a:solidFill>
                <a:srgbClr val="000000"/>
              </a:solidFill>
              <a:latin typeface="Century" pitchFamily="18" charset="0"/>
              <a:ea typeface="HGPｺﾞｼｯｸM" pitchFamily="50" charset="-128"/>
            </a:endParaRPr>
          </a:p>
          <a:p>
            <a:pPr algn="ctr" defTabSz="853172" eaLnBrk="0" hangingPunct="0">
              <a:defRPr/>
            </a:pPr>
            <a:r>
              <a:rPr kumimoji="0" lang="ja-JP" altLang="en-US" sz="1108" dirty="0">
                <a:solidFill>
                  <a:srgbClr val="000000"/>
                </a:solidFill>
                <a:latin typeface="Century" pitchFamily="18" charset="0"/>
                <a:ea typeface="HGPｺﾞｼｯｸM" pitchFamily="50" charset="-128"/>
              </a:rPr>
              <a:t>（生活介護等）</a:t>
            </a:r>
          </a:p>
        </p:txBody>
      </p:sp>
      <p:cxnSp>
        <p:nvCxnSpPr>
          <p:cNvPr id="121" name="直線コネクタ 120"/>
          <p:cNvCxnSpPr/>
          <p:nvPr/>
        </p:nvCxnSpPr>
        <p:spPr>
          <a:xfrm>
            <a:off x="1738317" y="3554557"/>
            <a:ext cx="444499" cy="0"/>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2771776" y="1970476"/>
            <a:ext cx="0" cy="1595804"/>
          </a:xfrm>
          <a:prstGeom prst="line">
            <a:avLst/>
          </a:prstGeom>
          <a:ln w="63500" cmpd="thickThin">
            <a:solidFill>
              <a:srgbClr val="FF66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9" name="大かっこ 128"/>
          <p:cNvSpPr/>
          <p:nvPr/>
        </p:nvSpPr>
        <p:spPr>
          <a:xfrm>
            <a:off x="3257572" y="2238078"/>
            <a:ext cx="2444400" cy="1088245"/>
          </a:xfrm>
          <a:prstGeom prst="bracketPair">
            <a:avLst/>
          </a:prstGeom>
          <a:solidFill>
            <a:srgbClr val="FFCCFF">
              <a:alpha val="50196"/>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33231" tIns="42658" rIns="33231" bIns="42658" anchor="ctr"/>
          <a:lstStyle/>
          <a:p>
            <a:pPr defTabSz="853172">
              <a:defRPr/>
            </a:pPr>
            <a:r>
              <a:rPr lang="ja-JP" altLang="en-US" sz="92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共同生活住居への入居を希望している者が体験的な入居を行う場合の報酬</a:t>
            </a:r>
            <a:endParaRPr lang="en-US" altLang="ja-JP" sz="923"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・介護サービス包括型：</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691</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272</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（障害支援区分別）</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・日中サービス支援型：</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1,128</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427</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（障害支援区分別）</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・外部サービス利用型：</a:t>
            </a:r>
            <a:r>
              <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272</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endParaRPr lang="en-US" altLang="ja-JP"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53172">
              <a:defRPr/>
            </a:pPr>
            <a:r>
              <a:rPr lang="ja-JP" altLang="en-US" sz="369"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3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連続</a:t>
            </a:r>
            <a:r>
              <a:rPr lang="en-US" altLang="ja-JP"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日以内かつ年</a:t>
            </a:r>
            <a:r>
              <a:rPr lang="en-US" altLang="ja-JP"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日以内</a:t>
            </a:r>
            <a:endParaRPr lang="en-US" altLang="ja-JP" sz="83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5" name="角丸四角形 74"/>
          <p:cNvSpPr/>
          <p:nvPr/>
        </p:nvSpPr>
        <p:spPr>
          <a:xfrm>
            <a:off x="3980422" y="1753455"/>
            <a:ext cx="998704" cy="398585"/>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42658" rIns="0" bIns="42658" anchor="ctr"/>
          <a:lstStyle/>
          <a:p>
            <a:pPr algn="ctr" defTabSz="853172">
              <a:defRPr/>
            </a:pPr>
            <a:r>
              <a:rPr lang="ja-JP" altLang="en-US"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lang="en-US" altLang="ja-JP"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53172">
              <a:defRPr/>
            </a:pPr>
            <a:r>
              <a:rPr lang="ja-JP" altLang="en-US"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の体験入居</a:t>
            </a:r>
            <a:endParaRPr lang="en-US" altLang="ja-JP"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0" name="大かっこ 129"/>
          <p:cNvSpPr/>
          <p:nvPr/>
        </p:nvSpPr>
        <p:spPr>
          <a:xfrm>
            <a:off x="3491618" y="4003452"/>
            <a:ext cx="2045589" cy="1063137"/>
          </a:xfrm>
          <a:prstGeom prst="bracketPair">
            <a:avLst/>
          </a:prstGeom>
          <a:solidFill>
            <a:srgbClr val="FFC000">
              <a:alpha val="50000"/>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66462" tIns="42658" rIns="0" bIns="42658" anchor="ctr"/>
          <a:lstStyle/>
          <a:p>
            <a:pPr defTabSz="853172">
              <a:defRPr/>
            </a:pPr>
            <a:r>
              <a:rPr lang="ja-JP" altLang="en-US"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体験宿泊加算</a:t>
            </a:r>
            <a:endParaRPr lang="en-US" altLang="ja-JP"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常時の連絡・支援体制を確保した上で、一人暮らしに向けた体験的な宿泊支援を行った場合　　</a:t>
            </a:r>
            <a:r>
              <a:rPr lang="ja-JP" altLang="en-US"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１５日が上限</a:t>
            </a:r>
            <a:endParaRPr lang="en-US" altLang="ja-JP"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障害福祉ｻｰﾋﾞｽ事業者へ委託可</a:t>
            </a:r>
            <a:endParaRPr lang="en-US" altLang="ja-JP"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300</a:t>
            </a: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endPar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defRPr/>
            </a:pP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700</a:t>
            </a: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単位（夜間支援を行う場合）</a:t>
            </a:r>
            <a:endParaRPr lang="en-US" altLang="ja-JP"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角丸四角形 64"/>
          <p:cNvSpPr/>
          <p:nvPr/>
        </p:nvSpPr>
        <p:spPr>
          <a:xfrm>
            <a:off x="3864330" y="3534376"/>
            <a:ext cx="1300162" cy="398585"/>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85314" tIns="42658" rIns="85314" bIns="42658" anchor="ctr"/>
          <a:lstStyle/>
          <a:p>
            <a:pPr algn="ctr" defTabSz="853172">
              <a:defRPr/>
            </a:pPr>
            <a:r>
              <a:rPr lang="ja-JP" altLang="en-US" sz="923"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923"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53172">
              <a:defRPr/>
            </a:pPr>
            <a:r>
              <a:rPr lang="ja-JP" altLang="en-US" sz="923"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（体験宿泊）</a:t>
            </a:r>
            <a:endParaRPr lang="en-US" altLang="ja-JP" sz="923"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92" name="Text Box 9"/>
          <p:cNvSpPr txBox="1">
            <a:spLocks noChangeArrowheads="1"/>
          </p:cNvSpPr>
          <p:nvPr/>
        </p:nvSpPr>
        <p:spPr bwMode="auto">
          <a:xfrm>
            <a:off x="7464127" y="4103188"/>
            <a:ext cx="1296988" cy="317989"/>
          </a:xfrm>
          <a:prstGeom prst="rect">
            <a:avLst/>
          </a:prstGeom>
          <a:noFill/>
          <a:ln w="9525">
            <a:noFill/>
            <a:miter lim="800000"/>
            <a:headEnd/>
            <a:tailEnd/>
          </a:ln>
        </p:spPr>
        <p:txBody>
          <a:bodyPr lIns="85285" tIns="42642" rIns="85285" bIns="42642"/>
          <a:lstStyle/>
          <a:p>
            <a:pPr algn="just" defTabSz="853172" eaLnBrk="0" hangingPunct="0">
              <a:defRPr/>
            </a:pPr>
            <a:r>
              <a:rPr kumimoji="0" lang="ja-JP" altLang="en-US" sz="1108" dirty="0">
                <a:solidFill>
                  <a:srgbClr val="000000"/>
                </a:solidFill>
                <a:latin typeface="Century" pitchFamily="18" charset="0"/>
                <a:ea typeface="HGPｺﾞｼｯｸM" pitchFamily="50" charset="-128"/>
              </a:rPr>
              <a:t>体験宿泊の場</a:t>
            </a:r>
          </a:p>
        </p:txBody>
      </p:sp>
      <p:sp>
        <p:nvSpPr>
          <p:cNvPr id="147" name="角丸四角形 146"/>
          <p:cNvSpPr/>
          <p:nvPr/>
        </p:nvSpPr>
        <p:spPr>
          <a:xfrm>
            <a:off x="534989" y="4961326"/>
            <a:ext cx="1300162" cy="398585"/>
          </a:xfrm>
          <a:prstGeom prst="roundRect">
            <a:avLst/>
          </a:prstGeom>
          <a:solidFill>
            <a:srgbClr val="FFC000"/>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85314" tIns="42658" rIns="85314" bIns="42658" anchor="ctr"/>
          <a:lstStyle/>
          <a:p>
            <a:pPr algn="ctr" defTabSz="853172">
              <a:defRPr/>
            </a:pPr>
            <a:r>
              <a:rPr lang="ja-JP" altLang="en-US" sz="923"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地域移行支援</a:t>
            </a:r>
            <a:endParaRPr lang="en-US" altLang="ja-JP" sz="923"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defTabSz="853172">
              <a:defRPr/>
            </a:pPr>
            <a:r>
              <a:rPr lang="ja-JP" altLang="en-US" sz="923"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（体験利用）</a:t>
            </a:r>
            <a:endParaRPr lang="en-US" altLang="ja-JP" sz="923"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大かっこ 147"/>
          <p:cNvSpPr/>
          <p:nvPr/>
        </p:nvSpPr>
        <p:spPr>
          <a:xfrm>
            <a:off x="169864" y="5359915"/>
            <a:ext cx="2187580" cy="1040102"/>
          </a:xfrm>
          <a:prstGeom prst="bracketPair">
            <a:avLst/>
          </a:prstGeom>
          <a:solidFill>
            <a:srgbClr val="FFC000">
              <a:alpha val="50000"/>
            </a:srgbClr>
          </a:solidFill>
          <a:ln>
            <a:prstDash val="sysDot"/>
            <a:tailEnd type="none"/>
          </a:ln>
        </p:spPr>
        <p:style>
          <a:lnRef idx="1">
            <a:schemeClr val="accent2"/>
          </a:lnRef>
          <a:fillRef idx="0">
            <a:schemeClr val="accent2"/>
          </a:fillRef>
          <a:effectRef idx="0">
            <a:schemeClr val="accent2"/>
          </a:effectRef>
          <a:fontRef idx="minor">
            <a:schemeClr val="tx1"/>
          </a:fontRef>
        </p:style>
        <p:txBody>
          <a:bodyPr lIns="33231" tIns="42658" rIns="33231" bIns="42658" anchor="ctr"/>
          <a:lstStyle/>
          <a:p>
            <a:pPr defTabSz="853172">
              <a:lnSpc>
                <a:spcPts val="1200"/>
              </a:lnSpc>
              <a:defRPr/>
            </a:pPr>
            <a:r>
              <a:rPr lang="ja-JP" altLang="en-US"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障害福祉サービスの体験利用加算</a:t>
            </a:r>
            <a:endParaRPr lang="en-US" altLang="ja-JP" sz="923" b="1" u="sng"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lnSpc>
                <a:spcPts val="1200"/>
              </a:lnSpc>
              <a:defRPr/>
            </a:pPr>
            <a:r>
              <a:rPr lang="ja-JP" altLang="en-US" sz="923"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地域移行支援事業者が障害福祉ｻｰﾋﾞｽ事業者へ委託し、障害福祉ｻｰﾋﾞｽの体験的な利用支援を行った場合　</a:t>
            </a:r>
            <a:r>
              <a:rPr lang="ja-JP" altLang="en-US"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１５日が上限</a:t>
            </a:r>
            <a:endParaRPr lang="en-US" altLang="ja-JP" sz="923" spc="-93"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853172">
              <a:lnSpc>
                <a:spcPts val="1200"/>
              </a:lnSpc>
              <a:defRPr/>
            </a:pP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開始日～</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日目　</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500</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p>
          <a:p>
            <a:pPr defTabSz="853172">
              <a:lnSpc>
                <a:spcPts val="1200"/>
              </a:lnSpc>
              <a:defRPr/>
            </a:pP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日目～</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15</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日目  </a:t>
            </a:r>
            <a:r>
              <a:rPr lang="en-US" altLang="zh-TW"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250</a:t>
            </a:r>
            <a:r>
              <a:rPr lang="zh-TW" altLang="en-US" sz="923"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単位</a:t>
            </a:r>
          </a:p>
        </p:txBody>
      </p:sp>
      <p:sp>
        <p:nvSpPr>
          <p:cNvPr id="164" name="AutoShape 57"/>
          <p:cNvSpPr>
            <a:spLocks noChangeArrowheads="1"/>
          </p:cNvSpPr>
          <p:nvPr/>
        </p:nvSpPr>
        <p:spPr bwMode="auto">
          <a:xfrm>
            <a:off x="5577406" y="4384737"/>
            <a:ext cx="2965292" cy="235951"/>
          </a:xfrm>
          <a:prstGeom prst="roundRect">
            <a:avLst>
              <a:gd name="adj" fmla="val 16667"/>
            </a:avLst>
          </a:prstGeom>
          <a:solidFill>
            <a:srgbClr val="FFFF99"/>
          </a:solidFill>
          <a:ln w="6350" algn="ctr">
            <a:solidFill>
              <a:schemeClr val="bg2"/>
            </a:solidFill>
            <a:round/>
            <a:headEnd/>
            <a:tailEnd/>
          </a:ln>
          <a:effectLst>
            <a:outerShdw dist="45791" dir="2021404" algn="ctr" rotWithShape="0">
              <a:schemeClr val="bg2">
                <a:alpha val="50000"/>
              </a:schemeClr>
            </a:outerShdw>
          </a:effectLst>
        </p:spPr>
        <p:txBody>
          <a:bodyPr lIns="85314" tIns="42658" rIns="85314" bIns="42658" anchor="ctr"/>
          <a:lstStyle/>
          <a:p>
            <a:pPr algn="ctr" defTabSz="853172">
              <a:spcBef>
                <a:spcPct val="50000"/>
              </a:spcBef>
              <a:defRPr/>
            </a:pPr>
            <a:r>
              <a:rPr lang="ja-JP" altLang="en-US" sz="738" b="1" dirty="0">
                <a:solidFill>
                  <a:srgbClr val="000000"/>
                </a:solidFill>
                <a:latin typeface="メイリオ" pitchFamily="50" charset="-128"/>
                <a:ea typeface="メイリオ" pitchFamily="50" charset="-128"/>
              </a:rPr>
              <a:t>体験入居・体験宿泊・体験利用の利用実績の推移</a:t>
            </a:r>
            <a:r>
              <a:rPr lang="ja-JP" altLang="en-US" sz="554" b="1" dirty="0">
                <a:solidFill>
                  <a:srgbClr val="000000"/>
                </a:solidFill>
                <a:latin typeface="メイリオ" pitchFamily="50" charset="-128"/>
                <a:ea typeface="メイリオ" pitchFamily="50" charset="-128"/>
              </a:rPr>
              <a:t>（国保連ﾃﾞｰﾀ）</a:t>
            </a:r>
            <a:endParaRPr lang="en-US" altLang="ja-JP" sz="554" b="1" dirty="0">
              <a:solidFill>
                <a:srgbClr val="000000"/>
              </a:solidFill>
              <a:latin typeface="メイリオ" pitchFamily="50" charset="-128"/>
              <a:ea typeface="メイリオ" pitchFamily="50" charset="-128"/>
            </a:endParaRPr>
          </a:p>
        </p:txBody>
      </p:sp>
      <p:cxnSp>
        <p:nvCxnSpPr>
          <p:cNvPr id="173" name="直線矢印コネクタ 172"/>
          <p:cNvCxnSpPr>
            <a:stCxn id="3077" idx="1"/>
          </p:cNvCxnSpPr>
          <p:nvPr/>
        </p:nvCxnSpPr>
        <p:spPr>
          <a:xfrm flipH="1" flipV="1">
            <a:off x="6732594" y="1970476"/>
            <a:ext cx="1429111" cy="7327"/>
          </a:xfrm>
          <a:prstGeom prst="straightConnector1">
            <a:avLst/>
          </a:prstGeom>
          <a:ln w="63500" cmpd="thickThin">
            <a:solidFill>
              <a:srgbClr val="FF66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82" name="直線コネクタ 181"/>
          <p:cNvCxnSpPr/>
          <p:nvPr/>
        </p:nvCxnSpPr>
        <p:spPr>
          <a:xfrm flipH="1" flipV="1">
            <a:off x="1185072" y="4789140"/>
            <a:ext cx="72743" cy="17376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8" name="直線コネクタ 187"/>
          <p:cNvCxnSpPr>
            <a:endCxn id="65" idx="1"/>
          </p:cNvCxnSpPr>
          <p:nvPr/>
        </p:nvCxnSpPr>
        <p:spPr>
          <a:xfrm>
            <a:off x="1738317" y="3728980"/>
            <a:ext cx="2126015" cy="469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7" name="角丸四角形 156"/>
          <p:cNvSpPr/>
          <p:nvPr/>
        </p:nvSpPr>
        <p:spPr>
          <a:xfrm>
            <a:off x="1936760" y="3098133"/>
            <a:ext cx="1103304" cy="734157"/>
          </a:xfrm>
          <a:prstGeom prst="roundRect">
            <a:avLst/>
          </a:prstGeom>
          <a:solidFill>
            <a:schemeClr val="bg1"/>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853172">
              <a:lnSpc>
                <a:spcPts val="1015"/>
              </a:lnSpc>
              <a:defRPr/>
            </a:pPr>
            <a:r>
              <a:rPr lang="ja-JP" altLang="en-US" sz="923" dirty="0">
                <a:solidFill>
                  <a:srgbClr val="000000"/>
                </a:solidFill>
                <a:latin typeface="ＭＳ Ｐゴシック" panose="020B0600070205080204" pitchFamily="50" charset="-128"/>
                <a:ea typeface="ＭＳ Ｐゴシック" panose="020B0600070205080204" pitchFamily="50" charset="-128"/>
              </a:rPr>
              <a:t>入所者が体験入居・体験宿泊を行う場合は、</a:t>
            </a:r>
            <a:r>
              <a:rPr lang="ja-JP" altLang="en-US" sz="923" b="1" dirty="0">
                <a:solidFill>
                  <a:srgbClr val="000000"/>
                </a:solidFill>
                <a:latin typeface="ＭＳ Ｐゴシック" panose="020B0600070205080204" pitchFamily="50" charset="-128"/>
                <a:ea typeface="ＭＳ Ｐゴシック" panose="020B0600070205080204" pitchFamily="50" charset="-128"/>
              </a:rPr>
              <a:t>入院・外泊時加算</a:t>
            </a:r>
            <a:r>
              <a:rPr lang="en-US" altLang="ja-JP" sz="923" b="1" dirty="0">
                <a:solidFill>
                  <a:srgbClr val="000000"/>
                </a:solidFill>
                <a:latin typeface="ＭＳ Ｐゴシック" panose="020B0600070205080204" pitchFamily="50" charset="-128"/>
                <a:ea typeface="ＭＳ Ｐゴシック" panose="020B0600070205080204" pitchFamily="50" charset="-128"/>
              </a:rPr>
              <a:t>(Ⅰ)</a:t>
            </a:r>
            <a:r>
              <a:rPr lang="ja-JP" altLang="en-US" sz="923" b="1" dirty="0">
                <a:solidFill>
                  <a:srgbClr val="000000"/>
                </a:solidFill>
                <a:latin typeface="ＭＳ Ｐゴシック" panose="020B0600070205080204" pitchFamily="50" charset="-128"/>
                <a:ea typeface="ＭＳ Ｐゴシック" panose="020B0600070205080204" pitchFamily="50" charset="-128"/>
              </a:rPr>
              <a:t>（</a:t>
            </a:r>
            <a:r>
              <a:rPr lang="en-US" altLang="ja-JP" sz="923" b="1" dirty="0">
                <a:solidFill>
                  <a:srgbClr val="000000"/>
                </a:solidFill>
                <a:latin typeface="ＭＳ Ｐゴシック" panose="020B0600070205080204" pitchFamily="50" charset="-128"/>
                <a:ea typeface="ＭＳ Ｐゴシック" panose="020B0600070205080204" pitchFamily="50" charset="-128"/>
              </a:rPr>
              <a:t>320</a:t>
            </a:r>
            <a:r>
              <a:rPr lang="ja-JP" altLang="en-US" sz="923" b="1" dirty="0">
                <a:solidFill>
                  <a:srgbClr val="000000"/>
                </a:solidFill>
                <a:latin typeface="ＭＳ Ｐゴシック" panose="020B0600070205080204" pitchFamily="50" charset="-128"/>
                <a:ea typeface="ＭＳ Ｐゴシック" panose="020B0600070205080204" pitchFamily="50" charset="-128"/>
              </a:rPr>
              <a:t>～</a:t>
            </a:r>
            <a:r>
              <a:rPr lang="en-US" altLang="ja-JP" sz="923" b="1" dirty="0">
                <a:solidFill>
                  <a:srgbClr val="000000"/>
                </a:solidFill>
                <a:latin typeface="ＭＳ Ｐゴシック" panose="020B0600070205080204" pitchFamily="50" charset="-128"/>
                <a:ea typeface="ＭＳ Ｐゴシック" panose="020B0600070205080204" pitchFamily="50" charset="-128"/>
              </a:rPr>
              <a:t>247</a:t>
            </a:r>
            <a:r>
              <a:rPr lang="ja-JP" altLang="en-US" sz="923" b="1" dirty="0">
                <a:solidFill>
                  <a:srgbClr val="000000"/>
                </a:solidFill>
                <a:latin typeface="ＭＳ Ｐゴシック" panose="020B0600070205080204" pitchFamily="50" charset="-128"/>
                <a:ea typeface="ＭＳ Ｐゴシック" panose="020B0600070205080204" pitchFamily="50" charset="-128"/>
              </a:rPr>
              <a:t>単位）</a:t>
            </a:r>
            <a:r>
              <a:rPr lang="ja-JP" altLang="en-US" sz="923" dirty="0">
                <a:solidFill>
                  <a:srgbClr val="000000"/>
                </a:solidFill>
                <a:latin typeface="ＭＳ Ｐゴシック" panose="020B0600070205080204" pitchFamily="50" charset="-128"/>
                <a:ea typeface="ＭＳ Ｐゴシック" panose="020B0600070205080204" pitchFamily="50" charset="-128"/>
              </a:rPr>
              <a:t>を算定可能</a:t>
            </a:r>
            <a:endParaRPr lang="en-US" altLang="ja-JP" sz="923" dirty="0">
              <a:solidFill>
                <a:srgbClr val="000000"/>
              </a:solidFill>
              <a:latin typeface="ＭＳ Ｐゴシック" panose="020B0600070205080204" pitchFamily="50" charset="-128"/>
              <a:ea typeface="ＭＳ Ｐゴシック" panose="020B0600070205080204" pitchFamily="50" charset="-128"/>
            </a:endParaRPr>
          </a:p>
        </p:txBody>
      </p:sp>
      <p:sp>
        <p:nvSpPr>
          <p:cNvPr id="194" name="フリーフォーム 193"/>
          <p:cNvSpPr/>
          <p:nvPr/>
        </p:nvSpPr>
        <p:spPr>
          <a:xfrm>
            <a:off x="4803793" y="2871693"/>
            <a:ext cx="1423987" cy="909269"/>
          </a:xfrm>
          <a:custGeom>
            <a:avLst/>
            <a:gdLst>
              <a:gd name="connsiteX0" fmla="*/ 0 w 1324377"/>
              <a:gd name="connsiteY0" fmla="*/ 772732 h 792050"/>
              <a:gd name="connsiteX1" fmla="*/ 579549 w 1324377"/>
              <a:gd name="connsiteY1" fmla="*/ 785611 h 792050"/>
              <a:gd name="connsiteX2" fmla="*/ 940157 w 1324377"/>
              <a:gd name="connsiteY2" fmla="*/ 734096 h 792050"/>
              <a:gd name="connsiteX3" fmla="*/ 1236372 w 1324377"/>
              <a:gd name="connsiteY3" fmla="*/ 515155 h 792050"/>
              <a:gd name="connsiteX4" fmla="*/ 1313645 w 1324377"/>
              <a:gd name="connsiteY4" fmla="*/ 244699 h 792050"/>
              <a:gd name="connsiteX5" fmla="*/ 1300766 w 1324377"/>
              <a:gd name="connsiteY5" fmla="*/ 0 h 79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377" h="792050">
                <a:moveTo>
                  <a:pt x="0" y="772732"/>
                </a:moveTo>
                <a:cubicBezTo>
                  <a:pt x="211428" y="782391"/>
                  <a:pt x="422856" y="792050"/>
                  <a:pt x="579549" y="785611"/>
                </a:cubicBezTo>
                <a:cubicBezTo>
                  <a:pt x="736242" y="779172"/>
                  <a:pt x="830687" y="779172"/>
                  <a:pt x="940157" y="734096"/>
                </a:cubicBezTo>
                <a:cubicBezTo>
                  <a:pt x="1049627" y="689020"/>
                  <a:pt x="1174124" y="596721"/>
                  <a:pt x="1236372" y="515155"/>
                </a:cubicBezTo>
                <a:cubicBezTo>
                  <a:pt x="1298620" y="433589"/>
                  <a:pt x="1302913" y="330558"/>
                  <a:pt x="1313645" y="244699"/>
                </a:cubicBezTo>
                <a:cubicBezTo>
                  <a:pt x="1324377" y="158840"/>
                  <a:pt x="1312571" y="79420"/>
                  <a:pt x="1300766" y="0"/>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latin typeface="Calibri"/>
              <a:ea typeface="ＭＳ Ｐゴシック" panose="020B0600070205080204" pitchFamily="50" charset="-128"/>
            </a:endParaRPr>
          </a:p>
        </p:txBody>
      </p:sp>
      <p:sp>
        <p:nvSpPr>
          <p:cNvPr id="204" name="AutoShape 5" descr="25%"/>
          <p:cNvSpPr>
            <a:spLocks noChangeArrowheads="1"/>
          </p:cNvSpPr>
          <p:nvPr/>
        </p:nvSpPr>
        <p:spPr bwMode="auto">
          <a:xfrm>
            <a:off x="422085" y="845819"/>
            <a:ext cx="8270989" cy="631806"/>
          </a:xfrm>
          <a:prstGeom prst="roundRect">
            <a:avLst>
              <a:gd name="adj" fmla="val 16667"/>
            </a:avLst>
          </a:prstGeom>
          <a:solidFill>
            <a:schemeClr val="bg1"/>
          </a:solidFill>
          <a:ln w="9525">
            <a:solidFill>
              <a:schemeClr val="tx1"/>
            </a:solidFill>
            <a:round/>
            <a:headEnd/>
            <a:tailEnd/>
          </a:ln>
          <a:effectLst>
            <a:outerShdw dist="107763" dir="2700000" algn="ctr" rotWithShape="0">
              <a:schemeClr val="bg2">
                <a:alpha val="50000"/>
              </a:schemeClr>
            </a:outerShdw>
          </a:effectLst>
        </p:spPr>
        <p:txBody>
          <a:bodyPr lIns="85314" tIns="42658" rIns="85314" bIns="42658" anchor="ctr"/>
          <a:lstStyle/>
          <a:p>
            <a:pPr defTabSz="853172">
              <a:defRPr/>
            </a:pPr>
            <a:r>
              <a:rPr lang="ja-JP" altLang="en-US" sz="1015" dirty="0">
                <a:solidFill>
                  <a:srgbClr val="333399">
                    <a:lumMod val="50000"/>
                  </a:srgbClr>
                </a:solidFill>
                <a:latin typeface="メイリオ" pitchFamily="50" charset="-128"/>
                <a:ea typeface="メイリオ" pitchFamily="50" charset="-128"/>
              </a:rPr>
              <a:t>　施設入所者等の</a:t>
            </a:r>
            <a:r>
              <a:rPr lang="ja-JP" altLang="ja-JP" sz="1015" dirty="0">
                <a:solidFill>
                  <a:srgbClr val="333399">
                    <a:lumMod val="50000"/>
                  </a:srgbClr>
                </a:solidFill>
                <a:latin typeface="メイリオ" pitchFamily="50" charset="-128"/>
                <a:ea typeface="メイリオ" pitchFamily="50" charset="-128"/>
              </a:rPr>
              <a:t>地域生活への移行を円滑に進めるためには、地域での生活に徐々に慣れていくことが重要であると考えられることから、</a:t>
            </a:r>
            <a:r>
              <a:rPr lang="ja-JP" altLang="ja-JP" sz="1015" b="1" dirty="0">
                <a:solidFill>
                  <a:srgbClr val="333399">
                    <a:lumMod val="50000"/>
                  </a:srgbClr>
                </a:solidFill>
                <a:latin typeface="メイリオ" pitchFamily="50" charset="-128"/>
                <a:ea typeface="メイリオ" pitchFamily="50" charset="-128"/>
              </a:rPr>
              <a:t>入所・入院中の段階から宿泊等の地域生活の体験ができるよう</a:t>
            </a:r>
            <a:r>
              <a:rPr lang="ja-JP" altLang="en-US" sz="1015" b="1" dirty="0">
                <a:solidFill>
                  <a:srgbClr val="333399">
                    <a:lumMod val="50000"/>
                  </a:srgbClr>
                </a:solidFill>
                <a:latin typeface="メイリオ" pitchFamily="50" charset="-128"/>
                <a:ea typeface="メイリオ" pitchFamily="50" charset="-128"/>
              </a:rPr>
              <a:t>グループホーム等の体験入居や体験宿泊、障害福祉サービスの体験利用を</a:t>
            </a:r>
            <a:endParaRPr lang="en-US" altLang="ja-JP" sz="1015" b="1" dirty="0">
              <a:solidFill>
                <a:srgbClr val="333399">
                  <a:lumMod val="50000"/>
                </a:srgbClr>
              </a:solidFill>
              <a:latin typeface="メイリオ" pitchFamily="50" charset="-128"/>
              <a:ea typeface="メイリオ" pitchFamily="50" charset="-128"/>
            </a:endParaRPr>
          </a:p>
          <a:p>
            <a:pPr defTabSz="853172">
              <a:defRPr/>
            </a:pPr>
            <a:r>
              <a:rPr lang="ja-JP" altLang="en-US" sz="1015" b="1" dirty="0">
                <a:solidFill>
                  <a:srgbClr val="333399">
                    <a:lumMod val="50000"/>
                  </a:srgbClr>
                </a:solidFill>
                <a:latin typeface="メイリオ" pitchFamily="50" charset="-128"/>
                <a:ea typeface="メイリオ" pitchFamily="50" charset="-128"/>
              </a:rPr>
              <a:t>促進</a:t>
            </a:r>
            <a:r>
              <a:rPr lang="ja-JP" altLang="en-US" sz="1015" dirty="0">
                <a:solidFill>
                  <a:srgbClr val="333399">
                    <a:lumMod val="50000"/>
                  </a:srgbClr>
                </a:solidFill>
                <a:latin typeface="メイリオ" pitchFamily="50" charset="-128"/>
                <a:ea typeface="メイリオ" pitchFamily="50" charset="-128"/>
              </a:rPr>
              <a:t>。また、グループホームの体験入居については、</a:t>
            </a:r>
            <a:r>
              <a:rPr lang="ja-JP" altLang="en-US" sz="1015" b="1" dirty="0">
                <a:solidFill>
                  <a:srgbClr val="333399">
                    <a:lumMod val="50000"/>
                  </a:srgbClr>
                </a:solidFill>
                <a:latin typeface="メイリオ" pitchFamily="50" charset="-128"/>
                <a:ea typeface="メイリオ" pitchFamily="50" charset="-128"/>
              </a:rPr>
              <a:t>家族と同居しながら自宅で生活する障害者も利用可能</a:t>
            </a:r>
            <a:r>
              <a:rPr lang="ja-JP" altLang="en-US" sz="1015" dirty="0">
                <a:solidFill>
                  <a:srgbClr val="333399">
                    <a:lumMod val="50000"/>
                  </a:srgbClr>
                </a:solidFill>
                <a:latin typeface="メイリオ" pitchFamily="50" charset="-128"/>
                <a:ea typeface="メイリオ" pitchFamily="50" charset="-128"/>
              </a:rPr>
              <a:t>。</a:t>
            </a:r>
            <a:endParaRPr lang="en-US" altLang="ja-JP" sz="1015" dirty="0">
              <a:solidFill>
                <a:srgbClr val="333399">
                  <a:lumMod val="50000"/>
                </a:srgbClr>
              </a:solidFill>
              <a:latin typeface="メイリオ" pitchFamily="50" charset="-128"/>
              <a:ea typeface="メイリオ" pitchFamily="50" charset="-128"/>
            </a:endParaRPr>
          </a:p>
        </p:txBody>
      </p:sp>
      <p:sp>
        <p:nvSpPr>
          <p:cNvPr id="3129" name="テキスト ボックス 221"/>
          <p:cNvSpPr>
            <a:spLocks noChangeArrowheads="1"/>
          </p:cNvSpPr>
          <p:nvPr/>
        </p:nvSpPr>
        <p:spPr bwMode="auto">
          <a:xfrm>
            <a:off x="102138" y="286094"/>
            <a:ext cx="8958949" cy="484493"/>
          </a:xfrm>
          <a:prstGeom prst="bevel">
            <a:avLst>
              <a:gd name="adj" fmla="val 12500"/>
            </a:avLst>
          </a:prstGeom>
          <a:solidFill>
            <a:srgbClr val="FFFF99"/>
          </a:solidFill>
          <a:ln w="3175">
            <a:solidFill>
              <a:schemeClr val="tx1"/>
            </a:solidFill>
            <a:miter lim="800000"/>
            <a:headEnd/>
            <a:tailEnd/>
          </a:ln>
        </p:spPr>
        <p:txBody>
          <a:bodyPr wrap="none" lIns="0" tIns="0" rIns="0" bIns="0" anchor="ctr"/>
          <a:lstStyle/>
          <a:p>
            <a:pPr algn="ctr" defTabSz="1236803">
              <a:defRPr/>
            </a:pPr>
            <a:r>
              <a:rPr lang="ja-JP" altLang="en-US" sz="1846" dirty="0">
                <a:solidFill>
                  <a:srgbClr val="333399">
                    <a:lumMod val="75000"/>
                  </a:srgbClr>
                </a:solidFill>
                <a:latin typeface="Arial"/>
                <a:ea typeface="ＤＦＰ特太ゴシック体" panose="020B0A00010101010101" pitchFamily="50" charset="-128"/>
              </a:rPr>
              <a:t>施設入所者等の地域生活の体験に関する仕組み</a:t>
            </a:r>
          </a:p>
        </p:txBody>
      </p:sp>
      <p:sp>
        <p:nvSpPr>
          <p:cNvPr id="43" name="フリーフォーム 42"/>
          <p:cNvSpPr/>
          <p:nvPr/>
        </p:nvSpPr>
        <p:spPr>
          <a:xfrm>
            <a:off x="6804027" y="2636784"/>
            <a:ext cx="1008070" cy="1128793"/>
          </a:xfrm>
          <a:custGeom>
            <a:avLst/>
            <a:gdLst>
              <a:gd name="connsiteX0" fmla="*/ 351302 w 557364"/>
              <a:gd name="connsiteY0" fmla="*/ 1043189 h 1043189"/>
              <a:gd name="connsiteX1" fmla="*/ 480091 w 557364"/>
              <a:gd name="connsiteY1" fmla="*/ 965916 h 1043189"/>
              <a:gd name="connsiteX2" fmla="*/ 492970 w 557364"/>
              <a:gd name="connsiteY2" fmla="*/ 927279 h 1043189"/>
              <a:gd name="connsiteX3" fmla="*/ 518727 w 557364"/>
              <a:gd name="connsiteY3" fmla="*/ 875763 h 1043189"/>
              <a:gd name="connsiteX4" fmla="*/ 531606 w 557364"/>
              <a:gd name="connsiteY4" fmla="*/ 824248 h 1043189"/>
              <a:gd name="connsiteX5" fmla="*/ 557364 w 557364"/>
              <a:gd name="connsiteY5" fmla="*/ 746975 h 1043189"/>
              <a:gd name="connsiteX6" fmla="*/ 544485 w 557364"/>
              <a:gd name="connsiteY6" fmla="*/ 695459 h 1043189"/>
              <a:gd name="connsiteX7" fmla="*/ 518727 w 557364"/>
              <a:gd name="connsiteY7" fmla="*/ 618186 h 1043189"/>
              <a:gd name="connsiteX8" fmla="*/ 505848 w 557364"/>
              <a:gd name="connsiteY8" fmla="*/ 579549 h 1043189"/>
              <a:gd name="connsiteX9" fmla="*/ 454333 w 557364"/>
              <a:gd name="connsiteY9" fmla="*/ 502276 h 1043189"/>
              <a:gd name="connsiteX10" fmla="*/ 415696 w 557364"/>
              <a:gd name="connsiteY10" fmla="*/ 425003 h 1043189"/>
              <a:gd name="connsiteX11" fmla="*/ 351302 w 557364"/>
              <a:gd name="connsiteY11" fmla="*/ 347730 h 1043189"/>
              <a:gd name="connsiteX12" fmla="*/ 261150 w 557364"/>
              <a:gd name="connsiteY12" fmla="*/ 244699 h 1043189"/>
              <a:gd name="connsiteX13" fmla="*/ 235392 w 557364"/>
              <a:gd name="connsiteY13" fmla="*/ 206062 h 1043189"/>
              <a:gd name="connsiteX14" fmla="*/ 119482 w 557364"/>
              <a:gd name="connsiteY14" fmla="*/ 90152 h 1043189"/>
              <a:gd name="connsiteX15" fmla="*/ 42209 w 557364"/>
              <a:gd name="connsiteY15" fmla="*/ 38637 h 1043189"/>
              <a:gd name="connsiteX16" fmla="*/ 3572 w 557364"/>
              <a:gd name="connsiteY16" fmla="*/ 0 h 104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7364" h="1043189">
                <a:moveTo>
                  <a:pt x="351302" y="1043189"/>
                </a:moveTo>
                <a:cubicBezTo>
                  <a:pt x="444549" y="981023"/>
                  <a:pt x="400886" y="1005517"/>
                  <a:pt x="480091" y="965916"/>
                </a:cubicBezTo>
                <a:cubicBezTo>
                  <a:pt x="484384" y="953037"/>
                  <a:pt x="487622" y="939757"/>
                  <a:pt x="492970" y="927279"/>
                </a:cubicBezTo>
                <a:cubicBezTo>
                  <a:pt x="500533" y="909633"/>
                  <a:pt x="511986" y="893739"/>
                  <a:pt x="518727" y="875763"/>
                </a:cubicBezTo>
                <a:cubicBezTo>
                  <a:pt x="524942" y="859190"/>
                  <a:pt x="526520" y="841202"/>
                  <a:pt x="531606" y="824248"/>
                </a:cubicBezTo>
                <a:cubicBezTo>
                  <a:pt x="539408" y="798242"/>
                  <a:pt x="557364" y="746975"/>
                  <a:pt x="557364" y="746975"/>
                </a:cubicBezTo>
                <a:cubicBezTo>
                  <a:pt x="553071" y="729803"/>
                  <a:pt x="549571" y="712413"/>
                  <a:pt x="544485" y="695459"/>
                </a:cubicBezTo>
                <a:cubicBezTo>
                  <a:pt x="536683" y="669453"/>
                  <a:pt x="527313" y="643944"/>
                  <a:pt x="518727" y="618186"/>
                </a:cubicBezTo>
                <a:lnTo>
                  <a:pt x="505848" y="579549"/>
                </a:lnTo>
                <a:cubicBezTo>
                  <a:pt x="496059" y="550181"/>
                  <a:pt x="471505" y="528034"/>
                  <a:pt x="454333" y="502276"/>
                </a:cubicBezTo>
                <a:cubicBezTo>
                  <a:pt x="380518" y="391554"/>
                  <a:pt x="469013" y="531638"/>
                  <a:pt x="415696" y="425003"/>
                </a:cubicBezTo>
                <a:cubicBezTo>
                  <a:pt x="388080" y="369771"/>
                  <a:pt x="391183" y="399005"/>
                  <a:pt x="351302" y="347730"/>
                </a:cubicBezTo>
                <a:cubicBezTo>
                  <a:pt x="270395" y="243707"/>
                  <a:pt x="335947" y="294563"/>
                  <a:pt x="261150" y="244699"/>
                </a:cubicBezTo>
                <a:cubicBezTo>
                  <a:pt x="252564" y="231820"/>
                  <a:pt x="245675" y="217631"/>
                  <a:pt x="235392" y="206062"/>
                </a:cubicBezTo>
                <a:lnTo>
                  <a:pt x="119482" y="90152"/>
                </a:lnTo>
                <a:cubicBezTo>
                  <a:pt x="97592" y="68262"/>
                  <a:pt x="67967" y="55809"/>
                  <a:pt x="42209" y="38637"/>
                </a:cubicBezTo>
                <a:cubicBezTo>
                  <a:pt x="0" y="10498"/>
                  <a:pt x="3572" y="28358"/>
                  <a:pt x="3572"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latin typeface="Calibri"/>
              <a:ea typeface="ＭＳ Ｐゴシック" panose="020B0600070205080204" pitchFamily="50" charset="-128"/>
            </a:endParaRPr>
          </a:p>
        </p:txBody>
      </p:sp>
      <p:sp>
        <p:nvSpPr>
          <p:cNvPr id="3132" name="Text Box 8"/>
          <p:cNvSpPr txBox="1">
            <a:spLocks noChangeArrowheads="1"/>
          </p:cNvSpPr>
          <p:nvPr/>
        </p:nvSpPr>
        <p:spPr bwMode="auto">
          <a:xfrm>
            <a:off x="7696129" y="3364551"/>
            <a:ext cx="996946" cy="265235"/>
          </a:xfrm>
          <a:prstGeom prst="rect">
            <a:avLst/>
          </a:prstGeom>
          <a:solidFill>
            <a:schemeClr val="bg1"/>
          </a:solidFill>
          <a:ln w="9525">
            <a:noFill/>
            <a:miter lim="800000"/>
            <a:headEnd/>
            <a:tailEnd/>
          </a:ln>
        </p:spPr>
        <p:txBody>
          <a:bodyPr lIns="85285" tIns="42642" rIns="85285" bIns="42642"/>
          <a:lstStyle/>
          <a:p>
            <a:pPr algn="ctr" defTabSz="853172" eaLnBrk="0" hangingPunct="0">
              <a:defRPr/>
            </a:pPr>
            <a:r>
              <a:rPr kumimoji="0" lang="ja-JP" altLang="en-US" sz="923" dirty="0">
                <a:solidFill>
                  <a:srgbClr val="000000"/>
                </a:solidFill>
                <a:latin typeface="Century" pitchFamily="18" charset="0"/>
                <a:ea typeface="HGPｺﾞｼｯｸM" pitchFamily="50" charset="-128"/>
              </a:rPr>
              <a:t>地域生活へ移行</a:t>
            </a:r>
          </a:p>
        </p:txBody>
      </p:sp>
      <p:pic>
        <p:nvPicPr>
          <p:cNvPr id="3133" name="図 44" descr="MC900445564.WMF"/>
          <p:cNvPicPr>
            <a:picLocks noChangeAspect="1"/>
          </p:cNvPicPr>
          <p:nvPr/>
        </p:nvPicPr>
        <p:blipFill>
          <a:blip r:embed="rId6" cstate="print"/>
          <a:srcRect/>
          <a:stretch>
            <a:fillRect/>
          </a:stretch>
        </p:blipFill>
        <p:spPr bwMode="auto">
          <a:xfrm>
            <a:off x="7952189" y="2817508"/>
            <a:ext cx="414339" cy="561242"/>
          </a:xfrm>
          <a:prstGeom prst="rect">
            <a:avLst/>
          </a:prstGeom>
          <a:noFill/>
          <a:ln w="9525">
            <a:noFill/>
            <a:miter lim="800000"/>
            <a:headEnd/>
            <a:tailEnd/>
          </a:ln>
        </p:spPr>
      </p:pic>
      <p:pic>
        <p:nvPicPr>
          <p:cNvPr id="3134" name="Picture 67"/>
          <p:cNvPicPr>
            <a:picLocks noChangeAspect="1" noChangeArrowheads="1"/>
          </p:cNvPicPr>
          <p:nvPr/>
        </p:nvPicPr>
        <p:blipFill>
          <a:blip r:embed="rId7" cstate="print"/>
          <a:srcRect/>
          <a:stretch>
            <a:fillRect/>
          </a:stretch>
        </p:blipFill>
        <p:spPr bwMode="auto">
          <a:xfrm>
            <a:off x="577872" y="1839377"/>
            <a:ext cx="1046106" cy="797406"/>
          </a:xfrm>
          <a:prstGeom prst="rect">
            <a:avLst/>
          </a:prstGeom>
          <a:noFill/>
          <a:ln w="9525">
            <a:noFill/>
            <a:miter lim="800000"/>
            <a:headEnd/>
            <a:tailEnd/>
          </a:ln>
        </p:spPr>
      </p:pic>
      <p:cxnSp>
        <p:nvCxnSpPr>
          <p:cNvPr id="49" name="直線コネクタ 48"/>
          <p:cNvCxnSpPr/>
          <p:nvPr/>
        </p:nvCxnSpPr>
        <p:spPr>
          <a:xfrm>
            <a:off x="1655772" y="2303118"/>
            <a:ext cx="1403344"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円弧 70"/>
          <p:cNvSpPr/>
          <p:nvPr/>
        </p:nvSpPr>
        <p:spPr>
          <a:xfrm rot="9645752">
            <a:off x="168275" y="4942320"/>
            <a:ext cx="215900" cy="266700"/>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latin typeface="Calibri"/>
              <a:ea typeface="ＭＳ Ｐゴシック" panose="020B0600070205080204" pitchFamily="50" charset="-128"/>
            </a:endParaRPr>
          </a:p>
        </p:txBody>
      </p:sp>
      <p:sp>
        <p:nvSpPr>
          <p:cNvPr id="76" name="円弧 75"/>
          <p:cNvSpPr/>
          <p:nvPr/>
        </p:nvSpPr>
        <p:spPr>
          <a:xfrm rot="288763">
            <a:off x="2932113" y="2301697"/>
            <a:ext cx="215900" cy="266700"/>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latin typeface="Calibri"/>
              <a:ea typeface="ＭＳ Ｐゴシック" panose="020B0600070205080204" pitchFamily="50" charset="-128"/>
            </a:endParaRPr>
          </a:p>
        </p:txBody>
      </p:sp>
      <p:sp>
        <p:nvSpPr>
          <p:cNvPr id="77" name="円弧 76"/>
          <p:cNvSpPr/>
          <p:nvPr/>
        </p:nvSpPr>
        <p:spPr>
          <a:xfrm rot="15298665">
            <a:off x="210711" y="2228345"/>
            <a:ext cx="199292" cy="287337"/>
          </a:xfrm>
          <a:prstGeom prst="arc">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latin typeface="Calibri"/>
              <a:ea typeface="ＭＳ Ｐゴシック" panose="020B0600070205080204" pitchFamily="50" charset="-128"/>
            </a:endParaRPr>
          </a:p>
        </p:txBody>
      </p:sp>
      <p:cxnSp>
        <p:nvCxnSpPr>
          <p:cNvPr id="79" name="直線コネクタ 78"/>
          <p:cNvCxnSpPr/>
          <p:nvPr/>
        </p:nvCxnSpPr>
        <p:spPr>
          <a:xfrm flipV="1">
            <a:off x="323859" y="2266279"/>
            <a:ext cx="211130" cy="1675"/>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169863" y="2436471"/>
            <a:ext cx="0" cy="2658208"/>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295299" y="5206045"/>
            <a:ext cx="282575" cy="0"/>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933881" y="3886468"/>
            <a:ext cx="84260" cy="211014"/>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3146426" y="2467285"/>
            <a:ext cx="0" cy="1261696"/>
          </a:xfrm>
          <a:prstGeom prst="line">
            <a:avLst/>
          </a:prstGeom>
          <a:ln w="38100">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8" name="角丸四角形 157"/>
          <p:cNvSpPr/>
          <p:nvPr/>
        </p:nvSpPr>
        <p:spPr>
          <a:xfrm>
            <a:off x="312244" y="4030806"/>
            <a:ext cx="1522906" cy="758334"/>
          </a:xfrm>
          <a:prstGeom prst="roundRect">
            <a:avLst/>
          </a:prstGeom>
          <a:solidFill>
            <a:schemeClr val="bg1"/>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0"/>
          <a:lstStyle/>
          <a:p>
            <a:pPr defTabSz="853172">
              <a:defRPr/>
            </a:pPr>
            <a:r>
              <a:rPr lang="ja-JP" altLang="en-US" sz="923" dirty="0">
                <a:solidFill>
                  <a:srgbClr val="000000"/>
                </a:solidFill>
                <a:latin typeface="ＭＳ Ｐゴシック" panose="020B0600070205080204" pitchFamily="50" charset="-128"/>
                <a:ea typeface="ＭＳ Ｐゴシック" panose="020B0600070205080204" pitchFamily="50" charset="-128"/>
              </a:rPr>
              <a:t>入所者が体験利用を行う場合、</a:t>
            </a:r>
            <a:r>
              <a:rPr lang="ja-JP" altLang="en-US" sz="923" b="1" dirty="0">
                <a:solidFill>
                  <a:srgbClr val="000000"/>
                </a:solidFill>
                <a:latin typeface="ＭＳ Ｐゴシック" panose="020B0600070205080204" pitchFamily="50" charset="-128"/>
                <a:ea typeface="ＭＳ Ｐゴシック" panose="020B0600070205080204" pitchFamily="50" charset="-128"/>
              </a:rPr>
              <a:t>障害福祉ｻｰﾋﾞｽの体験利用時支援加算</a:t>
            </a:r>
            <a:r>
              <a:rPr lang="ja-JP" altLang="en-US" sz="923" dirty="0">
                <a:solidFill>
                  <a:srgbClr val="000000"/>
                </a:solidFill>
                <a:latin typeface="ＭＳ Ｐゴシック" panose="020B0600070205080204" pitchFamily="50" charset="-128"/>
                <a:ea typeface="ＭＳ Ｐゴシック" panose="020B0600070205080204" pitchFamily="50" charset="-128"/>
              </a:rPr>
              <a:t>を算定可能</a:t>
            </a:r>
            <a:endParaRPr lang="en-US" altLang="ja-JP" sz="923" dirty="0">
              <a:solidFill>
                <a:srgbClr val="000000"/>
              </a:solidFill>
              <a:latin typeface="ＭＳ Ｐゴシック" panose="020B0600070205080204" pitchFamily="50" charset="-128"/>
              <a:ea typeface="ＭＳ Ｐゴシック" panose="020B0600070205080204" pitchFamily="50" charset="-128"/>
            </a:endParaRPr>
          </a:p>
          <a:p>
            <a:pPr defTabSz="853172">
              <a:defRPr/>
            </a:pPr>
            <a:r>
              <a:rPr lang="ja-JP" altLang="en-US" sz="923" dirty="0">
                <a:solidFill>
                  <a:srgbClr val="000000"/>
                </a:solidFill>
                <a:latin typeface="ＭＳ Ｐゴシック" panose="020B0600070205080204" pitchFamily="50" charset="-128"/>
                <a:ea typeface="ＭＳ Ｐゴシック" panose="020B0600070205080204" pitchFamily="50" charset="-128"/>
              </a:rPr>
              <a:t>　　</a:t>
            </a:r>
            <a:r>
              <a:rPr lang="zh-TW" altLang="en-US" sz="923" b="1" dirty="0">
                <a:solidFill>
                  <a:srgbClr val="000000"/>
                </a:solidFill>
                <a:latin typeface="ＭＳ Ｐゴシック" panose="020B0600070205080204" pitchFamily="50" charset="-128"/>
                <a:ea typeface="ＭＳ Ｐゴシック" panose="020B0600070205080204" pitchFamily="50" charset="-128"/>
              </a:rPr>
              <a:t>開始日～</a:t>
            </a:r>
            <a:r>
              <a:rPr lang="en-US" altLang="zh-TW" sz="923" b="1" dirty="0">
                <a:solidFill>
                  <a:srgbClr val="000000"/>
                </a:solidFill>
                <a:latin typeface="ＭＳ Ｐゴシック" panose="020B0600070205080204" pitchFamily="50" charset="-128"/>
                <a:ea typeface="ＭＳ Ｐゴシック" panose="020B0600070205080204" pitchFamily="50" charset="-128"/>
              </a:rPr>
              <a:t>5</a:t>
            </a:r>
            <a:r>
              <a:rPr lang="zh-TW" altLang="en-US" sz="923" b="1" dirty="0">
                <a:solidFill>
                  <a:srgbClr val="000000"/>
                </a:solidFill>
                <a:latin typeface="ＭＳ Ｐゴシック" panose="020B0600070205080204" pitchFamily="50" charset="-128"/>
                <a:ea typeface="ＭＳ Ｐゴシック" panose="020B0600070205080204" pitchFamily="50" charset="-128"/>
              </a:rPr>
              <a:t>日目　</a:t>
            </a:r>
            <a:r>
              <a:rPr lang="en-US" altLang="zh-TW" sz="923" b="1" dirty="0">
                <a:solidFill>
                  <a:srgbClr val="000000"/>
                </a:solidFill>
                <a:latin typeface="ＭＳ Ｐゴシック" panose="020B0600070205080204" pitchFamily="50" charset="-128"/>
                <a:ea typeface="ＭＳ Ｐゴシック" panose="020B0600070205080204" pitchFamily="50" charset="-128"/>
              </a:rPr>
              <a:t>500</a:t>
            </a:r>
            <a:r>
              <a:rPr lang="zh-TW" altLang="en-US" sz="923" b="1" dirty="0">
                <a:solidFill>
                  <a:srgbClr val="000000"/>
                </a:solidFill>
                <a:latin typeface="ＭＳ Ｐゴシック" panose="020B0600070205080204" pitchFamily="50" charset="-128"/>
                <a:ea typeface="ＭＳ Ｐゴシック" panose="020B0600070205080204" pitchFamily="50" charset="-128"/>
              </a:rPr>
              <a:t>単位</a:t>
            </a:r>
          </a:p>
          <a:p>
            <a:pPr defTabSz="853172">
              <a:defRPr/>
            </a:pPr>
            <a:r>
              <a:rPr lang="zh-TW" altLang="en-US" sz="923" b="1" dirty="0">
                <a:solidFill>
                  <a:srgbClr val="000000"/>
                </a:solidFill>
                <a:latin typeface="ＭＳ Ｐゴシック" panose="020B0600070205080204" pitchFamily="50" charset="-128"/>
                <a:ea typeface="ＭＳ Ｐゴシック" panose="020B0600070205080204" pitchFamily="50" charset="-128"/>
              </a:rPr>
              <a:t>　</a:t>
            </a:r>
            <a:r>
              <a:rPr lang="ja-JP" altLang="en-US" sz="923" b="1" dirty="0">
                <a:solidFill>
                  <a:srgbClr val="000000"/>
                </a:solidFill>
                <a:latin typeface="ＭＳ Ｐゴシック" panose="020B0600070205080204" pitchFamily="50" charset="-128"/>
                <a:ea typeface="ＭＳ Ｐゴシック" panose="020B0600070205080204" pitchFamily="50" charset="-128"/>
              </a:rPr>
              <a:t>　</a:t>
            </a:r>
            <a:r>
              <a:rPr lang="en-US" altLang="zh-TW" sz="923" b="1" dirty="0">
                <a:solidFill>
                  <a:srgbClr val="000000"/>
                </a:solidFill>
                <a:latin typeface="ＭＳ Ｐゴシック" panose="020B0600070205080204" pitchFamily="50" charset="-128"/>
                <a:ea typeface="ＭＳ Ｐゴシック" panose="020B0600070205080204" pitchFamily="50" charset="-128"/>
              </a:rPr>
              <a:t>6</a:t>
            </a:r>
            <a:r>
              <a:rPr lang="zh-TW" altLang="en-US" sz="923" b="1" dirty="0">
                <a:solidFill>
                  <a:srgbClr val="000000"/>
                </a:solidFill>
                <a:latin typeface="ＭＳ Ｐゴシック" panose="020B0600070205080204" pitchFamily="50" charset="-128"/>
                <a:ea typeface="ＭＳ Ｐゴシック" panose="020B0600070205080204" pitchFamily="50" charset="-128"/>
              </a:rPr>
              <a:t>日目～</a:t>
            </a:r>
            <a:r>
              <a:rPr lang="en-US" altLang="zh-TW" sz="923" b="1" dirty="0">
                <a:solidFill>
                  <a:srgbClr val="000000"/>
                </a:solidFill>
                <a:latin typeface="ＭＳ Ｐゴシック" panose="020B0600070205080204" pitchFamily="50" charset="-128"/>
                <a:ea typeface="ＭＳ Ｐゴシック" panose="020B0600070205080204" pitchFamily="50" charset="-128"/>
              </a:rPr>
              <a:t>15</a:t>
            </a:r>
            <a:r>
              <a:rPr lang="zh-TW" altLang="en-US" sz="923" b="1" dirty="0">
                <a:solidFill>
                  <a:srgbClr val="000000"/>
                </a:solidFill>
                <a:latin typeface="ＭＳ Ｐゴシック" panose="020B0600070205080204" pitchFamily="50" charset="-128"/>
                <a:ea typeface="ＭＳ Ｐゴシック" panose="020B0600070205080204" pitchFamily="50" charset="-128"/>
              </a:rPr>
              <a:t>日目  </a:t>
            </a:r>
            <a:r>
              <a:rPr lang="en-US" altLang="zh-TW" sz="923" b="1" dirty="0">
                <a:solidFill>
                  <a:srgbClr val="000000"/>
                </a:solidFill>
                <a:latin typeface="ＭＳ Ｐゴシック" panose="020B0600070205080204" pitchFamily="50" charset="-128"/>
                <a:ea typeface="ＭＳ Ｐゴシック" panose="020B0600070205080204" pitchFamily="50" charset="-128"/>
              </a:rPr>
              <a:t>250</a:t>
            </a:r>
            <a:r>
              <a:rPr lang="zh-TW" altLang="en-US" sz="923" b="1" dirty="0">
                <a:solidFill>
                  <a:srgbClr val="000000"/>
                </a:solidFill>
                <a:latin typeface="ＭＳ Ｐゴシック" panose="020B0600070205080204" pitchFamily="50" charset="-128"/>
                <a:ea typeface="ＭＳ Ｐゴシック" panose="020B0600070205080204" pitchFamily="50" charset="-128"/>
              </a:rPr>
              <a:t>単位</a:t>
            </a:r>
          </a:p>
        </p:txBody>
      </p:sp>
      <p:sp>
        <p:nvSpPr>
          <p:cNvPr id="195" name="フリーフォーム 194"/>
          <p:cNvSpPr/>
          <p:nvPr/>
        </p:nvSpPr>
        <p:spPr>
          <a:xfrm>
            <a:off x="4873633" y="3964135"/>
            <a:ext cx="1874840" cy="196026"/>
          </a:xfrm>
          <a:custGeom>
            <a:avLst/>
            <a:gdLst>
              <a:gd name="connsiteX0" fmla="*/ 0 w 2640169"/>
              <a:gd name="connsiteY0" fmla="*/ 0 h 345583"/>
              <a:gd name="connsiteX1" fmla="*/ 25757 w 2640169"/>
              <a:gd name="connsiteY1" fmla="*/ 296214 h 345583"/>
              <a:gd name="connsiteX2" fmla="*/ 103031 w 2640169"/>
              <a:gd name="connsiteY2" fmla="*/ 296214 h 345583"/>
              <a:gd name="connsiteX3" fmla="*/ 2640169 w 2640169"/>
              <a:gd name="connsiteY3" fmla="*/ 309093 h 345583"/>
            </a:gdLst>
            <a:ahLst/>
            <a:cxnLst>
              <a:cxn ang="0">
                <a:pos x="connsiteX0" y="connsiteY0"/>
              </a:cxn>
              <a:cxn ang="0">
                <a:pos x="connsiteX1" y="connsiteY1"/>
              </a:cxn>
              <a:cxn ang="0">
                <a:pos x="connsiteX2" y="connsiteY2"/>
              </a:cxn>
              <a:cxn ang="0">
                <a:pos x="connsiteX3" y="connsiteY3"/>
              </a:cxn>
            </a:cxnLst>
            <a:rect l="l" t="t" r="r" b="b"/>
            <a:pathLst>
              <a:path w="2640169" h="345583">
                <a:moveTo>
                  <a:pt x="0" y="0"/>
                </a:moveTo>
                <a:cubicBezTo>
                  <a:pt x="4292" y="123422"/>
                  <a:pt x="8585" y="246845"/>
                  <a:pt x="25757" y="296214"/>
                </a:cubicBezTo>
                <a:cubicBezTo>
                  <a:pt x="42929" y="345583"/>
                  <a:pt x="103031" y="296214"/>
                  <a:pt x="103031" y="296214"/>
                </a:cubicBezTo>
                <a:lnTo>
                  <a:pt x="2640169" y="309093"/>
                </a:ln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latin typeface="Calibri"/>
              <a:ea typeface="ＭＳ Ｐゴシック" panose="020B0600070205080204" pitchFamily="50" charset="-128"/>
            </a:endParaRPr>
          </a:p>
        </p:txBody>
      </p:sp>
      <p:pic>
        <p:nvPicPr>
          <p:cNvPr id="3125" name="Picture 5" descr="MCj04247600000[1]"/>
          <p:cNvPicPr>
            <a:picLocks noChangeAspect="1" noChangeArrowheads="1"/>
          </p:cNvPicPr>
          <p:nvPr/>
        </p:nvPicPr>
        <p:blipFill>
          <a:blip r:embed="rId8" cstate="print"/>
          <a:srcRect/>
          <a:stretch>
            <a:fillRect/>
          </a:stretch>
        </p:blipFill>
        <p:spPr bwMode="auto">
          <a:xfrm>
            <a:off x="6890243" y="3564659"/>
            <a:ext cx="696912" cy="697523"/>
          </a:xfrm>
          <a:prstGeom prst="rect">
            <a:avLst/>
          </a:prstGeom>
          <a:noFill/>
          <a:ln w="9525">
            <a:noFill/>
            <a:miter lim="800000"/>
            <a:headEnd/>
            <a:tailEnd/>
          </a:ln>
        </p:spPr>
      </p:pic>
      <p:sp>
        <p:nvSpPr>
          <p:cNvPr id="42" name="フリーフォーム 41"/>
          <p:cNvSpPr/>
          <p:nvPr/>
        </p:nvSpPr>
        <p:spPr>
          <a:xfrm>
            <a:off x="7696129" y="2643946"/>
            <a:ext cx="996946" cy="1418203"/>
          </a:xfrm>
          <a:custGeom>
            <a:avLst/>
            <a:gdLst>
              <a:gd name="connsiteX0" fmla="*/ 0 w 811369"/>
              <a:gd name="connsiteY0" fmla="*/ 1481071 h 1496959"/>
              <a:gd name="connsiteX1" fmla="*/ 180305 w 811369"/>
              <a:gd name="connsiteY1" fmla="*/ 1493950 h 1496959"/>
              <a:gd name="connsiteX2" fmla="*/ 257578 w 811369"/>
              <a:gd name="connsiteY2" fmla="*/ 1468192 h 1496959"/>
              <a:gd name="connsiteX3" fmla="*/ 296214 w 811369"/>
              <a:gd name="connsiteY3" fmla="*/ 1455313 h 1496959"/>
              <a:gd name="connsiteX4" fmla="*/ 334851 w 811369"/>
              <a:gd name="connsiteY4" fmla="*/ 1442434 h 1496959"/>
              <a:gd name="connsiteX5" fmla="*/ 386366 w 811369"/>
              <a:gd name="connsiteY5" fmla="*/ 1416677 h 1496959"/>
              <a:gd name="connsiteX6" fmla="*/ 425003 w 811369"/>
              <a:gd name="connsiteY6" fmla="*/ 1390919 h 1496959"/>
              <a:gd name="connsiteX7" fmla="*/ 463640 w 811369"/>
              <a:gd name="connsiteY7" fmla="*/ 1378040 h 1496959"/>
              <a:gd name="connsiteX8" fmla="*/ 489397 w 811369"/>
              <a:gd name="connsiteY8" fmla="*/ 1339403 h 1496959"/>
              <a:gd name="connsiteX9" fmla="*/ 566671 w 811369"/>
              <a:gd name="connsiteY9" fmla="*/ 1287888 h 1496959"/>
              <a:gd name="connsiteX10" fmla="*/ 592428 w 811369"/>
              <a:gd name="connsiteY10" fmla="*/ 1249251 h 1496959"/>
              <a:gd name="connsiteX11" fmla="*/ 656823 w 811369"/>
              <a:gd name="connsiteY11" fmla="*/ 1171978 h 1496959"/>
              <a:gd name="connsiteX12" fmla="*/ 669702 w 811369"/>
              <a:gd name="connsiteY12" fmla="*/ 1133341 h 1496959"/>
              <a:gd name="connsiteX13" fmla="*/ 695459 w 811369"/>
              <a:gd name="connsiteY13" fmla="*/ 1094705 h 1496959"/>
              <a:gd name="connsiteX14" fmla="*/ 746975 w 811369"/>
              <a:gd name="connsiteY14" fmla="*/ 965916 h 1496959"/>
              <a:gd name="connsiteX15" fmla="*/ 759854 w 811369"/>
              <a:gd name="connsiteY15" fmla="*/ 927279 h 1496959"/>
              <a:gd name="connsiteX16" fmla="*/ 772733 w 811369"/>
              <a:gd name="connsiteY16" fmla="*/ 888643 h 1496959"/>
              <a:gd name="connsiteX17" fmla="*/ 785612 w 811369"/>
              <a:gd name="connsiteY17" fmla="*/ 759854 h 1496959"/>
              <a:gd name="connsiteX18" fmla="*/ 811369 w 811369"/>
              <a:gd name="connsiteY18" fmla="*/ 579550 h 1496959"/>
              <a:gd name="connsiteX19" fmla="*/ 798490 w 811369"/>
              <a:gd name="connsiteY19" fmla="*/ 450761 h 1496959"/>
              <a:gd name="connsiteX20" fmla="*/ 785612 w 811369"/>
              <a:gd name="connsiteY20" fmla="*/ 399246 h 1496959"/>
              <a:gd name="connsiteX21" fmla="*/ 759854 w 811369"/>
              <a:gd name="connsiteY21" fmla="*/ 180305 h 1496959"/>
              <a:gd name="connsiteX22" fmla="*/ 746975 w 811369"/>
              <a:gd name="connsiteY22" fmla="*/ 115910 h 1496959"/>
              <a:gd name="connsiteX23" fmla="*/ 746975 w 811369"/>
              <a:gd name="connsiteY23" fmla="*/ 0 h 1496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11369" h="1496959">
                <a:moveTo>
                  <a:pt x="0" y="1481071"/>
                </a:moveTo>
                <a:cubicBezTo>
                  <a:pt x="60102" y="1485364"/>
                  <a:pt x="120125" y="1496959"/>
                  <a:pt x="180305" y="1493950"/>
                </a:cubicBezTo>
                <a:cubicBezTo>
                  <a:pt x="207422" y="1492594"/>
                  <a:pt x="231820" y="1476778"/>
                  <a:pt x="257578" y="1468192"/>
                </a:cubicBezTo>
                <a:lnTo>
                  <a:pt x="296214" y="1455313"/>
                </a:lnTo>
                <a:cubicBezTo>
                  <a:pt x="309093" y="1451020"/>
                  <a:pt x="322709" y="1448505"/>
                  <a:pt x="334851" y="1442434"/>
                </a:cubicBezTo>
                <a:cubicBezTo>
                  <a:pt x="352023" y="1433848"/>
                  <a:pt x="369697" y="1426202"/>
                  <a:pt x="386366" y="1416677"/>
                </a:cubicBezTo>
                <a:cubicBezTo>
                  <a:pt x="399805" y="1408997"/>
                  <a:pt x="411158" y="1397841"/>
                  <a:pt x="425003" y="1390919"/>
                </a:cubicBezTo>
                <a:cubicBezTo>
                  <a:pt x="437145" y="1384848"/>
                  <a:pt x="450761" y="1382333"/>
                  <a:pt x="463640" y="1378040"/>
                </a:cubicBezTo>
                <a:cubicBezTo>
                  <a:pt x="472226" y="1365161"/>
                  <a:pt x="477310" y="1349072"/>
                  <a:pt x="489397" y="1339403"/>
                </a:cubicBezTo>
                <a:cubicBezTo>
                  <a:pt x="592571" y="1256862"/>
                  <a:pt x="455032" y="1421856"/>
                  <a:pt x="566671" y="1287888"/>
                </a:cubicBezTo>
                <a:cubicBezTo>
                  <a:pt x="576580" y="1275997"/>
                  <a:pt x="582519" y="1261142"/>
                  <a:pt x="592428" y="1249251"/>
                </a:cubicBezTo>
                <a:cubicBezTo>
                  <a:pt x="628034" y="1206523"/>
                  <a:pt x="632839" y="1219945"/>
                  <a:pt x="656823" y="1171978"/>
                </a:cubicBezTo>
                <a:cubicBezTo>
                  <a:pt x="662894" y="1159836"/>
                  <a:pt x="663631" y="1145483"/>
                  <a:pt x="669702" y="1133341"/>
                </a:cubicBezTo>
                <a:cubicBezTo>
                  <a:pt x="676624" y="1119497"/>
                  <a:pt x="687780" y="1108144"/>
                  <a:pt x="695459" y="1094705"/>
                </a:cubicBezTo>
                <a:cubicBezTo>
                  <a:pt x="725779" y="1041644"/>
                  <a:pt x="725865" y="1029244"/>
                  <a:pt x="746975" y="965916"/>
                </a:cubicBezTo>
                <a:lnTo>
                  <a:pt x="759854" y="927279"/>
                </a:lnTo>
                <a:lnTo>
                  <a:pt x="772733" y="888643"/>
                </a:lnTo>
                <a:cubicBezTo>
                  <a:pt x="777026" y="845713"/>
                  <a:pt x="780261" y="802665"/>
                  <a:pt x="785612" y="759854"/>
                </a:cubicBezTo>
                <a:cubicBezTo>
                  <a:pt x="793142" y="699611"/>
                  <a:pt x="811369" y="579550"/>
                  <a:pt x="811369" y="579550"/>
                </a:cubicBezTo>
                <a:cubicBezTo>
                  <a:pt x="807076" y="536620"/>
                  <a:pt x="804591" y="493471"/>
                  <a:pt x="798490" y="450761"/>
                </a:cubicBezTo>
                <a:cubicBezTo>
                  <a:pt x="795987" y="433239"/>
                  <a:pt x="788522" y="416705"/>
                  <a:pt x="785612" y="399246"/>
                </a:cubicBezTo>
                <a:cubicBezTo>
                  <a:pt x="773571" y="327000"/>
                  <a:pt x="770198" y="252711"/>
                  <a:pt x="759854" y="180305"/>
                </a:cubicBezTo>
                <a:cubicBezTo>
                  <a:pt x="756758" y="158635"/>
                  <a:pt x="748535" y="137744"/>
                  <a:pt x="746975" y="115910"/>
                </a:cubicBezTo>
                <a:cubicBezTo>
                  <a:pt x="744222" y="77372"/>
                  <a:pt x="746975" y="38637"/>
                  <a:pt x="746975" y="0"/>
                </a:cubicBezTo>
              </a:path>
            </a:pathLst>
          </a:custGeom>
          <a:ln w="38100">
            <a:solidFill>
              <a:schemeClr val="accent6">
                <a:lumMod val="75000"/>
              </a:schemeClr>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latin typeface="Calibri"/>
              <a:ea typeface="ＭＳ Ｐゴシック" panose="020B0600070205080204" pitchFamily="50" charset="-128"/>
            </a:endParaRPr>
          </a:p>
        </p:txBody>
      </p:sp>
      <p:sp>
        <p:nvSpPr>
          <p:cNvPr id="66" name="角丸四角形 65"/>
          <p:cNvSpPr/>
          <p:nvPr/>
        </p:nvSpPr>
        <p:spPr>
          <a:xfrm>
            <a:off x="7043754" y="1774119"/>
            <a:ext cx="954077" cy="398585"/>
          </a:xfrm>
          <a:prstGeom prst="roundRect">
            <a:avLst/>
          </a:prstGeom>
          <a:solidFill>
            <a:srgbClr val="FF66CC"/>
          </a:solid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lIns="0" tIns="42658" rIns="0" bIns="42658" anchor="ctr"/>
          <a:lstStyle/>
          <a:p>
            <a:pPr algn="ctr" defTabSz="853172">
              <a:defRPr/>
            </a:pPr>
            <a:r>
              <a:rPr lang="ja-JP" altLang="en-US"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グループホーム</a:t>
            </a:r>
            <a:endParaRPr lang="en-US" altLang="ja-JP"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53172">
              <a:defRPr/>
            </a:pPr>
            <a:r>
              <a:rPr lang="ja-JP" altLang="en-US"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の体験入居</a:t>
            </a:r>
            <a:endParaRPr lang="en-US" altLang="ja-JP" sz="923"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8" name="Picture 32" descr="ベッドメイキング/介護福祉士さん 風呂場/出迎え/スタッフ/食事の用意 無料クリップアート/フリーイラスト素材"/>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40000"/>
                    </a14:imgEffect>
                  </a14:imgLayer>
                </a14:imgProps>
              </a:ext>
            </a:extLst>
          </a:blip>
          <a:srcRect/>
          <a:stretch>
            <a:fillRect/>
          </a:stretch>
        </p:blipFill>
        <p:spPr bwMode="auto">
          <a:xfrm>
            <a:off x="2481577" y="4848631"/>
            <a:ext cx="895402" cy="520712"/>
          </a:xfrm>
          <a:prstGeom prst="rect">
            <a:avLst/>
          </a:prstGeom>
          <a:ln>
            <a:noFill/>
          </a:ln>
          <a:effectLst>
            <a:glow rad="127000">
              <a:schemeClr val="bg1"/>
            </a:glow>
            <a:softEdge rad="112500"/>
          </a:effectLst>
        </p:spPr>
      </p:pic>
      <p:sp>
        <p:nvSpPr>
          <p:cNvPr id="8" name="角丸四角形吹き出し 7"/>
          <p:cNvSpPr/>
          <p:nvPr/>
        </p:nvSpPr>
        <p:spPr>
          <a:xfrm>
            <a:off x="2112653" y="3860695"/>
            <a:ext cx="1262909" cy="365936"/>
          </a:xfrm>
          <a:prstGeom prst="wedgeRoundRectCallout">
            <a:avLst>
              <a:gd name="adj1" fmla="val -38471"/>
              <a:gd name="adj2" fmla="val -61987"/>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844083">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地域生活支援拠点等の場合、体験宿泊支援加算（</a:t>
            </a:r>
            <a:r>
              <a:rPr lang="en-US" altLang="ja-JP" sz="738" dirty="0">
                <a:solidFill>
                  <a:prstClr val="black"/>
                </a:solidFill>
                <a:latin typeface="ＭＳ Ｐゴシック" panose="020B0600070205080204" pitchFamily="50" charset="-128"/>
                <a:ea typeface="ＭＳ Ｐゴシック" panose="020B0600070205080204" pitchFamily="50" charset="-128"/>
              </a:rPr>
              <a:t>120</a:t>
            </a:r>
            <a:r>
              <a:rPr lang="ja-JP" altLang="en-US" sz="738" dirty="0">
                <a:solidFill>
                  <a:prstClr val="black"/>
                </a:solidFill>
                <a:latin typeface="ＭＳ Ｐゴシック" panose="020B0600070205080204" pitchFamily="50" charset="-128"/>
                <a:ea typeface="ＭＳ Ｐゴシック" panose="020B0600070205080204" pitchFamily="50" charset="-128"/>
              </a:rPr>
              <a:t>単位）を算定可能</a:t>
            </a:r>
          </a:p>
        </p:txBody>
      </p:sp>
      <p:sp>
        <p:nvSpPr>
          <p:cNvPr id="57" name="フリーフォーム 56"/>
          <p:cNvSpPr/>
          <p:nvPr/>
        </p:nvSpPr>
        <p:spPr>
          <a:xfrm>
            <a:off x="1766645" y="5162088"/>
            <a:ext cx="1941261" cy="593329"/>
          </a:xfrm>
          <a:custGeom>
            <a:avLst/>
            <a:gdLst>
              <a:gd name="connsiteX0" fmla="*/ 0 w 1223683"/>
              <a:gd name="connsiteY0" fmla="*/ 22412 h 950259"/>
              <a:gd name="connsiteX1" fmla="*/ 524436 w 1223683"/>
              <a:gd name="connsiteY1" fmla="*/ 22412 h 950259"/>
              <a:gd name="connsiteX2" fmla="*/ 672353 w 1223683"/>
              <a:gd name="connsiteY2" fmla="*/ 156883 h 950259"/>
              <a:gd name="connsiteX3" fmla="*/ 658906 w 1223683"/>
              <a:gd name="connsiteY3" fmla="*/ 775448 h 950259"/>
              <a:gd name="connsiteX4" fmla="*/ 779930 w 1223683"/>
              <a:gd name="connsiteY4" fmla="*/ 923365 h 950259"/>
              <a:gd name="connsiteX5" fmla="*/ 1223683 w 1223683"/>
              <a:gd name="connsiteY5" fmla="*/ 936812 h 95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3683" h="950259">
                <a:moveTo>
                  <a:pt x="0" y="22412"/>
                </a:moveTo>
                <a:cubicBezTo>
                  <a:pt x="206188" y="11206"/>
                  <a:pt x="412377" y="0"/>
                  <a:pt x="524436" y="22412"/>
                </a:cubicBezTo>
                <a:cubicBezTo>
                  <a:pt x="636495" y="44824"/>
                  <a:pt x="649941" y="31377"/>
                  <a:pt x="672353" y="156883"/>
                </a:cubicBezTo>
                <a:cubicBezTo>
                  <a:pt x="694765" y="282389"/>
                  <a:pt x="640977" y="647701"/>
                  <a:pt x="658906" y="775448"/>
                </a:cubicBezTo>
                <a:cubicBezTo>
                  <a:pt x="676835" y="903195"/>
                  <a:pt x="685801" y="896471"/>
                  <a:pt x="779930" y="923365"/>
                </a:cubicBezTo>
                <a:cubicBezTo>
                  <a:pt x="874060" y="950259"/>
                  <a:pt x="1048871" y="943535"/>
                  <a:pt x="1223683" y="936812"/>
                </a:cubicBezTo>
              </a:path>
            </a:pathLst>
          </a:custGeom>
          <a:ln w="38100">
            <a:solidFill>
              <a:srgbClr val="FFC00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lIns="85314" tIns="42658" rIns="85314" bIns="42658" anchor="ctr"/>
          <a:lstStyle/>
          <a:p>
            <a:pPr algn="ctr" defTabSz="853172">
              <a:defRPr/>
            </a:pPr>
            <a:endParaRPr lang="ja-JP" altLang="en-US" sz="1754" dirty="0">
              <a:solidFill>
                <a:srgbClr val="000000"/>
              </a:solidFill>
              <a:latin typeface="Calibri"/>
              <a:ea typeface="ＭＳ Ｐゴシック" panose="020B0600070205080204" pitchFamily="50" charset="-128"/>
            </a:endParaRPr>
          </a:p>
        </p:txBody>
      </p:sp>
      <p:sp>
        <p:nvSpPr>
          <p:cNvPr id="3128" name="AutoShape 102"/>
          <p:cNvSpPr>
            <a:spLocks noChangeArrowheads="1"/>
          </p:cNvSpPr>
          <p:nvPr/>
        </p:nvSpPr>
        <p:spPr bwMode="auto">
          <a:xfrm>
            <a:off x="2481576" y="5276307"/>
            <a:ext cx="936624" cy="364881"/>
          </a:xfrm>
          <a:prstGeom prst="roundRect">
            <a:avLst>
              <a:gd name="adj" fmla="val 16667"/>
            </a:avLst>
          </a:prstGeom>
          <a:noFill/>
          <a:ln w="9525">
            <a:noFill/>
            <a:round/>
            <a:headEnd/>
            <a:tailEnd/>
          </a:ln>
        </p:spPr>
        <p:txBody>
          <a:bodyPr wrap="none" lIns="85314" tIns="42658" rIns="85314" bIns="42658" anchor="ctr"/>
          <a:lstStyle/>
          <a:p>
            <a:pPr algn="ctr" defTabSz="853172">
              <a:defRPr/>
            </a:pPr>
            <a:r>
              <a:rPr lang="ja-JP" altLang="en-US" sz="831" dirty="0">
                <a:solidFill>
                  <a:srgbClr val="000000"/>
                </a:solidFill>
                <a:latin typeface="メイリオ" pitchFamily="50" charset="-128"/>
                <a:ea typeface="メイリオ" pitchFamily="50" charset="-128"/>
              </a:rPr>
              <a:t>地域移行支援事業所</a:t>
            </a:r>
          </a:p>
        </p:txBody>
      </p:sp>
      <p:sp>
        <p:nvSpPr>
          <p:cNvPr id="60" name="角丸四角形吹き出し 59"/>
          <p:cNvSpPr/>
          <p:nvPr/>
        </p:nvSpPr>
        <p:spPr>
          <a:xfrm>
            <a:off x="1870034" y="4445725"/>
            <a:ext cx="912875" cy="302914"/>
          </a:xfrm>
          <a:prstGeom prst="wedgeRoundRectCallout">
            <a:avLst>
              <a:gd name="adj1" fmla="val -57449"/>
              <a:gd name="adj2" fmla="val -24034"/>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844083">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地域生活支援拠点等の場合 ＋</a:t>
            </a:r>
            <a:r>
              <a:rPr lang="en-US" altLang="ja-JP" sz="738" dirty="0">
                <a:solidFill>
                  <a:prstClr val="black"/>
                </a:solidFill>
                <a:latin typeface="ＭＳ Ｐゴシック" panose="020B0600070205080204" pitchFamily="50" charset="-128"/>
                <a:ea typeface="ＭＳ Ｐゴシック" panose="020B0600070205080204" pitchFamily="50" charset="-128"/>
              </a:rPr>
              <a:t>50</a:t>
            </a:r>
            <a:r>
              <a:rPr lang="ja-JP" altLang="en-US" sz="738" dirty="0">
                <a:solidFill>
                  <a:prstClr val="black"/>
                </a:solidFill>
                <a:latin typeface="ＭＳ Ｐゴシック" panose="020B0600070205080204" pitchFamily="50" charset="-128"/>
                <a:ea typeface="ＭＳ Ｐゴシック" panose="020B0600070205080204" pitchFamily="50" charset="-128"/>
              </a:rPr>
              <a:t>単位</a:t>
            </a:r>
          </a:p>
        </p:txBody>
      </p:sp>
      <p:sp>
        <p:nvSpPr>
          <p:cNvPr id="61" name="角丸四角形吹き出し 60"/>
          <p:cNvSpPr/>
          <p:nvPr/>
        </p:nvSpPr>
        <p:spPr>
          <a:xfrm>
            <a:off x="1979713" y="6087758"/>
            <a:ext cx="934079" cy="311406"/>
          </a:xfrm>
          <a:prstGeom prst="wedgeRoundRectCallout">
            <a:avLst>
              <a:gd name="adj1" fmla="val -57567"/>
              <a:gd name="adj2" fmla="val -27579"/>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844083">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地域生活支援拠点等の場合 ＋</a:t>
            </a:r>
            <a:r>
              <a:rPr lang="en-US" altLang="ja-JP" sz="738" dirty="0">
                <a:solidFill>
                  <a:prstClr val="black"/>
                </a:solidFill>
                <a:latin typeface="ＭＳ Ｐゴシック" panose="020B0600070205080204" pitchFamily="50" charset="-128"/>
                <a:ea typeface="ＭＳ Ｐゴシック" panose="020B0600070205080204" pitchFamily="50" charset="-128"/>
              </a:rPr>
              <a:t>50</a:t>
            </a:r>
            <a:r>
              <a:rPr lang="ja-JP" altLang="en-US" sz="738" dirty="0">
                <a:solidFill>
                  <a:prstClr val="black"/>
                </a:solidFill>
                <a:latin typeface="ＭＳ Ｐゴシック" panose="020B0600070205080204" pitchFamily="50" charset="-128"/>
                <a:ea typeface="ＭＳ Ｐゴシック" panose="020B0600070205080204" pitchFamily="50" charset="-128"/>
              </a:rPr>
              <a:t>単位</a:t>
            </a:r>
          </a:p>
        </p:txBody>
      </p:sp>
      <p:sp>
        <p:nvSpPr>
          <p:cNvPr id="67" name="角丸四角形吹き出し 66"/>
          <p:cNvSpPr/>
          <p:nvPr/>
        </p:nvSpPr>
        <p:spPr>
          <a:xfrm>
            <a:off x="4023334" y="5066593"/>
            <a:ext cx="912875" cy="302914"/>
          </a:xfrm>
          <a:prstGeom prst="wedgeRoundRectCallout">
            <a:avLst>
              <a:gd name="adj1" fmla="val -36613"/>
              <a:gd name="adj2" fmla="val -57393"/>
              <a:gd name="adj3" fmla="val 16667"/>
            </a:avLst>
          </a:prstGeom>
          <a:solidFill>
            <a:schemeClr val="accent3">
              <a:lumMod val="40000"/>
              <a:lumOff val="60000"/>
            </a:schemeClr>
          </a:solidFill>
          <a:ln w="127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844083">
              <a:defRPr/>
            </a:pPr>
            <a:r>
              <a:rPr lang="ja-JP" altLang="en-US" sz="738" dirty="0">
                <a:solidFill>
                  <a:prstClr val="black"/>
                </a:solidFill>
                <a:latin typeface="ＭＳ Ｐゴシック" panose="020B0600070205080204" pitchFamily="50" charset="-128"/>
                <a:ea typeface="ＭＳ Ｐゴシック" panose="020B0600070205080204" pitchFamily="50" charset="-128"/>
              </a:rPr>
              <a:t>地域生活支援拠点等の場合 ＋</a:t>
            </a:r>
            <a:r>
              <a:rPr lang="en-US" altLang="ja-JP" sz="738" dirty="0">
                <a:solidFill>
                  <a:prstClr val="black"/>
                </a:solidFill>
                <a:latin typeface="ＭＳ Ｐゴシック" panose="020B0600070205080204" pitchFamily="50" charset="-128"/>
                <a:ea typeface="ＭＳ Ｐゴシック" panose="020B0600070205080204" pitchFamily="50" charset="-128"/>
              </a:rPr>
              <a:t>50</a:t>
            </a:r>
            <a:r>
              <a:rPr lang="ja-JP" altLang="en-US" sz="738" dirty="0">
                <a:solidFill>
                  <a:prstClr val="black"/>
                </a:solidFill>
                <a:latin typeface="ＭＳ Ｐゴシック" panose="020B0600070205080204" pitchFamily="50" charset="-128"/>
                <a:ea typeface="ＭＳ Ｐゴシック" panose="020B0600070205080204" pitchFamily="50" charset="-128"/>
              </a:rPr>
              <a:t>単位</a:t>
            </a:r>
          </a:p>
        </p:txBody>
      </p:sp>
      <p:sp>
        <p:nvSpPr>
          <p:cNvPr id="63" name="Text Box 15">
            <a:extLst>
              <a:ext uri="{FF2B5EF4-FFF2-40B4-BE49-F238E27FC236}">
                <a16:creationId xmlns:a16="http://schemas.microsoft.com/office/drawing/2014/main" id="{14AAF62B-0A96-439F-9757-929ABE90E111}"/>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6E3644B7-E25B-4940-89FD-CFE631E55A08}"/>
              </a:ext>
            </a:extLst>
          </p:cNvPr>
          <p:cNvSpPr>
            <a:spLocks noGrp="1"/>
          </p:cNvSpPr>
          <p:nvPr>
            <p:ph type="sldNum" sz="quarter" idx="12"/>
          </p:nvPr>
        </p:nvSpPr>
        <p:spPr/>
        <p:txBody>
          <a:bodyPr/>
          <a:lstStyle/>
          <a:p>
            <a:pPr>
              <a:defRPr/>
            </a:pPr>
            <a:fld id="{F90A3C79-1AFD-481B-B685-7933BCD0898B}" type="slidenum">
              <a:rPr lang="en-US" altLang="ja-JP" smtClean="0"/>
              <a:pPr>
                <a:defRPr/>
              </a:pPr>
              <a:t>28</a:t>
            </a:fld>
            <a:endParaRPr lang="en-US" altLang="ja-JP"/>
          </a:p>
        </p:txBody>
      </p:sp>
    </p:spTree>
    <p:extLst>
      <p:ext uri="{BB962C8B-B14F-4D97-AF65-F5344CB8AC3E}">
        <p14:creationId xmlns:p14="http://schemas.microsoft.com/office/powerpoint/2010/main" val="473044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AutoShape 2"/>
          <p:cNvSpPr>
            <a:spLocks noChangeArrowheads="1"/>
          </p:cNvSpPr>
          <p:nvPr/>
        </p:nvSpPr>
        <p:spPr bwMode="auto">
          <a:xfrm>
            <a:off x="20690" y="242005"/>
            <a:ext cx="9105900" cy="490696"/>
          </a:xfrm>
          <a:prstGeom prst="bevel">
            <a:avLst>
              <a:gd name="adj" fmla="val 12500"/>
            </a:avLst>
          </a:prstGeom>
          <a:solidFill>
            <a:srgbClr val="FFFF66">
              <a:alpha val="47843"/>
            </a:srgbClr>
          </a:solidFill>
          <a:ln w="9525">
            <a:solidFill>
              <a:schemeClr val="tx1"/>
            </a:solidFill>
            <a:miter lim="800000"/>
            <a:headEnd/>
            <a:tailEnd/>
          </a:ln>
        </p:spPr>
        <p:txBody>
          <a:bodyPr wrap="square" lIns="84397" tIns="42198" rIns="84397" bIns="42198" anchor="ctr">
            <a:spAutoFit/>
          </a:bodyPr>
          <a:lstStyle/>
          <a:p>
            <a:pPr algn="ctr"/>
            <a:r>
              <a:rPr lang="ja-JP" altLang="en-US" sz="1846" dirty="0">
                <a:solidFill>
                  <a:srgbClr val="4F81BD">
                    <a:lumMod val="50000"/>
                  </a:srgbClr>
                </a:solidFill>
                <a:ea typeface="ＤＦＰ特太ゴシック体" panose="020B0A00010101010101" pitchFamily="50" charset="-128"/>
              </a:rPr>
              <a:t>障害者の地域移行・地域生活を支える体制整備の着実な推進</a:t>
            </a:r>
          </a:p>
        </p:txBody>
      </p:sp>
      <p:grpSp>
        <p:nvGrpSpPr>
          <p:cNvPr id="4" name="グループ化 3"/>
          <p:cNvGrpSpPr/>
          <p:nvPr/>
        </p:nvGrpSpPr>
        <p:grpSpPr>
          <a:xfrm>
            <a:off x="25199" y="1487101"/>
            <a:ext cx="9118802" cy="5070232"/>
            <a:chOff x="27298" y="674913"/>
            <a:chExt cx="9949431" cy="6142779"/>
          </a:xfrm>
        </p:grpSpPr>
        <p:cxnSp>
          <p:nvCxnSpPr>
            <p:cNvPr id="148" name="直線矢印コネクタ 147"/>
            <p:cNvCxnSpPr/>
            <p:nvPr/>
          </p:nvCxnSpPr>
          <p:spPr>
            <a:xfrm flipH="1" flipV="1">
              <a:off x="6491563" y="1960000"/>
              <a:ext cx="897988" cy="410554"/>
            </a:xfrm>
            <a:prstGeom prst="straightConnector1">
              <a:avLst/>
            </a:prstGeom>
            <a:ln w="28575">
              <a:solidFill>
                <a:schemeClr val="accent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H="1" flipV="1">
              <a:off x="2667199" y="1662834"/>
              <a:ext cx="4524425" cy="889081"/>
            </a:xfrm>
            <a:prstGeom prst="straightConnector1">
              <a:avLst/>
            </a:prstGeom>
            <a:ln w="28575">
              <a:solidFill>
                <a:schemeClr val="accent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円/楕円 27"/>
            <p:cNvSpPr/>
            <p:nvPr/>
          </p:nvSpPr>
          <p:spPr>
            <a:xfrm>
              <a:off x="6822371" y="2370770"/>
              <a:ext cx="495175" cy="243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738" b="1" dirty="0">
                  <a:solidFill>
                    <a:srgbClr val="FFFFFF"/>
                  </a:solidFill>
                  <a:latin typeface="メイリオ" pitchFamily="50" charset="-128"/>
                  <a:ea typeface="メイリオ" pitchFamily="50" charset="-128"/>
                  <a:cs typeface="メイリオ" pitchFamily="50" charset="-128"/>
                </a:rPr>
                <a:t>増悪</a:t>
              </a:r>
            </a:p>
          </p:txBody>
        </p:sp>
        <p:cxnSp>
          <p:nvCxnSpPr>
            <p:cNvPr id="142" name="直線矢印コネクタ 141"/>
            <p:cNvCxnSpPr/>
            <p:nvPr/>
          </p:nvCxnSpPr>
          <p:spPr>
            <a:xfrm flipH="1" flipV="1">
              <a:off x="3021848" y="2058314"/>
              <a:ext cx="4048064" cy="624480"/>
            </a:xfrm>
            <a:prstGeom prst="straightConnector1">
              <a:avLst/>
            </a:prstGeom>
            <a:ln w="28575">
              <a:solidFill>
                <a:schemeClr val="accent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88" name="円/楕円 187"/>
            <p:cNvSpPr/>
            <p:nvPr/>
          </p:nvSpPr>
          <p:spPr>
            <a:xfrm rot="18984670">
              <a:off x="27298" y="1974158"/>
              <a:ext cx="3175534" cy="2516954"/>
            </a:xfrm>
            <a:prstGeom prst="ellipse">
              <a:avLst/>
            </a:prstGeom>
            <a:solidFill>
              <a:srgbClr val="FFFFFF"/>
            </a:solidFill>
            <a:ln w="3175">
              <a:prstDash val="sysDot"/>
            </a:ln>
            <a:effectLst>
              <a:innerShdw blurRad="1193800">
                <a:schemeClr val="tx2">
                  <a:lumMod val="60000"/>
                  <a:lumOff val="40000"/>
                  <a:alpha val="21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algn="ctr"/>
              <a:endParaRPr lang="ja-JP" altLang="en-US" sz="1662">
                <a:solidFill>
                  <a:srgbClr val="1F497D">
                    <a:lumMod val="75000"/>
                  </a:srgbClr>
                </a:solidFill>
              </a:endParaRPr>
            </a:p>
          </p:txBody>
        </p:sp>
        <p:sp>
          <p:nvSpPr>
            <p:cNvPr id="189" name="円/楕円 188"/>
            <p:cNvSpPr/>
            <p:nvPr/>
          </p:nvSpPr>
          <p:spPr>
            <a:xfrm rot="18984670">
              <a:off x="6772960" y="2058355"/>
              <a:ext cx="3203769" cy="2493231"/>
            </a:xfrm>
            <a:prstGeom prst="ellipse">
              <a:avLst/>
            </a:prstGeom>
            <a:solidFill>
              <a:schemeClr val="bg1"/>
            </a:solidFill>
            <a:ln w="3175">
              <a:prstDash val="sysDot"/>
            </a:ln>
            <a:effectLst>
              <a:innerShdw blurRad="1270000">
                <a:srgbClr val="FFD961"/>
              </a:innerShdw>
            </a:effectLst>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algn="ctr"/>
              <a:endParaRPr lang="ja-JP" altLang="en-US" sz="1662">
                <a:solidFill>
                  <a:srgbClr val="1F497D">
                    <a:lumMod val="75000"/>
                  </a:srgbClr>
                </a:solidFill>
              </a:endParaRPr>
            </a:p>
          </p:txBody>
        </p:sp>
        <p:sp>
          <p:nvSpPr>
            <p:cNvPr id="155" name="曲折矢印 154"/>
            <p:cNvSpPr/>
            <p:nvPr/>
          </p:nvSpPr>
          <p:spPr>
            <a:xfrm flipV="1">
              <a:off x="3430143" y="2250428"/>
              <a:ext cx="3588399" cy="780308"/>
            </a:xfrm>
            <a:prstGeom prst="bentArrow">
              <a:avLst>
                <a:gd name="adj1" fmla="val 15235"/>
                <a:gd name="adj2" fmla="val 16048"/>
                <a:gd name="adj3" fmla="val 18490"/>
                <a:gd name="adj4" fmla="val 43750"/>
              </a:avLst>
            </a:prstGeom>
            <a:solidFill>
              <a:schemeClr val="bg1"/>
            </a:solidFill>
            <a:ln w="31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endParaRPr lang="ja-JP" altLang="en-US" b="1" dirty="0">
                <a:solidFill>
                  <a:prstClr val="white"/>
                </a:solidFill>
                <a:latin typeface="メイリオ" pitchFamily="50" charset="-128"/>
                <a:ea typeface="メイリオ" pitchFamily="50" charset="-128"/>
              </a:endParaRPr>
            </a:p>
          </p:txBody>
        </p:sp>
        <p:sp>
          <p:nvSpPr>
            <p:cNvPr id="74" name="角丸四角形吹き出し 73"/>
            <p:cNvSpPr/>
            <p:nvPr/>
          </p:nvSpPr>
          <p:spPr>
            <a:xfrm>
              <a:off x="5669418" y="3030860"/>
              <a:ext cx="858095" cy="504056"/>
            </a:xfrm>
            <a:prstGeom prst="wedgeRoundRectCallout">
              <a:avLst>
                <a:gd name="adj1" fmla="val -73743"/>
                <a:gd name="adj2" fmla="val -55920"/>
                <a:gd name="adj3" fmla="val 16667"/>
              </a:avLst>
            </a:prstGeom>
            <a:solidFill>
              <a:srgbClr val="FF6699"/>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endParaRPr lang="ja-JP" altLang="en-US" b="1" dirty="0">
                <a:solidFill>
                  <a:prstClr val="white"/>
                </a:solidFill>
                <a:latin typeface="メイリオ" pitchFamily="50" charset="-128"/>
                <a:ea typeface="メイリオ" pitchFamily="50" charset="-128"/>
              </a:endParaRPr>
            </a:p>
          </p:txBody>
        </p:sp>
        <p:sp>
          <p:nvSpPr>
            <p:cNvPr id="154" name="右矢印 153"/>
            <p:cNvSpPr/>
            <p:nvPr/>
          </p:nvSpPr>
          <p:spPr>
            <a:xfrm>
              <a:off x="3200658" y="2166641"/>
              <a:ext cx="3822425" cy="288032"/>
            </a:xfrm>
            <a:prstGeom prst="rightArrow">
              <a:avLst/>
            </a:prstGeom>
            <a:solidFill>
              <a:srgbClr val="FFC000"/>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endParaRPr lang="ja-JP" altLang="en-US" b="1" dirty="0">
                <a:solidFill>
                  <a:prstClr val="white"/>
                </a:solidFill>
                <a:latin typeface="メイリオ" pitchFamily="50" charset="-128"/>
                <a:ea typeface="メイリオ" pitchFamily="50" charset="-128"/>
              </a:endParaRPr>
            </a:p>
          </p:txBody>
        </p:sp>
        <p:cxnSp>
          <p:nvCxnSpPr>
            <p:cNvPr id="83" name="直線矢印コネクタ 82"/>
            <p:cNvCxnSpPr/>
            <p:nvPr/>
          </p:nvCxnSpPr>
          <p:spPr>
            <a:xfrm flipH="1" flipV="1">
              <a:off x="3021847" y="2951070"/>
              <a:ext cx="1248138" cy="1224136"/>
            </a:xfrm>
            <a:prstGeom prst="straightConnector1">
              <a:avLst/>
            </a:prstGeom>
            <a:ln w="28575">
              <a:solidFill>
                <a:srgbClr val="FFC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809747" y="5085184"/>
              <a:ext cx="8736971" cy="1567160"/>
            </a:xfrm>
            <a:prstGeom prst="ellipse">
              <a:avLst/>
            </a:prstGeom>
            <a:solidFill>
              <a:srgbClr val="FF6699">
                <a:alpha val="30196"/>
              </a:srgbClr>
            </a:solidFill>
            <a:ln w="3175" cmpd="dbl">
              <a:prstDash val="sysDot"/>
            </a:ln>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algn="ctr"/>
              <a:endParaRPr lang="ja-JP" altLang="en-US" sz="1662">
                <a:solidFill>
                  <a:srgbClr val="1F497D">
                    <a:lumMod val="75000"/>
                  </a:srgbClr>
                </a:solidFill>
              </a:endParaRPr>
            </a:p>
          </p:txBody>
        </p:sp>
        <p:sp>
          <p:nvSpPr>
            <p:cNvPr id="132" name="角丸四角形 131"/>
            <p:cNvSpPr/>
            <p:nvPr/>
          </p:nvSpPr>
          <p:spPr>
            <a:xfrm>
              <a:off x="3188656" y="4657452"/>
              <a:ext cx="4134459" cy="1339286"/>
            </a:xfrm>
            <a:prstGeom prst="roundRect">
              <a:avLst>
                <a:gd name="adj" fmla="val 15949"/>
              </a:avLst>
            </a:prstGeom>
            <a:solidFill>
              <a:srgbClr val="CCFF99"/>
            </a:solidFill>
            <a:ln w="3175"/>
            <a:effectLst/>
          </p:spPr>
          <p:style>
            <a:lnRef idx="2">
              <a:schemeClr val="accent1">
                <a:shade val="50000"/>
              </a:schemeClr>
            </a:lnRef>
            <a:fillRef idx="1">
              <a:schemeClr val="accent1"/>
            </a:fillRef>
            <a:effectRef idx="0">
              <a:schemeClr val="accent1"/>
            </a:effectRef>
            <a:fontRef idx="minor">
              <a:schemeClr val="lt1"/>
            </a:fontRef>
          </p:style>
          <p:txBody>
            <a:bodyPr lIns="132908" tIns="31025" rIns="33227" bIns="31025" spcCol="0" rtlCol="0" anchor="ctr"/>
            <a:lstStyle/>
            <a:p>
              <a:r>
                <a:rPr lang="ja-JP" altLang="en-US" sz="923" dirty="0">
                  <a:solidFill>
                    <a:srgbClr val="4F81BD">
                      <a:lumMod val="50000"/>
                    </a:srgbClr>
                  </a:solidFill>
                  <a:latin typeface="メイリオ" pitchFamily="50" charset="-128"/>
                  <a:ea typeface="メイリオ" pitchFamily="50" charset="-128"/>
                </a:rPr>
                <a:t>　</a:t>
              </a:r>
              <a:endParaRPr lang="en-US" altLang="ja-JP" sz="923" dirty="0">
                <a:solidFill>
                  <a:srgbClr val="4F81BD">
                    <a:lumMod val="50000"/>
                  </a:srgbClr>
                </a:solidFill>
                <a:latin typeface="メイリオ" pitchFamily="50" charset="-128"/>
                <a:ea typeface="メイリオ" pitchFamily="50" charset="-128"/>
              </a:endParaRPr>
            </a:p>
          </p:txBody>
        </p:sp>
        <p:sp>
          <p:nvSpPr>
            <p:cNvPr id="35" name="角丸四角形 34"/>
            <p:cNvSpPr/>
            <p:nvPr/>
          </p:nvSpPr>
          <p:spPr>
            <a:xfrm>
              <a:off x="4214872" y="2145383"/>
              <a:ext cx="1546221" cy="407011"/>
            </a:xfrm>
            <a:prstGeom prst="roundRect">
              <a:avLst/>
            </a:prstGeom>
            <a:solidFill>
              <a:srgbClr val="FFC000"/>
            </a:solidFill>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84397" tIns="42198" rIns="84397" bIns="42198" rtlCol="0" anchor="ctr"/>
            <a:lstStyle/>
            <a:p>
              <a:pPr algn="ctr"/>
              <a:r>
                <a:rPr lang="ja-JP" altLang="en-US" sz="923" b="1" dirty="0">
                  <a:effectLst>
                    <a:outerShdw blurRad="38100" dist="38100" dir="2700000" algn="tl">
                      <a:srgbClr val="000000">
                        <a:alpha val="43137"/>
                      </a:srgbClr>
                    </a:outerShdw>
                  </a:effectLst>
                  <a:latin typeface="メイリオ" pitchFamily="50" charset="-128"/>
                  <a:ea typeface="メイリオ" pitchFamily="50" charset="-128"/>
                </a:rPr>
                <a:t>地域生活への移行</a:t>
              </a:r>
            </a:p>
          </p:txBody>
        </p:sp>
        <p:sp>
          <p:nvSpPr>
            <p:cNvPr id="40" name="テキスト ボックス 24"/>
            <p:cNvSpPr txBox="1"/>
            <p:nvPr/>
          </p:nvSpPr>
          <p:spPr>
            <a:xfrm>
              <a:off x="7401274" y="5008736"/>
              <a:ext cx="1277726"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015" dirty="0">
                  <a:solidFill>
                    <a:srgbClr val="1F497D">
                      <a:lumMod val="75000"/>
                    </a:srgbClr>
                  </a:solidFill>
                  <a:latin typeface="HG丸ｺﾞｼｯｸM-PRO" pitchFamily="50" charset="-128"/>
                  <a:ea typeface="HG丸ｺﾞｼｯｸM-PRO" pitchFamily="50" charset="-128"/>
                </a:rPr>
                <a:t>障害福祉サービス事業所</a:t>
              </a:r>
            </a:p>
          </p:txBody>
        </p:sp>
        <p:sp>
          <p:nvSpPr>
            <p:cNvPr id="44" name="テキスト ボックス 24"/>
            <p:cNvSpPr txBox="1"/>
            <p:nvPr/>
          </p:nvSpPr>
          <p:spPr>
            <a:xfrm>
              <a:off x="8571820" y="5440784"/>
              <a:ext cx="1277726"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015" dirty="0">
                  <a:solidFill>
                    <a:srgbClr val="1F497D">
                      <a:lumMod val="75000"/>
                    </a:srgbClr>
                  </a:solidFill>
                  <a:latin typeface="HG丸ｺﾞｼｯｸM-PRO" pitchFamily="50" charset="-128"/>
                  <a:ea typeface="HG丸ｺﾞｼｯｸM-PRO" pitchFamily="50" charset="-128"/>
                </a:rPr>
                <a:t>社会福祉協議会</a:t>
              </a:r>
            </a:p>
          </p:txBody>
        </p:sp>
        <p:pic>
          <p:nvPicPr>
            <p:cNvPr id="55" name="Picture 2" descr="http://msp.c.yimg.jp/image?q=tbn:ANd9GcTphiGPcB4Q2HokaiMfYGXpuFEL84PKFNtlZOX2kvzHoXuVbAlATb__NA:http://e-poket.com/illust/img/illust/pump087.jpg"/>
            <p:cNvPicPr>
              <a:picLocks noChangeAspect="1" noChangeArrowheads="1"/>
            </p:cNvPicPr>
            <p:nvPr/>
          </p:nvPicPr>
          <p:blipFill>
            <a:blip r:embed="rId3" cstate="print">
              <a:clrChange>
                <a:clrFrom>
                  <a:srgbClr val="FFFFFF"/>
                </a:clrFrom>
                <a:clrTo>
                  <a:srgbClr val="FFFFFF">
                    <a:alpha val="0"/>
                  </a:srgbClr>
                </a:clrTo>
              </a:clrChange>
              <a:lum bright="30000"/>
            </a:blip>
            <a:srcRect/>
            <a:stretch>
              <a:fillRect/>
            </a:stretch>
          </p:blipFill>
          <p:spPr bwMode="auto">
            <a:xfrm>
              <a:off x="7998742" y="2225934"/>
              <a:ext cx="428497" cy="524606"/>
            </a:xfrm>
            <a:prstGeom prst="rect">
              <a:avLst/>
            </a:prstGeom>
            <a:noFill/>
          </p:spPr>
        </p:pic>
        <p:pic>
          <p:nvPicPr>
            <p:cNvPr id="56" name="Picture 1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349229" y="2148738"/>
              <a:ext cx="1020054" cy="639215"/>
            </a:xfrm>
            <a:prstGeom prst="rect">
              <a:avLst/>
            </a:prstGeom>
            <a:blipFill dpi="0" rotWithShape="1">
              <a:blip r:embed="rId5">
                <a:clrChange>
                  <a:clrFrom>
                    <a:srgbClr val="FFFFFF"/>
                  </a:clrFrom>
                  <a:clrTo>
                    <a:srgbClr val="FFFFFF">
                      <a:alpha val="0"/>
                    </a:srgbClr>
                  </a:clrTo>
                </a:clrChange>
                <a:alphaModFix amt="0"/>
              </a:blip>
              <a:srcRect/>
              <a:stretch>
                <a:fillRect/>
              </a:stretch>
            </a:blipFill>
            <a:ln w="9525">
              <a:noFill/>
              <a:miter lim="800000"/>
              <a:headEnd/>
              <a:tailEnd/>
            </a:ln>
          </p:spPr>
        </p:pic>
        <p:sp>
          <p:nvSpPr>
            <p:cNvPr id="88" name="テキスト ボックス 24"/>
            <p:cNvSpPr txBox="1"/>
            <p:nvPr/>
          </p:nvSpPr>
          <p:spPr>
            <a:xfrm>
              <a:off x="2191096" y="4987418"/>
              <a:ext cx="952194"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015" dirty="0">
                  <a:solidFill>
                    <a:srgbClr val="1F497D">
                      <a:lumMod val="75000"/>
                    </a:srgbClr>
                  </a:solidFill>
                  <a:latin typeface="HG丸ｺﾞｼｯｸM-PRO" pitchFamily="50" charset="-128"/>
                  <a:ea typeface="HG丸ｺﾞｼｯｸM-PRO" pitchFamily="50" charset="-128"/>
                </a:rPr>
                <a:t>保健・医療機関</a:t>
              </a:r>
            </a:p>
          </p:txBody>
        </p:sp>
        <p:pic>
          <p:nvPicPr>
            <p:cNvPr id="27" name="Picture 32" descr="ベッドメイキング/介護福祉士さん 風呂場/出迎え/スタッフ/食事の用意 無料クリップアート/フリーイラスト素材"/>
            <p:cNvPicPr>
              <a:picLocks noChangeAspect="1" noChangeArrowheads="1"/>
            </p:cNvPicPr>
            <p:nvPr/>
          </p:nvPicPr>
          <p:blipFill>
            <a:blip r:embed="rId6" cstate="print"/>
            <a:srcRect/>
            <a:stretch>
              <a:fillRect/>
            </a:stretch>
          </p:blipFill>
          <p:spPr bwMode="auto">
            <a:xfrm>
              <a:off x="4468368" y="3601954"/>
              <a:ext cx="1504452" cy="874897"/>
            </a:xfrm>
            <a:prstGeom prst="rect">
              <a:avLst/>
            </a:prstGeom>
            <a:ln>
              <a:noFill/>
            </a:ln>
            <a:effectLst>
              <a:softEdge rad="112500"/>
            </a:effectLst>
          </p:spPr>
        </p:pic>
        <p:sp>
          <p:nvSpPr>
            <p:cNvPr id="53" name="テキスト ボックス 24"/>
            <p:cNvSpPr txBox="1"/>
            <p:nvPr/>
          </p:nvSpPr>
          <p:spPr>
            <a:xfrm>
              <a:off x="4586644" y="4352156"/>
              <a:ext cx="1277726"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015" dirty="0">
                  <a:solidFill>
                    <a:srgbClr val="1F497D">
                      <a:lumMod val="75000"/>
                    </a:srgbClr>
                  </a:solidFill>
                  <a:latin typeface="HG丸ｺﾞｼｯｸM-PRO" pitchFamily="50" charset="-128"/>
                  <a:ea typeface="HG丸ｺﾞｼｯｸM-PRO" pitchFamily="50" charset="-128"/>
                </a:rPr>
                <a:t>相談支援事業所</a:t>
              </a:r>
            </a:p>
          </p:txBody>
        </p:sp>
        <p:sp>
          <p:nvSpPr>
            <p:cNvPr id="94" name="テキスト ボックス 24"/>
            <p:cNvSpPr txBox="1"/>
            <p:nvPr/>
          </p:nvSpPr>
          <p:spPr>
            <a:xfrm>
              <a:off x="4058754" y="3128144"/>
              <a:ext cx="1806653" cy="2822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015" dirty="0">
                  <a:solidFill>
                    <a:srgbClr val="1F497D">
                      <a:lumMod val="75000"/>
                    </a:srgbClr>
                  </a:solidFill>
                  <a:latin typeface="HG丸ｺﾞｼｯｸM-PRO" pitchFamily="50" charset="-128"/>
                  <a:ea typeface="HG丸ｺﾞｼｯｸM-PRO" pitchFamily="50" charset="-128"/>
                </a:rPr>
                <a:t>《</a:t>
              </a:r>
              <a:r>
                <a:rPr lang="ja-JP" altLang="en-US" sz="1015" dirty="0">
                  <a:solidFill>
                    <a:srgbClr val="1F497D">
                      <a:lumMod val="75000"/>
                    </a:srgbClr>
                  </a:solidFill>
                  <a:latin typeface="HG丸ｺﾞｼｯｸM-PRO" pitchFamily="50" charset="-128"/>
                  <a:ea typeface="HG丸ｺﾞｼｯｸM-PRO" pitchFamily="50" charset="-128"/>
                </a:rPr>
                <a:t>宿泊型自立訓練</a:t>
              </a:r>
              <a:r>
                <a:rPr lang="en-US" altLang="ja-JP" sz="1015" dirty="0">
                  <a:solidFill>
                    <a:srgbClr val="1F497D">
                      <a:lumMod val="75000"/>
                    </a:srgbClr>
                  </a:solidFill>
                  <a:latin typeface="HG丸ｺﾞｼｯｸM-PRO" pitchFamily="50" charset="-128"/>
                  <a:ea typeface="HG丸ｺﾞｼｯｸM-PRO" pitchFamily="50" charset="-128"/>
                </a:rPr>
                <a:t>》</a:t>
              </a:r>
              <a:endParaRPr lang="ja-JP" altLang="en-US" sz="1015" dirty="0">
                <a:solidFill>
                  <a:srgbClr val="1F497D">
                    <a:lumMod val="75000"/>
                  </a:srgbClr>
                </a:solidFill>
                <a:latin typeface="HG丸ｺﾞｼｯｸM-PRO" pitchFamily="50" charset="-128"/>
                <a:ea typeface="HG丸ｺﾞｼｯｸM-PRO" pitchFamily="50" charset="-128"/>
              </a:endParaRPr>
            </a:p>
          </p:txBody>
        </p:sp>
        <p:pic>
          <p:nvPicPr>
            <p:cNvPr id="104" name="Picture 24" descr="老人ホーム"/>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427239" y="3138577"/>
              <a:ext cx="780087" cy="720080"/>
            </a:xfrm>
            <a:prstGeom prst="rect">
              <a:avLst/>
            </a:prstGeom>
            <a:noFill/>
          </p:spPr>
        </p:pic>
        <p:sp>
          <p:nvSpPr>
            <p:cNvPr id="80" name="角丸四角形 79"/>
            <p:cNvSpPr/>
            <p:nvPr/>
          </p:nvSpPr>
          <p:spPr>
            <a:xfrm>
              <a:off x="4688373" y="5026521"/>
              <a:ext cx="1251105" cy="949167"/>
            </a:xfrm>
            <a:prstGeom prst="roundRect">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3227" tIns="33227" rIns="33227" bIns="33227" spcCol="0" rtlCol="0" anchor="t"/>
            <a:lstStyle/>
            <a:p>
              <a:r>
                <a:rPr lang="ja-JP" altLang="en-US" sz="831" dirty="0">
                  <a:solidFill>
                    <a:srgbClr val="1F497D">
                      <a:lumMod val="75000"/>
                    </a:srgbClr>
                  </a:solidFill>
                  <a:latin typeface="メイリオ" pitchFamily="50" charset="-128"/>
                  <a:ea typeface="メイリオ" pitchFamily="50" charset="-128"/>
                </a:rPr>
                <a:t>　地域生活の準備や福祉サービスの見学・体験のための外出への同行支援や住まい探しなどを支援。</a:t>
              </a:r>
              <a:endParaRPr lang="en-US" altLang="ja-JP" sz="831" dirty="0">
                <a:solidFill>
                  <a:srgbClr val="1F497D">
                    <a:lumMod val="75000"/>
                  </a:srgbClr>
                </a:solidFill>
                <a:latin typeface="メイリオ" pitchFamily="50" charset="-128"/>
                <a:ea typeface="メイリオ" pitchFamily="50" charset="-128"/>
              </a:endParaRPr>
            </a:p>
          </p:txBody>
        </p:sp>
        <p:sp>
          <p:nvSpPr>
            <p:cNvPr id="81" name="角丸四角形 80"/>
            <p:cNvSpPr/>
            <p:nvPr/>
          </p:nvSpPr>
          <p:spPr>
            <a:xfrm>
              <a:off x="6005656" y="5032932"/>
              <a:ext cx="1284420" cy="942474"/>
            </a:xfrm>
            <a:prstGeom prst="roundRect">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3227" tIns="33227" rIns="33227" bIns="33227" spcCol="0" rtlCol="0" anchor="t"/>
            <a:lstStyle/>
            <a:p>
              <a:r>
                <a:rPr lang="ja-JP" altLang="en-US" sz="831" dirty="0">
                  <a:solidFill>
                    <a:srgbClr val="1F497D">
                      <a:lumMod val="75000"/>
                    </a:srgbClr>
                  </a:solidFill>
                  <a:latin typeface="メイリオ" pitchFamily="50" charset="-128"/>
                  <a:ea typeface="メイリオ" pitchFamily="50" charset="-128"/>
                </a:rPr>
                <a:t>　地域生活に移行した者や地域生活が不安定な者などを対象に夜間等も含む緊急時の連絡・相談等のサポートを行う。</a:t>
              </a:r>
              <a:endParaRPr lang="en-US" altLang="ja-JP" sz="831" dirty="0">
                <a:solidFill>
                  <a:srgbClr val="1F497D">
                    <a:lumMod val="75000"/>
                  </a:srgbClr>
                </a:solidFill>
                <a:latin typeface="メイリオ" pitchFamily="50" charset="-128"/>
                <a:ea typeface="メイリオ" pitchFamily="50" charset="-128"/>
              </a:endParaRPr>
            </a:p>
          </p:txBody>
        </p:sp>
        <p:sp>
          <p:nvSpPr>
            <p:cNvPr id="131" name="角丸四角形 130"/>
            <p:cNvSpPr/>
            <p:nvPr/>
          </p:nvSpPr>
          <p:spPr>
            <a:xfrm>
              <a:off x="56664" y="5696077"/>
              <a:ext cx="2393276" cy="874825"/>
            </a:xfrm>
            <a:prstGeom prst="roundRect">
              <a:avLst>
                <a:gd name="adj" fmla="val 15949"/>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66454" tIns="31025" rIns="0" bIns="31025" spcCol="0" rtlCol="0" anchor="ctr"/>
            <a:lstStyle/>
            <a:p>
              <a:pPr>
                <a:lnSpc>
                  <a:spcPts val="1014"/>
                </a:lnSpc>
              </a:pPr>
              <a:r>
                <a:rPr lang="ja-JP" altLang="en-US" sz="923" dirty="0">
                  <a:solidFill>
                    <a:srgbClr val="4F81BD">
                      <a:lumMod val="50000"/>
                    </a:srgbClr>
                  </a:solidFill>
                  <a:latin typeface="メイリオ" pitchFamily="50" charset="-128"/>
                  <a:ea typeface="メイリオ" pitchFamily="50" charset="-128"/>
                </a:rPr>
                <a:t>　相談支援事業所や保健所など障害者の地域移行に関連する機関、関係者等で構成される</a:t>
              </a:r>
              <a:r>
                <a:rPr lang="ja-JP" altLang="en-US" sz="923" b="1" dirty="0">
                  <a:solidFill>
                    <a:srgbClr val="FF0000"/>
                  </a:solidFill>
                  <a:latin typeface="メイリオ" pitchFamily="50" charset="-128"/>
                  <a:ea typeface="メイリオ" pitchFamily="50" charset="-128"/>
                </a:rPr>
                <a:t>専門部会（地域移行支援部会等）を設置</a:t>
              </a:r>
              <a:r>
                <a:rPr lang="ja-JP" altLang="en-US" sz="923" dirty="0">
                  <a:solidFill>
                    <a:srgbClr val="4F81BD">
                      <a:lumMod val="50000"/>
                    </a:srgbClr>
                  </a:solidFill>
                  <a:latin typeface="メイリオ" pitchFamily="50" charset="-128"/>
                  <a:ea typeface="メイリオ" pitchFamily="50" charset="-128"/>
                </a:rPr>
                <a:t>し、地域の課題を踏まえた支援体制の整備等を協議</a:t>
              </a:r>
              <a:endParaRPr lang="en-US" altLang="ja-JP" sz="923" dirty="0">
                <a:solidFill>
                  <a:srgbClr val="4F81BD">
                    <a:lumMod val="50000"/>
                  </a:srgbClr>
                </a:solidFill>
                <a:latin typeface="メイリオ" pitchFamily="50" charset="-128"/>
                <a:ea typeface="メイリオ" pitchFamily="50" charset="-128"/>
              </a:endParaRPr>
            </a:p>
          </p:txBody>
        </p:sp>
        <p:sp>
          <p:nvSpPr>
            <p:cNvPr id="137" name="テキスト ボックス 24"/>
            <p:cNvSpPr txBox="1"/>
            <p:nvPr/>
          </p:nvSpPr>
          <p:spPr>
            <a:xfrm>
              <a:off x="8571820" y="5877272"/>
              <a:ext cx="1277726"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015" dirty="0">
                  <a:solidFill>
                    <a:srgbClr val="1F497D">
                      <a:lumMod val="75000"/>
                    </a:srgbClr>
                  </a:solidFill>
                  <a:latin typeface="HG丸ｺﾞｼｯｸM-PRO" pitchFamily="50" charset="-128"/>
                  <a:ea typeface="HG丸ｺﾞｼｯｸM-PRO" pitchFamily="50" charset="-128"/>
                </a:rPr>
                <a:t>不動産関係業者</a:t>
              </a:r>
            </a:p>
          </p:txBody>
        </p:sp>
        <p:sp>
          <p:nvSpPr>
            <p:cNvPr id="138" name="テキスト ボックス 24"/>
            <p:cNvSpPr txBox="1"/>
            <p:nvPr/>
          </p:nvSpPr>
          <p:spPr>
            <a:xfrm>
              <a:off x="7446058" y="6363825"/>
              <a:ext cx="1251358"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015" dirty="0">
                  <a:solidFill>
                    <a:srgbClr val="1F497D">
                      <a:lumMod val="75000"/>
                    </a:srgbClr>
                  </a:solidFill>
                  <a:latin typeface="HG丸ｺﾞｼｯｸM-PRO" pitchFamily="50" charset="-128"/>
                  <a:ea typeface="HG丸ｺﾞｼｯｸM-PRO" pitchFamily="50" charset="-128"/>
                </a:rPr>
                <a:t>ハローワーク</a:t>
              </a:r>
              <a:endParaRPr lang="en-US" altLang="ja-JP" sz="1015" dirty="0">
                <a:solidFill>
                  <a:srgbClr val="1F497D">
                    <a:lumMod val="75000"/>
                  </a:srgbClr>
                </a:solidFill>
                <a:latin typeface="HG丸ｺﾞｼｯｸM-PRO" pitchFamily="50" charset="-128"/>
                <a:ea typeface="HG丸ｺﾞｼｯｸM-PRO" pitchFamily="50" charset="-128"/>
              </a:endParaRPr>
            </a:p>
          </p:txBody>
        </p:sp>
        <p:sp>
          <p:nvSpPr>
            <p:cNvPr id="139" name="テキスト ボックス 24"/>
            <p:cNvSpPr txBox="1"/>
            <p:nvPr/>
          </p:nvSpPr>
          <p:spPr>
            <a:xfrm>
              <a:off x="6005659" y="6453212"/>
              <a:ext cx="1277726"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015" dirty="0">
                  <a:solidFill>
                    <a:srgbClr val="1F497D">
                      <a:lumMod val="75000"/>
                    </a:srgbClr>
                  </a:solidFill>
                  <a:latin typeface="HG丸ｺﾞｼｯｸM-PRO" pitchFamily="50" charset="-128"/>
                  <a:ea typeface="HG丸ｺﾞｼｯｸM-PRO" pitchFamily="50" charset="-128"/>
                </a:rPr>
                <a:t>市町村保健福祉</a:t>
              </a:r>
              <a:endParaRPr lang="en-US" altLang="ja-JP" sz="1015" dirty="0">
                <a:solidFill>
                  <a:srgbClr val="1F497D">
                    <a:lumMod val="75000"/>
                  </a:srgbClr>
                </a:solidFill>
                <a:latin typeface="HG丸ｺﾞｼｯｸM-PRO" pitchFamily="50" charset="-128"/>
                <a:ea typeface="HG丸ｺﾞｼｯｸM-PRO" pitchFamily="50" charset="-128"/>
              </a:endParaRPr>
            </a:p>
            <a:p>
              <a:pPr algn="ctr">
                <a:defRPr/>
              </a:pPr>
              <a:r>
                <a:rPr lang="ja-JP" altLang="en-US" sz="1015" dirty="0">
                  <a:solidFill>
                    <a:srgbClr val="1F497D">
                      <a:lumMod val="75000"/>
                    </a:srgbClr>
                  </a:solidFill>
                  <a:latin typeface="HG丸ｺﾞｼｯｸM-PRO" pitchFamily="50" charset="-128"/>
                  <a:ea typeface="HG丸ｺﾞｼｯｸM-PRO" pitchFamily="50" charset="-128"/>
                </a:rPr>
                <a:t>担当部局</a:t>
              </a:r>
            </a:p>
          </p:txBody>
        </p:sp>
        <p:pic>
          <p:nvPicPr>
            <p:cNvPr id="54" name="Picture 13"/>
            <p:cNvPicPr>
              <a:picLocks noChangeAspect="1" noChangeArrowheads="1"/>
            </p:cNvPicPr>
            <p:nvPr/>
          </p:nvPicPr>
          <p:blipFill>
            <a:blip r:embed="rId8" cstate="print"/>
            <a:srcRect/>
            <a:stretch>
              <a:fillRect/>
            </a:stretch>
          </p:blipFill>
          <p:spPr bwMode="auto">
            <a:xfrm>
              <a:off x="4448797" y="2552195"/>
              <a:ext cx="990600" cy="576263"/>
            </a:xfrm>
            <a:prstGeom prst="rect">
              <a:avLst/>
            </a:prstGeom>
            <a:noFill/>
            <a:ln w="9525">
              <a:noFill/>
              <a:miter lim="800000"/>
              <a:headEnd/>
              <a:tailEnd/>
            </a:ln>
          </p:spPr>
        </p:pic>
        <p:sp>
          <p:nvSpPr>
            <p:cNvPr id="124" name="テキスト ボックス 24"/>
            <p:cNvSpPr txBox="1"/>
            <p:nvPr/>
          </p:nvSpPr>
          <p:spPr>
            <a:xfrm>
              <a:off x="7881183" y="2825368"/>
              <a:ext cx="1806653" cy="2822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108" dirty="0">
                  <a:solidFill>
                    <a:srgbClr val="1F497D">
                      <a:lumMod val="75000"/>
                    </a:srgbClr>
                  </a:solidFill>
                  <a:latin typeface="HG丸ｺﾞｼｯｸM-PRO" pitchFamily="50" charset="-128"/>
                  <a:ea typeface="HG丸ｺﾞｼｯｸM-PRO" pitchFamily="50" charset="-128"/>
                </a:rPr>
                <a:t>《</a:t>
              </a:r>
              <a:r>
                <a:rPr lang="ja-JP" altLang="en-US" sz="1108" dirty="0">
                  <a:solidFill>
                    <a:srgbClr val="1F497D">
                      <a:lumMod val="75000"/>
                    </a:srgbClr>
                  </a:solidFill>
                  <a:latin typeface="HG丸ｺﾞｼｯｸM-PRO" pitchFamily="50" charset="-128"/>
                  <a:ea typeface="HG丸ｺﾞｼｯｸM-PRO" pitchFamily="50" charset="-128"/>
                </a:rPr>
                <a:t>自宅等</a:t>
              </a:r>
              <a:r>
                <a:rPr lang="en-US" altLang="ja-JP" sz="1108" dirty="0">
                  <a:solidFill>
                    <a:srgbClr val="1F497D">
                      <a:lumMod val="75000"/>
                    </a:srgbClr>
                  </a:solidFill>
                  <a:latin typeface="HG丸ｺﾞｼｯｸM-PRO" pitchFamily="50" charset="-128"/>
                  <a:ea typeface="HG丸ｺﾞｼｯｸM-PRO" pitchFamily="50" charset="-128"/>
                </a:rPr>
                <a:t>》</a:t>
              </a:r>
              <a:endParaRPr lang="ja-JP" altLang="en-US" sz="1108" dirty="0">
                <a:solidFill>
                  <a:srgbClr val="1F497D">
                    <a:lumMod val="75000"/>
                  </a:srgbClr>
                </a:solidFill>
                <a:latin typeface="HG丸ｺﾞｼｯｸM-PRO" pitchFamily="50" charset="-128"/>
                <a:ea typeface="HG丸ｺﾞｼｯｸM-PRO" pitchFamily="50" charset="-128"/>
              </a:endParaRPr>
            </a:p>
          </p:txBody>
        </p:sp>
        <p:sp>
          <p:nvSpPr>
            <p:cNvPr id="125" name="テキスト ボックス 24"/>
            <p:cNvSpPr txBox="1"/>
            <p:nvPr/>
          </p:nvSpPr>
          <p:spPr>
            <a:xfrm>
              <a:off x="428501" y="2852937"/>
              <a:ext cx="2234012" cy="3220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108" dirty="0">
                  <a:solidFill>
                    <a:srgbClr val="1F497D">
                      <a:lumMod val="75000"/>
                    </a:srgbClr>
                  </a:solidFill>
                  <a:latin typeface="HG丸ｺﾞｼｯｸM-PRO" pitchFamily="50" charset="-128"/>
                  <a:ea typeface="HG丸ｺﾞｼｯｸM-PRO" pitchFamily="50" charset="-128"/>
                </a:rPr>
                <a:t>《</a:t>
              </a:r>
              <a:r>
                <a:rPr lang="ja-JP" altLang="en-US" sz="1108" dirty="0">
                  <a:solidFill>
                    <a:srgbClr val="1F497D">
                      <a:lumMod val="75000"/>
                    </a:srgbClr>
                  </a:solidFill>
                  <a:latin typeface="HG丸ｺﾞｼｯｸM-PRO" pitchFamily="50" charset="-128"/>
                  <a:ea typeface="HG丸ｺﾞｼｯｸM-PRO" pitchFamily="50" charset="-128"/>
                </a:rPr>
                <a:t>入所施設、精神科病院</a:t>
              </a:r>
              <a:r>
                <a:rPr lang="en-US" altLang="ja-JP" sz="1108" dirty="0">
                  <a:solidFill>
                    <a:srgbClr val="1F497D">
                      <a:lumMod val="75000"/>
                    </a:srgbClr>
                  </a:solidFill>
                  <a:latin typeface="HG丸ｺﾞｼｯｸM-PRO" pitchFamily="50" charset="-128"/>
                  <a:ea typeface="HG丸ｺﾞｼｯｸM-PRO" pitchFamily="50" charset="-128"/>
                </a:rPr>
                <a:t>》</a:t>
              </a:r>
              <a:endParaRPr lang="ja-JP" altLang="en-US" sz="1108" dirty="0">
                <a:solidFill>
                  <a:srgbClr val="1F497D">
                    <a:lumMod val="75000"/>
                  </a:srgbClr>
                </a:solidFill>
                <a:latin typeface="HG丸ｺﾞｼｯｸM-PRO" pitchFamily="50" charset="-128"/>
                <a:ea typeface="HG丸ｺﾞｼｯｸM-PRO" pitchFamily="50" charset="-128"/>
              </a:endParaRPr>
            </a:p>
          </p:txBody>
        </p:sp>
        <p:pic>
          <p:nvPicPr>
            <p:cNvPr id="126" name="Picture 46" descr="http://www.printout.jp/clipart/clipart_d/11_keikan/01_street/gif/keikan_0015.gif"/>
            <p:cNvPicPr>
              <a:picLocks noChangeAspect="1" noChangeArrowheads="1"/>
            </p:cNvPicPr>
            <p:nvPr/>
          </p:nvPicPr>
          <p:blipFill>
            <a:blip r:embed="rId9" cstate="print"/>
            <a:srcRect/>
            <a:stretch>
              <a:fillRect/>
            </a:stretch>
          </p:blipFill>
          <p:spPr bwMode="auto">
            <a:xfrm>
              <a:off x="2732776" y="3711502"/>
              <a:ext cx="849395" cy="352747"/>
            </a:xfrm>
            <a:prstGeom prst="rect">
              <a:avLst/>
            </a:prstGeom>
            <a:noFill/>
            <a:ln w="9525">
              <a:noFill/>
              <a:miter lim="800000"/>
              <a:headEnd/>
              <a:tailEnd/>
            </a:ln>
          </p:spPr>
        </p:pic>
        <p:sp>
          <p:nvSpPr>
            <p:cNvPr id="129" name="テキスト ボックス 24"/>
            <p:cNvSpPr txBox="1"/>
            <p:nvPr/>
          </p:nvSpPr>
          <p:spPr>
            <a:xfrm>
              <a:off x="2330108" y="4069996"/>
              <a:ext cx="1806653" cy="28228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015" dirty="0">
                  <a:solidFill>
                    <a:srgbClr val="1F497D">
                      <a:lumMod val="75000"/>
                    </a:srgbClr>
                  </a:solidFill>
                  <a:latin typeface="HG丸ｺﾞｼｯｸM-PRO" pitchFamily="50" charset="-128"/>
                  <a:ea typeface="HG丸ｺﾞｼｯｸM-PRO" pitchFamily="50" charset="-128"/>
                </a:rPr>
                <a:t>《</a:t>
              </a:r>
              <a:r>
                <a:rPr lang="ja-JP" altLang="en-US" sz="1015" dirty="0">
                  <a:solidFill>
                    <a:srgbClr val="1F497D">
                      <a:lumMod val="75000"/>
                    </a:srgbClr>
                  </a:solidFill>
                  <a:latin typeface="HG丸ｺﾞｼｯｸM-PRO" pitchFamily="50" charset="-128"/>
                  <a:ea typeface="HG丸ｺﾞｼｯｸM-PRO" pitchFamily="50" charset="-128"/>
                </a:rPr>
                <a:t>保健所</a:t>
              </a:r>
              <a:r>
                <a:rPr lang="en-US" altLang="ja-JP" sz="1015" dirty="0">
                  <a:solidFill>
                    <a:srgbClr val="1F497D">
                      <a:lumMod val="75000"/>
                    </a:srgbClr>
                  </a:solidFill>
                  <a:latin typeface="HG丸ｺﾞｼｯｸM-PRO" pitchFamily="50" charset="-128"/>
                  <a:ea typeface="HG丸ｺﾞｼｯｸM-PRO" pitchFamily="50" charset="-128"/>
                </a:rPr>
                <a:t>》</a:t>
              </a:r>
              <a:endParaRPr lang="ja-JP" altLang="en-US" sz="1015" dirty="0">
                <a:solidFill>
                  <a:srgbClr val="1F497D">
                    <a:lumMod val="75000"/>
                  </a:srgbClr>
                </a:solidFill>
                <a:latin typeface="HG丸ｺﾞｼｯｸM-PRO" pitchFamily="50" charset="-128"/>
                <a:ea typeface="HG丸ｺﾞｼｯｸM-PRO" pitchFamily="50" charset="-128"/>
              </a:endParaRPr>
            </a:p>
          </p:txBody>
        </p:sp>
        <p:sp>
          <p:nvSpPr>
            <p:cNvPr id="130" name="左矢印 129"/>
            <p:cNvSpPr/>
            <p:nvPr/>
          </p:nvSpPr>
          <p:spPr>
            <a:xfrm rot="18912170">
              <a:off x="2362255" y="4344747"/>
              <a:ext cx="390043" cy="288032"/>
            </a:xfrm>
            <a:prstGeom prst="leftArrow">
              <a:avLst/>
            </a:prstGeom>
            <a:solidFill>
              <a:schemeClr val="bg1"/>
            </a:solidFill>
            <a:ln w="31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endParaRPr lang="ja-JP" altLang="en-US" b="1" dirty="0">
                <a:solidFill>
                  <a:prstClr val="white"/>
                </a:solidFill>
                <a:latin typeface="メイリオ" pitchFamily="50" charset="-128"/>
                <a:ea typeface="メイリオ" pitchFamily="50" charset="-128"/>
              </a:endParaRPr>
            </a:p>
          </p:txBody>
        </p:sp>
        <p:sp>
          <p:nvSpPr>
            <p:cNvPr id="133" name="左矢印 132"/>
            <p:cNvSpPr/>
            <p:nvPr/>
          </p:nvSpPr>
          <p:spPr>
            <a:xfrm rot="13669119">
              <a:off x="3880145" y="4339235"/>
              <a:ext cx="360040" cy="312035"/>
            </a:xfrm>
            <a:prstGeom prst="leftArrow">
              <a:avLst/>
            </a:prstGeom>
            <a:solidFill>
              <a:schemeClr val="bg1"/>
            </a:solidFill>
            <a:ln w="31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endParaRPr lang="ja-JP" altLang="en-US" b="1" dirty="0">
                <a:solidFill>
                  <a:prstClr val="white"/>
                </a:solidFill>
                <a:latin typeface="メイリオ" pitchFamily="50" charset="-128"/>
                <a:ea typeface="メイリオ" pitchFamily="50" charset="-128"/>
              </a:endParaRPr>
            </a:p>
          </p:txBody>
        </p:sp>
        <p:sp>
          <p:nvSpPr>
            <p:cNvPr id="135" name="左矢印 134"/>
            <p:cNvSpPr/>
            <p:nvPr/>
          </p:nvSpPr>
          <p:spPr>
            <a:xfrm rot="2869119">
              <a:off x="2696063" y="3130378"/>
              <a:ext cx="360040" cy="312035"/>
            </a:xfrm>
            <a:prstGeom prst="leftArrow">
              <a:avLst/>
            </a:prstGeom>
            <a:solidFill>
              <a:schemeClr val="bg1"/>
            </a:solidFill>
            <a:ln w="3175">
              <a:solidFill>
                <a:srgbClr val="FFC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endParaRPr lang="ja-JP" altLang="en-US" b="1" dirty="0">
                <a:solidFill>
                  <a:prstClr val="white"/>
                </a:solidFill>
                <a:latin typeface="メイリオ" pitchFamily="50" charset="-128"/>
                <a:ea typeface="メイリオ" pitchFamily="50" charset="-128"/>
              </a:endParaRPr>
            </a:p>
          </p:txBody>
        </p:sp>
        <p:sp>
          <p:nvSpPr>
            <p:cNvPr id="145" name="角丸四角形 144"/>
            <p:cNvSpPr/>
            <p:nvPr/>
          </p:nvSpPr>
          <p:spPr>
            <a:xfrm>
              <a:off x="2810614" y="3488184"/>
              <a:ext cx="468052" cy="175808"/>
            </a:xfrm>
            <a:prstGeom prst="roundRect">
              <a:avLst/>
            </a:prstGeom>
            <a:solidFill>
              <a:srgbClr val="FFC000"/>
            </a:solidFill>
            <a:ln w="38100">
              <a:noFill/>
              <a:headEnd type="none" w="med" len="med"/>
              <a:tailEnd type="arrow"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vert="horz" lIns="84397" tIns="42198" rIns="84397" bIns="42198" rtlCol="0" anchor="ctr"/>
            <a:lstStyle/>
            <a:p>
              <a:pPr algn="ctr"/>
              <a:r>
                <a:rPr lang="ja-JP" altLang="en-US" sz="831" b="1" dirty="0">
                  <a:latin typeface="メイリオ" pitchFamily="50" charset="-128"/>
                  <a:ea typeface="メイリオ" pitchFamily="50" charset="-128"/>
                </a:rPr>
                <a:t>連携</a:t>
              </a:r>
            </a:p>
          </p:txBody>
        </p:sp>
        <p:sp>
          <p:nvSpPr>
            <p:cNvPr id="146" name="角丸四角形 145"/>
            <p:cNvSpPr/>
            <p:nvPr/>
          </p:nvSpPr>
          <p:spPr>
            <a:xfrm>
              <a:off x="3590702" y="4132311"/>
              <a:ext cx="468052" cy="175808"/>
            </a:xfrm>
            <a:prstGeom prst="roundRect">
              <a:avLst/>
            </a:prstGeom>
            <a:solidFill>
              <a:srgbClr val="FFC000"/>
            </a:solidFill>
            <a:ln w="38100">
              <a:noFill/>
              <a:headEnd type="none" w="med" len="med"/>
              <a:tailEnd type="arrow"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vert="horz" lIns="84397" tIns="42198" rIns="84397" bIns="42198" rtlCol="0" anchor="ctr"/>
            <a:lstStyle/>
            <a:p>
              <a:pPr algn="ctr"/>
              <a:r>
                <a:rPr lang="ja-JP" altLang="en-US" sz="831" b="1" dirty="0">
                  <a:latin typeface="メイリオ" pitchFamily="50" charset="-128"/>
                  <a:ea typeface="メイリオ" pitchFamily="50" charset="-128"/>
                </a:rPr>
                <a:t>連携</a:t>
              </a:r>
            </a:p>
          </p:txBody>
        </p:sp>
        <p:sp>
          <p:nvSpPr>
            <p:cNvPr id="147" name="角丸四角形 146"/>
            <p:cNvSpPr/>
            <p:nvPr/>
          </p:nvSpPr>
          <p:spPr>
            <a:xfrm>
              <a:off x="2420571" y="4136256"/>
              <a:ext cx="468052" cy="175808"/>
            </a:xfrm>
            <a:prstGeom prst="roundRect">
              <a:avLst/>
            </a:prstGeom>
            <a:solidFill>
              <a:srgbClr val="FFC000"/>
            </a:solidFill>
            <a:ln w="38100">
              <a:noFill/>
              <a:headEnd type="none" w="med" len="med"/>
              <a:tailEnd type="arrow"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vert="horz" lIns="84397" tIns="42198" rIns="84397" bIns="42198" rtlCol="0" anchor="ctr"/>
            <a:lstStyle/>
            <a:p>
              <a:pPr algn="ctr"/>
              <a:r>
                <a:rPr lang="ja-JP" altLang="en-US" sz="831" b="1" dirty="0">
                  <a:latin typeface="メイリオ" pitchFamily="50" charset="-128"/>
                  <a:ea typeface="メイリオ" pitchFamily="50" charset="-128"/>
                </a:rPr>
                <a:t>連携</a:t>
              </a:r>
            </a:p>
          </p:txBody>
        </p:sp>
        <p:cxnSp>
          <p:nvCxnSpPr>
            <p:cNvPr id="159" name="直線矢印コネクタ 158"/>
            <p:cNvCxnSpPr/>
            <p:nvPr/>
          </p:nvCxnSpPr>
          <p:spPr>
            <a:xfrm>
              <a:off x="7642610" y="3128144"/>
              <a:ext cx="4541" cy="1813024"/>
            </a:xfrm>
            <a:prstGeom prst="straightConnector1">
              <a:avLst/>
            </a:prstGeom>
            <a:ln w="28575">
              <a:solidFill>
                <a:srgbClr val="FF66FF"/>
              </a:solidFill>
              <a:prstDash val="sysDot"/>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68" name="Picture 2" descr="http://msp.c.yimg.jp/image?q=tbn:ANd9GcTuv15dhFkLQRyri4pGw3GmoIjBXYlhf47XGtAHiM8SDE8e43U0fDJnT4c:http://iconhoihoi.oops.jp/sozai/icon/146-house/icon_4b_192.png"/>
            <p:cNvPicPr>
              <a:picLocks noChangeAspect="1" noChangeArrowheads="1"/>
            </p:cNvPicPr>
            <p:nvPr/>
          </p:nvPicPr>
          <p:blipFill>
            <a:blip r:embed="rId10" cstate="print"/>
            <a:srcRect/>
            <a:stretch>
              <a:fillRect/>
            </a:stretch>
          </p:blipFill>
          <p:spPr bwMode="auto">
            <a:xfrm>
              <a:off x="7803210" y="4083863"/>
              <a:ext cx="552241" cy="509762"/>
            </a:xfrm>
            <a:prstGeom prst="rect">
              <a:avLst/>
            </a:prstGeom>
            <a:noFill/>
          </p:spPr>
        </p:pic>
        <p:cxnSp>
          <p:nvCxnSpPr>
            <p:cNvPr id="169" name="直線コネクタ 168"/>
            <p:cNvCxnSpPr/>
            <p:nvPr/>
          </p:nvCxnSpPr>
          <p:spPr>
            <a:xfrm flipV="1">
              <a:off x="8312501" y="3814316"/>
              <a:ext cx="312035"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171" name="円/楕円 170"/>
            <p:cNvSpPr/>
            <p:nvPr/>
          </p:nvSpPr>
          <p:spPr>
            <a:xfrm>
              <a:off x="8193212" y="4227879"/>
              <a:ext cx="156017" cy="144016"/>
            </a:xfrm>
            <a:prstGeom prst="ellipse">
              <a:avLst/>
            </a:prstGeom>
            <a:solidFill>
              <a:schemeClr val="accent1">
                <a:lumMod val="60000"/>
                <a:lumOff val="40000"/>
              </a:schemeClr>
            </a:solidFill>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endParaRPr lang="ja-JP" altLang="en-US" b="1" dirty="0">
                <a:solidFill>
                  <a:prstClr val="white"/>
                </a:solidFill>
                <a:latin typeface="メイリオ" pitchFamily="50" charset="-128"/>
                <a:ea typeface="メイリオ" pitchFamily="50" charset="-128"/>
              </a:endParaRPr>
            </a:p>
          </p:txBody>
        </p:sp>
        <p:sp>
          <p:nvSpPr>
            <p:cNvPr id="175" name="AutoShape 14"/>
            <p:cNvSpPr>
              <a:spLocks noChangeArrowheads="1"/>
            </p:cNvSpPr>
            <p:nvPr/>
          </p:nvSpPr>
          <p:spPr bwMode="auto">
            <a:xfrm>
              <a:off x="2030534" y="2874020"/>
              <a:ext cx="1361349" cy="191058"/>
            </a:xfrm>
            <a:prstGeom prst="flowChartProcess">
              <a:avLst/>
            </a:prstGeom>
            <a:noFill/>
            <a:ln w="9525">
              <a:noFill/>
              <a:miter lim="800000"/>
              <a:headEnd/>
              <a:tailEnd/>
            </a:ln>
            <a:effectLst/>
          </p:spPr>
          <p:txBody>
            <a:bodyPr wrap="none" lIns="84397" tIns="42198" rIns="84397" bIns="42198" anchor="ctr"/>
            <a:lstStyle/>
            <a:p>
              <a:pPr algn="ctr"/>
              <a:r>
                <a:rPr lang="en-US" altLang="ja-JP" sz="646" dirty="0">
                  <a:solidFill>
                    <a:prstClr val="black"/>
                  </a:solidFill>
                  <a:latin typeface="メイリオ" pitchFamily="50" charset="-128"/>
                  <a:ea typeface="メイリオ" pitchFamily="50" charset="-128"/>
                </a:rPr>
                <a:t>〈</a:t>
              </a:r>
              <a:r>
                <a:rPr lang="ja-JP" altLang="en-US" sz="646" dirty="0">
                  <a:solidFill>
                    <a:prstClr val="black"/>
                  </a:solidFill>
                  <a:latin typeface="メイリオ" pitchFamily="50" charset="-128"/>
                  <a:ea typeface="メイリオ" pitchFamily="50" charset="-128"/>
                </a:rPr>
                <a:t>障害者</a:t>
              </a:r>
              <a:r>
                <a:rPr lang="en-US" altLang="ja-JP" sz="646" dirty="0">
                  <a:solidFill>
                    <a:prstClr val="black"/>
                  </a:solidFill>
                  <a:latin typeface="メイリオ" pitchFamily="50" charset="-128"/>
                  <a:ea typeface="メイリオ" pitchFamily="50" charset="-128"/>
                </a:rPr>
                <a:t>〉</a:t>
              </a:r>
            </a:p>
          </p:txBody>
        </p:sp>
        <p:sp>
          <p:nvSpPr>
            <p:cNvPr id="176" name="AutoShape 14"/>
            <p:cNvSpPr>
              <a:spLocks noChangeArrowheads="1"/>
            </p:cNvSpPr>
            <p:nvPr/>
          </p:nvSpPr>
          <p:spPr bwMode="auto">
            <a:xfrm>
              <a:off x="6964905" y="2768050"/>
              <a:ext cx="1361349" cy="191058"/>
            </a:xfrm>
            <a:prstGeom prst="flowChartProcess">
              <a:avLst/>
            </a:prstGeom>
            <a:noFill/>
            <a:ln w="9525">
              <a:noFill/>
              <a:miter lim="800000"/>
              <a:headEnd/>
              <a:tailEnd/>
            </a:ln>
            <a:effectLst/>
          </p:spPr>
          <p:txBody>
            <a:bodyPr wrap="none" lIns="84397" tIns="42198" rIns="84397" bIns="42198" anchor="ctr"/>
            <a:lstStyle/>
            <a:p>
              <a:pPr algn="ctr"/>
              <a:r>
                <a:rPr lang="en-US" altLang="ja-JP" sz="646" dirty="0">
                  <a:solidFill>
                    <a:prstClr val="black"/>
                  </a:solidFill>
                  <a:latin typeface="メイリオ" pitchFamily="50" charset="-128"/>
                  <a:ea typeface="メイリオ" pitchFamily="50" charset="-128"/>
                </a:rPr>
                <a:t>〈</a:t>
              </a:r>
              <a:r>
                <a:rPr lang="ja-JP" altLang="en-US" sz="646" dirty="0">
                  <a:solidFill>
                    <a:prstClr val="black"/>
                  </a:solidFill>
                  <a:latin typeface="メイリオ" pitchFamily="50" charset="-128"/>
                  <a:ea typeface="メイリオ" pitchFamily="50" charset="-128"/>
                </a:rPr>
                <a:t>精神</a:t>
              </a:r>
              <a:endParaRPr lang="en-US" altLang="ja-JP" sz="646" dirty="0">
                <a:solidFill>
                  <a:prstClr val="black"/>
                </a:solidFill>
                <a:latin typeface="メイリオ" pitchFamily="50" charset="-128"/>
                <a:ea typeface="メイリオ" pitchFamily="50" charset="-128"/>
              </a:endParaRPr>
            </a:p>
            <a:p>
              <a:pPr algn="ctr"/>
              <a:endParaRPr lang="en-US" altLang="ja-JP" sz="646" dirty="0">
                <a:solidFill>
                  <a:prstClr val="black"/>
                </a:solidFill>
                <a:latin typeface="メイリオ" pitchFamily="50" charset="-128"/>
                <a:ea typeface="メイリオ" pitchFamily="50" charset="-128"/>
              </a:endParaRPr>
            </a:p>
            <a:p>
              <a:pPr algn="ctr"/>
              <a:r>
                <a:rPr lang="ja-JP" altLang="en-US" sz="646" dirty="0">
                  <a:solidFill>
                    <a:prstClr val="black"/>
                  </a:solidFill>
                  <a:latin typeface="メイリオ" pitchFamily="50" charset="-128"/>
                  <a:ea typeface="メイリオ" pitchFamily="50" charset="-128"/>
                </a:rPr>
                <a:t>（障害者</a:t>
              </a:r>
              <a:r>
                <a:rPr lang="en-US" altLang="ja-JP" sz="646" dirty="0">
                  <a:solidFill>
                    <a:prstClr val="black"/>
                  </a:solidFill>
                  <a:latin typeface="メイリオ" pitchFamily="50" charset="-128"/>
                  <a:ea typeface="メイリオ" pitchFamily="50" charset="-128"/>
                </a:rPr>
                <a:t>〉</a:t>
              </a:r>
            </a:p>
          </p:txBody>
        </p:sp>
        <p:pic>
          <p:nvPicPr>
            <p:cNvPr id="177" name="Picture 2" descr="http://msp.c.yimg.jp/image?q=tbn:ANd9GcTuv15dhFkLQRyri4pGw3GmoIjBXYlhf47XGtAHiM8SDE8e43U0fDJnT4c:http://iconhoihoi.oops.jp/sozai/icon/146-house/icon_4b_192.png"/>
            <p:cNvPicPr>
              <a:picLocks noChangeAspect="1" noChangeArrowheads="1"/>
            </p:cNvPicPr>
            <p:nvPr/>
          </p:nvPicPr>
          <p:blipFill>
            <a:blip r:embed="rId10" cstate="print"/>
            <a:srcRect/>
            <a:stretch>
              <a:fillRect/>
            </a:stretch>
          </p:blipFill>
          <p:spPr bwMode="auto">
            <a:xfrm>
              <a:off x="7757346" y="3272160"/>
              <a:ext cx="552241" cy="509762"/>
            </a:xfrm>
            <a:prstGeom prst="rect">
              <a:avLst/>
            </a:prstGeom>
            <a:noFill/>
          </p:spPr>
        </p:pic>
        <p:sp>
          <p:nvSpPr>
            <p:cNvPr id="178" name="円/楕円 177"/>
            <p:cNvSpPr/>
            <p:nvPr/>
          </p:nvSpPr>
          <p:spPr>
            <a:xfrm>
              <a:off x="8087688" y="3420368"/>
              <a:ext cx="156017" cy="144016"/>
            </a:xfrm>
            <a:prstGeom prst="ellipse">
              <a:avLst/>
            </a:prstGeom>
            <a:solidFill>
              <a:schemeClr val="accent1">
                <a:lumMod val="60000"/>
                <a:lumOff val="40000"/>
              </a:schemeClr>
            </a:solidFill>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endParaRPr lang="ja-JP" altLang="en-US" b="1" dirty="0">
                <a:solidFill>
                  <a:prstClr val="white"/>
                </a:solidFill>
                <a:latin typeface="メイリオ" pitchFamily="50" charset="-128"/>
                <a:ea typeface="メイリオ" pitchFamily="50" charset="-128"/>
              </a:endParaRPr>
            </a:p>
          </p:txBody>
        </p:sp>
        <p:cxnSp>
          <p:nvCxnSpPr>
            <p:cNvPr id="179" name="直線コネクタ 178"/>
            <p:cNvCxnSpPr/>
            <p:nvPr/>
          </p:nvCxnSpPr>
          <p:spPr>
            <a:xfrm flipV="1">
              <a:off x="8220864" y="3435120"/>
              <a:ext cx="206383" cy="44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直線矢印コネクタ 184"/>
            <p:cNvCxnSpPr/>
            <p:nvPr/>
          </p:nvCxnSpPr>
          <p:spPr>
            <a:xfrm flipH="1">
              <a:off x="5536377" y="2696096"/>
              <a:ext cx="1560173" cy="0"/>
            </a:xfrm>
            <a:prstGeom prst="straightConnector1">
              <a:avLst/>
            </a:prstGeom>
            <a:ln w="28575">
              <a:solidFill>
                <a:srgbClr val="FF66FF"/>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96" name="角丸四角形 195"/>
            <p:cNvSpPr/>
            <p:nvPr/>
          </p:nvSpPr>
          <p:spPr>
            <a:xfrm>
              <a:off x="2732603" y="6080731"/>
              <a:ext cx="1893044" cy="490171"/>
            </a:xfrm>
            <a:prstGeom prst="roundRect">
              <a:avLst/>
            </a:prstGeom>
            <a:solidFill>
              <a:srgbClr val="FFC000"/>
            </a:solidFill>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0" tIns="42198" rIns="0" bIns="42198" rtlCol="0" anchor="ctr"/>
            <a:lstStyle/>
            <a:p>
              <a:r>
                <a:rPr lang="ja-JP" altLang="en-US" sz="831" b="1" dirty="0">
                  <a:effectLst>
                    <a:outerShdw blurRad="38100" dist="38100" dir="2700000" algn="tl">
                      <a:srgbClr val="000000">
                        <a:alpha val="43137"/>
                      </a:srgbClr>
                    </a:outerShdw>
                  </a:effectLst>
                  <a:latin typeface="メイリオ" pitchFamily="50" charset="-128"/>
                  <a:ea typeface="メイリオ" pitchFamily="50" charset="-128"/>
                </a:rPr>
                <a:t>・地域の支援体制に関する提言</a:t>
              </a:r>
              <a:endParaRPr lang="en-US" altLang="ja-JP" sz="831" b="1" dirty="0">
                <a:effectLst>
                  <a:outerShdw blurRad="38100" dist="38100" dir="2700000" algn="tl">
                    <a:srgbClr val="000000">
                      <a:alpha val="43137"/>
                    </a:srgbClr>
                  </a:outerShdw>
                </a:effectLst>
                <a:latin typeface="メイリオ" pitchFamily="50" charset="-128"/>
                <a:ea typeface="メイリオ" pitchFamily="50" charset="-128"/>
              </a:endParaRPr>
            </a:p>
            <a:p>
              <a:r>
                <a:rPr lang="ja-JP" altLang="en-US" sz="831" b="1" dirty="0">
                  <a:effectLst>
                    <a:outerShdw blurRad="38100" dist="38100" dir="2700000" algn="tl">
                      <a:srgbClr val="000000">
                        <a:alpha val="43137"/>
                      </a:srgbClr>
                    </a:outerShdw>
                  </a:effectLst>
                  <a:latin typeface="メイリオ" pitchFamily="50" charset="-128"/>
                  <a:ea typeface="メイリオ" pitchFamily="50" charset="-128"/>
                </a:rPr>
                <a:t>・必要に応じ、関係機関との調整　</a:t>
              </a:r>
              <a:r>
                <a:rPr lang="ja-JP" altLang="en-US" sz="923" b="1" dirty="0">
                  <a:effectLst>
                    <a:outerShdw blurRad="38100" dist="38100" dir="2700000" algn="tl">
                      <a:srgbClr val="000000">
                        <a:alpha val="43137"/>
                      </a:srgbClr>
                    </a:outerShdw>
                  </a:effectLst>
                  <a:latin typeface="メイリオ" pitchFamily="50" charset="-128"/>
                  <a:ea typeface="メイリオ" pitchFamily="50" charset="-128"/>
                </a:rPr>
                <a:t>　　　</a:t>
              </a:r>
              <a:endParaRPr lang="en-US" altLang="ja-JP" sz="923" b="1" dirty="0">
                <a:effectLst>
                  <a:outerShdw blurRad="38100" dist="38100" dir="2700000" algn="tl">
                    <a:srgbClr val="000000">
                      <a:alpha val="43137"/>
                    </a:srgbClr>
                  </a:outerShdw>
                </a:effectLst>
                <a:latin typeface="メイリオ" pitchFamily="50" charset="-128"/>
                <a:ea typeface="メイリオ" pitchFamily="50" charset="-128"/>
              </a:endParaRPr>
            </a:p>
          </p:txBody>
        </p:sp>
        <p:cxnSp>
          <p:nvCxnSpPr>
            <p:cNvPr id="200" name="直線矢印コネクタ 199"/>
            <p:cNvCxnSpPr/>
            <p:nvPr/>
          </p:nvCxnSpPr>
          <p:spPr>
            <a:xfrm>
              <a:off x="3278666" y="2768104"/>
              <a:ext cx="1170130" cy="1152128"/>
            </a:xfrm>
            <a:prstGeom prst="straightConnector1">
              <a:avLst/>
            </a:prstGeom>
            <a:ln w="28575">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02" name="右矢印 201"/>
            <p:cNvSpPr/>
            <p:nvPr/>
          </p:nvSpPr>
          <p:spPr>
            <a:xfrm>
              <a:off x="5138641" y="674913"/>
              <a:ext cx="4722377" cy="449835"/>
            </a:xfrm>
            <a:prstGeom prst="rightArrow">
              <a:avLst>
                <a:gd name="adj1" fmla="val 100000"/>
                <a:gd name="adj2" fmla="val 50000"/>
              </a:avLst>
            </a:prstGeom>
            <a:solidFill>
              <a:schemeClr val="bg1"/>
            </a:solidFill>
            <a:ln w="3175">
              <a:solidFill>
                <a:schemeClr val="tx1"/>
              </a:solidFill>
              <a:headEnd type="none" w="med" len="med"/>
              <a:tailEnd type="arrow" w="med" len="med"/>
            </a:ln>
            <a:effectLst>
              <a:outerShdw blurRad="50800" dist="38100" dir="2700000" algn="tl" rotWithShape="0">
                <a:prstClr val="black">
                  <a:alpha val="40000"/>
                </a:prstClr>
              </a:outerShdw>
            </a:effectLst>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txBody>
            <a:bodyPr vert="horz" lIns="84397" tIns="42198" rIns="84397" bIns="42198" rtlCol="0" anchor="ctr"/>
            <a:lstStyle/>
            <a:p>
              <a:pPr algn="ctr"/>
              <a:r>
                <a:rPr lang="ja-JP" altLang="en-US" b="1" dirty="0">
                  <a:solidFill>
                    <a:srgbClr val="F79646">
                      <a:lumMod val="75000"/>
                    </a:srgbClr>
                  </a:solidFill>
                  <a:latin typeface="メイリオ" pitchFamily="50" charset="-128"/>
                  <a:ea typeface="メイリオ" pitchFamily="50" charset="-128"/>
                </a:rPr>
                <a:t>地域生活</a:t>
              </a:r>
            </a:p>
          </p:txBody>
        </p:sp>
        <p:sp>
          <p:nvSpPr>
            <p:cNvPr id="201" name="右矢印 200"/>
            <p:cNvSpPr/>
            <p:nvPr/>
          </p:nvSpPr>
          <p:spPr>
            <a:xfrm>
              <a:off x="65320" y="674913"/>
              <a:ext cx="5349044" cy="449835"/>
            </a:xfrm>
            <a:prstGeom prst="rightArrow">
              <a:avLst>
                <a:gd name="adj1" fmla="val 100000"/>
                <a:gd name="adj2" fmla="val 50000"/>
              </a:avLst>
            </a:prstGeom>
            <a:solidFill>
              <a:srgbClr val="FF9900"/>
            </a:solidFill>
            <a:ln w="3175">
              <a:solidFill>
                <a:schemeClr val="tx1"/>
              </a:solidFill>
              <a:headEnd type="none" w="med" len="med"/>
              <a:tailEnd type="arrow" w="med" len="med"/>
            </a:ln>
            <a:effectLst>
              <a:outerShdw blurRad="50800" dist="38100" dir="2700000" algn="tl" rotWithShape="0">
                <a:prstClr val="black">
                  <a:alpha val="40000"/>
                </a:prstClr>
              </a:outerShdw>
            </a:effectLst>
            <a:scene3d>
              <a:camera prst="perspectiveRelaxedModerately"/>
              <a:lightRig rig="threePt" dir="t"/>
            </a:scene3d>
          </p:spPr>
          <p:style>
            <a:lnRef idx="1">
              <a:schemeClr val="accent1"/>
            </a:lnRef>
            <a:fillRef idx="0">
              <a:schemeClr val="accent1"/>
            </a:fillRef>
            <a:effectRef idx="0">
              <a:schemeClr val="accent1"/>
            </a:effectRef>
            <a:fontRef idx="minor">
              <a:schemeClr val="tx1"/>
            </a:fontRef>
          </p:style>
          <p:txBody>
            <a:bodyPr vert="horz" lIns="84397" tIns="42198" rIns="84397" bIns="42198" rtlCol="0" anchor="ctr"/>
            <a:lstStyle/>
            <a:p>
              <a:pPr algn="ctr"/>
              <a:r>
                <a:rPr lang="ja-JP" altLang="en-US" b="1" dirty="0">
                  <a:latin typeface="メイリオ" pitchFamily="50" charset="-128"/>
                  <a:ea typeface="メイリオ" pitchFamily="50" charset="-128"/>
                </a:rPr>
                <a:t>入所・入院生活</a:t>
              </a:r>
            </a:p>
          </p:txBody>
        </p:sp>
        <p:sp>
          <p:nvSpPr>
            <p:cNvPr id="73" name="下矢印 72"/>
            <p:cNvSpPr/>
            <p:nvPr/>
          </p:nvSpPr>
          <p:spPr>
            <a:xfrm rot="16200000">
              <a:off x="2219625" y="5995921"/>
              <a:ext cx="758715" cy="298082"/>
            </a:xfrm>
            <a:prstGeom prst="downArrow">
              <a:avLst/>
            </a:prstGeom>
            <a:gradFill flip="none" rotWithShape="1">
              <a:gsLst>
                <a:gs pos="0">
                  <a:schemeClr val="bg1"/>
                </a:gs>
                <a:gs pos="88000">
                  <a:srgbClr val="FFFF66"/>
                </a:gs>
                <a:gs pos="100000">
                  <a:srgbClr val="FFFF66"/>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algn="ctr"/>
              <a:endParaRPr lang="ja-JP" altLang="en-US" sz="1662">
                <a:solidFill>
                  <a:prstClr val="white"/>
                </a:solidFill>
              </a:endParaRPr>
            </a:p>
          </p:txBody>
        </p:sp>
        <p:sp>
          <p:nvSpPr>
            <p:cNvPr id="79" name="角丸四角形吹き出し 78"/>
            <p:cNvSpPr/>
            <p:nvPr/>
          </p:nvSpPr>
          <p:spPr>
            <a:xfrm>
              <a:off x="8661264" y="4153396"/>
              <a:ext cx="858095" cy="504056"/>
            </a:xfrm>
            <a:prstGeom prst="wedgeRoundRectCallout">
              <a:avLst>
                <a:gd name="adj1" fmla="val -20832"/>
                <a:gd name="adj2" fmla="val -71037"/>
                <a:gd name="adj3" fmla="val 16667"/>
              </a:avLst>
            </a:prstGeom>
            <a:solidFill>
              <a:srgbClr val="FF6699"/>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endParaRPr lang="ja-JP" altLang="en-US" b="1" dirty="0">
                <a:solidFill>
                  <a:prstClr val="white"/>
                </a:solidFill>
                <a:latin typeface="メイリオ" pitchFamily="50" charset="-128"/>
                <a:ea typeface="メイリオ" pitchFamily="50" charset="-128"/>
              </a:endParaRPr>
            </a:p>
          </p:txBody>
        </p:sp>
        <p:sp>
          <p:nvSpPr>
            <p:cNvPr id="114" name="角丸四角形 113"/>
            <p:cNvSpPr/>
            <p:nvPr/>
          </p:nvSpPr>
          <p:spPr>
            <a:xfrm>
              <a:off x="8541569" y="4153401"/>
              <a:ext cx="1211987" cy="611895"/>
            </a:xfrm>
            <a:prstGeom prst="roundRect">
              <a:avLst/>
            </a:prstGeom>
            <a:solidFill>
              <a:srgbClr val="FF6699"/>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84397" tIns="42198" rIns="84397" bIns="42198" rtlCol="0" anchor="ctr"/>
            <a:lstStyle/>
            <a:p>
              <a:pPr algn="ctr"/>
              <a:r>
                <a:rPr lang="en-US" altLang="ja-JP" sz="738" b="1" dirty="0">
                  <a:solidFill>
                    <a:prstClr val="white"/>
                  </a:solidFill>
                  <a:latin typeface="メイリオ" pitchFamily="50" charset="-128"/>
                  <a:ea typeface="メイリオ" pitchFamily="50" charset="-128"/>
                </a:rPr>
                <a:t>1</a:t>
              </a:r>
              <a:r>
                <a:rPr lang="ja-JP" altLang="en-US" sz="738" b="1" dirty="0">
                  <a:solidFill>
                    <a:prstClr val="white"/>
                  </a:solidFill>
                  <a:latin typeface="メイリオ" pitchFamily="50" charset="-128"/>
                  <a:ea typeface="メイリオ" pitchFamily="50" charset="-128"/>
                </a:rPr>
                <a:t>人暮らしに近い形態のサテライト型住居の創設</a:t>
              </a:r>
              <a:r>
                <a:rPr lang="en-US" altLang="ja-JP" sz="738" b="1">
                  <a:solidFill>
                    <a:prstClr val="white"/>
                  </a:solidFill>
                  <a:latin typeface="メイリオ" pitchFamily="50" charset="-128"/>
                  <a:ea typeface="メイリオ" pitchFamily="50" charset="-128"/>
                </a:rPr>
                <a:t>(H26)</a:t>
              </a:r>
              <a:endParaRPr lang="en-US" altLang="ja-JP" sz="738" b="1" dirty="0">
                <a:solidFill>
                  <a:prstClr val="white"/>
                </a:solidFill>
                <a:latin typeface="メイリオ" pitchFamily="50" charset="-128"/>
                <a:ea typeface="メイリオ" pitchFamily="50" charset="-128"/>
              </a:endParaRPr>
            </a:p>
          </p:txBody>
        </p:sp>
        <p:sp>
          <p:nvSpPr>
            <p:cNvPr id="85" name="円弧 84"/>
            <p:cNvSpPr/>
            <p:nvPr/>
          </p:nvSpPr>
          <p:spPr>
            <a:xfrm rot="16200000" flipH="1">
              <a:off x="263108" y="5249109"/>
              <a:ext cx="330899" cy="291395"/>
            </a:xfrm>
            <a:prstGeom prst="arc">
              <a:avLst>
                <a:gd name="adj1" fmla="val 16309996"/>
                <a:gd name="adj2" fmla="val 0"/>
              </a:avLst>
            </a:prstGeom>
            <a:ln w="28575">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lIns="84397" tIns="42198" rIns="84397" bIns="42198" rtlCol="0" anchor="ctr"/>
            <a:lstStyle/>
            <a:p>
              <a:pPr algn="ctr"/>
              <a:endParaRPr lang="ja-JP" altLang="en-US" sz="1662">
                <a:solidFill>
                  <a:prstClr val="black"/>
                </a:solidFill>
              </a:endParaRPr>
            </a:p>
          </p:txBody>
        </p:sp>
        <p:sp>
          <p:nvSpPr>
            <p:cNvPr id="186" name="テキスト ボックス 24"/>
            <p:cNvSpPr txBox="1"/>
            <p:nvPr/>
          </p:nvSpPr>
          <p:spPr>
            <a:xfrm>
              <a:off x="7465949" y="4412734"/>
              <a:ext cx="1239056" cy="2796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738" dirty="0">
                  <a:solidFill>
                    <a:srgbClr val="1F497D">
                      <a:lumMod val="75000"/>
                    </a:srgbClr>
                  </a:solidFill>
                  <a:latin typeface="HG丸ｺﾞｼｯｸM-PRO" pitchFamily="50" charset="-128"/>
                  <a:ea typeface="HG丸ｺﾞｼｯｸM-PRO" pitchFamily="50" charset="-128"/>
                </a:rPr>
                <a:t>《</a:t>
              </a:r>
              <a:r>
                <a:rPr lang="ja-JP" altLang="en-US" sz="738" dirty="0">
                  <a:solidFill>
                    <a:srgbClr val="1F497D">
                      <a:lumMod val="75000"/>
                    </a:srgbClr>
                  </a:solidFill>
                  <a:latin typeface="HG丸ｺﾞｼｯｸM-PRO" pitchFamily="50" charset="-128"/>
                  <a:ea typeface="HG丸ｺﾞｼｯｸM-PRO" pitchFamily="50" charset="-128"/>
                </a:rPr>
                <a:t>サテライト</a:t>
              </a:r>
              <a:r>
                <a:rPr lang="en-US" altLang="ja-JP" sz="738" dirty="0">
                  <a:solidFill>
                    <a:srgbClr val="1F497D">
                      <a:lumMod val="75000"/>
                    </a:srgbClr>
                  </a:solidFill>
                  <a:latin typeface="HG丸ｺﾞｼｯｸM-PRO" pitchFamily="50" charset="-128"/>
                  <a:ea typeface="HG丸ｺﾞｼｯｸM-PRO" pitchFamily="50" charset="-128"/>
                </a:rPr>
                <a:t>》</a:t>
              </a:r>
              <a:endParaRPr lang="ja-JP" altLang="en-US" sz="738" dirty="0">
                <a:solidFill>
                  <a:srgbClr val="1F497D">
                    <a:lumMod val="75000"/>
                  </a:srgbClr>
                </a:solidFill>
                <a:latin typeface="HG丸ｺﾞｼｯｸM-PRO" pitchFamily="50" charset="-128"/>
                <a:ea typeface="HG丸ｺﾞｼｯｸM-PRO" pitchFamily="50" charset="-128"/>
              </a:endParaRPr>
            </a:p>
          </p:txBody>
        </p:sp>
        <p:sp>
          <p:nvSpPr>
            <p:cNvPr id="97" name="正方形/長方形 96"/>
            <p:cNvSpPr/>
            <p:nvPr/>
          </p:nvSpPr>
          <p:spPr>
            <a:xfrm>
              <a:off x="8427239" y="3880666"/>
              <a:ext cx="312035" cy="196409"/>
            </a:xfrm>
            <a:prstGeom prst="rect">
              <a:avLst/>
            </a:prstGeom>
            <a:solidFill>
              <a:schemeClr val="bg1"/>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endParaRPr lang="ja-JP" altLang="en-US" b="1" dirty="0">
                <a:solidFill>
                  <a:prstClr val="white"/>
                </a:solidFill>
                <a:latin typeface="メイリオ" pitchFamily="50" charset="-128"/>
                <a:ea typeface="メイリオ" pitchFamily="50" charset="-128"/>
              </a:endParaRPr>
            </a:p>
          </p:txBody>
        </p:sp>
        <p:sp>
          <p:nvSpPr>
            <p:cNvPr id="96" name="テキスト ボックス 24"/>
            <p:cNvSpPr txBox="1"/>
            <p:nvPr/>
          </p:nvSpPr>
          <p:spPr>
            <a:xfrm>
              <a:off x="8115209" y="3847744"/>
              <a:ext cx="1560173" cy="21027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0" tIns="42198" rIns="0"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015" dirty="0">
                  <a:solidFill>
                    <a:srgbClr val="1F497D">
                      <a:lumMod val="75000"/>
                    </a:srgbClr>
                  </a:solidFill>
                  <a:latin typeface="HG丸ｺﾞｼｯｸM-PRO" pitchFamily="50" charset="-128"/>
                  <a:ea typeface="HG丸ｺﾞｼｯｸM-PRO" pitchFamily="50" charset="-128"/>
                </a:rPr>
                <a:t>《</a:t>
              </a:r>
              <a:r>
                <a:rPr lang="ja-JP" altLang="en-US" sz="1015" dirty="0">
                  <a:solidFill>
                    <a:srgbClr val="1F497D">
                      <a:lumMod val="75000"/>
                    </a:srgbClr>
                  </a:solidFill>
                  <a:latin typeface="HG丸ｺﾞｼｯｸM-PRO" pitchFamily="50" charset="-128"/>
                  <a:ea typeface="HG丸ｺﾞｼｯｸM-PRO" pitchFamily="50" charset="-128"/>
                </a:rPr>
                <a:t>グループホーム</a:t>
              </a:r>
              <a:r>
                <a:rPr lang="en-US" altLang="ja-JP" sz="1015" dirty="0">
                  <a:solidFill>
                    <a:srgbClr val="1F497D">
                      <a:lumMod val="75000"/>
                    </a:srgbClr>
                  </a:solidFill>
                  <a:latin typeface="HG丸ｺﾞｼｯｸM-PRO" pitchFamily="50" charset="-128"/>
                  <a:ea typeface="HG丸ｺﾞｼｯｸM-PRO" pitchFamily="50" charset="-128"/>
                </a:rPr>
                <a:t>》</a:t>
              </a:r>
              <a:endParaRPr lang="ja-JP" altLang="en-US" sz="1015" dirty="0">
                <a:solidFill>
                  <a:srgbClr val="1F497D">
                    <a:lumMod val="75000"/>
                  </a:srgbClr>
                </a:solidFill>
                <a:latin typeface="HG丸ｺﾞｼｯｸM-PRO" pitchFamily="50" charset="-128"/>
                <a:ea typeface="HG丸ｺﾞｼｯｸM-PRO" pitchFamily="50" charset="-128"/>
              </a:endParaRPr>
            </a:p>
          </p:txBody>
        </p:sp>
        <p:pic>
          <p:nvPicPr>
            <p:cNvPr id="82" name="Picture 2" descr="19"/>
            <p:cNvPicPr>
              <a:picLocks noChangeAspect="1" noChangeArrowheads="1"/>
            </p:cNvPicPr>
            <p:nvPr/>
          </p:nvPicPr>
          <p:blipFill>
            <a:blip r:embed="rId11" cstate="print"/>
            <a:srcRect/>
            <a:stretch>
              <a:fillRect/>
            </a:stretch>
          </p:blipFill>
          <p:spPr bwMode="auto">
            <a:xfrm>
              <a:off x="7323115" y="2344393"/>
              <a:ext cx="636071" cy="508857"/>
            </a:xfrm>
            <a:prstGeom prst="rect">
              <a:avLst/>
            </a:prstGeom>
            <a:noFill/>
          </p:spPr>
        </p:pic>
        <p:sp>
          <p:nvSpPr>
            <p:cNvPr id="24" name="角丸四角形 23"/>
            <p:cNvSpPr/>
            <p:nvPr/>
          </p:nvSpPr>
          <p:spPr>
            <a:xfrm>
              <a:off x="576250" y="4449688"/>
              <a:ext cx="1560173" cy="1008112"/>
            </a:xfrm>
            <a:prstGeom prst="roundRect">
              <a:avLst/>
            </a:prstGeom>
            <a:solidFill>
              <a:schemeClr val="accent6">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anchor="ctr"/>
            <a:lstStyle/>
            <a:p>
              <a:pPr algn="ctr">
                <a:defRPr/>
              </a:pPr>
              <a:endParaRPr lang="en-US" altLang="ja-JP" sz="923" dirty="0">
                <a:solidFill>
                  <a:prstClr val="black"/>
                </a:solidFill>
                <a:latin typeface="ＭＳ Ｐゴシック"/>
              </a:endParaRPr>
            </a:p>
          </p:txBody>
        </p:sp>
        <p:pic>
          <p:nvPicPr>
            <p:cNvPr id="63" name="Picture 3" descr="C:\Documents and Settings\Administrator\Local Settings\Temporary Internet Files\Content.IE5\4NLRM27P\MCj03355220000[1].wmf"/>
            <p:cNvPicPr>
              <a:picLocks noChangeAspect="1" noChangeArrowheads="1"/>
            </p:cNvPicPr>
            <p:nvPr/>
          </p:nvPicPr>
          <p:blipFill>
            <a:blip r:embed="rId12" cstate="print"/>
            <a:srcRect/>
            <a:stretch>
              <a:fillRect/>
            </a:stretch>
          </p:blipFill>
          <p:spPr bwMode="auto">
            <a:xfrm>
              <a:off x="837787" y="4530127"/>
              <a:ext cx="1082850" cy="733006"/>
            </a:xfrm>
            <a:prstGeom prst="rect">
              <a:avLst/>
            </a:prstGeom>
            <a:noFill/>
            <a:ln w="9525">
              <a:noFill/>
              <a:miter lim="800000"/>
              <a:headEnd/>
              <a:tailEnd/>
            </a:ln>
          </p:spPr>
        </p:pic>
        <p:sp>
          <p:nvSpPr>
            <p:cNvPr id="209" name="テキスト ボックス 24"/>
            <p:cNvSpPr txBox="1"/>
            <p:nvPr/>
          </p:nvSpPr>
          <p:spPr>
            <a:xfrm>
              <a:off x="715768" y="5308821"/>
              <a:ext cx="1277726"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015" dirty="0">
                  <a:solidFill>
                    <a:srgbClr val="1F497D">
                      <a:lumMod val="75000"/>
                    </a:srgbClr>
                  </a:solidFill>
                  <a:latin typeface="HG丸ｺﾞｼｯｸM-PRO" pitchFamily="50" charset="-128"/>
                  <a:ea typeface="HG丸ｺﾞｼｯｸM-PRO" pitchFamily="50" charset="-128"/>
                </a:rPr>
                <a:t>協 議 会</a:t>
              </a:r>
            </a:p>
          </p:txBody>
        </p:sp>
        <p:cxnSp>
          <p:nvCxnSpPr>
            <p:cNvPr id="95" name="直線矢印コネクタ 94"/>
            <p:cNvCxnSpPr/>
            <p:nvPr/>
          </p:nvCxnSpPr>
          <p:spPr>
            <a:xfrm>
              <a:off x="450697" y="5563482"/>
              <a:ext cx="234026" cy="0"/>
            </a:xfrm>
            <a:prstGeom prst="straightConnector1">
              <a:avLst/>
            </a:prstGeom>
            <a:ln w="28575">
              <a:solidFill>
                <a:srgbClr val="FFC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272480" y="2564904"/>
              <a:ext cx="0" cy="2808312"/>
            </a:xfrm>
            <a:prstGeom prst="line">
              <a:avLst/>
            </a:prstGeom>
            <a:ln w="28575">
              <a:solidFill>
                <a:srgbClr val="FFC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1" name="角丸四角形 90"/>
            <p:cNvSpPr/>
            <p:nvPr/>
          </p:nvSpPr>
          <p:spPr>
            <a:xfrm>
              <a:off x="52443" y="3717032"/>
              <a:ext cx="433625" cy="1152128"/>
            </a:xfrm>
            <a:prstGeom prst="roundRect">
              <a:avLst/>
            </a:prstGeom>
            <a:solidFill>
              <a:srgbClr val="FFC000"/>
            </a:solidFill>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r>
                <a:rPr lang="ja-JP" altLang="en-US" sz="923" b="1" dirty="0">
                  <a:effectLst>
                    <a:outerShdw blurRad="38100" dist="38100" dir="2700000" algn="tl">
                      <a:srgbClr val="000000">
                        <a:alpha val="43137"/>
                      </a:srgbClr>
                    </a:outerShdw>
                  </a:effectLst>
                  <a:latin typeface="メイリオ" pitchFamily="50" charset="-128"/>
                  <a:ea typeface="メイリオ" pitchFamily="50" charset="-128"/>
                </a:rPr>
                <a:t>ニーズ・困難事例等の相談</a:t>
              </a:r>
            </a:p>
          </p:txBody>
        </p:sp>
        <p:sp>
          <p:nvSpPr>
            <p:cNvPr id="111" name="正方形/長方形 110"/>
            <p:cNvSpPr/>
            <p:nvPr/>
          </p:nvSpPr>
          <p:spPr>
            <a:xfrm rot="18977718">
              <a:off x="3564806" y="2794911"/>
              <a:ext cx="390043" cy="648072"/>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r>
                <a:rPr lang="ja-JP" altLang="en-US" sz="554" dirty="0">
                  <a:solidFill>
                    <a:srgbClr val="1F497D">
                      <a:lumMod val="75000"/>
                    </a:srgbClr>
                  </a:solidFill>
                  <a:latin typeface="メイリオ" pitchFamily="50" charset="-128"/>
                  <a:ea typeface="メイリオ" pitchFamily="50" charset="-128"/>
                </a:rPr>
                <a:t>利用申請</a:t>
              </a:r>
            </a:p>
          </p:txBody>
        </p:sp>
        <p:sp>
          <p:nvSpPr>
            <p:cNvPr id="112" name="正方形/長方形 111"/>
            <p:cNvSpPr/>
            <p:nvPr/>
          </p:nvSpPr>
          <p:spPr>
            <a:xfrm rot="18924634">
              <a:off x="3580406" y="2947602"/>
              <a:ext cx="390043" cy="1243542"/>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r>
                <a:rPr lang="ja-JP" altLang="en-US" sz="554" dirty="0">
                  <a:solidFill>
                    <a:srgbClr val="1F497D">
                      <a:lumMod val="75000"/>
                    </a:srgbClr>
                  </a:solidFill>
                  <a:latin typeface="メイリオ" pitchFamily="50" charset="-128"/>
                  <a:ea typeface="メイリオ" pitchFamily="50" charset="-128"/>
                </a:rPr>
                <a:t>計画相談支援・地域移行支援</a:t>
              </a:r>
            </a:p>
          </p:txBody>
        </p:sp>
        <p:sp>
          <p:nvSpPr>
            <p:cNvPr id="115" name="正方形/長方形 114"/>
            <p:cNvSpPr/>
            <p:nvPr/>
          </p:nvSpPr>
          <p:spPr>
            <a:xfrm rot="2729524" flipH="1">
              <a:off x="6516384" y="2902319"/>
              <a:ext cx="390043" cy="1518616"/>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r>
                <a:rPr lang="ja-JP" altLang="en-US" sz="554" dirty="0">
                  <a:solidFill>
                    <a:srgbClr val="1F497D">
                      <a:lumMod val="75000"/>
                    </a:srgbClr>
                  </a:solidFill>
                  <a:latin typeface="メイリオ" pitchFamily="50" charset="-128"/>
                  <a:ea typeface="メイリオ" pitchFamily="50" charset="-128"/>
                </a:rPr>
                <a:t>計画相談支援・地域定着支援</a:t>
              </a:r>
            </a:p>
          </p:txBody>
        </p:sp>
        <p:sp>
          <p:nvSpPr>
            <p:cNvPr id="116" name="正方形/長方形 115"/>
            <p:cNvSpPr/>
            <p:nvPr/>
          </p:nvSpPr>
          <p:spPr>
            <a:xfrm flipH="1">
              <a:off x="7329412" y="3475259"/>
              <a:ext cx="390043" cy="819485"/>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r>
                <a:rPr lang="ja-JP" altLang="en-US" sz="554" dirty="0">
                  <a:solidFill>
                    <a:srgbClr val="1F497D">
                      <a:lumMod val="75000"/>
                    </a:srgbClr>
                  </a:solidFill>
                  <a:latin typeface="メイリオ" pitchFamily="50" charset="-128"/>
                  <a:ea typeface="メイリオ" pitchFamily="50" charset="-128"/>
                </a:rPr>
                <a:t>通所・訪問等</a:t>
              </a:r>
            </a:p>
          </p:txBody>
        </p:sp>
        <p:sp>
          <p:nvSpPr>
            <p:cNvPr id="117" name="正方形/長方形 116"/>
            <p:cNvSpPr/>
            <p:nvPr/>
          </p:nvSpPr>
          <p:spPr>
            <a:xfrm flipH="1">
              <a:off x="5745088" y="2637195"/>
              <a:ext cx="936104" cy="288031"/>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84397" tIns="42198" rIns="84397" bIns="42198" rtlCol="0" anchor="ctr"/>
            <a:lstStyle/>
            <a:p>
              <a:pPr algn="ctr"/>
              <a:r>
                <a:rPr lang="ja-JP" altLang="en-US" sz="554" dirty="0">
                  <a:solidFill>
                    <a:srgbClr val="1F497D">
                      <a:lumMod val="75000"/>
                    </a:srgbClr>
                  </a:solidFill>
                  <a:latin typeface="メイリオ" pitchFamily="50" charset="-128"/>
                  <a:ea typeface="メイリオ" pitchFamily="50" charset="-128"/>
                </a:rPr>
                <a:t>レスパイト等</a:t>
              </a:r>
            </a:p>
          </p:txBody>
        </p:sp>
        <p:pic>
          <p:nvPicPr>
            <p:cNvPr id="87" name="Picture 58" descr="http://www.printout.jp/clipart/clipart_d/11_keikan/01_street/gif/build32.gif"/>
            <p:cNvPicPr>
              <a:picLocks noChangeAspect="1" noChangeArrowheads="1"/>
            </p:cNvPicPr>
            <p:nvPr/>
          </p:nvPicPr>
          <p:blipFill>
            <a:blip r:embed="rId13" cstate="print"/>
            <a:srcRect/>
            <a:stretch>
              <a:fillRect/>
            </a:stretch>
          </p:blipFill>
          <p:spPr bwMode="auto">
            <a:xfrm>
              <a:off x="222414" y="2145736"/>
              <a:ext cx="1134671" cy="677722"/>
            </a:xfrm>
            <a:prstGeom prst="rect">
              <a:avLst/>
            </a:prstGeom>
            <a:noFill/>
            <a:ln w="9525">
              <a:noFill/>
              <a:miter lim="800000"/>
              <a:headEnd/>
              <a:tailEnd/>
            </a:ln>
          </p:spPr>
        </p:pic>
        <p:sp>
          <p:nvSpPr>
            <p:cNvPr id="89" name="下矢印 88"/>
            <p:cNvSpPr/>
            <p:nvPr/>
          </p:nvSpPr>
          <p:spPr>
            <a:xfrm rot="10800000">
              <a:off x="1010735" y="4089956"/>
              <a:ext cx="821941" cy="275153"/>
            </a:xfrm>
            <a:prstGeom prst="downArrow">
              <a:avLst/>
            </a:prstGeom>
            <a:gradFill flip="none" rotWithShape="1">
              <a:gsLst>
                <a:gs pos="0">
                  <a:schemeClr val="bg1"/>
                </a:gs>
                <a:gs pos="88000">
                  <a:srgbClr val="FFFF66"/>
                </a:gs>
                <a:gs pos="100000">
                  <a:srgbClr val="FFFF66"/>
                </a:gs>
              </a:gsLst>
              <a:lin ang="54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lIns="84397" tIns="42198" rIns="84397" bIns="42198" rtlCol="0" anchor="ctr"/>
            <a:lstStyle/>
            <a:p>
              <a:pPr algn="ctr"/>
              <a:endParaRPr lang="ja-JP" altLang="en-US" sz="1662">
                <a:solidFill>
                  <a:prstClr val="white"/>
                </a:solidFill>
              </a:endParaRPr>
            </a:p>
          </p:txBody>
        </p:sp>
        <p:sp>
          <p:nvSpPr>
            <p:cNvPr id="90" name="角丸四角形 89"/>
            <p:cNvSpPr/>
            <p:nvPr/>
          </p:nvSpPr>
          <p:spPr>
            <a:xfrm>
              <a:off x="506506" y="3284985"/>
              <a:ext cx="2028225" cy="720080"/>
            </a:xfrm>
            <a:prstGeom prst="roundRect">
              <a:avLst/>
            </a:prstGeom>
            <a:solidFill>
              <a:srgbClr val="FFC000"/>
            </a:solidFill>
            <a:ln w="381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0" tIns="42198" rIns="0" bIns="42198" rtlCol="0" anchor="ctr"/>
            <a:lstStyle/>
            <a:p>
              <a:r>
                <a:rPr lang="ja-JP" altLang="en-US" sz="831" b="1" dirty="0">
                  <a:effectLst>
                    <a:outerShdw blurRad="38100" dist="38100" dir="2700000" algn="tl">
                      <a:srgbClr val="000000">
                        <a:alpha val="43137"/>
                      </a:srgbClr>
                    </a:outerShdw>
                  </a:effectLst>
                  <a:latin typeface="メイリオ" pitchFamily="50" charset="-128"/>
                  <a:ea typeface="メイリオ" pitchFamily="50" charset="-128"/>
                </a:rPr>
                <a:t>・入所者、入院患者が相談支援事　</a:t>
              </a:r>
              <a:endParaRPr lang="en-US" altLang="ja-JP" sz="831" b="1" dirty="0">
                <a:effectLst>
                  <a:outerShdw blurRad="38100" dist="38100" dir="2700000" algn="tl">
                    <a:srgbClr val="000000">
                      <a:alpha val="43137"/>
                    </a:srgbClr>
                  </a:outerShdw>
                </a:effectLst>
                <a:latin typeface="メイリオ" pitchFamily="50" charset="-128"/>
                <a:ea typeface="メイリオ" pitchFamily="50" charset="-128"/>
              </a:endParaRPr>
            </a:p>
            <a:p>
              <a:r>
                <a:rPr lang="ja-JP" altLang="en-US" sz="831" b="1" dirty="0">
                  <a:effectLst>
                    <a:outerShdw blurRad="38100" dist="38100" dir="2700000" algn="tl">
                      <a:srgbClr val="000000">
                        <a:alpha val="43137"/>
                      </a:srgbClr>
                    </a:outerShdw>
                  </a:effectLst>
                  <a:latin typeface="メイリオ" pitchFamily="50" charset="-128"/>
                  <a:ea typeface="メイリオ" pitchFamily="50" charset="-128"/>
                </a:rPr>
                <a:t>　業所にアクセスしやすくなるよ　</a:t>
              </a:r>
              <a:endParaRPr lang="en-US" altLang="ja-JP" sz="831" b="1" dirty="0">
                <a:effectLst>
                  <a:outerShdw blurRad="38100" dist="38100" dir="2700000" algn="tl">
                    <a:srgbClr val="000000">
                      <a:alpha val="43137"/>
                    </a:srgbClr>
                  </a:outerShdw>
                </a:effectLst>
                <a:latin typeface="メイリオ" pitchFamily="50" charset="-128"/>
                <a:ea typeface="メイリオ" pitchFamily="50" charset="-128"/>
              </a:endParaRPr>
            </a:p>
            <a:p>
              <a:r>
                <a:rPr lang="ja-JP" altLang="en-US" sz="831" b="1" dirty="0">
                  <a:effectLst>
                    <a:outerShdw blurRad="38100" dist="38100" dir="2700000" algn="tl">
                      <a:srgbClr val="000000">
                        <a:alpha val="43137"/>
                      </a:srgbClr>
                    </a:outerShdw>
                  </a:effectLst>
                  <a:latin typeface="メイリオ" pitchFamily="50" charset="-128"/>
                  <a:ea typeface="メイリオ" pitchFamily="50" charset="-128"/>
                </a:rPr>
                <a:t>　</a:t>
              </a:r>
              <a:r>
                <a:rPr lang="ja-JP" altLang="en-US" sz="831" b="1" dirty="0" err="1">
                  <a:effectLst>
                    <a:outerShdw blurRad="38100" dist="38100" dir="2700000" algn="tl">
                      <a:srgbClr val="000000">
                        <a:alpha val="43137"/>
                      </a:srgbClr>
                    </a:outerShdw>
                  </a:effectLst>
                  <a:latin typeface="メイリオ" pitchFamily="50" charset="-128"/>
                  <a:ea typeface="メイリオ" pitchFamily="50" charset="-128"/>
                </a:rPr>
                <a:t>うな</a:t>
              </a:r>
              <a:r>
                <a:rPr lang="ja-JP" altLang="en-US" sz="831" b="1" dirty="0">
                  <a:effectLst>
                    <a:outerShdw blurRad="38100" dist="38100" dir="2700000" algn="tl">
                      <a:srgbClr val="000000">
                        <a:alpha val="43137"/>
                      </a:srgbClr>
                    </a:outerShdw>
                  </a:effectLst>
                  <a:latin typeface="メイリオ" pitchFamily="50" charset="-128"/>
                  <a:ea typeface="メイリオ" pitchFamily="50" charset="-128"/>
                </a:rPr>
                <a:t>取組（障害者向けパンフ</a:t>
              </a:r>
              <a:endParaRPr lang="en-US" altLang="ja-JP" sz="831" b="1" dirty="0">
                <a:effectLst>
                  <a:outerShdw blurRad="38100" dist="38100" dir="2700000" algn="tl">
                    <a:srgbClr val="000000">
                      <a:alpha val="43137"/>
                    </a:srgbClr>
                  </a:outerShdw>
                </a:effectLst>
                <a:latin typeface="メイリオ" pitchFamily="50" charset="-128"/>
                <a:ea typeface="メイリオ" pitchFamily="50" charset="-128"/>
              </a:endParaRPr>
            </a:p>
            <a:p>
              <a:r>
                <a:rPr lang="ja-JP" altLang="en-US" sz="831" b="1" dirty="0">
                  <a:effectLst>
                    <a:outerShdw blurRad="38100" dist="38100" dir="2700000" algn="tl">
                      <a:srgbClr val="000000">
                        <a:alpha val="43137"/>
                      </a:srgbClr>
                    </a:outerShdw>
                  </a:effectLst>
                  <a:latin typeface="メイリオ" pitchFamily="50" charset="-128"/>
                  <a:ea typeface="メイリオ" pitchFamily="50" charset="-128"/>
                </a:rPr>
                <a:t>　レットの作成等）</a:t>
              </a:r>
              <a:r>
                <a:rPr lang="ja-JP" altLang="en-US" sz="923" b="1" dirty="0">
                  <a:effectLst>
                    <a:outerShdw blurRad="38100" dist="38100" dir="2700000" algn="tl">
                      <a:srgbClr val="000000">
                        <a:alpha val="43137"/>
                      </a:srgbClr>
                    </a:outerShdw>
                  </a:effectLst>
                  <a:latin typeface="メイリオ" pitchFamily="50" charset="-128"/>
                  <a:ea typeface="メイリオ" pitchFamily="50" charset="-128"/>
                </a:rPr>
                <a:t>　　　</a:t>
              </a:r>
              <a:endParaRPr lang="en-US" altLang="ja-JP" sz="923" b="1" dirty="0">
                <a:effectLst>
                  <a:outerShdw blurRad="38100" dist="38100" dir="2700000" algn="tl">
                    <a:srgbClr val="000000">
                      <a:alpha val="43137"/>
                    </a:srgbClr>
                  </a:outerShdw>
                </a:effectLst>
                <a:latin typeface="メイリオ" pitchFamily="50" charset="-128"/>
                <a:ea typeface="メイリオ" pitchFamily="50" charset="-128"/>
              </a:endParaRPr>
            </a:p>
          </p:txBody>
        </p:sp>
        <p:sp>
          <p:nvSpPr>
            <p:cNvPr id="84" name="テキスト ボックス 24"/>
            <p:cNvSpPr txBox="1"/>
            <p:nvPr/>
          </p:nvSpPr>
          <p:spPr>
            <a:xfrm>
              <a:off x="4539376" y="6448896"/>
              <a:ext cx="1277726" cy="364480"/>
            </a:xfrm>
            <a:prstGeom prst="rect">
              <a:avLst/>
            </a:prstGeom>
            <a:solidFill>
              <a:schemeClr val="bg1"/>
            </a:solidFill>
            <a:ln/>
          </p:spPr>
          <p:style>
            <a:lnRef idx="1">
              <a:schemeClr val="accent2"/>
            </a:lnRef>
            <a:fillRef idx="2">
              <a:schemeClr val="accent2"/>
            </a:fillRef>
            <a:effectRef idx="1">
              <a:schemeClr val="accent2"/>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ja-JP" altLang="en-US" sz="1015" dirty="0">
                  <a:solidFill>
                    <a:srgbClr val="1F497D">
                      <a:lumMod val="75000"/>
                    </a:srgbClr>
                  </a:solidFill>
                  <a:latin typeface="HG丸ｺﾞｼｯｸM-PRO" pitchFamily="50" charset="-128"/>
                  <a:ea typeface="HG丸ｺﾞｼｯｸM-PRO" pitchFamily="50" charset="-128"/>
                </a:rPr>
                <a:t>基幹相談支援</a:t>
              </a:r>
              <a:endParaRPr lang="en-US" altLang="ja-JP" sz="1015" dirty="0">
                <a:solidFill>
                  <a:srgbClr val="1F497D">
                    <a:lumMod val="75000"/>
                  </a:srgbClr>
                </a:solidFill>
                <a:latin typeface="HG丸ｺﾞｼｯｸM-PRO" pitchFamily="50" charset="-128"/>
                <a:ea typeface="HG丸ｺﾞｼｯｸM-PRO" pitchFamily="50" charset="-128"/>
              </a:endParaRPr>
            </a:p>
            <a:p>
              <a:pPr algn="ctr">
                <a:defRPr/>
              </a:pPr>
              <a:r>
                <a:rPr lang="ja-JP" altLang="en-US" sz="1015" dirty="0">
                  <a:solidFill>
                    <a:srgbClr val="1F497D">
                      <a:lumMod val="75000"/>
                    </a:srgbClr>
                  </a:solidFill>
                  <a:latin typeface="HG丸ｺﾞｼｯｸM-PRO" pitchFamily="50" charset="-128"/>
                  <a:ea typeface="HG丸ｺﾞｼｯｸM-PRO" pitchFamily="50" charset="-128"/>
                </a:rPr>
                <a:t>センター</a:t>
              </a:r>
            </a:p>
          </p:txBody>
        </p:sp>
        <p:pic>
          <p:nvPicPr>
            <p:cNvPr id="99" name="Picture 10" descr="http://www.icapsule.leyline.jp/illust/048.gif"/>
            <p:cNvPicPr>
              <a:picLocks noChangeAspect="1" noChangeArrowheads="1"/>
            </p:cNvPicPr>
            <p:nvPr/>
          </p:nvPicPr>
          <p:blipFill>
            <a:blip r:embed="rId14" cstate="print"/>
            <a:srcRect/>
            <a:stretch>
              <a:fillRect/>
            </a:stretch>
          </p:blipFill>
          <p:spPr bwMode="auto">
            <a:xfrm>
              <a:off x="7227155" y="1341050"/>
              <a:ext cx="822189" cy="532715"/>
            </a:xfrm>
            <a:prstGeom prst="rect">
              <a:avLst/>
            </a:prstGeom>
            <a:noFill/>
          </p:spPr>
        </p:pic>
        <p:sp>
          <p:nvSpPr>
            <p:cNvPr id="100" name="テキスト ボックス 24"/>
            <p:cNvSpPr txBox="1"/>
            <p:nvPr/>
          </p:nvSpPr>
          <p:spPr>
            <a:xfrm>
              <a:off x="7399516" y="1340768"/>
              <a:ext cx="2234012" cy="3220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1108" dirty="0">
                  <a:solidFill>
                    <a:srgbClr val="1F497D">
                      <a:lumMod val="75000"/>
                    </a:srgbClr>
                  </a:solidFill>
                  <a:latin typeface="HG丸ｺﾞｼｯｸM-PRO" pitchFamily="50" charset="-128"/>
                  <a:ea typeface="HG丸ｺﾞｼｯｸM-PRO" pitchFamily="50" charset="-128"/>
                </a:rPr>
                <a:t>《</a:t>
              </a:r>
              <a:r>
                <a:rPr lang="ja-JP" altLang="en-US" sz="1108" dirty="0">
                  <a:solidFill>
                    <a:srgbClr val="1F497D">
                      <a:lumMod val="75000"/>
                    </a:srgbClr>
                  </a:solidFill>
                  <a:latin typeface="HG丸ｺﾞｼｯｸM-PRO" pitchFamily="50" charset="-128"/>
                  <a:ea typeface="HG丸ｺﾞｼｯｸM-PRO" pitchFamily="50" charset="-128"/>
                </a:rPr>
                <a:t>一般病院</a:t>
              </a:r>
              <a:r>
                <a:rPr lang="en-US" altLang="ja-JP" sz="1108" dirty="0">
                  <a:solidFill>
                    <a:srgbClr val="1F497D">
                      <a:lumMod val="75000"/>
                    </a:srgbClr>
                  </a:solidFill>
                  <a:latin typeface="HG丸ｺﾞｼｯｸM-PRO" pitchFamily="50" charset="-128"/>
                  <a:ea typeface="HG丸ｺﾞｼｯｸM-PRO" pitchFamily="50" charset="-128"/>
                </a:rPr>
                <a:t>》</a:t>
              </a:r>
              <a:endParaRPr lang="ja-JP" altLang="en-US" sz="1108" dirty="0">
                <a:solidFill>
                  <a:srgbClr val="1F497D">
                    <a:lumMod val="75000"/>
                  </a:srgbClr>
                </a:solidFill>
                <a:latin typeface="HG丸ｺﾞｼｯｸM-PRO" pitchFamily="50" charset="-128"/>
                <a:ea typeface="HG丸ｺﾞｼｯｸM-PRO" pitchFamily="50" charset="-128"/>
              </a:endParaRPr>
            </a:p>
          </p:txBody>
        </p:sp>
        <p:cxnSp>
          <p:nvCxnSpPr>
            <p:cNvPr id="3" name="直線矢印コネクタ 2"/>
            <p:cNvCxnSpPr/>
            <p:nvPr/>
          </p:nvCxnSpPr>
          <p:spPr>
            <a:xfrm>
              <a:off x="7641150" y="1916832"/>
              <a:ext cx="0" cy="333596"/>
            </a:xfrm>
            <a:prstGeom prst="straightConnector1">
              <a:avLst/>
            </a:prstGeom>
            <a:ln w="28575">
              <a:solidFill>
                <a:schemeClr val="accent2">
                  <a:lumMod val="60000"/>
                  <a:lumOff val="40000"/>
                </a:schemeClr>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6174824" y="4780622"/>
              <a:ext cx="1016798" cy="212798"/>
            </a:xfrm>
            <a:prstGeom prst="roundRect">
              <a:avLst/>
            </a:prstGeom>
            <a:solidFill>
              <a:srgbClr val="F274AA"/>
            </a:soli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b="1" dirty="0">
                  <a:solidFill>
                    <a:srgbClr val="FFFFFF"/>
                  </a:solidFill>
                  <a:latin typeface="メイリオ" pitchFamily="50" charset="-128"/>
                  <a:ea typeface="メイリオ" pitchFamily="50" charset="-128"/>
                  <a:cs typeface="メイリオ" pitchFamily="50" charset="-128"/>
                </a:rPr>
                <a:t>地域定着支援</a:t>
              </a:r>
            </a:p>
          </p:txBody>
        </p:sp>
        <p:sp>
          <p:nvSpPr>
            <p:cNvPr id="101" name="角丸四角形 100"/>
            <p:cNvSpPr/>
            <p:nvPr/>
          </p:nvSpPr>
          <p:spPr>
            <a:xfrm>
              <a:off x="3326451" y="5026521"/>
              <a:ext cx="1253581" cy="949167"/>
            </a:xfrm>
            <a:prstGeom prst="roundRect">
              <a:avLst/>
            </a:prstGeom>
            <a:solidFill>
              <a:schemeClr val="bg1"/>
            </a:solidFill>
            <a:ln w="3175"/>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33227" tIns="33227" rIns="33227" bIns="33227" spcCol="0" rtlCol="0" anchor="t"/>
            <a:lstStyle/>
            <a:p>
              <a:r>
                <a:rPr lang="ja-JP" altLang="en-US" sz="831" dirty="0">
                  <a:solidFill>
                    <a:srgbClr val="1F497D">
                      <a:lumMod val="75000"/>
                    </a:srgbClr>
                  </a:solidFill>
                  <a:latin typeface="メイリオ" pitchFamily="50" charset="-128"/>
                  <a:ea typeface="メイリオ" pitchFamily="50" charset="-128"/>
                </a:rPr>
                <a:t>　障害者の抱える課題や適切なサービス利用に向けて、ケアマネジメントによりきめ細かく支援。</a:t>
              </a:r>
              <a:endParaRPr lang="en-US" altLang="ja-JP" sz="831" dirty="0">
                <a:solidFill>
                  <a:srgbClr val="1F497D">
                    <a:lumMod val="75000"/>
                  </a:srgbClr>
                </a:solidFill>
                <a:latin typeface="メイリオ" pitchFamily="50" charset="-128"/>
                <a:ea typeface="メイリオ" pitchFamily="50" charset="-128"/>
              </a:endParaRPr>
            </a:p>
          </p:txBody>
        </p:sp>
        <p:sp>
          <p:nvSpPr>
            <p:cNvPr id="102" name="角丸四角形 101"/>
            <p:cNvSpPr/>
            <p:nvPr/>
          </p:nvSpPr>
          <p:spPr>
            <a:xfrm>
              <a:off x="4806991" y="4784089"/>
              <a:ext cx="1016798" cy="212798"/>
            </a:xfrm>
            <a:prstGeom prst="roundRect">
              <a:avLst/>
            </a:prstGeom>
            <a:solidFill>
              <a:srgbClr val="FFC000"/>
            </a:solidFill>
            <a:ln>
              <a:solidFill>
                <a:srgbClr val="FFD9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b="1" dirty="0">
                  <a:solidFill>
                    <a:schemeClr val="tx1"/>
                  </a:solidFill>
                  <a:latin typeface="メイリオ" pitchFamily="50" charset="-128"/>
                  <a:ea typeface="メイリオ" pitchFamily="50" charset="-128"/>
                  <a:cs typeface="メイリオ" pitchFamily="50" charset="-128"/>
                </a:rPr>
                <a:t>地域移行支援</a:t>
              </a:r>
            </a:p>
          </p:txBody>
        </p:sp>
        <p:sp>
          <p:nvSpPr>
            <p:cNvPr id="103" name="角丸四角形 102"/>
            <p:cNvSpPr/>
            <p:nvPr/>
          </p:nvSpPr>
          <p:spPr>
            <a:xfrm>
              <a:off x="3447528" y="4777396"/>
              <a:ext cx="1016798" cy="212798"/>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31" b="1" dirty="0">
                  <a:solidFill>
                    <a:srgbClr val="00B050"/>
                  </a:solidFill>
                  <a:latin typeface="メイリオ" pitchFamily="50" charset="-128"/>
                  <a:ea typeface="メイリオ" pitchFamily="50" charset="-128"/>
                  <a:cs typeface="メイリオ" pitchFamily="50" charset="-128"/>
                </a:rPr>
                <a:t>計画相談支援</a:t>
              </a:r>
            </a:p>
          </p:txBody>
        </p:sp>
        <p:sp>
          <p:nvSpPr>
            <p:cNvPr id="18" name="フリーフォーム 17"/>
            <p:cNvSpPr/>
            <p:nvPr/>
          </p:nvSpPr>
          <p:spPr>
            <a:xfrm>
              <a:off x="2065400" y="1207526"/>
              <a:ext cx="5406831" cy="1146183"/>
            </a:xfrm>
            <a:custGeom>
              <a:avLst/>
              <a:gdLst>
                <a:gd name="connsiteX0" fmla="*/ 0 w 4905375"/>
                <a:gd name="connsiteY0" fmla="*/ 514523 h 676448"/>
                <a:gd name="connsiteX1" fmla="*/ 171450 w 4905375"/>
                <a:gd name="connsiteY1" fmla="*/ 381173 h 676448"/>
                <a:gd name="connsiteX2" fmla="*/ 514350 w 4905375"/>
                <a:gd name="connsiteY2" fmla="*/ 247823 h 676448"/>
                <a:gd name="connsiteX3" fmla="*/ 1104900 w 4905375"/>
                <a:gd name="connsiteY3" fmla="*/ 95423 h 676448"/>
                <a:gd name="connsiteX4" fmla="*/ 1762125 w 4905375"/>
                <a:gd name="connsiteY4" fmla="*/ 28748 h 676448"/>
                <a:gd name="connsiteX5" fmla="*/ 2295525 w 4905375"/>
                <a:gd name="connsiteY5" fmla="*/ 173 h 676448"/>
                <a:gd name="connsiteX6" fmla="*/ 2790825 w 4905375"/>
                <a:gd name="connsiteY6" fmla="*/ 19223 h 676448"/>
                <a:gd name="connsiteX7" fmla="*/ 3362325 w 4905375"/>
                <a:gd name="connsiteY7" fmla="*/ 66848 h 676448"/>
                <a:gd name="connsiteX8" fmla="*/ 3981450 w 4905375"/>
                <a:gd name="connsiteY8" fmla="*/ 181148 h 676448"/>
                <a:gd name="connsiteX9" fmla="*/ 4457700 w 4905375"/>
                <a:gd name="connsiteY9" fmla="*/ 343073 h 676448"/>
                <a:gd name="connsiteX10" fmla="*/ 4772025 w 4905375"/>
                <a:gd name="connsiteY10" fmla="*/ 504998 h 676448"/>
                <a:gd name="connsiteX11" fmla="*/ 4905375 w 4905375"/>
                <a:gd name="connsiteY11" fmla="*/ 676448 h 67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05375" h="676448">
                  <a:moveTo>
                    <a:pt x="0" y="514523"/>
                  </a:moveTo>
                  <a:cubicBezTo>
                    <a:pt x="42862" y="470073"/>
                    <a:pt x="85725" y="425623"/>
                    <a:pt x="171450" y="381173"/>
                  </a:cubicBezTo>
                  <a:cubicBezTo>
                    <a:pt x="257175" y="336723"/>
                    <a:pt x="358775" y="295448"/>
                    <a:pt x="514350" y="247823"/>
                  </a:cubicBezTo>
                  <a:cubicBezTo>
                    <a:pt x="669925" y="200198"/>
                    <a:pt x="896937" y="131936"/>
                    <a:pt x="1104900" y="95423"/>
                  </a:cubicBezTo>
                  <a:cubicBezTo>
                    <a:pt x="1312863" y="58910"/>
                    <a:pt x="1563687" y="44623"/>
                    <a:pt x="1762125" y="28748"/>
                  </a:cubicBezTo>
                  <a:cubicBezTo>
                    <a:pt x="1960563" y="12873"/>
                    <a:pt x="2124075" y="1760"/>
                    <a:pt x="2295525" y="173"/>
                  </a:cubicBezTo>
                  <a:cubicBezTo>
                    <a:pt x="2466975" y="-1415"/>
                    <a:pt x="2613025" y="8111"/>
                    <a:pt x="2790825" y="19223"/>
                  </a:cubicBezTo>
                  <a:cubicBezTo>
                    <a:pt x="2968625" y="30335"/>
                    <a:pt x="3163888" y="39861"/>
                    <a:pt x="3362325" y="66848"/>
                  </a:cubicBezTo>
                  <a:cubicBezTo>
                    <a:pt x="3560762" y="93835"/>
                    <a:pt x="3798888" y="135111"/>
                    <a:pt x="3981450" y="181148"/>
                  </a:cubicBezTo>
                  <a:cubicBezTo>
                    <a:pt x="4164012" y="227185"/>
                    <a:pt x="4325938" y="289098"/>
                    <a:pt x="4457700" y="343073"/>
                  </a:cubicBezTo>
                  <a:cubicBezTo>
                    <a:pt x="4589463" y="397048"/>
                    <a:pt x="4697413" y="449436"/>
                    <a:pt x="4772025" y="504998"/>
                  </a:cubicBezTo>
                  <a:cubicBezTo>
                    <a:pt x="4846637" y="560560"/>
                    <a:pt x="4876006" y="618504"/>
                    <a:pt x="4905375" y="676448"/>
                  </a:cubicBezTo>
                </a:path>
              </a:pathLst>
            </a:custGeom>
            <a:noFill/>
            <a:ln>
              <a:solidFill>
                <a:schemeClr val="accent2">
                  <a:lumMod val="60000"/>
                  <a:lumOff val="40000"/>
                </a:schemeClr>
              </a:solidFill>
              <a:prstDash val="sysDot"/>
              <a:headEnd type="arrow"/>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rgbClr val="FFFFFF"/>
                </a:solidFill>
              </a:endParaRPr>
            </a:p>
          </p:txBody>
        </p:sp>
        <p:pic>
          <p:nvPicPr>
            <p:cNvPr id="106" name="Picture 2" descr="http://sr.photos2.fotosearch.com/bthumb/CSP/CSP029/k0291958.jpg"/>
            <p:cNvPicPr>
              <a:picLocks noChangeAspect="1" noChangeArrowheads="1"/>
            </p:cNvPicPr>
            <p:nvPr/>
          </p:nvPicPr>
          <p:blipFill>
            <a:blip r:embed="rId15" cstate="print"/>
            <a:srcRect/>
            <a:stretch>
              <a:fillRect/>
            </a:stretch>
          </p:blipFill>
          <p:spPr bwMode="auto">
            <a:xfrm>
              <a:off x="3658760" y="1789832"/>
              <a:ext cx="435017" cy="340337"/>
            </a:xfrm>
            <a:prstGeom prst="rect">
              <a:avLst/>
            </a:prstGeom>
            <a:solidFill>
              <a:schemeClr val="bg1">
                <a:alpha val="0"/>
              </a:schemeClr>
            </a:solidFill>
          </p:spPr>
        </p:pic>
        <p:sp>
          <p:nvSpPr>
            <p:cNvPr id="118" name="テキスト ボックス 24"/>
            <p:cNvSpPr txBox="1"/>
            <p:nvPr/>
          </p:nvSpPr>
          <p:spPr>
            <a:xfrm>
              <a:off x="560548" y="1424626"/>
              <a:ext cx="1634851" cy="3220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738" dirty="0">
                  <a:solidFill>
                    <a:srgbClr val="1F497D">
                      <a:lumMod val="75000"/>
                    </a:srgbClr>
                  </a:solidFill>
                  <a:latin typeface="HG丸ｺﾞｼｯｸM-PRO" pitchFamily="50" charset="-128"/>
                  <a:ea typeface="HG丸ｺﾞｼｯｸM-PRO" pitchFamily="50" charset="-128"/>
                </a:rPr>
                <a:t>・</a:t>
              </a:r>
              <a:r>
                <a:rPr lang="en-US" altLang="ja-JP" sz="738" dirty="0">
                  <a:solidFill>
                    <a:srgbClr val="1F497D">
                      <a:lumMod val="75000"/>
                    </a:srgbClr>
                  </a:solidFill>
                  <a:latin typeface="HG丸ｺﾞｼｯｸM-PRO" pitchFamily="50" charset="-128"/>
                  <a:ea typeface="HG丸ｺﾞｼｯｸM-PRO" pitchFamily="50" charset="-128"/>
                </a:rPr>
                <a:t>24</a:t>
              </a:r>
              <a:r>
                <a:rPr lang="ja-JP" altLang="en-US" sz="738" dirty="0">
                  <a:solidFill>
                    <a:srgbClr val="1F497D">
                      <a:lumMod val="75000"/>
                    </a:srgbClr>
                  </a:solidFill>
                  <a:latin typeface="HG丸ｺﾞｼｯｸM-PRO" pitchFamily="50" charset="-128"/>
                  <a:ea typeface="HG丸ｺﾞｼｯｸM-PRO" pitchFamily="50" charset="-128"/>
                </a:rPr>
                <a:t>時間精神医療</a:t>
              </a:r>
              <a:endParaRPr lang="en-US" altLang="ja-JP" sz="738" dirty="0">
                <a:solidFill>
                  <a:srgbClr val="1F497D">
                    <a:lumMod val="75000"/>
                  </a:srgbClr>
                </a:solidFill>
                <a:latin typeface="HG丸ｺﾞｼｯｸM-PRO" pitchFamily="50" charset="-128"/>
                <a:ea typeface="HG丸ｺﾞｼｯｸM-PRO" pitchFamily="50" charset="-128"/>
              </a:endParaRPr>
            </a:p>
            <a:p>
              <a:pPr>
                <a:defRPr/>
              </a:pPr>
              <a:r>
                <a:rPr lang="ja-JP" altLang="en-US" sz="738" dirty="0">
                  <a:solidFill>
                    <a:srgbClr val="1F497D">
                      <a:lumMod val="75000"/>
                    </a:srgbClr>
                  </a:solidFill>
                  <a:latin typeface="HG丸ｺﾞｼｯｸM-PRO" pitchFamily="50" charset="-128"/>
                  <a:ea typeface="HG丸ｺﾞｼｯｸM-PRO" pitchFamily="50" charset="-128"/>
                </a:rPr>
                <a:t>　相談窓口</a:t>
              </a:r>
              <a:endParaRPr lang="en-US" altLang="ja-JP" sz="738" dirty="0">
                <a:solidFill>
                  <a:srgbClr val="1F497D">
                    <a:lumMod val="75000"/>
                  </a:srgbClr>
                </a:solidFill>
                <a:latin typeface="HG丸ｺﾞｼｯｸM-PRO" pitchFamily="50" charset="-128"/>
                <a:ea typeface="HG丸ｺﾞｼｯｸM-PRO" pitchFamily="50" charset="-128"/>
              </a:endParaRPr>
            </a:p>
            <a:p>
              <a:pPr>
                <a:defRPr/>
              </a:pPr>
              <a:r>
                <a:rPr lang="ja-JP" altLang="en-US" sz="738" dirty="0">
                  <a:solidFill>
                    <a:srgbClr val="1F497D">
                      <a:lumMod val="75000"/>
                    </a:srgbClr>
                  </a:solidFill>
                  <a:latin typeface="HG丸ｺﾞｼｯｸM-PRO" pitchFamily="50" charset="-128"/>
                  <a:ea typeface="HG丸ｺﾞｼｯｸM-PRO" pitchFamily="50" charset="-128"/>
                </a:rPr>
                <a:t>・休日・夜間救急</a:t>
              </a:r>
            </a:p>
          </p:txBody>
        </p:sp>
        <p:sp>
          <p:nvSpPr>
            <p:cNvPr id="119" name="テキスト ボックス 24"/>
            <p:cNvSpPr txBox="1"/>
            <p:nvPr/>
          </p:nvSpPr>
          <p:spPr>
            <a:xfrm>
              <a:off x="8072468" y="1540149"/>
              <a:ext cx="1273023" cy="3220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defRPr/>
              </a:pPr>
              <a:r>
                <a:rPr lang="ja-JP" altLang="en-US" sz="738" dirty="0">
                  <a:solidFill>
                    <a:srgbClr val="1F497D">
                      <a:lumMod val="75000"/>
                    </a:srgbClr>
                  </a:solidFill>
                  <a:latin typeface="HG丸ｺﾞｼｯｸM-PRO" pitchFamily="50" charset="-128"/>
                  <a:ea typeface="HG丸ｺﾞｼｯｸM-PRO" pitchFamily="50" charset="-128"/>
                </a:rPr>
                <a:t>・かかりつけ医</a:t>
              </a:r>
            </a:p>
          </p:txBody>
        </p:sp>
        <p:sp>
          <p:nvSpPr>
            <p:cNvPr id="120" name="正方形/長方形 119"/>
            <p:cNvSpPr/>
            <p:nvPr/>
          </p:nvSpPr>
          <p:spPr>
            <a:xfrm flipH="1">
              <a:off x="3944896" y="1223160"/>
              <a:ext cx="1521092" cy="300143"/>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84397" tIns="42198" rIns="84397" bIns="42198" rtlCol="0" anchor="ctr"/>
            <a:lstStyle/>
            <a:p>
              <a:pPr algn="ctr"/>
              <a:r>
                <a:rPr lang="ja-JP" altLang="en-US" sz="738" dirty="0">
                  <a:solidFill>
                    <a:srgbClr val="1F497D">
                      <a:lumMod val="75000"/>
                    </a:srgbClr>
                  </a:solidFill>
                  <a:latin typeface="メイリオ" pitchFamily="50" charset="-128"/>
                  <a:ea typeface="メイリオ" pitchFamily="50" charset="-128"/>
                </a:rPr>
                <a:t>他職種チームによる訪問支援</a:t>
              </a:r>
            </a:p>
          </p:txBody>
        </p:sp>
        <p:cxnSp>
          <p:nvCxnSpPr>
            <p:cNvPr id="121" name="直線矢印コネクタ 120"/>
            <p:cNvCxnSpPr/>
            <p:nvPr/>
          </p:nvCxnSpPr>
          <p:spPr>
            <a:xfrm flipH="1" flipV="1">
              <a:off x="3178926" y="2833180"/>
              <a:ext cx="1248138" cy="1224136"/>
            </a:xfrm>
            <a:prstGeom prst="straightConnector1">
              <a:avLst/>
            </a:prstGeom>
            <a:ln w="28575">
              <a:solidFill>
                <a:srgbClr val="99FF66"/>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p:nvPr/>
          </p:nvCxnSpPr>
          <p:spPr>
            <a:xfrm flipV="1">
              <a:off x="6223019" y="3082023"/>
              <a:ext cx="1248138" cy="1224136"/>
            </a:xfrm>
            <a:prstGeom prst="straightConnector1">
              <a:avLst/>
            </a:prstGeom>
            <a:ln w="28575">
              <a:solidFill>
                <a:srgbClr val="FF99CC"/>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flipV="1">
              <a:off x="6068063" y="2924944"/>
              <a:ext cx="1248138" cy="1224136"/>
            </a:xfrm>
            <a:prstGeom prst="straightConnector1">
              <a:avLst/>
            </a:prstGeom>
            <a:ln w="28575">
              <a:solidFill>
                <a:srgbClr val="99FF66"/>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28" name="円/楕円 127"/>
            <p:cNvSpPr/>
            <p:nvPr/>
          </p:nvSpPr>
          <p:spPr>
            <a:xfrm>
              <a:off x="1280596" y="1772820"/>
              <a:ext cx="837010" cy="469291"/>
            </a:xfrm>
            <a:prstGeom prst="ellipse">
              <a:avLst/>
            </a:prstGeom>
            <a:solidFill>
              <a:srgbClr val="1F497D">
                <a:lumMod val="60000"/>
                <a:lumOff val="40000"/>
              </a:srgbClr>
            </a:solidFill>
            <a:ln w="25400" cap="flat" cmpd="sng" algn="ctr">
              <a:solidFill>
                <a:srgbClr val="4F81BD">
                  <a:lumMod val="75000"/>
                </a:srgbClr>
              </a:solidFill>
              <a:prstDash val="solid"/>
            </a:ln>
            <a:effectLst/>
          </p:spPr>
          <p:txBody>
            <a:bodyPr lIns="33231" tIns="33231" rIns="33231" bIns="33231" rtlCol="0" anchor="ctr"/>
            <a:lstStyle/>
            <a:p>
              <a:pPr algn="ctr" fontAlgn="auto">
                <a:spcBef>
                  <a:spcPts val="0"/>
                </a:spcBef>
                <a:spcAft>
                  <a:spcPts val="0"/>
                </a:spcAft>
                <a:defRPr/>
              </a:pPr>
              <a:r>
                <a:rPr lang="ja-JP" altLang="en-US" sz="738" kern="0" dirty="0">
                  <a:solidFill>
                    <a:sysClr val="window" lastClr="FFFFFF"/>
                  </a:solidFill>
                  <a:latin typeface="Calibri"/>
                  <a:ea typeface="ＭＳ Ｐゴシック"/>
                </a:rPr>
                <a:t>アウトリーチチームによる支援</a:t>
              </a:r>
            </a:p>
          </p:txBody>
        </p:sp>
        <p:sp>
          <p:nvSpPr>
            <p:cNvPr id="134" name="円/楕円 133"/>
            <p:cNvSpPr/>
            <p:nvPr/>
          </p:nvSpPr>
          <p:spPr>
            <a:xfrm>
              <a:off x="2144693" y="1807582"/>
              <a:ext cx="837010" cy="469290"/>
            </a:xfrm>
            <a:prstGeom prst="ellipse">
              <a:avLst/>
            </a:prstGeom>
            <a:solidFill>
              <a:srgbClr val="1F497D">
                <a:lumMod val="60000"/>
                <a:lumOff val="40000"/>
              </a:srgbClr>
            </a:solidFill>
            <a:ln w="25400" cap="flat" cmpd="sng" algn="ctr">
              <a:solidFill>
                <a:srgbClr val="4F81BD">
                  <a:lumMod val="75000"/>
                </a:srgbClr>
              </a:solidFill>
              <a:prstDash val="solid"/>
            </a:ln>
            <a:effectLst/>
          </p:spPr>
          <p:txBody>
            <a:bodyPr lIns="33231" tIns="33231" rIns="33231" bIns="33231" rtlCol="0" anchor="ctr"/>
            <a:lstStyle/>
            <a:p>
              <a:pPr algn="ctr" fontAlgn="auto">
                <a:spcBef>
                  <a:spcPts val="0"/>
                </a:spcBef>
                <a:spcAft>
                  <a:spcPts val="0"/>
                </a:spcAft>
                <a:defRPr/>
              </a:pPr>
              <a:r>
                <a:rPr lang="ja-JP" altLang="en-US" sz="738" kern="0" dirty="0">
                  <a:solidFill>
                    <a:sysClr val="window" lastClr="FFFFFF"/>
                  </a:solidFill>
                  <a:latin typeface="Calibri"/>
                  <a:ea typeface="ＭＳ Ｐゴシック"/>
                </a:rPr>
                <a:t>訪問・外来</a:t>
              </a:r>
              <a:endParaRPr lang="en-US" altLang="ja-JP" sz="738" kern="0" dirty="0">
                <a:solidFill>
                  <a:sysClr val="window" lastClr="FFFFFF"/>
                </a:solidFill>
                <a:latin typeface="Calibri"/>
                <a:ea typeface="ＭＳ Ｐゴシック"/>
              </a:endParaRPr>
            </a:p>
            <a:p>
              <a:pPr algn="ctr" fontAlgn="auto">
                <a:spcBef>
                  <a:spcPts val="0"/>
                </a:spcBef>
                <a:spcAft>
                  <a:spcPts val="0"/>
                </a:spcAft>
                <a:defRPr/>
              </a:pPr>
              <a:r>
                <a:rPr lang="ja-JP" altLang="en-US" sz="738" kern="0" dirty="0">
                  <a:solidFill>
                    <a:sysClr val="window" lastClr="FFFFFF"/>
                  </a:solidFill>
                  <a:latin typeface="Calibri"/>
                  <a:ea typeface="ＭＳ Ｐゴシック"/>
                </a:rPr>
                <a:t>デイケア</a:t>
              </a:r>
            </a:p>
          </p:txBody>
        </p:sp>
        <p:pic>
          <p:nvPicPr>
            <p:cNvPr id="57" name="Picture 10" descr="http://www.icapsule.leyline.jp/illust/048.gif"/>
            <p:cNvPicPr>
              <a:picLocks noChangeAspect="1" noChangeArrowheads="1"/>
            </p:cNvPicPr>
            <p:nvPr/>
          </p:nvPicPr>
          <p:blipFill>
            <a:blip r:embed="rId14" cstate="print"/>
            <a:srcRect/>
            <a:stretch>
              <a:fillRect/>
            </a:stretch>
          </p:blipFill>
          <p:spPr bwMode="auto">
            <a:xfrm>
              <a:off x="1496768" y="2132858"/>
              <a:ext cx="1111367" cy="720080"/>
            </a:xfrm>
            <a:prstGeom prst="rect">
              <a:avLst/>
            </a:prstGeom>
            <a:noFill/>
          </p:spPr>
        </p:pic>
        <p:pic>
          <p:nvPicPr>
            <p:cNvPr id="34" name="Picture 4" descr="11"/>
            <p:cNvPicPr>
              <a:picLocks noChangeAspect="1" noChangeArrowheads="1"/>
            </p:cNvPicPr>
            <p:nvPr/>
          </p:nvPicPr>
          <p:blipFill>
            <a:blip r:embed="rId16" cstate="print"/>
            <a:srcRect/>
            <a:stretch>
              <a:fillRect/>
            </a:stretch>
          </p:blipFill>
          <p:spPr bwMode="auto">
            <a:xfrm>
              <a:off x="2491228" y="2327862"/>
              <a:ext cx="475463" cy="526667"/>
            </a:xfrm>
            <a:prstGeom prst="rect">
              <a:avLst/>
            </a:prstGeom>
            <a:noFill/>
          </p:spPr>
        </p:pic>
        <p:cxnSp>
          <p:nvCxnSpPr>
            <p:cNvPr id="136" name="直線矢印コネクタ 135"/>
            <p:cNvCxnSpPr/>
            <p:nvPr/>
          </p:nvCxnSpPr>
          <p:spPr>
            <a:xfrm flipH="1">
              <a:off x="6033120" y="2924944"/>
              <a:ext cx="1170130" cy="1152128"/>
            </a:xfrm>
            <a:prstGeom prst="straightConnector1">
              <a:avLst/>
            </a:prstGeom>
            <a:ln w="28575">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40" name="正方形/長方形 139"/>
            <p:cNvSpPr/>
            <p:nvPr/>
          </p:nvSpPr>
          <p:spPr>
            <a:xfrm rot="2622282" flipH="1">
              <a:off x="6553350" y="2897898"/>
              <a:ext cx="390043" cy="648072"/>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eaVert" lIns="84397" tIns="42198" rIns="84397" bIns="42198" rtlCol="0" anchor="ctr"/>
            <a:lstStyle/>
            <a:p>
              <a:pPr algn="ctr"/>
              <a:r>
                <a:rPr lang="ja-JP" altLang="en-US" sz="554" dirty="0">
                  <a:solidFill>
                    <a:srgbClr val="1F497D">
                      <a:lumMod val="75000"/>
                    </a:srgbClr>
                  </a:solidFill>
                  <a:latin typeface="メイリオ" pitchFamily="50" charset="-128"/>
                  <a:ea typeface="メイリオ" pitchFamily="50" charset="-128"/>
                </a:rPr>
                <a:t>利用申請</a:t>
              </a:r>
            </a:p>
          </p:txBody>
        </p:sp>
        <p:sp>
          <p:nvSpPr>
            <p:cNvPr id="108" name="円/楕円 107"/>
            <p:cNvSpPr/>
            <p:nvPr/>
          </p:nvSpPr>
          <p:spPr>
            <a:xfrm>
              <a:off x="1712640" y="1412776"/>
              <a:ext cx="837010" cy="470026"/>
            </a:xfrm>
            <a:prstGeom prst="ellipse">
              <a:avLst/>
            </a:prstGeom>
            <a:solidFill>
              <a:srgbClr val="1F497D">
                <a:lumMod val="60000"/>
                <a:lumOff val="40000"/>
              </a:srgbClr>
            </a:solidFill>
            <a:ln w="25400" cap="flat" cmpd="sng" algn="ctr">
              <a:solidFill>
                <a:srgbClr val="4F81BD">
                  <a:lumMod val="75000"/>
                </a:srgbClr>
              </a:solidFill>
              <a:prstDash val="solid"/>
            </a:ln>
            <a:effectLst/>
          </p:spPr>
          <p:txBody>
            <a:bodyPr lIns="33231" tIns="33231" rIns="33231" bIns="33231" rtlCol="0" anchor="ctr"/>
            <a:lstStyle/>
            <a:p>
              <a:pPr algn="ctr" fontAlgn="auto">
                <a:spcBef>
                  <a:spcPts val="0"/>
                </a:spcBef>
                <a:spcAft>
                  <a:spcPts val="0"/>
                </a:spcAft>
                <a:defRPr/>
              </a:pPr>
              <a:r>
                <a:rPr lang="ja-JP" altLang="en-US" sz="738" kern="0" dirty="0">
                  <a:solidFill>
                    <a:sysClr val="window" lastClr="FFFFFF"/>
                  </a:solidFill>
                  <a:latin typeface="Calibri"/>
                  <a:ea typeface="ＭＳ Ｐゴシック"/>
                </a:rPr>
                <a:t>精神科救急医療体制</a:t>
              </a:r>
            </a:p>
          </p:txBody>
        </p:sp>
        <p:sp>
          <p:nvSpPr>
            <p:cNvPr id="113" name="角丸四角形 112"/>
            <p:cNvSpPr/>
            <p:nvPr/>
          </p:nvSpPr>
          <p:spPr>
            <a:xfrm>
              <a:off x="5641901" y="3039119"/>
              <a:ext cx="936104" cy="600874"/>
            </a:xfrm>
            <a:prstGeom prst="roundRect">
              <a:avLst/>
            </a:prstGeom>
            <a:solidFill>
              <a:srgbClr val="FF6699"/>
            </a:solid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84397" tIns="42198" rIns="84397" bIns="42198" rtlCol="0" anchor="ctr"/>
            <a:lstStyle/>
            <a:p>
              <a:pPr algn="ctr"/>
              <a:r>
                <a:rPr lang="ja-JP" altLang="en-US" sz="738" b="1" dirty="0">
                  <a:solidFill>
                    <a:prstClr val="white"/>
                  </a:solidFill>
                  <a:latin typeface="メイリオ" pitchFamily="50" charset="-128"/>
                  <a:ea typeface="メイリオ" pitchFamily="50" charset="-128"/>
                </a:rPr>
                <a:t>空床利用型の短期入所を認めるなど規制緩和（</a:t>
              </a:r>
              <a:r>
                <a:rPr lang="en-US" altLang="ja-JP" sz="738" b="1" dirty="0">
                  <a:solidFill>
                    <a:prstClr val="white"/>
                  </a:solidFill>
                  <a:latin typeface="メイリオ" pitchFamily="50" charset="-128"/>
                  <a:ea typeface="メイリオ" pitchFamily="50" charset="-128"/>
                </a:rPr>
                <a:t>H23</a:t>
              </a:r>
              <a:r>
                <a:rPr lang="ja-JP" altLang="en-US" sz="738" b="1" dirty="0">
                  <a:solidFill>
                    <a:prstClr val="white"/>
                  </a:solidFill>
                  <a:latin typeface="メイリオ" pitchFamily="50" charset="-128"/>
                  <a:ea typeface="メイリオ" pitchFamily="50" charset="-128"/>
                </a:rPr>
                <a:t>）</a:t>
              </a:r>
              <a:endParaRPr lang="en-US" altLang="ja-JP" sz="738" b="1" dirty="0">
                <a:solidFill>
                  <a:prstClr val="white"/>
                </a:solidFill>
                <a:latin typeface="メイリオ" pitchFamily="50" charset="-128"/>
                <a:ea typeface="メイリオ" pitchFamily="50" charset="-128"/>
              </a:endParaRPr>
            </a:p>
          </p:txBody>
        </p:sp>
        <p:pic>
          <p:nvPicPr>
            <p:cNvPr id="1026" name="Picture 2" descr="クリニック（診療所）と建物のイラスト"/>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93252" y="1451034"/>
              <a:ext cx="526007" cy="497221"/>
            </a:xfrm>
            <a:prstGeom prst="rect">
              <a:avLst/>
            </a:prstGeom>
            <a:noFill/>
            <a:extLst>
              <a:ext uri="{909E8E84-426E-40DD-AFC4-6F175D3DCCD1}">
                <a14:hiddenFill xmlns:a14="http://schemas.microsoft.com/office/drawing/2010/main">
                  <a:solidFill>
                    <a:srgbClr val="FFFFFF"/>
                  </a:solidFill>
                </a14:hiddenFill>
              </a:ext>
            </a:extLst>
          </p:spPr>
        </p:pic>
        <p:sp>
          <p:nvSpPr>
            <p:cNvPr id="149" name="テキスト ボックス 24"/>
            <p:cNvSpPr txBox="1"/>
            <p:nvPr/>
          </p:nvSpPr>
          <p:spPr>
            <a:xfrm>
              <a:off x="4881000" y="1870950"/>
              <a:ext cx="2234012" cy="32206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lIns="84397" tIns="42198" rIns="84397" bIns="42198"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altLang="ja-JP" sz="923" dirty="0">
                  <a:solidFill>
                    <a:srgbClr val="1F497D">
                      <a:lumMod val="75000"/>
                    </a:srgbClr>
                  </a:solidFill>
                  <a:latin typeface="HG丸ｺﾞｼｯｸM-PRO" pitchFamily="50" charset="-128"/>
                  <a:ea typeface="HG丸ｺﾞｼｯｸM-PRO" pitchFamily="50" charset="-128"/>
                </a:rPr>
                <a:t>《</a:t>
              </a:r>
              <a:r>
                <a:rPr lang="ja-JP" altLang="en-US" sz="923" dirty="0">
                  <a:solidFill>
                    <a:srgbClr val="1F497D">
                      <a:lumMod val="75000"/>
                    </a:srgbClr>
                  </a:solidFill>
                  <a:latin typeface="HG丸ｺﾞｼｯｸM-PRO" pitchFamily="50" charset="-128"/>
                  <a:ea typeface="HG丸ｺﾞｼｯｸM-PRO" pitchFamily="50" charset="-128"/>
                </a:rPr>
                <a:t>精神科診療所</a:t>
              </a:r>
              <a:r>
                <a:rPr lang="en-US" altLang="ja-JP" sz="923" dirty="0">
                  <a:solidFill>
                    <a:srgbClr val="1F497D">
                      <a:lumMod val="75000"/>
                    </a:srgbClr>
                  </a:solidFill>
                  <a:latin typeface="HG丸ｺﾞｼｯｸM-PRO" pitchFamily="50" charset="-128"/>
                  <a:ea typeface="HG丸ｺﾞｼｯｸM-PRO" pitchFamily="50" charset="-128"/>
                </a:rPr>
                <a:t>》</a:t>
              </a:r>
              <a:endParaRPr lang="ja-JP" altLang="en-US" sz="923" dirty="0">
                <a:solidFill>
                  <a:srgbClr val="1F497D">
                    <a:lumMod val="75000"/>
                  </a:srgbClr>
                </a:solidFill>
                <a:latin typeface="HG丸ｺﾞｼｯｸM-PRO" pitchFamily="50" charset="-128"/>
                <a:ea typeface="HG丸ｺﾞｼｯｸM-PRO" pitchFamily="50" charset="-128"/>
              </a:endParaRPr>
            </a:p>
          </p:txBody>
        </p:sp>
        <p:sp>
          <p:nvSpPr>
            <p:cNvPr id="150" name="正方形/長方形 149"/>
            <p:cNvSpPr/>
            <p:nvPr/>
          </p:nvSpPr>
          <p:spPr>
            <a:xfrm rot="1311262" flipH="1">
              <a:off x="6589211" y="1995101"/>
              <a:ext cx="936104" cy="288031"/>
            </a:xfrm>
            <a:prstGeom prst="rect">
              <a:avLst/>
            </a:prstGeom>
            <a:noFill/>
            <a:ln w="38100">
              <a:no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vert="horz" lIns="84397" tIns="42198" rIns="84397" bIns="42198" rtlCol="0" anchor="ctr"/>
            <a:lstStyle/>
            <a:p>
              <a:pPr algn="ctr"/>
              <a:r>
                <a:rPr lang="ja-JP" altLang="en-US" sz="554" dirty="0">
                  <a:solidFill>
                    <a:srgbClr val="1F497D">
                      <a:lumMod val="75000"/>
                    </a:srgbClr>
                  </a:solidFill>
                  <a:latin typeface="メイリオ" pitchFamily="50" charset="-128"/>
                  <a:ea typeface="メイリオ" pitchFamily="50" charset="-128"/>
                </a:rPr>
                <a:t>通院等</a:t>
              </a:r>
            </a:p>
          </p:txBody>
        </p:sp>
      </p:grpSp>
      <p:sp>
        <p:nvSpPr>
          <p:cNvPr id="5" name="角丸四角形 4"/>
          <p:cNvSpPr/>
          <p:nvPr/>
        </p:nvSpPr>
        <p:spPr>
          <a:xfrm>
            <a:off x="0" y="732734"/>
            <a:ext cx="9126590" cy="754362"/>
          </a:xfrm>
          <a:prstGeom prst="roundRect">
            <a:avLst/>
          </a:prstGeom>
          <a:ln w="3175"/>
        </p:spPr>
        <p:style>
          <a:lnRef idx="2">
            <a:schemeClr val="accent2"/>
          </a:lnRef>
          <a:fillRef idx="1">
            <a:schemeClr val="lt1"/>
          </a:fillRef>
          <a:effectRef idx="0">
            <a:schemeClr val="accent2"/>
          </a:effectRef>
          <a:fontRef idx="minor">
            <a:schemeClr val="dk1"/>
          </a:fontRef>
        </p:style>
        <p:txBody>
          <a:bodyPr rtlCol="0" anchor="ctr"/>
          <a:lstStyle/>
          <a:p>
            <a:r>
              <a:rPr lang="ja-JP" altLang="en-US" dirty="0"/>
              <a:t>　</a:t>
            </a:r>
            <a:r>
              <a:rPr lang="ja-JP" altLang="en-US" sz="1662"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地域の社会資源の開発・改善を担う</a:t>
            </a:r>
            <a:r>
              <a:rPr lang="en-US" altLang="ja-JP" sz="1662"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62"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協議会</a:t>
            </a:r>
            <a:r>
              <a:rPr lang="en-US" altLang="ja-JP" sz="1662"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62"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を積極的に活用すること等により、</a:t>
            </a:r>
            <a:r>
              <a:rPr lang="ja-JP" altLang="en-US" sz="1662" b="1" u="sng"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地域の実情に応じた円滑な地域移行や地域移行後の地域生活を支える体制整備を進める。</a:t>
            </a:r>
          </a:p>
        </p:txBody>
      </p:sp>
      <p:sp>
        <p:nvSpPr>
          <p:cNvPr id="141" name="Text Box 15">
            <a:extLst>
              <a:ext uri="{FF2B5EF4-FFF2-40B4-BE49-F238E27FC236}">
                <a16:creationId xmlns:a16="http://schemas.microsoft.com/office/drawing/2014/main" id="{0FCD871B-7FA5-4805-BB3D-7A350922AFF6}"/>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74C8BC53-DF34-422D-AF1B-3E112B5FD7A3}"/>
              </a:ext>
            </a:extLst>
          </p:cNvPr>
          <p:cNvSpPr>
            <a:spLocks noGrp="1"/>
          </p:cNvSpPr>
          <p:nvPr>
            <p:ph type="sldNum" sz="quarter" idx="12"/>
          </p:nvPr>
        </p:nvSpPr>
        <p:spPr/>
        <p:txBody>
          <a:bodyPr/>
          <a:lstStyle/>
          <a:p>
            <a:pPr>
              <a:defRPr/>
            </a:pPr>
            <a:fld id="{431CAECD-5926-4741-A906-A08E04809A27}" type="slidenum">
              <a:rPr lang="en-US" altLang="ja-JP" smtClean="0"/>
              <a:pPr>
                <a:defRPr/>
              </a:pPr>
              <a:t>29</a:t>
            </a:fld>
            <a:endParaRPr lang="en-US" altLang="ja-JP"/>
          </a:p>
        </p:txBody>
      </p:sp>
    </p:spTree>
    <p:extLst>
      <p:ext uri="{BB962C8B-B14F-4D97-AF65-F5344CB8AC3E}">
        <p14:creationId xmlns:p14="http://schemas.microsoft.com/office/powerpoint/2010/main" val="333419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204864"/>
            <a:ext cx="8229600" cy="1795636"/>
          </a:xfrm>
          <a:ln>
            <a:solidFill>
              <a:schemeClr val="tx1"/>
            </a:solidFill>
          </a:ln>
        </p:spPr>
        <p:txBody>
          <a:bodyPr/>
          <a:lstStyle/>
          <a:p>
            <a:pPr algn="l" eaLnBrk="1" hangingPunct="1"/>
            <a:r>
              <a:rPr lang="ja-JP" altLang="en-US" sz="3600" dirty="0">
                <a:solidFill>
                  <a:schemeClr val="tx1"/>
                </a:solidFill>
                <a:latin typeface="+mj-ea"/>
              </a:rPr>
              <a:t>基幹相談支援センターの設置経緯と設置形態及び設置状況</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a:extLst>
              <a:ext uri="{FF2B5EF4-FFF2-40B4-BE49-F238E27FC236}">
                <a16:creationId xmlns:a16="http://schemas.microsoft.com/office/drawing/2014/main" id="{C5916676-DC7A-43BD-9606-D74B1C8AAC5E}"/>
              </a:ext>
            </a:extLst>
          </p:cNvPr>
          <p:cNvSpPr>
            <a:spLocks noGrp="1"/>
          </p:cNvSpPr>
          <p:nvPr>
            <p:ph type="sldNum" sz="quarter" idx="12"/>
          </p:nvPr>
        </p:nvSpPr>
        <p:spPr/>
        <p:txBody>
          <a:bodyPr/>
          <a:lstStyle/>
          <a:p>
            <a:pPr>
              <a:defRPr/>
            </a:pPr>
            <a:fld id="{804D6B79-3AEB-42FE-A736-A41F7AEA0445}" type="slidenum">
              <a:rPr lang="en-US" altLang="ja-JP" smtClean="0"/>
              <a:pPr>
                <a:defRPr/>
              </a:pPr>
              <a:t>3</a:t>
            </a:fld>
            <a:endParaRPr lang="en-US" altLang="ja-JP"/>
          </a:p>
        </p:txBody>
      </p:sp>
    </p:spTree>
    <p:extLst>
      <p:ext uri="{BB962C8B-B14F-4D97-AF65-F5344CB8AC3E}">
        <p14:creationId xmlns:p14="http://schemas.microsoft.com/office/powerpoint/2010/main" val="68543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492091" y="2754086"/>
            <a:ext cx="8193142" cy="331322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023" rIns="92023" rtlCol="0" anchor="t" anchorCtr="0"/>
          <a:lstStyle/>
          <a:p>
            <a:pPr defTabSz="779173" fontAlgn="auto">
              <a:lnSpc>
                <a:spcPts val="1704"/>
              </a:lnSpc>
              <a:spcBef>
                <a:spcPts val="0"/>
              </a:spcBef>
              <a:spcAft>
                <a:spcPts val="0"/>
              </a:spcAft>
              <a:defRPr/>
            </a:pPr>
            <a:r>
              <a:rPr lang="ja-JP" altLang="en-US" sz="1193" dirty="0">
                <a:solidFill>
                  <a:prstClr val="black"/>
                </a:solidFill>
                <a:latin typeface="ＭＳ Ｐゴシック" panose="020B0600070205080204" pitchFamily="50" charset="-128"/>
                <a:ea typeface="ＭＳ Ｐゴシック" panose="020B0600070205080204" pitchFamily="50" charset="-128"/>
              </a:rPr>
              <a:t>①　障害者支援施設やグループホーム、精神科病院等から地域での一人暮らしに移行した障害者等で、理解力や生活力等に</a:t>
            </a:r>
            <a:endParaRPr lang="en-US" altLang="ja-JP" sz="1193" dirty="0">
              <a:solidFill>
                <a:prstClr val="black"/>
              </a:solidFill>
              <a:latin typeface="ＭＳ Ｐゴシック" panose="020B0600070205080204" pitchFamily="50" charset="-128"/>
              <a:ea typeface="ＭＳ Ｐゴシック" panose="020B0600070205080204" pitchFamily="50" charset="-128"/>
            </a:endParaRPr>
          </a:p>
          <a:p>
            <a:pPr defTabSz="779173" fontAlgn="auto">
              <a:lnSpc>
                <a:spcPts val="1704"/>
              </a:lnSpc>
              <a:spcBef>
                <a:spcPts val="0"/>
              </a:spcBef>
              <a:spcAft>
                <a:spcPts val="0"/>
              </a:spcAft>
              <a:defRPr/>
            </a:pPr>
            <a:r>
              <a:rPr lang="ja-JP" altLang="en-US" sz="1193" dirty="0">
                <a:solidFill>
                  <a:prstClr val="black"/>
                </a:solidFill>
                <a:latin typeface="ＭＳ Ｐゴシック" panose="020B0600070205080204" pitchFamily="50" charset="-128"/>
                <a:ea typeface="ＭＳ Ｐゴシック" panose="020B0600070205080204" pitchFamily="50" charset="-128"/>
              </a:rPr>
              <a:t>　不安がある者</a:t>
            </a:r>
            <a:endParaRPr lang="en-US" altLang="ja-JP" sz="1193" dirty="0">
              <a:solidFill>
                <a:prstClr val="black"/>
              </a:solidFill>
              <a:latin typeface="ＭＳ Ｐゴシック" panose="020B0600070205080204" pitchFamily="50" charset="-128"/>
              <a:ea typeface="ＭＳ Ｐゴシック" panose="020B0600070205080204" pitchFamily="50" charset="-128"/>
            </a:endParaRPr>
          </a:p>
          <a:p>
            <a:pPr defTabSz="779173" fontAlgn="auto">
              <a:lnSpc>
                <a:spcPts val="1704"/>
              </a:lnSpc>
              <a:spcBef>
                <a:spcPts val="0"/>
              </a:spcBef>
              <a:spcAft>
                <a:spcPts val="0"/>
              </a:spcAft>
              <a:defRPr/>
            </a:pPr>
            <a:r>
              <a:rPr lang="ja-JP" altLang="en-US" sz="1193" dirty="0">
                <a:solidFill>
                  <a:prstClr val="black"/>
                </a:solidFill>
                <a:latin typeface="ＭＳ Ｐゴシック" panose="020B0600070205080204" pitchFamily="50" charset="-128"/>
                <a:ea typeface="ＭＳ Ｐゴシック" panose="020B0600070205080204" pitchFamily="50" charset="-128"/>
              </a:rPr>
              <a:t>②　現に、一人で暮らしており、自立生活援助による支援が必要な者</a:t>
            </a:r>
            <a:endParaRPr lang="en-US" altLang="ja-JP" sz="341" dirty="0">
              <a:solidFill>
                <a:prstClr val="black"/>
              </a:solidFill>
              <a:latin typeface="ＭＳ Ｐゴシック" panose="020B0600070205080204" pitchFamily="50" charset="-128"/>
              <a:ea typeface="ＭＳ Ｐゴシック" panose="020B0600070205080204" pitchFamily="50" charset="-128"/>
            </a:endParaRPr>
          </a:p>
          <a:p>
            <a:pPr defTabSz="779173" fontAlgn="auto">
              <a:lnSpc>
                <a:spcPts val="1704"/>
              </a:lnSpc>
              <a:spcBef>
                <a:spcPts val="0"/>
              </a:spcBef>
              <a:spcAft>
                <a:spcPts val="0"/>
              </a:spcAft>
              <a:defRPr/>
            </a:pPr>
            <a:r>
              <a:rPr lang="ja-JP" altLang="en-US" sz="1193" dirty="0">
                <a:solidFill>
                  <a:prstClr val="black"/>
                </a:solidFill>
                <a:latin typeface="ＭＳ Ｐゴシック" panose="020B0600070205080204" pitchFamily="50" charset="-128"/>
                <a:ea typeface="ＭＳ Ｐゴシック" panose="020B0600070205080204" pitchFamily="50" charset="-128"/>
              </a:rPr>
              <a:t>③　障害、疾病等の家族と同居しており（障害者同士で結婚している場合を含む）、家族による支援が見込めないため、実質的</a:t>
            </a:r>
          </a:p>
          <a:p>
            <a:pPr defTabSz="779173" fontAlgn="auto">
              <a:lnSpc>
                <a:spcPts val="1704"/>
              </a:lnSpc>
              <a:spcBef>
                <a:spcPts val="0"/>
              </a:spcBef>
              <a:spcAft>
                <a:spcPts val="0"/>
              </a:spcAft>
              <a:defRPr/>
            </a:pPr>
            <a:r>
              <a:rPr lang="ja-JP" altLang="en-US" sz="1193" dirty="0">
                <a:solidFill>
                  <a:prstClr val="black"/>
                </a:solidFill>
                <a:latin typeface="ＭＳ Ｐゴシック" panose="020B0600070205080204" pitchFamily="50" charset="-128"/>
                <a:ea typeface="ＭＳ Ｐゴシック" panose="020B0600070205080204" pitchFamily="50" charset="-128"/>
              </a:rPr>
              <a:t>　に一人暮らしと同様の状況であり、自立生活援助による支援が必要な者</a:t>
            </a:r>
          </a:p>
        </p:txBody>
      </p:sp>
      <p:sp>
        <p:nvSpPr>
          <p:cNvPr id="5" name="AutoShape 2"/>
          <p:cNvSpPr>
            <a:spLocks noChangeArrowheads="1"/>
          </p:cNvSpPr>
          <p:nvPr/>
        </p:nvSpPr>
        <p:spPr bwMode="auto">
          <a:xfrm>
            <a:off x="1886625" y="597610"/>
            <a:ext cx="5323680" cy="471179"/>
          </a:xfrm>
          <a:prstGeom prst="bevel">
            <a:avLst>
              <a:gd name="adj" fmla="val 12500"/>
            </a:avLst>
          </a:prstGeom>
          <a:solidFill>
            <a:srgbClr val="FFC000"/>
          </a:solidFill>
          <a:ln w="9525">
            <a:solidFill>
              <a:schemeClr val="tx1"/>
            </a:solidFill>
            <a:miter lim="800000"/>
            <a:headEnd/>
            <a:tailEnd/>
          </a:ln>
        </p:spPr>
        <p:txBody>
          <a:bodyPr wrap="square" anchor="ctr">
            <a:spAutoFit/>
          </a:bodyPr>
          <a:lstStyle/>
          <a:p>
            <a:pPr algn="ctr" defTabSz="779173">
              <a:defRPr/>
            </a:pPr>
            <a:r>
              <a:rPr lang="ja-JP" altLang="en-US" sz="1704" dirty="0">
                <a:solidFill>
                  <a:srgbClr val="1F497D">
                    <a:lumMod val="50000"/>
                  </a:srgbClr>
                </a:solidFill>
                <a:ea typeface="ＤＦＰ特太ゴシック体" panose="020B0A00010101010101" pitchFamily="50" charset="-128"/>
              </a:rPr>
              <a:t>自立生活援助（平成３０年４月～）の概要</a:t>
            </a:r>
          </a:p>
        </p:txBody>
      </p:sp>
      <p:sp>
        <p:nvSpPr>
          <p:cNvPr id="8" name="正方形/長方形 7"/>
          <p:cNvSpPr/>
          <p:nvPr/>
        </p:nvSpPr>
        <p:spPr>
          <a:xfrm>
            <a:off x="500812" y="1360341"/>
            <a:ext cx="8184421" cy="102561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30675" rIns="30675" rtlCol="0" anchor="t" anchorCtr="0"/>
          <a:lstStyle/>
          <a:p>
            <a:pPr defTabSz="779173" fontAlgn="auto">
              <a:spcBef>
                <a:spcPts val="0"/>
              </a:spcBef>
              <a:spcAft>
                <a:spcPts val="0"/>
              </a:spcAft>
              <a:defRPr/>
            </a:pPr>
            <a:r>
              <a:rPr lang="ja-JP" altLang="en-US" sz="1193" dirty="0">
                <a:solidFill>
                  <a:prstClr val="black"/>
                </a:solidFill>
                <a:latin typeface="ＭＳ Ｐゴシック"/>
                <a:ea typeface="ＭＳ Ｐゴシック" panose="020B0600070205080204" pitchFamily="50" charset="-128"/>
              </a:rPr>
              <a:t>　障害者支援施設やグループホーム、精神科病院等から地域での一人暮らしに移行した障害者等で、理解力や生活力等に不安がある者に対して、一定の期間（原則１年間）にわたり、自立生活援助事業所の従業者が定期的な居宅訪問や随時の通報を受けて行う訪問、当該利用者からの相談対応等より、当該利用者の日常生活における課題を把握し、必要な情報の提供及び助言、関係機関との連絡調整等を行う。</a:t>
            </a:r>
            <a:endParaRPr lang="en-US" altLang="ja-JP" sz="1193" dirty="0">
              <a:solidFill>
                <a:prstClr val="black"/>
              </a:solidFill>
              <a:latin typeface="ＭＳ Ｐゴシック"/>
              <a:ea typeface="ＭＳ Ｐゴシック" panose="020B0600070205080204" pitchFamily="50" charset="-128"/>
            </a:endParaRPr>
          </a:p>
          <a:p>
            <a:pPr defTabSz="779173" fontAlgn="auto">
              <a:spcBef>
                <a:spcPts val="0"/>
              </a:spcBef>
              <a:spcAft>
                <a:spcPts val="0"/>
              </a:spcAft>
              <a:defRPr/>
            </a:pPr>
            <a:r>
              <a:rPr lang="ja-JP" altLang="en-US" sz="426" dirty="0">
                <a:solidFill>
                  <a:prstClr val="black"/>
                </a:solidFill>
                <a:latin typeface="ＭＳ Ｐゴシック"/>
                <a:ea typeface="ＭＳ Ｐゴシック" panose="020B0600070205080204" pitchFamily="50" charset="-128"/>
              </a:rPr>
              <a:t>　</a:t>
            </a:r>
            <a:endParaRPr lang="en-US" altLang="ja-JP" sz="426" dirty="0">
              <a:solidFill>
                <a:prstClr val="black"/>
              </a:solidFill>
              <a:latin typeface="ＭＳ Ｐゴシック"/>
              <a:ea typeface="ＭＳ Ｐゴシック" panose="020B0600070205080204" pitchFamily="50" charset="-128"/>
            </a:endParaRPr>
          </a:p>
          <a:p>
            <a:pPr defTabSz="779173" fontAlgn="auto">
              <a:spcBef>
                <a:spcPts val="0"/>
              </a:spcBef>
              <a:spcAft>
                <a:spcPts val="0"/>
              </a:spcAft>
              <a:defRPr/>
            </a:pPr>
            <a:r>
              <a:rPr lang="ja-JP" altLang="en-US" sz="1193" dirty="0">
                <a:solidFill>
                  <a:prstClr val="black"/>
                </a:solidFill>
                <a:latin typeface="ＭＳ Ｐゴシック"/>
                <a:ea typeface="ＭＳ Ｐゴシック" panose="020B0600070205080204" pitchFamily="50" charset="-128"/>
              </a:rPr>
              <a:t>　　</a:t>
            </a:r>
            <a:r>
              <a:rPr lang="en-US" altLang="ja-JP" sz="1193" dirty="0">
                <a:solidFill>
                  <a:prstClr val="black"/>
                </a:solidFill>
                <a:latin typeface="ＭＳ Ｐゴシック"/>
                <a:ea typeface="ＭＳ Ｐゴシック" panose="020B0600070205080204" pitchFamily="50" charset="-128"/>
              </a:rPr>
              <a:t>※</a:t>
            </a:r>
            <a:r>
              <a:rPr lang="ja-JP" altLang="en-US" sz="1193" dirty="0">
                <a:solidFill>
                  <a:prstClr val="black"/>
                </a:solidFill>
                <a:latin typeface="ＭＳ Ｐゴシック"/>
                <a:ea typeface="ＭＳ Ｐゴシック" panose="020B0600070205080204" pitchFamily="50" charset="-128"/>
              </a:rPr>
              <a:t>市町村審査会における個別審査を経てその必要性を判断した上で適当と認められる場合は更新可能</a:t>
            </a:r>
            <a:endParaRPr lang="en-US" altLang="ja-JP" sz="1193" dirty="0">
              <a:solidFill>
                <a:prstClr val="black"/>
              </a:solidFill>
              <a:latin typeface="ＭＳ Ｐゴシック"/>
              <a:ea typeface="ＭＳ Ｐゴシック" panose="020B0600070205080204" pitchFamily="50" charset="-128"/>
            </a:endParaRPr>
          </a:p>
          <a:p>
            <a:pPr defTabSz="779173" fontAlgn="auto">
              <a:lnSpc>
                <a:spcPts val="1704"/>
              </a:lnSpc>
              <a:spcBef>
                <a:spcPts val="0"/>
              </a:spcBef>
              <a:spcAft>
                <a:spcPts val="0"/>
              </a:spcAft>
              <a:defRPr/>
            </a:pPr>
            <a:r>
              <a:rPr lang="ja-JP" altLang="en-US" sz="1193" dirty="0">
                <a:solidFill>
                  <a:prstClr val="black"/>
                </a:solidFill>
                <a:latin typeface="ＭＳ Ｐゴシック"/>
                <a:ea typeface="ＭＳ Ｐゴシック" panose="020B0600070205080204" pitchFamily="50" charset="-128"/>
              </a:rPr>
              <a:t>　</a:t>
            </a:r>
          </a:p>
        </p:txBody>
      </p:sp>
      <p:sp>
        <p:nvSpPr>
          <p:cNvPr id="7" name="正方形/長方形 6"/>
          <p:cNvSpPr/>
          <p:nvPr/>
        </p:nvSpPr>
        <p:spPr>
          <a:xfrm>
            <a:off x="500813" y="1114915"/>
            <a:ext cx="1108380" cy="24542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r>
              <a:rPr lang="ja-JP" altLang="en-US" sz="1193" b="1" dirty="0">
                <a:solidFill>
                  <a:prstClr val="black"/>
                </a:solidFill>
                <a:latin typeface="Calibri"/>
                <a:ea typeface="ＭＳ Ｐゴシック" panose="020B0600070205080204" pitchFamily="50" charset="-128"/>
              </a:rPr>
              <a:t>サービス内容</a:t>
            </a:r>
          </a:p>
        </p:txBody>
      </p:sp>
      <p:sp>
        <p:nvSpPr>
          <p:cNvPr id="10" name="正方形/長方形 9"/>
          <p:cNvSpPr/>
          <p:nvPr/>
        </p:nvSpPr>
        <p:spPr>
          <a:xfrm>
            <a:off x="492093" y="2508661"/>
            <a:ext cx="1117101" cy="24542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r>
              <a:rPr lang="ja-JP" altLang="en-US" sz="1193" b="1" dirty="0">
                <a:solidFill>
                  <a:prstClr val="black"/>
                </a:solidFill>
                <a:latin typeface="Calibri"/>
                <a:ea typeface="ＭＳ Ｐゴシック" panose="020B0600070205080204" pitchFamily="50" charset="-128"/>
              </a:rPr>
              <a:t>対　象　者</a:t>
            </a:r>
          </a:p>
        </p:txBody>
      </p:sp>
      <p:sp>
        <p:nvSpPr>
          <p:cNvPr id="14" name="角丸四角形 13"/>
          <p:cNvSpPr/>
          <p:nvPr/>
        </p:nvSpPr>
        <p:spPr>
          <a:xfrm>
            <a:off x="767933" y="3979611"/>
            <a:ext cx="7792763" cy="911985"/>
          </a:xfrm>
          <a:prstGeom prst="roundRect">
            <a:avLst>
              <a:gd name="adj" fmla="val 898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0675" tIns="30675" rIns="0" bIns="30675" rtlCol="0" anchor="t" anchorCtr="0"/>
          <a:lstStyle/>
          <a:p>
            <a:pPr defTabSz="779173" fontAlgn="auto">
              <a:lnSpc>
                <a:spcPts val="1448"/>
              </a:lnSpc>
              <a:spcBef>
                <a:spcPts val="0"/>
              </a:spcBef>
              <a:spcAft>
                <a:spcPts val="0"/>
              </a:spcAft>
              <a:defRPr/>
            </a:pPr>
            <a:r>
              <a:rPr lang="en-US" altLang="ja-JP" sz="1023" b="1" u="sng" dirty="0">
                <a:solidFill>
                  <a:prstClr val="black"/>
                </a:solidFill>
                <a:latin typeface="ＭＳ Ｐゴシック" panose="020B0600070205080204" pitchFamily="50" charset="-128"/>
                <a:ea typeface="ＭＳ Ｐゴシック" panose="020B0600070205080204" pitchFamily="50" charset="-128"/>
              </a:rPr>
              <a:t>※</a:t>
            </a:r>
            <a:r>
              <a:rPr lang="ja-JP" altLang="en-US" sz="1023" b="1" u="sng" dirty="0">
                <a:solidFill>
                  <a:prstClr val="black"/>
                </a:solidFill>
                <a:latin typeface="ＭＳ Ｐゴシック" panose="020B0600070205080204" pitchFamily="50" charset="-128"/>
                <a:ea typeface="ＭＳ Ｐゴシック" panose="020B0600070205080204" pitchFamily="50" charset="-128"/>
              </a:rPr>
              <a:t>自立生活援助による支援が必要な者（例）</a:t>
            </a:r>
            <a:endParaRPr lang="en-US" altLang="ja-JP" sz="1023" b="1" u="sng" dirty="0">
              <a:solidFill>
                <a:prstClr val="black"/>
              </a:solidFill>
              <a:latin typeface="ＭＳ Ｐゴシック" panose="020B0600070205080204" pitchFamily="50" charset="-128"/>
              <a:ea typeface="ＭＳ Ｐゴシック" panose="020B0600070205080204" pitchFamily="50" charset="-128"/>
            </a:endParaRPr>
          </a:p>
          <a:p>
            <a:pPr defTabSz="779173" fontAlgn="auto">
              <a:spcBef>
                <a:spcPts val="0"/>
              </a:spcBef>
              <a:spcAft>
                <a:spcPts val="0"/>
              </a:spcAft>
              <a:defRPr/>
            </a:pPr>
            <a:r>
              <a:rPr lang="ja-JP" altLang="en-US" sz="1023" dirty="0">
                <a:solidFill>
                  <a:prstClr val="black"/>
                </a:solidFill>
                <a:latin typeface="ＭＳ Ｐゴシック" panose="020B0600070205080204" pitchFamily="50" charset="-128"/>
                <a:ea typeface="ＭＳ Ｐゴシック" panose="020B0600070205080204" pitchFamily="50" charset="-128"/>
              </a:rPr>
              <a:t>　○地域移行支援の対象要件に該当する施設に入所していた者や精神科病院に入院していた者等であり、理解力や生活力を補う観点</a:t>
            </a:r>
            <a:endParaRPr lang="en-US" altLang="ja-JP" sz="1023" dirty="0">
              <a:solidFill>
                <a:prstClr val="black"/>
              </a:solidFill>
              <a:latin typeface="ＭＳ Ｐゴシック" panose="020B0600070205080204" pitchFamily="50" charset="-128"/>
              <a:ea typeface="ＭＳ Ｐゴシック" panose="020B0600070205080204" pitchFamily="50" charset="-128"/>
            </a:endParaRPr>
          </a:p>
          <a:p>
            <a:pPr defTabSz="779173" fontAlgn="auto">
              <a:spcBef>
                <a:spcPts val="0"/>
              </a:spcBef>
              <a:spcAft>
                <a:spcPts val="0"/>
              </a:spcAft>
              <a:defRPr/>
            </a:pPr>
            <a:r>
              <a:rPr lang="ja-JP" altLang="en-US" sz="1023" dirty="0">
                <a:solidFill>
                  <a:prstClr val="black"/>
                </a:solidFill>
                <a:latin typeface="ＭＳ Ｐゴシック" panose="020B0600070205080204" pitchFamily="50" charset="-128"/>
                <a:ea typeface="ＭＳ Ｐゴシック" panose="020B0600070205080204" pitchFamily="50" charset="-128"/>
              </a:rPr>
              <a:t>　　から支援が必要と認められる場合</a:t>
            </a:r>
            <a:endParaRPr lang="en-US" altLang="ja-JP" sz="1023" dirty="0">
              <a:solidFill>
                <a:prstClr val="black"/>
              </a:solidFill>
              <a:latin typeface="ＭＳ Ｐゴシック" panose="020B0600070205080204" pitchFamily="50" charset="-128"/>
              <a:ea typeface="ＭＳ Ｐゴシック" panose="020B0600070205080204" pitchFamily="50" charset="-128"/>
            </a:endParaRPr>
          </a:p>
          <a:p>
            <a:pPr defTabSz="779173" fontAlgn="auto">
              <a:spcBef>
                <a:spcPts val="0"/>
              </a:spcBef>
              <a:spcAft>
                <a:spcPts val="0"/>
              </a:spcAft>
              <a:defRPr/>
            </a:pPr>
            <a:r>
              <a:rPr lang="ja-JP" altLang="en-US" sz="1023" dirty="0">
                <a:solidFill>
                  <a:prstClr val="black"/>
                </a:solidFill>
                <a:latin typeface="ＭＳ Ｐゴシック" panose="020B0600070205080204" pitchFamily="50" charset="-128"/>
                <a:ea typeface="ＭＳ Ｐゴシック" panose="020B0600070205080204" pitchFamily="50" charset="-128"/>
              </a:rPr>
              <a:t>　○人間関係や環境の変化等によって、１人暮らしや地域生活を継続することが困難と認められる場合　（家族の死亡、入退院の繰り返し 等）</a:t>
            </a:r>
            <a:endParaRPr lang="en-US" altLang="ja-JP" sz="1023" dirty="0">
              <a:solidFill>
                <a:prstClr val="black"/>
              </a:solidFill>
              <a:latin typeface="ＭＳ Ｐゴシック" panose="020B0600070205080204" pitchFamily="50" charset="-128"/>
              <a:ea typeface="ＭＳ Ｐゴシック" panose="020B0600070205080204" pitchFamily="50" charset="-128"/>
            </a:endParaRPr>
          </a:p>
          <a:p>
            <a:pPr defTabSz="779173" fontAlgn="auto">
              <a:spcBef>
                <a:spcPts val="0"/>
              </a:spcBef>
              <a:spcAft>
                <a:spcPts val="0"/>
              </a:spcAft>
              <a:defRPr/>
            </a:pPr>
            <a:r>
              <a:rPr lang="ja-JP" altLang="en-US" sz="1023" dirty="0">
                <a:solidFill>
                  <a:prstClr val="black"/>
                </a:solidFill>
                <a:latin typeface="ＭＳ Ｐゴシック" panose="020B0600070205080204" pitchFamily="50" charset="-128"/>
                <a:ea typeface="ＭＳ Ｐゴシック" panose="020B0600070205080204" pitchFamily="50" charset="-128"/>
              </a:rPr>
              <a:t>　○その他、市町村審査会における個別審査を経てその必要性を判断した上で適当と認められる場合</a:t>
            </a:r>
            <a:endParaRPr lang="en-US" altLang="ja-JP" sz="1023" dirty="0">
              <a:solidFill>
                <a:prstClr val="black"/>
              </a:solidFill>
              <a:latin typeface="ＭＳ Ｐゴシック" panose="020B0600070205080204" pitchFamily="50" charset="-128"/>
              <a:ea typeface="ＭＳ Ｐゴシック" panose="020B0600070205080204" pitchFamily="50" charset="-128"/>
            </a:endParaRPr>
          </a:p>
        </p:txBody>
      </p:sp>
      <p:sp>
        <p:nvSpPr>
          <p:cNvPr id="15" name="角丸四角形 14"/>
          <p:cNvSpPr/>
          <p:nvPr/>
        </p:nvSpPr>
        <p:spPr>
          <a:xfrm>
            <a:off x="767934" y="4962898"/>
            <a:ext cx="7787434" cy="920339"/>
          </a:xfrm>
          <a:prstGeom prst="roundRect">
            <a:avLst>
              <a:gd name="adj" fmla="val 7532"/>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0675" tIns="30675" rIns="0" bIns="30675" rtlCol="0" anchor="t" anchorCtr="0"/>
          <a:lstStyle/>
          <a:p>
            <a:pPr defTabSz="779173" fontAlgn="auto">
              <a:spcBef>
                <a:spcPts val="0"/>
              </a:spcBef>
              <a:spcAft>
                <a:spcPts val="0"/>
              </a:spcAft>
              <a:defRPr/>
            </a:pPr>
            <a:r>
              <a:rPr lang="en-US" altLang="ja-JP" sz="1023" b="1" u="sng" dirty="0">
                <a:solidFill>
                  <a:prstClr val="black"/>
                </a:solidFill>
                <a:latin typeface="ＭＳ Ｐゴシック" panose="020B0600070205080204" pitchFamily="50" charset="-128"/>
                <a:ea typeface="ＭＳ Ｐゴシック" panose="020B0600070205080204" pitchFamily="50" charset="-128"/>
              </a:rPr>
              <a:t>※</a:t>
            </a:r>
            <a:r>
              <a:rPr lang="ja-JP" altLang="en-US" sz="1023" b="1" u="sng" dirty="0">
                <a:solidFill>
                  <a:prstClr val="black"/>
                </a:solidFill>
                <a:latin typeface="ＭＳ Ｐゴシック" panose="020B0600070205080204" pitchFamily="50" charset="-128"/>
                <a:ea typeface="ＭＳ Ｐゴシック" panose="020B0600070205080204" pitchFamily="50" charset="-128"/>
              </a:rPr>
              <a:t>家族による支援が見込めないと判断する場合（例）</a:t>
            </a:r>
            <a:endParaRPr lang="en-US" altLang="ja-JP" sz="1023" b="1" u="sng" dirty="0">
              <a:solidFill>
                <a:prstClr val="black"/>
              </a:solidFill>
              <a:latin typeface="ＭＳ Ｐゴシック" panose="020B0600070205080204" pitchFamily="50" charset="-128"/>
              <a:ea typeface="ＭＳ Ｐゴシック" panose="020B0600070205080204" pitchFamily="50" charset="-128"/>
            </a:endParaRPr>
          </a:p>
          <a:p>
            <a:pPr defTabSz="779173" fontAlgn="auto">
              <a:spcBef>
                <a:spcPts val="0"/>
              </a:spcBef>
              <a:spcAft>
                <a:spcPts val="0"/>
              </a:spcAft>
              <a:defRPr/>
            </a:pPr>
            <a:r>
              <a:rPr lang="ja-JP" altLang="en-US" sz="1023" dirty="0">
                <a:solidFill>
                  <a:prstClr val="black"/>
                </a:solidFill>
                <a:latin typeface="ＭＳ Ｐゴシック" panose="020B0600070205080204" pitchFamily="50" charset="-128"/>
                <a:ea typeface="ＭＳ Ｐゴシック" panose="020B0600070205080204" pitchFamily="50" charset="-128"/>
              </a:rPr>
              <a:t>　○同居している家族が、障害のため介護や移動支援が必要である等、障害福祉サービスを利用して生活を</a:t>
            </a:r>
            <a:r>
              <a:rPr lang="ja-JP" altLang="en-US" sz="1023">
                <a:solidFill>
                  <a:prstClr val="black"/>
                </a:solidFill>
                <a:latin typeface="ＭＳ Ｐゴシック" panose="020B0600070205080204" pitchFamily="50" charset="-128"/>
                <a:ea typeface="ＭＳ Ｐゴシック" panose="020B0600070205080204" pitchFamily="50" charset="-128"/>
              </a:rPr>
              <a:t>営んでいる場合</a:t>
            </a:r>
            <a:endParaRPr lang="en-US" altLang="ja-JP" sz="1023" dirty="0">
              <a:solidFill>
                <a:prstClr val="black"/>
              </a:solidFill>
              <a:latin typeface="ＭＳ Ｐゴシック" panose="020B0600070205080204" pitchFamily="50" charset="-128"/>
              <a:ea typeface="ＭＳ Ｐゴシック" panose="020B0600070205080204" pitchFamily="50" charset="-128"/>
            </a:endParaRPr>
          </a:p>
          <a:p>
            <a:pPr defTabSz="779173" fontAlgn="auto">
              <a:spcBef>
                <a:spcPts val="0"/>
              </a:spcBef>
              <a:spcAft>
                <a:spcPts val="0"/>
              </a:spcAft>
              <a:defRPr/>
            </a:pPr>
            <a:r>
              <a:rPr lang="ja-JP" altLang="en-US" sz="1023" dirty="0">
                <a:solidFill>
                  <a:prstClr val="black"/>
                </a:solidFill>
                <a:latin typeface="ＭＳ Ｐゴシック" panose="020B0600070205080204" pitchFamily="50" charset="-128"/>
                <a:ea typeface="ＭＳ Ｐゴシック" panose="020B0600070205080204" pitchFamily="50" charset="-128"/>
              </a:rPr>
              <a:t>　○同居している家族が、疾病のため入院を繰り返したり、自宅での療養が必要な場合</a:t>
            </a:r>
            <a:endParaRPr lang="en-US" altLang="ja-JP" sz="1023" dirty="0">
              <a:solidFill>
                <a:prstClr val="black"/>
              </a:solidFill>
              <a:latin typeface="ＭＳ Ｐゴシック" panose="020B0600070205080204" pitchFamily="50" charset="-128"/>
              <a:ea typeface="ＭＳ Ｐゴシック" panose="020B0600070205080204" pitchFamily="50" charset="-128"/>
            </a:endParaRPr>
          </a:p>
          <a:p>
            <a:pPr defTabSz="779173" fontAlgn="auto">
              <a:spcBef>
                <a:spcPts val="0"/>
              </a:spcBef>
              <a:spcAft>
                <a:spcPts val="0"/>
              </a:spcAft>
              <a:defRPr/>
            </a:pPr>
            <a:r>
              <a:rPr lang="ja-JP" altLang="en-US" sz="1023" dirty="0">
                <a:solidFill>
                  <a:prstClr val="black"/>
                </a:solidFill>
                <a:latin typeface="ＭＳ Ｐゴシック" panose="020B0600070205080204" pitchFamily="50" charset="-128"/>
                <a:ea typeface="ＭＳ Ｐゴシック" panose="020B0600070205080204" pitchFamily="50" charset="-128"/>
              </a:rPr>
              <a:t>　○同居している家族が、高齢のため寝たきりの状態である等、介護サービスを利用して生活を営んでいる場合</a:t>
            </a:r>
            <a:endParaRPr lang="en-US" altLang="ja-JP" sz="1023" dirty="0">
              <a:solidFill>
                <a:prstClr val="black"/>
              </a:solidFill>
              <a:latin typeface="ＭＳ Ｐゴシック" panose="020B0600070205080204" pitchFamily="50" charset="-128"/>
              <a:ea typeface="ＭＳ Ｐゴシック" panose="020B0600070205080204" pitchFamily="50" charset="-128"/>
            </a:endParaRPr>
          </a:p>
          <a:p>
            <a:pPr defTabSz="779173" fontAlgn="auto">
              <a:spcBef>
                <a:spcPts val="0"/>
              </a:spcBef>
              <a:spcAft>
                <a:spcPts val="0"/>
              </a:spcAft>
              <a:defRPr/>
            </a:pPr>
            <a:r>
              <a:rPr lang="ja-JP" altLang="en-US" sz="1023" dirty="0">
                <a:solidFill>
                  <a:prstClr val="black"/>
                </a:solidFill>
                <a:latin typeface="ＭＳ Ｐゴシック" panose="020B0600070205080204" pitchFamily="50" charset="-128"/>
                <a:ea typeface="ＭＳ Ｐゴシック" panose="020B0600070205080204" pitchFamily="50" charset="-128"/>
              </a:rPr>
              <a:t>　○その他、同居している家族の状況等を踏まえ、利用者への支援を行うことが困難であると認められる場合</a:t>
            </a:r>
          </a:p>
        </p:txBody>
      </p:sp>
      <p:sp>
        <p:nvSpPr>
          <p:cNvPr id="2" name="テキスト ボックス 1"/>
          <p:cNvSpPr txBox="1"/>
          <p:nvPr/>
        </p:nvSpPr>
        <p:spPr>
          <a:xfrm rot="5400000">
            <a:off x="8082449" y="5624684"/>
            <a:ext cx="981697" cy="271687"/>
          </a:xfrm>
          <a:prstGeom prst="rect">
            <a:avLst/>
          </a:prstGeom>
          <a:solidFill>
            <a:schemeClr val="bg1"/>
          </a:solidFill>
          <a:ln w="25400">
            <a:solidFill>
              <a:schemeClr val="tx1"/>
            </a:solidFill>
          </a:ln>
        </p:spPr>
        <p:txBody>
          <a:bodyPr wrap="square" lIns="30675" tIns="30675" rIns="30675" bIns="30675" rtlCol="0" anchor="ctr" anchorCtr="0">
            <a:spAutoFit/>
          </a:bodyPr>
          <a:lstStyle/>
          <a:p>
            <a:pPr algn="ctr" defTabSz="779173" fontAlgn="auto">
              <a:spcBef>
                <a:spcPts val="0"/>
              </a:spcBef>
              <a:spcAft>
                <a:spcPts val="0"/>
              </a:spcAft>
              <a:defRPr/>
            </a:pPr>
            <a:r>
              <a:rPr lang="ja-JP" altLang="en-US" sz="1363"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関連資料</a:t>
            </a:r>
            <a:r>
              <a:rPr lang="en-US" altLang="ja-JP" sz="1363"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endParaRPr lang="ja-JP" altLang="en-US" sz="1363"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Text Box 15">
            <a:extLst>
              <a:ext uri="{FF2B5EF4-FFF2-40B4-BE49-F238E27FC236}">
                <a16:creationId xmlns:a16="http://schemas.microsoft.com/office/drawing/2014/main" id="{8D9688B1-51B9-4E31-ACEF-AC4965C94271}"/>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a:extLst>
              <a:ext uri="{FF2B5EF4-FFF2-40B4-BE49-F238E27FC236}">
                <a16:creationId xmlns:a16="http://schemas.microsoft.com/office/drawing/2014/main" id="{5EA2EFB5-62F5-4A0E-BAE2-235490DBD3DB}"/>
              </a:ext>
            </a:extLst>
          </p:cNvPr>
          <p:cNvSpPr>
            <a:spLocks noGrp="1"/>
          </p:cNvSpPr>
          <p:nvPr>
            <p:ph type="sldNum" sz="quarter" idx="12"/>
          </p:nvPr>
        </p:nvSpPr>
        <p:spPr/>
        <p:txBody>
          <a:bodyPr/>
          <a:lstStyle/>
          <a:p>
            <a:pPr>
              <a:defRPr/>
            </a:pPr>
            <a:fld id="{804D6B79-3AEB-42FE-A736-A41F7AEA0445}" type="slidenum">
              <a:rPr lang="en-US" altLang="ja-JP" smtClean="0"/>
              <a:pPr>
                <a:defRPr/>
              </a:pPr>
              <a:t>30</a:t>
            </a:fld>
            <a:endParaRPr lang="en-US" altLang="ja-JP"/>
          </a:p>
        </p:txBody>
      </p:sp>
    </p:spTree>
    <p:extLst>
      <p:ext uri="{BB962C8B-B14F-4D97-AF65-F5344CB8AC3E}">
        <p14:creationId xmlns:p14="http://schemas.microsoft.com/office/powerpoint/2010/main" val="742527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正方形/長方形 146"/>
          <p:cNvSpPr/>
          <p:nvPr/>
        </p:nvSpPr>
        <p:spPr>
          <a:xfrm>
            <a:off x="461154" y="4232690"/>
            <a:ext cx="8182817" cy="2018685"/>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t" anchorCtr="0"/>
          <a:lstStyle/>
          <a:p>
            <a:pPr defTabSz="779173" fontAlgn="auto">
              <a:spcBef>
                <a:spcPts val="0"/>
              </a:spcBef>
              <a:spcAft>
                <a:spcPts val="0"/>
              </a:spcAft>
              <a:defRPr/>
            </a:pPr>
            <a:endParaRPr lang="en-US" altLang="ja-JP" sz="1023" dirty="0">
              <a:solidFill>
                <a:prstClr val="black"/>
              </a:solidFill>
              <a:latin typeface="ＭＳ Ｐゴシック"/>
              <a:ea typeface="ＭＳ Ｐゴシック" panose="020B0600070205080204" pitchFamily="50" charset="-128"/>
            </a:endParaRPr>
          </a:p>
          <a:p>
            <a:pPr defTabSz="779173" fontAlgn="auto">
              <a:spcBef>
                <a:spcPts val="0"/>
              </a:spcBef>
              <a:spcAft>
                <a:spcPts val="0"/>
              </a:spcAft>
              <a:defRPr/>
            </a:pPr>
            <a:endParaRPr lang="ja-JP" altLang="en-US" sz="1023" dirty="0">
              <a:solidFill>
                <a:prstClr val="black"/>
              </a:solidFill>
              <a:latin typeface="ＭＳ Ｐゴシック"/>
              <a:ea typeface="ＭＳ Ｐゴシック" panose="020B0600070205080204" pitchFamily="50" charset="-128"/>
            </a:endParaRPr>
          </a:p>
        </p:txBody>
      </p:sp>
      <p:sp>
        <p:nvSpPr>
          <p:cNvPr id="160" name="右矢印吹き出し 159"/>
          <p:cNvSpPr/>
          <p:nvPr/>
        </p:nvSpPr>
        <p:spPr>
          <a:xfrm>
            <a:off x="589850" y="4349339"/>
            <a:ext cx="8031643" cy="1837708"/>
          </a:xfrm>
          <a:prstGeom prst="rightArrowCallout">
            <a:avLst>
              <a:gd name="adj1" fmla="val 36073"/>
              <a:gd name="adj2" fmla="val 36371"/>
              <a:gd name="adj3" fmla="val 17784"/>
              <a:gd name="adj4" fmla="val 93192"/>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dirty="0">
              <a:solidFill>
                <a:prstClr val="white"/>
              </a:solidFill>
              <a:latin typeface="Calibri"/>
              <a:ea typeface="ＭＳ Ｐゴシック" panose="020B0600070205080204" pitchFamily="50" charset="-128"/>
            </a:endParaRPr>
          </a:p>
        </p:txBody>
      </p:sp>
      <p:sp>
        <p:nvSpPr>
          <p:cNvPr id="274" name="角丸四角形 273"/>
          <p:cNvSpPr/>
          <p:nvPr/>
        </p:nvSpPr>
        <p:spPr>
          <a:xfrm>
            <a:off x="5245925" y="4410695"/>
            <a:ext cx="2670954" cy="1717966"/>
          </a:xfrm>
          <a:prstGeom prst="roundRect">
            <a:avLst>
              <a:gd name="adj" fmla="val 6233"/>
            </a:avLst>
          </a:prstGeom>
          <a:solidFill>
            <a:srgbClr val="FFE48F"/>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0675" tIns="30675" rIns="30675" bIns="0" rtlCol="0" anchor="b" anchorCtr="0"/>
          <a:lstStyle/>
          <a:p>
            <a:pPr algn="ctr" defTabSz="779173" fontAlgn="auto">
              <a:spcBef>
                <a:spcPts val="0"/>
              </a:spcBef>
              <a:spcAft>
                <a:spcPts val="0"/>
              </a:spcAft>
              <a:defRPr/>
            </a:pPr>
            <a:endParaRPr lang="en-US" altLang="ja-JP" sz="1534" dirty="0">
              <a:solidFill>
                <a:prstClr val="white"/>
              </a:solidFill>
              <a:latin typeface="Calibri"/>
              <a:ea typeface="ＭＳ Ｐゴシック" panose="020B0600070205080204" pitchFamily="50" charset="-128"/>
            </a:endParaRPr>
          </a:p>
          <a:p>
            <a:pPr algn="ctr" defTabSz="779173" fontAlgn="auto">
              <a:spcBef>
                <a:spcPts val="0"/>
              </a:spcBef>
              <a:spcAft>
                <a:spcPts val="0"/>
              </a:spcAft>
              <a:defRPr/>
            </a:pPr>
            <a:endParaRPr lang="en-US" altLang="ja-JP" sz="1534" dirty="0">
              <a:solidFill>
                <a:prstClr val="white"/>
              </a:solidFill>
              <a:latin typeface="Calibri"/>
              <a:ea typeface="ＭＳ Ｐゴシック" panose="020B0600070205080204" pitchFamily="50" charset="-128"/>
            </a:endParaRPr>
          </a:p>
          <a:p>
            <a:pPr algn="ctr" defTabSz="779173" fontAlgn="auto">
              <a:spcBef>
                <a:spcPts val="0"/>
              </a:spcBef>
              <a:spcAft>
                <a:spcPts val="0"/>
              </a:spcAft>
              <a:defRPr/>
            </a:pPr>
            <a:endParaRPr lang="en-US" altLang="ja-JP" sz="1534" dirty="0">
              <a:solidFill>
                <a:prstClr val="white"/>
              </a:solidFill>
              <a:latin typeface="Calibri"/>
              <a:ea typeface="ＭＳ Ｐゴシック" panose="020B0600070205080204" pitchFamily="50" charset="-128"/>
            </a:endParaRPr>
          </a:p>
          <a:p>
            <a:pPr algn="ctr" defTabSz="779173" fontAlgn="auto">
              <a:spcBef>
                <a:spcPts val="0"/>
              </a:spcBef>
              <a:spcAft>
                <a:spcPts val="0"/>
              </a:spcAft>
              <a:defRPr/>
            </a:pPr>
            <a:endParaRPr lang="en-US" altLang="ja-JP" sz="1534" dirty="0">
              <a:solidFill>
                <a:prstClr val="white"/>
              </a:solidFill>
              <a:latin typeface="Calibri"/>
              <a:ea typeface="ＭＳ Ｐゴシック" panose="020B0600070205080204" pitchFamily="50" charset="-128"/>
            </a:endParaRPr>
          </a:p>
          <a:p>
            <a:pPr algn="ctr" defTabSz="779173" fontAlgn="auto">
              <a:spcBef>
                <a:spcPts val="0"/>
              </a:spcBef>
              <a:spcAft>
                <a:spcPts val="0"/>
              </a:spcAft>
              <a:defRPr/>
            </a:pPr>
            <a:endParaRPr lang="en-US" altLang="ja-JP" sz="1534" dirty="0">
              <a:solidFill>
                <a:prstClr val="white"/>
              </a:solidFill>
              <a:latin typeface="Calibri"/>
              <a:ea typeface="ＭＳ Ｐゴシック" panose="020B0600070205080204" pitchFamily="50" charset="-128"/>
            </a:endParaRPr>
          </a:p>
          <a:p>
            <a:pPr algn="ctr" defTabSz="779173" fontAlgn="auto">
              <a:spcBef>
                <a:spcPts val="0"/>
              </a:spcBef>
              <a:spcAft>
                <a:spcPts val="0"/>
              </a:spcAft>
              <a:defRPr/>
            </a:pPr>
            <a:endParaRPr lang="en-US" altLang="ja-JP" sz="1534" dirty="0">
              <a:solidFill>
                <a:prstClr val="white"/>
              </a:solidFill>
              <a:latin typeface="Calibri"/>
              <a:ea typeface="ＭＳ Ｐゴシック" panose="020B0600070205080204" pitchFamily="50" charset="-128"/>
            </a:endParaRPr>
          </a:p>
          <a:p>
            <a:pPr algn="ctr" defTabSz="779173" fontAlgn="auto">
              <a:spcBef>
                <a:spcPts val="0"/>
              </a:spcBef>
              <a:spcAft>
                <a:spcPts val="0"/>
              </a:spcAft>
              <a:defRPr/>
            </a:pPr>
            <a:endParaRPr lang="en-US" altLang="ja-JP" sz="1534" dirty="0">
              <a:solidFill>
                <a:srgbClr val="F79646">
                  <a:lumMod val="50000"/>
                </a:srgbClr>
              </a:solidFill>
              <a:latin typeface="Calibri"/>
              <a:ea typeface="ＭＳ Ｐゴシック" panose="020B0600070205080204" pitchFamily="50" charset="-128"/>
            </a:endParaRPr>
          </a:p>
        </p:txBody>
      </p:sp>
      <p:sp>
        <p:nvSpPr>
          <p:cNvPr id="16" name="正方形/長方形 15"/>
          <p:cNvSpPr/>
          <p:nvPr/>
        </p:nvSpPr>
        <p:spPr>
          <a:xfrm>
            <a:off x="461153" y="974763"/>
            <a:ext cx="8221695" cy="2883729"/>
          </a:xfrm>
          <a:prstGeom prst="rect">
            <a:avLst/>
          </a:prstGeom>
          <a:solidFill>
            <a:schemeClr val="bg1"/>
          </a:solidFill>
          <a:ln w="254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0675" rIns="30675" rtlCol="0" anchor="t" anchorCtr="0"/>
          <a:lstStyle/>
          <a:p>
            <a:pPr defTabSz="779173" fontAlgn="auto">
              <a:spcBef>
                <a:spcPts val="0"/>
              </a:spcBef>
              <a:spcAft>
                <a:spcPts val="0"/>
              </a:spcAft>
              <a:defRPr/>
            </a:pPr>
            <a:endParaRPr lang="en-US" altLang="ja-JP" sz="1023" dirty="0">
              <a:solidFill>
                <a:prstClr val="black"/>
              </a:solidFill>
              <a:latin typeface="ＭＳ Ｐゴシック"/>
              <a:ea typeface="ＭＳ Ｐゴシック" panose="020B0600070205080204" pitchFamily="50" charset="-128"/>
            </a:endParaRPr>
          </a:p>
          <a:p>
            <a:pPr defTabSz="779173" fontAlgn="auto">
              <a:spcBef>
                <a:spcPts val="0"/>
              </a:spcBef>
              <a:spcAft>
                <a:spcPts val="0"/>
              </a:spcAft>
              <a:defRPr/>
            </a:pPr>
            <a:endParaRPr lang="ja-JP" altLang="en-US" sz="1023" dirty="0">
              <a:solidFill>
                <a:prstClr val="black"/>
              </a:solidFill>
              <a:latin typeface="ＭＳ Ｐゴシック"/>
              <a:ea typeface="ＭＳ Ｐゴシック" panose="020B0600070205080204" pitchFamily="50" charset="-128"/>
            </a:endParaRPr>
          </a:p>
        </p:txBody>
      </p:sp>
      <p:sp>
        <p:nvSpPr>
          <p:cNvPr id="25" name="テキスト ボックス 24"/>
          <p:cNvSpPr txBox="1"/>
          <p:nvPr/>
        </p:nvSpPr>
        <p:spPr>
          <a:xfrm>
            <a:off x="552157" y="1377621"/>
            <a:ext cx="689591" cy="648555"/>
          </a:xfrm>
          <a:prstGeom prst="rect">
            <a:avLst/>
          </a:prstGeom>
          <a:noFill/>
          <a:ln w="12700">
            <a:solidFill>
              <a:schemeClr val="tx1"/>
            </a:solidFill>
          </a:ln>
        </p:spPr>
        <p:txBody>
          <a:bodyPr wrap="square" lIns="0" tIns="30675" rIns="0" bIns="0" rtlCol="0">
            <a:noAutofit/>
          </a:bodyPr>
          <a:lstStyle/>
          <a:p>
            <a:pPr algn="ctr" defTabSz="779173" fontAlgn="auto">
              <a:spcBef>
                <a:spcPts val="0"/>
              </a:spcBef>
              <a:spcAft>
                <a:spcPts val="0"/>
              </a:spcAft>
              <a:defRPr/>
            </a:pPr>
            <a:r>
              <a:rPr lang="ja-JP" altLang="en-US" sz="1023" b="1" dirty="0">
                <a:solidFill>
                  <a:prstClr val="black"/>
                </a:solidFill>
                <a:latin typeface="ＭＳ Ｐゴシック"/>
                <a:ea typeface="ＭＳ Ｐゴシック" panose="020B0600070205080204" pitchFamily="50" charset="-128"/>
              </a:rPr>
              <a:t>施設</a:t>
            </a:r>
            <a:r>
              <a:rPr lang="en-US" altLang="ja-JP" sz="1023" b="1" dirty="0">
                <a:solidFill>
                  <a:prstClr val="black"/>
                </a:solidFill>
                <a:latin typeface="ＭＳ Ｐゴシック"/>
                <a:ea typeface="ＭＳ Ｐゴシック" panose="020B0600070205080204" pitchFamily="50" charset="-128"/>
              </a:rPr>
              <a:t>､</a:t>
            </a:r>
            <a:r>
              <a:rPr lang="ja-JP" altLang="en-US" sz="1023" b="1" dirty="0">
                <a:solidFill>
                  <a:prstClr val="black"/>
                </a:solidFill>
                <a:latin typeface="ＭＳ Ｐゴシック"/>
                <a:ea typeface="ＭＳ Ｐゴシック" panose="020B0600070205080204" pitchFamily="50" charset="-128"/>
              </a:rPr>
              <a:t>病院</a:t>
            </a:r>
          </a:p>
        </p:txBody>
      </p:sp>
      <p:sp>
        <p:nvSpPr>
          <p:cNvPr id="9" name="角丸四角形 8"/>
          <p:cNvSpPr/>
          <p:nvPr/>
        </p:nvSpPr>
        <p:spPr>
          <a:xfrm>
            <a:off x="645221" y="5046512"/>
            <a:ext cx="2774304" cy="1082149"/>
          </a:xfrm>
          <a:prstGeom prst="roundRect">
            <a:avLst>
              <a:gd name="adj" fmla="val 9331"/>
            </a:avLst>
          </a:prstGeom>
          <a:solidFill>
            <a:srgbClr val="FFFF00">
              <a:alpha val="8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dirty="0">
              <a:solidFill>
                <a:prstClr val="white"/>
              </a:solidFill>
              <a:latin typeface="Calibri"/>
              <a:ea typeface="ＭＳ Ｐゴシック" panose="020B0600070205080204" pitchFamily="50" charset="-128"/>
            </a:endParaRPr>
          </a:p>
        </p:txBody>
      </p:sp>
      <p:sp>
        <p:nvSpPr>
          <p:cNvPr id="6" name="角丸四角形 5"/>
          <p:cNvSpPr/>
          <p:nvPr/>
        </p:nvSpPr>
        <p:spPr>
          <a:xfrm>
            <a:off x="2117764" y="1097477"/>
            <a:ext cx="5693810" cy="2504877"/>
          </a:xfrm>
          <a:prstGeom prst="roundRect">
            <a:avLst>
              <a:gd name="adj" fmla="val 4428"/>
            </a:avLst>
          </a:prstGeom>
          <a:solidFill>
            <a:srgbClr val="FFE48F"/>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0675" tIns="30675" rIns="30675" bIns="0" rtlCol="0" anchor="b" anchorCtr="0"/>
          <a:lstStyle/>
          <a:p>
            <a:pPr algn="ctr" defTabSz="779173" fontAlgn="auto">
              <a:spcBef>
                <a:spcPts val="0"/>
              </a:spcBef>
              <a:spcAft>
                <a:spcPts val="0"/>
              </a:spcAft>
              <a:defRPr/>
            </a:pPr>
            <a:endParaRPr lang="en-US" altLang="ja-JP" sz="1534" dirty="0">
              <a:solidFill>
                <a:prstClr val="white"/>
              </a:solidFill>
              <a:latin typeface="Calibri"/>
              <a:ea typeface="ＭＳ Ｐゴシック" panose="020B0600070205080204" pitchFamily="50" charset="-128"/>
            </a:endParaRPr>
          </a:p>
          <a:p>
            <a:pPr algn="ctr" defTabSz="779173" fontAlgn="auto">
              <a:spcBef>
                <a:spcPts val="0"/>
              </a:spcBef>
              <a:spcAft>
                <a:spcPts val="0"/>
              </a:spcAft>
              <a:defRPr/>
            </a:pPr>
            <a:endParaRPr lang="en-US" altLang="ja-JP" sz="1534" dirty="0">
              <a:solidFill>
                <a:prstClr val="white"/>
              </a:solidFill>
              <a:latin typeface="Calibri"/>
              <a:ea typeface="ＭＳ Ｐゴシック" panose="020B0600070205080204" pitchFamily="50" charset="-128"/>
            </a:endParaRPr>
          </a:p>
          <a:p>
            <a:pPr algn="ctr" defTabSz="779173" fontAlgn="auto">
              <a:spcBef>
                <a:spcPts val="0"/>
              </a:spcBef>
              <a:spcAft>
                <a:spcPts val="0"/>
              </a:spcAft>
              <a:defRPr/>
            </a:pPr>
            <a:endParaRPr lang="en-US" altLang="ja-JP" sz="1534" dirty="0">
              <a:solidFill>
                <a:prstClr val="white"/>
              </a:solidFill>
              <a:latin typeface="Calibri"/>
              <a:ea typeface="ＭＳ Ｐゴシック" panose="020B0600070205080204" pitchFamily="50" charset="-128"/>
            </a:endParaRPr>
          </a:p>
          <a:p>
            <a:pPr algn="ctr" defTabSz="779173" fontAlgn="auto">
              <a:spcBef>
                <a:spcPts val="0"/>
              </a:spcBef>
              <a:spcAft>
                <a:spcPts val="0"/>
              </a:spcAft>
              <a:defRPr/>
            </a:pPr>
            <a:endParaRPr lang="en-US" altLang="ja-JP" sz="1534" dirty="0">
              <a:solidFill>
                <a:prstClr val="white"/>
              </a:solidFill>
              <a:latin typeface="Calibri"/>
              <a:ea typeface="ＭＳ Ｐゴシック" panose="020B0600070205080204" pitchFamily="50" charset="-128"/>
            </a:endParaRPr>
          </a:p>
          <a:p>
            <a:pPr algn="ctr" defTabSz="779173" fontAlgn="auto">
              <a:spcBef>
                <a:spcPts val="0"/>
              </a:spcBef>
              <a:spcAft>
                <a:spcPts val="0"/>
              </a:spcAft>
              <a:defRPr/>
            </a:pPr>
            <a:endParaRPr lang="en-US" altLang="ja-JP" sz="1534" dirty="0">
              <a:solidFill>
                <a:prstClr val="white"/>
              </a:solidFill>
              <a:latin typeface="Calibri"/>
              <a:ea typeface="ＭＳ Ｐゴシック" panose="020B0600070205080204" pitchFamily="50" charset="-128"/>
            </a:endParaRPr>
          </a:p>
          <a:p>
            <a:pPr algn="ctr" defTabSz="779173" fontAlgn="auto">
              <a:spcBef>
                <a:spcPts val="0"/>
              </a:spcBef>
              <a:spcAft>
                <a:spcPts val="0"/>
              </a:spcAft>
              <a:defRPr/>
            </a:pPr>
            <a:endParaRPr lang="en-US" altLang="ja-JP" sz="1534" dirty="0">
              <a:solidFill>
                <a:prstClr val="white"/>
              </a:solidFill>
              <a:latin typeface="Calibri"/>
              <a:ea typeface="ＭＳ Ｐゴシック" panose="020B0600070205080204" pitchFamily="50" charset="-128"/>
            </a:endParaRPr>
          </a:p>
          <a:p>
            <a:pPr algn="ctr" defTabSz="779173" fontAlgn="auto">
              <a:spcBef>
                <a:spcPts val="0"/>
              </a:spcBef>
              <a:spcAft>
                <a:spcPts val="0"/>
              </a:spcAft>
              <a:defRPr/>
            </a:pPr>
            <a:endParaRPr lang="en-US" altLang="ja-JP" sz="1534" dirty="0">
              <a:solidFill>
                <a:srgbClr val="F79646">
                  <a:lumMod val="50000"/>
                </a:srgbClr>
              </a:solidFill>
              <a:latin typeface="Calibri"/>
              <a:ea typeface="ＭＳ Ｐゴシック" panose="020B0600070205080204" pitchFamily="50" charset="-128"/>
            </a:endParaRPr>
          </a:p>
        </p:txBody>
      </p:sp>
      <p:sp>
        <p:nvSpPr>
          <p:cNvPr id="2" name="右矢印吹き出し 1"/>
          <p:cNvSpPr/>
          <p:nvPr/>
        </p:nvSpPr>
        <p:spPr>
          <a:xfrm>
            <a:off x="2188200" y="1220188"/>
            <a:ext cx="6433292" cy="1431138"/>
          </a:xfrm>
          <a:prstGeom prst="rightArrowCallout">
            <a:avLst>
              <a:gd name="adj1" fmla="val 51628"/>
              <a:gd name="adj2" fmla="val 41815"/>
              <a:gd name="adj3" fmla="val 21672"/>
              <a:gd name="adj4" fmla="val 85900"/>
            </a:avLst>
          </a:prstGeom>
          <a:solidFill>
            <a:schemeClr val="accent5">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dirty="0">
              <a:solidFill>
                <a:prstClr val="white"/>
              </a:solidFill>
              <a:latin typeface="Calibri"/>
              <a:ea typeface="ＭＳ Ｐゴシック" panose="020B0600070205080204" pitchFamily="50" charset="-128"/>
            </a:endParaRPr>
          </a:p>
        </p:txBody>
      </p:sp>
      <p:grpSp>
        <p:nvGrpSpPr>
          <p:cNvPr id="17" name="Group 1241"/>
          <p:cNvGrpSpPr>
            <a:grpSpLocks noChangeAspect="1"/>
          </p:cNvGrpSpPr>
          <p:nvPr/>
        </p:nvGrpSpPr>
        <p:grpSpPr bwMode="auto">
          <a:xfrm>
            <a:off x="734847" y="1604453"/>
            <a:ext cx="372480" cy="375158"/>
            <a:chOff x="336" y="2967"/>
            <a:chExt cx="456" cy="275"/>
          </a:xfrm>
        </p:grpSpPr>
        <p:sp>
          <p:nvSpPr>
            <p:cNvPr id="18" name="Freeform 1234"/>
            <p:cNvSpPr>
              <a:spLocks/>
            </p:cNvSpPr>
            <p:nvPr/>
          </p:nvSpPr>
          <p:spPr bwMode="auto">
            <a:xfrm>
              <a:off x="336" y="2967"/>
              <a:ext cx="456" cy="275"/>
            </a:xfrm>
            <a:custGeom>
              <a:avLst/>
              <a:gdLst>
                <a:gd name="T0" fmla="*/ 22 w 456"/>
                <a:gd name="T1" fmla="*/ 272 h 275"/>
                <a:gd name="T2" fmla="*/ 22 w 456"/>
                <a:gd name="T3" fmla="*/ 87 h 275"/>
                <a:gd name="T4" fmla="*/ 313 w 456"/>
                <a:gd name="T5" fmla="*/ 0 h 275"/>
                <a:gd name="T6" fmla="*/ 434 w 456"/>
                <a:gd name="T7" fmla="*/ 32 h 275"/>
                <a:gd name="T8" fmla="*/ 434 w 456"/>
                <a:gd name="T9" fmla="*/ 272 h 275"/>
                <a:gd name="T10" fmla="*/ 456 w 456"/>
                <a:gd name="T11" fmla="*/ 272 h 275"/>
                <a:gd name="T12" fmla="*/ 456 w 456"/>
                <a:gd name="T13" fmla="*/ 275 h 275"/>
                <a:gd name="T14" fmla="*/ 0 w 456"/>
                <a:gd name="T15" fmla="*/ 275 h 275"/>
                <a:gd name="T16" fmla="*/ 0 w 456"/>
                <a:gd name="T17" fmla="*/ 272 h 275"/>
                <a:gd name="T18" fmla="*/ 22 w 456"/>
                <a:gd name="T19" fmla="*/ 272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275">
                  <a:moveTo>
                    <a:pt x="22" y="272"/>
                  </a:moveTo>
                  <a:lnTo>
                    <a:pt x="22" y="87"/>
                  </a:lnTo>
                  <a:lnTo>
                    <a:pt x="313" y="0"/>
                  </a:lnTo>
                  <a:lnTo>
                    <a:pt x="434" y="32"/>
                  </a:lnTo>
                  <a:lnTo>
                    <a:pt x="434" y="272"/>
                  </a:lnTo>
                  <a:lnTo>
                    <a:pt x="456" y="272"/>
                  </a:lnTo>
                  <a:lnTo>
                    <a:pt x="456" y="275"/>
                  </a:lnTo>
                  <a:lnTo>
                    <a:pt x="0" y="275"/>
                  </a:lnTo>
                  <a:lnTo>
                    <a:pt x="0" y="272"/>
                  </a:lnTo>
                  <a:lnTo>
                    <a:pt x="22" y="2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9" name="Freeform 1235"/>
            <p:cNvSpPr>
              <a:spLocks/>
            </p:cNvSpPr>
            <p:nvPr/>
          </p:nvSpPr>
          <p:spPr bwMode="auto">
            <a:xfrm>
              <a:off x="364" y="2972"/>
              <a:ext cx="282" cy="267"/>
            </a:xfrm>
            <a:custGeom>
              <a:avLst/>
              <a:gdLst>
                <a:gd name="T0" fmla="*/ 242 w 282"/>
                <a:gd name="T1" fmla="*/ 248 h 267"/>
                <a:gd name="T2" fmla="*/ 242 w 282"/>
                <a:gd name="T3" fmla="*/ 267 h 267"/>
                <a:gd name="T4" fmla="*/ 282 w 282"/>
                <a:gd name="T5" fmla="*/ 267 h 267"/>
                <a:gd name="T6" fmla="*/ 282 w 282"/>
                <a:gd name="T7" fmla="*/ 0 h 267"/>
                <a:gd name="T8" fmla="*/ 0 w 282"/>
                <a:gd name="T9" fmla="*/ 84 h 267"/>
                <a:gd name="T10" fmla="*/ 0 w 282"/>
                <a:gd name="T11" fmla="*/ 267 h 267"/>
                <a:gd name="T12" fmla="*/ 22 w 282"/>
                <a:gd name="T13" fmla="*/ 267 h 267"/>
                <a:gd name="T14" fmla="*/ 22 w 282"/>
                <a:gd name="T15" fmla="*/ 253 h 267"/>
                <a:gd name="T16" fmla="*/ 242 w 282"/>
                <a:gd name="T17" fmla="*/ 24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267">
                  <a:moveTo>
                    <a:pt x="242" y="248"/>
                  </a:moveTo>
                  <a:lnTo>
                    <a:pt x="242" y="267"/>
                  </a:lnTo>
                  <a:lnTo>
                    <a:pt x="282" y="267"/>
                  </a:lnTo>
                  <a:lnTo>
                    <a:pt x="282" y="0"/>
                  </a:lnTo>
                  <a:lnTo>
                    <a:pt x="0" y="84"/>
                  </a:lnTo>
                  <a:lnTo>
                    <a:pt x="0" y="267"/>
                  </a:lnTo>
                  <a:lnTo>
                    <a:pt x="22" y="267"/>
                  </a:lnTo>
                  <a:lnTo>
                    <a:pt x="22" y="253"/>
                  </a:lnTo>
                  <a:lnTo>
                    <a:pt x="242" y="248"/>
                  </a:lnTo>
                  <a:close/>
                </a:path>
              </a:pathLst>
            </a:custGeom>
            <a:solidFill>
              <a:srgbClr val="FFF7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20" name="Freeform 1236"/>
            <p:cNvSpPr>
              <a:spLocks/>
            </p:cNvSpPr>
            <p:nvPr/>
          </p:nvSpPr>
          <p:spPr bwMode="auto">
            <a:xfrm>
              <a:off x="386" y="3177"/>
              <a:ext cx="220" cy="32"/>
            </a:xfrm>
            <a:custGeom>
              <a:avLst/>
              <a:gdLst>
                <a:gd name="T0" fmla="*/ 220 w 220"/>
                <a:gd name="T1" fmla="*/ 21 h 32"/>
                <a:gd name="T2" fmla="*/ 0 w 220"/>
                <a:gd name="T3" fmla="*/ 32 h 32"/>
                <a:gd name="T4" fmla="*/ 0 w 220"/>
                <a:gd name="T5" fmla="*/ 17 h 32"/>
                <a:gd name="T6" fmla="*/ 220 w 220"/>
                <a:gd name="T7" fmla="*/ 0 h 32"/>
                <a:gd name="T8" fmla="*/ 220 w 220"/>
                <a:gd name="T9" fmla="*/ 21 h 32"/>
              </a:gdLst>
              <a:ahLst/>
              <a:cxnLst>
                <a:cxn ang="0">
                  <a:pos x="T0" y="T1"/>
                </a:cxn>
                <a:cxn ang="0">
                  <a:pos x="T2" y="T3"/>
                </a:cxn>
                <a:cxn ang="0">
                  <a:pos x="T4" y="T5"/>
                </a:cxn>
                <a:cxn ang="0">
                  <a:pos x="T6" y="T7"/>
                </a:cxn>
                <a:cxn ang="0">
                  <a:pos x="T8" y="T9"/>
                </a:cxn>
              </a:cxnLst>
              <a:rect l="0" t="0" r="r" b="b"/>
              <a:pathLst>
                <a:path w="220" h="32">
                  <a:moveTo>
                    <a:pt x="220" y="21"/>
                  </a:moveTo>
                  <a:lnTo>
                    <a:pt x="0" y="32"/>
                  </a:lnTo>
                  <a:lnTo>
                    <a:pt x="0" y="17"/>
                  </a:lnTo>
                  <a:lnTo>
                    <a:pt x="220" y="0"/>
                  </a:lnTo>
                  <a:lnTo>
                    <a:pt x="22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21" name="Freeform 1237"/>
            <p:cNvSpPr>
              <a:spLocks/>
            </p:cNvSpPr>
            <p:nvPr/>
          </p:nvSpPr>
          <p:spPr bwMode="auto">
            <a:xfrm>
              <a:off x="386" y="3134"/>
              <a:ext cx="220" cy="43"/>
            </a:xfrm>
            <a:custGeom>
              <a:avLst/>
              <a:gdLst>
                <a:gd name="T0" fmla="*/ 220 w 220"/>
                <a:gd name="T1" fmla="*/ 21 h 43"/>
                <a:gd name="T2" fmla="*/ 0 w 220"/>
                <a:gd name="T3" fmla="*/ 43 h 43"/>
                <a:gd name="T4" fmla="*/ 0 w 220"/>
                <a:gd name="T5" fmla="*/ 28 h 43"/>
                <a:gd name="T6" fmla="*/ 220 w 220"/>
                <a:gd name="T7" fmla="*/ 0 h 43"/>
                <a:gd name="T8" fmla="*/ 220 w 220"/>
                <a:gd name="T9" fmla="*/ 21 h 43"/>
              </a:gdLst>
              <a:ahLst/>
              <a:cxnLst>
                <a:cxn ang="0">
                  <a:pos x="T0" y="T1"/>
                </a:cxn>
                <a:cxn ang="0">
                  <a:pos x="T2" y="T3"/>
                </a:cxn>
                <a:cxn ang="0">
                  <a:pos x="T4" y="T5"/>
                </a:cxn>
                <a:cxn ang="0">
                  <a:pos x="T6" y="T7"/>
                </a:cxn>
                <a:cxn ang="0">
                  <a:pos x="T8" y="T9"/>
                </a:cxn>
              </a:cxnLst>
              <a:rect l="0" t="0" r="r" b="b"/>
              <a:pathLst>
                <a:path w="220" h="43">
                  <a:moveTo>
                    <a:pt x="220" y="21"/>
                  </a:moveTo>
                  <a:lnTo>
                    <a:pt x="0" y="43"/>
                  </a:lnTo>
                  <a:lnTo>
                    <a:pt x="0" y="28"/>
                  </a:lnTo>
                  <a:lnTo>
                    <a:pt x="220" y="0"/>
                  </a:lnTo>
                  <a:lnTo>
                    <a:pt x="22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22" name="Freeform 1238"/>
            <p:cNvSpPr>
              <a:spLocks/>
            </p:cNvSpPr>
            <p:nvPr/>
          </p:nvSpPr>
          <p:spPr bwMode="auto">
            <a:xfrm>
              <a:off x="386" y="3092"/>
              <a:ext cx="220" cy="53"/>
            </a:xfrm>
            <a:custGeom>
              <a:avLst/>
              <a:gdLst>
                <a:gd name="T0" fmla="*/ 220 w 220"/>
                <a:gd name="T1" fmla="*/ 20 h 53"/>
                <a:gd name="T2" fmla="*/ 0 w 220"/>
                <a:gd name="T3" fmla="*/ 53 h 53"/>
                <a:gd name="T4" fmla="*/ 0 w 220"/>
                <a:gd name="T5" fmla="*/ 38 h 53"/>
                <a:gd name="T6" fmla="*/ 220 w 220"/>
                <a:gd name="T7" fmla="*/ 0 h 53"/>
                <a:gd name="T8" fmla="*/ 220 w 220"/>
                <a:gd name="T9" fmla="*/ 20 h 53"/>
              </a:gdLst>
              <a:ahLst/>
              <a:cxnLst>
                <a:cxn ang="0">
                  <a:pos x="T0" y="T1"/>
                </a:cxn>
                <a:cxn ang="0">
                  <a:pos x="T2" y="T3"/>
                </a:cxn>
                <a:cxn ang="0">
                  <a:pos x="T4" y="T5"/>
                </a:cxn>
                <a:cxn ang="0">
                  <a:pos x="T6" y="T7"/>
                </a:cxn>
                <a:cxn ang="0">
                  <a:pos x="T8" y="T9"/>
                </a:cxn>
              </a:cxnLst>
              <a:rect l="0" t="0" r="r" b="b"/>
              <a:pathLst>
                <a:path w="220" h="53">
                  <a:moveTo>
                    <a:pt x="220" y="20"/>
                  </a:moveTo>
                  <a:lnTo>
                    <a:pt x="0" y="53"/>
                  </a:lnTo>
                  <a:lnTo>
                    <a:pt x="0" y="38"/>
                  </a:lnTo>
                  <a:lnTo>
                    <a:pt x="220" y="0"/>
                  </a:lnTo>
                  <a:lnTo>
                    <a:pt x="22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23" name="Freeform 1239"/>
            <p:cNvSpPr>
              <a:spLocks/>
            </p:cNvSpPr>
            <p:nvPr/>
          </p:nvSpPr>
          <p:spPr bwMode="auto">
            <a:xfrm>
              <a:off x="386" y="3049"/>
              <a:ext cx="220" cy="64"/>
            </a:xfrm>
            <a:custGeom>
              <a:avLst/>
              <a:gdLst>
                <a:gd name="T0" fmla="*/ 220 w 220"/>
                <a:gd name="T1" fmla="*/ 21 h 64"/>
                <a:gd name="T2" fmla="*/ 0 w 220"/>
                <a:gd name="T3" fmla="*/ 64 h 64"/>
                <a:gd name="T4" fmla="*/ 0 w 220"/>
                <a:gd name="T5" fmla="*/ 49 h 64"/>
                <a:gd name="T6" fmla="*/ 220 w 220"/>
                <a:gd name="T7" fmla="*/ 0 h 64"/>
                <a:gd name="T8" fmla="*/ 220 w 220"/>
                <a:gd name="T9" fmla="*/ 21 h 64"/>
              </a:gdLst>
              <a:ahLst/>
              <a:cxnLst>
                <a:cxn ang="0">
                  <a:pos x="T0" y="T1"/>
                </a:cxn>
                <a:cxn ang="0">
                  <a:pos x="T2" y="T3"/>
                </a:cxn>
                <a:cxn ang="0">
                  <a:pos x="T4" y="T5"/>
                </a:cxn>
                <a:cxn ang="0">
                  <a:pos x="T6" y="T7"/>
                </a:cxn>
                <a:cxn ang="0">
                  <a:pos x="T8" y="T9"/>
                </a:cxn>
              </a:cxnLst>
              <a:rect l="0" t="0" r="r" b="b"/>
              <a:pathLst>
                <a:path w="220" h="64">
                  <a:moveTo>
                    <a:pt x="220" y="21"/>
                  </a:moveTo>
                  <a:lnTo>
                    <a:pt x="0" y="64"/>
                  </a:lnTo>
                  <a:lnTo>
                    <a:pt x="0" y="49"/>
                  </a:lnTo>
                  <a:lnTo>
                    <a:pt x="220" y="0"/>
                  </a:lnTo>
                  <a:lnTo>
                    <a:pt x="220"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24" name="Freeform 1240"/>
            <p:cNvSpPr>
              <a:spLocks/>
            </p:cNvSpPr>
            <p:nvPr/>
          </p:nvSpPr>
          <p:spPr bwMode="auto">
            <a:xfrm>
              <a:off x="386" y="3006"/>
              <a:ext cx="220" cy="76"/>
            </a:xfrm>
            <a:custGeom>
              <a:avLst/>
              <a:gdLst>
                <a:gd name="T0" fmla="*/ 220 w 220"/>
                <a:gd name="T1" fmla="*/ 0 h 76"/>
                <a:gd name="T2" fmla="*/ 220 w 220"/>
                <a:gd name="T3" fmla="*/ 21 h 76"/>
                <a:gd name="T4" fmla="*/ 0 w 220"/>
                <a:gd name="T5" fmla="*/ 76 h 76"/>
                <a:gd name="T6" fmla="*/ 0 w 220"/>
                <a:gd name="T7" fmla="*/ 60 h 76"/>
                <a:gd name="T8" fmla="*/ 220 w 220"/>
                <a:gd name="T9" fmla="*/ 0 h 76"/>
              </a:gdLst>
              <a:ahLst/>
              <a:cxnLst>
                <a:cxn ang="0">
                  <a:pos x="T0" y="T1"/>
                </a:cxn>
                <a:cxn ang="0">
                  <a:pos x="T2" y="T3"/>
                </a:cxn>
                <a:cxn ang="0">
                  <a:pos x="T4" y="T5"/>
                </a:cxn>
                <a:cxn ang="0">
                  <a:pos x="T6" y="T7"/>
                </a:cxn>
                <a:cxn ang="0">
                  <a:pos x="T8" y="T9"/>
                </a:cxn>
              </a:cxnLst>
              <a:rect l="0" t="0" r="r" b="b"/>
              <a:pathLst>
                <a:path w="220" h="76">
                  <a:moveTo>
                    <a:pt x="220" y="0"/>
                  </a:moveTo>
                  <a:lnTo>
                    <a:pt x="220" y="21"/>
                  </a:lnTo>
                  <a:lnTo>
                    <a:pt x="0" y="76"/>
                  </a:lnTo>
                  <a:lnTo>
                    <a:pt x="0" y="60"/>
                  </a:lnTo>
                  <a:lnTo>
                    <a:pt x="2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grpSp>
      <p:sp>
        <p:nvSpPr>
          <p:cNvPr id="26" name="角丸四角形吹き出し 25"/>
          <p:cNvSpPr/>
          <p:nvPr/>
        </p:nvSpPr>
        <p:spPr>
          <a:xfrm>
            <a:off x="552155" y="2972941"/>
            <a:ext cx="1356155" cy="715429"/>
          </a:xfrm>
          <a:prstGeom prst="wedgeRoundRectCallout">
            <a:avLst>
              <a:gd name="adj1" fmla="val 35902"/>
              <a:gd name="adj2" fmla="val -99608"/>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0675" rIns="0" bIns="30675" rtlCol="0" anchor="t" anchorCtr="0"/>
          <a:lstStyle/>
          <a:p>
            <a:pPr defTabSz="779173" fontAlgn="auto">
              <a:spcBef>
                <a:spcPts val="0"/>
              </a:spcBef>
              <a:spcAft>
                <a:spcPts val="0"/>
              </a:spcAft>
              <a:defRPr/>
            </a:pPr>
            <a:r>
              <a:rPr lang="ja-JP" altLang="en-US" sz="1023" b="1" dirty="0">
                <a:solidFill>
                  <a:prstClr val="black"/>
                </a:solidFill>
                <a:latin typeface="Calibri"/>
                <a:ea typeface="ＭＳ Ｐゴシック" panose="020B0600070205080204" pitchFamily="50" charset="-128"/>
              </a:rPr>
              <a:t>計画相談支援</a:t>
            </a:r>
            <a:endParaRPr lang="en-US" altLang="ja-JP" sz="1023" b="1" dirty="0">
              <a:solidFill>
                <a:prstClr val="black"/>
              </a:solidFill>
              <a:latin typeface="Calibri"/>
              <a:ea typeface="ＭＳ Ｐゴシック" panose="020B0600070205080204" pitchFamily="50" charset="-128"/>
            </a:endParaRPr>
          </a:p>
          <a:p>
            <a:pPr defTabSz="779173" fontAlgn="auto">
              <a:spcBef>
                <a:spcPts val="0"/>
              </a:spcBef>
              <a:spcAft>
                <a:spcPts val="0"/>
              </a:spcAft>
              <a:defRPr/>
            </a:pPr>
            <a:r>
              <a:rPr lang="ja-JP" altLang="en-US" sz="1023" b="1" dirty="0">
                <a:solidFill>
                  <a:prstClr val="black"/>
                </a:solidFill>
                <a:latin typeface="Calibri"/>
                <a:ea typeface="ＭＳ Ｐゴシック" panose="020B0600070205080204" pitchFamily="50" charset="-128"/>
              </a:rPr>
              <a:t>　　事業所</a:t>
            </a:r>
            <a:endParaRPr lang="en-US" altLang="ja-JP" sz="1023" b="1" dirty="0">
              <a:solidFill>
                <a:prstClr val="black"/>
              </a:solidFill>
              <a:latin typeface="Calibri"/>
              <a:ea typeface="ＭＳ Ｐゴシック" panose="020B0600070205080204" pitchFamily="50" charset="-128"/>
            </a:endParaRPr>
          </a:p>
          <a:p>
            <a:pPr defTabSz="779173" fontAlgn="auto">
              <a:spcBef>
                <a:spcPts val="0"/>
              </a:spcBef>
              <a:spcAft>
                <a:spcPts val="0"/>
              </a:spcAft>
              <a:defRPr/>
            </a:pPr>
            <a:endParaRPr lang="en-US" altLang="ja-JP" sz="681" b="1" dirty="0">
              <a:solidFill>
                <a:prstClr val="black"/>
              </a:solidFill>
              <a:latin typeface="Calibri"/>
              <a:ea typeface="ＭＳ Ｐゴシック" panose="020B0600070205080204" pitchFamily="50" charset="-128"/>
            </a:endParaRPr>
          </a:p>
          <a:p>
            <a:pPr algn="ctr" defTabSz="779173" fontAlgn="auto">
              <a:spcBef>
                <a:spcPts val="0"/>
              </a:spcBef>
              <a:spcAft>
                <a:spcPts val="0"/>
              </a:spcAft>
              <a:defRPr/>
            </a:pPr>
            <a:r>
              <a:rPr lang="ja-JP" altLang="en-US" sz="894" dirty="0">
                <a:solidFill>
                  <a:prstClr val="black"/>
                </a:solidFill>
                <a:latin typeface="Calibri"/>
                <a:ea typeface="ＭＳ Ｐゴシック" panose="020B0600070205080204" pitchFamily="50" charset="-128"/>
              </a:rPr>
              <a:t>ｻｰﾋﾞｽ等利用計画の作成</a:t>
            </a:r>
          </a:p>
        </p:txBody>
      </p:sp>
      <p:grpSp>
        <p:nvGrpSpPr>
          <p:cNvPr id="31" name="Group 1191"/>
          <p:cNvGrpSpPr>
            <a:grpSpLocks noChangeAspect="1"/>
          </p:cNvGrpSpPr>
          <p:nvPr/>
        </p:nvGrpSpPr>
        <p:grpSpPr bwMode="auto">
          <a:xfrm>
            <a:off x="6497584" y="2241104"/>
            <a:ext cx="476690" cy="334050"/>
            <a:chOff x="1346" y="3223"/>
            <a:chExt cx="328" cy="239"/>
          </a:xfrm>
        </p:grpSpPr>
        <p:sp>
          <p:nvSpPr>
            <p:cNvPr id="32" name="Freeform 1098"/>
            <p:cNvSpPr>
              <a:spLocks/>
            </p:cNvSpPr>
            <p:nvPr/>
          </p:nvSpPr>
          <p:spPr bwMode="auto">
            <a:xfrm>
              <a:off x="1346" y="3369"/>
              <a:ext cx="328" cy="93"/>
            </a:xfrm>
            <a:custGeom>
              <a:avLst/>
              <a:gdLst>
                <a:gd name="T0" fmla="*/ 80 w 328"/>
                <a:gd name="T1" fmla="*/ 93 h 93"/>
                <a:gd name="T2" fmla="*/ 0 w 328"/>
                <a:gd name="T3" fmla="*/ 13 h 93"/>
                <a:gd name="T4" fmla="*/ 229 w 328"/>
                <a:gd name="T5" fmla="*/ 0 h 93"/>
                <a:gd name="T6" fmla="*/ 328 w 328"/>
                <a:gd name="T7" fmla="*/ 80 h 93"/>
                <a:gd name="T8" fmla="*/ 80 w 328"/>
                <a:gd name="T9" fmla="*/ 93 h 93"/>
              </a:gdLst>
              <a:ahLst/>
              <a:cxnLst>
                <a:cxn ang="0">
                  <a:pos x="T0" y="T1"/>
                </a:cxn>
                <a:cxn ang="0">
                  <a:pos x="T2" y="T3"/>
                </a:cxn>
                <a:cxn ang="0">
                  <a:pos x="T4" y="T5"/>
                </a:cxn>
                <a:cxn ang="0">
                  <a:pos x="T6" y="T7"/>
                </a:cxn>
                <a:cxn ang="0">
                  <a:pos x="T8" y="T9"/>
                </a:cxn>
              </a:cxnLst>
              <a:rect l="0" t="0" r="r" b="b"/>
              <a:pathLst>
                <a:path w="328" h="93">
                  <a:moveTo>
                    <a:pt x="80" y="93"/>
                  </a:moveTo>
                  <a:lnTo>
                    <a:pt x="0" y="13"/>
                  </a:lnTo>
                  <a:lnTo>
                    <a:pt x="229" y="0"/>
                  </a:lnTo>
                  <a:lnTo>
                    <a:pt x="328" y="80"/>
                  </a:lnTo>
                  <a:lnTo>
                    <a:pt x="80" y="93"/>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33" name="Freeform 1099"/>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34" name="Freeform 1100"/>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lnTo>
                    <a:pt x="35"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35" name="Freeform 1101"/>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36" name="Freeform 1102"/>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37" name="Freeform 1103"/>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38" name="Freeform 1104"/>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39" name="Freeform 1105"/>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40" name="Freeform 1106"/>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41" name="Freeform 1107"/>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42" name="Freeform 1108"/>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43" name="Freeform 1109"/>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44" name="Freeform 1110"/>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45" name="Freeform 1111"/>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46" name="Freeform 1112"/>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47" name="Freeform 1113"/>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48" name="Freeform 1114"/>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49" name="Freeform 1115"/>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50" name="Freeform 1116"/>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51" name="Freeform 1117"/>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52" name="Freeform 1118"/>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53" name="Freeform 1119"/>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54" name="Freeform 1120"/>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55" name="Freeform 1121"/>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56" name="Freeform 1122"/>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57" name="Freeform 1123"/>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58" name="Freeform 1124"/>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 name="T28" fmla="*/ 0 w 5"/>
                <a:gd name="T2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lnTo>
                    <a:pt x="0" y="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59" name="Freeform 1125"/>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close/>
                </a:path>
              </a:pathLst>
            </a:custGeom>
            <a:solidFill>
              <a:srgbClr val="409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60" name="Freeform 1126"/>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61" name="Freeform 1127"/>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2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2"/>
                  </a:lnTo>
                  <a:lnTo>
                    <a:pt x="2" y="2"/>
                  </a:lnTo>
                  <a:lnTo>
                    <a:pt x="1" y="2"/>
                  </a:lnTo>
                  <a:lnTo>
                    <a:pt x="1" y="2"/>
                  </a:lnTo>
                  <a:lnTo>
                    <a:pt x="0" y="2"/>
                  </a:lnTo>
                  <a:lnTo>
                    <a:pt x="0" y="23"/>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62" name="Freeform 1128"/>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1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1"/>
                  </a:lnTo>
                  <a:lnTo>
                    <a:pt x="2" y="2"/>
                  </a:lnTo>
                  <a:lnTo>
                    <a:pt x="1" y="2"/>
                  </a:lnTo>
                  <a:lnTo>
                    <a:pt x="1" y="2"/>
                  </a:lnTo>
                  <a:lnTo>
                    <a:pt x="0" y="2"/>
                  </a:lnTo>
                  <a:lnTo>
                    <a:pt x="0" y="2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63" name="Freeform 1129"/>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64" name="Freeform 1130"/>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65" name="Freeform 1131"/>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66" name="Freeform 1132"/>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 name="T96" fmla="*/ 1 w 20"/>
                <a:gd name="T9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67" name="Freeform 1133"/>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68" name="Freeform 1134"/>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69" name="Freeform 1135"/>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70" name="Freeform 1136"/>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71" name="Freeform 1137"/>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72" name="Freeform 1138"/>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73" name="Freeform 1139"/>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74" name="Freeform 1140"/>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75" name="Freeform 1141"/>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76" name="Freeform 1142"/>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77" name="Freeform 1143"/>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78" name="Freeform 1144"/>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79" name="Freeform 1145"/>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80" name="Freeform 1146"/>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81" name="Freeform 1147"/>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82" name="Freeform 1148"/>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83" name="Freeform 1149"/>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84" name="Freeform 1150"/>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85" name="Freeform 1151"/>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86" name="Freeform 1152"/>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87" name="Freeform 1153"/>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88" name="Freeform 1154"/>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89" name="Freeform 1155"/>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90" name="Freeform 1156"/>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91" name="Freeform 1157"/>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6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6"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92" name="Freeform 1158"/>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5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5"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93" name="Freeform 1159"/>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94" name="Freeform 1160"/>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95" name="Freeform 1161"/>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96" name="Freeform 1162"/>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97" name="Freeform 1163"/>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98" name="Freeform 1164"/>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99" name="Freeform 1165"/>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00" name="Freeform 1166"/>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 name="T86" fmla="*/ 18 w 261"/>
                <a:gd name="T8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lnTo>
                    <a:pt x="18"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01" name="Freeform 1167"/>
            <p:cNvSpPr>
              <a:spLocks/>
            </p:cNvSpPr>
            <p:nvPr/>
          </p:nvSpPr>
          <p:spPr bwMode="auto">
            <a:xfrm>
              <a:off x="1479" y="3376"/>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02" name="Freeform 1168"/>
            <p:cNvSpPr>
              <a:spLocks/>
            </p:cNvSpPr>
            <p:nvPr/>
          </p:nvSpPr>
          <p:spPr bwMode="auto">
            <a:xfrm>
              <a:off x="1479" y="3268"/>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03" name="Freeform 1169"/>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04" name="Freeform 1170"/>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05" name="Freeform 1171"/>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06" name="Freeform 1172"/>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07" name="Freeform 1173"/>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08" name="Freeform 1174"/>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09" name="Freeform 1175"/>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10" name="Freeform 1176"/>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11" name="Freeform 1177"/>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12" name="Freeform 1178"/>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13" name="Freeform 1179"/>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14" name="Freeform 1180"/>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15" name="Freeform 1181"/>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16" name="Freeform 1182"/>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17" name="Freeform 1183"/>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18" name="Freeform 1184"/>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19" name="Freeform 1185"/>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20" name="Freeform 1186"/>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21" name="Freeform 1187"/>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22" name="Freeform 1188"/>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23" name="Freeform 1189"/>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sp>
          <p:nvSpPr>
            <p:cNvPr id="124" name="Freeform 1190"/>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grpSp>
      <p:pic>
        <p:nvPicPr>
          <p:cNvPr id="1029" name="Picture 5" descr="C:\Users\THJFW\AppData\Local\Microsoft\Windows\Temporary Internet Files\Content.IE5\EMRV8DUC\gatag-00011407[1].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contrast="-50000"/>
                    </a14:imgEffect>
                  </a14:imgLayer>
                </a14:imgProps>
              </a:ext>
              <a:ext uri="{28A0092B-C50C-407E-A947-70E740481C1C}">
                <a14:useLocalDpi xmlns:a14="http://schemas.microsoft.com/office/drawing/2010/main" val="0"/>
              </a:ext>
            </a:extLst>
          </a:blip>
          <a:srcRect/>
          <a:stretch>
            <a:fillRect/>
          </a:stretch>
        </p:blipFill>
        <p:spPr bwMode="auto">
          <a:xfrm>
            <a:off x="7028048" y="2278619"/>
            <a:ext cx="586690" cy="2492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HJFW\AppData\Local\Microsoft\Windows\Temporary Internet Files\Content.IE5\XDRC1KVR\gatag-0001068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3035" y="1527549"/>
            <a:ext cx="775437" cy="563976"/>
          </a:xfrm>
          <a:prstGeom prst="rect">
            <a:avLst/>
          </a:prstGeom>
          <a:noFill/>
          <a:extLst>
            <a:ext uri="{909E8E84-426E-40DD-AFC4-6F175D3DCCD1}">
              <a14:hiddenFill xmlns:a14="http://schemas.microsoft.com/office/drawing/2010/main">
                <a:solidFill>
                  <a:srgbClr val="FFFFFF"/>
                </a:solidFill>
              </a14:hiddenFill>
            </a:ext>
          </a:extLst>
        </p:spPr>
      </p:pic>
      <p:sp>
        <p:nvSpPr>
          <p:cNvPr id="130" name="テキスト ボックス 129"/>
          <p:cNvSpPr txBox="1"/>
          <p:nvPr/>
        </p:nvSpPr>
        <p:spPr>
          <a:xfrm>
            <a:off x="2786770" y="1307136"/>
            <a:ext cx="1697879" cy="209737"/>
          </a:xfrm>
          <a:prstGeom prst="rect">
            <a:avLst/>
          </a:prstGeom>
          <a:noFill/>
        </p:spPr>
        <p:txBody>
          <a:bodyPr wrap="square" lIns="0" tIns="0" rIns="0" bIns="0" rtlCol="0">
            <a:spAutoFit/>
          </a:bodyPr>
          <a:lstStyle/>
          <a:p>
            <a:pPr algn="r" defTabSz="779173" fontAlgn="auto">
              <a:spcBef>
                <a:spcPts val="0"/>
              </a:spcBef>
              <a:spcAft>
                <a:spcPts val="0"/>
              </a:spcAft>
              <a:defRPr/>
            </a:pPr>
            <a:r>
              <a:rPr lang="ja-JP" altLang="en-US" sz="1363" b="1" dirty="0">
                <a:solidFill>
                  <a:prstClr val="black"/>
                </a:solidFill>
                <a:latin typeface="ＭＳ Ｐゴシック"/>
                <a:ea typeface="ＭＳ Ｐゴシック" panose="020B0600070205080204" pitchFamily="50" charset="-128"/>
              </a:rPr>
              <a:t>一人暮らしの障害者</a:t>
            </a:r>
          </a:p>
        </p:txBody>
      </p:sp>
      <p:sp>
        <p:nvSpPr>
          <p:cNvPr id="134" name="テキスト ボックス 133"/>
          <p:cNvSpPr txBox="1"/>
          <p:nvPr/>
        </p:nvSpPr>
        <p:spPr>
          <a:xfrm>
            <a:off x="6139216" y="1315451"/>
            <a:ext cx="1777664" cy="973895"/>
          </a:xfrm>
          <a:prstGeom prst="rect">
            <a:avLst/>
          </a:prstGeom>
          <a:noFill/>
        </p:spPr>
        <p:txBody>
          <a:bodyPr wrap="square" lIns="0" tIns="0" rIns="0" bIns="0" rtlCol="0">
            <a:noAutofit/>
          </a:bodyPr>
          <a:lstStyle/>
          <a:p>
            <a:pPr algn="ctr" defTabSz="779173" fontAlgn="auto">
              <a:spcBef>
                <a:spcPts val="0"/>
              </a:spcBef>
              <a:spcAft>
                <a:spcPts val="0"/>
              </a:spcAft>
              <a:defRPr/>
            </a:pPr>
            <a:r>
              <a:rPr lang="en-US" altLang="ja-JP" sz="1023" b="1" u="sng" dirty="0">
                <a:solidFill>
                  <a:prstClr val="black"/>
                </a:solidFill>
                <a:latin typeface="ＭＳ Ｐゴシック"/>
                <a:ea typeface="ＭＳ Ｐゴシック" panose="020B0600070205080204" pitchFamily="50" charset="-128"/>
              </a:rPr>
              <a:t>1</a:t>
            </a:r>
            <a:r>
              <a:rPr lang="ja-JP" altLang="en-US" sz="1023" b="1" u="sng" dirty="0">
                <a:solidFill>
                  <a:prstClr val="black"/>
                </a:solidFill>
                <a:latin typeface="ＭＳ Ｐゴシック"/>
                <a:ea typeface="ＭＳ Ｐゴシック" panose="020B0600070205080204" pitchFamily="50" charset="-128"/>
              </a:rPr>
              <a:t>人暮らしを支える</a:t>
            </a:r>
            <a:endParaRPr lang="en-US" altLang="ja-JP" sz="1023" b="1" u="sng" dirty="0">
              <a:solidFill>
                <a:prstClr val="black"/>
              </a:solidFill>
              <a:latin typeface="ＭＳ Ｐゴシック"/>
              <a:ea typeface="ＭＳ Ｐゴシック" panose="020B0600070205080204" pitchFamily="50" charset="-128"/>
            </a:endParaRPr>
          </a:p>
          <a:p>
            <a:pPr algn="ctr" defTabSz="779173" fontAlgn="auto">
              <a:spcBef>
                <a:spcPts val="0"/>
              </a:spcBef>
              <a:spcAft>
                <a:spcPts val="0"/>
              </a:spcAft>
              <a:defRPr/>
            </a:pPr>
            <a:r>
              <a:rPr lang="ja-JP" altLang="en-US" sz="1023" b="1" u="sng" dirty="0">
                <a:solidFill>
                  <a:prstClr val="black"/>
                </a:solidFill>
                <a:latin typeface="ＭＳ Ｐゴシック"/>
                <a:ea typeface="ＭＳ Ｐゴシック" panose="020B0600070205080204" pitchFamily="50" charset="-128"/>
              </a:rPr>
              <a:t>関係機関</a:t>
            </a:r>
            <a:endParaRPr lang="en-US" altLang="ja-JP" sz="1023" b="1" u="sng" dirty="0">
              <a:solidFill>
                <a:prstClr val="black"/>
              </a:solidFill>
              <a:latin typeface="ＭＳ Ｐゴシック"/>
              <a:ea typeface="ＭＳ Ｐゴシック" panose="020B0600070205080204" pitchFamily="50" charset="-128"/>
            </a:endParaRPr>
          </a:p>
          <a:p>
            <a:pPr algn="ctr" defTabSz="779173" fontAlgn="auto">
              <a:spcBef>
                <a:spcPts val="0"/>
              </a:spcBef>
              <a:spcAft>
                <a:spcPts val="0"/>
              </a:spcAft>
              <a:defRPr/>
            </a:pPr>
            <a:r>
              <a:rPr lang="ja-JP" altLang="en-US" sz="894" b="1" dirty="0">
                <a:solidFill>
                  <a:prstClr val="black"/>
                </a:solidFill>
                <a:latin typeface="ＭＳ Ｐゴシック"/>
                <a:ea typeface="ＭＳ Ｐゴシック" panose="020B0600070205080204" pitchFamily="50" charset="-128"/>
              </a:rPr>
              <a:t>障害福祉ｻｰﾋﾞｽ事業所</a:t>
            </a:r>
            <a:endParaRPr lang="en-US" altLang="ja-JP" sz="894" b="1" dirty="0">
              <a:solidFill>
                <a:prstClr val="black"/>
              </a:solidFill>
              <a:latin typeface="ＭＳ Ｐゴシック"/>
              <a:ea typeface="ＭＳ Ｐゴシック" panose="020B0600070205080204" pitchFamily="50" charset="-128"/>
            </a:endParaRPr>
          </a:p>
          <a:p>
            <a:pPr algn="ctr" defTabSz="779173" fontAlgn="auto">
              <a:spcBef>
                <a:spcPts val="0"/>
              </a:spcBef>
              <a:spcAft>
                <a:spcPts val="0"/>
              </a:spcAft>
              <a:defRPr/>
            </a:pPr>
            <a:r>
              <a:rPr lang="ja-JP" altLang="en-US" sz="894" b="1" dirty="0">
                <a:solidFill>
                  <a:prstClr val="black"/>
                </a:solidFill>
                <a:latin typeface="ＭＳ Ｐゴシック"/>
                <a:ea typeface="ＭＳ Ｐゴシック" panose="020B0600070205080204" pitchFamily="50" charset="-128"/>
              </a:rPr>
              <a:t>（日中活動、居宅ｻｰﾋﾞｽ）、</a:t>
            </a:r>
            <a:endParaRPr lang="en-US" altLang="ja-JP" sz="894" b="1" dirty="0">
              <a:solidFill>
                <a:prstClr val="black"/>
              </a:solidFill>
              <a:latin typeface="ＭＳ Ｐゴシック"/>
              <a:ea typeface="ＭＳ Ｐゴシック" panose="020B0600070205080204" pitchFamily="50" charset="-128"/>
            </a:endParaRPr>
          </a:p>
          <a:p>
            <a:pPr algn="ctr" defTabSz="779173" fontAlgn="auto">
              <a:spcBef>
                <a:spcPts val="0"/>
              </a:spcBef>
              <a:spcAft>
                <a:spcPts val="0"/>
              </a:spcAft>
              <a:defRPr/>
            </a:pPr>
            <a:r>
              <a:rPr lang="ja-JP" altLang="en-US" sz="894" b="1" dirty="0">
                <a:solidFill>
                  <a:prstClr val="black"/>
                </a:solidFill>
                <a:latin typeface="ＭＳ Ｐゴシック"/>
                <a:ea typeface="ＭＳ Ｐゴシック" panose="020B0600070205080204" pitchFamily="50" charset="-128"/>
              </a:rPr>
              <a:t>相談支援事業所、医療機関、</a:t>
            </a:r>
            <a:endParaRPr lang="en-US" altLang="ja-JP" sz="894" b="1" dirty="0">
              <a:solidFill>
                <a:prstClr val="black"/>
              </a:solidFill>
              <a:latin typeface="ＭＳ Ｐゴシック"/>
              <a:ea typeface="ＭＳ Ｐゴシック" panose="020B0600070205080204" pitchFamily="50" charset="-128"/>
            </a:endParaRPr>
          </a:p>
          <a:p>
            <a:pPr algn="ctr" defTabSz="779173" fontAlgn="auto">
              <a:spcBef>
                <a:spcPts val="0"/>
              </a:spcBef>
              <a:spcAft>
                <a:spcPts val="0"/>
              </a:spcAft>
              <a:defRPr/>
            </a:pPr>
            <a:r>
              <a:rPr lang="ja-JP" altLang="en-US" sz="894" b="1" dirty="0">
                <a:solidFill>
                  <a:prstClr val="black"/>
                </a:solidFill>
                <a:latin typeface="ＭＳ Ｐゴシック"/>
                <a:ea typeface="ＭＳ Ｐゴシック" panose="020B0600070205080204" pitchFamily="50" charset="-128"/>
              </a:rPr>
              <a:t>行政機関、民生委員 等</a:t>
            </a:r>
          </a:p>
        </p:txBody>
      </p:sp>
      <p:sp>
        <p:nvSpPr>
          <p:cNvPr id="27" name="左右矢印 26"/>
          <p:cNvSpPr/>
          <p:nvPr/>
        </p:nvSpPr>
        <p:spPr>
          <a:xfrm>
            <a:off x="1931416" y="3068750"/>
            <a:ext cx="1002718" cy="141126"/>
          </a:xfrm>
          <a:prstGeom prst="leftRightArrow">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dirty="0">
              <a:solidFill>
                <a:prstClr val="white"/>
              </a:solidFill>
              <a:latin typeface="Calibri"/>
              <a:ea typeface="ＭＳ Ｐゴシック" panose="020B0600070205080204" pitchFamily="50" charset="-128"/>
            </a:endParaRPr>
          </a:p>
        </p:txBody>
      </p:sp>
      <p:sp>
        <p:nvSpPr>
          <p:cNvPr id="140" name="テキスト ボックス 139"/>
          <p:cNvSpPr txBox="1"/>
          <p:nvPr/>
        </p:nvSpPr>
        <p:spPr>
          <a:xfrm>
            <a:off x="2027439" y="2763194"/>
            <a:ext cx="915233" cy="350361"/>
          </a:xfrm>
          <a:prstGeom prst="rect">
            <a:avLst/>
          </a:prstGeom>
          <a:noFill/>
        </p:spPr>
        <p:txBody>
          <a:bodyPr wrap="square" lIns="30675" tIns="30675" rIns="30675" bIns="30675" rtlCol="0" anchor="ctr" anchorCtr="0">
            <a:spAutoFit/>
          </a:bodyPr>
          <a:lstStyle/>
          <a:p>
            <a:pPr algn="ct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連絡調整</a:t>
            </a:r>
            <a:endParaRPr lang="en-US" altLang="ja-JP"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（ｻｰﾋﾞｽ調整）</a:t>
            </a:r>
            <a:endParaRPr lang="en-US" altLang="ja-JP"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左右矢印 140"/>
          <p:cNvSpPr/>
          <p:nvPr/>
        </p:nvSpPr>
        <p:spPr>
          <a:xfrm rot="18908146">
            <a:off x="5828848" y="2467603"/>
            <a:ext cx="758253" cy="146858"/>
          </a:xfrm>
          <a:prstGeom prst="leftRightArrow">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dirty="0">
              <a:solidFill>
                <a:prstClr val="white"/>
              </a:solidFill>
              <a:latin typeface="Calibri"/>
              <a:ea typeface="ＭＳ Ｐゴシック" panose="020B0600070205080204" pitchFamily="50" charset="-128"/>
            </a:endParaRPr>
          </a:p>
        </p:txBody>
      </p:sp>
      <p:sp>
        <p:nvSpPr>
          <p:cNvPr id="149" name="テキスト ボックス 148"/>
          <p:cNvSpPr txBox="1"/>
          <p:nvPr/>
        </p:nvSpPr>
        <p:spPr>
          <a:xfrm>
            <a:off x="7811575" y="1762805"/>
            <a:ext cx="565384" cy="314830"/>
          </a:xfrm>
          <a:prstGeom prst="rect">
            <a:avLst/>
          </a:prstGeom>
          <a:noFill/>
        </p:spPr>
        <p:txBody>
          <a:bodyPr wrap="square" lIns="0" tIns="0" rIns="0" bIns="0" rtlCol="0">
            <a:spAutoFit/>
          </a:bodyPr>
          <a:lstStyle/>
          <a:p>
            <a:pPr algn="ctr" defTabSz="779173" fontAlgn="auto">
              <a:spcBef>
                <a:spcPts val="0"/>
              </a:spcBef>
              <a:spcAft>
                <a:spcPts val="0"/>
              </a:spcAft>
              <a:defRPr/>
            </a:pPr>
            <a:r>
              <a:rPr lang="en-US" altLang="ja-JP" sz="1023" b="1" dirty="0">
                <a:solidFill>
                  <a:srgbClr val="002060"/>
                </a:solidFill>
                <a:latin typeface="ＭＳ Ｐゴシック"/>
                <a:ea typeface="ＭＳ Ｐゴシック" panose="020B0600070205080204" pitchFamily="50" charset="-128"/>
              </a:rPr>
              <a:t>1</a:t>
            </a:r>
            <a:r>
              <a:rPr lang="ja-JP" altLang="en-US" sz="1023" b="1" dirty="0">
                <a:solidFill>
                  <a:srgbClr val="002060"/>
                </a:solidFill>
                <a:latin typeface="ＭＳ Ｐゴシック"/>
                <a:ea typeface="ＭＳ Ｐゴシック" panose="020B0600070205080204" pitchFamily="50" charset="-128"/>
              </a:rPr>
              <a:t>人暮らし</a:t>
            </a:r>
            <a:endParaRPr lang="en-US" altLang="ja-JP" sz="1023" b="1" dirty="0">
              <a:solidFill>
                <a:srgbClr val="002060"/>
              </a:solidFill>
              <a:latin typeface="ＭＳ Ｐゴシック"/>
              <a:ea typeface="ＭＳ Ｐゴシック" panose="020B0600070205080204" pitchFamily="50" charset="-128"/>
            </a:endParaRPr>
          </a:p>
          <a:p>
            <a:pPr algn="ctr" defTabSz="779173" fontAlgn="auto">
              <a:spcBef>
                <a:spcPts val="0"/>
              </a:spcBef>
              <a:spcAft>
                <a:spcPts val="0"/>
              </a:spcAft>
              <a:defRPr/>
            </a:pPr>
            <a:r>
              <a:rPr lang="ja-JP" altLang="en-US" sz="1023" b="1" dirty="0">
                <a:solidFill>
                  <a:srgbClr val="002060"/>
                </a:solidFill>
                <a:latin typeface="ＭＳ Ｐゴシック"/>
                <a:ea typeface="ＭＳ Ｐゴシック" panose="020B0600070205080204" pitchFamily="50" charset="-128"/>
              </a:rPr>
              <a:t>の継続</a:t>
            </a:r>
          </a:p>
        </p:txBody>
      </p:sp>
      <p:sp>
        <p:nvSpPr>
          <p:cNvPr id="139" name="角丸四角形 138"/>
          <p:cNvSpPr/>
          <p:nvPr/>
        </p:nvSpPr>
        <p:spPr>
          <a:xfrm>
            <a:off x="2616691" y="3453058"/>
            <a:ext cx="5048581" cy="298588"/>
          </a:xfrm>
          <a:prstGeom prst="roundRect">
            <a:avLst>
              <a:gd name="adj" fmla="val 26409"/>
            </a:avLst>
          </a:prstGeom>
          <a:solidFill>
            <a:srgbClr val="FFE48F"/>
          </a:solid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0675" tIns="30675" rIns="30675" bIns="30675" rtlCol="0" anchor="ctr" anchorCtr="0"/>
          <a:lstStyle/>
          <a:p>
            <a:pPr algn="ctr" defTabSz="779173" fontAlgn="auto">
              <a:spcBef>
                <a:spcPts val="0"/>
              </a:spcBef>
              <a:spcAft>
                <a:spcPts val="0"/>
              </a:spcAft>
              <a:defRPr/>
            </a:pPr>
            <a:r>
              <a:rPr lang="ja-JP" altLang="en-US" sz="1193"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一人暮らしが継続できる支援体制・環境・ｲﾝﾌｫｰﾏﾙな支え合いを整備！</a:t>
            </a:r>
            <a:endParaRPr lang="en-US" altLang="ja-JP" sz="1193"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左カーブ矢印 134"/>
          <p:cNvSpPr/>
          <p:nvPr/>
        </p:nvSpPr>
        <p:spPr>
          <a:xfrm rot="10535994">
            <a:off x="2766883" y="1905359"/>
            <a:ext cx="377818" cy="1221259"/>
          </a:xfrm>
          <a:prstGeom prst="curvedLeftArrow">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dirty="0">
              <a:solidFill>
                <a:prstClr val="black"/>
              </a:solidFill>
              <a:latin typeface="Calibri"/>
              <a:ea typeface="ＭＳ Ｐゴシック" panose="020B0600070205080204" pitchFamily="50" charset="-128"/>
            </a:endParaRPr>
          </a:p>
        </p:txBody>
      </p:sp>
      <p:pic>
        <p:nvPicPr>
          <p:cNvPr id="132" name="Picture 22" descr="歩いている女性のイラスト">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416036" y="2087972"/>
            <a:ext cx="346554" cy="549177"/>
          </a:xfrm>
          <a:prstGeom prst="rect">
            <a:avLst/>
          </a:prstGeom>
          <a:noFill/>
          <a:extLst>
            <a:ext uri="{909E8E84-426E-40DD-AFC4-6F175D3DCCD1}">
              <a14:hiddenFill xmlns:a14="http://schemas.microsoft.com/office/drawing/2010/main">
                <a:solidFill>
                  <a:srgbClr val="FFFFFF"/>
                </a:solidFill>
              </a14:hiddenFill>
            </a:ext>
          </a:extLst>
        </p:spPr>
      </p:pic>
      <p:sp>
        <p:nvSpPr>
          <p:cNvPr id="142" name="テキスト ボックス 141"/>
          <p:cNvSpPr txBox="1"/>
          <p:nvPr/>
        </p:nvSpPr>
        <p:spPr>
          <a:xfrm>
            <a:off x="6028316" y="2652712"/>
            <a:ext cx="1354188" cy="350361"/>
          </a:xfrm>
          <a:prstGeom prst="rect">
            <a:avLst/>
          </a:prstGeom>
          <a:noFill/>
        </p:spPr>
        <p:txBody>
          <a:bodyPr wrap="square" lIns="30675" tIns="30675" rIns="30675" bIns="30675" rtlCol="0" anchor="ctr" anchorCtr="0">
            <a:spAutoFit/>
          </a:bodyPr>
          <a:lstStyle/>
          <a:p>
            <a:pP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連絡調整</a:t>
            </a:r>
            <a:endParaRPr lang="en-US" altLang="ja-JP"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（情報共有、情報提供）</a:t>
            </a:r>
            <a:endParaRPr lang="en-US" altLang="ja-JP"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正方形/長方形 144"/>
          <p:cNvSpPr/>
          <p:nvPr/>
        </p:nvSpPr>
        <p:spPr>
          <a:xfrm>
            <a:off x="451830" y="729339"/>
            <a:ext cx="1594350" cy="240311"/>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r>
              <a:rPr lang="ja-JP" altLang="en-US" sz="1193" b="1" dirty="0">
                <a:solidFill>
                  <a:prstClr val="black"/>
                </a:solidFill>
                <a:latin typeface="Calibri"/>
                <a:ea typeface="ＭＳ Ｐゴシック" panose="020B0600070205080204" pitchFamily="50" charset="-128"/>
              </a:rPr>
              <a:t>支援のイメージ　①</a:t>
            </a:r>
          </a:p>
        </p:txBody>
      </p:sp>
      <p:pic>
        <p:nvPicPr>
          <p:cNvPr id="1026" name="Picture 2" descr="C:\Users\THJFW\AppData\Local\Microsoft\Windows\Temporary Internet Files\Content.IE5\XDRC1KVR\gatag-00001657[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0849" y="3068748"/>
            <a:ext cx="455983" cy="357127"/>
          </a:xfrm>
          <a:prstGeom prst="rect">
            <a:avLst/>
          </a:prstGeom>
          <a:noFill/>
          <a:extLst>
            <a:ext uri="{909E8E84-426E-40DD-AFC4-6F175D3DCCD1}">
              <a14:hiddenFill xmlns:a14="http://schemas.microsoft.com/office/drawing/2010/main">
                <a:solidFill>
                  <a:srgbClr val="FFFFFF"/>
                </a:solidFill>
              </a14:hiddenFill>
            </a:ext>
          </a:extLst>
        </p:spPr>
      </p:pic>
      <p:sp>
        <p:nvSpPr>
          <p:cNvPr id="125" name="右矢印 124"/>
          <p:cNvSpPr/>
          <p:nvPr/>
        </p:nvSpPr>
        <p:spPr>
          <a:xfrm>
            <a:off x="1320137" y="1415022"/>
            <a:ext cx="730755" cy="1452478"/>
          </a:xfrm>
          <a:prstGeom prst="rightArrow">
            <a:avLst>
              <a:gd name="adj1" fmla="val 64562"/>
              <a:gd name="adj2" fmla="val 31556"/>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defTabSz="779173" fontAlgn="auto">
              <a:spcBef>
                <a:spcPts val="0"/>
              </a:spcBef>
              <a:spcAft>
                <a:spcPts val="0"/>
              </a:spcAft>
              <a:defRPr/>
            </a:pPr>
            <a:endParaRPr lang="en-US" altLang="ja-JP" sz="894" b="1" dirty="0">
              <a:solidFill>
                <a:prstClr val="black"/>
              </a:solidFill>
              <a:latin typeface="Calibri"/>
              <a:ea typeface="ＭＳ Ｐゴシック" panose="020B0600070205080204" pitchFamily="50" charset="-128"/>
            </a:endParaRPr>
          </a:p>
          <a:p>
            <a:pPr algn="ctr" defTabSz="779173" fontAlgn="auto">
              <a:spcBef>
                <a:spcPts val="0"/>
              </a:spcBef>
              <a:spcAft>
                <a:spcPts val="0"/>
              </a:spcAft>
              <a:defRPr/>
            </a:pPr>
            <a:r>
              <a:rPr lang="ja-JP" altLang="en-US" sz="894" b="1" dirty="0">
                <a:solidFill>
                  <a:prstClr val="black"/>
                </a:solidFill>
                <a:latin typeface="Calibri"/>
                <a:ea typeface="ＭＳ Ｐゴシック" panose="020B0600070205080204" pitchFamily="50" charset="-128"/>
              </a:rPr>
              <a:t>一人暮らし</a:t>
            </a:r>
            <a:endParaRPr lang="en-US" altLang="ja-JP" sz="894" b="1" dirty="0">
              <a:solidFill>
                <a:prstClr val="black"/>
              </a:solidFill>
              <a:latin typeface="Calibri"/>
              <a:ea typeface="ＭＳ Ｐゴシック" panose="020B0600070205080204" pitchFamily="50" charset="-128"/>
            </a:endParaRPr>
          </a:p>
          <a:p>
            <a:pPr algn="ctr" defTabSz="779173" fontAlgn="auto">
              <a:spcBef>
                <a:spcPts val="0"/>
              </a:spcBef>
              <a:spcAft>
                <a:spcPts val="0"/>
              </a:spcAft>
              <a:defRPr/>
            </a:pPr>
            <a:r>
              <a:rPr lang="ja-JP" altLang="en-US" sz="894" b="1" dirty="0" err="1">
                <a:solidFill>
                  <a:prstClr val="black"/>
                </a:solidFill>
                <a:latin typeface="Calibri"/>
                <a:ea typeface="ＭＳ Ｐゴシック" panose="020B0600070205080204" pitchFamily="50" charset="-128"/>
              </a:rPr>
              <a:t>への</a:t>
            </a:r>
            <a:r>
              <a:rPr lang="ja-JP" altLang="en-US" sz="894" b="1" dirty="0">
                <a:solidFill>
                  <a:prstClr val="black"/>
                </a:solidFill>
                <a:latin typeface="Calibri"/>
                <a:ea typeface="ＭＳ Ｐゴシック" panose="020B0600070205080204" pitchFamily="50" charset="-128"/>
              </a:rPr>
              <a:t>移行</a:t>
            </a:r>
          </a:p>
        </p:txBody>
      </p:sp>
      <p:sp>
        <p:nvSpPr>
          <p:cNvPr id="136" name="テキスト ボックス 135"/>
          <p:cNvSpPr txBox="1"/>
          <p:nvPr/>
        </p:nvSpPr>
        <p:spPr>
          <a:xfrm>
            <a:off x="2251129" y="1709526"/>
            <a:ext cx="826078" cy="350361"/>
          </a:xfrm>
          <a:prstGeom prst="rect">
            <a:avLst/>
          </a:prstGeom>
          <a:noFill/>
        </p:spPr>
        <p:txBody>
          <a:bodyPr wrap="square" lIns="0" tIns="30675" rIns="0" bIns="30675" rtlCol="0" anchor="ctr" anchorCtr="0">
            <a:spAutoFit/>
          </a:bodyPr>
          <a:lstStyle/>
          <a:p>
            <a:pPr algn="ct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定期的な</a:t>
            </a:r>
            <a:endParaRPr lang="en-US" altLang="ja-JP"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居宅訪問</a:t>
            </a:r>
            <a:endParaRPr lang="en-US" altLang="ja-JP"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右矢印 2"/>
          <p:cNvSpPr/>
          <p:nvPr/>
        </p:nvSpPr>
        <p:spPr>
          <a:xfrm rot="16200000">
            <a:off x="2953365" y="2417871"/>
            <a:ext cx="704425" cy="180882"/>
          </a:xfrm>
          <a:prstGeom prst="rightArrow">
            <a:avLst>
              <a:gd name="adj1" fmla="val 50000"/>
              <a:gd name="adj2" fmla="val 64513"/>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a:solidFill>
                <a:prstClr val="white"/>
              </a:solidFill>
              <a:latin typeface="Calibri"/>
              <a:ea typeface="ＭＳ Ｐゴシック" panose="020B0600070205080204" pitchFamily="50" charset="-128"/>
            </a:endParaRPr>
          </a:p>
        </p:txBody>
      </p:sp>
      <p:sp>
        <p:nvSpPr>
          <p:cNvPr id="152" name="右矢印 151"/>
          <p:cNvSpPr/>
          <p:nvPr/>
        </p:nvSpPr>
        <p:spPr>
          <a:xfrm rot="5400000">
            <a:off x="3901999" y="2391034"/>
            <a:ext cx="489271" cy="162774"/>
          </a:xfrm>
          <a:prstGeom prst="rightArrow">
            <a:avLst>
              <a:gd name="adj1" fmla="val 50000"/>
              <a:gd name="adj2" fmla="val 64513"/>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a:solidFill>
                <a:prstClr val="white"/>
              </a:solidFill>
              <a:latin typeface="Calibri"/>
              <a:ea typeface="ＭＳ Ｐゴシック" panose="020B0600070205080204" pitchFamily="50" charset="-128"/>
            </a:endParaRPr>
          </a:p>
        </p:txBody>
      </p:sp>
      <p:sp>
        <p:nvSpPr>
          <p:cNvPr id="151" name="テキスト ボックス 150"/>
          <p:cNvSpPr txBox="1"/>
          <p:nvPr/>
        </p:nvSpPr>
        <p:spPr>
          <a:xfrm>
            <a:off x="2624047" y="2270563"/>
            <a:ext cx="1280675" cy="494568"/>
          </a:xfrm>
          <a:prstGeom prst="rect">
            <a:avLst/>
          </a:prstGeom>
          <a:noFill/>
        </p:spPr>
        <p:txBody>
          <a:bodyPr wrap="square" lIns="30675" tIns="30675" rIns="30675" bIns="30675" rtlCol="0" anchor="ctr" anchorCtr="0">
            <a:spAutoFit/>
          </a:bodyPr>
          <a:lstStyle/>
          <a:p>
            <a:pPr algn="ct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随時対応</a:t>
            </a:r>
            <a:endParaRPr lang="en-US" altLang="ja-JP"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（訪問、電話、</a:t>
            </a:r>
            <a:endParaRPr lang="en-US" altLang="ja-JP"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ﾒｰﾙ等）</a:t>
            </a:r>
          </a:p>
        </p:txBody>
      </p:sp>
      <p:pic>
        <p:nvPicPr>
          <p:cNvPr id="1033" name="Picture 9" descr="C:\Users\THJFW\AppData\Local\Microsoft\Windows\Temporary Internet Files\Content.IE5\C3Y4B2VT\gatag-0001380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94184" y="1526897"/>
            <a:ext cx="342126" cy="697656"/>
          </a:xfrm>
          <a:prstGeom prst="rect">
            <a:avLst/>
          </a:prstGeom>
          <a:noFill/>
          <a:extLst>
            <a:ext uri="{909E8E84-426E-40DD-AFC4-6F175D3DCCD1}">
              <a14:hiddenFill xmlns:a14="http://schemas.microsoft.com/office/drawing/2010/main">
                <a:solidFill>
                  <a:srgbClr val="FFFFFF"/>
                </a:solidFill>
              </a14:hiddenFill>
            </a:ext>
          </a:extLst>
        </p:spPr>
      </p:pic>
      <p:sp>
        <p:nvSpPr>
          <p:cNvPr id="138" name="テキスト ボックス 137"/>
          <p:cNvSpPr txBox="1"/>
          <p:nvPr/>
        </p:nvSpPr>
        <p:spPr>
          <a:xfrm>
            <a:off x="4006471" y="2361656"/>
            <a:ext cx="405033" cy="206156"/>
          </a:xfrm>
          <a:prstGeom prst="rect">
            <a:avLst/>
          </a:prstGeom>
          <a:noFill/>
        </p:spPr>
        <p:txBody>
          <a:bodyPr wrap="square" lIns="30675" tIns="30675" rIns="30675" bIns="30675" rtlCol="0" anchor="ctr" anchorCtr="0">
            <a:spAutoFit/>
          </a:bodyPr>
          <a:lstStyle/>
          <a:p>
            <a:pP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相談</a:t>
            </a:r>
          </a:p>
        </p:txBody>
      </p:sp>
      <p:sp>
        <p:nvSpPr>
          <p:cNvPr id="153" name="テキスト ボックス 152"/>
          <p:cNvSpPr txBox="1"/>
          <p:nvPr/>
        </p:nvSpPr>
        <p:spPr>
          <a:xfrm>
            <a:off x="4824002" y="1255119"/>
            <a:ext cx="1413870" cy="597996"/>
          </a:xfrm>
          <a:prstGeom prst="rect">
            <a:avLst/>
          </a:prstGeom>
          <a:noFill/>
        </p:spPr>
        <p:txBody>
          <a:bodyPr wrap="square" lIns="0" tIns="0" rIns="0" bIns="0" rtlCol="0">
            <a:noAutofit/>
          </a:bodyPr>
          <a:lstStyle/>
          <a:p>
            <a:pPr algn="ctr" defTabSz="779173" fontAlgn="auto">
              <a:spcBef>
                <a:spcPts val="0"/>
              </a:spcBef>
              <a:spcAft>
                <a:spcPts val="0"/>
              </a:spcAft>
              <a:defRPr/>
            </a:pPr>
            <a:r>
              <a:rPr lang="ja-JP" altLang="en-US" sz="1023" b="1" u="sng" dirty="0">
                <a:solidFill>
                  <a:prstClr val="black"/>
                </a:solidFill>
                <a:latin typeface="ＭＳ Ｐゴシック"/>
                <a:ea typeface="ＭＳ Ｐゴシック" panose="020B0600070205080204" pitchFamily="50" charset="-128"/>
              </a:rPr>
              <a:t>地域住民</a:t>
            </a:r>
            <a:endParaRPr lang="en-US" altLang="ja-JP" sz="1023" b="1" u="sng" dirty="0">
              <a:solidFill>
                <a:prstClr val="black"/>
              </a:solidFill>
              <a:latin typeface="ＭＳ Ｐゴシック"/>
              <a:ea typeface="ＭＳ Ｐゴシック" panose="020B0600070205080204" pitchFamily="50" charset="-128"/>
            </a:endParaRPr>
          </a:p>
          <a:p>
            <a:pPr algn="ctr" defTabSz="779173" fontAlgn="auto">
              <a:spcBef>
                <a:spcPts val="0"/>
              </a:spcBef>
              <a:spcAft>
                <a:spcPts val="0"/>
              </a:spcAft>
              <a:defRPr/>
            </a:pPr>
            <a:r>
              <a:rPr lang="ja-JP" altLang="en-US" sz="894" b="1" dirty="0">
                <a:solidFill>
                  <a:prstClr val="black"/>
                </a:solidFill>
                <a:latin typeface="ＭＳ Ｐゴシック"/>
                <a:ea typeface="ＭＳ Ｐゴシック" panose="020B0600070205080204" pitchFamily="50" charset="-128"/>
              </a:rPr>
              <a:t>ﾎﾞﾗﾝﾃｨｱ、自治会、</a:t>
            </a:r>
            <a:endParaRPr lang="en-US" altLang="ja-JP" sz="894" b="1" dirty="0">
              <a:solidFill>
                <a:prstClr val="black"/>
              </a:solidFill>
              <a:latin typeface="ＭＳ Ｐゴシック"/>
              <a:ea typeface="ＭＳ Ｐゴシック" panose="020B0600070205080204" pitchFamily="50" charset="-128"/>
            </a:endParaRPr>
          </a:p>
          <a:p>
            <a:pPr algn="ctr" defTabSz="779173" fontAlgn="auto">
              <a:spcBef>
                <a:spcPts val="0"/>
              </a:spcBef>
              <a:spcAft>
                <a:spcPts val="0"/>
              </a:spcAft>
              <a:defRPr/>
            </a:pPr>
            <a:r>
              <a:rPr lang="ja-JP" altLang="en-US" sz="894" b="1" dirty="0">
                <a:solidFill>
                  <a:prstClr val="black"/>
                </a:solidFill>
                <a:latin typeface="ＭＳ Ｐゴシック"/>
                <a:ea typeface="ＭＳ Ｐゴシック" panose="020B0600070205080204" pitchFamily="50" charset="-128"/>
              </a:rPr>
              <a:t>ﾋﾟｱｻﾎﾟｰﾀｰ、家族、大家、</a:t>
            </a:r>
            <a:endParaRPr lang="en-US" altLang="ja-JP" sz="894" b="1" dirty="0">
              <a:solidFill>
                <a:prstClr val="black"/>
              </a:solidFill>
              <a:latin typeface="ＭＳ Ｐゴシック"/>
              <a:ea typeface="ＭＳ Ｐゴシック" panose="020B0600070205080204" pitchFamily="50" charset="-128"/>
            </a:endParaRPr>
          </a:p>
          <a:p>
            <a:pPr algn="ctr" defTabSz="779173" fontAlgn="auto">
              <a:spcBef>
                <a:spcPts val="0"/>
              </a:spcBef>
              <a:spcAft>
                <a:spcPts val="0"/>
              </a:spcAft>
              <a:defRPr/>
            </a:pPr>
            <a:r>
              <a:rPr lang="ja-JP" altLang="en-US" sz="894" b="1" dirty="0">
                <a:solidFill>
                  <a:prstClr val="black"/>
                </a:solidFill>
                <a:latin typeface="ＭＳ Ｐゴシック"/>
                <a:ea typeface="ＭＳ Ｐゴシック" panose="020B0600070205080204" pitchFamily="50" charset="-128"/>
              </a:rPr>
              <a:t>ｱﾊﾟｰﾄの管理会社 等</a:t>
            </a:r>
          </a:p>
        </p:txBody>
      </p:sp>
      <p:sp>
        <p:nvSpPr>
          <p:cNvPr id="154" name="左右矢印 153"/>
          <p:cNvSpPr/>
          <p:nvPr/>
        </p:nvSpPr>
        <p:spPr>
          <a:xfrm>
            <a:off x="4294304" y="1603667"/>
            <a:ext cx="586329" cy="169882"/>
          </a:xfrm>
          <a:prstGeom prst="leftRightArrow">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a:solidFill>
                <a:prstClr val="white"/>
              </a:solidFill>
              <a:latin typeface="Calibri"/>
              <a:ea typeface="ＭＳ Ｐゴシック" panose="020B0600070205080204" pitchFamily="50" charset="-128"/>
            </a:endParaRPr>
          </a:p>
        </p:txBody>
      </p:sp>
      <p:sp>
        <p:nvSpPr>
          <p:cNvPr id="155" name="テキスト ボックス 154"/>
          <p:cNvSpPr txBox="1"/>
          <p:nvPr/>
        </p:nvSpPr>
        <p:spPr>
          <a:xfrm>
            <a:off x="4306348" y="1769809"/>
            <a:ext cx="677094" cy="206156"/>
          </a:xfrm>
          <a:prstGeom prst="rect">
            <a:avLst/>
          </a:prstGeom>
          <a:noFill/>
        </p:spPr>
        <p:txBody>
          <a:bodyPr wrap="square" lIns="30675" tIns="30675" rIns="30675" bIns="30675" rtlCol="0" anchor="ctr" anchorCtr="0">
            <a:spAutoFit/>
          </a:bodyPr>
          <a:lstStyle/>
          <a:p>
            <a:pP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関係構築</a:t>
            </a:r>
            <a:endParaRPr lang="en-US" altLang="ja-JP"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6" name="右矢印 155"/>
          <p:cNvSpPr/>
          <p:nvPr/>
        </p:nvSpPr>
        <p:spPr>
          <a:xfrm>
            <a:off x="4306349" y="1998901"/>
            <a:ext cx="1988165" cy="157198"/>
          </a:xfrm>
          <a:prstGeom prst="rightArrow">
            <a:avLst>
              <a:gd name="adj1" fmla="val 50000"/>
              <a:gd name="adj2" fmla="val 64513"/>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a:solidFill>
                <a:prstClr val="white"/>
              </a:solidFill>
              <a:latin typeface="Calibri"/>
              <a:ea typeface="ＭＳ Ｐゴシック" panose="020B0600070205080204" pitchFamily="50" charset="-128"/>
            </a:endParaRPr>
          </a:p>
        </p:txBody>
      </p:sp>
      <p:sp>
        <p:nvSpPr>
          <p:cNvPr id="157" name="テキスト ボックス 156"/>
          <p:cNvSpPr txBox="1"/>
          <p:nvPr/>
        </p:nvSpPr>
        <p:spPr>
          <a:xfrm>
            <a:off x="4949837" y="2100456"/>
            <a:ext cx="677094" cy="206156"/>
          </a:xfrm>
          <a:prstGeom prst="rect">
            <a:avLst/>
          </a:prstGeom>
          <a:noFill/>
        </p:spPr>
        <p:txBody>
          <a:bodyPr wrap="square" lIns="30675" tIns="30675" rIns="30675" bIns="30675" rtlCol="0" anchor="ctr" anchorCtr="0">
            <a:spAutoFit/>
          </a:bodyPr>
          <a:lstStyle/>
          <a:p>
            <a:pP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同行支援</a:t>
            </a:r>
            <a:endParaRPr lang="en-US" altLang="ja-JP"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正方形/長方形 145"/>
          <p:cNvSpPr/>
          <p:nvPr/>
        </p:nvSpPr>
        <p:spPr>
          <a:xfrm>
            <a:off x="458419" y="3987264"/>
            <a:ext cx="1587762" cy="23936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r>
              <a:rPr lang="ja-JP" altLang="en-US" sz="1193" b="1" dirty="0">
                <a:solidFill>
                  <a:prstClr val="black"/>
                </a:solidFill>
                <a:latin typeface="Calibri"/>
                <a:ea typeface="ＭＳ Ｐゴシック" panose="020B0600070205080204" pitchFamily="50" charset="-128"/>
              </a:rPr>
              <a:t>支援のイメージ　②</a:t>
            </a:r>
          </a:p>
        </p:txBody>
      </p:sp>
      <p:grpSp>
        <p:nvGrpSpPr>
          <p:cNvPr id="161" name="Group 1191"/>
          <p:cNvGrpSpPr>
            <a:grpSpLocks noChangeAspect="1"/>
          </p:cNvGrpSpPr>
          <p:nvPr/>
        </p:nvGrpSpPr>
        <p:grpSpPr bwMode="auto">
          <a:xfrm>
            <a:off x="3111027" y="4480863"/>
            <a:ext cx="584898" cy="409878"/>
            <a:chOff x="1346" y="3223"/>
            <a:chExt cx="328" cy="239"/>
          </a:xfrm>
        </p:grpSpPr>
        <p:sp>
          <p:nvSpPr>
            <p:cNvPr id="162" name="Freeform 1098"/>
            <p:cNvSpPr>
              <a:spLocks/>
            </p:cNvSpPr>
            <p:nvPr/>
          </p:nvSpPr>
          <p:spPr bwMode="auto">
            <a:xfrm>
              <a:off x="1346" y="3369"/>
              <a:ext cx="328" cy="93"/>
            </a:xfrm>
            <a:custGeom>
              <a:avLst/>
              <a:gdLst>
                <a:gd name="T0" fmla="*/ 80 w 328"/>
                <a:gd name="T1" fmla="*/ 93 h 93"/>
                <a:gd name="T2" fmla="*/ 0 w 328"/>
                <a:gd name="T3" fmla="*/ 13 h 93"/>
                <a:gd name="T4" fmla="*/ 229 w 328"/>
                <a:gd name="T5" fmla="*/ 0 h 93"/>
                <a:gd name="T6" fmla="*/ 328 w 328"/>
                <a:gd name="T7" fmla="*/ 80 h 93"/>
                <a:gd name="T8" fmla="*/ 80 w 328"/>
                <a:gd name="T9" fmla="*/ 93 h 93"/>
              </a:gdLst>
              <a:ahLst/>
              <a:cxnLst>
                <a:cxn ang="0">
                  <a:pos x="T0" y="T1"/>
                </a:cxn>
                <a:cxn ang="0">
                  <a:pos x="T2" y="T3"/>
                </a:cxn>
                <a:cxn ang="0">
                  <a:pos x="T4" y="T5"/>
                </a:cxn>
                <a:cxn ang="0">
                  <a:pos x="T6" y="T7"/>
                </a:cxn>
                <a:cxn ang="0">
                  <a:pos x="T8" y="T9"/>
                </a:cxn>
              </a:cxnLst>
              <a:rect l="0" t="0" r="r" b="b"/>
              <a:pathLst>
                <a:path w="328" h="93">
                  <a:moveTo>
                    <a:pt x="80" y="93"/>
                  </a:moveTo>
                  <a:lnTo>
                    <a:pt x="0" y="13"/>
                  </a:lnTo>
                  <a:lnTo>
                    <a:pt x="229" y="0"/>
                  </a:lnTo>
                  <a:lnTo>
                    <a:pt x="328" y="80"/>
                  </a:lnTo>
                  <a:lnTo>
                    <a:pt x="80" y="93"/>
                  </a:lnTo>
                  <a:close/>
                </a:path>
              </a:pathLst>
            </a:custGeom>
            <a:solidFill>
              <a:srgbClr val="7FF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63" name="Freeform 1099"/>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64" name="Freeform 1100"/>
            <p:cNvSpPr>
              <a:spLocks/>
            </p:cNvSpPr>
            <p:nvPr/>
          </p:nvSpPr>
          <p:spPr bwMode="auto">
            <a:xfrm>
              <a:off x="1369" y="3223"/>
              <a:ext cx="275" cy="223"/>
            </a:xfrm>
            <a:custGeom>
              <a:avLst/>
              <a:gdLst>
                <a:gd name="T0" fmla="*/ 34 w 275"/>
                <a:gd name="T1" fmla="*/ 44 h 223"/>
                <a:gd name="T2" fmla="*/ 18 w 275"/>
                <a:gd name="T3" fmla="*/ 45 h 223"/>
                <a:gd name="T4" fmla="*/ 17 w 275"/>
                <a:gd name="T5" fmla="*/ 45 h 223"/>
                <a:gd name="T6" fmla="*/ 16 w 275"/>
                <a:gd name="T7" fmla="*/ 47 h 223"/>
                <a:gd name="T8" fmla="*/ 16 w 275"/>
                <a:gd name="T9" fmla="*/ 48 h 223"/>
                <a:gd name="T10" fmla="*/ 15 w 275"/>
                <a:gd name="T11" fmla="*/ 48 h 223"/>
                <a:gd name="T12" fmla="*/ 14 w 275"/>
                <a:gd name="T13" fmla="*/ 152 h 223"/>
                <a:gd name="T14" fmla="*/ 13 w 275"/>
                <a:gd name="T15" fmla="*/ 152 h 223"/>
                <a:gd name="T16" fmla="*/ 11 w 275"/>
                <a:gd name="T17" fmla="*/ 153 h 223"/>
                <a:gd name="T18" fmla="*/ 10 w 275"/>
                <a:gd name="T19" fmla="*/ 153 h 223"/>
                <a:gd name="T20" fmla="*/ 9 w 275"/>
                <a:gd name="T21" fmla="*/ 153 h 223"/>
                <a:gd name="T22" fmla="*/ 7 w 275"/>
                <a:gd name="T23" fmla="*/ 153 h 223"/>
                <a:gd name="T24" fmla="*/ 6 w 275"/>
                <a:gd name="T25" fmla="*/ 153 h 223"/>
                <a:gd name="T26" fmla="*/ 5 w 275"/>
                <a:gd name="T27" fmla="*/ 153 h 223"/>
                <a:gd name="T28" fmla="*/ 3 w 275"/>
                <a:gd name="T29" fmla="*/ 153 h 223"/>
                <a:gd name="T30" fmla="*/ 2 w 275"/>
                <a:gd name="T31" fmla="*/ 153 h 223"/>
                <a:gd name="T32" fmla="*/ 1 w 275"/>
                <a:gd name="T33" fmla="*/ 154 h 223"/>
                <a:gd name="T34" fmla="*/ 3 w 275"/>
                <a:gd name="T35" fmla="*/ 158 h 223"/>
                <a:gd name="T36" fmla="*/ 9 w 275"/>
                <a:gd name="T37" fmla="*/ 164 h 223"/>
                <a:gd name="T38" fmla="*/ 16 w 275"/>
                <a:gd name="T39" fmla="*/ 170 h 223"/>
                <a:gd name="T40" fmla="*/ 22 w 275"/>
                <a:gd name="T41" fmla="*/ 176 h 223"/>
                <a:gd name="T42" fmla="*/ 29 w 275"/>
                <a:gd name="T43" fmla="*/ 183 h 223"/>
                <a:gd name="T44" fmla="*/ 35 w 275"/>
                <a:gd name="T45" fmla="*/ 189 h 223"/>
                <a:gd name="T46" fmla="*/ 42 w 275"/>
                <a:gd name="T47" fmla="*/ 195 h 223"/>
                <a:gd name="T48" fmla="*/ 48 w 275"/>
                <a:gd name="T49" fmla="*/ 202 h 223"/>
                <a:gd name="T50" fmla="*/ 54 w 275"/>
                <a:gd name="T51" fmla="*/ 208 h 223"/>
                <a:gd name="T52" fmla="*/ 61 w 275"/>
                <a:gd name="T53" fmla="*/ 214 h 223"/>
                <a:gd name="T54" fmla="*/ 67 w 275"/>
                <a:gd name="T55" fmla="*/ 221 h 223"/>
                <a:gd name="T56" fmla="*/ 273 w 275"/>
                <a:gd name="T57" fmla="*/ 213 h 223"/>
                <a:gd name="T58" fmla="*/ 273 w 275"/>
                <a:gd name="T59" fmla="*/ 212 h 223"/>
                <a:gd name="T60" fmla="*/ 274 w 275"/>
                <a:gd name="T61" fmla="*/ 212 h 223"/>
                <a:gd name="T62" fmla="*/ 275 w 275"/>
                <a:gd name="T63" fmla="*/ 211 h 223"/>
                <a:gd name="T64" fmla="*/ 275 w 275"/>
                <a:gd name="T65" fmla="*/ 210 h 223"/>
                <a:gd name="T66" fmla="*/ 262 w 275"/>
                <a:gd name="T67" fmla="*/ 109 h 223"/>
                <a:gd name="T68" fmla="*/ 262 w 275"/>
                <a:gd name="T69" fmla="*/ 102 h 223"/>
                <a:gd name="T70" fmla="*/ 262 w 275"/>
                <a:gd name="T71" fmla="*/ 95 h 223"/>
                <a:gd name="T72" fmla="*/ 262 w 275"/>
                <a:gd name="T73" fmla="*/ 88 h 223"/>
                <a:gd name="T74" fmla="*/ 262 w 275"/>
                <a:gd name="T75" fmla="*/ 82 h 223"/>
                <a:gd name="T76" fmla="*/ 263 w 275"/>
                <a:gd name="T77" fmla="*/ 75 h 223"/>
                <a:gd name="T78" fmla="*/ 263 w 275"/>
                <a:gd name="T79" fmla="*/ 68 h 223"/>
                <a:gd name="T80" fmla="*/ 263 w 275"/>
                <a:gd name="T81" fmla="*/ 61 h 223"/>
                <a:gd name="T82" fmla="*/ 263 w 275"/>
                <a:gd name="T83" fmla="*/ 55 h 223"/>
                <a:gd name="T84" fmla="*/ 263 w 275"/>
                <a:gd name="T85" fmla="*/ 48 h 223"/>
                <a:gd name="T86" fmla="*/ 263 w 275"/>
                <a:gd name="T87" fmla="*/ 41 h 223"/>
                <a:gd name="T88" fmla="*/ 225 w 275"/>
                <a:gd name="T89" fmla="*/ 0 h 223"/>
                <a:gd name="T90" fmla="*/ 38 w 275"/>
                <a:gd name="T91" fmla="*/ 9 h 223"/>
                <a:gd name="T92" fmla="*/ 37 w 275"/>
                <a:gd name="T93" fmla="*/ 9 h 223"/>
                <a:gd name="T94" fmla="*/ 36 w 275"/>
                <a:gd name="T95" fmla="*/ 10 h 223"/>
                <a:gd name="T96" fmla="*/ 36 w 275"/>
                <a:gd name="T97" fmla="*/ 11 h 223"/>
                <a:gd name="T98" fmla="*/ 35 w 275"/>
                <a:gd name="T99" fmla="*/ 11 h 223"/>
                <a:gd name="T100" fmla="*/ 35 w 275"/>
                <a:gd name="T101" fmla="*/ 12 h 223"/>
                <a:gd name="T102" fmla="*/ 35 w 275"/>
                <a:gd name="T103" fmla="*/ 1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5" h="223">
                  <a:moveTo>
                    <a:pt x="35" y="14"/>
                  </a:moveTo>
                  <a:lnTo>
                    <a:pt x="35" y="43"/>
                  </a:lnTo>
                  <a:lnTo>
                    <a:pt x="34" y="44"/>
                  </a:lnTo>
                  <a:lnTo>
                    <a:pt x="18" y="45"/>
                  </a:lnTo>
                  <a:lnTo>
                    <a:pt x="18" y="45"/>
                  </a:lnTo>
                  <a:lnTo>
                    <a:pt x="18" y="45"/>
                  </a:lnTo>
                  <a:lnTo>
                    <a:pt x="17" y="45"/>
                  </a:lnTo>
                  <a:lnTo>
                    <a:pt x="17" y="45"/>
                  </a:lnTo>
                  <a:lnTo>
                    <a:pt x="17" y="45"/>
                  </a:lnTo>
                  <a:lnTo>
                    <a:pt x="17" y="46"/>
                  </a:lnTo>
                  <a:lnTo>
                    <a:pt x="16" y="46"/>
                  </a:lnTo>
                  <a:lnTo>
                    <a:pt x="16" y="47"/>
                  </a:lnTo>
                  <a:lnTo>
                    <a:pt x="16" y="47"/>
                  </a:lnTo>
                  <a:lnTo>
                    <a:pt x="16" y="47"/>
                  </a:lnTo>
                  <a:lnTo>
                    <a:pt x="16" y="48"/>
                  </a:lnTo>
                  <a:lnTo>
                    <a:pt x="16" y="48"/>
                  </a:lnTo>
                  <a:lnTo>
                    <a:pt x="15" y="48"/>
                  </a:lnTo>
                  <a:lnTo>
                    <a:pt x="15" y="48"/>
                  </a:lnTo>
                  <a:lnTo>
                    <a:pt x="16" y="50"/>
                  </a:lnTo>
                  <a:lnTo>
                    <a:pt x="15" y="151"/>
                  </a:lnTo>
                  <a:lnTo>
                    <a:pt x="14" y="152"/>
                  </a:lnTo>
                  <a:lnTo>
                    <a:pt x="14" y="152"/>
                  </a:lnTo>
                  <a:lnTo>
                    <a:pt x="13" y="152"/>
                  </a:lnTo>
                  <a:lnTo>
                    <a:pt x="13" y="152"/>
                  </a:lnTo>
                  <a:lnTo>
                    <a:pt x="12" y="152"/>
                  </a:lnTo>
                  <a:lnTo>
                    <a:pt x="12" y="153"/>
                  </a:lnTo>
                  <a:lnTo>
                    <a:pt x="11" y="153"/>
                  </a:lnTo>
                  <a:lnTo>
                    <a:pt x="11" y="153"/>
                  </a:lnTo>
                  <a:lnTo>
                    <a:pt x="11" y="153"/>
                  </a:lnTo>
                  <a:lnTo>
                    <a:pt x="10" y="153"/>
                  </a:lnTo>
                  <a:lnTo>
                    <a:pt x="10" y="153"/>
                  </a:lnTo>
                  <a:lnTo>
                    <a:pt x="9" y="153"/>
                  </a:lnTo>
                  <a:lnTo>
                    <a:pt x="9" y="153"/>
                  </a:lnTo>
                  <a:lnTo>
                    <a:pt x="8" y="153"/>
                  </a:lnTo>
                  <a:lnTo>
                    <a:pt x="8" y="153"/>
                  </a:lnTo>
                  <a:lnTo>
                    <a:pt x="7" y="153"/>
                  </a:lnTo>
                  <a:lnTo>
                    <a:pt x="7" y="153"/>
                  </a:lnTo>
                  <a:lnTo>
                    <a:pt x="7" y="153"/>
                  </a:lnTo>
                  <a:lnTo>
                    <a:pt x="6" y="153"/>
                  </a:lnTo>
                  <a:lnTo>
                    <a:pt x="6" y="153"/>
                  </a:lnTo>
                  <a:lnTo>
                    <a:pt x="5" y="153"/>
                  </a:lnTo>
                  <a:lnTo>
                    <a:pt x="5" y="153"/>
                  </a:lnTo>
                  <a:lnTo>
                    <a:pt x="4" y="153"/>
                  </a:lnTo>
                  <a:lnTo>
                    <a:pt x="4" y="153"/>
                  </a:lnTo>
                  <a:lnTo>
                    <a:pt x="3" y="153"/>
                  </a:lnTo>
                  <a:lnTo>
                    <a:pt x="3" y="153"/>
                  </a:lnTo>
                  <a:lnTo>
                    <a:pt x="2" y="153"/>
                  </a:lnTo>
                  <a:lnTo>
                    <a:pt x="2" y="153"/>
                  </a:lnTo>
                  <a:lnTo>
                    <a:pt x="2" y="154"/>
                  </a:lnTo>
                  <a:lnTo>
                    <a:pt x="1" y="154"/>
                  </a:lnTo>
                  <a:lnTo>
                    <a:pt x="1" y="154"/>
                  </a:lnTo>
                  <a:lnTo>
                    <a:pt x="0" y="155"/>
                  </a:lnTo>
                  <a:lnTo>
                    <a:pt x="0" y="156"/>
                  </a:lnTo>
                  <a:lnTo>
                    <a:pt x="3" y="158"/>
                  </a:lnTo>
                  <a:lnTo>
                    <a:pt x="5" y="160"/>
                  </a:lnTo>
                  <a:lnTo>
                    <a:pt x="7" y="162"/>
                  </a:lnTo>
                  <a:lnTo>
                    <a:pt x="9" y="164"/>
                  </a:lnTo>
                  <a:lnTo>
                    <a:pt x="11" y="166"/>
                  </a:lnTo>
                  <a:lnTo>
                    <a:pt x="14" y="168"/>
                  </a:lnTo>
                  <a:lnTo>
                    <a:pt x="16" y="170"/>
                  </a:lnTo>
                  <a:lnTo>
                    <a:pt x="18" y="172"/>
                  </a:lnTo>
                  <a:lnTo>
                    <a:pt x="20" y="174"/>
                  </a:lnTo>
                  <a:lnTo>
                    <a:pt x="22" y="176"/>
                  </a:lnTo>
                  <a:lnTo>
                    <a:pt x="24" y="179"/>
                  </a:lnTo>
                  <a:lnTo>
                    <a:pt x="27" y="181"/>
                  </a:lnTo>
                  <a:lnTo>
                    <a:pt x="29" y="183"/>
                  </a:lnTo>
                  <a:lnTo>
                    <a:pt x="31" y="185"/>
                  </a:lnTo>
                  <a:lnTo>
                    <a:pt x="33" y="187"/>
                  </a:lnTo>
                  <a:lnTo>
                    <a:pt x="35" y="189"/>
                  </a:lnTo>
                  <a:lnTo>
                    <a:pt x="37" y="191"/>
                  </a:lnTo>
                  <a:lnTo>
                    <a:pt x="40" y="193"/>
                  </a:lnTo>
                  <a:lnTo>
                    <a:pt x="42" y="195"/>
                  </a:lnTo>
                  <a:lnTo>
                    <a:pt x="44" y="197"/>
                  </a:lnTo>
                  <a:lnTo>
                    <a:pt x="46" y="199"/>
                  </a:lnTo>
                  <a:lnTo>
                    <a:pt x="48" y="202"/>
                  </a:lnTo>
                  <a:lnTo>
                    <a:pt x="50" y="204"/>
                  </a:lnTo>
                  <a:lnTo>
                    <a:pt x="52" y="206"/>
                  </a:lnTo>
                  <a:lnTo>
                    <a:pt x="54" y="208"/>
                  </a:lnTo>
                  <a:lnTo>
                    <a:pt x="57" y="210"/>
                  </a:lnTo>
                  <a:lnTo>
                    <a:pt x="59" y="212"/>
                  </a:lnTo>
                  <a:lnTo>
                    <a:pt x="61" y="214"/>
                  </a:lnTo>
                  <a:lnTo>
                    <a:pt x="63" y="216"/>
                  </a:lnTo>
                  <a:lnTo>
                    <a:pt x="65" y="219"/>
                  </a:lnTo>
                  <a:lnTo>
                    <a:pt x="67" y="221"/>
                  </a:lnTo>
                  <a:lnTo>
                    <a:pt x="70" y="223"/>
                  </a:lnTo>
                  <a:lnTo>
                    <a:pt x="132" y="219"/>
                  </a:lnTo>
                  <a:lnTo>
                    <a:pt x="273" y="213"/>
                  </a:lnTo>
                  <a:lnTo>
                    <a:pt x="273" y="213"/>
                  </a:lnTo>
                  <a:lnTo>
                    <a:pt x="273" y="213"/>
                  </a:lnTo>
                  <a:lnTo>
                    <a:pt x="273" y="212"/>
                  </a:lnTo>
                  <a:lnTo>
                    <a:pt x="274" y="212"/>
                  </a:lnTo>
                  <a:lnTo>
                    <a:pt x="274" y="212"/>
                  </a:lnTo>
                  <a:lnTo>
                    <a:pt x="274" y="212"/>
                  </a:lnTo>
                  <a:lnTo>
                    <a:pt x="274" y="211"/>
                  </a:lnTo>
                  <a:lnTo>
                    <a:pt x="275" y="211"/>
                  </a:lnTo>
                  <a:lnTo>
                    <a:pt x="275" y="211"/>
                  </a:lnTo>
                  <a:lnTo>
                    <a:pt x="275" y="211"/>
                  </a:lnTo>
                  <a:lnTo>
                    <a:pt x="275" y="211"/>
                  </a:lnTo>
                  <a:lnTo>
                    <a:pt x="275" y="210"/>
                  </a:lnTo>
                  <a:lnTo>
                    <a:pt x="275" y="210"/>
                  </a:lnTo>
                  <a:lnTo>
                    <a:pt x="261" y="196"/>
                  </a:lnTo>
                  <a:lnTo>
                    <a:pt x="262" y="109"/>
                  </a:lnTo>
                  <a:lnTo>
                    <a:pt x="262" y="107"/>
                  </a:lnTo>
                  <a:lnTo>
                    <a:pt x="262" y="104"/>
                  </a:lnTo>
                  <a:lnTo>
                    <a:pt x="262" y="102"/>
                  </a:lnTo>
                  <a:lnTo>
                    <a:pt x="262" y="100"/>
                  </a:lnTo>
                  <a:lnTo>
                    <a:pt x="262" y="97"/>
                  </a:lnTo>
                  <a:lnTo>
                    <a:pt x="262" y="95"/>
                  </a:lnTo>
                  <a:lnTo>
                    <a:pt x="262" y="93"/>
                  </a:lnTo>
                  <a:lnTo>
                    <a:pt x="262" y="91"/>
                  </a:lnTo>
                  <a:lnTo>
                    <a:pt x="262" y="88"/>
                  </a:lnTo>
                  <a:lnTo>
                    <a:pt x="262" y="86"/>
                  </a:lnTo>
                  <a:lnTo>
                    <a:pt x="262" y="84"/>
                  </a:lnTo>
                  <a:lnTo>
                    <a:pt x="262" y="82"/>
                  </a:lnTo>
                  <a:lnTo>
                    <a:pt x="262" y="79"/>
                  </a:lnTo>
                  <a:lnTo>
                    <a:pt x="262" y="77"/>
                  </a:lnTo>
                  <a:lnTo>
                    <a:pt x="263" y="75"/>
                  </a:lnTo>
                  <a:lnTo>
                    <a:pt x="263" y="73"/>
                  </a:lnTo>
                  <a:lnTo>
                    <a:pt x="263" y="70"/>
                  </a:lnTo>
                  <a:lnTo>
                    <a:pt x="263" y="68"/>
                  </a:lnTo>
                  <a:lnTo>
                    <a:pt x="263" y="66"/>
                  </a:lnTo>
                  <a:lnTo>
                    <a:pt x="263" y="64"/>
                  </a:lnTo>
                  <a:lnTo>
                    <a:pt x="263" y="61"/>
                  </a:lnTo>
                  <a:lnTo>
                    <a:pt x="263" y="59"/>
                  </a:lnTo>
                  <a:lnTo>
                    <a:pt x="263" y="57"/>
                  </a:lnTo>
                  <a:lnTo>
                    <a:pt x="263" y="55"/>
                  </a:lnTo>
                  <a:lnTo>
                    <a:pt x="263" y="53"/>
                  </a:lnTo>
                  <a:lnTo>
                    <a:pt x="263" y="50"/>
                  </a:lnTo>
                  <a:lnTo>
                    <a:pt x="263" y="48"/>
                  </a:lnTo>
                  <a:lnTo>
                    <a:pt x="263" y="46"/>
                  </a:lnTo>
                  <a:lnTo>
                    <a:pt x="263" y="44"/>
                  </a:lnTo>
                  <a:lnTo>
                    <a:pt x="263" y="41"/>
                  </a:lnTo>
                  <a:lnTo>
                    <a:pt x="263" y="39"/>
                  </a:lnTo>
                  <a:lnTo>
                    <a:pt x="262" y="37"/>
                  </a:lnTo>
                  <a:lnTo>
                    <a:pt x="225" y="0"/>
                  </a:lnTo>
                  <a:lnTo>
                    <a:pt x="179" y="3"/>
                  </a:lnTo>
                  <a:lnTo>
                    <a:pt x="38" y="9"/>
                  </a:lnTo>
                  <a:lnTo>
                    <a:pt x="38" y="9"/>
                  </a:lnTo>
                  <a:lnTo>
                    <a:pt x="37" y="9"/>
                  </a:lnTo>
                  <a:lnTo>
                    <a:pt x="37" y="9"/>
                  </a:lnTo>
                  <a:lnTo>
                    <a:pt x="37" y="9"/>
                  </a:lnTo>
                  <a:lnTo>
                    <a:pt x="37" y="10"/>
                  </a:lnTo>
                  <a:lnTo>
                    <a:pt x="36" y="10"/>
                  </a:lnTo>
                  <a:lnTo>
                    <a:pt x="36" y="10"/>
                  </a:lnTo>
                  <a:lnTo>
                    <a:pt x="36" y="10"/>
                  </a:lnTo>
                  <a:lnTo>
                    <a:pt x="36" y="11"/>
                  </a:lnTo>
                  <a:lnTo>
                    <a:pt x="36" y="11"/>
                  </a:lnTo>
                  <a:lnTo>
                    <a:pt x="36" y="11"/>
                  </a:lnTo>
                  <a:lnTo>
                    <a:pt x="35" y="11"/>
                  </a:lnTo>
                  <a:lnTo>
                    <a:pt x="35" y="11"/>
                  </a:lnTo>
                  <a:lnTo>
                    <a:pt x="35" y="11"/>
                  </a:lnTo>
                  <a:lnTo>
                    <a:pt x="35" y="12"/>
                  </a:lnTo>
                  <a:lnTo>
                    <a:pt x="35" y="12"/>
                  </a:lnTo>
                  <a:lnTo>
                    <a:pt x="35" y="13"/>
                  </a:lnTo>
                  <a:lnTo>
                    <a:pt x="35" y="13"/>
                  </a:lnTo>
                  <a:lnTo>
                    <a:pt x="35" y="13"/>
                  </a:lnTo>
                  <a:lnTo>
                    <a:pt x="35" y="14"/>
                  </a:lnTo>
                  <a:lnTo>
                    <a:pt x="35"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65" name="Freeform 1101"/>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66" name="Freeform 1102"/>
            <p:cNvSpPr>
              <a:spLocks/>
            </p:cNvSpPr>
            <p:nvPr/>
          </p:nvSpPr>
          <p:spPr bwMode="auto">
            <a:xfrm>
              <a:off x="1410" y="3226"/>
              <a:ext cx="218" cy="45"/>
            </a:xfrm>
            <a:custGeom>
              <a:avLst/>
              <a:gdLst>
                <a:gd name="T0" fmla="*/ 1 w 218"/>
                <a:gd name="T1" fmla="*/ 10 h 45"/>
                <a:gd name="T2" fmla="*/ 3 w 218"/>
                <a:gd name="T3" fmla="*/ 13 h 45"/>
                <a:gd name="T4" fmla="*/ 5 w 218"/>
                <a:gd name="T5" fmla="*/ 15 h 45"/>
                <a:gd name="T6" fmla="*/ 7 w 218"/>
                <a:gd name="T7" fmla="*/ 17 h 45"/>
                <a:gd name="T8" fmla="*/ 9 w 218"/>
                <a:gd name="T9" fmla="*/ 19 h 45"/>
                <a:gd name="T10" fmla="*/ 11 w 218"/>
                <a:gd name="T11" fmla="*/ 22 h 45"/>
                <a:gd name="T12" fmla="*/ 14 w 218"/>
                <a:gd name="T13" fmla="*/ 24 h 45"/>
                <a:gd name="T14" fmla="*/ 16 w 218"/>
                <a:gd name="T15" fmla="*/ 26 h 45"/>
                <a:gd name="T16" fmla="*/ 18 w 218"/>
                <a:gd name="T17" fmla="*/ 28 h 45"/>
                <a:gd name="T18" fmla="*/ 21 w 218"/>
                <a:gd name="T19" fmla="*/ 30 h 45"/>
                <a:gd name="T20" fmla="*/ 23 w 218"/>
                <a:gd name="T21" fmla="*/ 33 h 45"/>
                <a:gd name="T22" fmla="*/ 25 w 218"/>
                <a:gd name="T23" fmla="*/ 35 h 45"/>
                <a:gd name="T24" fmla="*/ 28 w 218"/>
                <a:gd name="T25" fmla="*/ 37 h 45"/>
                <a:gd name="T26" fmla="*/ 30 w 218"/>
                <a:gd name="T27" fmla="*/ 39 h 45"/>
                <a:gd name="T28" fmla="*/ 32 w 218"/>
                <a:gd name="T29" fmla="*/ 41 h 45"/>
                <a:gd name="T30" fmla="*/ 34 w 218"/>
                <a:gd name="T31" fmla="*/ 44 h 45"/>
                <a:gd name="T32" fmla="*/ 218 w 218"/>
                <a:gd name="T33" fmla="*/ 36 h 45"/>
                <a:gd name="T34" fmla="*/ 216 w 218"/>
                <a:gd name="T35" fmla="*/ 34 h 45"/>
                <a:gd name="T36" fmla="*/ 214 w 218"/>
                <a:gd name="T37" fmla="*/ 31 h 45"/>
                <a:gd name="T38" fmla="*/ 211 w 218"/>
                <a:gd name="T39" fmla="*/ 29 h 45"/>
                <a:gd name="T40" fmla="*/ 209 w 218"/>
                <a:gd name="T41" fmla="*/ 27 h 45"/>
                <a:gd name="T42" fmla="*/ 207 w 218"/>
                <a:gd name="T43" fmla="*/ 25 h 45"/>
                <a:gd name="T44" fmla="*/ 205 w 218"/>
                <a:gd name="T45" fmla="*/ 22 h 45"/>
                <a:gd name="T46" fmla="*/ 202 w 218"/>
                <a:gd name="T47" fmla="*/ 20 h 45"/>
                <a:gd name="T48" fmla="*/ 200 w 218"/>
                <a:gd name="T49" fmla="*/ 18 h 45"/>
                <a:gd name="T50" fmla="*/ 198 w 218"/>
                <a:gd name="T51" fmla="*/ 16 h 45"/>
                <a:gd name="T52" fmla="*/ 195 w 218"/>
                <a:gd name="T53" fmla="*/ 14 h 45"/>
                <a:gd name="T54" fmla="*/ 193 w 218"/>
                <a:gd name="T55" fmla="*/ 11 h 45"/>
                <a:gd name="T56" fmla="*/ 191 w 218"/>
                <a:gd name="T57" fmla="*/ 9 h 45"/>
                <a:gd name="T58" fmla="*/ 189 w 218"/>
                <a:gd name="T59" fmla="*/ 7 h 45"/>
                <a:gd name="T60" fmla="*/ 186 w 218"/>
                <a:gd name="T61" fmla="*/ 5 h 45"/>
                <a:gd name="T62" fmla="*/ 184 w 218"/>
                <a:gd name="T63" fmla="*/ 3 h 45"/>
                <a:gd name="T64" fmla="*/ 182 w 218"/>
                <a:gd name="T65" fmla="*/ 0 h 45"/>
                <a:gd name="T66" fmla="*/ 0 w 218"/>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8" h="45">
                  <a:moveTo>
                    <a:pt x="0" y="9"/>
                  </a:moveTo>
                  <a:lnTo>
                    <a:pt x="1" y="10"/>
                  </a:lnTo>
                  <a:lnTo>
                    <a:pt x="2" y="12"/>
                  </a:lnTo>
                  <a:lnTo>
                    <a:pt x="3" y="13"/>
                  </a:lnTo>
                  <a:lnTo>
                    <a:pt x="4" y="14"/>
                  </a:lnTo>
                  <a:lnTo>
                    <a:pt x="5" y="15"/>
                  </a:lnTo>
                  <a:lnTo>
                    <a:pt x="6" y="16"/>
                  </a:lnTo>
                  <a:lnTo>
                    <a:pt x="7" y="17"/>
                  </a:lnTo>
                  <a:lnTo>
                    <a:pt x="8" y="18"/>
                  </a:lnTo>
                  <a:lnTo>
                    <a:pt x="9" y="19"/>
                  </a:lnTo>
                  <a:lnTo>
                    <a:pt x="10" y="21"/>
                  </a:lnTo>
                  <a:lnTo>
                    <a:pt x="11" y="22"/>
                  </a:lnTo>
                  <a:lnTo>
                    <a:pt x="12" y="23"/>
                  </a:lnTo>
                  <a:lnTo>
                    <a:pt x="14" y="24"/>
                  </a:lnTo>
                  <a:lnTo>
                    <a:pt x="15" y="25"/>
                  </a:lnTo>
                  <a:lnTo>
                    <a:pt x="16" y="26"/>
                  </a:lnTo>
                  <a:lnTo>
                    <a:pt x="17" y="27"/>
                  </a:lnTo>
                  <a:lnTo>
                    <a:pt x="18" y="28"/>
                  </a:lnTo>
                  <a:lnTo>
                    <a:pt x="19" y="29"/>
                  </a:lnTo>
                  <a:lnTo>
                    <a:pt x="21" y="30"/>
                  </a:lnTo>
                  <a:lnTo>
                    <a:pt x="22" y="31"/>
                  </a:lnTo>
                  <a:lnTo>
                    <a:pt x="23" y="33"/>
                  </a:lnTo>
                  <a:lnTo>
                    <a:pt x="24" y="34"/>
                  </a:lnTo>
                  <a:lnTo>
                    <a:pt x="25" y="35"/>
                  </a:lnTo>
                  <a:lnTo>
                    <a:pt x="26" y="36"/>
                  </a:lnTo>
                  <a:lnTo>
                    <a:pt x="28" y="37"/>
                  </a:lnTo>
                  <a:lnTo>
                    <a:pt x="29" y="38"/>
                  </a:lnTo>
                  <a:lnTo>
                    <a:pt x="30" y="39"/>
                  </a:lnTo>
                  <a:lnTo>
                    <a:pt x="31" y="40"/>
                  </a:lnTo>
                  <a:lnTo>
                    <a:pt x="32" y="41"/>
                  </a:lnTo>
                  <a:lnTo>
                    <a:pt x="33" y="42"/>
                  </a:lnTo>
                  <a:lnTo>
                    <a:pt x="34" y="44"/>
                  </a:lnTo>
                  <a:lnTo>
                    <a:pt x="36" y="45"/>
                  </a:lnTo>
                  <a:lnTo>
                    <a:pt x="218" y="36"/>
                  </a:lnTo>
                  <a:lnTo>
                    <a:pt x="217" y="35"/>
                  </a:lnTo>
                  <a:lnTo>
                    <a:pt x="216" y="34"/>
                  </a:lnTo>
                  <a:lnTo>
                    <a:pt x="215" y="32"/>
                  </a:lnTo>
                  <a:lnTo>
                    <a:pt x="214" y="31"/>
                  </a:lnTo>
                  <a:lnTo>
                    <a:pt x="213" y="30"/>
                  </a:lnTo>
                  <a:lnTo>
                    <a:pt x="211" y="29"/>
                  </a:lnTo>
                  <a:lnTo>
                    <a:pt x="210" y="28"/>
                  </a:lnTo>
                  <a:lnTo>
                    <a:pt x="209" y="27"/>
                  </a:lnTo>
                  <a:lnTo>
                    <a:pt x="208" y="26"/>
                  </a:lnTo>
                  <a:lnTo>
                    <a:pt x="207" y="25"/>
                  </a:lnTo>
                  <a:lnTo>
                    <a:pt x="206" y="23"/>
                  </a:lnTo>
                  <a:lnTo>
                    <a:pt x="205" y="22"/>
                  </a:lnTo>
                  <a:lnTo>
                    <a:pt x="203" y="21"/>
                  </a:lnTo>
                  <a:lnTo>
                    <a:pt x="202" y="20"/>
                  </a:lnTo>
                  <a:lnTo>
                    <a:pt x="201" y="19"/>
                  </a:lnTo>
                  <a:lnTo>
                    <a:pt x="200" y="18"/>
                  </a:lnTo>
                  <a:lnTo>
                    <a:pt x="199" y="17"/>
                  </a:lnTo>
                  <a:lnTo>
                    <a:pt x="198" y="16"/>
                  </a:lnTo>
                  <a:lnTo>
                    <a:pt x="197" y="14"/>
                  </a:lnTo>
                  <a:lnTo>
                    <a:pt x="195" y="14"/>
                  </a:lnTo>
                  <a:lnTo>
                    <a:pt x="194" y="12"/>
                  </a:lnTo>
                  <a:lnTo>
                    <a:pt x="193" y="11"/>
                  </a:lnTo>
                  <a:lnTo>
                    <a:pt x="192" y="10"/>
                  </a:lnTo>
                  <a:lnTo>
                    <a:pt x="191" y="9"/>
                  </a:lnTo>
                  <a:lnTo>
                    <a:pt x="190" y="8"/>
                  </a:lnTo>
                  <a:lnTo>
                    <a:pt x="189" y="7"/>
                  </a:lnTo>
                  <a:lnTo>
                    <a:pt x="187" y="6"/>
                  </a:lnTo>
                  <a:lnTo>
                    <a:pt x="186" y="5"/>
                  </a:lnTo>
                  <a:lnTo>
                    <a:pt x="185" y="4"/>
                  </a:lnTo>
                  <a:lnTo>
                    <a:pt x="184" y="3"/>
                  </a:lnTo>
                  <a:lnTo>
                    <a:pt x="183" y="2"/>
                  </a:lnTo>
                  <a:lnTo>
                    <a:pt x="182" y="0"/>
                  </a:lnTo>
                  <a:lnTo>
                    <a:pt x="18" y="8"/>
                  </a:lnTo>
                  <a:lnTo>
                    <a:pt x="0"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67" name="Freeform 1103"/>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68" name="Freeform 1104"/>
            <p:cNvSpPr>
              <a:spLocks/>
            </p:cNvSpPr>
            <p:nvPr/>
          </p:nvSpPr>
          <p:spPr bwMode="auto">
            <a:xfrm>
              <a:off x="1406" y="3237"/>
              <a:ext cx="39" cy="110"/>
            </a:xfrm>
            <a:custGeom>
              <a:avLst/>
              <a:gdLst>
                <a:gd name="T0" fmla="*/ 37 w 39"/>
                <a:gd name="T1" fmla="*/ 110 h 110"/>
                <a:gd name="T2" fmla="*/ 39 w 39"/>
                <a:gd name="T3" fmla="*/ 37 h 110"/>
                <a:gd name="T4" fmla="*/ 37 w 39"/>
                <a:gd name="T5" fmla="*/ 34 h 110"/>
                <a:gd name="T6" fmla="*/ 2 w 39"/>
                <a:gd name="T7" fmla="*/ 0 h 110"/>
                <a:gd name="T8" fmla="*/ 0 w 39"/>
                <a:gd name="T9" fmla="*/ 76 h 110"/>
                <a:gd name="T10" fmla="*/ 37 w 39"/>
                <a:gd name="T11" fmla="*/ 110 h 110"/>
              </a:gdLst>
              <a:ahLst/>
              <a:cxnLst>
                <a:cxn ang="0">
                  <a:pos x="T0" y="T1"/>
                </a:cxn>
                <a:cxn ang="0">
                  <a:pos x="T2" y="T3"/>
                </a:cxn>
                <a:cxn ang="0">
                  <a:pos x="T4" y="T5"/>
                </a:cxn>
                <a:cxn ang="0">
                  <a:pos x="T6" y="T7"/>
                </a:cxn>
                <a:cxn ang="0">
                  <a:pos x="T8" y="T9"/>
                </a:cxn>
                <a:cxn ang="0">
                  <a:pos x="T10" y="T11"/>
                </a:cxn>
              </a:cxnLst>
              <a:rect l="0" t="0" r="r" b="b"/>
              <a:pathLst>
                <a:path w="39" h="110">
                  <a:moveTo>
                    <a:pt x="37" y="110"/>
                  </a:moveTo>
                  <a:lnTo>
                    <a:pt x="39" y="37"/>
                  </a:lnTo>
                  <a:lnTo>
                    <a:pt x="37" y="34"/>
                  </a:lnTo>
                  <a:lnTo>
                    <a:pt x="2" y="0"/>
                  </a:lnTo>
                  <a:lnTo>
                    <a:pt x="0" y="76"/>
                  </a:lnTo>
                  <a:lnTo>
                    <a:pt x="37" y="11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69" name="Freeform 1105"/>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70" name="Freeform 1106"/>
            <p:cNvSpPr>
              <a:spLocks/>
            </p:cNvSpPr>
            <p:nvPr/>
          </p:nvSpPr>
          <p:spPr bwMode="auto">
            <a:xfrm>
              <a:off x="1390" y="3271"/>
              <a:ext cx="15" cy="14"/>
            </a:xfrm>
            <a:custGeom>
              <a:avLst/>
              <a:gdLst>
                <a:gd name="T0" fmla="*/ 15 w 15"/>
                <a:gd name="T1" fmla="*/ 14 h 14"/>
                <a:gd name="T2" fmla="*/ 15 w 15"/>
                <a:gd name="T3" fmla="*/ 0 h 14"/>
                <a:gd name="T4" fmla="*/ 15 w 15"/>
                <a:gd name="T5" fmla="*/ 0 h 14"/>
                <a:gd name="T6" fmla="*/ 14 w 15"/>
                <a:gd name="T7" fmla="*/ 0 h 14"/>
                <a:gd name="T8" fmla="*/ 14 w 15"/>
                <a:gd name="T9" fmla="*/ 0 h 14"/>
                <a:gd name="T10" fmla="*/ 13 w 15"/>
                <a:gd name="T11" fmla="*/ 0 h 14"/>
                <a:gd name="T12" fmla="*/ 13 w 15"/>
                <a:gd name="T13" fmla="*/ 0 h 14"/>
                <a:gd name="T14" fmla="*/ 13 w 15"/>
                <a:gd name="T15" fmla="*/ 0 h 14"/>
                <a:gd name="T16" fmla="*/ 12 w 15"/>
                <a:gd name="T17" fmla="*/ 0 h 14"/>
                <a:gd name="T18" fmla="*/ 12 w 15"/>
                <a:gd name="T19" fmla="*/ 0 h 14"/>
                <a:gd name="T20" fmla="*/ 11 w 15"/>
                <a:gd name="T21" fmla="*/ 0 h 14"/>
                <a:gd name="T22" fmla="*/ 11 w 15"/>
                <a:gd name="T23" fmla="*/ 0 h 14"/>
                <a:gd name="T24" fmla="*/ 10 w 15"/>
                <a:gd name="T25" fmla="*/ 0 h 14"/>
                <a:gd name="T26" fmla="*/ 10 w 15"/>
                <a:gd name="T27" fmla="*/ 0 h 14"/>
                <a:gd name="T28" fmla="*/ 9 w 15"/>
                <a:gd name="T29" fmla="*/ 0 h 14"/>
                <a:gd name="T30" fmla="*/ 9 w 15"/>
                <a:gd name="T31" fmla="*/ 0 h 14"/>
                <a:gd name="T32" fmla="*/ 8 w 15"/>
                <a:gd name="T33" fmla="*/ 0 h 14"/>
                <a:gd name="T34" fmla="*/ 8 w 15"/>
                <a:gd name="T35" fmla="*/ 0 h 14"/>
                <a:gd name="T36" fmla="*/ 7 w 15"/>
                <a:gd name="T37" fmla="*/ 0 h 14"/>
                <a:gd name="T38" fmla="*/ 7 w 15"/>
                <a:gd name="T39" fmla="*/ 0 h 14"/>
                <a:gd name="T40" fmla="*/ 6 w 15"/>
                <a:gd name="T41" fmla="*/ 0 h 14"/>
                <a:gd name="T42" fmla="*/ 6 w 15"/>
                <a:gd name="T43" fmla="*/ 0 h 14"/>
                <a:gd name="T44" fmla="*/ 5 w 15"/>
                <a:gd name="T45" fmla="*/ 0 h 14"/>
                <a:gd name="T46" fmla="*/ 5 w 15"/>
                <a:gd name="T47" fmla="*/ 0 h 14"/>
                <a:gd name="T48" fmla="*/ 4 w 15"/>
                <a:gd name="T49" fmla="*/ 0 h 14"/>
                <a:gd name="T50" fmla="*/ 4 w 15"/>
                <a:gd name="T51" fmla="*/ 0 h 14"/>
                <a:gd name="T52" fmla="*/ 3 w 15"/>
                <a:gd name="T53" fmla="*/ 0 h 14"/>
                <a:gd name="T54" fmla="*/ 3 w 15"/>
                <a:gd name="T55" fmla="*/ 0 h 14"/>
                <a:gd name="T56" fmla="*/ 2 w 15"/>
                <a:gd name="T57" fmla="*/ 0 h 14"/>
                <a:gd name="T58" fmla="*/ 2 w 15"/>
                <a:gd name="T59" fmla="*/ 0 h 14"/>
                <a:gd name="T60" fmla="*/ 2 w 15"/>
                <a:gd name="T61" fmla="*/ 0 h 14"/>
                <a:gd name="T62" fmla="*/ 1 w 15"/>
                <a:gd name="T63" fmla="*/ 0 h 14"/>
                <a:gd name="T64" fmla="*/ 0 w 15"/>
                <a:gd name="T65" fmla="*/ 0 h 14"/>
                <a:gd name="T66" fmla="*/ 0 w 15"/>
                <a:gd name="T67" fmla="*/ 0 h 14"/>
                <a:gd name="T68" fmla="*/ 15 w 15"/>
                <a:gd name="T6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 h="14">
                  <a:moveTo>
                    <a:pt x="15" y="14"/>
                  </a:moveTo>
                  <a:lnTo>
                    <a:pt x="15" y="0"/>
                  </a:lnTo>
                  <a:lnTo>
                    <a:pt x="15" y="0"/>
                  </a:lnTo>
                  <a:lnTo>
                    <a:pt x="14" y="0"/>
                  </a:lnTo>
                  <a:lnTo>
                    <a:pt x="14" y="0"/>
                  </a:lnTo>
                  <a:lnTo>
                    <a:pt x="13" y="0"/>
                  </a:lnTo>
                  <a:lnTo>
                    <a:pt x="13" y="0"/>
                  </a:lnTo>
                  <a:lnTo>
                    <a:pt x="13" y="0"/>
                  </a:lnTo>
                  <a:lnTo>
                    <a:pt x="12" y="0"/>
                  </a:lnTo>
                  <a:lnTo>
                    <a:pt x="12" y="0"/>
                  </a:lnTo>
                  <a:lnTo>
                    <a:pt x="11" y="0"/>
                  </a:lnTo>
                  <a:lnTo>
                    <a:pt x="11" y="0"/>
                  </a:lnTo>
                  <a:lnTo>
                    <a:pt x="10" y="0"/>
                  </a:lnTo>
                  <a:lnTo>
                    <a:pt x="10" y="0"/>
                  </a:lnTo>
                  <a:lnTo>
                    <a:pt x="9" y="0"/>
                  </a:lnTo>
                  <a:lnTo>
                    <a:pt x="9" y="0"/>
                  </a:lnTo>
                  <a:lnTo>
                    <a:pt x="8" y="0"/>
                  </a:lnTo>
                  <a:lnTo>
                    <a:pt x="8" y="0"/>
                  </a:lnTo>
                  <a:lnTo>
                    <a:pt x="7" y="0"/>
                  </a:lnTo>
                  <a:lnTo>
                    <a:pt x="7" y="0"/>
                  </a:lnTo>
                  <a:lnTo>
                    <a:pt x="6" y="0"/>
                  </a:lnTo>
                  <a:lnTo>
                    <a:pt x="6" y="0"/>
                  </a:lnTo>
                  <a:lnTo>
                    <a:pt x="5" y="0"/>
                  </a:lnTo>
                  <a:lnTo>
                    <a:pt x="5" y="0"/>
                  </a:lnTo>
                  <a:lnTo>
                    <a:pt x="4" y="0"/>
                  </a:lnTo>
                  <a:lnTo>
                    <a:pt x="4" y="0"/>
                  </a:lnTo>
                  <a:lnTo>
                    <a:pt x="3" y="0"/>
                  </a:lnTo>
                  <a:lnTo>
                    <a:pt x="3" y="0"/>
                  </a:lnTo>
                  <a:lnTo>
                    <a:pt x="2" y="0"/>
                  </a:lnTo>
                  <a:lnTo>
                    <a:pt x="2" y="0"/>
                  </a:lnTo>
                  <a:lnTo>
                    <a:pt x="2" y="0"/>
                  </a:lnTo>
                  <a:lnTo>
                    <a:pt x="1" y="0"/>
                  </a:lnTo>
                  <a:lnTo>
                    <a:pt x="0" y="0"/>
                  </a:lnTo>
                  <a:lnTo>
                    <a:pt x="0" y="0"/>
                  </a:lnTo>
                  <a:lnTo>
                    <a:pt x="15"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71" name="Freeform 1107"/>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72" name="Freeform 1108"/>
            <p:cNvSpPr>
              <a:spLocks/>
            </p:cNvSpPr>
            <p:nvPr/>
          </p:nvSpPr>
          <p:spPr bwMode="auto">
            <a:xfrm>
              <a:off x="1414" y="3271"/>
              <a:ext cx="19" cy="40"/>
            </a:xfrm>
            <a:custGeom>
              <a:avLst/>
              <a:gdLst>
                <a:gd name="T0" fmla="*/ 0 w 19"/>
                <a:gd name="T1" fmla="*/ 25 h 40"/>
                <a:gd name="T2" fmla="*/ 1 w 19"/>
                <a:gd name="T3" fmla="*/ 25 h 40"/>
                <a:gd name="T4" fmla="*/ 2 w 19"/>
                <a:gd name="T5" fmla="*/ 25 h 40"/>
                <a:gd name="T6" fmla="*/ 2 w 19"/>
                <a:gd name="T7" fmla="*/ 26 h 40"/>
                <a:gd name="T8" fmla="*/ 3 w 19"/>
                <a:gd name="T9" fmla="*/ 27 h 40"/>
                <a:gd name="T10" fmla="*/ 4 w 19"/>
                <a:gd name="T11" fmla="*/ 27 h 40"/>
                <a:gd name="T12" fmla="*/ 4 w 19"/>
                <a:gd name="T13" fmla="*/ 27 h 40"/>
                <a:gd name="T14" fmla="*/ 5 w 19"/>
                <a:gd name="T15" fmla="*/ 28 h 40"/>
                <a:gd name="T16" fmla="*/ 5 w 19"/>
                <a:gd name="T17" fmla="*/ 29 h 40"/>
                <a:gd name="T18" fmla="*/ 6 w 19"/>
                <a:gd name="T19" fmla="*/ 29 h 40"/>
                <a:gd name="T20" fmla="*/ 6 w 19"/>
                <a:gd name="T21" fmla="*/ 29 h 40"/>
                <a:gd name="T22" fmla="*/ 7 w 19"/>
                <a:gd name="T23" fmla="*/ 30 h 40"/>
                <a:gd name="T24" fmla="*/ 7 w 19"/>
                <a:gd name="T25" fmla="*/ 31 h 40"/>
                <a:gd name="T26" fmla="*/ 8 w 19"/>
                <a:gd name="T27" fmla="*/ 31 h 40"/>
                <a:gd name="T28" fmla="*/ 8 w 19"/>
                <a:gd name="T29" fmla="*/ 32 h 40"/>
                <a:gd name="T30" fmla="*/ 9 w 19"/>
                <a:gd name="T31" fmla="*/ 32 h 40"/>
                <a:gd name="T32" fmla="*/ 10 w 19"/>
                <a:gd name="T33" fmla="*/ 33 h 40"/>
                <a:gd name="T34" fmla="*/ 10 w 19"/>
                <a:gd name="T35" fmla="*/ 33 h 40"/>
                <a:gd name="T36" fmla="*/ 11 w 19"/>
                <a:gd name="T37" fmla="*/ 34 h 40"/>
                <a:gd name="T38" fmla="*/ 12 w 19"/>
                <a:gd name="T39" fmla="*/ 34 h 40"/>
                <a:gd name="T40" fmla="*/ 12 w 19"/>
                <a:gd name="T41" fmla="*/ 35 h 40"/>
                <a:gd name="T42" fmla="*/ 13 w 19"/>
                <a:gd name="T43" fmla="*/ 35 h 40"/>
                <a:gd name="T44" fmla="*/ 13 w 19"/>
                <a:gd name="T45" fmla="*/ 36 h 40"/>
                <a:gd name="T46" fmla="*/ 14 w 19"/>
                <a:gd name="T47" fmla="*/ 36 h 40"/>
                <a:gd name="T48" fmla="*/ 14 w 19"/>
                <a:gd name="T49" fmla="*/ 37 h 40"/>
                <a:gd name="T50" fmla="*/ 15 w 19"/>
                <a:gd name="T51" fmla="*/ 37 h 40"/>
                <a:gd name="T52" fmla="*/ 15 w 19"/>
                <a:gd name="T53" fmla="*/ 38 h 40"/>
                <a:gd name="T54" fmla="*/ 16 w 19"/>
                <a:gd name="T55" fmla="*/ 38 h 40"/>
                <a:gd name="T56" fmla="*/ 16 w 19"/>
                <a:gd name="T57" fmla="*/ 39 h 40"/>
                <a:gd name="T58" fmla="*/ 17 w 19"/>
                <a:gd name="T59" fmla="*/ 39 h 40"/>
                <a:gd name="T60" fmla="*/ 18 w 19"/>
                <a:gd name="T61" fmla="*/ 40 h 40"/>
                <a:gd name="T62" fmla="*/ 18 w 19"/>
                <a:gd name="T63" fmla="*/ 40 h 40"/>
                <a:gd name="T64" fmla="*/ 19 w 19"/>
                <a:gd name="T65" fmla="*/ 40 h 40"/>
                <a:gd name="T66" fmla="*/ 19 w 19"/>
                <a:gd name="T67" fmla="*/ 17 h 40"/>
                <a:gd name="T68" fmla="*/ 1 w 19"/>
                <a:gd name="T69" fmla="*/ 0 h 40"/>
                <a:gd name="T70" fmla="*/ 0 w 19"/>
                <a:gd name="T71" fmla="*/ 1 h 40"/>
                <a:gd name="T72" fmla="*/ 0 w 19"/>
                <a:gd name="T73" fmla="*/ 2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 h="40">
                  <a:moveTo>
                    <a:pt x="0" y="25"/>
                  </a:moveTo>
                  <a:lnTo>
                    <a:pt x="1" y="25"/>
                  </a:lnTo>
                  <a:lnTo>
                    <a:pt x="2" y="25"/>
                  </a:lnTo>
                  <a:lnTo>
                    <a:pt x="2" y="26"/>
                  </a:lnTo>
                  <a:lnTo>
                    <a:pt x="3" y="27"/>
                  </a:lnTo>
                  <a:lnTo>
                    <a:pt x="4" y="27"/>
                  </a:lnTo>
                  <a:lnTo>
                    <a:pt x="4" y="27"/>
                  </a:lnTo>
                  <a:lnTo>
                    <a:pt x="5" y="28"/>
                  </a:lnTo>
                  <a:lnTo>
                    <a:pt x="5" y="29"/>
                  </a:lnTo>
                  <a:lnTo>
                    <a:pt x="6" y="29"/>
                  </a:lnTo>
                  <a:lnTo>
                    <a:pt x="6" y="29"/>
                  </a:lnTo>
                  <a:lnTo>
                    <a:pt x="7" y="30"/>
                  </a:lnTo>
                  <a:lnTo>
                    <a:pt x="7" y="31"/>
                  </a:lnTo>
                  <a:lnTo>
                    <a:pt x="8" y="31"/>
                  </a:lnTo>
                  <a:lnTo>
                    <a:pt x="8" y="32"/>
                  </a:lnTo>
                  <a:lnTo>
                    <a:pt x="9" y="32"/>
                  </a:lnTo>
                  <a:lnTo>
                    <a:pt x="10" y="33"/>
                  </a:lnTo>
                  <a:lnTo>
                    <a:pt x="10" y="33"/>
                  </a:lnTo>
                  <a:lnTo>
                    <a:pt x="11" y="34"/>
                  </a:lnTo>
                  <a:lnTo>
                    <a:pt x="12" y="34"/>
                  </a:lnTo>
                  <a:lnTo>
                    <a:pt x="12" y="35"/>
                  </a:lnTo>
                  <a:lnTo>
                    <a:pt x="13" y="35"/>
                  </a:lnTo>
                  <a:lnTo>
                    <a:pt x="13" y="36"/>
                  </a:lnTo>
                  <a:lnTo>
                    <a:pt x="14" y="36"/>
                  </a:lnTo>
                  <a:lnTo>
                    <a:pt x="14" y="37"/>
                  </a:lnTo>
                  <a:lnTo>
                    <a:pt x="15" y="37"/>
                  </a:lnTo>
                  <a:lnTo>
                    <a:pt x="15" y="38"/>
                  </a:lnTo>
                  <a:lnTo>
                    <a:pt x="16" y="38"/>
                  </a:lnTo>
                  <a:lnTo>
                    <a:pt x="16" y="39"/>
                  </a:lnTo>
                  <a:lnTo>
                    <a:pt x="17" y="39"/>
                  </a:lnTo>
                  <a:lnTo>
                    <a:pt x="18" y="40"/>
                  </a:lnTo>
                  <a:lnTo>
                    <a:pt x="18" y="40"/>
                  </a:lnTo>
                  <a:lnTo>
                    <a:pt x="19" y="40"/>
                  </a:lnTo>
                  <a:lnTo>
                    <a:pt x="19" y="17"/>
                  </a:lnTo>
                  <a:lnTo>
                    <a:pt x="1" y="0"/>
                  </a:lnTo>
                  <a:lnTo>
                    <a:pt x="0" y="1"/>
                  </a:lnTo>
                  <a:lnTo>
                    <a:pt x="0" y="2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73" name="Freeform 1109"/>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74" name="Freeform 1110"/>
            <p:cNvSpPr>
              <a:spLocks/>
            </p:cNvSpPr>
            <p:nvPr/>
          </p:nvSpPr>
          <p:spPr bwMode="auto">
            <a:xfrm>
              <a:off x="1388" y="3273"/>
              <a:ext cx="2" cy="25"/>
            </a:xfrm>
            <a:custGeom>
              <a:avLst/>
              <a:gdLst>
                <a:gd name="T0" fmla="*/ 0 w 2"/>
                <a:gd name="T1" fmla="*/ 22 h 25"/>
                <a:gd name="T2" fmla="*/ 0 w 2"/>
                <a:gd name="T3" fmla="*/ 23 h 25"/>
                <a:gd name="T4" fmla="*/ 0 w 2"/>
                <a:gd name="T5" fmla="*/ 23 h 25"/>
                <a:gd name="T6" fmla="*/ 0 w 2"/>
                <a:gd name="T7" fmla="*/ 23 h 25"/>
                <a:gd name="T8" fmla="*/ 0 w 2"/>
                <a:gd name="T9" fmla="*/ 23 h 25"/>
                <a:gd name="T10" fmla="*/ 1 w 2"/>
                <a:gd name="T11" fmla="*/ 23 h 25"/>
                <a:gd name="T12" fmla="*/ 1 w 2"/>
                <a:gd name="T13" fmla="*/ 24 h 25"/>
                <a:gd name="T14" fmla="*/ 1 w 2"/>
                <a:gd name="T15" fmla="*/ 24 h 25"/>
                <a:gd name="T16" fmla="*/ 1 w 2"/>
                <a:gd name="T17" fmla="*/ 25 h 25"/>
                <a:gd name="T18" fmla="*/ 1 w 2"/>
                <a:gd name="T19" fmla="*/ 25 h 25"/>
                <a:gd name="T20" fmla="*/ 2 w 2"/>
                <a:gd name="T21" fmla="*/ 25 h 25"/>
                <a:gd name="T22" fmla="*/ 2 w 2"/>
                <a:gd name="T23" fmla="*/ 1 h 25"/>
                <a:gd name="T24" fmla="*/ 1 w 2"/>
                <a:gd name="T25" fmla="*/ 0 h 25"/>
                <a:gd name="T26" fmla="*/ 0 w 2"/>
                <a:gd name="T27"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 h="25">
                  <a:moveTo>
                    <a:pt x="0" y="22"/>
                  </a:moveTo>
                  <a:lnTo>
                    <a:pt x="0" y="23"/>
                  </a:lnTo>
                  <a:lnTo>
                    <a:pt x="0" y="23"/>
                  </a:lnTo>
                  <a:lnTo>
                    <a:pt x="0" y="23"/>
                  </a:lnTo>
                  <a:lnTo>
                    <a:pt x="0" y="23"/>
                  </a:lnTo>
                  <a:lnTo>
                    <a:pt x="1" y="23"/>
                  </a:lnTo>
                  <a:lnTo>
                    <a:pt x="1" y="24"/>
                  </a:lnTo>
                  <a:lnTo>
                    <a:pt x="1" y="24"/>
                  </a:lnTo>
                  <a:lnTo>
                    <a:pt x="1" y="25"/>
                  </a:lnTo>
                  <a:lnTo>
                    <a:pt x="1" y="25"/>
                  </a:lnTo>
                  <a:lnTo>
                    <a:pt x="2" y="25"/>
                  </a:lnTo>
                  <a:lnTo>
                    <a:pt x="2" y="1"/>
                  </a:lnTo>
                  <a:lnTo>
                    <a:pt x="1" y="0"/>
                  </a:lnTo>
                  <a:lnTo>
                    <a:pt x="0" y="2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75" name="Freeform 1111"/>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76" name="Freeform 1112"/>
            <p:cNvSpPr>
              <a:spLocks/>
            </p:cNvSpPr>
            <p:nvPr/>
          </p:nvSpPr>
          <p:spPr bwMode="auto">
            <a:xfrm>
              <a:off x="1443" y="3264"/>
              <a:ext cx="186" cy="171"/>
            </a:xfrm>
            <a:custGeom>
              <a:avLst/>
              <a:gdLst>
                <a:gd name="T0" fmla="*/ 183 w 186"/>
                <a:gd name="T1" fmla="*/ 107 h 171"/>
                <a:gd name="T2" fmla="*/ 181 w 186"/>
                <a:gd name="T3" fmla="*/ 106 h 171"/>
                <a:gd name="T4" fmla="*/ 178 w 186"/>
                <a:gd name="T5" fmla="*/ 106 h 171"/>
                <a:gd name="T6" fmla="*/ 176 w 186"/>
                <a:gd name="T7" fmla="*/ 106 h 171"/>
                <a:gd name="T8" fmla="*/ 173 w 186"/>
                <a:gd name="T9" fmla="*/ 106 h 171"/>
                <a:gd name="T10" fmla="*/ 128 w 186"/>
                <a:gd name="T11" fmla="*/ 133 h 171"/>
                <a:gd name="T12" fmla="*/ 128 w 186"/>
                <a:gd name="T13" fmla="*/ 128 h 171"/>
                <a:gd name="T14" fmla="*/ 128 w 186"/>
                <a:gd name="T15" fmla="*/ 121 h 171"/>
                <a:gd name="T16" fmla="*/ 128 w 186"/>
                <a:gd name="T17" fmla="*/ 115 h 171"/>
                <a:gd name="T18" fmla="*/ 127 w 186"/>
                <a:gd name="T19" fmla="*/ 109 h 171"/>
                <a:gd name="T20" fmla="*/ 70 w 186"/>
                <a:gd name="T21" fmla="*/ 112 h 171"/>
                <a:gd name="T22" fmla="*/ 67 w 186"/>
                <a:gd name="T23" fmla="*/ 112 h 171"/>
                <a:gd name="T24" fmla="*/ 65 w 186"/>
                <a:gd name="T25" fmla="*/ 112 h 171"/>
                <a:gd name="T26" fmla="*/ 62 w 186"/>
                <a:gd name="T27" fmla="*/ 112 h 171"/>
                <a:gd name="T28" fmla="*/ 59 w 186"/>
                <a:gd name="T29" fmla="*/ 112 h 171"/>
                <a:gd name="T30" fmla="*/ 58 w 186"/>
                <a:gd name="T31" fmla="*/ 115 h 171"/>
                <a:gd name="T32" fmla="*/ 57 w 186"/>
                <a:gd name="T33" fmla="*/ 121 h 171"/>
                <a:gd name="T34" fmla="*/ 57 w 186"/>
                <a:gd name="T35" fmla="*/ 127 h 171"/>
                <a:gd name="T36" fmla="*/ 57 w 186"/>
                <a:gd name="T37" fmla="*/ 133 h 171"/>
                <a:gd name="T38" fmla="*/ 57 w 186"/>
                <a:gd name="T39" fmla="*/ 139 h 171"/>
                <a:gd name="T40" fmla="*/ 12 w 186"/>
                <a:gd name="T41" fmla="*/ 138 h 171"/>
                <a:gd name="T42" fmla="*/ 13 w 186"/>
                <a:gd name="T43" fmla="*/ 132 h 171"/>
                <a:gd name="T44" fmla="*/ 13 w 186"/>
                <a:gd name="T45" fmla="*/ 126 h 171"/>
                <a:gd name="T46" fmla="*/ 13 w 186"/>
                <a:gd name="T47" fmla="*/ 120 h 171"/>
                <a:gd name="T48" fmla="*/ 13 w 186"/>
                <a:gd name="T49" fmla="*/ 114 h 171"/>
                <a:gd name="T50" fmla="*/ 5 w 186"/>
                <a:gd name="T51" fmla="*/ 103 h 171"/>
                <a:gd name="T52" fmla="*/ 5 w 186"/>
                <a:gd name="T53" fmla="*/ 100 h 171"/>
                <a:gd name="T54" fmla="*/ 5 w 186"/>
                <a:gd name="T55" fmla="*/ 97 h 171"/>
                <a:gd name="T56" fmla="*/ 184 w 186"/>
                <a:gd name="T57" fmla="*/ 102 h 171"/>
                <a:gd name="T58" fmla="*/ 185 w 186"/>
                <a:gd name="T59" fmla="*/ 86 h 171"/>
                <a:gd name="T60" fmla="*/ 185 w 186"/>
                <a:gd name="T61" fmla="*/ 69 h 171"/>
                <a:gd name="T62" fmla="*/ 185 w 186"/>
                <a:gd name="T63" fmla="*/ 52 h 171"/>
                <a:gd name="T64" fmla="*/ 186 w 186"/>
                <a:gd name="T65" fmla="*/ 35 h 171"/>
                <a:gd name="T66" fmla="*/ 174 w 186"/>
                <a:gd name="T67" fmla="*/ 26 h 171"/>
                <a:gd name="T68" fmla="*/ 173 w 186"/>
                <a:gd name="T69" fmla="*/ 32 h 171"/>
                <a:gd name="T70" fmla="*/ 173 w 186"/>
                <a:gd name="T71" fmla="*/ 36 h 171"/>
                <a:gd name="T72" fmla="*/ 173 w 186"/>
                <a:gd name="T73" fmla="*/ 42 h 171"/>
                <a:gd name="T74" fmla="*/ 173 w 186"/>
                <a:gd name="T75" fmla="*/ 47 h 171"/>
                <a:gd name="T76" fmla="*/ 116 w 186"/>
                <a:gd name="T77" fmla="*/ 52 h 171"/>
                <a:gd name="T78" fmla="*/ 70 w 186"/>
                <a:gd name="T79" fmla="*/ 31 h 171"/>
                <a:gd name="T80" fmla="*/ 67 w 186"/>
                <a:gd name="T81" fmla="*/ 30 h 171"/>
                <a:gd name="T82" fmla="*/ 64 w 186"/>
                <a:gd name="T83" fmla="*/ 31 h 171"/>
                <a:gd name="T84" fmla="*/ 62 w 186"/>
                <a:gd name="T85" fmla="*/ 31 h 171"/>
                <a:gd name="T86" fmla="*/ 58 w 186"/>
                <a:gd name="T87" fmla="*/ 34 h 171"/>
                <a:gd name="T88" fmla="*/ 58 w 186"/>
                <a:gd name="T89" fmla="*/ 39 h 171"/>
                <a:gd name="T90" fmla="*/ 58 w 186"/>
                <a:gd name="T91" fmla="*/ 43 h 171"/>
                <a:gd name="T92" fmla="*/ 58 w 186"/>
                <a:gd name="T93" fmla="*/ 48 h 171"/>
                <a:gd name="T94" fmla="*/ 58 w 186"/>
                <a:gd name="T95" fmla="*/ 52 h 171"/>
                <a:gd name="T96" fmla="*/ 14 w 186"/>
                <a:gd name="T97" fmla="*/ 55 h 171"/>
                <a:gd name="T98" fmla="*/ 14 w 186"/>
                <a:gd name="T99" fmla="*/ 48 h 171"/>
                <a:gd name="T100" fmla="*/ 14 w 186"/>
                <a:gd name="T101" fmla="*/ 40 h 171"/>
                <a:gd name="T102" fmla="*/ 13 w 186"/>
                <a:gd name="T103" fmla="*/ 33 h 171"/>
                <a:gd name="T104" fmla="*/ 10 w 186"/>
                <a:gd name="T105" fmla="*/ 28 h 171"/>
                <a:gd name="T106" fmla="*/ 7 w 186"/>
                <a:gd name="T107" fmla="*/ 25 h 171"/>
                <a:gd name="T108" fmla="*/ 7 w 186"/>
                <a:gd name="T109" fmla="*/ 22 h 171"/>
                <a:gd name="T110" fmla="*/ 7 w 186"/>
                <a:gd name="T111" fmla="*/ 19 h 171"/>
                <a:gd name="T112" fmla="*/ 8 w 186"/>
                <a:gd name="T113" fmla="*/ 17 h 171"/>
                <a:gd name="T114" fmla="*/ 66 w 186"/>
                <a:gd name="T115" fmla="*/ 5 h 171"/>
                <a:gd name="T116" fmla="*/ 52 w 186"/>
                <a:gd name="T117" fmla="*/ 6 h 171"/>
                <a:gd name="T118" fmla="*/ 36 w 186"/>
                <a:gd name="T119" fmla="*/ 7 h 171"/>
                <a:gd name="T120" fmla="*/ 21 w 186"/>
                <a:gd name="T121" fmla="*/ 8 h 171"/>
                <a:gd name="T122" fmla="*/ 6 w 186"/>
                <a:gd name="T123" fmla="*/ 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71">
                  <a:moveTo>
                    <a:pt x="3" y="14"/>
                  </a:moveTo>
                  <a:lnTo>
                    <a:pt x="0" y="170"/>
                  </a:lnTo>
                  <a:lnTo>
                    <a:pt x="1" y="171"/>
                  </a:lnTo>
                  <a:lnTo>
                    <a:pt x="183" y="162"/>
                  </a:lnTo>
                  <a:lnTo>
                    <a:pt x="184" y="107"/>
                  </a:lnTo>
                  <a:lnTo>
                    <a:pt x="184" y="107"/>
                  </a:lnTo>
                  <a:lnTo>
                    <a:pt x="183" y="107"/>
                  </a:lnTo>
                  <a:lnTo>
                    <a:pt x="183" y="106"/>
                  </a:lnTo>
                  <a:lnTo>
                    <a:pt x="183" y="106"/>
                  </a:lnTo>
                  <a:lnTo>
                    <a:pt x="182" y="106"/>
                  </a:lnTo>
                  <a:lnTo>
                    <a:pt x="182" y="106"/>
                  </a:lnTo>
                  <a:lnTo>
                    <a:pt x="182" y="106"/>
                  </a:lnTo>
                  <a:lnTo>
                    <a:pt x="181" y="106"/>
                  </a:lnTo>
                  <a:lnTo>
                    <a:pt x="181" y="106"/>
                  </a:lnTo>
                  <a:lnTo>
                    <a:pt x="181" y="106"/>
                  </a:lnTo>
                  <a:lnTo>
                    <a:pt x="180" y="106"/>
                  </a:lnTo>
                  <a:lnTo>
                    <a:pt x="180" y="106"/>
                  </a:lnTo>
                  <a:lnTo>
                    <a:pt x="180" y="106"/>
                  </a:lnTo>
                  <a:lnTo>
                    <a:pt x="179" y="106"/>
                  </a:lnTo>
                  <a:lnTo>
                    <a:pt x="179" y="106"/>
                  </a:lnTo>
                  <a:lnTo>
                    <a:pt x="178" y="106"/>
                  </a:lnTo>
                  <a:lnTo>
                    <a:pt x="178" y="106"/>
                  </a:lnTo>
                  <a:lnTo>
                    <a:pt x="178" y="106"/>
                  </a:lnTo>
                  <a:lnTo>
                    <a:pt x="177" y="106"/>
                  </a:lnTo>
                  <a:lnTo>
                    <a:pt x="177" y="106"/>
                  </a:lnTo>
                  <a:lnTo>
                    <a:pt x="176" y="106"/>
                  </a:lnTo>
                  <a:lnTo>
                    <a:pt x="176" y="106"/>
                  </a:lnTo>
                  <a:lnTo>
                    <a:pt x="176" y="106"/>
                  </a:lnTo>
                  <a:lnTo>
                    <a:pt x="175" y="106"/>
                  </a:lnTo>
                  <a:lnTo>
                    <a:pt x="175" y="106"/>
                  </a:lnTo>
                  <a:lnTo>
                    <a:pt x="175" y="106"/>
                  </a:lnTo>
                  <a:lnTo>
                    <a:pt x="174" y="106"/>
                  </a:lnTo>
                  <a:lnTo>
                    <a:pt x="174" y="106"/>
                  </a:lnTo>
                  <a:lnTo>
                    <a:pt x="174" y="106"/>
                  </a:lnTo>
                  <a:lnTo>
                    <a:pt x="173" y="106"/>
                  </a:lnTo>
                  <a:lnTo>
                    <a:pt x="173" y="106"/>
                  </a:lnTo>
                  <a:lnTo>
                    <a:pt x="172" y="107"/>
                  </a:lnTo>
                  <a:lnTo>
                    <a:pt x="171" y="133"/>
                  </a:lnTo>
                  <a:lnTo>
                    <a:pt x="128" y="136"/>
                  </a:lnTo>
                  <a:lnTo>
                    <a:pt x="128" y="135"/>
                  </a:lnTo>
                  <a:lnTo>
                    <a:pt x="128" y="134"/>
                  </a:lnTo>
                  <a:lnTo>
                    <a:pt x="128" y="133"/>
                  </a:lnTo>
                  <a:lnTo>
                    <a:pt x="128" y="133"/>
                  </a:lnTo>
                  <a:lnTo>
                    <a:pt x="128" y="132"/>
                  </a:lnTo>
                  <a:lnTo>
                    <a:pt x="128" y="131"/>
                  </a:lnTo>
                  <a:lnTo>
                    <a:pt x="128" y="130"/>
                  </a:lnTo>
                  <a:lnTo>
                    <a:pt x="128" y="129"/>
                  </a:lnTo>
                  <a:lnTo>
                    <a:pt x="128" y="129"/>
                  </a:lnTo>
                  <a:lnTo>
                    <a:pt x="128" y="128"/>
                  </a:lnTo>
                  <a:lnTo>
                    <a:pt x="128" y="127"/>
                  </a:lnTo>
                  <a:lnTo>
                    <a:pt x="128" y="126"/>
                  </a:lnTo>
                  <a:lnTo>
                    <a:pt x="128" y="125"/>
                  </a:lnTo>
                  <a:lnTo>
                    <a:pt x="128" y="124"/>
                  </a:lnTo>
                  <a:lnTo>
                    <a:pt x="128" y="123"/>
                  </a:lnTo>
                  <a:lnTo>
                    <a:pt x="128" y="123"/>
                  </a:lnTo>
                  <a:lnTo>
                    <a:pt x="128" y="121"/>
                  </a:lnTo>
                  <a:lnTo>
                    <a:pt x="128" y="121"/>
                  </a:lnTo>
                  <a:lnTo>
                    <a:pt x="128" y="120"/>
                  </a:lnTo>
                  <a:lnTo>
                    <a:pt x="128" y="119"/>
                  </a:lnTo>
                  <a:lnTo>
                    <a:pt x="128" y="118"/>
                  </a:lnTo>
                  <a:lnTo>
                    <a:pt x="128" y="117"/>
                  </a:lnTo>
                  <a:lnTo>
                    <a:pt x="128" y="116"/>
                  </a:lnTo>
                  <a:lnTo>
                    <a:pt x="128" y="115"/>
                  </a:lnTo>
                  <a:lnTo>
                    <a:pt x="128" y="114"/>
                  </a:lnTo>
                  <a:lnTo>
                    <a:pt x="128" y="114"/>
                  </a:lnTo>
                  <a:lnTo>
                    <a:pt x="128" y="113"/>
                  </a:lnTo>
                  <a:lnTo>
                    <a:pt x="127" y="112"/>
                  </a:lnTo>
                  <a:lnTo>
                    <a:pt x="127" y="111"/>
                  </a:lnTo>
                  <a:lnTo>
                    <a:pt x="127" y="110"/>
                  </a:lnTo>
                  <a:lnTo>
                    <a:pt x="127" y="109"/>
                  </a:lnTo>
                  <a:lnTo>
                    <a:pt x="127" y="108"/>
                  </a:lnTo>
                  <a:lnTo>
                    <a:pt x="115" y="109"/>
                  </a:lnTo>
                  <a:lnTo>
                    <a:pt x="114" y="136"/>
                  </a:lnTo>
                  <a:lnTo>
                    <a:pt x="70" y="140"/>
                  </a:lnTo>
                  <a:lnTo>
                    <a:pt x="69" y="138"/>
                  </a:lnTo>
                  <a:lnTo>
                    <a:pt x="70" y="112"/>
                  </a:lnTo>
                  <a:lnTo>
                    <a:pt x="70" y="112"/>
                  </a:lnTo>
                  <a:lnTo>
                    <a:pt x="69" y="112"/>
                  </a:lnTo>
                  <a:lnTo>
                    <a:pt x="69" y="112"/>
                  </a:lnTo>
                  <a:lnTo>
                    <a:pt x="69" y="112"/>
                  </a:lnTo>
                  <a:lnTo>
                    <a:pt x="69" y="112"/>
                  </a:lnTo>
                  <a:lnTo>
                    <a:pt x="68" y="112"/>
                  </a:lnTo>
                  <a:lnTo>
                    <a:pt x="68" y="112"/>
                  </a:lnTo>
                  <a:lnTo>
                    <a:pt x="67" y="112"/>
                  </a:lnTo>
                  <a:lnTo>
                    <a:pt x="67" y="112"/>
                  </a:lnTo>
                  <a:lnTo>
                    <a:pt x="66" y="112"/>
                  </a:lnTo>
                  <a:lnTo>
                    <a:pt x="66" y="112"/>
                  </a:lnTo>
                  <a:lnTo>
                    <a:pt x="66" y="112"/>
                  </a:lnTo>
                  <a:lnTo>
                    <a:pt x="65" y="112"/>
                  </a:lnTo>
                  <a:lnTo>
                    <a:pt x="65" y="112"/>
                  </a:lnTo>
                  <a:lnTo>
                    <a:pt x="65" y="112"/>
                  </a:lnTo>
                  <a:lnTo>
                    <a:pt x="64" y="112"/>
                  </a:lnTo>
                  <a:lnTo>
                    <a:pt x="64" y="112"/>
                  </a:lnTo>
                  <a:lnTo>
                    <a:pt x="64" y="112"/>
                  </a:lnTo>
                  <a:lnTo>
                    <a:pt x="63" y="112"/>
                  </a:lnTo>
                  <a:lnTo>
                    <a:pt x="63" y="112"/>
                  </a:lnTo>
                  <a:lnTo>
                    <a:pt x="63" y="112"/>
                  </a:lnTo>
                  <a:lnTo>
                    <a:pt x="62" y="112"/>
                  </a:lnTo>
                  <a:lnTo>
                    <a:pt x="62" y="112"/>
                  </a:lnTo>
                  <a:lnTo>
                    <a:pt x="62" y="112"/>
                  </a:lnTo>
                  <a:lnTo>
                    <a:pt x="61" y="112"/>
                  </a:lnTo>
                  <a:lnTo>
                    <a:pt x="61" y="112"/>
                  </a:lnTo>
                  <a:lnTo>
                    <a:pt x="60" y="112"/>
                  </a:lnTo>
                  <a:lnTo>
                    <a:pt x="60" y="112"/>
                  </a:lnTo>
                  <a:lnTo>
                    <a:pt x="59" y="112"/>
                  </a:lnTo>
                  <a:lnTo>
                    <a:pt x="59" y="112"/>
                  </a:lnTo>
                  <a:lnTo>
                    <a:pt x="59" y="112"/>
                  </a:lnTo>
                  <a:lnTo>
                    <a:pt x="58" y="112"/>
                  </a:lnTo>
                  <a:lnTo>
                    <a:pt x="58" y="113"/>
                  </a:lnTo>
                  <a:lnTo>
                    <a:pt x="58" y="114"/>
                  </a:lnTo>
                  <a:lnTo>
                    <a:pt x="58" y="114"/>
                  </a:lnTo>
                  <a:lnTo>
                    <a:pt x="58" y="115"/>
                  </a:lnTo>
                  <a:lnTo>
                    <a:pt x="58" y="116"/>
                  </a:lnTo>
                  <a:lnTo>
                    <a:pt x="58" y="117"/>
                  </a:lnTo>
                  <a:lnTo>
                    <a:pt x="57" y="118"/>
                  </a:lnTo>
                  <a:lnTo>
                    <a:pt x="57" y="118"/>
                  </a:lnTo>
                  <a:lnTo>
                    <a:pt x="57" y="119"/>
                  </a:lnTo>
                  <a:lnTo>
                    <a:pt x="57" y="120"/>
                  </a:lnTo>
                  <a:lnTo>
                    <a:pt x="57" y="121"/>
                  </a:lnTo>
                  <a:lnTo>
                    <a:pt x="57" y="122"/>
                  </a:lnTo>
                  <a:lnTo>
                    <a:pt x="57" y="123"/>
                  </a:lnTo>
                  <a:lnTo>
                    <a:pt x="57" y="124"/>
                  </a:lnTo>
                  <a:lnTo>
                    <a:pt x="57" y="125"/>
                  </a:lnTo>
                  <a:lnTo>
                    <a:pt x="57" y="125"/>
                  </a:lnTo>
                  <a:lnTo>
                    <a:pt x="57" y="127"/>
                  </a:lnTo>
                  <a:lnTo>
                    <a:pt x="57" y="127"/>
                  </a:lnTo>
                  <a:lnTo>
                    <a:pt x="57" y="128"/>
                  </a:lnTo>
                  <a:lnTo>
                    <a:pt x="57" y="129"/>
                  </a:lnTo>
                  <a:lnTo>
                    <a:pt x="57" y="130"/>
                  </a:lnTo>
                  <a:lnTo>
                    <a:pt x="57" y="131"/>
                  </a:lnTo>
                  <a:lnTo>
                    <a:pt x="57" y="132"/>
                  </a:lnTo>
                  <a:lnTo>
                    <a:pt x="57" y="133"/>
                  </a:lnTo>
                  <a:lnTo>
                    <a:pt x="57" y="133"/>
                  </a:lnTo>
                  <a:lnTo>
                    <a:pt x="57" y="134"/>
                  </a:lnTo>
                  <a:lnTo>
                    <a:pt x="57" y="135"/>
                  </a:lnTo>
                  <a:lnTo>
                    <a:pt x="57" y="136"/>
                  </a:lnTo>
                  <a:lnTo>
                    <a:pt x="57" y="137"/>
                  </a:lnTo>
                  <a:lnTo>
                    <a:pt x="57" y="138"/>
                  </a:lnTo>
                  <a:lnTo>
                    <a:pt x="57" y="138"/>
                  </a:lnTo>
                  <a:lnTo>
                    <a:pt x="57" y="139"/>
                  </a:lnTo>
                  <a:lnTo>
                    <a:pt x="56" y="140"/>
                  </a:lnTo>
                  <a:lnTo>
                    <a:pt x="13" y="143"/>
                  </a:lnTo>
                  <a:lnTo>
                    <a:pt x="12" y="142"/>
                  </a:lnTo>
                  <a:lnTo>
                    <a:pt x="12" y="141"/>
                  </a:lnTo>
                  <a:lnTo>
                    <a:pt x="12" y="140"/>
                  </a:lnTo>
                  <a:lnTo>
                    <a:pt x="12" y="139"/>
                  </a:lnTo>
                  <a:lnTo>
                    <a:pt x="12" y="138"/>
                  </a:lnTo>
                  <a:lnTo>
                    <a:pt x="13" y="138"/>
                  </a:lnTo>
                  <a:lnTo>
                    <a:pt x="13" y="137"/>
                  </a:lnTo>
                  <a:lnTo>
                    <a:pt x="13" y="136"/>
                  </a:lnTo>
                  <a:lnTo>
                    <a:pt x="13" y="135"/>
                  </a:lnTo>
                  <a:lnTo>
                    <a:pt x="13" y="134"/>
                  </a:lnTo>
                  <a:lnTo>
                    <a:pt x="13" y="133"/>
                  </a:lnTo>
                  <a:lnTo>
                    <a:pt x="13" y="132"/>
                  </a:lnTo>
                  <a:lnTo>
                    <a:pt x="13" y="131"/>
                  </a:lnTo>
                  <a:lnTo>
                    <a:pt x="13" y="131"/>
                  </a:lnTo>
                  <a:lnTo>
                    <a:pt x="13" y="130"/>
                  </a:lnTo>
                  <a:lnTo>
                    <a:pt x="13" y="129"/>
                  </a:lnTo>
                  <a:lnTo>
                    <a:pt x="13" y="128"/>
                  </a:lnTo>
                  <a:lnTo>
                    <a:pt x="13" y="127"/>
                  </a:lnTo>
                  <a:lnTo>
                    <a:pt x="13" y="126"/>
                  </a:lnTo>
                  <a:lnTo>
                    <a:pt x="13" y="125"/>
                  </a:lnTo>
                  <a:lnTo>
                    <a:pt x="13" y="125"/>
                  </a:lnTo>
                  <a:lnTo>
                    <a:pt x="13" y="124"/>
                  </a:lnTo>
                  <a:lnTo>
                    <a:pt x="13" y="123"/>
                  </a:lnTo>
                  <a:lnTo>
                    <a:pt x="13" y="122"/>
                  </a:lnTo>
                  <a:lnTo>
                    <a:pt x="13" y="121"/>
                  </a:lnTo>
                  <a:lnTo>
                    <a:pt x="13" y="120"/>
                  </a:lnTo>
                  <a:lnTo>
                    <a:pt x="13" y="119"/>
                  </a:lnTo>
                  <a:lnTo>
                    <a:pt x="13" y="118"/>
                  </a:lnTo>
                  <a:lnTo>
                    <a:pt x="13" y="118"/>
                  </a:lnTo>
                  <a:lnTo>
                    <a:pt x="13" y="117"/>
                  </a:lnTo>
                  <a:lnTo>
                    <a:pt x="13" y="116"/>
                  </a:lnTo>
                  <a:lnTo>
                    <a:pt x="13" y="115"/>
                  </a:lnTo>
                  <a:lnTo>
                    <a:pt x="13" y="114"/>
                  </a:lnTo>
                  <a:lnTo>
                    <a:pt x="4" y="105"/>
                  </a:lnTo>
                  <a:lnTo>
                    <a:pt x="5" y="105"/>
                  </a:lnTo>
                  <a:lnTo>
                    <a:pt x="5" y="105"/>
                  </a:lnTo>
                  <a:lnTo>
                    <a:pt x="5" y="104"/>
                  </a:lnTo>
                  <a:lnTo>
                    <a:pt x="5" y="104"/>
                  </a:lnTo>
                  <a:lnTo>
                    <a:pt x="5" y="103"/>
                  </a:lnTo>
                  <a:lnTo>
                    <a:pt x="5" y="103"/>
                  </a:lnTo>
                  <a:lnTo>
                    <a:pt x="5" y="103"/>
                  </a:lnTo>
                  <a:lnTo>
                    <a:pt x="5" y="102"/>
                  </a:lnTo>
                  <a:lnTo>
                    <a:pt x="5" y="102"/>
                  </a:lnTo>
                  <a:lnTo>
                    <a:pt x="5" y="101"/>
                  </a:lnTo>
                  <a:lnTo>
                    <a:pt x="5" y="101"/>
                  </a:lnTo>
                  <a:lnTo>
                    <a:pt x="5" y="101"/>
                  </a:lnTo>
                  <a:lnTo>
                    <a:pt x="5" y="100"/>
                  </a:lnTo>
                  <a:lnTo>
                    <a:pt x="5" y="100"/>
                  </a:lnTo>
                  <a:lnTo>
                    <a:pt x="5" y="99"/>
                  </a:lnTo>
                  <a:lnTo>
                    <a:pt x="5" y="99"/>
                  </a:lnTo>
                  <a:lnTo>
                    <a:pt x="5" y="99"/>
                  </a:lnTo>
                  <a:lnTo>
                    <a:pt x="5" y="98"/>
                  </a:lnTo>
                  <a:lnTo>
                    <a:pt x="5" y="98"/>
                  </a:lnTo>
                  <a:lnTo>
                    <a:pt x="5" y="97"/>
                  </a:lnTo>
                  <a:lnTo>
                    <a:pt x="6" y="97"/>
                  </a:lnTo>
                  <a:lnTo>
                    <a:pt x="6" y="97"/>
                  </a:lnTo>
                  <a:lnTo>
                    <a:pt x="6" y="97"/>
                  </a:lnTo>
                  <a:lnTo>
                    <a:pt x="6" y="97"/>
                  </a:lnTo>
                  <a:lnTo>
                    <a:pt x="10" y="97"/>
                  </a:lnTo>
                  <a:lnTo>
                    <a:pt x="180" y="90"/>
                  </a:lnTo>
                  <a:lnTo>
                    <a:pt x="184" y="102"/>
                  </a:lnTo>
                  <a:lnTo>
                    <a:pt x="184" y="99"/>
                  </a:lnTo>
                  <a:lnTo>
                    <a:pt x="184" y="97"/>
                  </a:lnTo>
                  <a:lnTo>
                    <a:pt x="184" y="95"/>
                  </a:lnTo>
                  <a:lnTo>
                    <a:pt x="184" y="93"/>
                  </a:lnTo>
                  <a:lnTo>
                    <a:pt x="184" y="90"/>
                  </a:lnTo>
                  <a:lnTo>
                    <a:pt x="185" y="88"/>
                  </a:lnTo>
                  <a:lnTo>
                    <a:pt x="185" y="86"/>
                  </a:lnTo>
                  <a:lnTo>
                    <a:pt x="185" y="83"/>
                  </a:lnTo>
                  <a:lnTo>
                    <a:pt x="185" y="81"/>
                  </a:lnTo>
                  <a:lnTo>
                    <a:pt x="185" y="78"/>
                  </a:lnTo>
                  <a:lnTo>
                    <a:pt x="185" y="76"/>
                  </a:lnTo>
                  <a:lnTo>
                    <a:pt x="185" y="73"/>
                  </a:lnTo>
                  <a:lnTo>
                    <a:pt x="185" y="71"/>
                  </a:lnTo>
                  <a:lnTo>
                    <a:pt x="185" y="69"/>
                  </a:lnTo>
                  <a:lnTo>
                    <a:pt x="185" y="67"/>
                  </a:lnTo>
                  <a:lnTo>
                    <a:pt x="185" y="64"/>
                  </a:lnTo>
                  <a:lnTo>
                    <a:pt x="185" y="62"/>
                  </a:lnTo>
                  <a:lnTo>
                    <a:pt x="185" y="59"/>
                  </a:lnTo>
                  <a:lnTo>
                    <a:pt x="185" y="57"/>
                  </a:lnTo>
                  <a:lnTo>
                    <a:pt x="185" y="54"/>
                  </a:lnTo>
                  <a:lnTo>
                    <a:pt x="185" y="52"/>
                  </a:lnTo>
                  <a:lnTo>
                    <a:pt x="185" y="50"/>
                  </a:lnTo>
                  <a:lnTo>
                    <a:pt x="186" y="47"/>
                  </a:lnTo>
                  <a:lnTo>
                    <a:pt x="186" y="45"/>
                  </a:lnTo>
                  <a:lnTo>
                    <a:pt x="186" y="42"/>
                  </a:lnTo>
                  <a:lnTo>
                    <a:pt x="186" y="40"/>
                  </a:lnTo>
                  <a:lnTo>
                    <a:pt x="186" y="37"/>
                  </a:lnTo>
                  <a:lnTo>
                    <a:pt x="186" y="35"/>
                  </a:lnTo>
                  <a:lnTo>
                    <a:pt x="186" y="32"/>
                  </a:lnTo>
                  <a:lnTo>
                    <a:pt x="186" y="30"/>
                  </a:lnTo>
                  <a:lnTo>
                    <a:pt x="186" y="28"/>
                  </a:lnTo>
                  <a:lnTo>
                    <a:pt x="186" y="25"/>
                  </a:lnTo>
                  <a:lnTo>
                    <a:pt x="174" y="25"/>
                  </a:lnTo>
                  <a:lnTo>
                    <a:pt x="174" y="26"/>
                  </a:lnTo>
                  <a:lnTo>
                    <a:pt x="174" y="26"/>
                  </a:lnTo>
                  <a:lnTo>
                    <a:pt x="174" y="27"/>
                  </a:lnTo>
                  <a:lnTo>
                    <a:pt x="174" y="28"/>
                  </a:lnTo>
                  <a:lnTo>
                    <a:pt x="174" y="28"/>
                  </a:lnTo>
                  <a:lnTo>
                    <a:pt x="173" y="29"/>
                  </a:lnTo>
                  <a:lnTo>
                    <a:pt x="173" y="30"/>
                  </a:lnTo>
                  <a:lnTo>
                    <a:pt x="173" y="31"/>
                  </a:lnTo>
                  <a:lnTo>
                    <a:pt x="173" y="32"/>
                  </a:lnTo>
                  <a:lnTo>
                    <a:pt x="173" y="32"/>
                  </a:lnTo>
                  <a:lnTo>
                    <a:pt x="173" y="33"/>
                  </a:lnTo>
                  <a:lnTo>
                    <a:pt x="173" y="34"/>
                  </a:lnTo>
                  <a:lnTo>
                    <a:pt x="173" y="34"/>
                  </a:lnTo>
                  <a:lnTo>
                    <a:pt x="173" y="35"/>
                  </a:lnTo>
                  <a:lnTo>
                    <a:pt x="173" y="36"/>
                  </a:lnTo>
                  <a:lnTo>
                    <a:pt x="173" y="36"/>
                  </a:lnTo>
                  <a:lnTo>
                    <a:pt x="173" y="37"/>
                  </a:lnTo>
                  <a:lnTo>
                    <a:pt x="173" y="38"/>
                  </a:lnTo>
                  <a:lnTo>
                    <a:pt x="173" y="39"/>
                  </a:lnTo>
                  <a:lnTo>
                    <a:pt x="173" y="40"/>
                  </a:lnTo>
                  <a:lnTo>
                    <a:pt x="173" y="40"/>
                  </a:lnTo>
                  <a:lnTo>
                    <a:pt x="173" y="41"/>
                  </a:lnTo>
                  <a:lnTo>
                    <a:pt x="173" y="42"/>
                  </a:lnTo>
                  <a:lnTo>
                    <a:pt x="173" y="43"/>
                  </a:lnTo>
                  <a:lnTo>
                    <a:pt x="173" y="43"/>
                  </a:lnTo>
                  <a:lnTo>
                    <a:pt x="173" y="44"/>
                  </a:lnTo>
                  <a:lnTo>
                    <a:pt x="173" y="45"/>
                  </a:lnTo>
                  <a:lnTo>
                    <a:pt x="173" y="45"/>
                  </a:lnTo>
                  <a:lnTo>
                    <a:pt x="173" y="46"/>
                  </a:lnTo>
                  <a:lnTo>
                    <a:pt x="173" y="47"/>
                  </a:lnTo>
                  <a:lnTo>
                    <a:pt x="173" y="47"/>
                  </a:lnTo>
                  <a:lnTo>
                    <a:pt x="173" y="48"/>
                  </a:lnTo>
                  <a:lnTo>
                    <a:pt x="172" y="50"/>
                  </a:lnTo>
                  <a:lnTo>
                    <a:pt x="128" y="52"/>
                  </a:lnTo>
                  <a:lnTo>
                    <a:pt x="128" y="28"/>
                  </a:lnTo>
                  <a:lnTo>
                    <a:pt x="116" y="28"/>
                  </a:lnTo>
                  <a:lnTo>
                    <a:pt x="116" y="52"/>
                  </a:lnTo>
                  <a:lnTo>
                    <a:pt x="71" y="55"/>
                  </a:lnTo>
                  <a:lnTo>
                    <a:pt x="71" y="32"/>
                  </a:lnTo>
                  <a:lnTo>
                    <a:pt x="71" y="32"/>
                  </a:lnTo>
                  <a:lnTo>
                    <a:pt x="71" y="31"/>
                  </a:lnTo>
                  <a:lnTo>
                    <a:pt x="70" y="31"/>
                  </a:lnTo>
                  <a:lnTo>
                    <a:pt x="70" y="31"/>
                  </a:lnTo>
                  <a:lnTo>
                    <a:pt x="70" y="31"/>
                  </a:lnTo>
                  <a:lnTo>
                    <a:pt x="69" y="31"/>
                  </a:lnTo>
                  <a:lnTo>
                    <a:pt x="69" y="31"/>
                  </a:lnTo>
                  <a:lnTo>
                    <a:pt x="69" y="31"/>
                  </a:lnTo>
                  <a:lnTo>
                    <a:pt x="68" y="31"/>
                  </a:lnTo>
                  <a:lnTo>
                    <a:pt x="68" y="30"/>
                  </a:lnTo>
                  <a:lnTo>
                    <a:pt x="67" y="30"/>
                  </a:lnTo>
                  <a:lnTo>
                    <a:pt x="67" y="30"/>
                  </a:lnTo>
                  <a:lnTo>
                    <a:pt x="67" y="30"/>
                  </a:lnTo>
                  <a:lnTo>
                    <a:pt x="66" y="30"/>
                  </a:lnTo>
                  <a:lnTo>
                    <a:pt x="66" y="30"/>
                  </a:lnTo>
                  <a:lnTo>
                    <a:pt x="66" y="30"/>
                  </a:lnTo>
                  <a:lnTo>
                    <a:pt x="65" y="31"/>
                  </a:lnTo>
                  <a:lnTo>
                    <a:pt x="65" y="31"/>
                  </a:lnTo>
                  <a:lnTo>
                    <a:pt x="64" y="31"/>
                  </a:lnTo>
                  <a:lnTo>
                    <a:pt x="64" y="31"/>
                  </a:lnTo>
                  <a:lnTo>
                    <a:pt x="64" y="31"/>
                  </a:lnTo>
                  <a:lnTo>
                    <a:pt x="63" y="31"/>
                  </a:lnTo>
                  <a:lnTo>
                    <a:pt x="63" y="31"/>
                  </a:lnTo>
                  <a:lnTo>
                    <a:pt x="63" y="31"/>
                  </a:lnTo>
                  <a:lnTo>
                    <a:pt x="62" y="31"/>
                  </a:lnTo>
                  <a:lnTo>
                    <a:pt x="62" y="31"/>
                  </a:lnTo>
                  <a:lnTo>
                    <a:pt x="61" y="31"/>
                  </a:lnTo>
                  <a:lnTo>
                    <a:pt x="61" y="31"/>
                  </a:lnTo>
                  <a:lnTo>
                    <a:pt x="61" y="31"/>
                  </a:lnTo>
                  <a:lnTo>
                    <a:pt x="60" y="31"/>
                  </a:lnTo>
                  <a:lnTo>
                    <a:pt x="60" y="32"/>
                  </a:lnTo>
                  <a:lnTo>
                    <a:pt x="59" y="32"/>
                  </a:lnTo>
                  <a:lnTo>
                    <a:pt x="58" y="34"/>
                  </a:lnTo>
                  <a:lnTo>
                    <a:pt x="58" y="34"/>
                  </a:lnTo>
                  <a:lnTo>
                    <a:pt x="58" y="35"/>
                  </a:lnTo>
                  <a:lnTo>
                    <a:pt x="58" y="36"/>
                  </a:lnTo>
                  <a:lnTo>
                    <a:pt x="58" y="36"/>
                  </a:lnTo>
                  <a:lnTo>
                    <a:pt x="58" y="37"/>
                  </a:lnTo>
                  <a:lnTo>
                    <a:pt x="58" y="38"/>
                  </a:lnTo>
                  <a:lnTo>
                    <a:pt x="58" y="39"/>
                  </a:lnTo>
                  <a:lnTo>
                    <a:pt x="58" y="39"/>
                  </a:lnTo>
                  <a:lnTo>
                    <a:pt x="58" y="40"/>
                  </a:lnTo>
                  <a:lnTo>
                    <a:pt x="58" y="41"/>
                  </a:lnTo>
                  <a:lnTo>
                    <a:pt x="58" y="41"/>
                  </a:lnTo>
                  <a:lnTo>
                    <a:pt x="58" y="42"/>
                  </a:lnTo>
                  <a:lnTo>
                    <a:pt x="58" y="43"/>
                  </a:lnTo>
                  <a:lnTo>
                    <a:pt x="58" y="43"/>
                  </a:lnTo>
                  <a:lnTo>
                    <a:pt x="58" y="44"/>
                  </a:lnTo>
                  <a:lnTo>
                    <a:pt x="58" y="45"/>
                  </a:lnTo>
                  <a:lnTo>
                    <a:pt x="58" y="45"/>
                  </a:lnTo>
                  <a:lnTo>
                    <a:pt x="58" y="46"/>
                  </a:lnTo>
                  <a:lnTo>
                    <a:pt x="58" y="47"/>
                  </a:lnTo>
                  <a:lnTo>
                    <a:pt x="58" y="47"/>
                  </a:lnTo>
                  <a:lnTo>
                    <a:pt x="58" y="48"/>
                  </a:lnTo>
                  <a:lnTo>
                    <a:pt x="58" y="48"/>
                  </a:lnTo>
                  <a:lnTo>
                    <a:pt x="58" y="49"/>
                  </a:lnTo>
                  <a:lnTo>
                    <a:pt x="58" y="50"/>
                  </a:lnTo>
                  <a:lnTo>
                    <a:pt x="58" y="50"/>
                  </a:lnTo>
                  <a:lnTo>
                    <a:pt x="58" y="51"/>
                  </a:lnTo>
                  <a:lnTo>
                    <a:pt x="58" y="52"/>
                  </a:lnTo>
                  <a:lnTo>
                    <a:pt x="58" y="52"/>
                  </a:lnTo>
                  <a:lnTo>
                    <a:pt x="58" y="53"/>
                  </a:lnTo>
                  <a:lnTo>
                    <a:pt x="58" y="54"/>
                  </a:lnTo>
                  <a:lnTo>
                    <a:pt x="58" y="54"/>
                  </a:lnTo>
                  <a:lnTo>
                    <a:pt x="58" y="55"/>
                  </a:lnTo>
                  <a:lnTo>
                    <a:pt x="15" y="58"/>
                  </a:lnTo>
                  <a:lnTo>
                    <a:pt x="14" y="56"/>
                  </a:lnTo>
                  <a:lnTo>
                    <a:pt x="14" y="55"/>
                  </a:lnTo>
                  <a:lnTo>
                    <a:pt x="14" y="54"/>
                  </a:lnTo>
                  <a:lnTo>
                    <a:pt x="14" y="53"/>
                  </a:lnTo>
                  <a:lnTo>
                    <a:pt x="14" y="52"/>
                  </a:lnTo>
                  <a:lnTo>
                    <a:pt x="14" y="51"/>
                  </a:lnTo>
                  <a:lnTo>
                    <a:pt x="14" y="50"/>
                  </a:lnTo>
                  <a:lnTo>
                    <a:pt x="14" y="49"/>
                  </a:lnTo>
                  <a:lnTo>
                    <a:pt x="14" y="48"/>
                  </a:lnTo>
                  <a:lnTo>
                    <a:pt x="14" y="47"/>
                  </a:lnTo>
                  <a:lnTo>
                    <a:pt x="14" y="45"/>
                  </a:lnTo>
                  <a:lnTo>
                    <a:pt x="14" y="44"/>
                  </a:lnTo>
                  <a:lnTo>
                    <a:pt x="14" y="43"/>
                  </a:lnTo>
                  <a:lnTo>
                    <a:pt x="14" y="42"/>
                  </a:lnTo>
                  <a:lnTo>
                    <a:pt x="14" y="41"/>
                  </a:lnTo>
                  <a:lnTo>
                    <a:pt x="14" y="40"/>
                  </a:lnTo>
                  <a:lnTo>
                    <a:pt x="14" y="39"/>
                  </a:lnTo>
                  <a:lnTo>
                    <a:pt x="14" y="38"/>
                  </a:lnTo>
                  <a:lnTo>
                    <a:pt x="14" y="36"/>
                  </a:lnTo>
                  <a:lnTo>
                    <a:pt x="14" y="36"/>
                  </a:lnTo>
                  <a:lnTo>
                    <a:pt x="14" y="34"/>
                  </a:lnTo>
                  <a:lnTo>
                    <a:pt x="14" y="34"/>
                  </a:lnTo>
                  <a:lnTo>
                    <a:pt x="13" y="33"/>
                  </a:lnTo>
                  <a:lnTo>
                    <a:pt x="13" y="32"/>
                  </a:lnTo>
                  <a:lnTo>
                    <a:pt x="13" y="31"/>
                  </a:lnTo>
                  <a:lnTo>
                    <a:pt x="12" y="30"/>
                  </a:lnTo>
                  <a:lnTo>
                    <a:pt x="12" y="30"/>
                  </a:lnTo>
                  <a:lnTo>
                    <a:pt x="11" y="29"/>
                  </a:lnTo>
                  <a:lnTo>
                    <a:pt x="10" y="28"/>
                  </a:lnTo>
                  <a:lnTo>
                    <a:pt x="10" y="28"/>
                  </a:lnTo>
                  <a:lnTo>
                    <a:pt x="9" y="27"/>
                  </a:lnTo>
                  <a:lnTo>
                    <a:pt x="7" y="26"/>
                  </a:lnTo>
                  <a:lnTo>
                    <a:pt x="6" y="26"/>
                  </a:lnTo>
                  <a:lnTo>
                    <a:pt x="7" y="26"/>
                  </a:lnTo>
                  <a:lnTo>
                    <a:pt x="7" y="26"/>
                  </a:lnTo>
                  <a:lnTo>
                    <a:pt x="7" y="25"/>
                  </a:lnTo>
                  <a:lnTo>
                    <a:pt x="7" y="25"/>
                  </a:lnTo>
                  <a:lnTo>
                    <a:pt x="7" y="25"/>
                  </a:lnTo>
                  <a:lnTo>
                    <a:pt x="7" y="24"/>
                  </a:lnTo>
                  <a:lnTo>
                    <a:pt x="7" y="24"/>
                  </a:lnTo>
                  <a:lnTo>
                    <a:pt x="7" y="24"/>
                  </a:lnTo>
                  <a:lnTo>
                    <a:pt x="7" y="23"/>
                  </a:lnTo>
                  <a:lnTo>
                    <a:pt x="7" y="23"/>
                  </a:lnTo>
                  <a:lnTo>
                    <a:pt x="7" y="22"/>
                  </a:lnTo>
                  <a:lnTo>
                    <a:pt x="7" y="22"/>
                  </a:lnTo>
                  <a:lnTo>
                    <a:pt x="7" y="22"/>
                  </a:lnTo>
                  <a:lnTo>
                    <a:pt x="7" y="21"/>
                  </a:lnTo>
                  <a:lnTo>
                    <a:pt x="7" y="21"/>
                  </a:lnTo>
                  <a:lnTo>
                    <a:pt x="7" y="20"/>
                  </a:lnTo>
                  <a:lnTo>
                    <a:pt x="7" y="20"/>
                  </a:lnTo>
                  <a:lnTo>
                    <a:pt x="7" y="19"/>
                  </a:lnTo>
                  <a:lnTo>
                    <a:pt x="7" y="19"/>
                  </a:lnTo>
                  <a:lnTo>
                    <a:pt x="7" y="19"/>
                  </a:lnTo>
                  <a:lnTo>
                    <a:pt x="7" y="19"/>
                  </a:lnTo>
                  <a:lnTo>
                    <a:pt x="7" y="18"/>
                  </a:lnTo>
                  <a:lnTo>
                    <a:pt x="8" y="18"/>
                  </a:lnTo>
                  <a:lnTo>
                    <a:pt x="8" y="18"/>
                  </a:lnTo>
                  <a:lnTo>
                    <a:pt x="8" y="17"/>
                  </a:lnTo>
                  <a:lnTo>
                    <a:pt x="181" y="9"/>
                  </a:lnTo>
                  <a:lnTo>
                    <a:pt x="185" y="19"/>
                  </a:lnTo>
                  <a:lnTo>
                    <a:pt x="186" y="0"/>
                  </a:lnTo>
                  <a:lnTo>
                    <a:pt x="73" y="5"/>
                  </a:lnTo>
                  <a:lnTo>
                    <a:pt x="71" y="5"/>
                  </a:lnTo>
                  <a:lnTo>
                    <a:pt x="69" y="5"/>
                  </a:lnTo>
                  <a:lnTo>
                    <a:pt x="66" y="5"/>
                  </a:lnTo>
                  <a:lnTo>
                    <a:pt x="64" y="5"/>
                  </a:lnTo>
                  <a:lnTo>
                    <a:pt x="62" y="5"/>
                  </a:lnTo>
                  <a:lnTo>
                    <a:pt x="60" y="5"/>
                  </a:lnTo>
                  <a:lnTo>
                    <a:pt x="58" y="5"/>
                  </a:lnTo>
                  <a:lnTo>
                    <a:pt x="56" y="6"/>
                  </a:lnTo>
                  <a:lnTo>
                    <a:pt x="54" y="6"/>
                  </a:lnTo>
                  <a:lnTo>
                    <a:pt x="52" y="6"/>
                  </a:lnTo>
                  <a:lnTo>
                    <a:pt x="49" y="6"/>
                  </a:lnTo>
                  <a:lnTo>
                    <a:pt x="47" y="6"/>
                  </a:lnTo>
                  <a:lnTo>
                    <a:pt x="45" y="6"/>
                  </a:lnTo>
                  <a:lnTo>
                    <a:pt x="43" y="6"/>
                  </a:lnTo>
                  <a:lnTo>
                    <a:pt x="41" y="7"/>
                  </a:lnTo>
                  <a:lnTo>
                    <a:pt x="38" y="7"/>
                  </a:lnTo>
                  <a:lnTo>
                    <a:pt x="36" y="7"/>
                  </a:lnTo>
                  <a:lnTo>
                    <a:pt x="34" y="7"/>
                  </a:lnTo>
                  <a:lnTo>
                    <a:pt x="32" y="7"/>
                  </a:lnTo>
                  <a:lnTo>
                    <a:pt x="30" y="7"/>
                  </a:lnTo>
                  <a:lnTo>
                    <a:pt x="28" y="7"/>
                  </a:lnTo>
                  <a:lnTo>
                    <a:pt x="26" y="7"/>
                  </a:lnTo>
                  <a:lnTo>
                    <a:pt x="23" y="7"/>
                  </a:lnTo>
                  <a:lnTo>
                    <a:pt x="21" y="8"/>
                  </a:lnTo>
                  <a:lnTo>
                    <a:pt x="19" y="8"/>
                  </a:lnTo>
                  <a:lnTo>
                    <a:pt x="16" y="8"/>
                  </a:lnTo>
                  <a:lnTo>
                    <a:pt x="14" y="8"/>
                  </a:lnTo>
                  <a:lnTo>
                    <a:pt x="12" y="8"/>
                  </a:lnTo>
                  <a:lnTo>
                    <a:pt x="10" y="8"/>
                  </a:lnTo>
                  <a:lnTo>
                    <a:pt x="8" y="8"/>
                  </a:lnTo>
                  <a:lnTo>
                    <a:pt x="6" y="9"/>
                  </a:lnTo>
                  <a:lnTo>
                    <a:pt x="3" y="9"/>
                  </a:lnTo>
                  <a:lnTo>
                    <a:pt x="3" y="1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77" name="Freeform 1113"/>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78" name="Freeform 1114"/>
            <p:cNvSpPr>
              <a:spLocks/>
            </p:cNvSpPr>
            <p:nvPr/>
          </p:nvSpPr>
          <p:spPr bwMode="auto">
            <a:xfrm>
              <a:off x="1415" y="3274"/>
              <a:ext cx="16" cy="35"/>
            </a:xfrm>
            <a:custGeom>
              <a:avLst/>
              <a:gdLst>
                <a:gd name="T0" fmla="*/ 1 w 16"/>
                <a:gd name="T1" fmla="*/ 1 h 35"/>
                <a:gd name="T2" fmla="*/ 1 w 16"/>
                <a:gd name="T3" fmla="*/ 2 h 35"/>
                <a:gd name="T4" fmla="*/ 1 w 16"/>
                <a:gd name="T5" fmla="*/ 3 h 35"/>
                <a:gd name="T6" fmla="*/ 1 w 16"/>
                <a:gd name="T7" fmla="*/ 5 h 35"/>
                <a:gd name="T8" fmla="*/ 1 w 16"/>
                <a:gd name="T9" fmla="*/ 6 h 35"/>
                <a:gd name="T10" fmla="*/ 1 w 16"/>
                <a:gd name="T11" fmla="*/ 7 h 35"/>
                <a:gd name="T12" fmla="*/ 1 w 16"/>
                <a:gd name="T13" fmla="*/ 9 h 35"/>
                <a:gd name="T14" fmla="*/ 0 w 16"/>
                <a:gd name="T15" fmla="*/ 10 h 35"/>
                <a:gd name="T16" fmla="*/ 0 w 16"/>
                <a:gd name="T17" fmla="*/ 11 h 35"/>
                <a:gd name="T18" fmla="*/ 0 w 16"/>
                <a:gd name="T19" fmla="*/ 12 h 35"/>
                <a:gd name="T20" fmla="*/ 0 w 16"/>
                <a:gd name="T21" fmla="*/ 14 h 35"/>
                <a:gd name="T22" fmla="*/ 0 w 16"/>
                <a:gd name="T23" fmla="*/ 15 h 35"/>
                <a:gd name="T24" fmla="*/ 0 w 16"/>
                <a:gd name="T25" fmla="*/ 16 h 35"/>
                <a:gd name="T26" fmla="*/ 0 w 16"/>
                <a:gd name="T27" fmla="*/ 18 h 35"/>
                <a:gd name="T28" fmla="*/ 1 w 16"/>
                <a:gd name="T29" fmla="*/ 19 h 35"/>
                <a:gd name="T30" fmla="*/ 1 w 16"/>
                <a:gd name="T31" fmla="*/ 20 h 35"/>
                <a:gd name="T32" fmla="*/ 2 w 16"/>
                <a:gd name="T33" fmla="*/ 21 h 35"/>
                <a:gd name="T34" fmla="*/ 2 w 16"/>
                <a:gd name="T35" fmla="*/ 22 h 35"/>
                <a:gd name="T36" fmla="*/ 3 w 16"/>
                <a:gd name="T37" fmla="*/ 23 h 35"/>
                <a:gd name="T38" fmla="*/ 4 w 16"/>
                <a:gd name="T39" fmla="*/ 24 h 35"/>
                <a:gd name="T40" fmla="*/ 5 w 16"/>
                <a:gd name="T41" fmla="*/ 24 h 35"/>
                <a:gd name="T42" fmla="*/ 6 w 16"/>
                <a:gd name="T43" fmla="*/ 25 h 35"/>
                <a:gd name="T44" fmla="*/ 7 w 16"/>
                <a:gd name="T45" fmla="*/ 26 h 35"/>
                <a:gd name="T46" fmla="*/ 8 w 16"/>
                <a:gd name="T47" fmla="*/ 27 h 35"/>
                <a:gd name="T48" fmla="*/ 9 w 16"/>
                <a:gd name="T49" fmla="*/ 28 h 35"/>
                <a:gd name="T50" fmla="*/ 10 w 16"/>
                <a:gd name="T51" fmla="*/ 29 h 35"/>
                <a:gd name="T52" fmla="*/ 11 w 16"/>
                <a:gd name="T53" fmla="*/ 30 h 35"/>
                <a:gd name="T54" fmla="*/ 12 w 16"/>
                <a:gd name="T55" fmla="*/ 31 h 35"/>
                <a:gd name="T56" fmla="*/ 13 w 16"/>
                <a:gd name="T57" fmla="*/ 32 h 35"/>
                <a:gd name="T58" fmla="*/ 14 w 16"/>
                <a:gd name="T59" fmla="*/ 33 h 35"/>
                <a:gd name="T60" fmla="*/ 15 w 16"/>
                <a:gd name="T61" fmla="*/ 33 h 35"/>
                <a:gd name="T62" fmla="*/ 16 w 16"/>
                <a:gd name="T63" fmla="*/ 34 h 35"/>
                <a:gd name="T64" fmla="*/ 16 w 16"/>
                <a:gd name="T65" fmla="*/ 15 h 35"/>
                <a:gd name="T66" fmla="*/ 16 w 16"/>
                <a:gd name="T67" fmla="*/ 14 h 35"/>
                <a:gd name="T68" fmla="*/ 15 w 16"/>
                <a:gd name="T69" fmla="*/ 12 h 35"/>
                <a:gd name="T70" fmla="*/ 14 w 16"/>
                <a:gd name="T71" fmla="*/ 12 h 35"/>
                <a:gd name="T72" fmla="*/ 13 w 16"/>
                <a:gd name="T73" fmla="*/ 11 h 35"/>
                <a:gd name="T74" fmla="*/ 12 w 16"/>
                <a:gd name="T75" fmla="*/ 9 h 35"/>
                <a:gd name="T76" fmla="*/ 11 w 16"/>
                <a:gd name="T77" fmla="*/ 9 h 35"/>
                <a:gd name="T78" fmla="*/ 10 w 16"/>
                <a:gd name="T79" fmla="*/ 8 h 35"/>
                <a:gd name="T80" fmla="*/ 9 w 16"/>
                <a:gd name="T81" fmla="*/ 7 h 35"/>
                <a:gd name="T82" fmla="*/ 8 w 16"/>
                <a:gd name="T83" fmla="*/ 6 h 35"/>
                <a:gd name="T84" fmla="*/ 7 w 16"/>
                <a:gd name="T85" fmla="*/ 5 h 35"/>
                <a:gd name="T86" fmla="*/ 6 w 16"/>
                <a:gd name="T87" fmla="*/ 4 h 35"/>
                <a:gd name="T88" fmla="*/ 5 w 16"/>
                <a:gd name="T89" fmla="*/ 3 h 35"/>
                <a:gd name="T90" fmla="*/ 4 w 16"/>
                <a:gd name="T91" fmla="*/ 3 h 35"/>
                <a:gd name="T92" fmla="*/ 3 w 16"/>
                <a:gd name="T93" fmla="*/ 2 h 35"/>
                <a:gd name="T94" fmla="*/ 2 w 16"/>
                <a:gd name="T95" fmla="*/ 1 h 35"/>
                <a:gd name="T96" fmla="*/ 1 w 16"/>
                <a:gd name="T9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35">
                  <a:moveTo>
                    <a:pt x="1" y="0"/>
                  </a:moveTo>
                  <a:lnTo>
                    <a:pt x="1" y="1"/>
                  </a:lnTo>
                  <a:lnTo>
                    <a:pt x="1" y="1"/>
                  </a:lnTo>
                  <a:lnTo>
                    <a:pt x="1" y="2"/>
                  </a:lnTo>
                  <a:lnTo>
                    <a:pt x="1" y="3"/>
                  </a:lnTo>
                  <a:lnTo>
                    <a:pt x="1" y="3"/>
                  </a:lnTo>
                  <a:lnTo>
                    <a:pt x="1" y="4"/>
                  </a:lnTo>
                  <a:lnTo>
                    <a:pt x="1" y="5"/>
                  </a:lnTo>
                  <a:lnTo>
                    <a:pt x="1" y="5"/>
                  </a:lnTo>
                  <a:lnTo>
                    <a:pt x="1" y="6"/>
                  </a:lnTo>
                  <a:lnTo>
                    <a:pt x="1" y="7"/>
                  </a:lnTo>
                  <a:lnTo>
                    <a:pt x="1" y="7"/>
                  </a:lnTo>
                  <a:lnTo>
                    <a:pt x="1" y="8"/>
                  </a:lnTo>
                  <a:lnTo>
                    <a:pt x="1" y="9"/>
                  </a:lnTo>
                  <a:lnTo>
                    <a:pt x="1" y="9"/>
                  </a:lnTo>
                  <a:lnTo>
                    <a:pt x="0" y="10"/>
                  </a:lnTo>
                  <a:lnTo>
                    <a:pt x="0" y="10"/>
                  </a:lnTo>
                  <a:lnTo>
                    <a:pt x="0" y="11"/>
                  </a:lnTo>
                  <a:lnTo>
                    <a:pt x="0" y="12"/>
                  </a:lnTo>
                  <a:lnTo>
                    <a:pt x="0" y="12"/>
                  </a:lnTo>
                  <a:lnTo>
                    <a:pt x="0" y="13"/>
                  </a:lnTo>
                  <a:lnTo>
                    <a:pt x="0" y="14"/>
                  </a:lnTo>
                  <a:lnTo>
                    <a:pt x="0" y="14"/>
                  </a:lnTo>
                  <a:lnTo>
                    <a:pt x="0" y="15"/>
                  </a:lnTo>
                  <a:lnTo>
                    <a:pt x="0" y="16"/>
                  </a:lnTo>
                  <a:lnTo>
                    <a:pt x="0" y="16"/>
                  </a:lnTo>
                  <a:lnTo>
                    <a:pt x="0" y="17"/>
                  </a:lnTo>
                  <a:lnTo>
                    <a:pt x="0" y="18"/>
                  </a:lnTo>
                  <a:lnTo>
                    <a:pt x="1" y="18"/>
                  </a:lnTo>
                  <a:lnTo>
                    <a:pt x="1" y="19"/>
                  </a:lnTo>
                  <a:lnTo>
                    <a:pt x="1" y="20"/>
                  </a:lnTo>
                  <a:lnTo>
                    <a:pt x="1" y="20"/>
                  </a:lnTo>
                  <a:lnTo>
                    <a:pt x="1" y="21"/>
                  </a:lnTo>
                  <a:lnTo>
                    <a:pt x="2" y="21"/>
                  </a:lnTo>
                  <a:lnTo>
                    <a:pt x="2" y="22"/>
                  </a:lnTo>
                  <a:lnTo>
                    <a:pt x="2" y="22"/>
                  </a:lnTo>
                  <a:lnTo>
                    <a:pt x="3" y="22"/>
                  </a:lnTo>
                  <a:lnTo>
                    <a:pt x="3" y="23"/>
                  </a:lnTo>
                  <a:lnTo>
                    <a:pt x="4" y="23"/>
                  </a:lnTo>
                  <a:lnTo>
                    <a:pt x="4" y="24"/>
                  </a:lnTo>
                  <a:lnTo>
                    <a:pt x="5" y="24"/>
                  </a:lnTo>
                  <a:lnTo>
                    <a:pt x="5" y="24"/>
                  </a:lnTo>
                  <a:lnTo>
                    <a:pt x="6" y="25"/>
                  </a:lnTo>
                  <a:lnTo>
                    <a:pt x="6" y="25"/>
                  </a:lnTo>
                  <a:lnTo>
                    <a:pt x="7" y="26"/>
                  </a:lnTo>
                  <a:lnTo>
                    <a:pt x="7" y="26"/>
                  </a:lnTo>
                  <a:lnTo>
                    <a:pt x="8" y="27"/>
                  </a:lnTo>
                  <a:lnTo>
                    <a:pt x="8" y="27"/>
                  </a:lnTo>
                  <a:lnTo>
                    <a:pt x="8" y="28"/>
                  </a:lnTo>
                  <a:lnTo>
                    <a:pt x="9" y="28"/>
                  </a:lnTo>
                  <a:lnTo>
                    <a:pt x="9" y="29"/>
                  </a:lnTo>
                  <a:lnTo>
                    <a:pt x="10" y="29"/>
                  </a:lnTo>
                  <a:lnTo>
                    <a:pt x="11" y="29"/>
                  </a:lnTo>
                  <a:lnTo>
                    <a:pt x="11" y="30"/>
                  </a:lnTo>
                  <a:lnTo>
                    <a:pt x="12" y="31"/>
                  </a:lnTo>
                  <a:lnTo>
                    <a:pt x="12" y="31"/>
                  </a:lnTo>
                  <a:lnTo>
                    <a:pt x="13" y="31"/>
                  </a:lnTo>
                  <a:lnTo>
                    <a:pt x="13" y="32"/>
                  </a:lnTo>
                  <a:lnTo>
                    <a:pt x="13" y="32"/>
                  </a:lnTo>
                  <a:lnTo>
                    <a:pt x="14" y="33"/>
                  </a:lnTo>
                  <a:lnTo>
                    <a:pt x="14" y="33"/>
                  </a:lnTo>
                  <a:lnTo>
                    <a:pt x="15" y="33"/>
                  </a:lnTo>
                  <a:lnTo>
                    <a:pt x="15" y="34"/>
                  </a:lnTo>
                  <a:lnTo>
                    <a:pt x="16" y="34"/>
                  </a:lnTo>
                  <a:lnTo>
                    <a:pt x="16" y="35"/>
                  </a:lnTo>
                  <a:lnTo>
                    <a:pt x="16" y="15"/>
                  </a:lnTo>
                  <a:lnTo>
                    <a:pt x="16" y="14"/>
                  </a:lnTo>
                  <a:lnTo>
                    <a:pt x="16" y="14"/>
                  </a:lnTo>
                  <a:lnTo>
                    <a:pt x="15" y="13"/>
                  </a:lnTo>
                  <a:lnTo>
                    <a:pt x="15" y="12"/>
                  </a:lnTo>
                  <a:lnTo>
                    <a:pt x="14" y="12"/>
                  </a:lnTo>
                  <a:lnTo>
                    <a:pt x="14" y="12"/>
                  </a:lnTo>
                  <a:lnTo>
                    <a:pt x="14" y="11"/>
                  </a:lnTo>
                  <a:lnTo>
                    <a:pt x="13" y="11"/>
                  </a:lnTo>
                  <a:lnTo>
                    <a:pt x="13" y="10"/>
                  </a:lnTo>
                  <a:lnTo>
                    <a:pt x="12" y="9"/>
                  </a:lnTo>
                  <a:lnTo>
                    <a:pt x="12" y="9"/>
                  </a:lnTo>
                  <a:lnTo>
                    <a:pt x="11" y="9"/>
                  </a:lnTo>
                  <a:lnTo>
                    <a:pt x="11" y="8"/>
                  </a:lnTo>
                  <a:lnTo>
                    <a:pt x="10" y="8"/>
                  </a:lnTo>
                  <a:lnTo>
                    <a:pt x="10" y="7"/>
                  </a:lnTo>
                  <a:lnTo>
                    <a:pt x="9" y="7"/>
                  </a:lnTo>
                  <a:lnTo>
                    <a:pt x="9" y="7"/>
                  </a:lnTo>
                  <a:lnTo>
                    <a:pt x="8" y="6"/>
                  </a:lnTo>
                  <a:lnTo>
                    <a:pt x="8" y="5"/>
                  </a:lnTo>
                  <a:lnTo>
                    <a:pt x="7" y="5"/>
                  </a:lnTo>
                  <a:lnTo>
                    <a:pt x="7" y="5"/>
                  </a:lnTo>
                  <a:lnTo>
                    <a:pt x="6" y="4"/>
                  </a:lnTo>
                  <a:lnTo>
                    <a:pt x="6" y="4"/>
                  </a:lnTo>
                  <a:lnTo>
                    <a:pt x="5" y="3"/>
                  </a:lnTo>
                  <a:lnTo>
                    <a:pt x="5" y="3"/>
                  </a:lnTo>
                  <a:lnTo>
                    <a:pt x="4" y="3"/>
                  </a:lnTo>
                  <a:lnTo>
                    <a:pt x="4" y="2"/>
                  </a:lnTo>
                  <a:lnTo>
                    <a:pt x="3" y="2"/>
                  </a:lnTo>
                  <a:lnTo>
                    <a:pt x="3" y="1"/>
                  </a:lnTo>
                  <a:lnTo>
                    <a:pt x="2" y="1"/>
                  </a:lnTo>
                  <a:lnTo>
                    <a:pt x="2" y="1"/>
                  </a:lnTo>
                  <a:lnTo>
                    <a:pt x="1" y="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79" name="Freeform 1115"/>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80" name="Freeform 1116"/>
            <p:cNvSpPr>
              <a:spLocks/>
            </p:cNvSpPr>
            <p:nvPr/>
          </p:nvSpPr>
          <p:spPr bwMode="auto">
            <a:xfrm>
              <a:off x="1392" y="3276"/>
              <a:ext cx="3" cy="26"/>
            </a:xfrm>
            <a:custGeom>
              <a:avLst/>
              <a:gdLst>
                <a:gd name="T0" fmla="*/ 2 w 3"/>
                <a:gd name="T1" fmla="*/ 26 h 26"/>
                <a:gd name="T2" fmla="*/ 2 w 3"/>
                <a:gd name="T3" fmla="*/ 25 h 26"/>
                <a:gd name="T4" fmla="*/ 2 w 3"/>
                <a:gd name="T5" fmla="*/ 25 h 26"/>
                <a:gd name="T6" fmla="*/ 2 w 3"/>
                <a:gd name="T7" fmla="*/ 24 h 26"/>
                <a:gd name="T8" fmla="*/ 2 w 3"/>
                <a:gd name="T9" fmla="*/ 23 h 26"/>
                <a:gd name="T10" fmla="*/ 2 w 3"/>
                <a:gd name="T11" fmla="*/ 22 h 26"/>
                <a:gd name="T12" fmla="*/ 2 w 3"/>
                <a:gd name="T13" fmla="*/ 22 h 26"/>
                <a:gd name="T14" fmla="*/ 2 w 3"/>
                <a:gd name="T15" fmla="*/ 21 h 26"/>
                <a:gd name="T16" fmla="*/ 2 w 3"/>
                <a:gd name="T17" fmla="*/ 20 h 26"/>
                <a:gd name="T18" fmla="*/ 2 w 3"/>
                <a:gd name="T19" fmla="*/ 20 h 26"/>
                <a:gd name="T20" fmla="*/ 3 w 3"/>
                <a:gd name="T21" fmla="*/ 19 h 26"/>
                <a:gd name="T22" fmla="*/ 3 w 3"/>
                <a:gd name="T23" fmla="*/ 18 h 26"/>
                <a:gd name="T24" fmla="*/ 3 w 3"/>
                <a:gd name="T25" fmla="*/ 17 h 26"/>
                <a:gd name="T26" fmla="*/ 3 w 3"/>
                <a:gd name="T27" fmla="*/ 16 h 26"/>
                <a:gd name="T28" fmla="*/ 3 w 3"/>
                <a:gd name="T29" fmla="*/ 16 h 26"/>
                <a:gd name="T30" fmla="*/ 3 w 3"/>
                <a:gd name="T31" fmla="*/ 15 h 26"/>
                <a:gd name="T32" fmla="*/ 3 w 3"/>
                <a:gd name="T33" fmla="*/ 14 h 26"/>
                <a:gd name="T34" fmla="*/ 3 w 3"/>
                <a:gd name="T35" fmla="*/ 13 h 26"/>
                <a:gd name="T36" fmla="*/ 3 w 3"/>
                <a:gd name="T37" fmla="*/ 12 h 26"/>
                <a:gd name="T38" fmla="*/ 3 w 3"/>
                <a:gd name="T39" fmla="*/ 12 h 26"/>
                <a:gd name="T40" fmla="*/ 3 w 3"/>
                <a:gd name="T41" fmla="*/ 11 h 26"/>
                <a:gd name="T42" fmla="*/ 3 w 3"/>
                <a:gd name="T43" fmla="*/ 10 h 26"/>
                <a:gd name="T44" fmla="*/ 3 w 3"/>
                <a:gd name="T45" fmla="*/ 9 h 26"/>
                <a:gd name="T46" fmla="*/ 3 w 3"/>
                <a:gd name="T47" fmla="*/ 8 h 26"/>
                <a:gd name="T48" fmla="*/ 3 w 3"/>
                <a:gd name="T49" fmla="*/ 7 h 26"/>
                <a:gd name="T50" fmla="*/ 3 w 3"/>
                <a:gd name="T51" fmla="*/ 7 h 26"/>
                <a:gd name="T52" fmla="*/ 3 w 3"/>
                <a:gd name="T53" fmla="*/ 6 h 26"/>
                <a:gd name="T54" fmla="*/ 3 w 3"/>
                <a:gd name="T55" fmla="*/ 5 h 26"/>
                <a:gd name="T56" fmla="*/ 3 w 3"/>
                <a:gd name="T57" fmla="*/ 5 h 26"/>
                <a:gd name="T58" fmla="*/ 3 w 3"/>
                <a:gd name="T59" fmla="*/ 4 h 26"/>
                <a:gd name="T60" fmla="*/ 3 w 3"/>
                <a:gd name="T61" fmla="*/ 3 h 26"/>
                <a:gd name="T62" fmla="*/ 3 w 3"/>
                <a:gd name="T63" fmla="*/ 3 h 26"/>
                <a:gd name="T64" fmla="*/ 3 w 3"/>
                <a:gd name="T65" fmla="*/ 2 h 26"/>
                <a:gd name="T66" fmla="*/ 0 w 3"/>
                <a:gd name="T67" fmla="*/ 0 h 26"/>
                <a:gd name="T68" fmla="*/ 0 w 3"/>
                <a:gd name="T69" fmla="*/ 24 h 26"/>
                <a:gd name="T70" fmla="*/ 2 w 3"/>
                <a:gd name="T7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 h="26">
                  <a:moveTo>
                    <a:pt x="2" y="26"/>
                  </a:moveTo>
                  <a:lnTo>
                    <a:pt x="2" y="25"/>
                  </a:lnTo>
                  <a:lnTo>
                    <a:pt x="2" y="25"/>
                  </a:lnTo>
                  <a:lnTo>
                    <a:pt x="2" y="24"/>
                  </a:lnTo>
                  <a:lnTo>
                    <a:pt x="2" y="23"/>
                  </a:lnTo>
                  <a:lnTo>
                    <a:pt x="2" y="22"/>
                  </a:lnTo>
                  <a:lnTo>
                    <a:pt x="2" y="22"/>
                  </a:lnTo>
                  <a:lnTo>
                    <a:pt x="2" y="21"/>
                  </a:lnTo>
                  <a:lnTo>
                    <a:pt x="2" y="20"/>
                  </a:lnTo>
                  <a:lnTo>
                    <a:pt x="2" y="20"/>
                  </a:lnTo>
                  <a:lnTo>
                    <a:pt x="3" y="19"/>
                  </a:lnTo>
                  <a:lnTo>
                    <a:pt x="3" y="18"/>
                  </a:lnTo>
                  <a:lnTo>
                    <a:pt x="3" y="17"/>
                  </a:lnTo>
                  <a:lnTo>
                    <a:pt x="3" y="16"/>
                  </a:lnTo>
                  <a:lnTo>
                    <a:pt x="3" y="16"/>
                  </a:lnTo>
                  <a:lnTo>
                    <a:pt x="3" y="15"/>
                  </a:lnTo>
                  <a:lnTo>
                    <a:pt x="3" y="14"/>
                  </a:lnTo>
                  <a:lnTo>
                    <a:pt x="3" y="13"/>
                  </a:lnTo>
                  <a:lnTo>
                    <a:pt x="3" y="12"/>
                  </a:lnTo>
                  <a:lnTo>
                    <a:pt x="3" y="12"/>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2"/>
                  </a:lnTo>
                  <a:lnTo>
                    <a:pt x="0" y="0"/>
                  </a:lnTo>
                  <a:lnTo>
                    <a:pt x="0" y="24"/>
                  </a:lnTo>
                  <a:lnTo>
                    <a:pt x="2" y="26"/>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81" name="Freeform 1117"/>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82" name="Freeform 1118"/>
            <p:cNvSpPr>
              <a:spLocks/>
            </p:cNvSpPr>
            <p:nvPr/>
          </p:nvSpPr>
          <p:spPr bwMode="auto">
            <a:xfrm>
              <a:off x="1396" y="3280"/>
              <a:ext cx="4" cy="27"/>
            </a:xfrm>
            <a:custGeom>
              <a:avLst/>
              <a:gdLst>
                <a:gd name="T0" fmla="*/ 0 w 4"/>
                <a:gd name="T1" fmla="*/ 24 h 27"/>
                <a:gd name="T2" fmla="*/ 0 w 4"/>
                <a:gd name="T3" fmla="*/ 24 h 27"/>
                <a:gd name="T4" fmla="*/ 1 w 4"/>
                <a:gd name="T5" fmla="*/ 25 h 27"/>
                <a:gd name="T6" fmla="*/ 1 w 4"/>
                <a:gd name="T7" fmla="*/ 25 h 27"/>
                <a:gd name="T8" fmla="*/ 1 w 4"/>
                <a:gd name="T9" fmla="*/ 25 h 27"/>
                <a:gd name="T10" fmla="*/ 1 w 4"/>
                <a:gd name="T11" fmla="*/ 25 h 27"/>
                <a:gd name="T12" fmla="*/ 1 w 4"/>
                <a:gd name="T13" fmla="*/ 25 h 27"/>
                <a:gd name="T14" fmla="*/ 2 w 4"/>
                <a:gd name="T15" fmla="*/ 25 h 27"/>
                <a:gd name="T16" fmla="*/ 2 w 4"/>
                <a:gd name="T17" fmla="*/ 26 h 27"/>
                <a:gd name="T18" fmla="*/ 2 w 4"/>
                <a:gd name="T19" fmla="*/ 26 h 27"/>
                <a:gd name="T20" fmla="*/ 2 w 4"/>
                <a:gd name="T21" fmla="*/ 26 h 27"/>
                <a:gd name="T22" fmla="*/ 3 w 4"/>
                <a:gd name="T23" fmla="*/ 26 h 27"/>
                <a:gd name="T24" fmla="*/ 3 w 4"/>
                <a:gd name="T25" fmla="*/ 27 h 27"/>
                <a:gd name="T26" fmla="*/ 3 w 4"/>
                <a:gd name="T27" fmla="*/ 27 h 27"/>
                <a:gd name="T28" fmla="*/ 3 w 4"/>
                <a:gd name="T29" fmla="*/ 27 h 27"/>
                <a:gd name="T30" fmla="*/ 4 w 4"/>
                <a:gd name="T31" fmla="*/ 27 h 27"/>
                <a:gd name="T32" fmla="*/ 4 w 4"/>
                <a:gd name="T33" fmla="*/ 27 h 27"/>
                <a:gd name="T34" fmla="*/ 4 w 4"/>
                <a:gd name="T35" fmla="*/ 2 h 27"/>
                <a:gd name="T36" fmla="*/ 4 w 4"/>
                <a:gd name="T37" fmla="*/ 2 h 27"/>
                <a:gd name="T38" fmla="*/ 4 w 4"/>
                <a:gd name="T39" fmla="*/ 2 h 27"/>
                <a:gd name="T40" fmla="*/ 3 w 4"/>
                <a:gd name="T41" fmla="*/ 2 h 27"/>
                <a:gd name="T42" fmla="*/ 3 w 4"/>
                <a:gd name="T43" fmla="*/ 2 h 27"/>
                <a:gd name="T44" fmla="*/ 3 w 4"/>
                <a:gd name="T45" fmla="*/ 1 h 27"/>
                <a:gd name="T46" fmla="*/ 2 w 4"/>
                <a:gd name="T47" fmla="*/ 1 h 27"/>
                <a:gd name="T48" fmla="*/ 2 w 4"/>
                <a:gd name="T49" fmla="*/ 1 h 27"/>
                <a:gd name="T50" fmla="*/ 2 w 4"/>
                <a:gd name="T51" fmla="*/ 1 h 27"/>
                <a:gd name="T52" fmla="*/ 2 w 4"/>
                <a:gd name="T53" fmla="*/ 1 h 27"/>
                <a:gd name="T54" fmla="*/ 2 w 4"/>
                <a:gd name="T55" fmla="*/ 1 h 27"/>
                <a:gd name="T56" fmla="*/ 1 w 4"/>
                <a:gd name="T57" fmla="*/ 1 h 27"/>
                <a:gd name="T58" fmla="*/ 1 w 4"/>
                <a:gd name="T59" fmla="*/ 1 h 27"/>
                <a:gd name="T60" fmla="*/ 1 w 4"/>
                <a:gd name="T61" fmla="*/ 0 h 27"/>
                <a:gd name="T62" fmla="*/ 1 w 4"/>
                <a:gd name="T63" fmla="*/ 0 h 27"/>
                <a:gd name="T64" fmla="*/ 0 w 4"/>
                <a:gd name="T65" fmla="*/ 0 h 27"/>
                <a:gd name="T66" fmla="*/ 0 w 4"/>
                <a:gd name="T6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 h="27">
                  <a:moveTo>
                    <a:pt x="0" y="24"/>
                  </a:moveTo>
                  <a:lnTo>
                    <a:pt x="0" y="24"/>
                  </a:lnTo>
                  <a:lnTo>
                    <a:pt x="1" y="25"/>
                  </a:lnTo>
                  <a:lnTo>
                    <a:pt x="1" y="25"/>
                  </a:lnTo>
                  <a:lnTo>
                    <a:pt x="1" y="25"/>
                  </a:lnTo>
                  <a:lnTo>
                    <a:pt x="1" y="25"/>
                  </a:lnTo>
                  <a:lnTo>
                    <a:pt x="1" y="25"/>
                  </a:lnTo>
                  <a:lnTo>
                    <a:pt x="2" y="25"/>
                  </a:lnTo>
                  <a:lnTo>
                    <a:pt x="2" y="26"/>
                  </a:lnTo>
                  <a:lnTo>
                    <a:pt x="2" y="26"/>
                  </a:lnTo>
                  <a:lnTo>
                    <a:pt x="2" y="26"/>
                  </a:lnTo>
                  <a:lnTo>
                    <a:pt x="3" y="26"/>
                  </a:lnTo>
                  <a:lnTo>
                    <a:pt x="3" y="27"/>
                  </a:lnTo>
                  <a:lnTo>
                    <a:pt x="3" y="27"/>
                  </a:lnTo>
                  <a:lnTo>
                    <a:pt x="3" y="27"/>
                  </a:lnTo>
                  <a:lnTo>
                    <a:pt x="4" y="27"/>
                  </a:lnTo>
                  <a:lnTo>
                    <a:pt x="4" y="27"/>
                  </a:lnTo>
                  <a:lnTo>
                    <a:pt x="4" y="2"/>
                  </a:lnTo>
                  <a:lnTo>
                    <a:pt x="4" y="2"/>
                  </a:lnTo>
                  <a:lnTo>
                    <a:pt x="4" y="2"/>
                  </a:lnTo>
                  <a:lnTo>
                    <a:pt x="3" y="2"/>
                  </a:lnTo>
                  <a:lnTo>
                    <a:pt x="3" y="2"/>
                  </a:lnTo>
                  <a:lnTo>
                    <a:pt x="3" y="1"/>
                  </a:lnTo>
                  <a:lnTo>
                    <a:pt x="2" y="1"/>
                  </a:lnTo>
                  <a:lnTo>
                    <a:pt x="2" y="1"/>
                  </a:lnTo>
                  <a:lnTo>
                    <a:pt x="2" y="1"/>
                  </a:lnTo>
                  <a:lnTo>
                    <a:pt x="2" y="1"/>
                  </a:lnTo>
                  <a:lnTo>
                    <a:pt x="2" y="1"/>
                  </a:lnTo>
                  <a:lnTo>
                    <a:pt x="1" y="1"/>
                  </a:lnTo>
                  <a:lnTo>
                    <a:pt x="1" y="1"/>
                  </a:lnTo>
                  <a:lnTo>
                    <a:pt x="1" y="0"/>
                  </a:lnTo>
                  <a:lnTo>
                    <a:pt x="1" y="0"/>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83" name="Freeform 1119"/>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84" name="Freeform 1120"/>
            <p:cNvSpPr>
              <a:spLocks/>
            </p:cNvSpPr>
            <p:nvPr/>
          </p:nvSpPr>
          <p:spPr bwMode="auto">
            <a:xfrm>
              <a:off x="1402" y="3285"/>
              <a:ext cx="3" cy="26"/>
            </a:xfrm>
            <a:custGeom>
              <a:avLst/>
              <a:gdLst>
                <a:gd name="T0" fmla="*/ 0 w 3"/>
                <a:gd name="T1" fmla="*/ 24 h 26"/>
                <a:gd name="T2" fmla="*/ 2 w 3"/>
                <a:gd name="T3" fmla="*/ 26 h 26"/>
                <a:gd name="T4" fmla="*/ 2 w 3"/>
                <a:gd name="T5" fmla="*/ 26 h 26"/>
                <a:gd name="T6" fmla="*/ 2 w 3"/>
                <a:gd name="T7" fmla="*/ 25 h 26"/>
                <a:gd name="T8" fmla="*/ 2 w 3"/>
                <a:gd name="T9" fmla="*/ 24 h 26"/>
                <a:gd name="T10" fmla="*/ 2 w 3"/>
                <a:gd name="T11" fmla="*/ 23 h 26"/>
                <a:gd name="T12" fmla="*/ 2 w 3"/>
                <a:gd name="T13" fmla="*/ 23 h 26"/>
                <a:gd name="T14" fmla="*/ 2 w 3"/>
                <a:gd name="T15" fmla="*/ 22 h 26"/>
                <a:gd name="T16" fmla="*/ 2 w 3"/>
                <a:gd name="T17" fmla="*/ 21 h 26"/>
                <a:gd name="T18" fmla="*/ 2 w 3"/>
                <a:gd name="T19" fmla="*/ 20 h 26"/>
                <a:gd name="T20" fmla="*/ 2 w 3"/>
                <a:gd name="T21" fmla="*/ 20 h 26"/>
                <a:gd name="T22" fmla="*/ 3 w 3"/>
                <a:gd name="T23" fmla="*/ 19 h 26"/>
                <a:gd name="T24" fmla="*/ 3 w 3"/>
                <a:gd name="T25" fmla="*/ 18 h 26"/>
                <a:gd name="T26" fmla="*/ 3 w 3"/>
                <a:gd name="T27" fmla="*/ 17 h 26"/>
                <a:gd name="T28" fmla="*/ 3 w 3"/>
                <a:gd name="T29" fmla="*/ 16 h 26"/>
                <a:gd name="T30" fmla="*/ 3 w 3"/>
                <a:gd name="T31" fmla="*/ 15 h 26"/>
                <a:gd name="T32" fmla="*/ 3 w 3"/>
                <a:gd name="T33" fmla="*/ 15 h 26"/>
                <a:gd name="T34" fmla="*/ 3 w 3"/>
                <a:gd name="T35" fmla="*/ 14 h 26"/>
                <a:gd name="T36" fmla="*/ 3 w 3"/>
                <a:gd name="T37" fmla="*/ 13 h 26"/>
                <a:gd name="T38" fmla="*/ 3 w 3"/>
                <a:gd name="T39" fmla="*/ 13 h 26"/>
                <a:gd name="T40" fmla="*/ 3 w 3"/>
                <a:gd name="T41" fmla="*/ 12 h 26"/>
                <a:gd name="T42" fmla="*/ 3 w 3"/>
                <a:gd name="T43" fmla="*/ 11 h 26"/>
                <a:gd name="T44" fmla="*/ 3 w 3"/>
                <a:gd name="T45" fmla="*/ 11 h 26"/>
                <a:gd name="T46" fmla="*/ 3 w 3"/>
                <a:gd name="T47" fmla="*/ 10 h 26"/>
                <a:gd name="T48" fmla="*/ 3 w 3"/>
                <a:gd name="T49" fmla="*/ 9 h 26"/>
                <a:gd name="T50" fmla="*/ 3 w 3"/>
                <a:gd name="T51" fmla="*/ 8 h 26"/>
                <a:gd name="T52" fmla="*/ 3 w 3"/>
                <a:gd name="T53" fmla="*/ 7 h 26"/>
                <a:gd name="T54" fmla="*/ 3 w 3"/>
                <a:gd name="T55" fmla="*/ 7 h 26"/>
                <a:gd name="T56" fmla="*/ 3 w 3"/>
                <a:gd name="T57" fmla="*/ 6 h 26"/>
                <a:gd name="T58" fmla="*/ 3 w 3"/>
                <a:gd name="T59" fmla="*/ 5 h 26"/>
                <a:gd name="T60" fmla="*/ 3 w 3"/>
                <a:gd name="T61" fmla="*/ 5 h 26"/>
                <a:gd name="T62" fmla="*/ 3 w 3"/>
                <a:gd name="T63" fmla="*/ 4 h 26"/>
                <a:gd name="T64" fmla="*/ 3 w 3"/>
                <a:gd name="T65" fmla="*/ 3 h 26"/>
                <a:gd name="T66" fmla="*/ 3 w 3"/>
                <a:gd name="T67" fmla="*/ 3 h 26"/>
                <a:gd name="T68" fmla="*/ 3 w 3"/>
                <a:gd name="T69" fmla="*/ 3 h 26"/>
                <a:gd name="T70" fmla="*/ 3 w 3"/>
                <a:gd name="T71" fmla="*/ 2 h 26"/>
                <a:gd name="T72" fmla="*/ 2 w 3"/>
                <a:gd name="T73" fmla="*/ 2 h 26"/>
                <a:gd name="T74" fmla="*/ 2 w 3"/>
                <a:gd name="T75" fmla="*/ 1 h 26"/>
                <a:gd name="T76" fmla="*/ 2 w 3"/>
                <a:gd name="T77" fmla="*/ 1 h 26"/>
                <a:gd name="T78" fmla="*/ 2 w 3"/>
                <a:gd name="T79" fmla="*/ 1 h 26"/>
                <a:gd name="T80" fmla="*/ 1 w 3"/>
                <a:gd name="T81" fmla="*/ 1 h 26"/>
                <a:gd name="T82" fmla="*/ 1 w 3"/>
                <a:gd name="T83" fmla="*/ 1 h 26"/>
                <a:gd name="T84" fmla="*/ 1 w 3"/>
                <a:gd name="T85" fmla="*/ 1 h 26"/>
                <a:gd name="T86" fmla="*/ 0 w 3"/>
                <a:gd name="T87" fmla="*/ 1 h 26"/>
                <a:gd name="T88" fmla="*/ 0 w 3"/>
                <a:gd name="T89" fmla="*/ 0 h 26"/>
                <a:gd name="T90" fmla="*/ 0 w 3"/>
                <a:gd name="T91" fmla="*/ 0 h 26"/>
                <a:gd name="T92" fmla="*/ 0 w 3"/>
                <a:gd name="T9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 h="26">
                  <a:moveTo>
                    <a:pt x="0" y="24"/>
                  </a:moveTo>
                  <a:lnTo>
                    <a:pt x="2" y="26"/>
                  </a:lnTo>
                  <a:lnTo>
                    <a:pt x="2" y="26"/>
                  </a:lnTo>
                  <a:lnTo>
                    <a:pt x="2" y="25"/>
                  </a:lnTo>
                  <a:lnTo>
                    <a:pt x="2" y="24"/>
                  </a:lnTo>
                  <a:lnTo>
                    <a:pt x="2" y="23"/>
                  </a:lnTo>
                  <a:lnTo>
                    <a:pt x="2" y="23"/>
                  </a:lnTo>
                  <a:lnTo>
                    <a:pt x="2" y="22"/>
                  </a:lnTo>
                  <a:lnTo>
                    <a:pt x="2" y="21"/>
                  </a:lnTo>
                  <a:lnTo>
                    <a:pt x="2" y="20"/>
                  </a:lnTo>
                  <a:lnTo>
                    <a:pt x="2" y="20"/>
                  </a:lnTo>
                  <a:lnTo>
                    <a:pt x="3" y="19"/>
                  </a:lnTo>
                  <a:lnTo>
                    <a:pt x="3" y="18"/>
                  </a:lnTo>
                  <a:lnTo>
                    <a:pt x="3" y="17"/>
                  </a:lnTo>
                  <a:lnTo>
                    <a:pt x="3" y="16"/>
                  </a:lnTo>
                  <a:lnTo>
                    <a:pt x="3" y="15"/>
                  </a:lnTo>
                  <a:lnTo>
                    <a:pt x="3" y="15"/>
                  </a:lnTo>
                  <a:lnTo>
                    <a:pt x="3" y="14"/>
                  </a:lnTo>
                  <a:lnTo>
                    <a:pt x="3" y="13"/>
                  </a:lnTo>
                  <a:lnTo>
                    <a:pt x="3" y="13"/>
                  </a:lnTo>
                  <a:lnTo>
                    <a:pt x="3" y="12"/>
                  </a:lnTo>
                  <a:lnTo>
                    <a:pt x="3" y="11"/>
                  </a:lnTo>
                  <a:lnTo>
                    <a:pt x="3" y="11"/>
                  </a:lnTo>
                  <a:lnTo>
                    <a:pt x="3" y="10"/>
                  </a:lnTo>
                  <a:lnTo>
                    <a:pt x="3" y="9"/>
                  </a:lnTo>
                  <a:lnTo>
                    <a:pt x="3" y="8"/>
                  </a:lnTo>
                  <a:lnTo>
                    <a:pt x="3" y="7"/>
                  </a:lnTo>
                  <a:lnTo>
                    <a:pt x="3" y="7"/>
                  </a:lnTo>
                  <a:lnTo>
                    <a:pt x="3" y="6"/>
                  </a:lnTo>
                  <a:lnTo>
                    <a:pt x="3" y="5"/>
                  </a:lnTo>
                  <a:lnTo>
                    <a:pt x="3" y="5"/>
                  </a:lnTo>
                  <a:lnTo>
                    <a:pt x="3" y="4"/>
                  </a:lnTo>
                  <a:lnTo>
                    <a:pt x="3" y="3"/>
                  </a:lnTo>
                  <a:lnTo>
                    <a:pt x="3" y="3"/>
                  </a:lnTo>
                  <a:lnTo>
                    <a:pt x="3" y="3"/>
                  </a:lnTo>
                  <a:lnTo>
                    <a:pt x="3" y="2"/>
                  </a:lnTo>
                  <a:lnTo>
                    <a:pt x="2" y="2"/>
                  </a:lnTo>
                  <a:lnTo>
                    <a:pt x="2" y="1"/>
                  </a:lnTo>
                  <a:lnTo>
                    <a:pt x="2" y="1"/>
                  </a:lnTo>
                  <a:lnTo>
                    <a:pt x="2" y="1"/>
                  </a:lnTo>
                  <a:lnTo>
                    <a:pt x="1" y="1"/>
                  </a:lnTo>
                  <a:lnTo>
                    <a:pt x="1" y="1"/>
                  </a:lnTo>
                  <a:lnTo>
                    <a:pt x="1" y="1"/>
                  </a:lnTo>
                  <a:lnTo>
                    <a:pt x="0" y="1"/>
                  </a:lnTo>
                  <a:lnTo>
                    <a:pt x="0" y="0"/>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85" name="Freeform 1121"/>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86" name="Freeform 1122"/>
            <p:cNvSpPr>
              <a:spLocks/>
            </p:cNvSpPr>
            <p:nvPr/>
          </p:nvSpPr>
          <p:spPr bwMode="auto">
            <a:xfrm>
              <a:off x="1454" y="3275"/>
              <a:ext cx="174" cy="21"/>
            </a:xfrm>
            <a:custGeom>
              <a:avLst/>
              <a:gdLst>
                <a:gd name="T0" fmla="*/ 0 w 174"/>
                <a:gd name="T1" fmla="*/ 9 h 21"/>
                <a:gd name="T2" fmla="*/ 0 w 174"/>
                <a:gd name="T3" fmla="*/ 9 h 21"/>
                <a:gd name="T4" fmla="*/ 1 w 174"/>
                <a:gd name="T5" fmla="*/ 10 h 21"/>
                <a:gd name="T6" fmla="*/ 1 w 174"/>
                <a:gd name="T7" fmla="*/ 10 h 21"/>
                <a:gd name="T8" fmla="*/ 1 w 174"/>
                <a:gd name="T9" fmla="*/ 11 h 21"/>
                <a:gd name="T10" fmla="*/ 1 w 174"/>
                <a:gd name="T11" fmla="*/ 11 h 21"/>
                <a:gd name="T12" fmla="*/ 1 w 174"/>
                <a:gd name="T13" fmla="*/ 11 h 21"/>
                <a:gd name="T14" fmla="*/ 1 w 174"/>
                <a:gd name="T15" fmla="*/ 12 h 21"/>
                <a:gd name="T16" fmla="*/ 1 w 174"/>
                <a:gd name="T17" fmla="*/ 12 h 21"/>
                <a:gd name="T18" fmla="*/ 2 w 174"/>
                <a:gd name="T19" fmla="*/ 13 h 21"/>
                <a:gd name="T20" fmla="*/ 2 w 174"/>
                <a:gd name="T21" fmla="*/ 13 h 21"/>
                <a:gd name="T22" fmla="*/ 2 w 174"/>
                <a:gd name="T23" fmla="*/ 14 h 21"/>
                <a:gd name="T24" fmla="*/ 2 w 174"/>
                <a:gd name="T25" fmla="*/ 14 h 21"/>
                <a:gd name="T26" fmla="*/ 2 w 174"/>
                <a:gd name="T27" fmla="*/ 15 h 21"/>
                <a:gd name="T28" fmla="*/ 2 w 174"/>
                <a:gd name="T29" fmla="*/ 15 h 21"/>
                <a:gd name="T30" fmla="*/ 3 w 174"/>
                <a:gd name="T31" fmla="*/ 15 h 21"/>
                <a:gd name="T32" fmla="*/ 3 w 174"/>
                <a:gd name="T33" fmla="*/ 15 h 21"/>
                <a:gd name="T34" fmla="*/ 3 w 174"/>
                <a:gd name="T35" fmla="*/ 16 h 21"/>
                <a:gd name="T36" fmla="*/ 3 w 174"/>
                <a:gd name="T37" fmla="*/ 16 h 21"/>
                <a:gd name="T38" fmla="*/ 3 w 174"/>
                <a:gd name="T39" fmla="*/ 17 h 21"/>
                <a:gd name="T40" fmla="*/ 4 w 174"/>
                <a:gd name="T41" fmla="*/ 17 h 21"/>
                <a:gd name="T42" fmla="*/ 4 w 174"/>
                <a:gd name="T43" fmla="*/ 17 h 21"/>
                <a:gd name="T44" fmla="*/ 4 w 174"/>
                <a:gd name="T45" fmla="*/ 18 h 21"/>
                <a:gd name="T46" fmla="*/ 5 w 174"/>
                <a:gd name="T47" fmla="*/ 18 h 21"/>
                <a:gd name="T48" fmla="*/ 5 w 174"/>
                <a:gd name="T49" fmla="*/ 19 h 21"/>
                <a:gd name="T50" fmla="*/ 5 w 174"/>
                <a:gd name="T51" fmla="*/ 19 h 21"/>
                <a:gd name="T52" fmla="*/ 5 w 174"/>
                <a:gd name="T53" fmla="*/ 19 h 21"/>
                <a:gd name="T54" fmla="*/ 5 w 174"/>
                <a:gd name="T55" fmla="*/ 20 h 21"/>
                <a:gd name="T56" fmla="*/ 5 w 174"/>
                <a:gd name="T57" fmla="*/ 20 h 21"/>
                <a:gd name="T58" fmla="*/ 6 w 174"/>
                <a:gd name="T59" fmla="*/ 20 h 21"/>
                <a:gd name="T60" fmla="*/ 6 w 174"/>
                <a:gd name="T61" fmla="*/ 21 h 21"/>
                <a:gd name="T62" fmla="*/ 6 w 174"/>
                <a:gd name="T63" fmla="*/ 21 h 21"/>
                <a:gd name="T64" fmla="*/ 152 w 174"/>
                <a:gd name="T65" fmla="*/ 13 h 21"/>
                <a:gd name="T66" fmla="*/ 174 w 174"/>
                <a:gd name="T67" fmla="*/ 12 h 21"/>
                <a:gd name="T68" fmla="*/ 169 w 174"/>
                <a:gd name="T69" fmla="*/ 0 h 21"/>
                <a:gd name="T70" fmla="*/ 39 w 174"/>
                <a:gd name="T71" fmla="*/ 6 h 21"/>
                <a:gd name="T72" fmla="*/ 0 w 174"/>
                <a:gd name="T7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4" h="21">
                  <a:moveTo>
                    <a:pt x="0" y="9"/>
                  </a:moveTo>
                  <a:lnTo>
                    <a:pt x="0" y="9"/>
                  </a:lnTo>
                  <a:lnTo>
                    <a:pt x="1" y="10"/>
                  </a:lnTo>
                  <a:lnTo>
                    <a:pt x="1" y="10"/>
                  </a:lnTo>
                  <a:lnTo>
                    <a:pt x="1" y="11"/>
                  </a:lnTo>
                  <a:lnTo>
                    <a:pt x="1" y="11"/>
                  </a:lnTo>
                  <a:lnTo>
                    <a:pt x="1" y="11"/>
                  </a:lnTo>
                  <a:lnTo>
                    <a:pt x="1" y="12"/>
                  </a:lnTo>
                  <a:lnTo>
                    <a:pt x="1" y="12"/>
                  </a:lnTo>
                  <a:lnTo>
                    <a:pt x="2" y="13"/>
                  </a:lnTo>
                  <a:lnTo>
                    <a:pt x="2" y="13"/>
                  </a:lnTo>
                  <a:lnTo>
                    <a:pt x="2" y="14"/>
                  </a:lnTo>
                  <a:lnTo>
                    <a:pt x="2" y="14"/>
                  </a:lnTo>
                  <a:lnTo>
                    <a:pt x="2" y="15"/>
                  </a:lnTo>
                  <a:lnTo>
                    <a:pt x="2" y="15"/>
                  </a:lnTo>
                  <a:lnTo>
                    <a:pt x="3" y="15"/>
                  </a:lnTo>
                  <a:lnTo>
                    <a:pt x="3" y="15"/>
                  </a:lnTo>
                  <a:lnTo>
                    <a:pt x="3" y="16"/>
                  </a:lnTo>
                  <a:lnTo>
                    <a:pt x="3" y="16"/>
                  </a:lnTo>
                  <a:lnTo>
                    <a:pt x="3" y="17"/>
                  </a:lnTo>
                  <a:lnTo>
                    <a:pt x="4" y="17"/>
                  </a:lnTo>
                  <a:lnTo>
                    <a:pt x="4" y="17"/>
                  </a:lnTo>
                  <a:lnTo>
                    <a:pt x="4" y="18"/>
                  </a:lnTo>
                  <a:lnTo>
                    <a:pt x="5" y="18"/>
                  </a:lnTo>
                  <a:lnTo>
                    <a:pt x="5" y="19"/>
                  </a:lnTo>
                  <a:lnTo>
                    <a:pt x="5" y="19"/>
                  </a:lnTo>
                  <a:lnTo>
                    <a:pt x="5" y="19"/>
                  </a:lnTo>
                  <a:lnTo>
                    <a:pt x="5" y="20"/>
                  </a:lnTo>
                  <a:lnTo>
                    <a:pt x="5" y="20"/>
                  </a:lnTo>
                  <a:lnTo>
                    <a:pt x="6" y="20"/>
                  </a:lnTo>
                  <a:lnTo>
                    <a:pt x="6" y="21"/>
                  </a:lnTo>
                  <a:lnTo>
                    <a:pt x="6" y="21"/>
                  </a:lnTo>
                  <a:lnTo>
                    <a:pt x="152" y="13"/>
                  </a:lnTo>
                  <a:lnTo>
                    <a:pt x="174" y="12"/>
                  </a:lnTo>
                  <a:lnTo>
                    <a:pt x="169" y="0"/>
                  </a:lnTo>
                  <a:lnTo>
                    <a:pt x="39" y="6"/>
                  </a:lnTo>
                  <a:lnTo>
                    <a:pt x="0"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87" name="Freeform 1123"/>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88" name="Freeform 1124"/>
            <p:cNvSpPr>
              <a:spLocks/>
            </p:cNvSpPr>
            <p:nvPr/>
          </p:nvSpPr>
          <p:spPr bwMode="auto">
            <a:xfrm>
              <a:off x="1452" y="3285"/>
              <a:ext cx="5" cy="9"/>
            </a:xfrm>
            <a:custGeom>
              <a:avLst/>
              <a:gdLst>
                <a:gd name="T0" fmla="*/ 0 w 5"/>
                <a:gd name="T1" fmla="*/ 4 h 9"/>
                <a:gd name="T2" fmla="*/ 5 w 5"/>
                <a:gd name="T3" fmla="*/ 9 h 9"/>
                <a:gd name="T4" fmla="*/ 0 w 5"/>
                <a:gd name="T5" fmla="*/ 0 h 9"/>
                <a:gd name="T6" fmla="*/ 0 w 5"/>
                <a:gd name="T7" fmla="*/ 0 h 9"/>
                <a:gd name="T8" fmla="*/ 0 w 5"/>
                <a:gd name="T9" fmla="*/ 0 h 9"/>
                <a:gd name="T10" fmla="*/ 0 w 5"/>
                <a:gd name="T11" fmla="*/ 1 h 9"/>
                <a:gd name="T12" fmla="*/ 0 w 5"/>
                <a:gd name="T13" fmla="*/ 1 h 9"/>
                <a:gd name="T14" fmla="*/ 0 w 5"/>
                <a:gd name="T15" fmla="*/ 1 h 9"/>
                <a:gd name="T16" fmla="*/ 0 w 5"/>
                <a:gd name="T17" fmla="*/ 2 h 9"/>
                <a:gd name="T18" fmla="*/ 0 w 5"/>
                <a:gd name="T19" fmla="*/ 2 h 9"/>
                <a:gd name="T20" fmla="*/ 0 w 5"/>
                <a:gd name="T21" fmla="*/ 3 h 9"/>
                <a:gd name="T22" fmla="*/ 0 w 5"/>
                <a:gd name="T23" fmla="*/ 3 h 9"/>
                <a:gd name="T24" fmla="*/ 0 w 5"/>
                <a:gd name="T25" fmla="*/ 3 h 9"/>
                <a:gd name="T26" fmla="*/ 0 w 5"/>
                <a:gd name="T27" fmla="*/ 4 h 9"/>
                <a:gd name="T28" fmla="*/ 0 w 5"/>
                <a:gd name="T2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9">
                  <a:moveTo>
                    <a:pt x="0" y="4"/>
                  </a:moveTo>
                  <a:lnTo>
                    <a:pt x="5" y="9"/>
                  </a:lnTo>
                  <a:lnTo>
                    <a:pt x="0" y="0"/>
                  </a:lnTo>
                  <a:lnTo>
                    <a:pt x="0" y="0"/>
                  </a:lnTo>
                  <a:lnTo>
                    <a:pt x="0" y="0"/>
                  </a:lnTo>
                  <a:lnTo>
                    <a:pt x="0" y="1"/>
                  </a:lnTo>
                  <a:lnTo>
                    <a:pt x="0" y="1"/>
                  </a:lnTo>
                  <a:lnTo>
                    <a:pt x="0" y="1"/>
                  </a:lnTo>
                  <a:lnTo>
                    <a:pt x="0" y="2"/>
                  </a:lnTo>
                  <a:lnTo>
                    <a:pt x="0" y="2"/>
                  </a:lnTo>
                  <a:lnTo>
                    <a:pt x="0" y="3"/>
                  </a:lnTo>
                  <a:lnTo>
                    <a:pt x="0" y="3"/>
                  </a:lnTo>
                  <a:lnTo>
                    <a:pt x="0" y="3"/>
                  </a:lnTo>
                  <a:lnTo>
                    <a:pt x="0" y="4"/>
                  </a:lnTo>
                  <a:lnTo>
                    <a:pt x="0" y="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89" name="Freeform 1125"/>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close/>
                </a:path>
              </a:pathLst>
            </a:custGeom>
            <a:solidFill>
              <a:srgbClr val="409E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90" name="Freeform 1126"/>
            <p:cNvSpPr>
              <a:spLocks/>
            </p:cNvSpPr>
            <p:nvPr/>
          </p:nvSpPr>
          <p:spPr bwMode="auto">
            <a:xfrm>
              <a:off x="1386" y="3299"/>
              <a:ext cx="18" cy="82"/>
            </a:xfrm>
            <a:custGeom>
              <a:avLst/>
              <a:gdLst>
                <a:gd name="T0" fmla="*/ 0 w 18"/>
                <a:gd name="T1" fmla="*/ 81 h 82"/>
                <a:gd name="T2" fmla="*/ 1 w 18"/>
                <a:gd name="T3" fmla="*/ 81 h 82"/>
                <a:gd name="T4" fmla="*/ 1 w 18"/>
                <a:gd name="T5" fmla="*/ 81 h 82"/>
                <a:gd name="T6" fmla="*/ 1 w 18"/>
                <a:gd name="T7" fmla="*/ 82 h 82"/>
                <a:gd name="T8" fmla="*/ 2 w 18"/>
                <a:gd name="T9" fmla="*/ 82 h 82"/>
                <a:gd name="T10" fmla="*/ 3 w 18"/>
                <a:gd name="T11" fmla="*/ 15 h 82"/>
                <a:gd name="T12" fmla="*/ 18 w 18"/>
                <a:gd name="T13" fmla="*/ 27 h 82"/>
                <a:gd name="T14" fmla="*/ 18 w 18"/>
                <a:gd name="T15" fmla="*/ 26 h 82"/>
                <a:gd name="T16" fmla="*/ 18 w 18"/>
                <a:gd name="T17" fmla="*/ 25 h 82"/>
                <a:gd name="T18" fmla="*/ 18 w 18"/>
                <a:gd name="T19" fmla="*/ 25 h 82"/>
                <a:gd name="T20" fmla="*/ 18 w 18"/>
                <a:gd name="T21" fmla="*/ 24 h 82"/>
                <a:gd name="T22" fmla="*/ 18 w 18"/>
                <a:gd name="T23" fmla="*/ 23 h 82"/>
                <a:gd name="T24" fmla="*/ 18 w 18"/>
                <a:gd name="T25" fmla="*/ 22 h 82"/>
                <a:gd name="T26" fmla="*/ 18 w 18"/>
                <a:gd name="T27" fmla="*/ 21 h 82"/>
                <a:gd name="T28" fmla="*/ 18 w 18"/>
                <a:gd name="T29" fmla="*/ 21 h 82"/>
                <a:gd name="T30" fmla="*/ 18 w 18"/>
                <a:gd name="T31" fmla="*/ 20 h 82"/>
                <a:gd name="T32" fmla="*/ 18 w 18"/>
                <a:gd name="T33" fmla="*/ 19 h 82"/>
                <a:gd name="T34" fmla="*/ 18 w 18"/>
                <a:gd name="T35" fmla="*/ 18 h 82"/>
                <a:gd name="T36" fmla="*/ 18 w 18"/>
                <a:gd name="T37" fmla="*/ 17 h 82"/>
                <a:gd name="T38" fmla="*/ 18 w 18"/>
                <a:gd name="T39" fmla="*/ 17 h 82"/>
                <a:gd name="T40" fmla="*/ 18 w 18"/>
                <a:gd name="T41" fmla="*/ 16 h 82"/>
                <a:gd name="T42" fmla="*/ 18 w 18"/>
                <a:gd name="T43" fmla="*/ 15 h 82"/>
                <a:gd name="T44" fmla="*/ 17 w 18"/>
                <a:gd name="T45" fmla="*/ 14 h 82"/>
                <a:gd name="T46" fmla="*/ 16 w 18"/>
                <a:gd name="T47" fmla="*/ 13 h 82"/>
                <a:gd name="T48" fmla="*/ 15 w 18"/>
                <a:gd name="T49" fmla="*/ 12 h 82"/>
                <a:gd name="T50" fmla="*/ 14 w 18"/>
                <a:gd name="T51" fmla="*/ 11 h 82"/>
                <a:gd name="T52" fmla="*/ 13 w 18"/>
                <a:gd name="T53" fmla="*/ 10 h 82"/>
                <a:gd name="T54" fmla="*/ 12 w 18"/>
                <a:gd name="T55" fmla="*/ 9 h 82"/>
                <a:gd name="T56" fmla="*/ 11 w 18"/>
                <a:gd name="T57" fmla="*/ 8 h 82"/>
                <a:gd name="T58" fmla="*/ 10 w 18"/>
                <a:gd name="T59" fmla="*/ 7 h 82"/>
                <a:gd name="T60" fmla="*/ 9 w 18"/>
                <a:gd name="T61" fmla="*/ 6 h 82"/>
                <a:gd name="T62" fmla="*/ 8 w 18"/>
                <a:gd name="T63" fmla="*/ 5 h 82"/>
                <a:gd name="T64" fmla="*/ 7 w 18"/>
                <a:gd name="T65" fmla="*/ 4 h 82"/>
                <a:gd name="T66" fmla="*/ 6 w 18"/>
                <a:gd name="T67" fmla="*/ 3 h 82"/>
                <a:gd name="T68" fmla="*/ 4 w 18"/>
                <a:gd name="T69" fmla="*/ 2 h 82"/>
                <a:gd name="T70" fmla="*/ 3 w 18"/>
                <a:gd name="T71" fmla="*/ 1 h 82"/>
                <a:gd name="T72" fmla="*/ 2 w 18"/>
                <a:gd name="T73" fmla="*/ 1 h 82"/>
                <a:gd name="T74" fmla="*/ 0 w 18"/>
                <a:gd name="T75" fmla="*/ 8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 h="82">
                  <a:moveTo>
                    <a:pt x="0" y="80"/>
                  </a:moveTo>
                  <a:lnTo>
                    <a:pt x="0" y="81"/>
                  </a:lnTo>
                  <a:lnTo>
                    <a:pt x="0" y="81"/>
                  </a:lnTo>
                  <a:lnTo>
                    <a:pt x="1" y="81"/>
                  </a:lnTo>
                  <a:lnTo>
                    <a:pt x="1" y="81"/>
                  </a:lnTo>
                  <a:lnTo>
                    <a:pt x="1" y="81"/>
                  </a:lnTo>
                  <a:lnTo>
                    <a:pt x="1" y="82"/>
                  </a:lnTo>
                  <a:lnTo>
                    <a:pt x="1" y="82"/>
                  </a:lnTo>
                  <a:lnTo>
                    <a:pt x="1" y="82"/>
                  </a:lnTo>
                  <a:lnTo>
                    <a:pt x="2" y="82"/>
                  </a:lnTo>
                  <a:lnTo>
                    <a:pt x="2" y="81"/>
                  </a:lnTo>
                  <a:lnTo>
                    <a:pt x="3" y="15"/>
                  </a:lnTo>
                  <a:lnTo>
                    <a:pt x="4" y="14"/>
                  </a:lnTo>
                  <a:lnTo>
                    <a:pt x="18" y="27"/>
                  </a:lnTo>
                  <a:lnTo>
                    <a:pt x="18" y="26"/>
                  </a:lnTo>
                  <a:lnTo>
                    <a:pt x="18" y="26"/>
                  </a:lnTo>
                  <a:lnTo>
                    <a:pt x="18" y="25"/>
                  </a:lnTo>
                  <a:lnTo>
                    <a:pt x="18" y="25"/>
                  </a:lnTo>
                  <a:lnTo>
                    <a:pt x="18" y="25"/>
                  </a:lnTo>
                  <a:lnTo>
                    <a:pt x="18" y="25"/>
                  </a:lnTo>
                  <a:lnTo>
                    <a:pt x="18" y="24"/>
                  </a:lnTo>
                  <a:lnTo>
                    <a:pt x="18" y="24"/>
                  </a:lnTo>
                  <a:lnTo>
                    <a:pt x="18" y="23"/>
                  </a:lnTo>
                  <a:lnTo>
                    <a:pt x="18" y="23"/>
                  </a:lnTo>
                  <a:lnTo>
                    <a:pt x="18" y="23"/>
                  </a:lnTo>
                  <a:lnTo>
                    <a:pt x="18" y="22"/>
                  </a:lnTo>
                  <a:lnTo>
                    <a:pt x="18" y="22"/>
                  </a:lnTo>
                  <a:lnTo>
                    <a:pt x="18" y="21"/>
                  </a:lnTo>
                  <a:lnTo>
                    <a:pt x="18" y="21"/>
                  </a:lnTo>
                  <a:lnTo>
                    <a:pt x="18" y="21"/>
                  </a:lnTo>
                  <a:lnTo>
                    <a:pt x="18" y="20"/>
                  </a:lnTo>
                  <a:lnTo>
                    <a:pt x="18" y="20"/>
                  </a:lnTo>
                  <a:lnTo>
                    <a:pt x="18" y="19"/>
                  </a:lnTo>
                  <a:lnTo>
                    <a:pt x="18" y="19"/>
                  </a:lnTo>
                  <a:lnTo>
                    <a:pt x="18" y="19"/>
                  </a:lnTo>
                  <a:lnTo>
                    <a:pt x="18" y="18"/>
                  </a:lnTo>
                  <a:lnTo>
                    <a:pt x="18" y="18"/>
                  </a:lnTo>
                  <a:lnTo>
                    <a:pt x="18" y="17"/>
                  </a:lnTo>
                  <a:lnTo>
                    <a:pt x="18" y="17"/>
                  </a:lnTo>
                  <a:lnTo>
                    <a:pt x="18" y="17"/>
                  </a:lnTo>
                  <a:lnTo>
                    <a:pt x="18" y="16"/>
                  </a:lnTo>
                  <a:lnTo>
                    <a:pt x="18" y="16"/>
                  </a:lnTo>
                  <a:lnTo>
                    <a:pt x="18" y="15"/>
                  </a:lnTo>
                  <a:lnTo>
                    <a:pt x="18" y="15"/>
                  </a:lnTo>
                  <a:lnTo>
                    <a:pt x="17" y="15"/>
                  </a:lnTo>
                  <a:lnTo>
                    <a:pt x="17" y="14"/>
                  </a:lnTo>
                  <a:lnTo>
                    <a:pt x="16" y="13"/>
                  </a:lnTo>
                  <a:lnTo>
                    <a:pt x="16" y="13"/>
                  </a:lnTo>
                  <a:lnTo>
                    <a:pt x="15" y="12"/>
                  </a:lnTo>
                  <a:lnTo>
                    <a:pt x="15" y="12"/>
                  </a:lnTo>
                  <a:lnTo>
                    <a:pt x="14" y="11"/>
                  </a:lnTo>
                  <a:lnTo>
                    <a:pt x="14" y="11"/>
                  </a:lnTo>
                  <a:lnTo>
                    <a:pt x="13" y="10"/>
                  </a:lnTo>
                  <a:lnTo>
                    <a:pt x="13" y="10"/>
                  </a:lnTo>
                  <a:lnTo>
                    <a:pt x="12" y="9"/>
                  </a:lnTo>
                  <a:lnTo>
                    <a:pt x="12" y="9"/>
                  </a:lnTo>
                  <a:lnTo>
                    <a:pt x="11" y="8"/>
                  </a:lnTo>
                  <a:lnTo>
                    <a:pt x="11" y="8"/>
                  </a:lnTo>
                  <a:lnTo>
                    <a:pt x="10" y="7"/>
                  </a:lnTo>
                  <a:lnTo>
                    <a:pt x="10" y="7"/>
                  </a:lnTo>
                  <a:lnTo>
                    <a:pt x="9" y="6"/>
                  </a:lnTo>
                  <a:lnTo>
                    <a:pt x="9" y="6"/>
                  </a:lnTo>
                  <a:lnTo>
                    <a:pt x="8" y="5"/>
                  </a:lnTo>
                  <a:lnTo>
                    <a:pt x="8" y="5"/>
                  </a:lnTo>
                  <a:lnTo>
                    <a:pt x="7" y="4"/>
                  </a:lnTo>
                  <a:lnTo>
                    <a:pt x="7" y="4"/>
                  </a:lnTo>
                  <a:lnTo>
                    <a:pt x="6" y="4"/>
                  </a:lnTo>
                  <a:lnTo>
                    <a:pt x="6" y="3"/>
                  </a:lnTo>
                  <a:lnTo>
                    <a:pt x="5" y="3"/>
                  </a:lnTo>
                  <a:lnTo>
                    <a:pt x="4" y="2"/>
                  </a:lnTo>
                  <a:lnTo>
                    <a:pt x="4" y="1"/>
                  </a:lnTo>
                  <a:lnTo>
                    <a:pt x="3" y="1"/>
                  </a:lnTo>
                  <a:lnTo>
                    <a:pt x="3" y="1"/>
                  </a:lnTo>
                  <a:lnTo>
                    <a:pt x="2" y="1"/>
                  </a:lnTo>
                  <a:lnTo>
                    <a:pt x="2" y="0"/>
                  </a:lnTo>
                  <a:lnTo>
                    <a:pt x="0" y="8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91" name="Freeform 1127"/>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2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2"/>
                  </a:lnTo>
                  <a:lnTo>
                    <a:pt x="2" y="2"/>
                  </a:lnTo>
                  <a:lnTo>
                    <a:pt x="1" y="2"/>
                  </a:lnTo>
                  <a:lnTo>
                    <a:pt x="1" y="2"/>
                  </a:lnTo>
                  <a:lnTo>
                    <a:pt x="0" y="2"/>
                  </a:lnTo>
                  <a:lnTo>
                    <a:pt x="0" y="23"/>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92" name="Freeform 1128"/>
            <p:cNvSpPr>
              <a:spLocks/>
            </p:cNvSpPr>
            <p:nvPr/>
          </p:nvSpPr>
          <p:spPr bwMode="auto">
            <a:xfrm>
              <a:off x="1538" y="3292"/>
              <a:ext cx="20" cy="23"/>
            </a:xfrm>
            <a:custGeom>
              <a:avLst/>
              <a:gdLst>
                <a:gd name="T0" fmla="*/ 19 w 20"/>
                <a:gd name="T1" fmla="*/ 22 h 23"/>
                <a:gd name="T2" fmla="*/ 19 w 20"/>
                <a:gd name="T3" fmla="*/ 21 h 23"/>
                <a:gd name="T4" fmla="*/ 19 w 20"/>
                <a:gd name="T5" fmla="*/ 20 h 23"/>
                <a:gd name="T6" fmla="*/ 19 w 20"/>
                <a:gd name="T7" fmla="*/ 18 h 23"/>
                <a:gd name="T8" fmla="*/ 19 w 20"/>
                <a:gd name="T9" fmla="*/ 17 h 23"/>
                <a:gd name="T10" fmla="*/ 20 w 20"/>
                <a:gd name="T11" fmla="*/ 16 h 23"/>
                <a:gd name="T12" fmla="*/ 20 w 20"/>
                <a:gd name="T13" fmla="*/ 14 h 23"/>
                <a:gd name="T14" fmla="*/ 20 w 20"/>
                <a:gd name="T15" fmla="*/ 13 h 23"/>
                <a:gd name="T16" fmla="*/ 20 w 20"/>
                <a:gd name="T17" fmla="*/ 11 h 23"/>
                <a:gd name="T18" fmla="*/ 20 w 20"/>
                <a:gd name="T19" fmla="*/ 10 h 23"/>
                <a:gd name="T20" fmla="*/ 20 w 20"/>
                <a:gd name="T21" fmla="*/ 9 h 23"/>
                <a:gd name="T22" fmla="*/ 20 w 20"/>
                <a:gd name="T23" fmla="*/ 7 h 23"/>
                <a:gd name="T24" fmla="*/ 20 w 20"/>
                <a:gd name="T25" fmla="*/ 6 h 23"/>
                <a:gd name="T26" fmla="*/ 20 w 20"/>
                <a:gd name="T27" fmla="*/ 5 h 23"/>
                <a:gd name="T28" fmla="*/ 19 w 20"/>
                <a:gd name="T29" fmla="*/ 3 h 23"/>
                <a:gd name="T30" fmla="*/ 19 w 20"/>
                <a:gd name="T31" fmla="*/ 2 h 23"/>
                <a:gd name="T32" fmla="*/ 19 w 20"/>
                <a:gd name="T33" fmla="*/ 1 h 23"/>
                <a:gd name="T34" fmla="*/ 18 w 20"/>
                <a:gd name="T35" fmla="*/ 0 h 23"/>
                <a:gd name="T36" fmla="*/ 17 w 20"/>
                <a:gd name="T37" fmla="*/ 0 h 23"/>
                <a:gd name="T38" fmla="*/ 16 w 20"/>
                <a:gd name="T39" fmla="*/ 0 h 23"/>
                <a:gd name="T40" fmla="*/ 14 w 20"/>
                <a:gd name="T41" fmla="*/ 0 h 23"/>
                <a:gd name="T42" fmla="*/ 13 w 20"/>
                <a:gd name="T43" fmla="*/ 0 h 23"/>
                <a:gd name="T44" fmla="*/ 12 w 20"/>
                <a:gd name="T45" fmla="*/ 0 h 23"/>
                <a:gd name="T46" fmla="*/ 11 w 20"/>
                <a:gd name="T47" fmla="*/ 0 h 23"/>
                <a:gd name="T48" fmla="*/ 10 w 20"/>
                <a:gd name="T49" fmla="*/ 1 h 23"/>
                <a:gd name="T50" fmla="*/ 9 w 20"/>
                <a:gd name="T51" fmla="*/ 1 h 23"/>
                <a:gd name="T52" fmla="*/ 7 w 20"/>
                <a:gd name="T53" fmla="*/ 1 h 23"/>
                <a:gd name="T54" fmla="*/ 6 w 20"/>
                <a:gd name="T55" fmla="*/ 1 h 23"/>
                <a:gd name="T56" fmla="*/ 5 w 20"/>
                <a:gd name="T57" fmla="*/ 1 h 23"/>
                <a:gd name="T58" fmla="*/ 4 w 20"/>
                <a:gd name="T59" fmla="*/ 1 h 23"/>
                <a:gd name="T60" fmla="*/ 2 w 20"/>
                <a:gd name="T61" fmla="*/ 1 h 23"/>
                <a:gd name="T62" fmla="*/ 1 w 20"/>
                <a:gd name="T63" fmla="*/ 2 h 23"/>
                <a:gd name="T64" fmla="*/ 0 w 20"/>
                <a:gd name="T6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23">
                  <a:moveTo>
                    <a:pt x="0" y="23"/>
                  </a:moveTo>
                  <a:lnTo>
                    <a:pt x="19" y="22"/>
                  </a:lnTo>
                  <a:lnTo>
                    <a:pt x="19" y="22"/>
                  </a:lnTo>
                  <a:lnTo>
                    <a:pt x="19" y="21"/>
                  </a:lnTo>
                  <a:lnTo>
                    <a:pt x="19" y="20"/>
                  </a:lnTo>
                  <a:lnTo>
                    <a:pt x="19" y="20"/>
                  </a:lnTo>
                  <a:lnTo>
                    <a:pt x="19" y="19"/>
                  </a:lnTo>
                  <a:lnTo>
                    <a:pt x="19" y="18"/>
                  </a:lnTo>
                  <a:lnTo>
                    <a:pt x="19" y="18"/>
                  </a:lnTo>
                  <a:lnTo>
                    <a:pt x="19" y="17"/>
                  </a:lnTo>
                  <a:lnTo>
                    <a:pt x="19" y="16"/>
                  </a:lnTo>
                  <a:lnTo>
                    <a:pt x="20" y="16"/>
                  </a:lnTo>
                  <a:lnTo>
                    <a:pt x="20" y="15"/>
                  </a:lnTo>
                  <a:lnTo>
                    <a:pt x="20" y="14"/>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20" y="5"/>
                  </a:lnTo>
                  <a:lnTo>
                    <a:pt x="19" y="4"/>
                  </a:lnTo>
                  <a:lnTo>
                    <a:pt x="19" y="3"/>
                  </a:lnTo>
                  <a:lnTo>
                    <a:pt x="19" y="3"/>
                  </a:lnTo>
                  <a:lnTo>
                    <a:pt x="19" y="2"/>
                  </a:lnTo>
                  <a:lnTo>
                    <a:pt x="19" y="1"/>
                  </a:lnTo>
                  <a:lnTo>
                    <a:pt x="19" y="1"/>
                  </a:lnTo>
                  <a:lnTo>
                    <a:pt x="19" y="0"/>
                  </a:lnTo>
                  <a:lnTo>
                    <a:pt x="18" y="0"/>
                  </a:lnTo>
                  <a:lnTo>
                    <a:pt x="17" y="0"/>
                  </a:lnTo>
                  <a:lnTo>
                    <a:pt x="17" y="0"/>
                  </a:lnTo>
                  <a:lnTo>
                    <a:pt x="16" y="0"/>
                  </a:lnTo>
                  <a:lnTo>
                    <a:pt x="16" y="0"/>
                  </a:lnTo>
                  <a:lnTo>
                    <a:pt x="15" y="0"/>
                  </a:lnTo>
                  <a:lnTo>
                    <a:pt x="14" y="0"/>
                  </a:lnTo>
                  <a:lnTo>
                    <a:pt x="14" y="0"/>
                  </a:lnTo>
                  <a:lnTo>
                    <a:pt x="13" y="0"/>
                  </a:lnTo>
                  <a:lnTo>
                    <a:pt x="13" y="0"/>
                  </a:lnTo>
                  <a:lnTo>
                    <a:pt x="12" y="0"/>
                  </a:lnTo>
                  <a:lnTo>
                    <a:pt x="11" y="0"/>
                  </a:lnTo>
                  <a:lnTo>
                    <a:pt x="11" y="0"/>
                  </a:lnTo>
                  <a:lnTo>
                    <a:pt x="10" y="0"/>
                  </a:lnTo>
                  <a:lnTo>
                    <a:pt x="10" y="1"/>
                  </a:lnTo>
                  <a:lnTo>
                    <a:pt x="9" y="1"/>
                  </a:lnTo>
                  <a:lnTo>
                    <a:pt x="9" y="1"/>
                  </a:lnTo>
                  <a:lnTo>
                    <a:pt x="8" y="1"/>
                  </a:lnTo>
                  <a:lnTo>
                    <a:pt x="7" y="1"/>
                  </a:lnTo>
                  <a:lnTo>
                    <a:pt x="7" y="1"/>
                  </a:lnTo>
                  <a:lnTo>
                    <a:pt x="6" y="1"/>
                  </a:lnTo>
                  <a:lnTo>
                    <a:pt x="5" y="1"/>
                  </a:lnTo>
                  <a:lnTo>
                    <a:pt x="5" y="1"/>
                  </a:lnTo>
                  <a:lnTo>
                    <a:pt x="4" y="1"/>
                  </a:lnTo>
                  <a:lnTo>
                    <a:pt x="4" y="1"/>
                  </a:lnTo>
                  <a:lnTo>
                    <a:pt x="3" y="1"/>
                  </a:lnTo>
                  <a:lnTo>
                    <a:pt x="2" y="1"/>
                  </a:lnTo>
                  <a:lnTo>
                    <a:pt x="2" y="2"/>
                  </a:lnTo>
                  <a:lnTo>
                    <a:pt x="1" y="2"/>
                  </a:lnTo>
                  <a:lnTo>
                    <a:pt x="1" y="2"/>
                  </a:lnTo>
                  <a:lnTo>
                    <a:pt x="0" y="2"/>
                  </a:lnTo>
                  <a:lnTo>
                    <a:pt x="0" y="2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93" name="Freeform 1129"/>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94" name="Freeform 1130"/>
            <p:cNvSpPr>
              <a:spLocks/>
            </p:cNvSpPr>
            <p:nvPr/>
          </p:nvSpPr>
          <p:spPr bwMode="auto">
            <a:xfrm>
              <a:off x="1516" y="3294"/>
              <a:ext cx="20" cy="22"/>
            </a:xfrm>
            <a:custGeom>
              <a:avLst/>
              <a:gdLst>
                <a:gd name="T0" fmla="*/ 0 w 20"/>
                <a:gd name="T1" fmla="*/ 2 h 22"/>
                <a:gd name="T2" fmla="*/ 0 w 20"/>
                <a:gd name="T3" fmla="*/ 4 h 22"/>
                <a:gd name="T4" fmla="*/ 0 w 20"/>
                <a:gd name="T5" fmla="*/ 6 h 22"/>
                <a:gd name="T6" fmla="*/ 0 w 20"/>
                <a:gd name="T7" fmla="*/ 8 h 22"/>
                <a:gd name="T8" fmla="*/ 0 w 20"/>
                <a:gd name="T9" fmla="*/ 10 h 22"/>
                <a:gd name="T10" fmla="*/ 0 w 20"/>
                <a:gd name="T11" fmla="*/ 12 h 22"/>
                <a:gd name="T12" fmla="*/ 0 w 20"/>
                <a:gd name="T13" fmla="*/ 14 h 22"/>
                <a:gd name="T14" fmla="*/ 0 w 20"/>
                <a:gd name="T15" fmla="*/ 16 h 22"/>
                <a:gd name="T16" fmla="*/ 0 w 20"/>
                <a:gd name="T17" fmla="*/ 18 h 22"/>
                <a:gd name="T18" fmla="*/ 0 w 20"/>
                <a:gd name="T19" fmla="*/ 20 h 22"/>
                <a:gd name="T20" fmla="*/ 0 w 20"/>
                <a:gd name="T21" fmla="*/ 22 h 22"/>
                <a:gd name="T22" fmla="*/ 2 w 20"/>
                <a:gd name="T23" fmla="*/ 22 h 22"/>
                <a:gd name="T24" fmla="*/ 3 w 20"/>
                <a:gd name="T25" fmla="*/ 22 h 22"/>
                <a:gd name="T26" fmla="*/ 5 w 20"/>
                <a:gd name="T27" fmla="*/ 22 h 22"/>
                <a:gd name="T28" fmla="*/ 7 w 20"/>
                <a:gd name="T29" fmla="*/ 22 h 22"/>
                <a:gd name="T30" fmla="*/ 9 w 20"/>
                <a:gd name="T31" fmla="*/ 22 h 22"/>
                <a:gd name="T32" fmla="*/ 10 w 20"/>
                <a:gd name="T33" fmla="*/ 22 h 22"/>
                <a:gd name="T34" fmla="*/ 12 w 20"/>
                <a:gd name="T35" fmla="*/ 22 h 22"/>
                <a:gd name="T36" fmla="*/ 14 w 20"/>
                <a:gd name="T37" fmla="*/ 22 h 22"/>
                <a:gd name="T38" fmla="*/ 16 w 20"/>
                <a:gd name="T39" fmla="*/ 22 h 22"/>
                <a:gd name="T40" fmla="*/ 17 w 20"/>
                <a:gd name="T41" fmla="*/ 22 h 22"/>
                <a:gd name="T42" fmla="*/ 19 w 20"/>
                <a:gd name="T43" fmla="*/ 22 h 22"/>
                <a:gd name="T44" fmla="*/ 19 w 20"/>
                <a:gd name="T45" fmla="*/ 20 h 22"/>
                <a:gd name="T46" fmla="*/ 20 w 20"/>
                <a:gd name="T47" fmla="*/ 17 h 22"/>
                <a:gd name="T48" fmla="*/ 20 w 20"/>
                <a:gd name="T49" fmla="*/ 15 h 22"/>
                <a:gd name="T50" fmla="*/ 20 w 20"/>
                <a:gd name="T51" fmla="*/ 13 h 22"/>
                <a:gd name="T52" fmla="*/ 20 w 20"/>
                <a:gd name="T53" fmla="*/ 11 h 22"/>
                <a:gd name="T54" fmla="*/ 20 w 20"/>
                <a:gd name="T55" fmla="*/ 9 h 22"/>
                <a:gd name="T56" fmla="*/ 20 w 20"/>
                <a:gd name="T57" fmla="*/ 7 h 22"/>
                <a:gd name="T58" fmla="*/ 20 w 20"/>
                <a:gd name="T59" fmla="*/ 5 h 22"/>
                <a:gd name="T60" fmla="*/ 20 w 20"/>
                <a:gd name="T61" fmla="*/ 3 h 22"/>
                <a:gd name="T62" fmla="*/ 20 w 20"/>
                <a:gd name="T63" fmla="*/ 1 h 22"/>
                <a:gd name="T64" fmla="*/ 19 w 20"/>
                <a:gd name="T65" fmla="*/ 0 h 22"/>
                <a:gd name="T66" fmla="*/ 17 w 20"/>
                <a:gd name="T67" fmla="*/ 0 h 22"/>
                <a:gd name="T68" fmla="*/ 16 w 20"/>
                <a:gd name="T69" fmla="*/ 0 h 22"/>
                <a:gd name="T70" fmla="*/ 14 w 20"/>
                <a:gd name="T71" fmla="*/ 0 h 22"/>
                <a:gd name="T72" fmla="*/ 12 w 20"/>
                <a:gd name="T73" fmla="*/ 0 h 22"/>
                <a:gd name="T74" fmla="*/ 10 w 20"/>
                <a:gd name="T75" fmla="*/ 0 h 22"/>
                <a:gd name="T76" fmla="*/ 8 w 20"/>
                <a:gd name="T77" fmla="*/ 0 h 22"/>
                <a:gd name="T78" fmla="*/ 6 w 20"/>
                <a:gd name="T79" fmla="*/ 0 h 22"/>
                <a:gd name="T80" fmla="*/ 4 w 20"/>
                <a:gd name="T81" fmla="*/ 0 h 22"/>
                <a:gd name="T82" fmla="*/ 2 w 20"/>
                <a:gd name="T83" fmla="*/ 0 h 22"/>
                <a:gd name="T84" fmla="*/ 1 w 20"/>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 h="22">
                  <a:moveTo>
                    <a:pt x="0" y="1"/>
                  </a:moveTo>
                  <a:lnTo>
                    <a:pt x="0" y="1"/>
                  </a:lnTo>
                  <a:lnTo>
                    <a:pt x="0" y="2"/>
                  </a:lnTo>
                  <a:lnTo>
                    <a:pt x="0" y="2"/>
                  </a:lnTo>
                  <a:lnTo>
                    <a:pt x="0" y="3"/>
                  </a:lnTo>
                  <a:lnTo>
                    <a:pt x="0" y="4"/>
                  </a:lnTo>
                  <a:lnTo>
                    <a:pt x="0" y="4"/>
                  </a:lnTo>
                  <a:lnTo>
                    <a:pt x="0" y="5"/>
                  </a:lnTo>
                  <a:lnTo>
                    <a:pt x="0" y="6"/>
                  </a:lnTo>
                  <a:lnTo>
                    <a:pt x="0" y="6"/>
                  </a:lnTo>
                  <a:lnTo>
                    <a:pt x="0" y="7"/>
                  </a:lnTo>
                  <a:lnTo>
                    <a:pt x="0" y="8"/>
                  </a:lnTo>
                  <a:lnTo>
                    <a:pt x="0" y="9"/>
                  </a:lnTo>
                  <a:lnTo>
                    <a:pt x="0" y="9"/>
                  </a:lnTo>
                  <a:lnTo>
                    <a:pt x="0" y="10"/>
                  </a:lnTo>
                  <a:lnTo>
                    <a:pt x="0" y="11"/>
                  </a:lnTo>
                  <a:lnTo>
                    <a:pt x="0" y="11"/>
                  </a:lnTo>
                  <a:lnTo>
                    <a:pt x="0" y="12"/>
                  </a:lnTo>
                  <a:lnTo>
                    <a:pt x="0" y="13"/>
                  </a:lnTo>
                  <a:lnTo>
                    <a:pt x="0" y="13"/>
                  </a:lnTo>
                  <a:lnTo>
                    <a:pt x="0" y="14"/>
                  </a:lnTo>
                  <a:lnTo>
                    <a:pt x="0" y="14"/>
                  </a:lnTo>
                  <a:lnTo>
                    <a:pt x="0" y="15"/>
                  </a:lnTo>
                  <a:lnTo>
                    <a:pt x="0" y="16"/>
                  </a:lnTo>
                  <a:lnTo>
                    <a:pt x="0" y="16"/>
                  </a:lnTo>
                  <a:lnTo>
                    <a:pt x="0" y="17"/>
                  </a:lnTo>
                  <a:lnTo>
                    <a:pt x="0" y="18"/>
                  </a:lnTo>
                  <a:lnTo>
                    <a:pt x="0" y="18"/>
                  </a:lnTo>
                  <a:lnTo>
                    <a:pt x="0" y="19"/>
                  </a:lnTo>
                  <a:lnTo>
                    <a:pt x="0" y="20"/>
                  </a:lnTo>
                  <a:lnTo>
                    <a:pt x="0" y="20"/>
                  </a:lnTo>
                  <a:lnTo>
                    <a:pt x="0" y="21"/>
                  </a:lnTo>
                  <a:lnTo>
                    <a:pt x="0" y="22"/>
                  </a:lnTo>
                  <a:lnTo>
                    <a:pt x="1" y="22"/>
                  </a:lnTo>
                  <a:lnTo>
                    <a:pt x="1" y="22"/>
                  </a:lnTo>
                  <a:lnTo>
                    <a:pt x="2" y="22"/>
                  </a:lnTo>
                  <a:lnTo>
                    <a:pt x="2" y="22"/>
                  </a:lnTo>
                  <a:lnTo>
                    <a:pt x="3" y="22"/>
                  </a:lnTo>
                  <a:lnTo>
                    <a:pt x="3" y="22"/>
                  </a:lnTo>
                  <a:lnTo>
                    <a:pt x="4" y="22"/>
                  </a:lnTo>
                  <a:lnTo>
                    <a:pt x="5" y="22"/>
                  </a:lnTo>
                  <a:lnTo>
                    <a:pt x="5" y="22"/>
                  </a:lnTo>
                  <a:lnTo>
                    <a:pt x="6" y="22"/>
                  </a:lnTo>
                  <a:lnTo>
                    <a:pt x="6" y="22"/>
                  </a:lnTo>
                  <a:lnTo>
                    <a:pt x="7" y="22"/>
                  </a:lnTo>
                  <a:lnTo>
                    <a:pt x="8" y="22"/>
                  </a:lnTo>
                  <a:lnTo>
                    <a:pt x="8" y="22"/>
                  </a:lnTo>
                  <a:lnTo>
                    <a:pt x="9" y="22"/>
                  </a:lnTo>
                  <a:lnTo>
                    <a:pt x="9" y="22"/>
                  </a:lnTo>
                  <a:lnTo>
                    <a:pt x="10" y="22"/>
                  </a:lnTo>
                  <a:lnTo>
                    <a:pt x="10" y="22"/>
                  </a:lnTo>
                  <a:lnTo>
                    <a:pt x="11" y="22"/>
                  </a:lnTo>
                  <a:lnTo>
                    <a:pt x="12" y="22"/>
                  </a:lnTo>
                  <a:lnTo>
                    <a:pt x="12" y="22"/>
                  </a:lnTo>
                  <a:lnTo>
                    <a:pt x="13" y="22"/>
                  </a:lnTo>
                  <a:lnTo>
                    <a:pt x="14" y="22"/>
                  </a:lnTo>
                  <a:lnTo>
                    <a:pt x="14" y="22"/>
                  </a:lnTo>
                  <a:lnTo>
                    <a:pt x="15" y="22"/>
                  </a:lnTo>
                  <a:lnTo>
                    <a:pt x="15" y="22"/>
                  </a:lnTo>
                  <a:lnTo>
                    <a:pt x="16" y="22"/>
                  </a:lnTo>
                  <a:lnTo>
                    <a:pt x="16" y="22"/>
                  </a:lnTo>
                  <a:lnTo>
                    <a:pt x="17" y="22"/>
                  </a:lnTo>
                  <a:lnTo>
                    <a:pt x="17" y="22"/>
                  </a:lnTo>
                  <a:lnTo>
                    <a:pt x="18" y="22"/>
                  </a:lnTo>
                  <a:lnTo>
                    <a:pt x="19" y="22"/>
                  </a:lnTo>
                  <a:lnTo>
                    <a:pt x="19" y="22"/>
                  </a:lnTo>
                  <a:lnTo>
                    <a:pt x="19" y="21"/>
                  </a:lnTo>
                  <a:lnTo>
                    <a:pt x="19" y="20"/>
                  </a:lnTo>
                  <a:lnTo>
                    <a:pt x="19" y="20"/>
                  </a:lnTo>
                  <a:lnTo>
                    <a:pt x="19" y="19"/>
                  </a:lnTo>
                  <a:lnTo>
                    <a:pt x="19" y="18"/>
                  </a:lnTo>
                  <a:lnTo>
                    <a:pt x="20" y="17"/>
                  </a:lnTo>
                  <a:lnTo>
                    <a:pt x="20" y="17"/>
                  </a:lnTo>
                  <a:lnTo>
                    <a:pt x="20" y="16"/>
                  </a:lnTo>
                  <a:lnTo>
                    <a:pt x="20" y="15"/>
                  </a:lnTo>
                  <a:lnTo>
                    <a:pt x="20" y="15"/>
                  </a:lnTo>
                  <a:lnTo>
                    <a:pt x="20" y="14"/>
                  </a:lnTo>
                  <a:lnTo>
                    <a:pt x="20" y="13"/>
                  </a:lnTo>
                  <a:lnTo>
                    <a:pt x="20" y="13"/>
                  </a:lnTo>
                  <a:lnTo>
                    <a:pt x="20" y="12"/>
                  </a:lnTo>
                  <a:lnTo>
                    <a:pt x="20" y="11"/>
                  </a:lnTo>
                  <a:lnTo>
                    <a:pt x="20" y="11"/>
                  </a:lnTo>
                  <a:lnTo>
                    <a:pt x="20" y="10"/>
                  </a:lnTo>
                  <a:lnTo>
                    <a:pt x="20" y="9"/>
                  </a:lnTo>
                  <a:lnTo>
                    <a:pt x="20" y="9"/>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0" y="0"/>
                  </a:lnTo>
                  <a:lnTo>
                    <a:pt x="10" y="0"/>
                  </a:lnTo>
                  <a:lnTo>
                    <a:pt x="9" y="0"/>
                  </a:lnTo>
                  <a:lnTo>
                    <a:pt x="8" y="0"/>
                  </a:lnTo>
                  <a:lnTo>
                    <a:pt x="8" y="0"/>
                  </a:lnTo>
                  <a:lnTo>
                    <a:pt x="7" y="0"/>
                  </a:lnTo>
                  <a:lnTo>
                    <a:pt x="6" y="0"/>
                  </a:lnTo>
                  <a:lnTo>
                    <a:pt x="6" y="0"/>
                  </a:lnTo>
                  <a:lnTo>
                    <a:pt x="5" y="0"/>
                  </a:lnTo>
                  <a:lnTo>
                    <a:pt x="5" y="0"/>
                  </a:lnTo>
                  <a:lnTo>
                    <a:pt x="4" y="0"/>
                  </a:lnTo>
                  <a:lnTo>
                    <a:pt x="3" y="0"/>
                  </a:lnTo>
                  <a:lnTo>
                    <a:pt x="3" y="0"/>
                  </a:lnTo>
                  <a:lnTo>
                    <a:pt x="2" y="0"/>
                  </a:lnTo>
                  <a:lnTo>
                    <a:pt x="2" y="0"/>
                  </a:lnTo>
                  <a:lnTo>
                    <a:pt x="1" y="0"/>
                  </a:lnTo>
                  <a:lnTo>
                    <a:pt x="1" y="0"/>
                  </a:lnTo>
                  <a:lnTo>
                    <a:pt x="0"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95" name="Freeform 1131"/>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96" name="Freeform 1132"/>
            <p:cNvSpPr>
              <a:spLocks/>
            </p:cNvSpPr>
            <p:nvPr/>
          </p:nvSpPr>
          <p:spPr bwMode="auto">
            <a:xfrm>
              <a:off x="1480" y="3295"/>
              <a:ext cx="20" cy="23"/>
            </a:xfrm>
            <a:custGeom>
              <a:avLst/>
              <a:gdLst>
                <a:gd name="T0" fmla="*/ 1 w 20"/>
                <a:gd name="T1" fmla="*/ 2 h 23"/>
                <a:gd name="T2" fmla="*/ 1 w 20"/>
                <a:gd name="T3" fmla="*/ 3 h 23"/>
                <a:gd name="T4" fmla="*/ 1 w 20"/>
                <a:gd name="T5" fmla="*/ 5 h 23"/>
                <a:gd name="T6" fmla="*/ 1 w 20"/>
                <a:gd name="T7" fmla="*/ 6 h 23"/>
                <a:gd name="T8" fmla="*/ 0 w 20"/>
                <a:gd name="T9" fmla="*/ 8 h 23"/>
                <a:gd name="T10" fmla="*/ 0 w 20"/>
                <a:gd name="T11" fmla="*/ 9 h 23"/>
                <a:gd name="T12" fmla="*/ 0 w 20"/>
                <a:gd name="T13" fmla="*/ 10 h 23"/>
                <a:gd name="T14" fmla="*/ 0 w 20"/>
                <a:gd name="T15" fmla="*/ 12 h 23"/>
                <a:gd name="T16" fmla="*/ 0 w 20"/>
                <a:gd name="T17" fmla="*/ 13 h 23"/>
                <a:gd name="T18" fmla="*/ 0 w 20"/>
                <a:gd name="T19" fmla="*/ 14 h 23"/>
                <a:gd name="T20" fmla="*/ 0 w 20"/>
                <a:gd name="T21" fmla="*/ 16 h 23"/>
                <a:gd name="T22" fmla="*/ 0 w 20"/>
                <a:gd name="T23" fmla="*/ 17 h 23"/>
                <a:gd name="T24" fmla="*/ 0 w 20"/>
                <a:gd name="T25" fmla="*/ 19 h 23"/>
                <a:gd name="T26" fmla="*/ 0 w 20"/>
                <a:gd name="T27" fmla="*/ 20 h 23"/>
                <a:gd name="T28" fmla="*/ 1 w 20"/>
                <a:gd name="T29" fmla="*/ 21 h 23"/>
                <a:gd name="T30" fmla="*/ 1 w 20"/>
                <a:gd name="T31" fmla="*/ 23 h 23"/>
                <a:gd name="T32" fmla="*/ 19 w 20"/>
                <a:gd name="T33" fmla="*/ 23 h 23"/>
                <a:gd name="T34" fmla="*/ 20 w 20"/>
                <a:gd name="T35" fmla="*/ 21 h 23"/>
                <a:gd name="T36" fmla="*/ 20 w 20"/>
                <a:gd name="T37" fmla="*/ 20 h 23"/>
                <a:gd name="T38" fmla="*/ 20 w 20"/>
                <a:gd name="T39" fmla="*/ 18 h 23"/>
                <a:gd name="T40" fmla="*/ 20 w 20"/>
                <a:gd name="T41" fmla="*/ 17 h 23"/>
                <a:gd name="T42" fmla="*/ 20 w 20"/>
                <a:gd name="T43" fmla="*/ 15 h 23"/>
                <a:gd name="T44" fmla="*/ 20 w 20"/>
                <a:gd name="T45" fmla="*/ 14 h 23"/>
                <a:gd name="T46" fmla="*/ 20 w 20"/>
                <a:gd name="T47" fmla="*/ 12 h 23"/>
                <a:gd name="T48" fmla="*/ 20 w 20"/>
                <a:gd name="T49" fmla="*/ 11 h 23"/>
                <a:gd name="T50" fmla="*/ 20 w 20"/>
                <a:gd name="T51" fmla="*/ 10 h 23"/>
                <a:gd name="T52" fmla="*/ 20 w 20"/>
                <a:gd name="T53" fmla="*/ 8 h 23"/>
                <a:gd name="T54" fmla="*/ 19 w 20"/>
                <a:gd name="T55" fmla="*/ 7 h 23"/>
                <a:gd name="T56" fmla="*/ 19 w 20"/>
                <a:gd name="T57" fmla="*/ 5 h 23"/>
                <a:gd name="T58" fmla="*/ 19 w 20"/>
                <a:gd name="T59" fmla="*/ 4 h 23"/>
                <a:gd name="T60" fmla="*/ 19 w 20"/>
                <a:gd name="T61" fmla="*/ 3 h 23"/>
                <a:gd name="T62" fmla="*/ 19 w 20"/>
                <a:gd name="T63" fmla="*/ 2 h 23"/>
                <a:gd name="T64" fmla="*/ 20 w 20"/>
                <a:gd name="T65" fmla="*/ 1 h 23"/>
                <a:gd name="T66" fmla="*/ 18 w 20"/>
                <a:gd name="T67" fmla="*/ 1 h 23"/>
                <a:gd name="T68" fmla="*/ 17 w 20"/>
                <a:gd name="T69" fmla="*/ 0 h 23"/>
                <a:gd name="T70" fmla="*/ 16 w 20"/>
                <a:gd name="T71" fmla="*/ 0 h 23"/>
                <a:gd name="T72" fmla="*/ 15 w 20"/>
                <a:gd name="T73" fmla="*/ 1 h 23"/>
                <a:gd name="T74" fmla="*/ 14 w 20"/>
                <a:gd name="T75" fmla="*/ 1 h 23"/>
                <a:gd name="T76" fmla="*/ 12 w 20"/>
                <a:gd name="T77" fmla="*/ 1 h 23"/>
                <a:gd name="T78" fmla="*/ 11 w 20"/>
                <a:gd name="T79" fmla="*/ 1 h 23"/>
                <a:gd name="T80" fmla="*/ 10 w 20"/>
                <a:gd name="T81" fmla="*/ 1 h 23"/>
                <a:gd name="T82" fmla="*/ 9 w 20"/>
                <a:gd name="T83" fmla="*/ 1 h 23"/>
                <a:gd name="T84" fmla="*/ 8 w 20"/>
                <a:gd name="T85" fmla="*/ 1 h 23"/>
                <a:gd name="T86" fmla="*/ 7 w 20"/>
                <a:gd name="T87" fmla="*/ 1 h 23"/>
                <a:gd name="T88" fmla="*/ 6 w 20"/>
                <a:gd name="T89" fmla="*/ 1 h 23"/>
                <a:gd name="T90" fmla="*/ 5 w 20"/>
                <a:gd name="T91" fmla="*/ 1 h 23"/>
                <a:gd name="T92" fmla="*/ 3 w 20"/>
                <a:gd name="T93" fmla="*/ 2 h 23"/>
                <a:gd name="T94" fmla="*/ 2 w 20"/>
                <a:gd name="T95" fmla="*/ 2 h 23"/>
                <a:gd name="T96" fmla="*/ 1 w 20"/>
                <a:gd name="T9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3">
                  <a:moveTo>
                    <a:pt x="1" y="2"/>
                  </a:moveTo>
                  <a:lnTo>
                    <a:pt x="1" y="2"/>
                  </a:lnTo>
                  <a:lnTo>
                    <a:pt x="1" y="3"/>
                  </a:lnTo>
                  <a:lnTo>
                    <a:pt x="1" y="3"/>
                  </a:lnTo>
                  <a:lnTo>
                    <a:pt x="1" y="4"/>
                  </a:lnTo>
                  <a:lnTo>
                    <a:pt x="1" y="5"/>
                  </a:lnTo>
                  <a:lnTo>
                    <a:pt x="1" y="5"/>
                  </a:lnTo>
                  <a:lnTo>
                    <a:pt x="1" y="6"/>
                  </a:lnTo>
                  <a:lnTo>
                    <a:pt x="0" y="7"/>
                  </a:lnTo>
                  <a:lnTo>
                    <a:pt x="0" y="8"/>
                  </a:lnTo>
                  <a:lnTo>
                    <a:pt x="0" y="8"/>
                  </a:lnTo>
                  <a:lnTo>
                    <a:pt x="0" y="9"/>
                  </a:lnTo>
                  <a:lnTo>
                    <a:pt x="0" y="10"/>
                  </a:lnTo>
                  <a:lnTo>
                    <a:pt x="0" y="10"/>
                  </a:lnTo>
                  <a:lnTo>
                    <a:pt x="0" y="11"/>
                  </a:lnTo>
                  <a:lnTo>
                    <a:pt x="0" y="12"/>
                  </a:lnTo>
                  <a:lnTo>
                    <a:pt x="0" y="12"/>
                  </a:lnTo>
                  <a:lnTo>
                    <a:pt x="0" y="13"/>
                  </a:lnTo>
                  <a:lnTo>
                    <a:pt x="0" y="14"/>
                  </a:lnTo>
                  <a:lnTo>
                    <a:pt x="0" y="14"/>
                  </a:lnTo>
                  <a:lnTo>
                    <a:pt x="0" y="15"/>
                  </a:lnTo>
                  <a:lnTo>
                    <a:pt x="0" y="16"/>
                  </a:lnTo>
                  <a:lnTo>
                    <a:pt x="0" y="17"/>
                  </a:lnTo>
                  <a:lnTo>
                    <a:pt x="0" y="17"/>
                  </a:lnTo>
                  <a:lnTo>
                    <a:pt x="0" y="18"/>
                  </a:lnTo>
                  <a:lnTo>
                    <a:pt x="0" y="19"/>
                  </a:lnTo>
                  <a:lnTo>
                    <a:pt x="0" y="20"/>
                  </a:lnTo>
                  <a:lnTo>
                    <a:pt x="0" y="20"/>
                  </a:lnTo>
                  <a:lnTo>
                    <a:pt x="1" y="21"/>
                  </a:lnTo>
                  <a:lnTo>
                    <a:pt x="1" y="21"/>
                  </a:lnTo>
                  <a:lnTo>
                    <a:pt x="1" y="22"/>
                  </a:lnTo>
                  <a:lnTo>
                    <a:pt x="1" y="23"/>
                  </a:lnTo>
                  <a:lnTo>
                    <a:pt x="1" y="23"/>
                  </a:lnTo>
                  <a:lnTo>
                    <a:pt x="19" y="23"/>
                  </a:lnTo>
                  <a:lnTo>
                    <a:pt x="19" y="22"/>
                  </a:lnTo>
                  <a:lnTo>
                    <a:pt x="20" y="21"/>
                  </a:lnTo>
                  <a:lnTo>
                    <a:pt x="20" y="20"/>
                  </a:lnTo>
                  <a:lnTo>
                    <a:pt x="20" y="20"/>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19" y="7"/>
                  </a:lnTo>
                  <a:lnTo>
                    <a:pt x="19" y="6"/>
                  </a:lnTo>
                  <a:lnTo>
                    <a:pt x="19" y="5"/>
                  </a:lnTo>
                  <a:lnTo>
                    <a:pt x="19" y="5"/>
                  </a:lnTo>
                  <a:lnTo>
                    <a:pt x="19" y="4"/>
                  </a:lnTo>
                  <a:lnTo>
                    <a:pt x="19" y="4"/>
                  </a:lnTo>
                  <a:lnTo>
                    <a:pt x="19" y="3"/>
                  </a:lnTo>
                  <a:lnTo>
                    <a:pt x="19" y="3"/>
                  </a:lnTo>
                  <a:lnTo>
                    <a:pt x="19" y="2"/>
                  </a:lnTo>
                  <a:lnTo>
                    <a:pt x="20" y="1"/>
                  </a:lnTo>
                  <a:lnTo>
                    <a:pt x="20" y="1"/>
                  </a:lnTo>
                  <a:lnTo>
                    <a:pt x="19" y="1"/>
                  </a:lnTo>
                  <a:lnTo>
                    <a:pt x="18" y="1"/>
                  </a:lnTo>
                  <a:lnTo>
                    <a:pt x="18" y="1"/>
                  </a:lnTo>
                  <a:lnTo>
                    <a:pt x="17" y="0"/>
                  </a:lnTo>
                  <a:lnTo>
                    <a:pt x="17" y="0"/>
                  </a:lnTo>
                  <a:lnTo>
                    <a:pt x="16" y="0"/>
                  </a:lnTo>
                  <a:lnTo>
                    <a:pt x="16" y="1"/>
                  </a:lnTo>
                  <a:lnTo>
                    <a:pt x="15" y="1"/>
                  </a:lnTo>
                  <a:lnTo>
                    <a:pt x="15" y="1"/>
                  </a:lnTo>
                  <a:lnTo>
                    <a:pt x="14" y="1"/>
                  </a:lnTo>
                  <a:lnTo>
                    <a:pt x="13" y="1"/>
                  </a:lnTo>
                  <a:lnTo>
                    <a:pt x="12" y="1"/>
                  </a:lnTo>
                  <a:lnTo>
                    <a:pt x="12" y="1"/>
                  </a:lnTo>
                  <a:lnTo>
                    <a:pt x="11" y="1"/>
                  </a:lnTo>
                  <a:lnTo>
                    <a:pt x="11" y="1"/>
                  </a:lnTo>
                  <a:lnTo>
                    <a:pt x="10" y="1"/>
                  </a:lnTo>
                  <a:lnTo>
                    <a:pt x="10" y="1"/>
                  </a:lnTo>
                  <a:lnTo>
                    <a:pt x="9" y="1"/>
                  </a:lnTo>
                  <a:lnTo>
                    <a:pt x="9" y="1"/>
                  </a:lnTo>
                  <a:lnTo>
                    <a:pt x="8" y="1"/>
                  </a:lnTo>
                  <a:lnTo>
                    <a:pt x="7" y="1"/>
                  </a:lnTo>
                  <a:lnTo>
                    <a:pt x="7" y="1"/>
                  </a:lnTo>
                  <a:lnTo>
                    <a:pt x="6" y="1"/>
                  </a:lnTo>
                  <a:lnTo>
                    <a:pt x="6" y="1"/>
                  </a:lnTo>
                  <a:lnTo>
                    <a:pt x="5" y="1"/>
                  </a:lnTo>
                  <a:lnTo>
                    <a:pt x="5" y="1"/>
                  </a:lnTo>
                  <a:lnTo>
                    <a:pt x="4" y="2"/>
                  </a:lnTo>
                  <a:lnTo>
                    <a:pt x="3" y="2"/>
                  </a:lnTo>
                  <a:lnTo>
                    <a:pt x="3" y="2"/>
                  </a:lnTo>
                  <a:lnTo>
                    <a:pt x="2" y="2"/>
                  </a:lnTo>
                  <a:lnTo>
                    <a:pt x="1" y="2"/>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97" name="Freeform 1133"/>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98" name="Freeform 1134"/>
            <p:cNvSpPr>
              <a:spLocks/>
            </p:cNvSpPr>
            <p:nvPr/>
          </p:nvSpPr>
          <p:spPr bwMode="auto">
            <a:xfrm>
              <a:off x="1595" y="3289"/>
              <a:ext cx="20" cy="24"/>
            </a:xfrm>
            <a:custGeom>
              <a:avLst/>
              <a:gdLst>
                <a:gd name="T0" fmla="*/ 0 w 20"/>
                <a:gd name="T1" fmla="*/ 2 h 24"/>
                <a:gd name="T2" fmla="*/ 0 w 20"/>
                <a:gd name="T3" fmla="*/ 3 h 24"/>
                <a:gd name="T4" fmla="*/ 0 w 20"/>
                <a:gd name="T5" fmla="*/ 5 h 24"/>
                <a:gd name="T6" fmla="*/ 0 w 20"/>
                <a:gd name="T7" fmla="*/ 6 h 24"/>
                <a:gd name="T8" fmla="*/ 0 w 20"/>
                <a:gd name="T9" fmla="*/ 7 h 24"/>
                <a:gd name="T10" fmla="*/ 0 w 20"/>
                <a:gd name="T11" fmla="*/ 9 h 24"/>
                <a:gd name="T12" fmla="*/ 0 w 20"/>
                <a:gd name="T13" fmla="*/ 10 h 24"/>
                <a:gd name="T14" fmla="*/ 0 w 20"/>
                <a:gd name="T15" fmla="*/ 11 h 24"/>
                <a:gd name="T16" fmla="*/ 0 w 20"/>
                <a:gd name="T17" fmla="*/ 13 h 24"/>
                <a:gd name="T18" fmla="*/ 0 w 20"/>
                <a:gd name="T19" fmla="*/ 15 h 24"/>
                <a:gd name="T20" fmla="*/ 0 w 20"/>
                <a:gd name="T21" fmla="*/ 16 h 24"/>
                <a:gd name="T22" fmla="*/ 0 w 20"/>
                <a:gd name="T23" fmla="*/ 18 h 24"/>
                <a:gd name="T24" fmla="*/ 0 w 20"/>
                <a:gd name="T25" fmla="*/ 19 h 24"/>
                <a:gd name="T26" fmla="*/ 0 w 20"/>
                <a:gd name="T27" fmla="*/ 20 h 24"/>
                <a:gd name="T28" fmla="*/ 0 w 20"/>
                <a:gd name="T29" fmla="*/ 22 h 24"/>
                <a:gd name="T30" fmla="*/ 0 w 20"/>
                <a:gd name="T31" fmla="*/ 23 h 24"/>
                <a:gd name="T32" fmla="*/ 19 w 20"/>
                <a:gd name="T33" fmla="*/ 23 h 24"/>
                <a:gd name="T34" fmla="*/ 19 w 20"/>
                <a:gd name="T35" fmla="*/ 22 h 24"/>
                <a:gd name="T36" fmla="*/ 19 w 20"/>
                <a:gd name="T37" fmla="*/ 20 h 24"/>
                <a:gd name="T38" fmla="*/ 19 w 20"/>
                <a:gd name="T39" fmla="*/ 19 h 24"/>
                <a:gd name="T40" fmla="*/ 19 w 20"/>
                <a:gd name="T41" fmla="*/ 18 h 24"/>
                <a:gd name="T42" fmla="*/ 19 w 20"/>
                <a:gd name="T43" fmla="*/ 16 h 24"/>
                <a:gd name="T44" fmla="*/ 20 w 20"/>
                <a:gd name="T45" fmla="*/ 15 h 24"/>
                <a:gd name="T46" fmla="*/ 20 w 20"/>
                <a:gd name="T47" fmla="*/ 13 h 24"/>
                <a:gd name="T48" fmla="*/ 20 w 20"/>
                <a:gd name="T49" fmla="*/ 11 h 24"/>
                <a:gd name="T50" fmla="*/ 20 w 20"/>
                <a:gd name="T51" fmla="*/ 10 h 24"/>
                <a:gd name="T52" fmla="*/ 20 w 20"/>
                <a:gd name="T53" fmla="*/ 9 h 24"/>
                <a:gd name="T54" fmla="*/ 20 w 20"/>
                <a:gd name="T55" fmla="*/ 7 h 24"/>
                <a:gd name="T56" fmla="*/ 20 w 20"/>
                <a:gd name="T57" fmla="*/ 6 h 24"/>
                <a:gd name="T58" fmla="*/ 19 w 20"/>
                <a:gd name="T59" fmla="*/ 5 h 24"/>
                <a:gd name="T60" fmla="*/ 19 w 20"/>
                <a:gd name="T61" fmla="*/ 3 h 24"/>
                <a:gd name="T62" fmla="*/ 19 w 20"/>
                <a:gd name="T63" fmla="*/ 2 h 24"/>
                <a:gd name="T64" fmla="*/ 19 w 20"/>
                <a:gd name="T65" fmla="*/ 1 h 24"/>
                <a:gd name="T66" fmla="*/ 0 w 20"/>
                <a:gd name="T67"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 h="24">
                  <a:moveTo>
                    <a:pt x="0" y="1"/>
                  </a:moveTo>
                  <a:lnTo>
                    <a:pt x="0" y="2"/>
                  </a:lnTo>
                  <a:lnTo>
                    <a:pt x="0" y="3"/>
                  </a:lnTo>
                  <a:lnTo>
                    <a:pt x="0" y="3"/>
                  </a:lnTo>
                  <a:lnTo>
                    <a:pt x="0" y="4"/>
                  </a:lnTo>
                  <a:lnTo>
                    <a:pt x="0" y="5"/>
                  </a:lnTo>
                  <a:lnTo>
                    <a:pt x="0" y="5"/>
                  </a:lnTo>
                  <a:lnTo>
                    <a:pt x="0" y="6"/>
                  </a:lnTo>
                  <a:lnTo>
                    <a:pt x="0" y="7"/>
                  </a:lnTo>
                  <a:lnTo>
                    <a:pt x="0" y="7"/>
                  </a:lnTo>
                  <a:lnTo>
                    <a:pt x="0" y="8"/>
                  </a:lnTo>
                  <a:lnTo>
                    <a:pt x="0" y="9"/>
                  </a:lnTo>
                  <a:lnTo>
                    <a:pt x="0" y="9"/>
                  </a:lnTo>
                  <a:lnTo>
                    <a:pt x="0" y="10"/>
                  </a:lnTo>
                  <a:lnTo>
                    <a:pt x="0" y="11"/>
                  </a:lnTo>
                  <a:lnTo>
                    <a:pt x="0" y="11"/>
                  </a:lnTo>
                  <a:lnTo>
                    <a:pt x="0" y="12"/>
                  </a:lnTo>
                  <a:lnTo>
                    <a:pt x="0" y="13"/>
                  </a:lnTo>
                  <a:lnTo>
                    <a:pt x="0" y="14"/>
                  </a:lnTo>
                  <a:lnTo>
                    <a:pt x="0" y="15"/>
                  </a:lnTo>
                  <a:lnTo>
                    <a:pt x="0" y="15"/>
                  </a:lnTo>
                  <a:lnTo>
                    <a:pt x="0" y="16"/>
                  </a:lnTo>
                  <a:lnTo>
                    <a:pt x="0" y="17"/>
                  </a:lnTo>
                  <a:lnTo>
                    <a:pt x="0" y="18"/>
                  </a:lnTo>
                  <a:lnTo>
                    <a:pt x="0" y="18"/>
                  </a:lnTo>
                  <a:lnTo>
                    <a:pt x="0" y="19"/>
                  </a:lnTo>
                  <a:lnTo>
                    <a:pt x="0" y="20"/>
                  </a:lnTo>
                  <a:lnTo>
                    <a:pt x="0" y="20"/>
                  </a:lnTo>
                  <a:lnTo>
                    <a:pt x="0" y="21"/>
                  </a:lnTo>
                  <a:lnTo>
                    <a:pt x="0" y="22"/>
                  </a:lnTo>
                  <a:lnTo>
                    <a:pt x="0" y="22"/>
                  </a:lnTo>
                  <a:lnTo>
                    <a:pt x="0" y="23"/>
                  </a:lnTo>
                  <a:lnTo>
                    <a:pt x="0" y="24"/>
                  </a:lnTo>
                  <a:lnTo>
                    <a:pt x="19" y="23"/>
                  </a:lnTo>
                  <a:lnTo>
                    <a:pt x="19" y="22"/>
                  </a:lnTo>
                  <a:lnTo>
                    <a:pt x="19" y="22"/>
                  </a:lnTo>
                  <a:lnTo>
                    <a:pt x="19" y="21"/>
                  </a:lnTo>
                  <a:lnTo>
                    <a:pt x="19" y="20"/>
                  </a:lnTo>
                  <a:lnTo>
                    <a:pt x="19" y="20"/>
                  </a:lnTo>
                  <a:lnTo>
                    <a:pt x="19" y="19"/>
                  </a:lnTo>
                  <a:lnTo>
                    <a:pt x="19" y="18"/>
                  </a:lnTo>
                  <a:lnTo>
                    <a:pt x="19" y="18"/>
                  </a:lnTo>
                  <a:lnTo>
                    <a:pt x="19" y="17"/>
                  </a:lnTo>
                  <a:lnTo>
                    <a:pt x="19" y="16"/>
                  </a:lnTo>
                  <a:lnTo>
                    <a:pt x="19" y="15"/>
                  </a:lnTo>
                  <a:lnTo>
                    <a:pt x="20" y="15"/>
                  </a:lnTo>
                  <a:lnTo>
                    <a:pt x="20" y="14"/>
                  </a:lnTo>
                  <a:lnTo>
                    <a:pt x="20" y="13"/>
                  </a:lnTo>
                  <a:lnTo>
                    <a:pt x="20" y="12"/>
                  </a:lnTo>
                  <a:lnTo>
                    <a:pt x="20" y="11"/>
                  </a:lnTo>
                  <a:lnTo>
                    <a:pt x="20" y="11"/>
                  </a:lnTo>
                  <a:lnTo>
                    <a:pt x="20" y="10"/>
                  </a:lnTo>
                  <a:lnTo>
                    <a:pt x="20" y="9"/>
                  </a:lnTo>
                  <a:lnTo>
                    <a:pt x="20" y="9"/>
                  </a:lnTo>
                  <a:lnTo>
                    <a:pt x="20" y="8"/>
                  </a:lnTo>
                  <a:lnTo>
                    <a:pt x="20" y="7"/>
                  </a:lnTo>
                  <a:lnTo>
                    <a:pt x="20" y="7"/>
                  </a:lnTo>
                  <a:lnTo>
                    <a:pt x="20" y="6"/>
                  </a:lnTo>
                  <a:lnTo>
                    <a:pt x="20" y="5"/>
                  </a:lnTo>
                  <a:lnTo>
                    <a:pt x="19" y="5"/>
                  </a:lnTo>
                  <a:lnTo>
                    <a:pt x="19" y="4"/>
                  </a:lnTo>
                  <a:lnTo>
                    <a:pt x="19" y="3"/>
                  </a:lnTo>
                  <a:lnTo>
                    <a:pt x="19" y="3"/>
                  </a:lnTo>
                  <a:lnTo>
                    <a:pt x="19" y="2"/>
                  </a:lnTo>
                  <a:lnTo>
                    <a:pt x="19" y="1"/>
                  </a:lnTo>
                  <a:lnTo>
                    <a:pt x="19" y="1"/>
                  </a:lnTo>
                  <a:lnTo>
                    <a:pt x="19" y="0"/>
                  </a:lnTo>
                  <a:lnTo>
                    <a:pt x="0"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199" name="Freeform 1135"/>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00" name="Freeform 1136"/>
            <p:cNvSpPr>
              <a:spLocks/>
            </p:cNvSpPr>
            <p:nvPr/>
          </p:nvSpPr>
          <p:spPr bwMode="auto">
            <a:xfrm>
              <a:off x="1573" y="3290"/>
              <a:ext cx="20" cy="24"/>
            </a:xfrm>
            <a:custGeom>
              <a:avLst/>
              <a:gdLst>
                <a:gd name="T0" fmla="*/ 0 w 20"/>
                <a:gd name="T1" fmla="*/ 24 h 24"/>
                <a:gd name="T2" fmla="*/ 20 w 20"/>
                <a:gd name="T3" fmla="*/ 23 h 24"/>
                <a:gd name="T4" fmla="*/ 20 w 20"/>
                <a:gd name="T5" fmla="*/ 22 h 24"/>
                <a:gd name="T6" fmla="*/ 20 w 20"/>
                <a:gd name="T7" fmla="*/ 21 h 24"/>
                <a:gd name="T8" fmla="*/ 20 w 20"/>
                <a:gd name="T9" fmla="*/ 21 h 24"/>
                <a:gd name="T10" fmla="*/ 20 w 20"/>
                <a:gd name="T11" fmla="*/ 20 h 24"/>
                <a:gd name="T12" fmla="*/ 20 w 20"/>
                <a:gd name="T13" fmla="*/ 19 h 24"/>
                <a:gd name="T14" fmla="*/ 20 w 20"/>
                <a:gd name="T15" fmla="*/ 19 h 24"/>
                <a:gd name="T16" fmla="*/ 20 w 20"/>
                <a:gd name="T17" fmla="*/ 18 h 24"/>
                <a:gd name="T18" fmla="*/ 20 w 20"/>
                <a:gd name="T19" fmla="*/ 17 h 24"/>
                <a:gd name="T20" fmla="*/ 20 w 20"/>
                <a:gd name="T21" fmla="*/ 17 h 24"/>
                <a:gd name="T22" fmla="*/ 20 w 20"/>
                <a:gd name="T23" fmla="*/ 16 h 24"/>
                <a:gd name="T24" fmla="*/ 20 w 20"/>
                <a:gd name="T25" fmla="*/ 15 h 24"/>
                <a:gd name="T26" fmla="*/ 20 w 20"/>
                <a:gd name="T27" fmla="*/ 14 h 24"/>
                <a:gd name="T28" fmla="*/ 20 w 20"/>
                <a:gd name="T29" fmla="*/ 14 h 24"/>
                <a:gd name="T30" fmla="*/ 20 w 20"/>
                <a:gd name="T31" fmla="*/ 13 h 24"/>
                <a:gd name="T32" fmla="*/ 20 w 20"/>
                <a:gd name="T33" fmla="*/ 12 h 24"/>
                <a:gd name="T34" fmla="*/ 20 w 20"/>
                <a:gd name="T35" fmla="*/ 11 h 24"/>
                <a:gd name="T36" fmla="*/ 20 w 20"/>
                <a:gd name="T37" fmla="*/ 10 h 24"/>
                <a:gd name="T38" fmla="*/ 20 w 20"/>
                <a:gd name="T39" fmla="*/ 10 h 24"/>
                <a:gd name="T40" fmla="*/ 20 w 20"/>
                <a:gd name="T41" fmla="*/ 9 h 24"/>
                <a:gd name="T42" fmla="*/ 20 w 20"/>
                <a:gd name="T43" fmla="*/ 8 h 24"/>
                <a:gd name="T44" fmla="*/ 20 w 20"/>
                <a:gd name="T45" fmla="*/ 8 h 24"/>
                <a:gd name="T46" fmla="*/ 20 w 20"/>
                <a:gd name="T47" fmla="*/ 7 h 24"/>
                <a:gd name="T48" fmla="*/ 20 w 20"/>
                <a:gd name="T49" fmla="*/ 6 h 24"/>
                <a:gd name="T50" fmla="*/ 20 w 20"/>
                <a:gd name="T51" fmla="*/ 6 h 24"/>
                <a:gd name="T52" fmla="*/ 20 w 20"/>
                <a:gd name="T53" fmla="*/ 5 h 24"/>
                <a:gd name="T54" fmla="*/ 20 w 20"/>
                <a:gd name="T55" fmla="*/ 4 h 24"/>
                <a:gd name="T56" fmla="*/ 20 w 20"/>
                <a:gd name="T57" fmla="*/ 4 h 24"/>
                <a:gd name="T58" fmla="*/ 20 w 20"/>
                <a:gd name="T59" fmla="*/ 3 h 24"/>
                <a:gd name="T60" fmla="*/ 20 w 20"/>
                <a:gd name="T61" fmla="*/ 2 h 24"/>
                <a:gd name="T62" fmla="*/ 20 w 20"/>
                <a:gd name="T63" fmla="*/ 2 h 24"/>
                <a:gd name="T64" fmla="*/ 20 w 20"/>
                <a:gd name="T65" fmla="*/ 1 h 24"/>
                <a:gd name="T66" fmla="*/ 20 w 20"/>
                <a:gd name="T67" fmla="*/ 0 h 24"/>
                <a:gd name="T68" fmla="*/ 1 w 20"/>
                <a:gd name="T69" fmla="*/ 1 h 24"/>
                <a:gd name="T70" fmla="*/ 0 w 20"/>
                <a:gd name="T7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4">
                  <a:moveTo>
                    <a:pt x="0" y="24"/>
                  </a:moveTo>
                  <a:lnTo>
                    <a:pt x="20" y="23"/>
                  </a:lnTo>
                  <a:lnTo>
                    <a:pt x="20" y="22"/>
                  </a:lnTo>
                  <a:lnTo>
                    <a:pt x="20" y="21"/>
                  </a:lnTo>
                  <a:lnTo>
                    <a:pt x="20" y="21"/>
                  </a:lnTo>
                  <a:lnTo>
                    <a:pt x="20" y="20"/>
                  </a:lnTo>
                  <a:lnTo>
                    <a:pt x="20" y="19"/>
                  </a:lnTo>
                  <a:lnTo>
                    <a:pt x="20" y="19"/>
                  </a:lnTo>
                  <a:lnTo>
                    <a:pt x="20" y="18"/>
                  </a:lnTo>
                  <a:lnTo>
                    <a:pt x="20" y="17"/>
                  </a:lnTo>
                  <a:lnTo>
                    <a:pt x="20" y="17"/>
                  </a:lnTo>
                  <a:lnTo>
                    <a:pt x="20" y="16"/>
                  </a:lnTo>
                  <a:lnTo>
                    <a:pt x="20" y="15"/>
                  </a:lnTo>
                  <a:lnTo>
                    <a:pt x="20" y="14"/>
                  </a:lnTo>
                  <a:lnTo>
                    <a:pt x="20" y="14"/>
                  </a:lnTo>
                  <a:lnTo>
                    <a:pt x="20" y="13"/>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4"/>
                  </a:lnTo>
                  <a:lnTo>
                    <a:pt x="20" y="3"/>
                  </a:lnTo>
                  <a:lnTo>
                    <a:pt x="20" y="2"/>
                  </a:lnTo>
                  <a:lnTo>
                    <a:pt x="20" y="2"/>
                  </a:lnTo>
                  <a:lnTo>
                    <a:pt x="20" y="1"/>
                  </a:lnTo>
                  <a:lnTo>
                    <a:pt x="20" y="0"/>
                  </a:lnTo>
                  <a:lnTo>
                    <a:pt x="1" y="1"/>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01" name="Freeform 1137"/>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02" name="Freeform 1138"/>
            <p:cNvSpPr>
              <a:spLocks/>
            </p:cNvSpPr>
            <p:nvPr/>
          </p:nvSpPr>
          <p:spPr bwMode="auto">
            <a:xfrm>
              <a:off x="1459" y="3297"/>
              <a:ext cx="20" cy="22"/>
            </a:xfrm>
            <a:custGeom>
              <a:avLst/>
              <a:gdLst>
                <a:gd name="T0" fmla="*/ 1 w 20"/>
                <a:gd name="T1" fmla="*/ 1 h 22"/>
                <a:gd name="T2" fmla="*/ 0 w 20"/>
                <a:gd name="T3" fmla="*/ 1 h 22"/>
                <a:gd name="T4" fmla="*/ 0 w 20"/>
                <a:gd name="T5" fmla="*/ 2 h 22"/>
                <a:gd name="T6" fmla="*/ 0 w 20"/>
                <a:gd name="T7" fmla="*/ 2 h 22"/>
                <a:gd name="T8" fmla="*/ 0 w 20"/>
                <a:gd name="T9" fmla="*/ 2 h 22"/>
                <a:gd name="T10" fmla="*/ 0 w 20"/>
                <a:gd name="T11" fmla="*/ 3 h 22"/>
                <a:gd name="T12" fmla="*/ 0 w 20"/>
                <a:gd name="T13" fmla="*/ 3 h 22"/>
                <a:gd name="T14" fmla="*/ 0 w 20"/>
                <a:gd name="T15" fmla="*/ 3 h 22"/>
                <a:gd name="T16" fmla="*/ 0 w 20"/>
                <a:gd name="T17" fmla="*/ 4 h 22"/>
                <a:gd name="T18" fmla="*/ 0 w 20"/>
                <a:gd name="T19" fmla="*/ 4 h 22"/>
                <a:gd name="T20" fmla="*/ 0 w 20"/>
                <a:gd name="T21" fmla="*/ 5 h 22"/>
                <a:gd name="T22" fmla="*/ 0 w 20"/>
                <a:gd name="T23" fmla="*/ 5 h 22"/>
                <a:gd name="T24" fmla="*/ 0 w 20"/>
                <a:gd name="T25" fmla="*/ 5 h 22"/>
                <a:gd name="T26" fmla="*/ 0 w 20"/>
                <a:gd name="T27" fmla="*/ 6 h 22"/>
                <a:gd name="T28" fmla="*/ 0 w 20"/>
                <a:gd name="T29" fmla="*/ 6 h 22"/>
                <a:gd name="T30" fmla="*/ 0 w 20"/>
                <a:gd name="T31" fmla="*/ 6 h 22"/>
                <a:gd name="T32" fmla="*/ 0 w 20"/>
                <a:gd name="T33" fmla="*/ 7 h 22"/>
                <a:gd name="T34" fmla="*/ 0 w 20"/>
                <a:gd name="T35" fmla="*/ 7 h 22"/>
                <a:gd name="T36" fmla="*/ 0 w 20"/>
                <a:gd name="T37" fmla="*/ 8 h 22"/>
                <a:gd name="T38" fmla="*/ 0 w 20"/>
                <a:gd name="T39" fmla="*/ 8 h 22"/>
                <a:gd name="T40" fmla="*/ 0 w 20"/>
                <a:gd name="T41" fmla="*/ 22 h 22"/>
                <a:gd name="T42" fmla="*/ 19 w 20"/>
                <a:gd name="T43" fmla="*/ 21 h 22"/>
                <a:gd name="T44" fmla="*/ 19 w 20"/>
                <a:gd name="T45" fmla="*/ 21 h 22"/>
                <a:gd name="T46" fmla="*/ 19 w 20"/>
                <a:gd name="T47" fmla="*/ 20 h 22"/>
                <a:gd name="T48" fmla="*/ 19 w 20"/>
                <a:gd name="T49" fmla="*/ 19 h 22"/>
                <a:gd name="T50" fmla="*/ 20 w 20"/>
                <a:gd name="T51" fmla="*/ 19 h 22"/>
                <a:gd name="T52" fmla="*/ 20 w 20"/>
                <a:gd name="T53" fmla="*/ 18 h 22"/>
                <a:gd name="T54" fmla="*/ 20 w 20"/>
                <a:gd name="T55" fmla="*/ 17 h 22"/>
                <a:gd name="T56" fmla="*/ 20 w 20"/>
                <a:gd name="T57" fmla="*/ 17 h 22"/>
                <a:gd name="T58" fmla="*/ 20 w 20"/>
                <a:gd name="T59" fmla="*/ 16 h 22"/>
                <a:gd name="T60" fmla="*/ 20 w 20"/>
                <a:gd name="T61" fmla="*/ 15 h 22"/>
                <a:gd name="T62" fmla="*/ 20 w 20"/>
                <a:gd name="T63" fmla="*/ 15 h 22"/>
                <a:gd name="T64" fmla="*/ 20 w 20"/>
                <a:gd name="T65" fmla="*/ 14 h 22"/>
                <a:gd name="T66" fmla="*/ 20 w 20"/>
                <a:gd name="T67" fmla="*/ 13 h 22"/>
                <a:gd name="T68" fmla="*/ 20 w 20"/>
                <a:gd name="T69" fmla="*/ 12 h 22"/>
                <a:gd name="T70" fmla="*/ 20 w 20"/>
                <a:gd name="T71" fmla="*/ 12 h 22"/>
                <a:gd name="T72" fmla="*/ 20 w 20"/>
                <a:gd name="T73" fmla="*/ 11 h 22"/>
                <a:gd name="T74" fmla="*/ 20 w 20"/>
                <a:gd name="T75" fmla="*/ 10 h 22"/>
                <a:gd name="T76" fmla="*/ 20 w 20"/>
                <a:gd name="T77" fmla="*/ 10 h 22"/>
                <a:gd name="T78" fmla="*/ 20 w 20"/>
                <a:gd name="T79" fmla="*/ 9 h 22"/>
                <a:gd name="T80" fmla="*/ 20 w 20"/>
                <a:gd name="T81" fmla="*/ 8 h 22"/>
                <a:gd name="T82" fmla="*/ 20 w 20"/>
                <a:gd name="T83" fmla="*/ 8 h 22"/>
                <a:gd name="T84" fmla="*/ 20 w 20"/>
                <a:gd name="T85" fmla="*/ 7 h 22"/>
                <a:gd name="T86" fmla="*/ 20 w 20"/>
                <a:gd name="T87" fmla="*/ 6 h 22"/>
                <a:gd name="T88" fmla="*/ 20 w 20"/>
                <a:gd name="T89" fmla="*/ 6 h 22"/>
                <a:gd name="T90" fmla="*/ 20 w 20"/>
                <a:gd name="T91" fmla="*/ 5 h 22"/>
                <a:gd name="T92" fmla="*/ 20 w 20"/>
                <a:gd name="T93" fmla="*/ 4 h 22"/>
                <a:gd name="T94" fmla="*/ 20 w 20"/>
                <a:gd name="T95" fmla="*/ 3 h 22"/>
                <a:gd name="T96" fmla="*/ 20 w 20"/>
                <a:gd name="T97" fmla="*/ 3 h 22"/>
                <a:gd name="T98" fmla="*/ 20 w 20"/>
                <a:gd name="T99" fmla="*/ 2 h 22"/>
                <a:gd name="T100" fmla="*/ 20 w 20"/>
                <a:gd name="T101" fmla="*/ 1 h 22"/>
                <a:gd name="T102" fmla="*/ 20 w 20"/>
                <a:gd name="T103" fmla="*/ 1 h 22"/>
                <a:gd name="T104" fmla="*/ 20 w 20"/>
                <a:gd name="T105" fmla="*/ 0 h 22"/>
                <a:gd name="T106" fmla="*/ 19 w 20"/>
                <a:gd name="T107" fmla="*/ 0 h 22"/>
                <a:gd name="T108" fmla="*/ 1 w 20"/>
                <a:gd name="T109"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 h="22">
                  <a:moveTo>
                    <a:pt x="1" y="1"/>
                  </a:moveTo>
                  <a:lnTo>
                    <a:pt x="0" y="1"/>
                  </a:lnTo>
                  <a:lnTo>
                    <a:pt x="0" y="2"/>
                  </a:lnTo>
                  <a:lnTo>
                    <a:pt x="0" y="2"/>
                  </a:lnTo>
                  <a:lnTo>
                    <a:pt x="0" y="2"/>
                  </a:lnTo>
                  <a:lnTo>
                    <a:pt x="0" y="3"/>
                  </a:lnTo>
                  <a:lnTo>
                    <a:pt x="0" y="3"/>
                  </a:lnTo>
                  <a:lnTo>
                    <a:pt x="0" y="3"/>
                  </a:lnTo>
                  <a:lnTo>
                    <a:pt x="0" y="4"/>
                  </a:lnTo>
                  <a:lnTo>
                    <a:pt x="0" y="4"/>
                  </a:lnTo>
                  <a:lnTo>
                    <a:pt x="0" y="5"/>
                  </a:lnTo>
                  <a:lnTo>
                    <a:pt x="0" y="5"/>
                  </a:lnTo>
                  <a:lnTo>
                    <a:pt x="0" y="5"/>
                  </a:lnTo>
                  <a:lnTo>
                    <a:pt x="0" y="6"/>
                  </a:lnTo>
                  <a:lnTo>
                    <a:pt x="0" y="6"/>
                  </a:lnTo>
                  <a:lnTo>
                    <a:pt x="0" y="6"/>
                  </a:lnTo>
                  <a:lnTo>
                    <a:pt x="0" y="7"/>
                  </a:lnTo>
                  <a:lnTo>
                    <a:pt x="0" y="7"/>
                  </a:lnTo>
                  <a:lnTo>
                    <a:pt x="0" y="8"/>
                  </a:lnTo>
                  <a:lnTo>
                    <a:pt x="0" y="8"/>
                  </a:lnTo>
                  <a:lnTo>
                    <a:pt x="0" y="22"/>
                  </a:lnTo>
                  <a:lnTo>
                    <a:pt x="19" y="21"/>
                  </a:lnTo>
                  <a:lnTo>
                    <a:pt x="19" y="21"/>
                  </a:lnTo>
                  <a:lnTo>
                    <a:pt x="19" y="20"/>
                  </a:lnTo>
                  <a:lnTo>
                    <a:pt x="19" y="19"/>
                  </a:lnTo>
                  <a:lnTo>
                    <a:pt x="20" y="19"/>
                  </a:lnTo>
                  <a:lnTo>
                    <a:pt x="20" y="18"/>
                  </a:lnTo>
                  <a:lnTo>
                    <a:pt x="20" y="17"/>
                  </a:lnTo>
                  <a:lnTo>
                    <a:pt x="20" y="17"/>
                  </a:lnTo>
                  <a:lnTo>
                    <a:pt x="20" y="16"/>
                  </a:lnTo>
                  <a:lnTo>
                    <a:pt x="20" y="15"/>
                  </a:lnTo>
                  <a:lnTo>
                    <a:pt x="20" y="15"/>
                  </a:lnTo>
                  <a:lnTo>
                    <a:pt x="20" y="14"/>
                  </a:lnTo>
                  <a:lnTo>
                    <a:pt x="20" y="13"/>
                  </a:lnTo>
                  <a:lnTo>
                    <a:pt x="20" y="12"/>
                  </a:lnTo>
                  <a:lnTo>
                    <a:pt x="20" y="12"/>
                  </a:lnTo>
                  <a:lnTo>
                    <a:pt x="20" y="11"/>
                  </a:lnTo>
                  <a:lnTo>
                    <a:pt x="20" y="10"/>
                  </a:lnTo>
                  <a:lnTo>
                    <a:pt x="20" y="10"/>
                  </a:lnTo>
                  <a:lnTo>
                    <a:pt x="20" y="9"/>
                  </a:lnTo>
                  <a:lnTo>
                    <a:pt x="20" y="8"/>
                  </a:lnTo>
                  <a:lnTo>
                    <a:pt x="20" y="8"/>
                  </a:lnTo>
                  <a:lnTo>
                    <a:pt x="20" y="7"/>
                  </a:lnTo>
                  <a:lnTo>
                    <a:pt x="20" y="6"/>
                  </a:lnTo>
                  <a:lnTo>
                    <a:pt x="20" y="6"/>
                  </a:lnTo>
                  <a:lnTo>
                    <a:pt x="20" y="5"/>
                  </a:lnTo>
                  <a:lnTo>
                    <a:pt x="20" y="4"/>
                  </a:lnTo>
                  <a:lnTo>
                    <a:pt x="20" y="3"/>
                  </a:lnTo>
                  <a:lnTo>
                    <a:pt x="20" y="3"/>
                  </a:lnTo>
                  <a:lnTo>
                    <a:pt x="20" y="2"/>
                  </a:lnTo>
                  <a:lnTo>
                    <a:pt x="20" y="1"/>
                  </a:lnTo>
                  <a:lnTo>
                    <a:pt x="20" y="1"/>
                  </a:lnTo>
                  <a:lnTo>
                    <a:pt x="20" y="0"/>
                  </a:lnTo>
                  <a:lnTo>
                    <a:pt x="19"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03" name="Freeform 1139"/>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04" name="Freeform 1140"/>
            <p:cNvSpPr>
              <a:spLocks/>
            </p:cNvSpPr>
            <p:nvPr/>
          </p:nvSpPr>
          <p:spPr bwMode="auto">
            <a:xfrm>
              <a:off x="1405" y="3316"/>
              <a:ext cx="38" cy="118"/>
            </a:xfrm>
            <a:custGeom>
              <a:avLst/>
              <a:gdLst>
                <a:gd name="T0" fmla="*/ 36 w 38"/>
                <a:gd name="T1" fmla="*/ 118 h 118"/>
                <a:gd name="T2" fmla="*/ 38 w 38"/>
                <a:gd name="T3" fmla="*/ 34 h 118"/>
                <a:gd name="T4" fmla="*/ 1 w 38"/>
                <a:gd name="T5" fmla="*/ 0 h 118"/>
                <a:gd name="T6" fmla="*/ 0 w 38"/>
                <a:gd name="T7" fmla="*/ 82 h 118"/>
                <a:gd name="T8" fmla="*/ 36 w 38"/>
                <a:gd name="T9" fmla="*/ 118 h 118"/>
              </a:gdLst>
              <a:ahLst/>
              <a:cxnLst>
                <a:cxn ang="0">
                  <a:pos x="T0" y="T1"/>
                </a:cxn>
                <a:cxn ang="0">
                  <a:pos x="T2" y="T3"/>
                </a:cxn>
                <a:cxn ang="0">
                  <a:pos x="T4" y="T5"/>
                </a:cxn>
                <a:cxn ang="0">
                  <a:pos x="T6" y="T7"/>
                </a:cxn>
                <a:cxn ang="0">
                  <a:pos x="T8" y="T9"/>
                </a:cxn>
              </a:cxnLst>
              <a:rect l="0" t="0" r="r" b="b"/>
              <a:pathLst>
                <a:path w="38" h="118">
                  <a:moveTo>
                    <a:pt x="36" y="118"/>
                  </a:moveTo>
                  <a:lnTo>
                    <a:pt x="38" y="34"/>
                  </a:lnTo>
                  <a:lnTo>
                    <a:pt x="1" y="0"/>
                  </a:lnTo>
                  <a:lnTo>
                    <a:pt x="0" y="82"/>
                  </a:lnTo>
                  <a:lnTo>
                    <a:pt x="36" y="118"/>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05" name="Freeform 1141"/>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close/>
                </a:path>
              </a:pathLst>
            </a:custGeom>
            <a:solidFill>
              <a:srgbClr val="7F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06" name="Freeform 1142"/>
            <p:cNvSpPr>
              <a:spLocks/>
            </p:cNvSpPr>
            <p:nvPr/>
          </p:nvSpPr>
          <p:spPr bwMode="auto">
            <a:xfrm>
              <a:off x="1390" y="3317"/>
              <a:ext cx="3" cy="66"/>
            </a:xfrm>
            <a:custGeom>
              <a:avLst/>
              <a:gdLst>
                <a:gd name="T0" fmla="*/ 0 w 3"/>
                <a:gd name="T1" fmla="*/ 65 h 66"/>
                <a:gd name="T2" fmla="*/ 0 w 3"/>
                <a:gd name="T3" fmla="*/ 66 h 66"/>
                <a:gd name="T4" fmla="*/ 0 w 3"/>
                <a:gd name="T5" fmla="*/ 66 h 66"/>
                <a:gd name="T6" fmla="*/ 0 w 3"/>
                <a:gd name="T7" fmla="*/ 66 h 66"/>
                <a:gd name="T8" fmla="*/ 1 w 3"/>
                <a:gd name="T9" fmla="*/ 66 h 66"/>
                <a:gd name="T10" fmla="*/ 1 w 3"/>
                <a:gd name="T11" fmla="*/ 66 h 66"/>
                <a:gd name="T12" fmla="*/ 2 w 3"/>
                <a:gd name="T13" fmla="*/ 66 h 66"/>
                <a:gd name="T14" fmla="*/ 3 w 3"/>
                <a:gd name="T15" fmla="*/ 3 h 66"/>
                <a:gd name="T16" fmla="*/ 3 w 3"/>
                <a:gd name="T17" fmla="*/ 3 h 66"/>
                <a:gd name="T18" fmla="*/ 3 w 3"/>
                <a:gd name="T19" fmla="*/ 2 h 66"/>
                <a:gd name="T20" fmla="*/ 3 w 3"/>
                <a:gd name="T21" fmla="*/ 2 h 66"/>
                <a:gd name="T22" fmla="*/ 3 w 3"/>
                <a:gd name="T23" fmla="*/ 1 h 66"/>
                <a:gd name="T24" fmla="*/ 3 w 3"/>
                <a:gd name="T25" fmla="*/ 1 h 66"/>
                <a:gd name="T26" fmla="*/ 3 w 3"/>
                <a:gd name="T27" fmla="*/ 1 h 66"/>
                <a:gd name="T28" fmla="*/ 3 w 3"/>
                <a:gd name="T29" fmla="*/ 1 h 66"/>
                <a:gd name="T30" fmla="*/ 3 w 3"/>
                <a:gd name="T31" fmla="*/ 0 h 66"/>
                <a:gd name="T32" fmla="*/ 2 w 3"/>
                <a:gd name="T33" fmla="*/ 0 h 66"/>
                <a:gd name="T34" fmla="*/ 2 w 3"/>
                <a:gd name="T35" fmla="*/ 0 h 66"/>
                <a:gd name="T36" fmla="*/ 2 w 3"/>
                <a:gd name="T37" fmla="*/ 0 h 66"/>
                <a:gd name="T38" fmla="*/ 2 w 3"/>
                <a:gd name="T39" fmla="*/ 0 h 66"/>
                <a:gd name="T40" fmla="*/ 1 w 3"/>
                <a:gd name="T41" fmla="*/ 0 h 66"/>
                <a:gd name="T42" fmla="*/ 0 w 3"/>
                <a:gd name="T43" fmla="*/ 6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 h="66">
                  <a:moveTo>
                    <a:pt x="0" y="65"/>
                  </a:moveTo>
                  <a:lnTo>
                    <a:pt x="0" y="66"/>
                  </a:lnTo>
                  <a:lnTo>
                    <a:pt x="0" y="66"/>
                  </a:lnTo>
                  <a:lnTo>
                    <a:pt x="0" y="66"/>
                  </a:lnTo>
                  <a:lnTo>
                    <a:pt x="1" y="66"/>
                  </a:lnTo>
                  <a:lnTo>
                    <a:pt x="1" y="66"/>
                  </a:lnTo>
                  <a:lnTo>
                    <a:pt x="2" y="66"/>
                  </a:lnTo>
                  <a:lnTo>
                    <a:pt x="3" y="3"/>
                  </a:lnTo>
                  <a:lnTo>
                    <a:pt x="3" y="3"/>
                  </a:lnTo>
                  <a:lnTo>
                    <a:pt x="3" y="2"/>
                  </a:lnTo>
                  <a:lnTo>
                    <a:pt x="3" y="2"/>
                  </a:lnTo>
                  <a:lnTo>
                    <a:pt x="3" y="1"/>
                  </a:lnTo>
                  <a:lnTo>
                    <a:pt x="3" y="1"/>
                  </a:lnTo>
                  <a:lnTo>
                    <a:pt x="3" y="1"/>
                  </a:lnTo>
                  <a:lnTo>
                    <a:pt x="3" y="1"/>
                  </a:lnTo>
                  <a:lnTo>
                    <a:pt x="3" y="0"/>
                  </a:lnTo>
                  <a:lnTo>
                    <a:pt x="2" y="0"/>
                  </a:lnTo>
                  <a:lnTo>
                    <a:pt x="2" y="0"/>
                  </a:lnTo>
                  <a:lnTo>
                    <a:pt x="2" y="0"/>
                  </a:lnTo>
                  <a:lnTo>
                    <a:pt x="2" y="0"/>
                  </a:lnTo>
                  <a:lnTo>
                    <a:pt x="1" y="0"/>
                  </a:lnTo>
                  <a:lnTo>
                    <a:pt x="0" y="6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07" name="Freeform 1143"/>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08" name="Freeform 1144"/>
            <p:cNvSpPr>
              <a:spLocks/>
            </p:cNvSpPr>
            <p:nvPr/>
          </p:nvSpPr>
          <p:spPr bwMode="auto">
            <a:xfrm>
              <a:off x="1395" y="3324"/>
              <a:ext cx="7" cy="50"/>
            </a:xfrm>
            <a:custGeom>
              <a:avLst/>
              <a:gdLst>
                <a:gd name="T0" fmla="*/ 1 w 7"/>
                <a:gd name="T1" fmla="*/ 50 h 50"/>
                <a:gd name="T2" fmla="*/ 1 w 7"/>
                <a:gd name="T3" fmla="*/ 50 h 50"/>
                <a:gd name="T4" fmla="*/ 2 w 7"/>
                <a:gd name="T5" fmla="*/ 50 h 50"/>
                <a:gd name="T6" fmla="*/ 2 w 7"/>
                <a:gd name="T7" fmla="*/ 50 h 50"/>
                <a:gd name="T8" fmla="*/ 3 w 7"/>
                <a:gd name="T9" fmla="*/ 50 h 50"/>
                <a:gd name="T10" fmla="*/ 4 w 7"/>
                <a:gd name="T11" fmla="*/ 50 h 50"/>
                <a:gd name="T12" fmla="*/ 5 w 7"/>
                <a:gd name="T13" fmla="*/ 50 h 50"/>
                <a:gd name="T14" fmla="*/ 5 w 7"/>
                <a:gd name="T15" fmla="*/ 50 h 50"/>
                <a:gd name="T16" fmla="*/ 6 w 7"/>
                <a:gd name="T17" fmla="*/ 50 h 50"/>
                <a:gd name="T18" fmla="*/ 6 w 7"/>
                <a:gd name="T19" fmla="*/ 47 h 50"/>
                <a:gd name="T20" fmla="*/ 7 w 7"/>
                <a:gd name="T21" fmla="*/ 44 h 50"/>
                <a:gd name="T22" fmla="*/ 7 w 7"/>
                <a:gd name="T23" fmla="*/ 41 h 50"/>
                <a:gd name="T24" fmla="*/ 7 w 7"/>
                <a:gd name="T25" fmla="*/ 39 h 50"/>
                <a:gd name="T26" fmla="*/ 7 w 7"/>
                <a:gd name="T27" fmla="*/ 36 h 50"/>
                <a:gd name="T28" fmla="*/ 7 w 7"/>
                <a:gd name="T29" fmla="*/ 33 h 50"/>
                <a:gd name="T30" fmla="*/ 7 w 7"/>
                <a:gd name="T31" fmla="*/ 30 h 50"/>
                <a:gd name="T32" fmla="*/ 7 w 7"/>
                <a:gd name="T33" fmla="*/ 28 h 50"/>
                <a:gd name="T34" fmla="*/ 7 w 7"/>
                <a:gd name="T35" fmla="*/ 26 h 50"/>
                <a:gd name="T36" fmla="*/ 7 w 7"/>
                <a:gd name="T37" fmla="*/ 23 h 50"/>
                <a:gd name="T38" fmla="*/ 7 w 7"/>
                <a:gd name="T39" fmla="*/ 20 h 50"/>
                <a:gd name="T40" fmla="*/ 7 w 7"/>
                <a:gd name="T41" fmla="*/ 18 h 50"/>
                <a:gd name="T42" fmla="*/ 7 w 7"/>
                <a:gd name="T43" fmla="*/ 15 h 50"/>
                <a:gd name="T44" fmla="*/ 7 w 7"/>
                <a:gd name="T45" fmla="*/ 12 h 50"/>
                <a:gd name="T46" fmla="*/ 7 w 7"/>
                <a:gd name="T47" fmla="*/ 9 h 50"/>
                <a:gd name="T48" fmla="*/ 7 w 7"/>
                <a:gd name="T49" fmla="*/ 6 h 50"/>
                <a:gd name="T50" fmla="*/ 7 w 7"/>
                <a:gd name="T51" fmla="*/ 5 h 50"/>
                <a:gd name="T52" fmla="*/ 7 w 7"/>
                <a:gd name="T53" fmla="*/ 5 h 50"/>
                <a:gd name="T54" fmla="*/ 6 w 7"/>
                <a:gd name="T55" fmla="*/ 4 h 50"/>
                <a:gd name="T56" fmla="*/ 6 w 7"/>
                <a:gd name="T57" fmla="*/ 3 h 50"/>
                <a:gd name="T58" fmla="*/ 5 w 7"/>
                <a:gd name="T59" fmla="*/ 2 h 50"/>
                <a:gd name="T60" fmla="*/ 5 w 7"/>
                <a:gd name="T61" fmla="*/ 2 h 50"/>
                <a:gd name="T62" fmla="*/ 4 w 7"/>
                <a:gd name="T63" fmla="*/ 2 h 50"/>
                <a:gd name="T64" fmla="*/ 3 w 7"/>
                <a:gd name="T65" fmla="*/ 2 h 50"/>
                <a:gd name="T66" fmla="*/ 3 w 7"/>
                <a:gd name="T67" fmla="*/ 1 h 50"/>
                <a:gd name="T68" fmla="*/ 3 w 7"/>
                <a:gd name="T69" fmla="*/ 1 h 50"/>
                <a:gd name="T70" fmla="*/ 2 w 7"/>
                <a:gd name="T71" fmla="*/ 0 h 50"/>
                <a:gd name="T72" fmla="*/ 0 w 7"/>
                <a:gd name="T7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 h="50">
                  <a:moveTo>
                    <a:pt x="0" y="50"/>
                  </a:moveTo>
                  <a:lnTo>
                    <a:pt x="1" y="50"/>
                  </a:lnTo>
                  <a:lnTo>
                    <a:pt x="1" y="50"/>
                  </a:lnTo>
                  <a:lnTo>
                    <a:pt x="1" y="50"/>
                  </a:lnTo>
                  <a:lnTo>
                    <a:pt x="2" y="50"/>
                  </a:lnTo>
                  <a:lnTo>
                    <a:pt x="2" y="50"/>
                  </a:lnTo>
                  <a:lnTo>
                    <a:pt x="2" y="50"/>
                  </a:lnTo>
                  <a:lnTo>
                    <a:pt x="2" y="50"/>
                  </a:lnTo>
                  <a:lnTo>
                    <a:pt x="3" y="50"/>
                  </a:lnTo>
                  <a:lnTo>
                    <a:pt x="3" y="50"/>
                  </a:lnTo>
                  <a:lnTo>
                    <a:pt x="3" y="50"/>
                  </a:lnTo>
                  <a:lnTo>
                    <a:pt x="4" y="50"/>
                  </a:lnTo>
                  <a:lnTo>
                    <a:pt x="4" y="50"/>
                  </a:lnTo>
                  <a:lnTo>
                    <a:pt x="5" y="50"/>
                  </a:lnTo>
                  <a:lnTo>
                    <a:pt x="5" y="50"/>
                  </a:lnTo>
                  <a:lnTo>
                    <a:pt x="5" y="50"/>
                  </a:lnTo>
                  <a:lnTo>
                    <a:pt x="6" y="50"/>
                  </a:lnTo>
                  <a:lnTo>
                    <a:pt x="6" y="50"/>
                  </a:lnTo>
                  <a:lnTo>
                    <a:pt x="6" y="48"/>
                  </a:lnTo>
                  <a:lnTo>
                    <a:pt x="6" y="47"/>
                  </a:lnTo>
                  <a:lnTo>
                    <a:pt x="6" y="45"/>
                  </a:lnTo>
                  <a:lnTo>
                    <a:pt x="7" y="44"/>
                  </a:lnTo>
                  <a:lnTo>
                    <a:pt x="7" y="43"/>
                  </a:lnTo>
                  <a:lnTo>
                    <a:pt x="7" y="41"/>
                  </a:lnTo>
                  <a:lnTo>
                    <a:pt x="7" y="40"/>
                  </a:lnTo>
                  <a:lnTo>
                    <a:pt x="7" y="39"/>
                  </a:lnTo>
                  <a:lnTo>
                    <a:pt x="7" y="37"/>
                  </a:lnTo>
                  <a:lnTo>
                    <a:pt x="7" y="36"/>
                  </a:lnTo>
                  <a:lnTo>
                    <a:pt x="7" y="35"/>
                  </a:lnTo>
                  <a:lnTo>
                    <a:pt x="7" y="33"/>
                  </a:lnTo>
                  <a:lnTo>
                    <a:pt x="7" y="32"/>
                  </a:lnTo>
                  <a:lnTo>
                    <a:pt x="7" y="30"/>
                  </a:lnTo>
                  <a:lnTo>
                    <a:pt x="7" y="29"/>
                  </a:lnTo>
                  <a:lnTo>
                    <a:pt x="7" y="28"/>
                  </a:lnTo>
                  <a:lnTo>
                    <a:pt x="7" y="27"/>
                  </a:lnTo>
                  <a:lnTo>
                    <a:pt x="7" y="26"/>
                  </a:lnTo>
                  <a:lnTo>
                    <a:pt x="7" y="24"/>
                  </a:lnTo>
                  <a:lnTo>
                    <a:pt x="7" y="23"/>
                  </a:lnTo>
                  <a:lnTo>
                    <a:pt x="7" y="22"/>
                  </a:lnTo>
                  <a:lnTo>
                    <a:pt x="7" y="20"/>
                  </a:lnTo>
                  <a:lnTo>
                    <a:pt x="7" y="19"/>
                  </a:lnTo>
                  <a:lnTo>
                    <a:pt x="7" y="18"/>
                  </a:lnTo>
                  <a:lnTo>
                    <a:pt x="7" y="16"/>
                  </a:lnTo>
                  <a:lnTo>
                    <a:pt x="7" y="15"/>
                  </a:lnTo>
                  <a:lnTo>
                    <a:pt x="7" y="13"/>
                  </a:lnTo>
                  <a:lnTo>
                    <a:pt x="7" y="12"/>
                  </a:lnTo>
                  <a:lnTo>
                    <a:pt x="7" y="11"/>
                  </a:lnTo>
                  <a:lnTo>
                    <a:pt x="7" y="9"/>
                  </a:lnTo>
                  <a:lnTo>
                    <a:pt x="7" y="8"/>
                  </a:lnTo>
                  <a:lnTo>
                    <a:pt x="7" y="6"/>
                  </a:lnTo>
                  <a:lnTo>
                    <a:pt x="7" y="6"/>
                  </a:lnTo>
                  <a:lnTo>
                    <a:pt x="7" y="5"/>
                  </a:lnTo>
                  <a:lnTo>
                    <a:pt x="7" y="5"/>
                  </a:lnTo>
                  <a:lnTo>
                    <a:pt x="7" y="5"/>
                  </a:lnTo>
                  <a:lnTo>
                    <a:pt x="7" y="4"/>
                  </a:lnTo>
                  <a:lnTo>
                    <a:pt x="6" y="4"/>
                  </a:lnTo>
                  <a:lnTo>
                    <a:pt x="6" y="4"/>
                  </a:lnTo>
                  <a:lnTo>
                    <a:pt x="6" y="3"/>
                  </a:lnTo>
                  <a:lnTo>
                    <a:pt x="5" y="3"/>
                  </a:lnTo>
                  <a:lnTo>
                    <a:pt x="5" y="2"/>
                  </a:lnTo>
                  <a:lnTo>
                    <a:pt x="5" y="2"/>
                  </a:lnTo>
                  <a:lnTo>
                    <a:pt x="5" y="2"/>
                  </a:lnTo>
                  <a:lnTo>
                    <a:pt x="4" y="2"/>
                  </a:lnTo>
                  <a:lnTo>
                    <a:pt x="4" y="2"/>
                  </a:lnTo>
                  <a:lnTo>
                    <a:pt x="4" y="2"/>
                  </a:lnTo>
                  <a:lnTo>
                    <a:pt x="3" y="2"/>
                  </a:lnTo>
                  <a:lnTo>
                    <a:pt x="3" y="1"/>
                  </a:lnTo>
                  <a:lnTo>
                    <a:pt x="3" y="1"/>
                  </a:lnTo>
                  <a:lnTo>
                    <a:pt x="3" y="1"/>
                  </a:lnTo>
                  <a:lnTo>
                    <a:pt x="3" y="1"/>
                  </a:lnTo>
                  <a:lnTo>
                    <a:pt x="2" y="0"/>
                  </a:lnTo>
                  <a:lnTo>
                    <a:pt x="2" y="0"/>
                  </a:lnTo>
                  <a:lnTo>
                    <a:pt x="2" y="0"/>
                  </a:lnTo>
                  <a:lnTo>
                    <a:pt x="0" y="5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09" name="Freeform 1145"/>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10" name="Freeform 1146"/>
            <p:cNvSpPr>
              <a:spLocks/>
            </p:cNvSpPr>
            <p:nvPr/>
          </p:nvSpPr>
          <p:spPr bwMode="auto">
            <a:xfrm>
              <a:off x="1459" y="3320"/>
              <a:ext cx="44" cy="21"/>
            </a:xfrm>
            <a:custGeom>
              <a:avLst/>
              <a:gdLst>
                <a:gd name="T0" fmla="*/ 0 w 44"/>
                <a:gd name="T1" fmla="*/ 21 h 21"/>
                <a:gd name="T2" fmla="*/ 43 w 44"/>
                <a:gd name="T3" fmla="*/ 19 h 21"/>
                <a:gd name="T4" fmla="*/ 43 w 44"/>
                <a:gd name="T5" fmla="*/ 18 h 21"/>
                <a:gd name="T6" fmla="*/ 43 w 44"/>
                <a:gd name="T7" fmla="*/ 17 h 21"/>
                <a:gd name="T8" fmla="*/ 43 w 44"/>
                <a:gd name="T9" fmla="*/ 16 h 21"/>
                <a:gd name="T10" fmla="*/ 43 w 44"/>
                <a:gd name="T11" fmla="*/ 15 h 21"/>
                <a:gd name="T12" fmla="*/ 44 w 44"/>
                <a:gd name="T13" fmla="*/ 13 h 21"/>
                <a:gd name="T14" fmla="*/ 44 w 44"/>
                <a:gd name="T15" fmla="*/ 12 h 21"/>
                <a:gd name="T16" fmla="*/ 44 w 44"/>
                <a:gd name="T17" fmla="*/ 11 h 21"/>
                <a:gd name="T18" fmla="*/ 44 w 44"/>
                <a:gd name="T19" fmla="*/ 9 h 21"/>
                <a:gd name="T20" fmla="*/ 44 w 44"/>
                <a:gd name="T21" fmla="*/ 8 h 21"/>
                <a:gd name="T22" fmla="*/ 44 w 44"/>
                <a:gd name="T23" fmla="*/ 7 h 21"/>
                <a:gd name="T24" fmla="*/ 44 w 44"/>
                <a:gd name="T25" fmla="*/ 6 h 21"/>
                <a:gd name="T26" fmla="*/ 44 w 44"/>
                <a:gd name="T27" fmla="*/ 4 h 21"/>
                <a:gd name="T28" fmla="*/ 44 w 44"/>
                <a:gd name="T29" fmla="*/ 3 h 21"/>
                <a:gd name="T30" fmla="*/ 43 w 44"/>
                <a:gd name="T31" fmla="*/ 2 h 21"/>
                <a:gd name="T32" fmla="*/ 43 w 44"/>
                <a:gd name="T33" fmla="*/ 1 h 21"/>
                <a:gd name="T34" fmla="*/ 42 w 44"/>
                <a:gd name="T35" fmla="*/ 1 h 21"/>
                <a:gd name="T36" fmla="*/ 39 w 44"/>
                <a:gd name="T37" fmla="*/ 1 h 21"/>
                <a:gd name="T38" fmla="*/ 37 w 44"/>
                <a:gd name="T39" fmla="*/ 1 h 21"/>
                <a:gd name="T40" fmla="*/ 34 w 44"/>
                <a:gd name="T41" fmla="*/ 2 h 21"/>
                <a:gd name="T42" fmla="*/ 31 w 44"/>
                <a:gd name="T43" fmla="*/ 2 h 21"/>
                <a:gd name="T44" fmla="*/ 28 w 44"/>
                <a:gd name="T45" fmla="*/ 2 h 21"/>
                <a:gd name="T46" fmla="*/ 26 w 44"/>
                <a:gd name="T47" fmla="*/ 2 h 21"/>
                <a:gd name="T48" fmla="*/ 23 w 44"/>
                <a:gd name="T49" fmla="*/ 2 h 21"/>
                <a:gd name="T50" fmla="*/ 20 w 44"/>
                <a:gd name="T51" fmla="*/ 2 h 21"/>
                <a:gd name="T52" fmla="*/ 17 w 44"/>
                <a:gd name="T53" fmla="*/ 3 h 21"/>
                <a:gd name="T54" fmla="*/ 15 w 44"/>
                <a:gd name="T55" fmla="*/ 3 h 21"/>
                <a:gd name="T56" fmla="*/ 12 w 44"/>
                <a:gd name="T57" fmla="*/ 3 h 21"/>
                <a:gd name="T58" fmla="*/ 10 w 44"/>
                <a:gd name="T59" fmla="*/ 3 h 21"/>
                <a:gd name="T60" fmla="*/ 7 w 44"/>
                <a:gd name="T61" fmla="*/ 3 h 21"/>
                <a:gd name="T62" fmla="*/ 4 w 44"/>
                <a:gd name="T63" fmla="*/ 3 h 21"/>
                <a:gd name="T64" fmla="*/ 2 w 44"/>
                <a:gd name="T65"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 h="21">
                  <a:moveTo>
                    <a:pt x="0" y="4"/>
                  </a:moveTo>
                  <a:lnTo>
                    <a:pt x="0" y="21"/>
                  </a:lnTo>
                  <a:lnTo>
                    <a:pt x="43" y="20"/>
                  </a:lnTo>
                  <a:lnTo>
                    <a:pt x="43" y="19"/>
                  </a:lnTo>
                  <a:lnTo>
                    <a:pt x="43" y="19"/>
                  </a:lnTo>
                  <a:lnTo>
                    <a:pt x="43" y="18"/>
                  </a:lnTo>
                  <a:lnTo>
                    <a:pt x="43" y="17"/>
                  </a:lnTo>
                  <a:lnTo>
                    <a:pt x="43" y="17"/>
                  </a:lnTo>
                  <a:lnTo>
                    <a:pt x="43" y="16"/>
                  </a:lnTo>
                  <a:lnTo>
                    <a:pt x="43" y="16"/>
                  </a:lnTo>
                  <a:lnTo>
                    <a:pt x="43" y="15"/>
                  </a:lnTo>
                  <a:lnTo>
                    <a:pt x="43" y="15"/>
                  </a:lnTo>
                  <a:lnTo>
                    <a:pt x="43" y="14"/>
                  </a:lnTo>
                  <a:lnTo>
                    <a:pt x="44" y="13"/>
                  </a:lnTo>
                  <a:lnTo>
                    <a:pt x="44" y="13"/>
                  </a:lnTo>
                  <a:lnTo>
                    <a:pt x="44" y="12"/>
                  </a:lnTo>
                  <a:lnTo>
                    <a:pt x="44" y="11"/>
                  </a:lnTo>
                  <a:lnTo>
                    <a:pt x="44" y="11"/>
                  </a:lnTo>
                  <a:lnTo>
                    <a:pt x="44" y="10"/>
                  </a:lnTo>
                  <a:lnTo>
                    <a:pt x="44" y="9"/>
                  </a:lnTo>
                  <a:lnTo>
                    <a:pt x="44" y="9"/>
                  </a:lnTo>
                  <a:lnTo>
                    <a:pt x="44" y="8"/>
                  </a:lnTo>
                  <a:lnTo>
                    <a:pt x="44" y="8"/>
                  </a:lnTo>
                  <a:lnTo>
                    <a:pt x="44" y="7"/>
                  </a:lnTo>
                  <a:lnTo>
                    <a:pt x="44" y="6"/>
                  </a:lnTo>
                  <a:lnTo>
                    <a:pt x="44" y="6"/>
                  </a:lnTo>
                  <a:lnTo>
                    <a:pt x="44" y="5"/>
                  </a:lnTo>
                  <a:lnTo>
                    <a:pt x="44" y="4"/>
                  </a:lnTo>
                  <a:lnTo>
                    <a:pt x="44" y="4"/>
                  </a:lnTo>
                  <a:lnTo>
                    <a:pt x="44" y="3"/>
                  </a:lnTo>
                  <a:lnTo>
                    <a:pt x="43" y="3"/>
                  </a:lnTo>
                  <a:lnTo>
                    <a:pt x="43" y="2"/>
                  </a:lnTo>
                  <a:lnTo>
                    <a:pt x="43" y="2"/>
                  </a:lnTo>
                  <a:lnTo>
                    <a:pt x="43" y="1"/>
                  </a:lnTo>
                  <a:lnTo>
                    <a:pt x="43" y="0"/>
                  </a:lnTo>
                  <a:lnTo>
                    <a:pt x="42" y="1"/>
                  </a:lnTo>
                  <a:lnTo>
                    <a:pt x="41" y="1"/>
                  </a:lnTo>
                  <a:lnTo>
                    <a:pt x="39" y="1"/>
                  </a:lnTo>
                  <a:lnTo>
                    <a:pt x="38" y="1"/>
                  </a:lnTo>
                  <a:lnTo>
                    <a:pt x="37" y="1"/>
                  </a:lnTo>
                  <a:lnTo>
                    <a:pt x="35" y="2"/>
                  </a:lnTo>
                  <a:lnTo>
                    <a:pt x="34" y="2"/>
                  </a:lnTo>
                  <a:lnTo>
                    <a:pt x="32" y="2"/>
                  </a:lnTo>
                  <a:lnTo>
                    <a:pt x="31" y="2"/>
                  </a:lnTo>
                  <a:lnTo>
                    <a:pt x="30" y="2"/>
                  </a:lnTo>
                  <a:lnTo>
                    <a:pt x="28" y="2"/>
                  </a:lnTo>
                  <a:lnTo>
                    <a:pt x="27" y="2"/>
                  </a:lnTo>
                  <a:lnTo>
                    <a:pt x="26" y="2"/>
                  </a:lnTo>
                  <a:lnTo>
                    <a:pt x="24" y="2"/>
                  </a:lnTo>
                  <a:lnTo>
                    <a:pt x="23" y="2"/>
                  </a:lnTo>
                  <a:lnTo>
                    <a:pt x="22" y="2"/>
                  </a:lnTo>
                  <a:lnTo>
                    <a:pt x="20" y="2"/>
                  </a:lnTo>
                  <a:lnTo>
                    <a:pt x="19" y="3"/>
                  </a:lnTo>
                  <a:lnTo>
                    <a:pt x="17" y="3"/>
                  </a:lnTo>
                  <a:lnTo>
                    <a:pt x="16" y="3"/>
                  </a:lnTo>
                  <a:lnTo>
                    <a:pt x="15" y="3"/>
                  </a:lnTo>
                  <a:lnTo>
                    <a:pt x="14" y="3"/>
                  </a:lnTo>
                  <a:lnTo>
                    <a:pt x="12" y="3"/>
                  </a:lnTo>
                  <a:lnTo>
                    <a:pt x="11" y="3"/>
                  </a:lnTo>
                  <a:lnTo>
                    <a:pt x="10" y="3"/>
                  </a:lnTo>
                  <a:lnTo>
                    <a:pt x="8" y="3"/>
                  </a:lnTo>
                  <a:lnTo>
                    <a:pt x="7" y="3"/>
                  </a:lnTo>
                  <a:lnTo>
                    <a:pt x="6" y="3"/>
                  </a:lnTo>
                  <a:lnTo>
                    <a:pt x="4" y="3"/>
                  </a:lnTo>
                  <a:lnTo>
                    <a:pt x="3" y="4"/>
                  </a:lnTo>
                  <a:lnTo>
                    <a:pt x="2" y="4"/>
                  </a:lnTo>
                  <a:lnTo>
                    <a:pt x="0" y="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11" name="Freeform 1147"/>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12" name="Freeform 1148"/>
            <p:cNvSpPr>
              <a:spLocks/>
            </p:cNvSpPr>
            <p:nvPr/>
          </p:nvSpPr>
          <p:spPr bwMode="auto">
            <a:xfrm>
              <a:off x="1575" y="3316"/>
              <a:ext cx="43" cy="20"/>
            </a:xfrm>
            <a:custGeom>
              <a:avLst/>
              <a:gdLst>
                <a:gd name="T0" fmla="*/ 0 w 43"/>
                <a:gd name="T1" fmla="*/ 3 h 20"/>
                <a:gd name="T2" fmla="*/ 0 w 43"/>
                <a:gd name="T3" fmla="*/ 5 h 20"/>
                <a:gd name="T4" fmla="*/ 0 w 43"/>
                <a:gd name="T5" fmla="*/ 6 h 20"/>
                <a:gd name="T6" fmla="*/ 0 w 43"/>
                <a:gd name="T7" fmla="*/ 8 h 20"/>
                <a:gd name="T8" fmla="*/ 0 w 43"/>
                <a:gd name="T9" fmla="*/ 10 h 20"/>
                <a:gd name="T10" fmla="*/ 0 w 43"/>
                <a:gd name="T11" fmla="*/ 12 h 20"/>
                <a:gd name="T12" fmla="*/ 0 w 43"/>
                <a:gd name="T13" fmla="*/ 13 h 20"/>
                <a:gd name="T14" fmla="*/ 0 w 43"/>
                <a:gd name="T15" fmla="*/ 15 h 20"/>
                <a:gd name="T16" fmla="*/ 0 w 43"/>
                <a:gd name="T17" fmla="*/ 17 h 20"/>
                <a:gd name="T18" fmla="*/ 0 w 43"/>
                <a:gd name="T19" fmla="*/ 18 h 20"/>
                <a:gd name="T20" fmla="*/ 0 w 43"/>
                <a:gd name="T21" fmla="*/ 20 h 20"/>
                <a:gd name="T22" fmla="*/ 3 w 43"/>
                <a:gd name="T23" fmla="*/ 19 h 20"/>
                <a:gd name="T24" fmla="*/ 7 w 43"/>
                <a:gd name="T25" fmla="*/ 19 h 20"/>
                <a:gd name="T26" fmla="*/ 11 w 43"/>
                <a:gd name="T27" fmla="*/ 19 h 20"/>
                <a:gd name="T28" fmla="*/ 15 w 43"/>
                <a:gd name="T29" fmla="*/ 19 h 20"/>
                <a:gd name="T30" fmla="*/ 19 w 43"/>
                <a:gd name="T31" fmla="*/ 19 h 20"/>
                <a:gd name="T32" fmla="*/ 23 w 43"/>
                <a:gd name="T33" fmla="*/ 19 h 20"/>
                <a:gd name="T34" fmla="*/ 27 w 43"/>
                <a:gd name="T35" fmla="*/ 18 h 20"/>
                <a:gd name="T36" fmla="*/ 31 w 43"/>
                <a:gd name="T37" fmla="*/ 18 h 20"/>
                <a:gd name="T38" fmla="*/ 35 w 43"/>
                <a:gd name="T39" fmla="*/ 18 h 20"/>
                <a:gd name="T40" fmla="*/ 39 w 43"/>
                <a:gd name="T41" fmla="*/ 18 h 20"/>
                <a:gd name="T42" fmla="*/ 42 w 43"/>
                <a:gd name="T43" fmla="*/ 17 h 20"/>
                <a:gd name="T44" fmla="*/ 42 w 43"/>
                <a:gd name="T45" fmla="*/ 16 h 20"/>
                <a:gd name="T46" fmla="*/ 42 w 43"/>
                <a:gd name="T47" fmla="*/ 14 h 20"/>
                <a:gd name="T48" fmla="*/ 43 w 43"/>
                <a:gd name="T49" fmla="*/ 12 h 20"/>
                <a:gd name="T50" fmla="*/ 43 w 43"/>
                <a:gd name="T51" fmla="*/ 10 h 20"/>
                <a:gd name="T52" fmla="*/ 43 w 43"/>
                <a:gd name="T53" fmla="*/ 9 h 20"/>
                <a:gd name="T54" fmla="*/ 43 w 43"/>
                <a:gd name="T55" fmla="*/ 7 h 20"/>
                <a:gd name="T56" fmla="*/ 43 w 43"/>
                <a:gd name="T57" fmla="*/ 5 h 20"/>
                <a:gd name="T58" fmla="*/ 43 w 43"/>
                <a:gd name="T59" fmla="*/ 4 h 20"/>
                <a:gd name="T60" fmla="*/ 43 w 43"/>
                <a:gd name="T61" fmla="*/ 2 h 20"/>
                <a:gd name="T62" fmla="*/ 43 w 43"/>
                <a:gd name="T63" fmla="*/ 0 h 20"/>
                <a:gd name="T64" fmla="*/ 40 w 43"/>
                <a:gd name="T65" fmla="*/ 0 h 20"/>
                <a:gd name="T66" fmla="*/ 36 w 43"/>
                <a:gd name="T67" fmla="*/ 0 h 20"/>
                <a:gd name="T68" fmla="*/ 32 w 43"/>
                <a:gd name="T69" fmla="*/ 0 h 20"/>
                <a:gd name="T70" fmla="*/ 28 w 43"/>
                <a:gd name="T71" fmla="*/ 0 h 20"/>
                <a:gd name="T72" fmla="*/ 24 w 43"/>
                <a:gd name="T73" fmla="*/ 0 h 20"/>
                <a:gd name="T74" fmla="*/ 20 w 43"/>
                <a:gd name="T75" fmla="*/ 1 h 20"/>
                <a:gd name="T76" fmla="*/ 16 w 43"/>
                <a:gd name="T77" fmla="*/ 1 h 20"/>
                <a:gd name="T78" fmla="*/ 12 w 43"/>
                <a:gd name="T79" fmla="*/ 1 h 20"/>
                <a:gd name="T80" fmla="*/ 8 w 43"/>
                <a:gd name="T81" fmla="*/ 2 h 20"/>
                <a:gd name="T82" fmla="*/ 4 w 43"/>
                <a:gd name="T83" fmla="*/ 2 h 20"/>
                <a:gd name="T84" fmla="*/ 0 w 43"/>
                <a:gd name="T8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 h="20">
                  <a:moveTo>
                    <a:pt x="0" y="2"/>
                  </a:moveTo>
                  <a:lnTo>
                    <a:pt x="0" y="2"/>
                  </a:lnTo>
                  <a:lnTo>
                    <a:pt x="0" y="3"/>
                  </a:lnTo>
                  <a:lnTo>
                    <a:pt x="0" y="4"/>
                  </a:lnTo>
                  <a:lnTo>
                    <a:pt x="0" y="4"/>
                  </a:lnTo>
                  <a:lnTo>
                    <a:pt x="0" y="5"/>
                  </a:lnTo>
                  <a:lnTo>
                    <a:pt x="0" y="5"/>
                  </a:lnTo>
                  <a:lnTo>
                    <a:pt x="0" y="6"/>
                  </a:lnTo>
                  <a:lnTo>
                    <a:pt x="0" y="6"/>
                  </a:lnTo>
                  <a:lnTo>
                    <a:pt x="0" y="7"/>
                  </a:lnTo>
                  <a:lnTo>
                    <a:pt x="0" y="8"/>
                  </a:lnTo>
                  <a:lnTo>
                    <a:pt x="0" y="8"/>
                  </a:lnTo>
                  <a:lnTo>
                    <a:pt x="0" y="9"/>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0" y="19"/>
                  </a:lnTo>
                  <a:lnTo>
                    <a:pt x="0" y="19"/>
                  </a:lnTo>
                  <a:lnTo>
                    <a:pt x="0" y="20"/>
                  </a:lnTo>
                  <a:lnTo>
                    <a:pt x="1" y="20"/>
                  </a:lnTo>
                  <a:lnTo>
                    <a:pt x="2" y="19"/>
                  </a:lnTo>
                  <a:lnTo>
                    <a:pt x="3" y="19"/>
                  </a:lnTo>
                  <a:lnTo>
                    <a:pt x="5" y="19"/>
                  </a:lnTo>
                  <a:lnTo>
                    <a:pt x="6" y="19"/>
                  </a:lnTo>
                  <a:lnTo>
                    <a:pt x="7" y="19"/>
                  </a:lnTo>
                  <a:lnTo>
                    <a:pt x="9" y="19"/>
                  </a:lnTo>
                  <a:lnTo>
                    <a:pt x="10" y="19"/>
                  </a:lnTo>
                  <a:lnTo>
                    <a:pt x="11" y="19"/>
                  </a:lnTo>
                  <a:lnTo>
                    <a:pt x="12" y="19"/>
                  </a:lnTo>
                  <a:lnTo>
                    <a:pt x="14" y="19"/>
                  </a:lnTo>
                  <a:lnTo>
                    <a:pt x="15" y="19"/>
                  </a:lnTo>
                  <a:lnTo>
                    <a:pt x="16" y="19"/>
                  </a:lnTo>
                  <a:lnTo>
                    <a:pt x="18" y="19"/>
                  </a:lnTo>
                  <a:lnTo>
                    <a:pt x="19" y="19"/>
                  </a:lnTo>
                  <a:lnTo>
                    <a:pt x="20" y="19"/>
                  </a:lnTo>
                  <a:lnTo>
                    <a:pt x="22" y="19"/>
                  </a:lnTo>
                  <a:lnTo>
                    <a:pt x="23" y="19"/>
                  </a:lnTo>
                  <a:lnTo>
                    <a:pt x="24" y="19"/>
                  </a:lnTo>
                  <a:lnTo>
                    <a:pt x="26" y="18"/>
                  </a:lnTo>
                  <a:lnTo>
                    <a:pt x="27" y="18"/>
                  </a:lnTo>
                  <a:lnTo>
                    <a:pt x="28" y="18"/>
                  </a:lnTo>
                  <a:lnTo>
                    <a:pt x="29" y="18"/>
                  </a:lnTo>
                  <a:lnTo>
                    <a:pt x="31" y="18"/>
                  </a:lnTo>
                  <a:lnTo>
                    <a:pt x="32" y="18"/>
                  </a:lnTo>
                  <a:lnTo>
                    <a:pt x="34" y="18"/>
                  </a:lnTo>
                  <a:lnTo>
                    <a:pt x="35" y="18"/>
                  </a:lnTo>
                  <a:lnTo>
                    <a:pt x="36" y="18"/>
                  </a:lnTo>
                  <a:lnTo>
                    <a:pt x="38" y="18"/>
                  </a:lnTo>
                  <a:lnTo>
                    <a:pt x="39" y="18"/>
                  </a:lnTo>
                  <a:lnTo>
                    <a:pt x="41" y="18"/>
                  </a:lnTo>
                  <a:lnTo>
                    <a:pt x="42" y="18"/>
                  </a:lnTo>
                  <a:lnTo>
                    <a:pt x="42" y="17"/>
                  </a:lnTo>
                  <a:lnTo>
                    <a:pt x="42" y="17"/>
                  </a:lnTo>
                  <a:lnTo>
                    <a:pt x="42" y="16"/>
                  </a:lnTo>
                  <a:lnTo>
                    <a:pt x="42" y="16"/>
                  </a:lnTo>
                  <a:lnTo>
                    <a:pt x="42" y="15"/>
                  </a:lnTo>
                  <a:lnTo>
                    <a:pt x="42" y="15"/>
                  </a:lnTo>
                  <a:lnTo>
                    <a:pt x="42" y="14"/>
                  </a:lnTo>
                  <a:lnTo>
                    <a:pt x="43" y="13"/>
                  </a:lnTo>
                  <a:lnTo>
                    <a:pt x="43" y="13"/>
                  </a:lnTo>
                  <a:lnTo>
                    <a:pt x="43" y="12"/>
                  </a:lnTo>
                  <a:lnTo>
                    <a:pt x="43" y="12"/>
                  </a:lnTo>
                  <a:lnTo>
                    <a:pt x="43" y="11"/>
                  </a:lnTo>
                  <a:lnTo>
                    <a:pt x="43" y="10"/>
                  </a:lnTo>
                  <a:lnTo>
                    <a:pt x="43" y="10"/>
                  </a:lnTo>
                  <a:lnTo>
                    <a:pt x="43" y="9"/>
                  </a:lnTo>
                  <a:lnTo>
                    <a:pt x="43" y="9"/>
                  </a:lnTo>
                  <a:lnTo>
                    <a:pt x="43" y="8"/>
                  </a:lnTo>
                  <a:lnTo>
                    <a:pt x="43" y="8"/>
                  </a:lnTo>
                  <a:lnTo>
                    <a:pt x="43" y="7"/>
                  </a:lnTo>
                  <a:lnTo>
                    <a:pt x="43" y="6"/>
                  </a:lnTo>
                  <a:lnTo>
                    <a:pt x="43" y="6"/>
                  </a:lnTo>
                  <a:lnTo>
                    <a:pt x="43" y="5"/>
                  </a:lnTo>
                  <a:lnTo>
                    <a:pt x="43" y="5"/>
                  </a:lnTo>
                  <a:lnTo>
                    <a:pt x="43" y="4"/>
                  </a:lnTo>
                  <a:lnTo>
                    <a:pt x="43" y="4"/>
                  </a:lnTo>
                  <a:lnTo>
                    <a:pt x="43" y="3"/>
                  </a:lnTo>
                  <a:lnTo>
                    <a:pt x="43" y="2"/>
                  </a:lnTo>
                  <a:lnTo>
                    <a:pt x="43" y="2"/>
                  </a:lnTo>
                  <a:lnTo>
                    <a:pt x="43" y="2"/>
                  </a:lnTo>
                  <a:lnTo>
                    <a:pt x="43" y="1"/>
                  </a:lnTo>
                  <a:lnTo>
                    <a:pt x="43" y="0"/>
                  </a:lnTo>
                  <a:lnTo>
                    <a:pt x="43" y="0"/>
                  </a:lnTo>
                  <a:lnTo>
                    <a:pt x="41" y="0"/>
                  </a:lnTo>
                  <a:lnTo>
                    <a:pt x="40" y="0"/>
                  </a:lnTo>
                  <a:lnTo>
                    <a:pt x="39" y="0"/>
                  </a:lnTo>
                  <a:lnTo>
                    <a:pt x="37" y="0"/>
                  </a:lnTo>
                  <a:lnTo>
                    <a:pt x="36" y="0"/>
                  </a:lnTo>
                  <a:lnTo>
                    <a:pt x="35" y="0"/>
                  </a:lnTo>
                  <a:lnTo>
                    <a:pt x="33" y="0"/>
                  </a:lnTo>
                  <a:lnTo>
                    <a:pt x="32" y="0"/>
                  </a:lnTo>
                  <a:lnTo>
                    <a:pt x="31" y="0"/>
                  </a:lnTo>
                  <a:lnTo>
                    <a:pt x="29" y="0"/>
                  </a:lnTo>
                  <a:lnTo>
                    <a:pt x="28" y="0"/>
                  </a:lnTo>
                  <a:lnTo>
                    <a:pt x="27" y="0"/>
                  </a:lnTo>
                  <a:lnTo>
                    <a:pt x="25" y="0"/>
                  </a:lnTo>
                  <a:lnTo>
                    <a:pt x="24" y="0"/>
                  </a:lnTo>
                  <a:lnTo>
                    <a:pt x="23" y="0"/>
                  </a:lnTo>
                  <a:lnTo>
                    <a:pt x="21" y="1"/>
                  </a:lnTo>
                  <a:lnTo>
                    <a:pt x="20" y="1"/>
                  </a:lnTo>
                  <a:lnTo>
                    <a:pt x="18" y="1"/>
                  </a:lnTo>
                  <a:lnTo>
                    <a:pt x="17" y="1"/>
                  </a:lnTo>
                  <a:lnTo>
                    <a:pt x="16" y="1"/>
                  </a:lnTo>
                  <a:lnTo>
                    <a:pt x="15" y="1"/>
                  </a:lnTo>
                  <a:lnTo>
                    <a:pt x="13" y="1"/>
                  </a:lnTo>
                  <a:lnTo>
                    <a:pt x="12" y="1"/>
                  </a:lnTo>
                  <a:lnTo>
                    <a:pt x="10" y="1"/>
                  </a:lnTo>
                  <a:lnTo>
                    <a:pt x="9" y="1"/>
                  </a:lnTo>
                  <a:lnTo>
                    <a:pt x="8" y="2"/>
                  </a:lnTo>
                  <a:lnTo>
                    <a:pt x="6" y="2"/>
                  </a:lnTo>
                  <a:lnTo>
                    <a:pt x="5" y="2"/>
                  </a:lnTo>
                  <a:lnTo>
                    <a:pt x="4" y="2"/>
                  </a:lnTo>
                  <a:lnTo>
                    <a:pt x="2" y="2"/>
                  </a:lnTo>
                  <a:lnTo>
                    <a:pt x="1" y="2"/>
                  </a:lnTo>
                  <a:lnTo>
                    <a:pt x="0"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13" name="Freeform 1149"/>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14" name="Freeform 1150"/>
            <p:cNvSpPr>
              <a:spLocks/>
            </p:cNvSpPr>
            <p:nvPr/>
          </p:nvSpPr>
          <p:spPr bwMode="auto">
            <a:xfrm>
              <a:off x="1517" y="3318"/>
              <a:ext cx="43" cy="21"/>
            </a:xfrm>
            <a:custGeom>
              <a:avLst/>
              <a:gdLst>
                <a:gd name="T0" fmla="*/ 0 w 43"/>
                <a:gd name="T1" fmla="*/ 3 h 21"/>
                <a:gd name="T2" fmla="*/ 0 w 43"/>
                <a:gd name="T3" fmla="*/ 3 h 21"/>
                <a:gd name="T4" fmla="*/ 0 w 43"/>
                <a:gd name="T5" fmla="*/ 4 h 21"/>
                <a:gd name="T6" fmla="*/ 0 w 43"/>
                <a:gd name="T7" fmla="*/ 4 h 21"/>
                <a:gd name="T8" fmla="*/ 0 w 43"/>
                <a:gd name="T9" fmla="*/ 5 h 21"/>
                <a:gd name="T10" fmla="*/ 0 w 43"/>
                <a:gd name="T11" fmla="*/ 6 h 21"/>
                <a:gd name="T12" fmla="*/ 0 w 43"/>
                <a:gd name="T13" fmla="*/ 6 h 21"/>
                <a:gd name="T14" fmla="*/ 0 w 43"/>
                <a:gd name="T15" fmla="*/ 7 h 21"/>
                <a:gd name="T16" fmla="*/ 0 w 43"/>
                <a:gd name="T17" fmla="*/ 7 h 21"/>
                <a:gd name="T18" fmla="*/ 0 w 43"/>
                <a:gd name="T19" fmla="*/ 8 h 21"/>
                <a:gd name="T20" fmla="*/ 0 w 43"/>
                <a:gd name="T21" fmla="*/ 8 h 21"/>
                <a:gd name="T22" fmla="*/ 0 w 43"/>
                <a:gd name="T23" fmla="*/ 9 h 21"/>
                <a:gd name="T24" fmla="*/ 0 w 43"/>
                <a:gd name="T25" fmla="*/ 10 h 21"/>
                <a:gd name="T26" fmla="*/ 0 w 43"/>
                <a:gd name="T27" fmla="*/ 10 h 21"/>
                <a:gd name="T28" fmla="*/ 0 w 43"/>
                <a:gd name="T29" fmla="*/ 11 h 21"/>
                <a:gd name="T30" fmla="*/ 0 w 43"/>
                <a:gd name="T31" fmla="*/ 12 h 21"/>
                <a:gd name="T32" fmla="*/ 0 w 43"/>
                <a:gd name="T33" fmla="*/ 12 h 21"/>
                <a:gd name="T34" fmla="*/ 0 w 43"/>
                <a:gd name="T35" fmla="*/ 13 h 21"/>
                <a:gd name="T36" fmla="*/ 0 w 43"/>
                <a:gd name="T37" fmla="*/ 13 h 21"/>
                <a:gd name="T38" fmla="*/ 0 w 43"/>
                <a:gd name="T39" fmla="*/ 14 h 21"/>
                <a:gd name="T40" fmla="*/ 0 w 43"/>
                <a:gd name="T41" fmla="*/ 15 h 21"/>
                <a:gd name="T42" fmla="*/ 0 w 43"/>
                <a:gd name="T43" fmla="*/ 15 h 21"/>
                <a:gd name="T44" fmla="*/ 0 w 43"/>
                <a:gd name="T45" fmla="*/ 16 h 21"/>
                <a:gd name="T46" fmla="*/ 0 w 43"/>
                <a:gd name="T47" fmla="*/ 16 h 21"/>
                <a:gd name="T48" fmla="*/ 0 w 43"/>
                <a:gd name="T49" fmla="*/ 17 h 21"/>
                <a:gd name="T50" fmla="*/ 0 w 43"/>
                <a:gd name="T51" fmla="*/ 17 h 21"/>
                <a:gd name="T52" fmla="*/ 0 w 43"/>
                <a:gd name="T53" fmla="*/ 18 h 21"/>
                <a:gd name="T54" fmla="*/ 0 w 43"/>
                <a:gd name="T55" fmla="*/ 18 h 21"/>
                <a:gd name="T56" fmla="*/ 1 w 43"/>
                <a:gd name="T57" fmla="*/ 19 h 21"/>
                <a:gd name="T58" fmla="*/ 1 w 43"/>
                <a:gd name="T59" fmla="*/ 19 h 21"/>
                <a:gd name="T60" fmla="*/ 1 w 43"/>
                <a:gd name="T61" fmla="*/ 20 h 21"/>
                <a:gd name="T62" fmla="*/ 1 w 43"/>
                <a:gd name="T63" fmla="*/ 20 h 21"/>
                <a:gd name="T64" fmla="*/ 1 w 43"/>
                <a:gd name="T65" fmla="*/ 21 h 21"/>
                <a:gd name="T66" fmla="*/ 43 w 43"/>
                <a:gd name="T67" fmla="*/ 18 h 21"/>
                <a:gd name="T68" fmla="*/ 43 w 43"/>
                <a:gd name="T69" fmla="*/ 0 h 21"/>
                <a:gd name="T70" fmla="*/ 0 w 43"/>
                <a:gd name="T71"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3" h="21">
                  <a:moveTo>
                    <a:pt x="0" y="3"/>
                  </a:moveTo>
                  <a:lnTo>
                    <a:pt x="0" y="3"/>
                  </a:lnTo>
                  <a:lnTo>
                    <a:pt x="0" y="4"/>
                  </a:lnTo>
                  <a:lnTo>
                    <a:pt x="0" y="4"/>
                  </a:lnTo>
                  <a:lnTo>
                    <a:pt x="0" y="5"/>
                  </a:lnTo>
                  <a:lnTo>
                    <a:pt x="0" y="6"/>
                  </a:lnTo>
                  <a:lnTo>
                    <a:pt x="0" y="6"/>
                  </a:lnTo>
                  <a:lnTo>
                    <a:pt x="0" y="7"/>
                  </a:lnTo>
                  <a:lnTo>
                    <a:pt x="0" y="7"/>
                  </a:lnTo>
                  <a:lnTo>
                    <a:pt x="0" y="8"/>
                  </a:lnTo>
                  <a:lnTo>
                    <a:pt x="0" y="8"/>
                  </a:lnTo>
                  <a:lnTo>
                    <a:pt x="0" y="9"/>
                  </a:lnTo>
                  <a:lnTo>
                    <a:pt x="0" y="10"/>
                  </a:lnTo>
                  <a:lnTo>
                    <a:pt x="0" y="10"/>
                  </a:lnTo>
                  <a:lnTo>
                    <a:pt x="0" y="11"/>
                  </a:lnTo>
                  <a:lnTo>
                    <a:pt x="0" y="12"/>
                  </a:lnTo>
                  <a:lnTo>
                    <a:pt x="0" y="12"/>
                  </a:lnTo>
                  <a:lnTo>
                    <a:pt x="0" y="13"/>
                  </a:lnTo>
                  <a:lnTo>
                    <a:pt x="0" y="13"/>
                  </a:lnTo>
                  <a:lnTo>
                    <a:pt x="0" y="14"/>
                  </a:lnTo>
                  <a:lnTo>
                    <a:pt x="0" y="15"/>
                  </a:lnTo>
                  <a:lnTo>
                    <a:pt x="0" y="15"/>
                  </a:lnTo>
                  <a:lnTo>
                    <a:pt x="0" y="16"/>
                  </a:lnTo>
                  <a:lnTo>
                    <a:pt x="0" y="16"/>
                  </a:lnTo>
                  <a:lnTo>
                    <a:pt x="0" y="17"/>
                  </a:lnTo>
                  <a:lnTo>
                    <a:pt x="0" y="17"/>
                  </a:lnTo>
                  <a:lnTo>
                    <a:pt x="0" y="18"/>
                  </a:lnTo>
                  <a:lnTo>
                    <a:pt x="0" y="18"/>
                  </a:lnTo>
                  <a:lnTo>
                    <a:pt x="1" y="19"/>
                  </a:lnTo>
                  <a:lnTo>
                    <a:pt x="1" y="19"/>
                  </a:lnTo>
                  <a:lnTo>
                    <a:pt x="1" y="20"/>
                  </a:lnTo>
                  <a:lnTo>
                    <a:pt x="1" y="20"/>
                  </a:lnTo>
                  <a:lnTo>
                    <a:pt x="1" y="21"/>
                  </a:lnTo>
                  <a:lnTo>
                    <a:pt x="43" y="18"/>
                  </a:lnTo>
                  <a:lnTo>
                    <a:pt x="43" y="0"/>
                  </a:lnTo>
                  <a:lnTo>
                    <a:pt x="0"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15" name="Freeform 1151"/>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16" name="Freeform 1152"/>
            <p:cNvSpPr>
              <a:spLocks/>
            </p:cNvSpPr>
            <p:nvPr/>
          </p:nvSpPr>
          <p:spPr bwMode="auto">
            <a:xfrm>
              <a:off x="1461" y="3323"/>
              <a:ext cx="40" cy="17"/>
            </a:xfrm>
            <a:custGeom>
              <a:avLst/>
              <a:gdLst>
                <a:gd name="T0" fmla="*/ 0 w 40"/>
                <a:gd name="T1" fmla="*/ 17 h 17"/>
                <a:gd name="T2" fmla="*/ 40 w 40"/>
                <a:gd name="T3" fmla="*/ 15 h 17"/>
                <a:gd name="T4" fmla="*/ 40 w 40"/>
                <a:gd name="T5" fmla="*/ 0 h 17"/>
                <a:gd name="T6" fmla="*/ 39 w 40"/>
                <a:gd name="T7" fmla="*/ 0 h 17"/>
                <a:gd name="T8" fmla="*/ 38 w 40"/>
                <a:gd name="T9" fmla="*/ 0 h 17"/>
                <a:gd name="T10" fmla="*/ 37 w 40"/>
                <a:gd name="T11" fmla="*/ 0 h 17"/>
                <a:gd name="T12" fmla="*/ 36 w 40"/>
                <a:gd name="T13" fmla="*/ 0 h 17"/>
                <a:gd name="T14" fmla="*/ 34 w 40"/>
                <a:gd name="T15" fmla="*/ 0 h 17"/>
                <a:gd name="T16" fmla="*/ 33 w 40"/>
                <a:gd name="T17" fmla="*/ 0 h 17"/>
                <a:gd name="T18" fmla="*/ 32 w 40"/>
                <a:gd name="T19" fmla="*/ 0 h 17"/>
                <a:gd name="T20" fmla="*/ 31 w 40"/>
                <a:gd name="T21" fmla="*/ 0 h 17"/>
                <a:gd name="T22" fmla="*/ 29 w 40"/>
                <a:gd name="T23" fmla="*/ 0 h 17"/>
                <a:gd name="T24" fmla="*/ 28 w 40"/>
                <a:gd name="T25" fmla="*/ 0 h 17"/>
                <a:gd name="T26" fmla="*/ 27 w 40"/>
                <a:gd name="T27" fmla="*/ 0 h 17"/>
                <a:gd name="T28" fmla="*/ 26 w 40"/>
                <a:gd name="T29" fmla="*/ 0 h 17"/>
                <a:gd name="T30" fmla="*/ 25 w 40"/>
                <a:gd name="T31" fmla="*/ 0 h 17"/>
                <a:gd name="T32" fmla="*/ 23 w 40"/>
                <a:gd name="T33" fmla="*/ 0 h 17"/>
                <a:gd name="T34" fmla="*/ 22 w 40"/>
                <a:gd name="T35" fmla="*/ 1 h 17"/>
                <a:gd name="T36" fmla="*/ 21 w 40"/>
                <a:gd name="T37" fmla="*/ 1 h 17"/>
                <a:gd name="T38" fmla="*/ 19 w 40"/>
                <a:gd name="T39" fmla="*/ 1 h 17"/>
                <a:gd name="T40" fmla="*/ 18 w 40"/>
                <a:gd name="T41" fmla="*/ 1 h 17"/>
                <a:gd name="T42" fmla="*/ 17 w 40"/>
                <a:gd name="T43" fmla="*/ 1 h 17"/>
                <a:gd name="T44" fmla="*/ 15 w 40"/>
                <a:gd name="T45" fmla="*/ 1 h 17"/>
                <a:gd name="T46" fmla="*/ 14 w 40"/>
                <a:gd name="T47" fmla="*/ 1 h 17"/>
                <a:gd name="T48" fmla="*/ 13 w 40"/>
                <a:gd name="T49" fmla="*/ 1 h 17"/>
                <a:gd name="T50" fmla="*/ 12 w 40"/>
                <a:gd name="T51" fmla="*/ 1 h 17"/>
                <a:gd name="T52" fmla="*/ 10 w 40"/>
                <a:gd name="T53" fmla="*/ 1 h 17"/>
                <a:gd name="T54" fmla="*/ 9 w 40"/>
                <a:gd name="T55" fmla="*/ 1 h 17"/>
                <a:gd name="T56" fmla="*/ 8 w 40"/>
                <a:gd name="T57" fmla="*/ 1 h 17"/>
                <a:gd name="T58" fmla="*/ 6 w 40"/>
                <a:gd name="T59" fmla="*/ 1 h 17"/>
                <a:gd name="T60" fmla="*/ 5 w 40"/>
                <a:gd name="T61" fmla="*/ 1 h 17"/>
                <a:gd name="T62" fmla="*/ 4 w 40"/>
                <a:gd name="T63" fmla="*/ 1 h 17"/>
                <a:gd name="T64" fmla="*/ 3 w 40"/>
                <a:gd name="T65" fmla="*/ 2 h 17"/>
                <a:gd name="T66" fmla="*/ 2 w 40"/>
                <a:gd name="T67" fmla="*/ 2 h 17"/>
                <a:gd name="T68" fmla="*/ 0 w 40"/>
                <a:gd name="T69" fmla="*/ 2 h 17"/>
                <a:gd name="T70" fmla="*/ 0 w 40"/>
                <a:gd name="T7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17">
                  <a:moveTo>
                    <a:pt x="0" y="17"/>
                  </a:moveTo>
                  <a:lnTo>
                    <a:pt x="40" y="15"/>
                  </a:lnTo>
                  <a:lnTo>
                    <a:pt x="40" y="0"/>
                  </a:lnTo>
                  <a:lnTo>
                    <a:pt x="39" y="0"/>
                  </a:lnTo>
                  <a:lnTo>
                    <a:pt x="38" y="0"/>
                  </a:lnTo>
                  <a:lnTo>
                    <a:pt x="37" y="0"/>
                  </a:lnTo>
                  <a:lnTo>
                    <a:pt x="36" y="0"/>
                  </a:lnTo>
                  <a:lnTo>
                    <a:pt x="34" y="0"/>
                  </a:lnTo>
                  <a:lnTo>
                    <a:pt x="33" y="0"/>
                  </a:lnTo>
                  <a:lnTo>
                    <a:pt x="32" y="0"/>
                  </a:lnTo>
                  <a:lnTo>
                    <a:pt x="31" y="0"/>
                  </a:lnTo>
                  <a:lnTo>
                    <a:pt x="29" y="0"/>
                  </a:lnTo>
                  <a:lnTo>
                    <a:pt x="28" y="0"/>
                  </a:lnTo>
                  <a:lnTo>
                    <a:pt x="27" y="0"/>
                  </a:lnTo>
                  <a:lnTo>
                    <a:pt x="26" y="0"/>
                  </a:lnTo>
                  <a:lnTo>
                    <a:pt x="25" y="0"/>
                  </a:lnTo>
                  <a:lnTo>
                    <a:pt x="23" y="0"/>
                  </a:lnTo>
                  <a:lnTo>
                    <a:pt x="22" y="1"/>
                  </a:lnTo>
                  <a:lnTo>
                    <a:pt x="21" y="1"/>
                  </a:lnTo>
                  <a:lnTo>
                    <a:pt x="19" y="1"/>
                  </a:lnTo>
                  <a:lnTo>
                    <a:pt x="18" y="1"/>
                  </a:lnTo>
                  <a:lnTo>
                    <a:pt x="17" y="1"/>
                  </a:lnTo>
                  <a:lnTo>
                    <a:pt x="15" y="1"/>
                  </a:lnTo>
                  <a:lnTo>
                    <a:pt x="14" y="1"/>
                  </a:lnTo>
                  <a:lnTo>
                    <a:pt x="13" y="1"/>
                  </a:lnTo>
                  <a:lnTo>
                    <a:pt x="12" y="1"/>
                  </a:lnTo>
                  <a:lnTo>
                    <a:pt x="10" y="1"/>
                  </a:lnTo>
                  <a:lnTo>
                    <a:pt x="9" y="1"/>
                  </a:lnTo>
                  <a:lnTo>
                    <a:pt x="8" y="1"/>
                  </a:lnTo>
                  <a:lnTo>
                    <a:pt x="6" y="1"/>
                  </a:lnTo>
                  <a:lnTo>
                    <a:pt x="5" y="1"/>
                  </a:lnTo>
                  <a:lnTo>
                    <a:pt x="4" y="1"/>
                  </a:lnTo>
                  <a:lnTo>
                    <a:pt x="3" y="2"/>
                  </a:lnTo>
                  <a:lnTo>
                    <a:pt x="2" y="2"/>
                  </a:lnTo>
                  <a:lnTo>
                    <a:pt x="0" y="2"/>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17" name="Freeform 1153"/>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18" name="Freeform 1154"/>
            <p:cNvSpPr>
              <a:spLocks/>
            </p:cNvSpPr>
            <p:nvPr/>
          </p:nvSpPr>
          <p:spPr bwMode="auto">
            <a:xfrm>
              <a:off x="1518" y="3320"/>
              <a:ext cx="41" cy="17"/>
            </a:xfrm>
            <a:custGeom>
              <a:avLst/>
              <a:gdLst>
                <a:gd name="T0" fmla="*/ 2 w 41"/>
                <a:gd name="T1" fmla="*/ 17 h 17"/>
                <a:gd name="T2" fmla="*/ 4 w 41"/>
                <a:gd name="T3" fmla="*/ 17 h 17"/>
                <a:gd name="T4" fmla="*/ 6 w 41"/>
                <a:gd name="T5" fmla="*/ 17 h 17"/>
                <a:gd name="T6" fmla="*/ 9 w 41"/>
                <a:gd name="T7" fmla="*/ 17 h 17"/>
                <a:gd name="T8" fmla="*/ 12 w 41"/>
                <a:gd name="T9" fmla="*/ 17 h 17"/>
                <a:gd name="T10" fmla="*/ 14 w 41"/>
                <a:gd name="T11" fmla="*/ 17 h 17"/>
                <a:gd name="T12" fmla="*/ 16 w 41"/>
                <a:gd name="T13" fmla="*/ 16 h 17"/>
                <a:gd name="T14" fmla="*/ 19 w 41"/>
                <a:gd name="T15" fmla="*/ 16 h 17"/>
                <a:gd name="T16" fmla="*/ 22 w 41"/>
                <a:gd name="T17" fmla="*/ 16 h 17"/>
                <a:gd name="T18" fmla="*/ 24 w 41"/>
                <a:gd name="T19" fmla="*/ 16 h 17"/>
                <a:gd name="T20" fmla="*/ 26 w 41"/>
                <a:gd name="T21" fmla="*/ 16 h 17"/>
                <a:gd name="T22" fmla="*/ 28 w 41"/>
                <a:gd name="T23" fmla="*/ 15 h 17"/>
                <a:gd name="T24" fmla="*/ 29 w 41"/>
                <a:gd name="T25" fmla="*/ 15 h 17"/>
                <a:gd name="T26" fmla="*/ 31 w 41"/>
                <a:gd name="T27" fmla="*/ 15 h 17"/>
                <a:gd name="T28" fmla="*/ 32 w 41"/>
                <a:gd name="T29" fmla="*/ 15 h 17"/>
                <a:gd name="T30" fmla="*/ 33 w 41"/>
                <a:gd name="T31" fmla="*/ 15 h 17"/>
                <a:gd name="T32" fmla="*/ 34 w 41"/>
                <a:gd name="T33" fmla="*/ 15 h 17"/>
                <a:gd name="T34" fmla="*/ 36 w 41"/>
                <a:gd name="T35" fmla="*/ 15 h 17"/>
                <a:gd name="T36" fmla="*/ 37 w 41"/>
                <a:gd name="T37" fmla="*/ 15 h 17"/>
                <a:gd name="T38" fmla="*/ 38 w 41"/>
                <a:gd name="T39" fmla="*/ 15 h 17"/>
                <a:gd name="T40" fmla="*/ 40 w 41"/>
                <a:gd name="T41" fmla="*/ 15 h 17"/>
                <a:gd name="T42" fmla="*/ 41 w 41"/>
                <a:gd name="T43" fmla="*/ 15 h 17"/>
                <a:gd name="T44" fmla="*/ 41 w 41"/>
                <a:gd name="T45" fmla="*/ 13 h 17"/>
                <a:gd name="T46" fmla="*/ 41 w 41"/>
                <a:gd name="T47" fmla="*/ 12 h 17"/>
                <a:gd name="T48" fmla="*/ 41 w 41"/>
                <a:gd name="T49" fmla="*/ 11 h 17"/>
                <a:gd name="T50" fmla="*/ 41 w 41"/>
                <a:gd name="T51" fmla="*/ 9 h 17"/>
                <a:gd name="T52" fmla="*/ 41 w 41"/>
                <a:gd name="T53" fmla="*/ 8 h 17"/>
                <a:gd name="T54" fmla="*/ 41 w 41"/>
                <a:gd name="T55" fmla="*/ 6 h 17"/>
                <a:gd name="T56" fmla="*/ 41 w 41"/>
                <a:gd name="T57" fmla="*/ 5 h 17"/>
                <a:gd name="T58" fmla="*/ 41 w 41"/>
                <a:gd name="T59" fmla="*/ 4 h 17"/>
                <a:gd name="T60" fmla="*/ 41 w 41"/>
                <a:gd name="T61" fmla="*/ 2 h 17"/>
                <a:gd name="T62" fmla="*/ 41 w 41"/>
                <a:gd name="T63" fmla="*/ 1 h 17"/>
                <a:gd name="T64" fmla="*/ 40 w 41"/>
                <a:gd name="T65" fmla="*/ 0 h 17"/>
                <a:gd name="T66" fmla="*/ 36 w 41"/>
                <a:gd name="T67" fmla="*/ 0 h 17"/>
                <a:gd name="T68" fmla="*/ 32 w 41"/>
                <a:gd name="T69" fmla="*/ 0 h 17"/>
                <a:gd name="T70" fmla="*/ 28 w 41"/>
                <a:gd name="T71" fmla="*/ 1 h 17"/>
                <a:gd name="T72" fmla="*/ 24 w 41"/>
                <a:gd name="T73" fmla="*/ 1 h 17"/>
                <a:gd name="T74" fmla="*/ 21 w 41"/>
                <a:gd name="T75" fmla="*/ 1 h 17"/>
                <a:gd name="T76" fmla="*/ 17 w 41"/>
                <a:gd name="T77" fmla="*/ 1 h 17"/>
                <a:gd name="T78" fmla="*/ 13 w 41"/>
                <a:gd name="T79" fmla="*/ 2 h 17"/>
                <a:gd name="T80" fmla="*/ 10 w 41"/>
                <a:gd name="T81" fmla="*/ 2 h 17"/>
                <a:gd name="T82" fmla="*/ 6 w 41"/>
                <a:gd name="T83" fmla="*/ 2 h 17"/>
                <a:gd name="T84" fmla="*/ 2 w 41"/>
                <a:gd name="T8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17">
                  <a:moveTo>
                    <a:pt x="0" y="17"/>
                  </a:moveTo>
                  <a:lnTo>
                    <a:pt x="1" y="17"/>
                  </a:lnTo>
                  <a:lnTo>
                    <a:pt x="2" y="17"/>
                  </a:lnTo>
                  <a:lnTo>
                    <a:pt x="3" y="17"/>
                  </a:lnTo>
                  <a:lnTo>
                    <a:pt x="3" y="17"/>
                  </a:lnTo>
                  <a:lnTo>
                    <a:pt x="4" y="17"/>
                  </a:lnTo>
                  <a:lnTo>
                    <a:pt x="5" y="17"/>
                  </a:lnTo>
                  <a:lnTo>
                    <a:pt x="6" y="17"/>
                  </a:lnTo>
                  <a:lnTo>
                    <a:pt x="6" y="17"/>
                  </a:lnTo>
                  <a:lnTo>
                    <a:pt x="7" y="17"/>
                  </a:lnTo>
                  <a:lnTo>
                    <a:pt x="8" y="17"/>
                  </a:lnTo>
                  <a:lnTo>
                    <a:pt x="9" y="17"/>
                  </a:lnTo>
                  <a:lnTo>
                    <a:pt x="10" y="17"/>
                  </a:lnTo>
                  <a:lnTo>
                    <a:pt x="11" y="17"/>
                  </a:lnTo>
                  <a:lnTo>
                    <a:pt x="12" y="17"/>
                  </a:lnTo>
                  <a:lnTo>
                    <a:pt x="12" y="17"/>
                  </a:lnTo>
                  <a:lnTo>
                    <a:pt x="13" y="17"/>
                  </a:lnTo>
                  <a:lnTo>
                    <a:pt x="14" y="17"/>
                  </a:lnTo>
                  <a:lnTo>
                    <a:pt x="15" y="17"/>
                  </a:lnTo>
                  <a:lnTo>
                    <a:pt x="16" y="16"/>
                  </a:lnTo>
                  <a:lnTo>
                    <a:pt x="16" y="16"/>
                  </a:lnTo>
                  <a:lnTo>
                    <a:pt x="17" y="16"/>
                  </a:lnTo>
                  <a:lnTo>
                    <a:pt x="18" y="16"/>
                  </a:lnTo>
                  <a:lnTo>
                    <a:pt x="19" y="16"/>
                  </a:lnTo>
                  <a:lnTo>
                    <a:pt x="20" y="16"/>
                  </a:lnTo>
                  <a:lnTo>
                    <a:pt x="21" y="16"/>
                  </a:lnTo>
                  <a:lnTo>
                    <a:pt x="22" y="16"/>
                  </a:lnTo>
                  <a:lnTo>
                    <a:pt x="22" y="16"/>
                  </a:lnTo>
                  <a:lnTo>
                    <a:pt x="23" y="16"/>
                  </a:lnTo>
                  <a:lnTo>
                    <a:pt x="24" y="16"/>
                  </a:lnTo>
                  <a:lnTo>
                    <a:pt x="25" y="16"/>
                  </a:lnTo>
                  <a:lnTo>
                    <a:pt x="26" y="16"/>
                  </a:lnTo>
                  <a:lnTo>
                    <a:pt x="26" y="16"/>
                  </a:lnTo>
                  <a:lnTo>
                    <a:pt x="27" y="15"/>
                  </a:lnTo>
                  <a:lnTo>
                    <a:pt x="28" y="15"/>
                  </a:lnTo>
                  <a:lnTo>
                    <a:pt x="28" y="15"/>
                  </a:lnTo>
                  <a:lnTo>
                    <a:pt x="29" y="15"/>
                  </a:lnTo>
                  <a:lnTo>
                    <a:pt x="29" y="15"/>
                  </a:lnTo>
                  <a:lnTo>
                    <a:pt x="29" y="15"/>
                  </a:lnTo>
                  <a:lnTo>
                    <a:pt x="30" y="15"/>
                  </a:lnTo>
                  <a:lnTo>
                    <a:pt x="30" y="15"/>
                  </a:lnTo>
                  <a:lnTo>
                    <a:pt x="31" y="15"/>
                  </a:lnTo>
                  <a:lnTo>
                    <a:pt x="31" y="15"/>
                  </a:lnTo>
                  <a:lnTo>
                    <a:pt x="31" y="15"/>
                  </a:lnTo>
                  <a:lnTo>
                    <a:pt x="32" y="15"/>
                  </a:lnTo>
                  <a:lnTo>
                    <a:pt x="32" y="15"/>
                  </a:lnTo>
                  <a:lnTo>
                    <a:pt x="33" y="15"/>
                  </a:lnTo>
                  <a:lnTo>
                    <a:pt x="33" y="15"/>
                  </a:lnTo>
                  <a:lnTo>
                    <a:pt x="33" y="15"/>
                  </a:lnTo>
                  <a:lnTo>
                    <a:pt x="34" y="15"/>
                  </a:lnTo>
                  <a:lnTo>
                    <a:pt x="34" y="15"/>
                  </a:lnTo>
                  <a:lnTo>
                    <a:pt x="35" y="15"/>
                  </a:lnTo>
                  <a:lnTo>
                    <a:pt x="35" y="15"/>
                  </a:lnTo>
                  <a:lnTo>
                    <a:pt x="36" y="15"/>
                  </a:lnTo>
                  <a:lnTo>
                    <a:pt x="36" y="15"/>
                  </a:lnTo>
                  <a:lnTo>
                    <a:pt x="37" y="15"/>
                  </a:lnTo>
                  <a:lnTo>
                    <a:pt x="37" y="15"/>
                  </a:lnTo>
                  <a:lnTo>
                    <a:pt x="38" y="15"/>
                  </a:lnTo>
                  <a:lnTo>
                    <a:pt x="38" y="15"/>
                  </a:lnTo>
                  <a:lnTo>
                    <a:pt x="38" y="15"/>
                  </a:lnTo>
                  <a:lnTo>
                    <a:pt x="39" y="15"/>
                  </a:lnTo>
                  <a:lnTo>
                    <a:pt x="39" y="15"/>
                  </a:lnTo>
                  <a:lnTo>
                    <a:pt x="40" y="15"/>
                  </a:lnTo>
                  <a:lnTo>
                    <a:pt x="40" y="15"/>
                  </a:lnTo>
                  <a:lnTo>
                    <a:pt x="40" y="15"/>
                  </a:lnTo>
                  <a:lnTo>
                    <a:pt x="41" y="15"/>
                  </a:lnTo>
                  <a:lnTo>
                    <a:pt x="41" y="14"/>
                  </a:lnTo>
                  <a:lnTo>
                    <a:pt x="41" y="14"/>
                  </a:lnTo>
                  <a:lnTo>
                    <a:pt x="41" y="13"/>
                  </a:lnTo>
                  <a:lnTo>
                    <a:pt x="41" y="13"/>
                  </a:lnTo>
                  <a:lnTo>
                    <a:pt x="41" y="13"/>
                  </a:lnTo>
                  <a:lnTo>
                    <a:pt x="41" y="12"/>
                  </a:lnTo>
                  <a:lnTo>
                    <a:pt x="41" y="11"/>
                  </a:lnTo>
                  <a:lnTo>
                    <a:pt x="41" y="11"/>
                  </a:lnTo>
                  <a:lnTo>
                    <a:pt x="41" y="11"/>
                  </a:lnTo>
                  <a:lnTo>
                    <a:pt x="41" y="10"/>
                  </a:lnTo>
                  <a:lnTo>
                    <a:pt x="41" y="10"/>
                  </a:lnTo>
                  <a:lnTo>
                    <a:pt x="41" y="9"/>
                  </a:lnTo>
                  <a:lnTo>
                    <a:pt x="41" y="9"/>
                  </a:lnTo>
                  <a:lnTo>
                    <a:pt x="41" y="8"/>
                  </a:lnTo>
                  <a:lnTo>
                    <a:pt x="41" y="8"/>
                  </a:lnTo>
                  <a:lnTo>
                    <a:pt x="41" y="7"/>
                  </a:lnTo>
                  <a:lnTo>
                    <a:pt x="41" y="7"/>
                  </a:lnTo>
                  <a:lnTo>
                    <a:pt x="41" y="6"/>
                  </a:lnTo>
                  <a:lnTo>
                    <a:pt x="41" y="6"/>
                  </a:lnTo>
                  <a:lnTo>
                    <a:pt x="41" y="6"/>
                  </a:lnTo>
                  <a:lnTo>
                    <a:pt x="41" y="5"/>
                  </a:lnTo>
                  <a:lnTo>
                    <a:pt x="41" y="5"/>
                  </a:lnTo>
                  <a:lnTo>
                    <a:pt x="41" y="4"/>
                  </a:lnTo>
                  <a:lnTo>
                    <a:pt x="41" y="4"/>
                  </a:lnTo>
                  <a:lnTo>
                    <a:pt x="41" y="3"/>
                  </a:lnTo>
                  <a:lnTo>
                    <a:pt x="41" y="3"/>
                  </a:lnTo>
                  <a:lnTo>
                    <a:pt x="41" y="2"/>
                  </a:lnTo>
                  <a:lnTo>
                    <a:pt x="41" y="2"/>
                  </a:lnTo>
                  <a:lnTo>
                    <a:pt x="41" y="2"/>
                  </a:lnTo>
                  <a:lnTo>
                    <a:pt x="41" y="1"/>
                  </a:lnTo>
                  <a:lnTo>
                    <a:pt x="41" y="0"/>
                  </a:lnTo>
                  <a:lnTo>
                    <a:pt x="41" y="0"/>
                  </a:lnTo>
                  <a:lnTo>
                    <a:pt x="40" y="0"/>
                  </a:lnTo>
                  <a:lnTo>
                    <a:pt x="39" y="0"/>
                  </a:lnTo>
                  <a:lnTo>
                    <a:pt x="37" y="0"/>
                  </a:lnTo>
                  <a:lnTo>
                    <a:pt x="36" y="0"/>
                  </a:lnTo>
                  <a:lnTo>
                    <a:pt x="35" y="0"/>
                  </a:lnTo>
                  <a:lnTo>
                    <a:pt x="33" y="0"/>
                  </a:lnTo>
                  <a:lnTo>
                    <a:pt x="32" y="0"/>
                  </a:lnTo>
                  <a:lnTo>
                    <a:pt x="31" y="0"/>
                  </a:lnTo>
                  <a:lnTo>
                    <a:pt x="30" y="1"/>
                  </a:lnTo>
                  <a:lnTo>
                    <a:pt x="28" y="1"/>
                  </a:lnTo>
                  <a:lnTo>
                    <a:pt x="27" y="1"/>
                  </a:lnTo>
                  <a:lnTo>
                    <a:pt x="26" y="1"/>
                  </a:lnTo>
                  <a:lnTo>
                    <a:pt x="24" y="1"/>
                  </a:lnTo>
                  <a:lnTo>
                    <a:pt x="23" y="1"/>
                  </a:lnTo>
                  <a:lnTo>
                    <a:pt x="22" y="1"/>
                  </a:lnTo>
                  <a:lnTo>
                    <a:pt x="21" y="1"/>
                  </a:lnTo>
                  <a:lnTo>
                    <a:pt x="20" y="1"/>
                  </a:lnTo>
                  <a:lnTo>
                    <a:pt x="18" y="1"/>
                  </a:lnTo>
                  <a:lnTo>
                    <a:pt x="17" y="1"/>
                  </a:lnTo>
                  <a:lnTo>
                    <a:pt x="16" y="2"/>
                  </a:lnTo>
                  <a:lnTo>
                    <a:pt x="14" y="2"/>
                  </a:lnTo>
                  <a:lnTo>
                    <a:pt x="13" y="2"/>
                  </a:lnTo>
                  <a:lnTo>
                    <a:pt x="12" y="2"/>
                  </a:lnTo>
                  <a:lnTo>
                    <a:pt x="11" y="2"/>
                  </a:lnTo>
                  <a:lnTo>
                    <a:pt x="10" y="2"/>
                  </a:lnTo>
                  <a:lnTo>
                    <a:pt x="8" y="2"/>
                  </a:lnTo>
                  <a:lnTo>
                    <a:pt x="7" y="2"/>
                  </a:lnTo>
                  <a:lnTo>
                    <a:pt x="6" y="2"/>
                  </a:lnTo>
                  <a:lnTo>
                    <a:pt x="4" y="2"/>
                  </a:lnTo>
                  <a:lnTo>
                    <a:pt x="3" y="2"/>
                  </a:lnTo>
                  <a:lnTo>
                    <a:pt x="2" y="2"/>
                  </a:lnTo>
                  <a:lnTo>
                    <a:pt x="0" y="3"/>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19" name="Freeform 1155"/>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20" name="Freeform 1156"/>
            <p:cNvSpPr>
              <a:spLocks/>
            </p:cNvSpPr>
            <p:nvPr/>
          </p:nvSpPr>
          <p:spPr bwMode="auto">
            <a:xfrm>
              <a:off x="1576" y="3317"/>
              <a:ext cx="41" cy="17"/>
            </a:xfrm>
            <a:custGeom>
              <a:avLst/>
              <a:gdLst>
                <a:gd name="T0" fmla="*/ 1 w 41"/>
                <a:gd name="T1" fmla="*/ 17 h 17"/>
                <a:gd name="T2" fmla="*/ 4 w 41"/>
                <a:gd name="T3" fmla="*/ 17 h 17"/>
                <a:gd name="T4" fmla="*/ 7 w 41"/>
                <a:gd name="T5" fmla="*/ 17 h 17"/>
                <a:gd name="T6" fmla="*/ 9 w 41"/>
                <a:gd name="T7" fmla="*/ 17 h 17"/>
                <a:gd name="T8" fmla="*/ 11 w 41"/>
                <a:gd name="T9" fmla="*/ 16 h 17"/>
                <a:gd name="T10" fmla="*/ 14 w 41"/>
                <a:gd name="T11" fmla="*/ 16 h 17"/>
                <a:gd name="T12" fmla="*/ 16 w 41"/>
                <a:gd name="T13" fmla="*/ 16 h 17"/>
                <a:gd name="T14" fmla="*/ 19 w 41"/>
                <a:gd name="T15" fmla="*/ 16 h 17"/>
                <a:gd name="T16" fmla="*/ 21 w 41"/>
                <a:gd name="T17" fmla="*/ 16 h 17"/>
                <a:gd name="T18" fmla="*/ 24 w 41"/>
                <a:gd name="T19" fmla="*/ 16 h 17"/>
                <a:gd name="T20" fmla="*/ 26 w 41"/>
                <a:gd name="T21" fmla="*/ 16 h 17"/>
                <a:gd name="T22" fmla="*/ 28 w 41"/>
                <a:gd name="T23" fmla="*/ 16 h 17"/>
                <a:gd name="T24" fmla="*/ 31 w 41"/>
                <a:gd name="T25" fmla="*/ 16 h 17"/>
                <a:gd name="T26" fmla="*/ 33 w 41"/>
                <a:gd name="T27" fmla="*/ 16 h 17"/>
                <a:gd name="T28" fmla="*/ 36 w 41"/>
                <a:gd name="T29" fmla="*/ 16 h 17"/>
                <a:gd name="T30" fmla="*/ 38 w 41"/>
                <a:gd name="T31" fmla="*/ 16 h 17"/>
                <a:gd name="T32" fmla="*/ 40 w 41"/>
                <a:gd name="T33" fmla="*/ 15 h 17"/>
                <a:gd name="T34" fmla="*/ 40 w 41"/>
                <a:gd name="T35" fmla="*/ 14 h 17"/>
                <a:gd name="T36" fmla="*/ 40 w 41"/>
                <a:gd name="T37" fmla="*/ 13 h 17"/>
                <a:gd name="T38" fmla="*/ 40 w 41"/>
                <a:gd name="T39" fmla="*/ 12 h 17"/>
                <a:gd name="T40" fmla="*/ 41 w 41"/>
                <a:gd name="T41" fmla="*/ 11 h 17"/>
                <a:gd name="T42" fmla="*/ 41 w 41"/>
                <a:gd name="T43" fmla="*/ 11 h 17"/>
                <a:gd name="T44" fmla="*/ 41 w 41"/>
                <a:gd name="T45" fmla="*/ 9 h 17"/>
                <a:gd name="T46" fmla="*/ 41 w 41"/>
                <a:gd name="T47" fmla="*/ 9 h 17"/>
                <a:gd name="T48" fmla="*/ 41 w 41"/>
                <a:gd name="T49" fmla="*/ 8 h 17"/>
                <a:gd name="T50" fmla="*/ 41 w 41"/>
                <a:gd name="T51" fmla="*/ 7 h 17"/>
                <a:gd name="T52" fmla="*/ 41 w 41"/>
                <a:gd name="T53" fmla="*/ 6 h 17"/>
                <a:gd name="T54" fmla="*/ 41 w 41"/>
                <a:gd name="T55" fmla="*/ 5 h 17"/>
                <a:gd name="T56" fmla="*/ 41 w 41"/>
                <a:gd name="T57" fmla="*/ 4 h 17"/>
                <a:gd name="T58" fmla="*/ 41 w 41"/>
                <a:gd name="T59" fmla="*/ 3 h 17"/>
                <a:gd name="T60" fmla="*/ 41 w 41"/>
                <a:gd name="T61" fmla="*/ 2 h 17"/>
                <a:gd name="T62" fmla="*/ 41 w 41"/>
                <a:gd name="T63" fmla="*/ 1 h 17"/>
                <a:gd name="T64" fmla="*/ 40 w 41"/>
                <a:gd name="T65" fmla="*/ 1 h 17"/>
                <a:gd name="T66" fmla="*/ 37 w 41"/>
                <a:gd name="T67" fmla="*/ 0 h 17"/>
                <a:gd name="T68" fmla="*/ 34 w 41"/>
                <a:gd name="T69" fmla="*/ 0 h 17"/>
                <a:gd name="T70" fmla="*/ 32 w 41"/>
                <a:gd name="T71" fmla="*/ 1 h 17"/>
                <a:gd name="T72" fmla="*/ 29 w 41"/>
                <a:gd name="T73" fmla="*/ 1 h 17"/>
                <a:gd name="T74" fmla="*/ 26 w 41"/>
                <a:gd name="T75" fmla="*/ 1 h 17"/>
                <a:gd name="T76" fmla="*/ 24 w 41"/>
                <a:gd name="T77" fmla="*/ 1 h 17"/>
                <a:gd name="T78" fmla="*/ 21 w 41"/>
                <a:gd name="T79" fmla="*/ 1 h 17"/>
                <a:gd name="T80" fmla="*/ 18 w 41"/>
                <a:gd name="T81" fmla="*/ 1 h 17"/>
                <a:gd name="T82" fmla="*/ 16 w 41"/>
                <a:gd name="T83" fmla="*/ 1 h 17"/>
                <a:gd name="T84" fmla="*/ 13 w 41"/>
                <a:gd name="T85" fmla="*/ 1 h 17"/>
                <a:gd name="T86" fmla="*/ 11 w 41"/>
                <a:gd name="T87" fmla="*/ 1 h 17"/>
                <a:gd name="T88" fmla="*/ 8 w 41"/>
                <a:gd name="T89" fmla="*/ 2 h 17"/>
                <a:gd name="T90" fmla="*/ 6 w 41"/>
                <a:gd name="T91" fmla="*/ 2 h 17"/>
                <a:gd name="T92" fmla="*/ 3 w 41"/>
                <a:gd name="T93" fmla="*/ 2 h 17"/>
                <a:gd name="T94" fmla="*/ 1 w 41"/>
                <a:gd name="T95" fmla="*/ 2 h 17"/>
                <a:gd name="T96" fmla="*/ 0 w 41"/>
                <a:gd name="T9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7">
                  <a:moveTo>
                    <a:pt x="0" y="17"/>
                  </a:moveTo>
                  <a:lnTo>
                    <a:pt x="1" y="17"/>
                  </a:lnTo>
                  <a:lnTo>
                    <a:pt x="2" y="17"/>
                  </a:lnTo>
                  <a:lnTo>
                    <a:pt x="4" y="17"/>
                  </a:lnTo>
                  <a:lnTo>
                    <a:pt x="5" y="17"/>
                  </a:lnTo>
                  <a:lnTo>
                    <a:pt x="7" y="17"/>
                  </a:lnTo>
                  <a:lnTo>
                    <a:pt x="8" y="17"/>
                  </a:lnTo>
                  <a:lnTo>
                    <a:pt x="9" y="17"/>
                  </a:lnTo>
                  <a:lnTo>
                    <a:pt x="10" y="17"/>
                  </a:lnTo>
                  <a:lnTo>
                    <a:pt x="11" y="16"/>
                  </a:lnTo>
                  <a:lnTo>
                    <a:pt x="13" y="16"/>
                  </a:lnTo>
                  <a:lnTo>
                    <a:pt x="14" y="16"/>
                  </a:lnTo>
                  <a:lnTo>
                    <a:pt x="15" y="16"/>
                  </a:lnTo>
                  <a:lnTo>
                    <a:pt x="16" y="16"/>
                  </a:lnTo>
                  <a:lnTo>
                    <a:pt x="18" y="16"/>
                  </a:lnTo>
                  <a:lnTo>
                    <a:pt x="19" y="16"/>
                  </a:lnTo>
                  <a:lnTo>
                    <a:pt x="20" y="16"/>
                  </a:lnTo>
                  <a:lnTo>
                    <a:pt x="21" y="16"/>
                  </a:lnTo>
                  <a:lnTo>
                    <a:pt x="22" y="16"/>
                  </a:lnTo>
                  <a:lnTo>
                    <a:pt x="24" y="16"/>
                  </a:lnTo>
                  <a:lnTo>
                    <a:pt x="25" y="16"/>
                  </a:lnTo>
                  <a:lnTo>
                    <a:pt x="26" y="16"/>
                  </a:lnTo>
                  <a:lnTo>
                    <a:pt x="27" y="16"/>
                  </a:lnTo>
                  <a:lnTo>
                    <a:pt x="28" y="16"/>
                  </a:lnTo>
                  <a:lnTo>
                    <a:pt x="29" y="16"/>
                  </a:lnTo>
                  <a:lnTo>
                    <a:pt x="31" y="16"/>
                  </a:lnTo>
                  <a:lnTo>
                    <a:pt x="32" y="16"/>
                  </a:lnTo>
                  <a:lnTo>
                    <a:pt x="33" y="16"/>
                  </a:lnTo>
                  <a:lnTo>
                    <a:pt x="34" y="16"/>
                  </a:lnTo>
                  <a:lnTo>
                    <a:pt x="36" y="16"/>
                  </a:lnTo>
                  <a:lnTo>
                    <a:pt x="37" y="16"/>
                  </a:lnTo>
                  <a:lnTo>
                    <a:pt x="38" y="16"/>
                  </a:lnTo>
                  <a:lnTo>
                    <a:pt x="40" y="15"/>
                  </a:lnTo>
                  <a:lnTo>
                    <a:pt x="40" y="15"/>
                  </a:lnTo>
                  <a:lnTo>
                    <a:pt x="40" y="14"/>
                  </a:lnTo>
                  <a:lnTo>
                    <a:pt x="40" y="14"/>
                  </a:lnTo>
                  <a:lnTo>
                    <a:pt x="40" y="14"/>
                  </a:lnTo>
                  <a:lnTo>
                    <a:pt x="40" y="13"/>
                  </a:lnTo>
                  <a:lnTo>
                    <a:pt x="40" y="13"/>
                  </a:lnTo>
                  <a:lnTo>
                    <a:pt x="40" y="12"/>
                  </a:lnTo>
                  <a:lnTo>
                    <a:pt x="41" y="12"/>
                  </a:lnTo>
                  <a:lnTo>
                    <a:pt x="41" y="11"/>
                  </a:lnTo>
                  <a:lnTo>
                    <a:pt x="41" y="11"/>
                  </a:lnTo>
                  <a:lnTo>
                    <a:pt x="41" y="11"/>
                  </a:lnTo>
                  <a:lnTo>
                    <a:pt x="41" y="10"/>
                  </a:lnTo>
                  <a:lnTo>
                    <a:pt x="41" y="9"/>
                  </a:lnTo>
                  <a:lnTo>
                    <a:pt x="41" y="9"/>
                  </a:lnTo>
                  <a:lnTo>
                    <a:pt x="41" y="9"/>
                  </a:lnTo>
                  <a:lnTo>
                    <a:pt x="41" y="8"/>
                  </a:lnTo>
                  <a:lnTo>
                    <a:pt x="41" y="8"/>
                  </a:lnTo>
                  <a:lnTo>
                    <a:pt x="41" y="7"/>
                  </a:lnTo>
                  <a:lnTo>
                    <a:pt x="41" y="7"/>
                  </a:lnTo>
                  <a:lnTo>
                    <a:pt x="41" y="6"/>
                  </a:lnTo>
                  <a:lnTo>
                    <a:pt x="41" y="6"/>
                  </a:lnTo>
                  <a:lnTo>
                    <a:pt x="41" y="5"/>
                  </a:lnTo>
                  <a:lnTo>
                    <a:pt x="41" y="5"/>
                  </a:lnTo>
                  <a:lnTo>
                    <a:pt x="41" y="4"/>
                  </a:lnTo>
                  <a:lnTo>
                    <a:pt x="41" y="4"/>
                  </a:lnTo>
                  <a:lnTo>
                    <a:pt x="41" y="3"/>
                  </a:lnTo>
                  <a:lnTo>
                    <a:pt x="41" y="3"/>
                  </a:lnTo>
                  <a:lnTo>
                    <a:pt x="41" y="2"/>
                  </a:lnTo>
                  <a:lnTo>
                    <a:pt x="41" y="2"/>
                  </a:lnTo>
                  <a:lnTo>
                    <a:pt x="41" y="1"/>
                  </a:lnTo>
                  <a:lnTo>
                    <a:pt x="41" y="1"/>
                  </a:lnTo>
                  <a:lnTo>
                    <a:pt x="41" y="1"/>
                  </a:lnTo>
                  <a:lnTo>
                    <a:pt x="40" y="1"/>
                  </a:lnTo>
                  <a:lnTo>
                    <a:pt x="38" y="0"/>
                  </a:lnTo>
                  <a:lnTo>
                    <a:pt x="37" y="0"/>
                  </a:lnTo>
                  <a:lnTo>
                    <a:pt x="36" y="0"/>
                  </a:lnTo>
                  <a:lnTo>
                    <a:pt x="34" y="0"/>
                  </a:lnTo>
                  <a:lnTo>
                    <a:pt x="33" y="0"/>
                  </a:lnTo>
                  <a:lnTo>
                    <a:pt x="32" y="1"/>
                  </a:lnTo>
                  <a:lnTo>
                    <a:pt x="31" y="1"/>
                  </a:lnTo>
                  <a:lnTo>
                    <a:pt x="29" y="1"/>
                  </a:lnTo>
                  <a:lnTo>
                    <a:pt x="28" y="1"/>
                  </a:lnTo>
                  <a:lnTo>
                    <a:pt x="26" y="1"/>
                  </a:lnTo>
                  <a:lnTo>
                    <a:pt x="25" y="1"/>
                  </a:lnTo>
                  <a:lnTo>
                    <a:pt x="24" y="1"/>
                  </a:lnTo>
                  <a:lnTo>
                    <a:pt x="23" y="1"/>
                  </a:lnTo>
                  <a:lnTo>
                    <a:pt x="21" y="1"/>
                  </a:lnTo>
                  <a:lnTo>
                    <a:pt x="20" y="1"/>
                  </a:lnTo>
                  <a:lnTo>
                    <a:pt x="18" y="1"/>
                  </a:lnTo>
                  <a:lnTo>
                    <a:pt x="17" y="1"/>
                  </a:lnTo>
                  <a:lnTo>
                    <a:pt x="16" y="1"/>
                  </a:lnTo>
                  <a:lnTo>
                    <a:pt x="15" y="1"/>
                  </a:lnTo>
                  <a:lnTo>
                    <a:pt x="13" y="1"/>
                  </a:lnTo>
                  <a:lnTo>
                    <a:pt x="12" y="1"/>
                  </a:lnTo>
                  <a:lnTo>
                    <a:pt x="11" y="1"/>
                  </a:lnTo>
                  <a:lnTo>
                    <a:pt x="9" y="2"/>
                  </a:lnTo>
                  <a:lnTo>
                    <a:pt x="8" y="2"/>
                  </a:lnTo>
                  <a:lnTo>
                    <a:pt x="7" y="2"/>
                  </a:lnTo>
                  <a:lnTo>
                    <a:pt x="6" y="2"/>
                  </a:lnTo>
                  <a:lnTo>
                    <a:pt x="5" y="2"/>
                  </a:lnTo>
                  <a:lnTo>
                    <a:pt x="3" y="2"/>
                  </a:lnTo>
                  <a:lnTo>
                    <a:pt x="2" y="2"/>
                  </a:lnTo>
                  <a:lnTo>
                    <a:pt x="1" y="2"/>
                  </a:lnTo>
                  <a:lnTo>
                    <a:pt x="0" y="3"/>
                  </a:lnTo>
                  <a:lnTo>
                    <a:pt x="0" y="1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21" name="Freeform 1157"/>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6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6"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22" name="Freeform 1158"/>
            <p:cNvSpPr>
              <a:spLocks/>
            </p:cNvSpPr>
            <p:nvPr/>
          </p:nvSpPr>
          <p:spPr bwMode="auto">
            <a:xfrm>
              <a:off x="1412" y="3351"/>
              <a:ext cx="20" cy="45"/>
            </a:xfrm>
            <a:custGeom>
              <a:avLst/>
              <a:gdLst>
                <a:gd name="T0" fmla="*/ 0 w 20"/>
                <a:gd name="T1" fmla="*/ 29 h 45"/>
                <a:gd name="T2" fmla="*/ 18 w 20"/>
                <a:gd name="T3" fmla="*/ 45 h 45"/>
                <a:gd name="T4" fmla="*/ 19 w 20"/>
                <a:gd name="T5" fmla="*/ 44 h 45"/>
                <a:gd name="T6" fmla="*/ 20 w 20"/>
                <a:gd name="T7" fmla="*/ 18 h 45"/>
                <a:gd name="T8" fmla="*/ 19 w 20"/>
                <a:gd name="T9" fmla="*/ 17 h 45"/>
                <a:gd name="T10" fmla="*/ 19 w 20"/>
                <a:gd name="T11" fmla="*/ 17 h 45"/>
                <a:gd name="T12" fmla="*/ 18 w 20"/>
                <a:gd name="T13" fmla="*/ 16 h 45"/>
                <a:gd name="T14" fmla="*/ 18 w 20"/>
                <a:gd name="T15" fmla="*/ 16 h 45"/>
                <a:gd name="T16" fmla="*/ 17 w 20"/>
                <a:gd name="T17" fmla="*/ 15 h 45"/>
                <a:gd name="T18" fmla="*/ 17 w 20"/>
                <a:gd name="T19" fmla="*/ 14 h 45"/>
                <a:gd name="T20" fmla="*/ 16 w 20"/>
                <a:gd name="T21" fmla="*/ 14 h 45"/>
                <a:gd name="T22" fmla="*/ 15 w 20"/>
                <a:gd name="T23" fmla="*/ 13 h 45"/>
                <a:gd name="T24" fmla="*/ 15 w 20"/>
                <a:gd name="T25" fmla="*/ 12 h 45"/>
                <a:gd name="T26" fmla="*/ 14 w 20"/>
                <a:gd name="T27" fmla="*/ 12 h 45"/>
                <a:gd name="T28" fmla="*/ 14 w 20"/>
                <a:gd name="T29" fmla="*/ 11 h 45"/>
                <a:gd name="T30" fmla="*/ 13 w 20"/>
                <a:gd name="T31" fmla="*/ 11 h 45"/>
                <a:gd name="T32" fmla="*/ 12 w 20"/>
                <a:gd name="T33" fmla="*/ 10 h 45"/>
                <a:gd name="T34" fmla="*/ 12 w 20"/>
                <a:gd name="T35" fmla="*/ 10 h 45"/>
                <a:gd name="T36" fmla="*/ 11 w 20"/>
                <a:gd name="T37" fmla="*/ 9 h 45"/>
                <a:gd name="T38" fmla="*/ 11 w 20"/>
                <a:gd name="T39" fmla="*/ 9 h 45"/>
                <a:gd name="T40" fmla="*/ 10 w 20"/>
                <a:gd name="T41" fmla="*/ 8 h 45"/>
                <a:gd name="T42" fmla="*/ 10 w 20"/>
                <a:gd name="T43" fmla="*/ 8 h 45"/>
                <a:gd name="T44" fmla="*/ 9 w 20"/>
                <a:gd name="T45" fmla="*/ 7 h 45"/>
                <a:gd name="T46" fmla="*/ 8 w 20"/>
                <a:gd name="T47" fmla="*/ 6 h 45"/>
                <a:gd name="T48" fmla="*/ 8 w 20"/>
                <a:gd name="T49" fmla="*/ 6 h 45"/>
                <a:gd name="T50" fmla="*/ 7 w 20"/>
                <a:gd name="T51" fmla="*/ 6 h 45"/>
                <a:gd name="T52" fmla="*/ 7 w 20"/>
                <a:gd name="T53" fmla="*/ 5 h 45"/>
                <a:gd name="T54" fmla="*/ 6 w 20"/>
                <a:gd name="T55" fmla="*/ 4 h 45"/>
                <a:gd name="T56" fmla="*/ 5 w 20"/>
                <a:gd name="T57" fmla="*/ 4 h 45"/>
                <a:gd name="T58" fmla="*/ 5 w 20"/>
                <a:gd name="T59" fmla="*/ 3 h 45"/>
                <a:gd name="T60" fmla="*/ 4 w 20"/>
                <a:gd name="T61" fmla="*/ 3 h 45"/>
                <a:gd name="T62" fmla="*/ 3 w 20"/>
                <a:gd name="T63" fmla="*/ 2 h 45"/>
                <a:gd name="T64" fmla="*/ 3 w 20"/>
                <a:gd name="T65" fmla="*/ 1 h 45"/>
                <a:gd name="T66" fmla="*/ 2 w 20"/>
                <a:gd name="T67" fmla="*/ 1 h 45"/>
                <a:gd name="T68" fmla="*/ 2 w 20"/>
                <a:gd name="T69" fmla="*/ 1 h 45"/>
                <a:gd name="T70" fmla="*/ 1 w 20"/>
                <a:gd name="T71" fmla="*/ 0 h 45"/>
                <a:gd name="T72" fmla="*/ 0 w 20"/>
                <a:gd name="T73"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 h="45">
                  <a:moveTo>
                    <a:pt x="0" y="29"/>
                  </a:moveTo>
                  <a:lnTo>
                    <a:pt x="18" y="45"/>
                  </a:lnTo>
                  <a:lnTo>
                    <a:pt x="19" y="44"/>
                  </a:lnTo>
                  <a:lnTo>
                    <a:pt x="20" y="18"/>
                  </a:lnTo>
                  <a:lnTo>
                    <a:pt x="19" y="17"/>
                  </a:lnTo>
                  <a:lnTo>
                    <a:pt x="19" y="17"/>
                  </a:lnTo>
                  <a:lnTo>
                    <a:pt x="18" y="16"/>
                  </a:lnTo>
                  <a:lnTo>
                    <a:pt x="18" y="16"/>
                  </a:lnTo>
                  <a:lnTo>
                    <a:pt x="17" y="15"/>
                  </a:lnTo>
                  <a:lnTo>
                    <a:pt x="17" y="14"/>
                  </a:lnTo>
                  <a:lnTo>
                    <a:pt x="16" y="14"/>
                  </a:lnTo>
                  <a:lnTo>
                    <a:pt x="15" y="13"/>
                  </a:lnTo>
                  <a:lnTo>
                    <a:pt x="15" y="12"/>
                  </a:lnTo>
                  <a:lnTo>
                    <a:pt x="14" y="12"/>
                  </a:lnTo>
                  <a:lnTo>
                    <a:pt x="14" y="11"/>
                  </a:lnTo>
                  <a:lnTo>
                    <a:pt x="13" y="11"/>
                  </a:lnTo>
                  <a:lnTo>
                    <a:pt x="12" y="10"/>
                  </a:lnTo>
                  <a:lnTo>
                    <a:pt x="12" y="10"/>
                  </a:lnTo>
                  <a:lnTo>
                    <a:pt x="11" y="9"/>
                  </a:lnTo>
                  <a:lnTo>
                    <a:pt x="11" y="9"/>
                  </a:lnTo>
                  <a:lnTo>
                    <a:pt x="10" y="8"/>
                  </a:lnTo>
                  <a:lnTo>
                    <a:pt x="10" y="8"/>
                  </a:lnTo>
                  <a:lnTo>
                    <a:pt x="9" y="7"/>
                  </a:lnTo>
                  <a:lnTo>
                    <a:pt x="8" y="6"/>
                  </a:lnTo>
                  <a:lnTo>
                    <a:pt x="8" y="6"/>
                  </a:lnTo>
                  <a:lnTo>
                    <a:pt x="7" y="6"/>
                  </a:lnTo>
                  <a:lnTo>
                    <a:pt x="7" y="5"/>
                  </a:lnTo>
                  <a:lnTo>
                    <a:pt x="6" y="4"/>
                  </a:lnTo>
                  <a:lnTo>
                    <a:pt x="5" y="4"/>
                  </a:lnTo>
                  <a:lnTo>
                    <a:pt x="5" y="3"/>
                  </a:lnTo>
                  <a:lnTo>
                    <a:pt x="4" y="3"/>
                  </a:lnTo>
                  <a:lnTo>
                    <a:pt x="3" y="2"/>
                  </a:lnTo>
                  <a:lnTo>
                    <a:pt x="3" y="1"/>
                  </a:lnTo>
                  <a:lnTo>
                    <a:pt x="2" y="1"/>
                  </a:lnTo>
                  <a:lnTo>
                    <a:pt x="2" y="1"/>
                  </a:lnTo>
                  <a:lnTo>
                    <a:pt x="1" y="0"/>
                  </a:lnTo>
                  <a:lnTo>
                    <a:pt x="0" y="2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23" name="Freeform 1159"/>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close/>
                </a:path>
              </a:pathLst>
            </a:custGeom>
            <a:solidFill>
              <a:srgbClr val="40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24" name="Freeform 1160"/>
            <p:cNvSpPr>
              <a:spLocks/>
            </p:cNvSpPr>
            <p:nvPr/>
          </p:nvSpPr>
          <p:spPr bwMode="auto">
            <a:xfrm>
              <a:off x="1414" y="3354"/>
              <a:ext cx="16" cy="39"/>
            </a:xfrm>
            <a:custGeom>
              <a:avLst/>
              <a:gdLst>
                <a:gd name="T0" fmla="*/ 0 w 16"/>
                <a:gd name="T1" fmla="*/ 24 h 39"/>
                <a:gd name="T2" fmla="*/ 0 w 16"/>
                <a:gd name="T3" fmla="*/ 25 h 39"/>
                <a:gd name="T4" fmla="*/ 0 w 16"/>
                <a:gd name="T5" fmla="*/ 25 h 39"/>
                <a:gd name="T6" fmla="*/ 1 w 16"/>
                <a:gd name="T7" fmla="*/ 26 h 39"/>
                <a:gd name="T8" fmla="*/ 1 w 16"/>
                <a:gd name="T9" fmla="*/ 26 h 39"/>
                <a:gd name="T10" fmla="*/ 2 w 16"/>
                <a:gd name="T11" fmla="*/ 27 h 39"/>
                <a:gd name="T12" fmla="*/ 2 w 16"/>
                <a:gd name="T13" fmla="*/ 27 h 39"/>
                <a:gd name="T14" fmla="*/ 3 w 16"/>
                <a:gd name="T15" fmla="*/ 28 h 39"/>
                <a:gd name="T16" fmla="*/ 3 w 16"/>
                <a:gd name="T17" fmla="*/ 28 h 39"/>
                <a:gd name="T18" fmla="*/ 4 w 16"/>
                <a:gd name="T19" fmla="*/ 29 h 39"/>
                <a:gd name="T20" fmla="*/ 4 w 16"/>
                <a:gd name="T21" fmla="*/ 29 h 39"/>
                <a:gd name="T22" fmla="*/ 5 w 16"/>
                <a:gd name="T23" fmla="*/ 30 h 39"/>
                <a:gd name="T24" fmla="*/ 5 w 16"/>
                <a:gd name="T25" fmla="*/ 31 h 39"/>
                <a:gd name="T26" fmla="*/ 6 w 16"/>
                <a:gd name="T27" fmla="*/ 31 h 39"/>
                <a:gd name="T28" fmla="*/ 6 w 16"/>
                <a:gd name="T29" fmla="*/ 31 h 39"/>
                <a:gd name="T30" fmla="*/ 7 w 16"/>
                <a:gd name="T31" fmla="*/ 32 h 39"/>
                <a:gd name="T32" fmla="*/ 7 w 16"/>
                <a:gd name="T33" fmla="*/ 32 h 39"/>
                <a:gd name="T34" fmla="*/ 8 w 16"/>
                <a:gd name="T35" fmla="*/ 33 h 39"/>
                <a:gd name="T36" fmla="*/ 8 w 16"/>
                <a:gd name="T37" fmla="*/ 33 h 39"/>
                <a:gd name="T38" fmla="*/ 9 w 16"/>
                <a:gd name="T39" fmla="*/ 34 h 39"/>
                <a:gd name="T40" fmla="*/ 9 w 16"/>
                <a:gd name="T41" fmla="*/ 34 h 39"/>
                <a:gd name="T42" fmla="*/ 10 w 16"/>
                <a:gd name="T43" fmla="*/ 35 h 39"/>
                <a:gd name="T44" fmla="*/ 10 w 16"/>
                <a:gd name="T45" fmla="*/ 35 h 39"/>
                <a:gd name="T46" fmla="*/ 11 w 16"/>
                <a:gd name="T47" fmla="*/ 35 h 39"/>
                <a:gd name="T48" fmla="*/ 12 w 16"/>
                <a:gd name="T49" fmla="*/ 36 h 39"/>
                <a:gd name="T50" fmla="*/ 12 w 16"/>
                <a:gd name="T51" fmla="*/ 36 h 39"/>
                <a:gd name="T52" fmla="*/ 13 w 16"/>
                <a:gd name="T53" fmla="*/ 37 h 39"/>
                <a:gd name="T54" fmla="*/ 13 w 16"/>
                <a:gd name="T55" fmla="*/ 37 h 39"/>
                <a:gd name="T56" fmla="*/ 14 w 16"/>
                <a:gd name="T57" fmla="*/ 37 h 39"/>
                <a:gd name="T58" fmla="*/ 14 w 16"/>
                <a:gd name="T59" fmla="*/ 38 h 39"/>
                <a:gd name="T60" fmla="*/ 15 w 16"/>
                <a:gd name="T61" fmla="*/ 38 h 39"/>
                <a:gd name="T62" fmla="*/ 15 w 16"/>
                <a:gd name="T63" fmla="*/ 39 h 39"/>
                <a:gd name="T64" fmla="*/ 16 w 16"/>
                <a:gd name="T65" fmla="*/ 39 h 39"/>
                <a:gd name="T66" fmla="*/ 16 w 16"/>
                <a:gd name="T67" fmla="*/ 14 h 39"/>
                <a:gd name="T68" fmla="*/ 0 w 16"/>
                <a:gd name="T69" fmla="*/ 0 h 39"/>
                <a:gd name="T70" fmla="*/ 0 w 16"/>
                <a:gd name="T71" fmla="*/ 2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 h="39">
                  <a:moveTo>
                    <a:pt x="0" y="24"/>
                  </a:moveTo>
                  <a:lnTo>
                    <a:pt x="0" y="25"/>
                  </a:lnTo>
                  <a:lnTo>
                    <a:pt x="0" y="25"/>
                  </a:lnTo>
                  <a:lnTo>
                    <a:pt x="1" y="26"/>
                  </a:lnTo>
                  <a:lnTo>
                    <a:pt x="1" y="26"/>
                  </a:lnTo>
                  <a:lnTo>
                    <a:pt x="2" y="27"/>
                  </a:lnTo>
                  <a:lnTo>
                    <a:pt x="2" y="27"/>
                  </a:lnTo>
                  <a:lnTo>
                    <a:pt x="3" y="28"/>
                  </a:lnTo>
                  <a:lnTo>
                    <a:pt x="3" y="28"/>
                  </a:lnTo>
                  <a:lnTo>
                    <a:pt x="4" y="29"/>
                  </a:lnTo>
                  <a:lnTo>
                    <a:pt x="4" y="29"/>
                  </a:lnTo>
                  <a:lnTo>
                    <a:pt x="5" y="30"/>
                  </a:lnTo>
                  <a:lnTo>
                    <a:pt x="5" y="31"/>
                  </a:lnTo>
                  <a:lnTo>
                    <a:pt x="6" y="31"/>
                  </a:lnTo>
                  <a:lnTo>
                    <a:pt x="6" y="31"/>
                  </a:lnTo>
                  <a:lnTo>
                    <a:pt x="7" y="32"/>
                  </a:lnTo>
                  <a:lnTo>
                    <a:pt x="7" y="32"/>
                  </a:lnTo>
                  <a:lnTo>
                    <a:pt x="8" y="33"/>
                  </a:lnTo>
                  <a:lnTo>
                    <a:pt x="8" y="33"/>
                  </a:lnTo>
                  <a:lnTo>
                    <a:pt x="9" y="34"/>
                  </a:lnTo>
                  <a:lnTo>
                    <a:pt x="9" y="34"/>
                  </a:lnTo>
                  <a:lnTo>
                    <a:pt x="10" y="35"/>
                  </a:lnTo>
                  <a:lnTo>
                    <a:pt x="10" y="35"/>
                  </a:lnTo>
                  <a:lnTo>
                    <a:pt x="11" y="35"/>
                  </a:lnTo>
                  <a:lnTo>
                    <a:pt x="12" y="36"/>
                  </a:lnTo>
                  <a:lnTo>
                    <a:pt x="12" y="36"/>
                  </a:lnTo>
                  <a:lnTo>
                    <a:pt x="13" y="37"/>
                  </a:lnTo>
                  <a:lnTo>
                    <a:pt x="13" y="37"/>
                  </a:lnTo>
                  <a:lnTo>
                    <a:pt x="14" y="37"/>
                  </a:lnTo>
                  <a:lnTo>
                    <a:pt x="14" y="38"/>
                  </a:lnTo>
                  <a:lnTo>
                    <a:pt x="15" y="38"/>
                  </a:lnTo>
                  <a:lnTo>
                    <a:pt x="15" y="39"/>
                  </a:lnTo>
                  <a:lnTo>
                    <a:pt x="16" y="39"/>
                  </a:lnTo>
                  <a:lnTo>
                    <a:pt x="16" y="14"/>
                  </a:lnTo>
                  <a:lnTo>
                    <a:pt x="0" y="0"/>
                  </a:lnTo>
                  <a:lnTo>
                    <a:pt x="0" y="24"/>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25" name="Freeform 1161"/>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close/>
                </a:path>
              </a:pathLst>
            </a:custGeom>
            <a:solidFill>
              <a:srgbClr val="FF7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26" name="Freeform 1162"/>
            <p:cNvSpPr>
              <a:spLocks/>
            </p:cNvSpPr>
            <p:nvPr/>
          </p:nvSpPr>
          <p:spPr bwMode="auto">
            <a:xfrm>
              <a:off x="1452" y="3356"/>
              <a:ext cx="174" cy="20"/>
            </a:xfrm>
            <a:custGeom>
              <a:avLst/>
              <a:gdLst>
                <a:gd name="T0" fmla="*/ 0 w 174"/>
                <a:gd name="T1" fmla="*/ 7 h 20"/>
                <a:gd name="T2" fmla="*/ 0 w 174"/>
                <a:gd name="T3" fmla="*/ 8 h 20"/>
                <a:gd name="T4" fmla="*/ 0 w 174"/>
                <a:gd name="T5" fmla="*/ 8 h 20"/>
                <a:gd name="T6" fmla="*/ 0 w 174"/>
                <a:gd name="T7" fmla="*/ 9 h 20"/>
                <a:gd name="T8" fmla="*/ 0 w 174"/>
                <a:gd name="T9" fmla="*/ 9 h 20"/>
                <a:gd name="T10" fmla="*/ 1 w 174"/>
                <a:gd name="T11" fmla="*/ 9 h 20"/>
                <a:gd name="T12" fmla="*/ 1 w 174"/>
                <a:gd name="T13" fmla="*/ 10 h 20"/>
                <a:gd name="T14" fmla="*/ 1 w 174"/>
                <a:gd name="T15" fmla="*/ 10 h 20"/>
                <a:gd name="T16" fmla="*/ 1 w 174"/>
                <a:gd name="T17" fmla="*/ 11 h 20"/>
                <a:gd name="T18" fmla="*/ 1 w 174"/>
                <a:gd name="T19" fmla="*/ 11 h 20"/>
                <a:gd name="T20" fmla="*/ 1 w 174"/>
                <a:gd name="T21" fmla="*/ 11 h 20"/>
                <a:gd name="T22" fmla="*/ 2 w 174"/>
                <a:gd name="T23" fmla="*/ 12 h 20"/>
                <a:gd name="T24" fmla="*/ 2 w 174"/>
                <a:gd name="T25" fmla="*/ 12 h 20"/>
                <a:gd name="T26" fmla="*/ 2 w 174"/>
                <a:gd name="T27" fmla="*/ 13 h 20"/>
                <a:gd name="T28" fmla="*/ 2 w 174"/>
                <a:gd name="T29" fmla="*/ 13 h 20"/>
                <a:gd name="T30" fmla="*/ 2 w 174"/>
                <a:gd name="T31" fmla="*/ 14 h 20"/>
                <a:gd name="T32" fmla="*/ 3 w 174"/>
                <a:gd name="T33" fmla="*/ 14 h 20"/>
                <a:gd name="T34" fmla="*/ 3 w 174"/>
                <a:gd name="T35" fmla="*/ 15 h 20"/>
                <a:gd name="T36" fmla="*/ 3 w 174"/>
                <a:gd name="T37" fmla="*/ 15 h 20"/>
                <a:gd name="T38" fmla="*/ 3 w 174"/>
                <a:gd name="T39" fmla="*/ 15 h 20"/>
                <a:gd name="T40" fmla="*/ 4 w 174"/>
                <a:gd name="T41" fmla="*/ 16 h 20"/>
                <a:gd name="T42" fmla="*/ 4 w 174"/>
                <a:gd name="T43" fmla="*/ 16 h 20"/>
                <a:gd name="T44" fmla="*/ 4 w 174"/>
                <a:gd name="T45" fmla="*/ 17 h 20"/>
                <a:gd name="T46" fmla="*/ 4 w 174"/>
                <a:gd name="T47" fmla="*/ 17 h 20"/>
                <a:gd name="T48" fmla="*/ 5 w 174"/>
                <a:gd name="T49" fmla="*/ 18 h 20"/>
                <a:gd name="T50" fmla="*/ 5 w 174"/>
                <a:gd name="T51" fmla="*/ 18 h 20"/>
                <a:gd name="T52" fmla="*/ 5 w 174"/>
                <a:gd name="T53" fmla="*/ 18 h 20"/>
                <a:gd name="T54" fmla="*/ 5 w 174"/>
                <a:gd name="T55" fmla="*/ 19 h 20"/>
                <a:gd name="T56" fmla="*/ 6 w 174"/>
                <a:gd name="T57" fmla="*/ 19 h 20"/>
                <a:gd name="T58" fmla="*/ 6 w 174"/>
                <a:gd name="T59" fmla="*/ 19 h 20"/>
                <a:gd name="T60" fmla="*/ 7 w 174"/>
                <a:gd name="T61" fmla="*/ 20 h 20"/>
                <a:gd name="T62" fmla="*/ 7 w 174"/>
                <a:gd name="T63" fmla="*/ 20 h 20"/>
                <a:gd name="T64" fmla="*/ 7 w 174"/>
                <a:gd name="T65" fmla="*/ 20 h 20"/>
                <a:gd name="T66" fmla="*/ 174 w 174"/>
                <a:gd name="T67" fmla="*/ 12 h 20"/>
                <a:gd name="T68" fmla="*/ 169 w 174"/>
                <a:gd name="T69" fmla="*/ 0 h 20"/>
                <a:gd name="T70" fmla="*/ 150 w 174"/>
                <a:gd name="T71" fmla="*/ 0 h 20"/>
                <a:gd name="T72" fmla="*/ 19 w 174"/>
                <a:gd name="T73" fmla="*/ 6 h 20"/>
                <a:gd name="T74" fmla="*/ 0 w 174"/>
                <a:gd name="T75"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4" h="20">
                  <a:moveTo>
                    <a:pt x="0" y="7"/>
                  </a:moveTo>
                  <a:lnTo>
                    <a:pt x="0" y="8"/>
                  </a:lnTo>
                  <a:lnTo>
                    <a:pt x="0" y="8"/>
                  </a:lnTo>
                  <a:lnTo>
                    <a:pt x="0" y="9"/>
                  </a:lnTo>
                  <a:lnTo>
                    <a:pt x="0" y="9"/>
                  </a:lnTo>
                  <a:lnTo>
                    <a:pt x="1" y="9"/>
                  </a:lnTo>
                  <a:lnTo>
                    <a:pt x="1" y="10"/>
                  </a:lnTo>
                  <a:lnTo>
                    <a:pt x="1" y="10"/>
                  </a:lnTo>
                  <a:lnTo>
                    <a:pt x="1" y="11"/>
                  </a:lnTo>
                  <a:lnTo>
                    <a:pt x="1" y="11"/>
                  </a:lnTo>
                  <a:lnTo>
                    <a:pt x="1" y="11"/>
                  </a:lnTo>
                  <a:lnTo>
                    <a:pt x="2" y="12"/>
                  </a:lnTo>
                  <a:lnTo>
                    <a:pt x="2" y="12"/>
                  </a:lnTo>
                  <a:lnTo>
                    <a:pt x="2" y="13"/>
                  </a:lnTo>
                  <a:lnTo>
                    <a:pt x="2" y="13"/>
                  </a:lnTo>
                  <a:lnTo>
                    <a:pt x="2" y="14"/>
                  </a:lnTo>
                  <a:lnTo>
                    <a:pt x="3" y="14"/>
                  </a:lnTo>
                  <a:lnTo>
                    <a:pt x="3" y="15"/>
                  </a:lnTo>
                  <a:lnTo>
                    <a:pt x="3" y="15"/>
                  </a:lnTo>
                  <a:lnTo>
                    <a:pt x="3" y="15"/>
                  </a:lnTo>
                  <a:lnTo>
                    <a:pt x="4" y="16"/>
                  </a:lnTo>
                  <a:lnTo>
                    <a:pt x="4" y="16"/>
                  </a:lnTo>
                  <a:lnTo>
                    <a:pt x="4" y="17"/>
                  </a:lnTo>
                  <a:lnTo>
                    <a:pt x="4" y="17"/>
                  </a:lnTo>
                  <a:lnTo>
                    <a:pt x="5" y="18"/>
                  </a:lnTo>
                  <a:lnTo>
                    <a:pt x="5" y="18"/>
                  </a:lnTo>
                  <a:lnTo>
                    <a:pt x="5" y="18"/>
                  </a:lnTo>
                  <a:lnTo>
                    <a:pt x="5" y="19"/>
                  </a:lnTo>
                  <a:lnTo>
                    <a:pt x="6" y="19"/>
                  </a:lnTo>
                  <a:lnTo>
                    <a:pt x="6" y="19"/>
                  </a:lnTo>
                  <a:lnTo>
                    <a:pt x="7" y="20"/>
                  </a:lnTo>
                  <a:lnTo>
                    <a:pt x="7" y="20"/>
                  </a:lnTo>
                  <a:lnTo>
                    <a:pt x="7" y="20"/>
                  </a:lnTo>
                  <a:lnTo>
                    <a:pt x="174" y="12"/>
                  </a:lnTo>
                  <a:lnTo>
                    <a:pt x="169" y="0"/>
                  </a:lnTo>
                  <a:lnTo>
                    <a:pt x="150" y="0"/>
                  </a:lnTo>
                  <a:lnTo>
                    <a:pt x="19" y="6"/>
                  </a:lnTo>
                  <a:lnTo>
                    <a:pt x="0" y="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27" name="Freeform 1163"/>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close/>
                </a:path>
              </a:pathLst>
            </a:custGeom>
            <a:solidFill>
              <a:srgbClr val="FF40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28" name="Freeform 1164"/>
            <p:cNvSpPr>
              <a:spLocks/>
            </p:cNvSpPr>
            <p:nvPr/>
          </p:nvSpPr>
          <p:spPr bwMode="auto">
            <a:xfrm>
              <a:off x="1450" y="3365"/>
              <a:ext cx="4" cy="9"/>
            </a:xfrm>
            <a:custGeom>
              <a:avLst/>
              <a:gdLst>
                <a:gd name="T0" fmla="*/ 4 w 4"/>
                <a:gd name="T1" fmla="*/ 9 h 9"/>
                <a:gd name="T2" fmla="*/ 0 w 4"/>
                <a:gd name="T3" fmla="*/ 0 h 9"/>
                <a:gd name="T4" fmla="*/ 0 w 4"/>
                <a:gd name="T5" fmla="*/ 4 h 9"/>
                <a:gd name="T6" fmla="*/ 4 w 4"/>
                <a:gd name="T7" fmla="*/ 9 h 9"/>
              </a:gdLst>
              <a:ahLst/>
              <a:cxnLst>
                <a:cxn ang="0">
                  <a:pos x="T0" y="T1"/>
                </a:cxn>
                <a:cxn ang="0">
                  <a:pos x="T2" y="T3"/>
                </a:cxn>
                <a:cxn ang="0">
                  <a:pos x="T4" y="T5"/>
                </a:cxn>
                <a:cxn ang="0">
                  <a:pos x="T6" y="T7"/>
                </a:cxn>
              </a:cxnLst>
              <a:rect l="0" t="0" r="r" b="b"/>
              <a:pathLst>
                <a:path w="4" h="9">
                  <a:moveTo>
                    <a:pt x="4" y="9"/>
                  </a:moveTo>
                  <a:lnTo>
                    <a:pt x="0" y="0"/>
                  </a:lnTo>
                  <a:lnTo>
                    <a:pt x="0" y="4"/>
                  </a:lnTo>
                  <a:lnTo>
                    <a:pt x="4" y="9"/>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29" name="Freeform 1165"/>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30" name="Freeform 1166"/>
            <p:cNvSpPr>
              <a:spLocks/>
            </p:cNvSpPr>
            <p:nvPr/>
          </p:nvSpPr>
          <p:spPr bwMode="auto">
            <a:xfrm>
              <a:off x="1376" y="3377"/>
              <a:ext cx="261" cy="65"/>
            </a:xfrm>
            <a:custGeom>
              <a:avLst/>
              <a:gdLst>
                <a:gd name="T0" fmla="*/ 18 w 261"/>
                <a:gd name="T1" fmla="*/ 2 h 65"/>
                <a:gd name="T2" fmla="*/ 18 w 261"/>
                <a:gd name="T3" fmla="*/ 3 h 65"/>
                <a:gd name="T4" fmla="*/ 18 w 261"/>
                <a:gd name="T5" fmla="*/ 4 h 65"/>
                <a:gd name="T6" fmla="*/ 18 w 261"/>
                <a:gd name="T7" fmla="*/ 5 h 65"/>
                <a:gd name="T8" fmla="*/ 18 w 261"/>
                <a:gd name="T9" fmla="*/ 7 h 65"/>
                <a:gd name="T10" fmla="*/ 19 w 261"/>
                <a:gd name="T11" fmla="*/ 7 h 65"/>
                <a:gd name="T12" fmla="*/ 18 w 261"/>
                <a:gd name="T13" fmla="*/ 8 h 65"/>
                <a:gd name="T14" fmla="*/ 17 w 261"/>
                <a:gd name="T15" fmla="*/ 8 h 65"/>
                <a:gd name="T16" fmla="*/ 16 w 261"/>
                <a:gd name="T17" fmla="*/ 8 h 65"/>
                <a:gd name="T18" fmla="*/ 14 w 261"/>
                <a:gd name="T19" fmla="*/ 8 h 65"/>
                <a:gd name="T20" fmla="*/ 14 w 261"/>
                <a:gd name="T21" fmla="*/ 9 h 65"/>
                <a:gd name="T22" fmla="*/ 13 w 261"/>
                <a:gd name="T23" fmla="*/ 8 h 65"/>
                <a:gd name="T24" fmla="*/ 12 w 261"/>
                <a:gd name="T25" fmla="*/ 8 h 65"/>
                <a:gd name="T26" fmla="*/ 12 w 261"/>
                <a:gd name="T27" fmla="*/ 7 h 65"/>
                <a:gd name="T28" fmla="*/ 11 w 261"/>
                <a:gd name="T29" fmla="*/ 6 h 65"/>
                <a:gd name="T30" fmla="*/ 10 w 261"/>
                <a:gd name="T31" fmla="*/ 5 h 65"/>
                <a:gd name="T32" fmla="*/ 9 w 261"/>
                <a:gd name="T33" fmla="*/ 5 h 65"/>
                <a:gd name="T34" fmla="*/ 9 w 261"/>
                <a:gd name="T35" fmla="*/ 4 h 65"/>
                <a:gd name="T36" fmla="*/ 8 w 261"/>
                <a:gd name="T37" fmla="*/ 4 h 65"/>
                <a:gd name="T38" fmla="*/ 8 w 261"/>
                <a:gd name="T39" fmla="*/ 3 h 65"/>
                <a:gd name="T40" fmla="*/ 8 w 261"/>
                <a:gd name="T41" fmla="*/ 1 h 65"/>
                <a:gd name="T42" fmla="*/ 0 w 261"/>
                <a:gd name="T43" fmla="*/ 3 h 65"/>
                <a:gd name="T44" fmla="*/ 261 w 261"/>
                <a:gd name="T45" fmla="*/ 55 h 65"/>
                <a:gd name="T46" fmla="*/ 261 w 261"/>
                <a:gd name="T47" fmla="*/ 54 h 65"/>
                <a:gd name="T48" fmla="*/ 260 w 261"/>
                <a:gd name="T49" fmla="*/ 53 h 65"/>
                <a:gd name="T50" fmla="*/ 259 w 261"/>
                <a:gd name="T51" fmla="*/ 52 h 65"/>
                <a:gd name="T52" fmla="*/ 258 w 261"/>
                <a:gd name="T53" fmla="*/ 51 h 65"/>
                <a:gd name="T54" fmla="*/ 258 w 261"/>
                <a:gd name="T55" fmla="*/ 50 h 65"/>
                <a:gd name="T56" fmla="*/ 257 w 261"/>
                <a:gd name="T57" fmla="*/ 49 h 65"/>
                <a:gd name="T58" fmla="*/ 255 w 261"/>
                <a:gd name="T59" fmla="*/ 48 h 65"/>
                <a:gd name="T60" fmla="*/ 254 w 261"/>
                <a:gd name="T61" fmla="*/ 47 h 65"/>
                <a:gd name="T62" fmla="*/ 253 w 261"/>
                <a:gd name="T63" fmla="*/ 46 h 65"/>
                <a:gd name="T64" fmla="*/ 253 w 261"/>
                <a:gd name="T65" fmla="*/ 46 h 65"/>
                <a:gd name="T66" fmla="*/ 84 w 261"/>
                <a:gd name="T67" fmla="*/ 59 h 65"/>
                <a:gd name="T68" fmla="*/ 27 w 261"/>
                <a:gd name="T69" fmla="*/ 1 h 65"/>
                <a:gd name="T70" fmla="*/ 26 w 261"/>
                <a:gd name="T71" fmla="*/ 0 h 65"/>
                <a:gd name="T72" fmla="*/ 25 w 261"/>
                <a:gd name="T73" fmla="*/ 0 h 65"/>
                <a:gd name="T74" fmla="*/ 24 w 261"/>
                <a:gd name="T75" fmla="*/ 0 h 65"/>
                <a:gd name="T76" fmla="*/ 23 w 261"/>
                <a:gd name="T77" fmla="*/ 0 h 65"/>
                <a:gd name="T78" fmla="*/ 22 w 261"/>
                <a:gd name="T79" fmla="*/ 1 h 65"/>
                <a:gd name="T80" fmla="*/ 21 w 261"/>
                <a:gd name="T81" fmla="*/ 1 h 65"/>
                <a:gd name="T82" fmla="*/ 20 w 261"/>
                <a:gd name="T83" fmla="*/ 1 h 65"/>
                <a:gd name="T84" fmla="*/ 19 w 261"/>
                <a:gd name="T85" fmla="*/ 1 h 65"/>
                <a:gd name="T86" fmla="*/ 18 w 261"/>
                <a:gd name="T8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1" h="65">
                  <a:moveTo>
                    <a:pt x="18" y="1"/>
                  </a:moveTo>
                  <a:lnTo>
                    <a:pt x="18" y="1"/>
                  </a:lnTo>
                  <a:lnTo>
                    <a:pt x="18" y="2"/>
                  </a:lnTo>
                  <a:lnTo>
                    <a:pt x="18" y="2"/>
                  </a:lnTo>
                  <a:lnTo>
                    <a:pt x="18" y="3"/>
                  </a:lnTo>
                  <a:lnTo>
                    <a:pt x="18" y="3"/>
                  </a:lnTo>
                  <a:lnTo>
                    <a:pt x="18" y="3"/>
                  </a:lnTo>
                  <a:lnTo>
                    <a:pt x="18" y="4"/>
                  </a:lnTo>
                  <a:lnTo>
                    <a:pt x="18" y="4"/>
                  </a:lnTo>
                  <a:lnTo>
                    <a:pt x="18" y="5"/>
                  </a:lnTo>
                  <a:lnTo>
                    <a:pt x="18" y="5"/>
                  </a:lnTo>
                  <a:lnTo>
                    <a:pt x="18" y="5"/>
                  </a:lnTo>
                  <a:lnTo>
                    <a:pt x="18" y="6"/>
                  </a:lnTo>
                  <a:lnTo>
                    <a:pt x="18" y="6"/>
                  </a:lnTo>
                  <a:lnTo>
                    <a:pt x="18" y="7"/>
                  </a:lnTo>
                  <a:lnTo>
                    <a:pt x="18" y="7"/>
                  </a:lnTo>
                  <a:lnTo>
                    <a:pt x="18" y="7"/>
                  </a:lnTo>
                  <a:lnTo>
                    <a:pt x="19" y="7"/>
                  </a:lnTo>
                  <a:lnTo>
                    <a:pt x="18" y="7"/>
                  </a:lnTo>
                  <a:lnTo>
                    <a:pt x="18" y="8"/>
                  </a:lnTo>
                  <a:lnTo>
                    <a:pt x="18" y="8"/>
                  </a:lnTo>
                  <a:lnTo>
                    <a:pt x="17" y="8"/>
                  </a:lnTo>
                  <a:lnTo>
                    <a:pt x="17" y="8"/>
                  </a:lnTo>
                  <a:lnTo>
                    <a:pt x="17" y="8"/>
                  </a:lnTo>
                  <a:lnTo>
                    <a:pt x="16" y="8"/>
                  </a:lnTo>
                  <a:lnTo>
                    <a:pt x="16" y="8"/>
                  </a:lnTo>
                  <a:lnTo>
                    <a:pt x="16" y="8"/>
                  </a:lnTo>
                  <a:lnTo>
                    <a:pt x="15" y="8"/>
                  </a:lnTo>
                  <a:lnTo>
                    <a:pt x="15" y="8"/>
                  </a:lnTo>
                  <a:lnTo>
                    <a:pt x="14" y="8"/>
                  </a:lnTo>
                  <a:lnTo>
                    <a:pt x="14" y="8"/>
                  </a:lnTo>
                  <a:lnTo>
                    <a:pt x="14" y="8"/>
                  </a:lnTo>
                  <a:lnTo>
                    <a:pt x="14" y="9"/>
                  </a:lnTo>
                  <a:lnTo>
                    <a:pt x="13" y="9"/>
                  </a:lnTo>
                  <a:lnTo>
                    <a:pt x="13" y="8"/>
                  </a:lnTo>
                  <a:lnTo>
                    <a:pt x="13" y="8"/>
                  </a:lnTo>
                  <a:lnTo>
                    <a:pt x="13" y="8"/>
                  </a:lnTo>
                  <a:lnTo>
                    <a:pt x="13" y="8"/>
                  </a:lnTo>
                  <a:lnTo>
                    <a:pt x="12" y="8"/>
                  </a:lnTo>
                  <a:lnTo>
                    <a:pt x="12" y="7"/>
                  </a:lnTo>
                  <a:lnTo>
                    <a:pt x="12" y="7"/>
                  </a:lnTo>
                  <a:lnTo>
                    <a:pt x="12" y="7"/>
                  </a:lnTo>
                  <a:lnTo>
                    <a:pt x="12" y="7"/>
                  </a:lnTo>
                  <a:lnTo>
                    <a:pt x="11" y="6"/>
                  </a:lnTo>
                  <a:lnTo>
                    <a:pt x="11" y="6"/>
                  </a:lnTo>
                  <a:lnTo>
                    <a:pt x="11" y="6"/>
                  </a:lnTo>
                  <a:lnTo>
                    <a:pt x="10" y="5"/>
                  </a:lnTo>
                  <a:lnTo>
                    <a:pt x="10" y="5"/>
                  </a:lnTo>
                  <a:lnTo>
                    <a:pt x="10" y="5"/>
                  </a:lnTo>
                  <a:lnTo>
                    <a:pt x="10" y="5"/>
                  </a:lnTo>
                  <a:lnTo>
                    <a:pt x="9" y="5"/>
                  </a:lnTo>
                  <a:lnTo>
                    <a:pt x="9" y="5"/>
                  </a:lnTo>
                  <a:lnTo>
                    <a:pt x="9" y="5"/>
                  </a:lnTo>
                  <a:lnTo>
                    <a:pt x="9" y="4"/>
                  </a:lnTo>
                  <a:lnTo>
                    <a:pt x="9" y="4"/>
                  </a:lnTo>
                  <a:lnTo>
                    <a:pt x="9" y="4"/>
                  </a:lnTo>
                  <a:lnTo>
                    <a:pt x="8" y="4"/>
                  </a:lnTo>
                  <a:lnTo>
                    <a:pt x="8" y="3"/>
                  </a:lnTo>
                  <a:lnTo>
                    <a:pt x="8" y="3"/>
                  </a:lnTo>
                  <a:lnTo>
                    <a:pt x="8" y="3"/>
                  </a:lnTo>
                  <a:lnTo>
                    <a:pt x="8" y="2"/>
                  </a:lnTo>
                  <a:lnTo>
                    <a:pt x="8" y="2"/>
                  </a:lnTo>
                  <a:lnTo>
                    <a:pt x="8" y="1"/>
                  </a:lnTo>
                  <a:lnTo>
                    <a:pt x="9" y="1"/>
                  </a:lnTo>
                  <a:lnTo>
                    <a:pt x="0" y="2"/>
                  </a:lnTo>
                  <a:lnTo>
                    <a:pt x="0" y="3"/>
                  </a:lnTo>
                  <a:lnTo>
                    <a:pt x="64" y="65"/>
                  </a:lnTo>
                  <a:lnTo>
                    <a:pt x="261" y="55"/>
                  </a:lnTo>
                  <a:lnTo>
                    <a:pt x="261" y="55"/>
                  </a:lnTo>
                  <a:lnTo>
                    <a:pt x="261" y="55"/>
                  </a:lnTo>
                  <a:lnTo>
                    <a:pt x="261" y="54"/>
                  </a:lnTo>
                  <a:lnTo>
                    <a:pt x="261" y="54"/>
                  </a:lnTo>
                  <a:lnTo>
                    <a:pt x="260" y="53"/>
                  </a:lnTo>
                  <a:lnTo>
                    <a:pt x="260" y="53"/>
                  </a:lnTo>
                  <a:lnTo>
                    <a:pt x="260" y="53"/>
                  </a:lnTo>
                  <a:lnTo>
                    <a:pt x="260" y="53"/>
                  </a:lnTo>
                  <a:lnTo>
                    <a:pt x="259" y="52"/>
                  </a:lnTo>
                  <a:lnTo>
                    <a:pt x="259" y="52"/>
                  </a:lnTo>
                  <a:lnTo>
                    <a:pt x="259" y="51"/>
                  </a:lnTo>
                  <a:lnTo>
                    <a:pt x="259" y="51"/>
                  </a:lnTo>
                  <a:lnTo>
                    <a:pt x="258" y="51"/>
                  </a:lnTo>
                  <a:lnTo>
                    <a:pt x="258" y="51"/>
                  </a:lnTo>
                  <a:lnTo>
                    <a:pt x="258" y="50"/>
                  </a:lnTo>
                  <a:lnTo>
                    <a:pt x="258" y="50"/>
                  </a:lnTo>
                  <a:lnTo>
                    <a:pt x="257" y="50"/>
                  </a:lnTo>
                  <a:lnTo>
                    <a:pt x="257" y="49"/>
                  </a:lnTo>
                  <a:lnTo>
                    <a:pt x="257" y="49"/>
                  </a:lnTo>
                  <a:lnTo>
                    <a:pt x="256" y="49"/>
                  </a:lnTo>
                  <a:lnTo>
                    <a:pt x="256" y="48"/>
                  </a:lnTo>
                  <a:lnTo>
                    <a:pt x="255" y="48"/>
                  </a:lnTo>
                  <a:lnTo>
                    <a:pt x="255" y="48"/>
                  </a:lnTo>
                  <a:lnTo>
                    <a:pt x="255" y="48"/>
                  </a:lnTo>
                  <a:lnTo>
                    <a:pt x="254" y="47"/>
                  </a:lnTo>
                  <a:lnTo>
                    <a:pt x="254" y="47"/>
                  </a:lnTo>
                  <a:lnTo>
                    <a:pt x="254" y="47"/>
                  </a:lnTo>
                  <a:lnTo>
                    <a:pt x="253" y="46"/>
                  </a:lnTo>
                  <a:lnTo>
                    <a:pt x="253" y="46"/>
                  </a:lnTo>
                  <a:lnTo>
                    <a:pt x="253" y="46"/>
                  </a:lnTo>
                  <a:lnTo>
                    <a:pt x="253" y="46"/>
                  </a:lnTo>
                  <a:lnTo>
                    <a:pt x="252" y="51"/>
                  </a:lnTo>
                  <a:lnTo>
                    <a:pt x="211" y="53"/>
                  </a:lnTo>
                  <a:lnTo>
                    <a:pt x="84" y="59"/>
                  </a:lnTo>
                  <a:lnTo>
                    <a:pt x="66" y="60"/>
                  </a:lnTo>
                  <a:lnTo>
                    <a:pt x="26" y="22"/>
                  </a:lnTo>
                  <a:lnTo>
                    <a:pt x="27" y="1"/>
                  </a:lnTo>
                  <a:lnTo>
                    <a:pt x="27" y="1"/>
                  </a:lnTo>
                  <a:lnTo>
                    <a:pt x="26" y="0"/>
                  </a:lnTo>
                  <a:lnTo>
                    <a:pt x="26" y="0"/>
                  </a:lnTo>
                  <a:lnTo>
                    <a:pt x="26" y="0"/>
                  </a:lnTo>
                  <a:lnTo>
                    <a:pt x="25" y="0"/>
                  </a:lnTo>
                  <a:lnTo>
                    <a:pt x="25" y="0"/>
                  </a:lnTo>
                  <a:lnTo>
                    <a:pt x="25" y="0"/>
                  </a:lnTo>
                  <a:lnTo>
                    <a:pt x="24" y="0"/>
                  </a:lnTo>
                  <a:lnTo>
                    <a:pt x="24" y="0"/>
                  </a:lnTo>
                  <a:lnTo>
                    <a:pt x="24" y="0"/>
                  </a:lnTo>
                  <a:lnTo>
                    <a:pt x="23" y="0"/>
                  </a:lnTo>
                  <a:lnTo>
                    <a:pt x="23" y="0"/>
                  </a:lnTo>
                  <a:lnTo>
                    <a:pt x="22" y="0"/>
                  </a:lnTo>
                  <a:lnTo>
                    <a:pt x="22" y="0"/>
                  </a:lnTo>
                  <a:lnTo>
                    <a:pt x="22" y="1"/>
                  </a:lnTo>
                  <a:lnTo>
                    <a:pt x="21" y="1"/>
                  </a:lnTo>
                  <a:lnTo>
                    <a:pt x="21" y="1"/>
                  </a:lnTo>
                  <a:lnTo>
                    <a:pt x="21" y="1"/>
                  </a:lnTo>
                  <a:lnTo>
                    <a:pt x="20" y="1"/>
                  </a:lnTo>
                  <a:lnTo>
                    <a:pt x="20" y="1"/>
                  </a:lnTo>
                  <a:lnTo>
                    <a:pt x="20" y="1"/>
                  </a:lnTo>
                  <a:lnTo>
                    <a:pt x="19" y="1"/>
                  </a:lnTo>
                  <a:lnTo>
                    <a:pt x="19" y="1"/>
                  </a:lnTo>
                  <a:lnTo>
                    <a:pt x="19" y="1"/>
                  </a:lnTo>
                  <a:lnTo>
                    <a:pt x="18" y="1"/>
                  </a:lnTo>
                  <a:lnTo>
                    <a:pt x="18" y="1"/>
                  </a:lnTo>
                  <a:lnTo>
                    <a:pt x="18"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31" name="Freeform 1167"/>
            <p:cNvSpPr>
              <a:spLocks/>
            </p:cNvSpPr>
            <p:nvPr/>
          </p:nvSpPr>
          <p:spPr bwMode="auto">
            <a:xfrm>
              <a:off x="1479" y="3376"/>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32" name="Freeform 1168"/>
            <p:cNvSpPr>
              <a:spLocks/>
            </p:cNvSpPr>
            <p:nvPr/>
          </p:nvSpPr>
          <p:spPr bwMode="auto">
            <a:xfrm>
              <a:off x="1479" y="3268"/>
              <a:ext cx="20" cy="27"/>
            </a:xfrm>
            <a:custGeom>
              <a:avLst/>
              <a:gdLst>
                <a:gd name="T0" fmla="*/ 1 w 20"/>
                <a:gd name="T1" fmla="*/ 2 h 27"/>
                <a:gd name="T2" fmla="*/ 1 w 20"/>
                <a:gd name="T3" fmla="*/ 4 h 27"/>
                <a:gd name="T4" fmla="*/ 1 w 20"/>
                <a:gd name="T5" fmla="*/ 5 h 27"/>
                <a:gd name="T6" fmla="*/ 1 w 20"/>
                <a:gd name="T7" fmla="*/ 7 h 27"/>
                <a:gd name="T8" fmla="*/ 1 w 20"/>
                <a:gd name="T9" fmla="*/ 9 h 27"/>
                <a:gd name="T10" fmla="*/ 1 w 20"/>
                <a:gd name="T11" fmla="*/ 10 h 27"/>
                <a:gd name="T12" fmla="*/ 1 w 20"/>
                <a:gd name="T13" fmla="*/ 12 h 27"/>
                <a:gd name="T14" fmla="*/ 1 w 20"/>
                <a:gd name="T15" fmla="*/ 13 h 27"/>
                <a:gd name="T16" fmla="*/ 0 w 20"/>
                <a:gd name="T17" fmla="*/ 15 h 27"/>
                <a:gd name="T18" fmla="*/ 0 w 20"/>
                <a:gd name="T19" fmla="*/ 17 h 27"/>
                <a:gd name="T20" fmla="*/ 0 w 20"/>
                <a:gd name="T21" fmla="*/ 18 h 27"/>
                <a:gd name="T22" fmla="*/ 0 w 20"/>
                <a:gd name="T23" fmla="*/ 20 h 27"/>
                <a:gd name="T24" fmla="*/ 0 w 20"/>
                <a:gd name="T25" fmla="*/ 21 h 27"/>
                <a:gd name="T26" fmla="*/ 0 w 20"/>
                <a:gd name="T27" fmla="*/ 23 h 27"/>
                <a:gd name="T28" fmla="*/ 0 w 20"/>
                <a:gd name="T29" fmla="*/ 25 h 27"/>
                <a:gd name="T30" fmla="*/ 1 w 20"/>
                <a:gd name="T31" fmla="*/ 26 h 27"/>
                <a:gd name="T32" fmla="*/ 19 w 20"/>
                <a:gd name="T33" fmla="*/ 26 h 27"/>
                <a:gd name="T34" fmla="*/ 19 w 20"/>
                <a:gd name="T35" fmla="*/ 24 h 27"/>
                <a:gd name="T36" fmla="*/ 20 w 20"/>
                <a:gd name="T37" fmla="*/ 23 h 27"/>
                <a:gd name="T38" fmla="*/ 20 w 20"/>
                <a:gd name="T39" fmla="*/ 21 h 27"/>
                <a:gd name="T40" fmla="*/ 20 w 20"/>
                <a:gd name="T41" fmla="*/ 19 h 27"/>
                <a:gd name="T42" fmla="*/ 20 w 20"/>
                <a:gd name="T43" fmla="*/ 18 h 27"/>
                <a:gd name="T44" fmla="*/ 20 w 20"/>
                <a:gd name="T45" fmla="*/ 16 h 27"/>
                <a:gd name="T46" fmla="*/ 20 w 20"/>
                <a:gd name="T47" fmla="*/ 15 h 27"/>
                <a:gd name="T48" fmla="*/ 20 w 20"/>
                <a:gd name="T49" fmla="*/ 13 h 27"/>
                <a:gd name="T50" fmla="*/ 20 w 20"/>
                <a:gd name="T51" fmla="*/ 11 h 27"/>
                <a:gd name="T52" fmla="*/ 20 w 20"/>
                <a:gd name="T53" fmla="*/ 10 h 27"/>
                <a:gd name="T54" fmla="*/ 20 w 20"/>
                <a:gd name="T55" fmla="*/ 8 h 27"/>
                <a:gd name="T56" fmla="*/ 20 w 20"/>
                <a:gd name="T57" fmla="*/ 6 h 27"/>
                <a:gd name="T58" fmla="*/ 20 w 20"/>
                <a:gd name="T59" fmla="*/ 5 h 27"/>
                <a:gd name="T60" fmla="*/ 20 w 20"/>
                <a:gd name="T61" fmla="*/ 4 h 27"/>
                <a:gd name="T62" fmla="*/ 20 w 20"/>
                <a:gd name="T63" fmla="*/ 2 h 27"/>
                <a:gd name="T64" fmla="*/ 19 w 20"/>
                <a:gd name="T65" fmla="*/ 0 h 27"/>
                <a:gd name="T66" fmla="*/ 18 w 20"/>
                <a:gd name="T67" fmla="*/ 0 h 27"/>
                <a:gd name="T68" fmla="*/ 17 w 20"/>
                <a:gd name="T69" fmla="*/ 0 h 27"/>
                <a:gd name="T70" fmla="*/ 16 w 20"/>
                <a:gd name="T71" fmla="*/ 0 h 27"/>
                <a:gd name="T72" fmla="*/ 15 w 20"/>
                <a:gd name="T73" fmla="*/ 0 h 27"/>
                <a:gd name="T74" fmla="*/ 14 w 20"/>
                <a:gd name="T75" fmla="*/ 0 h 27"/>
                <a:gd name="T76" fmla="*/ 12 w 20"/>
                <a:gd name="T77" fmla="*/ 0 h 27"/>
                <a:gd name="T78" fmla="*/ 11 w 20"/>
                <a:gd name="T79" fmla="*/ 0 h 27"/>
                <a:gd name="T80" fmla="*/ 10 w 20"/>
                <a:gd name="T81" fmla="*/ 0 h 27"/>
                <a:gd name="T82" fmla="*/ 9 w 20"/>
                <a:gd name="T83" fmla="*/ 0 h 27"/>
                <a:gd name="T84" fmla="*/ 8 w 20"/>
                <a:gd name="T85" fmla="*/ 0 h 27"/>
                <a:gd name="T86" fmla="*/ 7 w 20"/>
                <a:gd name="T87" fmla="*/ 0 h 27"/>
                <a:gd name="T88" fmla="*/ 6 w 20"/>
                <a:gd name="T89" fmla="*/ 0 h 27"/>
                <a:gd name="T90" fmla="*/ 4 w 20"/>
                <a:gd name="T91" fmla="*/ 1 h 27"/>
                <a:gd name="T92" fmla="*/ 3 w 20"/>
                <a:gd name="T93" fmla="*/ 1 h 27"/>
                <a:gd name="T94" fmla="*/ 2 w 20"/>
                <a:gd name="T95" fmla="*/ 1 h 27"/>
                <a:gd name="T96" fmla="*/ 1 w 20"/>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2"/>
                  </a:moveTo>
                  <a:lnTo>
                    <a:pt x="1" y="2"/>
                  </a:lnTo>
                  <a:lnTo>
                    <a:pt x="1"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3"/>
                  </a:lnTo>
                  <a:lnTo>
                    <a:pt x="1" y="14"/>
                  </a:lnTo>
                  <a:lnTo>
                    <a:pt x="0" y="15"/>
                  </a:lnTo>
                  <a:lnTo>
                    <a:pt x="0" y="16"/>
                  </a:lnTo>
                  <a:lnTo>
                    <a:pt x="0" y="17"/>
                  </a:lnTo>
                  <a:lnTo>
                    <a:pt x="0" y="17"/>
                  </a:lnTo>
                  <a:lnTo>
                    <a:pt x="0" y="18"/>
                  </a:lnTo>
                  <a:lnTo>
                    <a:pt x="0" y="19"/>
                  </a:lnTo>
                  <a:lnTo>
                    <a:pt x="0" y="20"/>
                  </a:lnTo>
                  <a:lnTo>
                    <a:pt x="0" y="21"/>
                  </a:lnTo>
                  <a:lnTo>
                    <a:pt x="0" y="21"/>
                  </a:lnTo>
                  <a:lnTo>
                    <a:pt x="0" y="22"/>
                  </a:lnTo>
                  <a:lnTo>
                    <a:pt x="0" y="23"/>
                  </a:lnTo>
                  <a:lnTo>
                    <a:pt x="0" y="24"/>
                  </a:lnTo>
                  <a:lnTo>
                    <a:pt x="0" y="25"/>
                  </a:lnTo>
                  <a:lnTo>
                    <a:pt x="1" y="26"/>
                  </a:lnTo>
                  <a:lnTo>
                    <a:pt x="1" y="26"/>
                  </a:lnTo>
                  <a:lnTo>
                    <a:pt x="1" y="27"/>
                  </a:lnTo>
                  <a:lnTo>
                    <a:pt x="19" y="26"/>
                  </a:lnTo>
                  <a:lnTo>
                    <a:pt x="19" y="25"/>
                  </a:lnTo>
                  <a:lnTo>
                    <a:pt x="19" y="24"/>
                  </a:lnTo>
                  <a:lnTo>
                    <a:pt x="19" y="23"/>
                  </a:lnTo>
                  <a:lnTo>
                    <a:pt x="20" y="23"/>
                  </a:lnTo>
                  <a:lnTo>
                    <a:pt x="20" y="22"/>
                  </a:lnTo>
                  <a:lnTo>
                    <a:pt x="20" y="21"/>
                  </a:lnTo>
                  <a:lnTo>
                    <a:pt x="20" y="20"/>
                  </a:lnTo>
                  <a:lnTo>
                    <a:pt x="20" y="19"/>
                  </a:lnTo>
                  <a:lnTo>
                    <a:pt x="20" y="19"/>
                  </a:lnTo>
                  <a:lnTo>
                    <a:pt x="20" y="18"/>
                  </a:lnTo>
                  <a:lnTo>
                    <a:pt x="20" y="17"/>
                  </a:lnTo>
                  <a:lnTo>
                    <a:pt x="20" y="16"/>
                  </a:lnTo>
                  <a:lnTo>
                    <a:pt x="20" y="15"/>
                  </a:lnTo>
                  <a:lnTo>
                    <a:pt x="20" y="15"/>
                  </a:lnTo>
                  <a:lnTo>
                    <a:pt x="20" y="14"/>
                  </a:lnTo>
                  <a:lnTo>
                    <a:pt x="20" y="13"/>
                  </a:lnTo>
                  <a:lnTo>
                    <a:pt x="20" y="12"/>
                  </a:lnTo>
                  <a:lnTo>
                    <a:pt x="20" y="11"/>
                  </a:lnTo>
                  <a:lnTo>
                    <a:pt x="20" y="11"/>
                  </a:lnTo>
                  <a:lnTo>
                    <a:pt x="20" y="10"/>
                  </a:lnTo>
                  <a:lnTo>
                    <a:pt x="20" y="9"/>
                  </a:lnTo>
                  <a:lnTo>
                    <a:pt x="20" y="8"/>
                  </a:lnTo>
                  <a:lnTo>
                    <a:pt x="20" y="7"/>
                  </a:lnTo>
                  <a:lnTo>
                    <a:pt x="20" y="6"/>
                  </a:lnTo>
                  <a:lnTo>
                    <a:pt x="20" y="6"/>
                  </a:lnTo>
                  <a:lnTo>
                    <a:pt x="20" y="5"/>
                  </a:lnTo>
                  <a:lnTo>
                    <a:pt x="20" y="4"/>
                  </a:lnTo>
                  <a:lnTo>
                    <a:pt x="20" y="4"/>
                  </a:lnTo>
                  <a:lnTo>
                    <a:pt x="20" y="3"/>
                  </a:lnTo>
                  <a:lnTo>
                    <a:pt x="20" y="2"/>
                  </a:lnTo>
                  <a:lnTo>
                    <a:pt x="19" y="1"/>
                  </a:lnTo>
                  <a:lnTo>
                    <a:pt x="19" y="0"/>
                  </a:lnTo>
                  <a:lnTo>
                    <a:pt x="19" y="0"/>
                  </a:lnTo>
                  <a:lnTo>
                    <a:pt x="18" y="0"/>
                  </a:lnTo>
                  <a:lnTo>
                    <a:pt x="18" y="0"/>
                  </a:lnTo>
                  <a:lnTo>
                    <a:pt x="17" y="0"/>
                  </a:lnTo>
                  <a:lnTo>
                    <a:pt x="17" y="0"/>
                  </a:lnTo>
                  <a:lnTo>
                    <a:pt x="16" y="0"/>
                  </a:lnTo>
                  <a:lnTo>
                    <a:pt x="16" y="0"/>
                  </a:lnTo>
                  <a:lnTo>
                    <a:pt x="15" y="0"/>
                  </a:lnTo>
                  <a:lnTo>
                    <a:pt x="14" y="0"/>
                  </a:lnTo>
                  <a:lnTo>
                    <a:pt x="14" y="0"/>
                  </a:lnTo>
                  <a:lnTo>
                    <a:pt x="13" y="0"/>
                  </a:lnTo>
                  <a:lnTo>
                    <a:pt x="12" y="0"/>
                  </a:lnTo>
                  <a:lnTo>
                    <a:pt x="12" y="0"/>
                  </a:lnTo>
                  <a:lnTo>
                    <a:pt x="11" y="0"/>
                  </a:lnTo>
                  <a:lnTo>
                    <a:pt x="11" y="0"/>
                  </a:lnTo>
                  <a:lnTo>
                    <a:pt x="10" y="0"/>
                  </a:lnTo>
                  <a:lnTo>
                    <a:pt x="10" y="0"/>
                  </a:lnTo>
                  <a:lnTo>
                    <a:pt x="9" y="0"/>
                  </a:lnTo>
                  <a:lnTo>
                    <a:pt x="8" y="0"/>
                  </a:lnTo>
                  <a:lnTo>
                    <a:pt x="8" y="0"/>
                  </a:lnTo>
                  <a:lnTo>
                    <a:pt x="7" y="0"/>
                  </a:lnTo>
                  <a:lnTo>
                    <a:pt x="7" y="0"/>
                  </a:lnTo>
                  <a:lnTo>
                    <a:pt x="6" y="0"/>
                  </a:lnTo>
                  <a:lnTo>
                    <a:pt x="6" y="0"/>
                  </a:lnTo>
                  <a:lnTo>
                    <a:pt x="5" y="0"/>
                  </a:lnTo>
                  <a:lnTo>
                    <a:pt x="4" y="1"/>
                  </a:lnTo>
                  <a:lnTo>
                    <a:pt x="4" y="1"/>
                  </a:lnTo>
                  <a:lnTo>
                    <a:pt x="3" y="1"/>
                  </a:lnTo>
                  <a:lnTo>
                    <a:pt x="3" y="1"/>
                  </a:lnTo>
                  <a:lnTo>
                    <a:pt x="2" y="1"/>
                  </a:lnTo>
                  <a:lnTo>
                    <a:pt x="1" y="1"/>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33" name="Freeform 1169"/>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34" name="Freeform 1170"/>
            <p:cNvSpPr>
              <a:spLocks/>
            </p:cNvSpPr>
            <p:nvPr/>
          </p:nvSpPr>
          <p:spPr bwMode="auto">
            <a:xfrm>
              <a:off x="1514" y="3375"/>
              <a:ext cx="21" cy="27"/>
            </a:xfrm>
            <a:custGeom>
              <a:avLst/>
              <a:gdLst>
                <a:gd name="T0" fmla="*/ 1 w 21"/>
                <a:gd name="T1" fmla="*/ 26 h 27"/>
                <a:gd name="T2" fmla="*/ 2 w 21"/>
                <a:gd name="T3" fmla="*/ 26 h 27"/>
                <a:gd name="T4" fmla="*/ 3 w 21"/>
                <a:gd name="T5" fmla="*/ 27 h 27"/>
                <a:gd name="T6" fmla="*/ 5 w 21"/>
                <a:gd name="T7" fmla="*/ 27 h 27"/>
                <a:gd name="T8" fmla="*/ 6 w 21"/>
                <a:gd name="T9" fmla="*/ 27 h 27"/>
                <a:gd name="T10" fmla="*/ 7 w 21"/>
                <a:gd name="T11" fmla="*/ 26 h 27"/>
                <a:gd name="T12" fmla="*/ 8 w 21"/>
                <a:gd name="T13" fmla="*/ 26 h 27"/>
                <a:gd name="T14" fmla="*/ 10 w 21"/>
                <a:gd name="T15" fmla="*/ 26 h 27"/>
                <a:gd name="T16" fmla="*/ 11 w 21"/>
                <a:gd name="T17" fmla="*/ 26 h 27"/>
                <a:gd name="T18" fmla="*/ 12 w 21"/>
                <a:gd name="T19" fmla="*/ 26 h 27"/>
                <a:gd name="T20" fmla="*/ 13 w 21"/>
                <a:gd name="T21" fmla="*/ 26 h 27"/>
                <a:gd name="T22" fmla="*/ 15 w 21"/>
                <a:gd name="T23" fmla="*/ 25 h 27"/>
                <a:gd name="T24" fmla="*/ 16 w 21"/>
                <a:gd name="T25" fmla="*/ 25 h 27"/>
                <a:gd name="T26" fmla="*/ 17 w 21"/>
                <a:gd name="T27" fmla="*/ 25 h 27"/>
                <a:gd name="T28" fmla="*/ 18 w 21"/>
                <a:gd name="T29" fmla="*/ 25 h 27"/>
                <a:gd name="T30" fmla="*/ 20 w 21"/>
                <a:gd name="T31" fmla="*/ 25 h 27"/>
                <a:gd name="T32" fmla="*/ 20 w 21"/>
                <a:gd name="T33" fmla="*/ 24 h 27"/>
                <a:gd name="T34" fmla="*/ 20 w 21"/>
                <a:gd name="T35" fmla="*/ 23 h 27"/>
                <a:gd name="T36" fmla="*/ 21 w 21"/>
                <a:gd name="T37" fmla="*/ 21 h 27"/>
                <a:gd name="T38" fmla="*/ 21 w 21"/>
                <a:gd name="T39" fmla="*/ 20 h 27"/>
                <a:gd name="T40" fmla="*/ 21 w 21"/>
                <a:gd name="T41" fmla="*/ 18 h 27"/>
                <a:gd name="T42" fmla="*/ 21 w 21"/>
                <a:gd name="T43" fmla="*/ 16 h 27"/>
                <a:gd name="T44" fmla="*/ 21 w 21"/>
                <a:gd name="T45" fmla="*/ 15 h 27"/>
                <a:gd name="T46" fmla="*/ 21 w 21"/>
                <a:gd name="T47" fmla="*/ 13 h 27"/>
                <a:gd name="T48" fmla="*/ 21 w 21"/>
                <a:gd name="T49" fmla="*/ 12 h 27"/>
                <a:gd name="T50" fmla="*/ 21 w 21"/>
                <a:gd name="T51" fmla="*/ 10 h 27"/>
                <a:gd name="T52" fmla="*/ 21 w 21"/>
                <a:gd name="T53" fmla="*/ 9 h 27"/>
                <a:gd name="T54" fmla="*/ 21 w 21"/>
                <a:gd name="T55" fmla="*/ 7 h 27"/>
                <a:gd name="T56" fmla="*/ 21 w 21"/>
                <a:gd name="T57" fmla="*/ 5 h 27"/>
                <a:gd name="T58" fmla="*/ 21 w 21"/>
                <a:gd name="T59" fmla="*/ 4 h 27"/>
                <a:gd name="T60" fmla="*/ 21 w 21"/>
                <a:gd name="T61" fmla="*/ 2 h 27"/>
                <a:gd name="T62" fmla="*/ 21 w 21"/>
                <a:gd name="T63" fmla="*/ 1 h 27"/>
                <a:gd name="T64" fmla="*/ 20 w 21"/>
                <a:gd name="T65" fmla="*/ 0 h 27"/>
                <a:gd name="T66" fmla="*/ 19 w 21"/>
                <a:gd name="T67" fmla="*/ 0 h 27"/>
                <a:gd name="T68" fmla="*/ 18 w 21"/>
                <a:gd name="T69" fmla="*/ 0 h 27"/>
                <a:gd name="T70" fmla="*/ 17 w 21"/>
                <a:gd name="T71" fmla="*/ 0 h 27"/>
                <a:gd name="T72" fmla="*/ 15 w 21"/>
                <a:gd name="T73" fmla="*/ 0 h 27"/>
                <a:gd name="T74" fmla="*/ 14 w 21"/>
                <a:gd name="T75" fmla="*/ 0 h 27"/>
                <a:gd name="T76" fmla="*/ 12 w 21"/>
                <a:gd name="T77" fmla="*/ 0 h 27"/>
                <a:gd name="T78" fmla="*/ 11 w 21"/>
                <a:gd name="T79" fmla="*/ 0 h 27"/>
                <a:gd name="T80" fmla="*/ 10 w 21"/>
                <a:gd name="T81" fmla="*/ 0 h 27"/>
                <a:gd name="T82" fmla="*/ 9 w 21"/>
                <a:gd name="T83" fmla="*/ 0 h 27"/>
                <a:gd name="T84" fmla="*/ 8 w 21"/>
                <a:gd name="T85" fmla="*/ 0 h 27"/>
                <a:gd name="T86" fmla="*/ 6 w 21"/>
                <a:gd name="T87" fmla="*/ 0 h 27"/>
                <a:gd name="T88" fmla="*/ 5 w 21"/>
                <a:gd name="T89" fmla="*/ 0 h 27"/>
                <a:gd name="T90" fmla="*/ 4 w 21"/>
                <a:gd name="T91" fmla="*/ 0 h 27"/>
                <a:gd name="T92" fmla="*/ 3 w 21"/>
                <a:gd name="T93" fmla="*/ 0 h 27"/>
                <a:gd name="T94" fmla="*/ 1 w 21"/>
                <a:gd name="T95" fmla="*/ 1 h 27"/>
                <a:gd name="T96" fmla="*/ 0 w 21"/>
                <a:gd name="T9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0" y="26"/>
                  </a:moveTo>
                  <a:lnTo>
                    <a:pt x="1" y="26"/>
                  </a:lnTo>
                  <a:lnTo>
                    <a:pt x="1" y="26"/>
                  </a:lnTo>
                  <a:lnTo>
                    <a:pt x="2" y="26"/>
                  </a:lnTo>
                  <a:lnTo>
                    <a:pt x="3" y="26"/>
                  </a:lnTo>
                  <a:lnTo>
                    <a:pt x="3" y="27"/>
                  </a:lnTo>
                  <a:lnTo>
                    <a:pt x="4" y="27"/>
                  </a:lnTo>
                  <a:lnTo>
                    <a:pt x="5" y="27"/>
                  </a:lnTo>
                  <a:lnTo>
                    <a:pt x="5" y="27"/>
                  </a:lnTo>
                  <a:lnTo>
                    <a:pt x="6" y="27"/>
                  </a:lnTo>
                  <a:lnTo>
                    <a:pt x="7" y="27"/>
                  </a:lnTo>
                  <a:lnTo>
                    <a:pt x="7" y="26"/>
                  </a:lnTo>
                  <a:lnTo>
                    <a:pt x="8" y="26"/>
                  </a:lnTo>
                  <a:lnTo>
                    <a:pt x="8" y="26"/>
                  </a:lnTo>
                  <a:lnTo>
                    <a:pt x="9" y="26"/>
                  </a:lnTo>
                  <a:lnTo>
                    <a:pt x="10" y="26"/>
                  </a:lnTo>
                  <a:lnTo>
                    <a:pt x="10" y="26"/>
                  </a:lnTo>
                  <a:lnTo>
                    <a:pt x="11" y="26"/>
                  </a:lnTo>
                  <a:lnTo>
                    <a:pt x="11" y="26"/>
                  </a:lnTo>
                  <a:lnTo>
                    <a:pt x="12" y="26"/>
                  </a:lnTo>
                  <a:lnTo>
                    <a:pt x="12" y="26"/>
                  </a:lnTo>
                  <a:lnTo>
                    <a:pt x="13" y="26"/>
                  </a:lnTo>
                  <a:lnTo>
                    <a:pt x="14" y="25"/>
                  </a:lnTo>
                  <a:lnTo>
                    <a:pt x="15" y="25"/>
                  </a:lnTo>
                  <a:lnTo>
                    <a:pt x="15" y="25"/>
                  </a:lnTo>
                  <a:lnTo>
                    <a:pt x="16" y="25"/>
                  </a:lnTo>
                  <a:lnTo>
                    <a:pt x="16" y="25"/>
                  </a:lnTo>
                  <a:lnTo>
                    <a:pt x="17" y="25"/>
                  </a:lnTo>
                  <a:lnTo>
                    <a:pt x="18" y="25"/>
                  </a:lnTo>
                  <a:lnTo>
                    <a:pt x="18" y="25"/>
                  </a:lnTo>
                  <a:lnTo>
                    <a:pt x="19" y="25"/>
                  </a:lnTo>
                  <a:lnTo>
                    <a:pt x="20" y="25"/>
                  </a:lnTo>
                  <a:lnTo>
                    <a:pt x="20" y="25"/>
                  </a:lnTo>
                  <a:lnTo>
                    <a:pt x="20" y="24"/>
                  </a:lnTo>
                  <a:lnTo>
                    <a:pt x="20" y="24"/>
                  </a:lnTo>
                  <a:lnTo>
                    <a:pt x="20"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1"/>
                  </a:lnTo>
                  <a:lnTo>
                    <a:pt x="21" y="0"/>
                  </a:lnTo>
                  <a:lnTo>
                    <a:pt x="20" y="0"/>
                  </a:lnTo>
                  <a:lnTo>
                    <a:pt x="20" y="0"/>
                  </a:lnTo>
                  <a:lnTo>
                    <a:pt x="19" y="0"/>
                  </a:lnTo>
                  <a:lnTo>
                    <a:pt x="18" y="0"/>
                  </a:lnTo>
                  <a:lnTo>
                    <a:pt x="18" y="0"/>
                  </a:lnTo>
                  <a:lnTo>
                    <a:pt x="17" y="0"/>
                  </a:lnTo>
                  <a:lnTo>
                    <a:pt x="17" y="0"/>
                  </a:lnTo>
                  <a:lnTo>
                    <a:pt x="16" y="0"/>
                  </a:lnTo>
                  <a:lnTo>
                    <a:pt x="15" y="0"/>
                  </a:lnTo>
                  <a:lnTo>
                    <a:pt x="15" y="0"/>
                  </a:lnTo>
                  <a:lnTo>
                    <a:pt x="14" y="0"/>
                  </a:lnTo>
                  <a:lnTo>
                    <a:pt x="13" y="0"/>
                  </a:lnTo>
                  <a:lnTo>
                    <a:pt x="12" y="0"/>
                  </a:lnTo>
                  <a:lnTo>
                    <a:pt x="12" y="0"/>
                  </a:lnTo>
                  <a:lnTo>
                    <a:pt x="11" y="0"/>
                  </a:lnTo>
                  <a:lnTo>
                    <a:pt x="11" y="0"/>
                  </a:lnTo>
                  <a:lnTo>
                    <a:pt x="10" y="0"/>
                  </a:lnTo>
                  <a:lnTo>
                    <a:pt x="9" y="0"/>
                  </a:lnTo>
                  <a:lnTo>
                    <a:pt x="9" y="0"/>
                  </a:lnTo>
                  <a:lnTo>
                    <a:pt x="8" y="0"/>
                  </a:lnTo>
                  <a:lnTo>
                    <a:pt x="8" y="0"/>
                  </a:lnTo>
                  <a:lnTo>
                    <a:pt x="7" y="0"/>
                  </a:lnTo>
                  <a:lnTo>
                    <a:pt x="6" y="0"/>
                  </a:lnTo>
                  <a:lnTo>
                    <a:pt x="5" y="0"/>
                  </a:lnTo>
                  <a:lnTo>
                    <a:pt x="5" y="0"/>
                  </a:lnTo>
                  <a:lnTo>
                    <a:pt x="4" y="0"/>
                  </a:lnTo>
                  <a:lnTo>
                    <a:pt x="4" y="0"/>
                  </a:lnTo>
                  <a:lnTo>
                    <a:pt x="3" y="0"/>
                  </a:lnTo>
                  <a:lnTo>
                    <a:pt x="3" y="0"/>
                  </a:lnTo>
                  <a:lnTo>
                    <a:pt x="2" y="1"/>
                  </a:lnTo>
                  <a:lnTo>
                    <a:pt x="1" y="1"/>
                  </a:lnTo>
                  <a:lnTo>
                    <a:pt x="1" y="1"/>
                  </a:lnTo>
                  <a:lnTo>
                    <a:pt x="0" y="26"/>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35" name="Freeform 1171"/>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36" name="Freeform 1172"/>
            <p:cNvSpPr>
              <a:spLocks/>
            </p:cNvSpPr>
            <p:nvPr/>
          </p:nvSpPr>
          <p:spPr bwMode="auto">
            <a:xfrm>
              <a:off x="1457" y="3377"/>
              <a:ext cx="21" cy="27"/>
            </a:xfrm>
            <a:custGeom>
              <a:avLst/>
              <a:gdLst>
                <a:gd name="T0" fmla="*/ 1 w 21"/>
                <a:gd name="T1" fmla="*/ 2 h 27"/>
                <a:gd name="T2" fmla="*/ 1 w 21"/>
                <a:gd name="T3" fmla="*/ 3 h 27"/>
                <a:gd name="T4" fmla="*/ 1 w 21"/>
                <a:gd name="T5" fmla="*/ 5 h 27"/>
                <a:gd name="T6" fmla="*/ 1 w 21"/>
                <a:gd name="T7" fmla="*/ 6 h 27"/>
                <a:gd name="T8" fmla="*/ 0 w 21"/>
                <a:gd name="T9" fmla="*/ 8 h 27"/>
                <a:gd name="T10" fmla="*/ 0 w 21"/>
                <a:gd name="T11" fmla="*/ 10 h 27"/>
                <a:gd name="T12" fmla="*/ 0 w 21"/>
                <a:gd name="T13" fmla="*/ 11 h 27"/>
                <a:gd name="T14" fmla="*/ 0 w 21"/>
                <a:gd name="T15" fmla="*/ 13 h 27"/>
                <a:gd name="T16" fmla="*/ 0 w 21"/>
                <a:gd name="T17" fmla="*/ 14 h 27"/>
                <a:gd name="T18" fmla="*/ 0 w 21"/>
                <a:gd name="T19" fmla="*/ 16 h 27"/>
                <a:gd name="T20" fmla="*/ 0 w 21"/>
                <a:gd name="T21" fmla="*/ 18 h 27"/>
                <a:gd name="T22" fmla="*/ 0 w 21"/>
                <a:gd name="T23" fmla="*/ 20 h 27"/>
                <a:gd name="T24" fmla="*/ 0 w 21"/>
                <a:gd name="T25" fmla="*/ 21 h 27"/>
                <a:gd name="T26" fmla="*/ 0 w 21"/>
                <a:gd name="T27" fmla="*/ 23 h 27"/>
                <a:gd name="T28" fmla="*/ 0 w 21"/>
                <a:gd name="T29" fmla="*/ 25 h 27"/>
                <a:gd name="T30" fmla="*/ 0 w 21"/>
                <a:gd name="T31" fmla="*/ 27 h 27"/>
                <a:gd name="T32" fmla="*/ 20 w 21"/>
                <a:gd name="T33" fmla="*/ 27 h 27"/>
                <a:gd name="T34" fmla="*/ 21 w 21"/>
                <a:gd name="T35" fmla="*/ 25 h 27"/>
                <a:gd name="T36" fmla="*/ 21 w 21"/>
                <a:gd name="T37" fmla="*/ 23 h 27"/>
                <a:gd name="T38" fmla="*/ 21 w 21"/>
                <a:gd name="T39" fmla="*/ 22 h 27"/>
                <a:gd name="T40" fmla="*/ 21 w 21"/>
                <a:gd name="T41" fmla="*/ 20 h 27"/>
                <a:gd name="T42" fmla="*/ 21 w 21"/>
                <a:gd name="T43" fmla="*/ 18 h 27"/>
                <a:gd name="T44" fmla="*/ 21 w 21"/>
                <a:gd name="T45" fmla="*/ 17 h 27"/>
                <a:gd name="T46" fmla="*/ 21 w 21"/>
                <a:gd name="T47" fmla="*/ 15 h 27"/>
                <a:gd name="T48" fmla="*/ 21 w 21"/>
                <a:gd name="T49" fmla="*/ 14 h 27"/>
                <a:gd name="T50" fmla="*/ 21 w 21"/>
                <a:gd name="T51" fmla="*/ 12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27">
                  <a:moveTo>
                    <a:pt x="1" y="1"/>
                  </a:moveTo>
                  <a:lnTo>
                    <a:pt x="1" y="2"/>
                  </a:lnTo>
                  <a:lnTo>
                    <a:pt x="1" y="3"/>
                  </a:lnTo>
                  <a:lnTo>
                    <a:pt x="1" y="3"/>
                  </a:lnTo>
                  <a:lnTo>
                    <a:pt x="1" y="4"/>
                  </a:lnTo>
                  <a:lnTo>
                    <a:pt x="1" y="5"/>
                  </a:lnTo>
                  <a:lnTo>
                    <a:pt x="1" y="5"/>
                  </a:lnTo>
                  <a:lnTo>
                    <a:pt x="1" y="6"/>
                  </a:lnTo>
                  <a:lnTo>
                    <a:pt x="0" y="7"/>
                  </a:lnTo>
                  <a:lnTo>
                    <a:pt x="0" y="8"/>
                  </a:lnTo>
                  <a:lnTo>
                    <a:pt x="0" y="9"/>
                  </a:lnTo>
                  <a:lnTo>
                    <a:pt x="0" y="10"/>
                  </a:lnTo>
                  <a:lnTo>
                    <a:pt x="0" y="10"/>
                  </a:lnTo>
                  <a:lnTo>
                    <a:pt x="0" y="11"/>
                  </a:lnTo>
                  <a:lnTo>
                    <a:pt x="0" y="12"/>
                  </a:lnTo>
                  <a:lnTo>
                    <a:pt x="0" y="13"/>
                  </a:lnTo>
                  <a:lnTo>
                    <a:pt x="0" y="14"/>
                  </a:lnTo>
                  <a:lnTo>
                    <a:pt x="0" y="14"/>
                  </a:lnTo>
                  <a:lnTo>
                    <a:pt x="0" y="15"/>
                  </a:lnTo>
                  <a:lnTo>
                    <a:pt x="0" y="16"/>
                  </a:lnTo>
                  <a:lnTo>
                    <a:pt x="0" y="17"/>
                  </a:lnTo>
                  <a:lnTo>
                    <a:pt x="0" y="18"/>
                  </a:lnTo>
                  <a:lnTo>
                    <a:pt x="0" y="19"/>
                  </a:lnTo>
                  <a:lnTo>
                    <a:pt x="0" y="20"/>
                  </a:lnTo>
                  <a:lnTo>
                    <a:pt x="0" y="20"/>
                  </a:lnTo>
                  <a:lnTo>
                    <a:pt x="0" y="21"/>
                  </a:lnTo>
                  <a:lnTo>
                    <a:pt x="0" y="22"/>
                  </a:lnTo>
                  <a:lnTo>
                    <a:pt x="0" y="23"/>
                  </a:lnTo>
                  <a:lnTo>
                    <a:pt x="0" y="24"/>
                  </a:lnTo>
                  <a:lnTo>
                    <a:pt x="0" y="25"/>
                  </a:lnTo>
                  <a:lnTo>
                    <a:pt x="0" y="26"/>
                  </a:lnTo>
                  <a:lnTo>
                    <a:pt x="0" y="27"/>
                  </a:lnTo>
                  <a:lnTo>
                    <a:pt x="0" y="27"/>
                  </a:lnTo>
                  <a:lnTo>
                    <a:pt x="20" y="27"/>
                  </a:lnTo>
                  <a:lnTo>
                    <a:pt x="20" y="26"/>
                  </a:lnTo>
                  <a:lnTo>
                    <a:pt x="21" y="25"/>
                  </a:lnTo>
                  <a:lnTo>
                    <a:pt x="21" y="24"/>
                  </a:lnTo>
                  <a:lnTo>
                    <a:pt x="21" y="23"/>
                  </a:lnTo>
                  <a:lnTo>
                    <a:pt x="21" y="22"/>
                  </a:lnTo>
                  <a:lnTo>
                    <a:pt x="21" y="22"/>
                  </a:lnTo>
                  <a:lnTo>
                    <a:pt x="21" y="21"/>
                  </a:lnTo>
                  <a:lnTo>
                    <a:pt x="21" y="20"/>
                  </a:lnTo>
                  <a:lnTo>
                    <a:pt x="21" y="19"/>
                  </a:lnTo>
                  <a:lnTo>
                    <a:pt x="21" y="18"/>
                  </a:lnTo>
                  <a:lnTo>
                    <a:pt x="21" y="18"/>
                  </a:lnTo>
                  <a:lnTo>
                    <a:pt x="21" y="17"/>
                  </a:lnTo>
                  <a:lnTo>
                    <a:pt x="21" y="16"/>
                  </a:lnTo>
                  <a:lnTo>
                    <a:pt x="21" y="15"/>
                  </a:lnTo>
                  <a:lnTo>
                    <a:pt x="21" y="14"/>
                  </a:lnTo>
                  <a:lnTo>
                    <a:pt x="21" y="14"/>
                  </a:lnTo>
                  <a:lnTo>
                    <a:pt x="21" y="13"/>
                  </a:lnTo>
                  <a:lnTo>
                    <a:pt x="21" y="12"/>
                  </a:lnTo>
                  <a:lnTo>
                    <a:pt x="21" y="11"/>
                  </a:lnTo>
                  <a:lnTo>
                    <a:pt x="21" y="10"/>
                  </a:lnTo>
                  <a:lnTo>
                    <a:pt x="21" y="10"/>
                  </a:lnTo>
                  <a:lnTo>
                    <a:pt x="21" y="9"/>
                  </a:lnTo>
                  <a:lnTo>
                    <a:pt x="21" y="8"/>
                  </a:lnTo>
                  <a:lnTo>
                    <a:pt x="21" y="7"/>
                  </a:lnTo>
                  <a:lnTo>
                    <a:pt x="21" y="6"/>
                  </a:lnTo>
                  <a:lnTo>
                    <a:pt x="21" y="5"/>
                  </a:lnTo>
                  <a:lnTo>
                    <a:pt x="21" y="5"/>
                  </a:lnTo>
                  <a:lnTo>
                    <a:pt x="21" y="4"/>
                  </a:lnTo>
                  <a:lnTo>
                    <a:pt x="21" y="3"/>
                  </a:lnTo>
                  <a:lnTo>
                    <a:pt x="21" y="2"/>
                  </a:lnTo>
                  <a:lnTo>
                    <a:pt x="21" y="1"/>
                  </a:lnTo>
                  <a:lnTo>
                    <a:pt x="21"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37" name="Freeform 1173"/>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38" name="Freeform 1174"/>
            <p:cNvSpPr>
              <a:spLocks/>
            </p:cNvSpPr>
            <p:nvPr/>
          </p:nvSpPr>
          <p:spPr bwMode="auto">
            <a:xfrm>
              <a:off x="1594" y="3370"/>
              <a:ext cx="19" cy="27"/>
            </a:xfrm>
            <a:custGeom>
              <a:avLst/>
              <a:gdLst>
                <a:gd name="T0" fmla="*/ 18 w 19"/>
                <a:gd name="T1" fmla="*/ 26 h 27"/>
                <a:gd name="T2" fmla="*/ 19 w 19"/>
                <a:gd name="T3" fmla="*/ 24 h 27"/>
                <a:gd name="T4" fmla="*/ 19 w 19"/>
                <a:gd name="T5" fmla="*/ 23 h 27"/>
                <a:gd name="T6" fmla="*/ 19 w 19"/>
                <a:gd name="T7" fmla="*/ 21 h 27"/>
                <a:gd name="T8" fmla="*/ 19 w 19"/>
                <a:gd name="T9" fmla="*/ 20 h 27"/>
                <a:gd name="T10" fmla="*/ 19 w 19"/>
                <a:gd name="T11" fmla="*/ 18 h 27"/>
                <a:gd name="T12" fmla="*/ 19 w 19"/>
                <a:gd name="T13" fmla="*/ 17 h 27"/>
                <a:gd name="T14" fmla="*/ 19 w 19"/>
                <a:gd name="T15" fmla="*/ 15 h 27"/>
                <a:gd name="T16" fmla="*/ 19 w 19"/>
                <a:gd name="T17" fmla="*/ 14 h 27"/>
                <a:gd name="T18" fmla="*/ 19 w 19"/>
                <a:gd name="T19" fmla="*/ 12 h 27"/>
                <a:gd name="T20" fmla="*/ 19 w 19"/>
                <a:gd name="T21" fmla="*/ 10 h 27"/>
                <a:gd name="T22" fmla="*/ 19 w 19"/>
                <a:gd name="T23" fmla="*/ 9 h 27"/>
                <a:gd name="T24" fmla="*/ 19 w 19"/>
                <a:gd name="T25" fmla="*/ 8 h 27"/>
                <a:gd name="T26" fmla="*/ 19 w 19"/>
                <a:gd name="T27" fmla="*/ 6 h 27"/>
                <a:gd name="T28" fmla="*/ 19 w 19"/>
                <a:gd name="T29" fmla="*/ 4 h 27"/>
                <a:gd name="T30" fmla="*/ 19 w 19"/>
                <a:gd name="T31" fmla="*/ 3 h 27"/>
                <a:gd name="T32" fmla="*/ 19 w 19"/>
                <a:gd name="T33" fmla="*/ 1 h 27"/>
                <a:gd name="T34" fmla="*/ 17 w 19"/>
                <a:gd name="T35" fmla="*/ 0 h 27"/>
                <a:gd name="T36" fmla="*/ 16 w 19"/>
                <a:gd name="T37" fmla="*/ 0 h 27"/>
                <a:gd name="T38" fmla="*/ 15 w 19"/>
                <a:gd name="T39" fmla="*/ 0 h 27"/>
                <a:gd name="T40" fmla="*/ 14 w 19"/>
                <a:gd name="T41" fmla="*/ 1 h 27"/>
                <a:gd name="T42" fmla="*/ 13 w 19"/>
                <a:gd name="T43" fmla="*/ 1 h 27"/>
                <a:gd name="T44" fmla="*/ 12 w 19"/>
                <a:gd name="T45" fmla="*/ 1 h 27"/>
                <a:gd name="T46" fmla="*/ 10 w 19"/>
                <a:gd name="T47" fmla="*/ 1 h 27"/>
                <a:gd name="T48" fmla="*/ 9 w 19"/>
                <a:gd name="T49" fmla="*/ 1 h 27"/>
                <a:gd name="T50" fmla="*/ 8 w 19"/>
                <a:gd name="T51" fmla="*/ 1 h 27"/>
                <a:gd name="T52" fmla="*/ 7 w 19"/>
                <a:gd name="T53" fmla="*/ 1 h 27"/>
                <a:gd name="T54" fmla="*/ 6 w 19"/>
                <a:gd name="T55" fmla="*/ 1 h 27"/>
                <a:gd name="T56" fmla="*/ 5 w 19"/>
                <a:gd name="T57" fmla="*/ 1 h 27"/>
                <a:gd name="T58" fmla="*/ 4 w 19"/>
                <a:gd name="T59" fmla="*/ 1 h 27"/>
                <a:gd name="T60" fmla="*/ 3 w 19"/>
                <a:gd name="T61" fmla="*/ 1 h 27"/>
                <a:gd name="T62" fmla="*/ 1 w 19"/>
                <a:gd name="T63" fmla="*/ 1 h 27"/>
                <a:gd name="T64" fmla="*/ 0 w 19"/>
                <a:gd name="T65" fmla="*/ 1 h 27"/>
                <a:gd name="T66" fmla="*/ 0 w 19"/>
                <a:gd name="T6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27">
                  <a:moveTo>
                    <a:pt x="0" y="27"/>
                  </a:moveTo>
                  <a:lnTo>
                    <a:pt x="18" y="26"/>
                  </a:lnTo>
                  <a:lnTo>
                    <a:pt x="19" y="25"/>
                  </a:lnTo>
                  <a:lnTo>
                    <a:pt x="19" y="24"/>
                  </a:lnTo>
                  <a:lnTo>
                    <a:pt x="19" y="23"/>
                  </a:lnTo>
                  <a:lnTo>
                    <a:pt x="19" y="23"/>
                  </a:lnTo>
                  <a:lnTo>
                    <a:pt x="19" y="22"/>
                  </a:lnTo>
                  <a:lnTo>
                    <a:pt x="19" y="21"/>
                  </a:lnTo>
                  <a:lnTo>
                    <a:pt x="19" y="21"/>
                  </a:lnTo>
                  <a:lnTo>
                    <a:pt x="19" y="20"/>
                  </a:lnTo>
                  <a:lnTo>
                    <a:pt x="19" y="19"/>
                  </a:lnTo>
                  <a:lnTo>
                    <a:pt x="19" y="18"/>
                  </a:lnTo>
                  <a:lnTo>
                    <a:pt x="19" y="17"/>
                  </a:lnTo>
                  <a:lnTo>
                    <a:pt x="19" y="17"/>
                  </a:lnTo>
                  <a:lnTo>
                    <a:pt x="19" y="16"/>
                  </a:lnTo>
                  <a:lnTo>
                    <a:pt x="19" y="15"/>
                  </a:lnTo>
                  <a:lnTo>
                    <a:pt x="19" y="15"/>
                  </a:lnTo>
                  <a:lnTo>
                    <a:pt x="19" y="14"/>
                  </a:lnTo>
                  <a:lnTo>
                    <a:pt x="19" y="13"/>
                  </a:lnTo>
                  <a:lnTo>
                    <a:pt x="19" y="12"/>
                  </a:lnTo>
                  <a:lnTo>
                    <a:pt x="19" y="11"/>
                  </a:lnTo>
                  <a:lnTo>
                    <a:pt x="19" y="10"/>
                  </a:lnTo>
                  <a:lnTo>
                    <a:pt x="19" y="10"/>
                  </a:lnTo>
                  <a:lnTo>
                    <a:pt x="19" y="9"/>
                  </a:lnTo>
                  <a:lnTo>
                    <a:pt x="19" y="8"/>
                  </a:lnTo>
                  <a:lnTo>
                    <a:pt x="19" y="8"/>
                  </a:lnTo>
                  <a:lnTo>
                    <a:pt x="19" y="7"/>
                  </a:lnTo>
                  <a:lnTo>
                    <a:pt x="19" y="6"/>
                  </a:lnTo>
                  <a:lnTo>
                    <a:pt x="19" y="5"/>
                  </a:lnTo>
                  <a:lnTo>
                    <a:pt x="19" y="4"/>
                  </a:lnTo>
                  <a:lnTo>
                    <a:pt x="19" y="4"/>
                  </a:lnTo>
                  <a:lnTo>
                    <a:pt x="19" y="3"/>
                  </a:lnTo>
                  <a:lnTo>
                    <a:pt x="19" y="2"/>
                  </a:lnTo>
                  <a:lnTo>
                    <a:pt x="19" y="1"/>
                  </a:lnTo>
                  <a:lnTo>
                    <a:pt x="18" y="0"/>
                  </a:lnTo>
                  <a:lnTo>
                    <a:pt x="17" y="0"/>
                  </a:lnTo>
                  <a:lnTo>
                    <a:pt x="17" y="0"/>
                  </a:lnTo>
                  <a:lnTo>
                    <a:pt x="16" y="0"/>
                  </a:lnTo>
                  <a:lnTo>
                    <a:pt x="16" y="0"/>
                  </a:lnTo>
                  <a:lnTo>
                    <a:pt x="15" y="0"/>
                  </a:lnTo>
                  <a:lnTo>
                    <a:pt x="15" y="0"/>
                  </a:lnTo>
                  <a:lnTo>
                    <a:pt x="14" y="1"/>
                  </a:lnTo>
                  <a:lnTo>
                    <a:pt x="14" y="1"/>
                  </a:lnTo>
                  <a:lnTo>
                    <a:pt x="13" y="1"/>
                  </a:lnTo>
                  <a:lnTo>
                    <a:pt x="12" y="1"/>
                  </a:lnTo>
                  <a:lnTo>
                    <a:pt x="12" y="1"/>
                  </a:lnTo>
                  <a:lnTo>
                    <a:pt x="11" y="1"/>
                  </a:lnTo>
                  <a:lnTo>
                    <a:pt x="10" y="1"/>
                  </a:lnTo>
                  <a:lnTo>
                    <a:pt x="10" y="1"/>
                  </a:lnTo>
                  <a:lnTo>
                    <a:pt x="9" y="1"/>
                  </a:lnTo>
                  <a:lnTo>
                    <a:pt x="9" y="1"/>
                  </a:lnTo>
                  <a:lnTo>
                    <a:pt x="8" y="1"/>
                  </a:lnTo>
                  <a:lnTo>
                    <a:pt x="8" y="1"/>
                  </a:lnTo>
                  <a:lnTo>
                    <a:pt x="7" y="1"/>
                  </a:lnTo>
                  <a:lnTo>
                    <a:pt x="7" y="1"/>
                  </a:lnTo>
                  <a:lnTo>
                    <a:pt x="6" y="1"/>
                  </a:lnTo>
                  <a:lnTo>
                    <a:pt x="5" y="1"/>
                  </a:lnTo>
                  <a:lnTo>
                    <a:pt x="5" y="1"/>
                  </a:lnTo>
                  <a:lnTo>
                    <a:pt x="4" y="1"/>
                  </a:lnTo>
                  <a:lnTo>
                    <a:pt x="4" y="1"/>
                  </a:lnTo>
                  <a:lnTo>
                    <a:pt x="3" y="1"/>
                  </a:lnTo>
                  <a:lnTo>
                    <a:pt x="3" y="1"/>
                  </a:lnTo>
                  <a:lnTo>
                    <a:pt x="2" y="1"/>
                  </a:lnTo>
                  <a:lnTo>
                    <a:pt x="1" y="1"/>
                  </a:lnTo>
                  <a:lnTo>
                    <a:pt x="1" y="1"/>
                  </a:lnTo>
                  <a:lnTo>
                    <a:pt x="0" y="1"/>
                  </a:lnTo>
                  <a:lnTo>
                    <a:pt x="0" y="2"/>
                  </a:lnTo>
                  <a:lnTo>
                    <a:pt x="0" y="27"/>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39" name="Freeform 1175"/>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40" name="Freeform 1176"/>
            <p:cNvSpPr>
              <a:spLocks/>
            </p:cNvSpPr>
            <p:nvPr/>
          </p:nvSpPr>
          <p:spPr bwMode="auto">
            <a:xfrm>
              <a:off x="1571" y="3371"/>
              <a:ext cx="21" cy="27"/>
            </a:xfrm>
            <a:custGeom>
              <a:avLst/>
              <a:gdLst>
                <a:gd name="T0" fmla="*/ 2 w 21"/>
                <a:gd name="T1" fmla="*/ 3 h 27"/>
                <a:gd name="T2" fmla="*/ 1 w 21"/>
                <a:gd name="T3" fmla="*/ 4 h 27"/>
                <a:gd name="T4" fmla="*/ 1 w 21"/>
                <a:gd name="T5" fmla="*/ 5 h 27"/>
                <a:gd name="T6" fmla="*/ 1 w 21"/>
                <a:gd name="T7" fmla="*/ 7 h 27"/>
                <a:gd name="T8" fmla="*/ 1 w 21"/>
                <a:gd name="T9" fmla="*/ 9 h 27"/>
                <a:gd name="T10" fmla="*/ 1 w 21"/>
                <a:gd name="T11" fmla="*/ 10 h 27"/>
                <a:gd name="T12" fmla="*/ 1 w 21"/>
                <a:gd name="T13" fmla="*/ 12 h 27"/>
                <a:gd name="T14" fmla="*/ 1 w 21"/>
                <a:gd name="T15" fmla="*/ 14 h 27"/>
                <a:gd name="T16" fmla="*/ 1 w 21"/>
                <a:gd name="T17" fmla="*/ 15 h 27"/>
                <a:gd name="T18" fmla="*/ 1 w 21"/>
                <a:gd name="T19" fmla="*/ 17 h 27"/>
                <a:gd name="T20" fmla="*/ 1 w 21"/>
                <a:gd name="T21" fmla="*/ 18 h 27"/>
                <a:gd name="T22" fmla="*/ 1 w 21"/>
                <a:gd name="T23" fmla="*/ 20 h 27"/>
                <a:gd name="T24" fmla="*/ 1 w 21"/>
                <a:gd name="T25" fmla="*/ 22 h 27"/>
                <a:gd name="T26" fmla="*/ 1 w 21"/>
                <a:gd name="T27" fmla="*/ 23 h 27"/>
                <a:gd name="T28" fmla="*/ 1 w 21"/>
                <a:gd name="T29" fmla="*/ 24 h 27"/>
                <a:gd name="T30" fmla="*/ 0 w 21"/>
                <a:gd name="T31" fmla="*/ 26 h 27"/>
                <a:gd name="T32" fmla="*/ 21 w 21"/>
                <a:gd name="T33" fmla="*/ 26 h 27"/>
                <a:gd name="T34" fmla="*/ 21 w 21"/>
                <a:gd name="T35" fmla="*/ 24 h 27"/>
                <a:gd name="T36" fmla="*/ 21 w 21"/>
                <a:gd name="T37" fmla="*/ 23 h 27"/>
                <a:gd name="T38" fmla="*/ 21 w 21"/>
                <a:gd name="T39" fmla="*/ 21 h 27"/>
                <a:gd name="T40" fmla="*/ 21 w 21"/>
                <a:gd name="T41" fmla="*/ 20 h 27"/>
                <a:gd name="T42" fmla="*/ 21 w 21"/>
                <a:gd name="T43" fmla="*/ 18 h 27"/>
                <a:gd name="T44" fmla="*/ 21 w 21"/>
                <a:gd name="T45" fmla="*/ 16 h 27"/>
                <a:gd name="T46" fmla="*/ 21 w 21"/>
                <a:gd name="T47" fmla="*/ 15 h 27"/>
                <a:gd name="T48" fmla="*/ 21 w 21"/>
                <a:gd name="T49" fmla="*/ 13 h 27"/>
                <a:gd name="T50" fmla="*/ 21 w 21"/>
                <a:gd name="T51" fmla="*/ 11 h 27"/>
                <a:gd name="T52" fmla="*/ 21 w 21"/>
                <a:gd name="T53" fmla="*/ 10 h 27"/>
                <a:gd name="T54" fmla="*/ 21 w 21"/>
                <a:gd name="T55" fmla="*/ 9 h 27"/>
                <a:gd name="T56" fmla="*/ 21 w 21"/>
                <a:gd name="T57" fmla="*/ 7 h 27"/>
                <a:gd name="T58" fmla="*/ 21 w 21"/>
                <a:gd name="T59" fmla="*/ 5 h 27"/>
                <a:gd name="T60" fmla="*/ 21 w 21"/>
                <a:gd name="T61" fmla="*/ 4 h 27"/>
                <a:gd name="T62" fmla="*/ 21 w 21"/>
                <a:gd name="T63" fmla="*/ 2 h 27"/>
                <a:gd name="T64" fmla="*/ 21 w 21"/>
                <a:gd name="T65" fmla="*/ 0 h 27"/>
                <a:gd name="T66" fmla="*/ 20 w 21"/>
                <a:gd name="T67" fmla="*/ 0 h 27"/>
                <a:gd name="T68" fmla="*/ 19 w 21"/>
                <a:gd name="T69" fmla="*/ 0 h 27"/>
                <a:gd name="T70" fmla="*/ 17 w 21"/>
                <a:gd name="T71" fmla="*/ 1 h 27"/>
                <a:gd name="T72" fmla="*/ 16 w 21"/>
                <a:gd name="T73" fmla="*/ 1 h 27"/>
                <a:gd name="T74" fmla="*/ 15 w 21"/>
                <a:gd name="T75" fmla="*/ 1 h 27"/>
                <a:gd name="T76" fmla="*/ 14 w 21"/>
                <a:gd name="T77" fmla="*/ 1 h 27"/>
                <a:gd name="T78" fmla="*/ 13 w 21"/>
                <a:gd name="T79" fmla="*/ 1 h 27"/>
                <a:gd name="T80" fmla="*/ 11 w 21"/>
                <a:gd name="T81" fmla="*/ 1 h 27"/>
                <a:gd name="T82" fmla="*/ 10 w 21"/>
                <a:gd name="T83" fmla="*/ 1 h 27"/>
                <a:gd name="T84" fmla="*/ 9 w 21"/>
                <a:gd name="T85" fmla="*/ 1 h 27"/>
                <a:gd name="T86" fmla="*/ 8 w 21"/>
                <a:gd name="T87" fmla="*/ 1 h 27"/>
                <a:gd name="T88" fmla="*/ 6 w 21"/>
                <a:gd name="T89" fmla="*/ 1 h 27"/>
                <a:gd name="T90" fmla="*/ 5 w 21"/>
                <a:gd name="T91" fmla="*/ 1 h 27"/>
                <a:gd name="T92" fmla="*/ 4 w 21"/>
                <a:gd name="T93" fmla="*/ 1 h 27"/>
                <a:gd name="T94" fmla="*/ 3 w 21"/>
                <a:gd name="T95" fmla="*/ 1 h 27"/>
                <a:gd name="T96" fmla="*/ 2 w 21"/>
                <a:gd name="T9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 h="27">
                  <a:moveTo>
                    <a:pt x="2" y="2"/>
                  </a:moveTo>
                  <a:lnTo>
                    <a:pt x="2" y="3"/>
                  </a:lnTo>
                  <a:lnTo>
                    <a:pt x="2" y="3"/>
                  </a:lnTo>
                  <a:lnTo>
                    <a:pt x="1" y="4"/>
                  </a:lnTo>
                  <a:lnTo>
                    <a:pt x="1" y="5"/>
                  </a:lnTo>
                  <a:lnTo>
                    <a:pt x="1" y="5"/>
                  </a:lnTo>
                  <a:lnTo>
                    <a:pt x="1" y="6"/>
                  </a:lnTo>
                  <a:lnTo>
                    <a:pt x="1" y="7"/>
                  </a:lnTo>
                  <a:lnTo>
                    <a:pt x="1" y="8"/>
                  </a:lnTo>
                  <a:lnTo>
                    <a:pt x="1" y="9"/>
                  </a:lnTo>
                  <a:lnTo>
                    <a:pt x="1" y="9"/>
                  </a:lnTo>
                  <a:lnTo>
                    <a:pt x="1" y="10"/>
                  </a:lnTo>
                  <a:lnTo>
                    <a:pt x="1" y="11"/>
                  </a:lnTo>
                  <a:lnTo>
                    <a:pt x="1" y="12"/>
                  </a:lnTo>
                  <a:lnTo>
                    <a:pt x="1" y="13"/>
                  </a:lnTo>
                  <a:lnTo>
                    <a:pt x="1" y="14"/>
                  </a:lnTo>
                  <a:lnTo>
                    <a:pt x="1" y="14"/>
                  </a:lnTo>
                  <a:lnTo>
                    <a:pt x="1" y="15"/>
                  </a:lnTo>
                  <a:lnTo>
                    <a:pt x="1" y="16"/>
                  </a:lnTo>
                  <a:lnTo>
                    <a:pt x="1" y="17"/>
                  </a:lnTo>
                  <a:lnTo>
                    <a:pt x="1" y="18"/>
                  </a:lnTo>
                  <a:lnTo>
                    <a:pt x="1" y="18"/>
                  </a:lnTo>
                  <a:lnTo>
                    <a:pt x="1" y="19"/>
                  </a:lnTo>
                  <a:lnTo>
                    <a:pt x="1" y="20"/>
                  </a:lnTo>
                  <a:lnTo>
                    <a:pt x="1" y="21"/>
                  </a:lnTo>
                  <a:lnTo>
                    <a:pt x="1" y="22"/>
                  </a:lnTo>
                  <a:lnTo>
                    <a:pt x="1" y="22"/>
                  </a:lnTo>
                  <a:lnTo>
                    <a:pt x="1" y="23"/>
                  </a:lnTo>
                  <a:lnTo>
                    <a:pt x="1" y="24"/>
                  </a:lnTo>
                  <a:lnTo>
                    <a:pt x="1" y="24"/>
                  </a:lnTo>
                  <a:lnTo>
                    <a:pt x="0" y="25"/>
                  </a:lnTo>
                  <a:lnTo>
                    <a:pt x="0" y="26"/>
                  </a:lnTo>
                  <a:lnTo>
                    <a:pt x="0" y="27"/>
                  </a:lnTo>
                  <a:lnTo>
                    <a:pt x="21" y="26"/>
                  </a:lnTo>
                  <a:lnTo>
                    <a:pt x="21" y="25"/>
                  </a:lnTo>
                  <a:lnTo>
                    <a:pt x="21" y="24"/>
                  </a:lnTo>
                  <a:lnTo>
                    <a:pt x="21" y="24"/>
                  </a:lnTo>
                  <a:lnTo>
                    <a:pt x="21" y="23"/>
                  </a:lnTo>
                  <a:lnTo>
                    <a:pt x="21" y="22"/>
                  </a:lnTo>
                  <a:lnTo>
                    <a:pt x="21" y="21"/>
                  </a:lnTo>
                  <a:lnTo>
                    <a:pt x="21" y="20"/>
                  </a:lnTo>
                  <a:lnTo>
                    <a:pt x="21" y="20"/>
                  </a:lnTo>
                  <a:lnTo>
                    <a:pt x="21" y="19"/>
                  </a:lnTo>
                  <a:lnTo>
                    <a:pt x="21" y="18"/>
                  </a:lnTo>
                  <a:lnTo>
                    <a:pt x="21" y="17"/>
                  </a:lnTo>
                  <a:lnTo>
                    <a:pt x="21" y="16"/>
                  </a:lnTo>
                  <a:lnTo>
                    <a:pt x="21" y="16"/>
                  </a:lnTo>
                  <a:lnTo>
                    <a:pt x="21" y="15"/>
                  </a:lnTo>
                  <a:lnTo>
                    <a:pt x="21" y="14"/>
                  </a:lnTo>
                  <a:lnTo>
                    <a:pt x="21" y="13"/>
                  </a:lnTo>
                  <a:lnTo>
                    <a:pt x="21" y="12"/>
                  </a:lnTo>
                  <a:lnTo>
                    <a:pt x="21" y="11"/>
                  </a:lnTo>
                  <a:lnTo>
                    <a:pt x="21" y="11"/>
                  </a:lnTo>
                  <a:lnTo>
                    <a:pt x="21" y="10"/>
                  </a:lnTo>
                  <a:lnTo>
                    <a:pt x="21" y="9"/>
                  </a:lnTo>
                  <a:lnTo>
                    <a:pt x="21" y="9"/>
                  </a:lnTo>
                  <a:lnTo>
                    <a:pt x="21" y="8"/>
                  </a:lnTo>
                  <a:lnTo>
                    <a:pt x="21" y="7"/>
                  </a:lnTo>
                  <a:lnTo>
                    <a:pt x="21" y="6"/>
                  </a:lnTo>
                  <a:lnTo>
                    <a:pt x="21" y="5"/>
                  </a:lnTo>
                  <a:lnTo>
                    <a:pt x="21" y="5"/>
                  </a:lnTo>
                  <a:lnTo>
                    <a:pt x="21" y="4"/>
                  </a:lnTo>
                  <a:lnTo>
                    <a:pt x="21" y="3"/>
                  </a:lnTo>
                  <a:lnTo>
                    <a:pt x="21" y="2"/>
                  </a:lnTo>
                  <a:lnTo>
                    <a:pt x="21" y="1"/>
                  </a:lnTo>
                  <a:lnTo>
                    <a:pt x="21" y="0"/>
                  </a:lnTo>
                  <a:lnTo>
                    <a:pt x="21" y="0"/>
                  </a:lnTo>
                  <a:lnTo>
                    <a:pt x="20" y="0"/>
                  </a:lnTo>
                  <a:lnTo>
                    <a:pt x="19" y="0"/>
                  </a:lnTo>
                  <a:lnTo>
                    <a:pt x="19" y="0"/>
                  </a:lnTo>
                  <a:lnTo>
                    <a:pt x="18" y="1"/>
                  </a:lnTo>
                  <a:lnTo>
                    <a:pt x="17" y="1"/>
                  </a:lnTo>
                  <a:lnTo>
                    <a:pt x="17" y="1"/>
                  </a:lnTo>
                  <a:lnTo>
                    <a:pt x="16" y="1"/>
                  </a:lnTo>
                  <a:lnTo>
                    <a:pt x="16" y="1"/>
                  </a:lnTo>
                  <a:lnTo>
                    <a:pt x="15" y="1"/>
                  </a:lnTo>
                  <a:lnTo>
                    <a:pt x="14" y="1"/>
                  </a:lnTo>
                  <a:lnTo>
                    <a:pt x="14" y="1"/>
                  </a:lnTo>
                  <a:lnTo>
                    <a:pt x="13" y="1"/>
                  </a:lnTo>
                  <a:lnTo>
                    <a:pt x="13" y="1"/>
                  </a:lnTo>
                  <a:lnTo>
                    <a:pt x="12" y="1"/>
                  </a:lnTo>
                  <a:lnTo>
                    <a:pt x="11" y="1"/>
                  </a:lnTo>
                  <a:lnTo>
                    <a:pt x="11" y="1"/>
                  </a:lnTo>
                  <a:lnTo>
                    <a:pt x="10" y="1"/>
                  </a:lnTo>
                  <a:lnTo>
                    <a:pt x="10" y="1"/>
                  </a:lnTo>
                  <a:lnTo>
                    <a:pt x="9" y="1"/>
                  </a:lnTo>
                  <a:lnTo>
                    <a:pt x="8" y="1"/>
                  </a:lnTo>
                  <a:lnTo>
                    <a:pt x="8" y="1"/>
                  </a:lnTo>
                  <a:lnTo>
                    <a:pt x="7" y="1"/>
                  </a:lnTo>
                  <a:lnTo>
                    <a:pt x="6" y="1"/>
                  </a:lnTo>
                  <a:lnTo>
                    <a:pt x="6" y="1"/>
                  </a:lnTo>
                  <a:lnTo>
                    <a:pt x="5" y="1"/>
                  </a:lnTo>
                  <a:lnTo>
                    <a:pt x="5" y="1"/>
                  </a:lnTo>
                  <a:lnTo>
                    <a:pt x="4" y="1"/>
                  </a:lnTo>
                  <a:lnTo>
                    <a:pt x="4" y="1"/>
                  </a:lnTo>
                  <a:lnTo>
                    <a:pt x="3" y="1"/>
                  </a:lnTo>
                  <a:lnTo>
                    <a:pt x="2" y="1"/>
                  </a:lnTo>
                  <a:lnTo>
                    <a:pt x="2"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41" name="Freeform 1177"/>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close/>
                </a:path>
              </a:pathLst>
            </a:custGeom>
            <a:solidFill>
              <a:srgbClr val="7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42" name="Freeform 1178"/>
            <p:cNvSpPr>
              <a:spLocks/>
            </p:cNvSpPr>
            <p:nvPr/>
          </p:nvSpPr>
          <p:spPr bwMode="auto">
            <a:xfrm>
              <a:off x="1536" y="3373"/>
              <a:ext cx="20" cy="27"/>
            </a:xfrm>
            <a:custGeom>
              <a:avLst/>
              <a:gdLst>
                <a:gd name="T0" fmla="*/ 1 w 20"/>
                <a:gd name="T1" fmla="*/ 2 h 27"/>
                <a:gd name="T2" fmla="*/ 1 w 20"/>
                <a:gd name="T3" fmla="*/ 4 h 27"/>
                <a:gd name="T4" fmla="*/ 1 w 20"/>
                <a:gd name="T5" fmla="*/ 5 h 27"/>
                <a:gd name="T6" fmla="*/ 1 w 20"/>
                <a:gd name="T7" fmla="*/ 7 h 27"/>
                <a:gd name="T8" fmla="*/ 1 w 20"/>
                <a:gd name="T9" fmla="*/ 8 h 27"/>
                <a:gd name="T10" fmla="*/ 1 w 20"/>
                <a:gd name="T11" fmla="*/ 10 h 27"/>
                <a:gd name="T12" fmla="*/ 0 w 20"/>
                <a:gd name="T13" fmla="*/ 12 h 27"/>
                <a:gd name="T14" fmla="*/ 0 w 20"/>
                <a:gd name="T15" fmla="*/ 13 h 27"/>
                <a:gd name="T16" fmla="*/ 0 w 20"/>
                <a:gd name="T17" fmla="*/ 14 h 27"/>
                <a:gd name="T18" fmla="*/ 0 w 20"/>
                <a:gd name="T19" fmla="*/ 16 h 27"/>
                <a:gd name="T20" fmla="*/ 0 w 20"/>
                <a:gd name="T21" fmla="*/ 18 h 27"/>
                <a:gd name="T22" fmla="*/ 0 w 20"/>
                <a:gd name="T23" fmla="*/ 19 h 27"/>
                <a:gd name="T24" fmla="*/ 0 w 20"/>
                <a:gd name="T25" fmla="*/ 21 h 27"/>
                <a:gd name="T26" fmla="*/ 0 w 20"/>
                <a:gd name="T27" fmla="*/ 22 h 27"/>
                <a:gd name="T28" fmla="*/ 0 w 20"/>
                <a:gd name="T29" fmla="*/ 24 h 27"/>
                <a:gd name="T30" fmla="*/ 0 w 20"/>
                <a:gd name="T31" fmla="*/ 26 h 27"/>
                <a:gd name="T32" fmla="*/ 1 w 20"/>
                <a:gd name="T33" fmla="*/ 26 h 27"/>
                <a:gd name="T34" fmla="*/ 2 w 20"/>
                <a:gd name="T35" fmla="*/ 27 h 27"/>
                <a:gd name="T36" fmla="*/ 3 w 20"/>
                <a:gd name="T37" fmla="*/ 27 h 27"/>
                <a:gd name="T38" fmla="*/ 5 w 20"/>
                <a:gd name="T39" fmla="*/ 27 h 27"/>
                <a:gd name="T40" fmla="*/ 6 w 20"/>
                <a:gd name="T41" fmla="*/ 27 h 27"/>
                <a:gd name="T42" fmla="*/ 7 w 20"/>
                <a:gd name="T43" fmla="*/ 27 h 27"/>
                <a:gd name="T44" fmla="*/ 8 w 20"/>
                <a:gd name="T45" fmla="*/ 27 h 27"/>
                <a:gd name="T46" fmla="*/ 9 w 20"/>
                <a:gd name="T47" fmla="*/ 27 h 27"/>
                <a:gd name="T48" fmla="*/ 11 w 20"/>
                <a:gd name="T49" fmla="*/ 27 h 27"/>
                <a:gd name="T50" fmla="*/ 12 w 20"/>
                <a:gd name="T51" fmla="*/ 27 h 27"/>
                <a:gd name="T52" fmla="*/ 13 w 20"/>
                <a:gd name="T53" fmla="*/ 26 h 27"/>
                <a:gd name="T54" fmla="*/ 14 w 20"/>
                <a:gd name="T55" fmla="*/ 26 h 27"/>
                <a:gd name="T56" fmla="*/ 15 w 20"/>
                <a:gd name="T57" fmla="*/ 26 h 27"/>
                <a:gd name="T58" fmla="*/ 16 w 20"/>
                <a:gd name="T59" fmla="*/ 26 h 27"/>
                <a:gd name="T60" fmla="*/ 18 w 20"/>
                <a:gd name="T61" fmla="*/ 26 h 27"/>
                <a:gd name="T62" fmla="*/ 19 w 20"/>
                <a:gd name="T63" fmla="*/ 26 h 27"/>
                <a:gd name="T64" fmla="*/ 19 w 20"/>
                <a:gd name="T65" fmla="*/ 25 h 27"/>
                <a:gd name="T66" fmla="*/ 19 w 20"/>
                <a:gd name="T67" fmla="*/ 24 h 27"/>
                <a:gd name="T68" fmla="*/ 20 w 20"/>
                <a:gd name="T69" fmla="*/ 22 h 27"/>
                <a:gd name="T70" fmla="*/ 20 w 20"/>
                <a:gd name="T71" fmla="*/ 20 h 27"/>
                <a:gd name="T72" fmla="*/ 20 w 20"/>
                <a:gd name="T73" fmla="*/ 19 h 27"/>
                <a:gd name="T74" fmla="*/ 20 w 20"/>
                <a:gd name="T75" fmla="*/ 17 h 27"/>
                <a:gd name="T76" fmla="*/ 20 w 20"/>
                <a:gd name="T77" fmla="*/ 16 h 27"/>
                <a:gd name="T78" fmla="*/ 20 w 20"/>
                <a:gd name="T79" fmla="*/ 14 h 27"/>
                <a:gd name="T80" fmla="*/ 20 w 20"/>
                <a:gd name="T81" fmla="*/ 12 h 27"/>
                <a:gd name="T82" fmla="*/ 20 w 20"/>
                <a:gd name="T83" fmla="*/ 11 h 27"/>
                <a:gd name="T84" fmla="*/ 20 w 20"/>
                <a:gd name="T85" fmla="*/ 9 h 27"/>
                <a:gd name="T86" fmla="*/ 20 w 20"/>
                <a:gd name="T87" fmla="*/ 7 h 27"/>
                <a:gd name="T88" fmla="*/ 20 w 20"/>
                <a:gd name="T89" fmla="*/ 6 h 27"/>
                <a:gd name="T90" fmla="*/ 20 w 20"/>
                <a:gd name="T91" fmla="*/ 4 h 27"/>
                <a:gd name="T92" fmla="*/ 20 w 20"/>
                <a:gd name="T93" fmla="*/ 3 h 27"/>
                <a:gd name="T94" fmla="*/ 20 w 20"/>
                <a:gd name="T95" fmla="*/ 1 h 27"/>
                <a:gd name="T96" fmla="*/ 1 w 20"/>
                <a:gd name="T97"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 h="27">
                  <a:moveTo>
                    <a:pt x="1" y="1"/>
                  </a:moveTo>
                  <a:lnTo>
                    <a:pt x="1" y="2"/>
                  </a:lnTo>
                  <a:lnTo>
                    <a:pt x="1" y="3"/>
                  </a:lnTo>
                  <a:lnTo>
                    <a:pt x="1" y="4"/>
                  </a:lnTo>
                  <a:lnTo>
                    <a:pt x="1" y="5"/>
                  </a:lnTo>
                  <a:lnTo>
                    <a:pt x="1" y="5"/>
                  </a:lnTo>
                  <a:lnTo>
                    <a:pt x="1" y="6"/>
                  </a:lnTo>
                  <a:lnTo>
                    <a:pt x="1" y="7"/>
                  </a:lnTo>
                  <a:lnTo>
                    <a:pt x="1" y="7"/>
                  </a:lnTo>
                  <a:lnTo>
                    <a:pt x="1" y="8"/>
                  </a:lnTo>
                  <a:lnTo>
                    <a:pt x="1" y="9"/>
                  </a:lnTo>
                  <a:lnTo>
                    <a:pt x="1" y="10"/>
                  </a:lnTo>
                  <a:lnTo>
                    <a:pt x="0" y="11"/>
                  </a:lnTo>
                  <a:lnTo>
                    <a:pt x="0" y="12"/>
                  </a:lnTo>
                  <a:lnTo>
                    <a:pt x="0" y="12"/>
                  </a:lnTo>
                  <a:lnTo>
                    <a:pt x="0" y="13"/>
                  </a:lnTo>
                  <a:lnTo>
                    <a:pt x="0" y="14"/>
                  </a:lnTo>
                  <a:lnTo>
                    <a:pt x="0" y="14"/>
                  </a:lnTo>
                  <a:lnTo>
                    <a:pt x="0" y="15"/>
                  </a:lnTo>
                  <a:lnTo>
                    <a:pt x="0" y="16"/>
                  </a:lnTo>
                  <a:lnTo>
                    <a:pt x="0" y="17"/>
                  </a:lnTo>
                  <a:lnTo>
                    <a:pt x="0" y="18"/>
                  </a:lnTo>
                  <a:lnTo>
                    <a:pt x="0" y="18"/>
                  </a:lnTo>
                  <a:lnTo>
                    <a:pt x="0" y="19"/>
                  </a:lnTo>
                  <a:lnTo>
                    <a:pt x="0" y="20"/>
                  </a:lnTo>
                  <a:lnTo>
                    <a:pt x="0" y="21"/>
                  </a:lnTo>
                  <a:lnTo>
                    <a:pt x="0" y="22"/>
                  </a:lnTo>
                  <a:lnTo>
                    <a:pt x="0" y="22"/>
                  </a:lnTo>
                  <a:lnTo>
                    <a:pt x="0" y="23"/>
                  </a:lnTo>
                  <a:lnTo>
                    <a:pt x="0" y="24"/>
                  </a:lnTo>
                  <a:lnTo>
                    <a:pt x="0" y="25"/>
                  </a:lnTo>
                  <a:lnTo>
                    <a:pt x="0" y="26"/>
                  </a:lnTo>
                  <a:lnTo>
                    <a:pt x="0" y="26"/>
                  </a:lnTo>
                  <a:lnTo>
                    <a:pt x="1" y="26"/>
                  </a:lnTo>
                  <a:lnTo>
                    <a:pt x="2" y="27"/>
                  </a:lnTo>
                  <a:lnTo>
                    <a:pt x="2" y="27"/>
                  </a:lnTo>
                  <a:lnTo>
                    <a:pt x="3" y="27"/>
                  </a:lnTo>
                  <a:lnTo>
                    <a:pt x="3" y="27"/>
                  </a:lnTo>
                  <a:lnTo>
                    <a:pt x="4" y="27"/>
                  </a:lnTo>
                  <a:lnTo>
                    <a:pt x="5" y="27"/>
                  </a:lnTo>
                  <a:lnTo>
                    <a:pt x="5" y="27"/>
                  </a:lnTo>
                  <a:lnTo>
                    <a:pt x="6" y="27"/>
                  </a:lnTo>
                  <a:lnTo>
                    <a:pt x="6" y="27"/>
                  </a:lnTo>
                  <a:lnTo>
                    <a:pt x="7" y="27"/>
                  </a:lnTo>
                  <a:lnTo>
                    <a:pt x="7" y="27"/>
                  </a:lnTo>
                  <a:lnTo>
                    <a:pt x="8" y="27"/>
                  </a:lnTo>
                  <a:lnTo>
                    <a:pt x="8" y="27"/>
                  </a:lnTo>
                  <a:lnTo>
                    <a:pt x="9" y="27"/>
                  </a:lnTo>
                  <a:lnTo>
                    <a:pt x="10" y="27"/>
                  </a:lnTo>
                  <a:lnTo>
                    <a:pt x="11" y="27"/>
                  </a:lnTo>
                  <a:lnTo>
                    <a:pt x="11" y="27"/>
                  </a:lnTo>
                  <a:lnTo>
                    <a:pt x="12" y="27"/>
                  </a:lnTo>
                  <a:lnTo>
                    <a:pt x="12" y="26"/>
                  </a:lnTo>
                  <a:lnTo>
                    <a:pt x="13" y="26"/>
                  </a:lnTo>
                  <a:lnTo>
                    <a:pt x="13" y="26"/>
                  </a:lnTo>
                  <a:lnTo>
                    <a:pt x="14" y="26"/>
                  </a:lnTo>
                  <a:lnTo>
                    <a:pt x="15" y="26"/>
                  </a:lnTo>
                  <a:lnTo>
                    <a:pt x="15" y="26"/>
                  </a:lnTo>
                  <a:lnTo>
                    <a:pt x="16" y="26"/>
                  </a:lnTo>
                  <a:lnTo>
                    <a:pt x="16" y="26"/>
                  </a:lnTo>
                  <a:lnTo>
                    <a:pt x="17" y="26"/>
                  </a:lnTo>
                  <a:lnTo>
                    <a:pt x="18" y="26"/>
                  </a:lnTo>
                  <a:lnTo>
                    <a:pt x="18" y="26"/>
                  </a:lnTo>
                  <a:lnTo>
                    <a:pt x="19" y="26"/>
                  </a:lnTo>
                  <a:lnTo>
                    <a:pt x="19" y="26"/>
                  </a:lnTo>
                  <a:lnTo>
                    <a:pt x="19" y="25"/>
                  </a:lnTo>
                  <a:lnTo>
                    <a:pt x="19" y="24"/>
                  </a:lnTo>
                  <a:lnTo>
                    <a:pt x="19" y="24"/>
                  </a:lnTo>
                  <a:lnTo>
                    <a:pt x="19" y="23"/>
                  </a:lnTo>
                  <a:lnTo>
                    <a:pt x="20" y="22"/>
                  </a:lnTo>
                  <a:lnTo>
                    <a:pt x="20" y="21"/>
                  </a:lnTo>
                  <a:lnTo>
                    <a:pt x="20" y="20"/>
                  </a:lnTo>
                  <a:lnTo>
                    <a:pt x="20" y="20"/>
                  </a:lnTo>
                  <a:lnTo>
                    <a:pt x="20" y="19"/>
                  </a:lnTo>
                  <a:lnTo>
                    <a:pt x="20" y="18"/>
                  </a:lnTo>
                  <a:lnTo>
                    <a:pt x="20" y="17"/>
                  </a:lnTo>
                  <a:lnTo>
                    <a:pt x="20" y="16"/>
                  </a:lnTo>
                  <a:lnTo>
                    <a:pt x="20" y="16"/>
                  </a:lnTo>
                  <a:lnTo>
                    <a:pt x="20" y="15"/>
                  </a:lnTo>
                  <a:lnTo>
                    <a:pt x="20" y="14"/>
                  </a:lnTo>
                  <a:lnTo>
                    <a:pt x="20" y="13"/>
                  </a:lnTo>
                  <a:lnTo>
                    <a:pt x="20" y="12"/>
                  </a:lnTo>
                  <a:lnTo>
                    <a:pt x="20" y="12"/>
                  </a:lnTo>
                  <a:lnTo>
                    <a:pt x="20" y="11"/>
                  </a:lnTo>
                  <a:lnTo>
                    <a:pt x="20" y="10"/>
                  </a:lnTo>
                  <a:lnTo>
                    <a:pt x="20" y="9"/>
                  </a:lnTo>
                  <a:lnTo>
                    <a:pt x="20" y="8"/>
                  </a:lnTo>
                  <a:lnTo>
                    <a:pt x="20" y="7"/>
                  </a:lnTo>
                  <a:lnTo>
                    <a:pt x="20" y="7"/>
                  </a:lnTo>
                  <a:lnTo>
                    <a:pt x="20" y="6"/>
                  </a:lnTo>
                  <a:lnTo>
                    <a:pt x="20" y="5"/>
                  </a:lnTo>
                  <a:lnTo>
                    <a:pt x="20" y="4"/>
                  </a:lnTo>
                  <a:lnTo>
                    <a:pt x="20" y="3"/>
                  </a:lnTo>
                  <a:lnTo>
                    <a:pt x="20" y="3"/>
                  </a:lnTo>
                  <a:lnTo>
                    <a:pt x="20" y="2"/>
                  </a:lnTo>
                  <a:lnTo>
                    <a:pt x="20" y="1"/>
                  </a:lnTo>
                  <a:lnTo>
                    <a:pt x="20" y="0"/>
                  </a:lnTo>
                  <a:lnTo>
                    <a:pt x="1" y="1"/>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43" name="Freeform 1179"/>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44" name="Freeform 1180"/>
            <p:cNvSpPr>
              <a:spLocks/>
            </p:cNvSpPr>
            <p:nvPr/>
          </p:nvSpPr>
          <p:spPr bwMode="auto">
            <a:xfrm>
              <a:off x="1573" y="3398"/>
              <a:ext cx="44" cy="22"/>
            </a:xfrm>
            <a:custGeom>
              <a:avLst/>
              <a:gdLst>
                <a:gd name="T0" fmla="*/ 42 w 44"/>
                <a:gd name="T1" fmla="*/ 0 h 22"/>
                <a:gd name="T2" fmla="*/ 42 w 44"/>
                <a:gd name="T3" fmla="*/ 1 h 22"/>
                <a:gd name="T4" fmla="*/ 42 w 44"/>
                <a:gd name="T5" fmla="*/ 1 h 22"/>
                <a:gd name="T6" fmla="*/ 42 w 44"/>
                <a:gd name="T7" fmla="*/ 1 h 22"/>
                <a:gd name="T8" fmla="*/ 42 w 44"/>
                <a:gd name="T9" fmla="*/ 1 h 22"/>
                <a:gd name="T10" fmla="*/ 41 w 44"/>
                <a:gd name="T11" fmla="*/ 1 h 22"/>
                <a:gd name="T12" fmla="*/ 41 w 44"/>
                <a:gd name="T13" fmla="*/ 1 h 22"/>
                <a:gd name="T14" fmla="*/ 0 w 44"/>
                <a:gd name="T15" fmla="*/ 4 h 22"/>
                <a:gd name="T16" fmla="*/ 0 w 44"/>
                <a:gd name="T17" fmla="*/ 22 h 22"/>
                <a:gd name="T18" fmla="*/ 1 w 44"/>
                <a:gd name="T19" fmla="*/ 22 h 22"/>
                <a:gd name="T20" fmla="*/ 2 w 44"/>
                <a:gd name="T21" fmla="*/ 22 h 22"/>
                <a:gd name="T22" fmla="*/ 3 w 44"/>
                <a:gd name="T23" fmla="*/ 22 h 22"/>
                <a:gd name="T24" fmla="*/ 5 w 44"/>
                <a:gd name="T25" fmla="*/ 22 h 22"/>
                <a:gd name="T26" fmla="*/ 6 w 44"/>
                <a:gd name="T27" fmla="*/ 22 h 22"/>
                <a:gd name="T28" fmla="*/ 8 w 44"/>
                <a:gd name="T29" fmla="*/ 22 h 22"/>
                <a:gd name="T30" fmla="*/ 9 w 44"/>
                <a:gd name="T31" fmla="*/ 22 h 22"/>
                <a:gd name="T32" fmla="*/ 10 w 44"/>
                <a:gd name="T33" fmla="*/ 22 h 22"/>
                <a:gd name="T34" fmla="*/ 11 w 44"/>
                <a:gd name="T35" fmla="*/ 22 h 22"/>
                <a:gd name="T36" fmla="*/ 13 w 44"/>
                <a:gd name="T37" fmla="*/ 22 h 22"/>
                <a:gd name="T38" fmla="*/ 14 w 44"/>
                <a:gd name="T39" fmla="*/ 21 h 22"/>
                <a:gd name="T40" fmla="*/ 15 w 44"/>
                <a:gd name="T41" fmla="*/ 21 h 22"/>
                <a:gd name="T42" fmla="*/ 17 w 44"/>
                <a:gd name="T43" fmla="*/ 21 h 22"/>
                <a:gd name="T44" fmla="*/ 18 w 44"/>
                <a:gd name="T45" fmla="*/ 21 h 22"/>
                <a:gd name="T46" fmla="*/ 20 w 44"/>
                <a:gd name="T47" fmla="*/ 21 h 22"/>
                <a:gd name="T48" fmla="*/ 21 w 44"/>
                <a:gd name="T49" fmla="*/ 21 h 22"/>
                <a:gd name="T50" fmla="*/ 22 w 44"/>
                <a:gd name="T51" fmla="*/ 21 h 22"/>
                <a:gd name="T52" fmla="*/ 24 w 44"/>
                <a:gd name="T53" fmla="*/ 21 h 22"/>
                <a:gd name="T54" fmla="*/ 25 w 44"/>
                <a:gd name="T55" fmla="*/ 21 h 22"/>
                <a:gd name="T56" fmla="*/ 27 w 44"/>
                <a:gd name="T57" fmla="*/ 21 h 22"/>
                <a:gd name="T58" fmla="*/ 28 w 44"/>
                <a:gd name="T59" fmla="*/ 21 h 22"/>
                <a:gd name="T60" fmla="*/ 29 w 44"/>
                <a:gd name="T61" fmla="*/ 21 h 22"/>
                <a:gd name="T62" fmla="*/ 31 w 44"/>
                <a:gd name="T63" fmla="*/ 21 h 22"/>
                <a:gd name="T64" fmla="*/ 32 w 44"/>
                <a:gd name="T65" fmla="*/ 21 h 22"/>
                <a:gd name="T66" fmla="*/ 34 w 44"/>
                <a:gd name="T67" fmla="*/ 21 h 22"/>
                <a:gd name="T68" fmla="*/ 35 w 44"/>
                <a:gd name="T69" fmla="*/ 21 h 22"/>
                <a:gd name="T70" fmla="*/ 36 w 44"/>
                <a:gd name="T71" fmla="*/ 20 h 22"/>
                <a:gd name="T72" fmla="*/ 37 w 44"/>
                <a:gd name="T73" fmla="*/ 20 h 22"/>
                <a:gd name="T74" fmla="*/ 39 w 44"/>
                <a:gd name="T75" fmla="*/ 20 h 22"/>
                <a:gd name="T76" fmla="*/ 40 w 44"/>
                <a:gd name="T77" fmla="*/ 20 h 22"/>
                <a:gd name="T78" fmla="*/ 41 w 44"/>
                <a:gd name="T79" fmla="*/ 20 h 22"/>
                <a:gd name="T80" fmla="*/ 43 w 44"/>
                <a:gd name="T81" fmla="*/ 20 h 22"/>
                <a:gd name="T82" fmla="*/ 44 w 44"/>
                <a:gd name="T83" fmla="*/ 0 h 22"/>
                <a:gd name="T84" fmla="*/ 42 w 44"/>
                <a:gd name="T8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22">
                  <a:moveTo>
                    <a:pt x="42" y="0"/>
                  </a:moveTo>
                  <a:lnTo>
                    <a:pt x="42" y="1"/>
                  </a:lnTo>
                  <a:lnTo>
                    <a:pt x="42" y="1"/>
                  </a:lnTo>
                  <a:lnTo>
                    <a:pt x="42" y="1"/>
                  </a:lnTo>
                  <a:lnTo>
                    <a:pt x="42" y="1"/>
                  </a:lnTo>
                  <a:lnTo>
                    <a:pt x="41" y="1"/>
                  </a:lnTo>
                  <a:lnTo>
                    <a:pt x="41" y="1"/>
                  </a:lnTo>
                  <a:lnTo>
                    <a:pt x="0" y="4"/>
                  </a:lnTo>
                  <a:lnTo>
                    <a:pt x="0" y="22"/>
                  </a:lnTo>
                  <a:lnTo>
                    <a:pt x="1" y="22"/>
                  </a:lnTo>
                  <a:lnTo>
                    <a:pt x="2" y="22"/>
                  </a:lnTo>
                  <a:lnTo>
                    <a:pt x="3" y="22"/>
                  </a:lnTo>
                  <a:lnTo>
                    <a:pt x="5" y="22"/>
                  </a:lnTo>
                  <a:lnTo>
                    <a:pt x="6" y="22"/>
                  </a:lnTo>
                  <a:lnTo>
                    <a:pt x="8" y="22"/>
                  </a:lnTo>
                  <a:lnTo>
                    <a:pt x="9" y="22"/>
                  </a:lnTo>
                  <a:lnTo>
                    <a:pt x="10" y="22"/>
                  </a:lnTo>
                  <a:lnTo>
                    <a:pt x="11" y="22"/>
                  </a:lnTo>
                  <a:lnTo>
                    <a:pt x="13" y="22"/>
                  </a:lnTo>
                  <a:lnTo>
                    <a:pt x="14" y="21"/>
                  </a:lnTo>
                  <a:lnTo>
                    <a:pt x="15" y="21"/>
                  </a:lnTo>
                  <a:lnTo>
                    <a:pt x="17" y="21"/>
                  </a:lnTo>
                  <a:lnTo>
                    <a:pt x="18" y="21"/>
                  </a:lnTo>
                  <a:lnTo>
                    <a:pt x="20" y="21"/>
                  </a:lnTo>
                  <a:lnTo>
                    <a:pt x="21" y="21"/>
                  </a:lnTo>
                  <a:lnTo>
                    <a:pt x="22" y="21"/>
                  </a:lnTo>
                  <a:lnTo>
                    <a:pt x="24" y="21"/>
                  </a:lnTo>
                  <a:lnTo>
                    <a:pt x="25" y="21"/>
                  </a:lnTo>
                  <a:lnTo>
                    <a:pt x="27" y="21"/>
                  </a:lnTo>
                  <a:lnTo>
                    <a:pt x="28" y="21"/>
                  </a:lnTo>
                  <a:lnTo>
                    <a:pt x="29" y="21"/>
                  </a:lnTo>
                  <a:lnTo>
                    <a:pt x="31" y="21"/>
                  </a:lnTo>
                  <a:lnTo>
                    <a:pt x="32" y="21"/>
                  </a:lnTo>
                  <a:lnTo>
                    <a:pt x="34" y="21"/>
                  </a:lnTo>
                  <a:lnTo>
                    <a:pt x="35" y="21"/>
                  </a:lnTo>
                  <a:lnTo>
                    <a:pt x="36" y="20"/>
                  </a:lnTo>
                  <a:lnTo>
                    <a:pt x="37" y="20"/>
                  </a:lnTo>
                  <a:lnTo>
                    <a:pt x="39" y="20"/>
                  </a:lnTo>
                  <a:lnTo>
                    <a:pt x="40" y="20"/>
                  </a:lnTo>
                  <a:lnTo>
                    <a:pt x="41" y="20"/>
                  </a:lnTo>
                  <a:lnTo>
                    <a:pt x="43" y="20"/>
                  </a:lnTo>
                  <a:lnTo>
                    <a:pt x="44" y="0"/>
                  </a:lnTo>
                  <a:lnTo>
                    <a:pt x="42" y="0"/>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45" name="Freeform 1181"/>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46" name="Freeform 1182"/>
            <p:cNvSpPr>
              <a:spLocks/>
            </p:cNvSpPr>
            <p:nvPr/>
          </p:nvSpPr>
          <p:spPr bwMode="auto">
            <a:xfrm>
              <a:off x="1516" y="3402"/>
              <a:ext cx="44" cy="22"/>
            </a:xfrm>
            <a:custGeom>
              <a:avLst/>
              <a:gdLst>
                <a:gd name="T0" fmla="*/ 0 w 44"/>
                <a:gd name="T1" fmla="*/ 4 h 22"/>
                <a:gd name="T2" fmla="*/ 1 w 44"/>
                <a:gd name="T3" fmla="*/ 22 h 22"/>
                <a:gd name="T4" fmla="*/ 43 w 44"/>
                <a:gd name="T5" fmla="*/ 19 h 22"/>
                <a:gd name="T6" fmla="*/ 43 w 44"/>
                <a:gd name="T7" fmla="*/ 17 h 22"/>
                <a:gd name="T8" fmla="*/ 43 w 44"/>
                <a:gd name="T9" fmla="*/ 17 h 22"/>
                <a:gd name="T10" fmla="*/ 44 w 44"/>
                <a:gd name="T11" fmla="*/ 15 h 22"/>
                <a:gd name="T12" fmla="*/ 44 w 44"/>
                <a:gd name="T13" fmla="*/ 14 h 22"/>
                <a:gd name="T14" fmla="*/ 44 w 44"/>
                <a:gd name="T15" fmla="*/ 13 h 22"/>
                <a:gd name="T16" fmla="*/ 44 w 44"/>
                <a:gd name="T17" fmla="*/ 12 h 22"/>
                <a:gd name="T18" fmla="*/ 44 w 44"/>
                <a:gd name="T19" fmla="*/ 11 h 22"/>
                <a:gd name="T20" fmla="*/ 44 w 44"/>
                <a:gd name="T21" fmla="*/ 10 h 22"/>
                <a:gd name="T22" fmla="*/ 44 w 44"/>
                <a:gd name="T23" fmla="*/ 8 h 22"/>
                <a:gd name="T24" fmla="*/ 44 w 44"/>
                <a:gd name="T25" fmla="*/ 7 h 22"/>
                <a:gd name="T26" fmla="*/ 44 w 44"/>
                <a:gd name="T27" fmla="*/ 6 h 22"/>
                <a:gd name="T28" fmla="*/ 44 w 44"/>
                <a:gd name="T29" fmla="*/ 4 h 22"/>
                <a:gd name="T30" fmla="*/ 44 w 44"/>
                <a:gd name="T31" fmla="*/ 3 h 22"/>
                <a:gd name="T32" fmla="*/ 44 w 44"/>
                <a:gd name="T33" fmla="*/ 2 h 22"/>
                <a:gd name="T34" fmla="*/ 44 w 44"/>
                <a:gd name="T35" fmla="*/ 0 h 22"/>
                <a:gd name="T36" fmla="*/ 43 w 44"/>
                <a:gd name="T37" fmla="*/ 0 h 22"/>
                <a:gd name="T38" fmla="*/ 40 w 44"/>
                <a:gd name="T39" fmla="*/ 0 h 22"/>
                <a:gd name="T40" fmla="*/ 37 w 44"/>
                <a:gd name="T41" fmla="*/ 1 h 22"/>
                <a:gd name="T42" fmla="*/ 35 w 44"/>
                <a:gd name="T43" fmla="*/ 1 h 22"/>
                <a:gd name="T44" fmla="*/ 32 w 44"/>
                <a:gd name="T45" fmla="*/ 1 h 22"/>
                <a:gd name="T46" fmla="*/ 29 w 44"/>
                <a:gd name="T47" fmla="*/ 2 h 22"/>
                <a:gd name="T48" fmla="*/ 26 w 44"/>
                <a:gd name="T49" fmla="*/ 2 h 22"/>
                <a:gd name="T50" fmla="*/ 24 w 44"/>
                <a:gd name="T51" fmla="*/ 2 h 22"/>
                <a:gd name="T52" fmla="*/ 21 w 44"/>
                <a:gd name="T53" fmla="*/ 2 h 22"/>
                <a:gd name="T54" fmla="*/ 18 w 44"/>
                <a:gd name="T55" fmla="*/ 2 h 22"/>
                <a:gd name="T56" fmla="*/ 15 w 44"/>
                <a:gd name="T57" fmla="*/ 2 h 22"/>
                <a:gd name="T58" fmla="*/ 13 w 44"/>
                <a:gd name="T59" fmla="*/ 2 h 22"/>
                <a:gd name="T60" fmla="*/ 10 w 44"/>
                <a:gd name="T61" fmla="*/ 3 h 22"/>
                <a:gd name="T62" fmla="*/ 7 w 44"/>
                <a:gd name="T63" fmla="*/ 3 h 22"/>
                <a:gd name="T64" fmla="*/ 5 w 44"/>
                <a:gd name="T65" fmla="*/ 3 h 22"/>
                <a:gd name="T66" fmla="*/ 2 w 44"/>
                <a:gd name="T67" fmla="*/ 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22">
                  <a:moveTo>
                    <a:pt x="1" y="3"/>
                  </a:moveTo>
                  <a:lnTo>
                    <a:pt x="0" y="4"/>
                  </a:lnTo>
                  <a:lnTo>
                    <a:pt x="0" y="21"/>
                  </a:lnTo>
                  <a:lnTo>
                    <a:pt x="1" y="22"/>
                  </a:lnTo>
                  <a:lnTo>
                    <a:pt x="43" y="19"/>
                  </a:lnTo>
                  <a:lnTo>
                    <a:pt x="43" y="19"/>
                  </a:lnTo>
                  <a:lnTo>
                    <a:pt x="43" y="18"/>
                  </a:lnTo>
                  <a:lnTo>
                    <a:pt x="43" y="17"/>
                  </a:lnTo>
                  <a:lnTo>
                    <a:pt x="43" y="17"/>
                  </a:lnTo>
                  <a:lnTo>
                    <a:pt x="43" y="17"/>
                  </a:lnTo>
                  <a:lnTo>
                    <a:pt x="43" y="16"/>
                  </a:lnTo>
                  <a:lnTo>
                    <a:pt x="44" y="15"/>
                  </a:lnTo>
                  <a:lnTo>
                    <a:pt x="44" y="15"/>
                  </a:lnTo>
                  <a:lnTo>
                    <a:pt x="44" y="14"/>
                  </a:lnTo>
                  <a:lnTo>
                    <a:pt x="44" y="14"/>
                  </a:lnTo>
                  <a:lnTo>
                    <a:pt x="44" y="13"/>
                  </a:lnTo>
                  <a:lnTo>
                    <a:pt x="44" y="12"/>
                  </a:lnTo>
                  <a:lnTo>
                    <a:pt x="44" y="12"/>
                  </a:lnTo>
                  <a:lnTo>
                    <a:pt x="44" y="11"/>
                  </a:lnTo>
                  <a:lnTo>
                    <a:pt x="44" y="11"/>
                  </a:lnTo>
                  <a:lnTo>
                    <a:pt x="44" y="10"/>
                  </a:lnTo>
                  <a:lnTo>
                    <a:pt x="44" y="10"/>
                  </a:lnTo>
                  <a:lnTo>
                    <a:pt x="44" y="9"/>
                  </a:lnTo>
                  <a:lnTo>
                    <a:pt x="44" y="8"/>
                  </a:lnTo>
                  <a:lnTo>
                    <a:pt x="44" y="8"/>
                  </a:lnTo>
                  <a:lnTo>
                    <a:pt x="44" y="7"/>
                  </a:lnTo>
                  <a:lnTo>
                    <a:pt x="44" y="6"/>
                  </a:lnTo>
                  <a:lnTo>
                    <a:pt x="44" y="6"/>
                  </a:lnTo>
                  <a:lnTo>
                    <a:pt x="44" y="5"/>
                  </a:lnTo>
                  <a:lnTo>
                    <a:pt x="44" y="4"/>
                  </a:lnTo>
                  <a:lnTo>
                    <a:pt x="44" y="4"/>
                  </a:lnTo>
                  <a:lnTo>
                    <a:pt x="44" y="3"/>
                  </a:lnTo>
                  <a:lnTo>
                    <a:pt x="44" y="2"/>
                  </a:lnTo>
                  <a:lnTo>
                    <a:pt x="44" y="2"/>
                  </a:lnTo>
                  <a:lnTo>
                    <a:pt x="44" y="1"/>
                  </a:lnTo>
                  <a:lnTo>
                    <a:pt x="44" y="0"/>
                  </a:lnTo>
                  <a:lnTo>
                    <a:pt x="44" y="0"/>
                  </a:lnTo>
                  <a:lnTo>
                    <a:pt x="43" y="0"/>
                  </a:lnTo>
                  <a:lnTo>
                    <a:pt x="41" y="0"/>
                  </a:lnTo>
                  <a:lnTo>
                    <a:pt x="40" y="0"/>
                  </a:lnTo>
                  <a:lnTo>
                    <a:pt x="39" y="0"/>
                  </a:lnTo>
                  <a:lnTo>
                    <a:pt x="37" y="1"/>
                  </a:lnTo>
                  <a:lnTo>
                    <a:pt x="36" y="1"/>
                  </a:lnTo>
                  <a:lnTo>
                    <a:pt x="35" y="1"/>
                  </a:lnTo>
                  <a:lnTo>
                    <a:pt x="33" y="1"/>
                  </a:lnTo>
                  <a:lnTo>
                    <a:pt x="32" y="1"/>
                  </a:lnTo>
                  <a:lnTo>
                    <a:pt x="31" y="2"/>
                  </a:lnTo>
                  <a:lnTo>
                    <a:pt x="29" y="2"/>
                  </a:lnTo>
                  <a:lnTo>
                    <a:pt x="28" y="2"/>
                  </a:lnTo>
                  <a:lnTo>
                    <a:pt x="26" y="2"/>
                  </a:lnTo>
                  <a:lnTo>
                    <a:pt x="25" y="2"/>
                  </a:lnTo>
                  <a:lnTo>
                    <a:pt x="24" y="2"/>
                  </a:lnTo>
                  <a:lnTo>
                    <a:pt x="22" y="2"/>
                  </a:lnTo>
                  <a:lnTo>
                    <a:pt x="21" y="2"/>
                  </a:lnTo>
                  <a:lnTo>
                    <a:pt x="19" y="2"/>
                  </a:lnTo>
                  <a:lnTo>
                    <a:pt x="18" y="2"/>
                  </a:lnTo>
                  <a:lnTo>
                    <a:pt x="17" y="2"/>
                  </a:lnTo>
                  <a:lnTo>
                    <a:pt x="15" y="2"/>
                  </a:lnTo>
                  <a:lnTo>
                    <a:pt x="14" y="2"/>
                  </a:lnTo>
                  <a:lnTo>
                    <a:pt x="13" y="2"/>
                  </a:lnTo>
                  <a:lnTo>
                    <a:pt x="11" y="2"/>
                  </a:lnTo>
                  <a:lnTo>
                    <a:pt x="10" y="3"/>
                  </a:lnTo>
                  <a:lnTo>
                    <a:pt x="8" y="3"/>
                  </a:lnTo>
                  <a:lnTo>
                    <a:pt x="7" y="3"/>
                  </a:lnTo>
                  <a:lnTo>
                    <a:pt x="6" y="3"/>
                  </a:lnTo>
                  <a:lnTo>
                    <a:pt x="5" y="3"/>
                  </a:lnTo>
                  <a:lnTo>
                    <a:pt x="3" y="3"/>
                  </a:lnTo>
                  <a:lnTo>
                    <a:pt x="2" y="3"/>
                  </a:lnTo>
                  <a:lnTo>
                    <a:pt x="1"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47" name="Freeform 1183"/>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48" name="Freeform 1184"/>
            <p:cNvSpPr>
              <a:spLocks/>
            </p:cNvSpPr>
            <p:nvPr/>
          </p:nvSpPr>
          <p:spPr bwMode="auto">
            <a:xfrm>
              <a:off x="1458" y="3406"/>
              <a:ext cx="44" cy="21"/>
            </a:xfrm>
            <a:custGeom>
              <a:avLst/>
              <a:gdLst>
                <a:gd name="T0" fmla="*/ 0 w 44"/>
                <a:gd name="T1" fmla="*/ 5 h 21"/>
                <a:gd name="T2" fmla="*/ 1 w 44"/>
                <a:gd name="T3" fmla="*/ 21 h 21"/>
                <a:gd name="T4" fmla="*/ 43 w 44"/>
                <a:gd name="T5" fmla="*/ 19 h 21"/>
                <a:gd name="T6" fmla="*/ 43 w 44"/>
                <a:gd name="T7" fmla="*/ 17 h 21"/>
                <a:gd name="T8" fmla="*/ 44 w 44"/>
                <a:gd name="T9" fmla="*/ 0 h 21"/>
                <a:gd name="T10" fmla="*/ 42 w 44"/>
                <a:gd name="T11" fmla="*/ 0 h 21"/>
                <a:gd name="T12" fmla="*/ 41 w 44"/>
                <a:gd name="T13" fmla="*/ 0 h 21"/>
                <a:gd name="T14" fmla="*/ 39 w 44"/>
                <a:gd name="T15" fmla="*/ 0 h 21"/>
                <a:gd name="T16" fmla="*/ 38 w 44"/>
                <a:gd name="T17" fmla="*/ 0 h 21"/>
                <a:gd name="T18" fmla="*/ 37 w 44"/>
                <a:gd name="T19" fmla="*/ 1 h 21"/>
                <a:gd name="T20" fmla="*/ 35 w 44"/>
                <a:gd name="T21" fmla="*/ 1 h 21"/>
                <a:gd name="T22" fmla="*/ 34 w 44"/>
                <a:gd name="T23" fmla="*/ 1 h 21"/>
                <a:gd name="T24" fmla="*/ 32 w 44"/>
                <a:gd name="T25" fmla="*/ 1 h 21"/>
                <a:gd name="T26" fmla="*/ 31 w 44"/>
                <a:gd name="T27" fmla="*/ 1 h 21"/>
                <a:gd name="T28" fmla="*/ 30 w 44"/>
                <a:gd name="T29" fmla="*/ 1 h 21"/>
                <a:gd name="T30" fmla="*/ 29 w 44"/>
                <a:gd name="T31" fmla="*/ 1 h 21"/>
                <a:gd name="T32" fmla="*/ 27 w 44"/>
                <a:gd name="T33" fmla="*/ 1 h 21"/>
                <a:gd name="T34" fmla="*/ 26 w 44"/>
                <a:gd name="T35" fmla="*/ 2 h 21"/>
                <a:gd name="T36" fmla="*/ 24 w 44"/>
                <a:gd name="T37" fmla="*/ 2 h 21"/>
                <a:gd name="T38" fmla="*/ 23 w 44"/>
                <a:gd name="T39" fmla="*/ 2 h 21"/>
                <a:gd name="T40" fmla="*/ 22 w 44"/>
                <a:gd name="T41" fmla="*/ 2 h 21"/>
                <a:gd name="T42" fmla="*/ 21 w 44"/>
                <a:gd name="T43" fmla="*/ 2 h 21"/>
                <a:gd name="T44" fmla="*/ 19 w 44"/>
                <a:gd name="T45" fmla="*/ 2 h 21"/>
                <a:gd name="T46" fmla="*/ 18 w 44"/>
                <a:gd name="T47" fmla="*/ 2 h 21"/>
                <a:gd name="T48" fmla="*/ 16 w 44"/>
                <a:gd name="T49" fmla="*/ 2 h 21"/>
                <a:gd name="T50" fmla="*/ 15 w 44"/>
                <a:gd name="T51" fmla="*/ 2 h 21"/>
                <a:gd name="T52" fmla="*/ 14 w 44"/>
                <a:gd name="T53" fmla="*/ 2 h 21"/>
                <a:gd name="T54" fmla="*/ 13 w 44"/>
                <a:gd name="T55" fmla="*/ 2 h 21"/>
                <a:gd name="T56" fmla="*/ 11 w 44"/>
                <a:gd name="T57" fmla="*/ 2 h 21"/>
                <a:gd name="T58" fmla="*/ 10 w 44"/>
                <a:gd name="T59" fmla="*/ 2 h 21"/>
                <a:gd name="T60" fmla="*/ 8 w 44"/>
                <a:gd name="T61" fmla="*/ 2 h 21"/>
                <a:gd name="T62" fmla="*/ 7 w 44"/>
                <a:gd name="T63" fmla="*/ 2 h 21"/>
                <a:gd name="T64" fmla="*/ 6 w 44"/>
                <a:gd name="T65" fmla="*/ 2 h 21"/>
                <a:gd name="T66" fmla="*/ 4 w 44"/>
                <a:gd name="T67" fmla="*/ 2 h 21"/>
                <a:gd name="T68" fmla="*/ 3 w 44"/>
                <a:gd name="T69" fmla="*/ 2 h 21"/>
                <a:gd name="T70" fmla="*/ 1 w 44"/>
                <a:gd name="T71" fmla="*/ 2 h 21"/>
                <a:gd name="T72" fmla="*/ 0 w 44"/>
                <a:gd name="T73" fmla="*/ 2 h 21"/>
                <a:gd name="T74" fmla="*/ 0 w 44"/>
                <a:gd name="T75"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4" h="21">
                  <a:moveTo>
                    <a:pt x="0" y="5"/>
                  </a:moveTo>
                  <a:lnTo>
                    <a:pt x="1" y="21"/>
                  </a:lnTo>
                  <a:lnTo>
                    <a:pt x="43" y="19"/>
                  </a:lnTo>
                  <a:lnTo>
                    <a:pt x="43" y="17"/>
                  </a:lnTo>
                  <a:lnTo>
                    <a:pt x="44" y="0"/>
                  </a:lnTo>
                  <a:lnTo>
                    <a:pt x="42" y="0"/>
                  </a:lnTo>
                  <a:lnTo>
                    <a:pt x="41" y="0"/>
                  </a:lnTo>
                  <a:lnTo>
                    <a:pt x="39" y="0"/>
                  </a:lnTo>
                  <a:lnTo>
                    <a:pt x="38" y="0"/>
                  </a:lnTo>
                  <a:lnTo>
                    <a:pt x="37" y="1"/>
                  </a:lnTo>
                  <a:lnTo>
                    <a:pt x="35" y="1"/>
                  </a:lnTo>
                  <a:lnTo>
                    <a:pt x="34" y="1"/>
                  </a:lnTo>
                  <a:lnTo>
                    <a:pt x="32" y="1"/>
                  </a:lnTo>
                  <a:lnTo>
                    <a:pt x="31" y="1"/>
                  </a:lnTo>
                  <a:lnTo>
                    <a:pt x="30" y="1"/>
                  </a:lnTo>
                  <a:lnTo>
                    <a:pt x="29" y="1"/>
                  </a:lnTo>
                  <a:lnTo>
                    <a:pt x="27" y="1"/>
                  </a:lnTo>
                  <a:lnTo>
                    <a:pt x="26" y="2"/>
                  </a:lnTo>
                  <a:lnTo>
                    <a:pt x="24" y="2"/>
                  </a:lnTo>
                  <a:lnTo>
                    <a:pt x="23" y="2"/>
                  </a:lnTo>
                  <a:lnTo>
                    <a:pt x="22" y="2"/>
                  </a:lnTo>
                  <a:lnTo>
                    <a:pt x="21" y="2"/>
                  </a:lnTo>
                  <a:lnTo>
                    <a:pt x="19" y="2"/>
                  </a:lnTo>
                  <a:lnTo>
                    <a:pt x="18" y="2"/>
                  </a:lnTo>
                  <a:lnTo>
                    <a:pt x="16" y="2"/>
                  </a:lnTo>
                  <a:lnTo>
                    <a:pt x="15" y="2"/>
                  </a:lnTo>
                  <a:lnTo>
                    <a:pt x="14" y="2"/>
                  </a:lnTo>
                  <a:lnTo>
                    <a:pt x="13" y="2"/>
                  </a:lnTo>
                  <a:lnTo>
                    <a:pt x="11" y="2"/>
                  </a:lnTo>
                  <a:lnTo>
                    <a:pt x="10" y="2"/>
                  </a:lnTo>
                  <a:lnTo>
                    <a:pt x="8" y="2"/>
                  </a:lnTo>
                  <a:lnTo>
                    <a:pt x="7" y="2"/>
                  </a:lnTo>
                  <a:lnTo>
                    <a:pt x="6" y="2"/>
                  </a:lnTo>
                  <a:lnTo>
                    <a:pt x="4" y="2"/>
                  </a:lnTo>
                  <a:lnTo>
                    <a:pt x="3" y="2"/>
                  </a:lnTo>
                  <a:lnTo>
                    <a:pt x="1" y="2"/>
                  </a:lnTo>
                  <a:lnTo>
                    <a:pt x="0" y="2"/>
                  </a:lnTo>
                  <a:lnTo>
                    <a:pt x="0" y="5"/>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49" name="Freeform 1185"/>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50" name="Freeform 1186"/>
            <p:cNvSpPr>
              <a:spLocks/>
            </p:cNvSpPr>
            <p:nvPr/>
          </p:nvSpPr>
          <p:spPr bwMode="auto">
            <a:xfrm>
              <a:off x="1574" y="3401"/>
              <a:ext cx="41" cy="18"/>
            </a:xfrm>
            <a:custGeom>
              <a:avLst/>
              <a:gdLst>
                <a:gd name="T0" fmla="*/ 0 w 41"/>
                <a:gd name="T1" fmla="*/ 3 h 18"/>
                <a:gd name="T2" fmla="*/ 1 w 41"/>
                <a:gd name="T3" fmla="*/ 4 h 18"/>
                <a:gd name="T4" fmla="*/ 1 w 41"/>
                <a:gd name="T5" fmla="*/ 5 h 18"/>
                <a:gd name="T6" fmla="*/ 1 w 41"/>
                <a:gd name="T7" fmla="*/ 6 h 18"/>
                <a:gd name="T8" fmla="*/ 0 w 41"/>
                <a:gd name="T9" fmla="*/ 7 h 18"/>
                <a:gd name="T10" fmla="*/ 0 w 41"/>
                <a:gd name="T11" fmla="*/ 8 h 18"/>
                <a:gd name="T12" fmla="*/ 0 w 41"/>
                <a:gd name="T13" fmla="*/ 9 h 18"/>
                <a:gd name="T14" fmla="*/ 0 w 41"/>
                <a:gd name="T15" fmla="*/ 10 h 18"/>
                <a:gd name="T16" fmla="*/ 0 w 41"/>
                <a:gd name="T17" fmla="*/ 11 h 18"/>
                <a:gd name="T18" fmla="*/ 0 w 41"/>
                <a:gd name="T19" fmla="*/ 12 h 18"/>
                <a:gd name="T20" fmla="*/ 0 w 41"/>
                <a:gd name="T21" fmla="*/ 13 h 18"/>
                <a:gd name="T22" fmla="*/ 0 w 41"/>
                <a:gd name="T23" fmla="*/ 14 h 18"/>
                <a:gd name="T24" fmla="*/ 0 w 41"/>
                <a:gd name="T25" fmla="*/ 15 h 18"/>
                <a:gd name="T26" fmla="*/ 0 w 41"/>
                <a:gd name="T27" fmla="*/ 16 h 18"/>
                <a:gd name="T28" fmla="*/ 0 w 41"/>
                <a:gd name="T29" fmla="*/ 17 h 18"/>
                <a:gd name="T30" fmla="*/ 1 w 41"/>
                <a:gd name="T31" fmla="*/ 18 h 18"/>
                <a:gd name="T32" fmla="*/ 2 w 41"/>
                <a:gd name="T33" fmla="*/ 18 h 18"/>
                <a:gd name="T34" fmla="*/ 4 w 41"/>
                <a:gd name="T35" fmla="*/ 18 h 18"/>
                <a:gd name="T36" fmla="*/ 7 w 41"/>
                <a:gd name="T37" fmla="*/ 18 h 18"/>
                <a:gd name="T38" fmla="*/ 9 w 41"/>
                <a:gd name="T39" fmla="*/ 18 h 18"/>
                <a:gd name="T40" fmla="*/ 11 w 41"/>
                <a:gd name="T41" fmla="*/ 18 h 18"/>
                <a:gd name="T42" fmla="*/ 14 w 41"/>
                <a:gd name="T43" fmla="*/ 18 h 18"/>
                <a:gd name="T44" fmla="*/ 16 w 41"/>
                <a:gd name="T45" fmla="*/ 17 h 18"/>
                <a:gd name="T46" fmla="*/ 19 w 41"/>
                <a:gd name="T47" fmla="*/ 17 h 18"/>
                <a:gd name="T48" fmla="*/ 21 w 41"/>
                <a:gd name="T49" fmla="*/ 17 h 18"/>
                <a:gd name="T50" fmla="*/ 24 w 41"/>
                <a:gd name="T51" fmla="*/ 17 h 18"/>
                <a:gd name="T52" fmla="*/ 26 w 41"/>
                <a:gd name="T53" fmla="*/ 17 h 18"/>
                <a:gd name="T54" fmla="*/ 29 w 41"/>
                <a:gd name="T55" fmla="*/ 16 h 18"/>
                <a:gd name="T56" fmla="*/ 31 w 41"/>
                <a:gd name="T57" fmla="*/ 16 h 18"/>
                <a:gd name="T58" fmla="*/ 34 w 41"/>
                <a:gd name="T59" fmla="*/ 16 h 18"/>
                <a:gd name="T60" fmla="*/ 36 w 41"/>
                <a:gd name="T61" fmla="*/ 16 h 18"/>
                <a:gd name="T62" fmla="*/ 39 w 41"/>
                <a:gd name="T63" fmla="*/ 15 h 18"/>
                <a:gd name="T64" fmla="*/ 40 w 41"/>
                <a:gd name="T65" fmla="*/ 15 h 18"/>
                <a:gd name="T66" fmla="*/ 41 w 41"/>
                <a:gd name="T67" fmla="*/ 14 h 18"/>
                <a:gd name="T68" fmla="*/ 41 w 41"/>
                <a:gd name="T69" fmla="*/ 13 h 18"/>
                <a:gd name="T70" fmla="*/ 41 w 41"/>
                <a:gd name="T71" fmla="*/ 12 h 18"/>
                <a:gd name="T72" fmla="*/ 41 w 41"/>
                <a:gd name="T73" fmla="*/ 11 h 18"/>
                <a:gd name="T74" fmla="*/ 41 w 41"/>
                <a:gd name="T75" fmla="*/ 11 h 18"/>
                <a:gd name="T76" fmla="*/ 41 w 41"/>
                <a:gd name="T77" fmla="*/ 9 h 18"/>
                <a:gd name="T78" fmla="*/ 41 w 41"/>
                <a:gd name="T79" fmla="*/ 9 h 18"/>
                <a:gd name="T80" fmla="*/ 41 w 41"/>
                <a:gd name="T81" fmla="*/ 7 h 18"/>
                <a:gd name="T82" fmla="*/ 41 w 41"/>
                <a:gd name="T83" fmla="*/ 6 h 18"/>
                <a:gd name="T84" fmla="*/ 41 w 41"/>
                <a:gd name="T85" fmla="*/ 5 h 18"/>
                <a:gd name="T86" fmla="*/ 41 w 41"/>
                <a:gd name="T87" fmla="*/ 4 h 18"/>
                <a:gd name="T88" fmla="*/ 41 w 41"/>
                <a:gd name="T89" fmla="*/ 3 h 18"/>
                <a:gd name="T90" fmla="*/ 40 w 41"/>
                <a:gd name="T91" fmla="*/ 2 h 18"/>
                <a:gd name="T92" fmla="*/ 40 w 41"/>
                <a:gd name="T93" fmla="*/ 1 h 18"/>
                <a:gd name="T94" fmla="*/ 40 w 41"/>
                <a:gd name="T95" fmla="*/ 0 h 18"/>
                <a:gd name="T96" fmla="*/ 0 w 41"/>
                <a:gd name="T97"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18">
                  <a:moveTo>
                    <a:pt x="0" y="3"/>
                  </a:moveTo>
                  <a:lnTo>
                    <a:pt x="0" y="3"/>
                  </a:lnTo>
                  <a:lnTo>
                    <a:pt x="0" y="3"/>
                  </a:lnTo>
                  <a:lnTo>
                    <a:pt x="1" y="4"/>
                  </a:lnTo>
                  <a:lnTo>
                    <a:pt x="1" y="5"/>
                  </a:lnTo>
                  <a:lnTo>
                    <a:pt x="1" y="5"/>
                  </a:lnTo>
                  <a:lnTo>
                    <a:pt x="1" y="5"/>
                  </a:lnTo>
                  <a:lnTo>
                    <a:pt x="1" y="6"/>
                  </a:lnTo>
                  <a:lnTo>
                    <a:pt x="0" y="7"/>
                  </a:lnTo>
                  <a:lnTo>
                    <a:pt x="0" y="7"/>
                  </a:lnTo>
                  <a:lnTo>
                    <a:pt x="0" y="7"/>
                  </a:lnTo>
                  <a:lnTo>
                    <a:pt x="0" y="8"/>
                  </a:lnTo>
                  <a:lnTo>
                    <a:pt x="0" y="9"/>
                  </a:lnTo>
                  <a:lnTo>
                    <a:pt x="0" y="9"/>
                  </a:lnTo>
                  <a:lnTo>
                    <a:pt x="0" y="9"/>
                  </a:lnTo>
                  <a:lnTo>
                    <a:pt x="0" y="10"/>
                  </a:lnTo>
                  <a:lnTo>
                    <a:pt x="0" y="11"/>
                  </a:lnTo>
                  <a:lnTo>
                    <a:pt x="0" y="11"/>
                  </a:lnTo>
                  <a:lnTo>
                    <a:pt x="0" y="11"/>
                  </a:lnTo>
                  <a:lnTo>
                    <a:pt x="0" y="12"/>
                  </a:lnTo>
                  <a:lnTo>
                    <a:pt x="0" y="12"/>
                  </a:lnTo>
                  <a:lnTo>
                    <a:pt x="0" y="13"/>
                  </a:lnTo>
                  <a:lnTo>
                    <a:pt x="0" y="13"/>
                  </a:lnTo>
                  <a:lnTo>
                    <a:pt x="0" y="14"/>
                  </a:lnTo>
                  <a:lnTo>
                    <a:pt x="0" y="14"/>
                  </a:lnTo>
                  <a:lnTo>
                    <a:pt x="0" y="15"/>
                  </a:lnTo>
                  <a:lnTo>
                    <a:pt x="0" y="15"/>
                  </a:lnTo>
                  <a:lnTo>
                    <a:pt x="0" y="16"/>
                  </a:lnTo>
                  <a:lnTo>
                    <a:pt x="0" y="16"/>
                  </a:lnTo>
                  <a:lnTo>
                    <a:pt x="0" y="17"/>
                  </a:lnTo>
                  <a:lnTo>
                    <a:pt x="1" y="17"/>
                  </a:lnTo>
                  <a:lnTo>
                    <a:pt x="1" y="18"/>
                  </a:lnTo>
                  <a:lnTo>
                    <a:pt x="1" y="18"/>
                  </a:lnTo>
                  <a:lnTo>
                    <a:pt x="2" y="18"/>
                  </a:lnTo>
                  <a:lnTo>
                    <a:pt x="3" y="18"/>
                  </a:lnTo>
                  <a:lnTo>
                    <a:pt x="4" y="18"/>
                  </a:lnTo>
                  <a:lnTo>
                    <a:pt x="5" y="18"/>
                  </a:lnTo>
                  <a:lnTo>
                    <a:pt x="7" y="18"/>
                  </a:lnTo>
                  <a:lnTo>
                    <a:pt x="8" y="18"/>
                  </a:lnTo>
                  <a:lnTo>
                    <a:pt x="9" y="18"/>
                  </a:lnTo>
                  <a:lnTo>
                    <a:pt x="10" y="18"/>
                  </a:lnTo>
                  <a:lnTo>
                    <a:pt x="11" y="18"/>
                  </a:lnTo>
                  <a:lnTo>
                    <a:pt x="12" y="18"/>
                  </a:lnTo>
                  <a:lnTo>
                    <a:pt x="14" y="18"/>
                  </a:lnTo>
                  <a:lnTo>
                    <a:pt x="15" y="17"/>
                  </a:lnTo>
                  <a:lnTo>
                    <a:pt x="16" y="17"/>
                  </a:lnTo>
                  <a:lnTo>
                    <a:pt x="18" y="17"/>
                  </a:lnTo>
                  <a:lnTo>
                    <a:pt x="19" y="17"/>
                  </a:lnTo>
                  <a:lnTo>
                    <a:pt x="20" y="17"/>
                  </a:lnTo>
                  <a:lnTo>
                    <a:pt x="21" y="17"/>
                  </a:lnTo>
                  <a:lnTo>
                    <a:pt x="23" y="17"/>
                  </a:lnTo>
                  <a:lnTo>
                    <a:pt x="24" y="17"/>
                  </a:lnTo>
                  <a:lnTo>
                    <a:pt x="25" y="17"/>
                  </a:lnTo>
                  <a:lnTo>
                    <a:pt x="26" y="17"/>
                  </a:lnTo>
                  <a:lnTo>
                    <a:pt x="28" y="17"/>
                  </a:lnTo>
                  <a:lnTo>
                    <a:pt x="29" y="16"/>
                  </a:lnTo>
                  <a:lnTo>
                    <a:pt x="30" y="16"/>
                  </a:lnTo>
                  <a:lnTo>
                    <a:pt x="31" y="16"/>
                  </a:lnTo>
                  <a:lnTo>
                    <a:pt x="33" y="16"/>
                  </a:lnTo>
                  <a:lnTo>
                    <a:pt x="34" y="16"/>
                  </a:lnTo>
                  <a:lnTo>
                    <a:pt x="35" y="16"/>
                  </a:lnTo>
                  <a:lnTo>
                    <a:pt x="36" y="16"/>
                  </a:lnTo>
                  <a:lnTo>
                    <a:pt x="38" y="16"/>
                  </a:lnTo>
                  <a:lnTo>
                    <a:pt x="39" y="15"/>
                  </a:lnTo>
                  <a:lnTo>
                    <a:pt x="40" y="15"/>
                  </a:lnTo>
                  <a:lnTo>
                    <a:pt x="40" y="15"/>
                  </a:lnTo>
                  <a:lnTo>
                    <a:pt x="40" y="15"/>
                  </a:lnTo>
                  <a:lnTo>
                    <a:pt x="41" y="14"/>
                  </a:lnTo>
                  <a:lnTo>
                    <a:pt x="41" y="14"/>
                  </a:lnTo>
                  <a:lnTo>
                    <a:pt x="41" y="13"/>
                  </a:lnTo>
                  <a:lnTo>
                    <a:pt x="41" y="13"/>
                  </a:lnTo>
                  <a:lnTo>
                    <a:pt x="41" y="12"/>
                  </a:lnTo>
                  <a:lnTo>
                    <a:pt x="41" y="12"/>
                  </a:lnTo>
                  <a:lnTo>
                    <a:pt x="41" y="11"/>
                  </a:lnTo>
                  <a:lnTo>
                    <a:pt x="41" y="11"/>
                  </a:lnTo>
                  <a:lnTo>
                    <a:pt x="41" y="11"/>
                  </a:lnTo>
                  <a:lnTo>
                    <a:pt x="41" y="10"/>
                  </a:lnTo>
                  <a:lnTo>
                    <a:pt x="41" y="9"/>
                  </a:lnTo>
                  <a:lnTo>
                    <a:pt x="41" y="9"/>
                  </a:lnTo>
                  <a:lnTo>
                    <a:pt x="41" y="9"/>
                  </a:lnTo>
                  <a:lnTo>
                    <a:pt x="41" y="8"/>
                  </a:lnTo>
                  <a:lnTo>
                    <a:pt x="41" y="7"/>
                  </a:lnTo>
                  <a:lnTo>
                    <a:pt x="41" y="7"/>
                  </a:lnTo>
                  <a:lnTo>
                    <a:pt x="41" y="6"/>
                  </a:lnTo>
                  <a:lnTo>
                    <a:pt x="41" y="6"/>
                  </a:lnTo>
                  <a:lnTo>
                    <a:pt x="41" y="5"/>
                  </a:lnTo>
                  <a:lnTo>
                    <a:pt x="41" y="5"/>
                  </a:lnTo>
                  <a:lnTo>
                    <a:pt x="41" y="4"/>
                  </a:lnTo>
                  <a:lnTo>
                    <a:pt x="41" y="4"/>
                  </a:lnTo>
                  <a:lnTo>
                    <a:pt x="41" y="3"/>
                  </a:lnTo>
                  <a:lnTo>
                    <a:pt x="40" y="3"/>
                  </a:lnTo>
                  <a:lnTo>
                    <a:pt x="40" y="2"/>
                  </a:lnTo>
                  <a:lnTo>
                    <a:pt x="40" y="2"/>
                  </a:lnTo>
                  <a:lnTo>
                    <a:pt x="40" y="1"/>
                  </a:lnTo>
                  <a:lnTo>
                    <a:pt x="40" y="1"/>
                  </a:lnTo>
                  <a:lnTo>
                    <a:pt x="40" y="0"/>
                  </a:lnTo>
                  <a:lnTo>
                    <a:pt x="40" y="0"/>
                  </a:lnTo>
                  <a:lnTo>
                    <a:pt x="0" y="3"/>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51" name="Freeform 1187"/>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52" name="Freeform 1188"/>
            <p:cNvSpPr>
              <a:spLocks/>
            </p:cNvSpPr>
            <p:nvPr/>
          </p:nvSpPr>
          <p:spPr bwMode="auto">
            <a:xfrm>
              <a:off x="1517" y="3405"/>
              <a:ext cx="42" cy="16"/>
            </a:xfrm>
            <a:custGeom>
              <a:avLst/>
              <a:gdLst>
                <a:gd name="T0" fmla="*/ 0 w 42"/>
                <a:gd name="T1" fmla="*/ 2 h 16"/>
                <a:gd name="T2" fmla="*/ 0 w 42"/>
                <a:gd name="T3" fmla="*/ 3 h 16"/>
                <a:gd name="T4" fmla="*/ 0 w 42"/>
                <a:gd name="T5" fmla="*/ 4 h 16"/>
                <a:gd name="T6" fmla="*/ 0 w 42"/>
                <a:gd name="T7" fmla="*/ 5 h 16"/>
                <a:gd name="T8" fmla="*/ 0 w 42"/>
                <a:gd name="T9" fmla="*/ 6 h 16"/>
                <a:gd name="T10" fmla="*/ 0 w 42"/>
                <a:gd name="T11" fmla="*/ 7 h 16"/>
                <a:gd name="T12" fmla="*/ 0 w 42"/>
                <a:gd name="T13" fmla="*/ 8 h 16"/>
                <a:gd name="T14" fmla="*/ 0 w 42"/>
                <a:gd name="T15" fmla="*/ 9 h 16"/>
                <a:gd name="T16" fmla="*/ 0 w 42"/>
                <a:gd name="T17" fmla="*/ 10 h 16"/>
                <a:gd name="T18" fmla="*/ 0 w 42"/>
                <a:gd name="T19" fmla="*/ 11 h 16"/>
                <a:gd name="T20" fmla="*/ 0 w 42"/>
                <a:gd name="T21" fmla="*/ 11 h 16"/>
                <a:gd name="T22" fmla="*/ 0 w 42"/>
                <a:gd name="T23" fmla="*/ 12 h 16"/>
                <a:gd name="T24" fmla="*/ 0 w 42"/>
                <a:gd name="T25" fmla="*/ 14 h 16"/>
                <a:gd name="T26" fmla="*/ 0 w 42"/>
                <a:gd name="T27" fmla="*/ 14 h 16"/>
                <a:gd name="T28" fmla="*/ 0 w 42"/>
                <a:gd name="T29" fmla="*/ 15 h 16"/>
                <a:gd name="T30" fmla="*/ 0 w 42"/>
                <a:gd name="T31" fmla="*/ 16 h 16"/>
                <a:gd name="T32" fmla="*/ 1 w 42"/>
                <a:gd name="T33" fmla="*/ 16 h 16"/>
                <a:gd name="T34" fmla="*/ 4 w 42"/>
                <a:gd name="T35" fmla="*/ 16 h 16"/>
                <a:gd name="T36" fmla="*/ 7 w 42"/>
                <a:gd name="T37" fmla="*/ 16 h 16"/>
                <a:gd name="T38" fmla="*/ 9 w 42"/>
                <a:gd name="T39" fmla="*/ 16 h 16"/>
                <a:gd name="T40" fmla="*/ 12 w 42"/>
                <a:gd name="T41" fmla="*/ 16 h 16"/>
                <a:gd name="T42" fmla="*/ 15 w 42"/>
                <a:gd name="T43" fmla="*/ 16 h 16"/>
                <a:gd name="T44" fmla="*/ 17 w 42"/>
                <a:gd name="T45" fmla="*/ 16 h 16"/>
                <a:gd name="T46" fmla="*/ 20 w 42"/>
                <a:gd name="T47" fmla="*/ 16 h 16"/>
                <a:gd name="T48" fmla="*/ 22 w 42"/>
                <a:gd name="T49" fmla="*/ 16 h 16"/>
                <a:gd name="T50" fmla="*/ 25 w 42"/>
                <a:gd name="T51" fmla="*/ 16 h 16"/>
                <a:gd name="T52" fmla="*/ 27 w 42"/>
                <a:gd name="T53" fmla="*/ 16 h 16"/>
                <a:gd name="T54" fmla="*/ 30 w 42"/>
                <a:gd name="T55" fmla="*/ 16 h 16"/>
                <a:gd name="T56" fmla="*/ 32 w 42"/>
                <a:gd name="T57" fmla="*/ 16 h 16"/>
                <a:gd name="T58" fmla="*/ 35 w 42"/>
                <a:gd name="T59" fmla="*/ 15 h 16"/>
                <a:gd name="T60" fmla="*/ 38 w 42"/>
                <a:gd name="T61" fmla="*/ 15 h 16"/>
                <a:gd name="T62" fmla="*/ 40 w 42"/>
                <a:gd name="T63" fmla="*/ 15 h 16"/>
                <a:gd name="T64" fmla="*/ 42 w 42"/>
                <a:gd name="T65" fmla="*/ 0 h 16"/>
                <a:gd name="T66" fmla="*/ 39 w 42"/>
                <a:gd name="T67" fmla="*/ 0 h 16"/>
                <a:gd name="T68" fmla="*/ 37 w 42"/>
                <a:gd name="T69" fmla="*/ 0 h 16"/>
                <a:gd name="T70" fmla="*/ 34 w 42"/>
                <a:gd name="T71" fmla="*/ 0 h 16"/>
                <a:gd name="T72" fmla="*/ 32 w 42"/>
                <a:gd name="T73" fmla="*/ 0 h 16"/>
                <a:gd name="T74" fmla="*/ 29 w 42"/>
                <a:gd name="T75" fmla="*/ 0 h 16"/>
                <a:gd name="T76" fmla="*/ 27 w 42"/>
                <a:gd name="T77" fmla="*/ 0 h 16"/>
                <a:gd name="T78" fmla="*/ 24 w 42"/>
                <a:gd name="T79" fmla="*/ 0 h 16"/>
                <a:gd name="T80" fmla="*/ 22 w 42"/>
                <a:gd name="T81" fmla="*/ 1 h 16"/>
                <a:gd name="T82" fmla="*/ 19 w 42"/>
                <a:gd name="T83" fmla="*/ 1 h 16"/>
                <a:gd name="T84" fmla="*/ 16 w 42"/>
                <a:gd name="T85" fmla="*/ 1 h 16"/>
                <a:gd name="T86" fmla="*/ 14 w 42"/>
                <a:gd name="T87" fmla="*/ 1 h 16"/>
                <a:gd name="T88" fmla="*/ 11 w 42"/>
                <a:gd name="T89" fmla="*/ 1 h 16"/>
                <a:gd name="T90" fmla="*/ 8 w 42"/>
                <a:gd name="T91" fmla="*/ 1 h 16"/>
                <a:gd name="T92" fmla="*/ 6 w 42"/>
                <a:gd name="T93" fmla="*/ 1 h 16"/>
                <a:gd name="T94" fmla="*/ 3 w 42"/>
                <a:gd name="T95" fmla="*/ 2 h 16"/>
                <a:gd name="T96" fmla="*/ 0 w 42"/>
                <a:gd name="T9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 h="16">
                  <a:moveTo>
                    <a:pt x="0" y="2"/>
                  </a:moveTo>
                  <a:lnTo>
                    <a:pt x="0" y="2"/>
                  </a:lnTo>
                  <a:lnTo>
                    <a:pt x="0" y="3"/>
                  </a:lnTo>
                  <a:lnTo>
                    <a:pt x="0" y="3"/>
                  </a:lnTo>
                  <a:lnTo>
                    <a:pt x="0" y="4"/>
                  </a:lnTo>
                  <a:lnTo>
                    <a:pt x="0" y="4"/>
                  </a:lnTo>
                  <a:lnTo>
                    <a:pt x="0" y="5"/>
                  </a:lnTo>
                  <a:lnTo>
                    <a:pt x="0" y="5"/>
                  </a:lnTo>
                  <a:lnTo>
                    <a:pt x="0" y="5"/>
                  </a:lnTo>
                  <a:lnTo>
                    <a:pt x="0" y="6"/>
                  </a:lnTo>
                  <a:lnTo>
                    <a:pt x="0" y="7"/>
                  </a:lnTo>
                  <a:lnTo>
                    <a:pt x="0" y="7"/>
                  </a:lnTo>
                  <a:lnTo>
                    <a:pt x="0" y="7"/>
                  </a:lnTo>
                  <a:lnTo>
                    <a:pt x="0" y="8"/>
                  </a:lnTo>
                  <a:lnTo>
                    <a:pt x="0" y="8"/>
                  </a:lnTo>
                  <a:lnTo>
                    <a:pt x="0" y="9"/>
                  </a:lnTo>
                  <a:lnTo>
                    <a:pt x="0" y="9"/>
                  </a:lnTo>
                  <a:lnTo>
                    <a:pt x="0" y="10"/>
                  </a:lnTo>
                  <a:lnTo>
                    <a:pt x="0" y="10"/>
                  </a:lnTo>
                  <a:lnTo>
                    <a:pt x="0" y="11"/>
                  </a:lnTo>
                  <a:lnTo>
                    <a:pt x="0" y="11"/>
                  </a:lnTo>
                  <a:lnTo>
                    <a:pt x="0" y="11"/>
                  </a:lnTo>
                  <a:lnTo>
                    <a:pt x="0" y="12"/>
                  </a:lnTo>
                  <a:lnTo>
                    <a:pt x="0" y="12"/>
                  </a:lnTo>
                  <a:lnTo>
                    <a:pt x="0" y="13"/>
                  </a:lnTo>
                  <a:lnTo>
                    <a:pt x="0" y="14"/>
                  </a:lnTo>
                  <a:lnTo>
                    <a:pt x="0" y="14"/>
                  </a:lnTo>
                  <a:lnTo>
                    <a:pt x="0" y="14"/>
                  </a:lnTo>
                  <a:lnTo>
                    <a:pt x="0" y="15"/>
                  </a:lnTo>
                  <a:lnTo>
                    <a:pt x="0" y="15"/>
                  </a:lnTo>
                  <a:lnTo>
                    <a:pt x="0" y="16"/>
                  </a:lnTo>
                  <a:lnTo>
                    <a:pt x="0" y="16"/>
                  </a:lnTo>
                  <a:lnTo>
                    <a:pt x="0" y="16"/>
                  </a:lnTo>
                  <a:lnTo>
                    <a:pt x="1" y="16"/>
                  </a:lnTo>
                  <a:lnTo>
                    <a:pt x="3" y="16"/>
                  </a:lnTo>
                  <a:lnTo>
                    <a:pt x="4" y="16"/>
                  </a:lnTo>
                  <a:lnTo>
                    <a:pt x="6" y="16"/>
                  </a:lnTo>
                  <a:lnTo>
                    <a:pt x="7" y="16"/>
                  </a:lnTo>
                  <a:lnTo>
                    <a:pt x="8" y="16"/>
                  </a:lnTo>
                  <a:lnTo>
                    <a:pt x="9" y="16"/>
                  </a:lnTo>
                  <a:lnTo>
                    <a:pt x="11" y="16"/>
                  </a:lnTo>
                  <a:lnTo>
                    <a:pt x="12" y="16"/>
                  </a:lnTo>
                  <a:lnTo>
                    <a:pt x="13" y="16"/>
                  </a:lnTo>
                  <a:lnTo>
                    <a:pt x="15" y="16"/>
                  </a:lnTo>
                  <a:lnTo>
                    <a:pt x="16" y="16"/>
                  </a:lnTo>
                  <a:lnTo>
                    <a:pt x="17" y="16"/>
                  </a:lnTo>
                  <a:lnTo>
                    <a:pt x="18" y="16"/>
                  </a:lnTo>
                  <a:lnTo>
                    <a:pt x="20" y="16"/>
                  </a:lnTo>
                  <a:lnTo>
                    <a:pt x="21" y="16"/>
                  </a:lnTo>
                  <a:lnTo>
                    <a:pt x="22" y="16"/>
                  </a:lnTo>
                  <a:lnTo>
                    <a:pt x="24" y="16"/>
                  </a:lnTo>
                  <a:lnTo>
                    <a:pt x="25" y="16"/>
                  </a:lnTo>
                  <a:lnTo>
                    <a:pt x="26" y="16"/>
                  </a:lnTo>
                  <a:lnTo>
                    <a:pt x="27" y="16"/>
                  </a:lnTo>
                  <a:lnTo>
                    <a:pt x="28" y="16"/>
                  </a:lnTo>
                  <a:lnTo>
                    <a:pt x="30" y="16"/>
                  </a:lnTo>
                  <a:lnTo>
                    <a:pt x="31" y="16"/>
                  </a:lnTo>
                  <a:lnTo>
                    <a:pt x="32" y="16"/>
                  </a:lnTo>
                  <a:lnTo>
                    <a:pt x="34" y="16"/>
                  </a:lnTo>
                  <a:lnTo>
                    <a:pt x="35" y="15"/>
                  </a:lnTo>
                  <a:lnTo>
                    <a:pt x="36" y="15"/>
                  </a:lnTo>
                  <a:lnTo>
                    <a:pt x="38" y="15"/>
                  </a:lnTo>
                  <a:lnTo>
                    <a:pt x="39" y="15"/>
                  </a:lnTo>
                  <a:lnTo>
                    <a:pt x="40" y="15"/>
                  </a:lnTo>
                  <a:lnTo>
                    <a:pt x="41" y="15"/>
                  </a:lnTo>
                  <a:lnTo>
                    <a:pt x="42" y="0"/>
                  </a:lnTo>
                  <a:lnTo>
                    <a:pt x="41" y="0"/>
                  </a:lnTo>
                  <a:lnTo>
                    <a:pt x="39" y="0"/>
                  </a:lnTo>
                  <a:lnTo>
                    <a:pt x="38" y="0"/>
                  </a:lnTo>
                  <a:lnTo>
                    <a:pt x="37" y="0"/>
                  </a:lnTo>
                  <a:lnTo>
                    <a:pt x="36" y="0"/>
                  </a:lnTo>
                  <a:lnTo>
                    <a:pt x="34" y="0"/>
                  </a:lnTo>
                  <a:lnTo>
                    <a:pt x="33" y="0"/>
                  </a:lnTo>
                  <a:lnTo>
                    <a:pt x="32" y="0"/>
                  </a:lnTo>
                  <a:lnTo>
                    <a:pt x="31" y="0"/>
                  </a:lnTo>
                  <a:lnTo>
                    <a:pt x="29" y="0"/>
                  </a:lnTo>
                  <a:lnTo>
                    <a:pt x="28" y="0"/>
                  </a:lnTo>
                  <a:lnTo>
                    <a:pt x="27" y="0"/>
                  </a:lnTo>
                  <a:lnTo>
                    <a:pt x="25" y="0"/>
                  </a:lnTo>
                  <a:lnTo>
                    <a:pt x="24" y="0"/>
                  </a:lnTo>
                  <a:lnTo>
                    <a:pt x="23" y="1"/>
                  </a:lnTo>
                  <a:lnTo>
                    <a:pt x="22" y="1"/>
                  </a:lnTo>
                  <a:lnTo>
                    <a:pt x="20" y="1"/>
                  </a:lnTo>
                  <a:lnTo>
                    <a:pt x="19" y="1"/>
                  </a:lnTo>
                  <a:lnTo>
                    <a:pt x="17" y="1"/>
                  </a:lnTo>
                  <a:lnTo>
                    <a:pt x="16" y="1"/>
                  </a:lnTo>
                  <a:lnTo>
                    <a:pt x="15" y="1"/>
                  </a:lnTo>
                  <a:lnTo>
                    <a:pt x="14" y="1"/>
                  </a:lnTo>
                  <a:lnTo>
                    <a:pt x="12" y="1"/>
                  </a:lnTo>
                  <a:lnTo>
                    <a:pt x="11" y="1"/>
                  </a:lnTo>
                  <a:lnTo>
                    <a:pt x="10" y="1"/>
                  </a:lnTo>
                  <a:lnTo>
                    <a:pt x="8" y="1"/>
                  </a:lnTo>
                  <a:lnTo>
                    <a:pt x="7" y="1"/>
                  </a:lnTo>
                  <a:lnTo>
                    <a:pt x="6" y="1"/>
                  </a:lnTo>
                  <a:lnTo>
                    <a:pt x="4" y="1"/>
                  </a:lnTo>
                  <a:lnTo>
                    <a:pt x="3" y="2"/>
                  </a:lnTo>
                  <a:lnTo>
                    <a:pt x="2" y="2"/>
                  </a:lnTo>
                  <a:lnTo>
                    <a:pt x="0"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53" name="Freeform 1189"/>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close/>
                </a:path>
              </a:pathLst>
            </a:custGeom>
            <a:solidFill>
              <a:srgbClr val="BF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54" name="Freeform 1190"/>
            <p:cNvSpPr>
              <a:spLocks/>
            </p:cNvSpPr>
            <p:nvPr/>
          </p:nvSpPr>
          <p:spPr bwMode="auto">
            <a:xfrm>
              <a:off x="1459" y="3408"/>
              <a:ext cx="42" cy="17"/>
            </a:xfrm>
            <a:custGeom>
              <a:avLst/>
              <a:gdLst>
                <a:gd name="T0" fmla="*/ 1 w 42"/>
                <a:gd name="T1" fmla="*/ 2 h 17"/>
                <a:gd name="T2" fmla="*/ 1 w 42"/>
                <a:gd name="T3" fmla="*/ 3 h 17"/>
                <a:gd name="T4" fmla="*/ 0 w 42"/>
                <a:gd name="T5" fmla="*/ 4 h 17"/>
                <a:gd name="T6" fmla="*/ 0 w 42"/>
                <a:gd name="T7" fmla="*/ 5 h 17"/>
                <a:gd name="T8" fmla="*/ 0 w 42"/>
                <a:gd name="T9" fmla="*/ 6 h 17"/>
                <a:gd name="T10" fmla="*/ 0 w 42"/>
                <a:gd name="T11" fmla="*/ 7 h 17"/>
                <a:gd name="T12" fmla="*/ 0 w 42"/>
                <a:gd name="T13" fmla="*/ 8 h 17"/>
                <a:gd name="T14" fmla="*/ 0 w 42"/>
                <a:gd name="T15" fmla="*/ 9 h 17"/>
                <a:gd name="T16" fmla="*/ 0 w 42"/>
                <a:gd name="T17" fmla="*/ 10 h 17"/>
                <a:gd name="T18" fmla="*/ 0 w 42"/>
                <a:gd name="T19" fmla="*/ 11 h 17"/>
                <a:gd name="T20" fmla="*/ 0 w 42"/>
                <a:gd name="T21" fmla="*/ 12 h 17"/>
                <a:gd name="T22" fmla="*/ 0 w 42"/>
                <a:gd name="T23" fmla="*/ 13 h 17"/>
                <a:gd name="T24" fmla="*/ 0 w 42"/>
                <a:gd name="T25" fmla="*/ 14 h 17"/>
                <a:gd name="T26" fmla="*/ 1 w 42"/>
                <a:gd name="T27" fmla="*/ 15 h 17"/>
                <a:gd name="T28" fmla="*/ 1 w 42"/>
                <a:gd name="T29" fmla="*/ 16 h 17"/>
                <a:gd name="T30" fmla="*/ 1 w 42"/>
                <a:gd name="T31" fmla="*/ 17 h 17"/>
                <a:gd name="T32" fmla="*/ 41 w 42"/>
                <a:gd name="T33" fmla="*/ 15 h 17"/>
                <a:gd name="T34" fmla="*/ 41 w 42"/>
                <a:gd name="T35" fmla="*/ 14 h 17"/>
                <a:gd name="T36" fmla="*/ 41 w 42"/>
                <a:gd name="T37" fmla="*/ 13 h 17"/>
                <a:gd name="T38" fmla="*/ 41 w 42"/>
                <a:gd name="T39" fmla="*/ 12 h 17"/>
                <a:gd name="T40" fmla="*/ 41 w 42"/>
                <a:gd name="T41" fmla="*/ 11 h 17"/>
                <a:gd name="T42" fmla="*/ 42 w 42"/>
                <a:gd name="T43" fmla="*/ 10 h 17"/>
                <a:gd name="T44" fmla="*/ 42 w 42"/>
                <a:gd name="T45" fmla="*/ 9 h 17"/>
                <a:gd name="T46" fmla="*/ 42 w 42"/>
                <a:gd name="T47" fmla="*/ 8 h 17"/>
                <a:gd name="T48" fmla="*/ 42 w 42"/>
                <a:gd name="T49" fmla="*/ 7 h 17"/>
                <a:gd name="T50" fmla="*/ 42 w 42"/>
                <a:gd name="T51" fmla="*/ 6 h 17"/>
                <a:gd name="T52" fmla="*/ 42 w 42"/>
                <a:gd name="T53" fmla="*/ 5 h 17"/>
                <a:gd name="T54" fmla="*/ 42 w 42"/>
                <a:gd name="T55" fmla="*/ 4 h 17"/>
                <a:gd name="T56" fmla="*/ 41 w 42"/>
                <a:gd name="T57" fmla="*/ 3 h 17"/>
                <a:gd name="T58" fmla="*/ 41 w 42"/>
                <a:gd name="T59" fmla="*/ 2 h 17"/>
                <a:gd name="T60" fmla="*/ 41 w 42"/>
                <a:gd name="T61" fmla="*/ 2 h 17"/>
                <a:gd name="T62" fmla="*/ 41 w 42"/>
                <a:gd name="T63" fmla="*/ 0 h 17"/>
                <a:gd name="T64" fmla="*/ 41 w 42"/>
                <a:gd name="T6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 h="17">
                  <a:moveTo>
                    <a:pt x="1" y="2"/>
                  </a:moveTo>
                  <a:lnTo>
                    <a:pt x="1" y="2"/>
                  </a:lnTo>
                  <a:lnTo>
                    <a:pt x="1" y="3"/>
                  </a:lnTo>
                  <a:lnTo>
                    <a:pt x="1" y="3"/>
                  </a:lnTo>
                  <a:lnTo>
                    <a:pt x="1" y="4"/>
                  </a:lnTo>
                  <a:lnTo>
                    <a:pt x="0" y="4"/>
                  </a:lnTo>
                  <a:lnTo>
                    <a:pt x="0" y="5"/>
                  </a:lnTo>
                  <a:lnTo>
                    <a:pt x="0" y="5"/>
                  </a:lnTo>
                  <a:lnTo>
                    <a:pt x="0" y="6"/>
                  </a:lnTo>
                  <a:lnTo>
                    <a:pt x="0" y="6"/>
                  </a:lnTo>
                  <a:lnTo>
                    <a:pt x="0" y="7"/>
                  </a:lnTo>
                  <a:lnTo>
                    <a:pt x="0" y="7"/>
                  </a:lnTo>
                  <a:lnTo>
                    <a:pt x="0" y="8"/>
                  </a:lnTo>
                  <a:lnTo>
                    <a:pt x="0" y="8"/>
                  </a:lnTo>
                  <a:lnTo>
                    <a:pt x="0" y="8"/>
                  </a:lnTo>
                  <a:lnTo>
                    <a:pt x="0" y="9"/>
                  </a:lnTo>
                  <a:lnTo>
                    <a:pt x="0" y="10"/>
                  </a:lnTo>
                  <a:lnTo>
                    <a:pt x="0" y="10"/>
                  </a:lnTo>
                  <a:lnTo>
                    <a:pt x="0" y="11"/>
                  </a:lnTo>
                  <a:lnTo>
                    <a:pt x="0" y="11"/>
                  </a:lnTo>
                  <a:lnTo>
                    <a:pt x="0" y="12"/>
                  </a:lnTo>
                  <a:lnTo>
                    <a:pt x="0" y="12"/>
                  </a:lnTo>
                  <a:lnTo>
                    <a:pt x="0" y="13"/>
                  </a:lnTo>
                  <a:lnTo>
                    <a:pt x="0" y="13"/>
                  </a:lnTo>
                  <a:lnTo>
                    <a:pt x="0" y="14"/>
                  </a:lnTo>
                  <a:lnTo>
                    <a:pt x="0" y="14"/>
                  </a:lnTo>
                  <a:lnTo>
                    <a:pt x="0" y="15"/>
                  </a:lnTo>
                  <a:lnTo>
                    <a:pt x="1" y="15"/>
                  </a:lnTo>
                  <a:lnTo>
                    <a:pt x="1" y="15"/>
                  </a:lnTo>
                  <a:lnTo>
                    <a:pt x="1" y="16"/>
                  </a:lnTo>
                  <a:lnTo>
                    <a:pt x="1" y="17"/>
                  </a:lnTo>
                  <a:lnTo>
                    <a:pt x="1" y="17"/>
                  </a:lnTo>
                  <a:lnTo>
                    <a:pt x="1" y="17"/>
                  </a:lnTo>
                  <a:lnTo>
                    <a:pt x="41" y="15"/>
                  </a:lnTo>
                  <a:lnTo>
                    <a:pt x="41" y="15"/>
                  </a:lnTo>
                  <a:lnTo>
                    <a:pt x="41" y="14"/>
                  </a:lnTo>
                  <a:lnTo>
                    <a:pt x="41" y="14"/>
                  </a:lnTo>
                  <a:lnTo>
                    <a:pt x="41" y="13"/>
                  </a:lnTo>
                  <a:lnTo>
                    <a:pt x="41" y="13"/>
                  </a:lnTo>
                  <a:lnTo>
                    <a:pt x="41" y="12"/>
                  </a:lnTo>
                  <a:lnTo>
                    <a:pt x="41" y="12"/>
                  </a:lnTo>
                  <a:lnTo>
                    <a:pt x="41" y="11"/>
                  </a:lnTo>
                  <a:lnTo>
                    <a:pt x="41" y="11"/>
                  </a:lnTo>
                  <a:lnTo>
                    <a:pt x="42" y="10"/>
                  </a:lnTo>
                  <a:lnTo>
                    <a:pt x="42" y="10"/>
                  </a:lnTo>
                  <a:lnTo>
                    <a:pt x="42" y="9"/>
                  </a:lnTo>
                  <a:lnTo>
                    <a:pt x="42" y="9"/>
                  </a:lnTo>
                  <a:lnTo>
                    <a:pt x="42" y="8"/>
                  </a:lnTo>
                  <a:lnTo>
                    <a:pt x="42" y="8"/>
                  </a:lnTo>
                  <a:lnTo>
                    <a:pt x="42" y="7"/>
                  </a:lnTo>
                  <a:lnTo>
                    <a:pt x="42" y="7"/>
                  </a:lnTo>
                  <a:lnTo>
                    <a:pt x="42" y="6"/>
                  </a:lnTo>
                  <a:lnTo>
                    <a:pt x="42" y="6"/>
                  </a:lnTo>
                  <a:lnTo>
                    <a:pt x="42" y="5"/>
                  </a:lnTo>
                  <a:lnTo>
                    <a:pt x="42" y="5"/>
                  </a:lnTo>
                  <a:lnTo>
                    <a:pt x="42" y="4"/>
                  </a:lnTo>
                  <a:lnTo>
                    <a:pt x="42" y="4"/>
                  </a:lnTo>
                  <a:lnTo>
                    <a:pt x="41" y="3"/>
                  </a:lnTo>
                  <a:lnTo>
                    <a:pt x="41" y="3"/>
                  </a:lnTo>
                  <a:lnTo>
                    <a:pt x="41" y="2"/>
                  </a:lnTo>
                  <a:lnTo>
                    <a:pt x="41" y="2"/>
                  </a:lnTo>
                  <a:lnTo>
                    <a:pt x="41" y="2"/>
                  </a:lnTo>
                  <a:lnTo>
                    <a:pt x="41" y="1"/>
                  </a:lnTo>
                  <a:lnTo>
                    <a:pt x="41" y="0"/>
                  </a:lnTo>
                  <a:lnTo>
                    <a:pt x="41" y="0"/>
                  </a:lnTo>
                  <a:lnTo>
                    <a:pt x="41" y="0"/>
                  </a:lnTo>
                  <a:lnTo>
                    <a:pt x="1" y="2"/>
                  </a:lnTo>
                </a:path>
              </a:pathLst>
            </a:custGeom>
            <a:noFill/>
            <a:ln w="3175" cap="rnd">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77913" tIns="38957" rIns="77913" bIns="38957" numCol="1" anchor="t" anchorCtr="0" compatLnSpc="1">
              <a:prstTxWarp prst="textNoShape">
                <a:avLst/>
              </a:prstTxWarp>
            </a:bodyPr>
            <a:lstStyle/>
            <a:p>
              <a:pP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grpSp>
      <p:sp>
        <p:nvSpPr>
          <p:cNvPr id="255" name="テキスト ボックス 254"/>
          <p:cNvSpPr txBox="1"/>
          <p:nvPr/>
        </p:nvSpPr>
        <p:spPr>
          <a:xfrm>
            <a:off x="775689" y="4516935"/>
            <a:ext cx="2487738" cy="349106"/>
          </a:xfrm>
          <a:prstGeom prst="rect">
            <a:avLst/>
          </a:prstGeom>
          <a:noFill/>
        </p:spPr>
        <p:txBody>
          <a:bodyPr wrap="square" lIns="0" tIns="0" rIns="0" bIns="0" rtlCol="0">
            <a:noAutofit/>
          </a:bodyPr>
          <a:lstStyle/>
          <a:p>
            <a:pPr defTabSz="779173" fontAlgn="auto">
              <a:spcBef>
                <a:spcPts val="0"/>
              </a:spcBef>
              <a:spcAft>
                <a:spcPts val="0"/>
              </a:spcAft>
              <a:defRPr/>
            </a:pPr>
            <a:r>
              <a:rPr lang="ja-JP" altLang="en-US" sz="1023" b="1" dirty="0">
                <a:solidFill>
                  <a:prstClr val="black"/>
                </a:solidFill>
                <a:latin typeface="ＭＳ Ｐゴシック"/>
                <a:ea typeface="ＭＳ Ｐゴシック" panose="020B0600070205080204" pitchFamily="50" charset="-128"/>
              </a:rPr>
              <a:t>日頃利用している障害福祉ｻｰﾋﾞｽ事業所、</a:t>
            </a:r>
            <a:endParaRPr lang="en-US" altLang="ja-JP" sz="1023" b="1" dirty="0">
              <a:solidFill>
                <a:prstClr val="black"/>
              </a:solidFill>
              <a:latin typeface="ＭＳ Ｐゴシック"/>
              <a:ea typeface="ＭＳ Ｐゴシック" panose="020B0600070205080204" pitchFamily="50" charset="-128"/>
            </a:endParaRPr>
          </a:p>
          <a:p>
            <a:pPr defTabSz="779173" fontAlgn="auto">
              <a:spcBef>
                <a:spcPts val="0"/>
              </a:spcBef>
              <a:spcAft>
                <a:spcPts val="0"/>
              </a:spcAft>
              <a:defRPr/>
            </a:pPr>
            <a:r>
              <a:rPr lang="ja-JP" altLang="en-US" sz="1023" b="1" dirty="0">
                <a:solidFill>
                  <a:prstClr val="black"/>
                </a:solidFill>
                <a:latin typeface="ＭＳ Ｐゴシック"/>
                <a:ea typeface="ＭＳ Ｐゴシック" panose="020B0600070205080204" pitchFamily="50" charset="-128"/>
              </a:rPr>
              <a:t>民生委員、地域住民</a:t>
            </a:r>
            <a:r>
              <a:rPr lang="en-US" altLang="ja-JP" sz="1023" b="1" dirty="0">
                <a:solidFill>
                  <a:prstClr val="black"/>
                </a:solidFill>
                <a:latin typeface="ＭＳ Ｐゴシック"/>
                <a:ea typeface="ＭＳ Ｐゴシック" panose="020B0600070205080204" pitchFamily="50" charset="-128"/>
              </a:rPr>
              <a:t> </a:t>
            </a:r>
            <a:r>
              <a:rPr lang="ja-JP" altLang="en-US" sz="1023" b="1" dirty="0">
                <a:solidFill>
                  <a:prstClr val="black"/>
                </a:solidFill>
                <a:latin typeface="ＭＳ Ｐゴシック"/>
                <a:ea typeface="ＭＳ Ｐゴシック" panose="020B0600070205080204" pitchFamily="50" charset="-128"/>
              </a:rPr>
              <a:t>　　　　　</a:t>
            </a:r>
            <a:r>
              <a:rPr lang="ja-JP" altLang="en-US" sz="894" b="1" dirty="0">
                <a:solidFill>
                  <a:prstClr val="black"/>
                </a:solidFill>
                <a:latin typeface="ＭＳ Ｐゴシック"/>
                <a:ea typeface="ＭＳ Ｐゴシック" panose="020B0600070205080204" pitchFamily="50" charset="-128"/>
              </a:rPr>
              <a:t>　　　　　　　　等</a:t>
            </a:r>
          </a:p>
        </p:txBody>
      </p:sp>
      <p:graphicFrame>
        <p:nvGraphicFramePr>
          <p:cNvPr id="4" name="表 3"/>
          <p:cNvGraphicFramePr>
            <a:graphicFrameLocks noGrp="1"/>
          </p:cNvGraphicFramePr>
          <p:nvPr/>
        </p:nvGraphicFramePr>
        <p:xfrm>
          <a:off x="752059" y="5208323"/>
          <a:ext cx="1326070" cy="854066"/>
        </p:xfrm>
        <a:graphic>
          <a:graphicData uri="http://schemas.openxmlformats.org/drawingml/2006/table">
            <a:tbl>
              <a:tblPr firstRow="1" bandRow="1">
                <a:tableStyleId>{5C22544A-7EE6-4342-B048-85BDC9FD1C3A}</a:tableStyleId>
              </a:tblPr>
              <a:tblGrid>
                <a:gridCol w="1326070">
                  <a:extLst>
                    <a:ext uri="{9D8B030D-6E8A-4147-A177-3AD203B41FA5}">
                      <a16:colId xmlns:a16="http://schemas.microsoft.com/office/drawing/2014/main" val="20000"/>
                    </a:ext>
                  </a:extLst>
                </a:gridCol>
              </a:tblGrid>
              <a:tr h="245424">
                <a:tc>
                  <a:txBody>
                    <a:bodyPr/>
                    <a:lstStyle/>
                    <a:p>
                      <a:pPr algn="ctr"/>
                      <a:r>
                        <a:rPr kumimoji="1" lang="ja-JP" altLang="en-US" sz="1000" dirty="0">
                          <a:solidFill>
                            <a:schemeClr val="tx1"/>
                          </a:solidFill>
                        </a:rPr>
                        <a:t>一人暮らしの障害者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68136">
                <a:tc>
                  <a:txBody>
                    <a:bodyPr/>
                    <a:lstStyle/>
                    <a:p>
                      <a:pPr algn="ctr"/>
                      <a:r>
                        <a:rPr kumimoji="1" lang="ja-JP" altLang="en-US" sz="1000" b="1" dirty="0">
                          <a:solidFill>
                            <a:schemeClr val="tx1"/>
                          </a:solidFill>
                        </a:rPr>
                        <a:t>障害、疾病等の家族と</a:t>
                      </a:r>
                    </a:p>
                    <a:p>
                      <a:pPr algn="ctr"/>
                      <a:r>
                        <a:rPr kumimoji="1" lang="ja-JP" altLang="en-US" sz="1000" b="1" dirty="0">
                          <a:solidFill>
                            <a:schemeClr val="tx1"/>
                          </a:solidFill>
                        </a:rPr>
                        <a:t>同居している障害者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240506">
                <a:tc>
                  <a:txBody>
                    <a:bodyPr/>
                    <a:lstStyle/>
                    <a:p>
                      <a:pPr algn="ctr"/>
                      <a:r>
                        <a:rPr kumimoji="1" lang="ja-JP" altLang="en-US" sz="1000" b="1" dirty="0">
                          <a:solidFill>
                            <a:schemeClr val="tx1"/>
                          </a:solidFill>
                        </a:rPr>
                        <a:t>障害者世帯の障害者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bl>
          </a:graphicData>
        </a:graphic>
      </p:graphicFrame>
      <p:pic>
        <p:nvPicPr>
          <p:cNvPr id="257" name="Picture 9" descr="C:\Users\THJFW\AppData\Local\Microsoft\Windows\Temporary Internet Files\Content.IE5\C3Y4B2VT\gatag-0001380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17763" y="5360766"/>
            <a:ext cx="342126" cy="697656"/>
          </a:xfrm>
          <a:prstGeom prst="rect">
            <a:avLst/>
          </a:prstGeom>
          <a:noFill/>
          <a:extLst>
            <a:ext uri="{909E8E84-426E-40DD-AFC4-6F175D3DCCD1}">
              <a14:hiddenFill xmlns:a14="http://schemas.microsoft.com/office/drawing/2010/main">
                <a:solidFill>
                  <a:srgbClr val="FFFFFF"/>
                </a:solidFill>
              </a14:hiddenFill>
            </a:ext>
          </a:extLst>
        </p:spPr>
      </p:pic>
      <p:sp>
        <p:nvSpPr>
          <p:cNvPr id="8" name="角丸四角形吹き出し 7"/>
          <p:cNvSpPr/>
          <p:nvPr/>
        </p:nvSpPr>
        <p:spPr>
          <a:xfrm>
            <a:off x="2560855" y="5567906"/>
            <a:ext cx="758405" cy="490517"/>
          </a:xfrm>
          <a:prstGeom prst="wedgeRoundRectCallout">
            <a:avLst>
              <a:gd name="adj1" fmla="val -61417"/>
              <a:gd name="adj2" fmla="val -3855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0675" tIns="0" rIns="0" bIns="0" rtlCol="0" anchor="ctr"/>
          <a:lstStyle/>
          <a:p>
            <a:pPr defTabSz="779173" fontAlgn="auto">
              <a:spcBef>
                <a:spcPts val="0"/>
              </a:spcBef>
              <a:spcAft>
                <a:spcPts val="0"/>
              </a:spcAft>
              <a:defRPr/>
            </a:pPr>
            <a:r>
              <a:rPr lang="ja-JP" altLang="en-US" sz="937" b="1" dirty="0">
                <a:solidFill>
                  <a:prstClr val="black"/>
                </a:solidFill>
                <a:latin typeface="Calibri"/>
                <a:ea typeface="ＭＳ Ｐゴシック" panose="020B0600070205080204" pitchFamily="50" charset="-128"/>
              </a:rPr>
              <a:t>人間関係、</a:t>
            </a:r>
            <a:endParaRPr lang="en-US" altLang="ja-JP" sz="937" b="1" dirty="0">
              <a:solidFill>
                <a:prstClr val="black"/>
              </a:solidFill>
              <a:latin typeface="Calibri"/>
              <a:ea typeface="ＭＳ Ｐゴシック" panose="020B0600070205080204" pitchFamily="50" charset="-128"/>
            </a:endParaRPr>
          </a:p>
          <a:p>
            <a:pPr defTabSz="779173" fontAlgn="auto">
              <a:spcBef>
                <a:spcPts val="0"/>
              </a:spcBef>
              <a:spcAft>
                <a:spcPts val="0"/>
              </a:spcAft>
              <a:defRPr/>
            </a:pPr>
            <a:r>
              <a:rPr lang="ja-JP" altLang="en-US" sz="937" b="1" dirty="0">
                <a:solidFill>
                  <a:prstClr val="black"/>
                </a:solidFill>
                <a:latin typeface="Calibri"/>
                <a:ea typeface="ＭＳ Ｐゴシック" panose="020B0600070205080204" pitchFamily="50" charset="-128"/>
              </a:rPr>
              <a:t>生活環境の</a:t>
            </a:r>
            <a:endParaRPr lang="en-US" altLang="ja-JP" sz="937" b="1" dirty="0">
              <a:solidFill>
                <a:prstClr val="black"/>
              </a:solidFill>
              <a:latin typeface="Calibri"/>
              <a:ea typeface="ＭＳ Ｐゴシック" panose="020B0600070205080204" pitchFamily="50" charset="-128"/>
            </a:endParaRPr>
          </a:p>
          <a:p>
            <a:pPr defTabSz="779173" fontAlgn="auto">
              <a:spcBef>
                <a:spcPts val="0"/>
              </a:spcBef>
              <a:spcAft>
                <a:spcPts val="0"/>
              </a:spcAft>
              <a:defRPr/>
            </a:pPr>
            <a:r>
              <a:rPr lang="ja-JP" altLang="en-US" sz="937" b="1" dirty="0">
                <a:solidFill>
                  <a:prstClr val="black"/>
                </a:solidFill>
                <a:latin typeface="Calibri"/>
                <a:ea typeface="ＭＳ Ｐゴシック" panose="020B0600070205080204" pitchFamily="50" charset="-128"/>
              </a:rPr>
              <a:t>変化　等</a:t>
            </a:r>
          </a:p>
        </p:txBody>
      </p:sp>
      <p:sp>
        <p:nvSpPr>
          <p:cNvPr id="259" name="曲折矢印 258"/>
          <p:cNvSpPr/>
          <p:nvPr/>
        </p:nvSpPr>
        <p:spPr>
          <a:xfrm rot="5400000">
            <a:off x="3915776" y="4336514"/>
            <a:ext cx="370822" cy="901258"/>
          </a:xfrm>
          <a:prstGeom prst="bentArrow">
            <a:avLst>
              <a:gd name="adj1" fmla="val 21482"/>
              <a:gd name="adj2" fmla="val 24453"/>
              <a:gd name="adj3" fmla="val 31591"/>
              <a:gd name="adj4" fmla="val 16282"/>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58" name="爆発 2 257"/>
          <p:cNvSpPr/>
          <p:nvPr/>
        </p:nvSpPr>
        <p:spPr>
          <a:xfrm>
            <a:off x="2417870" y="5046512"/>
            <a:ext cx="901389" cy="521393"/>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79173" fontAlgn="auto">
              <a:spcBef>
                <a:spcPts val="0"/>
              </a:spcBef>
              <a:spcAft>
                <a:spcPts val="0"/>
              </a:spcAft>
              <a:defRPr/>
            </a:pPr>
            <a:r>
              <a:rPr lang="ja-JP" altLang="en-US" sz="894" b="1" dirty="0">
                <a:solidFill>
                  <a:srgbClr val="FF0000"/>
                </a:solidFill>
                <a:latin typeface="Calibri"/>
                <a:ea typeface="ＭＳ Ｐゴシック" panose="020B0600070205080204" pitchFamily="50" charset="-128"/>
              </a:rPr>
              <a:t>支援の必要性</a:t>
            </a:r>
          </a:p>
        </p:txBody>
      </p:sp>
      <p:sp>
        <p:nvSpPr>
          <p:cNvPr id="261" name="テキスト ボックス 260"/>
          <p:cNvSpPr txBox="1"/>
          <p:nvPr/>
        </p:nvSpPr>
        <p:spPr>
          <a:xfrm>
            <a:off x="2282876" y="4830921"/>
            <a:ext cx="405033" cy="206156"/>
          </a:xfrm>
          <a:prstGeom prst="rect">
            <a:avLst/>
          </a:prstGeom>
          <a:noFill/>
        </p:spPr>
        <p:txBody>
          <a:bodyPr wrap="square" lIns="30675" tIns="30675" rIns="30675" bIns="30675" rtlCol="0" anchor="ctr" anchorCtr="0">
            <a:spAutoFit/>
          </a:bodyPr>
          <a:lstStyle/>
          <a:p>
            <a:pP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相談</a:t>
            </a:r>
          </a:p>
        </p:txBody>
      </p:sp>
      <p:sp>
        <p:nvSpPr>
          <p:cNvPr id="263" name="右矢印 262"/>
          <p:cNvSpPr/>
          <p:nvPr/>
        </p:nvSpPr>
        <p:spPr>
          <a:xfrm rot="16200000">
            <a:off x="1957487" y="4953431"/>
            <a:ext cx="481794" cy="180884"/>
          </a:xfrm>
          <a:prstGeom prst="rightArrow">
            <a:avLst>
              <a:gd name="adj1" fmla="val 50000"/>
              <a:gd name="adj2" fmla="val 64513"/>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a:solidFill>
                <a:prstClr val="white"/>
              </a:solidFill>
              <a:latin typeface="Calibri"/>
              <a:ea typeface="ＭＳ Ｐゴシック" panose="020B0600070205080204" pitchFamily="50" charset="-128"/>
            </a:endParaRPr>
          </a:p>
        </p:txBody>
      </p:sp>
      <p:sp>
        <p:nvSpPr>
          <p:cNvPr id="264" name="テキスト ボックス 263"/>
          <p:cNvSpPr txBox="1"/>
          <p:nvPr/>
        </p:nvSpPr>
        <p:spPr>
          <a:xfrm>
            <a:off x="3999071" y="4672095"/>
            <a:ext cx="405033" cy="206156"/>
          </a:xfrm>
          <a:prstGeom prst="rect">
            <a:avLst/>
          </a:prstGeom>
          <a:noFill/>
        </p:spPr>
        <p:txBody>
          <a:bodyPr wrap="square" lIns="30675" tIns="30675" rIns="30675" bIns="30675" rtlCol="0" anchor="ctr" anchorCtr="0">
            <a:spAutoFit/>
          </a:bodyPr>
          <a:lstStyle/>
          <a:p>
            <a:pPr algn="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連絡</a:t>
            </a:r>
          </a:p>
        </p:txBody>
      </p:sp>
      <p:sp>
        <p:nvSpPr>
          <p:cNvPr id="266" name="右矢印 265"/>
          <p:cNvSpPr/>
          <p:nvPr/>
        </p:nvSpPr>
        <p:spPr>
          <a:xfrm>
            <a:off x="3370857" y="5173492"/>
            <a:ext cx="325067" cy="216311"/>
          </a:xfrm>
          <a:prstGeom prst="rightArrow">
            <a:avLst>
              <a:gd name="adj1" fmla="val 50000"/>
              <a:gd name="adj2" fmla="val 40176"/>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a:solidFill>
                <a:prstClr val="white"/>
              </a:solidFill>
              <a:latin typeface="Calibri"/>
              <a:ea typeface="ＭＳ Ｐゴシック" panose="020B0600070205080204" pitchFamily="50" charset="-128"/>
            </a:endParaRPr>
          </a:p>
        </p:txBody>
      </p:sp>
      <p:sp>
        <p:nvSpPr>
          <p:cNvPr id="256" name="テキスト ボックス 255"/>
          <p:cNvSpPr txBox="1"/>
          <p:nvPr/>
        </p:nvSpPr>
        <p:spPr>
          <a:xfrm>
            <a:off x="552155" y="2088455"/>
            <a:ext cx="689590" cy="629559"/>
          </a:xfrm>
          <a:prstGeom prst="rect">
            <a:avLst/>
          </a:prstGeom>
          <a:noFill/>
          <a:ln>
            <a:solidFill>
              <a:schemeClr val="tx1"/>
            </a:solidFill>
          </a:ln>
        </p:spPr>
        <p:txBody>
          <a:bodyPr wrap="square" lIns="0" tIns="30675" rIns="0" bIns="0" rtlCol="0">
            <a:noAutofit/>
          </a:bodyPr>
          <a:lstStyle/>
          <a:p>
            <a:pPr algn="ctr" defTabSz="779173" fontAlgn="auto">
              <a:spcBef>
                <a:spcPts val="0"/>
              </a:spcBef>
              <a:spcAft>
                <a:spcPts val="0"/>
              </a:spcAft>
              <a:defRPr/>
            </a:pPr>
            <a:r>
              <a:rPr lang="ja-JP" altLang="en-US" sz="1023" b="1" dirty="0">
                <a:solidFill>
                  <a:prstClr val="black"/>
                </a:solidFill>
                <a:latin typeface="ＭＳ Ｐゴシック"/>
                <a:ea typeface="ＭＳ Ｐゴシック" panose="020B0600070205080204" pitchFamily="50" charset="-128"/>
              </a:rPr>
              <a:t>ｸﾞﾙｰﾌﾟﾎｰﾑ</a:t>
            </a:r>
          </a:p>
        </p:txBody>
      </p:sp>
      <p:pic>
        <p:nvPicPr>
          <p:cNvPr id="260" name="Picture 24" descr="老人ホーム"/>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contrast="-50000"/>
                    </a14:imgEffect>
                  </a14:imgLayer>
                </a14:imgProps>
              </a:ext>
            </a:extLst>
          </a:blip>
          <a:srcRect/>
          <a:stretch>
            <a:fillRect/>
          </a:stretch>
        </p:blipFill>
        <p:spPr bwMode="auto">
          <a:xfrm>
            <a:off x="742449" y="2289346"/>
            <a:ext cx="377444" cy="423097"/>
          </a:xfrm>
          <a:prstGeom prst="rect">
            <a:avLst/>
          </a:prstGeom>
          <a:noFill/>
        </p:spPr>
      </p:pic>
      <p:sp>
        <p:nvSpPr>
          <p:cNvPr id="5" name="四角形吹き出し 4"/>
          <p:cNvSpPr/>
          <p:nvPr/>
        </p:nvSpPr>
        <p:spPr>
          <a:xfrm>
            <a:off x="704625" y="1089161"/>
            <a:ext cx="1110936" cy="217974"/>
          </a:xfrm>
          <a:prstGeom prst="wedgeRectCallout">
            <a:avLst>
              <a:gd name="adj1" fmla="val -1689"/>
              <a:gd name="adj2" fmla="val 81655"/>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79173" fontAlgn="auto">
              <a:spcBef>
                <a:spcPts val="0"/>
              </a:spcBef>
              <a:spcAft>
                <a:spcPts val="0"/>
              </a:spcAft>
              <a:defRPr/>
            </a:pPr>
            <a:r>
              <a:rPr lang="ja-JP" altLang="en-US" sz="894" dirty="0">
                <a:solidFill>
                  <a:prstClr val="black"/>
                </a:solidFill>
                <a:latin typeface="Calibri"/>
                <a:ea typeface="ＭＳ Ｐゴシック" panose="020B0600070205080204" pitchFamily="50" charset="-128"/>
              </a:rPr>
              <a:t>地域移行支援の活用</a:t>
            </a:r>
          </a:p>
        </p:txBody>
      </p:sp>
      <p:sp>
        <p:nvSpPr>
          <p:cNvPr id="262" name="四角形吹き出し 261"/>
          <p:cNvSpPr/>
          <p:nvPr/>
        </p:nvSpPr>
        <p:spPr>
          <a:xfrm>
            <a:off x="7517084" y="2618187"/>
            <a:ext cx="1126887" cy="279330"/>
          </a:xfrm>
          <a:prstGeom prst="wedgeRectCallout">
            <a:avLst>
              <a:gd name="adj1" fmla="val -1371"/>
              <a:gd name="adj2" fmla="val -15211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779173" fontAlgn="auto">
              <a:spcBef>
                <a:spcPts val="0"/>
              </a:spcBef>
              <a:spcAft>
                <a:spcPts val="0"/>
              </a:spcAft>
              <a:defRPr/>
            </a:pPr>
            <a:r>
              <a:rPr lang="ja-JP" altLang="en-US" sz="894" dirty="0">
                <a:solidFill>
                  <a:prstClr val="black"/>
                </a:solidFill>
                <a:latin typeface="Calibri"/>
                <a:ea typeface="ＭＳ Ｐゴシック" panose="020B0600070205080204" pitchFamily="50" charset="-128"/>
              </a:rPr>
              <a:t>ｲﾝﾌｫｰﾏﾙな支え合い・</a:t>
            </a:r>
            <a:endParaRPr lang="en-US" altLang="ja-JP" sz="894" dirty="0">
              <a:solidFill>
                <a:prstClr val="black"/>
              </a:solidFill>
              <a:latin typeface="Calibri"/>
              <a:ea typeface="ＭＳ Ｐゴシック" panose="020B0600070205080204" pitchFamily="50" charset="-128"/>
            </a:endParaRPr>
          </a:p>
          <a:p>
            <a:pPr algn="ctr" defTabSz="779173" fontAlgn="auto">
              <a:spcBef>
                <a:spcPts val="0"/>
              </a:spcBef>
              <a:spcAft>
                <a:spcPts val="0"/>
              </a:spcAft>
              <a:defRPr/>
            </a:pPr>
            <a:r>
              <a:rPr lang="ja-JP" altLang="en-US" sz="894" dirty="0">
                <a:solidFill>
                  <a:prstClr val="black"/>
                </a:solidFill>
                <a:latin typeface="Calibri"/>
                <a:ea typeface="ＭＳ Ｐゴシック" panose="020B0600070205080204" pitchFamily="50" charset="-128"/>
              </a:rPr>
              <a:t>地域定着支援の活用</a:t>
            </a:r>
            <a:endParaRPr lang="en-US" altLang="ja-JP" sz="894" dirty="0">
              <a:solidFill>
                <a:prstClr val="black"/>
              </a:solidFill>
              <a:latin typeface="Calibri"/>
              <a:ea typeface="ＭＳ Ｐゴシック" panose="020B0600070205080204" pitchFamily="50" charset="-128"/>
            </a:endParaRPr>
          </a:p>
        </p:txBody>
      </p:sp>
      <p:sp>
        <p:nvSpPr>
          <p:cNvPr id="7" name="曲折矢印 6"/>
          <p:cNvSpPr/>
          <p:nvPr/>
        </p:nvSpPr>
        <p:spPr>
          <a:xfrm flipV="1">
            <a:off x="1381494" y="2156099"/>
            <a:ext cx="839696" cy="391098"/>
          </a:xfrm>
          <a:prstGeom prst="bentArrow">
            <a:avLst>
              <a:gd name="adj1" fmla="val 18735"/>
              <a:gd name="adj2" fmla="val 25000"/>
              <a:gd name="adj3" fmla="val 25000"/>
              <a:gd name="adj4" fmla="val 28019"/>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69" name="テキスト ボックス 268"/>
          <p:cNvSpPr txBox="1"/>
          <p:nvPr/>
        </p:nvSpPr>
        <p:spPr>
          <a:xfrm>
            <a:off x="1440849" y="2227313"/>
            <a:ext cx="692481" cy="206156"/>
          </a:xfrm>
          <a:prstGeom prst="rect">
            <a:avLst/>
          </a:prstGeom>
          <a:noFill/>
        </p:spPr>
        <p:txBody>
          <a:bodyPr wrap="square" lIns="30675" tIns="30675" rIns="30675" bIns="30675" rtlCol="0" anchor="ctr" anchorCtr="0">
            <a:spAutoFit/>
          </a:bodyPr>
          <a:lstStyle/>
          <a:p>
            <a:pP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円滑な引継</a:t>
            </a:r>
          </a:p>
        </p:txBody>
      </p:sp>
      <p:sp>
        <p:nvSpPr>
          <p:cNvPr id="270" name="曲折矢印 269"/>
          <p:cNvSpPr/>
          <p:nvPr/>
        </p:nvSpPr>
        <p:spPr>
          <a:xfrm rot="16200000" flipV="1">
            <a:off x="6983117" y="1878276"/>
            <a:ext cx="271500" cy="2391694"/>
          </a:xfrm>
          <a:prstGeom prst="bentArrow">
            <a:avLst>
              <a:gd name="adj1" fmla="val 37614"/>
              <a:gd name="adj2" fmla="val 32537"/>
              <a:gd name="adj3" fmla="val 25000"/>
              <a:gd name="adj4" fmla="val 42668"/>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sp>
        <p:nvSpPr>
          <p:cNvPr id="271" name="テキスト ボックス 270"/>
          <p:cNvSpPr txBox="1"/>
          <p:nvPr/>
        </p:nvSpPr>
        <p:spPr>
          <a:xfrm>
            <a:off x="7119092" y="3196054"/>
            <a:ext cx="692481" cy="206156"/>
          </a:xfrm>
          <a:prstGeom prst="rect">
            <a:avLst/>
          </a:prstGeom>
          <a:noFill/>
        </p:spPr>
        <p:txBody>
          <a:bodyPr wrap="square" lIns="30675" tIns="30675" rIns="30675" bIns="30675" rtlCol="0" anchor="ctr" anchorCtr="0">
            <a:spAutoFit/>
          </a:bodyPr>
          <a:lstStyle/>
          <a:p>
            <a:pP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円滑な引継</a:t>
            </a:r>
          </a:p>
        </p:txBody>
      </p:sp>
      <p:sp>
        <p:nvSpPr>
          <p:cNvPr id="272" name="曲折矢印 271"/>
          <p:cNvSpPr/>
          <p:nvPr/>
        </p:nvSpPr>
        <p:spPr>
          <a:xfrm rot="16200000" flipV="1">
            <a:off x="5208461" y="5520107"/>
            <a:ext cx="308532" cy="443491"/>
          </a:xfrm>
          <a:prstGeom prst="bentArrow">
            <a:avLst>
              <a:gd name="adj1" fmla="val 32064"/>
              <a:gd name="adj2" fmla="val 32537"/>
              <a:gd name="adj3" fmla="val 25000"/>
              <a:gd name="adj4" fmla="val 42668"/>
            </a:avLst>
          </a:prstGeom>
          <a:solidFill>
            <a:srgbClr val="FFC000"/>
          </a:solidFill>
          <a:ln w="254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a:solidFill>
                <a:prstClr val="black"/>
              </a:solidFill>
              <a:latin typeface="Calibri"/>
              <a:ea typeface="ＭＳ Ｐゴシック" panose="020B0600070205080204" pitchFamily="50" charset="-128"/>
            </a:endParaRPr>
          </a:p>
        </p:txBody>
      </p:sp>
      <p:pic>
        <p:nvPicPr>
          <p:cNvPr id="273" name="Picture 9" descr="C:\Users\THJFW\AppData\Local\Microsoft\Windows\Temporary Internet Files\Content.IE5\C3Y4B2VT\gatag-00013804[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00430" y="4827286"/>
            <a:ext cx="342126" cy="697656"/>
          </a:xfrm>
          <a:prstGeom prst="rect">
            <a:avLst/>
          </a:prstGeom>
          <a:noFill/>
          <a:extLst>
            <a:ext uri="{909E8E84-426E-40DD-AFC4-6F175D3DCCD1}">
              <a14:hiddenFill xmlns:a14="http://schemas.microsoft.com/office/drawing/2010/main">
                <a:solidFill>
                  <a:srgbClr val="FFFFFF"/>
                </a:solidFill>
              </a14:hiddenFill>
            </a:ext>
          </a:extLst>
        </p:spPr>
      </p:pic>
      <p:sp>
        <p:nvSpPr>
          <p:cNvPr id="275" name="テキスト ボックス 274"/>
          <p:cNvSpPr txBox="1"/>
          <p:nvPr/>
        </p:nvSpPr>
        <p:spPr>
          <a:xfrm>
            <a:off x="5200320" y="5896131"/>
            <a:ext cx="677094" cy="206156"/>
          </a:xfrm>
          <a:prstGeom prst="rect">
            <a:avLst/>
          </a:prstGeom>
          <a:noFill/>
        </p:spPr>
        <p:txBody>
          <a:bodyPr wrap="square" lIns="30675" tIns="30675" rIns="30675" bIns="30675" rtlCol="0" anchor="ctr" anchorCtr="0">
            <a:spAutoFit/>
          </a:bodyPr>
          <a:lstStyle/>
          <a:p>
            <a:pP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37" b="1" dirty="0">
                <a:solidFill>
                  <a:srgbClr val="F79646">
                    <a:lumMod val="50000"/>
                  </a:srgbClr>
                </a:solidFill>
                <a:latin typeface="Meiryo UI" panose="020B0604030504040204" pitchFamily="50" charset="-128"/>
                <a:ea typeface="Meiryo UI" panose="020B0604030504040204" pitchFamily="50" charset="-128"/>
                <a:cs typeface="Meiryo UI" panose="020B0604030504040204" pitchFamily="50" charset="-128"/>
              </a:rPr>
              <a:t>支援開始</a:t>
            </a:r>
            <a:endParaRPr lang="en-US" altLang="ja-JP" sz="937" b="1" dirty="0">
              <a:solidFill>
                <a:srgbClr val="F79646">
                  <a:lumMod val="50000"/>
                </a:srgbClr>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65" name="表 264"/>
          <p:cNvGraphicFramePr>
            <a:graphicFrameLocks noGrp="1"/>
          </p:cNvGraphicFramePr>
          <p:nvPr/>
        </p:nvGraphicFramePr>
        <p:xfrm>
          <a:off x="3736169" y="4996606"/>
          <a:ext cx="1404812" cy="368136"/>
        </p:xfrm>
        <a:graphic>
          <a:graphicData uri="http://schemas.openxmlformats.org/drawingml/2006/table">
            <a:tbl>
              <a:tblPr firstRow="1" bandRow="1">
                <a:tableStyleId>{5C22544A-7EE6-4342-B048-85BDC9FD1C3A}</a:tableStyleId>
              </a:tblPr>
              <a:tblGrid>
                <a:gridCol w="1404812">
                  <a:extLst>
                    <a:ext uri="{9D8B030D-6E8A-4147-A177-3AD203B41FA5}">
                      <a16:colId xmlns:a16="http://schemas.microsoft.com/office/drawing/2014/main" val="20000"/>
                    </a:ext>
                  </a:extLst>
                </a:gridCol>
              </a:tblGrid>
              <a:tr h="184068">
                <a:tc>
                  <a:txBody>
                    <a:bodyPr/>
                    <a:lstStyle/>
                    <a:p>
                      <a:pPr algn="ctr"/>
                      <a:r>
                        <a:rPr kumimoji="1" lang="zh-CN" altLang="en-US" sz="900" dirty="0">
                          <a:solidFill>
                            <a:schemeClr val="tx1"/>
                          </a:solidFill>
                          <a:latin typeface="ＭＳ ゴシック" panose="020B0609070205080204" pitchFamily="49" charset="-128"/>
                          <a:ea typeface="ＭＳ ゴシック" panose="020B0609070205080204" pitchFamily="49" charset="-128"/>
                        </a:rPr>
                        <a:t>自治体（障害福祉担当）</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84068">
                <a:tc>
                  <a:txBody>
                    <a:bodyPr/>
                    <a:lstStyle/>
                    <a:p>
                      <a:pPr algn="ctr"/>
                      <a:r>
                        <a:rPr lang="ja-JP" altLang="en-US" sz="900" b="1" dirty="0">
                          <a:solidFill>
                            <a:prstClr val="black"/>
                          </a:solidFill>
                          <a:latin typeface="ＭＳ Ｐゴシック"/>
                        </a:rPr>
                        <a:t>相談支援事業所</a:t>
                      </a:r>
                      <a:endParaRPr kumimoji="1" lang="ja-JP" altLang="en-US" sz="9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276" name="角丸四角形吹き出し 275"/>
          <p:cNvSpPr/>
          <p:nvPr/>
        </p:nvSpPr>
        <p:spPr>
          <a:xfrm>
            <a:off x="5737763" y="4504872"/>
            <a:ext cx="2073810" cy="1553550"/>
          </a:xfrm>
          <a:prstGeom prst="wedgeRoundRectCallout">
            <a:avLst>
              <a:gd name="adj1" fmla="val -53595"/>
              <a:gd name="adj2" fmla="val 39195"/>
              <a:gd name="adj3" fmla="val 16667"/>
            </a:avLst>
          </a:prstGeom>
          <a:solidFill>
            <a:schemeClr val="bg1"/>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0675" tIns="0" rIns="0" bIns="0" rtlCol="0" anchor="ctr"/>
          <a:lstStyle/>
          <a:p>
            <a:pPr defTabSz="779173" fontAlgn="auto">
              <a:spcBef>
                <a:spcPts val="0"/>
              </a:spcBef>
              <a:spcAft>
                <a:spcPts val="0"/>
              </a:spcAft>
              <a:defRPr/>
            </a:pPr>
            <a:r>
              <a:rPr lang="ja-JP" altLang="en-US" sz="937" b="1" dirty="0">
                <a:solidFill>
                  <a:prstClr val="black"/>
                </a:solidFill>
                <a:latin typeface="Calibri"/>
                <a:ea typeface="ＭＳ Ｐゴシック" panose="020B0600070205080204" pitchFamily="50" charset="-128"/>
              </a:rPr>
              <a:t>本人、家族との面談</a:t>
            </a:r>
            <a:endParaRPr lang="en-US" altLang="ja-JP" sz="937" b="1" dirty="0">
              <a:solidFill>
                <a:prstClr val="black"/>
              </a:solidFill>
              <a:latin typeface="Calibri"/>
              <a:ea typeface="ＭＳ Ｐゴシック" panose="020B0600070205080204" pitchFamily="50" charset="-128"/>
            </a:endParaRPr>
          </a:p>
          <a:p>
            <a:pPr defTabSz="779173" fontAlgn="auto">
              <a:spcBef>
                <a:spcPts val="0"/>
              </a:spcBef>
              <a:spcAft>
                <a:spcPts val="0"/>
              </a:spcAft>
              <a:defRPr/>
            </a:pPr>
            <a:r>
              <a:rPr lang="ja-JP" altLang="en-US" sz="937" b="1" dirty="0">
                <a:solidFill>
                  <a:prstClr val="black"/>
                </a:solidFill>
                <a:latin typeface="Calibri"/>
                <a:ea typeface="ＭＳ Ｐゴシック" panose="020B0600070205080204" pitchFamily="50" charset="-128"/>
              </a:rPr>
              <a:t>関係機関や地域住民からの聞き取り</a:t>
            </a:r>
            <a:endParaRPr lang="en-US" altLang="ja-JP" sz="937" b="1" dirty="0">
              <a:solidFill>
                <a:prstClr val="black"/>
              </a:solidFill>
              <a:latin typeface="Calibri"/>
              <a:ea typeface="ＭＳ Ｐゴシック" panose="020B0600070205080204" pitchFamily="50" charset="-128"/>
            </a:endParaRPr>
          </a:p>
          <a:p>
            <a:pPr defTabSz="779173" fontAlgn="auto">
              <a:spcBef>
                <a:spcPts val="0"/>
              </a:spcBef>
              <a:spcAft>
                <a:spcPts val="0"/>
              </a:spcAft>
              <a:defRPr/>
            </a:pPr>
            <a:r>
              <a:rPr lang="ja-JP" altLang="en-US" sz="937" b="1" dirty="0">
                <a:solidFill>
                  <a:prstClr val="black"/>
                </a:solidFill>
                <a:latin typeface="Calibri"/>
                <a:ea typeface="ＭＳ Ｐゴシック" panose="020B0600070205080204" pitchFamily="50" charset="-128"/>
              </a:rPr>
              <a:t>　↓</a:t>
            </a:r>
            <a:endParaRPr lang="en-US" altLang="ja-JP" sz="937" b="1" dirty="0">
              <a:solidFill>
                <a:prstClr val="black"/>
              </a:solidFill>
              <a:latin typeface="Calibri"/>
              <a:ea typeface="ＭＳ Ｐゴシック" panose="020B0600070205080204" pitchFamily="50" charset="-128"/>
            </a:endParaRPr>
          </a:p>
          <a:p>
            <a:pPr defTabSz="779173" fontAlgn="auto">
              <a:spcBef>
                <a:spcPts val="0"/>
              </a:spcBef>
              <a:spcAft>
                <a:spcPts val="0"/>
              </a:spcAft>
              <a:defRPr/>
            </a:pPr>
            <a:r>
              <a:rPr lang="ja-JP" altLang="en-US" sz="937" b="1" dirty="0">
                <a:solidFill>
                  <a:prstClr val="black"/>
                </a:solidFill>
                <a:latin typeface="Calibri"/>
                <a:ea typeface="ＭＳ Ｐゴシック" panose="020B0600070205080204" pitchFamily="50" charset="-128"/>
              </a:rPr>
              <a:t>人間関係の再構築</a:t>
            </a:r>
            <a:endParaRPr lang="en-US" altLang="ja-JP" sz="937" b="1" dirty="0">
              <a:solidFill>
                <a:prstClr val="black"/>
              </a:solidFill>
              <a:latin typeface="Calibri"/>
              <a:ea typeface="ＭＳ Ｐゴシック" panose="020B0600070205080204" pitchFamily="50" charset="-128"/>
            </a:endParaRPr>
          </a:p>
          <a:p>
            <a:pPr defTabSz="779173" fontAlgn="auto">
              <a:spcBef>
                <a:spcPts val="0"/>
              </a:spcBef>
              <a:spcAft>
                <a:spcPts val="0"/>
              </a:spcAft>
              <a:defRPr/>
            </a:pPr>
            <a:r>
              <a:rPr lang="ja-JP" altLang="en-US" sz="937" b="1" dirty="0">
                <a:solidFill>
                  <a:prstClr val="black"/>
                </a:solidFill>
                <a:latin typeface="Calibri"/>
                <a:ea typeface="ＭＳ Ｐゴシック" panose="020B0600070205080204" pitchFamily="50" charset="-128"/>
              </a:rPr>
              <a:t>生活環境の改善に関する助言</a:t>
            </a:r>
            <a:endParaRPr lang="en-US" altLang="ja-JP" sz="937" b="1" dirty="0">
              <a:solidFill>
                <a:prstClr val="black"/>
              </a:solidFill>
              <a:latin typeface="Calibri"/>
              <a:ea typeface="ＭＳ Ｐゴシック" panose="020B0600070205080204" pitchFamily="50" charset="-128"/>
            </a:endParaRPr>
          </a:p>
          <a:p>
            <a:pPr defTabSz="779173" fontAlgn="auto">
              <a:spcBef>
                <a:spcPts val="0"/>
              </a:spcBef>
              <a:spcAft>
                <a:spcPts val="0"/>
              </a:spcAft>
              <a:defRPr/>
            </a:pPr>
            <a:r>
              <a:rPr lang="ja-JP" altLang="en-US" sz="937" b="1" dirty="0">
                <a:solidFill>
                  <a:prstClr val="black"/>
                </a:solidFill>
                <a:latin typeface="Calibri"/>
                <a:ea typeface="ＭＳ Ｐゴシック" panose="020B0600070205080204" pitchFamily="50" charset="-128"/>
              </a:rPr>
              <a:t>障害福祉サービスの調整</a:t>
            </a:r>
            <a:endParaRPr lang="en-US" altLang="ja-JP" sz="937" b="1" dirty="0">
              <a:solidFill>
                <a:prstClr val="black"/>
              </a:solidFill>
              <a:latin typeface="Calibri"/>
              <a:ea typeface="ＭＳ Ｐゴシック" panose="020B0600070205080204" pitchFamily="50" charset="-128"/>
            </a:endParaRPr>
          </a:p>
          <a:p>
            <a:pPr defTabSz="779173" fontAlgn="auto">
              <a:spcBef>
                <a:spcPts val="0"/>
              </a:spcBef>
              <a:spcAft>
                <a:spcPts val="0"/>
              </a:spcAft>
              <a:defRPr/>
            </a:pPr>
            <a:r>
              <a:rPr lang="ja-JP" altLang="en-US" sz="937" b="1" dirty="0">
                <a:solidFill>
                  <a:prstClr val="black"/>
                </a:solidFill>
                <a:latin typeface="Calibri"/>
                <a:ea typeface="ＭＳ Ｐゴシック" panose="020B0600070205080204" pitchFamily="50" charset="-128"/>
              </a:rPr>
              <a:t>　↓</a:t>
            </a:r>
            <a:endParaRPr lang="en-US" altLang="ja-JP" sz="937" b="1" dirty="0">
              <a:solidFill>
                <a:prstClr val="black"/>
              </a:solidFill>
              <a:latin typeface="Calibri"/>
              <a:ea typeface="ＭＳ Ｐゴシック" panose="020B0600070205080204" pitchFamily="50" charset="-128"/>
            </a:endParaRPr>
          </a:p>
          <a:p>
            <a:pPr defTabSz="779173" fontAlgn="auto">
              <a:spcBef>
                <a:spcPts val="0"/>
              </a:spcBef>
              <a:spcAft>
                <a:spcPts val="0"/>
              </a:spcAft>
              <a:defRPr/>
            </a:pPr>
            <a:r>
              <a:rPr lang="ja-JP" altLang="en-US" sz="937" b="1" dirty="0">
                <a:solidFill>
                  <a:prstClr val="black"/>
                </a:solidFill>
                <a:latin typeface="Calibri"/>
                <a:ea typeface="ＭＳ Ｐゴシック" panose="020B0600070205080204" pitchFamily="50" charset="-128"/>
              </a:rPr>
              <a:t>定期的な巡回訪問</a:t>
            </a:r>
            <a:endParaRPr lang="en-US" altLang="ja-JP" sz="937" b="1" dirty="0">
              <a:solidFill>
                <a:prstClr val="black"/>
              </a:solidFill>
              <a:latin typeface="Calibri"/>
              <a:ea typeface="ＭＳ Ｐゴシック" panose="020B0600070205080204" pitchFamily="50" charset="-128"/>
            </a:endParaRPr>
          </a:p>
          <a:p>
            <a:pPr defTabSz="779173" fontAlgn="auto">
              <a:spcBef>
                <a:spcPts val="0"/>
              </a:spcBef>
              <a:spcAft>
                <a:spcPts val="0"/>
              </a:spcAft>
              <a:defRPr/>
            </a:pPr>
            <a:r>
              <a:rPr lang="ja-JP" altLang="en-US" sz="937" b="1" dirty="0">
                <a:solidFill>
                  <a:prstClr val="black"/>
                </a:solidFill>
                <a:latin typeface="Calibri"/>
                <a:ea typeface="ＭＳ Ｐゴシック" panose="020B0600070205080204" pitchFamily="50" charset="-128"/>
              </a:rPr>
              <a:t>随時対応</a:t>
            </a:r>
            <a:endParaRPr lang="en-US" altLang="ja-JP" sz="937" b="1" dirty="0">
              <a:solidFill>
                <a:prstClr val="black"/>
              </a:solidFill>
              <a:latin typeface="Calibri"/>
              <a:ea typeface="ＭＳ Ｐゴシック" panose="020B0600070205080204" pitchFamily="50" charset="-128"/>
            </a:endParaRPr>
          </a:p>
          <a:p>
            <a:pPr defTabSz="779173" fontAlgn="auto">
              <a:spcBef>
                <a:spcPts val="0"/>
              </a:spcBef>
              <a:spcAft>
                <a:spcPts val="0"/>
              </a:spcAft>
              <a:defRPr/>
            </a:pPr>
            <a:r>
              <a:rPr lang="ja-JP" altLang="en-US" sz="937" b="1" dirty="0">
                <a:solidFill>
                  <a:prstClr val="black"/>
                </a:solidFill>
                <a:latin typeface="Calibri"/>
                <a:ea typeface="ＭＳ Ｐゴシック" panose="020B0600070205080204" pitchFamily="50" charset="-128"/>
              </a:rPr>
              <a:t>関係機関との連絡調整</a:t>
            </a:r>
          </a:p>
        </p:txBody>
      </p:sp>
      <p:sp>
        <p:nvSpPr>
          <p:cNvPr id="277" name="テキスト ボックス 276"/>
          <p:cNvSpPr txBox="1"/>
          <p:nvPr/>
        </p:nvSpPr>
        <p:spPr>
          <a:xfrm>
            <a:off x="7976330" y="5109372"/>
            <a:ext cx="565384" cy="314830"/>
          </a:xfrm>
          <a:prstGeom prst="rect">
            <a:avLst/>
          </a:prstGeom>
          <a:noFill/>
        </p:spPr>
        <p:txBody>
          <a:bodyPr wrap="square" lIns="0" tIns="0" rIns="0" bIns="0" rtlCol="0">
            <a:spAutoFit/>
          </a:bodyPr>
          <a:lstStyle/>
          <a:p>
            <a:pPr algn="ctr" defTabSz="779173" fontAlgn="auto">
              <a:spcBef>
                <a:spcPts val="0"/>
              </a:spcBef>
              <a:spcAft>
                <a:spcPts val="0"/>
              </a:spcAft>
              <a:defRPr/>
            </a:pPr>
            <a:r>
              <a:rPr lang="en-US" altLang="ja-JP" sz="1023" b="1" dirty="0">
                <a:solidFill>
                  <a:srgbClr val="002060"/>
                </a:solidFill>
                <a:latin typeface="ＭＳ Ｐゴシック"/>
                <a:ea typeface="ＭＳ Ｐゴシック" panose="020B0600070205080204" pitchFamily="50" charset="-128"/>
              </a:rPr>
              <a:t>1</a:t>
            </a:r>
            <a:r>
              <a:rPr lang="ja-JP" altLang="en-US" sz="1023" b="1" dirty="0">
                <a:solidFill>
                  <a:srgbClr val="002060"/>
                </a:solidFill>
                <a:latin typeface="ＭＳ Ｐゴシック"/>
                <a:ea typeface="ＭＳ Ｐゴシック" panose="020B0600070205080204" pitchFamily="50" charset="-128"/>
              </a:rPr>
              <a:t>人暮らし</a:t>
            </a:r>
            <a:endParaRPr lang="en-US" altLang="ja-JP" sz="1023" b="1" dirty="0">
              <a:solidFill>
                <a:srgbClr val="002060"/>
              </a:solidFill>
              <a:latin typeface="ＭＳ Ｐゴシック"/>
              <a:ea typeface="ＭＳ Ｐゴシック" panose="020B0600070205080204" pitchFamily="50" charset="-128"/>
            </a:endParaRPr>
          </a:p>
          <a:p>
            <a:pPr algn="ctr" defTabSz="779173" fontAlgn="auto">
              <a:spcBef>
                <a:spcPts val="0"/>
              </a:spcBef>
              <a:spcAft>
                <a:spcPts val="0"/>
              </a:spcAft>
              <a:defRPr/>
            </a:pPr>
            <a:r>
              <a:rPr lang="ja-JP" altLang="en-US" sz="1023" b="1" dirty="0">
                <a:solidFill>
                  <a:srgbClr val="002060"/>
                </a:solidFill>
                <a:latin typeface="ＭＳ Ｐゴシック"/>
                <a:ea typeface="ＭＳ Ｐゴシック" panose="020B0600070205080204" pitchFamily="50" charset="-128"/>
              </a:rPr>
              <a:t>の継続</a:t>
            </a:r>
          </a:p>
        </p:txBody>
      </p:sp>
      <p:graphicFrame>
        <p:nvGraphicFramePr>
          <p:cNvPr id="268" name="表 267"/>
          <p:cNvGraphicFramePr>
            <a:graphicFrameLocks noGrp="1"/>
          </p:cNvGraphicFramePr>
          <p:nvPr/>
        </p:nvGraphicFramePr>
        <p:xfrm>
          <a:off x="3730010" y="5692429"/>
          <a:ext cx="1407332" cy="409872"/>
        </p:xfrm>
        <a:graphic>
          <a:graphicData uri="http://schemas.openxmlformats.org/drawingml/2006/table">
            <a:tbl>
              <a:tblPr firstRow="1" bandRow="1">
                <a:tableStyleId>{5C22544A-7EE6-4342-B048-85BDC9FD1C3A}</a:tableStyleId>
              </a:tblPr>
              <a:tblGrid>
                <a:gridCol w="1407332">
                  <a:extLst>
                    <a:ext uri="{9D8B030D-6E8A-4147-A177-3AD203B41FA5}">
                      <a16:colId xmlns:a16="http://schemas.microsoft.com/office/drawing/2014/main" val="20000"/>
                    </a:ext>
                  </a:extLst>
                </a:gridCol>
              </a:tblGrid>
              <a:tr h="409872">
                <a:tc>
                  <a:txBody>
                    <a:bodyPr/>
                    <a:lstStyle/>
                    <a:p>
                      <a:pPr algn="ctr"/>
                      <a:r>
                        <a:rPr kumimoji="1" lang="zh-TW"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自立生活援助事業所</a:t>
                      </a:r>
                    </a:p>
                  </a:txBody>
                  <a:tcPr marL="0" marR="0" marT="0" marB="0" anchor="ctr">
                    <a:lnL w="38100" cap="flat" cmpd="sng" algn="ctr">
                      <a:solidFill>
                        <a:schemeClr val="accent6">
                          <a:lumMod val="50000"/>
                        </a:schemeClr>
                      </a:solidFill>
                      <a:prstDash val="solid"/>
                      <a:round/>
                      <a:headEnd type="none" w="med" len="med"/>
                      <a:tailEnd type="none" w="med" len="med"/>
                    </a:lnL>
                    <a:lnR w="38100" cap="flat" cmpd="sng" algn="ctr">
                      <a:solidFill>
                        <a:schemeClr val="accent6">
                          <a:lumMod val="50000"/>
                        </a:schemeClr>
                      </a:solidFill>
                      <a:prstDash val="solid"/>
                      <a:round/>
                      <a:headEnd type="none" w="med" len="med"/>
                      <a:tailEnd type="none" w="med" len="med"/>
                    </a:lnR>
                    <a:lnT w="38100" cap="flat" cmpd="sng" algn="ctr">
                      <a:solidFill>
                        <a:schemeClr val="accent6">
                          <a:lumMod val="50000"/>
                        </a:schemeClr>
                      </a:solidFill>
                      <a:prstDash val="solid"/>
                      <a:round/>
                      <a:headEnd type="none" w="med" len="med"/>
                      <a:tailEnd type="none" w="med" len="med"/>
                    </a:lnT>
                    <a:lnB w="38100" cap="flat" cmpd="sng" algn="ctr">
                      <a:solidFill>
                        <a:schemeClr val="accent6">
                          <a:lumMod val="5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bl>
          </a:graphicData>
        </a:graphic>
      </p:graphicFrame>
      <p:sp>
        <p:nvSpPr>
          <p:cNvPr id="278" name="テキスト ボックス 277"/>
          <p:cNvSpPr txBox="1"/>
          <p:nvPr/>
        </p:nvSpPr>
        <p:spPr>
          <a:xfrm>
            <a:off x="3400269" y="5389815"/>
            <a:ext cx="405033" cy="206156"/>
          </a:xfrm>
          <a:prstGeom prst="rect">
            <a:avLst/>
          </a:prstGeom>
          <a:noFill/>
        </p:spPr>
        <p:txBody>
          <a:bodyPr wrap="square" lIns="30675" tIns="30675" rIns="30675" bIns="30675" rtlCol="0" anchor="ctr" anchorCtr="0">
            <a:spAutoFit/>
          </a:bodyPr>
          <a:lstStyle/>
          <a:p>
            <a:pP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相談</a:t>
            </a:r>
          </a:p>
        </p:txBody>
      </p:sp>
      <p:sp>
        <p:nvSpPr>
          <p:cNvPr id="279" name="右矢印 278"/>
          <p:cNvSpPr/>
          <p:nvPr/>
        </p:nvSpPr>
        <p:spPr>
          <a:xfrm>
            <a:off x="3370856" y="5679808"/>
            <a:ext cx="325067" cy="216311"/>
          </a:xfrm>
          <a:prstGeom prst="rightArrow">
            <a:avLst>
              <a:gd name="adj1" fmla="val 50000"/>
              <a:gd name="adj2" fmla="val 40176"/>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a:solidFill>
                <a:prstClr val="white"/>
              </a:solidFill>
              <a:latin typeface="Calibri"/>
              <a:ea typeface="ＭＳ Ｐゴシック" panose="020B0600070205080204" pitchFamily="50" charset="-128"/>
            </a:endParaRPr>
          </a:p>
        </p:txBody>
      </p:sp>
      <p:sp>
        <p:nvSpPr>
          <p:cNvPr id="280" name="右矢印 279"/>
          <p:cNvSpPr/>
          <p:nvPr/>
        </p:nvSpPr>
        <p:spPr>
          <a:xfrm rot="5400000">
            <a:off x="4340590" y="5443184"/>
            <a:ext cx="244637" cy="163520"/>
          </a:xfrm>
          <a:prstGeom prst="rightArrow">
            <a:avLst>
              <a:gd name="adj1" fmla="val 50000"/>
              <a:gd name="adj2" fmla="val 64513"/>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a:solidFill>
                <a:prstClr val="white"/>
              </a:solidFill>
              <a:latin typeface="Calibri"/>
              <a:ea typeface="ＭＳ Ｐゴシック" panose="020B0600070205080204" pitchFamily="50" charset="-128"/>
            </a:endParaRPr>
          </a:p>
        </p:txBody>
      </p:sp>
      <p:sp>
        <p:nvSpPr>
          <p:cNvPr id="281" name="テキスト ボックス 280"/>
          <p:cNvSpPr txBox="1"/>
          <p:nvPr/>
        </p:nvSpPr>
        <p:spPr>
          <a:xfrm>
            <a:off x="4019683" y="5360780"/>
            <a:ext cx="405033" cy="206156"/>
          </a:xfrm>
          <a:prstGeom prst="rect">
            <a:avLst/>
          </a:prstGeom>
          <a:noFill/>
        </p:spPr>
        <p:txBody>
          <a:bodyPr wrap="square" lIns="30675" tIns="30675" rIns="30675" bIns="30675" rtlCol="0" anchor="ctr" anchorCtr="0">
            <a:spAutoFit/>
          </a:bodyPr>
          <a:lstStyle/>
          <a:p>
            <a:pPr algn="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連絡</a:t>
            </a:r>
          </a:p>
        </p:txBody>
      </p:sp>
      <p:sp>
        <p:nvSpPr>
          <p:cNvPr id="267" name="テキスト ボックス 266"/>
          <p:cNvSpPr txBox="1"/>
          <p:nvPr/>
        </p:nvSpPr>
        <p:spPr>
          <a:xfrm>
            <a:off x="2931532" y="1979624"/>
            <a:ext cx="840462" cy="206156"/>
          </a:xfrm>
          <a:prstGeom prst="rect">
            <a:avLst/>
          </a:prstGeom>
          <a:noFill/>
        </p:spPr>
        <p:txBody>
          <a:bodyPr wrap="square" lIns="30675" tIns="30675" rIns="30675" bIns="30675" rtlCol="0" anchor="ctr" anchorCtr="0">
            <a:spAutoFit/>
          </a:bodyPr>
          <a:lstStyle/>
          <a:p>
            <a:pPr algn="ct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課題把握</a:t>
            </a:r>
          </a:p>
        </p:txBody>
      </p:sp>
      <p:sp>
        <p:nvSpPr>
          <p:cNvPr id="282" name="右矢印 281"/>
          <p:cNvSpPr/>
          <p:nvPr/>
        </p:nvSpPr>
        <p:spPr>
          <a:xfrm rot="16200000">
            <a:off x="3473252" y="2414448"/>
            <a:ext cx="664100" cy="156478"/>
          </a:xfrm>
          <a:prstGeom prst="rightArrow">
            <a:avLst>
              <a:gd name="adj1" fmla="val 50000"/>
              <a:gd name="adj2" fmla="val 64513"/>
            </a:avLst>
          </a:prstGeom>
          <a:solidFill>
            <a:srgbClr val="FFC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79173" fontAlgn="auto">
              <a:spcBef>
                <a:spcPts val="0"/>
              </a:spcBef>
              <a:spcAft>
                <a:spcPts val="0"/>
              </a:spcAft>
              <a:defRPr/>
            </a:pPr>
            <a:endParaRPr lang="ja-JP" altLang="en-US" sz="1534">
              <a:solidFill>
                <a:prstClr val="white"/>
              </a:solidFill>
              <a:latin typeface="Calibri"/>
              <a:ea typeface="ＭＳ Ｐゴシック" panose="020B0600070205080204" pitchFamily="50" charset="-128"/>
            </a:endParaRPr>
          </a:p>
        </p:txBody>
      </p:sp>
      <p:sp>
        <p:nvSpPr>
          <p:cNvPr id="133" name="直方体 132"/>
          <p:cNvSpPr/>
          <p:nvPr/>
        </p:nvSpPr>
        <p:spPr>
          <a:xfrm>
            <a:off x="2979895" y="2757851"/>
            <a:ext cx="2907563" cy="556735"/>
          </a:xfrm>
          <a:prstGeom prst="cube">
            <a:avLst>
              <a:gd name="adj" fmla="val 41306"/>
            </a:avLst>
          </a:prstGeom>
          <a:solidFill>
            <a:srgbClr val="FFC000"/>
          </a:solidFill>
          <a:ln w="38100">
            <a:solidFill>
              <a:schemeClr val="accent6">
                <a:lumMod val="50000"/>
              </a:schemeClr>
            </a:solidFill>
            <a:prstDash val="solid"/>
            <a:tailEnd type="non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77913" tIns="38957" rIns="77913" bIns="38957" numCol="1" spcCol="0" rtlCol="0" fromWordArt="0" anchor="ctr" anchorCtr="0" forceAA="0" compatLnSpc="1">
            <a:prstTxWarp prst="textNoShape">
              <a:avLst/>
            </a:prstTxWarp>
            <a:noAutofit/>
          </a:bodyPr>
          <a:lstStyle/>
          <a:p>
            <a:pPr algn="ctr" defTabSz="779173" fontAlgn="auto">
              <a:spcBef>
                <a:spcPts val="0"/>
              </a:spcBef>
              <a:spcAft>
                <a:spcPts val="0"/>
              </a:spcAft>
              <a:defRPr/>
            </a:pPr>
            <a:r>
              <a:rPr lang="ja-JP" altLang="en-US" sz="1363"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自立生活援助事業所</a:t>
            </a:r>
          </a:p>
        </p:txBody>
      </p:sp>
      <p:sp>
        <p:nvSpPr>
          <p:cNvPr id="143" name="テキスト ボックス 142"/>
          <p:cNvSpPr txBox="1"/>
          <p:nvPr/>
        </p:nvSpPr>
        <p:spPr>
          <a:xfrm>
            <a:off x="3264384" y="2764081"/>
            <a:ext cx="1315263" cy="206156"/>
          </a:xfrm>
          <a:prstGeom prst="rect">
            <a:avLst/>
          </a:prstGeom>
          <a:noFill/>
        </p:spPr>
        <p:txBody>
          <a:bodyPr wrap="square" lIns="30675" tIns="30675" rIns="30675" bIns="30675" rtlCol="0" anchor="ctr" anchorCtr="0">
            <a:spAutoFit/>
          </a:bodyPr>
          <a:lstStyle/>
          <a:p>
            <a:pP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常時の連絡体制を確保</a:t>
            </a:r>
          </a:p>
        </p:txBody>
      </p:sp>
      <p:sp>
        <p:nvSpPr>
          <p:cNvPr id="283" name="テキスト ボックス 282"/>
          <p:cNvSpPr txBox="1"/>
          <p:nvPr/>
        </p:nvSpPr>
        <p:spPr>
          <a:xfrm>
            <a:off x="3660215" y="2349929"/>
            <a:ext cx="405033" cy="206156"/>
          </a:xfrm>
          <a:prstGeom prst="rect">
            <a:avLst/>
          </a:prstGeom>
          <a:noFill/>
        </p:spPr>
        <p:txBody>
          <a:bodyPr wrap="square" lIns="30675" tIns="30675" rIns="30675" bIns="30675" rtlCol="0" anchor="ctr" anchorCtr="0">
            <a:spAutoFit/>
          </a:bodyPr>
          <a:lstStyle/>
          <a:p>
            <a:pPr defTabSz="779173" fontAlgn="auto">
              <a:spcBef>
                <a:spcPts val="0"/>
              </a:spcBef>
              <a:spcAft>
                <a:spcPts val="0"/>
              </a:spcAft>
              <a:defRPr/>
            </a:pPr>
            <a:r>
              <a:rPr lang="ja-JP" altLang="en-US" sz="937"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助言</a:t>
            </a:r>
          </a:p>
        </p:txBody>
      </p:sp>
      <p:sp>
        <p:nvSpPr>
          <p:cNvPr id="287" name="Text Box 15">
            <a:extLst>
              <a:ext uri="{FF2B5EF4-FFF2-40B4-BE49-F238E27FC236}">
                <a16:creationId xmlns:a16="http://schemas.microsoft.com/office/drawing/2014/main" id="{0ECF386E-D9AE-4B37-9A06-FA3B40E4F8B1}"/>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10" name="スライド番号プレースホルダー 9">
            <a:extLst>
              <a:ext uri="{FF2B5EF4-FFF2-40B4-BE49-F238E27FC236}">
                <a16:creationId xmlns:a16="http://schemas.microsoft.com/office/drawing/2014/main" id="{F5F6F8AB-B836-4436-993F-C858C97EC308}"/>
              </a:ext>
            </a:extLst>
          </p:cNvPr>
          <p:cNvSpPr>
            <a:spLocks noGrp="1"/>
          </p:cNvSpPr>
          <p:nvPr>
            <p:ph type="sldNum" sz="quarter" idx="12"/>
          </p:nvPr>
        </p:nvSpPr>
        <p:spPr/>
        <p:txBody>
          <a:bodyPr/>
          <a:lstStyle/>
          <a:p>
            <a:pPr>
              <a:defRPr/>
            </a:pPr>
            <a:fld id="{804D6B79-3AEB-42FE-A736-A41F7AEA0445}" type="slidenum">
              <a:rPr lang="en-US" altLang="ja-JP" smtClean="0"/>
              <a:pPr>
                <a:defRPr/>
              </a:pPr>
              <a:t>31</a:t>
            </a:fld>
            <a:endParaRPr lang="en-US" altLang="ja-JP"/>
          </a:p>
        </p:txBody>
      </p:sp>
    </p:spTree>
    <p:extLst>
      <p:ext uri="{BB962C8B-B14F-4D97-AF65-F5344CB8AC3E}">
        <p14:creationId xmlns:p14="http://schemas.microsoft.com/office/powerpoint/2010/main" val="26335705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a:extLst>
              <a:ext uri="{FF2B5EF4-FFF2-40B4-BE49-F238E27FC236}">
                <a16:creationId xmlns:a16="http://schemas.microsoft.com/office/drawing/2014/main" id="{92A074A1-66F2-4345-8BF5-5C56A711D5E5}"/>
              </a:ext>
            </a:extLst>
          </p:cNvPr>
          <p:cNvGraphicFramePr/>
          <p:nvPr/>
        </p:nvGraphicFramePr>
        <p:xfrm>
          <a:off x="2710870" y="3495469"/>
          <a:ext cx="2991102" cy="23928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正方形/長方形 8">
            <a:extLst>
              <a:ext uri="{FF2B5EF4-FFF2-40B4-BE49-F238E27FC236}">
                <a16:creationId xmlns:a16="http://schemas.microsoft.com/office/drawing/2014/main" id="{7A9A1071-BC56-4A3E-BFF2-5F46E0C2ABAF}"/>
              </a:ext>
            </a:extLst>
          </p:cNvPr>
          <p:cNvSpPr/>
          <p:nvPr/>
        </p:nvSpPr>
        <p:spPr>
          <a:xfrm>
            <a:off x="5901378" y="3561938"/>
            <a:ext cx="2924633" cy="1371209"/>
          </a:xfrm>
          <a:prstGeom prst="rect">
            <a:avLst/>
          </a:prstGeom>
          <a:ln>
            <a:solidFill>
              <a:srgbClr val="0066FF"/>
            </a:solidFill>
          </a:ln>
        </p:spPr>
        <p:txBody>
          <a:bodyPr wrap="square">
            <a:spAutoFit/>
          </a:bodyPr>
          <a:lstStyle/>
          <a:p>
            <a:pPr defTabSz="844083" fontAlgn="auto">
              <a:spcBef>
                <a:spcPts val="0"/>
              </a:spcBef>
              <a:spcAft>
                <a:spcPts val="0"/>
              </a:spcAft>
              <a:defRPr/>
            </a:pPr>
            <a:r>
              <a:rPr lang="ja-JP" altLang="en-US" sz="1662" dirty="0">
                <a:solidFill>
                  <a:prstClr val="black"/>
                </a:solidFill>
                <a:latin typeface="Calibri" panose="020F0502020204030204"/>
                <a:ea typeface="游ゴシック" panose="020B0400000000000000" pitchFamily="50" charset="-128"/>
              </a:rPr>
              <a:t>障害者が、地域の一員として安心して自分らしい暮らしをすることできる地域社会を構築する。</a:t>
            </a:r>
            <a:endParaRPr lang="en-US" altLang="ja-JP" sz="1662" dirty="0">
              <a:solidFill>
                <a:prstClr val="black"/>
              </a:solidFill>
              <a:latin typeface="Calibri" panose="020F0502020204030204"/>
              <a:ea typeface="游ゴシック" panose="020B0400000000000000" pitchFamily="50" charset="-128"/>
            </a:endParaRPr>
          </a:p>
          <a:p>
            <a:pPr defTabSz="844083" fontAlgn="auto">
              <a:spcBef>
                <a:spcPts val="0"/>
              </a:spcBef>
              <a:spcAft>
                <a:spcPts val="0"/>
              </a:spcAft>
              <a:defRPr/>
            </a:pPr>
            <a:endParaRPr lang="ja-JP" altLang="en-US" sz="1662" dirty="0">
              <a:solidFill>
                <a:prstClr val="black"/>
              </a:solidFill>
              <a:latin typeface="Calibri" panose="020F0502020204030204"/>
              <a:ea typeface="游ゴシック" panose="020B0400000000000000" pitchFamily="50" charset="-128"/>
            </a:endParaRPr>
          </a:p>
        </p:txBody>
      </p:sp>
      <p:grpSp>
        <p:nvGrpSpPr>
          <p:cNvPr id="18" name="グループ化 17">
            <a:extLst>
              <a:ext uri="{FF2B5EF4-FFF2-40B4-BE49-F238E27FC236}">
                <a16:creationId xmlns:a16="http://schemas.microsoft.com/office/drawing/2014/main" id="{981B7A4D-5E3B-4D12-9F54-AF11DEC8DD66}"/>
              </a:ext>
            </a:extLst>
          </p:cNvPr>
          <p:cNvGrpSpPr/>
          <p:nvPr/>
        </p:nvGrpSpPr>
        <p:grpSpPr>
          <a:xfrm>
            <a:off x="3840842" y="3296062"/>
            <a:ext cx="731158" cy="731158"/>
            <a:chOff x="1728192" y="470212"/>
            <a:chExt cx="810090" cy="810090"/>
          </a:xfrm>
          <a:solidFill>
            <a:srgbClr val="FFC000"/>
          </a:solidFill>
        </p:grpSpPr>
        <p:sp>
          <p:nvSpPr>
            <p:cNvPr id="19" name="楕円 18">
              <a:extLst>
                <a:ext uri="{FF2B5EF4-FFF2-40B4-BE49-F238E27FC236}">
                  <a16:creationId xmlns:a16="http://schemas.microsoft.com/office/drawing/2014/main" id="{E7FBFC20-B4FF-4C58-A7B1-7FF93CF7BD5B}"/>
                </a:ext>
              </a:extLst>
            </p:cNvPr>
            <p:cNvSpPr/>
            <p:nvPr/>
          </p:nvSpPr>
          <p:spPr>
            <a:xfrm>
              <a:off x="1728192" y="470212"/>
              <a:ext cx="810090" cy="810090"/>
            </a:xfrm>
            <a:prstGeom prst="ellipse">
              <a:avLst/>
            </a:prstGeom>
            <a:grpFill/>
            <a:ln>
              <a:solidFill>
                <a:srgbClr val="0066FF"/>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楕円 4">
              <a:extLst>
                <a:ext uri="{FF2B5EF4-FFF2-40B4-BE49-F238E27FC236}">
                  <a16:creationId xmlns:a16="http://schemas.microsoft.com/office/drawing/2014/main" id="{7E5A1890-85C4-452B-BCC3-AE5A3C3E4634}"/>
                </a:ext>
              </a:extLst>
            </p:cNvPr>
            <p:cNvSpPr txBox="1"/>
            <p:nvPr/>
          </p:nvSpPr>
          <p:spPr>
            <a:xfrm>
              <a:off x="1872208" y="614228"/>
              <a:ext cx="576064" cy="432048"/>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23446" tIns="23446" rIns="23446" bIns="23446" numCol="1" spcCol="1270" anchor="ctr" anchorCtr="0">
              <a:noAutofit/>
            </a:bodyPr>
            <a:lstStyle/>
            <a:p>
              <a:pPr algn="ctr" defTabSz="820636" fontAlgn="auto">
                <a:lnSpc>
                  <a:spcPct val="90000"/>
                </a:lnSpc>
                <a:spcAft>
                  <a:spcPct val="35000"/>
                </a:spcAft>
                <a:defRPr/>
              </a:pPr>
              <a:r>
                <a:rPr lang="ja-JP" altLang="en-US" sz="1846" dirty="0">
                  <a:solidFill>
                    <a:prstClr val="black"/>
                  </a:solidFill>
                  <a:latin typeface="Calibri" panose="020F0502020204030204"/>
                  <a:ea typeface="游ゴシック" panose="020B0400000000000000" pitchFamily="50" charset="-128"/>
                </a:rPr>
                <a:t>技術</a:t>
              </a:r>
            </a:p>
          </p:txBody>
        </p:sp>
      </p:grpSp>
      <p:graphicFrame>
        <p:nvGraphicFramePr>
          <p:cNvPr id="15" name="コンテンツ プレースホルダー 3">
            <a:extLst>
              <a:ext uri="{FF2B5EF4-FFF2-40B4-BE49-F238E27FC236}">
                <a16:creationId xmlns:a16="http://schemas.microsoft.com/office/drawing/2014/main" id="{FF9F9AED-0BE7-46C0-9463-E4FC05DA1F91}"/>
              </a:ext>
            </a:extLst>
          </p:cNvPr>
          <p:cNvGraphicFramePr>
            <a:graphicFrameLocks/>
          </p:cNvGraphicFramePr>
          <p:nvPr/>
        </p:nvGraphicFramePr>
        <p:xfrm>
          <a:off x="4505531" y="371430"/>
          <a:ext cx="1994068" cy="26587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6" name="コンテンツ プレースホルダー 3">
            <a:extLst>
              <a:ext uri="{FF2B5EF4-FFF2-40B4-BE49-F238E27FC236}">
                <a16:creationId xmlns:a16="http://schemas.microsoft.com/office/drawing/2014/main" id="{D23D9349-9391-42C8-9D3C-4264F42CF403}"/>
              </a:ext>
            </a:extLst>
          </p:cNvPr>
          <p:cNvGraphicFramePr>
            <a:graphicFrameLocks/>
          </p:cNvGraphicFramePr>
          <p:nvPr/>
        </p:nvGraphicFramePr>
        <p:xfrm>
          <a:off x="2312058" y="371430"/>
          <a:ext cx="2060536" cy="265875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7" name="コンテンツ プレースホルダー 3">
            <a:extLst>
              <a:ext uri="{FF2B5EF4-FFF2-40B4-BE49-F238E27FC236}">
                <a16:creationId xmlns:a16="http://schemas.microsoft.com/office/drawing/2014/main" id="{6B4264E4-1C80-4342-8407-F679982AC41B}"/>
              </a:ext>
            </a:extLst>
          </p:cNvPr>
          <p:cNvGraphicFramePr>
            <a:graphicFrameLocks/>
          </p:cNvGraphicFramePr>
          <p:nvPr/>
        </p:nvGraphicFramePr>
        <p:xfrm>
          <a:off x="6618181" y="371430"/>
          <a:ext cx="2141361" cy="265875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4" name="コンテンツ プレースホルダー 3">
            <a:extLst>
              <a:ext uri="{FF2B5EF4-FFF2-40B4-BE49-F238E27FC236}">
                <a16:creationId xmlns:a16="http://schemas.microsoft.com/office/drawing/2014/main" id="{B2F22C9C-9919-4086-B835-7A64935B4AF7}"/>
              </a:ext>
            </a:extLst>
          </p:cNvPr>
          <p:cNvGraphicFramePr>
            <a:graphicFrameLocks/>
          </p:cNvGraphicFramePr>
          <p:nvPr/>
        </p:nvGraphicFramePr>
        <p:xfrm>
          <a:off x="52114" y="371430"/>
          <a:ext cx="2179880" cy="265875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6" name="正方形/長方形 25">
            <a:extLst>
              <a:ext uri="{FF2B5EF4-FFF2-40B4-BE49-F238E27FC236}">
                <a16:creationId xmlns:a16="http://schemas.microsoft.com/office/drawing/2014/main" id="{EF46C838-78FB-4A47-AEDB-2E46366F503A}"/>
              </a:ext>
            </a:extLst>
          </p:cNvPr>
          <p:cNvSpPr/>
          <p:nvPr/>
        </p:nvSpPr>
        <p:spPr>
          <a:xfrm>
            <a:off x="1115616" y="3561938"/>
            <a:ext cx="1462316" cy="1626984"/>
          </a:xfrm>
          <a:prstGeom prst="rect">
            <a:avLst/>
          </a:prstGeom>
          <a:ln>
            <a:solidFill>
              <a:srgbClr val="0066FF"/>
            </a:solidFill>
          </a:ln>
        </p:spPr>
        <p:txBody>
          <a:bodyPr wrap="square">
            <a:spAutoFit/>
          </a:bodyPr>
          <a:lstStyle/>
          <a:p>
            <a:pPr defTabSz="844083" fontAlgn="auto">
              <a:spcBef>
                <a:spcPts val="0"/>
              </a:spcBef>
              <a:spcAft>
                <a:spcPts val="0"/>
              </a:spcAft>
              <a:defRPr/>
            </a:pPr>
            <a:r>
              <a:rPr lang="ja-JP" altLang="en-US" sz="1662" dirty="0">
                <a:solidFill>
                  <a:prstClr val="black"/>
                </a:solidFill>
                <a:latin typeface="Calibri" panose="020F0502020204030204"/>
                <a:ea typeface="游ゴシック" panose="020B0400000000000000" pitchFamily="50" charset="-128"/>
              </a:rPr>
              <a:t>地域移行支援を活用する。</a:t>
            </a:r>
            <a:endParaRPr lang="en-US" altLang="ja-JP" sz="1662" dirty="0">
              <a:solidFill>
                <a:prstClr val="black"/>
              </a:solidFill>
              <a:latin typeface="Calibri" panose="020F0502020204030204"/>
              <a:ea typeface="游ゴシック" panose="020B0400000000000000" pitchFamily="50" charset="-128"/>
            </a:endParaRPr>
          </a:p>
          <a:p>
            <a:pPr defTabSz="844083" fontAlgn="auto">
              <a:spcBef>
                <a:spcPts val="0"/>
              </a:spcBef>
              <a:spcAft>
                <a:spcPts val="0"/>
              </a:spcAft>
              <a:defRPr/>
            </a:pPr>
            <a:r>
              <a:rPr lang="ja-JP" altLang="en-US" sz="1662" dirty="0">
                <a:solidFill>
                  <a:prstClr val="black"/>
                </a:solidFill>
                <a:latin typeface="Calibri" panose="020F0502020204030204"/>
                <a:ea typeface="游ゴシック" panose="020B0400000000000000" pitchFamily="50" charset="-128"/>
              </a:rPr>
              <a:t>（様々な機関の連携による支援⇒相補的、重層的支援）</a:t>
            </a:r>
            <a:endParaRPr lang="en-US" altLang="ja-JP" sz="1662" dirty="0">
              <a:solidFill>
                <a:prstClr val="black"/>
              </a:solidFill>
              <a:latin typeface="Calibri" panose="020F0502020204030204"/>
              <a:ea typeface="游ゴシック" panose="020B0400000000000000" pitchFamily="50" charset="-128"/>
            </a:endParaRPr>
          </a:p>
        </p:txBody>
      </p:sp>
      <p:sp>
        <p:nvSpPr>
          <p:cNvPr id="27" name="矢印: 下 26">
            <a:extLst>
              <a:ext uri="{FF2B5EF4-FFF2-40B4-BE49-F238E27FC236}">
                <a16:creationId xmlns:a16="http://schemas.microsoft.com/office/drawing/2014/main" id="{B69E7E3D-5D7F-4A0B-BC2D-C1A3E7E910E1}"/>
              </a:ext>
            </a:extLst>
          </p:cNvPr>
          <p:cNvSpPr/>
          <p:nvPr/>
        </p:nvSpPr>
        <p:spPr>
          <a:xfrm rot="16200000">
            <a:off x="2654706" y="4282792"/>
            <a:ext cx="717864" cy="472596"/>
          </a:xfrm>
          <a:prstGeom prst="downArrow">
            <a:avLst/>
          </a:prstGeom>
          <a:solidFill>
            <a:srgbClr val="0066FF"/>
          </a:solidFill>
        </p:spPr>
        <p:style>
          <a:lnRef idx="2">
            <a:schemeClr val="lt1">
              <a:hueOff val="0"/>
              <a:satOff val="0"/>
              <a:lumOff val="0"/>
              <a:alphaOff val="0"/>
            </a:schemeClr>
          </a:lnRef>
          <a:fillRef idx="1">
            <a:scrgbClr r="0" g="0" b="0"/>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21" name="Text Box 15">
            <a:extLst>
              <a:ext uri="{FF2B5EF4-FFF2-40B4-BE49-F238E27FC236}">
                <a16:creationId xmlns:a16="http://schemas.microsoft.com/office/drawing/2014/main" id="{1B552A12-3248-4A8F-AE72-DFEC8A49469C}"/>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2" name="スライド番号プレースホルダー 1">
            <a:extLst>
              <a:ext uri="{FF2B5EF4-FFF2-40B4-BE49-F238E27FC236}">
                <a16:creationId xmlns:a16="http://schemas.microsoft.com/office/drawing/2014/main" id="{C2E652B2-0DD8-4F57-BFA0-AED3C6A1AEC9}"/>
              </a:ext>
            </a:extLst>
          </p:cNvPr>
          <p:cNvSpPr>
            <a:spLocks noGrp="1"/>
          </p:cNvSpPr>
          <p:nvPr>
            <p:ph type="sldNum" sz="quarter" idx="12"/>
          </p:nvPr>
        </p:nvSpPr>
        <p:spPr/>
        <p:txBody>
          <a:bodyPr/>
          <a:lstStyle/>
          <a:p>
            <a:pPr>
              <a:defRPr/>
            </a:pPr>
            <a:fld id="{431CAECD-5926-4741-A906-A08E04809A27}" type="slidenum">
              <a:rPr lang="en-US" altLang="ja-JP" smtClean="0"/>
              <a:pPr>
                <a:defRPr/>
              </a:pPr>
              <a:t>32</a:t>
            </a:fld>
            <a:endParaRPr lang="en-US" altLang="ja-JP"/>
          </a:p>
        </p:txBody>
      </p:sp>
    </p:spTree>
    <p:extLst>
      <p:ext uri="{BB962C8B-B14F-4D97-AF65-F5344CB8AC3E}">
        <p14:creationId xmlns:p14="http://schemas.microsoft.com/office/powerpoint/2010/main" val="39370094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08920"/>
            <a:ext cx="8229600" cy="1291580"/>
          </a:xfrm>
          <a:ln>
            <a:solidFill>
              <a:schemeClr val="tx1"/>
            </a:solidFill>
          </a:ln>
        </p:spPr>
        <p:txBody>
          <a:bodyPr/>
          <a:lstStyle/>
          <a:p>
            <a:pPr algn="r" eaLnBrk="1" hangingPunct="1"/>
            <a:r>
              <a:rPr lang="ja-JP" altLang="en-US" sz="3600" dirty="0">
                <a:solidFill>
                  <a:schemeClr val="tx1"/>
                </a:solidFill>
                <a:latin typeface="+mj-ea"/>
              </a:rPr>
              <a:t>基幹相談支援センターの役割と</a:t>
            </a:r>
            <a:br>
              <a:rPr lang="en-US" altLang="ja-JP" sz="3600" dirty="0">
                <a:solidFill>
                  <a:schemeClr val="tx1"/>
                </a:solidFill>
                <a:latin typeface="+mj-ea"/>
              </a:rPr>
            </a:br>
            <a:r>
              <a:rPr lang="ja-JP" altLang="en-US" sz="3600" dirty="0">
                <a:solidFill>
                  <a:schemeClr val="tx1"/>
                </a:solidFill>
                <a:latin typeface="+mj-ea"/>
              </a:rPr>
              <a:t>主任相談支援専門員</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Rectangle 4">
            <a:extLst>
              <a:ext uri="{FF2B5EF4-FFF2-40B4-BE49-F238E27FC236}">
                <a16:creationId xmlns:a16="http://schemas.microsoft.com/office/drawing/2014/main" id="{DBD97B5B-973D-4DA3-8457-BBACDD1D9B58}"/>
              </a:ext>
            </a:extLst>
          </p:cNvPr>
          <p:cNvSpPr txBox="1">
            <a:spLocks noChangeArrowheads="1"/>
          </p:cNvSpPr>
          <p:nvPr/>
        </p:nvSpPr>
        <p:spPr bwMode="auto">
          <a:xfrm>
            <a:off x="482352" y="4152900"/>
            <a:ext cx="8229600" cy="129158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r>
              <a:rPr lang="ja-JP" altLang="en-US" sz="3600" kern="0" dirty="0">
                <a:solidFill>
                  <a:schemeClr val="tx1"/>
                </a:solidFill>
                <a:latin typeface="+mj-ea"/>
              </a:rPr>
              <a:t>協議会を活用した実践（参考）</a:t>
            </a:r>
          </a:p>
        </p:txBody>
      </p:sp>
      <p:sp>
        <p:nvSpPr>
          <p:cNvPr id="3" name="スライド番号プレースホルダー 2">
            <a:extLst>
              <a:ext uri="{FF2B5EF4-FFF2-40B4-BE49-F238E27FC236}">
                <a16:creationId xmlns:a16="http://schemas.microsoft.com/office/drawing/2014/main" id="{FDF49400-1ABF-465A-BE80-C5A40E779A94}"/>
              </a:ext>
            </a:extLst>
          </p:cNvPr>
          <p:cNvSpPr>
            <a:spLocks noGrp="1"/>
          </p:cNvSpPr>
          <p:nvPr>
            <p:ph type="sldNum" sz="quarter" idx="12"/>
          </p:nvPr>
        </p:nvSpPr>
        <p:spPr/>
        <p:txBody>
          <a:bodyPr/>
          <a:lstStyle/>
          <a:p>
            <a:pPr>
              <a:defRPr/>
            </a:pPr>
            <a:fld id="{804D6B79-3AEB-42FE-A736-A41F7AEA0445}" type="slidenum">
              <a:rPr lang="en-US" altLang="ja-JP" smtClean="0"/>
              <a:pPr>
                <a:defRPr/>
              </a:pPr>
              <a:t>33</a:t>
            </a:fld>
            <a:endParaRPr lang="en-US" altLang="ja-JP"/>
          </a:p>
        </p:txBody>
      </p:sp>
    </p:spTree>
    <p:extLst>
      <p:ext uri="{BB962C8B-B14F-4D97-AF65-F5344CB8AC3E}">
        <p14:creationId xmlns:p14="http://schemas.microsoft.com/office/powerpoint/2010/main" val="35871268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200" dirty="0">
                <a:solidFill>
                  <a:schemeClr val="tx1"/>
                </a:solidFill>
                <a:latin typeface="+mj-ea"/>
              </a:rPr>
              <a:t>協議会を活用した相談支援体制構築</a:t>
            </a:r>
          </a:p>
        </p:txBody>
      </p:sp>
      <p:sp>
        <p:nvSpPr>
          <p:cNvPr id="3" name="コンテンツ プレースホルダー 2"/>
          <p:cNvSpPr>
            <a:spLocks noGrp="1"/>
          </p:cNvSpPr>
          <p:nvPr>
            <p:ph idx="1"/>
          </p:nvPr>
        </p:nvSpPr>
        <p:spPr/>
        <p:txBody>
          <a:bodyPr/>
          <a:lstStyle/>
          <a:p>
            <a:r>
              <a:rPr kumimoji="1" lang="ja-JP" altLang="en-US" dirty="0"/>
              <a:t>協議会において、通年テーマを設定</a:t>
            </a:r>
            <a:endParaRPr kumimoji="1" lang="en-US" altLang="ja-JP" dirty="0"/>
          </a:p>
          <a:p>
            <a:r>
              <a:rPr lang="ja-JP" altLang="en-US" dirty="0"/>
              <a:t>協議会委員や部会を中心に、アンケート実施</a:t>
            </a:r>
            <a:endParaRPr lang="en-US" altLang="ja-JP" dirty="0"/>
          </a:p>
          <a:p>
            <a:r>
              <a:rPr lang="ja-JP" altLang="en-US" dirty="0"/>
              <a:t>集計したデータを分析</a:t>
            </a:r>
            <a:endParaRPr lang="en-US" altLang="ja-JP" dirty="0"/>
          </a:p>
          <a:p>
            <a:r>
              <a:rPr lang="ja-JP" altLang="en-US" dirty="0"/>
              <a:t>必要な相談支援体制をデザイン</a:t>
            </a:r>
            <a:endParaRPr lang="en-US" altLang="ja-JP" dirty="0"/>
          </a:p>
          <a:p>
            <a:r>
              <a:rPr lang="ja-JP" altLang="en-US" dirty="0"/>
              <a:t>相談支援体制の強化と、地区担当制</a:t>
            </a:r>
            <a:endParaRPr lang="en-US" altLang="ja-JP" dirty="0"/>
          </a:p>
          <a:p>
            <a:r>
              <a:rPr lang="ja-JP" altLang="en-US" dirty="0"/>
              <a:t>市民センターや包括支援センター、障害種別や年代を問わない相談窓口と他機関連携ネットワークの構築へ向けた一歩</a:t>
            </a:r>
            <a:endParaRPr lang="en-US" altLang="ja-JP"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7ADEAA4B-93B7-48D7-A594-06D88F8BB805}"/>
              </a:ext>
            </a:extLst>
          </p:cNvPr>
          <p:cNvSpPr>
            <a:spLocks noGrp="1"/>
          </p:cNvSpPr>
          <p:nvPr>
            <p:ph type="sldNum" sz="quarter" idx="12"/>
          </p:nvPr>
        </p:nvSpPr>
        <p:spPr/>
        <p:txBody>
          <a:bodyPr/>
          <a:lstStyle/>
          <a:p>
            <a:pPr>
              <a:defRPr/>
            </a:pPr>
            <a:fld id="{804D6B79-3AEB-42FE-A736-A41F7AEA0445}" type="slidenum">
              <a:rPr lang="en-US" altLang="ja-JP" smtClean="0"/>
              <a:pPr>
                <a:defRPr/>
              </a:pPr>
              <a:t>34</a:t>
            </a:fld>
            <a:endParaRPr lang="en-US" altLang="ja-JP"/>
          </a:p>
        </p:txBody>
      </p:sp>
    </p:spTree>
    <p:extLst>
      <p:ext uri="{BB962C8B-B14F-4D97-AF65-F5344CB8AC3E}">
        <p14:creationId xmlns:p14="http://schemas.microsoft.com/office/powerpoint/2010/main" val="3392624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A6A47-05C3-4015-8F64-5FE55AE9EE25}"/>
              </a:ext>
            </a:extLst>
          </p:cNvPr>
          <p:cNvSpPr>
            <a:spLocks noGrp="1"/>
          </p:cNvSpPr>
          <p:nvPr>
            <p:ph type="title"/>
          </p:nvPr>
        </p:nvSpPr>
        <p:spPr/>
        <p:txBody>
          <a:bodyPr/>
          <a:lstStyle/>
          <a:p>
            <a:r>
              <a:rPr kumimoji="1" lang="ja-JP" altLang="en-US" dirty="0"/>
              <a:t>協議会の活用</a:t>
            </a:r>
          </a:p>
        </p:txBody>
      </p:sp>
      <p:graphicFrame>
        <p:nvGraphicFramePr>
          <p:cNvPr id="5" name="コンテンツ プレースホルダー 4">
            <a:extLst>
              <a:ext uri="{FF2B5EF4-FFF2-40B4-BE49-F238E27FC236}">
                <a16:creationId xmlns:a16="http://schemas.microsoft.com/office/drawing/2014/main" id="{0D3FF48E-EB83-47C9-B425-A151C4ED13B0}"/>
              </a:ext>
            </a:extLst>
          </p:cNvPr>
          <p:cNvGraphicFramePr>
            <a:graphicFrameLocks noGrp="1"/>
          </p:cNvGraphicFramePr>
          <p:nvPr>
            <p:ph idx="1"/>
            <p:extLst>
              <p:ext uri="{D42A27DB-BD31-4B8C-83A1-F6EECF244321}">
                <p14:modId xmlns:p14="http://schemas.microsoft.com/office/powerpoint/2010/main" val="4218640344"/>
              </p:ext>
            </p:extLst>
          </p:nvPr>
        </p:nvGraphicFramePr>
        <p:xfrm>
          <a:off x="457200" y="1340768"/>
          <a:ext cx="8363272" cy="4824537"/>
        </p:xfrm>
        <a:graphic>
          <a:graphicData uri="http://schemas.openxmlformats.org/drawingml/2006/table">
            <a:tbl>
              <a:tblPr>
                <a:tableStyleId>{5C22544A-7EE6-4342-B048-85BDC9FD1C3A}</a:tableStyleId>
              </a:tblPr>
              <a:tblGrid>
                <a:gridCol w="746874">
                  <a:extLst>
                    <a:ext uri="{9D8B030D-6E8A-4147-A177-3AD203B41FA5}">
                      <a16:colId xmlns:a16="http://schemas.microsoft.com/office/drawing/2014/main" val="3381650819"/>
                    </a:ext>
                  </a:extLst>
                </a:gridCol>
                <a:gridCol w="1541148">
                  <a:extLst>
                    <a:ext uri="{9D8B030D-6E8A-4147-A177-3AD203B41FA5}">
                      <a16:colId xmlns:a16="http://schemas.microsoft.com/office/drawing/2014/main" val="1477217081"/>
                    </a:ext>
                  </a:extLst>
                </a:gridCol>
                <a:gridCol w="3149303">
                  <a:extLst>
                    <a:ext uri="{9D8B030D-6E8A-4147-A177-3AD203B41FA5}">
                      <a16:colId xmlns:a16="http://schemas.microsoft.com/office/drawing/2014/main" val="2861581398"/>
                    </a:ext>
                  </a:extLst>
                </a:gridCol>
                <a:gridCol w="2925947">
                  <a:extLst>
                    <a:ext uri="{9D8B030D-6E8A-4147-A177-3AD203B41FA5}">
                      <a16:colId xmlns:a16="http://schemas.microsoft.com/office/drawing/2014/main" val="4065872744"/>
                    </a:ext>
                  </a:extLst>
                </a:gridCol>
              </a:tblGrid>
              <a:tr h="369711">
                <a:tc>
                  <a:txBody>
                    <a:bodyPr/>
                    <a:lstStyle/>
                    <a:p>
                      <a:pPr algn="ctr" fontAlgn="ctr"/>
                      <a:r>
                        <a:rPr lang="ja-JP" altLang="en-US" sz="1200" u="none" strike="noStrike">
                          <a:effectLst/>
                        </a:rPr>
                        <a:t>実施年度</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a:effectLst/>
                        </a:rPr>
                        <a:t>テーマ</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dirty="0">
                          <a:effectLst/>
                        </a:rPr>
                        <a:t>内容</a:t>
                      </a:r>
                      <a:endParaRPr lang="ja-JP"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u="none" strike="noStrike">
                          <a:effectLst/>
                        </a:rPr>
                        <a:t>効果</a:t>
                      </a:r>
                      <a:endParaRPr lang="ja-JP" altLang="en-US" sz="12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88400729"/>
                  </a:ext>
                </a:extLst>
              </a:tr>
              <a:tr h="1099610">
                <a:tc>
                  <a:txBody>
                    <a:bodyPr/>
                    <a:lstStyle/>
                    <a:p>
                      <a:pPr algn="ctr" fontAlgn="ctr"/>
                      <a:r>
                        <a:rPr lang="en-US" altLang="ja-JP" sz="1200" u="none" strike="noStrike" dirty="0">
                          <a:effectLst/>
                        </a:rPr>
                        <a:t>26</a:t>
                      </a:r>
                      <a:r>
                        <a:rPr lang="ja-JP" altLang="en-US" sz="1200" u="none" strike="noStrike" dirty="0">
                          <a:effectLst/>
                        </a:rPr>
                        <a:t>年度</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err="1">
                          <a:effectLst/>
                        </a:rPr>
                        <a:t>障がいを</a:t>
                      </a:r>
                      <a:r>
                        <a:rPr lang="ja-JP" altLang="en-US" sz="1200" u="none" strike="noStrike" dirty="0">
                          <a:effectLst/>
                        </a:rPr>
                        <a:t>理由とする差</a:t>
                      </a:r>
                      <a:endParaRPr lang="en-US" altLang="ja-JP" sz="1200" u="none" strike="noStrike" dirty="0">
                        <a:effectLst/>
                      </a:endParaRPr>
                    </a:p>
                    <a:p>
                      <a:pPr algn="l" fontAlgn="ctr"/>
                      <a:r>
                        <a:rPr lang="ja-JP" altLang="en-US" sz="1200" u="none" strike="noStrike" dirty="0">
                          <a:effectLst/>
                        </a:rPr>
                        <a:t>別に関する意見集約</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a:effectLst/>
                        </a:rPr>
                        <a:t>　</a:t>
                      </a:r>
                      <a:r>
                        <a:rPr lang="ja-JP" altLang="en-US" sz="1200" u="none" strike="noStrike" dirty="0" err="1">
                          <a:effectLst/>
                        </a:rPr>
                        <a:t>障がい</a:t>
                      </a:r>
                      <a:r>
                        <a:rPr lang="ja-JP" altLang="en-US" sz="1200" u="none" strike="noStrike" dirty="0">
                          <a:effectLst/>
                        </a:rPr>
                        <a:t>者差別解消法の施行に先がけて、「障がいを理由とする差別」や「必要な合理的配慮」に関するアンケートを実施した。</a:t>
                      </a:r>
                      <a:br>
                        <a:rPr lang="ja-JP" altLang="en-US" sz="1200" u="none" strike="noStrike" dirty="0">
                          <a:effectLst/>
                        </a:rPr>
                      </a:br>
                      <a:r>
                        <a:rPr lang="ja-JP" altLang="en-US" sz="1200" u="none" strike="noStrike" dirty="0">
                          <a:effectLst/>
                        </a:rPr>
                        <a:t>　その結果を意見集約としてまとめ、ホームページに公開した。</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a:effectLst/>
                        </a:rPr>
                        <a:t>〇</a:t>
                      </a:r>
                      <a:r>
                        <a:rPr lang="ja-JP" altLang="en-US" sz="1200" u="none" strike="noStrike" dirty="0" err="1">
                          <a:effectLst/>
                        </a:rPr>
                        <a:t>障がいを</a:t>
                      </a:r>
                      <a:r>
                        <a:rPr lang="ja-JP" altLang="en-US" sz="1200" u="none" strike="noStrike" dirty="0">
                          <a:effectLst/>
                        </a:rPr>
                        <a:t>理由とする差別の解消に向けた</a:t>
                      </a:r>
                      <a:br>
                        <a:rPr lang="ja-JP" altLang="en-US" sz="1200" u="none" strike="noStrike" dirty="0">
                          <a:effectLst/>
                        </a:rPr>
                      </a:br>
                      <a:r>
                        <a:rPr lang="ja-JP" altLang="en-US" sz="1200" u="none" strike="noStrike" dirty="0">
                          <a:effectLst/>
                        </a:rPr>
                        <a:t>  普及・啓発</a:t>
                      </a:r>
                      <a:br>
                        <a:rPr lang="ja-JP" altLang="en-US" sz="1200" u="none" strike="noStrike" dirty="0">
                          <a:effectLst/>
                        </a:rPr>
                      </a:br>
                      <a:r>
                        <a:rPr lang="ja-JP" altLang="en-US" sz="1200" u="none" strike="noStrike" dirty="0">
                          <a:effectLst/>
                        </a:rPr>
                        <a:t>〇「職員サポートブック」の作成等、その後</a:t>
                      </a:r>
                      <a:endParaRPr lang="en-US" altLang="ja-JP" sz="1200" u="none" strike="noStrike" dirty="0">
                        <a:effectLst/>
                      </a:endParaRPr>
                    </a:p>
                    <a:p>
                      <a:pPr algn="l" fontAlgn="ctr"/>
                      <a:r>
                        <a:rPr lang="ja-JP" altLang="en-US" sz="1200" u="none" strike="noStrike" dirty="0">
                          <a:effectLst/>
                        </a:rPr>
                        <a:t>　　の 施策への反映</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4025079"/>
                  </a:ext>
                </a:extLst>
              </a:tr>
              <a:tr h="1155996">
                <a:tc>
                  <a:txBody>
                    <a:bodyPr/>
                    <a:lstStyle/>
                    <a:p>
                      <a:pPr algn="ctr" fontAlgn="ctr"/>
                      <a:r>
                        <a:rPr lang="en-US" altLang="ja-JP" sz="1200" u="none" strike="noStrike" dirty="0">
                          <a:effectLst/>
                        </a:rPr>
                        <a:t>27</a:t>
                      </a:r>
                      <a:r>
                        <a:rPr lang="ja-JP" altLang="en-US" sz="1200" u="none" strike="noStrike" dirty="0">
                          <a:effectLst/>
                        </a:rPr>
                        <a:t>年度</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a:effectLst/>
                        </a:rPr>
                        <a:t>障がいを理由とする差別の解消に向け</a:t>
                      </a:r>
                      <a:r>
                        <a:rPr lang="en-US" altLang="ja-JP" sz="1200" u="none" strike="noStrike">
                          <a:effectLst/>
                        </a:rPr>
                        <a:t>『</a:t>
                      </a:r>
                      <a:r>
                        <a:rPr lang="ja-JP" altLang="en-US" sz="1200" u="none" strike="noStrike">
                          <a:effectLst/>
                        </a:rPr>
                        <a:t>福祉・医療・教育</a:t>
                      </a:r>
                      <a:r>
                        <a:rPr lang="en-US" altLang="ja-JP" sz="1200" u="none" strike="noStrike">
                          <a:effectLst/>
                        </a:rPr>
                        <a:t>』</a:t>
                      </a:r>
                      <a:r>
                        <a:rPr lang="ja-JP" altLang="en-US" sz="1200" u="none" strike="noStrike">
                          <a:effectLst/>
                        </a:rPr>
                        <a:t>において必要とされる配慮・対応等に関する意見集約</a:t>
                      </a:r>
                      <a:endParaRPr lang="ja-JP" altLang="en-US" sz="1200" b="0" i="0" u="none" strike="noStrike">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a:effectLst/>
                        </a:rPr>
                        <a:t>　前年度の取組を踏まえ、「福祉・医療・教育現場における合理的配慮」に関するアンケートを実施した。</a:t>
                      </a:r>
                      <a:br>
                        <a:rPr lang="ja-JP" altLang="en-US" sz="1200" u="none" strike="noStrike" dirty="0">
                          <a:effectLst/>
                        </a:rPr>
                      </a:br>
                      <a:r>
                        <a:rPr lang="ja-JP" altLang="en-US" sz="1200" u="none" strike="noStrike" dirty="0">
                          <a:effectLst/>
                        </a:rPr>
                        <a:t>　その結果を意見集約としてまとめ、ホームページに公開した。</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a:effectLst/>
                        </a:rPr>
                        <a:t>〇</a:t>
                      </a:r>
                      <a:r>
                        <a:rPr lang="ja-JP" altLang="en-US" sz="1200" u="none" strike="noStrike" dirty="0" err="1">
                          <a:effectLst/>
                        </a:rPr>
                        <a:t>障がいを</a:t>
                      </a:r>
                      <a:r>
                        <a:rPr lang="ja-JP" altLang="en-US" sz="1200" u="none" strike="noStrike" dirty="0">
                          <a:effectLst/>
                        </a:rPr>
                        <a:t>理由とする差別の解消に向けた</a:t>
                      </a:r>
                      <a:br>
                        <a:rPr lang="ja-JP" altLang="en-US" sz="1200" u="none" strike="noStrike" dirty="0">
                          <a:effectLst/>
                        </a:rPr>
                      </a:br>
                      <a:r>
                        <a:rPr lang="ja-JP" altLang="en-US" sz="1200" u="none" strike="noStrike" dirty="0">
                          <a:effectLst/>
                        </a:rPr>
                        <a:t>  普及・啓発</a:t>
                      </a:r>
                      <a:br>
                        <a:rPr lang="ja-JP" altLang="en-US" sz="1200" u="none" strike="noStrike" dirty="0">
                          <a:effectLst/>
                        </a:rPr>
                      </a:br>
                      <a:r>
                        <a:rPr lang="ja-JP" altLang="en-US" sz="1200" u="none" strike="noStrike" dirty="0">
                          <a:effectLst/>
                        </a:rPr>
                        <a:t>〇「職員対応要領」の作成、差別解消支援</a:t>
                      </a:r>
                      <a:endParaRPr lang="en-US" altLang="ja-JP" sz="1200" u="none" strike="noStrike" dirty="0">
                        <a:effectLst/>
                      </a:endParaRPr>
                    </a:p>
                    <a:p>
                      <a:pPr algn="l" fontAlgn="ctr"/>
                      <a:r>
                        <a:rPr lang="ja-JP" altLang="en-US" sz="1200" u="none" strike="noStrike" dirty="0">
                          <a:effectLst/>
                        </a:rPr>
                        <a:t>　　地域協議会の設置等、その後の施策へ</a:t>
                      </a:r>
                      <a:endParaRPr lang="en-US" altLang="ja-JP" sz="1200" u="none" strike="noStrike" dirty="0">
                        <a:effectLst/>
                      </a:endParaRPr>
                    </a:p>
                    <a:p>
                      <a:pPr algn="l" fontAlgn="ctr"/>
                      <a:r>
                        <a:rPr lang="ja-JP" altLang="en-US" sz="1200" u="none" strike="noStrike" dirty="0">
                          <a:effectLst/>
                        </a:rPr>
                        <a:t>　　の反映</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6761383"/>
                  </a:ext>
                </a:extLst>
              </a:tr>
              <a:tr h="1099610">
                <a:tc>
                  <a:txBody>
                    <a:bodyPr/>
                    <a:lstStyle/>
                    <a:p>
                      <a:pPr algn="ctr" fontAlgn="ctr"/>
                      <a:r>
                        <a:rPr lang="en-US" altLang="ja-JP" sz="1200" u="none" strike="noStrike" dirty="0">
                          <a:effectLst/>
                        </a:rPr>
                        <a:t>28</a:t>
                      </a:r>
                      <a:r>
                        <a:rPr lang="ja-JP" altLang="en-US" sz="1200" u="none" strike="noStrike" dirty="0">
                          <a:effectLst/>
                        </a:rPr>
                        <a:t>年度</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err="1">
                          <a:effectLst/>
                        </a:rPr>
                        <a:t>障がい</a:t>
                      </a:r>
                      <a:r>
                        <a:rPr lang="ja-JP" altLang="en-US" sz="1200" u="none" strike="noStrike" dirty="0">
                          <a:effectLst/>
                        </a:rPr>
                        <a:t>者相談支援体制について</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a:effectLst/>
                        </a:rPr>
                        <a:t>　地域包括ケアシステムの推進に向けて、</a:t>
                      </a:r>
                      <a:r>
                        <a:rPr lang="ja-JP" altLang="en-US" sz="1200" u="none" strike="noStrike" dirty="0" err="1">
                          <a:effectLst/>
                        </a:rPr>
                        <a:t>障がい</a:t>
                      </a:r>
                      <a:r>
                        <a:rPr lang="ja-JP" altLang="en-US" sz="1200" u="none" strike="noStrike" dirty="0">
                          <a:effectLst/>
                        </a:rPr>
                        <a:t>者相談支援体制についてのアンケートを実施し、「いつでも、だれでも、相談したいときに相談できる体制」「安心・信頼して相談できる体制」を重要な視点としてまとめた。</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a:effectLst/>
                        </a:rPr>
                        <a:t>〇相談支援体制の見直しに向けた、具体的</a:t>
                      </a:r>
                      <a:endParaRPr lang="en-US" altLang="ja-JP" sz="1200" u="none" strike="noStrike" dirty="0">
                        <a:effectLst/>
                      </a:endParaRPr>
                    </a:p>
                    <a:p>
                      <a:pPr algn="l" fontAlgn="ctr"/>
                      <a:r>
                        <a:rPr lang="ja-JP" altLang="en-US" sz="1200" u="none" strike="noStrike" dirty="0">
                          <a:effectLst/>
                        </a:rPr>
                        <a:t>　　な指針の提示につながった。</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762429"/>
                  </a:ext>
                </a:extLst>
              </a:tr>
              <a:tr h="1099610">
                <a:tc>
                  <a:txBody>
                    <a:bodyPr/>
                    <a:lstStyle/>
                    <a:p>
                      <a:pPr algn="ctr" fontAlgn="ctr"/>
                      <a:r>
                        <a:rPr lang="en-US" altLang="ja-JP" sz="1200" u="none" strike="noStrike" dirty="0">
                          <a:effectLst/>
                        </a:rPr>
                        <a:t>29</a:t>
                      </a:r>
                      <a:r>
                        <a:rPr lang="ja-JP" altLang="en-US" sz="1200" u="none" strike="noStrike" dirty="0">
                          <a:effectLst/>
                        </a:rPr>
                        <a:t>年度</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a:effectLst/>
                        </a:rPr>
                        <a:t>本人の意思決定を尊重した支援について</a:t>
                      </a:r>
                      <a:endParaRPr lang="ja-JP" altLang="en-US" sz="1200" b="0" i="0" u="none" strike="noStrike">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a:effectLst/>
                        </a:rPr>
                        <a:t>　本人の意思決定を尊重した支援を推し進めるため、アンケート調査を実施した。</a:t>
                      </a:r>
                      <a:br>
                        <a:rPr lang="ja-JP" altLang="en-US" sz="1200" u="none" strike="noStrike">
                          <a:effectLst/>
                        </a:rPr>
                      </a:br>
                      <a:r>
                        <a:rPr lang="ja-JP" altLang="en-US" sz="1200" u="none" strike="noStrike">
                          <a:effectLst/>
                        </a:rPr>
                        <a:t>　今後、実践事例のヒアリングを経て、取組集としてまとめていく（平成</a:t>
                      </a:r>
                      <a:r>
                        <a:rPr lang="en-US" altLang="ja-JP" sz="1200" u="none" strike="noStrike">
                          <a:effectLst/>
                        </a:rPr>
                        <a:t>30</a:t>
                      </a:r>
                      <a:r>
                        <a:rPr lang="ja-JP" altLang="en-US" sz="1200" u="none" strike="noStrike">
                          <a:effectLst/>
                        </a:rPr>
                        <a:t>年度においても継続中）。</a:t>
                      </a:r>
                      <a:endParaRPr lang="ja-JP" altLang="en-US" sz="1200" b="0" i="0" u="none" strike="noStrike">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200" u="none" strike="noStrike" dirty="0">
                          <a:effectLst/>
                        </a:rPr>
                        <a:t>〇意思決定支援ガイドラインの普及と理解</a:t>
                      </a:r>
                      <a:endParaRPr lang="en-US" altLang="ja-JP" sz="1200" u="none" strike="noStrike" dirty="0">
                        <a:effectLst/>
                      </a:endParaRPr>
                    </a:p>
                    <a:p>
                      <a:pPr algn="l" fontAlgn="ctr"/>
                      <a:r>
                        <a:rPr lang="ja-JP" altLang="en-US" sz="1200" u="none" strike="noStrike" dirty="0">
                          <a:effectLst/>
                        </a:rPr>
                        <a:t>　　が深まった。</a:t>
                      </a:r>
                      <a:endParaRPr lang="ja-JP" altLang="en-US" sz="1200" b="0" i="0" u="none" strike="noStrike" dirty="0">
                        <a:solidFill>
                          <a:srgbClr val="000000"/>
                        </a:solidFill>
                        <a:effectLst/>
                        <a:latin typeface="ＭＳ 明朝" panose="02020609040205080304" pitchFamily="17" charset="-128"/>
                        <a:ea typeface="ＭＳ 明朝" panose="02020609040205080304" pitchFamily="17" charset="-128"/>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7189989"/>
                  </a:ext>
                </a:extLst>
              </a:tr>
            </a:tbl>
          </a:graphicData>
        </a:graphic>
      </p:graphicFrame>
      <p:sp>
        <p:nvSpPr>
          <p:cNvPr id="6" name="Text Box 15">
            <a:extLst>
              <a:ext uri="{FF2B5EF4-FFF2-40B4-BE49-F238E27FC236}">
                <a16:creationId xmlns:a16="http://schemas.microsoft.com/office/drawing/2014/main" id="{CCF7B5CF-0AB0-4FB3-8DF2-8EC17FA93E92}"/>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a:extLst>
              <a:ext uri="{FF2B5EF4-FFF2-40B4-BE49-F238E27FC236}">
                <a16:creationId xmlns:a16="http://schemas.microsoft.com/office/drawing/2014/main" id="{58DF3877-8243-48F3-B3B5-B0807F4835E0}"/>
              </a:ext>
            </a:extLst>
          </p:cNvPr>
          <p:cNvSpPr>
            <a:spLocks noGrp="1"/>
          </p:cNvSpPr>
          <p:nvPr>
            <p:ph type="sldNum" sz="quarter" idx="12"/>
          </p:nvPr>
        </p:nvSpPr>
        <p:spPr/>
        <p:txBody>
          <a:bodyPr/>
          <a:lstStyle/>
          <a:p>
            <a:pPr>
              <a:defRPr/>
            </a:pPr>
            <a:fld id="{804D6B79-3AEB-42FE-A736-A41F7AEA0445}" type="slidenum">
              <a:rPr lang="en-US" altLang="ja-JP" smtClean="0"/>
              <a:pPr>
                <a:defRPr/>
              </a:pPr>
              <a:t>35</a:t>
            </a:fld>
            <a:endParaRPr lang="en-US" altLang="ja-JP"/>
          </a:p>
        </p:txBody>
      </p:sp>
    </p:spTree>
    <p:extLst>
      <p:ext uri="{BB962C8B-B14F-4D97-AF65-F5344CB8AC3E}">
        <p14:creationId xmlns:p14="http://schemas.microsoft.com/office/powerpoint/2010/main" val="555365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08920"/>
            <a:ext cx="8229600" cy="1291580"/>
          </a:xfrm>
          <a:ln>
            <a:solidFill>
              <a:schemeClr val="tx1"/>
            </a:solidFill>
          </a:ln>
        </p:spPr>
        <p:txBody>
          <a:bodyPr/>
          <a:lstStyle/>
          <a:p>
            <a:pPr algn="r" eaLnBrk="1" hangingPunct="1"/>
            <a:r>
              <a:rPr lang="ja-JP" altLang="en-US" sz="3600" dirty="0">
                <a:solidFill>
                  <a:schemeClr val="tx1"/>
                </a:solidFill>
                <a:latin typeface="+mj-ea"/>
              </a:rPr>
              <a:t>基幹相談支援センターの役割と</a:t>
            </a:r>
            <a:br>
              <a:rPr lang="en-US" altLang="ja-JP" sz="3600" dirty="0">
                <a:solidFill>
                  <a:schemeClr val="tx1"/>
                </a:solidFill>
                <a:latin typeface="+mj-ea"/>
              </a:rPr>
            </a:br>
            <a:r>
              <a:rPr lang="ja-JP" altLang="en-US" sz="3600" dirty="0">
                <a:solidFill>
                  <a:schemeClr val="tx1"/>
                </a:solidFill>
                <a:latin typeface="+mj-ea"/>
              </a:rPr>
              <a:t>主任相談支援専門員</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Rectangle 4">
            <a:extLst>
              <a:ext uri="{FF2B5EF4-FFF2-40B4-BE49-F238E27FC236}">
                <a16:creationId xmlns:a16="http://schemas.microsoft.com/office/drawing/2014/main" id="{DBD97B5B-973D-4DA3-8457-BBACDD1D9B58}"/>
              </a:ext>
            </a:extLst>
          </p:cNvPr>
          <p:cNvSpPr txBox="1">
            <a:spLocks noChangeArrowheads="1"/>
          </p:cNvSpPr>
          <p:nvPr/>
        </p:nvSpPr>
        <p:spPr bwMode="auto">
          <a:xfrm>
            <a:off x="482352" y="4152900"/>
            <a:ext cx="8229600" cy="1291580"/>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algn="r" eaLnBrk="1" hangingPunct="1"/>
            <a:r>
              <a:rPr lang="ja-JP" altLang="en-US" sz="3600" kern="0" dirty="0">
                <a:solidFill>
                  <a:schemeClr val="tx1"/>
                </a:solidFill>
                <a:latin typeface="+mj-ea"/>
              </a:rPr>
              <a:t>人材育成の視点から</a:t>
            </a:r>
          </a:p>
        </p:txBody>
      </p:sp>
      <p:sp>
        <p:nvSpPr>
          <p:cNvPr id="3" name="スライド番号プレースホルダー 2">
            <a:extLst>
              <a:ext uri="{FF2B5EF4-FFF2-40B4-BE49-F238E27FC236}">
                <a16:creationId xmlns:a16="http://schemas.microsoft.com/office/drawing/2014/main" id="{1317EB98-4E80-4D5C-9B00-1FC59E9413C2}"/>
              </a:ext>
            </a:extLst>
          </p:cNvPr>
          <p:cNvSpPr>
            <a:spLocks noGrp="1"/>
          </p:cNvSpPr>
          <p:nvPr>
            <p:ph type="sldNum" sz="quarter" idx="12"/>
          </p:nvPr>
        </p:nvSpPr>
        <p:spPr/>
        <p:txBody>
          <a:bodyPr/>
          <a:lstStyle/>
          <a:p>
            <a:pPr>
              <a:defRPr/>
            </a:pPr>
            <a:fld id="{804D6B79-3AEB-42FE-A736-A41F7AEA0445}" type="slidenum">
              <a:rPr lang="en-US" altLang="ja-JP" smtClean="0"/>
              <a:pPr>
                <a:defRPr/>
              </a:pPr>
              <a:t>36</a:t>
            </a:fld>
            <a:endParaRPr lang="en-US" altLang="ja-JP"/>
          </a:p>
        </p:txBody>
      </p:sp>
    </p:spTree>
    <p:extLst>
      <p:ext uri="{BB962C8B-B14F-4D97-AF65-F5344CB8AC3E}">
        <p14:creationId xmlns:p14="http://schemas.microsoft.com/office/powerpoint/2010/main" val="389490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354360" y="257609"/>
            <a:ext cx="8435280" cy="1143000"/>
          </a:xfrm>
        </p:spPr>
        <p:txBody>
          <a:bodyPr/>
          <a:lstStyle/>
          <a:p>
            <a:pPr eaLnBrk="1" hangingPunct="1"/>
            <a:r>
              <a:rPr lang="ja-JP" altLang="en-US" sz="3600" dirty="0">
                <a:solidFill>
                  <a:schemeClr val="tx1"/>
                </a:solidFill>
                <a:latin typeface="+mj-ea"/>
              </a:rPr>
              <a:t>相談支援従事者養成研修の充実へ向けた議論の中での役割</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コンテンツ プレースホルダー 2">
            <a:extLst>
              <a:ext uri="{FF2B5EF4-FFF2-40B4-BE49-F238E27FC236}">
                <a16:creationId xmlns:a16="http://schemas.microsoft.com/office/drawing/2014/main" id="{B89ED6C8-2463-4721-8F36-AFEED2D57EB8}"/>
              </a:ext>
            </a:extLst>
          </p:cNvPr>
          <p:cNvSpPr>
            <a:spLocks noGrp="1"/>
          </p:cNvSpPr>
          <p:nvPr>
            <p:ph idx="1"/>
          </p:nvPr>
        </p:nvSpPr>
        <p:spPr>
          <a:xfrm>
            <a:off x="457200" y="1600200"/>
            <a:ext cx="8229600" cy="4525963"/>
          </a:xfrm>
        </p:spPr>
        <p:txBody>
          <a:bodyPr anchor="ctr">
            <a:normAutofit/>
          </a:bodyPr>
          <a:lstStyle/>
          <a:p>
            <a:pPr marL="0" indent="0">
              <a:buNone/>
            </a:pPr>
            <a:r>
              <a:rPr lang="ja-JP" altLang="en-US" sz="2400" kern="0" dirty="0">
                <a:solidFill>
                  <a:srgbClr val="000000"/>
                </a:solidFill>
              </a:rPr>
              <a:t>・</a:t>
            </a:r>
            <a:r>
              <a:rPr lang="ja-JP" altLang="ja-JP" sz="2400" kern="0" dirty="0">
                <a:solidFill>
                  <a:srgbClr val="000000"/>
                </a:solidFill>
              </a:rPr>
              <a:t>相談支援専門員は、経験を積み重ねても自己の振り返りが必要な業務で</a:t>
            </a:r>
            <a:r>
              <a:rPr lang="ja-JP" altLang="en-US" sz="2400" kern="0" dirty="0">
                <a:solidFill>
                  <a:srgbClr val="000000"/>
                </a:solidFill>
              </a:rPr>
              <a:t>すが</a:t>
            </a:r>
            <a:r>
              <a:rPr lang="ja-JP" altLang="ja-JP" sz="2400" kern="0" dirty="0">
                <a:solidFill>
                  <a:srgbClr val="000000"/>
                </a:solidFill>
              </a:rPr>
              <a:t>、日常業務に追われてしまい、そのような機会を得ることが難しい状況</a:t>
            </a:r>
            <a:r>
              <a:rPr lang="ja-JP" altLang="en-US" sz="2400" kern="0" dirty="0">
                <a:solidFill>
                  <a:srgbClr val="000000"/>
                </a:solidFill>
              </a:rPr>
              <a:t>。</a:t>
            </a:r>
            <a:endParaRPr lang="en-US" altLang="ja-JP" sz="2400" kern="0" dirty="0">
              <a:solidFill>
                <a:srgbClr val="000000"/>
              </a:solidFill>
            </a:endParaRPr>
          </a:p>
          <a:p>
            <a:pPr marL="0" indent="0">
              <a:buNone/>
            </a:pPr>
            <a:r>
              <a:rPr lang="ja-JP" altLang="en-US" sz="2400" kern="0" dirty="0">
                <a:solidFill>
                  <a:srgbClr val="000000"/>
                </a:solidFill>
              </a:rPr>
              <a:t>・</a:t>
            </a:r>
            <a:r>
              <a:rPr lang="ja-JP" altLang="ja-JP" sz="2400" kern="0" dirty="0">
                <a:solidFill>
                  <a:srgbClr val="000000"/>
                </a:solidFill>
              </a:rPr>
              <a:t>自らの支援について他者から助言・指導を受ける機会が少ないことから、助言等を期待して研修を受講される方も多い</a:t>
            </a:r>
            <a:r>
              <a:rPr lang="ja-JP" altLang="en-US" sz="2400" kern="0" dirty="0">
                <a:solidFill>
                  <a:srgbClr val="000000"/>
                </a:solidFill>
              </a:rPr>
              <a:t>。</a:t>
            </a:r>
          </a:p>
          <a:p>
            <a:pPr marL="0" indent="0">
              <a:buNone/>
            </a:pPr>
            <a:r>
              <a:rPr lang="ja-JP" altLang="en-US" sz="2400" kern="0" dirty="0">
                <a:solidFill>
                  <a:srgbClr val="000000"/>
                </a:solidFill>
              </a:rPr>
              <a:t>・そのため、</a:t>
            </a:r>
            <a:r>
              <a:rPr lang="ja-JP" altLang="ja-JP" sz="2400" kern="0" dirty="0">
                <a:solidFill>
                  <a:srgbClr val="000000"/>
                </a:solidFill>
              </a:rPr>
              <a:t>研修の</a:t>
            </a:r>
            <a:r>
              <a:rPr lang="ja-JP" altLang="en-US" sz="2400" kern="0" dirty="0">
                <a:solidFill>
                  <a:srgbClr val="000000"/>
                </a:solidFill>
              </a:rPr>
              <a:t>「</a:t>
            </a:r>
            <a:r>
              <a:rPr lang="ja-JP" altLang="ja-JP" sz="2400" kern="0" dirty="0">
                <a:solidFill>
                  <a:srgbClr val="000000"/>
                </a:solidFill>
              </a:rPr>
              <a:t>合間</a:t>
            </a:r>
            <a:r>
              <a:rPr lang="ja-JP" altLang="en-US" sz="2400" kern="0" dirty="0">
                <a:solidFill>
                  <a:srgbClr val="000000"/>
                </a:solidFill>
              </a:rPr>
              <a:t>」</a:t>
            </a:r>
            <a:r>
              <a:rPr lang="ja-JP" altLang="ja-JP" sz="2400" kern="0" dirty="0">
                <a:solidFill>
                  <a:srgbClr val="000000"/>
                </a:solidFill>
              </a:rPr>
              <a:t>に基幹相談支援センター等に出向いて実地研修を組み入れることで</a:t>
            </a:r>
            <a:r>
              <a:rPr lang="ja-JP" altLang="en-US" sz="2400" kern="0" dirty="0">
                <a:solidFill>
                  <a:srgbClr val="000000"/>
                </a:solidFill>
              </a:rPr>
              <a:t>、</a:t>
            </a:r>
            <a:r>
              <a:rPr lang="ja-JP" altLang="ja-JP" sz="2400" kern="0" dirty="0"/>
              <a:t>研修後も</a:t>
            </a:r>
            <a:r>
              <a:rPr lang="ja-JP" altLang="en-US" sz="2400" kern="0" dirty="0"/>
              <a:t>基幹相談支援センター等で</a:t>
            </a:r>
            <a:r>
              <a:rPr lang="ja-JP" altLang="ja-JP" sz="2400" kern="0" dirty="0"/>
              <a:t>継続して</a:t>
            </a:r>
            <a:r>
              <a:rPr lang="ja-JP" altLang="en-US" sz="2400" kern="0" dirty="0"/>
              <a:t>相談・</a:t>
            </a:r>
            <a:r>
              <a:rPr lang="ja-JP" altLang="ja-JP" sz="2400" kern="0" dirty="0"/>
              <a:t>助言等が受けられる</a:t>
            </a:r>
            <a:r>
              <a:rPr lang="ja-JP" altLang="en-US" sz="2400" kern="0" dirty="0"/>
              <a:t>機会</a:t>
            </a:r>
            <a:r>
              <a:rPr lang="ja-JP" altLang="ja-JP" sz="2400" kern="0" dirty="0"/>
              <a:t>を作</a:t>
            </a:r>
            <a:r>
              <a:rPr lang="ja-JP" altLang="en-US" sz="2400" kern="0" dirty="0"/>
              <a:t>ることが目的</a:t>
            </a:r>
            <a:r>
              <a:rPr lang="ja-JP" altLang="ja-JP" sz="2400" kern="0" dirty="0"/>
              <a:t>。</a:t>
            </a:r>
            <a:endParaRPr lang="ja-JP" altLang="en-US" sz="2400" kern="0" dirty="0"/>
          </a:p>
          <a:p>
            <a:endParaRPr kumimoji="1" lang="ja-JP" altLang="en-US" sz="2400" dirty="0">
              <a:solidFill>
                <a:srgbClr val="000000"/>
              </a:solidFill>
            </a:endParaRPr>
          </a:p>
        </p:txBody>
      </p:sp>
      <p:sp>
        <p:nvSpPr>
          <p:cNvPr id="3" name="スライド番号プレースホルダー 2">
            <a:extLst>
              <a:ext uri="{FF2B5EF4-FFF2-40B4-BE49-F238E27FC236}">
                <a16:creationId xmlns:a16="http://schemas.microsoft.com/office/drawing/2014/main" id="{0C44BDE7-D6FF-492F-ADDA-8B666F495178}"/>
              </a:ext>
            </a:extLst>
          </p:cNvPr>
          <p:cNvSpPr>
            <a:spLocks noGrp="1"/>
          </p:cNvSpPr>
          <p:nvPr>
            <p:ph type="sldNum" sz="quarter" idx="12"/>
          </p:nvPr>
        </p:nvSpPr>
        <p:spPr/>
        <p:txBody>
          <a:bodyPr/>
          <a:lstStyle/>
          <a:p>
            <a:pPr>
              <a:defRPr/>
            </a:pPr>
            <a:fld id="{804D6B79-3AEB-42FE-A736-A41F7AEA0445}" type="slidenum">
              <a:rPr lang="en-US" altLang="ja-JP" smtClean="0"/>
              <a:pPr>
                <a:defRPr/>
              </a:pPr>
              <a:t>37</a:t>
            </a:fld>
            <a:endParaRPr lang="en-US" altLang="ja-JP"/>
          </a:p>
        </p:txBody>
      </p:sp>
    </p:spTree>
    <p:extLst>
      <p:ext uri="{BB962C8B-B14F-4D97-AF65-F5344CB8AC3E}">
        <p14:creationId xmlns:p14="http://schemas.microsoft.com/office/powerpoint/2010/main" val="2868686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390364" y="257609"/>
            <a:ext cx="8363272" cy="1143000"/>
          </a:xfrm>
        </p:spPr>
        <p:txBody>
          <a:bodyPr/>
          <a:lstStyle/>
          <a:p>
            <a:pPr eaLnBrk="1" hangingPunct="1"/>
            <a:r>
              <a:rPr lang="ja-JP" altLang="en-US" sz="3600" dirty="0">
                <a:solidFill>
                  <a:schemeClr val="tx1"/>
                </a:solidFill>
                <a:latin typeface="+mj-ea"/>
              </a:rPr>
              <a:t>相談支援従事者養成研修の充実へ向けた議論の中での役割</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コンテンツ プレースホルダー 2">
            <a:extLst>
              <a:ext uri="{FF2B5EF4-FFF2-40B4-BE49-F238E27FC236}">
                <a16:creationId xmlns:a16="http://schemas.microsoft.com/office/drawing/2014/main" id="{B89ED6C8-2463-4721-8F36-AFEED2D57EB8}"/>
              </a:ext>
            </a:extLst>
          </p:cNvPr>
          <p:cNvSpPr>
            <a:spLocks noGrp="1"/>
          </p:cNvSpPr>
          <p:nvPr>
            <p:ph idx="1"/>
          </p:nvPr>
        </p:nvSpPr>
        <p:spPr>
          <a:xfrm>
            <a:off x="457200" y="1600200"/>
            <a:ext cx="8229600" cy="4525963"/>
          </a:xfrm>
        </p:spPr>
        <p:txBody>
          <a:bodyPr anchor="ctr">
            <a:normAutofit/>
          </a:bodyPr>
          <a:lstStyle/>
          <a:p>
            <a:r>
              <a:rPr lang="ja-JP" altLang="en-US" sz="2400" kern="0" dirty="0">
                <a:solidFill>
                  <a:srgbClr val="000000"/>
                </a:solidFill>
              </a:rPr>
              <a:t>初任者研修及び現任研修の新カリキュラム案では、研修期間に</a:t>
            </a:r>
            <a:r>
              <a:rPr lang="ja-JP" altLang="en-US" sz="2400" dirty="0">
                <a:solidFill>
                  <a:srgbClr val="000000"/>
                </a:solidFill>
              </a:rPr>
              <a:t>合間を取り、</a:t>
            </a:r>
            <a:r>
              <a:rPr lang="ja-JP" altLang="en-US" sz="2400" kern="0" dirty="0">
                <a:solidFill>
                  <a:srgbClr val="000000"/>
                </a:solidFill>
              </a:rPr>
              <a:t>地域での相談支援体制や、協議会の状況をアセスメント「地域アセスメント」してくるような課題が予定</a:t>
            </a:r>
            <a:endParaRPr lang="en-US" altLang="ja-JP" sz="2400" kern="0" dirty="0">
              <a:solidFill>
                <a:srgbClr val="000000"/>
              </a:solidFill>
            </a:endParaRPr>
          </a:p>
          <a:p>
            <a:pPr marL="0" indent="0">
              <a:buNone/>
            </a:pPr>
            <a:r>
              <a:rPr lang="ja-JP" altLang="en-US" sz="2400" dirty="0">
                <a:solidFill>
                  <a:srgbClr val="000000"/>
                </a:solidFill>
              </a:rPr>
              <a:t>　　</a:t>
            </a:r>
            <a:r>
              <a:rPr lang="ja-JP" altLang="en-US" sz="2400" kern="0" dirty="0">
                <a:solidFill>
                  <a:srgbClr val="000000"/>
                </a:solidFill>
              </a:rPr>
              <a:t>　→　当然受講生は、基幹相談支援センターを頼るはず</a:t>
            </a:r>
            <a:endParaRPr lang="en-US" altLang="ja-JP" sz="2400" kern="0" dirty="0">
              <a:solidFill>
                <a:srgbClr val="000000"/>
              </a:solidFill>
            </a:endParaRPr>
          </a:p>
          <a:p>
            <a:pPr marL="0" indent="0">
              <a:buNone/>
            </a:pPr>
            <a:endParaRPr lang="en-US" altLang="ja-JP" sz="2400" kern="0" dirty="0">
              <a:solidFill>
                <a:srgbClr val="000000"/>
              </a:solidFill>
            </a:endParaRPr>
          </a:p>
          <a:p>
            <a:r>
              <a:rPr lang="ja-JP" altLang="en-US" sz="2400" kern="0" dirty="0">
                <a:solidFill>
                  <a:srgbClr val="000000"/>
                </a:solidFill>
              </a:rPr>
              <a:t>また、同様に「個別支援」に関する助言や指導を地域で受けてくる課題もあり、チームアプローチや見立てと手立てなどに関する相談をしてくるような課題も予定</a:t>
            </a:r>
            <a:endParaRPr lang="en-US" altLang="ja-JP" sz="2400" kern="0" dirty="0">
              <a:solidFill>
                <a:srgbClr val="000000"/>
              </a:solidFill>
            </a:endParaRPr>
          </a:p>
          <a:p>
            <a:pPr marL="0" indent="0">
              <a:buNone/>
            </a:pPr>
            <a:r>
              <a:rPr lang="ja-JP" altLang="en-US" sz="2400" dirty="0">
                <a:solidFill>
                  <a:srgbClr val="000000"/>
                </a:solidFill>
              </a:rPr>
              <a:t>　　　→　当然受講生は、基幹相談支援センターを頼るはず</a:t>
            </a:r>
            <a:endParaRPr kumimoji="1" lang="ja-JP" altLang="en-US" sz="2400" dirty="0">
              <a:solidFill>
                <a:srgbClr val="000000"/>
              </a:solidFill>
            </a:endParaRPr>
          </a:p>
        </p:txBody>
      </p:sp>
      <p:sp>
        <p:nvSpPr>
          <p:cNvPr id="3" name="スライド番号プレースホルダー 2">
            <a:extLst>
              <a:ext uri="{FF2B5EF4-FFF2-40B4-BE49-F238E27FC236}">
                <a16:creationId xmlns:a16="http://schemas.microsoft.com/office/drawing/2014/main" id="{239902DB-DAAB-425A-9C74-1FFF2A8B0818}"/>
              </a:ext>
            </a:extLst>
          </p:cNvPr>
          <p:cNvSpPr>
            <a:spLocks noGrp="1"/>
          </p:cNvSpPr>
          <p:nvPr>
            <p:ph type="sldNum" sz="quarter" idx="12"/>
          </p:nvPr>
        </p:nvSpPr>
        <p:spPr/>
        <p:txBody>
          <a:bodyPr/>
          <a:lstStyle/>
          <a:p>
            <a:pPr>
              <a:defRPr/>
            </a:pPr>
            <a:fld id="{804D6B79-3AEB-42FE-A736-A41F7AEA0445}" type="slidenum">
              <a:rPr lang="en-US" altLang="ja-JP" smtClean="0"/>
              <a:pPr>
                <a:defRPr/>
              </a:pPr>
              <a:t>38</a:t>
            </a:fld>
            <a:endParaRPr lang="en-US" altLang="ja-JP"/>
          </a:p>
        </p:txBody>
      </p:sp>
    </p:spTree>
    <p:extLst>
      <p:ext uri="{BB962C8B-B14F-4D97-AF65-F5344CB8AC3E}">
        <p14:creationId xmlns:p14="http://schemas.microsoft.com/office/powerpoint/2010/main" val="5677466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359532" y="274638"/>
            <a:ext cx="8424936" cy="850106"/>
          </a:xfrm>
        </p:spPr>
        <p:txBody>
          <a:bodyPr/>
          <a:lstStyle/>
          <a:p>
            <a:pPr eaLnBrk="1" hangingPunct="1"/>
            <a:r>
              <a:rPr lang="ja-JP" altLang="en-US" sz="3600" dirty="0">
                <a:solidFill>
                  <a:schemeClr val="tx1"/>
                </a:solidFill>
                <a:latin typeface="+mj-ea"/>
              </a:rPr>
              <a:t>相談支援従事者養成研修の充実へ向けた議論の中での役割</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コンテンツ プレースホルダー 2">
            <a:extLst>
              <a:ext uri="{FF2B5EF4-FFF2-40B4-BE49-F238E27FC236}">
                <a16:creationId xmlns:a16="http://schemas.microsoft.com/office/drawing/2014/main" id="{B89ED6C8-2463-4721-8F36-AFEED2D57EB8}"/>
              </a:ext>
            </a:extLst>
          </p:cNvPr>
          <p:cNvSpPr>
            <a:spLocks noGrp="1"/>
          </p:cNvSpPr>
          <p:nvPr>
            <p:ph idx="1"/>
          </p:nvPr>
        </p:nvSpPr>
        <p:spPr>
          <a:xfrm>
            <a:off x="359532" y="1533502"/>
            <a:ext cx="8424936" cy="4929411"/>
          </a:xfrm>
        </p:spPr>
        <p:txBody>
          <a:bodyPr anchor="ctr">
            <a:normAutofit/>
          </a:bodyPr>
          <a:lstStyle/>
          <a:p>
            <a:pPr lvl="0"/>
            <a:r>
              <a:rPr lang="ja-JP" altLang="en-US" sz="2400" dirty="0"/>
              <a:t>研修での実地研修</a:t>
            </a:r>
            <a:r>
              <a:rPr lang="ja-JP" altLang="ja-JP" sz="2400" dirty="0"/>
              <a:t>の実施</a:t>
            </a:r>
            <a:r>
              <a:rPr lang="ja-JP" altLang="en-US" sz="2400" dirty="0"/>
              <a:t>によって、</a:t>
            </a:r>
            <a:r>
              <a:rPr lang="ja-JP" altLang="ja-JP" sz="2400" dirty="0"/>
              <a:t>指定</a:t>
            </a:r>
            <a:r>
              <a:rPr lang="ja-JP" altLang="en-US" sz="2400" dirty="0"/>
              <a:t>特定</a:t>
            </a:r>
            <a:r>
              <a:rPr lang="ja-JP" altLang="ja-JP" sz="2400" dirty="0"/>
              <a:t>相談支援事業所と基幹相談支援センターとの連携</a:t>
            </a:r>
            <a:r>
              <a:rPr lang="ja-JP" altLang="en-US" sz="2400" dirty="0"/>
              <a:t>が</a:t>
            </a:r>
            <a:r>
              <a:rPr lang="ja-JP" altLang="ja-JP" sz="2400" dirty="0"/>
              <a:t>始ま</a:t>
            </a:r>
            <a:r>
              <a:rPr lang="ja-JP" altLang="en-US" sz="2400" dirty="0"/>
              <a:t>る</a:t>
            </a:r>
            <a:endParaRPr lang="en-US" altLang="ja-JP" sz="2400" dirty="0"/>
          </a:p>
          <a:p>
            <a:pPr lvl="0"/>
            <a:r>
              <a:rPr lang="ja-JP" altLang="ja-JP" sz="2400" dirty="0"/>
              <a:t>顔</a:t>
            </a:r>
            <a:r>
              <a:rPr lang="ja-JP" altLang="en-US" sz="2400" dirty="0"/>
              <a:t>を</a:t>
            </a:r>
            <a:r>
              <a:rPr lang="ja-JP" altLang="ja-JP" sz="2400" dirty="0"/>
              <a:t>合わせることでつながりが</a:t>
            </a:r>
            <a:r>
              <a:rPr lang="ja-JP" altLang="en-US" sz="2400" dirty="0"/>
              <a:t>できる。</a:t>
            </a:r>
            <a:endParaRPr lang="en-US" altLang="ja-JP" sz="2400" dirty="0"/>
          </a:p>
          <a:p>
            <a:pPr lvl="0"/>
            <a:r>
              <a:rPr lang="ja-JP" altLang="ja-JP" sz="2400" dirty="0"/>
              <a:t>基幹相談支援センターの役割を</a:t>
            </a:r>
            <a:r>
              <a:rPr lang="ja-JP" altLang="en-US" sz="2400" dirty="0"/>
              <a:t>知ることで、相談できる相手が地域にあることを学ぶ（孤立感の解消）</a:t>
            </a:r>
            <a:endParaRPr lang="en-US" altLang="ja-JP" sz="2400" dirty="0"/>
          </a:p>
          <a:p>
            <a:pPr marL="0" lvl="0" indent="0">
              <a:buNone/>
            </a:pPr>
            <a:endParaRPr lang="en-US" altLang="ja-JP" sz="2400" dirty="0"/>
          </a:p>
          <a:p>
            <a:endParaRPr kumimoji="1" lang="en-US" altLang="ja-JP" sz="2400" dirty="0"/>
          </a:p>
          <a:p>
            <a:pPr lvl="0"/>
            <a:r>
              <a:rPr lang="ja-JP" altLang="ja-JP" sz="2400" dirty="0"/>
              <a:t>研修後</a:t>
            </a:r>
            <a:r>
              <a:rPr lang="ja-JP" altLang="en-US" sz="2400" dirty="0"/>
              <a:t>、</a:t>
            </a:r>
            <a:r>
              <a:rPr lang="ja-JP" altLang="ja-JP" sz="2400" dirty="0"/>
              <a:t>基幹相談支援センターを中心とした相談体制の構築</a:t>
            </a:r>
            <a:endParaRPr lang="en-US" altLang="ja-JP" sz="2400" dirty="0"/>
          </a:p>
          <a:p>
            <a:pPr lvl="0"/>
            <a:r>
              <a:rPr lang="ja-JP" altLang="ja-JP" sz="2400" dirty="0"/>
              <a:t>相談支援専門員連絡会の定期的な開催、</a:t>
            </a:r>
            <a:r>
              <a:rPr lang="ja-JP" altLang="en-US" sz="2400" dirty="0"/>
              <a:t>支援</a:t>
            </a:r>
            <a:r>
              <a:rPr lang="ja-JP" altLang="ja-JP" sz="2400" dirty="0"/>
              <a:t>困難事例</a:t>
            </a:r>
            <a:r>
              <a:rPr lang="ja-JP" altLang="en-US" sz="2400" dirty="0"/>
              <a:t>（多職種連携）</a:t>
            </a:r>
            <a:r>
              <a:rPr lang="ja-JP" altLang="ja-JP" sz="2400" dirty="0"/>
              <a:t>への相談・助言、事例検討を通して支援強化</a:t>
            </a:r>
            <a:r>
              <a:rPr lang="ja-JP" altLang="en-US" sz="2400" dirty="0"/>
              <a:t>等</a:t>
            </a:r>
            <a:endParaRPr lang="en-US" altLang="ja-JP" sz="2400" dirty="0"/>
          </a:p>
          <a:p>
            <a:pPr lvl="0"/>
            <a:r>
              <a:rPr lang="ja-JP" altLang="en-US" sz="2400" dirty="0"/>
              <a:t>制度理解（各種加算の有効活用）</a:t>
            </a:r>
            <a:endParaRPr lang="en-US" altLang="ja-JP" sz="2400" dirty="0"/>
          </a:p>
          <a:p>
            <a:endParaRPr kumimoji="1" lang="ja-JP" altLang="en-US" sz="2400" dirty="0"/>
          </a:p>
        </p:txBody>
      </p:sp>
      <p:sp>
        <p:nvSpPr>
          <p:cNvPr id="3" name="矢印: 下 2">
            <a:extLst>
              <a:ext uri="{FF2B5EF4-FFF2-40B4-BE49-F238E27FC236}">
                <a16:creationId xmlns:a16="http://schemas.microsoft.com/office/drawing/2014/main" id="{C9CB4874-0BBB-433B-9FA5-910B04B86B2B}"/>
              </a:ext>
            </a:extLst>
          </p:cNvPr>
          <p:cNvSpPr/>
          <p:nvPr/>
        </p:nvSpPr>
        <p:spPr>
          <a:xfrm>
            <a:off x="3995936" y="3638167"/>
            <a:ext cx="1152128"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71CC0D39-3A0A-48AA-849F-D92608DDBA54}"/>
              </a:ext>
            </a:extLst>
          </p:cNvPr>
          <p:cNvSpPr>
            <a:spLocks noGrp="1"/>
          </p:cNvSpPr>
          <p:nvPr>
            <p:ph type="sldNum" sz="quarter" idx="12"/>
          </p:nvPr>
        </p:nvSpPr>
        <p:spPr/>
        <p:txBody>
          <a:bodyPr/>
          <a:lstStyle/>
          <a:p>
            <a:pPr>
              <a:defRPr/>
            </a:pPr>
            <a:fld id="{804D6B79-3AEB-42FE-A736-A41F7AEA0445}" type="slidenum">
              <a:rPr lang="en-US" altLang="ja-JP" smtClean="0"/>
              <a:pPr>
                <a:defRPr/>
              </a:pPr>
              <a:t>39</a:t>
            </a:fld>
            <a:endParaRPr lang="en-US" altLang="ja-JP"/>
          </a:p>
        </p:txBody>
      </p:sp>
    </p:spTree>
    <p:extLst>
      <p:ext uri="{BB962C8B-B14F-4D97-AF65-F5344CB8AC3E}">
        <p14:creationId xmlns:p14="http://schemas.microsoft.com/office/powerpoint/2010/main" val="11798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基幹相談支援センターの設置経緯</a:t>
            </a:r>
          </a:p>
        </p:txBody>
      </p:sp>
      <p:sp>
        <p:nvSpPr>
          <p:cNvPr id="3" name="コンテンツ プレースホルダー 2"/>
          <p:cNvSpPr>
            <a:spLocks noGrp="1"/>
          </p:cNvSpPr>
          <p:nvPr>
            <p:ph idx="1"/>
          </p:nvPr>
        </p:nvSpPr>
        <p:spPr>
          <a:xfrm>
            <a:off x="251520" y="1600200"/>
            <a:ext cx="8640960" cy="4525963"/>
          </a:xfrm>
        </p:spPr>
        <p:txBody>
          <a:bodyPr/>
          <a:lstStyle/>
          <a:p>
            <a:pPr marL="0" indent="0">
              <a:buNone/>
            </a:pPr>
            <a:r>
              <a:rPr lang="ja-JP" altLang="en-US" sz="2400" dirty="0"/>
              <a:t>・</a:t>
            </a:r>
            <a:r>
              <a:rPr lang="en-US" altLang="ja-JP" sz="2400" dirty="0"/>
              <a:t>1996</a:t>
            </a:r>
            <a:r>
              <a:rPr lang="ja-JP" altLang="en-US" sz="2400" dirty="0"/>
              <a:t>年　国の補助による相談支援（相談支援従事者の配置）</a:t>
            </a:r>
            <a:endParaRPr lang="en-US" altLang="ja-JP" sz="2400" dirty="0"/>
          </a:p>
          <a:p>
            <a:pPr marL="0" indent="0">
              <a:buNone/>
            </a:pPr>
            <a:r>
              <a:rPr lang="ja-JP" altLang="en-US" sz="2400" dirty="0"/>
              <a:t>・</a:t>
            </a:r>
            <a:r>
              <a:rPr lang="en-US" altLang="ja-JP" sz="2400" dirty="0"/>
              <a:t>2003</a:t>
            </a:r>
            <a:r>
              <a:rPr lang="ja-JP" altLang="en-US" sz="2400" dirty="0"/>
              <a:t>年　支援費制度に伴う一般財源化（ケアマネジメント）</a:t>
            </a:r>
            <a:endParaRPr lang="en-US" altLang="ja-JP" sz="2400" dirty="0"/>
          </a:p>
          <a:p>
            <a:pPr marL="0" indent="0">
              <a:buNone/>
            </a:pPr>
            <a:r>
              <a:rPr lang="ja-JP" altLang="en-US" sz="2400" dirty="0"/>
              <a:t>・</a:t>
            </a:r>
            <a:r>
              <a:rPr lang="en-US" altLang="ja-JP" sz="2400" dirty="0"/>
              <a:t>2006</a:t>
            </a:r>
            <a:r>
              <a:rPr lang="ja-JP" altLang="en-US" sz="2400" dirty="0"/>
              <a:t>年　自立支援法に伴う個別給付化（法的な位置づけ）</a:t>
            </a:r>
            <a:endParaRPr lang="en-US" altLang="ja-JP" sz="2400" dirty="0"/>
          </a:p>
          <a:p>
            <a:pPr marL="0" indent="0">
              <a:buNone/>
            </a:pPr>
            <a:r>
              <a:rPr lang="ja-JP" altLang="en-US" sz="2400" dirty="0"/>
              <a:t>・</a:t>
            </a:r>
            <a:r>
              <a:rPr lang="en-US" altLang="ja-JP" sz="2400" dirty="0"/>
              <a:t>2012</a:t>
            </a:r>
            <a:r>
              <a:rPr lang="ja-JP" altLang="en-US" sz="2400" dirty="0"/>
              <a:t>年　総合支援法に伴う計画相談支援及び地域相談支援、障</a:t>
            </a:r>
            <a:endParaRPr lang="en-US" altLang="ja-JP" sz="2400" dirty="0"/>
          </a:p>
          <a:p>
            <a:pPr marL="0" indent="0">
              <a:buNone/>
            </a:pPr>
            <a:r>
              <a:rPr lang="ja-JP" altLang="en-US" sz="2400" dirty="0"/>
              <a:t>　　　　　　　害児相談支援（支給決定プロセス）</a:t>
            </a:r>
            <a:endParaRPr lang="en-US" altLang="ja-JP" sz="2400" dirty="0"/>
          </a:p>
          <a:p>
            <a:pPr marL="0" indent="0">
              <a:buNone/>
            </a:pPr>
            <a:endParaRPr lang="en-US" altLang="ja-JP" sz="2400" dirty="0"/>
          </a:p>
          <a:p>
            <a:pPr marL="0" indent="0">
              <a:buNone/>
            </a:pPr>
            <a:endParaRPr lang="en-US" altLang="ja-JP" sz="2400" dirty="0"/>
          </a:p>
          <a:p>
            <a:pPr marL="0" indent="0">
              <a:buNone/>
            </a:pPr>
            <a:r>
              <a:rPr lang="ja-JP" altLang="en-US" sz="2400" dirty="0"/>
              <a:t>・相談支援の拡充により、「地域資源の不備や地域課題の解決に</a:t>
            </a:r>
            <a:endParaRPr lang="en-US" altLang="ja-JP" sz="2400" dirty="0"/>
          </a:p>
          <a:p>
            <a:pPr marL="0" indent="0">
              <a:buNone/>
            </a:pPr>
            <a:r>
              <a:rPr lang="ja-JP" altLang="en-US" sz="2400" dirty="0"/>
              <a:t>　向けた取り組み」「相談支援従事者（相談支援専門員）の後ろ盾</a:t>
            </a:r>
            <a:endParaRPr lang="en-US" altLang="ja-JP" sz="2400" dirty="0"/>
          </a:p>
          <a:p>
            <a:pPr marL="0" indent="0">
              <a:buNone/>
            </a:pPr>
            <a:r>
              <a:rPr lang="ja-JP" altLang="en-US" sz="2400" dirty="0"/>
              <a:t>　と育成」が高まり、「基幹相談支援センター」が位置付けられた</a:t>
            </a:r>
            <a:endParaRPr lang="en-US" altLang="ja-JP" sz="2400" dirty="0"/>
          </a:p>
          <a:p>
            <a:pPr marL="0" indent="0">
              <a:buNone/>
            </a:pPr>
            <a:r>
              <a:rPr lang="ja-JP" altLang="en-US" sz="2400" dirty="0"/>
              <a:t>　　</a:t>
            </a:r>
            <a:endParaRPr lang="en-US" altLang="ja-JP" sz="2400" dirty="0"/>
          </a:p>
          <a:p>
            <a:endParaRPr lang="en-US" altLang="ja-JP" sz="24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矢印: 下 3">
            <a:extLst>
              <a:ext uri="{FF2B5EF4-FFF2-40B4-BE49-F238E27FC236}">
                <a16:creationId xmlns:a16="http://schemas.microsoft.com/office/drawing/2014/main" id="{ABAF1C60-EA07-423E-924E-8A81ADC555C3}"/>
              </a:ext>
            </a:extLst>
          </p:cNvPr>
          <p:cNvSpPr/>
          <p:nvPr/>
        </p:nvSpPr>
        <p:spPr>
          <a:xfrm>
            <a:off x="3923928" y="3932599"/>
            <a:ext cx="129614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127ED8D4-04C9-4DBE-BB1C-ECED535AFC5D}"/>
              </a:ext>
            </a:extLst>
          </p:cNvPr>
          <p:cNvSpPr>
            <a:spLocks noGrp="1"/>
          </p:cNvSpPr>
          <p:nvPr>
            <p:ph type="sldNum" sz="quarter" idx="12"/>
          </p:nvPr>
        </p:nvSpPr>
        <p:spPr/>
        <p:txBody>
          <a:bodyPr/>
          <a:lstStyle/>
          <a:p>
            <a:pPr>
              <a:defRPr/>
            </a:pPr>
            <a:fld id="{804D6B79-3AEB-42FE-A736-A41F7AEA0445}" type="slidenum">
              <a:rPr lang="en-US" altLang="ja-JP" smtClean="0"/>
              <a:pPr>
                <a:defRPr/>
              </a:pPr>
              <a:t>4</a:t>
            </a:fld>
            <a:endParaRPr lang="en-US" altLang="ja-JP"/>
          </a:p>
        </p:txBody>
      </p:sp>
    </p:spTree>
    <p:extLst>
      <p:ext uri="{BB962C8B-B14F-4D97-AF65-F5344CB8AC3E}">
        <p14:creationId xmlns:p14="http://schemas.microsoft.com/office/powerpoint/2010/main" val="1212013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xfrm>
            <a:off x="457200" y="274638"/>
            <a:ext cx="8229600" cy="666948"/>
          </a:xfrm>
        </p:spPr>
        <p:txBody>
          <a:bodyPr/>
          <a:lstStyle/>
          <a:p>
            <a:pPr eaLnBrk="1" hangingPunct="1"/>
            <a:r>
              <a:rPr lang="ja-JP" altLang="en-US" sz="3600" dirty="0">
                <a:solidFill>
                  <a:schemeClr val="tx1"/>
                </a:solidFill>
                <a:latin typeface="+mj-ea"/>
              </a:rPr>
              <a:t>主任相談支援専門員</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6" name="コンテンツ プレースホルダー 2">
            <a:extLst>
              <a:ext uri="{FF2B5EF4-FFF2-40B4-BE49-F238E27FC236}">
                <a16:creationId xmlns:a16="http://schemas.microsoft.com/office/drawing/2014/main" id="{B89ED6C8-2463-4721-8F36-AFEED2D57EB8}"/>
              </a:ext>
            </a:extLst>
          </p:cNvPr>
          <p:cNvSpPr>
            <a:spLocks noGrp="1"/>
          </p:cNvSpPr>
          <p:nvPr>
            <p:ph idx="1"/>
          </p:nvPr>
        </p:nvSpPr>
        <p:spPr>
          <a:xfrm>
            <a:off x="611560" y="1196752"/>
            <a:ext cx="7992888" cy="4929411"/>
          </a:xfrm>
        </p:spPr>
        <p:txBody>
          <a:bodyPr anchor="ctr">
            <a:normAutofit/>
          </a:bodyPr>
          <a:lstStyle/>
          <a:p>
            <a:pPr lvl="0" eaLnBrk="1" hangingPunct="1"/>
            <a:r>
              <a:rPr lang="ja-JP" altLang="en-US" sz="2400" dirty="0"/>
              <a:t>主任相談支援専門員の事業所（基幹相談支援センター、など）での役割</a:t>
            </a:r>
            <a:endParaRPr lang="en-US" altLang="ja-JP" sz="2400" dirty="0"/>
          </a:p>
          <a:p>
            <a:pPr marL="0" lvl="0" indent="0">
              <a:buNone/>
            </a:pPr>
            <a:endParaRPr lang="en-US" altLang="ja-JP" sz="2400" dirty="0"/>
          </a:p>
          <a:p>
            <a:pPr lvl="0"/>
            <a:r>
              <a:rPr lang="ja-JP" altLang="en-US" sz="2400" dirty="0"/>
              <a:t>主任相談支援専門員の法人での役割</a:t>
            </a:r>
            <a:endParaRPr lang="en-US" altLang="ja-JP" sz="2400" dirty="0"/>
          </a:p>
          <a:p>
            <a:pPr marL="0" indent="0">
              <a:buNone/>
            </a:pPr>
            <a:endParaRPr kumimoji="1" lang="en-US" altLang="ja-JP" sz="2400" dirty="0"/>
          </a:p>
          <a:p>
            <a:pPr lvl="0"/>
            <a:r>
              <a:rPr lang="ja-JP" altLang="en-US" sz="2400" dirty="0"/>
              <a:t>主任相談支援専門員の協議会での役割</a:t>
            </a:r>
            <a:endParaRPr lang="en-US" altLang="ja-JP" sz="2400" dirty="0"/>
          </a:p>
          <a:p>
            <a:pPr marL="0" lvl="0" indent="0">
              <a:buNone/>
            </a:pPr>
            <a:endParaRPr lang="en-US" altLang="ja-JP" sz="2400" dirty="0"/>
          </a:p>
          <a:p>
            <a:pPr lvl="0"/>
            <a:r>
              <a:rPr lang="ja-JP" altLang="en-US" sz="2400" dirty="0"/>
              <a:t>主任相談支援専門員の地域での役割</a:t>
            </a:r>
            <a:endParaRPr lang="en-US" altLang="ja-JP" sz="2400" dirty="0"/>
          </a:p>
          <a:p>
            <a:pPr lvl="0"/>
            <a:endParaRPr lang="en-US" altLang="ja-JP" sz="2400" dirty="0"/>
          </a:p>
          <a:p>
            <a:pPr lvl="0"/>
            <a:r>
              <a:rPr lang="ja-JP" altLang="en-US" sz="2400" dirty="0"/>
              <a:t>主任相談支援専門員としての「あなた」の役割</a:t>
            </a:r>
            <a:endParaRPr lang="en-US" altLang="ja-JP" sz="2400" dirty="0"/>
          </a:p>
          <a:p>
            <a:pPr marL="0" indent="0">
              <a:buNone/>
            </a:pPr>
            <a:endParaRPr kumimoji="1" lang="ja-JP" altLang="en-US" sz="2400" dirty="0"/>
          </a:p>
        </p:txBody>
      </p:sp>
      <p:sp>
        <p:nvSpPr>
          <p:cNvPr id="3" name="スライド番号プレースホルダー 2">
            <a:extLst>
              <a:ext uri="{FF2B5EF4-FFF2-40B4-BE49-F238E27FC236}">
                <a16:creationId xmlns:a16="http://schemas.microsoft.com/office/drawing/2014/main" id="{594E97F6-90BB-46EB-B169-152A7C95F34E}"/>
              </a:ext>
            </a:extLst>
          </p:cNvPr>
          <p:cNvSpPr>
            <a:spLocks noGrp="1"/>
          </p:cNvSpPr>
          <p:nvPr>
            <p:ph type="sldNum" sz="quarter" idx="12"/>
          </p:nvPr>
        </p:nvSpPr>
        <p:spPr/>
        <p:txBody>
          <a:bodyPr/>
          <a:lstStyle/>
          <a:p>
            <a:pPr>
              <a:defRPr/>
            </a:pPr>
            <a:fld id="{804D6B79-3AEB-42FE-A736-A41F7AEA0445}" type="slidenum">
              <a:rPr lang="en-US" altLang="ja-JP" smtClean="0"/>
              <a:pPr>
                <a:defRPr/>
              </a:pPr>
              <a:t>40</a:t>
            </a:fld>
            <a:endParaRPr lang="en-US" altLang="ja-JP"/>
          </a:p>
        </p:txBody>
      </p:sp>
    </p:spTree>
    <p:extLst>
      <p:ext uri="{BB962C8B-B14F-4D97-AF65-F5344CB8AC3E}">
        <p14:creationId xmlns:p14="http://schemas.microsoft.com/office/powerpoint/2010/main" val="22428251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BEB6AC-7497-412A-AE49-C90525B54E5A}"/>
              </a:ext>
            </a:extLst>
          </p:cNvPr>
          <p:cNvSpPr>
            <a:spLocks noGrp="1"/>
          </p:cNvSpPr>
          <p:nvPr>
            <p:ph type="title"/>
          </p:nvPr>
        </p:nvSpPr>
        <p:spPr/>
        <p:txBody>
          <a:bodyPr/>
          <a:lstStyle/>
          <a:p>
            <a:r>
              <a:rPr kumimoji="1" lang="ja-JP" altLang="en-US" dirty="0"/>
              <a:t>参考文献</a:t>
            </a:r>
          </a:p>
        </p:txBody>
      </p:sp>
      <p:sp>
        <p:nvSpPr>
          <p:cNvPr id="5" name="コンテンツ プレースホルダー 4">
            <a:extLst>
              <a:ext uri="{FF2B5EF4-FFF2-40B4-BE49-F238E27FC236}">
                <a16:creationId xmlns:a16="http://schemas.microsoft.com/office/drawing/2014/main" id="{67FBA1CA-052E-420F-B871-68C56208B827}"/>
              </a:ext>
            </a:extLst>
          </p:cNvPr>
          <p:cNvSpPr txBox="1">
            <a:spLocks noGrp="1"/>
          </p:cNvSpPr>
          <p:nvPr>
            <p:ph idx="1"/>
          </p:nvPr>
        </p:nvSpPr>
        <p:spPr>
          <a:xfrm>
            <a:off x="457200" y="1600200"/>
            <a:ext cx="8229600" cy="3724096"/>
          </a:xfrm>
          <a:prstGeom prst="rect">
            <a:avLst/>
          </a:prstGeom>
          <a:noFill/>
        </p:spPr>
        <p:txBody>
          <a:bodyPr wrap="square" rtlCol="0">
            <a:spAutoFit/>
          </a:bodyPr>
          <a:lstStyle/>
          <a:p>
            <a:pPr marL="0" indent="0">
              <a:buNone/>
            </a:pPr>
            <a:r>
              <a:rPr kumimoji="1" lang="ja-JP" altLang="en-US" sz="2000" dirty="0"/>
              <a:t>平成</a:t>
            </a:r>
            <a:r>
              <a:rPr kumimoji="1" lang="en-US" altLang="ja-JP" sz="2000" dirty="0"/>
              <a:t>25</a:t>
            </a:r>
            <a:r>
              <a:rPr kumimoji="1" lang="ja-JP" altLang="en-US" sz="2000" dirty="0"/>
              <a:t>年度障害者総合福祉推進事業　</a:t>
            </a:r>
            <a:endParaRPr kumimoji="1" lang="en-US" altLang="ja-JP" sz="2000" dirty="0"/>
          </a:p>
          <a:p>
            <a:pPr marL="0" indent="0">
              <a:buNone/>
            </a:pPr>
            <a:r>
              <a:rPr kumimoji="1" lang="ja-JP" altLang="en-US" sz="2000" dirty="0"/>
              <a:t>基幹相談支援センターの実態とあり方に関する調査研究報告書</a:t>
            </a:r>
            <a:endParaRPr kumimoji="1" lang="en-US" altLang="ja-JP" sz="2000" dirty="0"/>
          </a:p>
          <a:p>
            <a:pPr marL="0" indent="0">
              <a:buNone/>
            </a:pPr>
            <a:r>
              <a:rPr lang="ja-JP" altLang="en-US" sz="2000" dirty="0"/>
              <a:t>（長野県相談支援専門員協会）</a:t>
            </a:r>
            <a:endParaRPr kumimoji="1" lang="en-US" altLang="ja-JP" sz="2000" dirty="0"/>
          </a:p>
          <a:p>
            <a:pPr marL="0" indent="0">
              <a:buNone/>
            </a:pPr>
            <a:endParaRPr lang="en-US" altLang="ja-JP" sz="2000" dirty="0"/>
          </a:p>
          <a:p>
            <a:pPr marL="0" indent="0">
              <a:buNone/>
            </a:pPr>
            <a:r>
              <a:rPr kumimoji="1" lang="ja-JP" altLang="en-US" sz="2000" dirty="0"/>
              <a:t>基幹相談支援センター設置促進のための手引き</a:t>
            </a:r>
            <a:endParaRPr kumimoji="1" lang="en-US" altLang="ja-JP" sz="2000" dirty="0"/>
          </a:p>
          <a:p>
            <a:pPr marL="0" indent="0">
              <a:buNone/>
            </a:pPr>
            <a:r>
              <a:rPr kumimoji="1" lang="ja-JP" altLang="en-US" sz="2000" dirty="0"/>
              <a:t>　（</a:t>
            </a:r>
            <a:r>
              <a:rPr kumimoji="1" lang="en-US" altLang="ja-JP" sz="2000" dirty="0"/>
              <a:t>2019</a:t>
            </a:r>
            <a:r>
              <a:rPr kumimoji="1" lang="ja-JP" altLang="en-US" sz="2000" dirty="0"/>
              <a:t>年　公益社団法人日本社会福祉士会）</a:t>
            </a:r>
            <a:endParaRPr kumimoji="1" lang="en-US" altLang="ja-JP" sz="2000" dirty="0"/>
          </a:p>
          <a:p>
            <a:pPr marL="0" indent="0">
              <a:buNone/>
            </a:pPr>
            <a:endParaRPr lang="en-US" altLang="ja-JP" sz="2000" dirty="0"/>
          </a:p>
          <a:p>
            <a:pPr marL="0" indent="0">
              <a:buNone/>
            </a:pPr>
            <a:r>
              <a:rPr kumimoji="1" lang="ja-JP" altLang="en-US" sz="2000" dirty="0"/>
              <a:t>精神障害者の地域移行支援・地域定着支援・自立生活援助導入ガイド</a:t>
            </a:r>
            <a:endParaRPr kumimoji="1" lang="en-US" altLang="ja-JP" sz="2000" dirty="0"/>
          </a:p>
          <a:p>
            <a:pPr marL="0" indent="0">
              <a:buNone/>
            </a:pPr>
            <a:r>
              <a:rPr lang="ja-JP" altLang="en-US" sz="2000" dirty="0"/>
              <a:t>　（金剛出版　岩上洋一、全国地域で暮らそうネットワーク）</a:t>
            </a:r>
            <a:endParaRPr kumimoji="1" lang="en-US" altLang="ja-JP" sz="2000" dirty="0"/>
          </a:p>
          <a:p>
            <a:pPr marL="0" indent="0">
              <a:buNone/>
            </a:pPr>
            <a:r>
              <a:rPr kumimoji="1" lang="ja-JP" altLang="en-US" sz="2000" dirty="0"/>
              <a:t>　</a:t>
            </a:r>
          </a:p>
        </p:txBody>
      </p:sp>
      <p:sp>
        <p:nvSpPr>
          <p:cNvPr id="6" name="Text Box 15">
            <a:extLst>
              <a:ext uri="{FF2B5EF4-FFF2-40B4-BE49-F238E27FC236}">
                <a16:creationId xmlns:a16="http://schemas.microsoft.com/office/drawing/2014/main" id="{EF778A7E-0112-4F14-980A-21883C61EB26}"/>
              </a:ext>
            </a:extLst>
          </p:cNvPr>
          <p:cNvSpPr txBox="1">
            <a:spLocks noChangeArrowheads="1"/>
          </p:cNvSpPr>
          <p:nvPr/>
        </p:nvSpPr>
        <p:spPr bwMode="auto">
          <a:xfrm>
            <a:off x="56456" y="6581001"/>
            <a:ext cx="3600400" cy="276999"/>
          </a:xfrm>
          <a:prstGeom prst="rect">
            <a:avLst/>
          </a:prstGeom>
          <a:noFill/>
          <a:ln w="9525">
            <a:noFill/>
            <a:miter lim="800000"/>
            <a:headEnd/>
            <a:tailEnd/>
          </a:ln>
        </p:spPr>
        <p:txBody>
          <a:bodyPr wrap="square">
            <a:spAutoFit/>
          </a:bodyPr>
          <a:lstStyle/>
          <a:p>
            <a:r>
              <a:rPr lang="zh-TW"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3" name="スライド番号プレースホルダー 2">
            <a:extLst>
              <a:ext uri="{FF2B5EF4-FFF2-40B4-BE49-F238E27FC236}">
                <a16:creationId xmlns:a16="http://schemas.microsoft.com/office/drawing/2014/main" id="{C5BC087C-C2E1-47F7-864A-6FCD86AD1BE7}"/>
              </a:ext>
            </a:extLst>
          </p:cNvPr>
          <p:cNvSpPr>
            <a:spLocks noGrp="1"/>
          </p:cNvSpPr>
          <p:nvPr>
            <p:ph type="sldNum" sz="quarter" idx="12"/>
          </p:nvPr>
        </p:nvSpPr>
        <p:spPr/>
        <p:txBody>
          <a:bodyPr/>
          <a:lstStyle/>
          <a:p>
            <a:pPr>
              <a:defRPr/>
            </a:pPr>
            <a:fld id="{804D6B79-3AEB-42FE-A736-A41F7AEA0445}" type="slidenum">
              <a:rPr lang="en-US" altLang="ja-JP" smtClean="0"/>
              <a:pPr>
                <a:defRPr/>
              </a:pPr>
              <a:t>41</a:t>
            </a:fld>
            <a:endParaRPr lang="en-US" altLang="ja-JP"/>
          </a:p>
        </p:txBody>
      </p:sp>
    </p:spTree>
    <p:extLst>
      <p:ext uri="{BB962C8B-B14F-4D97-AF65-F5344CB8AC3E}">
        <p14:creationId xmlns:p14="http://schemas.microsoft.com/office/powerpoint/2010/main" val="227930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32787"/>
            <a:ext cx="8363272" cy="706090"/>
          </a:xfrm>
        </p:spPr>
        <p:txBody>
          <a:bodyPr>
            <a:normAutofit fontScale="90000"/>
          </a:bodyPr>
          <a:lstStyle/>
          <a:p>
            <a:r>
              <a:rPr lang="ja-JP" altLang="ja-JP" sz="3600" dirty="0"/>
              <a:t>基幹</a:t>
            </a:r>
            <a:r>
              <a:rPr lang="ja-JP" altLang="en-US" sz="3600" dirty="0"/>
              <a:t>相談支援</a:t>
            </a:r>
            <a:r>
              <a:rPr lang="ja-JP" altLang="ja-JP" sz="3600" dirty="0"/>
              <a:t>センターの設置経緯</a:t>
            </a:r>
            <a:r>
              <a:rPr lang="ja-JP" altLang="en-US" sz="3600" dirty="0"/>
              <a:t>による差異</a:t>
            </a:r>
            <a:endParaRPr kumimoji="1" lang="ja-JP" altLang="en-US" sz="3600" dirty="0"/>
          </a:p>
        </p:txBody>
      </p:sp>
      <p:sp>
        <p:nvSpPr>
          <p:cNvPr id="7" name="正方形/長方形 6"/>
          <p:cNvSpPr/>
          <p:nvPr/>
        </p:nvSpPr>
        <p:spPr>
          <a:xfrm>
            <a:off x="539552" y="980728"/>
            <a:ext cx="3960440" cy="914400"/>
          </a:xfrm>
          <a:prstGeom prst="rect">
            <a:avLst/>
          </a:prstGeom>
          <a:no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r>
              <a:rPr lang="ja-JP" altLang="ja-JP" dirty="0">
                <a:solidFill>
                  <a:schemeClr val="tx1"/>
                </a:solidFill>
              </a:rPr>
              <a:t>基幹相談支援センターとして十分機能していない</a:t>
            </a:r>
          </a:p>
        </p:txBody>
      </p:sp>
      <p:sp>
        <p:nvSpPr>
          <p:cNvPr id="9" name="正方形/長方形 8"/>
          <p:cNvSpPr/>
          <p:nvPr/>
        </p:nvSpPr>
        <p:spPr>
          <a:xfrm>
            <a:off x="4716016" y="980728"/>
            <a:ext cx="3960440" cy="914400"/>
          </a:xfrm>
          <a:prstGeom prst="rect">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r>
              <a:rPr lang="ja-JP" altLang="ja-JP" dirty="0">
                <a:solidFill>
                  <a:schemeClr val="tx1"/>
                </a:solidFill>
              </a:rPr>
              <a:t>基幹相談支援センターとして十分機能して</a:t>
            </a:r>
            <a:r>
              <a:rPr lang="ja-JP" altLang="en-US" dirty="0">
                <a:solidFill>
                  <a:schemeClr val="tx1"/>
                </a:solidFill>
              </a:rPr>
              <a:t>いる</a:t>
            </a:r>
            <a:endParaRPr lang="ja-JP" altLang="ja-JP" dirty="0">
              <a:solidFill>
                <a:schemeClr val="tx1"/>
              </a:solidFill>
            </a:endParaRPr>
          </a:p>
        </p:txBody>
      </p:sp>
      <p:sp>
        <p:nvSpPr>
          <p:cNvPr id="10" name="角丸四角形 9"/>
          <p:cNvSpPr/>
          <p:nvPr/>
        </p:nvSpPr>
        <p:spPr>
          <a:xfrm>
            <a:off x="1043608" y="2039216"/>
            <a:ext cx="3096344" cy="576064"/>
          </a:xfrm>
          <a:prstGeom prst="roundRect">
            <a:avLst/>
          </a:prstGeom>
          <a:no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ja-JP" altLang="ja-JP" sz="1400" b="1" dirty="0"/>
              <a:t>基幹相談支援センターの</a:t>
            </a:r>
            <a:r>
              <a:rPr lang="ja-JP" altLang="en-US" sz="1400" b="1" dirty="0"/>
              <a:t>役割や機能が不明確</a:t>
            </a:r>
            <a:endParaRPr lang="ja-JP" altLang="ja-JP" sz="1400" b="1" dirty="0"/>
          </a:p>
        </p:txBody>
      </p:sp>
      <p:sp>
        <p:nvSpPr>
          <p:cNvPr id="12" name="角丸四角形 11"/>
          <p:cNvSpPr/>
          <p:nvPr/>
        </p:nvSpPr>
        <p:spPr>
          <a:xfrm>
            <a:off x="5203642" y="2056207"/>
            <a:ext cx="3168352" cy="576064"/>
          </a:xfrm>
          <a:prstGeom prst="round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ja-JP" altLang="ja-JP" sz="1400" b="1" dirty="0"/>
              <a:t>基幹相談支援センターの</a:t>
            </a:r>
            <a:r>
              <a:rPr lang="ja-JP" altLang="en-US" sz="1400" b="1" dirty="0"/>
              <a:t>役割や機能が明確</a:t>
            </a:r>
            <a:endParaRPr lang="ja-JP" altLang="ja-JP" sz="1400" b="1" dirty="0"/>
          </a:p>
        </p:txBody>
      </p:sp>
      <p:sp>
        <p:nvSpPr>
          <p:cNvPr id="13" name="正方形/長方形 12"/>
          <p:cNvSpPr/>
          <p:nvPr/>
        </p:nvSpPr>
        <p:spPr>
          <a:xfrm>
            <a:off x="539552" y="2693612"/>
            <a:ext cx="3960440" cy="2786607"/>
          </a:xfrm>
          <a:prstGeom prst="rect">
            <a:avLst/>
          </a:prstGeom>
          <a:no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ja-JP" sz="1400" b="1" dirty="0">
                <a:solidFill>
                  <a:schemeClr val="tx1"/>
                </a:solidFill>
              </a:rPr>
              <a:t>結果として起こっていること</a:t>
            </a:r>
            <a:endParaRPr lang="ja-JP" altLang="ja-JP" sz="1400" dirty="0">
              <a:solidFill>
                <a:schemeClr val="tx1"/>
              </a:solidFill>
            </a:endParaRPr>
          </a:p>
          <a:p>
            <a:r>
              <a:rPr lang="ja-JP" altLang="ja-JP" sz="1400" dirty="0">
                <a:solidFill>
                  <a:schemeClr val="tx1"/>
                </a:solidFill>
              </a:rPr>
              <a:t>・専従職員が配置されていない率が高い。</a:t>
            </a:r>
          </a:p>
          <a:p>
            <a:r>
              <a:rPr lang="ja-JP" altLang="ja-JP" sz="1400" dirty="0">
                <a:solidFill>
                  <a:schemeClr val="tx1"/>
                </a:solidFill>
              </a:rPr>
              <a:t>・相談支援事業所と併設</a:t>
            </a:r>
            <a:r>
              <a:rPr lang="ja-JP" altLang="en-US" sz="1400" dirty="0">
                <a:solidFill>
                  <a:schemeClr val="tx1"/>
                </a:solidFill>
              </a:rPr>
              <a:t>のため、</a:t>
            </a:r>
            <a:r>
              <a:rPr lang="ja-JP" altLang="ja-JP" sz="1400" dirty="0">
                <a:solidFill>
                  <a:schemeClr val="tx1"/>
                </a:solidFill>
              </a:rPr>
              <a:t>業務の内容が分</a:t>
            </a:r>
            <a:r>
              <a:rPr lang="ja-JP" altLang="en-US" sz="1400" dirty="0">
                <a:solidFill>
                  <a:schemeClr val="tx1"/>
                </a:solidFill>
              </a:rPr>
              <a:t>　　</a:t>
            </a:r>
            <a:endParaRPr lang="en-US" altLang="ja-JP" sz="1400" dirty="0">
              <a:solidFill>
                <a:schemeClr val="tx1"/>
              </a:solidFill>
            </a:endParaRPr>
          </a:p>
          <a:p>
            <a:r>
              <a:rPr lang="ja-JP" altLang="en-US" sz="1400" dirty="0">
                <a:solidFill>
                  <a:schemeClr val="tx1"/>
                </a:solidFill>
              </a:rPr>
              <a:t>　</a:t>
            </a:r>
            <a:r>
              <a:rPr lang="ja-JP" altLang="ja-JP" sz="1400" dirty="0">
                <a:solidFill>
                  <a:schemeClr val="tx1"/>
                </a:solidFill>
              </a:rPr>
              <a:t>離できない。</a:t>
            </a:r>
          </a:p>
          <a:p>
            <a:r>
              <a:rPr lang="ja-JP" altLang="ja-JP" sz="1400" dirty="0">
                <a:solidFill>
                  <a:schemeClr val="tx1"/>
                </a:solidFill>
              </a:rPr>
              <a:t>・</a:t>
            </a:r>
            <a:r>
              <a:rPr lang="ja-JP" altLang="en-US" sz="1400" dirty="0">
                <a:solidFill>
                  <a:schemeClr val="tx1"/>
                </a:solidFill>
              </a:rPr>
              <a:t>支援</a:t>
            </a:r>
            <a:r>
              <a:rPr lang="ja-JP" altLang="ja-JP" sz="1400" dirty="0">
                <a:solidFill>
                  <a:schemeClr val="tx1"/>
                </a:solidFill>
              </a:rPr>
              <a:t>困難事例の相談に対応し切れていない。</a:t>
            </a:r>
          </a:p>
          <a:p>
            <a:r>
              <a:rPr lang="ja-JP" altLang="ja-JP" sz="1400" dirty="0">
                <a:solidFill>
                  <a:schemeClr val="tx1"/>
                </a:solidFill>
              </a:rPr>
              <a:t>・協議会との連携がうまくいっていない。</a:t>
            </a:r>
          </a:p>
          <a:p>
            <a:r>
              <a:rPr lang="ja-JP" altLang="ja-JP" sz="1400" dirty="0">
                <a:solidFill>
                  <a:schemeClr val="tx1"/>
                </a:solidFill>
              </a:rPr>
              <a:t>・利用計画の評価をしている割合が少ない。</a:t>
            </a:r>
          </a:p>
          <a:p>
            <a:r>
              <a:rPr lang="ja-JP" altLang="ja-JP" sz="1400" dirty="0">
                <a:solidFill>
                  <a:schemeClr val="tx1"/>
                </a:solidFill>
              </a:rPr>
              <a:t>・地域移行に関する専門職間のネットワーク作り</a:t>
            </a:r>
            <a:endParaRPr lang="en-US" altLang="ja-JP" sz="1400" dirty="0">
              <a:solidFill>
                <a:schemeClr val="tx1"/>
              </a:solidFill>
            </a:endParaRPr>
          </a:p>
          <a:p>
            <a:r>
              <a:rPr lang="ja-JP" altLang="en-US" sz="1400" dirty="0">
                <a:solidFill>
                  <a:schemeClr val="tx1"/>
                </a:solidFill>
              </a:rPr>
              <a:t>　</a:t>
            </a:r>
            <a:r>
              <a:rPr lang="ja-JP" altLang="ja-JP" sz="1400" dirty="0">
                <a:solidFill>
                  <a:schemeClr val="tx1"/>
                </a:solidFill>
              </a:rPr>
              <a:t>をしている事業所が少ない。</a:t>
            </a:r>
          </a:p>
          <a:p>
            <a:r>
              <a:rPr lang="ja-JP" altLang="ja-JP" sz="1400" dirty="0">
                <a:solidFill>
                  <a:schemeClr val="tx1"/>
                </a:solidFill>
              </a:rPr>
              <a:t>・権利擁護に関しては地域の実態把握、普及・啓</a:t>
            </a:r>
            <a:endParaRPr lang="en-US" altLang="ja-JP" sz="1400" dirty="0">
              <a:solidFill>
                <a:schemeClr val="tx1"/>
              </a:solidFill>
            </a:endParaRPr>
          </a:p>
          <a:p>
            <a:r>
              <a:rPr lang="ja-JP" altLang="en-US" sz="1400" dirty="0">
                <a:solidFill>
                  <a:schemeClr val="tx1"/>
                </a:solidFill>
              </a:rPr>
              <a:t>　</a:t>
            </a:r>
            <a:r>
              <a:rPr lang="ja-JP" altLang="ja-JP" sz="1400" dirty="0">
                <a:solidFill>
                  <a:schemeClr val="tx1"/>
                </a:solidFill>
              </a:rPr>
              <a:t>発まで実施できていない。</a:t>
            </a:r>
          </a:p>
          <a:p>
            <a:r>
              <a:rPr lang="ja-JP" altLang="ja-JP" sz="1400" dirty="0">
                <a:solidFill>
                  <a:schemeClr val="tx1"/>
                </a:solidFill>
              </a:rPr>
              <a:t>・日曜日の窓口を休みにしているところが多い。</a:t>
            </a:r>
          </a:p>
        </p:txBody>
      </p:sp>
      <p:sp>
        <p:nvSpPr>
          <p:cNvPr id="14" name="正方形/長方形 13"/>
          <p:cNvSpPr/>
          <p:nvPr/>
        </p:nvSpPr>
        <p:spPr>
          <a:xfrm>
            <a:off x="4716016" y="2703892"/>
            <a:ext cx="3960440" cy="27763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ja-JP" sz="1400" b="1" dirty="0">
                <a:solidFill>
                  <a:schemeClr val="tx1"/>
                </a:solidFill>
              </a:rPr>
              <a:t>結果として起こっていること</a:t>
            </a:r>
            <a:endParaRPr lang="ja-JP" altLang="ja-JP" sz="1400" dirty="0">
              <a:solidFill>
                <a:schemeClr val="tx1"/>
              </a:solidFill>
            </a:endParaRPr>
          </a:p>
          <a:p>
            <a:r>
              <a:rPr lang="ja-JP" altLang="ja-JP" sz="1400" dirty="0">
                <a:solidFill>
                  <a:schemeClr val="tx1"/>
                </a:solidFill>
              </a:rPr>
              <a:t>・専従職員が配置されている率が高い。</a:t>
            </a:r>
          </a:p>
          <a:p>
            <a:r>
              <a:rPr lang="ja-JP" altLang="ja-JP" sz="1400" dirty="0">
                <a:solidFill>
                  <a:schemeClr val="tx1"/>
                </a:solidFill>
              </a:rPr>
              <a:t>・基幹センターとしての業務の内容を実施。</a:t>
            </a:r>
          </a:p>
          <a:p>
            <a:r>
              <a:rPr lang="ja-JP" altLang="ja-JP" sz="1400" dirty="0">
                <a:solidFill>
                  <a:schemeClr val="tx1"/>
                </a:solidFill>
              </a:rPr>
              <a:t>・</a:t>
            </a:r>
            <a:r>
              <a:rPr lang="ja-JP" altLang="en-US" sz="1400" dirty="0">
                <a:solidFill>
                  <a:schemeClr val="tx1"/>
                </a:solidFill>
              </a:rPr>
              <a:t>支援</a:t>
            </a:r>
            <a:r>
              <a:rPr lang="ja-JP" altLang="ja-JP" sz="1400" dirty="0">
                <a:solidFill>
                  <a:schemeClr val="tx1"/>
                </a:solidFill>
              </a:rPr>
              <a:t>困難事例の相談に対応している。</a:t>
            </a:r>
          </a:p>
          <a:p>
            <a:r>
              <a:rPr lang="ja-JP" altLang="ja-JP" sz="1400" dirty="0">
                <a:solidFill>
                  <a:schemeClr val="tx1"/>
                </a:solidFill>
              </a:rPr>
              <a:t>・協議会との連携がうまくいっている。</a:t>
            </a:r>
          </a:p>
          <a:p>
            <a:r>
              <a:rPr lang="ja-JP" altLang="ja-JP" sz="1400" dirty="0">
                <a:solidFill>
                  <a:schemeClr val="tx1"/>
                </a:solidFill>
              </a:rPr>
              <a:t>・利用計画の評価をしている割合が高い。</a:t>
            </a:r>
          </a:p>
          <a:p>
            <a:r>
              <a:rPr lang="ja-JP" altLang="ja-JP" sz="1400" dirty="0">
                <a:solidFill>
                  <a:schemeClr val="tx1"/>
                </a:solidFill>
              </a:rPr>
              <a:t>・地域移行に関する専門職間のネットワーク作り</a:t>
            </a:r>
            <a:endParaRPr lang="en-US" altLang="ja-JP" sz="1400" dirty="0">
              <a:solidFill>
                <a:schemeClr val="tx1"/>
              </a:solidFill>
            </a:endParaRPr>
          </a:p>
          <a:p>
            <a:r>
              <a:rPr lang="ja-JP" altLang="en-US" sz="1400" dirty="0">
                <a:solidFill>
                  <a:schemeClr val="tx1"/>
                </a:solidFill>
              </a:rPr>
              <a:t>　</a:t>
            </a:r>
            <a:r>
              <a:rPr lang="ja-JP" altLang="ja-JP" sz="1400" dirty="0">
                <a:solidFill>
                  <a:schemeClr val="tx1"/>
                </a:solidFill>
              </a:rPr>
              <a:t>をしている事業所が多い。</a:t>
            </a:r>
          </a:p>
          <a:p>
            <a:r>
              <a:rPr lang="ja-JP" altLang="ja-JP" sz="1400" dirty="0">
                <a:solidFill>
                  <a:schemeClr val="tx1"/>
                </a:solidFill>
              </a:rPr>
              <a:t>・権利擁護に関しては地域の実態把握、普及・啓</a:t>
            </a:r>
            <a:endParaRPr lang="en-US" altLang="ja-JP" sz="1400" dirty="0">
              <a:solidFill>
                <a:schemeClr val="tx1"/>
              </a:solidFill>
            </a:endParaRPr>
          </a:p>
          <a:p>
            <a:r>
              <a:rPr lang="ja-JP" altLang="en-US" sz="1400" dirty="0">
                <a:solidFill>
                  <a:schemeClr val="tx1"/>
                </a:solidFill>
              </a:rPr>
              <a:t>　</a:t>
            </a:r>
            <a:r>
              <a:rPr lang="ja-JP" altLang="ja-JP" sz="1400" dirty="0">
                <a:solidFill>
                  <a:schemeClr val="tx1"/>
                </a:solidFill>
              </a:rPr>
              <a:t>発まで実施している。</a:t>
            </a:r>
          </a:p>
          <a:p>
            <a:r>
              <a:rPr lang="ja-JP" altLang="ja-JP" sz="1400" dirty="0">
                <a:solidFill>
                  <a:schemeClr val="tx1"/>
                </a:solidFill>
              </a:rPr>
              <a:t>・日曜日の窓口を開いているところが多い。</a:t>
            </a:r>
          </a:p>
        </p:txBody>
      </p:sp>
      <p:sp>
        <p:nvSpPr>
          <p:cNvPr id="15" name="角丸四角形 14"/>
          <p:cNvSpPr/>
          <p:nvPr/>
        </p:nvSpPr>
        <p:spPr>
          <a:xfrm>
            <a:off x="971600" y="5568552"/>
            <a:ext cx="3096344" cy="457200"/>
          </a:xfrm>
          <a:prstGeom prst="roundRect">
            <a:avLst/>
          </a:prstGeom>
          <a:noFill/>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r>
              <a:rPr lang="ja-JP" altLang="en-US" dirty="0">
                <a:solidFill>
                  <a:schemeClr val="tx1"/>
                </a:solidFill>
              </a:rPr>
              <a:t>検討などがなく、とにかく設置</a:t>
            </a:r>
            <a:endParaRPr lang="ja-JP" altLang="ja-JP" dirty="0">
              <a:solidFill>
                <a:schemeClr val="tx1"/>
              </a:solidFill>
            </a:endParaRPr>
          </a:p>
        </p:txBody>
      </p:sp>
      <p:sp>
        <p:nvSpPr>
          <p:cNvPr id="16" name="角丸四角形 15"/>
          <p:cNvSpPr/>
          <p:nvPr/>
        </p:nvSpPr>
        <p:spPr>
          <a:xfrm>
            <a:off x="5275650" y="5568552"/>
            <a:ext cx="3096344" cy="457200"/>
          </a:xfrm>
          <a:prstGeom prst="roundRect">
            <a:avLst/>
          </a:prstGeom>
          <a:noFill/>
          <a:ln>
            <a:solidFill>
              <a:schemeClr val="tx1"/>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dirty="0">
                <a:solidFill>
                  <a:schemeClr val="tx1"/>
                </a:solidFill>
              </a:rPr>
              <a:t>　</a:t>
            </a:r>
            <a:r>
              <a:rPr lang="ja-JP" altLang="ja-JP" dirty="0">
                <a:solidFill>
                  <a:schemeClr val="tx1"/>
                </a:solidFill>
              </a:rPr>
              <a:t>協議会</a:t>
            </a:r>
            <a:r>
              <a:rPr lang="ja-JP" altLang="en-US" dirty="0">
                <a:solidFill>
                  <a:schemeClr val="tx1"/>
                </a:solidFill>
              </a:rPr>
              <a:t>など</a:t>
            </a:r>
            <a:r>
              <a:rPr lang="ja-JP" altLang="ja-JP" dirty="0">
                <a:solidFill>
                  <a:schemeClr val="tx1"/>
                </a:solidFill>
              </a:rPr>
              <a:t>で検討</a:t>
            </a:r>
          </a:p>
        </p:txBody>
      </p:sp>
      <p:sp>
        <p:nvSpPr>
          <p:cNvPr id="3" name="テキスト ボックス 2">
            <a:extLst>
              <a:ext uri="{FF2B5EF4-FFF2-40B4-BE49-F238E27FC236}">
                <a16:creationId xmlns:a16="http://schemas.microsoft.com/office/drawing/2014/main" id="{010BD121-D5AF-4262-9091-B254DF6960A8}"/>
              </a:ext>
            </a:extLst>
          </p:cNvPr>
          <p:cNvSpPr txBox="1"/>
          <p:nvPr/>
        </p:nvSpPr>
        <p:spPr>
          <a:xfrm>
            <a:off x="1918048" y="6119579"/>
            <a:ext cx="6768752" cy="261610"/>
          </a:xfrm>
          <a:prstGeom prst="rect">
            <a:avLst/>
          </a:prstGeom>
          <a:noFill/>
        </p:spPr>
        <p:txBody>
          <a:bodyPr wrap="square" rtlCol="0">
            <a:spAutoFit/>
          </a:bodyPr>
          <a:lstStyle/>
          <a:p>
            <a:r>
              <a:rPr kumimoji="1" lang="ja-JP" altLang="en-US" sz="1100" dirty="0"/>
              <a:t>平成</a:t>
            </a:r>
            <a:r>
              <a:rPr kumimoji="1" lang="en-US" altLang="ja-JP" sz="1100" dirty="0"/>
              <a:t>25</a:t>
            </a:r>
            <a:r>
              <a:rPr kumimoji="1" lang="ja-JP" altLang="en-US" sz="1100" dirty="0"/>
              <a:t>年度障害者総合福祉推進事業　基幹相談支援センターの実態とあり方に関する調査研究より（一部修正）</a:t>
            </a:r>
          </a:p>
        </p:txBody>
      </p:sp>
      <p:sp>
        <p:nvSpPr>
          <p:cNvPr id="17" name="Text Box 15">
            <a:extLst>
              <a:ext uri="{FF2B5EF4-FFF2-40B4-BE49-F238E27FC236}">
                <a16:creationId xmlns:a16="http://schemas.microsoft.com/office/drawing/2014/main" id="{FA92BDD9-8DA2-4BBD-91B8-0755C9C4BCBB}"/>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79BEC175-753E-41A2-A119-841E23276C00}"/>
              </a:ext>
            </a:extLst>
          </p:cNvPr>
          <p:cNvSpPr>
            <a:spLocks noGrp="1"/>
          </p:cNvSpPr>
          <p:nvPr>
            <p:ph type="sldNum" sz="quarter" idx="12"/>
          </p:nvPr>
        </p:nvSpPr>
        <p:spPr/>
        <p:txBody>
          <a:bodyPr/>
          <a:lstStyle/>
          <a:p>
            <a:pPr>
              <a:defRPr/>
            </a:pPr>
            <a:fld id="{8B7B28A7-60F4-4F7F-BB09-F8D3068BC03B}" type="slidenum">
              <a:rPr lang="en-US" altLang="ja-JP" smtClean="0"/>
              <a:pPr>
                <a:defRPr/>
              </a:pPr>
              <a:t>5</a:t>
            </a:fld>
            <a:endParaRPr lang="en-US" altLang="ja-JP"/>
          </a:p>
        </p:txBody>
      </p:sp>
    </p:spTree>
    <p:extLst>
      <p:ext uri="{BB962C8B-B14F-4D97-AF65-F5344CB8AC3E}">
        <p14:creationId xmlns:p14="http://schemas.microsoft.com/office/powerpoint/2010/main" val="18191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基幹相談支援センターの設置（留意点）</a:t>
            </a:r>
          </a:p>
        </p:txBody>
      </p:sp>
      <p:sp>
        <p:nvSpPr>
          <p:cNvPr id="3" name="コンテンツ プレースホルダー 2"/>
          <p:cNvSpPr>
            <a:spLocks noGrp="1"/>
          </p:cNvSpPr>
          <p:nvPr>
            <p:ph idx="1"/>
          </p:nvPr>
        </p:nvSpPr>
        <p:spPr>
          <a:xfrm>
            <a:off x="251520" y="1338591"/>
            <a:ext cx="8640960" cy="4565104"/>
          </a:xfrm>
        </p:spPr>
        <p:txBody>
          <a:bodyPr/>
          <a:lstStyle/>
          <a:p>
            <a:pPr marL="0" indent="0">
              <a:buNone/>
            </a:pPr>
            <a:r>
              <a:rPr lang="ja-JP" altLang="en-US" sz="2400" dirty="0"/>
              <a:t>・基幹相談支援センターの役割と相談支援事業と役割の整理</a:t>
            </a:r>
            <a:endParaRPr lang="en-US" altLang="ja-JP" sz="2400" dirty="0"/>
          </a:p>
          <a:p>
            <a:pPr marL="0" indent="0">
              <a:buNone/>
            </a:pPr>
            <a:r>
              <a:rPr lang="ja-JP" altLang="en-US" sz="2400" dirty="0"/>
              <a:t>　（重層的な相談支援体制の構築）</a:t>
            </a:r>
            <a:endParaRPr lang="en-US" altLang="ja-JP" sz="2400" dirty="0"/>
          </a:p>
          <a:p>
            <a:pPr marL="0" indent="0">
              <a:buNone/>
            </a:pPr>
            <a:r>
              <a:rPr lang="ja-JP" altLang="en-US" sz="2400" dirty="0"/>
              <a:t>・市町村行政とのパートナーシップ（中立性と公平性の担保）</a:t>
            </a:r>
            <a:endParaRPr lang="en-US" altLang="ja-JP" sz="2400" dirty="0"/>
          </a:p>
          <a:p>
            <a:pPr marL="0" indent="0">
              <a:buNone/>
            </a:pPr>
            <a:r>
              <a:rPr lang="ja-JP" altLang="en-US" sz="2400" dirty="0"/>
              <a:t>・人口規模による工夫（大規模地域では、担当エリア、サテライト型</a:t>
            </a:r>
            <a:endParaRPr lang="en-US" altLang="ja-JP" sz="2400" dirty="0"/>
          </a:p>
          <a:p>
            <a:pPr marL="0" indent="0">
              <a:buNone/>
            </a:pPr>
            <a:r>
              <a:rPr lang="ja-JP" altLang="en-US" sz="2400" dirty="0"/>
              <a:t>　、などの工夫があり、小規模地域では、市町村の相談窓口や他</a:t>
            </a:r>
            <a:endParaRPr lang="en-US" altLang="ja-JP" sz="2400" dirty="0"/>
          </a:p>
          <a:p>
            <a:pPr marL="0" indent="0">
              <a:buNone/>
            </a:pPr>
            <a:r>
              <a:rPr lang="ja-JP" altLang="en-US" sz="2400" dirty="0"/>
              <a:t>　分野の相談窓口との連携及び協働、などの工夫）</a:t>
            </a:r>
            <a:endParaRPr lang="en-US" altLang="ja-JP" sz="2400" dirty="0"/>
          </a:p>
          <a:p>
            <a:pPr marL="0" indent="0">
              <a:buNone/>
            </a:pPr>
            <a:endParaRPr lang="en-US" altLang="ja-JP" sz="2400" dirty="0"/>
          </a:p>
          <a:p>
            <a:pPr marL="0" indent="0">
              <a:buNone/>
            </a:pPr>
            <a:r>
              <a:rPr lang="ja-JP" altLang="en-US" sz="2400" dirty="0"/>
              <a:t>・設置に向けては、市区町村行政との共有（目的や役割）、協働作</a:t>
            </a:r>
            <a:endParaRPr lang="en-US" altLang="ja-JP" sz="2400" dirty="0"/>
          </a:p>
          <a:p>
            <a:pPr marL="0" indent="0">
              <a:buNone/>
            </a:pPr>
            <a:r>
              <a:rPr lang="ja-JP" altLang="en-US" sz="2400" dirty="0"/>
              <a:t>　業が必須。中立公平性を担保しながら、地域や関係機関と連携</a:t>
            </a:r>
            <a:endParaRPr lang="en-US" altLang="ja-JP" sz="2400" dirty="0"/>
          </a:p>
          <a:p>
            <a:pPr marL="0" indent="0">
              <a:buNone/>
            </a:pPr>
            <a:r>
              <a:rPr lang="ja-JP" altLang="en-US" sz="2400" dirty="0"/>
              <a:t>　し協働する形ができ、協議会の活用につながっていく</a:t>
            </a:r>
            <a:endParaRPr lang="en-US" altLang="ja-JP" sz="2400" dirty="0"/>
          </a:p>
          <a:p>
            <a:pPr marL="0" indent="0">
              <a:buNone/>
            </a:pPr>
            <a:r>
              <a:rPr lang="ja-JP" altLang="en-US" sz="2400" dirty="0"/>
              <a:t>　　</a:t>
            </a:r>
            <a:endParaRPr lang="en-US" altLang="ja-JP" sz="2400" dirty="0"/>
          </a:p>
          <a:p>
            <a:endParaRPr lang="en-US" altLang="ja-JP" sz="2400" dirty="0"/>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矢印: 下 3">
            <a:extLst>
              <a:ext uri="{FF2B5EF4-FFF2-40B4-BE49-F238E27FC236}">
                <a16:creationId xmlns:a16="http://schemas.microsoft.com/office/drawing/2014/main" id="{ABAF1C60-EA07-423E-924E-8A81ADC555C3}"/>
              </a:ext>
            </a:extLst>
          </p:cNvPr>
          <p:cNvSpPr/>
          <p:nvPr/>
        </p:nvSpPr>
        <p:spPr>
          <a:xfrm>
            <a:off x="3923928" y="4005064"/>
            <a:ext cx="129614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1F4D9022-3801-46E2-BB9E-FC8AD4610ED0}"/>
              </a:ext>
            </a:extLst>
          </p:cNvPr>
          <p:cNvSpPr txBox="1"/>
          <p:nvPr/>
        </p:nvSpPr>
        <p:spPr>
          <a:xfrm>
            <a:off x="2195736" y="6083715"/>
            <a:ext cx="6768752" cy="261610"/>
          </a:xfrm>
          <a:prstGeom prst="rect">
            <a:avLst/>
          </a:prstGeom>
          <a:noFill/>
        </p:spPr>
        <p:txBody>
          <a:bodyPr wrap="square" rtlCol="0">
            <a:spAutoFit/>
          </a:bodyPr>
          <a:lstStyle/>
          <a:p>
            <a:r>
              <a:rPr kumimoji="1" lang="en-US" altLang="ja-JP" sz="1100" dirty="0"/>
              <a:t>2019</a:t>
            </a:r>
            <a:r>
              <a:rPr kumimoji="1" lang="ja-JP" altLang="en-US" sz="1100" dirty="0"/>
              <a:t>年度　基幹相談支援センター設置促進のための手引き（公益社団法人日本社会福祉士会作成を一部引用）</a:t>
            </a:r>
          </a:p>
        </p:txBody>
      </p:sp>
      <p:sp>
        <p:nvSpPr>
          <p:cNvPr id="6" name="スライド番号プレースホルダー 5">
            <a:extLst>
              <a:ext uri="{FF2B5EF4-FFF2-40B4-BE49-F238E27FC236}">
                <a16:creationId xmlns:a16="http://schemas.microsoft.com/office/drawing/2014/main" id="{50D5B888-297C-45DE-864B-63975DF57C4F}"/>
              </a:ext>
            </a:extLst>
          </p:cNvPr>
          <p:cNvSpPr>
            <a:spLocks noGrp="1"/>
          </p:cNvSpPr>
          <p:nvPr>
            <p:ph type="sldNum" sz="quarter" idx="12"/>
          </p:nvPr>
        </p:nvSpPr>
        <p:spPr/>
        <p:txBody>
          <a:bodyPr/>
          <a:lstStyle/>
          <a:p>
            <a:pPr>
              <a:defRPr/>
            </a:pPr>
            <a:fld id="{804D6B79-3AEB-42FE-A736-A41F7AEA0445}" type="slidenum">
              <a:rPr lang="en-US" altLang="ja-JP" smtClean="0"/>
              <a:pPr>
                <a:defRPr/>
              </a:pPr>
              <a:t>6</a:t>
            </a:fld>
            <a:endParaRPr lang="en-US" altLang="ja-JP"/>
          </a:p>
        </p:txBody>
      </p:sp>
    </p:spTree>
    <p:extLst>
      <p:ext uri="{BB962C8B-B14F-4D97-AF65-F5344CB8AC3E}">
        <p14:creationId xmlns:p14="http://schemas.microsoft.com/office/powerpoint/2010/main" val="2960250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p:txBody>
          <a:bodyPr/>
          <a:lstStyle/>
          <a:p>
            <a:pPr eaLnBrk="1" hangingPunct="1"/>
            <a:r>
              <a:rPr lang="ja-JP" altLang="en-US" sz="3600" dirty="0">
                <a:solidFill>
                  <a:schemeClr val="tx1"/>
                </a:solidFill>
                <a:latin typeface="+mj-ea"/>
              </a:rPr>
              <a:t>基幹相談支援センター設置状況</a:t>
            </a:r>
          </a:p>
        </p:txBody>
      </p:sp>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graphicFrame>
        <p:nvGraphicFramePr>
          <p:cNvPr id="10" name="表 9">
            <a:extLst>
              <a:ext uri="{FF2B5EF4-FFF2-40B4-BE49-F238E27FC236}">
                <a16:creationId xmlns:a16="http://schemas.microsoft.com/office/drawing/2014/main" id="{28CC54DD-9B6A-405A-98E6-86B0A275AD5A}"/>
              </a:ext>
            </a:extLst>
          </p:cNvPr>
          <p:cNvGraphicFramePr>
            <a:graphicFrameLocks noGrp="1"/>
          </p:cNvGraphicFramePr>
          <p:nvPr/>
        </p:nvGraphicFramePr>
        <p:xfrm>
          <a:off x="1043608" y="1398120"/>
          <a:ext cx="7032611" cy="1112520"/>
        </p:xfrm>
        <a:graphic>
          <a:graphicData uri="http://schemas.openxmlformats.org/drawingml/2006/table">
            <a:tbl>
              <a:tblPr firstRow="1" bandRow="1">
                <a:tableStyleId>{F5AB1C69-6EDB-4FF4-983F-18BD219EF322}</a:tableStyleId>
              </a:tblPr>
              <a:tblGrid>
                <a:gridCol w="1608348">
                  <a:extLst>
                    <a:ext uri="{9D8B030D-6E8A-4147-A177-3AD203B41FA5}">
                      <a16:colId xmlns:a16="http://schemas.microsoft.com/office/drawing/2014/main" val="1759971296"/>
                    </a:ext>
                  </a:extLst>
                </a:gridCol>
                <a:gridCol w="1257755">
                  <a:extLst>
                    <a:ext uri="{9D8B030D-6E8A-4147-A177-3AD203B41FA5}">
                      <a16:colId xmlns:a16="http://schemas.microsoft.com/office/drawing/2014/main" val="2050827119"/>
                    </a:ext>
                  </a:extLst>
                </a:gridCol>
                <a:gridCol w="1363132">
                  <a:extLst>
                    <a:ext uri="{9D8B030D-6E8A-4147-A177-3AD203B41FA5}">
                      <a16:colId xmlns:a16="http://schemas.microsoft.com/office/drawing/2014/main" val="1928466633"/>
                    </a:ext>
                  </a:extLst>
                </a:gridCol>
                <a:gridCol w="1401688">
                  <a:extLst>
                    <a:ext uri="{9D8B030D-6E8A-4147-A177-3AD203B41FA5}">
                      <a16:colId xmlns:a16="http://schemas.microsoft.com/office/drawing/2014/main" val="1941779983"/>
                    </a:ext>
                  </a:extLst>
                </a:gridCol>
                <a:gridCol w="1401688">
                  <a:extLst>
                    <a:ext uri="{9D8B030D-6E8A-4147-A177-3AD203B41FA5}">
                      <a16:colId xmlns:a16="http://schemas.microsoft.com/office/drawing/2014/main" val="925654784"/>
                    </a:ext>
                  </a:extLst>
                </a:gridCol>
              </a:tblGrid>
              <a:tr h="370840">
                <a:tc>
                  <a:txBody>
                    <a:bodyPr/>
                    <a:lstStyle/>
                    <a:p>
                      <a:pPr algn="ctr"/>
                      <a:r>
                        <a:rPr kumimoji="1" lang="ja-JP" altLang="en-US" b="0" dirty="0">
                          <a:solidFill>
                            <a:schemeClr val="tx1"/>
                          </a:solidFill>
                        </a:rPr>
                        <a:t>実施状況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0" dirty="0">
                          <a:solidFill>
                            <a:schemeClr val="tx1"/>
                          </a:solidFill>
                        </a:rPr>
                        <a:t>平成</a:t>
                      </a:r>
                      <a:r>
                        <a:rPr kumimoji="1" lang="en-US" altLang="ja-JP" b="0" dirty="0">
                          <a:solidFill>
                            <a:schemeClr val="tx1"/>
                          </a:solidFill>
                        </a:rPr>
                        <a:t>24</a:t>
                      </a:r>
                      <a:r>
                        <a:rPr kumimoji="1" lang="ja-JP" altLang="en-US" b="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0" dirty="0">
                          <a:solidFill>
                            <a:schemeClr val="tx1"/>
                          </a:solidFill>
                        </a:rPr>
                        <a:t>平成</a:t>
                      </a:r>
                      <a:r>
                        <a:rPr kumimoji="1" lang="en-US" altLang="ja-JP" b="0" dirty="0">
                          <a:solidFill>
                            <a:schemeClr val="tx1"/>
                          </a:solidFill>
                        </a:rPr>
                        <a:t>25</a:t>
                      </a:r>
                      <a:r>
                        <a:rPr kumimoji="1" lang="ja-JP" altLang="en-US" b="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0" dirty="0">
                          <a:solidFill>
                            <a:schemeClr val="tx1"/>
                          </a:solidFill>
                        </a:rPr>
                        <a:t>平成</a:t>
                      </a:r>
                      <a:r>
                        <a:rPr kumimoji="1" lang="en-US" altLang="ja-JP" b="0" dirty="0">
                          <a:solidFill>
                            <a:schemeClr val="tx1"/>
                          </a:solidFill>
                        </a:rPr>
                        <a:t>26</a:t>
                      </a:r>
                      <a:r>
                        <a:rPr kumimoji="1" lang="ja-JP" altLang="en-US" b="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0" dirty="0">
                          <a:solidFill>
                            <a:schemeClr val="tx1"/>
                          </a:solidFill>
                        </a:rPr>
                        <a:t>平成</a:t>
                      </a:r>
                      <a:r>
                        <a:rPr kumimoji="1" lang="en-US" altLang="ja-JP" b="0" dirty="0">
                          <a:solidFill>
                            <a:schemeClr val="tx1"/>
                          </a:solidFill>
                        </a:rPr>
                        <a:t>27</a:t>
                      </a:r>
                      <a:r>
                        <a:rPr kumimoji="1" lang="ja-JP" altLang="en-US" b="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972263"/>
                  </a:ext>
                </a:extLst>
              </a:tr>
              <a:tr h="370840">
                <a:tc>
                  <a:txBody>
                    <a:bodyPr/>
                    <a:lstStyle/>
                    <a:p>
                      <a:pPr algn="ctr"/>
                      <a:r>
                        <a:rPr kumimoji="1" lang="ja-JP" altLang="en-US" dirty="0"/>
                        <a:t>実施市町村数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１５６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３１４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３６７</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dirty="0"/>
                        <a:t>４２９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5015286"/>
                  </a:ext>
                </a:extLst>
              </a:tr>
              <a:tr h="370840">
                <a:tc>
                  <a:txBody>
                    <a:bodyPr/>
                    <a:lstStyle/>
                    <a:p>
                      <a:pPr algn="ctr"/>
                      <a:r>
                        <a:rPr kumimoji="1" lang="ja-JP" altLang="en-US" dirty="0"/>
                        <a:t>実施率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9</a:t>
                      </a: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18</a:t>
                      </a: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21</a:t>
                      </a: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25</a:t>
                      </a: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186154"/>
                  </a:ext>
                </a:extLst>
              </a:tr>
            </a:tbl>
          </a:graphicData>
        </a:graphic>
      </p:graphicFrame>
      <p:sp>
        <p:nvSpPr>
          <p:cNvPr id="11" name="テキスト ボックス 10">
            <a:extLst>
              <a:ext uri="{FF2B5EF4-FFF2-40B4-BE49-F238E27FC236}">
                <a16:creationId xmlns:a16="http://schemas.microsoft.com/office/drawing/2014/main" id="{125AD948-55E8-41DB-8387-4730B4DC4419}"/>
              </a:ext>
            </a:extLst>
          </p:cNvPr>
          <p:cNvSpPr txBox="1"/>
          <p:nvPr/>
        </p:nvSpPr>
        <p:spPr>
          <a:xfrm>
            <a:off x="1055694" y="4033197"/>
            <a:ext cx="6180602" cy="369332"/>
          </a:xfrm>
          <a:prstGeom prst="rect">
            <a:avLst/>
          </a:prstGeom>
          <a:noFill/>
        </p:spPr>
        <p:txBody>
          <a:bodyPr wrap="square" rtlCol="0">
            <a:spAutoFit/>
          </a:bodyPr>
          <a:lstStyle/>
          <a:p>
            <a:r>
              <a:rPr kumimoji="1" lang="en-US" altLang="ja-JP" dirty="0"/>
              <a:t>※</a:t>
            </a:r>
            <a:r>
              <a:rPr kumimoji="1" lang="ja-JP" altLang="en-US" dirty="0"/>
              <a:t>いずれの年も</a:t>
            </a:r>
            <a:r>
              <a:rPr kumimoji="1" lang="en-US" altLang="ja-JP" dirty="0"/>
              <a:t>4</a:t>
            </a:r>
            <a:r>
              <a:rPr kumimoji="1" lang="ja-JP" altLang="en-US" dirty="0"/>
              <a:t>月時点の数値（令和元年に関しては速報値）</a:t>
            </a:r>
          </a:p>
        </p:txBody>
      </p:sp>
      <p:sp>
        <p:nvSpPr>
          <p:cNvPr id="14" name="テキスト ボックス 13">
            <a:extLst>
              <a:ext uri="{FF2B5EF4-FFF2-40B4-BE49-F238E27FC236}">
                <a16:creationId xmlns:a16="http://schemas.microsoft.com/office/drawing/2014/main" id="{255926CD-A1F5-44B7-9EDC-AB825D9FE68B}"/>
              </a:ext>
            </a:extLst>
          </p:cNvPr>
          <p:cNvSpPr txBox="1"/>
          <p:nvPr/>
        </p:nvSpPr>
        <p:spPr>
          <a:xfrm>
            <a:off x="1043608" y="4574700"/>
            <a:ext cx="7416824" cy="646331"/>
          </a:xfrm>
          <a:prstGeom prst="rect">
            <a:avLst/>
          </a:prstGeom>
          <a:noFill/>
        </p:spPr>
        <p:txBody>
          <a:bodyPr wrap="square" rtlCol="0">
            <a:spAutoFit/>
          </a:bodyPr>
          <a:lstStyle/>
          <a:p>
            <a:r>
              <a:rPr kumimoji="1" lang="en-US" altLang="ja-JP" dirty="0"/>
              <a:t>※40</a:t>
            </a:r>
            <a:r>
              <a:rPr kumimoji="1" lang="ja-JP" altLang="en-US" dirty="0"/>
              <a:t>％（</a:t>
            </a:r>
            <a:r>
              <a:rPr kumimoji="1" lang="en-US" altLang="ja-JP" dirty="0"/>
              <a:t>688</a:t>
            </a:r>
            <a:r>
              <a:rPr kumimoji="1" lang="ja-JP" altLang="en-US" dirty="0"/>
              <a:t>市町村・</a:t>
            </a:r>
            <a:r>
              <a:rPr kumimoji="1" lang="en-US" altLang="ja-JP" dirty="0"/>
              <a:t>847</a:t>
            </a:r>
            <a:r>
              <a:rPr kumimoji="1" lang="ja-JP" altLang="en-US" dirty="0"/>
              <a:t>か所）が設置しており、委託により設置している</a:t>
            </a:r>
            <a:endParaRPr kumimoji="1" lang="en-US" altLang="ja-JP" dirty="0"/>
          </a:p>
          <a:p>
            <a:r>
              <a:rPr lang="en-US" altLang="ja-JP" dirty="0"/>
              <a:t>    </a:t>
            </a:r>
            <a:r>
              <a:rPr kumimoji="1" lang="ja-JP" altLang="en-US" dirty="0"/>
              <a:t>基幹相談支援センターは</a:t>
            </a:r>
            <a:r>
              <a:rPr kumimoji="1" lang="en-US" altLang="ja-JP" dirty="0"/>
              <a:t>84</a:t>
            </a:r>
            <a:r>
              <a:rPr kumimoji="1" lang="ja-JP" altLang="en-US" dirty="0"/>
              <a:t>％（</a:t>
            </a:r>
            <a:r>
              <a:rPr kumimoji="1" lang="en-US" altLang="ja-JP" dirty="0"/>
              <a:t>713</a:t>
            </a:r>
            <a:r>
              <a:rPr kumimoji="1" lang="ja-JP" altLang="en-US" dirty="0"/>
              <a:t>か所）</a:t>
            </a:r>
          </a:p>
        </p:txBody>
      </p:sp>
      <p:sp>
        <p:nvSpPr>
          <p:cNvPr id="15" name="テキスト ボックス 14">
            <a:extLst>
              <a:ext uri="{FF2B5EF4-FFF2-40B4-BE49-F238E27FC236}">
                <a16:creationId xmlns:a16="http://schemas.microsoft.com/office/drawing/2014/main" id="{2B0DF6BE-3E16-46A8-B5D6-D5ACD34E8FB4}"/>
              </a:ext>
            </a:extLst>
          </p:cNvPr>
          <p:cNvSpPr txBox="1"/>
          <p:nvPr/>
        </p:nvSpPr>
        <p:spPr>
          <a:xfrm>
            <a:off x="1043607" y="5393202"/>
            <a:ext cx="7416825" cy="646331"/>
          </a:xfrm>
          <a:prstGeom prst="rect">
            <a:avLst/>
          </a:prstGeom>
          <a:noFill/>
        </p:spPr>
        <p:txBody>
          <a:bodyPr wrap="square" rtlCol="0">
            <a:spAutoFit/>
          </a:bodyPr>
          <a:lstStyle/>
          <a:p>
            <a:r>
              <a:rPr kumimoji="1" lang="en-US" altLang="ja-JP" dirty="0"/>
              <a:t>※</a:t>
            </a:r>
            <a:r>
              <a:rPr kumimoji="1" lang="ja-JP" altLang="en-US" dirty="0"/>
              <a:t>基幹相談支援センターの設置場所は、市町村役所が</a:t>
            </a:r>
            <a:r>
              <a:rPr kumimoji="1" lang="en-US" altLang="ja-JP" dirty="0"/>
              <a:t>23</a:t>
            </a:r>
            <a:r>
              <a:rPr kumimoji="1" lang="ja-JP" altLang="en-US" dirty="0"/>
              <a:t>％（</a:t>
            </a:r>
            <a:r>
              <a:rPr kumimoji="1" lang="en-US" altLang="ja-JP" dirty="0"/>
              <a:t>193</a:t>
            </a:r>
            <a:r>
              <a:rPr kumimoji="1" lang="ja-JP" altLang="en-US" dirty="0"/>
              <a:t>か所）、</a:t>
            </a:r>
            <a:endParaRPr kumimoji="1" lang="en-US" altLang="ja-JP" dirty="0"/>
          </a:p>
          <a:p>
            <a:r>
              <a:rPr lang="en-US" altLang="ja-JP" dirty="0"/>
              <a:t>    </a:t>
            </a:r>
            <a:r>
              <a:rPr kumimoji="1" lang="ja-JP" altLang="en-US" dirty="0"/>
              <a:t>公共施設が</a:t>
            </a:r>
            <a:r>
              <a:rPr kumimoji="1" lang="en-US" altLang="ja-JP" dirty="0"/>
              <a:t>20</a:t>
            </a:r>
            <a:r>
              <a:rPr kumimoji="1" lang="ja-JP" altLang="en-US" dirty="0"/>
              <a:t>％（</a:t>
            </a:r>
            <a:r>
              <a:rPr kumimoji="1" lang="en-US" altLang="ja-JP" dirty="0"/>
              <a:t>170</a:t>
            </a:r>
            <a:r>
              <a:rPr kumimoji="1" lang="ja-JP" altLang="en-US" dirty="0"/>
              <a:t>か所）</a:t>
            </a:r>
          </a:p>
        </p:txBody>
      </p:sp>
      <p:graphicFrame>
        <p:nvGraphicFramePr>
          <p:cNvPr id="13" name="表 12">
            <a:extLst>
              <a:ext uri="{FF2B5EF4-FFF2-40B4-BE49-F238E27FC236}">
                <a16:creationId xmlns:a16="http://schemas.microsoft.com/office/drawing/2014/main" id="{28CC54DD-9B6A-405A-98E6-86B0A275AD5A}"/>
              </a:ext>
            </a:extLst>
          </p:cNvPr>
          <p:cNvGraphicFramePr>
            <a:graphicFrameLocks noGrp="1"/>
          </p:cNvGraphicFramePr>
          <p:nvPr/>
        </p:nvGraphicFramePr>
        <p:xfrm>
          <a:off x="1044783" y="2710270"/>
          <a:ext cx="7032611" cy="1112520"/>
        </p:xfrm>
        <a:graphic>
          <a:graphicData uri="http://schemas.openxmlformats.org/drawingml/2006/table">
            <a:tbl>
              <a:tblPr firstRow="1" bandRow="1">
                <a:tableStyleId>{F5AB1C69-6EDB-4FF4-983F-18BD219EF322}</a:tableStyleId>
              </a:tblPr>
              <a:tblGrid>
                <a:gridCol w="1608348">
                  <a:extLst>
                    <a:ext uri="{9D8B030D-6E8A-4147-A177-3AD203B41FA5}">
                      <a16:colId xmlns:a16="http://schemas.microsoft.com/office/drawing/2014/main" val="1759971296"/>
                    </a:ext>
                  </a:extLst>
                </a:gridCol>
                <a:gridCol w="1257755">
                  <a:extLst>
                    <a:ext uri="{9D8B030D-6E8A-4147-A177-3AD203B41FA5}">
                      <a16:colId xmlns:a16="http://schemas.microsoft.com/office/drawing/2014/main" val="2050827119"/>
                    </a:ext>
                  </a:extLst>
                </a:gridCol>
                <a:gridCol w="1363132">
                  <a:extLst>
                    <a:ext uri="{9D8B030D-6E8A-4147-A177-3AD203B41FA5}">
                      <a16:colId xmlns:a16="http://schemas.microsoft.com/office/drawing/2014/main" val="1928466633"/>
                    </a:ext>
                  </a:extLst>
                </a:gridCol>
                <a:gridCol w="1401688">
                  <a:extLst>
                    <a:ext uri="{9D8B030D-6E8A-4147-A177-3AD203B41FA5}">
                      <a16:colId xmlns:a16="http://schemas.microsoft.com/office/drawing/2014/main" val="1941779983"/>
                    </a:ext>
                  </a:extLst>
                </a:gridCol>
                <a:gridCol w="1401688">
                  <a:extLst>
                    <a:ext uri="{9D8B030D-6E8A-4147-A177-3AD203B41FA5}">
                      <a16:colId xmlns:a16="http://schemas.microsoft.com/office/drawing/2014/main" val="925654784"/>
                    </a:ext>
                  </a:extLst>
                </a:gridCol>
              </a:tblGrid>
              <a:tr h="370840">
                <a:tc>
                  <a:txBody>
                    <a:bodyPr/>
                    <a:lstStyle/>
                    <a:p>
                      <a:pPr algn="ctr"/>
                      <a:r>
                        <a:rPr kumimoji="1" lang="ja-JP" altLang="en-US" b="0" dirty="0">
                          <a:solidFill>
                            <a:schemeClr val="tx1"/>
                          </a:solidFill>
                        </a:rPr>
                        <a:t>実施状況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0" dirty="0">
                          <a:solidFill>
                            <a:schemeClr val="tx1"/>
                          </a:solidFill>
                        </a:rPr>
                        <a:t>平成</a:t>
                      </a:r>
                      <a:r>
                        <a:rPr kumimoji="1" lang="en-US" altLang="ja-JP" b="0" dirty="0">
                          <a:solidFill>
                            <a:schemeClr val="tx1"/>
                          </a:solidFill>
                        </a:rPr>
                        <a:t>28</a:t>
                      </a:r>
                      <a:r>
                        <a:rPr kumimoji="1" lang="ja-JP" altLang="en-US" b="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0" dirty="0">
                          <a:solidFill>
                            <a:schemeClr val="tx1"/>
                          </a:solidFill>
                        </a:rPr>
                        <a:t>平成</a:t>
                      </a:r>
                      <a:r>
                        <a:rPr kumimoji="1" lang="en-US" altLang="ja-JP" b="0" dirty="0">
                          <a:solidFill>
                            <a:schemeClr val="tx1"/>
                          </a:solidFill>
                        </a:rPr>
                        <a:t>29</a:t>
                      </a:r>
                      <a:r>
                        <a:rPr kumimoji="1" lang="ja-JP" altLang="en-US" b="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0" dirty="0">
                          <a:solidFill>
                            <a:schemeClr val="tx1"/>
                          </a:solidFill>
                        </a:rPr>
                        <a:t>平成</a:t>
                      </a:r>
                      <a:r>
                        <a:rPr kumimoji="1" lang="en-US" altLang="ja-JP" b="0" dirty="0">
                          <a:solidFill>
                            <a:schemeClr val="tx1"/>
                          </a:solidFill>
                        </a:rPr>
                        <a:t>30</a:t>
                      </a:r>
                      <a:r>
                        <a:rPr kumimoji="1" lang="ja-JP" altLang="en-US" b="0" dirty="0">
                          <a:solidFill>
                            <a:schemeClr val="tx1"/>
                          </a:solidFill>
                        </a:rPr>
                        <a:t>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b="0" dirty="0">
                          <a:solidFill>
                            <a:schemeClr val="tx1"/>
                          </a:solidFill>
                        </a:rPr>
                        <a:t>令和元年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6972263"/>
                  </a:ext>
                </a:extLst>
              </a:tr>
              <a:tr h="370840">
                <a:tc>
                  <a:txBody>
                    <a:bodyPr/>
                    <a:lstStyle/>
                    <a:p>
                      <a:pPr algn="ctr"/>
                      <a:r>
                        <a:rPr kumimoji="1" lang="ja-JP" altLang="en-US" dirty="0"/>
                        <a:t>実施市町村数</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473</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518</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650</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688</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5015286"/>
                  </a:ext>
                </a:extLst>
              </a:tr>
              <a:tr h="370840">
                <a:tc>
                  <a:txBody>
                    <a:bodyPr/>
                    <a:lstStyle/>
                    <a:p>
                      <a:pPr algn="ctr"/>
                      <a:r>
                        <a:rPr kumimoji="1" lang="ja-JP" altLang="en-US" dirty="0"/>
                        <a:t>実施率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27</a:t>
                      </a: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30</a:t>
                      </a: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37</a:t>
                      </a: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40</a:t>
                      </a:r>
                      <a:r>
                        <a:rPr kumimoji="1" lang="ja-JP" alt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47186154"/>
                  </a:ext>
                </a:extLst>
              </a:tr>
            </a:tbl>
          </a:graphicData>
        </a:graphic>
      </p:graphicFrame>
      <p:sp>
        <p:nvSpPr>
          <p:cNvPr id="2" name="スライド番号プレースホルダー 1">
            <a:extLst>
              <a:ext uri="{FF2B5EF4-FFF2-40B4-BE49-F238E27FC236}">
                <a16:creationId xmlns:a16="http://schemas.microsoft.com/office/drawing/2014/main" id="{30FA6950-767B-4BE4-8148-9BDA48F10CE4}"/>
              </a:ext>
            </a:extLst>
          </p:cNvPr>
          <p:cNvSpPr>
            <a:spLocks noGrp="1"/>
          </p:cNvSpPr>
          <p:nvPr>
            <p:ph type="sldNum" sz="quarter" idx="12"/>
          </p:nvPr>
        </p:nvSpPr>
        <p:spPr/>
        <p:txBody>
          <a:bodyPr/>
          <a:lstStyle/>
          <a:p>
            <a:pPr>
              <a:defRPr/>
            </a:pPr>
            <a:fld id="{804D6B79-3AEB-42FE-A736-A41F7AEA0445}" type="slidenum">
              <a:rPr lang="en-US" altLang="ja-JP" smtClean="0"/>
              <a:pPr>
                <a:defRPr/>
              </a:pPr>
              <a:t>7</a:t>
            </a:fld>
            <a:endParaRPr lang="en-US" altLang="ja-JP"/>
          </a:p>
        </p:txBody>
      </p:sp>
    </p:spTree>
    <p:extLst>
      <p:ext uri="{BB962C8B-B14F-4D97-AF65-F5344CB8AC3E}">
        <p14:creationId xmlns:p14="http://schemas.microsoft.com/office/powerpoint/2010/main" val="181350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43" y="359078"/>
            <a:ext cx="8784976" cy="326587"/>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solidFill>
          </a:ln>
        </p:spPr>
        <p:txBody>
          <a:bodyPr>
            <a:noAutofit/>
          </a:bodyPr>
          <a:lstStyle/>
          <a:p>
            <a:r>
              <a:rPr lang="ja-JP" altLang="en-US" sz="1814" dirty="0"/>
              <a:t>現行の相談支援体制の概略</a:t>
            </a:r>
          </a:p>
        </p:txBody>
      </p:sp>
      <p:graphicFrame>
        <p:nvGraphicFramePr>
          <p:cNvPr id="6" name="コンテンツ プレースホルダー 5"/>
          <p:cNvGraphicFramePr>
            <a:graphicFrameLocks noGrp="1"/>
          </p:cNvGraphicFramePr>
          <p:nvPr>
            <p:ph idx="1"/>
          </p:nvPr>
        </p:nvGraphicFramePr>
        <p:xfrm>
          <a:off x="66470" y="765765"/>
          <a:ext cx="8958948" cy="5438048"/>
        </p:xfrm>
        <a:graphic>
          <a:graphicData uri="http://schemas.openxmlformats.org/drawingml/2006/table">
            <a:tbl>
              <a:tblPr firstRow="1" bandRow="1">
                <a:tableStyleId>{5940675A-B579-460E-94D1-54222C63F5DA}</a:tableStyleId>
              </a:tblPr>
              <a:tblGrid>
                <a:gridCol w="1950765">
                  <a:extLst>
                    <a:ext uri="{9D8B030D-6E8A-4147-A177-3AD203B41FA5}">
                      <a16:colId xmlns:a16="http://schemas.microsoft.com/office/drawing/2014/main" val="20000"/>
                    </a:ext>
                  </a:extLst>
                </a:gridCol>
                <a:gridCol w="1820475">
                  <a:extLst>
                    <a:ext uri="{9D8B030D-6E8A-4147-A177-3AD203B41FA5}">
                      <a16:colId xmlns:a16="http://schemas.microsoft.com/office/drawing/2014/main" val="20001"/>
                    </a:ext>
                  </a:extLst>
                </a:gridCol>
                <a:gridCol w="2521527">
                  <a:extLst>
                    <a:ext uri="{9D8B030D-6E8A-4147-A177-3AD203B41FA5}">
                      <a16:colId xmlns:a16="http://schemas.microsoft.com/office/drawing/2014/main" val="20002"/>
                    </a:ext>
                  </a:extLst>
                </a:gridCol>
                <a:gridCol w="2666181">
                  <a:extLst>
                    <a:ext uri="{9D8B030D-6E8A-4147-A177-3AD203B41FA5}">
                      <a16:colId xmlns:a16="http://schemas.microsoft.com/office/drawing/2014/main" val="20003"/>
                    </a:ext>
                  </a:extLst>
                </a:gridCol>
              </a:tblGrid>
              <a:tr h="301803">
                <a:tc>
                  <a:txBody>
                    <a:bodyPr/>
                    <a:lstStyle/>
                    <a:p>
                      <a:pPr algn="ctr"/>
                      <a:r>
                        <a:rPr kumimoji="1" lang="ja-JP" altLang="en-US" sz="1300" dirty="0"/>
                        <a:t>相談支援事業名等</a:t>
                      </a:r>
                    </a:p>
                  </a:txBody>
                  <a:tcPr marT="41472" marB="41472">
                    <a:solidFill>
                      <a:srgbClr val="99FF99"/>
                    </a:solidFill>
                  </a:tcPr>
                </a:tc>
                <a:tc>
                  <a:txBody>
                    <a:bodyPr/>
                    <a:lstStyle/>
                    <a:p>
                      <a:pPr algn="ctr"/>
                      <a:r>
                        <a:rPr kumimoji="1" lang="ja-JP" altLang="en-US" sz="1300" dirty="0"/>
                        <a:t>配置メンバー</a:t>
                      </a:r>
                    </a:p>
                  </a:txBody>
                  <a:tcPr marT="41472" marB="41472">
                    <a:solidFill>
                      <a:srgbClr val="99FF99"/>
                    </a:solidFill>
                  </a:tcPr>
                </a:tc>
                <a:tc>
                  <a:txBody>
                    <a:bodyPr/>
                    <a:lstStyle/>
                    <a:p>
                      <a:pPr algn="ctr"/>
                      <a:r>
                        <a:rPr kumimoji="1" lang="ja-JP" altLang="en-US" sz="1300" dirty="0"/>
                        <a:t>業務内容</a:t>
                      </a:r>
                    </a:p>
                  </a:txBody>
                  <a:tcPr marT="41472" marB="41472">
                    <a:solidFill>
                      <a:srgbClr val="99FF99"/>
                    </a:solidFill>
                  </a:tcPr>
                </a:tc>
                <a:tc>
                  <a:txBody>
                    <a:bodyPr/>
                    <a:lstStyle/>
                    <a:p>
                      <a:pPr algn="ctr"/>
                      <a:r>
                        <a:rPr kumimoji="1" lang="ja-JP" altLang="en-US" sz="1300" dirty="0"/>
                        <a:t>備考</a:t>
                      </a:r>
                    </a:p>
                  </a:txBody>
                  <a:tcPr marT="41472" marB="41472">
                    <a:solidFill>
                      <a:srgbClr val="99FF99"/>
                    </a:solidFill>
                  </a:tcPr>
                </a:tc>
                <a:extLst>
                  <a:ext uri="{0D108BD9-81ED-4DB2-BD59-A6C34878D82A}">
                    <a16:rowId xmlns:a16="http://schemas.microsoft.com/office/drawing/2014/main" val="10000"/>
                  </a:ext>
                </a:extLst>
              </a:tr>
              <a:tr h="1410048">
                <a:tc>
                  <a:txBody>
                    <a:bodyPr/>
                    <a:lstStyle/>
                    <a:p>
                      <a:r>
                        <a:rPr kumimoji="1" lang="ja-JP" altLang="en-US" sz="1100" b="1" dirty="0"/>
                        <a:t>基幹相談支援センター</a:t>
                      </a:r>
                      <a:endParaRPr kumimoji="1" lang="en-US" altLang="ja-JP" sz="1100" b="1" dirty="0"/>
                    </a:p>
                    <a:p>
                      <a:endParaRPr kumimoji="1" lang="en-US" altLang="ja-JP" sz="1100" b="1" dirty="0"/>
                    </a:p>
                    <a:p>
                      <a:r>
                        <a:rPr kumimoji="1" lang="en-US" altLang="ja-JP" sz="1100" b="0" dirty="0">
                          <a:solidFill>
                            <a:srgbClr val="FF0000"/>
                          </a:solidFill>
                        </a:rPr>
                        <a:t>※</a:t>
                      </a:r>
                      <a:r>
                        <a:rPr kumimoji="1" lang="ja-JP" altLang="en-US" sz="1100" b="0" dirty="0">
                          <a:solidFill>
                            <a:srgbClr val="FF0000"/>
                          </a:solidFill>
                        </a:rPr>
                        <a:t>交付税措置</a:t>
                      </a:r>
                      <a:endParaRPr kumimoji="1" lang="en-US" altLang="ja-JP" sz="1100" b="0" dirty="0">
                        <a:solidFill>
                          <a:srgbClr val="FF0000"/>
                        </a:solidFill>
                      </a:endParaRPr>
                    </a:p>
                    <a:p>
                      <a:r>
                        <a:rPr kumimoji="1" lang="ja-JP" altLang="en-US" sz="1100" b="0" dirty="0">
                          <a:solidFill>
                            <a:srgbClr val="FF0000"/>
                          </a:solidFill>
                        </a:rPr>
                        <a:t>　　　　＋</a:t>
                      </a:r>
                      <a:endParaRPr kumimoji="1" lang="en-US" altLang="ja-JP" sz="1100" b="0" dirty="0">
                        <a:solidFill>
                          <a:srgbClr val="FF0000"/>
                        </a:solidFill>
                      </a:endParaRPr>
                    </a:p>
                    <a:p>
                      <a:r>
                        <a:rPr kumimoji="1" lang="ja-JP" altLang="en-US" sz="1100" b="0" dirty="0">
                          <a:solidFill>
                            <a:srgbClr val="FF0000"/>
                          </a:solidFill>
                        </a:rPr>
                        <a:t>　</a:t>
                      </a:r>
                      <a:r>
                        <a:rPr kumimoji="1" lang="ja-JP" altLang="en-US" sz="1100" b="0" baseline="0" dirty="0">
                          <a:solidFill>
                            <a:srgbClr val="FF0000"/>
                          </a:solidFill>
                        </a:rPr>
                        <a:t> 地域生活支援事業等</a:t>
                      </a:r>
                      <a:endParaRPr kumimoji="1" lang="en-US" altLang="ja-JP" sz="1100" b="0" baseline="0" dirty="0">
                        <a:solidFill>
                          <a:srgbClr val="FF0000"/>
                        </a:solidFill>
                      </a:endParaRPr>
                    </a:p>
                    <a:p>
                      <a:r>
                        <a:rPr kumimoji="1" lang="ja-JP" altLang="en-US" sz="1100" b="0" baseline="0" dirty="0">
                          <a:solidFill>
                            <a:srgbClr val="FF0000"/>
                          </a:solidFill>
                        </a:rPr>
                        <a:t>　 補助金</a:t>
                      </a:r>
                      <a:endParaRPr kumimoji="1" lang="en-US" altLang="ja-JP" sz="1100" b="0" dirty="0">
                        <a:solidFill>
                          <a:srgbClr val="FF0000"/>
                        </a:solidFill>
                      </a:endParaRPr>
                    </a:p>
                  </a:txBody>
                  <a:tcPr marT="41472" marB="41472"/>
                </a:tc>
                <a:tc>
                  <a:txBody>
                    <a:bodyPr/>
                    <a:lstStyle/>
                    <a:p>
                      <a:r>
                        <a:rPr kumimoji="1" lang="ja-JP" altLang="en-US" sz="1100" dirty="0"/>
                        <a:t>定めなし（地活要綱例示）</a:t>
                      </a:r>
                      <a:endParaRPr kumimoji="1" lang="en-US" altLang="ja-JP" sz="1100" dirty="0"/>
                    </a:p>
                    <a:p>
                      <a:r>
                        <a:rPr kumimoji="1" lang="ja-JP" altLang="en-US" sz="1100" dirty="0"/>
                        <a:t>　相談支援専門員</a:t>
                      </a:r>
                      <a:endParaRPr kumimoji="1" lang="en-US" altLang="ja-JP" sz="1100" dirty="0"/>
                    </a:p>
                    <a:p>
                      <a:r>
                        <a:rPr kumimoji="1" lang="ja-JP" altLang="en-US" sz="1100" dirty="0"/>
                        <a:t>　社会福祉士</a:t>
                      </a:r>
                      <a:endParaRPr kumimoji="1" lang="en-US" altLang="ja-JP" sz="1100" dirty="0"/>
                    </a:p>
                    <a:p>
                      <a:r>
                        <a:rPr kumimoji="1" lang="ja-JP" altLang="en-US" sz="1100" dirty="0"/>
                        <a:t>　精神保健福祉士</a:t>
                      </a:r>
                      <a:endParaRPr kumimoji="1" lang="en-US" altLang="ja-JP" sz="1100" dirty="0"/>
                    </a:p>
                    <a:p>
                      <a:r>
                        <a:rPr kumimoji="1" lang="ja-JP" altLang="en-US" sz="1100" dirty="0"/>
                        <a:t>　保健師　　　　　　　等</a:t>
                      </a:r>
                    </a:p>
                  </a:txBody>
                  <a:tcPr marT="41472" marB="41472"/>
                </a:tc>
                <a:tc>
                  <a:txBody>
                    <a:bodyPr/>
                    <a:lstStyle/>
                    <a:p>
                      <a:r>
                        <a:rPr kumimoji="1" lang="ja-JP" altLang="en-US" sz="1100" dirty="0"/>
                        <a:t>・総合的・専門的な相談の実施</a:t>
                      </a:r>
                      <a:endParaRPr kumimoji="1" lang="en-US" altLang="ja-JP" sz="1100" dirty="0"/>
                    </a:p>
                    <a:p>
                      <a:r>
                        <a:rPr kumimoji="1" lang="ja-JP" altLang="en-US" sz="1100" dirty="0"/>
                        <a:t>・地域の相談支援体制強化の取組</a:t>
                      </a:r>
                      <a:endParaRPr kumimoji="1" lang="en-US" altLang="ja-JP" sz="1100" dirty="0"/>
                    </a:p>
                    <a:p>
                      <a:r>
                        <a:rPr kumimoji="1" lang="ja-JP" altLang="en-US" sz="1100" dirty="0"/>
                        <a:t>・地域の相談事業者への専門的な指導助言・人材育成</a:t>
                      </a:r>
                      <a:endParaRPr kumimoji="1" lang="en-US" altLang="ja-JP" sz="1100" dirty="0"/>
                    </a:p>
                    <a:p>
                      <a:r>
                        <a:rPr kumimoji="1" lang="ja-JP" altLang="en-US" sz="1100" dirty="0"/>
                        <a:t>・地域の相談機関との連携強化</a:t>
                      </a:r>
                      <a:endParaRPr kumimoji="1" lang="en-US" altLang="ja-JP" sz="1100" dirty="0"/>
                    </a:p>
                    <a:p>
                      <a:r>
                        <a:rPr kumimoji="1" lang="ja-JP" altLang="en-US" sz="1100" dirty="0"/>
                        <a:t>・地域移行・地域定着の促進の取組</a:t>
                      </a:r>
                      <a:endParaRPr kumimoji="1" lang="en-US" altLang="ja-JP" sz="1100" dirty="0"/>
                    </a:p>
                    <a:p>
                      <a:r>
                        <a:rPr kumimoji="1" lang="ja-JP" altLang="en-US" sz="1100" dirty="0"/>
                        <a:t>・権利擁護・虐待の防止</a:t>
                      </a:r>
                    </a:p>
                  </a:txBody>
                  <a:tcPr marT="41472" marB="41472"/>
                </a:tc>
                <a:tc>
                  <a:txBody>
                    <a:bodyPr/>
                    <a:lstStyle/>
                    <a:p>
                      <a:r>
                        <a:rPr kumimoji="1" lang="ja-JP" altLang="en-US" sz="1100" dirty="0">
                          <a:solidFill>
                            <a:schemeClr val="tx1"/>
                          </a:solidFill>
                        </a:rPr>
                        <a:t>左記業務内容実施に向けた人員配置と研修の実施</a:t>
                      </a:r>
                      <a:endParaRPr kumimoji="1" lang="en-US" altLang="ja-JP" sz="1100" dirty="0">
                        <a:solidFill>
                          <a:schemeClr val="tx1"/>
                        </a:solidFill>
                      </a:endParaRPr>
                    </a:p>
                    <a:p>
                      <a:r>
                        <a:rPr kumimoji="1" lang="ja-JP" altLang="en-US" sz="1100" dirty="0">
                          <a:solidFill>
                            <a:schemeClr val="tx1"/>
                          </a:solidFill>
                        </a:rPr>
                        <a:t>■</a:t>
                      </a:r>
                      <a:r>
                        <a:rPr kumimoji="1" lang="en-US" altLang="ja-JP" sz="1100" dirty="0">
                          <a:solidFill>
                            <a:schemeClr val="tx1"/>
                          </a:solidFill>
                        </a:rPr>
                        <a:t>1,741</a:t>
                      </a:r>
                      <a:r>
                        <a:rPr kumimoji="1" lang="ja-JP" altLang="en-US" sz="1100" dirty="0">
                          <a:solidFill>
                            <a:schemeClr val="tx1"/>
                          </a:solidFill>
                        </a:rPr>
                        <a:t>市町村中</a:t>
                      </a:r>
                      <a:endParaRPr kumimoji="1" lang="en-US" altLang="ja-JP" sz="1100" dirty="0">
                        <a:solidFill>
                          <a:schemeClr val="tx1"/>
                        </a:solidFill>
                      </a:endParaRPr>
                    </a:p>
                    <a:p>
                      <a:r>
                        <a:rPr kumimoji="1" lang="ja-JP" altLang="en-US" sz="1100" dirty="0">
                          <a:solidFill>
                            <a:schemeClr val="tx1"/>
                          </a:solidFill>
                        </a:rPr>
                        <a:t>　　</a:t>
                      </a:r>
                      <a:r>
                        <a:rPr kumimoji="1" lang="en-US" altLang="ja-JP" sz="1100" dirty="0">
                          <a:solidFill>
                            <a:schemeClr val="tx1"/>
                          </a:solidFill>
                        </a:rPr>
                        <a:t>473</a:t>
                      </a:r>
                      <a:r>
                        <a:rPr kumimoji="1" lang="ja-JP" altLang="en-US" sz="1100" dirty="0">
                          <a:solidFill>
                            <a:schemeClr val="tx1"/>
                          </a:solidFill>
                        </a:rPr>
                        <a:t>市町村</a:t>
                      </a:r>
                      <a:r>
                        <a:rPr kumimoji="1" lang="en-US" altLang="ja-JP" sz="1100" dirty="0">
                          <a:solidFill>
                            <a:schemeClr val="tx1"/>
                          </a:solidFill>
                        </a:rPr>
                        <a:t>(H28.4)27%</a:t>
                      </a:r>
                    </a:p>
                    <a:p>
                      <a:r>
                        <a:rPr kumimoji="1" lang="ja-JP" altLang="en-US" sz="1100" dirty="0">
                          <a:solidFill>
                            <a:schemeClr val="tx1"/>
                          </a:solidFill>
                        </a:rPr>
                        <a:t>　　→</a:t>
                      </a:r>
                      <a:r>
                        <a:rPr kumimoji="1" lang="en-US" altLang="ja-JP" sz="1100" dirty="0">
                          <a:solidFill>
                            <a:schemeClr val="tx1"/>
                          </a:solidFill>
                        </a:rPr>
                        <a:t>518</a:t>
                      </a:r>
                      <a:r>
                        <a:rPr kumimoji="1" lang="ja-JP" altLang="en-US" sz="1100" dirty="0">
                          <a:solidFill>
                            <a:schemeClr val="tx1"/>
                          </a:solidFill>
                        </a:rPr>
                        <a:t>市町村</a:t>
                      </a:r>
                      <a:r>
                        <a:rPr kumimoji="1" lang="en-US" altLang="ja-JP" sz="1100" dirty="0">
                          <a:solidFill>
                            <a:schemeClr val="tx1"/>
                          </a:solidFill>
                        </a:rPr>
                        <a:t>(H29.4)30%</a:t>
                      </a:r>
                    </a:p>
                    <a:p>
                      <a:r>
                        <a:rPr kumimoji="1" lang="ja-JP" altLang="en-US" sz="1100" dirty="0">
                          <a:solidFill>
                            <a:schemeClr val="tx1"/>
                          </a:solidFill>
                        </a:rPr>
                        <a:t>　　→</a:t>
                      </a:r>
                      <a:r>
                        <a:rPr kumimoji="1" lang="en-US" altLang="ja-JP" sz="1100" dirty="0">
                          <a:solidFill>
                            <a:schemeClr val="tx1"/>
                          </a:solidFill>
                        </a:rPr>
                        <a:t>650</a:t>
                      </a:r>
                      <a:r>
                        <a:rPr kumimoji="1" lang="ja-JP" altLang="en-US" sz="1100" dirty="0">
                          <a:solidFill>
                            <a:schemeClr val="tx1"/>
                          </a:solidFill>
                        </a:rPr>
                        <a:t>市町村</a:t>
                      </a:r>
                      <a:r>
                        <a:rPr kumimoji="1" lang="en-US" altLang="ja-JP" sz="1100" dirty="0">
                          <a:solidFill>
                            <a:schemeClr val="tx1"/>
                          </a:solidFill>
                        </a:rPr>
                        <a:t>(H30.4)37%</a:t>
                      </a:r>
                    </a:p>
                    <a:p>
                      <a:endParaRPr kumimoji="1" lang="en-US" altLang="ja-JP" sz="1100" dirty="0">
                        <a:solidFill>
                          <a:schemeClr val="tx1"/>
                        </a:solidFill>
                      </a:endParaRPr>
                    </a:p>
                    <a:p>
                      <a:r>
                        <a:rPr kumimoji="1" lang="ja-JP" altLang="en-US" sz="1100" dirty="0">
                          <a:solidFill>
                            <a:schemeClr val="tx1"/>
                          </a:solidFill>
                        </a:rPr>
                        <a:t>■</a:t>
                      </a:r>
                      <a:r>
                        <a:rPr kumimoji="1" lang="en-US" altLang="ja-JP" sz="1100" dirty="0">
                          <a:solidFill>
                            <a:schemeClr val="tx1"/>
                          </a:solidFill>
                        </a:rPr>
                        <a:t>719</a:t>
                      </a:r>
                      <a:r>
                        <a:rPr kumimoji="1" lang="ja-JP" altLang="en-US" sz="1100" dirty="0">
                          <a:solidFill>
                            <a:schemeClr val="tx1"/>
                          </a:solidFill>
                        </a:rPr>
                        <a:t>カ所</a:t>
                      </a:r>
                      <a:r>
                        <a:rPr kumimoji="1" lang="en-US" altLang="ja-JP" sz="1100" dirty="0">
                          <a:solidFill>
                            <a:schemeClr val="tx1"/>
                          </a:solidFill>
                        </a:rPr>
                        <a:t>(H30.4)</a:t>
                      </a:r>
                    </a:p>
                  </a:txBody>
                  <a:tcPr marT="41472" marB="41472"/>
                </a:tc>
                <a:extLst>
                  <a:ext uri="{0D108BD9-81ED-4DB2-BD59-A6C34878D82A}">
                    <a16:rowId xmlns:a16="http://schemas.microsoft.com/office/drawing/2014/main" val="10001"/>
                  </a:ext>
                </a:extLst>
              </a:tr>
              <a:tr h="1720279">
                <a:tc>
                  <a:txBody>
                    <a:bodyPr/>
                    <a:lstStyle/>
                    <a:p>
                      <a:r>
                        <a:rPr kumimoji="1" lang="ja-JP" altLang="en-US" sz="1100" b="1" dirty="0"/>
                        <a:t>障害者相談支援事業</a:t>
                      </a:r>
                      <a:endParaRPr kumimoji="1" lang="en-US" altLang="ja-JP" sz="1100" b="1" dirty="0"/>
                    </a:p>
                    <a:p>
                      <a:r>
                        <a:rPr kumimoji="1" lang="ja-JP" altLang="en-US" sz="1100" dirty="0"/>
                        <a:t>実施主体：市町村→指定特定相談支援事業者、指定一般相談支援事業者への委託可</a:t>
                      </a:r>
                      <a:endParaRPr kumimoji="1" lang="en-US" altLang="ja-JP" sz="1100" dirty="0"/>
                    </a:p>
                    <a:p>
                      <a:endParaRPr kumimoji="1" lang="en-US" altLang="ja-JP" sz="1100" dirty="0"/>
                    </a:p>
                    <a:p>
                      <a:r>
                        <a:rPr kumimoji="1" lang="en-US" altLang="ja-JP" sz="1100" dirty="0">
                          <a:solidFill>
                            <a:srgbClr val="FF0000"/>
                          </a:solidFill>
                        </a:rPr>
                        <a:t>※</a:t>
                      </a:r>
                      <a:r>
                        <a:rPr kumimoji="1" lang="ja-JP" altLang="en-US" sz="1100" dirty="0">
                          <a:solidFill>
                            <a:srgbClr val="FF0000"/>
                          </a:solidFill>
                        </a:rPr>
                        <a:t>交付税措置</a:t>
                      </a:r>
                    </a:p>
                  </a:txBody>
                  <a:tcPr marT="41472" marB="41472"/>
                </a:tc>
                <a:tc>
                  <a:txBody>
                    <a:bodyPr/>
                    <a:lstStyle/>
                    <a:p>
                      <a:r>
                        <a:rPr kumimoji="1" lang="ja-JP" altLang="en-US" sz="1100" dirty="0"/>
                        <a:t>定めなし</a:t>
                      </a:r>
                      <a:endParaRPr kumimoji="1" lang="en-US" altLang="ja-JP" sz="1100" dirty="0"/>
                    </a:p>
                    <a:p>
                      <a:endParaRPr kumimoji="1" lang="en-US" altLang="ja-JP" sz="1100" dirty="0"/>
                    </a:p>
                  </a:txBody>
                  <a:tcPr marT="41472" marB="41472"/>
                </a:tc>
                <a:tc>
                  <a:txBody>
                    <a:bodyPr/>
                    <a:lstStyle/>
                    <a:p>
                      <a:r>
                        <a:rPr kumimoji="1" lang="ja-JP" altLang="en-US" sz="1100" dirty="0"/>
                        <a:t>・福祉サービスの利用援助（情報提供、相談等）</a:t>
                      </a:r>
                      <a:endParaRPr kumimoji="1" lang="en-US" altLang="ja-JP" sz="1100" dirty="0"/>
                    </a:p>
                    <a:p>
                      <a:r>
                        <a:rPr kumimoji="1" lang="ja-JP" altLang="en-US" sz="1100" dirty="0"/>
                        <a:t>・社会資源を活用するための支援（各種支援施策に関する助言・指導）</a:t>
                      </a:r>
                      <a:endParaRPr kumimoji="1" lang="en-US" altLang="ja-JP" sz="1100" dirty="0"/>
                    </a:p>
                    <a:p>
                      <a:r>
                        <a:rPr kumimoji="1" lang="ja-JP" altLang="en-US" sz="1100" dirty="0"/>
                        <a:t>・社会生活力を高めるための支援</a:t>
                      </a:r>
                      <a:endParaRPr kumimoji="1" lang="en-US" altLang="ja-JP" sz="1100" dirty="0"/>
                    </a:p>
                    <a:p>
                      <a:r>
                        <a:rPr kumimoji="1" lang="ja-JP" altLang="en-US" sz="1100" dirty="0"/>
                        <a:t>・ピアカウンセリング</a:t>
                      </a:r>
                      <a:endParaRPr kumimoji="1" lang="en-US" altLang="ja-JP" sz="1100" dirty="0"/>
                    </a:p>
                    <a:p>
                      <a:r>
                        <a:rPr kumimoji="1" lang="ja-JP" altLang="en-US" sz="1100" dirty="0"/>
                        <a:t>・権利擁護のために必要な援助</a:t>
                      </a:r>
                      <a:endParaRPr kumimoji="1" lang="en-US" altLang="ja-JP" sz="1100" dirty="0"/>
                    </a:p>
                    <a:p>
                      <a:r>
                        <a:rPr kumimoji="1" lang="ja-JP" altLang="en-US" sz="1100" dirty="0"/>
                        <a:t>・専門機関の紹介　　　　　　　　　　等</a:t>
                      </a:r>
                    </a:p>
                  </a:txBody>
                  <a:tcPr marT="41472" marB="414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地域の実情に応じた役割・機能分化による。委託と基幹は一体化、一体的運営も考えられるが、業務及び業務量の整理等市町村の体制整備を検討の上実施</a:t>
                      </a:r>
                      <a:endParaRPr kumimoji="1" lang="en-US" altLang="ja-JP" sz="11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n-ea"/>
                          <a:ea typeface="+mn-ea"/>
                        </a:rPr>
                        <a:t>■全部又は一部を委託</a:t>
                      </a:r>
                      <a:r>
                        <a:rPr kumimoji="1" lang="en-US" altLang="ja-JP" sz="1100" dirty="0">
                          <a:solidFill>
                            <a:schemeClr val="tx1"/>
                          </a:solidFill>
                          <a:latin typeface="+mn-ea"/>
                          <a:ea typeface="+mn-ea"/>
                        </a:rPr>
                        <a:t>90%</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n-ea"/>
                          <a:ea typeface="+mn-ea"/>
                        </a:rPr>
                        <a:t>　</a:t>
                      </a:r>
                      <a:r>
                        <a:rPr kumimoji="1" lang="ja-JP" altLang="en-US" sz="1100" baseline="0" dirty="0">
                          <a:solidFill>
                            <a:schemeClr val="tx1"/>
                          </a:solidFill>
                          <a:latin typeface="+mn-ea"/>
                          <a:ea typeface="+mn-ea"/>
                        </a:rPr>
                        <a:t> 市町村で</a:t>
                      </a:r>
                      <a:r>
                        <a:rPr kumimoji="1" lang="ja-JP" altLang="en-US" sz="1100" dirty="0">
                          <a:solidFill>
                            <a:schemeClr val="tx1"/>
                          </a:solidFill>
                          <a:latin typeface="+mn-ea"/>
                          <a:ea typeface="+mn-ea"/>
                        </a:rPr>
                        <a:t>直営実施</a:t>
                      </a:r>
                      <a:r>
                        <a:rPr kumimoji="1" lang="en-US" altLang="ja-JP" sz="1100" dirty="0">
                          <a:solidFill>
                            <a:schemeClr val="tx1"/>
                          </a:solidFill>
                          <a:latin typeface="+mn-ea"/>
                          <a:ea typeface="+mn-ea"/>
                        </a:rPr>
                        <a:t>10% </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n-ea"/>
                          <a:ea typeface="+mn-ea"/>
                        </a:rPr>
                        <a:t>■単独市町村で実施</a:t>
                      </a:r>
                      <a:r>
                        <a:rPr kumimoji="1" lang="en-US" altLang="ja-JP" sz="1100" dirty="0">
                          <a:solidFill>
                            <a:schemeClr val="tx1"/>
                          </a:solidFill>
                          <a:latin typeface="+mn-ea"/>
                          <a:ea typeface="+mn-ea"/>
                        </a:rPr>
                        <a:t>59%</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n-ea"/>
                          <a:ea typeface="+mn-ea"/>
                        </a:rPr>
                        <a:t>※H30.4</a:t>
                      </a:r>
                      <a:r>
                        <a:rPr kumimoji="1" lang="ja-JP" altLang="en-US" sz="1100" dirty="0">
                          <a:solidFill>
                            <a:schemeClr val="tx1"/>
                          </a:solidFill>
                          <a:latin typeface="+mn-ea"/>
                          <a:ea typeface="+mn-ea"/>
                        </a:rPr>
                        <a:t>時点</a:t>
                      </a:r>
                      <a:endParaRPr kumimoji="1" lang="en-US" altLang="ja-JP" sz="1100" dirty="0">
                        <a:solidFill>
                          <a:schemeClr val="tx1"/>
                        </a:solidFill>
                        <a:latin typeface="+mn-ea"/>
                        <a:ea typeface="+mn-ea"/>
                      </a:endParaRPr>
                    </a:p>
                  </a:txBody>
                  <a:tcPr marT="41472" marB="41472"/>
                </a:tc>
                <a:extLst>
                  <a:ext uri="{0D108BD9-81ED-4DB2-BD59-A6C34878D82A}">
                    <a16:rowId xmlns:a16="http://schemas.microsoft.com/office/drawing/2014/main" val="10002"/>
                  </a:ext>
                </a:extLst>
              </a:tr>
              <a:tr h="1177033">
                <a:tc>
                  <a:txBody>
                    <a:bodyPr/>
                    <a:lstStyle/>
                    <a:p>
                      <a:r>
                        <a:rPr kumimoji="1" lang="ja-JP" altLang="en-US" sz="1100" b="1" dirty="0"/>
                        <a:t>指定特定相談支援事業所</a:t>
                      </a:r>
                      <a:endParaRPr kumimoji="1" lang="en-US" altLang="ja-JP" sz="1100" b="1" dirty="0"/>
                    </a:p>
                    <a:p>
                      <a:r>
                        <a:rPr kumimoji="1" lang="ja-JP" altLang="en-US" sz="1100" b="1" dirty="0"/>
                        <a:t>指定障害児相談支援事業所</a:t>
                      </a:r>
                      <a:endParaRPr kumimoji="1" lang="en-US" altLang="ja-JP" sz="1100" b="1" dirty="0"/>
                    </a:p>
                    <a:p>
                      <a:endParaRPr kumimoji="1" lang="en-US" altLang="ja-JP" sz="1100" b="1" dirty="0"/>
                    </a:p>
                    <a:p>
                      <a:r>
                        <a:rPr kumimoji="1" lang="en-US" altLang="ja-JP" sz="1100" b="0" dirty="0">
                          <a:solidFill>
                            <a:srgbClr val="FF0000"/>
                          </a:solidFill>
                        </a:rPr>
                        <a:t>※</a:t>
                      </a:r>
                      <a:r>
                        <a:rPr kumimoji="1" lang="ja-JP" altLang="en-US" sz="1100" b="0" dirty="0">
                          <a:solidFill>
                            <a:srgbClr val="FF0000"/>
                          </a:solidFill>
                        </a:rPr>
                        <a:t>報酬で対応</a:t>
                      </a:r>
                    </a:p>
                  </a:txBody>
                  <a:tcPr marT="41472" marB="41472"/>
                </a:tc>
                <a:tc>
                  <a:txBody>
                    <a:bodyPr/>
                    <a:lstStyle/>
                    <a:p>
                      <a:r>
                        <a:rPr kumimoji="1" lang="ja-JP" altLang="en-US" sz="1100" dirty="0"/>
                        <a:t>専従の相談支援専門員（業務に支障なければ兼務可）、管理者</a:t>
                      </a:r>
                    </a:p>
                  </a:txBody>
                  <a:tcPr marT="41472" marB="41472"/>
                </a:tc>
                <a:tc>
                  <a:txBody>
                    <a:bodyPr/>
                    <a:lstStyle/>
                    <a:p>
                      <a:r>
                        <a:rPr kumimoji="1" lang="ja-JP" altLang="en-US" sz="1100" dirty="0"/>
                        <a:t>計画相談支援等</a:t>
                      </a:r>
                      <a:endParaRPr kumimoji="1" lang="en-US" altLang="ja-JP" sz="1100" dirty="0"/>
                    </a:p>
                    <a:p>
                      <a:r>
                        <a:rPr kumimoji="1" lang="ja-JP" altLang="en-US" sz="1100" dirty="0"/>
                        <a:t>　・サービス利用支援、</a:t>
                      </a:r>
                    </a:p>
                    <a:p>
                      <a:r>
                        <a:rPr kumimoji="1" lang="ja-JP" altLang="en-US" sz="1100" dirty="0"/>
                        <a:t>　・継続サービス利用支援</a:t>
                      </a:r>
                      <a:endParaRPr kumimoji="1" lang="en-US" altLang="ja-JP" sz="1100" dirty="0"/>
                    </a:p>
                    <a:p>
                      <a:r>
                        <a:rPr kumimoji="1" lang="en-US" altLang="ja-JP" sz="1100" dirty="0"/>
                        <a:t>※</a:t>
                      </a:r>
                      <a:r>
                        <a:rPr kumimoji="1" lang="ja-JP" altLang="en-US" sz="1100" dirty="0"/>
                        <a:t>特定事業所加算を受けている場合は</a:t>
                      </a:r>
                      <a:r>
                        <a:rPr kumimoji="1" lang="en-US" altLang="ja-JP" sz="1100" dirty="0"/>
                        <a:t>24</a:t>
                      </a:r>
                      <a:r>
                        <a:rPr kumimoji="1" lang="ja-JP" altLang="en-US" sz="1100" dirty="0"/>
                        <a:t>時間対応及び困難事例にも対応する場合あり</a:t>
                      </a:r>
                    </a:p>
                  </a:txBody>
                  <a:tcPr marT="41472" marB="41472"/>
                </a:tc>
                <a:tc>
                  <a:txBody>
                    <a:bodyPr/>
                    <a:lstStyle/>
                    <a:p>
                      <a:r>
                        <a:rPr kumimoji="1" lang="ja-JP" altLang="en-US" sz="1100" dirty="0">
                          <a:solidFill>
                            <a:schemeClr val="tx1"/>
                          </a:solidFill>
                        </a:rPr>
                        <a:t>■</a:t>
                      </a:r>
                      <a:r>
                        <a:rPr kumimoji="1" lang="en-US" altLang="ja-JP" sz="1100" dirty="0">
                          <a:solidFill>
                            <a:schemeClr val="tx1"/>
                          </a:solidFill>
                        </a:rPr>
                        <a:t>8,684</a:t>
                      </a:r>
                      <a:r>
                        <a:rPr kumimoji="1" lang="ja-JP" altLang="en-US" sz="1100" dirty="0">
                          <a:solidFill>
                            <a:schemeClr val="tx1"/>
                          </a:solidFill>
                        </a:rPr>
                        <a:t>ヶ所</a:t>
                      </a:r>
                      <a:r>
                        <a:rPr kumimoji="1" lang="en-US" altLang="ja-JP" sz="1100" dirty="0">
                          <a:solidFill>
                            <a:schemeClr val="tx1"/>
                          </a:solidFill>
                        </a:rPr>
                        <a:t>(H28.4)</a:t>
                      </a:r>
                    </a:p>
                    <a:p>
                      <a:pPr marL="0" marR="0" indent="0" algn="l" defTabSz="914293"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a:t>
                      </a:r>
                      <a:r>
                        <a:rPr kumimoji="1" lang="en-US" altLang="ja-JP" sz="1100" dirty="0">
                          <a:solidFill>
                            <a:schemeClr val="tx1"/>
                          </a:solidFill>
                        </a:rPr>
                        <a:t>9,364</a:t>
                      </a:r>
                      <a:r>
                        <a:rPr kumimoji="1" lang="ja-JP" altLang="en-US" sz="1100" dirty="0">
                          <a:solidFill>
                            <a:schemeClr val="tx1"/>
                          </a:solidFill>
                        </a:rPr>
                        <a:t>ヶ所</a:t>
                      </a:r>
                      <a:r>
                        <a:rPr kumimoji="1" lang="en-US" altLang="ja-JP" sz="1100" dirty="0">
                          <a:solidFill>
                            <a:schemeClr val="tx1"/>
                          </a:solidFill>
                        </a:rPr>
                        <a:t>(H29.4)</a:t>
                      </a:r>
                      <a:endParaRPr kumimoji="1" lang="ja-JP" altLang="en-US" sz="1100" dirty="0">
                        <a:solidFill>
                          <a:schemeClr val="tx1"/>
                        </a:solidFill>
                      </a:endParaRPr>
                    </a:p>
                    <a:p>
                      <a:pPr marL="0" marR="0" lvl="0" indent="0" algn="l" defTabSz="914293"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a:t>
                      </a:r>
                      <a:r>
                        <a:rPr kumimoji="1" lang="en-US" altLang="ja-JP" sz="1100" dirty="0">
                          <a:solidFill>
                            <a:schemeClr val="tx1"/>
                          </a:solidFill>
                        </a:rPr>
                        <a:t>9,623</a:t>
                      </a:r>
                      <a:r>
                        <a:rPr kumimoji="1" lang="ja-JP" altLang="en-US" sz="1100" dirty="0">
                          <a:solidFill>
                            <a:schemeClr val="tx1"/>
                          </a:solidFill>
                        </a:rPr>
                        <a:t>ヶ所</a:t>
                      </a:r>
                      <a:r>
                        <a:rPr kumimoji="1" lang="en-US" altLang="ja-JP" sz="1100" dirty="0">
                          <a:solidFill>
                            <a:schemeClr val="tx1"/>
                          </a:solidFill>
                        </a:rPr>
                        <a:t>(H30.4)</a:t>
                      </a:r>
                      <a:endParaRPr kumimoji="1" lang="ja-JP" altLang="en-US" sz="1100" dirty="0">
                        <a:solidFill>
                          <a:schemeClr val="tx1"/>
                        </a:solidFill>
                      </a:endParaRPr>
                    </a:p>
                    <a:p>
                      <a:endParaRPr kumimoji="1" lang="ja-JP" altLang="en-US" sz="1100" dirty="0">
                        <a:solidFill>
                          <a:schemeClr val="tx1"/>
                        </a:solidFill>
                      </a:endParaRPr>
                    </a:p>
                  </a:txBody>
                  <a:tcPr marT="41472" marB="41472"/>
                </a:tc>
                <a:extLst>
                  <a:ext uri="{0D108BD9-81ED-4DB2-BD59-A6C34878D82A}">
                    <a16:rowId xmlns:a16="http://schemas.microsoft.com/office/drawing/2014/main" val="10003"/>
                  </a:ext>
                </a:extLst>
              </a:tr>
              <a:tr h="814869">
                <a:tc>
                  <a:txBody>
                    <a:bodyPr/>
                    <a:lstStyle/>
                    <a:p>
                      <a:r>
                        <a:rPr kumimoji="1" lang="ja-JP" altLang="en-US" sz="1100" b="1" dirty="0"/>
                        <a:t>指定一般相談支援事業所</a:t>
                      </a:r>
                      <a:endParaRPr kumimoji="1" lang="en-US" altLang="ja-JP" sz="1100" b="1" dirty="0"/>
                    </a:p>
                    <a:p>
                      <a:endParaRPr kumimoji="1" lang="en-US" altLang="ja-JP" sz="1100" b="1" dirty="0"/>
                    </a:p>
                    <a:p>
                      <a:pPr marL="0" marR="0" indent="0" algn="l" defTabSz="914293" rtl="0" eaLnBrk="1" fontAlgn="auto" latinLnBrk="0" hangingPunct="1">
                        <a:lnSpc>
                          <a:spcPct val="100000"/>
                        </a:lnSpc>
                        <a:spcBef>
                          <a:spcPts val="0"/>
                        </a:spcBef>
                        <a:spcAft>
                          <a:spcPts val="0"/>
                        </a:spcAft>
                        <a:buClrTx/>
                        <a:buSzTx/>
                        <a:buFontTx/>
                        <a:buNone/>
                        <a:tabLst/>
                        <a:defRPr/>
                      </a:pPr>
                      <a:r>
                        <a:rPr kumimoji="1" lang="en-US" altLang="ja-JP" sz="1100" b="0" dirty="0">
                          <a:solidFill>
                            <a:srgbClr val="FF0000"/>
                          </a:solidFill>
                        </a:rPr>
                        <a:t>※</a:t>
                      </a:r>
                      <a:r>
                        <a:rPr kumimoji="1" lang="ja-JP" altLang="en-US" sz="1100" b="0" dirty="0">
                          <a:solidFill>
                            <a:srgbClr val="FF0000"/>
                          </a:solidFill>
                        </a:rPr>
                        <a:t>報酬で対応</a:t>
                      </a:r>
                    </a:p>
                    <a:p>
                      <a:endParaRPr kumimoji="1" lang="ja-JP" altLang="en-US" sz="1100" b="1" dirty="0"/>
                    </a:p>
                  </a:txBody>
                  <a:tcPr marT="41472" marB="41472"/>
                </a:tc>
                <a:tc>
                  <a:txBody>
                    <a:bodyPr/>
                    <a:lstStyle/>
                    <a:p>
                      <a:r>
                        <a:rPr kumimoji="1" lang="ja-JP" altLang="en-US" sz="1100" dirty="0"/>
                        <a:t>専従の指定地域移行支援従事者（兼務可）、うち１以上は相談支援専門員、管理者</a:t>
                      </a:r>
                    </a:p>
                  </a:txBody>
                  <a:tcPr marT="41472" marB="41472"/>
                </a:tc>
                <a:tc>
                  <a:txBody>
                    <a:bodyPr/>
                    <a:lstStyle/>
                    <a:p>
                      <a:r>
                        <a:rPr kumimoji="1" lang="ja-JP" altLang="en-US" sz="1100" dirty="0"/>
                        <a:t>地域相談支援等</a:t>
                      </a:r>
                      <a:endParaRPr kumimoji="1" lang="en-US" altLang="ja-JP" sz="1100" dirty="0"/>
                    </a:p>
                    <a:p>
                      <a:r>
                        <a:rPr kumimoji="1" lang="ja-JP" altLang="en-US" sz="1100" dirty="0"/>
                        <a:t>　・地域移行支援</a:t>
                      </a:r>
                      <a:endParaRPr kumimoji="1" lang="en-US" altLang="ja-JP" sz="1100" dirty="0"/>
                    </a:p>
                    <a:p>
                      <a:r>
                        <a:rPr kumimoji="1" lang="ja-JP" altLang="en-US" sz="1100" dirty="0"/>
                        <a:t>　・地域定着支援　　　　　　等</a:t>
                      </a:r>
                    </a:p>
                  </a:txBody>
                  <a:tcPr marT="41472" marB="41472"/>
                </a:tc>
                <a:tc>
                  <a:txBody>
                    <a:bodyPr/>
                    <a:lstStyle/>
                    <a:p>
                      <a:r>
                        <a:rPr kumimoji="1" lang="ja-JP" altLang="en-US" sz="1100" dirty="0">
                          <a:solidFill>
                            <a:schemeClr val="tx1"/>
                          </a:solidFill>
                        </a:rPr>
                        <a:t>■</a:t>
                      </a:r>
                      <a:r>
                        <a:rPr kumimoji="1" lang="en-US" altLang="ja-JP" sz="1100" dirty="0">
                          <a:solidFill>
                            <a:schemeClr val="tx1"/>
                          </a:solidFill>
                        </a:rPr>
                        <a:t>3,357</a:t>
                      </a:r>
                      <a:r>
                        <a:rPr kumimoji="1" lang="ja-JP" altLang="en-US" sz="1100" dirty="0">
                          <a:solidFill>
                            <a:schemeClr val="tx1"/>
                          </a:solidFill>
                        </a:rPr>
                        <a:t>ヶ所</a:t>
                      </a:r>
                      <a:r>
                        <a:rPr kumimoji="1" lang="en-US" altLang="ja-JP" sz="1100" dirty="0">
                          <a:solidFill>
                            <a:schemeClr val="tx1"/>
                          </a:solidFill>
                        </a:rPr>
                        <a:t>(H28.4)</a:t>
                      </a:r>
                    </a:p>
                    <a:p>
                      <a:r>
                        <a:rPr kumimoji="1" lang="ja-JP" altLang="en-US" sz="1100" dirty="0">
                          <a:solidFill>
                            <a:schemeClr val="tx1"/>
                          </a:solidFill>
                        </a:rPr>
                        <a:t>→</a:t>
                      </a:r>
                      <a:r>
                        <a:rPr kumimoji="1" lang="en-US" altLang="ja-JP" sz="1100" dirty="0">
                          <a:solidFill>
                            <a:schemeClr val="tx1"/>
                          </a:solidFill>
                        </a:rPr>
                        <a:t>3,420</a:t>
                      </a:r>
                      <a:r>
                        <a:rPr kumimoji="1" lang="ja-JP" altLang="en-US" sz="1100" dirty="0">
                          <a:solidFill>
                            <a:schemeClr val="tx1"/>
                          </a:solidFill>
                        </a:rPr>
                        <a:t>ヶ所</a:t>
                      </a:r>
                      <a:r>
                        <a:rPr kumimoji="1" lang="en-US" altLang="ja-JP" sz="1100" dirty="0">
                          <a:solidFill>
                            <a:schemeClr val="tx1"/>
                          </a:solidFill>
                        </a:rPr>
                        <a:t>(H29.4)</a:t>
                      </a:r>
                    </a:p>
                    <a:p>
                      <a:pPr marL="0" marR="0" lvl="0" indent="0" algn="l" defTabSz="914293"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rPr>
                        <a:t>→</a:t>
                      </a:r>
                      <a:r>
                        <a:rPr kumimoji="1" lang="en-US" altLang="ja-JP" sz="1100" dirty="0">
                          <a:solidFill>
                            <a:schemeClr val="tx1"/>
                          </a:solidFill>
                        </a:rPr>
                        <a:t>3,397</a:t>
                      </a:r>
                      <a:r>
                        <a:rPr kumimoji="1" lang="ja-JP" altLang="en-US" sz="1100" dirty="0">
                          <a:solidFill>
                            <a:schemeClr val="tx1"/>
                          </a:solidFill>
                        </a:rPr>
                        <a:t>ヶ所</a:t>
                      </a:r>
                      <a:r>
                        <a:rPr kumimoji="1" lang="en-US" altLang="ja-JP" sz="1100" dirty="0">
                          <a:solidFill>
                            <a:schemeClr val="tx1"/>
                          </a:solidFill>
                        </a:rPr>
                        <a:t>(H30.4)</a:t>
                      </a:r>
                      <a:endParaRPr kumimoji="1" lang="ja-JP" altLang="en-US" sz="1100" dirty="0">
                        <a:solidFill>
                          <a:schemeClr val="tx1"/>
                        </a:solidFill>
                      </a:endParaRPr>
                    </a:p>
                    <a:p>
                      <a:endParaRPr kumimoji="1" lang="ja-JP" altLang="en-US" sz="1100" dirty="0">
                        <a:solidFill>
                          <a:schemeClr val="tx1"/>
                        </a:solidFill>
                      </a:endParaRPr>
                    </a:p>
                  </a:txBody>
                  <a:tcPr marT="41472" marB="41472"/>
                </a:tc>
                <a:extLst>
                  <a:ext uri="{0D108BD9-81ED-4DB2-BD59-A6C34878D82A}">
                    <a16:rowId xmlns:a16="http://schemas.microsoft.com/office/drawing/2014/main" val="10004"/>
                  </a:ext>
                </a:extLst>
              </a:tr>
            </a:tbl>
          </a:graphicData>
        </a:graphic>
      </p:graphicFrame>
      <p:sp>
        <p:nvSpPr>
          <p:cNvPr id="3" name="テキスト ボックス 2"/>
          <p:cNvSpPr txBox="1"/>
          <p:nvPr/>
        </p:nvSpPr>
        <p:spPr>
          <a:xfrm>
            <a:off x="118582" y="6203813"/>
            <a:ext cx="8773901" cy="259943"/>
          </a:xfrm>
          <a:prstGeom prst="rect">
            <a:avLst/>
          </a:prstGeom>
          <a:noFill/>
        </p:spPr>
        <p:txBody>
          <a:bodyPr wrap="square" rtlCol="0">
            <a:spAutoFit/>
          </a:bodyPr>
          <a:lstStyle/>
          <a:p>
            <a:r>
              <a:rPr lang="en-US" altLang="ja-JP" sz="1089" dirty="0"/>
              <a:t>※</a:t>
            </a:r>
            <a:r>
              <a:rPr lang="ja-JP" altLang="en-US" sz="1089" dirty="0"/>
              <a:t>　相談支援窓口としては上記の他、障害者就業・生活支援センターや発達障害者支援センターなどがあり、地域生活支援事業による補助等で運営。</a:t>
            </a:r>
          </a:p>
        </p:txBody>
      </p:sp>
      <p:sp>
        <p:nvSpPr>
          <p:cNvPr id="7" name="Text Box 15">
            <a:extLst>
              <a:ext uri="{FF2B5EF4-FFF2-40B4-BE49-F238E27FC236}">
                <a16:creationId xmlns:a16="http://schemas.microsoft.com/office/drawing/2014/main" id="{8A0EE0D0-8103-463F-B478-E49C04FFA5E5}"/>
              </a:ext>
            </a:extLst>
          </p:cNvPr>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4" name="スライド番号プレースホルダー 3">
            <a:extLst>
              <a:ext uri="{FF2B5EF4-FFF2-40B4-BE49-F238E27FC236}">
                <a16:creationId xmlns:a16="http://schemas.microsoft.com/office/drawing/2014/main" id="{DD4A4DC2-10E3-411E-AD16-322CF8541176}"/>
              </a:ext>
            </a:extLst>
          </p:cNvPr>
          <p:cNvSpPr>
            <a:spLocks noGrp="1"/>
          </p:cNvSpPr>
          <p:nvPr>
            <p:ph type="sldNum" sz="quarter" idx="12"/>
          </p:nvPr>
        </p:nvSpPr>
        <p:spPr/>
        <p:txBody>
          <a:bodyPr/>
          <a:lstStyle/>
          <a:p>
            <a:pPr>
              <a:defRPr/>
            </a:pPr>
            <a:fld id="{804D6B79-3AEB-42FE-A736-A41F7AEA0445}" type="slidenum">
              <a:rPr lang="en-US" altLang="ja-JP" smtClean="0"/>
              <a:pPr>
                <a:defRPr/>
              </a:pPr>
              <a:t>8</a:t>
            </a:fld>
            <a:endParaRPr lang="en-US" altLang="ja-JP"/>
          </a:p>
        </p:txBody>
      </p:sp>
    </p:spTree>
    <p:extLst>
      <p:ext uri="{BB962C8B-B14F-4D97-AF65-F5344CB8AC3E}">
        <p14:creationId xmlns:p14="http://schemas.microsoft.com/office/powerpoint/2010/main" val="3428081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5"/>
          <p:cNvSpPr txBox="1">
            <a:spLocks noChangeArrowheads="1"/>
          </p:cNvSpPr>
          <p:nvPr/>
        </p:nvSpPr>
        <p:spPr bwMode="auto">
          <a:xfrm>
            <a:off x="107504" y="6525345"/>
            <a:ext cx="3600400" cy="276999"/>
          </a:xfrm>
          <a:prstGeom prst="rect">
            <a:avLst/>
          </a:prstGeom>
          <a:noFill/>
          <a:ln w="9525">
            <a:noFill/>
            <a:miter lim="800000"/>
            <a:headEnd/>
            <a:tailEnd/>
          </a:ln>
        </p:spPr>
        <p:txBody>
          <a:bodyPr wrap="square">
            <a:spAutoFit/>
          </a:bodyPr>
          <a:lstStyle/>
          <a:p>
            <a:r>
              <a:rPr lang="ja-JP" altLang="en-US" sz="1200" i="1" dirty="0">
                <a:latin typeface="ＭＳ Ｐ明朝" panose="02020600040205080304" pitchFamily="18" charset="-128"/>
                <a:ea typeface="ＭＳ Ｐ明朝" panose="02020600040205080304" pitchFamily="18" charset="-128"/>
              </a:rPr>
              <a:t>令和元年度主任相談支援専門員養成研修</a:t>
            </a:r>
            <a:endParaRPr lang="en-US" altLang="ja-JP" sz="1200" i="1" dirty="0">
              <a:latin typeface="ＭＳ Ｐ明朝" panose="02020600040205080304" pitchFamily="18" charset="-128"/>
              <a:ea typeface="ＭＳ Ｐ明朝" panose="02020600040205080304" pitchFamily="18" charset="-128"/>
            </a:endParaRPr>
          </a:p>
        </p:txBody>
      </p:sp>
      <p:sp>
        <p:nvSpPr>
          <p:cNvPr id="7" name="テキスト プレースホルダー 2">
            <a:extLst>
              <a:ext uri="{FF2B5EF4-FFF2-40B4-BE49-F238E27FC236}">
                <a16:creationId xmlns:a16="http://schemas.microsoft.com/office/drawing/2014/main" id="{DDEDF46D-BEBC-4E4C-8343-F43CE0133DA3}"/>
              </a:ext>
            </a:extLst>
          </p:cNvPr>
          <p:cNvSpPr txBox="1">
            <a:spLocks/>
          </p:cNvSpPr>
          <p:nvPr/>
        </p:nvSpPr>
        <p:spPr bwMode="auto">
          <a:xfrm>
            <a:off x="722313" y="3212976"/>
            <a:ext cx="7772400" cy="158417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a:buNone/>
            </a:pPr>
            <a:br>
              <a:rPr lang="en-US" altLang="ja-JP" sz="3600" b="1" kern="0" cap="all" dirty="0">
                <a:solidFill>
                  <a:srgbClr val="000000"/>
                </a:solidFill>
                <a:latin typeface="ＭＳ Ｐゴシック"/>
                <a:cs typeface="+mj-cs"/>
              </a:rPr>
            </a:br>
            <a:r>
              <a:rPr lang="ja-JP" altLang="en-US" sz="3600" b="1" kern="0" cap="all" dirty="0">
                <a:solidFill>
                  <a:srgbClr val="000000"/>
                </a:solidFill>
                <a:latin typeface="ＭＳ Ｐゴシック"/>
                <a:cs typeface="+mj-cs"/>
              </a:rPr>
              <a:t>基幹相談支援センターの役割</a:t>
            </a:r>
            <a:endParaRPr lang="ja-JP" altLang="en-US" kern="0" dirty="0"/>
          </a:p>
        </p:txBody>
      </p:sp>
      <p:sp>
        <p:nvSpPr>
          <p:cNvPr id="3" name="スライド番号プレースホルダー 2">
            <a:extLst>
              <a:ext uri="{FF2B5EF4-FFF2-40B4-BE49-F238E27FC236}">
                <a16:creationId xmlns:a16="http://schemas.microsoft.com/office/drawing/2014/main" id="{A28F28EF-35B0-46D1-A61D-47A6A9CF1FE6}"/>
              </a:ext>
            </a:extLst>
          </p:cNvPr>
          <p:cNvSpPr>
            <a:spLocks noGrp="1"/>
          </p:cNvSpPr>
          <p:nvPr>
            <p:ph type="sldNum" sz="quarter" idx="12"/>
          </p:nvPr>
        </p:nvSpPr>
        <p:spPr/>
        <p:txBody>
          <a:bodyPr/>
          <a:lstStyle/>
          <a:p>
            <a:pPr>
              <a:defRPr/>
            </a:pPr>
            <a:fld id="{804D6B79-3AEB-42FE-A736-A41F7AEA0445}" type="slidenum">
              <a:rPr lang="en-US" altLang="ja-JP" smtClean="0"/>
              <a:pPr>
                <a:defRPr/>
              </a:pPr>
              <a:t>9</a:t>
            </a:fld>
            <a:endParaRPr lang="en-US" altLang="ja-JP"/>
          </a:p>
        </p:txBody>
      </p:sp>
    </p:spTree>
    <p:extLst>
      <p:ext uri="{BB962C8B-B14F-4D97-AF65-F5344CB8AC3E}">
        <p14:creationId xmlns:p14="http://schemas.microsoft.com/office/powerpoint/2010/main" val="4126171889"/>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8956</TotalTime>
  <Words>9675</Words>
  <Application>Microsoft Office PowerPoint</Application>
  <PresentationFormat>画面に合わせる (4:3)</PresentationFormat>
  <Paragraphs>1138</Paragraphs>
  <Slides>41</Slides>
  <Notes>28</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41</vt:i4>
      </vt:variant>
    </vt:vector>
  </HeadingPairs>
  <TitlesOfParts>
    <vt:vector size="54" baseType="lpstr">
      <vt:lpstr>ＤＦＰ特太ゴシック体</vt:lpstr>
      <vt:lpstr>Calibri</vt:lpstr>
      <vt:lpstr>Century</vt:lpstr>
      <vt:lpstr>HGPｺﾞｼｯｸE</vt:lpstr>
      <vt:lpstr>HGPｺﾞｼｯｸM</vt:lpstr>
      <vt:lpstr>HGSｺﾞｼｯｸM</vt:lpstr>
      <vt:lpstr>HGS創英角ｺﾞｼｯｸUB</vt:lpstr>
      <vt:lpstr>HGS創英角ﾎﾟｯﾌﾟ体</vt:lpstr>
      <vt:lpstr>HGｺﾞｼｯｸM</vt:lpstr>
      <vt:lpstr>HG丸ｺﾞｼｯｸM-PRO</vt:lpstr>
      <vt:lpstr>Meiryo UI</vt:lpstr>
      <vt:lpstr>メイリオ</vt:lpstr>
      <vt:lpstr>標準デザイン</vt:lpstr>
      <vt:lpstr>令和元年度主任相談支援専門員養成研修</vt:lpstr>
      <vt:lpstr>本科目のねらい</vt:lpstr>
      <vt:lpstr>基幹相談支援センターの設置経緯と設置形態及び設置状況</vt:lpstr>
      <vt:lpstr>基幹相談支援センターの設置経緯</vt:lpstr>
      <vt:lpstr>基幹相談支援センターの設置経緯による差異</vt:lpstr>
      <vt:lpstr>基幹相談支援センターの設置（留意点）</vt:lpstr>
      <vt:lpstr>基幹相談支援センター設置状況</vt:lpstr>
      <vt:lpstr>現行の相談支援体制の概略</vt:lpstr>
      <vt:lpstr>PowerPoint プレゼンテーション</vt:lpstr>
      <vt:lpstr>PowerPoint プレゼンテーション</vt:lpstr>
      <vt:lpstr>基幹相談支援センターに求められる役割</vt:lpstr>
      <vt:lpstr>基幹相談支援センターに求められる役割</vt:lpstr>
      <vt:lpstr>基幹相談支援センターに求められる役割</vt:lpstr>
      <vt:lpstr>基幹相談支援センターに求められる役割</vt:lpstr>
      <vt:lpstr>基幹相談支援センターに求められる役割</vt:lpstr>
      <vt:lpstr>重層的な相談支援体制</vt:lpstr>
      <vt:lpstr>基幹相談支援センターに求められる役割</vt:lpstr>
      <vt:lpstr>基幹相談支援センターに求められる役割</vt:lpstr>
      <vt:lpstr>地域相談支援（地域移行支援・地域定着支援）の誤解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施設から地域への移行推進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基幹相談支援センターの役割と 主任相談支援専門員</vt:lpstr>
      <vt:lpstr>協議会を活用した相談支援体制構築</vt:lpstr>
      <vt:lpstr>協議会の活用</vt:lpstr>
      <vt:lpstr>基幹相談支援センターの役割と 主任相談支援専門員</vt:lpstr>
      <vt:lpstr>相談支援従事者養成研修の充実へ向けた議論の中での役割</vt:lpstr>
      <vt:lpstr>相談支援従事者養成研修の充実へ向けた議論の中での役割</vt:lpstr>
      <vt:lpstr>相談支援従事者養成研修の充実へ向けた議論の中での役割</vt:lpstr>
      <vt:lpstr>主任相談支援専門員</vt:lpstr>
      <vt:lpstr>参考文献</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コマ名</dc:title>
  <dc:creator>nobuaki yoshida</dc:creator>
  <cp:lastModifiedBy>浩彦 若山</cp:lastModifiedBy>
  <cp:revision>160</cp:revision>
  <cp:lastPrinted>2018-12-14T12:23:52Z</cp:lastPrinted>
  <dcterms:created xsi:type="dcterms:W3CDTF">2006-03-03T14:21:43Z</dcterms:created>
  <dcterms:modified xsi:type="dcterms:W3CDTF">2019-12-14T13:39:13Z</dcterms:modified>
</cp:coreProperties>
</file>