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4.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5.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6.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708" r:id="rId5"/>
    <p:sldMasterId id="2147483757" r:id="rId6"/>
    <p:sldMasterId id="2147483772" r:id="rId7"/>
    <p:sldMasterId id="2147483812" r:id="rId8"/>
    <p:sldMasterId id="2147483824" r:id="rId9"/>
    <p:sldMasterId id="2147483837" r:id="rId10"/>
    <p:sldMasterId id="2147483849" r:id="rId11"/>
    <p:sldMasterId id="2147483862" r:id="rId12"/>
    <p:sldMasterId id="2147483875" r:id="rId13"/>
    <p:sldMasterId id="2147483889" r:id="rId14"/>
    <p:sldMasterId id="2147483902" r:id="rId15"/>
    <p:sldMasterId id="2147483915" r:id="rId16"/>
    <p:sldMasterId id="2147483928" r:id="rId17"/>
  </p:sldMasterIdLst>
  <p:notesMasterIdLst>
    <p:notesMasterId r:id="rId62"/>
  </p:notesMasterIdLst>
  <p:handoutMasterIdLst>
    <p:handoutMasterId r:id="rId63"/>
  </p:handoutMasterIdLst>
  <p:sldIdLst>
    <p:sldId id="480" r:id="rId18"/>
    <p:sldId id="479" r:id="rId19"/>
    <p:sldId id="1025" r:id="rId20"/>
    <p:sldId id="1027" r:id="rId21"/>
    <p:sldId id="491" r:id="rId22"/>
    <p:sldId id="284" r:id="rId23"/>
    <p:sldId id="741" r:id="rId24"/>
    <p:sldId id="749" r:id="rId25"/>
    <p:sldId id="534" r:id="rId26"/>
    <p:sldId id="740" r:id="rId27"/>
    <p:sldId id="487" r:id="rId28"/>
    <p:sldId id="483" r:id="rId29"/>
    <p:sldId id="484" r:id="rId30"/>
    <p:sldId id="744" r:id="rId31"/>
    <p:sldId id="742" r:id="rId32"/>
    <p:sldId id="745" r:id="rId33"/>
    <p:sldId id="566" r:id="rId34"/>
    <p:sldId id="402" r:id="rId35"/>
    <p:sldId id="488" r:id="rId36"/>
    <p:sldId id="495" r:id="rId37"/>
    <p:sldId id="1030" r:id="rId38"/>
    <p:sldId id="619" r:id="rId39"/>
    <p:sldId id="795" r:id="rId40"/>
    <p:sldId id="540" r:id="rId41"/>
    <p:sldId id="834" r:id="rId42"/>
    <p:sldId id="361" r:id="rId43"/>
    <p:sldId id="1032" r:id="rId44"/>
    <p:sldId id="1031" r:id="rId45"/>
    <p:sldId id="498" r:id="rId46"/>
    <p:sldId id="499" r:id="rId47"/>
    <p:sldId id="1033" r:id="rId48"/>
    <p:sldId id="358" r:id="rId49"/>
    <p:sldId id="521" r:id="rId50"/>
    <p:sldId id="423" r:id="rId51"/>
    <p:sldId id="746" r:id="rId52"/>
    <p:sldId id="517" r:id="rId53"/>
    <p:sldId id="462" r:id="rId54"/>
    <p:sldId id="536" r:id="rId55"/>
    <p:sldId id="543" r:id="rId56"/>
    <p:sldId id="748" r:id="rId57"/>
    <p:sldId id="747" r:id="rId58"/>
    <p:sldId id="359" r:id="rId59"/>
    <p:sldId id="519" r:id="rId60"/>
    <p:sldId id="522" r:id="rId61"/>
  </p:sldIdLst>
  <p:sldSz cx="9144000" cy="6858000" type="screen4x3"/>
  <p:notesSz cx="6400800" cy="8686800"/>
  <p:defaultTex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0000FF"/>
    <a:srgbClr val="CC3300"/>
    <a:srgbClr val="FFFFCC"/>
    <a:srgbClr val="FF9900"/>
    <a:srgbClr val="FF9933"/>
    <a:srgbClr val="FF9966"/>
    <a:srgbClr val="FFFF00"/>
    <a:srgbClr val="B2ECE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238" autoAdjust="0"/>
  </p:normalViewPr>
  <p:slideViewPr>
    <p:cSldViewPr>
      <p:cViewPr varScale="1">
        <p:scale>
          <a:sx n="68" d="100"/>
          <a:sy n="68" d="100"/>
        </p:scale>
        <p:origin x="142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1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slide" Target="slides/slide44.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tableStyles" Target="tableStyle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F41658-8E51-4780-9620-598885AE93D9}" type="doc">
      <dgm:prSet loTypeId="urn:microsoft.com/office/officeart/2005/8/layout/hierarchy3" loCatId="list" qsTypeId="urn:microsoft.com/office/officeart/2005/8/quickstyle/simple4" qsCatId="simple" csTypeId="urn:microsoft.com/office/officeart/2005/8/colors/accent6_2" csCatId="accent6" phldr="1"/>
      <dgm:spPr/>
    </dgm:pt>
    <dgm:pt modelId="{E412427E-1786-4E28-9DA2-AEF256026541}">
      <dgm:prSet phldrT="[テキスト]" custT="1"/>
      <dgm:spPr/>
      <dgm:t>
        <a:bodyPr/>
        <a:lstStyle/>
        <a:p>
          <a:pPr algn="l"/>
          <a:r>
            <a:rPr kumimoji="1" lang="ja-JP" altLang="en-US" sz="1800" dirty="0"/>
            <a:t>地理的位置</a:t>
          </a:r>
        </a:p>
      </dgm:t>
    </dgm:pt>
    <dgm:pt modelId="{A7934EB6-6DE8-4194-8BF2-27D831046F46}" type="parTrans" cxnId="{ED0F8A57-3F95-47CB-8F0D-D798A9007D4C}">
      <dgm:prSet/>
      <dgm:spPr/>
      <dgm:t>
        <a:bodyPr/>
        <a:lstStyle/>
        <a:p>
          <a:endParaRPr kumimoji="1" lang="ja-JP" altLang="en-US"/>
        </a:p>
      </dgm:t>
    </dgm:pt>
    <dgm:pt modelId="{D5AB216C-9D7F-4C55-AFAD-26F33196558F}" type="sibTrans" cxnId="{ED0F8A57-3F95-47CB-8F0D-D798A9007D4C}">
      <dgm:prSet/>
      <dgm:spPr/>
      <dgm:t>
        <a:bodyPr/>
        <a:lstStyle/>
        <a:p>
          <a:endParaRPr kumimoji="1" lang="ja-JP" altLang="en-US"/>
        </a:p>
      </dgm:t>
    </dgm:pt>
    <dgm:pt modelId="{9A78B5DF-0CE4-42A7-A005-41FF2ACD0D55}">
      <dgm:prSet phldrT="[テキスト]"/>
      <dgm:spPr/>
      <dgm:t>
        <a:bodyPr/>
        <a:lstStyle/>
        <a:p>
          <a:pPr algn="ctr"/>
          <a:r>
            <a:rPr kumimoji="1" lang="ja-JP" altLang="en-US" dirty="0"/>
            <a:t>地域の詳細</a:t>
          </a:r>
          <a:endParaRPr kumimoji="1" lang="en-US" altLang="ja-JP" dirty="0"/>
        </a:p>
        <a:p>
          <a:pPr algn="ctr"/>
          <a:r>
            <a:rPr kumimoji="1" lang="ja-JP" altLang="en-US" dirty="0"/>
            <a:t>（住民の関係性）</a:t>
          </a:r>
        </a:p>
      </dgm:t>
    </dgm:pt>
    <dgm:pt modelId="{D88090A7-0408-4343-BD39-888410F4B39B}" type="parTrans" cxnId="{396C2FF7-5F17-4D18-959F-3A492E1E6746}">
      <dgm:prSet/>
      <dgm:spPr/>
      <dgm:t>
        <a:bodyPr/>
        <a:lstStyle/>
        <a:p>
          <a:endParaRPr kumimoji="1" lang="ja-JP" altLang="en-US"/>
        </a:p>
      </dgm:t>
    </dgm:pt>
    <dgm:pt modelId="{82BF5A6E-57D6-4C49-A8E5-2697F54CDF21}" type="sibTrans" cxnId="{396C2FF7-5F17-4D18-959F-3A492E1E6746}">
      <dgm:prSet/>
      <dgm:spPr/>
      <dgm:t>
        <a:bodyPr/>
        <a:lstStyle/>
        <a:p>
          <a:endParaRPr kumimoji="1" lang="ja-JP" altLang="en-US"/>
        </a:p>
      </dgm:t>
    </dgm:pt>
    <dgm:pt modelId="{FA5DBC19-70B6-4E69-8009-E9BD37FA9451}">
      <dgm:prSet phldrT="[テキスト]"/>
      <dgm:spPr/>
      <dgm:t>
        <a:bodyPr/>
        <a:lstStyle/>
        <a:p>
          <a:pPr algn="ctr"/>
          <a:r>
            <a:rPr kumimoji="1" lang="ja-JP" altLang="en-US" dirty="0"/>
            <a:t>社会資源状況</a:t>
          </a:r>
          <a:endParaRPr kumimoji="1" lang="en-US" altLang="ja-JP" dirty="0"/>
        </a:p>
        <a:p>
          <a:pPr algn="ctr"/>
          <a:r>
            <a:rPr kumimoji="1" lang="ja-JP" altLang="en-US" dirty="0"/>
            <a:t>（本人と関係する）</a:t>
          </a:r>
        </a:p>
      </dgm:t>
    </dgm:pt>
    <dgm:pt modelId="{4D1FB504-E19F-465B-9D70-37B931389F4E}" type="parTrans" cxnId="{7C1075C6-A86B-4CBC-8453-F94AE6A99751}">
      <dgm:prSet/>
      <dgm:spPr/>
      <dgm:t>
        <a:bodyPr/>
        <a:lstStyle/>
        <a:p>
          <a:endParaRPr kumimoji="1" lang="ja-JP" altLang="en-US"/>
        </a:p>
      </dgm:t>
    </dgm:pt>
    <dgm:pt modelId="{7584CCF3-F5DD-49EB-86B6-D1A40E498348}" type="sibTrans" cxnId="{7C1075C6-A86B-4CBC-8453-F94AE6A99751}">
      <dgm:prSet/>
      <dgm:spPr/>
      <dgm:t>
        <a:bodyPr/>
        <a:lstStyle/>
        <a:p>
          <a:endParaRPr kumimoji="1" lang="ja-JP" altLang="en-US"/>
        </a:p>
      </dgm:t>
    </dgm:pt>
    <dgm:pt modelId="{B9F2511B-E6AB-4215-9840-A8B758047BEF}">
      <dgm:prSet phldrT="[テキスト]"/>
      <dgm:spPr/>
      <dgm:t>
        <a:bodyPr/>
        <a:lstStyle/>
        <a:p>
          <a:pPr algn="ctr"/>
          <a:r>
            <a:rPr kumimoji="1" lang="ja-JP" altLang="en-US" dirty="0"/>
            <a:t>地域の概要</a:t>
          </a:r>
          <a:endParaRPr kumimoji="1" lang="en-US" altLang="ja-JP" dirty="0"/>
        </a:p>
        <a:p>
          <a:pPr algn="ctr"/>
          <a:r>
            <a:rPr kumimoji="1" lang="ja-JP" altLang="en-US" dirty="0"/>
            <a:t>（客観的）</a:t>
          </a:r>
        </a:p>
      </dgm:t>
    </dgm:pt>
    <dgm:pt modelId="{85BF27CD-E5F0-49D7-9317-F0FA3756712C}" type="parTrans" cxnId="{C45062C0-2237-4588-8285-DB734F730E23}">
      <dgm:prSet/>
      <dgm:spPr/>
      <dgm:t>
        <a:bodyPr/>
        <a:lstStyle/>
        <a:p>
          <a:endParaRPr kumimoji="1" lang="ja-JP" altLang="en-US"/>
        </a:p>
      </dgm:t>
    </dgm:pt>
    <dgm:pt modelId="{8532A85E-DC50-4C3B-83CB-AF346DABB0D2}" type="sibTrans" cxnId="{C45062C0-2237-4588-8285-DB734F730E23}">
      <dgm:prSet/>
      <dgm:spPr/>
      <dgm:t>
        <a:bodyPr/>
        <a:lstStyle/>
        <a:p>
          <a:endParaRPr kumimoji="1" lang="ja-JP" altLang="en-US"/>
        </a:p>
      </dgm:t>
    </dgm:pt>
    <dgm:pt modelId="{DC935803-5EAA-42B5-94B9-DE694148A9D6}">
      <dgm:prSet phldrT="[テキスト]" custT="1"/>
      <dgm:spPr/>
      <dgm:t>
        <a:bodyPr/>
        <a:lstStyle/>
        <a:p>
          <a:pPr algn="l"/>
          <a:r>
            <a:rPr kumimoji="1" lang="ja-JP" altLang="en-US" sz="1800" dirty="0"/>
            <a:t>歴史と文化</a:t>
          </a:r>
        </a:p>
      </dgm:t>
    </dgm:pt>
    <dgm:pt modelId="{44126687-323F-46FD-9BB6-C44432F34832}" type="parTrans" cxnId="{F575C988-2D9D-4319-B330-D32B058A3BD7}">
      <dgm:prSet/>
      <dgm:spPr/>
      <dgm:t>
        <a:bodyPr/>
        <a:lstStyle/>
        <a:p>
          <a:endParaRPr kumimoji="1" lang="ja-JP" altLang="en-US"/>
        </a:p>
      </dgm:t>
    </dgm:pt>
    <dgm:pt modelId="{22746D35-2231-45CC-A8D9-B6FE9305F014}" type="sibTrans" cxnId="{F575C988-2D9D-4319-B330-D32B058A3BD7}">
      <dgm:prSet/>
      <dgm:spPr/>
      <dgm:t>
        <a:bodyPr/>
        <a:lstStyle/>
        <a:p>
          <a:endParaRPr kumimoji="1" lang="ja-JP" altLang="en-US"/>
        </a:p>
      </dgm:t>
    </dgm:pt>
    <dgm:pt modelId="{EA3D10A4-293F-4A9C-9CE8-B29D7AAAE844}">
      <dgm:prSet phldrT="[テキスト]" custT="1"/>
      <dgm:spPr/>
      <dgm:t>
        <a:bodyPr/>
        <a:lstStyle/>
        <a:p>
          <a:pPr algn="l"/>
          <a:r>
            <a:rPr kumimoji="1" lang="ja-JP" altLang="en-US" sz="1800" dirty="0"/>
            <a:t>人口動態・将来推計</a:t>
          </a:r>
        </a:p>
      </dgm:t>
    </dgm:pt>
    <dgm:pt modelId="{9D59F766-C4E7-428B-BCA0-06F1A6354141}" type="parTrans" cxnId="{4CF53C75-B275-4306-98CE-474F356F59ED}">
      <dgm:prSet/>
      <dgm:spPr/>
      <dgm:t>
        <a:bodyPr/>
        <a:lstStyle/>
        <a:p>
          <a:endParaRPr kumimoji="1" lang="ja-JP" altLang="en-US"/>
        </a:p>
      </dgm:t>
    </dgm:pt>
    <dgm:pt modelId="{7F785A3B-8D9A-4F70-A7BF-BFFE352213BA}" type="sibTrans" cxnId="{4CF53C75-B275-4306-98CE-474F356F59ED}">
      <dgm:prSet/>
      <dgm:spPr/>
      <dgm:t>
        <a:bodyPr/>
        <a:lstStyle/>
        <a:p>
          <a:endParaRPr kumimoji="1" lang="ja-JP" altLang="en-US"/>
        </a:p>
      </dgm:t>
    </dgm:pt>
    <dgm:pt modelId="{33A50F66-5C89-49E3-ABD7-2B9FA523A9EE}">
      <dgm:prSet phldrT="[テキスト]" custT="1"/>
      <dgm:spPr/>
      <dgm:t>
        <a:bodyPr/>
        <a:lstStyle/>
        <a:p>
          <a:pPr algn="l"/>
          <a:r>
            <a:rPr kumimoji="1" lang="ja-JP" altLang="en-US" sz="1800" dirty="0"/>
            <a:t>産業構造</a:t>
          </a:r>
        </a:p>
      </dgm:t>
    </dgm:pt>
    <dgm:pt modelId="{637726B4-1AF4-4F2E-A1F7-DA2D5CE7F42E}" type="parTrans" cxnId="{9A57D014-2640-4CD1-B0E5-6D471ADCFE3E}">
      <dgm:prSet/>
      <dgm:spPr/>
      <dgm:t>
        <a:bodyPr/>
        <a:lstStyle/>
        <a:p>
          <a:endParaRPr kumimoji="1" lang="ja-JP" altLang="en-US"/>
        </a:p>
      </dgm:t>
    </dgm:pt>
    <dgm:pt modelId="{DEF120CE-3847-45AC-9E44-CFC0D6397853}" type="sibTrans" cxnId="{9A57D014-2640-4CD1-B0E5-6D471ADCFE3E}">
      <dgm:prSet/>
      <dgm:spPr/>
      <dgm:t>
        <a:bodyPr/>
        <a:lstStyle/>
        <a:p>
          <a:endParaRPr kumimoji="1" lang="ja-JP" altLang="en-US"/>
        </a:p>
      </dgm:t>
    </dgm:pt>
    <dgm:pt modelId="{5D83DAF4-151D-4B53-93BD-A0F019B0CCCE}">
      <dgm:prSet phldrT="[テキスト]" custT="1"/>
      <dgm:spPr/>
      <dgm:t>
        <a:bodyPr/>
        <a:lstStyle/>
        <a:p>
          <a:pPr algn="l"/>
          <a:r>
            <a:rPr kumimoji="1" lang="ja-JP" altLang="en-US" sz="1800" dirty="0"/>
            <a:t>行政機関</a:t>
          </a:r>
        </a:p>
      </dgm:t>
    </dgm:pt>
    <dgm:pt modelId="{737E1F91-0B3D-48C2-8BBE-642DB1967C4A}" type="parTrans" cxnId="{F9310F02-4798-452D-BA66-83E99928DA15}">
      <dgm:prSet/>
      <dgm:spPr/>
      <dgm:t>
        <a:bodyPr/>
        <a:lstStyle/>
        <a:p>
          <a:endParaRPr kumimoji="1" lang="ja-JP" altLang="en-US"/>
        </a:p>
      </dgm:t>
    </dgm:pt>
    <dgm:pt modelId="{F427E7A5-5DB8-46B6-9BBE-F1CFF73A34D0}" type="sibTrans" cxnId="{F9310F02-4798-452D-BA66-83E99928DA15}">
      <dgm:prSet/>
      <dgm:spPr/>
      <dgm:t>
        <a:bodyPr/>
        <a:lstStyle/>
        <a:p>
          <a:endParaRPr kumimoji="1" lang="ja-JP" altLang="en-US"/>
        </a:p>
      </dgm:t>
    </dgm:pt>
    <dgm:pt modelId="{25E01A48-B567-4C7B-B27B-F293CAD640BA}">
      <dgm:prSet phldrT="[テキスト]" custT="1"/>
      <dgm:spPr/>
      <dgm:t>
        <a:bodyPr/>
        <a:lstStyle/>
        <a:p>
          <a:pPr algn="l"/>
          <a:r>
            <a:rPr kumimoji="1" lang="ja-JP" altLang="en-US" sz="1800" dirty="0"/>
            <a:t>専門機関</a:t>
          </a:r>
        </a:p>
      </dgm:t>
    </dgm:pt>
    <dgm:pt modelId="{5DF6C65D-6B74-4E36-9A21-D1095EF23DFA}" type="parTrans" cxnId="{858E1C63-F21E-453B-BD80-96AA2D456849}">
      <dgm:prSet/>
      <dgm:spPr/>
      <dgm:t>
        <a:bodyPr/>
        <a:lstStyle/>
        <a:p>
          <a:endParaRPr kumimoji="1" lang="ja-JP" altLang="en-US"/>
        </a:p>
      </dgm:t>
    </dgm:pt>
    <dgm:pt modelId="{49BA58A8-8175-4CA5-9A8E-2D71F11F2918}" type="sibTrans" cxnId="{858E1C63-F21E-453B-BD80-96AA2D456849}">
      <dgm:prSet/>
      <dgm:spPr/>
      <dgm:t>
        <a:bodyPr/>
        <a:lstStyle/>
        <a:p>
          <a:endParaRPr kumimoji="1" lang="ja-JP" altLang="en-US"/>
        </a:p>
      </dgm:t>
    </dgm:pt>
    <dgm:pt modelId="{B9591901-7882-49AB-9883-A2BCC71C6650}">
      <dgm:prSet phldrT="[テキスト]" custT="1"/>
      <dgm:spPr/>
      <dgm:t>
        <a:bodyPr/>
        <a:lstStyle/>
        <a:p>
          <a:pPr algn="l"/>
          <a:r>
            <a:rPr kumimoji="1" lang="ja-JP" altLang="en-US" sz="1800" dirty="0"/>
            <a:t>地域組織</a:t>
          </a:r>
        </a:p>
      </dgm:t>
    </dgm:pt>
    <dgm:pt modelId="{3B3C1CC1-2887-4200-9A64-B908B4E01079}" type="parTrans" cxnId="{5D26B7AB-EB52-4306-A612-223C4245EF18}">
      <dgm:prSet/>
      <dgm:spPr/>
      <dgm:t>
        <a:bodyPr/>
        <a:lstStyle/>
        <a:p>
          <a:endParaRPr kumimoji="1" lang="ja-JP" altLang="en-US"/>
        </a:p>
      </dgm:t>
    </dgm:pt>
    <dgm:pt modelId="{A7CA62F0-1F33-49BB-9DD5-6AA189EBEEC5}" type="sibTrans" cxnId="{5D26B7AB-EB52-4306-A612-223C4245EF18}">
      <dgm:prSet/>
      <dgm:spPr/>
      <dgm:t>
        <a:bodyPr/>
        <a:lstStyle/>
        <a:p>
          <a:endParaRPr kumimoji="1" lang="ja-JP" altLang="en-US"/>
        </a:p>
      </dgm:t>
    </dgm:pt>
    <dgm:pt modelId="{D18A488A-4455-4F8D-8167-B6FCD396E96D}">
      <dgm:prSet phldrT="[テキスト]" custT="1"/>
      <dgm:spPr/>
      <dgm:t>
        <a:bodyPr/>
        <a:lstStyle/>
        <a:p>
          <a:pPr algn="l"/>
          <a:r>
            <a:rPr kumimoji="1" lang="en-US" altLang="ja-JP" sz="1800" dirty="0"/>
            <a:t>NPO</a:t>
          </a:r>
          <a:r>
            <a:rPr kumimoji="1" lang="ja-JP" altLang="en-US" sz="1800" dirty="0"/>
            <a:t>・ボランティア</a:t>
          </a:r>
        </a:p>
      </dgm:t>
    </dgm:pt>
    <dgm:pt modelId="{E5D828ED-37D9-4003-BFAB-C41798337060}" type="parTrans" cxnId="{0912E888-EB11-48DA-A68D-CC08D2111420}">
      <dgm:prSet/>
      <dgm:spPr/>
      <dgm:t>
        <a:bodyPr/>
        <a:lstStyle/>
        <a:p>
          <a:endParaRPr kumimoji="1" lang="ja-JP" altLang="en-US"/>
        </a:p>
      </dgm:t>
    </dgm:pt>
    <dgm:pt modelId="{4C76D303-EA33-4698-9962-37CCED1C9A80}" type="sibTrans" cxnId="{0912E888-EB11-48DA-A68D-CC08D2111420}">
      <dgm:prSet/>
      <dgm:spPr/>
      <dgm:t>
        <a:bodyPr/>
        <a:lstStyle/>
        <a:p>
          <a:endParaRPr kumimoji="1" lang="ja-JP" altLang="en-US"/>
        </a:p>
      </dgm:t>
    </dgm:pt>
    <dgm:pt modelId="{D8BB940B-3668-453C-9F17-B8DE1F33AEE0}">
      <dgm:prSet phldrT="[テキスト]" custT="1"/>
      <dgm:spPr/>
      <dgm:t>
        <a:bodyPr/>
        <a:lstStyle/>
        <a:p>
          <a:pPr algn="l"/>
          <a:r>
            <a:rPr kumimoji="1" lang="ja-JP" altLang="en-US" sz="1800" dirty="0"/>
            <a:t>当事者団体</a:t>
          </a:r>
        </a:p>
      </dgm:t>
    </dgm:pt>
    <dgm:pt modelId="{51B5D727-1C42-458A-A9C1-0BF10B9E29BF}" type="parTrans" cxnId="{406657E4-7990-45D7-967A-4CD1FC5048FD}">
      <dgm:prSet/>
      <dgm:spPr/>
      <dgm:t>
        <a:bodyPr/>
        <a:lstStyle/>
        <a:p>
          <a:endParaRPr kumimoji="1" lang="ja-JP" altLang="en-US"/>
        </a:p>
      </dgm:t>
    </dgm:pt>
    <dgm:pt modelId="{6C59F271-19EC-42F7-8D45-78D4D07AEEF2}" type="sibTrans" cxnId="{406657E4-7990-45D7-967A-4CD1FC5048FD}">
      <dgm:prSet/>
      <dgm:spPr/>
      <dgm:t>
        <a:bodyPr/>
        <a:lstStyle/>
        <a:p>
          <a:endParaRPr kumimoji="1" lang="ja-JP" altLang="en-US"/>
        </a:p>
      </dgm:t>
    </dgm:pt>
    <dgm:pt modelId="{FCA57784-3042-457D-AB27-F1AC34FE07D8}">
      <dgm:prSet phldrT="[テキスト]" custT="1"/>
      <dgm:spPr/>
      <dgm:t>
        <a:bodyPr/>
        <a:lstStyle/>
        <a:p>
          <a:pPr algn="l"/>
          <a:r>
            <a:rPr kumimoji="1" lang="ja-JP" altLang="en-US" sz="1800" dirty="0"/>
            <a:t>中間支援組織</a:t>
          </a:r>
        </a:p>
      </dgm:t>
    </dgm:pt>
    <dgm:pt modelId="{58AFF308-18CD-4157-9913-A9F956549990}" type="parTrans" cxnId="{4E4F631E-960F-467B-9946-F12635819999}">
      <dgm:prSet/>
      <dgm:spPr/>
      <dgm:t>
        <a:bodyPr/>
        <a:lstStyle/>
        <a:p>
          <a:endParaRPr kumimoji="1" lang="ja-JP" altLang="en-US"/>
        </a:p>
      </dgm:t>
    </dgm:pt>
    <dgm:pt modelId="{E2E1FD59-BF0B-43CD-BD30-572D01343185}" type="sibTrans" cxnId="{4E4F631E-960F-467B-9946-F12635819999}">
      <dgm:prSet/>
      <dgm:spPr/>
      <dgm:t>
        <a:bodyPr/>
        <a:lstStyle/>
        <a:p>
          <a:endParaRPr kumimoji="1" lang="ja-JP" altLang="en-US"/>
        </a:p>
      </dgm:t>
    </dgm:pt>
    <dgm:pt modelId="{0739DD69-1F9A-475B-AFFA-378B324460DF}">
      <dgm:prSet phldrT="[テキスト]" custT="1"/>
      <dgm:spPr/>
      <dgm:t>
        <a:bodyPr/>
        <a:lstStyle/>
        <a:p>
          <a:pPr algn="l"/>
          <a:r>
            <a:rPr kumimoji="1" lang="ja-JP" altLang="en-US" sz="1800" dirty="0"/>
            <a:t>関係企業</a:t>
          </a:r>
        </a:p>
      </dgm:t>
    </dgm:pt>
    <dgm:pt modelId="{D43A4220-DCFA-46D1-A5A9-1A84FC50DA93}" type="parTrans" cxnId="{016B0F3B-A657-4EC3-81B8-8838BD1E3468}">
      <dgm:prSet/>
      <dgm:spPr/>
      <dgm:t>
        <a:bodyPr/>
        <a:lstStyle/>
        <a:p>
          <a:endParaRPr kumimoji="1" lang="ja-JP" altLang="en-US"/>
        </a:p>
      </dgm:t>
    </dgm:pt>
    <dgm:pt modelId="{B75168F2-88FD-433B-B837-BF20D3C0C058}" type="sibTrans" cxnId="{016B0F3B-A657-4EC3-81B8-8838BD1E3468}">
      <dgm:prSet/>
      <dgm:spPr/>
      <dgm:t>
        <a:bodyPr/>
        <a:lstStyle/>
        <a:p>
          <a:endParaRPr kumimoji="1" lang="ja-JP" altLang="en-US"/>
        </a:p>
      </dgm:t>
    </dgm:pt>
    <dgm:pt modelId="{A8F33C55-C73D-4885-854F-5FA655CBC869}">
      <dgm:prSet phldrT="[テキスト]" custT="1"/>
      <dgm:spPr/>
      <dgm:t>
        <a:bodyPr/>
        <a:lstStyle/>
        <a:p>
          <a:pPr algn="l"/>
          <a:r>
            <a:rPr kumimoji="1" lang="ja-JP" altLang="en-US" sz="1800" dirty="0"/>
            <a:t>自治会</a:t>
          </a:r>
        </a:p>
      </dgm:t>
    </dgm:pt>
    <dgm:pt modelId="{A19CD5B8-0183-4755-B34B-596CED925479}" type="parTrans" cxnId="{C6BD3373-5AA4-405F-8D41-2162D6E11818}">
      <dgm:prSet/>
      <dgm:spPr/>
      <dgm:t>
        <a:bodyPr/>
        <a:lstStyle/>
        <a:p>
          <a:endParaRPr kumimoji="1" lang="ja-JP" altLang="en-US"/>
        </a:p>
      </dgm:t>
    </dgm:pt>
    <dgm:pt modelId="{7E596798-B677-4CF7-935B-11BBF94801E1}" type="sibTrans" cxnId="{C6BD3373-5AA4-405F-8D41-2162D6E11818}">
      <dgm:prSet/>
      <dgm:spPr/>
      <dgm:t>
        <a:bodyPr/>
        <a:lstStyle/>
        <a:p>
          <a:endParaRPr kumimoji="1" lang="ja-JP" altLang="en-US"/>
        </a:p>
      </dgm:t>
    </dgm:pt>
    <dgm:pt modelId="{C180144B-BCC2-4E34-A31C-366A8A263640}">
      <dgm:prSet phldrT="[テキスト]" custT="1"/>
      <dgm:spPr/>
      <dgm:t>
        <a:bodyPr/>
        <a:lstStyle/>
        <a:p>
          <a:pPr algn="l"/>
          <a:r>
            <a:rPr kumimoji="1" lang="ja-JP" altLang="en-US" sz="1800" dirty="0"/>
            <a:t>民生児童委員</a:t>
          </a:r>
        </a:p>
      </dgm:t>
    </dgm:pt>
    <dgm:pt modelId="{AB0EC4FC-C7E1-4108-90AA-71BE21E4DFCF}" type="parTrans" cxnId="{02FDB193-1721-4FAE-8C18-76B222AF5442}">
      <dgm:prSet/>
      <dgm:spPr/>
      <dgm:t>
        <a:bodyPr/>
        <a:lstStyle/>
        <a:p>
          <a:endParaRPr kumimoji="1" lang="ja-JP" altLang="en-US"/>
        </a:p>
      </dgm:t>
    </dgm:pt>
    <dgm:pt modelId="{CCAC688D-E246-49CB-8844-5415D4C62EE8}" type="sibTrans" cxnId="{02FDB193-1721-4FAE-8C18-76B222AF5442}">
      <dgm:prSet/>
      <dgm:spPr/>
      <dgm:t>
        <a:bodyPr/>
        <a:lstStyle/>
        <a:p>
          <a:endParaRPr kumimoji="1" lang="ja-JP" altLang="en-US"/>
        </a:p>
      </dgm:t>
    </dgm:pt>
    <dgm:pt modelId="{45D0056D-268B-4E40-AA9D-7B73C3CBB2DC}">
      <dgm:prSet phldrT="[テキスト]" custT="1"/>
      <dgm:spPr/>
      <dgm:t>
        <a:bodyPr/>
        <a:lstStyle/>
        <a:p>
          <a:pPr algn="l"/>
          <a:r>
            <a:rPr kumimoji="1" lang="ja-JP" altLang="en-US" sz="1800" dirty="0"/>
            <a:t>学校区コミュニティ</a:t>
          </a:r>
        </a:p>
      </dgm:t>
    </dgm:pt>
    <dgm:pt modelId="{9E911B76-D666-48E4-A9A1-DF4AEFB94644}" type="parTrans" cxnId="{046D49AE-C35F-48CF-8A2D-31D9283B717A}">
      <dgm:prSet/>
      <dgm:spPr/>
      <dgm:t>
        <a:bodyPr/>
        <a:lstStyle/>
        <a:p>
          <a:endParaRPr kumimoji="1" lang="ja-JP" altLang="en-US"/>
        </a:p>
      </dgm:t>
    </dgm:pt>
    <dgm:pt modelId="{883A7171-0C47-4687-BE46-F43859AF0D86}" type="sibTrans" cxnId="{046D49AE-C35F-48CF-8A2D-31D9283B717A}">
      <dgm:prSet/>
      <dgm:spPr/>
      <dgm:t>
        <a:bodyPr/>
        <a:lstStyle/>
        <a:p>
          <a:endParaRPr kumimoji="1" lang="ja-JP" altLang="en-US"/>
        </a:p>
      </dgm:t>
    </dgm:pt>
    <dgm:pt modelId="{5B013A7A-E0EB-47A0-8802-24A27BE08806}">
      <dgm:prSet phldrT="[テキスト]" custT="1"/>
      <dgm:spPr/>
      <dgm:t>
        <a:bodyPr/>
        <a:lstStyle/>
        <a:p>
          <a:pPr algn="l"/>
          <a:r>
            <a:rPr kumimoji="1" lang="ja-JP" altLang="en-US" sz="1800" dirty="0"/>
            <a:t>頼りになる商店</a:t>
          </a:r>
        </a:p>
      </dgm:t>
    </dgm:pt>
    <dgm:pt modelId="{920923B4-7F82-4534-978B-C398EDE2CF8F}" type="parTrans" cxnId="{46C3E8F1-5299-46FF-8399-7D0431B9CEA0}">
      <dgm:prSet/>
      <dgm:spPr/>
      <dgm:t>
        <a:bodyPr/>
        <a:lstStyle/>
        <a:p>
          <a:endParaRPr kumimoji="1" lang="ja-JP" altLang="en-US"/>
        </a:p>
      </dgm:t>
    </dgm:pt>
    <dgm:pt modelId="{39EC26E7-EE51-4002-AF71-3181564D7052}" type="sibTrans" cxnId="{46C3E8F1-5299-46FF-8399-7D0431B9CEA0}">
      <dgm:prSet/>
      <dgm:spPr/>
      <dgm:t>
        <a:bodyPr/>
        <a:lstStyle/>
        <a:p>
          <a:endParaRPr kumimoji="1" lang="ja-JP" altLang="en-US"/>
        </a:p>
      </dgm:t>
    </dgm:pt>
    <dgm:pt modelId="{2BF4599A-5AFF-47B0-8187-BD8E4028099E}">
      <dgm:prSet phldrT="[テキスト]" custT="1"/>
      <dgm:spPr/>
      <dgm:t>
        <a:bodyPr/>
        <a:lstStyle/>
        <a:p>
          <a:pPr algn="l"/>
          <a:r>
            <a:rPr kumimoji="1" lang="ja-JP" altLang="en-US" sz="1800" dirty="0"/>
            <a:t>本人が見込んだ人</a:t>
          </a:r>
        </a:p>
      </dgm:t>
    </dgm:pt>
    <dgm:pt modelId="{AAEAB863-1164-4348-9332-B0215B150762}" type="parTrans" cxnId="{BFED1A27-BF05-40F8-80FF-EA07B830A459}">
      <dgm:prSet/>
      <dgm:spPr/>
      <dgm:t>
        <a:bodyPr/>
        <a:lstStyle/>
        <a:p>
          <a:endParaRPr kumimoji="1" lang="ja-JP" altLang="en-US"/>
        </a:p>
      </dgm:t>
    </dgm:pt>
    <dgm:pt modelId="{67E88CF8-D338-4CBF-8A7B-7D036F6781D3}" type="sibTrans" cxnId="{BFED1A27-BF05-40F8-80FF-EA07B830A459}">
      <dgm:prSet/>
      <dgm:spPr/>
      <dgm:t>
        <a:bodyPr/>
        <a:lstStyle/>
        <a:p>
          <a:endParaRPr kumimoji="1" lang="ja-JP" altLang="en-US"/>
        </a:p>
      </dgm:t>
    </dgm:pt>
    <dgm:pt modelId="{245CEBD5-2294-462A-A3D2-85481A693D63}">
      <dgm:prSet phldrT="[テキスト]" custT="1"/>
      <dgm:spPr/>
      <dgm:t>
        <a:bodyPr/>
        <a:lstStyle/>
        <a:p>
          <a:pPr algn="l"/>
          <a:r>
            <a:rPr kumimoji="1" lang="ja-JP" altLang="en-US" sz="1800" dirty="0"/>
            <a:t>世話好きさん</a:t>
          </a:r>
        </a:p>
      </dgm:t>
    </dgm:pt>
    <dgm:pt modelId="{4667EE3D-18B3-4286-9687-7CAE49FE9844}" type="parTrans" cxnId="{8E1E60C8-9706-40D5-AD41-6AC50EC8CAE6}">
      <dgm:prSet/>
      <dgm:spPr/>
      <dgm:t>
        <a:bodyPr/>
        <a:lstStyle/>
        <a:p>
          <a:endParaRPr kumimoji="1" lang="ja-JP" altLang="en-US"/>
        </a:p>
      </dgm:t>
    </dgm:pt>
    <dgm:pt modelId="{C7876102-3DF9-49AE-B186-9995C8495BF1}" type="sibTrans" cxnId="{8E1E60C8-9706-40D5-AD41-6AC50EC8CAE6}">
      <dgm:prSet/>
      <dgm:spPr/>
      <dgm:t>
        <a:bodyPr/>
        <a:lstStyle/>
        <a:p>
          <a:endParaRPr kumimoji="1" lang="ja-JP" altLang="en-US"/>
        </a:p>
      </dgm:t>
    </dgm:pt>
    <dgm:pt modelId="{A10D1B25-2BC0-4A69-B647-2A8906FF9329}" type="pres">
      <dgm:prSet presAssocID="{B2F41658-8E51-4780-9620-598885AE93D9}" presName="diagram" presStyleCnt="0">
        <dgm:presLayoutVars>
          <dgm:chPref val="1"/>
          <dgm:dir/>
          <dgm:animOne val="branch"/>
          <dgm:animLvl val="lvl"/>
          <dgm:resizeHandles/>
        </dgm:presLayoutVars>
      </dgm:prSet>
      <dgm:spPr/>
    </dgm:pt>
    <dgm:pt modelId="{D7601988-099E-48E2-829F-C91F8E81F4C3}" type="pres">
      <dgm:prSet presAssocID="{B9F2511B-E6AB-4215-9840-A8B758047BEF}" presName="root" presStyleCnt="0"/>
      <dgm:spPr/>
    </dgm:pt>
    <dgm:pt modelId="{E41579E8-5A28-4293-83E9-CC0AEF5BBAF7}" type="pres">
      <dgm:prSet presAssocID="{B9F2511B-E6AB-4215-9840-A8B758047BEF}" presName="rootComposite" presStyleCnt="0"/>
      <dgm:spPr/>
    </dgm:pt>
    <dgm:pt modelId="{FCDF4B6F-1E6D-4897-9D5F-3900B7848291}" type="pres">
      <dgm:prSet presAssocID="{B9F2511B-E6AB-4215-9840-A8B758047BEF}" presName="rootText" presStyleLbl="node1" presStyleIdx="0" presStyleCnt="3" custScaleX="205743" custScaleY="210212" custLinFactNeighborX="-26554" custLinFactNeighborY="2576"/>
      <dgm:spPr/>
    </dgm:pt>
    <dgm:pt modelId="{DE4A08B3-A917-418C-9487-C65DB112B810}" type="pres">
      <dgm:prSet presAssocID="{B9F2511B-E6AB-4215-9840-A8B758047BEF}" presName="rootConnector" presStyleLbl="node1" presStyleIdx="0" presStyleCnt="3"/>
      <dgm:spPr/>
    </dgm:pt>
    <dgm:pt modelId="{C5E39828-004D-433E-A1CD-000D5DC689C3}" type="pres">
      <dgm:prSet presAssocID="{B9F2511B-E6AB-4215-9840-A8B758047BEF}" presName="childShape" presStyleCnt="0"/>
      <dgm:spPr/>
    </dgm:pt>
    <dgm:pt modelId="{01120A3B-A756-45F7-B23D-54FCEEE1F063}" type="pres">
      <dgm:prSet presAssocID="{A7934EB6-6DE8-4194-8BF2-27D831046F46}" presName="Name13" presStyleLbl="parChTrans1D2" presStyleIdx="0" presStyleCnt="17"/>
      <dgm:spPr/>
    </dgm:pt>
    <dgm:pt modelId="{7338DD6C-E97C-4AFB-B36A-C82AD91B6276}" type="pres">
      <dgm:prSet presAssocID="{E412427E-1786-4E28-9DA2-AEF256026541}" presName="childText" presStyleLbl="bgAcc1" presStyleIdx="0" presStyleCnt="17" custScaleX="170502" custLinFactNeighborX="-22939" custLinFactNeighborY="10196">
        <dgm:presLayoutVars>
          <dgm:bulletEnabled val="1"/>
        </dgm:presLayoutVars>
      </dgm:prSet>
      <dgm:spPr/>
    </dgm:pt>
    <dgm:pt modelId="{8C0BC817-0FB6-41FB-8090-8088723561F1}" type="pres">
      <dgm:prSet presAssocID="{44126687-323F-46FD-9BB6-C44432F34832}" presName="Name13" presStyleLbl="parChTrans1D2" presStyleIdx="1" presStyleCnt="17"/>
      <dgm:spPr/>
    </dgm:pt>
    <dgm:pt modelId="{215B83B5-F487-486B-B616-A662A349C0F0}" type="pres">
      <dgm:prSet presAssocID="{DC935803-5EAA-42B5-94B9-DE694148A9D6}" presName="childText" presStyleLbl="bgAcc1" presStyleIdx="1" presStyleCnt="17" custScaleX="170502" custLinFactNeighborX="-22939" custLinFactNeighborY="10196">
        <dgm:presLayoutVars>
          <dgm:bulletEnabled val="1"/>
        </dgm:presLayoutVars>
      </dgm:prSet>
      <dgm:spPr/>
    </dgm:pt>
    <dgm:pt modelId="{B0951AA1-D02E-4191-B033-85C1D19852F2}" type="pres">
      <dgm:prSet presAssocID="{637726B4-1AF4-4F2E-A1F7-DA2D5CE7F42E}" presName="Name13" presStyleLbl="parChTrans1D2" presStyleIdx="2" presStyleCnt="17"/>
      <dgm:spPr/>
    </dgm:pt>
    <dgm:pt modelId="{18794865-69DC-4D2A-A99D-9C1C0587DB43}" type="pres">
      <dgm:prSet presAssocID="{33A50F66-5C89-49E3-ABD7-2B9FA523A9EE}" presName="childText" presStyleLbl="bgAcc1" presStyleIdx="2" presStyleCnt="17" custScaleX="170502" custLinFactNeighborX="-22939" custLinFactNeighborY="10196">
        <dgm:presLayoutVars>
          <dgm:bulletEnabled val="1"/>
        </dgm:presLayoutVars>
      </dgm:prSet>
      <dgm:spPr/>
    </dgm:pt>
    <dgm:pt modelId="{8B9C2C6C-67A4-4D00-A412-8B2542FD4816}" type="pres">
      <dgm:prSet presAssocID="{9D59F766-C4E7-428B-BCA0-06F1A6354141}" presName="Name13" presStyleLbl="parChTrans1D2" presStyleIdx="3" presStyleCnt="17"/>
      <dgm:spPr/>
    </dgm:pt>
    <dgm:pt modelId="{DC289EA3-B5E9-4C28-A39E-5474AC7D7821}" type="pres">
      <dgm:prSet presAssocID="{EA3D10A4-293F-4A9C-9CE8-B29D7AAAE844}" presName="childText" presStyleLbl="bgAcc1" presStyleIdx="3" presStyleCnt="17" custScaleX="170502" custLinFactNeighborX="-22939" custLinFactNeighborY="10196">
        <dgm:presLayoutVars>
          <dgm:bulletEnabled val="1"/>
        </dgm:presLayoutVars>
      </dgm:prSet>
      <dgm:spPr/>
    </dgm:pt>
    <dgm:pt modelId="{B94CBA53-25E5-4B99-BD87-8AFD95A7E3C2}" type="pres">
      <dgm:prSet presAssocID="{FA5DBC19-70B6-4E69-8009-E9BD37FA9451}" presName="root" presStyleCnt="0"/>
      <dgm:spPr/>
    </dgm:pt>
    <dgm:pt modelId="{FDBE8CBF-237F-45DE-9F93-486DC6095252}" type="pres">
      <dgm:prSet presAssocID="{FA5DBC19-70B6-4E69-8009-E9BD37FA9451}" presName="rootComposite" presStyleCnt="0"/>
      <dgm:spPr/>
    </dgm:pt>
    <dgm:pt modelId="{7A6B2678-E7C4-40FF-807E-FD76DC4B5D71}" type="pres">
      <dgm:prSet presAssocID="{FA5DBC19-70B6-4E69-8009-E9BD37FA9451}" presName="rootText" presStyleLbl="node1" presStyleIdx="1" presStyleCnt="3" custScaleX="225169" custScaleY="215464"/>
      <dgm:spPr/>
    </dgm:pt>
    <dgm:pt modelId="{5E7AEF59-3505-4EF2-9C9C-073E65124C98}" type="pres">
      <dgm:prSet presAssocID="{FA5DBC19-70B6-4E69-8009-E9BD37FA9451}" presName="rootConnector" presStyleLbl="node1" presStyleIdx="1" presStyleCnt="3"/>
      <dgm:spPr/>
    </dgm:pt>
    <dgm:pt modelId="{5318D33E-D85C-4B52-93D4-B94A16CE9840}" type="pres">
      <dgm:prSet presAssocID="{FA5DBC19-70B6-4E69-8009-E9BD37FA9451}" presName="childShape" presStyleCnt="0"/>
      <dgm:spPr/>
    </dgm:pt>
    <dgm:pt modelId="{9FB8DB4D-A8CF-47E3-967A-E82195E65A3F}" type="pres">
      <dgm:prSet presAssocID="{737E1F91-0B3D-48C2-8BBE-642DB1967C4A}" presName="Name13" presStyleLbl="parChTrans1D2" presStyleIdx="4" presStyleCnt="17"/>
      <dgm:spPr/>
    </dgm:pt>
    <dgm:pt modelId="{19988DC8-BD7D-4BB3-A497-33FBC6193432}" type="pres">
      <dgm:prSet presAssocID="{5D83DAF4-151D-4B53-93BD-A0F019B0CCCE}" presName="childText" presStyleLbl="bgAcc1" presStyleIdx="4" presStyleCnt="17" custScaleX="173382" custLinFactNeighborX="5409" custLinFactNeighborY="1810">
        <dgm:presLayoutVars>
          <dgm:bulletEnabled val="1"/>
        </dgm:presLayoutVars>
      </dgm:prSet>
      <dgm:spPr/>
    </dgm:pt>
    <dgm:pt modelId="{255529F3-5BF3-432F-8926-1185A65F7DFC}" type="pres">
      <dgm:prSet presAssocID="{5DF6C65D-6B74-4E36-9A21-D1095EF23DFA}" presName="Name13" presStyleLbl="parChTrans1D2" presStyleIdx="5" presStyleCnt="17"/>
      <dgm:spPr/>
    </dgm:pt>
    <dgm:pt modelId="{9616B5AB-87E5-4C7D-8C82-28D1CCA3088C}" type="pres">
      <dgm:prSet presAssocID="{25E01A48-B567-4C7B-B27B-F293CAD640BA}" presName="childText" presStyleLbl="bgAcc1" presStyleIdx="5" presStyleCnt="17" custScaleX="173956" custLinFactNeighborX="5409" custLinFactNeighborY="1810">
        <dgm:presLayoutVars>
          <dgm:bulletEnabled val="1"/>
        </dgm:presLayoutVars>
      </dgm:prSet>
      <dgm:spPr/>
    </dgm:pt>
    <dgm:pt modelId="{E9D68419-2B59-4153-B89E-12064012A3D4}" type="pres">
      <dgm:prSet presAssocID="{3B3C1CC1-2887-4200-9A64-B908B4E01079}" presName="Name13" presStyleLbl="parChTrans1D2" presStyleIdx="6" presStyleCnt="17"/>
      <dgm:spPr/>
    </dgm:pt>
    <dgm:pt modelId="{C265660A-A589-4A74-ABAE-F8AF633F8B17}" type="pres">
      <dgm:prSet presAssocID="{B9591901-7882-49AB-9883-A2BCC71C6650}" presName="childText" presStyleLbl="bgAcc1" presStyleIdx="6" presStyleCnt="17" custScaleX="178817" custLinFactNeighborX="5409" custLinFactNeighborY="1810">
        <dgm:presLayoutVars>
          <dgm:bulletEnabled val="1"/>
        </dgm:presLayoutVars>
      </dgm:prSet>
      <dgm:spPr/>
    </dgm:pt>
    <dgm:pt modelId="{13AB94B6-D3DC-454B-B7DC-D012AA190B48}" type="pres">
      <dgm:prSet presAssocID="{E5D828ED-37D9-4003-BFAB-C41798337060}" presName="Name13" presStyleLbl="parChTrans1D2" presStyleIdx="7" presStyleCnt="17"/>
      <dgm:spPr/>
    </dgm:pt>
    <dgm:pt modelId="{7BAA5AAD-3204-455F-8DC6-ECDD184C2BA7}" type="pres">
      <dgm:prSet presAssocID="{D18A488A-4455-4F8D-8167-B6FCD396E96D}" presName="childText" presStyleLbl="bgAcc1" presStyleIdx="7" presStyleCnt="17" custScaleX="244119" custLinFactNeighborX="5409" custLinFactNeighborY="1810">
        <dgm:presLayoutVars>
          <dgm:bulletEnabled val="1"/>
        </dgm:presLayoutVars>
      </dgm:prSet>
      <dgm:spPr/>
    </dgm:pt>
    <dgm:pt modelId="{04CEBDC3-14B9-44CC-8E18-9835DE62CE51}" type="pres">
      <dgm:prSet presAssocID="{51B5D727-1C42-458A-A9C1-0BF10B9E29BF}" presName="Name13" presStyleLbl="parChTrans1D2" presStyleIdx="8" presStyleCnt="17"/>
      <dgm:spPr/>
    </dgm:pt>
    <dgm:pt modelId="{A0F12034-C474-48D4-9862-2E6F0F44D594}" type="pres">
      <dgm:prSet presAssocID="{D8BB940B-3668-453C-9F17-B8DE1F33AEE0}" presName="childText" presStyleLbl="bgAcc1" presStyleIdx="8" presStyleCnt="17" custScaleX="183575" custLinFactNeighborX="5409" custLinFactNeighborY="1810">
        <dgm:presLayoutVars>
          <dgm:bulletEnabled val="1"/>
        </dgm:presLayoutVars>
      </dgm:prSet>
      <dgm:spPr/>
    </dgm:pt>
    <dgm:pt modelId="{C5B33742-C787-41C8-AF9C-7FCDAE3FB7AB}" type="pres">
      <dgm:prSet presAssocID="{58AFF308-18CD-4157-9913-A9F956549990}" presName="Name13" presStyleLbl="parChTrans1D2" presStyleIdx="9" presStyleCnt="17"/>
      <dgm:spPr/>
    </dgm:pt>
    <dgm:pt modelId="{C2D47270-97E8-4A52-9180-7B4BF4940EE4}" type="pres">
      <dgm:prSet presAssocID="{FCA57784-3042-457D-AB27-F1AC34FE07D8}" presName="childText" presStyleLbl="bgAcc1" presStyleIdx="9" presStyleCnt="17" custScaleX="224828" custLinFactNeighborX="5409" custLinFactNeighborY="1810">
        <dgm:presLayoutVars>
          <dgm:bulletEnabled val="1"/>
        </dgm:presLayoutVars>
      </dgm:prSet>
      <dgm:spPr/>
    </dgm:pt>
    <dgm:pt modelId="{D9C38C2F-3AFE-4986-A526-67688D69828A}" type="pres">
      <dgm:prSet presAssocID="{D43A4220-DCFA-46D1-A5A9-1A84FC50DA93}" presName="Name13" presStyleLbl="parChTrans1D2" presStyleIdx="10" presStyleCnt="17"/>
      <dgm:spPr/>
    </dgm:pt>
    <dgm:pt modelId="{DF0F3BC1-B064-4C47-930A-E793B1737C66}" type="pres">
      <dgm:prSet presAssocID="{0739DD69-1F9A-475B-AFFA-378B324460DF}" presName="childText" presStyleLbl="bgAcc1" presStyleIdx="10" presStyleCnt="17" custScaleX="183575" custLinFactNeighborX="8813" custLinFactNeighborY="514">
        <dgm:presLayoutVars>
          <dgm:bulletEnabled val="1"/>
        </dgm:presLayoutVars>
      </dgm:prSet>
      <dgm:spPr/>
    </dgm:pt>
    <dgm:pt modelId="{9B2016A0-3CE5-48E5-9B6D-5F336E248E80}" type="pres">
      <dgm:prSet presAssocID="{9A78B5DF-0CE4-42A7-A005-41FF2ACD0D55}" presName="root" presStyleCnt="0"/>
      <dgm:spPr/>
    </dgm:pt>
    <dgm:pt modelId="{2358389B-5555-4EAC-96B6-09A4F0CFAB7C}" type="pres">
      <dgm:prSet presAssocID="{9A78B5DF-0CE4-42A7-A005-41FF2ACD0D55}" presName="rootComposite" presStyleCnt="0"/>
      <dgm:spPr/>
    </dgm:pt>
    <dgm:pt modelId="{3CF3D646-6117-48B6-9BEB-213E2FDA8A54}" type="pres">
      <dgm:prSet presAssocID="{9A78B5DF-0CE4-42A7-A005-41FF2ACD0D55}" presName="rootText" presStyleLbl="node1" presStyleIdx="2" presStyleCnt="3" custScaleX="209640" custScaleY="226048" custLinFactNeighborX="24686"/>
      <dgm:spPr/>
    </dgm:pt>
    <dgm:pt modelId="{D235C7B9-6EE9-46B2-B30C-4898DEA20745}" type="pres">
      <dgm:prSet presAssocID="{9A78B5DF-0CE4-42A7-A005-41FF2ACD0D55}" presName="rootConnector" presStyleLbl="node1" presStyleIdx="2" presStyleCnt="3"/>
      <dgm:spPr/>
    </dgm:pt>
    <dgm:pt modelId="{31D42AA0-2352-4EF5-A3D6-12B8386E8FBB}" type="pres">
      <dgm:prSet presAssocID="{9A78B5DF-0CE4-42A7-A005-41FF2ACD0D55}" presName="childShape" presStyleCnt="0"/>
      <dgm:spPr/>
    </dgm:pt>
    <dgm:pt modelId="{39612DD9-E325-46F0-9A58-9B0E6DAB3795}" type="pres">
      <dgm:prSet presAssocID="{A19CD5B8-0183-4755-B34B-596CED925479}" presName="Name13" presStyleLbl="parChTrans1D2" presStyleIdx="11" presStyleCnt="17"/>
      <dgm:spPr/>
    </dgm:pt>
    <dgm:pt modelId="{46C73DDE-4AE0-475D-9DF7-E96AE85328D2}" type="pres">
      <dgm:prSet presAssocID="{A8F33C55-C73D-4885-854F-5FA655CBC869}" presName="childText" presStyleLbl="bgAcc1" presStyleIdx="11" presStyleCnt="17" custScaleX="196363" custLinFactNeighborX="31325" custLinFactNeighborY="4480">
        <dgm:presLayoutVars>
          <dgm:bulletEnabled val="1"/>
        </dgm:presLayoutVars>
      </dgm:prSet>
      <dgm:spPr/>
    </dgm:pt>
    <dgm:pt modelId="{4F07EE1B-B4B9-4E48-8FB7-8050D2D0527E}" type="pres">
      <dgm:prSet presAssocID="{AB0EC4FC-C7E1-4108-90AA-71BE21E4DFCF}" presName="Name13" presStyleLbl="parChTrans1D2" presStyleIdx="12" presStyleCnt="17"/>
      <dgm:spPr/>
    </dgm:pt>
    <dgm:pt modelId="{D9C8FB37-F080-49C1-8B1C-CD31125B6961}" type="pres">
      <dgm:prSet presAssocID="{C180144B-BCC2-4E34-A31C-366A8A263640}" presName="childText" presStyleLbl="bgAcc1" presStyleIdx="12" presStyleCnt="17" custScaleX="196363" custLinFactNeighborX="31325" custLinFactNeighborY="4480">
        <dgm:presLayoutVars>
          <dgm:bulletEnabled val="1"/>
        </dgm:presLayoutVars>
      </dgm:prSet>
      <dgm:spPr/>
    </dgm:pt>
    <dgm:pt modelId="{0571BD4E-3183-48C1-B65A-FB59DD53042F}" type="pres">
      <dgm:prSet presAssocID="{9E911B76-D666-48E4-A9A1-DF4AEFB94644}" presName="Name13" presStyleLbl="parChTrans1D2" presStyleIdx="13" presStyleCnt="17"/>
      <dgm:spPr/>
    </dgm:pt>
    <dgm:pt modelId="{D1D1086B-9585-4C8D-AAE3-5ADD4AA039BD}" type="pres">
      <dgm:prSet presAssocID="{45D0056D-268B-4E40-AA9D-7B73C3CBB2DC}" presName="childText" presStyleLbl="bgAcc1" presStyleIdx="13" presStyleCnt="17" custScaleX="246810" custLinFactNeighborX="31325" custLinFactNeighborY="4480">
        <dgm:presLayoutVars>
          <dgm:bulletEnabled val="1"/>
        </dgm:presLayoutVars>
      </dgm:prSet>
      <dgm:spPr/>
    </dgm:pt>
    <dgm:pt modelId="{92DDC7D3-0C2D-4EC6-AF08-71B75071FEC2}" type="pres">
      <dgm:prSet presAssocID="{920923B4-7F82-4534-978B-C398EDE2CF8F}" presName="Name13" presStyleLbl="parChTrans1D2" presStyleIdx="14" presStyleCnt="17"/>
      <dgm:spPr/>
    </dgm:pt>
    <dgm:pt modelId="{5C59BB0D-0F7C-4127-9221-CA72DA975BC6}" type="pres">
      <dgm:prSet presAssocID="{5B013A7A-E0EB-47A0-8802-24A27BE08806}" presName="childText" presStyleLbl="bgAcc1" presStyleIdx="14" presStyleCnt="17" custScaleX="222322" custLinFactNeighborX="31325" custLinFactNeighborY="4480">
        <dgm:presLayoutVars>
          <dgm:bulletEnabled val="1"/>
        </dgm:presLayoutVars>
      </dgm:prSet>
      <dgm:spPr/>
    </dgm:pt>
    <dgm:pt modelId="{CD426368-7611-4756-9BDD-95F893E333DD}" type="pres">
      <dgm:prSet presAssocID="{AAEAB863-1164-4348-9332-B0215B150762}" presName="Name13" presStyleLbl="parChTrans1D2" presStyleIdx="15" presStyleCnt="17"/>
      <dgm:spPr/>
    </dgm:pt>
    <dgm:pt modelId="{43B75A23-5C8E-47FE-A940-2B31942EE275}" type="pres">
      <dgm:prSet presAssocID="{2BF4599A-5AFF-47B0-8187-BD8E4028099E}" presName="childText" presStyleLbl="bgAcc1" presStyleIdx="15" presStyleCnt="17" custScaleX="253886" custLinFactNeighborX="31325" custLinFactNeighborY="4480">
        <dgm:presLayoutVars>
          <dgm:bulletEnabled val="1"/>
        </dgm:presLayoutVars>
      </dgm:prSet>
      <dgm:spPr/>
    </dgm:pt>
    <dgm:pt modelId="{A4968A88-3060-4FD2-89CB-A44561BF712C}" type="pres">
      <dgm:prSet presAssocID="{4667EE3D-18B3-4286-9687-7CAE49FE9844}" presName="Name13" presStyleLbl="parChTrans1D2" presStyleIdx="16" presStyleCnt="17"/>
      <dgm:spPr/>
    </dgm:pt>
    <dgm:pt modelId="{20F281D0-23AD-4ED8-82D5-E236E732A22B}" type="pres">
      <dgm:prSet presAssocID="{245CEBD5-2294-462A-A3D2-85481A693D63}" presName="childText" presStyleLbl="bgAcc1" presStyleIdx="16" presStyleCnt="17" custScaleX="196363" custLinFactNeighborX="31325" custLinFactNeighborY="4480">
        <dgm:presLayoutVars>
          <dgm:bulletEnabled val="1"/>
        </dgm:presLayoutVars>
      </dgm:prSet>
      <dgm:spPr/>
    </dgm:pt>
  </dgm:ptLst>
  <dgm:cxnLst>
    <dgm:cxn modelId="{F9310F02-4798-452D-BA66-83E99928DA15}" srcId="{FA5DBC19-70B6-4E69-8009-E9BD37FA9451}" destId="{5D83DAF4-151D-4B53-93BD-A0F019B0CCCE}" srcOrd="0" destOrd="0" parTransId="{737E1F91-0B3D-48C2-8BBE-642DB1967C4A}" sibTransId="{F427E7A5-5DB8-46B6-9BBE-F1CFF73A34D0}"/>
    <dgm:cxn modelId="{07D42003-435B-4CE8-8582-CD0644C7F024}" type="presOf" srcId="{FCA57784-3042-457D-AB27-F1AC34FE07D8}" destId="{C2D47270-97E8-4A52-9180-7B4BF4940EE4}" srcOrd="0" destOrd="0" presId="urn:microsoft.com/office/officeart/2005/8/layout/hierarchy3"/>
    <dgm:cxn modelId="{57F28D06-B943-461F-8FEC-2CC66567D621}" type="presOf" srcId="{0739DD69-1F9A-475B-AFFA-378B324460DF}" destId="{DF0F3BC1-B064-4C47-930A-E793B1737C66}" srcOrd="0" destOrd="0" presId="urn:microsoft.com/office/officeart/2005/8/layout/hierarchy3"/>
    <dgm:cxn modelId="{9C2E7414-73AA-4802-B01B-75950C0CE44E}" type="presOf" srcId="{58AFF308-18CD-4157-9913-A9F956549990}" destId="{C5B33742-C787-41C8-AF9C-7FCDAE3FB7AB}" srcOrd="0" destOrd="0" presId="urn:microsoft.com/office/officeart/2005/8/layout/hierarchy3"/>
    <dgm:cxn modelId="{9A57D014-2640-4CD1-B0E5-6D471ADCFE3E}" srcId="{B9F2511B-E6AB-4215-9840-A8B758047BEF}" destId="{33A50F66-5C89-49E3-ABD7-2B9FA523A9EE}" srcOrd="2" destOrd="0" parTransId="{637726B4-1AF4-4F2E-A1F7-DA2D5CE7F42E}" sibTransId="{DEF120CE-3847-45AC-9E44-CFC0D6397853}"/>
    <dgm:cxn modelId="{4E4F631E-960F-467B-9946-F12635819999}" srcId="{FA5DBC19-70B6-4E69-8009-E9BD37FA9451}" destId="{FCA57784-3042-457D-AB27-F1AC34FE07D8}" srcOrd="5" destOrd="0" parTransId="{58AFF308-18CD-4157-9913-A9F956549990}" sibTransId="{E2E1FD59-BF0B-43CD-BD30-572D01343185}"/>
    <dgm:cxn modelId="{BFED1A27-BF05-40F8-80FF-EA07B830A459}" srcId="{9A78B5DF-0CE4-42A7-A005-41FF2ACD0D55}" destId="{2BF4599A-5AFF-47B0-8187-BD8E4028099E}" srcOrd="4" destOrd="0" parTransId="{AAEAB863-1164-4348-9332-B0215B150762}" sibTransId="{67E88CF8-D338-4CBF-8A7B-7D036F6781D3}"/>
    <dgm:cxn modelId="{5F8E212D-6BA4-4366-BA33-6671E1CDC9CA}" type="presOf" srcId="{3B3C1CC1-2887-4200-9A64-B908B4E01079}" destId="{E9D68419-2B59-4153-B89E-12064012A3D4}" srcOrd="0" destOrd="0" presId="urn:microsoft.com/office/officeart/2005/8/layout/hierarchy3"/>
    <dgm:cxn modelId="{FCEB2737-8A38-4C02-93AD-76096A70676F}" type="presOf" srcId="{920923B4-7F82-4534-978B-C398EDE2CF8F}" destId="{92DDC7D3-0C2D-4EC6-AF08-71B75071FEC2}" srcOrd="0" destOrd="0" presId="urn:microsoft.com/office/officeart/2005/8/layout/hierarchy3"/>
    <dgm:cxn modelId="{C5D6E939-0165-4D22-82C6-7F258FECA2A5}" type="presOf" srcId="{5B013A7A-E0EB-47A0-8802-24A27BE08806}" destId="{5C59BB0D-0F7C-4127-9221-CA72DA975BC6}" srcOrd="0" destOrd="0" presId="urn:microsoft.com/office/officeart/2005/8/layout/hierarchy3"/>
    <dgm:cxn modelId="{016B0F3B-A657-4EC3-81B8-8838BD1E3468}" srcId="{FA5DBC19-70B6-4E69-8009-E9BD37FA9451}" destId="{0739DD69-1F9A-475B-AFFA-378B324460DF}" srcOrd="6" destOrd="0" parTransId="{D43A4220-DCFA-46D1-A5A9-1A84FC50DA93}" sibTransId="{B75168F2-88FD-433B-B837-BF20D3C0C058}"/>
    <dgm:cxn modelId="{DF5D1D3C-1FD5-4598-A4DD-B07F68DE3180}" type="presOf" srcId="{245CEBD5-2294-462A-A3D2-85481A693D63}" destId="{20F281D0-23AD-4ED8-82D5-E236E732A22B}" srcOrd="0" destOrd="0" presId="urn:microsoft.com/office/officeart/2005/8/layout/hierarchy3"/>
    <dgm:cxn modelId="{6241913C-5262-47E4-B4C5-41B9C602A3B9}" type="presOf" srcId="{AAEAB863-1164-4348-9332-B0215B150762}" destId="{CD426368-7611-4756-9BDD-95F893E333DD}" srcOrd="0" destOrd="0" presId="urn:microsoft.com/office/officeart/2005/8/layout/hierarchy3"/>
    <dgm:cxn modelId="{FB7A783D-A772-441E-84D2-060C346F5545}" type="presOf" srcId="{D18A488A-4455-4F8D-8167-B6FCD396E96D}" destId="{7BAA5AAD-3204-455F-8DC6-ECDD184C2BA7}" srcOrd="0" destOrd="0" presId="urn:microsoft.com/office/officeart/2005/8/layout/hierarchy3"/>
    <dgm:cxn modelId="{DF0AAA5F-5E77-4105-9FF9-A46D1BC52287}" type="presOf" srcId="{A8F33C55-C73D-4885-854F-5FA655CBC869}" destId="{46C73DDE-4AE0-475D-9DF7-E96AE85328D2}" srcOrd="0" destOrd="0" presId="urn:microsoft.com/office/officeart/2005/8/layout/hierarchy3"/>
    <dgm:cxn modelId="{52017541-895B-421A-AA09-016BF809D3E5}" type="presOf" srcId="{AB0EC4FC-C7E1-4108-90AA-71BE21E4DFCF}" destId="{4F07EE1B-B4B9-4E48-8FB7-8050D2D0527E}" srcOrd="0" destOrd="0" presId="urn:microsoft.com/office/officeart/2005/8/layout/hierarchy3"/>
    <dgm:cxn modelId="{858E1C63-F21E-453B-BD80-96AA2D456849}" srcId="{FA5DBC19-70B6-4E69-8009-E9BD37FA9451}" destId="{25E01A48-B567-4C7B-B27B-F293CAD640BA}" srcOrd="1" destOrd="0" parTransId="{5DF6C65D-6B74-4E36-9A21-D1095EF23DFA}" sibTransId="{49BA58A8-8175-4CA5-9A8E-2D71F11F2918}"/>
    <dgm:cxn modelId="{F72B6C49-F996-4332-8213-B772AB8F6BD1}" type="presOf" srcId="{5DF6C65D-6B74-4E36-9A21-D1095EF23DFA}" destId="{255529F3-5BF3-432F-8926-1185A65F7DFC}" srcOrd="0" destOrd="0" presId="urn:microsoft.com/office/officeart/2005/8/layout/hierarchy3"/>
    <dgm:cxn modelId="{C07A3E6B-F8CF-4DE3-AB4F-62E26BC69568}" type="presOf" srcId="{4667EE3D-18B3-4286-9687-7CAE49FE9844}" destId="{A4968A88-3060-4FD2-89CB-A44561BF712C}" srcOrd="0" destOrd="0" presId="urn:microsoft.com/office/officeart/2005/8/layout/hierarchy3"/>
    <dgm:cxn modelId="{5881A050-81DD-4790-965A-B25F46656D55}" type="presOf" srcId="{2BF4599A-5AFF-47B0-8187-BD8E4028099E}" destId="{43B75A23-5C8E-47FE-A940-2B31942EE275}" srcOrd="0" destOrd="0" presId="urn:microsoft.com/office/officeart/2005/8/layout/hierarchy3"/>
    <dgm:cxn modelId="{BA83C451-E230-44C9-A77D-F8B637F4E596}" type="presOf" srcId="{B9591901-7882-49AB-9883-A2BCC71C6650}" destId="{C265660A-A589-4A74-ABAE-F8AF633F8B17}" srcOrd="0" destOrd="0" presId="urn:microsoft.com/office/officeart/2005/8/layout/hierarchy3"/>
    <dgm:cxn modelId="{C6BD3373-5AA4-405F-8D41-2162D6E11818}" srcId="{9A78B5DF-0CE4-42A7-A005-41FF2ACD0D55}" destId="{A8F33C55-C73D-4885-854F-5FA655CBC869}" srcOrd="0" destOrd="0" parTransId="{A19CD5B8-0183-4755-B34B-596CED925479}" sibTransId="{7E596798-B677-4CF7-935B-11BBF94801E1}"/>
    <dgm:cxn modelId="{C3602A55-937E-4AB9-BC53-47EB81674C8A}" type="presOf" srcId="{DC935803-5EAA-42B5-94B9-DE694148A9D6}" destId="{215B83B5-F487-486B-B616-A662A349C0F0}" srcOrd="0" destOrd="0" presId="urn:microsoft.com/office/officeart/2005/8/layout/hierarchy3"/>
    <dgm:cxn modelId="{4CF53C75-B275-4306-98CE-474F356F59ED}" srcId="{B9F2511B-E6AB-4215-9840-A8B758047BEF}" destId="{EA3D10A4-293F-4A9C-9CE8-B29D7AAAE844}" srcOrd="3" destOrd="0" parTransId="{9D59F766-C4E7-428B-BCA0-06F1A6354141}" sibTransId="{7F785A3B-8D9A-4F70-A7BF-BFFE352213BA}"/>
    <dgm:cxn modelId="{ED0F8A57-3F95-47CB-8F0D-D798A9007D4C}" srcId="{B9F2511B-E6AB-4215-9840-A8B758047BEF}" destId="{E412427E-1786-4E28-9DA2-AEF256026541}" srcOrd="0" destOrd="0" parTransId="{A7934EB6-6DE8-4194-8BF2-27D831046F46}" sibTransId="{D5AB216C-9D7F-4C55-AFAD-26F33196558F}"/>
    <dgm:cxn modelId="{94359E58-8E73-4DBE-A01B-DA17411BBE21}" type="presOf" srcId="{9A78B5DF-0CE4-42A7-A005-41FF2ACD0D55}" destId="{3CF3D646-6117-48B6-9BEB-213E2FDA8A54}" srcOrd="0" destOrd="0" presId="urn:microsoft.com/office/officeart/2005/8/layout/hierarchy3"/>
    <dgm:cxn modelId="{61D7FB58-6868-4F5D-ADAD-CD860A2A0062}" type="presOf" srcId="{D8BB940B-3668-453C-9F17-B8DE1F33AEE0}" destId="{A0F12034-C474-48D4-9862-2E6F0F44D594}" srcOrd="0" destOrd="0" presId="urn:microsoft.com/office/officeart/2005/8/layout/hierarchy3"/>
    <dgm:cxn modelId="{7269B97B-F9B1-428A-B517-AC20A8089ADE}" type="presOf" srcId="{B9F2511B-E6AB-4215-9840-A8B758047BEF}" destId="{DE4A08B3-A917-418C-9487-C65DB112B810}" srcOrd="1" destOrd="0" presId="urn:microsoft.com/office/officeart/2005/8/layout/hierarchy3"/>
    <dgm:cxn modelId="{95787D84-C34E-4543-B1EC-DC1DEBC71447}" type="presOf" srcId="{D43A4220-DCFA-46D1-A5A9-1A84FC50DA93}" destId="{D9C38C2F-3AFE-4986-A526-67688D69828A}" srcOrd="0" destOrd="0" presId="urn:microsoft.com/office/officeart/2005/8/layout/hierarchy3"/>
    <dgm:cxn modelId="{F575C988-2D9D-4319-B330-D32B058A3BD7}" srcId="{B9F2511B-E6AB-4215-9840-A8B758047BEF}" destId="{DC935803-5EAA-42B5-94B9-DE694148A9D6}" srcOrd="1" destOrd="0" parTransId="{44126687-323F-46FD-9BB6-C44432F34832}" sibTransId="{22746D35-2231-45CC-A8D9-B6FE9305F014}"/>
    <dgm:cxn modelId="{0912E888-EB11-48DA-A68D-CC08D2111420}" srcId="{FA5DBC19-70B6-4E69-8009-E9BD37FA9451}" destId="{D18A488A-4455-4F8D-8167-B6FCD396E96D}" srcOrd="3" destOrd="0" parTransId="{E5D828ED-37D9-4003-BFAB-C41798337060}" sibTransId="{4C76D303-EA33-4698-9962-37CCED1C9A80}"/>
    <dgm:cxn modelId="{F32B738D-D465-4B3D-9B20-449A16B188A1}" type="presOf" srcId="{B9F2511B-E6AB-4215-9840-A8B758047BEF}" destId="{FCDF4B6F-1E6D-4897-9D5F-3900B7848291}" srcOrd="0" destOrd="0" presId="urn:microsoft.com/office/officeart/2005/8/layout/hierarchy3"/>
    <dgm:cxn modelId="{0FBC9B91-82F9-46AC-8519-3C1E070A4838}" type="presOf" srcId="{5D83DAF4-151D-4B53-93BD-A0F019B0CCCE}" destId="{19988DC8-BD7D-4BB3-A497-33FBC6193432}" srcOrd="0" destOrd="0" presId="urn:microsoft.com/office/officeart/2005/8/layout/hierarchy3"/>
    <dgm:cxn modelId="{02FDB193-1721-4FAE-8C18-76B222AF5442}" srcId="{9A78B5DF-0CE4-42A7-A005-41FF2ACD0D55}" destId="{C180144B-BCC2-4E34-A31C-366A8A263640}" srcOrd="1" destOrd="0" parTransId="{AB0EC4FC-C7E1-4108-90AA-71BE21E4DFCF}" sibTransId="{CCAC688D-E246-49CB-8844-5415D4C62EE8}"/>
    <dgm:cxn modelId="{6B4873A0-ED82-4192-B55B-0ECB65724BBB}" type="presOf" srcId="{9E911B76-D666-48E4-A9A1-DF4AEFB94644}" destId="{0571BD4E-3183-48C1-B65A-FB59DD53042F}" srcOrd="0" destOrd="0" presId="urn:microsoft.com/office/officeart/2005/8/layout/hierarchy3"/>
    <dgm:cxn modelId="{F1DCC6A2-21C7-4526-81B4-047006D30B90}" type="presOf" srcId="{B2F41658-8E51-4780-9620-598885AE93D9}" destId="{A10D1B25-2BC0-4A69-B647-2A8906FF9329}" srcOrd="0" destOrd="0" presId="urn:microsoft.com/office/officeart/2005/8/layout/hierarchy3"/>
    <dgm:cxn modelId="{F4B8B3A5-A169-4BCA-ACBE-BB58762353DB}" type="presOf" srcId="{E412427E-1786-4E28-9DA2-AEF256026541}" destId="{7338DD6C-E97C-4AFB-B36A-C82AD91B6276}" srcOrd="0" destOrd="0" presId="urn:microsoft.com/office/officeart/2005/8/layout/hierarchy3"/>
    <dgm:cxn modelId="{5D26B7AB-EB52-4306-A612-223C4245EF18}" srcId="{FA5DBC19-70B6-4E69-8009-E9BD37FA9451}" destId="{B9591901-7882-49AB-9883-A2BCC71C6650}" srcOrd="2" destOrd="0" parTransId="{3B3C1CC1-2887-4200-9A64-B908B4E01079}" sibTransId="{A7CA62F0-1F33-49BB-9DD5-6AA189EBEEC5}"/>
    <dgm:cxn modelId="{046D49AE-C35F-48CF-8A2D-31D9283B717A}" srcId="{9A78B5DF-0CE4-42A7-A005-41FF2ACD0D55}" destId="{45D0056D-268B-4E40-AA9D-7B73C3CBB2DC}" srcOrd="2" destOrd="0" parTransId="{9E911B76-D666-48E4-A9A1-DF4AEFB94644}" sibTransId="{883A7171-0C47-4687-BE46-F43859AF0D86}"/>
    <dgm:cxn modelId="{C5839EB3-80D1-48D7-82D9-42EA5A9142F6}" type="presOf" srcId="{E5D828ED-37D9-4003-BFAB-C41798337060}" destId="{13AB94B6-D3DC-454B-B7DC-D012AA190B48}" srcOrd="0" destOrd="0" presId="urn:microsoft.com/office/officeart/2005/8/layout/hierarchy3"/>
    <dgm:cxn modelId="{C04450B4-5EDC-452B-BF8C-35E7A669F14D}" type="presOf" srcId="{FA5DBC19-70B6-4E69-8009-E9BD37FA9451}" destId="{7A6B2678-E7C4-40FF-807E-FD76DC4B5D71}" srcOrd="0" destOrd="0" presId="urn:microsoft.com/office/officeart/2005/8/layout/hierarchy3"/>
    <dgm:cxn modelId="{E8E253BE-43D5-4C39-AF5F-80951F2553DF}" type="presOf" srcId="{45D0056D-268B-4E40-AA9D-7B73C3CBB2DC}" destId="{D1D1086B-9585-4C8D-AAE3-5ADD4AA039BD}" srcOrd="0" destOrd="0" presId="urn:microsoft.com/office/officeart/2005/8/layout/hierarchy3"/>
    <dgm:cxn modelId="{297996BF-CBE4-4E0F-8EA5-CB157D2EDD94}" type="presOf" srcId="{FA5DBC19-70B6-4E69-8009-E9BD37FA9451}" destId="{5E7AEF59-3505-4EF2-9C9C-073E65124C98}" srcOrd="1" destOrd="0" presId="urn:microsoft.com/office/officeart/2005/8/layout/hierarchy3"/>
    <dgm:cxn modelId="{C45062C0-2237-4588-8285-DB734F730E23}" srcId="{B2F41658-8E51-4780-9620-598885AE93D9}" destId="{B9F2511B-E6AB-4215-9840-A8B758047BEF}" srcOrd="0" destOrd="0" parTransId="{85BF27CD-E5F0-49D7-9317-F0FA3756712C}" sibTransId="{8532A85E-DC50-4C3B-83CB-AF346DABB0D2}"/>
    <dgm:cxn modelId="{8E1274C2-FF6F-4F65-9547-9225A8656CC6}" type="presOf" srcId="{C180144B-BCC2-4E34-A31C-366A8A263640}" destId="{D9C8FB37-F080-49C1-8B1C-CD31125B6961}" srcOrd="0" destOrd="0" presId="urn:microsoft.com/office/officeart/2005/8/layout/hierarchy3"/>
    <dgm:cxn modelId="{1E28ABC2-3961-4202-842C-6B45FA6A919C}" type="presOf" srcId="{25E01A48-B567-4C7B-B27B-F293CAD640BA}" destId="{9616B5AB-87E5-4C7D-8C82-28D1CCA3088C}" srcOrd="0" destOrd="0" presId="urn:microsoft.com/office/officeart/2005/8/layout/hierarchy3"/>
    <dgm:cxn modelId="{ADBD54C5-8EAE-412F-A15F-4A323B017215}" type="presOf" srcId="{EA3D10A4-293F-4A9C-9CE8-B29D7AAAE844}" destId="{DC289EA3-B5E9-4C28-A39E-5474AC7D7821}" srcOrd="0" destOrd="0" presId="urn:microsoft.com/office/officeart/2005/8/layout/hierarchy3"/>
    <dgm:cxn modelId="{0EE0DEC5-4547-412D-B933-71A5EBC7354F}" type="presOf" srcId="{637726B4-1AF4-4F2E-A1F7-DA2D5CE7F42E}" destId="{B0951AA1-D02E-4191-B033-85C1D19852F2}" srcOrd="0" destOrd="0" presId="urn:microsoft.com/office/officeart/2005/8/layout/hierarchy3"/>
    <dgm:cxn modelId="{7C1075C6-A86B-4CBC-8453-F94AE6A99751}" srcId="{B2F41658-8E51-4780-9620-598885AE93D9}" destId="{FA5DBC19-70B6-4E69-8009-E9BD37FA9451}" srcOrd="1" destOrd="0" parTransId="{4D1FB504-E19F-465B-9D70-37B931389F4E}" sibTransId="{7584CCF3-F5DD-49EB-86B6-D1A40E498348}"/>
    <dgm:cxn modelId="{8E1E60C8-9706-40D5-AD41-6AC50EC8CAE6}" srcId="{9A78B5DF-0CE4-42A7-A005-41FF2ACD0D55}" destId="{245CEBD5-2294-462A-A3D2-85481A693D63}" srcOrd="5" destOrd="0" parTransId="{4667EE3D-18B3-4286-9687-7CAE49FE9844}" sibTransId="{C7876102-3DF9-49AE-B186-9995C8495BF1}"/>
    <dgm:cxn modelId="{ECCFA0C9-595B-404A-9BFA-F224FF6A8A3B}" type="presOf" srcId="{737E1F91-0B3D-48C2-8BBE-642DB1967C4A}" destId="{9FB8DB4D-A8CF-47E3-967A-E82195E65A3F}" srcOrd="0" destOrd="0" presId="urn:microsoft.com/office/officeart/2005/8/layout/hierarchy3"/>
    <dgm:cxn modelId="{B904FACF-6C37-44EE-8032-8820399939E0}" type="presOf" srcId="{44126687-323F-46FD-9BB6-C44432F34832}" destId="{8C0BC817-0FB6-41FB-8090-8088723561F1}" srcOrd="0" destOrd="0" presId="urn:microsoft.com/office/officeart/2005/8/layout/hierarchy3"/>
    <dgm:cxn modelId="{BF7661D2-E912-4F3C-BDC6-CC2B949FF7B8}" type="presOf" srcId="{51B5D727-1C42-458A-A9C1-0BF10B9E29BF}" destId="{04CEBDC3-14B9-44CC-8E18-9835DE62CE51}" srcOrd="0" destOrd="0" presId="urn:microsoft.com/office/officeart/2005/8/layout/hierarchy3"/>
    <dgm:cxn modelId="{22CDD4D5-76A8-47C4-90D6-948F3B985E33}" type="presOf" srcId="{9A78B5DF-0CE4-42A7-A005-41FF2ACD0D55}" destId="{D235C7B9-6EE9-46B2-B30C-4898DEA20745}" srcOrd="1" destOrd="0" presId="urn:microsoft.com/office/officeart/2005/8/layout/hierarchy3"/>
    <dgm:cxn modelId="{93A656DF-AF6A-4CA1-BCA6-FC442EA02FA6}" type="presOf" srcId="{A7934EB6-6DE8-4194-8BF2-27D831046F46}" destId="{01120A3B-A756-45F7-B23D-54FCEEE1F063}" srcOrd="0" destOrd="0" presId="urn:microsoft.com/office/officeart/2005/8/layout/hierarchy3"/>
    <dgm:cxn modelId="{F807B8E0-2F89-4548-BE7D-A0645FCDED2E}" type="presOf" srcId="{9D59F766-C4E7-428B-BCA0-06F1A6354141}" destId="{8B9C2C6C-67A4-4D00-A412-8B2542FD4816}" srcOrd="0" destOrd="0" presId="urn:microsoft.com/office/officeart/2005/8/layout/hierarchy3"/>
    <dgm:cxn modelId="{406657E4-7990-45D7-967A-4CD1FC5048FD}" srcId="{FA5DBC19-70B6-4E69-8009-E9BD37FA9451}" destId="{D8BB940B-3668-453C-9F17-B8DE1F33AEE0}" srcOrd="4" destOrd="0" parTransId="{51B5D727-1C42-458A-A9C1-0BF10B9E29BF}" sibTransId="{6C59F271-19EC-42F7-8D45-78D4D07AEEF2}"/>
    <dgm:cxn modelId="{5BA3B1EC-55D4-44CF-B532-87CFA076BEC3}" type="presOf" srcId="{A19CD5B8-0183-4755-B34B-596CED925479}" destId="{39612DD9-E325-46F0-9A58-9B0E6DAB3795}" srcOrd="0" destOrd="0" presId="urn:microsoft.com/office/officeart/2005/8/layout/hierarchy3"/>
    <dgm:cxn modelId="{3BAD3AF0-F99D-4E58-B857-B07FB83AD001}" type="presOf" srcId="{33A50F66-5C89-49E3-ABD7-2B9FA523A9EE}" destId="{18794865-69DC-4D2A-A99D-9C1C0587DB43}" srcOrd="0" destOrd="0" presId="urn:microsoft.com/office/officeart/2005/8/layout/hierarchy3"/>
    <dgm:cxn modelId="{46C3E8F1-5299-46FF-8399-7D0431B9CEA0}" srcId="{9A78B5DF-0CE4-42A7-A005-41FF2ACD0D55}" destId="{5B013A7A-E0EB-47A0-8802-24A27BE08806}" srcOrd="3" destOrd="0" parTransId="{920923B4-7F82-4534-978B-C398EDE2CF8F}" sibTransId="{39EC26E7-EE51-4002-AF71-3181564D7052}"/>
    <dgm:cxn modelId="{396C2FF7-5F17-4D18-959F-3A492E1E6746}" srcId="{B2F41658-8E51-4780-9620-598885AE93D9}" destId="{9A78B5DF-0CE4-42A7-A005-41FF2ACD0D55}" srcOrd="2" destOrd="0" parTransId="{D88090A7-0408-4343-BD39-888410F4B39B}" sibTransId="{82BF5A6E-57D6-4C49-A8E5-2697F54CDF21}"/>
    <dgm:cxn modelId="{3D8FA993-43D0-420A-BF80-0F5F75DF1C47}" type="presParOf" srcId="{A10D1B25-2BC0-4A69-B647-2A8906FF9329}" destId="{D7601988-099E-48E2-829F-C91F8E81F4C3}" srcOrd="0" destOrd="0" presId="urn:microsoft.com/office/officeart/2005/8/layout/hierarchy3"/>
    <dgm:cxn modelId="{E6D1E9BB-563C-40DA-8B45-6FBAB208D0ED}" type="presParOf" srcId="{D7601988-099E-48E2-829F-C91F8E81F4C3}" destId="{E41579E8-5A28-4293-83E9-CC0AEF5BBAF7}" srcOrd="0" destOrd="0" presId="urn:microsoft.com/office/officeart/2005/8/layout/hierarchy3"/>
    <dgm:cxn modelId="{DEECDFAD-88FF-421E-8EB5-5FE665C1213D}" type="presParOf" srcId="{E41579E8-5A28-4293-83E9-CC0AEF5BBAF7}" destId="{FCDF4B6F-1E6D-4897-9D5F-3900B7848291}" srcOrd="0" destOrd="0" presId="urn:microsoft.com/office/officeart/2005/8/layout/hierarchy3"/>
    <dgm:cxn modelId="{9668BA99-D40D-4022-A5A8-06BE21E0EB87}" type="presParOf" srcId="{E41579E8-5A28-4293-83E9-CC0AEF5BBAF7}" destId="{DE4A08B3-A917-418C-9487-C65DB112B810}" srcOrd="1" destOrd="0" presId="urn:microsoft.com/office/officeart/2005/8/layout/hierarchy3"/>
    <dgm:cxn modelId="{F02A2272-930D-487F-A4F9-8BA64EE6D1FF}" type="presParOf" srcId="{D7601988-099E-48E2-829F-C91F8E81F4C3}" destId="{C5E39828-004D-433E-A1CD-000D5DC689C3}" srcOrd="1" destOrd="0" presId="urn:microsoft.com/office/officeart/2005/8/layout/hierarchy3"/>
    <dgm:cxn modelId="{00EB75F1-C9B3-452D-9DAC-F7FAB2E76272}" type="presParOf" srcId="{C5E39828-004D-433E-A1CD-000D5DC689C3}" destId="{01120A3B-A756-45F7-B23D-54FCEEE1F063}" srcOrd="0" destOrd="0" presId="urn:microsoft.com/office/officeart/2005/8/layout/hierarchy3"/>
    <dgm:cxn modelId="{C206AC13-298C-4FA5-9B1D-E1E4A478072E}" type="presParOf" srcId="{C5E39828-004D-433E-A1CD-000D5DC689C3}" destId="{7338DD6C-E97C-4AFB-B36A-C82AD91B6276}" srcOrd="1" destOrd="0" presId="urn:microsoft.com/office/officeart/2005/8/layout/hierarchy3"/>
    <dgm:cxn modelId="{737CA656-C6B0-48D9-9BA1-520E2703CFD0}" type="presParOf" srcId="{C5E39828-004D-433E-A1CD-000D5DC689C3}" destId="{8C0BC817-0FB6-41FB-8090-8088723561F1}" srcOrd="2" destOrd="0" presId="urn:microsoft.com/office/officeart/2005/8/layout/hierarchy3"/>
    <dgm:cxn modelId="{FFCA5AF1-49C7-41DF-AEB4-864B09860D14}" type="presParOf" srcId="{C5E39828-004D-433E-A1CD-000D5DC689C3}" destId="{215B83B5-F487-486B-B616-A662A349C0F0}" srcOrd="3" destOrd="0" presId="urn:microsoft.com/office/officeart/2005/8/layout/hierarchy3"/>
    <dgm:cxn modelId="{FC43D4FA-EE91-4BB3-92F5-119499E685BE}" type="presParOf" srcId="{C5E39828-004D-433E-A1CD-000D5DC689C3}" destId="{B0951AA1-D02E-4191-B033-85C1D19852F2}" srcOrd="4" destOrd="0" presId="urn:microsoft.com/office/officeart/2005/8/layout/hierarchy3"/>
    <dgm:cxn modelId="{BC526C4C-EB16-4135-83FE-ED358F17427D}" type="presParOf" srcId="{C5E39828-004D-433E-A1CD-000D5DC689C3}" destId="{18794865-69DC-4D2A-A99D-9C1C0587DB43}" srcOrd="5" destOrd="0" presId="urn:microsoft.com/office/officeart/2005/8/layout/hierarchy3"/>
    <dgm:cxn modelId="{CC7765D2-37CB-452B-BDBC-2ECEE33D3A4A}" type="presParOf" srcId="{C5E39828-004D-433E-A1CD-000D5DC689C3}" destId="{8B9C2C6C-67A4-4D00-A412-8B2542FD4816}" srcOrd="6" destOrd="0" presId="urn:microsoft.com/office/officeart/2005/8/layout/hierarchy3"/>
    <dgm:cxn modelId="{079004F6-8C31-4CB5-91D3-73D5EA99D7B0}" type="presParOf" srcId="{C5E39828-004D-433E-A1CD-000D5DC689C3}" destId="{DC289EA3-B5E9-4C28-A39E-5474AC7D7821}" srcOrd="7" destOrd="0" presId="urn:microsoft.com/office/officeart/2005/8/layout/hierarchy3"/>
    <dgm:cxn modelId="{A99C403B-5279-4F9B-BA8A-26108849A5FA}" type="presParOf" srcId="{A10D1B25-2BC0-4A69-B647-2A8906FF9329}" destId="{B94CBA53-25E5-4B99-BD87-8AFD95A7E3C2}" srcOrd="1" destOrd="0" presId="urn:microsoft.com/office/officeart/2005/8/layout/hierarchy3"/>
    <dgm:cxn modelId="{1C542F7D-2F2C-4058-A129-0C0272EEB756}" type="presParOf" srcId="{B94CBA53-25E5-4B99-BD87-8AFD95A7E3C2}" destId="{FDBE8CBF-237F-45DE-9F93-486DC6095252}" srcOrd="0" destOrd="0" presId="urn:microsoft.com/office/officeart/2005/8/layout/hierarchy3"/>
    <dgm:cxn modelId="{7360256C-9AE3-4C65-9EC3-D880399373D1}" type="presParOf" srcId="{FDBE8CBF-237F-45DE-9F93-486DC6095252}" destId="{7A6B2678-E7C4-40FF-807E-FD76DC4B5D71}" srcOrd="0" destOrd="0" presId="urn:microsoft.com/office/officeart/2005/8/layout/hierarchy3"/>
    <dgm:cxn modelId="{3ED7A277-024A-4EC0-88C2-FC29F8E13395}" type="presParOf" srcId="{FDBE8CBF-237F-45DE-9F93-486DC6095252}" destId="{5E7AEF59-3505-4EF2-9C9C-073E65124C98}" srcOrd="1" destOrd="0" presId="urn:microsoft.com/office/officeart/2005/8/layout/hierarchy3"/>
    <dgm:cxn modelId="{F3A82783-E4FB-4FBB-8763-F4E0AA206BC6}" type="presParOf" srcId="{B94CBA53-25E5-4B99-BD87-8AFD95A7E3C2}" destId="{5318D33E-D85C-4B52-93D4-B94A16CE9840}" srcOrd="1" destOrd="0" presId="urn:microsoft.com/office/officeart/2005/8/layout/hierarchy3"/>
    <dgm:cxn modelId="{80FAFA02-D55C-4A7E-A5E9-0B56B5B260ED}" type="presParOf" srcId="{5318D33E-D85C-4B52-93D4-B94A16CE9840}" destId="{9FB8DB4D-A8CF-47E3-967A-E82195E65A3F}" srcOrd="0" destOrd="0" presId="urn:microsoft.com/office/officeart/2005/8/layout/hierarchy3"/>
    <dgm:cxn modelId="{0359B1E0-AC47-4764-B67B-0283F6043CD7}" type="presParOf" srcId="{5318D33E-D85C-4B52-93D4-B94A16CE9840}" destId="{19988DC8-BD7D-4BB3-A497-33FBC6193432}" srcOrd="1" destOrd="0" presId="urn:microsoft.com/office/officeart/2005/8/layout/hierarchy3"/>
    <dgm:cxn modelId="{678C8F6F-E24C-4DC1-B642-6BAAEC49DF6E}" type="presParOf" srcId="{5318D33E-D85C-4B52-93D4-B94A16CE9840}" destId="{255529F3-5BF3-432F-8926-1185A65F7DFC}" srcOrd="2" destOrd="0" presId="urn:microsoft.com/office/officeart/2005/8/layout/hierarchy3"/>
    <dgm:cxn modelId="{9C24F6F3-0E4B-4066-B224-2B4BB9A5FD70}" type="presParOf" srcId="{5318D33E-D85C-4B52-93D4-B94A16CE9840}" destId="{9616B5AB-87E5-4C7D-8C82-28D1CCA3088C}" srcOrd="3" destOrd="0" presId="urn:microsoft.com/office/officeart/2005/8/layout/hierarchy3"/>
    <dgm:cxn modelId="{849E6B7F-2D8B-4C5F-A4C4-74F168A9B6A9}" type="presParOf" srcId="{5318D33E-D85C-4B52-93D4-B94A16CE9840}" destId="{E9D68419-2B59-4153-B89E-12064012A3D4}" srcOrd="4" destOrd="0" presId="urn:microsoft.com/office/officeart/2005/8/layout/hierarchy3"/>
    <dgm:cxn modelId="{CE0B8D71-978D-454D-A007-41F444D69EAF}" type="presParOf" srcId="{5318D33E-D85C-4B52-93D4-B94A16CE9840}" destId="{C265660A-A589-4A74-ABAE-F8AF633F8B17}" srcOrd="5" destOrd="0" presId="urn:microsoft.com/office/officeart/2005/8/layout/hierarchy3"/>
    <dgm:cxn modelId="{CE6B5DE6-C2D9-4B54-83BC-8194DC82504B}" type="presParOf" srcId="{5318D33E-D85C-4B52-93D4-B94A16CE9840}" destId="{13AB94B6-D3DC-454B-B7DC-D012AA190B48}" srcOrd="6" destOrd="0" presId="urn:microsoft.com/office/officeart/2005/8/layout/hierarchy3"/>
    <dgm:cxn modelId="{6973D19C-17C6-4AEE-889E-E1DF90B0E2C9}" type="presParOf" srcId="{5318D33E-D85C-4B52-93D4-B94A16CE9840}" destId="{7BAA5AAD-3204-455F-8DC6-ECDD184C2BA7}" srcOrd="7" destOrd="0" presId="urn:microsoft.com/office/officeart/2005/8/layout/hierarchy3"/>
    <dgm:cxn modelId="{25C40E7D-0BE2-4F3A-A85C-FB17B5A56909}" type="presParOf" srcId="{5318D33E-D85C-4B52-93D4-B94A16CE9840}" destId="{04CEBDC3-14B9-44CC-8E18-9835DE62CE51}" srcOrd="8" destOrd="0" presId="urn:microsoft.com/office/officeart/2005/8/layout/hierarchy3"/>
    <dgm:cxn modelId="{8CCA178B-54BB-4FD4-8A07-91F5A3997325}" type="presParOf" srcId="{5318D33E-D85C-4B52-93D4-B94A16CE9840}" destId="{A0F12034-C474-48D4-9862-2E6F0F44D594}" srcOrd="9" destOrd="0" presId="urn:microsoft.com/office/officeart/2005/8/layout/hierarchy3"/>
    <dgm:cxn modelId="{57CBF5B9-4E2C-42DE-82D4-52B49261439B}" type="presParOf" srcId="{5318D33E-D85C-4B52-93D4-B94A16CE9840}" destId="{C5B33742-C787-41C8-AF9C-7FCDAE3FB7AB}" srcOrd="10" destOrd="0" presId="urn:microsoft.com/office/officeart/2005/8/layout/hierarchy3"/>
    <dgm:cxn modelId="{58CD8757-3290-46B5-A141-EB4CA63F7EAC}" type="presParOf" srcId="{5318D33E-D85C-4B52-93D4-B94A16CE9840}" destId="{C2D47270-97E8-4A52-9180-7B4BF4940EE4}" srcOrd="11" destOrd="0" presId="urn:microsoft.com/office/officeart/2005/8/layout/hierarchy3"/>
    <dgm:cxn modelId="{BC3416F9-DBC9-46D4-B06C-E81A6C0465BB}" type="presParOf" srcId="{5318D33E-D85C-4B52-93D4-B94A16CE9840}" destId="{D9C38C2F-3AFE-4986-A526-67688D69828A}" srcOrd="12" destOrd="0" presId="urn:microsoft.com/office/officeart/2005/8/layout/hierarchy3"/>
    <dgm:cxn modelId="{6950432A-0936-4198-A026-60C64279FEA1}" type="presParOf" srcId="{5318D33E-D85C-4B52-93D4-B94A16CE9840}" destId="{DF0F3BC1-B064-4C47-930A-E793B1737C66}" srcOrd="13" destOrd="0" presId="urn:microsoft.com/office/officeart/2005/8/layout/hierarchy3"/>
    <dgm:cxn modelId="{AA8D5912-9252-484B-9AA4-525ED30F6CB3}" type="presParOf" srcId="{A10D1B25-2BC0-4A69-B647-2A8906FF9329}" destId="{9B2016A0-3CE5-48E5-9B6D-5F336E248E80}" srcOrd="2" destOrd="0" presId="urn:microsoft.com/office/officeart/2005/8/layout/hierarchy3"/>
    <dgm:cxn modelId="{CD07C38C-A338-4F0A-829B-C6BAE852A5A9}" type="presParOf" srcId="{9B2016A0-3CE5-48E5-9B6D-5F336E248E80}" destId="{2358389B-5555-4EAC-96B6-09A4F0CFAB7C}" srcOrd="0" destOrd="0" presId="urn:microsoft.com/office/officeart/2005/8/layout/hierarchy3"/>
    <dgm:cxn modelId="{1E89E62D-9DB0-4617-9651-909C1E8F6129}" type="presParOf" srcId="{2358389B-5555-4EAC-96B6-09A4F0CFAB7C}" destId="{3CF3D646-6117-48B6-9BEB-213E2FDA8A54}" srcOrd="0" destOrd="0" presId="urn:microsoft.com/office/officeart/2005/8/layout/hierarchy3"/>
    <dgm:cxn modelId="{4E357AFF-923C-4BE3-A4D2-25781CAAC0CB}" type="presParOf" srcId="{2358389B-5555-4EAC-96B6-09A4F0CFAB7C}" destId="{D235C7B9-6EE9-46B2-B30C-4898DEA20745}" srcOrd="1" destOrd="0" presId="urn:microsoft.com/office/officeart/2005/8/layout/hierarchy3"/>
    <dgm:cxn modelId="{001C3BB3-120B-4D71-A720-714F60367CA4}" type="presParOf" srcId="{9B2016A0-3CE5-48E5-9B6D-5F336E248E80}" destId="{31D42AA0-2352-4EF5-A3D6-12B8386E8FBB}" srcOrd="1" destOrd="0" presId="urn:microsoft.com/office/officeart/2005/8/layout/hierarchy3"/>
    <dgm:cxn modelId="{F36DBFD2-671E-4EC7-A1C0-C2DEFF74DAE5}" type="presParOf" srcId="{31D42AA0-2352-4EF5-A3D6-12B8386E8FBB}" destId="{39612DD9-E325-46F0-9A58-9B0E6DAB3795}" srcOrd="0" destOrd="0" presId="urn:microsoft.com/office/officeart/2005/8/layout/hierarchy3"/>
    <dgm:cxn modelId="{80EF58D9-38DF-4FC3-A45A-54DCB37D089A}" type="presParOf" srcId="{31D42AA0-2352-4EF5-A3D6-12B8386E8FBB}" destId="{46C73DDE-4AE0-475D-9DF7-E96AE85328D2}" srcOrd="1" destOrd="0" presId="urn:microsoft.com/office/officeart/2005/8/layout/hierarchy3"/>
    <dgm:cxn modelId="{3073B058-0740-4682-A171-E3A498E3AF8A}" type="presParOf" srcId="{31D42AA0-2352-4EF5-A3D6-12B8386E8FBB}" destId="{4F07EE1B-B4B9-4E48-8FB7-8050D2D0527E}" srcOrd="2" destOrd="0" presId="urn:microsoft.com/office/officeart/2005/8/layout/hierarchy3"/>
    <dgm:cxn modelId="{5BF58CF3-C0AF-4B83-8044-D253F2F4C966}" type="presParOf" srcId="{31D42AA0-2352-4EF5-A3D6-12B8386E8FBB}" destId="{D9C8FB37-F080-49C1-8B1C-CD31125B6961}" srcOrd="3" destOrd="0" presId="urn:microsoft.com/office/officeart/2005/8/layout/hierarchy3"/>
    <dgm:cxn modelId="{2FE3E3B9-2769-4D5B-8E92-0739DED57B1A}" type="presParOf" srcId="{31D42AA0-2352-4EF5-A3D6-12B8386E8FBB}" destId="{0571BD4E-3183-48C1-B65A-FB59DD53042F}" srcOrd="4" destOrd="0" presId="urn:microsoft.com/office/officeart/2005/8/layout/hierarchy3"/>
    <dgm:cxn modelId="{D4960F49-B5FC-4C8F-B0EE-B1130FF70692}" type="presParOf" srcId="{31D42AA0-2352-4EF5-A3D6-12B8386E8FBB}" destId="{D1D1086B-9585-4C8D-AAE3-5ADD4AA039BD}" srcOrd="5" destOrd="0" presId="urn:microsoft.com/office/officeart/2005/8/layout/hierarchy3"/>
    <dgm:cxn modelId="{2D462C10-9BC2-4498-B3E0-812E4FD7DDFE}" type="presParOf" srcId="{31D42AA0-2352-4EF5-A3D6-12B8386E8FBB}" destId="{92DDC7D3-0C2D-4EC6-AF08-71B75071FEC2}" srcOrd="6" destOrd="0" presId="urn:microsoft.com/office/officeart/2005/8/layout/hierarchy3"/>
    <dgm:cxn modelId="{8F4267C6-255F-43C1-8F8E-25F029AE0BDB}" type="presParOf" srcId="{31D42AA0-2352-4EF5-A3D6-12B8386E8FBB}" destId="{5C59BB0D-0F7C-4127-9221-CA72DA975BC6}" srcOrd="7" destOrd="0" presId="urn:microsoft.com/office/officeart/2005/8/layout/hierarchy3"/>
    <dgm:cxn modelId="{5FF8BEA4-A7B0-48E5-8C39-93E4DDFC0462}" type="presParOf" srcId="{31D42AA0-2352-4EF5-A3D6-12B8386E8FBB}" destId="{CD426368-7611-4756-9BDD-95F893E333DD}" srcOrd="8" destOrd="0" presId="urn:microsoft.com/office/officeart/2005/8/layout/hierarchy3"/>
    <dgm:cxn modelId="{212FCD03-D24E-45CD-9E67-9ADB101B4252}" type="presParOf" srcId="{31D42AA0-2352-4EF5-A3D6-12B8386E8FBB}" destId="{43B75A23-5C8E-47FE-A940-2B31942EE275}" srcOrd="9" destOrd="0" presId="urn:microsoft.com/office/officeart/2005/8/layout/hierarchy3"/>
    <dgm:cxn modelId="{23664134-6E49-4393-8B3F-20778E2709C9}" type="presParOf" srcId="{31D42AA0-2352-4EF5-A3D6-12B8386E8FBB}" destId="{A4968A88-3060-4FD2-89CB-A44561BF712C}" srcOrd="10" destOrd="0" presId="urn:microsoft.com/office/officeart/2005/8/layout/hierarchy3"/>
    <dgm:cxn modelId="{E2AF5AD9-98A0-4F2B-A1F3-CF9A806015EC}" type="presParOf" srcId="{31D42AA0-2352-4EF5-A3D6-12B8386E8FBB}" destId="{20F281D0-23AD-4ED8-82D5-E236E732A22B}"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F4B6F-1E6D-4897-9D5F-3900B7848291}">
      <dsp:nvSpPr>
        <dsp:cNvPr id="0" name=""/>
        <dsp:cNvSpPr/>
      </dsp:nvSpPr>
      <dsp:spPr>
        <a:xfrm>
          <a:off x="462826" y="13422"/>
          <a:ext cx="1961487" cy="100204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地域の概要</a:t>
          </a:r>
          <a:endParaRPr kumimoji="1" lang="en-US" altLang="ja-JP" sz="2000" kern="1200" dirty="0"/>
        </a:p>
        <a:p>
          <a:pPr marL="0" lvl="0" indent="0" algn="ctr" defTabSz="889000">
            <a:lnSpc>
              <a:spcPct val="90000"/>
            </a:lnSpc>
            <a:spcBef>
              <a:spcPct val="0"/>
            </a:spcBef>
            <a:spcAft>
              <a:spcPct val="35000"/>
            </a:spcAft>
            <a:buNone/>
          </a:pPr>
          <a:r>
            <a:rPr kumimoji="1" lang="ja-JP" altLang="en-US" sz="2000" kern="1200" dirty="0"/>
            <a:t>（客観的）</a:t>
          </a:r>
        </a:p>
      </dsp:txBody>
      <dsp:txXfrm>
        <a:off x="492175" y="42771"/>
        <a:ext cx="1902789" cy="943348"/>
      </dsp:txXfrm>
    </dsp:sp>
    <dsp:sp modelId="{01120A3B-A756-45F7-B23D-54FCEEE1F063}">
      <dsp:nvSpPr>
        <dsp:cNvPr id="0" name=""/>
        <dsp:cNvSpPr/>
      </dsp:nvSpPr>
      <dsp:spPr>
        <a:xfrm>
          <a:off x="658975" y="1015469"/>
          <a:ext cx="274351" cy="393836"/>
        </a:xfrm>
        <a:custGeom>
          <a:avLst/>
          <a:gdLst/>
          <a:ahLst/>
          <a:cxnLst/>
          <a:rect l="0" t="0" r="0" b="0"/>
          <a:pathLst>
            <a:path>
              <a:moveTo>
                <a:pt x="0" y="0"/>
              </a:moveTo>
              <a:lnTo>
                <a:pt x="0" y="393836"/>
              </a:lnTo>
              <a:lnTo>
                <a:pt x="274351" y="393836"/>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38DD6C-E97C-4AFB-B36A-C82AD91B6276}">
      <dsp:nvSpPr>
        <dsp:cNvPr id="0" name=""/>
        <dsp:cNvSpPr/>
      </dsp:nvSpPr>
      <dsp:spPr>
        <a:xfrm>
          <a:off x="933326" y="1170963"/>
          <a:ext cx="1300408" cy="47668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地理的位置</a:t>
          </a:r>
        </a:p>
      </dsp:txBody>
      <dsp:txXfrm>
        <a:off x="947288" y="1184925"/>
        <a:ext cx="1272484" cy="448759"/>
      </dsp:txXfrm>
    </dsp:sp>
    <dsp:sp modelId="{8C0BC817-0FB6-41FB-8090-8088723561F1}">
      <dsp:nvSpPr>
        <dsp:cNvPr id="0" name=""/>
        <dsp:cNvSpPr/>
      </dsp:nvSpPr>
      <dsp:spPr>
        <a:xfrm>
          <a:off x="658975" y="1015469"/>
          <a:ext cx="274351" cy="989690"/>
        </a:xfrm>
        <a:custGeom>
          <a:avLst/>
          <a:gdLst/>
          <a:ahLst/>
          <a:cxnLst/>
          <a:rect l="0" t="0" r="0" b="0"/>
          <a:pathLst>
            <a:path>
              <a:moveTo>
                <a:pt x="0" y="0"/>
              </a:moveTo>
              <a:lnTo>
                <a:pt x="0" y="989690"/>
              </a:lnTo>
              <a:lnTo>
                <a:pt x="274351" y="989690"/>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5B83B5-F487-486B-B616-A662A349C0F0}">
      <dsp:nvSpPr>
        <dsp:cNvPr id="0" name=""/>
        <dsp:cNvSpPr/>
      </dsp:nvSpPr>
      <dsp:spPr>
        <a:xfrm>
          <a:off x="933326" y="1766818"/>
          <a:ext cx="1300408" cy="47668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歴史と文化</a:t>
          </a:r>
        </a:p>
      </dsp:txBody>
      <dsp:txXfrm>
        <a:off x="947288" y="1780780"/>
        <a:ext cx="1272484" cy="448759"/>
      </dsp:txXfrm>
    </dsp:sp>
    <dsp:sp modelId="{B0951AA1-D02E-4191-B033-85C1D19852F2}">
      <dsp:nvSpPr>
        <dsp:cNvPr id="0" name=""/>
        <dsp:cNvSpPr/>
      </dsp:nvSpPr>
      <dsp:spPr>
        <a:xfrm>
          <a:off x="658975" y="1015469"/>
          <a:ext cx="274351" cy="1585545"/>
        </a:xfrm>
        <a:custGeom>
          <a:avLst/>
          <a:gdLst/>
          <a:ahLst/>
          <a:cxnLst/>
          <a:rect l="0" t="0" r="0" b="0"/>
          <a:pathLst>
            <a:path>
              <a:moveTo>
                <a:pt x="0" y="0"/>
              </a:moveTo>
              <a:lnTo>
                <a:pt x="0" y="1585545"/>
              </a:lnTo>
              <a:lnTo>
                <a:pt x="274351" y="1585545"/>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8794865-69DC-4D2A-A99D-9C1C0587DB43}">
      <dsp:nvSpPr>
        <dsp:cNvPr id="0" name=""/>
        <dsp:cNvSpPr/>
      </dsp:nvSpPr>
      <dsp:spPr>
        <a:xfrm>
          <a:off x="933326" y="2362673"/>
          <a:ext cx="1300408" cy="47668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産業構造</a:t>
          </a:r>
        </a:p>
      </dsp:txBody>
      <dsp:txXfrm>
        <a:off x="947288" y="2376635"/>
        <a:ext cx="1272484" cy="448759"/>
      </dsp:txXfrm>
    </dsp:sp>
    <dsp:sp modelId="{8B9C2C6C-67A4-4D00-A412-8B2542FD4816}">
      <dsp:nvSpPr>
        <dsp:cNvPr id="0" name=""/>
        <dsp:cNvSpPr/>
      </dsp:nvSpPr>
      <dsp:spPr>
        <a:xfrm>
          <a:off x="658975" y="1015469"/>
          <a:ext cx="274351" cy="2181400"/>
        </a:xfrm>
        <a:custGeom>
          <a:avLst/>
          <a:gdLst/>
          <a:ahLst/>
          <a:cxnLst/>
          <a:rect l="0" t="0" r="0" b="0"/>
          <a:pathLst>
            <a:path>
              <a:moveTo>
                <a:pt x="0" y="0"/>
              </a:moveTo>
              <a:lnTo>
                <a:pt x="0" y="2181400"/>
              </a:lnTo>
              <a:lnTo>
                <a:pt x="274351" y="2181400"/>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289EA3-B5E9-4C28-A39E-5474AC7D7821}">
      <dsp:nvSpPr>
        <dsp:cNvPr id="0" name=""/>
        <dsp:cNvSpPr/>
      </dsp:nvSpPr>
      <dsp:spPr>
        <a:xfrm>
          <a:off x="933326" y="2958527"/>
          <a:ext cx="1300408" cy="47668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人口動態・将来推計</a:t>
          </a:r>
        </a:p>
      </dsp:txBody>
      <dsp:txXfrm>
        <a:off x="947288" y="2972489"/>
        <a:ext cx="1272484" cy="448759"/>
      </dsp:txXfrm>
    </dsp:sp>
    <dsp:sp modelId="{7A6B2678-E7C4-40FF-807E-FD76DC4B5D71}">
      <dsp:nvSpPr>
        <dsp:cNvPr id="0" name=""/>
        <dsp:cNvSpPr/>
      </dsp:nvSpPr>
      <dsp:spPr>
        <a:xfrm>
          <a:off x="2915812" y="1143"/>
          <a:ext cx="2146688" cy="102708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社会資源状況</a:t>
          </a:r>
          <a:endParaRPr kumimoji="1" lang="en-US" altLang="ja-JP" sz="2000" kern="1200" dirty="0"/>
        </a:p>
        <a:p>
          <a:pPr marL="0" lvl="0" indent="0" algn="ctr" defTabSz="889000">
            <a:lnSpc>
              <a:spcPct val="90000"/>
            </a:lnSpc>
            <a:spcBef>
              <a:spcPct val="0"/>
            </a:spcBef>
            <a:spcAft>
              <a:spcPct val="35000"/>
            </a:spcAft>
            <a:buNone/>
          </a:pPr>
          <a:r>
            <a:rPr kumimoji="1" lang="ja-JP" altLang="en-US" sz="2000" kern="1200" dirty="0"/>
            <a:t>（本人と関係する）</a:t>
          </a:r>
        </a:p>
      </dsp:txBody>
      <dsp:txXfrm>
        <a:off x="2945894" y="31225"/>
        <a:ext cx="2086524" cy="966918"/>
      </dsp:txXfrm>
    </dsp:sp>
    <dsp:sp modelId="{9FB8DB4D-A8CF-47E3-967A-E82195E65A3F}">
      <dsp:nvSpPr>
        <dsp:cNvPr id="0" name=""/>
        <dsp:cNvSpPr/>
      </dsp:nvSpPr>
      <dsp:spPr>
        <a:xfrm>
          <a:off x="3130481" y="1028225"/>
          <a:ext cx="255922" cy="366140"/>
        </a:xfrm>
        <a:custGeom>
          <a:avLst/>
          <a:gdLst/>
          <a:ahLst/>
          <a:cxnLst/>
          <a:rect l="0" t="0" r="0" b="0"/>
          <a:pathLst>
            <a:path>
              <a:moveTo>
                <a:pt x="0" y="0"/>
              </a:moveTo>
              <a:lnTo>
                <a:pt x="0" y="366140"/>
              </a:lnTo>
              <a:lnTo>
                <a:pt x="255922" y="366140"/>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988DC8-BD7D-4BB3-A497-33FBC6193432}">
      <dsp:nvSpPr>
        <dsp:cNvPr id="0" name=""/>
        <dsp:cNvSpPr/>
      </dsp:nvSpPr>
      <dsp:spPr>
        <a:xfrm>
          <a:off x="3386404" y="1156024"/>
          <a:ext cx="1322374" cy="47668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行政機関</a:t>
          </a:r>
        </a:p>
      </dsp:txBody>
      <dsp:txXfrm>
        <a:off x="3400366" y="1169986"/>
        <a:ext cx="1294450" cy="448759"/>
      </dsp:txXfrm>
    </dsp:sp>
    <dsp:sp modelId="{255529F3-5BF3-432F-8926-1185A65F7DFC}">
      <dsp:nvSpPr>
        <dsp:cNvPr id="0" name=""/>
        <dsp:cNvSpPr/>
      </dsp:nvSpPr>
      <dsp:spPr>
        <a:xfrm>
          <a:off x="3130481" y="1028225"/>
          <a:ext cx="255922" cy="961995"/>
        </a:xfrm>
        <a:custGeom>
          <a:avLst/>
          <a:gdLst/>
          <a:ahLst/>
          <a:cxnLst/>
          <a:rect l="0" t="0" r="0" b="0"/>
          <a:pathLst>
            <a:path>
              <a:moveTo>
                <a:pt x="0" y="0"/>
              </a:moveTo>
              <a:lnTo>
                <a:pt x="0" y="961995"/>
              </a:lnTo>
              <a:lnTo>
                <a:pt x="255922" y="961995"/>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16B5AB-87E5-4C7D-8C82-28D1CCA3088C}">
      <dsp:nvSpPr>
        <dsp:cNvPr id="0" name=""/>
        <dsp:cNvSpPr/>
      </dsp:nvSpPr>
      <dsp:spPr>
        <a:xfrm>
          <a:off x="3386404" y="1751879"/>
          <a:ext cx="1326752" cy="47668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専門機関</a:t>
          </a:r>
        </a:p>
      </dsp:txBody>
      <dsp:txXfrm>
        <a:off x="3400366" y="1765841"/>
        <a:ext cx="1298828" cy="448759"/>
      </dsp:txXfrm>
    </dsp:sp>
    <dsp:sp modelId="{E9D68419-2B59-4153-B89E-12064012A3D4}">
      <dsp:nvSpPr>
        <dsp:cNvPr id="0" name=""/>
        <dsp:cNvSpPr/>
      </dsp:nvSpPr>
      <dsp:spPr>
        <a:xfrm>
          <a:off x="3130481" y="1028225"/>
          <a:ext cx="255922" cy="1557850"/>
        </a:xfrm>
        <a:custGeom>
          <a:avLst/>
          <a:gdLst/>
          <a:ahLst/>
          <a:cxnLst/>
          <a:rect l="0" t="0" r="0" b="0"/>
          <a:pathLst>
            <a:path>
              <a:moveTo>
                <a:pt x="0" y="0"/>
              </a:moveTo>
              <a:lnTo>
                <a:pt x="0" y="1557850"/>
              </a:lnTo>
              <a:lnTo>
                <a:pt x="255922" y="1557850"/>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265660A-A589-4A74-ABAE-F8AF633F8B17}">
      <dsp:nvSpPr>
        <dsp:cNvPr id="0" name=""/>
        <dsp:cNvSpPr/>
      </dsp:nvSpPr>
      <dsp:spPr>
        <a:xfrm>
          <a:off x="3386404" y="2347733"/>
          <a:ext cx="1363826" cy="47668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地域組織</a:t>
          </a:r>
        </a:p>
      </dsp:txBody>
      <dsp:txXfrm>
        <a:off x="3400366" y="2361695"/>
        <a:ext cx="1335902" cy="448759"/>
      </dsp:txXfrm>
    </dsp:sp>
    <dsp:sp modelId="{13AB94B6-D3DC-454B-B7DC-D012AA190B48}">
      <dsp:nvSpPr>
        <dsp:cNvPr id="0" name=""/>
        <dsp:cNvSpPr/>
      </dsp:nvSpPr>
      <dsp:spPr>
        <a:xfrm>
          <a:off x="3130481" y="1028225"/>
          <a:ext cx="255922" cy="2153705"/>
        </a:xfrm>
        <a:custGeom>
          <a:avLst/>
          <a:gdLst/>
          <a:ahLst/>
          <a:cxnLst/>
          <a:rect l="0" t="0" r="0" b="0"/>
          <a:pathLst>
            <a:path>
              <a:moveTo>
                <a:pt x="0" y="0"/>
              </a:moveTo>
              <a:lnTo>
                <a:pt x="0" y="2153705"/>
              </a:lnTo>
              <a:lnTo>
                <a:pt x="255922" y="2153705"/>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AA5AAD-3204-455F-8DC6-ECDD184C2BA7}">
      <dsp:nvSpPr>
        <dsp:cNvPr id="0" name=""/>
        <dsp:cNvSpPr/>
      </dsp:nvSpPr>
      <dsp:spPr>
        <a:xfrm>
          <a:off x="3386404" y="2943588"/>
          <a:ext cx="1861881" cy="47668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kumimoji="1" lang="en-US" altLang="ja-JP" sz="1800" kern="1200" dirty="0"/>
            <a:t>NPO</a:t>
          </a:r>
          <a:r>
            <a:rPr kumimoji="1" lang="ja-JP" altLang="en-US" sz="1800" kern="1200" dirty="0"/>
            <a:t>・ボランティア</a:t>
          </a:r>
        </a:p>
      </dsp:txBody>
      <dsp:txXfrm>
        <a:off x="3400366" y="2957550"/>
        <a:ext cx="1833957" cy="448759"/>
      </dsp:txXfrm>
    </dsp:sp>
    <dsp:sp modelId="{04CEBDC3-14B9-44CC-8E18-9835DE62CE51}">
      <dsp:nvSpPr>
        <dsp:cNvPr id="0" name=""/>
        <dsp:cNvSpPr/>
      </dsp:nvSpPr>
      <dsp:spPr>
        <a:xfrm>
          <a:off x="3130481" y="1028225"/>
          <a:ext cx="255922" cy="2749559"/>
        </a:xfrm>
        <a:custGeom>
          <a:avLst/>
          <a:gdLst/>
          <a:ahLst/>
          <a:cxnLst/>
          <a:rect l="0" t="0" r="0" b="0"/>
          <a:pathLst>
            <a:path>
              <a:moveTo>
                <a:pt x="0" y="0"/>
              </a:moveTo>
              <a:lnTo>
                <a:pt x="0" y="2749559"/>
              </a:lnTo>
              <a:lnTo>
                <a:pt x="255922" y="2749559"/>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0F12034-C474-48D4-9862-2E6F0F44D594}">
      <dsp:nvSpPr>
        <dsp:cNvPr id="0" name=""/>
        <dsp:cNvSpPr/>
      </dsp:nvSpPr>
      <dsp:spPr>
        <a:xfrm>
          <a:off x="3386404" y="3539443"/>
          <a:ext cx="1400115" cy="47668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当事者団体</a:t>
          </a:r>
        </a:p>
      </dsp:txBody>
      <dsp:txXfrm>
        <a:off x="3400366" y="3553405"/>
        <a:ext cx="1372191" cy="448759"/>
      </dsp:txXfrm>
    </dsp:sp>
    <dsp:sp modelId="{C5B33742-C787-41C8-AF9C-7FCDAE3FB7AB}">
      <dsp:nvSpPr>
        <dsp:cNvPr id="0" name=""/>
        <dsp:cNvSpPr/>
      </dsp:nvSpPr>
      <dsp:spPr>
        <a:xfrm>
          <a:off x="3130481" y="1028225"/>
          <a:ext cx="255922" cy="3345414"/>
        </a:xfrm>
        <a:custGeom>
          <a:avLst/>
          <a:gdLst/>
          <a:ahLst/>
          <a:cxnLst/>
          <a:rect l="0" t="0" r="0" b="0"/>
          <a:pathLst>
            <a:path>
              <a:moveTo>
                <a:pt x="0" y="0"/>
              </a:moveTo>
              <a:lnTo>
                <a:pt x="0" y="3345414"/>
              </a:lnTo>
              <a:lnTo>
                <a:pt x="255922" y="3345414"/>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2D47270-97E8-4A52-9180-7B4BF4940EE4}">
      <dsp:nvSpPr>
        <dsp:cNvPr id="0" name=""/>
        <dsp:cNvSpPr/>
      </dsp:nvSpPr>
      <dsp:spPr>
        <a:xfrm>
          <a:off x="3386404" y="4135298"/>
          <a:ext cx="1714749" cy="47668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中間支援組織</a:t>
          </a:r>
        </a:p>
      </dsp:txBody>
      <dsp:txXfrm>
        <a:off x="3400366" y="4149260"/>
        <a:ext cx="1686825" cy="448759"/>
      </dsp:txXfrm>
    </dsp:sp>
    <dsp:sp modelId="{D9C38C2F-3AFE-4986-A526-67688D69828A}">
      <dsp:nvSpPr>
        <dsp:cNvPr id="0" name=""/>
        <dsp:cNvSpPr/>
      </dsp:nvSpPr>
      <dsp:spPr>
        <a:xfrm>
          <a:off x="3130481" y="1028225"/>
          <a:ext cx="281885" cy="3933784"/>
        </a:xfrm>
        <a:custGeom>
          <a:avLst/>
          <a:gdLst/>
          <a:ahLst/>
          <a:cxnLst/>
          <a:rect l="0" t="0" r="0" b="0"/>
          <a:pathLst>
            <a:path>
              <a:moveTo>
                <a:pt x="0" y="0"/>
              </a:moveTo>
              <a:lnTo>
                <a:pt x="0" y="3933784"/>
              </a:lnTo>
              <a:lnTo>
                <a:pt x="281885" y="3933784"/>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F0F3BC1-B064-4C47-930A-E793B1737C66}">
      <dsp:nvSpPr>
        <dsp:cNvPr id="0" name=""/>
        <dsp:cNvSpPr/>
      </dsp:nvSpPr>
      <dsp:spPr>
        <a:xfrm>
          <a:off x="3412366" y="4723668"/>
          <a:ext cx="1400115" cy="47668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関係企業</a:t>
          </a:r>
        </a:p>
      </dsp:txBody>
      <dsp:txXfrm>
        <a:off x="3426328" y="4737630"/>
        <a:ext cx="1372191" cy="448759"/>
      </dsp:txXfrm>
    </dsp:sp>
    <dsp:sp modelId="{3CF3D646-6117-48B6-9BEB-213E2FDA8A54}">
      <dsp:nvSpPr>
        <dsp:cNvPr id="0" name=""/>
        <dsp:cNvSpPr/>
      </dsp:nvSpPr>
      <dsp:spPr>
        <a:xfrm>
          <a:off x="5536191" y="1143"/>
          <a:ext cx="1998639" cy="107753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地域の詳細</a:t>
          </a:r>
          <a:endParaRPr kumimoji="1" lang="en-US" altLang="ja-JP" sz="2000" kern="1200" dirty="0"/>
        </a:p>
        <a:p>
          <a:pPr marL="0" lvl="0" indent="0" algn="ctr" defTabSz="889000">
            <a:lnSpc>
              <a:spcPct val="90000"/>
            </a:lnSpc>
            <a:spcBef>
              <a:spcPct val="0"/>
            </a:spcBef>
            <a:spcAft>
              <a:spcPct val="35000"/>
            </a:spcAft>
            <a:buNone/>
          </a:pPr>
          <a:r>
            <a:rPr kumimoji="1" lang="ja-JP" altLang="en-US" sz="2000" kern="1200" dirty="0"/>
            <a:t>（住民の関係性）</a:t>
          </a:r>
        </a:p>
      </dsp:txBody>
      <dsp:txXfrm>
        <a:off x="5567751" y="32703"/>
        <a:ext cx="1935519" cy="1014414"/>
      </dsp:txXfrm>
    </dsp:sp>
    <dsp:sp modelId="{39612DD9-E325-46F0-9A58-9B0E6DAB3795}">
      <dsp:nvSpPr>
        <dsp:cNvPr id="0" name=""/>
        <dsp:cNvSpPr/>
      </dsp:nvSpPr>
      <dsp:spPr>
        <a:xfrm>
          <a:off x="5736055" y="1078677"/>
          <a:ext cx="203429" cy="378868"/>
        </a:xfrm>
        <a:custGeom>
          <a:avLst/>
          <a:gdLst/>
          <a:ahLst/>
          <a:cxnLst/>
          <a:rect l="0" t="0" r="0" b="0"/>
          <a:pathLst>
            <a:path>
              <a:moveTo>
                <a:pt x="0" y="0"/>
              </a:moveTo>
              <a:lnTo>
                <a:pt x="0" y="378868"/>
              </a:lnTo>
              <a:lnTo>
                <a:pt x="203429" y="378868"/>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6C73DDE-4AE0-475D-9DF7-E96AE85328D2}">
      <dsp:nvSpPr>
        <dsp:cNvPr id="0" name=""/>
        <dsp:cNvSpPr/>
      </dsp:nvSpPr>
      <dsp:spPr>
        <a:xfrm>
          <a:off x="5939484" y="1219203"/>
          <a:ext cx="1497649" cy="47668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自治会</a:t>
          </a:r>
        </a:p>
      </dsp:txBody>
      <dsp:txXfrm>
        <a:off x="5953446" y="1233165"/>
        <a:ext cx="1469725" cy="448759"/>
      </dsp:txXfrm>
    </dsp:sp>
    <dsp:sp modelId="{4F07EE1B-B4B9-4E48-8FB7-8050D2D0527E}">
      <dsp:nvSpPr>
        <dsp:cNvPr id="0" name=""/>
        <dsp:cNvSpPr/>
      </dsp:nvSpPr>
      <dsp:spPr>
        <a:xfrm>
          <a:off x="5736055" y="1078677"/>
          <a:ext cx="203429" cy="974723"/>
        </a:xfrm>
        <a:custGeom>
          <a:avLst/>
          <a:gdLst/>
          <a:ahLst/>
          <a:cxnLst/>
          <a:rect l="0" t="0" r="0" b="0"/>
          <a:pathLst>
            <a:path>
              <a:moveTo>
                <a:pt x="0" y="0"/>
              </a:moveTo>
              <a:lnTo>
                <a:pt x="0" y="974723"/>
              </a:lnTo>
              <a:lnTo>
                <a:pt x="203429" y="974723"/>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C8FB37-F080-49C1-8B1C-CD31125B6961}">
      <dsp:nvSpPr>
        <dsp:cNvPr id="0" name=""/>
        <dsp:cNvSpPr/>
      </dsp:nvSpPr>
      <dsp:spPr>
        <a:xfrm>
          <a:off x="5939484" y="1815058"/>
          <a:ext cx="1497649" cy="47668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民生児童委員</a:t>
          </a:r>
        </a:p>
      </dsp:txBody>
      <dsp:txXfrm>
        <a:off x="5953446" y="1829020"/>
        <a:ext cx="1469725" cy="448759"/>
      </dsp:txXfrm>
    </dsp:sp>
    <dsp:sp modelId="{0571BD4E-3183-48C1-B65A-FB59DD53042F}">
      <dsp:nvSpPr>
        <dsp:cNvPr id="0" name=""/>
        <dsp:cNvSpPr/>
      </dsp:nvSpPr>
      <dsp:spPr>
        <a:xfrm>
          <a:off x="5736055" y="1078677"/>
          <a:ext cx="203429" cy="1570577"/>
        </a:xfrm>
        <a:custGeom>
          <a:avLst/>
          <a:gdLst/>
          <a:ahLst/>
          <a:cxnLst/>
          <a:rect l="0" t="0" r="0" b="0"/>
          <a:pathLst>
            <a:path>
              <a:moveTo>
                <a:pt x="0" y="0"/>
              </a:moveTo>
              <a:lnTo>
                <a:pt x="0" y="1570577"/>
              </a:lnTo>
              <a:lnTo>
                <a:pt x="203429" y="1570577"/>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D1086B-9585-4C8D-AAE3-5ADD4AA039BD}">
      <dsp:nvSpPr>
        <dsp:cNvPr id="0" name=""/>
        <dsp:cNvSpPr/>
      </dsp:nvSpPr>
      <dsp:spPr>
        <a:xfrm>
          <a:off x="5939484" y="2410913"/>
          <a:ext cx="1882405" cy="47668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学校区コミュニティ</a:t>
          </a:r>
        </a:p>
      </dsp:txBody>
      <dsp:txXfrm>
        <a:off x="5953446" y="2424875"/>
        <a:ext cx="1854481" cy="448759"/>
      </dsp:txXfrm>
    </dsp:sp>
    <dsp:sp modelId="{92DDC7D3-0C2D-4EC6-AF08-71B75071FEC2}">
      <dsp:nvSpPr>
        <dsp:cNvPr id="0" name=""/>
        <dsp:cNvSpPr/>
      </dsp:nvSpPr>
      <dsp:spPr>
        <a:xfrm>
          <a:off x="5736055" y="1078677"/>
          <a:ext cx="203429" cy="2166432"/>
        </a:xfrm>
        <a:custGeom>
          <a:avLst/>
          <a:gdLst/>
          <a:ahLst/>
          <a:cxnLst/>
          <a:rect l="0" t="0" r="0" b="0"/>
          <a:pathLst>
            <a:path>
              <a:moveTo>
                <a:pt x="0" y="0"/>
              </a:moveTo>
              <a:lnTo>
                <a:pt x="0" y="2166432"/>
              </a:lnTo>
              <a:lnTo>
                <a:pt x="203429" y="2166432"/>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C59BB0D-0F7C-4127-9221-CA72DA975BC6}">
      <dsp:nvSpPr>
        <dsp:cNvPr id="0" name=""/>
        <dsp:cNvSpPr/>
      </dsp:nvSpPr>
      <dsp:spPr>
        <a:xfrm>
          <a:off x="5939484" y="3006768"/>
          <a:ext cx="1695636" cy="47668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頼りになる商店</a:t>
          </a:r>
        </a:p>
      </dsp:txBody>
      <dsp:txXfrm>
        <a:off x="5953446" y="3020730"/>
        <a:ext cx="1667712" cy="448759"/>
      </dsp:txXfrm>
    </dsp:sp>
    <dsp:sp modelId="{CD426368-7611-4756-9BDD-95F893E333DD}">
      <dsp:nvSpPr>
        <dsp:cNvPr id="0" name=""/>
        <dsp:cNvSpPr/>
      </dsp:nvSpPr>
      <dsp:spPr>
        <a:xfrm>
          <a:off x="5736055" y="1078677"/>
          <a:ext cx="203429" cy="2762287"/>
        </a:xfrm>
        <a:custGeom>
          <a:avLst/>
          <a:gdLst/>
          <a:ahLst/>
          <a:cxnLst/>
          <a:rect l="0" t="0" r="0" b="0"/>
          <a:pathLst>
            <a:path>
              <a:moveTo>
                <a:pt x="0" y="0"/>
              </a:moveTo>
              <a:lnTo>
                <a:pt x="0" y="2762287"/>
              </a:lnTo>
              <a:lnTo>
                <a:pt x="203429" y="2762287"/>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B75A23-5C8E-47FE-A940-2B31942EE275}">
      <dsp:nvSpPr>
        <dsp:cNvPr id="0" name=""/>
        <dsp:cNvSpPr/>
      </dsp:nvSpPr>
      <dsp:spPr>
        <a:xfrm>
          <a:off x="5939484" y="3602623"/>
          <a:ext cx="1936373" cy="47668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本人が見込んだ人</a:t>
          </a:r>
        </a:p>
      </dsp:txBody>
      <dsp:txXfrm>
        <a:off x="5953446" y="3616585"/>
        <a:ext cx="1908449" cy="448759"/>
      </dsp:txXfrm>
    </dsp:sp>
    <dsp:sp modelId="{A4968A88-3060-4FD2-89CB-A44561BF712C}">
      <dsp:nvSpPr>
        <dsp:cNvPr id="0" name=""/>
        <dsp:cNvSpPr/>
      </dsp:nvSpPr>
      <dsp:spPr>
        <a:xfrm>
          <a:off x="5736055" y="1078677"/>
          <a:ext cx="203429" cy="3358142"/>
        </a:xfrm>
        <a:custGeom>
          <a:avLst/>
          <a:gdLst/>
          <a:ahLst/>
          <a:cxnLst/>
          <a:rect l="0" t="0" r="0" b="0"/>
          <a:pathLst>
            <a:path>
              <a:moveTo>
                <a:pt x="0" y="0"/>
              </a:moveTo>
              <a:lnTo>
                <a:pt x="0" y="3358142"/>
              </a:lnTo>
              <a:lnTo>
                <a:pt x="203429" y="3358142"/>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F281D0-23AD-4ED8-82D5-E236E732A22B}">
      <dsp:nvSpPr>
        <dsp:cNvPr id="0" name=""/>
        <dsp:cNvSpPr/>
      </dsp:nvSpPr>
      <dsp:spPr>
        <a:xfrm>
          <a:off x="5939484" y="4198477"/>
          <a:ext cx="1497649" cy="47668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世話好きさん</a:t>
          </a:r>
        </a:p>
      </dsp:txBody>
      <dsp:txXfrm>
        <a:off x="5953446" y="4212439"/>
        <a:ext cx="1469725" cy="4487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2" y="1"/>
            <a:ext cx="2772724" cy="434410"/>
          </a:xfrm>
          <a:prstGeom prst="rect">
            <a:avLst/>
          </a:prstGeom>
          <a:noFill/>
          <a:ln w="9525">
            <a:noFill/>
            <a:miter lim="800000"/>
            <a:headEnd/>
            <a:tailEnd/>
          </a:ln>
          <a:effectLst/>
        </p:spPr>
        <p:txBody>
          <a:bodyPr vert="horz" wrap="square" lIns="83092" tIns="41546" rIns="83092" bIns="41546" numCol="1" anchor="t" anchorCtr="0" compatLnSpc="1">
            <a:prstTxWarp prst="textNoShape">
              <a:avLst/>
            </a:prstTxWarp>
          </a:bodyPr>
          <a:lstStyle>
            <a:lvl1pPr>
              <a:defRPr sz="1100">
                <a:ea typeface="ＭＳ Ｐゴシック" pitchFamily="50" charset="-128"/>
              </a:defRPr>
            </a:lvl1pPr>
          </a:lstStyle>
          <a:p>
            <a:pPr>
              <a:defRPr/>
            </a:pPr>
            <a:endParaRPr lang="en-US" altLang="ja-JP"/>
          </a:p>
        </p:txBody>
      </p:sp>
      <p:sp>
        <p:nvSpPr>
          <p:cNvPr id="103427" name="Rectangle 3"/>
          <p:cNvSpPr>
            <a:spLocks noGrp="1" noChangeArrowheads="1"/>
          </p:cNvSpPr>
          <p:nvPr>
            <p:ph type="dt" sz="quarter" idx="1"/>
          </p:nvPr>
        </p:nvSpPr>
        <p:spPr bwMode="auto">
          <a:xfrm>
            <a:off x="3626568" y="1"/>
            <a:ext cx="2772724" cy="434410"/>
          </a:xfrm>
          <a:prstGeom prst="rect">
            <a:avLst/>
          </a:prstGeom>
          <a:noFill/>
          <a:ln w="9525">
            <a:noFill/>
            <a:miter lim="800000"/>
            <a:headEnd/>
            <a:tailEnd/>
          </a:ln>
          <a:effectLst/>
        </p:spPr>
        <p:txBody>
          <a:bodyPr vert="horz" wrap="square" lIns="83092" tIns="41546" rIns="83092" bIns="41546" numCol="1" anchor="t" anchorCtr="0" compatLnSpc="1">
            <a:prstTxWarp prst="textNoShape">
              <a:avLst/>
            </a:prstTxWarp>
          </a:bodyPr>
          <a:lstStyle>
            <a:lvl1pPr algn="r">
              <a:defRPr sz="1100">
                <a:ea typeface="ＭＳ Ｐゴシック" pitchFamily="50" charset="-128"/>
              </a:defRPr>
            </a:lvl1pPr>
          </a:lstStyle>
          <a:p>
            <a:pPr>
              <a:defRPr/>
            </a:pPr>
            <a:endParaRPr lang="en-US" altLang="ja-JP"/>
          </a:p>
        </p:txBody>
      </p:sp>
      <p:sp>
        <p:nvSpPr>
          <p:cNvPr id="103428" name="Rectangle 4"/>
          <p:cNvSpPr>
            <a:spLocks noGrp="1" noChangeArrowheads="1"/>
          </p:cNvSpPr>
          <p:nvPr>
            <p:ph type="ftr" sz="quarter" idx="2"/>
          </p:nvPr>
        </p:nvSpPr>
        <p:spPr bwMode="auto">
          <a:xfrm>
            <a:off x="2" y="8250994"/>
            <a:ext cx="2772724" cy="434409"/>
          </a:xfrm>
          <a:prstGeom prst="rect">
            <a:avLst/>
          </a:prstGeom>
          <a:noFill/>
          <a:ln w="9525">
            <a:noFill/>
            <a:miter lim="800000"/>
            <a:headEnd/>
            <a:tailEnd/>
          </a:ln>
          <a:effectLst/>
        </p:spPr>
        <p:txBody>
          <a:bodyPr vert="horz" wrap="square" lIns="83092" tIns="41546" rIns="83092" bIns="41546" numCol="1" anchor="b" anchorCtr="0" compatLnSpc="1">
            <a:prstTxWarp prst="textNoShape">
              <a:avLst/>
            </a:prstTxWarp>
          </a:bodyPr>
          <a:lstStyle>
            <a:lvl1pPr>
              <a:defRPr sz="1100">
                <a:ea typeface="ＭＳ Ｐゴシック" pitchFamily="50" charset="-128"/>
              </a:defRPr>
            </a:lvl1pPr>
          </a:lstStyle>
          <a:p>
            <a:pPr>
              <a:defRPr/>
            </a:pPr>
            <a:endParaRPr lang="en-US" altLang="ja-JP"/>
          </a:p>
        </p:txBody>
      </p:sp>
      <p:sp>
        <p:nvSpPr>
          <p:cNvPr id="103429" name="Rectangle 5"/>
          <p:cNvSpPr>
            <a:spLocks noGrp="1" noChangeArrowheads="1"/>
          </p:cNvSpPr>
          <p:nvPr>
            <p:ph type="sldNum" sz="quarter" idx="3"/>
          </p:nvPr>
        </p:nvSpPr>
        <p:spPr bwMode="auto">
          <a:xfrm>
            <a:off x="3626568" y="8250994"/>
            <a:ext cx="2772724" cy="434409"/>
          </a:xfrm>
          <a:prstGeom prst="rect">
            <a:avLst/>
          </a:prstGeom>
          <a:noFill/>
          <a:ln w="9525">
            <a:noFill/>
            <a:miter lim="800000"/>
            <a:headEnd/>
            <a:tailEnd/>
          </a:ln>
          <a:effectLst/>
        </p:spPr>
        <p:txBody>
          <a:bodyPr vert="horz" wrap="square" lIns="83092" tIns="41546" rIns="83092" bIns="41546" numCol="1" anchor="b" anchorCtr="0" compatLnSpc="1">
            <a:prstTxWarp prst="textNoShape">
              <a:avLst/>
            </a:prstTxWarp>
          </a:bodyPr>
          <a:lstStyle>
            <a:lvl1pPr algn="r">
              <a:defRPr sz="1100">
                <a:ea typeface="ＭＳ Ｐゴシック" pitchFamily="50" charset="-128"/>
              </a:defRPr>
            </a:lvl1pPr>
          </a:lstStyle>
          <a:p>
            <a:pPr>
              <a:defRPr/>
            </a:pPr>
            <a:fld id="{BBE75F70-F0A7-400A-ABF9-E62E82E55DB9}" type="slidenum">
              <a:rPr lang="en-US" altLang="ja-JP"/>
              <a:pPr>
                <a:defRPr/>
              </a:pPr>
              <a:t>‹#›</a:t>
            </a:fld>
            <a:endParaRPr lang="en-US" altLang="ja-JP"/>
          </a:p>
        </p:txBody>
      </p:sp>
    </p:spTree>
    <p:extLst>
      <p:ext uri="{BB962C8B-B14F-4D97-AF65-F5344CB8AC3E}">
        <p14:creationId xmlns:p14="http://schemas.microsoft.com/office/powerpoint/2010/main" val="3905353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2" y="1"/>
            <a:ext cx="2772724" cy="434410"/>
          </a:xfrm>
          <a:prstGeom prst="rect">
            <a:avLst/>
          </a:prstGeom>
          <a:noFill/>
          <a:ln w="9525">
            <a:noFill/>
            <a:miter lim="800000"/>
            <a:headEnd/>
            <a:tailEnd/>
          </a:ln>
          <a:effectLst/>
        </p:spPr>
        <p:txBody>
          <a:bodyPr vert="horz" wrap="square" lIns="83076" tIns="41538" rIns="83076" bIns="41538" numCol="1" anchor="t" anchorCtr="0" compatLnSpc="1">
            <a:prstTxWarp prst="textNoShape">
              <a:avLst/>
            </a:prstTxWarp>
          </a:bodyPr>
          <a:lstStyle>
            <a:lvl1pPr>
              <a:defRPr sz="1100">
                <a:ea typeface="ＭＳ Ｐゴシック" pitchFamily="50" charset="-128"/>
              </a:defRPr>
            </a:lvl1pPr>
          </a:lstStyle>
          <a:p>
            <a:pPr>
              <a:defRPr/>
            </a:pPr>
            <a:endParaRPr lang="en-US" altLang="ja-JP"/>
          </a:p>
        </p:txBody>
      </p:sp>
      <p:sp>
        <p:nvSpPr>
          <p:cNvPr id="8195" name="Rectangle 3"/>
          <p:cNvSpPr>
            <a:spLocks noGrp="1" noChangeArrowheads="1"/>
          </p:cNvSpPr>
          <p:nvPr>
            <p:ph type="dt" idx="1"/>
          </p:nvPr>
        </p:nvSpPr>
        <p:spPr bwMode="auto">
          <a:xfrm>
            <a:off x="3626568" y="1"/>
            <a:ext cx="2772724" cy="434410"/>
          </a:xfrm>
          <a:prstGeom prst="rect">
            <a:avLst/>
          </a:prstGeom>
          <a:noFill/>
          <a:ln w="9525">
            <a:noFill/>
            <a:miter lim="800000"/>
            <a:headEnd/>
            <a:tailEnd/>
          </a:ln>
          <a:effectLst/>
        </p:spPr>
        <p:txBody>
          <a:bodyPr vert="horz" wrap="square" lIns="83076" tIns="41538" rIns="83076" bIns="41538" numCol="1" anchor="t" anchorCtr="0" compatLnSpc="1">
            <a:prstTxWarp prst="textNoShape">
              <a:avLst/>
            </a:prstTxWarp>
          </a:bodyPr>
          <a:lstStyle>
            <a:lvl1pPr algn="r">
              <a:defRPr sz="1100">
                <a:ea typeface="ＭＳ Ｐゴシック" pitchFamily="50" charset="-128"/>
              </a:defRPr>
            </a:lvl1pPr>
          </a:lstStyle>
          <a:p>
            <a:pPr>
              <a:defRPr/>
            </a:pPr>
            <a:endParaRPr lang="en-US" altLang="ja-JP"/>
          </a:p>
        </p:txBody>
      </p:sp>
      <p:sp>
        <p:nvSpPr>
          <p:cNvPr id="51204" name="Rectangle 4"/>
          <p:cNvSpPr>
            <a:spLocks noGrp="1" noRot="1" noChangeAspect="1" noChangeArrowheads="1" noTextEdit="1"/>
          </p:cNvSpPr>
          <p:nvPr>
            <p:ph type="sldImg" idx="2"/>
          </p:nvPr>
        </p:nvSpPr>
        <p:spPr bwMode="auto">
          <a:xfrm>
            <a:off x="1027113" y="650875"/>
            <a:ext cx="4346575" cy="32591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41138" y="4127593"/>
            <a:ext cx="5120036" cy="3908291"/>
          </a:xfrm>
          <a:prstGeom prst="rect">
            <a:avLst/>
          </a:prstGeom>
          <a:noFill/>
          <a:ln w="9525">
            <a:noFill/>
            <a:miter lim="800000"/>
            <a:headEnd/>
            <a:tailEnd/>
          </a:ln>
          <a:effectLst/>
        </p:spPr>
        <p:txBody>
          <a:bodyPr vert="horz" wrap="square" lIns="83076" tIns="41538" rIns="83076" bIns="4153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p:cNvSpPr>
            <a:spLocks noGrp="1" noChangeArrowheads="1"/>
          </p:cNvSpPr>
          <p:nvPr>
            <p:ph type="ftr" sz="quarter" idx="4"/>
          </p:nvPr>
        </p:nvSpPr>
        <p:spPr bwMode="auto">
          <a:xfrm>
            <a:off x="2" y="8250994"/>
            <a:ext cx="2772724" cy="434409"/>
          </a:xfrm>
          <a:prstGeom prst="rect">
            <a:avLst/>
          </a:prstGeom>
          <a:noFill/>
          <a:ln w="9525">
            <a:noFill/>
            <a:miter lim="800000"/>
            <a:headEnd/>
            <a:tailEnd/>
          </a:ln>
          <a:effectLst/>
        </p:spPr>
        <p:txBody>
          <a:bodyPr vert="horz" wrap="square" lIns="83076" tIns="41538" rIns="83076" bIns="41538" numCol="1" anchor="b" anchorCtr="0" compatLnSpc="1">
            <a:prstTxWarp prst="textNoShape">
              <a:avLst/>
            </a:prstTxWarp>
          </a:bodyPr>
          <a:lstStyle>
            <a:lvl1pPr>
              <a:defRPr sz="1100">
                <a:ea typeface="ＭＳ Ｐゴシック" pitchFamily="50" charset="-128"/>
              </a:defRPr>
            </a:lvl1pPr>
          </a:lstStyle>
          <a:p>
            <a:pPr>
              <a:defRPr/>
            </a:pPr>
            <a:endParaRPr lang="en-US" altLang="ja-JP"/>
          </a:p>
        </p:txBody>
      </p:sp>
      <p:sp>
        <p:nvSpPr>
          <p:cNvPr id="8199" name="Rectangle 7"/>
          <p:cNvSpPr>
            <a:spLocks noGrp="1" noChangeArrowheads="1"/>
          </p:cNvSpPr>
          <p:nvPr>
            <p:ph type="sldNum" sz="quarter" idx="5"/>
          </p:nvPr>
        </p:nvSpPr>
        <p:spPr bwMode="auto">
          <a:xfrm>
            <a:off x="3626568" y="8250994"/>
            <a:ext cx="2772724" cy="434409"/>
          </a:xfrm>
          <a:prstGeom prst="rect">
            <a:avLst/>
          </a:prstGeom>
          <a:noFill/>
          <a:ln w="9525">
            <a:noFill/>
            <a:miter lim="800000"/>
            <a:headEnd/>
            <a:tailEnd/>
          </a:ln>
          <a:effectLst/>
        </p:spPr>
        <p:txBody>
          <a:bodyPr vert="horz" wrap="square" lIns="83076" tIns="41538" rIns="83076" bIns="41538" numCol="1" anchor="b" anchorCtr="0" compatLnSpc="1">
            <a:prstTxWarp prst="textNoShape">
              <a:avLst/>
            </a:prstTxWarp>
          </a:bodyPr>
          <a:lstStyle>
            <a:lvl1pPr algn="r">
              <a:defRPr sz="1100">
                <a:ea typeface="ＭＳ Ｐゴシック" pitchFamily="50" charset="-128"/>
              </a:defRPr>
            </a:lvl1pPr>
          </a:lstStyle>
          <a:p>
            <a:pPr>
              <a:defRPr/>
            </a:pPr>
            <a:fld id="{7D090586-FAA2-43E8-9A90-70DD01FDD383}" type="slidenum">
              <a:rPr lang="en-US" altLang="ja-JP"/>
              <a:pPr>
                <a:defRPr/>
              </a:pPr>
              <a:t>‹#›</a:t>
            </a:fld>
            <a:endParaRPr lang="en-US" altLang="ja-JP"/>
          </a:p>
        </p:txBody>
      </p:sp>
    </p:spTree>
    <p:extLst>
      <p:ext uri="{BB962C8B-B14F-4D97-AF65-F5344CB8AC3E}">
        <p14:creationId xmlns:p14="http://schemas.microsoft.com/office/powerpoint/2010/main" val="430672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a:t>
            </a:fld>
            <a:endParaRPr lang="en-US" altLang="ja-JP"/>
          </a:p>
        </p:txBody>
      </p:sp>
    </p:spTree>
    <p:extLst>
      <p:ext uri="{BB962C8B-B14F-4D97-AF65-F5344CB8AC3E}">
        <p14:creationId xmlns:p14="http://schemas.microsoft.com/office/powerpoint/2010/main" val="491268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協議会は基幹相談支援センターが運営に当たる</a:t>
            </a:r>
            <a:endParaRPr kumimoji="1" lang="en-US" altLang="ja-JP" dirty="0"/>
          </a:p>
          <a:p>
            <a:r>
              <a:rPr kumimoji="1" lang="ja-JP" altLang="en-US" dirty="0"/>
              <a:t>その機能の一つに地域づくりの促進があり、協議会の活用とある。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22</a:t>
            </a:fld>
            <a:endParaRPr lang="en-US" altLang="ja-JP"/>
          </a:p>
        </p:txBody>
      </p:sp>
    </p:spTree>
    <p:extLst>
      <p:ext uri="{BB962C8B-B14F-4D97-AF65-F5344CB8AC3E}">
        <p14:creationId xmlns:p14="http://schemas.microsoft.com/office/powerpoint/2010/main" val="3973080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協議会は個別支援会議が命綱とされる。</a:t>
            </a:r>
            <a:endParaRPr kumimoji="1" lang="en-US" altLang="ja-JP" dirty="0"/>
          </a:p>
          <a:p>
            <a:r>
              <a:rPr kumimoji="1" lang="ja-JP" altLang="en-US" dirty="0"/>
              <a:t>運営会議で個別の課題を議論する中から地域で普遍的な課題が見つかるのである。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23</a:t>
            </a:fld>
            <a:endParaRPr lang="en-US" altLang="ja-JP"/>
          </a:p>
        </p:txBody>
      </p:sp>
    </p:spTree>
    <p:extLst>
      <p:ext uri="{BB962C8B-B14F-4D97-AF65-F5344CB8AC3E}">
        <p14:creationId xmlns:p14="http://schemas.microsoft.com/office/powerpoint/2010/main" val="1479972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xfrm>
            <a:off x="652471" y="3823472"/>
            <a:ext cx="5215116" cy="36234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普遍化とは、個別の生活課題を解決するために必要な対応方法を同時に編み出していくことでもある。</a:t>
            </a:r>
            <a:endParaRPr lang="en-US" altLang="ja-JP" dirty="0"/>
          </a:p>
          <a:p>
            <a:pPr eaLnBrk="1" hangingPunct="1"/>
            <a:r>
              <a:rPr lang="ja-JP" altLang="en-US" dirty="0"/>
              <a:t>代表例は社会資源であり、このように例が挙げられる。</a:t>
            </a:r>
            <a:endParaRPr lang="en-US" altLang="ja-JP" dirty="0"/>
          </a:p>
          <a:p>
            <a:pPr eaLnBrk="1" hangingPunct="1"/>
            <a:r>
              <a:rPr lang="ja-JP" altLang="en-US" dirty="0"/>
              <a:t>その主体は住民であっても専門職であっても構わない。</a:t>
            </a:r>
            <a:endParaRPr lang="en-US" altLang="ja-JP" dirty="0"/>
          </a:p>
          <a:p>
            <a:pPr eaLnBrk="1" hangingPunct="1"/>
            <a:r>
              <a:rPr lang="ja-JP" altLang="en-US" dirty="0"/>
              <a:t>地域の事情でどう対応するかが決まるのだが、何もないわけにも行かない。</a:t>
            </a:r>
            <a:endParaRPr lang="en-US" altLang="ja-JP" dirty="0"/>
          </a:p>
          <a:p>
            <a:pPr eaLnBrk="1" hangingPunct="1"/>
            <a:endParaRPr lang="en-US" altLang="ja-JP" dirty="0"/>
          </a:p>
          <a:p>
            <a:pPr eaLnBrk="1" hangingPunct="1"/>
            <a:r>
              <a:rPr lang="ja-JP" altLang="en-US" dirty="0"/>
              <a:t>他にも人材育成の仕組みや相談支援体制評価の仕組みなど</a:t>
            </a:r>
          </a:p>
        </p:txBody>
      </p:sp>
    </p:spTree>
    <p:extLst>
      <p:ext uri="{BB962C8B-B14F-4D97-AF65-F5344CB8AC3E}">
        <p14:creationId xmlns:p14="http://schemas.microsoft.com/office/powerpoint/2010/main" val="4159344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協議会には６つの機能がある</a:t>
            </a:r>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25</a:t>
            </a:fld>
            <a:endParaRPr lang="en-US" altLang="ja-JP"/>
          </a:p>
        </p:txBody>
      </p:sp>
    </p:spTree>
    <p:extLst>
      <p:ext uri="{BB962C8B-B14F-4D97-AF65-F5344CB8AC3E}">
        <p14:creationId xmlns:p14="http://schemas.microsoft.com/office/powerpoint/2010/main" val="2556957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協議会を上手く活用すれば、評価教育機能を発揮させたダイナミックな仕組みになる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26</a:t>
            </a:fld>
            <a:endParaRPr lang="en-US" altLang="ja-JP"/>
          </a:p>
        </p:txBody>
      </p:sp>
    </p:spTree>
    <p:extLst>
      <p:ext uri="{BB962C8B-B14F-4D97-AF65-F5344CB8AC3E}">
        <p14:creationId xmlns:p14="http://schemas.microsoft.com/office/powerpoint/2010/main" val="3827116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住民と協働的取り組みを展開するためには、利用者を支えるための基本的仕組みに必要な専門職がしっかりと関わることが求められる。</a:t>
            </a:r>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27</a:t>
            </a:fld>
            <a:endParaRPr lang="en-US" altLang="ja-JP"/>
          </a:p>
        </p:txBody>
      </p:sp>
    </p:spTree>
    <p:extLst>
      <p:ext uri="{BB962C8B-B14F-4D97-AF65-F5344CB8AC3E}">
        <p14:creationId xmlns:p14="http://schemas.microsoft.com/office/powerpoint/2010/main" val="3050187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31B8FE-7F35-4ACF-8D3F-35FEF678EBB0}"/>
              </a:ext>
            </a:extLst>
          </p:cNvPr>
          <p:cNvSpPr>
            <a:spLocks noGrp="1" noChangeArrowheads="1"/>
          </p:cNvSpPr>
          <p:nvPr>
            <p:ph type="sldNum" sz="quarter" idx="5"/>
          </p:nvPr>
        </p:nvSpPr>
        <p:spPr>
          <a:ln/>
        </p:spPr>
        <p:txBody>
          <a:bodyPr/>
          <a:lstStyle/>
          <a:p>
            <a:pPr defTabSz="830915">
              <a:spcBef>
                <a:spcPct val="20000"/>
              </a:spcBef>
              <a:buClr>
                <a:srgbClr val="3333CC"/>
              </a:buClr>
              <a:buSzPct val="80000"/>
              <a:defRPr/>
            </a:pPr>
            <a:fld id="{4370FE4D-266C-4AE3-9844-9B40F4052A45}" type="slidenum">
              <a:rPr kumimoji="0" lang="en-US" altLang="ja-JP">
                <a:solidFill>
                  <a:srgbClr val="000000"/>
                </a:solidFill>
                <a:latin typeface="Times New Roman" panose="02020603050405020304" pitchFamily="18" charset="0"/>
              </a:rPr>
              <a:pPr defTabSz="830915">
                <a:spcBef>
                  <a:spcPct val="20000"/>
                </a:spcBef>
                <a:buClr>
                  <a:srgbClr val="3333CC"/>
                </a:buClr>
                <a:buSzPct val="80000"/>
                <a:defRPr/>
              </a:pPr>
              <a:t>34</a:t>
            </a:fld>
            <a:endParaRPr kumimoji="0" lang="en-US" altLang="ja-JP">
              <a:solidFill>
                <a:srgbClr val="000000"/>
              </a:solidFill>
              <a:latin typeface="Times New Roman" panose="02020603050405020304" pitchFamily="18" charset="0"/>
            </a:endParaRPr>
          </a:p>
        </p:txBody>
      </p:sp>
      <p:sp>
        <p:nvSpPr>
          <p:cNvPr id="264194" name="Rectangle 2">
            <a:extLst>
              <a:ext uri="{FF2B5EF4-FFF2-40B4-BE49-F238E27FC236}">
                <a16:creationId xmlns:a16="http://schemas.microsoft.com/office/drawing/2014/main" id="{8CDF94EF-ED79-4CD4-8BC8-83A6AF5D5C79}"/>
              </a:ext>
            </a:extLst>
          </p:cNvPr>
          <p:cNvSpPr>
            <a:spLocks noGrp="1" noRot="1" noChangeAspect="1" noChangeArrowheads="1" noTextEdit="1"/>
          </p:cNvSpPr>
          <p:nvPr>
            <p:ph type="sldImg"/>
          </p:nvPr>
        </p:nvSpPr>
        <p:spPr>
          <a:xfrm>
            <a:off x="992188" y="654050"/>
            <a:ext cx="4359275" cy="3268663"/>
          </a:xfrm>
          <a:ln/>
        </p:spPr>
      </p:sp>
      <p:sp>
        <p:nvSpPr>
          <p:cNvPr id="264195" name="Rectangle 3">
            <a:extLst>
              <a:ext uri="{FF2B5EF4-FFF2-40B4-BE49-F238E27FC236}">
                <a16:creationId xmlns:a16="http://schemas.microsoft.com/office/drawing/2014/main" id="{741C2F34-A1B1-4A03-8D50-AD1379B0FC00}"/>
              </a:ext>
            </a:extLst>
          </p:cNvPr>
          <p:cNvSpPr>
            <a:spLocks noGrp="1" noChangeArrowheads="1"/>
          </p:cNvSpPr>
          <p:nvPr>
            <p:ph type="body" idx="1"/>
          </p:nvPr>
        </p:nvSpPr>
        <p:spPr>
          <a:xfrm>
            <a:off x="846300" y="4141430"/>
            <a:ext cx="4650875" cy="3924784"/>
          </a:xfrm>
        </p:spPr>
        <p:txBody>
          <a:bodyPr/>
          <a:lstStyle/>
          <a:p>
            <a:r>
              <a:rPr lang="ja-JP" altLang="en-US" dirty="0"/>
              <a:t>要はどの職種ではなくどんな人なのかである。</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830915">
              <a:defRPr/>
            </a:pPr>
            <a:fld id="{DA2E24F3-2C96-4A78-B6D6-AC5EB4B2EE28}" type="slidenum">
              <a:rPr lang="ja-JP" altLang="en-US">
                <a:solidFill>
                  <a:prstClr val="black"/>
                </a:solidFill>
              </a:rPr>
              <a:pPr defTabSz="830915">
                <a:defRPr/>
              </a:pPr>
              <a:t>35</a:t>
            </a:fld>
            <a:endParaRPr lang="ja-JP" altLang="en-US">
              <a:solidFill>
                <a:prstClr val="black"/>
              </a:solidFill>
            </a:endParaRPr>
          </a:p>
        </p:txBody>
      </p:sp>
    </p:spTree>
    <p:extLst>
      <p:ext uri="{BB962C8B-B14F-4D97-AF65-F5344CB8AC3E}">
        <p14:creationId xmlns:p14="http://schemas.microsoft.com/office/powerpoint/2010/main" val="1348316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ケアマネジメントを進めていく段階でケア会議は戦略的な意味合いを持つべきである。</a:t>
            </a:r>
          </a:p>
          <a:p>
            <a:r>
              <a:rPr lang="ja-JP" altLang="en-US"/>
              <a:t>利用者のエンパワメントの機会であり、かつ地域とのネットワークづくりの好機であるが。</a:t>
            </a:r>
          </a:p>
          <a:p>
            <a:r>
              <a:rPr lang="ja-JP" altLang="en-US"/>
              <a:t>実際には小さくまとまってしまい、この機会を生かせていない。</a:t>
            </a:r>
          </a:p>
          <a:p>
            <a:r>
              <a:rPr lang="ja-JP" altLang="en-US"/>
              <a:t>さらに、地域ケア会議はいくつかの事例が積みあがって共通的課題が見つかったときに</a:t>
            </a:r>
          </a:p>
          <a:p>
            <a:r>
              <a:rPr lang="ja-JP" altLang="en-US"/>
              <a:t>その解決手段として制度を改善したり新たに仕組みを作るときに有効とされている。</a:t>
            </a:r>
          </a:p>
        </p:txBody>
      </p:sp>
    </p:spTree>
    <p:extLst>
      <p:ext uri="{BB962C8B-B14F-4D97-AF65-F5344CB8AC3E}">
        <p14:creationId xmlns:p14="http://schemas.microsoft.com/office/powerpoint/2010/main" val="86676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830915" eaLnBrk="0" hangingPunct="0">
              <a:defRPr/>
            </a:pPr>
            <a:fld id="{22468C0D-58E1-44B5-974E-16B9695D1B84}" type="slidenum">
              <a:rPr lang="en-US" altLang="ja-JP">
                <a:solidFill>
                  <a:prstClr val="black"/>
                </a:solidFill>
                <a:latin typeface="Arial" pitchFamily="34" charset="0"/>
              </a:rPr>
              <a:pPr defTabSz="830915" eaLnBrk="0" hangingPunct="0">
                <a:defRPr/>
              </a:pPr>
              <a:t>38</a:t>
            </a:fld>
            <a:endParaRPr lang="en-US" altLang="ja-JP">
              <a:solidFill>
                <a:prstClr val="black"/>
              </a:solidFill>
              <a:latin typeface="Arial" pitchFamily="34" charset="0"/>
            </a:endParaRPr>
          </a:p>
        </p:txBody>
      </p:sp>
    </p:spTree>
    <p:extLst>
      <p:ext uri="{BB962C8B-B14F-4D97-AF65-F5344CB8AC3E}">
        <p14:creationId xmlns:p14="http://schemas.microsoft.com/office/powerpoint/2010/main" val="4185627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a:t>
            </a:fld>
            <a:endParaRPr lang="en-US" altLang="ja-JP"/>
          </a:p>
        </p:txBody>
      </p:sp>
    </p:spTree>
    <p:extLst>
      <p:ext uri="{BB962C8B-B14F-4D97-AF65-F5344CB8AC3E}">
        <p14:creationId xmlns:p14="http://schemas.microsoft.com/office/powerpoint/2010/main" val="97836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xfrm>
            <a:off x="869338" y="3825282"/>
            <a:ext cx="4778284" cy="36219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latin typeface="Arial" pitchFamily="34" charset="0"/>
              </a:rPr>
              <a:t>この背景は次のスライドで説明</a:t>
            </a:r>
          </a:p>
        </p:txBody>
      </p:sp>
    </p:spTree>
    <p:extLst>
      <p:ext uri="{BB962C8B-B14F-4D97-AF65-F5344CB8AC3E}">
        <p14:creationId xmlns:p14="http://schemas.microsoft.com/office/powerpoint/2010/main" val="2815741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C6314B92-1923-4731-845F-CD95B72ABB7E}"/>
              </a:ext>
            </a:extLst>
          </p:cNvPr>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675119" indent="-259661">
              <a:defRPr kumimoji="1">
                <a:solidFill>
                  <a:schemeClr val="tx1"/>
                </a:solidFill>
                <a:latin typeface="Arial" panose="020B0604020202020204" pitchFamily="34" charset="0"/>
                <a:ea typeface="ＭＳ Ｐゴシック" panose="020B0600070205080204" pitchFamily="50" charset="-128"/>
              </a:defRPr>
            </a:lvl2pPr>
            <a:lvl3pPr marL="1038644" indent="-207729">
              <a:defRPr kumimoji="1">
                <a:solidFill>
                  <a:schemeClr val="tx1"/>
                </a:solidFill>
                <a:latin typeface="Arial" panose="020B0604020202020204" pitchFamily="34" charset="0"/>
                <a:ea typeface="ＭＳ Ｐゴシック" panose="020B0600070205080204" pitchFamily="50" charset="-128"/>
              </a:defRPr>
            </a:lvl3pPr>
            <a:lvl4pPr marL="1454102" indent="-207729">
              <a:defRPr kumimoji="1">
                <a:solidFill>
                  <a:schemeClr val="tx1"/>
                </a:solidFill>
                <a:latin typeface="Arial" panose="020B0604020202020204" pitchFamily="34" charset="0"/>
                <a:ea typeface="ＭＳ Ｐゴシック" panose="020B0600070205080204" pitchFamily="50" charset="-128"/>
              </a:defRPr>
            </a:lvl4pPr>
            <a:lvl5pPr marL="1869559" indent="-207729">
              <a:defRPr kumimoji="1">
                <a:solidFill>
                  <a:schemeClr val="tx1"/>
                </a:solidFill>
                <a:latin typeface="Arial" panose="020B0604020202020204" pitchFamily="34" charset="0"/>
                <a:ea typeface="ＭＳ Ｐゴシック" panose="020B0600070205080204" pitchFamily="50" charset="-128"/>
              </a:defRPr>
            </a:lvl5pPr>
            <a:lvl6pPr marL="2285017" indent="-2077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700475" indent="-2077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115932" indent="-2077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531390" indent="-2077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830915">
              <a:defRPr/>
            </a:pPr>
            <a:fld id="{654D89D1-C2CD-4531-A84A-11C4B501D144}" type="slidenum">
              <a:rPr lang="en-US" altLang="ja-JP">
                <a:solidFill>
                  <a:srgbClr val="000000"/>
                </a:solidFill>
              </a:rPr>
              <a:pPr defTabSz="830915">
                <a:defRPr/>
              </a:pPr>
              <a:t>42</a:t>
            </a:fld>
            <a:endParaRPr lang="en-US" altLang="ja-JP">
              <a:solidFill>
                <a:srgbClr val="000000"/>
              </a:solidFill>
            </a:endParaRPr>
          </a:p>
        </p:txBody>
      </p:sp>
      <p:sp>
        <p:nvSpPr>
          <p:cNvPr id="23555" name="Rectangle 2">
            <a:extLst>
              <a:ext uri="{FF2B5EF4-FFF2-40B4-BE49-F238E27FC236}">
                <a16:creationId xmlns:a16="http://schemas.microsoft.com/office/drawing/2014/main" id="{C044A185-17E3-4883-90FF-244200ECD843}"/>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AB6561B1-73C9-437F-973C-D29FFF141C9A}"/>
              </a:ext>
            </a:extLst>
          </p:cNvPr>
          <p:cNvSpPr>
            <a:spLocks noGrp="1" noChangeArrowheads="1"/>
          </p:cNvSpPr>
          <p:nvPr>
            <p:ph type="body" idx="1"/>
          </p:nvPr>
        </p:nvSpPr>
        <p:spPr>
          <a:xfrm>
            <a:off x="846300" y="4142828"/>
            <a:ext cx="4650875" cy="3923387"/>
          </a:xfrm>
          <a:noFill/>
        </p:spPr>
        <p:txBody>
          <a:bodyPr/>
          <a:lstStyle/>
          <a:p>
            <a:pPr eaLnBrk="1" hangingPunct="1"/>
            <a:r>
              <a:rPr lang="ja-JP" altLang="en-US"/>
              <a:t>プラスのスパイラルを作ること</a:t>
            </a:r>
          </a:p>
          <a:p>
            <a:pPr eaLnBrk="1" hangingPunct="1"/>
            <a:r>
              <a:rPr lang="ja-JP" altLang="en-US" sz="900">
                <a:solidFill>
                  <a:schemeClr val="folHlink"/>
                </a:solidFill>
              </a:rPr>
              <a:t>よい資源は必ず再利用される</a:t>
            </a:r>
            <a:endParaRPr lang="ja-JP" altLang="en-US" sz="900"/>
          </a:p>
          <a:p>
            <a:pPr eaLnBrk="1" hangingPunct="1"/>
            <a:r>
              <a:rPr lang="ja-JP" altLang="en-US"/>
              <a:t>他の人も使っていけるような柔軟なもの</a:t>
            </a:r>
          </a:p>
          <a:p>
            <a:pPr eaLnBrk="1" hangingPunct="1"/>
            <a:r>
              <a:rPr lang="ja-JP" altLang="en-US">
                <a:solidFill>
                  <a:schemeClr val="folHlink"/>
                </a:solidFill>
              </a:rPr>
              <a:t>　</a:t>
            </a:r>
            <a:r>
              <a:rPr lang="ja-JP" altLang="en-US" sz="900">
                <a:solidFill>
                  <a:schemeClr val="folHlink"/>
                </a:solidFill>
              </a:rPr>
              <a:t>よい資源は必ず長続きする</a:t>
            </a:r>
          </a:p>
          <a:p>
            <a:pPr eaLnBrk="1" hangingPunct="1"/>
            <a:r>
              <a:rPr lang="ja-JP" altLang="en-US"/>
              <a:t>資源となった人たち自身が満足をする</a:t>
            </a:r>
          </a:p>
          <a:p>
            <a:pPr eaLnBrk="1" hangingPunct="1"/>
            <a:r>
              <a:rPr lang="ja-JP" altLang="en-US" sz="900"/>
              <a:t>　</a:t>
            </a:r>
            <a:r>
              <a:rPr lang="ja-JP" altLang="en-US" sz="900">
                <a:solidFill>
                  <a:schemeClr val="folHlink"/>
                </a:solidFill>
              </a:rPr>
              <a:t>よい資源は必ず地域を変える</a:t>
            </a:r>
          </a:p>
          <a:p>
            <a:pPr eaLnBrk="1" hangingPunct="1"/>
            <a:r>
              <a:rPr lang="ja-JP" altLang="en-US"/>
              <a:t>人々の意識がいつの間にか高いものになる</a:t>
            </a:r>
          </a:p>
          <a:p>
            <a:pPr eaLnBrk="1" hangingPunct="1"/>
            <a:r>
              <a:rPr lang="ja-JP" altLang="en-US">
                <a:solidFill>
                  <a:schemeClr val="folHlink"/>
                </a:solidFill>
              </a:rPr>
              <a:t>本人が最高の資源として周囲を変えていく</a:t>
            </a:r>
            <a:endParaRPr lang="ja-JP" altLang="en-US"/>
          </a:p>
          <a:p>
            <a:pPr eaLnBrk="1" hangingPunct="1"/>
            <a:r>
              <a:rPr lang="en-US" altLang="ja-JP"/>
              <a:t>A</a:t>
            </a:r>
            <a:r>
              <a:rPr lang="ja-JP" altLang="en-US"/>
              <a:t>さんの痛快仕掛け人</a:t>
            </a:r>
          </a:p>
        </p:txBody>
      </p:sp>
    </p:spTree>
    <p:extLst>
      <p:ext uri="{BB962C8B-B14F-4D97-AF65-F5344CB8AC3E}">
        <p14:creationId xmlns:p14="http://schemas.microsoft.com/office/powerpoint/2010/main" val="1150105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44</a:t>
            </a:fld>
            <a:endParaRPr lang="en-US" altLang="ja-JP"/>
          </a:p>
        </p:txBody>
      </p:sp>
    </p:spTree>
    <p:extLst>
      <p:ext uri="{BB962C8B-B14F-4D97-AF65-F5344CB8AC3E}">
        <p14:creationId xmlns:p14="http://schemas.microsoft.com/office/powerpoint/2010/main" val="2621965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a:t>
            </a:fld>
            <a:endParaRPr lang="en-US" altLang="ja-JP"/>
          </a:p>
        </p:txBody>
      </p:sp>
    </p:spTree>
    <p:extLst>
      <p:ext uri="{BB962C8B-B14F-4D97-AF65-F5344CB8AC3E}">
        <p14:creationId xmlns:p14="http://schemas.microsoft.com/office/powerpoint/2010/main" val="1259278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コミュニティソーシャルワークと</a:t>
            </a:r>
            <a:r>
              <a:rPr kumimoji="1" lang="en-US" altLang="ja-JP" dirty="0"/>
              <a:t>CBS</a:t>
            </a:r>
            <a:r>
              <a:rPr kumimoji="1" lang="ja-JP" altLang="en-US" dirty="0"/>
              <a:t>は同義として進める</a:t>
            </a:r>
            <a:endParaRPr kumimoji="1" lang="en-US" altLang="ja-JP" dirty="0"/>
          </a:p>
          <a:p>
            <a:r>
              <a:rPr kumimoji="1" lang="ja-JP" altLang="en-US" dirty="0"/>
              <a:t>ここでは岩間の定義との比較を行う。</a:t>
            </a:r>
            <a:endParaRPr kumimoji="1" lang="en-US" altLang="ja-JP" dirty="0"/>
          </a:p>
          <a:p>
            <a:r>
              <a:rPr kumimoji="1" lang="ja-JP" altLang="en-US" dirty="0"/>
              <a:t>ケアマネジメント、ソーシャルサポートネットワークづくり、福祉コミュニティーという３つの言葉に注目する。</a:t>
            </a:r>
            <a:endParaRPr kumimoji="1" lang="en-US" altLang="ja-JP" dirty="0"/>
          </a:p>
          <a:p>
            <a:r>
              <a:rPr kumimoji="1" lang="ja-JP" altLang="en-US" dirty="0"/>
              <a:t>大橋（</a:t>
            </a:r>
            <a:r>
              <a:rPr kumimoji="1" lang="en-US" altLang="ja-JP" dirty="0"/>
              <a:t>2005</a:t>
            </a:r>
            <a:r>
              <a:rPr kumimoji="1" lang="ja-JP" altLang="en-US" dirty="0"/>
              <a:t>）「コミュニティソーシャルワークの機能と必要性」地域福祉研究</a:t>
            </a:r>
            <a:r>
              <a:rPr kumimoji="1" lang="en-US" altLang="ja-JP" dirty="0"/>
              <a:t>33</a:t>
            </a: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AAC6113-880B-4E25-8F37-A387B89AA7CF}" type="slidenum">
              <a:rPr lang="ja-JP" altLang="en-US" smtClean="0">
                <a:solidFill>
                  <a:srgbClr val="000000"/>
                </a:solidFill>
              </a:rPr>
              <a:pPr>
                <a:defRPr/>
              </a:pPr>
              <a:t>7</a:t>
            </a:fld>
            <a:endParaRPr lang="en-US" altLang="ja-JP">
              <a:solidFill>
                <a:srgbClr val="000000"/>
              </a:solidFill>
            </a:endParaRPr>
          </a:p>
        </p:txBody>
      </p:sp>
    </p:spTree>
    <p:extLst>
      <p:ext uri="{BB962C8B-B14F-4D97-AF65-F5344CB8AC3E}">
        <p14:creationId xmlns:p14="http://schemas.microsoft.com/office/powerpoint/2010/main" val="1850009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個別の課題を地域の課題へと昇華させ、その解決を地域力によって解決することが重要であるが、</a:t>
            </a:r>
            <a:r>
              <a:rPr kumimoji="1" lang="ja-JP" altLang="en-US" dirty="0" err="1"/>
              <a:t>障がい</a:t>
            </a:r>
            <a:r>
              <a:rPr kumimoji="1" lang="ja-JP" altLang="en-US" dirty="0"/>
              <a:t>分野だけの理解は難しい。</a:t>
            </a:r>
            <a:endParaRPr kumimoji="1" lang="en-US" altLang="ja-JP" dirty="0"/>
          </a:p>
          <a:p>
            <a:r>
              <a:rPr kumimoji="1" lang="ja-JP" altLang="en-US" dirty="0"/>
              <a:t>高齢者などより理解を得やすい分野にも広げて住民の関わりを増やして施策化させる</a:t>
            </a:r>
          </a:p>
        </p:txBody>
      </p:sp>
      <p:sp>
        <p:nvSpPr>
          <p:cNvPr id="4" name="スライド番号プレースホルダー 3"/>
          <p:cNvSpPr>
            <a:spLocks noGrp="1"/>
          </p:cNvSpPr>
          <p:nvPr>
            <p:ph type="sldNum" sz="quarter" idx="10"/>
          </p:nvPr>
        </p:nvSpPr>
        <p:spPr/>
        <p:txBody>
          <a:bodyPr/>
          <a:lstStyle/>
          <a:p>
            <a:pPr>
              <a:defRPr/>
            </a:pPr>
            <a:fld id="{6AAC6113-880B-4E25-8F37-A387B89AA7CF}" type="slidenum">
              <a:rPr lang="ja-JP" altLang="en-US" smtClean="0">
                <a:solidFill>
                  <a:srgbClr val="000000"/>
                </a:solidFill>
              </a:rPr>
              <a:pPr>
                <a:defRPr/>
              </a:pPr>
              <a:t>8</a:t>
            </a:fld>
            <a:endParaRPr lang="en-US" altLang="ja-JP">
              <a:solidFill>
                <a:srgbClr val="000000"/>
              </a:solidFill>
            </a:endParaRPr>
          </a:p>
        </p:txBody>
      </p:sp>
    </p:spTree>
    <p:extLst>
      <p:ext uri="{BB962C8B-B14F-4D97-AF65-F5344CB8AC3E}">
        <p14:creationId xmlns:p14="http://schemas.microsoft.com/office/powerpoint/2010/main" val="1508232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１　ジェネラリストソーシャルワークはケースワーク、グループワーク、コミュニティワークを統合した援助技術であり、それらを個別的に提供するのではなく、場面によって複合的に活用して解決を引き出すもの</a:t>
            </a:r>
            <a:endParaRPr lang="en-US" altLang="ja-JP" sz="1100" dirty="0"/>
          </a:p>
          <a:p>
            <a:endParaRPr lang="en-US" altLang="ja-JP" sz="1100" dirty="0"/>
          </a:p>
          <a:p>
            <a:r>
              <a:rPr lang="ja-JP" altLang="en-US" sz="1100" dirty="0"/>
              <a:t>２　総合相談とは、分野別相談の反対概念であり、制度の狭間にあることもすべて捉えていくもの</a:t>
            </a:r>
            <a:endParaRPr lang="en-US" altLang="ja-JP" sz="1100" dirty="0"/>
          </a:p>
          <a:p>
            <a:endParaRPr lang="en-US" altLang="ja-JP" sz="1100" dirty="0"/>
          </a:p>
          <a:p>
            <a:r>
              <a:rPr lang="ja-JP" altLang="en-US" sz="1100" dirty="0"/>
              <a:t>３　個を地域で支える援助と個を支える地域をつくる援助を一体的に推進とは、「個別の支援ネットワークを形成してその課題を普遍へしてから、地域の課題解決のネットワークを構築する」</a:t>
            </a:r>
            <a:r>
              <a:rPr kumimoji="1" lang="ja-JP" altLang="en-US" dirty="0"/>
              <a:t>という従来の考え方とは異なり、それらを同時並行的に行うことをいう</a:t>
            </a:r>
            <a:endParaRPr kumimoji="1" lang="en-US" altLang="ja-JP" dirty="0"/>
          </a:p>
          <a:p>
            <a:endParaRPr kumimoji="1" lang="en-US" altLang="ja-JP" dirty="0"/>
          </a:p>
          <a:p>
            <a:r>
              <a:rPr kumimoji="1" lang="ja-JP" altLang="en-US" dirty="0"/>
              <a:t>岩間（</a:t>
            </a:r>
            <a:r>
              <a:rPr kumimoji="1" lang="en-US" altLang="ja-JP" dirty="0"/>
              <a:t>2012</a:t>
            </a:r>
            <a:r>
              <a:rPr kumimoji="1" lang="ja-JP" altLang="en-US" dirty="0"/>
              <a:t>）市民後見人とは何か　権利擁護の地域福祉の新たな担い手　社会福祉研究</a:t>
            </a:r>
            <a:r>
              <a:rPr kumimoji="1" lang="en-US" altLang="ja-JP" dirty="0"/>
              <a:t>113</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AAC6113-880B-4E25-8F37-A387B89AA7CF}" type="slidenum">
              <a:rPr lang="ja-JP" altLang="en-US" smtClean="0">
                <a:solidFill>
                  <a:srgbClr val="000000"/>
                </a:solidFill>
              </a:rPr>
              <a:pPr>
                <a:defRPr/>
              </a:pPr>
              <a:t>10</a:t>
            </a:fld>
            <a:endParaRPr lang="en-US" altLang="ja-JP">
              <a:solidFill>
                <a:srgbClr val="000000"/>
              </a:solidFill>
            </a:endParaRPr>
          </a:p>
        </p:txBody>
      </p:sp>
    </p:spTree>
    <p:extLst>
      <p:ext uri="{BB962C8B-B14F-4D97-AF65-F5344CB8AC3E}">
        <p14:creationId xmlns:p14="http://schemas.microsoft.com/office/powerpoint/2010/main" val="133006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048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100">
                <a:solidFill>
                  <a:schemeClr val="tx1"/>
                </a:solidFill>
                <a:latin typeface="Calibri" pitchFamily="34" charset="0"/>
                <a:ea typeface="ＭＳ Ｐゴシック" charset="-128"/>
              </a:defRPr>
            </a:lvl1pPr>
            <a:lvl2pPr marL="675119" indent="-259661">
              <a:spcBef>
                <a:spcPct val="30000"/>
              </a:spcBef>
              <a:defRPr kumimoji="1" sz="1100">
                <a:solidFill>
                  <a:schemeClr val="tx1"/>
                </a:solidFill>
                <a:latin typeface="Calibri" pitchFamily="34" charset="0"/>
                <a:ea typeface="ＭＳ Ｐゴシック" charset="-128"/>
              </a:defRPr>
            </a:lvl2pPr>
            <a:lvl3pPr marL="1038644" indent="-207729">
              <a:spcBef>
                <a:spcPct val="30000"/>
              </a:spcBef>
              <a:defRPr kumimoji="1" sz="1100">
                <a:solidFill>
                  <a:schemeClr val="tx1"/>
                </a:solidFill>
                <a:latin typeface="Calibri" pitchFamily="34" charset="0"/>
                <a:ea typeface="ＭＳ Ｐゴシック" charset="-128"/>
              </a:defRPr>
            </a:lvl3pPr>
            <a:lvl4pPr marL="1454102" indent="-207729">
              <a:spcBef>
                <a:spcPct val="30000"/>
              </a:spcBef>
              <a:defRPr kumimoji="1" sz="1100">
                <a:solidFill>
                  <a:schemeClr val="tx1"/>
                </a:solidFill>
                <a:latin typeface="Calibri" pitchFamily="34" charset="0"/>
                <a:ea typeface="ＭＳ Ｐゴシック" charset="-128"/>
              </a:defRPr>
            </a:lvl4pPr>
            <a:lvl5pPr marL="1869559" indent="-207729">
              <a:spcBef>
                <a:spcPct val="30000"/>
              </a:spcBef>
              <a:defRPr kumimoji="1" sz="1100">
                <a:solidFill>
                  <a:schemeClr val="tx1"/>
                </a:solidFill>
                <a:latin typeface="Calibri" pitchFamily="34" charset="0"/>
                <a:ea typeface="ＭＳ Ｐゴシック" charset="-128"/>
              </a:defRPr>
            </a:lvl5pPr>
            <a:lvl6pPr marL="2285017" indent="-207729" eaLnBrk="0" fontAlgn="base" hangingPunct="0">
              <a:spcBef>
                <a:spcPct val="30000"/>
              </a:spcBef>
              <a:spcAft>
                <a:spcPct val="0"/>
              </a:spcAft>
              <a:defRPr kumimoji="1" sz="1100">
                <a:solidFill>
                  <a:schemeClr val="tx1"/>
                </a:solidFill>
                <a:latin typeface="Calibri" pitchFamily="34" charset="0"/>
                <a:ea typeface="ＭＳ Ｐゴシック" charset="-128"/>
              </a:defRPr>
            </a:lvl6pPr>
            <a:lvl7pPr marL="2700475" indent="-207729" eaLnBrk="0" fontAlgn="base" hangingPunct="0">
              <a:spcBef>
                <a:spcPct val="30000"/>
              </a:spcBef>
              <a:spcAft>
                <a:spcPct val="0"/>
              </a:spcAft>
              <a:defRPr kumimoji="1" sz="1100">
                <a:solidFill>
                  <a:schemeClr val="tx1"/>
                </a:solidFill>
                <a:latin typeface="Calibri" pitchFamily="34" charset="0"/>
                <a:ea typeface="ＭＳ Ｐゴシック" charset="-128"/>
              </a:defRPr>
            </a:lvl7pPr>
            <a:lvl8pPr marL="3115932" indent="-207729" eaLnBrk="0" fontAlgn="base" hangingPunct="0">
              <a:spcBef>
                <a:spcPct val="30000"/>
              </a:spcBef>
              <a:spcAft>
                <a:spcPct val="0"/>
              </a:spcAft>
              <a:defRPr kumimoji="1" sz="1100">
                <a:solidFill>
                  <a:schemeClr val="tx1"/>
                </a:solidFill>
                <a:latin typeface="Calibri" pitchFamily="34" charset="0"/>
                <a:ea typeface="ＭＳ Ｐゴシック" charset="-128"/>
              </a:defRPr>
            </a:lvl8pPr>
            <a:lvl9pPr marL="3531390" indent="-207729" eaLnBrk="0" fontAlgn="base" hangingPunct="0">
              <a:spcBef>
                <a:spcPct val="30000"/>
              </a:spcBef>
              <a:spcAft>
                <a:spcPct val="0"/>
              </a:spcAft>
              <a:defRPr kumimoji="1" sz="1100">
                <a:solidFill>
                  <a:schemeClr val="tx1"/>
                </a:solidFill>
                <a:latin typeface="Calibri" pitchFamily="34" charset="0"/>
                <a:ea typeface="ＭＳ Ｐゴシック" charset="-128"/>
              </a:defRPr>
            </a:lvl9pPr>
          </a:lstStyle>
          <a:p>
            <a:pPr>
              <a:spcBef>
                <a:spcPct val="0"/>
              </a:spcBef>
            </a:pPr>
            <a:fld id="{F7BD6D90-23DB-46EB-8F8F-947AB7C052AE}" type="slidenum">
              <a:rPr lang="ja-JP" altLang="en-US">
                <a:solidFill>
                  <a:prstClr val="black"/>
                </a:solidFill>
                <a:latin typeface="Times New Roman" pitchFamily="18" charset="0"/>
              </a:rPr>
              <a:pPr>
                <a:spcBef>
                  <a:spcPct val="0"/>
                </a:spcBef>
              </a:pPr>
              <a:t>15</a:t>
            </a:fld>
            <a:endParaRPr lang="ja-JP" altLang="en-US">
              <a:solidFill>
                <a:prstClr val="black"/>
              </a:solidFill>
              <a:latin typeface="Times New Roman" pitchFamily="18" charset="0"/>
            </a:endParaRPr>
          </a:p>
        </p:txBody>
      </p:sp>
    </p:spTree>
    <p:extLst>
      <p:ext uri="{BB962C8B-B14F-4D97-AF65-F5344CB8AC3E}">
        <p14:creationId xmlns:p14="http://schemas.microsoft.com/office/powerpoint/2010/main" val="3797444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solidFill>
                  <a:srgbClr val="0070C0"/>
                </a:solidFill>
                <a:latin typeface="+mn-ea"/>
              </a:rPr>
              <a:t>ポイント１</a:t>
            </a:r>
            <a:endParaRPr kumimoji="1" lang="en-US" altLang="ja-JP" b="1" dirty="0">
              <a:solidFill>
                <a:srgbClr val="0070C0"/>
              </a:solidFill>
              <a:latin typeface="+mn-ea"/>
            </a:endParaRPr>
          </a:p>
          <a:p>
            <a:r>
              <a:rPr kumimoji="1" lang="ja-JP" altLang="en-US" dirty="0"/>
              <a:t>本人と地域の人、物などとの接点と課題を探る</a:t>
            </a:r>
            <a:endParaRPr kumimoji="1" lang="en-US" altLang="ja-JP" dirty="0"/>
          </a:p>
          <a:p>
            <a:r>
              <a:rPr lang="ja-JP" altLang="en-US" dirty="0"/>
              <a:t>（地域での生活ぶりや課題をしっかり共有する）</a:t>
            </a:r>
            <a:endParaRPr kumimoji="1" lang="en-US" altLang="ja-JP" dirty="0"/>
          </a:p>
          <a:p>
            <a:r>
              <a:rPr kumimoji="1" lang="ja-JP" altLang="en-US" dirty="0"/>
              <a:t>　本人がどのように過ごしていて、何（誰）を頼りにしているのか？が入り口（１，２，３，４，５）である。地域生活の価値ともいえる部分</a:t>
            </a:r>
            <a:endParaRPr kumimoji="1" lang="en-US" altLang="ja-JP" dirty="0"/>
          </a:p>
          <a:p>
            <a:r>
              <a:rPr kumimoji="1" lang="ja-JP" altLang="en-US" dirty="0"/>
              <a:t>・当事者組織はお互いの想いをぶつけて共有し、生きる価値を見出す場と期待されている。</a:t>
            </a:r>
            <a:endParaRPr kumimoji="1" lang="en-US" altLang="ja-JP" dirty="0"/>
          </a:p>
          <a:p>
            <a:r>
              <a:rPr kumimoji="1" lang="ja-JP" altLang="en-US" dirty="0"/>
              <a:t>・もし、本人に合う組織が足りない（機能不全）と感じたら、その改善を本人とともに行う。</a:t>
            </a:r>
            <a:r>
              <a:rPr kumimoji="1" lang="ja-JP" altLang="en-US" dirty="0">
                <a:solidFill>
                  <a:srgbClr val="FF0000"/>
                </a:solidFill>
              </a:rPr>
              <a:t>（今の関係を大切に）</a:t>
            </a:r>
            <a:endParaRPr kumimoji="1" lang="en-US" altLang="ja-JP" dirty="0">
              <a:solidFill>
                <a:srgbClr val="FF0000"/>
              </a:solidFill>
            </a:endParaRPr>
          </a:p>
          <a:p>
            <a:r>
              <a:rPr kumimoji="1" lang="ja-JP" altLang="en-US" b="1" dirty="0">
                <a:solidFill>
                  <a:srgbClr val="0070C0"/>
                </a:solidFill>
                <a:latin typeface="+mn-ea"/>
              </a:rPr>
              <a:t>ポイント２</a:t>
            </a:r>
            <a:endParaRPr kumimoji="1" lang="en-US" altLang="ja-JP" b="1" dirty="0">
              <a:solidFill>
                <a:srgbClr val="0070C0"/>
              </a:solidFill>
              <a:latin typeface="+mn-ea"/>
            </a:endParaRPr>
          </a:p>
          <a:p>
            <a:r>
              <a:rPr kumimoji="1" lang="ja-JP" altLang="en-US" dirty="0"/>
              <a:t>本人にとって頼りになる資源を探す</a:t>
            </a:r>
            <a:endParaRPr kumimoji="1" lang="en-US" altLang="ja-JP" dirty="0"/>
          </a:p>
          <a:p>
            <a:r>
              <a:rPr lang="ja-JP" altLang="en-US" dirty="0"/>
              <a:t>（ソーシャルサポート・ネットワークの発見）</a:t>
            </a:r>
            <a:endParaRPr kumimoji="1" lang="en-US" altLang="ja-JP" dirty="0"/>
          </a:p>
          <a:p>
            <a:r>
              <a:rPr kumimoji="1" lang="ja-JP" altLang="en-US" dirty="0"/>
              <a:t>　親族や近所の人、活用できそうな人・物（６，７，８，９）である。支援者の地域観察力が試される部分</a:t>
            </a:r>
            <a:endParaRPr kumimoji="1" lang="en-US" altLang="ja-JP" dirty="0"/>
          </a:p>
          <a:p>
            <a:r>
              <a:rPr kumimoji="1" lang="ja-JP" altLang="en-US" dirty="0"/>
              <a:t>・本人を支える社会資源として可能性があるものを掘り起こす</a:t>
            </a:r>
            <a:endParaRPr kumimoji="1" lang="en-US" altLang="ja-JP" dirty="0"/>
          </a:p>
          <a:p>
            <a:r>
              <a:rPr kumimoji="1" lang="ja-JP" altLang="en-US" dirty="0"/>
              <a:t>・そこを、本人とともに資源となるように働きかける。</a:t>
            </a:r>
            <a:r>
              <a:rPr kumimoji="1" lang="ja-JP" altLang="en-US" dirty="0">
                <a:solidFill>
                  <a:srgbClr val="FF0000"/>
                </a:solidFill>
              </a:rPr>
              <a:t>（本人がそれを資源化したくなることが必要。面白みを見せ切れているか？）</a:t>
            </a:r>
            <a:endParaRPr kumimoji="1" lang="en-US" altLang="ja-JP" dirty="0">
              <a:solidFill>
                <a:srgbClr val="FF0000"/>
              </a:solidFill>
            </a:endParaRPr>
          </a:p>
          <a:p>
            <a:r>
              <a:rPr lang="ja-JP" altLang="en-US" sz="700" b="1" dirty="0">
                <a:solidFill>
                  <a:srgbClr val="0070C0"/>
                </a:solidFill>
                <a:latin typeface="+mj-ea"/>
                <a:ea typeface="ＭＳ Ｐゴシック" pitchFamily="50" charset="-128"/>
              </a:rPr>
              <a:t>ポイント３</a:t>
            </a:r>
            <a:endParaRPr lang="en-US" altLang="ja-JP" sz="700" b="1" dirty="0">
              <a:solidFill>
                <a:srgbClr val="0070C0"/>
              </a:solidFill>
              <a:latin typeface="+mj-ea"/>
              <a:ea typeface="ＭＳ Ｐゴシック" pitchFamily="50" charset="-128"/>
            </a:endParaRPr>
          </a:p>
          <a:p>
            <a:r>
              <a:rPr kumimoji="1" lang="ja-JP" altLang="en-US" dirty="0"/>
              <a:t>本人自身の資源性を探り、高める。</a:t>
            </a:r>
            <a:endParaRPr kumimoji="1" lang="en-US" altLang="ja-JP" dirty="0"/>
          </a:p>
          <a:p>
            <a:r>
              <a:rPr lang="ja-JP" altLang="en-US" dirty="0"/>
              <a:t>（本人が主体性を発揮し地域との交互作用を起こす）</a:t>
            </a:r>
            <a:endParaRPr kumimoji="1" lang="en-US" altLang="ja-JP" dirty="0"/>
          </a:p>
          <a:p>
            <a:r>
              <a:rPr kumimoji="1" lang="ja-JP" altLang="en-US" dirty="0"/>
              <a:t>　本人自身のパワーやそれを支える人・物（９，１０，１１，１２，１３）である。支援者の支援力が試される部分</a:t>
            </a:r>
            <a:endParaRPr kumimoji="1" lang="en-US" altLang="ja-JP" dirty="0"/>
          </a:p>
          <a:p>
            <a:r>
              <a:rPr kumimoji="1" lang="ja-JP" altLang="en-US" dirty="0"/>
              <a:t>・アセスメントシートでは垣間見られなかった本人の強さが地域との関係で見えることがある。</a:t>
            </a:r>
            <a:endParaRPr kumimoji="1" lang="en-US" altLang="ja-JP" dirty="0"/>
          </a:p>
          <a:p>
            <a:r>
              <a:rPr kumimoji="1" lang="ja-JP" altLang="en-US" dirty="0"/>
              <a:t>・そこを、本人とともに高めるように支援をしていく。</a:t>
            </a:r>
            <a:endParaRPr kumimoji="1" lang="en-US" altLang="ja-JP" dirty="0"/>
          </a:p>
          <a:p>
            <a:r>
              <a:rPr kumimoji="1" lang="ja-JP" altLang="en-US" dirty="0">
                <a:solidFill>
                  <a:srgbClr val="FF0000"/>
                </a:solidFill>
              </a:rPr>
              <a:t>（本人が社会を変えるという視点が我々にあるのか？）</a:t>
            </a:r>
            <a:endParaRPr kumimoji="1" lang="en-US" altLang="ja-JP" dirty="0">
              <a:solidFill>
                <a:srgbClr val="FF0000"/>
              </a:solidFill>
            </a:endParaRPr>
          </a:p>
        </p:txBody>
      </p:sp>
      <p:sp>
        <p:nvSpPr>
          <p:cNvPr id="4" name="スライド番号プレースホルダー 3"/>
          <p:cNvSpPr>
            <a:spLocks noGrp="1"/>
          </p:cNvSpPr>
          <p:nvPr>
            <p:ph type="sldNum" sz="quarter" idx="10"/>
          </p:nvPr>
        </p:nvSpPr>
        <p:spPr/>
        <p:txBody>
          <a:bodyPr/>
          <a:lstStyle/>
          <a:p>
            <a:pPr defTabSz="830915" eaLnBrk="0" hangingPunct="0">
              <a:defRPr/>
            </a:pPr>
            <a:fld id="{18914145-EE8A-4DCA-B04D-A63315732BB5}" type="slidenum">
              <a:rPr lang="ja-JP" altLang="en-US">
                <a:solidFill>
                  <a:prstClr val="black"/>
                </a:solidFill>
                <a:latin typeface="Arial" pitchFamily="34" charset="0"/>
              </a:rPr>
              <a:pPr defTabSz="830915" eaLnBrk="0" hangingPunct="0">
                <a:defRPr/>
              </a:pPr>
              <a:t>17</a:t>
            </a:fld>
            <a:endParaRPr lang="ja-JP" altLang="en-US">
              <a:solidFill>
                <a:prstClr val="black"/>
              </a:solidFill>
              <a:latin typeface="Arial" pitchFamily="34" charset="0"/>
            </a:endParaRPr>
          </a:p>
        </p:txBody>
      </p:sp>
    </p:spTree>
    <p:extLst>
      <p:ext uri="{BB962C8B-B14F-4D97-AF65-F5344CB8AC3E}">
        <p14:creationId xmlns:p14="http://schemas.microsoft.com/office/powerpoint/2010/main" val="4104238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21</a:t>
            </a:fld>
            <a:endParaRPr lang="en-US" altLang="ja-JP"/>
          </a:p>
        </p:txBody>
      </p:sp>
    </p:spTree>
    <p:extLst>
      <p:ext uri="{BB962C8B-B14F-4D97-AF65-F5344CB8AC3E}">
        <p14:creationId xmlns:p14="http://schemas.microsoft.com/office/powerpoint/2010/main" val="502703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dirty="0"/>
              <a:t>令和元年度主任相談支援専門員養成研修</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F90A3C79-1AFD-481B-B685-7933BCD0898B}" type="slidenum">
              <a:rPr lang="en-US" altLang="ja-JP"/>
              <a:pPr>
                <a:defRPr/>
              </a:pPr>
              <a:t>‹#›</a:t>
            </a:fld>
            <a:endParaRPr lang="en-US" altLang="ja-JP"/>
          </a:p>
        </p:txBody>
      </p:sp>
    </p:spTree>
    <p:extLst>
      <p:ext uri="{BB962C8B-B14F-4D97-AF65-F5344CB8AC3E}">
        <p14:creationId xmlns:p14="http://schemas.microsoft.com/office/powerpoint/2010/main" val="197310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01DD40-6D95-4AAE-9F5F-8E72899A2064}" type="slidenum">
              <a:rPr lang="en-US" altLang="ja-JP"/>
              <a:pPr>
                <a:defRPr/>
              </a:pPr>
              <a:t>‹#›</a:t>
            </a:fld>
            <a:endParaRPr lang="en-US" altLang="ja-JP"/>
          </a:p>
        </p:txBody>
      </p:sp>
    </p:spTree>
    <p:extLst>
      <p:ext uri="{BB962C8B-B14F-4D97-AF65-F5344CB8AC3E}">
        <p14:creationId xmlns:p14="http://schemas.microsoft.com/office/powerpoint/2010/main" val="40395862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77C773E-EAEA-4599-B8F8-4A9ACC70BF1B}" type="slidenum">
              <a:rPr lang="en-US" altLang="ja-JP"/>
              <a:pPr>
                <a:defRPr/>
              </a:pPr>
              <a:t>‹#›</a:t>
            </a:fld>
            <a:endParaRPr lang="en-US" altLang="ja-JP"/>
          </a:p>
        </p:txBody>
      </p:sp>
    </p:spTree>
    <p:extLst>
      <p:ext uri="{BB962C8B-B14F-4D97-AF65-F5344CB8AC3E}">
        <p14:creationId xmlns:p14="http://schemas.microsoft.com/office/powerpoint/2010/main" val="36461180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21C589F-0759-427B-AE24-48A7D2017B9E}" type="slidenum">
              <a:rPr lang="en-US" altLang="ja-JP"/>
              <a:pPr>
                <a:defRPr/>
              </a:pPr>
              <a:t>‹#›</a:t>
            </a:fld>
            <a:endParaRPr lang="en-US" altLang="ja-JP"/>
          </a:p>
        </p:txBody>
      </p:sp>
    </p:spTree>
    <p:extLst>
      <p:ext uri="{BB962C8B-B14F-4D97-AF65-F5344CB8AC3E}">
        <p14:creationId xmlns:p14="http://schemas.microsoft.com/office/powerpoint/2010/main" val="37771129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FDBEACB-54ED-4449-B753-2A5F4326E6A4}" type="slidenum">
              <a:rPr lang="en-US" altLang="ja-JP"/>
              <a:pPr>
                <a:defRPr/>
              </a:pPr>
              <a:t>‹#›</a:t>
            </a:fld>
            <a:endParaRPr lang="en-US" altLang="ja-JP"/>
          </a:p>
        </p:txBody>
      </p:sp>
    </p:spTree>
    <p:extLst>
      <p:ext uri="{BB962C8B-B14F-4D97-AF65-F5344CB8AC3E}">
        <p14:creationId xmlns:p14="http://schemas.microsoft.com/office/powerpoint/2010/main" val="8664349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A24D14A-468D-4BEA-9005-CF56F2445635}" type="slidenum">
              <a:rPr lang="en-US" altLang="ja-JP"/>
              <a:pPr>
                <a:defRPr/>
              </a:pPr>
              <a:t>‹#›</a:t>
            </a:fld>
            <a:endParaRPr lang="en-US" altLang="ja-JP"/>
          </a:p>
        </p:txBody>
      </p:sp>
    </p:spTree>
    <p:extLst>
      <p:ext uri="{BB962C8B-B14F-4D97-AF65-F5344CB8AC3E}">
        <p14:creationId xmlns:p14="http://schemas.microsoft.com/office/powerpoint/2010/main" val="13377229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5C0B878-0EF7-44F2-8F9F-1740D8AC932C}" type="slidenum">
              <a:rPr lang="en-US" altLang="ja-JP"/>
              <a:pPr>
                <a:defRPr/>
              </a:pPr>
              <a:t>‹#›</a:t>
            </a:fld>
            <a:endParaRPr lang="en-US" altLang="ja-JP"/>
          </a:p>
        </p:txBody>
      </p:sp>
    </p:spTree>
    <p:extLst>
      <p:ext uri="{BB962C8B-B14F-4D97-AF65-F5344CB8AC3E}">
        <p14:creationId xmlns:p14="http://schemas.microsoft.com/office/powerpoint/2010/main" val="18239656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41148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EA0A2E1C-8C15-4E2D-80B3-B3A339445249}" type="slidenum">
              <a:rPr lang="en-US" altLang="ja-JP"/>
              <a:pPr>
                <a:defRPr/>
              </a:pPr>
              <a:t>‹#›</a:t>
            </a:fld>
            <a:endParaRPr lang="en-US" altLang="ja-JP"/>
          </a:p>
        </p:txBody>
      </p:sp>
    </p:spTree>
    <p:extLst>
      <p:ext uri="{BB962C8B-B14F-4D97-AF65-F5344CB8AC3E}">
        <p14:creationId xmlns:p14="http://schemas.microsoft.com/office/powerpoint/2010/main" val="21798909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8261D1-2F19-400F-B55D-9C69E08F8F5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365681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2F96F0-9701-474A-9BF7-71C95D685B7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164060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lgn="just">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93D789-C01D-447E-9134-F97DD08F594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340465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lgn="just">
              <a:defRPr/>
            </a:lvl1pPr>
          </a:lstStyle>
          <a:p>
            <a:pPr>
              <a:defRPr/>
            </a:pPr>
            <a:r>
              <a:rPr lang="zh-TW" altLang="en-US">
                <a:solidFill>
                  <a:srgbClr val="000000"/>
                </a:solidFill>
              </a:rPr>
              <a:t>令和元年度主任相談支援専門員養成研修</a:t>
            </a: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479B7D-A4A4-4F5F-91DE-4042DA263CB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11869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C413247-B667-496C-B94F-D2BBE11C42D0}" type="slidenum">
              <a:rPr lang="en-US" altLang="ja-JP"/>
              <a:pPr>
                <a:defRPr/>
              </a:pPr>
              <a:t>‹#›</a:t>
            </a:fld>
            <a:endParaRPr lang="en-US" altLang="ja-JP"/>
          </a:p>
        </p:txBody>
      </p:sp>
    </p:spTree>
    <p:extLst>
      <p:ext uri="{BB962C8B-B14F-4D97-AF65-F5344CB8AC3E}">
        <p14:creationId xmlns:p14="http://schemas.microsoft.com/office/powerpoint/2010/main" val="34130770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lgn="just">
              <a:defRPr/>
            </a:lvl1pPr>
          </a:lstStyle>
          <a:p>
            <a:pPr>
              <a:defRPr/>
            </a:pPr>
            <a:r>
              <a:rPr lang="zh-TW" altLang="en-US">
                <a:solidFill>
                  <a:srgbClr val="000000"/>
                </a:solidFill>
              </a:rPr>
              <a:t>令和元年度主任相談支援専門員養成研修</a:t>
            </a: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9128BF-A39A-4791-8942-1EC0E425FBF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894380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lgn="just">
              <a:defRPr/>
            </a:lvl1pPr>
          </a:lstStyle>
          <a:p>
            <a:pPr>
              <a:defRPr/>
            </a:pPr>
            <a:r>
              <a:rPr lang="zh-TW" altLang="en-US">
                <a:solidFill>
                  <a:srgbClr val="000000"/>
                </a:solidFill>
              </a:rPr>
              <a:t>令和元年度主任相談支援専門員養成研修</a:t>
            </a: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49E3BE5-539B-4085-8B3C-38807BEF45B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774397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lgn="just">
              <a:defRPr/>
            </a:lvl1pPr>
          </a:lstStyle>
          <a:p>
            <a:pPr>
              <a:defRPr/>
            </a:pPr>
            <a:r>
              <a:rPr lang="zh-TW" altLang="en-US">
                <a:solidFill>
                  <a:srgbClr val="000000"/>
                </a:solidFill>
              </a:rPr>
              <a:t>令和元年度主任相談支援専門員養成研修</a:t>
            </a: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1B373A-8D1A-4F99-8847-CD73847BEBC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605387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lgn="just">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291BF9-BA39-4385-969B-FB1B79363DF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288943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lgn="just">
              <a:defRPr/>
            </a:lvl1pPr>
          </a:lstStyle>
          <a:p>
            <a:pPr>
              <a:defRPr/>
            </a:pPr>
            <a:r>
              <a:rPr lang="zh-TW" altLang="en-US">
                <a:solidFill>
                  <a:srgbClr val="000000"/>
                </a:solidFill>
              </a:rPr>
              <a:t>令和元年度主任相談支援専門員養成研修</a:t>
            </a: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6F1E07-7D36-4CBB-908F-1E952E562B5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187729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lgn="just">
              <a:defRPr/>
            </a:lvl1pPr>
          </a:lstStyle>
          <a:p>
            <a:pPr>
              <a:defRPr/>
            </a:pPr>
            <a:r>
              <a:rPr lang="zh-TW" altLang="en-US">
                <a:solidFill>
                  <a:srgbClr val="000000"/>
                </a:solidFill>
              </a:rPr>
              <a:t>令和元年度主任相談支援専門員養成研修</a:t>
            </a: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36825C-D38E-4FEB-9053-5ECE38D8722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492524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lgn="just">
              <a:defRPr/>
            </a:lvl1pPr>
          </a:lstStyle>
          <a:p>
            <a:pPr>
              <a:defRPr/>
            </a:pPr>
            <a:r>
              <a:rPr lang="zh-TW" altLang="en-US">
                <a:solidFill>
                  <a:srgbClr val="000000"/>
                </a:solidFill>
              </a:rPr>
              <a:t>令和元年度主任相談支援専門員養成研修</a:t>
            </a: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25C766-B2E8-4470-BE63-C2E4D4A5D0E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098754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44AEBF-1523-4776-B244-F5214C8CC52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7378359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087218-2486-48AD-93BD-92C1E50833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213747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8D5D58-8CCF-4A8E-9F7C-931AA13A3B5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22596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pPr algn="l"/>
            <a:r>
              <a:rPr lang="zh-TW" altLang="en-US" dirty="0"/>
              <a:t>令和元年度主任相談支援専門員養成研修</a:t>
            </a:r>
            <a:endParaRPr lang="ja-JP" altLang="en-US" dirty="0"/>
          </a:p>
        </p:txBody>
      </p:sp>
      <p:sp>
        <p:nvSpPr>
          <p:cNvPr id="6" name="スライド番号プレースホルダー 5"/>
          <p:cNvSpPr>
            <a:spLocks noGrp="1"/>
          </p:cNvSpPr>
          <p:nvPr>
            <p:ph type="sldNum" sz="quarter" idx="12"/>
          </p:nvPr>
        </p:nvSpPr>
        <p:spPr/>
        <p:txBody>
          <a:bodyPr/>
          <a:lstStyle/>
          <a:p>
            <a:fld id="{614EF66B-4D7C-4AAD-818A-EDBB9DCD1BD5}" type="slidenum">
              <a:rPr kumimoji="1" lang="ja-JP" altLang="en-US" smtClean="0"/>
              <a:t>‹#›</a:t>
            </a:fld>
            <a:endParaRPr kumimoji="1" lang="ja-JP" altLang="en-US"/>
          </a:p>
        </p:txBody>
      </p:sp>
    </p:spTree>
    <p:extLst>
      <p:ext uri="{BB962C8B-B14F-4D97-AF65-F5344CB8AC3E}">
        <p14:creationId xmlns:p14="http://schemas.microsoft.com/office/powerpoint/2010/main" val="342994514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BB3529-4330-47F0-B4BF-464D4B06161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407833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BF38B1E-6A01-4B7A-BBC3-6CED3DD7A06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7900506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D5E4622-D634-4FB0-A6FD-F67B4E8EC5D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42567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590630C-6F25-4E28-AE97-515A067C68F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529734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2F9222-26A2-42ED-BACB-F57488E0867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552972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1BD053-3DA7-4B29-989A-829494EDDF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237134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24F729-CDE5-47B7-ABEB-2A8824CB5E2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12094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C8438D-496D-481C-98C0-445088A5023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438348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990600" y="503238"/>
            <a:ext cx="7086600" cy="487362"/>
          </a:xfrm>
        </p:spPr>
        <p:txBody>
          <a:bodyPr/>
          <a:lstStyle/>
          <a:p>
            <a:r>
              <a:rPr lang="ja-JP" altLang="en-US"/>
              <a:t>マスタ タイトルの書式設定</a:t>
            </a:r>
          </a:p>
        </p:txBody>
      </p:sp>
      <p:sp>
        <p:nvSpPr>
          <p:cNvPr id="3" name="表プレースホルダ 2"/>
          <p:cNvSpPr>
            <a:spLocks noGrp="1"/>
          </p:cNvSpPr>
          <p:nvPr>
            <p:ph type="tbl" idx="1"/>
          </p:nvPr>
        </p:nvSpPr>
        <p:spPr>
          <a:xfrm>
            <a:off x="533400" y="1295400"/>
            <a:ext cx="8191500" cy="5105400"/>
          </a:xfrm>
        </p:spPr>
        <p:txBody>
          <a:bodyPr/>
          <a:lstStyle/>
          <a:p>
            <a:pPr lvl="0"/>
            <a:r>
              <a:rPr lang="ja-JP" altLang="en-US" noProof="0"/>
              <a:t>アイコンをクリックして表を追加</a:t>
            </a:r>
          </a:p>
        </p:txBody>
      </p:sp>
      <p:sp>
        <p:nvSpPr>
          <p:cNvPr id="4" name="フッター プレースホルダ 3"/>
          <p:cNvSpPr>
            <a:spLocks noGrp="1"/>
          </p:cNvSpPr>
          <p:nvPr>
            <p:ph type="ftr" sz="quarter" idx="10"/>
          </p:nvPr>
        </p:nvSpPr>
        <p:spPr>
          <a:xfrm>
            <a:off x="0" y="6613525"/>
            <a:ext cx="4978896" cy="244475"/>
          </a:xfrm>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5" name="スライド番号プレースホルダ 4"/>
          <p:cNvSpPr>
            <a:spLocks noGrp="1"/>
          </p:cNvSpPr>
          <p:nvPr>
            <p:ph type="sldNum" sz="quarter" idx="11"/>
          </p:nvPr>
        </p:nvSpPr>
        <p:spPr>
          <a:xfrm>
            <a:off x="8305800" y="6596062"/>
            <a:ext cx="838200" cy="261938"/>
          </a:xfrm>
        </p:spPr>
        <p:txBody>
          <a:bodyPr/>
          <a:lstStyle>
            <a:lvl1pPr>
              <a:defRPr/>
            </a:lvl1pPr>
          </a:lstStyle>
          <a:p>
            <a:pPr>
              <a:defRPr/>
            </a:pPr>
            <a:fld id="{7D515360-9CDC-4BB2-B89D-0A8B2C27D07C}" type="slidenum">
              <a:rPr lang="en-US" altLang="ja-JP">
                <a:solidFill>
                  <a:srgbClr val="000000"/>
                </a:solidFill>
              </a:rPr>
              <a:pPr>
                <a:defRPr/>
              </a:pPr>
              <a:t>‹#›</a:t>
            </a:fld>
            <a:endParaRPr lang="en-US" altLang="ja-JP">
              <a:solidFill>
                <a:srgbClr val="000000"/>
              </a:solidFill>
            </a:endParaRPr>
          </a:p>
        </p:txBody>
      </p:sp>
      <p:sp>
        <p:nvSpPr>
          <p:cNvPr id="6" name="日付プレースホルダ 5"/>
          <p:cNvSpPr>
            <a:spLocks noGrp="1"/>
          </p:cNvSpPr>
          <p:nvPr>
            <p:ph type="dt" sz="half" idx="12"/>
          </p:nvPr>
        </p:nvSpPr>
        <p:spPr>
          <a:xfrm>
            <a:off x="381000" y="6505575"/>
            <a:ext cx="1905000" cy="261938"/>
          </a:xfrm>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21197293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Rectangle 4">
            <a:extLst>
              <a:ext uri="{FF2B5EF4-FFF2-40B4-BE49-F238E27FC236}">
                <a16:creationId xmlns:a16="http://schemas.microsoft.com/office/drawing/2014/main" id="{7D876DF1-DB91-4B0D-9124-D9644C40EAA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43542091-46A1-41EE-9B9D-6FD5F2DBF32B}"/>
              </a:ext>
            </a:extLst>
          </p:cNvPr>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6" name="Rectangle 6">
            <a:extLst>
              <a:ext uri="{FF2B5EF4-FFF2-40B4-BE49-F238E27FC236}">
                <a16:creationId xmlns:a16="http://schemas.microsoft.com/office/drawing/2014/main" id="{F1F15D89-20BE-44A2-BD62-D8A3D5B82DC7}"/>
              </a:ext>
            </a:extLst>
          </p:cNvPr>
          <p:cNvSpPr>
            <a:spLocks noGrp="1" noChangeArrowheads="1"/>
          </p:cNvSpPr>
          <p:nvPr>
            <p:ph type="sldNum" sz="quarter" idx="12"/>
          </p:nvPr>
        </p:nvSpPr>
        <p:spPr>
          <a:ln/>
        </p:spPr>
        <p:txBody>
          <a:bodyPr/>
          <a:lstStyle>
            <a:lvl1pPr>
              <a:defRPr/>
            </a:lvl1pPr>
          </a:lstStyle>
          <a:p>
            <a:pPr>
              <a:defRPr/>
            </a:pPr>
            <a:fld id="{5C04070A-5284-4EF0-8868-C92E4B44F07D}" type="slidenum">
              <a:rPr lang="en-US" altLang="ja-JP"/>
              <a:pPr>
                <a:defRPr/>
              </a:pPr>
              <a:t>‹#›</a:t>
            </a:fld>
            <a:endParaRPr lang="en-US" altLang="ja-JP"/>
          </a:p>
        </p:txBody>
      </p:sp>
    </p:spTree>
    <p:extLst>
      <p:ext uri="{BB962C8B-B14F-4D97-AF65-F5344CB8AC3E}">
        <p14:creationId xmlns:p14="http://schemas.microsoft.com/office/powerpoint/2010/main" val="787871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pPr algn="l"/>
            <a:r>
              <a:rPr lang="zh-TW" altLang="en-US" dirty="0"/>
              <a:t>令和元年度主任相談支援専門員養成研修</a:t>
            </a:r>
            <a:endParaRPr lang="ja-JP" altLang="en-US" dirty="0"/>
          </a:p>
        </p:txBody>
      </p:sp>
      <p:sp>
        <p:nvSpPr>
          <p:cNvPr id="6" name="スライド番号プレースホルダー 5"/>
          <p:cNvSpPr>
            <a:spLocks noGrp="1"/>
          </p:cNvSpPr>
          <p:nvPr>
            <p:ph type="sldNum" sz="quarter" idx="12"/>
          </p:nvPr>
        </p:nvSpPr>
        <p:spPr/>
        <p:txBody>
          <a:bodyPr/>
          <a:lstStyle/>
          <a:p>
            <a:fld id="{614EF66B-4D7C-4AAD-818A-EDBB9DCD1BD5}" type="slidenum">
              <a:rPr kumimoji="1" lang="ja-JP" altLang="en-US" smtClean="0"/>
              <a:t>‹#›</a:t>
            </a:fld>
            <a:endParaRPr kumimoji="1" lang="ja-JP" altLang="en-US"/>
          </a:p>
        </p:txBody>
      </p:sp>
    </p:spTree>
    <p:extLst>
      <p:ext uri="{BB962C8B-B14F-4D97-AF65-F5344CB8AC3E}">
        <p14:creationId xmlns:p14="http://schemas.microsoft.com/office/powerpoint/2010/main" val="25271202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9E0CF763-6E37-46DF-8566-991B78E1687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6575F794-DD23-4F6B-99D5-4E8B18DE6715}"/>
              </a:ext>
            </a:extLst>
          </p:cNvPr>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6" name="Rectangle 6">
            <a:extLst>
              <a:ext uri="{FF2B5EF4-FFF2-40B4-BE49-F238E27FC236}">
                <a16:creationId xmlns:a16="http://schemas.microsoft.com/office/drawing/2014/main" id="{F1522E4C-8A77-453E-B92E-4539595D38FD}"/>
              </a:ext>
            </a:extLst>
          </p:cNvPr>
          <p:cNvSpPr>
            <a:spLocks noGrp="1" noChangeArrowheads="1"/>
          </p:cNvSpPr>
          <p:nvPr>
            <p:ph type="sldNum" sz="quarter" idx="12"/>
          </p:nvPr>
        </p:nvSpPr>
        <p:spPr>
          <a:ln/>
        </p:spPr>
        <p:txBody>
          <a:bodyPr/>
          <a:lstStyle>
            <a:lvl1pPr>
              <a:defRPr/>
            </a:lvl1pPr>
          </a:lstStyle>
          <a:p>
            <a:pPr>
              <a:defRPr/>
            </a:pPr>
            <a:fld id="{9443C692-2B6B-46C4-8C65-DBB1194A232F}" type="slidenum">
              <a:rPr lang="en-US" altLang="ja-JP"/>
              <a:pPr>
                <a:defRPr/>
              </a:pPr>
              <a:t>‹#›</a:t>
            </a:fld>
            <a:endParaRPr lang="en-US" altLang="ja-JP"/>
          </a:p>
        </p:txBody>
      </p:sp>
    </p:spTree>
    <p:extLst>
      <p:ext uri="{BB962C8B-B14F-4D97-AF65-F5344CB8AC3E}">
        <p14:creationId xmlns:p14="http://schemas.microsoft.com/office/powerpoint/2010/main" val="15611716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4F3E62DC-8425-45BD-9B16-F8EBBE9D9E2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457003B5-5FF7-45C5-BB0C-F0CC9C9F0FCE}"/>
              </a:ext>
            </a:extLst>
          </p:cNvPr>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6" name="Rectangle 6">
            <a:extLst>
              <a:ext uri="{FF2B5EF4-FFF2-40B4-BE49-F238E27FC236}">
                <a16:creationId xmlns:a16="http://schemas.microsoft.com/office/drawing/2014/main" id="{6186BAB1-E8F7-4D15-A98D-24914954CF99}"/>
              </a:ext>
            </a:extLst>
          </p:cNvPr>
          <p:cNvSpPr>
            <a:spLocks noGrp="1" noChangeArrowheads="1"/>
          </p:cNvSpPr>
          <p:nvPr>
            <p:ph type="sldNum" sz="quarter" idx="12"/>
          </p:nvPr>
        </p:nvSpPr>
        <p:spPr>
          <a:ln/>
        </p:spPr>
        <p:txBody>
          <a:bodyPr/>
          <a:lstStyle>
            <a:lvl1pPr>
              <a:defRPr/>
            </a:lvl1pPr>
          </a:lstStyle>
          <a:p>
            <a:pPr>
              <a:defRPr/>
            </a:pPr>
            <a:fld id="{86303206-4A8D-428C-9D48-7C2A49768E68}" type="slidenum">
              <a:rPr lang="en-US" altLang="ja-JP"/>
              <a:pPr>
                <a:defRPr/>
              </a:pPr>
              <a:t>‹#›</a:t>
            </a:fld>
            <a:endParaRPr lang="en-US" altLang="ja-JP"/>
          </a:p>
        </p:txBody>
      </p:sp>
    </p:spTree>
    <p:extLst>
      <p:ext uri="{BB962C8B-B14F-4D97-AF65-F5344CB8AC3E}">
        <p14:creationId xmlns:p14="http://schemas.microsoft.com/office/powerpoint/2010/main" val="8657038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8846DC8D-B896-4596-9468-526782E6FF4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CF4709C4-C4C6-4124-A9B0-3FAC97E8887D}"/>
              </a:ext>
            </a:extLst>
          </p:cNvPr>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7" name="Rectangle 6">
            <a:extLst>
              <a:ext uri="{FF2B5EF4-FFF2-40B4-BE49-F238E27FC236}">
                <a16:creationId xmlns:a16="http://schemas.microsoft.com/office/drawing/2014/main" id="{42700A50-437A-4CCE-AD82-42E70319C3E3}"/>
              </a:ext>
            </a:extLst>
          </p:cNvPr>
          <p:cNvSpPr>
            <a:spLocks noGrp="1" noChangeArrowheads="1"/>
          </p:cNvSpPr>
          <p:nvPr>
            <p:ph type="sldNum" sz="quarter" idx="12"/>
          </p:nvPr>
        </p:nvSpPr>
        <p:spPr>
          <a:ln/>
        </p:spPr>
        <p:txBody>
          <a:bodyPr/>
          <a:lstStyle>
            <a:lvl1pPr>
              <a:defRPr/>
            </a:lvl1pPr>
          </a:lstStyle>
          <a:p>
            <a:pPr>
              <a:defRPr/>
            </a:pPr>
            <a:fld id="{226F4CE5-8858-4400-B6F4-DD5EF66EF3BB}" type="slidenum">
              <a:rPr lang="en-US" altLang="ja-JP"/>
              <a:pPr>
                <a:defRPr/>
              </a:pPr>
              <a:t>‹#›</a:t>
            </a:fld>
            <a:endParaRPr lang="en-US" altLang="ja-JP"/>
          </a:p>
        </p:txBody>
      </p:sp>
    </p:spTree>
    <p:extLst>
      <p:ext uri="{BB962C8B-B14F-4D97-AF65-F5344CB8AC3E}">
        <p14:creationId xmlns:p14="http://schemas.microsoft.com/office/powerpoint/2010/main" val="22770793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65C54BE7-9FA0-4DF0-9FED-B5E459D1E75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303C4F7B-E55D-46AD-B71F-7DA184158F29}"/>
              </a:ext>
            </a:extLst>
          </p:cNvPr>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9" name="Rectangle 6">
            <a:extLst>
              <a:ext uri="{FF2B5EF4-FFF2-40B4-BE49-F238E27FC236}">
                <a16:creationId xmlns:a16="http://schemas.microsoft.com/office/drawing/2014/main" id="{78BC0E74-4AD3-4F33-A0DE-FE99BE038B95}"/>
              </a:ext>
            </a:extLst>
          </p:cNvPr>
          <p:cNvSpPr>
            <a:spLocks noGrp="1" noChangeArrowheads="1"/>
          </p:cNvSpPr>
          <p:nvPr>
            <p:ph type="sldNum" sz="quarter" idx="12"/>
          </p:nvPr>
        </p:nvSpPr>
        <p:spPr>
          <a:ln/>
        </p:spPr>
        <p:txBody>
          <a:bodyPr/>
          <a:lstStyle>
            <a:lvl1pPr>
              <a:defRPr/>
            </a:lvl1pPr>
          </a:lstStyle>
          <a:p>
            <a:pPr>
              <a:defRPr/>
            </a:pPr>
            <a:fld id="{CB7F491D-8A89-4902-BC60-90FEC40EEE1A}" type="slidenum">
              <a:rPr lang="en-US" altLang="ja-JP"/>
              <a:pPr>
                <a:defRPr/>
              </a:pPr>
              <a:t>‹#›</a:t>
            </a:fld>
            <a:endParaRPr lang="en-US" altLang="ja-JP"/>
          </a:p>
        </p:txBody>
      </p:sp>
    </p:spTree>
    <p:extLst>
      <p:ext uri="{BB962C8B-B14F-4D97-AF65-F5344CB8AC3E}">
        <p14:creationId xmlns:p14="http://schemas.microsoft.com/office/powerpoint/2010/main" val="26702431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668108ED-53F9-4724-AE7B-0888C3D8F45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B2131050-9975-40D0-A0E9-725F14A959BF}"/>
              </a:ext>
            </a:extLst>
          </p:cNvPr>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5" name="Rectangle 6">
            <a:extLst>
              <a:ext uri="{FF2B5EF4-FFF2-40B4-BE49-F238E27FC236}">
                <a16:creationId xmlns:a16="http://schemas.microsoft.com/office/drawing/2014/main" id="{39BD1A95-0DA8-4951-8844-E04583EB0553}"/>
              </a:ext>
            </a:extLst>
          </p:cNvPr>
          <p:cNvSpPr>
            <a:spLocks noGrp="1" noChangeArrowheads="1"/>
          </p:cNvSpPr>
          <p:nvPr>
            <p:ph type="sldNum" sz="quarter" idx="12"/>
          </p:nvPr>
        </p:nvSpPr>
        <p:spPr>
          <a:ln/>
        </p:spPr>
        <p:txBody>
          <a:bodyPr/>
          <a:lstStyle>
            <a:lvl1pPr>
              <a:defRPr/>
            </a:lvl1pPr>
          </a:lstStyle>
          <a:p>
            <a:pPr>
              <a:defRPr/>
            </a:pPr>
            <a:fld id="{30EC162F-72A9-41F2-BF77-FE683B6DA589}" type="slidenum">
              <a:rPr lang="en-US" altLang="ja-JP"/>
              <a:pPr>
                <a:defRPr/>
              </a:pPr>
              <a:t>‹#›</a:t>
            </a:fld>
            <a:endParaRPr lang="en-US" altLang="ja-JP"/>
          </a:p>
        </p:txBody>
      </p:sp>
    </p:spTree>
    <p:extLst>
      <p:ext uri="{BB962C8B-B14F-4D97-AF65-F5344CB8AC3E}">
        <p14:creationId xmlns:p14="http://schemas.microsoft.com/office/powerpoint/2010/main" val="23894983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6CFF22E-5968-473D-892C-0318CF6CEDE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6BB6C70C-1A0A-43A4-BCE5-255E21F8AC17}"/>
              </a:ext>
            </a:extLst>
          </p:cNvPr>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4" name="Rectangle 6">
            <a:extLst>
              <a:ext uri="{FF2B5EF4-FFF2-40B4-BE49-F238E27FC236}">
                <a16:creationId xmlns:a16="http://schemas.microsoft.com/office/drawing/2014/main" id="{5CF5A99E-EF85-4E03-926D-E1C241CA4B85}"/>
              </a:ext>
            </a:extLst>
          </p:cNvPr>
          <p:cNvSpPr>
            <a:spLocks noGrp="1" noChangeArrowheads="1"/>
          </p:cNvSpPr>
          <p:nvPr>
            <p:ph type="sldNum" sz="quarter" idx="12"/>
          </p:nvPr>
        </p:nvSpPr>
        <p:spPr>
          <a:ln/>
        </p:spPr>
        <p:txBody>
          <a:bodyPr/>
          <a:lstStyle>
            <a:lvl1pPr>
              <a:defRPr/>
            </a:lvl1pPr>
          </a:lstStyle>
          <a:p>
            <a:pPr>
              <a:defRPr/>
            </a:pPr>
            <a:fld id="{602982C3-ED31-4B8F-B273-2ABA9513104E}" type="slidenum">
              <a:rPr lang="en-US" altLang="ja-JP"/>
              <a:pPr>
                <a:defRPr/>
              </a:pPr>
              <a:t>‹#›</a:t>
            </a:fld>
            <a:endParaRPr lang="en-US" altLang="ja-JP"/>
          </a:p>
        </p:txBody>
      </p:sp>
    </p:spTree>
    <p:extLst>
      <p:ext uri="{BB962C8B-B14F-4D97-AF65-F5344CB8AC3E}">
        <p14:creationId xmlns:p14="http://schemas.microsoft.com/office/powerpoint/2010/main" val="6775273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8FA26D0A-3D59-43AB-B6D8-A86C1C7E82A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4E811D34-1E6E-44A6-B27F-2472836F50EF}"/>
              </a:ext>
            </a:extLst>
          </p:cNvPr>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7" name="Rectangle 6">
            <a:extLst>
              <a:ext uri="{FF2B5EF4-FFF2-40B4-BE49-F238E27FC236}">
                <a16:creationId xmlns:a16="http://schemas.microsoft.com/office/drawing/2014/main" id="{E0B6EA13-4C18-4AFD-892D-9D5675660C52}"/>
              </a:ext>
            </a:extLst>
          </p:cNvPr>
          <p:cNvSpPr>
            <a:spLocks noGrp="1" noChangeArrowheads="1"/>
          </p:cNvSpPr>
          <p:nvPr>
            <p:ph type="sldNum" sz="quarter" idx="12"/>
          </p:nvPr>
        </p:nvSpPr>
        <p:spPr>
          <a:ln/>
        </p:spPr>
        <p:txBody>
          <a:bodyPr/>
          <a:lstStyle>
            <a:lvl1pPr>
              <a:defRPr/>
            </a:lvl1pPr>
          </a:lstStyle>
          <a:p>
            <a:pPr>
              <a:defRPr/>
            </a:pPr>
            <a:fld id="{7BD7669C-019B-4E98-90EB-684A651734F5}" type="slidenum">
              <a:rPr lang="en-US" altLang="ja-JP"/>
              <a:pPr>
                <a:defRPr/>
              </a:pPr>
              <a:t>‹#›</a:t>
            </a:fld>
            <a:endParaRPr lang="en-US" altLang="ja-JP"/>
          </a:p>
        </p:txBody>
      </p:sp>
    </p:spTree>
    <p:extLst>
      <p:ext uri="{BB962C8B-B14F-4D97-AF65-F5344CB8AC3E}">
        <p14:creationId xmlns:p14="http://schemas.microsoft.com/office/powerpoint/2010/main" val="40302736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E89A87A0-AA91-47FD-B9D3-C16F0BDCF73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A1D8677C-6D93-4B74-BAEC-640A691486B5}"/>
              </a:ext>
            </a:extLst>
          </p:cNvPr>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7" name="Rectangle 6">
            <a:extLst>
              <a:ext uri="{FF2B5EF4-FFF2-40B4-BE49-F238E27FC236}">
                <a16:creationId xmlns:a16="http://schemas.microsoft.com/office/drawing/2014/main" id="{2A7D9685-5E92-4653-833A-2B20E4235D4B}"/>
              </a:ext>
            </a:extLst>
          </p:cNvPr>
          <p:cNvSpPr>
            <a:spLocks noGrp="1" noChangeArrowheads="1"/>
          </p:cNvSpPr>
          <p:nvPr>
            <p:ph type="sldNum" sz="quarter" idx="12"/>
          </p:nvPr>
        </p:nvSpPr>
        <p:spPr>
          <a:ln/>
        </p:spPr>
        <p:txBody>
          <a:bodyPr/>
          <a:lstStyle>
            <a:lvl1pPr>
              <a:defRPr/>
            </a:lvl1pPr>
          </a:lstStyle>
          <a:p>
            <a:pPr>
              <a:defRPr/>
            </a:pPr>
            <a:fld id="{3EA9B04F-48D7-4841-AE59-CAA1E8F73D4C}" type="slidenum">
              <a:rPr lang="en-US" altLang="ja-JP"/>
              <a:pPr>
                <a:defRPr/>
              </a:pPr>
              <a:t>‹#›</a:t>
            </a:fld>
            <a:endParaRPr lang="en-US" altLang="ja-JP"/>
          </a:p>
        </p:txBody>
      </p:sp>
    </p:spTree>
    <p:extLst>
      <p:ext uri="{BB962C8B-B14F-4D97-AF65-F5344CB8AC3E}">
        <p14:creationId xmlns:p14="http://schemas.microsoft.com/office/powerpoint/2010/main" val="86765252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9F29AA3D-4528-4C5F-AF52-5F4ABFACD10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F51BDEEC-3BD8-4CA9-AD5A-C57C70600402}"/>
              </a:ext>
            </a:extLst>
          </p:cNvPr>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6" name="Rectangle 6">
            <a:extLst>
              <a:ext uri="{FF2B5EF4-FFF2-40B4-BE49-F238E27FC236}">
                <a16:creationId xmlns:a16="http://schemas.microsoft.com/office/drawing/2014/main" id="{A3049370-CE1F-4A61-B43E-C0523CF8A094}"/>
              </a:ext>
            </a:extLst>
          </p:cNvPr>
          <p:cNvSpPr>
            <a:spLocks noGrp="1" noChangeArrowheads="1"/>
          </p:cNvSpPr>
          <p:nvPr>
            <p:ph type="sldNum" sz="quarter" idx="12"/>
          </p:nvPr>
        </p:nvSpPr>
        <p:spPr>
          <a:ln/>
        </p:spPr>
        <p:txBody>
          <a:bodyPr/>
          <a:lstStyle>
            <a:lvl1pPr>
              <a:defRPr/>
            </a:lvl1pPr>
          </a:lstStyle>
          <a:p>
            <a:pPr>
              <a:defRPr/>
            </a:pPr>
            <a:fld id="{9EC6B74C-295B-467B-8FA6-C26C19DE352C}" type="slidenum">
              <a:rPr lang="en-US" altLang="ja-JP"/>
              <a:pPr>
                <a:defRPr/>
              </a:pPr>
              <a:t>‹#›</a:t>
            </a:fld>
            <a:endParaRPr lang="en-US" altLang="ja-JP"/>
          </a:p>
        </p:txBody>
      </p:sp>
    </p:spTree>
    <p:extLst>
      <p:ext uri="{BB962C8B-B14F-4D97-AF65-F5344CB8AC3E}">
        <p14:creationId xmlns:p14="http://schemas.microsoft.com/office/powerpoint/2010/main" val="39837715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852E8F0D-873E-48E3-9FF4-F8E1A4D26D5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8BDAD1FF-33E6-4FD0-A777-33258B2ED84B}"/>
              </a:ext>
            </a:extLst>
          </p:cNvPr>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6" name="Rectangle 6">
            <a:extLst>
              <a:ext uri="{FF2B5EF4-FFF2-40B4-BE49-F238E27FC236}">
                <a16:creationId xmlns:a16="http://schemas.microsoft.com/office/drawing/2014/main" id="{6FF72E77-09C0-44B2-828F-65135CEB23B9}"/>
              </a:ext>
            </a:extLst>
          </p:cNvPr>
          <p:cNvSpPr>
            <a:spLocks noGrp="1" noChangeArrowheads="1"/>
          </p:cNvSpPr>
          <p:nvPr>
            <p:ph type="sldNum" sz="quarter" idx="12"/>
          </p:nvPr>
        </p:nvSpPr>
        <p:spPr>
          <a:ln/>
        </p:spPr>
        <p:txBody>
          <a:bodyPr/>
          <a:lstStyle>
            <a:lvl1pPr>
              <a:defRPr/>
            </a:lvl1pPr>
          </a:lstStyle>
          <a:p>
            <a:pPr>
              <a:defRPr/>
            </a:pPr>
            <a:fld id="{68187BE3-522A-473B-BF38-B3DA2C614BA2}" type="slidenum">
              <a:rPr lang="en-US" altLang="ja-JP"/>
              <a:pPr>
                <a:defRPr/>
              </a:pPr>
              <a:t>‹#›</a:t>
            </a:fld>
            <a:endParaRPr lang="en-US" altLang="ja-JP"/>
          </a:p>
        </p:txBody>
      </p:sp>
    </p:spTree>
    <p:extLst>
      <p:ext uri="{BB962C8B-B14F-4D97-AF65-F5344CB8AC3E}">
        <p14:creationId xmlns:p14="http://schemas.microsoft.com/office/powerpoint/2010/main" val="3543046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pPr algn="l"/>
            <a:r>
              <a:rPr lang="zh-TW" altLang="en-US" dirty="0"/>
              <a:t>令和元年度主任相談支援専門員養成研修</a:t>
            </a:r>
            <a:endParaRPr lang="ja-JP" altLang="en-US" dirty="0"/>
          </a:p>
        </p:txBody>
      </p:sp>
      <p:sp>
        <p:nvSpPr>
          <p:cNvPr id="6" name="スライド番号プレースホルダー 5"/>
          <p:cNvSpPr>
            <a:spLocks noGrp="1"/>
          </p:cNvSpPr>
          <p:nvPr>
            <p:ph type="sldNum" sz="quarter" idx="12"/>
          </p:nvPr>
        </p:nvSpPr>
        <p:spPr/>
        <p:txBody>
          <a:bodyPr/>
          <a:lstStyle/>
          <a:p>
            <a:fld id="{614EF66B-4D7C-4AAD-818A-EDBB9DCD1BD5}" type="slidenum">
              <a:rPr kumimoji="1" lang="ja-JP" altLang="en-US" smtClean="0"/>
              <a:t>‹#›</a:t>
            </a:fld>
            <a:endParaRPr kumimoji="1" lang="ja-JP" altLang="en-US"/>
          </a:p>
        </p:txBody>
      </p:sp>
    </p:spTree>
    <p:extLst>
      <p:ext uri="{BB962C8B-B14F-4D97-AF65-F5344CB8AC3E}">
        <p14:creationId xmlns:p14="http://schemas.microsoft.com/office/powerpoint/2010/main" val="24803042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874BAC0E-F82F-41F2-BFEE-3D272008930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C0441BAE-2E15-46D4-AB9A-0DBC7A30153C}"/>
              </a:ext>
            </a:extLst>
          </p:cNvPr>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7" name="Rectangle 6">
            <a:extLst>
              <a:ext uri="{FF2B5EF4-FFF2-40B4-BE49-F238E27FC236}">
                <a16:creationId xmlns:a16="http://schemas.microsoft.com/office/drawing/2014/main" id="{65089E1C-AF1F-4D67-B395-1CC92090F08D}"/>
              </a:ext>
            </a:extLst>
          </p:cNvPr>
          <p:cNvSpPr>
            <a:spLocks noGrp="1" noChangeArrowheads="1"/>
          </p:cNvSpPr>
          <p:nvPr>
            <p:ph type="sldNum" sz="quarter" idx="12"/>
          </p:nvPr>
        </p:nvSpPr>
        <p:spPr>
          <a:ln/>
        </p:spPr>
        <p:txBody>
          <a:bodyPr/>
          <a:lstStyle>
            <a:lvl1pPr>
              <a:defRPr/>
            </a:lvl1pPr>
          </a:lstStyle>
          <a:p>
            <a:pPr>
              <a:defRPr/>
            </a:pPr>
            <a:fld id="{3CA8CB7A-E630-414C-9B1E-35CC6626EDF9}" type="slidenum">
              <a:rPr lang="en-US" altLang="ja-JP"/>
              <a:pPr>
                <a:defRPr/>
              </a:pPr>
              <a:t>‹#›</a:t>
            </a:fld>
            <a:endParaRPr lang="en-US" altLang="ja-JP"/>
          </a:p>
        </p:txBody>
      </p:sp>
    </p:spTree>
    <p:extLst>
      <p:ext uri="{BB962C8B-B14F-4D97-AF65-F5344CB8AC3E}">
        <p14:creationId xmlns:p14="http://schemas.microsoft.com/office/powerpoint/2010/main" val="638653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19CE12F-AE88-415D-9295-C32AB39DA845}" type="slidenum">
              <a:rPr lang="en-US" altLang="ja-JP"/>
              <a:pPr>
                <a:defRPr/>
              </a:pPr>
              <a:t>‹#›</a:t>
            </a:fld>
            <a:endParaRPr lang="en-US" altLang="ja-JP"/>
          </a:p>
        </p:txBody>
      </p:sp>
    </p:spTree>
    <p:extLst>
      <p:ext uri="{BB962C8B-B14F-4D97-AF65-F5344CB8AC3E}">
        <p14:creationId xmlns:p14="http://schemas.microsoft.com/office/powerpoint/2010/main" val="29759596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76EB439-2DF6-4D88-B55A-A73C074EC918}" type="slidenum">
              <a:rPr lang="en-US" altLang="ja-JP"/>
              <a:pPr>
                <a:defRPr/>
              </a:pPr>
              <a:t>‹#›</a:t>
            </a:fld>
            <a:endParaRPr lang="en-US" altLang="ja-JP"/>
          </a:p>
        </p:txBody>
      </p:sp>
    </p:spTree>
    <p:extLst>
      <p:ext uri="{BB962C8B-B14F-4D97-AF65-F5344CB8AC3E}">
        <p14:creationId xmlns:p14="http://schemas.microsoft.com/office/powerpoint/2010/main" val="13280850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EFF0BD9-586E-4F3C-A370-F477C48267CC}" type="slidenum">
              <a:rPr lang="en-US" altLang="ja-JP"/>
              <a:pPr>
                <a:defRPr/>
              </a:pPr>
              <a:t>‹#›</a:t>
            </a:fld>
            <a:endParaRPr lang="en-US" altLang="ja-JP"/>
          </a:p>
        </p:txBody>
      </p:sp>
    </p:spTree>
    <p:extLst>
      <p:ext uri="{BB962C8B-B14F-4D97-AF65-F5344CB8AC3E}">
        <p14:creationId xmlns:p14="http://schemas.microsoft.com/office/powerpoint/2010/main" val="34614166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88384FA-07DC-48D5-BFA9-4CE5F118CC35}" type="slidenum">
              <a:rPr lang="en-US" altLang="ja-JP"/>
              <a:pPr>
                <a:defRPr/>
              </a:pPr>
              <a:t>‹#›</a:t>
            </a:fld>
            <a:endParaRPr lang="en-US" altLang="ja-JP"/>
          </a:p>
        </p:txBody>
      </p:sp>
    </p:spTree>
    <p:extLst>
      <p:ext uri="{BB962C8B-B14F-4D97-AF65-F5344CB8AC3E}">
        <p14:creationId xmlns:p14="http://schemas.microsoft.com/office/powerpoint/2010/main" val="1573194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FE3647D8-F60F-4C66-8C53-929132C2653D}" type="slidenum">
              <a:rPr lang="en-US" altLang="ja-JP"/>
              <a:pPr>
                <a:defRPr/>
              </a:pPr>
              <a:t>‹#›</a:t>
            </a:fld>
            <a:endParaRPr lang="en-US" altLang="ja-JP"/>
          </a:p>
        </p:txBody>
      </p:sp>
    </p:spTree>
    <p:extLst>
      <p:ext uri="{BB962C8B-B14F-4D97-AF65-F5344CB8AC3E}">
        <p14:creationId xmlns:p14="http://schemas.microsoft.com/office/powerpoint/2010/main" val="269914402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31B39A2E-C7CE-49E8-BE0D-1DA9BEEBBB03}" type="slidenum">
              <a:rPr lang="en-US" altLang="ja-JP"/>
              <a:pPr>
                <a:defRPr/>
              </a:pPr>
              <a:t>‹#›</a:t>
            </a:fld>
            <a:endParaRPr lang="en-US" altLang="ja-JP"/>
          </a:p>
        </p:txBody>
      </p:sp>
    </p:spTree>
    <p:extLst>
      <p:ext uri="{BB962C8B-B14F-4D97-AF65-F5344CB8AC3E}">
        <p14:creationId xmlns:p14="http://schemas.microsoft.com/office/powerpoint/2010/main" val="229690497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14C8C336-E4CB-494D-885B-98942F04718B}" type="slidenum">
              <a:rPr lang="en-US" altLang="ja-JP"/>
              <a:pPr>
                <a:defRPr/>
              </a:pPr>
              <a:t>‹#›</a:t>
            </a:fld>
            <a:endParaRPr lang="en-US" altLang="ja-JP"/>
          </a:p>
        </p:txBody>
      </p:sp>
    </p:spTree>
    <p:extLst>
      <p:ext uri="{BB962C8B-B14F-4D97-AF65-F5344CB8AC3E}">
        <p14:creationId xmlns:p14="http://schemas.microsoft.com/office/powerpoint/2010/main" val="145123632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06E1F8A-39B0-4C35-A391-C3DFB1A2ACA2}" type="slidenum">
              <a:rPr lang="en-US" altLang="ja-JP"/>
              <a:pPr>
                <a:defRPr/>
              </a:pPr>
              <a:t>‹#›</a:t>
            </a:fld>
            <a:endParaRPr lang="en-US" altLang="ja-JP"/>
          </a:p>
        </p:txBody>
      </p:sp>
    </p:spTree>
    <p:extLst>
      <p:ext uri="{BB962C8B-B14F-4D97-AF65-F5344CB8AC3E}">
        <p14:creationId xmlns:p14="http://schemas.microsoft.com/office/powerpoint/2010/main" val="36711005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3D7D9F0-7E72-4EB2-9970-867F585ADCC7}" type="slidenum">
              <a:rPr lang="en-US" altLang="ja-JP"/>
              <a:pPr>
                <a:defRPr/>
              </a:pPr>
              <a:t>‹#›</a:t>
            </a:fld>
            <a:endParaRPr lang="en-US" altLang="ja-JP"/>
          </a:p>
        </p:txBody>
      </p:sp>
    </p:spTree>
    <p:extLst>
      <p:ext uri="{BB962C8B-B14F-4D97-AF65-F5344CB8AC3E}">
        <p14:creationId xmlns:p14="http://schemas.microsoft.com/office/powerpoint/2010/main" val="828598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2"/>
            <a:ext cx="43815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600202"/>
            <a:ext cx="43815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pPr algn="l"/>
            <a:r>
              <a:rPr lang="zh-TW" altLang="en-US" dirty="0"/>
              <a:t>令和元年度主任相談支援専門員養成研修</a:t>
            </a:r>
            <a:endParaRPr lang="ja-JP" altLang="en-US" dirty="0"/>
          </a:p>
        </p:txBody>
      </p:sp>
      <p:sp>
        <p:nvSpPr>
          <p:cNvPr id="7" name="スライド番号プレースホルダー 6"/>
          <p:cNvSpPr>
            <a:spLocks noGrp="1"/>
          </p:cNvSpPr>
          <p:nvPr>
            <p:ph type="sldNum" sz="quarter" idx="12"/>
          </p:nvPr>
        </p:nvSpPr>
        <p:spPr/>
        <p:txBody>
          <a:bodyPr/>
          <a:lstStyle/>
          <a:p>
            <a:fld id="{614EF66B-4D7C-4AAD-818A-EDBB9DCD1BD5}" type="slidenum">
              <a:rPr kumimoji="1" lang="ja-JP" altLang="en-US" smtClean="0"/>
              <a:t>‹#›</a:t>
            </a:fld>
            <a:endParaRPr kumimoji="1" lang="ja-JP" altLang="en-US"/>
          </a:p>
        </p:txBody>
      </p:sp>
    </p:spTree>
    <p:extLst>
      <p:ext uri="{BB962C8B-B14F-4D97-AF65-F5344CB8AC3E}">
        <p14:creationId xmlns:p14="http://schemas.microsoft.com/office/powerpoint/2010/main" val="233017937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B967535-4D21-4714-9EFD-9B90FF9A91E5}" type="slidenum">
              <a:rPr lang="en-US" altLang="ja-JP"/>
              <a:pPr>
                <a:defRPr/>
              </a:pPr>
              <a:t>‹#›</a:t>
            </a:fld>
            <a:endParaRPr lang="en-US" altLang="ja-JP"/>
          </a:p>
        </p:txBody>
      </p:sp>
    </p:spTree>
    <p:extLst>
      <p:ext uri="{BB962C8B-B14F-4D97-AF65-F5344CB8AC3E}">
        <p14:creationId xmlns:p14="http://schemas.microsoft.com/office/powerpoint/2010/main" val="145939096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9075145-FC25-4F9A-BD57-82B4061F5C1A}" type="slidenum">
              <a:rPr lang="en-US" altLang="ja-JP"/>
              <a:pPr>
                <a:defRPr/>
              </a:pPr>
              <a:t>‹#›</a:t>
            </a:fld>
            <a:endParaRPr lang="en-US" altLang="ja-JP"/>
          </a:p>
        </p:txBody>
      </p:sp>
    </p:spTree>
    <p:extLst>
      <p:ext uri="{BB962C8B-B14F-4D97-AF65-F5344CB8AC3E}">
        <p14:creationId xmlns:p14="http://schemas.microsoft.com/office/powerpoint/2010/main" val="19424489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6F32822-93D7-41BE-9BBC-1BB19573D832}" type="slidenum">
              <a:rPr lang="en-US" altLang="ja-JP"/>
              <a:pPr>
                <a:defRPr/>
              </a:pPr>
              <a:t>‹#›</a:t>
            </a:fld>
            <a:endParaRPr lang="en-US" altLang="ja-JP"/>
          </a:p>
        </p:txBody>
      </p:sp>
    </p:spTree>
    <p:extLst>
      <p:ext uri="{BB962C8B-B14F-4D97-AF65-F5344CB8AC3E}">
        <p14:creationId xmlns:p14="http://schemas.microsoft.com/office/powerpoint/2010/main" val="199980826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D7BF17F1-3689-4234-BAB2-43D27E669FFC}" type="slidenum">
              <a:rPr lang="en-US" altLang="ja-JP"/>
              <a:pPr>
                <a:defRPr/>
              </a:pPr>
              <a:t>‹#›</a:t>
            </a:fld>
            <a:endParaRPr lang="en-US" altLang="ja-JP"/>
          </a:p>
        </p:txBody>
      </p:sp>
    </p:spTree>
    <p:extLst>
      <p:ext uri="{BB962C8B-B14F-4D97-AF65-F5344CB8AC3E}">
        <p14:creationId xmlns:p14="http://schemas.microsoft.com/office/powerpoint/2010/main" val="30270147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84DFD7-1972-437C-83FC-9C471D391B6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797606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E3D446-6AC4-444F-8BEA-32D44DAF9CB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4785414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lgn="just">
              <a:defRPr/>
            </a:lvl1pPr>
          </a:lstStyle>
          <a:p>
            <a:pPr>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E595B7-50C1-4E29-9891-3A829CBB055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885110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5340E7-B6F7-4140-A962-5293C511AF2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9641191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F62982B-1405-400E-8594-C8747DD9CBC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8479946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669ED8-EFC7-497D-8E2B-5188DE407B2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51667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pPr algn="l"/>
            <a:r>
              <a:rPr lang="zh-TW" altLang="en-US" dirty="0"/>
              <a:t>令和元年度主任相談支援専門員養成研修</a:t>
            </a:r>
            <a:endParaRPr lang="ja-JP" altLang="en-US" dirty="0"/>
          </a:p>
        </p:txBody>
      </p:sp>
      <p:sp>
        <p:nvSpPr>
          <p:cNvPr id="9" name="スライド番号プレースホルダー 8"/>
          <p:cNvSpPr>
            <a:spLocks noGrp="1"/>
          </p:cNvSpPr>
          <p:nvPr>
            <p:ph type="sldNum" sz="quarter" idx="12"/>
          </p:nvPr>
        </p:nvSpPr>
        <p:spPr/>
        <p:txBody>
          <a:bodyPr/>
          <a:lstStyle/>
          <a:p>
            <a:fld id="{614EF66B-4D7C-4AAD-818A-EDBB9DCD1BD5}" type="slidenum">
              <a:rPr kumimoji="1" lang="ja-JP" altLang="en-US" smtClean="0"/>
              <a:t>‹#›</a:t>
            </a:fld>
            <a:endParaRPr kumimoji="1" lang="ja-JP" altLang="en-US"/>
          </a:p>
        </p:txBody>
      </p:sp>
    </p:spTree>
    <p:extLst>
      <p:ext uri="{BB962C8B-B14F-4D97-AF65-F5344CB8AC3E}">
        <p14:creationId xmlns:p14="http://schemas.microsoft.com/office/powerpoint/2010/main" val="4331409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77C773E-EAEA-4599-B8F8-4A9ACC70BF1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2146961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1C589F-0759-427B-AE24-48A7D2017B9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2403355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DBEACB-54ED-4449-B753-2A5F4326E6A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3431111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24D14A-468D-4BEA-9005-CF56F244563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7489790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C0B878-0EF7-44F2-8F9F-1740D8AC932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1730473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41148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A0A2E1C-8C15-4E2D-80B3-B3A33944524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3573967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9F50449-7F2A-43AD-9935-F4081769D15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3061923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xfrm>
            <a:off x="0" y="6591683"/>
            <a:ext cx="3175992" cy="268139"/>
          </a:xfrm>
          <a:ln/>
        </p:spPr>
        <p:txBody>
          <a:bodyPr/>
          <a:lstStyle>
            <a:lvl1pPr>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6" name="Rectangle 6"/>
          <p:cNvSpPr>
            <a:spLocks noGrp="1" noChangeArrowheads="1"/>
          </p:cNvSpPr>
          <p:nvPr>
            <p:ph type="sldNum" sz="quarter" idx="12"/>
          </p:nvPr>
        </p:nvSpPr>
        <p:spPr>
          <a:xfrm>
            <a:off x="7010400" y="6591683"/>
            <a:ext cx="2133600" cy="268139"/>
          </a:xfrm>
          <a:ln/>
        </p:spPr>
        <p:txBody>
          <a:bodyPr/>
          <a:lstStyle>
            <a:lvl1pPr>
              <a:defRPr/>
            </a:lvl1pPr>
          </a:lstStyle>
          <a:p>
            <a:fld id="{C99A5BB0-EC22-4349-A745-DD97799C439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0707030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976C02F-AC60-43B5-BF43-CA3C21E1D59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703591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169075E-8F7B-44FA-AF06-E3EF212B511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59365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pPr algn="l"/>
            <a:r>
              <a:rPr lang="zh-TW" altLang="en-US" dirty="0"/>
              <a:t>令和元年度主任相談支援専門員養成研修</a:t>
            </a:r>
            <a:endParaRPr lang="ja-JP" altLang="en-US" dirty="0"/>
          </a:p>
        </p:txBody>
      </p:sp>
      <p:sp>
        <p:nvSpPr>
          <p:cNvPr id="5" name="スライド番号プレースホルダー 4"/>
          <p:cNvSpPr>
            <a:spLocks noGrp="1"/>
          </p:cNvSpPr>
          <p:nvPr>
            <p:ph type="sldNum" sz="quarter" idx="12"/>
          </p:nvPr>
        </p:nvSpPr>
        <p:spPr/>
        <p:txBody>
          <a:bodyPr/>
          <a:lstStyle/>
          <a:p>
            <a:fld id="{614EF66B-4D7C-4AAD-818A-EDBB9DCD1BD5}" type="slidenum">
              <a:rPr kumimoji="1" lang="ja-JP" altLang="en-US" smtClean="0"/>
              <a:t>‹#›</a:t>
            </a:fld>
            <a:endParaRPr kumimoji="1" lang="ja-JP" altLang="en-US"/>
          </a:p>
        </p:txBody>
      </p:sp>
    </p:spTree>
    <p:extLst>
      <p:ext uri="{BB962C8B-B14F-4D97-AF65-F5344CB8AC3E}">
        <p14:creationId xmlns:p14="http://schemas.microsoft.com/office/powerpoint/2010/main" val="30754911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60F010-F58B-43F8-8E03-09FAE24CE2D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54495731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EA2883C-3D1E-4CA7-9697-650BDC152AA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5853631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213E7A2-7C80-4895-9515-F4269A2C59E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036571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1F83757-A46B-4AF4-8047-5BB8B3F9CC9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4396084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BC6A8A3-238C-4AED-9450-461245249AF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139099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0CFB16B-8F7A-4954-8B31-1E134ABD153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83994969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FC71D1A-83E1-4A71-961D-B790B7D992E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7600214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257C523-E5BC-4067-B1CF-C81C9557AC1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35590697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lgn="just">
              <a:defRPr/>
            </a:pPr>
            <a:r>
              <a:rPr lang="zh-TW" altLang="en-US" dirty="0"/>
              <a:t>令和元年度主任相談支援専門員養成研修</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C5A2E68B-35AF-4D57-8239-5754F96468E3}" type="slidenum">
              <a:rPr lang="en-US" altLang="ja-JP"/>
              <a:pPr>
                <a:defRPr/>
              </a:pPr>
              <a:t>‹#›</a:t>
            </a:fld>
            <a:endParaRPr lang="en-US" altLang="ja-JP"/>
          </a:p>
        </p:txBody>
      </p:sp>
    </p:spTree>
    <p:extLst>
      <p:ext uri="{BB962C8B-B14F-4D97-AF65-F5344CB8AC3E}">
        <p14:creationId xmlns:p14="http://schemas.microsoft.com/office/powerpoint/2010/main" val="356652894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lgn="just">
              <a:defRPr/>
            </a:pPr>
            <a:r>
              <a:rPr lang="zh-TW" altLang="en-US" dirty="0"/>
              <a:t>令和元年度主任相談支援専門員養成研修</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210279CD-510A-463A-A701-80F9FE2E0ED9}" type="slidenum">
              <a:rPr lang="en-US" altLang="ja-JP"/>
              <a:pPr>
                <a:defRPr/>
              </a:pPr>
              <a:t>‹#›</a:t>
            </a:fld>
            <a:endParaRPr lang="en-US" altLang="ja-JP"/>
          </a:p>
        </p:txBody>
      </p:sp>
    </p:spTree>
    <p:extLst>
      <p:ext uri="{BB962C8B-B14F-4D97-AF65-F5344CB8AC3E}">
        <p14:creationId xmlns:p14="http://schemas.microsoft.com/office/powerpoint/2010/main" val="1558573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pPr algn="l"/>
            <a:r>
              <a:rPr lang="zh-TW" altLang="en-US" dirty="0"/>
              <a:t>令和元年度主任相談支援専門員養成研修</a:t>
            </a:r>
            <a:endParaRPr lang="ja-JP" altLang="en-US" dirty="0"/>
          </a:p>
        </p:txBody>
      </p:sp>
      <p:sp>
        <p:nvSpPr>
          <p:cNvPr id="4" name="スライド番号プレースホルダー 3"/>
          <p:cNvSpPr>
            <a:spLocks noGrp="1"/>
          </p:cNvSpPr>
          <p:nvPr>
            <p:ph type="sldNum" sz="quarter" idx="12"/>
          </p:nvPr>
        </p:nvSpPr>
        <p:spPr/>
        <p:txBody>
          <a:bodyPr/>
          <a:lstStyle/>
          <a:p>
            <a:fld id="{614EF66B-4D7C-4AAD-818A-EDBB9DCD1BD5}" type="slidenum">
              <a:rPr kumimoji="1" lang="ja-JP" altLang="en-US" smtClean="0"/>
              <a:t>‹#›</a:t>
            </a:fld>
            <a:endParaRPr kumimoji="1" lang="ja-JP" altLang="en-US"/>
          </a:p>
        </p:txBody>
      </p:sp>
    </p:spTree>
    <p:extLst>
      <p:ext uri="{BB962C8B-B14F-4D97-AF65-F5344CB8AC3E}">
        <p14:creationId xmlns:p14="http://schemas.microsoft.com/office/powerpoint/2010/main" val="9743950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lgn="just">
              <a:defRPr/>
            </a:pPr>
            <a:r>
              <a:rPr lang="zh-TW" altLang="en-US" dirty="0"/>
              <a:t>令和元年度主任相談支援専門員養成研修</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D8214545-8A1A-440D-AAE9-C2FFB3A9D8BD}" type="slidenum">
              <a:rPr lang="en-US" altLang="ja-JP"/>
              <a:pPr>
                <a:defRPr/>
              </a:pPr>
              <a:t>‹#›</a:t>
            </a:fld>
            <a:endParaRPr lang="en-US" altLang="ja-JP"/>
          </a:p>
        </p:txBody>
      </p:sp>
    </p:spTree>
    <p:extLst>
      <p:ext uri="{BB962C8B-B14F-4D97-AF65-F5344CB8AC3E}">
        <p14:creationId xmlns:p14="http://schemas.microsoft.com/office/powerpoint/2010/main" val="46830352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lgn="just">
              <a:defRPr/>
            </a:pPr>
            <a:r>
              <a:rPr lang="zh-TW" altLang="en-US" dirty="0"/>
              <a:t>令和元年度主任相談支援専門員養成研修</a:t>
            </a: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D269A577-3ED5-4386-B7F3-A5DBB2C7A574}" type="slidenum">
              <a:rPr lang="en-US" altLang="ja-JP"/>
              <a:pPr>
                <a:defRPr/>
              </a:pPr>
              <a:t>‹#›</a:t>
            </a:fld>
            <a:endParaRPr lang="en-US" altLang="ja-JP"/>
          </a:p>
        </p:txBody>
      </p:sp>
    </p:spTree>
    <p:extLst>
      <p:ext uri="{BB962C8B-B14F-4D97-AF65-F5344CB8AC3E}">
        <p14:creationId xmlns:p14="http://schemas.microsoft.com/office/powerpoint/2010/main" val="260199131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lgn="just">
              <a:defRPr/>
            </a:pPr>
            <a:r>
              <a:rPr lang="zh-TW" altLang="en-US" dirty="0"/>
              <a:t>令和元年度主任相談支援専門員養成研修</a:t>
            </a: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83959B74-E98E-4328-8F81-F2D298F975AE}" type="slidenum">
              <a:rPr lang="en-US" altLang="ja-JP"/>
              <a:pPr>
                <a:defRPr/>
              </a:pPr>
              <a:t>‹#›</a:t>
            </a:fld>
            <a:endParaRPr lang="en-US" altLang="ja-JP"/>
          </a:p>
        </p:txBody>
      </p:sp>
    </p:spTree>
    <p:extLst>
      <p:ext uri="{BB962C8B-B14F-4D97-AF65-F5344CB8AC3E}">
        <p14:creationId xmlns:p14="http://schemas.microsoft.com/office/powerpoint/2010/main" val="102004083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lgn="just">
              <a:defRPr/>
            </a:pPr>
            <a:r>
              <a:rPr lang="zh-TW" altLang="en-US" dirty="0"/>
              <a:t>令和元年度主任相談支援専門員養成研修</a:t>
            </a: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44A5FE1C-AF09-4F2D-B26F-683420A16568}" type="slidenum">
              <a:rPr lang="en-US" altLang="ja-JP"/>
              <a:pPr>
                <a:defRPr/>
              </a:pPr>
              <a:t>‹#›</a:t>
            </a:fld>
            <a:endParaRPr lang="en-US" altLang="ja-JP"/>
          </a:p>
        </p:txBody>
      </p:sp>
    </p:spTree>
    <p:extLst>
      <p:ext uri="{BB962C8B-B14F-4D97-AF65-F5344CB8AC3E}">
        <p14:creationId xmlns:p14="http://schemas.microsoft.com/office/powerpoint/2010/main" val="25825834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lgn="just">
              <a:defRPr/>
            </a:pPr>
            <a:r>
              <a:rPr lang="zh-TW" altLang="en-US" dirty="0"/>
              <a:t>令和元年度主任相談支援専門員養成研修</a:t>
            </a: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F3EF7C41-E598-4EB3-AAEE-1EFCDAF9754B}" type="slidenum">
              <a:rPr lang="en-US" altLang="ja-JP"/>
              <a:pPr>
                <a:defRPr/>
              </a:pPr>
              <a:t>‹#›</a:t>
            </a:fld>
            <a:endParaRPr lang="en-US" altLang="ja-JP"/>
          </a:p>
        </p:txBody>
      </p:sp>
    </p:spTree>
    <p:extLst>
      <p:ext uri="{BB962C8B-B14F-4D97-AF65-F5344CB8AC3E}">
        <p14:creationId xmlns:p14="http://schemas.microsoft.com/office/powerpoint/2010/main" val="237100338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lgn="just">
              <a:defRPr/>
            </a:pPr>
            <a:r>
              <a:rPr lang="zh-TW" altLang="en-US" dirty="0"/>
              <a:t>令和元年度主任相談支援専門員養成研修</a:t>
            </a: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C788AEAC-FDFC-4D92-8269-07A9229DDD9D}" type="slidenum">
              <a:rPr lang="en-US" altLang="ja-JP"/>
              <a:pPr>
                <a:defRPr/>
              </a:pPr>
              <a:t>‹#›</a:t>
            </a:fld>
            <a:endParaRPr lang="en-US" altLang="ja-JP"/>
          </a:p>
        </p:txBody>
      </p:sp>
    </p:spTree>
    <p:extLst>
      <p:ext uri="{BB962C8B-B14F-4D97-AF65-F5344CB8AC3E}">
        <p14:creationId xmlns:p14="http://schemas.microsoft.com/office/powerpoint/2010/main" val="5224159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lgn="just">
              <a:defRPr/>
            </a:pPr>
            <a:r>
              <a:rPr lang="zh-TW" altLang="en-US" dirty="0"/>
              <a:t>令和元年度主任相談支援専門員養成研修</a:t>
            </a: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31ABEBC4-8F85-46AE-AC33-D1356C28781F}" type="slidenum">
              <a:rPr lang="en-US" altLang="ja-JP"/>
              <a:pPr>
                <a:defRPr/>
              </a:pPr>
              <a:t>‹#›</a:t>
            </a:fld>
            <a:endParaRPr lang="en-US" altLang="ja-JP"/>
          </a:p>
        </p:txBody>
      </p:sp>
    </p:spTree>
    <p:extLst>
      <p:ext uri="{BB962C8B-B14F-4D97-AF65-F5344CB8AC3E}">
        <p14:creationId xmlns:p14="http://schemas.microsoft.com/office/powerpoint/2010/main" val="173498218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lgn="just">
              <a:defRPr/>
            </a:pPr>
            <a:r>
              <a:rPr lang="zh-TW" altLang="en-US" dirty="0"/>
              <a:t>令和元年度主任相談支援専門員養成研修</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25C155D3-6A86-45C7-9D54-7091D22414A0}" type="slidenum">
              <a:rPr lang="en-US" altLang="ja-JP"/>
              <a:pPr>
                <a:defRPr/>
              </a:pPr>
              <a:t>‹#›</a:t>
            </a:fld>
            <a:endParaRPr lang="en-US" altLang="ja-JP"/>
          </a:p>
        </p:txBody>
      </p:sp>
    </p:spTree>
    <p:extLst>
      <p:ext uri="{BB962C8B-B14F-4D97-AF65-F5344CB8AC3E}">
        <p14:creationId xmlns:p14="http://schemas.microsoft.com/office/powerpoint/2010/main" val="71893604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lgn="just">
              <a:defRPr/>
            </a:pPr>
            <a:r>
              <a:rPr lang="zh-TW" altLang="en-US" dirty="0"/>
              <a:t>令和元年度主任相談支援専門員養成研修</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FD6E8414-4D86-46E6-8A06-567D3BFBF942}" type="slidenum">
              <a:rPr lang="en-US" altLang="ja-JP"/>
              <a:pPr>
                <a:defRPr/>
              </a:pPr>
              <a:t>‹#›</a:t>
            </a:fld>
            <a:endParaRPr lang="en-US" altLang="ja-JP"/>
          </a:p>
        </p:txBody>
      </p:sp>
    </p:spTree>
    <p:extLst>
      <p:ext uri="{BB962C8B-B14F-4D97-AF65-F5344CB8AC3E}">
        <p14:creationId xmlns:p14="http://schemas.microsoft.com/office/powerpoint/2010/main" val="94309480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lgn="just">
              <a:defRPr/>
            </a:pPr>
            <a:r>
              <a:rPr lang="zh-TW" altLang="en-US" dirty="0"/>
              <a:t>令和元年度主任相談支援専門員養成研修</a:t>
            </a: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73B8D8D8-A5DE-4797-883E-1268249A66C3}" type="slidenum">
              <a:rPr lang="en-US" altLang="ja-JP"/>
              <a:pPr>
                <a:defRPr/>
              </a:pPr>
              <a:t>‹#›</a:t>
            </a:fld>
            <a:endParaRPr lang="en-US" altLang="ja-JP"/>
          </a:p>
        </p:txBody>
      </p:sp>
    </p:spTree>
    <p:extLst>
      <p:ext uri="{BB962C8B-B14F-4D97-AF65-F5344CB8AC3E}">
        <p14:creationId xmlns:p14="http://schemas.microsoft.com/office/powerpoint/2010/main" val="3401967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pPr algn="l"/>
            <a:r>
              <a:rPr lang="zh-TW" altLang="en-US" dirty="0"/>
              <a:t>令和元年度主任相談支援専門員養成研修</a:t>
            </a:r>
            <a:endParaRPr lang="ja-JP" altLang="en-US" dirty="0"/>
          </a:p>
        </p:txBody>
      </p:sp>
      <p:sp>
        <p:nvSpPr>
          <p:cNvPr id="7" name="スライド番号プレースホルダー 6"/>
          <p:cNvSpPr>
            <a:spLocks noGrp="1"/>
          </p:cNvSpPr>
          <p:nvPr>
            <p:ph type="sldNum" sz="quarter" idx="12"/>
          </p:nvPr>
        </p:nvSpPr>
        <p:spPr/>
        <p:txBody>
          <a:bodyPr/>
          <a:lstStyle/>
          <a:p>
            <a:fld id="{614EF66B-4D7C-4AAD-818A-EDBB9DCD1BD5}" type="slidenum">
              <a:rPr kumimoji="1" lang="ja-JP" altLang="en-US" smtClean="0"/>
              <a:t>‹#›</a:t>
            </a:fld>
            <a:endParaRPr kumimoji="1" lang="ja-JP" altLang="en-US"/>
          </a:p>
        </p:txBody>
      </p:sp>
    </p:spTree>
    <p:extLst>
      <p:ext uri="{BB962C8B-B14F-4D97-AF65-F5344CB8AC3E}">
        <p14:creationId xmlns:p14="http://schemas.microsoft.com/office/powerpoint/2010/main" val="424946420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1D4442-C880-4094-BAC5-125021ABCC55}"/>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5B419EB6-6D05-41C5-858D-62124EC1441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7FC68305-B9D5-43BF-9B4C-00C3DD419E15}"/>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8C3A34C5-E4D7-4532-B46D-BF8BD6B88DAC}"/>
              </a:ext>
            </a:extLst>
          </p:cNvPr>
          <p:cNvSpPr>
            <a:spLocks noGrp="1"/>
          </p:cNvSpPr>
          <p:nvPr>
            <p:ph type="ftr" sz="quarter" idx="11"/>
          </p:nvPr>
        </p:nvSpPr>
        <p:spPr/>
        <p:txBody>
          <a:bodyPr/>
          <a:lstStyle>
            <a:lvl1pPr>
              <a:defRPr/>
            </a:lvl1pPr>
          </a:lstStyle>
          <a:p>
            <a:r>
              <a:rPr lang="zh-TW" altLang="en-US"/>
              <a:t>令和元年度主任相談支援専門員養成研修</a:t>
            </a:r>
            <a:endParaRPr lang="en-US" altLang="ja-JP"/>
          </a:p>
        </p:txBody>
      </p:sp>
      <p:sp>
        <p:nvSpPr>
          <p:cNvPr id="6" name="スライド番号プレースホルダー 5">
            <a:extLst>
              <a:ext uri="{FF2B5EF4-FFF2-40B4-BE49-F238E27FC236}">
                <a16:creationId xmlns:a16="http://schemas.microsoft.com/office/drawing/2014/main" id="{B8D3FD78-A8C4-42C5-A265-38608C5AD3E5}"/>
              </a:ext>
            </a:extLst>
          </p:cNvPr>
          <p:cNvSpPr>
            <a:spLocks noGrp="1"/>
          </p:cNvSpPr>
          <p:nvPr>
            <p:ph type="sldNum" sz="quarter" idx="12"/>
          </p:nvPr>
        </p:nvSpPr>
        <p:spPr/>
        <p:txBody>
          <a:bodyPr/>
          <a:lstStyle>
            <a:lvl1pPr>
              <a:defRPr/>
            </a:lvl1pPr>
          </a:lstStyle>
          <a:p>
            <a:fld id="{53B52147-186E-469F-8E09-364F7579B7CB}" type="slidenum">
              <a:rPr lang="en-US" altLang="ja-JP"/>
              <a:pPr/>
              <a:t>‹#›</a:t>
            </a:fld>
            <a:endParaRPr lang="en-US" altLang="ja-JP"/>
          </a:p>
        </p:txBody>
      </p:sp>
    </p:spTree>
    <p:extLst>
      <p:ext uri="{BB962C8B-B14F-4D97-AF65-F5344CB8AC3E}">
        <p14:creationId xmlns:p14="http://schemas.microsoft.com/office/powerpoint/2010/main" val="96524672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F458D6-BA05-4708-9CE9-ACFF7129E2A0}"/>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42D5551D-EA84-4747-8F95-336946825D4E}"/>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6A50B6D-2B02-4FD4-B60D-3C92A637A5A1}"/>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4DB603B7-7E88-4557-A828-07B52B85C6BE}"/>
              </a:ext>
            </a:extLst>
          </p:cNvPr>
          <p:cNvSpPr>
            <a:spLocks noGrp="1"/>
          </p:cNvSpPr>
          <p:nvPr>
            <p:ph type="ftr" sz="quarter" idx="11"/>
          </p:nvPr>
        </p:nvSpPr>
        <p:spPr/>
        <p:txBody>
          <a:bodyPr/>
          <a:lstStyle>
            <a:lvl1pPr>
              <a:defRPr/>
            </a:lvl1pPr>
          </a:lstStyle>
          <a:p>
            <a:r>
              <a:rPr lang="zh-TW" altLang="en-US"/>
              <a:t>令和元年度主任相談支援専門員養成研修</a:t>
            </a:r>
            <a:endParaRPr lang="en-US" altLang="ja-JP"/>
          </a:p>
        </p:txBody>
      </p:sp>
      <p:sp>
        <p:nvSpPr>
          <p:cNvPr id="6" name="スライド番号プレースホルダー 5">
            <a:extLst>
              <a:ext uri="{FF2B5EF4-FFF2-40B4-BE49-F238E27FC236}">
                <a16:creationId xmlns:a16="http://schemas.microsoft.com/office/drawing/2014/main" id="{5F91DF09-0875-496B-B443-753C20205DB0}"/>
              </a:ext>
            </a:extLst>
          </p:cNvPr>
          <p:cNvSpPr>
            <a:spLocks noGrp="1"/>
          </p:cNvSpPr>
          <p:nvPr>
            <p:ph type="sldNum" sz="quarter" idx="12"/>
          </p:nvPr>
        </p:nvSpPr>
        <p:spPr/>
        <p:txBody>
          <a:bodyPr/>
          <a:lstStyle>
            <a:lvl1pPr>
              <a:defRPr/>
            </a:lvl1pPr>
          </a:lstStyle>
          <a:p>
            <a:fld id="{DC3B9008-6D4F-4B5C-BCD6-A2FE5ACAA925}" type="slidenum">
              <a:rPr lang="en-US" altLang="ja-JP"/>
              <a:pPr/>
              <a:t>‹#›</a:t>
            </a:fld>
            <a:endParaRPr lang="en-US" altLang="ja-JP"/>
          </a:p>
        </p:txBody>
      </p:sp>
    </p:spTree>
    <p:extLst>
      <p:ext uri="{BB962C8B-B14F-4D97-AF65-F5344CB8AC3E}">
        <p14:creationId xmlns:p14="http://schemas.microsoft.com/office/powerpoint/2010/main" val="307966759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42BBAF-D8AD-4B64-A0AF-23EA9E749195}"/>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D2926A32-DF57-4230-9920-DE16DD3D1DF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1D2488DB-6E08-4250-9314-DB55EDB18E68}"/>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45D9F835-155C-45AE-A2B7-9009DC0D4407}"/>
              </a:ext>
            </a:extLst>
          </p:cNvPr>
          <p:cNvSpPr>
            <a:spLocks noGrp="1"/>
          </p:cNvSpPr>
          <p:nvPr>
            <p:ph type="ftr" sz="quarter" idx="11"/>
          </p:nvPr>
        </p:nvSpPr>
        <p:spPr/>
        <p:txBody>
          <a:bodyPr/>
          <a:lstStyle>
            <a:lvl1pPr>
              <a:defRPr/>
            </a:lvl1pPr>
          </a:lstStyle>
          <a:p>
            <a:r>
              <a:rPr lang="zh-TW" altLang="en-US"/>
              <a:t>令和元年度主任相談支援専門員養成研修</a:t>
            </a:r>
            <a:endParaRPr lang="en-US" altLang="ja-JP"/>
          </a:p>
        </p:txBody>
      </p:sp>
      <p:sp>
        <p:nvSpPr>
          <p:cNvPr id="6" name="スライド番号プレースホルダー 5">
            <a:extLst>
              <a:ext uri="{FF2B5EF4-FFF2-40B4-BE49-F238E27FC236}">
                <a16:creationId xmlns:a16="http://schemas.microsoft.com/office/drawing/2014/main" id="{010A5CFD-59D6-4054-91D9-AF591A03A0F6}"/>
              </a:ext>
            </a:extLst>
          </p:cNvPr>
          <p:cNvSpPr>
            <a:spLocks noGrp="1"/>
          </p:cNvSpPr>
          <p:nvPr>
            <p:ph type="sldNum" sz="quarter" idx="12"/>
          </p:nvPr>
        </p:nvSpPr>
        <p:spPr/>
        <p:txBody>
          <a:bodyPr/>
          <a:lstStyle>
            <a:lvl1pPr>
              <a:defRPr/>
            </a:lvl1pPr>
          </a:lstStyle>
          <a:p>
            <a:fld id="{FD0C8664-5FD2-4FED-80D9-6A449C6DF91B}" type="slidenum">
              <a:rPr lang="en-US" altLang="ja-JP"/>
              <a:pPr/>
              <a:t>‹#›</a:t>
            </a:fld>
            <a:endParaRPr lang="en-US" altLang="ja-JP"/>
          </a:p>
        </p:txBody>
      </p:sp>
    </p:spTree>
    <p:extLst>
      <p:ext uri="{BB962C8B-B14F-4D97-AF65-F5344CB8AC3E}">
        <p14:creationId xmlns:p14="http://schemas.microsoft.com/office/powerpoint/2010/main" val="274546151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936DF9-B212-4720-8088-7229F2D714FD}"/>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D6F29B39-6CBC-4B1A-B4A8-BFC91292E4CC}"/>
              </a:ext>
            </a:extLst>
          </p:cNvPr>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A950A1CD-00AD-4971-A1A5-18CFCDA9166E}"/>
              </a:ext>
            </a:extLst>
          </p:cNvPr>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5747AF7F-7D03-4434-BA9C-B44F35096E59}"/>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5CA3EB5D-B475-4737-BC0D-BCF6F04CC979}"/>
              </a:ext>
            </a:extLst>
          </p:cNvPr>
          <p:cNvSpPr>
            <a:spLocks noGrp="1"/>
          </p:cNvSpPr>
          <p:nvPr>
            <p:ph type="ftr" sz="quarter" idx="11"/>
          </p:nvPr>
        </p:nvSpPr>
        <p:spPr/>
        <p:txBody>
          <a:bodyPr/>
          <a:lstStyle>
            <a:lvl1pPr>
              <a:defRPr/>
            </a:lvl1pPr>
          </a:lstStyle>
          <a:p>
            <a:r>
              <a:rPr lang="zh-TW" altLang="en-US"/>
              <a:t>令和元年度主任相談支援専門員養成研修</a:t>
            </a:r>
            <a:endParaRPr lang="en-US" altLang="ja-JP"/>
          </a:p>
        </p:txBody>
      </p:sp>
      <p:sp>
        <p:nvSpPr>
          <p:cNvPr id="7" name="スライド番号プレースホルダー 6">
            <a:extLst>
              <a:ext uri="{FF2B5EF4-FFF2-40B4-BE49-F238E27FC236}">
                <a16:creationId xmlns:a16="http://schemas.microsoft.com/office/drawing/2014/main" id="{F30DC83E-63DF-428C-BDC8-9A36B6AE38B7}"/>
              </a:ext>
            </a:extLst>
          </p:cNvPr>
          <p:cNvSpPr>
            <a:spLocks noGrp="1"/>
          </p:cNvSpPr>
          <p:nvPr>
            <p:ph type="sldNum" sz="quarter" idx="12"/>
          </p:nvPr>
        </p:nvSpPr>
        <p:spPr/>
        <p:txBody>
          <a:bodyPr/>
          <a:lstStyle>
            <a:lvl1pPr>
              <a:defRPr/>
            </a:lvl1pPr>
          </a:lstStyle>
          <a:p>
            <a:fld id="{A81FEC40-7585-42CA-BB64-63B72F4F7F03}" type="slidenum">
              <a:rPr lang="en-US" altLang="ja-JP"/>
              <a:pPr/>
              <a:t>‹#›</a:t>
            </a:fld>
            <a:endParaRPr lang="en-US" altLang="ja-JP"/>
          </a:p>
        </p:txBody>
      </p:sp>
    </p:spTree>
    <p:extLst>
      <p:ext uri="{BB962C8B-B14F-4D97-AF65-F5344CB8AC3E}">
        <p14:creationId xmlns:p14="http://schemas.microsoft.com/office/powerpoint/2010/main" val="149881170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788D6-0E7B-4176-A715-D8BC4205D83D}"/>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F6A81014-A7AA-463D-A077-98CDB70BD0D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1E990F19-9706-4C3E-A6D6-5A5BA72F272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5F74ED8D-15D3-44E0-8300-44F33DDF183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448F8E8E-A8D5-46BA-B62D-154DB2AC548E}"/>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5A76181E-BC86-4FE2-898E-B100163D7480}"/>
              </a:ext>
            </a:extLst>
          </p:cNvPr>
          <p:cNvSpPr>
            <a:spLocks noGrp="1"/>
          </p:cNvSpPr>
          <p:nvPr>
            <p:ph type="dt" sz="half" idx="10"/>
          </p:nvPr>
        </p:nvSpPr>
        <p:spPr/>
        <p:txBody>
          <a:bodyPr/>
          <a:lstStyle>
            <a:lvl1pPr>
              <a:defRPr/>
            </a:lvl1pPr>
          </a:lstStyle>
          <a:p>
            <a:endParaRPr lang="en-US" altLang="ja-JP"/>
          </a:p>
        </p:txBody>
      </p:sp>
      <p:sp>
        <p:nvSpPr>
          <p:cNvPr id="8" name="フッター プレースホルダー 7">
            <a:extLst>
              <a:ext uri="{FF2B5EF4-FFF2-40B4-BE49-F238E27FC236}">
                <a16:creationId xmlns:a16="http://schemas.microsoft.com/office/drawing/2014/main" id="{6410ED2E-9A75-41C0-ACF3-81E6077AB17D}"/>
              </a:ext>
            </a:extLst>
          </p:cNvPr>
          <p:cNvSpPr>
            <a:spLocks noGrp="1"/>
          </p:cNvSpPr>
          <p:nvPr>
            <p:ph type="ftr" sz="quarter" idx="11"/>
          </p:nvPr>
        </p:nvSpPr>
        <p:spPr/>
        <p:txBody>
          <a:bodyPr/>
          <a:lstStyle>
            <a:lvl1pPr>
              <a:defRPr/>
            </a:lvl1pPr>
          </a:lstStyle>
          <a:p>
            <a:r>
              <a:rPr lang="zh-TW" altLang="en-US"/>
              <a:t>令和元年度主任相談支援専門員養成研修</a:t>
            </a:r>
            <a:endParaRPr lang="en-US" altLang="ja-JP"/>
          </a:p>
        </p:txBody>
      </p:sp>
      <p:sp>
        <p:nvSpPr>
          <p:cNvPr id="9" name="スライド番号プレースホルダー 8">
            <a:extLst>
              <a:ext uri="{FF2B5EF4-FFF2-40B4-BE49-F238E27FC236}">
                <a16:creationId xmlns:a16="http://schemas.microsoft.com/office/drawing/2014/main" id="{E545648B-3E6F-43CF-BE73-C337EB29BC54}"/>
              </a:ext>
            </a:extLst>
          </p:cNvPr>
          <p:cNvSpPr>
            <a:spLocks noGrp="1"/>
          </p:cNvSpPr>
          <p:nvPr>
            <p:ph type="sldNum" sz="quarter" idx="12"/>
          </p:nvPr>
        </p:nvSpPr>
        <p:spPr/>
        <p:txBody>
          <a:bodyPr/>
          <a:lstStyle>
            <a:lvl1pPr>
              <a:defRPr/>
            </a:lvl1pPr>
          </a:lstStyle>
          <a:p>
            <a:fld id="{567D0FBD-6684-442A-BBB7-1695A9474F89}" type="slidenum">
              <a:rPr lang="en-US" altLang="ja-JP"/>
              <a:pPr/>
              <a:t>‹#›</a:t>
            </a:fld>
            <a:endParaRPr lang="en-US" altLang="ja-JP"/>
          </a:p>
        </p:txBody>
      </p:sp>
    </p:spTree>
    <p:extLst>
      <p:ext uri="{BB962C8B-B14F-4D97-AF65-F5344CB8AC3E}">
        <p14:creationId xmlns:p14="http://schemas.microsoft.com/office/powerpoint/2010/main" val="47988757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627467-21A4-4379-91FE-C943219ED469}"/>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549D97F6-E169-4E88-AF92-4E1FEEE1587A}"/>
              </a:ext>
            </a:extLst>
          </p:cNvPr>
          <p:cNvSpPr>
            <a:spLocks noGrp="1"/>
          </p:cNvSpPr>
          <p:nvPr>
            <p:ph type="dt" sz="half" idx="10"/>
          </p:nvPr>
        </p:nvSpPr>
        <p:spPr/>
        <p:txBody>
          <a:bodyPr/>
          <a:lstStyle>
            <a:lvl1pPr>
              <a:defRPr/>
            </a:lvl1pPr>
          </a:lstStyle>
          <a:p>
            <a:endParaRPr lang="en-US" altLang="ja-JP"/>
          </a:p>
        </p:txBody>
      </p:sp>
      <p:sp>
        <p:nvSpPr>
          <p:cNvPr id="4" name="フッター プレースホルダー 3">
            <a:extLst>
              <a:ext uri="{FF2B5EF4-FFF2-40B4-BE49-F238E27FC236}">
                <a16:creationId xmlns:a16="http://schemas.microsoft.com/office/drawing/2014/main" id="{CF1EFA0C-B875-4DF7-BCD3-5567DD385CCC}"/>
              </a:ext>
            </a:extLst>
          </p:cNvPr>
          <p:cNvSpPr>
            <a:spLocks noGrp="1"/>
          </p:cNvSpPr>
          <p:nvPr>
            <p:ph type="ftr" sz="quarter" idx="11"/>
          </p:nvPr>
        </p:nvSpPr>
        <p:spPr/>
        <p:txBody>
          <a:bodyPr/>
          <a:lstStyle>
            <a:lvl1pPr>
              <a:defRPr/>
            </a:lvl1pPr>
          </a:lstStyle>
          <a:p>
            <a:r>
              <a:rPr lang="zh-TW" altLang="en-US"/>
              <a:t>令和元年度主任相談支援専門員養成研修</a:t>
            </a:r>
            <a:endParaRPr lang="en-US" altLang="ja-JP"/>
          </a:p>
        </p:txBody>
      </p:sp>
      <p:sp>
        <p:nvSpPr>
          <p:cNvPr id="5" name="スライド番号プレースホルダー 4">
            <a:extLst>
              <a:ext uri="{FF2B5EF4-FFF2-40B4-BE49-F238E27FC236}">
                <a16:creationId xmlns:a16="http://schemas.microsoft.com/office/drawing/2014/main" id="{B3D7E384-CA90-4675-AB0E-AE913F4EAA53}"/>
              </a:ext>
            </a:extLst>
          </p:cNvPr>
          <p:cNvSpPr>
            <a:spLocks noGrp="1"/>
          </p:cNvSpPr>
          <p:nvPr>
            <p:ph type="sldNum" sz="quarter" idx="12"/>
          </p:nvPr>
        </p:nvSpPr>
        <p:spPr/>
        <p:txBody>
          <a:bodyPr/>
          <a:lstStyle>
            <a:lvl1pPr>
              <a:defRPr/>
            </a:lvl1pPr>
          </a:lstStyle>
          <a:p>
            <a:fld id="{E76DDA1A-8D67-4E9A-92A0-E3A84267289F}" type="slidenum">
              <a:rPr lang="en-US" altLang="ja-JP"/>
              <a:pPr/>
              <a:t>‹#›</a:t>
            </a:fld>
            <a:endParaRPr lang="en-US" altLang="ja-JP"/>
          </a:p>
        </p:txBody>
      </p:sp>
    </p:spTree>
    <p:extLst>
      <p:ext uri="{BB962C8B-B14F-4D97-AF65-F5344CB8AC3E}">
        <p14:creationId xmlns:p14="http://schemas.microsoft.com/office/powerpoint/2010/main" val="97627611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C4685E2-0E8C-42E5-BE18-6E25DB2EBEDC}"/>
              </a:ext>
            </a:extLst>
          </p:cNvPr>
          <p:cNvSpPr>
            <a:spLocks noGrp="1"/>
          </p:cNvSpPr>
          <p:nvPr>
            <p:ph type="dt" sz="half" idx="10"/>
          </p:nvPr>
        </p:nvSpPr>
        <p:spPr/>
        <p:txBody>
          <a:bodyPr/>
          <a:lstStyle>
            <a:lvl1pPr>
              <a:defRPr/>
            </a:lvl1pPr>
          </a:lstStyle>
          <a:p>
            <a:endParaRPr lang="en-US" altLang="ja-JP"/>
          </a:p>
        </p:txBody>
      </p:sp>
      <p:sp>
        <p:nvSpPr>
          <p:cNvPr id="3" name="フッター プレースホルダー 2">
            <a:extLst>
              <a:ext uri="{FF2B5EF4-FFF2-40B4-BE49-F238E27FC236}">
                <a16:creationId xmlns:a16="http://schemas.microsoft.com/office/drawing/2014/main" id="{A587A509-B2E4-4268-925A-692F65435BE3}"/>
              </a:ext>
            </a:extLst>
          </p:cNvPr>
          <p:cNvSpPr>
            <a:spLocks noGrp="1"/>
          </p:cNvSpPr>
          <p:nvPr>
            <p:ph type="ftr" sz="quarter" idx="11"/>
          </p:nvPr>
        </p:nvSpPr>
        <p:spPr/>
        <p:txBody>
          <a:bodyPr/>
          <a:lstStyle>
            <a:lvl1pPr>
              <a:defRPr/>
            </a:lvl1pPr>
          </a:lstStyle>
          <a:p>
            <a:r>
              <a:rPr lang="zh-TW" altLang="en-US"/>
              <a:t>令和元年度主任相談支援専門員養成研修</a:t>
            </a:r>
            <a:endParaRPr lang="en-US" altLang="ja-JP"/>
          </a:p>
        </p:txBody>
      </p:sp>
      <p:sp>
        <p:nvSpPr>
          <p:cNvPr id="4" name="スライド番号プレースホルダー 3">
            <a:extLst>
              <a:ext uri="{FF2B5EF4-FFF2-40B4-BE49-F238E27FC236}">
                <a16:creationId xmlns:a16="http://schemas.microsoft.com/office/drawing/2014/main" id="{356593CD-7AE2-464A-8905-AA2339387306}"/>
              </a:ext>
            </a:extLst>
          </p:cNvPr>
          <p:cNvSpPr>
            <a:spLocks noGrp="1"/>
          </p:cNvSpPr>
          <p:nvPr>
            <p:ph type="sldNum" sz="quarter" idx="12"/>
          </p:nvPr>
        </p:nvSpPr>
        <p:spPr/>
        <p:txBody>
          <a:bodyPr/>
          <a:lstStyle>
            <a:lvl1pPr>
              <a:defRPr/>
            </a:lvl1pPr>
          </a:lstStyle>
          <a:p>
            <a:fld id="{161848BB-C922-4817-A6A7-BCE80B0A82E6}" type="slidenum">
              <a:rPr lang="en-US" altLang="ja-JP"/>
              <a:pPr/>
              <a:t>‹#›</a:t>
            </a:fld>
            <a:endParaRPr lang="en-US" altLang="ja-JP"/>
          </a:p>
        </p:txBody>
      </p:sp>
    </p:spTree>
    <p:extLst>
      <p:ext uri="{BB962C8B-B14F-4D97-AF65-F5344CB8AC3E}">
        <p14:creationId xmlns:p14="http://schemas.microsoft.com/office/powerpoint/2010/main" val="387665632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91CA83-DC45-49AA-AE92-A6D941C1CE21}"/>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32694AF8-CFB3-475C-A0E0-6EFFA462939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9C37E3C5-20E1-43F3-87DC-D5F118CB9DE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2AB888FE-88D6-49CD-B864-B854DB46B083}"/>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D33412EB-B1CB-4AD4-8B33-EF3E64FFB4B7}"/>
              </a:ext>
            </a:extLst>
          </p:cNvPr>
          <p:cNvSpPr>
            <a:spLocks noGrp="1"/>
          </p:cNvSpPr>
          <p:nvPr>
            <p:ph type="ftr" sz="quarter" idx="11"/>
          </p:nvPr>
        </p:nvSpPr>
        <p:spPr/>
        <p:txBody>
          <a:bodyPr/>
          <a:lstStyle>
            <a:lvl1pPr>
              <a:defRPr/>
            </a:lvl1pPr>
          </a:lstStyle>
          <a:p>
            <a:r>
              <a:rPr lang="zh-TW" altLang="en-US"/>
              <a:t>令和元年度主任相談支援専門員養成研修</a:t>
            </a:r>
            <a:endParaRPr lang="en-US" altLang="ja-JP"/>
          </a:p>
        </p:txBody>
      </p:sp>
      <p:sp>
        <p:nvSpPr>
          <p:cNvPr id="7" name="スライド番号プレースホルダー 6">
            <a:extLst>
              <a:ext uri="{FF2B5EF4-FFF2-40B4-BE49-F238E27FC236}">
                <a16:creationId xmlns:a16="http://schemas.microsoft.com/office/drawing/2014/main" id="{16C07D9E-57F9-48C4-8A82-9DE47ACCF76C}"/>
              </a:ext>
            </a:extLst>
          </p:cNvPr>
          <p:cNvSpPr>
            <a:spLocks noGrp="1"/>
          </p:cNvSpPr>
          <p:nvPr>
            <p:ph type="sldNum" sz="quarter" idx="12"/>
          </p:nvPr>
        </p:nvSpPr>
        <p:spPr/>
        <p:txBody>
          <a:bodyPr/>
          <a:lstStyle>
            <a:lvl1pPr>
              <a:defRPr/>
            </a:lvl1pPr>
          </a:lstStyle>
          <a:p>
            <a:fld id="{CAE10BD7-317C-4235-8B5B-1C1D71F19F96}" type="slidenum">
              <a:rPr lang="en-US" altLang="ja-JP"/>
              <a:pPr/>
              <a:t>‹#›</a:t>
            </a:fld>
            <a:endParaRPr lang="en-US" altLang="ja-JP"/>
          </a:p>
        </p:txBody>
      </p:sp>
    </p:spTree>
    <p:extLst>
      <p:ext uri="{BB962C8B-B14F-4D97-AF65-F5344CB8AC3E}">
        <p14:creationId xmlns:p14="http://schemas.microsoft.com/office/powerpoint/2010/main" val="243465058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DDBA1C-BEB7-4718-A222-11ED67FBC9C0}"/>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D7583D93-6BF4-4027-AF19-8F9B99DE799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a:extLst>
              <a:ext uri="{FF2B5EF4-FFF2-40B4-BE49-F238E27FC236}">
                <a16:creationId xmlns:a16="http://schemas.microsoft.com/office/drawing/2014/main" id="{C3F4F7D0-9D40-4DD6-9C97-2645F11820F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5621D00F-3AAC-4986-810E-7F3C52652531}"/>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BED1BBDB-59C1-45E1-8726-B46B4E301920}"/>
              </a:ext>
            </a:extLst>
          </p:cNvPr>
          <p:cNvSpPr>
            <a:spLocks noGrp="1"/>
          </p:cNvSpPr>
          <p:nvPr>
            <p:ph type="ftr" sz="quarter" idx="11"/>
          </p:nvPr>
        </p:nvSpPr>
        <p:spPr/>
        <p:txBody>
          <a:bodyPr/>
          <a:lstStyle>
            <a:lvl1pPr>
              <a:defRPr/>
            </a:lvl1pPr>
          </a:lstStyle>
          <a:p>
            <a:r>
              <a:rPr lang="zh-TW" altLang="en-US"/>
              <a:t>令和元年度主任相談支援専門員養成研修</a:t>
            </a:r>
            <a:endParaRPr lang="en-US" altLang="ja-JP"/>
          </a:p>
        </p:txBody>
      </p:sp>
      <p:sp>
        <p:nvSpPr>
          <p:cNvPr id="7" name="スライド番号プレースホルダー 6">
            <a:extLst>
              <a:ext uri="{FF2B5EF4-FFF2-40B4-BE49-F238E27FC236}">
                <a16:creationId xmlns:a16="http://schemas.microsoft.com/office/drawing/2014/main" id="{13E0A4B1-1230-473A-8A88-4DE1030ABECB}"/>
              </a:ext>
            </a:extLst>
          </p:cNvPr>
          <p:cNvSpPr>
            <a:spLocks noGrp="1"/>
          </p:cNvSpPr>
          <p:nvPr>
            <p:ph type="sldNum" sz="quarter" idx="12"/>
          </p:nvPr>
        </p:nvSpPr>
        <p:spPr/>
        <p:txBody>
          <a:bodyPr/>
          <a:lstStyle>
            <a:lvl1pPr>
              <a:defRPr/>
            </a:lvl1pPr>
          </a:lstStyle>
          <a:p>
            <a:fld id="{83F736C3-692B-47F6-94E4-004FADCCD848}" type="slidenum">
              <a:rPr lang="en-US" altLang="ja-JP"/>
              <a:pPr/>
              <a:t>‹#›</a:t>
            </a:fld>
            <a:endParaRPr lang="en-US" altLang="ja-JP"/>
          </a:p>
        </p:txBody>
      </p:sp>
    </p:spTree>
    <p:extLst>
      <p:ext uri="{BB962C8B-B14F-4D97-AF65-F5344CB8AC3E}">
        <p14:creationId xmlns:p14="http://schemas.microsoft.com/office/powerpoint/2010/main" val="351219609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B74834-C2AF-49FC-BED3-1E18501B4B0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B7D3185-4739-4CDB-8010-ABC07AAE06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5F2C19D-0CF6-4C9E-85BC-7FD777CC7E88}"/>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7074E89F-E881-449F-9E39-AAF943509981}"/>
              </a:ext>
            </a:extLst>
          </p:cNvPr>
          <p:cNvSpPr>
            <a:spLocks noGrp="1"/>
          </p:cNvSpPr>
          <p:nvPr>
            <p:ph type="ftr" sz="quarter" idx="11"/>
          </p:nvPr>
        </p:nvSpPr>
        <p:spPr/>
        <p:txBody>
          <a:bodyPr/>
          <a:lstStyle>
            <a:lvl1pPr>
              <a:defRPr/>
            </a:lvl1pPr>
          </a:lstStyle>
          <a:p>
            <a:r>
              <a:rPr lang="zh-TW" altLang="en-US"/>
              <a:t>令和元年度主任相談支援専門員養成研修</a:t>
            </a:r>
            <a:endParaRPr lang="en-US" altLang="ja-JP"/>
          </a:p>
        </p:txBody>
      </p:sp>
      <p:sp>
        <p:nvSpPr>
          <p:cNvPr id="6" name="スライド番号プレースホルダー 5">
            <a:extLst>
              <a:ext uri="{FF2B5EF4-FFF2-40B4-BE49-F238E27FC236}">
                <a16:creationId xmlns:a16="http://schemas.microsoft.com/office/drawing/2014/main" id="{237FD082-863A-4D8D-9C4E-1F5600B01D2E}"/>
              </a:ext>
            </a:extLst>
          </p:cNvPr>
          <p:cNvSpPr>
            <a:spLocks noGrp="1"/>
          </p:cNvSpPr>
          <p:nvPr>
            <p:ph type="sldNum" sz="quarter" idx="12"/>
          </p:nvPr>
        </p:nvSpPr>
        <p:spPr/>
        <p:txBody>
          <a:bodyPr/>
          <a:lstStyle>
            <a:lvl1pPr>
              <a:defRPr/>
            </a:lvl1pPr>
          </a:lstStyle>
          <a:p>
            <a:fld id="{E1A5390A-4D4D-4A80-8A35-59AC73A8D4B2}" type="slidenum">
              <a:rPr lang="en-US" altLang="ja-JP"/>
              <a:pPr/>
              <a:t>‹#›</a:t>
            </a:fld>
            <a:endParaRPr lang="en-US" altLang="ja-JP"/>
          </a:p>
        </p:txBody>
      </p:sp>
    </p:spTree>
    <p:extLst>
      <p:ext uri="{BB962C8B-B14F-4D97-AF65-F5344CB8AC3E}">
        <p14:creationId xmlns:p14="http://schemas.microsoft.com/office/powerpoint/2010/main" val="2169846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dirty="0"/>
              <a:t>令和元年度主任相談支援専門員養成研修</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804D6B79-3AEB-42FE-A736-A41F7AEA0445}" type="slidenum">
              <a:rPr lang="en-US" altLang="ja-JP"/>
              <a:pPr>
                <a:defRPr/>
              </a:pPr>
              <a:t>‹#›</a:t>
            </a:fld>
            <a:endParaRPr lang="en-US" altLang="ja-JP"/>
          </a:p>
        </p:txBody>
      </p:sp>
    </p:spTree>
    <p:extLst>
      <p:ext uri="{BB962C8B-B14F-4D97-AF65-F5344CB8AC3E}">
        <p14:creationId xmlns:p14="http://schemas.microsoft.com/office/powerpoint/2010/main" val="714704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pPr algn="l"/>
            <a:r>
              <a:rPr lang="zh-TW" altLang="en-US" dirty="0"/>
              <a:t>令和元年度主任相談支援専門員養成研修</a:t>
            </a:r>
            <a:endParaRPr lang="ja-JP" altLang="en-US" dirty="0"/>
          </a:p>
        </p:txBody>
      </p:sp>
      <p:sp>
        <p:nvSpPr>
          <p:cNvPr id="7" name="スライド番号プレースホルダー 6"/>
          <p:cNvSpPr>
            <a:spLocks noGrp="1"/>
          </p:cNvSpPr>
          <p:nvPr>
            <p:ph type="sldNum" sz="quarter" idx="12"/>
          </p:nvPr>
        </p:nvSpPr>
        <p:spPr/>
        <p:txBody>
          <a:bodyPr/>
          <a:lstStyle/>
          <a:p>
            <a:fld id="{614EF66B-4D7C-4AAD-818A-EDBB9DCD1BD5}" type="slidenum">
              <a:rPr kumimoji="1" lang="ja-JP" altLang="en-US" smtClean="0"/>
              <a:t>‹#›</a:t>
            </a:fld>
            <a:endParaRPr kumimoji="1" lang="ja-JP" altLang="en-US"/>
          </a:p>
        </p:txBody>
      </p:sp>
    </p:spTree>
    <p:extLst>
      <p:ext uri="{BB962C8B-B14F-4D97-AF65-F5344CB8AC3E}">
        <p14:creationId xmlns:p14="http://schemas.microsoft.com/office/powerpoint/2010/main" val="52174724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42A26E7-FDA6-4EF5-B96B-B2F5138E6166}"/>
              </a:ext>
            </a:extLst>
          </p:cNvPr>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2CF7940-D4B1-46DB-B199-D02BF74F8809}"/>
              </a:ext>
            </a:extLst>
          </p:cNvPr>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4B4F735-EBC4-4F91-9165-A8DFA30CBE74}"/>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7428C940-1318-45CD-9B8D-0DAFE1C76454}"/>
              </a:ext>
            </a:extLst>
          </p:cNvPr>
          <p:cNvSpPr>
            <a:spLocks noGrp="1"/>
          </p:cNvSpPr>
          <p:nvPr>
            <p:ph type="ftr" sz="quarter" idx="11"/>
          </p:nvPr>
        </p:nvSpPr>
        <p:spPr/>
        <p:txBody>
          <a:bodyPr/>
          <a:lstStyle>
            <a:lvl1pPr>
              <a:defRPr/>
            </a:lvl1pPr>
          </a:lstStyle>
          <a:p>
            <a:r>
              <a:rPr lang="zh-TW" altLang="en-US"/>
              <a:t>令和元年度主任相談支援専門員養成研修</a:t>
            </a:r>
            <a:endParaRPr lang="en-US" altLang="ja-JP"/>
          </a:p>
        </p:txBody>
      </p:sp>
      <p:sp>
        <p:nvSpPr>
          <p:cNvPr id="6" name="スライド番号プレースホルダー 5">
            <a:extLst>
              <a:ext uri="{FF2B5EF4-FFF2-40B4-BE49-F238E27FC236}">
                <a16:creationId xmlns:a16="http://schemas.microsoft.com/office/drawing/2014/main" id="{FDF23811-A224-40B4-8311-D05A5B34DEDC}"/>
              </a:ext>
            </a:extLst>
          </p:cNvPr>
          <p:cNvSpPr>
            <a:spLocks noGrp="1"/>
          </p:cNvSpPr>
          <p:nvPr>
            <p:ph type="sldNum" sz="quarter" idx="12"/>
          </p:nvPr>
        </p:nvSpPr>
        <p:spPr/>
        <p:txBody>
          <a:bodyPr/>
          <a:lstStyle>
            <a:lvl1pPr>
              <a:defRPr/>
            </a:lvl1pPr>
          </a:lstStyle>
          <a:p>
            <a:fld id="{B925FCD9-7D96-4B3C-8208-01BCFFDE0810}" type="slidenum">
              <a:rPr lang="en-US" altLang="ja-JP"/>
              <a:pPr/>
              <a:t>‹#›</a:t>
            </a:fld>
            <a:endParaRPr lang="en-US" altLang="ja-JP"/>
          </a:p>
        </p:txBody>
      </p:sp>
    </p:spTree>
    <p:extLst>
      <p:ext uri="{BB962C8B-B14F-4D97-AF65-F5344CB8AC3E}">
        <p14:creationId xmlns:p14="http://schemas.microsoft.com/office/powerpoint/2010/main" val="437762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pPr algn="l"/>
            <a:r>
              <a:rPr lang="zh-TW" altLang="en-US" dirty="0"/>
              <a:t>令和元年度主任相談支援専門員養成研修</a:t>
            </a:r>
            <a:endParaRPr lang="ja-JP" altLang="en-US" dirty="0"/>
          </a:p>
        </p:txBody>
      </p:sp>
      <p:sp>
        <p:nvSpPr>
          <p:cNvPr id="6" name="スライド番号プレースホルダー 5"/>
          <p:cNvSpPr>
            <a:spLocks noGrp="1"/>
          </p:cNvSpPr>
          <p:nvPr>
            <p:ph type="sldNum" sz="quarter" idx="12"/>
          </p:nvPr>
        </p:nvSpPr>
        <p:spPr/>
        <p:txBody>
          <a:bodyPr/>
          <a:lstStyle/>
          <a:p>
            <a:fld id="{614EF66B-4D7C-4AAD-818A-EDBB9DCD1BD5}" type="slidenum">
              <a:rPr kumimoji="1" lang="ja-JP" altLang="en-US" smtClean="0"/>
              <a:t>‹#›</a:t>
            </a:fld>
            <a:endParaRPr kumimoji="1" lang="ja-JP" altLang="en-US"/>
          </a:p>
        </p:txBody>
      </p:sp>
    </p:spTree>
    <p:extLst>
      <p:ext uri="{BB962C8B-B14F-4D97-AF65-F5344CB8AC3E}">
        <p14:creationId xmlns:p14="http://schemas.microsoft.com/office/powerpoint/2010/main" val="60458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1" y="274640"/>
            <a:ext cx="65341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pPr algn="l"/>
            <a:r>
              <a:rPr lang="zh-TW" altLang="en-US" dirty="0"/>
              <a:t>令和元年度主任相談支援専門員養成研修</a:t>
            </a:r>
            <a:endParaRPr lang="ja-JP" altLang="en-US" dirty="0"/>
          </a:p>
        </p:txBody>
      </p:sp>
      <p:sp>
        <p:nvSpPr>
          <p:cNvPr id="6" name="スライド番号プレースホルダー 5"/>
          <p:cNvSpPr>
            <a:spLocks noGrp="1"/>
          </p:cNvSpPr>
          <p:nvPr>
            <p:ph type="sldNum" sz="quarter" idx="12"/>
          </p:nvPr>
        </p:nvSpPr>
        <p:spPr/>
        <p:txBody>
          <a:bodyPr/>
          <a:lstStyle/>
          <a:p>
            <a:fld id="{614EF66B-4D7C-4AAD-818A-EDBB9DCD1BD5}" type="slidenum">
              <a:rPr kumimoji="1" lang="ja-JP" altLang="en-US" smtClean="0"/>
              <a:t>‹#›</a:t>
            </a:fld>
            <a:endParaRPr kumimoji="1" lang="ja-JP" altLang="en-US"/>
          </a:p>
        </p:txBody>
      </p:sp>
    </p:spTree>
    <p:extLst>
      <p:ext uri="{BB962C8B-B14F-4D97-AF65-F5344CB8AC3E}">
        <p14:creationId xmlns:p14="http://schemas.microsoft.com/office/powerpoint/2010/main" val="1853745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solidFill>
                  <a:schemeClr val="tx1"/>
                </a:solidFill>
              </a:defRPr>
            </a:lvl1pPr>
          </a:lstStyle>
          <a:p>
            <a:pPr algn="l"/>
            <a:r>
              <a:rPr lang="zh-TW" altLang="en-US" dirty="0"/>
              <a:t>令和元年度主任相談支援専門員養成研修</a:t>
            </a:r>
            <a:endParaRPr lang="ja-JP" altLang="en-US" dirty="0"/>
          </a:p>
        </p:txBody>
      </p:sp>
      <p:sp>
        <p:nvSpPr>
          <p:cNvPr id="6" name="スライド番号プレースホルダー 5"/>
          <p:cNvSpPr>
            <a:spLocks noGrp="1"/>
          </p:cNvSpPr>
          <p:nvPr>
            <p:ph type="sldNum" sz="quarter" idx="12"/>
          </p:nvPr>
        </p:nvSpPr>
        <p:spPr/>
        <p:txBody>
          <a:bodyPr/>
          <a:lstStyle/>
          <a:p>
            <a:fld id="{D175EF6E-453B-4C0B-AC3A-F4FB5E64A2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7401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solidFill>
                  <a:schemeClr val="tx1"/>
                </a:solidFill>
              </a:defRPr>
            </a:lvl1pPr>
          </a:lstStyle>
          <a:p>
            <a:pPr algn="l"/>
            <a:r>
              <a:rPr lang="zh-TW" altLang="en-US" dirty="0"/>
              <a:t>令和元年度主任相談支援専門員養成研修</a:t>
            </a:r>
            <a:endParaRPr lang="ja-JP" altLang="en-US" dirty="0"/>
          </a:p>
        </p:txBody>
      </p:sp>
      <p:sp>
        <p:nvSpPr>
          <p:cNvPr id="6" name="スライド番号プレースホルダー 5"/>
          <p:cNvSpPr>
            <a:spLocks noGrp="1"/>
          </p:cNvSpPr>
          <p:nvPr>
            <p:ph type="sldNum" sz="quarter" idx="12"/>
          </p:nvPr>
        </p:nvSpPr>
        <p:spPr/>
        <p:txBody>
          <a:bodyPr/>
          <a:lstStyle/>
          <a:p>
            <a:fld id="{D175EF6E-453B-4C0B-AC3A-F4FB5E64A2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95203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solidFill>
                  <a:schemeClr val="tx1"/>
                </a:solidFill>
              </a:defRPr>
            </a:lvl1pPr>
          </a:lstStyle>
          <a:p>
            <a:pPr algn="just"/>
            <a:r>
              <a:rPr lang="zh-TW" altLang="en-US" dirty="0"/>
              <a:t>令和元年度主任相談支援専門員養成研修</a:t>
            </a:r>
            <a:endParaRPr lang="ja-JP" altLang="en-US" dirty="0"/>
          </a:p>
        </p:txBody>
      </p:sp>
      <p:sp>
        <p:nvSpPr>
          <p:cNvPr id="6" name="スライド番号プレースホルダー 5"/>
          <p:cNvSpPr>
            <a:spLocks noGrp="1"/>
          </p:cNvSpPr>
          <p:nvPr>
            <p:ph type="sldNum" sz="quarter" idx="12"/>
          </p:nvPr>
        </p:nvSpPr>
        <p:spPr/>
        <p:txBody>
          <a:bodyPr/>
          <a:lstStyle/>
          <a:p>
            <a:fld id="{D175EF6E-453B-4C0B-AC3A-F4FB5E64A2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9949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71487" y="1825625"/>
            <a:ext cx="29003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1825625"/>
            <a:ext cx="29003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solidFill>
                  <a:schemeClr val="tx1"/>
                </a:solidFill>
              </a:defRPr>
            </a:lvl1pPr>
          </a:lstStyle>
          <a:p>
            <a:pPr algn="l"/>
            <a:r>
              <a:rPr lang="zh-TW" altLang="en-US" dirty="0"/>
              <a:t>令和元年度主任相談支援専門員養成研修</a:t>
            </a:r>
            <a:endParaRPr lang="ja-JP" altLang="en-US" dirty="0"/>
          </a:p>
        </p:txBody>
      </p:sp>
      <p:sp>
        <p:nvSpPr>
          <p:cNvPr id="7" name="スライド番号プレースホルダー 6"/>
          <p:cNvSpPr>
            <a:spLocks noGrp="1"/>
          </p:cNvSpPr>
          <p:nvPr>
            <p:ph type="sldNum" sz="quarter" idx="12"/>
          </p:nvPr>
        </p:nvSpPr>
        <p:spPr/>
        <p:txBody>
          <a:bodyPr/>
          <a:lstStyle/>
          <a:p>
            <a:fld id="{D175EF6E-453B-4C0B-AC3A-F4FB5E64A2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9061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lvl1pPr>
              <a:defRPr>
                <a:solidFill>
                  <a:schemeClr val="tx1"/>
                </a:solidFill>
              </a:defRPr>
            </a:lvl1pPr>
          </a:lstStyle>
          <a:p>
            <a:pPr algn="just"/>
            <a:r>
              <a:rPr lang="zh-TW" altLang="en-US" dirty="0"/>
              <a:t>令和元年度主任相談支援専門員養成研修</a:t>
            </a:r>
            <a:endParaRPr lang="ja-JP" altLang="en-US" dirty="0"/>
          </a:p>
        </p:txBody>
      </p:sp>
      <p:sp>
        <p:nvSpPr>
          <p:cNvPr id="9" name="スライド番号プレースホルダー 8"/>
          <p:cNvSpPr>
            <a:spLocks noGrp="1"/>
          </p:cNvSpPr>
          <p:nvPr>
            <p:ph type="sldNum" sz="quarter" idx="12"/>
          </p:nvPr>
        </p:nvSpPr>
        <p:spPr/>
        <p:txBody>
          <a:bodyPr/>
          <a:lstStyle/>
          <a:p>
            <a:fld id="{D175EF6E-453B-4C0B-AC3A-F4FB5E64A2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7066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lvl1pPr>
              <a:defRPr>
                <a:solidFill>
                  <a:schemeClr val="tx1"/>
                </a:solidFill>
              </a:defRPr>
            </a:lvl1pPr>
          </a:lstStyle>
          <a:p>
            <a:pPr algn="l"/>
            <a:r>
              <a:rPr lang="zh-TW" altLang="en-US" dirty="0"/>
              <a:t>令和元年度主任相談支援専門員養成研修</a:t>
            </a:r>
            <a:endParaRPr lang="ja-JP" altLang="en-US" dirty="0"/>
          </a:p>
        </p:txBody>
      </p:sp>
      <p:sp>
        <p:nvSpPr>
          <p:cNvPr id="5" name="スライド番号プレースホルダー 4"/>
          <p:cNvSpPr>
            <a:spLocks noGrp="1"/>
          </p:cNvSpPr>
          <p:nvPr>
            <p:ph type="sldNum" sz="quarter" idx="12"/>
          </p:nvPr>
        </p:nvSpPr>
        <p:spPr/>
        <p:txBody>
          <a:bodyPr/>
          <a:lstStyle/>
          <a:p>
            <a:fld id="{D175EF6E-453B-4C0B-AC3A-F4FB5E64A2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5660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lvl1pPr>
              <a:defRPr>
                <a:solidFill>
                  <a:schemeClr val="tx1"/>
                </a:solidFill>
              </a:defRPr>
            </a:lvl1pPr>
          </a:lstStyle>
          <a:p>
            <a:pPr algn="just"/>
            <a:r>
              <a:rPr lang="zh-TW" altLang="en-US" dirty="0"/>
              <a:t>令和元年度主任相談支援専門員養成研修</a:t>
            </a:r>
            <a:endParaRPr lang="ja-JP" altLang="en-US" dirty="0"/>
          </a:p>
        </p:txBody>
      </p:sp>
      <p:sp>
        <p:nvSpPr>
          <p:cNvPr id="4" name="スライド番号プレースホルダー 3"/>
          <p:cNvSpPr>
            <a:spLocks noGrp="1"/>
          </p:cNvSpPr>
          <p:nvPr>
            <p:ph type="sldNum" sz="quarter" idx="12"/>
          </p:nvPr>
        </p:nvSpPr>
        <p:spPr/>
        <p:txBody>
          <a:bodyPr/>
          <a:lstStyle/>
          <a:p>
            <a:fld id="{D175EF6E-453B-4C0B-AC3A-F4FB5E64A2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0625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9AFF3B-8AB2-4C15-B6CA-167BE0C75E5E}" type="slidenum">
              <a:rPr lang="en-US" altLang="ja-JP"/>
              <a:pPr>
                <a:defRPr/>
              </a:pPr>
              <a:t>‹#›</a:t>
            </a:fld>
            <a:endParaRPr lang="en-US" altLang="ja-JP"/>
          </a:p>
        </p:txBody>
      </p:sp>
    </p:spTree>
    <p:extLst>
      <p:ext uri="{BB962C8B-B14F-4D97-AF65-F5344CB8AC3E}">
        <p14:creationId xmlns:p14="http://schemas.microsoft.com/office/powerpoint/2010/main" val="89138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solidFill>
                  <a:schemeClr val="tx1"/>
                </a:solidFill>
              </a:defRPr>
            </a:lvl1pPr>
          </a:lstStyle>
          <a:p>
            <a:pPr algn="l"/>
            <a:r>
              <a:rPr lang="zh-TW" altLang="en-US" dirty="0"/>
              <a:t>令和元年度主任相談支援専門員養成研修</a:t>
            </a:r>
            <a:endParaRPr lang="ja-JP" altLang="en-US" dirty="0"/>
          </a:p>
        </p:txBody>
      </p:sp>
      <p:sp>
        <p:nvSpPr>
          <p:cNvPr id="7" name="スライド番号プレースホルダー 6"/>
          <p:cNvSpPr>
            <a:spLocks noGrp="1"/>
          </p:cNvSpPr>
          <p:nvPr>
            <p:ph type="sldNum" sz="quarter" idx="12"/>
          </p:nvPr>
        </p:nvSpPr>
        <p:spPr/>
        <p:txBody>
          <a:bodyPr/>
          <a:lstStyle/>
          <a:p>
            <a:fld id="{D175EF6E-453B-4C0B-AC3A-F4FB5E64A2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28770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solidFill>
                  <a:schemeClr val="tx1"/>
                </a:solidFill>
              </a:defRPr>
            </a:lvl1pPr>
          </a:lstStyle>
          <a:p>
            <a:pPr algn="l"/>
            <a:r>
              <a:rPr lang="zh-TW" altLang="en-US" dirty="0"/>
              <a:t>令和元年度主任相談支援専門員養成研修</a:t>
            </a:r>
            <a:endParaRPr lang="ja-JP" altLang="en-US" dirty="0"/>
          </a:p>
        </p:txBody>
      </p:sp>
      <p:sp>
        <p:nvSpPr>
          <p:cNvPr id="7" name="スライド番号プレースホルダー 6"/>
          <p:cNvSpPr>
            <a:spLocks noGrp="1"/>
          </p:cNvSpPr>
          <p:nvPr>
            <p:ph type="sldNum" sz="quarter" idx="12"/>
          </p:nvPr>
        </p:nvSpPr>
        <p:spPr/>
        <p:txBody>
          <a:bodyPr/>
          <a:lstStyle/>
          <a:p>
            <a:fld id="{D175EF6E-453B-4C0B-AC3A-F4FB5E64A2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1081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lgn="l">
              <a:defRPr>
                <a:solidFill>
                  <a:schemeClr val="tx1"/>
                </a:solidFill>
              </a:defRPr>
            </a:lvl1pPr>
          </a:lstStyle>
          <a:p>
            <a:r>
              <a:rPr lang="zh-TW" altLang="en-US" dirty="0"/>
              <a:t>令和元年度主任相談支援専門員養成研修</a:t>
            </a:r>
            <a:endParaRPr lang="ja-JP" altLang="en-US" dirty="0"/>
          </a:p>
        </p:txBody>
      </p:sp>
      <p:sp>
        <p:nvSpPr>
          <p:cNvPr id="6" name="スライド番号プレースホルダー 5"/>
          <p:cNvSpPr>
            <a:spLocks noGrp="1"/>
          </p:cNvSpPr>
          <p:nvPr>
            <p:ph type="sldNum" sz="quarter" idx="12"/>
          </p:nvPr>
        </p:nvSpPr>
        <p:spPr/>
        <p:txBody>
          <a:bodyPr/>
          <a:lstStyle/>
          <a:p>
            <a:fld id="{D175EF6E-453B-4C0B-AC3A-F4FB5E64A2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4882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7" y="365125"/>
            <a:ext cx="1478756"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71488" y="365125"/>
            <a:ext cx="432196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lgn="l"/>
            <a:r>
              <a:rPr lang="zh-TW" altLang="en-US" dirty="0"/>
              <a:t>令和元年度主任相談支援専門員養成研修</a:t>
            </a:r>
            <a:endParaRPr lang="ja-JP" altLang="en-US" dirty="0"/>
          </a:p>
        </p:txBody>
      </p:sp>
      <p:sp>
        <p:nvSpPr>
          <p:cNvPr id="6" name="スライド番号プレースホルダー 5"/>
          <p:cNvSpPr>
            <a:spLocks noGrp="1"/>
          </p:cNvSpPr>
          <p:nvPr>
            <p:ph type="sldNum" sz="quarter" idx="12"/>
          </p:nvPr>
        </p:nvSpPr>
        <p:spPr/>
        <p:txBody>
          <a:bodyPr/>
          <a:lstStyle/>
          <a:p>
            <a:fld id="{D175EF6E-453B-4C0B-AC3A-F4FB5E64A2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0473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0F669D9-A82F-4816-B01D-9DB8791A871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00883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1E2F613-F059-4C55-86A6-1B2E98A47AC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421867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508802A-772C-4408-AD48-A444605C358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360133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085279C-3938-4B14-B5E8-CA645CE70EC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199614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523E5BE-7E2A-428A-AB53-8E547CB169A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988027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D8E4856-088A-4F3E-8CDF-CE4C8E5FC1D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07414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7B28A7-60F4-4F7F-BB09-F8D3068BC03B}" type="slidenum">
              <a:rPr lang="en-US" altLang="ja-JP"/>
              <a:pPr>
                <a:defRPr/>
              </a:pPr>
              <a:t>‹#›</a:t>
            </a:fld>
            <a:endParaRPr lang="en-US" altLang="ja-JP"/>
          </a:p>
        </p:txBody>
      </p:sp>
    </p:spTree>
    <p:extLst>
      <p:ext uri="{BB962C8B-B14F-4D97-AF65-F5344CB8AC3E}">
        <p14:creationId xmlns:p14="http://schemas.microsoft.com/office/powerpoint/2010/main" val="31854705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C91A144-D95C-4C7C-8D3C-BD9289C3285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483032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22BF889-1C9E-4187-B31D-D6BDEA2BDA7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964282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013B9D8-10B6-4633-9922-74A0E209CDA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205967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BB6B8CC-913E-4C3D-AFA6-12137CBE969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791128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245A133-DB58-4625-AB60-3C91260D872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391742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solidFill>
                  <a:schemeClr val="tx1"/>
                </a:solidFill>
              </a:defRPr>
            </a:lvl1pPr>
          </a:lstStyle>
          <a:p>
            <a:r>
              <a:rPr lang="zh-TW" altLang="en-US"/>
              <a:t>令和元年度主任相談支援専門員養成研修</a:t>
            </a:r>
            <a:endParaRPr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3544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solidFill>
                  <a:schemeClr val="tx1"/>
                </a:solidFill>
              </a:defRPr>
            </a:lvl1pPr>
          </a:lstStyle>
          <a:p>
            <a:r>
              <a:rPr lang="zh-TW" altLang="en-US"/>
              <a:t>令和元年度主任相談支援専門員養成研修</a:t>
            </a:r>
            <a:endParaRPr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067781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solidFill>
                  <a:schemeClr val="tx1"/>
                </a:solidFill>
              </a:defRPr>
            </a:lvl1pPr>
          </a:lstStyle>
          <a:p>
            <a:r>
              <a:rPr lang="zh-TW" altLang="en-US"/>
              <a:t>令和元年度主任相談支援専門員養成研修</a:t>
            </a:r>
            <a:endParaRPr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52731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lvl1pPr>
              <a:defRPr>
                <a:solidFill>
                  <a:schemeClr val="tx1"/>
                </a:solidFill>
              </a:defRPr>
            </a:lvl1pPr>
          </a:lstStyle>
          <a:p>
            <a:r>
              <a:rPr lang="zh-TW" altLang="en-US"/>
              <a:t>令和元年度主任相談支援専門員養成研修</a:t>
            </a:r>
            <a:endParaRPr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35329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lvl1pPr>
              <a:defRPr>
                <a:solidFill>
                  <a:schemeClr val="tx1"/>
                </a:solidFill>
              </a:defRPr>
            </a:lvl1pPr>
          </a:lstStyle>
          <a:p>
            <a:r>
              <a:rPr lang="zh-TW" altLang="en-US"/>
              <a:t>令和元年度主任相談支援専門員養成研修</a:t>
            </a:r>
            <a:endParaRPr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563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D71B237-0564-46C1-80B2-52CF48E15396}" type="slidenum">
              <a:rPr lang="en-US" altLang="ja-JP"/>
              <a:pPr>
                <a:defRPr/>
              </a:pPr>
              <a:t>‹#›</a:t>
            </a:fld>
            <a:endParaRPr lang="en-US" altLang="ja-JP"/>
          </a:p>
        </p:txBody>
      </p:sp>
    </p:spTree>
    <p:extLst>
      <p:ext uri="{BB962C8B-B14F-4D97-AF65-F5344CB8AC3E}">
        <p14:creationId xmlns:p14="http://schemas.microsoft.com/office/powerpoint/2010/main" val="7859741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lvl1pPr>
              <a:defRPr>
                <a:solidFill>
                  <a:schemeClr val="tx1"/>
                </a:solidFill>
              </a:defRPr>
            </a:lvl1pPr>
          </a:lstStyle>
          <a:p>
            <a:r>
              <a:rPr lang="zh-TW" altLang="en-US"/>
              <a:t>令和元年度主任相談支援専門員養成研修</a:t>
            </a:r>
            <a:endParaRPr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25533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lvl1pPr>
              <a:defRPr>
                <a:solidFill>
                  <a:schemeClr val="tx1"/>
                </a:solidFill>
              </a:defRPr>
            </a:lvl1pPr>
          </a:lstStyle>
          <a:p>
            <a:r>
              <a:rPr lang="zh-TW" altLang="en-US"/>
              <a:t>令和元年度主任相談支援専門員養成研修</a:t>
            </a:r>
            <a:endParaRPr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718696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lvl1pPr>
              <a:defRPr>
                <a:solidFill>
                  <a:schemeClr val="tx1"/>
                </a:solidFill>
              </a:defRPr>
            </a:lvl1pPr>
          </a:lstStyle>
          <a:p>
            <a:r>
              <a:rPr lang="zh-TW" altLang="en-US"/>
              <a:t>令和元年度主任相談支援専門員養成研修</a:t>
            </a:r>
            <a:endParaRPr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35732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lvl1pPr>
              <a:defRPr>
                <a:solidFill>
                  <a:schemeClr val="tx1"/>
                </a:solidFill>
              </a:defRPr>
            </a:lvl1pPr>
          </a:lstStyle>
          <a:p>
            <a:r>
              <a:rPr lang="zh-TW" altLang="en-US"/>
              <a:t>令和元年度主任相談支援専門員養成研修</a:t>
            </a:r>
            <a:endParaRPr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593370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solidFill>
                  <a:schemeClr val="tx1"/>
                </a:solidFill>
              </a:defRPr>
            </a:lvl1pPr>
          </a:lstStyle>
          <a:p>
            <a:r>
              <a:rPr lang="zh-TW" altLang="en-US"/>
              <a:t>令和元年度主任相談支援専門員養成研修</a:t>
            </a:r>
            <a:endParaRPr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39358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solidFill>
                  <a:schemeClr val="tx1"/>
                </a:solidFill>
              </a:defRPr>
            </a:lvl1pPr>
          </a:lstStyle>
          <a:p>
            <a:r>
              <a:rPr lang="zh-TW" altLang="en-US"/>
              <a:t>令和元年度主任相談支援専門員養成研修</a:t>
            </a:r>
            <a:endParaRPr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01058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2F1287-2B10-4182-B7E5-B5BD3BDCA43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082099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160CEB-D560-4DD6-9D52-CBC54C629BE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427611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21045D-BCDB-445A-8D7A-B61531B7AC4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80601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F2ED60-6121-4370-9BF8-4717E7D67D4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0644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C602E4F-3B58-4928-9C49-10C64EE68D88}" type="slidenum">
              <a:rPr lang="en-US" altLang="ja-JP"/>
              <a:pPr>
                <a:defRPr/>
              </a:pPr>
              <a:t>‹#›</a:t>
            </a:fld>
            <a:endParaRPr lang="en-US" altLang="ja-JP"/>
          </a:p>
        </p:txBody>
      </p:sp>
    </p:spTree>
    <p:extLst>
      <p:ext uri="{BB962C8B-B14F-4D97-AF65-F5344CB8AC3E}">
        <p14:creationId xmlns:p14="http://schemas.microsoft.com/office/powerpoint/2010/main" val="3200709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D17512-D87C-4898-A467-542E83518CA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707451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A8AE6E8-4AA6-41A3-B85B-8E4CF92BE68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415841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4C2A71-7178-4AB9-A983-705958E9F61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207505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8434CD-331B-4E77-83E1-94B14A42D02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312351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8D2033-18F6-4182-81BC-9285ED87323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8166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E32A3A-0035-467F-97D5-2127DDD2B66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483709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212A77-68D3-4C7F-831E-DFFF4B2DA39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426736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F77009-599A-47EB-9647-9ABD76A7A2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710036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1"/>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89"/>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 28"/>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7" name="フッター プレースホルダ 3"/>
          <p:cNvSpPr>
            <a:spLocks noGrp="1"/>
          </p:cNvSpPr>
          <p:nvPr>
            <p:ph type="ftr" sz="quarter" idx="11"/>
          </p:nvPr>
        </p:nvSpPr>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8" name="スライド番号プレースホルダ 9"/>
          <p:cNvSpPr>
            <a:spLocks noGrp="1"/>
          </p:cNvSpPr>
          <p:nvPr>
            <p:ph type="sldNum" sz="quarter" idx="12"/>
          </p:nvPr>
        </p:nvSpPr>
        <p:spPr/>
        <p:txBody>
          <a:bodyPr/>
          <a:lstStyle>
            <a:lvl1pPr>
              <a:defRPr/>
            </a:lvl1pPr>
          </a:lstStyle>
          <a:p>
            <a:pPr>
              <a:defRPr/>
            </a:pPr>
            <a:fld id="{2914F48B-0DF2-4757-8B24-21CDEDCD78B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619448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lipArt">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05058"/>
            <a:ext cx="77724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85801" y="2134116"/>
            <a:ext cx="3820886" cy="411377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クリップアート プレースホルダ 3"/>
          <p:cNvSpPr>
            <a:spLocks noGrp="1"/>
          </p:cNvSpPr>
          <p:nvPr>
            <p:ph type="clipArt" sz="half" idx="2"/>
          </p:nvPr>
        </p:nvSpPr>
        <p:spPr>
          <a:xfrm>
            <a:off x="4637314" y="2134116"/>
            <a:ext cx="3820886" cy="4113770"/>
          </a:xfrm>
        </p:spPr>
        <p:txBody>
          <a:bodyPr rtlCol="0">
            <a:normAutofit/>
          </a:bodyPr>
          <a:lstStyle/>
          <a:p>
            <a:pPr lvl="0"/>
            <a:endParaRPr lang="ja-JP" altLang="en-US" noProof="0"/>
          </a:p>
        </p:txBody>
      </p:sp>
      <p:sp>
        <p:nvSpPr>
          <p:cNvPr id="5" name="日付プレースホルダ 4"/>
          <p:cNvSpPr>
            <a:spLocks noGrp="1"/>
          </p:cNvSpPr>
          <p:nvPr>
            <p:ph type="dt" sz="half" idx="10"/>
          </p:nvPr>
        </p:nvSpPr>
        <p:spPr>
          <a:xfrm>
            <a:off x="685800" y="6401058"/>
            <a:ext cx="1905000" cy="456942"/>
          </a:xfrm>
        </p:spPr>
        <p:txBody>
          <a:bodyPr/>
          <a:lstStyle>
            <a:lvl1pPr>
              <a:defRPr/>
            </a:lvl1pPr>
          </a:lstStyle>
          <a:p>
            <a:pPr>
              <a:defRPr/>
            </a:pPr>
            <a:endParaRPr lang="en-US" altLang="ja-JP">
              <a:solidFill>
                <a:srgbClr val="000000"/>
              </a:solidFill>
            </a:endParaRPr>
          </a:p>
        </p:txBody>
      </p:sp>
      <p:sp>
        <p:nvSpPr>
          <p:cNvPr id="6" name="フッター プレースホルダ 5"/>
          <p:cNvSpPr>
            <a:spLocks noGrp="1"/>
          </p:cNvSpPr>
          <p:nvPr>
            <p:ph type="ftr" sz="quarter" idx="11"/>
          </p:nvPr>
        </p:nvSpPr>
        <p:spPr>
          <a:xfrm>
            <a:off x="3124200" y="6401058"/>
            <a:ext cx="2895600" cy="456942"/>
          </a:xfrm>
        </p:spPr>
        <p:txBody>
          <a:bodyPr/>
          <a:lstStyle>
            <a:lvl1pPr>
              <a:defRPr/>
            </a:lvl1p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7" name="スライド番号プレースホルダ 6"/>
          <p:cNvSpPr>
            <a:spLocks noGrp="1"/>
          </p:cNvSpPr>
          <p:nvPr>
            <p:ph type="sldNum" sz="quarter" idx="12"/>
          </p:nvPr>
        </p:nvSpPr>
        <p:spPr>
          <a:xfrm>
            <a:off x="6553200" y="6401058"/>
            <a:ext cx="1905000" cy="456942"/>
          </a:xfrm>
        </p:spPr>
        <p:txBody>
          <a:bodyPr/>
          <a:lstStyle>
            <a:lvl1pPr>
              <a:defRPr/>
            </a:lvl1pPr>
          </a:lstStyle>
          <a:p>
            <a:pPr>
              <a:defRPr/>
            </a:pPr>
            <a:fld id="{20C0D45E-1136-4F52-BA7F-0879D778F7D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83338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431CAECD-5926-4741-A906-A08E04809A27}" type="slidenum">
              <a:rPr lang="en-US" altLang="ja-JP"/>
              <a:pPr>
                <a:defRPr/>
              </a:pPr>
              <a:t>‹#›</a:t>
            </a:fld>
            <a:endParaRPr lang="en-US" altLang="ja-JP"/>
          </a:p>
        </p:txBody>
      </p:sp>
    </p:spTree>
    <p:extLst>
      <p:ext uri="{BB962C8B-B14F-4D97-AF65-F5344CB8AC3E}">
        <p14:creationId xmlns:p14="http://schemas.microsoft.com/office/powerpoint/2010/main" val="10213231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zh-TW" altLang="en-US"/>
              <a:t>令和元年度主任相談支援専門員養成研修</a:t>
            </a:r>
            <a:endParaRPr lang="en-US" altLang="ja-JP"/>
          </a:p>
        </p:txBody>
      </p:sp>
      <p:sp>
        <p:nvSpPr>
          <p:cNvPr id="6" name="Slide Number Placeholder 5"/>
          <p:cNvSpPr>
            <a:spLocks noGrp="1"/>
          </p:cNvSpPr>
          <p:nvPr>
            <p:ph type="sldNum" sz="quarter" idx="12"/>
          </p:nvPr>
        </p:nvSpPr>
        <p:spPr/>
        <p:txBody>
          <a:bodyPr/>
          <a:lstStyle/>
          <a:p>
            <a:pPr>
              <a:defRPr/>
            </a:pPr>
            <a:fld id="{F90A3C79-1AFD-481B-B685-7933BCD0898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4015489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zh-TW" altLang="en-US"/>
              <a:t>令和元年度主任相談支援専門員養成研修</a:t>
            </a:r>
            <a:endParaRPr lang="en-US" altLang="ja-JP"/>
          </a:p>
        </p:txBody>
      </p:sp>
      <p:sp>
        <p:nvSpPr>
          <p:cNvPr id="6" name="Slide Number Placeholder 5"/>
          <p:cNvSpPr>
            <a:spLocks noGrp="1"/>
          </p:cNvSpPr>
          <p:nvPr>
            <p:ph type="sldNum" sz="quarter" idx="12"/>
          </p:nvPr>
        </p:nvSpPr>
        <p:spPr/>
        <p:txBody>
          <a:bodyPr/>
          <a:lstStyle/>
          <a:p>
            <a:pPr>
              <a:defRPr/>
            </a:pPr>
            <a:fld id="{804D6B79-3AEB-42FE-A736-A41F7AEA044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7679501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zh-TW" altLang="en-US" dirty="0"/>
              <a:t>令和元年度主任相談支援専門員養成研修</a:t>
            </a:r>
            <a:endParaRPr lang="en-US" altLang="ja-JP" dirty="0"/>
          </a:p>
        </p:txBody>
      </p:sp>
      <p:sp>
        <p:nvSpPr>
          <p:cNvPr id="6" name="Slide Number Placeholder 5"/>
          <p:cNvSpPr>
            <a:spLocks noGrp="1"/>
          </p:cNvSpPr>
          <p:nvPr>
            <p:ph type="sldNum" sz="quarter" idx="12"/>
          </p:nvPr>
        </p:nvSpPr>
        <p:spPr/>
        <p:txBody>
          <a:bodyPr/>
          <a:lstStyle/>
          <a:p>
            <a:pPr>
              <a:defRPr/>
            </a:pPr>
            <a:fld id="{CC9AFF3B-8AB2-4C15-B6CA-167BE0C75E5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1260550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Footer Placeholder 5"/>
          <p:cNvSpPr>
            <a:spLocks noGrp="1"/>
          </p:cNvSpPr>
          <p:nvPr>
            <p:ph type="ftr" sz="quarter" idx="11"/>
          </p:nvPr>
        </p:nvSpPr>
        <p:spPr/>
        <p:txBody>
          <a:bodyPr/>
          <a:lstStyle>
            <a:lvl1pPr>
              <a:defRPr>
                <a:solidFill>
                  <a:schemeClr val="tx1"/>
                </a:solidFill>
              </a:defRPr>
            </a:lvl1pPr>
          </a:lstStyle>
          <a:p>
            <a:pPr>
              <a:defRPr/>
            </a:pPr>
            <a:r>
              <a:rPr lang="zh-TW" altLang="en-US"/>
              <a:t>令和元年度主任相談支援専門員養成研修</a:t>
            </a:r>
            <a:endParaRPr lang="en-US" altLang="ja-JP" dirty="0"/>
          </a:p>
        </p:txBody>
      </p:sp>
      <p:sp>
        <p:nvSpPr>
          <p:cNvPr id="7" name="Slide Number Placeholder 6"/>
          <p:cNvSpPr>
            <a:spLocks noGrp="1"/>
          </p:cNvSpPr>
          <p:nvPr>
            <p:ph type="sldNum" sz="quarter" idx="12"/>
          </p:nvPr>
        </p:nvSpPr>
        <p:spPr/>
        <p:txBody>
          <a:bodyPr/>
          <a:lstStyle/>
          <a:p>
            <a:pPr>
              <a:defRPr/>
            </a:pPr>
            <a:fld id="{8B7B28A7-60F4-4F7F-BB09-F8D3068BC03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5618397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chemeClr val="tx1"/>
                </a:solidFill>
              </a:defRPr>
            </a:lvl1pPr>
          </a:lstStyle>
          <a:p>
            <a:pPr>
              <a:defRPr/>
            </a:pPr>
            <a:r>
              <a:rPr lang="zh-TW" altLang="en-US"/>
              <a:t>令和元年度主任相談支援専門員養成研修</a:t>
            </a:r>
            <a:endParaRPr lang="en-US" altLang="ja-JP" dirty="0"/>
          </a:p>
        </p:txBody>
      </p:sp>
      <p:sp>
        <p:nvSpPr>
          <p:cNvPr id="9" name="Slide Number Placeholder 8"/>
          <p:cNvSpPr>
            <a:spLocks noGrp="1"/>
          </p:cNvSpPr>
          <p:nvPr>
            <p:ph type="sldNum" sz="quarter" idx="12"/>
          </p:nvPr>
        </p:nvSpPr>
        <p:spPr/>
        <p:txBody>
          <a:bodyPr/>
          <a:lstStyle/>
          <a:p>
            <a:pPr>
              <a:defRPr/>
            </a:pPr>
            <a:fld id="{6D71B237-0564-46C1-80B2-52CF48E15396}"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897997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pPr>
              <a:defRPr/>
            </a:pPr>
            <a:r>
              <a:rPr lang="zh-TW" altLang="en-US"/>
              <a:t>令和元年度主任相談支援専門員養成研修</a:t>
            </a:r>
            <a:endParaRPr lang="en-US" altLang="ja-JP"/>
          </a:p>
        </p:txBody>
      </p:sp>
      <p:sp>
        <p:nvSpPr>
          <p:cNvPr id="5" name="Slide Number Placeholder 4"/>
          <p:cNvSpPr>
            <a:spLocks noGrp="1"/>
          </p:cNvSpPr>
          <p:nvPr>
            <p:ph type="sldNum" sz="quarter" idx="12"/>
          </p:nvPr>
        </p:nvSpPr>
        <p:spPr/>
        <p:txBody>
          <a:bodyPr/>
          <a:lstStyle/>
          <a:p>
            <a:pPr>
              <a:defRPr/>
            </a:pPr>
            <a:fld id="{EC602E4F-3B58-4928-9C49-10C64EE68D88}"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5447579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Footer Placeholder 2"/>
          <p:cNvSpPr>
            <a:spLocks noGrp="1"/>
          </p:cNvSpPr>
          <p:nvPr>
            <p:ph type="ftr" sz="quarter" idx="11"/>
          </p:nvPr>
        </p:nvSpPr>
        <p:spPr/>
        <p:txBody>
          <a:bodyPr/>
          <a:lstStyle>
            <a:lvl1pPr>
              <a:defRPr>
                <a:solidFill>
                  <a:schemeClr val="tx1"/>
                </a:solidFill>
              </a:defRPr>
            </a:lvl1pPr>
          </a:lstStyle>
          <a:p>
            <a:pPr>
              <a:defRPr/>
            </a:pPr>
            <a:r>
              <a:rPr lang="zh-TW" altLang="en-US"/>
              <a:t>令和元年度主任相談支援専門員養成研修</a:t>
            </a:r>
            <a:endParaRPr lang="en-US" altLang="ja-JP"/>
          </a:p>
        </p:txBody>
      </p:sp>
      <p:sp>
        <p:nvSpPr>
          <p:cNvPr id="4" name="Slide Number Placeholder 3"/>
          <p:cNvSpPr>
            <a:spLocks noGrp="1"/>
          </p:cNvSpPr>
          <p:nvPr>
            <p:ph type="sldNum" sz="quarter" idx="12"/>
          </p:nvPr>
        </p:nvSpPr>
        <p:spPr/>
        <p:txBody>
          <a:bodyPr/>
          <a:lstStyle/>
          <a:p>
            <a:pPr>
              <a:defRPr/>
            </a:pPr>
            <a:fld id="{431CAECD-5926-4741-A906-A08E04809A2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4530868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Footer Placeholder 5"/>
          <p:cNvSpPr>
            <a:spLocks noGrp="1"/>
          </p:cNvSpPr>
          <p:nvPr>
            <p:ph type="ftr" sz="quarter" idx="11"/>
          </p:nvPr>
        </p:nvSpPr>
        <p:spPr/>
        <p:txBody>
          <a:bodyPr/>
          <a:lstStyle>
            <a:lvl1pPr>
              <a:defRPr>
                <a:solidFill>
                  <a:schemeClr val="tx1"/>
                </a:solidFill>
              </a:defRPr>
            </a:lvl1pPr>
          </a:lstStyle>
          <a:p>
            <a:pPr>
              <a:defRPr/>
            </a:pPr>
            <a:r>
              <a:rPr lang="zh-TW" altLang="en-US"/>
              <a:t>令和元年度主任相談支援専門員養成研修</a:t>
            </a:r>
            <a:endParaRPr lang="en-US" altLang="ja-JP" dirty="0"/>
          </a:p>
        </p:txBody>
      </p:sp>
      <p:sp>
        <p:nvSpPr>
          <p:cNvPr id="7" name="Slide Number Placeholder 6"/>
          <p:cNvSpPr>
            <a:spLocks noGrp="1"/>
          </p:cNvSpPr>
          <p:nvPr>
            <p:ph type="sldNum" sz="quarter" idx="12"/>
          </p:nvPr>
        </p:nvSpPr>
        <p:spPr/>
        <p:txBody>
          <a:bodyPr/>
          <a:lstStyle/>
          <a:p>
            <a:pPr>
              <a:defRPr/>
            </a:pPr>
            <a:fld id="{C993D762-CD5B-413A-A315-DE9E2B4EBB0A}"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4653894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Footer Placeholder 5"/>
          <p:cNvSpPr>
            <a:spLocks noGrp="1"/>
          </p:cNvSpPr>
          <p:nvPr>
            <p:ph type="ftr" sz="quarter" idx="11"/>
          </p:nvPr>
        </p:nvSpPr>
        <p:spPr/>
        <p:txBody>
          <a:bodyPr/>
          <a:lstStyle>
            <a:lvl1pPr>
              <a:defRPr>
                <a:solidFill>
                  <a:schemeClr val="tx1"/>
                </a:solidFill>
              </a:defRPr>
            </a:lvl1pPr>
          </a:lstStyle>
          <a:p>
            <a:pPr>
              <a:defRPr/>
            </a:pPr>
            <a:r>
              <a:rPr lang="zh-TW" altLang="en-US"/>
              <a:t>令和元年度主任相談支援専門員養成研修</a:t>
            </a:r>
            <a:endParaRPr lang="en-US" altLang="ja-JP"/>
          </a:p>
        </p:txBody>
      </p:sp>
      <p:sp>
        <p:nvSpPr>
          <p:cNvPr id="7" name="Slide Number Placeholder 6"/>
          <p:cNvSpPr>
            <a:spLocks noGrp="1"/>
          </p:cNvSpPr>
          <p:nvPr>
            <p:ph type="sldNum" sz="quarter" idx="12"/>
          </p:nvPr>
        </p:nvSpPr>
        <p:spPr/>
        <p:txBody>
          <a:bodyPr/>
          <a:lstStyle/>
          <a:p>
            <a:pPr>
              <a:defRPr/>
            </a:pPr>
            <a:fld id="{9C3DED7B-C0A2-4430-8059-8604EA154D41}"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2492669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zh-TW" altLang="en-US"/>
              <a:t>令和元年度主任相談支援専門員養成研修</a:t>
            </a:r>
            <a:endParaRPr lang="en-US" altLang="ja-JP"/>
          </a:p>
        </p:txBody>
      </p:sp>
      <p:sp>
        <p:nvSpPr>
          <p:cNvPr id="6" name="Slide Number Placeholder 5"/>
          <p:cNvSpPr>
            <a:spLocks noGrp="1"/>
          </p:cNvSpPr>
          <p:nvPr>
            <p:ph type="sldNum" sz="quarter" idx="12"/>
          </p:nvPr>
        </p:nvSpPr>
        <p:spPr/>
        <p:txBody>
          <a:bodyPr/>
          <a:lstStyle/>
          <a:p>
            <a:pPr>
              <a:defRPr/>
            </a:pPr>
            <a:fld id="{C993D762-CD5B-413A-A315-DE9E2B4EBB0A}"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5966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82924E4-15B2-45B7-BC77-3F18816BF1F4}" type="slidenum">
              <a:rPr lang="en-US" altLang="ja-JP"/>
              <a:pPr>
                <a:defRPr/>
              </a:pPr>
              <a:t>‹#›</a:t>
            </a:fld>
            <a:endParaRPr lang="en-US" altLang="ja-JP"/>
          </a:p>
        </p:txBody>
      </p:sp>
    </p:spTree>
    <p:extLst>
      <p:ext uri="{BB962C8B-B14F-4D97-AF65-F5344CB8AC3E}">
        <p14:creationId xmlns:p14="http://schemas.microsoft.com/office/powerpoint/2010/main" val="12675840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zh-TW" altLang="en-US"/>
              <a:t>令和元年度主任相談支援専門員養成研修</a:t>
            </a:r>
            <a:endParaRPr lang="en-US" altLang="ja-JP"/>
          </a:p>
        </p:txBody>
      </p:sp>
      <p:sp>
        <p:nvSpPr>
          <p:cNvPr id="6" name="Slide Number Placeholder 5"/>
          <p:cNvSpPr>
            <a:spLocks noGrp="1"/>
          </p:cNvSpPr>
          <p:nvPr>
            <p:ph type="sldNum" sz="quarter" idx="12"/>
          </p:nvPr>
        </p:nvSpPr>
        <p:spPr/>
        <p:txBody>
          <a:bodyPr/>
          <a:lstStyle/>
          <a:p>
            <a:pPr>
              <a:defRPr/>
            </a:pPr>
            <a:fld id="{C993D762-CD5B-413A-A315-DE9E2B4EBB0A}"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068911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日付プレースホルダ 3"/>
          <p:cNvSpPr>
            <a:spLocks noGrp="1" noChangeArrowheads="1"/>
          </p:cNvSpPr>
          <p:nvPr>
            <p:ph type="dt" sz="half" idx="10"/>
          </p:nvPr>
        </p:nvSpPr>
        <p:spPr>
          <a:ln/>
        </p:spPr>
        <p:txBody>
          <a:bodyPr/>
          <a:lstStyle>
            <a:lvl1pPr>
              <a:defRPr/>
            </a:lvl1pPr>
          </a:lstStyle>
          <a:p>
            <a:pPr>
              <a:defRPr/>
            </a:pPr>
            <a:endParaRPr lang="ja-JP" altLang="en-US" sz="1662">
              <a:solidFill>
                <a:prstClr val="black"/>
              </a:solidFill>
            </a:endParaRPr>
          </a:p>
        </p:txBody>
      </p:sp>
      <p:sp>
        <p:nvSpPr>
          <p:cNvPr id="4" name="フッター プレースホルダ 4"/>
          <p:cNvSpPr>
            <a:spLocks noGrp="1" noChangeArrowheads="1"/>
          </p:cNvSpPr>
          <p:nvPr>
            <p:ph type="ftr" sz="quarter" idx="11"/>
          </p:nvPr>
        </p:nvSpPr>
        <p:spPr>
          <a:ln/>
        </p:spPr>
        <p:txBody>
          <a:bodyPr/>
          <a:lstStyle>
            <a:lvl1pPr>
              <a:defRPr>
                <a:solidFill>
                  <a:schemeClr val="tx1"/>
                </a:solidFill>
              </a:defRPr>
            </a:lvl1pPr>
          </a:lstStyle>
          <a:p>
            <a:pPr>
              <a:defRPr/>
            </a:pPr>
            <a:r>
              <a:rPr lang="zh-TW" altLang="en-US"/>
              <a:t>令和元年度主任相談支援専門員養成研修</a:t>
            </a:r>
            <a:endParaRPr lang="ja-JP" altLang="ja-JP" dirty="0"/>
          </a:p>
        </p:txBody>
      </p:sp>
      <p:sp>
        <p:nvSpPr>
          <p:cNvPr id="5" name="スライド番号プレースホルダ 5"/>
          <p:cNvSpPr>
            <a:spLocks noGrp="1" noChangeArrowheads="1"/>
          </p:cNvSpPr>
          <p:nvPr>
            <p:ph type="sldNum" sz="quarter" idx="12"/>
          </p:nvPr>
        </p:nvSpPr>
        <p:spPr>
          <a:ln/>
        </p:spPr>
        <p:txBody>
          <a:bodyPr/>
          <a:lstStyle>
            <a:lvl1pPr>
              <a:defRPr/>
            </a:lvl1pPr>
          </a:lstStyle>
          <a:p>
            <a:pPr>
              <a:defRPr/>
            </a:pPr>
            <a:fld id="{59DCADD6-EAD8-482C-AF59-1BC07AF25A5E}" type="slidenum">
              <a:rPr lang="ja-JP" altLang="en-US">
                <a:solidFill>
                  <a:prstClr val="black">
                    <a:tint val="75000"/>
                  </a:prstClr>
                </a:solidFill>
              </a:rPr>
              <a:pPr>
                <a:defRPr/>
              </a:pPr>
              <a:t>‹#›</a:t>
            </a:fld>
            <a:endParaRPr lang="ja-JP" altLang="en-US" sz="1662">
              <a:solidFill>
                <a:prstClr val="black"/>
              </a:solidFill>
            </a:endParaRPr>
          </a:p>
        </p:txBody>
      </p:sp>
    </p:spTree>
    <p:extLst>
      <p:ext uri="{BB962C8B-B14F-4D97-AF65-F5344CB8AC3E}">
        <p14:creationId xmlns:p14="http://schemas.microsoft.com/office/powerpoint/2010/main" val="14328197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4"/>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zh-TW" altLang="en-US">
                <a:solidFill>
                  <a:prstClr val="black"/>
                </a:solidFill>
              </a:rPr>
              <a:t>令和元年度主任相談支援専門員養成研修</a:t>
            </a: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981C63-A0E2-43AD-9010-E10DD17E328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44167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C7E2C8-CDC2-468E-BF09-E584518C6802}"/>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39654B55-1006-4879-BD17-B96B110CB19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BBA1CA4E-F61D-4AB2-A7C6-037316F611B5}"/>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C5D56601-9E19-472D-9E38-3CB46E5A142D}"/>
              </a:ext>
            </a:extLst>
          </p:cNvPr>
          <p:cNvSpPr>
            <a:spLocks noGrp="1"/>
          </p:cNvSpPr>
          <p:nvPr>
            <p:ph type="ftr" sz="quarter" idx="11"/>
          </p:nvPr>
        </p:nvSpPr>
        <p:spPr/>
        <p:txBody>
          <a:bodyPr/>
          <a:lstStyle>
            <a:lvl1pPr>
              <a:defRPr/>
            </a:lvl1pPr>
          </a:lstStyle>
          <a:p>
            <a:r>
              <a:rPr lang="zh-TW" altLang="en-US"/>
              <a:t>令和元年度主任相談支援専門員養成研修</a:t>
            </a:r>
            <a:endParaRPr lang="en-US" altLang="ja-JP"/>
          </a:p>
        </p:txBody>
      </p:sp>
      <p:sp>
        <p:nvSpPr>
          <p:cNvPr id="6" name="スライド番号プレースホルダー 5">
            <a:extLst>
              <a:ext uri="{FF2B5EF4-FFF2-40B4-BE49-F238E27FC236}">
                <a16:creationId xmlns:a16="http://schemas.microsoft.com/office/drawing/2014/main" id="{08395BC1-7C9F-4C89-8A01-D4F78F76B8ED}"/>
              </a:ext>
            </a:extLst>
          </p:cNvPr>
          <p:cNvSpPr>
            <a:spLocks noGrp="1"/>
          </p:cNvSpPr>
          <p:nvPr>
            <p:ph type="sldNum" sz="quarter" idx="12"/>
          </p:nvPr>
        </p:nvSpPr>
        <p:spPr/>
        <p:txBody>
          <a:bodyPr/>
          <a:lstStyle>
            <a:lvl1pPr>
              <a:defRPr/>
            </a:lvl1pPr>
          </a:lstStyle>
          <a:p>
            <a:fld id="{9F9E93E6-C248-4979-9502-FECAC15FC79D}" type="slidenum">
              <a:rPr lang="en-US" altLang="ja-JP"/>
              <a:pPr/>
              <a:t>‹#›</a:t>
            </a:fld>
            <a:endParaRPr lang="en-US" altLang="ja-JP"/>
          </a:p>
        </p:txBody>
      </p:sp>
    </p:spTree>
    <p:extLst>
      <p:ext uri="{BB962C8B-B14F-4D97-AF65-F5344CB8AC3E}">
        <p14:creationId xmlns:p14="http://schemas.microsoft.com/office/powerpoint/2010/main" val="1302118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4687DF-1BAB-4FDD-AFB1-CD1DD2B366E1}"/>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A524DE49-626A-4757-A6E5-61CB57E9CE47}"/>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CF718A0-3534-4759-A3AA-294DF6DD5733}"/>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A6676DA5-4EFB-4B81-AE1D-D7D590E0BA34}"/>
              </a:ext>
            </a:extLst>
          </p:cNvPr>
          <p:cNvSpPr>
            <a:spLocks noGrp="1"/>
          </p:cNvSpPr>
          <p:nvPr>
            <p:ph type="ftr" sz="quarter" idx="11"/>
          </p:nvPr>
        </p:nvSpPr>
        <p:spPr/>
        <p:txBody>
          <a:bodyPr/>
          <a:lstStyle>
            <a:lvl1pPr>
              <a:defRPr/>
            </a:lvl1pPr>
          </a:lstStyle>
          <a:p>
            <a:r>
              <a:rPr lang="zh-TW" altLang="en-US"/>
              <a:t>令和元年度主任相談支援専門員養成研修</a:t>
            </a:r>
            <a:endParaRPr lang="en-US" altLang="ja-JP"/>
          </a:p>
        </p:txBody>
      </p:sp>
      <p:sp>
        <p:nvSpPr>
          <p:cNvPr id="6" name="スライド番号プレースホルダー 5">
            <a:extLst>
              <a:ext uri="{FF2B5EF4-FFF2-40B4-BE49-F238E27FC236}">
                <a16:creationId xmlns:a16="http://schemas.microsoft.com/office/drawing/2014/main" id="{79A6EA6A-FE72-4C5C-8D03-4182170E3041}"/>
              </a:ext>
            </a:extLst>
          </p:cNvPr>
          <p:cNvSpPr>
            <a:spLocks noGrp="1"/>
          </p:cNvSpPr>
          <p:nvPr>
            <p:ph type="sldNum" sz="quarter" idx="12"/>
          </p:nvPr>
        </p:nvSpPr>
        <p:spPr/>
        <p:txBody>
          <a:bodyPr/>
          <a:lstStyle>
            <a:lvl1pPr>
              <a:defRPr/>
            </a:lvl1pPr>
          </a:lstStyle>
          <a:p>
            <a:fld id="{90A226A6-2328-4909-BE92-536DD77DA327}" type="slidenum">
              <a:rPr lang="en-US" altLang="ja-JP"/>
              <a:pPr/>
              <a:t>‹#›</a:t>
            </a:fld>
            <a:endParaRPr lang="en-US" altLang="ja-JP"/>
          </a:p>
        </p:txBody>
      </p:sp>
    </p:spTree>
    <p:extLst>
      <p:ext uri="{BB962C8B-B14F-4D97-AF65-F5344CB8AC3E}">
        <p14:creationId xmlns:p14="http://schemas.microsoft.com/office/powerpoint/2010/main" val="19341699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BC6014-6E5E-4CDD-B535-079801F48E98}"/>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F92A3BB3-D5B6-43BD-A8BB-83D6397A676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044CDFB5-B1D1-41CB-8EA3-A5FEC61A98E1}"/>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3DF426C5-7FC0-41A1-9B05-97F64895472B}"/>
              </a:ext>
            </a:extLst>
          </p:cNvPr>
          <p:cNvSpPr>
            <a:spLocks noGrp="1"/>
          </p:cNvSpPr>
          <p:nvPr>
            <p:ph type="ftr" sz="quarter" idx="11"/>
          </p:nvPr>
        </p:nvSpPr>
        <p:spPr/>
        <p:txBody>
          <a:bodyPr/>
          <a:lstStyle>
            <a:lvl1pPr>
              <a:defRPr/>
            </a:lvl1pPr>
          </a:lstStyle>
          <a:p>
            <a:r>
              <a:rPr lang="zh-TW" altLang="en-US"/>
              <a:t>令和元年度主任相談支援専門員養成研修</a:t>
            </a:r>
            <a:endParaRPr lang="en-US" altLang="ja-JP"/>
          </a:p>
        </p:txBody>
      </p:sp>
      <p:sp>
        <p:nvSpPr>
          <p:cNvPr id="6" name="スライド番号プレースホルダー 5">
            <a:extLst>
              <a:ext uri="{FF2B5EF4-FFF2-40B4-BE49-F238E27FC236}">
                <a16:creationId xmlns:a16="http://schemas.microsoft.com/office/drawing/2014/main" id="{2EE20A3D-4EF5-4012-BA44-456ECA40C025}"/>
              </a:ext>
            </a:extLst>
          </p:cNvPr>
          <p:cNvSpPr>
            <a:spLocks noGrp="1"/>
          </p:cNvSpPr>
          <p:nvPr>
            <p:ph type="sldNum" sz="quarter" idx="12"/>
          </p:nvPr>
        </p:nvSpPr>
        <p:spPr/>
        <p:txBody>
          <a:bodyPr/>
          <a:lstStyle>
            <a:lvl1pPr>
              <a:defRPr/>
            </a:lvl1pPr>
          </a:lstStyle>
          <a:p>
            <a:fld id="{800D4BD6-5E54-43A7-ABC8-1630C69076E5}" type="slidenum">
              <a:rPr lang="en-US" altLang="ja-JP"/>
              <a:pPr/>
              <a:t>‹#›</a:t>
            </a:fld>
            <a:endParaRPr lang="en-US" altLang="ja-JP"/>
          </a:p>
        </p:txBody>
      </p:sp>
    </p:spTree>
    <p:extLst>
      <p:ext uri="{BB962C8B-B14F-4D97-AF65-F5344CB8AC3E}">
        <p14:creationId xmlns:p14="http://schemas.microsoft.com/office/powerpoint/2010/main" val="21951002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61852C-5DBF-436D-B27C-D0CE0D70C742}"/>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14EAAA66-C447-4A97-947E-8664FD840E5A}"/>
              </a:ext>
            </a:extLst>
          </p:cNvPr>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F49F7F36-26D8-4299-BDAD-9DA653CBE54F}"/>
              </a:ext>
            </a:extLst>
          </p:cNvPr>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66A3B20A-78A8-49A9-8F5D-E9E190107146}"/>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8E801576-DF5D-43D1-9AFD-CCBBB5A95E1C}"/>
              </a:ext>
            </a:extLst>
          </p:cNvPr>
          <p:cNvSpPr>
            <a:spLocks noGrp="1"/>
          </p:cNvSpPr>
          <p:nvPr>
            <p:ph type="ftr" sz="quarter" idx="11"/>
          </p:nvPr>
        </p:nvSpPr>
        <p:spPr/>
        <p:txBody>
          <a:bodyPr/>
          <a:lstStyle>
            <a:lvl1pPr>
              <a:defRPr/>
            </a:lvl1pPr>
          </a:lstStyle>
          <a:p>
            <a:r>
              <a:rPr lang="zh-TW" altLang="en-US"/>
              <a:t>令和元年度主任相談支援専門員養成研修</a:t>
            </a:r>
            <a:endParaRPr lang="en-US" altLang="ja-JP"/>
          </a:p>
        </p:txBody>
      </p:sp>
      <p:sp>
        <p:nvSpPr>
          <p:cNvPr id="7" name="スライド番号プレースホルダー 6">
            <a:extLst>
              <a:ext uri="{FF2B5EF4-FFF2-40B4-BE49-F238E27FC236}">
                <a16:creationId xmlns:a16="http://schemas.microsoft.com/office/drawing/2014/main" id="{2EE6663C-590E-44CC-BB4C-A6284560803C}"/>
              </a:ext>
            </a:extLst>
          </p:cNvPr>
          <p:cNvSpPr>
            <a:spLocks noGrp="1"/>
          </p:cNvSpPr>
          <p:nvPr>
            <p:ph type="sldNum" sz="quarter" idx="12"/>
          </p:nvPr>
        </p:nvSpPr>
        <p:spPr/>
        <p:txBody>
          <a:bodyPr/>
          <a:lstStyle>
            <a:lvl1pPr>
              <a:defRPr/>
            </a:lvl1pPr>
          </a:lstStyle>
          <a:p>
            <a:fld id="{FA8DE5F3-4B5E-4CF0-A2EE-9C236BBCE152}" type="slidenum">
              <a:rPr lang="en-US" altLang="ja-JP"/>
              <a:pPr/>
              <a:t>‹#›</a:t>
            </a:fld>
            <a:endParaRPr lang="en-US" altLang="ja-JP"/>
          </a:p>
        </p:txBody>
      </p:sp>
    </p:spTree>
    <p:extLst>
      <p:ext uri="{BB962C8B-B14F-4D97-AF65-F5344CB8AC3E}">
        <p14:creationId xmlns:p14="http://schemas.microsoft.com/office/powerpoint/2010/main" val="41053730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1227B0-CBCD-4AA9-916E-76680ED46C69}"/>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BA57E24D-14BF-41C1-91E0-4EC33870D26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6725A07C-31DF-40F4-8C61-DF3EFC966365}"/>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53902697-D039-4C36-8CA1-6EA2FA8D78B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944378CD-0A79-42D4-9B96-80581D80B0DE}"/>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E976F64A-9CDA-4EE2-B82E-59AA6E9524D6}"/>
              </a:ext>
            </a:extLst>
          </p:cNvPr>
          <p:cNvSpPr>
            <a:spLocks noGrp="1"/>
          </p:cNvSpPr>
          <p:nvPr>
            <p:ph type="dt" sz="half" idx="10"/>
          </p:nvPr>
        </p:nvSpPr>
        <p:spPr/>
        <p:txBody>
          <a:bodyPr/>
          <a:lstStyle>
            <a:lvl1pPr>
              <a:defRPr/>
            </a:lvl1pPr>
          </a:lstStyle>
          <a:p>
            <a:endParaRPr lang="en-US" altLang="ja-JP"/>
          </a:p>
        </p:txBody>
      </p:sp>
      <p:sp>
        <p:nvSpPr>
          <p:cNvPr id="8" name="フッター プレースホルダー 7">
            <a:extLst>
              <a:ext uri="{FF2B5EF4-FFF2-40B4-BE49-F238E27FC236}">
                <a16:creationId xmlns:a16="http://schemas.microsoft.com/office/drawing/2014/main" id="{16432547-5741-47A9-B737-75972D1B8CEF}"/>
              </a:ext>
            </a:extLst>
          </p:cNvPr>
          <p:cNvSpPr>
            <a:spLocks noGrp="1"/>
          </p:cNvSpPr>
          <p:nvPr>
            <p:ph type="ftr" sz="quarter" idx="11"/>
          </p:nvPr>
        </p:nvSpPr>
        <p:spPr/>
        <p:txBody>
          <a:bodyPr/>
          <a:lstStyle>
            <a:lvl1pPr>
              <a:defRPr/>
            </a:lvl1pPr>
          </a:lstStyle>
          <a:p>
            <a:r>
              <a:rPr lang="zh-TW" altLang="en-US"/>
              <a:t>令和元年度主任相談支援専門員養成研修</a:t>
            </a:r>
            <a:endParaRPr lang="en-US" altLang="ja-JP"/>
          </a:p>
        </p:txBody>
      </p:sp>
      <p:sp>
        <p:nvSpPr>
          <p:cNvPr id="9" name="スライド番号プレースホルダー 8">
            <a:extLst>
              <a:ext uri="{FF2B5EF4-FFF2-40B4-BE49-F238E27FC236}">
                <a16:creationId xmlns:a16="http://schemas.microsoft.com/office/drawing/2014/main" id="{685622F4-73FF-4292-8EA6-779F28CFC871}"/>
              </a:ext>
            </a:extLst>
          </p:cNvPr>
          <p:cNvSpPr>
            <a:spLocks noGrp="1"/>
          </p:cNvSpPr>
          <p:nvPr>
            <p:ph type="sldNum" sz="quarter" idx="12"/>
          </p:nvPr>
        </p:nvSpPr>
        <p:spPr/>
        <p:txBody>
          <a:bodyPr/>
          <a:lstStyle>
            <a:lvl1pPr>
              <a:defRPr/>
            </a:lvl1pPr>
          </a:lstStyle>
          <a:p>
            <a:fld id="{79024744-AC94-4C53-9952-42AB6890137B}" type="slidenum">
              <a:rPr lang="en-US" altLang="ja-JP"/>
              <a:pPr/>
              <a:t>‹#›</a:t>
            </a:fld>
            <a:endParaRPr lang="en-US" altLang="ja-JP"/>
          </a:p>
        </p:txBody>
      </p:sp>
    </p:spTree>
    <p:extLst>
      <p:ext uri="{BB962C8B-B14F-4D97-AF65-F5344CB8AC3E}">
        <p14:creationId xmlns:p14="http://schemas.microsoft.com/office/powerpoint/2010/main" val="35496056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1F3BB6-DBEA-47E7-9175-F2B6A979719D}"/>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8E7AE80D-1F1D-482D-A37C-2706F1F4E928}"/>
              </a:ext>
            </a:extLst>
          </p:cNvPr>
          <p:cNvSpPr>
            <a:spLocks noGrp="1"/>
          </p:cNvSpPr>
          <p:nvPr>
            <p:ph type="dt" sz="half" idx="10"/>
          </p:nvPr>
        </p:nvSpPr>
        <p:spPr/>
        <p:txBody>
          <a:bodyPr/>
          <a:lstStyle>
            <a:lvl1pPr>
              <a:defRPr/>
            </a:lvl1pPr>
          </a:lstStyle>
          <a:p>
            <a:endParaRPr lang="en-US" altLang="ja-JP"/>
          </a:p>
        </p:txBody>
      </p:sp>
      <p:sp>
        <p:nvSpPr>
          <p:cNvPr id="4" name="フッター プレースホルダー 3">
            <a:extLst>
              <a:ext uri="{FF2B5EF4-FFF2-40B4-BE49-F238E27FC236}">
                <a16:creationId xmlns:a16="http://schemas.microsoft.com/office/drawing/2014/main" id="{3AE831A9-DB70-4FD7-BB80-80C00F13B666}"/>
              </a:ext>
            </a:extLst>
          </p:cNvPr>
          <p:cNvSpPr>
            <a:spLocks noGrp="1"/>
          </p:cNvSpPr>
          <p:nvPr>
            <p:ph type="ftr" sz="quarter" idx="11"/>
          </p:nvPr>
        </p:nvSpPr>
        <p:spPr/>
        <p:txBody>
          <a:bodyPr/>
          <a:lstStyle>
            <a:lvl1pPr>
              <a:defRPr/>
            </a:lvl1pPr>
          </a:lstStyle>
          <a:p>
            <a:r>
              <a:rPr lang="zh-TW" altLang="en-US"/>
              <a:t>令和元年度主任相談支援専門員養成研修</a:t>
            </a:r>
            <a:endParaRPr lang="en-US" altLang="ja-JP"/>
          </a:p>
        </p:txBody>
      </p:sp>
      <p:sp>
        <p:nvSpPr>
          <p:cNvPr id="5" name="スライド番号プレースホルダー 4">
            <a:extLst>
              <a:ext uri="{FF2B5EF4-FFF2-40B4-BE49-F238E27FC236}">
                <a16:creationId xmlns:a16="http://schemas.microsoft.com/office/drawing/2014/main" id="{C699C736-143B-4025-B37E-09713D0318B3}"/>
              </a:ext>
            </a:extLst>
          </p:cNvPr>
          <p:cNvSpPr>
            <a:spLocks noGrp="1"/>
          </p:cNvSpPr>
          <p:nvPr>
            <p:ph type="sldNum" sz="quarter" idx="12"/>
          </p:nvPr>
        </p:nvSpPr>
        <p:spPr/>
        <p:txBody>
          <a:bodyPr/>
          <a:lstStyle>
            <a:lvl1pPr>
              <a:defRPr/>
            </a:lvl1pPr>
          </a:lstStyle>
          <a:p>
            <a:fld id="{8A8B234B-A2E2-4B4D-A6D5-E60FE124E6BB}" type="slidenum">
              <a:rPr lang="en-US" altLang="ja-JP"/>
              <a:pPr/>
              <a:t>‹#›</a:t>
            </a:fld>
            <a:endParaRPr lang="en-US" altLang="ja-JP"/>
          </a:p>
        </p:txBody>
      </p:sp>
    </p:spTree>
    <p:extLst>
      <p:ext uri="{BB962C8B-B14F-4D97-AF65-F5344CB8AC3E}">
        <p14:creationId xmlns:p14="http://schemas.microsoft.com/office/powerpoint/2010/main" val="28045263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D927500-EB54-4A48-A46B-686B42C221F4}"/>
              </a:ext>
            </a:extLst>
          </p:cNvPr>
          <p:cNvSpPr>
            <a:spLocks noGrp="1"/>
          </p:cNvSpPr>
          <p:nvPr>
            <p:ph type="dt" sz="half" idx="10"/>
          </p:nvPr>
        </p:nvSpPr>
        <p:spPr/>
        <p:txBody>
          <a:bodyPr/>
          <a:lstStyle>
            <a:lvl1pPr>
              <a:defRPr/>
            </a:lvl1pPr>
          </a:lstStyle>
          <a:p>
            <a:endParaRPr lang="en-US" altLang="ja-JP"/>
          </a:p>
        </p:txBody>
      </p:sp>
      <p:sp>
        <p:nvSpPr>
          <p:cNvPr id="3" name="フッター プレースホルダー 2">
            <a:extLst>
              <a:ext uri="{FF2B5EF4-FFF2-40B4-BE49-F238E27FC236}">
                <a16:creationId xmlns:a16="http://schemas.microsoft.com/office/drawing/2014/main" id="{1C283ED9-D9C3-4A2F-9F75-991A5010C85F}"/>
              </a:ext>
            </a:extLst>
          </p:cNvPr>
          <p:cNvSpPr>
            <a:spLocks noGrp="1"/>
          </p:cNvSpPr>
          <p:nvPr>
            <p:ph type="ftr" sz="quarter" idx="11"/>
          </p:nvPr>
        </p:nvSpPr>
        <p:spPr/>
        <p:txBody>
          <a:bodyPr/>
          <a:lstStyle>
            <a:lvl1pPr>
              <a:defRPr/>
            </a:lvl1pPr>
          </a:lstStyle>
          <a:p>
            <a:r>
              <a:rPr lang="zh-TW" altLang="en-US"/>
              <a:t>令和元年度主任相談支援専門員養成研修</a:t>
            </a:r>
            <a:endParaRPr lang="en-US" altLang="ja-JP"/>
          </a:p>
        </p:txBody>
      </p:sp>
      <p:sp>
        <p:nvSpPr>
          <p:cNvPr id="4" name="スライド番号プレースホルダー 3">
            <a:extLst>
              <a:ext uri="{FF2B5EF4-FFF2-40B4-BE49-F238E27FC236}">
                <a16:creationId xmlns:a16="http://schemas.microsoft.com/office/drawing/2014/main" id="{78C47CE6-7715-4F97-9EAA-C0B1E3B5DAA5}"/>
              </a:ext>
            </a:extLst>
          </p:cNvPr>
          <p:cNvSpPr>
            <a:spLocks noGrp="1"/>
          </p:cNvSpPr>
          <p:nvPr>
            <p:ph type="sldNum" sz="quarter" idx="12"/>
          </p:nvPr>
        </p:nvSpPr>
        <p:spPr/>
        <p:txBody>
          <a:bodyPr/>
          <a:lstStyle>
            <a:lvl1pPr>
              <a:defRPr/>
            </a:lvl1pPr>
          </a:lstStyle>
          <a:p>
            <a:fld id="{72EFA76D-67D1-4F76-A2BC-CDCFE1F77587}" type="slidenum">
              <a:rPr lang="en-US" altLang="ja-JP"/>
              <a:pPr/>
              <a:t>‹#›</a:t>
            </a:fld>
            <a:endParaRPr lang="en-US" altLang="ja-JP"/>
          </a:p>
        </p:txBody>
      </p:sp>
    </p:spTree>
    <p:extLst>
      <p:ext uri="{BB962C8B-B14F-4D97-AF65-F5344CB8AC3E}">
        <p14:creationId xmlns:p14="http://schemas.microsoft.com/office/powerpoint/2010/main" val="2278865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C3DED7B-C0A2-4430-8059-8604EA154D41}" type="slidenum">
              <a:rPr lang="en-US" altLang="ja-JP"/>
              <a:pPr>
                <a:defRPr/>
              </a:pPr>
              <a:t>‹#›</a:t>
            </a:fld>
            <a:endParaRPr lang="en-US" altLang="ja-JP"/>
          </a:p>
        </p:txBody>
      </p:sp>
    </p:spTree>
    <p:extLst>
      <p:ext uri="{BB962C8B-B14F-4D97-AF65-F5344CB8AC3E}">
        <p14:creationId xmlns:p14="http://schemas.microsoft.com/office/powerpoint/2010/main" val="20625904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15897B-CF51-4B72-B453-2E79F45C2F1F}"/>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466D1A73-7966-4BFC-93F4-D27DE4A5777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20773B18-A1D0-486E-8B69-4C560A3BC6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18D71D8B-37F2-4FD4-A370-8A07CB2DADB1}"/>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42D57595-6466-46F0-80D6-B614457F6D94}"/>
              </a:ext>
            </a:extLst>
          </p:cNvPr>
          <p:cNvSpPr>
            <a:spLocks noGrp="1"/>
          </p:cNvSpPr>
          <p:nvPr>
            <p:ph type="ftr" sz="quarter" idx="11"/>
          </p:nvPr>
        </p:nvSpPr>
        <p:spPr/>
        <p:txBody>
          <a:bodyPr/>
          <a:lstStyle>
            <a:lvl1pPr>
              <a:defRPr/>
            </a:lvl1pPr>
          </a:lstStyle>
          <a:p>
            <a:r>
              <a:rPr lang="zh-TW" altLang="en-US"/>
              <a:t>令和元年度主任相談支援専門員養成研修</a:t>
            </a:r>
            <a:endParaRPr lang="en-US" altLang="ja-JP"/>
          </a:p>
        </p:txBody>
      </p:sp>
      <p:sp>
        <p:nvSpPr>
          <p:cNvPr id="7" name="スライド番号プレースホルダー 6">
            <a:extLst>
              <a:ext uri="{FF2B5EF4-FFF2-40B4-BE49-F238E27FC236}">
                <a16:creationId xmlns:a16="http://schemas.microsoft.com/office/drawing/2014/main" id="{0543033F-F33F-4CCC-AEC2-1F8C18714B18}"/>
              </a:ext>
            </a:extLst>
          </p:cNvPr>
          <p:cNvSpPr>
            <a:spLocks noGrp="1"/>
          </p:cNvSpPr>
          <p:nvPr>
            <p:ph type="sldNum" sz="quarter" idx="12"/>
          </p:nvPr>
        </p:nvSpPr>
        <p:spPr/>
        <p:txBody>
          <a:bodyPr/>
          <a:lstStyle>
            <a:lvl1pPr>
              <a:defRPr/>
            </a:lvl1pPr>
          </a:lstStyle>
          <a:p>
            <a:fld id="{EA241315-AFB5-45DD-AFF2-2E8A77D9DDB7}" type="slidenum">
              <a:rPr lang="en-US" altLang="ja-JP"/>
              <a:pPr/>
              <a:t>‹#›</a:t>
            </a:fld>
            <a:endParaRPr lang="en-US" altLang="ja-JP"/>
          </a:p>
        </p:txBody>
      </p:sp>
    </p:spTree>
    <p:extLst>
      <p:ext uri="{BB962C8B-B14F-4D97-AF65-F5344CB8AC3E}">
        <p14:creationId xmlns:p14="http://schemas.microsoft.com/office/powerpoint/2010/main" val="11508357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2F71CF-D14D-4C6F-9168-B51AE670BAE8}"/>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75186C4A-7D07-4F3F-BB68-D3B04871844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a:extLst>
              <a:ext uri="{FF2B5EF4-FFF2-40B4-BE49-F238E27FC236}">
                <a16:creationId xmlns:a16="http://schemas.microsoft.com/office/drawing/2014/main" id="{D65AAFED-AA62-41EB-B56E-FEECB223F97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5FA7049D-34B3-4030-8E4B-FF337ACE25B2}"/>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4E67FC98-B313-48B2-9861-47AD97FEB9F4}"/>
              </a:ext>
            </a:extLst>
          </p:cNvPr>
          <p:cNvSpPr>
            <a:spLocks noGrp="1"/>
          </p:cNvSpPr>
          <p:nvPr>
            <p:ph type="ftr" sz="quarter" idx="11"/>
          </p:nvPr>
        </p:nvSpPr>
        <p:spPr/>
        <p:txBody>
          <a:bodyPr/>
          <a:lstStyle>
            <a:lvl1pPr>
              <a:defRPr/>
            </a:lvl1pPr>
          </a:lstStyle>
          <a:p>
            <a:r>
              <a:rPr lang="zh-TW" altLang="en-US"/>
              <a:t>令和元年度主任相談支援専門員養成研修</a:t>
            </a:r>
            <a:endParaRPr lang="en-US" altLang="ja-JP"/>
          </a:p>
        </p:txBody>
      </p:sp>
      <p:sp>
        <p:nvSpPr>
          <p:cNvPr id="7" name="スライド番号プレースホルダー 6">
            <a:extLst>
              <a:ext uri="{FF2B5EF4-FFF2-40B4-BE49-F238E27FC236}">
                <a16:creationId xmlns:a16="http://schemas.microsoft.com/office/drawing/2014/main" id="{94B111AF-0640-4329-BED4-F90291AA072A}"/>
              </a:ext>
            </a:extLst>
          </p:cNvPr>
          <p:cNvSpPr>
            <a:spLocks noGrp="1"/>
          </p:cNvSpPr>
          <p:nvPr>
            <p:ph type="sldNum" sz="quarter" idx="12"/>
          </p:nvPr>
        </p:nvSpPr>
        <p:spPr/>
        <p:txBody>
          <a:bodyPr/>
          <a:lstStyle>
            <a:lvl1pPr>
              <a:defRPr/>
            </a:lvl1pPr>
          </a:lstStyle>
          <a:p>
            <a:fld id="{D4493346-BB9D-4D46-8280-D6AE7E0C172D}" type="slidenum">
              <a:rPr lang="en-US" altLang="ja-JP"/>
              <a:pPr/>
              <a:t>‹#›</a:t>
            </a:fld>
            <a:endParaRPr lang="en-US" altLang="ja-JP"/>
          </a:p>
        </p:txBody>
      </p:sp>
    </p:spTree>
    <p:extLst>
      <p:ext uri="{BB962C8B-B14F-4D97-AF65-F5344CB8AC3E}">
        <p14:creationId xmlns:p14="http://schemas.microsoft.com/office/powerpoint/2010/main" val="37645643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2E5CAC-B367-4939-B766-B1073C8FCE98}"/>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F4ED473-6279-456E-B128-B453339690DD}"/>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63A4BBE-57EB-499E-95C6-377CA009CD8D}"/>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E85EC0E0-09B7-45BC-941A-4CC63E2FF2F7}"/>
              </a:ext>
            </a:extLst>
          </p:cNvPr>
          <p:cNvSpPr>
            <a:spLocks noGrp="1"/>
          </p:cNvSpPr>
          <p:nvPr>
            <p:ph type="ftr" sz="quarter" idx="11"/>
          </p:nvPr>
        </p:nvSpPr>
        <p:spPr/>
        <p:txBody>
          <a:bodyPr/>
          <a:lstStyle>
            <a:lvl1pPr>
              <a:defRPr/>
            </a:lvl1pPr>
          </a:lstStyle>
          <a:p>
            <a:r>
              <a:rPr lang="zh-TW" altLang="en-US"/>
              <a:t>令和元年度主任相談支援専門員養成研修</a:t>
            </a:r>
            <a:endParaRPr lang="en-US" altLang="ja-JP"/>
          </a:p>
        </p:txBody>
      </p:sp>
      <p:sp>
        <p:nvSpPr>
          <p:cNvPr id="6" name="スライド番号プレースホルダー 5">
            <a:extLst>
              <a:ext uri="{FF2B5EF4-FFF2-40B4-BE49-F238E27FC236}">
                <a16:creationId xmlns:a16="http://schemas.microsoft.com/office/drawing/2014/main" id="{93ED618E-2FA9-47BC-A958-EC2C3587FB84}"/>
              </a:ext>
            </a:extLst>
          </p:cNvPr>
          <p:cNvSpPr>
            <a:spLocks noGrp="1"/>
          </p:cNvSpPr>
          <p:nvPr>
            <p:ph type="sldNum" sz="quarter" idx="12"/>
          </p:nvPr>
        </p:nvSpPr>
        <p:spPr/>
        <p:txBody>
          <a:bodyPr/>
          <a:lstStyle>
            <a:lvl1pPr>
              <a:defRPr/>
            </a:lvl1pPr>
          </a:lstStyle>
          <a:p>
            <a:fld id="{B38FC7E3-D78D-4B19-AF6B-89448B574644}" type="slidenum">
              <a:rPr lang="en-US" altLang="ja-JP"/>
              <a:pPr/>
              <a:t>‹#›</a:t>
            </a:fld>
            <a:endParaRPr lang="en-US" altLang="ja-JP"/>
          </a:p>
        </p:txBody>
      </p:sp>
    </p:spTree>
    <p:extLst>
      <p:ext uri="{BB962C8B-B14F-4D97-AF65-F5344CB8AC3E}">
        <p14:creationId xmlns:p14="http://schemas.microsoft.com/office/powerpoint/2010/main" val="6674005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9418467-8CBA-4AF4-AF9A-A33FF876E7C7}"/>
              </a:ext>
            </a:extLst>
          </p:cNvPr>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137FD49-1366-46EC-A273-EC611E9BD307}"/>
              </a:ext>
            </a:extLst>
          </p:cNvPr>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7000BD0-01D7-4B6F-80A2-04928C66A8ED}"/>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2B38CE40-8907-4595-B70D-C619DA9B1DEB}"/>
              </a:ext>
            </a:extLst>
          </p:cNvPr>
          <p:cNvSpPr>
            <a:spLocks noGrp="1"/>
          </p:cNvSpPr>
          <p:nvPr>
            <p:ph type="ftr" sz="quarter" idx="11"/>
          </p:nvPr>
        </p:nvSpPr>
        <p:spPr/>
        <p:txBody>
          <a:bodyPr/>
          <a:lstStyle>
            <a:lvl1pPr>
              <a:defRPr/>
            </a:lvl1pPr>
          </a:lstStyle>
          <a:p>
            <a:r>
              <a:rPr lang="zh-TW" altLang="en-US"/>
              <a:t>令和元年度主任相談支援専門員養成研修</a:t>
            </a:r>
            <a:endParaRPr lang="en-US" altLang="ja-JP"/>
          </a:p>
        </p:txBody>
      </p:sp>
      <p:sp>
        <p:nvSpPr>
          <p:cNvPr id="6" name="スライド番号プレースホルダー 5">
            <a:extLst>
              <a:ext uri="{FF2B5EF4-FFF2-40B4-BE49-F238E27FC236}">
                <a16:creationId xmlns:a16="http://schemas.microsoft.com/office/drawing/2014/main" id="{3C783F58-A3F5-4AAC-B90A-0E5F716F5EB5}"/>
              </a:ext>
            </a:extLst>
          </p:cNvPr>
          <p:cNvSpPr>
            <a:spLocks noGrp="1"/>
          </p:cNvSpPr>
          <p:nvPr>
            <p:ph type="sldNum" sz="quarter" idx="12"/>
          </p:nvPr>
        </p:nvSpPr>
        <p:spPr/>
        <p:txBody>
          <a:bodyPr/>
          <a:lstStyle>
            <a:lvl1pPr>
              <a:defRPr/>
            </a:lvl1pPr>
          </a:lstStyle>
          <a:p>
            <a:fld id="{D1BE61F6-54EA-4D35-A385-75E890A07112}" type="slidenum">
              <a:rPr lang="en-US" altLang="ja-JP"/>
              <a:pPr/>
              <a:t>‹#›</a:t>
            </a:fld>
            <a:endParaRPr lang="en-US" altLang="ja-JP"/>
          </a:p>
        </p:txBody>
      </p:sp>
    </p:spTree>
    <p:extLst>
      <p:ext uri="{BB962C8B-B14F-4D97-AF65-F5344CB8AC3E}">
        <p14:creationId xmlns:p14="http://schemas.microsoft.com/office/powerpoint/2010/main" val="25419904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D84DFD7-1972-437C-83FC-9C471D391B66}" type="slidenum">
              <a:rPr lang="en-US" altLang="ja-JP"/>
              <a:pPr>
                <a:defRPr/>
              </a:pPr>
              <a:t>‹#›</a:t>
            </a:fld>
            <a:endParaRPr lang="en-US" altLang="ja-JP"/>
          </a:p>
        </p:txBody>
      </p:sp>
    </p:spTree>
    <p:extLst>
      <p:ext uri="{BB962C8B-B14F-4D97-AF65-F5344CB8AC3E}">
        <p14:creationId xmlns:p14="http://schemas.microsoft.com/office/powerpoint/2010/main" val="40062864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E3D446-6AC4-444F-8BEA-32D44DAF9CBF}" type="slidenum">
              <a:rPr lang="en-US" altLang="ja-JP"/>
              <a:pPr>
                <a:defRPr/>
              </a:pPr>
              <a:t>‹#›</a:t>
            </a:fld>
            <a:endParaRPr lang="en-US" altLang="ja-JP"/>
          </a:p>
        </p:txBody>
      </p:sp>
    </p:spTree>
    <p:extLst>
      <p:ext uri="{BB962C8B-B14F-4D97-AF65-F5344CB8AC3E}">
        <p14:creationId xmlns:p14="http://schemas.microsoft.com/office/powerpoint/2010/main" val="37171323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4E595B7-50C1-4E29-9891-3A829CBB055B}" type="slidenum">
              <a:rPr lang="en-US" altLang="ja-JP"/>
              <a:pPr>
                <a:defRPr/>
              </a:pPr>
              <a:t>‹#›</a:t>
            </a:fld>
            <a:endParaRPr lang="en-US" altLang="ja-JP"/>
          </a:p>
        </p:txBody>
      </p:sp>
    </p:spTree>
    <p:extLst>
      <p:ext uri="{BB962C8B-B14F-4D97-AF65-F5344CB8AC3E}">
        <p14:creationId xmlns:p14="http://schemas.microsoft.com/office/powerpoint/2010/main" val="37422057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F5340E7-B6F7-4140-A962-5293C511AF27}" type="slidenum">
              <a:rPr lang="en-US" altLang="ja-JP"/>
              <a:pPr>
                <a:defRPr/>
              </a:pPr>
              <a:t>‹#›</a:t>
            </a:fld>
            <a:endParaRPr lang="en-US" altLang="ja-JP"/>
          </a:p>
        </p:txBody>
      </p:sp>
    </p:spTree>
    <p:extLst>
      <p:ext uri="{BB962C8B-B14F-4D97-AF65-F5344CB8AC3E}">
        <p14:creationId xmlns:p14="http://schemas.microsoft.com/office/powerpoint/2010/main" val="30764627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F62982B-1405-400E-8594-C8747DD9CBC0}" type="slidenum">
              <a:rPr lang="en-US" altLang="ja-JP"/>
              <a:pPr>
                <a:defRPr/>
              </a:pPr>
              <a:t>‹#›</a:t>
            </a:fld>
            <a:endParaRPr lang="en-US" altLang="ja-JP"/>
          </a:p>
        </p:txBody>
      </p:sp>
    </p:spTree>
    <p:extLst>
      <p:ext uri="{BB962C8B-B14F-4D97-AF65-F5344CB8AC3E}">
        <p14:creationId xmlns:p14="http://schemas.microsoft.com/office/powerpoint/2010/main" val="1165505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zh-TW" altLang="en-US"/>
              <a:t>令和元年度主任相談支援専門員養成研修</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86669ED8-EFC7-497D-8E2B-5188DE407B2A}" type="slidenum">
              <a:rPr lang="en-US" altLang="ja-JP"/>
              <a:pPr>
                <a:defRPr/>
              </a:pPr>
              <a:t>‹#›</a:t>
            </a:fld>
            <a:endParaRPr lang="en-US" altLang="ja-JP"/>
          </a:p>
        </p:txBody>
      </p:sp>
    </p:spTree>
    <p:extLst>
      <p:ext uri="{BB962C8B-B14F-4D97-AF65-F5344CB8AC3E}">
        <p14:creationId xmlns:p14="http://schemas.microsoft.com/office/powerpoint/2010/main" val="311948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theme" Target="../theme/theme12.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theme" Target="../theme/theme14.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theme" Target="../theme/theme15.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theme" Target="../theme/theme16.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7.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6.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0" y="6587405"/>
            <a:ext cx="3103984"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1">
                <a:latin typeface="ＭＳ Ｐ明朝" panose="02020600040205080304" pitchFamily="18" charset="-128"/>
                <a:ea typeface="ＭＳ Ｐ明朝" panose="02020600040205080304" pitchFamily="18" charset="-128"/>
              </a:defRPr>
            </a:lvl1pPr>
          </a:lstStyle>
          <a:p>
            <a:pPr>
              <a:defRPr/>
            </a:pPr>
            <a:r>
              <a:rPr lang="zh-TW" altLang="en-US" dirty="0"/>
              <a:t>令和元年度主任相談支援専門員養成研修</a:t>
            </a:r>
            <a:endParaRPr lang="en-US" altLang="ja-JP" dirty="0"/>
          </a:p>
        </p:txBody>
      </p:sp>
      <p:sp>
        <p:nvSpPr>
          <p:cNvPr id="1030" name="Rectangle 6"/>
          <p:cNvSpPr>
            <a:spLocks noGrp="1" noChangeArrowheads="1"/>
          </p:cNvSpPr>
          <p:nvPr>
            <p:ph type="sldNum" sz="quarter" idx="4"/>
          </p:nvPr>
        </p:nvSpPr>
        <p:spPr bwMode="auto">
          <a:xfrm>
            <a:off x="7010400" y="6589860"/>
            <a:ext cx="2133600" cy="2681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defRPr>
            </a:lvl1pPr>
          </a:lstStyle>
          <a:p>
            <a:pPr>
              <a:defRPr/>
            </a:pPr>
            <a:fld id="{C993D762-CD5B-413A-A315-DE9E2B4EBB0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0" y="6592521"/>
            <a:ext cx="3175992"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i="1">
                <a:solidFill>
                  <a:schemeClr val="tx1"/>
                </a:solidFill>
                <a:latin typeface="ＭＳ Ｐ明朝" panose="02020600040205080304" pitchFamily="18" charset="-128"/>
                <a:ea typeface="ＭＳ Ｐ明朝" panose="02020600040205080304" pitchFamily="18" charset="-128"/>
              </a:defRPr>
            </a:lvl1pPr>
          </a:lstStyle>
          <a:p>
            <a:pPr algn="just">
              <a:defRPr/>
            </a:pPr>
            <a:r>
              <a:rPr lang="zh-TW" altLang="en-US" dirty="0"/>
              <a:t>令和元年度主任相談支援専門員養成研修</a:t>
            </a:r>
            <a:endParaRPr lang="en-US" altLang="ja-JP" dirty="0"/>
          </a:p>
        </p:txBody>
      </p:sp>
      <p:sp>
        <p:nvSpPr>
          <p:cNvPr id="1030" name="Rectangle 6"/>
          <p:cNvSpPr>
            <a:spLocks noGrp="1" noChangeArrowheads="1"/>
          </p:cNvSpPr>
          <p:nvPr>
            <p:ph type="sldNum" sz="quarter" idx="4"/>
          </p:nvPr>
        </p:nvSpPr>
        <p:spPr bwMode="auto">
          <a:xfrm>
            <a:off x="7010400" y="6595180"/>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ＭＳ Ｐゴシック" pitchFamily="50" charset="-128"/>
              </a:defRPr>
            </a:lvl1pPr>
          </a:lstStyle>
          <a:p>
            <a:pPr>
              <a:defRPr/>
            </a:pPr>
            <a:fld id="{A91F735D-DE76-43D8-A701-69000CD4B46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3788942"/>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ja-JP">
              <a:solidFill>
                <a:srgbClr val="000000"/>
              </a:solidFill>
              <a:latin typeface="Arial" pitchFamily="34" charset="0"/>
              <a:ea typeface="ＭＳ Ｐゴシック" pitchFamily="50" charset="-128"/>
            </a:endParaRPr>
          </a:p>
        </p:txBody>
      </p:sp>
      <p:sp>
        <p:nvSpPr>
          <p:cNvPr id="1029" name="Rectangle 5"/>
          <p:cNvSpPr>
            <a:spLocks noGrp="1" noChangeArrowheads="1"/>
          </p:cNvSpPr>
          <p:nvPr>
            <p:ph type="ftr" sz="quarter" idx="3"/>
          </p:nvPr>
        </p:nvSpPr>
        <p:spPr bwMode="auto">
          <a:xfrm>
            <a:off x="0" y="6583362"/>
            <a:ext cx="3320008" cy="268139"/>
          </a:xfrm>
          <a:prstGeom prst="rect">
            <a:avLst/>
          </a:prstGeom>
          <a:noFill/>
          <a:ln>
            <a:noFill/>
          </a:ln>
          <a:effectLst/>
        </p:spPr>
        <p:txBody>
          <a:bodyPr vert="horz" wrap="square" lIns="91440" tIns="45720" rIns="91440" bIns="45720" numCol="1" anchor="t" anchorCtr="0" compatLnSpc="1">
            <a:prstTxWarp prst="textNoShape">
              <a:avLst/>
            </a:prstTxWarp>
          </a:bodyPr>
          <a:lstStyle>
            <a:lvl1pPr algn="just" eaLnBrk="1" hangingPunct="1">
              <a:defRPr sz="1200" i="1">
                <a:solidFill>
                  <a:schemeClr val="tx1"/>
                </a:solidFill>
                <a:latin typeface="ＭＳ Ｐ明朝" panose="02020600040205080304" pitchFamily="18" charset="-128"/>
                <a:ea typeface="ＭＳ Ｐ明朝" panose="02020600040205080304" pitchFamily="18" charset="-128"/>
              </a:defRPr>
            </a:lvl1pPr>
          </a:lstStyle>
          <a:p>
            <a:pPr>
              <a:defRPr/>
            </a:pPr>
            <a:r>
              <a:rPr lang="zh-TW" altLang="en-US"/>
              <a:t>令和元年度主任相談支援専門員養成研修</a:t>
            </a:r>
            <a:endParaRPr lang="en-US" altLang="ja-JP" dirty="0"/>
          </a:p>
        </p:txBody>
      </p:sp>
      <p:sp>
        <p:nvSpPr>
          <p:cNvPr id="1030" name="Rectangle 6"/>
          <p:cNvSpPr>
            <a:spLocks noGrp="1" noChangeArrowheads="1"/>
          </p:cNvSpPr>
          <p:nvPr>
            <p:ph type="sldNum" sz="quarter" idx="4"/>
          </p:nvPr>
        </p:nvSpPr>
        <p:spPr bwMode="auto">
          <a:xfrm>
            <a:off x="7010400" y="6583361"/>
            <a:ext cx="2133600" cy="26814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8894600-D7AF-4572-8BB2-326087FA1099}" type="slidenum">
              <a:rPr lang="en-US" altLang="ja-JP">
                <a:solidFill>
                  <a:srgbClr val="000000"/>
                </a:solidFill>
                <a:latin typeface="Arial" pitchFamily="34" charset="0"/>
                <a:ea typeface="ＭＳ Ｐゴシック" pitchFamily="50" charset="-128"/>
              </a:rPr>
              <a:pPr>
                <a:defRPr/>
              </a:pPr>
              <a:t>‹#›</a:t>
            </a:fld>
            <a:endParaRPr lang="en-US" altLang="ja-JP">
              <a:solidFill>
                <a:srgbClr val="000000"/>
              </a:solidFill>
              <a:latin typeface="Arial" pitchFamily="34" charset="0"/>
              <a:ea typeface="ＭＳ Ｐゴシック" pitchFamily="50" charset="-128"/>
            </a:endParaRPr>
          </a:p>
        </p:txBody>
      </p:sp>
    </p:spTree>
    <p:extLst>
      <p:ext uri="{BB962C8B-B14F-4D97-AF65-F5344CB8AC3E}">
        <p14:creationId xmlns:p14="http://schemas.microsoft.com/office/powerpoint/2010/main" val="1606042003"/>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DACCAC6-1FAE-4F05-A657-1EE1D1D401F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A9F20E49-6FFA-46FF-AE05-1E6E92A1571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B40A6172-9E3F-432E-9DBA-FEBCBA01DFA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ja-JP"/>
          </a:p>
        </p:txBody>
      </p:sp>
      <p:sp>
        <p:nvSpPr>
          <p:cNvPr id="1029" name="Rectangle 5">
            <a:extLst>
              <a:ext uri="{FF2B5EF4-FFF2-40B4-BE49-F238E27FC236}">
                <a16:creationId xmlns:a16="http://schemas.microsoft.com/office/drawing/2014/main" id="{FBD69380-23F7-4B1E-9DA0-60E6356836D7}"/>
              </a:ext>
            </a:extLst>
          </p:cNvPr>
          <p:cNvSpPr>
            <a:spLocks noGrp="1" noChangeArrowheads="1"/>
          </p:cNvSpPr>
          <p:nvPr>
            <p:ph type="ftr" sz="quarter" idx="3"/>
          </p:nvPr>
        </p:nvSpPr>
        <p:spPr bwMode="auto">
          <a:xfrm>
            <a:off x="0" y="6599996"/>
            <a:ext cx="3103984" cy="26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just" eaLnBrk="1" hangingPunct="1">
              <a:defRPr sz="1200" i="1" smtClean="0">
                <a:latin typeface="ＭＳ Ｐ明朝" panose="02020600040205080304" pitchFamily="18" charset="-128"/>
                <a:ea typeface="ＭＳ Ｐ明朝" panose="02020600040205080304" pitchFamily="18" charset="-128"/>
              </a:defRPr>
            </a:lvl1pPr>
          </a:lstStyle>
          <a:p>
            <a:pPr>
              <a:defRPr/>
            </a:pPr>
            <a:r>
              <a:rPr lang="zh-TW" altLang="en-US"/>
              <a:t>令和元年度主任相談支援専門員養成研修</a:t>
            </a:r>
            <a:endParaRPr lang="en-US" altLang="ja-JP" dirty="0"/>
          </a:p>
        </p:txBody>
      </p:sp>
      <p:sp>
        <p:nvSpPr>
          <p:cNvPr id="1030" name="Rectangle 6">
            <a:extLst>
              <a:ext uri="{FF2B5EF4-FFF2-40B4-BE49-F238E27FC236}">
                <a16:creationId xmlns:a16="http://schemas.microsoft.com/office/drawing/2014/main" id="{41BA0C59-87B7-4605-B2D9-AB32551423B7}"/>
              </a:ext>
            </a:extLst>
          </p:cNvPr>
          <p:cNvSpPr>
            <a:spLocks noGrp="1" noChangeArrowheads="1"/>
          </p:cNvSpPr>
          <p:nvPr>
            <p:ph type="sldNum" sz="quarter" idx="4"/>
          </p:nvPr>
        </p:nvSpPr>
        <p:spPr bwMode="auto">
          <a:xfrm>
            <a:off x="7008583" y="6623050"/>
            <a:ext cx="2133600"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701ED51-E1CE-4F0B-BB77-0089211D609D}" type="slidenum">
              <a:rPr lang="en-US" altLang="ja-JP"/>
              <a:pPr>
                <a:defRPr/>
              </a:pPr>
              <a:t>‹#›</a:t>
            </a:fld>
            <a:endParaRPr lang="en-US" altLang="ja-JP"/>
          </a:p>
        </p:txBody>
      </p:sp>
    </p:spTree>
    <p:extLst>
      <p:ext uri="{BB962C8B-B14F-4D97-AF65-F5344CB8AC3E}">
        <p14:creationId xmlns:p14="http://schemas.microsoft.com/office/powerpoint/2010/main" val="3295779751"/>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Lst>
  <p:hf hd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64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SzTx/>
              <a:buFontTx/>
              <a:buNone/>
              <a:defRPr kumimoji="1" sz="1400">
                <a:latin typeface="+mn-lt"/>
                <a:ea typeface="ＭＳ Ｐゴシック" pitchFamily="50" charset="-128"/>
              </a:defRPr>
            </a:lvl1pPr>
          </a:lstStyle>
          <a:p>
            <a:pPr>
              <a:defRPr/>
            </a:pPr>
            <a:endParaRPr lang="en-US" altLang="ja-JP"/>
          </a:p>
        </p:txBody>
      </p:sp>
      <p:sp>
        <p:nvSpPr>
          <p:cNvPr id="164869" name="Rectangle 5"/>
          <p:cNvSpPr>
            <a:spLocks noGrp="1" noChangeArrowheads="1"/>
          </p:cNvSpPr>
          <p:nvPr>
            <p:ph type="ftr" sz="quarter" idx="3"/>
          </p:nvPr>
        </p:nvSpPr>
        <p:spPr bwMode="auto">
          <a:xfrm>
            <a:off x="0" y="6583362"/>
            <a:ext cx="3103984"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just" eaLnBrk="1" hangingPunct="1">
              <a:spcBef>
                <a:spcPct val="0"/>
              </a:spcBef>
              <a:buClrTx/>
              <a:buSzTx/>
              <a:buFontTx/>
              <a:buNone/>
              <a:defRPr kumimoji="1" sz="1200" i="1">
                <a:solidFill>
                  <a:schemeClr val="tx1"/>
                </a:solidFill>
                <a:latin typeface="ＭＳ 明朝" panose="02020609040205080304" pitchFamily="17" charset="-128"/>
                <a:ea typeface="ＭＳ 明朝" panose="02020609040205080304" pitchFamily="17" charset="-128"/>
              </a:defRPr>
            </a:lvl1pPr>
          </a:lstStyle>
          <a:p>
            <a:pPr>
              <a:defRPr/>
            </a:pPr>
            <a:r>
              <a:rPr lang="zh-TW" altLang="en-US" dirty="0"/>
              <a:t>令和元年度主任相談支援専門員養成研修</a:t>
            </a:r>
            <a:endParaRPr lang="en-US" altLang="ja-JP" dirty="0"/>
          </a:p>
        </p:txBody>
      </p:sp>
      <p:sp>
        <p:nvSpPr>
          <p:cNvPr id="164870" name="Rectangle 6"/>
          <p:cNvSpPr>
            <a:spLocks noGrp="1" noChangeArrowheads="1"/>
          </p:cNvSpPr>
          <p:nvPr>
            <p:ph type="sldNum" sz="quarter" idx="4"/>
          </p:nvPr>
        </p:nvSpPr>
        <p:spPr bwMode="auto">
          <a:xfrm>
            <a:off x="7010400" y="6592520"/>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a:latin typeface="Arial" charset="0"/>
              </a:defRPr>
            </a:lvl1pPr>
          </a:lstStyle>
          <a:p>
            <a:pPr>
              <a:defRPr/>
            </a:pPr>
            <a:fld id="{906018D3-C88C-459B-A7EA-570AAE963696}" type="slidenum">
              <a:rPr lang="en-US" altLang="ja-JP"/>
              <a:pPr>
                <a:defRPr/>
              </a:pPr>
              <a:t>‹#›</a:t>
            </a:fld>
            <a:endParaRPr lang="en-US" altLang="ja-JP"/>
          </a:p>
        </p:txBody>
      </p:sp>
    </p:spTree>
    <p:extLst>
      <p:ext uri="{BB962C8B-B14F-4D97-AF65-F5344CB8AC3E}">
        <p14:creationId xmlns:p14="http://schemas.microsoft.com/office/powerpoint/2010/main" val="384718214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13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SzTx/>
              <a:buFontTx/>
              <a:buNone/>
              <a:defRPr kumimoji="1" sz="1400">
                <a:ea typeface="ＭＳ Ｐゴシック" pitchFamily="50" charset="-128"/>
              </a:defRPr>
            </a:lvl1pPr>
          </a:lstStyle>
          <a:p>
            <a:pPr>
              <a:defRPr/>
            </a:pPr>
            <a:endParaRPr lang="en-US" altLang="ja-JP">
              <a:solidFill>
                <a:srgbClr val="000000"/>
              </a:solidFill>
              <a:latin typeface="Times New Roman" pitchFamily="18" charset="0"/>
            </a:endParaRPr>
          </a:p>
        </p:txBody>
      </p:sp>
      <p:sp>
        <p:nvSpPr>
          <p:cNvPr id="101381" name="Rectangle 5"/>
          <p:cNvSpPr>
            <a:spLocks noGrp="1" noChangeArrowheads="1"/>
          </p:cNvSpPr>
          <p:nvPr>
            <p:ph type="ftr" sz="quarter" idx="3"/>
          </p:nvPr>
        </p:nvSpPr>
        <p:spPr bwMode="auto">
          <a:xfrm>
            <a:off x="0" y="6605736"/>
            <a:ext cx="3103984" cy="2522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ClrTx/>
              <a:buSzTx/>
              <a:buFontTx/>
              <a:buNone/>
              <a:defRPr kumimoji="1" sz="1200" i="1">
                <a:latin typeface="ＭＳ Ｐ明朝" panose="02020600040205080304" pitchFamily="18" charset="-128"/>
                <a:ea typeface="ＭＳ Ｐ明朝" panose="02020600040205080304" pitchFamily="18" charset="-128"/>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101382" name="Rectangle 6"/>
          <p:cNvSpPr>
            <a:spLocks noGrp="1" noChangeArrowheads="1"/>
          </p:cNvSpPr>
          <p:nvPr>
            <p:ph type="sldNum" sz="quarter" idx="4"/>
          </p:nvPr>
        </p:nvSpPr>
        <p:spPr bwMode="auto">
          <a:xfrm>
            <a:off x="7239000" y="6605736"/>
            <a:ext cx="1905000" cy="2522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a:lvl1pPr>
          </a:lstStyle>
          <a:p>
            <a:pPr>
              <a:defRPr/>
            </a:pPr>
            <a:fld id="{9BFBBFDB-2F7E-47E1-8D4F-D5DC2E50C739}" type="slidenum">
              <a:rPr lang="en-US" altLang="ja-JP">
                <a:solidFill>
                  <a:srgbClr val="000000"/>
                </a:solidFill>
                <a:latin typeface="Times New Roman" pitchFamily="18" charset="0"/>
              </a:rPr>
              <a:pPr>
                <a:defRPr/>
              </a:pPr>
              <a:t>‹#›</a:t>
            </a:fld>
            <a:endParaRPr lang="en-US" altLang="ja-JP">
              <a:solidFill>
                <a:srgbClr val="000000"/>
              </a:solidFill>
              <a:latin typeface="Times New Roman" pitchFamily="18" charset="0"/>
            </a:endParaRPr>
          </a:p>
        </p:txBody>
      </p:sp>
    </p:spTree>
    <p:extLst>
      <p:ext uri="{BB962C8B-B14F-4D97-AF65-F5344CB8AC3E}">
        <p14:creationId xmlns:p14="http://schemas.microsoft.com/office/powerpoint/2010/main" val="2366167517"/>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ja-JP">
              <a:solidFill>
                <a:srgbClr val="000000"/>
              </a:solidFill>
              <a:ea typeface="HGP創英角ｺﾞｼｯｸUB" pitchFamily="50" charset="-128"/>
            </a:endParaRPr>
          </a:p>
        </p:txBody>
      </p:sp>
      <p:sp>
        <p:nvSpPr>
          <p:cNvPr id="1029" name="Rectangle 5"/>
          <p:cNvSpPr>
            <a:spLocks noGrp="1" noChangeArrowheads="1"/>
          </p:cNvSpPr>
          <p:nvPr>
            <p:ph type="ftr" sz="quarter" idx="3"/>
          </p:nvPr>
        </p:nvSpPr>
        <p:spPr bwMode="auto">
          <a:xfrm>
            <a:off x="0" y="6591683"/>
            <a:ext cx="3175992"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i="1">
                <a:latin typeface="ＭＳ Ｐ明朝" panose="02020600040205080304" pitchFamily="18" charset="-128"/>
                <a:ea typeface="ＭＳ Ｐ明朝" panose="02020600040205080304" pitchFamily="18" charset="-128"/>
              </a:defRPr>
            </a:lvl1pPr>
          </a:lstStyle>
          <a:p>
            <a:pPr algn="just">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1030" name="Rectangle 6"/>
          <p:cNvSpPr>
            <a:spLocks noGrp="1" noChangeArrowheads="1"/>
          </p:cNvSpPr>
          <p:nvPr>
            <p:ph type="sldNum" sz="quarter" idx="4"/>
          </p:nvPr>
        </p:nvSpPr>
        <p:spPr bwMode="auto">
          <a:xfrm>
            <a:off x="7010400" y="6583362"/>
            <a:ext cx="2133600" cy="2681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8269B4C6-E1B4-4210-84B2-E2E35197846A}" type="slidenum">
              <a:rPr lang="en-US" altLang="ja-JP" smtClean="0">
                <a:solidFill>
                  <a:srgbClr val="000000"/>
                </a:solidFill>
                <a:ea typeface="HGP創英角ｺﾞｼｯｸUB" pitchFamily="50" charset="-128"/>
              </a:rPr>
              <a:pPr/>
              <a:t>‹#›</a:t>
            </a:fld>
            <a:endParaRPr lang="en-US" altLang="ja-JP">
              <a:solidFill>
                <a:srgbClr val="000000"/>
              </a:solidFill>
              <a:ea typeface="HGP創英角ｺﾞｼｯｸUB" pitchFamily="50" charset="-128"/>
            </a:endParaRPr>
          </a:p>
        </p:txBody>
      </p:sp>
    </p:spTree>
    <p:extLst>
      <p:ext uri="{BB962C8B-B14F-4D97-AF65-F5344CB8AC3E}">
        <p14:creationId xmlns:p14="http://schemas.microsoft.com/office/powerpoint/2010/main" val="2063850668"/>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HGP創英角ｺﾞｼｯｸUB" pitchFamily="50" charset="-128"/>
        </a:defRPr>
      </a:lvl2pPr>
      <a:lvl3pPr algn="ctr" rtl="0" eaLnBrk="0" fontAlgn="base" hangingPunct="0">
        <a:spcBef>
          <a:spcPct val="0"/>
        </a:spcBef>
        <a:spcAft>
          <a:spcPct val="0"/>
        </a:spcAft>
        <a:defRPr kumimoji="1" sz="4400">
          <a:solidFill>
            <a:schemeClr val="tx2"/>
          </a:solidFill>
          <a:latin typeface="Arial" charset="0"/>
          <a:ea typeface="HGP創英角ｺﾞｼｯｸUB" pitchFamily="50" charset="-128"/>
        </a:defRPr>
      </a:lvl3pPr>
      <a:lvl4pPr algn="ctr" rtl="0" eaLnBrk="0" fontAlgn="base" hangingPunct="0">
        <a:spcBef>
          <a:spcPct val="0"/>
        </a:spcBef>
        <a:spcAft>
          <a:spcPct val="0"/>
        </a:spcAft>
        <a:defRPr kumimoji="1" sz="4400">
          <a:solidFill>
            <a:schemeClr val="tx2"/>
          </a:solidFill>
          <a:latin typeface="Arial" charset="0"/>
          <a:ea typeface="HGP創英角ｺﾞｼｯｸUB" pitchFamily="50" charset="-128"/>
        </a:defRPr>
      </a:lvl4pPr>
      <a:lvl5pPr algn="ctr" rtl="0" eaLnBrk="0" fontAlgn="base" hangingPunct="0">
        <a:spcBef>
          <a:spcPct val="0"/>
        </a:spcBef>
        <a:spcAft>
          <a:spcPct val="0"/>
        </a:spcAft>
        <a:defRPr kumimoji="1" sz="4400">
          <a:solidFill>
            <a:schemeClr val="tx2"/>
          </a:solidFill>
          <a:latin typeface="Arial" charset="0"/>
          <a:ea typeface="HGP創英角ｺﾞｼｯｸUB" pitchFamily="50" charset="-128"/>
        </a:defRPr>
      </a:lvl5pPr>
      <a:lvl6pPr marL="457200" algn="ctr" rtl="0" fontAlgn="base">
        <a:spcBef>
          <a:spcPct val="0"/>
        </a:spcBef>
        <a:spcAft>
          <a:spcPct val="0"/>
        </a:spcAft>
        <a:defRPr kumimoji="1" sz="4400">
          <a:solidFill>
            <a:schemeClr val="tx2"/>
          </a:solidFill>
          <a:latin typeface="Arial" charset="0"/>
          <a:ea typeface="HGP創英角ｺﾞｼｯｸUB" pitchFamily="50" charset="-128"/>
        </a:defRPr>
      </a:lvl6pPr>
      <a:lvl7pPr marL="914400" algn="ctr" rtl="0" fontAlgn="base">
        <a:spcBef>
          <a:spcPct val="0"/>
        </a:spcBef>
        <a:spcAft>
          <a:spcPct val="0"/>
        </a:spcAft>
        <a:defRPr kumimoji="1" sz="4400">
          <a:solidFill>
            <a:schemeClr val="tx2"/>
          </a:solidFill>
          <a:latin typeface="Arial" charset="0"/>
          <a:ea typeface="HGP創英角ｺﾞｼｯｸUB" pitchFamily="50" charset="-128"/>
        </a:defRPr>
      </a:lvl7pPr>
      <a:lvl8pPr marL="1371600" algn="ctr" rtl="0" fontAlgn="base">
        <a:spcBef>
          <a:spcPct val="0"/>
        </a:spcBef>
        <a:spcAft>
          <a:spcPct val="0"/>
        </a:spcAft>
        <a:defRPr kumimoji="1" sz="4400">
          <a:solidFill>
            <a:schemeClr val="tx2"/>
          </a:solidFill>
          <a:latin typeface="Arial" charset="0"/>
          <a:ea typeface="HGP創英角ｺﾞｼｯｸUB" pitchFamily="50" charset="-128"/>
        </a:defRPr>
      </a:lvl8pPr>
      <a:lvl9pPr marL="1828800" algn="ctr" rtl="0" fontAlgn="base">
        <a:spcBef>
          <a:spcPct val="0"/>
        </a:spcBef>
        <a:spcAft>
          <a:spcPct val="0"/>
        </a:spcAft>
        <a:defRPr kumimoji="1" sz="4400">
          <a:solidFill>
            <a:schemeClr val="tx2"/>
          </a:solidFill>
          <a:latin typeface="Arial" charset="0"/>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0" y="6586022"/>
            <a:ext cx="3103984"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1">
                <a:latin typeface="ＭＳ Ｐ明朝" panose="02020600040205080304" pitchFamily="18" charset="-128"/>
                <a:ea typeface="ＭＳ Ｐ明朝" panose="02020600040205080304" pitchFamily="18" charset="-128"/>
              </a:defRPr>
            </a:lvl1pPr>
          </a:lstStyle>
          <a:p>
            <a:pPr algn="just">
              <a:defRPr/>
            </a:pPr>
            <a:r>
              <a:rPr lang="zh-TW" altLang="en-US" dirty="0"/>
              <a:t>令和元年度主任相談支援専門員養成研修</a:t>
            </a:r>
            <a:endParaRPr lang="en-US" altLang="ja-JP" dirty="0"/>
          </a:p>
        </p:txBody>
      </p:sp>
      <p:sp>
        <p:nvSpPr>
          <p:cNvPr id="1030" name="Rectangle 6"/>
          <p:cNvSpPr>
            <a:spLocks noGrp="1" noChangeArrowheads="1"/>
          </p:cNvSpPr>
          <p:nvPr>
            <p:ph type="sldNum" sz="quarter" idx="4"/>
          </p:nvPr>
        </p:nvSpPr>
        <p:spPr bwMode="auto">
          <a:xfrm>
            <a:off x="7010400" y="6589860"/>
            <a:ext cx="2133600" cy="2681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defRPr>
            </a:lvl1pPr>
          </a:lstStyle>
          <a:p>
            <a:pPr>
              <a:defRPr/>
            </a:pPr>
            <a:fld id="{625AEFDD-B957-4686-9EC6-EF5D1911B43A}" type="slidenum">
              <a:rPr lang="en-US" altLang="ja-JP"/>
              <a:pPr>
                <a:defRPr/>
              </a:pPr>
              <a:t>‹#›</a:t>
            </a:fld>
            <a:endParaRPr lang="en-US" altLang="ja-JP" dirty="0"/>
          </a:p>
        </p:txBody>
      </p:sp>
    </p:spTree>
    <p:extLst>
      <p:ext uri="{BB962C8B-B14F-4D97-AF65-F5344CB8AC3E}">
        <p14:creationId xmlns:p14="http://schemas.microsoft.com/office/powerpoint/2010/main" val="3579257612"/>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4A38C768-056D-4339-AF82-8B02AF6A95A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64867" name="Rectangle 3">
            <a:extLst>
              <a:ext uri="{FF2B5EF4-FFF2-40B4-BE49-F238E27FC236}">
                <a16:creationId xmlns:a16="http://schemas.microsoft.com/office/drawing/2014/main" id="{C4CA3042-05BE-4BE1-B02B-1DAF2E916C2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64868" name="Rectangle 4">
            <a:extLst>
              <a:ext uri="{FF2B5EF4-FFF2-40B4-BE49-F238E27FC236}">
                <a16:creationId xmlns:a16="http://schemas.microsoft.com/office/drawing/2014/main" id="{9033603A-547C-4FEF-B334-81A25FA9BFA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SzTx/>
              <a:buFontTx/>
              <a:buNone/>
              <a:defRPr kumimoji="1" sz="1400">
                <a:latin typeface="+mn-lt"/>
              </a:defRPr>
            </a:lvl1pPr>
          </a:lstStyle>
          <a:p>
            <a:endParaRPr lang="en-US" altLang="ja-JP"/>
          </a:p>
        </p:txBody>
      </p:sp>
      <p:sp>
        <p:nvSpPr>
          <p:cNvPr id="164869" name="Rectangle 5">
            <a:extLst>
              <a:ext uri="{FF2B5EF4-FFF2-40B4-BE49-F238E27FC236}">
                <a16:creationId xmlns:a16="http://schemas.microsoft.com/office/drawing/2014/main" id="{19076181-6F48-4B3D-9242-44BBFB5602A8}"/>
              </a:ext>
            </a:extLst>
          </p:cNvPr>
          <p:cNvSpPr>
            <a:spLocks noGrp="1" noChangeArrowheads="1"/>
          </p:cNvSpPr>
          <p:nvPr>
            <p:ph type="ftr" sz="quarter" idx="3"/>
          </p:nvPr>
        </p:nvSpPr>
        <p:spPr bwMode="auto">
          <a:xfrm>
            <a:off x="0" y="6587405"/>
            <a:ext cx="3175992" cy="26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just">
              <a:spcBef>
                <a:spcPct val="0"/>
              </a:spcBef>
              <a:buClrTx/>
              <a:buSzTx/>
              <a:buFontTx/>
              <a:buNone/>
              <a:defRPr kumimoji="1" sz="1200" i="1">
                <a:solidFill>
                  <a:schemeClr val="tx1"/>
                </a:solidFill>
                <a:latin typeface="ＭＳ Ｐ明朝" panose="02020600040205080304" pitchFamily="18" charset="-128"/>
                <a:ea typeface="ＭＳ Ｐ明朝" panose="02020600040205080304" pitchFamily="18" charset="-128"/>
              </a:defRPr>
            </a:lvl1pPr>
          </a:lstStyle>
          <a:p>
            <a:r>
              <a:rPr lang="zh-TW" altLang="en-US" dirty="0"/>
              <a:t>令和元年度主任相談支援専門員養成研修</a:t>
            </a:r>
            <a:endParaRPr lang="en-US" altLang="ja-JP" dirty="0"/>
          </a:p>
        </p:txBody>
      </p:sp>
      <p:sp>
        <p:nvSpPr>
          <p:cNvPr id="164870" name="Rectangle 6">
            <a:extLst>
              <a:ext uri="{FF2B5EF4-FFF2-40B4-BE49-F238E27FC236}">
                <a16:creationId xmlns:a16="http://schemas.microsoft.com/office/drawing/2014/main" id="{9940A66D-4268-4C52-9C35-96535B51A4C2}"/>
              </a:ext>
            </a:extLst>
          </p:cNvPr>
          <p:cNvSpPr>
            <a:spLocks noGrp="1" noChangeArrowheads="1"/>
          </p:cNvSpPr>
          <p:nvPr>
            <p:ph type="sldNum" sz="quarter" idx="4"/>
          </p:nvPr>
        </p:nvSpPr>
        <p:spPr bwMode="auto">
          <a:xfrm>
            <a:off x="7008796" y="6583362"/>
            <a:ext cx="2133600" cy="26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kumimoji="1" sz="1400">
                <a:latin typeface="+mn-lt"/>
              </a:defRPr>
            </a:lvl1pPr>
          </a:lstStyle>
          <a:p>
            <a:fld id="{543089FE-48FA-40BF-9639-61567EA8A494}" type="slidenum">
              <a:rPr lang="en-US" altLang="ja-JP"/>
              <a:pPr/>
              <a:t>‹#›</a:t>
            </a:fld>
            <a:endParaRPr lang="en-US" altLang="ja-JP" dirty="0"/>
          </a:p>
        </p:txBody>
      </p:sp>
    </p:spTree>
    <p:extLst>
      <p:ext uri="{BB962C8B-B14F-4D97-AF65-F5344CB8AC3E}">
        <p14:creationId xmlns:p14="http://schemas.microsoft.com/office/powerpoint/2010/main" val="228325436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hf hdr="0" dt="0"/>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5399" y="6589859"/>
            <a:ext cx="3175992" cy="268141"/>
          </a:xfrm>
          <a:prstGeom prst="rect">
            <a:avLst/>
          </a:prstGeom>
        </p:spPr>
        <p:txBody>
          <a:bodyPr vert="horz" lIns="91440" tIns="45720" rIns="91440" bIns="45720" rtlCol="0" anchor="ctr"/>
          <a:lstStyle>
            <a:lvl1pPr algn="ctr">
              <a:defRPr sz="1200" i="1">
                <a:solidFill>
                  <a:schemeClr val="tx1"/>
                </a:solidFill>
                <a:latin typeface="ＭＳ Ｐ明朝" panose="02020600040205080304" pitchFamily="18" charset="-128"/>
                <a:ea typeface="ＭＳ Ｐ明朝" panose="02020600040205080304" pitchFamily="18" charset="-128"/>
              </a:defRPr>
            </a:lvl1pPr>
          </a:lstStyle>
          <a:p>
            <a:pPr algn="l"/>
            <a:r>
              <a:rPr lang="zh-TW" altLang="en-US" dirty="0"/>
              <a:t>令和元年度主任相談支援専門員養成研修</a:t>
            </a:r>
            <a:endParaRPr lang="ja-JP" altLang="en-US" dirty="0"/>
          </a:p>
        </p:txBody>
      </p:sp>
      <p:sp>
        <p:nvSpPr>
          <p:cNvPr id="6" name="スライド番号プレースホルダー 5"/>
          <p:cNvSpPr>
            <a:spLocks noGrp="1"/>
          </p:cNvSpPr>
          <p:nvPr>
            <p:ph type="sldNum" sz="quarter" idx="4"/>
          </p:nvPr>
        </p:nvSpPr>
        <p:spPr>
          <a:xfrm>
            <a:off x="7010400" y="6587406"/>
            <a:ext cx="2133600" cy="268141"/>
          </a:xfrm>
          <a:prstGeom prst="rect">
            <a:avLst/>
          </a:prstGeom>
        </p:spPr>
        <p:txBody>
          <a:bodyPr vert="horz" lIns="91440" tIns="45720" rIns="91440" bIns="45720" rtlCol="0" anchor="ctr"/>
          <a:lstStyle>
            <a:lvl1pPr algn="r">
              <a:defRPr sz="1108">
                <a:solidFill>
                  <a:schemeClr val="tx1">
                    <a:tint val="75000"/>
                  </a:schemeClr>
                </a:solidFill>
              </a:defRPr>
            </a:lvl1pPr>
          </a:lstStyle>
          <a:p>
            <a:fld id="{614EF66B-4D7C-4AAD-818A-EDBB9DCD1BD5}" type="slidenum">
              <a:rPr kumimoji="1" lang="ja-JP" altLang="en-US" smtClean="0"/>
              <a:t>‹#›</a:t>
            </a:fld>
            <a:endParaRPr kumimoji="1" lang="ja-JP" altLang="en-US"/>
          </a:p>
        </p:txBody>
      </p:sp>
    </p:spTree>
    <p:extLst>
      <p:ext uri="{BB962C8B-B14F-4D97-AF65-F5344CB8AC3E}">
        <p14:creationId xmlns:p14="http://schemas.microsoft.com/office/powerpoint/2010/main" val="30309383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a typeface="ＭＳ Ｐゴシック"/>
            </a:endParaRPr>
          </a:p>
        </p:txBody>
      </p:sp>
      <p:sp>
        <p:nvSpPr>
          <p:cNvPr id="5" name="フッター プレースホルダー 4"/>
          <p:cNvSpPr>
            <a:spLocks noGrp="1"/>
          </p:cNvSpPr>
          <p:nvPr>
            <p:ph type="ftr" sz="quarter" idx="3"/>
          </p:nvPr>
        </p:nvSpPr>
        <p:spPr>
          <a:xfrm>
            <a:off x="0" y="6591152"/>
            <a:ext cx="3199234" cy="260647"/>
          </a:xfrm>
          <a:prstGeom prst="rect">
            <a:avLst/>
          </a:prstGeom>
        </p:spPr>
        <p:txBody>
          <a:bodyPr vert="horz" lIns="91440" tIns="45720" rIns="91440" bIns="45720" rtlCol="0" anchor="ctr"/>
          <a:lstStyle>
            <a:lvl1pPr algn="ctr">
              <a:defRPr sz="1200" i="1">
                <a:solidFill>
                  <a:schemeClr val="tx1"/>
                </a:solidFill>
                <a:latin typeface="ＭＳ Ｐ明朝" panose="02020600040205080304" pitchFamily="18" charset="-128"/>
                <a:ea typeface="ＭＳ Ｐ明朝" panose="02020600040205080304" pitchFamily="18" charset="-128"/>
              </a:defRPr>
            </a:lvl1pPr>
          </a:lstStyle>
          <a:p>
            <a:pPr algn="l" fontAlgn="auto">
              <a:spcBef>
                <a:spcPts val="0"/>
              </a:spcBef>
              <a:spcAft>
                <a:spcPts val="0"/>
              </a:spcAft>
            </a:pPr>
            <a:r>
              <a:rPr lang="zh-TW" altLang="en-US" dirty="0"/>
              <a:t>令和元年度主任相談支援専門員養成研修</a:t>
            </a:r>
            <a:endParaRPr lang="ja-JP" altLang="en-US" dirty="0"/>
          </a:p>
        </p:txBody>
      </p:sp>
      <p:sp>
        <p:nvSpPr>
          <p:cNvPr id="6" name="スライド番号プレースホルダー 5"/>
          <p:cNvSpPr>
            <a:spLocks noGrp="1"/>
          </p:cNvSpPr>
          <p:nvPr>
            <p:ph type="sldNum" sz="quarter" idx="4"/>
          </p:nvPr>
        </p:nvSpPr>
        <p:spPr>
          <a:xfrm>
            <a:off x="7101622" y="6630032"/>
            <a:ext cx="2057400" cy="228602"/>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175EF6E-453B-4C0B-AC3A-F4FB5E64A2B5}" type="slidenum">
              <a:rPr lang="ja-JP" altLang="en-US" smtClean="0">
                <a:solidFill>
                  <a:prstClr val="black">
                    <a:tint val="75000"/>
                  </a:prstClr>
                </a:solidFill>
                <a:latin typeface="Calibri" panose="020F0502020204030204"/>
                <a:ea typeface="ＭＳ Ｐゴシック"/>
              </a:rPr>
              <a:pPr fontAlgn="auto">
                <a:spcBef>
                  <a:spcPts val="0"/>
                </a:spcBef>
                <a:spcAft>
                  <a:spcPts val="0"/>
                </a:spcAft>
              </a:pPr>
              <a:t>‹#›</a:t>
            </a:fld>
            <a:endParaRPr lang="ja-JP" altLang="en-US">
              <a:solidFill>
                <a:prstClr val="black">
                  <a:tint val="75000"/>
                </a:prstClr>
              </a:solidFill>
              <a:latin typeface="Calibri" panose="020F0502020204030204"/>
              <a:ea typeface="ＭＳ Ｐゴシック"/>
            </a:endParaRPr>
          </a:p>
        </p:txBody>
      </p:sp>
    </p:spTree>
    <p:extLst>
      <p:ext uri="{BB962C8B-B14F-4D97-AF65-F5344CB8AC3E}">
        <p14:creationId xmlns:p14="http://schemas.microsoft.com/office/powerpoint/2010/main" val="42563259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pitchFamily="50" charset="-128"/>
              </a:defRPr>
            </a:lvl1pPr>
          </a:lstStyle>
          <a:p>
            <a:pPr>
              <a:defRPr/>
            </a:pPr>
            <a:endParaRPr lang="en-US" altLang="ja-JP">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0" y="6605736"/>
            <a:ext cx="3103984" cy="2522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just" eaLnBrk="1" hangingPunct="1">
              <a:defRPr sz="1200" i="1">
                <a:solidFill>
                  <a:schemeClr val="tx1"/>
                </a:solidFill>
                <a:latin typeface="ＭＳ Ｐ明朝" panose="02020600040205080304" pitchFamily="18" charset="-128"/>
                <a:ea typeface="ＭＳ Ｐ明朝" panose="02020600040205080304" pitchFamily="18" charset="-128"/>
              </a:defRPr>
            </a:lvl1pPr>
          </a:lstStyle>
          <a:p>
            <a:pPr>
              <a:defRPr/>
            </a:pPr>
            <a:r>
              <a:rPr lang="zh-TW" altLang="en-US" dirty="0"/>
              <a:t>令和元年度主任相談支援専門員養成研修</a:t>
            </a:r>
            <a:endParaRPr lang="en-US" altLang="ja-JP" dirty="0"/>
          </a:p>
        </p:txBody>
      </p:sp>
      <p:sp>
        <p:nvSpPr>
          <p:cNvPr id="1030" name="Rectangle 6"/>
          <p:cNvSpPr>
            <a:spLocks noGrp="1" noChangeArrowheads="1"/>
          </p:cNvSpPr>
          <p:nvPr>
            <p:ph type="sldNum" sz="quarter" idx="4"/>
          </p:nvPr>
        </p:nvSpPr>
        <p:spPr bwMode="auto">
          <a:xfrm>
            <a:off x="7239000" y="6605736"/>
            <a:ext cx="1905000" cy="2522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C8A2F2DA-ACD3-4AB1-8A3F-C42FECFF0775}" type="slidenum">
              <a:rPr lang="en-US" altLang="ja-JP" smtClean="0">
                <a:solidFill>
                  <a:srgbClr val="000000"/>
                </a:solidFill>
                <a:latin typeface="Times New Roman" pitchFamily="18" charset="0"/>
                <a:ea typeface="ＭＳ Ｐゴシック" charset="-128"/>
              </a:rPr>
              <a:pPr/>
              <a:t>‹#›</a:t>
            </a:fld>
            <a:endParaRPr lang="en-US" altLang="ja-JP" dirty="0">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91070174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pPr fontAlgn="auto">
              <a:spcBef>
                <a:spcPts val="0"/>
              </a:spcBef>
              <a:spcAft>
                <a:spcPts val="0"/>
              </a:spcAft>
            </a:pPr>
            <a:endParaRPr lang="ja-JP" altLang="en-US">
              <a:latin typeface="Calibri"/>
              <a:ea typeface="ＭＳ Ｐゴシック"/>
            </a:endParaRPr>
          </a:p>
        </p:txBody>
      </p:sp>
      <p:sp>
        <p:nvSpPr>
          <p:cNvPr id="5" name="フッター プレースホルダ 4"/>
          <p:cNvSpPr>
            <a:spLocks noGrp="1"/>
          </p:cNvSpPr>
          <p:nvPr>
            <p:ph type="ftr" sz="quarter" idx="3"/>
          </p:nvPr>
        </p:nvSpPr>
        <p:spPr>
          <a:xfrm>
            <a:off x="0" y="6587405"/>
            <a:ext cx="3103984" cy="268139"/>
          </a:xfrm>
          <a:prstGeom prst="rect">
            <a:avLst/>
          </a:prstGeom>
        </p:spPr>
        <p:txBody>
          <a:bodyPr vert="horz" lIns="91440" tIns="45720" rIns="91440" bIns="45720" rtlCol="0" anchor="ctr"/>
          <a:lstStyle>
            <a:lvl1pPr algn="just">
              <a:defRPr sz="1200" i="1">
                <a:solidFill>
                  <a:schemeClr val="tx1"/>
                </a:solidFill>
                <a:latin typeface="ＭＳ Ｐ明朝" panose="02020600040205080304" pitchFamily="18" charset="-128"/>
                <a:ea typeface="ＭＳ Ｐ明朝" panose="02020600040205080304" pitchFamily="18" charset="-128"/>
              </a:defRPr>
            </a:lvl1pPr>
          </a:lstStyle>
          <a:p>
            <a:pPr fontAlgn="auto">
              <a:spcBef>
                <a:spcPts val="0"/>
              </a:spcBef>
              <a:spcAft>
                <a:spcPts val="0"/>
              </a:spcAft>
            </a:pPr>
            <a:r>
              <a:rPr lang="zh-TW" altLang="en-US" dirty="0"/>
              <a:t>令和元年度主任相談支援専門員養成研修</a:t>
            </a:r>
            <a:endParaRPr lang="ja-JP" altLang="en-US" dirty="0"/>
          </a:p>
        </p:txBody>
      </p:sp>
      <p:sp>
        <p:nvSpPr>
          <p:cNvPr id="6" name="スライド番号プレースホルダ 5"/>
          <p:cNvSpPr>
            <a:spLocks noGrp="1"/>
          </p:cNvSpPr>
          <p:nvPr>
            <p:ph type="sldNum" sz="quarter" idx="4"/>
          </p:nvPr>
        </p:nvSpPr>
        <p:spPr>
          <a:xfrm>
            <a:off x="7010400" y="6583362"/>
            <a:ext cx="2133600" cy="268139"/>
          </a:xfrm>
          <a:prstGeom prst="rect">
            <a:avLst/>
          </a:prstGeom>
        </p:spPr>
        <p:txBody>
          <a:bodyPr vert="horz" lIns="91440" tIns="45720" rIns="91440" bIns="45720" rtlCol="0" anchor="ctr"/>
          <a:lstStyle>
            <a:lvl1pPr algn="r">
              <a:defRPr sz="1200">
                <a:solidFill>
                  <a:schemeClr val="tx1"/>
                </a:solidFill>
              </a:defRPr>
            </a:lvl1pPr>
          </a:lstStyle>
          <a:p>
            <a:pPr fontAlgn="auto">
              <a:spcBef>
                <a:spcPts val="0"/>
              </a:spcBef>
              <a:spcAft>
                <a:spcPts val="0"/>
              </a:spcAft>
            </a:pPr>
            <a:fld id="{D2D8002D-B5B0-4BAC-B1F6-782DDCCE6D9C}" type="slidenum">
              <a:rPr lang="ja-JP" altLang="en-US" smtClean="0">
                <a:latin typeface="Calibri"/>
                <a:ea typeface="ＭＳ Ｐゴシック"/>
              </a:rPr>
              <a:pPr fontAlgn="auto">
                <a:spcBef>
                  <a:spcPts val="0"/>
                </a:spcBef>
                <a:spcAft>
                  <a:spcPts val="0"/>
                </a:spcAft>
              </a:pPr>
              <a:t>‹#›</a:t>
            </a:fld>
            <a:endParaRPr lang="ja-JP" altLang="en-US">
              <a:latin typeface="Calibri"/>
              <a:ea typeface="ＭＳ Ｐゴシック"/>
            </a:endParaRPr>
          </a:p>
        </p:txBody>
      </p:sp>
    </p:spTree>
    <p:extLst>
      <p:ext uri="{BB962C8B-B14F-4D97-AF65-F5344CB8AC3E}">
        <p14:creationId xmlns:p14="http://schemas.microsoft.com/office/powerpoint/2010/main" val="777451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solidFill>
                <a:srgbClr val="000000"/>
              </a:solidFill>
              <a:latin typeface="Arial" pitchFamily="34" charset="0"/>
              <a:ea typeface="ＭＳ Ｐゴシック" pitchFamily="50" charset="-128"/>
            </a:endParaRPr>
          </a:p>
        </p:txBody>
      </p:sp>
      <p:sp>
        <p:nvSpPr>
          <p:cNvPr id="1029" name="Rectangle 5"/>
          <p:cNvSpPr>
            <a:spLocks noGrp="1" noChangeArrowheads="1"/>
          </p:cNvSpPr>
          <p:nvPr>
            <p:ph type="ftr" sz="quarter" idx="3"/>
          </p:nvPr>
        </p:nvSpPr>
        <p:spPr bwMode="auto">
          <a:xfrm>
            <a:off x="0" y="6589861"/>
            <a:ext cx="3031976"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just">
              <a:defRPr sz="1200" i="1">
                <a:latin typeface="ＭＳ Ｐ明朝" panose="02020600040205080304" pitchFamily="18" charset="-128"/>
                <a:ea typeface="ＭＳ Ｐ明朝" panose="02020600040205080304" pitchFamily="18" charset="-128"/>
              </a:defRPr>
            </a:lvl1pPr>
          </a:lstStyle>
          <a:p>
            <a:pPr>
              <a:defRPr/>
            </a:pPr>
            <a:r>
              <a:rPr lang="zh-TW" altLang="en-US" dirty="0">
                <a:solidFill>
                  <a:srgbClr val="000000"/>
                </a:solidFill>
              </a:rPr>
              <a:t>令和元年度主任相談支援専門員養成研修</a:t>
            </a:r>
            <a:endParaRPr lang="en-US" altLang="ja-JP" dirty="0">
              <a:solidFill>
                <a:srgbClr val="000000"/>
              </a:solidFill>
            </a:endParaRPr>
          </a:p>
        </p:txBody>
      </p:sp>
      <p:sp>
        <p:nvSpPr>
          <p:cNvPr id="1030" name="Rectangle 6"/>
          <p:cNvSpPr>
            <a:spLocks noGrp="1" noChangeArrowheads="1"/>
          </p:cNvSpPr>
          <p:nvPr>
            <p:ph type="sldNum" sz="quarter" idx="4"/>
          </p:nvPr>
        </p:nvSpPr>
        <p:spPr bwMode="auto">
          <a:xfrm>
            <a:off x="7010400" y="6587405"/>
            <a:ext cx="2133600" cy="2681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F49E0E9-69DC-46D4-804F-50D862FD87AA}" type="slidenum">
              <a:rPr lang="en-US" altLang="ja-JP">
                <a:solidFill>
                  <a:srgbClr val="000000"/>
                </a:solidFill>
                <a:latin typeface="Arial" pitchFamily="34" charset="0"/>
                <a:ea typeface="ＭＳ Ｐゴシック" pitchFamily="50" charset="-128"/>
              </a:rPr>
              <a:pPr>
                <a:defRPr/>
              </a:pPr>
              <a:t>‹#›</a:t>
            </a:fld>
            <a:endParaRPr lang="en-US" altLang="ja-JP">
              <a:solidFill>
                <a:srgbClr val="000000"/>
              </a:solidFill>
              <a:latin typeface="Arial" pitchFamily="34" charset="0"/>
              <a:ea typeface="ＭＳ Ｐゴシック" pitchFamily="50" charset="-128"/>
            </a:endParaRPr>
          </a:p>
        </p:txBody>
      </p:sp>
    </p:spTree>
    <p:extLst>
      <p:ext uri="{BB962C8B-B14F-4D97-AF65-F5344CB8AC3E}">
        <p14:creationId xmlns:p14="http://schemas.microsoft.com/office/powerpoint/2010/main" val="210111479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defRPr/>
            </a:pPr>
            <a:endParaRPr kumimoji="0" lang="en-US" altLang="ja-JP">
              <a:solidFill>
                <a:prstClr val="black">
                  <a:tint val="75000"/>
                </a:prstClr>
              </a:solidFill>
              <a:latin typeface="Calibri" panose="020F0502020204030204"/>
              <a:ea typeface="游ゴシック" panose="020B0400000000000000" pitchFamily="50" charset="-128"/>
            </a:endParaRPr>
          </a:p>
        </p:txBody>
      </p:sp>
      <p:sp>
        <p:nvSpPr>
          <p:cNvPr id="5" name="Footer Placeholder 4"/>
          <p:cNvSpPr>
            <a:spLocks noGrp="1"/>
          </p:cNvSpPr>
          <p:nvPr>
            <p:ph type="ftr" sz="quarter" idx="3"/>
          </p:nvPr>
        </p:nvSpPr>
        <p:spPr>
          <a:xfrm>
            <a:off x="0" y="6629398"/>
            <a:ext cx="3086100" cy="228602"/>
          </a:xfrm>
          <a:prstGeom prst="rect">
            <a:avLst/>
          </a:prstGeom>
        </p:spPr>
        <p:txBody>
          <a:bodyPr vert="horz" lIns="91440" tIns="45720" rIns="91440" bIns="45720" rtlCol="0" anchor="ctr"/>
          <a:lstStyle>
            <a:lvl1pPr algn="just">
              <a:defRPr sz="1200" i="1">
                <a:solidFill>
                  <a:schemeClr val="tx1"/>
                </a:solidFill>
                <a:latin typeface="ＭＳ Ｐ明朝" panose="02020600040205080304" pitchFamily="18" charset="-128"/>
                <a:ea typeface="ＭＳ Ｐ明朝" panose="02020600040205080304" pitchFamily="18" charset="-128"/>
              </a:defRPr>
            </a:lvl1pPr>
          </a:lstStyle>
          <a:p>
            <a:pPr defTabSz="457200" fontAlgn="auto">
              <a:spcBef>
                <a:spcPts val="0"/>
              </a:spcBef>
              <a:spcAft>
                <a:spcPts val="0"/>
              </a:spcAft>
              <a:defRPr/>
            </a:pPr>
            <a:r>
              <a:rPr kumimoji="0" lang="zh-TW" altLang="en-US" dirty="0"/>
              <a:t>令和元年度主任相談支援専門員養成研修</a:t>
            </a:r>
            <a:endParaRPr kumimoji="0" lang="en-US" altLang="ja-JP" dirty="0"/>
          </a:p>
        </p:txBody>
      </p:sp>
      <p:sp>
        <p:nvSpPr>
          <p:cNvPr id="6" name="Slide Number Placeholder 5"/>
          <p:cNvSpPr>
            <a:spLocks noGrp="1"/>
          </p:cNvSpPr>
          <p:nvPr>
            <p:ph type="sldNum" sz="quarter" idx="4"/>
          </p:nvPr>
        </p:nvSpPr>
        <p:spPr>
          <a:xfrm>
            <a:off x="7086600" y="6629398"/>
            <a:ext cx="2057400" cy="228602"/>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defRPr/>
            </a:pPr>
            <a:fld id="{C993D762-CD5B-413A-A315-DE9E2B4EBB0A}" type="slidenum">
              <a:rPr kumimoji="0" lang="en-US" altLang="ja-JP" smtClean="0">
                <a:solidFill>
                  <a:prstClr val="black">
                    <a:tint val="75000"/>
                  </a:prstClr>
                </a:solidFill>
                <a:latin typeface="Calibri" panose="020F0502020204030204"/>
                <a:ea typeface="游ゴシック" panose="020B0400000000000000" pitchFamily="50" charset="-128"/>
              </a:rPr>
              <a:pPr defTabSz="457200" fontAlgn="auto">
                <a:spcBef>
                  <a:spcPts val="0"/>
                </a:spcBef>
                <a:spcAft>
                  <a:spcPts val="0"/>
                </a:spcAft>
                <a:defRPr/>
              </a:pPr>
              <a:t>‹#›</a:t>
            </a:fld>
            <a:endParaRPr kumimoji="0" lang="en-US" altLang="ja-JP">
              <a:solidFill>
                <a:prstClr val="black">
                  <a:tint val="75000"/>
                </a:prstClr>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191335442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41818D3-DFA5-4754-930A-0A66C51CD01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DC746B8A-2073-46AE-ABF3-31754E81535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61AF009C-8DCF-410E-98E9-F37102C52D5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a:extLst>
              <a:ext uri="{FF2B5EF4-FFF2-40B4-BE49-F238E27FC236}">
                <a16:creationId xmlns:a16="http://schemas.microsoft.com/office/drawing/2014/main" id="{68FE367A-4F74-4696-AEDD-6D3F57D271D4}"/>
              </a:ext>
            </a:extLst>
          </p:cNvPr>
          <p:cNvSpPr>
            <a:spLocks noGrp="1" noChangeArrowheads="1"/>
          </p:cNvSpPr>
          <p:nvPr>
            <p:ph type="ftr" sz="quarter" idx="3"/>
          </p:nvPr>
        </p:nvSpPr>
        <p:spPr bwMode="auto">
          <a:xfrm>
            <a:off x="0" y="6589861"/>
            <a:ext cx="3175992" cy="26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just">
              <a:defRPr sz="1200" i="1">
                <a:latin typeface="ＭＳ Ｐ明朝" panose="02020600040205080304" pitchFamily="18" charset="-128"/>
                <a:ea typeface="ＭＳ Ｐ明朝" panose="02020600040205080304" pitchFamily="18" charset="-128"/>
              </a:defRPr>
            </a:lvl1pPr>
          </a:lstStyle>
          <a:p>
            <a:r>
              <a:rPr lang="zh-TW" altLang="en-US" dirty="0"/>
              <a:t>令和元年度主任相談支援専門員養成研修</a:t>
            </a:r>
            <a:endParaRPr lang="en-US" altLang="ja-JP" dirty="0"/>
          </a:p>
        </p:txBody>
      </p:sp>
      <p:sp>
        <p:nvSpPr>
          <p:cNvPr id="1030" name="Rectangle 6">
            <a:extLst>
              <a:ext uri="{FF2B5EF4-FFF2-40B4-BE49-F238E27FC236}">
                <a16:creationId xmlns:a16="http://schemas.microsoft.com/office/drawing/2014/main" id="{487A76EA-E9A7-4F4B-8F7D-22F183327045}"/>
              </a:ext>
            </a:extLst>
          </p:cNvPr>
          <p:cNvSpPr>
            <a:spLocks noGrp="1" noChangeArrowheads="1"/>
          </p:cNvSpPr>
          <p:nvPr>
            <p:ph type="sldNum" sz="quarter" idx="4"/>
          </p:nvPr>
        </p:nvSpPr>
        <p:spPr bwMode="auto">
          <a:xfrm>
            <a:off x="7010400" y="6589860"/>
            <a:ext cx="2133600" cy="268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950615D-B9D0-494E-B5AE-446D120175B4}" type="slidenum">
              <a:rPr lang="en-US" altLang="ja-JP"/>
              <a:pPr/>
              <a:t>‹#›</a:t>
            </a:fld>
            <a:endParaRPr lang="en-US" altLang="ja-JP" dirty="0"/>
          </a:p>
        </p:txBody>
      </p:sp>
    </p:spTree>
    <p:extLst>
      <p:ext uri="{BB962C8B-B14F-4D97-AF65-F5344CB8AC3E}">
        <p14:creationId xmlns:p14="http://schemas.microsoft.com/office/powerpoint/2010/main" val="15570022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hf hdr="0" dt="0"/>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13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SzTx/>
              <a:buFontTx/>
              <a:buNone/>
              <a:defRPr kumimoji="1" sz="1400">
                <a:ea typeface="ＭＳ Ｐゴシック" pitchFamily="50" charset="-128"/>
              </a:defRPr>
            </a:lvl1pPr>
          </a:lstStyle>
          <a:p>
            <a:pPr>
              <a:defRPr/>
            </a:pPr>
            <a:endParaRPr lang="en-US" altLang="ja-JP"/>
          </a:p>
        </p:txBody>
      </p:sp>
      <p:sp>
        <p:nvSpPr>
          <p:cNvPr id="101381" name="Rectangle 5"/>
          <p:cNvSpPr>
            <a:spLocks noGrp="1" noChangeArrowheads="1"/>
          </p:cNvSpPr>
          <p:nvPr>
            <p:ph type="ftr" sz="quarter" idx="3"/>
          </p:nvPr>
        </p:nvSpPr>
        <p:spPr bwMode="auto">
          <a:xfrm>
            <a:off x="0" y="6605736"/>
            <a:ext cx="3031976" cy="2522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just" eaLnBrk="1" hangingPunct="1">
              <a:spcBef>
                <a:spcPct val="0"/>
              </a:spcBef>
              <a:buClrTx/>
              <a:buSzTx/>
              <a:buFontTx/>
              <a:buNone/>
              <a:defRPr kumimoji="1" sz="1200" i="1">
                <a:latin typeface="ＭＳ Ｐ明朝" panose="02020600040205080304" pitchFamily="18" charset="-128"/>
                <a:ea typeface="ＭＳ Ｐ明朝" panose="02020600040205080304" pitchFamily="18" charset="-128"/>
              </a:defRPr>
            </a:lvl1pPr>
          </a:lstStyle>
          <a:p>
            <a:pPr>
              <a:defRPr/>
            </a:pPr>
            <a:r>
              <a:rPr lang="zh-TW" altLang="en-US" dirty="0"/>
              <a:t>令和元年度主任相談支援専門員養成研修</a:t>
            </a:r>
            <a:endParaRPr lang="en-US" altLang="ja-JP" dirty="0"/>
          </a:p>
        </p:txBody>
      </p:sp>
      <p:sp>
        <p:nvSpPr>
          <p:cNvPr id="101382" name="Rectangle 6"/>
          <p:cNvSpPr>
            <a:spLocks noGrp="1" noChangeArrowheads="1"/>
          </p:cNvSpPr>
          <p:nvPr>
            <p:ph type="sldNum" sz="quarter" idx="4"/>
          </p:nvPr>
        </p:nvSpPr>
        <p:spPr bwMode="auto">
          <a:xfrm>
            <a:off x="7239000" y="6605736"/>
            <a:ext cx="1905000" cy="2522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a:lvl1pPr>
          </a:lstStyle>
          <a:p>
            <a:pPr>
              <a:defRPr/>
            </a:pPr>
            <a:fld id="{9BFBBFDB-2F7E-47E1-8D4F-D5DC2E50C739}" type="slidenum">
              <a:rPr lang="en-US" altLang="ja-JP"/>
              <a:pPr>
                <a:defRPr/>
              </a:pPr>
              <a:t>‹#›</a:t>
            </a:fld>
            <a:endParaRPr lang="en-US" altLang="ja-JP"/>
          </a:p>
        </p:txBody>
      </p:sp>
    </p:spTree>
    <p:extLst>
      <p:ext uri="{BB962C8B-B14F-4D97-AF65-F5344CB8AC3E}">
        <p14:creationId xmlns:p14="http://schemas.microsoft.com/office/powerpoint/2010/main" val="2661402930"/>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9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8.xml"/></Relationships>
</file>

<file path=ppt/slides/_rels/slide4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0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0.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73864" y="764705"/>
            <a:ext cx="7772400" cy="648072"/>
          </a:xfrm>
        </p:spPr>
        <p:txBody>
          <a:bodyPr/>
          <a:lstStyle/>
          <a:p>
            <a:r>
              <a:rPr kumimoji="1" lang="ja-JP" altLang="en-US" sz="2400" dirty="0"/>
              <a:t>令和元年度主任相談支援専門員養成研修</a:t>
            </a:r>
            <a:endParaRPr kumimoji="1" lang="ja-JP" altLang="en-US" dirty="0"/>
          </a:p>
        </p:txBody>
      </p:sp>
      <p:sp>
        <p:nvSpPr>
          <p:cNvPr id="3" name="サブタイトル 2"/>
          <p:cNvSpPr>
            <a:spLocks noGrp="1"/>
          </p:cNvSpPr>
          <p:nvPr>
            <p:ph type="subTitle" idx="1"/>
          </p:nvPr>
        </p:nvSpPr>
        <p:spPr>
          <a:xfrm>
            <a:off x="1371600" y="4365104"/>
            <a:ext cx="6400800" cy="1273696"/>
          </a:xfrm>
        </p:spPr>
        <p:txBody>
          <a:bodyPr/>
          <a:lstStyle/>
          <a:p>
            <a:r>
              <a:rPr lang="ja-JP" altLang="en-US" sz="2000" dirty="0"/>
              <a:t>沖縄大学人文学部福祉文化学科</a:t>
            </a:r>
            <a:endParaRPr lang="en-US" altLang="ja-JP" sz="2000" dirty="0"/>
          </a:p>
          <a:p>
            <a:r>
              <a:rPr lang="ja-JP" altLang="en-US" sz="2000" dirty="0"/>
              <a:t>准教授　島村　聡</a:t>
            </a:r>
            <a:endParaRPr lang="en-US" altLang="ja-JP" sz="2000" dirty="0"/>
          </a:p>
          <a:p>
            <a:r>
              <a:rPr lang="ja-JP" altLang="en-US" sz="2000" dirty="0"/>
              <a:t>（おきなわ障がい者相談支援ネットワーク）</a:t>
            </a:r>
            <a:endParaRPr lang="en-US" altLang="ja-JP" sz="2000" dirty="0"/>
          </a:p>
          <a:p>
            <a:r>
              <a:rPr lang="ja-JP" altLang="en-US" sz="2000" dirty="0"/>
              <a:t>令和元年</a:t>
            </a:r>
            <a:r>
              <a:rPr lang="en-US" altLang="ja-JP" sz="2000" dirty="0"/>
              <a:t>12</a:t>
            </a:r>
            <a:r>
              <a:rPr lang="zh-CN" altLang="en-US" sz="2000" dirty="0"/>
              <a:t>月</a:t>
            </a:r>
          </a:p>
        </p:txBody>
      </p:sp>
      <p:sp>
        <p:nvSpPr>
          <p:cNvPr id="5" name="タイトル 1"/>
          <p:cNvSpPr txBox="1">
            <a:spLocks/>
          </p:cNvSpPr>
          <p:nvPr/>
        </p:nvSpPr>
        <p:spPr bwMode="auto">
          <a:xfrm>
            <a:off x="685800" y="2132856"/>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4000" kern="0" dirty="0"/>
              <a:t>地域援助技術の考え方と展開方法</a:t>
            </a:r>
          </a:p>
          <a:p>
            <a:endParaRPr lang="ja-JP" altLang="en-US" kern="0" dirty="0"/>
          </a:p>
        </p:txBody>
      </p:sp>
      <p:sp>
        <p:nvSpPr>
          <p:cNvPr id="11" name="スライド番号プレースホルダー 10">
            <a:extLst>
              <a:ext uri="{FF2B5EF4-FFF2-40B4-BE49-F238E27FC236}">
                <a16:creationId xmlns:a16="http://schemas.microsoft.com/office/drawing/2014/main" id="{395836F9-BCD9-4040-9430-CDB5C8B3C0B5}"/>
              </a:ext>
            </a:extLst>
          </p:cNvPr>
          <p:cNvSpPr>
            <a:spLocks noGrp="1"/>
          </p:cNvSpPr>
          <p:nvPr>
            <p:ph type="sldNum" sz="quarter" idx="12"/>
          </p:nvPr>
        </p:nvSpPr>
        <p:spPr/>
        <p:txBody>
          <a:bodyPr/>
          <a:lstStyle/>
          <a:p>
            <a:pPr>
              <a:defRPr/>
            </a:pPr>
            <a:fld id="{F90A3C79-1AFD-481B-B685-7933BCD0898B}" type="slidenum">
              <a:rPr lang="en-US" altLang="ja-JP" smtClean="0"/>
              <a:pPr>
                <a:defRPr/>
              </a:pPr>
              <a:t>1</a:t>
            </a:fld>
            <a:endParaRPr lang="en-US" altLang="ja-JP"/>
          </a:p>
        </p:txBody>
      </p:sp>
    </p:spTree>
    <p:extLst>
      <p:ext uri="{BB962C8B-B14F-4D97-AF65-F5344CB8AC3E}">
        <p14:creationId xmlns:p14="http://schemas.microsoft.com/office/powerpoint/2010/main" val="124023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4319" y="968839"/>
            <a:ext cx="8293050" cy="796924"/>
          </a:xfrm>
        </p:spPr>
        <p:txBody>
          <a:bodyPr>
            <a:noAutofit/>
          </a:bodyPr>
          <a:lstStyle/>
          <a:p>
            <a:pPr algn="ctr"/>
            <a:r>
              <a:rPr kumimoji="1" lang="en-US" altLang="ja-JP" sz="3600" dirty="0">
                <a:solidFill>
                  <a:srgbClr val="CC3300"/>
                </a:solidFill>
                <a:latin typeface="+mj-ea"/>
              </a:rPr>
              <a:t>1-5</a:t>
            </a:r>
            <a:r>
              <a:rPr kumimoji="1" lang="ja-JP" altLang="en-US" sz="3200" dirty="0">
                <a:solidFill>
                  <a:srgbClr val="CC3300"/>
                </a:solidFill>
                <a:latin typeface="+mj-ea"/>
              </a:rPr>
              <a:t>　地域を基盤とした</a:t>
            </a:r>
            <a:r>
              <a:rPr lang="ja-JP" altLang="en-US" sz="3200" dirty="0">
                <a:solidFill>
                  <a:srgbClr val="CC3300"/>
                </a:solidFill>
                <a:latin typeface="+mj-ea"/>
              </a:rPr>
              <a:t>ソーシャルワークとは</a:t>
            </a:r>
            <a:r>
              <a:rPr lang="ja-JP" altLang="en-US" sz="3600" dirty="0">
                <a:solidFill>
                  <a:srgbClr val="CC3300"/>
                </a:solidFill>
                <a:latin typeface="+mj-ea"/>
              </a:rPr>
              <a:t>（</a:t>
            </a:r>
            <a:r>
              <a:rPr kumimoji="1" lang="en-US" altLang="ja-JP" sz="3600" dirty="0">
                <a:solidFill>
                  <a:srgbClr val="CC3300"/>
                </a:solidFill>
                <a:latin typeface="+mj-ea"/>
              </a:rPr>
              <a:t>Community Based Social Work)</a:t>
            </a:r>
            <a:br>
              <a:rPr kumimoji="1" lang="en-US" altLang="ja-JP" sz="3600" dirty="0">
                <a:solidFill>
                  <a:srgbClr val="CC3300"/>
                </a:solidFill>
                <a:latin typeface="+mj-ea"/>
              </a:rPr>
            </a:br>
            <a:endParaRPr kumimoji="1" lang="ja-JP" altLang="en-US" sz="3600" dirty="0">
              <a:solidFill>
                <a:srgbClr val="CC3300"/>
              </a:solidFill>
              <a:latin typeface="+mj-ea"/>
            </a:endParaRPr>
          </a:p>
        </p:txBody>
      </p:sp>
      <p:sp>
        <p:nvSpPr>
          <p:cNvPr id="3" name="コンテンツ プレースホルダー 2"/>
          <p:cNvSpPr>
            <a:spLocks noGrp="1"/>
          </p:cNvSpPr>
          <p:nvPr>
            <p:ph idx="1"/>
          </p:nvPr>
        </p:nvSpPr>
        <p:spPr>
          <a:xfrm>
            <a:off x="827584" y="2060848"/>
            <a:ext cx="7632848" cy="4392488"/>
          </a:xfrm>
        </p:spPr>
        <p:txBody>
          <a:bodyPr>
            <a:normAutofit/>
          </a:bodyPr>
          <a:lstStyle/>
          <a:p>
            <a:pPr marL="0" indent="0">
              <a:lnSpc>
                <a:spcPct val="120000"/>
              </a:lnSpc>
              <a:buNone/>
            </a:pPr>
            <a:r>
              <a:rPr kumimoji="1" lang="ja-JP" altLang="en-US" sz="3200" dirty="0"/>
              <a:t>ジェネラリストソーシャルワーク</a:t>
            </a:r>
            <a:r>
              <a:rPr lang="en-US" altLang="ja-JP" sz="1800" dirty="0"/>
              <a:t>※</a:t>
            </a:r>
            <a:r>
              <a:rPr kumimoji="1" lang="ja-JP" altLang="en-US" sz="3200" dirty="0"/>
              <a:t>を基礎理論とし、地域で展開する総合相談を実践概念とする、個を地域で支える援助と個を支える地域をつくる援助を</a:t>
            </a:r>
            <a:r>
              <a:rPr kumimoji="1" lang="ja-JP" altLang="en-US" sz="3200" dirty="0">
                <a:solidFill>
                  <a:srgbClr val="FF0000"/>
                </a:solidFill>
              </a:rPr>
              <a:t>一体的に推進する</a:t>
            </a:r>
            <a:r>
              <a:rPr kumimoji="1" lang="ja-JP" altLang="en-US" sz="3200" dirty="0"/>
              <a:t>ことを基調とした実践理論の体系である（岩間</a:t>
            </a:r>
            <a:r>
              <a:rPr kumimoji="1" lang="en-US" altLang="ja-JP" sz="3200" dirty="0"/>
              <a:t>2012</a:t>
            </a:r>
            <a:r>
              <a:rPr lang="ja-JP" altLang="en-US" sz="3200" dirty="0"/>
              <a:t>）。</a:t>
            </a:r>
            <a:endParaRPr kumimoji="1" lang="en-US" altLang="ja-JP" sz="3200" dirty="0"/>
          </a:p>
          <a:p>
            <a:pPr marL="0" indent="0">
              <a:lnSpc>
                <a:spcPct val="120000"/>
              </a:lnSpc>
              <a:buNone/>
            </a:pPr>
            <a:r>
              <a:rPr kumimoji="1" lang="en-US" altLang="ja-JP" sz="1900" dirty="0"/>
              <a:t>※</a:t>
            </a:r>
            <a:r>
              <a:rPr kumimoji="1" lang="ja-JP" altLang="en-US" sz="1900" dirty="0"/>
              <a:t>ケースワーク、グループワーク、コミュニティワークを統合した援助技術</a:t>
            </a:r>
            <a:endParaRPr kumimoji="1" lang="en-US" altLang="ja-JP" sz="1900" dirty="0"/>
          </a:p>
          <a:p>
            <a:pPr marL="0" indent="0">
              <a:lnSpc>
                <a:spcPct val="120000"/>
              </a:lnSpc>
              <a:buNone/>
            </a:pPr>
            <a:endParaRPr kumimoji="1" lang="ja-JP" altLang="en-US" sz="3200" dirty="0"/>
          </a:p>
        </p:txBody>
      </p:sp>
      <p:sp>
        <p:nvSpPr>
          <p:cNvPr id="4" name="Text Box 4"/>
          <p:cNvSpPr txBox="1">
            <a:spLocks noChangeArrowheads="1"/>
          </p:cNvSpPr>
          <p:nvPr/>
        </p:nvSpPr>
        <p:spPr bwMode="auto">
          <a:xfrm>
            <a:off x="3427844" y="6581379"/>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200" i="1" dirty="0" err="1">
                <a:solidFill>
                  <a:prstClr val="black"/>
                </a:solidFill>
                <a:latin typeface="Times New Roman" panose="02020603050405020304" pitchFamily="18" charset="0"/>
              </a:rPr>
              <a:t>S.Shimamaura</a:t>
            </a:r>
            <a:r>
              <a:rPr lang="en-US" altLang="ja-JP" sz="1200" i="1" dirty="0">
                <a:solidFill>
                  <a:prstClr val="black"/>
                </a:solidFill>
                <a:latin typeface="Times New Roman" panose="02020603050405020304" pitchFamily="18" charset="0"/>
              </a:rPr>
              <a:t> </a:t>
            </a:r>
            <a:r>
              <a:rPr lang="en-US" altLang="ja-JP" sz="1200" i="1" dirty="0" err="1">
                <a:solidFill>
                  <a:prstClr val="black"/>
                </a:solidFill>
                <a:latin typeface="Times New Roman" panose="02020603050405020304" pitchFamily="18" charset="0"/>
              </a:rPr>
              <a:t>okinawa</a:t>
            </a:r>
            <a:r>
              <a:rPr lang="ja-JP" altLang="en-US" sz="1200" i="1" dirty="0">
                <a:solidFill>
                  <a:prstClr val="black"/>
                </a:solidFill>
                <a:latin typeface="Times New Roman" panose="02020603050405020304" pitchFamily="18" charset="0"/>
              </a:rPr>
              <a:t> </a:t>
            </a:r>
            <a:r>
              <a:rPr lang="en-US" altLang="ja-JP" sz="1200" i="1" dirty="0">
                <a:solidFill>
                  <a:prstClr val="black"/>
                </a:solidFill>
                <a:latin typeface="Times New Roman" panose="02020603050405020304" pitchFamily="18" charset="0"/>
              </a:rPr>
              <a:t>univ.2017</a:t>
            </a:r>
          </a:p>
        </p:txBody>
      </p:sp>
      <p:sp>
        <p:nvSpPr>
          <p:cNvPr id="6" name="正方形/長方形 5"/>
          <p:cNvSpPr/>
          <p:nvPr/>
        </p:nvSpPr>
        <p:spPr>
          <a:xfrm>
            <a:off x="1143000" y="6128505"/>
            <a:ext cx="7632848" cy="324831"/>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000000"/>
                </a:solidFill>
                <a:effectLst/>
                <a:uLnTx/>
                <a:uFillTx/>
                <a:latin typeface="Arial"/>
                <a:ea typeface="ＭＳ Ｐゴシック"/>
                <a:cs typeface="+mn-cs"/>
              </a:rPr>
              <a:t>出所：岩間伸之・原田正樹「地域福祉援助をつかむ」有斐閣</a:t>
            </a:r>
            <a:r>
              <a:rPr kumimoji="0" lang="en-US" altLang="ja-JP" sz="1800" b="0" i="0" u="none" strike="noStrike" kern="0" cap="none" spc="0" normalizeH="0" baseline="0" noProof="0" dirty="0">
                <a:ln>
                  <a:noFill/>
                </a:ln>
                <a:solidFill>
                  <a:srgbClr val="000000"/>
                </a:solidFill>
                <a:effectLst/>
                <a:uLnTx/>
                <a:uFillTx/>
                <a:latin typeface="Arial"/>
                <a:ea typeface="ＭＳ Ｐゴシック"/>
                <a:cs typeface="+mn-cs"/>
              </a:rPr>
              <a:t>2012</a:t>
            </a:r>
            <a:r>
              <a:rPr kumimoji="0" lang="ja-JP" altLang="en-US" sz="1800" b="0" i="0" u="none" strike="noStrike" kern="0" cap="none" spc="0" normalizeH="0" baseline="0" noProof="0" dirty="0">
                <a:ln>
                  <a:noFill/>
                </a:ln>
                <a:solidFill>
                  <a:srgbClr val="000000"/>
                </a:solidFill>
                <a:effectLst/>
                <a:uLnTx/>
                <a:uFillTx/>
                <a:latin typeface="Arial"/>
                <a:ea typeface="ＭＳ Ｐゴシック"/>
                <a:cs typeface="+mn-cs"/>
              </a:rPr>
              <a:t>年</a:t>
            </a:r>
          </a:p>
        </p:txBody>
      </p:sp>
      <p:sp>
        <p:nvSpPr>
          <p:cNvPr id="12" name="フッター プレースホルダー 11">
            <a:extLst>
              <a:ext uri="{FF2B5EF4-FFF2-40B4-BE49-F238E27FC236}">
                <a16:creationId xmlns:a16="http://schemas.microsoft.com/office/drawing/2014/main" id="{1D9D390B-5FEB-45FC-B865-0743CA50D89B}"/>
              </a:ext>
            </a:extLst>
          </p:cNvPr>
          <p:cNvSpPr>
            <a:spLocks noGrp="1"/>
          </p:cNvSpPr>
          <p:nvPr>
            <p:ph type="ftr" sz="quarter" idx="11"/>
          </p:nvPr>
        </p:nvSpPr>
        <p:spPr/>
        <p:txBody>
          <a:bodyPr/>
          <a:lstStyle/>
          <a:p>
            <a:pPr algn="l"/>
            <a:r>
              <a:rPr lang="zh-TW" altLang="en-US"/>
              <a:t>令和元年度主任相談支援専門員養成研修</a:t>
            </a:r>
            <a:endParaRPr lang="ja-JP" altLang="en-US" dirty="0"/>
          </a:p>
        </p:txBody>
      </p:sp>
      <p:sp>
        <p:nvSpPr>
          <p:cNvPr id="13" name="スライド番号プレースホルダー 12">
            <a:extLst>
              <a:ext uri="{FF2B5EF4-FFF2-40B4-BE49-F238E27FC236}">
                <a16:creationId xmlns:a16="http://schemas.microsoft.com/office/drawing/2014/main" id="{1EF47E48-8479-4164-827C-7DF5A96186E7}"/>
              </a:ext>
            </a:extLst>
          </p:cNvPr>
          <p:cNvSpPr>
            <a:spLocks noGrp="1"/>
          </p:cNvSpPr>
          <p:nvPr>
            <p:ph type="sldNum" sz="quarter" idx="12"/>
          </p:nvPr>
        </p:nvSpPr>
        <p:spPr/>
        <p:txBody>
          <a:bodyPr/>
          <a:lstStyle/>
          <a:p>
            <a:fld id="{D175EF6E-453B-4C0B-AC3A-F4FB5E64A2B5}" type="slidenum">
              <a:rPr lang="ja-JP" altLang="en-US" smtClean="0">
                <a:solidFill>
                  <a:prstClr val="black">
                    <a:tint val="75000"/>
                  </a:prstClr>
                </a:solidFill>
              </a:rPr>
              <a:pPr/>
              <a:t>10</a:t>
            </a:fld>
            <a:endParaRPr lang="ja-JP" altLang="en-US">
              <a:solidFill>
                <a:prstClr val="black">
                  <a:tint val="75000"/>
                </a:prstClr>
              </a:solidFill>
            </a:endParaRPr>
          </a:p>
        </p:txBody>
      </p:sp>
    </p:spTree>
    <p:extLst>
      <p:ext uri="{BB962C8B-B14F-4D97-AF65-F5344CB8AC3E}">
        <p14:creationId xmlns:p14="http://schemas.microsoft.com/office/powerpoint/2010/main" val="36453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83568" y="503454"/>
            <a:ext cx="811026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dirty="0">
                <a:solidFill>
                  <a:srgbClr val="C00000"/>
                </a:solidFill>
              </a:rPr>
              <a:t>1-6</a:t>
            </a:r>
            <a:r>
              <a:rPr lang="ja-JP" altLang="en-US" sz="3200" dirty="0">
                <a:solidFill>
                  <a:srgbClr val="C00000"/>
                </a:solidFill>
              </a:rPr>
              <a:t>　「地域を基盤としたソーシャルワーク」と</a:t>
            </a:r>
            <a:endParaRPr lang="en-US" altLang="ja-JP" sz="3200" dirty="0">
              <a:solidFill>
                <a:srgbClr val="C00000"/>
              </a:solidFill>
            </a:endParaRPr>
          </a:p>
          <a:p>
            <a:r>
              <a:rPr lang="ja-JP" altLang="en-US" sz="3200" dirty="0">
                <a:solidFill>
                  <a:srgbClr val="C00000"/>
                </a:solidFill>
              </a:rPr>
              <a:t>　               　 「地域福祉の基盤づくり」の位置</a:t>
            </a:r>
            <a:endParaRPr kumimoji="1" lang="ja-JP" altLang="en-US" sz="3200" dirty="0">
              <a:solidFill>
                <a:srgbClr val="C00000"/>
              </a:solidFill>
            </a:endParaRPr>
          </a:p>
        </p:txBody>
      </p:sp>
      <p:sp>
        <p:nvSpPr>
          <p:cNvPr id="3" name="円/楕円 2"/>
          <p:cNvSpPr/>
          <p:nvPr/>
        </p:nvSpPr>
        <p:spPr>
          <a:xfrm>
            <a:off x="1043608" y="1700808"/>
            <a:ext cx="4680520" cy="35283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3419872" y="1700808"/>
            <a:ext cx="4896544" cy="35283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655676" y="1988840"/>
            <a:ext cx="23042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地域を基盤とした　　　　　ソーシャルワーク</a:t>
            </a:r>
          </a:p>
        </p:txBody>
      </p:sp>
      <p:sp>
        <p:nvSpPr>
          <p:cNvPr id="6" name="正方形/長方形 5"/>
          <p:cNvSpPr/>
          <p:nvPr/>
        </p:nvSpPr>
        <p:spPr>
          <a:xfrm>
            <a:off x="3959932" y="3212976"/>
            <a:ext cx="122413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a:t>
            </a:r>
            <a:r>
              <a:rPr lang="en-US" altLang="ja-JP" sz="2800" dirty="0">
                <a:solidFill>
                  <a:schemeClr val="tx1"/>
                </a:solidFill>
              </a:rPr>
              <a:t>B</a:t>
            </a:r>
            <a:r>
              <a:rPr kumimoji="1" lang="ja-JP" altLang="en-US" sz="2800" dirty="0">
                <a:solidFill>
                  <a:schemeClr val="tx1"/>
                </a:solidFill>
              </a:rPr>
              <a:t>）</a:t>
            </a:r>
          </a:p>
        </p:txBody>
      </p:sp>
      <p:sp>
        <p:nvSpPr>
          <p:cNvPr id="7" name="正方形/長方形 6"/>
          <p:cNvSpPr/>
          <p:nvPr/>
        </p:nvSpPr>
        <p:spPr>
          <a:xfrm>
            <a:off x="6012160" y="3212976"/>
            <a:ext cx="122413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a:t>
            </a:r>
            <a:r>
              <a:rPr lang="en-US" altLang="ja-JP" sz="2800" dirty="0">
                <a:solidFill>
                  <a:schemeClr val="tx1"/>
                </a:solidFill>
              </a:rPr>
              <a:t>C</a:t>
            </a:r>
            <a:r>
              <a:rPr kumimoji="1" lang="ja-JP" altLang="en-US" sz="2800" dirty="0">
                <a:solidFill>
                  <a:schemeClr val="tx1"/>
                </a:solidFill>
              </a:rPr>
              <a:t>）</a:t>
            </a:r>
          </a:p>
        </p:txBody>
      </p:sp>
      <p:sp>
        <p:nvSpPr>
          <p:cNvPr id="19" name="U ターン矢印 18"/>
          <p:cNvSpPr/>
          <p:nvPr/>
        </p:nvSpPr>
        <p:spPr>
          <a:xfrm rot="5400000">
            <a:off x="3815914" y="872716"/>
            <a:ext cx="2088232" cy="5616623"/>
          </a:xfrm>
          <a:prstGeom prst="uturnArrow">
            <a:avLst>
              <a:gd name="adj1" fmla="val 12799"/>
              <a:gd name="adj2" fmla="val 18665"/>
              <a:gd name="adj3" fmla="val 23240"/>
              <a:gd name="adj4" fmla="val 43750"/>
              <a:gd name="adj5" fmla="val 10000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p:nvSpPr>
        <p:spPr>
          <a:xfrm>
            <a:off x="2018058" y="6174710"/>
            <a:ext cx="6518160" cy="324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出所：岩間伸之・原田正樹「地域福祉援助をつかむ」有斐閣</a:t>
            </a:r>
            <a:r>
              <a:rPr lang="en-US" altLang="ja-JP" sz="1600" dirty="0">
                <a:solidFill>
                  <a:schemeClr val="tx1"/>
                </a:solidFill>
              </a:rPr>
              <a:t>2012</a:t>
            </a:r>
            <a:r>
              <a:rPr lang="ja-JP" altLang="en-US" sz="1600" dirty="0">
                <a:solidFill>
                  <a:schemeClr val="tx1"/>
                </a:solidFill>
              </a:rPr>
              <a:t>年</a:t>
            </a:r>
            <a:endParaRPr kumimoji="1" lang="ja-JP" altLang="en-US" sz="1600" dirty="0">
              <a:solidFill>
                <a:schemeClr val="tx1"/>
              </a:solidFill>
            </a:endParaRPr>
          </a:p>
        </p:txBody>
      </p:sp>
      <p:sp>
        <p:nvSpPr>
          <p:cNvPr id="10" name="正方形/長方形 9"/>
          <p:cNvSpPr/>
          <p:nvPr/>
        </p:nvSpPr>
        <p:spPr>
          <a:xfrm>
            <a:off x="1979712" y="3212976"/>
            <a:ext cx="122413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a:t>
            </a:r>
            <a:r>
              <a:rPr kumimoji="1" lang="en-US" altLang="ja-JP" sz="2800" dirty="0">
                <a:solidFill>
                  <a:schemeClr val="tx1"/>
                </a:solidFill>
              </a:rPr>
              <a:t>A</a:t>
            </a:r>
            <a:r>
              <a:rPr kumimoji="1" lang="ja-JP" altLang="en-US" sz="2800" dirty="0">
                <a:solidFill>
                  <a:schemeClr val="tx1"/>
                </a:solidFill>
              </a:rPr>
              <a:t>）</a:t>
            </a:r>
          </a:p>
        </p:txBody>
      </p:sp>
      <p:sp>
        <p:nvSpPr>
          <p:cNvPr id="11" name="正方形/長方形 10"/>
          <p:cNvSpPr/>
          <p:nvPr/>
        </p:nvSpPr>
        <p:spPr>
          <a:xfrm>
            <a:off x="5190499" y="1988840"/>
            <a:ext cx="23042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地域福祉の</a:t>
            </a:r>
            <a:endParaRPr lang="en-US" altLang="ja-JP" sz="1400" dirty="0">
              <a:solidFill>
                <a:schemeClr val="tx1"/>
              </a:solidFill>
            </a:endParaRPr>
          </a:p>
          <a:p>
            <a:pPr algn="ctr"/>
            <a:r>
              <a:rPr kumimoji="1" lang="ja-JP" altLang="en-US" sz="1400" dirty="0">
                <a:solidFill>
                  <a:schemeClr val="tx1"/>
                </a:solidFill>
              </a:rPr>
              <a:t>基盤づくり</a:t>
            </a:r>
          </a:p>
        </p:txBody>
      </p:sp>
      <p:sp>
        <p:nvSpPr>
          <p:cNvPr id="12" name="正方形/長方形 11"/>
          <p:cNvSpPr/>
          <p:nvPr/>
        </p:nvSpPr>
        <p:spPr>
          <a:xfrm>
            <a:off x="3203848" y="5301208"/>
            <a:ext cx="408179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（Ａ）個を地域で支える援助</a:t>
            </a:r>
            <a:endParaRPr lang="en-US" altLang="ja-JP" sz="1400" dirty="0">
              <a:solidFill>
                <a:schemeClr val="tx1"/>
              </a:solidFill>
            </a:endParaRPr>
          </a:p>
          <a:p>
            <a:r>
              <a:rPr kumimoji="1" lang="ja-JP" altLang="en-US" sz="1400" dirty="0">
                <a:solidFill>
                  <a:schemeClr val="tx1"/>
                </a:solidFill>
              </a:rPr>
              <a:t>（Ｂ）個を支える地域をつくる援助</a:t>
            </a:r>
            <a:endParaRPr kumimoji="1" lang="en-US" altLang="ja-JP" sz="1400" dirty="0">
              <a:solidFill>
                <a:schemeClr val="tx1"/>
              </a:solidFill>
            </a:endParaRPr>
          </a:p>
          <a:p>
            <a:r>
              <a:rPr lang="ja-JP" altLang="en-US" sz="1400" dirty="0">
                <a:solidFill>
                  <a:schemeClr val="tx1"/>
                </a:solidFill>
              </a:rPr>
              <a:t>（Ｃ）地域福祉の基盤づくり</a:t>
            </a:r>
            <a:endParaRPr kumimoji="1" lang="ja-JP" altLang="en-US" sz="1400" dirty="0">
              <a:solidFill>
                <a:schemeClr val="tx1"/>
              </a:solidFill>
            </a:endParaRPr>
          </a:p>
        </p:txBody>
      </p:sp>
      <p:sp>
        <p:nvSpPr>
          <p:cNvPr id="18" name="フッター プレースホルダー 17">
            <a:extLst>
              <a:ext uri="{FF2B5EF4-FFF2-40B4-BE49-F238E27FC236}">
                <a16:creationId xmlns:a16="http://schemas.microsoft.com/office/drawing/2014/main" id="{28E754B6-CAFF-40AF-B177-15E726FB50D7}"/>
              </a:ext>
            </a:extLst>
          </p:cNvPr>
          <p:cNvSpPr>
            <a:spLocks noGrp="1"/>
          </p:cNvSpPr>
          <p:nvPr>
            <p:ph type="ftr" sz="quarter" idx="11"/>
          </p:nvPr>
        </p:nvSpPr>
        <p:spPr/>
        <p:txBody>
          <a:bodyPr/>
          <a:lstStyle/>
          <a:p>
            <a:pPr>
              <a:defRPr/>
            </a:pPr>
            <a:r>
              <a:rPr lang="zh-TW" altLang="en-US"/>
              <a:t>令和元年度主任相談支援専門員養成研修</a:t>
            </a:r>
            <a:endParaRPr lang="en-US" altLang="ja-JP"/>
          </a:p>
        </p:txBody>
      </p:sp>
      <p:sp>
        <p:nvSpPr>
          <p:cNvPr id="20" name="スライド番号プレースホルダー 19">
            <a:extLst>
              <a:ext uri="{FF2B5EF4-FFF2-40B4-BE49-F238E27FC236}">
                <a16:creationId xmlns:a16="http://schemas.microsoft.com/office/drawing/2014/main" id="{F301D79F-4413-4717-8780-FD7236F8E416}"/>
              </a:ext>
            </a:extLst>
          </p:cNvPr>
          <p:cNvSpPr>
            <a:spLocks noGrp="1"/>
          </p:cNvSpPr>
          <p:nvPr>
            <p:ph type="sldNum" sz="quarter" idx="12"/>
          </p:nvPr>
        </p:nvSpPr>
        <p:spPr/>
        <p:txBody>
          <a:bodyPr/>
          <a:lstStyle/>
          <a:p>
            <a:pPr>
              <a:defRPr/>
            </a:pPr>
            <a:fld id="{431CAECD-5926-4741-A906-A08E04809A27}" type="slidenum">
              <a:rPr lang="en-US" altLang="ja-JP" smtClean="0"/>
              <a:pPr>
                <a:defRPr/>
              </a:pPr>
              <a:t>11</a:t>
            </a:fld>
            <a:endParaRPr lang="en-US" altLang="ja-JP"/>
          </a:p>
        </p:txBody>
      </p:sp>
    </p:spTree>
    <p:extLst>
      <p:ext uri="{BB962C8B-B14F-4D97-AF65-F5344CB8AC3E}">
        <p14:creationId xmlns:p14="http://schemas.microsoft.com/office/powerpoint/2010/main" val="3104707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9724" y="764704"/>
            <a:ext cx="878497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a:solidFill>
                  <a:srgbClr val="C00000"/>
                </a:solidFill>
              </a:rPr>
              <a:t>1-7</a:t>
            </a:r>
            <a:r>
              <a:rPr lang="ja-JP" altLang="en-US" sz="3600" dirty="0">
                <a:solidFill>
                  <a:srgbClr val="C00000"/>
                </a:solidFill>
              </a:rPr>
              <a:t>　地域共生社会の実現にあたり</a:t>
            </a:r>
            <a:endParaRPr lang="en-US" altLang="ja-JP" sz="3600" dirty="0">
              <a:solidFill>
                <a:srgbClr val="C00000"/>
              </a:solidFill>
            </a:endParaRPr>
          </a:p>
          <a:p>
            <a:pPr algn="ctr"/>
            <a:r>
              <a:rPr kumimoji="1" lang="ja-JP" altLang="en-US" sz="3600" dirty="0">
                <a:solidFill>
                  <a:srgbClr val="C00000"/>
                </a:solidFill>
              </a:rPr>
              <a:t>ソーシャルワークに求められたもの</a:t>
            </a:r>
          </a:p>
        </p:txBody>
      </p:sp>
      <p:sp>
        <p:nvSpPr>
          <p:cNvPr id="3" name="正方形/長方形 2"/>
          <p:cNvSpPr/>
          <p:nvPr/>
        </p:nvSpPr>
        <p:spPr>
          <a:xfrm>
            <a:off x="683568" y="2420888"/>
            <a:ext cx="777686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schemeClr val="tx1"/>
                </a:solidFill>
              </a:rPr>
              <a:t>１．どんな人、どんな状況であっても</a:t>
            </a:r>
            <a:endParaRPr lang="en-US" altLang="ja-JP" sz="3600" dirty="0">
              <a:solidFill>
                <a:schemeClr val="tx1"/>
              </a:solidFill>
            </a:endParaRPr>
          </a:p>
          <a:p>
            <a:r>
              <a:rPr lang="ja-JP" altLang="en-US" sz="3600" dirty="0">
                <a:solidFill>
                  <a:schemeClr val="tx1"/>
                </a:solidFill>
              </a:rPr>
              <a:t>　　　　見放さない援助システムの構築</a:t>
            </a:r>
            <a:endParaRPr lang="en-US" altLang="ja-JP" sz="3600" dirty="0">
              <a:solidFill>
                <a:schemeClr val="tx1"/>
              </a:solidFill>
            </a:endParaRPr>
          </a:p>
          <a:p>
            <a:r>
              <a:rPr kumimoji="1" lang="ja-JP" altLang="en-US" sz="3600" dirty="0">
                <a:solidFill>
                  <a:schemeClr val="tx1"/>
                </a:solidFill>
              </a:rPr>
              <a:t>　　　　</a:t>
            </a:r>
            <a:r>
              <a:rPr kumimoji="1" lang="ja-JP" altLang="en-US" sz="3200" dirty="0">
                <a:solidFill>
                  <a:schemeClr val="tx1"/>
                </a:solidFill>
              </a:rPr>
              <a:t>（包括的相談支援体制）</a:t>
            </a:r>
          </a:p>
        </p:txBody>
      </p:sp>
      <p:sp>
        <p:nvSpPr>
          <p:cNvPr id="4" name="正方形/長方形 3"/>
          <p:cNvSpPr/>
          <p:nvPr/>
        </p:nvSpPr>
        <p:spPr>
          <a:xfrm>
            <a:off x="683568" y="4589041"/>
            <a:ext cx="777686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schemeClr val="tx1"/>
                </a:solidFill>
              </a:rPr>
              <a:t>２．専門職・地域住民等を含めた</a:t>
            </a:r>
            <a:endParaRPr lang="en-US" altLang="ja-JP" sz="3600" dirty="0">
              <a:solidFill>
                <a:schemeClr val="tx1"/>
              </a:solidFill>
            </a:endParaRPr>
          </a:p>
          <a:p>
            <a:r>
              <a:rPr lang="ja-JP" altLang="en-US" sz="3600" dirty="0">
                <a:solidFill>
                  <a:schemeClr val="tx1"/>
                </a:solidFill>
              </a:rPr>
              <a:t>　　　連携・連帯を呼び起こす地域づくり</a:t>
            </a:r>
            <a:endParaRPr lang="en-US" altLang="ja-JP" sz="3600" dirty="0">
              <a:solidFill>
                <a:schemeClr val="tx1"/>
              </a:solidFill>
            </a:endParaRPr>
          </a:p>
          <a:p>
            <a:pPr marL="895350" indent="-895350"/>
            <a:r>
              <a:rPr kumimoji="1" lang="ja-JP" altLang="en-US" sz="3600" dirty="0">
                <a:solidFill>
                  <a:schemeClr val="tx1"/>
                </a:solidFill>
              </a:rPr>
              <a:t>　　　（</a:t>
            </a:r>
            <a:r>
              <a:rPr lang="ja-JP" altLang="en-US" sz="3200" dirty="0">
                <a:solidFill>
                  <a:prstClr val="black"/>
                </a:solidFill>
              </a:rPr>
              <a:t>住民が主体的に地域課題を把握して解決を試みる体制づくり）</a:t>
            </a:r>
            <a:endParaRPr lang="en-US" altLang="ja-JP" sz="3200" dirty="0">
              <a:solidFill>
                <a:prstClr val="black"/>
              </a:solidFill>
            </a:endParaRPr>
          </a:p>
        </p:txBody>
      </p:sp>
      <p:sp>
        <p:nvSpPr>
          <p:cNvPr id="11" name="フッター プレースホルダー 10">
            <a:extLst>
              <a:ext uri="{FF2B5EF4-FFF2-40B4-BE49-F238E27FC236}">
                <a16:creationId xmlns:a16="http://schemas.microsoft.com/office/drawing/2014/main" id="{43BFF5B1-0516-4E9A-B299-33487ACCE1A0}"/>
              </a:ext>
            </a:extLst>
          </p:cNvPr>
          <p:cNvSpPr>
            <a:spLocks noGrp="1"/>
          </p:cNvSpPr>
          <p:nvPr>
            <p:ph type="ftr" sz="quarter" idx="11"/>
          </p:nvPr>
        </p:nvSpPr>
        <p:spPr/>
        <p:txBody>
          <a:bodyPr/>
          <a:lstStyle/>
          <a:p>
            <a:pPr>
              <a:defRPr/>
            </a:pPr>
            <a:r>
              <a:rPr lang="zh-TW" altLang="en-US"/>
              <a:t>令和元年度主任相談支援専門員養成研修</a:t>
            </a:r>
            <a:endParaRPr lang="en-US" altLang="ja-JP"/>
          </a:p>
        </p:txBody>
      </p:sp>
      <p:sp>
        <p:nvSpPr>
          <p:cNvPr id="12" name="スライド番号プレースホルダー 11">
            <a:extLst>
              <a:ext uri="{FF2B5EF4-FFF2-40B4-BE49-F238E27FC236}">
                <a16:creationId xmlns:a16="http://schemas.microsoft.com/office/drawing/2014/main" id="{053C884D-5CFD-4E8D-ACC6-B4E62063D82A}"/>
              </a:ext>
            </a:extLst>
          </p:cNvPr>
          <p:cNvSpPr>
            <a:spLocks noGrp="1"/>
          </p:cNvSpPr>
          <p:nvPr>
            <p:ph type="sldNum" sz="quarter" idx="12"/>
          </p:nvPr>
        </p:nvSpPr>
        <p:spPr/>
        <p:txBody>
          <a:bodyPr/>
          <a:lstStyle/>
          <a:p>
            <a:pPr>
              <a:defRPr/>
            </a:pPr>
            <a:fld id="{431CAECD-5926-4741-A906-A08E04809A27}" type="slidenum">
              <a:rPr lang="en-US" altLang="ja-JP" smtClean="0"/>
              <a:pPr>
                <a:defRPr/>
              </a:pPr>
              <a:t>12</a:t>
            </a:fld>
            <a:endParaRPr lang="en-US" altLang="ja-JP"/>
          </a:p>
        </p:txBody>
      </p:sp>
    </p:spTree>
    <p:extLst>
      <p:ext uri="{BB962C8B-B14F-4D97-AF65-F5344CB8AC3E}">
        <p14:creationId xmlns:p14="http://schemas.microsoft.com/office/powerpoint/2010/main" val="1609739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7504" y="908720"/>
            <a:ext cx="878497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rgbClr val="C00000"/>
                </a:solidFill>
              </a:rPr>
              <a:t>1-8  </a:t>
            </a:r>
            <a:r>
              <a:rPr kumimoji="1" lang="ja-JP" altLang="en-US" sz="3200" dirty="0">
                <a:solidFill>
                  <a:srgbClr val="C00000"/>
                </a:solidFill>
              </a:rPr>
              <a:t>「地域を基盤としたソーシャルワーク」の</a:t>
            </a:r>
            <a:endParaRPr kumimoji="1" lang="en-US" altLang="ja-JP" sz="3200" dirty="0">
              <a:solidFill>
                <a:srgbClr val="C00000"/>
              </a:solidFill>
            </a:endParaRPr>
          </a:p>
          <a:p>
            <a:pPr algn="ctr"/>
            <a:r>
              <a:rPr kumimoji="1" lang="ja-JP" altLang="en-US" sz="3200" dirty="0">
                <a:solidFill>
                  <a:srgbClr val="C00000"/>
                </a:solidFill>
              </a:rPr>
              <a:t>４つの特徴</a:t>
            </a:r>
          </a:p>
        </p:txBody>
      </p:sp>
      <p:sp>
        <p:nvSpPr>
          <p:cNvPr id="3" name="正方形/長方形 2"/>
          <p:cNvSpPr/>
          <p:nvPr/>
        </p:nvSpPr>
        <p:spPr>
          <a:xfrm>
            <a:off x="1367136" y="2192121"/>
            <a:ext cx="6949280"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rPr>
              <a:t>１．本人の生活の場で展開する援助</a:t>
            </a:r>
            <a:endParaRPr kumimoji="1" lang="ja-JP" altLang="en-US" sz="3200" dirty="0">
              <a:solidFill>
                <a:schemeClr val="tx1"/>
              </a:solidFill>
            </a:endParaRPr>
          </a:p>
        </p:txBody>
      </p:sp>
      <p:sp>
        <p:nvSpPr>
          <p:cNvPr id="4" name="正方形/長方形 3"/>
          <p:cNvSpPr/>
          <p:nvPr/>
        </p:nvSpPr>
        <p:spPr>
          <a:xfrm>
            <a:off x="1367136" y="4064329"/>
            <a:ext cx="675198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rPr>
              <a:t>３．予防的かつ積極的アプローチ</a:t>
            </a:r>
            <a:endParaRPr kumimoji="1" lang="ja-JP" altLang="en-US" sz="3200" dirty="0">
              <a:solidFill>
                <a:schemeClr val="tx1"/>
              </a:solidFill>
            </a:endParaRPr>
          </a:p>
        </p:txBody>
      </p:sp>
      <p:sp>
        <p:nvSpPr>
          <p:cNvPr id="5" name="正方形/長方形 4"/>
          <p:cNvSpPr/>
          <p:nvPr/>
        </p:nvSpPr>
        <p:spPr>
          <a:xfrm>
            <a:off x="1367136" y="3128225"/>
            <a:ext cx="675198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rPr>
              <a:t>２．援助対象の拡大</a:t>
            </a:r>
            <a:endParaRPr kumimoji="1" lang="ja-JP" altLang="en-US" sz="3200" dirty="0">
              <a:solidFill>
                <a:schemeClr val="tx1"/>
              </a:solidFill>
            </a:endParaRPr>
          </a:p>
        </p:txBody>
      </p:sp>
      <p:sp>
        <p:nvSpPr>
          <p:cNvPr id="6" name="正方形/長方形 5"/>
          <p:cNvSpPr/>
          <p:nvPr/>
        </p:nvSpPr>
        <p:spPr>
          <a:xfrm>
            <a:off x="1367136" y="4999287"/>
            <a:ext cx="6589240"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rPr>
              <a:t>４．ネットワークによる連携と協働</a:t>
            </a:r>
            <a:endParaRPr kumimoji="1" lang="ja-JP" altLang="en-US" sz="3200" dirty="0">
              <a:solidFill>
                <a:schemeClr val="tx1"/>
              </a:solidFill>
            </a:endParaRPr>
          </a:p>
        </p:txBody>
      </p:sp>
      <p:sp>
        <p:nvSpPr>
          <p:cNvPr id="9" name="正方形/長方形 8">
            <a:extLst>
              <a:ext uri="{FF2B5EF4-FFF2-40B4-BE49-F238E27FC236}">
                <a16:creationId xmlns:a16="http://schemas.microsoft.com/office/drawing/2014/main" id="{22DC0226-F02F-4066-969A-50DBFB28002D}"/>
              </a:ext>
            </a:extLst>
          </p:cNvPr>
          <p:cNvSpPr/>
          <p:nvPr/>
        </p:nvSpPr>
        <p:spPr>
          <a:xfrm>
            <a:off x="2018058" y="6174710"/>
            <a:ext cx="6518160" cy="324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出所：岩間伸之・原田正樹「地域福祉援助をつかむ」有斐閣</a:t>
            </a:r>
            <a:r>
              <a:rPr lang="en-US" altLang="ja-JP" sz="1600" dirty="0">
                <a:solidFill>
                  <a:schemeClr val="tx1"/>
                </a:solidFill>
              </a:rPr>
              <a:t>2012</a:t>
            </a:r>
            <a:r>
              <a:rPr lang="ja-JP" altLang="en-US" sz="1600" dirty="0">
                <a:solidFill>
                  <a:schemeClr val="tx1"/>
                </a:solidFill>
              </a:rPr>
              <a:t>年</a:t>
            </a:r>
            <a:endParaRPr kumimoji="1" lang="ja-JP" altLang="en-US" sz="1600" dirty="0">
              <a:solidFill>
                <a:schemeClr val="tx1"/>
              </a:solidFill>
            </a:endParaRPr>
          </a:p>
        </p:txBody>
      </p:sp>
      <p:sp>
        <p:nvSpPr>
          <p:cNvPr id="14" name="フッター プレースホルダー 13">
            <a:extLst>
              <a:ext uri="{FF2B5EF4-FFF2-40B4-BE49-F238E27FC236}">
                <a16:creationId xmlns:a16="http://schemas.microsoft.com/office/drawing/2014/main" id="{03BD81A0-68A1-4BB9-ADB0-15B7955CFAD9}"/>
              </a:ext>
            </a:extLst>
          </p:cNvPr>
          <p:cNvSpPr>
            <a:spLocks noGrp="1"/>
          </p:cNvSpPr>
          <p:nvPr>
            <p:ph type="ftr" sz="quarter" idx="11"/>
          </p:nvPr>
        </p:nvSpPr>
        <p:spPr/>
        <p:txBody>
          <a:bodyPr/>
          <a:lstStyle/>
          <a:p>
            <a:pPr>
              <a:defRPr/>
            </a:pPr>
            <a:r>
              <a:rPr lang="zh-TW" altLang="en-US"/>
              <a:t>令和元年度主任相談支援専門員養成研修</a:t>
            </a:r>
            <a:endParaRPr lang="en-US" altLang="ja-JP"/>
          </a:p>
        </p:txBody>
      </p:sp>
      <p:sp>
        <p:nvSpPr>
          <p:cNvPr id="15" name="スライド番号プレースホルダー 14">
            <a:extLst>
              <a:ext uri="{FF2B5EF4-FFF2-40B4-BE49-F238E27FC236}">
                <a16:creationId xmlns:a16="http://schemas.microsoft.com/office/drawing/2014/main" id="{4F949E26-0418-41B6-A584-1DB053D02AE8}"/>
              </a:ext>
            </a:extLst>
          </p:cNvPr>
          <p:cNvSpPr>
            <a:spLocks noGrp="1"/>
          </p:cNvSpPr>
          <p:nvPr>
            <p:ph type="sldNum" sz="quarter" idx="12"/>
          </p:nvPr>
        </p:nvSpPr>
        <p:spPr/>
        <p:txBody>
          <a:bodyPr/>
          <a:lstStyle/>
          <a:p>
            <a:pPr>
              <a:defRPr/>
            </a:pPr>
            <a:fld id="{431CAECD-5926-4741-A906-A08E04809A27}" type="slidenum">
              <a:rPr lang="en-US" altLang="ja-JP" smtClean="0"/>
              <a:pPr>
                <a:defRPr/>
              </a:pPr>
              <a:t>13</a:t>
            </a:fld>
            <a:endParaRPr lang="en-US" altLang="ja-JP"/>
          </a:p>
        </p:txBody>
      </p:sp>
    </p:spTree>
    <p:extLst>
      <p:ext uri="{BB962C8B-B14F-4D97-AF65-F5344CB8AC3E}">
        <p14:creationId xmlns:p14="http://schemas.microsoft.com/office/powerpoint/2010/main" val="2194541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609602"/>
            <a:ext cx="878497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rgbClr val="C00000"/>
                </a:solidFill>
              </a:rPr>
              <a:t>1-9 </a:t>
            </a:r>
            <a:r>
              <a:rPr kumimoji="1" lang="ja-JP" altLang="en-US" sz="3200" dirty="0">
                <a:solidFill>
                  <a:srgbClr val="C00000"/>
                </a:solidFill>
              </a:rPr>
              <a:t>「地域を基盤としたソーシャルワーク」の</a:t>
            </a:r>
            <a:endParaRPr kumimoji="1" lang="en-US" altLang="ja-JP" sz="3200" dirty="0">
              <a:solidFill>
                <a:srgbClr val="C00000"/>
              </a:solidFill>
            </a:endParaRPr>
          </a:p>
          <a:p>
            <a:pPr algn="ctr"/>
            <a:r>
              <a:rPr kumimoji="1" lang="ja-JP" altLang="en-US" sz="3200" dirty="0">
                <a:solidFill>
                  <a:srgbClr val="C00000"/>
                </a:solidFill>
              </a:rPr>
              <a:t>８つの機能</a:t>
            </a:r>
            <a:endParaRPr kumimoji="1" lang="en-US" altLang="ja-JP" sz="3200" dirty="0">
              <a:solidFill>
                <a:srgbClr val="C00000"/>
              </a:solidFill>
            </a:endParaRPr>
          </a:p>
        </p:txBody>
      </p:sp>
      <p:sp>
        <p:nvSpPr>
          <p:cNvPr id="3" name="正方形/長方形 2"/>
          <p:cNvSpPr/>
          <p:nvPr/>
        </p:nvSpPr>
        <p:spPr>
          <a:xfrm>
            <a:off x="574576" y="1670794"/>
            <a:ext cx="3888432" cy="4490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１．広範なニーズへの対応</a:t>
            </a:r>
            <a:endParaRPr lang="en-US" altLang="ja-JP" sz="2400" dirty="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2400" dirty="0">
                <a:solidFill>
                  <a:schemeClr val="tx1"/>
                </a:solidFill>
              </a:rPr>
              <a:t> 制度の狭間に対応する</a:t>
            </a:r>
            <a:endParaRPr lang="en-US" altLang="ja-JP" sz="2400" dirty="0">
              <a:solidFill>
                <a:schemeClr val="tx1"/>
              </a:solidFill>
            </a:endParaRPr>
          </a:p>
          <a:p>
            <a:endParaRPr lang="en-US" altLang="ja-JP" sz="2400" dirty="0">
              <a:solidFill>
                <a:schemeClr val="tx1"/>
              </a:solidFill>
            </a:endParaRPr>
          </a:p>
          <a:p>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２．本人の解決能力の向上</a:t>
            </a:r>
            <a:endParaRPr lang="en-US" altLang="ja-JP" sz="2400" dirty="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2400" dirty="0">
                <a:solidFill>
                  <a:schemeClr val="tx1"/>
                </a:solidFill>
              </a:rPr>
              <a:t> 本人の抱える課題を中心</a:t>
            </a:r>
            <a:endParaRPr lang="en-US" altLang="ja-JP" sz="2400" dirty="0">
              <a:solidFill>
                <a:schemeClr val="tx1"/>
              </a:solidFill>
            </a:endParaRPr>
          </a:p>
          <a:p>
            <a:endParaRPr lang="en-US" altLang="ja-JP" sz="2400" dirty="0">
              <a:solidFill>
                <a:schemeClr val="tx1"/>
              </a:solidFill>
            </a:endParaRPr>
          </a:p>
          <a:p>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３．連携と協働</a:t>
            </a:r>
            <a:endParaRPr lang="en-US" altLang="ja-JP" sz="2400" dirty="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2400" dirty="0">
                <a:solidFill>
                  <a:schemeClr val="tx1"/>
                </a:solidFill>
              </a:rPr>
              <a:t> 多職種連携と住民の協働</a:t>
            </a:r>
            <a:endParaRPr lang="en-US" altLang="ja-JP" sz="2400" dirty="0">
              <a:solidFill>
                <a:schemeClr val="tx1"/>
              </a:solidFill>
            </a:endParaRPr>
          </a:p>
          <a:p>
            <a:endParaRPr lang="en-US" altLang="ja-JP" sz="2400" dirty="0">
              <a:solidFill>
                <a:schemeClr val="tx1"/>
              </a:solidFill>
            </a:endParaRPr>
          </a:p>
          <a:p>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４．個と地域の一体的支援</a:t>
            </a:r>
            <a:endParaRPr lang="en-US" altLang="ja-JP" sz="2400" dirty="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2400" dirty="0">
                <a:solidFill>
                  <a:schemeClr val="tx1"/>
                </a:solidFill>
              </a:rPr>
              <a:t> 住民とともに取り組んでいく</a:t>
            </a:r>
          </a:p>
          <a:p>
            <a:endParaRPr kumimoji="1" lang="ja-JP" altLang="en-US" sz="2400" dirty="0">
              <a:solidFill>
                <a:schemeClr val="tx1"/>
              </a:solidFill>
            </a:endParaRPr>
          </a:p>
        </p:txBody>
      </p:sp>
      <p:sp>
        <p:nvSpPr>
          <p:cNvPr id="4" name="正方形/長方形 3"/>
          <p:cNvSpPr/>
          <p:nvPr/>
        </p:nvSpPr>
        <p:spPr>
          <a:xfrm>
            <a:off x="4572000" y="1465785"/>
            <a:ext cx="4320480" cy="4843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５．予防的支援</a:t>
            </a:r>
            <a:endParaRPr lang="en-US" altLang="ja-JP" sz="2400" dirty="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2400" dirty="0">
                <a:solidFill>
                  <a:schemeClr val="tx1"/>
                </a:solidFill>
              </a:rPr>
              <a:t> 福祉教育と専門職の学び</a:t>
            </a:r>
            <a:endParaRPr lang="en-US" altLang="ja-JP" sz="2400" dirty="0">
              <a:solidFill>
                <a:schemeClr val="tx1"/>
              </a:solidFill>
            </a:endParaRPr>
          </a:p>
          <a:p>
            <a:endParaRPr lang="en-US" altLang="ja-JP" sz="2400" dirty="0">
              <a:solidFill>
                <a:schemeClr val="tx1"/>
              </a:solidFill>
            </a:endParaRPr>
          </a:p>
          <a:p>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６．支援困難事例への対応</a:t>
            </a:r>
            <a:endParaRPr lang="en-US" altLang="ja-JP" sz="2400" dirty="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2400" dirty="0">
                <a:solidFill>
                  <a:schemeClr val="tx1"/>
                </a:solidFill>
              </a:rPr>
              <a:t> 省察的実践家として信頼関係</a:t>
            </a:r>
            <a:endParaRPr lang="en-US" altLang="ja-JP" sz="2400" dirty="0">
              <a:solidFill>
                <a:schemeClr val="tx1"/>
              </a:solidFill>
            </a:endParaRPr>
          </a:p>
          <a:p>
            <a:endParaRPr lang="en-US" altLang="ja-JP" sz="2400" dirty="0">
              <a:solidFill>
                <a:schemeClr val="tx1"/>
              </a:solidFill>
            </a:endParaRPr>
          </a:p>
          <a:p>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７．権利擁護活動</a:t>
            </a:r>
            <a:endParaRPr lang="en-US" altLang="ja-JP" sz="2400" dirty="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2400" dirty="0">
                <a:solidFill>
                  <a:schemeClr val="tx1"/>
                </a:solidFill>
              </a:rPr>
              <a:t> 地域特有の資源や強さ、回復力・復元力を重視</a:t>
            </a:r>
            <a:endParaRPr lang="en-US" altLang="ja-JP" sz="2400" dirty="0">
              <a:solidFill>
                <a:schemeClr val="tx1"/>
              </a:solidFill>
            </a:endParaRPr>
          </a:p>
          <a:p>
            <a:endParaRPr lang="en-US" altLang="ja-JP" sz="2400" dirty="0">
              <a:solidFill>
                <a:schemeClr val="tx1"/>
              </a:solidFill>
            </a:endParaRPr>
          </a:p>
          <a:p>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８．ソーシャルアクション</a:t>
            </a:r>
            <a:endParaRPr lang="en-US" altLang="ja-JP" sz="2400" dirty="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2400" dirty="0">
                <a:solidFill>
                  <a:schemeClr val="tx1"/>
                </a:solidFill>
              </a:rPr>
              <a:t> 政策を動かし施策に反映</a:t>
            </a:r>
          </a:p>
        </p:txBody>
      </p:sp>
      <p:sp>
        <p:nvSpPr>
          <p:cNvPr id="6" name="正方形/長方形 5">
            <a:extLst>
              <a:ext uri="{FF2B5EF4-FFF2-40B4-BE49-F238E27FC236}">
                <a16:creationId xmlns:a16="http://schemas.microsoft.com/office/drawing/2014/main" id="{D2D4BDCD-52C0-43BB-B627-1DB55D29C308}"/>
              </a:ext>
            </a:extLst>
          </p:cNvPr>
          <p:cNvSpPr/>
          <p:nvPr/>
        </p:nvSpPr>
        <p:spPr>
          <a:xfrm>
            <a:off x="2018058" y="6200513"/>
            <a:ext cx="6518160" cy="324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出所：岩間伸之・原田正樹「地域福祉援助をつかむ」有斐閣</a:t>
            </a:r>
            <a:r>
              <a:rPr lang="en-US" altLang="ja-JP" sz="1600" dirty="0">
                <a:solidFill>
                  <a:schemeClr val="tx1"/>
                </a:solidFill>
              </a:rPr>
              <a:t>2012</a:t>
            </a:r>
            <a:r>
              <a:rPr lang="ja-JP" altLang="en-US" sz="1600" dirty="0">
                <a:solidFill>
                  <a:schemeClr val="tx1"/>
                </a:solidFill>
              </a:rPr>
              <a:t>年</a:t>
            </a:r>
            <a:endParaRPr kumimoji="1" lang="ja-JP" altLang="en-US" sz="1600" dirty="0">
              <a:solidFill>
                <a:schemeClr val="tx1"/>
              </a:solidFill>
            </a:endParaRPr>
          </a:p>
        </p:txBody>
      </p:sp>
      <p:sp>
        <p:nvSpPr>
          <p:cNvPr id="12" name="フッター プレースホルダー 11">
            <a:extLst>
              <a:ext uri="{FF2B5EF4-FFF2-40B4-BE49-F238E27FC236}">
                <a16:creationId xmlns:a16="http://schemas.microsoft.com/office/drawing/2014/main" id="{E55DE51E-2C16-4F80-B177-D0C61824AEA1}"/>
              </a:ext>
            </a:extLst>
          </p:cNvPr>
          <p:cNvSpPr>
            <a:spLocks noGrp="1"/>
          </p:cNvSpPr>
          <p:nvPr>
            <p:ph type="ftr" sz="quarter" idx="11"/>
          </p:nvPr>
        </p:nvSpPr>
        <p:spPr/>
        <p:txBody>
          <a:bodyPr/>
          <a:lstStyle/>
          <a:p>
            <a:pPr>
              <a:defRPr/>
            </a:pPr>
            <a:r>
              <a:rPr lang="zh-TW" altLang="en-US"/>
              <a:t>令和元年度主任相談支援専門員養成研修</a:t>
            </a:r>
            <a:endParaRPr lang="en-US" altLang="ja-JP"/>
          </a:p>
        </p:txBody>
      </p:sp>
      <p:sp>
        <p:nvSpPr>
          <p:cNvPr id="13" name="スライド番号プレースホルダー 12">
            <a:extLst>
              <a:ext uri="{FF2B5EF4-FFF2-40B4-BE49-F238E27FC236}">
                <a16:creationId xmlns:a16="http://schemas.microsoft.com/office/drawing/2014/main" id="{3A452B77-92EA-4E55-B6E0-A2D2F36CD225}"/>
              </a:ext>
            </a:extLst>
          </p:cNvPr>
          <p:cNvSpPr>
            <a:spLocks noGrp="1"/>
          </p:cNvSpPr>
          <p:nvPr>
            <p:ph type="sldNum" sz="quarter" idx="12"/>
          </p:nvPr>
        </p:nvSpPr>
        <p:spPr/>
        <p:txBody>
          <a:bodyPr/>
          <a:lstStyle/>
          <a:p>
            <a:pPr>
              <a:defRPr/>
            </a:pPr>
            <a:fld id="{431CAECD-5926-4741-A906-A08E04809A27}" type="slidenum">
              <a:rPr lang="en-US" altLang="ja-JP" smtClean="0"/>
              <a:pPr>
                <a:defRPr/>
              </a:pPr>
              <a:t>14</a:t>
            </a:fld>
            <a:endParaRPr lang="en-US" altLang="ja-JP"/>
          </a:p>
        </p:txBody>
      </p:sp>
    </p:spTree>
    <p:extLst>
      <p:ext uri="{BB962C8B-B14F-4D97-AF65-F5344CB8AC3E}">
        <p14:creationId xmlns:p14="http://schemas.microsoft.com/office/powerpoint/2010/main" val="3788488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3850" y="333375"/>
            <a:ext cx="8569325" cy="457200"/>
          </a:xfrm>
        </p:spPr>
        <p:txBody>
          <a:bodyPr/>
          <a:lstStyle/>
          <a:p>
            <a:pPr eaLnBrk="1" hangingPunct="1"/>
            <a:r>
              <a:rPr lang="en-US" altLang="ja-JP" sz="3200" dirty="0">
                <a:solidFill>
                  <a:srgbClr val="C00000"/>
                </a:solidFill>
                <a:latin typeface="+mn-ea"/>
                <a:ea typeface="+mn-ea"/>
              </a:rPr>
              <a:t>1-10</a:t>
            </a:r>
            <a:r>
              <a:rPr lang="ja-JP" altLang="en-US" sz="3200" dirty="0">
                <a:solidFill>
                  <a:srgbClr val="C00000"/>
                </a:solidFill>
                <a:latin typeface="+mn-ea"/>
                <a:ea typeface="+mn-ea"/>
              </a:rPr>
              <a:t>　</a:t>
            </a:r>
            <a:r>
              <a:rPr lang="ja-JP" altLang="en-US" sz="2800" dirty="0">
                <a:solidFill>
                  <a:srgbClr val="C00000"/>
                </a:solidFill>
                <a:latin typeface="+mn-ea"/>
                <a:ea typeface="+mn-ea"/>
              </a:rPr>
              <a:t>コミュニティ・ソーシャルワークの展開プロセス</a:t>
            </a:r>
          </a:p>
        </p:txBody>
      </p:sp>
      <p:sp>
        <p:nvSpPr>
          <p:cNvPr id="19459" name="Rectangle 3"/>
          <p:cNvSpPr>
            <a:spLocks noGrp="1" noChangeArrowheads="1"/>
          </p:cNvSpPr>
          <p:nvPr>
            <p:ph type="body" idx="1"/>
          </p:nvPr>
        </p:nvSpPr>
        <p:spPr>
          <a:xfrm>
            <a:off x="539749" y="1350987"/>
            <a:ext cx="8532899" cy="4886325"/>
          </a:xfrm>
        </p:spPr>
        <p:txBody>
          <a:bodyPr/>
          <a:lstStyle/>
          <a:p>
            <a:pPr eaLnBrk="1" hangingPunct="1">
              <a:lnSpc>
                <a:spcPts val="3300"/>
              </a:lnSpc>
              <a:buFontTx/>
              <a:buNone/>
            </a:pPr>
            <a:r>
              <a:rPr lang="ja-JP" altLang="en-US" sz="2400" dirty="0">
                <a:latin typeface="HGP創英角ｺﾞｼｯｸUB" pitchFamily="50" charset="-128"/>
                <a:ea typeface="HGP創英角ｺﾞｼｯｸUB" pitchFamily="50" charset="-128"/>
              </a:rPr>
              <a:t>■アセスメント</a:t>
            </a:r>
            <a:endParaRPr lang="en-US" altLang="ja-JP" sz="2400" dirty="0">
              <a:latin typeface="HGP創英角ｺﾞｼｯｸUB" pitchFamily="50" charset="-128"/>
              <a:ea typeface="HGP創英角ｺﾞｼｯｸUB" pitchFamily="50" charset="-128"/>
            </a:endParaRPr>
          </a:p>
          <a:p>
            <a:pPr eaLnBrk="1" hangingPunct="1">
              <a:lnSpc>
                <a:spcPts val="3300"/>
              </a:lnSpc>
              <a:buFontTx/>
              <a:buNone/>
            </a:pPr>
            <a:r>
              <a:rPr lang="ja-JP" altLang="en-US" sz="2400" dirty="0"/>
              <a:t>　・個別アセスメント　・潜在的ニーズの把握　</a:t>
            </a:r>
            <a:r>
              <a:rPr lang="ja-JP" altLang="en-US" sz="2400" u="sng" dirty="0"/>
              <a:t>・地域アセスメント</a:t>
            </a:r>
            <a:endParaRPr lang="en-US" altLang="ja-JP" sz="2400" u="sng" dirty="0"/>
          </a:p>
          <a:p>
            <a:pPr eaLnBrk="1" hangingPunct="1">
              <a:lnSpc>
                <a:spcPts val="3300"/>
              </a:lnSpc>
              <a:buFontTx/>
              <a:buNone/>
            </a:pPr>
            <a:r>
              <a:rPr lang="ja-JP" altLang="en-US" sz="2400" dirty="0">
                <a:latin typeface="HGP創英角ｺﾞｼｯｸUB" pitchFamily="50" charset="-128"/>
                <a:ea typeface="HGP創英角ｺﾞｼｯｸUB" pitchFamily="50" charset="-128"/>
              </a:rPr>
              <a:t>■プランニング・カンファレンス</a:t>
            </a:r>
            <a:endParaRPr lang="en-US" altLang="ja-JP" sz="2400" dirty="0">
              <a:latin typeface="HGP創英角ｺﾞｼｯｸUB" pitchFamily="50" charset="-128"/>
              <a:ea typeface="HGP創英角ｺﾞｼｯｸUB" pitchFamily="50" charset="-128"/>
            </a:endParaRPr>
          </a:p>
          <a:p>
            <a:pPr eaLnBrk="1" hangingPunct="1">
              <a:lnSpc>
                <a:spcPts val="3300"/>
              </a:lnSpc>
              <a:buFontTx/>
              <a:buNone/>
            </a:pPr>
            <a:r>
              <a:rPr lang="ja-JP" altLang="en-US" sz="2400" dirty="0"/>
              <a:t>　・</a:t>
            </a:r>
            <a:r>
              <a:rPr lang="ja-JP" altLang="en-US" sz="2400" u="sng" dirty="0"/>
              <a:t>地域人材とともに考える</a:t>
            </a:r>
            <a:r>
              <a:rPr lang="ja-JP" altLang="en-US" sz="2400" dirty="0"/>
              <a:t>　・制度の壁を乗り越える</a:t>
            </a:r>
            <a:endParaRPr lang="en-US" altLang="ja-JP" sz="2400" dirty="0"/>
          </a:p>
          <a:p>
            <a:pPr eaLnBrk="1" hangingPunct="1">
              <a:lnSpc>
                <a:spcPts val="3300"/>
              </a:lnSpc>
              <a:buFontTx/>
              <a:buNone/>
            </a:pPr>
            <a:r>
              <a:rPr lang="ja-JP" altLang="en-US" sz="2400" dirty="0">
                <a:latin typeface="HGP創英角ｺﾞｼｯｸUB" pitchFamily="50" charset="-128"/>
                <a:ea typeface="HGP創英角ｺﾞｼｯｸUB" pitchFamily="50" charset="-128"/>
              </a:rPr>
              <a:t>■実施</a:t>
            </a:r>
            <a:endParaRPr lang="en-US" altLang="ja-JP" sz="2400" dirty="0">
              <a:latin typeface="HGP創英角ｺﾞｼｯｸUB" pitchFamily="50" charset="-128"/>
              <a:ea typeface="HGP創英角ｺﾞｼｯｸUB" pitchFamily="50" charset="-128"/>
            </a:endParaRPr>
          </a:p>
          <a:p>
            <a:pPr eaLnBrk="1" hangingPunct="1">
              <a:lnSpc>
                <a:spcPts val="3300"/>
              </a:lnSpc>
              <a:buFontTx/>
              <a:buNone/>
            </a:pPr>
            <a:r>
              <a:rPr lang="ja-JP" altLang="en-US" sz="2400" dirty="0"/>
              <a:t>　・</a:t>
            </a:r>
            <a:r>
              <a:rPr lang="ja-JP" altLang="en-US" sz="2400" u="sng" dirty="0"/>
              <a:t>地域（資源）の主体性</a:t>
            </a:r>
            <a:r>
              <a:rPr lang="ja-JP" altLang="en-US" sz="2400" dirty="0"/>
              <a:t>を引き出す・利用者の力を共通理解する</a:t>
            </a:r>
            <a:endParaRPr lang="en-US" altLang="ja-JP" sz="2400" dirty="0"/>
          </a:p>
          <a:p>
            <a:pPr eaLnBrk="1" hangingPunct="1">
              <a:lnSpc>
                <a:spcPts val="3300"/>
              </a:lnSpc>
              <a:buFontTx/>
              <a:buNone/>
            </a:pPr>
            <a:r>
              <a:rPr lang="ja-JP" altLang="en-US" sz="2400" dirty="0">
                <a:latin typeface="HGP創英角ｺﾞｼｯｸUB" pitchFamily="50" charset="-128"/>
                <a:ea typeface="HGP創英角ｺﾞｼｯｸUB" pitchFamily="50" charset="-128"/>
              </a:rPr>
              <a:t>■モニタリング</a:t>
            </a:r>
            <a:endParaRPr lang="en-US" altLang="ja-JP" sz="2400" dirty="0">
              <a:latin typeface="HGP創英角ｺﾞｼｯｸUB" pitchFamily="50" charset="-128"/>
              <a:ea typeface="HGP創英角ｺﾞｼｯｸUB" pitchFamily="50" charset="-128"/>
            </a:endParaRPr>
          </a:p>
          <a:p>
            <a:pPr eaLnBrk="1" hangingPunct="1">
              <a:lnSpc>
                <a:spcPts val="3300"/>
              </a:lnSpc>
              <a:buFontTx/>
              <a:buNone/>
            </a:pPr>
            <a:r>
              <a:rPr lang="ja-JP" altLang="en-US" sz="2400" dirty="0"/>
              <a:t>　・地域の中で見守られる・</a:t>
            </a:r>
            <a:r>
              <a:rPr lang="ja-JP" altLang="en-US" sz="2400" u="sng" dirty="0"/>
              <a:t>支え合うことで双方向性を維持</a:t>
            </a:r>
            <a:r>
              <a:rPr lang="ja-JP" altLang="en-US" sz="2400" dirty="0"/>
              <a:t>する</a:t>
            </a:r>
            <a:endParaRPr lang="en-US" altLang="ja-JP" sz="2400" dirty="0"/>
          </a:p>
          <a:p>
            <a:pPr eaLnBrk="1" hangingPunct="1">
              <a:lnSpc>
                <a:spcPts val="3300"/>
              </a:lnSpc>
              <a:buFontTx/>
              <a:buNone/>
            </a:pPr>
            <a:r>
              <a:rPr lang="ja-JP" altLang="en-US" sz="2400" dirty="0">
                <a:latin typeface="HGP創英角ｺﾞｼｯｸUB" pitchFamily="50" charset="-128"/>
                <a:ea typeface="HGP創英角ｺﾞｼｯｸUB" pitchFamily="50" charset="-128"/>
              </a:rPr>
              <a:t>■評価</a:t>
            </a:r>
            <a:endParaRPr lang="en-US" altLang="ja-JP" sz="2400" dirty="0">
              <a:latin typeface="HGP創英角ｺﾞｼｯｸUB" pitchFamily="50" charset="-128"/>
              <a:ea typeface="HGP創英角ｺﾞｼｯｸUB" pitchFamily="50" charset="-128"/>
            </a:endParaRPr>
          </a:p>
          <a:p>
            <a:pPr eaLnBrk="1" hangingPunct="1">
              <a:lnSpc>
                <a:spcPts val="3300"/>
              </a:lnSpc>
              <a:buFontTx/>
              <a:buNone/>
            </a:pPr>
            <a:r>
              <a:rPr lang="ja-JP" altLang="en-US" sz="2400" dirty="0"/>
              <a:t>　・自立支援協議会への報告・権利擁護に結びつける</a:t>
            </a:r>
            <a:endParaRPr lang="en-US" altLang="ja-JP" sz="2400" dirty="0"/>
          </a:p>
        </p:txBody>
      </p:sp>
      <p:sp>
        <p:nvSpPr>
          <p:cNvPr id="6" name="線吹き出し 1 (枠付き) 5"/>
          <p:cNvSpPr/>
          <p:nvPr/>
        </p:nvSpPr>
        <p:spPr>
          <a:xfrm>
            <a:off x="4876991" y="1063649"/>
            <a:ext cx="1584325" cy="719138"/>
          </a:xfrm>
          <a:prstGeom prst="borderCallout1">
            <a:avLst>
              <a:gd name="adj1" fmla="val 45206"/>
              <a:gd name="adj2" fmla="val -3924"/>
              <a:gd name="adj3" fmla="val 112500"/>
              <a:gd name="adj4" fmla="val -227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rgbClr val="FFFFFF"/>
                </a:solidFill>
              </a:rPr>
              <a:t>ジェノグラム</a:t>
            </a:r>
            <a:endParaRPr lang="en-US" altLang="ja-JP" sz="2000" dirty="0">
              <a:solidFill>
                <a:srgbClr val="FFFFFF"/>
              </a:solidFill>
            </a:endParaRPr>
          </a:p>
          <a:p>
            <a:pPr algn="ctr">
              <a:defRPr/>
            </a:pPr>
            <a:r>
              <a:rPr lang="ja-JP" altLang="en-US" sz="2000" dirty="0">
                <a:solidFill>
                  <a:srgbClr val="FFFFFF"/>
                </a:solidFill>
              </a:rPr>
              <a:t>エコマップ</a:t>
            </a:r>
          </a:p>
        </p:txBody>
      </p:sp>
      <p:sp>
        <p:nvSpPr>
          <p:cNvPr id="7" name="線吹き出し 1 (枠付き) 6"/>
          <p:cNvSpPr/>
          <p:nvPr/>
        </p:nvSpPr>
        <p:spPr>
          <a:xfrm>
            <a:off x="6804248" y="1063649"/>
            <a:ext cx="2232025" cy="719138"/>
          </a:xfrm>
          <a:prstGeom prst="borderCallout1">
            <a:avLst>
              <a:gd name="adj1" fmla="val 45206"/>
              <a:gd name="adj2" fmla="val -3924"/>
              <a:gd name="adj3" fmla="val 131019"/>
              <a:gd name="adj4" fmla="val -1207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rgbClr val="FFFFFF"/>
                </a:solidFill>
              </a:rPr>
              <a:t>地域資源の把握</a:t>
            </a:r>
            <a:endParaRPr lang="en-US" altLang="ja-JP" sz="2000" dirty="0">
              <a:solidFill>
                <a:srgbClr val="FFFFFF"/>
              </a:solidFill>
            </a:endParaRPr>
          </a:p>
          <a:p>
            <a:pPr algn="ctr">
              <a:defRPr/>
            </a:pPr>
            <a:r>
              <a:rPr lang="ja-JP" altLang="en-US" sz="2000" dirty="0">
                <a:solidFill>
                  <a:srgbClr val="FFFFFF"/>
                </a:solidFill>
              </a:rPr>
              <a:t>地域の基礎データ</a:t>
            </a:r>
          </a:p>
        </p:txBody>
      </p:sp>
      <p:sp>
        <p:nvSpPr>
          <p:cNvPr id="8" name="線吹き出し 1 (枠付き) 7"/>
          <p:cNvSpPr/>
          <p:nvPr/>
        </p:nvSpPr>
        <p:spPr>
          <a:xfrm>
            <a:off x="4499992" y="2431280"/>
            <a:ext cx="2449513" cy="431800"/>
          </a:xfrm>
          <a:prstGeom prst="borderCallout1">
            <a:avLst>
              <a:gd name="adj1" fmla="val 45206"/>
              <a:gd name="adj2" fmla="val -3924"/>
              <a:gd name="adj3" fmla="val 134407"/>
              <a:gd name="adj4" fmla="val -3561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rgbClr val="FFFFFF"/>
                </a:solidFill>
              </a:rPr>
              <a:t>懇談会で想いを知る</a:t>
            </a:r>
          </a:p>
        </p:txBody>
      </p:sp>
      <p:sp>
        <p:nvSpPr>
          <p:cNvPr id="9" name="線吹き出し 1 (枠付き) 8"/>
          <p:cNvSpPr/>
          <p:nvPr/>
        </p:nvSpPr>
        <p:spPr>
          <a:xfrm>
            <a:off x="2123728" y="3390509"/>
            <a:ext cx="4032448" cy="431800"/>
          </a:xfrm>
          <a:prstGeom prst="borderCallout1">
            <a:avLst>
              <a:gd name="adj1" fmla="val 45206"/>
              <a:gd name="adj2" fmla="val -3924"/>
              <a:gd name="adj3" fmla="val 105113"/>
              <a:gd name="adj4" fmla="val -1156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rgbClr val="FFFFFF"/>
                </a:solidFill>
              </a:rPr>
              <a:t>地域内のチームづくり・</a:t>
            </a:r>
            <a:r>
              <a:rPr lang="en-US" altLang="ja-JP" sz="2000" dirty="0">
                <a:solidFill>
                  <a:srgbClr val="FFFFFF"/>
                </a:solidFill>
              </a:rPr>
              <a:t>SHG</a:t>
            </a:r>
            <a:r>
              <a:rPr lang="ja-JP" altLang="en-US" sz="2000" dirty="0">
                <a:solidFill>
                  <a:srgbClr val="FFFFFF"/>
                </a:solidFill>
              </a:rPr>
              <a:t>の参画</a:t>
            </a:r>
          </a:p>
        </p:txBody>
      </p:sp>
      <p:sp>
        <p:nvSpPr>
          <p:cNvPr id="10" name="線吹き出し 1 (枠付き) 9"/>
          <p:cNvSpPr/>
          <p:nvPr/>
        </p:nvSpPr>
        <p:spPr>
          <a:xfrm>
            <a:off x="2915816" y="4360356"/>
            <a:ext cx="3922351" cy="431800"/>
          </a:xfrm>
          <a:prstGeom prst="borderCallout1">
            <a:avLst>
              <a:gd name="adj1" fmla="val 45206"/>
              <a:gd name="adj2" fmla="val -3924"/>
              <a:gd name="adj3" fmla="val 105113"/>
              <a:gd name="adj4" fmla="val -1244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rgbClr val="FFFFFF"/>
                </a:solidFill>
              </a:rPr>
              <a:t>地域内の会議の継続・予防的資源</a:t>
            </a:r>
          </a:p>
        </p:txBody>
      </p:sp>
      <p:sp>
        <p:nvSpPr>
          <p:cNvPr id="11" name="線吹き出し 1 (枠付き) 10"/>
          <p:cNvSpPr/>
          <p:nvPr/>
        </p:nvSpPr>
        <p:spPr>
          <a:xfrm>
            <a:off x="2915816" y="5384030"/>
            <a:ext cx="4752528" cy="431800"/>
          </a:xfrm>
          <a:prstGeom prst="borderCallout1">
            <a:avLst>
              <a:gd name="adj1" fmla="val 45206"/>
              <a:gd name="adj2" fmla="val -3924"/>
              <a:gd name="adj3" fmla="val 112500"/>
              <a:gd name="adj4" fmla="val -227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rgbClr val="FFFFFF"/>
                </a:solidFill>
              </a:rPr>
              <a:t>相談支援専門員の活動充実度を見える化</a:t>
            </a:r>
          </a:p>
        </p:txBody>
      </p:sp>
      <p:sp>
        <p:nvSpPr>
          <p:cNvPr id="13" name="線吹き出し 1 (枠付き) 7">
            <a:extLst>
              <a:ext uri="{FF2B5EF4-FFF2-40B4-BE49-F238E27FC236}">
                <a16:creationId xmlns:a16="http://schemas.microsoft.com/office/drawing/2014/main" id="{CED8AD3E-659F-4953-B4E1-F1F2A4480693}"/>
              </a:ext>
            </a:extLst>
          </p:cNvPr>
          <p:cNvSpPr/>
          <p:nvPr/>
        </p:nvSpPr>
        <p:spPr>
          <a:xfrm>
            <a:off x="7380311" y="2428768"/>
            <a:ext cx="1692337" cy="719138"/>
          </a:xfrm>
          <a:prstGeom prst="borderCallout1">
            <a:avLst>
              <a:gd name="adj1" fmla="val 45206"/>
              <a:gd name="adj2" fmla="val -3924"/>
              <a:gd name="adj3" fmla="val 56331"/>
              <a:gd name="adj4" fmla="val -1848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rgbClr val="FFFFFF"/>
                </a:solidFill>
              </a:rPr>
              <a:t>他分野に乗り込み、学ぶ</a:t>
            </a:r>
          </a:p>
        </p:txBody>
      </p:sp>
      <p:sp>
        <p:nvSpPr>
          <p:cNvPr id="14" name="線吹き出し 1 (枠付き) 9">
            <a:extLst>
              <a:ext uri="{FF2B5EF4-FFF2-40B4-BE49-F238E27FC236}">
                <a16:creationId xmlns:a16="http://schemas.microsoft.com/office/drawing/2014/main" id="{D01E3605-6812-4972-960B-E7245BE2D4D7}"/>
              </a:ext>
            </a:extLst>
          </p:cNvPr>
          <p:cNvSpPr/>
          <p:nvPr/>
        </p:nvSpPr>
        <p:spPr>
          <a:xfrm>
            <a:off x="7128433" y="4360356"/>
            <a:ext cx="1961175" cy="431800"/>
          </a:xfrm>
          <a:prstGeom prst="borderCallout1">
            <a:avLst>
              <a:gd name="adj1" fmla="val 45206"/>
              <a:gd name="adj2" fmla="val -3924"/>
              <a:gd name="adj3" fmla="val 112500"/>
              <a:gd name="adj4" fmla="val -864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rgbClr val="FFFFFF"/>
                </a:solidFill>
              </a:rPr>
              <a:t>全員が役割</a:t>
            </a:r>
          </a:p>
        </p:txBody>
      </p:sp>
      <p:sp>
        <p:nvSpPr>
          <p:cNvPr id="15" name="線吹き出し 1 (枠付き) 8">
            <a:extLst>
              <a:ext uri="{FF2B5EF4-FFF2-40B4-BE49-F238E27FC236}">
                <a16:creationId xmlns:a16="http://schemas.microsoft.com/office/drawing/2014/main" id="{D38F1404-487D-496B-BDC3-C8B41674D4CD}"/>
              </a:ext>
            </a:extLst>
          </p:cNvPr>
          <p:cNvSpPr/>
          <p:nvPr/>
        </p:nvSpPr>
        <p:spPr>
          <a:xfrm>
            <a:off x="6732588" y="3393306"/>
            <a:ext cx="2340061" cy="431800"/>
          </a:xfrm>
          <a:prstGeom prst="borderCallout1">
            <a:avLst>
              <a:gd name="adj1" fmla="val 45206"/>
              <a:gd name="adj2" fmla="val -3924"/>
              <a:gd name="adj3" fmla="val 119887"/>
              <a:gd name="adj4" fmla="val -2056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rgbClr val="FFFFFF"/>
                </a:solidFill>
              </a:rPr>
              <a:t>活動の見える化</a:t>
            </a:r>
          </a:p>
        </p:txBody>
      </p:sp>
      <p:sp>
        <p:nvSpPr>
          <p:cNvPr id="16" name="線吹き出し 1 (枠付き) 5">
            <a:extLst>
              <a:ext uri="{FF2B5EF4-FFF2-40B4-BE49-F238E27FC236}">
                <a16:creationId xmlns:a16="http://schemas.microsoft.com/office/drawing/2014/main" id="{F70377C2-DF3A-4A9E-9C75-9961A1C8DE96}"/>
              </a:ext>
            </a:extLst>
          </p:cNvPr>
          <p:cNvSpPr/>
          <p:nvPr/>
        </p:nvSpPr>
        <p:spPr>
          <a:xfrm>
            <a:off x="2771302" y="1063649"/>
            <a:ext cx="1656682" cy="719138"/>
          </a:xfrm>
          <a:prstGeom prst="borderCallout1">
            <a:avLst>
              <a:gd name="adj1" fmla="val 45206"/>
              <a:gd name="adj2" fmla="val -3924"/>
              <a:gd name="adj3" fmla="val 112500"/>
              <a:gd name="adj4" fmla="val -227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rgbClr val="FFFFFF"/>
                </a:solidFill>
              </a:rPr>
              <a:t>広範な制度知識と応用力</a:t>
            </a:r>
          </a:p>
        </p:txBody>
      </p:sp>
      <p:sp>
        <p:nvSpPr>
          <p:cNvPr id="18" name="フッター プレースホルダー 17">
            <a:extLst>
              <a:ext uri="{FF2B5EF4-FFF2-40B4-BE49-F238E27FC236}">
                <a16:creationId xmlns:a16="http://schemas.microsoft.com/office/drawing/2014/main" id="{52C7F502-6667-4ABF-AA07-81C7881434E7}"/>
              </a:ext>
            </a:extLst>
          </p:cNvPr>
          <p:cNvSpPr>
            <a:spLocks noGrp="1"/>
          </p:cNvSpPr>
          <p:nvPr>
            <p:ph type="ftr" sz="quarter" idx="11"/>
          </p:nvPr>
        </p:nvSpPr>
        <p:spPr/>
        <p:txBody>
          <a:body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19" name="スライド番号プレースホルダー 18">
            <a:extLst>
              <a:ext uri="{FF2B5EF4-FFF2-40B4-BE49-F238E27FC236}">
                <a16:creationId xmlns:a16="http://schemas.microsoft.com/office/drawing/2014/main" id="{F230873F-B875-401B-BC88-66AB442C9C80}"/>
              </a:ext>
            </a:extLst>
          </p:cNvPr>
          <p:cNvSpPr>
            <a:spLocks noGrp="1"/>
          </p:cNvSpPr>
          <p:nvPr>
            <p:ph type="sldNum" sz="quarter" idx="12"/>
          </p:nvPr>
        </p:nvSpPr>
        <p:spPr/>
        <p:txBody>
          <a:bodyPr/>
          <a:lstStyle/>
          <a:p>
            <a:fld id="{31E2F613-F059-4C55-86A6-1B2E98A47AC9}" type="slidenum">
              <a:rPr lang="en-US" altLang="ja-JP" smtClean="0">
                <a:solidFill>
                  <a:srgbClr val="000000"/>
                </a:solidFill>
              </a:rPr>
              <a:pPr/>
              <a:t>15</a:t>
            </a:fld>
            <a:endParaRPr lang="en-US" altLang="ja-JP">
              <a:solidFill>
                <a:srgbClr val="000000"/>
              </a:solidFill>
            </a:endParaRPr>
          </a:p>
        </p:txBody>
      </p:sp>
    </p:spTree>
    <p:extLst>
      <p:ext uri="{BB962C8B-B14F-4D97-AF65-F5344CB8AC3E}">
        <p14:creationId xmlns:p14="http://schemas.microsoft.com/office/powerpoint/2010/main" val="1943937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図表 6"/>
          <p:cNvGraphicFramePr/>
          <p:nvPr/>
        </p:nvGraphicFramePr>
        <p:xfrm>
          <a:off x="539552" y="1397000"/>
          <a:ext cx="8352928"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テキスト ボックス 5"/>
          <p:cNvSpPr txBox="1"/>
          <p:nvPr/>
        </p:nvSpPr>
        <p:spPr>
          <a:xfrm>
            <a:off x="0" y="116632"/>
            <a:ext cx="9144000" cy="1196752"/>
          </a:xfrm>
          <a:prstGeom prst="rect">
            <a:avLst/>
          </a:prstGeom>
          <a:noFill/>
        </p:spPr>
        <p:txBody>
          <a:bodyPr wrap="square" rtlCol="0" anchor="ctr">
            <a:noAutofit/>
          </a:bodyPr>
          <a:lstStyle/>
          <a:p>
            <a:pPr algn="ctr" fontAlgn="auto">
              <a:spcBef>
                <a:spcPts val="0"/>
              </a:spcBef>
              <a:spcAft>
                <a:spcPts val="0"/>
              </a:spcAft>
            </a:pPr>
            <a:r>
              <a:rPr lang="en-US" altLang="ja-JP" sz="3600" dirty="0">
                <a:solidFill>
                  <a:srgbClr val="C00000"/>
                </a:solidFill>
                <a:latin typeface="+mj-ea"/>
                <a:ea typeface="+mj-ea"/>
              </a:rPr>
              <a:t>1-11</a:t>
            </a:r>
            <a:r>
              <a:rPr lang="ja-JP" altLang="en-US" sz="3600" dirty="0">
                <a:solidFill>
                  <a:srgbClr val="C00000"/>
                </a:solidFill>
                <a:latin typeface="+mj-ea"/>
                <a:ea typeface="+mj-ea"/>
              </a:rPr>
              <a:t>　地域アセスメントの手順</a:t>
            </a:r>
            <a:endParaRPr lang="en-US" altLang="ja-JP" sz="3600" dirty="0">
              <a:solidFill>
                <a:srgbClr val="C00000"/>
              </a:solidFill>
              <a:latin typeface="+mj-ea"/>
              <a:ea typeface="+mj-ea"/>
            </a:endParaRPr>
          </a:p>
          <a:p>
            <a:pPr algn="ctr" fontAlgn="auto">
              <a:spcBef>
                <a:spcPts val="0"/>
              </a:spcBef>
              <a:spcAft>
                <a:spcPts val="0"/>
              </a:spcAft>
            </a:pPr>
            <a:r>
              <a:rPr lang="ja-JP" altLang="en-US" sz="2800" dirty="0">
                <a:solidFill>
                  <a:prstClr val="black"/>
                </a:solidFill>
                <a:latin typeface="Calibri"/>
                <a:ea typeface="ＭＳ Ｐゴシック"/>
              </a:rPr>
              <a:t>既存データ→周辺の状況→地域内部</a:t>
            </a:r>
          </a:p>
        </p:txBody>
      </p:sp>
      <p:sp>
        <p:nvSpPr>
          <p:cNvPr id="3" name="右矢印 2"/>
          <p:cNvSpPr/>
          <p:nvPr/>
        </p:nvSpPr>
        <p:spPr>
          <a:xfrm>
            <a:off x="3059832" y="1664804"/>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右矢印 7"/>
          <p:cNvSpPr/>
          <p:nvPr/>
        </p:nvSpPr>
        <p:spPr>
          <a:xfrm>
            <a:off x="5652120" y="1664804"/>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Text Box 4"/>
          <p:cNvSpPr txBox="1">
            <a:spLocks noChangeArrowheads="1"/>
          </p:cNvSpPr>
          <p:nvPr/>
        </p:nvSpPr>
        <p:spPr bwMode="auto">
          <a:xfrm>
            <a:off x="3491880" y="6577176"/>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200" i="1" dirty="0" err="1">
                <a:solidFill>
                  <a:prstClr val="black"/>
                </a:solidFill>
                <a:latin typeface="Times New Roman" panose="02020603050405020304" pitchFamily="18" charset="0"/>
              </a:rPr>
              <a:t>S.Shimamaura</a:t>
            </a:r>
            <a:r>
              <a:rPr lang="en-US" altLang="ja-JP" sz="1200" i="1" dirty="0">
                <a:solidFill>
                  <a:prstClr val="black"/>
                </a:solidFill>
                <a:latin typeface="Times New Roman" panose="02020603050405020304" pitchFamily="18" charset="0"/>
              </a:rPr>
              <a:t> </a:t>
            </a:r>
            <a:r>
              <a:rPr lang="en-US" altLang="ja-JP" sz="1200" i="1" dirty="0" err="1">
                <a:solidFill>
                  <a:prstClr val="black"/>
                </a:solidFill>
                <a:latin typeface="Times New Roman" panose="02020603050405020304" pitchFamily="18" charset="0"/>
              </a:rPr>
              <a:t>okinawa</a:t>
            </a:r>
            <a:r>
              <a:rPr lang="ja-JP" altLang="en-US" sz="1200" i="1" dirty="0">
                <a:solidFill>
                  <a:prstClr val="black"/>
                </a:solidFill>
                <a:latin typeface="Times New Roman" panose="02020603050405020304" pitchFamily="18" charset="0"/>
              </a:rPr>
              <a:t> </a:t>
            </a:r>
            <a:r>
              <a:rPr lang="en-US" altLang="ja-JP" sz="1200" i="1" dirty="0">
                <a:solidFill>
                  <a:prstClr val="black"/>
                </a:solidFill>
                <a:latin typeface="Times New Roman" panose="02020603050405020304" pitchFamily="18" charset="0"/>
              </a:rPr>
              <a:t>univ.2017</a:t>
            </a:r>
          </a:p>
        </p:txBody>
      </p:sp>
      <p:sp>
        <p:nvSpPr>
          <p:cNvPr id="13" name="フッター プレースホルダー 12">
            <a:extLst>
              <a:ext uri="{FF2B5EF4-FFF2-40B4-BE49-F238E27FC236}">
                <a16:creationId xmlns:a16="http://schemas.microsoft.com/office/drawing/2014/main" id="{B259EFE5-5CED-43DA-84E8-C92AC2E89892}"/>
              </a:ext>
            </a:extLst>
          </p:cNvPr>
          <p:cNvSpPr>
            <a:spLocks noGrp="1"/>
          </p:cNvSpPr>
          <p:nvPr>
            <p:ph type="ftr" sz="quarter" idx="11"/>
          </p:nvPr>
        </p:nvSpPr>
        <p:spPr/>
        <p:txBody>
          <a:bodyPr/>
          <a:lstStyle/>
          <a:p>
            <a:r>
              <a:rPr lang="zh-TW" altLang="en-US"/>
              <a:t>令和元年度主任相談支援専門員養成研修</a:t>
            </a:r>
            <a:endParaRPr lang="ja-JP" altLang="en-US"/>
          </a:p>
        </p:txBody>
      </p:sp>
      <p:sp>
        <p:nvSpPr>
          <p:cNvPr id="14" name="スライド番号プレースホルダー 13">
            <a:extLst>
              <a:ext uri="{FF2B5EF4-FFF2-40B4-BE49-F238E27FC236}">
                <a16:creationId xmlns:a16="http://schemas.microsoft.com/office/drawing/2014/main" id="{84733783-D34F-4520-A03B-E5385496970D}"/>
              </a:ext>
            </a:extLst>
          </p:cNvPr>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16</a:t>
            </a:fld>
            <a:endParaRPr lang="ja-JP" altLang="en-US">
              <a:solidFill>
                <a:prstClr val="black">
                  <a:tint val="75000"/>
                </a:prstClr>
              </a:solidFill>
            </a:endParaRPr>
          </a:p>
        </p:txBody>
      </p:sp>
    </p:spTree>
    <p:extLst>
      <p:ext uri="{BB962C8B-B14F-4D97-AF65-F5344CB8AC3E}">
        <p14:creationId xmlns:p14="http://schemas.microsoft.com/office/powerpoint/2010/main" val="3804771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55865" y="4653136"/>
            <a:ext cx="8496944" cy="1925464"/>
          </a:xfrm>
          <a:prstGeom prst="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創英角ｺﾞｼｯｸUB"/>
              <a:cs typeface="+mn-cs"/>
            </a:endParaRPr>
          </a:p>
        </p:txBody>
      </p:sp>
      <p:sp>
        <p:nvSpPr>
          <p:cNvPr id="8" name="正方形/長方形 7"/>
          <p:cNvSpPr/>
          <p:nvPr/>
        </p:nvSpPr>
        <p:spPr>
          <a:xfrm>
            <a:off x="467544" y="3068960"/>
            <a:ext cx="8496944" cy="1584176"/>
          </a:xfrm>
          <a:prstGeom prst="rect">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創英角ｺﾞｼｯｸUB"/>
              <a:cs typeface="+mn-cs"/>
            </a:endParaRPr>
          </a:p>
        </p:txBody>
      </p:sp>
      <p:sp>
        <p:nvSpPr>
          <p:cNvPr id="3" name="正方形/長方形 2"/>
          <p:cNvSpPr/>
          <p:nvPr/>
        </p:nvSpPr>
        <p:spPr>
          <a:xfrm>
            <a:off x="467544" y="1196752"/>
            <a:ext cx="8496944" cy="1872208"/>
          </a:xfrm>
          <a:prstGeom prst="rect">
            <a:avLst/>
          </a:prstGeom>
          <a:solidFill>
            <a:srgbClr val="A1F9FD"/>
          </a:solidFill>
          <a:ln>
            <a:solidFill>
              <a:srgbClr val="A1F9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創英角ｺﾞｼｯｸUB"/>
              <a:cs typeface="+mn-cs"/>
            </a:endParaRPr>
          </a:p>
        </p:txBody>
      </p:sp>
      <p:sp>
        <p:nvSpPr>
          <p:cNvPr id="2" name="タイトル 1"/>
          <p:cNvSpPr>
            <a:spLocks noGrp="1"/>
          </p:cNvSpPr>
          <p:nvPr>
            <p:ph type="title"/>
          </p:nvPr>
        </p:nvSpPr>
        <p:spPr>
          <a:xfrm>
            <a:off x="596599" y="404664"/>
            <a:ext cx="8193850" cy="374314"/>
          </a:xfrm>
        </p:spPr>
        <p:txBody>
          <a:bodyPr>
            <a:noAutofit/>
          </a:bodyPr>
          <a:lstStyle/>
          <a:p>
            <a:pPr algn="ctr"/>
            <a:r>
              <a:rPr lang="en-US" altLang="ja-JP" sz="2800" dirty="0">
                <a:solidFill>
                  <a:srgbClr val="C00000"/>
                </a:solidFill>
                <a:latin typeface="ＭＳ Ｐゴシック" panose="020B0600070205080204" pitchFamily="50" charset="-128"/>
                <a:ea typeface="ＭＳ Ｐゴシック" panose="020B0600070205080204" pitchFamily="50" charset="-128"/>
              </a:rPr>
              <a:t>1-12 </a:t>
            </a:r>
            <a:r>
              <a:rPr lang="ja-JP" altLang="en-US" sz="2800" dirty="0">
                <a:solidFill>
                  <a:srgbClr val="C00000"/>
                </a:solidFill>
                <a:latin typeface="ＭＳ Ｐゴシック" panose="020B0600070205080204" pitchFamily="50" charset="-128"/>
                <a:ea typeface="ＭＳ Ｐゴシック" panose="020B0600070205080204" pitchFamily="50" charset="-128"/>
              </a:rPr>
              <a:t>地域変革のためのヒアリングシート</a:t>
            </a:r>
            <a:br>
              <a:rPr lang="en-US" altLang="ja-JP" sz="2800" dirty="0">
                <a:solidFill>
                  <a:srgbClr val="C00000"/>
                </a:solidFill>
                <a:latin typeface="HGP創英角ﾎﾟｯﾌﾟ体" panose="040B0A00000000000000" pitchFamily="50" charset="-128"/>
                <a:ea typeface="HGP創英角ﾎﾟｯﾌﾟ体" panose="040B0A00000000000000" pitchFamily="50" charset="-128"/>
              </a:rPr>
            </a:br>
            <a:r>
              <a:rPr lang="ja-JP" altLang="en-US" sz="2000" dirty="0">
                <a:solidFill>
                  <a:schemeClr val="tx1"/>
                </a:solidFill>
                <a:latin typeface="ＭＳ Ｐゴシック" panose="020B0600070205080204" pitchFamily="50" charset="-128"/>
                <a:ea typeface="ＭＳ Ｐゴシック" panose="020B0600070205080204" pitchFamily="50" charset="-128"/>
              </a:rPr>
              <a:t>本人の目線で地域の資源や可能性を見つける</a:t>
            </a:r>
          </a:p>
        </p:txBody>
      </p:sp>
      <p:sp>
        <p:nvSpPr>
          <p:cNvPr id="4" name="コンテンツ プレースホルダー 3"/>
          <p:cNvSpPr>
            <a:spLocks noGrp="1"/>
          </p:cNvSpPr>
          <p:nvPr>
            <p:ph idx="1"/>
          </p:nvPr>
        </p:nvSpPr>
        <p:spPr>
          <a:xfrm>
            <a:off x="1143000" y="1155567"/>
            <a:ext cx="7793905" cy="5593278"/>
          </a:xfrm>
        </p:spPr>
        <p:txBody>
          <a:bodyPr>
            <a:normAutofit/>
          </a:bodyPr>
          <a:lstStyle/>
          <a:p>
            <a:pPr marL="0" indent="0">
              <a:buNone/>
            </a:pPr>
            <a:r>
              <a:rPr lang="ja-JP" altLang="ja-JP" sz="1800" dirty="0"/>
              <a:t>【１】</a:t>
            </a:r>
            <a:r>
              <a:rPr lang="ja-JP" altLang="en-US" sz="1800" dirty="0">
                <a:latin typeface="+mj-ea"/>
              </a:rPr>
              <a:t>本人</a:t>
            </a:r>
            <a:r>
              <a:rPr lang="ja-JP" altLang="ja-JP" sz="1800" dirty="0"/>
              <a:t>が参加・所属している地域組織または参加したがっている組織について</a:t>
            </a:r>
            <a:endParaRPr lang="en-US" altLang="ja-JP" sz="1800" dirty="0"/>
          </a:p>
          <a:p>
            <a:pPr marL="0" indent="0">
              <a:buNone/>
            </a:pPr>
            <a:r>
              <a:rPr lang="ja-JP" altLang="ja-JP" sz="1800" dirty="0"/>
              <a:t>【２】</a:t>
            </a:r>
            <a:r>
              <a:rPr lang="ja-JP" altLang="en-US" sz="1800" dirty="0">
                <a:latin typeface="+mj-ea"/>
              </a:rPr>
              <a:t>本人</a:t>
            </a:r>
            <a:r>
              <a:rPr lang="ja-JP" altLang="ja-JP" sz="1800" dirty="0"/>
              <a:t>の交友相手〈友達〉について</a:t>
            </a:r>
          </a:p>
          <a:p>
            <a:pPr marL="0" indent="0">
              <a:buNone/>
            </a:pPr>
            <a:r>
              <a:rPr lang="ja-JP" altLang="ja-JP" sz="1800" dirty="0"/>
              <a:t>【３】</a:t>
            </a:r>
            <a:r>
              <a:rPr lang="ja-JP" altLang="en-US" sz="1800" dirty="0">
                <a:latin typeface="+mj-ea"/>
              </a:rPr>
              <a:t>本人</a:t>
            </a:r>
            <a:r>
              <a:rPr lang="ja-JP" altLang="ja-JP" sz="1800" dirty="0"/>
              <a:t>が所属している当事者組織について</a:t>
            </a:r>
          </a:p>
          <a:p>
            <a:pPr marL="0" indent="0">
              <a:buNone/>
            </a:pPr>
            <a:r>
              <a:rPr lang="ja-JP" altLang="ja-JP" sz="1800" dirty="0"/>
              <a:t>【４】</a:t>
            </a:r>
            <a:r>
              <a:rPr lang="ja-JP" altLang="en-US" sz="1800" dirty="0">
                <a:latin typeface="+mj-ea"/>
              </a:rPr>
              <a:t>本人</a:t>
            </a:r>
            <a:r>
              <a:rPr lang="ja-JP" altLang="ja-JP" sz="1800" dirty="0"/>
              <a:t>に（福祉的に）関わっている人や組織・企業〈商店〉・隣人について</a:t>
            </a:r>
            <a:endParaRPr lang="en-US" altLang="ja-JP" sz="1800" dirty="0"/>
          </a:p>
          <a:p>
            <a:pPr marL="0" indent="0">
              <a:buNone/>
            </a:pPr>
            <a:r>
              <a:rPr lang="ja-JP" altLang="ja-JP" sz="1800" dirty="0"/>
              <a:t>【５】</a:t>
            </a:r>
            <a:r>
              <a:rPr lang="ja-JP" altLang="en-US" sz="1800" dirty="0">
                <a:latin typeface="+mj-ea"/>
              </a:rPr>
              <a:t>本人</a:t>
            </a:r>
            <a:r>
              <a:rPr lang="ja-JP" altLang="ja-JP" sz="1800" dirty="0"/>
              <a:t>が見込んでいる相手〈相談に乗ってくれたり、困った時助けてくれる人〉行きつけの商店・診療所の医師・隣人について</a:t>
            </a:r>
          </a:p>
          <a:p>
            <a:pPr marL="0" indent="0">
              <a:buNone/>
            </a:pPr>
            <a:r>
              <a:rPr lang="ja-JP" altLang="ja-JP" sz="1800" dirty="0"/>
              <a:t>【６】</a:t>
            </a:r>
            <a:r>
              <a:rPr lang="ja-JP" altLang="en-US" sz="1800" dirty="0">
                <a:latin typeface="+mj-ea"/>
              </a:rPr>
              <a:t>本人</a:t>
            </a:r>
            <a:r>
              <a:rPr lang="ja-JP" altLang="ja-JP" sz="1800" dirty="0"/>
              <a:t>の親族で、利用者が頼みにしている相手について</a:t>
            </a:r>
          </a:p>
          <a:p>
            <a:pPr marL="0" indent="0">
              <a:buNone/>
            </a:pPr>
            <a:r>
              <a:rPr lang="ja-JP" altLang="ja-JP" sz="1800" dirty="0"/>
              <a:t>【７】</a:t>
            </a:r>
            <a:r>
              <a:rPr lang="ja-JP" altLang="en-US" sz="1800" dirty="0">
                <a:latin typeface="+mj-ea"/>
              </a:rPr>
              <a:t>本人</a:t>
            </a:r>
            <a:r>
              <a:rPr lang="ja-JP" altLang="ja-JP" sz="1800" dirty="0"/>
              <a:t>の〈これから戻る〉近隣は、利用者にとっていい近隣か。</a:t>
            </a:r>
            <a:endParaRPr lang="en-US" altLang="ja-JP" sz="1800" dirty="0"/>
          </a:p>
          <a:p>
            <a:pPr marL="0" indent="0">
              <a:buNone/>
            </a:pPr>
            <a:r>
              <a:rPr lang="ja-JP" altLang="ja-JP" sz="1800" dirty="0"/>
              <a:t>【８】</a:t>
            </a:r>
            <a:r>
              <a:rPr lang="ja-JP" altLang="en-US" sz="1800" dirty="0">
                <a:latin typeface="+mj-ea"/>
              </a:rPr>
              <a:t>本人</a:t>
            </a:r>
            <a:r>
              <a:rPr lang="ja-JP" altLang="ja-JP" sz="1800" dirty="0"/>
              <a:t>の周囲で、活用できそうな福祉資源はあるか。</a:t>
            </a:r>
          </a:p>
          <a:p>
            <a:pPr marL="0" indent="0">
              <a:buNone/>
            </a:pPr>
            <a:r>
              <a:rPr lang="ja-JP" altLang="ja-JP" sz="1800" dirty="0"/>
              <a:t>【９】</a:t>
            </a:r>
            <a:r>
              <a:rPr lang="ja-JP" altLang="en-US" sz="1800" dirty="0">
                <a:latin typeface="+mj-ea"/>
              </a:rPr>
              <a:t>本人</a:t>
            </a:r>
            <a:r>
              <a:rPr lang="ja-JP" altLang="ja-JP" sz="1800" dirty="0"/>
              <a:t>にとって「隠れた資源」となっているもの〈利用者を元気にさせているもの〉について</a:t>
            </a:r>
          </a:p>
          <a:p>
            <a:pPr marL="0" indent="0">
              <a:buNone/>
            </a:pPr>
            <a:r>
              <a:rPr lang="ja-JP" altLang="ja-JP" sz="1800" dirty="0"/>
              <a:t>【</a:t>
            </a:r>
            <a:r>
              <a:rPr lang="en-US" altLang="ja-JP" sz="1800" dirty="0"/>
              <a:t>10</a:t>
            </a:r>
            <a:r>
              <a:rPr lang="ja-JP" altLang="ja-JP" sz="1800" dirty="0"/>
              <a:t>】</a:t>
            </a:r>
            <a:r>
              <a:rPr lang="ja-JP" altLang="en-US" sz="1800" dirty="0">
                <a:latin typeface="+mj-ea"/>
              </a:rPr>
              <a:t>本人</a:t>
            </a:r>
            <a:r>
              <a:rPr lang="ja-JP" altLang="ja-JP" sz="1800" dirty="0"/>
              <a:t>は地域に対して、どんな資源性を有しているか。</a:t>
            </a:r>
            <a:endParaRPr lang="en-US" altLang="ja-JP" sz="1800" dirty="0"/>
          </a:p>
          <a:p>
            <a:pPr marL="0" indent="0">
              <a:buNone/>
            </a:pPr>
            <a:r>
              <a:rPr lang="ja-JP" altLang="ja-JP" sz="1800" dirty="0"/>
              <a:t>【</a:t>
            </a:r>
            <a:r>
              <a:rPr lang="en-US" altLang="ja-JP" sz="1800" dirty="0"/>
              <a:t>11</a:t>
            </a:r>
            <a:r>
              <a:rPr lang="ja-JP" altLang="ja-JP" sz="1800" dirty="0"/>
              <a:t>】</a:t>
            </a:r>
            <a:r>
              <a:rPr lang="ja-JP" altLang="en-US" sz="1800" dirty="0">
                <a:latin typeface="+mj-ea"/>
              </a:rPr>
              <a:t>本人</a:t>
            </a:r>
            <a:r>
              <a:rPr lang="ja-JP" altLang="ja-JP" sz="1800" dirty="0"/>
              <a:t>にとっての資源同士のネットワークの状況はどうか。</a:t>
            </a:r>
          </a:p>
          <a:p>
            <a:pPr marL="0" indent="0">
              <a:buNone/>
            </a:pPr>
            <a:r>
              <a:rPr lang="ja-JP" altLang="ja-JP" sz="1800" dirty="0"/>
              <a:t>【</a:t>
            </a:r>
            <a:r>
              <a:rPr lang="en-US" altLang="ja-JP" sz="1800" dirty="0"/>
              <a:t>12</a:t>
            </a:r>
            <a:r>
              <a:rPr lang="ja-JP" altLang="ja-JP" sz="1800" dirty="0"/>
              <a:t>】</a:t>
            </a:r>
            <a:r>
              <a:rPr lang="ja-JP" altLang="en-US" sz="1800" dirty="0">
                <a:latin typeface="+mj-ea"/>
              </a:rPr>
              <a:t>本人</a:t>
            </a:r>
            <a:r>
              <a:rPr lang="ja-JP" altLang="ja-JP" sz="1800" dirty="0"/>
              <a:t>の自宅〈居住場所〉は、</a:t>
            </a:r>
          </a:p>
          <a:p>
            <a:pPr marL="0" indent="0">
              <a:buNone/>
            </a:pPr>
            <a:r>
              <a:rPr lang="ja-JP" altLang="ja-JP" sz="1800" dirty="0"/>
              <a:t>【</a:t>
            </a:r>
            <a:r>
              <a:rPr lang="en-US" altLang="ja-JP" sz="1800" dirty="0"/>
              <a:t>13</a:t>
            </a:r>
            <a:r>
              <a:rPr lang="ja-JP" altLang="ja-JP" sz="1800" dirty="0"/>
              <a:t>】</a:t>
            </a:r>
            <a:r>
              <a:rPr lang="ja-JP" altLang="en-US" sz="1800" dirty="0">
                <a:latin typeface="+mj-ea"/>
              </a:rPr>
              <a:t>本人</a:t>
            </a:r>
            <a:r>
              <a:rPr lang="ja-JP" altLang="ja-JP" sz="1800" dirty="0"/>
              <a:t>のセルフケアマネジメント能力〈自分の状態を正確に把握・ハンディの中身も客観的に把握・その克服策の工夫・必要な資源を発掘・活用する資質等〉の評価をしてみよう。</a:t>
            </a:r>
          </a:p>
        </p:txBody>
      </p:sp>
      <p:sp>
        <p:nvSpPr>
          <p:cNvPr id="5" name="Text Box 4"/>
          <p:cNvSpPr txBox="1">
            <a:spLocks noChangeArrowheads="1"/>
          </p:cNvSpPr>
          <p:nvPr/>
        </p:nvSpPr>
        <p:spPr bwMode="auto">
          <a:xfrm>
            <a:off x="3550524" y="6578600"/>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1" u="none" strike="noStrike" kern="1200" cap="none" spc="0" normalizeH="0" baseline="0" noProof="0" dirty="0" err="1">
                <a:ln>
                  <a:noFill/>
                </a:ln>
                <a:solidFill>
                  <a:prstClr val="black"/>
                </a:solidFill>
                <a:effectLst/>
                <a:uLnTx/>
                <a:uFillTx/>
                <a:latin typeface="Times New Roman" panose="02020603050405020304" pitchFamily="18" charset="0"/>
                <a:ea typeface="ＭＳ Ｐゴシック" panose="020B0600070205080204" pitchFamily="50" charset="-128"/>
                <a:cs typeface="+mn-cs"/>
              </a:rPr>
              <a:t>S.Shimamaura</a:t>
            </a:r>
            <a:r>
              <a:rPr kumimoji="1" lang="en-US" altLang="ja-JP" sz="12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200" b="0" i="1" u="none" strike="noStrike" kern="1200" cap="none" spc="0" normalizeH="0" baseline="0" noProof="0" dirty="0" err="1">
                <a:ln>
                  <a:noFill/>
                </a:ln>
                <a:solidFill>
                  <a:prstClr val="black"/>
                </a:solidFill>
                <a:effectLst/>
                <a:uLnTx/>
                <a:uFillTx/>
                <a:latin typeface="Times New Roman" panose="02020603050405020304" pitchFamily="18" charset="0"/>
                <a:ea typeface="ＭＳ Ｐゴシック" panose="020B0600070205080204" pitchFamily="50" charset="-128"/>
                <a:cs typeface="+mn-cs"/>
              </a:rPr>
              <a:t>okinawa</a:t>
            </a:r>
            <a:r>
              <a:rPr kumimoji="1" lang="ja-JP" altLang="en-US" sz="12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2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mn-cs"/>
              </a:rPr>
              <a:t>univ.2017</a:t>
            </a:r>
          </a:p>
        </p:txBody>
      </p:sp>
      <p:sp>
        <p:nvSpPr>
          <p:cNvPr id="10" name="正方形/長方形 9"/>
          <p:cNvSpPr/>
          <p:nvPr/>
        </p:nvSpPr>
        <p:spPr>
          <a:xfrm>
            <a:off x="626949" y="3151763"/>
            <a:ext cx="430887" cy="1501373"/>
          </a:xfrm>
          <a:prstGeom prst="rect">
            <a:avLst/>
          </a:prstGeom>
          <a:solidFill>
            <a:schemeClr val="bg1"/>
          </a:solidFill>
          <a:ln>
            <a:noFill/>
          </a:ln>
        </p:spPr>
        <p:txBody>
          <a:bodyPr vert="eaVert" wrap="none"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rPr>
              <a:t>頼りになる資源</a:t>
            </a:r>
          </a:p>
        </p:txBody>
      </p:sp>
      <p:sp>
        <p:nvSpPr>
          <p:cNvPr id="11" name="正方形/長方形 10"/>
          <p:cNvSpPr/>
          <p:nvPr/>
        </p:nvSpPr>
        <p:spPr>
          <a:xfrm>
            <a:off x="611560" y="1402859"/>
            <a:ext cx="461665" cy="1450077"/>
          </a:xfrm>
          <a:prstGeom prst="rect">
            <a:avLst/>
          </a:prstGeom>
          <a:solidFill>
            <a:schemeClr val="bg1"/>
          </a:solidFill>
          <a:ln>
            <a:noFill/>
          </a:ln>
        </p:spPr>
        <p:txBody>
          <a:bodyPr vert="eaVert" wrap="none"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rPr>
              <a:t>地域の関わり</a:t>
            </a:r>
          </a:p>
        </p:txBody>
      </p:sp>
      <p:sp>
        <p:nvSpPr>
          <p:cNvPr id="12" name="正方形/長方形 11"/>
          <p:cNvSpPr/>
          <p:nvPr/>
        </p:nvSpPr>
        <p:spPr>
          <a:xfrm>
            <a:off x="601050" y="4976135"/>
            <a:ext cx="461665" cy="1405193"/>
          </a:xfrm>
          <a:prstGeom prst="rect">
            <a:avLst/>
          </a:prstGeom>
          <a:solidFill>
            <a:schemeClr val="bg1"/>
          </a:solidFill>
          <a:ln>
            <a:noFill/>
          </a:ln>
        </p:spPr>
        <p:txBody>
          <a:bodyPr vert="eaVert" wrap="none"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rPr>
              <a:t>本人のパワー</a:t>
            </a:r>
          </a:p>
        </p:txBody>
      </p:sp>
      <p:sp>
        <p:nvSpPr>
          <p:cNvPr id="17" name="フッター プレースホルダー 16">
            <a:extLst>
              <a:ext uri="{FF2B5EF4-FFF2-40B4-BE49-F238E27FC236}">
                <a16:creationId xmlns:a16="http://schemas.microsoft.com/office/drawing/2014/main" id="{C1587C81-489C-42F1-B471-C0C853890EFA}"/>
              </a:ext>
            </a:extLst>
          </p:cNvPr>
          <p:cNvSpPr>
            <a:spLocks noGrp="1"/>
          </p:cNvSpPr>
          <p:nvPr>
            <p:ph type="ftr" sz="quarter" idx="11"/>
          </p:nvPr>
        </p:nvSpPr>
        <p:spPr/>
        <p:txBody>
          <a:bodyPr/>
          <a:lstStyle/>
          <a:p>
            <a:pPr algn="just">
              <a:defRPr/>
            </a:pPr>
            <a:r>
              <a:rPr lang="zh-TW" altLang="en-US">
                <a:solidFill>
                  <a:srgbClr val="000000"/>
                </a:solidFill>
              </a:rPr>
              <a:t>令和元年度主任相談支援専門員養成研修</a:t>
            </a:r>
            <a:endParaRPr lang="en-US" altLang="ja-JP" dirty="0">
              <a:solidFill>
                <a:srgbClr val="000000"/>
              </a:solidFill>
            </a:endParaRPr>
          </a:p>
        </p:txBody>
      </p:sp>
      <p:sp>
        <p:nvSpPr>
          <p:cNvPr id="18" name="スライド番号プレースホルダー 17">
            <a:extLst>
              <a:ext uri="{FF2B5EF4-FFF2-40B4-BE49-F238E27FC236}">
                <a16:creationId xmlns:a16="http://schemas.microsoft.com/office/drawing/2014/main" id="{724FE509-E15B-43B1-80F5-8CEAC4E4036C}"/>
              </a:ext>
            </a:extLst>
          </p:cNvPr>
          <p:cNvSpPr>
            <a:spLocks noGrp="1"/>
          </p:cNvSpPr>
          <p:nvPr>
            <p:ph type="sldNum" sz="quarter" idx="12"/>
          </p:nvPr>
        </p:nvSpPr>
        <p:spPr/>
        <p:txBody>
          <a:bodyPr/>
          <a:lstStyle/>
          <a:p>
            <a:fld id="{C99A5BB0-EC22-4349-A745-DD97799C4398}" type="slidenum">
              <a:rPr lang="en-US" altLang="ja-JP" smtClean="0">
                <a:solidFill>
                  <a:srgbClr val="000000"/>
                </a:solidFill>
              </a:rPr>
              <a:pPr/>
              <a:t>17</a:t>
            </a:fld>
            <a:endParaRPr lang="en-US" altLang="ja-JP">
              <a:solidFill>
                <a:srgbClr val="000000"/>
              </a:solidFill>
            </a:endParaRPr>
          </a:p>
        </p:txBody>
      </p:sp>
    </p:spTree>
    <p:extLst>
      <p:ext uri="{BB962C8B-B14F-4D97-AF65-F5344CB8AC3E}">
        <p14:creationId xmlns:p14="http://schemas.microsoft.com/office/powerpoint/2010/main" val="1291807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07504" y="173038"/>
            <a:ext cx="8979346" cy="447675"/>
          </a:xfrm>
        </p:spPr>
        <p:txBody>
          <a:bodyPr/>
          <a:lstStyle/>
          <a:p>
            <a:pPr eaLnBrk="1" hangingPunct="1"/>
            <a:r>
              <a:rPr lang="en-US" altLang="ja-JP" sz="3200" dirty="0">
                <a:solidFill>
                  <a:srgbClr val="C00000"/>
                </a:solidFill>
                <a:latin typeface="+mj-ea"/>
              </a:rPr>
              <a:t>1-13</a:t>
            </a:r>
            <a:r>
              <a:rPr lang="ja-JP" altLang="en-US" sz="3200" dirty="0">
                <a:solidFill>
                  <a:srgbClr val="C00000"/>
                </a:solidFill>
                <a:latin typeface="+mj-ea"/>
              </a:rPr>
              <a:t>　人々の支え合いや関係を知る</a:t>
            </a:r>
          </a:p>
        </p:txBody>
      </p:sp>
      <p:sp>
        <p:nvSpPr>
          <p:cNvPr id="114691" name="Line 3"/>
          <p:cNvSpPr>
            <a:spLocks noChangeShapeType="1"/>
          </p:cNvSpPr>
          <p:nvPr/>
        </p:nvSpPr>
        <p:spPr bwMode="auto">
          <a:xfrm>
            <a:off x="0" y="762000"/>
            <a:ext cx="9144000" cy="0"/>
          </a:xfrm>
          <a:prstGeom prst="line">
            <a:avLst/>
          </a:prstGeom>
          <a:noFill/>
          <a:ln w="44450">
            <a:solidFill>
              <a:srgbClr val="0066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693" name="Line 5"/>
          <p:cNvSpPr>
            <a:spLocks noChangeShapeType="1"/>
          </p:cNvSpPr>
          <p:nvPr/>
        </p:nvSpPr>
        <p:spPr bwMode="auto">
          <a:xfrm>
            <a:off x="2605088" y="1438275"/>
            <a:ext cx="1066800" cy="5038725"/>
          </a:xfrm>
          <a:prstGeom prst="line">
            <a:avLst/>
          </a:prstGeom>
          <a:noFill/>
          <a:ln w="1524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694" name="Line 6"/>
          <p:cNvSpPr>
            <a:spLocks noChangeShapeType="1"/>
          </p:cNvSpPr>
          <p:nvPr/>
        </p:nvSpPr>
        <p:spPr bwMode="auto">
          <a:xfrm>
            <a:off x="4052888" y="1598613"/>
            <a:ext cx="0" cy="1846262"/>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695" name="Line 7"/>
          <p:cNvSpPr>
            <a:spLocks noChangeShapeType="1"/>
          </p:cNvSpPr>
          <p:nvPr/>
        </p:nvSpPr>
        <p:spPr bwMode="auto">
          <a:xfrm>
            <a:off x="457200" y="5857875"/>
            <a:ext cx="7558088" cy="0"/>
          </a:xfrm>
          <a:prstGeom prst="line">
            <a:avLst/>
          </a:prstGeom>
          <a:noFill/>
          <a:ln w="1524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696" name="Line 8"/>
          <p:cNvSpPr>
            <a:spLocks noChangeShapeType="1"/>
          </p:cNvSpPr>
          <p:nvPr/>
        </p:nvSpPr>
        <p:spPr bwMode="auto">
          <a:xfrm>
            <a:off x="457200" y="1895475"/>
            <a:ext cx="7558088" cy="0"/>
          </a:xfrm>
          <a:prstGeom prst="line">
            <a:avLst/>
          </a:prstGeom>
          <a:noFill/>
          <a:ln w="1524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697" name="Line 9"/>
          <p:cNvSpPr>
            <a:spLocks noChangeShapeType="1"/>
          </p:cNvSpPr>
          <p:nvPr/>
        </p:nvSpPr>
        <p:spPr bwMode="auto">
          <a:xfrm>
            <a:off x="5653088" y="1939925"/>
            <a:ext cx="0" cy="1474788"/>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698" name="Line 10"/>
          <p:cNvSpPr>
            <a:spLocks noChangeShapeType="1"/>
          </p:cNvSpPr>
          <p:nvPr/>
        </p:nvSpPr>
        <p:spPr bwMode="auto">
          <a:xfrm>
            <a:off x="457200" y="2962275"/>
            <a:ext cx="3598863" cy="0"/>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699" name="Line 11"/>
          <p:cNvSpPr>
            <a:spLocks noChangeShapeType="1"/>
          </p:cNvSpPr>
          <p:nvPr/>
        </p:nvSpPr>
        <p:spPr bwMode="auto">
          <a:xfrm>
            <a:off x="4033838" y="3419475"/>
            <a:ext cx="1619250" cy="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00" name="Line 12"/>
          <p:cNvSpPr>
            <a:spLocks noChangeShapeType="1"/>
          </p:cNvSpPr>
          <p:nvPr/>
        </p:nvSpPr>
        <p:spPr bwMode="auto">
          <a:xfrm>
            <a:off x="1843088" y="4486275"/>
            <a:ext cx="381000" cy="38100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01" name="Line 13"/>
          <p:cNvSpPr>
            <a:spLocks noChangeShapeType="1"/>
          </p:cNvSpPr>
          <p:nvPr/>
        </p:nvSpPr>
        <p:spPr bwMode="auto">
          <a:xfrm flipV="1">
            <a:off x="3349625" y="1971675"/>
            <a:ext cx="4589463" cy="289560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02" name="Line 14"/>
          <p:cNvSpPr>
            <a:spLocks noChangeShapeType="1"/>
          </p:cNvSpPr>
          <p:nvPr/>
        </p:nvSpPr>
        <p:spPr bwMode="auto">
          <a:xfrm>
            <a:off x="6415088" y="4257675"/>
            <a:ext cx="1143000" cy="114300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03" name="Line 15"/>
          <p:cNvSpPr>
            <a:spLocks noChangeShapeType="1"/>
          </p:cNvSpPr>
          <p:nvPr/>
        </p:nvSpPr>
        <p:spPr bwMode="auto">
          <a:xfrm>
            <a:off x="7558088" y="5400675"/>
            <a:ext cx="76200" cy="38100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04" name="Line 16"/>
          <p:cNvSpPr>
            <a:spLocks noChangeShapeType="1"/>
          </p:cNvSpPr>
          <p:nvPr/>
        </p:nvSpPr>
        <p:spPr bwMode="auto">
          <a:xfrm>
            <a:off x="4052888" y="2581275"/>
            <a:ext cx="762000" cy="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05" name="Line 17"/>
          <p:cNvSpPr>
            <a:spLocks noChangeShapeType="1"/>
          </p:cNvSpPr>
          <p:nvPr/>
        </p:nvSpPr>
        <p:spPr bwMode="auto">
          <a:xfrm flipH="1">
            <a:off x="1233488" y="4486275"/>
            <a:ext cx="609600" cy="38100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06" name="Line 18"/>
          <p:cNvSpPr>
            <a:spLocks noChangeShapeType="1"/>
          </p:cNvSpPr>
          <p:nvPr/>
        </p:nvSpPr>
        <p:spPr bwMode="auto">
          <a:xfrm>
            <a:off x="1081088" y="2962275"/>
            <a:ext cx="152400" cy="1871663"/>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07" name="Line 19"/>
          <p:cNvSpPr>
            <a:spLocks noChangeShapeType="1"/>
          </p:cNvSpPr>
          <p:nvPr/>
        </p:nvSpPr>
        <p:spPr bwMode="auto">
          <a:xfrm flipH="1">
            <a:off x="2224088" y="2962275"/>
            <a:ext cx="381000" cy="190500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08" name="Line 20"/>
          <p:cNvSpPr>
            <a:spLocks noChangeShapeType="1"/>
          </p:cNvSpPr>
          <p:nvPr/>
        </p:nvSpPr>
        <p:spPr bwMode="auto">
          <a:xfrm>
            <a:off x="4586288" y="4105275"/>
            <a:ext cx="0" cy="167640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09" name="Line 21"/>
          <p:cNvSpPr>
            <a:spLocks noChangeShapeType="1"/>
          </p:cNvSpPr>
          <p:nvPr/>
        </p:nvSpPr>
        <p:spPr bwMode="auto">
          <a:xfrm>
            <a:off x="588963" y="1743075"/>
            <a:ext cx="7197725" cy="0"/>
          </a:xfrm>
          <a:prstGeom prst="line">
            <a:avLst/>
          </a:prstGeom>
          <a:noFill/>
          <a:ln w="31750">
            <a:solidFill>
              <a:srgbClr val="FF66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10" name="Line 22"/>
          <p:cNvSpPr>
            <a:spLocks noChangeShapeType="1"/>
          </p:cNvSpPr>
          <p:nvPr/>
        </p:nvSpPr>
        <p:spPr bwMode="auto">
          <a:xfrm>
            <a:off x="3062288" y="3038475"/>
            <a:ext cx="609600" cy="2971800"/>
          </a:xfrm>
          <a:prstGeom prst="line">
            <a:avLst/>
          </a:prstGeom>
          <a:noFill/>
          <a:ln w="31750">
            <a:solidFill>
              <a:srgbClr val="FF66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11" name="Line 23"/>
          <p:cNvSpPr>
            <a:spLocks noChangeShapeType="1"/>
          </p:cNvSpPr>
          <p:nvPr/>
        </p:nvSpPr>
        <p:spPr bwMode="auto">
          <a:xfrm flipH="1">
            <a:off x="4129088" y="1743075"/>
            <a:ext cx="0" cy="1295400"/>
          </a:xfrm>
          <a:prstGeom prst="line">
            <a:avLst/>
          </a:prstGeom>
          <a:noFill/>
          <a:ln w="31750">
            <a:solidFill>
              <a:srgbClr val="FF66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12" name="Line 24"/>
          <p:cNvSpPr>
            <a:spLocks noChangeShapeType="1"/>
          </p:cNvSpPr>
          <p:nvPr/>
        </p:nvSpPr>
        <p:spPr bwMode="auto">
          <a:xfrm>
            <a:off x="547688" y="1743075"/>
            <a:ext cx="457200" cy="4267200"/>
          </a:xfrm>
          <a:prstGeom prst="line">
            <a:avLst/>
          </a:prstGeom>
          <a:noFill/>
          <a:ln w="31750">
            <a:solidFill>
              <a:srgbClr val="FF66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13" name="Line 25"/>
          <p:cNvSpPr>
            <a:spLocks noChangeShapeType="1"/>
          </p:cNvSpPr>
          <p:nvPr/>
        </p:nvSpPr>
        <p:spPr bwMode="auto">
          <a:xfrm>
            <a:off x="3062288" y="3038475"/>
            <a:ext cx="1066800" cy="0"/>
          </a:xfrm>
          <a:prstGeom prst="line">
            <a:avLst/>
          </a:prstGeom>
          <a:noFill/>
          <a:ln w="31750">
            <a:solidFill>
              <a:srgbClr val="FF66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14" name="Line 26"/>
          <p:cNvSpPr>
            <a:spLocks noChangeShapeType="1"/>
          </p:cNvSpPr>
          <p:nvPr/>
        </p:nvSpPr>
        <p:spPr bwMode="auto">
          <a:xfrm>
            <a:off x="7710488" y="1743075"/>
            <a:ext cx="152400" cy="4267200"/>
          </a:xfrm>
          <a:prstGeom prst="line">
            <a:avLst/>
          </a:prstGeom>
          <a:noFill/>
          <a:ln w="31750">
            <a:solidFill>
              <a:srgbClr val="FF66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15" name="Line 27"/>
          <p:cNvSpPr>
            <a:spLocks noChangeShapeType="1"/>
          </p:cNvSpPr>
          <p:nvPr/>
        </p:nvSpPr>
        <p:spPr bwMode="auto">
          <a:xfrm>
            <a:off x="4814888" y="1865313"/>
            <a:ext cx="0" cy="2087562"/>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16" name="Line 28"/>
          <p:cNvSpPr>
            <a:spLocks noChangeShapeType="1"/>
          </p:cNvSpPr>
          <p:nvPr/>
        </p:nvSpPr>
        <p:spPr bwMode="auto">
          <a:xfrm>
            <a:off x="1843088" y="2962275"/>
            <a:ext cx="152400" cy="719138"/>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17" name="Line 29"/>
          <p:cNvSpPr>
            <a:spLocks noChangeShapeType="1"/>
          </p:cNvSpPr>
          <p:nvPr/>
        </p:nvSpPr>
        <p:spPr bwMode="auto">
          <a:xfrm>
            <a:off x="1385888" y="2422525"/>
            <a:ext cx="152400" cy="53975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18" name="Line 30"/>
          <p:cNvSpPr>
            <a:spLocks noChangeShapeType="1"/>
          </p:cNvSpPr>
          <p:nvPr/>
        </p:nvSpPr>
        <p:spPr bwMode="auto">
          <a:xfrm>
            <a:off x="623888" y="3952875"/>
            <a:ext cx="1295400" cy="190500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19" name="Line 31"/>
          <p:cNvSpPr>
            <a:spLocks noChangeShapeType="1"/>
          </p:cNvSpPr>
          <p:nvPr/>
        </p:nvSpPr>
        <p:spPr bwMode="auto">
          <a:xfrm>
            <a:off x="2376488" y="5324475"/>
            <a:ext cx="152400" cy="53975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20" name="Line 32"/>
          <p:cNvSpPr>
            <a:spLocks noChangeShapeType="1"/>
          </p:cNvSpPr>
          <p:nvPr/>
        </p:nvSpPr>
        <p:spPr bwMode="auto">
          <a:xfrm flipH="1">
            <a:off x="1347788" y="4638675"/>
            <a:ext cx="647700" cy="38100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21" name="Line 33"/>
          <p:cNvSpPr>
            <a:spLocks noChangeShapeType="1"/>
          </p:cNvSpPr>
          <p:nvPr/>
        </p:nvSpPr>
        <p:spPr bwMode="auto">
          <a:xfrm flipH="1">
            <a:off x="1462088" y="4867275"/>
            <a:ext cx="755650" cy="38100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22" name="Line 34"/>
          <p:cNvSpPr>
            <a:spLocks noChangeShapeType="1"/>
          </p:cNvSpPr>
          <p:nvPr/>
        </p:nvSpPr>
        <p:spPr bwMode="auto">
          <a:xfrm>
            <a:off x="1004888" y="6010275"/>
            <a:ext cx="6837362" cy="0"/>
          </a:xfrm>
          <a:prstGeom prst="line">
            <a:avLst/>
          </a:prstGeom>
          <a:noFill/>
          <a:ln w="31750">
            <a:solidFill>
              <a:srgbClr val="FF66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23" name="Line 35"/>
          <p:cNvSpPr>
            <a:spLocks noChangeShapeType="1"/>
          </p:cNvSpPr>
          <p:nvPr/>
        </p:nvSpPr>
        <p:spPr bwMode="auto">
          <a:xfrm>
            <a:off x="6338888" y="5095875"/>
            <a:ext cx="152400" cy="76200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24" name="Line 36"/>
          <p:cNvSpPr>
            <a:spLocks noChangeShapeType="1"/>
          </p:cNvSpPr>
          <p:nvPr/>
        </p:nvSpPr>
        <p:spPr bwMode="auto">
          <a:xfrm>
            <a:off x="4586288" y="5095875"/>
            <a:ext cx="2133600" cy="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25" name="Line 37"/>
          <p:cNvSpPr>
            <a:spLocks noChangeShapeType="1"/>
          </p:cNvSpPr>
          <p:nvPr/>
        </p:nvSpPr>
        <p:spPr bwMode="auto">
          <a:xfrm>
            <a:off x="4814888" y="2962275"/>
            <a:ext cx="827087" cy="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26" name="Line 38"/>
          <p:cNvSpPr>
            <a:spLocks noChangeShapeType="1"/>
          </p:cNvSpPr>
          <p:nvPr/>
        </p:nvSpPr>
        <p:spPr bwMode="auto">
          <a:xfrm>
            <a:off x="6426200" y="5400675"/>
            <a:ext cx="446088" cy="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27" name="Line 39"/>
          <p:cNvSpPr>
            <a:spLocks noChangeShapeType="1"/>
          </p:cNvSpPr>
          <p:nvPr/>
        </p:nvSpPr>
        <p:spPr bwMode="auto">
          <a:xfrm>
            <a:off x="5653088" y="3419475"/>
            <a:ext cx="762000" cy="838200"/>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28" name="Text Box 40"/>
          <p:cNvSpPr txBox="1">
            <a:spLocks noChangeArrowheads="1"/>
          </p:cNvSpPr>
          <p:nvPr/>
        </p:nvSpPr>
        <p:spPr bwMode="auto">
          <a:xfrm>
            <a:off x="2192338" y="4500563"/>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1"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rPr>
              <a:t>Ｃ地域</a:t>
            </a:r>
          </a:p>
        </p:txBody>
      </p:sp>
      <p:sp>
        <p:nvSpPr>
          <p:cNvPr id="114729" name="Text Box 41"/>
          <p:cNvSpPr txBox="1">
            <a:spLocks noChangeArrowheads="1"/>
          </p:cNvSpPr>
          <p:nvPr/>
        </p:nvSpPr>
        <p:spPr bwMode="auto">
          <a:xfrm>
            <a:off x="4706938" y="4500563"/>
            <a:ext cx="1022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1"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rPr>
              <a:t>Ｄ地域</a:t>
            </a:r>
          </a:p>
        </p:txBody>
      </p:sp>
      <p:sp>
        <p:nvSpPr>
          <p:cNvPr id="114730" name="Rectangle 42" descr="格子 (大)"/>
          <p:cNvSpPr>
            <a:spLocks noChangeArrowheads="1"/>
          </p:cNvSpPr>
          <p:nvPr/>
        </p:nvSpPr>
        <p:spPr bwMode="auto">
          <a:xfrm rot="-2040000">
            <a:off x="6415088" y="2886075"/>
            <a:ext cx="1143000" cy="914400"/>
          </a:xfrm>
          <a:prstGeom prst="rect">
            <a:avLst/>
          </a:prstGeom>
          <a:pattFill prst="lgGrid">
            <a:fgClr>
              <a:srgbClr val="008000"/>
            </a:fgClr>
            <a:bgClr>
              <a:srgbClr val="FFFFFF"/>
            </a:bgClr>
          </a:pattFill>
          <a:ln w="28575">
            <a:solidFill>
              <a:srgbClr val="008000"/>
            </a:solidFill>
            <a:miter lim="800000"/>
            <a:headEnd/>
            <a:tailEnd/>
          </a:ln>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endParaRPr>
          </a:p>
        </p:txBody>
      </p:sp>
      <p:sp>
        <p:nvSpPr>
          <p:cNvPr id="114731" name="Rectangle 43" descr="格子 (大)"/>
          <p:cNvSpPr>
            <a:spLocks noChangeArrowheads="1"/>
          </p:cNvSpPr>
          <p:nvPr/>
        </p:nvSpPr>
        <p:spPr bwMode="auto">
          <a:xfrm>
            <a:off x="3671888" y="4714875"/>
            <a:ext cx="838200" cy="457200"/>
          </a:xfrm>
          <a:prstGeom prst="rect">
            <a:avLst/>
          </a:prstGeom>
          <a:pattFill prst="lgGrid">
            <a:fgClr>
              <a:srgbClr val="008000"/>
            </a:fgClr>
            <a:bgClr>
              <a:srgbClr val="FFFFFF"/>
            </a:bgClr>
          </a:pattFill>
          <a:ln w="28575">
            <a:solidFill>
              <a:srgbClr val="008000"/>
            </a:solidFill>
            <a:prstDash val="sysDot"/>
            <a:miter lim="800000"/>
            <a:headEnd/>
            <a:tailEnd/>
          </a:ln>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400" b="0"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endParaRPr>
          </a:p>
        </p:txBody>
      </p:sp>
      <p:sp>
        <p:nvSpPr>
          <p:cNvPr id="114732" name="Oval 44"/>
          <p:cNvSpPr>
            <a:spLocks noChangeArrowheads="1"/>
          </p:cNvSpPr>
          <p:nvPr/>
        </p:nvSpPr>
        <p:spPr bwMode="auto">
          <a:xfrm>
            <a:off x="6262688" y="4430713"/>
            <a:ext cx="360362" cy="360362"/>
          </a:xfrm>
          <a:prstGeom prst="ellipse">
            <a:avLst/>
          </a:prstGeom>
          <a:solidFill>
            <a:srgbClr val="FFFF99"/>
          </a:solidFill>
          <a:ln w="38100">
            <a:solidFill>
              <a:srgbClr val="FF0000"/>
            </a:solidFill>
            <a:round/>
            <a:headEnd/>
            <a:tailEnd/>
          </a:ln>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rPr>
              <a:t>民</a:t>
            </a:r>
          </a:p>
        </p:txBody>
      </p:sp>
      <p:sp>
        <p:nvSpPr>
          <p:cNvPr id="114733" name="AutoShape 45"/>
          <p:cNvSpPr>
            <a:spLocks noChangeArrowheads="1"/>
          </p:cNvSpPr>
          <p:nvPr/>
        </p:nvSpPr>
        <p:spPr bwMode="auto">
          <a:xfrm>
            <a:off x="7253288" y="3687763"/>
            <a:ext cx="935037" cy="341312"/>
          </a:xfrm>
          <a:prstGeom prst="wedgeRectCallout">
            <a:avLst>
              <a:gd name="adj1" fmla="val -130477"/>
              <a:gd name="adj2" fmla="val 180699"/>
            </a:avLst>
          </a:prstGeom>
          <a:solidFill>
            <a:srgbClr val="FFFFFF"/>
          </a:solidFill>
          <a:ln w="28575">
            <a:solidFill>
              <a:schemeClr val="tx1"/>
            </a:solidFill>
            <a:miter lim="800000"/>
            <a:headEnd/>
            <a:tailEnd/>
          </a:ln>
        </p:spPr>
        <p:txBody>
          <a:bodyPr lIns="36000" tIns="36000" rIns="36000" bIns="36000"/>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0000"/>
                </a:solidFill>
                <a:effectLst/>
                <a:uLnTx/>
                <a:uFillTx/>
                <a:latin typeface="Times New Roman" pitchFamily="18" charset="0"/>
                <a:ea typeface="ＭＳ ゴシック" pitchFamily="49" charset="-128"/>
                <a:cs typeface="+mn-cs"/>
              </a:rPr>
              <a:t>民生委員</a:t>
            </a:r>
          </a:p>
        </p:txBody>
      </p:sp>
      <p:sp>
        <p:nvSpPr>
          <p:cNvPr id="114734" name="Oval 46"/>
          <p:cNvSpPr>
            <a:spLocks noChangeArrowheads="1"/>
          </p:cNvSpPr>
          <p:nvPr/>
        </p:nvSpPr>
        <p:spPr bwMode="auto">
          <a:xfrm>
            <a:off x="1157288" y="3059113"/>
            <a:ext cx="360362" cy="360362"/>
          </a:xfrm>
          <a:prstGeom prst="ellipse">
            <a:avLst/>
          </a:prstGeom>
          <a:solidFill>
            <a:srgbClr val="FFFF99"/>
          </a:solidFill>
          <a:ln w="38100">
            <a:solidFill>
              <a:srgbClr val="FF0000"/>
            </a:solidFill>
            <a:round/>
            <a:headEnd/>
            <a:tailEnd/>
          </a:ln>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rPr>
              <a:t>民</a:t>
            </a:r>
          </a:p>
        </p:txBody>
      </p:sp>
      <p:sp>
        <p:nvSpPr>
          <p:cNvPr id="114735" name="AutoShape 47"/>
          <p:cNvSpPr>
            <a:spLocks noChangeArrowheads="1"/>
          </p:cNvSpPr>
          <p:nvPr/>
        </p:nvSpPr>
        <p:spPr bwMode="auto">
          <a:xfrm>
            <a:off x="471488" y="2352675"/>
            <a:ext cx="935037" cy="341313"/>
          </a:xfrm>
          <a:prstGeom prst="wedgeRectCallout">
            <a:avLst>
              <a:gd name="adj1" fmla="val 56792"/>
              <a:gd name="adj2" fmla="val 172324"/>
            </a:avLst>
          </a:prstGeom>
          <a:solidFill>
            <a:srgbClr val="FFFFFF"/>
          </a:solidFill>
          <a:ln w="28575">
            <a:solidFill>
              <a:schemeClr val="tx1"/>
            </a:solidFill>
            <a:miter lim="800000"/>
            <a:headEnd/>
            <a:tailEnd/>
          </a:ln>
        </p:spPr>
        <p:txBody>
          <a:bodyPr lIns="36000" tIns="36000" rIns="36000" bIns="36000"/>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0000"/>
                </a:solidFill>
                <a:effectLst/>
                <a:uLnTx/>
                <a:uFillTx/>
                <a:latin typeface="Times New Roman" pitchFamily="18" charset="0"/>
                <a:ea typeface="ＭＳ ゴシック" pitchFamily="49" charset="-128"/>
                <a:cs typeface="+mn-cs"/>
              </a:rPr>
              <a:t>民生委員</a:t>
            </a:r>
          </a:p>
        </p:txBody>
      </p:sp>
      <p:sp>
        <p:nvSpPr>
          <p:cNvPr id="231472" name="AutoShape 48"/>
          <p:cNvSpPr>
            <a:spLocks noChangeAspect="1" noChangeArrowheads="1"/>
          </p:cNvSpPr>
          <p:nvPr/>
        </p:nvSpPr>
        <p:spPr bwMode="auto">
          <a:xfrm>
            <a:off x="4175125" y="2581275"/>
            <a:ext cx="258763" cy="258763"/>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600" b="1"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endParaRPr>
          </a:p>
        </p:txBody>
      </p:sp>
      <p:sp>
        <p:nvSpPr>
          <p:cNvPr id="231473" name="AutoShape 49"/>
          <p:cNvSpPr>
            <a:spLocks noChangeAspect="1" noChangeArrowheads="1"/>
          </p:cNvSpPr>
          <p:nvPr/>
        </p:nvSpPr>
        <p:spPr bwMode="auto">
          <a:xfrm>
            <a:off x="1919288" y="3038475"/>
            <a:ext cx="258762" cy="258763"/>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600" b="1"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endParaRPr>
          </a:p>
        </p:txBody>
      </p:sp>
      <p:sp>
        <p:nvSpPr>
          <p:cNvPr id="231474" name="AutoShape 50"/>
          <p:cNvSpPr>
            <a:spLocks noChangeAspect="1" noChangeArrowheads="1"/>
          </p:cNvSpPr>
          <p:nvPr/>
        </p:nvSpPr>
        <p:spPr bwMode="auto">
          <a:xfrm>
            <a:off x="1614488" y="3038475"/>
            <a:ext cx="258762" cy="258763"/>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600" b="1"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endParaRPr>
          </a:p>
        </p:txBody>
      </p:sp>
      <p:sp>
        <p:nvSpPr>
          <p:cNvPr id="231475" name="AutoShape 51"/>
          <p:cNvSpPr>
            <a:spLocks noChangeAspect="1" noChangeArrowheads="1"/>
          </p:cNvSpPr>
          <p:nvPr/>
        </p:nvSpPr>
        <p:spPr bwMode="auto">
          <a:xfrm>
            <a:off x="1690688" y="3313113"/>
            <a:ext cx="258762" cy="258762"/>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600" b="1"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endParaRPr>
          </a:p>
        </p:txBody>
      </p:sp>
      <p:sp>
        <p:nvSpPr>
          <p:cNvPr id="231476" name="AutoShape 52"/>
          <p:cNvSpPr>
            <a:spLocks noChangeAspect="1" noChangeArrowheads="1"/>
          </p:cNvSpPr>
          <p:nvPr/>
        </p:nvSpPr>
        <p:spPr bwMode="auto">
          <a:xfrm>
            <a:off x="1965325" y="3313113"/>
            <a:ext cx="258763" cy="258762"/>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600" b="1"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endParaRPr>
          </a:p>
        </p:txBody>
      </p:sp>
      <p:sp>
        <p:nvSpPr>
          <p:cNvPr id="231477" name="AutoShape 53"/>
          <p:cNvSpPr>
            <a:spLocks noChangeAspect="1" noChangeArrowheads="1"/>
          </p:cNvSpPr>
          <p:nvPr/>
        </p:nvSpPr>
        <p:spPr bwMode="auto">
          <a:xfrm>
            <a:off x="2193925" y="5522913"/>
            <a:ext cx="258763" cy="258762"/>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600" b="1"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endParaRPr>
          </a:p>
        </p:txBody>
      </p:sp>
      <p:sp>
        <p:nvSpPr>
          <p:cNvPr id="231478" name="AutoShape 54"/>
          <p:cNvSpPr>
            <a:spLocks noChangeAspect="1" noChangeArrowheads="1"/>
          </p:cNvSpPr>
          <p:nvPr/>
        </p:nvSpPr>
        <p:spPr bwMode="auto">
          <a:xfrm>
            <a:off x="5318125" y="2627313"/>
            <a:ext cx="258763" cy="258762"/>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600" b="1"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endParaRPr>
          </a:p>
        </p:txBody>
      </p:sp>
      <p:sp>
        <p:nvSpPr>
          <p:cNvPr id="231479" name="AutoShape 55"/>
          <p:cNvSpPr>
            <a:spLocks noChangeAspect="1" noChangeArrowheads="1"/>
          </p:cNvSpPr>
          <p:nvPr/>
        </p:nvSpPr>
        <p:spPr bwMode="auto">
          <a:xfrm>
            <a:off x="6461125" y="5400675"/>
            <a:ext cx="258763" cy="258763"/>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600" b="1"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endParaRPr>
          </a:p>
        </p:txBody>
      </p:sp>
      <p:sp>
        <p:nvSpPr>
          <p:cNvPr id="231480" name="AutoShape 56"/>
          <p:cNvSpPr>
            <a:spLocks noChangeAspect="1" noChangeArrowheads="1"/>
          </p:cNvSpPr>
          <p:nvPr/>
        </p:nvSpPr>
        <p:spPr bwMode="auto">
          <a:xfrm>
            <a:off x="6415088" y="5095875"/>
            <a:ext cx="258762" cy="258763"/>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600" b="1"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endParaRPr>
          </a:p>
        </p:txBody>
      </p:sp>
      <p:sp>
        <p:nvSpPr>
          <p:cNvPr id="231481" name="AutoShape 57"/>
          <p:cNvSpPr>
            <a:spLocks noChangeAspect="1" noChangeArrowheads="1"/>
          </p:cNvSpPr>
          <p:nvPr/>
        </p:nvSpPr>
        <p:spPr bwMode="auto">
          <a:xfrm>
            <a:off x="6719888" y="5400675"/>
            <a:ext cx="258762" cy="258763"/>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600" b="1"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endParaRPr>
          </a:p>
        </p:txBody>
      </p:sp>
      <p:sp>
        <p:nvSpPr>
          <p:cNvPr id="231482" name="AutoShape 58"/>
          <p:cNvSpPr>
            <a:spLocks noChangeAspect="1" noChangeArrowheads="1"/>
          </p:cNvSpPr>
          <p:nvPr/>
        </p:nvSpPr>
        <p:spPr bwMode="auto">
          <a:xfrm>
            <a:off x="4891088" y="1971675"/>
            <a:ext cx="258762" cy="258763"/>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600" b="1"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endParaRPr>
          </a:p>
        </p:txBody>
      </p:sp>
      <p:sp>
        <p:nvSpPr>
          <p:cNvPr id="231483" name="AutoShape 59"/>
          <p:cNvSpPr>
            <a:spLocks noChangeAspect="1" noChangeArrowheads="1"/>
          </p:cNvSpPr>
          <p:nvPr/>
        </p:nvSpPr>
        <p:spPr bwMode="auto">
          <a:xfrm>
            <a:off x="4129088" y="3465513"/>
            <a:ext cx="258762" cy="258762"/>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600" b="1"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endParaRPr>
          </a:p>
        </p:txBody>
      </p:sp>
      <p:sp>
        <p:nvSpPr>
          <p:cNvPr id="231484" name="AutoShape 60"/>
          <p:cNvSpPr>
            <a:spLocks noChangeAspect="1" noChangeArrowheads="1"/>
          </p:cNvSpPr>
          <p:nvPr/>
        </p:nvSpPr>
        <p:spPr bwMode="auto">
          <a:xfrm>
            <a:off x="3443288" y="4333875"/>
            <a:ext cx="258762" cy="258763"/>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600" b="1"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endParaRPr>
          </a:p>
        </p:txBody>
      </p:sp>
      <p:sp>
        <p:nvSpPr>
          <p:cNvPr id="114749" name="Rectangle 61"/>
          <p:cNvSpPr>
            <a:spLocks noChangeArrowheads="1"/>
          </p:cNvSpPr>
          <p:nvPr/>
        </p:nvSpPr>
        <p:spPr bwMode="auto">
          <a:xfrm>
            <a:off x="3714750" y="4819650"/>
            <a:ext cx="750888" cy="266700"/>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Times New Roman" pitchFamily="18" charset="0"/>
                <a:ea typeface="ＭＳ ゴシック" pitchFamily="49" charset="-128"/>
                <a:cs typeface="+mn-cs"/>
              </a:rPr>
              <a:t>スーパー</a:t>
            </a:r>
          </a:p>
        </p:txBody>
      </p:sp>
      <p:sp>
        <p:nvSpPr>
          <p:cNvPr id="114750" name="Rectangle 62" descr="右上がり対角線 (太)"/>
          <p:cNvSpPr>
            <a:spLocks noChangeArrowheads="1"/>
          </p:cNvSpPr>
          <p:nvPr/>
        </p:nvSpPr>
        <p:spPr bwMode="auto">
          <a:xfrm rot="-2520000">
            <a:off x="7273925" y="4859338"/>
            <a:ext cx="228600" cy="228600"/>
          </a:xfrm>
          <a:prstGeom prst="rect">
            <a:avLst/>
          </a:prstGeom>
          <a:pattFill prst="wdUpDiag">
            <a:fgClr>
              <a:srgbClr val="0000FF"/>
            </a:fgClr>
            <a:bgClr>
              <a:srgbClr val="FFFFFF"/>
            </a:bgClr>
          </a:pattFill>
          <a:ln w="28575">
            <a:solidFill>
              <a:srgbClr val="0000FF"/>
            </a:solidFill>
            <a:miter lim="800000"/>
            <a:headEnd/>
            <a:tailEnd/>
          </a:ln>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400" b="0" i="0" u="none" strike="noStrike" kern="1200" cap="none" spc="0" normalizeH="0" baseline="0" noProof="0">
              <a:ln>
                <a:noFill/>
              </a:ln>
              <a:solidFill>
                <a:srgbClr val="000000"/>
              </a:solidFill>
              <a:effectLst/>
              <a:uLnTx/>
              <a:uFillTx/>
              <a:latin typeface="Times New Roman" pitchFamily="18" charset="0"/>
              <a:ea typeface="ＭＳ ゴシック" pitchFamily="49" charset="-128"/>
              <a:cs typeface="+mn-cs"/>
            </a:endParaRPr>
          </a:p>
        </p:txBody>
      </p:sp>
      <p:sp>
        <p:nvSpPr>
          <p:cNvPr id="114751" name="AutoShape 63"/>
          <p:cNvSpPr>
            <a:spLocks noChangeArrowheads="1"/>
          </p:cNvSpPr>
          <p:nvPr/>
        </p:nvSpPr>
        <p:spPr bwMode="auto">
          <a:xfrm>
            <a:off x="7883525" y="4714875"/>
            <a:ext cx="304800" cy="1676400"/>
          </a:xfrm>
          <a:prstGeom prst="wedgeRectCallout">
            <a:avLst>
              <a:gd name="adj1" fmla="val -174481"/>
              <a:gd name="adj2" fmla="val -31912"/>
            </a:avLst>
          </a:prstGeom>
          <a:solidFill>
            <a:srgbClr val="FFFFFF"/>
          </a:solidFill>
          <a:ln w="9525">
            <a:solidFill>
              <a:schemeClr val="tx1"/>
            </a:solidFill>
            <a:miter lim="800000"/>
            <a:headEnd/>
            <a:tailEnd/>
          </a:ln>
        </p:spPr>
        <p:txBody>
          <a:bodyPr vert="eaVert" lIns="0" tIns="0" rIns="0" bIns="0"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Times New Roman" pitchFamily="18" charset="0"/>
                <a:ea typeface="ＭＳ ゴシック" pitchFamily="49" charset="-128"/>
                <a:cs typeface="+mn-cs"/>
              </a:rPr>
              <a:t>通り会の模合会場</a:t>
            </a:r>
          </a:p>
        </p:txBody>
      </p:sp>
      <p:sp>
        <p:nvSpPr>
          <p:cNvPr id="114752" name="Rectangle 64" descr="右上がり対角線 (太)"/>
          <p:cNvSpPr>
            <a:spLocks noChangeArrowheads="1"/>
          </p:cNvSpPr>
          <p:nvPr/>
        </p:nvSpPr>
        <p:spPr bwMode="auto">
          <a:xfrm>
            <a:off x="4891088" y="3038475"/>
            <a:ext cx="228600" cy="304800"/>
          </a:xfrm>
          <a:prstGeom prst="rect">
            <a:avLst/>
          </a:prstGeom>
          <a:pattFill prst="wdUpDiag">
            <a:fgClr>
              <a:srgbClr val="0000FF"/>
            </a:fgClr>
            <a:bgClr>
              <a:srgbClr val="FFFFFF"/>
            </a:bgClr>
          </a:pattFill>
          <a:ln w="28575">
            <a:solidFill>
              <a:srgbClr val="0000FF"/>
            </a:solidFill>
            <a:miter lim="800000"/>
            <a:headEnd/>
            <a:tailEnd/>
          </a:ln>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400" b="0" i="0" u="none" strike="noStrike" kern="1200" cap="none" spc="0" normalizeH="0" baseline="0" noProof="0">
              <a:ln>
                <a:noFill/>
              </a:ln>
              <a:solidFill>
                <a:srgbClr val="000000"/>
              </a:solidFill>
              <a:effectLst/>
              <a:uLnTx/>
              <a:uFillTx/>
              <a:latin typeface="Times New Roman" pitchFamily="18" charset="0"/>
              <a:ea typeface="ＭＳ ゴシック" pitchFamily="49" charset="-128"/>
              <a:cs typeface="+mn-cs"/>
            </a:endParaRPr>
          </a:p>
        </p:txBody>
      </p:sp>
      <p:sp>
        <p:nvSpPr>
          <p:cNvPr id="114753" name="Rectangle 65" descr="右上がり対角線 (太)"/>
          <p:cNvSpPr>
            <a:spLocks noChangeArrowheads="1"/>
          </p:cNvSpPr>
          <p:nvPr/>
        </p:nvSpPr>
        <p:spPr bwMode="auto">
          <a:xfrm>
            <a:off x="5729288" y="1971675"/>
            <a:ext cx="228600" cy="304800"/>
          </a:xfrm>
          <a:prstGeom prst="rect">
            <a:avLst/>
          </a:prstGeom>
          <a:pattFill prst="wdUpDiag">
            <a:fgClr>
              <a:srgbClr val="0000FF"/>
            </a:fgClr>
            <a:bgClr>
              <a:srgbClr val="FFFFFF"/>
            </a:bgClr>
          </a:pattFill>
          <a:ln w="28575">
            <a:solidFill>
              <a:srgbClr val="0000FF"/>
            </a:solidFill>
            <a:miter lim="800000"/>
            <a:headEnd/>
            <a:tailEnd/>
          </a:ln>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400" b="0" i="0" u="none" strike="noStrike" kern="1200" cap="none" spc="0" normalizeH="0" baseline="0" noProof="0">
              <a:ln>
                <a:noFill/>
              </a:ln>
              <a:solidFill>
                <a:srgbClr val="000000"/>
              </a:solidFill>
              <a:effectLst/>
              <a:uLnTx/>
              <a:uFillTx/>
              <a:latin typeface="Times New Roman" pitchFamily="18" charset="0"/>
              <a:ea typeface="ＭＳ ゴシック" pitchFamily="49" charset="-128"/>
              <a:cs typeface="+mn-cs"/>
            </a:endParaRPr>
          </a:p>
        </p:txBody>
      </p:sp>
      <p:sp>
        <p:nvSpPr>
          <p:cNvPr id="114754" name="Rectangle 66" descr="右上がり対角線 (太)"/>
          <p:cNvSpPr>
            <a:spLocks noChangeArrowheads="1"/>
          </p:cNvSpPr>
          <p:nvPr/>
        </p:nvSpPr>
        <p:spPr bwMode="auto">
          <a:xfrm>
            <a:off x="3748088" y="3038475"/>
            <a:ext cx="228600" cy="304800"/>
          </a:xfrm>
          <a:prstGeom prst="rect">
            <a:avLst/>
          </a:prstGeom>
          <a:pattFill prst="wdUpDiag">
            <a:fgClr>
              <a:srgbClr val="0000FF"/>
            </a:fgClr>
            <a:bgClr>
              <a:srgbClr val="FFFFFF"/>
            </a:bgClr>
          </a:pattFill>
          <a:ln w="28575">
            <a:solidFill>
              <a:srgbClr val="0000FF"/>
            </a:solidFill>
            <a:miter lim="800000"/>
            <a:headEnd/>
            <a:tailEnd/>
          </a:ln>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400" b="0" i="0" u="none" strike="noStrike" kern="1200" cap="none" spc="0" normalizeH="0" baseline="0" noProof="0">
              <a:ln>
                <a:noFill/>
              </a:ln>
              <a:solidFill>
                <a:srgbClr val="000000"/>
              </a:solidFill>
              <a:effectLst/>
              <a:uLnTx/>
              <a:uFillTx/>
              <a:latin typeface="Times New Roman" pitchFamily="18" charset="0"/>
              <a:ea typeface="ＭＳ ゴシック" pitchFamily="49" charset="-128"/>
              <a:cs typeface="+mn-cs"/>
            </a:endParaRPr>
          </a:p>
        </p:txBody>
      </p:sp>
      <p:sp>
        <p:nvSpPr>
          <p:cNvPr id="114755" name="AutoShape 67"/>
          <p:cNvSpPr>
            <a:spLocks noChangeArrowheads="1"/>
          </p:cNvSpPr>
          <p:nvPr/>
        </p:nvSpPr>
        <p:spPr bwMode="auto">
          <a:xfrm>
            <a:off x="4586288" y="1209675"/>
            <a:ext cx="1295400" cy="269875"/>
          </a:xfrm>
          <a:prstGeom prst="wedgeRectCallout">
            <a:avLst>
              <a:gd name="adj1" fmla="val 40931"/>
              <a:gd name="adj2" fmla="val 258236"/>
            </a:avLst>
          </a:prstGeom>
          <a:solidFill>
            <a:srgbClr val="FFFFFF"/>
          </a:solidFill>
          <a:ln w="9525">
            <a:solidFill>
              <a:schemeClr val="tx1"/>
            </a:solidFill>
            <a:miter lim="800000"/>
            <a:headEnd/>
            <a:tailEnd/>
          </a:ln>
        </p:spPr>
        <p:txBody>
          <a:bodyPr lIns="0" tIns="0" rIns="0" bIns="0"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Times New Roman" pitchFamily="18" charset="0"/>
                <a:ea typeface="ＭＳ ゴシック" pitchFamily="49" charset="-128"/>
                <a:cs typeface="+mn-cs"/>
              </a:rPr>
              <a:t>情報源の魚屋</a:t>
            </a:r>
          </a:p>
        </p:txBody>
      </p:sp>
      <p:sp>
        <p:nvSpPr>
          <p:cNvPr id="114756" name="AutoShape 68"/>
          <p:cNvSpPr>
            <a:spLocks noChangeArrowheads="1"/>
          </p:cNvSpPr>
          <p:nvPr/>
        </p:nvSpPr>
        <p:spPr bwMode="auto">
          <a:xfrm>
            <a:off x="1995488" y="1209675"/>
            <a:ext cx="2438400" cy="269875"/>
          </a:xfrm>
          <a:prstGeom prst="wedgeRectCallout">
            <a:avLst>
              <a:gd name="adj1" fmla="val 68032"/>
              <a:gd name="adj2" fmla="val 626472"/>
            </a:avLst>
          </a:prstGeom>
          <a:solidFill>
            <a:srgbClr val="FFFFFF"/>
          </a:solidFill>
          <a:ln w="9525">
            <a:solidFill>
              <a:schemeClr val="tx1"/>
            </a:solidFill>
            <a:miter lim="800000"/>
            <a:headEnd/>
            <a:tailEnd/>
          </a:ln>
        </p:spPr>
        <p:txBody>
          <a:bodyPr lIns="0" tIns="0" rIns="0" bIns="0"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Times New Roman" pitchFamily="18" charset="0"/>
                <a:ea typeface="ＭＳ ゴシック" pitchFamily="49" charset="-128"/>
                <a:cs typeface="+mn-cs"/>
              </a:rPr>
              <a:t>情報源・ゆんたく場の美容室</a:t>
            </a:r>
          </a:p>
        </p:txBody>
      </p:sp>
      <p:sp>
        <p:nvSpPr>
          <p:cNvPr id="114757" name="AutoShape 69"/>
          <p:cNvSpPr>
            <a:spLocks noChangeArrowheads="1"/>
          </p:cNvSpPr>
          <p:nvPr/>
        </p:nvSpPr>
        <p:spPr bwMode="auto">
          <a:xfrm>
            <a:off x="2528888" y="2047875"/>
            <a:ext cx="1258887" cy="533400"/>
          </a:xfrm>
          <a:prstGeom prst="wedgeRectCallout">
            <a:avLst>
              <a:gd name="adj1" fmla="val 54037"/>
              <a:gd name="adj2" fmla="val 140181"/>
            </a:avLst>
          </a:prstGeom>
          <a:solidFill>
            <a:srgbClr val="FFFFFF"/>
          </a:solidFill>
          <a:ln w="9525">
            <a:solidFill>
              <a:schemeClr val="tx1"/>
            </a:solidFill>
            <a:miter lim="800000"/>
            <a:headEnd/>
            <a:tailEnd/>
          </a:ln>
        </p:spPr>
        <p:txBody>
          <a:bodyPr lIns="0" tIns="0" rIns="0" bIns="0"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Times New Roman" pitchFamily="18" charset="0"/>
                <a:ea typeface="ＭＳ ゴシック" pitchFamily="49" charset="-128"/>
                <a:cs typeface="+mn-cs"/>
              </a:rPr>
              <a:t>おばあちゃんを</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Times New Roman" pitchFamily="18" charset="0"/>
                <a:ea typeface="ＭＳ ゴシック" pitchFamily="49" charset="-128"/>
                <a:cs typeface="+mn-cs"/>
              </a:rPr>
              <a:t>見守る理容室</a:t>
            </a:r>
          </a:p>
        </p:txBody>
      </p:sp>
      <p:sp>
        <p:nvSpPr>
          <p:cNvPr id="114758" name="Line 70"/>
          <p:cNvSpPr>
            <a:spLocks noChangeShapeType="1"/>
          </p:cNvSpPr>
          <p:nvPr/>
        </p:nvSpPr>
        <p:spPr bwMode="auto">
          <a:xfrm flipV="1">
            <a:off x="3976688" y="2809875"/>
            <a:ext cx="228600" cy="381000"/>
          </a:xfrm>
          <a:prstGeom prst="line">
            <a:avLst/>
          </a:prstGeom>
          <a:noFill/>
          <a:ln w="38100">
            <a:solidFill>
              <a:srgbClr val="0000FF"/>
            </a:solidFill>
            <a:round/>
            <a:headEnd/>
            <a:tailEnd type="stealth" w="lg"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59" name="Oval 71"/>
          <p:cNvSpPr>
            <a:spLocks noChangeAspect="1" noChangeArrowheads="1"/>
          </p:cNvSpPr>
          <p:nvPr/>
        </p:nvSpPr>
        <p:spPr bwMode="auto">
          <a:xfrm>
            <a:off x="5424488" y="2220913"/>
            <a:ext cx="207962" cy="207962"/>
          </a:xfrm>
          <a:prstGeom prst="ellipse">
            <a:avLst/>
          </a:prstGeom>
          <a:solidFill>
            <a:srgbClr val="0080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600" b="0"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endParaRPr>
          </a:p>
        </p:txBody>
      </p:sp>
      <p:sp>
        <p:nvSpPr>
          <p:cNvPr id="114760" name="Oval 72"/>
          <p:cNvSpPr>
            <a:spLocks noChangeAspect="1" noChangeArrowheads="1"/>
          </p:cNvSpPr>
          <p:nvPr/>
        </p:nvSpPr>
        <p:spPr bwMode="auto">
          <a:xfrm>
            <a:off x="4586288" y="3571875"/>
            <a:ext cx="207962" cy="207963"/>
          </a:xfrm>
          <a:prstGeom prst="ellipse">
            <a:avLst/>
          </a:prstGeom>
          <a:solidFill>
            <a:srgbClr val="0080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600" b="0"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endParaRPr>
          </a:p>
        </p:txBody>
      </p:sp>
      <p:sp>
        <p:nvSpPr>
          <p:cNvPr id="114761" name="Oval 73"/>
          <p:cNvSpPr>
            <a:spLocks noChangeAspect="1" noChangeArrowheads="1"/>
          </p:cNvSpPr>
          <p:nvPr/>
        </p:nvSpPr>
        <p:spPr bwMode="auto">
          <a:xfrm>
            <a:off x="6415088" y="4029075"/>
            <a:ext cx="207962" cy="207963"/>
          </a:xfrm>
          <a:prstGeom prst="ellipse">
            <a:avLst/>
          </a:prstGeom>
          <a:solidFill>
            <a:srgbClr val="0080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600" b="0"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endParaRPr>
          </a:p>
        </p:txBody>
      </p:sp>
      <p:sp>
        <p:nvSpPr>
          <p:cNvPr id="114762" name="Oval 74"/>
          <p:cNvSpPr>
            <a:spLocks noChangeAspect="1" noChangeArrowheads="1"/>
          </p:cNvSpPr>
          <p:nvPr/>
        </p:nvSpPr>
        <p:spPr bwMode="auto">
          <a:xfrm>
            <a:off x="5902325" y="4887913"/>
            <a:ext cx="207963" cy="207962"/>
          </a:xfrm>
          <a:prstGeom prst="ellipse">
            <a:avLst/>
          </a:prstGeom>
          <a:solidFill>
            <a:srgbClr val="0080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600" b="0"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endParaRPr>
          </a:p>
        </p:txBody>
      </p:sp>
      <p:sp>
        <p:nvSpPr>
          <p:cNvPr id="114763" name="Oval 75"/>
          <p:cNvSpPr>
            <a:spLocks noChangeAspect="1" noChangeArrowheads="1"/>
          </p:cNvSpPr>
          <p:nvPr/>
        </p:nvSpPr>
        <p:spPr bwMode="auto">
          <a:xfrm>
            <a:off x="4835525" y="2601913"/>
            <a:ext cx="207963" cy="207962"/>
          </a:xfrm>
          <a:prstGeom prst="ellipse">
            <a:avLst/>
          </a:prstGeom>
          <a:solidFill>
            <a:srgbClr val="0080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600" b="0"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endParaRPr>
          </a:p>
        </p:txBody>
      </p:sp>
      <p:sp>
        <p:nvSpPr>
          <p:cNvPr id="114764" name="Oval 76"/>
          <p:cNvSpPr>
            <a:spLocks noChangeAspect="1" noChangeArrowheads="1"/>
          </p:cNvSpPr>
          <p:nvPr/>
        </p:nvSpPr>
        <p:spPr bwMode="auto">
          <a:xfrm>
            <a:off x="5902325" y="1611313"/>
            <a:ext cx="207963" cy="207962"/>
          </a:xfrm>
          <a:prstGeom prst="ellipse">
            <a:avLst/>
          </a:prstGeom>
          <a:solidFill>
            <a:srgbClr val="0080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600" b="0"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endParaRPr>
          </a:p>
        </p:txBody>
      </p:sp>
      <p:sp>
        <p:nvSpPr>
          <p:cNvPr id="114765" name="Oval 77"/>
          <p:cNvSpPr>
            <a:spLocks noChangeAspect="1" noChangeArrowheads="1"/>
          </p:cNvSpPr>
          <p:nvPr/>
        </p:nvSpPr>
        <p:spPr bwMode="auto">
          <a:xfrm>
            <a:off x="5653088" y="2754313"/>
            <a:ext cx="207962" cy="207962"/>
          </a:xfrm>
          <a:prstGeom prst="ellipse">
            <a:avLst/>
          </a:prstGeom>
          <a:solidFill>
            <a:srgbClr val="0080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600" b="0"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endParaRPr>
          </a:p>
        </p:txBody>
      </p:sp>
      <p:sp>
        <p:nvSpPr>
          <p:cNvPr id="114766" name="AutoShape 78"/>
          <p:cNvSpPr>
            <a:spLocks noChangeArrowheads="1"/>
          </p:cNvSpPr>
          <p:nvPr/>
        </p:nvSpPr>
        <p:spPr bwMode="auto">
          <a:xfrm>
            <a:off x="6948488" y="2733675"/>
            <a:ext cx="1219200" cy="762000"/>
          </a:xfrm>
          <a:prstGeom prst="wedgeRectCallout">
            <a:avLst>
              <a:gd name="adj1" fmla="val -93491"/>
              <a:gd name="adj2" fmla="val 18125"/>
            </a:avLst>
          </a:prstGeom>
          <a:solidFill>
            <a:srgbClr val="FFFFFF"/>
          </a:solidFill>
          <a:ln w="9525">
            <a:solidFill>
              <a:schemeClr val="tx1"/>
            </a:solidFill>
            <a:miter lim="800000"/>
            <a:headEnd/>
            <a:tailEnd/>
          </a:ln>
        </p:spPr>
        <p:txBody>
          <a:bodyPr lIns="0" tIns="0" rIns="0" bIns="0"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Times New Roman" pitchFamily="18" charset="0"/>
                <a:ea typeface="ＭＳ ゴシック" pitchFamily="49" charset="-128"/>
                <a:cs typeface="+mn-cs"/>
              </a:rPr>
              <a:t>学生が地域の高齢者を招きミニデイ開催</a:t>
            </a:r>
          </a:p>
        </p:txBody>
      </p:sp>
      <p:sp>
        <p:nvSpPr>
          <p:cNvPr id="114767" name="Line 79"/>
          <p:cNvSpPr>
            <a:spLocks noChangeShapeType="1"/>
          </p:cNvSpPr>
          <p:nvPr/>
        </p:nvSpPr>
        <p:spPr bwMode="auto">
          <a:xfrm>
            <a:off x="6034088" y="1743075"/>
            <a:ext cx="457200" cy="1371600"/>
          </a:xfrm>
          <a:prstGeom prst="line">
            <a:avLst/>
          </a:prstGeom>
          <a:noFill/>
          <a:ln w="28575">
            <a:solidFill>
              <a:srgbClr val="008000"/>
            </a:solidFill>
            <a:round/>
            <a:headEnd/>
            <a:tailEnd type="stealth" w="lg"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68" name="Line 80"/>
          <p:cNvSpPr>
            <a:spLocks noChangeShapeType="1"/>
          </p:cNvSpPr>
          <p:nvPr/>
        </p:nvSpPr>
        <p:spPr bwMode="auto">
          <a:xfrm>
            <a:off x="5500688" y="2276475"/>
            <a:ext cx="914400" cy="838200"/>
          </a:xfrm>
          <a:prstGeom prst="line">
            <a:avLst/>
          </a:prstGeom>
          <a:noFill/>
          <a:ln w="28575">
            <a:solidFill>
              <a:srgbClr val="008000"/>
            </a:solidFill>
            <a:round/>
            <a:headEnd/>
            <a:tailEnd type="stealth" w="lg"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69" name="Line 81"/>
          <p:cNvSpPr>
            <a:spLocks noChangeShapeType="1"/>
          </p:cNvSpPr>
          <p:nvPr/>
        </p:nvSpPr>
        <p:spPr bwMode="auto">
          <a:xfrm>
            <a:off x="5805488" y="2886075"/>
            <a:ext cx="533400" cy="304800"/>
          </a:xfrm>
          <a:prstGeom prst="line">
            <a:avLst/>
          </a:prstGeom>
          <a:noFill/>
          <a:ln w="28575">
            <a:solidFill>
              <a:srgbClr val="008000"/>
            </a:solidFill>
            <a:round/>
            <a:headEnd/>
            <a:tailEnd type="stealth" w="lg"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70" name="Line 82"/>
          <p:cNvSpPr>
            <a:spLocks noChangeShapeType="1"/>
          </p:cNvSpPr>
          <p:nvPr/>
        </p:nvSpPr>
        <p:spPr bwMode="auto">
          <a:xfrm>
            <a:off x="4967288" y="2733675"/>
            <a:ext cx="1295400" cy="533400"/>
          </a:xfrm>
          <a:prstGeom prst="line">
            <a:avLst/>
          </a:prstGeom>
          <a:noFill/>
          <a:ln w="28575">
            <a:solidFill>
              <a:srgbClr val="008000"/>
            </a:solidFill>
            <a:round/>
            <a:headEnd/>
            <a:tailEnd type="stealth" w="lg"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71" name="Line 83"/>
          <p:cNvSpPr>
            <a:spLocks noChangeShapeType="1"/>
          </p:cNvSpPr>
          <p:nvPr/>
        </p:nvSpPr>
        <p:spPr bwMode="auto">
          <a:xfrm flipV="1">
            <a:off x="4205288" y="3343275"/>
            <a:ext cx="2057400" cy="838200"/>
          </a:xfrm>
          <a:prstGeom prst="line">
            <a:avLst/>
          </a:prstGeom>
          <a:noFill/>
          <a:ln w="28575">
            <a:solidFill>
              <a:srgbClr val="008000"/>
            </a:solidFill>
            <a:round/>
            <a:headEnd/>
            <a:tailEnd type="stealth" w="lg"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72" name="Line 84"/>
          <p:cNvSpPr>
            <a:spLocks noChangeShapeType="1"/>
          </p:cNvSpPr>
          <p:nvPr/>
        </p:nvSpPr>
        <p:spPr bwMode="auto">
          <a:xfrm flipV="1">
            <a:off x="4738688" y="3343275"/>
            <a:ext cx="1524000" cy="304800"/>
          </a:xfrm>
          <a:prstGeom prst="line">
            <a:avLst/>
          </a:prstGeom>
          <a:noFill/>
          <a:ln w="28575">
            <a:solidFill>
              <a:srgbClr val="008000"/>
            </a:solidFill>
            <a:round/>
            <a:headEnd/>
            <a:tailEnd type="stealth" w="lg"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73" name="Line 85"/>
          <p:cNvSpPr>
            <a:spLocks noChangeShapeType="1"/>
          </p:cNvSpPr>
          <p:nvPr/>
        </p:nvSpPr>
        <p:spPr bwMode="auto">
          <a:xfrm flipV="1">
            <a:off x="6034088" y="3419475"/>
            <a:ext cx="228600" cy="1524000"/>
          </a:xfrm>
          <a:prstGeom prst="line">
            <a:avLst/>
          </a:prstGeom>
          <a:noFill/>
          <a:ln w="28575">
            <a:solidFill>
              <a:srgbClr val="008000"/>
            </a:solidFill>
            <a:round/>
            <a:headEnd/>
            <a:tailEnd type="stealth" w="lg"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74" name="Line 86"/>
          <p:cNvSpPr>
            <a:spLocks noChangeShapeType="1"/>
          </p:cNvSpPr>
          <p:nvPr/>
        </p:nvSpPr>
        <p:spPr bwMode="auto">
          <a:xfrm flipH="1" flipV="1">
            <a:off x="6338888" y="3495675"/>
            <a:ext cx="152400" cy="685800"/>
          </a:xfrm>
          <a:prstGeom prst="line">
            <a:avLst/>
          </a:prstGeom>
          <a:noFill/>
          <a:ln w="28575">
            <a:solidFill>
              <a:srgbClr val="008000"/>
            </a:solidFill>
            <a:round/>
            <a:headEnd/>
            <a:tailEnd type="stealth" w="lg"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75" name="AutoShape 87"/>
          <p:cNvSpPr>
            <a:spLocks noChangeAspect="1" noChangeArrowheads="1"/>
          </p:cNvSpPr>
          <p:nvPr/>
        </p:nvSpPr>
        <p:spPr bwMode="auto">
          <a:xfrm>
            <a:off x="4662488" y="5141913"/>
            <a:ext cx="258762" cy="2587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76" name="Line 88"/>
          <p:cNvSpPr>
            <a:spLocks noChangeShapeType="1"/>
          </p:cNvSpPr>
          <p:nvPr/>
        </p:nvSpPr>
        <p:spPr bwMode="auto">
          <a:xfrm>
            <a:off x="4891088" y="5324475"/>
            <a:ext cx="1524000" cy="76200"/>
          </a:xfrm>
          <a:prstGeom prst="line">
            <a:avLst/>
          </a:prstGeom>
          <a:noFill/>
          <a:ln w="38100">
            <a:solidFill>
              <a:srgbClr val="0000FF"/>
            </a:solidFill>
            <a:round/>
            <a:headEnd/>
            <a:tailEnd type="stealth" w="lg"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77" name="AutoShape 89"/>
          <p:cNvSpPr>
            <a:spLocks noChangeArrowheads="1"/>
          </p:cNvSpPr>
          <p:nvPr/>
        </p:nvSpPr>
        <p:spPr bwMode="auto">
          <a:xfrm>
            <a:off x="4205288" y="6126163"/>
            <a:ext cx="2514600" cy="265112"/>
          </a:xfrm>
          <a:prstGeom prst="wedgeRectCallout">
            <a:avLst>
              <a:gd name="adj1" fmla="val 29606"/>
              <a:gd name="adj2" fmla="val -322454"/>
            </a:avLst>
          </a:prstGeom>
          <a:solidFill>
            <a:srgbClr val="FFFFFF"/>
          </a:solidFill>
          <a:ln w="9525">
            <a:solidFill>
              <a:schemeClr val="tx1"/>
            </a:solidFill>
            <a:miter lim="800000"/>
            <a:headEnd/>
            <a:tailEnd/>
          </a:ln>
        </p:spPr>
        <p:txBody>
          <a:bodyPr lIns="0" tIns="0" rIns="0" bIns="0"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Times New Roman" pitchFamily="18" charset="0"/>
                <a:ea typeface="ＭＳ ゴシック" pitchFamily="49" charset="-128"/>
                <a:cs typeface="+mn-cs"/>
              </a:rPr>
              <a:t>車で市場へ送迎ボランティア</a:t>
            </a:r>
          </a:p>
        </p:txBody>
      </p:sp>
      <p:sp>
        <p:nvSpPr>
          <p:cNvPr id="114778" name="AutoShape 90"/>
          <p:cNvSpPr>
            <a:spLocks noChangeAspect="1" noChangeArrowheads="1"/>
          </p:cNvSpPr>
          <p:nvPr/>
        </p:nvSpPr>
        <p:spPr bwMode="auto">
          <a:xfrm>
            <a:off x="6872288" y="4410075"/>
            <a:ext cx="258762" cy="2587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79" name="AutoShape 91"/>
          <p:cNvSpPr>
            <a:spLocks noChangeArrowheads="1"/>
          </p:cNvSpPr>
          <p:nvPr/>
        </p:nvSpPr>
        <p:spPr bwMode="auto">
          <a:xfrm>
            <a:off x="7350125" y="4257675"/>
            <a:ext cx="838200" cy="304800"/>
          </a:xfrm>
          <a:prstGeom prst="wedgeRectCallout">
            <a:avLst>
              <a:gd name="adj1" fmla="val -81440"/>
              <a:gd name="adj2" fmla="val 23440"/>
            </a:avLst>
          </a:prstGeom>
          <a:solidFill>
            <a:srgbClr val="FFFFFF"/>
          </a:solidFill>
          <a:ln w="9525">
            <a:solidFill>
              <a:schemeClr val="tx1"/>
            </a:solidFill>
            <a:miter lim="800000"/>
            <a:headEnd/>
            <a:tailEnd/>
          </a:ln>
        </p:spPr>
        <p:txBody>
          <a:bodyPr lIns="36000" tIns="36000" rIns="36000" bIns="36000"/>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Times New Roman" pitchFamily="18" charset="0"/>
                <a:ea typeface="ＭＳ ゴシック" pitchFamily="49" charset="-128"/>
                <a:cs typeface="+mn-cs"/>
              </a:rPr>
              <a:t>元看護師</a:t>
            </a:r>
          </a:p>
        </p:txBody>
      </p:sp>
      <p:sp>
        <p:nvSpPr>
          <p:cNvPr id="114780" name="Oval 92"/>
          <p:cNvSpPr>
            <a:spLocks noChangeAspect="1" noChangeArrowheads="1"/>
          </p:cNvSpPr>
          <p:nvPr/>
        </p:nvSpPr>
        <p:spPr bwMode="auto">
          <a:xfrm>
            <a:off x="4073525" y="4125913"/>
            <a:ext cx="207963" cy="207962"/>
          </a:xfrm>
          <a:prstGeom prst="ellipse">
            <a:avLst/>
          </a:prstGeom>
          <a:solidFill>
            <a:srgbClr val="0080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600" b="0" i="0" u="none" strike="noStrike" kern="1200" cap="none" spc="0" normalizeH="0" baseline="0" noProof="0">
              <a:ln>
                <a:noFill/>
              </a:ln>
              <a:solidFill>
                <a:srgbClr val="000000"/>
              </a:solidFill>
              <a:effectLst/>
              <a:uLnTx/>
              <a:uFillTx/>
              <a:latin typeface="Times New Roman" pitchFamily="18" charset="0"/>
              <a:ea typeface="ＭＳ ゴシック" pitchFamily="49" charset="-128"/>
              <a:cs typeface="+mn-cs"/>
            </a:endParaRPr>
          </a:p>
        </p:txBody>
      </p:sp>
      <p:sp>
        <p:nvSpPr>
          <p:cNvPr id="114781" name="AutoShape 93"/>
          <p:cNvSpPr>
            <a:spLocks noChangeAspect="1" noChangeArrowheads="1"/>
          </p:cNvSpPr>
          <p:nvPr/>
        </p:nvSpPr>
        <p:spPr bwMode="auto">
          <a:xfrm>
            <a:off x="3184525" y="3389313"/>
            <a:ext cx="258763" cy="2587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82" name="AutoShape 94"/>
          <p:cNvSpPr>
            <a:spLocks noChangeArrowheads="1"/>
          </p:cNvSpPr>
          <p:nvPr/>
        </p:nvSpPr>
        <p:spPr bwMode="auto">
          <a:xfrm>
            <a:off x="2224088" y="3800475"/>
            <a:ext cx="1371600" cy="341313"/>
          </a:xfrm>
          <a:prstGeom prst="wedgeRectCallout">
            <a:avLst>
              <a:gd name="adj1" fmla="val 69560"/>
              <a:gd name="adj2" fmla="val 3486"/>
            </a:avLst>
          </a:prstGeom>
          <a:solidFill>
            <a:srgbClr val="FFFFFF"/>
          </a:solidFill>
          <a:ln w="9525">
            <a:solidFill>
              <a:schemeClr val="tx1"/>
            </a:solidFill>
            <a:miter lim="800000"/>
            <a:headEnd/>
            <a:tailEnd/>
          </a:ln>
        </p:spPr>
        <p:txBody>
          <a:bodyPr lIns="36000" tIns="36000" rIns="36000" bIns="36000"/>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Times New Roman" pitchFamily="18" charset="0"/>
                <a:ea typeface="ＭＳ ゴシック" pitchFamily="49" charset="-128"/>
                <a:cs typeface="+mn-cs"/>
              </a:rPr>
              <a:t>ミニデイ手伝い</a:t>
            </a:r>
          </a:p>
        </p:txBody>
      </p:sp>
      <p:sp>
        <p:nvSpPr>
          <p:cNvPr id="114783" name="Line 95"/>
          <p:cNvSpPr>
            <a:spLocks noChangeShapeType="1"/>
          </p:cNvSpPr>
          <p:nvPr/>
        </p:nvSpPr>
        <p:spPr bwMode="auto">
          <a:xfrm>
            <a:off x="3443288" y="3571875"/>
            <a:ext cx="685800" cy="609600"/>
          </a:xfrm>
          <a:prstGeom prst="line">
            <a:avLst/>
          </a:prstGeom>
          <a:noFill/>
          <a:ln w="38100">
            <a:solidFill>
              <a:srgbClr val="0000FF"/>
            </a:solidFill>
            <a:round/>
            <a:headEnd/>
            <a:tailEnd type="stealth" w="lg"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84" name="Rectangle 96" descr="右上がり対角線 (太)"/>
          <p:cNvSpPr>
            <a:spLocks noChangeArrowheads="1"/>
          </p:cNvSpPr>
          <p:nvPr/>
        </p:nvSpPr>
        <p:spPr bwMode="auto">
          <a:xfrm>
            <a:off x="2605088" y="5476875"/>
            <a:ext cx="228600" cy="304800"/>
          </a:xfrm>
          <a:prstGeom prst="rect">
            <a:avLst/>
          </a:prstGeom>
          <a:pattFill prst="wdUpDiag">
            <a:fgClr>
              <a:srgbClr val="0000FF"/>
            </a:fgClr>
            <a:bgClr>
              <a:srgbClr val="FFFFFF"/>
            </a:bgClr>
          </a:pattFill>
          <a:ln w="28575">
            <a:solidFill>
              <a:srgbClr val="0000FF"/>
            </a:solidFill>
            <a:miter lim="800000"/>
            <a:headEnd/>
            <a:tailEnd/>
          </a:ln>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400" b="0"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endParaRPr>
          </a:p>
        </p:txBody>
      </p:sp>
      <p:sp>
        <p:nvSpPr>
          <p:cNvPr id="114785" name="Freeform 97"/>
          <p:cNvSpPr>
            <a:spLocks/>
          </p:cNvSpPr>
          <p:nvPr/>
        </p:nvSpPr>
        <p:spPr bwMode="auto">
          <a:xfrm>
            <a:off x="2300288" y="5235575"/>
            <a:ext cx="457200" cy="317500"/>
          </a:xfrm>
          <a:custGeom>
            <a:avLst/>
            <a:gdLst>
              <a:gd name="T0" fmla="*/ 0 w 288"/>
              <a:gd name="T1" fmla="*/ 2147483647 h 200"/>
              <a:gd name="T2" fmla="*/ 2147483647 w 288"/>
              <a:gd name="T3" fmla="*/ 2147483647 h 200"/>
              <a:gd name="T4" fmla="*/ 2147483647 w 288"/>
              <a:gd name="T5" fmla="*/ 2147483647 h 200"/>
              <a:gd name="T6" fmla="*/ 0 60000 65536"/>
              <a:gd name="T7" fmla="*/ 0 60000 65536"/>
              <a:gd name="T8" fmla="*/ 0 60000 65536"/>
              <a:gd name="T9" fmla="*/ 0 w 288"/>
              <a:gd name="T10" fmla="*/ 0 h 200"/>
              <a:gd name="T11" fmla="*/ 288 w 288"/>
              <a:gd name="T12" fmla="*/ 200 h 200"/>
            </a:gdLst>
            <a:ahLst/>
            <a:cxnLst>
              <a:cxn ang="T6">
                <a:pos x="T0" y="T1"/>
              </a:cxn>
              <a:cxn ang="T7">
                <a:pos x="T2" y="T3"/>
              </a:cxn>
              <a:cxn ang="T8">
                <a:pos x="T4" y="T5"/>
              </a:cxn>
            </a:cxnLst>
            <a:rect l="T9" t="T10" r="T11" b="T12"/>
            <a:pathLst>
              <a:path w="288" h="200">
                <a:moveTo>
                  <a:pt x="0" y="200"/>
                </a:moveTo>
                <a:cubicBezTo>
                  <a:pt x="24" y="108"/>
                  <a:pt x="48" y="16"/>
                  <a:pt x="96" y="8"/>
                </a:cubicBezTo>
                <a:cubicBezTo>
                  <a:pt x="144" y="0"/>
                  <a:pt x="216" y="76"/>
                  <a:pt x="288" y="152"/>
                </a:cubicBezTo>
              </a:path>
            </a:pathLst>
          </a:custGeom>
          <a:noFill/>
          <a:ln w="28575">
            <a:solidFill>
              <a:srgbClr val="0000FF"/>
            </a:solidFill>
            <a:round/>
            <a:headEnd/>
            <a:tailEnd type="stealth" w="lg"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4786" name="AutoShape 98"/>
          <p:cNvSpPr>
            <a:spLocks noChangeArrowheads="1"/>
          </p:cNvSpPr>
          <p:nvPr/>
        </p:nvSpPr>
        <p:spPr bwMode="auto">
          <a:xfrm>
            <a:off x="471488" y="6126163"/>
            <a:ext cx="3200400" cy="265112"/>
          </a:xfrm>
          <a:prstGeom prst="wedgeRectCallout">
            <a:avLst>
              <a:gd name="adj1" fmla="val 11755"/>
              <a:gd name="adj2" fmla="val -196708"/>
            </a:avLst>
          </a:prstGeom>
          <a:solidFill>
            <a:srgbClr val="FFFFFF"/>
          </a:solidFill>
          <a:ln w="9525">
            <a:solidFill>
              <a:schemeClr val="tx1"/>
            </a:solidFill>
            <a:miter lim="800000"/>
            <a:headEnd/>
            <a:tailEnd/>
          </a:ln>
        </p:spPr>
        <p:txBody>
          <a:bodyPr lIns="0" tIns="0" rIns="0" bIns="0"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Times New Roman" pitchFamily="18" charset="0"/>
                <a:ea typeface="ＭＳ ゴシック" pitchFamily="49" charset="-128"/>
                <a:cs typeface="+mn-cs"/>
              </a:rPr>
              <a:t>クリーニング店が発作時の駆け込み寺</a:t>
            </a:r>
          </a:p>
        </p:txBody>
      </p:sp>
      <p:sp>
        <p:nvSpPr>
          <p:cNvPr id="114787" name="Rectangle 99" descr="右上がり対角線 (太)"/>
          <p:cNvSpPr>
            <a:spLocks noChangeArrowheads="1"/>
          </p:cNvSpPr>
          <p:nvPr/>
        </p:nvSpPr>
        <p:spPr bwMode="auto">
          <a:xfrm>
            <a:off x="776288" y="3038475"/>
            <a:ext cx="228600" cy="304800"/>
          </a:xfrm>
          <a:prstGeom prst="rect">
            <a:avLst/>
          </a:prstGeom>
          <a:pattFill prst="wdUpDiag">
            <a:fgClr>
              <a:srgbClr val="0000FF"/>
            </a:fgClr>
            <a:bgClr>
              <a:srgbClr val="FFFFFF"/>
            </a:bgClr>
          </a:pattFill>
          <a:ln w="28575">
            <a:solidFill>
              <a:srgbClr val="0000FF"/>
            </a:solidFill>
            <a:miter lim="800000"/>
            <a:headEnd/>
            <a:tailEnd/>
          </a:ln>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400" b="0" i="0" u="none" strike="noStrike" kern="1200" cap="none" spc="0" normalizeH="0" baseline="0" noProof="0">
              <a:ln>
                <a:noFill/>
              </a:ln>
              <a:solidFill>
                <a:srgbClr val="000000"/>
              </a:solidFill>
              <a:effectLst/>
              <a:uLnTx/>
              <a:uFillTx/>
              <a:latin typeface="Times New Roman" pitchFamily="18" charset="0"/>
              <a:ea typeface="ＭＳ ゴシック" pitchFamily="49" charset="-128"/>
              <a:cs typeface="+mn-cs"/>
            </a:endParaRPr>
          </a:p>
        </p:txBody>
      </p:sp>
      <p:sp>
        <p:nvSpPr>
          <p:cNvPr id="114788" name="AutoShape 100"/>
          <p:cNvSpPr>
            <a:spLocks noChangeArrowheads="1"/>
          </p:cNvSpPr>
          <p:nvPr/>
        </p:nvSpPr>
        <p:spPr bwMode="auto">
          <a:xfrm>
            <a:off x="471488" y="3724275"/>
            <a:ext cx="1524000" cy="269875"/>
          </a:xfrm>
          <a:prstGeom prst="wedgeRectCallout">
            <a:avLst>
              <a:gd name="adj1" fmla="val -25310"/>
              <a:gd name="adj2" fmla="val -204704"/>
            </a:avLst>
          </a:prstGeom>
          <a:solidFill>
            <a:srgbClr val="FFFFFF"/>
          </a:solidFill>
          <a:ln w="9525">
            <a:solidFill>
              <a:schemeClr val="tx1"/>
            </a:solidFill>
            <a:miter lim="800000"/>
            <a:headEnd/>
            <a:tailEnd/>
          </a:ln>
        </p:spPr>
        <p:txBody>
          <a:bodyPr lIns="0" tIns="0" rIns="0" bIns="0"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Times New Roman" pitchFamily="18" charset="0"/>
                <a:ea typeface="ＭＳ ゴシック" pitchFamily="49" charset="-128"/>
                <a:cs typeface="+mn-cs"/>
              </a:rPr>
              <a:t>情報源の雑貨屋</a:t>
            </a:r>
          </a:p>
        </p:txBody>
      </p:sp>
      <p:sp>
        <p:nvSpPr>
          <p:cNvPr id="114789" name="AutoShape 101"/>
          <p:cNvSpPr>
            <a:spLocks noChangeArrowheads="1"/>
          </p:cNvSpPr>
          <p:nvPr/>
        </p:nvSpPr>
        <p:spPr bwMode="auto">
          <a:xfrm>
            <a:off x="471488" y="1209675"/>
            <a:ext cx="1366837" cy="838200"/>
          </a:xfrm>
          <a:prstGeom prst="wedgeRectCallout">
            <a:avLst>
              <a:gd name="adj1" fmla="val 52787"/>
              <a:gd name="adj2" fmla="val 183333"/>
            </a:avLst>
          </a:prstGeom>
          <a:solidFill>
            <a:srgbClr val="FFFFFF"/>
          </a:solidFill>
          <a:ln w="9525">
            <a:solidFill>
              <a:schemeClr val="tx1"/>
            </a:solidFill>
            <a:miter lim="800000"/>
            <a:headEnd/>
            <a:tailEnd/>
          </a:ln>
        </p:spPr>
        <p:txBody>
          <a:bodyPr lIns="0" tIns="0" rIns="0" bIns="0"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Times New Roman" pitchFamily="18" charset="0"/>
                <a:ea typeface="ＭＳ ゴシック" pitchFamily="49" charset="-128"/>
                <a:cs typeface="+mn-cs"/>
              </a:rPr>
              <a:t>長屋住民が路地でゆんたくするが街灯なく危険</a:t>
            </a:r>
          </a:p>
        </p:txBody>
      </p:sp>
      <p:sp>
        <p:nvSpPr>
          <p:cNvPr id="114790" name="Oval 102"/>
          <p:cNvSpPr>
            <a:spLocks noChangeArrowheads="1"/>
          </p:cNvSpPr>
          <p:nvPr/>
        </p:nvSpPr>
        <p:spPr bwMode="auto">
          <a:xfrm>
            <a:off x="6567488" y="3419475"/>
            <a:ext cx="360362" cy="360363"/>
          </a:xfrm>
          <a:prstGeom prst="ellipse">
            <a:avLst/>
          </a:prstGeom>
          <a:solidFill>
            <a:srgbClr val="FFFFFF"/>
          </a:solidFill>
          <a:ln w="9525">
            <a:solidFill>
              <a:srgbClr val="008000"/>
            </a:solidFill>
            <a:round/>
            <a:headEnd/>
            <a:tailEnd/>
          </a:ln>
        </p:spPr>
        <p:txBody>
          <a:bodyPr lIns="0" tIns="0" rIns="0" bIns="0"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Times New Roman" pitchFamily="18" charset="0"/>
                <a:ea typeface="ＭＳ ゴシック" pitchFamily="49" charset="-128"/>
                <a:cs typeface="+mn-cs"/>
              </a:rPr>
              <a:t>文</a:t>
            </a:r>
          </a:p>
        </p:txBody>
      </p:sp>
      <p:sp>
        <p:nvSpPr>
          <p:cNvPr id="114791" name="Rectangle 103"/>
          <p:cNvSpPr>
            <a:spLocks noChangeArrowheads="1"/>
          </p:cNvSpPr>
          <p:nvPr/>
        </p:nvSpPr>
        <p:spPr bwMode="auto">
          <a:xfrm>
            <a:off x="6477000" y="990600"/>
            <a:ext cx="2297113" cy="1114425"/>
          </a:xfrm>
          <a:prstGeom prst="rect">
            <a:avLst/>
          </a:prstGeom>
          <a:solidFill>
            <a:srgbClr val="FFFFFF"/>
          </a:solidFill>
          <a:ln w="38100" cmpd="dbl">
            <a:solidFill>
              <a:srgbClr val="000000"/>
            </a:solidFill>
            <a:miter lim="800000"/>
            <a:headEnd/>
            <a:tailEnd/>
          </a:ln>
        </p:spPr>
        <p:txBody>
          <a:bodyPr lIns="36000" tIns="0" rIns="36000" bIns="36000"/>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15000"/>
              </a:lnSpc>
              <a:spcBef>
                <a:spcPct val="0"/>
              </a:spcBef>
              <a:spcAft>
                <a:spcPct val="0"/>
              </a:spcAft>
              <a:buClrTx/>
              <a:buSzTx/>
              <a:buFontTx/>
              <a:buNone/>
              <a:tabLst/>
              <a:defRPr/>
            </a:pPr>
            <a:r>
              <a:rPr kumimoji="0" lang="ja-JP" altLang="en-US" sz="1400"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rPr>
              <a:t>　：気になる人</a:t>
            </a:r>
            <a:endParaRPr kumimoji="0" lang="ja-JP" altLang="en-US" sz="1800" b="1" i="0" u="none" strike="noStrike" kern="1200" cap="none" spc="0" normalizeH="0" baseline="0" noProof="0">
              <a:ln>
                <a:noFill/>
              </a:ln>
              <a:solidFill>
                <a:srgbClr val="CC00CC"/>
              </a:solidFill>
              <a:effectLst/>
              <a:uLnTx/>
              <a:uFillTx/>
              <a:latin typeface="ＭＳ ゴシック" pitchFamily="49" charset="-128"/>
              <a:ea typeface="ＭＳ ゴシック" pitchFamily="49" charset="-128"/>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1200" cap="none" spc="0" normalizeH="0" baseline="0" noProof="0">
                <a:ln>
                  <a:noFill/>
                </a:ln>
                <a:solidFill>
                  <a:srgbClr val="FF0000"/>
                </a:solidFill>
                <a:effectLst/>
                <a:uLnTx/>
                <a:uFillTx/>
                <a:latin typeface="ＭＳ ゴシック" pitchFamily="49" charset="-128"/>
                <a:ea typeface="ＭＳ ゴシック" pitchFamily="49" charset="-128"/>
                <a:cs typeface="+mn-cs"/>
              </a:rPr>
              <a:t>◎</a:t>
            </a:r>
            <a:r>
              <a:rPr kumimoji="0" lang="ja-JP" altLang="en-US" sz="1400"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rPr>
              <a:t>：民生委員の協力者</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1200" cap="none" spc="0" normalizeH="0" baseline="0" noProof="0">
                <a:ln>
                  <a:noFill/>
                </a:ln>
                <a:solidFill>
                  <a:srgbClr val="008000"/>
                </a:solidFill>
                <a:effectLst/>
                <a:uLnTx/>
                <a:uFillTx/>
                <a:latin typeface="ＭＳ ゴシック" pitchFamily="49" charset="-128"/>
                <a:ea typeface="ＭＳ ゴシック" pitchFamily="49" charset="-128"/>
                <a:cs typeface="+mn-cs"/>
              </a:rPr>
              <a:t>●</a:t>
            </a:r>
            <a:r>
              <a:rPr kumimoji="0" lang="ja-JP" altLang="en-US" sz="1400"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rPr>
              <a:t>：学生ミニデイ参加者</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a:ln>
                  <a:noFill/>
                </a:ln>
                <a:solidFill>
                  <a:srgbClr val="000000"/>
                </a:solidFill>
                <a:effectLst/>
                <a:uLnTx/>
                <a:uFillTx/>
                <a:latin typeface="ＭＳ ゴシック" pitchFamily="49" charset="-128"/>
                <a:ea typeface="ＭＳ ゴシック" pitchFamily="49" charset="-128"/>
                <a:cs typeface="+mn-cs"/>
              </a:rPr>
              <a:t>　（学生に協力する方々）</a:t>
            </a:r>
          </a:p>
        </p:txBody>
      </p:sp>
      <p:sp>
        <p:nvSpPr>
          <p:cNvPr id="231528" name="AutoShape 104"/>
          <p:cNvSpPr>
            <a:spLocks noChangeArrowheads="1"/>
          </p:cNvSpPr>
          <p:nvPr/>
        </p:nvSpPr>
        <p:spPr bwMode="auto">
          <a:xfrm>
            <a:off x="6524625" y="1071563"/>
            <a:ext cx="239713" cy="223837"/>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600" b="0" i="0" u="none" strike="noStrike" kern="1200" cap="none" spc="0" normalizeH="0" baseline="0" noProof="0">
              <a:ln>
                <a:noFill/>
              </a:ln>
              <a:solidFill>
                <a:srgbClr val="000000"/>
              </a:solidFill>
              <a:effectLst/>
              <a:uLnTx/>
              <a:uFillTx/>
              <a:latin typeface="Times New Roman" pitchFamily="18" charset="0"/>
              <a:ea typeface="HG丸ｺﾞｼｯｸM-PRO" pitchFamily="50" charset="-128"/>
              <a:cs typeface="+mn-cs"/>
            </a:endParaRPr>
          </a:p>
        </p:txBody>
      </p:sp>
      <p:sp>
        <p:nvSpPr>
          <p:cNvPr id="105" name="Rectangle 4">
            <a:extLst>
              <a:ext uri="{FF2B5EF4-FFF2-40B4-BE49-F238E27FC236}">
                <a16:creationId xmlns:a16="http://schemas.microsoft.com/office/drawing/2014/main" id="{24C137D4-0E5F-4CD6-A378-C9B6C8CB02B0}"/>
              </a:ext>
            </a:extLst>
          </p:cNvPr>
          <p:cNvSpPr>
            <a:spLocks noChangeArrowheads="1"/>
          </p:cNvSpPr>
          <p:nvPr/>
        </p:nvSpPr>
        <p:spPr bwMode="auto">
          <a:xfrm>
            <a:off x="3118272" y="6580188"/>
            <a:ext cx="2915816"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en-US" altLang="ja-JP" sz="1200" b="0" i="1" u="none" strike="noStrike" kern="1200" cap="none" spc="0" normalizeH="0" baseline="0" noProof="0" dirty="0">
                <a:ln>
                  <a:noFill/>
                </a:ln>
                <a:solidFill>
                  <a:srgbClr val="000000"/>
                </a:solidFill>
                <a:effectLst/>
                <a:uLnTx/>
                <a:uFillTx/>
                <a:latin typeface="+mj-lt"/>
                <a:ea typeface="ＭＳ Ｐゴシック" panose="020B0600070205080204" pitchFamily="50" charset="-128"/>
                <a:cs typeface="+mn-cs"/>
              </a:rPr>
              <a:t>2008 </a:t>
            </a:r>
            <a:r>
              <a:rPr kumimoji="1" lang="en-US" altLang="ja-JP" sz="1200" b="0" i="1" u="none" strike="noStrike" kern="1200" cap="none" spc="0" normalizeH="0" baseline="0" noProof="0" dirty="0" err="1">
                <a:ln>
                  <a:noFill/>
                </a:ln>
                <a:solidFill>
                  <a:srgbClr val="000000"/>
                </a:solidFill>
                <a:effectLst/>
                <a:uLnTx/>
                <a:uFillTx/>
                <a:latin typeface="+mj-lt"/>
                <a:ea typeface="ＭＳ Ｐゴシック" panose="020B0600070205080204" pitchFamily="50" charset="-128"/>
                <a:cs typeface="+mn-cs"/>
              </a:rPr>
              <a:t>S.Shimamura</a:t>
            </a:r>
            <a:r>
              <a:rPr kumimoji="1" lang="en-US" altLang="ja-JP" sz="1200" b="0" i="1" u="none" strike="noStrike" kern="1200" cap="none" spc="0" normalizeH="0" baseline="0" noProof="0" dirty="0">
                <a:ln>
                  <a:noFill/>
                </a:ln>
                <a:solidFill>
                  <a:srgbClr val="000000"/>
                </a:solidFill>
                <a:effectLst/>
                <a:uLnTx/>
                <a:uFillTx/>
                <a:latin typeface="+mj-lt"/>
                <a:ea typeface="ＭＳ Ｐゴシック" panose="020B0600070205080204" pitchFamily="50" charset="-128"/>
                <a:cs typeface="+mn-cs"/>
              </a:rPr>
              <a:t> / Naha City Office</a:t>
            </a:r>
          </a:p>
        </p:txBody>
      </p:sp>
      <p:sp>
        <p:nvSpPr>
          <p:cNvPr id="7" name="フッター プレースホルダー 6">
            <a:extLst>
              <a:ext uri="{FF2B5EF4-FFF2-40B4-BE49-F238E27FC236}">
                <a16:creationId xmlns:a16="http://schemas.microsoft.com/office/drawing/2014/main" id="{6C193029-66E0-4221-8CA2-AF80A97553CE}"/>
              </a:ext>
            </a:extLst>
          </p:cNvPr>
          <p:cNvSpPr>
            <a:spLocks noGrp="1"/>
          </p:cNvSpPr>
          <p:nvPr>
            <p:ph type="ftr" sz="quarter" idx="11"/>
          </p:nvPr>
        </p:nvSpPr>
        <p:spPr/>
        <p:txBody>
          <a:bodyPr/>
          <a:lstStyle/>
          <a:p>
            <a:pPr>
              <a:defRPr/>
            </a:pPr>
            <a:r>
              <a:rPr lang="zh-TW" altLang="en-US"/>
              <a:t>令和元年度主任相談支援専門員養成研修</a:t>
            </a:r>
            <a:endParaRPr lang="en-US" altLang="ja-JP"/>
          </a:p>
        </p:txBody>
      </p:sp>
      <p:sp>
        <p:nvSpPr>
          <p:cNvPr id="8" name="スライド番号プレースホルダー 7">
            <a:extLst>
              <a:ext uri="{FF2B5EF4-FFF2-40B4-BE49-F238E27FC236}">
                <a16:creationId xmlns:a16="http://schemas.microsoft.com/office/drawing/2014/main" id="{E4FC9317-65CF-47CA-9071-72F701059855}"/>
              </a:ext>
            </a:extLst>
          </p:cNvPr>
          <p:cNvSpPr>
            <a:spLocks noGrp="1"/>
          </p:cNvSpPr>
          <p:nvPr>
            <p:ph type="sldNum" sz="quarter" idx="12"/>
          </p:nvPr>
        </p:nvSpPr>
        <p:spPr/>
        <p:txBody>
          <a:bodyPr/>
          <a:lstStyle/>
          <a:p>
            <a:pPr>
              <a:defRPr/>
            </a:pPr>
            <a:fld id="{03E3D446-6AC4-444F-8BEA-32D44DAF9CBF}" type="slidenum">
              <a:rPr lang="en-US" altLang="ja-JP" smtClean="0"/>
              <a:pPr>
                <a:defRPr/>
              </a:pPr>
              <a:t>18</a:t>
            </a:fld>
            <a:endParaRPr lang="en-US" altLang="ja-JP"/>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792088"/>
          </a:xfrm>
        </p:spPr>
        <p:txBody>
          <a:bodyPr>
            <a:normAutofit/>
          </a:bodyPr>
          <a:lstStyle/>
          <a:p>
            <a:r>
              <a:rPr lang="en-US" altLang="ja-JP" sz="3600" dirty="0">
                <a:solidFill>
                  <a:srgbClr val="C00000"/>
                </a:solidFill>
              </a:rPr>
              <a:t>1-14</a:t>
            </a:r>
            <a:r>
              <a:rPr lang="ja-JP" altLang="en-US" sz="3600" dirty="0">
                <a:solidFill>
                  <a:srgbClr val="C00000"/>
                </a:solidFill>
              </a:rPr>
              <a:t>　困難事例の特徴と対応</a:t>
            </a:r>
            <a:endParaRPr kumimoji="1" lang="ja-JP" altLang="en-US" sz="3600" dirty="0">
              <a:solidFill>
                <a:srgbClr val="C00000"/>
              </a:solidFill>
            </a:endParaRPr>
          </a:p>
        </p:txBody>
      </p:sp>
      <p:sp>
        <p:nvSpPr>
          <p:cNvPr id="3" name="コンテンツ プレースホルダー 2"/>
          <p:cNvSpPr>
            <a:spLocks noGrp="1"/>
          </p:cNvSpPr>
          <p:nvPr>
            <p:ph idx="1"/>
          </p:nvPr>
        </p:nvSpPr>
        <p:spPr>
          <a:xfrm>
            <a:off x="467544" y="1514353"/>
            <a:ext cx="8424936" cy="4525963"/>
          </a:xfrm>
        </p:spPr>
        <p:txBody>
          <a:bodyPr>
            <a:normAutofit lnSpcReduction="10000"/>
          </a:bodyPr>
          <a:lstStyle/>
          <a:p>
            <a:r>
              <a:rPr lang="ja-JP" altLang="en-US" dirty="0"/>
              <a:t>制度や支援に繋がりにくい</a:t>
            </a:r>
            <a:endParaRPr lang="en-US" altLang="ja-JP" dirty="0"/>
          </a:p>
          <a:p>
            <a:pPr marL="0" indent="0">
              <a:buNone/>
            </a:pPr>
            <a:r>
              <a:rPr lang="ja-JP" altLang="en-US" dirty="0"/>
              <a:t>　→寄り添い型の支援と強固な支援ネットワーク</a:t>
            </a:r>
            <a:endParaRPr lang="en-US" altLang="ja-JP" dirty="0"/>
          </a:p>
          <a:p>
            <a:r>
              <a:rPr kumimoji="1" lang="ja-JP" altLang="en-US" dirty="0"/>
              <a:t>家族にも多くの問題がある</a:t>
            </a:r>
            <a:endParaRPr kumimoji="1" lang="en-US" altLang="ja-JP" dirty="0"/>
          </a:p>
          <a:p>
            <a:pPr marL="0" indent="0">
              <a:buNone/>
            </a:pPr>
            <a:r>
              <a:rPr kumimoji="1" lang="ja-JP" altLang="en-US" dirty="0"/>
              <a:t>　→家族全体を観たアセスメントと他職種協働</a:t>
            </a:r>
            <a:endParaRPr kumimoji="1" lang="en-US" altLang="ja-JP" dirty="0"/>
          </a:p>
          <a:p>
            <a:r>
              <a:rPr kumimoji="1" lang="ja-JP" altLang="en-US" dirty="0"/>
              <a:t>地域から毛嫌いされている</a:t>
            </a:r>
            <a:endParaRPr kumimoji="1" lang="en-US" altLang="ja-JP" dirty="0"/>
          </a:p>
          <a:p>
            <a:pPr marL="0" indent="0">
              <a:buNone/>
            </a:pPr>
            <a:r>
              <a:rPr kumimoji="1" lang="ja-JP" altLang="en-US" dirty="0"/>
              <a:t>　→支援の見える化と本人と住民との接点づくり</a:t>
            </a:r>
            <a:endParaRPr kumimoji="1" lang="en-US" altLang="ja-JP" dirty="0"/>
          </a:p>
          <a:p>
            <a:r>
              <a:rPr kumimoji="1" lang="ja-JP" altLang="en-US" dirty="0"/>
              <a:t>社会資源が見当たらない</a:t>
            </a:r>
            <a:endParaRPr kumimoji="1" lang="en-US" altLang="ja-JP" dirty="0"/>
          </a:p>
          <a:p>
            <a:pPr marL="0" indent="0">
              <a:buNone/>
            </a:pPr>
            <a:r>
              <a:rPr kumimoji="1" lang="ja-JP" altLang="en-US" dirty="0"/>
              <a:t>　→住民との関わりづくりから小さな支援の輪へ</a:t>
            </a:r>
            <a:endParaRPr kumimoji="1" lang="en-US" altLang="ja-JP" dirty="0"/>
          </a:p>
        </p:txBody>
      </p:sp>
      <p:sp>
        <p:nvSpPr>
          <p:cNvPr id="7" name="Text Box 9">
            <a:extLst>
              <a:ext uri="{FF2B5EF4-FFF2-40B4-BE49-F238E27FC236}">
                <a16:creationId xmlns:a16="http://schemas.microsoft.com/office/drawing/2014/main" id="{2DC492E4-7EC3-4FE0-A2EA-3FB57829858D}"/>
              </a:ext>
            </a:extLst>
          </p:cNvPr>
          <p:cNvSpPr txBox="1">
            <a:spLocks noChangeArrowheads="1"/>
          </p:cNvSpPr>
          <p:nvPr/>
        </p:nvSpPr>
        <p:spPr bwMode="auto">
          <a:xfrm>
            <a:off x="3186100" y="6492860"/>
            <a:ext cx="27718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1" u="none" strike="noStrike" kern="1200" cap="none" spc="0" normalizeH="0" baseline="0" noProof="0" dirty="0" err="1">
                <a:ln>
                  <a:noFill/>
                </a:ln>
                <a:solidFill>
                  <a:prstClr val="black"/>
                </a:solidFill>
                <a:effectLst/>
                <a:uLnTx/>
                <a:uFillTx/>
                <a:latin typeface="Century" panose="02040604050505020304" pitchFamily="18" charset="0"/>
                <a:ea typeface="ＭＳ Ｐゴシック"/>
                <a:cs typeface="Times New Roman" panose="02020603050405020304" pitchFamily="18" charset="0"/>
              </a:rPr>
              <a:t>S.Shimamura</a:t>
            </a:r>
            <a:r>
              <a:rPr kumimoji="1" lang="en-US" altLang="ja-JP" sz="1200" b="0" i="1" u="none" strike="noStrike" kern="1200" cap="none" spc="0" normalizeH="0" baseline="0" noProof="0" dirty="0">
                <a:ln>
                  <a:noFill/>
                </a:ln>
                <a:solidFill>
                  <a:prstClr val="black"/>
                </a:solidFill>
                <a:effectLst/>
                <a:uLnTx/>
                <a:uFillTx/>
                <a:latin typeface="Century" panose="02040604050505020304" pitchFamily="18" charset="0"/>
                <a:ea typeface="ＭＳ Ｐゴシック"/>
                <a:cs typeface="Times New Roman" panose="02020603050405020304" pitchFamily="18" charset="0"/>
              </a:rPr>
              <a:t> / Okinawa univ.2019</a:t>
            </a:r>
          </a:p>
        </p:txBody>
      </p:sp>
      <p:sp>
        <p:nvSpPr>
          <p:cNvPr id="11" name="フッター プレースホルダー 10">
            <a:extLst>
              <a:ext uri="{FF2B5EF4-FFF2-40B4-BE49-F238E27FC236}">
                <a16:creationId xmlns:a16="http://schemas.microsoft.com/office/drawing/2014/main" id="{A79D369C-D818-4E77-8DD5-955519D23685}"/>
              </a:ext>
            </a:extLst>
          </p:cNvPr>
          <p:cNvSpPr>
            <a:spLocks noGrp="1"/>
          </p:cNvSpPr>
          <p:nvPr>
            <p:ph type="ftr" sz="quarter" idx="11"/>
          </p:nvPr>
        </p:nvSpPr>
        <p:spPr/>
        <p:txBody>
          <a:bodyPr/>
          <a:lstStyle/>
          <a:p>
            <a:pPr>
              <a:defRPr/>
            </a:pPr>
            <a:r>
              <a:rPr lang="zh-TW" altLang="en-US"/>
              <a:t>令和元年度主任相談支援専門員養成研修</a:t>
            </a:r>
            <a:endParaRPr lang="en-US" altLang="ja-JP" dirty="0"/>
          </a:p>
        </p:txBody>
      </p:sp>
      <p:sp>
        <p:nvSpPr>
          <p:cNvPr id="12" name="スライド番号プレースホルダー 11">
            <a:extLst>
              <a:ext uri="{FF2B5EF4-FFF2-40B4-BE49-F238E27FC236}">
                <a16:creationId xmlns:a16="http://schemas.microsoft.com/office/drawing/2014/main" id="{A880B032-6D7D-4C84-BA4C-357ADE5899A2}"/>
              </a:ext>
            </a:extLst>
          </p:cNvPr>
          <p:cNvSpPr>
            <a:spLocks noGrp="1"/>
          </p:cNvSpPr>
          <p:nvPr>
            <p:ph type="sldNum" sz="quarter" idx="12"/>
          </p:nvPr>
        </p:nvSpPr>
        <p:spPr/>
        <p:txBody>
          <a:bodyPr/>
          <a:lstStyle/>
          <a:p>
            <a:pPr>
              <a:defRPr/>
            </a:pPr>
            <a:fld id="{804D6B79-3AEB-42FE-A736-A41F7AEA0445}" type="slidenum">
              <a:rPr lang="en-US" altLang="ja-JP" smtClean="0"/>
              <a:pPr>
                <a:defRPr/>
              </a:pPr>
              <a:t>19</a:t>
            </a:fld>
            <a:endParaRPr lang="en-US" altLang="ja-JP"/>
          </a:p>
        </p:txBody>
      </p:sp>
    </p:spTree>
    <p:extLst>
      <p:ext uri="{BB962C8B-B14F-4D97-AF65-F5344CB8AC3E}">
        <p14:creationId xmlns:p14="http://schemas.microsoft.com/office/powerpoint/2010/main" val="3099906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67544" y="404664"/>
            <a:ext cx="8229600" cy="1143000"/>
          </a:xfrm>
        </p:spPr>
        <p:txBody>
          <a:bodyPr/>
          <a:lstStyle/>
          <a:p>
            <a:pPr eaLnBrk="1" hangingPunct="1"/>
            <a:r>
              <a:rPr lang="ja-JP" altLang="en-US" sz="3600" dirty="0">
                <a:solidFill>
                  <a:schemeClr val="tx1"/>
                </a:solidFill>
                <a:latin typeface="+mj-ea"/>
              </a:rPr>
              <a:t>本科目のねらい</a:t>
            </a:r>
          </a:p>
        </p:txBody>
      </p:sp>
      <p:sp>
        <p:nvSpPr>
          <p:cNvPr id="3" name="コンテンツ プレースホルダー 2"/>
          <p:cNvSpPr>
            <a:spLocks noGrp="1"/>
          </p:cNvSpPr>
          <p:nvPr>
            <p:ph idx="1"/>
          </p:nvPr>
        </p:nvSpPr>
        <p:spPr>
          <a:xfrm>
            <a:off x="467544" y="1772816"/>
            <a:ext cx="8352928" cy="4248472"/>
          </a:xfrm>
        </p:spPr>
        <p:txBody>
          <a:bodyPr/>
          <a:lstStyle/>
          <a:p>
            <a:r>
              <a:rPr lang="ja-JP" altLang="en-US" dirty="0"/>
              <a:t>主任相談支援専門員は相談支援専門員が行う個別支援を支えるために地域づくりを行う。</a:t>
            </a:r>
            <a:endParaRPr lang="en-US" altLang="ja-JP" dirty="0"/>
          </a:p>
          <a:p>
            <a:r>
              <a:rPr lang="ja-JP" altLang="en-US" dirty="0"/>
              <a:t>そのためには協議会を通じた社会資源の開発や関係諸機関および地域住民との関係の構築といった技術を身に付ける必要がある。</a:t>
            </a:r>
            <a:endParaRPr lang="en-US" altLang="ja-JP" dirty="0"/>
          </a:p>
          <a:p>
            <a:r>
              <a:rPr lang="ja-JP" altLang="en-US" dirty="0"/>
              <a:t>本講ではこうした技術についての考え方や具体的な展開方法について学ぶ</a:t>
            </a:r>
          </a:p>
          <a:p>
            <a:endParaRPr kumimoji="1" lang="ja-JP" altLang="en-US" dirty="0"/>
          </a:p>
        </p:txBody>
      </p:sp>
      <p:sp>
        <p:nvSpPr>
          <p:cNvPr id="9" name="フッター プレースホルダー 8">
            <a:extLst>
              <a:ext uri="{FF2B5EF4-FFF2-40B4-BE49-F238E27FC236}">
                <a16:creationId xmlns:a16="http://schemas.microsoft.com/office/drawing/2014/main" id="{A3E4207E-C29B-4416-BD7F-5DA9EBBAD020}"/>
              </a:ext>
            </a:extLst>
          </p:cNvPr>
          <p:cNvSpPr>
            <a:spLocks noGrp="1"/>
          </p:cNvSpPr>
          <p:nvPr>
            <p:ph type="ftr" sz="quarter" idx="11"/>
          </p:nvPr>
        </p:nvSpPr>
        <p:spPr/>
        <p:txBody>
          <a:bodyPr/>
          <a:lstStyle/>
          <a:p>
            <a:pPr>
              <a:defRPr/>
            </a:pPr>
            <a:r>
              <a:rPr lang="zh-TW" altLang="en-US"/>
              <a:t>令和元年度主任相談支援専門員養成研修</a:t>
            </a:r>
            <a:endParaRPr lang="en-US" altLang="ja-JP" dirty="0"/>
          </a:p>
        </p:txBody>
      </p:sp>
      <p:sp>
        <p:nvSpPr>
          <p:cNvPr id="10" name="スライド番号プレースホルダー 9">
            <a:extLst>
              <a:ext uri="{FF2B5EF4-FFF2-40B4-BE49-F238E27FC236}">
                <a16:creationId xmlns:a16="http://schemas.microsoft.com/office/drawing/2014/main" id="{E989DB39-B991-476B-9260-BB0A2C60FC8D}"/>
              </a:ext>
            </a:extLst>
          </p:cNvPr>
          <p:cNvSpPr>
            <a:spLocks noGrp="1"/>
          </p:cNvSpPr>
          <p:nvPr>
            <p:ph type="sldNum" sz="quarter" idx="12"/>
          </p:nvPr>
        </p:nvSpPr>
        <p:spPr/>
        <p:txBody>
          <a:bodyPr/>
          <a:lstStyle/>
          <a:p>
            <a:pPr>
              <a:defRPr/>
            </a:pPr>
            <a:fld id="{804D6B79-3AEB-42FE-A736-A41F7AEA0445}" type="slidenum">
              <a:rPr lang="en-US" altLang="ja-JP" smtClean="0"/>
              <a:pPr>
                <a:defRPr/>
              </a:pPr>
              <a:t>2</a:t>
            </a:fld>
            <a:endParaRPr lang="en-US" altLang="ja-JP"/>
          </a:p>
        </p:txBody>
      </p:sp>
    </p:spTree>
    <p:extLst>
      <p:ext uri="{BB962C8B-B14F-4D97-AF65-F5344CB8AC3E}">
        <p14:creationId xmlns:p14="http://schemas.microsoft.com/office/powerpoint/2010/main" val="1961002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p:cNvSpPr>
            <a:spLocks noGrp="1"/>
          </p:cNvSpPr>
          <p:nvPr>
            <p:ph type="title"/>
          </p:nvPr>
        </p:nvSpPr>
        <p:spPr>
          <a:xfrm>
            <a:off x="457200" y="274322"/>
            <a:ext cx="8229600" cy="922655"/>
          </a:xfrm>
          <a:prstGeom prst="rect">
            <a:avLst/>
          </a:prstGeom>
          <a:ln>
            <a:noFill/>
          </a:ln>
        </p:spPr>
        <p:txBody>
          <a:bodyPr>
            <a:normAutofit fontScale="90000"/>
          </a:bodyPr>
          <a:lstStyle/>
          <a:p>
            <a:r>
              <a:rPr lang="en-US" altLang="ja-JP" sz="3200" dirty="0">
                <a:solidFill>
                  <a:srgbClr val="C00000"/>
                </a:solidFill>
              </a:rPr>
              <a:t>1-15</a:t>
            </a:r>
            <a:r>
              <a:rPr lang="ja-JP" altLang="en-US" sz="3200" dirty="0">
                <a:solidFill>
                  <a:srgbClr val="C00000"/>
                </a:solidFill>
              </a:rPr>
              <a:t>　「支援困難事例」の発生要因と相互関連性</a:t>
            </a:r>
          </a:p>
        </p:txBody>
      </p:sp>
      <p:sp>
        <p:nvSpPr>
          <p:cNvPr id="11267" name="Shape"/>
          <p:cNvSpPr/>
          <p:nvPr/>
        </p:nvSpPr>
        <p:spPr>
          <a:xfrm>
            <a:off x="638176" y="1407162"/>
            <a:ext cx="4321175" cy="3096895"/>
          </a:xfrm>
          <a:prstGeom prst="ellipse">
            <a:avLst/>
          </a:prstGeom>
          <a:solidFill>
            <a:srgbClr val="92D050">
              <a:alpha val="49803"/>
            </a:srgbClr>
          </a:solidFill>
        </p:spPr>
        <p:style>
          <a:lnRef idx="2">
            <a:schemeClr val="accent6"/>
          </a:lnRef>
          <a:fillRef idx="1">
            <a:schemeClr val="lt1"/>
          </a:fillRef>
          <a:effectRef idx="0">
            <a:schemeClr val="accent6"/>
          </a:effectRef>
          <a:fontRef idx="minor">
            <a:schemeClr val="dk1"/>
          </a:fontRef>
        </p:style>
        <p:txBody>
          <a:bodyPr anchor="t"/>
          <a:lstStyle/>
          <a:p>
            <a:pPr algn="ctr"/>
            <a:r>
              <a:rPr kumimoji="1" lang="ja-JP" altLang="en-US" sz="2400" dirty="0">
                <a:solidFill>
                  <a:schemeClr val="tx1"/>
                </a:solidFill>
              </a:rPr>
              <a:t>個人的要因</a:t>
            </a:r>
          </a:p>
        </p:txBody>
      </p:sp>
      <p:sp>
        <p:nvSpPr>
          <p:cNvPr id="11268" name="Shape"/>
          <p:cNvSpPr/>
          <p:nvPr/>
        </p:nvSpPr>
        <p:spPr>
          <a:xfrm>
            <a:off x="4090036" y="1454150"/>
            <a:ext cx="4321175" cy="3075940"/>
          </a:xfrm>
          <a:prstGeom prst="ellipse">
            <a:avLst/>
          </a:prstGeom>
          <a:solidFill>
            <a:srgbClr val="FFFF66">
              <a:alpha val="49803"/>
            </a:srgbClr>
          </a:solidFill>
        </p:spPr>
        <p:style>
          <a:lnRef idx="2">
            <a:schemeClr val="accent6"/>
          </a:lnRef>
          <a:fillRef idx="1">
            <a:schemeClr val="lt1"/>
          </a:fillRef>
          <a:effectRef idx="0">
            <a:schemeClr val="accent6"/>
          </a:effectRef>
          <a:fontRef idx="minor">
            <a:schemeClr val="dk1"/>
          </a:fontRef>
        </p:style>
        <p:txBody>
          <a:bodyPr anchor="t"/>
          <a:lstStyle/>
          <a:p>
            <a:pPr algn="ctr"/>
            <a:r>
              <a:rPr kumimoji="1" lang="ja-JP" altLang="en-US" sz="2400" dirty="0">
                <a:solidFill>
                  <a:schemeClr val="tx1"/>
                </a:solidFill>
              </a:rPr>
              <a:t>社会的要因</a:t>
            </a:r>
          </a:p>
        </p:txBody>
      </p:sp>
      <p:sp>
        <p:nvSpPr>
          <p:cNvPr id="11269" name="Shape"/>
          <p:cNvSpPr/>
          <p:nvPr/>
        </p:nvSpPr>
        <p:spPr>
          <a:xfrm rot="10800000">
            <a:off x="320041" y="2924944"/>
            <a:ext cx="8425815" cy="2089150"/>
          </a:xfrm>
          <a:custGeom>
            <a:avLst/>
            <a:gdLst>
              <a:gd name="Guide0" fmla="*/ w 10800 8424936"/>
              <a:gd name="Guide1" fmla="*/ h 0 2088232"/>
              <a:gd name="Guide2" fmla="*/ w 0 8424936"/>
              <a:gd name="Guide3" fmla="*/ h 10800 2088232"/>
              <a:gd name="Guide4" fmla="*/ w 10800 8424936"/>
              <a:gd name="Guide5" fmla="*/ h 21600 2088232"/>
              <a:gd name="Guide6" fmla="*/ w 21600 8424936"/>
              <a:gd name="Guide7" fmla="*/ h 10800 2088232"/>
            </a:gdLst>
            <a:ahLst/>
            <a:cxnLst>
              <a:cxn ang="0">
                <a:pos x="Guide0" y="Guide1"/>
              </a:cxn>
              <a:cxn ang="0">
                <a:pos x="Guide2" y="Guide3"/>
              </a:cxn>
              <a:cxn ang="0">
                <a:pos x="Guide4" y="Guide5"/>
              </a:cxn>
              <a:cxn ang="0">
                <a:pos x="Guide6" y="Guide7"/>
              </a:cxn>
            </a:cxnLst>
            <a:rect l="348579" t="91187" r="8078244" b="2094033"/>
            <a:pathLst>
              <a:path w="8424936" h="2088232">
                <a:moveTo>
                  <a:pt x="0" y="2088232"/>
                </a:moveTo>
                <a:lnTo>
                  <a:pt x="522058" y="0"/>
                </a:lnTo>
                <a:lnTo>
                  <a:pt x="7902878" y="0"/>
                </a:lnTo>
                <a:lnTo>
                  <a:pt x="8424936" y="2088232"/>
                </a:lnTo>
                <a:close/>
              </a:path>
            </a:pathLst>
          </a:custGeom>
          <a:solidFill>
            <a:srgbClr val="4F81BD">
              <a:alpha val="29803"/>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1" lang="ja-JP" altLang="en-US" dirty="0">
              <a:solidFill>
                <a:schemeClr val="tx1"/>
              </a:solidFill>
            </a:endParaRPr>
          </a:p>
        </p:txBody>
      </p:sp>
      <p:sp>
        <p:nvSpPr>
          <p:cNvPr id="11270" name="Shape"/>
          <p:cNvSpPr/>
          <p:nvPr/>
        </p:nvSpPr>
        <p:spPr>
          <a:xfrm>
            <a:off x="2490470" y="4581128"/>
            <a:ext cx="5431295" cy="461665"/>
          </a:xfrm>
          <a:prstGeom prst="rect">
            <a:avLst/>
          </a:prstGeom>
          <a:noFill/>
          <a:ln>
            <a:noFill/>
          </a:ln>
        </p:spPr>
        <p:txBody>
          <a:bodyPr wrap="none" anchor="t">
            <a:spAutoFit/>
          </a:bodyPr>
          <a:lstStyle/>
          <a:p>
            <a:r>
              <a:rPr kumimoji="1" lang="ja-JP" altLang="en-US" sz="2400" dirty="0"/>
              <a:t>不適切な対応　</a:t>
            </a:r>
            <a:r>
              <a:rPr lang="ja-JP" altLang="en-US" sz="2400" dirty="0"/>
              <a:t>（</a:t>
            </a:r>
            <a:r>
              <a:rPr kumimoji="1" lang="ja-JP" altLang="en-US" sz="2400" dirty="0"/>
              <a:t>偏見や差別・排除含む）</a:t>
            </a:r>
          </a:p>
        </p:txBody>
      </p:sp>
      <p:sp>
        <p:nvSpPr>
          <p:cNvPr id="11271" name="Shape"/>
          <p:cNvSpPr/>
          <p:nvPr/>
        </p:nvSpPr>
        <p:spPr>
          <a:xfrm>
            <a:off x="4366114" y="2276872"/>
            <a:ext cx="421910" cy="584775"/>
          </a:xfrm>
          <a:prstGeom prst="rect">
            <a:avLst/>
          </a:prstGeom>
          <a:noFill/>
          <a:ln>
            <a:noFill/>
          </a:ln>
        </p:spPr>
        <p:txBody>
          <a:bodyPr wrap="none" anchor="t">
            <a:spAutoFit/>
          </a:bodyPr>
          <a:lstStyle/>
          <a:p>
            <a:r>
              <a:rPr kumimoji="1" lang="en-US" sz="3200" dirty="0"/>
              <a:t>A</a:t>
            </a:r>
          </a:p>
        </p:txBody>
      </p:sp>
      <p:sp>
        <p:nvSpPr>
          <p:cNvPr id="11272" name="Shape"/>
          <p:cNvSpPr/>
          <p:nvPr/>
        </p:nvSpPr>
        <p:spPr>
          <a:xfrm>
            <a:off x="2490470" y="3400426"/>
            <a:ext cx="407484" cy="584775"/>
          </a:xfrm>
          <a:prstGeom prst="rect">
            <a:avLst/>
          </a:prstGeom>
          <a:noFill/>
          <a:ln>
            <a:noFill/>
          </a:ln>
        </p:spPr>
        <p:txBody>
          <a:bodyPr wrap="none" anchor="t">
            <a:spAutoFit/>
          </a:bodyPr>
          <a:lstStyle/>
          <a:p>
            <a:r>
              <a:rPr kumimoji="1" lang="en-US" sz="3200" dirty="0"/>
              <a:t>B</a:t>
            </a:r>
          </a:p>
        </p:txBody>
      </p:sp>
      <p:sp>
        <p:nvSpPr>
          <p:cNvPr id="11273" name="Shape"/>
          <p:cNvSpPr/>
          <p:nvPr/>
        </p:nvSpPr>
        <p:spPr>
          <a:xfrm>
            <a:off x="6129020" y="3425191"/>
            <a:ext cx="404278" cy="584775"/>
          </a:xfrm>
          <a:prstGeom prst="rect">
            <a:avLst/>
          </a:prstGeom>
          <a:noFill/>
          <a:ln>
            <a:noFill/>
          </a:ln>
        </p:spPr>
        <p:txBody>
          <a:bodyPr wrap="none" anchor="t">
            <a:spAutoFit/>
          </a:bodyPr>
          <a:lstStyle/>
          <a:p>
            <a:r>
              <a:rPr kumimoji="1" lang="en-US" sz="3200" dirty="0"/>
              <a:t>C</a:t>
            </a:r>
          </a:p>
        </p:txBody>
      </p:sp>
      <p:sp>
        <p:nvSpPr>
          <p:cNvPr id="11274" name="Shape"/>
          <p:cNvSpPr/>
          <p:nvPr/>
        </p:nvSpPr>
        <p:spPr>
          <a:xfrm>
            <a:off x="4310380" y="3132456"/>
            <a:ext cx="437940" cy="584775"/>
          </a:xfrm>
          <a:prstGeom prst="rect">
            <a:avLst/>
          </a:prstGeom>
          <a:noFill/>
          <a:ln>
            <a:noFill/>
          </a:ln>
        </p:spPr>
        <p:txBody>
          <a:bodyPr wrap="none" anchor="t">
            <a:spAutoFit/>
          </a:bodyPr>
          <a:lstStyle/>
          <a:p>
            <a:r>
              <a:rPr kumimoji="1" lang="en-US" sz="3200" dirty="0"/>
              <a:t>D</a:t>
            </a:r>
          </a:p>
        </p:txBody>
      </p:sp>
      <p:sp>
        <p:nvSpPr>
          <p:cNvPr id="11275" name="Shape"/>
          <p:cNvSpPr/>
          <p:nvPr/>
        </p:nvSpPr>
        <p:spPr>
          <a:xfrm>
            <a:off x="467544" y="5791201"/>
            <a:ext cx="8424936" cy="400110"/>
          </a:xfrm>
          <a:prstGeom prst="rect">
            <a:avLst/>
          </a:prstGeom>
          <a:noFill/>
          <a:ln>
            <a:noFill/>
          </a:ln>
        </p:spPr>
        <p:txBody>
          <a:bodyPr wrap="square" anchor="t">
            <a:spAutoFit/>
          </a:bodyPr>
          <a:lstStyle/>
          <a:p>
            <a:r>
              <a:rPr kumimoji="1" lang="ja-JP" altLang="en-US" sz="2000" b="1" dirty="0"/>
              <a:t>支援者の</a:t>
            </a:r>
            <a:r>
              <a:rPr kumimoji="1" lang="ja-JP" altLang="en-US" sz="2000" b="1" dirty="0">
                <a:solidFill>
                  <a:srgbClr val="FF0000"/>
                </a:solidFill>
              </a:rPr>
              <a:t>技術を向上させる</a:t>
            </a:r>
            <a:r>
              <a:rPr kumimoji="1" lang="ja-JP" altLang="en-US" sz="2000" b="1" dirty="0"/>
              <a:t>ことで、</a:t>
            </a:r>
            <a:r>
              <a:rPr kumimoji="1" lang="en-US" sz="2000" b="1" dirty="0"/>
              <a:t>B</a:t>
            </a:r>
            <a:r>
              <a:rPr kumimoji="1" lang="ja-JP" altLang="en-US" sz="2000" b="1" dirty="0"/>
              <a:t>・</a:t>
            </a:r>
            <a:r>
              <a:rPr kumimoji="1" lang="en-US" sz="2000" b="1" dirty="0"/>
              <a:t>C</a:t>
            </a:r>
            <a:r>
              <a:rPr kumimoji="1" lang="ja-JP" altLang="en-US" sz="2000" b="1" dirty="0"/>
              <a:t>・</a:t>
            </a:r>
            <a:r>
              <a:rPr kumimoji="1" lang="en-US" sz="2000" b="1" dirty="0"/>
              <a:t>D</a:t>
            </a:r>
            <a:r>
              <a:rPr kumimoji="1" lang="ja-JP" altLang="en-US" sz="2000" b="1" dirty="0"/>
              <a:t>を回避することができる。　</a:t>
            </a:r>
          </a:p>
        </p:txBody>
      </p:sp>
      <p:sp>
        <p:nvSpPr>
          <p:cNvPr id="11276" name="Shape"/>
          <p:cNvSpPr/>
          <p:nvPr/>
        </p:nvSpPr>
        <p:spPr>
          <a:xfrm>
            <a:off x="3131840" y="5085184"/>
            <a:ext cx="5259773" cy="369332"/>
          </a:xfrm>
          <a:prstGeom prst="rect">
            <a:avLst/>
          </a:prstGeom>
          <a:noFill/>
          <a:ln>
            <a:noFill/>
          </a:ln>
        </p:spPr>
        <p:txBody>
          <a:bodyPr wrap="none" anchor="t">
            <a:spAutoFit/>
          </a:bodyPr>
          <a:lstStyle/>
          <a:p>
            <a:r>
              <a:rPr lang="ja-JP" altLang="en-US" dirty="0"/>
              <a:t>岩間伸之</a:t>
            </a:r>
            <a:r>
              <a:rPr kumimoji="1" lang="en-US" dirty="0"/>
              <a:t>『</a:t>
            </a:r>
            <a:r>
              <a:rPr kumimoji="1" lang="ja-JP" altLang="en-US" dirty="0"/>
              <a:t>支援困難事例と向き合う</a:t>
            </a:r>
            <a:r>
              <a:rPr kumimoji="1" lang="en-US" dirty="0"/>
              <a:t>』</a:t>
            </a:r>
            <a:r>
              <a:rPr kumimoji="1" lang="ja-JP" altLang="en-US" dirty="0"/>
              <a:t>（中央法規）</a:t>
            </a:r>
            <a:r>
              <a:rPr lang="ja-JP" altLang="en-US" dirty="0"/>
              <a:t>より</a:t>
            </a:r>
            <a:endParaRPr kumimoji="1" lang="ja-JP" altLang="en-US" dirty="0"/>
          </a:p>
        </p:txBody>
      </p:sp>
      <p:sp>
        <p:nvSpPr>
          <p:cNvPr id="6" name="フッター プレースホルダー 5">
            <a:extLst>
              <a:ext uri="{FF2B5EF4-FFF2-40B4-BE49-F238E27FC236}">
                <a16:creationId xmlns:a16="http://schemas.microsoft.com/office/drawing/2014/main" id="{05D3D8D5-884D-448F-9FA4-7D13C3604374}"/>
              </a:ext>
            </a:extLst>
          </p:cNvPr>
          <p:cNvSpPr>
            <a:spLocks noGrp="1"/>
          </p:cNvSpPr>
          <p:nvPr>
            <p:ph type="ftr" sz="quarter" idx="11"/>
          </p:nvPr>
        </p:nvSpPr>
        <p:spPr/>
        <p:txBody>
          <a:bodyPr/>
          <a:lstStyle/>
          <a:p>
            <a:pPr>
              <a:defRPr/>
            </a:pPr>
            <a:r>
              <a:rPr lang="zh-TW" altLang="en-US"/>
              <a:t>令和元年度主任相談支援専門員養成研修</a:t>
            </a:r>
            <a:endParaRPr lang="en-US" altLang="ja-JP" dirty="0"/>
          </a:p>
        </p:txBody>
      </p:sp>
      <p:sp>
        <p:nvSpPr>
          <p:cNvPr id="7" name="スライド番号プレースホルダー 6">
            <a:extLst>
              <a:ext uri="{FF2B5EF4-FFF2-40B4-BE49-F238E27FC236}">
                <a16:creationId xmlns:a16="http://schemas.microsoft.com/office/drawing/2014/main" id="{F1B97E1B-4C97-4EE6-B87B-960062BBEF4E}"/>
              </a:ext>
            </a:extLst>
          </p:cNvPr>
          <p:cNvSpPr>
            <a:spLocks noGrp="1"/>
          </p:cNvSpPr>
          <p:nvPr>
            <p:ph type="sldNum" sz="quarter" idx="12"/>
          </p:nvPr>
        </p:nvSpPr>
        <p:spPr/>
        <p:txBody>
          <a:bodyPr/>
          <a:lstStyle/>
          <a:p>
            <a:pPr>
              <a:defRPr/>
            </a:pPr>
            <a:fld id="{804D6B79-3AEB-42FE-A736-A41F7AEA0445}" type="slidenum">
              <a:rPr lang="en-US" altLang="ja-JP" smtClean="0"/>
              <a:pPr>
                <a:defRPr/>
              </a:pPr>
              <a:t>20</a:t>
            </a:fld>
            <a:endParaRPr lang="en-US" altLang="ja-JP"/>
          </a:p>
        </p:txBody>
      </p:sp>
    </p:spTree>
    <p:extLst>
      <p:ext uri="{BB962C8B-B14F-4D97-AF65-F5344CB8AC3E}">
        <p14:creationId xmlns:p14="http://schemas.microsoft.com/office/powerpoint/2010/main" val="3053964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en-US" altLang="ja-JP" sz="3600" dirty="0">
                <a:solidFill>
                  <a:srgbClr val="C00000"/>
                </a:solidFill>
                <a:latin typeface="+mj-ea"/>
              </a:rPr>
              <a:t>2-1</a:t>
            </a:r>
            <a:r>
              <a:rPr lang="ja-JP" altLang="en-US" sz="3600" dirty="0">
                <a:solidFill>
                  <a:srgbClr val="C00000"/>
                </a:solidFill>
                <a:latin typeface="+mj-ea"/>
              </a:rPr>
              <a:t>　協議会は地域づくりの基地</a:t>
            </a:r>
          </a:p>
        </p:txBody>
      </p:sp>
      <p:sp>
        <p:nvSpPr>
          <p:cNvPr id="3" name="コンテンツ プレースホルダー 2"/>
          <p:cNvSpPr>
            <a:spLocks noGrp="1"/>
          </p:cNvSpPr>
          <p:nvPr>
            <p:ph idx="1"/>
          </p:nvPr>
        </p:nvSpPr>
        <p:spPr>
          <a:xfrm>
            <a:off x="678396" y="1684505"/>
            <a:ext cx="7926052" cy="4525963"/>
          </a:xfrm>
        </p:spPr>
        <p:txBody>
          <a:bodyPr/>
          <a:lstStyle/>
          <a:p>
            <a:pPr marL="0" indent="0">
              <a:buNone/>
            </a:pPr>
            <a:r>
              <a:rPr lang="ja-JP" altLang="en-US" dirty="0"/>
              <a:t>・協議会は個別課題を普遍化するために重要な役割を果たす。</a:t>
            </a:r>
            <a:endParaRPr lang="en-US" altLang="ja-JP" dirty="0"/>
          </a:p>
          <a:p>
            <a:pPr marL="0" indent="0">
              <a:buNone/>
            </a:pPr>
            <a:r>
              <a:rPr lang="ja-JP" altLang="en-US" dirty="0"/>
              <a:t>・主任相談支援専門員は協議会の企画運営を通して、個別課題を解決するためのネットワークの構築や社会資源の改善・開発を行う。</a:t>
            </a:r>
            <a:endParaRPr lang="en-US" altLang="ja-JP" dirty="0"/>
          </a:p>
          <a:p>
            <a:pPr marL="0" indent="0">
              <a:buNone/>
            </a:pPr>
            <a:r>
              <a:rPr lang="ja-JP" altLang="en-US" dirty="0"/>
              <a:t>・その際に、協議会の持つ６つの機能をフルに活かして、効率的かつ有効な地域づくりを行う。</a:t>
            </a:r>
            <a:endParaRPr lang="en-US" altLang="ja-JP" dirty="0"/>
          </a:p>
        </p:txBody>
      </p:sp>
      <p:sp>
        <p:nvSpPr>
          <p:cNvPr id="9" name="フッター プレースホルダー 8">
            <a:extLst>
              <a:ext uri="{FF2B5EF4-FFF2-40B4-BE49-F238E27FC236}">
                <a16:creationId xmlns:a16="http://schemas.microsoft.com/office/drawing/2014/main" id="{7639163E-2C74-404F-B185-8D20A2FAB902}"/>
              </a:ext>
            </a:extLst>
          </p:cNvPr>
          <p:cNvSpPr>
            <a:spLocks noGrp="1"/>
          </p:cNvSpPr>
          <p:nvPr>
            <p:ph type="ftr" sz="quarter" idx="11"/>
          </p:nvPr>
        </p:nvSpPr>
        <p:spPr/>
        <p:txBody>
          <a:bodyPr/>
          <a:lstStyle/>
          <a:p>
            <a:pPr>
              <a:defRPr/>
            </a:pPr>
            <a:r>
              <a:rPr lang="zh-TW" altLang="en-US"/>
              <a:t>令和元年度主任相談支援専門員養成研修</a:t>
            </a:r>
            <a:endParaRPr lang="en-US" altLang="ja-JP" dirty="0"/>
          </a:p>
        </p:txBody>
      </p:sp>
      <p:sp>
        <p:nvSpPr>
          <p:cNvPr id="10" name="スライド番号プレースホルダー 9">
            <a:extLst>
              <a:ext uri="{FF2B5EF4-FFF2-40B4-BE49-F238E27FC236}">
                <a16:creationId xmlns:a16="http://schemas.microsoft.com/office/drawing/2014/main" id="{BD309329-F74B-4426-AAA8-361A3DE6189F}"/>
              </a:ext>
            </a:extLst>
          </p:cNvPr>
          <p:cNvSpPr>
            <a:spLocks noGrp="1"/>
          </p:cNvSpPr>
          <p:nvPr>
            <p:ph type="sldNum" sz="quarter" idx="12"/>
          </p:nvPr>
        </p:nvSpPr>
        <p:spPr/>
        <p:txBody>
          <a:bodyPr/>
          <a:lstStyle/>
          <a:p>
            <a:pPr>
              <a:defRPr/>
            </a:pPr>
            <a:fld id="{804D6B79-3AEB-42FE-A736-A41F7AEA0445}" type="slidenum">
              <a:rPr lang="en-US" altLang="ja-JP" smtClean="0"/>
              <a:pPr>
                <a:defRPr/>
              </a:pPr>
              <a:t>21</a:t>
            </a:fld>
            <a:endParaRPr lang="en-US" altLang="ja-JP"/>
          </a:p>
        </p:txBody>
      </p:sp>
    </p:spTree>
    <p:extLst>
      <p:ext uri="{BB962C8B-B14F-4D97-AF65-F5344CB8AC3E}">
        <p14:creationId xmlns:p14="http://schemas.microsoft.com/office/powerpoint/2010/main" val="3550692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0" y="581201"/>
            <a:ext cx="4572000" cy="5890457"/>
          </a:xfrm>
          <a:prstGeom prst="rect">
            <a:avLst/>
          </a:prstGeom>
          <a:solidFill>
            <a:srgbClr val="FDEFE3"/>
          </a:solidFill>
          <a:ln w="12700">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45" name="正方形/長方形 244"/>
          <p:cNvSpPr/>
          <p:nvPr/>
        </p:nvSpPr>
        <p:spPr>
          <a:xfrm>
            <a:off x="4558555" y="581200"/>
            <a:ext cx="4572000" cy="5890457"/>
          </a:xfrm>
          <a:prstGeom prst="rect">
            <a:avLst/>
          </a:prstGeom>
          <a:solidFill>
            <a:srgbClr val="F2F5EB"/>
          </a:solidFill>
          <a:ln w="12700">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1" name="二等辺三角形 40"/>
          <p:cNvSpPr/>
          <p:nvPr/>
        </p:nvSpPr>
        <p:spPr>
          <a:xfrm>
            <a:off x="35496" y="3815895"/>
            <a:ext cx="9108504" cy="2655762"/>
          </a:xfrm>
          <a:prstGeom prst="triangle">
            <a:avLst>
              <a:gd name="adj" fmla="val 75196"/>
            </a:avLst>
          </a:prstGeom>
          <a:solidFill>
            <a:srgbClr val="ECE7F1"/>
          </a:solidFill>
          <a:ln w="12700">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109" name="直線矢印コネクタ 108"/>
          <p:cNvCxnSpPr/>
          <p:nvPr/>
        </p:nvCxnSpPr>
        <p:spPr>
          <a:xfrm flipH="1">
            <a:off x="7582524" y="2071707"/>
            <a:ext cx="403354" cy="324434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43" name="Picture 8" descr="家　イラスト 無料 に対する画像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720" y="780607"/>
            <a:ext cx="1281984" cy="976431"/>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164" name="Picture 4" descr="施設 イラスト 無料 に対する画像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7" y="5258488"/>
            <a:ext cx="1154981" cy="861679"/>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
        <p:nvSpPr>
          <p:cNvPr id="107" name="ドーナツ 106"/>
          <p:cNvSpPr/>
          <p:nvPr/>
        </p:nvSpPr>
        <p:spPr>
          <a:xfrm>
            <a:off x="1482691" y="1208589"/>
            <a:ext cx="6180434" cy="4121070"/>
          </a:xfrm>
          <a:prstGeom prst="donut">
            <a:avLst>
              <a:gd name="adj" fmla="val 45072"/>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Ｆ</a:t>
            </a:r>
          </a:p>
        </p:txBody>
      </p:sp>
      <p:sp>
        <p:nvSpPr>
          <p:cNvPr id="2" name="タイトル 1"/>
          <p:cNvSpPr>
            <a:spLocks noGrp="1"/>
          </p:cNvSpPr>
          <p:nvPr>
            <p:ph type="title"/>
          </p:nvPr>
        </p:nvSpPr>
        <p:spPr>
          <a:xfrm>
            <a:off x="484664" y="116632"/>
            <a:ext cx="8229600" cy="252963"/>
          </a:xfrm>
        </p:spPr>
        <p:txBody>
          <a:bodyPr>
            <a:noAutofit/>
          </a:bodyPr>
          <a:lstStyle/>
          <a:p>
            <a:pPr algn="ctr"/>
            <a:r>
              <a:rPr lang="ja-JP" altLang="en-US" sz="2215" b="1" dirty="0"/>
              <a:t>相談支援の体制充実及び質の向上による効果（イメージ）</a:t>
            </a:r>
          </a:p>
        </p:txBody>
      </p:sp>
      <p:sp>
        <p:nvSpPr>
          <p:cNvPr id="6" name="円/楕円 5"/>
          <p:cNvSpPr/>
          <p:nvPr/>
        </p:nvSpPr>
        <p:spPr>
          <a:xfrm>
            <a:off x="3419872" y="2578473"/>
            <a:ext cx="2440646" cy="1459111"/>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77"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3666024" y="2554272"/>
            <a:ext cx="2115378" cy="2911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92" b="1" i="0" u="none" strike="noStrike" kern="1200" cap="none" spc="0" normalizeH="0" baseline="0" noProof="0">
                <a:ln>
                  <a:noFill/>
                </a:ln>
                <a:solidFill>
                  <a:prstClr val="black">
                    <a:lumMod val="65000"/>
                    <a:lumOff val="35000"/>
                  </a:prstClr>
                </a:solidFill>
                <a:effectLst/>
                <a:uLnTx/>
                <a:uFillTx/>
                <a:latin typeface="HG丸ｺﾞｼｯｸM-PRO" panose="020F0600000000000000" pitchFamily="50" charset="-128"/>
                <a:ea typeface="HG丸ｺﾞｼｯｸM-PRO" panose="020F0600000000000000" pitchFamily="50" charset="-128"/>
                <a:cs typeface="+mn-cs"/>
              </a:rPr>
              <a:t>基幹相談支援センター</a:t>
            </a:r>
          </a:p>
        </p:txBody>
      </p:sp>
      <p:grpSp>
        <p:nvGrpSpPr>
          <p:cNvPr id="1053" name="グループ化 1052"/>
          <p:cNvGrpSpPr/>
          <p:nvPr/>
        </p:nvGrpSpPr>
        <p:grpSpPr>
          <a:xfrm>
            <a:off x="3939660" y="2777685"/>
            <a:ext cx="1296146" cy="655236"/>
            <a:chOff x="3707903" y="2572784"/>
            <a:chExt cx="1800200" cy="976880"/>
          </a:xfrm>
        </p:grpSpPr>
        <p:grpSp>
          <p:nvGrpSpPr>
            <p:cNvPr id="12" name="グループ化 11"/>
            <p:cNvGrpSpPr/>
            <p:nvPr/>
          </p:nvGrpSpPr>
          <p:grpSpPr>
            <a:xfrm>
              <a:off x="4355976" y="2572784"/>
              <a:ext cx="517074" cy="976880"/>
              <a:chOff x="2751618" y="3030104"/>
              <a:chExt cx="449673" cy="954214"/>
            </a:xfrm>
          </p:grpSpPr>
          <p:sp>
            <p:nvSpPr>
              <p:cNvPr id="14" name="円/楕円 13"/>
              <p:cNvSpPr/>
              <p:nvPr/>
            </p:nvSpPr>
            <p:spPr>
              <a:xfrm>
                <a:off x="2787162" y="3030104"/>
                <a:ext cx="373141" cy="38880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 name="台形 14"/>
              <p:cNvSpPr/>
              <p:nvPr/>
            </p:nvSpPr>
            <p:spPr>
              <a:xfrm rot="10800000">
                <a:off x="2751618" y="3424789"/>
                <a:ext cx="449673" cy="559529"/>
              </a:xfrm>
              <a:prstGeom prst="trapezoid">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35" name="グループ化 34"/>
            <p:cNvGrpSpPr/>
            <p:nvPr/>
          </p:nvGrpSpPr>
          <p:grpSpPr>
            <a:xfrm>
              <a:off x="5022094" y="2617003"/>
              <a:ext cx="486009" cy="928219"/>
              <a:chOff x="4993834" y="3323487"/>
              <a:chExt cx="591072" cy="1068336"/>
            </a:xfrm>
          </p:grpSpPr>
          <p:grpSp>
            <p:nvGrpSpPr>
              <p:cNvPr id="22" name="グループ化 21"/>
              <p:cNvGrpSpPr/>
              <p:nvPr/>
            </p:nvGrpSpPr>
            <p:grpSpPr>
              <a:xfrm>
                <a:off x="4993834" y="3323487"/>
                <a:ext cx="591072" cy="966907"/>
                <a:chOff x="2726832" y="3026509"/>
                <a:chExt cx="499066" cy="883308"/>
              </a:xfrm>
            </p:grpSpPr>
            <p:sp>
              <p:nvSpPr>
                <p:cNvPr id="24" name="円/楕円 23"/>
                <p:cNvSpPr/>
                <p:nvPr/>
              </p:nvSpPr>
              <p:spPr>
                <a:xfrm>
                  <a:off x="2762380" y="3026509"/>
                  <a:ext cx="414129" cy="38880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73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5" name="台形 24"/>
                <p:cNvSpPr/>
                <p:nvPr/>
              </p:nvSpPr>
              <p:spPr>
                <a:xfrm rot="10800000">
                  <a:off x="2726832" y="3350288"/>
                  <a:ext cx="499066" cy="559529"/>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369"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31" name="テキスト ボックス 30"/>
              <p:cNvSpPr txBox="1"/>
              <p:nvPr/>
            </p:nvSpPr>
            <p:spPr>
              <a:xfrm>
                <a:off x="5072927" y="3640384"/>
                <a:ext cx="455974" cy="751439"/>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54"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社福士等</a:t>
                </a:r>
              </a:p>
            </p:txBody>
          </p:sp>
        </p:grpSp>
        <p:grpSp>
          <p:nvGrpSpPr>
            <p:cNvPr id="34" name="グループ化 33"/>
            <p:cNvGrpSpPr/>
            <p:nvPr/>
          </p:nvGrpSpPr>
          <p:grpSpPr>
            <a:xfrm>
              <a:off x="3707903" y="2617002"/>
              <a:ext cx="486009" cy="865212"/>
              <a:chOff x="3736579" y="3301548"/>
              <a:chExt cx="591072" cy="995818"/>
            </a:xfrm>
          </p:grpSpPr>
          <p:grpSp>
            <p:nvGrpSpPr>
              <p:cNvPr id="27" name="グループ化 26"/>
              <p:cNvGrpSpPr/>
              <p:nvPr/>
            </p:nvGrpSpPr>
            <p:grpSpPr>
              <a:xfrm>
                <a:off x="3736579" y="3301548"/>
                <a:ext cx="591072" cy="966908"/>
                <a:chOff x="2726836" y="3026509"/>
                <a:chExt cx="499067" cy="883309"/>
              </a:xfrm>
            </p:grpSpPr>
            <p:sp>
              <p:nvSpPr>
                <p:cNvPr id="29" name="円/楕円 28"/>
                <p:cNvSpPr/>
                <p:nvPr/>
              </p:nvSpPr>
              <p:spPr>
                <a:xfrm>
                  <a:off x="2762380" y="3026509"/>
                  <a:ext cx="414128" cy="38880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73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0" name="台形 29"/>
                <p:cNvSpPr/>
                <p:nvPr/>
              </p:nvSpPr>
              <p:spPr>
                <a:xfrm rot="10800000">
                  <a:off x="2726836" y="3350289"/>
                  <a:ext cx="499067" cy="559529"/>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73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32" name="テキスト ボックス 31"/>
              <p:cNvSpPr txBox="1"/>
              <p:nvPr/>
            </p:nvSpPr>
            <p:spPr>
              <a:xfrm>
                <a:off x="3781650" y="3655970"/>
                <a:ext cx="503737" cy="641396"/>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3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保健師</a:t>
                </a:r>
              </a:p>
            </p:txBody>
          </p:sp>
        </p:grpSp>
        <p:sp>
          <p:nvSpPr>
            <p:cNvPr id="33" name="テキスト ボックス 32"/>
            <p:cNvSpPr txBox="1"/>
            <p:nvPr/>
          </p:nvSpPr>
          <p:spPr>
            <a:xfrm>
              <a:off x="4079579" y="3052116"/>
              <a:ext cx="1129601" cy="476257"/>
            </a:xfrm>
            <a:prstGeom prst="rect">
              <a:avLst/>
            </a:prstGeom>
          </p:spPr>
          <p:style>
            <a:lnRef idx="2">
              <a:schemeClr val="accent6"/>
            </a:lnRef>
            <a:fillRef idx="1">
              <a:schemeClr val="lt1"/>
            </a:fillRef>
            <a:effectRef idx="0">
              <a:schemeClr val="accent6"/>
            </a:effectRef>
            <a:fontRef idx="minor">
              <a:schemeClr val="dk1"/>
            </a:fontRef>
          </p:style>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38"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主任相談支援専門員</a:t>
              </a:r>
            </a:p>
          </p:txBody>
        </p:sp>
      </p:grpSp>
      <p:sp>
        <p:nvSpPr>
          <p:cNvPr id="110" name="テキスト ボックス 109"/>
          <p:cNvSpPr txBox="1"/>
          <p:nvPr/>
        </p:nvSpPr>
        <p:spPr>
          <a:xfrm>
            <a:off x="3178576" y="1378828"/>
            <a:ext cx="2867238" cy="93025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92"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計画相談支援の充実（報酬改定）</a:t>
            </a:r>
            <a:endParaRPr kumimoji="0" lang="en-US" altLang="ja-JP" sz="1292"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65593" marR="0" lvl="0" indent="-165593"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015"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モニタリング頻度の増加</a:t>
            </a:r>
            <a:endParaRPr kumimoji="0" lang="en-US" altLang="ja-JP" sz="1015"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65593" marR="0" lvl="0" indent="-165593"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015"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特定事業所加算の充実と緩和</a:t>
            </a:r>
            <a:endParaRPr kumimoji="0" lang="en-US" altLang="ja-JP" sz="1015"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65593" marR="0" lvl="0" indent="-165593"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015"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連携および質の確保に対する加算創設</a:t>
            </a:r>
            <a:endParaRPr kumimoji="0" lang="en-US" altLang="ja-JP" sz="1015"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8"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→体制の安定による質の向上および効率化</a:t>
            </a:r>
            <a:endParaRPr kumimoji="0" lang="en-US" altLang="ja-JP" sz="1108"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028" name="Picture 4" descr="施設 イラスト 無料 に対する画像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6114" y="799537"/>
            <a:ext cx="1301850" cy="759770"/>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1026" name="Picture 2" descr="病院 イラスト 無料 に対する画像結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2509" y="975469"/>
            <a:ext cx="1331645" cy="868642"/>
          </a:xfrm>
          <a:prstGeom prst="rect">
            <a:avLst/>
          </a:prstGeom>
          <a:noFill/>
          <a:extLst>
            <a:ext uri="{909E8E84-426E-40dd-AFC4-6F175D3DCCD1}">
              <a14:hiddenFill xmlns:a14="http://schemas.microsoft.com/office/drawing/2010/main" xmlns="">
                <a:solidFill>
                  <a:srgbClr val="FFFFFF"/>
                </a:solidFill>
              </a14:hiddenFill>
            </a:ext>
          </a:extLst>
        </p:spPr>
      </p:pic>
      <p:sp>
        <p:nvSpPr>
          <p:cNvPr id="108" name="図形 107"/>
          <p:cNvSpPr/>
          <p:nvPr/>
        </p:nvSpPr>
        <p:spPr>
          <a:xfrm rot="16200000" flipV="1">
            <a:off x="6990111" y="1125417"/>
            <a:ext cx="921565" cy="2757766"/>
          </a:xfrm>
          <a:prstGeom prst="swooshArrow">
            <a:avLst>
              <a:gd name="adj1" fmla="val 16310"/>
              <a:gd name="adj2" fmla="val 24129"/>
            </a:avLst>
          </a:prstGeom>
          <a:scene3d>
            <a:camera prst="perspectiveContrastingRightFacing"/>
            <a:lightRig rig="threePt" dir="t"/>
          </a:scene3d>
        </p:spPr>
        <p:style>
          <a:lnRef idx="1">
            <a:schemeClr val="accent2"/>
          </a:lnRef>
          <a:fillRef idx="2">
            <a:schemeClr val="accent2"/>
          </a:fillRef>
          <a:effectRef idx="1">
            <a:schemeClr val="accent2"/>
          </a:effectRef>
          <a:fontRef idx="minor">
            <a:schemeClr val="dk1"/>
          </a:fontRef>
        </p:style>
      </p:sp>
      <p:sp>
        <p:nvSpPr>
          <p:cNvPr id="114" name="上矢印 113"/>
          <p:cNvSpPr/>
          <p:nvPr/>
        </p:nvSpPr>
        <p:spPr>
          <a:xfrm rot="3211947">
            <a:off x="7166437" y="1383572"/>
            <a:ext cx="507162" cy="588081"/>
          </a:xfrm>
          <a:prstGeom prst="upArrow">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5" name="上矢印 164"/>
          <p:cNvSpPr/>
          <p:nvPr/>
        </p:nvSpPr>
        <p:spPr>
          <a:xfrm rot="7697175">
            <a:off x="6600974" y="4740520"/>
            <a:ext cx="507162" cy="716989"/>
          </a:xfrm>
          <a:prstGeom prst="upArrow">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031" name="直線矢印コネクタ 1030"/>
          <p:cNvCxnSpPr/>
          <p:nvPr/>
        </p:nvCxnSpPr>
        <p:spPr>
          <a:xfrm flipH="1">
            <a:off x="4029252" y="5632838"/>
            <a:ext cx="2815303"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32" name="Picture 6" descr="働く イラスト 無料 に対する画像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5919" y="5300495"/>
            <a:ext cx="1521700" cy="906959"/>
          </a:xfrm>
          <a:prstGeom prst="rect">
            <a:avLst/>
          </a:prstGeom>
          <a:noFill/>
          <a:extLst>
            <a:ext uri="{909E8E84-426E-40dd-AFC4-6F175D3DCCD1}">
              <a14:hiddenFill xmlns:a14="http://schemas.microsoft.com/office/drawing/2010/main" xmlns="">
                <a:solidFill>
                  <a:srgbClr val="FFFFFF"/>
                </a:solidFill>
              </a14:hiddenFill>
            </a:ext>
          </a:extLst>
        </p:spPr>
      </p:pic>
      <p:sp>
        <p:nvSpPr>
          <p:cNvPr id="172" name="四角形吹き出し 171"/>
          <p:cNvSpPr/>
          <p:nvPr/>
        </p:nvSpPr>
        <p:spPr>
          <a:xfrm>
            <a:off x="4364184" y="5395430"/>
            <a:ext cx="2368056" cy="968566"/>
          </a:xfrm>
          <a:prstGeom prst="wedgeRectCallout">
            <a:avLst>
              <a:gd name="adj1" fmla="val 58783"/>
              <a:gd name="adj2" fmla="val -80182"/>
            </a:avLst>
          </a:prstGeom>
        </p:spPr>
        <p:style>
          <a:lnRef idx="2">
            <a:schemeClr val="accent1"/>
          </a:lnRef>
          <a:fillRef idx="1">
            <a:schemeClr val="lt1"/>
          </a:fillRef>
          <a:effectRef idx="0">
            <a:schemeClr val="accent1"/>
          </a:effectRef>
          <a:fontRef idx="minor">
            <a:schemeClr val="dk1"/>
          </a:fontRef>
        </p:style>
        <p:txBody>
          <a:bodyPr rtlCol="0" anchor="t"/>
          <a:lstStyle/>
          <a:p>
            <a:pPr marL="158265" marR="0" lvl="0" indent="-158265"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事業所マッチングの適正化</a:t>
            </a:r>
            <a:endParaRPr kumimoji="0" lang="en-US" altLang="ja-JP"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58265" marR="0" lvl="0" indent="-158265"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サービスの質の向上</a:t>
            </a:r>
            <a:endParaRPr kumimoji="0" lang="en-US" altLang="ja-JP"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58265" marR="0" lvl="0" indent="-158265"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就業・生活支援センターとの連携</a:t>
            </a:r>
            <a:endParaRPr kumimoji="0" lang="en-US" altLang="ja-JP"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58265" marR="0" lvl="0" indent="-158265"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就労定着支援の活用</a:t>
            </a:r>
            <a:endParaRPr kumimoji="0" lang="en-US" altLang="ja-JP"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8"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→一般就労への移行および</a:t>
            </a:r>
            <a:endParaRPr kumimoji="0" lang="en-US" altLang="ja-JP" sz="1108"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8"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定着者増加　　　　　　　　　</a:t>
            </a:r>
            <a:endParaRPr kumimoji="0" lang="ja-JP" altLang="en-US" sz="101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35" name="テキスト ボックス 1034"/>
          <p:cNvSpPr txBox="1"/>
          <p:nvPr/>
        </p:nvSpPr>
        <p:spPr>
          <a:xfrm>
            <a:off x="6875250" y="6079896"/>
            <a:ext cx="1945223" cy="2911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9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（就労支援系事業所）</a:t>
            </a:r>
          </a:p>
        </p:txBody>
      </p:sp>
      <p:cxnSp>
        <p:nvCxnSpPr>
          <p:cNvPr id="176" name="直線矢印コネクタ 175"/>
          <p:cNvCxnSpPr>
            <a:stCxn id="1028" idx="1"/>
          </p:cNvCxnSpPr>
          <p:nvPr/>
        </p:nvCxnSpPr>
        <p:spPr>
          <a:xfrm flipH="1">
            <a:off x="1546606" y="1179422"/>
            <a:ext cx="552950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29" name="四角形吹き出し 1028"/>
          <p:cNvSpPr/>
          <p:nvPr/>
        </p:nvSpPr>
        <p:spPr>
          <a:xfrm>
            <a:off x="4640195" y="664096"/>
            <a:ext cx="2313947" cy="648262"/>
          </a:xfrm>
          <a:prstGeom prst="wedgeRectCallout">
            <a:avLst>
              <a:gd name="adj1" fmla="val 68181"/>
              <a:gd name="adj2" fmla="val 105652"/>
            </a:avLst>
          </a:prstGeom>
        </p:spPr>
        <p:style>
          <a:lnRef idx="2">
            <a:schemeClr val="accent1"/>
          </a:lnRef>
          <a:fillRef idx="1">
            <a:schemeClr val="lt1"/>
          </a:fillRef>
          <a:effectRef idx="0">
            <a:schemeClr val="accent1"/>
          </a:effectRef>
          <a:fontRef idx="minor">
            <a:schemeClr val="dk1"/>
          </a:fontRef>
        </p:style>
        <p:txBody>
          <a:bodyPr rtlCol="0" anchor="t"/>
          <a:lstStyle/>
          <a:p>
            <a:pPr marL="158265" marR="0" lvl="0" indent="-158265"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虐待の防止・早期発見・早期対応</a:t>
            </a:r>
            <a:endParaRPr kumimoji="0" lang="en-US" altLang="ja-JP"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58265" marR="0" lvl="0" indent="-158265"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地域移行支援の活用</a:t>
            </a:r>
            <a:endParaRPr kumimoji="0" lang="en-US" altLang="ja-JP"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58265" marR="0" lvl="0" indent="-158265"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地域移行後の支援調整</a:t>
            </a:r>
            <a:endParaRPr kumimoji="0" lang="en-US" altLang="ja-JP"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8"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→地域移行者の増加</a:t>
            </a:r>
            <a:endParaRPr kumimoji="0" lang="en-US" altLang="ja-JP" sz="1108"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46" name="テキスト ボックス 1045"/>
          <p:cNvSpPr txBox="1"/>
          <p:nvPr/>
        </p:nvSpPr>
        <p:spPr>
          <a:xfrm>
            <a:off x="6876256" y="581200"/>
            <a:ext cx="23474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＜地域移行の促進＞</a:t>
            </a:r>
          </a:p>
        </p:txBody>
      </p:sp>
      <p:sp>
        <p:nvSpPr>
          <p:cNvPr id="186" name="テキスト ボックス 185"/>
          <p:cNvSpPr txBox="1"/>
          <p:nvPr/>
        </p:nvSpPr>
        <p:spPr>
          <a:xfrm>
            <a:off x="819651" y="6156012"/>
            <a:ext cx="31407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＜一般就労への移行促進＞</a:t>
            </a:r>
          </a:p>
        </p:txBody>
      </p:sp>
      <p:sp>
        <p:nvSpPr>
          <p:cNvPr id="187" name="テキスト ボックス 186"/>
          <p:cNvSpPr txBox="1"/>
          <p:nvPr/>
        </p:nvSpPr>
        <p:spPr>
          <a:xfrm>
            <a:off x="-6109" y="556088"/>
            <a:ext cx="23474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＜地域生活の充実＞</a:t>
            </a:r>
          </a:p>
        </p:txBody>
      </p:sp>
      <p:sp>
        <p:nvSpPr>
          <p:cNvPr id="189" name="図形 188"/>
          <p:cNvSpPr/>
          <p:nvPr/>
        </p:nvSpPr>
        <p:spPr>
          <a:xfrm rot="16200000">
            <a:off x="1217821" y="1026033"/>
            <a:ext cx="1192234" cy="2836803"/>
          </a:xfrm>
          <a:prstGeom prst="swooshArrow">
            <a:avLst>
              <a:gd name="adj1" fmla="val 16310"/>
              <a:gd name="adj2" fmla="val 31370"/>
            </a:avLst>
          </a:prstGeom>
          <a:scene3d>
            <a:camera prst="perspectiveContrastingLeftFacing"/>
            <a:lightRig rig="threePt" dir="t"/>
          </a:scene3d>
        </p:spPr>
        <p:style>
          <a:lnRef idx="1">
            <a:schemeClr val="accent2"/>
          </a:lnRef>
          <a:fillRef idx="2">
            <a:schemeClr val="accent2"/>
          </a:fillRef>
          <a:effectRef idx="1">
            <a:schemeClr val="accent2"/>
          </a:effectRef>
          <a:fontRef idx="minor">
            <a:schemeClr val="dk1"/>
          </a:fontRef>
        </p:style>
      </p:sp>
      <p:sp>
        <p:nvSpPr>
          <p:cNvPr id="195" name="図形 194"/>
          <p:cNvSpPr/>
          <p:nvPr/>
        </p:nvSpPr>
        <p:spPr>
          <a:xfrm rot="16200000" flipH="1">
            <a:off x="1184559" y="2035722"/>
            <a:ext cx="948913" cy="2814989"/>
          </a:xfrm>
          <a:prstGeom prst="swooshArrow">
            <a:avLst>
              <a:gd name="adj1" fmla="val 16310"/>
              <a:gd name="adj2" fmla="val 31370"/>
            </a:avLst>
          </a:prstGeom>
        </p:spPr>
        <p:style>
          <a:lnRef idx="1">
            <a:schemeClr val="accent2"/>
          </a:lnRef>
          <a:fillRef idx="2">
            <a:schemeClr val="accent2"/>
          </a:fillRef>
          <a:effectRef idx="1">
            <a:schemeClr val="accent2"/>
          </a:effectRef>
          <a:fontRef idx="minor">
            <a:schemeClr val="dk1"/>
          </a:fontRef>
        </p:style>
      </p:sp>
      <p:sp>
        <p:nvSpPr>
          <p:cNvPr id="210" name="上矢印 209"/>
          <p:cNvSpPr/>
          <p:nvPr/>
        </p:nvSpPr>
        <p:spPr>
          <a:xfrm rot="18398536">
            <a:off x="1463425" y="1389990"/>
            <a:ext cx="507162" cy="581521"/>
          </a:xfrm>
          <a:prstGeom prst="upArrow">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1" name="四角形吹き出し 210"/>
          <p:cNvSpPr/>
          <p:nvPr/>
        </p:nvSpPr>
        <p:spPr>
          <a:xfrm>
            <a:off x="2285999" y="661884"/>
            <a:ext cx="2230636" cy="655215"/>
          </a:xfrm>
          <a:prstGeom prst="wedgeRectCallout">
            <a:avLst>
              <a:gd name="adj1" fmla="val -76167"/>
              <a:gd name="adj2" fmla="val 118191"/>
            </a:avLst>
          </a:prstGeom>
        </p:spPr>
        <p:style>
          <a:lnRef idx="2">
            <a:schemeClr val="accent1"/>
          </a:lnRef>
          <a:fillRef idx="1">
            <a:schemeClr val="lt1"/>
          </a:fillRef>
          <a:effectRef idx="0">
            <a:schemeClr val="accent1"/>
          </a:effectRef>
          <a:fontRef idx="minor">
            <a:schemeClr val="dk1"/>
          </a:fontRef>
        </p:style>
        <p:txBody>
          <a:bodyPr rtlCol="0" anchor="t"/>
          <a:lstStyle/>
          <a:p>
            <a:pPr marL="158265" marR="0" lvl="0" indent="-158265"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自立生活援助の活用</a:t>
            </a:r>
            <a:endParaRPr kumimoji="0" lang="en-US" altLang="ja-JP"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58265" marR="0" lvl="0" indent="-158265"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地域定着支援の活用</a:t>
            </a:r>
            <a:endParaRPr kumimoji="0" lang="en-US" altLang="ja-JP"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8"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→単身等生活者の増加　</a:t>
            </a:r>
            <a:endParaRPr kumimoji="0" lang="ja-JP" altLang="en-US" sz="1108"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19" name="上矢印 218"/>
          <p:cNvSpPr/>
          <p:nvPr/>
        </p:nvSpPr>
        <p:spPr>
          <a:xfrm rot="14252452">
            <a:off x="2052345" y="4721574"/>
            <a:ext cx="507162" cy="754789"/>
          </a:xfrm>
          <a:prstGeom prst="upArrow">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1" name="円/楕円 220"/>
          <p:cNvSpPr/>
          <p:nvPr/>
        </p:nvSpPr>
        <p:spPr>
          <a:xfrm>
            <a:off x="6246836" y="1711173"/>
            <a:ext cx="1401165" cy="96000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222" name="グループ化 221"/>
          <p:cNvGrpSpPr/>
          <p:nvPr/>
        </p:nvGrpSpPr>
        <p:grpSpPr>
          <a:xfrm>
            <a:off x="6752379" y="2122943"/>
            <a:ext cx="281907" cy="416900"/>
            <a:chOff x="2314036" y="2942511"/>
            <a:chExt cx="499066" cy="967306"/>
          </a:xfrm>
        </p:grpSpPr>
        <p:sp>
          <p:nvSpPr>
            <p:cNvPr id="229" name="円/楕円 228"/>
            <p:cNvSpPr/>
            <p:nvPr/>
          </p:nvSpPr>
          <p:spPr>
            <a:xfrm>
              <a:off x="2349584" y="2942511"/>
              <a:ext cx="414128" cy="38880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73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30" name="台形 229"/>
            <p:cNvSpPr/>
            <p:nvPr/>
          </p:nvSpPr>
          <p:spPr>
            <a:xfrm rot="10800000">
              <a:off x="2314036" y="3350288"/>
              <a:ext cx="499066" cy="559529"/>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73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225" name="グループ化 224"/>
          <p:cNvGrpSpPr/>
          <p:nvPr/>
        </p:nvGrpSpPr>
        <p:grpSpPr>
          <a:xfrm>
            <a:off x="6433130" y="2088853"/>
            <a:ext cx="280284" cy="475863"/>
            <a:chOff x="2313842" y="2992405"/>
            <a:chExt cx="329325" cy="818589"/>
          </a:xfrm>
        </p:grpSpPr>
        <p:sp>
          <p:nvSpPr>
            <p:cNvPr id="227" name="円/楕円 226"/>
            <p:cNvSpPr/>
            <p:nvPr/>
          </p:nvSpPr>
          <p:spPr>
            <a:xfrm>
              <a:off x="2336531" y="2992405"/>
              <a:ext cx="273275" cy="34844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8" name="台形 227"/>
            <p:cNvSpPr/>
            <p:nvPr/>
          </p:nvSpPr>
          <p:spPr>
            <a:xfrm rot="10800000">
              <a:off x="2313842" y="3359471"/>
              <a:ext cx="329325" cy="451523"/>
            </a:xfrm>
            <a:prstGeom prst="trapezoi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224" name="テキスト ボックス 223"/>
          <p:cNvSpPr txBox="1"/>
          <p:nvPr/>
        </p:nvSpPr>
        <p:spPr>
          <a:xfrm>
            <a:off x="6260042" y="1762620"/>
            <a:ext cx="1552318" cy="3906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69"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特定相談支援事業者</a:t>
            </a:r>
            <a:endParaRPr kumimoji="0" lang="en-US" altLang="ja-JP" sz="969"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69"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一般相談支援事業者</a:t>
            </a:r>
            <a:endParaRPr kumimoji="0" lang="en-US" altLang="ja-JP" sz="969"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231" name="グループ化 230"/>
          <p:cNvGrpSpPr/>
          <p:nvPr/>
        </p:nvGrpSpPr>
        <p:grpSpPr>
          <a:xfrm>
            <a:off x="4931701" y="3941178"/>
            <a:ext cx="1663967" cy="1133176"/>
            <a:chOff x="1596514" y="2290809"/>
            <a:chExt cx="1523065" cy="1245197"/>
          </a:xfrm>
        </p:grpSpPr>
        <p:sp>
          <p:nvSpPr>
            <p:cNvPr id="232" name="円/楕円 231"/>
            <p:cNvSpPr/>
            <p:nvPr/>
          </p:nvSpPr>
          <p:spPr>
            <a:xfrm>
              <a:off x="1596514" y="2290809"/>
              <a:ext cx="1523065" cy="124519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233" name="グループ化 232"/>
            <p:cNvGrpSpPr/>
            <p:nvPr/>
          </p:nvGrpSpPr>
          <p:grpSpPr>
            <a:xfrm>
              <a:off x="2416204" y="2857311"/>
              <a:ext cx="306432" cy="522843"/>
              <a:chOff x="2734067" y="2947939"/>
              <a:chExt cx="499066" cy="935278"/>
            </a:xfrm>
          </p:grpSpPr>
          <p:sp>
            <p:nvSpPr>
              <p:cNvPr id="240" name="円/楕円 239"/>
              <p:cNvSpPr/>
              <p:nvPr/>
            </p:nvSpPr>
            <p:spPr>
              <a:xfrm>
                <a:off x="2769613" y="2947939"/>
                <a:ext cx="414129" cy="388807"/>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73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41" name="台形 240"/>
              <p:cNvSpPr/>
              <p:nvPr/>
            </p:nvSpPr>
            <p:spPr>
              <a:xfrm rot="10800000">
                <a:off x="2734067" y="3323689"/>
                <a:ext cx="499066" cy="559528"/>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73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234" name="グループ化 233"/>
            <p:cNvGrpSpPr/>
            <p:nvPr/>
          </p:nvGrpSpPr>
          <p:grpSpPr>
            <a:xfrm>
              <a:off x="1757092" y="2815683"/>
              <a:ext cx="1213714" cy="587055"/>
              <a:chOff x="5063666" y="2078407"/>
              <a:chExt cx="1834731" cy="917386"/>
            </a:xfrm>
          </p:grpSpPr>
          <p:grpSp>
            <p:nvGrpSpPr>
              <p:cNvPr id="236" name="グループ化 235"/>
              <p:cNvGrpSpPr/>
              <p:nvPr/>
            </p:nvGrpSpPr>
            <p:grpSpPr>
              <a:xfrm>
                <a:off x="5426869" y="2078407"/>
                <a:ext cx="503735" cy="805892"/>
                <a:chOff x="2514981" y="2999853"/>
                <a:chExt cx="360200" cy="683950"/>
              </a:xfrm>
            </p:grpSpPr>
            <p:sp>
              <p:nvSpPr>
                <p:cNvPr id="238" name="円/楕円 237"/>
                <p:cNvSpPr/>
                <p:nvPr/>
              </p:nvSpPr>
              <p:spPr>
                <a:xfrm>
                  <a:off x="2544444" y="2999853"/>
                  <a:ext cx="300893" cy="33379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39" name="台形 238"/>
                <p:cNvSpPr/>
                <p:nvPr/>
              </p:nvSpPr>
              <p:spPr>
                <a:xfrm rot="10800000">
                  <a:off x="2514981" y="3296635"/>
                  <a:ext cx="360200" cy="387168"/>
                </a:xfrm>
                <a:prstGeom prst="trapezoi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237" name="テキスト ボックス 236"/>
              <p:cNvSpPr txBox="1"/>
              <p:nvPr/>
            </p:nvSpPr>
            <p:spPr>
              <a:xfrm>
                <a:off x="5063666" y="2639052"/>
                <a:ext cx="1834731" cy="35674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457200" rtl="0" eaLnBrk="1" fontAlgn="auto" latinLnBrk="0" hangingPunct="1">
                  <a:lnSpc>
                    <a:spcPts val="923"/>
                  </a:lnSpc>
                  <a:spcBef>
                    <a:spcPts val="0"/>
                  </a:spcBef>
                  <a:spcAft>
                    <a:spcPts val="0"/>
                  </a:spcAft>
                  <a:buClrTx/>
                  <a:buSzTx/>
                  <a:buFontTx/>
                  <a:buNone/>
                  <a:tabLst/>
                  <a:defRPr/>
                </a:pPr>
                <a:r>
                  <a:rPr kumimoji="0" lang="ja-JP" altLang="en-US" sz="92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相談支援専門員</a:t>
                </a:r>
              </a:p>
            </p:txBody>
          </p:sp>
        </p:grpSp>
        <p:sp>
          <p:nvSpPr>
            <p:cNvPr id="235" name="テキスト ボックス 234"/>
            <p:cNvSpPr txBox="1"/>
            <p:nvPr/>
          </p:nvSpPr>
          <p:spPr>
            <a:xfrm>
              <a:off x="1699607" y="2501661"/>
              <a:ext cx="1332038" cy="2653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69"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特定相談支援事業者</a:t>
              </a:r>
              <a:endParaRPr kumimoji="0" lang="en-US" altLang="ja-JP" sz="969"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244" name="下矢印 243"/>
          <p:cNvSpPr/>
          <p:nvPr/>
        </p:nvSpPr>
        <p:spPr>
          <a:xfrm rot="19360574">
            <a:off x="5302713" y="3781950"/>
            <a:ext cx="471085" cy="434133"/>
          </a:xfrm>
          <a:prstGeom prst="downArrow">
            <a:avLst/>
          </a:prstGeom>
          <a:solidFill>
            <a:schemeClr val="accent2">
              <a:lumMod val="20000"/>
              <a:lumOff val="80000"/>
            </a:schemeClr>
          </a:solidFill>
          <a:scene3d>
            <a:camera prst="perspectiveContrastingLeftFacing"/>
            <a:lightRig rig="threePt" dir="t"/>
          </a:scene3d>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36" name="Picture 12" descr="ヘルパー　イラスト 無料 に対する画像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87624" y="4788552"/>
            <a:ext cx="717294" cy="777819"/>
          </a:xfrm>
          <a:prstGeom prst="rect">
            <a:avLst/>
          </a:prstGeom>
          <a:noFill/>
          <a:extLst>
            <a:ext uri="{909E8E84-426E-40dd-AFC4-6F175D3DCCD1}">
              <a14:hiddenFill xmlns:a14="http://schemas.microsoft.com/office/drawing/2010/main" xmlns="">
                <a:solidFill>
                  <a:srgbClr val="FFFFFF"/>
                </a:solidFill>
              </a14:hiddenFill>
            </a:ext>
          </a:extLst>
        </p:spPr>
      </p:pic>
      <p:sp>
        <p:nvSpPr>
          <p:cNvPr id="217" name="四角形吹き出し 216"/>
          <p:cNvSpPr/>
          <p:nvPr/>
        </p:nvSpPr>
        <p:spPr>
          <a:xfrm>
            <a:off x="81922" y="4033918"/>
            <a:ext cx="2610698" cy="716370"/>
          </a:xfrm>
          <a:prstGeom prst="wedgeRectCallout">
            <a:avLst>
              <a:gd name="adj1" fmla="val 44439"/>
              <a:gd name="adj2" fmla="val 80768"/>
            </a:avLst>
          </a:prstGeom>
        </p:spPr>
        <p:style>
          <a:lnRef idx="2">
            <a:schemeClr val="accent1"/>
          </a:lnRef>
          <a:fillRef idx="1">
            <a:schemeClr val="lt1"/>
          </a:fillRef>
          <a:effectRef idx="0">
            <a:schemeClr val="accent1"/>
          </a:effectRef>
          <a:fontRef idx="minor">
            <a:schemeClr val="dk1"/>
          </a:fontRef>
        </p:style>
        <p:txBody>
          <a:bodyPr rtlCol="0" anchor="t"/>
          <a:lstStyle/>
          <a:p>
            <a:pPr marL="158265" marR="0" lvl="0" indent="-158265"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サービスの質の向上</a:t>
            </a:r>
            <a:endParaRPr kumimoji="0" lang="en-US" altLang="ja-JP"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58265" marR="0" lvl="0" indent="-158265"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障害福祉サービス以外の活用</a:t>
            </a:r>
            <a:endParaRPr kumimoji="0" lang="en-US" altLang="ja-JP"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58265" marR="0" lvl="0" indent="-158265"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サービス内容・量の適正化</a:t>
            </a:r>
            <a:endParaRPr kumimoji="0" lang="en-US" altLang="ja-JP" sz="969"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8"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→サービス等利用計画の見直し　</a:t>
            </a:r>
            <a:endParaRPr kumimoji="0" lang="ja-JP" altLang="en-US" sz="1108"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4" name="円/楕円 123"/>
          <p:cNvSpPr/>
          <p:nvPr/>
        </p:nvSpPr>
        <p:spPr>
          <a:xfrm>
            <a:off x="2616915" y="4033918"/>
            <a:ext cx="1573446" cy="106717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132" name="グループ化 131"/>
          <p:cNvGrpSpPr/>
          <p:nvPr/>
        </p:nvGrpSpPr>
        <p:grpSpPr>
          <a:xfrm>
            <a:off x="3195157" y="4483784"/>
            <a:ext cx="316568" cy="453728"/>
            <a:chOff x="2330652" y="2926091"/>
            <a:chExt cx="499066" cy="947042"/>
          </a:xfrm>
        </p:grpSpPr>
        <p:sp>
          <p:nvSpPr>
            <p:cNvPr id="134" name="円/楕円 133"/>
            <p:cNvSpPr/>
            <p:nvPr/>
          </p:nvSpPr>
          <p:spPr>
            <a:xfrm>
              <a:off x="2366200" y="2926091"/>
              <a:ext cx="414128" cy="38880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73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5" name="台形 134"/>
            <p:cNvSpPr/>
            <p:nvPr/>
          </p:nvSpPr>
          <p:spPr>
            <a:xfrm rot="10800000">
              <a:off x="2330652" y="3313606"/>
              <a:ext cx="499066" cy="559527"/>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73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127" name="グループ化 126"/>
          <p:cNvGrpSpPr/>
          <p:nvPr/>
        </p:nvGrpSpPr>
        <p:grpSpPr>
          <a:xfrm>
            <a:off x="2777340" y="4425472"/>
            <a:ext cx="374062" cy="557267"/>
            <a:chOff x="2262807" y="2948634"/>
            <a:chExt cx="391388" cy="862361"/>
          </a:xfrm>
        </p:grpSpPr>
        <p:sp>
          <p:nvSpPr>
            <p:cNvPr id="129" name="円/楕円 128"/>
            <p:cNvSpPr/>
            <p:nvPr/>
          </p:nvSpPr>
          <p:spPr>
            <a:xfrm>
              <a:off x="2290123" y="2948634"/>
              <a:ext cx="324776" cy="36837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0" name="台形 129"/>
            <p:cNvSpPr/>
            <p:nvPr/>
          </p:nvSpPr>
          <p:spPr>
            <a:xfrm rot="10800000">
              <a:off x="2262807" y="3333653"/>
              <a:ext cx="391388" cy="477342"/>
            </a:xfrm>
            <a:prstGeom prst="trapezoi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126" name="テキスト ボックス 125"/>
          <p:cNvSpPr txBox="1"/>
          <p:nvPr/>
        </p:nvSpPr>
        <p:spPr>
          <a:xfrm>
            <a:off x="2631744" y="4091108"/>
            <a:ext cx="1743185" cy="3906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69"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特定相談支援事業者</a:t>
            </a:r>
            <a:endParaRPr kumimoji="0" lang="en-US" altLang="ja-JP" sz="969"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69"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障害児相談支援事業者</a:t>
            </a:r>
            <a:endParaRPr kumimoji="0" lang="en-US" altLang="ja-JP" sz="969"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3" name="下矢印 102"/>
          <p:cNvSpPr/>
          <p:nvPr/>
        </p:nvSpPr>
        <p:spPr>
          <a:xfrm rot="2657269">
            <a:off x="3446249" y="3802390"/>
            <a:ext cx="471085" cy="384781"/>
          </a:xfrm>
          <a:prstGeom prst="downArrow">
            <a:avLst/>
          </a:prstGeom>
          <a:solidFill>
            <a:schemeClr val="accent2">
              <a:lumMod val="20000"/>
              <a:lumOff val="80000"/>
            </a:schemeClr>
          </a:solidFill>
          <a:scene3d>
            <a:camera prst="perspectiveContrastingRightFacing"/>
            <a:lightRig rig="threePt" dir="t"/>
          </a:scene3d>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047" name="Picture 10" descr="家　イラスト 無料 に対する画像結果"/>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601" y="1014651"/>
            <a:ext cx="804916" cy="742999"/>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5" name="Picture 2" descr="子ども　イラスト　無料 に対する画像結果"/>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7964" y="4723323"/>
            <a:ext cx="967653" cy="71010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テキスト ボックス 6"/>
          <p:cNvSpPr txBox="1"/>
          <p:nvPr/>
        </p:nvSpPr>
        <p:spPr>
          <a:xfrm>
            <a:off x="-36512" y="1644702"/>
            <a:ext cx="2016224" cy="29115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92"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（ＧＨ　・単身生活）</a:t>
            </a:r>
          </a:p>
        </p:txBody>
      </p:sp>
      <p:sp>
        <p:nvSpPr>
          <p:cNvPr id="105" name="テキスト ボックス 104"/>
          <p:cNvSpPr txBox="1"/>
          <p:nvPr/>
        </p:nvSpPr>
        <p:spPr>
          <a:xfrm>
            <a:off x="-36511" y="5482211"/>
            <a:ext cx="1996663" cy="4900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9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（各種ヘルプサービス</a:t>
            </a:r>
            <a:endParaRPr kumimoji="0" lang="en-US" altLang="ja-JP" sz="129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9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放課後等デイサービス）</a:t>
            </a:r>
          </a:p>
        </p:txBody>
      </p:sp>
      <p:sp>
        <p:nvSpPr>
          <p:cNvPr id="106" name="テキスト ボックス 105"/>
          <p:cNvSpPr txBox="1"/>
          <p:nvPr/>
        </p:nvSpPr>
        <p:spPr>
          <a:xfrm>
            <a:off x="7525754" y="1777642"/>
            <a:ext cx="1726766" cy="2911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9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（入所施設・病院）</a:t>
            </a:r>
          </a:p>
        </p:txBody>
      </p:sp>
      <p:sp>
        <p:nvSpPr>
          <p:cNvPr id="102" name="下矢印 101"/>
          <p:cNvSpPr/>
          <p:nvPr/>
        </p:nvSpPr>
        <p:spPr>
          <a:xfrm rot="13714081">
            <a:off x="5714797" y="2228861"/>
            <a:ext cx="441539" cy="1291475"/>
          </a:xfrm>
          <a:prstGeom prst="downArrow">
            <a:avLst/>
          </a:prstGeom>
          <a:solidFill>
            <a:schemeClr val="accent2">
              <a:lumMod val="20000"/>
              <a:lumOff val="80000"/>
            </a:schemeClr>
          </a:solidFill>
          <a:scene3d>
            <a:camera prst="perspectiveContrastingRightFacing"/>
            <a:lightRig rig="threePt" dir="t"/>
          </a:scene3d>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 name="テキスト ボックス 15"/>
          <p:cNvSpPr txBox="1"/>
          <p:nvPr/>
        </p:nvSpPr>
        <p:spPr>
          <a:xfrm>
            <a:off x="5868144" y="2774675"/>
            <a:ext cx="2616756" cy="525528"/>
          </a:xfrm>
          <a:prstGeom prst="rect">
            <a:avLst/>
          </a:prstGeom>
          <a:scene3d>
            <a:camera prst="perspectiveContrastingRightFacing">
              <a:rot lat="600000" lon="20400000" rev="0"/>
            </a:camera>
            <a:lightRig rig="threePt" dir="t"/>
          </a:scene3d>
          <a:sp3d/>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69"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地域移行の体制整備</a:t>
            </a:r>
            <a:endParaRPr kumimoji="0" lang="en-US" altLang="ja-JP" sz="969"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161196" marR="0" lvl="0" indent="-16119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92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病院・施設への働きかけ（対象者把握等）　</a:t>
            </a:r>
            <a:endParaRPr kumimoji="0" lang="en-US" altLang="ja-JP" sz="92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161196" marR="0" lvl="0" indent="-16119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92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特定・一般相談支援事業者への支援</a:t>
            </a:r>
          </a:p>
        </p:txBody>
      </p:sp>
      <p:sp>
        <p:nvSpPr>
          <p:cNvPr id="18" name="テキスト ボックス 17"/>
          <p:cNvSpPr txBox="1"/>
          <p:nvPr/>
        </p:nvSpPr>
        <p:spPr>
          <a:xfrm>
            <a:off x="3275856" y="3402913"/>
            <a:ext cx="2688924" cy="575222"/>
          </a:xfrm>
          <a:prstGeom prst="rect">
            <a:avLst/>
          </a:prstGeom>
          <a:scene3d>
            <a:camera prst="perspectiveRelaxedModerately"/>
            <a:lightRig rig="threePt" dir="t"/>
          </a:scene3d>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8"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相談支援専門員等の人材育成</a:t>
            </a:r>
            <a:endParaRPr kumimoji="0" lang="en-US" altLang="ja-JP" sz="1108"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158265" marR="0" lvl="0" indent="-15826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015"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相談支援事業者への助言・指導</a:t>
            </a:r>
            <a:endParaRPr kumimoji="0" lang="en-US" altLang="ja-JP" sz="1015"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158265" marR="0" lvl="0" indent="-15826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015"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サービス等利用計画の評価・検証</a:t>
            </a:r>
          </a:p>
        </p:txBody>
      </p:sp>
      <p:sp>
        <p:nvSpPr>
          <p:cNvPr id="9" name="角丸四角形吹き出し 8"/>
          <p:cNvSpPr/>
          <p:nvPr/>
        </p:nvSpPr>
        <p:spPr>
          <a:xfrm>
            <a:off x="6679416" y="3372896"/>
            <a:ext cx="2357080" cy="1322042"/>
          </a:xfrm>
          <a:prstGeom prst="wedgeRoundRectCallout">
            <a:avLst>
              <a:gd name="adj1" fmla="val -112056"/>
              <a:gd name="adj2" fmla="val -61099"/>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158265" marR="0" lvl="0" indent="-158265"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969"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基幹相談支援センターの充実</a:t>
            </a:r>
            <a:endParaRPr kumimoji="0" lang="en-US" altLang="ja-JP" sz="969"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68524" marR="0" lvl="0" indent="-84994"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設置の促進</a:t>
            </a:r>
            <a:endParaRPr kumimoji="0" lang="en-US" altLang="ja-JP"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68524" marR="0" lvl="0" indent="-84994"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主任相談支援専門員の配置</a:t>
            </a:r>
            <a:endParaRPr kumimoji="0" lang="en-US" altLang="ja-JP"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83529"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23"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→平成</a:t>
            </a:r>
            <a:r>
              <a:rPr kumimoji="0" lang="en-US" altLang="ja-JP" sz="923"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30</a:t>
            </a:r>
            <a:r>
              <a:rPr kumimoji="0" lang="ja-JP" altLang="en-US" sz="923"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年度概算要求中</a:t>
            </a:r>
            <a:endParaRPr kumimoji="0" lang="en-US" altLang="ja-JP" sz="923"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58265" marR="0" lvl="0" indent="-158265"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969"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相談支援専門員の質の向上</a:t>
            </a:r>
            <a:endParaRPr kumimoji="0" lang="en-US" altLang="ja-JP" sz="969"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68524" marR="0" lvl="0" indent="-84994"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法定研修カリキュラム改定</a:t>
            </a:r>
            <a:endParaRPr kumimoji="0" lang="en-US" altLang="ja-JP"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68524" marR="0" lvl="0" indent="-84994"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主任相談支援専門員研修創設</a:t>
            </a:r>
            <a:endParaRPr kumimoji="0" lang="en-US" altLang="ja-JP"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83529"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23"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→平成</a:t>
            </a:r>
            <a:r>
              <a:rPr kumimoji="0" lang="en-US" altLang="ja-JP" sz="923"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30</a:t>
            </a:r>
            <a:r>
              <a:rPr kumimoji="0" lang="ja-JP" altLang="en-US" sz="923"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年度改定において検討</a:t>
            </a:r>
            <a:endParaRPr kumimoji="0" lang="en-US" altLang="ja-JP" sz="923"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196" name="グループ化 195"/>
          <p:cNvGrpSpPr/>
          <p:nvPr/>
        </p:nvGrpSpPr>
        <p:grpSpPr>
          <a:xfrm>
            <a:off x="1619672" y="1737672"/>
            <a:ext cx="1612966" cy="970535"/>
            <a:chOff x="1608775" y="2320184"/>
            <a:chExt cx="1701723" cy="1245197"/>
          </a:xfrm>
        </p:grpSpPr>
        <p:sp>
          <p:nvSpPr>
            <p:cNvPr id="197" name="円/楕円 196"/>
            <p:cNvSpPr/>
            <p:nvPr/>
          </p:nvSpPr>
          <p:spPr>
            <a:xfrm>
              <a:off x="1608775" y="2320184"/>
              <a:ext cx="1523065" cy="124519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199" name="グループ化 198"/>
            <p:cNvGrpSpPr/>
            <p:nvPr/>
          </p:nvGrpSpPr>
          <p:grpSpPr>
            <a:xfrm>
              <a:off x="2411760" y="2854278"/>
              <a:ext cx="306432" cy="540748"/>
              <a:chOff x="2726832" y="2942511"/>
              <a:chExt cx="499066" cy="967306"/>
            </a:xfrm>
          </p:grpSpPr>
          <p:sp>
            <p:nvSpPr>
              <p:cNvPr id="205" name="円/楕円 204"/>
              <p:cNvSpPr/>
              <p:nvPr/>
            </p:nvSpPr>
            <p:spPr>
              <a:xfrm>
                <a:off x="2762380" y="2942511"/>
                <a:ext cx="414129" cy="38880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73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6" name="台形 205"/>
              <p:cNvSpPr/>
              <p:nvPr/>
            </p:nvSpPr>
            <p:spPr>
              <a:xfrm rot="10800000">
                <a:off x="2726832" y="3350288"/>
                <a:ext cx="499066" cy="559529"/>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73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200" name="グループ化 199"/>
            <p:cNvGrpSpPr/>
            <p:nvPr/>
          </p:nvGrpSpPr>
          <p:grpSpPr>
            <a:xfrm>
              <a:off x="1691680" y="2737775"/>
              <a:ext cx="1213714" cy="703216"/>
              <a:chOff x="4964787" y="1956663"/>
              <a:chExt cx="1834731" cy="1098911"/>
            </a:xfrm>
          </p:grpSpPr>
          <p:grpSp>
            <p:nvGrpSpPr>
              <p:cNvPr id="201" name="グループ化 200"/>
              <p:cNvGrpSpPr/>
              <p:nvPr/>
            </p:nvGrpSpPr>
            <p:grpSpPr>
              <a:xfrm>
                <a:off x="5490850" y="1956663"/>
                <a:ext cx="498433" cy="1077502"/>
                <a:chOff x="2560732" y="2896534"/>
                <a:chExt cx="356409" cy="914463"/>
              </a:xfrm>
            </p:grpSpPr>
            <p:sp>
              <p:nvSpPr>
                <p:cNvPr id="203" name="円/楕円 202"/>
                <p:cNvSpPr/>
                <p:nvPr/>
              </p:nvSpPr>
              <p:spPr>
                <a:xfrm>
                  <a:off x="2587561" y="2896534"/>
                  <a:ext cx="295749" cy="40097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4" name="台形 203"/>
                <p:cNvSpPr/>
                <p:nvPr/>
              </p:nvSpPr>
              <p:spPr>
                <a:xfrm rot="10800000">
                  <a:off x="2560732" y="3291411"/>
                  <a:ext cx="356409" cy="519586"/>
                </a:xfrm>
                <a:prstGeom prst="trapezoi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202" name="テキスト ボックス 201"/>
              <p:cNvSpPr txBox="1"/>
              <p:nvPr/>
            </p:nvSpPr>
            <p:spPr>
              <a:xfrm>
                <a:off x="4964787" y="2639051"/>
                <a:ext cx="1834731" cy="41652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457200" rtl="0" eaLnBrk="1" fontAlgn="auto" latinLnBrk="0" hangingPunct="1">
                  <a:lnSpc>
                    <a:spcPts val="923"/>
                  </a:lnSpc>
                  <a:spcBef>
                    <a:spcPts val="0"/>
                  </a:spcBef>
                  <a:spcAft>
                    <a:spcPts val="0"/>
                  </a:spcAft>
                  <a:buClrTx/>
                  <a:buSzTx/>
                  <a:buFontTx/>
                  <a:buNone/>
                  <a:tabLst/>
                  <a:defRPr/>
                </a:pPr>
                <a:r>
                  <a:rPr kumimoji="0" lang="ja-JP" altLang="en-US" sz="831"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相談支援</a:t>
                </a:r>
                <a:r>
                  <a:rPr kumimoji="0" lang="ja-JP" altLang="en-US" sz="92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専門員</a:t>
                </a:r>
                <a:endParaRPr kumimoji="0" lang="ja-JP" altLang="en-US" sz="831"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198" name="テキスト ボックス 197"/>
            <p:cNvSpPr txBox="1"/>
            <p:nvPr/>
          </p:nvSpPr>
          <p:spPr>
            <a:xfrm>
              <a:off x="1623130" y="2386914"/>
              <a:ext cx="1687368" cy="5011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69"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特定相談支援事業者</a:t>
              </a:r>
              <a:endParaRPr kumimoji="0" lang="en-US" altLang="ja-JP" sz="969"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69"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一般相談支援事業者</a:t>
              </a:r>
              <a:endParaRPr kumimoji="0" lang="en-US" altLang="ja-JP" sz="969"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207" name="下矢印 206"/>
          <p:cNvSpPr/>
          <p:nvPr/>
        </p:nvSpPr>
        <p:spPr>
          <a:xfrm rot="8378110">
            <a:off x="3064352" y="2279041"/>
            <a:ext cx="471085" cy="1207614"/>
          </a:xfrm>
          <a:prstGeom prst="downArrow">
            <a:avLst/>
          </a:prstGeom>
          <a:solidFill>
            <a:schemeClr val="accent2">
              <a:lumMod val="20000"/>
              <a:lumOff val="80000"/>
            </a:schemeClr>
          </a:solidFill>
          <a:scene3d>
            <a:camera prst="perspectiveContrastingLeftFacing"/>
            <a:lightRig rig="threePt" dir="t"/>
          </a:scene3d>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770486" y="2764463"/>
            <a:ext cx="2664296" cy="656590"/>
          </a:xfrm>
          <a:prstGeom prst="rect">
            <a:avLst/>
          </a:prstGeom>
          <a:scene3d>
            <a:camera prst="perspectiveContrastingLeftFacing">
              <a:rot lat="600000" lon="1200000" rev="21594000"/>
            </a:camera>
            <a:lightRig rig="threePt" dir="t"/>
          </a:scene3d>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ts val="1108"/>
              </a:lnSpc>
              <a:spcBef>
                <a:spcPts val="0"/>
              </a:spcBef>
              <a:spcAft>
                <a:spcPts val="0"/>
              </a:spcAft>
              <a:buClrTx/>
              <a:buSzTx/>
              <a:buFontTx/>
              <a:buNone/>
              <a:tabLst/>
              <a:defRPr/>
            </a:pPr>
            <a:r>
              <a:rPr kumimoji="0" lang="ja-JP" altLang="en-US" sz="969"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地域づくりの促進（協議会の活用）</a:t>
            </a:r>
            <a:endParaRPr kumimoji="0" lang="en-US" altLang="ja-JP" sz="969"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58265" marR="0" lvl="0" indent="-158265" algn="l" defTabSz="457200" rtl="0" eaLnBrk="1" fontAlgn="auto" latinLnBrk="0" hangingPunct="1">
              <a:lnSpc>
                <a:spcPts val="1108"/>
              </a:lnSpc>
              <a:spcBef>
                <a:spcPts val="0"/>
              </a:spcBef>
              <a:spcAft>
                <a:spcPts val="0"/>
              </a:spcAft>
              <a:buClrTx/>
              <a:buSzTx/>
              <a:buFont typeface="Arial" panose="020B0604020202020204" pitchFamily="34" charset="0"/>
              <a:buChar char="•"/>
              <a:tabLst/>
              <a:defRPr/>
            </a:pPr>
            <a:r>
              <a:rPr kumimoji="0" lang="ja-JP" altLang="en-US"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地域連携の促進</a:t>
            </a:r>
            <a:endParaRPr kumimoji="0" lang="en-US" altLang="ja-JP"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64127" marR="0" lvl="0" indent="-164127" algn="l" defTabSz="457200" rtl="0" eaLnBrk="1" fontAlgn="auto" latinLnBrk="0" hangingPunct="1">
              <a:lnSpc>
                <a:spcPts val="1108"/>
              </a:lnSpc>
              <a:spcBef>
                <a:spcPts val="0"/>
              </a:spcBef>
              <a:spcAft>
                <a:spcPts val="0"/>
              </a:spcAft>
              <a:buClrTx/>
              <a:buSzTx/>
              <a:buFont typeface="Arial" panose="020B0604020202020204" pitchFamily="34" charset="0"/>
              <a:buChar char="•"/>
              <a:tabLst/>
              <a:defRPr/>
            </a:pPr>
            <a:r>
              <a:rPr kumimoji="0" lang="ja-JP" altLang="en-US"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地域資源の開発　（ＧＨ設置促進、保証人確保等支援、要医療児者支援の促進）</a:t>
            </a:r>
          </a:p>
        </p:txBody>
      </p:sp>
      <p:cxnSp>
        <p:nvCxnSpPr>
          <p:cNvPr id="111" name="直線コネクタ 110"/>
          <p:cNvCxnSpPr/>
          <p:nvPr/>
        </p:nvCxnSpPr>
        <p:spPr>
          <a:xfrm>
            <a:off x="0" y="476672"/>
            <a:ext cx="9144000" cy="0"/>
          </a:xfrm>
          <a:prstGeom prst="line">
            <a:avLst/>
          </a:prstGeom>
          <a:ln w="88900" cmpd="thinThick">
            <a:solidFill>
              <a:srgbClr val="99CCFF"/>
            </a:solidFill>
          </a:ln>
        </p:spPr>
        <p:style>
          <a:lnRef idx="1">
            <a:schemeClr val="accent1"/>
          </a:lnRef>
          <a:fillRef idx="0">
            <a:schemeClr val="accent1"/>
          </a:fillRef>
          <a:effectRef idx="0">
            <a:schemeClr val="accent1"/>
          </a:effectRef>
          <a:fontRef idx="minor">
            <a:schemeClr val="tx1"/>
          </a:fontRef>
        </p:style>
      </p:cxnSp>
      <p:sp>
        <p:nvSpPr>
          <p:cNvPr id="113" name="円/楕円 112"/>
          <p:cNvSpPr/>
          <p:nvPr/>
        </p:nvSpPr>
        <p:spPr>
          <a:xfrm>
            <a:off x="3579884" y="4446135"/>
            <a:ext cx="310398" cy="23804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5" name="台形 114"/>
          <p:cNvSpPr/>
          <p:nvPr/>
        </p:nvSpPr>
        <p:spPr>
          <a:xfrm rot="10800000">
            <a:off x="3553777" y="4694938"/>
            <a:ext cx="374062" cy="308464"/>
          </a:xfrm>
          <a:prstGeom prst="trapezoi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8" name="テキスト ボックス 127"/>
          <p:cNvSpPr txBox="1"/>
          <p:nvPr/>
        </p:nvSpPr>
        <p:spPr>
          <a:xfrm>
            <a:off x="2702562" y="4766053"/>
            <a:ext cx="1253862" cy="20774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457200" rtl="0" eaLnBrk="1" fontAlgn="auto" latinLnBrk="0" hangingPunct="1">
              <a:lnSpc>
                <a:spcPts val="923"/>
              </a:lnSpc>
              <a:spcBef>
                <a:spcPts val="0"/>
              </a:spcBef>
              <a:spcAft>
                <a:spcPts val="0"/>
              </a:spcAft>
              <a:buClrTx/>
              <a:buSzTx/>
              <a:buFontTx/>
              <a:buNone/>
              <a:tabLst/>
              <a:defRPr/>
            </a:pPr>
            <a:r>
              <a:rPr kumimoji="0" lang="ja-JP" altLang="en-US"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相談支援専門員</a:t>
            </a:r>
          </a:p>
        </p:txBody>
      </p:sp>
      <p:grpSp>
        <p:nvGrpSpPr>
          <p:cNvPr id="3" name="グループ化 2"/>
          <p:cNvGrpSpPr/>
          <p:nvPr/>
        </p:nvGrpSpPr>
        <p:grpSpPr>
          <a:xfrm>
            <a:off x="7076115" y="2099405"/>
            <a:ext cx="280284" cy="475863"/>
            <a:chOff x="7121624" y="2262363"/>
            <a:chExt cx="303641" cy="515518"/>
          </a:xfrm>
        </p:grpSpPr>
        <p:sp>
          <p:nvSpPr>
            <p:cNvPr id="118" name="円/楕円 117"/>
            <p:cNvSpPr/>
            <p:nvPr/>
          </p:nvSpPr>
          <p:spPr>
            <a:xfrm>
              <a:off x="7142543" y="2262363"/>
              <a:ext cx="251962" cy="21944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9" name="台形 118"/>
            <p:cNvSpPr/>
            <p:nvPr/>
          </p:nvSpPr>
          <p:spPr>
            <a:xfrm rot="10800000">
              <a:off x="7121624" y="2493528"/>
              <a:ext cx="303641" cy="284353"/>
            </a:xfrm>
            <a:prstGeom prst="trapezoi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226" name="テキスト ボックス 225"/>
          <p:cNvSpPr txBox="1"/>
          <p:nvPr/>
        </p:nvSpPr>
        <p:spPr>
          <a:xfrm>
            <a:off x="6412097" y="2369787"/>
            <a:ext cx="1116574" cy="20774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457200" rtl="0" eaLnBrk="1" fontAlgn="auto" latinLnBrk="0" hangingPunct="1">
              <a:lnSpc>
                <a:spcPts val="923"/>
              </a:lnSpc>
              <a:spcBef>
                <a:spcPts val="0"/>
              </a:spcBef>
              <a:spcAft>
                <a:spcPts val="0"/>
              </a:spcAft>
              <a:buClrTx/>
              <a:buSzTx/>
              <a:buFontTx/>
              <a:buNone/>
              <a:tabLst/>
              <a:defRPr/>
            </a:pPr>
            <a:r>
              <a:rPr kumimoji="0" lang="ja-JP" altLang="en-US" sz="92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相談支援専門員</a:t>
            </a:r>
          </a:p>
        </p:txBody>
      </p:sp>
      <p:sp>
        <p:nvSpPr>
          <p:cNvPr id="112" name="Text Box 18">
            <a:extLst>
              <a:ext uri="{FF2B5EF4-FFF2-40B4-BE49-F238E27FC236}">
                <a16:creationId xmlns:a16="http://schemas.microsoft.com/office/drawing/2014/main" id="{8B8998DE-1158-4FD1-8291-06FE0B4942A4}"/>
              </a:ext>
            </a:extLst>
          </p:cNvPr>
          <p:cNvSpPr txBox="1">
            <a:spLocks noChangeArrowheads="1"/>
          </p:cNvSpPr>
          <p:nvPr/>
        </p:nvSpPr>
        <p:spPr bwMode="auto">
          <a:xfrm>
            <a:off x="107859" y="6444377"/>
            <a:ext cx="9541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rPr>
              <a:t>厚労省資料</a:t>
            </a:r>
            <a:endParaRPr kumimoji="1" lang="en-US" altLang="ja-JP" sz="1200" b="0" i="1"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20" name="フッター プレースホルダー 19">
            <a:extLst>
              <a:ext uri="{FF2B5EF4-FFF2-40B4-BE49-F238E27FC236}">
                <a16:creationId xmlns:a16="http://schemas.microsoft.com/office/drawing/2014/main" id="{1C0A1DBC-21A6-48D4-AECD-B2F99B7259C9}"/>
              </a:ext>
            </a:extLst>
          </p:cNvPr>
          <p:cNvSpPr>
            <a:spLocks noGrp="1"/>
          </p:cNvSpPr>
          <p:nvPr>
            <p:ph type="ftr" sz="quarter" idx="11"/>
          </p:nvPr>
        </p:nvSpPr>
        <p:spPr/>
        <p:txBody>
          <a:bodyPr/>
          <a:lstStyle/>
          <a:p>
            <a:pPr>
              <a:defRPr/>
            </a:pPr>
            <a:r>
              <a:rPr lang="zh-TW" altLang="en-US"/>
              <a:t>令和元年度主任相談支援専門員養成研修</a:t>
            </a:r>
            <a:endParaRPr lang="en-US" altLang="ja-JP"/>
          </a:p>
        </p:txBody>
      </p:sp>
      <p:sp>
        <p:nvSpPr>
          <p:cNvPr id="21" name="スライド番号プレースホルダー 20">
            <a:extLst>
              <a:ext uri="{FF2B5EF4-FFF2-40B4-BE49-F238E27FC236}">
                <a16:creationId xmlns:a16="http://schemas.microsoft.com/office/drawing/2014/main" id="{DEE6A782-A0E5-4A5F-8651-0DC3253AC744}"/>
              </a:ext>
            </a:extLst>
          </p:cNvPr>
          <p:cNvSpPr>
            <a:spLocks noGrp="1"/>
          </p:cNvSpPr>
          <p:nvPr>
            <p:ph type="sldNum" sz="quarter" idx="12"/>
          </p:nvPr>
        </p:nvSpPr>
        <p:spPr/>
        <p:txBody>
          <a:bodyPr/>
          <a:lstStyle/>
          <a:p>
            <a:pPr>
              <a:defRPr/>
            </a:pPr>
            <a:fld id="{804D6B79-3AEB-42FE-A736-A41F7AEA0445}" type="slidenum">
              <a:rPr lang="en-US" altLang="ja-JP" smtClean="0">
                <a:solidFill>
                  <a:prstClr val="black">
                    <a:tint val="75000"/>
                  </a:prstClr>
                </a:solidFill>
              </a:rPr>
              <a:pPr>
                <a:defRPr/>
              </a:pPr>
              <a:t>22</a:t>
            </a:fld>
            <a:endParaRPr lang="en-US" altLang="ja-JP">
              <a:solidFill>
                <a:prstClr val="black">
                  <a:tint val="75000"/>
                </a:prstClr>
              </a:solidFill>
            </a:endParaRPr>
          </a:p>
        </p:txBody>
      </p:sp>
    </p:spTree>
    <p:extLst>
      <p:ext uri="{BB962C8B-B14F-4D97-AF65-F5344CB8AC3E}">
        <p14:creationId xmlns:p14="http://schemas.microsoft.com/office/powerpoint/2010/main" val="199539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a:extLst>
              <a:ext uri="{FF2B5EF4-FFF2-40B4-BE49-F238E27FC236}">
                <a16:creationId xmlns:a16="http://schemas.microsoft.com/office/drawing/2014/main" id="{7C7EA1C7-B455-40EE-B23E-2E0BE60D7CA1}"/>
              </a:ext>
            </a:extLst>
          </p:cNvPr>
          <p:cNvSpPr>
            <a:spLocks noChangeArrowheads="1"/>
          </p:cNvSpPr>
          <p:nvPr/>
        </p:nvSpPr>
        <p:spPr bwMode="auto">
          <a:xfrm>
            <a:off x="2555875" y="5057825"/>
            <a:ext cx="19399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06595" name="Rectangle 3">
            <a:extLst>
              <a:ext uri="{FF2B5EF4-FFF2-40B4-BE49-F238E27FC236}">
                <a16:creationId xmlns:a16="http://schemas.microsoft.com/office/drawing/2014/main" id="{ACC2221D-C5EC-4677-94C9-17A65435CBC5}"/>
              </a:ext>
            </a:extLst>
          </p:cNvPr>
          <p:cNvSpPr>
            <a:spLocks noChangeArrowheads="1"/>
          </p:cNvSpPr>
          <p:nvPr/>
        </p:nvSpPr>
        <p:spPr bwMode="auto">
          <a:xfrm>
            <a:off x="2732088" y="4414888"/>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006596" name="Rectangle 4">
            <a:extLst>
              <a:ext uri="{FF2B5EF4-FFF2-40B4-BE49-F238E27FC236}">
                <a16:creationId xmlns:a16="http://schemas.microsoft.com/office/drawing/2014/main" id="{3065D067-1497-49C5-A238-06936B4B06E4}"/>
              </a:ext>
            </a:extLst>
          </p:cNvPr>
          <p:cNvSpPr>
            <a:spLocks noChangeArrowheads="1"/>
          </p:cNvSpPr>
          <p:nvPr/>
        </p:nvSpPr>
        <p:spPr bwMode="auto">
          <a:xfrm>
            <a:off x="663575" y="2068563"/>
            <a:ext cx="25225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ja-JP" altLang="ja-JP" sz="1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006597" name="Rectangle 5">
            <a:extLst>
              <a:ext uri="{FF2B5EF4-FFF2-40B4-BE49-F238E27FC236}">
                <a16:creationId xmlns:a16="http://schemas.microsoft.com/office/drawing/2014/main" id="{399BEAB5-F141-4BA6-8021-80B71D86726C}"/>
              </a:ext>
            </a:extLst>
          </p:cNvPr>
          <p:cNvSpPr>
            <a:spLocks noGrp="1" noChangeArrowheads="1"/>
          </p:cNvSpPr>
          <p:nvPr/>
        </p:nvSpPr>
        <p:spPr bwMode="auto">
          <a:xfrm>
            <a:off x="0" y="-171400"/>
            <a:ext cx="9144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2800" b="0" i="0" u="none" strike="noStrike" kern="1200" cap="none" spc="0" normalizeH="0" baseline="0" noProof="0" dirty="0">
                <a:ln>
                  <a:noFill/>
                </a:ln>
                <a:solidFill>
                  <a:srgbClr val="C00000"/>
                </a:solidFill>
                <a:uLnTx/>
                <a:uFillTx/>
                <a:latin typeface="Times New Roman" panose="02020603050405020304" pitchFamily="18" charset="0"/>
                <a:ea typeface="ＭＳ Ｐゴシック" panose="020B0600070205080204" pitchFamily="50" charset="-128"/>
                <a:cs typeface="+mn-cs"/>
              </a:rPr>
              <a:t>2-2</a:t>
            </a:r>
            <a:r>
              <a:rPr kumimoji="0" lang="ja-JP" altLang="en-US" sz="2800" b="0" i="0" u="none" strike="noStrike" kern="1200" cap="none" spc="0" normalizeH="0" baseline="0" noProof="0" dirty="0">
                <a:ln>
                  <a:noFill/>
                </a:ln>
                <a:solidFill>
                  <a:srgbClr val="C00000"/>
                </a:solidFill>
                <a:uLnTx/>
                <a:uFillTx/>
                <a:latin typeface="Times New Roman" panose="02020603050405020304" pitchFamily="18" charset="0"/>
                <a:ea typeface="ＭＳ Ｐゴシック" panose="020B0600070205080204" pitchFamily="50" charset="-128"/>
                <a:cs typeface="+mn-cs"/>
              </a:rPr>
              <a:t>　地域自立支援協議会はプロセス（個別課題の普遍化）</a:t>
            </a:r>
          </a:p>
        </p:txBody>
      </p:sp>
      <p:cxnSp>
        <p:nvCxnSpPr>
          <p:cNvPr id="1006598" name="AutoShape 6">
            <a:extLst>
              <a:ext uri="{FF2B5EF4-FFF2-40B4-BE49-F238E27FC236}">
                <a16:creationId xmlns:a16="http://schemas.microsoft.com/office/drawing/2014/main" id="{4F2A642E-AF26-4498-A17D-D455032E8BBF}"/>
              </a:ext>
            </a:extLst>
          </p:cNvPr>
          <p:cNvCxnSpPr>
            <a:cxnSpLocks noChangeShapeType="1"/>
          </p:cNvCxnSpPr>
          <p:nvPr/>
        </p:nvCxnSpPr>
        <p:spPr bwMode="auto">
          <a:xfrm>
            <a:off x="8970963" y="1590725"/>
            <a:ext cx="0" cy="0"/>
          </a:xfrm>
          <a:prstGeom prst="straightConnector1">
            <a:avLst/>
          </a:prstGeom>
          <a:noFill/>
          <a:ln w="17463">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006600" name="Group 8">
            <a:extLst>
              <a:ext uri="{FF2B5EF4-FFF2-40B4-BE49-F238E27FC236}">
                <a16:creationId xmlns:a16="http://schemas.microsoft.com/office/drawing/2014/main" id="{FA7A3B8C-10AE-47C6-B735-68EBE8C52BFF}"/>
              </a:ext>
            </a:extLst>
          </p:cNvPr>
          <p:cNvGrpSpPr>
            <a:grpSpLocks/>
          </p:cNvGrpSpPr>
          <p:nvPr/>
        </p:nvGrpSpPr>
        <p:grpSpPr bwMode="auto">
          <a:xfrm>
            <a:off x="3059113" y="1744713"/>
            <a:ext cx="1584325" cy="1150937"/>
            <a:chOff x="2425" y="1398"/>
            <a:chExt cx="955" cy="241"/>
          </a:xfrm>
        </p:grpSpPr>
        <p:sp>
          <p:nvSpPr>
            <p:cNvPr id="1006601" name="Freeform 9">
              <a:extLst>
                <a:ext uri="{FF2B5EF4-FFF2-40B4-BE49-F238E27FC236}">
                  <a16:creationId xmlns:a16="http://schemas.microsoft.com/office/drawing/2014/main" id="{FE3A40E5-C69C-4CF2-BDC3-5C628252CA9C}"/>
                </a:ext>
              </a:extLst>
            </p:cNvPr>
            <p:cNvSpPr>
              <a:spLocks/>
            </p:cNvSpPr>
            <p:nvPr/>
          </p:nvSpPr>
          <p:spPr bwMode="auto">
            <a:xfrm>
              <a:off x="2474" y="1438"/>
              <a:ext cx="906" cy="201"/>
            </a:xfrm>
            <a:custGeom>
              <a:avLst/>
              <a:gdLst>
                <a:gd name="T0" fmla="*/ 43 w 906"/>
                <a:gd name="T1" fmla="*/ 0 h 403"/>
                <a:gd name="T2" fmla="*/ 34 w 906"/>
                <a:gd name="T3" fmla="*/ 2 h 403"/>
                <a:gd name="T4" fmla="*/ 26 w 906"/>
                <a:gd name="T5" fmla="*/ 5 h 403"/>
                <a:gd name="T6" fmla="*/ 19 w 906"/>
                <a:gd name="T7" fmla="*/ 12 h 403"/>
                <a:gd name="T8" fmla="*/ 13 w 906"/>
                <a:gd name="T9" fmla="*/ 20 h 403"/>
                <a:gd name="T10" fmla="*/ 8 w 906"/>
                <a:gd name="T11" fmla="*/ 30 h 403"/>
                <a:gd name="T12" fmla="*/ 3 w 906"/>
                <a:gd name="T13" fmla="*/ 42 h 403"/>
                <a:gd name="T14" fmla="*/ 1 w 906"/>
                <a:gd name="T15" fmla="*/ 53 h 403"/>
                <a:gd name="T16" fmla="*/ 0 w 906"/>
                <a:gd name="T17" fmla="*/ 67 h 403"/>
                <a:gd name="T18" fmla="*/ 0 w 906"/>
                <a:gd name="T19" fmla="*/ 335 h 403"/>
                <a:gd name="T20" fmla="*/ 1 w 906"/>
                <a:gd name="T21" fmla="*/ 348 h 403"/>
                <a:gd name="T22" fmla="*/ 3 w 906"/>
                <a:gd name="T23" fmla="*/ 361 h 403"/>
                <a:gd name="T24" fmla="*/ 8 w 906"/>
                <a:gd name="T25" fmla="*/ 373 h 403"/>
                <a:gd name="T26" fmla="*/ 13 w 906"/>
                <a:gd name="T27" fmla="*/ 383 h 403"/>
                <a:gd name="T28" fmla="*/ 19 w 906"/>
                <a:gd name="T29" fmla="*/ 391 h 403"/>
                <a:gd name="T30" fmla="*/ 26 w 906"/>
                <a:gd name="T31" fmla="*/ 398 h 403"/>
                <a:gd name="T32" fmla="*/ 34 w 906"/>
                <a:gd name="T33" fmla="*/ 401 h 403"/>
                <a:gd name="T34" fmla="*/ 43 w 906"/>
                <a:gd name="T35" fmla="*/ 403 h 403"/>
                <a:gd name="T36" fmla="*/ 863 w 906"/>
                <a:gd name="T37" fmla="*/ 403 h 403"/>
                <a:gd name="T38" fmla="*/ 872 w 906"/>
                <a:gd name="T39" fmla="*/ 401 h 403"/>
                <a:gd name="T40" fmla="*/ 880 w 906"/>
                <a:gd name="T41" fmla="*/ 398 h 403"/>
                <a:gd name="T42" fmla="*/ 887 w 906"/>
                <a:gd name="T43" fmla="*/ 391 h 403"/>
                <a:gd name="T44" fmla="*/ 893 w 906"/>
                <a:gd name="T45" fmla="*/ 383 h 403"/>
                <a:gd name="T46" fmla="*/ 898 w 906"/>
                <a:gd name="T47" fmla="*/ 373 h 403"/>
                <a:gd name="T48" fmla="*/ 903 w 906"/>
                <a:gd name="T49" fmla="*/ 361 h 403"/>
                <a:gd name="T50" fmla="*/ 905 w 906"/>
                <a:gd name="T51" fmla="*/ 348 h 403"/>
                <a:gd name="T52" fmla="*/ 906 w 906"/>
                <a:gd name="T53" fmla="*/ 335 h 403"/>
                <a:gd name="T54" fmla="*/ 906 w 906"/>
                <a:gd name="T55" fmla="*/ 67 h 403"/>
                <a:gd name="T56" fmla="*/ 905 w 906"/>
                <a:gd name="T57" fmla="*/ 53 h 403"/>
                <a:gd name="T58" fmla="*/ 903 w 906"/>
                <a:gd name="T59" fmla="*/ 42 h 403"/>
                <a:gd name="T60" fmla="*/ 898 w 906"/>
                <a:gd name="T61" fmla="*/ 30 h 403"/>
                <a:gd name="T62" fmla="*/ 893 w 906"/>
                <a:gd name="T63" fmla="*/ 20 h 403"/>
                <a:gd name="T64" fmla="*/ 887 w 906"/>
                <a:gd name="T65" fmla="*/ 12 h 403"/>
                <a:gd name="T66" fmla="*/ 880 w 906"/>
                <a:gd name="T67" fmla="*/ 5 h 403"/>
                <a:gd name="T68" fmla="*/ 872 w 906"/>
                <a:gd name="T69" fmla="*/ 2 h 403"/>
                <a:gd name="T70" fmla="*/ 863 w 906"/>
                <a:gd name="T71" fmla="*/ 0 h 403"/>
                <a:gd name="T72" fmla="*/ 43 w 906"/>
                <a:gd name="T7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6" h="403">
                  <a:moveTo>
                    <a:pt x="43" y="0"/>
                  </a:moveTo>
                  <a:lnTo>
                    <a:pt x="34" y="2"/>
                  </a:lnTo>
                  <a:lnTo>
                    <a:pt x="26" y="5"/>
                  </a:lnTo>
                  <a:lnTo>
                    <a:pt x="19" y="12"/>
                  </a:lnTo>
                  <a:lnTo>
                    <a:pt x="13" y="20"/>
                  </a:lnTo>
                  <a:lnTo>
                    <a:pt x="8" y="30"/>
                  </a:lnTo>
                  <a:lnTo>
                    <a:pt x="3" y="42"/>
                  </a:lnTo>
                  <a:lnTo>
                    <a:pt x="1" y="53"/>
                  </a:lnTo>
                  <a:lnTo>
                    <a:pt x="0" y="67"/>
                  </a:lnTo>
                  <a:lnTo>
                    <a:pt x="0" y="335"/>
                  </a:lnTo>
                  <a:lnTo>
                    <a:pt x="1" y="348"/>
                  </a:lnTo>
                  <a:lnTo>
                    <a:pt x="3" y="361"/>
                  </a:lnTo>
                  <a:lnTo>
                    <a:pt x="8" y="373"/>
                  </a:lnTo>
                  <a:lnTo>
                    <a:pt x="13" y="383"/>
                  </a:lnTo>
                  <a:lnTo>
                    <a:pt x="19" y="391"/>
                  </a:lnTo>
                  <a:lnTo>
                    <a:pt x="26" y="398"/>
                  </a:lnTo>
                  <a:lnTo>
                    <a:pt x="34" y="401"/>
                  </a:lnTo>
                  <a:lnTo>
                    <a:pt x="43" y="403"/>
                  </a:lnTo>
                  <a:lnTo>
                    <a:pt x="863" y="403"/>
                  </a:lnTo>
                  <a:lnTo>
                    <a:pt x="872" y="401"/>
                  </a:lnTo>
                  <a:lnTo>
                    <a:pt x="880" y="398"/>
                  </a:lnTo>
                  <a:lnTo>
                    <a:pt x="887" y="391"/>
                  </a:lnTo>
                  <a:lnTo>
                    <a:pt x="893" y="383"/>
                  </a:lnTo>
                  <a:lnTo>
                    <a:pt x="898" y="373"/>
                  </a:lnTo>
                  <a:lnTo>
                    <a:pt x="903" y="361"/>
                  </a:lnTo>
                  <a:lnTo>
                    <a:pt x="905" y="348"/>
                  </a:lnTo>
                  <a:lnTo>
                    <a:pt x="906" y="335"/>
                  </a:lnTo>
                  <a:lnTo>
                    <a:pt x="906" y="67"/>
                  </a:lnTo>
                  <a:lnTo>
                    <a:pt x="905" y="53"/>
                  </a:lnTo>
                  <a:lnTo>
                    <a:pt x="903" y="42"/>
                  </a:lnTo>
                  <a:lnTo>
                    <a:pt x="898" y="30"/>
                  </a:lnTo>
                  <a:lnTo>
                    <a:pt x="893" y="20"/>
                  </a:lnTo>
                  <a:lnTo>
                    <a:pt x="887" y="12"/>
                  </a:lnTo>
                  <a:lnTo>
                    <a:pt x="880" y="5"/>
                  </a:lnTo>
                  <a:lnTo>
                    <a:pt x="872" y="2"/>
                  </a:lnTo>
                  <a:lnTo>
                    <a:pt x="863" y="0"/>
                  </a:lnTo>
                  <a:lnTo>
                    <a:pt x="43" y="0"/>
                  </a:lnTo>
                  <a:close/>
                </a:path>
              </a:pathLst>
            </a:custGeom>
            <a:solidFill>
              <a:srgbClr val="FF00FF">
                <a:alpha val="89999"/>
              </a:srgbClr>
            </a:solidFill>
            <a:ln w="17463">
              <a:solidFill>
                <a:srgbClr val="80808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06602" name="Freeform 10">
              <a:extLst>
                <a:ext uri="{FF2B5EF4-FFF2-40B4-BE49-F238E27FC236}">
                  <a16:creationId xmlns:a16="http://schemas.microsoft.com/office/drawing/2014/main" id="{A879A9CA-DD89-471E-A970-023A60CDA313}"/>
                </a:ext>
              </a:extLst>
            </p:cNvPr>
            <p:cNvSpPr>
              <a:spLocks/>
            </p:cNvSpPr>
            <p:nvPr/>
          </p:nvSpPr>
          <p:spPr bwMode="auto">
            <a:xfrm>
              <a:off x="2496" y="1456"/>
              <a:ext cx="862" cy="166"/>
            </a:xfrm>
            <a:custGeom>
              <a:avLst/>
              <a:gdLst>
                <a:gd name="T0" fmla="*/ 21 w 862"/>
                <a:gd name="T1" fmla="*/ 0 h 333"/>
                <a:gd name="T2" fmla="*/ 841 w 862"/>
                <a:gd name="T3" fmla="*/ 0 h 333"/>
                <a:gd name="T4" fmla="*/ 845 w 862"/>
                <a:gd name="T5" fmla="*/ 2 h 333"/>
                <a:gd name="T6" fmla="*/ 850 w 862"/>
                <a:gd name="T7" fmla="*/ 3 h 333"/>
                <a:gd name="T8" fmla="*/ 853 w 862"/>
                <a:gd name="T9" fmla="*/ 5 h 333"/>
                <a:gd name="T10" fmla="*/ 856 w 862"/>
                <a:gd name="T11" fmla="*/ 10 h 333"/>
                <a:gd name="T12" fmla="*/ 859 w 862"/>
                <a:gd name="T13" fmla="*/ 17 h 333"/>
                <a:gd name="T14" fmla="*/ 861 w 862"/>
                <a:gd name="T15" fmla="*/ 20 h 333"/>
                <a:gd name="T16" fmla="*/ 862 w 862"/>
                <a:gd name="T17" fmla="*/ 27 h 333"/>
                <a:gd name="T18" fmla="*/ 862 w 862"/>
                <a:gd name="T19" fmla="*/ 32 h 333"/>
                <a:gd name="T20" fmla="*/ 862 w 862"/>
                <a:gd name="T21" fmla="*/ 300 h 333"/>
                <a:gd name="T22" fmla="*/ 862 w 862"/>
                <a:gd name="T23" fmla="*/ 307 h 333"/>
                <a:gd name="T24" fmla="*/ 861 w 862"/>
                <a:gd name="T25" fmla="*/ 313 h 333"/>
                <a:gd name="T26" fmla="*/ 859 w 862"/>
                <a:gd name="T27" fmla="*/ 318 h 333"/>
                <a:gd name="T28" fmla="*/ 856 w 862"/>
                <a:gd name="T29" fmla="*/ 323 h 333"/>
                <a:gd name="T30" fmla="*/ 853 w 862"/>
                <a:gd name="T31" fmla="*/ 328 h 333"/>
                <a:gd name="T32" fmla="*/ 850 w 862"/>
                <a:gd name="T33" fmla="*/ 331 h 333"/>
                <a:gd name="T34" fmla="*/ 845 w 862"/>
                <a:gd name="T35" fmla="*/ 333 h 333"/>
                <a:gd name="T36" fmla="*/ 841 w 862"/>
                <a:gd name="T37" fmla="*/ 333 h 333"/>
                <a:gd name="T38" fmla="*/ 21 w 862"/>
                <a:gd name="T39" fmla="*/ 333 h 333"/>
                <a:gd name="T40" fmla="*/ 16 w 862"/>
                <a:gd name="T41" fmla="*/ 333 h 333"/>
                <a:gd name="T42" fmla="*/ 12 w 862"/>
                <a:gd name="T43" fmla="*/ 331 h 333"/>
                <a:gd name="T44" fmla="*/ 10 w 862"/>
                <a:gd name="T45" fmla="*/ 328 h 333"/>
                <a:gd name="T46" fmla="*/ 6 w 862"/>
                <a:gd name="T47" fmla="*/ 323 h 333"/>
                <a:gd name="T48" fmla="*/ 3 w 862"/>
                <a:gd name="T49" fmla="*/ 318 h 333"/>
                <a:gd name="T50" fmla="*/ 2 w 862"/>
                <a:gd name="T51" fmla="*/ 313 h 333"/>
                <a:gd name="T52" fmla="*/ 1 w 862"/>
                <a:gd name="T53" fmla="*/ 307 h 333"/>
                <a:gd name="T54" fmla="*/ 0 w 862"/>
                <a:gd name="T55" fmla="*/ 300 h 333"/>
                <a:gd name="T56" fmla="*/ 0 w 862"/>
                <a:gd name="T57" fmla="*/ 32 h 333"/>
                <a:gd name="T58" fmla="*/ 1 w 862"/>
                <a:gd name="T59" fmla="*/ 27 h 333"/>
                <a:gd name="T60" fmla="*/ 2 w 862"/>
                <a:gd name="T61" fmla="*/ 20 h 333"/>
                <a:gd name="T62" fmla="*/ 3 w 862"/>
                <a:gd name="T63" fmla="*/ 17 h 333"/>
                <a:gd name="T64" fmla="*/ 6 w 862"/>
                <a:gd name="T65" fmla="*/ 10 h 333"/>
                <a:gd name="T66" fmla="*/ 9 w 862"/>
                <a:gd name="T67" fmla="*/ 5 h 333"/>
                <a:gd name="T68" fmla="*/ 12 w 862"/>
                <a:gd name="T69" fmla="*/ 3 h 333"/>
                <a:gd name="T70" fmla="*/ 16 w 862"/>
                <a:gd name="T71" fmla="*/ 2 h 333"/>
                <a:gd name="T72" fmla="*/ 21 w 862"/>
                <a:gd name="T7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2" h="333">
                  <a:moveTo>
                    <a:pt x="21" y="0"/>
                  </a:moveTo>
                  <a:lnTo>
                    <a:pt x="841" y="0"/>
                  </a:lnTo>
                  <a:lnTo>
                    <a:pt x="845" y="2"/>
                  </a:lnTo>
                  <a:lnTo>
                    <a:pt x="850" y="3"/>
                  </a:lnTo>
                  <a:lnTo>
                    <a:pt x="853" y="5"/>
                  </a:lnTo>
                  <a:lnTo>
                    <a:pt x="856" y="10"/>
                  </a:lnTo>
                  <a:lnTo>
                    <a:pt x="859" y="17"/>
                  </a:lnTo>
                  <a:lnTo>
                    <a:pt x="861" y="20"/>
                  </a:lnTo>
                  <a:lnTo>
                    <a:pt x="862" y="27"/>
                  </a:lnTo>
                  <a:lnTo>
                    <a:pt x="862" y="32"/>
                  </a:lnTo>
                  <a:lnTo>
                    <a:pt x="862" y="300"/>
                  </a:lnTo>
                  <a:lnTo>
                    <a:pt x="862" y="307"/>
                  </a:lnTo>
                  <a:lnTo>
                    <a:pt x="861" y="313"/>
                  </a:lnTo>
                  <a:lnTo>
                    <a:pt x="859" y="318"/>
                  </a:lnTo>
                  <a:lnTo>
                    <a:pt x="856" y="323"/>
                  </a:lnTo>
                  <a:lnTo>
                    <a:pt x="853" y="328"/>
                  </a:lnTo>
                  <a:lnTo>
                    <a:pt x="850" y="331"/>
                  </a:lnTo>
                  <a:lnTo>
                    <a:pt x="845" y="333"/>
                  </a:lnTo>
                  <a:lnTo>
                    <a:pt x="841" y="333"/>
                  </a:lnTo>
                  <a:lnTo>
                    <a:pt x="21" y="333"/>
                  </a:lnTo>
                  <a:lnTo>
                    <a:pt x="16" y="333"/>
                  </a:lnTo>
                  <a:lnTo>
                    <a:pt x="12" y="331"/>
                  </a:lnTo>
                  <a:lnTo>
                    <a:pt x="10" y="328"/>
                  </a:lnTo>
                  <a:lnTo>
                    <a:pt x="6" y="323"/>
                  </a:lnTo>
                  <a:lnTo>
                    <a:pt x="3" y="318"/>
                  </a:lnTo>
                  <a:lnTo>
                    <a:pt x="2" y="313"/>
                  </a:lnTo>
                  <a:lnTo>
                    <a:pt x="1" y="307"/>
                  </a:lnTo>
                  <a:lnTo>
                    <a:pt x="0" y="300"/>
                  </a:lnTo>
                  <a:lnTo>
                    <a:pt x="0" y="32"/>
                  </a:lnTo>
                  <a:lnTo>
                    <a:pt x="1" y="27"/>
                  </a:lnTo>
                  <a:lnTo>
                    <a:pt x="2" y="20"/>
                  </a:lnTo>
                  <a:lnTo>
                    <a:pt x="3" y="17"/>
                  </a:lnTo>
                  <a:lnTo>
                    <a:pt x="6" y="10"/>
                  </a:lnTo>
                  <a:lnTo>
                    <a:pt x="9" y="5"/>
                  </a:lnTo>
                  <a:lnTo>
                    <a:pt x="12" y="3"/>
                  </a:lnTo>
                  <a:lnTo>
                    <a:pt x="16" y="2"/>
                  </a:lnTo>
                  <a:lnTo>
                    <a:pt x="21" y="0"/>
                  </a:lnTo>
                  <a:close/>
                </a:path>
              </a:pathLst>
            </a:custGeom>
            <a:solidFill>
              <a:srgbClr val="FF00FF">
                <a:alpha val="89999"/>
              </a:srgbClr>
            </a:solidFill>
            <a:ln w="17463">
              <a:solidFill>
                <a:srgbClr val="80808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06603" name="Freeform 11">
              <a:extLst>
                <a:ext uri="{FF2B5EF4-FFF2-40B4-BE49-F238E27FC236}">
                  <a16:creationId xmlns:a16="http://schemas.microsoft.com/office/drawing/2014/main" id="{2DB2D4ED-8CDA-4D9F-AFE1-237647032801}"/>
                </a:ext>
              </a:extLst>
            </p:cNvPr>
            <p:cNvSpPr>
              <a:spLocks/>
            </p:cNvSpPr>
            <p:nvPr/>
          </p:nvSpPr>
          <p:spPr bwMode="auto">
            <a:xfrm>
              <a:off x="2425" y="1398"/>
              <a:ext cx="905" cy="202"/>
            </a:xfrm>
            <a:custGeom>
              <a:avLst/>
              <a:gdLst>
                <a:gd name="T0" fmla="*/ 42 w 905"/>
                <a:gd name="T1" fmla="*/ 0 h 402"/>
                <a:gd name="T2" fmla="*/ 34 w 905"/>
                <a:gd name="T3" fmla="*/ 2 h 402"/>
                <a:gd name="T4" fmla="*/ 26 w 905"/>
                <a:gd name="T5" fmla="*/ 5 h 402"/>
                <a:gd name="T6" fmla="*/ 18 w 905"/>
                <a:gd name="T7" fmla="*/ 11 h 402"/>
                <a:gd name="T8" fmla="*/ 12 w 905"/>
                <a:gd name="T9" fmla="*/ 20 h 402"/>
                <a:gd name="T10" fmla="*/ 7 w 905"/>
                <a:gd name="T11" fmla="*/ 30 h 402"/>
                <a:gd name="T12" fmla="*/ 3 w 905"/>
                <a:gd name="T13" fmla="*/ 41 h 402"/>
                <a:gd name="T14" fmla="*/ 1 w 905"/>
                <a:gd name="T15" fmla="*/ 53 h 402"/>
                <a:gd name="T16" fmla="*/ 0 w 905"/>
                <a:gd name="T17" fmla="*/ 66 h 402"/>
                <a:gd name="T18" fmla="*/ 0 w 905"/>
                <a:gd name="T19" fmla="*/ 334 h 402"/>
                <a:gd name="T20" fmla="*/ 1 w 905"/>
                <a:gd name="T21" fmla="*/ 348 h 402"/>
                <a:gd name="T22" fmla="*/ 3 w 905"/>
                <a:gd name="T23" fmla="*/ 361 h 402"/>
                <a:gd name="T24" fmla="*/ 7 w 905"/>
                <a:gd name="T25" fmla="*/ 373 h 402"/>
                <a:gd name="T26" fmla="*/ 12 w 905"/>
                <a:gd name="T27" fmla="*/ 382 h 402"/>
                <a:gd name="T28" fmla="*/ 18 w 905"/>
                <a:gd name="T29" fmla="*/ 391 h 402"/>
                <a:gd name="T30" fmla="*/ 26 w 905"/>
                <a:gd name="T31" fmla="*/ 397 h 402"/>
                <a:gd name="T32" fmla="*/ 34 w 905"/>
                <a:gd name="T33" fmla="*/ 401 h 402"/>
                <a:gd name="T34" fmla="*/ 42 w 905"/>
                <a:gd name="T35" fmla="*/ 402 h 402"/>
                <a:gd name="T36" fmla="*/ 863 w 905"/>
                <a:gd name="T37" fmla="*/ 402 h 402"/>
                <a:gd name="T38" fmla="*/ 871 w 905"/>
                <a:gd name="T39" fmla="*/ 401 h 402"/>
                <a:gd name="T40" fmla="*/ 879 w 905"/>
                <a:gd name="T41" fmla="*/ 397 h 402"/>
                <a:gd name="T42" fmla="*/ 887 w 905"/>
                <a:gd name="T43" fmla="*/ 391 h 402"/>
                <a:gd name="T44" fmla="*/ 893 w 905"/>
                <a:gd name="T45" fmla="*/ 382 h 402"/>
                <a:gd name="T46" fmla="*/ 898 w 905"/>
                <a:gd name="T47" fmla="*/ 373 h 402"/>
                <a:gd name="T48" fmla="*/ 902 w 905"/>
                <a:gd name="T49" fmla="*/ 361 h 402"/>
                <a:gd name="T50" fmla="*/ 904 w 905"/>
                <a:gd name="T51" fmla="*/ 348 h 402"/>
                <a:gd name="T52" fmla="*/ 905 w 905"/>
                <a:gd name="T53" fmla="*/ 334 h 402"/>
                <a:gd name="T54" fmla="*/ 905 w 905"/>
                <a:gd name="T55" fmla="*/ 66 h 402"/>
                <a:gd name="T56" fmla="*/ 904 w 905"/>
                <a:gd name="T57" fmla="*/ 53 h 402"/>
                <a:gd name="T58" fmla="*/ 902 w 905"/>
                <a:gd name="T59" fmla="*/ 41 h 402"/>
                <a:gd name="T60" fmla="*/ 898 w 905"/>
                <a:gd name="T61" fmla="*/ 30 h 402"/>
                <a:gd name="T62" fmla="*/ 893 w 905"/>
                <a:gd name="T63" fmla="*/ 20 h 402"/>
                <a:gd name="T64" fmla="*/ 887 w 905"/>
                <a:gd name="T65" fmla="*/ 11 h 402"/>
                <a:gd name="T66" fmla="*/ 879 w 905"/>
                <a:gd name="T67" fmla="*/ 5 h 402"/>
                <a:gd name="T68" fmla="*/ 871 w 905"/>
                <a:gd name="T69" fmla="*/ 2 h 402"/>
                <a:gd name="T70" fmla="*/ 863 w 905"/>
                <a:gd name="T71" fmla="*/ 0 h 402"/>
                <a:gd name="T72" fmla="*/ 42 w 905"/>
                <a:gd name="T73"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5" h="402">
                  <a:moveTo>
                    <a:pt x="42" y="0"/>
                  </a:moveTo>
                  <a:lnTo>
                    <a:pt x="34" y="2"/>
                  </a:lnTo>
                  <a:lnTo>
                    <a:pt x="26" y="5"/>
                  </a:lnTo>
                  <a:lnTo>
                    <a:pt x="18" y="11"/>
                  </a:lnTo>
                  <a:lnTo>
                    <a:pt x="12" y="20"/>
                  </a:lnTo>
                  <a:lnTo>
                    <a:pt x="7" y="30"/>
                  </a:lnTo>
                  <a:lnTo>
                    <a:pt x="3" y="41"/>
                  </a:lnTo>
                  <a:lnTo>
                    <a:pt x="1" y="53"/>
                  </a:lnTo>
                  <a:lnTo>
                    <a:pt x="0" y="66"/>
                  </a:lnTo>
                  <a:lnTo>
                    <a:pt x="0" y="334"/>
                  </a:lnTo>
                  <a:lnTo>
                    <a:pt x="1" y="348"/>
                  </a:lnTo>
                  <a:lnTo>
                    <a:pt x="3" y="361"/>
                  </a:lnTo>
                  <a:lnTo>
                    <a:pt x="7" y="373"/>
                  </a:lnTo>
                  <a:lnTo>
                    <a:pt x="12" y="382"/>
                  </a:lnTo>
                  <a:lnTo>
                    <a:pt x="18" y="391"/>
                  </a:lnTo>
                  <a:lnTo>
                    <a:pt x="26" y="397"/>
                  </a:lnTo>
                  <a:lnTo>
                    <a:pt x="34" y="401"/>
                  </a:lnTo>
                  <a:lnTo>
                    <a:pt x="42" y="402"/>
                  </a:lnTo>
                  <a:lnTo>
                    <a:pt x="863" y="402"/>
                  </a:lnTo>
                  <a:lnTo>
                    <a:pt x="871" y="401"/>
                  </a:lnTo>
                  <a:lnTo>
                    <a:pt x="879" y="397"/>
                  </a:lnTo>
                  <a:lnTo>
                    <a:pt x="887" y="391"/>
                  </a:lnTo>
                  <a:lnTo>
                    <a:pt x="893" y="382"/>
                  </a:lnTo>
                  <a:lnTo>
                    <a:pt x="898" y="373"/>
                  </a:lnTo>
                  <a:lnTo>
                    <a:pt x="902" y="361"/>
                  </a:lnTo>
                  <a:lnTo>
                    <a:pt x="904" y="348"/>
                  </a:lnTo>
                  <a:lnTo>
                    <a:pt x="905" y="334"/>
                  </a:lnTo>
                  <a:lnTo>
                    <a:pt x="905" y="66"/>
                  </a:lnTo>
                  <a:lnTo>
                    <a:pt x="904" y="53"/>
                  </a:lnTo>
                  <a:lnTo>
                    <a:pt x="902" y="41"/>
                  </a:lnTo>
                  <a:lnTo>
                    <a:pt x="898" y="30"/>
                  </a:lnTo>
                  <a:lnTo>
                    <a:pt x="893" y="20"/>
                  </a:lnTo>
                  <a:lnTo>
                    <a:pt x="887" y="11"/>
                  </a:lnTo>
                  <a:lnTo>
                    <a:pt x="879" y="5"/>
                  </a:lnTo>
                  <a:lnTo>
                    <a:pt x="871" y="2"/>
                  </a:lnTo>
                  <a:lnTo>
                    <a:pt x="863" y="0"/>
                  </a:lnTo>
                  <a:lnTo>
                    <a:pt x="42" y="0"/>
                  </a:lnTo>
                  <a:close/>
                </a:path>
              </a:pathLst>
            </a:custGeom>
            <a:solidFill>
              <a:srgbClr val="FFCC00">
                <a:alpha val="89999"/>
              </a:srgbClr>
            </a:solidFill>
            <a:ln w="17526">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06604" name="Freeform 12">
              <a:extLst>
                <a:ext uri="{FF2B5EF4-FFF2-40B4-BE49-F238E27FC236}">
                  <a16:creationId xmlns:a16="http://schemas.microsoft.com/office/drawing/2014/main" id="{53BE98E3-6004-4D6D-8EDD-3D42B8A5B04C}"/>
                </a:ext>
              </a:extLst>
            </p:cNvPr>
            <p:cNvSpPr>
              <a:spLocks/>
            </p:cNvSpPr>
            <p:nvPr/>
          </p:nvSpPr>
          <p:spPr bwMode="auto">
            <a:xfrm>
              <a:off x="2446" y="1416"/>
              <a:ext cx="862" cy="166"/>
            </a:xfrm>
            <a:custGeom>
              <a:avLst/>
              <a:gdLst>
                <a:gd name="T0" fmla="*/ 21 w 862"/>
                <a:gd name="T1" fmla="*/ 0 h 333"/>
                <a:gd name="T2" fmla="*/ 842 w 862"/>
                <a:gd name="T3" fmla="*/ 0 h 333"/>
                <a:gd name="T4" fmla="*/ 846 w 862"/>
                <a:gd name="T5" fmla="*/ 1 h 333"/>
                <a:gd name="T6" fmla="*/ 850 w 862"/>
                <a:gd name="T7" fmla="*/ 3 h 333"/>
                <a:gd name="T8" fmla="*/ 853 w 862"/>
                <a:gd name="T9" fmla="*/ 5 h 333"/>
                <a:gd name="T10" fmla="*/ 856 w 862"/>
                <a:gd name="T11" fmla="*/ 10 h 333"/>
                <a:gd name="T12" fmla="*/ 859 w 862"/>
                <a:gd name="T13" fmla="*/ 16 h 333"/>
                <a:gd name="T14" fmla="*/ 861 w 862"/>
                <a:gd name="T15" fmla="*/ 20 h 333"/>
                <a:gd name="T16" fmla="*/ 862 w 862"/>
                <a:gd name="T17" fmla="*/ 26 h 333"/>
                <a:gd name="T18" fmla="*/ 862 w 862"/>
                <a:gd name="T19" fmla="*/ 31 h 333"/>
                <a:gd name="T20" fmla="*/ 862 w 862"/>
                <a:gd name="T21" fmla="*/ 299 h 333"/>
                <a:gd name="T22" fmla="*/ 862 w 862"/>
                <a:gd name="T23" fmla="*/ 306 h 333"/>
                <a:gd name="T24" fmla="*/ 861 w 862"/>
                <a:gd name="T25" fmla="*/ 313 h 333"/>
                <a:gd name="T26" fmla="*/ 859 w 862"/>
                <a:gd name="T27" fmla="*/ 318 h 333"/>
                <a:gd name="T28" fmla="*/ 856 w 862"/>
                <a:gd name="T29" fmla="*/ 323 h 333"/>
                <a:gd name="T30" fmla="*/ 853 w 862"/>
                <a:gd name="T31" fmla="*/ 328 h 333"/>
                <a:gd name="T32" fmla="*/ 850 w 862"/>
                <a:gd name="T33" fmla="*/ 331 h 333"/>
                <a:gd name="T34" fmla="*/ 846 w 862"/>
                <a:gd name="T35" fmla="*/ 333 h 333"/>
                <a:gd name="T36" fmla="*/ 842 w 862"/>
                <a:gd name="T37" fmla="*/ 333 h 333"/>
                <a:gd name="T38" fmla="*/ 21 w 862"/>
                <a:gd name="T39" fmla="*/ 333 h 333"/>
                <a:gd name="T40" fmla="*/ 17 w 862"/>
                <a:gd name="T41" fmla="*/ 333 h 333"/>
                <a:gd name="T42" fmla="*/ 13 w 862"/>
                <a:gd name="T43" fmla="*/ 331 h 333"/>
                <a:gd name="T44" fmla="*/ 11 w 862"/>
                <a:gd name="T45" fmla="*/ 328 h 333"/>
                <a:gd name="T46" fmla="*/ 7 w 862"/>
                <a:gd name="T47" fmla="*/ 323 h 333"/>
                <a:gd name="T48" fmla="*/ 4 w 862"/>
                <a:gd name="T49" fmla="*/ 318 h 333"/>
                <a:gd name="T50" fmla="*/ 3 w 862"/>
                <a:gd name="T51" fmla="*/ 313 h 333"/>
                <a:gd name="T52" fmla="*/ 2 w 862"/>
                <a:gd name="T53" fmla="*/ 306 h 333"/>
                <a:gd name="T54" fmla="*/ 0 w 862"/>
                <a:gd name="T55" fmla="*/ 299 h 333"/>
                <a:gd name="T56" fmla="*/ 0 w 862"/>
                <a:gd name="T57" fmla="*/ 31 h 333"/>
                <a:gd name="T58" fmla="*/ 2 w 862"/>
                <a:gd name="T59" fmla="*/ 26 h 333"/>
                <a:gd name="T60" fmla="*/ 3 w 862"/>
                <a:gd name="T61" fmla="*/ 20 h 333"/>
                <a:gd name="T62" fmla="*/ 4 w 862"/>
                <a:gd name="T63" fmla="*/ 16 h 333"/>
                <a:gd name="T64" fmla="*/ 7 w 862"/>
                <a:gd name="T65" fmla="*/ 10 h 333"/>
                <a:gd name="T66" fmla="*/ 10 w 862"/>
                <a:gd name="T67" fmla="*/ 5 h 333"/>
                <a:gd name="T68" fmla="*/ 13 w 862"/>
                <a:gd name="T69" fmla="*/ 3 h 333"/>
                <a:gd name="T70" fmla="*/ 17 w 862"/>
                <a:gd name="T71" fmla="*/ 1 h 333"/>
                <a:gd name="T72" fmla="*/ 21 w 862"/>
                <a:gd name="T7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2" h="333">
                  <a:moveTo>
                    <a:pt x="21" y="0"/>
                  </a:moveTo>
                  <a:lnTo>
                    <a:pt x="842" y="0"/>
                  </a:lnTo>
                  <a:lnTo>
                    <a:pt x="846" y="1"/>
                  </a:lnTo>
                  <a:lnTo>
                    <a:pt x="850" y="3"/>
                  </a:lnTo>
                  <a:lnTo>
                    <a:pt x="853" y="5"/>
                  </a:lnTo>
                  <a:lnTo>
                    <a:pt x="856" y="10"/>
                  </a:lnTo>
                  <a:lnTo>
                    <a:pt x="859" y="16"/>
                  </a:lnTo>
                  <a:lnTo>
                    <a:pt x="861" y="20"/>
                  </a:lnTo>
                  <a:lnTo>
                    <a:pt x="862" y="26"/>
                  </a:lnTo>
                  <a:lnTo>
                    <a:pt x="862" y="31"/>
                  </a:lnTo>
                  <a:lnTo>
                    <a:pt x="862" y="299"/>
                  </a:lnTo>
                  <a:lnTo>
                    <a:pt x="862" y="306"/>
                  </a:lnTo>
                  <a:lnTo>
                    <a:pt x="861" y="313"/>
                  </a:lnTo>
                  <a:lnTo>
                    <a:pt x="859" y="318"/>
                  </a:lnTo>
                  <a:lnTo>
                    <a:pt x="856" y="323"/>
                  </a:lnTo>
                  <a:lnTo>
                    <a:pt x="853" y="328"/>
                  </a:lnTo>
                  <a:lnTo>
                    <a:pt x="850" y="331"/>
                  </a:lnTo>
                  <a:lnTo>
                    <a:pt x="846" y="333"/>
                  </a:lnTo>
                  <a:lnTo>
                    <a:pt x="842" y="333"/>
                  </a:lnTo>
                  <a:lnTo>
                    <a:pt x="21" y="333"/>
                  </a:lnTo>
                  <a:lnTo>
                    <a:pt x="17" y="333"/>
                  </a:lnTo>
                  <a:lnTo>
                    <a:pt x="13" y="331"/>
                  </a:lnTo>
                  <a:lnTo>
                    <a:pt x="11" y="328"/>
                  </a:lnTo>
                  <a:lnTo>
                    <a:pt x="7" y="323"/>
                  </a:lnTo>
                  <a:lnTo>
                    <a:pt x="4" y="318"/>
                  </a:lnTo>
                  <a:lnTo>
                    <a:pt x="3" y="313"/>
                  </a:lnTo>
                  <a:lnTo>
                    <a:pt x="2" y="306"/>
                  </a:lnTo>
                  <a:lnTo>
                    <a:pt x="0" y="299"/>
                  </a:lnTo>
                  <a:lnTo>
                    <a:pt x="0" y="31"/>
                  </a:lnTo>
                  <a:lnTo>
                    <a:pt x="2" y="26"/>
                  </a:lnTo>
                  <a:lnTo>
                    <a:pt x="3" y="20"/>
                  </a:lnTo>
                  <a:lnTo>
                    <a:pt x="4" y="16"/>
                  </a:lnTo>
                  <a:lnTo>
                    <a:pt x="7" y="10"/>
                  </a:lnTo>
                  <a:lnTo>
                    <a:pt x="10" y="5"/>
                  </a:lnTo>
                  <a:lnTo>
                    <a:pt x="13" y="3"/>
                  </a:lnTo>
                  <a:lnTo>
                    <a:pt x="17" y="1"/>
                  </a:lnTo>
                  <a:lnTo>
                    <a:pt x="21" y="0"/>
                  </a:lnTo>
                  <a:close/>
                </a:path>
              </a:pathLst>
            </a:custGeom>
            <a:solidFill>
              <a:srgbClr val="FF00FF">
                <a:alpha val="89999"/>
              </a:srgbClr>
            </a:solidFill>
            <a:ln w="17463">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1006605" name="Text Box 13">
            <a:extLst>
              <a:ext uri="{FF2B5EF4-FFF2-40B4-BE49-F238E27FC236}">
                <a16:creationId xmlns:a16="http://schemas.microsoft.com/office/drawing/2014/main" id="{ACCA5400-090F-45F6-BDB5-29145E7A5635}"/>
              </a:ext>
            </a:extLst>
          </p:cNvPr>
          <p:cNvSpPr txBox="1">
            <a:spLocks noChangeArrowheads="1"/>
          </p:cNvSpPr>
          <p:nvPr/>
        </p:nvSpPr>
        <p:spPr bwMode="auto">
          <a:xfrm>
            <a:off x="3276600" y="2033638"/>
            <a:ext cx="1127125" cy="303212"/>
          </a:xfrm>
          <a:prstGeom prst="rect">
            <a:avLst/>
          </a:prstGeom>
          <a:solidFill>
            <a:srgbClr val="FF00FF">
              <a:alpha val="89999"/>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専門部会</a:t>
            </a:r>
          </a:p>
        </p:txBody>
      </p:sp>
      <p:sp>
        <p:nvSpPr>
          <p:cNvPr id="1006606" name="Text Box 14">
            <a:extLst>
              <a:ext uri="{FF2B5EF4-FFF2-40B4-BE49-F238E27FC236}">
                <a16:creationId xmlns:a16="http://schemas.microsoft.com/office/drawing/2014/main" id="{F0229FDA-11C2-4729-BED2-1303D73B5691}"/>
              </a:ext>
            </a:extLst>
          </p:cNvPr>
          <p:cNvSpPr txBox="1">
            <a:spLocks noChangeArrowheads="1"/>
          </p:cNvSpPr>
          <p:nvPr/>
        </p:nvSpPr>
        <p:spPr bwMode="auto">
          <a:xfrm>
            <a:off x="3779838" y="2394000"/>
            <a:ext cx="692150" cy="244475"/>
          </a:xfrm>
          <a:prstGeom prst="rect">
            <a:avLst/>
          </a:prstGeom>
          <a:solidFill>
            <a:srgbClr val="FF00FF">
              <a:alpha val="89999"/>
            </a:srgbClr>
          </a:solidFill>
          <a:ln>
            <a:noFill/>
          </a:ln>
          <a:effectLst/>
          <a:extLst>
            <a:ext uri="{91240B29-F687-4F45-9708-019B960494DF}">
              <a14:hiddenLine xmlns:a14="http://schemas.microsoft.com/office/drawing/2010/main" w="17463"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毎月開催</a:t>
            </a:r>
          </a:p>
        </p:txBody>
      </p:sp>
      <p:sp>
        <p:nvSpPr>
          <p:cNvPr id="1006607" name="Text Box 15">
            <a:extLst>
              <a:ext uri="{FF2B5EF4-FFF2-40B4-BE49-F238E27FC236}">
                <a16:creationId xmlns:a16="http://schemas.microsoft.com/office/drawing/2014/main" id="{FD5C22FC-0C42-47AB-8FF9-0F682976A3FA}"/>
              </a:ext>
            </a:extLst>
          </p:cNvPr>
          <p:cNvSpPr txBox="1">
            <a:spLocks noChangeArrowheads="1"/>
          </p:cNvSpPr>
          <p:nvPr/>
        </p:nvSpPr>
        <p:spPr bwMode="auto">
          <a:xfrm>
            <a:off x="5462588" y="5119738"/>
            <a:ext cx="184150" cy="5191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7463"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ja-JP" sz="1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006608" name="Text Box 16">
            <a:extLst>
              <a:ext uri="{FF2B5EF4-FFF2-40B4-BE49-F238E27FC236}">
                <a16:creationId xmlns:a16="http://schemas.microsoft.com/office/drawing/2014/main" id="{293E9669-F11E-42E9-BFC5-4C359CCBFF66}"/>
              </a:ext>
            </a:extLst>
          </p:cNvPr>
          <p:cNvSpPr txBox="1">
            <a:spLocks noChangeArrowheads="1"/>
          </p:cNvSpPr>
          <p:nvPr/>
        </p:nvSpPr>
        <p:spPr bwMode="auto">
          <a:xfrm>
            <a:off x="3810000" y="5924600"/>
            <a:ext cx="1447800" cy="366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7463">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006609" name="AutoShape 17">
            <a:extLst>
              <a:ext uri="{FF2B5EF4-FFF2-40B4-BE49-F238E27FC236}">
                <a16:creationId xmlns:a16="http://schemas.microsoft.com/office/drawing/2014/main" id="{C2D0923E-5ECE-4C70-9368-E0A8AE4CDB88}"/>
              </a:ext>
            </a:extLst>
          </p:cNvPr>
          <p:cNvSpPr>
            <a:spLocks noChangeArrowheads="1"/>
          </p:cNvSpPr>
          <p:nvPr/>
        </p:nvSpPr>
        <p:spPr bwMode="auto">
          <a:xfrm>
            <a:off x="323850" y="5849988"/>
            <a:ext cx="1008063" cy="576262"/>
          </a:xfrm>
          <a:prstGeom prst="flowChartAlternateProcess">
            <a:avLst/>
          </a:prstGeom>
          <a:solidFill>
            <a:srgbClr val="00FFFF">
              <a:alpha val="50000"/>
            </a:srgbClr>
          </a:solidFill>
          <a:ln w="17526">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個別の</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支援会議</a:t>
            </a:r>
          </a:p>
        </p:txBody>
      </p:sp>
      <p:sp>
        <p:nvSpPr>
          <p:cNvPr id="1006618" name="AutoShape 26">
            <a:extLst>
              <a:ext uri="{FF2B5EF4-FFF2-40B4-BE49-F238E27FC236}">
                <a16:creationId xmlns:a16="http://schemas.microsoft.com/office/drawing/2014/main" id="{2DCD1B13-21C2-4CD5-8805-FEA3F75FA50E}"/>
              </a:ext>
            </a:extLst>
          </p:cNvPr>
          <p:cNvSpPr>
            <a:spLocks noChangeArrowheads="1"/>
          </p:cNvSpPr>
          <p:nvPr/>
        </p:nvSpPr>
        <p:spPr bwMode="auto">
          <a:xfrm>
            <a:off x="2627313" y="5849988"/>
            <a:ext cx="1008062" cy="577850"/>
          </a:xfrm>
          <a:prstGeom prst="flowChartAlternateProcess">
            <a:avLst/>
          </a:prstGeom>
          <a:solidFill>
            <a:schemeClr val="folHlink"/>
          </a:solidFill>
          <a:ln w="17526">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個別の</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支援会議</a:t>
            </a:r>
          </a:p>
        </p:txBody>
      </p:sp>
      <p:sp>
        <p:nvSpPr>
          <p:cNvPr id="1006619" name="AutoShape 27">
            <a:extLst>
              <a:ext uri="{FF2B5EF4-FFF2-40B4-BE49-F238E27FC236}">
                <a16:creationId xmlns:a16="http://schemas.microsoft.com/office/drawing/2014/main" id="{BE0BB574-F11D-4074-B418-EE04B02266C8}"/>
              </a:ext>
            </a:extLst>
          </p:cNvPr>
          <p:cNvSpPr>
            <a:spLocks noChangeArrowheads="1"/>
          </p:cNvSpPr>
          <p:nvPr/>
        </p:nvSpPr>
        <p:spPr bwMode="auto">
          <a:xfrm>
            <a:off x="1476375" y="5849988"/>
            <a:ext cx="936625" cy="576262"/>
          </a:xfrm>
          <a:prstGeom prst="flowChartAlternateProcess">
            <a:avLst/>
          </a:prstGeom>
          <a:solidFill>
            <a:srgbClr val="FFFF99"/>
          </a:solidFill>
          <a:ln w="17526">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個別の</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支援会議</a:t>
            </a:r>
          </a:p>
        </p:txBody>
      </p:sp>
      <p:sp>
        <p:nvSpPr>
          <p:cNvPr id="1006620" name="AutoShape 28">
            <a:extLst>
              <a:ext uri="{FF2B5EF4-FFF2-40B4-BE49-F238E27FC236}">
                <a16:creationId xmlns:a16="http://schemas.microsoft.com/office/drawing/2014/main" id="{EAD70B9F-F99B-4A2D-8781-6005266904C7}"/>
              </a:ext>
            </a:extLst>
          </p:cNvPr>
          <p:cNvSpPr>
            <a:spLocks noChangeArrowheads="1"/>
          </p:cNvSpPr>
          <p:nvPr/>
        </p:nvSpPr>
        <p:spPr bwMode="auto">
          <a:xfrm>
            <a:off x="3779838" y="5849988"/>
            <a:ext cx="1008062" cy="574675"/>
          </a:xfrm>
          <a:prstGeom prst="flowChartAlternateProcess">
            <a:avLst/>
          </a:prstGeom>
          <a:solidFill>
            <a:srgbClr val="FF6600">
              <a:alpha val="53999"/>
            </a:srgbClr>
          </a:solidFill>
          <a:ln w="17526">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個別の</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支援会議</a:t>
            </a:r>
          </a:p>
        </p:txBody>
      </p:sp>
      <p:sp>
        <p:nvSpPr>
          <p:cNvPr id="1006621" name="AutoShape 29">
            <a:extLst>
              <a:ext uri="{FF2B5EF4-FFF2-40B4-BE49-F238E27FC236}">
                <a16:creationId xmlns:a16="http://schemas.microsoft.com/office/drawing/2014/main" id="{29155247-09EC-4A64-8528-42554365BF7B}"/>
              </a:ext>
            </a:extLst>
          </p:cNvPr>
          <p:cNvSpPr>
            <a:spLocks noChangeArrowheads="1"/>
          </p:cNvSpPr>
          <p:nvPr/>
        </p:nvSpPr>
        <p:spPr bwMode="auto">
          <a:xfrm>
            <a:off x="1547813" y="4626025"/>
            <a:ext cx="2087562" cy="1081088"/>
          </a:xfrm>
          <a:prstGeom prst="upArrow">
            <a:avLst>
              <a:gd name="adj1" fmla="val 66389"/>
              <a:gd name="adj2" fmla="val 212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600" b="1"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1"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50" charset="-128"/>
                <a:cs typeface="+mn-cs"/>
              </a:rPr>
              <a:t>ニーズ・課題</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50" charset="-128"/>
                <a:cs typeface="+mn-cs"/>
              </a:rPr>
              <a:t>・困難ケース等</a:t>
            </a:r>
          </a:p>
        </p:txBody>
      </p:sp>
      <p:grpSp>
        <p:nvGrpSpPr>
          <p:cNvPr id="1006622" name="Group 30">
            <a:extLst>
              <a:ext uri="{FF2B5EF4-FFF2-40B4-BE49-F238E27FC236}">
                <a16:creationId xmlns:a16="http://schemas.microsoft.com/office/drawing/2014/main" id="{991925A6-4186-4EC3-A8CA-FFD7DE19FFF9}"/>
              </a:ext>
            </a:extLst>
          </p:cNvPr>
          <p:cNvGrpSpPr>
            <a:grpSpLocks/>
          </p:cNvGrpSpPr>
          <p:nvPr/>
        </p:nvGrpSpPr>
        <p:grpSpPr bwMode="auto">
          <a:xfrm>
            <a:off x="539750" y="3978325"/>
            <a:ext cx="3887788" cy="576263"/>
            <a:chOff x="3690" y="1215"/>
            <a:chExt cx="1923" cy="976"/>
          </a:xfrm>
        </p:grpSpPr>
        <p:sp>
          <p:nvSpPr>
            <p:cNvPr id="1006623" name="Freeform 31">
              <a:extLst>
                <a:ext uri="{FF2B5EF4-FFF2-40B4-BE49-F238E27FC236}">
                  <a16:creationId xmlns:a16="http://schemas.microsoft.com/office/drawing/2014/main" id="{5238CDF4-A86E-4581-8F9B-7A77B0C81363}"/>
                </a:ext>
              </a:extLst>
            </p:cNvPr>
            <p:cNvSpPr>
              <a:spLocks/>
            </p:cNvSpPr>
            <p:nvPr/>
          </p:nvSpPr>
          <p:spPr bwMode="auto">
            <a:xfrm>
              <a:off x="3739" y="1255"/>
              <a:ext cx="1874" cy="936"/>
            </a:xfrm>
            <a:custGeom>
              <a:avLst/>
              <a:gdLst>
                <a:gd name="T0" fmla="*/ 175 w 1874"/>
                <a:gd name="T1" fmla="*/ 2 h 1872"/>
                <a:gd name="T2" fmla="*/ 137 w 1874"/>
                <a:gd name="T3" fmla="*/ 14 h 1872"/>
                <a:gd name="T4" fmla="*/ 102 w 1874"/>
                <a:gd name="T5" fmla="*/ 38 h 1872"/>
                <a:gd name="T6" fmla="*/ 71 w 1874"/>
                <a:gd name="T7" fmla="*/ 72 h 1872"/>
                <a:gd name="T8" fmla="*/ 45 w 1874"/>
                <a:gd name="T9" fmla="*/ 113 h 1872"/>
                <a:gd name="T10" fmla="*/ 24 w 1874"/>
                <a:gd name="T11" fmla="*/ 163 h 1872"/>
                <a:gd name="T12" fmla="*/ 9 w 1874"/>
                <a:gd name="T13" fmla="*/ 219 h 1872"/>
                <a:gd name="T14" fmla="*/ 2 w 1874"/>
                <a:gd name="T15" fmla="*/ 280 h 1872"/>
                <a:gd name="T16" fmla="*/ 0 w 1874"/>
                <a:gd name="T17" fmla="*/ 1561 h 1872"/>
                <a:gd name="T18" fmla="*/ 5 w 1874"/>
                <a:gd name="T19" fmla="*/ 1623 h 1872"/>
                <a:gd name="T20" fmla="*/ 16 w 1874"/>
                <a:gd name="T21" fmla="*/ 1681 h 1872"/>
                <a:gd name="T22" fmla="*/ 33 w 1874"/>
                <a:gd name="T23" fmla="*/ 1734 h 1872"/>
                <a:gd name="T24" fmla="*/ 57 w 1874"/>
                <a:gd name="T25" fmla="*/ 1781 h 1872"/>
                <a:gd name="T26" fmla="*/ 86 w 1874"/>
                <a:gd name="T27" fmla="*/ 1819 h 1872"/>
                <a:gd name="T28" fmla="*/ 119 w 1874"/>
                <a:gd name="T29" fmla="*/ 1847 h 1872"/>
                <a:gd name="T30" fmla="*/ 155 w 1874"/>
                <a:gd name="T31" fmla="*/ 1865 h 1872"/>
                <a:gd name="T32" fmla="*/ 194 w 1874"/>
                <a:gd name="T33" fmla="*/ 1872 h 1872"/>
                <a:gd name="T34" fmla="*/ 1700 w 1874"/>
                <a:gd name="T35" fmla="*/ 1870 h 1872"/>
                <a:gd name="T36" fmla="*/ 1738 w 1874"/>
                <a:gd name="T37" fmla="*/ 1859 h 1872"/>
                <a:gd name="T38" fmla="*/ 1773 w 1874"/>
                <a:gd name="T39" fmla="*/ 1834 h 1872"/>
                <a:gd name="T40" fmla="*/ 1804 w 1874"/>
                <a:gd name="T41" fmla="*/ 1801 h 1872"/>
                <a:gd name="T42" fmla="*/ 1830 w 1874"/>
                <a:gd name="T43" fmla="*/ 1759 h 1872"/>
                <a:gd name="T44" fmla="*/ 1850 w 1874"/>
                <a:gd name="T45" fmla="*/ 1710 h 1872"/>
                <a:gd name="T46" fmla="*/ 1866 w 1874"/>
                <a:gd name="T47" fmla="*/ 1653 h 1872"/>
                <a:gd name="T48" fmla="*/ 1873 w 1874"/>
                <a:gd name="T49" fmla="*/ 1592 h 1872"/>
                <a:gd name="T50" fmla="*/ 1874 w 1874"/>
                <a:gd name="T51" fmla="*/ 312 h 1872"/>
                <a:gd name="T52" fmla="*/ 1870 w 1874"/>
                <a:gd name="T53" fmla="*/ 249 h 1872"/>
                <a:gd name="T54" fmla="*/ 1859 w 1874"/>
                <a:gd name="T55" fmla="*/ 191 h 1872"/>
                <a:gd name="T56" fmla="*/ 1841 w 1874"/>
                <a:gd name="T57" fmla="*/ 138 h 1872"/>
                <a:gd name="T58" fmla="*/ 1817 w 1874"/>
                <a:gd name="T59" fmla="*/ 91 h 1872"/>
                <a:gd name="T60" fmla="*/ 1788 w 1874"/>
                <a:gd name="T61" fmla="*/ 53 h 1872"/>
                <a:gd name="T62" fmla="*/ 1755 w 1874"/>
                <a:gd name="T63" fmla="*/ 25 h 1872"/>
                <a:gd name="T64" fmla="*/ 1719 w 1874"/>
                <a:gd name="T65" fmla="*/ 7 h 1872"/>
                <a:gd name="T66" fmla="*/ 1680 w 1874"/>
                <a:gd name="T67"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4" h="1872">
                  <a:moveTo>
                    <a:pt x="194" y="0"/>
                  </a:moveTo>
                  <a:lnTo>
                    <a:pt x="175" y="2"/>
                  </a:lnTo>
                  <a:lnTo>
                    <a:pt x="155" y="7"/>
                  </a:lnTo>
                  <a:lnTo>
                    <a:pt x="137" y="14"/>
                  </a:lnTo>
                  <a:lnTo>
                    <a:pt x="119" y="25"/>
                  </a:lnTo>
                  <a:lnTo>
                    <a:pt x="102" y="38"/>
                  </a:lnTo>
                  <a:lnTo>
                    <a:pt x="86" y="53"/>
                  </a:lnTo>
                  <a:lnTo>
                    <a:pt x="71" y="72"/>
                  </a:lnTo>
                  <a:lnTo>
                    <a:pt x="57" y="91"/>
                  </a:lnTo>
                  <a:lnTo>
                    <a:pt x="45" y="113"/>
                  </a:lnTo>
                  <a:lnTo>
                    <a:pt x="33" y="138"/>
                  </a:lnTo>
                  <a:lnTo>
                    <a:pt x="24" y="163"/>
                  </a:lnTo>
                  <a:lnTo>
                    <a:pt x="16" y="191"/>
                  </a:lnTo>
                  <a:lnTo>
                    <a:pt x="9" y="219"/>
                  </a:lnTo>
                  <a:lnTo>
                    <a:pt x="5" y="249"/>
                  </a:lnTo>
                  <a:lnTo>
                    <a:pt x="2" y="280"/>
                  </a:lnTo>
                  <a:lnTo>
                    <a:pt x="0" y="312"/>
                  </a:lnTo>
                  <a:lnTo>
                    <a:pt x="0" y="1561"/>
                  </a:lnTo>
                  <a:lnTo>
                    <a:pt x="2" y="1592"/>
                  </a:lnTo>
                  <a:lnTo>
                    <a:pt x="5" y="1623"/>
                  </a:lnTo>
                  <a:lnTo>
                    <a:pt x="9" y="1653"/>
                  </a:lnTo>
                  <a:lnTo>
                    <a:pt x="16" y="1681"/>
                  </a:lnTo>
                  <a:lnTo>
                    <a:pt x="24" y="1710"/>
                  </a:lnTo>
                  <a:lnTo>
                    <a:pt x="33" y="1734"/>
                  </a:lnTo>
                  <a:lnTo>
                    <a:pt x="45" y="1759"/>
                  </a:lnTo>
                  <a:lnTo>
                    <a:pt x="57" y="1781"/>
                  </a:lnTo>
                  <a:lnTo>
                    <a:pt x="71" y="1801"/>
                  </a:lnTo>
                  <a:lnTo>
                    <a:pt x="86" y="1819"/>
                  </a:lnTo>
                  <a:lnTo>
                    <a:pt x="102" y="1834"/>
                  </a:lnTo>
                  <a:lnTo>
                    <a:pt x="119" y="1847"/>
                  </a:lnTo>
                  <a:lnTo>
                    <a:pt x="137" y="1859"/>
                  </a:lnTo>
                  <a:lnTo>
                    <a:pt x="155" y="1865"/>
                  </a:lnTo>
                  <a:lnTo>
                    <a:pt x="175" y="1870"/>
                  </a:lnTo>
                  <a:lnTo>
                    <a:pt x="194" y="1872"/>
                  </a:lnTo>
                  <a:lnTo>
                    <a:pt x="1680" y="1872"/>
                  </a:lnTo>
                  <a:lnTo>
                    <a:pt x="1700" y="1870"/>
                  </a:lnTo>
                  <a:lnTo>
                    <a:pt x="1719" y="1865"/>
                  </a:lnTo>
                  <a:lnTo>
                    <a:pt x="1738" y="1859"/>
                  </a:lnTo>
                  <a:lnTo>
                    <a:pt x="1755" y="1847"/>
                  </a:lnTo>
                  <a:lnTo>
                    <a:pt x="1773" y="1834"/>
                  </a:lnTo>
                  <a:lnTo>
                    <a:pt x="1788" y="1819"/>
                  </a:lnTo>
                  <a:lnTo>
                    <a:pt x="1804" y="1801"/>
                  </a:lnTo>
                  <a:lnTo>
                    <a:pt x="1817" y="1781"/>
                  </a:lnTo>
                  <a:lnTo>
                    <a:pt x="1830" y="1759"/>
                  </a:lnTo>
                  <a:lnTo>
                    <a:pt x="1841" y="1734"/>
                  </a:lnTo>
                  <a:lnTo>
                    <a:pt x="1850" y="1710"/>
                  </a:lnTo>
                  <a:lnTo>
                    <a:pt x="1859" y="1681"/>
                  </a:lnTo>
                  <a:lnTo>
                    <a:pt x="1866" y="1653"/>
                  </a:lnTo>
                  <a:lnTo>
                    <a:pt x="1870" y="1623"/>
                  </a:lnTo>
                  <a:lnTo>
                    <a:pt x="1873" y="1592"/>
                  </a:lnTo>
                  <a:lnTo>
                    <a:pt x="1874" y="1561"/>
                  </a:lnTo>
                  <a:lnTo>
                    <a:pt x="1874" y="312"/>
                  </a:lnTo>
                  <a:lnTo>
                    <a:pt x="1873" y="280"/>
                  </a:lnTo>
                  <a:lnTo>
                    <a:pt x="1870" y="249"/>
                  </a:lnTo>
                  <a:lnTo>
                    <a:pt x="1866" y="219"/>
                  </a:lnTo>
                  <a:lnTo>
                    <a:pt x="1859" y="191"/>
                  </a:lnTo>
                  <a:lnTo>
                    <a:pt x="1850" y="163"/>
                  </a:lnTo>
                  <a:lnTo>
                    <a:pt x="1841" y="138"/>
                  </a:lnTo>
                  <a:lnTo>
                    <a:pt x="1830" y="113"/>
                  </a:lnTo>
                  <a:lnTo>
                    <a:pt x="1817" y="91"/>
                  </a:lnTo>
                  <a:lnTo>
                    <a:pt x="1804" y="72"/>
                  </a:lnTo>
                  <a:lnTo>
                    <a:pt x="1788" y="53"/>
                  </a:lnTo>
                  <a:lnTo>
                    <a:pt x="1773" y="38"/>
                  </a:lnTo>
                  <a:lnTo>
                    <a:pt x="1755" y="25"/>
                  </a:lnTo>
                  <a:lnTo>
                    <a:pt x="1738" y="14"/>
                  </a:lnTo>
                  <a:lnTo>
                    <a:pt x="1719" y="7"/>
                  </a:lnTo>
                  <a:lnTo>
                    <a:pt x="1700" y="2"/>
                  </a:lnTo>
                  <a:lnTo>
                    <a:pt x="1680" y="0"/>
                  </a:lnTo>
                  <a:lnTo>
                    <a:pt x="194" y="0"/>
                  </a:lnTo>
                  <a:close/>
                </a:path>
              </a:pathLst>
            </a:custGeom>
            <a:solidFill>
              <a:srgbClr val="FF99CC"/>
            </a:solidFill>
            <a:ln w="25400">
              <a:solidFill>
                <a:srgbClr val="808080"/>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06624" name="Freeform 32">
              <a:extLst>
                <a:ext uri="{FF2B5EF4-FFF2-40B4-BE49-F238E27FC236}">
                  <a16:creationId xmlns:a16="http://schemas.microsoft.com/office/drawing/2014/main" id="{C4048F5E-6B94-41A6-8D83-61B249443442}"/>
                </a:ext>
              </a:extLst>
            </p:cNvPr>
            <p:cNvSpPr>
              <a:spLocks/>
            </p:cNvSpPr>
            <p:nvPr/>
          </p:nvSpPr>
          <p:spPr bwMode="auto">
            <a:xfrm>
              <a:off x="3690" y="1215"/>
              <a:ext cx="1874" cy="936"/>
            </a:xfrm>
            <a:custGeom>
              <a:avLst/>
              <a:gdLst>
                <a:gd name="T0" fmla="*/ 174 w 1874"/>
                <a:gd name="T1" fmla="*/ 1 h 1871"/>
                <a:gd name="T2" fmla="*/ 136 w 1874"/>
                <a:gd name="T3" fmla="*/ 13 h 1871"/>
                <a:gd name="T4" fmla="*/ 101 w 1874"/>
                <a:gd name="T5" fmla="*/ 38 h 1871"/>
                <a:gd name="T6" fmla="*/ 70 w 1874"/>
                <a:gd name="T7" fmla="*/ 71 h 1871"/>
                <a:gd name="T8" fmla="*/ 44 w 1874"/>
                <a:gd name="T9" fmla="*/ 112 h 1871"/>
                <a:gd name="T10" fmla="*/ 24 w 1874"/>
                <a:gd name="T11" fmla="*/ 162 h 1871"/>
                <a:gd name="T12" fmla="*/ 8 w 1874"/>
                <a:gd name="T13" fmla="*/ 218 h 1871"/>
                <a:gd name="T14" fmla="*/ 1 w 1874"/>
                <a:gd name="T15" fmla="*/ 280 h 1871"/>
                <a:gd name="T16" fmla="*/ 0 w 1874"/>
                <a:gd name="T17" fmla="*/ 1560 h 1871"/>
                <a:gd name="T18" fmla="*/ 4 w 1874"/>
                <a:gd name="T19" fmla="*/ 1623 h 1871"/>
                <a:gd name="T20" fmla="*/ 15 w 1874"/>
                <a:gd name="T21" fmla="*/ 1681 h 1871"/>
                <a:gd name="T22" fmla="*/ 33 w 1874"/>
                <a:gd name="T23" fmla="*/ 1734 h 1871"/>
                <a:gd name="T24" fmla="*/ 57 w 1874"/>
                <a:gd name="T25" fmla="*/ 1780 h 1871"/>
                <a:gd name="T26" fmla="*/ 86 w 1874"/>
                <a:gd name="T27" fmla="*/ 1818 h 1871"/>
                <a:gd name="T28" fmla="*/ 119 w 1874"/>
                <a:gd name="T29" fmla="*/ 1847 h 1871"/>
                <a:gd name="T30" fmla="*/ 155 w 1874"/>
                <a:gd name="T31" fmla="*/ 1865 h 1871"/>
                <a:gd name="T32" fmla="*/ 194 w 1874"/>
                <a:gd name="T33" fmla="*/ 1871 h 1871"/>
                <a:gd name="T34" fmla="*/ 1699 w 1874"/>
                <a:gd name="T35" fmla="*/ 1870 h 1871"/>
                <a:gd name="T36" fmla="*/ 1737 w 1874"/>
                <a:gd name="T37" fmla="*/ 1858 h 1871"/>
                <a:gd name="T38" fmla="*/ 1772 w 1874"/>
                <a:gd name="T39" fmla="*/ 1833 h 1871"/>
                <a:gd name="T40" fmla="*/ 1803 w 1874"/>
                <a:gd name="T41" fmla="*/ 1800 h 1871"/>
                <a:gd name="T42" fmla="*/ 1829 w 1874"/>
                <a:gd name="T43" fmla="*/ 1759 h 1871"/>
                <a:gd name="T44" fmla="*/ 1850 w 1874"/>
                <a:gd name="T45" fmla="*/ 1709 h 1871"/>
                <a:gd name="T46" fmla="*/ 1865 w 1874"/>
                <a:gd name="T47" fmla="*/ 1653 h 1871"/>
                <a:gd name="T48" fmla="*/ 1872 w 1874"/>
                <a:gd name="T49" fmla="*/ 1592 h 1871"/>
                <a:gd name="T50" fmla="*/ 1874 w 1874"/>
                <a:gd name="T51" fmla="*/ 311 h 1871"/>
                <a:gd name="T52" fmla="*/ 1869 w 1874"/>
                <a:gd name="T53" fmla="*/ 248 h 1871"/>
                <a:gd name="T54" fmla="*/ 1858 w 1874"/>
                <a:gd name="T55" fmla="*/ 190 h 1871"/>
                <a:gd name="T56" fmla="*/ 1841 w 1874"/>
                <a:gd name="T57" fmla="*/ 137 h 1871"/>
                <a:gd name="T58" fmla="*/ 1817 w 1874"/>
                <a:gd name="T59" fmla="*/ 91 h 1871"/>
                <a:gd name="T60" fmla="*/ 1788 w 1874"/>
                <a:gd name="T61" fmla="*/ 53 h 1871"/>
                <a:gd name="T62" fmla="*/ 1755 w 1874"/>
                <a:gd name="T63" fmla="*/ 25 h 1871"/>
                <a:gd name="T64" fmla="*/ 1719 w 1874"/>
                <a:gd name="T65" fmla="*/ 6 h 1871"/>
                <a:gd name="T66" fmla="*/ 1680 w 1874"/>
                <a:gd name="T67"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4" h="1871">
                  <a:moveTo>
                    <a:pt x="194" y="0"/>
                  </a:moveTo>
                  <a:lnTo>
                    <a:pt x="174" y="1"/>
                  </a:lnTo>
                  <a:lnTo>
                    <a:pt x="155" y="6"/>
                  </a:lnTo>
                  <a:lnTo>
                    <a:pt x="136" y="13"/>
                  </a:lnTo>
                  <a:lnTo>
                    <a:pt x="119" y="25"/>
                  </a:lnTo>
                  <a:lnTo>
                    <a:pt x="101" y="38"/>
                  </a:lnTo>
                  <a:lnTo>
                    <a:pt x="86" y="53"/>
                  </a:lnTo>
                  <a:lnTo>
                    <a:pt x="70" y="71"/>
                  </a:lnTo>
                  <a:lnTo>
                    <a:pt x="57" y="91"/>
                  </a:lnTo>
                  <a:lnTo>
                    <a:pt x="44" y="112"/>
                  </a:lnTo>
                  <a:lnTo>
                    <a:pt x="33" y="137"/>
                  </a:lnTo>
                  <a:lnTo>
                    <a:pt x="24" y="162"/>
                  </a:lnTo>
                  <a:lnTo>
                    <a:pt x="15" y="190"/>
                  </a:lnTo>
                  <a:lnTo>
                    <a:pt x="8" y="218"/>
                  </a:lnTo>
                  <a:lnTo>
                    <a:pt x="4" y="248"/>
                  </a:lnTo>
                  <a:lnTo>
                    <a:pt x="1" y="280"/>
                  </a:lnTo>
                  <a:lnTo>
                    <a:pt x="0" y="311"/>
                  </a:lnTo>
                  <a:lnTo>
                    <a:pt x="0" y="1560"/>
                  </a:lnTo>
                  <a:lnTo>
                    <a:pt x="1" y="1592"/>
                  </a:lnTo>
                  <a:lnTo>
                    <a:pt x="4" y="1623"/>
                  </a:lnTo>
                  <a:lnTo>
                    <a:pt x="8" y="1653"/>
                  </a:lnTo>
                  <a:lnTo>
                    <a:pt x="15" y="1681"/>
                  </a:lnTo>
                  <a:lnTo>
                    <a:pt x="24" y="1709"/>
                  </a:lnTo>
                  <a:lnTo>
                    <a:pt x="33" y="1734"/>
                  </a:lnTo>
                  <a:lnTo>
                    <a:pt x="44" y="1759"/>
                  </a:lnTo>
                  <a:lnTo>
                    <a:pt x="57" y="1780"/>
                  </a:lnTo>
                  <a:lnTo>
                    <a:pt x="70" y="1800"/>
                  </a:lnTo>
                  <a:lnTo>
                    <a:pt x="86" y="1818"/>
                  </a:lnTo>
                  <a:lnTo>
                    <a:pt x="101" y="1833"/>
                  </a:lnTo>
                  <a:lnTo>
                    <a:pt x="119" y="1847"/>
                  </a:lnTo>
                  <a:lnTo>
                    <a:pt x="136" y="1858"/>
                  </a:lnTo>
                  <a:lnTo>
                    <a:pt x="155" y="1865"/>
                  </a:lnTo>
                  <a:lnTo>
                    <a:pt x="174" y="1870"/>
                  </a:lnTo>
                  <a:lnTo>
                    <a:pt x="194" y="1871"/>
                  </a:lnTo>
                  <a:lnTo>
                    <a:pt x="1680" y="1871"/>
                  </a:lnTo>
                  <a:lnTo>
                    <a:pt x="1699" y="1870"/>
                  </a:lnTo>
                  <a:lnTo>
                    <a:pt x="1719" y="1865"/>
                  </a:lnTo>
                  <a:lnTo>
                    <a:pt x="1737" y="1858"/>
                  </a:lnTo>
                  <a:lnTo>
                    <a:pt x="1755" y="1847"/>
                  </a:lnTo>
                  <a:lnTo>
                    <a:pt x="1772" y="1833"/>
                  </a:lnTo>
                  <a:lnTo>
                    <a:pt x="1788" y="1818"/>
                  </a:lnTo>
                  <a:lnTo>
                    <a:pt x="1803" y="1800"/>
                  </a:lnTo>
                  <a:lnTo>
                    <a:pt x="1817" y="1780"/>
                  </a:lnTo>
                  <a:lnTo>
                    <a:pt x="1829" y="1759"/>
                  </a:lnTo>
                  <a:lnTo>
                    <a:pt x="1841" y="1734"/>
                  </a:lnTo>
                  <a:lnTo>
                    <a:pt x="1850" y="1709"/>
                  </a:lnTo>
                  <a:lnTo>
                    <a:pt x="1858" y="1681"/>
                  </a:lnTo>
                  <a:lnTo>
                    <a:pt x="1865" y="1653"/>
                  </a:lnTo>
                  <a:lnTo>
                    <a:pt x="1869" y="1623"/>
                  </a:lnTo>
                  <a:lnTo>
                    <a:pt x="1872" y="1592"/>
                  </a:lnTo>
                  <a:lnTo>
                    <a:pt x="1874" y="1560"/>
                  </a:lnTo>
                  <a:lnTo>
                    <a:pt x="1874" y="311"/>
                  </a:lnTo>
                  <a:lnTo>
                    <a:pt x="1872" y="280"/>
                  </a:lnTo>
                  <a:lnTo>
                    <a:pt x="1869" y="248"/>
                  </a:lnTo>
                  <a:lnTo>
                    <a:pt x="1865" y="218"/>
                  </a:lnTo>
                  <a:lnTo>
                    <a:pt x="1858" y="190"/>
                  </a:lnTo>
                  <a:lnTo>
                    <a:pt x="1850" y="162"/>
                  </a:lnTo>
                  <a:lnTo>
                    <a:pt x="1841" y="137"/>
                  </a:lnTo>
                  <a:lnTo>
                    <a:pt x="1829" y="112"/>
                  </a:lnTo>
                  <a:lnTo>
                    <a:pt x="1817" y="91"/>
                  </a:lnTo>
                  <a:lnTo>
                    <a:pt x="1803" y="71"/>
                  </a:lnTo>
                  <a:lnTo>
                    <a:pt x="1788" y="53"/>
                  </a:lnTo>
                  <a:lnTo>
                    <a:pt x="1772" y="38"/>
                  </a:lnTo>
                  <a:lnTo>
                    <a:pt x="1755" y="25"/>
                  </a:lnTo>
                  <a:lnTo>
                    <a:pt x="1737" y="13"/>
                  </a:lnTo>
                  <a:lnTo>
                    <a:pt x="1719" y="6"/>
                  </a:lnTo>
                  <a:lnTo>
                    <a:pt x="1699" y="1"/>
                  </a:lnTo>
                  <a:lnTo>
                    <a:pt x="1680" y="0"/>
                  </a:lnTo>
                  <a:lnTo>
                    <a:pt x="194" y="0"/>
                  </a:lnTo>
                  <a:close/>
                </a:path>
              </a:pathLst>
            </a:custGeom>
            <a:solidFill>
              <a:srgbClr val="FF99CC"/>
            </a:solidFill>
            <a:ln w="25400">
              <a:solidFill>
                <a:srgbClr val="000000"/>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1006625" name="Text Box 33">
            <a:extLst>
              <a:ext uri="{FF2B5EF4-FFF2-40B4-BE49-F238E27FC236}">
                <a16:creationId xmlns:a16="http://schemas.microsoft.com/office/drawing/2014/main" id="{A5CB40ED-CAA1-434B-9F25-2926C7EC7589}"/>
              </a:ext>
            </a:extLst>
          </p:cNvPr>
          <p:cNvSpPr txBox="1">
            <a:spLocks noChangeArrowheads="1"/>
          </p:cNvSpPr>
          <p:nvPr/>
        </p:nvSpPr>
        <p:spPr bwMode="auto">
          <a:xfrm>
            <a:off x="3059113" y="4121200"/>
            <a:ext cx="1158875" cy="244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7463"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毎月開催・随時</a:t>
            </a:r>
          </a:p>
        </p:txBody>
      </p:sp>
      <p:sp>
        <p:nvSpPr>
          <p:cNvPr id="1006626" name="Text Box 34">
            <a:extLst>
              <a:ext uri="{FF2B5EF4-FFF2-40B4-BE49-F238E27FC236}">
                <a16:creationId xmlns:a16="http://schemas.microsoft.com/office/drawing/2014/main" id="{0AE51C30-3091-49B4-AC33-89FE3204333C}"/>
              </a:ext>
            </a:extLst>
          </p:cNvPr>
          <p:cNvSpPr txBox="1">
            <a:spLocks noChangeArrowheads="1"/>
          </p:cNvSpPr>
          <p:nvPr/>
        </p:nvSpPr>
        <p:spPr bwMode="auto">
          <a:xfrm>
            <a:off x="611188" y="3978325"/>
            <a:ext cx="2519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運営会議（事務局会議）</a:t>
            </a:r>
            <a:r>
              <a:rPr kumimoji="0"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p>
        </p:txBody>
      </p:sp>
      <p:sp>
        <p:nvSpPr>
          <p:cNvPr id="1006627" name="AutoShape 35">
            <a:extLst>
              <a:ext uri="{FF2B5EF4-FFF2-40B4-BE49-F238E27FC236}">
                <a16:creationId xmlns:a16="http://schemas.microsoft.com/office/drawing/2014/main" id="{084748D7-8F0E-439F-9ECF-6E2A79BA1509}"/>
              </a:ext>
            </a:extLst>
          </p:cNvPr>
          <p:cNvSpPr>
            <a:spLocks noChangeArrowheads="1"/>
          </p:cNvSpPr>
          <p:nvPr/>
        </p:nvSpPr>
        <p:spPr bwMode="auto">
          <a:xfrm rot="5400000">
            <a:off x="1511300" y="1133525"/>
            <a:ext cx="720725" cy="2232025"/>
          </a:xfrm>
          <a:custGeom>
            <a:avLst/>
            <a:gdLst>
              <a:gd name="G0" fmla="+- 6499 0 0"/>
              <a:gd name="G1" fmla="+- 9582 0 0"/>
              <a:gd name="G2" fmla="+- 2431 0 0"/>
              <a:gd name="G3" fmla="+- 21600 0 6499"/>
              <a:gd name="G4" fmla="+- 21600 0 958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48 h 21600"/>
              <a:gd name="T4" fmla="*/ 10800 w 21600"/>
              <a:gd name="T5" fmla="*/ 17190 h 21600"/>
              <a:gd name="T6" fmla="*/ 21600 w 21600"/>
              <a:gd name="T7" fmla="*/ 15448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99" y="2431"/>
                </a:lnTo>
                <a:lnTo>
                  <a:pt x="9582" y="2431"/>
                </a:lnTo>
                <a:lnTo>
                  <a:pt x="9582" y="13706"/>
                </a:lnTo>
                <a:lnTo>
                  <a:pt x="1700" y="13706"/>
                </a:lnTo>
                <a:lnTo>
                  <a:pt x="1700" y="9296"/>
                </a:lnTo>
                <a:lnTo>
                  <a:pt x="0" y="15448"/>
                </a:lnTo>
                <a:lnTo>
                  <a:pt x="1700" y="21600"/>
                </a:lnTo>
                <a:lnTo>
                  <a:pt x="1700" y="17190"/>
                </a:lnTo>
                <a:lnTo>
                  <a:pt x="19900" y="17190"/>
                </a:lnTo>
                <a:lnTo>
                  <a:pt x="19900" y="21600"/>
                </a:lnTo>
                <a:lnTo>
                  <a:pt x="21600" y="15448"/>
                </a:lnTo>
                <a:lnTo>
                  <a:pt x="19900" y="9296"/>
                </a:lnTo>
                <a:lnTo>
                  <a:pt x="19900" y="13706"/>
                </a:lnTo>
                <a:lnTo>
                  <a:pt x="12018" y="13706"/>
                </a:lnTo>
                <a:lnTo>
                  <a:pt x="12018" y="2431"/>
                </a:lnTo>
                <a:lnTo>
                  <a:pt x="15101" y="2431"/>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06628" name="Rectangle 36">
            <a:extLst>
              <a:ext uri="{FF2B5EF4-FFF2-40B4-BE49-F238E27FC236}">
                <a16:creationId xmlns:a16="http://schemas.microsoft.com/office/drawing/2014/main" id="{636A80E8-1EAB-432E-82FB-9E31096FD4C0}"/>
              </a:ext>
            </a:extLst>
          </p:cNvPr>
          <p:cNvSpPr>
            <a:spLocks noChangeArrowheads="1"/>
          </p:cNvSpPr>
          <p:nvPr/>
        </p:nvSpPr>
        <p:spPr bwMode="auto">
          <a:xfrm>
            <a:off x="107950" y="736651"/>
            <a:ext cx="4824413" cy="576103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06629" name="Rectangle 37">
            <a:extLst>
              <a:ext uri="{FF2B5EF4-FFF2-40B4-BE49-F238E27FC236}">
                <a16:creationId xmlns:a16="http://schemas.microsoft.com/office/drawing/2014/main" id="{40DCF47E-533C-4710-A9AD-C892C489B62C}"/>
              </a:ext>
            </a:extLst>
          </p:cNvPr>
          <p:cNvSpPr>
            <a:spLocks noChangeArrowheads="1"/>
          </p:cNvSpPr>
          <p:nvPr/>
        </p:nvSpPr>
        <p:spPr bwMode="auto">
          <a:xfrm>
            <a:off x="250825" y="954138"/>
            <a:ext cx="4537075" cy="4103687"/>
          </a:xfrm>
          <a:prstGeom prst="rect">
            <a:avLst/>
          </a:prstGeom>
          <a:noFill/>
          <a:ln w="2857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06630" name="Rectangle 38">
            <a:extLst>
              <a:ext uri="{FF2B5EF4-FFF2-40B4-BE49-F238E27FC236}">
                <a16:creationId xmlns:a16="http://schemas.microsoft.com/office/drawing/2014/main" id="{3D6BD246-2D77-422C-BBFF-F8CED109C856}"/>
              </a:ext>
            </a:extLst>
          </p:cNvPr>
          <p:cNvSpPr>
            <a:spLocks noChangeArrowheads="1"/>
          </p:cNvSpPr>
          <p:nvPr/>
        </p:nvSpPr>
        <p:spPr bwMode="auto">
          <a:xfrm>
            <a:off x="900113" y="4913363"/>
            <a:ext cx="3097212" cy="288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一般的な協議会のイメージ</a:t>
            </a:r>
          </a:p>
        </p:txBody>
      </p:sp>
      <p:sp>
        <p:nvSpPr>
          <p:cNvPr id="1006631" name="Rectangle 39">
            <a:extLst>
              <a:ext uri="{FF2B5EF4-FFF2-40B4-BE49-F238E27FC236}">
                <a16:creationId xmlns:a16="http://schemas.microsoft.com/office/drawing/2014/main" id="{81C0793B-2072-46EA-8D5B-07F7E1F1A699}"/>
              </a:ext>
            </a:extLst>
          </p:cNvPr>
          <p:cNvSpPr>
            <a:spLocks noChangeArrowheads="1"/>
          </p:cNvSpPr>
          <p:nvPr/>
        </p:nvSpPr>
        <p:spPr bwMode="auto">
          <a:xfrm>
            <a:off x="1042988" y="520750"/>
            <a:ext cx="2808287" cy="288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50" charset="-128"/>
                <a:cs typeface="+mn-cs"/>
              </a:rPr>
              <a:t>機能する協議会のイメージ</a:t>
            </a:r>
          </a:p>
        </p:txBody>
      </p:sp>
      <p:sp>
        <p:nvSpPr>
          <p:cNvPr id="1006632" name="AutoShape 40">
            <a:extLst>
              <a:ext uri="{FF2B5EF4-FFF2-40B4-BE49-F238E27FC236}">
                <a16:creationId xmlns:a16="http://schemas.microsoft.com/office/drawing/2014/main" id="{790C2B7E-CF47-44A3-8D29-36DF4D1D46B1}"/>
              </a:ext>
            </a:extLst>
          </p:cNvPr>
          <p:cNvSpPr>
            <a:spLocks noChangeArrowheads="1"/>
          </p:cNvSpPr>
          <p:nvPr/>
        </p:nvSpPr>
        <p:spPr bwMode="auto">
          <a:xfrm>
            <a:off x="5003800" y="5057825"/>
            <a:ext cx="3960813" cy="1439863"/>
          </a:xfrm>
          <a:prstGeom prst="wedgeRoundRectCallout">
            <a:avLst>
              <a:gd name="adj1" fmla="val -56852"/>
              <a:gd name="adj2" fmla="val 2012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＊個別の支援会議は協議会の命綱</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これが開催されないと、協議会の議論が空回りする場合が多い。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＊本人を中心に関係者が支援する支援を行う上での課題を確認する場</a:t>
            </a:r>
          </a:p>
        </p:txBody>
      </p:sp>
      <p:sp>
        <p:nvSpPr>
          <p:cNvPr id="1006633" name="Oval 41">
            <a:extLst>
              <a:ext uri="{FF2B5EF4-FFF2-40B4-BE49-F238E27FC236}">
                <a16:creationId xmlns:a16="http://schemas.microsoft.com/office/drawing/2014/main" id="{B087DB89-C5BE-40EB-9B92-D893938498CD}"/>
              </a:ext>
            </a:extLst>
          </p:cNvPr>
          <p:cNvSpPr>
            <a:spLocks noChangeArrowheads="1"/>
          </p:cNvSpPr>
          <p:nvPr/>
        </p:nvSpPr>
        <p:spPr bwMode="auto">
          <a:xfrm>
            <a:off x="5003800" y="4770488"/>
            <a:ext cx="1368425" cy="36036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ポイント１</a:t>
            </a:r>
          </a:p>
        </p:txBody>
      </p:sp>
      <p:sp>
        <p:nvSpPr>
          <p:cNvPr id="1006634" name="AutoShape 42">
            <a:extLst>
              <a:ext uri="{FF2B5EF4-FFF2-40B4-BE49-F238E27FC236}">
                <a16:creationId xmlns:a16="http://schemas.microsoft.com/office/drawing/2014/main" id="{B28FE4FA-F1D5-480F-89A1-EB2DABA1B6A5}"/>
              </a:ext>
            </a:extLst>
          </p:cNvPr>
          <p:cNvSpPr>
            <a:spLocks noChangeArrowheads="1"/>
          </p:cNvSpPr>
          <p:nvPr/>
        </p:nvSpPr>
        <p:spPr bwMode="auto">
          <a:xfrm>
            <a:off x="5003800" y="3833863"/>
            <a:ext cx="3889375" cy="863600"/>
          </a:xfrm>
          <a:prstGeom prst="wedgeRoundRectCallout">
            <a:avLst>
              <a:gd name="adj1" fmla="val -73102"/>
              <a:gd name="adj2" fmla="val 257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＊個別の支援会議で確認した課題の取扱いについて運営会議で協議・調整</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（交通整理役、協議会のエンジン）</a:t>
            </a:r>
          </a:p>
        </p:txBody>
      </p:sp>
      <p:sp>
        <p:nvSpPr>
          <p:cNvPr id="1006635" name="Oval 43">
            <a:extLst>
              <a:ext uri="{FF2B5EF4-FFF2-40B4-BE49-F238E27FC236}">
                <a16:creationId xmlns:a16="http://schemas.microsoft.com/office/drawing/2014/main" id="{4289BF09-9744-4909-B291-EE2795AA8783}"/>
              </a:ext>
            </a:extLst>
          </p:cNvPr>
          <p:cNvSpPr>
            <a:spLocks noChangeArrowheads="1"/>
          </p:cNvSpPr>
          <p:nvPr/>
        </p:nvSpPr>
        <p:spPr bwMode="auto">
          <a:xfrm>
            <a:off x="5003800" y="3544938"/>
            <a:ext cx="1368425" cy="36036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ポイント２</a:t>
            </a:r>
          </a:p>
        </p:txBody>
      </p:sp>
      <p:sp>
        <p:nvSpPr>
          <p:cNvPr id="1006636" name="AutoShape 44">
            <a:extLst>
              <a:ext uri="{FF2B5EF4-FFF2-40B4-BE49-F238E27FC236}">
                <a16:creationId xmlns:a16="http://schemas.microsoft.com/office/drawing/2014/main" id="{0C55D051-F467-42E8-9036-B3B272EAE49B}"/>
              </a:ext>
            </a:extLst>
          </p:cNvPr>
          <p:cNvSpPr>
            <a:spLocks noChangeArrowheads="1"/>
          </p:cNvSpPr>
          <p:nvPr/>
        </p:nvSpPr>
        <p:spPr bwMode="auto">
          <a:xfrm>
            <a:off x="5003800" y="1601838"/>
            <a:ext cx="3889375" cy="647700"/>
          </a:xfrm>
          <a:prstGeom prst="wedgeRoundRectCallout">
            <a:avLst>
              <a:gd name="adj1" fmla="val -60042"/>
              <a:gd name="adj2" fmla="val 2867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＊課題別に具体的議論を深める。社会資源の改善・開発を全体会に提案</a:t>
            </a:r>
          </a:p>
        </p:txBody>
      </p:sp>
      <p:sp>
        <p:nvSpPr>
          <p:cNvPr id="1006637" name="Text Box 45">
            <a:extLst>
              <a:ext uri="{FF2B5EF4-FFF2-40B4-BE49-F238E27FC236}">
                <a16:creationId xmlns:a16="http://schemas.microsoft.com/office/drawing/2014/main" id="{FCB689E5-84FA-444F-B6DA-03606466A61D}"/>
              </a:ext>
            </a:extLst>
          </p:cNvPr>
          <p:cNvSpPr txBox="1">
            <a:spLocks noChangeArrowheads="1"/>
          </p:cNvSpPr>
          <p:nvPr/>
        </p:nvSpPr>
        <p:spPr bwMode="auto">
          <a:xfrm>
            <a:off x="179388" y="5634088"/>
            <a:ext cx="647700" cy="244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7463"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Ａさんの</a:t>
            </a:r>
          </a:p>
        </p:txBody>
      </p:sp>
      <p:sp>
        <p:nvSpPr>
          <p:cNvPr id="1006638" name="Text Box 46">
            <a:extLst>
              <a:ext uri="{FF2B5EF4-FFF2-40B4-BE49-F238E27FC236}">
                <a16:creationId xmlns:a16="http://schemas.microsoft.com/office/drawing/2014/main" id="{CCFBC7B7-7CCA-49F5-B2FA-CF98CC84B606}"/>
              </a:ext>
            </a:extLst>
          </p:cNvPr>
          <p:cNvSpPr txBox="1">
            <a:spLocks noChangeArrowheads="1"/>
          </p:cNvSpPr>
          <p:nvPr/>
        </p:nvSpPr>
        <p:spPr bwMode="auto">
          <a:xfrm>
            <a:off x="1403350" y="5634088"/>
            <a:ext cx="647700" cy="244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7463"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Ｂさんの</a:t>
            </a:r>
          </a:p>
        </p:txBody>
      </p:sp>
      <p:sp>
        <p:nvSpPr>
          <p:cNvPr id="1006639" name="Text Box 47">
            <a:extLst>
              <a:ext uri="{FF2B5EF4-FFF2-40B4-BE49-F238E27FC236}">
                <a16:creationId xmlns:a16="http://schemas.microsoft.com/office/drawing/2014/main" id="{86D2C3CD-381E-4AB1-B57F-10487AC912C6}"/>
              </a:ext>
            </a:extLst>
          </p:cNvPr>
          <p:cNvSpPr txBox="1">
            <a:spLocks noChangeArrowheads="1"/>
          </p:cNvSpPr>
          <p:nvPr/>
        </p:nvSpPr>
        <p:spPr bwMode="auto">
          <a:xfrm>
            <a:off x="2555875" y="5634088"/>
            <a:ext cx="647700" cy="244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7463"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Ｃさんの</a:t>
            </a:r>
          </a:p>
        </p:txBody>
      </p:sp>
      <p:sp>
        <p:nvSpPr>
          <p:cNvPr id="1006640" name="Text Box 48">
            <a:extLst>
              <a:ext uri="{FF2B5EF4-FFF2-40B4-BE49-F238E27FC236}">
                <a16:creationId xmlns:a16="http://schemas.microsoft.com/office/drawing/2014/main" id="{5E155A0C-6C11-4895-B61D-636312FA62A4}"/>
              </a:ext>
            </a:extLst>
          </p:cNvPr>
          <p:cNvSpPr txBox="1">
            <a:spLocks noChangeArrowheads="1"/>
          </p:cNvSpPr>
          <p:nvPr/>
        </p:nvSpPr>
        <p:spPr bwMode="auto">
          <a:xfrm>
            <a:off x="3708400" y="5634088"/>
            <a:ext cx="647700" cy="244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7463"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Ｄさんの</a:t>
            </a:r>
          </a:p>
        </p:txBody>
      </p:sp>
      <p:sp>
        <p:nvSpPr>
          <p:cNvPr id="1006643" name="Oval 51">
            <a:extLst>
              <a:ext uri="{FF2B5EF4-FFF2-40B4-BE49-F238E27FC236}">
                <a16:creationId xmlns:a16="http://schemas.microsoft.com/office/drawing/2014/main" id="{D9DDBF25-8B92-4AB7-A2D4-6DC351184E2B}"/>
              </a:ext>
            </a:extLst>
          </p:cNvPr>
          <p:cNvSpPr>
            <a:spLocks noChangeArrowheads="1"/>
          </p:cNvSpPr>
          <p:nvPr/>
        </p:nvSpPr>
        <p:spPr bwMode="auto">
          <a:xfrm>
            <a:off x="5003800" y="1312913"/>
            <a:ext cx="1368425" cy="36036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ポイント４</a:t>
            </a:r>
          </a:p>
        </p:txBody>
      </p:sp>
      <p:sp>
        <p:nvSpPr>
          <p:cNvPr id="1006644" name="AutoShape 52">
            <a:extLst>
              <a:ext uri="{FF2B5EF4-FFF2-40B4-BE49-F238E27FC236}">
                <a16:creationId xmlns:a16="http://schemas.microsoft.com/office/drawing/2014/main" id="{EF3F531C-A0BD-4EBD-A84F-EBA4CC275704}"/>
              </a:ext>
            </a:extLst>
          </p:cNvPr>
          <p:cNvSpPr>
            <a:spLocks noChangeArrowheads="1"/>
          </p:cNvSpPr>
          <p:nvPr/>
        </p:nvSpPr>
        <p:spPr bwMode="auto">
          <a:xfrm>
            <a:off x="5003800" y="809675"/>
            <a:ext cx="3744913" cy="431800"/>
          </a:xfrm>
          <a:prstGeom prst="wedgeRoundRectCallout">
            <a:avLst>
              <a:gd name="adj1" fmla="val -118630"/>
              <a:gd name="adj2" fmla="val 5477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＊全体会において地域全体で確認</a:t>
            </a:r>
          </a:p>
        </p:txBody>
      </p:sp>
      <p:sp>
        <p:nvSpPr>
          <p:cNvPr id="1006645" name="Oval 53">
            <a:extLst>
              <a:ext uri="{FF2B5EF4-FFF2-40B4-BE49-F238E27FC236}">
                <a16:creationId xmlns:a16="http://schemas.microsoft.com/office/drawing/2014/main" id="{65355457-D177-4F7C-BAC7-9D09CF6F4951}"/>
              </a:ext>
            </a:extLst>
          </p:cNvPr>
          <p:cNvSpPr>
            <a:spLocks noChangeArrowheads="1"/>
          </p:cNvSpPr>
          <p:nvPr/>
        </p:nvSpPr>
        <p:spPr bwMode="auto">
          <a:xfrm>
            <a:off x="5003800" y="520750"/>
            <a:ext cx="1368425" cy="3603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ポイント５</a:t>
            </a:r>
          </a:p>
        </p:txBody>
      </p:sp>
      <p:sp>
        <p:nvSpPr>
          <p:cNvPr id="1006647" name="AutoShape 55">
            <a:extLst>
              <a:ext uri="{FF2B5EF4-FFF2-40B4-BE49-F238E27FC236}">
                <a16:creationId xmlns:a16="http://schemas.microsoft.com/office/drawing/2014/main" id="{3032190A-7844-4482-9E0A-9E60814E1F80}"/>
              </a:ext>
            </a:extLst>
          </p:cNvPr>
          <p:cNvSpPr>
            <a:spLocks noChangeArrowheads="1"/>
          </p:cNvSpPr>
          <p:nvPr/>
        </p:nvSpPr>
        <p:spPr bwMode="auto">
          <a:xfrm>
            <a:off x="395288" y="2681338"/>
            <a:ext cx="2016125" cy="720725"/>
          </a:xfrm>
          <a:prstGeom prst="roundRect">
            <a:avLst>
              <a:gd name="adj" fmla="val 16667"/>
            </a:avLst>
          </a:prstGeom>
          <a:solidFill>
            <a:srgbClr val="FF99CC"/>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定例会</a:t>
            </a:r>
            <a:r>
              <a:rPr kumimoji="1" lang="ja-JP"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毎月開催</a:t>
            </a:r>
            <a:endParaRPr kumimoji="1" lang="ja-JP"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06648" name="AutoShape 56">
            <a:extLst>
              <a:ext uri="{FF2B5EF4-FFF2-40B4-BE49-F238E27FC236}">
                <a16:creationId xmlns:a16="http://schemas.microsoft.com/office/drawing/2014/main" id="{F6802E37-0300-423D-9726-90C83D6F5CCA}"/>
              </a:ext>
            </a:extLst>
          </p:cNvPr>
          <p:cNvSpPr>
            <a:spLocks noChangeArrowheads="1"/>
          </p:cNvSpPr>
          <p:nvPr/>
        </p:nvSpPr>
        <p:spPr bwMode="auto">
          <a:xfrm>
            <a:off x="395288" y="1097013"/>
            <a:ext cx="2016125" cy="720725"/>
          </a:xfrm>
          <a:prstGeom prst="roundRect">
            <a:avLst>
              <a:gd name="adj" fmla="val 16667"/>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全体会　</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年２～３回</a:t>
            </a:r>
            <a:endParaRPr kumimoji="1" lang="ja-JP"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06649" name="AutoShape 57">
            <a:extLst>
              <a:ext uri="{FF2B5EF4-FFF2-40B4-BE49-F238E27FC236}">
                <a16:creationId xmlns:a16="http://schemas.microsoft.com/office/drawing/2014/main" id="{FCD275B5-B1CF-45DE-BF2B-DF8DBDC888C1}"/>
              </a:ext>
            </a:extLst>
          </p:cNvPr>
          <p:cNvSpPr>
            <a:spLocks noChangeArrowheads="1"/>
          </p:cNvSpPr>
          <p:nvPr/>
        </p:nvSpPr>
        <p:spPr bwMode="auto">
          <a:xfrm>
            <a:off x="1042988" y="3473500"/>
            <a:ext cx="647700" cy="431800"/>
          </a:xfrm>
          <a:prstGeom prst="upDownArrow">
            <a:avLst>
              <a:gd name="adj1" fmla="val 50000"/>
              <a:gd name="adj2" fmla="val 2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06650" name="AutoShape 58">
            <a:extLst>
              <a:ext uri="{FF2B5EF4-FFF2-40B4-BE49-F238E27FC236}">
                <a16:creationId xmlns:a16="http://schemas.microsoft.com/office/drawing/2014/main" id="{01894906-DBD0-4660-B105-4F0D78A6F310}"/>
              </a:ext>
            </a:extLst>
          </p:cNvPr>
          <p:cNvSpPr>
            <a:spLocks noChangeArrowheads="1"/>
          </p:cNvSpPr>
          <p:nvPr/>
        </p:nvSpPr>
        <p:spPr bwMode="auto">
          <a:xfrm>
            <a:off x="3419475" y="2825800"/>
            <a:ext cx="647700" cy="1079500"/>
          </a:xfrm>
          <a:prstGeom prst="upDown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06642" name="AutoShape 50">
            <a:extLst>
              <a:ext uri="{FF2B5EF4-FFF2-40B4-BE49-F238E27FC236}">
                <a16:creationId xmlns:a16="http://schemas.microsoft.com/office/drawing/2014/main" id="{81378D7B-4BCE-496F-BF8A-18E4B08D374D}"/>
              </a:ext>
            </a:extLst>
          </p:cNvPr>
          <p:cNvSpPr>
            <a:spLocks noChangeArrowheads="1"/>
          </p:cNvSpPr>
          <p:nvPr/>
        </p:nvSpPr>
        <p:spPr bwMode="auto">
          <a:xfrm>
            <a:off x="5003800" y="2609900"/>
            <a:ext cx="3889375" cy="863600"/>
          </a:xfrm>
          <a:prstGeom prst="wedgeRoundRectCallout">
            <a:avLst>
              <a:gd name="adj1" fmla="val -114611"/>
              <a:gd name="adj2" fmla="val 1397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＊定例会で地域の情報を共有し、具体的に協議する場</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（参加者は現場レベル）</a:t>
            </a:r>
          </a:p>
        </p:txBody>
      </p:sp>
      <p:sp>
        <p:nvSpPr>
          <p:cNvPr id="1006641" name="Oval 49">
            <a:extLst>
              <a:ext uri="{FF2B5EF4-FFF2-40B4-BE49-F238E27FC236}">
                <a16:creationId xmlns:a16="http://schemas.microsoft.com/office/drawing/2014/main" id="{A65B0899-DF54-4F75-8BA2-71A4722837F7}"/>
              </a:ext>
            </a:extLst>
          </p:cNvPr>
          <p:cNvSpPr>
            <a:spLocks noChangeArrowheads="1"/>
          </p:cNvSpPr>
          <p:nvPr/>
        </p:nvSpPr>
        <p:spPr bwMode="auto">
          <a:xfrm>
            <a:off x="5003800" y="2320975"/>
            <a:ext cx="1368425" cy="3603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ポイント３</a:t>
            </a:r>
          </a:p>
        </p:txBody>
      </p:sp>
      <p:sp>
        <p:nvSpPr>
          <p:cNvPr id="50" name="Text Box 18">
            <a:extLst>
              <a:ext uri="{FF2B5EF4-FFF2-40B4-BE49-F238E27FC236}">
                <a16:creationId xmlns:a16="http://schemas.microsoft.com/office/drawing/2014/main" id="{075ABEC4-B4D1-40E5-B726-FA51C12F3A35}"/>
              </a:ext>
            </a:extLst>
          </p:cNvPr>
          <p:cNvSpPr txBox="1">
            <a:spLocks noChangeArrowheads="1"/>
          </p:cNvSpPr>
          <p:nvPr/>
        </p:nvSpPr>
        <p:spPr bwMode="auto">
          <a:xfrm>
            <a:off x="161761" y="6453336"/>
            <a:ext cx="9541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rPr>
              <a:t>厚労省資料</a:t>
            </a:r>
            <a:endParaRPr kumimoji="1" lang="en-US" altLang="ja-JP" sz="1200" b="0" i="1"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6" name="フッター プレースホルダー 5">
            <a:extLst>
              <a:ext uri="{FF2B5EF4-FFF2-40B4-BE49-F238E27FC236}">
                <a16:creationId xmlns:a16="http://schemas.microsoft.com/office/drawing/2014/main" id="{5C9505C5-6B63-4B8E-956E-111D5A61D1C2}"/>
              </a:ext>
            </a:extLst>
          </p:cNvPr>
          <p:cNvSpPr>
            <a:spLocks noGrp="1"/>
          </p:cNvSpPr>
          <p:nvPr>
            <p:ph type="ftr" sz="quarter" idx="11"/>
          </p:nvPr>
        </p:nvSpPr>
        <p:spPr/>
        <p:txBody>
          <a:bodyPr/>
          <a:lstStyle/>
          <a:p>
            <a:r>
              <a:rPr lang="zh-TW" altLang="en-US"/>
              <a:t>令和元年度主任相談支援専門員養成研修</a:t>
            </a:r>
            <a:endParaRPr lang="en-US" altLang="ja-JP"/>
          </a:p>
        </p:txBody>
      </p:sp>
      <p:sp>
        <p:nvSpPr>
          <p:cNvPr id="7" name="スライド番号プレースホルダー 6">
            <a:extLst>
              <a:ext uri="{FF2B5EF4-FFF2-40B4-BE49-F238E27FC236}">
                <a16:creationId xmlns:a16="http://schemas.microsoft.com/office/drawing/2014/main" id="{EE0AF9D5-16EE-4A2E-AE98-88E81D6B3B2D}"/>
              </a:ext>
            </a:extLst>
          </p:cNvPr>
          <p:cNvSpPr>
            <a:spLocks noGrp="1"/>
          </p:cNvSpPr>
          <p:nvPr>
            <p:ph type="sldNum" sz="quarter" idx="12"/>
          </p:nvPr>
        </p:nvSpPr>
        <p:spPr/>
        <p:txBody>
          <a:bodyPr/>
          <a:lstStyle/>
          <a:p>
            <a:fld id="{72EFA76D-67D1-4F76-A2BC-CDCFE1F77587}" type="slidenum">
              <a:rPr lang="en-US" altLang="ja-JP" smtClean="0"/>
              <a:pPr/>
              <a:t>23</a:t>
            </a:fld>
            <a:endParaRPr lang="en-US" altLang="ja-JP"/>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Oval 2"/>
          <p:cNvSpPr>
            <a:spLocks noChangeArrowheads="1"/>
          </p:cNvSpPr>
          <p:nvPr/>
        </p:nvSpPr>
        <p:spPr bwMode="auto">
          <a:xfrm>
            <a:off x="1835150" y="1030908"/>
            <a:ext cx="5616575" cy="5324475"/>
          </a:xfrm>
          <a:prstGeom prst="ellipse">
            <a:avLst/>
          </a:prstGeom>
          <a:solidFill>
            <a:srgbClr val="FFFF99"/>
          </a:solidFill>
          <a:ln w="28575">
            <a:solidFill>
              <a:schemeClr val="tx1"/>
            </a:solidFill>
            <a:round/>
            <a:headEnd/>
            <a:tailEnd/>
          </a:ln>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89091" name="Rectangle 3"/>
          <p:cNvSpPr>
            <a:spLocks noGrp="1" noChangeArrowheads="1"/>
          </p:cNvSpPr>
          <p:nvPr>
            <p:ph type="ctrTitle"/>
          </p:nvPr>
        </p:nvSpPr>
        <p:spPr>
          <a:xfrm>
            <a:off x="107504" y="-99392"/>
            <a:ext cx="8875217" cy="722313"/>
          </a:xfrm>
        </p:spPr>
        <p:txBody>
          <a:bodyPr/>
          <a:lstStyle/>
          <a:p>
            <a:r>
              <a:rPr lang="en-US" altLang="ja-JP" sz="3600" dirty="0">
                <a:solidFill>
                  <a:srgbClr val="C00000"/>
                </a:solidFill>
                <a:latin typeface="ＭＳ Ｐゴシック" panose="020B0600070205080204" pitchFamily="50" charset="-128"/>
                <a:ea typeface="ＭＳ Ｐゴシック" panose="020B0600070205080204" pitchFamily="50" charset="-128"/>
              </a:rPr>
              <a:t>2-3</a:t>
            </a:r>
            <a:r>
              <a:rPr lang="ja-JP" altLang="en-US" sz="3600" dirty="0">
                <a:solidFill>
                  <a:srgbClr val="C00000"/>
                </a:solidFill>
                <a:latin typeface="ＭＳ Ｐゴシック" panose="020B0600070205080204" pitchFamily="50" charset="-128"/>
                <a:ea typeface="ＭＳ Ｐゴシック" panose="020B0600070205080204" pitchFamily="50" charset="-128"/>
              </a:rPr>
              <a:t>　普遍化の例　どこでも必要な社会資源</a:t>
            </a:r>
            <a:endParaRPr lang="ja-JP" altLang="en-US" sz="1600" dirty="0">
              <a:solidFill>
                <a:srgbClr val="C00000"/>
              </a:solidFill>
              <a:latin typeface="ＭＳ Ｐゴシック" panose="020B0600070205080204" pitchFamily="50" charset="-128"/>
              <a:ea typeface="ＭＳ Ｐゴシック" panose="020B0600070205080204" pitchFamily="50" charset="-128"/>
            </a:endParaRPr>
          </a:p>
        </p:txBody>
      </p:sp>
      <p:sp>
        <p:nvSpPr>
          <p:cNvPr id="89092" name="Oval 4"/>
          <p:cNvSpPr>
            <a:spLocks noChangeArrowheads="1"/>
          </p:cNvSpPr>
          <p:nvPr/>
        </p:nvSpPr>
        <p:spPr bwMode="auto">
          <a:xfrm>
            <a:off x="3276600" y="2399333"/>
            <a:ext cx="2735263" cy="2592388"/>
          </a:xfrm>
          <a:prstGeom prst="ellipse">
            <a:avLst/>
          </a:prstGeom>
          <a:solidFill>
            <a:srgbClr val="CCFFFF"/>
          </a:solidFill>
          <a:ln w="9525">
            <a:solidFill>
              <a:schemeClr val="tx1"/>
            </a:solidFill>
            <a:prstDash val="dash"/>
            <a:round/>
            <a:headEnd/>
            <a:tailEnd/>
          </a:ln>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89093" name="Line 5"/>
          <p:cNvSpPr>
            <a:spLocks noChangeShapeType="1"/>
          </p:cNvSpPr>
          <p:nvPr/>
        </p:nvSpPr>
        <p:spPr bwMode="auto">
          <a:xfrm flipV="1">
            <a:off x="4643437" y="2566623"/>
            <a:ext cx="2524617" cy="11281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89094" name="Line 6"/>
          <p:cNvSpPr>
            <a:spLocks noChangeShapeType="1"/>
          </p:cNvSpPr>
          <p:nvPr/>
        </p:nvSpPr>
        <p:spPr bwMode="auto">
          <a:xfrm flipV="1">
            <a:off x="2195736" y="3694731"/>
            <a:ext cx="2447702" cy="12731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89095" name="Line 7"/>
          <p:cNvSpPr>
            <a:spLocks noChangeShapeType="1"/>
          </p:cNvSpPr>
          <p:nvPr/>
        </p:nvSpPr>
        <p:spPr bwMode="auto">
          <a:xfrm flipH="1" flipV="1">
            <a:off x="4643438" y="3694733"/>
            <a:ext cx="273685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89096" name="Line 8"/>
          <p:cNvSpPr>
            <a:spLocks noChangeShapeType="1"/>
          </p:cNvSpPr>
          <p:nvPr/>
        </p:nvSpPr>
        <p:spPr bwMode="auto">
          <a:xfrm>
            <a:off x="3851275" y="1176548"/>
            <a:ext cx="792163" cy="25181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89097" name="Text Box 9"/>
          <p:cNvSpPr txBox="1">
            <a:spLocks noChangeArrowheads="1"/>
          </p:cNvSpPr>
          <p:nvPr/>
        </p:nvSpPr>
        <p:spPr bwMode="auto">
          <a:xfrm>
            <a:off x="5508625" y="4270996"/>
            <a:ext cx="1439863"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6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民生委員</a:t>
            </a:r>
          </a:p>
          <a:p>
            <a:pPr marL="0" marR="0" lvl="0" indent="0" algn="r" defTabSz="914400" rtl="0" eaLnBrk="1" fontAlgn="base" latinLnBrk="0" hangingPunct="1">
              <a:lnSpc>
                <a:spcPct val="6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福祉協力員</a:t>
            </a:r>
          </a:p>
          <a:p>
            <a:pPr marL="0" marR="0" lvl="0" indent="0" algn="r" defTabSz="914400" rtl="0" eaLnBrk="1" fontAlgn="base" latinLnBrk="0" hangingPunct="1">
              <a:lnSpc>
                <a:spcPct val="6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相談協力員</a:t>
            </a:r>
          </a:p>
          <a:p>
            <a:pPr marL="0" marR="0" lvl="0" indent="0" algn="r" defTabSz="914400" rtl="0" eaLnBrk="1" fontAlgn="base" latinLnBrk="0" hangingPunct="1">
              <a:lnSpc>
                <a:spcPct val="6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地域住民</a:t>
            </a:r>
          </a:p>
        </p:txBody>
      </p:sp>
      <p:sp>
        <p:nvSpPr>
          <p:cNvPr id="89098" name="Text Box 10"/>
          <p:cNvSpPr txBox="1">
            <a:spLocks noChangeArrowheads="1"/>
          </p:cNvSpPr>
          <p:nvPr/>
        </p:nvSpPr>
        <p:spPr bwMode="auto">
          <a:xfrm>
            <a:off x="6156325" y="2985409"/>
            <a:ext cx="122396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6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弁護士</a:t>
            </a:r>
          </a:p>
          <a:p>
            <a:pPr marL="0" marR="0" lvl="0" indent="0" algn="ctr" defTabSz="914400" rtl="0" eaLnBrk="1" fontAlgn="base" latinLnBrk="0" hangingPunct="1">
              <a:lnSpc>
                <a:spcPct val="6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医療機関</a:t>
            </a:r>
          </a:p>
          <a:p>
            <a:pPr marL="0" marR="0" lvl="0" indent="0" algn="ctr" defTabSz="914400" rtl="0" eaLnBrk="1" fontAlgn="base" latinLnBrk="0" hangingPunct="1">
              <a:lnSpc>
                <a:spcPct val="6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市福祉窓口</a:t>
            </a:r>
          </a:p>
          <a:p>
            <a:pPr marL="0" marR="0" lvl="0" indent="0" algn="ctr" defTabSz="914400" rtl="0" eaLnBrk="1" fontAlgn="base" latinLnBrk="0" hangingPunct="1">
              <a:lnSpc>
                <a:spcPct val="6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消費者相談</a:t>
            </a:r>
          </a:p>
          <a:p>
            <a:pPr marL="0" marR="0" lvl="0" indent="0" algn="ctr" defTabSz="914400" rtl="0" eaLnBrk="1" fontAlgn="base" latinLnBrk="0" hangingPunct="1">
              <a:lnSpc>
                <a:spcPct val="6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警察</a:t>
            </a:r>
          </a:p>
        </p:txBody>
      </p:sp>
      <p:sp>
        <p:nvSpPr>
          <p:cNvPr id="89099" name="Text Box 11"/>
          <p:cNvSpPr txBox="1">
            <a:spLocks noChangeArrowheads="1"/>
          </p:cNvSpPr>
          <p:nvPr/>
        </p:nvSpPr>
        <p:spPr bwMode="auto">
          <a:xfrm>
            <a:off x="3059113" y="1567182"/>
            <a:ext cx="1054674" cy="101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7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ふれデイ</a:t>
            </a:r>
            <a:endParaRPr kumimoji="1" lang="en-US" altLang="ja-JP"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7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レク指導員</a:t>
            </a:r>
            <a:endParaRPr kumimoji="1" lang="en-US" altLang="ja-JP"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7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旅行友達</a:t>
            </a:r>
          </a:p>
          <a:p>
            <a:pPr marL="0" marR="0" lvl="0" indent="0" algn="l" defTabSz="914400" rtl="0" eaLnBrk="1" fontAlgn="base" latinLnBrk="0" hangingPunct="1">
              <a:lnSpc>
                <a:spcPct val="7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当事者会</a:t>
            </a:r>
          </a:p>
        </p:txBody>
      </p:sp>
      <p:sp>
        <p:nvSpPr>
          <p:cNvPr id="89100" name="Text Box 12"/>
          <p:cNvSpPr txBox="1">
            <a:spLocks noChangeArrowheads="1"/>
          </p:cNvSpPr>
          <p:nvPr/>
        </p:nvSpPr>
        <p:spPr bwMode="auto">
          <a:xfrm>
            <a:off x="2673925" y="4658345"/>
            <a:ext cx="1439862"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6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給食ボラ</a:t>
            </a:r>
          </a:p>
          <a:p>
            <a:pPr marL="0" marR="0" lvl="0" indent="0" algn="l" defTabSz="914400" rtl="0" eaLnBrk="1" fontAlgn="base" latinLnBrk="0" hangingPunct="1">
              <a:lnSpc>
                <a:spcPct val="6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掃除ボラ</a:t>
            </a:r>
          </a:p>
          <a:p>
            <a:pPr marL="0" marR="0" lvl="0" indent="0" algn="l" defTabSz="914400" rtl="0" eaLnBrk="1" fontAlgn="base" latinLnBrk="0" hangingPunct="1">
              <a:lnSpc>
                <a:spcPct val="6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配達する店</a:t>
            </a:r>
          </a:p>
          <a:p>
            <a:pPr marL="0" marR="0" lvl="0" indent="0" algn="l" defTabSz="914400" rtl="0" eaLnBrk="1" fontAlgn="base" latinLnBrk="0" hangingPunct="1">
              <a:lnSpc>
                <a:spcPct val="6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世話好き</a:t>
            </a:r>
          </a:p>
        </p:txBody>
      </p:sp>
      <p:sp>
        <p:nvSpPr>
          <p:cNvPr id="89101" name="Text Box 13"/>
          <p:cNvSpPr txBox="1">
            <a:spLocks noChangeArrowheads="1"/>
          </p:cNvSpPr>
          <p:nvPr/>
        </p:nvSpPr>
        <p:spPr bwMode="auto">
          <a:xfrm>
            <a:off x="4606925" y="4393233"/>
            <a:ext cx="8636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ts val="1000"/>
              </a:lnSpc>
              <a:spcBef>
                <a:spcPct val="5000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HGP創英角ｺﾞｼｯｸUB" pitchFamily="50" charset="-128"/>
                <a:cs typeface="+mn-cs"/>
              </a:rPr>
              <a:t>後見</a:t>
            </a:r>
            <a:endParaRPr kumimoji="1" lang="en-US" altLang="ja-JP" sz="1800" b="0" i="0" u="none" strike="noStrike" kern="1200" cap="none" spc="0" normalizeH="0" baseline="0" noProof="0">
              <a:ln>
                <a:noFill/>
              </a:ln>
              <a:solidFill>
                <a:srgbClr val="000000"/>
              </a:solidFill>
              <a:effectLst/>
              <a:uLnTx/>
              <a:uFillTx/>
              <a:latin typeface="Arial" charset="0"/>
              <a:ea typeface="HGP創英角ｺﾞｼｯｸUB" pitchFamily="50" charset="-128"/>
              <a:cs typeface="+mn-cs"/>
            </a:endParaRPr>
          </a:p>
          <a:p>
            <a:pPr marL="0" marR="0" lvl="0" indent="0" algn="ctr" defTabSz="914400" rtl="0" eaLnBrk="1" fontAlgn="base" latinLnBrk="0" hangingPunct="1">
              <a:lnSpc>
                <a:spcPts val="1000"/>
              </a:lnSpc>
              <a:spcBef>
                <a:spcPct val="5000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Arial" charset="0"/>
                <a:ea typeface="HGP創英角ｺﾞｼｯｸUB" pitchFamily="50" charset="-128"/>
                <a:cs typeface="+mn-cs"/>
              </a:rPr>
              <a:t>金銭管理</a:t>
            </a:r>
          </a:p>
        </p:txBody>
      </p:sp>
      <p:sp>
        <p:nvSpPr>
          <p:cNvPr id="89102" name="Line 14"/>
          <p:cNvSpPr>
            <a:spLocks noChangeShapeType="1"/>
          </p:cNvSpPr>
          <p:nvPr/>
        </p:nvSpPr>
        <p:spPr bwMode="auto">
          <a:xfrm flipH="1" flipV="1">
            <a:off x="4643438" y="3694733"/>
            <a:ext cx="215900" cy="266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89103" name="Text Box 15"/>
          <p:cNvSpPr txBox="1">
            <a:spLocks noChangeArrowheads="1"/>
          </p:cNvSpPr>
          <p:nvPr/>
        </p:nvSpPr>
        <p:spPr bwMode="auto">
          <a:xfrm>
            <a:off x="5076825" y="3983658"/>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HGP創英角ｺﾞｼｯｸUB" pitchFamily="50" charset="-128"/>
                <a:cs typeface="+mn-cs"/>
              </a:rPr>
              <a:t>見守り</a:t>
            </a:r>
          </a:p>
        </p:txBody>
      </p:sp>
      <p:sp>
        <p:nvSpPr>
          <p:cNvPr id="89104" name="Text Box 16"/>
          <p:cNvSpPr txBox="1">
            <a:spLocks noChangeArrowheads="1"/>
          </p:cNvSpPr>
          <p:nvPr/>
        </p:nvSpPr>
        <p:spPr bwMode="auto">
          <a:xfrm>
            <a:off x="5219700" y="3334371"/>
            <a:ext cx="863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80000"/>
              </a:lnSpc>
              <a:spcBef>
                <a:spcPct val="5000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HGP創英角ｺﾞｼｯｸUB" pitchFamily="50" charset="-128"/>
                <a:cs typeface="+mn-cs"/>
              </a:rPr>
              <a:t>危機介入</a:t>
            </a:r>
          </a:p>
        </p:txBody>
      </p:sp>
      <p:sp>
        <p:nvSpPr>
          <p:cNvPr id="89105" name="Line 17"/>
          <p:cNvSpPr>
            <a:spLocks noChangeShapeType="1"/>
          </p:cNvSpPr>
          <p:nvPr/>
        </p:nvSpPr>
        <p:spPr bwMode="auto">
          <a:xfrm flipH="1" flipV="1">
            <a:off x="4643438" y="3694733"/>
            <a:ext cx="1800225" cy="2016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89106" name="Text Box 18"/>
          <p:cNvSpPr txBox="1">
            <a:spLocks noChangeArrowheads="1"/>
          </p:cNvSpPr>
          <p:nvPr/>
        </p:nvSpPr>
        <p:spPr bwMode="auto">
          <a:xfrm>
            <a:off x="3573203" y="4178592"/>
            <a:ext cx="7191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8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charset="0"/>
                <a:ea typeface="HGP創英角ｺﾞｼｯｸUB" pitchFamily="50" charset="-128"/>
                <a:cs typeface="+mn-cs"/>
              </a:rPr>
              <a:t>生活</a:t>
            </a:r>
            <a:r>
              <a:rPr kumimoji="1" lang="ja-JP" altLang="en-US" sz="1600" b="0" i="0" u="none" strike="noStrike" kern="1200" cap="none" spc="0" normalizeH="0" baseline="0" noProof="0" dirty="0">
                <a:ln>
                  <a:noFill/>
                </a:ln>
                <a:solidFill>
                  <a:srgbClr val="000000"/>
                </a:solidFill>
                <a:effectLst/>
                <a:uLnTx/>
                <a:uFillTx/>
                <a:latin typeface="Arial" charset="0"/>
                <a:ea typeface="HGP創英角ｺﾞｼｯｸUB" pitchFamily="50" charset="-128"/>
                <a:cs typeface="+mn-cs"/>
              </a:rPr>
              <a:t>支援</a:t>
            </a:r>
          </a:p>
        </p:txBody>
      </p:sp>
      <p:sp>
        <p:nvSpPr>
          <p:cNvPr id="89107" name="Text Box 19"/>
          <p:cNvSpPr txBox="1">
            <a:spLocks noChangeArrowheads="1"/>
          </p:cNvSpPr>
          <p:nvPr/>
        </p:nvSpPr>
        <p:spPr bwMode="auto">
          <a:xfrm>
            <a:off x="3736920" y="2694935"/>
            <a:ext cx="678711"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8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charset="0"/>
                <a:ea typeface="HGP創英角ｺﾞｼｯｸUB" pitchFamily="50" charset="-128"/>
                <a:cs typeface="+mn-cs"/>
              </a:rPr>
              <a:t>活動</a:t>
            </a:r>
            <a:r>
              <a:rPr kumimoji="1" lang="ja-JP" altLang="en-US" sz="1600" b="0" i="0" u="none" strike="noStrike" kern="1200" cap="none" spc="0" normalizeH="0" baseline="0" noProof="0" dirty="0">
                <a:ln>
                  <a:noFill/>
                </a:ln>
                <a:solidFill>
                  <a:srgbClr val="000000"/>
                </a:solidFill>
                <a:effectLst/>
                <a:uLnTx/>
                <a:uFillTx/>
                <a:latin typeface="Arial" charset="0"/>
                <a:ea typeface="HGP創英角ｺﾞｼｯｸUB" pitchFamily="50" charset="-128"/>
                <a:cs typeface="+mn-cs"/>
              </a:rPr>
              <a:t>支援</a:t>
            </a:r>
          </a:p>
        </p:txBody>
      </p:sp>
      <p:sp>
        <p:nvSpPr>
          <p:cNvPr id="89108" name="Text Box 20"/>
          <p:cNvSpPr txBox="1">
            <a:spLocks noChangeArrowheads="1"/>
          </p:cNvSpPr>
          <p:nvPr/>
        </p:nvSpPr>
        <p:spPr bwMode="auto">
          <a:xfrm>
            <a:off x="4967288" y="2896220"/>
            <a:ext cx="86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charset="0"/>
                <a:ea typeface="HGP創英角ｺﾞｼｯｸUB" pitchFamily="50" charset="-128"/>
                <a:cs typeface="+mn-cs"/>
              </a:rPr>
              <a:t>就労</a:t>
            </a:r>
          </a:p>
        </p:txBody>
      </p:sp>
      <p:sp>
        <p:nvSpPr>
          <p:cNvPr id="89109" name="Text Box 21"/>
          <p:cNvSpPr txBox="1">
            <a:spLocks noChangeArrowheads="1"/>
          </p:cNvSpPr>
          <p:nvPr/>
        </p:nvSpPr>
        <p:spPr bwMode="auto">
          <a:xfrm>
            <a:off x="4572000" y="4918696"/>
            <a:ext cx="1800225" cy="11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55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弁護士</a:t>
            </a:r>
          </a:p>
          <a:p>
            <a:pPr marL="0" marR="0" lvl="0" indent="0" algn="ctr" defTabSz="914400" rtl="0" eaLnBrk="1" fontAlgn="base" latinLnBrk="0" hangingPunct="1">
              <a:lnSpc>
                <a:spcPct val="55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司法書士</a:t>
            </a:r>
          </a:p>
          <a:p>
            <a:pPr marL="0" marR="0" lvl="0" indent="0" algn="ctr" defTabSz="914400" rtl="0" eaLnBrk="1" fontAlgn="base" latinLnBrk="0" hangingPunct="1">
              <a:lnSpc>
                <a:spcPct val="55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社会福祉士</a:t>
            </a:r>
          </a:p>
          <a:p>
            <a:pPr marL="0" marR="0" lvl="0" indent="0" algn="ctr" defTabSz="914400" rtl="0" eaLnBrk="1" fontAlgn="base" latinLnBrk="0" hangingPunct="1">
              <a:lnSpc>
                <a:spcPct val="55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社協・裁判所</a:t>
            </a:r>
            <a:endParaRPr kumimoji="1" lang="en-US" altLang="ja-JP"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ctr" defTabSz="914400" rtl="0" eaLnBrk="1" fontAlgn="base" latinLnBrk="0" hangingPunct="1">
              <a:lnSpc>
                <a:spcPct val="55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市民後見人</a:t>
            </a:r>
          </a:p>
        </p:txBody>
      </p:sp>
      <p:sp>
        <p:nvSpPr>
          <p:cNvPr id="89110" name="Text Box 22"/>
          <p:cNvSpPr txBox="1">
            <a:spLocks noChangeArrowheads="1"/>
          </p:cNvSpPr>
          <p:nvPr/>
        </p:nvSpPr>
        <p:spPr bwMode="auto">
          <a:xfrm>
            <a:off x="5168846" y="1911722"/>
            <a:ext cx="2232025"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5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起業塾</a:t>
            </a:r>
            <a:endParaRPr kumimoji="1" lang="en-US" altLang="ja-JP"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ネットビジネス</a:t>
            </a:r>
            <a:endParaRPr kumimoji="1" lang="en-US" altLang="ja-JP"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シルバー人材センター</a:t>
            </a:r>
            <a:endParaRPr kumimoji="1" lang="en-US" altLang="ja-JP"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雇用企業主</a:t>
            </a:r>
          </a:p>
        </p:txBody>
      </p:sp>
      <p:sp>
        <p:nvSpPr>
          <p:cNvPr id="89111" name="Line 23"/>
          <p:cNvSpPr>
            <a:spLocks noChangeShapeType="1"/>
          </p:cNvSpPr>
          <p:nvPr/>
        </p:nvSpPr>
        <p:spPr bwMode="auto">
          <a:xfrm flipV="1">
            <a:off x="3311525" y="3767757"/>
            <a:ext cx="1331913" cy="22844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89112" name="Text Box 24"/>
          <p:cNvSpPr txBox="1">
            <a:spLocks noChangeArrowheads="1"/>
          </p:cNvSpPr>
          <p:nvPr/>
        </p:nvSpPr>
        <p:spPr bwMode="auto">
          <a:xfrm>
            <a:off x="3995738" y="4437682"/>
            <a:ext cx="863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8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charset="0"/>
                <a:ea typeface="HGP創英角ｺﾞｼｯｸUB" pitchFamily="50" charset="-128"/>
                <a:cs typeface="+mn-cs"/>
              </a:rPr>
              <a:t>住宅確保</a:t>
            </a:r>
          </a:p>
        </p:txBody>
      </p:sp>
      <p:sp>
        <p:nvSpPr>
          <p:cNvPr id="89113" name="Text Box 25"/>
          <p:cNvSpPr txBox="1">
            <a:spLocks noChangeArrowheads="1"/>
          </p:cNvSpPr>
          <p:nvPr/>
        </p:nvSpPr>
        <p:spPr bwMode="auto">
          <a:xfrm>
            <a:off x="3311525" y="5579657"/>
            <a:ext cx="1800225" cy="50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7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不動産会社</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保証協会</a:t>
            </a:r>
          </a:p>
        </p:txBody>
      </p:sp>
      <p:sp>
        <p:nvSpPr>
          <p:cNvPr id="89114" name="Text Box 26"/>
          <p:cNvSpPr txBox="1">
            <a:spLocks noChangeArrowheads="1"/>
          </p:cNvSpPr>
          <p:nvPr/>
        </p:nvSpPr>
        <p:spPr bwMode="auto">
          <a:xfrm>
            <a:off x="650766" y="5647139"/>
            <a:ext cx="19796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charset="0"/>
                <a:ea typeface="HGP創英角ｺﾞｼｯｸUB" pitchFamily="50" charset="-128"/>
                <a:cs typeface="+mn-cs"/>
              </a:rPr>
              <a:t>地域の支え合い</a:t>
            </a:r>
          </a:p>
        </p:txBody>
      </p:sp>
      <p:sp>
        <p:nvSpPr>
          <p:cNvPr id="89115" name="Text Box 27"/>
          <p:cNvSpPr txBox="1">
            <a:spLocks noChangeArrowheads="1"/>
          </p:cNvSpPr>
          <p:nvPr/>
        </p:nvSpPr>
        <p:spPr bwMode="auto">
          <a:xfrm>
            <a:off x="1526141" y="977398"/>
            <a:ext cx="20470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charset="0"/>
                <a:ea typeface="HGP創英角ｺﾞｼｯｸUB" pitchFamily="50" charset="-128"/>
                <a:cs typeface="+mn-cs"/>
              </a:rPr>
              <a:t>居場所づくり・レク活動支援</a:t>
            </a:r>
          </a:p>
        </p:txBody>
      </p:sp>
      <p:sp>
        <p:nvSpPr>
          <p:cNvPr id="89116" name="Text Box 28"/>
          <p:cNvSpPr txBox="1">
            <a:spLocks noChangeArrowheads="1"/>
          </p:cNvSpPr>
          <p:nvPr/>
        </p:nvSpPr>
        <p:spPr bwMode="auto">
          <a:xfrm>
            <a:off x="3329174" y="6339317"/>
            <a:ext cx="23034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charset="0"/>
                <a:ea typeface="HGP創英角ｺﾞｼｯｸUB" pitchFamily="50" charset="-128"/>
                <a:cs typeface="+mn-cs"/>
              </a:rPr>
              <a:t>居住サポート事業</a:t>
            </a:r>
          </a:p>
        </p:txBody>
      </p:sp>
      <p:sp>
        <p:nvSpPr>
          <p:cNvPr id="89117" name="Text Box 29"/>
          <p:cNvSpPr txBox="1">
            <a:spLocks noChangeArrowheads="1"/>
          </p:cNvSpPr>
          <p:nvPr/>
        </p:nvSpPr>
        <p:spPr bwMode="auto">
          <a:xfrm>
            <a:off x="5417344" y="6125990"/>
            <a:ext cx="273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charset="0"/>
                <a:ea typeface="HGP創英角ｺﾞｼｯｸUB" pitchFamily="50" charset="-128"/>
                <a:cs typeface="+mn-cs"/>
              </a:rPr>
              <a:t>後見サポートセンター</a:t>
            </a:r>
          </a:p>
        </p:txBody>
      </p:sp>
      <p:sp>
        <p:nvSpPr>
          <p:cNvPr id="89118" name="Text Box 30"/>
          <p:cNvSpPr txBox="1">
            <a:spLocks noChangeArrowheads="1"/>
          </p:cNvSpPr>
          <p:nvPr/>
        </p:nvSpPr>
        <p:spPr bwMode="auto">
          <a:xfrm>
            <a:off x="7092950" y="4918696"/>
            <a:ext cx="176371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charset="0"/>
                <a:ea typeface="HGP創英角ｺﾞｼｯｸUB" pitchFamily="50" charset="-128"/>
                <a:cs typeface="+mn-cs"/>
              </a:rPr>
              <a:t>地域福祉活動</a:t>
            </a:r>
            <a:endParaRPr kumimoji="1" lang="en-US" altLang="ja-JP" sz="1800" b="0" i="0" u="none" strike="noStrike" kern="1200" cap="none" spc="0" normalizeH="0" baseline="0" noProof="0" dirty="0">
              <a:ln>
                <a:noFill/>
              </a:ln>
              <a:solidFill>
                <a:srgbClr val="000000"/>
              </a:solidFill>
              <a:effectLst/>
              <a:uLnTx/>
              <a:uFillTx/>
              <a:latin typeface="Arial" charset="0"/>
              <a:ea typeface="HGP創英角ｺﾞｼｯｸUB" pitchFamily="50" charset="-128"/>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charset="0"/>
                <a:ea typeface="HGP創英角ｺﾞｼｯｸUB" pitchFamily="50" charset="-128"/>
                <a:cs typeface="+mn-cs"/>
              </a:rPr>
              <a:t>見守り隊</a:t>
            </a:r>
          </a:p>
        </p:txBody>
      </p:sp>
      <p:sp>
        <p:nvSpPr>
          <p:cNvPr id="89119" name="Text Box 31"/>
          <p:cNvSpPr txBox="1">
            <a:spLocks noChangeArrowheads="1"/>
          </p:cNvSpPr>
          <p:nvPr/>
        </p:nvSpPr>
        <p:spPr bwMode="auto">
          <a:xfrm>
            <a:off x="7247504" y="2729532"/>
            <a:ext cx="1908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charset="0"/>
                <a:ea typeface="HGP創英角ｺﾞｼｯｸUB" pitchFamily="50" charset="-128"/>
                <a:cs typeface="+mn-cs"/>
              </a:rPr>
              <a:t>福祉オンブズマン</a:t>
            </a:r>
          </a:p>
        </p:txBody>
      </p:sp>
      <p:sp>
        <p:nvSpPr>
          <p:cNvPr id="89120" name="Text Box 32"/>
          <p:cNvSpPr txBox="1">
            <a:spLocks noChangeArrowheads="1"/>
          </p:cNvSpPr>
          <p:nvPr/>
        </p:nvSpPr>
        <p:spPr bwMode="auto">
          <a:xfrm>
            <a:off x="6400232" y="1488902"/>
            <a:ext cx="260273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charset="0"/>
                <a:ea typeface="HGP創英角ｺﾞｼｯｸUB" pitchFamily="50" charset="-128"/>
                <a:cs typeface="+mn-cs"/>
              </a:rPr>
              <a:t>再雇用支援センター</a:t>
            </a:r>
          </a:p>
        </p:txBody>
      </p:sp>
      <p:sp>
        <p:nvSpPr>
          <p:cNvPr id="89121" name="Text Box 33"/>
          <p:cNvSpPr txBox="1">
            <a:spLocks noChangeArrowheads="1"/>
          </p:cNvSpPr>
          <p:nvPr/>
        </p:nvSpPr>
        <p:spPr bwMode="auto">
          <a:xfrm>
            <a:off x="7380288" y="3334371"/>
            <a:ext cx="17637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HGP創英角ｺﾞｼｯｸUB" pitchFamily="50" charset="-128"/>
                <a:cs typeface="+mn-cs"/>
              </a:rPr>
              <a:t>行政（やむ措置）</a:t>
            </a:r>
          </a:p>
        </p:txBody>
      </p:sp>
      <p:sp>
        <p:nvSpPr>
          <p:cNvPr id="89122" name="Line 34"/>
          <p:cNvSpPr>
            <a:spLocks noChangeShapeType="1"/>
          </p:cNvSpPr>
          <p:nvPr/>
        </p:nvSpPr>
        <p:spPr bwMode="auto">
          <a:xfrm flipH="1">
            <a:off x="4643435" y="1336912"/>
            <a:ext cx="1336950" cy="23578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89123" name="Text Box 35"/>
          <p:cNvSpPr txBox="1">
            <a:spLocks noChangeArrowheads="1"/>
          </p:cNvSpPr>
          <p:nvPr/>
        </p:nvSpPr>
        <p:spPr bwMode="auto">
          <a:xfrm>
            <a:off x="4360698" y="2404985"/>
            <a:ext cx="863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charset="0"/>
                <a:ea typeface="HGP創英角ｺﾞｼｯｸUB" pitchFamily="50" charset="-128"/>
                <a:cs typeface="+mn-cs"/>
              </a:rPr>
              <a:t>教育余暇</a:t>
            </a:r>
            <a:endParaRPr kumimoji="1" lang="en-US" altLang="ja-JP" sz="2000" b="0" i="0" u="none" strike="noStrike" kern="1200" cap="none" spc="0" normalizeH="0" baseline="0" noProof="0" dirty="0">
              <a:ln>
                <a:noFill/>
              </a:ln>
              <a:solidFill>
                <a:srgbClr val="000000"/>
              </a:solidFill>
              <a:effectLst/>
              <a:uLnTx/>
              <a:uFillTx/>
              <a:latin typeface="Arial" charset="0"/>
              <a:ea typeface="HGP創英角ｺﾞｼｯｸUB" pitchFamily="50" charset="-128"/>
              <a:cs typeface="+mn-cs"/>
            </a:endParaRPr>
          </a:p>
        </p:txBody>
      </p:sp>
      <p:sp>
        <p:nvSpPr>
          <p:cNvPr id="89124" name="Text Box 36"/>
          <p:cNvSpPr txBox="1">
            <a:spLocks noChangeArrowheads="1"/>
          </p:cNvSpPr>
          <p:nvPr/>
        </p:nvSpPr>
        <p:spPr bwMode="auto">
          <a:xfrm>
            <a:off x="3254622" y="601122"/>
            <a:ext cx="3025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charset="0"/>
                <a:ea typeface="HGP創英角ｺﾞｼｯｸUB" pitchFamily="50" charset="-128"/>
                <a:cs typeface="+mn-cs"/>
              </a:rPr>
              <a:t>生涯学習支援</a:t>
            </a:r>
          </a:p>
        </p:txBody>
      </p:sp>
      <p:sp>
        <p:nvSpPr>
          <p:cNvPr id="89125" name="Text Box 37"/>
          <p:cNvSpPr txBox="1">
            <a:spLocks noChangeArrowheads="1"/>
          </p:cNvSpPr>
          <p:nvPr/>
        </p:nvSpPr>
        <p:spPr bwMode="auto">
          <a:xfrm>
            <a:off x="4022725" y="1260454"/>
            <a:ext cx="1822450" cy="101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7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社会教育主事</a:t>
            </a:r>
            <a:endParaRPr kumimoji="1" lang="en-US" altLang="ja-JP"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7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カルチャーセンター</a:t>
            </a:r>
            <a:endParaRPr kumimoji="1" lang="en-US" altLang="ja-JP"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7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　長寿大学・公民館</a:t>
            </a:r>
            <a:endParaRPr kumimoji="1" lang="en-US" altLang="ja-JP"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7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　　シルバー旅行</a:t>
            </a:r>
          </a:p>
        </p:txBody>
      </p:sp>
      <p:sp>
        <p:nvSpPr>
          <p:cNvPr id="89126" name="Line 38"/>
          <p:cNvSpPr>
            <a:spLocks noChangeShapeType="1"/>
          </p:cNvSpPr>
          <p:nvPr/>
        </p:nvSpPr>
        <p:spPr bwMode="auto">
          <a:xfrm>
            <a:off x="1835150" y="3669333"/>
            <a:ext cx="2808289" cy="2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89127" name="Oval 39"/>
          <p:cNvSpPr>
            <a:spLocks noChangeArrowheads="1"/>
          </p:cNvSpPr>
          <p:nvPr/>
        </p:nvSpPr>
        <p:spPr bwMode="auto">
          <a:xfrm>
            <a:off x="4140200" y="3189908"/>
            <a:ext cx="1006475" cy="958850"/>
          </a:xfrm>
          <a:prstGeom prst="ellipse">
            <a:avLst/>
          </a:prstGeom>
          <a:solidFill>
            <a:srgbClr val="FFFF66"/>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利用者</a:t>
            </a:r>
          </a:p>
        </p:txBody>
      </p:sp>
      <p:sp>
        <p:nvSpPr>
          <p:cNvPr id="89128" name="Text Box 40"/>
          <p:cNvSpPr txBox="1">
            <a:spLocks noChangeArrowheads="1"/>
          </p:cNvSpPr>
          <p:nvPr/>
        </p:nvSpPr>
        <p:spPr bwMode="auto">
          <a:xfrm>
            <a:off x="3311524" y="3682033"/>
            <a:ext cx="7588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8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charset="0"/>
                <a:ea typeface="HGP創英角ｺﾞｼｯｸUB" pitchFamily="50" charset="-128"/>
                <a:cs typeface="+mn-cs"/>
              </a:rPr>
              <a:t>家族</a:t>
            </a:r>
            <a:r>
              <a:rPr kumimoji="1" lang="ja-JP" altLang="en-US" sz="1600" b="0" i="0" u="none" strike="noStrike" kern="1200" cap="none" spc="0" normalizeH="0" baseline="0" noProof="0" dirty="0">
                <a:ln>
                  <a:noFill/>
                </a:ln>
                <a:solidFill>
                  <a:srgbClr val="000000"/>
                </a:solidFill>
                <a:effectLst/>
                <a:uLnTx/>
                <a:uFillTx/>
                <a:latin typeface="Arial" charset="0"/>
                <a:ea typeface="HGP創英角ｺﾞｼｯｸUB" pitchFamily="50" charset="-128"/>
                <a:cs typeface="+mn-cs"/>
              </a:rPr>
              <a:t>支援</a:t>
            </a:r>
          </a:p>
        </p:txBody>
      </p:sp>
      <p:sp>
        <p:nvSpPr>
          <p:cNvPr id="89129" name="Text Box 41"/>
          <p:cNvSpPr txBox="1">
            <a:spLocks noChangeArrowheads="1"/>
          </p:cNvSpPr>
          <p:nvPr/>
        </p:nvSpPr>
        <p:spPr bwMode="auto">
          <a:xfrm>
            <a:off x="0" y="3864596"/>
            <a:ext cx="19081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charset="0"/>
                <a:ea typeface="HGP創英角ｺﾞｼｯｸUB" pitchFamily="50" charset="-128"/>
                <a:cs typeface="+mn-cs"/>
              </a:rPr>
              <a:t>レスパイトサービス</a:t>
            </a:r>
            <a:endParaRPr kumimoji="1" lang="en-US" altLang="ja-JP" sz="1800" b="0" i="0" u="none" strike="noStrike" kern="1200" cap="none" spc="0" normalizeH="0" baseline="0" noProof="0" dirty="0">
              <a:ln>
                <a:noFill/>
              </a:ln>
              <a:solidFill>
                <a:srgbClr val="000000"/>
              </a:solidFill>
              <a:effectLst/>
              <a:uLnTx/>
              <a:uFillTx/>
              <a:latin typeface="Arial" charset="0"/>
              <a:ea typeface="HGP創英角ｺﾞｼｯｸUB" pitchFamily="50" charset="-128"/>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charset="0"/>
                <a:ea typeface="HGP創英角ｺﾞｼｯｸUB" pitchFamily="50" charset="-128"/>
                <a:cs typeface="+mn-cs"/>
              </a:rPr>
              <a:t>訪問医療ケア</a:t>
            </a:r>
          </a:p>
        </p:txBody>
      </p:sp>
      <p:sp>
        <p:nvSpPr>
          <p:cNvPr id="89130" name="Text Box 42"/>
          <p:cNvSpPr txBox="1">
            <a:spLocks noChangeArrowheads="1"/>
          </p:cNvSpPr>
          <p:nvPr/>
        </p:nvSpPr>
        <p:spPr bwMode="auto">
          <a:xfrm>
            <a:off x="2095500" y="3805640"/>
            <a:ext cx="1298356"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6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3366FF"/>
                </a:solidFill>
                <a:effectLst/>
                <a:uLnTx/>
                <a:uFillTx/>
                <a:latin typeface="Arial" charset="0"/>
                <a:ea typeface="ＭＳ Ｐゴシック" pitchFamily="50" charset="-128"/>
                <a:cs typeface="+mn-cs"/>
              </a:rPr>
              <a:t>家族会</a:t>
            </a:r>
            <a:endParaRPr kumimoji="1" lang="en-US" altLang="ja-JP" sz="1400" b="0" i="0" u="none" strike="noStrike" kern="1200" cap="none" spc="0" normalizeH="0" baseline="0" noProof="0" dirty="0">
              <a:ln>
                <a:noFill/>
              </a:ln>
              <a:solidFill>
                <a:srgbClr val="3366FF"/>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6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福祉事業所</a:t>
            </a:r>
            <a:endParaRPr kumimoji="1" lang="en-US" altLang="ja-JP"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6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医療機関</a:t>
            </a:r>
          </a:p>
        </p:txBody>
      </p:sp>
      <p:sp>
        <p:nvSpPr>
          <p:cNvPr id="89131" name="Text Box 4"/>
          <p:cNvSpPr txBox="1">
            <a:spLocks noChangeArrowheads="1"/>
          </p:cNvSpPr>
          <p:nvPr/>
        </p:nvSpPr>
        <p:spPr bwMode="auto">
          <a:xfrm>
            <a:off x="6876256" y="6431285"/>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1" u="none" strike="noStrike" kern="1200" cap="none" spc="0" normalizeH="0" baseline="0" noProof="0" dirty="0" err="1">
                <a:ln>
                  <a:noFill/>
                </a:ln>
                <a:solidFill>
                  <a:srgbClr val="000000"/>
                </a:solidFill>
                <a:effectLst/>
                <a:uLnTx/>
                <a:uFillTx/>
                <a:latin typeface="Times New Roman" pitchFamily="18" charset="0"/>
                <a:ea typeface="ＭＳ Ｐゴシック" pitchFamily="50" charset="-128"/>
                <a:cs typeface="+mn-cs"/>
              </a:rPr>
              <a:t>S.Shimamaura</a:t>
            </a:r>
            <a:r>
              <a:rPr kumimoji="1" lang="en-US" altLang="ja-JP" sz="1200" b="0" i="1"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rPr>
              <a:t> </a:t>
            </a:r>
            <a:r>
              <a:rPr kumimoji="1" lang="en-US" altLang="ja-JP" sz="1200" b="0" i="1" u="none" strike="noStrike" kern="1200" cap="none" spc="0" normalizeH="0" baseline="0" noProof="0" dirty="0" err="1">
                <a:ln>
                  <a:noFill/>
                </a:ln>
                <a:solidFill>
                  <a:srgbClr val="000000"/>
                </a:solidFill>
                <a:effectLst/>
                <a:uLnTx/>
                <a:uFillTx/>
                <a:latin typeface="Times New Roman" pitchFamily="18" charset="0"/>
                <a:ea typeface="ＭＳ Ｐゴシック" pitchFamily="50" charset="-128"/>
                <a:cs typeface="+mn-cs"/>
              </a:rPr>
              <a:t>okinawa</a:t>
            </a:r>
            <a:r>
              <a:rPr kumimoji="1" lang="ja-JP" altLang="en-US" sz="1200" b="0" i="1"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rPr>
              <a:t> </a:t>
            </a:r>
            <a:r>
              <a:rPr kumimoji="1" lang="en-US" altLang="ja-JP" sz="1200" b="0" i="1"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rPr>
              <a:t>univ.2017</a:t>
            </a:r>
          </a:p>
        </p:txBody>
      </p:sp>
      <p:sp>
        <p:nvSpPr>
          <p:cNvPr id="45" name="Line 8"/>
          <p:cNvSpPr>
            <a:spLocks noChangeShapeType="1"/>
          </p:cNvSpPr>
          <p:nvPr/>
        </p:nvSpPr>
        <p:spPr bwMode="auto">
          <a:xfrm>
            <a:off x="2410563" y="2076552"/>
            <a:ext cx="1801074" cy="13549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46" name="Text Box 19"/>
          <p:cNvSpPr txBox="1">
            <a:spLocks noChangeArrowheads="1"/>
          </p:cNvSpPr>
          <p:nvPr/>
        </p:nvSpPr>
        <p:spPr bwMode="auto">
          <a:xfrm>
            <a:off x="3276600" y="3256252"/>
            <a:ext cx="863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80000"/>
              </a:lnSpc>
              <a:spcBef>
                <a:spcPct val="5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charset="0"/>
                <a:ea typeface="HGP創英角ｺﾞｼｯｸUB" pitchFamily="50" charset="-128"/>
                <a:cs typeface="+mn-cs"/>
              </a:rPr>
              <a:t>健康</a:t>
            </a:r>
          </a:p>
        </p:txBody>
      </p:sp>
      <p:sp>
        <p:nvSpPr>
          <p:cNvPr id="47" name="Text Box 11"/>
          <p:cNvSpPr txBox="1">
            <a:spLocks noChangeArrowheads="1"/>
          </p:cNvSpPr>
          <p:nvPr/>
        </p:nvSpPr>
        <p:spPr bwMode="auto">
          <a:xfrm>
            <a:off x="2188920" y="2578199"/>
            <a:ext cx="1430872" cy="101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7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体操</a:t>
            </a:r>
            <a:endParaRPr kumimoji="1" lang="en-US" altLang="ja-JP" sz="1400" b="0" i="0" u="none" strike="noStrike" kern="1200" cap="none" spc="0" normalizeH="0" baseline="0" noProof="0" dirty="0">
              <a:ln>
                <a:noFill/>
              </a:ln>
              <a:solidFill>
                <a:srgbClr val="FF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7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ウオーキング</a:t>
            </a:r>
            <a:endParaRPr kumimoji="1" lang="en-US" altLang="ja-JP" sz="1400" b="0" i="0" u="none" strike="noStrike" kern="1200" cap="none" spc="0" normalizeH="0" baseline="0" noProof="0" dirty="0">
              <a:ln>
                <a:noFill/>
              </a:ln>
              <a:solidFill>
                <a:srgbClr val="FF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7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栄養管理</a:t>
            </a:r>
            <a:endParaRPr kumimoji="1" lang="en-US" altLang="ja-JP"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7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保健指導</a:t>
            </a:r>
          </a:p>
        </p:txBody>
      </p:sp>
      <p:sp>
        <p:nvSpPr>
          <p:cNvPr id="48" name="Text Box 27"/>
          <p:cNvSpPr txBox="1">
            <a:spLocks noChangeArrowheads="1"/>
          </p:cNvSpPr>
          <p:nvPr/>
        </p:nvSpPr>
        <p:spPr bwMode="auto">
          <a:xfrm>
            <a:off x="466494" y="2227608"/>
            <a:ext cx="13530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charset="0"/>
                <a:ea typeface="HGP創英角ｺﾞｼｯｸUB" pitchFamily="50" charset="-128"/>
                <a:cs typeface="+mn-cs"/>
              </a:rPr>
              <a:t>健康づくりサポーター</a:t>
            </a:r>
          </a:p>
        </p:txBody>
      </p:sp>
      <p:sp>
        <p:nvSpPr>
          <p:cNvPr id="7" name="フッター プレースホルダー 6">
            <a:extLst>
              <a:ext uri="{FF2B5EF4-FFF2-40B4-BE49-F238E27FC236}">
                <a16:creationId xmlns:a16="http://schemas.microsoft.com/office/drawing/2014/main" id="{10DF9F75-3237-455A-A560-642319800EA2}"/>
              </a:ext>
            </a:extLst>
          </p:cNvPr>
          <p:cNvSpPr>
            <a:spLocks noGrp="1"/>
          </p:cNvSpPr>
          <p:nvPr>
            <p:ph type="ftr" sz="quarter" idx="11"/>
          </p:nvPr>
        </p:nvSpPr>
        <p:spPr/>
        <p:txBody>
          <a:bodyPr/>
          <a:lstStyle/>
          <a:p>
            <a:pPr algn="just">
              <a:defRPr/>
            </a:pPr>
            <a:r>
              <a:rPr lang="zh-TW" altLang="en-US">
                <a:solidFill>
                  <a:srgbClr val="000000"/>
                </a:solidFill>
              </a:rPr>
              <a:t>令和元年度主任相談支援専門員養成研修</a:t>
            </a:r>
            <a:endParaRPr lang="en-US" altLang="ja-JP" dirty="0">
              <a:solidFill>
                <a:srgbClr val="000000"/>
              </a:solidFill>
            </a:endParaRPr>
          </a:p>
        </p:txBody>
      </p:sp>
      <p:sp>
        <p:nvSpPr>
          <p:cNvPr id="8" name="スライド番号プレースホルダー 7">
            <a:extLst>
              <a:ext uri="{FF2B5EF4-FFF2-40B4-BE49-F238E27FC236}">
                <a16:creationId xmlns:a16="http://schemas.microsoft.com/office/drawing/2014/main" id="{9BB53B7B-1B9D-47EF-9C01-99A5D81FA0F9}"/>
              </a:ext>
            </a:extLst>
          </p:cNvPr>
          <p:cNvSpPr>
            <a:spLocks noGrp="1"/>
          </p:cNvSpPr>
          <p:nvPr>
            <p:ph type="sldNum" sz="quarter" idx="12"/>
          </p:nvPr>
        </p:nvSpPr>
        <p:spPr/>
        <p:txBody>
          <a:bodyPr/>
          <a:lstStyle/>
          <a:p>
            <a:pPr>
              <a:defRPr/>
            </a:pPr>
            <a:fld id="{8D84DFD7-1972-437C-83FC-9C471D391B66}" type="slidenum">
              <a:rPr lang="en-US" altLang="ja-JP" smtClean="0">
                <a:solidFill>
                  <a:srgbClr val="000000"/>
                </a:solidFill>
              </a:rPr>
              <a:pPr>
                <a:defRPr/>
              </a:pPr>
              <a:t>24</a:t>
            </a:fld>
            <a:endParaRPr lang="en-US" altLang="ja-JP">
              <a:solidFill>
                <a:srgbClr val="000000"/>
              </a:solidFill>
            </a:endParaRPr>
          </a:p>
        </p:txBody>
      </p:sp>
    </p:spTree>
    <p:extLst>
      <p:ext uri="{BB962C8B-B14F-4D97-AF65-F5344CB8AC3E}">
        <p14:creationId xmlns:p14="http://schemas.microsoft.com/office/powerpoint/2010/main" val="2351021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Rectangle 2">
            <a:extLst>
              <a:ext uri="{FF2B5EF4-FFF2-40B4-BE49-F238E27FC236}">
                <a16:creationId xmlns:a16="http://schemas.microsoft.com/office/drawing/2014/main" id="{5324F884-027C-4E11-A814-85EAB3060001}"/>
              </a:ext>
            </a:extLst>
          </p:cNvPr>
          <p:cNvSpPr>
            <a:spLocks noGrp="1" noChangeArrowheads="1"/>
          </p:cNvSpPr>
          <p:nvPr>
            <p:ph type="title"/>
          </p:nvPr>
        </p:nvSpPr>
        <p:spPr/>
        <p:txBody>
          <a:bodyPr/>
          <a:lstStyle/>
          <a:p>
            <a:r>
              <a:rPr lang="en-US" altLang="ja-JP" sz="3600" dirty="0">
                <a:solidFill>
                  <a:srgbClr val="C00000"/>
                </a:solidFill>
              </a:rPr>
              <a:t>2-4</a:t>
            </a:r>
            <a:r>
              <a:rPr lang="ja-JP" altLang="en-US" sz="3600" dirty="0">
                <a:solidFill>
                  <a:srgbClr val="C00000"/>
                </a:solidFill>
              </a:rPr>
              <a:t>　自立支援協議会の目的・機能</a:t>
            </a:r>
          </a:p>
        </p:txBody>
      </p:sp>
      <p:sp>
        <p:nvSpPr>
          <p:cNvPr id="1067011" name="AutoShape 3">
            <a:extLst>
              <a:ext uri="{FF2B5EF4-FFF2-40B4-BE49-F238E27FC236}">
                <a16:creationId xmlns:a16="http://schemas.microsoft.com/office/drawing/2014/main" id="{ED8BECC9-0B6C-40AE-B004-27A9039668E6}"/>
              </a:ext>
            </a:extLst>
          </p:cNvPr>
          <p:cNvSpPr>
            <a:spLocks noChangeArrowheads="1"/>
          </p:cNvSpPr>
          <p:nvPr/>
        </p:nvSpPr>
        <p:spPr bwMode="auto">
          <a:xfrm>
            <a:off x="2627313" y="1484313"/>
            <a:ext cx="5832475" cy="649287"/>
          </a:xfrm>
          <a:prstGeom prst="roundRect">
            <a:avLst>
              <a:gd name="adj" fmla="val 16667"/>
            </a:avLst>
          </a:prstGeom>
          <a:solidFill>
            <a:schemeClr val="accent1">
              <a:alpha val="7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・中立・公平性を確保する観点から、委託相談支援事業者の運営評価</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・サービス利用計画作成費対象者、重度包括支援事業等の評価</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・市町村相談支援機能強化事業及び都道府県相談支援体制整備事業の活用</a:t>
            </a:r>
          </a:p>
        </p:txBody>
      </p:sp>
      <p:sp>
        <p:nvSpPr>
          <p:cNvPr id="1067012" name="Rectangle 4">
            <a:extLst>
              <a:ext uri="{FF2B5EF4-FFF2-40B4-BE49-F238E27FC236}">
                <a16:creationId xmlns:a16="http://schemas.microsoft.com/office/drawing/2014/main" id="{61E86C8D-989E-4458-81E5-D096A9B38FF9}"/>
              </a:ext>
            </a:extLst>
          </p:cNvPr>
          <p:cNvSpPr>
            <a:spLocks noChangeArrowheads="1"/>
          </p:cNvSpPr>
          <p:nvPr/>
        </p:nvSpPr>
        <p:spPr bwMode="auto">
          <a:xfrm>
            <a:off x="539750" y="1484313"/>
            <a:ext cx="1944688" cy="649287"/>
          </a:xfrm>
          <a:prstGeom prst="rect">
            <a:avLst/>
          </a:prstGeom>
          <a:solidFill>
            <a:srgbClr val="FFFF99"/>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評価機能</a:t>
            </a:r>
          </a:p>
        </p:txBody>
      </p:sp>
      <p:sp>
        <p:nvSpPr>
          <p:cNvPr id="1067013" name="Rectangle 5">
            <a:extLst>
              <a:ext uri="{FF2B5EF4-FFF2-40B4-BE49-F238E27FC236}">
                <a16:creationId xmlns:a16="http://schemas.microsoft.com/office/drawing/2014/main" id="{EEA862FF-47DF-4E93-9F11-6BE20E180867}"/>
              </a:ext>
            </a:extLst>
          </p:cNvPr>
          <p:cNvSpPr>
            <a:spLocks noChangeArrowheads="1"/>
          </p:cNvSpPr>
          <p:nvPr/>
        </p:nvSpPr>
        <p:spPr bwMode="auto">
          <a:xfrm>
            <a:off x="539750" y="2349500"/>
            <a:ext cx="1944688" cy="647700"/>
          </a:xfrm>
          <a:prstGeom prst="rect">
            <a:avLst/>
          </a:prstGeom>
          <a:solidFill>
            <a:srgbClr val="FFFF99"/>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情報機能</a:t>
            </a:r>
          </a:p>
        </p:txBody>
      </p:sp>
      <p:sp>
        <p:nvSpPr>
          <p:cNvPr id="1067014" name="Rectangle 6">
            <a:extLst>
              <a:ext uri="{FF2B5EF4-FFF2-40B4-BE49-F238E27FC236}">
                <a16:creationId xmlns:a16="http://schemas.microsoft.com/office/drawing/2014/main" id="{65827D97-FC44-454C-8A62-43A48A2E5AEB}"/>
              </a:ext>
            </a:extLst>
          </p:cNvPr>
          <p:cNvSpPr>
            <a:spLocks noChangeArrowheads="1"/>
          </p:cNvSpPr>
          <p:nvPr/>
        </p:nvSpPr>
        <p:spPr bwMode="auto">
          <a:xfrm>
            <a:off x="539750" y="3213100"/>
            <a:ext cx="1944688" cy="647700"/>
          </a:xfrm>
          <a:prstGeom prst="rect">
            <a:avLst/>
          </a:prstGeom>
          <a:solidFill>
            <a:srgbClr val="FFFF99"/>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調整機能</a:t>
            </a:r>
          </a:p>
        </p:txBody>
      </p:sp>
      <p:sp>
        <p:nvSpPr>
          <p:cNvPr id="1067015" name="AutoShape 7">
            <a:extLst>
              <a:ext uri="{FF2B5EF4-FFF2-40B4-BE49-F238E27FC236}">
                <a16:creationId xmlns:a16="http://schemas.microsoft.com/office/drawing/2014/main" id="{CB84A028-0CAD-4E27-96A1-CD25399C2123}"/>
              </a:ext>
            </a:extLst>
          </p:cNvPr>
          <p:cNvSpPr>
            <a:spLocks noChangeArrowheads="1"/>
          </p:cNvSpPr>
          <p:nvPr/>
        </p:nvSpPr>
        <p:spPr bwMode="auto">
          <a:xfrm>
            <a:off x="2627313" y="2349500"/>
            <a:ext cx="5832475" cy="647700"/>
          </a:xfrm>
          <a:prstGeom prst="roundRect">
            <a:avLst>
              <a:gd name="adj" fmla="val 16667"/>
            </a:avLst>
          </a:prstGeom>
          <a:solidFill>
            <a:schemeClr val="accent1">
              <a:alpha val="7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・困難事例への対応のあり方を情報共有</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・地域の諸情報を共有する</a:t>
            </a:r>
          </a:p>
        </p:txBody>
      </p:sp>
      <p:sp>
        <p:nvSpPr>
          <p:cNvPr id="1067016" name="AutoShape 8">
            <a:extLst>
              <a:ext uri="{FF2B5EF4-FFF2-40B4-BE49-F238E27FC236}">
                <a16:creationId xmlns:a16="http://schemas.microsoft.com/office/drawing/2014/main" id="{13486C3E-589D-47C8-AB08-D7371CDE2410}"/>
              </a:ext>
            </a:extLst>
          </p:cNvPr>
          <p:cNvSpPr>
            <a:spLocks noChangeArrowheads="1"/>
          </p:cNvSpPr>
          <p:nvPr/>
        </p:nvSpPr>
        <p:spPr bwMode="auto">
          <a:xfrm>
            <a:off x="2627313" y="3213100"/>
            <a:ext cx="5832475" cy="647700"/>
          </a:xfrm>
          <a:prstGeom prst="roundRect">
            <a:avLst>
              <a:gd name="adj" fmla="val 16667"/>
            </a:avLst>
          </a:prstGeom>
          <a:solidFill>
            <a:schemeClr val="accent1">
              <a:alpha val="7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・地域の関係機関によるネットワーク構築</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・地域の支援力を高めるための役割分担と調整</a:t>
            </a:r>
          </a:p>
        </p:txBody>
      </p:sp>
      <p:sp>
        <p:nvSpPr>
          <p:cNvPr id="1067017" name="AutoShape 9">
            <a:extLst>
              <a:ext uri="{FF2B5EF4-FFF2-40B4-BE49-F238E27FC236}">
                <a16:creationId xmlns:a16="http://schemas.microsoft.com/office/drawing/2014/main" id="{4B41EEB4-1389-404A-B34E-2629A99AE7C4}"/>
              </a:ext>
            </a:extLst>
          </p:cNvPr>
          <p:cNvSpPr>
            <a:spLocks noChangeArrowheads="1"/>
          </p:cNvSpPr>
          <p:nvPr/>
        </p:nvSpPr>
        <p:spPr bwMode="auto">
          <a:xfrm>
            <a:off x="2627313" y="4076700"/>
            <a:ext cx="5832475" cy="647700"/>
          </a:xfrm>
          <a:prstGeom prst="roundRect">
            <a:avLst>
              <a:gd name="adj" fmla="val 16667"/>
            </a:avLst>
          </a:prstGeom>
          <a:solidFill>
            <a:schemeClr val="accent1">
              <a:alpha val="7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・地域診断</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・地域の社会資源の開発、改善</a:t>
            </a:r>
          </a:p>
        </p:txBody>
      </p:sp>
      <p:sp>
        <p:nvSpPr>
          <p:cNvPr id="1067018" name="Rectangle 10">
            <a:extLst>
              <a:ext uri="{FF2B5EF4-FFF2-40B4-BE49-F238E27FC236}">
                <a16:creationId xmlns:a16="http://schemas.microsoft.com/office/drawing/2014/main" id="{5C7D9BE0-14D1-44FE-9E94-BD5F23011D7C}"/>
              </a:ext>
            </a:extLst>
          </p:cNvPr>
          <p:cNvSpPr>
            <a:spLocks noChangeArrowheads="1"/>
          </p:cNvSpPr>
          <p:nvPr/>
        </p:nvSpPr>
        <p:spPr bwMode="auto">
          <a:xfrm>
            <a:off x="539750" y="4076700"/>
            <a:ext cx="1944688" cy="647700"/>
          </a:xfrm>
          <a:prstGeom prst="rect">
            <a:avLst/>
          </a:prstGeom>
          <a:solidFill>
            <a:srgbClr val="FFFF99"/>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開発機能</a:t>
            </a:r>
          </a:p>
        </p:txBody>
      </p:sp>
      <p:sp>
        <p:nvSpPr>
          <p:cNvPr id="1067019" name="Rectangle 11">
            <a:extLst>
              <a:ext uri="{FF2B5EF4-FFF2-40B4-BE49-F238E27FC236}">
                <a16:creationId xmlns:a16="http://schemas.microsoft.com/office/drawing/2014/main" id="{CC31A54F-1BB0-4275-9F95-8AE339A5661B}"/>
              </a:ext>
            </a:extLst>
          </p:cNvPr>
          <p:cNvSpPr>
            <a:spLocks noChangeArrowheads="1"/>
          </p:cNvSpPr>
          <p:nvPr/>
        </p:nvSpPr>
        <p:spPr bwMode="auto">
          <a:xfrm>
            <a:off x="539750" y="5805488"/>
            <a:ext cx="1944688" cy="647700"/>
          </a:xfrm>
          <a:prstGeom prst="rect">
            <a:avLst/>
          </a:prstGeom>
          <a:solidFill>
            <a:srgbClr val="FFFF99"/>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権利擁護機能</a:t>
            </a:r>
          </a:p>
        </p:txBody>
      </p:sp>
      <p:sp>
        <p:nvSpPr>
          <p:cNvPr id="1067020" name="Rectangle 12">
            <a:extLst>
              <a:ext uri="{FF2B5EF4-FFF2-40B4-BE49-F238E27FC236}">
                <a16:creationId xmlns:a16="http://schemas.microsoft.com/office/drawing/2014/main" id="{548DFFDE-4178-4063-9EF9-29D11A6B1043}"/>
              </a:ext>
            </a:extLst>
          </p:cNvPr>
          <p:cNvSpPr>
            <a:spLocks noChangeArrowheads="1"/>
          </p:cNvSpPr>
          <p:nvPr/>
        </p:nvSpPr>
        <p:spPr bwMode="auto">
          <a:xfrm>
            <a:off x="539750" y="4941888"/>
            <a:ext cx="1944688" cy="647700"/>
          </a:xfrm>
          <a:prstGeom prst="rect">
            <a:avLst/>
          </a:prstGeom>
          <a:solidFill>
            <a:srgbClr val="FFFF99"/>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教育機能</a:t>
            </a:r>
          </a:p>
        </p:txBody>
      </p:sp>
      <p:sp>
        <p:nvSpPr>
          <p:cNvPr id="1067021" name="AutoShape 13">
            <a:extLst>
              <a:ext uri="{FF2B5EF4-FFF2-40B4-BE49-F238E27FC236}">
                <a16:creationId xmlns:a16="http://schemas.microsoft.com/office/drawing/2014/main" id="{14197410-ADD3-42EB-9D59-58A8AD6139B8}"/>
              </a:ext>
            </a:extLst>
          </p:cNvPr>
          <p:cNvSpPr>
            <a:spLocks noChangeArrowheads="1"/>
          </p:cNvSpPr>
          <p:nvPr/>
        </p:nvSpPr>
        <p:spPr bwMode="auto">
          <a:xfrm>
            <a:off x="2627313" y="4941888"/>
            <a:ext cx="5832475" cy="647700"/>
          </a:xfrm>
          <a:prstGeom prst="roundRect">
            <a:avLst>
              <a:gd name="adj" fmla="val 16667"/>
            </a:avLst>
          </a:prstGeom>
          <a:solidFill>
            <a:schemeClr val="accent1">
              <a:alpha val="7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・構成員の資質向上の場として活用</a:t>
            </a:r>
          </a:p>
        </p:txBody>
      </p:sp>
      <p:sp>
        <p:nvSpPr>
          <p:cNvPr id="1067022" name="AutoShape 14">
            <a:extLst>
              <a:ext uri="{FF2B5EF4-FFF2-40B4-BE49-F238E27FC236}">
                <a16:creationId xmlns:a16="http://schemas.microsoft.com/office/drawing/2014/main" id="{23F6CE70-AA6C-465D-91E9-FF8C94D7E831}"/>
              </a:ext>
            </a:extLst>
          </p:cNvPr>
          <p:cNvSpPr>
            <a:spLocks noChangeArrowheads="1"/>
          </p:cNvSpPr>
          <p:nvPr/>
        </p:nvSpPr>
        <p:spPr bwMode="auto">
          <a:xfrm>
            <a:off x="2627313" y="5805488"/>
            <a:ext cx="5832475" cy="647700"/>
          </a:xfrm>
          <a:prstGeom prst="roundRect">
            <a:avLst>
              <a:gd name="adj" fmla="val 16667"/>
            </a:avLst>
          </a:prstGeom>
          <a:solidFill>
            <a:schemeClr val="accent1">
              <a:alpha val="7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・権利擁護に関する取り組みを展開する</a:t>
            </a:r>
          </a:p>
        </p:txBody>
      </p:sp>
      <p:sp>
        <p:nvSpPr>
          <p:cNvPr id="16" name="Text Box 18">
            <a:extLst>
              <a:ext uri="{FF2B5EF4-FFF2-40B4-BE49-F238E27FC236}">
                <a16:creationId xmlns:a16="http://schemas.microsoft.com/office/drawing/2014/main" id="{8AFD6B36-5285-4E58-A32C-68E9C8125181}"/>
              </a:ext>
            </a:extLst>
          </p:cNvPr>
          <p:cNvSpPr txBox="1">
            <a:spLocks noChangeArrowheads="1"/>
          </p:cNvSpPr>
          <p:nvPr/>
        </p:nvSpPr>
        <p:spPr bwMode="auto">
          <a:xfrm>
            <a:off x="6301706" y="6530588"/>
            <a:ext cx="25907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rPr>
              <a:t>自立支援協議会運営マニュアルより</a:t>
            </a:r>
            <a:endParaRPr kumimoji="1" lang="en-US" altLang="ja-JP" sz="1200" b="0" i="1"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6" name="フッター プレースホルダー 5">
            <a:extLst>
              <a:ext uri="{FF2B5EF4-FFF2-40B4-BE49-F238E27FC236}">
                <a16:creationId xmlns:a16="http://schemas.microsoft.com/office/drawing/2014/main" id="{FDFF5490-60BA-41AB-BE4B-BC781690AE42}"/>
              </a:ext>
            </a:extLst>
          </p:cNvPr>
          <p:cNvSpPr>
            <a:spLocks noGrp="1"/>
          </p:cNvSpPr>
          <p:nvPr>
            <p:ph type="ftr" sz="quarter" idx="11"/>
          </p:nvPr>
        </p:nvSpPr>
        <p:spPr/>
        <p:txBody>
          <a:bodyPr/>
          <a:lstStyle/>
          <a:p>
            <a:r>
              <a:rPr lang="zh-TW" altLang="en-US"/>
              <a:t>令和元年度主任相談支援専門員養成研修</a:t>
            </a:r>
            <a:endParaRPr lang="en-US" altLang="ja-JP"/>
          </a:p>
        </p:txBody>
      </p:sp>
      <p:sp>
        <p:nvSpPr>
          <p:cNvPr id="7" name="スライド番号プレースホルダー 6">
            <a:extLst>
              <a:ext uri="{FF2B5EF4-FFF2-40B4-BE49-F238E27FC236}">
                <a16:creationId xmlns:a16="http://schemas.microsoft.com/office/drawing/2014/main" id="{1EAC8F15-AD0F-40AF-B0F3-4131B7154448}"/>
              </a:ext>
            </a:extLst>
          </p:cNvPr>
          <p:cNvSpPr>
            <a:spLocks noGrp="1"/>
          </p:cNvSpPr>
          <p:nvPr>
            <p:ph type="sldNum" sz="quarter" idx="12"/>
          </p:nvPr>
        </p:nvSpPr>
        <p:spPr/>
        <p:txBody>
          <a:bodyPr/>
          <a:lstStyle/>
          <a:p>
            <a:fld id="{90A226A6-2328-4909-BE92-536DD77DA327}" type="slidenum">
              <a:rPr lang="en-US" altLang="ja-JP" smtClean="0"/>
              <a:pPr/>
              <a:t>25</a:t>
            </a:fld>
            <a:endParaRPr lang="en-US" altLang="ja-JP"/>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0" y="70396"/>
            <a:ext cx="9144000" cy="622300"/>
          </a:xfrm>
        </p:spPr>
        <p:txBody>
          <a:bodyPr/>
          <a:lstStyle/>
          <a:p>
            <a:pPr eaLnBrk="1" hangingPunct="1"/>
            <a:r>
              <a:rPr lang="en-US" altLang="ja-JP" sz="3600" dirty="0">
                <a:solidFill>
                  <a:srgbClr val="CC0000"/>
                </a:solidFill>
                <a:latin typeface="+mj-ea"/>
              </a:rPr>
              <a:t>2-5</a:t>
            </a:r>
            <a:r>
              <a:rPr lang="ja-JP" altLang="en-US" sz="3600" dirty="0">
                <a:solidFill>
                  <a:srgbClr val="CC0000"/>
                </a:solidFill>
                <a:latin typeface="+mj-ea"/>
              </a:rPr>
              <a:t>　協議会の機能をダイナミックに発揮する</a:t>
            </a:r>
          </a:p>
        </p:txBody>
      </p:sp>
      <p:sp>
        <p:nvSpPr>
          <p:cNvPr id="7172" name="Line 3"/>
          <p:cNvSpPr>
            <a:spLocks noChangeShapeType="1"/>
          </p:cNvSpPr>
          <p:nvPr/>
        </p:nvSpPr>
        <p:spPr bwMode="auto">
          <a:xfrm>
            <a:off x="0" y="762000"/>
            <a:ext cx="9144000" cy="0"/>
          </a:xfrm>
          <a:prstGeom prst="line">
            <a:avLst/>
          </a:prstGeom>
          <a:noFill/>
          <a:ln w="44450">
            <a:solidFill>
              <a:srgbClr val="0066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7182" name="Oval 5"/>
          <p:cNvSpPr>
            <a:spLocks noChangeArrowheads="1"/>
          </p:cNvSpPr>
          <p:nvPr/>
        </p:nvSpPr>
        <p:spPr bwMode="auto">
          <a:xfrm>
            <a:off x="3585913" y="1412776"/>
            <a:ext cx="2130039" cy="962167"/>
          </a:xfrm>
          <a:prstGeom prst="ellipse">
            <a:avLst/>
          </a:prstGeom>
          <a:solidFill>
            <a:srgbClr val="FFFFFF"/>
          </a:solidFill>
          <a:ln w="9525">
            <a:solidFill>
              <a:srgbClr val="000000"/>
            </a:solidFill>
            <a:round/>
            <a:headEnd/>
            <a:tailEnd/>
          </a:ln>
        </p:spPr>
        <p:txBody>
          <a:bodyPr lIns="0" tIns="8890" rIns="0" bIns="8890"/>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情報共有</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000" dirty="0">
                <a:solidFill>
                  <a:srgbClr val="000000"/>
                </a:solidFill>
                <a:latin typeface="Impact" pitchFamily="34" charset="0"/>
                <a:ea typeface="Arial Unicode MS" pitchFamily="50" charset="-128"/>
                <a:cs typeface="Arial Unicode MS" pitchFamily="50" charset="-128"/>
              </a:rPr>
              <a:t>c</a:t>
            </a:r>
            <a:r>
              <a:rPr kumimoji="1" lang="en-US" altLang="ja-JP" sz="2000" b="0" i="0" u="none" strike="noStrike" kern="1200" cap="none" spc="0" normalizeH="0" baseline="0" noProof="0" dirty="0" err="1">
                <a:ln>
                  <a:noFill/>
                </a:ln>
                <a:solidFill>
                  <a:srgbClr val="000000"/>
                </a:solidFill>
                <a:effectLst/>
                <a:uLnTx/>
                <a:uFillTx/>
                <a:latin typeface="Impact" pitchFamily="34" charset="0"/>
                <a:ea typeface="Arial Unicode MS" pitchFamily="50" charset="-128"/>
                <a:cs typeface="Arial Unicode MS" pitchFamily="50" charset="-128"/>
              </a:rPr>
              <a:t>atch&amp;share</a:t>
            </a:r>
            <a:endParaRPr kumimoji="1" lang="en-US" altLang="ja-JP" sz="2000" b="0" i="0" u="none" strike="noStrike" kern="1200" cap="none" spc="0" normalizeH="0" baseline="0" noProof="0" dirty="0">
              <a:ln>
                <a:noFill/>
              </a:ln>
              <a:solidFill>
                <a:srgbClr val="000000"/>
              </a:solidFill>
              <a:effectLst/>
              <a:uLnTx/>
              <a:uFillTx/>
              <a:latin typeface="Tahoma" pitchFamily="34" charset="0"/>
              <a:ea typeface="HG丸ｺﾞｼｯｸM-PRO" pitchFamily="50" charset="-128"/>
              <a:cs typeface="+mn-cs"/>
            </a:endParaRPr>
          </a:p>
        </p:txBody>
      </p:sp>
      <p:sp>
        <p:nvSpPr>
          <p:cNvPr id="7183" name="Oval 6"/>
          <p:cNvSpPr>
            <a:spLocks noChangeArrowheads="1"/>
          </p:cNvSpPr>
          <p:nvPr/>
        </p:nvSpPr>
        <p:spPr bwMode="auto">
          <a:xfrm>
            <a:off x="3628347" y="5089263"/>
            <a:ext cx="2176065" cy="1076041"/>
          </a:xfrm>
          <a:prstGeom prst="ellipse">
            <a:avLst/>
          </a:prstGeom>
          <a:solidFill>
            <a:srgbClr val="FFFFFF"/>
          </a:solidFill>
          <a:ln w="9525">
            <a:solidFill>
              <a:srgbClr val="000000"/>
            </a:solidFill>
            <a:round/>
            <a:headEnd/>
            <a:tailEnd/>
          </a:ln>
        </p:spPr>
        <p:txBody>
          <a:bodyPr lIns="74295" tIns="8890" rIns="74295" bIns="8890"/>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開発</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000" dirty="0">
                <a:solidFill>
                  <a:srgbClr val="000000"/>
                </a:solidFill>
                <a:latin typeface="Impact" pitchFamily="34" charset="0"/>
                <a:ea typeface="Arial Unicode MS" pitchFamily="50" charset="-128"/>
                <a:cs typeface="Arial Unicode MS" pitchFamily="50" charset="-128"/>
              </a:rPr>
              <a:t>development</a:t>
            </a:r>
            <a:endParaRPr kumimoji="1" lang="en-US" altLang="ja-JP" sz="2000" b="0" i="0" u="none" strike="noStrike" kern="1200" cap="none" spc="0" normalizeH="0" baseline="0" noProof="0" dirty="0">
              <a:ln>
                <a:noFill/>
              </a:ln>
              <a:solidFill>
                <a:srgbClr val="000000"/>
              </a:solidFill>
              <a:effectLst/>
              <a:uLnTx/>
              <a:uFillTx/>
              <a:latin typeface="Tahoma" pitchFamily="34" charset="0"/>
              <a:ea typeface="HG丸ｺﾞｼｯｸM-PRO" pitchFamily="50" charset="-128"/>
              <a:cs typeface="+mn-cs"/>
            </a:endParaRPr>
          </a:p>
        </p:txBody>
      </p:sp>
      <p:sp>
        <p:nvSpPr>
          <p:cNvPr id="7184" name="Oval 7"/>
          <p:cNvSpPr>
            <a:spLocks noChangeArrowheads="1"/>
          </p:cNvSpPr>
          <p:nvPr/>
        </p:nvSpPr>
        <p:spPr bwMode="auto">
          <a:xfrm>
            <a:off x="6566855" y="3231140"/>
            <a:ext cx="2037593" cy="1124155"/>
          </a:xfrm>
          <a:prstGeom prst="ellipse">
            <a:avLst/>
          </a:prstGeom>
          <a:solidFill>
            <a:srgbClr val="FFFFFF"/>
          </a:solidFill>
          <a:ln w="9525">
            <a:solidFill>
              <a:srgbClr val="000000"/>
            </a:solidFill>
            <a:round/>
            <a:headEnd/>
            <a:tailEnd/>
          </a:ln>
        </p:spPr>
        <p:txBody>
          <a:bodyPr lIns="74295" tIns="8890" rIns="74295" bIns="8890"/>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権利擁護</a:t>
            </a:r>
            <a:r>
              <a:rPr kumimoji="1" lang="en-US" altLang="ja-JP" sz="2000" b="0" i="0" u="none" strike="noStrike" kern="1200" cap="none" spc="0" normalizeH="0" baseline="0" noProof="0" dirty="0">
                <a:ln>
                  <a:noFill/>
                </a:ln>
                <a:solidFill>
                  <a:srgbClr val="000000"/>
                </a:solidFill>
                <a:effectLst/>
                <a:uLnTx/>
                <a:uFillTx/>
                <a:latin typeface="Impact" pitchFamily="34" charset="0"/>
                <a:ea typeface="Arial Unicode MS" pitchFamily="50" charset="-128"/>
                <a:cs typeface="Arial Unicode MS" pitchFamily="50" charset="-128"/>
              </a:rPr>
              <a:t>advocacy</a:t>
            </a:r>
            <a:endParaRPr kumimoji="1" lang="en-US" altLang="ja-JP" sz="2000" b="0" i="0" u="none" strike="noStrike" kern="1200" cap="none" spc="0" normalizeH="0" baseline="0" noProof="0" dirty="0">
              <a:ln>
                <a:noFill/>
              </a:ln>
              <a:solidFill>
                <a:srgbClr val="000000"/>
              </a:solidFill>
              <a:effectLst/>
              <a:uLnTx/>
              <a:uFillTx/>
              <a:latin typeface="Tahoma" pitchFamily="34" charset="0"/>
              <a:ea typeface="HG丸ｺﾞｼｯｸM-PRO" pitchFamily="50" charset="-128"/>
              <a:cs typeface="+mn-cs"/>
            </a:endParaRPr>
          </a:p>
        </p:txBody>
      </p:sp>
      <p:sp>
        <p:nvSpPr>
          <p:cNvPr id="7185" name="Oval 8"/>
          <p:cNvSpPr>
            <a:spLocks noChangeArrowheads="1"/>
          </p:cNvSpPr>
          <p:nvPr/>
        </p:nvSpPr>
        <p:spPr bwMode="auto">
          <a:xfrm>
            <a:off x="755576" y="3231142"/>
            <a:ext cx="2037593" cy="1124155"/>
          </a:xfrm>
          <a:prstGeom prst="ellipse">
            <a:avLst/>
          </a:prstGeom>
          <a:solidFill>
            <a:srgbClr val="FFFFFF"/>
          </a:solidFill>
          <a:ln w="9525">
            <a:solidFill>
              <a:srgbClr val="000000"/>
            </a:solidFill>
            <a:round/>
            <a:headEnd/>
            <a:tailEnd/>
          </a:ln>
        </p:spPr>
        <p:txBody>
          <a:bodyPr lIns="74295" tIns="8890" rIns="74295" bIns="8890"/>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algn="ctr" eaLnBrk="1" hangingPunct="1">
              <a:spcBef>
                <a:spcPct val="0"/>
              </a:spcBef>
              <a:buNone/>
            </a:pPr>
            <a:r>
              <a:rPr lang="ja-JP" altLang="en-US" sz="2000" dirty="0">
                <a:solidFill>
                  <a:srgbClr val="FF0000"/>
                </a:solidFill>
                <a:latin typeface="HGP創英角ｺﾞｼｯｸUB" pitchFamily="50" charset="-128"/>
                <a:ea typeface="HGP創英角ｺﾞｼｯｸUB" pitchFamily="50" charset="-128"/>
              </a:rPr>
              <a:t>協議・調整</a:t>
            </a:r>
            <a:r>
              <a:rPr kumimoji="1" lang="en-US" altLang="ja-JP" sz="2000" b="0" i="0" u="none" strike="noStrike" kern="1200" cap="none" spc="0" normalizeH="0" baseline="0" noProof="0" dirty="0">
                <a:ln>
                  <a:noFill/>
                </a:ln>
                <a:solidFill>
                  <a:srgbClr val="FF0000"/>
                </a:solidFill>
                <a:effectLst/>
                <a:uLnTx/>
                <a:uFillTx/>
                <a:latin typeface="Impact" pitchFamily="34" charset="0"/>
                <a:ea typeface="ＭＳ 明朝" pitchFamily="17" charset="-128"/>
                <a:cs typeface="+mn-cs"/>
              </a:rPr>
              <a:t>conference</a:t>
            </a:r>
            <a:endParaRPr kumimoji="1" lang="en-US" altLang="ja-JP" sz="20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endParaRPr>
          </a:p>
        </p:txBody>
      </p:sp>
      <p:sp>
        <p:nvSpPr>
          <p:cNvPr id="7186" name="AutoShape 9"/>
          <p:cNvSpPr>
            <a:spLocks noChangeArrowheads="1"/>
          </p:cNvSpPr>
          <p:nvPr/>
        </p:nvSpPr>
        <p:spPr bwMode="auto">
          <a:xfrm rot="16200000" flipV="1">
            <a:off x="5520353" y="2078369"/>
            <a:ext cx="1686232" cy="14942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5 w 21600"/>
              <a:gd name="T19" fmla="*/ 3164 h 21600"/>
              <a:gd name="T20" fmla="*/ 18425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785" y="5399"/>
                  <a:pt x="10771" y="5400"/>
                  <a:pt x="10757" y="5400"/>
                </a:cubicBezTo>
                <a:lnTo>
                  <a:pt x="10714" y="0"/>
                </a:lnTo>
                <a:cubicBezTo>
                  <a:pt x="10743" y="0"/>
                  <a:pt x="1077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CCFF"/>
          </a:solidFill>
          <a:ln w="9525">
            <a:solidFill>
              <a:srgbClr val="99CC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7187" name="AutoShape 10"/>
          <p:cNvSpPr>
            <a:spLocks noChangeArrowheads="1"/>
          </p:cNvSpPr>
          <p:nvPr/>
        </p:nvSpPr>
        <p:spPr bwMode="auto">
          <a:xfrm rot="10800000" flipV="1">
            <a:off x="2335513" y="1966466"/>
            <a:ext cx="1630074" cy="15457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5 w 21600"/>
              <a:gd name="T19" fmla="*/ 3164 h 21600"/>
              <a:gd name="T20" fmla="*/ 18425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785" y="5399"/>
                  <a:pt x="10771" y="5400"/>
                  <a:pt x="10757" y="5400"/>
                </a:cubicBezTo>
                <a:lnTo>
                  <a:pt x="10714" y="0"/>
                </a:lnTo>
                <a:cubicBezTo>
                  <a:pt x="10743" y="0"/>
                  <a:pt x="1077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CCFF"/>
          </a:solidFill>
          <a:ln w="9525">
            <a:solidFill>
              <a:srgbClr val="99CC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7188" name="AutoShape 11"/>
          <p:cNvSpPr>
            <a:spLocks noChangeArrowheads="1"/>
          </p:cNvSpPr>
          <p:nvPr/>
        </p:nvSpPr>
        <p:spPr bwMode="auto">
          <a:xfrm rot="5400000" flipV="1">
            <a:off x="2190308" y="3889216"/>
            <a:ext cx="1686232" cy="14942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5 w 21600"/>
              <a:gd name="T19" fmla="*/ 3164 h 21600"/>
              <a:gd name="T20" fmla="*/ 18425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785" y="5399"/>
                  <a:pt x="10771" y="5400"/>
                  <a:pt x="10757" y="5400"/>
                </a:cubicBezTo>
                <a:lnTo>
                  <a:pt x="10714" y="0"/>
                </a:lnTo>
                <a:cubicBezTo>
                  <a:pt x="10743" y="0"/>
                  <a:pt x="1077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CCFF"/>
          </a:solidFill>
          <a:ln w="9525">
            <a:solidFill>
              <a:srgbClr val="99CCFF"/>
            </a:solidFill>
            <a:miter lim="800000"/>
            <a:headEnd/>
            <a:tailEnd/>
          </a:ln>
        </p:spPr>
        <p:txBody>
          <a:bodyPr rot="10800000"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7189" name="AutoShape 12"/>
          <p:cNvSpPr>
            <a:spLocks noChangeArrowheads="1"/>
          </p:cNvSpPr>
          <p:nvPr/>
        </p:nvSpPr>
        <p:spPr bwMode="auto">
          <a:xfrm rot="21464507" flipV="1">
            <a:off x="5449968" y="4096678"/>
            <a:ext cx="1630074" cy="15457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5 w 21600"/>
              <a:gd name="T19" fmla="*/ 3164 h 21600"/>
              <a:gd name="T20" fmla="*/ 18425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785" y="5399"/>
                  <a:pt x="10771" y="5400"/>
                  <a:pt x="10757" y="5400"/>
                </a:cubicBezTo>
                <a:lnTo>
                  <a:pt x="10714" y="0"/>
                </a:lnTo>
                <a:cubicBezTo>
                  <a:pt x="10743" y="0"/>
                  <a:pt x="1077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CCFF"/>
          </a:solidFill>
          <a:ln w="9525">
            <a:solidFill>
              <a:srgbClr val="99CCFF"/>
            </a:solidFill>
            <a:miter lim="800000"/>
            <a:headEnd/>
            <a:tailEnd/>
          </a:ln>
        </p:spPr>
        <p:txBody>
          <a:bodyPr rot="10800000"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7190" name="AutoShape 13"/>
          <p:cNvSpPr>
            <a:spLocks noChangeArrowheads="1"/>
          </p:cNvSpPr>
          <p:nvPr/>
        </p:nvSpPr>
        <p:spPr bwMode="auto">
          <a:xfrm>
            <a:off x="2910141" y="3412646"/>
            <a:ext cx="599958" cy="683080"/>
          </a:xfrm>
          <a:prstGeom prst="rightArrow">
            <a:avLst>
              <a:gd name="adj1" fmla="val 55556"/>
              <a:gd name="adj2" fmla="val 46573"/>
            </a:avLst>
          </a:prstGeom>
          <a:solidFill>
            <a:srgbClr val="99CCFF"/>
          </a:solidFill>
          <a:ln w="12700">
            <a:solidFill>
              <a:srgbClr val="99CCFF"/>
            </a:solidFill>
            <a:miter lim="800000"/>
            <a:headEnd/>
            <a:tailEnd/>
          </a:ln>
          <a:effectLst>
            <a:outerShdw dist="17961" dir="2700000" algn="ctr" rotWithShape="0">
              <a:srgbClr val="808080"/>
            </a:outerShdw>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HG丸ｺﾞｼｯｸM-PRO" pitchFamily="50" charset="-128"/>
              <a:cs typeface="+mn-cs"/>
            </a:endParaRPr>
          </a:p>
        </p:txBody>
      </p:sp>
      <p:sp>
        <p:nvSpPr>
          <p:cNvPr id="24" name="Oval 7">
            <a:extLst>
              <a:ext uri="{FF2B5EF4-FFF2-40B4-BE49-F238E27FC236}">
                <a16:creationId xmlns:a16="http://schemas.microsoft.com/office/drawing/2014/main" id="{C040D438-441B-4038-A8EC-8CDCDACBB47A}"/>
              </a:ext>
            </a:extLst>
          </p:cNvPr>
          <p:cNvSpPr>
            <a:spLocks noChangeArrowheads="1"/>
          </p:cNvSpPr>
          <p:nvPr/>
        </p:nvSpPr>
        <p:spPr bwMode="auto">
          <a:xfrm>
            <a:off x="3638026" y="3212976"/>
            <a:ext cx="2037593" cy="1124155"/>
          </a:xfrm>
          <a:prstGeom prst="ellipse">
            <a:avLst/>
          </a:prstGeom>
          <a:solidFill>
            <a:srgbClr val="FFFFFF"/>
          </a:solidFill>
          <a:ln w="9525">
            <a:solidFill>
              <a:srgbClr val="000000"/>
            </a:solidFill>
            <a:round/>
            <a:headEnd/>
            <a:tailEnd/>
          </a:ln>
        </p:spPr>
        <p:txBody>
          <a:bodyPr lIns="74295" tIns="8890" rIns="74295" bIns="8890"/>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None/>
            </a:pPr>
            <a:r>
              <a:rPr kumimoji="1" lang="ja-JP" altLang="en-US" sz="20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評価</a:t>
            </a:r>
            <a:r>
              <a:rPr lang="ja-JP" altLang="en-US" sz="2000" dirty="0">
                <a:latin typeface="HGP創英角ｺﾞｼｯｸUB" pitchFamily="50" charset="-128"/>
                <a:ea typeface="HGP創英角ｺﾞｼｯｸUB" pitchFamily="50" charset="-128"/>
              </a:rPr>
              <a:t>・教育</a:t>
            </a:r>
            <a:endParaRPr kumimoji="1" lang="ja-JP" altLang="en-US" sz="2000" b="0" i="0" u="none" strike="noStrike" kern="1200" cap="none" spc="0" normalizeH="0" baseline="0" noProof="0" dirty="0">
              <a:ln>
                <a:noFill/>
              </a:ln>
              <a:effectLst/>
              <a:uLnTx/>
              <a:uFillTx/>
              <a:latin typeface="HGP創英角ｺﾞｼｯｸUB" pitchFamily="50" charset="-128"/>
              <a:ea typeface="HGP創英角ｺﾞｼｯｸUB"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000" dirty="0">
                <a:solidFill>
                  <a:srgbClr val="000000"/>
                </a:solidFill>
                <a:latin typeface="Impact" pitchFamily="34" charset="0"/>
                <a:ea typeface="Arial Unicode MS" pitchFamily="50" charset="-128"/>
                <a:cs typeface="Arial Unicode MS" pitchFamily="50" charset="-128"/>
              </a:rPr>
              <a:t>evaluation</a:t>
            </a:r>
            <a:endParaRPr kumimoji="1" lang="en-US" altLang="ja-JP" sz="2000" b="0" i="0" u="none" strike="noStrike" kern="1200" cap="none" spc="0" normalizeH="0" baseline="0" noProof="0" dirty="0">
              <a:ln>
                <a:noFill/>
              </a:ln>
              <a:solidFill>
                <a:srgbClr val="000000"/>
              </a:solidFill>
              <a:effectLst/>
              <a:uLnTx/>
              <a:uFillTx/>
              <a:latin typeface="Impact" pitchFamily="34" charset="0"/>
              <a:ea typeface="Arial Unicode MS" pitchFamily="50" charset="-128"/>
              <a:cs typeface="Arial Unicode MS"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000" dirty="0">
                <a:solidFill>
                  <a:srgbClr val="000000"/>
                </a:solidFill>
                <a:latin typeface="Impact" pitchFamily="34" charset="0"/>
                <a:ea typeface="Arial Unicode MS" pitchFamily="50" charset="-128"/>
                <a:cs typeface="Arial Unicode MS" pitchFamily="50" charset="-128"/>
              </a:rPr>
              <a:t>supervision</a:t>
            </a:r>
            <a:endParaRPr kumimoji="1" lang="en-US" altLang="ja-JP" sz="2000" b="0" i="0" u="none" strike="noStrike" kern="1200" cap="none" spc="0" normalizeH="0" baseline="0" noProof="0" dirty="0">
              <a:ln>
                <a:noFill/>
              </a:ln>
              <a:solidFill>
                <a:srgbClr val="000000"/>
              </a:solidFill>
              <a:effectLst/>
              <a:uLnTx/>
              <a:uFillTx/>
              <a:latin typeface="Tahoma" pitchFamily="34" charset="0"/>
              <a:ea typeface="HG丸ｺﾞｼｯｸM-PRO" pitchFamily="50" charset="-128"/>
              <a:cs typeface="+mn-cs"/>
            </a:endParaRPr>
          </a:p>
        </p:txBody>
      </p:sp>
      <p:sp>
        <p:nvSpPr>
          <p:cNvPr id="25" name="AutoShape 13">
            <a:extLst>
              <a:ext uri="{FF2B5EF4-FFF2-40B4-BE49-F238E27FC236}">
                <a16:creationId xmlns:a16="http://schemas.microsoft.com/office/drawing/2014/main" id="{41C5A012-2CC0-44EC-9874-6A4EEB46200A}"/>
              </a:ext>
            </a:extLst>
          </p:cNvPr>
          <p:cNvSpPr>
            <a:spLocks noChangeArrowheads="1"/>
          </p:cNvSpPr>
          <p:nvPr/>
        </p:nvSpPr>
        <p:spPr bwMode="auto">
          <a:xfrm>
            <a:off x="5804413" y="3451677"/>
            <a:ext cx="599958" cy="683080"/>
          </a:xfrm>
          <a:prstGeom prst="rightArrow">
            <a:avLst>
              <a:gd name="adj1" fmla="val 55556"/>
              <a:gd name="adj2" fmla="val 46573"/>
            </a:avLst>
          </a:prstGeom>
          <a:solidFill>
            <a:srgbClr val="99CCFF"/>
          </a:solidFill>
          <a:ln w="12700">
            <a:solidFill>
              <a:srgbClr val="99CCFF"/>
            </a:solidFill>
            <a:miter lim="800000"/>
            <a:headEnd/>
            <a:tailEnd/>
          </a:ln>
          <a:effectLst>
            <a:outerShdw dist="17961" dir="2700000" algn="ctr" rotWithShape="0">
              <a:srgbClr val="808080"/>
            </a:outerShdw>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HG丸ｺﾞｼｯｸM-PRO" pitchFamily="50" charset="-128"/>
              <a:cs typeface="+mn-cs"/>
            </a:endParaRPr>
          </a:p>
        </p:txBody>
      </p:sp>
      <p:sp>
        <p:nvSpPr>
          <p:cNvPr id="26" name="AutoShape 13">
            <a:extLst>
              <a:ext uri="{FF2B5EF4-FFF2-40B4-BE49-F238E27FC236}">
                <a16:creationId xmlns:a16="http://schemas.microsoft.com/office/drawing/2014/main" id="{74EDD0E1-9709-414C-9794-B1B7779C928B}"/>
              </a:ext>
            </a:extLst>
          </p:cNvPr>
          <p:cNvSpPr>
            <a:spLocks noChangeArrowheads="1"/>
          </p:cNvSpPr>
          <p:nvPr/>
        </p:nvSpPr>
        <p:spPr bwMode="auto">
          <a:xfrm rot="5400000">
            <a:off x="4397537" y="4371657"/>
            <a:ext cx="599958" cy="683080"/>
          </a:xfrm>
          <a:prstGeom prst="rightArrow">
            <a:avLst>
              <a:gd name="adj1" fmla="val 55556"/>
              <a:gd name="adj2" fmla="val 46573"/>
            </a:avLst>
          </a:prstGeom>
          <a:solidFill>
            <a:srgbClr val="99CCFF"/>
          </a:solidFill>
          <a:ln w="12700">
            <a:solidFill>
              <a:srgbClr val="99CCFF"/>
            </a:solidFill>
            <a:miter lim="800000"/>
            <a:headEnd/>
            <a:tailEnd/>
          </a:ln>
          <a:effectLst>
            <a:outerShdw dist="17961" dir="2700000" algn="ctr" rotWithShape="0">
              <a:srgbClr val="808080"/>
            </a:outerShdw>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HG丸ｺﾞｼｯｸM-PRO" pitchFamily="50" charset="-128"/>
              <a:cs typeface="+mn-cs"/>
            </a:endParaRPr>
          </a:p>
        </p:txBody>
      </p:sp>
      <p:sp>
        <p:nvSpPr>
          <p:cNvPr id="27" name="AutoShape 13">
            <a:extLst>
              <a:ext uri="{FF2B5EF4-FFF2-40B4-BE49-F238E27FC236}">
                <a16:creationId xmlns:a16="http://schemas.microsoft.com/office/drawing/2014/main" id="{83664F69-BA70-469B-8083-3C409A64409E}"/>
              </a:ext>
            </a:extLst>
          </p:cNvPr>
          <p:cNvSpPr>
            <a:spLocks noChangeArrowheads="1"/>
          </p:cNvSpPr>
          <p:nvPr/>
        </p:nvSpPr>
        <p:spPr bwMode="auto">
          <a:xfrm rot="16200000">
            <a:off x="4425136" y="2451335"/>
            <a:ext cx="599958" cy="683080"/>
          </a:xfrm>
          <a:prstGeom prst="rightArrow">
            <a:avLst>
              <a:gd name="adj1" fmla="val 55556"/>
              <a:gd name="adj2" fmla="val 46573"/>
            </a:avLst>
          </a:prstGeom>
          <a:solidFill>
            <a:srgbClr val="99CCFF"/>
          </a:solidFill>
          <a:ln w="12700">
            <a:solidFill>
              <a:srgbClr val="99CCFF"/>
            </a:solidFill>
            <a:miter lim="800000"/>
            <a:headEnd/>
            <a:tailEnd/>
          </a:ln>
          <a:effectLst>
            <a:outerShdw dist="17961" dir="2700000" algn="ctr" rotWithShape="0">
              <a:srgbClr val="808080"/>
            </a:outerShdw>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HG丸ｺﾞｼｯｸM-PRO" pitchFamily="50" charset="-128"/>
              <a:cs typeface="+mn-cs"/>
            </a:endParaRPr>
          </a:p>
        </p:txBody>
      </p:sp>
      <p:sp>
        <p:nvSpPr>
          <p:cNvPr id="17" name="Text Box 9">
            <a:extLst>
              <a:ext uri="{FF2B5EF4-FFF2-40B4-BE49-F238E27FC236}">
                <a16:creationId xmlns:a16="http://schemas.microsoft.com/office/drawing/2014/main" id="{F12BC6F1-5828-4C77-9B68-F6A8ED65987C}"/>
              </a:ext>
            </a:extLst>
          </p:cNvPr>
          <p:cNvSpPr txBox="1">
            <a:spLocks noChangeArrowheads="1"/>
          </p:cNvSpPr>
          <p:nvPr/>
        </p:nvSpPr>
        <p:spPr bwMode="auto">
          <a:xfrm>
            <a:off x="3265032" y="6526093"/>
            <a:ext cx="27718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1" u="none" strike="noStrike" kern="1200" cap="none" spc="0" normalizeH="0" baseline="0" noProof="0" dirty="0" err="1">
                <a:ln>
                  <a:noFill/>
                </a:ln>
                <a:solidFill>
                  <a:prstClr val="black"/>
                </a:solidFill>
                <a:effectLst/>
                <a:uLnTx/>
                <a:uFillTx/>
                <a:latin typeface="Century" panose="02040604050505020304" pitchFamily="18" charset="0"/>
                <a:ea typeface="ＭＳ Ｐゴシック"/>
                <a:cs typeface="Times New Roman" panose="02020603050405020304" pitchFamily="18" charset="0"/>
              </a:rPr>
              <a:t>S.Shimamura</a:t>
            </a:r>
            <a:r>
              <a:rPr kumimoji="1" lang="en-US" altLang="ja-JP" sz="1200" b="0" i="1" u="none" strike="noStrike" kern="1200" cap="none" spc="0" normalizeH="0" baseline="0" noProof="0" dirty="0">
                <a:ln>
                  <a:noFill/>
                </a:ln>
                <a:solidFill>
                  <a:prstClr val="black"/>
                </a:solidFill>
                <a:effectLst/>
                <a:uLnTx/>
                <a:uFillTx/>
                <a:latin typeface="Century" panose="02040604050505020304" pitchFamily="18" charset="0"/>
                <a:ea typeface="ＭＳ Ｐゴシック"/>
                <a:cs typeface="Times New Roman" panose="02020603050405020304" pitchFamily="18" charset="0"/>
              </a:rPr>
              <a:t> / Okinawa univ.2019</a:t>
            </a:r>
          </a:p>
        </p:txBody>
      </p:sp>
      <p:sp>
        <p:nvSpPr>
          <p:cNvPr id="7" name="フッター プレースホルダー 6">
            <a:extLst>
              <a:ext uri="{FF2B5EF4-FFF2-40B4-BE49-F238E27FC236}">
                <a16:creationId xmlns:a16="http://schemas.microsoft.com/office/drawing/2014/main" id="{E144973E-0D4F-4449-AF23-C6DF5BD69917}"/>
              </a:ext>
            </a:extLst>
          </p:cNvPr>
          <p:cNvSpPr>
            <a:spLocks noGrp="1"/>
          </p:cNvSpPr>
          <p:nvPr>
            <p:ph type="ftr" sz="quarter" idx="11"/>
          </p:nvPr>
        </p:nvSpPr>
        <p:spPr/>
        <p:txBody>
          <a:bodyPr/>
          <a:lstStyle/>
          <a:p>
            <a:pPr algn="just">
              <a:defRPr/>
            </a:pPr>
            <a:r>
              <a:rPr lang="zh-TW" altLang="en-US"/>
              <a:t>令和元年度主任相談支援専門員養成研修</a:t>
            </a:r>
            <a:endParaRPr lang="en-US" altLang="ja-JP" dirty="0"/>
          </a:p>
        </p:txBody>
      </p:sp>
      <p:sp>
        <p:nvSpPr>
          <p:cNvPr id="8" name="スライド番号プレースホルダー 7">
            <a:extLst>
              <a:ext uri="{FF2B5EF4-FFF2-40B4-BE49-F238E27FC236}">
                <a16:creationId xmlns:a16="http://schemas.microsoft.com/office/drawing/2014/main" id="{A2944F51-2118-4BE0-B977-CE6DC3EB025B}"/>
              </a:ext>
            </a:extLst>
          </p:cNvPr>
          <p:cNvSpPr>
            <a:spLocks noGrp="1"/>
          </p:cNvSpPr>
          <p:nvPr>
            <p:ph type="sldNum" sz="quarter" idx="12"/>
          </p:nvPr>
        </p:nvSpPr>
        <p:spPr/>
        <p:txBody>
          <a:bodyPr/>
          <a:lstStyle/>
          <a:p>
            <a:pPr>
              <a:defRPr/>
            </a:pPr>
            <a:fld id="{F3EF7C41-E598-4EB3-AAEE-1EFCDAF9754B}" type="slidenum">
              <a:rPr lang="en-US" altLang="ja-JP" smtClean="0"/>
              <a:pPr>
                <a:defRPr/>
              </a:pPr>
              <a:t>26</a:t>
            </a:fld>
            <a:endParaRPr lang="en-US" altLang="ja-JP"/>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2800" dirty="0">
                <a:solidFill>
                  <a:srgbClr val="C00000"/>
                </a:solidFill>
                <a:latin typeface="+mj-ea"/>
              </a:rPr>
              <a:t>協議会による地域づくり</a:t>
            </a:r>
            <a:br>
              <a:rPr lang="en-US" altLang="ja-JP" sz="3600" dirty="0">
                <a:solidFill>
                  <a:srgbClr val="C00000"/>
                </a:solidFill>
                <a:latin typeface="+mj-ea"/>
              </a:rPr>
            </a:br>
            <a:r>
              <a:rPr lang="en-US" altLang="ja-JP" sz="3600" dirty="0">
                <a:solidFill>
                  <a:srgbClr val="C00000"/>
                </a:solidFill>
                <a:latin typeface="+mj-ea"/>
              </a:rPr>
              <a:t>2-6</a:t>
            </a:r>
            <a:r>
              <a:rPr lang="ja-JP" altLang="en-US" sz="3600" dirty="0">
                <a:solidFill>
                  <a:srgbClr val="C00000"/>
                </a:solidFill>
                <a:latin typeface="+mj-ea"/>
              </a:rPr>
              <a:t>　予想される課題</a:t>
            </a:r>
          </a:p>
        </p:txBody>
      </p:sp>
      <p:sp>
        <p:nvSpPr>
          <p:cNvPr id="3" name="コンテンツ プレースホルダー 2"/>
          <p:cNvSpPr>
            <a:spLocks noGrp="1"/>
          </p:cNvSpPr>
          <p:nvPr>
            <p:ph idx="1"/>
          </p:nvPr>
        </p:nvSpPr>
        <p:spPr>
          <a:xfrm>
            <a:off x="760748" y="1844824"/>
            <a:ext cx="7926052" cy="4525963"/>
          </a:xfrm>
        </p:spPr>
        <p:txBody>
          <a:bodyPr/>
          <a:lstStyle/>
          <a:p>
            <a:pPr marL="0" indent="0">
              <a:buNone/>
            </a:pPr>
            <a:r>
              <a:rPr lang="ja-JP" altLang="en-US" sz="2800" dirty="0"/>
              <a:t>・相談支援専門員が地域に入っていけない</a:t>
            </a:r>
            <a:endParaRPr lang="en-US" altLang="ja-JP" sz="2800" dirty="0"/>
          </a:p>
          <a:p>
            <a:pPr marL="0" indent="0">
              <a:buNone/>
            </a:pPr>
            <a:r>
              <a:rPr lang="ja-JP" altLang="en-US" sz="2800" dirty="0"/>
              <a:t>・関連専門職の横のネットワークが作れない</a:t>
            </a:r>
            <a:endParaRPr lang="en-US" altLang="ja-JP" sz="2800" dirty="0"/>
          </a:p>
          <a:p>
            <a:pPr marL="0" indent="0">
              <a:buNone/>
            </a:pPr>
            <a:r>
              <a:rPr lang="ja-JP" altLang="en-US" sz="2800" dirty="0"/>
              <a:t>・住宅など他分野の専門部会が機能しない</a:t>
            </a:r>
            <a:endParaRPr lang="en-US" altLang="ja-JP" sz="2800" dirty="0"/>
          </a:p>
          <a:p>
            <a:pPr marL="0" indent="0">
              <a:buNone/>
            </a:pPr>
            <a:r>
              <a:rPr lang="ja-JP" altLang="en-US" sz="2800" dirty="0"/>
              <a:t>・不足している社会資源の開発が進まない</a:t>
            </a:r>
            <a:endParaRPr lang="en-US" altLang="ja-JP" sz="2800" dirty="0"/>
          </a:p>
          <a:p>
            <a:pPr marL="0" indent="0">
              <a:buNone/>
            </a:pPr>
            <a:r>
              <a:rPr lang="ja-JP" altLang="en-US" sz="2800" dirty="0"/>
              <a:t>・困難事例に対応できる体制がつくれない</a:t>
            </a:r>
            <a:endParaRPr lang="en-US" altLang="ja-JP" sz="2800" dirty="0"/>
          </a:p>
          <a:p>
            <a:pPr marL="0" indent="0">
              <a:buNone/>
            </a:pPr>
            <a:r>
              <a:rPr lang="ja-JP" altLang="en-US" sz="2800" dirty="0"/>
              <a:t>・</a:t>
            </a:r>
            <a:r>
              <a:rPr lang="en-US" altLang="ja-JP" sz="2800" dirty="0"/>
              <a:t>e</a:t>
            </a:r>
            <a:r>
              <a:rPr lang="ja-JP" altLang="en-US" sz="2800" dirty="0"/>
              <a:t>ケア、行動障害等専門性の高い対応がとれない</a:t>
            </a:r>
            <a:endParaRPr lang="en-US" altLang="ja-JP" sz="2800" dirty="0"/>
          </a:p>
          <a:p>
            <a:pPr marL="0" indent="0">
              <a:buNone/>
            </a:pPr>
            <a:r>
              <a:rPr lang="ja-JP" altLang="en-US" sz="2800" dirty="0"/>
              <a:t>・人材不足で事業所が増やせない</a:t>
            </a:r>
            <a:endParaRPr lang="en-US" altLang="ja-JP" sz="2800" dirty="0"/>
          </a:p>
          <a:p>
            <a:pPr marL="0" indent="0">
              <a:buNone/>
            </a:pPr>
            <a:r>
              <a:rPr lang="ja-JP" altLang="en-US" sz="2800" dirty="0"/>
              <a:t>・行政職員の異動が激しく協議会が機能しない</a:t>
            </a:r>
            <a:endParaRPr lang="en-US" altLang="ja-JP" sz="2800" dirty="0"/>
          </a:p>
        </p:txBody>
      </p:sp>
      <p:sp>
        <p:nvSpPr>
          <p:cNvPr id="5" name="Text Box 9">
            <a:extLst>
              <a:ext uri="{FF2B5EF4-FFF2-40B4-BE49-F238E27FC236}">
                <a16:creationId xmlns:a16="http://schemas.microsoft.com/office/drawing/2014/main" id="{1C3092CF-A5FC-4E7B-90B0-63F3AC0C50F3}"/>
              </a:ext>
            </a:extLst>
          </p:cNvPr>
          <p:cNvSpPr txBox="1">
            <a:spLocks noChangeArrowheads="1"/>
          </p:cNvSpPr>
          <p:nvPr/>
        </p:nvSpPr>
        <p:spPr bwMode="auto">
          <a:xfrm>
            <a:off x="3186100" y="6520935"/>
            <a:ext cx="27718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1" u="none" strike="noStrike" kern="1200" cap="none" spc="0" normalizeH="0" baseline="0" noProof="0" dirty="0" err="1">
                <a:ln>
                  <a:noFill/>
                </a:ln>
                <a:solidFill>
                  <a:prstClr val="black"/>
                </a:solidFill>
                <a:effectLst/>
                <a:uLnTx/>
                <a:uFillTx/>
                <a:latin typeface="Century" panose="02040604050505020304" pitchFamily="18" charset="0"/>
                <a:ea typeface="ＭＳ Ｐゴシック"/>
                <a:cs typeface="Times New Roman" panose="02020603050405020304" pitchFamily="18" charset="0"/>
              </a:rPr>
              <a:t>S.Shimamura</a:t>
            </a:r>
            <a:r>
              <a:rPr kumimoji="1" lang="en-US" altLang="ja-JP" sz="1200" b="0" i="1" u="none" strike="noStrike" kern="1200" cap="none" spc="0" normalizeH="0" baseline="0" noProof="0" dirty="0">
                <a:ln>
                  <a:noFill/>
                </a:ln>
                <a:solidFill>
                  <a:prstClr val="black"/>
                </a:solidFill>
                <a:effectLst/>
                <a:uLnTx/>
                <a:uFillTx/>
                <a:latin typeface="Century" panose="02040604050505020304" pitchFamily="18" charset="0"/>
                <a:ea typeface="ＭＳ Ｐゴシック"/>
                <a:cs typeface="Times New Roman" panose="02020603050405020304" pitchFamily="18" charset="0"/>
              </a:rPr>
              <a:t> / Okinawa univ.2019</a:t>
            </a:r>
          </a:p>
        </p:txBody>
      </p:sp>
      <p:sp>
        <p:nvSpPr>
          <p:cNvPr id="10" name="フッター プレースホルダー 9">
            <a:extLst>
              <a:ext uri="{FF2B5EF4-FFF2-40B4-BE49-F238E27FC236}">
                <a16:creationId xmlns:a16="http://schemas.microsoft.com/office/drawing/2014/main" id="{A34870FB-8C9F-407A-A8D1-C95EB90DA4F8}"/>
              </a:ext>
            </a:extLst>
          </p:cNvPr>
          <p:cNvSpPr>
            <a:spLocks noGrp="1"/>
          </p:cNvSpPr>
          <p:nvPr>
            <p:ph type="ftr" sz="quarter" idx="11"/>
          </p:nvPr>
        </p:nvSpPr>
        <p:spPr/>
        <p:txBody>
          <a:bodyPr/>
          <a:lstStyle/>
          <a:p>
            <a:pPr algn="just">
              <a:defRPr/>
            </a:pPr>
            <a:r>
              <a:rPr lang="zh-TW" altLang="en-US"/>
              <a:t>令和元年度主任相談支援専門員養成研修</a:t>
            </a:r>
            <a:endParaRPr lang="en-US" altLang="ja-JP" dirty="0"/>
          </a:p>
        </p:txBody>
      </p:sp>
      <p:sp>
        <p:nvSpPr>
          <p:cNvPr id="11" name="スライド番号プレースホルダー 10">
            <a:extLst>
              <a:ext uri="{FF2B5EF4-FFF2-40B4-BE49-F238E27FC236}">
                <a16:creationId xmlns:a16="http://schemas.microsoft.com/office/drawing/2014/main" id="{1B7C3851-6ECF-45F5-802C-7F52EE0B1B2B}"/>
              </a:ext>
            </a:extLst>
          </p:cNvPr>
          <p:cNvSpPr>
            <a:spLocks noGrp="1"/>
          </p:cNvSpPr>
          <p:nvPr>
            <p:ph type="sldNum" sz="quarter" idx="12"/>
          </p:nvPr>
        </p:nvSpPr>
        <p:spPr/>
        <p:txBody>
          <a:bodyPr/>
          <a:lstStyle/>
          <a:p>
            <a:pPr>
              <a:defRPr/>
            </a:pPr>
            <a:fld id="{210279CD-510A-463A-A701-80F9FE2E0ED9}" type="slidenum">
              <a:rPr lang="en-US" altLang="ja-JP" smtClean="0"/>
              <a:pPr>
                <a:defRPr/>
              </a:pPr>
              <a:t>27</a:t>
            </a:fld>
            <a:endParaRPr lang="en-US" altLang="ja-JP"/>
          </a:p>
        </p:txBody>
      </p:sp>
    </p:spTree>
    <p:extLst>
      <p:ext uri="{BB962C8B-B14F-4D97-AF65-F5344CB8AC3E}">
        <p14:creationId xmlns:p14="http://schemas.microsoft.com/office/powerpoint/2010/main" val="1081636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47"/>
          <p:cNvSpPr>
            <a:spLocks noChangeArrowheads="1"/>
          </p:cNvSpPr>
          <p:nvPr/>
        </p:nvSpPr>
        <p:spPr bwMode="auto">
          <a:xfrm>
            <a:off x="250825" y="1916113"/>
            <a:ext cx="2665413" cy="1512887"/>
          </a:xfrm>
          <a:prstGeom prst="rect">
            <a:avLst/>
          </a:prstGeom>
          <a:solidFill>
            <a:srgbClr val="CCFFFF"/>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7171" name="Rectangle 2"/>
          <p:cNvSpPr>
            <a:spLocks noGrp="1" noChangeArrowheads="1"/>
          </p:cNvSpPr>
          <p:nvPr>
            <p:ph type="title" idx="4294967295"/>
          </p:nvPr>
        </p:nvSpPr>
        <p:spPr>
          <a:xfrm>
            <a:off x="656866" y="31101"/>
            <a:ext cx="8064500" cy="622300"/>
          </a:xfrm>
        </p:spPr>
        <p:txBody>
          <a:bodyPr/>
          <a:lstStyle/>
          <a:p>
            <a:pPr eaLnBrk="1" hangingPunct="1"/>
            <a:r>
              <a:rPr lang="en-US" altLang="ja-JP" sz="3600" dirty="0">
                <a:solidFill>
                  <a:srgbClr val="CC0000"/>
                </a:solidFill>
                <a:latin typeface="+mn-ea"/>
                <a:ea typeface="+mn-ea"/>
              </a:rPr>
              <a:t>2-7</a:t>
            </a:r>
            <a:r>
              <a:rPr lang="ja-JP" altLang="en-US" sz="3600" dirty="0">
                <a:solidFill>
                  <a:srgbClr val="CC0000"/>
                </a:solidFill>
                <a:latin typeface="+mn-ea"/>
                <a:ea typeface="+mn-ea"/>
              </a:rPr>
              <a:t>　個別支援会議は必須</a:t>
            </a:r>
          </a:p>
        </p:txBody>
      </p:sp>
      <p:sp>
        <p:nvSpPr>
          <p:cNvPr id="7172" name="Line 3"/>
          <p:cNvSpPr>
            <a:spLocks noChangeShapeType="1"/>
          </p:cNvSpPr>
          <p:nvPr/>
        </p:nvSpPr>
        <p:spPr bwMode="auto">
          <a:xfrm>
            <a:off x="0" y="764704"/>
            <a:ext cx="9144000" cy="0"/>
          </a:xfrm>
          <a:prstGeom prst="line">
            <a:avLst/>
          </a:prstGeom>
          <a:noFill/>
          <a:ln w="44450">
            <a:solidFill>
              <a:srgbClr val="0066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7173" name="Text Box 18"/>
          <p:cNvSpPr txBox="1">
            <a:spLocks noChangeArrowheads="1"/>
          </p:cNvSpPr>
          <p:nvPr/>
        </p:nvSpPr>
        <p:spPr bwMode="auto">
          <a:xfrm>
            <a:off x="3561593" y="6503788"/>
            <a:ext cx="2495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1" u="none" strike="noStrike" kern="1200" cap="none" spc="0" normalizeH="0" baseline="0" noProof="0" dirty="0" err="1">
                <a:ln>
                  <a:noFill/>
                </a:ln>
                <a:solidFill>
                  <a:srgbClr val="000000"/>
                </a:solidFill>
                <a:effectLst/>
                <a:uLnTx/>
                <a:uFillTx/>
                <a:latin typeface="Times New Roman" pitchFamily="18" charset="0"/>
                <a:ea typeface="ＭＳ Ｐゴシック" pitchFamily="50" charset="-128"/>
                <a:cs typeface="+mn-cs"/>
              </a:rPr>
              <a:t>S.Shimamaura</a:t>
            </a:r>
            <a:r>
              <a:rPr kumimoji="1" lang="en-US" altLang="ja-JP" sz="1200" b="0" i="1"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rPr>
              <a:t> NAHA city office 2010</a:t>
            </a:r>
          </a:p>
        </p:txBody>
      </p:sp>
      <p:grpSp>
        <p:nvGrpSpPr>
          <p:cNvPr id="7174" name="Group 4"/>
          <p:cNvGrpSpPr>
            <a:grpSpLocks/>
          </p:cNvGrpSpPr>
          <p:nvPr/>
        </p:nvGrpSpPr>
        <p:grpSpPr bwMode="auto">
          <a:xfrm>
            <a:off x="2771775" y="1700213"/>
            <a:ext cx="5976938" cy="4356100"/>
            <a:chOff x="1299" y="755"/>
            <a:chExt cx="3168" cy="2232"/>
          </a:xfrm>
        </p:grpSpPr>
        <p:sp>
          <p:nvSpPr>
            <p:cNvPr id="7182" name="Oval 5"/>
            <p:cNvSpPr>
              <a:spLocks noChangeArrowheads="1"/>
            </p:cNvSpPr>
            <p:nvPr/>
          </p:nvSpPr>
          <p:spPr bwMode="auto">
            <a:xfrm>
              <a:off x="2330" y="755"/>
              <a:ext cx="1129" cy="554"/>
            </a:xfrm>
            <a:prstGeom prst="ellipse">
              <a:avLst/>
            </a:prstGeom>
            <a:solidFill>
              <a:srgbClr val="FFFFFF"/>
            </a:solidFill>
            <a:ln w="9525">
              <a:solidFill>
                <a:srgbClr val="000000"/>
              </a:solidFill>
              <a:round/>
              <a:headEnd/>
              <a:tailEnd/>
            </a:ln>
          </p:spPr>
          <p:txBody>
            <a:bodyPr lIns="0" tIns="8890" rIns="0" bIns="8890"/>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HGP創英角ｺﾞｼｯｸUB" pitchFamily="50" charset="-128"/>
                  <a:ea typeface="HGP創英角ｺﾞｼｯｸUB" pitchFamily="50" charset="-128"/>
                  <a:cs typeface="+mn-cs"/>
                </a:rPr>
                <a:t>問題の発見</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Impact" pitchFamily="34" charset="0"/>
                  <a:ea typeface="Arial Unicode MS" pitchFamily="50" charset="-128"/>
                  <a:cs typeface="Arial Unicode MS" pitchFamily="50" charset="-128"/>
                </a:rPr>
                <a:t>catch</a:t>
              </a:r>
              <a:endParaRPr kumimoji="1" lang="en-US" altLang="ja-JP" sz="2000" b="0" i="0" u="none" strike="noStrike" kern="1200" cap="none" spc="0" normalizeH="0" baseline="0" noProof="0">
                <a:ln>
                  <a:noFill/>
                </a:ln>
                <a:solidFill>
                  <a:srgbClr val="000000"/>
                </a:solidFill>
                <a:effectLst/>
                <a:uLnTx/>
                <a:uFillTx/>
                <a:latin typeface="Tahoma" pitchFamily="34" charset="0"/>
                <a:ea typeface="HG丸ｺﾞｼｯｸM-PRO" pitchFamily="50" charset="-128"/>
                <a:cs typeface="+mn-cs"/>
              </a:endParaRPr>
            </a:p>
          </p:txBody>
        </p:sp>
        <p:sp>
          <p:nvSpPr>
            <p:cNvPr id="7183" name="Oval 6"/>
            <p:cNvSpPr>
              <a:spLocks noChangeArrowheads="1"/>
            </p:cNvSpPr>
            <p:nvPr/>
          </p:nvSpPr>
          <p:spPr bwMode="auto">
            <a:xfrm>
              <a:off x="2379" y="2411"/>
              <a:ext cx="1134" cy="576"/>
            </a:xfrm>
            <a:prstGeom prst="ellipse">
              <a:avLst/>
            </a:prstGeom>
            <a:solidFill>
              <a:srgbClr val="FFFFFF"/>
            </a:solidFill>
            <a:ln w="9525">
              <a:solidFill>
                <a:srgbClr val="000000"/>
              </a:solidFill>
              <a:round/>
              <a:headEnd/>
              <a:tailEnd/>
            </a:ln>
          </p:spPr>
          <p:txBody>
            <a:bodyPr lIns="74295" tIns="8890" rIns="74295" bIns="8890"/>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HGP創英角ｺﾞｼｯｸUB" pitchFamily="50" charset="-128"/>
                  <a:ea typeface="HGP創英角ｺﾞｼｯｸUB" pitchFamily="50" charset="-128"/>
                  <a:cs typeface="+mn-cs"/>
                </a:rPr>
                <a:t>介入</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Impact" pitchFamily="34" charset="0"/>
                  <a:ea typeface="Arial Unicode MS" pitchFamily="50" charset="-128"/>
                  <a:cs typeface="Arial Unicode MS" pitchFamily="50" charset="-128"/>
                </a:rPr>
                <a:t>intervention</a:t>
              </a:r>
              <a:endParaRPr kumimoji="1" lang="en-US" altLang="ja-JP" sz="2000" b="0" i="0" u="none" strike="noStrike" kern="1200" cap="none" spc="0" normalizeH="0" baseline="0" noProof="0">
                <a:ln>
                  <a:noFill/>
                </a:ln>
                <a:solidFill>
                  <a:srgbClr val="000000"/>
                </a:solidFill>
                <a:effectLst/>
                <a:uLnTx/>
                <a:uFillTx/>
                <a:latin typeface="Tahoma" pitchFamily="34" charset="0"/>
                <a:ea typeface="HG丸ｺﾞｼｯｸM-PRO" pitchFamily="50" charset="-128"/>
                <a:cs typeface="+mn-cs"/>
              </a:endParaRPr>
            </a:p>
          </p:txBody>
        </p:sp>
        <p:sp>
          <p:nvSpPr>
            <p:cNvPr id="7184" name="Oval 7"/>
            <p:cNvSpPr>
              <a:spLocks noChangeArrowheads="1"/>
            </p:cNvSpPr>
            <p:nvPr/>
          </p:nvSpPr>
          <p:spPr bwMode="auto">
            <a:xfrm>
              <a:off x="3387" y="1547"/>
              <a:ext cx="1080" cy="576"/>
            </a:xfrm>
            <a:prstGeom prst="ellipse">
              <a:avLst/>
            </a:prstGeom>
            <a:solidFill>
              <a:srgbClr val="FFFFFF"/>
            </a:solidFill>
            <a:ln w="9525">
              <a:solidFill>
                <a:srgbClr val="000000"/>
              </a:solidFill>
              <a:round/>
              <a:headEnd/>
              <a:tailEnd/>
            </a:ln>
          </p:spPr>
          <p:txBody>
            <a:bodyPr lIns="74295" tIns="8890" rIns="74295" bIns="8890"/>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HGP創英角ｺﾞｼｯｸUB" pitchFamily="50" charset="-128"/>
                  <a:ea typeface="HGP創英角ｺﾞｼｯｸUB" pitchFamily="50" charset="-128"/>
                  <a:cs typeface="+mn-cs"/>
                </a:rPr>
                <a:t>見守り</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Impact" pitchFamily="34" charset="0"/>
                  <a:ea typeface="Arial Unicode MS" pitchFamily="50" charset="-128"/>
                  <a:cs typeface="Arial Unicode MS" pitchFamily="50" charset="-128"/>
                </a:rPr>
                <a:t>monitoring</a:t>
              </a:r>
              <a:endParaRPr kumimoji="1" lang="en-US" altLang="ja-JP" sz="2000" b="0" i="0" u="none" strike="noStrike" kern="1200" cap="none" spc="0" normalizeH="0" baseline="0" noProof="0">
                <a:ln>
                  <a:noFill/>
                </a:ln>
                <a:solidFill>
                  <a:srgbClr val="000000"/>
                </a:solidFill>
                <a:effectLst/>
                <a:uLnTx/>
                <a:uFillTx/>
                <a:latin typeface="Tahoma" pitchFamily="34" charset="0"/>
                <a:ea typeface="HG丸ｺﾞｼｯｸM-PRO" pitchFamily="50" charset="-128"/>
                <a:cs typeface="+mn-cs"/>
              </a:endParaRPr>
            </a:p>
          </p:txBody>
        </p:sp>
        <p:sp>
          <p:nvSpPr>
            <p:cNvPr id="7185" name="Oval 8"/>
            <p:cNvSpPr>
              <a:spLocks noChangeArrowheads="1"/>
            </p:cNvSpPr>
            <p:nvPr/>
          </p:nvSpPr>
          <p:spPr bwMode="auto">
            <a:xfrm>
              <a:off x="1299" y="1547"/>
              <a:ext cx="1080" cy="576"/>
            </a:xfrm>
            <a:prstGeom prst="ellipse">
              <a:avLst/>
            </a:prstGeom>
            <a:solidFill>
              <a:srgbClr val="FFFFFF"/>
            </a:solidFill>
            <a:ln w="9525">
              <a:solidFill>
                <a:srgbClr val="000000"/>
              </a:solidFill>
              <a:round/>
              <a:headEnd/>
              <a:tailEnd/>
            </a:ln>
          </p:spPr>
          <p:txBody>
            <a:bodyPr lIns="74295" tIns="8890" rIns="74295" bIns="8890"/>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0000"/>
                  </a:solidFill>
                  <a:effectLst/>
                  <a:uLnTx/>
                  <a:uFillTx/>
                  <a:latin typeface="HGP創英角ｺﾞｼｯｸUB" pitchFamily="50" charset="-128"/>
                  <a:ea typeface="HGP創英角ｺﾞｼｯｸUB" pitchFamily="50" charset="-128"/>
                  <a:cs typeface="+mn-cs"/>
                </a:rPr>
                <a:t>協議</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FF0000"/>
                  </a:solidFill>
                  <a:effectLst/>
                  <a:uLnTx/>
                  <a:uFillTx/>
                  <a:latin typeface="Impact" pitchFamily="34" charset="0"/>
                  <a:ea typeface="ＭＳ 明朝" pitchFamily="17" charset="-128"/>
                  <a:cs typeface="+mn-cs"/>
                </a:rPr>
                <a:t>conference</a:t>
              </a:r>
              <a:endParaRPr kumimoji="1" lang="en-US" altLang="ja-JP" sz="2000" b="0" i="0" u="none" strike="noStrike" kern="1200" cap="none" spc="0" normalizeH="0" baseline="0" noProof="0">
                <a:ln>
                  <a:noFill/>
                </a:ln>
                <a:solidFill>
                  <a:srgbClr val="FF0000"/>
                </a:solidFill>
                <a:effectLst/>
                <a:uLnTx/>
                <a:uFillTx/>
                <a:latin typeface="Tahoma" pitchFamily="34" charset="0"/>
                <a:ea typeface="HG丸ｺﾞｼｯｸM-PRO" pitchFamily="50" charset="-128"/>
                <a:cs typeface="+mn-cs"/>
              </a:endParaRPr>
            </a:p>
          </p:txBody>
        </p:sp>
        <p:sp>
          <p:nvSpPr>
            <p:cNvPr id="7186" name="AutoShape 9"/>
            <p:cNvSpPr>
              <a:spLocks noChangeArrowheads="1"/>
            </p:cNvSpPr>
            <p:nvPr/>
          </p:nvSpPr>
          <p:spPr bwMode="auto">
            <a:xfrm rot="16200000" flipV="1">
              <a:off x="3279" y="1007"/>
              <a:ext cx="864" cy="7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5 w 21600"/>
                <a:gd name="T19" fmla="*/ 3164 h 21600"/>
                <a:gd name="T20" fmla="*/ 18425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785" y="5399"/>
                    <a:pt x="10771" y="5400"/>
                    <a:pt x="10757" y="5400"/>
                  </a:cubicBezTo>
                  <a:lnTo>
                    <a:pt x="10714" y="0"/>
                  </a:lnTo>
                  <a:cubicBezTo>
                    <a:pt x="10743" y="0"/>
                    <a:pt x="1077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CCFF"/>
            </a:solidFill>
            <a:ln w="9525">
              <a:solidFill>
                <a:srgbClr val="99CC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7187" name="AutoShape 10"/>
            <p:cNvSpPr>
              <a:spLocks noChangeArrowheads="1"/>
            </p:cNvSpPr>
            <p:nvPr/>
          </p:nvSpPr>
          <p:spPr bwMode="auto">
            <a:xfrm rot="10800000" flipV="1">
              <a:off x="1803" y="899"/>
              <a:ext cx="864" cy="7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5 w 21600"/>
                <a:gd name="T19" fmla="*/ 3164 h 21600"/>
                <a:gd name="T20" fmla="*/ 18425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785" y="5399"/>
                    <a:pt x="10771" y="5400"/>
                    <a:pt x="10757" y="5400"/>
                  </a:cubicBezTo>
                  <a:lnTo>
                    <a:pt x="10714" y="0"/>
                  </a:lnTo>
                  <a:cubicBezTo>
                    <a:pt x="10743" y="0"/>
                    <a:pt x="1077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CCFF"/>
            </a:solidFill>
            <a:ln w="9525">
              <a:solidFill>
                <a:srgbClr val="99CC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7188" name="AutoShape 11"/>
            <p:cNvSpPr>
              <a:spLocks noChangeArrowheads="1"/>
            </p:cNvSpPr>
            <p:nvPr/>
          </p:nvSpPr>
          <p:spPr bwMode="auto">
            <a:xfrm rot="5400000" flipV="1">
              <a:off x="1695" y="1871"/>
              <a:ext cx="864" cy="7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5 w 21600"/>
                <a:gd name="T19" fmla="*/ 3164 h 21600"/>
                <a:gd name="T20" fmla="*/ 18425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785" y="5399"/>
                    <a:pt x="10771" y="5400"/>
                    <a:pt x="10757" y="5400"/>
                  </a:cubicBezTo>
                  <a:lnTo>
                    <a:pt x="10714" y="0"/>
                  </a:lnTo>
                  <a:cubicBezTo>
                    <a:pt x="10743" y="0"/>
                    <a:pt x="1077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CCFF"/>
            </a:solidFill>
            <a:ln w="9525">
              <a:solidFill>
                <a:srgbClr val="99CCFF"/>
              </a:solidFill>
              <a:miter lim="800000"/>
              <a:headEnd/>
              <a:tailEnd/>
            </a:ln>
          </p:spPr>
          <p:txBody>
            <a:bodyPr rot="10800000"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7189" name="AutoShape 12"/>
            <p:cNvSpPr>
              <a:spLocks noChangeArrowheads="1"/>
            </p:cNvSpPr>
            <p:nvPr/>
          </p:nvSpPr>
          <p:spPr bwMode="auto">
            <a:xfrm rot="21464507" flipV="1">
              <a:off x="3243" y="1979"/>
              <a:ext cx="864" cy="7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5 w 21600"/>
                <a:gd name="T19" fmla="*/ 3164 h 21600"/>
                <a:gd name="T20" fmla="*/ 18425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785" y="5399"/>
                    <a:pt x="10771" y="5400"/>
                    <a:pt x="10757" y="5400"/>
                  </a:cubicBezTo>
                  <a:lnTo>
                    <a:pt x="10714" y="0"/>
                  </a:lnTo>
                  <a:cubicBezTo>
                    <a:pt x="10743" y="0"/>
                    <a:pt x="1077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CCFF"/>
            </a:solidFill>
            <a:ln w="9525">
              <a:solidFill>
                <a:srgbClr val="99CCFF"/>
              </a:solidFill>
              <a:miter lim="800000"/>
              <a:headEnd/>
              <a:tailEnd/>
            </a:ln>
          </p:spPr>
          <p:txBody>
            <a:bodyPr rot="10800000"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7190" name="AutoShape 13"/>
            <p:cNvSpPr>
              <a:spLocks noChangeArrowheads="1"/>
            </p:cNvSpPr>
            <p:nvPr/>
          </p:nvSpPr>
          <p:spPr bwMode="auto">
            <a:xfrm>
              <a:off x="2523" y="1691"/>
              <a:ext cx="792" cy="350"/>
            </a:xfrm>
            <a:prstGeom prst="rightArrow">
              <a:avLst>
                <a:gd name="adj1" fmla="val 55556"/>
                <a:gd name="adj2" fmla="val 93270"/>
              </a:avLst>
            </a:prstGeom>
            <a:solidFill>
              <a:srgbClr val="99CCFF"/>
            </a:solidFill>
            <a:ln w="12700">
              <a:solidFill>
                <a:srgbClr val="99CCFF"/>
              </a:solidFill>
              <a:miter lim="800000"/>
              <a:headEnd/>
              <a:tailEnd/>
            </a:ln>
            <a:effectLst>
              <a:outerShdw dist="17961" dir="2700000" algn="ctr" rotWithShape="0">
                <a:srgbClr val="808080"/>
              </a:outerShdw>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HG丸ｺﾞｼｯｸM-PRO" pitchFamily="50" charset="-128"/>
                <a:cs typeface="+mn-cs"/>
              </a:endParaRPr>
            </a:p>
          </p:txBody>
        </p:sp>
      </p:grpSp>
      <p:sp>
        <p:nvSpPr>
          <p:cNvPr id="7175" name="Rectangle 1039"/>
          <p:cNvSpPr>
            <a:spLocks noChangeArrowheads="1"/>
          </p:cNvSpPr>
          <p:nvPr/>
        </p:nvSpPr>
        <p:spPr bwMode="auto">
          <a:xfrm>
            <a:off x="395288" y="2924175"/>
            <a:ext cx="94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CC0000"/>
                </a:solidFill>
                <a:effectLst/>
                <a:uLnTx/>
                <a:uFillTx/>
                <a:latin typeface="Arial" charset="0"/>
                <a:ea typeface="HGP創英角ｺﾞｼｯｸUB" pitchFamily="50" charset="-128"/>
                <a:cs typeface="+mn-cs"/>
              </a:rPr>
              <a:t>関係者</a:t>
            </a:r>
          </a:p>
        </p:txBody>
      </p:sp>
      <p:sp>
        <p:nvSpPr>
          <p:cNvPr id="7176" name="Rectangle 1041"/>
          <p:cNvSpPr>
            <a:spLocks noChangeArrowheads="1"/>
          </p:cNvSpPr>
          <p:nvPr/>
        </p:nvSpPr>
        <p:spPr bwMode="auto">
          <a:xfrm>
            <a:off x="971550" y="2133600"/>
            <a:ext cx="1200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CC0000"/>
                </a:solidFill>
                <a:effectLst/>
                <a:uLnTx/>
                <a:uFillTx/>
                <a:latin typeface="Arial" charset="0"/>
                <a:ea typeface="HGP創英角ｺﾞｼｯｸUB" pitchFamily="50" charset="-128"/>
                <a:cs typeface="+mn-cs"/>
              </a:rPr>
              <a:t>本人家族</a:t>
            </a:r>
          </a:p>
        </p:txBody>
      </p:sp>
      <p:sp>
        <p:nvSpPr>
          <p:cNvPr id="7177" name="Rectangle 1042"/>
          <p:cNvSpPr>
            <a:spLocks noChangeArrowheads="1"/>
          </p:cNvSpPr>
          <p:nvPr/>
        </p:nvSpPr>
        <p:spPr bwMode="auto">
          <a:xfrm>
            <a:off x="1835150" y="2924175"/>
            <a:ext cx="94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CC0000"/>
                </a:solidFill>
                <a:effectLst/>
                <a:uLnTx/>
                <a:uFillTx/>
                <a:latin typeface="Arial" charset="0"/>
                <a:ea typeface="HGP創英角ｺﾞｼｯｸUB" pitchFamily="50" charset="-128"/>
                <a:cs typeface="+mn-cs"/>
              </a:rPr>
              <a:t>相支専</a:t>
            </a:r>
          </a:p>
        </p:txBody>
      </p:sp>
      <p:sp>
        <p:nvSpPr>
          <p:cNvPr id="7178" name="Line 1043"/>
          <p:cNvSpPr>
            <a:spLocks noChangeShapeType="1"/>
          </p:cNvSpPr>
          <p:nvPr/>
        </p:nvSpPr>
        <p:spPr bwMode="auto">
          <a:xfrm flipH="1">
            <a:off x="971550" y="2565400"/>
            <a:ext cx="215900" cy="358775"/>
          </a:xfrm>
          <a:prstGeom prst="line">
            <a:avLst/>
          </a:prstGeom>
          <a:noFill/>
          <a:ln w="57150">
            <a:solidFill>
              <a:schemeClr val="tx1"/>
            </a:solidFill>
            <a:round/>
            <a:headEnd type="triangle" w="sm" len="sm"/>
            <a:tailEnd type="triangle" w="sm" len="sm"/>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7179" name="Line 1044"/>
          <p:cNvSpPr>
            <a:spLocks noChangeShapeType="1"/>
          </p:cNvSpPr>
          <p:nvPr/>
        </p:nvSpPr>
        <p:spPr bwMode="auto">
          <a:xfrm>
            <a:off x="1908175" y="2565400"/>
            <a:ext cx="215900" cy="358775"/>
          </a:xfrm>
          <a:prstGeom prst="line">
            <a:avLst/>
          </a:prstGeom>
          <a:noFill/>
          <a:ln w="57150">
            <a:solidFill>
              <a:schemeClr val="tx1"/>
            </a:solidFill>
            <a:round/>
            <a:headEnd type="triangle" w="sm" len="sm"/>
            <a:tailEnd type="triangle" w="sm" len="sm"/>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7180" name="Line 1045"/>
          <p:cNvSpPr>
            <a:spLocks noChangeShapeType="1"/>
          </p:cNvSpPr>
          <p:nvPr/>
        </p:nvSpPr>
        <p:spPr bwMode="auto">
          <a:xfrm flipH="1" flipV="1">
            <a:off x="1403350" y="3141663"/>
            <a:ext cx="431800" cy="1587"/>
          </a:xfrm>
          <a:prstGeom prst="line">
            <a:avLst/>
          </a:prstGeom>
          <a:noFill/>
          <a:ln w="57150">
            <a:solidFill>
              <a:schemeClr val="tx1"/>
            </a:solidFill>
            <a:round/>
            <a:headEnd type="triangle" w="sm" len="sm"/>
            <a:tailEnd type="triangle" w="sm" len="sm"/>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7181" name="Rectangle 1046"/>
          <p:cNvSpPr>
            <a:spLocks noChangeArrowheads="1"/>
          </p:cNvSpPr>
          <p:nvPr/>
        </p:nvSpPr>
        <p:spPr bwMode="auto">
          <a:xfrm>
            <a:off x="468313" y="3500438"/>
            <a:ext cx="23622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1" lang="en-US" altLang="ja-JP" sz="2400" b="0" i="0" u="none" strike="noStrike" kern="1200" cap="none" spc="0" normalizeH="0" baseline="0" noProof="0">
                <a:ln>
                  <a:noFill/>
                </a:ln>
                <a:solidFill>
                  <a:srgbClr val="CC0000"/>
                </a:solidFill>
                <a:effectLst/>
                <a:uLnTx/>
                <a:uFillTx/>
                <a:latin typeface="Arial" charset="0"/>
                <a:ea typeface="HGP創英角ｺﾞｼｯｸUB" pitchFamily="50" charset="-128"/>
                <a:cs typeface="+mn-cs"/>
              </a:rPr>
              <a:t>①</a:t>
            </a:r>
            <a:r>
              <a:rPr kumimoji="1" lang="ja-JP" altLang="en-US" sz="2400" b="0" i="0" u="none" strike="noStrike" kern="1200" cap="none" spc="0" normalizeH="0" baseline="0" noProof="0">
                <a:ln>
                  <a:noFill/>
                </a:ln>
                <a:solidFill>
                  <a:srgbClr val="CC0000"/>
                </a:solidFill>
                <a:effectLst/>
                <a:uLnTx/>
                <a:uFillTx/>
                <a:latin typeface="Arial" charset="0"/>
                <a:ea typeface="HGP創英角ｺﾞｼｯｸUB" pitchFamily="50" charset="-128"/>
                <a:cs typeface="+mn-cs"/>
              </a:rPr>
              <a:t>情報共有</a:t>
            </a:r>
          </a:p>
          <a:p>
            <a:pPr marL="0" marR="0" lvl="0" indent="0" algn="l" defTabSz="914400" rtl="0" eaLnBrk="1" fontAlgn="base" latinLnBrk="0" hangingPunct="1">
              <a:lnSpc>
                <a:spcPct val="125000"/>
              </a:lnSpc>
              <a:spcBef>
                <a:spcPct val="0"/>
              </a:spcBef>
              <a:spcAft>
                <a:spcPct val="0"/>
              </a:spcAft>
              <a:buClrTx/>
              <a:buSzTx/>
              <a:buFontTx/>
              <a:buNone/>
              <a:tabLst/>
              <a:defRPr/>
            </a:pPr>
            <a:r>
              <a:rPr kumimoji="1" lang="en-US" altLang="ja-JP" sz="2400" b="0" i="0" u="none" strike="noStrike" kern="1200" cap="none" spc="0" normalizeH="0" baseline="0" noProof="0">
                <a:ln>
                  <a:noFill/>
                </a:ln>
                <a:solidFill>
                  <a:srgbClr val="CC0000"/>
                </a:solidFill>
                <a:effectLst/>
                <a:uLnTx/>
                <a:uFillTx/>
                <a:latin typeface="Arial" charset="0"/>
                <a:ea typeface="HGP創英角ｺﾞｼｯｸUB" pitchFamily="50" charset="-128"/>
                <a:cs typeface="+mn-cs"/>
              </a:rPr>
              <a:t>②</a:t>
            </a:r>
            <a:r>
              <a:rPr kumimoji="1" lang="ja-JP" altLang="en-US" sz="2400" b="0" i="0" u="none" strike="noStrike" kern="1200" cap="none" spc="0" normalizeH="0" baseline="0" noProof="0">
                <a:ln>
                  <a:noFill/>
                </a:ln>
                <a:solidFill>
                  <a:srgbClr val="CC0000"/>
                </a:solidFill>
                <a:effectLst/>
                <a:uLnTx/>
                <a:uFillTx/>
                <a:latin typeface="Arial" charset="0"/>
                <a:ea typeface="HGP創英角ｺﾞｼｯｸUB" pitchFamily="50" charset="-128"/>
                <a:cs typeface="+mn-cs"/>
              </a:rPr>
              <a:t>ベクトル合わせ</a:t>
            </a:r>
          </a:p>
          <a:p>
            <a:pPr marL="0" marR="0" lvl="0" indent="0" algn="l" defTabSz="914400" rtl="0" eaLnBrk="1" fontAlgn="base" latinLnBrk="0" hangingPunct="1">
              <a:lnSpc>
                <a:spcPct val="125000"/>
              </a:lnSpc>
              <a:spcBef>
                <a:spcPct val="0"/>
              </a:spcBef>
              <a:spcAft>
                <a:spcPct val="0"/>
              </a:spcAft>
              <a:buClrTx/>
              <a:buSzTx/>
              <a:buFontTx/>
              <a:buNone/>
              <a:tabLst/>
              <a:defRPr/>
            </a:pPr>
            <a:r>
              <a:rPr kumimoji="1" lang="en-US" altLang="ja-JP" sz="2400" b="0" i="0" u="none" strike="noStrike" kern="1200" cap="none" spc="0" normalizeH="0" baseline="0" noProof="0">
                <a:ln>
                  <a:noFill/>
                </a:ln>
                <a:solidFill>
                  <a:srgbClr val="CC0000"/>
                </a:solidFill>
                <a:effectLst/>
                <a:uLnTx/>
                <a:uFillTx/>
                <a:latin typeface="Arial" charset="0"/>
                <a:ea typeface="HGP創英角ｺﾞｼｯｸUB" pitchFamily="50" charset="-128"/>
                <a:cs typeface="+mn-cs"/>
              </a:rPr>
              <a:t>③</a:t>
            </a:r>
            <a:r>
              <a:rPr kumimoji="1" lang="ja-JP" altLang="en-US" sz="2400" b="0" i="0" u="none" strike="noStrike" kern="1200" cap="none" spc="0" normalizeH="0" baseline="0" noProof="0">
                <a:ln>
                  <a:noFill/>
                </a:ln>
                <a:solidFill>
                  <a:srgbClr val="CC0000"/>
                </a:solidFill>
                <a:effectLst/>
                <a:uLnTx/>
                <a:uFillTx/>
                <a:latin typeface="Arial" charset="0"/>
                <a:ea typeface="HGP創英角ｺﾞｼｯｸUB" pitchFamily="50" charset="-128"/>
                <a:cs typeface="+mn-cs"/>
              </a:rPr>
              <a:t>プランの確認</a:t>
            </a:r>
          </a:p>
          <a:p>
            <a:pPr marL="0" marR="0" lvl="0" indent="0" algn="l" defTabSz="914400" rtl="0" eaLnBrk="1" fontAlgn="base" latinLnBrk="0" hangingPunct="1">
              <a:lnSpc>
                <a:spcPct val="125000"/>
              </a:lnSpc>
              <a:spcBef>
                <a:spcPct val="0"/>
              </a:spcBef>
              <a:spcAft>
                <a:spcPct val="0"/>
              </a:spcAft>
              <a:buClrTx/>
              <a:buSzTx/>
              <a:buFontTx/>
              <a:buNone/>
              <a:tabLst/>
              <a:defRPr/>
            </a:pPr>
            <a:r>
              <a:rPr kumimoji="1" lang="en-US" altLang="ja-JP" sz="2400" b="0" i="0" u="none" strike="noStrike" kern="1200" cap="none" spc="0" normalizeH="0" baseline="0" noProof="0">
                <a:ln>
                  <a:noFill/>
                </a:ln>
                <a:solidFill>
                  <a:srgbClr val="CC0000"/>
                </a:solidFill>
                <a:effectLst/>
                <a:uLnTx/>
                <a:uFillTx/>
                <a:latin typeface="Arial" charset="0"/>
                <a:ea typeface="HGP創英角ｺﾞｼｯｸUB" pitchFamily="50" charset="-128"/>
                <a:cs typeface="+mn-cs"/>
              </a:rPr>
              <a:t>④</a:t>
            </a:r>
            <a:r>
              <a:rPr kumimoji="1" lang="ja-JP" altLang="en-US" sz="2400" b="0" i="0" u="none" strike="noStrike" kern="1200" cap="none" spc="0" normalizeH="0" baseline="0" noProof="0">
                <a:ln>
                  <a:noFill/>
                </a:ln>
                <a:solidFill>
                  <a:srgbClr val="CC0000"/>
                </a:solidFill>
                <a:effectLst/>
                <a:uLnTx/>
                <a:uFillTx/>
                <a:latin typeface="Arial" charset="0"/>
                <a:ea typeface="HGP創英角ｺﾞｼｯｸUB" pitchFamily="50" charset="-128"/>
                <a:cs typeface="+mn-cs"/>
              </a:rPr>
              <a:t>役割分担</a:t>
            </a:r>
          </a:p>
        </p:txBody>
      </p:sp>
      <p:sp>
        <p:nvSpPr>
          <p:cNvPr id="7" name="フッター プレースホルダー 6">
            <a:extLst>
              <a:ext uri="{FF2B5EF4-FFF2-40B4-BE49-F238E27FC236}">
                <a16:creationId xmlns:a16="http://schemas.microsoft.com/office/drawing/2014/main" id="{452A2CBA-7E59-4F79-8D11-A65C5357D4B0}"/>
              </a:ext>
            </a:extLst>
          </p:cNvPr>
          <p:cNvSpPr>
            <a:spLocks noGrp="1"/>
          </p:cNvSpPr>
          <p:nvPr>
            <p:ph type="ftr" sz="quarter" idx="11"/>
          </p:nvPr>
        </p:nvSpPr>
        <p:spPr/>
        <p:txBody>
          <a:bodyPr/>
          <a:lstStyle/>
          <a:p>
            <a:pPr algn="just">
              <a:defRPr/>
            </a:pPr>
            <a:r>
              <a:rPr lang="zh-TW" altLang="en-US"/>
              <a:t>令和元年度主任相談支援専門員養成研修</a:t>
            </a:r>
            <a:endParaRPr lang="en-US" altLang="ja-JP" dirty="0"/>
          </a:p>
        </p:txBody>
      </p:sp>
      <p:sp>
        <p:nvSpPr>
          <p:cNvPr id="8" name="スライド番号プレースホルダー 7">
            <a:extLst>
              <a:ext uri="{FF2B5EF4-FFF2-40B4-BE49-F238E27FC236}">
                <a16:creationId xmlns:a16="http://schemas.microsoft.com/office/drawing/2014/main" id="{2F4D7CD8-2797-4164-9B30-15EAA9F6C7D9}"/>
              </a:ext>
            </a:extLst>
          </p:cNvPr>
          <p:cNvSpPr>
            <a:spLocks noGrp="1"/>
          </p:cNvSpPr>
          <p:nvPr>
            <p:ph type="sldNum" sz="quarter" idx="12"/>
          </p:nvPr>
        </p:nvSpPr>
        <p:spPr/>
        <p:txBody>
          <a:bodyPr/>
          <a:lstStyle/>
          <a:p>
            <a:pPr>
              <a:defRPr/>
            </a:pPr>
            <a:fld id="{F3EF7C41-E598-4EB3-AAEE-1EFCDAF9754B}" type="slidenum">
              <a:rPr lang="en-US" altLang="ja-JP" smtClean="0"/>
              <a:pPr>
                <a:defRPr/>
              </a:pPr>
              <a:t>28</a:t>
            </a:fld>
            <a:endParaRPr lang="en-US" altLang="ja-JP"/>
          </a:p>
        </p:txBody>
      </p:sp>
    </p:spTree>
    <p:extLst>
      <p:ext uri="{BB962C8B-B14F-4D97-AF65-F5344CB8AC3E}">
        <p14:creationId xmlns:p14="http://schemas.microsoft.com/office/powerpoint/2010/main" val="112337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457200" y="1341438"/>
            <a:ext cx="8229600" cy="5327650"/>
          </a:xfrm>
        </p:spPr>
        <p:txBody>
          <a:bodyPr>
            <a:normAutofit/>
          </a:bodyPr>
          <a:lstStyle/>
          <a:p>
            <a:pPr eaLnBrk="1" hangingPunct="1">
              <a:buFontTx/>
              <a:buNone/>
            </a:pPr>
            <a:r>
              <a:rPr lang="en-US" altLang="ja-JP" sz="2400" dirty="0"/>
              <a:t>① </a:t>
            </a:r>
            <a:r>
              <a:rPr lang="ja-JP" altLang="en-US" sz="2400" dirty="0"/>
              <a:t>必要な関係者が参画しているか（特に地域住民の参画）</a:t>
            </a:r>
          </a:p>
          <a:p>
            <a:pPr eaLnBrk="1" hangingPunct="1">
              <a:buFontTx/>
              <a:buNone/>
            </a:pPr>
            <a:r>
              <a:rPr lang="ja-JP" altLang="en-US" sz="2400" dirty="0"/>
              <a:t>　　相談支援専門員を中心とした課題解決のためのチーム編成</a:t>
            </a:r>
          </a:p>
          <a:p>
            <a:pPr eaLnBrk="1" hangingPunct="1">
              <a:buFontTx/>
              <a:buNone/>
            </a:pPr>
            <a:r>
              <a:rPr lang="ja-JP" altLang="en-US" sz="2400" dirty="0"/>
              <a:t>②本人のニーズに添った支援になっているか</a:t>
            </a:r>
          </a:p>
          <a:p>
            <a:pPr eaLnBrk="1" hangingPunct="1">
              <a:buFontTx/>
              <a:buNone/>
            </a:pPr>
            <a:r>
              <a:rPr lang="ja-JP" altLang="en-US" sz="2400" dirty="0"/>
              <a:t>③短期目標と中長期目標を整理して</a:t>
            </a:r>
          </a:p>
          <a:p>
            <a:pPr eaLnBrk="1" hangingPunct="1">
              <a:buFontTx/>
              <a:buNone/>
            </a:pPr>
            <a:r>
              <a:rPr lang="ja-JP" altLang="en-US" sz="2400" dirty="0"/>
              <a:t>　　すぐにできる支援と、時間を要する支援を分けて議論する。</a:t>
            </a:r>
          </a:p>
          <a:p>
            <a:pPr eaLnBrk="1" hangingPunct="1">
              <a:buFontTx/>
              <a:buNone/>
            </a:pPr>
            <a:r>
              <a:rPr lang="ja-JP" altLang="en-US" sz="2400" dirty="0"/>
              <a:t>④それぞれの役割分担は整理できたか</a:t>
            </a:r>
          </a:p>
          <a:p>
            <a:pPr eaLnBrk="1" hangingPunct="1">
              <a:buFontTx/>
              <a:buNone/>
            </a:pPr>
            <a:r>
              <a:rPr lang="ja-JP" altLang="en-US" sz="2400" dirty="0"/>
              <a:t>　　具体的な役割分担のない連携の危うさ</a:t>
            </a:r>
          </a:p>
          <a:p>
            <a:pPr eaLnBrk="1" hangingPunct="1">
              <a:buFontTx/>
              <a:buNone/>
            </a:pPr>
            <a:r>
              <a:rPr lang="ja-JP" altLang="en-US" sz="2400" dirty="0"/>
              <a:t>⑤現状ではできないことを確認・共有できたか</a:t>
            </a:r>
          </a:p>
          <a:p>
            <a:pPr eaLnBrk="1" hangingPunct="1">
              <a:buFontTx/>
              <a:buNone/>
            </a:pPr>
            <a:endParaRPr lang="ja-JP" altLang="en-US" sz="800" i="1" dirty="0"/>
          </a:p>
          <a:p>
            <a:pPr eaLnBrk="1" hangingPunct="1">
              <a:buFontTx/>
              <a:buNone/>
            </a:pPr>
            <a:r>
              <a:rPr lang="ja-JP" altLang="en-US" sz="2000" i="1" dirty="0"/>
              <a:t>　○相談支援専門員は、常に協議会（地域）を意識して</a:t>
            </a:r>
          </a:p>
          <a:p>
            <a:pPr eaLnBrk="1" hangingPunct="1">
              <a:buFontTx/>
              <a:buNone/>
            </a:pPr>
            <a:r>
              <a:rPr lang="ja-JP" altLang="en-US" sz="2000" dirty="0"/>
              <a:t>　　　個別のニーズ・課題が地域づくりにつながること。</a:t>
            </a:r>
          </a:p>
          <a:p>
            <a:pPr eaLnBrk="1" hangingPunct="1">
              <a:buFontTx/>
              <a:buNone/>
            </a:pPr>
            <a:r>
              <a:rPr lang="ja-JP" altLang="en-US" sz="2000" dirty="0"/>
              <a:t>　　　個別の支援における工夫やできなかったことを協議会で報告して、地　　域全体で共有。そして、地域の課題としていく。</a:t>
            </a:r>
          </a:p>
        </p:txBody>
      </p:sp>
      <p:sp>
        <p:nvSpPr>
          <p:cNvPr id="62467" name="AutoShape 3"/>
          <p:cNvSpPr>
            <a:spLocks noChangeArrowheads="1"/>
          </p:cNvSpPr>
          <p:nvPr/>
        </p:nvSpPr>
        <p:spPr bwMode="auto">
          <a:xfrm>
            <a:off x="971600" y="260648"/>
            <a:ext cx="6985000" cy="647700"/>
          </a:xfrm>
          <a:prstGeom prst="roundRect">
            <a:avLst>
              <a:gd name="adj" fmla="val 16667"/>
            </a:avLst>
          </a:prstGeom>
          <a:noFill/>
          <a:ln w="25400">
            <a:solidFill>
              <a:srgbClr val="FF0000"/>
            </a:solidFill>
            <a:round/>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2800" dirty="0">
                <a:solidFill>
                  <a:srgbClr val="C00000"/>
                </a:solidFill>
                <a:ea typeface="HG丸ｺﾞｼｯｸM-PRO" pitchFamily="49" charset="-128"/>
              </a:rPr>
              <a:t>2-8</a:t>
            </a:r>
            <a:r>
              <a:rPr lang="ja-JP" altLang="en-US" sz="2800" dirty="0">
                <a:solidFill>
                  <a:srgbClr val="C00000"/>
                </a:solidFill>
                <a:ea typeface="HG丸ｺﾞｼｯｸM-PRO" pitchFamily="49" charset="-128"/>
              </a:rPr>
              <a:t>　個別の支援会議は協議会の命綱</a:t>
            </a:r>
          </a:p>
        </p:txBody>
      </p:sp>
      <p:sp>
        <p:nvSpPr>
          <p:cNvPr id="62469" name="Rectangle 5"/>
          <p:cNvSpPr>
            <a:spLocks noChangeArrowheads="1"/>
          </p:cNvSpPr>
          <p:nvPr/>
        </p:nvSpPr>
        <p:spPr bwMode="auto">
          <a:xfrm>
            <a:off x="611188" y="5013325"/>
            <a:ext cx="7848600" cy="1511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7" name="Text Box 18">
            <a:extLst>
              <a:ext uri="{FF2B5EF4-FFF2-40B4-BE49-F238E27FC236}">
                <a16:creationId xmlns:a16="http://schemas.microsoft.com/office/drawing/2014/main" id="{10136A42-5EE6-4AC6-AB27-1B739F1BE385}"/>
              </a:ext>
            </a:extLst>
          </p:cNvPr>
          <p:cNvSpPr txBox="1">
            <a:spLocks noChangeArrowheads="1"/>
          </p:cNvSpPr>
          <p:nvPr/>
        </p:nvSpPr>
        <p:spPr bwMode="auto">
          <a:xfrm>
            <a:off x="6084168" y="6530588"/>
            <a:ext cx="25907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rPr>
              <a:t>自立支援協議会運営マニュアルより</a:t>
            </a:r>
            <a:endParaRPr kumimoji="1" lang="en-US" altLang="ja-JP" sz="1200" b="0" i="1"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9" name="フッター プレースホルダー 8">
            <a:extLst>
              <a:ext uri="{FF2B5EF4-FFF2-40B4-BE49-F238E27FC236}">
                <a16:creationId xmlns:a16="http://schemas.microsoft.com/office/drawing/2014/main" id="{1452A05C-9330-47CA-853A-E7E355E45287}"/>
              </a:ext>
            </a:extLst>
          </p:cNvPr>
          <p:cNvSpPr>
            <a:spLocks noGrp="1"/>
          </p:cNvSpPr>
          <p:nvPr>
            <p:ph type="ftr" sz="quarter" idx="11"/>
          </p:nvPr>
        </p:nvSpPr>
        <p:spPr/>
        <p:txBody>
          <a:bodyPr/>
          <a:lstStyle/>
          <a:p>
            <a:pPr>
              <a:defRPr/>
            </a:pPr>
            <a:r>
              <a:rPr lang="zh-TW" altLang="en-US"/>
              <a:t>令和元年度主任相談支援専門員養成研修</a:t>
            </a:r>
            <a:endParaRPr lang="en-US" altLang="ja-JP" dirty="0"/>
          </a:p>
        </p:txBody>
      </p:sp>
      <p:sp>
        <p:nvSpPr>
          <p:cNvPr id="10" name="スライド番号プレースホルダー 9">
            <a:extLst>
              <a:ext uri="{FF2B5EF4-FFF2-40B4-BE49-F238E27FC236}">
                <a16:creationId xmlns:a16="http://schemas.microsoft.com/office/drawing/2014/main" id="{5D0372B3-200D-40C0-88E4-B129AC833894}"/>
              </a:ext>
            </a:extLst>
          </p:cNvPr>
          <p:cNvSpPr>
            <a:spLocks noGrp="1"/>
          </p:cNvSpPr>
          <p:nvPr>
            <p:ph type="sldNum" sz="quarter" idx="12"/>
          </p:nvPr>
        </p:nvSpPr>
        <p:spPr/>
        <p:txBody>
          <a:bodyPr/>
          <a:lstStyle/>
          <a:p>
            <a:pPr>
              <a:defRPr/>
            </a:pPr>
            <a:fld id="{804D6B79-3AEB-42FE-A736-A41F7AEA0445}" type="slidenum">
              <a:rPr lang="en-US" altLang="ja-JP" smtClean="0"/>
              <a:pPr>
                <a:defRPr/>
              </a:pPr>
              <a:t>29</a:t>
            </a:fld>
            <a:endParaRPr lang="en-US" altLang="ja-JP"/>
          </a:p>
        </p:txBody>
      </p:sp>
    </p:spTree>
    <p:extLst>
      <p:ext uri="{BB962C8B-B14F-4D97-AF65-F5344CB8AC3E}">
        <p14:creationId xmlns:p14="http://schemas.microsoft.com/office/powerpoint/2010/main" val="3950818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dirty="0">
                <a:solidFill>
                  <a:schemeClr val="tx1"/>
                </a:solidFill>
                <a:latin typeface="+mj-ea"/>
              </a:rPr>
              <a:t>本科目の獲得目標</a:t>
            </a:r>
          </a:p>
        </p:txBody>
      </p:sp>
      <p:sp>
        <p:nvSpPr>
          <p:cNvPr id="3" name="コンテンツ プレースホルダー 2"/>
          <p:cNvSpPr>
            <a:spLocks noGrp="1"/>
          </p:cNvSpPr>
          <p:nvPr>
            <p:ph idx="1"/>
          </p:nvPr>
        </p:nvSpPr>
        <p:spPr>
          <a:xfrm>
            <a:off x="678396" y="1684505"/>
            <a:ext cx="7787208" cy="4525963"/>
          </a:xfrm>
        </p:spPr>
        <p:txBody>
          <a:bodyPr/>
          <a:lstStyle/>
          <a:p>
            <a:r>
              <a:rPr lang="ja-JP" altLang="en-US" dirty="0"/>
              <a:t>主任相談支援専門員として必要な地域援助技術（コミュニティ・ソーシャルワーク）について理解する。</a:t>
            </a:r>
          </a:p>
          <a:p>
            <a:r>
              <a:rPr lang="ja-JP" altLang="en-US" dirty="0"/>
              <a:t>地域支援における協議会運営の機能と運営方法を理解する。</a:t>
            </a:r>
          </a:p>
          <a:p>
            <a:r>
              <a:rPr lang="ja-JP" altLang="en-US" dirty="0"/>
              <a:t>地域住民や地域組織および関係行政機関との関係構築方法を具体的に理解する。</a:t>
            </a:r>
          </a:p>
        </p:txBody>
      </p:sp>
      <p:sp>
        <p:nvSpPr>
          <p:cNvPr id="9" name="フッター プレースホルダー 8">
            <a:extLst>
              <a:ext uri="{FF2B5EF4-FFF2-40B4-BE49-F238E27FC236}">
                <a16:creationId xmlns:a16="http://schemas.microsoft.com/office/drawing/2014/main" id="{7EDD08E3-7355-4F19-A8AE-2305328CF243}"/>
              </a:ext>
            </a:extLst>
          </p:cNvPr>
          <p:cNvSpPr>
            <a:spLocks noGrp="1"/>
          </p:cNvSpPr>
          <p:nvPr>
            <p:ph type="ftr" sz="quarter" idx="11"/>
          </p:nvPr>
        </p:nvSpPr>
        <p:spPr/>
        <p:txBody>
          <a:bodyPr/>
          <a:lstStyle/>
          <a:p>
            <a:pPr>
              <a:defRPr/>
            </a:pPr>
            <a:r>
              <a:rPr lang="zh-TW" altLang="en-US"/>
              <a:t>令和元年度主任相談支援専門員養成研修</a:t>
            </a:r>
            <a:endParaRPr lang="en-US" altLang="ja-JP" dirty="0"/>
          </a:p>
        </p:txBody>
      </p:sp>
      <p:sp>
        <p:nvSpPr>
          <p:cNvPr id="10" name="スライド番号プレースホルダー 9">
            <a:extLst>
              <a:ext uri="{FF2B5EF4-FFF2-40B4-BE49-F238E27FC236}">
                <a16:creationId xmlns:a16="http://schemas.microsoft.com/office/drawing/2014/main" id="{604140C5-257D-40A1-9F8C-130017091B43}"/>
              </a:ext>
            </a:extLst>
          </p:cNvPr>
          <p:cNvSpPr>
            <a:spLocks noGrp="1"/>
          </p:cNvSpPr>
          <p:nvPr>
            <p:ph type="sldNum" sz="quarter" idx="12"/>
          </p:nvPr>
        </p:nvSpPr>
        <p:spPr/>
        <p:txBody>
          <a:bodyPr/>
          <a:lstStyle/>
          <a:p>
            <a:pPr>
              <a:defRPr/>
            </a:pPr>
            <a:fld id="{804D6B79-3AEB-42FE-A736-A41F7AEA0445}" type="slidenum">
              <a:rPr lang="en-US" altLang="ja-JP" smtClean="0"/>
              <a:pPr>
                <a:defRPr/>
              </a:pPr>
              <a:t>3</a:t>
            </a:fld>
            <a:endParaRPr lang="en-US" altLang="ja-JP"/>
          </a:p>
        </p:txBody>
      </p:sp>
    </p:spTree>
    <p:extLst>
      <p:ext uri="{BB962C8B-B14F-4D97-AF65-F5344CB8AC3E}">
        <p14:creationId xmlns:p14="http://schemas.microsoft.com/office/powerpoint/2010/main" val="45646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457200" y="1268760"/>
            <a:ext cx="8229600" cy="5400328"/>
          </a:xfrm>
        </p:spPr>
        <p:txBody>
          <a:bodyPr>
            <a:noAutofit/>
          </a:bodyPr>
          <a:lstStyle/>
          <a:p>
            <a:pPr eaLnBrk="1" hangingPunct="1">
              <a:lnSpc>
                <a:spcPct val="90000"/>
              </a:lnSpc>
              <a:buFontTx/>
              <a:buNone/>
            </a:pPr>
            <a:r>
              <a:rPr lang="en-US" altLang="ja-JP" sz="2400" dirty="0"/>
              <a:t>①</a:t>
            </a:r>
            <a:r>
              <a:rPr lang="ja-JP" altLang="en-US" sz="2400" dirty="0"/>
              <a:t>障害別、課題別、地域別等、地域の実情に応じた設定</a:t>
            </a:r>
          </a:p>
          <a:p>
            <a:pPr>
              <a:lnSpc>
                <a:spcPct val="90000"/>
              </a:lnSpc>
              <a:buNone/>
            </a:pPr>
            <a:r>
              <a:rPr lang="ja-JP" altLang="en-US" sz="2400" dirty="0"/>
              <a:t>　　　最初から形にこだわるのでなく、必要に応じて優先順位を付ける中から専門部会を設置追加、分化、統合していく。　</a:t>
            </a:r>
          </a:p>
          <a:p>
            <a:pPr eaLnBrk="1" hangingPunct="1">
              <a:lnSpc>
                <a:spcPct val="90000"/>
              </a:lnSpc>
              <a:buFontTx/>
              <a:buNone/>
            </a:pPr>
            <a:r>
              <a:rPr lang="ja-JP" altLang="en-US" sz="2400" dirty="0">
                <a:solidFill>
                  <a:srgbClr val="FF0000"/>
                </a:solidFill>
              </a:rPr>
              <a:t>②課題ごとの地域の中核的なメンバーを揃える</a:t>
            </a:r>
          </a:p>
          <a:p>
            <a:pPr eaLnBrk="1" hangingPunct="1">
              <a:lnSpc>
                <a:spcPct val="90000"/>
              </a:lnSpc>
              <a:buFontTx/>
              <a:buNone/>
            </a:pPr>
            <a:r>
              <a:rPr lang="ja-JP" altLang="en-US" sz="2400" dirty="0">
                <a:solidFill>
                  <a:srgbClr val="FF0000"/>
                </a:solidFill>
              </a:rPr>
              <a:t>　　必要に応じてメンバー追加や入れ替えも随時行う</a:t>
            </a:r>
          </a:p>
          <a:p>
            <a:pPr eaLnBrk="1" hangingPunct="1">
              <a:lnSpc>
                <a:spcPct val="90000"/>
              </a:lnSpc>
              <a:buFontTx/>
              <a:buNone/>
            </a:pPr>
            <a:r>
              <a:rPr lang="ja-JP" altLang="en-US" sz="2400" dirty="0">
                <a:solidFill>
                  <a:srgbClr val="FF0000"/>
                </a:solidFill>
              </a:rPr>
              <a:t>③社会資源の改善・開発に取り組む</a:t>
            </a:r>
          </a:p>
          <a:p>
            <a:pPr eaLnBrk="1" hangingPunct="1">
              <a:lnSpc>
                <a:spcPct val="90000"/>
              </a:lnSpc>
              <a:buFontTx/>
              <a:buNone/>
            </a:pPr>
            <a:r>
              <a:rPr lang="ja-JP" altLang="en-US" sz="2400" dirty="0">
                <a:solidFill>
                  <a:srgbClr val="FF0000"/>
                </a:solidFill>
              </a:rPr>
              <a:t>　　　運営会議等からの検討課題について、課題解決に向けた調査やプロジェクトを組んで社会資源の改善・開発の提案を目指す。</a:t>
            </a:r>
            <a:endParaRPr lang="ja-JP" altLang="en-US" sz="2400" dirty="0"/>
          </a:p>
          <a:p>
            <a:pPr eaLnBrk="1" hangingPunct="1">
              <a:lnSpc>
                <a:spcPct val="90000"/>
              </a:lnSpc>
              <a:buFontTx/>
              <a:buNone/>
            </a:pPr>
            <a:r>
              <a:rPr lang="ja-JP" altLang="en-US" sz="2400" dirty="0"/>
              <a:t>④毎月など定期的に開催するとともに必要に応じて随時開催</a:t>
            </a:r>
          </a:p>
          <a:p>
            <a:pPr eaLnBrk="1" hangingPunct="1">
              <a:lnSpc>
                <a:spcPct val="90000"/>
              </a:lnSpc>
              <a:buFontTx/>
              <a:buNone/>
            </a:pPr>
            <a:r>
              <a:rPr lang="ja-JP" altLang="en-US" sz="2400" dirty="0"/>
              <a:t>　　フットワークの軽さが重要</a:t>
            </a:r>
            <a:endParaRPr lang="en-US" altLang="ja-JP" sz="2400" dirty="0"/>
          </a:p>
          <a:p>
            <a:pPr eaLnBrk="1" hangingPunct="1">
              <a:lnSpc>
                <a:spcPct val="90000"/>
              </a:lnSpc>
              <a:buFontTx/>
              <a:buNone/>
            </a:pPr>
            <a:endParaRPr lang="en-US" altLang="ja-JP" sz="2400" dirty="0"/>
          </a:p>
          <a:p>
            <a:pPr eaLnBrk="1" hangingPunct="1">
              <a:lnSpc>
                <a:spcPct val="90000"/>
              </a:lnSpc>
              <a:buFontTx/>
              <a:buNone/>
            </a:pPr>
            <a:endParaRPr lang="ja-JP" altLang="en-US" sz="2400" dirty="0"/>
          </a:p>
          <a:p>
            <a:pPr eaLnBrk="1" hangingPunct="1">
              <a:lnSpc>
                <a:spcPct val="90000"/>
              </a:lnSpc>
              <a:buFontTx/>
              <a:buNone/>
            </a:pPr>
            <a:endParaRPr lang="ja-JP" altLang="en-US" sz="2400" i="1" dirty="0"/>
          </a:p>
          <a:p>
            <a:pPr eaLnBrk="1" hangingPunct="1">
              <a:lnSpc>
                <a:spcPct val="90000"/>
              </a:lnSpc>
              <a:buFontTx/>
              <a:buNone/>
            </a:pPr>
            <a:r>
              <a:rPr lang="ja-JP" altLang="en-US" sz="2400" i="1" dirty="0"/>
              <a:t>　</a:t>
            </a:r>
          </a:p>
        </p:txBody>
      </p:sp>
      <p:sp>
        <p:nvSpPr>
          <p:cNvPr id="65539" name="AutoShape 3"/>
          <p:cNvSpPr>
            <a:spLocks noChangeArrowheads="1"/>
          </p:cNvSpPr>
          <p:nvPr/>
        </p:nvSpPr>
        <p:spPr bwMode="auto">
          <a:xfrm>
            <a:off x="457201" y="333028"/>
            <a:ext cx="8070111" cy="647700"/>
          </a:xfrm>
          <a:prstGeom prst="roundRect">
            <a:avLst>
              <a:gd name="adj" fmla="val 16667"/>
            </a:avLst>
          </a:prstGeom>
          <a:noFill/>
          <a:ln w="25400">
            <a:solidFill>
              <a:srgbClr val="FF0000"/>
            </a:solidFill>
            <a:round/>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2800" dirty="0">
                <a:solidFill>
                  <a:srgbClr val="C00000"/>
                </a:solidFill>
                <a:ea typeface="HG丸ｺﾞｼｯｸM-PRO" pitchFamily="49" charset="-128"/>
              </a:rPr>
              <a:t>2-9</a:t>
            </a:r>
            <a:r>
              <a:rPr lang="ja-JP" altLang="en-US" sz="2800" dirty="0">
                <a:solidFill>
                  <a:srgbClr val="C00000"/>
                </a:solidFill>
                <a:ea typeface="HG丸ｺﾞｼｯｸM-PRO" pitchFamily="49" charset="-128"/>
              </a:rPr>
              <a:t>　専門部会で議論を深め、施策提案等を目指す</a:t>
            </a:r>
          </a:p>
        </p:txBody>
      </p:sp>
      <p:sp>
        <p:nvSpPr>
          <p:cNvPr id="65541" name="Rectangle 5"/>
          <p:cNvSpPr>
            <a:spLocks noChangeArrowheads="1"/>
          </p:cNvSpPr>
          <p:nvPr/>
        </p:nvSpPr>
        <p:spPr bwMode="auto">
          <a:xfrm>
            <a:off x="611188" y="5517282"/>
            <a:ext cx="7921625" cy="1008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dirty="0"/>
              <a:t>○</a:t>
            </a:r>
            <a:r>
              <a:rPr lang="ja-JP" altLang="en-US" dirty="0"/>
              <a:t>単なる議論の場ではなく、調査結果や施策提案等、結果の出る取組を目指す。</a:t>
            </a:r>
          </a:p>
          <a:p>
            <a:pPr eaLnBrk="1" hangingPunct="1"/>
            <a:r>
              <a:rPr lang="ja-JP" altLang="en-US" dirty="0"/>
              <a:t>○自治体予算編成等の時期を見据えたスケジュール管理が必要。</a:t>
            </a:r>
          </a:p>
        </p:txBody>
      </p:sp>
      <p:sp>
        <p:nvSpPr>
          <p:cNvPr id="7" name="Text Box 18">
            <a:extLst>
              <a:ext uri="{FF2B5EF4-FFF2-40B4-BE49-F238E27FC236}">
                <a16:creationId xmlns:a16="http://schemas.microsoft.com/office/drawing/2014/main" id="{64A76ECC-CE4F-4D76-9843-A5D62F9647AA}"/>
              </a:ext>
            </a:extLst>
          </p:cNvPr>
          <p:cNvSpPr txBox="1">
            <a:spLocks noChangeArrowheads="1"/>
          </p:cNvSpPr>
          <p:nvPr/>
        </p:nvSpPr>
        <p:spPr bwMode="auto">
          <a:xfrm>
            <a:off x="6012160" y="6530588"/>
            <a:ext cx="25907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rPr>
              <a:t>自立支援協議会運営マニュアルより</a:t>
            </a:r>
            <a:endParaRPr kumimoji="1" lang="en-US" altLang="ja-JP" sz="1200" b="0" i="1"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9" name="フッター プレースホルダー 8">
            <a:extLst>
              <a:ext uri="{FF2B5EF4-FFF2-40B4-BE49-F238E27FC236}">
                <a16:creationId xmlns:a16="http://schemas.microsoft.com/office/drawing/2014/main" id="{28A892D0-CC38-40D6-946A-C3E69C196034}"/>
              </a:ext>
            </a:extLst>
          </p:cNvPr>
          <p:cNvSpPr>
            <a:spLocks noGrp="1"/>
          </p:cNvSpPr>
          <p:nvPr>
            <p:ph type="ftr" sz="quarter" idx="11"/>
          </p:nvPr>
        </p:nvSpPr>
        <p:spPr/>
        <p:txBody>
          <a:bodyPr/>
          <a:lstStyle/>
          <a:p>
            <a:pPr>
              <a:defRPr/>
            </a:pPr>
            <a:r>
              <a:rPr lang="zh-TW" altLang="en-US"/>
              <a:t>令和元年度主任相談支援専門員養成研修</a:t>
            </a:r>
            <a:endParaRPr lang="en-US" altLang="ja-JP" dirty="0"/>
          </a:p>
        </p:txBody>
      </p:sp>
      <p:sp>
        <p:nvSpPr>
          <p:cNvPr id="10" name="スライド番号プレースホルダー 9">
            <a:extLst>
              <a:ext uri="{FF2B5EF4-FFF2-40B4-BE49-F238E27FC236}">
                <a16:creationId xmlns:a16="http://schemas.microsoft.com/office/drawing/2014/main" id="{C93E96E0-6E9B-47C8-ABCD-DB98253C63B3}"/>
              </a:ext>
            </a:extLst>
          </p:cNvPr>
          <p:cNvSpPr>
            <a:spLocks noGrp="1"/>
          </p:cNvSpPr>
          <p:nvPr>
            <p:ph type="sldNum" sz="quarter" idx="12"/>
          </p:nvPr>
        </p:nvSpPr>
        <p:spPr/>
        <p:txBody>
          <a:bodyPr/>
          <a:lstStyle/>
          <a:p>
            <a:pPr>
              <a:defRPr/>
            </a:pPr>
            <a:fld id="{804D6B79-3AEB-42FE-A736-A41F7AEA0445}" type="slidenum">
              <a:rPr lang="en-US" altLang="ja-JP" smtClean="0"/>
              <a:pPr>
                <a:defRPr/>
              </a:pPr>
              <a:t>30</a:t>
            </a:fld>
            <a:endParaRPr lang="en-US" altLang="ja-JP"/>
          </a:p>
        </p:txBody>
      </p:sp>
    </p:spTree>
    <p:extLst>
      <p:ext uri="{BB962C8B-B14F-4D97-AF65-F5344CB8AC3E}">
        <p14:creationId xmlns:p14="http://schemas.microsoft.com/office/powerpoint/2010/main" val="1876758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dirty="0">
                <a:solidFill>
                  <a:srgbClr val="C00000"/>
                </a:solidFill>
              </a:rPr>
              <a:t>3-1</a:t>
            </a:r>
            <a:r>
              <a:rPr lang="ja-JP" altLang="en-US" sz="3600" dirty="0">
                <a:solidFill>
                  <a:srgbClr val="C00000"/>
                </a:solidFill>
              </a:rPr>
              <a:t>　地域住民や地域組織および関係機関とのネットワーク構築方法</a:t>
            </a:r>
            <a:endParaRPr kumimoji="1" lang="ja-JP" altLang="en-US" sz="3600" dirty="0">
              <a:solidFill>
                <a:srgbClr val="C00000"/>
              </a:solidFill>
            </a:endParaRPr>
          </a:p>
        </p:txBody>
      </p:sp>
      <p:sp>
        <p:nvSpPr>
          <p:cNvPr id="3" name="コンテンツ プレースホルダー 2"/>
          <p:cNvSpPr>
            <a:spLocks noGrp="1"/>
          </p:cNvSpPr>
          <p:nvPr>
            <p:ph idx="1"/>
          </p:nvPr>
        </p:nvSpPr>
        <p:spPr>
          <a:xfrm>
            <a:off x="611560" y="1586210"/>
            <a:ext cx="7920880" cy="4867126"/>
          </a:xfrm>
        </p:spPr>
        <p:txBody>
          <a:bodyPr>
            <a:normAutofit/>
          </a:bodyPr>
          <a:lstStyle/>
          <a:p>
            <a:pPr marL="0" indent="0">
              <a:buNone/>
            </a:pPr>
            <a:r>
              <a:rPr kumimoji="1" lang="ja-JP" altLang="en-US" sz="2800" dirty="0"/>
              <a:t>・複数の専門機関が利用者の支援を行うために多職種協働によるアプローチをすることが必要となる。</a:t>
            </a:r>
            <a:endParaRPr kumimoji="1" lang="en-US" altLang="ja-JP" sz="2800" dirty="0"/>
          </a:p>
          <a:p>
            <a:pPr marL="0" indent="0">
              <a:buNone/>
            </a:pPr>
            <a:r>
              <a:rPr kumimoji="1" lang="ja-JP" altLang="en-US" sz="2800" dirty="0"/>
              <a:t>・主任相談支援専門員は、そのチームが地域の生活者として利用者を捉えて、住民との協働的な支援を進めることが出来るよう関わることが求められる。</a:t>
            </a:r>
            <a:endParaRPr kumimoji="1" lang="en-US" altLang="ja-JP" sz="2800" dirty="0"/>
          </a:p>
          <a:p>
            <a:pPr marL="0" indent="0">
              <a:buNone/>
            </a:pPr>
            <a:r>
              <a:rPr kumimoji="1" lang="ja-JP" altLang="en-US" sz="2800" dirty="0"/>
              <a:t>・一方、住民が個人やセルフヘルプグループ、自主的な活動を行って、利用者とともに成長を果たせるように場や機会をコーディネートする。</a:t>
            </a:r>
            <a:endParaRPr kumimoji="1" lang="en-US" altLang="ja-JP" sz="2800" dirty="0"/>
          </a:p>
          <a:p>
            <a:pPr marL="0" indent="0">
              <a:buNone/>
            </a:pPr>
            <a:r>
              <a:rPr kumimoji="1" lang="ja-JP" altLang="en-US" sz="2800" dirty="0"/>
              <a:t>・これらが合わさって地域を基盤とした総合的な相談と地域支援のネットワークが出来ていく。</a:t>
            </a:r>
          </a:p>
        </p:txBody>
      </p:sp>
      <p:sp>
        <p:nvSpPr>
          <p:cNvPr id="11" name="フッター プレースホルダー 10">
            <a:extLst>
              <a:ext uri="{FF2B5EF4-FFF2-40B4-BE49-F238E27FC236}">
                <a16:creationId xmlns:a16="http://schemas.microsoft.com/office/drawing/2014/main" id="{9C60954A-0C5C-4B7F-A7B5-EEDF165E7CF7}"/>
              </a:ext>
            </a:extLst>
          </p:cNvPr>
          <p:cNvSpPr>
            <a:spLocks noGrp="1"/>
          </p:cNvSpPr>
          <p:nvPr>
            <p:ph type="ftr" sz="quarter" idx="11"/>
          </p:nvPr>
        </p:nvSpPr>
        <p:spPr/>
        <p:txBody>
          <a:bodyPr/>
          <a:lstStyle/>
          <a:p>
            <a:pPr>
              <a:defRPr/>
            </a:pPr>
            <a:r>
              <a:rPr lang="zh-TW" altLang="en-US"/>
              <a:t>令和元年度主任相談支援専門員養成研修</a:t>
            </a:r>
            <a:endParaRPr lang="en-US" altLang="ja-JP" dirty="0"/>
          </a:p>
        </p:txBody>
      </p:sp>
      <p:sp>
        <p:nvSpPr>
          <p:cNvPr id="12" name="スライド番号プレースホルダー 11">
            <a:extLst>
              <a:ext uri="{FF2B5EF4-FFF2-40B4-BE49-F238E27FC236}">
                <a16:creationId xmlns:a16="http://schemas.microsoft.com/office/drawing/2014/main" id="{3BFDA643-48FE-418F-8364-D9841AE26846}"/>
              </a:ext>
            </a:extLst>
          </p:cNvPr>
          <p:cNvSpPr>
            <a:spLocks noGrp="1"/>
          </p:cNvSpPr>
          <p:nvPr>
            <p:ph type="sldNum" sz="quarter" idx="12"/>
          </p:nvPr>
        </p:nvSpPr>
        <p:spPr/>
        <p:txBody>
          <a:bodyPr/>
          <a:lstStyle/>
          <a:p>
            <a:pPr>
              <a:defRPr/>
            </a:pPr>
            <a:fld id="{804D6B79-3AEB-42FE-A736-A41F7AEA0445}" type="slidenum">
              <a:rPr lang="en-US" altLang="ja-JP" smtClean="0"/>
              <a:pPr>
                <a:defRPr/>
              </a:pPr>
              <a:t>31</a:t>
            </a:fld>
            <a:endParaRPr lang="en-US" altLang="ja-JP"/>
          </a:p>
        </p:txBody>
      </p:sp>
    </p:spTree>
    <p:extLst>
      <p:ext uri="{BB962C8B-B14F-4D97-AF65-F5344CB8AC3E}">
        <p14:creationId xmlns:p14="http://schemas.microsoft.com/office/powerpoint/2010/main" val="230907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A1D73BC4-9491-4D18-9108-6908328835B3}"/>
              </a:ext>
            </a:extLst>
          </p:cNvPr>
          <p:cNvSpPr>
            <a:spLocks noChangeArrowheads="1"/>
          </p:cNvSpPr>
          <p:nvPr/>
        </p:nvSpPr>
        <p:spPr bwMode="auto">
          <a:xfrm>
            <a:off x="1187450" y="4221163"/>
            <a:ext cx="6769100" cy="360362"/>
          </a:xfrm>
          <a:prstGeom prst="rect">
            <a:avLst/>
          </a:prstGeom>
          <a:solidFill>
            <a:srgbClr val="CCEC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CC6600"/>
                </a:solidFill>
                <a:effectLst/>
                <a:uLnTx/>
                <a:uFillTx/>
                <a:latin typeface="Tahoma" panose="020B0604030504040204" pitchFamily="34" charset="0"/>
                <a:ea typeface="HGP創英角ﾎﾟｯﾌﾟ体" panose="040B0A00000000000000" pitchFamily="50" charset="-128"/>
                <a:cs typeface="+mn-cs"/>
              </a:rPr>
              <a:t>　　</a:t>
            </a:r>
            <a:r>
              <a:rPr kumimoji="1" lang="ja-JP" altLang="en-US" sz="1800" b="0" i="0" u="none" strike="noStrike" kern="1200" cap="none" spc="0" normalizeH="0" baseline="0" noProof="0" dirty="0">
                <a:ln>
                  <a:noFill/>
                </a:ln>
                <a:effectLst/>
                <a:uLnTx/>
                <a:uFillTx/>
                <a:latin typeface="Tahoma" panose="020B0604030504040204" pitchFamily="34" charset="0"/>
                <a:ea typeface="HGP創英角ﾎﾟｯﾌﾟ体" panose="040B0A00000000000000" pitchFamily="50" charset="-128"/>
                <a:cs typeface="+mn-cs"/>
              </a:rPr>
              <a:t>予　防　的　相　談</a:t>
            </a:r>
          </a:p>
        </p:txBody>
      </p:sp>
      <p:sp>
        <p:nvSpPr>
          <p:cNvPr id="14340" name="Rectangle 3">
            <a:extLst>
              <a:ext uri="{FF2B5EF4-FFF2-40B4-BE49-F238E27FC236}">
                <a16:creationId xmlns:a16="http://schemas.microsoft.com/office/drawing/2014/main" id="{36785A10-BC50-4D92-BF60-20195F1C0CB1}"/>
              </a:ext>
            </a:extLst>
          </p:cNvPr>
          <p:cNvSpPr>
            <a:spLocks noGrp="1" noChangeArrowheads="1"/>
          </p:cNvSpPr>
          <p:nvPr>
            <p:ph type="ctrTitle"/>
          </p:nvPr>
        </p:nvSpPr>
        <p:spPr>
          <a:xfrm>
            <a:off x="468313" y="549275"/>
            <a:ext cx="8207375" cy="722313"/>
          </a:xfrm>
        </p:spPr>
        <p:txBody>
          <a:bodyPr anchor="ctr"/>
          <a:lstStyle/>
          <a:p>
            <a:pPr eaLnBrk="1" hangingPunct="1"/>
            <a:r>
              <a:rPr lang="en-US" altLang="ja-JP" sz="3600" dirty="0">
                <a:solidFill>
                  <a:srgbClr val="C00000"/>
                </a:solidFill>
                <a:latin typeface="+mj-ea"/>
              </a:rPr>
              <a:t>3-2</a:t>
            </a:r>
            <a:r>
              <a:rPr lang="ja-JP" altLang="en-US" sz="3600" dirty="0">
                <a:solidFill>
                  <a:srgbClr val="C00000"/>
                </a:solidFill>
                <a:latin typeface="+mj-ea"/>
              </a:rPr>
              <a:t>　ネットワークの位置づけ</a:t>
            </a:r>
            <a:br>
              <a:rPr lang="ja-JP" altLang="en-US" sz="4000" dirty="0">
                <a:solidFill>
                  <a:srgbClr val="C00000"/>
                </a:solidFill>
                <a:latin typeface="+mj-ea"/>
              </a:rPr>
            </a:br>
            <a:endParaRPr lang="ja-JP" altLang="en-US" sz="1600" dirty="0">
              <a:solidFill>
                <a:srgbClr val="C00000"/>
              </a:solidFill>
              <a:latin typeface="+mj-ea"/>
            </a:endParaRPr>
          </a:p>
        </p:txBody>
      </p:sp>
      <p:sp>
        <p:nvSpPr>
          <p:cNvPr id="14341" name="Oval 4">
            <a:extLst>
              <a:ext uri="{FF2B5EF4-FFF2-40B4-BE49-F238E27FC236}">
                <a16:creationId xmlns:a16="http://schemas.microsoft.com/office/drawing/2014/main" id="{AC6FDB19-5E73-4098-AEFF-A2A28E6CBB66}"/>
              </a:ext>
            </a:extLst>
          </p:cNvPr>
          <p:cNvSpPr>
            <a:spLocks noChangeArrowheads="1"/>
          </p:cNvSpPr>
          <p:nvPr/>
        </p:nvSpPr>
        <p:spPr bwMode="auto">
          <a:xfrm>
            <a:off x="539750" y="1844675"/>
            <a:ext cx="8135938" cy="43180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住民主体の地域ネットワーク</a:t>
            </a:r>
          </a:p>
        </p:txBody>
      </p:sp>
      <p:sp>
        <p:nvSpPr>
          <p:cNvPr id="14342" name="Oval 5">
            <a:extLst>
              <a:ext uri="{FF2B5EF4-FFF2-40B4-BE49-F238E27FC236}">
                <a16:creationId xmlns:a16="http://schemas.microsoft.com/office/drawing/2014/main" id="{869B92A6-8957-46AA-A4BE-3D12FB9F9132}"/>
              </a:ext>
            </a:extLst>
          </p:cNvPr>
          <p:cNvSpPr>
            <a:spLocks noChangeArrowheads="1"/>
          </p:cNvSpPr>
          <p:nvPr/>
        </p:nvSpPr>
        <p:spPr bwMode="auto">
          <a:xfrm>
            <a:off x="539750" y="4868863"/>
            <a:ext cx="7993063" cy="43180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専門諸機関のネットワーク</a:t>
            </a:r>
          </a:p>
        </p:txBody>
      </p:sp>
      <p:sp>
        <p:nvSpPr>
          <p:cNvPr id="14343" name="Rectangle 6">
            <a:extLst>
              <a:ext uri="{FF2B5EF4-FFF2-40B4-BE49-F238E27FC236}">
                <a16:creationId xmlns:a16="http://schemas.microsoft.com/office/drawing/2014/main" id="{25A8053D-31F2-47A6-A3BB-ACA2295CA78A}"/>
              </a:ext>
            </a:extLst>
          </p:cNvPr>
          <p:cNvSpPr>
            <a:spLocks noChangeArrowheads="1"/>
          </p:cNvSpPr>
          <p:nvPr/>
        </p:nvSpPr>
        <p:spPr bwMode="auto">
          <a:xfrm>
            <a:off x="3851275" y="3068638"/>
            <a:ext cx="1439863" cy="1081087"/>
          </a:xfrm>
          <a:prstGeom prst="rect">
            <a:avLst/>
          </a:prstGeom>
          <a:solidFill>
            <a:srgbClr val="CCE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effectLst/>
                <a:uLnTx/>
                <a:uFillTx/>
                <a:latin typeface="Tahoma" panose="020B0604030504040204" pitchFamily="34" charset="0"/>
                <a:ea typeface="HGP創英角ﾎﾟｯﾌﾟ体" panose="040B0A00000000000000" pitchFamily="50" charset="-128"/>
                <a:cs typeface="+mn-cs"/>
              </a:rPr>
              <a:t>基本相談</a:t>
            </a:r>
          </a:p>
        </p:txBody>
      </p:sp>
      <p:sp>
        <p:nvSpPr>
          <p:cNvPr id="14344" name="Rectangle 7">
            <a:extLst>
              <a:ext uri="{FF2B5EF4-FFF2-40B4-BE49-F238E27FC236}">
                <a16:creationId xmlns:a16="http://schemas.microsoft.com/office/drawing/2014/main" id="{3B0E33BF-332E-490E-A3D3-9446E4A9A967}"/>
              </a:ext>
            </a:extLst>
          </p:cNvPr>
          <p:cNvSpPr>
            <a:spLocks noChangeArrowheads="1"/>
          </p:cNvSpPr>
          <p:nvPr/>
        </p:nvSpPr>
        <p:spPr bwMode="auto">
          <a:xfrm>
            <a:off x="5651500" y="3601392"/>
            <a:ext cx="1439863" cy="547688"/>
          </a:xfrm>
          <a:prstGeom prst="rect">
            <a:avLst/>
          </a:prstGeom>
          <a:solidFill>
            <a:srgbClr val="CCE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effectLst/>
                <a:uLnTx/>
                <a:uFillTx/>
                <a:latin typeface="Tahoma" panose="020B0604030504040204" pitchFamily="34" charset="0"/>
                <a:ea typeface="HGP創英角ﾎﾟｯﾌﾟ体" panose="040B0A00000000000000" pitchFamily="50" charset="-128"/>
                <a:cs typeface="+mn-cs"/>
              </a:rPr>
              <a:t>専門的相談</a:t>
            </a:r>
          </a:p>
        </p:txBody>
      </p:sp>
      <p:sp>
        <p:nvSpPr>
          <p:cNvPr id="14345" name="Rectangle 8">
            <a:extLst>
              <a:ext uri="{FF2B5EF4-FFF2-40B4-BE49-F238E27FC236}">
                <a16:creationId xmlns:a16="http://schemas.microsoft.com/office/drawing/2014/main" id="{105F0EE6-AFD7-4E7C-9832-13532C1DBAC6}"/>
              </a:ext>
            </a:extLst>
          </p:cNvPr>
          <p:cNvSpPr>
            <a:spLocks noChangeArrowheads="1"/>
          </p:cNvSpPr>
          <p:nvPr/>
        </p:nvSpPr>
        <p:spPr bwMode="auto">
          <a:xfrm>
            <a:off x="7451725" y="3068638"/>
            <a:ext cx="1439863" cy="1081087"/>
          </a:xfrm>
          <a:prstGeom prst="rect">
            <a:avLst/>
          </a:prstGeom>
          <a:solidFill>
            <a:srgbClr val="CCE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effectLst/>
                <a:uLnTx/>
                <a:uFillTx/>
                <a:latin typeface="Tahoma" panose="020B0604030504040204" pitchFamily="34" charset="0"/>
                <a:ea typeface="HGP創英角ﾎﾟｯﾌﾟ体" panose="040B0A00000000000000" pitchFamily="50" charset="-128"/>
                <a:cs typeface="+mn-cs"/>
              </a:rPr>
              <a:t>ネットワークの</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effectLst/>
                <a:uLnTx/>
                <a:uFillTx/>
                <a:latin typeface="Tahoma" panose="020B0604030504040204" pitchFamily="34" charset="0"/>
                <a:ea typeface="HGP創英角ﾎﾟｯﾌﾟ体" panose="040B0A00000000000000" pitchFamily="50" charset="-128"/>
                <a:cs typeface="+mn-cs"/>
              </a:rPr>
              <a:t>活用</a:t>
            </a:r>
          </a:p>
        </p:txBody>
      </p:sp>
      <p:sp>
        <p:nvSpPr>
          <p:cNvPr id="14346" name="Rectangle 9">
            <a:extLst>
              <a:ext uri="{FF2B5EF4-FFF2-40B4-BE49-F238E27FC236}">
                <a16:creationId xmlns:a16="http://schemas.microsoft.com/office/drawing/2014/main" id="{9B501EDA-3FFD-4D61-9E30-72BC19CEBEA3}"/>
              </a:ext>
            </a:extLst>
          </p:cNvPr>
          <p:cNvSpPr>
            <a:spLocks noChangeArrowheads="1"/>
          </p:cNvSpPr>
          <p:nvPr/>
        </p:nvSpPr>
        <p:spPr bwMode="auto">
          <a:xfrm>
            <a:off x="2051050" y="3068638"/>
            <a:ext cx="1439863" cy="1081087"/>
          </a:xfrm>
          <a:prstGeom prst="rect">
            <a:avLst/>
          </a:prstGeom>
          <a:solidFill>
            <a:srgbClr val="CCE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effectLst/>
                <a:uLnTx/>
                <a:uFillTx/>
                <a:latin typeface="Tahoma" panose="020B0604030504040204" pitchFamily="34" charset="0"/>
                <a:ea typeface="HGP創英角ﾎﾟｯﾌﾟ体" panose="040B0A00000000000000" pitchFamily="50" charset="-128"/>
                <a:cs typeface="+mn-cs"/>
              </a:rPr>
              <a:t>実態把握</a:t>
            </a:r>
          </a:p>
        </p:txBody>
      </p:sp>
      <p:sp>
        <p:nvSpPr>
          <p:cNvPr id="14347" name="Rectangle 10">
            <a:extLst>
              <a:ext uri="{FF2B5EF4-FFF2-40B4-BE49-F238E27FC236}">
                <a16:creationId xmlns:a16="http://schemas.microsoft.com/office/drawing/2014/main" id="{504AD46D-F792-40F7-BD98-461681F01566}"/>
              </a:ext>
            </a:extLst>
          </p:cNvPr>
          <p:cNvSpPr>
            <a:spLocks noChangeArrowheads="1"/>
          </p:cNvSpPr>
          <p:nvPr/>
        </p:nvSpPr>
        <p:spPr bwMode="auto">
          <a:xfrm>
            <a:off x="250825" y="3068638"/>
            <a:ext cx="1439863" cy="1081087"/>
          </a:xfrm>
          <a:prstGeom prst="rect">
            <a:avLst/>
          </a:prstGeom>
          <a:solidFill>
            <a:srgbClr val="CCE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effectLst/>
                <a:uLnTx/>
                <a:uFillTx/>
                <a:latin typeface="Tahoma" panose="020B0604030504040204" pitchFamily="34" charset="0"/>
                <a:ea typeface="HGP創英角ﾎﾟｯﾌﾟ体" panose="040B0A00000000000000" pitchFamily="50" charset="-128"/>
                <a:cs typeface="+mn-cs"/>
              </a:rPr>
              <a:t>ネットワーク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effectLst/>
                <a:uLnTx/>
                <a:uFillTx/>
                <a:latin typeface="Tahoma" panose="020B0604030504040204" pitchFamily="34" charset="0"/>
                <a:ea typeface="HGP創英角ﾎﾟｯﾌﾟ体" panose="040B0A00000000000000" pitchFamily="50" charset="-128"/>
                <a:cs typeface="+mn-cs"/>
              </a:rPr>
              <a:t>構築</a:t>
            </a:r>
          </a:p>
        </p:txBody>
      </p:sp>
      <p:sp>
        <p:nvSpPr>
          <p:cNvPr id="14348" name="Line 11">
            <a:extLst>
              <a:ext uri="{FF2B5EF4-FFF2-40B4-BE49-F238E27FC236}">
                <a16:creationId xmlns:a16="http://schemas.microsoft.com/office/drawing/2014/main" id="{27C433CD-F7D5-4941-BB24-CBBF4CDA4EE1}"/>
              </a:ext>
            </a:extLst>
          </p:cNvPr>
          <p:cNvSpPr>
            <a:spLocks noChangeShapeType="1"/>
          </p:cNvSpPr>
          <p:nvPr/>
        </p:nvSpPr>
        <p:spPr bwMode="auto">
          <a:xfrm>
            <a:off x="1692275" y="3644900"/>
            <a:ext cx="358775"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349" name="Line 12">
            <a:extLst>
              <a:ext uri="{FF2B5EF4-FFF2-40B4-BE49-F238E27FC236}">
                <a16:creationId xmlns:a16="http://schemas.microsoft.com/office/drawing/2014/main" id="{01698568-067E-4BA9-933E-0D7808537A48}"/>
              </a:ext>
            </a:extLst>
          </p:cNvPr>
          <p:cNvSpPr>
            <a:spLocks noChangeShapeType="1"/>
          </p:cNvSpPr>
          <p:nvPr/>
        </p:nvSpPr>
        <p:spPr bwMode="auto">
          <a:xfrm>
            <a:off x="3490913" y="3644900"/>
            <a:ext cx="360362"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350" name="Line 13">
            <a:extLst>
              <a:ext uri="{FF2B5EF4-FFF2-40B4-BE49-F238E27FC236}">
                <a16:creationId xmlns:a16="http://schemas.microsoft.com/office/drawing/2014/main" id="{E43E1B7E-395F-43D4-A70F-535ED488C7A4}"/>
              </a:ext>
            </a:extLst>
          </p:cNvPr>
          <p:cNvSpPr>
            <a:spLocks noChangeShapeType="1"/>
          </p:cNvSpPr>
          <p:nvPr/>
        </p:nvSpPr>
        <p:spPr bwMode="auto">
          <a:xfrm>
            <a:off x="5291138" y="3889745"/>
            <a:ext cx="360362"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351" name="Line 14">
            <a:extLst>
              <a:ext uri="{FF2B5EF4-FFF2-40B4-BE49-F238E27FC236}">
                <a16:creationId xmlns:a16="http://schemas.microsoft.com/office/drawing/2014/main" id="{CC344830-0ED5-4D7B-A5D1-8BD49CDCAF28}"/>
              </a:ext>
            </a:extLst>
          </p:cNvPr>
          <p:cNvSpPr>
            <a:spLocks noChangeShapeType="1"/>
          </p:cNvSpPr>
          <p:nvPr/>
        </p:nvSpPr>
        <p:spPr bwMode="auto">
          <a:xfrm>
            <a:off x="7091363" y="3861048"/>
            <a:ext cx="360362"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352" name="Line 15">
            <a:extLst>
              <a:ext uri="{FF2B5EF4-FFF2-40B4-BE49-F238E27FC236}">
                <a16:creationId xmlns:a16="http://schemas.microsoft.com/office/drawing/2014/main" id="{9D5A7F86-54D2-4106-A8A4-545E1927D94C}"/>
              </a:ext>
            </a:extLst>
          </p:cNvPr>
          <p:cNvSpPr>
            <a:spLocks noChangeShapeType="1"/>
          </p:cNvSpPr>
          <p:nvPr/>
        </p:nvSpPr>
        <p:spPr bwMode="auto">
          <a:xfrm flipV="1">
            <a:off x="971550" y="26368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353" name="Line 16">
            <a:extLst>
              <a:ext uri="{FF2B5EF4-FFF2-40B4-BE49-F238E27FC236}">
                <a16:creationId xmlns:a16="http://schemas.microsoft.com/office/drawing/2014/main" id="{63940FC2-F942-4597-B294-27357FE0D7A3}"/>
              </a:ext>
            </a:extLst>
          </p:cNvPr>
          <p:cNvSpPr>
            <a:spLocks noChangeShapeType="1"/>
          </p:cNvSpPr>
          <p:nvPr/>
        </p:nvSpPr>
        <p:spPr bwMode="auto">
          <a:xfrm flipV="1">
            <a:off x="2771775" y="26368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354" name="Line 17">
            <a:extLst>
              <a:ext uri="{FF2B5EF4-FFF2-40B4-BE49-F238E27FC236}">
                <a16:creationId xmlns:a16="http://schemas.microsoft.com/office/drawing/2014/main" id="{9CBCFDF6-19BB-490F-960A-72D88B3F55F1}"/>
              </a:ext>
            </a:extLst>
          </p:cNvPr>
          <p:cNvSpPr>
            <a:spLocks noChangeShapeType="1"/>
          </p:cNvSpPr>
          <p:nvPr/>
        </p:nvSpPr>
        <p:spPr bwMode="auto">
          <a:xfrm flipV="1">
            <a:off x="4572000" y="2276475"/>
            <a:ext cx="0"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356" name="Line 19">
            <a:extLst>
              <a:ext uri="{FF2B5EF4-FFF2-40B4-BE49-F238E27FC236}">
                <a16:creationId xmlns:a16="http://schemas.microsoft.com/office/drawing/2014/main" id="{F365B459-A185-4CCF-848A-C49992E73844}"/>
              </a:ext>
            </a:extLst>
          </p:cNvPr>
          <p:cNvSpPr>
            <a:spLocks noChangeShapeType="1"/>
          </p:cNvSpPr>
          <p:nvPr/>
        </p:nvSpPr>
        <p:spPr bwMode="auto">
          <a:xfrm flipV="1">
            <a:off x="8172450" y="26368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357" name="Line 20">
            <a:extLst>
              <a:ext uri="{FF2B5EF4-FFF2-40B4-BE49-F238E27FC236}">
                <a16:creationId xmlns:a16="http://schemas.microsoft.com/office/drawing/2014/main" id="{2375983F-F536-4A41-800E-EAF17634AACD}"/>
              </a:ext>
            </a:extLst>
          </p:cNvPr>
          <p:cNvSpPr>
            <a:spLocks noChangeShapeType="1"/>
          </p:cNvSpPr>
          <p:nvPr/>
        </p:nvSpPr>
        <p:spPr bwMode="auto">
          <a:xfrm flipV="1">
            <a:off x="971550" y="41497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358" name="Line 21">
            <a:extLst>
              <a:ext uri="{FF2B5EF4-FFF2-40B4-BE49-F238E27FC236}">
                <a16:creationId xmlns:a16="http://schemas.microsoft.com/office/drawing/2014/main" id="{E1998244-3D00-4B00-B8A9-43F47814A343}"/>
              </a:ext>
            </a:extLst>
          </p:cNvPr>
          <p:cNvSpPr>
            <a:spLocks noChangeShapeType="1"/>
          </p:cNvSpPr>
          <p:nvPr/>
        </p:nvSpPr>
        <p:spPr bwMode="auto">
          <a:xfrm flipV="1">
            <a:off x="2771775" y="41497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359" name="Line 22">
            <a:extLst>
              <a:ext uri="{FF2B5EF4-FFF2-40B4-BE49-F238E27FC236}">
                <a16:creationId xmlns:a16="http://schemas.microsoft.com/office/drawing/2014/main" id="{F4046D7F-C404-48A2-BE2E-798816FC1C6A}"/>
              </a:ext>
            </a:extLst>
          </p:cNvPr>
          <p:cNvSpPr>
            <a:spLocks noChangeShapeType="1"/>
          </p:cNvSpPr>
          <p:nvPr/>
        </p:nvSpPr>
        <p:spPr bwMode="auto">
          <a:xfrm flipV="1">
            <a:off x="4572000" y="4149725"/>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360" name="Line 23">
            <a:extLst>
              <a:ext uri="{FF2B5EF4-FFF2-40B4-BE49-F238E27FC236}">
                <a16:creationId xmlns:a16="http://schemas.microsoft.com/office/drawing/2014/main" id="{D5253CF6-8F94-4739-9652-D75560ACFE85}"/>
              </a:ext>
            </a:extLst>
          </p:cNvPr>
          <p:cNvSpPr>
            <a:spLocks noChangeShapeType="1"/>
          </p:cNvSpPr>
          <p:nvPr/>
        </p:nvSpPr>
        <p:spPr bwMode="auto">
          <a:xfrm flipV="1">
            <a:off x="6372225" y="41497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361" name="Line 24">
            <a:extLst>
              <a:ext uri="{FF2B5EF4-FFF2-40B4-BE49-F238E27FC236}">
                <a16:creationId xmlns:a16="http://schemas.microsoft.com/office/drawing/2014/main" id="{4CAB9FE3-7BA7-4E61-9531-65ED1A32547A}"/>
              </a:ext>
            </a:extLst>
          </p:cNvPr>
          <p:cNvSpPr>
            <a:spLocks noChangeShapeType="1"/>
          </p:cNvSpPr>
          <p:nvPr/>
        </p:nvSpPr>
        <p:spPr bwMode="auto">
          <a:xfrm flipV="1">
            <a:off x="8172450" y="41497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362" name="Line 25">
            <a:extLst>
              <a:ext uri="{FF2B5EF4-FFF2-40B4-BE49-F238E27FC236}">
                <a16:creationId xmlns:a16="http://schemas.microsoft.com/office/drawing/2014/main" id="{868CBC09-D140-42EF-8DDE-0A68386AC8A9}"/>
              </a:ext>
            </a:extLst>
          </p:cNvPr>
          <p:cNvSpPr>
            <a:spLocks noChangeShapeType="1"/>
          </p:cNvSpPr>
          <p:nvPr/>
        </p:nvSpPr>
        <p:spPr bwMode="auto">
          <a:xfrm>
            <a:off x="971550" y="2636838"/>
            <a:ext cx="7200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363" name="Line 26">
            <a:extLst>
              <a:ext uri="{FF2B5EF4-FFF2-40B4-BE49-F238E27FC236}">
                <a16:creationId xmlns:a16="http://schemas.microsoft.com/office/drawing/2014/main" id="{F73C02A5-1146-4162-BFCB-4C543233E063}"/>
              </a:ext>
            </a:extLst>
          </p:cNvPr>
          <p:cNvSpPr>
            <a:spLocks noChangeShapeType="1"/>
          </p:cNvSpPr>
          <p:nvPr/>
        </p:nvSpPr>
        <p:spPr bwMode="auto">
          <a:xfrm>
            <a:off x="971550" y="4581525"/>
            <a:ext cx="7200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364" name="Text Box 27">
            <a:extLst>
              <a:ext uri="{FF2B5EF4-FFF2-40B4-BE49-F238E27FC236}">
                <a16:creationId xmlns:a16="http://schemas.microsoft.com/office/drawing/2014/main" id="{4550ED4D-57DF-481B-A472-A71B8C8A65E2}"/>
              </a:ext>
            </a:extLst>
          </p:cNvPr>
          <p:cNvSpPr txBox="1">
            <a:spLocks noChangeArrowheads="1"/>
          </p:cNvSpPr>
          <p:nvPr/>
        </p:nvSpPr>
        <p:spPr bwMode="auto">
          <a:xfrm>
            <a:off x="3046718" y="6123369"/>
            <a:ext cx="58448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日本社会福祉士会　地域包括支援センター実務研修テキスト　</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P82</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を改編</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1" name="Line 13">
            <a:extLst>
              <a:ext uri="{FF2B5EF4-FFF2-40B4-BE49-F238E27FC236}">
                <a16:creationId xmlns:a16="http://schemas.microsoft.com/office/drawing/2014/main" id="{879BB5C4-687F-4C8B-A373-E15393113884}"/>
              </a:ext>
            </a:extLst>
          </p:cNvPr>
          <p:cNvSpPr>
            <a:spLocks noChangeShapeType="1"/>
          </p:cNvSpPr>
          <p:nvPr/>
        </p:nvSpPr>
        <p:spPr bwMode="auto">
          <a:xfrm>
            <a:off x="5291138" y="3356992"/>
            <a:ext cx="2160587"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9" name="Text Box 9">
            <a:extLst>
              <a:ext uri="{FF2B5EF4-FFF2-40B4-BE49-F238E27FC236}">
                <a16:creationId xmlns:a16="http://schemas.microsoft.com/office/drawing/2014/main" id="{351AA652-82CA-458D-8544-ABE99B496979}"/>
              </a:ext>
            </a:extLst>
          </p:cNvPr>
          <p:cNvSpPr txBox="1">
            <a:spLocks noChangeArrowheads="1"/>
          </p:cNvSpPr>
          <p:nvPr/>
        </p:nvSpPr>
        <p:spPr bwMode="auto">
          <a:xfrm>
            <a:off x="3185306" y="6555169"/>
            <a:ext cx="27718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1" u="none" strike="noStrike" kern="1200" cap="none" spc="0" normalizeH="0" baseline="0" noProof="0" dirty="0" err="1">
                <a:ln>
                  <a:noFill/>
                </a:ln>
                <a:solidFill>
                  <a:prstClr val="black"/>
                </a:solidFill>
                <a:effectLst/>
                <a:uLnTx/>
                <a:uFillTx/>
                <a:latin typeface="Century" panose="02040604050505020304" pitchFamily="18" charset="0"/>
                <a:ea typeface="ＭＳ Ｐゴシック"/>
                <a:cs typeface="Times New Roman" panose="02020603050405020304" pitchFamily="18" charset="0"/>
              </a:rPr>
              <a:t>S.Shimamura</a:t>
            </a:r>
            <a:r>
              <a:rPr kumimoji="1" lang="en-US" altLang="ja-JP" sz="1200" b="0" i="1" u="none" strike="noStrike" kern="1200" cap="none" spc="0" normalizeH="0" baseline="0" noProof="0" dirty="0">
                <a:ln>
                  <a:noFill/>
                </a:ln>
                <a:solidFill>
                  <a:prstClr val="black"/>
                </a:solidFill>
                <a:effectLst/>
                <a:uLnTx/>
                <a:uFillTx/>
                <a:latin typeface="Century" panose="02040604050505020304" pitchFamily="18" charset="0"/>
                <a:ea typeface="ＭＳ Ｐゴシック"/>
                <a:cs typeface="Times New Roman" panose="02020603050405020304" pitchFamily="18" charset="0"/>
              </a:rPr>
              <a:t> / Okinawa univ.2019</a:t>
            </a:r>
          </a:p>
        </p:txBody>
      </p:sp>
      <p:sp>
        <p:nvSpPr>
          <p:cNvPr id="6" name="フッター プレースホルダー 5">
            <a:extLst>
              <a:ext uri="{FF2B5EF4-FFF2-40B4-BE49-F238E27FC236}">
                <a16:creationId xmlns:a16="http://schemas.microsoft.com/office/drawing/2014/main" id="{CFC3364C-6EA2-48D3-8B17-F1DB9ACF5EAA}"/>
              </a:ext>
            </a:extLst>
          </p:cNvPr>
          <p:cNvSpPr>
            <a:spLocks noGrp="1"/>
          </p:cNvSpPr>
          <p:nvPr>
            <p:ph type="ftr" sz="quarter" idx="11"/>
          </p:nvPr>
        </p:nvSpPr>
        <p:spPr/>
        <p:txBody>
          <a:bodyPr/>
          <a:lstStyle/>
          <a:p>
            <a:pPr>
              <a:defRPr/>
            </a:pPr>
            <a:r>
              <a:rPr lang="zh-TW" altLang="en-US"/>
              <a:t>令和元年度主任相談支援専門員養成研修</a:t>
            </a:r>
            <a:endParaRPr lang="en-US" altLang="ja-JP"/>
          </a:p>
        </p:txBody>
      </p:sp>
      <p:sp>
        <p:nvSpPr>
          <p:cNvPr id="7" name="スライド番号プレースホルダー 6">
            <a:extLst>
              <a:ext uri="{FF2B5EF4-FFF2-40B4-BE49-F238E27FC236}">
                <a16:creationId xmlns:a16="http://schemas.microsoft.com/office/drawing/2014/main" id="{EE060C0A-B664-45A6-BE4B-C9E79A77631A}"/>
              </a:ext>
            </a:extLst>
          </p:cNvPr>
          <p:cNvSpPr>
            <a:spLocks noGrp="1"/>
          </p:cNvSpPr>
          <p:nvPr>
            <p:ph type="sldNum" sz="quarter" idx="12"/>
          </p:nvPr>
        </p:nvSpPr>
        <p:spPr/>
        <p:txBody>
          <a:bodyPr/>
          <a:lstStyle/>
          <a:p>
            <a:pPr>
              <a:defRPr/>
            </a:pPr>
            <a:fld id="{5C04070A-5284-4EF0-8868-C92E4B44F07D}" type="slidenum">
              <a:rPr lang="en-US" altLang="ja-JP" smtClean="0"/>
              <a:pPr>
                <a:defRPr/>
              </a:pPr>
              <a:t>32</a:t>
            </a:fld>
            <a:endParaRPr lang="en-US" altLang="ja-JP"/>
          </a:p>
        </p:txBody>
      </p:sp>
    </p:spTree>
    <p:extLst>
      <p:ext uri="{BB962C8B-B14F-4D97-AF65-F5344CB8AC3E}">
        <p14:creationId xmlns:p14="http://schemas.microsoft.com/office/powerpoint/2010/main" val="887852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98599"/>
          </a:xfrm>
        </p:spPr>
        <p:txBody>
          <a:bodyPr/>
          <a:lstStyle/>
          <a:p>
            <a:r>
              <a:rPr lang="en-US" altLang="ja-JP" sz="3600" dirty="0">
                <a:solidFill>
                  <a:srgbClr val="C00000"/>
                </a:solidFill>
              </a:rPr>
              <a:t>3-3</a:t>
            </a:r>
            <a:r>
              <a:rPr lang="ja-JP" altLang="en-US" sz="3600" dirty="0">
                <a:solidFill>
                  <a:srgbClr val="C00000"/>
                </a:solidFill>
              </a:rPr>
              <a:t>　関係行政機関との関係構築</a:t>
            </a:r>
            <a:endParaRPr kumimoji="1" lang="ja-JP" altLang="en-US" sz="3600" dirty="0">
              <a:solidFill>
                <a:srgbClr val="C00000"/>
              </a:solidFill>
            </a:endParaRPr>
          </a:p>
        </p:txBody>
      </p:sp>
      <p:sp>
        <p:nvSpPr>
          <p:cNvPr id="3" name="コンテンツ プレースホルダー 2"/>
          <p:cNvSpPr>
            <a:spLocks noGrp="1"/>
          </p:cNvSpPr>
          <p:nvPr>
            <p:ph idx="1"/>
          </p:nvPr>
        </p:nvSpPr>
        <p:spPr>
          <a:xfrm>
            <a:off x="467544" y="1484784"/>
            <a:ext cx="8229600" cy="4925144"/>
          </a:xfrm>
        </p:spPr>
        <p:txBody>
          <a:bodyPr>
            <a:normAutofit/>
          </a:bodyPr>
          <a:lstStyle/>
          <a:p>
            <a:r>
              <a:rPr lang="ja-JP" altLang="en-US" dirty="0"/>
              <a:t>相互のシステムの違いを理解しつつ、解決の糸口を見出していく姿勢を持っこと</a:t>
            </a:r>
            <a:endParaRPr lang="en-US" altLang="ja-JP" dirty="0"/>
          </a:p>
          <a:p>
            <a:pPr marL="0" indent="0">
              <a:buNone/>
            </a:pPr>
            <a:endParaRPr lang="en-US" altLang="ja-JP" sz="1000" dirty="0"/>
          </a:p>
          <a:p>
            <a:r>
              <a:rPr lang="ja-JP" altLang="en-US" dirty="0"/>
              <a:t>ルールの違いを乗り越える、説明するための力を備えておくこと</a:t>
            </a:r>
            <a:endParaRPr lang="en-US" altLang="ja-JP" dirty="0"/>
          </a:p>
          <a:p>
            <a:pPr marL="0" indent="0">
              <a:buNone/>
            </a:pPr>
            <a:endParaRPr lang="en-US" altLang="ja-JP" sz="1000" dirty="0"/>
          </a:p>
          <a:p>
            <a:r>
              <a:rPr kumimoji="1" lang="ja-JP" altLang="en-US" dirty="0"/>
              <a:t>異動する可能性を考えて、対応を予測する力を身に着ける。</a:t>
            </a:r>
            <a:endParaRPr kumimoji="1" lang="en-US" altLang="ja-JP" dirty="0"/>
          </a:p>
          <a:p>
            <a:pPr marL="0" indent="0">
              <a:buNone/>
            </a:pPr>
            <a:endParaRPr kumimoji="1" lang="en-US" altLang="ja-JP" sz="1000" dirty="0"/>
          </a:p>
          <a:p>
            <a:r>
              <a:rPr lang="ja-JP" altLang="en-US" dirty="0"/>
              <a:t>根拠と実績を明確に文章化と数値化する力が必要。</a:t>
            </a:r>
            <a:endParaRPr kumimoji="1" lang="ja-JP" altLang="en-US" dirty="0"/>
          </a:p>
        </p:txBody>
      </p:sp>
      <p:sp>
        <p:nvSpPr>
          <p:cNvPr id="10" name="フッター プレースホルダー 9">
            <a:extLst>
              <a:ext uri="{FF2B5EF4-FFF2-40B4-BE49-F238E27FC236}">
                <a16:creationId xmlns:a16="http://schemas.microsoft.com/office/drawing/2014/main" id="{604A26F2-9B57-4E57-8FE7-A85B3FB23BBF}"/>
              </a:ext>
            </a:extLst>
          </p:cNvPr>
          <p:cNvSpPr>
            <a:spLocks noGrp="1"/>
          </p:cNvSpPr>
          <p:nvPr>
            <p:ph type="ftr" sz="quarter" idx="11"/>
          </p:nvPr>
        </p:nvSpPr>
        <p:spPr/>
        <p:txBody>
          <a:bodyPr/>
          <a:lstStyle/>
          <a:p>
            <a:pPr>
              <a:defRPr/>
            </a:pPr>
            <a:r>
              <a:rPr lang="zh-TW" altLang="en-US"/>
              <a:t>令和元年度主任相談支援専門員養成研修</a:t>
            </a:r>
            <a:endParaRPr lang="en-US" altLang="ja-JP" dirty="0"/>
          </a:p>
        </p:txBody>
      </p:sp>
      <p:sp>
        <p:nvSpPr>
          <p:cNvPr id="11" name="スライド番号プレースホルダー 10">
            <a:extLst>
              <a:ext uri="{FF2B5EF4-FFF2-40B4-BE49-F238E27FC236}">
                <a16:creationId xmlns:a16="http://schemas.microsoft.com/office/drawing/2014/main" id="{F2AE53B4-833F-4CFC-A50B-32D2ED7C4FF4}"/>
              </a:ext>
            </a:extLst>
          </p:cNvPr>
          <p:cNvSpPr>
            <a:spLocks noGrp="1"/>
          </p:cNvSpPr>
          <p:nvPr>
            <p:ph type="sldNum" sz="quarter" idx="12"/>
          </p:nvPr>
        </p:nvSpPr>
        <p:spPr/>
        <p:txBody>
          <a:bodyPr/>
          <a:lstStyle/>
          <a:p>
            <a:pPr>
              <a:defRPr/>
            </a:pPr>
            <a:fld id="{804D6B79-3AEB-42FE-A736-A41F7AEA0445}" type="slidenum">
              <a:rPr lang="en-US" altLang="ja-JP" smtClean="0"/>
              <a:pPr>
                <a:defRPr/>
              </a:pPr>
              <a:t>33</a:t>
            </a:fld>
            <a:endParaRPr lang="en-US" altLang="ja-JP"/>
          </a:p>
        </p:txBody>
      </p:sp>
    </p:spTree>
    <p:extLst>
      <p:ext uri="{BB962C8B-B14F-4D97-AF65-F5344CB8AC3E}">
        <p14:creationId xmlns:p14="http://schemas.microsoft.com/office/powerpoint/2010/main" val="3578399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085CDE39-774A-42C7-A4FB-16CAF1AC4D4C}"/>
              </a:ext>
            </a:extLst>
          </p:cNvPr>
          <p:cNvSpPr>
            <a:spLocks noGrp="1" noChangeArrowheads="1"/>
          </p:cNvSpPr>
          <p:nvPr>
            <p:ph type="title"/>
          </p:nvPr>
        </p:nvSpPr>
        <p:spPr>
          <a:xfrm>
            <a:off x="250825" y="0"/>
            <a:ext cx="8642350" cy="1008063"/>
          </a:xfrm>
        </p:spPr>
        <p:txBody>
          <a:bodyPr/>
          <a:lstStyle/>
          <a:p>
            <a:r>
              <a:rPr lang="en-US" altLang="ja-JP" sz="3600" dirty="0">
                <a:solidFill>
                  <a:srgbClr val="C00000"/>
                </a:solidFill>
                <a:latin typeface="ＭＳ Ｐゴシック" panose="020B0600070205080204" pitchFamily="50" charset="-128"/>
                <a:ea typeface="ＭＳ Ｐゴシック" panose="020B0600070205080204" pitchFamily="50" charset="-128"/>
              </a:rPr>
              <a:t>3-4</a:t>
            </a:r>
            <a:r>
              <a:rPr lang="ja-JP" altLang="en-US" sz="3600" dirty="0">
                <a:solidFill>
                  <a:srgbClr val="C00000"/>
                </a:solidFill>
                <a:latin typeface="ＭＳ Ｐゴシック" panose="020B0600070205080204" pitchFamily="50" charset="-128"/>
                <a:ea typeface="ＭＳ Ｐゴシック" panose="020B0600070205080204" pitchFamily="50" charset="-128"/>
              </a:rPr>
              <a:t>　関係機関とマンパワーの例</a:t>
            </a:r>
          </a:p>
        </p:txBody>
      </p:sp>
      <p:sp>
        <p:nvSpPr>
          <p:cNvPr id="263172" name="Oval 4">
            <a:extLst>
              <a:ext uri="{FF2B5EF4-FFF2-40B4-BE49-F238E27FC236}">
                <a16:creationId xmlns:a16="http://schemas.microsoft.com/office/drawing/2014/main" id="{1BA24CB1-D714-4AB9-9636-BE27EE4A8621}"/>
              </a:ext>
            </a:extLst>
          </p:cNvPr>
          <p:cNvSpPr>
            <a:spLocks noChangeArrowheads="1"/>
          </p:cNvSpPr>
          <p:nvPr/>
        </p:nvSpPr>
        <p:spPr bwMode="auto">
          <a:xfrm>
            <a:off x="1555750" y="1527175"/>
            <a:ext cx="5943600" cy="42291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pPr marL="0" marR="0" lvl="0" indent="0" algn="l" defTabSz="914400" rtl="0" eaLnBrk="1" fontAlgn="base" latinLnBrk="0" hangingPunct="1">
              <a:lnSpc>
                <a:spcPct val="100000"/>
              </a:lnSpc>
              <a:spcBef>
                <a:spcPct val="20000"/>
              </a:spcBef>
              <a:spcAft>
                <a:spcPct val="0"/>
              </a:spcAft>
              <a:buClr>
                <a:srgbClr val="333399"/>
              </a:buClr>
              <a:buSzPct val="80000"/>
              <a:buFont typeface="Wingdings" panose="05000000000000000000" pitchFamily="2" charset="2"/>
              <a:buNone/>
              <a:tabLst/>
              <a:defRPr/>
            </a:pPr>
            <a:endParaRPr kumimoji="0" lang="ja-JP" altLang="en-US" sz="2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63173" name="Text Box 5">
            <a:extLst>
              <a:ext uri="{FF2B5EF4-FFF2-40B4-BE49-F238E27FC236}">
                <a16:creationId xmlns:a16="http://schemas.microsoft.com/office/drawing/2014/main" id="{0FB79EAF-0F35-4708-AB53-A1FA703F03B5}"/>
              </a:ext>
            </a:extLst>
          </p:cNvPr>
          <p:cNvSpPr txBox="1">
            <a:spLocks noChangeArrowheads="1"/>
          </p:cNvSpPr>
          <p:nvPr/>
        </p:nvSpPr>
        <p:spPr bwMode="auto">
          <a:xfrm>
            <a:off x="6443663" y="1844675"/>
            <a:ext cx="1828800" cy="1223963"/>
          </a:xfrm>
          <a:prstGeom prst="rect">
            <a:avLst/>
          </a:prstGeom>
          <a:solidFill>
            <a:srgbClr val="FFFFCC"/>
          </a:solidFill>
          <a:ln w="9525">
            <a:solidFill>
              <a:srgbClr val="000000"/>
            </a:solidFill>
            <a:miter lim="800000"/>
            <a:headEnd/>
            <a:tailEnd/>
          </a:ln>
          <a:effectLst>
            <a:outerShdw dist="107763" dir="2700000" algn="ctr" rotWithShape="0">
              <a:srgbClr val="808080">
                <a:alpha val="50000"/>
              </a:srgbClr>
            </a:outerShdw>
          </a:effectLst>
        </p:spPr>
        <p:txBody>
          <a:bodyPr lIns="183600" tIns="187200" rIns="74295" bIns="8890"/>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Century" panose="02040604050505020304" pitchFamily="18" charset="0"/>
                <a:ea typeface="HGP創英角ｺﾞｼｯｸUB" panose="020B0900000000000000" pitchFamily="50" charset="-128"/>
                <a:cs typeface="+mn-cs"/>
              </a:rPr>
              <a:t>市町村教育委員会</a:t>
            </a:r>
            <a:endParaRPr kumimoji="1" lang="ja-JP" altLang="en-US" sz="1200" b="0" i="0" u="none" strike="noStrike" kern="1200" cap="none" spc="0" normalizeH="0" baseline="0" noProof="0">
              <a:ln>
                <a:noFill/>
              </a:ln>
              <a:solidFill>
                <a:srgbClr val="000000"/>
              </a:solidFill>
              <a:effectLst/>
              <a:uLnTx/>
              <a:uFillTx/>
              <a:latin typeface="Times New Roman" panose="02020603050405020304" pitchFamily="18" charset="0"/>
              <a:ea typeface="HGP創英角ｺﾞｼｯｸUB" panose="020B0900000000000000" pitchFamily="50"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Century" panose="02040604050505020304" pitchFamily="18" charset="0"/>
                <a:ea typeface="HGP創英角ｺﾞｼｯｸUB" panose="020B0900000000000000" pitchFamily="50" charset="-128"/>
                <a:cs typeface="+mn-cs"/>
              </a:rPr>
              <a:t>都道府県教育庁</a:t>
            </a:r>
            <a:endParaRPr kumimoji="1" lang="ja-JP" altLang="en-US" sz="1200" b="0" i="0" u="none" strike="noStrike" kern="1200" cap="none" spc="0" normalizeH="0" baseline="0" noProof="0">
              <a:ln>
                <a:noFill/>
              </a:ln>
              <a:solidFill>
                <a:srgbClr val="000000"/>
              </a:solidFill>
              <a:effectLst/>
              <a:uLnTx/>
              <a:uFillTx/>
              <a:latin typeface="Times New Roman" panose="02020603050405020304" pitchFamily="18" charset="0"/>
              <a:ea typeface="HGP創英角ｺﾞｼｯｸUB" panose="020B0900000000000000" pitchFamily="50"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Century" panose="02040604050505020304" pitchFamily="18" charset="0"/>
                <a:ea typeface="HGP創英角ｺﾞｼｯｸUB" panose="020B0900000000000000" pitchFamily="50" charset="-128"/>
                <a:cs typeface="+mn-cs"/>
              </a:rPr>
              <a:t>教育事務所</a:t>
            </a:r>
            <a:endParaRPr kumimoji="1" lang="ja-JP" altLang="en-US" sz="1200" b="0" i="0" u="none" strike="noStrike" kern="1200" cap="none" spc="0" normalizeH="0" baseline="0" noProof="0">
              <a:ln>
                <a:noFill/>
              </a:ln>
              <a:solidFill>
                <a:srgbClr val="000000"/>
              </a:solidFill>
              <a:effectLst/>
              <a:uLnTx/>
              <a:uFillTx/>
              <a:latin typeface="Times New Roman" panose="02020603050405020304" pitchFamily="18" charset="0"/>
              <a:ea typeface="HGP創英角ｺﾞｼｯｸUB" panose="020B0900000000000000" pitchFamily="50"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Century" panose="02040604050505020304" pitchFamily="18" charset="0"/>
                <a:ea typeface="HGP創英角ｺﾞｼｯｸUB" panose="020B0900000000000000" pitchFamily="50" charset="-128"/>
                <a:cs typeface="+mn-cs"/>
              </a:rPr>
              <a:t>小中高校</a:t>
            </a:r>
            <a:endParaRPr kumimoji="1" lang="ja-JP" altLang="en-US" sz="1200" b="0" i="0" u="none" strike="noStrike" kern="1200" cap="none" spc="0" normalizeH="0" baseline="0" noProof="0">
              <a:ln>
                <a:noFill/>
              </a:ln>
              <a:solidFill>
                <a:srgbClr val="000000"/>
              </a:solidFill>
              <a:effectLst/>
              <a:uLnTx/>
              <a:uFillTx/>
              <a:latin typeface="Times New Roman" panose="02020603050405020304" pitchFamily="18" charset="0"/>
              <a:ea typeface="HGP創英角ｺﾞｼｯｸUB" panose="020B0900000000000000" pitchFamily="50"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Century" panose="02040604050505020304" pitchFamily="18" charset="0"/>
                <a:ea typeface="HGP創英角ｺﾞｼｯｸUB" panose="020B0900000000000000" pitchFamily="50" charset="-128"/>
                <a:cs typeface="+mn-cs"/>
              </a:rPr>
              <a:t>幼稚園・保育所</a:t>
            </a:r>
            <a:endPar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HGP創英角ｺﾞｼｯｸUB" panose="020B0900000000000000" pitchFamily="50" charset="-128"/>
              <a:cs typeface="+mn-cs"/>
            </a:endParaRPr>
          </a:p>
        </p:txBody>
      </p:sp>
      <p:pic>
        <p:nvPicPr>
          <p:cNvPr id="263174" name="Picture 6">
            <a:extLst>
              <a:ext uri="{FF2B5EF4-FFF2-40B4-BE49-F238E27FC236}">
                <a16:creationId xmlns:a16="http://schemas.microsoft.com/office/drawing/2014/main" id="{C29A1EFC-B4C7-44A4-ACF5-77090EEA9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519363"/>
            <a:ext cx="727075" cy="154305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3175" name="AutoShape 7">
            <a:extLst>
              <a:ext uri="{FF2B5EF4-FFF2-40B4-BE49-F238E27FC236}">
                <a16:creationId xmlns:a16="http://schemas.microsoft.com/office/drawing/2014/main" id="{8BDB8D03-7C05-4D23-A6C1-A5CDB454781B}"/>
              </a:ext>
            </a:extLst>
          </p:cNvPr>
          <p:cNvSpPr>
            <a:spLocks noChangeArrowheads="1"/>
          </p:cNvSpPr>
          <p:nvPr/>
        </p:nvSpPr>
        <p:spPr bwMode="auto">
          <a:xfrm>
            <a:off x="2933700" y="2176463"/>
            <a:ext cx="1377950" cy="609600"/>
          </a:xfrm>
          <a:prstGeom prst="cloudCallout">
            <a:avLst>
              <a:gd name="adj1" fmla="val 55884"/>
              <a:gd name="adj2" fmla="val 79167"/>
            </a:avLst>
          </a:prstGeom>
          <a:noFill/>
          <a:ln w="9525">
            <a:solidFill>
              <a:srgbClr val="000000"/>
            </a:solidFill>
            <a:round/>
            <a:headEnd/>
            <a:tailEnd/>
          </a:ln>
          <a:extLst>
            <a:ext uri="{909E8E84-426E-40DD-AFC4-6F175D3DCCD1}">
              <a14:hiddenFill xmlns:a14="http://schemas.microsoft.com/office/drawing/2010/main">
                <a:solidFill>
                  <a:srgbClr val="00CC99"/>
                </a:solid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HG創英角ﾎﾟｯﾌﾟ体" panose="040B0A09000000000000" pitchFamily="49" charset="-128"/>
                <a:cs typeface="+mn-cs"/>
              </a:rPr>
              <a:t>働きたい</a:t>
            </a: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263176" name="AutoShape 8">
            <a:extLst>
              <a:ext uri="{FF2B5EF4-FFF2-40B4-BE49-F238E27FC236}">
                <a16:creationId xmlns:a16="http://schemas.microsoft.com/office/drawing/2014/main" id="{B2E4D9FE-7850-4472-A7C3-6E46B18BD9A9}"/>
              </a:ext>
            </a:extLst>
          </p:cNvPr>
          <p:cNvSpPr>
            <a:spLocks noChangeArrowheads="1"/>
          </p:cNvSpPr>
          <p:nvPr/>
        </p:nvSpPr>
        <p:spPr bwMode="auto">
          <a:xfrm>
            <a:off x="4859338" y="2176463"/>
            <a:ext cx="1427162" cy="609600"/>
          </a:xfrm>
          <a:prstGeom prst="cloudCallout">
            <a:avLst>
              <a:gd name="adj1" fmla="val -65148"/>
              <a:gd name="adj2" fmla="val 76773"/>
            </a:avLst>
          </a:prstGeom>
          <a:noFill/>
          <a:ln w="9525">
            <a:solidFill>
              <a:srgbClr val="000000"/>
            </a:solidFill>
            <a:round/>
            <a:headEnd/>
            <a:tailEnd/>
          </a:ln>
          <a:extLst>
            <a:ext uri="{909E8E84-426E-40DD-AFC4-6F175D3DCCD1}">
              <a14:hiddenFill xmlns:a14="http://schemas.microsoft.com/office/drawing/2010/main">
                <a:solidFill>
                  <a:srgbClr val="00CC99"/>
                </a:solid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HG創英角ﾎﾟｯﾌﾟ体" panose="040B0A09000000000000" pitchFamily="49" charset="-128"/>
                <a:cs typeface="+mn-cs"/>
              </a:rPr>
              <a:t>学びたい</a:t>
            </a: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263177" name="AutoShape 9">
            <a:extLst>
              <a:ext uri="{FF2B5EF4-FFF2-40B4-BE49-F238E27FC236}">
                <a16:creationId xmlns:a16="http://schemas.microsoft.com/office/drawing/2014/main" id="{682662B7-22D4-404D-958B-F512B6299873}"/>
              </a:ext>
            </a:extLst>
          </p:cNvPr>
          <p:cNvSpPr>
            <a:spLocks noChangeArrowheads="1"/>
          </p:cNvSpPr>
          <p:nvPr/>
        </p:nvSpPr>
        <p:spPr bwMode="auto">
          <a:xfrm>
            <a:off x="3276600" y="4005263"/>
            <a:ext cx="2743200" cy="609600"/>
          </a:xfrm>
          <a:prstGeom prst="cloudCallout">
            <a:avLst>
              <a:gd name="adj1" fmla="val -1968"/>
              <a:gd name="adj2" fmla="val -45208"/>
            </a:avLst>
          </a:prstGeom>
          <a:noFill/>
          <a:ln w="9525">
            <a:solidFill>
              <a:srgbClr val="000000"/>
            </a:solidFill>
            <a:round/>
            <a:headEnd/>
            <a:tailEnd/>
          </a:ln>
          <a:extLst>
            <a:ext uri="{909E8E84-426E-40DD-AFC4-6F175D3DCCD1}">
              <a14:hiddenFill xmlns:a14="http://schemas.microsoft.com/office/drawing/2010/main">
                <a:solidFill>
                  <a:srgbClr val="00CC99"/>
                </a:solid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HG創英角ﾎﾟｯﾌﾟ体" panose="040B0A09000000000000" pitchFamily="49" charset="-128"/>
                <a:cs typeface="+mn-cs"/>
              </a:rPr>
              <a:t>地域で暮らしたい</a:t>
            </a: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263178" name="Text Box 10">
            <a:extLst>
              <a:ext uri="{FF2B5EF4-FFF2-40B4-BE49-F238E27FC236}">
                <a16:creationId xmlns:a16="http://schemas.microsoft.com/office/drawing/2014/main" id="{FD0FBC14-E20D-44A9-AA01-2FEF42A46123}"/>
              </a:ext>
            </a:extLst>
          </p:cNvPr>
          <p:cNvSpPr txBox="1">
            <a:spLocks noChangeArrowheads="1"/>
          </p:cNvSpPr>
          <p:nvPr/>
        </p:nvSpPr>
        <p:spPr bwMode="auto">
          <a:xfrm>
            <a:off x="827088" y="1628775"/>
            <a:ext cx="1973262" cy="1955800"/>
          </a:xfrm>
          <a:prstGeom prst="rect">
            <a:avLst/>
          </a:prstGeom>
          <a:solidFill>
            <a:srgbClr val="FFFFCC"/>
          </a:solidFill>
          <a:ln w="9525">
            <a:solidFill>
              <a:srgbClr val="000000"/>
            </a:solidFill>
            <a:miter lim="800000"/>
            <a:headEnd/>
            <a:tailEnd/>
          </a:ln>
          <a:effectLst>
            <a:outerShdw dist="107763" dir="2700000" algn="ctr" rotWithShape="0">
              <a:srgbClr val="808080">
                <a:alpha val="50000"/>
              </a:srgbClr>
            </a:outerShdw>
          </a:effectLst>
        </p:spPr>
        <p:txBody>
          <a:bodyPr lIns="183600" tIns="187200" rIns="74295" bIns="8890"/>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entury" panose="02040604050505020304" pitchFamily="18" charset="0"/>
                <a:ea typeface="HGP創英角ｺﾞｼｯｸUB" panose="020B0900000000000000" pitchFamily="50" charset="-128"/>
                <a:cs typeface="+mn-cs"/>
              </a:rPr>
              <a:t>労働局</a:t>
            </a:r>
            <a:endParaRPr kumimoji="1" lang="ja-JP"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HGP創英角ｺﾞｼｯｸUB" panose="020B0900000000000000" pitchFamily="50"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entury" panose="02040604050505020304" pitchFamily="18" charset="0"/>
                <a:ea typeface="HGP創英角ｺﾞｼｯｸUB" panose="020B0900000000000000" pitchFamily="50" charset="-128"/>
                <a:cs typeface="+mn-cs"/>
              </a:rPr>
              <a:t>都道府県雇用担当課</a:t>
            </a:r>
            <a:endParaRPr kumimoji="1" lang="ja-JP"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HGP創英角ｺﾞｼｯｸUB" panose="020B0900000000000000" pitchFamily="50"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entury" panose="02040604050505020304" pitchFamily="18" charset="0"/>
                <a:ea typeface="HGP創英角ｺﾞｼｯｸUB" panose="020B0900000000000000" pitchFamily="50" charset="-128"/>
                <a:cs typeface="+mn-cs"/>
              </a:rPr>
              <a:t>ハローワーク</a:t>
            </a:r>
            <a:endParaRPr kumimoji="1" lang="ja-JP"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HGP創英角ｺﾞｼｯｸUB" panose="020B0900000000000000" pitchFamily="50"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entury" panose="02040604050505020304" pitchFamily="18" charset="0"/>
                <a:ea typeface="HGP創英角ｺﾞｼｯｸUB" panose="020B0900000000000000" pitchFamily="50" charset="-128"/>
                <a:cs typeface="+mn-cs"/>
              </a:rPr>
              <a:t>障害者職業センター</a:t>
            </a:r>
            <a:endParaRPr kumimoji="1" lang="ja-JP"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HGP創英角ｺﾞｼｯｸUB" panose="020B0900000000000000" pitchFamily="50"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entury" panose="02040604050505020304" pitchFamily="18" charset="0"/>
                <a:ea typeface="HGP創英角ｺﾞｼｯｸUB" panose="020B0900000000000000" pitchFamily="50" charset="-128"/>
                <a:cs typeface="+mn-cs"/>
              </a:rPr>
              <a:t>就業・生活支援センター</a:t>
            </a:r>
            <a:endParaRPr kumimoji="1" lang="ja-JP"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HGP創英角ｺﾞｼｯｸUB" panose="020B0900000000000000" pitchFamily="50"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entury" panose="02040604050505020304" pitchFamily="18" charset="0"/>
                <a:ea typeface="HGP創英角ｺﾞｼｯｸUB" panose="020B0900000000000000" pitchFamily="50" charset="-128"/>
                <a:cs typeface="+mn-cs"/>
              </a:rPr>
              <a:t>就労移行支援事業所</a:t>
            </a:r>
            <a:endParaRPr kumimoji="1" lang="ja-JP"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HGP創英角ｺﾞｼｯｸUB" panose="020B0900000000000000" pitchFamily="50"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entury" panose="02040604050505020304" pitchFamily="18" charset="0"/>
                <a:ea typeface="HGP創英角ｺﾞｼｯｸUB" panose="020B0900000000000000" pitchFamily="50" charset="-128"/>
                <a:cs typeface="+mn-cs"/>
              </a:rPr>
              <a:t>就労継続支援事業所</a:t>
            </a:r>
            <a:endParaRPr kumimoji="1" lang="ja-JP"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HGP創英角ｺﾞｼｯｸUB" panose="020B0900000000000000" pitchFamily="50"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entury" panose="02040604050505020304" pitchFamily="18" charset="0"/>
                <a:ea typeface="HGP創英角ｺﾞｼｯｸUB" panose="020B0900000000000000" pitchFamily="50" charset="-128"/>
                <a:cs typeface="+mn-cs"/>
              </a:rPr>
              <a:t>地域活動支援センター</a:t>
            </a:r>
            <a:endParaRPr kumimoji="1"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HGP創英角ｺﾞｼｯｸUB" panose="020B0900000000000000" pitchFamily="50"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entury" panose="02040604050505020304" pitchFamily="18" charset="0"/>
                <a:ea typeface="HGP創英角ｺﾞｼｯｸUB" panose="020B0900000000000000" pitchFamily="50" charset="-128"/>
                <a:cs typeface="+mn-cs"/>
              </a:rPr>
              <a:t>障害者雇用企業</a:t>
            </a: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mn-cs"/>
            </a:endParaRPr>
          </a:p>
        </p:txBody>
      </p:sp>
      <p:sp>
        <p:nvSpPr>
          <p:cNvPr id="263179" name="Text Box 11">
            <a:extLst>
              <a:ext uri="{FF2B5EF4-FFF2-40B4-BE49-F238E27FC236}">
                <a16:creationId xmlns:a16="http://schemas.microsoft.com/office/drawing/2014/main" id="{88324018-E6E7-49F4-9F54-E111BD9D4F69}"/>
              </a:ext>
            </a:extLst>
          </p:cNvPr>
          <p:cNvSpPr txBox="1">
            <a:spLocks noChangeArrowheads="1"/>
          </p:cNvSpPr>
          <p:nvPr/>
        </p:nvSpPr>
        <p:spPr bwMode="auto">
          <a:xfrm>
            <a:off x="2339975" y="4797425"/>
            <a:ext cx="2232025" cy="1712913"/>
          </a:xfrm>
          <a:prstGeom prst="rect">
            <a:avLst/>
          </a:prstGeom>
          <a:solidFill>
            <a:srgbClr val="FFFFCC"/>
          </a:solidFill>
          <a:ln w="9525">
            <a:solidFill>
              <a:srgbClr val="000000"/>
            </a:solidFill>
            <a:miter lim="800000"/>
            <a:headEnd/>
            <a:tailEnd/>
          </a:ln>
          <a:effectLst>
            <a:outerShdw dist="107763" dir="2700000" algn="ctr" rotWithShape="0">
              <a:srgbClr val="808080">
                <a:alpha val="50000"/>
              </a:srgbClr>
            </a:outerShdw>
          </a:effectLst>
        </p:spPr>
        <p:txBody>
          <a:bodyPr lIns="183600" tIns="187200" rIns="74295" bIns="8890"/>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CN" altLang="en-US" sz="1200" b="0" i="0" u="none" strike="noStrike" kern="1200" cap="none" spc="0" normalizeH="0" baseline="0" noProof="0" dirty="0">
                <a:ln>
                  <a:noFill/>
                </a:ln>
                <a:solidFill>
                  <a:srgbClr val="000000"/>
                </a:solidFill>
                <a:effectLst/>
                <a:uLnTx/>
                <a:uFillTx/>
                <a:latin typeface="Century" panose="02040604050505020304" pitchFamily="18" charset="0"/>
                <a:ea typeface="HGP創英角ｺﾞｼｯｸUB" panose="020B0900000000000000" pitchFamily="50" charset="-128"/>
                <a:cs typeface="+mn-cs"/>
              </a:rPr>
              <a:t>都道府県福祉担当課</a:t>
            </a:r>
            <a:endParaRPr kumimoji="1" lang="zh-CN" altLang="ja-JP" sz="1200" b="0" i="0" u="none" strike="noStrike" kern="1200" cap="none" spc="0" normalizeH="0" baseline="0" noProof="0" dirty="0">
              <a:ln>
                <a:noFill/>
              </a:ln>
              <a:solidFill>
                <a:srgbClr val="000000"/>
              </a:solidFill>
              <a:effectLst/>
              <a:uLnTx/>
              <a:uFillTx/>
              <a:latin typeface="Century" panose="02040604050505020304" pitchFamily="18" charset="0"/>
              <a:ea typeface="HGP創英角ｺﾞｼｯｸUB" panose="020B0900000000000000" pitchFamily="50"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HGP創英角ｺﾞｼｯｸUB" panose="020B0900000000000000" pitchFamily="50" charset="-128"/>
                <a:cs typeface="+mn-cs"/>
              </a:rPr>
              <a:t>地域包括支援センター</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HGP創英角ｺﾞｼｯｸUB" panose="020B0900000000000000" pitchFamily="50" charset="-128"/>
                <a:cs typeface="+mn-cs"/>
              </a:rPr>
              <a:t>在宅介護支援センター</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Century" panose="02040604050505020304" pitchFamily="18" charset="0"/>
                <a:ea typeface="HGP創英角ｺﾞｼｯｸUB" panose="020B0900000000000000" pitchFamily="50" charset="-128"/>
                <a:cs typeface="+mn-cs"/>
              </a:rPr>
              <a:t>市町村役場</a:t>
            </a:r>
            <a:r>
              <a:rPr kumimoji="1" lang="ja-JP" altLang="en-US" sz="1200" b="0" i="0" u="none" strike="noStrike" kern="1200" cap="none" spc="0" normalizeH="0" baseline="0" noProof="0" dirty="0">
                <a:ln>
                  <a:noFill/>
                </a:ln>
                <a:solidFill>
                  <a:srgbClr val="000000"/>
                </a:solidFill>
                <a:effectLst/>
                <a:uLnTx/>
                <a:uFillTx/>
                <a:latin typeface="Century" panose="02040604050505020304" pitchFamily="18" charset="0"/>
                <a:ea typeface="HGP創英角ｺﾞｼｯｸUB" panose="020B0900000000000000" pitchFamily="50" charset="-128"/>
                <a:cs typeface="+mn-cs"/>
              </a:rPr>
              <a:t>・</a:t>
            </a:r>
            <a:r>
              <a:rPr kumimoji="1" lang="zh-TW" altLang="en-US" sz="1200" b="0" i="0" u="none" strike="noStrike" kern="1200" cap="none" spc="0" normalizeH="0" baseline="0" noProof="0" dirty="0">
                <a:ln>
                  <a:noFill/>
                </a:ln>
                <a:solidFill>
                  <a:srgbClr val="000000"/>
                </a:solidFill>
                <a:effectLst/>
                <a:uLnTx/>
                <a:uFillTx/>
                <a:latin typeface="Century" panose="02040604050505020304" pitchFamily="18" charset="0"/>
                <a:ea typeface="HGP創英角ｺﾞｼｯｸUB" panose="020B0900000000000000" pitchFamily="50" charset="-128"/>
                <a:cs typeface="+mn-cs"/>
              </a:rPr>
              <a:t>福祉事務所</a:t>
            </a:r>
            <a:endParaRPr kumimoji="1" lang="zh-TW"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HGP創英角ｺﾞｼｯｸUB" panose="020B0900000000000000" pitchFamily="50"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entury" panose="02040604050505020304" pitchFamily="18" charset="0"/>
                <a:ea typeface="HGP創英角ｺﾞｼｯｸUB" panose="020B0900000000000000" pitchFamily="50" charset="-128"/>
                <a:cs typeface="+mn-cs"/>
              </a:rPr>
              <a:t>更生相談所・児童相談所</a:t>
            </a:r>
            <a:endParaRPr kumimoji="1" lang="ja-JP"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HGP創英角ｺﾞｼｯｸUB" panose="020B0900000000000000" pitchFamily="50"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entury" panose="02040604050505020304" pitchFamily="18" charset="0"/>
                <a:ea typeface="HGP創英角ｺﾞｼｯｸUB" panose="020B0900000000000000" pitchFamily="50" charset="-128"/>
                <a:cs typeface="+mn-cs"/>
              </a:rPr>
              <a:t>グループホーム・生活介護施設</a:t>
            </a:r>
            <a:endParaRPr kumimoji="1" lang="ja-JP"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HGP創英角ｺﾞｼｯｸUB" panose="020B0900000000000000" pitchFamily="50"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entury" panose="02040604050505020304" pitchFamily="18" charset="0"/>
                <a:ea typeface="HGP創英角ｺﾞｼｯｸUB" panose="020B0900000000000000" pitchFamily="50" charset="-128"/>
                <a:cs typeface="+mn-cs"/>
              </a:rPr>
              <a:t>　民生･児童委員協議会</a:t>
            </a:r>
            <a:endParaRPr kumimoji="1" lang="ja-JP"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HGP創英角ｺﾞｼｯｸUB" panose="020B0900000000000000" pitchFamily="50"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entury" panose="02040604050505020304" pitchFamily="18" charset="0"/>
                <a:ea typeface="HGP創英角ｺﾞｼｯｸUB" panose="020B0900000000000000" pitchFamily="50" charset="-128"/>
                <a:cs typeface="+mn-cs"/>
              </a:rPr>
              <a:t>　当事者団体・地域団体</a:t>
            </a: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mn-cs"/>
            </a:endParaRPr>
          </a:p>
        </p:txBody>
      </p:sp>
      <p:sp>
        <p:nvSpPr>
          <p:cNvPr id="263180" name="Text Box 12">
            <a:extLst>
              <a:ext uri="{FF2B5EF4-FFF2-40B4-BE49-F238E27FC236}">
                <a16:creationId xmlns:a16="http://schemas.microsoft.com/office/drawing/2014/main" id="{B06BEF66-C571-47A8-A9B6-0E6BA4F04DF6}"/>
              </a:ext>
            </a:extLst>
          </p:cNvPr>
          <p:cNvSpPr txBox="1">
            <a:spLocks noChangeArrowheads="1"/>
          </p:cNvSpPr>
          <p:nvPr/>
        </p:nvSpPr>
        <p:spPr bwMode="auto">
          <a:xfrm>
            <a:off x="4859338" y="4797425"/>
            <a:ext cx="2736850" cy="1727200"/>
          </a:xfrm>
          <a:prstGeom prst="rect">
            <a:avLst/>
          </a:prstGeom>
          <a:solidFill>
            <a:srgbClr val="FFFFCC"/>
          </a:solidFill>
          <a:ln w="9525">
            <a:solidFill>
              <a:srgbClr val="000000"/>
            </a:solidFill>
            <a:miter lim="800000"/>
            <a:headEnd/>
            <a:tailEnd/>
          </a:ln>
          <a:effectLst>
            <a:outerShdw dist="107763" dir="2700000" algn="ctr" rotWithShape="0">
              <a:srgbClr val="808080">
                <a:alpha val="50000"/>
              </a:srgbClr>
            </a:outerShdw>
          </a:effectLst>
        </p:spPr>
        <p:txBody>
          <a:bodyPr lIns="183600" tIns="187200" rIns="74295" bIns="8890"/>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entury" panose="02040604050505020304" pitchFamily="18" charset="0"/>
                <a:ea typeface="HGP創英角ｺﾞｼｯｸUB" panose="020B0900000000000000" pitchFamily="50" charset="-128"/>
                <a:cs typeface="+mn-cs"/>
              </a:rPr>
              <a:t>リハ機関・医療機関</a:t>
            </a:r>
            <a:endParaRPr kumimoji="1" lang="ja-JP"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HGP創英角ｺﾞｼｯｸUB" panose="020B0900000000000000" pitchFamily="50"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entury" panose="02040604050505020304" pitchFamily="18" charset="0"/>
                <a:ea typeface="HGP創英角ｺﾞｼｯｸUB" panose="020B0900000000000000" pitchFamily="50" charset="-128"/>
                <a:cs typeface="+mn-cs"/>
              </a:rPr>
              <a:t>社会福祉協議会</a:t>
            </a:r>
            <a:endParaRPr kumimoji="1" lang="ja-JP"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HGP創英角ｺﾞｼｯｸUB" panose="020B0900000000000000" pitchFamily="50"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entury" panose="02040604050505020304" pitchFamily="18" charset="0"/>
                <a:ea typeface="HGP創英角ｺﾞｼｯｸUB" panose="020B0900000000000000" pitchFamily="50" charset="-128"/>
                <a:cs typeface="+mn-cs"/>
              </a:rPr>
              <a:t>弁護士会・司法書士会</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HGP創英角ｺﾞｼｯｸUB" panose="020B0900000000000000" pitchFamily="50" charset="-128"/>
                <a:cs typeface="+mn-cs"/>
              </a:rPr>
              <a:t>介護支援専門員協会・介護福祉士会</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entury" panose="02040604050505020304" pitchFamily="18" charset="0"/>
                <a:ea typeface="HGP創英角ｺﾞｼｯｸUB" panose="020B0900000000000000" pitchFamily="50" charset="-128"/>
                <a:cs typeface="+mn-cs"/>
              </a:rPr>
              <a:t>社会福祉士会・精神保健福祉士協会</a:t>
            </a:r>
            <a:endParaRPr kumimoji="1" lang="ja-JP"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HGP創英角ｺﾞｼｯｸUB" panose="020B0900000000000000" pitchFamily="50"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entury" panose="02040604050505020304" pitchFamily="18" charset="0"/>
                <a:ea typeface="HGP創英角ｺﾞｼｯｸUB" panose="020B0900000000000000" pitchFamily="50" charset="-128"/>
                <a:cs typeface="+mn-cs"/>
              </a:rPr>
              <a:t>保証協会・宅建協会・不動産屋</a:t>
            </a:r>
            <a:endParaRPr kumimoji="1" lang="ja-JP"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HGP創英角ｺﾞｼｯｸUB" panose="020B0900000000000000" pitchFamily="50"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entury" panose="02040604050505020304" pitchFamily="18" charset="0"/>
                <a:ea typeface="HGP創英角ｺﾞｼｯｸUB" panose="020B0900000000000000" pitchFamily="50" charset="-128"/>
                <a:cs typeface="+mn-cs"/>
              </a:rPr>
              <a:t>移送事業者、タクシーバス会社</a:t>
            </a: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mn-cs"/>
            </a:endParaRPr>
          </a:p>
        </p:txBody>
      </p:sp>
      <p:sp>
        <p:nvSpPr>
          <p:cNvPr id="263181" name="AutoShape 13">
            <a:extLst>
              <a:ext uri="{FF2B5EF4-FFF2-40B4-BE49-F238E27FC236}">
                <a16:creationId xmlns:a16="http://schemas.microsoft.com/office/drawing/2014/main" id="{8E0FD315-9C0C-42BD-A84C-E6881540ACB4}"/>
              </a:ext>
            </a:extLst>
          </p:cNvPr>
          <p:cNvSpPr>
            <a:spLocks noChangeArrowheads="1"/>
          </p:cNvSpPr>
          <p:nvPr/>
        </p:nvSpPr>
        <p:spPr bwMode="auto">
          <a:xfrm>
            <a:off x="827088" y="3948559"/>
            <a:ext cx="1584325" cy="2442270"/>
          </a:xfrm>
          <a:prstGeom prst="flowChartAlternateProcess">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相談支援専門員</a:t>
            </a:r>
            <a:endParaRPr kumimoji="1" lang="en-US" altLang="ja-JP" sz="12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ケアマネジャー</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地域包括職員</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生活支援ワーカー</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生活保護ワーカー</a:t>
            </a:r>
            <a:endParaRPr kumimoji="1" lang="zh-TW" altLang="en-US" sz="12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2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心理判定員</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世話人</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相談員・支援員</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オンブズマン</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民生委員</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障害者相談員</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相談協力員</a:t>
            </a:r>
          </a:p>
        </p:txBody>
      </p:sp>
      <p:sp>
        <p:nvSpPr>
          <p:cNvPr id="263182" name="AutoShape 14">
            <a:extLst>
              <a:ext uri="{FF2B5EF4-FFF2-40B4-BE49-F238E27FC236}">
                <a16:creationId xmlns:a16="http://schemas.microsoft.com/office/drawing/2014/main" id="{4B37E41C-58CA-4FFD-A1A8-995F7B499C06}"/>
              </a:ext>
            </a:extLst>
          </p:cNvPr>
          <p:cNvSpPr>
            <a:spLocks noChangeArrowheads="1"/>
          </p:cNvSpPr>
          <p:nvPr/>
        </p:nvSpPr>
        <p:spPr bwMode="auto">
          <a:xfrm>
            <a:off x="1908175" y="1052513"/>
            <a:ext cx="1470025" cy="892175"/>
          </a:xfrm>
          <a:prstGeom prst="flowChartAlternateProcess">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専門援助部門職員</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職業カウンセラー</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就労支援ワーカー</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ジョブコーチ</a:t>
            </a:r>
          </a:p>
        </p:txBody>
      </p:sp>
      <p:sp>
        <p:nvSpPr>
          <p:cNvPr id="263183" name="AutoShape 15">
            <a:extLst>
              <a:ext uri="{FF2B5EF4-FFF2-40B4-BE49-F238E27FC236}">
                <a16:creationId xmlns:a16="http://schemas.microsoft.com/office/drawing/2014/main" id="{EC916185-FA7E-4B60-80A1-D095577C4B6B}"/>
              </a:ext>
            </a:extLst>
          </p:cNvPr>
          <p:cNvSpPr>
            <a:spLocks noChangeArrowheads="1"/>
          </p:cNvSpPr>
          <p:nvPr/>
        </p:nvSpPr>
        <p:spPr bwMode="auto">
          <a:xfrm>
            <a:off x="4932363" y="1268413"/>
            <a:ext cx="2374900" cy="693737"/>
          </a:xfrm>
          <a:prstGeom prst="flowChartAlternateProcess">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特別支援教育コーディネーター</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教員・養護教諭</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担当指導主事</a:t>
            </a:r>
          </a:p>
        </p:txBody>
      </p:sp>
      <p:sp>
        <p:nvSpPr>
          <p:cNvPr id="263184" name="AutoShape 16">
            <a:extLst>
              <a:ext uri="{FF2B5EF4-FFF2-40B4-BE49-F238E27FC236}">
                <a16:creationId xmlns:a16="http://schemas.microsoft.com/office/drawing/2014/main" id="{0C2A0FCD-798A-42DA-9263-6AA11E92AF70}"/>
              </a:ext>
            </a:extLst>
          </p:cNvPr>
          <p:cNvSpPr>
            <a:spLocks noChangeArrowheads="1"/>
          </p:cNvSpPr>
          <p:nvPr/>
        </p:nvSpPr>
        <p:spPr bwMode="auto">
          <a:xfrm>
            <a:off x="6510338" y="3908425"/>
            <a:ext cx="1816100" cy="1481138"/>
          </a:xfrm>
          <a:prstGeom prst="flowChartAlternateProcess">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医師・理学療法士</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地域福祉権利擁護担当</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2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消費生活相談員</a:t>
            </a:r>
            <a:endParaRPr kumimoji="1" lang="ja-JP" altLang="en-US" sz="12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人権担当弁護士</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成年後見人</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建築士</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HG丸ｺﾞｼｯｸM-PRO" panose="020F0600000000000000" pitchFamily="50" charset="-128"/>
                <a:cs typeface="+mn-cs"/>
              </a:rPr>
              <a:t>移送担当者</a:t>
            </a:r>
          </a:p>
        </p:txBody>
      </p:sp>
      <p:sp>
        <p:nvSpPr>
          <p:cNvPr id="17" name="Text Box 9">
            <a:extLst>
              <a:ext uri="{FF2B5EF4-FFF2-40B4-BE49-F238E27FC236}">
                <a16:creationId xmlns:a16="http://schemas.microsoft.com/office/drawing/2014/main" id="{93C9B186-7DB6-4DB6-9EAB-6AC4BBBDE9AD}"/>
              </a:ext>
            </a:extLst>
          </p:cNvPr>
          <p:cNvSpPr txBox="1">
            <a:spLocks noChangeArrowheads="1"/>
          </p:cNvSpPr>
          <p:nvPr/>
        </p:nvSpPr>
        <p:spPr bwMode="auto">
          <a:xfrm>
            <a:off x="3473438" y="6623456"/>
            <a:ext cx="27718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1" u="none" strike="noStrike" kern="1200" cap="none" spc="0" normalizeH="0" baseline="0" noProof="0" dirty="0" err="1">
                <a:ln>
                  <a:noFill/>
                </a:ln>
                <a:solidFill>
                  <a:prstClr val="black"/>
                </a:solidFill>
                <a:effectLst/>
                <a:uLnTx/>
                <a:uFillTx/>
                <a:latin typeface="Century" panose="02040604050505020304" pitchFamily="18" charset="0"/>
                <a:ea typeface="ＭＳ Ｐゴシック"/>
                <a:cs typeface="Times New Roman" panose="02020603050405020304" pitchFamily="18" charset="0"/>
              </a:rPr>
              <a:t>S.Shimamura</a:t>
            </a:r>
            <a:r>
              <a:rPr kumimoji="1" lang="en-US" altLang="ja-JP" sz="1200" b="0" i="1" u="none" strike="noStrike" kern="1200" cap="none" spc="0" normalizeH="0" baseline="0" noProof="0" dirty="0">
                <a:ln>
                  <a:noFill/>
                </a:ln>
                <a:solidFill>
                  <a:prstClr val="black"/>
                </a:solidFill>
                <a:effectLst/>
                <a:uLnTx/>
                <a:uFillTx/>
                <a:latin typeface="Century" panose="02040604050505020304" pitchFamily="18" charset="0"/>
                <a:ea typeface="ＭＳ Ｐゴシック"/>
                <a:cs typeface="Times New Roman" panose="02020603050405020304" pitchFamily="18" charset="0"/>
              </a:rPr>
              <a:t> / Okinawa univ.2014</a:t>
            </a:r>
          </a:p>
        </p:txBody>
      </p:sp>
      <p:sp>
        <p:nvSpPr>
          <p:cNvPr id="18" name="Text Box 15">
            <a:extLst>
              <a:ext uri="{FF2B5EF4-FFF2-40B4-BE49-F238E27FC236}">
                <a16:creationId xmlns:a16="http://schemas.microsoft.com/office/drawing/2014/main" id="{453D206B-19E0-444B-A807-319F6347439D}"/>
              </a:ext>
            </a:extLst>
          </p:cNvPr>
          <p:cNvSpPr txBox="1">
            <a:spLocks noChangeArrowheads="1"/>
          </p:cNvSpPr>
          <p:nvPr/>
        </p:nvSpPr>
        <p:spPr bwMode="auto">
          <a:xfrm>
            <a:off x="-36512" y="660838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8" name="スライド番号プレースホルダー 7">
            <a:extLst>
              <a:ext uri="{FF2B5EF4-FFF2-40B4-BE49-F238E27FC236}">
                <a16:creationId xmlns:a16="http://schemas.microsoft.com/office/drawing/2014/main" id="{D5091091-3904-43C3-BB1A-30A23CF0898E}"/>
              </a:ext>
            </a:extLst>
          </p:cNvPr>
          <p:cNvSpPr>
            <a:spLocks noGrp="1"/>
          </p:cNvSpPr>
          <p:nvPr>
            <p:ph type="sldNum" sz="quarter" idx="12"/>
          </p:nvPr>
        </p:nvSpPr>
        <p:spPr/>
        <p:txBody>
          <a:bodyPr/>
          <a:lstStyle/>
          <a:p>
            <a:fld id="{DC3B9008-6D4F-4B5C-BCD6-A2FE5ACAA925}" type="slidenum">
              <a:rPr lang="en-US" altLang="ja-JP" smtClean="0"/>
              <a:pPr/>
              <a:t>34</a:t>
            </a:fld>
            <a:endParaRPr lang="en-US" altLang="ja-JP"/>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78" name="Line 34"/>
          <p:cNvSpPr>
            <a:spLocks noChangeShapeType="1"/>
          </p:cNvSpPr>
          <p:nvPr/>
        </p:nvSpPr>
        <p:spPr bwMode="auto">
          <a:xfrm>
            <a:off x="179512" y="3861048"/>
            <a:ext cx="8640762" cy="0"/>
          </a:xfrm>
          <a:prstGeom prst="line">
            <a:avLst/>
          </a:prstGeom>
          <a:noFill/>
          <a:ln w="9525">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185346" name="角丸四角形 9"/>
          <p:cNvSpPr>
            <a:spLocks noChangeArrowheads="1"/>
          </p:cNvSpPr>
          <p:nvPr/>
        </p:nvSpPr>
        <p:spPr bwMode="auto">
          <a:xfrm>
            <a:off x="1116583" y="4375944"/>
            <a:ext cx="7488238" cy="2221408"/>
          </a:xfrm>
          <a:prstGeom prst="roundRect">
            <a:avLst>
              <a:gd name="adj" fmla="val 16667"/>
            </a:avLst>
          </a:prstGeom>
          <a:solidFill>
            <a:srgbClr val="99FFCC"/>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2400" b="0" i="0" u="none" strike="noStrike" kern="1200" cap="none" spc="0" normalizeH="0" baseline="0" noProof="0">
              <a:ln>
                <a:noFill/>
              </a:ln>
              <a:solidFill>
                <a:prstClr val="black"/>
              </a:solidFill>
              <a:effectLst/>
              <a:uLnTx/>
              <a:uFillTx/>
              <a:latin typeface="Times New Roman" pitchFamily="18" charset="0"/>
              <a:ea typeface="ＭＳ Ｐゴシック"/>
              <a:cs typeface="+mn-cs"/>
            </a:endParaRPr>
          </a:p>
        </p:txBody>
      </p:sp>
      <p:sp>
        <p:nvSpPr>
          <p:cNvPr id="185347" name="Rectangle 2"/>
          <p:cNvSpPr>
            <a:spLocks noGrp="1" noChangeArrowheads="1"/>
          </p:cNvSpPr>
          <p:nvPr>
            <p:ph type="title" idx="4294967295"/>
          </p:nvPr>
        </p:nvSpPr>
        <p:spPr>
          <a:xfrm>
            <a:off x="108396" y="260648"/>
            <a:ext cx="8928100" cy="419100"/>
          </a:xfrm>
          <a:noFill/>
        </p:spPr>
        <p:txBody>
          <a:bodyPr>
            <a:noAutofit/>
          </a:bodyPr>
          <a:lstStyle/>
          <a:p>
            <a:r>
              <a:rPr lang="ja-JP" altLang="en-US" sz="2400" dirty="0">
                <a:solidFill>
                  <a:srgbClr val="CC3300"/>
                </a:solidFill>
                <a:latin typeface="ＭＳ Ｐゴシック" panose="020B0600070205080204" pitchFamily="50" charset="-128"/>
                <a:ea typeface="ＭＳ Ｐゴシック" panose="020B0600070205080204" pitchFamily="50" charset="-128"/>
              </a:rPr>
              <a:t>専門機関による地域連携機能</a:t>
            </a:r>
            <a:br>
              <a:rPr lang="en-US" altLang="ja-JP" sz="2400" dirty="0">
                <a:solidFill>
                  <a:srgbClr val="CC3300"/>
                </a:solidFill>
                <a:latin typeface="ＭＳ Ｐゴシック" panose="020B0600070205080204" pitchFamily="50" charset="-128"/>
                <a:ea typeface="ＭＳ Ｐゴシック" panose="020B0600070205080204" pitchFamily="50" charset="-128"/>
              </a:rPr>
            </a:br>
            <a:r>
              <a:rPr lang="en-US" altLang="ja-JP" sz="3200" dirty="0">
                <a:solidFill>
                  <a:srgbClr val="CC3300"/>
                </a:solidFill>
                <a:latin typeface="ＭＳ Ｐゴシック" panose="020B0600070205080204" pitchFamily="50" charset="-128"/>
                <a:ea typeface="ＭＳ Ｐゴシック" panose="020B0600070205080204" pitchFamily="50" charset="-128"/>
              </a:rPr>
              <a:t>3-5</a:t>
            </a:r>
            <a:r>
              <a:rPr lang="ja-JP" altLang="en-US" sz="3200" dirty="0">
                <a:solidFill>
                  <a:srgbClr val="CC3300"/>
                </a:solidFill>
                <a:latin typeface="ＭＳ Ｐゴシック" panose="020B0600070205080204" pitchFamily="50" charset="-128"/>
                <a:ea typeface="ＭＳ Ｐゴシック" panose="020B0600070205080204" pitchFamily="50" charset="-128"/>
              </a:rPr>
              <a:t>　専門機関の役割</a:t>
            </a:r>
          </a:p>
        </p:txBody>
      </p:sp>
      <p:sp>
        <p:nvSpPr>
          <p:cNvPr id="185348" name="Line 5"/>
          <p:cNvSpPr>
            <a:spLocks noChangeShapeType="1"/>
          </p:cNvSpPr>
          <p:nvPr/>
        </p:nvSpPr>
        <p:spPr bwMode="auto">
          <a:xfrm>
            <a:off x="0" y="942802"/>
            <a:ext cx="9144000" cy="0"/>
          </a:xfrm>
          <a:prstGeom prst="line">
            <a:avLst/>
          </a:prstGeom>
          <a:noFill/>
          <a:ln w="44450">
            <a:solidFill>
              <a:srgbClr val="0066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185349" name="角丸四角形 4"/>
          <p:cNvSpPr>
            <a:spLocks noChangeArrowheads="1"/>
          </p:cNvSpPr>
          <p:nvPr/>
        </p:nvSpPr>
        <p:spPr bwMode="auto">
          <a:xfrm>
            <a:off x="3779912" y="1052736"/>
            <a:ext cx="2000250" cy="571500"/>
          </a:xfrm>
          <a:prstGeom prst="roundRect">
            <a:avLst>
              <a:gd name="adj" fmla="val 16667"/>
            </a:avLst>
          </a:prstGeom>
          <a:solidFill>
            <a:srgbClr val="99FFCC"/>
          </a:solidFill>
          <a:ln w="9525" algn="ctr">
            <a:solidFill>
              <a:schemeClr val="tx1"/>
            </a:solid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imes New Roman" pitchFamily="18" charset="0"/>
                <a:ea typeface="HGP創英角ｺﾞｼｯｸUB" pitchFamily="50" charset="-128"/>
                <a:cs typeface="+mn-cs"/>
              </a:rPr>
              <a:t>市町村</a:t>
            </a:r>
          </a:p>
        </p:txBody>
      </p:sp>
      <p:sp>
        <p:nvSpPr>
          <p:cNvPr id="185350" name="角丸四角形 5"/>
          <p:cNvSpPr>
            <a:spLocks noChangeArrowheads="1"/>
          </p:cNvSpPr>
          <p:nvPr/>
        </p:nvSpPr>
        <p:spPr bwMode="auto">
          <a:xfrm>
            <a:off x="3419872" y="2493516"/>
            <a:ext cx="2736304" cy="571500"/>
          </a:xfrm>
          <a:prstGeom prst="roundRect">
            <a:avLst>
              <a:gd name="adj" fmla="val 16667"/>
            </a:avLst>
          </a:prstGeom>
          <a:solidFill>
            <a:srgbClr val="99FFCC"/>
          </a:solidFill>
          <a:ln w="9525" algn="ctr">
            <a:solidFill>
              <a:schemeClr val="tx1"/>
            </a:solid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imes New Roman" pitchFamily="18" charset="0"/>
                <a:ea typeface="HGP創英角ｺﾞｼｯｸUB" pitchFamily="50" charset="-128"/>
                <a:cs typeface="+mn-cs"/>
              </a:rPr>
              <a:t>相談機関・ＮＰＯ</a:t>
            </a:r>
          </a:p>
        </p:txBody>
      </p:sp>
      <p:sp>
        <p:nvSpPr>
          <p:cNvPr id="185351" name="円/楕円 6"/>
          <p:cNvSpPr>
            <a:spLocks noChangeArrowheads="1"/>
          </p:cNvSpPr>
          <p:nvPr/>
        </p:nvSpPr>
        <p:spPr bwMode="auto">
          <a:xfrm>
            <a:off x="1332483" y="4581550"/>
            <a:ext cx="1785938" cy="496887"/>
          </a:xfrm>
          <a:prstGeom prst="ellipse">
            <a:avLst/>
          </a:prstGeom>
          <a:solidFill>
            <a:srgbClr val="FFFFCC"/>
          </a:solidFill>
          <a:ln w="9525" algn="ctr">
            <a:solidFill>
              <a:schemeClr val="tx1"/>
            </a:solid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imes New Roman" pitchFamily="18" charset="0"/>
                <a:ea typeface="ＭＳ Ｐゴシック"/>
                <a:cs typeface="+mn-cs"/>
              </a:rPr>
              <a:t>見つける</a:t>
            </a:r>
          </a:p>
        </p:txBody>
      </p:sp>
      <p:sp>
        <p:nvSpPr>
          <p:cNvPr id="185352" name="円/楕円 7"/>
          <p:cNvSpPr>
            <a:spLocks noChangeArrowheads="1"/>
          </p:cNvSpPr>
          <p:nvPr/>
        </p:nvSpPr>
        <p:spPr bwMode="auto">
          <a:xfrm>
            <a:off x="3851920" y="3573016"/>
            <a:ext cx="1800200" cy="1517700"/>
          </a:xfrm>
          <a:prstGeom prst="ellipse">
            <a:avLst/>
          </a:prstGeom>
          <a:solidFill>
            <a:srgbClr val="FFFFCC"/>
          </a:solidFill>
          <a:ln w="28575" algn="ctr">
            <a:solidFill>
              <a:srgbClr val="FF0000"/>
            </a:solid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imes New Roman" pitchFamily="18" charset="0"/>
                <a:ea typeface="ＭＳ Ｐゴシック"/>
                <a:cs typeface="+mn-cs"/>
              </a:rPr>
              <a:t>協議する</a:t>
            </a:r>
            <a:endParaRPr kumimoji="1" lang="en-US" altLang="ja-JP" sz="1800" b="0" i="0" u="none" strike="noStrike" kern="1200" cap="none" spc="0" normalizeH="0" baseline="0" noProof="0" dirty="0">
              <a:ln>
                <a:noFill/>
              </a:ln>
              <a:solidFill>
                <a:prstClr val="black"/>
              </a:solidFill>
              <a:effectLst/>
              <a:uLnTx/>
              <a:uFillTx/>
              <a:latin typeface="Times New Roman" pitchFamily="18" charset="0"/>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imes New Roman" pitchFamily="18" charset="0"/>
              <a:ea typeface="ＭＳ Ｐゴシック"/>
              <a:cs typeface="+mn-cs"/>
            </a:endParaRPr>
          </a:p>
        </p:txBody>
      </p:sp>
      <p:sp>
        <p:nvSpPr>
          <p:cNvPr id="185353" name="円/楕円 8"/>
          <p:cNvSpPr>
            <a:spLocks noChangeArrowheads="1"/>
          </p:cNvSpPr>
          <p:nvPr/>
        </p:nvSpPr>
        <p:spPr bwMode="auto">
          <a:xfrm>
            <a:off x="6516216" y="4581128"/>
            <a:ext cx="1785937" cy="520700"/>
          </a:xfrm>
          <a:prstGeom prst="ellipse">
            <a:avLst/>
          </a:prstGeom>
          <a:solidFill>
            <a:srgbClr val="FFFFCC"/>
          </a:solidFill>
          <a:ln w="9525" algn="ctr">
            <a:solidFill>
              <a:schemeClr val="tx1"/>
            </a:solid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Times New Roman" pitchFamily="18" charset="0"/>
                <a:ea typeface="ＭＳ Ｐゴシック"/>
                <a:cs typeface="+mn-cs"/>
              </a:rPr>
              <a:t>見守る</a:t>
            </a:r>
          </a:p>
        </p:txBody>
      </p:sp>
      <p:sp>
        <p:nvSpPr>
          <p:cNvPr id="185355" name="角丸四角形 11"/>
          <p:cNvSpPr>
            <a:spLocks noChangeArrowheads="1"/>
          </p:cNvSpPr>
          <p:nvPr/>
        </p:nvSpPr>
        <p:spPr bwMode="auto">
          <a:xfrm>
            <a:off x="2699792" y="5949280"/>
            <a:ext cx="4104456" cy="571500"/>
          </a:xfrm>
          <a:prstGeom prst="roundRect">
            <a:avLst>
              <a:gd name="adj" fmla="val 16667"/>
            </a:avLst>
          </a:prstGeom>
          <a:solidFill>
            <a:srgbClr val="99FFCC"/>
          </a:solidFill>
          <a:ln w="9525" algn="ctr">
            <a:solidFill>
              <a:schemeClr val="tx1"/>
            </a:solid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HGP創英角ｺﾞｼｯｸUB" pitchFamily="50" charset="-128"/>
                <a:cs typeface="+mn-cs"/>
              </a:rPr>
              <a:t>地域住民・地域団体・</a:t>
            </a:r>
            <a:r>
              <a:rPr kumimoji="1" lang="ja-JP" altLang="en-US" sz="1600" b="0" i="0" u="none" strike="noStrike" kern="1200" cap="none" spc="0" normalizeH="0" baseline="0" noProof="0" dirty="0">
                <a:ln>
                  <a:noFill/>
                </a:ln>
                <a:solidFill>
                  <a:prstClr val="black"/>
                </a:solidFill>
                <a:effectLst/>
                <a:uLnTx/>
                <a:uFillTx/>
                <a:latin typeface="Times New Roman" pitchFamily="18" charset="0"/>
                <a:ea typeface="HGP創英角ｺﾞｼｯｸUB" pitchFamily="50" charset="-128"/>
                <a:cs typeface="+mn-cs"/>
              </a:rPr>
              <a:t>社会福祉協議会</a:t>
            </a:r>
          </a:p>
        </p:txBody>
      </p:sp>
      <p:cxnSp>
        <p:nvCxnSpPr>
          <p:cNvPr id="185356" name="図形 13"/>
          <p:cNvCxnSpPr>
            <a:cxnSpLocks noChangeShapeType="1"/>
            <a:stCxn id="185355" idx="1"/>
            <a:endCxn id="185351" idx="4"/>
          </p:cNvCxnSpPr>
          <p:nvPr/>
        </p:nvCxnSpPr>
        <p:spPr bwMode="auto">
          <a:xfrm rot="10800000">
            <a:off x="2225452" y="5078438"/>
            <a:ext cx="474340" cy="1156593"/>
          </a:xfrm>
          <a:prstGeom prst="bentConnector2">
            <a:avLst/>
          </a:prstGeom>
          <a:noFill/>
          <a:ln w="28575" algn="ctr">
            <a:solidFill>
              <a:schemeClr val="tx1"/>
            </a:solidFill>
            <a:round/>
            <a:headEnd/>
            <a:tailEnd type="arrow" w="med" len="med"/>
          </a:ln>
        </p:spPr>
      </p:cxnSp>
      <p:cxnSp>
        <p:nvCxnSpPr>
          <p:cNvPr id="185357" name="直線矢印コネクタ 15"/>
          <p:cNvCxnSpPr>
            <a:cxnSpLocks noChangeShapeType="1"/>
            <a:stCxn id="185355" idx="0"/>
            <a:endCxn id="185352" idx="4"/>
          </p:cNvCxnSpPr>
          <p:nvPr/>
        </p:nvCxnSpPr>
        <p:spPr bwMode="auto">
          <a:xfrm flipV="1">
            <a:off x="4752020" y="5090716"/>
            <a:ext cx="0" cy="858564"/>
          </a:xfrm>
          <a:prstGeom prst="straightConnector1">
            <a:avLst/>
          </a:prstGeom>
          <a:noFill/>
          <a:ln w="28575" algn="ctr">
            <a:solidFill>
              <a:schemeClr val="tx1"/>
            </a:solidFill>
            <a:round/>
            <a:headEnd/>
            <a:tailEnd type="arrow" w="med" len="med"/>
          </a:ln>
        </p:spPr>
      </p:cxnSp>
      <p:cxnSp>
        <p:nvCxnSpPr>
          <p:cNvPr id="185358" name="図形 17"/>
          <p:cNvCxnSpPr>
            <a:cxnSpLocks noChangeShapeType="1"/>
            <a:stCxn id="185355" idx="3"/>
            <a:endCxn id="185353" idx="4"/>
          </p:cNvCxnSpPr>
          <p:nvPr/>
        </p:nvCxnSpPr>
        <p:spPr bwMode="auto">
          <a:xfrm flipV="1">
            <a:off x="6804248" y="5101828"/>
            <a:ext cx="604937" cy="1133202"/>
          </a:xfrm>
          <a:prstGeom prst="bentConnector2">
            <a:avLst/>
          </a:prstGeom>
          <a:noFill/>
          <a:ln w="28575" algn="ctr">
            <a:solidFill>
              <a:schemeClr val="tx1"/>
            </a:solidFill>
            <a:round/>
            <a:headEnd/>
            <a:tailEnd type="arrow" w="med" len="med"/>
          </a:ln>
        </p:spPr>
      </p:cxnSp>
      <p:sp>
        <p:nvSpPr>
          <p:cNvPr id="185359" name="テキスト ボックス 18"/>
          <p:cNvSpPr txBox="1">
            <a:spLocks noChangeArrowheads="1"/>
          </p:cNvSpPr>
          <p:nvPr/>
        </p:nvSpPr>
        <p:spPr bwMode="auto">
          <a:xfrm>
            <a:off x="1286793" y="5445919"/>
            <a:ext cx="1901082" cy="307777"/>
          </a:xfrm>
          <a:prstGeom prst="rect">
            <a:avLst/>
          </a:prstGeom>
          <a:solidFill>
            <a:schemeClr val="bg1"/>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imes New Roman" pitchFamily="18" charset="0"/>
                <a:ea typeface="ＭＳ Ｐゴシック"/>
                <a:cs typeface="+mn-cs"/>
              </a:rPr>
              <a:t>地域住民･サポーター</a:t>
            </a:r>
          </a:p>
        </p:txBody>
      </p:sp>
      <p:sp>
        <p:nvSpPr>
          <p:cNvPr id="185361" name="テキスト ボックス 20"/>
          <p:cNvSpPr txBox="1">
            <a:spLocks noChangeArrowheads="1"/>
          </p:cNvSpPr>
          <p:nvPr/>
        </p:nvSpPr>
        <p:spPr bwMode="auto">
          <a:xfrm>
            <a:off x="6397228" y="5289147"/>
            <a:ext cx="1991196" cy="307777"/>
          </a:xfrm>
          <a:prstGeom prst="rect">
            <a:avLst/>
          </a:prstGeom>
          <a:solidFill>
            <a:schemeClr val="bg1"/>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imes New Roman" pitchFamily="18" charset="0"/>
                <a:ea typeface="ＭＳ Ｐゴシック"/>
                <a:cs typeface="+mn-cs"/>
              </a:rPr>
              <a:t>地域住民・サポーター</a:t>
            </a:r>
          </a:p>
        </p:txBody>
      </p:sp>
      <p:sp>
        <p:nvSpPr>
          <p:cNvPr id="185363" name="左右矢印 22"/>
          <p:cNvSpPr>
            <a:spLocks noChangeArrowheads="1"/>
          </p:cNvSpPr>
          <p:nvPr/>
        </p:nvSpPr>
        <p:spPr bwMode="auto">
          <a:xfrm>
            <a:off x="3203848" y="4581128"/>
            <a:ext cx="642367" cy="442912"/>
          </a:xfrm>
          <a:prstGeom prst="leftRightArrow">
            <a:avLst>
              <a:gd name="adj1" fmla="val 50000"/>
              <a:gd name="adj2" fmla="val 41667"/>
            </a:avLst>
          </a:prstGeom>
          <a:solidFill>
            <a:srgbClr val="969696"/>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2400" b="0" i="0" u="none" strike="noStrike" kern="1200" cap="none" spc="0" normalizeH="0" baseline="0" noProof="0">
              <a:ln>
                <a:noFill/>
              </a:ln>
              <a:solidFill>
                <a:prstClr val="black"/>
              </a:solidFill>
              <a:effectLst/>
              <a:uLnTx/>
              <a:uFillTx/>
              <a:latin typeface="Times New Roman" pitchFamily="18" charset="0"/>
              <a:ea typeface="ＭＳ Ｐゴシック"/>
              <a:cs typeface="+mn-cs"/>
            </a:endParaRPr>
          </a:p>
        </p:txBody>
      </p:sp>
      <p:sp>
        <p:nvSpPr>
          <p:cNvPr id="185364" name="左右矢印 23"/>
          <p:cNvSpPr>
            <a:spLocks noChangeArrowheads="1"/>
          </p:cNvSpPr>
          <p:nvPr/>
        </p:nvSpPr>
        <p:spPr bwMode="auto">
          <a:xfrm>
            <a:off x="5724128" y="4581128"/>
            <a:ext cx="673100" cy="442912"/>
          </a:xfrm>
          <a:prstGeom prst="leftRightArrow">
            <a:avLst>
              <a:gd name="adj1" fmla="val 50000"/>
              <a:gd name="adj2" fmla="val 39259"/>
            </a:avLst>
          </a:prstGeom>
          <a:solidFill>
            <a:srgbClr val="969696"/>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2400" b="0" i="0" u="none" strike="noStrike" kern="1200" cap="none" spc="0" normalizeH="0" baseline="0" noProof="0">
              <a:ln>
                <a:noFill/>
              </a:ln>
              <a:solidFill>
                <a:prstClr val="black"/>
              </a:solidFill>
              <a:effectLst/>
              <a:uLnTx/>
              <a:uFillTx/>
              <a:latin typeface="Times New Roman" pitchFamily="18" charset="0"/>
              <a:ea typeface="ＭＳ Ｐゴシック"/>
              <a:cs typeface="+mn-cs"/>
            </a:endParaRPr>
          </a:p>
        </p:txBody>
      </p:sp>
      <p:cxnSp>
        <p:nvCxnSpPr>
          <p:cNvPr id="185365" name="直線矢印コネクタ 25"/>
          <p:cNvCxnSpPr>
            <a:cxnSpLocks noChangeShapeType="1"/>
            <a:stCxn id="185349" idx="2"/>
            <a:endCxn id="185350" idx="0"/>
          </p:cNvCxnSpPr>
          <p:nvPr/>
        </p:nvCxnSpPr>
        <p:spPr bwMode="auto">
          <a:xfrm>
            <a:off x="4780037" y="1624236"/>
            <a:ext cx="7987" cy="869280"/>
          </a:xfrm>
          <a:prstGeom prst="straightConnector1">
            <a:avLst/>
          </a:prstGeom>
          <a:noFill/>
          <a:ln w="28575" algn="ctr">
            <a:solidFill>
              <a:schemeClr val="tx1"/>
            </a:solidFill>
            <a:round/>
            <a:headEnd type="stealth" w="lg" len="med"/>
            <a:tailEnd type="stealth" w="lg" len="med"/>
          </a:ln>
        </p:spPr>
      </p:cxnSp>
      <p:cxnSp>
        <p:nvCxnSpPr>
          <p:cNvPr id="185366" name="直線矢印コネクタ 27"/>
          <p:cNvCxnSpPr>
            <a:cxnSpLocks noChangeShapeType="1"/>
          </p:cNvCxnSpPr>
          <p:nvPr/>
        </p:nvCxnSpPr>
        <p:spPr bwMode="auto">
          <a:xfrm flipH="1">
            <a:off x="5148064" y="3068960"/>
            <a:ext cx="216024" cy="576064"/>
          </a:xfrm>
          <a:prstGeom prst="straightConnector1">
            <a:avLst/>
          </a:prstGeom>
          <a:noFill/>
          <a:ln w="28575" algn="ctr">
            <a:solidFill>
              <a:schemeClr val="tx1"/>
            </a:solidFill>
            <a:round/>
            <a:headEnd/>
            <a:tailEnd type="stealth" w="lg" len="med"/>
          </a:ln>
        </p:spPr>
      </p:cxnSp>
      <p:cxnSp>
        <p:nvCxnSpPr>
          <p:cNvPr id="185367" name="直線矢印コネクタ 29"/>
          <p:cNvCxnSpPr>
            <a:cxnSpLocks noChangeShapeType="1"/>
          </p:cNvCxnSpPr>
          <p:nvPr/>
        </p:nvCxnSpPr>
        <p:spPr bwMode="auto">
          <a:xfrm flipH="1" flipV="1">
            <a:off x="4139952" y="3068960"/>
            <a:ext cx="216024" cy="576064"/>
          </a:xfrm>
          <a:prstGeom prst="straightConnector1">
            <a:avLst/>
          </a:prstGeom>
          <a:noFill/>
          <a:ln w="28575" algn="ctr">
            <a:solidFill>
              <a:schemeClr val="tx1"/>
            </a:solidFill>
            <a:round/>
            <a:headEnd/>
            <a:tailEnd type="stealth" w="lg" len="med"/>
          </a:ln>
        </p:spPr>
      </p:cxnSp>
      <p:sp>
        <p:nvSpPr>
          <p:cNvPr id="185372" name="円/楕円 7"/>
          <p:cNvSpPr>
            <a:spLocks noChangeArrowheads="1"/>
          </p:cNvSpPr>
          <p:nvPr/>
        </p:nvSpPr>
        <p:spPr bwMode="auto">
          <a:xfrm>
            <a:off x="2339752" y="3212976"/>
            <a:ext cx="1785938" cy="504825"/>
          </a:xfrm>
          <a:prstGeom prst="ellipse">
            <a:avLst/>
          </a:prstGeom>
          <a:solidFill>
            <a:srgbClr val="FFFFCC"/>
          </a:solidFill>
          <a:ln w="9525" algn="ctr">
            <a:solidFill>
              <a:schemeClr val="tx1"/>
            </a:solid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Times New Roman" pitchFamily="18" charset="0"/>
                <a:ea typeface="ＭＳ Ｐゴシック"/>
                <a:cs typeface="+mn-cs"/>
              </a:rPr>
              <a:t>つなぐ</a:t>
            </a:r>
          </a:p>
        </p:txBody>
      </p:sp>
      <p:sp>
        <p:nvSpPr>
          <p:cNvPr id="185373" name="円/楕円 7"/>
          <p:cNvSpPr>
            <a:spLocks noChangeArrowheads="1"/>
          </p:cNvSpPr>
          <p:nvPr/>
        </p:nvSpPr>
        <p:spPr bwMode="auto">
          <a:xfrm>
            <a:off x="3923928" y="1772816"/>
            <a:ext cx="1785938" cy="504825"/>
          </a:xfrm>
          <a:prstGeom prst="ellipse">
            <a:avLst/>
          </a:prstGeom>
          <a:solidFill>
            <a:srgbClr val="FFFF66"/>
          </a:solidFill>
          <a:ln w="9525" algn="ctr">
            <a:solidFill>
              <a:schemeClr val="tx1"/>
            </a:solid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Times New Roman" pitchFamily="18" charset="0"/>
                <a:ea typeface="ＭＳ Ｐゴシック"/>
                <a:cs typeface="+mn-cs"/>
              </a:rPr>
              <a:t>支える</a:t>
            </a:r>
          </a:p>
        </p:txBody>
      </p:sp>
      <p:sp>
        <p:nvSpPr>
          <p:cNvPr id="185374" name="円/楕円 7"/>
          <p:cNvSpPr>
            <a:spLocks noChangeArrowheads="1"/>
          </p:cNvSpPr>
          <p:nvPr/>
        </p:nvSpPr>
        <p:spPr bwMode="auto">
          <a:xfrm>
            <a:off x="5292080" y="3212976"/>
            <a:ext cx="1785937" cy="504825"/>
          </a:xfrm>
          <a:prstGeom prst="ellipse">
            <a:avLst/>
          </a:prstGeom>
          <a:solidFill>
            <a:srgbClr val="FFFF66"/>
          </a:solidFill>
          <a:ln w="9525" algn="ctr">
            <a:solidFill>
              <a:schemeClr val="tx1"/>
            </a:solid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imes New Roman" pitchFamily="18" charset="0"/>
                <a:ea typeface="ＭＳ Ｐゴシック"/>
                <a:cs typeface="+mn-cs"/>
              </a:rPr>
              <a:t>まもる</a:t>
            </a:r>
          </a:p>
        </p:txBody>
      </p:sp>
      <p:sp>
        <p:nvSpPr>
          <p:cNvPr id="185375" name="テキスト ボックス 18"/>
          <p:cNvSpPr txBox="1">
            <a:spLocks noChangeArrowheads="1"/>
          </p:cNvSpPr>
          <p:nvPr/>
        </p:nvSpPr>
        <p:spPr bwMode="auto">
          <a:xfrm>
            <a:off x="107950" y="1988691"/>
            <a:ext cx="2357438" cy="3048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Times New Roman" pitchFamily="18" charset="0"/>
                <a:ea typeface="ＭＳ Ｐゴシック"/>
                <a:cs typeface="+mn-cs"/>
              </a:rPr>
              <a:t>行政レベル</a:t>
            </a:r>
          </a:p>
        </p:txBody>
      </p:sp>
      <p:sp>
        <p:nvSpPr>
          <p:cNvPr id="185376" name="テキスト ボックス 18"/>
          <p:cNvSpPr txBox="1">
            <a:spLocks noChangeArrowheads="1"/>
          </p:cNvSpPr>
          <p:nvPr/>
        </p:nvSpPr>
        <p:spPr bwMode="auto">
          <a:xfrm>
            <a:off x="108074" y="3500686"/>
            <a:ext cx="2357438" cy="3048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imes New Roman" pitchFamily="18" charset="0"/>
                <a:ea typeface="ＭＳ Ｐゴシック"/>
                <a:cs typeface="+mn-cs"/>
              </a:rPr>
              <a:t>事業者レベル</a:t>
            </a:r>
          </a:p>
        </p:txBody>
      </p:sp>
      <p:sp>
        <p:nvSpPr>
          <p:cNvPr id="185377" name="Line 33"/>
          <p:cNvSpPr>
            <a:spLocks noChangeShapeType="1"/>
          </p:cNvSpPr>
          <p:nvPr/>
        </p:nvSpPr>
        <p:spPr bwMode="auto">
          <a:xfrm>
            <a:off x="179388" y="2349054"/>
            <a:ext cx="8640762" cy="0"/>
          </a:xfrm>
          <a:prstGeom prst="line">
            <a:avLst/>
          </a:prstGeom>
          <a:noFill/>
          <a:ln w="9525">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a:cs typeface="+mn-cs"/>
            </a:endParaRPr>
          </a:p>
        </p:txBody>
      </p:sp>
      <p:cxnSp>
        <p:nvCxnSpPr>
          <p:cNvPr id="185379" name="直線矢印コネクタ 25"/>
          <p:cNvCxnSpPr>
            <a:cxnSpLocks noChangeShapeType="1"/>
          </p:cNvCxnSpPr>
          <p:nvPr/>
        </p:nvCxnSpPr>
        <p:spPr bwMode="auto">
          <a:xfrm flipH="1">
            <a:off x="6156176" y="1988840"/>
            <a:ext cx="1080120" cy="722362"/>
          </a:xfrm>
          <a:prstGeom prst="straightConnector1">
            <a:avLst/>
          </a:prstGeom>
          <a:noFill/>
          <a:ln w="28575" algn="ctr">
            <a:solidFill>
              <a:srgbClr val="FF0000"/>
            </a:solidFill>
            <a:round/>
            <a:headEnd type="stealth" w="lg" len="med"/>
            <a:tailEnd type="stealth" w="lg" len="med"/>
          </a:ln>
        </p:spPr>
      </p:cxnSp>
      <p:sp>
        <p:nvSpPr>
          <p:cNvPr id="185380" name="角丸四角形 5"/>
          <p:cNvSpPr>
            <a:spLocks noChangeArrowheads="1"/>
          </p:cNvSpPr>
          <p:nvPr/>
        </p:nvSpPr>
        <p:spPr bwMode="auto">
          <a:xfrm>
            <a:off x="7236296" y="1628800"/>
            <a:ext cx="1366838" cy="571500"/>
          </a:xfrm>
          <a:prstGeom prst="roundRect">
            <a:avLst>
              <a:gd name="adj" fmla="val 16667"/>
            </a:avLst>
          </a:prstGeom>
          <a:solidFill>
            <a:srgbClr val="99FFCC"/>
          </a:solidFill>
          <a:ln w="9525" algn="ctr">
            <a:solidFill>
              <a:schemeClr val="tx1"/>
            </a:solid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Times New Roman" pitchFamily="18" charset="0"/>
                <a:ea typeface="HGP創英角ｺﾞｼｯｸUB" pitchFamily="50" charset="-128"/>
                <a:cs typeface="+mn-cs"/>
              </a:rPr>
              <a:t>他の諸機関</a:t>
            </a:r>
          </a:p>
        </p:txBody>
      </p:sp>
      <p:sp>
        <p:nvSpPr>
          <p:cNvPr id="185381" name="テキスト ボックス 18"/>
          <p:cNvSpPr txBox="1">
            <a:spLocks noChangeArrowheads="1"/>
          </p:cNvSpPr>
          <p:nvPr/>
        </p:nvSpPr>
        <p:spPr bwMode="auto">
          <a:xfrm>
            <a:off x="179958" y="4652987"/>
            <a:ext cx="935038" cy="51752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Times New Roman" pitchFamily="18" charset="0"/>
                <a:ea typeface="ＭＳ Ｐゴシック"/>
                <a:cs typeface="+mn-cs"/>
              </a:rPr>
              <a:t>地域住民レベル</a:t>
            </a:r>
          </a:p>
        </p:txBody>
      </p:sp>
      <p:cxnSp>
        <p:nvCxnSpPr>
          <p:cNvPr id="49" name="直線矢印コネクタ 25"/>
          <p:cNvCxnSpPr>
            <a:cxnSpLocks noChangeShapeType="1"/>
            <a:stCxn id="185380" idx="1"/>
            <a:endCxn id="185349" idx="3"/>
          </p:cNvCxnSpPr>
          <p:nvPr/>
        </p:nvCxnSpPr>
        <p:spPr bwMode="auto">
          <a:xfrm flipH="1" flipV="1">
            <a:off x="5780162" y="1338486"/>
            <a:ext cx="1456134" cy="576064"/>
          </a:xfrm>
          <a:prstGeom prst="straightConnector1">
            <a:avLst/>
          </a:prstGeom>
          <a:noFill/>
          <a:ln w="28575" algn="ctr">
            <a:solidFill>
              <a:schemeClr val="tx1"/>
            </a:solidFill>
            <a:round/>
            <a:headEnd type="stealth" w="lg" len="med"/>
            <a:tailEnd type="stealth" w="lg" len="med"/>
          </a:ln>
        </p:spPr>
      </p:cxnSp>
      <p:sp>
        <p:nvSpPr>
          <p:cNvPr id="55" name="角丸四角形 5"/>
          <p:cNvSpPr>
            <a:spLocks noChangeArrowheads="1"/>
          </p:cNvSpPr>
          <p:nvPr/>
        </p:nvSpPr>
        <p:spPr bwMode="auto">
          <a:xfrm>
            <a:off x="7236296" y="2780928"/>
            <a:ext cx="1366838" cy="571500"/>
          </a:xfrm>
          <a:prstGeom prst="roundRect">
            <a:avLst>
              <a:gd name="adj" fmla="val 16667"/>
            </a:avLst>
          </a:prstGeom>
          <a:solidFill>
            <a:srgbClr val="99FFCC"/>
          </a:solidFill>
          <a:ln w="9525" algn="ctr">
            <a:solidFill>
              <a:schemeClr val="tx1"/>
            </a:solid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imes New Roman" pitchFamily="18" charset="0"/>
                <a:ea typeface="HGP創英角ｺﾞｼｯｸUB" pitchFamily="50" charset="-128"/>
                <a:cs typeface="+mn-cs"/>
              </a:rPr>
              <a:t>地域関係者</a:t>
            </a:r>
          </a:p>
        </p:txBody>
      </p:sp>
      <p:cxnSp>
        <p:nvCxnSpPr>
          <p:cNvPr id="78" name="直線矢印コネクタ 25"/>
          <p:cNvCxnSpPr>
            <a:cxnSpLocks noChangeShapeType="1"/>
            <a:stCxn id="55" idx="1"/>
          </p:cNvCxnSpPr>
          <p:nvPr/>
        </p:nvCxnSpPr>
        <p:spPr bwMode="auto">
          <a:xfrm flipH="1" flipV="1">
            <a:off x="6156176" y="2924944"/>
            <a:ext cx="1080120" cy="141734"/>
          </a:xfrm>
          <a:prstGeom prst="straightConnector1">
            <a:avLst/>
          </a:prstGeom>
          <a:noFill/>
          <a:ln w="28575" algn="ctr">
            <a:solidFill>
              <a:srgbClr val="FF0000"/>
            </a:solidFill>
            <a:round/>
            <a:headEnd type="stealth" w="lg" len="med"/>
            <a:tailEnd type="stealth" w="lg" len="med"/>
          </a:ln>
        </p:spPr>
      </p:cxnSp>
      <p:sp>
        <p:nvSpPr>
          <p:cNvPr id="65" name="Text Box 9"/>
          <p:cNvSpPr txBox="1">
            <a:spLocks noChangeArrowheads="1"/>
          </p:cNvSpPr>
          <p:nvPr/>
        </p:nvSpPr>
        <p:spPr bwMode="auto">
          <a:xfrm>
            <a:off x="3347864" y="6581001"/>
            <a:ext cx="277180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1" u="none" strike="noStrike" kern="1200" cap="none" spc="0" normalizeH="0" baseline="0" noProof="0" dirty="0" err="1">
                <a:ln>
                  <a:noFill/>
                </a:ln>
                <a:solidFill>
                  <a:prstClr val="black"/>
                </a:solidFill>
                <a:effectLst/>
                <a:uLnTx/>
                <a:uFillTx/>
                <a:latin typeface="Century" panose="02040604050505020304" pitchFamily="18" charset="0"/>
                <a:ea typeface="ＭＳ Ｐゴシック"/>
                <a:cs typeface="Times New Roman" panose="02020603050405020304" pitchFamily="18" charset="0"/>
              </a:rPr>
              <a:t>S.Shimamura</a:t>
            </a:r>
            <a:r>
              <a:rPr kumimoji="1" lang="en-US" altLang="ja-JP" sz="1200" b="0" i="1" u="none" strike="noStrike" kern="1200" cap="none" spc="0" normalizeH="0" baseline="0" noProof="0" dirty="0">
                <a:ln>
                  <a:noFill/>
                </a:ln>
                <a:solidFill>
                  <a:prstClr val="black"/>
                </a:solidFill>
                <a:effectLst/>
                <a:uLnTx/>
                <a:uFillTx/>
                <a:latin typeface="Century" panose="02040604050505020304" pitchFamily="18" charset="0"/>
                <a:ea typeface="ＭＳ Ｐゴシック"/>
                <a:cs typeface="Times New Roman" panose="02020603050405020304" pitchFamily="18" charset="0"/>
              </a:rPr>
              <a:t> / Okinawa univ.2014</a:t>
            </a:r>
          </a:p>
        </p:txBody>
      </p:sp>
      <p:sp>
        <p:nvSpPr>
          <p:cNvPr id="39" name="角丸四角形 5"/>
          <p:cNvSpPr>
            <a:spLocks noChangeArrowheads="1"/>
          </p:cNvSpPr>
          <p:nvPr/>
        </p:nvSpPr>
        <p:spPr bwMode="auto">
          <a:xfrm>
            <a:off x="872840" y="2779266"/>
            <a:ext cx="1366838" cy="571500"/>
          </a:xfrm>
          <a:prstGeom prst="roundRect">
            <a:avLst>
              <a:gd name="adj" fmla="val 16667"/>
            </a:avLst>
          </a:prstGeom>
          <a:solidFill>
            <a:srgbClr val="99FFCC"/>
          </a:solidFill>
          <a:ln w="9525" algn="ctr">
            <a:solidFill>
              <a:schemeClr val="tx1"/>
            </a:solid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imes New Roman" pitchFamily="18" charset="0"/>
                <a:ea typeface="HGP創英角ｺﾞｼｯｸUB" pitchFamily="50" charset="-128"/>
                <a:cs typeface="+mn-cs"/>
              </a:rPr>
              <a:t>サービス</a:t>
            </a:r>
            <a:endParaRPr kumimoji="1" lang="en-US" altLang="ja-JP" sz="1600" b="0" i="0" u="none" strike="noStrike" kern="1200" cap="none" spc="0" normalizeH="0" baseline="0" noProof="0" dirty="0">
              <a:ln>
                <a:noFill/>
              </a:ln>
              <a:solidFill>
                <a:prstClr val="black"/>
              </a:solidFill>
              <a:effectLst/>
              <a:uLnTx/>
              <a:uFillTx/>
              <a:latin typeface="Times New Roman" pitchFamily="18" charset="0"/>
              <a:ea typeface="HGP創英角ｺﾞｼｯｸUB"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imes New Roman" pitchFamily="18" charset="0"/>
                <a:ea typeface="HGP創英角ｺﾞｼｯｸUB" pitchFamily="50" charset="-128"/>
                <a:cs typeface="+mn-cs"/>
              </a:rPr>
              <a:t>事業所</a:t>
            </a:r>
          </a:p>
        </p:txBody>
      </p:sp>
      <p:cxnSp>
        <p:nvCxnSpPr>
          <p:cNvPr id="40" name="直線矢印コネクタ 25"/>
          <p:cNvCxnSpPr>
            <a:cxnSpLocks noChangeShapeType="1"/>
            <a:stCxn id="185350" idx="1"/>
            <a:endCxn id="39" idx="3"/>
          </p:cNvCxnSpPr>
          <p:nvPr/>
        </p:nvCxnSpPr>
        <p:spPr bwMode="auto">
          <a:xfrm flipH="1">
            <a:off x="2239678" y="2779266"/>
            <a:ext cx="1180194" cy="285750"/>
          </a:xfrm>
          <a:prstGeom prst="straightConnector1">
            <a:avLst/>
          </a:prstGeom>
          <a:noFill/>
          <a:ln w="28575" algn="ctr">
            <a:solidFill>
              <a:srgbClr val="FF0000"/>
            </a:solidFill>
            <a:round/>
            <a:headEnd type="stealth" w="lg" len="med"/>
            <a:tailEnd type="stealth" w="lg" len="med"/>
          </a:ln>
        </p:spPr>
      </p:cxnSp>
      <p:sp>
        <p:nvSpPr>
          <p:cNvPr id="43" name="テキスト ボックス 20"/>
          <p:cNvSpPr txBox="1">
            <a:spLocks noChangeArrowheads="1"/>
          </p:cNvSpPr>
          <p:nvPr/>
        </p:nvSpPr>
        <p:spPr bwMode="auto">
          <a:xfrm>
            <a:off x="3779912" y="5420965"/>
            <a:ext cx="1929954" cy="307777"/>
          </a:xfrm>
          <a:prstGeom prst="rect">
            <a:avLst/>
          </a:prstGeom>
          <a:solidFill>
            <a:schemeClr val="bg1"/>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imes New Roman" pitchFamily="18" charset="0"/>
                <a:ea typeface="ＭＳ Ｐゴシック"/>
                <a:cs typeface="+mn-cs"/>
              </a:rPr>
              <a:t>民生委員・児童委員</a:t>
            </a:r>
          </a:p>
        </p:txBody>
      </p:sp>
      <p:sp>
        <p:nvSpPr>
          <p:cNvPr id="44" name="テキスト ボックス 20"/>
          <p:cNvSpPr txBox="1">
            <a:spLocks noChangeArrowheads="1"/>
          </p:cNvSpPr>
          <p:nvPr/>
        </p:nvSpPr>
        <p:spPr bwMode="auto">
          <a:xfrm>
            <a:off x="6397228" y="5589240"/>
            <a:ext cx="1991196" cy="307777"/>
          </a:xfrm>
          <a:prstGeom prst="rect">
            <a:avLst/>
          </a:prstGeom>
          <a:solidFill>
            <a:schemeClr val="bg1"/>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imes New Roman" pitchFamily="18" charset="0"/>
                <a:ea typeface="ＭＳ Ｐゴシック"/>
                <a:cs typeface="+mn-cs"/>
              </a:rPr>
              <a:t>民生委員・児童委員</a:t>
            </a:r>
          </a:p>
        </p:txBody>
      </p:sp>
      <p:sp>
        <p:nvSpPr>
          <p:cNvPr id="45" name="テキスト ボックス 20"/>
          <p:cNvSpPr txBox="1">
            <a:spLocks noChangeArrowheads="1"/>
          </p:cNvSpPr>
          <p:nvPr/>
        </p:nvSpPr>
        <p:spPr bwMode="auto">
          <a:xfrm>
            <a:off x="4355976" y="4433252"/>
            <a:ext cx="792088" cy="369332"/>
          </a:xfrm>
          <a:prstGeom prst="rect">
            <a:avLst/>
          </a:prstGeom>
          <a:solidFill>
            <a:schemeClr val="bg1"/>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imes New Roman" pitchFamily="18" charset="0"/>
                <a:ea typeface="ＭＳ Ｐゴシック"/>
                <a:cs typeface="+mn-cs"/>
              </a:rPr>
              <a:t>CSW</a:t>
            </a:r>
            <a:endParaRPr kumimoji="1" lang="ja-JP" altLang="en-US" sz="1800" b="0" i="0" u="none" strike="noStrike" kern="1200" cap="none" spc="0" normalizeH="0" baseline="0" noProof="0" dirty="0">
              <a:ln>
                <a:noFill/>
              </a:ln>
              <a:solidFill>
                <a:prstClr val="black"/>
              </a:solidFill>
              <a:effectLst/>
              <a:uLnTx/>
              <a:uFillTx/>
              <a:latin typeface="Times New Roman" pitchFamily="18" charset="0"/>
              <a:ea typeface="ＭＳ Ｐゴシック"/>
              <a:cs typeface="+mn-cs"/>
            </a:endParaRPr>
          </a:p>
        </p:txBody>
      </p:sp>
      <p:sp>
        <p:nvSpPr>
          <p:cNvPr id="9" name="フッター プレースホルダー 8">
            <a:extLst>
              <a:ext uri="{FF2B5EF4-FFF2-40B4-BE49-F238E27FC236}">
                <a16:creationId xmlns:a16="http://schemas.microsoft.com/office/drawing/2014/main" id="{128A04DF-23A9-4074-98B5-9678CBBC96BD}"/>
              </a:ext>
            </a:extLst>
          </p:cNvPr>
          <p:cNvSpPr>
            <a:spLocks noGrp="1"/>
          </p:cNvSpPr>
          <p:nvPr>
            <p:ph type="ftr" sz="quarter" idx="11"/>
          </p:nvPr>
        </p:nvSpPr>
        <p:spPr/>
        <p:txBody>
          <a:body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10" name="スライド番号プレースホルダー 9">
            <a:extLst>
              <a:ext uri="{FF2B5EF4-FFF2-40B4-BE49-F238E27FC236}">
                <a16:creationId xmlns:a16="http://schemas.microsoft.com/office/drawing/2014/main" id="{2395208D-BA21-43A9-A94C-7082C1669C76}"/>
              </a:ext>
            </a:extLst>
          </p:cNvPr>
          <p:cNvSpPr>
            <a:spLocks noGrp="1"/>
          </p:cNvSpPr>
          <p:nvPr>
            <p:ph type="sldNum" sz="quarter" idx="12"/>
          </p:nvPr>
        </p:nvSpPr>
        <p:spPr/>
        <p:txBody>
          <a:bodyPr/>
          <a:lstStyle/>
          <a:p>
            <a:fld id="{9C91A144-D95C-4C7C-8D3C-BD9289C3285C}" type="slidenum">
              <a:rPr lang="en-US" altLang="ja-JP" smtClean="0">
                <a:solidFill>
                  <a:srgbClr val="000000"/>
                </a:solidFill>
              </a:rPr>
              <a:pPr/>
              <a:t>35</a:t>
            </a:fld>
            <a:endParaRPr lang="en-US" altLang="ja-JP">
              <a:solidFill>
                <a:srgbClr val="000000"/>
              </a:solidFill>
            </a:endParaRPr>
          </a:p>
        </p:txBody>
      </p:sp>
    </p:spTree>
    <p:extLst>
      <p:ext uri="{BB962C8B-B14F-4D97-AF65-F5344CB8AC3E}">
        <p14:creationId xmlns:p14="http://schemas.microsoft.com/office/powerpoint/2010/main" val="3008319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lstStyle/>
          <a:p>
            <a:r>
              <a:rPr kumimoji="1" lang="en-US" altLang="ja-JP" sz="3600" dirty="0">
                <a:solidFill>
                  <a:srgbClr val="C00000"/>
                </a:solidFill>
              </a:rPr>
              <a:t>3-6</a:t>
            </a:r>
            <a:r>
              <a:rPr kumimoji="1" lang="ja-JP" altLang="en-US" sz="3600" dirty="0">
                <a:solidFill>
                  <a:srgbClr val="C00000"/>
                </a:solidFill>
              </a:rPr>
              <a:t>　地域（住民）との関係構築</a:t>
            </a:r>
          </a:p>
        </p:txBody>
      </p:sp>
      <p:sp>
        <p:nvSpPr>
          <p:cNvPr id="3" name="コンテンツ プレースホルダー 2"/>
          <p:cNvSpPr>
            <a:spLocks noGrp="1"/>
          </p:cNvSpPr>
          <p:nvPr>
            <p:ph idx="1"/>
          </p:nvPr>
        </p:nvSpPr>
        <p:spPr>
          <a:xfrm>
            <a:off x="755576" y="1586210"/>
            <a:ext cx="7704856" cy="4997152"/>
          </a:xfrm>
        </p:spPr>
        <p:txBody>
          <a:bodyPr>
            <a:normAutofit/>
          </a:bodyPr>
          <a:lstStyle/>
          <a:p>
            <a:pPr marL="0" indent="0">
              <a:buNone/>
            </a:pPr>
            <a:r>
              <a:rPr lang="ja-JP" altLang="en-US" dirty="0"/>
              <a:t>・住民すべてが関わりを避けているわけではない。</a:t>
            </a:r>
            <a:endParaRPr lang="en-US" altLang="ja-JP" dirty="0"/>
          </a:p>
          <a:p>
            <a:pPr marL="0" indent="0">
              <a:buNone/>
            </a:pPr>
            <a:r>
              <a:rPr lang="ja-JP" altLang="en-US" dirty="0"/>
              <a:t>・支援の見える化と住民との接点を持つことにより小さな協力を引き出して行く。</a:t>
            </a:r>
            <a:endParaRPr lang="en-US" altLang="ja-JP" dirty="0"/>
          </a:p>
          <a:p>
            <a:pPr marL="0" indent="0">
              <a:buNone/>
            </a:pPr>
            <a:r>
              <a:rPr lang="ja-JP" altLang="en-US" dirty="0"/>
              <a:t>・意図的に住民が関わりやすい場面をつくり、知らず知らずに協働できる場所をつくる。</a:t>
            </a:r>
            <a:endParaRPr lang="en-US" altLang="ja-JP" dirty="0"/>
          </a:p>
          <a:p>
            <a:pPr marL="0" indent="0">
              <a:buNone/>
            </a:pPr>
            <a:r>
              <a:rPr lang="ja-JP" altLang="en-US" dirty="0"/>
              <a:t>・住民には常に有為な情報を提供し、地域や利用者に関する情報を提供してもらう。</a:t>
            </a:r>
            <a:endParaRPr lang="en-US" altLang="ja-JP" dirty="0"/>
          </a:p>
          <a:p>
            <a:pPr marL="0" indent="0">
              <a:buNone/>
            </a:pPr>
            <a:endParaRPr kumimoji="1" lang="en-US" altLang="ja-JP" dirty="0"/>
          </a:p>
          <a:p>
            <a:pPr marL="0" indent="0">
              <a:buNone/>
            </a:pPr>
            <a:endParaRPr kumimoji="1" lang="ja-JP" altLang="en-US" dirty="0"/>
          </a:p>
        </p:txBody>
      </p:sp>
      <p:sp>
        <p:nvSpPr>
          <p:cNvPr id="10" name="フッター プレースホルダー 9">
            <a:extLst>
              <a:ext uri="{FF2B5EF4-FFF2-40B4-BE49-F238E27FC236}">
                <a16:creationId xmlns:a16="http://schemas.microsoft.com/office/drawing/2014/main" id="{13FCFBD0-C570-47DD-B0D9-CA3AF771888D}"/>
              </a:ext>
            </a:extLst>
          </p:cNvPr>
          <p:cNvSpPr>
            <a:spLocks noGrp="1"/>
          </p:cNvSpPr>
          <p:nvPr>
            <p:ph type="ftr" sz="quarter" idx="11"/>
          </p:nvPr>
        </p:nvSpPr>
        <p:spPr/>
        <p:txBody>
          <a:bodyPr/>
          <a:lstStyle/>
          <a:p>
            <a:pPr>
              <a:defRPr/>
            </a:pPr>
            <a:r>
              <a:rPr lang="zh-TW" altLang="en-US"/>
              <a:t>令和元年度主任相談支援専門員養成研修</a:t>
            </a:r>
            <a:endParaRPr lang="en-US" altLang="ja-JP" dirty="0"/>
          </a:p>
        </p:txBody>
      </p:sp>
      <p:sp>
        <p:nvSpPr>
          <p:cNvPr id="11" name="スライド番号プレースホルダー 10">
            <a:extLst>
              <a:ext uri="{FF2B5EF4-FFF2-40B4-BE49-F238E27FC236}">
                <a16:creationId xmlns:a16="http://schemas.microsoft.com/office/drawing/2014/main" id="{D179E493-639B-4A86-BD9C-196E4C685643}"/>
              </a:ext>
            </a:extLst>
          </p:cNvPr>
          <p:cNvSpPr>
            <a:spLocks noGrp="1"/>
          </p:cNvSpPr>
          <p:nvPr>
            <p:ph type="sldNum" sz="quarter" idx="12"/>
          </p:nvPr>
        </p:nvSpPr>
        <p:spPr/>
        <p:txBody>
          <a:bodyPr/>
          <a:lstStyle/>
          <a:p>
            <a:pPr>
              <a:defRPr/>
            </a:pPr>
            <a:fld id="{804D6B79-3AEB-42FE-A736-A41F7AEA0445}" type="slidenum">
              <a:rPr lang="en-US" altLang="ja-JP" smtClean="0"/>
              <a:pPr>
                <a:defRPr/>
              </a:pPr>
              <a:t>36</a:t>
            </a:fld>
            <a:endParaRPr lang="en-US" altLang="ja-JP"/>
          </a:p>
        </p:txBody>
      </p:sp>
    </p:spTree>
    <p:extLst>
      <p:ext uri="{BB962C8B-B14F-4D97-AF65-F5344CB8AC3E}">
        <p14:creationId xmlns:p14="http://schemas.microsoft.com/office/powerpoint/2010/main" val="1098689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99524"/>
            <a:ext cx="9143999" cy="714375"/>
          </a:xfrm>
        </p:spPr>
        <p:txBody>
          <a:bodyPr>
            <a:normAutofit/>
          </a:bodyPr>
          <a:lstStyle/>
          <a:p>
            <a:pPr>
              <a:defRPr/>
            </a:pPr>
            <a:r>
              <a:rPr lang="en-US" altLang="ja-JP" sz="3600" dirty="0">
                <a:solidFill>
                  <a:srgbClr val="CC0000"/>
                </a:solidFill>
                <a:latin typeface="ＭＳ Ｐゴシック" panose="020B0600070205080204" pitchFamily="50" charset="-128"/>
                <a:ea typeface="ＭＳ Ｐゴシック" panose="020B0600070205080204" pitchFamily="50" charset="-128"/>
              </a:rPr>
              <a:t>3-7</a:t>
            </a:r>
            <a:r>
              <a:rPr lang="ja-JP" altLang="en-US" sz="3600" dirty="0">
                <a:solidFill>
                  <a:srgbClr val="CC0000"/>
                </a:solidFill>
                <a:latin typeface="ＭＳ Ｐゴシック" panose="020B0600070205080204" pitchFamily="50" charset="-128"/>
                <a:ea typeface="ＭＳ Ｐゴシック" panose="020B0600070205080204" pitchFamily="50" charset="-128"/>
              </a:rPr>
              <a:t>　本人に関わっている様々な人たち</a:t>
            </a:r>
          </a:p>
        </p:txBody>
      </p:sp>
      <p:sp>
        <p:nvSpPr>
          <p:cNvPr id="105475" name="Rectangle 3"/>
          <p:cNvSpPr>
            <a:spLocks noChangeArrowheads="1"/>
          </p:cNvSpPr>
          <p:nvPr/>
        </p:nvSpPr>
        <p:spPr bwMode="auto">
          <a:xfrm>
            <a:off x="3188373" y="6597352"/>
            <a:ext cx="2767249" cy="2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342900" marR="0" lvl="0" indent="-342900" algn="l" defTabSz="914400" rtl="0" eaLnBrk="0" fontAlgn="base" latinLnBrk="0" hangingPunct="0">
              <a:lnSpc>
                <a:spcPct val="100000"/>
              </a:lnSpc>
              <a:spcBef>
                <a:spcPct val="20000"/>
              </a:spcBef>
              <a:spcAft>
                <a:spcPct val="0"/>
              </a:spcAft>
              <a:buClr>
                <a:srgbClr val="333399"/>
              </a:buClr>
              <a:buSzPct val="80000"/>
              <a:buFont typeface="Wingdings" pitchFamily="2" charset="2"/>
              <a:buNone/>
              <a:tabLst/>
              <a:defRPr/>
            </a:pPr>
            <a:r>
              <a:rPr kumimoji="0" lang="en-US" altLang="ja-JP" sz="1200" b="0" i="1"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rPr>
              <a:t>2012 </a:t>
            </a:r>
            <a:r>
              <a:rPr kumimoji="0" lang="en-US" altLang="ja-JP" sz="1200" b="0" i="1" u="none" strike="noStrike" kern="1200" cap="none" spc="0" normalizeH="0" baseline="0" noProof="0" dirty="0" err="1">
                <a:ln>
                  <a:noFill/>
                </a:ln>
                <a:solidFill>
                  <a:srgbClr val="000000"/>
                </a:solidFill>
                <a:effectLst/>
                <a:uLnTx/>
                <a:uFillTx/>
                <a:latin typeface="Times New Roman" pitchFamily="18" charset="0"/>
                <a:ea typeface="ＭＳ Ｐゴシック" pitchFamily="50" charset="-128"/>
                <a:cs typeface="+mn-cs"/>
              </a:rPr>
              <a:t>S.Shimamura</a:t>
            </a:r>
            <a:r>
              <a:rPr kumimoji="0" lang="en-US" altLang="ja-JP" sz="1200" b="0" i="1"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rPr>
              <a:t> / Naha City Office</a:t>
            </a:r>
          </a:p>
        </p:txBody>
      </p:sp>
      <p:sp>
        <p:nvSpPr>
          <p:cNvPr id="34820" name="Rectangle 4"/>
          <p:cNvSpPr>
            <a:spLocks noGrp="1" noChangeArrowheads="1"/>
          </p:cNvSpPr>
          <p:nvPr>
            <p:ph type="body" sz="half" idx="1"/>
          </p:nvPr>
        </p:nvSpPr>
        <p:spPr>
          <a:xfrm>
            <a:off x="496084" y="880268"/>
            <a:ext cx="8151829" cy="5643563"/>
          </a:xfrm>
        </p:spPr>
        <p:txBody>
          <a:bodyPr>
            <a:normAutofit/>
          </a:bodyPr>
          <a:lstStyle/>
          <a:p>
            <a:pPr>
              <a:buFontTx/>
              <a:buNone/>
              <a:defRPr/>
            </a:pPr>
            <a:r>
              <a:rPr lang="en-US" altLang="ja-JP" sz="2400" dirty="0">
                <a:latin typeface="HGP創英角ｺﾞｼｯｸUB" pitchFamily="50" charset="-128"/>
                <a:ea typeface="HGP創英角ｺﾞｼｯｸUB" pitchFamily="50" charset="-128"/>
              </a:rPr>
              <a:t>①</a:t>
            </a:r>
            <a:r>
              <a:rPr lang="ja-JP" altLang="en-US" sz="2400" dirty="0">
                <a:latin typeface="HGP創英角ｺﾞｼｯｸUB" pitchFamily="50" charset="-128"/>
                <a:ea typeface="HGP創英角ｺﾞｼｯｸUB" pitchFamily="50" charset="-128"/>
              </a:rPr>
              <a:t>　民生委員協議会、自治会、</a:t>
            </a:r>
            <a:r>
              <a:rPr lang="en-US" altLang="ja-JP" sz="2400" dirty="0">
                <a:latin typeface="HGP創英角ｺﾞｼｯｸUB" pitchFamily="50" charset="-128"/>
                <a:ea typeface="HGP創英角ｺﾞｼｯｸUB" pitchFamily="50" charset="-128"/>
              </a:rPr>
              <a:t>PTA</a:t>
            </a:r>
            <a:r>
              <a:rPr lang="ja-JP" altLang="en-US" sz="2400" dirty="0">
                <a:latin typeface="HGP創英角ｺﾞｼｯｸUB" pitchFamily="50" charset="-128"/>
                <a:ea typeface="HGP創英角ｺﾞｼｯｸUB" pitchFamily="50" charset="-128"/>
              </a:rPr>
              <a:t>等の</a:t>
            </a:r>
            <a:r>
              <a:rPr lang="ja-JP" altLang="en-US" sz="2400" dirty="0">
                <a:solidFill>
                  <a:srgbClr val="0070C0"/>
                </a:solidFill>
                <a:latin typeface="HGP創英角ｺﾞｼｯｸUB" pitchFamily="50" charset="-128"/>
                <a:ea typeface="HGP創英角ｺﾞｼｯｸUB" pitchFamily="50" charset="-128"/>
              </a:rPr>
              <a:t>地域組織</a:t>
            </a:r>
          </a:p>
          <a:p>
            <a:pPr>
              <a:buFontTx/>
              <a:buNone/>
              <a:defRPr/>
            </a:pPr>
            <a:r>
              <a:rPr lang="ja-JP" altLang="en-US" sz="2400" dirty="0">
                <a:latin typeface="HGP創英角ｺﾞｼｯｸUB" pitchFamily="50" charset="-128"/>
                <a:ea typeface="HGP創英角ｺﾞｼｯｸUB" pitchFamily="50" charset="-128"/>
              </a:rPr>
              <a:t>②　</a:t>
            </a:r>
            <a:r>
              <a:rPr lang="ja-JP" altLang="en-US" sz="2400" dirty="0" err="1">
                <a:latin typeface="HGP創英角ｺﾞｼｯｸUB" pitchFamily="50" charset="-128"/>
                <a:ea typeface="HGP創英角ｺﾞｼｯｸUB" pitchFamily="50" charset="-128"/>
              </a:rPr>
              <a:t>障がい</a:t>
            </a:r>
            <a:r>
              <a:rPr lang="ja-JP" altLang="en-US" sz="2400" dirty="0">
                <a:latin typeface="HGP創英角ｺﾞｼｯｸUB" pitchFamily="50" charset="-128"/>
                <a:ea typeface="HGP創英角ｺﾞｼｯｸUB" pitchFamily="50" charset="-128"/>
              </a:rPr>
              <a:t>者、高齢者等の</a:t>
            </a:r>
            <a:r>
              <a:rPr lang="ja-JP" altLang="en-US" sz="2400" dirty="0">
                <a:solidFill>
                  <a:srgbClr val="0070C0"/>
                </a:solidFill>
                <a:latin typeface="HGP創英角ｺﾞｼｯｸUB" pitchFamily="50" charset="-128"/>
                <a:ea typeface="HGP創英角ｺﾞｼｯｸUB" pitchFamily="50" charset="-128"/>
              </a:rPr>
              <a:t>福祉・当事者団体</a:t>
            </a:r>
            <a:endParaRPr lang="en-US" altLang="ja-JP" sz="2400" dirty="0">
              <a:solidFill>
                <a:srgbClr val="0070C0"/>
              </a:solidFill>
              <a:latin typeface="HGP創英角ｺﾞｼｯｸUB" pitchFamily="50" charset="-128"/>
              <a:ea typeface="HGP創英角ｺﾞｼｯｸUB" pitchFamily="50" charset="-128"/>
            </a:endParaRPr>
          </a:p>
          <a:p>
            <a:pPr>
              <a:buFontTx/>
              <a:buNone/>
              <a:defRPr/>
            </a:pPr>
            <a:r>
              <a:rPr lang="ja-JP" altLang="en-US" sz="2400" dirty="0">
                <a:latin typeface="HGP創英角ｺﾞｼｯｸUB" pitchFamily="50" charset="-128"/>
                <a:ea typeface="HGP創英角ｺﾞｼｯｸUB" pitchFamily="50" charset="-128"/>
              </a:rPr>
              <a:t>③　小中高等学校、専門学校、大学等の</a:t>
            </a:r>
            <a:r>
              <a:rPr lang="ja-JP" altLang="en-US" sz="2400" dirty="0">
                <a:solidFill>
                  <a:srgbClr val="0070C0"/>
                </a:solidFill>
                <a:latin typeface="HGP創英角ｺﾞｼｯｸUB" pitchFamily="50" charset="-128"/>
                <a:ea typeface="HGP創英角ｺﾞｼｯｸUB" pitchFamily="50" charset="-128"/>
              </a:rPr>
              <a:t>教育機関</a:t>
            </a:r>
          </a:p>
          <a:p>
            <a:pPr>
              <a:buFontTx/>
              <a:buNone/>
              <a:defRPr/>
            </a:pPr>
            <a:r>
              <a:rPr lang="ja-JP" altLang="en-US" sz="2400" dirty="0">
                <a:latin typeface="HGP創英角ｺﾞｼｯｸUB" pitchFamily="50" charset="-128"/>
                <a:ea typeface="HGP創英角ｺﾞｼｯｸUB" pitchFamily="50" charset="-128"/>
              </a:rPr>
              <a:t>④　商店街、商工会、農協、漁協、工業会、銀行、郵便局等の</a:t>
            </a:r>
            <a:r>
              <a:rPr lang="ja-JP" altLang="en-US" sz="2400" dirty="0">
                <a:solidFill>
                  <a:srgbClr val="0070C0"/>
                </a:solidFill>
                <a:latin typeface="HGP創英角ｺﾞｼｯｸUB" pitchFamily="50" charset="-128"/>
                <a:ea typeface="HGP創英角ｺﾞｼｯｸUB" pitchFamily="50" charset="-128"/>
              </a:rPr>
              <a:t>企業・金融・経済団体</a:t>
            </a:r>
          </a:p>
          <a:p>
            <a:pPr>
              <a:buFontTx/>
              <a:buNone/>
              <a:defRPr/>
            </a:pPr>
            <a:r>
              <a:rPr lang="ja-JP" altLang="en-US" sz="2400" dirty="0">
                <a:latin typeface="HGP創英角ｺﾞｼｯｸUB" pitchFamily="50" charset="-128"/>
                <a:ea typeface="HGP創英角ｺﾞｼｯｸUB" pitchFamily="50" charset="-128"/>
              </a:rPr>
              <a:t>⑤　弁護士会、司法書士会、社労士等の</a:t>
            </a:r>
            <a:r>
              <a:rPr lang="ja-JP" altLang="en-US" sz="2400" dirty="0">
                <a:solidFill>
                  <a:srgbClr val="0070C0"/>
                </a:solidFill>
                <a:latin typeface="HGP創英角ｺﾞｼｯｸUB" pitchFamily="50" charset="-128"/>
                <a:ea typeface="HGP創英角ｺﾞｼｯｸUB" pitchFamily="50" charset="-128"/>
              </a:rPr>
              <a:t>法曹関係団体</a:t>
            </a:r>
            <a:endParaRPr lang="en-US" altLang="ja-JP" sz="2400" dirty="0">
              <a:solidFill>
                <a:srgbClr val="0070C0"/>
              </a:solidFill>
              <a:latin typeface="HGP創英角ｺﾞｼｯｸUB" pitchFamily="50" charset="-128"/>
              <a:ea typeface="HGP創英角ｺﾞｼｯｸUB" pitchFamily="50" charset="-128"/>
            </a:endParaRPr>
          </a:p>
          <a:p>
            <a:pPr>
              <a:buFontTx/>
              <a:buNone/>
              <a:defRPr/>
            </a:pPr>
            <a:r>
              <a:rPr lang="ja-JP" altLang="en-US" sz="2400" dirty="0">
                <a:latin typeface="HGP創英角ｺﾞｼｯｸUB" pitchFamily="50" charset="-128"/>
                <a:ea typeface="HGP創英角ｺﾞｼｯｸUB" pitchFamily="50" charset="-128"/>
              </a:rPr>
              <a:t>⑥　医師会、社会福祉士会等の</a:t>
            </a:r>
            <a:r>
              <a:rPr lang="ja-JP" altLang="en-US" sz="2400" dirty="0">
                <a:solidFill>
                  <a:srgbClr val="0070C0"/>
                </a:solidFill>
                <a:latin typeface="HGP創英角ｺﾞｼｯｸUB" pitchFamily="50" charset="-128"/>
                <a:ea typeface="HGP創英角ｺﾞｼｯｸUB" pitchFamily="50" charset="-128"/>
              </a:rPr>
              <a:t>福祉医療専門職団体</a:t>
            </a:r>
            <a:endParaRPr lang="en-US" altLang="ja-JP" sz="2400" dirty="0">
              <a:solidFill>
                <a:srgbClr val="0070C0"/>
              </a:solidFill>
              <a:latin typeface="HGP創英角ｺﾞｼｯｸUB" pitchFamily="50" charset="-128"/>
              <a:ea typeface="HGP創英角ｺﾞｼｯｸUB" pitchFamily="50" charset="-128"/>
            </a:endParaRPr>
          </a:p>
          <a:p>
            <a:pPr>
              <a:buFontTx/>
              <a:buNone/>
              <a:defRPr/>
            </a:pPr>
            <a:r>
              <a:rPr lang="ja-JP" altLang="en-US" sz="2400" dirty="0">
                <a:latin typeface="HGP創英角ｺﾞｼｯｸUB" pitchFamily="50" charset="-128"/>
                <a:ea typeface="HGP創英角ｺﾞｼｯｸUB" pitchFamily="50" charset="-128"/>
              </a:rPr>
              <a:t>⑦　芸術、文化、工芸等の特殊技術を持った</a:t>
            </a:r>
            <a:r>
              <a:rPr lang="ja-JP" altLang="en-US" sz="2400" dirty="0">
                <a:solidFill>
                  <a:srgbClr val="0070C0"/>
                </a:solidFill>
                <a:latin typeface="HGP創英角ｺﾞｼｯｸUB" pitchFamily="50" charset="-128"/>
                <a:ea typeface="HGP創英角ｺﾞｼｯｸUB" pitchFamily="50" charset="-128"/>
              </a:rPr>
              <a:t>職能団体・個人</a:t>
            </a:r>
            <a:endParaRPr lang="en-US" altLang="ja-JP" sz="2400" dirty="0">
              <a:solidFill>
                <a:srgbClr val="0070C0"/>
              </a:solidFill>
              <a:latin typeface="HGP創英角ｺﾞｼｯｸUB" pitchFamily="50" charset="-128"/>
              <a:ea typeface="HGP創英角ｺﾞｼｯｸUB" pitchFamily="50" charset="-128"/>
            </a:endParaRPr>
          </a:p>
          <a:p>
            <a:pPr>
              <a:buFontTx/>
              <a:buNone/>
              <a:defRPr/>
            </a:pPr>
            <a:r>
              <a:rPr lang="ja-JP" altLang="en-US" sz="2400" dirty="0">
                <a:latin typeface="HGP創英角ｺﾞｼｯｸUB" pitchFamily="50" charset="-128"/>
                <a:ea typeface="HGP創英角ｺﾞｼｯｸUB" pitchFamily="50" charset="-128"/>
              </a:rPr>
              <a:t>⑧　助成金交付、物的人的支援を行う</a:t>
            </a:r>
            <a:r>
              <a:rPr lang="ja-JP" altLang="en-US" sz="2400" dirty="0">
                <a:solidFill>
                  <a:srgbClr val="0070C0"/>
                </a:solidFill>
                <a:latin typeface="HGP創英角ｺﾞｼｯｸUB" pitchFamily="50" charset="-128"/>
                <a:ea typeface="HGP創英角ｺﾞｼｯｸUB" pitchFamily="50" charset="-128"/>
              </a:rPr>
              <a:t>公益団体</a:t>
            </a:r>
          </a:p>
          <a:p>
            <a:pPr>
              <a:buFontTx/>
              <a:buNone/>
              <a:defRPr/>
            </a:pPr>
            <a:r>
              <a:rPr lang="ja-JP" altLang="en-US" sz="2400" dirty="0">
                <a:latin typeface="HGP創英角ｺﾞｼｯｸUB" pitchFamily="50" charset="-128"/>
                <a:ea typeface="HGP創英角ｺﾞｼｯｸUB" pitchFamily="50" charset="-128"/>
              </a:rPr>
              <a:t>⑨　新たに福祉向上を目的として結成された</a:t>
            </a:r>
            <a:r>
              <a:rPr lang="en-US" altLang="ja-JP" sz="2400" dirty="0">
                <a:solidFill>
                  <a:srgbClr val="0070C0"/>
                </a:solidFill>
                <a:latin typeface="HGP創英角ｺﾞｼｯｸUB" pitchFamily="50" charset="-128"/>
                <a:ea typeface="HGP創英角ｺﾞｼｯｸUB" pitchFamily="50" charset="-128"/>
              </a:rPr>
              <a:t>NPO</a:t>
            </a:r>
            <a:r>
              <a:rPr lang="ja-JP" altLang="en-US" sz="2400" dirty="0">
                <a:solidFill>
                  <a:srgbClr val="0070C0"/>
                </a:solidFill>
                <a:latin typeface="HGP創英角ｺﾞｼｯｸUB" pitchFamily="50" charset="-128"/>
                <a:ea typeface="HGP創英角ｺﾞｼｯｸUB" pitchFamily="50" charset="-128"/>
              </a:rPr>
              <a:t>・個人</a:t>
            </a:r>
          </a:p>
          <a:p>
            <a:pPr>
              <a:buFontTx/>
              <a:buNone/>
              <a:defRPr/>
            </a:pPr>
            <a:r>
              <a:rPr lang="ja-JP" altLang="en-US" sz="2400" dirty="0">
                <a:latin typeface="HGP創英角ｺﾞｼｯｸUB" pitchFamily="50" charset="-128"/>
                <a:ea typeface="HGP創英角ｺﾞｼｯｸUB" pitchFamily="50" charset="-128"/>
              </a:rPr>
              <a:t>⑩　その他問題</a:t>
            </a:r>
            <a:r>
              <a:rPr lang="ja-JP" altLang="en-US" sz="2400" dirty="0">
                <a:solidFill>
                  <a:srgbClr val="0070C0"/>
                </a:solidFill>
                <a:latin typeface="HGP創英角ｺﾞｼｯｸUB" pitchFamily="50" charset="-128"/>
                <a:ea typeface="HGP創英角ｺﾞｼｯｸUB" pitchFamily="50" charset="-128"/>
              </a:rPr>
              <a:t>解決に役立つメンバー</a:t>
            </a:r>
            <a:endParaRPr lang="en-US" altLang="ja-JP" sz="2400" dirty="0">
              <a:solidFill>
                <a:srgbClr val="0070C0"/>
              </a:solidFill>
              <a:latin typeface="HGP創英角ｺﾞｼｯｸUB" pitchFamily="50" charset="-128"/>
              <a:ea typeface="HGP創英角ｺﾞｼｯｸUB" pitchFamily="50" charset="-128"/>
            </a:endParaRPr>
          </a:p>
          <a:p>
            <a:pPr>
              <a:buFontTx/>
              <a:buNone/>
              <a:defRPr/>
            </a:pPr>
            <a:r>
              <a:rPr lang="ja-JP" altLang="en-US" sz="2400" b="1" u="sng" dirty="0">
                <a:solidFill>
                  <a:srgbClr val="CC3300"/>
                </a:solidFill>
                <a:latin typeface="ＭＳ Ｐゴシック" charset="-128"/>
              </a:rPr>
              <a:t>既存組織の得意技と課題を知り、その仕掛け人とネットする</a:t>
            </a:r>
            <a:r>
              <a:rPr lang="en-US" altLang="ja-JP" sz="2400" b="1" u="sng" dirty="0">
                <a:solidFill>
                  <a:srgbClr val="CC3300"/>
                </a:solidFill>
                <a:latin typeface="ＭＳ Ｐゴシック" charset="-128"/>
              </a:rPr>
              <a:t>!!</a:t>
            </a:r>
          </a:p>
          <a:p>
            <a:pPr>
              <a:buFontTx/>
              <a:buNone/>
              <a:defRPr/>
            </a:pPr>
            <a:endParaRPr lang="ja-JP" altLang="en-US" sz="2400" dirty="0">
              <a:solidFill>
                <a:srgbClr val="0070C0"/>
              </a:solidFill>
              <a:latin typeface="HGP創英角ｺﾞｼｯｸUB" pitchFamily="50" charset="-128"/>
              <a:ea typeface="HGP創英角ｺﾞｼｯｸUB" pitchFamily="50" charset="-128"/>
            </a:endParaRPr>
          </a:p>
        </p:txBody>
      </p:sp>
      <p:sp>
        <p:nvSpPr>
          <p:cNvPr id="105477" name="AutoShape 12"/>
          <p:cNvSpPr>
            <a:spLocks noChangeArrowheads="1"/>
          </p:cNvSpPr>
          <p:nvPr/>
        </p:nvSpPr>
        <p:spPr bwMode="auto">
          <a:xfrm>
            <a:off x="107504" y="6093296"/>
            <a:ext cx="5112196" cy="642937"/>
          </a:xfrm>
          <a:prstGeom prst="irregularSeal1">
            <a:avLst/>
          </a:prstGeom>
          <a:solidFill>
            <a:srgbClr val="FFFF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3300"/>
                </a:solidFill>
                <a:effectLst/>
                <a:uLnTx/>
                <a:uFillTx/>
                <a:latin typeface="Tahoma" pitchFamily="34" charset="0"/>
                <a:ea typeface="HGP創英角ｺﾞｼｯｸUB" pitchFamily="50" charset="-128"/>
                <a:cs typeface="+mn-cs"/>
              </a:rPr>
              <a:t>相手の課題を自分の課題とする</a:t>
            </a:r>
          </a:p>
        </p:txBody>
      </p:sp>
      <p:sp>
        <p:nvSpPr>
          <p:cNvPr id="105478" name="AutoShape 13"/>
          <p:cNvSpPr>
            <a:spLocks noChangeArrowheads="1"/>
          </p:cNvSpPr>
          <p:nvPr/>
        </p:nvSpPr>
        <p:spPr bwMode="auto">
          <a:xfrm>
            <a:off x="4356100" y="6093296"/>
            <a:ext cx="4680393" cy="668337"/>
          </a:xfrm>
          <a:prstGeom prst="irregularSeal1">
            <a:avLst/>
          </a:prstGeom>
          <a:solidFill>
            <a:srgbClr val="FFFF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3300"/>
                </a:solidFill>
                <a:effectLst/>
                <a:uLnTx/>
                <a:uFillTx/>
                <a:latin typeface="Tahoma" pitchFamily="34" charset="0"/>
                <a:ea typeface="HGP創英角ｺﾞｼｯｸUB" pitchFamily="50" charset="-128"/>
                <a:cs typeface="+mn-cs"/>
              </a:rPr>
              <a:t>相手の組織にも必ず改善者がいる</a:t>
            </a:r>
          </a:p>
        </p:txBody>
      </p:sp>
      <p:sp>
        <p:nvSpPr>
          <p:cNvPr id="7" name="Text Box 15">
            <a:extLst>
              <a:ext uri="{FF2B5EF4-FFF2-40B4-BE49-F238E27FC236}">
                <a16:creationId xmlns:a16="http://schemas.microsoft.com/office/drawing/2014/main" id="{5E262AEF-964E-43D2-9889-24AD0225DA54}"/>
              </a:ext>
            </a:extLst>
          </p:cNvPr>
          <p:cNvSpPr txBox="1">
            <a:spLocks noChangeArrowheads="1"/>
          </p:cNvSpPr>
          <p:nvPr/>
        </p:nvSpPr>
        <p:spPr bwMode="auto">
          <a:xfrm>
            <a:off x="-36512" y="660838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9" name="スライド番号プレースホルダー 8">
            <a:extLst>
              <a:ext uri="{FF2B5EF4-FFF2-40B4-BE49-F238E27FC236}">
                <a16:creationId xmlns:a16="http://schemas.microsoft.com/office/drawing/2014/main" id="{468C8C80-7706-4A7E-8939-CB64BFE92705}"/>
              </a:ext>
            </a:extLst>
          </p:cNvPr>
          <p:cNvSpPr>
            <a:spLocks noGrp="1"/>
          </p:cNvSpPr>
          <p:nvPr>
            <p:ph type="sldNum" sz="quarter" idx="12"/>
          </p:nvPr>
        </p:nvSpPr>
        <p:spPr/>
        <p:txBody>
          <a:bodyPr/>
          <a:lstStyle/>
          <a:p>
            <a:pPr>
              <a:defRPr/>
            </a:pPr>
            <a:fld id="{776EB439-2DF6-4D88-B55A-A73C074EC918}" type="slidenum">
              <a:rPr lang="en-US" altLang="ja-JP" smtClean="0"/>
              <a:pPr>
                <a:defRPr/>
              </a:pPr>
              <a:t>37</a:t>
            </a:fld>
            <a:endParaRPr lang="en-US" altLang="ja-JP"/>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299915"/>
            <a:ext cx="9144000" cy="833437"/>
          </a:xfrm>
        </p:spPr>
        <p:txBody>
          <a:bodyPr/>
          <a:lstStyle/>
          <a:p>
            <a:pPr eaLnBrk="1" hangingPunct="1"/>
            <a:r>
              <a:rPr lang="en-US" altLang="ja-JP" sz="3600" dirty="0">
                <a:solidFill>
                  <a:srgbClr val="CC3300"/>
                </a:solidFill>
                <a:latin typeface="ＭＳ Ｐゴシック" panose="020B0600070205080204" pitchFamily="50" charset="-128"/>
                <a:ea typeface="ＭＳ Ｐゴシック" panose="020B0600070205080204" pitchFamily="50" charset="-128"/>
              </a:rPr>
              <a:t>3-8</a:t>
            </a:r>
            <a:r>
              <a:rPr lang="ja-JP" altLang="en-US" sz="3600" dirty="0">
                <a:solidFill>
                  <a:srgbClr val="CC3300"/>
                </a:solidFill>
                <a:latin typeface="ＭＳ Ｐゴシック" panose="020B0600070205080204" pitchFamily="50" charset="-128"/>
                <a:ea typeface="ＭＳ Ｐゴシック" panose="020B0600070205080204" pitchFamily="50" charset="-128"/>
              </a:rPr>
              <a:t>　有効な地域資源の考え方</a:t>
            </a:r>
          </a:p>
        </p:txBody>
      </p:sp>
      <p:sp>
        <p:nvSpPr>
          <p:cNvPr id="24602" name="Rectangle 26"/>
          <p:cNvSpPr>
            <a:spLocks noGrp="1" noChangeArrowheads="1"/>
          </p:cNvSpPr>
          <p:nvPr>
            <p:ph type="body" idx="4294967295"/>
          </p:nvPr>
        </p:nvSpPr>
        <p:spPr>
          <a:xfrm>
            <a:off x="1043608" y="1439692"/>
            <a:ext cx="7416800" cy="4033911"/>
          </a:xfrm>
          <a:noFill/>
        </p:spPr>
        <p:txBody>
          <a:bodyPr/>
          <a:lstStyle/>
          <a:p>
            <a:pPr eaLnBrk="1" hangingPunct="1">
              <a:lnSpc>
                <a:spcPts val="4000"/>
              </a:lnSpc>
            </a:pPr>
            <a:r>
              <a:rPr lang="ja-JP" altLang="en-US" sz="2800" dirty="0">
                <a:solidFill>
                  <a:srgbClr val="3366FF"/>
                </a:solidFill>
                <a:effectLst>
                  <a:outerShdw blurRad="38100" dist="38100" dir="2700000" algn="tl">
                    <a:srgbClr val="C0C0C0"/>
                  </a:outerShdw>
                </a:effectLst>
                <a:latin typeface="HGP創英角ｺﾞｼｯｸUB" panose="020B0900000000000000" pitchFamily="50" charset="-128"/>
                <a:ea typeface="HGP創英角ｺﾞｼｯｸUB" panose="020B0900000000000000" pitchFamily="50" charset="-128"/>
              </a:rPr>
              <a:t>本人主体性</a:t>
            </a:r>
            <a:r>
              <a:rPr lang="ja-JP" altLang="en-US" sz="2800" b="1" dirty="0">
                <a:effectLst>
                  <a:outerShdw blurRad="38100" dist="38100" dir="2700000" algn="tl">
                    <a:srgbClr val="C0C0C0"/>
                  </a:outerShdw>
                </a:effectLst>
              </a:rPr>
              <a:t>・・本人の力を引き出す地域</a:t>
            </a:r>
          </a:p>
          <a:p>
            <a:pPr eaLnBrk="1" hangingPunct="1">
              <a:lnSpc>
                <a:spcPts val="4000"/>
              </a:lnSpc>
            </a:pPr>
            <a:r>
              <a:rPr lang="ja-JP" altLang="en-US" sz="2800" dirty="0">
                <a:solidFill>
                  <a:srgbClr val="3366FF"/>
                </a:solidFill>
                <a:effectLst>
                  <a:outerShdw blurRad="38100" dist="38100" dir="2700000" algn="tl">
                    <a:srgbClr val="C0C0C0"/>
                  </a:outerShdw>
                </a:effectLst>
                <a:latin typeface="HGP創英角ｺﾞｼｯｸUB" panose="020B0900000000000000" pitchFamily="50" charset="-128"/>
                <a:ea typeface="HGP創英角ｺﾞｼｯｸUB" panose="020B0900000000000000" pitchFamily="50" charset="-128"/>
              </a:rPr>
              <a:t>円環性</a:t>
            </a:r>
            <a:r>
              <a:rPr lang="ja-JP" altLang="en-US" sz="2800" b="1" dirty="0">
                <a:effectLst>
                  <a:outerShdw blurRad="38100" dist="38100" dir="2700000" algn="tl">
                    <a:srgbClr val="C0C0C0"/>
                  </a:outerShdw>
                </a:effectLst>
              </a:rPr>
              <a:t>・・人や場とのプラスの交互作用</a:t>
            </a:r>
            <a:endParaRPr lang="en-US" altLang="ja-JP" sz="2800" b="1" dirty="0">
              <a:effectLst>
                <a:outerShdw blurRad="38100" dist="38100" dir="2700000" algn="tl">
                  <a:srgbClr val="C0C0C0"/>
                </a:outerShdw>
              </a:effectLst>
            </a:endParaRPr>
          </a:p>
          <a:p>
            <a:pPr eaLnBrk="1" hangingPunct="1">
              <a:lnSpc>
                <a:spcPts val="4000"/>
              </a:lnSpc>
            </a:pPr>
            <a:r>
              <a:rPr kumimoji="0" lang="ja-JP" altLang="en-US" sz="2800" dirty="0">
                <a:solidFill>
                  <a:srgbClr val="3366FF"/>
                </a:solidFill>
                <a:effectLst>
                  <a:outerShdw blurRad="38100" dist="38100" dir="2700000" algn="tl">
                    <a:srgbClr val="C0C0C0"/>
                  </a:outerShdw>
                </a:effectLst>
                <a:latin typeface="HGP創英角ｺﾞｼｯｸUB" panose="020B0900000000000000" pitchFamily="50" charset="-128"/>
                <a:ea typeface="HGP創英角ｺﾞｼｯｸUB" panose="020B0900000000000000" pitchFamily="50" charset="-128"/>
              </a:rPr>
              <a:t>豊かな人間性</a:t>
            </a:r>
            <a:r>
              <a:rPr kumimoji="0" lang="ja-JP" altLang="en-US" sz="2800" b="1" dirty="0">
                <a:effectLst>
                  <a:outerShdw blurRad="38100" dist="38100" dir="2700000" algn="tl">
                    <a:srgbClr val="C0C0C0"/>
                  </a:outerShdw>
                </a:effectLst>
              </a:rPr>
              <a:t>・・動くほどに感動がある</a:t>
            </a:r>
          </a:p>
          <a:p>
            <a:pPr eaLnBrk="1" hangingPunct="1">
              <a:lnSpc>
                <a:spcPts val="4000"/>
              </a:lnSpc>
            </a:pPr>
            <a:r>
              <a:rPr lang="ja-JP" altLang="en-US" sz="2800" dirty="0">
                <a:solidFill>
                  <a:srgbClr val="3366FF"/>
                </a:solidFill>
                <a:effectLst>
                  <a:outerShdw blurRad="38100" dist="38100" dir="2700000" algn="tl">
                    <a:srgbClr val="C0C0C0"/>
                  </a:outerShdw>
                </a:effectLst>
                <a:latin typeface="HGP創英角ｺﾞｼｯｸUB" panose="020B0900000000000000" pitchFamily="50" charset="-128"/>
                <a:ea typeface="HGP創英角ｺﾞｼｯｸUB" panose="020B0900000000000000" pitchFamily="50" charset="-128"/>
              </a:rPr>
              <a:t>住民協働性</a:t>
            </a:r>
            <a:r>
              <a:rPr lang="ja-JP" altLang="en-US" sz="2800" b="1" dirty="0">
                <a:solidFill>
                  <a:srgbClr val="CC3300"/>
                </a:solidFill>
                <a:effectLst>
                  <a:outerShdw blurRad="38100" dist="38100" dir="2700000" algn="tl">
                    <a:srgbClr val="C0C0C0"/>
                  </a:outerShdw>
                </a:effectLst>
              </a:rPr>
              <a:t>・・住民が主体的に動き出す</a:t>
            </a:r>
          </a:p>
          <a:p>
            <a:pPr eaLnBrk="1" hangingPunct="1">
              <a:lnSpc>
                <a:spcPts val="4000"/>
              </a:lnSpc>
            </a:pPr>
            <a:r>
              <a:rPr kumimoji="0" lang="ja-JP" altLang="en-US" sz="2800" dirty="0">
                <a:solidFill>
                  <a:srgbClr val="3366FF"/>
                </a:solidFill>
                <a:effectLst>
                  <a:outerShdw blurRad="38100" dist="38100" dir="2700000" algn="tl">
                    <a:srgbClr val="C0C0C0"/>
                  </a:outerShdw>
                </a:effectLst>
                <a:latin typeface="HGP創英角ｺﾞｼｯｸUB" panose="020B0900000000000000" pitchFamily="50" charset="-128"/>
                <a:ea typeface="HGP創英角ｺﾞｼｯｸUB" panose="020B0900000000000000" pitchFamily="50" charset="-128"/>
              </a:rPr>
              <a:t>汎用性</a:t>
            </a:r>
            <a:r>
              <a:rPr kumimoji="0" lang="ja-JP" altLang="en-US" sz="2800" b="1" dirty="0">
                <a:effectLst>
                  <a:outerShdw blurRad="38100" dist="38100" dir="2700000" algn="tl">
                    <a:srgbClr val="C0C0C0"/>
                  </a:outerShdw>
                </a:effectLst>
              </a:rPr>
              <a:t>・・本人以外にも使える資源</a:t>
            </a:r>
          </a:p>
          <a:p>
            <a:pPr eaLnBrk="1" hangingPunct="1">
              <a:lnSpc>
                <a:spcPts val="4000"/>
              </a:lnSpc>
            </a:pPr>
            <a:r>
              <a:rPr kumimoji="0" lang="ja-JP" altLang="en-US" sz="2800" dirty="0">
                <a:solidFill>
                  <a:srgbClr val="3366FF"/>
                </a:solidFill>
                <a:effectLst>
                  <a:outerShdw blurRad="38100" dist="38100" dir="2700000" algn="tl">
                    <a:srgbClr val="C0C0C0"/>
                  </a:outerShdw>
                </a:effectLst>
                <a:latin typeface="HGP創英角ｺﾞｼｯｸUB" panose="020B0900000000000000" pitchFamily="50" charset="-128"/>
                <a:ea typeface="HGP創英角ｺﾞｼｯｸUB" panose="020B0900000000000000" pitchFamily="50" charset="-128"/>
              </a:rPr>
              <a:t>選択性</a:t>
            </a:r>
            <a:r>
              <a:rPr kumimoji="0" lang="ja-JP" altLang="en-US" sz="2800" b="1" dirty="0">
                <a:effectLst>
                  <a:outerShdw blurRad="38100" dist="38100" dir="2700000" algn="tl">
                    <a:srgbClr val="C0C0C0"/>
                  </a:outerShdw>
                </a:effectLst>
              </a:rPr>
              <a:t>・・皆がメニューとして選ぶ資源</a:t>
            </a:r>
          </a:p>
          <a:p>
            <a:pPr eaLnBrk="1" hangingPunct="1">
              <a:lnSpc>
                <a:spcPts val="4000"/>
              </a:lnSpc>
            </a:pPr>
            <a:r>
              <a:rPr kumimoji="0" lang="ja-JP" altLang="en-US" sz="2800" dirty="0">
                <a:solidFill>
                  <a:srgbClr val="3366FF"/>
                </a:solidFill>
                <a:effectLst>
                  <a:outerShdw blurRad="38100" dist="38100" dir="2700000" algn="tl">
                    <a:srgbClr val="C0C0C0"/>
                  </a:outerShdw>
                </a:effectLst>
                <a:latin typeface="HGP創英角ｺﾞｼｯｸUB" panose="020B0900000000000000" pitchFamily="50" charset="-128"/>
                <a:ea typeface="HGP創英角ｺﾞｼｯｸUB" panose="020B0900000000000000" pitchFamily="50" charset="-128"/>
              </a:rPr>
              <a:t>持続性</a:t>
            </a:r>
            <a:r>
              <a:rPr kumimoji="0" lang="ja-JP" altLang="en-US" sz="2800" b="1" dirty="0">
                <a:effectLst>
                  <a:outerShdw blurRad="38100" dist="38100" dir="2700000" algn="tl">
                    <a:srgbClr val="C0C0C0"/>
                  </a:outerShdw>
                </a:effectLst>
              </a:rPr>
              <a:t>・・人材や資金が得られる資源</a:t>
            </a:r>
          </a:p>
        </p:txBody>
      </p:sp>
      <p:sp>
        <p:nvSpPr>
          <p:cNvPr id="136197" name="AutoShape 30"/>
          <p:cNvSpPr>
            <a:spLocks noChangeArrowheads="1"/>
          </p:cNvSpPr>
          <p:nvPr/>
        </p:nvSpPr>
        <p:spPr bwMode="auto">
          <a:xfrm rot="5400000">
            <a:off x="6222660" y="3179922"/>
            <a:ext cx="4032102" cy="929860"/>
          </a:xfrm>
          <a:custGeom>
            <a:avLst/>
            <a:gdLst>
              <a:gd name="T0" fmla="*/ 2917031 w 21600"/>
              <a:gd name="T1" fmla="*/ 0 h 21600"/>
              <a:gd name="T2" fmla="*/ 0 w 21600"/>
              <a:gd name="T3" fmla="*/ 611982 h 21600"/>
              <a:gd name="T4" fmla="*/ 2917031 w 21600"/>
              <a:gd name="T5" fmla="*/ 1223963 h 21600"/>
              <a:gd name="T6" fmla="*/ 3889375 w 21600"/>
              <a:gd name="T7" fmla="*/ 61198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itchFamily="50" charset="-128"/>
              <a:cs typeface="+mn-cs"/>
            </a:endParaRPr>
          </a:p>
        </p:txBody>
      </p:sp>
      <p:sp>
        <p:nvSpPr>
          <p:cNvPr id="24607" name="Text Box 31"/>
          <p:cNvSpPr txBox="1">
            <a:spLocks noChangeArrowheads="1"/>
          </p:cNvSpPr>
          <p:nvPr/>
        </p:nvSpPr>
        <p:spPr bwMode="auto">
          <a:xfrm rot="-1614164">
            <a:off x="7293390" y="3185298"/>
            <a:ext cx="1890642" cy="431800"/>
          </a:xfrm>
          <a:prstGeom prst="rect">
            <a:avLst/>
          </a:prstGeom>
          <a:noFill/>
          <a:ln w="9525">
            <a:noFill/>
            <a:miter lim="800000"/>
            <a:headEnd/>
            <a:tailEnd/>
          </a:ln>
          <a:effectLst/>
        </p:spPr>
        <p: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CC3300"/>
                </a:solidFill>
                <a:effectLst>
                  <a:outerShdw blurRad="38100" dist="38100" dir="2700000" algn="tl">
                    <a:srgbClr val="C0C0C0"/>
                  </a:outerShdw>
                </a:effectLst>
                <a:uLnTx/>
                <a:uFillTx/>
                <a:latin typeface="Tahoma" panose="020B0604030504040204" pitchFamily="34" charset="0"/>
                <a:ea typeface="HG創英角ﾎﾟｯﾌﾟ体" panose="040B0A09000000000000" pitchFamily="49" charset="-128"/>
                <a:cs typeface="+mn-cs"/>
              </a:rPr>
              <a:t>地域変革性</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CC3300"/>
                </a:solidFill>
                <a:effectLst>
                  <a:outerShdw blurRad="38100" dist="38100" dir="2700000" algn="tl">
                    <a:srgbClr val="C0C0C0"/>
                  </a:outerShdw>
                </a:effectLst>
                <a:uLnTx/>
                <a:uFillTx/>
                <a:latin typeface="Tahoma" panose="020B0604030504040204" pitchFamily="34" charset="0"/>
                <a:ea typeface="HG創英角ﾎﾟｯﾌﾟ体" panose="040B0A09000000000000" pitchFamily="49" charset="-128"/>
                <a:cs typeface="+mn-cs"/>
              </a:rPr>
              <a:t>高</a:t>
            </a:r>
          </a:p>
        </p:txBody>
      </p:sp>
      <p:sp>
        <p:nvSpPr>
          <p:cNvPr id="136199" name="AutoShape 32"/>
          <p:cNvSpPr>
            <a:spLocks noChangeArrowheads="1"/>
          </p:cNvSpPr>
          <p:nvPr/>
        </p:nvSpPr>
        <p:spPr bwMode="auto">
          <a:xfrm>
            <a:off x="179512" y="5660901"/>
            <a:ext cx="8784976" cy="964828"/>
          </a:xfrm>
          <a:prstGeom prst="irregularSeal1">
            <a:avLst/>
          </a:prstGeom>
          <a:solidFill>
            <a:srgbClr val="FFFF00"/>
          </a:solidFill>
          <a:ln w="9525">
            <a:solidFill>
              <a:schemeClr val="tx1"/>
            </a:solidFill>
            <a:miter lim="800000"/>
            <a:headEnd/>
            <a:tailEnd/>
          </a:ln>
        </p:spPr>
        <p:txBody>
          <a:bodyPr wrap="none" anchor="ct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3300"/>
                </a:solidFill>
                <a:effectLst/>
                <a:uLnTx/>
                <a:uFillTx/>
                <a:latin typeface="Tahoma" panose="020B0604030504040204" pitchFamily="34" charset="0"/>
                <a:ea typeface="HGP創英角ｺﾞｼｯｸUB" panose="020B0900000000000000" pitchFamily="50" charset="-128"/>
                <a:cs typeface="+mn-cs"/>
              </a:rPr>
              <a:t>利用者が協働を生み出し、なくてはならない資源に</a:t>
            </a:r>
          </a:p>
        </p:txBody>
      </p:sp>
      <p:sp>
        <p:nvSpPr>
          <p:cNvPr id="7" name="Rectangle 5"/>
          <p:cNvSpPr>
            <a:spLocks noChangeArrowheads="1"/>
          </p:cNvSpPr>
          <p:nvPr/>
        </p:nvSpPr>
        <p:spPr bwMode="auto">
          <a:xfrm>
            <a:off x="2033959" y="6562349"/>
            <a:ext cx="54360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342900" marR="0" lvl="0" indent="-34290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r>
              <a:rPr kumimoji="1" lang="en-US" altLang="ja-JP" sz="12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S.Shimamura</a:t>
            </a:r>
            <a:r>
              <a:rPr kumimoji="1" lang="en-US" altLang="ja-JP" sz="12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Okinawa </a:t>
            </a:r>
            <a:r>
              <a:rPr kumimoji="1" lang="en-US" altLang="ja-JP" sz="12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univ</a:t>
            </a:r>
            <a:r>
              <a:rPr kumimoji="1" lang="en-US" altLang="ja-JP" sz="12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2017</a:t>
            </a:r>
            <a:r>
              <a:rPr kumimoji="1" lang="ja-JP" altLang="en-US" sz="12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endParaRPr kumimoji="1" lang="en-US" altLang="ja-JP" sz="12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9" name="フッター プレースホルダー 8">
            <a:extLst>
              <a:ext uri="{FF2B5EF4-FFF2-40B4-BE49-F238E27FC236}">
                <a16:creationId xmlns:a16="http://schemas.microsoft.com/office/drawing/2014/main" id="{C8A114BD-3B14-4050-B3D4-30317D45F544}"/>
              </a:ext>
            </a:extLst>
          </p:cNvPr>
          <p:cNvSpPr>
            <a:spLocks noGrp="1"/>
          </p:cNvSpPr>
          <p:nvPr>
            <p:ph type="ftr" sz="quarter" idx="11"/>
          </p:nvPr>
        </p:nvSpPr>
        <p:spPr/>
        <p:txBody>
          <a:bodyPr/>
          <a:lstStyle/>
          <a:p>
            <a:pPr algn="just">
              <a:defRPr/>
            </a:pPr>
            <a:r>
              <a:rPr lang="zh-TW" altLang="en-US">
                <a:solidFill>
                  <a:srgbClr val="000000"/>
                </a:solidFill>
              </a:rPr>
              <a:t>令和元年度主任相談支援専門員養成研修</a:t>
            </a:r>
            <a:endParaRPr lang="en-US" altLang="ja-JP" dirty="0">
              <a:solidFill>
                <a:srgbClr val="000000"/>
              </a:solidFill>
            </a:endParaRPr>
          </a:p>
        </p:txBody>
      </p:sp>
      <p:sp>
        <p:nvSpPr>
          <p:cNvPr id="10" name="スライド番号プレースホルダー 9">
            <a:extLst>
              <a:ext uri="{FF2B5EF4-FFF2-40B4-BE49-F238E27FC236}">
                <a16:creationId xmlns:a16="http://schemas.microsoft.com/office/drawing/2014/main" id="{E68CB1D1-CF63-40DE-A155-14BC801BB208}"/>
              </a:ext>
            </a:extLst>
          </p:cNvPr>
          <p:cNvSpPr>
            <a:spLocks noGrp="1"/>
          </p:cNvSpPr>
          <p:nvPr>
            <p:ph type="sldNum" sz="quarter" idx="12"/>
          </p:nvPr>
        </p:nvSpPr>
        <p:spPr/>
        <p:txBody>
          <a:bodyPr/>
          <a:lstStyle/>
          <a:p>
            <a:fld id="{8213E7A2-7C80-4895-9515-F4269A2C59E7}" type="slidenum">
              <a:rPr lang="en-US" altLang="ja-JP" smtClean="0">
                <a:solidFill>
                  <a:srgbClr val="000000"/>
                </a:solidFill>
              </a:rPr>
              <a:pPr/>
              <a:t>38</a:t>
            </a:fld>
            <a:endParaRPr lang="en-US" altLang="ja-JP">
              <a:solidFill>
                <a:srgbClr val="000000"/>
              </a:solidFill>
            </a:endParaRPr>
          </a:p>
        </p:txBody>
      </p:sp>
    </p:spTree>
    <p:extLst>
      <p:ext uri="{BB962C8B-B14F-4D97-AF65-F5344CB8AC3E}">
        <p14:creationId xmlns:p14="http://schemas.microsoft.com/office/powerpoint/2010/main" val="3938311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0" y="476672"/>
            <a:ext cx="9144000" cy="515938"/>
          </a:xfrm>
        </p:spPr>
        <p:txBody>
          <a:bodyPr/>
          <a:lstStyle/>
          <a:p>
            <a:r>
              <a:rPr lang="en-US" altLang="ja-JP" sz="2800" dirty="0">
                <a:solidFill>
                  <a:srgbClr val="CC3300"/>
                </a:solidFill>
                <a:latin typeface="+mn-ea"/>
                <a:ea typeface="+mn-ea"/>
              </a:rPr>
              <a:t>3-9</a:t>
            </a:r>
            <a:r>
              <a:rPr lang="ja-JP" altLang="en-US" sz="2800" dirty="0">
                <a:solidFill>
                  <a:srgbClr val="CC3300"/>
                </a:solidFill>
                <a:latin typeface="+mn-ea"/>
                <a:ea typeface="+mn-ea"/>
              </a:rPr>
              <a:t>　地域ネットワークの構築と社会資源の開発</a:t>
            </a:r>
            <a:br>
              <a:rPr lang="en-US" altLang="ja-JP" sz="3200" dirty="0">
                <a:solidFill>
                  <a:srgbClr val="CC3300"/>
                </a:solidFill>
                <a:latin typeface="+mn-ea"/>
                <a:ea typeface="+mn-ea"/>
              </a:rPr>
            </a:br>
            <a:r>
              <a:rPr lang="ja-JP" altLang="en-US" sz="3600" dirty="0">
                <a:solidFill>
                  <a:srgbClr val="CC3300"/>
                </a:solidFill>
                <a:latin typeface="+mn-ea"/>
                <a:ea typeface="+mn-ea"/>
              </a:rPr>
              <a:t>手順</a:t>
            </a:r>
            <a:endParaRPr lang="ja-JP" altLang="en-US" sz="3600" dirty="0">
              <a:solidFill>
                <a:srgbClr val="C00000"/>
              </a:solidFill>
              <a:latin typeface="+mn-ea"/>
              <a:ea typeface="+mn-ea"/>
            </a:endParaRPr>
          </a:p>
        </p:txBody>
      </p:sp>
      <p:sp>
        <p:nvSpPr>
          <p:cNvPr id="146435" name="Rectangle 3"/>
          <p:cNvSpPr>
            <a:spLocks noGrp="1" noChangeArrowheads="1"/>
          </p:cNvSpPr>
          <p:nvPr>
            <p:ph type="body" idx="1"/>
          </p:nvPr>
        </p:nvSpPr>
        <p:spPr>
          <a:xfrm>
            <a:off x="539552" y="1485578"/>
            <a:ext cx="8278366" cy="5039766"/>
          </a:xfrm>
        </p:spPr>
        <p:txBody>
          <a:bodyPr/>
          <a:lstStyle/>
          <a:p>
            <a:pPr>
              <a:lnSpc>
                <a:spcPct val="80000"/>
              </a:lnSpc>
              <a:buFontTx/>
              <a:buNone/>
            </a:pPr>
            <a:r>
              <a:rPr lang="ja-JP" altLang="en-US" sz="2000" dirty="0">
                <a:latin typeface="HGP創英角ｺﾞｼｯｸUB" panose="020B0900000000000000" pitchFamily="50" charset="-128"/>
                <a:ea typeface="HGP創英角ｺﾞｼｯｸUB" panose="020B0900000000000000" pitchFamily="50" charset="-128"/>
              </a:rPr>
              <a:t>１　</a:t>
            </a:r>
            <a:r>
              <a:rPr lang="ja-JP" altLang="en-US" sz="2400" dirty="0">
                <a:latin typeface="HGP創英角ｺﾞｼｯｸUB" panose="020B0900000000000000" pitchFamily="50" charset="-128"/>
                <a:ea typeface="HGP創英角ｺﾞｼｯｸUB" panose="020B0900000000000000" pitchFamily="50" charset="-128"/>
              </a:rPr>
              <a:t>本人の想いと課題を捉える</a:t>
            </a:r>
            <a:r>
              <a:rPr lang="ja-JP" altLang="en-US" sz="2000" dirty="0"/>
              <a:t>・・「想い」から小さな資源開発を</a:t>
            </a:r>
            <a:endParaRPr lang="en-US" altLang="ja-JP" sz="2000" dirty="0"/>
          </a:p>
          <a:p>
            <a:pPr>
              <a:lnSpc>
                <a:spcPct val="80000"/>
              </a:lnSpc>
              <a:buFontTx/>
              <a:buNone/>
            </a:pPr>
            <a:endParaRPr lang="ja-JP" altLang="en-US" sz="2000" dirty="0"/>
          </a:p>
          <a:p>
            <a:pPr>
              <a:lnSpc>
                <a:spcPct val="80000"/>
              </a:lnSpc>
              <a:buFontTx/>
              <a:buNone/>
            </a:pPr>
            <a:r>
              <a:rPr lang="ja-JP" altLang="en-US" sz="2000" dirty="0"/>
              <a:t>　　段階的目標を作成して、ニーズ解決のための課題を出す</a:t>
            </a:r>
          </a:p>
          <a:p>
            <a:pPr>
              <a:lnSpc>
                <a:spcPct val="80000"/>
              </a:lnSpc>
              <a:buFontTx/>
              <a:buNone/>
            </a:pPr>
            <a:endParaRPr lang="ja-JP" altLang="en-US" sz="2000" dirty="0"/>
          </a:p>
          <a:p>
            <a:pPr>
              <a:lnSpc>
                <a:spcPct val="80000"/>
              </a:lnSpc>
              <a:buFontTx/>
              <a:buNone/>
            </a:pPr>
            <a:r>
              <a:rPr lang="ja-JP" altLang="en-US" sz="2400" dirty="0">
                <a:latin typeface="HGP創英角ｺﾞｼｯｸUB" panose="020B0900000000000000" pitchFamily="50" charset="-128"/>
                <a:ea typeface="HGP創英角ｺﾞｼｯｸUB" panose="020B0900000000000000" pitchFamily="50" charset="-128"/>
              </a:rPr>
              <a:t>２　地域（資源）のアセスメント</a:t>
            </a:r>
            <a:r>
              <a:rPr lang="ja-JP" altLang="en-US" sz="2000" dirty="0"/>
              <a:t>・・本人・家族から近隣、地域、当事者</a:t>
            </a:r>
            <a:endParaRPr lang="en-US" altLang="ja-JP" sz="2000" dirty="0"/>
          </a:p>
          <a:p>
            <a:pPr>
              <a:lnSpc>
                <a:spcPct val="80000"/>
              </a:lnSpc>
              <a:buFontTx/>
              <a:buNone/>
            </a:pPr>
            <a:r>
              <a:rPr lang="ja-JP" altLang="en-US" sz="2000" dirty="0"/>
              <a:t>　　　　　　　　　　　　　　　　　　　　　　　　団体、企業へ</a:t>
            </a:r>
          </a:p>
          <a:p>
            <a:pPr>
              <a:lnSpc>
                <a:spcPct val="80000"/>
              </a:lnSpc>
              <a:buFontTx/>
              <a:buNone/>
            </a:pPr>
            <a:r>
              <a:rPr lang="ja-JP" altLang="en-US" sz="2000" dirty="0"/>
              <a:t>　　地域の利用可能な資源を把握し、その力、可能性を読み取る</a:t>
            </a:r>
          </a:p>
          <a:p>
            <a:pPr>
              <a:lnSpc>
                <a:spcPct val="80000"/>
              </a:lnSpc>
              <a:buFontTx/>
              <a:buNone/>
            </a:pPr>
            <a:endParaRPr lang="ja-JP" altLang="en-US" sz="2000" dirty="0"/>
          </a:p>
          <a:p>
            <a:pPr>
              <a:lnSpc>
                <a:spcPct val="80000"/>
              </a:lnSpc>
              <a:buFontTx/>
              <a:buNone/>
            </a:pPr>
            <a:r>
              <a:rPr lang="ja-JP" altLang="en-US" sz="2400" dirty="0">
                <a:latin typeface="HGP創英角ｺﾞｼｯｸUB" panose="020B0900000000000000" pitchFamily="50" charset="-128"/>
                <a:ea typeface="HGP創英角ｺﾞｼｯｸUB" panose="020B0900000000000000" pitchFamily="50" charset="-128"/>
              </a:rPr>
              <a:t>３　必要な仕組みを発想する</a:t>
            </a:r>
            <a:r>
              <a:rPr lang="ja-JP" altLang="en-US" sz="2000" dirty="0"/>
              <a:t>・・人間関係の充実、ニーズの普遍化、</a:t>
            </a:r>
            <a:endParaRPr lang="en-US" altLang="ja-JP" sz="2000" dirty="0"/>
          </a:p>
          <a:p>
            <a:pPr>
              <a:lnSpc>
                <a:spcPct val="80000"/>
              </a:lnSpc>
              <a:buFontTx/>
              <a:buNone/>
            </a:pPr>
            <a:r>
              <a:rPr lang="ja-JP" altLang="en-US" sz="2000" dirty="0"/>
              <a:t>　　　　　　　　　　　　　　　　　　　　　　　既存システムの改善</a:t>
            </a:r>
          </a:p>
          <a:p>
            <a:pPr>
              <a:lnSpc>
                <a:spcPct val="80000"/>
              </a:lnSpc>
              <a:buFontTx/>
              <a:buNone/>
            </a:pPr>
            <a:r>
              <a:rPr lang="ja-JP" altLang="en-US" sz="2000" dirty="0"/>
              <a:t>　　どのような形で解決していくかを議論して企画書にまとめる</a:t>
            </a:r>
          </a:p>
          <a:p>
            <a:pPr>
              <a:lnSpc>
                <a:spcPct val="80000"/>
              </a:lnSpc>
              <a:buFontTx/>
              <a:buNone/>
            </a:pPr>
            <a:endParaRPr lang="ja-JP" altLang="en-US" sz="2000" dirty="0"/>
          </a:p>
          <a:p>
            <a:pPr>
              <a:lnSpc>
                <a:spcPct val="80000"/>
              </a:lnSpc>
              <a:buFontTx/>
              <a:buNone/>
            </a:pPr>
            <a:r>
              <a:rPr lang="ja-JP" altLang="en-US" sz="2400" dirty="0">
                <a:latin typeface="HGP創英角ｺﾞｼｯｸUB" panose="020B0900000000000000" pitchFamily="50" charset="-128"/>
                <a:ea typeface="HGP創英角ｺﾞｼｯｸUB" panose="020B0900000000000000" pitchFamily="50" charset="-128"/>
              </a:rPr>
              <a:t>４　仕組みとして機能するよう調整する</a:t>
            </a:r>
            <a:r>
              <a:rPr lang="ja-JP" altLang="en-US" sz="2000" dirty="0"/>
              <a:t>・・ネットワーク、チームアプ</a:t>
            </a:r>
            <a:endParaRPr lang="en-US" altLang="ja-JP" sz="2000" dirty="0"/>
          </a:p>
          <a:p>
            <a:pPr>
              <a:lnSpc>
                <a:spcPct val="80000"/>
              </a:lnSpc>
              <a:buFontTx/>
              <a:buNone/>
            </a:pPr>
            <a:r>
              <a:rPr lang="ja-JP" altLang="en-US" sz="2000" dirty="0"/>
              <a:t>　　　　　　　　　　　　　　　　　　　　　　　　　　　　　　ローチ、</a:t>
            </a:r>
            <a:r>
              <a:rPr lang="en-US" altLang="ja-JP" sz="2000" dirty="0"/>
              <a:t>WIN&amp;WIN</a:t>
            </a:r>
            <a:r>
              <a:rPr lang="ja-JP" altLang="en-US" sz="2000" dirty="0" err="1"/>
              <a:t>、</a:t>
            </a:r>
            <a:r>
              <a:rPr lang="ja-JP" altLang="en-US" sz="2000" dirty="0"/>
              <a:t>共感</a:t>
            </a:r>
          </a:p>
          <a:p>
            <a:pPr>
              <a:lnSpc>
                <a:spcPct val="80000"/>
              </a:lnSpc>
              <a:buFontTx/>
              <a:buNone/>
            </a:pPr>
            <a:r>
              <a:rPr lang="ja-JP" altLang="en-US" sz="2000" dirty="0"/>
              <a:t>　　仕組みに参加するメンバーに働きかけ、協議会をとおして調整を図る</a:t>
            </a:r>
          </a:p>
        </p:txBody>
      </p:sp>
      <p:sp>
        <p:nvSpPr>
          <p:cNvPr id="4" name="Rectangle 4"/>
          <p:cNvSpPr>
            <a:spLocks noChangeArrowheads="1"/>
          </p:cNvSpPr>
          <p:nvPr/>
        </p:nvSpPr>
        <p:spPr bwMode="auto">
          <a:xfrm>
            <a:off x="3078088" y="6467008"/>
            <a:ext cx="2987824" cy="379387"/>
          </a:xfrm>
          <a:prstGeom prst="rect">
            <a:avLst/>
          </a:prstGeom>
          <a:noFill/>
          <a:ln w="9525">
            <a:noFill/>
            <a:miter lim="800000"/>
            <a:headEnd/>
            <a:tailEnd/>
          </a:ln>
          <a:effectLst/>
        </p:spPr>
        <p:txBody>
          <a:bodyPr/>
          <a:lstStyle>
            <a:lvl1pPr marL="342900" indent="-342900">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9pPr>
          </a:lstStyle>
          <a:p>
            <a:pPr marL="342900" marR="0" lvl="0" indent="-342900" algn="ctr" defTabSz="914400" rtl="0" eaLnBrk="1" fontAlgn="base" latinLnBrk="0" hangingPunct="1">
              <a:lnSpc>
                <a:spcPct val="100000"/>
              </a:lnSpc>
              <a:spcBef>
                <a:spcPct val="20000"/>
              </a:spcBef>
              <a:spcAft>
                <a:spcPct val="0"/>
              </a:spcAft>
              <a:buClr>
                <a:srgbClr val="CCCCFF"/>
              </a:buClr>
              <a:buSzPct val="120000"/>
              <a:buFontTx/>
              <a:buNone/>
              <a:tabLst/>
              <a:defRPr/>
            </a:pPr>
            <a:r>
              <a:rPr kumimoji="1" lang="en-US" altLang="ja-JP" sz="1200" b="0" i="1" u="none" strike="noStrike" kern="1200" cap="none" spc="0" normalizeH="0" baseline="0" noProof="0" dirty="0" err="1">
                <a:ln>
                  <a:noFill/>
                </a:ln>
                <a:solidFill>
                  <a:srgbClr val="000000"/>
                </a:solidFill>
                <a:effectLst>
                  <a:outerShdw blurRad="38100" dist="38100" dir="2700000" algn="tl">
                    <a:srgbClr val="C0C0C0"/>
                  </a:outerShdw>
                </a:effectLst>
                <a:uLnTx/>
                <a:uFillTx/>
                <a:latin typeface="Century" pitchFamily="18" charset="0"/>
                <a:ea typeface="ＭＳ Ｐゴシック" panose="020B0600070205080204" pitchFamily="50" charset="-128"/>
                <a:cs typeface="+mn-cs"/>
              </a:rPr>
              <a:t>S.Shimamura</a:t>
            </a:r>
            <a:r>
              <a:rPr kumimoji="1" lang="en-US" altLang="ja-JP" sz="1200" b="0" i="1" u="none" strike="noStrike" kern="1200" cap="none" spc="0" normalizeH="0" baseline="0" noProof="0" dirty="0">
                <a:ln>
                  <a:noFill/>
                </a:ln>
                <a:solidFill>
                  <a:srgbClr val="000000"/>
                </a:solidFill>
                <a:effectLst>
                  <a:outerShdw blurRad="38100" dist="38100" dir="2700000" algn="tl">
                    <a:srgbClr val="C0C0C0"/>
                  </a:outerShdw>
                </a:effectLst>
                <a:uLnTx/>
                <a:uFillTx/>
                <a:latin typeface="Century" pitchFamily="18" charset="0"/>
                <a:ea typeface="ＭＳ Ｐゴシック" panose="020B0600070205080204" pitchFamily="50" charset="-128"/>
                <a:cs typeface="+mn-cs"/>
              </a:rPr>
              <a:t> / </a:t>
            </a:r>
            <a:r>
              <a:rPr kumimoji="1" lang="en-US" altLang="ja-JP" sz="1200" b="0" i="1" u="none" strike="noStrike" kern="1200" cap="none" spc="0" normalizeH="0" baseline="0" noProof="0" dirty="0" err="1">
                <a:ln>
                  <a:noFill/>
                </a:ln>
                <a:solidFill>
                  <a:srgbClr val="000000"/>
                </a:solidFill>
                <a:effectLst>
                  <a:outerShdw blurRad="38100" dist="38100" dir="2700000" algn="tl">
                    <a:srgbClr val="C0C0C0"/>
                  </a:outerShdw>
                </a:effectLst>
                <a:uLnTx/>
                <a:uFillTx/>
                <a:latin typeface="Century" pitchFamily="18" charset="0"/>
                <a:ea typeface="ＭＳ Ｐゴシック" panose="020B0600070205080204" pitchFamily="50" charset="-128"/>
                <a:cs typeface="+mn-cs"/>
              </a:rPr>
              <a:t>okinawa</a:t>
            </a:r>
            <a:r>
              <a:rPr kumimoji="1" lang="en-US" altLang="ja-JP" sz="1200" b="0" i="1" u="none" strike="noStrike" kern="1200" cap="none" spc="0" normalizeH="0" baseline="0" noProof="0" dirty="0">
                <a:ln>
                  <a:noFill/>
                </a:ln>
                <a:solidFill>
                  <a:srgbClr val="000000"/>
                </a:solidFill>
                <a:effectLst>
                  <a:outerShdw blurRad="38100" dist="38100" dir="2700000" algn="tl">
                    <a:srgbClr val="C0C0C0"/>
                  </a:outerShdw>
                </a:effectLst>
                <a:uLnTx/>
                <a:uFillTx/>
                <a:latin typeface="Century" pitchFamily="18" charset="0"/>
                <a:ea typeface="ＭＳ Ｐゴシック" panose="020B0600070205080204" pitchFamily="50" charset="-128"/>
                <a:cs typeface="+mn-cs"/>
              </a:rPr>
              <a:t> </a:t>
            </a:r>
            <a:r>
              <a:rPr kumimoji="1" lang="en-US" altLang="ja-JP" sz="1200" b="0" i="1" u="none" strike="noStrike" kern="1200" cap="none" spc="0" normalizeH="0" baseline="0" noProof="0" dirty="0" err="1">
                <a:ln>
                  <a:noFill/>
                </a:ln>
                <a:solidFill>
                  <a:srgbClr val="000000"/>
                </a:solidFill>
                <a:effectLst>
                  <a:outerShdw blurRad="38100" dist="38100" dir="2700000" algn="tl">
                    <a:srgbClr val="C0C0C0"/>
                  </a:outerShdw>
                </a:effectLst>
                <a:uLnTx/>
                <a:uFillTx/>
                <a:latin typeface="Century" pitchFamily="18" charset="0"/>
                <a:ea typeface="ＭＳ Ｐゴシック" panose="020B0600070205080204" pitchFamily="50" charset="-128"/>
                <a:cs typeface="+mn-cs"/>
              </a:rPr>
              <a:t>univ.</a:t>
            </a:r>
            <a:r>
              <a:rPr kumimoji="1" lang="en-US" altLang="ja-JP" sz="1200" b="0" i="1" u="none" strike="noStrike" kern="1200" cap="none" spc="0" normalizeH="0" baseline="0" noProof="0" dirty="0">
                <a:ln>
                  <a:noFill/>
                </a:ln>
                <a:solidFill>
                  <a:srgbClr val="000000"/>
                </a:solidFill>
                <a:effectLst>
                  <a:outerShdw blurRad="38100" dist="38100" dir="2700000" algn="tl">
                    <a:srgbClr val="C0C0C0"/>
                  </a:outerShdw>
                </a:effectLst>
                <a:uLnTx/>
                <a:uFillTx/>
                <a:latin typeface="Century" pitchFamily="18" charset="0"/>
                <a:ea typeface="ＭＳ Ｐゴシック" panose="020B0600070205080204" pitchFamily="50" charset="-128"/>
                <a:cs typeface="+mn-cs"/>
              </a:rPr>
              <a:t> 2013 </a:t>
            </a:r>
          </a:p>
        </p:txBody>
      </p:sp>
      <p:sp>
        <p:nvSpPr>
          <p:cNvPr id="9" name="フッター プレースホルダー 8">
            <a:extLst>
              <a:ext uri="{FF2B5EF4-FFF2-40B4-BE49-F238E27FC236}">
                <a16:creationId xmlns:a16="http://schemas.microsoft.com/office/drawing/2014/main" id="{DBAEAFEE-304D-4C1B-A9FB-EA77DD363DD4}"/>
              </a:ext>
            </a:extLst>
          </p:cNvPr>
          <p:cNvSpPr>
            <a:spLocks noGrp="1"/>
          </p:cNvSpPr>
          <p:nvPr>
            <p:ph type="ftr" sz="quarter" idx="11"/>
          </p:nvPr>
        </p:nvSpPr>
        <p:spPr/>
        <p:txBody>
          <a:bodyPr/>
          <a:lstStyle/>
          <a:p>
            <a:pPr algn="just">
              <a:defRPr/>
            </a:pPr>
            <a:r>
              <a:rPr lang="zh-TW" altLang="en-US">
                <a:solidFill>
                  <a:srgbClr val="000000"/>
                </a:solidFill>
              </a:rPr>
              <a:t>令和元年度主任相談支援専門員養成研修</a:t>
            </a:r>
            <a:endParaRPr lang="en-US" altLang="ja-JP" dirty="0">
              <a:solidFill>
                <a:srgbClr val="000000"/>
              </a:solidFill>
            </a:endParaRPr>
          </a:p>
        </p:txBody>
      </p:sp>
      <p:sp>
        <p:nvSpPr>
          <p:cNvPr id="10" name="スライド番号プレースホルダー 9">
            <a:extLst>
              <a:ext uri="{FF2B5EF4-FFF2-40B4-BE49-F238E27FC236}">
                <a16:creationId xmlns:a16="http://schemas.microsoft.com/office/drawing/2014/main" id="{4C2AD1C3-0843-431B-BD72-056E98178656}"/>
              </a:ext>
            </a:extLst>
          </p:cNvPr>
          <p:cNvSpPr>
            <a:spLocks noGrp="1"/>
          </p:cNvSpPr>
          <p:nvPr>
            <p:ph type="sldNum" sz="quarter" idx="12"/>
          </p:nvPr>
        </p:nvSpPr>
        <p:spPr/>
        <p:txBody>
          <a:bodyPr/>
          <a:lstStyle/>
          <a:p>
            <a:pPr>
              <a:defRPr/>
            </a:pPr>
            <a:fld id="{03E3D446-6AC4-444F-8BEA-32D44DAF9CBF}" type="slidenum">
              <a:rPr lang="en-US" altLang="ja-JP" smtClean="0">
                <a:solidFill>
                  <a:srgbClr val="000000"/>
                </a:solidFill>
              </a:rPr>
              <a:pPr>
                <a:defRPr/>
              </a:pPr>
              <a:t>39</a:t>
            </a:fld>
            <a:endParaRPr lang="en-US" altLang="ja-JP">
              <a:solidFill>
                <a:srgbClr val="000000"/>
              </a:solidFill>
            </a:endParaRPr>
          </a:p>
        </p:txBody>
      </p:sp>
    </p:spTree>
    <p:extLst>
      <p:ext uri="{BB962C8B-B14F-4D97-AF65-F5344CB8AC3E}">
        <p14:creationId xmlns:p14="http://schemas.microsoft.com/office/powerpoint/2010/main" val="917500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dirty="0">
                <a:solidFill>
                  <a:schemeClr val="tx1"/>
                </a:solidFill>
                <a:latin typeface="+mj-ea"/>
              </a:rPr>
              <a:t>講義内容</a:t>
            </a:r>
          </a:p>
        </p:txBody>
      </p:sp>
      <p:sp>
        <p:nvSpPr>
          <p:cNvPr id="3" name="コンテンツ プレースホルダー 2"/>
          <p:cNvSpPr>
            <a:spLocks noGrp="1"/>
          </p:cNvSpPr>
          <p:nvPr>
            <p:ph idx="1"/>
          </p:nvPr>
        </p:nvSpPr>
        <p:spPr>
          <a:xfrm>
            <a:off x="678396" y="1684505"/>
            <a:ext cx="7787208" cy="4525963"/>
          </a:xfrm>
        </p:spPr>
        <p:txBody>
          <a:bodyPr/>
          <a:lstStyle/>
          <a:p>
            <a:pPr marL="263525" indent="-263525">
              <a:buNone/>
            </a:pPr>
            <a:r>
              <a:rPr lang="ja-JP" altLang="en-US" dirty="0"/>
              <a:t>１　地域援助技術（コミュニティ・ソーシャルワーク）の理論と実践</a:t>
            </a:r>
            <a:endParaRPr lang="en-US" altLang="ja-JP" dirty="0"/>
          </a:p>
          <a:p>
            <a:pPr marL="263525" indent="-263525">
              <a:buNone/>
            </a:pPr>
            <a:r>
              <a:rPr lang="ja-JP" altLang="en-US" dirty="0"/>
              <a:t>２　協議会の機能と地域づくり</a:t>
            </a:r>
          </a:p>
          <a:p>
            <a:pPr marL="263525" indent="-263525">
              <a:buNone/>
            </a:pPr>
            <a:r>
              <a:rPr lang="ja-JP" altLang="en-US" dirty="0"/>
              <a:t>３　地域住民や地域組織および関係機関とのネットワーク構築方法</a:t>
            </a:r>
            <a:endParaRPr lang="en-US" altLang="ja-JP" dirty="0"/>
          </a:p>
          <a:p>
            <a:pPr marL="263525" indent="-263525">
              <a:buNone/>
            </a:pPr>
            <a:r>
              <a:rPr lang="ja-JP" altLang="en-US" dirty="0"/>
              <a:t>４　まとめ</a:t>
            </a:r>
            <a:endParaRPr lang="en-US" altLang="ja-JP" dirty="0"/>
          </a:p>
        </p:txBody>
      </p:sp>
      <p:sp>
        <p:nvSpPr>
          <p:cNvPr id="9" name="フッター プレースホルダー 8">
            <a:extLst>
              <a:ext uri="{FF2B5EF4-FFF2-40B4-BE49-F238E27FC236}">
                <a16:creationId xmlns:a16="http://schemas.microsoft.com/office/drawing/2014/main" id="{D8596724-6431-4BFD-B4FF-A960A2AA7FC6}"/>
              </a:ext>
            </a:extLst>
          </p:cNvPr>
          <p:cNvSpPr>
            <a:spLocks noGrp="1"/>
          </p:cNvSpPr>
          <p:nvPr>
            <p:ph type="ftr" sz="quarter" idx="11"/>
          </p:nvPr>
        </p:nvSpPr>
        <p:spPr/>
        <p:txBody>
          <a:bodyPr/>
          <a:lstStyle/>
          <a:p>
            <a:pPr>
              <a:defRPr/>
            </a:pPr>
            <a:r>
              <a:rPr lang="zh-TW" altLang="en-US"/>
              <a:t>令和元年度主任相談支援専門員養成研修</a:t>
            </a:r>
            <a:endParaRPr lang="en-US" altLang="ja-JP" dirty="0"/>
          </a:p>
        </p:txBody>
      </p:sp>
      <p:sp>
        <p:nvSpPr>
          <p:cNvPr id="10" name="スライド番号プレースホルダー 9">
            <a:extLst>
              <a:ext uri="{FF2B5EF4-FFF2-40B4-BE49-F238E27FC236}">
                <a16:creationId xmlns:a16="http://schemas.microsoft.com/office/drawing/2014/main" id="{A53AD27C-42DA-4CA5-B751-C1D1A32DD683}"/>
              </a:ext>
            </a:extLst>
          </p:cNvPr>
          <p:cNvSpPr>
            <a:spLocks noGrp="1"/>
          </p:cNvSpPr>
          <p:nvPr>
            <p:ph type="sldNum" sz="quarter" idx="12"/>
          </p:nvPr>
        </p:nvSpPr>
        <p:spPr/>
        <p:txBody>
          <a:bodyPr/>
          <a:lstStyle/>
          <a:p>
            <a:pPr>
              <a:defRPr/>
            </a:pPr>
            <a:fld id="{804D6B79-3AEB-42FE-A736-A41F7AEA0445}" type="slidenum">
              <a:rPr lang="en-US" altLang="ja-JP" smtClean="0"/>
              <a:pPr>
                <a:defRPr/>
              </a:pPr>
              <a:t>4</a:t>
            </a:fld>
            <a:endParaRPr lang="en-US" altLang="ja-JP"/>
          </a:p>
        </p:txBody>
      </p:sp>
    </p:spTree>
    <p:extLst>
      <p:ext uri="{BB962C8B-B14F-4D97-AF65-F5344CB8AC3E}">
        <p14:creationId xmlns:p14="http://schemas.microsoft.com/office/powerpoint/2010/main" val="2925361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364163" y="2349500"/>
            <a:ext cx="1223962" cy="287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rPr>
              <a:t>（施策の改善）</a:t>
            </a:r>
            <a:endParaRPr kumimoji="1" lang="ja-JP" altLang="en-US"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Times New Roman" pitchFamily="18" charset="0"/>
            </a:endParaRPr>
          </a:p>
        </p:txBody>
      </p:sp>
      <p:sp>
        <p:nvSpPr>
          <p:cNvPr id="27651" name="Text Box 3"/>
          <p:cNvSpPr txBox="1">
            <a:spLocks noChangeArrowheads="1"/>
          </p:cNvSpPr>
          <p:nvPr/>
        </p:nvSpPr>
        <p:spPr bwMode="auto">
          <a:xfrm>
            <a:off x="2345942" y="2486026"/>
            <a:ext cx="1439863" cy="287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Century" pitchFamily="18" charset="0"/>
                <a:ea typeface="ＭＳ Ｐゴシック" pitchFamily="50" charset="-128"/>
                <a:cs typeface="Times New Roman" pitchFamily="18" charset="0"/>
              </a:rPr>
              <a:t>（汎用的な支援）</a:t>
            </a: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Times New Roman" pitchFamily="18" charset="0"/>
            </a:endParaRPr>
          </a:p>
        </p:txBody>
      </p:sp>
      <p:sp>
        <p:nvSpPr>
          <p:cNvPr id="27652" name="Oval 4"/>
          <p:cNvSpPr>
            <a:spLocks noChangeArrowheads="1"/>
          </p:cNvSpPr>
          <p:nvPr/>
        </p:nvSpPr>
        <p:spPr bwMode="auto">
          <a:xfrm>
            <a:off x="5148263" y="2060575"/>
            <a:ext cx="1655762" cy="122396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27654" name="Oval 6"/>
          <p:cNvSpPr>
            <a:spLocks noChangeArrowheads="1"/>
          </p:cNvSpPr>
          <p:nvPr/>
        </p:nvSpPr>
        <p:spPr bwMode="auto">
          <a:xfrm>
            <a:off x="3348038" y="5229225"/>
            <a:ext cx="2087562" cy="6858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27655" name="Oval 7"/>
          <p:cNvSpPr>
            <a:spLocks noChangeArrowheads="1"/>
          </p:cNvSpPr>
          <p:nvPr/>
        </p:nvSpPr>
        <p:spPr bwMode="auto">
          <a:xfrm>
            <a:off x="1833563" y="2360613"/>
            <a:ext cx="2520950" cy="1262062"/>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27656" name="Rectangle 8"/>
          <p:cNvSpPr>
            <a:spLocks noGrp="1" noChangeArrowheads="1"/>
          </p:cNvSpPr>
          <p:nvPr>
            <p:ph type="title"/>
          </p:nvPr>
        </p:nvSpPr>
        <p:spPr>
          <a:xfrm>
            <a:off x="394495" y="263390"/>
            <a:ext cx="4717255" cy="571770"/>
          </a:xfrm>
        </p:spPr>
        <p:txBody>
          <a:bodyPr/>
          <a:lstStyle/>
          <a:p>
            <a:r>
              <a:rPr lang="en-US" altLang="ja-JP" sz="2800" dirty="0">
                <a:solidFill>
                  <a:srgbClr val="CC0000"/>
                </a:solidFill>
                <a:latin typeface="+mj-ea"/>
              </a:rPr>
              <a:t>3-10</a:t>
            </a:r>
            <a:r>
              <a:rPr lang="ja-JP" altLang="en-US" sz="2800" dirty="0">
                <a:solidFill>
                  <a:srgbClr val="CC0000"/>
                </a:solidFill>
                <a:latin typeface="+mj-ea"/>
              </a:rPr>
              <a:t>　住民とともにつくる</a:t>
            </a:r>
            <a:br>
              <a:rPr lang="en-US" altLang="ja-JP" sz="2800" dirty="0">
                <a:solidFill>
                  <a:srgbClr val="CC0000"/>
                </a:solidFill>
                <a:latin typeface="+mj-ea"/>
              </a:rPr>
            </a:br>
            <a:r>
              <a:rPr lang="ja-JP" altLang="en-US" sz="2800" dirty="0">
                <a:solidFill>
                  <a:srgbClr val="CC0000"/>
                </a:solidFill>
                <a:latin typeface="+mj-ea"/>
              </a:rPr>
              <a:t>支援のネットワーク</a:t>
            </a:r>
          </a:p>
        </p:txBody>
      </p:sp>
      <p:sp>
        <p:nvSpPr>
          <p:cNvPr id="27658" name="Oval 10"/>
          <p:cNvSpPr>
            <a:spLocks noChangeArrowheads="1"/>
          </p:cNvSpPr>
          <p:nvPr/>
        </p:nvSpPr>
        <p:spPr bwMode="auto">
          <a:xfrm>
            <a:off x="1938338" y="3649663"/>
            <a:ext cx="2343150" cy="1009650"/>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27659" name="Text Box 11"/>
          <p:cNvSpPr txBox="1">
            <a:spLocks noChangeArrowheads="1"/>
          </p:cNvSpPr>
          <p:nvPr/>
        </p:nvSpPr>
        <p:spPr bwMode="auto">
          <a:xfrm>
            <a:off x="3922713" y="3932238"/>
            <a:ext cx="866775" cy="287337"/>
          </a:xfrm>
          <a:prstGeom prst="rect">
            <a:avLst/>
          </a:prstGeom>
          <a:solidFill>
            <a:srgbClr val="FFFFFF"/>
          </a:solidFill>
          <a:ln w="9525">
            <a:solidFill>
              <a:srgbClr val="000000"/>
            </a:solidFill>
            <a:miter lim="800000"/>
            <a:headEnd/>
            <a:tailEnd/>
          </a:ln>
        </p:spPr>
        <p:txBody>
          <a:bodyPr lIns="0" tIns="0" rIns="0" bIns="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HGP創英角ｺﾞｼｯｸUB" pitchFamily="50" charset="-128"/>
                <a:ea typeface="ＭＳ Ｐゴシック" pitchFamily="50" charset="-128"/>
                <a:cs typeface="Times New Roman" pitchFamily="18" charset="0"/>
              </a:rPr>
              <a:t>利用者</a:t>
            </a:r>
          </a:p>
        </p:txBody>
      </p:sp>
      <p:sp>
        <p:nvSpPr>
          <p:cNvPr id="27660" name="Text Box 12"/>
          <p:cNvSpPr txBox="1">
            <a:spLocks noChangeArrowheads="1"/>
          </p:cNvSpPr>
          <p:nvPr/>
        </p:nvSpPr>
        <p:spPr bwMode="auto">
          <a:xfrm>
            <a:off x="5435600" y="3932238"/>
            <a:ext cx="1439863" cy="287337"/>
          </a:xfrm>
          <a:prstGeom prst="rect">
            <a:avLst/>
          </a:prstGeom>
          <a:solidFill>
            <a:srgbClr val="FFFFFF"/>
          </a:solidFill>
          <a:ln w="9525">
            <a:solidFill>
              <a:srgbClr val="000000"/>
            </a:solidFill>
            <a:miter lim="800000"/>
            <a:headEnd/>
            <a:tailEnd/>
          </a:ln>
        </p:spPr>
        <p:txBody>
          <a:bodyPr lIns="0" tIns="0" rIns="0" bIns="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HGP創英角ｺﾞｼｯｸUB" pitchFamily="50" charset="-128"/>
                <a:ea typeface="ＭＳ Ｐゴシック" pitchFamily="50" charset="-128"/>
                <a:cs typeface="Times New Roman" pitchFamily="18" charset="0"/>
              </a:rPr>
              <a:t>支援者（私）</a:t>
            </a:r>
          </a:p>
        </p:txBody>
      </p:sp>
      <p:sp>
        <p:nvSpPr>
          <p:cNvPr id="27661" name="Line 13"/>
          <p:cNvSpPr>
            <a:spLocks noChangeShapeType="1"/>
          </p:cNvSpPr>
          <p:nvPr/>
        </p:nvSpPr>
        <p:spPr bwMode="auto">
          <a:xfrm>
            <a:off x="4787900" y="4076700"/>
            <a:ext cx="6477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27662" name="Text Box 14"/>
          <p:cNvSpPr txBox="1">
            <a:spLocks noChangeArrowheads="1"/>
          </p:cNvSpPr>
          <p:nvPr/>
        </p:nvSpPr>
        <p:spPr bwMode="auto">
          <a:xfrm>
            <a:off x="1473200" y="4003675"/>
            <a:ext cx="938213" cy="252413"/>
          </a:xfrm>
          <a:prstGeom prst="rect">
            <a:avLst/>
          </a:prstGeom>
          <a:solidFill>
            <a:srgbClr val="FFFFFF"/>
          </a:solidFill>
          <a:ln w="9525">
            <a:solidFill>
              <a:srgbClr val="000000"/>
            </a:solidFill>
            <a:miter lim="800000"/>
            <a:headEnd/>
            <a:tailEnd/>
          </a:ln>
        </p:spPr>
        <p:txBody>
          <a:bodyPr lIns="0" tIns="0" rIns="0" bIns="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HGP創英角ｺﾞｼｯｸUB" pitchFamily="50" charset="-128"/>
                <a:ea typeface="ＭＳ Ｐゴシック" pitchFamily="50" charset="-128"/>
                <a:cs typeface="Times New Roman" pitchFamily="18" charset="0"/>
              </a:rPr>
              <a:t>父母</a:t>
            </a:r>
          </a:p>
        </p:txBody>
      </p:sp>
      <p:sp>
        <p:nvSpPr>
          <p:cNvPr id="27663" name="Text Box 15"/>
          <p:cNvSpPr txBox="1">
            <a:spLocks noChangeArrowheads="1"/>
          </p:cNvSpPr>
          <p:nvPr/>
        </p:nvSpPr>
        <p:spPr bwMode="auto">
          <a:xfrm>
            <a:off x="2693988" y="4449763"/>
            <a:ext cx="866775" cy="274637"/>
          </a:xfrm>
          <a:prstGeom prst="rect">
            <a:avLst/>
          </a:prstGeom>
          <a:solidFill>
            <a:srgbClr val="FFFFFF"/>
          </a:solidFill>
          <a:ln w="9525">
            <a:solidFill>
              <a:srgbClr val="000000"/>
            </a:solidFill>
            <a:miter lim="800000"/>
            <a:headEnd/>
            <a:tailEnd/>
          </a:ln>
        </p:spPr>
        <p:txBody>
          <a:bodyPr lIns="0" tIns="0" rIns="0" bIns="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HGP創英角ｺﾞｼｯｸUB" pitchFamily="50" charset="-128"/>
                <a:ea typeface="ＭＳ Ｐゴシック" pitchFamily="50" charset="-128"/>
                <a:cs typeface="Times New Roman" pitchFamily="18" charset="0"/>
              </a:rPr>
              <a:t>同級生</a:t>
            </a:r>
          </a:p>
        </p:txBody>
      </p:sp>
      <p:sp>
        <p:nvSpPr>
          <p:cNvPr id="27664" name="Line 16"/>
          <p:cNvSpPr>
            <a:spLocks noChangeShapeType="1"/>
          </p:cNvSpPr>
          <p:nvPr/>
        </p:nvSpPr>
        <p:spPr bwMode="auto">
          <a:xfrm>
            <a:off x="6083300" y="4219575"/>
            <a:ext cx="3175" cy="396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27665" name="Text Box 17"/>
          <p:cNvSpPr txBox="1">
            <a:spLocks noChangeArrowheads="1"/>
          </p:cNvSpPr>
          <p:nvPr/>
        </p:nvSpPr>
        <p:spPr bwMode="auto">
          <a:xfrm>
            <a:off x="5507038" y="4579938"/>
            <a:ext cx="1387475" cy="288925"/>
          </a:xfrm>
          <a:prstGeom prst="rect">
            <a:avLst/>
          </a:prstGeom>
          <a:solidFill>
            <a:srgbClr val="FFFFFF"/>
          </a:solidFill>
          <a:ln w="9525">
            <a:solidFill>
              <a:srgbClr val="000000"/>
            </a:solidFill>
            <a:miter lim="800000"/>
            <a:headEnd/>
            <a:tailEnd/>
          </a:ln>
        </p:spPr>
        <p:txBody>
          <a:bodyPr lIns="0" tIns="0" rIns="0" bIns="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HGP創英角ｺﾞｼｯｸUB" pitchFamily="50" charset="-128"/>
                <a:ea typeface="ＭＳ Ｐゴシック" pitchFamily="50" charset="-128"/>
                <a:cs typeface="Times New Roman" pitchFamily="18" charset="0"/>
              </a:rPr>
              <a:t>同僚（相談）</a:t>
            </a:r>
          </a:p>
        </p:txBody>
      </p:sp>
      <p:sp>
        <p:nvSpPr>
          <p:cNvPr id="27666" name="Line 18"/>
          <p:cNvSpPr>
            <a:spLocks noChangeShapeType="1"/>
          </p:cNvSpPr>
          <p:nvPr/>
        </p:nvSpPr>
        <p:spPr bwMode="auto">
          <a:xfrm flipV="1">
            <a:off x="6443663" y="3573463"/>
            <a:ext cx="792162" cy="3587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27667" name="Text Box 19"/>
          <p:cNvSpPr txBox="1">
            <a:spLocks noChangeArrowheads="1"/>
          </p:cNvSpPr>
          <p:nvPr/>
        </p:nvSpPr>
        <p:spPr bwMode="auto">
          <a:xfrm>
            <a:off x="2554288" y="3500438"/>
            <a:ext cx="1212850" cy="287337"/>
          </a:xfrm>
          <a:prstGeom prst="rect">
            <a:avLst/>
          </a:prstGeom>
          <a:solidFill>
            <a:srgbClr val="FFFFFF"/>
          </a:solidFill>
          <a:ln w="9525">
            <a:solidFill>
              <a:schemeClr val="accent2"/>
            </a:solidFill>
            <a:miter lim="800000"/>
            <a:headEnd/>
            <a:tailEnd/>
          </a:ln>
        </p:spPr>
        <p:txBody>
          <a:bodyPr lIns="0" tIns="0" rIns="0" bIns="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HGP創英角ｺﾞｼｯｸUB" pitchFamily="50" charset="-128"/>
                <a:ea typeface="ＭＳ Ｐゴシック" pitchFamily="50" charset="-128"/>
                <a:cs typeface="Times New Roman" pitchFamily="18" charset="0"/>
              </a:rPr>
              <a:t>民生委員</a:t>
            </a:r>
          </a:p>
        </p:txBody>
      </p:sp>
      <p:sp>
        <p:nvSpPr>
          <p:cNvPr id="27668" name="Text Box 20"/>
          <p:cNvSpPr txBox="1">
            <a:spLocks noChangeArrowheads="1"/>
          </p:cNvSpPr>
          <p:nvPr/>
        </p:nvSpPr>
        <p:spPr bwMode="auto">
          <a:xfrm>
            <a:off x="3706813" y="5084763"/>
            <a:ext cx="1387475" cy="287337"/>
          </a:xfrm>
          <a:prstGeom prst="rect">
            <a:avLst/>
          </a:prstGeom>
          <a:solidFill>
            <a:srgbClr val="FFFFFF"/>
          </a:solidFill>
          <a:ln w="9525">
            <a:solidFill>
              <a:srgbClr val="000000"/>
            </a:solidFill>
            <a:miter lim="800000"/>
            <a:headEnd/>
            <a:tailEnd/>
          </a:ln>
        </p:spPr>
        <p:txBody>
          <a:bodyPr lIns="0" tIns="0" rIns="0" bIns="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HGP創英角ｺﾞｼｯｸUB" pitchFamily="50" charset="-128"/>
                <a:ea typeface="ＭＳ Ｐゴシック" pitchFamily="50" charset="-128"/>
                <a:cs typeface="Times New Roman" pitchFamily="18" charset="0"/>
              </a:rPr>
              <a:t>他の同級生</a:t>
            </a:r>
          </a:p>
        </p:txBody>
      </p:sp>
      <p:sp>
        <p:nvSpPr>
          <p:cNvPr id="27669" name="Line 21"/>
          <p:cNvSpPr>
            <a:spLocks noChangeShapeType="1"/>
          </p:cNvSpPr>
          <p:nvPr/>
        </p:nvSpPr>
        <p:spPr bwMode="auto">
          <a:xfrm>
            <a:off x="3348038" y="4724400"/>
            <a:ext cx="358775" cy="3603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27670" name="Line 22"/>
          <p:cNvSpPr>
            <a:spLocks noChangeShapeType="1"/>
          </p:cNvSpPr>
          <p:nvPr/>
        </p:nvSpPr>
        <p:spPr bwMode="auto">
          <a:xfrm>
            <a:off x="4427538" y="4219575"/>
            <a:ext cx="0" cy="8651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27671" name="Line 23"/>
          <p:cNvSpPr>
            <a:spLocks noChangeShapeType="1"/>
          </p:cNvSpPr>
          <p:nvPr/>
        </p:nvSpPr>
        <p:spPr bwMode="auto">
          <a:xfrm flipH="1">
            <a:off x="4425950" y="3355975"/>
            <a:ext cx="0" cy="57785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27672" name="Oval 24"/>
          <p:cNvSpPr>
            <a:spLocks noChangeArrowheads="1"/>
          </p:cNvSpPr>
          <p:nvPr/>
        </p:nvSpPr>
        <p:spPr bwMode="auto">
          <a:xfrm>
            <a:off x="6877050" y="2708275"/>
            <a:ext cx="1727200" cy="9366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27673" name="Text Box 25"/>
          <p:cNvSpPr txBox="1">
            <a:spLocks noChangeArrowheads="1"/>
          </p:cNvSpPr>
          <p:nvPr/>
        </p:nvSpPr>
        <p:spPr bwMode="auto">
          <a:xfrm>
            <a:off x="6877050" y="2565400"/>
            <a:ext cx="1798638" cy="287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rPr>
              <a:t>支援センター</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rPr>
              <a:t>連絡協議会</a:t>
            </a:r>
            <a:endParaRPr kumimoji="1" lang="ja-JP" altLang="en-US" sz="16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Times New Roman" pitchFamily="18" charset="0"/>
            </a:endParaRPr>
          </a:p>
        </p:txBody>
      </p:sp>
      <p:sp>
        <p:nvSpPr>
          <p:cNvPr id="27674" name="Line 26"/>
          <p:cNvSpPr>
            <a:spLocks noChangeShapeType="1"/>
          </p:cNvSpPr>
          <p:nvPr/>
        </p:nvSpPr>
        <p:spPr bwMode="auto">
          <a:xfrm>
            <a:off x="6875463" y="4076700"/>
            <a:ext cx="431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27675" name="Text Box 27"/>
          <p:cNvSpPr txBox="1">
            <a:spLocks noChangeArrowheads="1"/>
          </p:cNvSpPr>
          <p:nvPr/>
        </p:nvSpPr>
        <p:spPr bwMode="auto">
          <a:xfrm>
            <a:off x="7307263" y="3932238"/>
            <a:ext cx="1216025" cy="284162"/>
          </a:xfrm>
          <a:prstGeom prst="rect">
            <a:avLst/>
          </a:prstGeom>
          <a:solidFill>
            <a:srgbClr val="FFFFFF"/>
          </a:solidFill>
          <a:ln w="9525">
            <a:solidFill>
              <a:srgbClr val="FF0000"/>
            </a:solidFill>
            <a:miter lim="800000"/>
            <a:headEnd/>
            <a:tailEnd/>
          </a:ln>
        </p:spPr>
        <p:txBody>
          <a:bodyPr lIns="74295" tIns="8890" rIns="74295" bIns="889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rPr>
              <a:t>上司（ＳＶ）</a:t>
            </a:r>
            <a:endParaRPr kumimoji="1" lang="ja-JP" altLang="en-US" sz="16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Times New Roman" pitchFamily="18" charset="0"/>
            </a:endParaRPr>
          </a:p>
        </p:txBody>
      </p:sp>
      <p:sp>
        <p:nvSpPr>
          <p:cNvPr id="27676" name="Text Box 28"/>
          <p:cNvSpPr txBox="1">
            <a:spLocks noChangeArrowheads="1"/>
          </p:cNvSpPr>
          <p:nvPr/>
        </p:nvSpPr>
        <p:spPr bwMode="auto">
          <a:xfrm>
            <a:off x="1330325" y="2708275"/>
            <a:ext cx="1223963" cy="287338"/>
          </a:xfrm>
          <a:prstGeom prst="rect">
            <a:avLst/>
          </a:prstGeom>
          <a:solidFill>
            <a:srgbClr val="FFFFFF"/>
          </a:solidFill>
          <a:ln w="9525">
            <a:solidFill>
              <a:srgbClr val="FF0000"/>
            </a:solidFill>
            <a:miter lim="800000"/>
            <a:headEnd/>
            <a:tailEnd/>
          </a:ln>
        </p:spPr>
        <p:txBody>
          <a:bodyPr lIns="74295" tIns="8890" rIns="74295" bIns="889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rPr>
              <a:t>地元事業者</a:t>
            </a:r>
            <a:endParaRPr kumimoji="1" lang="ja-JP" altLang="en-US" sz="16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Times New Roman" pitchFamily="18" charset="0"/>
            </a:endParaRPr>
          </a:p>
        </p:txBody>
      </p:sp>
      <p:sp>
        <p:nvSpPr>
          <p:cNvPr id="27677" name="Text Box 29"/>
          <p:cNvSpPr txBox="1">
            <a:spLocks noChangeArrowheads="1"/>
          </p:cNvSpPr>
          <p:nvPr/>
        </p:nvSpPr>
        <p:spPr bwMode="auto">
          <a:xfrm>
            <a:off x="2370137" y="2217738"/>
            <a:ext cx="1514475" cy="288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Century" pitchFamily="18" charset="0"/>
                <a:ea typeface="ＭＳ Ｐゴシック" pitchFamily="50" charset="-128"/>
                <a:cs typeface="Times New Roman" pitchFamily="18" charset="0"/>
              </a:rPr>
              <a:t>就労支援ネット</a:t>
            </a:r>
            <a:endParaRPr kumimoji="1" lang="ja-JP"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Times New Roman" pitchFamily="18" charset="0"/>
            </a:endParaRPr>
          </a:p>
        </p:txBody>
      </p:sp>
      <p:sp>
        <p:nvSpPr>
          <p:cNvPr id="27678" name="Text Box 30"/>
          <p:cNvSpPr txBox="1">
            <a:spLocks noChangeArrowheads="1"/>
          </p:cNvSpPr>
          <p:nvPr/>
        </p:nvSpPr>
        <p:spPr bwMode="auto">
          <a:xfrm>
            <a:off x="3417888" y="5805488"/>
            <a:ext cx="2016125" cy="287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rPr>
              <a:t>旅と趣味を支える会</a:t>
            </a:r>
            <a:endParaRPr kumimoji="1" lang="ja-JP" altLang="en-US" sz="16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Times New Roman" pitchFamily="18" charset="0"/>
            </a:endParaRPr>
          </a:p>
        </p:txBody>
      </p:sp>
      <p:sp>
        <p:nvSpPr>
          <p:cNvPr id="27679" name="Text Box 31"/>
          <p:cNvSpPr txBox="1">
            <a:spLocks noChangeArrowheads="1"/>
          </p:cNvSpPr>
          <p:nvPr/>
        </p:nvSpPr>
        <p:spPr bwMode="auto">
          <a:xfrm>
            <a:off x="3994150" y="3068638"/>
            <a:ext cx="866775" cy="287337"/>
          </a:xfrm>
          <a:prstGeom prst="rect">
            <a:avLst/>
          </a:prstGeom>
          <a:solidFill>
            <a:srgbClr val="FFFFFF"/>
          </a:solidFill>
          <a:ln w="9525">
            <a:solidFill>
              <a:srgbClr val="000000"/>
            </a:solidFill>
            <a:miter lim="800000"/>
            <a:headEnd/>
            <a:tailEnd/>
          </a:ln>
        </p:spPr>
        <p:txBody>
          <a:bodyPr lIns="0" tIns="0" rIns="0" bIns="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HGP創英角ｺﾞｼｯｸUB" pitchFamily="50" charset="-128"/>
                <a:ea typeface="ＭＳ Ｐゴシック" pitchFamily="50" charset="-128"/>
                <a:cs typeface="Times New Roman" pitchFamily="18" charset="0"/>
              </a:rPr>
              <a:t>作業所</a:t>
            </a:r>
          </a:p>
        </p:txBody>
      </p:sp>
      <p:sp>
        <p:nvSpPr>
          <p:cNvPr id="27680" name="AutoShape 32"/>
          <p:cNvSpPr>
            <a:spLocks noChangeArrowheads="1"/>
          </p:cNvSpPr>
          <p:nvPr/>
        </p:nvSpPr>
        <p:spPr bwMode="auto">
          <a:xfrm>
            <a:off x="3417886" y="1471615"/>
            <a:ext cx="215900" cy="287337"/>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27681" name="Text Box 33"/>
          <p:cNvSpPr txBox="1">
            <a:spLocks noChangeArrowheads="1"/>
          </p:cNvSpPr>
          <p:nvPr/>
        </p:nvSpPr>
        <p:spPr bwMode="auto">
          <a:xfrm>
            <a:off x="3635375" y="1162435"/>
            <a:ext cx="1511299" cy="885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創英角ｺﾞｼｯｸUB" pitchFamily="50" charset="-128"/>
                <a:ea typeface="ＭＳ Ｐゴシック" pitchFamily="50" charset="-128"/>
                <a:cs typeface="Times New Roman" pitchFamily="18" charset="0"/>
              </a:rPr>
              <a:t>次は、この事業者を実習先として</a:t>
            </a:r>
            <a:r>
              <a:rPr kumimoji="1" lang="en-US" altLang="ja-JP" sz="1400" b="0" i="0" u="none" strike="noStrike" kern="1200" cap="none" spc="0" normalizeH="0" baseline="0" noProof="0" dirty="0">
                <a:ln>
                  <a:noFill/>
                </a:ln>
                <a:solidFill>
                  <a:srgbClr val="000000"/>
                </a:solidFill>
                <a:effectLst/>
                <a:uLnTx/>
                <a:uFillTx/>
                <a:latin typeface="HGP創英角ｺﾞｼｯｸUB" pitchFamily="50" charset="-128"/>
                <a:ea typeface="ＭＳ Ｐゴシック" pitchFamily="50" charset="-128"/>
                <a:cs typeface="Times New Roman" pitchFamily="18" charset="0"/>
              </a:rPr>
              <a:t>1</a:t>
            </a:r>
            <a:r>
              <a:rPr kumimoji="1" lang="ja-JP" altLang="en-US" sz="1400" b="0" i="0" u="none" strike="noStrike" kern="1200" cap="none" spc="0" normalizeH="0" baseline="0" noProof="0" dirty="0">
                <a:ln>
                  <a:noFill/>
                </a:ln>
                <a:solidFill>
                  <a:srgbClr val="000000"/>
                </a:solidFill>
                <a:effectLst/>
                <a:uLnTx/>
                <a:uFillTx/>
                <a:latin typeface="HGP創英角ｺﾞｼｯｸUB" pitchFamily="50" charset="-128"/>
                <a:ea typeface="ＭＳ Ｐゴシック" pitchFamily="50" charset="-128"/>
                <a:cs typeface="Times New Roman" pitchFamily="18" charset="0"/>
              </a:rPr>
              <a:t>年以内に就労できるようにする。</a:t>
            </a:r>
          </a:p>
        </p:txBody>
      </p:sp>
      <p:sp>
        <p:nvSpPr>
          <p:cNvPr id="27682" name="AutoShape 34"/>
          <p:cNvSpPr>
            <a:spLocks noChangeArrowheads="1"/>
          </p:cNvSpPr>
          <p:nvPr/>
        </p:nvSpPr>
        <p:spPr bwMode="auto">
          <a:xfrm>
            <a:off x="1184276" y="1146175"/>
            <a:ext cx="2261394" cy="970757"/>
          </a:xfrm>
          <a:prstGeom prst="wedgeRectCallout">
            <a:avLst>
              <a:gd name="adj1" fmla="val 26282"/>
              <a:gd name="adj2" fmla="val 62783"/>
            </a:avLst>
          </a:prstGeom>
          <a:solidFill>
            <a:srgbClr val="FFFFCC"/>
          </a:solidFill>
          <a:ln w="9525">
            <a:solidFill>
              <a:schemeClr val="tx1"/>
            </a:solidFill>
            <a:miter lim="800000"/>
            <a:headEnd/>
            <a:tailEnd/>
          </a:ln>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Tahoma" pitchFamily="34" charset="0"/>
                <a:ea typeface="ＭＳ Ｐゴシック" pitchFamily="50" charset="-128"/>
                <a:cs typeface="+mn-cs"/>
              </a:rPr>
              <a:t>就業・生活支援センターの就労支援ワーカーを通して理解のある地元事業者を紹介してもらい、作業所に利用者が望んでいた菓子作りの指導をしてもらった。</a:t>
            </a:r>
            <a:endParaRPr kumimoji="1" lang="ja-JP" altLang="en-US" sz="1200" b="1" i="0" u="none" strike="noStrike" kern="1200" cap="none" spc="0" normalizeH="0" baseline="0" noProof="0" dirty="0">
              <a:ln>
                <a:noFill/>
              </a:ln>
              <a:solidFill>
                <a:srgbClr val="000000"/>
              </a:solidFill>
              <a:effectLst/>
              <a:uLnTx/>
              <a:uFillTx/>
              <a:latin typeface="Tahoma" pitchFamily="34" charset="0"/>
              <a:ea typeface="ＭＳ Ｐゴシック" pitchFamily="50" charset="-128"/>
              <a:cs typeface="+mn-cs"/>
            </a:endParaRPr>
          </a:p>
        </p:txBody>
      </p:sp>
      <p:sp>
        <p:nvSpPr>
          <p:cNvPr id="27683" name="AutoShape 35"/>
          <p:cNvSpPr>
            <a:spLocks noChangeArrowheads="1"/>
          </p:cNvSpPr>
          <p:nvPr/>
        </p:nvSpPr>
        <p:spPr bwMode="auto">
          <a:xfrm>
            <a:off x="7164388" y="765175"/>
            <a:ext cx="1657350" cy="1511300"/>
          </a:xfrm>
          <a:prstGeom prst="wedgeRectCallout">
            <a:avLst>
              <a:gd name="adj1" fmla="val -26435"/>
              <a:gd name="adj2" fmla="val 69852"/>
            </a:avLst>
          </a:prstGeom>
          <a:solidFill>
            <a:srgbClr val="FFFFCC"/>
          </a:solidFill>
          <a:ln w="9525">
            <a:solidFill>
              <a:schemeClr val="tx1"/>
            </a:solidFill>
            <a:miter lim="800000"/>
            <a:headEnd/>
            <a:tailEnd/>
          </a:ln>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rPr>
              <a:t>個人的付き合いだったＡ支援センター以外の圏域のすべての相談支援事業者に声をかけ月例会を開催。社会資源マップ作りに取り組んでいる。</a:t>
            </a:r>
            <a:endParaRPr kumimoji="1" lang="ja-JP" altLang="en-US" sz="1200" b="1"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7684" name="AutoShape 36"/>
          <p:cNvSpPr>
            <a:spLocks noChangeArrowheads="1"/>
          </p:cNvSpPr>
          <p:nvPr/>
        </p:nvSpPr>
        <p:spPr bwMode="auto">
          <a:xfrm>
            <a:off x="6588125" y="5157788"/>
            <a:ext cx="2160588" cy="1223962"/>
          </a:xfrm>
          <a:prstGeom prst="wedgeRectCallout">
            <a:avLst>
              <a:gd name="adj1" fmla="val 12750"/>
              <a:gd name="adj2" fmla="val -119130"/>
            </a:avLst>
          </a:prstGeom>
          <a:solidFill>
            <a:srgbClr val="FFFFCC"/>
          </a:solidFill>
          <a:ln w="9525">
            <a:solidFill>
              <a:schemeClr val="tx1"/>
            </a:solidFill>
            <a:miter lim="800000"/>
            <a:headEnd/>
            <a:tailEnd/>
          </a:ln>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rPr>
              <a:t>思い切って直属の上司にＳＶを依頼したところ経験不足を理由に断られた。そこで施設長に相談し相談経験のある別の課長が兼務してＳＶを引き受けることになった。</a:t>
            </a:r>
            <a:endParaRPr kumimoji="1" lang="ja-JP" altLang="en-US" sz="1200" b="1"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7685" name="AutoShape 37"/>
          <p:cNvSpPr>
            <a:spLocks noChangeArrowheads="1"/>
          </p:cNvSpPr>
          <p:nvPr/>
        </p:nvSpPr>
        <p:spPr bwMode="auto">
          <a:xfrm>
            <a:off x="754063" y="4868863"/>
            <a:ext cx="2160587" cy="863600"/>
          </a:xfrm>
          <a:prstGeom prst="wedgeRectCallout">
            <a:avLst>
              <a:gd name="adj1" fmla="val 69324"/>
              <a:gd name="adj2" fmla="val 33982"/>
            </a:avLst>
          </a:prstGeom>
          <a:solidFill>
            <a:srgbClr val="FFFFCC"/>
          </a:solidFill>
          <a:ln w="9525">
            <a:solidFill>
              <a:schemeClr val="tx1"/>
            </a:solidFill>
            <a:miter lim="800000"/>
            <a:headEnd/>
            <a:tailEnd/>
          </a:ln>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rPr>
              <a:t>同級生から旅好きの他の同級生を紹介してもらい、本人の夢である海外旅行の計画作りを一緒にしてもらうことになった。</a:t>
            </a:r>
            <a:endParaRPr kumimoji="1" lang="ja-JP" altLang="en-US" sz="1200" b="1"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7686" name="AutoShape 38"/>
          <p:cNvSpPr>
            <a:spLocks noChangeArrowheads="1"/>
          </p:cNvSpPr>
          <p:nvPr/>
        </p:nvSpPr>
        <p:spPr bwMode="auto">
          <a:xfrm rot="5400000">
            <a:off x="1726407" y="5769769"/>
            <a:ext cx="215900" cy="287337"/>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27687" name="Text Box 39"/>
          <p:cNvSpPr txBox="1">
            <a:spLocks noChangeArrowheads="1"/>
          </p:cNvSpPr>
          <p:nvPr/>
        </p:nvSpPr>
        <p:spPr bwMode="auto">
          <a:xfrm>
            <a:off x="682625" y="6021388"/>
            <a:ext cx="2592388" cy="358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HGP創英角ｺﾞｼｯｸUB" pitchFamily="50" charset="-128"/>
                <a:ea typeface="ＭＳ Ｐゴシック" pitchFamily="50" charset="-128"/>
                <a:cs typeface="Times New Roman" pitchFamily="18" charset="0"/>
              </a:rPr>
              <a:t>次は、別の知的障害者も入れて汎用的なサークルにしていく。</a:t>
            </a:r>
          </a:p>
        </p:txBody>
      </p:sp>
      <p:sp>
        <p:nvSpPr>
          <p:cNvPr id="27688" name="AutoShape 40"/>
          <p:cNvSpPr>
            <a:spLocks noChangeArrowheads="1"/>
          </p:cNvSpPr>
          <p:nvPr/>
        </p:nvSpPr>
        <p:spPr bwMode="auto">
          <a:xfrm>
            <a:off x="5508625" y="4986338"/>
            <a:ext cx="935038" cy="1538287"/>
          </a:xfrm>
          <a:prstGeom prst="wedgeRectCallout">
            <a:avLst>
              <a:gd name="adj1" fmla="val -114202"/>
              <a:gd name="adj2" fmla="val -105137"/>
            </a:avLst>
          </a:prstGeom>
          <a:solidFill>
            <a:srgbClr val="FFFFCC"/>
          </a:solidFill>
          <a:ln w="9525">
            <a:solidFill>
              <a:schemeClr val="tx1"/>
            </a:solidFill>
            <a:miter lim="800000"/>
            <a:headEnd/>
            <a:tailEnd/>
          </a:ln>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rPr>
              <a:t>利用者の支えを作業所と支える会へ移し私の関わりを徐々に減らしていく。</a:t>
            </a:r>
            <a:endParaRPr kumimoji="1" lang="ja-JP" altLang="en-US" sz="1200" b="1"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7689" name="AutoShape 41"/>
          <p:cNvSpPr>
            <a:spLocks noChangeArrowheads="1"/>
          </p:cNvSpPr>
          <p:nvPr/>
        </p:nvSpPr>
        <p:spPr bwMode="auto">
          <a:xfrm>
            <a:off x="323850" y="2420938"/>
            <a:ext cx="935038" cy="2016125"/>
          </a:xfrm>
          <a:prstGeom prst="wedgeRectCallout">
            <a:avLst>
              <a:gd name="adj1" fmla="val 174500"/>
              <a:gd name="adj2" fmla="val 9862"/>
            </a:avLst>
          </a:prstGeom>
          <a:solidFill>
            <a:srgbClr val="FFFFCC"/>
          </a:solidFill>
          <a:ln w="9525">
            <a:solidFill>
              <a:schemeClr val="tx1"/>
            </a:solidFill>
            <a:miter lim="800000"/>
            <a:headEnd/>
            <a:tailEnd/>
          </a:ln>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Tahoma" pitchFamily="34" charset="0"/>
                <a:ea typeface="ＭＳ Ｐゴシック" pitchFamily="50" charset="-128"/>
                <a:cs typeface="+mn-cs"/>
              </a:rPr>
              <a:t>民生委員の顔の広さを就労支援ネットのお目付け役として活用。結果として父母以外のキーマンを作る。</a:t>
            </a:r>
            <a:endParaRPr kumimoji="1" lang="ja-JP" altLang="en-US" sz="1200" b="1" i="0" u="none" strike="noStrike" kern="1200" cap="none" spc="0" normalizeH="0" baseline="0" noProof="0" dirty="0">
              <a:ln>
                <a:noFill/>
              </a:ln>
              <a:solidFill>
                <a:srgbClr val="000000"/>
              </a:solidFill>
              <a:effectLst/>
              <a:uLnTx/>
              <a:uFillTx/>
              <a:latin typeface="Tahoma" pitchFamily="34" charset="0"/>
              <a:ea typeface="ＭＳ Ｐゴシック" pitchFamily="50" charset="-128"/>
              <a:cs typeface="+mn-cs"/>
            </a:endParaRPr>
          </a:p>
        </p:txBody>
      </p:sp>
      <p:sp>
        <p:nvSpPr>
          <p:cNvPr id="27690" name="Line 42"/>
          <p:cNvSpPr>
            <a:spLocks noChangeShapeType="1"/>
          </p:cNvSpPr>
          <p:nvPr/>
        </p:nvSpPr>
        <p:spPr bwMode="auto">
          <a:xfrm flipV="1">
            <a:off x="5940425" y="3284538"/>
            <a:ext cx="0" cy="6477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27691" name="Text Box 43"/>
          <p:cNvSpPr txBox="1">
            <a:spLocks noChangeArrowheads="1"/>
          </p:cNvSpPr>
          <p:nvPr/>
        </p:nvSpPr>
        <p:spPr bwMode="auto">
          <a:xfrm>
            <a:off x="5148263" y="2060575"/>
            <a:ext cx="1655762" cy="287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rPr>
              <a:t>自立支援協議会</a:t>
            </a:r>
            <a:endParaRPr kumimoji="1" lang="ja-JP" altLang="en-US" sz="16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Times New Roman" pitchFamily="18" charset="0"/>
            </a:endParaRPr>
          </a:p>
        </p:txBody>
      </p:sp>
      <p:sp>
        <p:nvSpPr>
          <p:cNvPr id="27692" name="AutoShape 44"/>
          <p:cNvSpPr>
            <a:spLocks noChangeArrowheads="1"/>
          </p:cNvSpPr>
          <p:nvPr/>
        </p:nvSpPr>
        <p:spPr bwMode="auto">
          <a:xfrm>
            <a:off x="5364163" y="549275"/>
            <a:ext cx="1657350" cy="1223963"/>
          </a:xfrm>
          <a:prstGeom prst="wedgeRectCallout">
            <a:avLst>
              <a:gd name="adj1" fmla="val -26819"/>
              <a:gd name="adj2" fmla="val 75162"/>
            </a:avLst>
          </a:prstGeom>
          <a:solidFill>
            <a:srgbClr val="FFFFCC"/>
          </a:solidFill>
          <a:ln w="9525">
            <a:solidFill>
              <a:schemeClr val="tx1"/>
            </a:solidFill>
            <a:miter lim="800000"/>
            <a:headEnd/>
            <a:tailEnd/>
          </a:ln>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rPr>
              <a:t>委託相談支援事業者として協議会の住居ワーキンググループリーダーとなり、居住サポート事業の立ち上げを進める。</a:t>
            </a:r>
            <a:endParaRPr kumimoji="1" lang="ja-JP" altLang="en-US" sz="1200" b="1"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7693" name="Text Box 45"/>
          <p:cNvSpPr txBox="1">
            <a:spLocks noChangeArrowheads="1"/>
          </p:cNvSpPr>
          <p:nvPr/>
        </p:nvSpPr>
        <p:spPr bwMode="auto">
          <a:xfrm>
            <a:off x="3635375" y="2636838"/>
            <a:ext cx="1844675" cy="288925"/>
          </a:xfrm>
          <a:prstGeom prst="rect">
            <a:avLst/>
          </a:prstGeom>
          <a:solidFill>
            <a:srgbClr val="FFFFFF"/>
          </a:solidFill>
          <a:ln w="9525">
            <a:solidFill>
              <a:srgbClr val="FF0000"/>
            </a:solidFill>
            <a:miter lim="800000"/>
            <a:headEnd/>
            <a:tailEnd/>
          </a:ln>
        </p:spPr>
        <p:txBody>
          <a:bodyPr lIns="74295" tIns="8890" rIns="74295" bIns="889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rPr>
              <a:t>就労支援ワーカー</a:t>
            </a:r>
            <a:endParaRPr kumimoji="1" lang="ja-JP" altLang="en-US" sz="16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Times New Roman" pitchFamily="18" charset="0"/>
            </a:endParaRPr>
          </a:p>
        </p:txBody>
      </p:sp>
      <p:sp>
        <p:nvSpPr>
          <p:cNvPr id="27694" name="Text Box 46"/>
          <p:cNvSpPr txBox="1">
            <a:spLocks noChangeArrowheads="1"/>
          </p:cNvSpPr>
          <p:nvPr/>
        </p:nvSpPr>
        <p:spPr bwMode="auto">
          <a:xfrm>
            <a:off x="2411413" y="3860800"/>
            <a:ext cx="1439862" cy="287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rPr>
              <a:t>（中心的な支援）</a:t>
            </a:r>
            <a:endParaRPr kumimoji="1" lang="ja-JP" altLang="en-US"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Times New Roman" pitchFamily="18" charset="0"/>
            </a:endParaRPr>
          </a:p>
        </p:txBody>
      </p:sp>
      <p:sp>
        <p:nvSpPr>
          <p:cNvPr id="27695" name="Text Box 47"/>
          <p:cNvSpPr txBox="1">
            <a:spLocks noChangeArrowheads="1"/>
          </p:cNvSpPr>
          <p:nvPr/>
        </p:nvSpPr>
        <p:spPr bwMode="auto">
          <a:xfrm>
            <a:off x="3635375" y="5445125"/>
            <a:ext cx="1439863" cy="287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rPr>
              <a:t>（夢や自己実現）</a:t>
            </a:r>
            <a:endParaRPr kumimoji="1" lang="ja-JP" altLang="en-US"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Times New Roman" pitchFamily="18" charset="0"/>
            </a:endParaRPr>
          </a:p>
        </p:txBody>
      </p:sp>
      <p:sp>
        <p:nvSpPr>
          <p:cNvPr id="27696" name="Text Box 48"/>
          <p:cNvSpPr txBox="1">
            <a:spLocks noChangeArrowheads="1"/>
          </p:cNvSpPr>
          <p:nvPr/>
        </p:nvSpPr>
        <p:spPr bwMode="auto">
          <a:xfrm>
            <a:off x="7235825" y="3141663"/>
            <a:ext cx="1081088" cy="21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rPr>
              <a:t>（情報共有）</a:t>
            </a:r>
            <a:endParaRPr kumimoji="1" lang="ja-JP" altLang="en-US"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Times New Roman" pitchFamily="18" charset="0"/>
            </a:endParaRPr>
          </a:p>
        </p:txBody>
      </p:sp>
      <p:sp>
        <p:nvSpPr>
          <p:cNvPr id="48" name="Rectangle 4">
            <a:extLst>
              <a:ext uri="{FF2B5EF4-FFF2-40B4-BE49-F238E27FC236}">
                <a16:creationId xmlns:a16="http://schemas.microsoft.com/office/drawing/2014/main" id="{B5C0D630-EB22-4598-8A82-18913DF44032}"/>
              </a:ext>
            </a:extLst>
          </p:cNvPr>
          <p:cNvSpPr>
            <a:spLocks noChangeArrowheads="1"/>
          </p:cNvSpPr>
          <p:nvPr/>
        </p:nvSpPr>
        <p:spPr bwMode="auto">
          <a:xfrm>
            <a:off x="2367020" y="6525344"/>
            <a:ext cx="4354513" cy="263391"/>
          </a:xfrm>
          <a:prstGeom prst="rect">
            <a:avLst/>
          </a:prstGeom>
          <a:noFill/>
          <a:ln w="9525">
            <a:noFill/>
            <a:miter lim="800000"/>
            <a:headEnd/>
            <a:tailEnd/>
          </a:ln>
          <a:effectLst/>
        </p:spPr>
        <p:txBody>
          <a:bodyPr/>
          <a:lstStyle>
            <a:lvl1pPr marL="342900" indent="-342900">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defRPr sz="2800">
                <a:solidFill>
                  <a:schemeClr val="tx1"/>
                </a:solidFill>
                <a:latin typeface="Times New Roman" panose="02020603050405020304" pitchFamily="18" charset="0"/>
                <a:ea typeface="ＭＳ Ｐゴシック" panose="020B0600070205080204" pitchFamily="50" charset="-128"/>
              </a:defRPr>
            </a:lvl9pPr>
          </a:lstStyle>
          <a:p>
            <a:pPr marL="342900" marR="0" lvl="0" indent="-342900" algn="ctr" defTabSz="914400" rtl="0" eaLnBrk="1" fontAlgn="base" latinLnBrk="0" hangingPunct="1">
              <a:lnSpc>
                <a:spcPct val="100000"/>
              </a:lnSpc>
              <a:spcBef>
                <a:spcPct val="20000"/>
              </a:spcBef>
              <a:spcAft>
                <a:spcPct val="0"/>
              </a:spcAft>
              <a:buClr>
                <a:srgbClr val="CCCCFF"/>
              </a:buClr>
              <a:buSzPct val="120000"/>
              <a:buFontTx/>
              <a:buNone/>
              <a:tabLst/>
              <a:defRPr/>
            </a:pPr>
            <a:r>
              <a:rPr kumimoji="1" lang="en-US" altLang="ja-JP" sz="1200" b="0" i="1" u="none" strike="noStrike" kern="1200" cap="none" spc="0" normalizeH="0" baseline="0" noProof="0" dirty="0" err="1">
                <a:ln>
                  <a:noFill/>
                </a:ln>
                <a:solidFill>
                  <a:srgbClr val="000000"/>
                </a:solidFill>
                <a:effectLst>
                  <a:outerShdw blurRad="38100" dist="38100" dir="2700000" algn="tl">
                    <a:srgbClr val="C0C0C0"/>
                  </a:outerShdw>
                </a:effectLst>
                <a:uLnTx/>
                <a:uFillTx/>
                <a:latin typeface="Century" pitchFamily="18" charset="0"/>
                <a:ea typeface="ＭＳ Ｐゴシック" panose="020B0600070205080204" pitchFamily="50" charset="-128"/>
                <a:cs typeface="+mn-cs"/>
              </a:rPr>
              <a:t>S.Shimamura</a:t>
            </a:r>
            <a:r>
              <a:rPr kumimoji="1" lang="en-US" altLang="ja-JP" sz="1200" b="0" i="1" u="none" strike="noStrike" kern="1200" cap="none" spc="0" normalizeH="0" baseline="0" noProof="0" dirty="0">
                <a:ln>
                  <a:noFill/>
                </a:ln>
                <a:solidFill>
                  <a:srgbClr val="000000"/>
                </a:solidFill>
                <a:effectLst>
                  <a:outerShdw blurRad="38100" dist="38100" dir="2700000" algn="tl">
                    <a:srgbClr val="C0C0C0"/>
                  </a:outerShdw>
                </a:effectLst>
                <a:uLnTx/>
                <a:uFillTx/>
                <a:latin typeface="Century" pitchFamily="18" charset="0"/>
                <a:ea typeface="ＭＳ Ｐゴシック" panose="020B0600070205080204" pitchFamily="50" charset="-128"/>
                <a:cs typeface="+mn-cs"/>
              </a:rPr>
              <a:t> / </a:t>
            </a:r>
            <a:r>
              <a:rPr kumimoji="1" lang="en-US" altLang="ja-JP" sz="1200" b="0" i="1" u="none" strike="noStrike" kern="1200" cap="none" spc="0" normalizeH="0" baseline="0" noProof="0" dirty="0" err="1">
                <a:ln>
                  <a:noFill/>
                </a:ln>
                <a:solidFill>
                  <a:srgbClr val="000000"/>
                </a:solidFill>
                <a:effectLst>
                  <a:outerShdw blurRad="38100" dist="38100" dir="2700000" algn="tl">
                    <a:srgbClr val="C0C0C0"/>
                  </a:outerShdw>
                </a:effectLst>
                <a:uLnTx/>
                <a:uFillTx/>
                <a:latin typeface="Century" pitchFamily="18" charset="0"/>
                <a:ea typeface="ＭＳ Ｐゴシック" panose="020B0600070205080204" pitchFamily="50" charset="-128"/>
                <a:cs typeface="+mn-cs"/>
              </a:rPr>
              <a:t>okinawa</a:t>
            </a:r>
            <a:r>
              <a:rPr kumimoji="1" lang="en-US" altLang="ja-JP" sz="1200" b="0" i="1" u="none" strike="noStrike" kern="1200" cap="none" spc="0" normalizeH="0" baseline="0" noProof="0" dirty="0">
                <a:ln>
                  <a:noFill/>
                </a:ln>
                <a:solidFill>
                  <a:srgbClr val="000000"/>
                </a:solidFill>
                <a:effectLst>
                  <a:outerShdw blurRad="38100" dist="38100" dir="2700000" algn="tl">
                    <a:srgbClr val="C0C0C0"/>
                  </a:outerShdw>
                </a:effectLst>
                <a:uLnTx/>
                <a:uFillTx/>
                <a:latin typeface="Century" pitchFamily="18" charset="0"/>
                <a:ea typeface="ＭＳ Ｐゴシック" panose="020B0600070205080204" pitchFamily="50" charset="-128"/>
                <a:cs typeface="+mn-cs"/>
              </a:rPr>
              <a:t> </a:t>
            </a:r>
            <a:r>
              <a:rPr kumimoji="1" lang="en-US" altLang="ja-JP" sz="1200" b="0" i="1" u="none" strike="noStrike" kern="1200" cap="none" spc="0" normalizeH="0" baseline="0" noProof="0" dirty="0" err="1">
                <a:ln>
                  <a:noFill/>
                </a:ln>
                <a:solidFill>
                  <a:srgbClr val="000000"/>
                </a:solidFill>
                <a:effectLst>
                  <a:outerShdw blurRad="38100" dist="38100" dir="2700000" algn="tl">
                    <a:srgbClr val="C0C0C0"/>
                  </a:outerShdw>
                </a:effectLst>
                <a:uLnTx/>
                <a:uFillTx/>
                <a:latin typeface="Century" pitchFamily="18" charset="0"/>
                <a:ea typeface="ＭＳ Ｐゴシック" panose="020B0600070205080204" pitchFamily="50" charset="-128"/>
                <a:cs typeface="+mn-cs"/>
              </a:rPr>
              <a:t>univ.</a:t>
            </a:r>
            <a:r>
              <a:rPr kumimoji="1" lang="en-US" altLang="ja-JP" sz="1200" b="0" i="1" u="none" strike="noStrike" kern="1200" cap="none" spc="0" normalizeH="0" baseline="0" noProof="0" dirty="0">
                <a:ln>
                  <a:noFill/>
                </a:ln>
                <a:solidFill>
                  <a:srgbClr val="000000"/>
                </a:solidFill>
                <a:effectLst>
                  <a:outerShdw blurRad="38100" dist="38100" dir="2700000" algn="tl">
                    <a:srgbClr val="C0C0C0"/>
                  </a:outerShdw>
                </a:effectLst>
                <a:uLnTx/>
                <a:uFillTx/>
                <a:latin typeface="Century" pitchFamily="18" charset="0"/>
                <a:ea typeface="ＭＳ Ｐゴシック" panose="020B0600070205080204" pitchFamily="50" charset="-128"/>
                <a:cs typeface="+mn-cs"/>
              </a:rPr>
              <a:t> 2013 </a:t>
            </a:r>
          </a:p>
        </p:txBody>
      </p:sp>
      <p:sp>
        <p:nvSpPr>
          <p:cNvPr id="7" name="フッター プレースホルダー 6">
            <a:extLst>
              <a:ext uri="{FF2B5EF4-FFF2-40B4-BE49-F238E27FC236}">
                <a16:creationId xmlns:a16="http://schemas.microsoft.com/office/drawing/2014/main" id="{3023220F-5E10-4201-9694-F61FFD4F210C}"/>
              </a:ext>
            </a:extLst>
          </p:cNvPr>
          <p:cNvSpPr>
            <a:spLocks noGrp="1"/>
          </p:cNvSpPr>
          <p:nvPr>
            <p:ph type="ftr" sz="quarter" idx="11"/>
          </p:nvPr>
        </p:nvSpPr>
        <p:spPr/>
        <p:txBody>
          <a:body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8" name="スライド番号プレースホルダー 7">
            <a:extLst>
              <a:ext uri="{FF2B5EF4-FFF2-40B4-BE49-F238E27FC236}">
                <a16:creationId xmlns:a16="http://schemas.microsoft.com/office/drawing/2014/main" id="{F5CAC850-2EB1-4B12-8A17-A25858679B8A}"/>
              </a:ext>
            </a:extLst>
          </p:cNvPr>
          <p:cNvSpPr>
            <a:spLocks noGrp="1"/>
          </p:cNvSpPr>
          <p:nvPr>
            <p:ph type="sldNum" sz="quarter" idx="12"/>
          </p:nvPr>
        </p:nvSpPr>
        <p:spPr/>
        <p:txBody>
          <a:bodyPr/>
          <a:lstStyle/>
          <a:p>
            <a:pPr>
              <a:defRPr/>
            </a:pPr>
            <a:fld id="{07087218-2486-48AD-93BD-92C1E508338C}" type="slidenum">
              <a:rPr lang="en-US" altLang="ja-JP" smtClean="0">
                <a:solidFill>
                  <a:srgbClr val="000000"/>
                </a:solidFill>
              </a:rPr>
              <a:pPr>
                <a:defRPr/>
              </a:pPr>
              <a:t>40</a:t>
            </a:fld>
            <a:endParaRPr lang="en-US" altLang="ja-JP">
              <a:solidFill>
                <a:srgbClr val="000000"/>
              </a:solidFill>
            </a:endParaRPr>
          </a:p>
        </p:txBody>
      </p:sp>
    </p:spTree>
    <p:extLst>
      <p:ext uri="{BB962C8B-B14F-4D97-AF65-F5344CB8AC3E}">
        <p14:creationId xmlns:p14="http://schemas.microsoft.com/office/powerpoint/2010/main" val="406806011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2"/>
          <p:cNvSpPr>
            <a:spLocks noGrp="1"/>
          </p:cNvSpPr>
          <p:nvPr>
            <p:ph type="title"/>
          </p:nvPr>
        </p:nvSpPr>
        <p:spPr>
          <a:xfrm>
            <a:off x="457200" y="274638"/>
            <a:ext cx="8229600" cy="994122"/>
          </a:xfrm>
        </p:spPr>
        <p:txBody>
          <a:bodyPr/>
          <a:lstStyle/>
          <a:p>
            <a:r>
              <a:rPr lang="ja-JP" altLang="en-US" sz="2400" dirty="0">
                <a:solidFill>
                  <a:srgbClr val="CC3300"/>
                </a:solidFill>
                <a:latin typeface="ＭＳ Ｐゴシック" panose="020B0600070205080204" pitchFamily="50" charset="-128"/>
                <a:ea typeface="ＭＳ Ｐゴシック" panose="020B0600070205080204" pitchFamily="50" charset="-128"/>
              </a:rPr>
              <a:t>住民主体の問題解決機能</a:t>
            </a:r>
            <a:br>
              <a:rPr lang="en-US" altLang="ja-JP" sz="3200" dirty="0">
                <a:solidFill>
                  <a:srgbClr val="CC3300"/>
                </a:solidFill>
                <a:latin typeface="ＭＳ Ｐゴシック" panose="020B0600070205080204" pitchFamily="50" charset="-128"/>
                <a:ea typeface="ＭＳ Ｐゴシック" panose="020B0600070205080204" pitchFamily="50" charset="-128"/>
              </a:rPr>
            </a:br>
            <a:r>
              <a:rPr lang="en-US" altLang="ja-JP" sz="3200" dirty="0">
                <a:solidFill>
                  <a:srgbClr val="CC3300"/>
                </a:solidFill>
                <a:latin typeface="ＭＳ Ｐゴシック" panose="020B0600070205080204" pitchFamily="50" charset="-128"/>
                <a:ea typeface="ＭＳ Ｐゴシック" panose="020B0600070205080204" pitchFamily="50" charset="-128"/>
              </a:rPr>
              <a:t>3-11</a:t>
            </a:r>
            <a:r>
              <a:rPr lang="ja-JP" altLang="en-US" sz="3200" dirty="0">
                <a:solidFill>
                  <a:srgbClr val="CC3300"/>
                </a:solidFill>
                <a:latin typeface="ＭＳ Ｐゴシック" panose="020B0600070205080204" pitchFamily="50" charset="-128"/>
                <a:ea typeface="ＭＳ Ｐゴシック" panose="020B0600070205080204" pitchFamily="50" charset="-128"/>
              </a:rPr>
              <a:t>　地域懇談会で本人のネットワークを結合</a:t>
            </a:r>
            <a:endParaRPr lang="ja-JP" altLang="en-US" sz="3200" dirty="0">
              <a:solidFill>
                <a:srgbClr val="C00000"/>
              </a:solidFill>
              <a:latin typeface="ＭＳ Ｐゴシック" panose="020B0600070205080204" pitchFamily="50" charset="-128"/>
              <a:ea typeface="ＭＳ Ｐゴシック" panose="020B0600070205080204" pitchFamily="50" charset="-128"/>
            </a:endParaRPr>
          </a:p>
        </p:txBody>
      </p:sp>
      <p:sp>
        <p:nvSpPr>
          <p:cNvPr id="4" name="円/楕円 3"/>
          <p:cNvSpPr/>
          <p:nvPr/>
        </p:nvSpPr>
        <p:spPr>
          <a:xfrm>
            <a:off x="1092235" y="1682847"/>
            <a:ext cx="7057479" cy="3244986"/>
          </a:xfrm>
          <a:prstGeom prst="ellipse">
            <a:avLst/>
          </a:prstGeom>
          <a:noFill/>
          <a:ln w="12700" cap="flat" cmpd="sng" algn="ctr">
            <a:solidFill>
              <a:srgbClr val="70AD47"/>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ＭＳ Ｐゴシック"/>
              <a:cs typeface="+mn-cs"/>
            </a:endParaRPr>
          </a:p>
        </p:txBody>
      </p:sp>
      <p:sp>
        <p:nvSpPr>
          <p:cNvPr id="5" name="円/楕円 4"/>
          <p:cNvSpPr/>
          <p:nvPr/>
        </p:nvSpPr>
        <p:spPr>
          <a:xfrm>
            <a:off x="5102314" y="2739314"/>
            <a:ext cx="2230030" cy="1157791"/>
          </a:xfrm>
          <a:prstGeom prst="ellipse">
            <a:avLst/>
          </a:prstGeom>
          <a:noFill/>
          <a:ln w="12700" cap="flat" cmpd="sng" algn="ctr">
            <a:solidFill>
              <a:srgbClr val="70AD47"/>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Calibri" panose="020F0502020204030204"/>
              <a:ea typeface="ＭＳ Ｐゴシック"/>
              <a:cs typeface="+mn-cs"/>
            </a:endParaRPr>
          </a:p>
        </p:txBody>
      </p:sp>
      <p:sp>
        <p:nvSpPr>
          <p:cNvPr id="6" name="円/楕円 5"/>
          <p:cNvSpPr/>
          <p:nvPr/>
        </p:nvSpPr>
        <p:spPr>
          <a:xfrm>
            <a:off x="2039173" y="2739314"/>
            <a:ext cx="1799696" cy="1157790"/>
          </a:xfrm>
          <a:prstGeom prst="ellipse">
            <a:avLst/>
          </a:prstGeom>
          <a:noFill/>
          <a:ln w="12700" cap="flat" cmpd="sng" algn="ctr">
            <a:solidFill>
              <a:srgbClr val="70AD47"/>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Calibri" panose="020F0502020204030204"/>
              <a:ea typeface="ＭＳ Ｐゴシック"/>
              <a:cs typeface="+mn-cs"/>
            </a:endParaRPr>
          </a:p>
        </p:txBody>
      </p:sp>
      <p:cxnSp>
        <p:nvCxnSpPr>
          <p:cNvPr id="10246" name="直線コネクタ 6"/>
          <p:cNvCxnSpPr>
            <a:cxnSpLocks noChangeShapeType="1"/>
            <a:stCxn id="10" idx="3"/>
            <a:endCxn id="11" idx="1"/>
          </p:cNvCxnSpPr>
          <p:nvPr/>
        </p:nvCxnSpPr>
        <p:spPr bwMode="auto">
          <a:xfrm>
            <a:off x="3782177" y="3892565"/>
            <a:ext cx="1702299" cy="3912"/>
          </a:xfrm>
          <a:prstGeom prst="line">
            <a:avLst/>
          </a:prstGeom>
          <a:noFill/>
          <a:ln w="6350" algn="ctr">
            <a:solidFill>
              <a:srgbClr val="5B9BD5"/>
            </a:solidFill>
            <a:miter lim="800000"/>
            <a:headEnd/>
            <a:tailEnd/>
          </a:ln>
          <a:extLst>
            <a:ext uri="{909E8E84-426E-40DD-AFC4-6F175D3DCCD1}">
              <a14:hiddenFill xmlns:a14="http://schemas.microsoft.com/office/drawing/2010/main">
                <a:noFill/>
              </a14:hiddenFill>
            </a:ext>
          </a:extLst>
        </p:spPr>
      </p:cxnSp>
      <p:sp>
        <p:nvSpPr>
          <p:cNvPr id="8" name="テキスト ボックス 7"/>
          <p:cNvSpPr txBox="1"/>
          <p:nvPr/>
        </p:nvSpPr>
        <p:spPr>
          <a:xfrm>
            <a:off x="5144767" y="2542785"/>
            <a:ext cx="1977646" cy="307777"/>
          </a:xfrm>
          <a:prstGeom prst="rect">
            <a:avLst/>
          </a:prstGeom>
          <a:solidFill>
            <a:sysClr val="window" lastClr="FFFFFF"/>
          </a:solidFill>
          <a:ln w="6350" cap="flat" cmpd="sng" algn="ctr">
            <a:solidFill>
              <a:sysClr val="window" lastClr="FFFFFF"/>
            </a:solidFill>
            <a:prstDash val="solid"/>
            <a:miter lim="800000"/>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alibri" panose="020F0502020204030204"/>
                <a:ea typeface="ＭＳ Ｐゴシック"/>
                <a:cs typeface="+mn-cs"/>
              </a:rPr>
              <a:t>支援機関のネットワーク</a:t>
            </a:r>
          </a:p>
        </p:txBody>
      </p:sp>
      <p:sp>
        <p:nvSpPr>
          <p:cNvPr id="9" name="円/楕円 8"/>
          <p:cNvSpPr/>
          <p:nvPr/>
        </p:nvSpPr>
        <p:spPr>
          <a:xfrm>
            <a:off x="3507200" y="2877111"/>
            <a:ext cx="2154239" cy="1299761"/>
          </a:xfrm>
          <a:prstGeom prst="ellipse">
            <a:avLst/>
          </a:prstGeom>
          <a:solidFill>
            <a:srgbClr val="FFCC66"/>
          </a:solidFill>
          <a:ln w="12700" cap="flat" cmpd="sng" algn="ctr">
            <a:solidFill>
              <a:srgbClr val="70AD47"/>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Calibri" panose="020F0502020204030204"/>
              <a:ea typeface="ＭＳ Ｐゴシック"/>
              <a:cs typeface="+mn-cs"/>
            </a:endParaRPr>
          </a:p>
        </p:txBody>
      </p:sp>
      <p:sp>
        <p:nvSpPr>
          <p:cNvPr id="10" name="テキスト ボックス 9"/>
          <p:cNvSpPr txBox="1"/>
          <p:nvPr/>
        </p:nvSpPr>
        <p:spPr>
          <a:xfrm>
            <a:off x="2611925" y="3738676"/>
            <a:ext cx="1170252" cy="307777"/>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alibri" panose="020F0502020204030204"/>
                <a:ea typeface="ＭＳ Ｐゴシック"/>
                <a:cs typeface="+mn-cs"/>
              </a:rPr>
              <a:t>本人</a:t>
            </a:r>
          </a:p>
        </p:txBody>
      </p:sp>
      <p:sp>
        <p:nvSpPr>
          <p:cNvPr id="11" name="テキスト ボックス 10"/>
          <p:cNvSpPr txBox="1"/>
          <p:nvPr/>
        </p:nvSpPr>
        <p:spPr>
          <a:xfrm>
            <a:off x="5484476" y="3742588"/>
            <a:ext cx="1465705" cy="307777"/>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alibri" panose="020F0502020204030204"/>
                <a:ea typeface="ＭＳ Ｐゴシック"/>
                <a:cs typeface="+mn-cs"/>
              </a:rPr>
              <a:t>相談支援専門員</a:t>
            </a:r>
          </a:p>
        </p:txBody>
      </p:sp>
      <p:sp>
        <p:nvSpPr>
          <p:cNvPr id="12" name="テキスト ボックス 11"/>
          <p:cNvSpPr txBox="1"/>
          <p:nvPr/>
        </p:nvSpPr>
        <p:spPr>
          <a:xfrm>
            <a:off x="2155181" y="2569334"/>
            <a:ext cx="1536776" cy="307777"/>
          </a:xfrm>
          <a:prstGeom prst="rect">
            <a:avLst/>
          </a:prstGeom>
          <a:solidFill>
            <a:sysClr val="window" lastClr="FFFFFF"/>
          </a:solidFill>
          <a:ln w="6350" cap="flat" cmpd="sng" algn="ctr">
            <a:solidFill>
              <a:sysClr val="window" lastClr="FFFFFF"/>
            </a:solidFill>
            <a:prstDash val="solid"/>
            <a:miter lim="800000"/>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alibri" panose="020F0502020204030204"/>
                <a:ea typeface="ＭＳ Ｐゴシック"/>
                <a:cs typeface="+mn-cs"/>
              </a:rPr>
              <a:t>本人の地域関係</a:t>
            </a:r>
          </a:p>
        </p:txBody>
      </p:sp>
      <p:sp>
        <p:nvSpPr>
          <p:cNvPr id="13" name="テキスト ボックス 12"/>
          <p:cNvSpPr txBox="1"/>
          <p:nvPr/>
        </p:nvSpPr>
        <p:spPr>
          <a:xfrm>
            <a:off x="3498400" y="4522595"/>
            <a:ext cx="2269852" cy="523220"/>
          </a:xfrm>
          <a:prstGeom prst="rect">
            <a:avLst/>
          </a:prstGeom>
          <a:solidFill>
            <a:sysClr val="window" lastClr="FFFFFF"/>
          </a:solidFill>
          <a:ln w="6350" cap="flat" cmpd="sng" algn="ctr">
            <a:solidFill>
              <a:sysClr val="window" lastClr="FFFFFF"/>
            </a:solidFill>
            <a:prstDash val="solid"/>
            <a:miter lim="800000"/>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alibri" panose="020F0502020204030204"/>
                <a:ea typeface="ＭＳ Ｐゴシック"/>
                <a:cs typeface="+mn-cs"/>
              </a:rPr>
              <a:t>構築すべき</a:t>
            </a:r>
            <a:endParaRPr kumimoji="0" lang="en-US" altLang="ja-JP" sz="1400" b="0" i="0" u="none" strike="noStrike" kern="0" cap="none" spc="0" normalizeH="0" baseline="0" noProof="0" dirty="0">
              <a:ln>
                <a:noFill/>
              </a:ln>
              <a:solidFill>
                <a:prstClr val="black"/>
              </a:solidFill>
              <a:effectLst/>
              <a:uLnTx/>
              <a:uFillTx/>
              <a:latin typeface="Calibri" panose="020F0502020204030204"/>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alibri" panose="020F0502020204030204"/>
                <a:ea typeface="ＭＳ Ｐゴシック"/>
                <a:cs typeface="+mn-cs"/>
              </a:rPr>
              <a:t>本人を支えるネットワーク</a:t>
            </a:r>
          </a:p>
        </p:txBody>
      </p:sp>
      <p:sp>
        <p:nvSpPr>
          <p:cNvPr id="14" name="テキスト ボックス 13"/>
          <p:cNvSpPr txBox="1"/>
          <p:nvPr/>
        </p:nvSpPr>
        <p:spPr>
          <a:xfrm>
            <a:off x="1955548" y="1832416"/>
            <a:ext cx="1059778" cy="307777"/>
          </a:xfrm>
          <a:prstGeom prst="rect">
            <a:avLst/>
          </a:prstGeom>
          <a:solidFill>
            <a:sysClr val="window" lastClr="FFFFFF"/>
          </a:solidFill>
          <a:ln w="6350" cap="flat" cmpd="sng" algn="ctr">
            <a:solidFill>
              <a:sysClr val="window" lastClr="FFFFFF"/>
            </a:solidFill>
            <a:prstDash val="solid"/>
            <a:miter lim="800000"/>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alibri" panose="020F0502020204030204"/>
                <a:ea typeface="ＭＳ Ｐゴシック"/>
                <a:cs typeface="+mn-cs"/>
              </a:rPr>
              <a:t>地域</a:t>
            </a:r>
          </a:p>
        </p:txBody>
      </p:sp>
      <p:grpSp>
        <p:nvGrpSpPr>
          <p:cNvPr id="10254" name="Group 52"/>
          <p:cNvGrpSpPr>
            <a:grpSpLocks/>
          </p:cNvGrpSpPr>
          <p:nvPr/>
        </p:nvGrpSpPr>
        <p:grpSpPr bwMode="auto">
          <a:xfrm>
            <a:off x="4339155" y="1936576"/>
            <a:ext cx="439464" cy="1076929"/>
            <a:chOff x="2517" y="164"/>
            <a:chExt cx="499" cy="1323"/>
          </a:xfrm>
        </p:grpSpPr>
        <p:grpSp>
          <p:nvGrpSpPr>
            <p:cNvPr id="10282" name="Group 53"/>
            <p:cNvGrpSpPr>
              <a:grpSpLocks/>
            </p:cNvGrpSpPr>
            <p:nvPr/>
          </p:nvGrpSpPr>
          <p:grpSpPr bwMode="auto">
            <a:xfrm>
              <a:off x="2769" y="943"/>
              <a:ext cx="136" cy="544"/>
              <a:chOff x="839" y="2205"/>
              <a:chExt cx="136" cy="544"/>
            </a:xfrm>
          </p:grpSpPr>
          <p:sp>
            <p:nvSpPr>
              <p:cNvPr id="10301" name="Rectangle 54"/>
              <p:cNvSpPr>
                <a:spLocks noChangeArrowheads="1"/>
              </p:cNvSpPr>
              <p:nvPr/>
            </p:nvSpPr>
            <p:spPr bwMode="auto">
              <a:xfrm>
                <a:off x="839" y="2251"/>
                <a:ext cx="136" cy="454"/>
              </a:xfrm>
              <a:prstGeom prst="rect">
                <a:avLst/>
              </a:prstGeom>
              <a:gradFill rotWithShape="1">
                <a:gsLst>
                  <a:gs pos="0">
                    <a:srgbClr val="0000C4"/>
                  </a:gs>
                  <a:gs pos="100000">
                    <a:srgbClr val="000088"/>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302" name="Oval 55"/>
              <p:cNvSpPr>
                <a:spLocks noChangeArrowheads="1"/>
              </p:cNvSpPr>
              <p:nvPr/>
            </p:nvSpPr>
            <p:spPr bwMode="auto">
              <a:xfrm>
                <a:off x="839" y="2659"/>
                <a:ext cx="136" cy="90"/>
              </a:xfrm>
              <a:prstGeom prst="ellipse">
                <a:avLst/>
              </a:prstGeom>
              <a:gradFill rotWithShape="1">
                <a:gsLst>
                  <a:gs pos="0">
                    <a:srgbClr val="0000C4"/>
                  </a:gs>
                  <a:gs pos="100000">
                    <a:srgbClr val="000088"/>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303" name="Oval 56"/>
              <p:cNvSpPr>
                <a:spLocks noChangeArrowheads="1"/>
              </p:cNvSpPr>
              <p:nvPr/>
            </p:nvSpPr>
            <p:spPr bwMode="auto">
              <a:xfrm>
                <a:off x="839" y="2205"/>
                <a:ext cx="136" cy="90"/>
              </a:xfrm>
              <a:prstGeom prst="ellipse">
                <a:avLst/>
              </a:prstGeom>
              <a:gradFill rotWithShape="1">
                <a:gsLst>
                  <a:gs pos="0">
                    <a:srgbClr val="0000C4"/>
                  </a:gs>
                  <a:gs pos="100000">
                    <a:srgbClr val="000088"/>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grpSp>
        <p:sp>
          <p:nvSpPr>
            <p:cNvPr id="10283" name="Rectangle 57"/>
            <p:cNvSpPr>
              <a:spLocks noChangeArrowheads="1"/>
            </p:cNvSpPr>
            <p:nvPr/>
          </p:nvSpPr>
          <p:spPr bwMode="auto">
            <a:xfrm>
              <a:off x="2633" y="989"/>
              <a:ext cx="136" cy="454"/>
            </a:xfrm>
            <a:prstGeom prst="rect">
              <a:avLst/>
            </a:prstGeom>
            <a:gradFill rotWithShape="1">
              <a:gsLst>
                <a:gs pos="0">
                  <a:srgbClr val="0000C4"/>
                </a:gs>
                <a:gs pos="100000">
                  <a:srgbClr val="000088"/>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284" name="Oval 58"/>
            <p:cNvSpPr>
              <a:spLocks noChangeArrowheads="1"/>
            </p:cNvSpPr>
            <p:nvPr/>
          </p:nvSpPr>
          <p:spPr bwMode="auto">
            <a:xfrm>
              <a:off x="2633" y="1397"/>
              <a:ext cx="136" cy="90"/>
            </a:xfrm>
            <a:prstGeom prst="ellipse">
              <a:avLst/>
            </a:prstGeom>
            <a:gradFill rotWithShape="1">
              <a:gsLst>
                <a:gs pos="0">
                  <a:srgbClr val="0000C4"/>
                </a:gs>
                <a:gs pos="100000">
                  <a:srgbClr val="000088"/>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285" name="Oval 59"/>
            <p:cNvSpPr>
              <a:spLocks noChangeArrowheads="1"/>
            </p:cNvSpPr>
            <p:nvPr/>
          </p:nvSpPr>
          <p:spPr bwMode="auto">
            <a:xfrm>
              <a:off x="2633" y="943"/>
              <a:ext cx="136" cy="90"/>
            </a:xfrm>
            <a:prstGeom prst="ellipse">
              <a:avLst/>
            </a:prstGeom>
            <a:gradFill rotWithShape="1">
              <a:gsLst>
                <a:gs pos="0">
                  <a:srgbClr val="0000C4"/>
                </a:gs>
                <a:gs pos="100000">
                  <a:srgbClr val="000088"/>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grpSp>
          <p:nvGrpSpPr>
            <p:cNvPr id="10286" name="Group 60"/>
            <p:cNvGrpSpPr>
              <a:grpSpLocks/>
            </p:cNvGrpSpPr>
            <p:nvPr/>
          </p:nvGrpSpPr>
          <p:grpSpPr bwMode="auto">
            <a:xfrm>
              <a:off x="2517" y="610"/>
              <a:ext cx="90" cy="453"/>
              <a:chOff x="839" y="2205"/>
              <a:chExt cx="136" cy="544"/>
            </a:xfrm>
          </p:grpSpPr>
          <p:sp>
            <p:nvSpPr>
              <p:cNvPr id="10298" name="Rectangle 61"/>
              <p:cNvSpPr>
                <a:spLocks noChangeArrowheads="1"/>
              </p:cNvSpPr>
              <p:nvPr/>
            </p:nvSpPr>
            <p:spPr bwMode="auto">
              <a:xfrm>
                <a:off x="839" y="2251"/>
                <a:ext cx="136" cy="454"/>
              </a:xfrm>
              <a:prstGeom prst="rect">
                <a:avLst/>
              </a:prstGeom>
              <a:gradFill rotWithShape="1">
                <a:gsLst>
                  <a:gs pos="0">
                    <a:srgbClr val="FFF1DD"/>
                  </a:gs>
                  <a:gs pos="100000">
                    <a:srgbClr val="FFC979"/>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299" name="Oval 62"/>
              <p:cNvSpPr>
                <a:spLocks noChangeArrowheads="1"/>
              </p:cNvSpPr>
              <p:nvPr/>
            </p:nvSpPr>
            <p:spPr bwMode="auto">
              <a:xfrm>
                <a:off x="839" y="2659"/>
                <a:ext cx="136" cy="90"/>
              </a:xfrm>
              <a:prstGeom prst="ellipse">
                <a:avLst/>
              </a:prstGeom>
              <a:gradFill rotWithShape="1">
                <a:gsLst>
                  <a:gs pos="0">
                    <a:srgbClr val="FFF1DD"/>
                  </a:gs>
                  <a:gs pos="100000">
                    <a:srgbClr val="FFC979"/>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300" name="Oval 63"/>
              <p:cNvSpPr>
                <a:spLocks noChangeArrowheads="1"/>
              </p:cNvSpPr>
              <p:nvPr/>
            </p:nvSpPr>
            <p:spPr bwMode="auto">
              <a:xfrm>
                <a:off x="839" y="2205"/>
                <a:ext cx="136" cy="90"/>
              </a:xfrm>
              <a:prstGeom prst="ellipse">
                <a:avLst/>
              </a:prstGeom>
              <a:gradFill rotWithShape="1">
                <a:gsLst>
                  <a:gs pos="0">
                    <a:srgbClr val="FFF1DD"/>
                  </a:gs>
                  <a:gs pos="100000">
                    <a:srgbClr val="FFC979"/>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grpSp>
        <p:grpSp>
          <p:nvGrpSpPr>
            <p:cNvPr id="10287" name="Group 64"/>
            <p:cNvGrpSpPr>
              <a:grpSpLocks/>
            </p:cNvGrpSpPr>
            <p:nvPr/>
          </p:nvGrpSpPr>
          <p:grpSpPr bwMode="auto">
            <a:xfrm>
              <a:off x="2925" y="618"/>
              <a:ext cx="90" cy="453"/>
              <a:chOff x="839" y="2205"/>
              <a:chExt cx="136" cy="544"/>
            </a:xfrm>
          </p:grpSpPr>
          <p:sp>
            <p:nvSpPr>
              <p:cNvPr id="10295" name="Rectangle 65"/>
              <p:cNvSpPr>
                <a:spLocks noChangeArrowheads="1"/>
              </p:cNvSpPr>
              <p:nvPr/>
            </p:nvSpPr>
            <p:spPr bwMode="auto">
              <a:xfrm>
                <a:off x="839" y="2251"/>
                <a:ext cx="136" cy="454"/>
              </a:xfrm>
              <a:prstGeom prst="rect">
                <a:avLst/>
              </a:prstGeom>
              <a:gradFill rotWithShape="1">
                <a:gsLst>
                  <a:gs pos="0">
                    <a:srgbClr val="FFF1DD"/>
                  </a:gs>
                  <a:gs pos="100000">
                    <a:srgbClr val="FFC979"/>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296" name="Oval 66"/>
              <p:cNvSpPr>
                <a:spLocks noChangeArrowheads="1"/>
              </p:cNvSpPr>
              <p:nvPr/>
            </p:nvSpPr>
            <p:spPr bwMode="auto">
              <a:xfrm>
                <a:off x="839" y="2659"/>
                <a:ext cx="136" cy="90"/>
              </a:xfrm>
              <a:prstGeom prst="ellipse">
                <a:avLst/>
              </a:prstGeom>
              <a:gradFill rotWithShape="1">
                <a:gsLst>
                  <a:gs pos="0">
                    <a:srgbClr val="FFF1DD"/>
                  </a:gs>
                  <a:gs pos="100000">
                    <a:srgbClr val="FFC979"/>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297" name="Oval 67"/>
              <p:cNvSpPr>
                <a:spLocks noChangeArrowheads="1"/>
              </p:cNvSpPr>
              <p:nvPr/>
            </p:nvSpPr>
            <p:spPr bwMode="auto">
              <a:xfrm>
                <a:off x="839" y="2205"/>
                <a:ext cx="136" cy="90"/>
              </a:xfrm>
              <a:prstGeom prst="ellipse">
                <a:avLst/>
              </a:prstGeom>
              <a:gradFill rotWithShape="1">
                <a:gsLst>
                  <a:gs pos="0">
                    <a:srgbClr val="FFF1DD"/>
                  </a:gs>
                  <a:gs pos="100000">
                    <a:srgbClr val="FFC979"/>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grpSp>
        <p:sp>
          <p:nvSpPr>
            <p:cNvPr id="10288" name="Oval 68"/>
            <p:cNvSpPr>
              <a:spLocks noChangeArrowheads="1"/>
            </p:cNvSpPr>
            <p:nvPr/>
          </p:nvSpPr>
          <p:spPr bwMode="auto">
            <a:xfrm>
              <a:off x="2517" y="482"/>
              <a:ext cx="499" cy="272"/>
            </a:xfrm>
            <a:prstGeom prst="ellipse">
              <a:avLst/>
            </a:prstGeom>
            <a:gradFill rotWithShape="1">
              <a:gsLst>
                <a:gs pos="0">
                  <a:srgbClr val="EEFFDD"/>
                </a:gs>
                <a:gs pos="100000">
                  <a:srgbClr val="BCFF79"/>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289" name="AutoShape 69"/>
            <p:cNvSpPr>
              <a:spLocks noChangeArrowheads="1"/>
            </p:cNvSpPr>
            <p:nvPr/>
          </p:nvSpPr>
          <p:spPr bwMode="auto">
            <a:xfrm>
              <a:off x="2608" y="883"/>
              <a:ext cx="317" cy="181"/>
            </a:xfrm>
            <a:prstGeom prst="roundRect">
              <a:avLst>
                <a:gd name="adj" fmla="val 35912"/>
              </a:avLst>
            </a:prstGeom>
            <a:gradFill rotWithShape="1">
              <a:gsLst>
                <a:gs pos="0">
                  <a:srgbClr val="0000C4"/>
                </a:gs>
                <a:gs pos="100000">
                  <a:srgbClr val="000088"/>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290" name="Rectangle 70"/>
            <p:cNvSpPr>
              <a:spLocks noChangeArrowheads="1"/>
            </p:cNvSpPr>
            <p:nvPr/>
          </p:nvSpPr>
          <p:spPr bwMode="auto">
            <a:xfrm>
              <a:off x="2608" y="618"/>
              <a:ext cx="317" cy="272"/>
            </a:xfrm>
            <a:prstGeom prst="rect">
              <a:avLst/>
            </a:prstGeom>
            <a:gradFill rotWithShape="1">
              <a:gsLst>
                <a:gs pos="0">
                  <a:srgbClr val="F8F8F8"/>
                </a:gs>
                <a:gs pos="100000">
                  <a:srgbClr val="DDDDDD"/>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291" name="Oval 71"/>
            <p:cNvSpPr>
              <a:spLocks noChangeArrowheads="1"/>
            </p:cNvSpPr>
            <p:nvPr/>
          </p:nvSpPr>
          <p:spPr bwMode="auto">
            <a:xfrm>
              <a:off x="2562" y="587"/>
              <a:ext cx="409" cy="258"/>
            </a:xfrm>
            <a:prstGeom prst="ellipse">
              <a:avLst/>
            </a:prstGeom>
            <a:gradFill rotWithShape="1">
              <a:gsLst>
                <a:gs pos="0">
                  <a:srgbClr val="EEFFDD"/>
                </a:gs>
                <a:gs pos="100000">
                  <a:srgbClr val="BCFF79"/>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292" name="Oval 72"/>
            <p:cNvSpPr>
              <a:spLocks noChangeArrowheads="1"/>
            </p:cNvSpPr>
            <p:nvPr/>
          </p:nvSpPr>
          <p:spPr bwMode="auto">
            <a:xfrm>
              <a:off x="2608" y="768"/>
              <a:ext cx="317" cy="181"/>
            </a:xfrm>
            <a:prstGeom prst="ellipse">
              <a:avLst/>
            </a:prstGeom>
            <a:gradFill rotWithShape="1">
              <a:gsLst>
                <a:gs pos="0">
                  <a:srgbClr val="EEFFDD"/>
                </a:gs>
                <a:gs pos="100000">
                  <a:srgbClr val="BCFF79"/>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293" name="Oval 73"/>
            <p:cNvSpPr>
              <a:spLocks noChangeArrowheads="1"/>
            </p:cNvSpPr>
            <p:nvPr/>
          </p:nvSpPr>
          <p:spPr bwMode="auto">
            <a:xfrm>
              <a:off x="2653" y="482"/>
              <a:ext cx="227" cy="136"/>
            </a:xfrm>
            <a:prstGeom prst="ellipse">
              <a:avLst/>
            </a:prstGeom>
            <a:gradFill rotWithShape="1">
              <a:gsLst>
                <a:gs pos="0">
                  <a:srgbClr val="FFF1DD"/>
                </a:gs>
                <a:gs pos="100000">
                  <a:srgbClr val="FFC979"/>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294" name="Oval 74"/>
            <p:cNvSpPr>
              <a:spLocks noChangeArrowheads="1"/>
            </p:cNvSpPr>
            <p:nvPr/>
          </p:nvSpPr>
          <p:spPr bwMode="auto">
            <a:xfrm>
              <a:off x="2587" y="164"/>
              <a:ext cx="363" cy="363"/>
            </a:xfrm>
            <a:prstGeom prst="ellipse">
              <a:avLst/>
            </a:prstGeom>
            <a:gradFill rotWithShape="1">
              <a:gsLst>
                <a:gs pos="0">
                  <a:srgbClr val="FFF1DD"/>
                </a:gs>
                <a:gs pos="100000">
                  <a:srgbClr val="FFC979"/>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grpSp>
      <p:sp>
        <p:nvSpPr>
          <p:cNvPr id="38" name="テキスト ボックス 37"/>
          <p:cNvSpPr txBox="1"/>
          <p:nvPr/>
        </p:nvSpPr>
        <p:spPr>
          <a:xfrm>
            <a:off x="3952526" y="1510629"/>
            <a:ext cx="1171537" cy="307777"/>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alibri" panose="020F0502020204030204"/>
                <a:ea typeface="ＭＳ Ｐゴシック"/>
                <a:cs typeface="+mn-cs"/>
              </a:rPr>
              <a:t>地域住民</a:t>
            </a:r>
          </a:p>
        </p:txBody>
      </p:sp>
      <p:grpSp>
        <p:nvGrpSpPr>
          <p:cNvPr id="10256" name="Group 27"/>
          <p:cNvGrpSpPr>
            <a:grpSpLocks/>
          </p:cNvGrpSpPr>
          <p:nvPr/>
        </p:nvGrpSpPr>
        <p:grpSpPr bwMode="auto">
          <a:xfrm>
            <a:off x="2123806" y="2803117"/>
            <a:ext cx="497348" cy="1303986"/>
            <a:chOff x="1882" y="164"/>
            <a:chExt cx="590" cy="1315"/>
          </a:xfrm>
        </p:grpSpPr>
        <p:grpSp>
          <p:nvGrpSpPr>
            <p:cNvPr id="10258" name="Group 28"/>
            <p:cNvGrpSpPr>
              <a:grpSpLocks/>
            </p:cNvGrpSpPr>
            <p:nvPr/>
          </p:nvGrpSpPr>
          <p:grpSpPr bwMode="auto">
            <a:xfrm>
              <a:off x="1882" y="610"/>
              <a:ext cx="90" cy="453"/>
              <a:chOff x="839" y="2205"/>
              <a:chExt cx="136" cy="544"/>
            </a:xfrm>
          </p:grpSpPr>
          <p:sp>
            <p:nvSpPr>
              <p:cNvPr id="10279" name="Rectangle 29"/>
              <p:cNvSpPr>
                <a:spLocks noChangeArrowheads="1"/>
              </p:cNvSpPr>
              <p:nvPr/>
            </p:nvSpPr>
            <p:spPr bwMode="auto">
              <a:xfrm>
                <a:off x="839" y="2251"/>
                <a:ext cx="136" cy="454"/>
              </a:xfrm>
              <a:prstGeom prst="rect">
                <a:avLst/>
              </a:prstGeom>
              <a:gradFill rotWithShape="1">
                <a:gsLst>
                  <a:gs pos="0">
                    <a:srgbClr val="FFF1DD"/>
                  </a:gs>
                  <a:gs pos="100000">
                    <a:srgbClr val="FFC979"/>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280" name="Oval 30"/>
              <p:cNvSpPr>
                <a:spLocks noChangeArrowheads="1"/>
              </p:cNvSpPr>
              <p:nvPr/>
            </p:nvSpPr>
            <p:spPr bwMode="auto">
              <a:xfrm>
                <a:off x="839" y="2659"/>
                <a:ext cx="136" cy="90"/>
              </a:xfrm>
              <a:prstGeom prst="ellipse">
                <a:avLst/>
              </a:prstGeom>
              <a:gradFill rotWithShape="1">
                <a:gsLst>
                  <a:gs pos="0">
                    <a:srgbClr val="FFF1DD"/>
                  </a:gs>
                  <a:gs pos="100000">
                    <a:srgbClr val="FFC979"/>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281" name="Oval 31"/>
              <p:cNvSpPr>
                <a:spLocks noChangeArrowheads="1"/>
              </p:cNvSpPr>
              <p:nvPr/>
            </p:nvSpPr>
            <p:spPr bwMode="auto">
              <a:xfrm>
                <a:off x="839" y="2205"/>
                <a:ext cx="136" cy="90"/>
              </a:xfrm>
              <a:prstGeom prst="ellipse">
                <a:avLst/>
              </a:prstGeom>
              <a:gradFill rotWithShape="1">
                <a:gsLst>
                  <a:gs pos="0">
                    <a:srgbClr val="FFF1DD"/>
                  </a:gs>
                  <a:gs pos="100000">
                    <a:srgbClr val="FFC979"/>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grpSp>
        <p:grpSp>
          <p:nvGrpSpPr>
            <p:cNvPr id="10259" name="Group 32"/>
            <p:cNvGrpSpPr>
              <a:grpSpLocks/>
            </p:cNvGrpSpPr>
            <p:nvPr/>
          </p:nvGrpSpPr>
          <p:grpSpPr bwMode="auto">
            <a:xfrm>
              <a:off x="2381" y="610"/>
              <a:ext cx="90" cy="453"/>
              <a:chOff x="839" y="2205"/>
              <a:chExt cx="136" cy="544"/>
            </a:xfrm>
          </p:grpSpPr>
          <p:sp>
            <p:nvSpPr>
              <p:cNvPr id="10276" name="Rectangle 33"/>
              <p:cNvSpPr>
                <a:spLocks noChangeArrowheads="1"/>
              </p:cNvSpPr>
              <p:nvPr/>
            </p:nvSpPr>
            <p:spPr bwMode="auto">
              <a:xfrm>
                <a:off x="839" y="2251"/>
                <a:ext cx="136" cy="454"/>
              </a:xfrm>
              <a:prstGeom prst="rect">
                <a:avLst/>
              </a:prstGeom>
              <a:gradFill rotWithShape="1">
                <a:gsLst>
                  <a:gs pos="0">
                    <a:srgbClr val="FFF1DD"/>
                  </a:gs>
                  <a:gs pos="100000">
                    <a:srgbClr val="FFC979"/>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277" name="Oval 34"/>
              <p:cNvSpPr>
                <a:spLocks noChangeArrowheads="1"/>
              </p:cNvSpPr>
              <p:nvPr/>
            </p:nvSpPr>
            <p:spPr bwMode="auto">
              <a:xfrm>
                <a:off x="839" y="2659"/>
                <a:ext cx="136" cy="90"/>
              </a:xfrm>
              <a:prstGeom prst="ellipse">
                <a:avLst/>
              </a:prstGeom>
              <a:gradFill rotWithShape="1">
                <a:gsLst>
                  <a:gs pos="0">
                    <a:srgbClr val="FFF1DD"/>
                  </a:gs>
                  <a:gs pos="100000">
                    <a:srgbClr val="FFC979"/>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278" name="Oval 35"/>
              <p:cNvSpPr>
                <a:spLocks noChangeArrowheads="1"/>
              </p:cNvSpPr>
              <p:nvPr/>
            </p:nvSpPr>
            <p:spPr bwMode="auto">
              <a:xfrm>
                <a:off x="839" y="2205"/>
                <a:ext cx="136" cy="90"/>
              </a:xfrm>
              <a:prstGeom prst="ellipse">
                <a:avLst/>
              </a:prstGeom>
              <a:gradFill rotWithShape="1">
                <a:gsLst>
                  <a:gs pos="0">
                    <a:srgbClr val="FFF1DD"/>
                  </a:gs>
                  <a:gs pos="100000">
                    <a:srgbClr val="FFC979"/>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grpSp>
        <p:sp>
          <p:nvSpPr>
            <p:cNvPr id="10260" name="Oval 36"/>
            <p:cNvSpPr>
              <a:spLocks noChangeArrowheads="1"/>
            </p:cNvSpPr>
            <p:nvPr/>
          </p:nvSpPr>
          <p:spPr bwMode="auto">
            <a:xfrm>
              <a:off x="1883" y="482"/>
              <a:ext cx="588" cy="272"/>
            </a:xfrm>
            <a:prstGeom prst="ellipse">
              <a:avLst/>
            </a:prstGeom>
            <a:gradFill rotWithShape="1">
              <a:gsLst>
                <a:gs pos="0">
                  <a:srgbClr val="DDF4FF"/>
                </a:gs>
                <a:gs pos="100000">
                  <a:srgbClr val="79D6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261" name="Rectangle 37"/>
            <p:cNvSpPr>
              <a:spLocks noChangeArrowheads="1"/>
            </p:cNvSpPr>
            <p:nvPr/>
          </p:nvSpPr>
          <p:spPr bwMode="auto">
            <a:xfrm>
              <a:off x="1973" y="618"/>
              <a:ext cx="408" cy="363"/>
            </a:xfrm>
            <a:prstGeom prst="rect">
              <a:avLst/>
            </a:prstGeom>
            <a:gradFill rotWithShape="1">
              <a:gsLst>
                <a:gs pos="0">
                  <a:srgbClr val="DDF4FF"/>
                </a:gs>
                <a:gs pos="100000">
                  <a:srgbClr val="79D6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grpSp>
          <p:nvGrpSpPr>
            <p:cNvPr id="10262" name="Group 38"/>
            <p:cNvGrpSpPr>
              <a:grpSpLocks/>
            </p:cNvGrpSpPr>
            <p:nvPr/>
          </p:nvGrpSpPr>
          <p:grpSpPr bwMode="auto">
            <a:xfrm>
              <a:off x="2175" y="935"/>
              <a:ext cx="136" cy="544"/>
              <a:chOff x="839" y="2205"/>
              <a:chExt cx="136" cy="544"/>
            </a:xfrm>
          </p:grpSpPr>
          <p:sp>
            <p:nvSpPr>
              <p:cNvPr id="10273" name="Rectangle 39"/>
              <p:cNvSpPr>
                <a:spLocks noChangeArrowheads="1"/>
              </p:cNvSpPr>
              <p:nvPr/>
            </p:nvSpPr>
            <p:spPr bwMode="auto">
              <a:xfrm>
                <a:off x="839" y="2251"/>
                <a:ext cx="136" cy="454"/>
              </a:xfrm>
              <a:prstGeom prst="rect">
                <a:avLst/>
              </a:prstGeom>
              <a:gradFill rotWithShape="1">
                <a:gsLst>
                  <a:gs pos="0">
                    <a:srgbClr val="0000C4"/>
                  </a:gs>
                  <a:gs pos="100000">
                    <a:srgbClr val="000088"/>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274" name="Oval 40"/>
              <p:cNvSpPr>
                <a:spLocks noChangeArrowheads="1"/>
              </p:cNvSpPr>
              <p:nvPr/>
            </p:nvSpPr>
            <p:spPr bwMode="auto">
              <a:xfrm>
                <a:off x="839" y="2659"/>
                <a:ext cx="136" cy="90"/>
              </a:xfrm>
              <a:prstGeom prst="ellipse">
                <a:avLst/>
              </a:prstGeom>
              <a:gradFill rotWithShape="1">
                <a:gsLst>
                  <a:gs pos="0">
                    <a:srgbClr val="0000C4"/>
                  </a:gs>
                  <a:gs pos="100000">
                    <a:srgbClr val="000088"/>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275" name="Oval 41"/>
              <p:cNvSpPr>
                <a:spLocks noChangeArrowheads="1"/>
              </p:cNvSpPr>
              <p:nvPr/>
            </p:nvSpPr>
            <p:spPr bwMode="auto">
              <a:xfrm>
                <a:off x="839" y="2205"/>
                <a:ext cx="136" cy="90"/>
              </a:xfrm>
              <a:prstGeom prst="ellipse">
                <a:avLst/>
              </a:prstGeom>
              <a:gradFill rotWithShape="1">
                <a:gsLst>
                  <a:gs pos="0">
                    <a:srgbClr val="0000C4"/>
                  </a:gs>
                  <a:gs pos="100000">
                    <a:srgbClr val="000088"/>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grpSp>
        <p:grpSp>
          <p:nvGrpSpPr>
            <p:cNvPr id="10263" name="Group 42"/>
            <p:cNvGrpSpPr>
              <a:grpSpLocks/>
            </p:cNvGrpSpPr>
            <p:nvPr/>
          </p:nvGrpSpPr>
          <p:grpSpPr bwMode="auto">
            <a:xfrm>
              <a:off x="2040" y="935"/>
              <a:ext cx="136" cy="544"/>
              <a:chOff x="839" y="2205"/>
              <a:chExt cx="136" cy="544"/>
            </a:xfrm>
          </p:grpSpPr>
          <p:sp>
            <p:nvSpPr>
              <p:cNvPr id="10270" name="Rectangle 43"/>
              <p:cNvSpPr>
                <a:spLocks noChangeArrowheads="1"/>
              </p:cNvSpPr>
              <p:nvPr/>
            </p:nvSpPr>
            <p:spPr bwMode="auto">
              <a:xfrm>
                <a:off x="839" y="2251"/>
                <a:ext cx="136" cy="454"/>
              </a:xfrm>
              <a:prstGeom prst="rect">
                <a:avLst/>
              </a:prstGeom>
              <a:gradFill rotWithShape="1">
                <a:gsLst>
                  <a:gs pos="0">
                    <a:srgbClr val="0000C4"/>
                  </a:gs>
                  <a:gs pos="100000">
                    <a:srgbClr val="000088"/>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271" name="Oval 44"/>
              <p:cNvSpPr>
                <a:spLocks noChangeArrowheads="1"/>
              </p:cNvSpPr>
              <p:nvPr/>
            </p:nvSpPr>
            <p:spPr bwMode="auto">
              <a:xfrm>
                <a:off x="839" y="2659"/>
                <a:ext cx="136" cy="90"/>
              </a:xfrm>
              <a:prstGeom prst="ellipse">
                <a:avLst/>
              </a:prstGeom>
              <a:gradFill rotWithShape="1">
                <a:gsLst>
                  <a:gs pos="0">
                    <a:srgbClr val="0000C4"/>
                  </a:gs>
                  <a:gs pos="100000">
                    <a:srgbClr val="000088"/>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272" name="Oval 45"/>
              <p:cNvSpPr>
                <a:spLocks noChangeArrowheads="1"/>
              </p:cNvSpPr>
              <p:nvPr/>
            </p:nvSpPr>
            <p:spPr bwMode="auto">
              <a:xfrm>
                <a:off x="839" y="2205"/>
                <a:ext cx="136" cy="90"/>
              </a:xfrm>
              <a:prstGeom prst="ellipse">
                <a:avLst/>
              </a:prstGeom>
              <a:gradFill rotWithShape="1">
                <a:gsLst>
                  <a:gs pos="0">
                    <a:srgbClr val="0000C4"/>
                  </a:gs>
                  <a:gs pos="100000">
                    <a:srgbClr val="000088"/>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grpSp>
        <p:sp>
          <p:nvSpPr>
            <p:cNvPr id="10264" name="Oval 46"/>
            <p:cNvSpPr>
              <a:spLocks noChangeArrowheads="1"/>
            </p:cNvSpPr>
            <p:nvPr/>
          </p:nvSpPr>
          <p:spPr bwMode="auto">
            <a:xfrm>
              <a:off x="1973" y="873"/>
              <a:ext cx="408" cy="227"/>
            </a:xfrm>
            <a:prstGeom prst="ellipse">
              <a:avLst/>
            </a:prstGeom>
            <a:gradFill rotWithShape="1">
              <a:gsLst>
                <a:gs pos="0">
                  <a:srgbClr val="DDF4FF"/>
                </a:gs>
                <a:gs pos="100000">
                  <a:srgbClr val="79D6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265" name="Oval 47"/>
            <p:cNvSpPr>
              <a:spLocks noChangeArrowheads="1"/>
            </p:cNvSpPr>
            <p:nvPr/>
          </p:nvSpPr>
          <p:spPr bwMode="auto">
            <a:xfrm>
              <a:off x="1998" y="164"/>
              <a:ext cx="363" cy="363"/>
            </a:xfrm>
            <a:prstGeom prst="ellipse">
              <a:avLst/>
            </a:prstGeom>
            <a:gradFill rotWithShape="1">
              <a:gsLst>
                <a:gs pos="0">
                  <a:srgbClr val="FFF1DD"/>
                </a:gs>
                <a:gs pos="100000">
                  <a:srgbClr val="FFC979"/>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266" name="Oval 48"/>
            <p:cNvSpPr>
              <a:spLocks noChangeArrowheads="1"/>
            </p:cNvSpPr>
            <p:nvPr/>
          </p:nvSpPr>
          <p:spPr bwMode="auto">
            <a:xfrm>
              <a:off x="1882" y="703"/>
              <a:ext cx="90" cy="75"/>
            </a:xfrm>
            <a:prstGeom prst="ellipse">
              <a:avLst/>
            </a:prstGeom>
            <a:solidFill>
              <a:srgbClr val="DDF4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267" name="Rectangle 49"/>
            <p:cNvSpPr>
              <a:spLocks noChangeArrowheads="1"/>
            </p:cNvSpPr>
            <p:nvPr/>
          </p:nvSpPr>
          <p:spPr bwMode="auto">
            <a:xfrm>
              <a:off x="1882" y="636"/>
              <a:ext cx="91" cy="98"/>
            </a:xfrm>
            <a:prstGeom prst="rect">
              <a:avLst/>
            </a:prstGeom>
            <a:solidFill>
              <a:srgbClr val="DDF4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268" name="Oval 50"/>
            <p:cNvSpPr>
              <a:spLocks noChangeArrowheads="1"/>
            </p:cNvSpPr>
            <p:nvPr/>
          </p:nvSpPr>
          <p:spPr bwMode="auto">
            <a:xfrm>
              <a:off x="2381" y="703"/>
              <a:ext cx="90" cy="75"/>
            </a:xfrm>
            <a:prstGeom prst="ellipse">
              <a:avLst/>
            </a:prstGeom>
            <a:solidFill>
              <a:srgbClr val="79D6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0269" name="Rectangle 51"/>
            <p:cNvSpPr>
              <a:spLocks noChangeArrowheads="1"/>
            </p:cNvSpPr>
            <p:nvPr/>
          </p:nvSpPr>
          <p:spPr bwMode="auto">
            <a:xfrm>
              <a:off x="2381" y="643"/>
              <a:ext cx="91" cy="98"/>
            </a:xfrm>
            <a:prstGeom prst="rect">
              <a:avLst/>
            </a:prstGeom>
            <a:solidFill>
              <a:srgbClr val="79D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grpSp>
      <p:pic>
        <p:nvPicPr>
          <p:cNvPr id="10257" name="Picture 3" descr="C:\Users\sima\AppData\Local\Temp\_AZTMP3_\presen02\presen02_cl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5354" y="2775303"/>
            <a:ext cx="747658" cy="146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 Box 3"/>
          <p:cNvSpPr txBox="1">
            <a:spLocks noChangeArrowheads="1"/>
          </p:cNvSpPr>
          <p:nvPr/>
        </p:nvSpPr>
        <p:spPr bwMode="auto">
          <a:xfrm>
            <a:off x="3544163" y="6552548"/>
            <a:ext cx="2467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1" u="none" strike="noStrike" kern="1200" cap="none" spc="0" normalizeH="0" baseline="0" noProof="0" dirty="0" err="1">
                <a:ln>
                  <a:noFill/>
                </a:ln>
                <a:solidFill>
                  <a:srgbClr val="000000"/>
                </a:solidFill>
                <a:effectLst/>
                <a:uLnTx/>
                <a:uFillTx/>
                <a:latin typeface="Times New Roman" pitchFamily="18" charset="0"/>
                <a:ea typeface="ＭＳ Ｐゴシック" pitchFamily="50" charset="-128"/>
                <a:cs typeface="+mn-cs"/>
              </a:rPr>
              <a:t>S.Shimamaura</a:t>
            </a:r>
            <a:r>
              <a:rPr kumimoji="1" lang="en-US" altLang="ja-JP" sz="1200" b="0" i="1"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rPr>
              <a:t> OKINAWA </a:t>
            </a:r>
            <a:r>
              <a:rPr kumimoji="1" lang="en-US" altLang="ja-JP" sz="1200" b="0" i="1" u="none" strike="noStrike" kern="1200" cap="none" spc="0" normalizeH="0" baseline="0" noProof="0" dirty="0" err="1">
                <a:ln>
                  <a:noFill/>
                </a:ln>
                <a:solidFill>
                  <a:srgbClr val="000000"/>
                </a:solidFill>
                <a:effectLst/>
                <a:uLnTx/>
                <a:uFillTx/>
                <a:latin typeface="Times New Roman" pitchFamily="18" charset="0"/>
                <a:ea typeface="ＭＳ Ｐゴシック" pitchFamily="50" charset="-128"/>
                <a:cs typeface="+mn-cs"/>
              </a:rPr>
              <a:t>univ.</a:t>
            </a:r>
            <a:r>
              <a:rPr kumimoji="1" lang="en-US" altLang="ja-JP" sz="1200" b="0" i="1"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rPr>
              <a:t> 2015</a:t>
            </a:r>
          </a:p>
        </p:txBody>
      </p:sp>
      <p:sp>
        <p:nvSpPr>
          <p:cNvPr id="66" name="テキスト ボックス 65"/>
          <p:cNvSpPr txBox="1"/>
          <p:nvPr/>
        </p:nvSpPr>
        <p:spPr>
          <a:xfrm>
            <a:off x="4035850" y="3331236"/>
            <a:ext cx="1170251" cy="307777"/>
          </a:xfrm>
          <a:prstGeom prst="rect">
            <a:avLst/>
          </a:prstGeom>
          <a:solidFill>
            <a:srgbClr val="CC3300"/>
          </a:solidFill>
          <a:ln w="6350" cap="flat" cmpd="sng" algn="ctr">
            <a:solidFill>
              <a:srgbClr val="CC3300"/>
            </a:solidFill>
            <a:prstDash val="solid"/>
            <a:miter lim="800000"/>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HG創英角ｺﾞｼｯｸUB" panose="020B0909000000000000" pitchFamily="49" charset="-128"/>
                <a:ea typeface="HG創英角ｺﾞｼｯｸUB" panose="020B0909000000000000" pitchFamily="49" charset="-128"/>
                <a:cs typeface="+mn-cs"/>
              </a:rPr>
              <a:t>地域懇談会</a:t>
            </a:r>
          </a:p>
        </p:txBody>
      </p:sp>
      <p:sp>
        <p:nvSpPr>
          <p:cNvPr id="75" name="テキスト ボックス 74">
            <a:extLst>
              <a:ext uri="{FF2B5EF4-FFF2-40B4-BE49-F238E27FC236}">
                <a16:creationId xmlns:a16="http://schemas.microsoft.com/office/drawing/2014/main" id="{CCA1B5FC-419F-440E-9934-2877267FA1D1}"/>
              </a:ext>
            </a:extLst>
          </p:cNvPr>
          <p:cNvSpPr txBox="1"/>
          <p:nvPr/>
        </p:nvSpPr>
        <p:spPr>
          <a:xfrm>
            <a:off x="971599" y="5278333"/>
            <a:ext cx="7272809" cy="1169551"/>
          </a:xfrm>
          <a:prstGeom prst="rect">
            <a:avLst/>
          </a:prstGeom>
          <a:solidFill>
            <a:sysClr val="window" lastClr="FFFFFF"/>
          </a:solidFill>
          <a:ln w="6350" cap="flat" cmpd="sng" algn="ctr">
            <a:solidFill>
              <a:sysClr val="window" lastClr="FFFFFF"/>
            </a:solidFill>
            <a:prstDash val="solid"/>
            <a:miter lim="800000"/>
          </a:ln>
          <a:effectLst/>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alibri" panose="020F0502020204030204"/>
                <a:ea typeface="ＭＳ Ｐゴシック"/>
                <a:cs typeface="+mn-cs"/>
              </a:rPr>
              <a:t>本人には生活している場があり、それに関係している住民が必ずいる。その関係性がごく僅かであっても、それを手綱に地域の共感を呼び起こすために懇談会（地域による支え合い会議）を企画する。</a:t>
            </a:r>
            <a:endParaRPr kumimoji="0" lang="en-US" altLang="ja-JP" sz="1400" b="0" i="0" u="none" strike="noStrike" kern="0" cap="none" spc="0" normalizeH="0" baseline="0" noProof="0" dirty="0">
              <a:ln>
                <a:noFill/>
              </a:ln>
              <a:solidFill>
                <a:prstClr val="black"/>
              </a:solidFill>
              <a:effectLst/>
              <a:uLnTx/>
              <a:uFillTx/>
              <a:latin typeface="Calibri" panose="020F0502020204030204"/>
              <a:ea typeface="ＭＳ Ｐゴシック"/>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alibri" panose="020F0502020204030204"/>
                <a:ea typeface="ＭＳ Ｐゴシック"/>
                <a:cs typeface="+mn-cs"/>
              </a:rPr>
              <a:t>住民のパワーを引き出すために支援機関のネットワークをしっかりと築き、支援の一本化をはかることや緊急時の対応力を備えておき、本人のネットワークとの結節点を地域につくっていく。</a:t>
            </a:r>
          </a:p>
        </p:txBody>
      </p:sp>
      <p:sp>
        <p:nvSpPr>
          <p:cNvPr id="17" name="フッター プレースホルダー 16">
            <a:extLst>
              <a:ext uri="{FF2B5EF4-FFF2-40B4-BE49-F238E27FC236}">
                <a16:creationId xmlns:a16="http://schemas.microsoft.com/office/drawing/2014/main" id="{D9B796A6-F171-4AB2-80E1-C99B734A3BCF}"/>
              </a:ext>
            </a:extLst>
          </p:cNvPr>
          <p:cNvSpPr>
            <a:spLocks noGrp="1"/>
          </p:cNvSpPr>
          <p:nvPr>
            <p:ph type="ftr" sz="quarter" idx="11"/>
          </p:nvPr>
        </p:nvSpPr>
        <p:spPr/>
        <p:txBody>
          <a:bodyPr/>
          <a:lstStyle/>
          <a:p>
            <a:pPr algn="just">
              <a:defRPr/>
            </a:pPr>
            <a:r>
              <a:rPr lang="zh-TW" altLang="en-US">
                <a:solidFill>
                  <a:srgbClr val="000000"/>
                </a:solidFill>
              </a:rPr>
              <a:t>令和元年度主任相談支援専門員養成研修</a:t>
            </a:r>
            <a:endParaRPr lang="en-US" altLang="ja-JP" dirty="0">
              <a:solidFill>
                <a:srgbClr val="000000"/>
              </a:solidFill>
            </a:endParaRPr>
          </a:p>
        </p:txBody>
      </p:sp>
      <p:sp>
        <p:nvSpPr>
          <p:cNvPr id="18" name="スライド番号プレースホルダー 17">
            <a:extLst>
              <a:ext uri="{FF2B5EF4-FFF2-40B4-BE49-F238E27FC236}">
                <a16:creationId xmlns:a16="http://schemas.microsoft.com/office/drawing/2014/main" id="{8AB8D16C-FF48-450D-8C68-07DDC622CE46}"/>
              </a:ext>
            </a:extLst>
          </p:cNvPr>
          <p:cNvSpPr>
            <a:spLocks noGrp="1"/>
          </p:cNvSpPr>
          <p:nvPr>
            <p:ph type="sldNum" sz="quarter" idx="12"/>
          </p:nvPr>
        </p:nvSpPr>
        <p:spPr/>
        <p:txBody>
          <a:bodyPr/>
          <a:lstStyle/>
          <a:p>
            <a:pPr>
              <a:defRPr/>
            </a:pPr>
            <a:fld id="{C62F96F0-9701-474A-9BF7-71C95D685B75}" type="slidenum">
              <a:rPr lang="en-US" altLang="ja-JP" smtClean="0">
                <a:solidFill>
                  <a:srgbClr val="000000"/>
                </a:solidFill>
              </a:rPr>
              <a:pPr>
                <a:defRPr/>
              </a:pPr>
              <a:t>41</a:t>
            </a:fld>
            <a:endParaRPr lang="en-US" altLang="ja-JP">
              <a:solidFill>
                <a:srgbClr val="000000"/>
              </a:solidFill>
            </a:endParaRPr>
          </a:p>
        </p:txBody>
      </p:sp>
    </p:spTree>
    <p:extLst>
      <p:ext uri="{BB962C8B-B14F-4D97-AF65-F5344CB8AC3E}">
        <p14:creationId xmlns:p14="http://schemas.microsoft.com/office/powerpoint/2010/main" val="2608604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209365FD-D45B-4B25-B0D1-9568A1F66A7D}"/>
              </a:ext>
            </a:extLst>
          </p:cNvPr>
          <p:cNvSpPr>
            <a:spLocks noGrp="1" noChangeArrowheads="1"/>
          </p:cNvSpPr>
          <p:nvPr>
            <p:ph type="title"/>
          </p:nvPr>
        </p:nvSpPr>
        <p:spPr>
          <a:xfrm>
            <a:off x="684213" y="115888"/>
            <a:ext cx="8064500" cy="1143000"/>
          </a:xfrm>
        </p:spPr>
        <p:txBody>
          <a:bodyPr/>
          <a:lstStyle/>
          <a:p>
            <a:pPr eaLnBrk="1" hangingPunct="1"/>
            <a:r>
              <a:rPr lang="en-US" altLang="ja-JP" sz="3600" dirty="0">
                <a:solidFill>
                  <a:srgbClr val="CC3300"/>
                </a:solidFill>
                <a:latin typeface="ＭＳ Ｐゴシック" panose="020B0600070205080204" pitchFamily="50" charset="-128"/>
                <a:ea typeface="ＭＳ Ｐゴシック" panose="020B0600070205080204" pitchFamily="50" charset="-128"/>
              </a:rPr>
              <a:t>3-12</a:t>
            </a:r>
            <a:r>
              <a:rPr lang="ja-JP" altLang="en-US" sz="3600" dirty="0">
                <a:solidFill>
                  <a:srgbClr val="CC3300"/>
                </a:solidFill>
                <a:latin typeface="ＭＳ Ｐゴシック" panose="020B0600070205080204" pitchFamily="50" charset="-128"/>
                <a:ea typeface="ＭＳ Ｐゴシック" panose="020B0600070205080204" pitchFamily="50" charset="-128"/>
              </a:rPr>
              <a:t>　より良いネットワークのための</a:t>
            </a:r>
            <a:br>
              <a:rPr lang="ja-JP" altLang="en-US" sz="3600" dirty="0">
                <a:solidFill>
                  <a:srgbClr val="CC3300"/>
                </a:solidFill>
                <a:latin typeface="ＭＳ Ｐゴシック" panose="020B0600070205080204" pitchFamily="50" charset="-128"/>
                <a:ea typeface="ＭＳ Ｐゴシック" panose="020B0600070205080204" pitchFamily="50" charset="-128"/>
              </a:rPr>
            </a:br>
            <a:r>
              <a:rPr lang="ja-JP" altLang="en-US" sz="3600" dirty="0">
                <a:solidFill>
                  <a:srgbClr val="CC3300"/>
                </a:solidFill>
                <a:latin typeface="ＭＳ Ｐゴシック" panose="020B0600070205080204" pitchFamily="50" charset="-128"/>
                <a:ea typeface="ＭＳ Ｐゴシック" panose="020B0600070205080204" pitchFamily="50" charset="-128"/>
              </a:rPr>
              <a:t>チェックポイント</a:t>
            </a:r>
          </a:p>
        </p:txBody>
      </p:sp>
      <p:sp>
        <p:nvSpPr>
          <p:cNvPr id="171011" name="Rectangle 3">
            <a:extLst>
              <a:ext uri="{FF2B5EF4-FFF2-40B4-BE49-F238E27FC236}">
                <a16:creationId xmlns:a16="http://schemas.microsoft.com/office/drawing/2014/main" id="{497D83F3-21D1-45B2-9821-C07935F911CA}"/>
              </a:ext>
            </a:extLst>
          </p:cNvPr>
          <p:cNvSpPr>
            <a:spLocks noGrp="1" noChangeArrowheads="1"/>
          </p:cNvSpPr>
          <p:nvPr>
            <p:ph type="body" idx="1"/>
          </p:nvPr>
        </p:nvSpPr>
        <p:spPr>
          <a:xfrm>
            <a:off x="1258888" y="1412875"/>
            <a:ext cx="6934200" cy="5256213"/>
          </a:xfrm>
        </p:spPr>
        <p:txBody>
          <a:bodyPr/>
          <a:lstStyle/>
          <a:p>
            <a:pPr eaLnBrk="1" hangingPunct="1">
              <a:lnSpc>
                <a:spcPct val="90000"/>
              </a:lnSpc>
              <a:spcBef>
                <a:spcPct val="45000"/>
              </a:spcBef>
              <a:buClr>
                <a:schemeClr val="folHlink"/>
              </a:buClr>
              <a:buFont typeface="Wingdings" panose="05000000000000000000" pitchFamily="2" charset="2"/>
              <a:buChar char="u"/>
              <a:defRPr/>
            </a:pPr>
            <a:r>
              <a:rPr lang="ja-JP" altLang="en-US" sz="2400" b="1">
                <a:effectLst>
                  <a:outerShdw blurRad="38100" dist="38100" dir="2700000" algn="tl">
                    <a:srgbClr val="C0C0C0"/>
                  </a:outerShdw>
                </a:effectLst>
              </a:rPr>
              <a:t>本人が主体となるもの</a:t>
            </a:r>
          </a:p>
          <a:p>
            <a:pPr eaLnBrk="1" hangingPunct="1">
              <a:lnSpc>
                <a:spcPct val="90000"/>
              </a:lnSpc>
              <a:spcBef>
                <a:spcPct val="45000"/>
              </a:spcBef>
              <a:buClr>
                <a:schemeClr val="folHlink"/>
              </a:buClr>
              <a:buFont typeface="Wingdings" panose="05000000000000000000" pitchFamily="2" charset="2"/>
              <a:buNone/>
              <a:defRPr/>
            </a:pPr>
            <a:r>
              <a:rPr lang="ja-JP" altLang="en-US" sz="1800" b="1">
                <a:effectLst>
                  <a:outerShdw blurRad="38100" dist="38100" dir="2700000" algn="tl">
                    <a:srgbClr val="C0C0C0"/>
                  </a:outerShdw>
                </a:effectLst>
              </a:rPr>
              <a:t>　本人の想いを実現するために構築されていること</a:t>
            </a:r>
            <a:endParaRPr lang="ja-JP" altLang="en-US" sz="2400" b="1">
              <a:effectLst>
                <a:outerShdw blurRad="38100" dist="38100" dir="2700000" algn="tl">
                  <a:srgbClr val="C0C0C0"/>
                </a:outerShdw>
              </a:effectLst>
            </a:endParaRPr>
          </a:p>
          <a:p>
            <a:pPr eaLnBrk="1" hangingPunct="1">
              <a:lnSpc>
                <a:spcPct val="90000"/>
              </a:lnSpc>
              <a:spcBef>
                <a:spcPct val="45000"/>
              </a:spcBef>
              <a:buClr>
                <a:schemeClr val="folHlink"/>
              </a:buClr>
              <a:buFont typeface="Wingdings" panose="05000000000000000000" pitchFamily="2" charset="2"/>
              <a:buChar char="u"/>
              <a:defRPr/>
            </a:pPr>
            <a:r>
              <a:rPr lang="ja-JP" altLang="en-US" sz="2400" b="1">
                <a:effectLst>
                  <a:outerShdw blurRad="38100" dist="38100" dir="2700000" algn="tl">
                    <a:srgbClr val="C0C0C0"/>
                  </a:outerShdw>
                </a:effectLst>
              </a:rPr>
              <a:t>双方向のやり取りがあること</a:t>
            </a:r>
          </a:p>
          <a:p>
            <a:pPr eaLnBrk="1" hangingPunct="1">
              <a:lnSpc>
                <a:spcPct val="90000"/>
              </a:lnSpc>
              <a:spcBef>
                <a:spcPct val="45000"/>
              </a:spcBef>
              <a:buClr>
                <a:schemeClr val="folHlink"/>
              </a:buClr>
              <a:buFont typeface="Wingdings" panose="05000000000000000000" pitchFamily="2" charset="2"/>
              <a:buNone/>
              <a:defRPr/>
            </a:pPr>
            <a:r>
              <a:rPr lang="ja-JP" altLang="en-US" sz="1800" b="1">
                <a:effectLst>
                  <a:outerShdw blurRad="38100" dist="38100" dir="2700000" algn="tl">
                    <a:srgbClr val="C0C0C0"/>
                  </a:outerShdw>
                </a:effectLst>
              </a:rPr>
              <a:t>　情報の相互確認があり、行動のフィードバックがあること</a:t>
            </a:r>
            <a:endParaRPr lang="ja-JP" altLang="en-US" sz="2400" b="1">
              <a:effectLst>
                <a:outerShdw blurRad="38100" dist="38100" dir="2700000" algn="tl">
                  <a:srgbClr val="C0C0C0"/>
                </a:outerShdw>
              </a:effectLst>
            </a:endParaRPr>
          </a:p>
          <a:p>
            <a:pPr eaLnBrk="1" hangingPunct="1">
              <a:lnSpc>
                <a:spcPct val="90000"/>
              </a:lnSpc>
              <a:spcBef>
                <a:spcPct val="45000"/>
              </a:spcBef>
              <a:buClr>
                <a:schemeClr val="folHlink"/>
              </a:buClr>
              <a:buFont typeface="Wingdings" panose="05000000000000000000" pitchFamily="2" charset="2"/>
              <a:buChar char="u"/>
              <a:defRPr/>
            </a:pPr>
            <a:r>
              <a:rPr kumimoji="0" lang="ja-JP" altLang="en-US" sz="2400" b="1">
                <a:effectLst>
                  <a:outerShdw blurRad="38100" dist="38100" dir="2700000" algn="tl">
                    <a:srgbClr val="C0C0C0"/>
                  </a:outerShdw>
                </a:effectLst>
              </a:rPr>
              <a:t>各ネットワークにキーマンがいること</a:t>
            </a:r>
          </a:p>
          <a:p>
            <a:pPr eaLnBrk="1" hangingPunct="1">
              <a:lnSpc>
                <a:spcPct val="90000"/>
              </a:lnSpc>
              <a:spcBef>
                <a:spcPct val="45000"/>
              </a:spcBef>
              <a:buClr>
                <a:schemeClr val="folHlink"/>
              </a:buClr>
              <a:buFont typeface="Wingdings" panose="05000000000000000000" pitchFamily="2" charset="2"/>
              <a:buNone/>
              <a:defRPr/>
            </a:pPr>
            <a:r>
              <a:rPr lang="ja-JP" altLang="en-US" sz="1800" b="1">
                <a:effectLst>
                  <a:outerShdw blurRad="38100" dist="38100" dir="2700000" algn="tl">
                    <a:srgbClr val="C0C0C0"/>
                  </a:outerShdw>
                </a:effectLst>
              </a:rPr>
              <a:t>　ネットワーク間の連動性を高く維持するために信頼できるキーマン</a:t>
            </a:r>
            <a:endParaRPr kumimoji="0" lang="ja-JP" altLang="en-US" sz="2400" b="1">
              <a:effectLst>
                <a:outerShdw blurRad="38100" dist="38100" dir="2700000" algn="tl">
                  <a:srgbClr val="C0C0C0"/>
                </a:outerShdw>
              </a:effectLst>
            </a:endParaRPr>
          </a:p>
          <a:p>
            <a:pPr eaLnBrk="1" hangingPunct="1">
              <a:lnSpc>
                <a:spcPct val="90000"/>
              </a:lnSpc>
              <a:spcBef>
                <a:spcPct val="45000"/>
              </a:spcBef>
              <a:buClr>
                <a:schemeClr val="folHlink"/>
              </a:buClr>
              <a:buFont typeface="Wingdings" panose="05000000000000000000" pitchFamily="2" charset="2"/>
              <a:buChar char="u"/>
              <a:defRPr/>
            </a:pPr>
            <a:r>
              <a:rPr lang="ja-JP" altLang="en-US" sz="2400" b="1">
                <a:effectLst>
                  <a:outerShdw blurRad="38100" dist="38100" dir="2700000" algn="tl">
                    <a:srgbClr val="C0C0C0"/>
                  </a:outerShdw>
                </a:effectLst>
              </a:rPr>
              <a:t>教育的効果（ＰＤＣＡ）があること</a:t>
            </a:r>
          </a:p>
          <a:p>
            <a:pPr eaLnBrk="1" hangingPunct="1">
              <a:lnSpc>
                <a:spcPct val="90000"/>
              </a:lnSpc>
              <a:spcBef>
                <a:spcPct val="45000"/>
              </a:spcBef>
              <a:buClr>
                <a:schemeClr val="folHlink"/>
              </a:buClr>
              <a:buFont typeface="Wingdings" panose="05000000000000000000" pitchFamily="2" charset="2"/>
              <a:buNone/>
              <a:defRPr/>
            </a:pPr>
            <a:r>
              <a:rPr lang="ja-JP" altLang="en-US" sz="1800" b="1">
                <a:effectLst>
                  <a:outerShdw blurRad="38100" dist="38100" dir="2700000" algn="tl">
                    <a:srgbClr val="C0C0C0"/>
                  </a:outerShdw>
                </a:effectLst>
              </a:rPr>
              <a:t>　ネットワークのＰＤＣＡが回るための工夫があること</a:t>
            </a:r>
            <a:endParaRPr lang="ja-JP" altLang="en-US" sz="2400" b="1">
              <a:effectLst>
                <a:outerShdw blurRad="38100" dist="38100" dir="2700000" algn="tl">
                  <a:srgbClr val="C0C0C0"/>
                </a:outerShdw>
              </a:effectLst>
            </a:endParaRPr>
          </a:p>
          <a:p>
            <a:pPr eaLnBrk="1" hangingPunct="1">
              <a:lnSpc>
                <a:spcPct val="90000"/>
              </a:lnSpc>
              <a:spcBef>
                <a:spcPct val="45000"/>
              </a:spcBef>
              <a:buClr>
                <a:schemeClr val="folHlink"/>
              </a:buClr>
              <a:buFont typeface="Wingdings" panose="05000000000000000000" pitchFamily="2" charset="2"/>
              <a:buChar char="u"/>
              <a:defRPr/>
            </a:pPr>
            <a:r>
              <a:rPr kumimoji="0" lang="ja-JP" altLang="en-US" sz="2400" b="1">
                <a:effectLst>
                  <a:outerShdw blurRad="38100" dist="38100" dir="2700000" algn="tl">
                    <a:srgbClr val="C0C0C0"/>
                  </a:outerShdw>
                </a:effectLst>
              </a:rPr>
              <a:t>チャンプルーであること（分け隔てがないこと）</a:t>
            </a:r>
          </a:p>
          <a:p>
            <a:pPr eaLnBrk="1" hangingPunct="1">
              <a:lnSpc>
                <a:spcPct val="90000"/>
              </a:lnSpc>
              <a:spcBef>
                <a:spcPct val="45000"/>
              </a:spcBef>
              <a:buClr>
                <a:schemeClr val="folHlink"/>
              </a:buClr>
              <a:buFont typeface="Wingdings" panose="05000000000000000000" pitchFamily="2" charset="2"/>
              <a:buNone/>
              <a:defRPr/>
            </a:pPr>
            <a:r>
              <a:rPr lang="ja-JP" altLang="en-US" sz="1800" b="1">
                <a:effectLst>
                  <a:outerShdw blurRad="38100" dist="38100" dir="2700000" algn="tl">
                    <a:srgbClr val="C0C0C0"/>
                  </a:outerShdw>
                </a:effectLst>
              </a:rPr>
              <a:t>　受け入れる対象の幅を限定せず、なんくるないさで始めること</a:t>
            </a:r>
            <a:endParaRPr kumimoji="0" lang="ja-JP" altLang="en-US" sz="2400" b="1">
              <a:effectLst>
                <a:outerShdw blurRad="38100" dist="38100" dir="2700000" algn="tl">
                  <a:srgbClr val="C0C0C0"/>
                </a:outerShdw>
              </a:effectLst>
            </a:endParaRPr>
          </a:p>
          <a:p>
            <a:pPr eaLnBrk="1" hangingPunct="1">
              <a:lnSpc>
                <a:spcPct val="90000"/>
              </a:lnSpc>
              <a:spcBef>
                <a:spcPct val="45000"/>
              </a:spcBef>
              <a:buClr>
                <a:schemeClr val="folHlink"/>
              </a:buClr>
              <a:buFont typeface="Wingdings" panose="05000000000000000000" pitchFamily="2" charset="2"/>
              <a:buChar char="u"/>
              <a:defRPr/>
            </a:pPr>
            <a:r>
              <a:rPr lang="ja-JP" altLang="en-US" sz="2400" b="1">
                <a:effectLst>
                  <a:outerShdw blurRad="38100" dist="38100" dir="2700000" algn="tl">
                    <a:srgbClr val="C0C0C0"/>
                  </a:outerShdw>
                </a:effectLst>
              </a:rPr>
              <a:t>バックアップの仕組みがあること</a:t>
            </a:r>
          </a:p>
          <a:p>
            <a:pPr eaLnBrk="1" hangingPunct="1">
              <a:lnSpc>
                <a:spcPct val="90000"/>
              </a:lnSpc>
              <a:spcBef>
                <a:spcPct val="45000"/>
              </a:spcBef>
              <a:buClr>
                <a:schemeClr val="folHlink"/>
              </a:buClr>
              <a:buFont typeface="Wingdings" panose="05000000000000000000" pitchFamily="2" charset="2"/>
              <a:buNone/>
              <a:defRPr/>
            </a:pPr>
            <a:r>
              <a:rPr lang="ja-JP" altLang="en-US" sz="1800" b="1">
                <a:effectLst>
                  <a:outerShdw blurRad="38100" dist="38100" dir="2700000" algn="tl">
                    <a:srgbClr val="C0C0C0"/>
                  </a:outerShdw>
                </a:effectLst>
              </a:rPr>
              <a:t>　いざという時にしっかり権利擁護できる仕掛けを持っておくこと</a:t>
            </a:r>
          </a:p>
        </p:txBody>
      </p:sp>
      <p:sp>
        <p:nvSpPr>
          <p:cNvPr id="22533" name="Rectangle 4">
            <a:extLst>
              <a:ext uri="{FF2B5EF4-FFF2-40B4-BE49-F238E27FC236}">
                <a16:creationId xmlns:a16="http://schemas.microsoft.com/office/drawing/2014/main" id="{0AF5EAE7-17E3-4989-8661-899977A7FC46}"/>
              </a:ext>
            </a:extLst>
          </p:cNvPr>
          <p:cNvSpPr>
            <a:spLocks noChangeArrowheads="1"/>
          </p:cNvSpPr>
          <p:nvPr/>
        </p:nvSpPr>
        <p:spPr bwMode="auto">
          <a:xfrm>
            <a:off x="3114092" y="6584534"/>
            <a:ext cx="2915816"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en-US" altLang="ja-JP" sz="12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2008 </a:t>
            </a:r>
            <a:r>
              <a:rPr kumimoji="1" lang="en-US" altLang="ja-JP" sz="1200" b="0" i="1"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mn-cs"/>
              </a:rPr>
              <a:t>S.Shimamura</a:t>
            </a:r>
            <a:r>
              <a:rPr kumimoji="1" lang="en-US" altLang="ja-JP" sz="12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 Naha City Office</a:t>
            </a:r>
          </a:p>
        </p:txBody>
      </p:sp>
      <p:sp>
        <p:nvSpPr>
          <p:cNvPr id="7" name="フッター プレースホルダー 6">
            <a:extLst>
              <a:ext uri="{FF2B5EF4-FFF2-40B4-BE49-F238E27FC236}">
                <a16:creationId xmlns:a16="http://schemas.microsoft.com/office/drawing/2014/main" id="{C716B105-F652-4860-9CA8-49B5E4603AF3}"/>
              </a:ext>
            </a:extLst>
          </p:cNvPr>
          <p:cNvSpPr>
            <a:spLocks noGrp="1"/>
          </p:cNvSpPr>
          <p:nvPr>
            <p:ph type="ftr" sz="quarter" idx="11"/>
          </p:nvPr>
        </p:nvSpPr>
        <p:spPr/>
        <p:txBody>
          <a:bodyPr/>
          <a:lstStyle/>
          <a:p>
            <a:pPr>
              <a:defRPr/>
            </a:pPr>
            <a:r>
              <a:rPr lang="zh-TW" altLang="en-US"/>
              <a:t>令和元年度主任相談支援専門員養成研修</a:t>
            </a:r>
            <a:endParaRPr lang="en-US" altLang="ja-JP"/>
          </a:p>
        </p:txBody>
      </p:sp>
      <p:sp>
        <p:nvSpPr>
          <p:cNvPr id="8" name="スライド番号プレースホルダー 7">
            <a:extLst>
              <a:ext uri="{FF2B5EF4-FFF2-40B4-BE49-F238E27FC236}">
                <a16:creationId xmlns:a16="http://schemas.microsoft.com/office/drawing/2014/main" id="{3903A92E-9436-4764-9F7B-F3DED4B19B53}"/>
              </a:ext>
            </a:extLst>
          </p:cNvPr>
          <p:cNvSpPr>
            <a:spLocks noGrp="1"/>
          </p:cNvSpPr>
          <p:nvPr>
            <p:ph type="sldNum" sz="quarter" idx="12"/>
          </p:nvPr>
        </p:nvSpPr>
        <p:spPr/>
        <p:txBody>
          <a:bodyPr/>
          <a:lstStyle/>
          <a:p>
            <a:pPr>
              <a:defRPr/>
            </a:pPr>
            <a:fld id="{9443C692-2B6B-46C4-8C65-DBB1194A232F}" type="slidenum">
              <a:rPr lang="en-US" altLang="ja-JP" smtClean="0"/>
              <a:pPr>
                <a:defRPr/>
              </a:pPr>
              <a:t>42</a:t>
            </a:fld>
            <a:endParaRPr lang="en-US" altLang="ja-JP"/>
          </a:p>
        </p:txBody>
      </p:sp>
    </p:spTree>
    <p:extLst>
      <p:ext uri="{BB962C8B-B14F-4D97-AF65-F5344CB8AC3E}">
        <p14:creationId xmlns:p14="http://schemas.microsoft.com/office/powerpoint/2010/main" val="2060404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2904-N02\Pictures\Saved Pictures\s0331-7g.gif"/>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453336"/>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bwMode="white">
          <a:xfrm>
            <a:off x="1503574" y="6353944"/>
            <a:ext cx="764042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出所：厚生労働省「これからの地域福祉のあり方に関する研究報告書」</a:t>
            </a:r>
            <a:r>
              <a:rPr kumimoji="1" lang="en-US" altLang="ja-JP" sz="1400" dirty="0">
                <a:solidFill>
                  <a:schemeClr val="tx1"/>
                </a:solidFill>
              </a:rPr>
              <a:t>2008</a:t>
            </a:r>
            <a:r>
              <a:rPr kumimoji="1" lang="ja-JP" altLang="en-US" sz="1400" dirty="0">
                <a:solidFill>
                  <a:schemeClr val="tx1"/>
                </a:solidFill>
              </a:rPr>
              <a:t>年</a:t>
            </a:r>
          </a:p>
        </p:txBody>
      </p:sp>
      <p:sp>
        <p:nvSpPr>
          <p:cNvPr id="9" name="フッター プレースホルダー 8">
            <a:extLst>
              <a:ext uri="{FF2B5EF4-FFF2-40B4-BE49-F238E27FC236}">
                <a16:creationId xmlns:a16="http://schemas.microsoft.com/office/drawing/2014/main" id="{1857F40E-9E3B-4636-913A-BB5DA75F7384}"/>
              </a:ext>
            </a:extLst>
          </p:cNvPr>
          <p:cNvSpPr>
            <a:spLocks noGrp="1"/>
          </p:cNvSpPr>
          <p:nvPr>
            <p:ph type="ftr" sz="quarter" idx="11"/>
          </p:nvPr>
        </p:nvSpPr>
        <p:spPr/>
        <p:txBody>
          <a:bodyPr/>
          <a:lstStyle/>
          <a:p>
            <a:pPr>
              <a:defRPr/>
            </a:pPr>
            <a:r>
              <a:rPr lang="zh-TW" altLang="en-US"/>
              <a:t>令和元年度主任相談支援専門員養成研修</a:t>
            </a:r>
            <a:endParaRPr lang="en-US" altLang="ja-JP" dirty="0"/>
          </a:p>
        </p:txBody>
      </p:sp>
      <p:sp>
        <p:nvSpPr>
          <p:cNvPr id="10" name="スライド番号プレースホルダー 9">
            <a:extLst>
              <a:ext uri="{FF2B5EF4-FFF2-40B4-BE49-F238E27FC236}">
                <a16:creationId xmlns:a16="http://schemas.microsoft.com/office/drawing/2014/main" id="{B6CB9A73-BA4C-481E-A474-EB7ADE4CD6FB}"/>
              </a:ext>
            </a:extLst>
          </p:cNvPr>
          <p:cNvSpPr>
            <a:spLocks noGrp="1"/>
          </p:cNvSpPr>
          <p:nvPr>
            <p:ph type="sldNum" sz="quarter" idx="12"/>
          </p:nvPr>
        </p:nvSpPr>
        <p:spPr/>
        <p:txBody>
          <a:bodyPr/>
          <a:lstStyle/>
          <a:p>
            <a:pPr>
              <a:defRPr/>
            </a:pPr>
            <a:fld id="{804D6B79-3AEB-42FE-A736-A41F7AEA0445}" type="slidenum">
              <a:rPr lang="en-US" altLang="ja-JP" smtClean="0"/>
              <a:pPr>
                <a:defRPr/>
              </a:pPr>
              <a:t>43</a:t>
            </a:fld>
            <a:endParaRPr lang="en-US" altLang="ja-JP"/>
          </a:p>
        </p:txBody>
      </p:sp>
    </p:spTree>
    <p:extLst>
      <p:ext uri="{BB962C8B-B14F-4D97-AF65-F5344CB8AC3E}">
        <p14:creationId xmlns:p14="http://schemas.microsoft.com/office/powerpoint/2010/main" val="34586063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11560" y="1124744"/>
            <a:ext cx="8229600" cy="5400600"/>
          </a:xfrm>
        </p:spPr>
        <p:txBody>
          <a:bodyPr>
            <a:normAutofit/>
          </a:bodyPr>
          <a:lstStyle/>
          <a:p>
            <a:endParaRPr kumimoji="1" lang="ja-JP" altLang="en-US" dirty="0"/>
          </a:p>
        </p:txBody>
      </p:sp>
      <p:sp>
        <p:nvSpPr>
          <p:cNvPr id="4" name="タイトル 1"/>
          <p:cNvSpPr>
            <a:spLocks noGrp="1"/>
          </p:cNvSpPr>
          <p:nvPr>
            <p:ph type="title"/>
          </p:nvPr>
        </p:nvSpPr>
        <p:spPr>
          <a:xfrm>
            <a:off x="395536" y="188640"/>
            <a:ext cx="8229600" cy="864096"/>
          </a:xfrm>
        </p:spPr>
        <p:txBody>
          <a:bodyPr>
            <a:noAutofit/>
          </a:bodyPr>
          <a:lstStyle/>
          <a:p>
            <a:r>
              <a:rPr lang="ja-JP" altLang="en-US" sz="3600" dirty="0">
                <a:solidFill>
                  <a:srgbClr val="C00000"/>
                </a:solidFill>
              </a:rPr>
              <a:t>おわりに</a:t>
            </a:r>
            <a:endParaRPr kumimoji="1" lang="ja-JP" altLang="en-US" sz="3600" dirty="0">
              <a:solidFill>
                <a:srgbClr val="C00000"/>
              </a:solidFill>
            </a:endParaRPr>
          </a:p>
        </p:txBody>
      </p:sp>
      <p:sp>
        <p:nvSpPr>
          <p:cNvPr id="10" name="フッター プレースホルダー 9">
            <a:extLst>
              <a:ext uri="{FF2B5EF4-FFF2-40B4-BE49-F238E27FC236}">
                <a16:creationId xmlns:a16="http://schemas.microsoft.com/office/drawing/2014/main" id="{00318432-B86F-462C-BE09-D2A883E08A27}"/>
              </a:ext>
            </a:extLst>
          </p:cNvPr>
          <p:cNvSpPr>
            <a:spLocks noGrp="1"/>
          </p:cNvSpPr>
          <p:nvPr>
            <p:ph type="ftr" sz="quarter" idx="11"/>
          </p:nvPr>
        </p:nvSpPr>
        <p:spPr/>
        <p:txBody>
          <a:bodyPr/>
          <a:lstStyle/>
          <a:p>
            <a:pPr>
              <a:defRPr/>
            </a:pPr>
            <a:r>
              <a:rPr lang="zh-TW" altLang="en-US"/>
              <a:t>令和元年度主任相談支援専門員養成研修</a:t>
            </a:r>
            <a:endParaRPr lang="en-US" altLang="ja-JP" dirty="0"/>
          </a:p>
        </p:txBody>
      </p:sp>
      <p:sp>
        <p:nvSpPr>
          <p:cNvPr id="11" name="スライド番号プレースホルダー 10">
            <a:extLst>
              <a:ext uri="{FF2B5EF4-FFF2-40B4-BE49-F238E27FC236}">
                <a16:creationId xmlns:a16="http://schemas.microsoft.com/office/drawing/2014/main" id="{B4FCFF59-0D42-4F96-AC50-D6F9DC038D1A}"/>
              </a:ext>
            </a:extLst>
          </p:cNvPr>
          <p:cNvSpPr>
            <a:spLocks noGrp="1"/>
          </p:cNvSpPr>
          <p:nvPr>
            <p:ph type="sldNum" sz="quarter" idx="12"/>
          </p:nvPr>
        </p:nvSpPr>
        <p:spPr/>
        <p:txBody>
          <a:bodyPr/>
          <a:lstStyle/>
          <a:p>
            <a:pPr>
              <a:defRPr/>
            </a:pPr>
            <a:fld id="{804D6B79-3AEB-42FE-A736-A41F7AEA0445}" type="slidenum">
              <a:rPr lang="en-US" altLang="ja-JP" smtClean="0"/>
              <a:pPr>
                <a:defRPr/>
              </a:pPr>
              <a:t>44</a:t>
            </a:fld>
            <a:endParaRPr lang="en-US" altLang="ja-JP"/>
          </a:p>
        </p:txBody>
      </p:sp>
    </p:spTree>
    <p:extLst>
      <p:ext uri="{BB962C8B-B14F-4D97-AF65-F5344CB8AC3E}">
        <p14:creationId xmlns:p14="http://schemas.microsoft.com/office/powerpoint/2010/main" val="1576909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en-US" altLang="ja-JP" sz="3200" dirty="0">
                <a:solidFill>
                  <a:srgbClr val="C00000"/>
                </a:solidFill>
              </a:rPr>
              <a:t>1-1</a:t>
            </a:r>
            <a:r>
              <a:rPr kumimoji="1" lang="ja-JP" altLang="en-US" sz="3200" dirty="0">
                <a:solidFill>
                  <a:srgbClr val="C00000"/>
                </a:solidFill>
              </a:rPr>
              <a:t>　地域で起こる課題は多岐にわたる</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8754532"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フッター プレースホルダー 8">
            <a:extLst>
              <a:ext uri="{FF2B5EF4-FFF2-40B4-BE49-F238E27FC236}">
                <a16:creationId xmlns:a16="http://schemas.microsoft.com/office/drawing/2014/main" id="{617C3390-ED50-4136-A2D6-9440B7BBB603}"/>
              </a:ext>
            </a:extLst>
          </p:cNvPr>
          <p:cNvSpPr>
            <a:spLocks noGrp="1"/>
          </p:cNvSpPr>
          <p:nvPr>
            <p:ph type="ftr" sz="quarter" idx="11"/>
          </p:nvPr>
        </p:nvSpPr>
        <p:spPr/>
        <p:txBody>
          <a:bodyPr/>
          <a:lstStyle/>
          <a:p>
            <a:pPr>
              <a:defRPr/>
            </a:pPr>
            <a:r>
              <a:rPr lang="zh-TW" altLang="en-US"/>
              <a:t>令和元年度主任相談支援専門員養成研修</a:t>
            </a:r>
            <a:endParaRPr lang="en-US" altLang="ja-JP" dirty="0"/>
          </a:p>
        </p:txBody>
      </p:sp>
      <p:sp>
        <p:nvSpPr>
          <p:cNvPr id="10" name="スライド番号プレースホルダー 9">
            <a:extLst>
              <a:ext uri="{FF2B5EF4-FFF2-40B4-BE49-F238E27FC236}">
                <a16:creationId xmlns:a16="http://schemas.microsoft.com/office/drawing/2014/main" id="{4B1C85A5-5CE7-4C01-84B0-A8CC470025C2}"/>
              </a:ext>
            </a:extLst>
          </p:cNvPr>
          <p:cNvSpPr>
            <a:spLocks noGrp="1"/>
          </p:cNvSpPr>
          <p:nvPr>
            <p:ph type="sldNum" sz="quarter" idx="12"/>
          </p:nvPr>
        </p:nvSpPr>
        <p:spPr/>
        <p:txBody>
          <a:bodyPr/>
          <a:lstStyle/>
          <a:p>
            <a:pPr>
              <a:defRPr/>
            </a:pPr>
            <a:fld id="{804D6B79-3AEB-42FE-A736-A41F7AEA0445}" type="slidenum">
              <a:rPr lang="en-US" altLang="ja-JP" smtClean="0"/>
              <a:pPr>
                <a:defRPr/>
              </a:pPr>
              <a:t>5</a:t>
            </a:fld>
            <a:endParaRPr lang="en-US" altLang="ja-JP"/>
          </a:p>
        </p:txBody>
      </p:sp>
    </p:spTree>
    <p:extLst>
      <p:ext uri="{BB962C8B-B14F-4D97-AF65-F5344CB8AC3E}">
        <p14:creationId xmlns:p14="http://schemas.microsoft.com/office/powerpoint/2010/main" val="1537946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角丸四角形 67"/>
          <p:cNvSpPr/>
          <p:nvPr/>
        </p:nvSpPr>
        <p:spPr>
          <a:xfrm>
            <a:off x="66469" y="1363034"/>
            <a:ext cx="9091887" cy="5026361"/>
          </a:xfrm>
          <a:prstGeom prst="roundRect">
            <a:avLst>
              <a:gd name="adj" fmla="val 2793"/>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844083" fontAlgn="auto">
              <a:spcBef>
                <a:spcPts val="0"/>
              </a:spcBef>
              <a:spcAft>
                <a:spcPts val="0"/>
              </a:spcAft>
            </a:pPr>
            <a:endParaRPr lang="ja-JP" altLang="en-US" sz="1662">
              <a:solidFill>
                <a:prstClr val="black"/>
              </a:solidFill>
              <a:latin typeface="Calibri"/>
              <a:ea typeface="ＭＳ Ｐゴシック" panose="020B0600070205080204" pitchFamily="50" charset="-128"/>
            </a:endParaRPr>
          </a:p>
        </p:txBody>
      </p:sp>
      <p:sp>
        <p:nvSpPr>
          <p:cNvPr id="5" name="額縁 4"/>
          <p:cNvSpPr/>
          <p:nvPr/>
        </p:nvSpPr>
        <p:spPr>
          <a:xfrm>
            <a:off x="72008" y="44624"/>
            <a:ext cx="8970027" cy="454314"/>
          </a:xfrm>
          <a:prstGeom prst="bevel">
            <a:avLst>
              <a:gd name="adj" fmla="val 8532"/>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844083" fontAlgn="auto">
              <a:spcBef>
                <a:spcPts val="0"/>
              </a:spcBef>
              <a:spcAft>
                <a:spcPts val="0"/>
              </a:spcAft>
            </a:pPr>
            <a:r>
              <a:rPr lang="ja-JP" altLang="en-US" sz="1846" dirty="0">
                <a:solidFill>
                  <a:prstClr val="black"/>
                </a:solidFill>
                <a:latin typeface="Calibri"/>
                <a:ea typeface="ＤＦ特太ゴシック体" pitchFamily="1" charset="-128"/>
              </a:rPr>
              <a:t>生活困窮者自立支援制度における他制度との連携について</a:t>
            </a:r>
          </a:p>
        </p:txBody>
      </p:sp>
      <p:sp>
        <p:nvSpPr>
          <p:cNvPr id="6" name="円/楕円 5"/>
          <p:cNvSpPr/>
          <p:nvPr/>
        </p:nvSpPr>
        <p:spPr>
          <a:xfrm>
            <a:off x="3840842" y="3224164"/>
            <a:ext cx="1262910" cy="119644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844083" fontAlgn="auto">
              <a:spcBef>
                <a:spcPts val="0"/>
              </a:spcBef>
              <a:spcAft>
                <a:spcPts val="0"/>
              </a:spcAft>
            </a:pPr>
            <a:endParaRPr lang="ja-JP" altLang="en-US" sz="1477" dirty="0">
              <a:solidFill>
                <a:prstClr val="black"/>
              </a:solidFill>
              <a:latin typeface="Calibri"/>
              <a:ea typeface="ＭＳ Ｐゴシック" panose="020B0600070205080204" pitchFamily="50" charset="-128"/>
            </a:endParaRPr>
          </a:p>
        </p:txBody>
      </p:sp>
      <p:sp>
        <p:nvSpPr>
          <p:cNvPr id="7" name="テキスト ボックス 6"/>
          <p:cNvSpPr txBox="1"/>
          <p:nvPr/>
        </p:nvSpPr>
        <p:spPr>
          <a:xfrm>
            <a:off x="3741139" y="3435362"/>
            <a:ext cx="2093771" cy="859274"/>
          </a:xfrm>
          <a:prstGeom prst="rect">
            <a:avLst/>
          </a:prstGeom>
          <a:noFill/>
        </p:spPr>
        <p:txBody>
          <a:bodyPr wrap="square" rtlCol="0">
            <a:spAutoFit/>
          </a:bodyPr>
          <a:lstStyle/>
          <a:p>
            <a:pPr defTabSz="844083" fontAlgn="auto">
              <a:spcBef>
                <a:spcPts val="0"/>
              </a:spcBef>
              <a:spcAft>
                <a:spcPts val="0"/>
              </a:spcAft>
            </a:pPr>
            <a:r>
              <a:rPr lang="ja-JP" altLang="en-US" sz="1846" b="1" dirty="0">
                <a:solidFill>
                  <a:prstClr val="black"/>
                </a:solidFill>
                <a:latin typeface="Calibri"/>
                <a:ea typeface="ＭＳ Ｐゴシック" panose="020B0600070205080204" pitchFamily="50" charset="-128"/>
              </a:rPr>
              <a:t>生活困窮者</a:t>
            </a:r>
            <a:endParaRPr lang="en-US" altLang="ja-JP" sz="1846" b="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1846" b="1" dirty="0">
                <a:solidFill>
                  <a:prstClr val="black"/>
                </a:solidFill>
                <a:latin typeface="Calibri"/>
                <a:ea typeface="ＭＳ Ｐゴシック" panose="020B0600070205080204" pitchFamily="50" charset="-128"/>
              </a:rPr>
              <a:t>自立支援制度</a:t>
            </a:r>
            <a:endParaRPr lang="en-US" altLang="ja-JP" sz="1846" b="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1292" dirty="0">
                <a:solidFill>
                  <a:prstClr val="black"/>
                </a:solidFill>
                <a:latin typeface="Calibri"/>
                <a:ea typeface="ＭＳ Ｐゴシック" panose="020B0600070205080204" pitchFamily="50" charset="-128"/>
              </a:rPr>
              <a:t>（自立相談支援機関）</a:t>
            </a:r>
            <a:endParaRPr lang="en-US" altLang="ja-JP" sz="1292" dirty="0">
              <a:solidFill>
                <a:prstClr val="black"/>
              </a:solidFill>
              <a:latin typeface="Calibri"/>
              <a:ea typeface="ＭＳ Ｐゴシック" panose="020B0600070205080204" pitchFamily="50" charset="-128"/>
            </a:endParaRPr>
          </a:p>
        </p:txBody>
      </p:sp>
      <p:sp>
        <p:nvSpPr>
          <p:cNvPr id="8" name="正方形/長方形 7"/>
          <p:cNvSpPr/>
          <p:nvPr/>
        </p:nvSpPr>
        <p:spPr>
          <a:xfrm>
            <a:off x="72008" y="565407"/>
            <a:ext cx="8970027" cy="7311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66158" indent="-166158" defTabSz="844083" fontAlgn="auto">
              <a:spcBef>
                <a:spcPts val="0"/>
              </a:spcBef>
              <a:spcAft>
                <a:spcPts val="0"/>
              </a:spcAft>
            </a:pPr>
            <a:r>
              <a:rPr lang="ja-JP" altLang="en-US" sz="1662" dirty="0">
                <a:solidFill>
                  <a:prstClr val="black"/>
                </a:solidFill>
                <a:latin typeface="Calibri"/>
                <a:ea typeface="ＭＳ Ｐゴシック" panose="020B0600070205080204" pitchFamily="50" charset="-128"/>
              </a:rPr>
              <a:t>○　生活困窮者自立支援制度においては、自立相談支援事業を中核に、任意事業の活用や他制度との連携により、本人の状態像に応じたきめ細かい支援を実施することが重要。</a:t>
            </a:r>
            <a:endParaRPr lang="en-US" altLang="ja-JP" sz="1662" dirty="0">
              <a:solidFill>
                <a:prstClr val="black"/>
              </a:solidFill>
              <a:latin typeface="Calibri"/>
              <a:ea typeface="ＭＳ Ｐゴシック" panose="020B0600070205080204" pitchFamily="50" charset="-128"/>
            </a:endParaRPr>
          </a:p>
          <a:p>
            <a:pPr marL="166158" indent="-166158" defTabSz="844083" fontAlgn="auto">
              <a:spcBef>
                <a:spcPts val="0"/>
              </a:spcBef>
              <a:spcAft>
                <a:spcPts val="0"/>
              </a:spcAft>
            </a:pPr>
            <a:r>
              <a:rPr lang="ja-JP" altLang="en-US" sz="1662" dirty="0">
                <a:solidFill>
                  <a:prstClr val="black"/>
                </a:solidFill>
                <a:latin typeface="Calibri"/>
                <a:ea typeface="ＭＳ Ｐゴシック" panose="020B0600070205080204" pitchFamily="50" charset="-128"/>
              </a:rPr>
              <a:t>○　また、地域資源の開発に当たっても、他制度のネットワークや他機関と連携することが重要。</a:t>
            </a:r>
            <a:endParaRPr lang="en-US" altLang="ja-JP" sz="1662" dirty="0">
              <a:solidFill>
                <a:prstClr val="black"/>
              </a:solidFill>
              <a:latin typeface="Calibri"/>
              <a:ea typeface="ＭＳ Ｐゴシック" panose="020B0600070205080204" pitchFamily="50" charset="-128"/>
            </a:endParaRPr>
          </a:p>
        </p:txBody>
      </p:sp>
      <p:sp>
        <p:nvSpPr>
          <p:cNvPr id="9" name="円/楕円 8"/>
          <p:cNvSpPr/>
          <p:nvPr/>
        </p:nvSpPr>
        <p:spPr>
          <a:xfrm>
            <a:off x="3734252" y="1933916"/>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4083" fontAlgn="auto">
              <a:spcBef>
                <a:spcPts val="0"/>
              </a:spcBef>
              <a:spcAft>
                <a:spcPts val="0"/>
              </a:spcAft>
            </a:pPr>
            <a:endParaRPr lang="ja-JP" altLang="en-US" sz="1477" dirty="0">
              <a:solidFill>
                <a:prstClr val="black"/>
              </a:solidFill>
              <a:latin typeface="Calibri"/>
              <a:ea typeface="ＭＳ Ｐゴシック" panose="020B0600070205080204" pitchFamily="50" charset="-128"/>
            </a:endParaRPr>
          </a:p>
        </p:txBody>
      </p:sp>
      <p:sp>
        <p:nvSpPr>
          <p:cNvPr id="10" name="テキスト ボックス 9"/>
          <p:cNvSpPr txBox="1"/>
          <p:nvPr/>
        </p:nvSpPr>
        <p:spPr>
          <a:xfrm>
            <a:off x="3707904" y="1961255"/>
            <a:ext cx="971127" cy="390684"/>
          </a:xfrm>
          <a:prstGeom prst="rect">
            <a:avLst/>
          </a:prstGeom>
          <a:noFill/>
        </p:spPr>
        <p:txBody>
          <a:bodyPr wrap="square" rtlCol="0">
            <a:spAutoFit/>
          </a:bodyPr>
          <a:lstStyle/>
          <a:p>
            <a:pPr defTabSz="844083" fontAlgn="auto">
              <a:spcBef>
                <a:spcPts val="0"/>
              </a:spcBef>
              <a:spcAft>
                <a:spcPts val="0"/>
              </a:spcAft>
            </a:pPr>
            <a:r>
              <a:rPr lang="ja-JP" altLang="en-US" sz="1108" b="1" dirty="0">
                <a:solidFill>
                  <a:prstClr val="black"/>
                </a:solidFill>
                <a:latin typeface="Calibri"/>
                <a:ea typeface="ＭＳ Ｐゴシック" panose="020B0600070205080204" pitchFamily="50" charset="-128"/>
              </a:rPr>
              <a:t>生活保護</a:t>
            </a:r>
            <a:endParaRPr lang="en-US" altLang="ja-JP" sz="1108" b="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831" dirty="0">
                <a:solidFill>
                  <a:prstClr val="black"/>
                </a:solidFill>
                <a:latin typeface="Calibri"/>
                <a:ea typeface="ＭＳ Ｐゴシック" panose="020B0600070205080204" pitchFamily="50" charset="-128"/>
              </a:rPr>
              <a:t>（福祉事務所）</a:t>
            </a:r>
            <a:endParaRPr lang="en-US" altLang="ja-JP" sz="831" dirty="0">
              <a:solidFill>
                <a:prstClr val="black"/>
              </a:solidFill>
              <a:latin typeface="Calibri"/>
              <a:ea typeface="ＭＳ Ｐゴシック" panose="020B0600070205080204" pitchFamily="50" charset="-128"/>
            </a:endParaRPr>
          </a:p>
        </p:txBody>
      </p:sp>
      <p:sp>
        <p:nvSpPr>
          <p:cNvPr id="11" name="円/楕円 10"/>
          <p:cNvSpPr/>
          <p:nvPr/>
        </p:nvSpPr>
        <p:spPr>
          <a:xfrm>
            <a:off x="5316648" y="2138382"/>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4083" fontAlgn="auto">
              <a:spcBef>
                <a:spcPts val="0"/>
              </a:spcBef>
              <a:spcAft>
                <a:spcPts val="0"/>
              </a:spcAft>
            </a:pPr>
            <a:endParaRPr lang="ja-JP" altLang="en-US" sz="1477" dirty="0">
              <a:solidFill>
                <a:prstClr val="black"/>
              </a:solidFill>
              <a:latin typeface="Calibri"/>
              <a:ea typeface="ＭＳ Ｐゴシック" panose="020B0600070205080204" pitchFamily="50" charset="-128"/>
            </a:endParaRPr>
          </a:p>
        </p:txBody>
      </p:sp>
      <p:sp>
        <p:nvSpPr>
          <p:cNvPr id="13" name="円/楕円 12"/>
          <p:cNvSpPr/>
          <p:nvPr/>
        </p:nvSpPr>
        <p:spPr>
          <a:xfrm>
            <a:off x="5997572" y="2518052"/>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4083" fontAlgn="auto">
              <a:spcBef>
                <a:spcPts val="0"/>
              </a:spcBef>
              <a:spcAft>
                <a:spcPts val="0"/>
              </a:spcAft>
            </a:pPr>
            <a:endParaRPr lang="ja-JP" altLang="en-US" sz="1477" dirty="0">
              <a:solidFill>
                <a:prstClr val="black"/>
              </a:solidFill>
              <a:latin typeface="Calibri"/>
              <a:ea typeface="ＭＳ Ｐゴシック" panose="020B0600070205080204" pitchFamily="50" charset="-128"/>
            </a:endParaRPr>
          </a:p>
        </p:txBody>
      </p:sp>
      <p:sp>
        <p:nvSpPr>
          <p:cNvPr id="14" name="テキスト ボックス 13"/>
          <p:cNvSpPr txBox="1"/>
          <p:nvPr/>
        </p:nvSpPr>
        <p:spPr>
          <a:xfrm>
            <a:off x="5303158" y="2247499"/>
            <a:ext cx="1495551" cy="518540"/>
          </a:xfrm>
          <a:prstGeom prst="rect">
            <a:avLst/>
          </a:prstGeom>
          <a:noFill/>
        </p:spPr>
        <p:txBody>
          <a:bodyPr wrap="square" rtlCol="0">
            <a:spAutoFit/>
          </a:bodyPr>
          <a:lstStyle/>
          <a:p>
            <a:pPr defTabSz="844083" fontAlgn="auto">
              <a:spcBef>
                <a:spcPts val="0"/>
              </a:spcBef>
              <a:spcAft>
                <a:spcPts val="0"/>
              </a:spcAft>
            </a:pPr>
            <a:r>
              <a:rPr lang="ja-JP" altLang="en-US" sz="1108" b="1" dirty="0">
                <a:solidFill>
                  <a:prstClr val="black"/>
                </a:solidFill>
                <a:latin typeface="Calibri"/>
                <a:ea typeface="ＭＳ Ｐゴシック" panose="020B0600070205080204" pitchFamily="50" charset="-128"/>
              </a:rPr>
              <a:t>障害保健福祉施策</a:t>
            </a:r>
            <a:endParaRPr lang="en-US" altLang="ja-JP" sz="1108" b="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831" dirty="0">
                <a:solidFill>
                  <a:prstClr val="black"/>
                </a:solidFill>
                <a:latin typeface="Calibri"/>
                <a:ea typeface="ＭＳ Ｐゴシック" panose="020B0600070205080204" pitchFamily="50" charset="-128"/>
              </a:rPr>
              <a:t>（障害者就業・生活支援センター等）</a:t>
            </a:r>
            <a:endParaRPr lang="en-US" altLang="ja-JP" sz="831" dirty="0">
              <a:solidFill>
                <a:prstClr val="black"/>
              </a:solidFill>
              <a:latin typeface="Calibri"/>
              <a:ea typeface="ＭＳ Ｐゴシック" panose="020B0600070205080204" pitchFamily="50" charset="-128"/>
            </a:endParaRPr>
          </a:p>
        </p:txBody>
      </p:sp>
      <p:sp>
        <p:nvSpPr>
          <p:cNvPr id="15" name="円/楕円 14"/>
          <p:cNvSpPr/>
          <p:nvPr/>
        </p:nvSpPr>
        <p:spPr>
          <a:xfrm>
            <a:off x="6394034" y="3153388"/>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4083" fontAlgn="auto">
              <a:spcBef>
                <a:spcPts val="0"/>
              </a:spcBef>
              <a:spcAft>
                <a:spcPts val="0"/>
              </a:spcAft>
            </a:pPr>
            <a:endParaRPr lang="ja-JP" altLang="en-US" sz="1477" dirty="0">
              <a:solidFill>
                <a:prstClr val="black"/>
              </a:solidFill>
              <a:latin typeface="Calibri"/>
              <a:ea typeface="ＭＳ Ｐゴシック" panose="020B0600070205080204" pitchFamily="50" charset="-128"/>
            </a:endParaRPr>
          </a:p>
        </p:txBody>
      </p:sp>
      <p:sp>
        <p:nvSpPr>
          <p:cNvPr id="16" name="テキスト ボックス 15"/>
          <p:cNvSpPr txBox="1"/>
          <p:nvPr/>
        </p:nvSpPr>
        <p:spPr>
          <a:xfrm>
            <a:off x="5967848" y="2655961"/>
            <a:ext cx="1030268" cy="518540"/>
          </a:xfrm>
          <a:prstGeom prst="rect">
            <a:avLst/>
          </a:prstGeom>
          <a:noFill/>
        </p:spPr>
        <p:txBody>
          <a:bodyPr wrap="square" rtlCol="0">
            <a:spAutoFit/>
          </a:bodyPr>
          <a:lstStyle/>
          <a:p>
            <a:pPr defTabSz="844083" fontAlgn="auto">
              <a:spcBef>
                <a:spcPts val="0"/>
              </a:spcBef>
              <a:spcAft>
                <a:spcPts val="0"/>
              </a:spcAft>
            </a:pPr>
            <a:r>
              <a:rPr lang="ja-JP" altLang="en-US" sz="1108" b="1" dirty="0">
                <a:solidFill>
                  <a:prstClr val="black"/>
                </a:solidFill>
                <a:latin typeface="Calibri"/>
                <a:ea typeface="ＭＳ Ｐゴシック" panose="020B0600070205080204" pitchFamily="50" charset="-128"/>
              </a:rPr>
              <a:t>介護保険</a:t>
            </a:r>
            <a:endParaRPr lang="en-US" altLang="ja-JP" sz="1108" b="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831" dirty="0">
                <a:solidFill>
                  <a:prstClr val="black"/>
                </a:solidFill>
                <a:latin typeface="Calibri"/>
                <a:ea typeface="ＭＳ Ｐゴシック" panose="020B0600070205080204" pitchFamily="50" charset="-128"/>
              </a:rPr>
              <a:t>（地域包括支援センター等）</a:t>
            </a:r>
            <a:endParaRPr lang="en-US" altLang="ja-JP" sz="831" dirty="0">
              <a:solidFill>
                <a:prstClr val="black"/>
              </a:solidFill>
              <a:latin typeface="Calibri"/>
              <a:ea typeface="ＭＳ Ｐゴシック" panose="020B0600070205080204" pitchFamily="50" charset="-128"/>
            </a:endParaRPr>
          </a:p>
        </p:txBody>
      </p:sp>
      <p:sp>
        <p:nvSpPr>
          <p:cNvPr id="17" name="円/楕円 16"/>
          <p:cNvSpPr/>
          <p:nvPr/>
        </p:nvSpPr>
        <p:spPr>
          <a:xfrm>
            <a:off x="2972642" y="2125472"/>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4083" fontAlgn="auto">
              <a:spcBef>
                <a:spcPts val="0"/>
              </a:spcBef>
              <a:spcAft>
                <a:spcPts val="0"/>
              </a:spcAft>
            </a:pPr>
            <a:endParaRPr lang="ja-JP" altLang="en-US" sz="1477" dirty="0">
              <a:solidFill>
                <a:prstClr val="black"/>
              </a:solidFill>
              <a:latin typeface="Calibri"/>
              <a:ea typeface="ＭＳ Ｐゴシック" panose="020B0600070205080204" pitchFamily="50" charset="-128"/>
            </a:endParaRPr>
          </a:p>
        </p:txBody>
      </p:sp>
      <p:sp>
        <p:nvSpPr>
          <p:cNvPr id="19" name="円/楕円 18"/>
          <p:cNvSpPr/>
          <p:nvPr/>
        </p:nvSpPr>
        <p:spPr>
          <a:xfrm>
            <a:off x="2276770" y="2518053"/>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4083" fontAlgn="auto">
              <a:spcBef>
                <a:spcPts val="0"/>
              </a:spcBef>
              <a:spcAft>
                <a:spcPts val="0"/>
              </a:spcAft>
            </a:pPr>
            <a:endParaRPr lang="ja-JP" altLang="en-US" sz="1477" dirty="0">
              <a:solidFill>
                <a:prstClr val="black"/>
              </a:solidFill>
              <a:latin typeface="Calibri"/>
              <a:ea typeface="ＭＳ Ｐゴシック" panose="020B0600070205080204" pitchFamily="50" charset="-128"/>
            </a:endParaRPr>
          </a:p>
        </p:txBody>
      </p:sp>
      <p:sp>
        <p:nvSpPr>
          <p:cNvPr id="22" name="円/楕円 21"/>
          <p:cNvSpPr/>
          <p:nvPr/>
        </p:nvSpPr>
        <p:spPr>
          <a:xfrm>
            <a:off x="1846774" y="3157697"/>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4083" fontAlgn="auto">
              <a:spcBef>
                <a:spcPts val="0"/>
              </a:spcBef>
              <a:spcAft>
                <a:spcPts val="0"/>
              </a:spcAft>
            </a:pPr>
            <a:endParaRPr lang="ja-JP" altLang="en-US" sz="1477" dirty="0">
              <a:solidFill>
                <a:prstClr val="black"/>
              </a:solidFill>
              <a:latin typeface="Calibri"/>
              <a:ea typeface="ＭＳ Ｐゴシック" panose="020B0600070205080204" pitchFamily="50" charset="-128"/>
            </a:endParaRPr>
          </a:p>
        </p:txBody>
      </p:sp>
      <p:sp>
        <p:nvSpPr>
          <p:cNvPr id="24" name="円/楕円 23"/>
          <p:cNvSpPr/>
          <p:nvPr/>
        </p:nvSpPr>
        <p:spPr>
          <a:xfrm>
            <a:off x="1846774" y="3895695"/>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4083" fontAlgn="auto">
              <a:spcBef>
                <a:spcPts val="0"/>
              </a:spcBef>
              <a:spcAft>
                <a:spcPts val="0"/>
              </a:spcAft>
            </a:pPr>
            <a:endParaRPr lang="ja-JP" altLang="en-US" sz="1477" dirty="0">
              <a:solidFill>
                <a:prstClr val="black"/>
              </a:solidFill>
              <a:latin typeface="Calibri"/>
              <a:ea typeface="ＭＳ Ｐゴシック" panose="020B0600070205080204" pitchFamily="50" charset="-128"/>
            </a:endParaRPr>
          </a:p>
        </p:txBody>
      </p:sp>
      <p:sp>
        <p:nvSpPr>
          <p:cNvPr id="26" name="円/楕円 25"/>
          <p:cNvSpPr/>
          <p:nvPr/>
        </p:nvSpPr>
        <p:spPr>
          <a:xfrm>
            <a:off x="2343885" y="4529823"/>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4083" fontAlgn="auto">
              <a:spcBef>
                <a:spcPts val="0"/>
              </a:spcBef>
              <a:spcAft>
                <a:spcPts val="0"/>
              </a:spcAft>
            </a:pPr>
            <a:endParaRPr lang="ja-JP" altLang="en-US" sz="1477" dirty="0">
              <a:solidFill>
                <a:prstClr val="black"/>
              </a:solidFill>
              <a:latin typeface="Calibri"/>
              <a:ea typeface="ＭＳ Ｐゴシック" panose="020B0600070205080204" pitchFamily="50" charset="-128"/>
            </a:endParaRPr>
          </a:p>
        </p:txBody>
      </p:sp>
      <p:sp>
        <p:nvSpPr>
          <p:cNvPr id="28" name="円/楕円 27"/>
          <p:cNvSpPr/>
          <p:nvPr/>
        </p:nvSpPr>
        <p:spPr>
          <a:xfrm>
            <a:off x="3774373" y="5018826"/>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4083" fontAlgn="auto">
              <a:spcBef>
                <a:spcPts val="0"/>
              </a:spcBef>
              <a:spcAft>
                <a:spcPts val="0"/>
              </a:spcAft>
            </a:pPr>
            <a:endParaRPr lang="ja-JP" altLang="en-US" sz="1477" dirty="0">
              <a:solidFill>
                <a:prstClr val="black"/>
              </a:solidFill>
              <a:latin typeface="Calibri"/>
              <a:ea typeface="ＭＳ Ｐゴシック" panose="020B0600070205080204" pitchFamily="50" charset="-128"/>
            </a:endParaRPr>
          </a:p>
        </p:txBody>
      </p:sp>
      <p:sp>
        <p:nvSpPr>
          <p:cNvPr id="29" name="テキスト ボックス 28"/>
          <p:cNvSpPr txBox="1"/>
          <p:nvPr/>
        </p:nvSpPr>
        <p:spPr>
          <a:xfrm>
            <a:off x="1979712" y="4620012"/>
            <a:ext cx="1335097" cy="518540"/>
          </a:xfrm>
          <a:prstGeom prst="rect">
            <a:avLst/>
          </a:prstGeom>
          <a:noFill/>
        </p:spPr>
        <p:txBody>
          <a:bodyPr wrap="square" rtlCol="0">
            <a:spAutoFit/>
          </a:bodyPr>
          <a:lstStyle/>
          <a:p>
            <a:pPr defTabSz="844083" fontAlgn="auto">
              <a:spcBef>
                <a:spcPts val="0"/>
              </a:spcBef>
              <a:spcAft>
                <a:spcPts val="0"/>
              </a:spcAft>
            </a:pPr>
            <a:r>
              <a:rPr lang="ja-JP" altLang="en-US" sz="1108" b="1" dirty="0">
                <a:solidFill>
                  <a:prstClr val="black"/>
                </a:solidFill>
                <a:latin typeface="Calibri"/>
                <a:ea typeface="ＭＳ Ｐゴシック" panose="020B0600070205080204" pitchFamily="50" charset="-128"/>
              </a:rPr>
              <a:t>多重債務者対策</a:t>
            </a:r>
            <a:endParaRPr lang="en-US" altLang="ja-JP" sz="1108" b="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831" dirty="0">
                <a:solidFill>
                  <a:prstClr val="black"/>
                </a:solidFill>
                <a:latin typeface="Calibri"/>
                <a:ea typeface="ＭＳ Ｐゴシック" panose="020B0600070205080204" pitchFamily="50" charset="-128"/>
              </a:rPr>
              <a:t>（多重債務者相談窓口、法テラス、弁護士会等）</a:t>
            </a:r>
            <a:endParaRPr lang="en-US" altLang="ja-JP" sz="831" dirty="0">
              <a:solidFill>
                <a:prstClr val="black"/>
              </a:solidFill>
              <a:latin typeface="Calibri"/>
              <a:ea typeface="ＭＳ Ｐゴシック" panose="020B0600070205080204" pitchFamily="50" charset="-128"/>
            </a:endParaRPr>
          </a:p>
        </p:txBody>
      </p:sp>
      <p:sp>
        <p:nvSpPr>
          <p:cNvPr id="30" name="円/楕円 29"/>
          <p:cNvSpPr/>
          <p:nvPr/>
        </p:nvSpPr>
        <p:spPr>
          <a:xfrm>
            <a:off x="6366661" y="3888854"/>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4083" fontAlgn="auto">
              <a:spcBef>
                <a:spcPts val="0"/>
              </a:spcBef>
              <a:spcAft>
                <a:spcPts val="0"/>
              </a:spcAft>
            </a:pPr>
            <a:endParaRPr lang="ja-JP" altLang="en-US" sz="1477" dirty="0">
              <a:solidFill>
                <a:prstClr val="black"/>
              </a:solidFill>
              <a:latin typeface="Calibri"/>
              <a:ea typeface="ＭＳ Ｐゴシック" panose="020B0600070205080204" pitchFamily="50" charset="-128"/>
            </a:endParaRPr>
          </a:p>
        </p:txBody>
      </p:sp>
      <p:sp>
        <p:nvSpPr>
          <p:cNvPr id="31" name="テキスト ボックス 30"/>
          <p:cNvSpPr txBox="1"/>
          <p:nvPr/>
        </p:nvSpPr>
        <p:spPr>
          <a:xfrm>
            <a:off x="1717940" y="3955322"/>
            <a:ext cx="2122902" cy="390684"/>
          </a:xfrm>
          <a:prstGeom prst="rect">
            <a:avLst/>
          </a:prstGeom>
          <a:noFill/>
        </p:spPr>
        <p:txBody>
          <a:bodyPr wrap="square" rtlCol="0">
            <a:spAutoFit/>
          </a:bodyPr>
          <a:lstStyle/>
          <a:p>
            <a:pPr defTabSz="844083" fontAlgn="auto">
              <a:spcBef>
                <a:spcPts val="0"/>
              </a:spcBef>
              <a:spcAft>
                <a:spcPts val="0"/>
              </a:spcAft>
            </a:pPr>
            <a:r>
              <a:rPr lang="ja-JP" altLang="en-US" sz="1108" b="1" dirty="0">
                <a:solidFill>
                  <a:prstClr val="black"/>
                </a:solidFill>
                <a:latin typeface="Calibri"/>
                <a:ea typeface="ＭＳ Ｐゴシック" panose="020B0600070205080204" pitchFamily="50" charset="-128"/>
              </a:rPr>
              <a:t>子ども・若者育成支援施策</a:t>
            </a:r>
            <a:endParaRPr lang="en-US" altLang="ja-JP" sz="1108" b="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831" dirty="0">
                <a:solidFill>
                  <a:prstClr val="black"/>
                </a:solidFill>
                <a:latin typeface="Calibri"/>
                <a:ea typeface="ＭＳ Ｐゴシック" panose="020B0600070205080204" pitchFamily="50" charset="-128"/>
              </a:rPr>
              <a:t>（子ども・若者支援地域協議会等）</a:t>
            </a:r>
            <a:endParaRPr lang="en-US" altLang="ja-JP" sz="831" dirty="0">
              <a:solidFill>
                <a:prstClr val="black"/>
              </a:solidFill>
              <a:latin typeface="Calibri"/>
              <a:ea typeface="ＭＳ Ｐゴシック" panose="020B0600070205080204" pitchFamily="50" charset="-128"/>
            </a:endParaRPr>
          </a:p>
        </p:txBody>
      </p:sp>
      <p:sp>
        <p:nvSpPr>
          <p:cNvPr id="32" name="円/楕円 31"/>
          <p:cNvSpPr/>
          <p:nvPr/>
        </p:nvSpPr>
        <p:spPr>
          <a:xfrm>
            <a:off x="5967847" y="4487075"/>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4083" fontAlgn="auto">
              <a:spcBef>
                <a:spcPts val="0"/>
              </a:spcBef>
              <a:spcAft>
                <a:spcPts val="0"/>
              </a:spcAft>
            </a:pPr>
            <a:endParaRPr lang="ja-JP" altLang="en-US" sz="1477" dirty="0">
              <a:solidFill>
                <a:prstClr val="black"/>
              </a:solidFill>
              <a:latin typeface="Calibri"/>
              <a:ea typeface="ＭＳ Ｐゴシック" panose="020B0600070205080204" pitchFamily="50" charset="-128"/>
            </a:endParaRPr>
          </a:p>
        </p:txBody>
      </p:sp>
      <p:sp>
        <p:nvSpPr>
          <p:cNvPr id="33" name="テキスト ボックス 32"/>
          <p:cNvSpPr txBox="1"/>
          <p:nvPr/>
        </p:nvSpPr>
        <p:spPr>
          <a:xfrm>
            <a:off x="1780305" y="3291705"/>
            <a:ext cx="1591150" cy="390684"/>
          </a:xfrm>
          <a:prstGeom prst="rect">
            <a:avLst/>
          </a:prstGeom>
          <a:noFill/>
        </p:spPr>
        <p:txBody>
          <a:bodyPr wrap="square" rtlCol="0">
            <a:spAutoFit/>
          </a:bodyPr>
          <a:lstStyle/>
          <a:p>
            <a:pPr defTabSz="844083" fontAlgn="auto">
              <a:spcBef>
                <a:spcPts val="0"/>
              </a:spcBef>
              <a:spcAft>
                <a:spcPts val="0"/>
              </a:spcAft>
            </a:pPr>
            <a:r>
              <a:rPr lang="ja-JP" altLang="en-US" sz="1108" b="1" dirty="0">
                <a:solidFill>
                  <a:prstClr val="black"/>
                </a:solidFill>
                <a:latin typeface="Calibri"/>
                <a:ea typeface="ＭＳ Ｐゴシック" panose="020B0600070205080204" pitchFamily="50" charset="-128"/>
              </a:rPr>
              <a:t>住宅施策</a:t>
            </a:r>
            <a:endParaRPr lang="en-US" altLang="ja-JP" sz="1108" b="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831" dirty="0">
                <a:solidFill>
                  <a:prstClr val="black"/>
                </a:solidFill>
                <a:latin typeface="Calibri"/>
                <a:ea typeface="ＭＳ Ｐゴシック" panose="020B0600070205080204" pitchFamily="50" charset="-128"/>
              </a:rPr>
              <a:t>（居住支援協議会）</a:t>
            </a:r>
            <a:endParaRPr lang="en-US" altLang="ja-JP" sz="831" dirty="0">
              <a:solidFill>
                <a:prstClr val="black"/>
              </a:solidFill>
              <a:latin typeface="Calibri"/>
              <a:ea typeface="ＭＳ Ｐゴシック" panose="020B0600070205080204" pitchFamily="50" charset="-128"/>
            </a:endParaRPr>
          </a:p>
        </p:txBody>
      </p:sp>
      <p:sp>
        <p:nvSpPr>
          <p:cNvPr id="34" name="円/楕円 33"/>
          <p:cNvSpPr/>
          <p:nvPr/>
        </p:nvSpPr>
        <p:spPr>
          <a:xfrm>
            <a:off x="4572000" y="5018826"/>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4083" fontAlgn="auto">
              <a:spcBef>
                <a:spcPts val="0"/>
              </a:spcBef>
              <a:spcAft>
                <a:spcPts val="0"/>
              </a:spcAft>
            </a:pPr>
            <a:endParaRPr lang="ja-JP" altLang="en-US" sz="1477" dirty="0">
              <a:solidFill>
                <a:prstClr val="black"/>
              </a:solidFill>
              <a:latin typeface="Calibri"/>
              <a:ea typeface="ＭＳ Ｐゴシック" panose="020B0600070205080204" pitchFamily="50" charset="-128"/>
            </a:endParaRPr>
          </a:p>
        </p:txBody>
      </p:sp>
      <p:sp>
        <p:nvSpPr>
          <p:cNvPr id="35" name="テキスト ボックス 34"/>
          <p:cNvSpPr txBox="1"/>
          <p:nvPr/>
        </p:nvSpPr>
        <p:spPr>
          <a:xfrm>
            <a:off x="1846774" y="2559475"/>
            <a:ext cx="1591150" cy="646395"/>
          </a:xfrm>
          <a:prstGeom prst="rect">
            <a:avLst/>
          </a:prstGeom>
          <a:noFill/>
        </p:spPr>
        <p:txBody>
          <a:bodyPr wrap="square" rtlCol="0">
            <a:spAutoFit/>
          </a:bodyPr>
          <a:lstStyle/>
          <a:p>
            <a:pPr defTabSz="844083" fontAlgn="auto">
              <a:spcBef>
                <a:spcPts val="0"/>
              </a:spcBef>
              <a:spcAft>
                <a:spcPts val="0"/>
              </a:spcAft>
            </a:pPr>
            <a:r>
              <a:rPr lang="ja-JP" altLang="en-US" sz="1108" b="1" dirty="0">
                <a:solidFill>
                  <a:prstClr val="black"/>
                </a:solidFill>
                <a:latin typeface="Calibri"/>
                <a:ea typeface="ＭＳ Ｐゴシック" panose="020B0600070205080204" pitchFamily="50" charset="-128"/>
              </a:rPr>
              <a:t>地域福祉施策</a:t>
            </a:r>
            <a:endParaRPr lang="en-US" altLang="ja-JP" sz="1108" b="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831" dirty="0">
                <a:solidFill>
                  <a:prstClr val="black"/>
                </a:solidFill>
                <a:latin typeface="Calibri"/>
                <a:ea typeface="ＭＳ Ｐゴシック" panose="020B0600070205080204" pitchFamily="50" charset="-128"/>
              </a:rPr>
              <a:t>（社会福祉協議会、民生委員・児童委員、よりそい</a:t>
            </a:r>
            <a:endParaRPr lang="en-US" altLang="ja-JP" sz="83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831" dirty="0">
                <a:solidFill>
                  <a:prstClr val="black"/>
                </a:solidFill>
                <a:latin typeface="Calibri"/>
                <a:ea typeface="ＭＳ Ｐゴシック" panose="020B0600070205080204" pitchFamily="50" charset="-128"/>
              </a:rPr>
              <a:t>ホットライン等）</a:t>
            </a:r>
            <a:endParaRPr lang="en-US" altLang="ja-JP" sz="831" dirty="0">
              <a:solidFill>
                <a:prstClr val="black"/>
              </a:solidFill>
              <a:latin typeface="Calibri"/>
              <a:ea typeface="ＭＳ Ｐゴシック" panose="020B0600070205080204" pitchFamily="50" charset="-128"/>
            </a:endParaRPr>
          </a:p>
        </p:txBody>
      </p:sp>
      <p:sp>
        <p:nvSpPr>
          <p:cNvPr id="18" name="テキスト ボックス 17"/>
          <p:cNvSpPr txBox="1"/>
          <p:nvPr/>
        </p:nvSpPr>
        <p:spPr>
          <a:xfrm>
            <a:off x="2888745" y="2150478"/>
            <a:ext cx="1077330" cy="646395"/>
          </a:xfrm>
          <a:prstGeom prst="rect">
            <a:avLst/>
          </a:prstGeom>
          <a:noFill/>
        </p:spPr>
        <p:txBody>
          <a:bodyPr wrap="square" rtlCol="0">
            <a:spAutoFit/>
          </a:bodyPr>
          <a:lstStyle/>
          <a:p>
            <a:pPr defTabSz="844083" fontAlgn="auto">
              <a:spcBef>
                <a:spcPts val="0"/>
              </a:spcBef>
              <a:spcAft>
                <a:spcPts val="0"/>
              </a:spcAft>
            </a:pPr>
            <a:r>
              <a:rPr lang="ja-JP" altLang="en-US" sz="1108" b="1" dirty="0">
                <a:solidFill>
                  <a:prstClr val="black"/>
                </a:solidFill>
                <a:latin typeface="Calibri"/>
                <a:ea typeface="ＭＳ Ｐゴシック" panose="020B0600070205080204" pitchFamily="50" charset="-128"/>
              </a:rPr>
              <a:t>労働行政</a:t>
            </a:r>
            <a:endParaRPr lang="en-US" altLang="ja-JP" sz="1108" b="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831" dirty="0">
                <a:solidFill>
                  <a:prstClr val="black"/>
                </a:solidFill>
                <a:latin typeface="Calibri"/>
                <a:ea typeface="ＭＳ Ｐゴシック" panose="020B0600070205080204" pitchFamily="50" charset="-128"/>
              </a:rPr>
              <a:t>（ハローワーク、</a:t>
            </a:r>
            <a:endParaRPr lang="en-US" altLang="ja-JP" sz="83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831" dirty="0">
                <a:solidFill>
                  <a:prstClr val="black"/>
                </a:solidFill>
                <a:latin typeface="Calibri"/>
                <a:ea typeface="ＭＳ Ｐゴシック" panose="020B0600070205080204" pitchFamily="50" charset="-128"/>
              </a:rPr>
              <a:t>地域若者サポートステーション等）</a:t>
            </a:r>
            <a:endParaRPr lang="en-US" altLang="ja-JP" sz="831" dirty="0">
              <a:solidFill>
                <a:prstClr val="black"/>
              </a:solidFill>
              <a:latin typeface="Calibri"/>
              <a:ea typeface="ＭＳ Ｐゴシック" panose="020B0600070205080204" pitchFamily="50" charset="-128"/>
            </a:endParaRPr>
          </a:p>
        </p:txBody>
      </p:sp>
      <p:sp>
        <p:nvSpPr>
          <p:cNvPr id="20" name="テキスト ボックス 19"/>
          <p:cNvSpPr txBox="1"/>
          <p:nvPr/>
        </p:nvSpPr>
        <p:spPr>
          <a:xfrm>
            <a:off x="6233723" y="3290633"/>
            <a:ext cx="1329378" cy="433324"/>
          </a:xfrm>
          <a:prstGeom prst="rect">
            <a:avLst/>
          </a:prstGeom>
          <a:noFill/>
        </p:spPr>
        <p:txBody>
          <a:bodyPr wrap="square" rtlCol="0">
            <a:spAutoFit/>
          </a:bodyPr>
          <a:lstStyle/>
          <a:p>
            <a:pPr defTabSz="844083" fontAlgn="auto">
              <a:spcBef>
                <a:spcPts val="0"/>
              </a:spcBef>
              <a:spcAft>
                <a:spcPts val="0"/>
              </a:spcAft>
            </a:pPr>
            <a:r>
              <a:rPr lang="ja-JP" altLang="en-US" sz="1108" b="1" dirty="0">
                <a:solidFill>
                  <a:prstClr val="black"/>
                </a:solidFill>
                <a:latin typeface="Calibri"/>
                <a:ea typeface="ＭＳ Ｐゴシック" panose="020B0600070205080204" pitchFamily="50" charset="-128"/>
              </a:rPr>
              <a:t>国民年金保険</a:t>
            </a:r>
            <a:endParaRPr lang="en-US" altLang="ja-JP" sz="1108" b="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1108" b="1" dirty="0">
                <a:solidFill>
                  <a:prstClr val="black"/>
                </a:solidFill>
                <a:latin typeface="Calibri"/>
                <a:ea typeface="ＭＳ Ｐゴシック" panose="020B0600070205080204" pitchFamily="50" charset="-128"/>
              </a:rPr>
              <a:t>料免除制度</a:t>
            </a:r>
            <a:endParaRPr lang="en-US" altLang="ja-JP" sz="1108" b="1" dirty="0">
              <a:solidFill>
                <a:prstClr val="black"/>
              </a:solidFill>
              <a:latin typeface="Calibri"/>
              <a:ea typeface="ＭＳ Ｐゴシック" panose="020B0600070205080204" pitchFamily="50" charset="-128"/>
            </a:endParaRPr>
          </a:p>
        </p:txBody>
      </p:sp>
      <p:sp>
        <p:nvSpPr>
          <p:cNvPr id="23" name="テキスト ボックス 22"/>
          <p:cNvSpPr txBox="1"/>
          <p:nvPr/>
        </p:nvSpPr>
        <p:spPr>
          <a:xfrm>
            <a:off x="6366661" y="3919407"/>
            <a:ext cx="1129972" cy="774251"/>
          </a:xfrm>
          <a:prstGeom prst="rect">
            <a:avLst/>
          </a:prstGeom>
          <a:noFill/>
        </p:spPr>
        <p:txBody>
          <a:bodyPr wrap="square" rtlCol="0">
            <a:spAutoFit/>
          </a:bodyPr>
          <a:lstStyle/>
          <a:p>
            <a:pPr defTabSz="844083" fontAlgn="auto">
              <a:spcBef>
                <a:spcPts val="0"/>
              </a:spcBef>
              <a:spcAft>
                <a:spcPts val="0"/>
              </a:spcAft>
            </a:pPr>
            <a:r>
              <a:rPr lang="ja-JP" altLang="en-US" sz="1108" b="1" dirty="0">
                <a:solidFill>
                  <a:prstClr val="black"/>
                </a:solidFill>
                <a:latin typeface="Calibri"/>
                <a:ea typeface="ＭＳ Ｐゴシック" panose="020B0600070205080204" pitchFamily="50" charset="-128"/>
              </a:rPr>
              <a:t>教育施策</a:t>
            </a:r>
            <a:endParaRPr lang="en-US" altLang="ja-JP" sz="1108" b="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831" dirty="0">
                <a:solidFill>
                  <a:prstClr val="black"/>
                </a:solidFill>
                <a:latin typeface="Calibri"/>
                <a:ea typeface="ＭＳ Ｐゴシック" panose="020B0600070205080204" pitchFamily="50" charset="-128"/>
              </a:rPr>
              <a:t>（教育委員会、</a:t>
            </a:r>
            <a:endParaRPr lang="en-US" altLang="ja-JP" sz="83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831" dirty="0">
                <a:solidFill>
                  <a:prstClr val="black"/>
                </a:solidFill>
                <a:latin typeface="Calibri"/>
                <a:ea typeface="ＭＳ Ｐゴシック" panose="020B0600070205080204" pitchFamily="50" charset="-128"/>
              </a:rPr>
              <a:t>スクールソー</a:t>
            </a:r>
            <a:endParaRPr lang="en-US" altLang="ja-JP" sz="83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831" dirty="0">
                <a:solidFill>
                  <a:prstClr val="black"/>
                </a:solidFill>
                <a:latin typeface="Calibri"/>
                <a:ea typeface="ＭＳ Ｐゴシック" panose="020B0600070205080204" pitchFamily="50" charset="-128"/>
              </a:rPr>
              <a:t>シャルワーカ</a:t>
            </a:r>
            <a:endParaRPr lang="en-US" altLang="ja-JP" sz="83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831" dirty="0">
                <a:solidFill>
                  <a:prstClr val="black"/>
                </a:solidFill>
                <a:latin typeface="Calibri"/>
                <a:ea typeface="ＭＳ Ｐゴシック" panose="020B0600070205080204" pitchFamily="50" charset="-128"/>
              </a:rPr>
              <a:t>ー等）</a:t>
            </a:r>
            <a:endParaRPr lang="en-US" altLang="ja-JP" sz="831" dirty="0">
              <a:solidFill>
                <a:prstClr val="black"/>
              </a:solidFill>
              <a:latin typeface="Calibri"/>
              <a:ea typeface="ＭＳ Ｐゴシック" panose="020B0600070205080204" pitchFamily="50" charset="-128"/>
            </a:endParaRPr>
          </a:p>
        </p:txBody>
      </p:sp>
      <p:sp>
        <p:nvSpPr>
          <p:cNvPr id="25" name="テキスト ボックス 24"/>
          <p:cNvSpPr txBox="1"/>
          <p:nvPr/>
        </p:nvSpPr>
        <p:spPr>
          <a:xfrm>
            <a:off x="5901379" y="4553543"/>
            <a:ext cx="1079891" cy="390684"/>
          </a:xfrm>
          <a:prstGeom prst="rect">
            <a:avLst/>
          </a:prstGeom>
          <a:noFill/>
        </p:spPr>
        <p:txBody>
          <a:bodyPr wrap="square" rtlCol="0">
            <a:spAutoFit/>
          </a:bodyPr>
          <a:lstStyle/>
          <a:p>
            <a:pPr defTabSz="844083" fontAlgn="auto">
              <a:spcBef>
                <a:spcPts val="0"/>
              </a:spcBef>
              <a:spcAft>
                <a:spcPts val="0"/>
              </a:spcAft>
            </a:pPr>
            <a:r>
              <a:rPr lang="ja-JP" altLang="en-US" sz="1108" b="1" dirty="0">
                <a:solidFill>
                  <a:prstClr val="black"/>
                </a:solidFill>
                <a:latin typeface="Calibri"/>
                <a:ea typeface="ＭＳ Ｐゴシック" panose="020B0600070205080204" pitchFamily="50" charset="-128"/>
              </a:rPr>
              <a:t>矯正施設</a:t>
            </a:r>
            <a:endParaRPr lang="en-US" altLang="ja-JP" sz="1108" b="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831" dirty="0">
                <a:solidFill>
                  <a:prstClr val="black"/>
                </a:solidFill>
                <a:latin typeface="Calibri"/>
                <a:ea typeface="ＭＳ Ｐゴシック" panose="020B0600070205080204" pitchFamily="50" charset="-128"/>
              </a:rPr>
              <a:t>（保護観察所等）</a:t>
            </a:r>
            <a:endParaRPr lang="en-US" altLang="ja-JP" sz="923" dirty="0">
              <a:solidFill>
                <a:prstClr val="black"/>
              </a:solidFill>
              <a:latin typeface="Calibri"/>
              <a:ea typeface="ＭＳ Ｐゴシック" panose="020B0600070205080204" pitchFamily="50" charset="-128"/>
            </a:endParaRPr>
          </a:p>
        </p:txBody>
      </p:sp>
      <p:sp>
        <p:nvSpPr>
          <p:cNvPr id="37" name="正方形/長方形 36"/>
          <p:cNvSpPr/>
          <p:nvPr/>
        </p:nvSpPr>
        <p:spPr>
          <a:xfrm>
            <a:off x="3043215" y="1363034"/>
            <a:ext cx="3113670" cy="435424"/>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66463" indent="-66463"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・必要に応じ、生活保護へのつなぎ、生活保護脱却後の困窮者制度の利用（連続的な支援）</a:t>
            </a:r>
            <a:endParaRPr lang="en-US" altLang="ja-JP" sz="831" dirty="0">
              <a:solidFill>
                <a:prstClr val="black"/>
              </a:solidFill>
              <a:latin typeface="Calibri"/>
              <a:ea typeface="ＭＳ Ｐゴシック" panose="020B0600070205080204" pitchFamily="50" charset="-128"/>
            </a:endParaRPr>
          </a:p>
        </p:txBody>
      </p:sp>
      <p:sp>
        <p:nvSpPr>
          <p:cNvPr id="39" name="正方形/長方形 38"/>
          <p:cNvSpPr/>
          <p:nvPr/>
        </p:nvSpPr>
        <p:spPr>
          <a:xfrm>
            <a:off x="6233724" y="1363034"/>
            <a:ext cx="2720694" cy="503153"/>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・ひとり親家庭特有の課題や、複合的な課題への連携した対応　</a:t>
            </a:r>
            <a:endParaRPr lang="en-US" altLang="ja-JP" sz="1015" dirty="0">
              <a:solidFill>
                <a:prstClr val="black"/>
              </a:solidFill>
              <a:latin typeface="Calibri"/>
              <a:ea typeface="ＭＳ Ｐゴシック" panose="020B0600070205080204" pitchFamily="50" charset="-128"/>
            </a:endParaRPr>
          </a:p>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・児童養護施設退所後の子どもの支援　等</a:t>
            </a:r>
            <a:endParaRPr lang="en-US" altLang="ja-JP" sz="1015" dirty="0">
              <a:solidFill>
                <a:prstClr val="black"/>
              </a:solidFill>
              <a:latin typeface="Calibri"/>
              <a:ea typeface="ＭＳ Ｐゴシック" panose="020B0600070205080204" pitchFamily="50" charset="-128"/>
            </a:endParaRPr>
          </a:p>
        </p:txBody>
      </p:sp>
      <p:sp>
        <p:nvSpPr>
          <p:cNvPr id="41" name="正方形/長方形 40"/>
          <p:cNvSpPr/>
          <p:nvPr/>
        </p:nvSpPr>
        <p:spPr>
          <a:xfrm>
            <a:off x="7190913" y="2891820"/>
            <a:ext cx="1950649" cy="845959"/>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・介護保険制度の要介護、要支援にとどまらない、世帯の生活課題への連携した対応</a:t>
            </a:r>
            <a:endParaRPr lang="en-US" altLang="ja-JP" sz="1015" dirty="0">
              <a:solidFill>
                <a:prstClr val="black"/>
              </a:solidFill>
              <a:latin typeface="Calibri"/>
              <a:ea typeface="ＭＳ Ｐゴシック" panose="020B0600070205080204" pitchFamily="50" charset="-128"/>
            </a:endParaRPr>
          </a:p>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・地域ネットワークの整備等に係る連携　等</a:t>
            </a:r>
          </a:p>
        </p:txBody>
      </p:sp>
      <p:sp>
        <p:nvSpPr>
          <p:cNvPr id="42" name="正方形/長方形 41"/>
          <p:cNvSpPr/>
          <p:nvPr/>
        </p:nvSpPr>
        <p:spPr>
          <a:xfrm>
            <a:off x="6798709" y="1894786"/>
            <a:ext cx="2342852" cy="971195"/>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・本人の意向を踏まえつつ、障害の可能性や世帯の生活課題への連携した対応</a:t>
            </a:r>
            <a:endParaRPr lang="en-US" altLang="ja-JP" sz="1015" dirty="0">
              <a:solidFill>
                <a:prstClr val="black"/>
              </a:solidFill>
              <a:latin typeface="Calibri"/>
              <a:ea typeface="ＭＳ Ｐゴシック" panose="020B0600070205080204" pitchFamily="50" charset="-128"/>
            </a:endParaRPr>
          </a:p>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・障害者支援に係る専門性の生活困窮者支援への活用</a:t>
            </a:r>
            <a:endParaRPr lang="en-US" altLang="ja-JP" sz="1015" dirty="0">
              <a:solidFill>
                <a:prstClr val="black"/>
              </a:solidFill>
              <a:latin typeface="Calibri"/>
              <a:ea typeface="ＭＳ Ｐゴシック" panose="020B0600070205080204" pitchFamily="50" charset="-128"/>
            </a:endParaRPr>
          </a:p>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・認定就労訓練事業の担い手確保　等</a:t>
            </a:r>
            <a:endParaRPr lang="en-US" altLang="ja-JP" sz="1015" dirty="0">
              <a:solidFill>
                <a:prstClr val="black"/>
              </a:solidFill>
              <a:latin typeface="Calibri"/>
              <a:ea typeface="ＭＳ Ｐゴシック" panose="020B0600070205080204" pitchFamily="50" charset="-128"/>
            </a:endParaRPr>
          </a:p>
        </p:txBody>
      </p:sp>
      <p:sp>
        <p:nvSpPr>
          <p:cNvPr id="43" name="正方形/長方形 42"/>
          <p:cNvSpPr/>
          <p:nvPr/>
        </p:nvSpPr>
        <p:spPr>
          <a:xfrm>
            <a:off x="52113" y="2559475"/>
            <a:ext cx="1861130" cy="635336"/>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・地域住民相互の支え合い等インフォーマルな支援の創出</a:t>
            </a:r>
            <a:endParaRPr lang="en-US" altLang="ja-JP" sz="1015" dirty="0">
              <a:solidFill>
                <a:prstClr val="black"/>
              </a:solidFill>
              <a:latin typeface="Calibri"/>
              <a:ea typeface="ＭＳ Ｐゴシック" panose="020B0600070205080204" pitchFamily="50" charset="-128"/>
            </a:endParaRPr>
          </a:p>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・地域のネットワーク強化　等</a:t>
            </a:r>
          </a:p>
        </p:txBody>
      </p:sp>
      <p:sp>
        <p:nvSpPr>
          <p:cNvPr id="45" name="正方形/長方形 44"/>
          <p:cNvSpPr/>
          <p:nvPr/>
        </p:nvSpPr>
        <p:spPr>
          <a:xfrm>
            <a:off x="52113" y="3435362"/>
            <a:ext cx="1665827" cy="432618"/>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・住居に関する課題への連携した対応</a:t>
            </a:r>
          </a:p>
        </p:txBody>
      </p:sp>
      <p:sp>
        <p:nvSpPr>
          <p:cNvPr id="46" name="正方形/長方形 45"/>
          <p:cNvSpPr/>
          <p:nvPr/>
        </p:nvSpPr>
        <p:spPr>
          <a:xfrm>
            <a:off x="66468" y="3962484"/>
            <a:ext cx="1670643" cy="886952"/>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・支援調整会議と子ども・若者支援地域協議会の連携（共同開催等）</a:t>
            </a:r>
            <a:endParaRPr lang="en-US" altLang="ja-JP" sz="1015" dirty="0">
              <a:solidFill>
                <a:prstClr val="black"/>
              </a:solidFill>
              <a:latin typeface="Calibri"/>
              <a:ea typeface="ＭＳ Ｐゴシック" panose="020B0600070205080204" pitchFamily="50" charset="-128"/>
            </a:endParaRPr>
          </a:p>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・子ども・若者総合相談センターとの連携</a:t>
            </a:r>
          </a:p>
        </p:txBody>
      </p:sp>
      <p:sp>
        <p:nvSpPr>
          <p:cNvPr id="47" name="正方形/長方形 46"/>
          <p:cNvSpPr/>
          <p:nvPr/>
        </p:nvSpPr>
        <p:spPr>
          <a:xfrm>
            <a:off x="118582" y="4952356"/>
            <a:ext cx="1728192" cy="389969"/>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・多重債務者に対する専門的な支援との連携</a:t>
            </a:r>
            <a:endParaRPr lang="en-US" altLang="ja-JP" sz="1015" dirty="0">
              <a:solidFill>
                <a:prstClr val="black"/>
              </a:solidFill>
              <a:latin typeface="Calibri"/>
              <a:ea typeface="ＭＳ Ｐゴシック" panose="020B0600070205080204" pitchFamily="50" charset="-128"/>
            </a:endParaRPr>
          </a:p>
        </p:txBody>
      </p:sp>
      <p:sp>
        <p:nvSpPr>
          <p:cNvPr id="48" name="正方形/長方形 47"/>
          <p:cNvSpPr/>
          <p:nvPr/>
        </p:nvSpPr>
        <p:spPr>
          <a:xfrm>
            <a:off x="52113" y="1928549"/>
            <a:ext cx="2479643" cy="529267"/>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・ハローワークとのチーム支援やハローワークのノウハウの活用</a:t>
            </a:r>
            <a:endParaRPr lang="en-US" altLang="ja-JP" sz="1015" dirty="0">
              <a:solidFill>
                <a:prstClr val="black"/>
              </a:solidFill>
              <a:latin typeface="Calibri"/>
              <a:ea typeface="ＭＳ Ｐゴシック" panose="020B0600070205080204" pitchFamily="50" charset="-128"/>
            </a:endParaRPr>
          </a:p>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・求職者支援制度の活用</a:t>
            </a:r>
            <a:endParaRPr lang="en-US" altLang="ja-JP" sz="1015" dirty="0">
              <a:solidFill>
                <a:prstClr val="black"/>
              </a:solidFill>
              <a:latin typeface="Calibri"/>
              <a:ea typeface="ＭＳ Ｐゴシック" panose="020B0600070205080204" pitchFamily="50" charset="-128"/>
            </a:endParaRPr>
          </a:p>
        </p:txBody>
      </p:sp>
      <p:sp>
        <p:nvSpPr>
          <p:cNvPr id="49" name="正方形/長方形 48"/>
          <p:cNvSpPr/>
          <p:nvPr/>
        </p:nvSpPr>
        <p:spPr>
          <a:xfrm>
            <a:off x="7135059" y="3788078"/>
            <a:ext cx="2018809" cy="564986"/>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・納付相談に訪れる者のつなぎ</a:t>
            </a:r>
            <a:endParaRPr lang="en-US" altLang="ja-JP" sz="1015" dirty="0">
              <a:solidFill>
                <a:prstClr val="black"/>
              </a:solidFill>
              <a:latin typeface="Calibri"/>
              <a:ea typeface="ＭＳ Ｐゴシック" panose="020B0600070205080204" pitchFamily="50" charset="-128"/>
            </a:endParaRPr>
          </a:p>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・国民年金保険料免除制度の周知　等</a:t>
            </a:r>
          </a:p>
        </p:txBody>
      </p:sp>
      <p:sp>
        <p:nvSpPr>
          <p:cNvPr id="50" name="正方形/長方形 49"/>
          <p:cNvSpPr/>
          <p:nvPr/>
        </p:nvSpPr>
        <p:spPr>
          <a:xfrm>
            <a:off x="178012" y="5417639"/>
            <a:ext cx="1801700" cy="465282"/>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・農林水産分野における就労の場の確保</a:t>
            </a:r>
          </a:p>
        </p:txBody>
      </p:sp>
      <p:sp>
        <p:nvSpPr>
          <p:cNvPr id="51" name="正方形/長方形 50"/>
          <p:cNvSpPr/>
          <p:nvPr/>
        </p:nvSpPr>
        <p:spPr>
          <a:xfrm>
            <a:off x="6979918" y="5018825"/>
            <a:ext cx="2111969" cy="465282"/>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・矯正施設出所者に対する自立相談支援機関の情報提供　等</a:t>
            </a:r>
          </a:p>
        </p:txBody>
      </p:sp>
      <p:sp>
        <p:nvSpPr>
          <p:cNvPr id="53" name="正方形/長方形 52"/>
          <p:cNvSpPr/>
          <p:nvPr/>
        </p:nvSpPr>
        <p:spPr>
          <a:xfrm>
            <a:off x="7068873" y="4391411"/>
            <a:ext cx="2075767" cy="546855"/>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・子どもの状況の背景にある世帯の生活課題への対応</a:t>
            </a:r>
            <a:endParaRPr lang="en-US" altLang="ja-JP" sz="1015" dirty="0">
              <a:solidFill>
                <a:prstClr val="black"/>
              </a:solidFill>
              <a:latin typeface="Calibri"/>
              <a:ea typeface="ＭＳ Ｐゴシック" panose="020B0600070205080204" pitchFamily="50" charset="-128"/>
            </a:endParaRPr>
          </a:p>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・高等学校等の修学支援　等　</a:t>
            </a:r>
          </a:p>
        </p:txBody>
      </p:sp>
      <p:sp>
        <p:nvSpPr>
          <p:cNvPr id="21" name="上下矢印 20"/>
          <p:cNvSpPr/>
          <p:nvPr/>
        </p:nvSpPr>
        <p:spPr>
          <a:xfrm>
            <a:off x="4439062" y="4553543"/>
            <a:ext cx="179756" cy="363289"/>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pPr>
            <a:endParaRPr lang="ja-JP" altLang="en-US" sz="1662">
              <a:solidFill>
                <a:prstClr val="white"/>
              </a:solidFill>
              <a:latin typeface="Calibri"/>
              <a:ea typeface="ＭＳ Ｐゴシック" panose="020B0600070205080204" pitchFamily="50" charset="-128"/>
            </a:endParaRPr>
          </a:p>
        </p:txBody>
      </p:sp>
      <p:sp>
        <p:nvSpPr>
          <p:cNvPr id="56" name="上下矢印 55"/>
          <p:cNvSpPr/>
          <p:nvPr/>
        </p:nvSpPr>
        <p:spPr>
          <a:xfrm>
            <a:off x="4439062" y="2794407"/>
            <a:ext cx="179756" cy="363289"/>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pPr>
            <a:endParaRPr lang="ja-JP" altLang="en-US" sz="1662">
              <a:solidFill>
                <a:prstClr val="white"/>
              </a:solidFill>
              <a:latin typeface="Calibri"/>
              <a:ea typeface="ＭＳ Ｐゴシック" panose="020B0600070205080204" pitchFamily="50" charset="-128"/>
            </a:endParaRPr>
          </a:p>
        </p:txBody>
      </p:sp>
      <p:sp>
        <p:nvSpPr>
          <p:cNvPr id="36" name="左右矢印 35"/>
          <p:cNvSpPr/>
          <p:nvPr/>
        </p:nvSpPr>
        <p:spPr>
          <a:xfrm>
            <a:off x="3112543" y="3755916"/>
            <a:ext cx="544260" cy="199406"/>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pPr>
            <a:endParaRPr lang="ja-JP" altLang="en-US" sz="1662">
              <a:solidFill>
                <a:prstClr val="white"/>
              </a:solidFill>
              <a:latin typeface="Calibri"/>
              <a:ea typeface="ＭＳ Ｐゴシック" panose="020B0600070205080204" pitchFamily="50" charset="-128"/>
            </a:endParaRPr>
          </a:p>
        </p:txBody>
      </p:sp>
      <p:sp>
        <p:nvSpPr>
          <p:cNvPr id="58" name="左右矢印 57"/>
          <p:cNvSpPr/>
          <p:nvPr/>
        </p:nvSpPr>
        <p:spPr>
          <a:xfrm>
            <a:off x="5357119" y="3755916"/>
            <a:ext cx="544260" cy="199406"/>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pPr>
            <a:endParaRPr lang="ja-JP" altLang="en-US" sz="1662">
              <a:solidFill>
                <a:prstClr val="white"/>
              </a:solidFill>
              <a:latin typeface="Calibri"/>
              <a:ea typeface="ＭＳ Ｐゴシック" panose="020B0600070205080204" pitchFamily="50" charset="-128"/>
            </a:endParaRPr>
          </a:p>
        </p:txBody>
      </p:sp>
      <p:sp>
        <p:nvSpPr>
          <p:cNvPr id="40" name="正方形/長方形 39"/>
          <p:cNvSpPr/>
          <p:nvPr/>
        </p:nvSpPr>
        <p:spPr>
          <a:xfrm>
            <a:off x="52114" y="1363034"/>
            <a:ext cx="2878188" cy="25094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844083" fontAlgn="auto">
              <a:spcBef>
                <a:spcPts val="0"/>
              </a:spcBef>
              <a:spcAft>
                <a:spcPts val="0"/>
              </a:spcAft>
            </a:pPr>
            <a:r>
              <a:rPr lang="ja-JP" altLang="en-US" sz="1662" dirty="0">
                <a:solidFill>
                  <a:prstClr val="black"/>
                </a:solidFill>
                <a:latin typeface="Calibri"/>
                <a:ea typeface="ＭＳ Ｐゴシック" panose="020B0600070205080204" pitchFamily="50" charset="-128"/>
              </a:rPr>
              <a:t>連携通知</a:t>
            </a:r>
            <a:r>
              <a:rPr lang="ja-JP" altLang="en-US" sz="831" dirty="0">
                <a:solidFill>
                  <a:prstClr val="black"/>
                </a:solidFill>
                <a:latin typeface="Calibri"/>
                <a:ea typeface="ＭＳ Ｐゴシック" panose="020B0600070205080204" pitchFamily="50" charset="-128"/>
              </a:rPr>
              <a:t>（注）</a:t>
            </a:r>
            <a:r>
              <a:rPr lang="ja-JP" altLang="en-US" sz="1662" dirty="0">
                <a:solidFill>
                  <a:prstClr val="black"/>
                </a:solidFill>
                <a:latin typeface="Calibri"/>
                <a:ea typeface="ＭＳ Ｐゴシック" panose="020B0600070205080204" pitchFamily="50" charset="-128"/>
              </a:rPr>
              <a:t>で示した連携の例</a:t>
            </a:r>
          </a:p>
        </p:txBody>
      </p:sp>
      <p:sp>
        <p:nvSpPr>
          <p:cNvPr id="61" name="左右矢印 60"/>
          <p:cNvSpPr/>
          <p:nvPr/>
        </p:nvSpPr>
        <p:spPr>
          <a:xfrm rot="19365610">
            <a:off x="5118551" y="3195369"/>
            <a:ext cx="452589" cy="20787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pPr>
            <a:endParaRPr lang="ja-JP" altLang="en-US" sz="1662">
              <a:solidFill>
                <a:prstClr val="white"/>
              </a:solidFill>
              <a:latin typeface="Calibri"/>
              <a:ea typeface="ＭＳ Ｐゴシック" panose="020B0600070205080204" pitchFamily="50" charset="-128"/>
            </a:endParaRPr>
          </a:p>
        </p:txBody>
      </p:sp>
      <p:sp>
        <p:nvSpPr>
          <p:cNvPr id="62" name="左右矢印 61"/>
          <p:cNvSpPr/>
          <p:nvPr/>
        </p:nvSpPr>
        <p:spPr>
          <a:xfrm rot="19365610">
            <a:off x="3504433" y="4403419"/>
            <a:ext cx="452589" cy="20787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pPr>
            <a:endParaRPr lang="ja-JP" altLang="en-US" sz="1662">
              <a:solidFill>
                <a:prstClr val="white"/>
              </a:solidFill>
              <a:latin typeface="Calibri"/>
              <a:ea typeface="ＭＳ Ｐゴシック" panose="020B0600070205080204" pitchFamily="50" charset="-128"/>
            </a:endParaRPr>
          </a:p>
        </p:txBody>
      </p:sp>
      <p:sp>
        <p:nvSpPr>
          <p:cNvPr id="64" name="左右矢印 63"/>
          <p:cNvSpPr/>
          <p:nvPr/>
        </p:nvSpPr>
        <p:spPr>
          <a:xfrm rot="2109258">
            <a:off x="4993146" y="4395991"/>
            <a:ext cx="452589" cy="20787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pPr>
            <a:endParaRPr lang="ja-JP" altLang="en-US" sz="1662">
              <a:solidFill>
                <a:prstClr val="white"/>
              </a:solidFill>
              <a:latin typeface="Calibri"/>
              <a:ea typeface="ＭＳ Ｐゴシック" panose="020B0600070205080204" pitchFamily="50" charset="-128"/>
            </a:endParaRPr>
          </a:p>
        </p:txBody>
      </p:sp>
      <p:sp>
        <p:nvSpPr>
          <p:cNvPr id="65" name="左右矢印 64"/>
          <p:cNvSpPr/>
          <p:nvPr/>
        </p:nvSpPr>
        <p:spPr>
          <a:xfrm rot="2109258">
            <a:off x="3481951" y="3169329"/>
            <a:ext cx="452589" cy="20787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pPr>
            <a:endParaRPr lang="ja-JP" altLang="en-US" sz="1662">
              <a:solidFill>
                <a:prstClr val="white"/>
              </a:solidFill>
              <a:latin typeface="Calibri"/>
              <a:ea typeface="ＭＳ Ｐゴシック" panose="020B0600070205080204" pitchFamily="50" charset="-128"/>
            </a:endParaRPr>
          </a:p>
        </p:txBody>
      </p:sp>
      <p:sp>
        <p:nvSpPr>
          <p:cNvPr id="44" name="テキスト ボックス 43"/>
          <p:cNvSpPr txBox="1"/>
          <p:nvPr/>
        </p:nvSpPr>
        <p:spPr>
          <a:xfrm>
            <a:off x="-14356" y="6144776"/>
            <a:ext cx="9505056" cy="276999"/>
          </a:xfrm>
          <a:prstGeom prst="rect">
            <a:avLst/>
          </a:prstGeom>
          <a:noFill/>
        </p:spPr>
        <p:txBody>
          <a:bodyPr wrap="square" rtlCol="0">
            <a:spAutoFit/>
          </a:bodyPr>
          <a:lstStyle/>
          <a:p>
            <a:pPr defTabSz="844083" fontAlgn="auto">
              <a:spcBef>
                <a:spcPts val="0"/>
              </a:spcBef>
              <a:spcAft>
                <a:spcPts val="0"/>
              </a:spcAft>
            </a:pPr>
            <a:r>
              <a:rPr lang="en-US" altLang="ja-JP" sz="1200" u="sng" dirty="0">
                <a:solidFill>
                  <a:srgbClr val="FF0000"/>
                </a:solidFill>
                <a:latin typeface="Calibri"/>
                <a:ea typeface="ＭＳ Ｐゴシック" panose="020B0600070205080204" pitchFamily="50" charset="-128"/>
              </a:rPr>
              <a:t>※</a:t>
            </a:r>
            <a:r>
              <a:rPr lang="ja-JP" altLang="en-US" sz="1200" u="sng" dirty="0">
                <a:solidFill>
                  <a:srgbClr val="FF0000"/>
                </a:solidFill>
                <a:latin typeface="Calibri"/>
                <a:ea typeface="ＭＳ Ｐゴシック" panose="020B0600070205080204" pitchFamily="50" charset="-128"/>
              </a:rPr>
              <a:t>上記の例にとどまらず、本人の自立支援に資する他制度と連携した支援のあり方については国や自治体において引き続き検討していく。</a:t>
            </a:r>
          </a:p>
        </p:txBody>
      </p:sp>
      <p:cxnSp>
        <p:nvCxnSpPr>
          <p:cNvPr id="70" name="直線コネクタ 69"/>
          <p:cNvCxnSpPr>
            <a:endCxn id="9" idx="0"/>
          </p:cNvCxnSpPr>
          <p:nvPr/>
        </p:nvCxnSpPr>
        <p:spPr>
          <a:xfrm>
            <a:off x="4019082" y="1798458"/>
            <a:ext cx="80749" cy="13545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H="1">
            <a:off x="5219441" y="1798458"/>
            <a:ext cx="1014282" cy="324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直線コネクタ 75"/>
          <p:cNvCxnSpPr>
            <a:endCxn id="11" idx="7"/>
          </p:cNvCxnSpPr>
          <p:nvPr/>
        </p:nvCxnSpPr>
        <p:spPr>
          <a:xfrm flipH="1">
            <a:off x="5940731" y="2150477"/>
            <a:ext cx="865498" cy="85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線コネクタ 86"/>
          <p:cNvCxnSpPr>
            <a:stCxn id="48" idx="3"/>
          </p:cNvCxnSpPr>
          <p:nvPr/>
        </p:nvCxnSpPr>
        <p:spPr>
          <a:xfrm>
            <a:off x="2531757" y="2193182"/>
            <a:ext cx="731157" cy="153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1979712" y="2661324"/>
            <a:ext cx="352637" cy="41026"/>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直線コネクタ 93"/>
          <p:cNvCxnSpPr>
            <a:stCxn id="45" idx="3"/>
          </p:cNvCxnSpPr>
          <p:nvPr/>
        </p:nvCxnSpPr>
        <p:spPr>
          <a:xfrm flipV="1">
            <a:off x="1717940" y="3612542"/>
            <a:ext cx="128834" cy="39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V="1">
            <a:off x="1745358" y="4487074"/>
            <a:ext cx="234354" cy="89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直線コネクタ 98"/>
          <p:cNvCxnSpPr>
            <a:stCxn id="47" idx="3"/>
          </p:cNvCxnSpPr>
          <p:nvPr/>
        </p:nvCxnSpPr>
        <p:spPr>
          <a:xfrm flipV="1">
            <a:off x="1846774" y="5032495"/>
            <a:ext cx="531751" cy="114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線コネクタ 101"/>
          <p:cNvCxnSpPr>
            <a:endCxn id="28" idx="3"/>
          </p:cNvCxnSpPr>
          <p:nvPr/>
        </p:nvCxnSpPr>
        <p:spPr>
          <a:xfrm flipV="1">
            <a:off x="3690324" y="5586172"/>
            <a:ext cx="191125" cy="137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直線コネクタ 103"/>
          <p:cNvCxnSpPr>
            <a:endCxn id="34" idx="5"/>
          </p:cNvCxnSpPr>
          <p:nvPr/>
        </p:nvCxnSpPr>
        <p:spPr>
          <a:xfrm flipH="1" flipV="1">
            <a:off x="5196083" y="5586172"/>
            <a:ext cx="158862" cy="161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直線コネクタ 106"/>
          <p:cNvCxnSpPr>
            <a:stCxn id="51" idx="1"/>
            <a:endCxn id="32" idx="5"/>
          </p:cNvCxnSpPr>
          <p:nvPr/>
        </p:nvCxnSpPr>
        <p:spPr>
          <a:xfrm flipH="1" flipV="1">
            <a:off x="6591930" y="5054422"/>
            <a:ext cx="387989" cy="1970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flipH="1" flipV="1">
            <a:off x="6912694" y="4520543"/>
            <a:ext cx="134449" cy="163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flipH="1" flipV="1">
            <a:off x="6728730" y="3008511"/>
            <a:ext cx="462183" cy="132377"/>
          </a:xfrm>
          <a:prstGeom prst="line">
            <a:avLst/>
          </a:prstGeom>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19067" y="1587626"/>
            <a:ext cx="3060429" cy="348044"/>
          </a:xfrm>
          <a:prstGeom prst="rect">
            <a:avLst/>
          </a:prstGeom>
          <a:noFill/>
        </p:spPr>
        <p:txBody>
          <a:bodyPr wrap="square" rtlCol="0">
            <a:spAutoFit/>
          </a:bodyPr>
          <a:lstStyle/>
          <a:p>
            <a:pPr defTabSz="844083" fontAlgn="auto">
              <a:spcBef>
                <a:spcPts val="0"/>
              </a:spcBef>
              <a:spcAft>
                <a:spcPts val="0"/>
              </a:spcAft>
            </a:pPr>
            <a:r>
              <a:rPr lang="ja-JP" altLang="en-US" sz="831" dirty="0">
                <a:solidFill>
                  <a:prstClr val="black"/>
                </a:solidFill>
                <a:latin typeface="Calibri"/>
                <a:ea typeface="ＭＳ Ｐゴシック" panose="020B0600070205080204" pitchFamily="50" charset="-128"/>
              </a:rPr>
              <a:t>（注）「生活困窮者自立支援制度と関係制度等との連携について」（平成</a:t>
            </a:r>
            <a:r>
              <a:rPr lang="en-US" altLang="ja-JP" sz="831" dirty="0">
                <a:solidFill>
                  <a:prstClr val="black"/>
                </a:solidFill>
                <a:latin typeface="Calibri"/>
                <a:ea typeface="ＭＳ Ｐゴシック" panose="020B0600070205080204" pitchFamily="50" charset="-128"/>
              </a:rPr>
              <a:t>27</a:t>
            </a:r>
            <a:r>
              <a:rPr lang="ja-JP" altLang="en-US" sz="831" dirty="0">
                <a:solidFill>
                  <a:prstClr val="black"/>
                </a:solidFill>
                <a:latin typeface="Calibri"/>
                <a:ea typeface="ＭＳ Ｐゴシック" panose="020B0600070205080204" pitchFamily="50" charset="-128"/>
              </a:rPr>
              <a:t>年</a:t>
            </a:r>
            <a:r>
              <a:rPr lang="en-US" altLang="ja-JP" sz="831" dirty="0">
                <a:solidFill>
                  <a:prstClr val="black"/>
                </a:solidFill>
                <a:latin typeface="Calibri"/>
                <a:ea typeface="ＭＳ Ｐゴシック" panose="020B0600070205080204" pitchFamily="50" charset="-128"/>
              </a:rPr>
              <a:t>3</a:t>
            </a:r>
            <a:r>
              <a:rPr lang="ja-JP" altLang="en-US" sz="831" dirty="0">
                <a:solidFill>
                  <a:prstClr val="black"/>
                </a:solidFill>
                <a:latin typeface="Calibri"/>
                <a:ea typeface="ＭＳ Ｐゴシック" panose="020B0600070205080204" pitchFamily="50" charset="-128"/>
              </a:rPr>
              <a:t>月</a:t>
            </a:r>
            <a:r>
              <a:rPr lang="en-US" altLang="ja-JP" sz="831" dirty="0">
                <a:solidFill>
                  <a:prstClr val="black"/>
                </a:solidFill>
                <a:latin typeface="Calibri"/>
                <a:ea typeface="ＭＳ Ｐゴシック" panose="020B0600070205080204" pitchFamily="50" charset="-128"/>
              </a:rPr>
              <a:t>27</a:t>
            </a:r>
            <a:r>
              <a:rPr lang="ja-JP" altLang="en-US" sz="831" dirty="0">
                <a:solidFill>
                  <a:prstClr val="black"/>
                </a:solidFill>
                <a:latin typeface="Calibri"/>
                <a:ea typeface="ＭＳ Ｐゴシック" panose="020B0600070205080204" pitchFamily="50" charset="-128"/>
              </a:rPr>
              <a:t>日付け事務連絡）　等</a:t>
            </a:r>
          </a:p>
        </p:txBody>
      </p:sp>
      <p:sp>
        <p:nvSpPr>
          <p:cNvPr id="73" name="円/楕円 72"/>
          <p:cNvSpPr/>
          <p:nvPr/>
        </p:nvSpPr>
        <p:spPr>
          <a:xfrm>
            <a:off x="4547553" y="1940458"/>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4083" fontAlgn="auto">
              <a:spcBef>
                <a:spcPts val="0"/>
              </a:spcBef>
              <a:spcAft>
                <a:spcPts val="0"/>
              </a:spcAft>
            </a:pPr>
            <a:endParaRPr lang="ja-JP" altLang="en-US" sz="1477" dirty="0">
              <a:solidFill>
                <a:prstClr val="black"/>
              </a:solidFill>
              <a:latin typeface="Calibri"/>
              <a:ea typeface="ＭＳ Ｐゴシック" panose="020B0600070205080204" pitchFamily="50" charset="-128"/>
            </a:endParaRPr>
          </a:p>
        </p:txBody>
      </p:sp>
      <p:sp>
        <p:nvSpPr>
          <p:cNvPr id="74" name="円/楕円 73"/>
          <p:cNvSpPr/>
          <p:nvPr/>
        </p:nvSpPr>
        <p:spPr>
          <a:xfrm>
            <a:off x="5303158" y="4819419"/>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4083" fontAlgn="auto">
              <a:spcBef>
                <a:spcPts val="0"/>
              </a:spcBef>
              <a:spcAft>
                <a:spcPts val="0"/>
              </a:spcAft>
            </a:pPr>
            <a:endParaRPr lang="ja-JP" altLang="en-US" sz="1477" dirty="0">
              <a:solidFill>
                <a:prstClr val="black"/>
              </a:solidFill>
              <a:latin typeface="Calibri"/>
              <a:ea typeface="ＭＳ Ｐゴシック" panose="020B0600070205080204" pitchFamily="50" charset="-128"/>
            </a:endParaRPr>
          </a:p>
        </p:txBody>
      </p:sp>
      <p:sp>
        <p:nvSpPr>
          <p:cNvPr id="75" name="円/楕円 74"/>
          <p:cNvSpPr/>
          <p:nvPr/>
        </p:nvSpPr>
        <p:spPr>
          <a:xfrm>
            <a:off x="3043215" y="4849436"/>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4083" fontAlgn="auto">
              <a:spcBef>
                <a:spcPts val="0"/>
              </a:spcBef>
              <a:spcAft>
                <a:spcPts val="0"/>
              </a:spcAft>
            </a:pPr>
            <a:endParaRPr lang="ja-JP" altLang="en-US" sz="1477" dirty="0">
              <a:solidFill>
                <a:prstClr val="black"/>
              </a:solidFill>
              <a:latin typeface="Calibri"/>
              <a:ea typeface="ＭＳ Ｐゴシック" panose="020B0600070205080204" pitchFamily="50" charset="-128"/>
            </a:endParaRPr>
          </a:p>
        </p:txBody>
      </p:sp>
      <p:sp>
        <p:nvSpPr>
          <p:cNvPr id="12" name="テキスト ボックス 11"/>
          <p:cNvSpPr txBox="1"/>
          <p:nvPr/>
        </p:nvSpPr>
        <p:spPr>
          <a:xfrm>
            <a:off x="4439062" y="1811699"/>
            <a:ext cx="1329378" cy="859531"/>
          </a:xfrm>
          <a:prstGeom prst="rect">
            <a:avLst/>
          </a:prstGeom>
          <a:noFill/>
        </p:spPr>
        <p:txBody>
          <a:bodyPr wrap="square" rtlCol="0">
            <a:spAutoFit/>
          </a:bodyPr>
          <a:lstStyle/>
          <a:p>
            <a:pPr defTabSz="844083" fontAlgn="auto">
              <a:spcBef>
                <a:spcPts val="0"/>
              </a:spcBef>
              <a:spcAft>
                <a:spcPts val="0"/>
              </a:spcAft>
            </a:pPr>
            <a:r>
              <a:rPr lang="ja-JP" altLang="en-US" sz="1108" b="1" dirty="0">
                <a:solidFill>
                  <a:prstClr val="black"/>
                </a:solidFill>
                <a:latin typeface="Calibri"/>
                <a:ea typeface="ＭＳ Ｐゴシック" panose="020B0600070205080204" pitchFamily="50" charset="-128"/>
              </a:rPr>
              <a:t>ひとり親家庭</a:t>
            </a:r>
            <a:endParaRPr lang="en-US" altLang="ja-JP" sz="1108" b="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1108" b="1" dirty="0">
                <a:solidFill>
                  <a:prstClr val="black"/>
                </a:solidFill>
                <a:latin typeface="Calibri"/>
                <a:ea typeface="ＭＳ Ｐゴシック" panose="020B0600070205080204" pitchFamily="50" charset="-128"/>
              </a:rPr>
              <a:t>等福祉対策、</a:t>
            </a:r>
            <a:endParaRPr lang="en-US" altLang="ja-JP" sz="1108" b="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1108" b="1" dirty="0">
                <a:solidFill>
                  <a:prstClr val="black"/>
                </a:solidFill>
                <a:latin typeface="Calibri"/>
                <a:ea typeface="ＭＳ Ｐゴシック" panose="020B0600070205080204" pitchFamily="50" charset="-128"/>
              </a:rPr>
              <a:t>児童福祉施策</a:t>
            </a:r>
            <a:endParaRPr lang="en-US" altLang="ja-JP" sz="1108" b="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831" dirty="0">
                <a:solidFill>
                  <a:prstClr val="black"/>
                </a:solidFill>
                <a:latin typeface="Calibri"/>
                <a:ea typeface="ＭＳ Ｐゴシック" panose="020B0600070205080204" pitchFamily="50" charset="-128"/>
              </a:rPr>
              <a:t>（福祉事務所、</a:t>
            </a:r>
            <a:endParaRPr lang="en-US" altLang="ja-JP" sz="83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831" dirty="0">
                <a:solidFill>
                  <a:prstClr val="black"/>
                </a:solidFill>
                <a:latin typeface="Calibri"/>
                <a:ea typeface="ＭＳ Ｐゴシック" panose="020B0600070205080204" pitchFamily="50" charset="-128"/>
              </a:rPr>
              <a:t>児童養護施設等）</a:t>
            </a:r>
            <a:endParaRPr lang="en-US" altLang="ja-JP" sz="831" dirty="0">
              <a:solidFill>
                <a:prstClr val="black"/>
              </a:solidFill>
              <a:latin typeface="Calibri"/>
              <a:ea typeface="ＭＳ Ｐゴシック" panose="020B0600070205080204" pitchFamily="50" charset="-128"/>
            </a:endParaRPr>
          </a:p>
        </p:txBody>
      </p:sp>
      <p:sp>
        <p:nvSpPr>
          <p:cNvPr id="27" name="テキスト ボックス 26"/>
          <p:cNvSpPr txBox="1"/>
          <p:nvPr/>
        </p:nvSpPr>
        <p:spPr>
          <a:xfrm>
            <a:off x="3043215" y="4952356"/>
            <a:ext cx="1228143" cy="433324"/>
          </a:xfrm>
          <a:prstGeom prst="rect">
            <a:avLst/>
          </a:prstGeom>
          <a:noFill/>
        </p:spPr>
        <p:txBody>
          <a:bodyPr wrap="square" rtlCol="0">
            <a:spAutoFit/>
          </a:bodyPr>
          <a:lstStyle/>
          <a:p>
            <a:pPr defTabSz="844083" fontAlgn="auto">
              <a:spcBef>
                <a:spcPts val="0"/>
              </a:spcBef>
              <a:spcAft>
                <a:spcPts val="0"/>
              </a:spcAft>
            </a:pPr>
            <a:r>
              <a:rPr lang="ja-JP" altLang="en-US" sz="1108" b="1" dirty="0">
                <a:solidFill>
                  <a:prstClr val="black"/>
                </a:solidFill>
                <a:latin typeface="Calibri"/>
                <a:ea typeface="ＭＳ Ｐゴシック" panose="020B0600070205080204" pitchFamily="50" charset="-128"/>
              </a:rPr>
              <a:t>農林水産</a:t>
            </a:r>
            <a:endParaRPr lang="en-US" altLang="ja-JP" sz="1108" b="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1108" b="1" dirty="0">
                <a:solidFill>
                  <a:prstClr val="black"/>
                </a:solidFill>
                <a:latin typeface="Calibri"/>
                <a:ea typeface="ＭＳ Ｐゴシック" panose="020B0600070205080204" pitchFamily="50" charset="-128"/>
              </a:rPr>
              <a:t>分野</a:t>
            </a:r>
            <a:endParaRPr lang="en-US" altLang="ja-JP" sz="1108" b="1" dirty="0">
              <a:solidFill>
                <a:prstClr val="black"/>
              </a:solidFill>
              <a:latin typeface="Calibri"/>
              <a:ea typeface="ＭＳ Ｐゴシック" panose="020B0600070205080204" pitchFamily="50" charset="-128"/>
            </a:endParaRPr>
          </a:p>
        </p:txBody>
      </p:sp>
      <p:sp>
        <p:nvSpPr>
          <p:cNvPr id="88" name="正方形/長方形 87"/>
          <p:cNvSpPr/>
          <p:nvPr/>
        </p:nvSpPr>
        <p:spPr>
          <a:xfrm>
            <a:off x="2039142" y="5683514"/>
            <a:ext cx="1801700" cy="465282"/>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・自殺の危険性が高い者への連携した対応</a:t>
            </a:r>
          </a:p>
        </p:txBody>
      </p:sp>
      <p:sp>
        <p:nvSpPr>
          <p:cNvPr id="89" name="テキスト ボックス 88"/>
          <p:cNvSpPr txBox="1"/>
          <p:nvPr/>
        </p:nvSpPr>
        <p:spPr>
          <a:xfrm>
            <a:off x="5271456" y="4885887"/>
            <a:ext cx="1228143" cy="603820"/>
          </a:xfrm>
          <a:prstGeom prst="rect">
            <a:avLst/>
          </a:prstGeom>
          <a:noFill/>
        </p:spPr>
        <p:txBody>
          <a:bodyPr wrap="square" rtlCol="0">
            <a:spAutoFit/>
          </a:bodyPr>
          <a:lstStyle/>
          <a:p>
            <a:pPr defTabSz="844083" fontAlgn="auto">
              <a:spcBef>
                <a:spcPts val="0"/>
              </a:spcBef>
              <a:spcAft>
                <a:spcPts val="0"/>
              </a:spcAft>
            </a:pPr>
            <a:r>
              <a:rPr lang="ja-JP" altLang="en-US" sz="1108" b="1" dirty="0">
                <a:solidFill>
                  <a:prstClr val="black"/>
                </a:solidFill>
                <a:latin typeface="Calibri"/>
                <a:ea typeface="ＭＳ Ｐゴシック" panose="020B0600070205080204" pitchFamily="50" charset="-128"/>
              </a:rPr>
              <a:t>国民健康保険制度・後期高齢者医療制度</a:t>
            </a:r>
            <a:endParaRPr lang="en-US" altLang="ja-JP" sz="1108" b="1" dirty="0">
              <a:solidFill>
                <a:prstClr val="black"/>
              </a:solidFill>
              <a:latin typeface="Calibri"/>
              <a:ea typeface="ＭＳ Ｐゴシック" panose="020B0600070205080204" pitchFamily="50" charset="-128"/>
            </a:endParaRPr>
          </a:p>
        </p:txBody>
      </p:sp>
      <p:sp>
        <p:nvSpPr>
          <p:cNvPr id="90" name="テキスト ボックス 89"/>
          <p:cNvSpPr txBox="1"/>
          <p:nvPr/>
        </p:nvSpPr>
        <p:spPr>
          <a:xfrm>
            <a:off x="3641435" y="5018826"/>
            <a:ext cx="1041591" cy="774251"/>
          </a:xfrm>
          <a:prstGeom prst="rect">
            <a:avLst/>
          </a:prstGeom>
          <a:noFill/>
        </p:spPr>
        <p:txBody>
          <a:bodyPr wrap="square" rtlCol="0">
            <a:spAutoFit/>
          </a:bodyPr>
          <a:lstStyle/>
          <a:p>
            <a:pPr defTabSz="844083" fontAlgn="auto">
              <a:spcBef>
                <a:spcPts val="0"/>
              </a:spcBef>
              <a:spcAft>
                <a:spcPts val="0"/>
              </a:spcAft>
            </a:pPr>
            <a:r>
              <a:rPr lang="ja-JP" altLang="en-US" sz="1108" b="1" dirty="0">
                <a:solidFill>
                  <a:prstClr val="black"/>
                </a:solidFill>
                <a:latin typeface="Calibri"/>
                <a:ea typeface="ＭＳ Ｐゴシック" panose="020B0600070205080204" pitchFamily="50" charset="-128"/>
              </a:rPr>
              <a:t>自殺対策施策</a:t>
            </a:r>
            <a:endParaRPr lang="en-US" altLang="ja-JP" sz="1108" b="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831" dirty="0">
                <a:solidFill>
                  <a:prstClr val="black"/>
                </a:solidFill>
                <a:latin typeface="Calibri"/>
                <a:ea typeface="ＭＳ Ｐゴシック" panose="020B0600070205080204" pitchFamily="50" charset="-128"/>
              </a:rPr>
              <a:t>（自殺予防に関する相談窓口、地域自殺対策推進センター）</a:t>
            </a:r>
            <a:endParaRPr lang="en-US" altLang="ja-JP" sz="923" dirty="0">
              <a:solidFill>
                <a:prstClr val="black"/>
              </a:solidFill>
              <a:latin typeface="Calibri"/>
              <a:ea typeface="ＭＳ Ｐゴシック" panose="020B0600070205080204" pitchFamily="50" charset="-128"/>
            </a:endParaRPr>
          </a:p>
        </p:txBody>
      </p:sp>
      <p:sp>
        <p:nvSpPr>
          <p:cNvPr id="91" name="テキスト ボックス 90"/>
          <p:cNvSpPr txBox="1"/>
          <p:nvPr/>
        </p:nvSpPr>
        <p:spPr>
          <a:xfrm>
            <a:off x="4540298" y="5018825"/>
            <a:ext cx="1228143" cy="603820"/>
          </a:xfrm>
          <a:prstGeom prst="rect">
            <a:avLst/>
          </a:prstGeom>
          <a:noFill/>
        </p:spPr>
        <p:txBody>
          <a:bodyPr wrap="square" rtlCol="0">
            <a:spAutoFit/>
          </a:bodyPr>
          <a:lstStyle/>
          <a:p>
            <a:pPr defTabSz="844083" fontAlgn="auto">
              <a:spcBef>
                <a:spcPts val="0"/>
              </a:spcBef>
              <a:spcAft>
                <a:spcPts val="0"/>
              </a:spcAft>
            </a:pPr>
            <a:r>
              <a:rPr lang="ja-JP" altLang="en-US" sz="1108" b="1" dirty="0">
                <a:solidFill>
                  <a:prstClr val="black"/>
                </a:solidFill>
                <a:latin typeface="Calibri"/>
                <a:ea typeface="ＭＳ Ｐゴシック" panose="020B0600070205080204" pitchFamily="50" charset="-128"/>
              </a:rPr>
              <a:t>ひきこもり</a:t>
            </a:r>
            <a:endParaRPr lang="en-US" altLang="ja-JP" sz="1108" b="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1108" b="1" dirty="0">
                <a:solidFill>
                  <a:prstClr val="black"/>
                </a:solidFill>
                <a:latin typeface="Calibri"/>
                <a:ea typeface="ＭＳ Ｐゴシック" panose="020B0600070205080204" pitchFamily="50" charset="-128"/>
              </a:rPr>
              <a:t>地域支援</a:t>
            </a:r>
            <a:endParaRPr lang="en-US" altLang="ja-JP" sz="1108" b="1" dirty="0">
              <a:solidFill>
                <a:prstClr val="black"/>
              </a:solidFill>
              <a:latin typeface="Calibri"/>
              <a:ea typeface="ＭＳ Ｐゴシック" panose="020B0600070205080204" pitchFamily="50" charset="-128"/>
            </a:endParaRPr>
          </a:p>
          <a:p>
            <a:pPr defTabSz="844083" fontAlgn="auto">
              <a:spcBef>
                <a:spcPts val="0"/>
              </a:spcBef>
              <a:spcAft>
                <a:spcPts val="0"/>
              </a:spcAft>
            </a:pPr>
            <a:r>
              <a:rPr lang="ja-JP" altLang="en-US" sz="1108" b="1" dirty="0">
                <a:solidFill>
                  <a:prstClr val="black"/>
                </a:solidFill>
                <a:latin typeface="Calibri"/>
                <a:ea typeface="ＭＳ Ｐゴシック" panose="020B0600070205080204" pitchFamily="50" charset="-128"/>
              </a:rPr>
              <a:t>センター等</a:t>
            </a:r>
            <a:endParaRPr lang="en-US" altLang="ja-JP" sz="1108" b="1" dirty="0">
              <a:solidFill>
                <a:prstClr val="black"/>
              </a:solidFill>
              <a:latin typeface="Calibri"/>
              <a:ea typeface="ＭＳ Ｐゴシック" panose="020B0600070205080204" pitchFamily="50" charset="-128"/>
            </a:endParaRPr>
          </a:p>
        </p:txBody>
      </p:sp>
      <p:cxnSp>
        <p:nvCxnSpPr>
          <p:cNvPr id="95" name="直線コネクタ 94"/>
          <p:cNvCxnSpPr/>
          <p:nvPr/>
        </p:nvCxnSpPr>
        <p:spPr>
          <a:xfrm flipV="1">
            <a:off x="2000816" y="5287300"/>
            <a:ext cx="1042399" cy="196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H="1" flipV="1">
            <a:off x="6964882" y="3742133"/>
            <a:ext cx="170177" cy="213189"/>
          </a:xfrm>
          <a:prstGeom prst="line">
            <a:avLst/>
          </a:prstGeom>
        </p:spPr>
        <p:style>
          <a:lnRef idx="1">
            <a:schemeClr val="accent1"/>
          </a:lnRef>
          <a:fillRef idx="0">
            <a:schemeClr val="accent1"/>
          </a:fillRef>
          <a:effectRef idx="0">
            <a:schemeClr val="accent1"/>
          </a:effectRef>
          <a:fontRef idx="minor">
            <a:schemeClr val="tx1"/>
          </a:fontRef>
        </p:style>
      </p:cxnSp>
      <p:sp>
        <p:nvSpPr>
          <p:cNvPr id="105" name="正方形/長方形 104"/>
          <p:cNvSpPr/>
          <p:nvPr/>
        </p:nvSpPr>
        <p:spPr>
          <a:xfrm>
            <a:off x="4036729" y="5757026"/>
            <a:ext cx="1801700" cy="465282"/>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・ひきこもり状態にある者への連携した対応</a:t>
            </a:r>
          </a:p>
        </p:txBody>
      </p:sp>
      <p:sp>
        <p:nvSpPr>
          <p:cNvPr id="118" name="正方形/長方形 117"/>
          <p:cNvSpPr/>
          <p:nvPr/>
        </p:nvSpPr>
        <p:spPr>
          <a:xfrm>
            <a:off x="5984497" y="5514124"/>
            <a:ext cx="3107390" cy="634673"/>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・納付相談に訪れる者のつなぎ</a:t>
            </a:r>
            <a:endParaRPr lang="en-US" altLang="ja-JP" sz="1015" dirty="0">
              <a:solidFill>
                <a:prstClr val="black"/>
              </a:solidFill>
              <a:latin typeface="Calibri"/>
              <a:ea typeface="ＭＳ Ｐゴシック" panose="020B0600070205080204" pitchFamily="50" charset="-128"/>
            </a:endParaRPr>
          </a:p>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・所得の低い世帯への配慮措置の周知や申請援助</a:t>
            </a:r>
            <a:endParaRPr lang="en-US" altLang="ja-JP" sz="1015" dirty="0">
              <a:solidFill>
                <a:prstClr val="black"/>
              </a:solidFill>
              <a:latin typeface="Calibri"/>
              <a:ea typeface="ＭＳ Ｐゴシック" panose="020B0600070205080204" pitchFamily="50" charset="-128"/>
            </a:endParaRPr>
          </a:p>
          <a:p>
            <a:pPr marL="99695" indent="-99695" defTabSz="844083" fontAlgn="auto">
              <a:spcBef>
                <a:spcPts val="0"/>
              </a:spcBef>
              <a:spcAft>
                <a:spcPts val="0"/>
              </a:spcAft>
            </a:pPr>
            <a:r>
              <a:rPr lang="ja-JP" altLang="en-US" sz="1015" dirty="0">
                <a:solidFill>
                  <a:prstClr val="black"/>
                </a:solidFill>
                <a:latin typeface="Calibri"/>
                <a:ea typeface="ＭＳ Ｐゴシック" panose="020B0600070205080204" pitchFamily="50" charset="-128"/>
              </a:rPr>
              <a:t>・保険料（税）滞納者への連携した対応</a:t>
            </a:r>
          </a:p>
        </p:txBody>
      </p:sp>
      <p:cxnSp>
        <p:nvCxnSpPr>
          <p:cNvPr id="119" name="直線コネクタ 118"/>
          <p:cNvCxnSpPr/>
          <p:nvPr/>
        </p:nvCxnSpPr>
        <p:spPr>
          <a:xfrm flipH="1" flipV="1">
            <a:off x="6006046" y="5287299"/>
            <a:ext cx="387989" cy="19704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 Box 18">
            <a:extLst>
              <a:ext uri="{FF2B5EF4-FFF2-40B4-BE49-F238E27FC236}">
                <a16:creationId xmlns:a16="http://schemas.microsoft.com/office/drawing/2014/main" id="{7B2C198E-334F-43AF-A858-6C47F0B297CF}"/>
              </a:ext>
            </a:extLst>
          </p:cNvPr>
          <p:cNvSpPr txBox="1">
            <a:spLocks noChangeArrowheads="1"/>
          </p:cNvSpPr>
          <p:nvPr/>
        </p:nvSpPr>
        <p:spPr bwMode="auto">
          <a:xfrm>
            <a:off x="52777" y="6424298"/>
            <a:ext cx="9541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rPr>
              <a:t>厚労省資料</a:t>
            </a:r>
            <a:endParaRPr kumimoji="1" lang="en-US" altLang="ja-JP" sz="1200" b="0" i="1"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55" name="フッター プレースホルダー 54">
            <a:extLst>
              <a:ext uri="{FF2B5EF4-FFF2-40B4-BE49-F238E27FC236}">
                <a16:creationId xmlns:a16="http://schemas.microsoft.com/office/drawing/2014/main" id="{EFBBC814-D8F5-419C-9DFA-3D7A27F450B8}"/>
              </a:ext>
            </a:extLst>
          </p:cNvPr>
          <p:cNvSpPr>
            <a:spLocks noGrp="1"/>
          </p:cNvSpPr>
          <p:nvPr>
            <p:ph type="ftr" sz="quarter" idx="11"/>
          </p:nvPr>
        </p:nvSpPr>
        <p:spPr/>
        <p:txBody>
          <a:bodyPr/>
          <a:lstStyle/>
          <a:p>
            <a:pPr algn="l"/>
            <a:r>
              <a:rPr lang="zh-TW" altLang="en-US"/>
              <a:t>令和元年度主任相談支援専門員養成研修</a:t>
            </a:r>
            <a:endParaRPr lang="ja-JP" altLang="en-US" dirty="0"/>
          </a:p>
        </p:txBody>
      </p:sp>
      <p:sp>
        <p:nvSpPr>
          <p:cNvPr id="57" name="スライド番号プレースホルダー 56">
            <a:extLst>
              <a:ext uri="{FF2B5EF4-FFF2-40B4-BE49-F238E27FC236}">
                <a16:creationId xmlns:a16="http://schemas.microsoft.com/office/drawing/2014/main" id="{3203814C-AE14-4A6F-8EE3-4CF019CB901B}"/>
              </a:ext>
            </a:extLst>
          </p:cNvPr>
          <p:cNvSpPr>
            <a:spLocks noGrp="1"/>
          </p:cNvSpPr>
          <p:nvPr>
            <p:ph type="sldNum" sz="quarter" idx="12"/>
          </p:nvPr>
        </p:nvSpPr>
        <p:spPr/>
        <p:txBody>
          <a:bodyPr/>
          <a:lstStyle/>
          <a:p>
            <a:fld id="{614EF66B-4D7C-4AAD-818A-EDBB9DCD1BD5}" type="slidenum">
              <a:rPr kumimoji="1" lang="ja-JP" altLang="en-US" smtClean="0"/>
              <a:t>6</a:t>
            </a:fld>
            <a:endParaRPr kumimoji="1" lang="ja-JP" altLang="en-US"/>
          </a:p>
        </p:txBody>
      </p:sp>
    </p:spTree>
    <p:extLst>
      <p:ext uri="{BB962C8B-B14F-4D97-AF65-F5344CB8AC3E}">
        <p14:creationId xmlns:p14="http://schemas.microsoft.com/office/powerpoint/2010/main" val="3741092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620688"/>
            <a:ext cx="7886700" cy="796924"/>
          </a:xfrm>
        </p:spPr>
        <p:txBody>
          <a:bodyPr>
            <a:noAutofit/>
          </a:bodyPr>
          <a:lstStyle/>
          <a:p>
            <a:pPr algn="ctr"/>
            <a:r>
              <a:rPr lang="en-US" altLang="ja-JP" sz="3600" dirty="0">
                <a:solidFill>
                  <a:srgbClr val="CC3300"/>
                </a:solidFill>
                <a:latin typeface="+mj-ea"/>
              </a:rPr>
              <a:t>1-2</a:t>
            </a:r>
            <a:r>
              <a:rPr lang="ja-JP" altLang="en-US" sz="3600" dirty="0">
                <a:solidFill>
                  <a:srgbClr val="CC3300"/>
                </a:solidFill>
                <a:latin typeface="+mj-ea"/>
              </a:rPr>
              <a:t>　コミュニティ　</a:t>
            </a:r>
            <a:r>
              <a:rPr kumimoji="1" lang="ja-JP" altLang="en-US" sz="3600" dirty="0">
                <a:solidFill>
                  <a:srgbClr val="CC3300"/>
                </a:solidFill>
                <a:latin typeface="+mj-ea"/>
              </a:rPr>
              <a:t>ソーシャルワーク</a:t>
            </a:r>
            <a:br>
              <a:rPr kumimoji="1" lang="en-US" altLang="ja-JP" sz="3600" dirty="0">
                <a:solidFill>
                  <a:srgbClr val="CC3300"/>
                </a:solidFill>
                <a:latin typeface="+mj-ea"/>
              </a:rPr>
            </a:br>
            <a:r>
              <a:rPr kumimoji="1" lang="ja-JP" altLang="en-US" sz="3600" dirty="0">
                <a:solidFill>
                  <a:srgbClr val="CC3300"/>
                </a:solidFill>
                <a:latin typeface="+mj-ea"/>
              </a:rPr>
              <a:t>（</a:t>
            </a:r>
            <a:r>
              <a:rPr lang="ja-JP" altLang="en-US" sz="3600" dirty="0">
                <a:solidFill>
                  <a:srgbClr val="CC3300"/>
                </a:solidFill>
                <a:latin typeface="+mj-ea"/>
              </a:rPr>
              <a:t>大橋による定義）</a:t>
            </a:r>
            <a:endParaRPr kumimoji="1" lang="ja-JP" altLang="en-US" sz="3600" dirty="0">
              <a:solidFill>
                <a:srgbClr val="CC3300"/>
              </a:solidFill>
              <a:latin typeface="+mj-ea"/>
            </a:endParaRPr>
          </a:p>
        </p:txBody>
      </p:sp>
      <p:sp>
        <p:nvSpPr>
          <p:cNvPr id="3" name="コンテンツ プレースホルダー 2"/>
          <p:cNvSpPr>
            <a:spLocks noGrp="1"/>
          </p:cNvSpPr>
          <p:nvPr>
            <p:ph idx="1"/>
          </p:nvPr>
        </p:nvSpPr>
        <p:spPr>
          <a:xfrm>
            <a:off x="738486" y="1801862"/>
            <a:ext cx="7632848" cy="4392488"/>
          </a:xfrm>
        </p:spPr>
        <p:txBody>
          <a:bodyPr>
            <a:normAutofit fontScale="92500" lnSpcReduction="20000"/>
          </a:bodyPr>
          <a:lstStyle/>
          <a:p>
            <a:pPr marL="0" indent="0">
              <a:lnSpc>
                <a:spcPct val="120000"/>
              </a:lnSpc>
              <a:buNone/>
            </a:pPr>
            <a:r>
              <a:rPr kumimoji="1" lang="ja-JP" altLang="en-US" sz="3200" dirty="0"/>
              <a:t>地域において個別支援と地域組織化を統合化させる実践である。地域自立生活上サービスを</a:t>
            </a:r>
            <a:r>
              <a:rPr lang="ja-JP" altLang="en-US" sz="3200" dirty="0"/>
              <a:t>必要としている人に対し、ケアマネジメントによる具体的援助を提供しつつ、その人に必要なソーシャルサポート・ネットワークづくりを行い、かつその人が抱える生活問題が同じように起きないよう福祉コミュニティづくりとを</a:t>
            </a:r>
            <a:r>
              <a:rPr lang="ja-JP" altLang="en-US" sz="3200" dirty="0">
                <a:solidFill>
                  <a:srgbClr val="FF0000"/>
                </a:solidFill>
              </a:rPr>
              <a:t>統合的に展開する</a:t>
            </a:r>
            <a:r>
              <a:rPr lang="ja-JP" altLang="en-US" sz="3200" dirty="0"/>
              <a:t>、地域を基盤としたソーシャルワーク実践である（大橋</a:t>
            </a:r>
            <a:r>
              <a:rPr lang="en-US" altLang="ja-JP" sz="3200" dirty="0"/>
              <a:t>2005</a:t>
            </a:r>
            <a:r>
              <a:rPr lang="ja-JP" altLang="en-US" sz="3200" dirty="0"/>
              <a:t>）</a:t>
            </a:r>
            <a:r>
              <a:rPr kumimoji="1" lang="ja-JP" altLang="en-US" sz="3200" dirty="0"/>
              <a:t>。</a:t>
            </a:r>
            <a:endParaRPr kumimoji="1" lang="en-US" altLang="ja-JP" sz="3200" dirty="0"/>
          </a:p>
        </p:txBody>
      </p:sp>
      <p:sp>
        <p:nvSpPr>
          <p:cNvPr id="4" name="Text Box 4"/>
          <p:cNvSpPr txBox="1">
            <a:spLocks noChangeArrowheads="1"/>
          </p:cNvSpPr>
          <p:nvPr/>
        </p:nvSpPr>
        <p:spPr bwMode="auto">
          <a:xfrm>
            <a:off x="3411910" y="6538913"/>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200" i="1" dirty="0" err="1">
                <a:solidFill>
                  <a:prstClr val="black"/>
                </a:solidFill>
                <a:latin typeface="Times New Roman" panose="02020603050405020304" pitchFamily="18" charset="0"/>
              </a:rPr>
              <a:t>S.Shimamaura</a:t>
            </a:r>
            <a:r>
              <a:rPr lang="en-US" altLang="ja-JP" sz="1200" i="1" dirty="0">
                <a:solidFill>
                  <a:prstClr val="black"/>
                </a:solidFill>
                <a:latin typeface="Times New Roman" panose="02020603050405020304" pitchFamily="18" charset="0"/>
              </a:rPr>
              <a:t> </a:t>
            </a:r>
            <a:r>
              <a:rPr lang="en-US" altLang="ja-JP" sz="1200" i="1" dirty="0" err="1">
                <a:solidFill>
                  <a:prstClr val="black"/>
                </a:solidFill>
                <a:latin typeface="Times New Roman" panose="02020603050405020304" pitchFamily="18" charset="0"/>
              </a:rPr>
              <a:t>okinawa</a:t>
            </a:r>
            <a:r>
              <a:rPr lang="ja-JP" altLang="en-US" sz="1200" i="1" dirty="0">
                <a:solidFill>
                  <a:prstClr val="black"/>
                </a:solidFill>
                <a:latin typeface="Times New Roman" panose="02020603050405020304" pitchFamily="18" charset="0"/>
              </a:rPr>
              <a:t> </a:t>
            </a:r>
            <a:r>
              <a:rPr lang="en-US" altLang="ja-JP" sz="1200" i="1" dirty="0">
                <a:solidFill>
                  <a:prstClr val="black"/>
                </a:solidFill>
                <a:latin typeface="Times New Roman" panose="02020603050405020304" pitchFamily="18" charset="0"/>
              </a:rPr>
              <a:t>univ.2017</a:t>
            </a:r>
          </a:p>
        </p:txBody>
      </p:sp>
      <p:sp>
        <p:nvSpPr>
          <p:cNvPr id="11" name="フッター プレースホルダー 10">
            <a:extLst>
              <a:ext uri="{FF2B5EF4-FFF2-40B4-BE49-F238E27FC236}">
                <a16:creationId xmlns:a16="http://schemas.microsoft.com/office/drawing/2014/main" id="{47515B12-C16B-44C4-BC8B-4C57DE55D88C}"/>
              </a:ext>
            </a:extLst>
          </p:cNvPr>
          <p:cNvSpPr>
            <a:spLocks noGrp="1"/>
          </p:cNvSpPr>
          <p:nvPr>
            <p:ph type="ftr" sz="quarter" idx="11"/>
          </p:nvPr>
        </p:nvSpPr>
        <p:spPr/>
        <p:txBody>
          <a:bodyPr/>
          <a:lstStyle/>
          <a:p>
            <a:pPr algn="l"/>
            <a:r>
              <a:rPr lang="zh-TW" altLang="en-US"/>
              <a:t>令和元年度主任相談支援専門員養成研修</a:t>
            </a:r>
            <a:endParaRPr lang="ja-JP" altLang="en-US" dirty="0"/>
          </a:p>
        </p:txBody>
      </p:sp>
      <p:sp>
        <p:nvSpPr>
          <p:cNvPr id="12" name="スライド番号プレースホルダー 11">
            <a:extLst>
              <a:ext uri="{FF2B5EF4-FFF2-40B4-BE49-F238E27FC236}">
                <a16:creationId xmlns:a16="http://schemas.microsoft.com/office/drawing/2014/main" id="{968A1CC9-4F5C-4956-9FA9-5AFB2BA5C27E}"/>
              </a:ext>
            </a:extLst>
          </p:cNvPr>
          <p:cNvSpPr>
            <a:spLocks noGrp="1"/>
          </p:cNvSpPr>
          <p:nvPr>
            <p:ph type="sldNum" sz="quarter" idx="12"/>
          </p:nvPr>
        </p:nvSpPr>
        <p:spPr/>
        <p:txBody>
          <a:bodyPr/>
          <a:lstStyle/>
          <a:p>
            <a:fld id="{D175EF6E-453B-4C0B-AC3A-F4FB5E64A2B5}" type="slidenum">
              <a:rPr lang="ja-JP" altLang="en-US" smtClean="0">
                <a:solidFill>
                  <a:prstClr val="black">
                    <a:tint val="75000"/>
                  </a:prstClr>
                </a:solidFill>
              </a:rPr>
              <a:pPr/>
              <a:t>7</a:t>
            </a:fld>
            <a:endParaRPr lang="ja-JP" altLang="en-US">
              <a:solidFill>
                <a:prstClr val="black">
                  <a:tint val="75000"/>
                </a:prstClr>
              </a:solidFill>
            </a:endParaRPr>
          </a:p>
        </p:txBody>
      </p:sp>
    </p:spTree>
    <p:extLst>
      <p:ext uri="{BB962C8B-B14F-4D97-AF65-F5344CB8AC3E}">
        <p14:creationId xmlns:p14="http://schemas.microsoft.com/office/powerpoint/2010/main" val="2199060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2"/>
          <p:cNvSpPr>
            <a:spLocks noChangeArrowheads="1"/>
          </p:cNvSpPr>
          <p:nvPr/>
        </p:nvSpPr>
        <p:spPr bwMode="auto">
          <a:xfrm>
            <a:off x="5076825" y="2638425"/>
            <a:ext cx="3743325" cy="2087563"/>
          </a:xfrm>
          <a:prstGeom prst="ellipse">
            <a:avLst/>
          </a:prstGeom>
          <a:solidFill>
            <a:srgbClr val="FFFFCC"/>
          </a:solidFill>
          <a:ln w="9525">
            <a:solidFill>
              <a:schemeClr val="tx1"/>
            </a:solid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solidFill>
                <a:srgbClr val="000000"/>
              </a:solidFill>
            </a:endParaRPr>
          </a:p>
        </p:txBody>
      </p:sp>
      <p:sp>
        <p:nvSpPr>
          <p:cNvPr id="11267" name="Rectangle 3"/>
          <p:cNvSpPr>
            <a:spLocks noChangeArrowheads="1"/>
          </p:cNvSpPr>
          <p:nvPr/>
        </p:nvSpPr>
        <p:spPr bwMode="auto">
          <a:xfrm>
            <a:off x="684213" y="1846263"/>
            <a:ext cx="2519362" cy="431800"/>
          </a:xfrm>
          <a:prstGeom prst="rect">
            <a:avLst/>
          </a:prstGeom>
          <a:solidFill>
            <a:srgbClr val="85E3F9"/>
          </a:solidFill>
          <a:ln w="12700" cap="sq">
            <a:solidFill>
              <a:schemeClr val="tx1"/>
            </a:solidFill>
            <a:miter lim="800000"/>
            <a:headEnd type="none" w="sm" len="sm"/>
            <a:tailEnd type="none" w="sm" len="sm"/>
          </a:ln>
          <a:effectLst/>
        </p:spPr>
        <p:txBody>
          <a:bodyPr wrap="none" anchor="ctr"/>
          <a:lstStyle/>
          <a:p>
            <a:pPr algn="ctr">
              <a:defRPr/>
            </a:pPr>
            <a:r>
              <a:rPr lang="ja-JP" altLang="en-US" sz="2400" dirty="0">
                <a:effectLst>
                  <a:outerShdw blurRad="38100" dist="38100" dir="2700000" algn="tl">
                    <a:srgbClr val="000000"/>
                  </a:outerShdw>
                </a:effectLst>
                <a:latin typeface="Arial" pitchFamily="34" charset="0"/>
              </a:rPr>
              <a:t>相談受付</a:t>
            </a:r>
          </a:p>
        </p:txBody>
      </p:sp>
      <p:sp>
        <p:nvSpPr>
          <p:cNvPr id="12292" name="Line 4"/>
          <p:cNvSpPr>
            <a:spLocks noChangeShapeType="1"/>
          </p:cNvSpPr>
          <p:nvPr/>
        </p:nvSpPr>
        <p:spPr bwMode="auto">
          <a:xfrm>
            <a:off x="1908175" y="2349500"/>
            <a:ext cx="0" cy="304800"/>
          </a:xfrm>
          <a:prstGeom prst="line">
            <a:avLst/>
          </a:prstGeom>
          <a:noFill/>
          <a:ln w="5715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ja-JP" altLang="en-US">
              <a:solidFill>
                <a:srgbClr val="000000"/>
              </a:solidFill>
              <a:latin typeface="Arial" pitchFamily="34" charset="0"/>
              <a:ea typeface="ＭＳ Ｐゴシック" pitchFamily="50" charset="-128"/>
            </a:endParaRPr>
          </a:p>
        </p:txBody>
      </p:sp>
      <p:sp>
        <p:nvSpPr>
          <p:cNvPr id="11269" name="Rectangle 5"/>
          <p:cNvSpPr>
            <a:spLocks noChangeArrowheads="1"/>
          </p:cNvSpPr>
          <p:nvPr/>
        </p:nvSpPr>
        <p:spPr bwMode="auto">
          <a:xfrm>
            <a:off x="684213" y="2638425"/>
            <a:ext cx="2519362" cy="431800"/>
          </a:xfrm>
          <a:prstGeom prst="rect">
            <a:avLst/>
          </a:prstGeom>
          <a:solidFill>
            <a:srgbClr val="85E3F9"/>
          </a:solidFill>
          <a:ln w="12700" cap="sq">
            <a:solidFill>
              <a:schemeClr val="tx1"/>
            </a:solidFill>
            <a:miter lim="800000"/>
            <a:headEnd type="none" w="sm" len="sm"/>
            <a:tailEnd type="none" w="sm" len="sm"/>
          </a:ln>
          <a:effectLst/>
        </p:spPr>
        <p:txBody>
          <a:bodyPr wrap="none" anchor="ctr"/>
          <a:lstStyle/>
          <a:p>
            <a:pPr algn="ctr">
              <a:defRPr/>
            </a:pPr>
            <a:r>
              <a:rPr lang="ja-JP" altLang="en-US" sz="2400" dirty="0">
                <a:effectLst>
                  <a:outerShdw blurRad="38100" dist="38100" dir="2700000" algn="tl">
                    <a:srgbClr val="000000"/>
                  </a:outerShdw>
                </a:effectLst>
                <a:latin typeface="Arial" pitchFamily="34" charset="0"/>
              </a:rPr>
              <a:t>アセスメント</a:t>
            </a:r>
          </a:p>
        </p:txBody>
      </p:sp>
      <p:sp>
        <p:nvSpPr>
          <p:cNvPr id="12294" name="Line 6"/>
          <p:cNvSpPr>
            <a:spLocks noChangeShapeType="1"/>
          </p:cNvSpPr>
          <p:nvPr/>
        </p:nvSpPr>
        <p:spPr bwMode="auto">
          <a:xfrm>
            <a:off x="1908175" y="3141663"/>
            <a:ext cx="0" cy="304800"/>
          </a:xfrm>
          <a:prstGeom prst="line">
            <a:avLst/>
          </a:prstGeom>
          <a:noFill/>
          <a:ln w="5715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ja-JP" altLang="en-US">
              <a:solidFill>
                <a:srgbClr val="000000"/>
              </a:solidFill>
              <a:latin typeface="Arial" pitchFamily="34" charset="0"/>
              <a:ea typeface="ＭＳ Ｐゴシック" pitchFamily="50" charset="-128"/>
            </a:endParaRPr>
          </a:p>
        </p:txBody>
      </p:sp>
      <p:sp>
        <p:nvSpPr>
          <p:cNvPr id="12295" name="Line 7"/>
          <p:cNvSpPr>
            <a:spLocks noChangeShapeType="1"/>
          </p:cNvSpPr>
          <p:nvPr/>
        </p:nvSpPr>
        <p:spPr bwMode="auto">
          <a:xfrm>
            <a:off x="4716463" y="4365626"/>
            <a:ext cx="0" cy="865188"/>
          </a:xfrm>
          <a:prstGeom prst="line">
            <a:avLst/>
          </a:prstGeom>
          <a:noFill/>
          <a:ln w="76200" cap="sq">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ja-JP" altLang="en-US">
              <a:solidFill>
                <a:srgbClr val="000000"/>
              </a:solidFill>
              <a:latin typeface="Arial" pitchFamily="34" charset="0"/>
              <a:ea typeface="ＭＳ Ｐゴシック" pitchFamily="50" charset="-128"/>
            </a:endParaRPr>
          </a:p>
        </p:txBody>
      </p:sp>
      <p:sp>
        <p:nvSpPr>
          <p:cNvPr id="12296" name="Line 8"/>
          <p:cNvSpPr>
            <a:spLocks noChangeShapeType="1"/>
          </p:cNvSpPr>
          <p:nvPr/>
        </p:nvSpPr>
        <p:spPr bwMode="auto">
          <a:xfrm flipH="1">
            <a:off x="3203575" y="5230813"/>
            <a:ext cx="1439863" cy="0"/>
          </a:xfrm>
          <a:prstGeom prst="line">
            <a:avLst/>
          </a:prstGeom>
          <a:noFill/>
          <a:ln w="76200" cap="sq">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ja-JP" altLang="en-US">
              <a:solidFill>
                <a:srgbClr val="000000"/>
              </a:solidFill>
              <a:latin typeface="Arial" pitchFamily="34" charset="0"/>
              <a:ea typeface="ＭＳ Ｐゴシック" pitchFamily="50" charset="-128"/>
            </a:endParaRPr>
          </a:p>
        </p:txBody>
      </p:sp>
      <p:sp>
        <p:nvSpPr>
          <p:cNvPr id="12297" name="Rectangle 9"/>
          <p:cNvSpPr>
            <a:spLocks noGrp="1" noChangeArrowheads="1"/>
          </p:cNvSpPr>
          <p:nvPr>
            <p:ph type="title" idx="4294967295"/>
          </p:nvPr>
        </p:nvSpPr>
        <p:spPr>
          <a:xfrm>
            <a:off x="611560" y="346886"/>
            <a:ext cx="8208590" cy="936625"/>
          </a:xfrm>
        </p:spPr>
        <p:txBody>
          <a:bodyPr/>
          <a:lstStyle/>
          <a:p>
            <a:pPr eaLnBrk="1" hangingPunct="1"/>
            <a:r>
              <a:rPr lang="ja-JP" altLang="en-US" sz="2000" dirty="0">
                <a:solidFill>
                  <a:srgbClr val="CC3300"/>
                </a:solidFill>
                <a:latin typeface="+mj-ea"/>
              </a:rPr>
              <a:t>個別課題を地域の課題として解決する</a:t>
            </a:r>
            <a:br>
              <a:rPr lang="ja-JP" altLang="en-US" sz="2800" dirty="0">
                <a:solidFill>
                  <a:srgbClr val="CC3300"/>
                </a:solidFill>
                <a:latin typeface="+mj-ea"/>
              </a:rPr>
            </a:br>
            <a:r>
              <a:rPr lang="en-US" altLang="ja-JP" sz="3200" dirty="0">
                <a:solidFill>
                  <a:srgbClr val="CC3300"/>
                </a:solidFill>
                <a:latin typeface="+mj-ea"/>
              </a:rPr>
              <a:t>1-3</a:t>
            </a:r>
            <a:r>
              <a:rPr lang="ja-JP" altLang="en-US" sz="2800" dirty="0">
                <a:solidFill>
                  <a:srgbClr val="CC3300"/>
                </a:solidFill>
                <a:latin typeface="+mj-ea"/>
              </a:rPr>
              <a:t>　分野を越えたソーシャルワーク</a:t>
            </a:r>
          </a:p>
        </p:txBody>
      </p:sp>
      <p:sp>
        <p:nvSpPr>
          <p:cNvPr id="11274" name="Rectangle 10"/>
          <p:cNvSpPr>
            <a:spLocks noChangeArrowheads="1"/>
          </p:cNvSpPr>
          <p:nvPr/>
        </p:nvSpPr>
        <p:spPr bwMode="auto">
          <a:xfrm>
            <a:off x="6011863" y="4365625"/>
            <a:ext cx="2160587" cy="609600"/>
          </a:xfrm>
          <a:prstGeom prst="rect">
            <a:avLst/>
          </a:prstGeom>
          <a:solidFill>
            <a:srgbClr val="996633"/>
          </a:solidFill>
          <a:ln w="12700" cap="sq">
            <a:solidFill>
              <a:schemeClr val="tx1"/>
            </a:solidFill>
            <a:miter lim="800000"/>
            <a:headEnd type="none" w="sm" len="sm"/>
            <a:tailEnd type="none" w="sm" len="sm"/>
          </a:ln>
          <a:effectLst/>
        </p:spPr>
        <p:txBody>
          <a:bodyPr wrap="none" anchor="ctr"/>
          <a:lstStyle/>
          <a:p>
            <a:pPr algn="ctr">
              <a:defRPr/>
            </a:pPr>
            <a:r>
              <a:rPr lang="ja-JP" altLang="en-US" sz="2400">
                <a:solidFill>
                  <a:srgbClr val="F1F5A1"/>
                </a:solidFill>
                <a:effectLst>
                  <a:outerShdw blurRad="38100" dist="38100" dir="2700000" algn="tl">
                    <a:srgbClr val="000000"/>
                  </a:outerShdw>
                </a:effectLst>
                <a:latin typeface="Arial" pitchFamily="34" charset="0"/>
              </a:rPr>
              <a:t>社会資源開発</a:t>
            </a:r>
          </a:p>
        </p:txBody>
      </p:sp>
      <p:sp>
        <p:nvSpPr>
          <p:cNvPr id="11275" name="Rectangle 11"/>
          <p:cNvSpPr>
            <a:spLocks noChangeArrowheads="1"/>
          </p:cNvSpPr>
          <p:nvPr/>
        </p:nvSpPr>
        <p:spPr bwMode="auto">
          <a:xfrm>
            <a:off x="6011863" y="2349500"/>
            <a:ext cx="2160587" cy="609600"/>
          </a:xfrm>
          <a:prstGeom prst="rect">
            <a:avLst/>
          </a:prstGeom>
          <a:solidFill>
            <a:srgbClr val="996633"/>
          </a:solidFill>
          <a:ln w="12700" cap="sq">
            <a:solidFill>
              <a:schemeClr val="tx1"/>
            </a:solidFill>
            <a:miter lim="800000"/>
            <a:headEnd type="none" w="sm" len="sm"/>
            <a:tailEnd type="none" w="sm" len="sm"/>
          </a:ln>
          <a:effectLst/>
        </p:spPr>
        <p:txBody>
          <a:bodyPr wrap="none" anchor="ctr"/>
          <a:lstStyle/>
          <a:p>
            <a:pPr algn="ctr">
              <a:defRPr/>
            </a:pPr>
            <a:r>
              <a:rPr lang="ja-JP" altLang="en-US" sz="2400">
                <a:solidFill>
                  <a:srgbClr val="F1F5A1"/>
                </a:solidFill>
                <a:effectLst>
                  <a:outerShdw blurRad="38100" dist="38100" dir="2700000" algn="tl">
                    <a:srgbClr val="000000"/>
                  </a:outerShdw>
                </a:effectLst>
                <a:latin typeface="Arial" pitchFamily="34" charset="0"/>
              </a:rPr>
              <a:t>地域ネット形成</a:t>
            </a:r>
          </a:p>
        </p:txBody>
      </p:sp>
      <p:sp>
        <p:nvSpPr>
          <p:cNvPr id="11276" name="Rectangle 12"/>
          <p:cNvSpPr>
            <a:spLocks noChangeArrowheads="1"/>
          </p:cNvSpPr>
          <p:nvPr/>
        </p:nvSpPr>
        <p:spPr bwMode="auto">
          <a:xfrm>
            <a:off x="684213" y="3430588"/>
            <a:ext cx="2519362" cy="431800"/>
          </a:xfrm>
          <a:prstGeom prst="rect">
            <a:avLst/>
          </a:prstGeom>
          <a:solidFill>
            <a:srgbClr val="85E3F9"/>
          </a:solidFill>
          <a:ln w="12700" cap="sq">
            <a:solidFill>
              <a:schemeClr val="tx1"/>
            </a:solidFill>
            <a:miter lim="800000"/>
            <a:headEnd type="none" w="sm" len="sm"/>
            <a:tailEnd type="none" w="sm" len="sm"/>
          </a:ln>
          <a:effectLst/>
        </p:spPr>
        <p:txBody>
          <a:bodyPr wrap="none" anchor="ctr"/>
          <a:lstStyle/>
          <a:p>
            <a:pPr algn="ctr">
              <a:defRPr/>
            </a:pPr>
            <a:r>
              <a:rPr lang="ja-JP" altLang="en-US" sz="1600" dirty="0">
                <a:effectLst>
                  <a:outerShdw blurRad="38100" dist="38100" dir="2700000" algn="tl">
                    <a:srgbClr val="000000"/>
                  </a:outerShdw>
                </a:effectLst>
                <a:latin typeface="Arial" pitchFamily="34" charset="0"/>
              </a:rPr>
              <a:t>サービス利用</a:t>
            </a:r>
            <a:r>
              <a:rPr lang="ja-JP" altLang="en-US" sz="2400" dirty="0">
                <a:effectLst>
                  <a:outerShdw blurRad="38100" dist="38100" dir="2700000" algn="tl">
                    <a:srgbClr val="000000"/>
                  </a:outerShdw>
                </a:effectLst>
                <a:latin typeface="Arial" pitchFamily="34" charset="0"/>
              </a:rPr>
              <a:t>計画作成</a:t>
            </a:r>
          </a:p>
        </p:txBody>
      </p:sp>
      <p:sp>
        <p:nvSpPr>
          <p:cNvPr id="11277" name="Rectangle 13"/>
          <p:cNvSpPr>
            <a:spLocks noChangeArrowheads="1"/>
          </p:cNvSpPr>
          <p:nvPr/>
        </p:nvSpPr>
        <p:spPr bwMode="auto">
          <a:xfrm>
            <a:off x="684213" y="4222750"/>
            <a:ext cx="2519362" cy="431800"/>
          </a:xfrm>
          <a:prstGeom prst="rect">
            <a:avLst/>
          </a:prstGeom>
          <a:solidFill>
            <a:srgbClr val="85E3F9"/>
          </a:solidFill>
          <a:ln w="12700" cap="sq">
            <a:solidFill>
              <a:schemeClr val="tx1"/>
            </a:solidFill>
            <a:miter lim="800000"/>
            <a:headEnd type="none" w="sm" len="sm"/>
            <a:tailEnd type="none" w="sm" len="sm"/>
          </a:ln>
          <a:effectLst/>
        </p:spPr>
        <p:txBody>
          <a:bodyPr wrap="none" anchor="ctr"/>
          <a:lstStyle/>
          <a:p>
            <a:pPr algn="ctr">
              <a:defRPr/>
            </a:pPr>
            <a:r>
              <a:rPr lang="ja-JP" altLang="en-US" sz="1600" dirty="0">
                <a:effectLst>
                  <a:outerShdw blurRad="38100" dist="38100" dir="2700000" algn="tl">
                    <a:srgbClr val="000000"/>
                  </a:outerShdw>
                </a:effectLst>
                <a:latin typeface="Arial" pitchFamily="34" charset="0"/>
              </a:rPr>
              <a:t>サービス利用</a:t>
            </a:r>
            <a:r>
              <a:rPr lang="ja-JP" altLang="en-US" sz="2400" dirty="0">
                <a:effectLst>
                  <a:outerShdw blurRad="38100" dist="38100" dir="2700000" algn="tl">
                    <a:srgbClr val="000000"/>
                  </a:outerShdw>
                </a:effectLst>
                <a:latin typeface="Arial" pitchFamily="34" charset="0"/>
              </a:rPr>
              <a:t>計画実行</a:t>
            </a:r>
          </a:p>
        </p:txBody>
      </p:sp>
      <p:sp>
        <p:nvSpPr>
          <p:cNvPr id="12302" name="Line 14"/>
          <p:cNvSpPr>
            <a:spLocks noChangeShapeType="1"/>
          </p:cNvSpPr>
          <p:nvPr/>
        </p:nvSpPr>
        <p:spPr bwMode="auto">
          <a:xfrm>
            <a:off x="1908175" y="4725988"/>
            <a:ext cx="0" cy="304800"/>
          </a:xfrm>
          <a:prstGeom prst="line">
            <a:avLst/>
          </a:prstGeom>
          <a:noFill/>
          <a:ln w="5715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ja-JP" altLang="en-US">
              <a:solidFill>
                <a:srgbClr val="000000"/>
              </a:solidFill>
              <a:latin typeface="Arial" pitchFamily="34" charset="0"/>
              <a:ea typeface="ＭＳ Ｐゴシック" pitchFamily="50" charset="-128"/>
            </a:endParaRPr>
          </a:p>
        </p:txBody>
      </p:sp>
      <p:sp>
        <p:nvSpPr>
          <p:cNvPr id="11279" name="Rectangle 15"/>
          <p:cNvSpPr>
            <a:spLocks noChangeArrowheads="1"/>
          </p:cNvSpPr>
          <p:nvPr/>
        </p:nvSpPr>
        <p:spPr bwMode="auto">
          <a:xfrm>
            <a:off x="684213" y="5013325"/>
            <a:ext cx="2519362" cy="431800"/>
          </a:xfrm>
          <a:prstGeom prst="rect">
            <a:avLst/>
          </a:prstGeom>
          <a:solidFill>
            <a:srgbClr val="996633"/>
          </a:solidFill>
          <a:ln w="12700" cap="sq">
            <a:solidFill>
              <a:schemeClr val="tx1"/>
            </a:solidFill>
            <a:miter lim="800000"/>
            <a:headEnd type="none" w="sm" len="sm"/>
            <a:tailEnd type="none" w="sm" len="sm"/>
          </a:ln>
          <a:effectLst/>
        </p:spPr>
        <p:txBody>
          <a:bodyPr wrap="none" anchor="ctr"/>
          <a:lstStyle/>
          <a:p>
            <a:pPr algn="ctr">
              <a:defRPr/>
            </a:pPr>
            <a:r>
              <a:rPr lang="ja-JP" altLang="en-US" sz="2400">
                <a:solidFill>
                  <a:srgbClr val="F1F5A1"/>
                </a:solidFill>
                <a:effectLst>
                  <a:outerShdw blurRad="38100" dist="38100" dir="2700000" algn="tl">
                    <a:srgbClr val="000000"/>
                  </a:outerShdw>
                </a:effectLst>
                <a:latin typeface="Arial" pitchFamily="34" charset="0"/>
              </a:rPr>
              <a:t>モニタリング</a:t>
            </a:r>
          </a:p>
        </p:txBody>
      </p:sp>
      <p:sp>
        <p:nvSpPr>
          <p:cNvPr id="12304" name="Line 16"/>
          <p:cNvSpPr>
            <a:spLocks noChangeShapeType="1"/>
          </p:cNvSpPr>
          <p:nvPr/>
        </p:nvSpPr>
        <p:spPr bwMode="auto">
          <a:xfrm>
            <a:off x="1908175" y="3933825"/>
            <a:ext cx="0" cy="304800"/>
          </a:xfrm>
          <a:prstGeom prst="line">
            <a:avLst/>
          </a:prstGeom>
          <a:noFill/>
          <a:ln w="5715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ja-JP" altLang="en-US">
              <a:solidFill>
                <a:srgbClr val="000000"/>
              </a:solidFill>
              <a:latin typeface="Arial" pitchFamily="34" charset="0"/>
              <a:ea typeface="ＭＳ Ｐゴシック" pitchFamily="50" charset="-128"/>
            </a:endParaRPr>
          </a:p>
        </p:txBody>
      </p:sp>
      <p:sp>
        <p:nvSpPr>
          <p:cNvPr id="11281" name="Rectangle 17"/>
          <p:cNvSpPr>
            <a:spLocks noChangeArrowheads="1"/>
          </p:cNvSpPr>
          <p:nvPr/>
        </p:nvSpPr>
        <p:spPr bwMode="auto">
          <a:xfrm>
            <a:off x="684213" y="5805488"/>
            <a:ext cx="2519362" cy="431800"/>
          </a:xfrm>
          <a:prstGeom prst="rect">
            <a:avLst/>
          </a:prstGeom>
          <a:solidFill>
            <a:srgbClr val="85E3F9"/>
          </a:solidFill>
          <a:ln w="12700" cap="sq">
            <a:solidFill>
              <a:schemeClr val="tx1"/>
            </a:solidFill>
            <a:miter lim="800000"/>
            <a:headEnd type="none" w="sm" len="sm"/>
            <a:tailEnd type="none" w="sm" len="sm"/>
          </a:ln>
          <a:effectLst/>
        </p:spPr>
        <p:txBody>
          <a:bodyPr wrap="none" anchor="ctr"/>
          <a:lstStyle/>
          <a:p>
            <a:pPr algn="ctr">
              <a:defRPr/>
            </a:pPr>
            <a:r>
              <a:rPr lang="ja-JP" altLang="en-US" sz="2400" dirty="0">
                <a:effectLst>
                  <a:outerShdw blurRad="38100" dist="38100" dir="2700000" algn="tl">
                    <a:srgbClr val="000000"/>
                  </a:outerShdw>
                </a:effectLst>
                <a:latin typeface="Arial" pitchFamily="34" charset="0"/>
              </a:rPr>
              <a:t>終結と結果評価</a:t>
            </a:r>
          </a:p>
        </p:txBody>
      </p:sp>
      <p:sp>
        <p:nvSpPr>
          <p:cNvPr id="12306" name="Line 18"/>
          <p:cNvSpPr>
            <a:spLocks noChangeShapeType="1"/>
          </p:cNvSpPr>
          <p:nvPr/>
        </p:nvSpPr>
        <p:spPr bwMode="auto">
          <a:xfrm>
            <a:off x="1908175" y="5518150"/>
            <a:ext cx="0" cy="304800"/>
          </a:xfrm>
          <a:prstGeom prst="line">
            <a:avLst/>
          </a:prstGeom>
          <a:noFill/>
          <a:ln w="5715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ja-JP" altLang="en-US">
              <a:solidFill>
                <a:srgbClr val="000000"/>
              </a:solidFill>
              <a:latin typeface="Arial" pitchFamily="34" charset="0"/>
              <a:ea typeface="ＭＳ Ｐゴシック" pitchFamily="50" charset="-128"/>
            </a:endParaRPr>
          </a:p>
        </p:txBody>
      </p:sp>
      <p:grpSp>
        <p:nvGrpSpPr>
          <p:cNvPr id="12307" name="Group 20"/>
          <p:cNvGrpSpPr>
            <a:grpSpLocks/>
          </p:cNvGrpSpPr>
          <p:nvPr/>
        </p:nvGrpSpPr>
        <p:grpSpPr bwMode="auto">
          <a:xfrm>
            <a:off x="3276600" y="3359150"/>
            <a:ext cx="863600" cy="647700"/>
            <a:chOff x="2200" y="1888"/>
            <a:chExt cx="635" cy="499"/>
          </a:xfrm>
        </p:grpSpPr>
        <p:sp>
          <p:nvSpPr>
            <p:cNvPr id="12319" name="AutoShape 21"/>
            <p:cNvSpPr>
              <a:spLocks noChangeArrowheads="1"/>
            </p:cNvSpPr>
            <p:nvPr/>
          </p:nvSpPr>
          <p:spPr bwMode="auto">
            <a:xfrm rot="16196016" flipV="1">
              <a:off x="2358" y="1911"/>
              <a:ext cx="499" cy="454"/>
            </a:xfrm>
            <a:prstGeom prst="upArrow">
              <a:avLst>
                <a:gd name="adj1" fmla="val 50000"/>
                <a:gd name="adj2" fmla="val 25000"/>
              </a:avLst>
            </a:prstGeom>
            <a:solidFill>
              <a:schemeClr val="tx1"/>
            </a:solidFill>
            <a:ln w="12700" cap="sq">
              <a:solidFill>
                <a:schemeClr val="tx1"/>
              </a:solidFill>
              <a:miter lim="800000"/>
              <a:headEnd type="none" w="sm" len="sm"/>
              <a:tailEnd type="none" w="sm" len="sm"/>
            </a:ln>
          </p:spPr>
          <p:txBody>
            <a:bodyPr vert="eaVert"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solidFill>
                  <a:srgbClr val="000000"/>
                </a:solidFill>
              </a:endParaRPr>
            </a:p>
          </p:txBody>
        </p:sp>
        <p:sp>
          <p:nvSpPr>
            <p:cNvPr id="12320" name="AutoShape 22"/>
            <p:cNvSpPr>
              <a:spLocks noChangeArrowheads="1"/>
            </p:cNvSpPr>
            <p:nvPr/>
          </p:nvSpPr>
          <p:spPr bwMode="auto">
            <a:xfrm rot="5403984" flipH="1" flipV="1">
              <a:off x="2177" y="1911"/>
              <a:ext cx="499" cy="454"/>
            </a:xfrm>
            <a:prstGeom prst="upArrow">
              <a:avLst>
                <a:gd name="adj1" fmla="val 50000"/>
                <a:gd name="adj2" fmla="val 25000"/>
              </a:avLst>
            </a:prstGeom>
            <a:solidFill>
              <a:schemeClr val="tx1"/>
            </a:solidFill>
            <a:ln w="12700" cap="sq">
              <a:solidFill>
                <a:schemeClr val="tx1"/>
              </a:solidFill>
              <a:miter lim="800000"/>
              <a:headEnd type="none" w="sm" len="sm"/>
              <a:tailEnd type="none" w="sm" len="sm"/>
            </a:ln>
          </p:spPr>
          <p:txBody>
            <a:bodyPr vert="eaVert"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solidFill>
                  <a:srgbClr val="000000"/>
                </a:solidFill>
              </a:endParaRPr>
            </a:p>
          </p:txBody>
        </p:sp>
      </p:grpSp>
      <p:sp>
        <p:nvSpPr>
          <p:cNvPr id="12308" name="Line 26"/>
          <p:cNvSpPr>
            <a:spLocks noChangeShapeType="1"/>
          </p:cNvSpPr>
          <p:nvPr/>
        </p:nvSpPr>
        <p:spPr bwMode="auto">
          <a:xfrm>
            <a:off x="3276600" y="2062163"/>
            <a:ext cx="3816350" cy="0"/>
          </a:xfrm>
          <a:prstGeom prst="line">
            <a:avLst/>
          </a:prstGeom>
          <a:noFill/>
          <a:ln w="76200" cap="sq">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ja-JP" altLang="en-US">
              <a:solidFill>
                <a:srgbClr val="000000"/>
              </a:solidFill>
              <a:latin typeface="Arial" pitchFamily="34" charset="0"/>
              <a:ea typeface="ＭＳ Ｐゴシック" pitchFamily="50" charset="-128"/>
            </a:endParaRPr>
          </a:p>
        </p:txBody>
      </p:sp>
      <p:sp>
        <p:nvSpPr>
          <p:cNvPr id="12309" name="Line 27"/>
          <p:cNvSpPr>
            <a:spLocks noChangeShapeType="1"/>
          </p:cNvSpPr>
          <p:nvPr/>
        </p:nvSpPr>
        <p:spPr bwMode="auto">
          <a:xfrm flipH="1" flipV="1">
            <a:off x="7092950" y="2062163"/>
            <a:ext cx="0" cy="288925"/>
          </a:xfrm>
          <a:prstGeom prst="line">
            <a:avLst/>
          </a:prstGeom>
          <a:noFill/>
          <a:ln w="76200" cap="sq">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ja-JP" altLang="en-US">
              <a:solidFill>
                <a:srgbClr val="000000"/>
              </a:solidFill>
              <a:latin typeface="Arial" pitchFamily="34" charset="0"/>
              <a:ea typeface="ＭＳ Ｐゴシック" pitchFamily="50" charset="-128"/>
            </a:endParaRPr>
          </a:p>
        </p:txBody>
      </p:sp>
      <p:sp>
        <p:nvSpPr>
          <p:cNvPr id="11292" name="Rectangle 28"/>
          <p:cNvSpPr>
            <a:spLocks noChangeArrowheads="1"/>
          </p:cNvSpPr>
          <p:nvPr/>
        </p:nvSpPr>
        <p:spPr bwMode="auto">
          <a:xfrm>
            <a:off x="4067175" y="1701800"/>
            <a:ext cx="1584325" cy="609600"/>
          </a:xfrm>
          <a:prstGeom prst="rect">
            <a:avLst/>
          </a:prstGeom>
          <a:solidFill>
            <a:srgbClr val="996633"/>
          </a:solidFill>
          <a:ln w="12700" cap="sq">
            <a:solidFill>
              <a:schemeClr val="tx1"/>
            </a:solidFill>
            <a:miter lim="800000"/>
            <a:headEnd type="none" w="sm" len="sm"/>
            <a:tailEnd type="none" w="sm" len="sm"/>
          </a:ln>
          <a:effectLst/>
        </p:spPr>
        <p:txBody>
          <a:bodyPr wrap="none" anchor="ctr"/>
          <a:lstStyle/>
          <a:p>
            <a:pPr algn="ctr">
              <a:defRPr/>
            </a:pPr>
            <a:r>
              <a:rPr lang="ja-JP" altLang="en-US" sz="2400">
                <a:solidFill>
                  <a:srgbClr val="F1F5A1"/>
                </a:solidFill>
                <a:effectLst>
                  <a:outerShdw blurRad="38100" dist="38100" dir="2700000" algn="tl">
                    <a:srgbClr val="000000"/>
                  </a:outerShdw>
                </a:effectLst>
                <a:latin typeface="Arial" pitchFamily="34" charset="0"/>
              </a:rPr>
              <a:t>実態把握</a:t>
            </a:r>
          </a:p>
        </p:txBody>
      </p:sp>
      <p:sp>
        <p:nvSpPr>
          <p:cNvPr id="12311" name="Text Box 29"/>
          <p:cNvSpPr txBox="1">
            <a:spLocks noChangeArrowheads="1"/>
          </p:cNvSpPr>
          <p:nvPr/>
        </p:nvSpPr>
        <p:spPr bwMode="auto">
          <a:xfrm>
            <a:off x="4140200" y="2351088"/>
            <a:ext cx="1349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a:solidFill>
                  <a:srgbClr val="000000"/>
                </a:solidFill>
                <a:latin typeface="Tahoma" pitchFamily="34" charset="0"/>
              </a:rPr>
              <a:t>アウトリーチ</a:t>
            </a:r>
          </a:p>
        </p:txBody>
      </p:sp>
      <p:grpSp>
        <p:nvGrpSpPr>
          <p:cNvPr id="12312" name="Group 31"/>
          <p:cNvGrpSpPr>
            <a:grpSpLocks/>
          </p:cNvGrpSpPr>
          <p:nvPr/>
        </p:nvGrpSpPr>
        <p:grpSpPr bwMode="auto">
          <a:xfrm rot="5400000">
            <a:off x="6768307" y="3250406"/>
            <a:ext cx="1295400" cy="792163"/>
            <a:chOff x="2200" y="1888"/>
            <a:chExt cx="635" cy="499"/>
          </a:xfrm>
        </p:grpSpPr>
        <p:sp>
          <p:nvSpPr>
            <p:cNvPr id="12317" name="AutoShape 32"/>
            <p:cNvSpPr>
              <a:spLocks noChangeArrowheads="1"/>
            </p:cNvSpPr>
            <p:nvPr/>
          </p:nvSpPr>
          <p:spPr bwMode="auto">
            <a:xfrm rot="16196016" flipV="1">
              <a:off x="2358" y="1911"/>
              <a:ext cx="499" cy="454"/>
            </a:xfrm>
            <a:prstGeom prst="upArrow">
              <a:avLst>
                <a:gd name="adj1" fmla="val 50000"/>
                <a:gd name="adj2" fmla="val 25000"/>
              </a:avLst>
            </a:prstGeom>
            <a:solidFill>
              <a:schemeClr val="tx1"/>
            </a:solidFill>
            <a:ln w="12700" cap="sq">
              <a:solidFill>
                <a:schemeClr val="tx1"/>
              </a:solidFill>
              <a:miter lim="800000"/>
              <a:headEnd type="none" w="sm" len="sm"/>
              <a:tailEnd type="none" w="sm" len="sm"/>
            </a:ln>
          </p:spPr>
          <p:txBody>
            <a:bodyPr vert="eaVert"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solidFill>
                  <a:srgbClr val="000000"/>
                </a:solidFill>
              </a:endParaRPr>
            </a:p>
          </p:txBody>
        </p:sp>
        <p:sp>
          <p:nvSpPr>
            <p:cNvPr id="12318" name="AutoShape 33"/>
            <p:cNvSpPr>
              <a:spLocks noChangeArrowheads="1"/>
            </p:cNvSpPr>
            <p:nvPr/>
          </p:nvSpPr>
          <p:spPr bwMode="auto">
            <a:xfrm rot="5403984" flipH="1" flipV="1">
              <a:off x="2177" y="1911"/>
              <a:ext cx="499" cy="454"/>
            </a:xfrm>
            <a:prstGeom prst="upArrow">
              <a:avLst>
                <a:gd name="adj1" fmla="val 50000"/>
                <a:gd name="adj2" fmla="val 25000"/>
              </a:avLst>
            </a:prstGeom>
            <a:solidFill>
              <a:schemeClr val="tx1"/>
            </a:solidFill>
            <a:ln w="12700" cap="sq">
              <a:solidFill>
                <a:schemeClr val="tx1"/>
              </a:solidFill>
              <a:miter lim="800000"/>
              <a:headEnd type="none" w="sm" len="sm"/>
              <a:tailEnd type="none" w="sm" len="sm"/>
            </a:ln>
          </p:spPr>
          <p:txBody>
            <a:bodyPr vert="eaVert"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solidFill>
                  <a:srgbClr val="000000"/>
                </a:solidFill>
              </a:endParaRPr>
            </a:p>
          </p:txBody>
        </p:sp>
      </p:grpSp>
      <p:sp>
        <p:nvSpPr>
          <p:cNvPr id="12314" name="Line 8"/>
          <p:cNvSpPr>
            <a:spLocks noChangeShapeType="1"/>
          </p:cNvSpPr>
          <p:nvPr/>
        </p:nvSpPr>
        <p:spPr bwMode="auto">
          <a:xfrm flipH="1">
            <a:off x="6156325" y="3716338"/>
            <a:ext cx="576263" cy="0"/>
          </a:xfrm>
          <a:prstGeom prst="line">
            <a:avLst/>
          </a:prstGeom>
          <a:noFill/>
          <a:ln w="76200" cap="sq">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ja-JP" altLang="en-US">
              <a:solidFill>
                <a:srgbClr val="000000"/>
              </a:solidFill>
              <a:latin typeface="Arial" pitchFamily="34" charset="0"/>
              <a:ea typeface="ＭＳ Ｐゴシック" pitchFamily="50" charset="-128"/>
            </a:endParaRPr>
          </a:p>
        </p:txBody>
      </p:sp>
      <p:sp>
        <p:nvSpPr>
          <p:cNvPr id="11283" name="Rectangle 19"/>
          <p:cNvSpPr>
            <a:spLocks noChangeArrowheads="1"/>
          </p:cNvSpPr>
          <p:nvPr/>
        </p:nvSpPr>
        <p:spPr bwMode="invGray">
          <a:xfrm>
            <a:off x="4211638" y="3102013"/>
            <a:ext cx="1944687" cy="119161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pPr algn="ctr">
              <a:defRPr/>
            </a:pPr>
            <a:r>
              <a:rPr lang="ja-JP" altLang="en-US" sz="2400" dirty="0">
                <a:solidFill>
                  <a:schemeClr val="bg1">
                    <a:lumMod val="95000"/>
                  </a:schemeClr>
                </a:solidFill>
                <a:effectLst>
                  <a:outerShdw blurRad="38100" dist="38100" dir="2700000" algn="tl">
                    <a:srgbClr val="000000"/>
                  </a:outerShdw>
                </a:effectLst>
                <a:latin typeface="Arial" pitchFamily="34" charset="0"/>
              </a:rPr>
              <a:t>個別支援会議</a:t>
            </a:r>
            <a:endParaRPr lang="en-US" altLang="ja-JP" sz="2400" dirty="0">
              <a:solidFill>
                <a:schemeClr val="bg1">
                  <a:lumMod val="95000"/>
                </a:schemeClr>
              </a:solidFill>
              <a:effectLst>
                <a:outerShdw blurRad="38100" dist="38100" dir="2700000" algn="tl">
                  <a:srgbClr val="000000"/>
                </a:outerShdw>
              </a:effectLst>
              <a:latin typeface="Arial" pitchFamily="34" charset="0"/>
            </a:endParaRPr>
          </a:p>
          <a:p>
            <a:pPr algn="ctr">
              <a:defRPr/>
            </a:pPr>
            <a:r>
              <a:rPr lang="ja-JP" altLang="en-US" sz="2400" dirty="0">
                <a:solidFill>
                  <a:schemeClr val="bg1"/>
                </a:solidFill>
                <a:effectLst>
                  <a:outerShdw blurRad="38100" dist="38100" dir="2700000" algn="tl">
                    <a:srgbClr val="000000"/>
                  </a:outerShdw>
                </a:effectLst>
                <a:latin typeface="Arial" pitchFamily="34" charset="0"/>
              </a:rPr>
              <a:t>地域ケア会議</a:t>
            </a:r>
            <a:endParaRPr lang="en-US" altLang="ja-JP" sz="2400" dirty="0">
              <a:solidFill>
                <a:schemeClr val="bg1"/>
              </a:solidFill>
              <a:effectLst>
                <a:outerShdw blurRad="38100" dist="38100" dir="2700000" algn="tl">
                  <a:srgbClr val="000000"/>
                </a:outerShdw>
              </a:effectLst>
              <a:latin typeface="Arial" pitchFamily="34" charset="0"/>
            </a:endParaRPr>
          </a:p>
          <a:p>
            <a:pPr algn="ctr">
              <a:defRPr/>
            </a:pPr>
            <a:r>
              <a:rPr lang="ja-JP" altLang="en-US" sz="2400" dirty="0">
                <a:solidFill>
                  <a:schemeClr val="bg1"/>
                </a:solidFill>
                <a:effectLst>
                  <a:outerShdw blurRad="38100" dist="38100" dir="2700000" algn="tl">
                    <a:srgbClr val="000000"/>
                  </a:outerShdw>
                </a:effectLst>
                <a:latin typeface="Arial" pitchFamily="34" charset="0"/>
              </a:rPr>
              <a:t>要対協</a:t>
            </a:r>
          </a:p>
        </p:txBody>
      </p:sp>
      <p:sp>
        <p:nvSpPr>
          <p:cNvPr id="11298" name="Rectangle 34"/>
          <p:cNvSpPr>
            <a:spLocks noChangeArrowheads="1"/>
          </p:cNvSpPr>
          <p:nvPr/>
        </p:nvSpPr>
        <p:spPr bwMode="auto">
          <a:xfrm>
            <a:off x="6732588" y="3430588"/>
            <a:ext cx="2160587" cy="503237"/>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pPr algn="ctr">
              <a:defRPr/>
            </a:pPr>
            <a:r>
              <a:rPr lang="ja-JP" altLang="en-US" sz="2400" dirty="0">
                <a:effectLst>
                  <a:outerShdw blurRad="38100" dist="38100" dir="2700000" algn="tl">
                    <a:srgbClr val="000000"/>
                  </a:outerShdw>
                </a:effectLst>
                <a:latin typeface="Arial" pitchFamily="34" charset="0"/>
              </a:rPr>
              <a:t>自立支援協議会</a:t>
            </a:r>
          </a:p>
        </p:txBody>
      </p:sp>
      <p:sp>
        <p:nvSpPr>
          <p:cNvPr id="33" name="Text Box 4"/>
          <p:cNvSpPr txBox="1">
            <a:spLocks noChangeArrowheads="1"/>
          </p:cNvSpPr>
          <p:nvPr/>
        </p:nvSpPr>
        <p:spPr bwMode="auto">
          <a:xfrm>
            <a:off x="3429000" y="6579245"/>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200" i="1" dirty="0" err="1">
                <a:solidFill>
                  <a:prstClr val="black"/>
                </a:solidFill>
                <a:latin typeface="Times New Roman" panose="02020603050405020304" pitchFamily="18" charset="0"/>
              </a:rPr>
              <a:t>S.Shimamaura</a:t>
            </a:r>
            <a:r>
              <a:rPr lang="en-US" altLang="ja-JP" sz="1200" i="1" dirty="0">
                <a:solidFill>
                  <a:prstClr val="black"/>
                </a:solidFill>
                <a:latin typeface="Times New Roman" panose="02020603050405020304" pitchFamily="18" charset="0"/>
              </a:rPr>
              <a:t> </a:t>
            </a:r>
            <a:r>
              <a:rPr lang="en-US" altLang="ja-JP" sz="1200" i="1" dirty="0" err="1">
                <a:solidFill>
                  <a:prstClr val="black"/>
                </a:solidFill>
                <a:latin typeface="Times New Roman" panose="02020603050405020304" pitchFamily="18" charset="0"/>
              </a:rPr>
              <a:t>okinawa</a:t>
            </a:r>
            <a:r>
              <a:rPr lang="ja-JP" altLang="en-US" sz="1200" i="1" dirty="0">
                <a:solidFill>
                  <a:prstClr val="black"/>
                </a:solidFill>
                <a:latin typeface="Times New Roman" panose="02020603050405020304" pitchFamily="18" charset="0"/>
              </a:rPr>
              <a:t> </a:t>
            </a:r>
            <a:r>
              <a:rPr lang="en-US" altLang="ja-JP" sz="1200" i="1" dirty="0">
                <a:solidFill>
                  <a:prstClr val="black"/>
                </a:solidFill>
                <a:latin typeface="Times New Roman" panose="02020603050405020304" pitchFamily="18" charset="0"/>
              </a:rPr>
              <a:t>univ.2017</a:t>
            </a:r>
          </a:p>
        </p:txBody>
      </p:sp>
      <p:sp>
        <p:nvSpPr>
          <p:cNvPr id="2" name="正方形/長方形 1"/>
          <p:cNvSpPr/>
          <p:nvPr/>
        </p:nvSpPr>
        <p:spPr>
          <a:xfrm>
            <a:off x="3641854" y="5651203"/>
            <a:ext cx="5028941" cy="923330"/>
          </a:xfrm>
          <a:prstGeom prst="rect">
            <a:avLst/>
          </a:prstGeom>
        </p:spPr>
        <p:txBody>
          <a:bodyPr wrap="none">
            <a:spAutoFit/>
          </a:bodyPr>
          <a:lstStyle/>
          <a:p>
            <a:r>
              <a:rPr lang="ja-JP" altLang="en-US" dirty="0">
                <a:solidFill>
                  <a:srgbClr val="000000"/>
                </a:solidFill>
                <a:latin typeface="Arial" pitchFamily="34" charset="0"/>
                <a:ea typeface="ＭＳ Ｐゴシック" pitchFamily="50" charset="-128"/>
              </a:rPr>
              <a:t>高齢者など分野を広げるだけでなく、地域で住民</a:t>
            </a:r>
            <a:endParaRPr lang="en-US" altLang="ja-JP" dirty="0">
              <a:solidFill>
                <a:srgbClr val="000000"/>
              </a:solidFill>
              <a:latin typeface="Arial" pitchFamily="34" charset="0"/>
              <a:ea typeface="ＭＳ Ｐゴシック" pitchFamily="50" charset="-128"/>
            </a:endParaRPr>
          </a:p>
          <a:p>
            <a:r>
              <a:rPr lang="ja-JP" altLang="en-US" dirty="0">
                <a:solidFill>
                  <a:srgbClr val="000000"/>
                </a:solidFill>
                <a:latin typeface="Arial" pitchFamily="34" charset="0"/>
                <a:ea typeface="ＭＳ Ｐゴシック" pitchFamily="50" charset="-128"/>
              </a:rPr>
              <a:t>が関わった経緯を含めることで、施策としての実現</a:t>
            </a:r>
            <a:endParaRPr lang="en-US" altLang="ja-JP" dirty="0">
              <a:solidFill>
                <a:srgbClr val="000000"/>
              </a:solidFill>
              <a:latin typeface="Arial" pitchFamily="34" charset="0"/>
              <a:ea typeface="ＭＳ Ｐゴシック" pitchFamily="50" charset="-128"/>
            </a:endParaRPr>
          </a:p>
          <a:p>
            <a:r>
              <a:rPr lang="ja-JP" altLang="en-US" dirty="0">
                <a:solidFill>
                  <a:srgbClr val="000000"/>
                </a:solidFill>
                <a:latin typeface="Arial" pitchFamily="34" charset="0"/>
                <a:ea typeface="ＭＳ Ｐゴシック" pitchFamily="50" charset="-128"/>
              </a:rPr>
              <a:t>可能性は飛躍的に向上する</a:t>
            </a:r>
            <a:endParaRPr lang="en-US" altLang="ja-JP" dirty="0">
              <a:solidFill>
                <a:srgbClr val="000000"/>
              </a:solidFill>
              <a:latin typeface="Arial" pitchFamily="34" charset="0"/>
              <a:ea typeface="ＭＳ Ｐゴシック" pitchFamily="50" charset="-128"/>
            </a:endParaRPr>
          </a:p>
        </p:txBody>
      </p:sp>
      <p:sp>
        <p:nvSpPr>
          <p:cNvPr id="35" name="Line 7"/>
          <p:cNvSpPr>
            <a:spLocks noChangeShapeType="1"/>
          </p:cNvSpPr>
          <p:nvPr/>
        </p:nvSpPr>
        <p:spPr bwMode="auto">
          <a:xfrm>
            <a:off x="5364088" y="4365626"/>
            <a:ext cx="0" cy="1285578"/>
          </a:xfrm>
          <a:prstGeom prst="line">
            <a:avLst/>
          </a:prstGeom>
          <a:noFill/>
          <a:ln w="76200" cap="sq">
            <a:solidFill>
              <a:srgbClr val="FF6D6D"/>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endParaRPr lang="ja-JP" altLang="en-US">
              <a:solidFill>
                <a:srgbClr val="000000"/>
              </a:solidFill>
              <a:latin typeface="Arial" pitchFamily="34" charset="0"/>
              <a:ea typeface="ＭＳ Ｐゴシック" pitchFamily="50" charset="-128"/>
            </a:endParaRPr>
          </a:p>
        </p:txBody>
      </p:sp>
      <p:sp>
        <p:nvSpPr>
          <p:cNvPr id="8" name="フッター プレースホルダー 7">
            <a:extLst>
              <a:ext uri="{FF2B5EF4-FFF2-40B4-BE49-F238E27FC236}">
                <a16:creationId xmlns:a16="http://schemas.microsoft.com/office/drawing/2014/main" id="{28726446-8434-4021-A9EB-B81B682D21CD}"/>
              </a:ext>
            </a:extLst>
          </p:cNvPr>
          <p:cNvSpPr>
            <a:spLocks noGrp="1"/>
          </p:cNvSpPr>
          <p:nvPr>
            <p:ph type="ftr" sz="quarter" idx="11"/>
          </p:nvPr>
        </p:nvSpPr>
        <p:spPr/>
        <p:txBody>
          <a:bodyPr/>
          <a:lstStyle/>
          <a:p>
            <a:pPr>
              <a:defRPr/>
            </a:pPr>
            <a:r>
              <a:rPr lang="zh-TW" altLang="en-US">
                <a:solidFill>
                  <a:srgbClr val="000000"/>
                </a:solidFill>
              </a:rPr>
              <a:t>令和元年度主任相談支援専門員養成研修</a:t>
            </a:r>
            <a:endParaRPr lang="en-US" altLang="ja-JP">
              <a:solidFill>
                <a:srgbClr val="000000"/>
              </a:solidFill>
            </a:endParaRPr>
          </a:p>
        </p:txBody>
      </p:sp>
      <p:sp>
        <p:nvSpPr>
          <p:cNvPr id="9" name="スライド番号プレースホルダー 8">
            <a:extLst>
              <a:ext uri="{FF2B5EF4-FFF2-40B4-BE49-F238E27FC236}">
                <a16:creationId xmlns:a16="http://schemas.microsoft.com/office/drawing/2014/main" id="{63BB1CEC-4AFD-42AC-BA21-5B39A1F4CAC3}"/>
              </a:ext>
            </a:extLst>
          </p:cNvPr>
          <p:cNvSpPr>
            <a:spLocks noGrp="1"/>
          </p:cNvSpPr>
          <p:nvPr>
            <p:ph type="sldNum" sz="quarter" idx="12"/>
          </p:nvPr>
        </p:nvSpPr>
        <p:spPr/>
        <p:txBody>
          <a:bodyPr/>
          <a:lstStyle/>
          <a:p>
            <a:pPr>
              <a:defRPr/>
            </a:pPr>
            <a:fld id="{514C2A71-7178-4AB9-A983-705958E9F61D}" type="slidenum">
              <a:rPr lang="en-US" altLang="ja-JP" smtClean="0">
                <a:solidFill>
                  <a:srgbClr val="000000"/>
                </a:solidFill>
              </a:rPr>
              <a:pPr>
                <a:defRPr/>
              </a:pPr>
              <a:t>8</a:t>
            </a:fld>
            <a:endParaRPr lang="en-US" altLang="ja-JP">
              <a:solidFill>
                <a:srgbClr val="000000"/>
              </a:solidFill>
            </a:endParaRPr>
          </a:p>
        </p:txBody>
      </p:sp>
    </p:spTree>
    <p:extLst>
      <p:ext uri="{BB962C8B-B14F-4D97-AF65-F5344CB8AC3E}">
        <p14:creationId xmlns:p14="http://schemas.microsoft.com/office/powerpoint/2010/main" val="941281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89815" y="446281"/>
            <a:ext cx="8293918" cy="692150"/>
          </a:xfrm>
        </p:spPr>
        <p:txBody>
          <a:bodyPr>
            <a:normAutofit fontScale="90000"/>
          </a:bodyPr>
          <a:lstStyle/>
          <a:p>
            <a:r>
              <a:rPr lang="en-US" altLang="ja-JP" sz="3600" dirty="0">
                <a:solidFill>
                  <a:srgbClr val="CC3300"/>
                </a:solidFill>
                <a:latin typeface="+mn-ea"/>
                <a:ea typeface="+mn-ea"/>
              </a:rPr>
              <a:t>1-4 </a:t>
            </a:r>
            <a:r>
              <a:rPr lang="ja-JP" altLang="en-US" sz="3600" dirty="0">
                <a:solidFill>
                  <a:srgbClr val="CC3300"/>
                </a:solidFill>
                <a:latin typeface="+mn-ea"/>
                <a:ea typeface="+mn-ea"/>
              </a:rPr>
              <a:t>住民主体の福祉（ケアリング）コミュニティ</a:t>
            </a:r>
          </a:p>
        </p:txBody>
      </p:sp>
      <p:sp>
        <p:nvSpPr>
          <p:cNvPr id="7172" name="Rectangle 4"/>
          <p:cNvSpPr>
            <a:spLocks noChangeArrowheads="1"/>
          </p:cNvSpPr>
          <p:nvPr/>
        </p:nvSpPr>
        <p:spPr bwMode="auto">
          <a:xfrm>
            <a:off x="2915816" y="2228739"/>
            <a:ext cx="3096345" cy="396875"/>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a:cs typeface="+mn-cs"/>
              </a:rPr>
              <a:t>地域住民による声がけ</a:t>
            </a:r>
          </a:p>
        </p:txBody>
      </p:sp>
      <p:sp>
        <p:nvSpPr>
          <p:cNvPr id="7173" name="Rectangle 5"/>
          <p:cNvSpPr>
            <a:spLocks noChangeArrowheads="1"/>
          </p:cNvSpPr>
          <p:nvPr/>
        </p:nvSpPr>
        <p:spPr bwMode="auto">
          <a:xfrm>
            <a:off x="3851275" y="4868883"/>
            <a:ext cx="1584325" cy="579437"/>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3200" b="0" i="0" u="none" strike="noStrike" kern="1200" cap="none" spc="0" normalizeH="0" baseline="0" noProof="0" dirty="0">
                <a:ln>
                  <a:noFill/>
                </a:ln>
                <a:solidFill>
                  <a:srgbClr val="0070C0"/>
                </a:solidFill>
                <a:effectLst/>
                <a:uLnTx/>
                <a:uFillTx/>
                <a:latin typeface="Calibri"/>
                <a:ea typeface="HGP創英角ｺﾞｼｯｸUB" pitchFamily="50" charset="-128"/>
                <a:cs typeface="+mn-cs"/>
              </a:rPr>
              <a:t>見守る</a:t>
            </a:r>
          </a:p>
        </p:txBody>
      </p:sp>
      <p:sp>
        <p:nvSpPr>
          <p:cNvPr id="7174" name="Rectangle 6"/>
          <p:cNvSpPr>
            <a:spLocks noChangeArrowheads="1"/>
          </p:cNvSpPr>
          <p:nvPr/>
        </p:nvSpPr>
        <p:spPr bwMode="auto">
          <a:xfrm>
            <a:off x="1279374" y="3164294"/>
            <a:ext cx="1584325" cy="584775"/>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3200" b="0" i="0" u="none" strike="noStrike" kern="1200" cap="none" spc="0" normalizeH="0" baseline="0" noProof="0" dirty="0">
                <a:ln>
                  <a:noFill/>
                </a:ln>
                <a:solidFill>
                  <a:srgbClr val="0070C0"/>
                </a:solidFill>
                <a:effectLst/>
                <a:uLnTx/>
                <a:uFillTx/>
                <a:latin typeface="Calibri"/>
                <a:ea typeface="HGP創英角ｺﾞｼｯｸUB" pitchFamily="50" charset="-128"/>
                <a:cs typeface="+mn-cs"/>
              </a:rPr>
              <a:t>つなぐ</a:t>
            </a:r>
            <a:endParaRPr kumimoji="1" lang="en-US" altLang="ja-JP" sz="3200" b="0" i="0" u="none" strike="noStrike" kern="1200" cap="none" spc="0" normalizeH="0" baseline="0" noProof="0" dirty="0">
              <a:ln>
                <a:noFill/>
              </a:ln>
              <a:solidFill>
                <a:srgbClr val="0070C0"/>
              </a:solidFill>
              <a:effectLst/>
              <a:uLnTx/>
              <a:uFillTx/>
              <a:latin typeface="Calibri"/>
              <a:ea typeface="HGP創英角ｺﾞｼｯｸUB" pitchFamily="50" charset="-128"/>
              <a:cs typeface="+mn-cs"/>
            </a:endParaRPr>
          </a:p>
        </p:txBody>
      </p:sp>
      <p:sp>
        <p:nvSpPr>
          <p:cNvPr id="7175" name="Rectangle 7"/>
          <p:cNvSpPr>
            <a:spLocks noChangeArrowheads="1"/>
          </p:cNvSpPr>
          <p:nvPr/>
        </p:nvSpPr>
        <p:spPr bwMode="auto">
          <a:xfrm>
            <a:off x="6732714" y="3156198"/>
            <a:ext cx="1584325" cy="579437"/>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3200" b="0" i="0" u="none" strike="noStrike" kern="1200" cap="none" spc="0" normalizeH="0" baseline="0" noProof="0" dirty="0">
                <a:ln>
                  <a:noFill/>
                </a:ln>
                <a:solidFill>
                  <a:srgbClr val="0070C0"/>
                </a:solidFill>
                <a:effectLst/>
                <a:uLnTx/>
                <a:uFillTx/>
                <a:latin typeface="Calibri"/>
                <a:ea typeface="HGP創英角ｺﾞｼｯｸUB" pitchFamily="50" charset="-128"/>
                <a:cs typeface="+mn-cs"/>
              </a:rPr>
              <a:t>支える</a:t>
            </a:r>
          </a:p>
        </p:txBody>
      </p:sp>
      <p:sp>
        <p:nvSpPr>
          <p:cNvPr id="7176" name="Rectangle 8"/>
          <p:cNvSpPr>
            <a:spLocks noChangeArrowheads="1"/>
          </p:cNvSpPr>
          <p:nvPr/>
        </p:nvSpPr>
        <p:spPr bwMode="auto">
          <a:xfrm>
            <a:off x="3548400" y="1268760"/>
            <a:ext cx="1943100" cy="579438"/>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3200" b="0" i="0" u="none" strike="noStrike" kern="1200" cap="none" spc="0" normalizeH="0" baseline="0" noProof="0" dirty="0">
                <a:ln>
                  <a:noFill/>
                </a:ln>
                <a:solidFill>
                  <a:srgbClr val="0070C0"/>
                </a:solidFill>
                <a:effectLst/>
                <a:uLnTx/>
                <a:uFillTx/>
                <a:latin typeface="Calibri"/>
                <a:ea typeface="HGP創英角ｺﾞｼｯｸUB" pitchFamily="50" charset="-128"/>
                <a:cs typeface="+mn-cs"/>
              </a:rPr>
              <a:t>見つける</a:t>
            </a:r>
          </a:p>
        </p:txBody>
      </p:sp>
      <p:sp>
        <p:nvSpPr>
          <p:cNvPr id="7177" name="Rectangle 9"/>
          <p:cNvSpPr>
            <a:spLocks noChangeArrowheads="1"/>
          </p:cNvSpPr>
          <p:nvPr/>
        </p:nvSpPr>
        <p:spPr bwMode="auto">
          <a:xfrm>
            <a:off x="3455615" y="5914127"/>
            <a:ext cx="2375644" cy="39687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a:cs typeface="+mn-cs"/>
              </a:rPr>
              <a:t>地域支えあい会議</a:t>
            </a:r>
          </a:p>
        </p:txBody>
      </p:sp>
      <p:sp>
        <p:nvSpPr>
          <p:cNvPr id="7178" name="Rectangle 10"/>
          <p:cNvSpPr>
            <a:spLocks noChangeArrowheads="1"/>
          </p:cNvSpPr>
          <p:nvPr/>
        </p:nvSpPr>
        <p:spPr bwMode="auto">
          <a:xfrm>
            <a:off x="611560" y="4149176"/>
            <a:ext cx="2880320" cy="400110"/>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a:cs typeface="+mn-cs"/>
              </a:rPr>
              <a:t>相談協力員や民生委員</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7179" name="Rectangle 11"/>
          <p:cNvSpPr>
            <a:spLocks noChangeArrowheads="1"/>
          </p:cNvSpPr>
          <p:nvPr/>
        </p:nvSpPr>
        <p:spPr bwMode="auto">
          <a:xfrm>
            <a:off x="6228184" y="4149176"/>
            <a:ext cx="2664296" cy="40011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a:cs typeface="+mn-cs"/>
              </a:rPr>
              <a:t>市民協力型サービス</a:t>
            </a:r>
          </a:p>
        </p:txBody>
      </p:sp>
      <p:sp>
        <p:nvSpPr>
          <p:cNvPr id="7180" name="AutoShape 12"/>
          <p:cNvSpPr>
            <a:spLocks noChangeArrowheads="1"/>
          </p:cNvSpPr>
          <p:nvPr/>
        </p:nvSpPr>
        <p:spPr bwMode="auto">
          <a:xfrm rot="16200000" flipV="1">
            <a:off x="5852468" y="2062059"/>
            <a:ext cx="1455738" cy="1333500"/>
          </a:xfrm>
          <a:custGeom>
            <a:avLst/>
            <a:gdLst>
              <a:gd name="G0" fmla="+- 0 0 0"/>
              <a:gd name="G1" fmla="+- -5927850 0 0"/>
              <a:gd name="G2" fmla="+- 0 0 -5927850"/>
              <a:gd name="G3" fmla="+- 10800 0 0"/>
              <a:gd name="G4" fmla="+- 0 0 0"/>
              <a:gd name="T0" fmla="*/ 360 256 1"/>
              <a:gd name="T1" fmla="*/ 0 256 1"/>
              <a:gd name="G5" fmla="+- G2 T0 T1"/>
              <a:gd name="G6" fmla="?: G2 G2 G5"/>
              <a:gd name="G7" fmla="+- 0 0 G6"/>
              <a:gd name="G8" fmla="+- 5400 0 0"/>
              <a:gd name="G9" fmla="+- 0 0 -592785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927850"/>
              <a:gd name="G36" fmla="sin G34 -5927850"/>
              <a:gd name="G37" fmla="+/ -592785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406 w 21600"/>
              <a:gd name="T5" fmla="*/ 3133 h 21600"/>
              <a:gd name="T6" fmla="*/ 10736 w 21600"/>
              <a:gd name="T7" fmla="*/ 2700 h 21600"/>
              <a:gd name="T8" fmla="*/ 14603 w 21600"/>
              <a:gd name="T9" fmla="*/ 6966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785" y="5399"/>
                  <a:pt x="10771" y="5400"/>
                  <a:pt x="10757" y="5400"/>
                </a:cubicBezTo>
                <a:lnTo>
                  <a:pt x="10714" y="0"/>
                </a:lnTo>
                <a:cubicBezTo>
                  <a:pt x="10743" y="0"/>
                  <a:pt x="1077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C00000"/>
          </a:solidFill>
          <a:ln w="9525">
            <a:solidFill>
              <a:srgbClr val="C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7181" name="AutoShape 13"/>
          <p:cNvSpPr>
            <a:spLocks noChangeArrowheads="1"/>
          </p:cNvSpPr>
          <p:nvPr/>
        </p:nvSpPr>
        <p:spPr bwMode="auto">
          <a:xfrm rot="10800000" flipV="1">
            <a:off x="1896269" y="1918482"/>
            <a:ext cx="1454150" cy="1333500"/>
          </a:xfrm>
          <a:custGeom>
            <a:avLst/>
            <a:gdLst>
              <a:gd name="G0" fmla="+- 0 0 0"/>
              <a:gd name="G1" fmla="+- -5927850 0 0"/>
              <a:gd name="G2" fmla="+- 0 0 -5927850"/>
              <a:gd name="G3" fmla="+- 10800 0 0"/>
              <a:gd name="G4" fmla="+- 0 0 0"/>
              <a:gd name="T0" fmla="*/ 360 256 1"/>
              <a:gd name="T1" fmla="*/ 0 256 1"/>
              <a:gd name="G5" fmla="+- G2 T0 T1"/>
              <a:gd name="G6" fmla="?: G2 G2 G5"/>
              <a:gd name="G7" fmla="+- 0 0 G6"/>
              <a:gd name="G8" fmla="+- 5400 0 0"/>
              <a:gd name="G9" fmla="+- 0 0 -592785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927850"/>
              <a:gd name="G36" fmla="sin G34 -5927850"/>
              <a:gd name="G37" fmla="+/ -592785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406 w 21600"/>
              <a:gd name="T5" fmla="*/ 3133 h 21600"/>
              <a:gd name="T6" fmla="*/ 10736 w 21600"/>
              <a:gd name="T7" fmla="*/ 2700 h 21600"/>
              <a:gd name="T8" fmla="*/ 14603 w 21600"/>
              <a:gd name="T9" fmla="*/ 6966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785" y="5399"/>
                  <a:pt x="10771" y="5400"/>
                  <a:pt x="10757" y="5400"/>
                </a:cubicBezTo>
                <a:lnTo>
                  <a:pt x="10714" y="0"/>
                </a:lnTo>
                <a:cubicBezTo>
                  <a:pt x="10743" y="0"/>
                  <a:pt x="1077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C00000"/>
          </a:solidFill>
          <a:ln w="9525">
            <a:solidFill>
              <a:srgbClr val="C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7182" name="AutoShape 14"/>
          <p:cNvSpPr>
            <a:spLocks noChangeArrowheads="1"/>
          </p:cNvSpPr>
          <p:nvPr/>
        </p:nvSpPr>
        <p:spPr bwMode="auto">
          <a:xfrm rot="5400000" flipV="1">
            <a:off x="1896269" y="4070342"/>
            <a:ext cx="1454150" cy="1331913"/>
          </a:xfrm>
          <a:custGeom>
            <a:avLst/>
            <a:gdLst>
              <a:gd name="G0" fmla="+- 0 0 0"/>
              <a:gd name="G1" fmla="+- -5927850 0 0"/>
              <a:gd name="G2" fmla="+- 0 0 -5927850"/>
              <a:gd name="G3" fmla="+- 10800 0 0"/>
              <a:gd name="G4" fmla="+- 0 0 0"/>
              <a:gd name="T0" fmla="*/ 360 256 1"/>
              <a:gd name="T1" fmla="*/ 0 256 1"/>
              <a:gd name="G5" fmla="+- G2 T0 T1"/>
              <a:gd name="G6" fmla="?: G2 G2 G5"/>
              <a:gd name="G7" fmla="+- 0 0 G6"/>
              <a:gd name="G8" fmla="+- 5400 0 0"/>
              <a:gd name="G9" fmla="+- 0 0 -592785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927850"/>
              <a:gd name="G36" fmla="sin G34 -5927850"/>
              <a:gd name="G37" fmla="+/ -592785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406 w 21600"/>
              <a:gd name="T5" fmla="*/ 3133 h 21600"/>
              <a:gd name="T6" fmla="*/ 10736 w 21600"/>
              <a:gd name="T7" fmla="*/ 2700 h 21600"/>
              <a:gd name="T8" fmla="*/ 14603 w 21600"/>
              <a:gd name="T9" fmla="*/ 6966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785" y="5399"/>
                  <a:pt x="10771" y="5400"/>
                  <a:pt x="10757" y="5400"/>
                </a:cubicBezTo>
                <a:lnTo>
                  <a:pt x="10714" y="0"/>
                </a:lnTo>
                <a:cubicBezTo>
                  <a:pt x="10743" y="0"/>
                  <a:pt x="1077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C00000"/>
          </a:solidFill>
          <a:ln w="9525">
            <a:solidFill>
              <a:srgbClr val="C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7183" name="AutoShape 15"/>
          <p:cNvSpPr>
            <a:spLocks noChangeArrowheads="1"/>
          </p:cNvSpPr>
          <p:nvPr/>
        </p:nvSpPr>
        <p:spPr bwMode="auto">
          <a:xfrm rot="21464507" flipV="1">
            <a:off x="5856971" y="4367602"/>
            <a:ext cx="1454150" cy="1333500"/>
          </a:xfrm>
          <a:custGeom>
            <a:avLst/>
            <a:gdLst>
              <a:gd name="G0" fmla="+- 0 0 0"/>
              <a:gd name="G1" fmla="+- -5927850 0 0"/>
              <a:gd name="G2" fmla="+- 0 0 -5927850"/>
              <a:gd name="G3" fmla="+- 10800 0 0"/>
              <a:gd name="G4" fmla="+- 0 0 0"/>
              <a:gd name="T0" fmla="*/ 360 256 1"/>
              <a:gd name="T1" fmla="*/ 0 256 1"/>
              <a:gd name="G5" fmla="+- G2 T0 T1"/>
              <a:gd name="G6" fmla="?: G2 G2 G5"/>
              <a:gd name="G7" fmla="+- 0 0 G6"/>
              <a:gd name="G8" fmla="+- 5400 0 0"/>
              <a:gd name="G9" fmla="+- 0 0 -592785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927850"/>
              <a:gd name="G36" fmla="sin G34 -5927850"/>
              <a:gd name="G37" fmla="+/ -592785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406 w 21600"/>
              <a:gd name="T5" fmla="*/ 3133 h 21600"/>
              <a:gd name="T6" fmla="*/ 10736 w 21600"/>
              <a:gd name="T7" fmla="*/ 2700 h 21600"/>
              <a:gd name="T8" fmla="*/ 14603 w 21600"/>
              <a:gd name="T9" fmla="*/ 6966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785" y="5399"/>
                  <a:pt x="10771" y="5400"/>
                  <a:pt x="10757" y="5400"/>
                </a:cubicBezTo>
                <a:lnTo>
                  <a:pt x="10714" y="0"/>
                </a:lnTo>
                <a:cubicBezTo>
                  <a:pt x="10743" y="0"/>
                  <a:pt x="1077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C00000"/>
          </a:solidFill>
          <a:ln w="9525">
            <a:solidFill>
              <a:srgbClr val="C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16" name="Text Box 9"/>
          <p:cNvSpPr txBox="1">
            <a:spLocks noChangeArrowheads="1"/>
          </p:cNvSpPr>
          <p:nvPr/>
        </p:nvSpPr>
        <p:spPr bwMode="auto">
          <a:xfrm>
            <a:off x="3393904" y="6548169"/>
            <a:ext cx="2915815"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1" u="none" strike="noStrike" kern="1200" cap="none" spc="0" normalizeH="0" baseline="0" noProof="0" dirty="0" err="1">
                <a:ln>
                  <a:noFill/>
                </a:ln>
                <a:solidFill>
                  <a:prstClr val="black"/>
                </a:solidFill>
                <a:effectLst/>
                <a:uLnTx/>
                <a:uFillTx/>
                <a:latin typeface="Calibri"/>
                <a:ea typeface="ＭＳ Ｐゴシック"/>
                <a:cs typeface="+mn-cs"/>
              </a:rPr>
              <a:t>S.Shimamura</a:t>
            </a:r>
            <a:r>
              <a:rPr kumimoji="1" lang="en-US" altLang="ja-JP" sz="1200" b="0" i="1" u="none" strike="noStrike" kern="1200" cap="none" spc="0" normalizeH="0" baseline="0" noProof="0" dirty="0">
                <a:ln>
                  <a:noFill/>
                </a:ln>
                <a:solidFill>
                  <a:prstClr val="black"/>
                </a:solidFill>
                <a:effectLst/>
                <a:uLnTx/>
                <a:uFillTx/>
                <a:latin typeface="Calibri"/>
                <a:ea typeface="ＭＳ Ｐゴシック"/>
                <a:cs typeface="+mn-cs"/>
              </a:rPr>
              <a:t> / Okinawa univ.2015</a:t>
            </a:r>
          </a:p>
        </p:txBody>
      </p:sp>
      <p:sp>
        <p:nvSpPr>
          <p:cNvPr id="2" name="正方形/長方形 1"/>
          <p:cNvSpPr/>
          <p:nvPr/>
        </p:nvSpPr>
        <p:spPr>
          <a:xfrm>
            <a:off x="1005493" y="3749066"/>
            <a:ext cx="1858202" cy="400110"/>
          </a:xfrm>
          <a:prstGeom prst="rect">
            <a:avLst/>
          </a:prstGeom>
        </p:spPr>
        <p:txBody>
          <a:bodyPr wrap="non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パイプ役の存在</a:t>
            </a:r>
          </a:p>
        </p:txBody>
      </p:sp>
      <p:sp>
        <p:nvSpPr>
          <p:cNvPr id="18" name="Rectangle 4"/>
          <p:cNvSpPr>
            <a:spLocks noChangeArrowheads="1"/>
          </p:cNvSpPr>
          <p:nvPr/>
        </p:nvSpPr>
        <p:spPr bwMode="auto">
          <a:xfrm>
            <a:off x="2915816" y="1776892"/>
            <a:ext cx="3096345" cy="396875"/>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寄り添う人の存在</a:t>
            </a:r>
          </a:p>
        </p:txBody>
      </p:sp>
      <p:sp>
        <p:nvSpPr>
          <p:cNvPr id="19" name="正方形/長方形 18"/>
          <p:cNvSpPr/>
          <p:nvPr/>
        </p:nvSpPr>
        <p:spPr>
          <a:xfrm>
            <a:off x="6228183" y="3712495"/>
            <a:ext cx="2345514" cy="400110"/>
          </a:xfrm>
          <a:prstGeom prst="rect">
            <a:avLst/>
          </a:prstGeom>
        </p:spPr>
        <p:txBody>
          <a:bodyPr wrap="non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実行グループの存在</a:t>
            </a:r>
          </a:p>
        </p:txBody>
      </p:sp>
      <p:sp>
        <p:nvSpPr>
          <p:cNvPr id="20" name="正方形/長方形 19"/>
          <p:cNvSpPr/>
          <p:nvPr/>
        </p:nvSpPr>
        <p:spPr>
          <a:xfrm>
            <a:off x="3544163" y="5448300"/>
            <a:ext cx="2106667" cy="400110"/>
          </a:xfrm>
          <a:prstGeom prst="rect">
            <a:avLst/>
          </a:prstGeom>
        </p:spPr>
        <p:txBody>
          <a:bodyPr wrap="non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話し合う場の存在</a:t>
            </a:r>
          </a:p>
        </p:txBody>
      </p:sp>
      <p:sp>
        <p:nvSpPr>
          <p:cNvPr id="21" name="Rectangle 5"/>
          <p:cNvSpPr>
            <a:spLocks noChangeArrowheads="1"/>
          </p:cNvSpPr>
          <p:nvPr/>
        </p:nvSpPr>
        <p:spPr bwMode="auto">
          <a:xfrm>
            <a:off x="3995936" y="3139199"/>
            <a:ext cx="1281676" cy="579437"/>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3200" b="0" i="0" u="none" strike="noStrike" kern="1200" cap="none" spc="0" normalizeH="0" baseline="0" noProof="0" dirty="0">
                <a:ln>
                  <a:noFill/>
                </a:ln>
                <a:solidFill>
                  <a:srgbClr val="0070C0"/>
                </a:solidFill>
                <a:effectLst/>
                <a:uLnTx/>
                <a:uFillTx/>
                <a:latin typeface="Calibri"/>
                <a:ea typeface="HGP創英角ｺﾞｼｯｸUB" pitchFamily="50" charset="-128"/>
                <a:cs typeface="+mn-cs"/>
              </a:rPr>
              <a:t>まもる</a:t>
            </a:r>
          </a:p>
        </p:txBody>
      </p:sp>
      <p:sp>
        <p:nvSpPr>
          <p:cNvPr id="22" name="正方形/長方形 21"/>
          <p:cNvSpPr/>
          <p:nvPr/>
        </p:nvSpPr>
        <p:spPr>
          <a:xfrm>
            <a:off x="3509483" y="3735635"/>
            <a:ext cx="2311851" cy="400110"/>
          </a:xfrm>
          <a:prstGeom prst="rect">
            <a:avLst/>
          </a:prstGeom>
        </p:spPr>
        <p:txBody>
          <a:bodyPr wrap="non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いざという時の存在</a:t>
            </a:r>
          </a:p>
        </p:txBody>
      </p:sp>
      <p:sp>
        <p:nvSpPr>
          <p:cNvPr id="23" name="Rectangle 11"/>
          <p:cNvSpPr>
            <a:spLocks noChangeArrowheads="1"/>
          </p:cNvSpPr>
          <p:nvPr/>
        </p:nvSpPr>
        <p:spPr bwMode="auto">
          <a:xfrm>
            <a:off x="3851279" y="4149176"/>
            <a:ext cx="1640222" cy="40011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a:cs typeface="+mn-cs"/>
              </a:rPr>
              <a:t>行政・専門家</a:t>
            </a:r>
          </a:p>
        </p:txBody>
      </p:sp>
      <p:sp>
        <p:nvSpPr>
          <p:cNvPr id="8" name="フッター プレースホルダー 7">
            <a:extLst>
              <a:ext uri="{FF2B5EF4-FFF2-40B4-BE49-F238E27FC236}">
                <a16:creationId xmlns:a16="http://schemas.microsoft.com/office/drawing/2014/main" id="{9D6C96C2-F55F-46DC-B167-E60BC2270BD6}"/>
              </a:ext>
            </a:extLst>
          </p:cNvPr>
          <p:cNvSpPr>
            <a:spLocks noGrp="1"/>
          </p:cNvSpPr>
          <p:nvPr>
            <p:ph type="ftr" sz="quarter" idx="11"/>
          </p:nvPr>
        </p:nvSpPr>
        <p:spPr/>
        <p:txBody>
          <a:bodyPr/>
          <a:lstStyle/>
          <a:p>
            <a:pPr algn="l"/>
            <a:r>
              <a:rPr lang="zh-TW" altLang="en-US"/>
              <a:t>令和元年度主任相談支援専門員養成研修</a:t>
            </a:r>
            <a:endParaRPr lang="ja-JP" altLang="en-US" dirty="0"/>
          </a:p>
        </p:txBody>
      </p:sp>
      <p:sp>
        <p:nvSpPr>
          <p:cNvPr id="9" name="スライド番号プレースホルダー 8">
            <a:extLst>
              <a:ext uri="{FF2B5EF4-FFF2-40B4-BE49-F238E27FC236}">
                <a16:creationId xmlns:a16="http://schemas.microsoft.com/office/drawing/2014/main" id="{C075371C-F28A-4333-B066-7485B8AF0237}"/>
              </a:ext>
            </a:extLst>
          </p:cNvPr>
          <p:cNvSpPr>
            <a:spLocks noGrp="1"/>
          </p:cNvSpPr>
          <p:nvPr>
            <p:ph type="sldNum" sz="quarter" idx="12"/>
          </p:nvPr>
        </p:nvSpPr>
        <p:spPr/>
        <p:txBody>
          <a:bodyPr/>
          <a:lstStyle/>
          <a:p>
            <a:fld id="{D175EF6E-453B-4C0B-AC3A-F4FB5E64A2B5}" type="slidenum">
              <a:rPr lang="ja-JP" altLang="en-US" smtClean="0">
                <a:solidFill>
                  <a:prstClr val="black">
                    <a:tint val="75000"/>
                  </a:prstClr>
                </a:solidFill>
              </a:rPr>
              <a:pPr/>
              <a:t>9</a:t>
            </a:fld>
            <a:endParaRPr lang="ja-JP" altLang="en-US">
              <a:solidFill>
                <a:prstClr val="black">
                  <a:tint val="75000"/>
                </a:prstClr>
              </a:solidFill>
            </a:endParaRPr>
          </a:p>
        </p:txBody>
      </p:sp>
    </p:spTree>
    <p:extLst>
      <p:ext uri="{BB962C8B-B14F-4D97-AF65-F5344CB8AC3E}">
        <p14:creationId xmlns:p14="http://schemas.microsoft.com/office/powerpoint/2010/main" val="624619111"/>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kumimoji="0" lang="ja-JP" altLang="en-US" sz="28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kumimoji="0" lang="ja-JP" altLang="en-US" sz="28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kumimoji="0" lang="ja-JP" altLang="en-US" sz="28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kumimoji="0" lang="ja-JP" altLang="en-US" sz="28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HGP創英角ｺﾞｼｯｸUB"/>
        <a:cs typeface=""/>
      </a:majorFont>
      <a:minorFont>
        <a:latin typeface="Arial"/>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8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defRPr kumimoji="0" lang="ja-JP" altLang="en-US" sz="2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defRPr kumimoji="0" lang="ja-JP" altLang="en-US" sz="28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defRPr>
        </a:defPPr>
      </a:lst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kumimoji="0" lang="ja-JP" altLang="en-US" sz="28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kumimoji="0" lang="ja-JP" altLang="en-US" sz="28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10027</TotalTime>
  <Words>7120</Words>
  <Application>Microsoft Office PowerPoint</Application>
  <PresentationFormat>画面に合わせる (4:3)</PresentationFormat>
  <Paragraphs>955</Paragraphs>
  <Slides>44</Slides>
  <Notes>22</Notes>
  <HiddenSlides>0</HiddenSlides>
  <MMClips>0</MMClips>
  <ScaleCrop>false</ScaleCrop>
  <HeadingPairs>
    <vt:vector size="6" baseType="variant">
      <vt:variant>
        <vt:lpstr>使用されているフォント</vt:lpstr>
      </vt:variant>
      <vt:variant>
        <vt:i4>9</vt:i4>
      </vt:variant>
      <vt:variant>
        <vt:lpstr>テーマ</vt:lpstr>
      </vt:variant>
      <vt:variant>
        <vt:i4>17</vt:i4>
      </vt:variant>
      <vt:variant>
        <vt:lpstr>スライド タイトル</vt:lpstr>
      </vt:variant>
      <vt:variant>
        <vt:i4>44</vt:i4>
      </vt:variant>
    </vt:vector>
  </HeadingPairs>
  <TitlesOfParts>
    <vt:vector size="70" baseType="lpstr">
      <vt:lpstr>HGP創英角ｺﾞｼｯｸUB</vt:lpstr>
      <vt:lpstr>HGP創英角ﾎﾟｯﾌﾟ体</vt:lpstr>
      <vt:lpstr>HG丸ｺﾞｼｯｸM-PRO</vt:lpstr>
      <vt:lpstr>HG創英角ｺﾞｼｯｸUB</vt:lpstr>
      <vt:lpstr>Calibri</vt:lpstr>
      <vt:lpstr>Calibri Light</vt:lpstr>
      <vt:lpstr>Century</vt:lpstr>
      <vt:lpstr>Impact</vt:lpstr>
      <vt:lpstr>Tahoma</vt:lpstr>
      <vt:lpstr>標準デザイン</vt:lpstr>
      <vt:lpstr>Office ​​テーマ</vt:lpstr>
      <vt:lpstr>2_Office テーマ</vt:lpstr>
      <vt:lpstr>1_標準デザイン</vt:lpstr>
      <vt:lpstr>5_Office テーマ</vt:lpstr>
      <vt:lpstr>9_標準デザイン</vt:lpstr>
      <vt:lpstr>1_Office Theme</vt:lpstr>
      <vt:lpstr>5_標準デザイン</vt:lpstr>
      <vt:lpstr>6_標準デザイン</vt:lpstr>
      <vt:lpstr>13_標準デザイン</vt:lpstr>
      <vt:lpstr>10_標準デザイン</vt:lpstr>
      <vt:lpstr>3_標準デザイン</vt:lpstr>
      <vt:lpstr>2_標準デザイン</vt:lpstr>
      <vt:lpstr>12_標準デザイン</vt:lpstr>
      <vt:lpstr>7_標準デザイン</vt:lpstr>
      <vt:lpstr>8_標準デザイン</vt:lpstr>
      <vt:lpstr>4_標準デザイン</vt:lpstr>
      <vt:lpstr>令和元年度主任相談支援専門員養成研修</vt:lpstr>
      <vt:lpstr>本科目のねらい</vt:lpstr>
      <vt:lpstr>本科目の獲得目標</vt:lpstr>
      <vt:lpstr>講義内容</vt:lpstr>
      <vt:lpstr>1-1　地域で起こる課題は多岐にわたる</vt:lpstr>
      <vt:lpstr>PowerPoint プレゼンテーション</vt:lpstr>
      <vt:lpstr>1-2　コミュニティ　ソーシャルワーク （大橋による定義）</vt:lpstr>
      <vt:lpstr>個別課題を地域の課題として解決する 1-3　分野を越えたソーシャルワーク</vt:lpstr>
      <vt:lpstr>1-4 住民主体の福祉（ケアリング）コミュニティ</vt:lpstr>
      <vt:lpstr>1-5　地域を基盤としたソーシャルワークとは（Community Based Social Work) </vt:lpstr>
      <vt:lpstr>PowerPoint プレゼンテーション</vt:lpstr>
      <vt:lpstr>PowerPoint プレゼンテーション</vt:lpstr>
      <vt:lpstr>PowerPoint プレゼンテーション</vt:lpstr>
      <vt:lpstr>PowerPoint プレゼンテーション</vt:lpstr>
      <vt:lpstr>1-10　コミュニティ・ソーシャルワークの展開プロセス</vt:lpstr>
      <vt:lpstr>PowerPoint プレゼンテーション</vt:lpstr>
      <vt:lpstr>1-12 地域変革のためのヒアリングシート 本人の目線で地域の資源や可能性を見つける</vt:lpstr>
      <vt:lpstr>1-13　人々の支え合いや関係を知る</vt:lpstr>
      <vt:lpstr>1-14　困難事例の特徴と対応</vt:lpstr>
      <vt:lpstr>1-15　「支援困難事例」の発生要因と相互関連性</vt:lpstr>
      <vt:lpstr>2-1　協議会は地域づくりの基地</vt:lpstr>
      <vt:lpstr>相談支援の体制充実及び質の向上による効果（イメージ）</vt:lpstr>
      <vt:lpstr>PowerPoint プレゼンテーション</vt:lpstr>
      <vt:lpstr>2-3　普遍化の例　どこでも必要な社会資源</vt:lpstr>
      <vt:lpstr>2-4　自立支援協議会の目的・機能</vt:lpstr>
      <vt:lpstr>2-5　協議会の機能をダイナミックに発揮する</vt:lpstr>
      <vt:lpstr>協議会による地域づくり 2-6　予想される課題</vt:lpstr>
      <vt:lpstr>2-7　個別支援会議は必須</vt:lpstr>
      <vt:lpstr>PowerPoint プレゼンテーション</vt:lpstr>
      <vt:lpstr>PowerPoint プレゼンテーション</vt:lpstr>
      <vt:lpstr>3-1　地域住民や地域組織および関係機関とのネットワーク構築方法</vt:lpstr>
      <vt:lpstr>3-2　ネットワークの位置づけ </vt:lpstr>
      <vt:lpstr>3-3　関係行政機関との関係構築</vt:lpstr>
      <vt:lpstr>3-4　関係機関とマンパワーの例</vt:lpstr>
      <vt:lpstr>専門機関による地域連携機能 3-5　専門機関の役割</vt:lpstr>
      <vt:lpstr>3-6　地域（住民）との関係構築</vt:lpstr>
      <vt:lpstr>3-7　本人に関わっている様々な人たち</vt:lpstr>
      <vt:lpstr>3-8　有効な地域資源の考え方</vt:lpstr>
      <vt:lpstr>3-9　地域ネットワークの構築と社会資源の開発 手順</vt:lpstr>
      <vt:lpstr>3-10　住民とともにつくる 支援のネットワーク</vt:lpstr>
      <vt:lpstr>住民主体の問題解決機能 3-11　地域懇談会で本人のネットワークを結合</vt:lpstr>
      <vt:lpstr>3-12　より良いネットワークのための チェックポイント</vt:lpstr>
      <vt:lpstr>PowerPoint プレゼンテーション</vt:lpstr>
      <vt:lpstr>おわりに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コマ名</dc:title>
  <dc:creator>H2904-N02</dc:creator>
  <cp:lastModifiedBy>浩彦 若山</cp:lastModifiedBy>
  <cp:revision>162</cp:revision>
  <cp:lastPrinted>2019-11-20T05:24:34Z</cp:lastPrinted>
  <dcterms:created xsi:type="dcterms:W3CDTF">2006-03-03T14:21:43Z</dcterms:created>
  <dcterms:modified xsi:type="dcterms:W3CDTF">2019-12-14T13:40:21Z</dcterms:modified>
</cp:coreProperties>
</file>